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2"/>
  </p:notesMasterIdLst>
  <p:handoutMasterIdLst>
    <p:handoutMasterId r:id="rId23"/>
  </p:handoutMasterIdLst>
  <p:sldIdLst>
    <p:sldId id="300" r:id="rId5"/>
    <p:sldId id="575" r:id="rId6"/>
    <p:sldId id="581" r:id="rId7"/>
    <p:sldId id="582" r:id="rId8"/>
    <p:sldId id="583" r:id="rId9"/>
    <p:sldId id="573" r:id="rId10"/>
    <p:sldId id="574" r:id="rId11"/>
    <p:sldId id="332" r:id="rId12"/>
    <p:sldId id="576" r:id="rId13"/>
    <p:sldId id="579" r:id="rId14"/>
    <p:sldId id="334" r:id="rId15"/>
    <p:sldId id="578" r:id="rId16"/>
    <p:sldId id="302" r:id="rId17"/>
    <p:sldId id="330" r:id="rId18"/>
    <p:sldId id="331" r:id="rId19"/>
    <p:sldId id="580" r:id="rId20"/>
    <p:sldId id="572" r:id="rId21"/>
  </p:sldIdLst>
  <p:sldSz cx="9144000" cy="5143500" type="screen16x9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0ECDBD7-4E1F-496D-B6F2-54A702A40D24}">
          <p14:sldIdLst>
            <p14:sldId id="300"/>
          </p14:sldIdLst>
        </p14:section>
        <p14:section name="Untitled Section" id="{60CBD0BB-3683-4BCD-AD10-8AEDB14258A1}">
          <p14:sldIdLst>
            <p14:sldId id="575"/>
            <p14:sldId id="581"/>
            <p14:sldId id="582"/>
            <p14:sldId id="583"/>
            <p14:sldId id="573"/>
            <p14:sldId id="574"/>
            <p14:sldId id="332"/>
            <p14:sldId id="576"/>
            <p14:sldId id="579"/>
            <p14:sldId id="334"/>
            <p14:sldId id="578"/>
            <p14:sldId id="302"/>
            <p14:sldId id="330"/>
            <p14:sldId id="331"/>
            <p14:sldId id="580"/>
            <p14:sldId id="5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50"/>
    <a:srgbClr val="FF66CC"/>
    <a:srgbClr val="FFB81C"/>
    <a:srgbClr val="FFFFFF"/>
    <a:srgbClr val="C02050"/>
    <a:srgbClr val="E8F4F0"/>
    <a:srgbClr val="702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47BFE7-9960-409B-909C-C77E0B2C9830}" v="1" dt="2020-03-05T12:45:25.3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53881" autoAdjust="0"/>
  </p:normalViewPr>
  <p:slideViewPr>
    <p:cSldViewPr>
      <p:cViewPr varScale="1">
        <p:scale>
          <a:sx n="89" d="100"/>
          <a:sy n="89" d="100"/>
        </p:scale>
        <p:origin x="72" y="453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946" y="-9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B4765-A133-4BBE-AAB0-442DBD41A55E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9907A-72EF-4AD4-9791-159CFE3DDF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7776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B2BA8F-77E7-4D74-8429-FEA15301A487}" type="datetimeFigureOut">
              <a:rPr lang="en-GB" smtClean="0"/>
              <a:t>05/03/2020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BD2BE-0D39-469E-8B13-E83FE0E0A27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8269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hare.net/hscic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" b="23419"/>
          <a:stretch/>
        </p:blipFill>
        <p:spPr>
          <a:xfrm>
            <a:off x="0" y="1836000"/>
            <a:ext cx="9144000" cy="2556000"/>
          </a:xfrm>
          <a:prstGeom prst="rect">
            <a:avLst/>
          </a:prstGeom>
        </p:spPr>
      </p:pic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20000" y="684000"/>
            <a:ext cx="6660312" cy="483558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buNone/>
              <a:defRPr sz="3000" b="1" spc="-40" baseline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Title heading in 30pt Arial Bold</a:t>
            </a:r>
            <a:endParaRPr lang="en-GB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720000" y="1188000"/>
            <a:ext cx="6660312" cy="444553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21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Subheading in 21pt Arial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644008" y="4500000"/>
            <a:ext cx="3924008" cy="324000"/>
          </a:xfrm>
        </p:spPr>
        <p:txBody>
          <a:bodyPr lIns="0" tIns="0" rIns="0" bIns="0">
            <a:normAutofit/>
          </a:bodyPr>
          <a:lstStyle>
            <a:lvl1pPr marL="0" indent="0" algn="r">
              <a:buNone/>
              <a:defRPr sz="15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Presented by… in 15pt Arial Bold</a:t>
            </a:r>
            <a:endParaRPr lang="en-GB" dirty="0"/>
          </a:p>
        </p:txBody>
      </p:sp>
      <p:pic>
        <p:nvPicPr>
          <p:cNvPr id="8" name="Picture 7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211" y="253638"/>
            <a:ext cx="1198245" cy="9499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" y="4428000"/>
            <a:ext cx="3023318" cy="586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558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936000"/>
            <a:ext cx="9144000" cy="4207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0000" y="360000"/>
            <a:ext cx="7632000" cy="529568"/>
          </a:xfrm>
        </p:spPr>
        <p:txBody>
          <a:bodyPr lIns="0" tIns="0" rIns="0" bIns="0" anchor="t">
            <a:normAutofit/>
          </a:bodyPr>
          <a:lstStyle>
            <a:lvl1pPr>
              <a:defRPr sz="3000" b="1" spc="-4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Main Heading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00" y="1080000"/>
            <a:ext cx="7704000" cy="3435966"/>
          </a:xfrm>
        </p:spPr>
        <p:txBody>
          <a:bodyPr lIns="0" tIns="0" rIns="0" bIns="0"/>
          <a:lstStyle>
            <a:lvl1pPr>
              <a:defRPr sz="2400">
                <a:solidFill>
                  <a:schemeClr val="accent6"/>
                </a:solidFill>
              </a:defRPr>
            </a:lvl1pPr>
            <a:lvl2pPr>
              <a:defRPr sz="2100">
                <a:solidFill>
                  <a:schemeClr val="accent6"/>
                </a:solidFill>
              </a:defRPr>
            </a:lvl2pPr>
            <a:lvl3pPr marL="1143000" indent="-228600">
              <a:buFont typeface="Wingdings" panose="05000000000000000000" pitchFamily="2" charset="2"/>
              <a:buChar char="§"/>
              <a:defRPr sz="1800">
                <a:solidFill>
                  <a:schemeClr val="accent6"/>
                </a:solidFill>
              </a:defRPr>
            </a:lvl3pPr>
            <a:lvl4pPr>
              <a:defRPr sz="2100"/>
            </a:lvl4pPr>
            <a:lvl5pPr>
              <a:defRPr sz="17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00192" y="4731990"/>
            <a:ext cx="2133600" cy="273844"/>
          </a:xfrm>
        </p:spPr>
        <p:txBody>
          <a:bodyPr/>
          <a:lstStyle>
            <a:lvl1pPr>
              <a:defRPr sz="1000">
                <a:solidFill>
                  <a:schemeClr val="accent6"/>
                </a:solidFill>
              </a:defRPr>
            </a:lvl1pPr>
          </a:lstStyle>
          <a:p>
            <a:fld id="{4F2E129E-16B7-480B-972E-C025DBFD1D5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8140604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762"/>
            <a:ext cx="9144000" cy="51444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3848400"/>
            <a:ext cx="9144000" cy="1296144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720000" y="4032000"/>
            <a:ext cx="6804328" cy="900068"/>
          </a:xfrm>
        </p:spPr>
        <p:txBody>
          <a:bodyPr lIns="0" tIns="0" rIns="0" bIns="0" anchor="t">
            <a:normAutofit/>
          </a:bodyPr>
          <a:lstStyle>
            <a:lvl1pPr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Main Heading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720000" y="4515966"/>
            <a:ext cx="6804000" cy="516647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1800">
                <a:solidFill>
                  <a:schemeClr val="accent6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 marL="1143000" indent="-228600">
              <a:buFont typeface="Wingdings" panose="05000000000000000000" pitchFamily="2" charset="2"/>
              <a:buChar char="§"/>
              <a:defRPr sz="2200">
                <a:solidFill>
                  <a:schemeClr val="bg1"/>
                </a:solidFill>
              </a:defRPr>
            </a:lvl3pPr>
            <a:lvl4pPr>
              <a:defRPr sz="2100"/>
            </a:lvl4pPr>
            <a:lvl5pPr>
              <a:defRPr sz="175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00192" y="4731990"/>
            <a:ext cx="2133600" cy="273844"/>
          </a:xfrm>
        </p:spPr>
        <p:txBody>
          <a:bodyPr/>
          <a:lstStyle>
            <a:lvl1pPr>
              <a:defRPr sz="1000">
                <a:solidFill>
                  <a:schemeClr val="accent1"/>
                </a:solidFill>
              </a:defRPr>
            </a:lvl1pPr>
          </a:lstStyle>
          <a:p>
            <a:fld id="{4F2E129E-16B7-480B-972E-C025DBFD1D5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6746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" b="23419"/>
          <a:stretch/>
        </p:blipFill>
        <p:spPr>
          <a:xfrm>
            <a:off x="0" y="1347614"/>
            <a:ext cx="9144000" cy="2556000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1347614"/>
            <a:ext cx="9144000" cy="255616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hlinkClick r:id="rId3"/>
          </p:cNvPr>
          <p:cNvSpPr txBox="1"/>
          <p:nvPr userDrawn="1"/>
        </p:nvSpPr>
        <p:spPr>
          <a:xfrm>
            <a:off x="478397" y="3341091"/>
            <a:ext cx="4669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755576" y="1398235"/>
            <a:ext cx="60486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GB" sz="2400" b="1" u="none" strike="noStrike" kern="1200" dirty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rPr>
              <a:t>www.digital.nhs.uk</a:t>
            </a:r>
            <a:endParaRPr lang="en-GB" sz="2400" kern="1200" dirty="0">
              <a:solidFill>
                <a:schemeClr val="accent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kern="1200" dirty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rPr>
              <a:t>     </a:t>
            </a:r>
            <a:r>
              <a:rPr lang="en-GB" sz="2400" b="1" kern="1200" dirty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rPr>
              <a:t>@</a:t>
            </a:r>
            <a:r>
              <a:rPr lang="en-GB" sz="2400" b="1" kern="1200" dirty="0" err="1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rPr>
              <a:t>nhsdigital</a:t>
            </a:r>
            <a:endParaRPr lang="en-GB" sz="2400" b="1" kern="1200" dirty="0">
              <a:solidFill>
                <a:schemeClr val="accent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ts val="3600"/>
              </a:lnSpc>
            </a:pPr>
            <a:r>
              <a:rPr lang="en-GB" sz="2400" b="1" kern="1200" dirty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rPr>
              <a:t>enquiries@nhsdigital.nhs.uk</a:t>
            </a:r>
          </a:p>
          <a:p>
            <a:pPr>
              <a:lnSpc>
                <a:spcPts val="3600"/>
              </a:lnSpc>
            </a:pPr>
            <a:r>
              <a:rPr lang="en-GB" sz="2400" b="1" kern="1200" dirty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rPr>
              <a:t>0300 303</a:t>
            </a:r>
            <a:r>
              <a:rPr lang="en-GB" sz="2400" b="1" kern="1200" baseline="0" dirty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rPr>
              <a:t> 5678</a:t>
            </a:r>
            <a:endParaRPr lang="en-GB" sz="2400" kern="1200" dirty="0">
              <a:solidFill>
                <a:schemeClr val="accent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235542"/>
            <a:ext cx="3671171" cy="7124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925" y="1968019"/>
            <a:ext cx="387707" cy="387707"/>
          </a:xfrm>
          <a:prstGeom prst="rect">
            <a:avLst/>
          </a:prstGeom>
        </p:spPr>
      </p:pic>
      <p:pic>
        <p:nvPicPr>
          <p:cNvPr id="17" name="Picture 16"/>
          <p:cNvPicPr/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211" y="253638"/>
            <a:ext cx="1198245" cy="949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314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706838"/>
            <a:ext cx="9144000" cy="457200"/>
          </a:xfrm>
          <a:prstGeom prst="rect">
            <a:avLst/>
          </a:prstGeom>
          <a:solidFill>
            <a:srgbClr val="003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05978"/>
            <a:ext cx="8229600" cy="529568"/>
          </a:xfrm>
        </p:spPr>
        <p:txBody>
          <a:bodyPr anchor="t">
            <a:normAutofit/>
          </a:bodyPr>
          <a:lstStyle>
            <a:lvl1pPr>
              <a:defRPr sz="2475"/>
            </a:lvl1pPr>
          </a:lstStyle>
          <a:p>
            <a:r>
              <a:rPr lang="en-US" dirty="0"/>
              <a:t>Main Heading</a:t>
            </a:r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96000" y="735546"/>
            <a:ext cx="8424936" cy="0"/>
          </a:xfrm>
          <a:prstGeom prst="line">
            <a:avLst/>
          </a:prstGeom>
          <a:ln w="44450" cap="rnd">
            <a:solidFill>
              <a:srgbClr val="702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</p:spPr>
        <p:txBody>
          <a:bodyPr/>
          <a:lstStyle>
            <a:lvl1pPr>
              <a:defRPr sz="2250"/>
            </a:lvl1pPr>
            <a:lvl2pPr>
              <a:defRPr sz="1950"/>
            </a:lvl2pPr>
            <a:lvl3pPr marL="857250" indent="-171450">
              <a:buFont typeface="Wingdings" panose="05000000000000000000" pitchFamily="2" charset="2"/>
              <a:buChar char="§"/>
              <a:defRPr sz="1650"/>
            </a:lvl3pPr>
            <a:lvl4pPr>
              <a:defRPr sz="1575"/>
            </a:lvl4pPr>
            <a:lvl5pPr>
              <a:defRPr sz="131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>
            <a:lvl1pPr>
              <a:defRPr sz="750">
                <a:solidFill>
                  <a:srgbClr val="FFFFFF"/>
                </a:solidFill>
              </a:defRPr>
            </a:lvl1pPr>
          </a:lstStyle>
          <a:p>
            <a:fld id="{4F2E129E-16B7-480B-972E-C025DBFD1D5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8561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9D6EA-53C1-4056-A5B8-5AF66D913895}" type="datetime1">
              <a:rPr lang="en-GB" smtClean="0"/>
              <a:t>05/03/2020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Click to edit master footer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E129E-16B7-480B-972E-C025DBFD1D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4456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62" r:id="rId2"/>
    <p:sldLayoutId id="2147483692" r:id="rId3"/>
    <p:sldLayoutId id="2147483681" r:id="rId4"/>
    <p:sldLayoutId id="2147483720" r:id="rId5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Unified Extracts Initial Implementation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7677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A171B-5416-4BBC-B46C-1A87D61AB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Ingesting JSONL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FB9F15-FAE0-441C-AA8E-0EC962144F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 fontAlgn="base">
              <a:spcAft>
                <a:spcPct val="0"/>
              </a:spcAft>
            </a:pPr>
            <a:r>
              <a:rPr lang="en-US" altLang="en-US" dirty="0"/>
              <a:t>Create or purge holding table (</a:t>
            </a:r>
            <a:r>
              <a:rPr lang="en-US" altLang="en-US" dirty="0" err="1"/>
              <a:t>OPJSONDocuments</a:t>
            </a:r>
            <a:r>
              <a:rPr lang="en-US" altLang="en-US" dirty="0"/>
              <a:t> in the example below)</a:t>
            </a:r>
          </a:p>
          <a:p>
            <a:pPr lvl="0" fontAlgn="base">
              <a:spcAft>
                <a:spcPct val="0"/>
              </a:spcAft>
            </a:pPr>
            <a:endParaRPr lang="en-US" altLang="en-US" dirty="0"/>
          </a:p>
          <a:p>
            <a:pPr lvl="0" fontAlgn="base">
              <a:spcAft>
                <a:spcPct val="0"/>
              </a:spcAft>
            </a:pPr>
            <a:r>
              <a:rPr lang="en-US" altLang="en-US" dirty="0"/>
              <a:t>Insert separate lines from JSONL file into table using SUS generated record id, as the unique key</a:t>
            </a:r>
          </a:p>
          <a:p>
            <a:pPr lvl="0" fontAlgn="base">
              <a:spcAft>
                <a:spcPct val="0"/>
              </a:spcAft>
            </a:pPr>
            <a:endParaRPr lang="en-US" altLang="en-US" dirty="0"/>
          </a:p>
          <a:p>
            <a:pPr lvl="0" fontAlgn="base">
              <a:spcAft>
                <a:spcPct val="0"/>
              </a:spcAft>
            </a:pPr>
            <a:r>
              <a:rPr lang="en-US" altLang="en-US" dirty="0"/>
              <a:t>Parse each row in the holding table using the OPENJSON SQL command</a:t>
            </a:r>
          </a:p>
          <a:p>
            <a:pPr lvl="0" fontAlgn="base">
              <a:spcAft>
                <a:spcPct val="0"/>
              </a:spcAft>
            </a:pPr>
            <a:endParaRPr lang="en-US" altLang="en-US" dirty="0"/>
          </a:p>
          <a:p>
            <a:pPr lvl="0" fontAlgn="base">
              <a:spcAft>
                <a:spcPct val="0"/>
              </a:spcAft>
            </a:pPr>
            <a:r>
              <a:rPr lang="en-US" altLang="en-US" dirty="0"/>
              <a:t>A fully functioning set of SQL statements will be available for the beta to act as a guide for ingesting outpatient </a:t>
            </a:r>
            <a:r>
              <a:rPr lang="en-US" altLang="en-US" dirty="0" err="1"/>
              <a:t>jsonl</a:t>
            </a:r>
            <a:r>
              <a:rPr lang="en-US" altLang="en-US" dirty="0"/>
              <a:t> documents and handling outpatient deltas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7B9E33-1434-42B0-9B52-8AEBE3C19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5415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DB4CF-5A67-4C26-8D53-8A1E1EB4A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Processing Flowchart SUS Side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36B569-3575-4CA1-8180-DC8432385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11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114D50-3FA5-4347-B8E9-656D517A274E}"/>
              </a:ext>
            </a:extLst>
          </p:cNvPr>
          <p:cNvSpPr/>
          <p:nvPr/>
        </p:nvSpPr>
        <p:spPr>
          <a:xfrm>
            <a:off x="1215478" y="1008457"/>
            <a:ext cx="1012531" cy="410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Read MESH Receive Date </a:t>
            </a:r>
          </a:p>
        </p:txBody>
      </p:sp>
      <p:sp>
        <p:nvSpPr>
          <p:cNvPr id="7" name="Flowchart: Decision 6">
            <a:extLst>
              <a:ext uri="{FF2B5EF4-FFF2-40B4-BE49-F238E27FC236}">
                <a16:creationId xmlns:a16="http://schemas.microsoft.com/office/drawing/2014/main" id="{01A7FFBE-560A-47A5-97FF-0DFF33FF62F9}"/>
              </a:ext>
            </a:extLst>
          </p:cNvPr>
          <p:cNvSpPr/>
          <p:nvPr/>
        </p:nvSpPr>
        <p:spPr>
          <a:xfrm>
            <a:off x="838570" y="1643037"/>
            <a:ext cx="1766349" cy="868218"/>
          </a:xfrm>
          <a:prstGeom prst="flowChartDecisi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All interchanges after receive date processed?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A156E27-E6F4-4FD3-AD35-F840211F5406}"/>
              </a:ext>
            </a:extLst>
          </p:cNvPr>
          <p:cNvCxnSpPr>
            <a:cxnSpLocks/>
            <a:stCxn id="6" idx="2"/>
            <a:endCxn id="7" idx="0"/>
          </p:cNvCxnSpPr>
          <p:nvPr/>
        </p:nvCxnSpPr>
        <p:spPr>
          <a:xfrm>
            <a:off x="1721744" y="1418822"/>
            <a:ext cx="1" cy="2242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D955FADD-963F-4989-A1A9-271FA0E42279}"/>
              </a:ext>
            </a:extLst>
          </p:cNvPr>
          <p:cNvSpPr/>
          <p:nvPr/>
        </p:nvSpPr>
        <p:spPr>
          <a:xfrm>
            <a:off x="4183938" y="1845595"/>
            <a:ext cx="980988" cy="4631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/>
              <a:t>Set next schedule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7C3CE59-66FE-44EF-9401-83F65E32D1AB}"/>
              </a:ext>
            </a:extLst>
          </p:cNvPr>
          <p:cNvSpPr/>
          <p:nvPr/>
        </p:nvSpPr>
        <p:spPr>
          <a:xfrm>
            <a:off x="4217232" y="2674153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Set MESH Receive Date = Today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7BC01AF-EDC2-4091-806D-19E02117B076}"/>
              </a:ext>
            </a:extLst>
          </p:cNvPr>
          <p:cNvSpPr/>
          <p:nvPr/>
        </p:nvSpPr>
        <p:spPr>
          <a:xfrm>
            <a:off x="4384502" y="3885085"/>
            <a:ext cx="579860" cy="46310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Stop</a:t>
            </a:r>
          </a:p>
        </p:txBody>
      </p:sp>
      <p:sp>
        <p:nvSpPr>
          <p:cNvPr id="42" name="Flowchart: Process 41">
            <a:extLst>
              <a:ext uri="{FF2B5EF4-FFF2-40B4-BE49-F238E27FC236}">
                <a16:creationId xmlns:a16="http://schemas.microsoft.com/office/drawing/2014/main" id="{CD2A9EF9-14C0-42F8-89C0-C4E02D3DAE05}"/>
              </a:ext>
            </a:extLst>
          </p:cNvPr>
          <p:cNvSpPr/>
          <p:nvPr/>
        </p:nvSpPr>
        <p:spPr>
          <a:xfrm>
            <a:off x="1264543" y="2825029"/>
            <a:ext cx="914400" cy="612648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Process Interchange</a:t>
            </a:r>
          </a:p>
        </p:txBody>
      </p:sp>
      <p:sp>
        <p:nvSpPr>
          <p:cNvPr id="44" name="Flowchart: Magnetic Disk 43">
            <a:extLst>
              <a:ext uri="{FF2B5EF4-FFF2-40B4-BE49-F238E27FC236}">
                <a16:creationId xmlns:a16="http://schemas.microsoft.com/office/drawing/2014/main" id="{5D095F32-CA19-4D9A-B57F-7685040EC093}"/>
              </a:ext>
            </a:extLst>
          </p:cNvPr>
          <p:cNvSpPr/>
          <p:nvPr/>
        </p:nvSpPr>
        <p:spPr>
          <a:xfrm>
            <a:off x="1293536" y="3751451"/>
            <a:ext cx="856414" cy="414825"/>
          </a:xfrm>
          <a:prstGeom prst="flowChartMagneticDisk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Write JSON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70F5FCE-7195-4BB8-B477-6D088E6AEFD2}"/>
              </a:ext>
            </a:extLst>
          </p:cNvPr>
          <p:cNvCxnSpPr>
            <a:stCxn id="7" idx="2"/>
            <a:endCxn id="42" idx="0"/>
          </p:cNvCxnSpPr>
          <p:nvPr/>
        </p:nvCxnSpPr>
        <p:spPr>
          <a:xfrm flipH="1">
            <a:off x="1721743" y="2511255"/>
            <a:ext cx="2" cy="313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8CB0546-8FF9-4989-8E52-B20B04B75BB5}"/>
              </a:ext>
            </a:extLst>
          </p:cNvPr>
          <p:cNvCxnSpPr>
            <a:stCxn id="42" idx="2"/>
            <a:endCxn id="44" idx="1"/>
          </p:cNvCxnSpPr>
          <p:nvPr/>
        </p:nvCxnSpPr>
        <p:spPr>
          <a:xfrm>
            <a:off x="1721743" y="3437677"/>
            <a:ext cx="0" cy="313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32D2A96F-7BD3-4C1D-825A-20DCC622D785}"/>
              </a:ext>
            </a:extLst>
          </p:cNvPr>
          <p:cNvCxnSpPr>
            <a:stCxn id="44" idx="2"/>
            <a:endCxn id="7" idx="1"/>
          </p:cNvCxnSpPr>
          <p:nvPr/>
        </p:nvCxnSpPr>
        <p:spPr>
          <a:xfrm rot="10800000">
            <a:off x="838570" y="2077146"/>
            <a:ext cx="454966" cy="1881718"/>
          </a:xfrm>
          <a:prstGeom prst="bentConnector3">
            <a:avLst>
              <a:gd name="adj1" fmla="val 15024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5B9D599-9E6C-4774-A3A9-024E805793BE}"/>
              </a:ext>
            </a:extLst>
          </p:cNvPr>
          <p:cNvCxnSpPr>
            <a:stCxn id="7" idx="3"/>
            <a:endCxn id="36" idx="1"/>
          </p:cNvCxnSpPr>
          <p:nvPr/>
        </p:nvCxnSpPr>
        <p:spPr>
          <a:xfrm>
            <a:off x="2604919" y="2077146"/>
            <a:ext cx="157901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8B7E022A-4BC1-4BA4-AC62-E10451D388FB}"/>
              </a:ext>
            </a:extLst>
          </p:cNvPr>
          <p:cNvCxnSpPr>
            <a:stCxn id="36" idx="2"/>
            <a:endCxn id="38" idx="0"/>
          </p:cNvCxnSpPr>
          <p:nvPr/>
        </p:nvCxnSpPr>
        <p:spPr>
          <a:xfrm>
            <a:off x="4674432" y="2308697"/>
            <a:ext cx="0" cy="3654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02681B95-7A5D-4A6A-ADA9-10E518D994F4}"/>
              </a:ext>
            </a:extLst>
          </p:cNvPr>
          <p:cNvCxnSpPr>
            <a:stCxn id="38" idx="2"/>
            <a:endCxn id="40" idx="0"/>
          </p:cNvCxnSpPr>
          <p:nvPr/>
        </p:nvCxnSpPr>
        <p:spPr>
          <a:xfrm>
            <a:off x="4674432" y="3588553"/>
            <a:ext cx="0" cy="2965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19062F84-3B06-4BFA-9B9A-E438DB11C187}"/>
              </a:ext>
            </a:extLst>
          </p:cNvPr>
          <p:cNvSpPr txBox="1"/>
          <p:nvPr/>
        </p:nvSpPr>
        <p:spPr>
          <a:xfrm>
            <a:off x="2975145" y="1816668"/>
            <a:ext cx="3834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Yes</a:t>
            </a:r>
          </a:p>
        </p:txBody>
      </p:sp>
    </p:spTree>
    <p:extLst>
      <p:ext uri="{BB962C8B-B14F-4D97-AF65-F5344CB8AC3E}">
        <p14:creationId xmlns:p14="http://schemas.microsoft.com/office/powerpoint/2010/main" val="1163766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45E1E-DEEC-42EB-BA28-61BFC45CE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08C1B-33DE-44C4-8C2A-4D51616BB0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Tx/>
              <a:buChar char="-"/>
            </a:pPr>
            <a:endParaRPr lang="en-GB" dirty="0"/>
          </a:p>
          <a:p>
            <a:pPr lvl="1"/>
            <a:r>
              <a:rPr lang="en-GB" dirty="0"/>
              <a:t>“How to” guides for SQL ingestion</a:t>
            </a:r>
          </a:p>
          <a:p>
            <a:pPr lvl="1"/>
            <a:r>
              <a:rPr lang="en-GB" dirty="0"/>
              <a:t>SQL server prototype</a:t>
            </a:r>
          </a:p>
          <a:p>
            <a:pPr lvl="1"/>
            <a:r>
              <a:rPr lang="en-GB" dirty="0"/>
              <a:t>Weekly conference call (if required)</a:t>
            </a:r>
          </a:p>
          <a:p>
            <a:pPr lvl="1"/>
            <a:r>
              <a:rPr lang="en-GB" dirty="0"/>
              <a:t>Onsite visits (if required)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5A3E0D-B59B-4687-9A8F-68EC5159F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6681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71D89-4F1A-46A2-BC24-47B6D9136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Two Approaches to </a:t>
            </a:r>
            <a:r>
              <a:rPr lang="en-GB" dirty="0" err="1"/>
              <a:t>Initialialise</a:t>
            </a:r>
            <a:r>
              <a:rPr lang="en-GB" dirty="0"/>
              <a:t> Live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0DFBC7-E9A6-4505-BE26-F657B74753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When we come to start sending delta extracts there are two basic approaches</a:t>
            </a:r>
          </a:p>
          <a:p>
            <a:r>
              <a:rPr lang="en-GB" dirty="0">
                <a:solidFill>
                  <a:schemeClr val="tx1"/>
                </a:solidFill>
              </a:rPr>
              <a:t>In situ updates</a:t>
            </a:r>
          </a:p>
          <a:p>
            <a:r>
              <a:rPr lang="en-GB" dirty="0">
                <a:solidFill>
                  <a:schemeClr val="tx1"/>
                </a:solidFill>
              </a:rPr>
              <a:t>New baseline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i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7C7D52-CC78-4635-9F68-479443E8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750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7CCBC-A1D2-4B08-B5B4-E13434B6A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 situ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7E777-7697-4FAF-8327-1E4983033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Takes advantage of the fact that you already have data downloaded</a:t>
            </a:r>
          </a:p>
          <a:p>
            <a:r>
              <a:rPr lang="en-GB" dirty="0"/>
              <a:t>We would send deltas for all data (activity back to April 2016)</a:t>
            </a:r>
          </a:p>
          <a:p>
            <a:r>
              <a:rPr lang="en-GB" dirty="0"/>
              <a:t>Using the SUS Generated Record Id you would update the data you already have in place</a:t>
            </a:r>
          </a:p>
          <a:p>
            <a:r>
              <a:rPr lang="en-GB" dirty="0"/>
              <a:t>This would not require generation of any large files to start with</a:t>
            </a:r>
          </a:p>
          <a:p>
            <a:r>
              <a:rPr lang="en-GB" dirty="0"/>
              <a:t>You would receive all new records received by SUS regardless of activity period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917ECB-914C-4100-9FE8-C95CC5503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712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01550-28B8-45E2-8E68-80DB0284C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baselines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87B394-5741-499D-B793-83AE54792E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This would involve SUS resending all data for activity years that you require.  </a:t>
            </a:r>
          </a:p>
          <a:p>
            <a:r>
              <a:rPr lang="en-GB" dirty="0"/>
              <a:t>This would involve sending large amounts of data</a:t>
            </a:r>
          </a:p>
          <a:p>
            <a:r>
              <a:rPr lang="en-GB" dirty="0"/>
              <a:t>We would have to agree a schedule for generating the baselines</a:t>
            </a:r>
          </a:p>
          <a:p>
            <a:r>
              <a:rPr lang="en-GB" dirty="0"/>
              <a:t>Would have to be split into manageable chunks</a:t>
            </a:r>
          </a:p>
          <a:p>
            <a:r>
              <a:rPr lang="en-GB" dirty="0"/>
              <a:t>Once in place we would send deltas for the baselined activity dates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937D43-D42D-4764-BEE9-1235B378C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2795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5DA30-0315-43CB-BFC7-E9181008E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Reconciliation and Post-reconciliation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973A4-9090-4309-BEF2-57F3D6903A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It is difficult to manage reconciliation and post reconciliation snapshots in delta</a:t>
            </a:r>
          </a:p>
          <a:p>
            <a:r>
              <a:rPr lang="en-GB" dirty="0"/>
              <a:t>One option is to download the frozen Rec and Post Rec positions separately as now from the SUS Portal</a:t>
            </a:r>
          </a:p>
          <a:p>
            <a:r>
              <a:rPr lang="en-GB" dirty="0"/>
              <a:t>The other option is to take a snapshot locally based on  the received timestamp on the record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3D2A18-BB95-458E-B836-80661EA1A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3748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86189-020B-4203-AE4D-8D6815BF0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1C515-698A-491A-9205-B1E034CBC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B5CC43-0154-47F9-B453-628C2FC00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2189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011A7-5FE7-42AE-A481-C013AD024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Unified Extracts Implementation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703CD-104B-49F2-9132-317AE11BA3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Stage 1 – </a:t>
            </a:r>
            <a:r>
              <a:rPr lang="en-GB" dirty="0" err="1"/>
              <a:t>Parrallel</a:t>
            </a:r>
            <a:r>
              <a:rPr lang="en-GB" dirty="0"/>
              <a:t> Running (Baseline)</a:t>
            </a:r>
          </a:p>
          <a:p>
            <a:r>
              <a:rPr lang="en-GB" dirty="0"/>
              <a:t>Stage 2 – </a:t>
            </a:r>
            <a:r>
              <a:rPr lang="en-GB" dirty="0" err="1"/>
              <a:t>Parrallel</a:t>
            </a:r>
            <a:r>
              <a:rPr lang="en-GB" dirty="0"/>
              <a:t> Running (Delta)</a:t>
            </a:r>
          </a:p>
          <a:p>
            <a:r>
              <a:rPr lang="en-GB" dirty="0"/>
              <a:t>Stage 3 – Full live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7EB8A1-C9E6-42AA-BD7F-3A8DE0A5C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750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9FA3D-C036-4A78-89FD-0218E37CD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Stage 1 – Parallel Running (Baseline)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2D7C8-D653-459A-A414-A0F1A5ABAD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Triggered by request from consumer of data</a:t>
            </a:r>
          </a:p>
          <a:p>
            <a:r>
              <a:rPr lang="en-GB" dirty="0"/>
              <a:t>Baseline files will be created for an agreed month</a:t>
            </a:r>
          </a:p>
          <a:p>
            <a:r>
              <a:rPr lang="en-GB" dirty="0"/>
              <a:t>APC, OP and ECDS Covered</a:t>
            </a:r>
          </a:p>
          <a:p>
            <a:r>
              <a:rPr lang="en-GB" dirty="0"/>
              <a:t>User loads data and confirms that they are confident to proceed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C37C51-6468-406C-8E96-86E497744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8935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D829E-DB91-445E-853E-54F5CE7A6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Stage 2 – Parallel Processing (Delta)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7F242-B97E-4923-B10B-B69E2013DD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At the request of the client team</a:t>
            </a:r>
          </a:p>
          <a:p>
            <a:r>
              <a:rPr lang="en-GB" dirty="0"/>
              <a:t>SUS generates one delta file to bring stage 1 baseline up to date</a:t>
            </a:r>
          </a:p>
          <a:p>
            <a:r>
              <a:rPr lang="en-GB" dirty="0"/>
              <a:t>Client team confirm processing of delta files </a:t>
            </a:r>
          </a:p>
          <a:p>
            <a:r>
              <a:rPr lang="en-GB" dirty="0"/>
              <a:t>Client request full switch on of delta updates</a:t>
            </a:r>
          </a:p>
          <a:p>
            <a:r>
              <a:rPr lang="en-GB" dirty="0"/>
              <a:t>SUS begins daily transmission of daily delta updates to Parallel baseline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F3F586-8094-465A-B156-EA24A1267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0764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959EF-A3DC-4B99-99D2-B3D0824E1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Stage 3 – Full Live Running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1E6836-E573-4FA4-B238-3FCA68AA1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Client and SUS team agree activity dates to be included in daily delta feeds</a:t>
            </a:r>
          </a:p>
          <a:p>
            <a:r>
              <a:rPr lang="en-GB" dirty="0"/>
              <a:t>Client and SUS agree schedule for generating baseline files (this may take multiple days)</a:t>
            </a:r>
          </a:p>
          <a:p>
            <a:r>
              <a:rPr lang="en-GB" dirty="0"/>
              <a:t>Client and SUS agree day to begin sending daily updates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3536CC-7BAE-4AF5-B56C-AD9CAB7AB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537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9563F-FE75-42E5-9A76-2A5BF70E7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Documentation to be circulated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67CFC-EDD3-4397-A5D5-C11A614AF5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Mapping information provided for CSV to JSON mapping </a:t>
            </a:r>
          </a:p>
          <a:p>
            <a:pPr lvl="1"/>
            <a:r>
              <a:rPr lang="en-GB" dirty="0"/>
              <a:t>JSON schema</a:t>
            </a:r>
          </a:p>
          <a:p>
            <a:pPr lvl="1"/>
            <a:r>
              <a:rPr lang="en-GB" dirty="0"/>
              <a:t>JSON field definitions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23C133-AB2D-40C6-8B57-65E425639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8307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7E244-56D2-49A0-A429-7F44A03B9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Format for Deltas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C13E5-AF20-4CFB-A496-12920465E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Separate files for APC, OP, Emergency Care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Comprise of Deletes and Inserts</a:t>
            </a:r>
          </a:p>
          <a:p>
            <a:endParaRPr lang="en-GB" dirty="0"/>
          </a:p>
          <a:p>
            <a:r>
              <a:rPr lang="en-GB" dirty="0"/>
              <a:t>Update to an existing record is a delete to existing record, followed by an insert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D49603-2DA9-42E1-9C8C-A4A9C790E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5879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DB4CF-5A67-4C26-8D53-8A1E1EB4A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Processing Flowchart Client Side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36B569-3575-4CA1-8180-DC8432385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A684-6FB9-400F-B313-F111F0F48737}" type="slidenum">
              <a:rPr lang="en-GB" smtClean="0"/>
              <a:t>8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114D50-3FA5-4347-B8E9-656D517A274E}"/>
              </a:ext>
            </a:extLst>
          </p:cNvPr>
          <p:cNvSpPr/>
          <p:nvPr/>
        </p:nvSpPr>
        <p:spPr>
          <a:xfrm>
            <a:off x="838571" y="1030373"/>
            <a:ext cx="1012531" cy="410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Read JSON Line</a:t>
            </a:r>
          </a:p>
        </p:txBody>
      </p:sp>
      <p:sp>
        <p:nvSpPr>
          <p:cNvPr id="7" name="Flowchart: Decision 6">
            <a:extLst>
              <a:ext uri="{FF2B5EF4-FFF2-40B4-BE49-F238E27FC236}">
                <a16:creationId xmlns:a16="http://schemas.microsoft.com/office/drawing/2014/main" id="{01A7FFBE-560A-47A5-97FF-0DFF33FF62F9}"/>
              </a:ext>
            </a:extLst>
          </p:cNvPr>
          <p:cNvSpPr/>
          <p:nvPr/>
        </p:nvSpPr>
        <p:spPr>
          <a:xfrm>
            <a:off x="838571" y="1643037"/>
            <a:ext cx="1012532" cy="410365"/>
          </a:xfrm>
          <a:prstGeom prst="flowChartDecisi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Delete</a:t>
            </a:r>
          </a:p>
        </p:txBody>
      </p:sp>
      <p:sp>
        <p:nvSpPr>
          <p:cNvPr id="8" name="Flowchart: Decision 7">
            <a:extLst>
              <a:ext uri="{FF2B5EF4-FFF2-40B4-BE49-F238E27FC236}">
                <a16:creationId xmlns:a16="http://schemas.microsoft.com/office/drawing/2014/main" id="{1D93C2DA-E560-47A2-A27B-03CB96125DA0}"/>
              </a:ext>
            </a:extLst>
          </p:cNvPr>
          <p:cNvSpPr/>
          <p:nvPr/>
        </p:nvSpPr>
        <p:spPr>
          <a:xfrm>
            <a:off x="2130438" y="1571486"/>
            <a:ext cx="1155268" cy="529568"/>
          </a:xfrm>
          <a:prstGeom prst="flowChartDecisi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GUID Found? </a:t>
            </a:r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401BF78F-E91C-4122-94B3-D0E0767376DC}"/>
              </a:ext>
            </a:extLst>
          </p:cNvPr>
          <p:cNvSpPr/>
          <p:nvPr/>
        </p:nvSpPr>
        <p:spPr>
          <a:xfrm>
            <a:off x="3783052" y="1711376"/>
            <a:ext cx="651231" cy="249788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Log</a:t>
            </a:r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6FE70673-46EF-4F1B-B654-8AB9B597E6BD}"/>
              </a:ext>
            </a:extLst>
          </p:cNvPr>
          <p:cNvSpPr/>
          <p:nvPr/>
        </p:nvSpPr>
        <p:spPr>
          <a:xfrm>
            <a:off x="3783052" y="2230244"/>
            <a:ext cx="651231" cy="249788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Next</a:t>
            </a:r>
          </a:p>
        </p:txBody>
      </p:sp>
      <p:sp>
        <p:nvSpPr>
          <p:cNvPr id="11" name="Flowchart: Process 10">
            <a:extLst>
              <a:ext uri="{FF2B5EF4-FFF2-40B4-BE49-F238E27FC236}">
                <a16:creationId xmlns:a16="http://schemas.microsoft.com/office/drawing/2014/main" id="{4243AA33-E013-4A75-81CA-F735AA4FE945}"/>
              </a:ext>
            </a:extLst>
          </p:cNvPr>
          <p:cNvSpPr/>
          <p:nvPr/>
        </p:nvSpPr>
        <p:spPr>
          <a:xfrm>
            <a:off x="2394443" y="2339972"/>
            <a:ext cx="627257" cy="331553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Delete</a:t>
            </a:r>
          </a:p>
        </p:txBody>
      </p:sp>
      <p:sp>
        <p:nvSpPr>
          <p:cNvPr id="13" name="Flowchart: Connector 12">
            <a:extLst>
              <a:ext uri="{FF2B5EF4-FFF2-40B4-BE49-F238E27FC236}">
                <a16:creationId xmlns:a16="http://schemas.microsoft.com/office/drawing/2014/main" id="{4561B29F-E546-4C53-974C-83EA159AAE62}"/>
              </a:ext>
            </a:extLst>
          </p:cNvPr>
          <p:cNvSpPr/>
          <p:nvPr/>
        </p:nvSpPr>
        <p:spPr>
          <a:xfrm>
            <a:off x="2382455" y="2836496"/>
            <a:ext cx="651231" cy="249788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Next</a:t>
            </a:r>
          </a:p>
        </p:txBody>
      </p:sp>
      <p:sp>
        <p:nvSpPr>
          <p:cNvPr id="14" name="Flowchart: Decision 13">
            <a:extLst>
              <a:ext uri="{FF2B5EF4-FFF2-40B4-BE49-F238E27FC236}">
                <a16:creationId xmlns:a16="http://schemas.microsoft.com/office/drawing/2014/main" id="{53095C49-732F-41E3-B20E-08BA36F9E252}"/>
              </a:ext>
            </a:extLst>
          </p:cNvPr>
          <p:cNvSpPr/>
          <p:nvPr/>
        </p:nvSpPr>
        <p:spPr>
          <a:xfrm>
            <a:off x="838570" y="3361794"/>
            <a:ext cx="1012532" cy="410365"/>
          </a:xfrm>
          <a:prstGeom prst="flowChartDecisi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Insert</a:t>
            </a:r>
          </a:p>
        </p:txBody>
      </p:sp>
      <p:sp>
        <p:nvSpPr>
          <p:cNvPr id="15" name="Flowchart: Decision 14">
            <a:extLst>
              <a:ext uri="{FF2B5EF4-FFF2-40B4-BE49-F238E27FC236}">
                <a16:creationId xmlns:a16="http://schemas.microsoft.com/office/drawing/2014/main" id="{CBC1D070-3A18-4FEB-9F6A-5548D16A2330}"/>
              </a:ext>
            </a:extLst>
          </p:cNvPr>
          <p:cNvSpPr/>
          <p:nvPr/>
        </p:nvSpPr>
        <p:spPr>
          <a:xfrm>
            <a:off x="2130438" y="3298439"/>
            <a:ext cx="1155268" cy="529568"/>
          </a:xfrm>
          <a:prstGeom prst="flowChartDecisi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GUID Found? </a:t>
            </a:r>
          </a:p>
        </p:txBody>
      </p:sp>
      <p:sp>
        <p:nvSpPr>
          <p:cNvPr id="16" name="Flowchart: Process 15">
            <a:extLst>
              <a:ext uri="{FF2B5EF4-FFF2-40B4-BE49-F238E27FC236}">
                <a16:creationId xmlns:a16="http://schemas.microsoft.com/office/drawing/2014/main" id="{0A1B7EEE-0484-4CE8-BE70-B3E3DA07FBF5}"/>
              </a:ext>
            </a:extLst>
          </p:cNvPr>
          <p:cNvSpPr/>
          <p:nvPr/>
        </p:nvSpPr>
        <p:spPr>
          <a:xfrm>
            <a:off x="3783052" y="3438329"/>
            <a:ext cx="651231" cy="249788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Log</a:t>
            </a:r>
          </a:p>
        </p:txBody>
      </p:sp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713D74EA-19A9-4A75-9FF7-E8E8C51F3941}"/>
              </a:ext>
            </a:extLst>
          </p:cNvPr>
          <p:cNvSpPr/>
          <p:nvPr/>
        </p:nvSpPr>
        <p:spPr>
          <a:xfrm>
            <a:off x="3783052" y="3957197"/>
            <a:ext cx="651231" cy="249788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Next</a:t>
            </a:r>
          </a:p>
        </p:txBody>
      </p:sp>
      <p:sp>
        <p:nvSpPr>
          <p:cNvPr id="18" name="Flowchart: Process 17">
            <a:extLst>
              <a:ext uri="{FF2B5EF4-FFF2-40B4-BE49-F238E27FC236}">
                <a16:creationId xmlns:a16="http://schemas.microsoft.com/office/drawing/2014/main" id="{311C4844-2579-4810-BD47-9918CF15BF4C}"/>
              </a:ext>
            </a:extLst>
          </p:cNvPr>
          <p:cNvSpPr/>
          <p:nvPr/>
        </p:nvSpPr>
        <p:spPr>
          <a:xfrm>
            <a:off x="2394443" y="4082091"/>
            <a:ext cx="627257" cy="331553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Insert</a:t>
            </a:r>
          </a:p>
        </p:txBody>
      </p:sp>
      <p:sp>
        <p:nvSpPr>
          <p:cNvPr id="19" name="Flowchart: Connector 18">
            <a:extLst>
              <a:ext uri="{FF2B5EF4-FFF2-40B4-BE49-F238E27FC236}">
                <a16:creationId xmlns:a16="http://schemas.microsoft.com/office/drawing/2014/main" id="{DEE2192C-247B-46E1-BE89-6CA0EEAB9A47}"/>
              </a:ext>
            </a:extLst>
          </p:cNvPr>
          <p:cNvSpPr/>
          <p:nvPr/>
        </p:nvSpPr>
        <p:spPr>
          <a:xfrm>
            <a:off x="2382454" y="4607096"/>
            <a:ext cx="651231" cy="249788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Next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A156E27-E6F4-4FD3-AD35-F840211F5406}"/>
              </a:ext>
            </a:extLst>
          </p:cNvPr>
          <p:cNvCxnSpPr>
            <a:stCxn id="6" idx="2"/>
            <a:endCxn id="7" idx="0"/>
          </p:cNvCxnSpPr>
          <p:nvPr/>
        </p:nvCxnSpPr>
        <p:spPr>
          <a:xfrm>
            <a:off x="1344837" y="1440738"/>
            <a:ext cx="0" cy="2022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95C5C6B-2A53-42C2-8C82-379A760410B5}"/>
              </a:ext>
            </a:extLst>
          </p:cNvPr>
          <p:cNvCxnSpPr>
            <a:stCxn id="7" idx="3"/>
            <a:endCxn id="8" idx="1"/>
          </p:cNvCxnSpPr>
          <p:nvPr/>
        </p:nvCxnSpPr>
        <p:spPr>
          <a:xfrm flipV="1">
            <a:off x="1851103" y="1836270"/>
            <a:ext cx="279335" cy="11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FD477CA-62B9-4256-8284-10347EB7854E}"/>
              </a:ext>
            </a:extLst>
          </p:cNvPr>
          <p:cNvCxnSpPr>
            <a:stCxn id="8" idx="3"/>
            <a:endCxn id="9" idx="1"/>
          </p:cNvCxnSpPr>
          <p:nvPr/>
        </p:nvCxnSpPr>
        <p:spPr>
          <a:xfrm>
            <a:off x="3285706" y="1836270"/>
            <a:ext cx="4973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D06D25A-FFFB-478F-9BF8-BA4303CBFA11}"/>
              </a:ext>
            </a:extLst>
          </p:cNvPr>
          <p:cNvCxnSpPr>
            <a:stCxn id="8" idx="2"/>
            <a:endCxn id="11" idx="0"/>
          </p:cNvCxnSpPr>
          <p:nvPr/>
        </p:nvCxnSpPr>
        <p:spPr>
          <a:xfrm>
            <a:off x="2708072" y="2101054"/>
            <a:ext cx="0" cy="2389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E416FF6-8E10-490D-8C8C-502DF2F95091}"/>
              </a:ext>
            </a:extLst>
          </p:cNvPr>
          <p:cNvCxnSpPr>
            <a:stCxn id="11" idx="2"/>
            <a:endCxn id="13" idx="0"/>
          </p:cNvCxnSpPr>
          <p:nvPr/>
        </p:nvCxnSpPr>
        <p:spPr>
          <a:xfrm flipH="1">
            <a:off x="2708071" y="2671525"/>
            <a:ext cx="1" cy="1649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80B779C-C452-4205-BBB5-19FE57B3CCF5}"/>
              </a:ext>
            </a:extLst>
          </p:cNvPr>
          <p:cNvCxnSpPr>
            <a:stCxn id="9" idx="2"/>
            <a:endCxn id="10" idx="0"/>
          </p:cNvCxnSpPr>
          <p:nvPr/>
        </p:nvCxnSpPr>
        <p:spPr>
          <a:xfrm>
            <a:off x="4108668" y="1961164"/>
            <a:ext cx="0" cy="269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520AEF3-46E4-45DE-8E38-79FC7A20B352}"/>
              </a:ext>
            </a:extLst>
          </p:cNvPr>
          <p:cNvCxnSpPr>
            <a:stCxn id="7" idx="2"/>
            <a:endCxn id="14" idx="0"/>
          </p:cNvCxnSpPr>
          <p:nvPr/>
        </p:nvCxnSpPr>
        <p:spPr>
          <a:xfrm flipH="1">
            <a:off x="1344836" y="2053402"/>
            <a:ext cx="1" cy="13083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C370D34-1933-42A7-A7C6-541FB38027FA}"/>
              </a:ext>
            </a:extLst>
          </p:cNvPr>
          <p:cNvCxnSpPr>
            <a:stCxn id="14" idx="3"/>
            <a:endCxn id="15" idx="1"/>
          </p:cNvCxnSpPr>
          <p:nvPr/>
        </p:nvCxnSpPr>
        <p:spPr>
          <a:xfrm flipV="1">
            <a:off x="1851102" y="3563223"/>
            <a:ext cx="279336" cy="37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D1EAF07-54D3-4652-ABDB-9A7749E04E92}"/>
              </a:ext>
            </a:extLst>
          </p:cNvPr>
          <p:cNvCxnSpPr>
            <a:stCxn id="15" idx="3"/>
            <a:endCxn id="16" idx="1"/>
          </p:cNvCxnSpPr>
          <p:nvPr/>
        </p:nvCxnSpPr>
        <p:spPr>
          <a:xfrm>
            <a:off x="3285706" y="3563223"/>
            <a:ext cx="4973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63F92ED-FF4A-4115-8C10-1CEDCD6E3E69}"/>
              </a:ext>
            </a:extLst>
          </p:cNvPr>
          <p:cNvCxnSpPr>
            <a:stCxn id="16" idx="2"/>
            <a:endCxn id="17" idx="0"/>
          </p:cNvCxnSpPr>
          <p:nvPr/>
        </p:nvCxnSpPr>
        <p:spPr>
          <a:xfrm>
            <a:off x="4108668" y="3688117"/>
            <a:ext cx="0" cy="269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1B634D0-F39A-4B68-AE27-B83599963C2B}"/>
              </a:ext>
            </a:extLst>
          </p:cNvPr>
          <p:cNvCxnSpPr>
            <a:stCxn id="15" idx="2"/>
            <a:endCxn id="18" idx="0"/>
          </p:cNvCxnSpPr>
          <p:nvPr/>
        </p:nvCxnSpPr>
        <p:spPr>
          <a:xfrm>
            <a:off x="2708072" y="3828007"/>
            <a:ext cx="0" cy="254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1C502D3-088B-4E57-8C0E-9ABCCA49FB89}"/>
              </a:ext>
            </a:extLst>
          </p:cNvPr>
          <p:cNvCxnSpPr>
            <a:stCxn id="18" idx="2"/>
            <a:endCxn id="19" idx="0"/>
          </p:cNvCxnSpPr>
          <p:nvPr/>
        </p:nvCxnSpPr>
        <p:spPr>
          <a:xfrm flipH="1">
            <a:off x="2708070" y="4413644"/>
            <a:ext cx="2" cy="1934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A6C7A209-C60F-4B12-84F3-3AA2CAF93CDB}"/>
              </a:ext>
            </a:extLst>
          </p:cNvPr>
          <p:cNvSpPr txBox="1"/>
          <p:nvPr/>
        </p:nvSpPr>
        <p:spPr>
          <a:xfrm>
            <a:off x="1767838" y="1631088"/>
            <a:ext cx="3626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Yes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FE639FD-F4B2-44C4-84E5-279373F0F7D1}"/>
              </a:ext>
            </a:extLst>
          </p:cNvPr>
          <p:cNvSpPr txBox="1"/>
          <p:nvPr/>
        </p:nvSpPr>
        <p:spPr>
          <a:xfrm>
            <a:off x="2659100" y="2079062"/>
            <a:ext cx="3626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Yes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60F6C8E-3ECC-4294-A88B-3EDE5C9DDAB2}"/>
              </a:ext>
            </a:extLst>
          </p:cNvPr>
          <p:cNvSpPr txBox="1"/>
          <p:nvPr/>
        </p:nvSpPr>
        <p:spPr>
          <a:xfrm>
            <a:off x="3285708" y="3361794"/>
            <a:ext cx="3626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Yes</a:t>
            </a:r>
          </a:p>
        </p:txBody>
      </p:sp>
      <p:sp>
        <p:nvSpPr>
          <p:cNvPr id="51" name="Pentagon 50">
            <a:extLst>
              <a:ext uri="{FF2B5EF4-FFF2-40B4-BE49-F238E27FC236}">
                <a16:creationId xmlns:a16="http://schemas.microsoft.com/office/drawing/2014/main" id="{3689981D-93EA-44E3-9F68-8935E3C0A8A7}"/>
              </a:ext>
            </a:extLst>
          </p:cNvPr>
          <p:cNvSpPr/>
          <p:nvPr/>
        </p:nvSpPr>
        <p:spPr>
          <a:xfrm>
            <a:off x="1003332" y="4144310"/>
            <a:ext cx="683007" cy="538668"/>
          </a:xfrm>
          <a:prstGeom prst="pent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Error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5B3EB2D-D686-4FAA-9181-3EF312F7EFCF}"/>
              </a:ext>
            </a:extLst>
          </p:cNvPr>
          <p:cNvCxnSpPr>
            <a:stCxn id="14" idx="2"/>
            <a:endCxn id="51" idx="0"/>
          </p:cNvCxnSpPr>
          <p:nvPr/>
        </p:nvCxnSpPr>
        <p:spPr>
          <a:xfrm>
            <a:off x="1344836" y="3772159"/>
            <a:ext cx="0" cy="3721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5A7974D3-0D30-44B4-A5D2-16DF656B8288}"/>
              </a:ext>
            </a:extLst>
          </p:cNvPr>
          <p:cNvSpPr txBox="1"/>
          <p:nvPr/>
        </p:nvSpPr>
        <p:spPr>
          <a:xfrm>
            <a:off x="1762166" y="3361794"/>
            <a:ext cx="3626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Yes</a:t>
            </a:r>
          </a:p>
        </p:txBody>
      </p:sp>
    </p:spTree>
    <p:extLst>
      <p:ext uri="{BB962C8B-B14F-4D97-AF65-F5344CB8AC3E}">
        <p14:creationId xmlns:p14="http://schemas.microsoft.com/office/powerpoint/2010/main" val="3435921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D9E4F-69DF-484E-9B37-BFD45E83F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Processing the Unified Extracts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626CD-FF75-4F37-A14C-EE32AE61D6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Two Step Process: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Process deletes 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Process inserts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7ECCEE-BFE9-4181-968F-D38A44F19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1043932"/>
      </p:ext>
    </p:extLst>
  </p:cSld>
  <p:clrMapOvr>
    <a:masterClrMapping/>
  </p:clrMapOvr>
</p:sld>
</file>

<file path=ppt/theme/theme1.xml><?xml version="1.0" encoding="utf-8"?>
<a:theme xmlns:a="http://schemas.openxmlformats.org/drawingml/2006/main" name="HSCIC_Powepoint_v2.5_0115">
  <a:themeElements>
    <a:clrScheme name="01-NHS-DIGI-PALETTE-01">
      <a:dk1>
        <a:srgbClr val="0F0F0F"/>
      </a:dk1>
      <a:lt1>
        <a:srgbClr val="FFFFFF"/>
      </a:lt1>
      <a:dk2>
        <a:srgbClr val="033F85"/>
      </a:dk2>
      <a:lt2>
        <a:srgbClr val="F9F9F9"/>
      </a:lt2>
      <a:accent1>
        <a:srgbClr val="005EB8"/>
      </a:accent1>
      <a:accent2>
        <a:srgbClr val="84919C"/>
      </a:accent2>
      <a:accent3>
        <a:srgbClr val="003087"/>
      </a:accent3>
      <a:accent4>
        <a:srgbClr val="5EBCE8"/>
      </a:accent4>
      <a:accent5>
        <a:srgbClr val="CED1D5"/>
      </a:accent5>
      <a:accent6>
        <a:srgbClr val="424D58"/>
      </a:accent6>
      <a:hlink>
        <a:srgbClr val="003087"/>
      </a:hlink>
      <a:folHlink>
        <a:srgbClr val="7C2855"/>
      </a:folHlink>
    </a:clrScheme>
    <a:fontScheme name="Corporate 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FBC4DE5A78504980CBF901866FEF60" ma:contentTypeVersion="10" ma:contentTypeDescription="Create a new document." ma:contentTypeScope="" ma:versionID="fc49596470f0fec0181b8a4f2d286f6d">
  <xsd:schema xmlns:xsd="http://www.w3.org/2001/XMLSchema" xmlns:xs="http://www.w3.org/2001/XMLSchema" xmlns:p="http://schemas.microsoft.com/office/2006/metadata/properties" xmlns:ns3="614ccbd7-6bfa-4e16-8c25-0f836ddf13ad" xmlns:ns4="ce6c1d1e-d31b-49d2-9090-8a20922b671a" targetNamespace="http://schemas.microsoft.com/office/2006/metadata/properties" ma:root="true" ma:fieldsID="33e9e95c64c849d6b3819cb78da3777f" ns3:_="" ns4:_="">
    <xsd:import namespace="614ccbd7-6bfa-4e16-8c25-0f836ddf13ad"/>
    <xsd:import namespace="ce6c1d1e-d31b-49d2-9090-8a20922b671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OCR" minOccurs="0"/>
                <xsd:element ref="ns4:MediaServiceEventHashCode" minOccurs="0"/>
                <xsd:element ref="ns4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4ccbd7-6bfa-4e16-8c25-0f836ddf13a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6c1d1e-d31b-49d2-9090-8a20922b67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614ccbd7-6bfa-4e16-8c25-0f836ddf13ad">
      <UserInfo>
        <DisplayName>Donna Braisby</DisplayName>
        <AccountId>2211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B15EBD66-5AB2-4843-A66C-F5661BCB04A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00EE7D9-F29F-4302-8BD2-F451710520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14ccbd7-6bfa-4e16-8c25-0f836ddf13ad"/>
    <ds:schemaRef ds:uri="ce6c1d1e-d31b-49d2-9090-8a20922b671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B22E24E-98AD-4589-B6A8-3723039771D0}">
  <ds:schemaRefs>
    <ds:schemaRef ds:uri="http://schemas.microsoft.com/office/2006/metadata/properties"/>
    <ds:schemaRef ds:uri="http://schemas.microsoft.com/office/infopath/2007/PartnerControls"/>
    <ds:schemaRef ds:uri="614ccbd7-6bfa-4e16-8c25-0f836ddf13a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17691</TotalTime>
  <Words>601</Words>
  <Application>Microsoft Office PowerPoint</Application>
  <PresentationFormat>On-screen Show (16:9)</PresentationFormat>
  <Paragraphs>124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HSCIC_Powepoint_v2.5_0115</vt:lpstr>
      <vt:lpstr>PowerPoint Presentation</vt:lpstr>
      <vt:lpstr>Unified Extracts Implementation Plan</vt:lpstr>
      <vt:lpstr>Stage 1 – Parallel Running (Baseline)</vt:lpstr>
      <vt:lpstr>Stage 2 – Parallel Processing (Delta)</vt:lpstr>
      <vt:lpstr>Stage 3 – Full Live Running </vt:lpstr>
      <vt:lpstr>Documentation to be circulated</vt:lpstr>
      <vt:lpstr>Format for Deltas</vt:lpstr>
      <vt:lpstr>Processing Flowchart Client Side</vt:lpstr>
      <vt:lpstr>Processing the Unified Extracts</vt:lpstr>
      <vt:lpstr>Ingesting JSONL</vt:lpstr>
      <vt:lpstr>Processing Flowchart SUS Side</vt:lpstr>
      <vt:lpstr>Support</vt:lpstr>
      <vt:lpstr>Two Approaches to Initialialise Live</vt:lpstr>
      <vt:lpstr>In situ updates</vt:lpstr>
      <vt:lpstr>New baselines</vt:lpstr>
      <vt:lpstr>Reconciliation and Post-reconciliation</vt:lpstr>
      <vt:lpstr>Questions</vt:lpstr>
    </vt:vector>
  </TitlesOfParts>
  <Company>Health &amp; Social Care Information Centre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Wye, Greg</dc:creator>
  <cp:lastModifiedBy>Stephen Fenner</cp:lastModifiedBy>
  <cp:revision>101</cp:revision>
  <cp:lastPrinted>2014-12-18T12:02:32Z</cp:lastPrinted>
  <dcterms:created xsi:type="dcterms:W3CDTF">2016-07-12T14:14:16Z</dcterms:created>
  <dcterms:modified xsi:type="dcterms:W3CDTF">2020-03-05T12:49:29Z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0x010100ECFBC4DE5A78504980CBF901866FEF60</vt:lpwstr>
  </property>
  <property fmtid="{D5CDD505-2E9C-101B-9397-08002B2CF9AE}" pid="3" name="hscicOrgProfessionalGroup">
    <vt:lpwstr/>
  </property>
  <property fmtid="{D5CDD505-2E9C-101B-9397-08002B2CF9AE}" pid="4" name="hscicOrgCorporateFunction">
    <vt:lpwstr/>
  </property>
  <property fmtid="{D5CDD505-2E9C-101B-9397-08002B2CF9AE}" pid="5" name="hscicOrgOfficeLocation">
    <vt:lpwstr/>
  </property>
  <property fmtid="{D5CDD505-2E9C-101B-9397-08002B2CF9AE}" pid="6" name="hscicOrgPortfolioDomain">
    <vt:lpwstr/>
  </property>
  <property fmtid="{D5CDD505-2E9C-101B-9397-08002B2CF9AE}" pid="7" name="hscicDocumentType">
    <vt:lpwstr>147;#Templates|aff1a68b-1933-4dcf-8d00-314af96fd52f</vt:lpwstr>
  </property>
</Properties>
</file>