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microsoft.com/office/2020/02/relationships/classificationlabels" Target="docMetadata/LabelInfo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notesMasterIdLst>
    <p:notesMasterId r:id="rId7"/>
  </p:notesMasterIdLst>
  <p:sldIdLst>
    <p:sldId id="1928" r:id="rId2"/>
    <p:sldId id="1933" r:id="rId3"/>
    <p:sldId id="1934" r:id="rId4"/>
    <p:sldId id="1935" r:id="rId5"/>
    <p:sldId id="1938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FE1FF097-02FE-E172-68C8-442FEF1ADDB4}" name="EDELSTEN, Felix (NHS ENGLAND - X26)" initials="EX" userId="S::felix.edelsten@nhs.net::47b8e64c-12e8-497d-a6f0-5c8cb7a95080" providerId="AD"/>
  <p188:author id="{2AAB36E9-4775-5B4D-065A-E604203A8453}" name="RILEY, Jennifer (NHS ENGLAND - X26)" initials="RX" userId="S::jennifer.riley7@nhs.net::cf43afa2-f15e-4d8b-8dcb-af0ea5c6ed7d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  <p:ext uri="{1BD7E111-0CB8-44D6-8891-C1BB2F81B7CC}">
      <p1710:readonlyRecommended xmlns:p1710="http://schemas.microsoft.com/office/powerpoint/2017/10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B070DA7-AE29-46BB-BFFC-B020251A9CC7}" v="5" dt="2025-08-21T16:10:34.247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BC89EF96-8CEA-46FF-86C4-4CE0E7609802}" styleName="Light Style 3 –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17" autoAdjust="0"/>
    <p:restoredTop sz="69249" autoAdjust="0"/>
  </p:normalViewPr>
  <p:slideViewPr>
    <p:cSldViewPr snapToGrid="0">
      <p:cViewPr varScale="1">
        <p:scale>
          <a:sx n="76" d="100"/>
          <a:sy n="76" d="100"/>
        </p:scale>
        <p:origin x="1920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13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Relationship Id="rId14" Type="http://schemas.microsoft.com/office/2018/10/relationships/authors" Target="author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ROBINSON, Simon (NHS ENGLAND)" userId="0b5815e4-6f09-4e3b-9ba7-d74a38b129a4" providerId="ADAL" clId="{AB070DA7-AE29-46BB-BFFC-B020251A9CC7}"/>
    <pc:docChg chg="undo custSel mod addSld delSld modSld">
      <pc:chgData name="ROBINSON, Simon (NHS ENGLAND)" userId="0b5815e4-6f09-4e3b-9ba7-d74a38b129a4" providerId="ADAL" clId="{AB070DA7-AE29-46BB-BFFC-B020251A9CC7}" dt="2025-08-21T16:44:36.669" v="397"/>
      <pc:docMkLst>
        <pc:docMk/>
      </pc:docMkLst>
      <pc:sldChg chg="del">
        <pc:chgData name="ROBINSON, Simon (NHS ENGLAND)" userId="0b5815e4-6f09-4e3b-9ba7-d74a38b129a4" providerId="ADAL" clId="{AB070DA7-AE29-46BB-BFFC-B020251A9CC7}" dt="2025-08-21T16:08:16.883" v="319" actId="2696"/>
        <pc:sldMkLst>
          <pc:docMk/>
          <pc:sldMk cId="187563367" sldId="295"/>
        </pc:sldMkLst>
      </pc:sldChg>
      <pc:sldChg chg="modSp mod modNotesTx">
        <pc:chgData name="ROBINSON, Simon (NHS ENGLAND)" userId="0b5815e4-6f09-4e3b-9ba7-d74a38b129a4" providerId="ADAL" clId="{AB070DA7-AE29-46BB-BFFC-B020251A9CC7}" dt="2025-08-21T16:29:24.398" v="396" actId="20577"/>
        <pc:sldMkLst>
          <pc:docMk/>
          <pc:sldMk cId="3830231407" sldId="1928"/>
        </pc:sldMkLst>
        <pc:spChg chg="mod">
          <ac:chgData name="ROBINSON, Simon (NHS ENGLAND)" userId="0b5815e4-6f09-4e3b-9ba7-d74a38b129a4" providerId="ADAL" clId="{AB070DA7-AE29-46BB-BFFC-B020251A9CC7}" dt="2025-08-21T16:29:24.398" v="396" actId="20577"/>
          <ac:spMkLst>
            <pc:docMk/>
            <pc:sldMk cId="3830231407" sldId="1928"/>
            <ac:spMk id="2" creationId="{623499A9-ADAE-F54A-B49E-F294E7BCE9E8}"/>
          </ac:spMkLst>
        </pc:spChg>
        <pc:spChg chg="mod">
          <ac:chgData name="ROBINSON, Simon (NHS ENGLAND)" userId="0b5815e4-6f09-4e3b-9ba7-d74a38b129a4" providerId="ADAL" clId="{AB070DA7-AE29-46BB-BFFC-B020251A9CC7}" dt="2025-08-21T16:08:28.940" v="327" actId="20577"/>
          <ac:spMkLst>
            <pc:docMk/>
            <pc:sldMk cId="3830231407" sldId="1928"/>
            <ac:spMk id="3" creationId="{2AB96998-8BA0-CF4D-B57F-DEBCAD1141C5}"/>
          </ac:spMkLst>
        </pc:spChg>
        <pc:spChg chg="mod">
          <ac:chgData name="ROBINSON, Simon (NHS ENGLAND)" userId="0b5815e4-6f09-4e3b-9ba7-d74a38b129a4" providerId="ADAL" clId="{AB070DA7-AE29-46BB-BFFC-B020251A9CC7}" dt="2025-08-21T16:11:35.959" v="392" actId="20577"/>
          <ac:spMkLst>
            <pc:docMk/>
            <pc:sldMk cId="3830231407" sldId="1928"/>
            <ac:spMk id="9" creationId="{E4F63B5F-2944-6B41-9332-74DB2CCA6FCA}"/>
          </ac:spMkLst>
        </pc:spChg>
      </pc:sldChg>
      <pc:sldChg chg="del">
        <pc:chgData name="ROBINSON, Simon (NHS ENGLAND)" userId="0b5815e4-6f09-4e3b-9ba7-d74a38b129a4" providerId="ADAL" clId="{AB070DA7-AE29-46BB-BFFC-B020251A9CC7}" dt="2025-08-21T16:03:35.710" v="145" actId="2696"/>
        <pc:sldMkLst>
          <pc:docMk/>
          <pc:sldMk cId="70417481" sldId="1931"/>
        </pc:sldMkLst>
      </pc:sldChg>
      <pc:sldChg chg="del">
        <pc:chgData name="ROBINSON, Simon (NHS ENGLAND)" userId="0b5815e4-6f09-4e3b-9ba7-d74a38b129a4" providerId="ADAL" clId="{AB070DA7-AE29-46BB-BFFC-B020251A9CC7}" dt="2025-08-21T16:03:39.196" v="146" actId="2696"/>
        <pc:sldMkLst>
          <pc:docMk/>
          <pc:sldMk cId="2636511019" sldId="1932"/>
        </pc:sldMkLst>
      </pc:sldChg>
      <pc:sldChg chg="modNotesTx">
        <pc:chgData name="ROBINSON, Simon (NHS ENGLAND)" userId="0b5815e4-6f09-4e3b-9ba7-d74a38b129a4" providerId="ADAL" clId="{AB070DA7-AE29-46BB-BFFC-B020251A9CC7}" dt="2025-08-21T16:22:08.903" v="394" actId="20577"/>
        <pc:sldMkLst>
          <pc:docMk/>
          <pc:sldMk cId="2213357992" sldId="1933"/>
        </pc:sldMkLst>
      </pc:sldChg>
      <pc:sldChg chg="del">
        <pc:chgData name="ROBINSON, Simon (NHS ENGLAND)" userId="0b5815e4-6f09-4e3b-9ba7-d74a38b129a4" providerId="ADAL" clId="{AB070DA7-AE29-46BB-BFFC-B020251A9CC7}" dt="2025-08-21T16:04:00.611" v="147" actId="2696"/>
        <pc:sldMkLst>
          <pc:docMk/>
          <pc:sldMk cId="2919214663" sldId="1936"/>
        </pc:sldMkLst>
      </pc:sldChg>
      <pc:sldChg chg="del">
        <pc:chgData name="ROBINSON, Simon (NHS ENGLAND)" userId="0b5815e4-6f09-4e3b-9ba7-d74a38b129a4" providerId="ADAL" clId="{AB070DA7-AE29-46BB-BFFC-B020251A9CC7}" dt="2025-08-21T16:05:42.454" v="246" actId="2696"/>
        <pc:sldMkLst>
          <pc:docMk/>
          <pc:sldMk cId="45777503" sldId="1937"/>
        </pc:sldMkLst>
      </pc:sldChg>
      <pc:sldChg chg="add">
        <pc:chgData name="ROBINSON, Simon (NHS ENGLAND)" userId="0b5815e4-6f09-4e3b-9ba7-d74a38b129a4" providerId="ADAL" clId="{AB070DA7-AE29-46BB-BFFC-B020251A9CC7}" dt="2025-08-21T16:05:32.228" v="245"/>
        <pc:sldMkLst>
          <pc:docMk/>
          <pc:sldMk cId="3453393149" sldId="1938"/>
        </pc:sldMkLst>
      </pc:sldChg>
      <pc:sldChg chg="del">
        <pc:chgData name="ROBINSON, Simon (NHS ENGLAND)" userId="0b5815e4-6f09-4e3b-9ba7-d74a38b129a4" providerId="ADAL" clId="{AB070DA7-AE29-46BB-BFFC-B020251A9CC7}" dt="2025-08-21T16:04:09.749" v="148" actId="2696"/>
        <pc:sldMkLst>
          <pc:docMk/>
          <pc:sldMk cId="4291626961" sldId="1938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954E48-CEDE-4844-81BA-7EB81EB98A1C}" type="datetimeFigureOut">
              <a:rPr lang="en-GB" smtClean="0"/>
              <a:t>21/08/2025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CD35AAD-5B54-47B5-8F07-1ED7B4027A4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829903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  <a:p>
            <a:r>
              <a:rPr lang="en-GB" b="1" dirty="0"/>
              <a:t>Critical Care extract changes will be delivered separately – included here for reference</a:t>
            </a:r>
          </a:p>
          <a:p>
            <a:endParaRPr lang="en-GB" b="1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i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Changes to unified extracts will be implemented and shared separately with DSCRO colleagues</a:t>
            </a:r>
          </a:p>
          <a:p>
            <a:endParaRPr lang="en-GB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A4EC7EF-95E1-3D44-A982-BC7A3E9C617E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7575609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E045257-457E-652E-AF82-EFE30FCE973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170FAEE8-3C50-7A5B-82A7-1D491A1EB7C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0BBEB48B-A23D-1D01-5E0B-045D5C33848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None/>
            </a:pPr>
            <a:r>
              <a:rPr lang="en-GB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Source:</a:t>
            </a:r>
          </a:p>
          <a:p>
            <a:pPr marL="0" indent="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None/>
            </a:pPr>
            <a:r>
              <a:rPr lang="en-GB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Tabs 7a and 8</a:t>
            </a:r>
          </a:p>
          <a:p>
            <a:pPr marL="0" indent="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None/>
            </a:pPr>
            <a:r>
              <a:rPr lang="en-GB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https://www.england.nhs.uk/wp-content/uploads/2025/04/25-26NHSPS-prices-pay-award.xlsx</a:t>
            </a:r>
          </a:p>
          <a:p>
            <a:pPr marL="0" indent="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None/>
            </a:pPr>
            <a:endParaRPr lang="en-GB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171930" indent="-171450">
              <a:lnSpc>
                <a:spcPct val="100000"/>
              </a:lnSpc>
              <a:spcBef>
                <a:spcPts val="533"/>
              </a:spcBef>
              <a:buFont typeface="Arial" panose="020B0604020202020204" pitchFamily="34" charset="0"/>
              <a:buChar char="•"/>
              <a:tabLst>
                <a:tab pos="0" algn="l"/>
              </a:tabLst>
            </a:pPr>
            <a:r>
              <a:rPr lang="en-GB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Maternity non-delivery HRGs</a:t>
            </a:r>
          </a:p>
          <a:p>
            <a:pPr marL="629130" lvl="1" indent="-171450">
              <a:lnSpc>
                <a:spcPct val="100000"/>
              </a:lnSpc>
              <a:spcBef>
                <a:spcPts val="533"/>
              </a:spcBef>
              <a:buFont typeface="Arial" panose="020B0604020202020204" pitchFamily="34" charset="0"/>
              <a:buChar char="•"/>
              <a:tabLst>
                <a:tab pos="0" algn="l"/>
              </a:tabLst>
            </a:pPr>
            <a:r>
              <a:rPr lang="en-GB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Add to Spell HRGs – existing Maternity delivery HRGs have Guide prices</a:t>
            </a:r>
          </a:p>
          <a:p>
            <a:pPr marL="171930" indent="-171450">
              <a:lnSpc>
                <a:spcPct val="100000"/>
              </a:lnSpc>
              <a:spcBef>
                <a:spcPts val="533"/>
              </a:spcBef>
              <a:buFont typeface="Arial" panose="020B0604020202020204" pitchFamily="34" charset="0"/>
              <a:buChar char="•"/>
              <a:tabLst>
                <a:tab pos="0" algn="l"/>
              </a:tabLst>
            </a:pPr>
            <a:r>
              <a:rPr lang="en-GB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Further Outpatient Treatment Function Codes</a:t>
            </a:r>
          </a:p>
          <a:p>
            <a:pPr marL="629130" lvl="1" indent="-171450">
              <a:lnSpc>
                <a:spcPct val="100000"/>
              </a:lnSpc>
              <a:spcBef>
                <a:spcPts val="533"/>
              </a:spcBef>
              <a:buFont typeface="Arial" panose="020B0604020202020204" pitchFamily="34" charset="0"/>
              <a:buChar char="•"/>
              <a:tabLst>
                <a:tab pos="0" algn="l"/>
              </a:tabLst>
            </a:pPr>
            <a:r>
              <a:rPr lang="en-GB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Add to Core OP with GUIDE attribute</a:t>
            </a:r>
          </a:p>
          <a:p>
            <a:pPr marL="171930" indent="-171450">
              <a:lnSpc>
                <a:spcPct val="100000"/>
              </a:lnSpc>
              <a:spcBef>
                <a:spcPts val="533"/>
              </a:spcBef>
              <a:buFont typeface="Arial" panose="020B0604020202020204" pitchFamily="34" charset="0"/>
              <a:buChar char="•"/>
              <a:tabLst>
                <a:tab pos="0" algn="l"/>
              </a:tabLst>
            </a:pPr>
            <a:r>
              <a:rPr lang="en-GB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Non-Consultant Led Outpatients</a:t>
            </a:r>
          </a:p>
          <a:p>
            <a:pPr marL="629130" lvl="1" indent="-171450">
              <a:lnSpc>
                <a:spcPct val="100000"/>
              </a:lnSpc>
              <a:spcBef>
                <a:spcPts val="533"/>
              </a:spcBef>
              <a:buFont typeface="Arial" panose="020B0604020202020204" pitchFamily="34" charset="0"/>
              <a:buChar char="•"/>
              <a:tabLst>
                <a:tab pos="0" algn="l"/>
              </a:tabLst>
            </a:pPr>
            <a:r>
              <a:rPr lang="en-GB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Main Specialty</a:t>
            </a:r>
            <a:r>
              <a:rPr lang="en-GB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in 560 (Midwife), 950 (Nursing), 960 (AHP) = NON CON </a:t>
            </a:r>
          </a:p>
          <a:p>
            <a:pPr marL="171930" indent="-171450">
              <a:lnSpc>
                <a:spcPct val="100000"/>
              </a:lnSpc>
              <a:spcBef>
                <a:spcPts val="533"/>
              </a:spcBef>
              <a:buFont typeface="Arial" panose="020B0604020202020204" pitchFamily="34" charset="0"/>
              <a:buChar char="•"/>
              <a:tabLst>
                <a:tab pos="0" algn="l"/>
              </a:tabLst>
            </a:pPr>
            <a:r>
              <a:rPr lang="en-GB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Bilateral Cataracts HRGs</a:t>
            </a:r>
          </a:p>
          <a:p>
            <a:pPr marL="629130" lvl="1" indent="-171450">
              <a:lnSpc>
                <a:spcPct val="100000"/>
              </a:lnSpc>
              <a:spcBef>
                <a:spcPts val="533"/>
              </a:spcBef>
              <a:buFont typeface="Arial" panose="020B0604020202020204" pitchFamily="34" charset="0"/>
              <a:buChar char="•"/>
              <a:tabLst>
                <a:tab pos="0" algn="l"/>
              </a:tabLst>
            </a:pPr>
            <a:r>
              <a:rPr lang="en-GB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2 HRGs with Elective and Non-Elective Guide Prices </a:t>
            </a:r>
          </a:p>
          <a:p>
            <a:pPr marL="171930" indent="-171450">
              <a:lnSpc>
                <a:spcPct val="100000"/>
              </a:lnSpc>
              <a:spcBef>
                <a:spcPts val="533"/>
              </a:spcBef>
              <a:buFont typeface="Arial" panose="020B0604020202020204" pitchFamily="34" charset="0"/>
              <a:buChar char="•"/>
              <a:tabLst>
                <a:tab pos="0" algn="l"/>
              </a:tabLst>
            </a:pPr>
            <a:r>
              <a:rPr lang="en-GB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Transplants HRGs</a:t>
            </a:r>
          </a:p>
          <a:p>
            <a:pPr marL="629130" lvl="1" indent="-171450">
              <a:lnSpc>
                <a:spcPct val="100000"/>
              </a:lnSpc>
              <a:spcBef>
                <a:spcPts val="533"/>
              </a:spcBef>
              <a:buFont typeface="Arial" panose="020B0604020202020204" pitchFamily="34" charset="0"/>
              <a:buChar char="•"/>
              <a:tabLst>
                <a:tab pos="0" algn="l"/>
              </a:tabLst>
            </a:pPr>
            <a:r>
              <a:rPr lang="en-GB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Renal, Cardiothoracic and Stem Cell – HRGs with Elective and Non-Elective Guide Prices</a:t>
            </a:r>
          </a:p>
          <a:p>
            <a:pPr marL="629130" lvl="1" indent="-171450">
              <a:lnSpc>
                <a:spcPct val="100000"/>
              </a:lnSpc>
              <a:spcBef>
                <a:spcPts val="533"/>
              </a:spcBef>
              <a:buFont typeface="Arial" panose="020B0604020202020204" pitchFamily="34" charset="0"/>
              <a:buChar char="•"/>
              <a:tabLst>
                <a:tab pos="0" algn="l"/>
              </a:tabLst>
            </a:pPr>
            <a:r>
              <a:rPr lang="en-GB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HRGs for OP pre-work with guide price</a:t>
            </a:r>
          </a:p>
          <a:p>
            <a:pPr marL="0" indent="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None/>
            </a:pPr>
            <a:endParaRPr lang="en-GB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r>
              <a:rPr lang="en-GB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SUS+ Aware on 8 July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through the ophthalmology consultation notice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8CB7E84-37D7-D25E-51EF-E41E02A4C2B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CD35AAD-5B54-47B5-8F07-1ED7B4027A4C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2008440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74807CF-BB56-1746-6C59-D77DFE9CF64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BCC68766-2263-9650-2499-E3BE455C718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1F93ACF1-9CBA-A5A3-5567-DD234703D25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None/>
            </a:pPr>
            <a:r>
              <a:rPr lang="en-GB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Change relates to these tabs:</a:t>
            </a:r>
          </a:p>
          <a:p>
            <a:pPr marL="171450" indent="-17145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GB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2526 APC UB Tariff</a:t>
            </a:r>
          </a:p>
          <a:p>
            <a:pPr marL="171450" indent="-17145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GB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2526 OP UB Tariff</a:t>
            </a:r>
          </a:p>
          <a:p>
            <a:pPr marL="0" indent="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None/>
            </a:pPr>
            <a:endParaRPr lang="en-GB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indent="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None/>
            </a:pPr>
            <a:r>
              <a:rPr lang="en-GB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In this document:</a:t>
            </a:r>
          </a:p>
          <a:p>
            <a:pPr marL="0" indent="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None/>
            </a:pPr>
            <a:r>
              <a:rPr lang="en-GB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https://digital.nhs.uk/binaries/content/assets/website-assets/services/sus/sus-guidance/2526_sus_tariff_reference_data_at_250404.xlsx</a:t>
            </a:r>
          </a:p>
          <a:p>
            <a:pPr marL="0" indent="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None/>
            </a:pPr>
            <a:endParaRPr lang="en-GB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indent="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None/>
            </a:pPr>
            <a:endParaRPr lang="en-GB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B75E953-70EB-812A-01A2-850ADC85E19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CD35AAD-5B54-47B5-8F07-1ED7B4027A4C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4271161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4A800B3-BA65-E6B3-F63C-F6BE3F9DF70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2DC262AC-B7A8-2E39-5E4C-46BA8B7EDFB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A34AE098-A2B1-8F57-7146-EE872B94781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SUS+ Online Portal Extract Columns</a:t>
            </a:r>
          </a:p>
          <a:p>
            <a:pPr marL="342900" indent="-34290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GB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Number Unbundled Non Priced HRGs</a:t>
            </a:r>
          </a:p>
          <a:p>
            <a:pPr marL="952485" lvl="1" indent="-34290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GB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Count of UB HRGs with non-UNIT prices (includes GUIDE prices)</a:t>
            </a:r>
          </a:p>
          <a:p>
            <a:pPr marL="342900" indent="-34290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GB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Number Unbundled Priced HRGs</a:t>
            </a:r>
          </a:p>
          <a:p>
            <a:pPr marL="952485" lvl="1" indent="-34290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GB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Count of UB HRGs with UNIT prices</a:t>
            </a:r>
          </a:p>
          <a:p>
            <a:pPr marL="342900" indent="-34290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GB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Aggregate </a:t>
            </a:r>
            <a:r>
              <a:rPr lang="en-GB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UnBundled</a:t>
            </a:r>
            <a:r>
              <a:rPr lang="en-GB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Adjustment National</a:t>
            </a:r>
          </a:p>
          <a:p>
            <a:pPr marL="952485" lvl="1" indent="-34290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GB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Sum of UNIT prices</a:t>
            </a:r>
          </a:p>
          <a:p>
            <a:pPr marL="342900" indent="-34290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GB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Aggregate </a:t>
            </a:r>
            <a:r>
              <a:rPr lang="en-GB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UnBundled</a:t>
            </a:r>
            <a:r>
              <a:rPr lang="en-GB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Adjustment Non Mandatory *</a:t>
            </a:r>
          </a:p>
          <a:p>
            <a:pPr marL="952485" lvl="1" indent="-34290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GB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Sum of GUIDE prices</a:t>
            </a:r>
          </a:p>
          <a:p>
            <a:pPr marL="342900" indent="-34290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GB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PbR</a:t>
            </a:r>
            <a:r>
              <a:rPr lang="en-GB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Final Tariff</a:t>
            </a:r>
          </a:p>
          <a:p>
            <a:pPr marL="952485" lvl="1" indent="-34290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GB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Sum of UNIT </a:t>
            </a:r>
            <a:r>
              <a:rPr lang="en-GB" b="1" i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and GUIDE</a:t>
            </a:r>
            <a:r>
              <a:rPr lang="en-GB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prices</a:t>
            </a:r>
          </a:p>
          <a:p>
            <a:pPr marL="952485" lvl="1" indent="-34290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GB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Will change for some activity where new unbundled guide priced activity is included</a:t>
            </a:r>
          </a:p>
          <a:p>
            <a:pPr marL="0" indent="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None/>
            </a:pPr>
            <a:endParaRPr lang="en-GB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EE64B95-6373-4863-9DFD-DA633482C95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CD35AAD-5B54-47B5-8F07-1ED7B4027A4C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9032673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78AFA72-0637-9EB8-962D-D8CEB14F0AD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146FB66D-EEF5-D970-7432-4CF122F90F3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2B776663-5AD7-BFF1-954D-21DD8FF81E0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SUS+ Online Portal Extract Columns</a:t>
            </a:r>
          </a:p>
          <a:p>
            <a:pPr marL="342900" indent="-34290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GB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Unbundled Unit Tariff National</a:t>
            </a:r>
          </a:p>
          <a:p>
            <a:pPr marL="952485" lvl="1" indent="-34290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GB" i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UNIT prices for UB HRGs</a:t>
            </a:r>
          </a:p>
          <a:p>
            <a:pPr marL="342900" indent="-34290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GB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Unbundled Unit Tariff Non Mandatory</a:t>
            </a:r>
          </a:p>
          <a:p>
            <a:pPr marL="952485" lvl="1" indent="-34290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GB" i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GUIDE prices for UB HRGs</a:t>
            </a:r>
          </a:p>
          <a:p>
            <a:pPr marL="952485" lvl="1" indent="-34290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GB" i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Currently marked as Obsolete</a:t>
            </a:r>
          </a:p>
          <a:p>
            <a:pPr marL="342900" indent="-34290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endParaRPr lang="en-GB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indent="-34290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GB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CC Unit Cost</a:t>
            </a:r>
          </a:p>
          <a:p>
            <a:pPr marL="952485" lvl="1" indent="-34290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GB" i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GUIDE Price for UB PCC or NCC daily HRG</a:t>
            </a:r>
          </a:p>
          <a:p>
            <a:pPr marL="342900" indent="-34290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GB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[CC Total Cost]</a:t>
            </a:r>
          </a:p>
          <a:p>
            <a:pPr marL="952485" lvl="1" indent="-34290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GB" i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Sum of GUIDE prices for </a:t>
            </a:r>
            <a:r>
              <a:rPr lang="en-GB" b="1" i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CC Period</a:t>
            </a:r>
          </a:p>
          <a:p>
            <a:pPr marL="952485" lvl="1" indent="-34290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GB" b="1" i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CCP line is the summary line for NCC or PCC</a:t>
            </a:r>
          </a:p>
          <a:p>
            <a:pPr marL="152385" lvl="0" indent="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None/>
            </a:pPr>
            <a:endParaRPr lang="en-GB" i="1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152385" lvl="0" indent="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None/>
            </a:pPr>
            <a:r>
              <a:rPr lang="en-GB" i="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(Will share details of changes to unified extracts with DSCRO colleagues separately)</a:t>
            </a:r>
          </a:p>
          <a:p>
            <a:pPr marL="152385" lvl="0" indent="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None/>
            </a:pPr>
            <a:endParaRPr lang="en-GB" b="1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152385" lvl="0" indent="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None/>
            </a:pPr>
            <a:endParaRPr lang="en-GB" i="1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327A30C-5C86-82B8-591A-6FF085634C2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CD35AAD-5B54-47B5-8F07-1ED7B4027A4C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197641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Front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Rectangle 33">
            <a:extLst>
              <a:ext uri="{FF2B5EF4-FFF2-40B4-BE49-F238E27FC236}">
                <a16:creationId xmlns:a16="http://schemas.microsoft.com/office/drawing/2014/main" id="{C74A26B3-AA54-E4E3-F815-2DD0B5B502BC}"/>
              </a:ext>
            </a:extLst>
          </p:cNvPr>
          <p:cNvSpPr/>
          <p:nvPr userDrawn="1"/>
        </p:nvSpPr>
        <p:spPr>
          <a:xfrm>
            <a:off x="0" y="0"/>
            <a:ext cx="12206636" cy="6872615"/>
          </a:xfrm>
          <a:prstGeom prst="rect">
            <a:avLst/>
          </a:prstGeom>
          <a:solidFill>
            <a:srgbClr val="F6F8F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CD054BE-B63C-B248-A010-D04767679CD8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32000" y="1948249"/>
            <a:ext cx="9723474" cy="1409314"/>
          </a:xfrm>
          <a:prstGeom prst="rect">
            <a:avLst/>
          </a:prstGeom>
        </p:spPr>
        <p:txBody>
          <a:bodyPr lIns="0" tIns="0" rIns="0" bIns="0" anchor="b">
            <a:noAutofit/>
          </a:bodyPr>
          <a:lstStyle>
            <a:lvl1pPr algn="l">
              <a:defRPr sz="6000" b="1" spc="-30" baseline="0">
                <a:solidFill>
                  <a:schemeClr val="tx1"/>
                </a:solidFill>
              </a:defRPr>
            </a:lvl1pPr>
          </a:lstStyle>
          <a:p>
            <a:r>
              <a:rPr lang="en-GB" dirty="0"/>
              <a:t>Presentation title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EB3AB80-4EA2-FC4A-9654-92EF4DFF45D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32000" y="3447600"/>
            <a:ext cx="7973051" cy="1024967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buNone/>
              <a:defRPr sz="3000">
                <a:solidFill>
                  <a:schemeClr val="accent6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A80857E-40D1-074A-8CBC-E3E38E6957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3002280" cy="365125"/>
          </a:xfrm>
          <a:prstGeom prst="rect">
            <a:avLst/>
          </a:prstGeom>
        </p:spPr>
        <p:txBody>
          <a:bodyPr/>
          <a:lstStyle/>
          <a:p>
            <a:fld id="{B8B67EA4-DCE3-FB49-A794-A4595EF638BC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91DEB39-6B31-D948-AF21-75D8DF423B1B}"/>
              </a:ext>
            </a:extLst>
          </p:cNvPr>
          <p:cNvSpPr txBox="1"/>
          <p:nvPr userDrawn="1"/>
        </p:nvSpPr>
        <p:spPr>
          <a:xfrm>
            <a:off x="3225114" y="6017741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endParaRPr lang="en-GB" sz="1200" b="1">
              <a:solidFill>
                <a:schemeClr val="accent1"/>
              </a:solidFill>
            </a:endParaRP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78E63D1E-5669-124C-90CA-03B13A7D7AE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32000" y="5760000"/>
            <a:ext cx="6259513" cy="488950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400">
                <a:solidFill>
                  <a:schemeClr val="accent6"/>
                </a:solidFill>
              </a:defRPr>
            </a:lvl1pPr>
            <a:lvl2pPr marL="357188" indent="0">
              <a:buNone/>
              <a:defRPr>
                <a:solidFill>
                  <a:schemeClr val="accent2"/>
                </a:solidFill>
              </a:defRPr>
            </a:lvl2pPr>
            <a:lvl3pPr marL="714375" indent="0">
              <a:buNone/>
              <a:defRPr>
                <a:solidFill>
                  <a:schemeClr val="accent2"/>
                </a:solidFill>
              </a:defRPr>
            </a:lvl3pPr>
            <a:lvl4pPr marL="1081087" indent="0">
              <a:buNone/>
              <a:defRPr>
                <a:solidFill>
                  <a:schemeClr val="accent2"/>
                </a:solidFill>
              </a:defRPr>
            </a:lvl4pPr>
            <a:lvl5pPr marL="1438275" indent="0">
              <a:buNone/>
              <a:defRPr>
                <a:solidFill>
                  <a:schemeClr val="accent2"/>
                </a:solidFill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DF2A1D7-0D87-D844-942F-FEAD20579184}"/>
              </a:ext>
            </a:extLst>
          </p:cNvPr>
          <p:cNvSpPr txBox="1"/>
          <p:nvPr userDrawn="1"/>
        </p:nvSpPr>
        <p:spPr>
          <a:xfrm>
            <a:off x="9233452" y="54864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grpSp>
        <p:nvGrpSpPr>
          <p:cNvPr id="93" name="Group 92">
            <a:extLst>
              <a:ext uri="{FF2B5EF4-FFF2-40B4-BE49-F238E27FC236}">
                <a16:creationId xmlns:a16="http://schemas.microsoft.com/office/drawing/2014/main" id="{62CA8EB1-844B-0746-8F54-686C6D7EB09C}"/>
              </a:ext>
            </a:extLst>
          </p:cNvPr>
          <p:cNvGrpSpPr/>
          <p:nvPr userDrawn="1"/>
        </p:nvGrpSpPr>
        <p:grpSpPr>
          <a:xfrm>
            <a:off x="6064133" y="1974899"/>
            <a:ext cx="6199146" cy="4989799"/>
            <a:chOff x="6064133" y="1974899"/>
            <a:chExt cx="6199146" cy="4989799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C66560E2-06D5-2242-97C6-BDDF9000B40E}"/>
                </a:ext>
              </a:extLst>
            </p:cNvPr>
            <p:cNvGrpSpPr/>
            <p:nvPr userDrawn="1"/>
          </p:nvGrpSpPr>
          <p:grpSpPr>
            <a:xfrm>
              <a:off x="9837041" y="3300746"/>
              <a:ext cx="1654589" cy="1883570"/>
              <a:chOff x="9491639" y="1569442"/>
              <a:chExt cx="1391198" cy="1583728"/>
            </a:xfrm>
          </p:grpSpPr>
          <p:sp>
            <p:nvSpPr>
              <p:cNvPr id="7" name="Diamond 6">
                <a:extLst>
                  <a:ext uri="{FF2B5EF4-FFF2-40B4-BE49-F238E27FC236}">
                    <a16:creationId xmlns:a16="http://schemas.microsoft.com/office/drawing/2014/main" id="{815AF096-1C35-274E-BA7B-192369D42575}"/>
                  </a:ext>
                </a:extLst>
              </p:cNvPr>
              <p:cNvSpPr/>
              <p:nvPr userDrawn="1"/>
            </p:nvSpPr>
            <p:spPr>
              <a:xfrm>
                <a:off x="9539238" y="1569442"/>
                <a:ext cx="1296000" cy="748800"/>
              </a:xfrm>
              <a:prstGeom prst="diamond">
                <a:avLst/>
              </a:prstGeom>
              <a:solidFill>
                <a:srgbClr val="CCDE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4" name="Diamond 13">
                <a:extLst>
                  <a:ext uri="{FF2B5EF4-FFF2-40B4-BE49-F238E27FC236}">
                    <a16:creationId xmlns:a16="http://schemas.microsoft.com/office/drawing/2014/main" id="{1AF98219-B2F9-6942-8586-871DCDB93BD0}"/>
                  </a:ext>
                </a:extLst>
              </p:cNvPr>
              <p:cNvSpPr/>
              <p:nvPr userDrawn="1"/>
            </p:nvSpPr>
            <p:spPr>
              <a:xfrm rot="18000000">
                <a:off x="9860437" y="2130769"/>
                <a:ext cx="1296000" cy="748800"/>
              </a:xfrm>
              <a:prstGeom prst="diamond">
                <a:avLst/>
              </a:prstGeom>
              <a:solidFill>
                <a:srgbClr val="B2CEE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5" name="Diamond 14">
                <a:extLst>
                  <a:ext uri="{FF2B5EF4-FFF2-40B4-BE49-F238E27FC236}">
                    <a16:creationId xmlns:a16="http://schemas.microsoft.com/office/drawing/2014/main" id="{F86D35C4-A6C7-D044-BD88-486E51217256}"/>
                  </a:ext>
                </a:extLst>
              </p:cNvPr>
              <p:cNvSpPr/>
              <p:nvPr userDrawn="1"/>
            </p:nvSpPr>
            <p:spPr>
              <a:xfrm rot="3600000">
                <a:off x="9218039" y="2130770"/>
                <a:ext cx="1296000" cy="748800"/>
              </a:xfrm>
              <a:prstGeom prst="diamond">
                <a:avLst/>
              </a:prstGeom>
              <a:solidFill>
                <a:srgbClr val="BFD5E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727646B1-E157-0947-8AD1-8B7B2A4E634B}"/>
                </a:ext>
              </a:extLst>
            </p:cNvPr>
            <p:cNvGrpSpPr/>
            <p:nvPr userDrawn="1"/>
          </p:nvGrpSpPr>
          <p:grpSpPr>
            <a:xfrm>
              <a:off x="10608658" y="1974899"/>
              <a:ext cx="1654589" cy="1883570"/>
              <a:chOff x="9491639" y="1569442"/>
              <a:chExt cx="1391198" cy="1583728"/>
            </a:xfrm>
          </p:grpSpPr>
          <p:sp>
            <p:nvSpPr>
              <p:cNvPr id="17" name="Diamond 16">
                <a:extLst>
                  <a:ext uri="{FF2B5EF4-FFF2-40B4-BE49-F238E27FC236}">
                    <a16:creationId xmlns:a16="http://schemas.microsoft.com/office/drawing/2014/main" id="{1526A8B6-C3C1-364D-B554-7D635ECEAD8D}"/>
                  </a:ext>
                </a:extLst>
              </p:cNvPr>
              <p:cNvSpPr/>
              <p:nvPr userDrawn="1"/>
            </p:nvSpPr>
            <p:spPr>
              <a:xfrm>
                <a:off x="9539238" y="1569442"/>
                <a:ext cx="1296000" cy="748800"/>
              </a:xfrm>
              <a:prstGeom prst="diamond">
                <a:avLst/>
              </a:prstGeom>
              <a:solidFill>
                <a:srgbClr val="FAFAF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8" name="Diamond 17">
                <a:extLst>
                  <a:ext uri="{FF2B5EF4-FFF2-40B4-BE49-F238E27FC236}">
                    <a16:creationId xmlns:a16="http://schemas.microsoft.com/office/drawing/2014/main" id="{AEE85E33-77E3-4946-802B-79E8D9538E55}"/>
                  </a:ext>
                </a:extLst>
              </p:cNvPr>
              <p:cNvSpPr/>
              <p:nvPr userDrawn="1"/>
            </p:nvSpPr>
            <p:spPr>
              <a:xfrm rot="18000000">
                <a:off x="9860437" y="2130769"/>
                <a:ext cx="1296000" cy="748800"/>
              </a:xfrm>
              <a:prstGeom prst="diamond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9" name="Diamond 18">
                <a:extLst>
                  <a:ext uri="{FF2B5EF4-FFF2-40B4-BE49-F238E27FC236}">
                    <a16:creationId xmlns:a16="http://schemas.microsoft.com/office/drawing/2014/main" id="{135213B4-BBF0-E441-8534-CBCCAD9CCED8}"/>
                  </a:ext>
                </a:extLst>
              </p:cNvPr>
              <p:cNvSpPr/>
              <p:nvPr userDrawn="1"/>
            </p:nvSpPr>
            <p:spPr>
              <a:xfrm rot="3600000">
                <a:off x="9218039" y="2130770"/>
                <a:ext cx="1296000" cy="748800"/>
              </a:xfrm>
              <a:prstGeom prst="diamond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80CF6AA6-A3A8-7048-B6D9-B0563CF36D7C}"/>
                </a:ext>
              </a:extLst>
            </p:cNvPr>
            <p:cNvGrpSpPr/>
            <p:nvPr userDrawn="1"/>
          </p:nvGrpSpPr>
          <p:grpSpPr>
            <a:xfrm>
              <a:off x="8305790" y="4194936"/>
              <a:ext cx="1597978" cy="1883570"/>
              <a:chOff x="9491639" y="1569442"/>
              <a:chExt cx="1343599" cy="1583728"/>
            </a:xfrm>
          </p:grpSpPr>
          <p:sp>
            <p:nvSpPr>
              <p:cNvPr id="21" name="Diamond 20">
                <a:extLst>
                  <a:ext uri="{FF2B5EF4-FFF2-40B4-BE49-F238E27FC236}">
                    <a16:creationId xmlns:a16="http://schemas.microsoft.com/office/drawing/2014/main" id="{0EAF7F5F-DAD9-ED46-A3DC-A3C7BF463E37}"/>
                  </a:ext>
                </a:extLst>
              </p:cNvPr>
              <p:cNvSpPr/>
              <p:nvPr userDrawn="1"/>
            </p:nvSpPr>
            <p:spPr>
              <a:xfrm>
                <a:off x="9539238" y="1569442"/>
                <a:ext cx="1296000" cy="748800"/>
              </a:xfrm>
              <a:prstGeom prst="diamond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3" name="Diamond 22">
                <a:extLst>
                  <a:ext uri="{FF2B5EF4-FFF2-40B4-BE49-F238E27FC236}">
                    <a16:creationId xmlns:a16="http://schemas.microsoft.com/office/drawing/2014/main" id="{F5C92EE8-C553-7B42-B4AA-A8558D4261CE}"/>
                  </a:ext>
                </a:extLst>
              </p:cNvPr>
              <p:cNvSpPr/>
              <p:nvPr userDrawn="1"/>
            </p:nvSpPr>
            <p:spPr>
              <a:xfrm rot="3600000">
                <a:off x="9218039" y="2130770"/>
                <a:ext cx="1296000" cy="748800"/>
              </a:xfrm>
              <a:prstGeom prst="diamond">
                <a:avLst/>
              </a:prstGeom>
              <a:solidFill>
                <a:srgbClr val="02257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ACC1A595-CF8F-8C45-87A9-108D8098AACE}"/>
                </a:ext>
              </a:extLst>
            </p:cNvPr>
            <p:cNvGrpSpPr/>
            <p:nvPr userDrawn="1"/>
          </p:nvGrpSpPr>
          <p:grpSpPr>
            <a:xfrm>
              <a:off x="9837108" y="5081128"/>
              <a:ext cx="1654589" cy="1883570"/>
              <a:chOff x="9491639" y="1569442"/>
              <a:chExt cx="1391198" cy="1583728"/>
            </a:xfrm>
          </p:grpSpPr>
          <p:sp>
            <p:nvSpPr>
              <p:cNvPr id="25" name="Diamond 24">
                <a:extLst>
                  <a:ext uri="{FF2B5EF4-FFF2-40B4-BE49-F238E27FC236}">
                    <a16:creationId xmlns:a16="http://schemas.microsoft.com/office/drawing/2014/main" id="{20F6FC81-7A33-EE40-ABEE-FAD06932CC84}"/>
                  </a:ext>
                </a:extLst>
              </p:cNvPr>
              <p:cNvSpPr/>
              <p:nvPr userDrawn="1"/>
            </p:nvSpPr>
            <p:spPr>
              <a:xfrm>
                <a:off x="9539238" y="1569442"/>
                <a:ext cx="1296000" cy="748800"/>
              </a:xfrm>
              <a:prstGeom prst="diamond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6" name="Diamond 25">
                <a:extLst>
                  <a:ext uri="{FF2B5EF4-FFF2-40B4-BE49-F238E27FC236}">
                    <a16:creationId xmlns:a16="http://schemas.microsoft.com/office/drawing/2014/main" id="{7279BDA8-4E81-BD47-AEDF-6E2B8647F2AC}"/>
                  </a:ext>
                </a:extLst>
              </p:cNvPr>
              <p:cNvSpPr/>
              <p:nvPr userDrawn="1"/>
            </p:nvSpPr>
            <p:spPr>
              <a:xfrm rot="18000000">
                <a:off x="9860437" y="2130769"/>
                <a:ext cx="1296000" cy="748800"/>
              </a:xfrm>
              <a:prstGeom prst="diamond">
                <a:avLst/>
              </a:prstGeom>
              <a:solidFill>
                <a:srgbClr val="0356B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7" name="Diamond 26">
                <a:extLst>
                  <a:ext uri="{FF2B5EF4-FFF2-40B4-BE49-F238E27FC236}">
                    <a16:creationId xmlns:a16="http://schemas.microsoft.com/office/drawing/2014/main" id="{230D5ED3-5413-304F-A64B-54900E5982BE}"/>
                  </a:ext>
                </a:extLst>
              </p:cNvPr>
              <p:cNvSpPr/>
              <p:nvPr userDrawn="1"/>
            </p:nvSpPr>
            <p:spPr>
              <a:xfrm rot="3600000">
                <a:off x="9218039" y="2130770"/>
                <a:ext cx="1296000" cy="748800"/>
              </a:xfrm>
              <a:prstGeom prst="diamond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639C0919-D090-004F-85B6-38A4371C138D}"/>
                </a:ext>
              </a:extLst>
            </p:cNvPr>
            <p:cNvGrpSpPr/>
            <p:nvPr userDrawn="1"/>
          </p:nvGrpSpPr>
          <p:grpSpPr>
            <a:xfrm>
              <a:off x="10665301" y="4634062"/>
              <a:ext cx="1597978" cy="1883569"/>
              <a:chOff x="9539238" y="1569442"/>
              <a:chExt cx="1343599" cy="1583727"/>
            </a:xfrm>
          </p:grpSpPr>
          <p:sp>
            <p:nvSpPr>
              <p:cNvPr id="29" name="Diamond 28">
                <a:extLst>
                  <a:ext uri="{FF2B5EF4-FFF2-40B4-BE49-F238E27FC236}">
                    <a16:creationId xmlns:a16="http://schemas.microsoft.com/office/drawing/2014/main" id="{8DAD809D-6715-A644-9BED-290E0E2570D2}"/>
                  </a:ext>
                </a:extLst>
              </p:cNvPr>
              <p:cNvSpPr/>
              <p:nvPr userDrawn="1"/>
            </p:nvSpPr>
            <p:spPr>
              <a:xfrm>
                <a:off x="9539238" y="1569442"/>
                <a:ext cx="1296000" cy="748800"/>
              </a:xfrm>
              <a:prstGeom prst="diamond">
                <a:avLst/>
              </a:prstGeom>
              <a:solidFill>
                <a:srgbClr val="FAE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0" name="Diamond 29">
                <a:extLst>
                  <a:ext uri="{FF2B5EF4-FFF2-40B4-BE49-F238E27FC236}">
                    <a16:creationId xmlns:a16="http://schemas.microsoft.com/office/drawing/2014/main" id="{260F1D2C-EEFC-1941-823B-573CBFD1DE2C}"/>
                  </a:ext>
                </a:extLst>
              </p:cNvPr>
              <p:cNvSpPr/>
              <p:nvPr userDrawn="1"/>
            </p:nvSpPr>
            <p:spPr>
              <a:xfrm rot="18000000">
                <a:off x="9860437" y="2130769"/>
                <a:ext cx="1296000" cy="748800"/>
              </a:xfrm>
              <a:prstGeom prst="diamond">
                <a:avLst/>
              </a:prstGeom>
              <a:solidFill>
                <a:srgbClr val="EDC8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32" name="Group 31">
              <a:extLst>
                <a:ext uri="{FF2B5EF4-FFF2-40B4-BE49-F238E27FC236}">
                  <a16:creationId xmlns:a16="http://schemas.microsoft.com/office/drawing/2014/main" id="{FC3C5462-773A-3D4C-AEB4-198DABA47EBE}"/>
                </a:ext>
              </a:extLst>
            </p:cNvPr>
            <p:cNvGrpSpPr/>
            <p:nvPr userDrawn="1"/>
          </p:nvGrpSpPr>
          <p:grpSpPr>
            <a:xfrm>
              <a:off x="9073404" y="4636215"/>
              <a:ext cx="1597978" cy="1883570"/>
              <a:chOff x="9491639" y="1569442"/>
              <a:chExt cx="1343599" cy="1583728"/>
            </a:xfrm>
          </p:grpSpPr>
          <p:sp>
            <p:nvSpPr>
              <p:cNvPr id="33" name="Diamond 32">
                <a:extLst>
                  <a:ext uri="{FF2B5EF4-FFF2-40B4-BE49-F238E27FC236}">
                    <a16:creationId xmlns:a16="http://schemas.microsoft.com/office/drawing/2014/main" id="{FE9734B0-9565-734C-9D18-6E9E6F0E3021}"/>
                  </a:ext>
                </a:extLst>
              </p:cNvPr>
              <p:cNvSpPr/>
              <p:nvPr userDrawn="1"/>
            </p:nvSpPr>
            <p:spPr>
              <a:xfrm>
                <a:off x="9539238" y="1569442"/>
                <a:ext cx="1296000" cy="748800"/>
              </a:xfrm>
              <a:prstGeom prst="diamond">
                <a:avLst/>
              </a:prstGeom>
              <a:solidFill>
                <a:srgbClr val="FAFAF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5" name="Diamond 34">
                <a:extLst>
                  <a:ext uri="{FF2B5EF4-FFF2-40B4-BE49-F238E27FC236}">
                    <a16:creationId xmlns:a16="http://schemas.microsoft.com/office/drawing/2014/main" id="{79EA4300-D014-E842-A6D5-7ED96F0FE47A}"/>
                  </a:ext>
                </a:extLst>
              </p:cNvPr>
              <p:cNvSpPr/>
              <p:nvPr userDrawn="1"/>
            </p:nvSpPr>
            <p:spPr>
              <a:xfrm rot="3600000">
                <a:off x="9218039" y="2130770"/>
                <a:ext cx="1296000" cy="748800"/>
              </a:xfrm>
              <a:prstGeom prst="diamond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92" name="Freeform 91">
              <a:extLst>
                <a:ext uri="{FF2B5EF4-FFF2-40B4-BE49-F238E27FC236}">
                  <a16:creationId xmlns:a16="http://schemas.microsoft.com/office/drawing/2014/main" id="{CE28DAA9-CC64-7044-BD07-BFC52398D4E5}"/>
                </a:ext>
              </a:extLst>
            </p:cNvPr>
            <p:cNvSpPr/>
            <p:nvPr userDrawn="1"/>
          </p:nvSpPr>
          <p:spPr>
            <a:xfrm>
              <a:off x="9132454" y="6414689"/>
              <a:ext cx="1541368" cy="457926"/>
            </a:xfrm>
            <a:custGeom>
              <a:avLst/>
              <a:gdLst>
                <a:gd name="connsiteX0" fmla="*/ 770684 w 1541368"/>
                <a:gd name="connsiteY0" fmla="*/ 0 h 457926"/>
                <a:gd name="connsiteX1" fmla="*/ 1541368 w 1541368"/>
                <a:gd name="connsiteY1" fmla="*/ 445284 h 457926"/>
                <a:gd name="connsiteX2" fmla="*/ 1519488 w 1541368"/>
                <a:gd name="connsiteY2" fmla="*/ 457926 h 457926"/>
                <a:gd name="connsiteX3" fmla="*/ 21880 w 1541368"/>
                <a:gd name="connsiteY3" fmla="*/ 457926 h 457926"/>
                <a:gd name="connsiteX4" fmla="*/ 0 w 1541368"/>
                <a:gd name="connsiteY4" fmla="*/ 445284 h 4579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41368" h="457926">
                  <a:moveTo>
                    <a:pt x="770684" y="0"/>
                  </a:moveTo>
                  <a:lnTo>
                    <a:pt x="1541368" y="445284"/>
                  </a:lnTo>
                  <a:lnTo>
                    <a:pt x="1519488" y="457926"/>
                  </a:lnTo>
                  <a:lnTo>
                    <a:pt x="21880" y="457926"/>
                  </a:lnTo>
                  <a:lnTo>
                    <a:pt x="0" y="44528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GB"/>
            </a:p>
          </p:txBody>
        </p:sp>
        <p:sp>
          <p:nvSpPr>
            <p:cNvPr id="89" name="Freeform 88">
              <a:extLst>
                <a:ext uri="{FF2B5EF4-FFF2-40B4-BE49-F238E27FC236}">
                  <a16:creationId xmlns:a16="http://schemas.microsoft.com/office/drawing/2014/main" id="{79AA6F7F-1E87-DC4B-B09C-B027492BC191}"/>
                </a:ext>
              </a:extLst>
            </p:cNvPr>
            <p:cNvSpPr/>
            <p:nvPr userDrawn="1"/>
          </p:nvSpPr>
          <p:spPr>
            <a:xfrm>
              <a:off x="7605886" y="6418762"/>
              <a:ext cx="1520438" cy="439238"/>
            </a:xfrm>
            <a:custGeom>
              <a:avLst/>
              <a:gdLst>
                <a:gd name="connsiteX0" fmla="*/ 760219 w 1520438"/>
                <a:gd name="connsiteY0" fmla="*/ 0 h 439238"/>
                <a:gd name="connsiteX1" fmla="*/ 1520438 w 1520438"/>
                <a:gd name="connsiteY1" fmla="*/ 439238 h 439238"/>
                <a:gd name="connsiteX2" fmla="*/ 0 w 1520438"/>
                <a:gd name="connsiteY2" fmla="*/ 439238 h 4392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520438" h="439238">
                  <a:moveTo>
                    <a:pt x="760219" y="0"/>
                  </a:moveTo>
                  <a:lnTo>
                    <a:pt x="1520438" y="439238"/>
                  </a:lnTo>
                  <a:lnTo>
                    <a:pt x="0" y="439238"/>
                  </a:lnTo>
                  <a:close/>
                </a:path>
              </a:pathLst>
            </a:custGeom>
            <a:solidFill>
              <a:srgbClr val="CCDE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GB"/>
            </a:p>
          </p:txBody>
        </p:sp>
        <p:sp>
          <p:nvSpPr>
            <p:cNvPr id="88" name="Freeform 87">
              <a:extLst>
                <a:ext uri="{FF2B5EF4-FFF2-40B4-BE49-F238E27FC236}">
                  <a16:creationId xmlns:a16="http://schemas.microsoft.com/office/drawing/2014/main" id="{370B95CD-D3DC-8941-9091-2634539AC74F}"/>
                </a:ext>
              </a:extLst>
            </p:cNvPr>
            <p:cNvSpPr/>
            <p:nvPr userDrawn="1"/>
          </p:nvSpPr>
          <p:spPr>
            <a:xfrm>
              <a:off x="6064133" y="6414690"/>
              <a:ext cx="1534538" cy="443311"/>
            </a:xfrm>
            <a:custGeom>
              <a:avLst/>
              <a:gdLst>
                <a:gd name="connsiteX0" fmla="*/ 767269 w 1534538"/>
                <a:gd name="connsiteY0" fmla="*/ 0 h 443311"/>
                <a:gd name="connsiteX1" fmla="*/ 1534538 w 1534538"/>
                <a:gd name="connsiteY1" fmla="*/ 443311 h 443311"/>
                <a:gd name="connsiteX2" fmla="*/ 0 w 1534538"/>
                <a:gd name="connsiteY2" fmla="*/ 443311 h 4433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534538" h="443311">
                  <a:moveTo>
                    <a:pt x="767269" y="0"/>
                  </a:moveTo>
                  <a:lnTo>
                    <a:pt x="1534538" y="443311"/>
                  </a:lnTo>
                  <a:lnTo>
                    <a:pt x="0" y="443311"/>
                  </a:lnTo>
                  <a:close/>
                </a:path>
              </a:pathLst>
            </a:custGeom>
            <a:solidFill>
              <a:srgbClr val="FAFAF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GB" dirty="0"/>
            </a:p>
          </p:txBody>
        </p:sp>
      </p:grpSp>
      <p:pic>
        <p:nvPicPr>
          <p:cNvPr id="5" name="Picture 4" descr="NHS England logo">
            <a:extLst>
              <a:ext uri="{FF2B5EF4-FFF2-40B4-BE49-F238E27FC236}">
                <a16:creationId xmlns:a16="http://schemas.microsoft.com/office/drawing/2014/main" id="{F841B9C9-1074-7426-D462-FD9FE3494CD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81312" y="-71382"/>
            <a:ext cx="2633084" cy="21722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89918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CustomShape 1"/>
          <p:cNvSpPr/>
          <p:nvPr/>
        </p:nvSpPr>
        <p:spPr>
          <a:xfrm>
            <a:off x="0" y="1248000"/>
            <a:ext cx="12190560" cy="56088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42" name="PlaceHolder 1"/>
          <p:cNvSpPr>
            <a:spLocks noGrp="1"/>
          </p:cNvSpPr>
          <p:nvPr>
            <p:ph type="title"/>
          </p:nvPr>
        </p:nvSpPr>
        <p:spPr>
          <a:xfrm>
            <a:off x="609600" y="273600"/>
            <a:ext cx="1097232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r>
              <a:rPr lang="en-US" sz="2400" b="0" strike="noStrike" spc="-1">
                <a:solidFill>
                  <a:srgbClr val="000000"/>
                </a:solidFill>
                <a:latin typeface="Arial"/>
              </a:rPr>
              <a:t>Click to edit the title text format</a:t>
            </a:r>
          </a:p>
        </p:txBody>
      </p:sp>
      <p:sp>
        <p:nvSpPr>
          <p:cNvPr id="43" name="PlaceHolder 2"/>
          <p:cNvSpPr>
            <a:spLocks noGrp="1"/>
          </p:cNvSpPr>
          <p:nvPr>
            <p:ph type="body"/>
          </p:nvPr>
        </p:nvSpPr>
        <p:spPr>
          <a:xfrm>
            <a:off x="609600" y="1604640"/>
            <a:ext cx="1097232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575986" indent="-431989">
              <a:spcBef>
                <a:spcPts val="1889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3733" b="0" strike="noStrike" spc="-1">
                <a:solidFill>
                  <a:srgbClr val="000000"/>
                </a:solidFill>
                <a:latin typeface="Arial"/>
              </a:rPr>
              <a:t>Click to edit the outline text format</a:t>
            </a:r>
          </a:p>
          <a:p>
            <a:pPr marL="1151971" lvl="1" indent="-431989">
              <a:spcBef>
                <a:spcPts val="1512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667" b="0" strike="noStrike" spc="-1">
                <a:solidFill>
                  <a:srgbClr val="000000"/>
                </a:solidFill>
                <a:latin typeface="Arial"/>
              </a:rPr>
              <a:t>Second Outline Level</a:t>
            </a:r>
          </a:p>
          <a:p>
            <a:pPr marL="1727957" lvl="2" indent="-383990">
              <a:spcBef>
                <a:spcPts val="113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400" b="0" strike="noStrike" spc="-1">
                <a:solidFill>
                  <a:srgbClr val="000000"/>
                </a:solidFill>
                <a:latin typeface="Arial"/>
              </a:rPr>
              <a:t>Third Outline Level</a:t>
            </a:r>
          </a:p>
          <a:p>
            <a:pPr marL="2303942" lvl="3" indent="-287993">
              <a:spcBef>
                <a:spcPts val="756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400" b="0" strike="noStrike" spc="-1">
                <a:solidFill>
                  <a:srgbClr val="000000"/>
                </a:solidFill>
                <a:latin typeface="Arial"/>
              </a:rPr>
              <a:t>Fourth Outline Level</a:t>
            </a:r>
          </a:p>
          <a:p>
            <a:pPr marL="2879928" lvl="4" indent="-287993">
              <a:spcBef>
                <a:spcPts val="37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667" b="0" strike="noStrike" spc="-1">
                <a:solidFill>
                  <a:srgbClr val="000000"/>
                </a:solidFill>
                <a:latin typeface="Arial"/>
              </a:rPr>
              <a:t>Fifth Outline Level</a:t>
            </a:r>
          </a:p>
          <a:p>
            <a:pPr marL="3455914" lvl="5" indent="-287993">
              <a:spcBef>
                <a:spcPts val="37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667" b="0" strike="noStrike" spc="-1">
                <a:solidFill>
                  <a:srgbClr val="000000"/>
                </a:solidFill>
                <a:latin typeface="Arial"/>
              </a:rPr>
              <a:t>Sixth Outline Level</a:t>
            </a:r>
          </a:p>
          <a:p>
            <a:pPr marL="4031899" lvl="6" indent="-287993">
              <a:spcBef>
                <a:spcPts val="37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667" b="0" strike="noStrike" spc="-1">
                <a:solidFill>
                  <a:srgbClr val="000000"/>
                </a:solidFill>
                <a:latin typeface="Arial"/>
              </a:rPr>
              <a:t>Seventh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4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3499A9-ADAE-F54A-B49E-F294E7BCE9E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32000" y="2383146"/>
            <a:ext cx="10985300" cy="1409314"/>
          </a:xfrm>
        </p:spPr>
        <p:txBody>
          <a:bodyPr/>
          <a:lstStyle/>
          <a:p>
            <a:r>
              <a:rPr lang="en-GB" sz="6000" dirty="0"/>
              <a:t>SUS+ Online Portal Extracts </a:t>
            </a:r>
            <a:r>
              <a:rPr lang="en-GB" sz="4000" dirty="0"/>
              <a:t>Unbundled HRG Guide Prices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AB96998-8BA0-CF4D-B57F-DEBCAD1141C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32000" y="4046298"/>
            <a:ext cx="7973051" cy="1024967"/>
          </a:xfrm>
        </p:spPr>
        <p:txBody>
          <a:bodyPr/>
          <a:lstStyle/>
          <a:p>
            <a:r>
              <a:rPr lang="en-GB" b="1" dirty="0"/>
              <a:t>28 August 2025</a:t>
            </a:r>
          </a:p>
          <a:p>
            <a:endParaRPr lang="en-GB" b="1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E4F63B5F-2944-6B41-9332-74DB2CCA6FC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32000" y="5760000"/>
            <a:ext cx="6259513" cy="592674"/>
          </a:xfrm>
        </p:spPr>
        <p:txBody>
          <a:bodyPr>
            <a:normAutofit fontScale="25000" lnSpcReduction="20000"/>
          </a:bodyPr>
          <a:lstStyle/>
          <a:p>
            <a:pPr>
              <a:lnSpc>
                <a:spcPct val="120000"/>
              </a:lnSpc>
            </a:pPr>
            <a:r>
              <a:rPr lang="en-GB" sz="8000" dirty="0"/>
              <a:t>Adjustments to portal extracts to support addition of guide prices for unbundled activities</a:t>
            </a:r>
            <a:br>
              <a:rPr lang="en-GB" dirty="0">
                <a:solidFill>
                  <a:schemeClr val="bg1"/>
                </a:solidFill>
              </a:rPr>
            </a:br>
            <a:r>
              <a:rPr lang="en-GB" b="1" dirty="0">
                <a:solidFill>
                  <a:schemeClr val="bg1"/>
                </a:solidFill>
              </a:rPr>
              <a:t>Simon Robinson</a:t>
            </a:r>
          </a:p>
        </p:txBody>
      </p:sp>
    </p:spTree>
    <p:extLst>
      <p:ext uri="{BB962C8B-B14F-4D97-AF65-F5344CB8AC3E}">
        <p14:creationId xmlns:p14="http://schemas.microsoft.com/office/powerpoint/2010/main" val="38302314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30680C2-9AD9-DCA5-9E34-308D160536A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CustomShape 1">
            <a:extLst>
              <a:ext uri="{FF2B5EF4-FFF2-40B4-BE49-F238E27FC236}">
                <a16:creationId xmlns:a16="http://schemas.microsoft.com/office/drawing/2014/main" id="{653DDBE0-4872-8AFC-F64D-7477E1BF2095}"/>
              </a:ext>
            </a:extLst>
          </p:cNvPr>
          <p:cNvSpPr/>
          <p:nvPr/>
        </p:nvSpPr>
        <p:spPr>
          <a:xfrm>
            <a:off x="960000" y="480000"/>
            <a:ext cx="10174560" cy="7046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>
            <a:noAutofit/>
          </a:bodyPr>
          <a:lstStyle>
            <a:defPPr>
              <a:defRPr lang="en-US"/>
            </a:defPPr>
            <a:lvl1pPr marL="0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585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170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754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339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924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509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678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tabLst>
                <a:tab pos="0" algn="l"/>
              </a:tabLst>
            </a:pPr>
            <a:r>
              <a:rPr lang="en-GB" sz="3600" b="1" spc="-47" dirty="0">
                <a:solidFill>
                  <a:srgbClr val="005EB8"/>
                </a:solidFill>
                <a:latin typeface="Arial"/>
                <a:ea typeface="DejaVu Sans"/>
              </a:rPr>
              <a:t>27 June Pay Award Prices</a:t>
            </a:r>
            <a:endParaRPr lang="en-GB" sz="3600" b="1" strike="noStrike" spc="-47" dirty="0">
              <a:solidFill>
                <a:srgbClr val="005EB8"/>
              </a:solidFill>
              <a:latin typeface="Arial"/>
              <a:ea typeface="DejaVu Sans"/>
            </a:endParaRPr>
          </a:p>
        </p:txBody>
      </p:sp>
      <p:sp>
        <p:nvSpPr>
          <p:cNvPr id="124" name="CustomShape 2">
            <a:extLst>
              <a:ext uri="{FF2B5EF4-FFF2-40B4-BE49-F238E27FC236}">
                <a16:creationId xmlns:a16="http://schemas.microsoft.com/office/drawing/2014/main" id="{68B5566A-EF64-2A1B-259A-E362A34DBAFE}"/>
              </a:ext>
            </a:extLst>
          </p:cNvPr>
          <p:cNvSpPr/>
          <p:nvPr/>
        </p:nvSpPr>
        <p:spPr>
          <a:xfrm>
            <a:off x="960000" y="1369414"/>
            <a:ext cx="10270560" cy="52329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>
            <a:normAutofit/>
          </a:bodyPr>
          <a:lstStyle>
            <a:defPPr>
              <a:defRPr lang="en-US"/>
            </a:defPPr>
            <a:lvl1pPr marL="0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585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170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754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339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924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509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678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80">
              <a:lnSpc>
                <a:spcPct val="100000"/>
              </a:lnSpc>
              <a:spcBef>
                <a:spcPts val="533"/>
              </a:spcBef>
              <a:tabLst>
                <a:tab pos="0" algn="l"/>
              </a:tabLst>
            </a:pPr>
            <a:r>
              <a:rPr lang="en-GB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SUS+ to include all Guide prices that can be applied</a:t>
            </a:r>
          </a:p>
          <a:p>
            <a:pPr marL="343380" indent="-342900">
              <a:lnSpc>
                <a:spcPct val="100000"/>
              </a:lnSpc>
              <a:spcBef>
                <a:spcPts val="533"/>
              </a:spcBef>
              <a:buFont typeface="Arial" panose="020B0604020202020204" pitchFamily="34" charset="0"/>
              <a:buChar char="•"/>
              <a:tabLst>
                <a:tab pos="0" algn="l"/>
              </a:tabLst>
            </a:pPr>
            <a:r>
              <a:rPr lang="en-GB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By extending reference data</a:t>
            </a:r>
          </a:p>
          <a:p>
            <a:pPr marL="952965" lvl="1" indent="-342900">
              <a:spcBef>
                <a:spcPts val="533"/>
              </a:spcBef>
              <a:buFont typeface="Arial" panose="020B0604020202020204" pitchFamily="34" charset="0"/>
              <a:buChar char="•"/>
              <a:tabLst>
                <a:tab pos="0" algn="l"/>
              </a:tabLst>
            </a:pPr>
            <a:r>
              <a:rPr lang="en-GB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Maternity non-delivery HRGs</a:t>
            </a:r>
          </a:p>
          <a:p>
            <a:pPr marL="952965" lvl="1" indent="-342900">
              <a:spcBef>
                <a:spcPts val="533"/>
              </a:spcBef>
              <a:buFont typeface="Arial" panose="020B0604020202020204" pitchFamily="34" charset="0"/>
              <a:buChar char="•"/>
              <a:tabLst>
                <a:tab pos="0" algn="l"/>
              </a:tabLst>
            </a:pPr>
            <a:r>
              <a:rPr lang="en-GB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Further Outpatient Treatment Function Codes</a:t>
            </a:r>
          </a:p>
          <a:p>
            <a:pPr marL="952965" lvl="1" indent="-342900">
              <a:spcBef>
                <a:spcPts val="533"/>
              </a:spcBef>
              <a:buFont typeface="Arial" panose="020B0604020202020204" pitchFamily="34" charset="0"/>
              <a:buChar char="•"/>
              <a:tabLst>
                <a:tab pos="0" algn="l"/>
              </a:tabLst>
            </a:pPr>
            <a:r>
              <a:rPr lang="en-GB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Non-Consultant Led Outpatients</a:t>
            </a:r>
          </a:p>
          <a:p>
            <a:pPr marL="952965" lvl="1" indent="-342900">
              <a:spcBef>
                <a:spcPts val="533"/>
              </a:spcBef>
              <a:buFont typeface="Arial" panose="020B0604020202020204" pitchFamily="34" charset="0"/>
              <a:buChar char="•"/>
              <a:tabLst>
                <a:tab pos="0" algn="l"/>
              </a:tabLst>
            </a:pPr>
            <a:r>
              <a:rPr lang="en-GB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Bilateral Cataracts HRGs</a:t>
            </a:r>
          </a:p>
          <a:p>
            <a:pPr marL="952965" lvl="1" indent="-342900">
              <a:spcBef>
                <a:spcPts val="533"/>
              </a:spcBef>
              <a:buFont typeface="Arial" panose="020B0604020202020204" pitchFamily="34" charset="0"/>
              <a:buChar char="•"/>
              <a:tabLst>
                <a:tab pos="0" algn="l"/>
              </a:tabLst>
            </a:pPr>
            <a:r>
              <a:rPr lang="en-GB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Transplants HRGs</a:t>
            </a:r>
          </a:p>
          <a:p>
            <a:pPr marL="343380" indent="-342900">
              <a:spcBef>
                <a:spcPts val="533"/>
              </a:spcBef>
              <a:buFont typeface="Arial" panose="020B0604020202020204" pitchFamily="34" charset="0"/>
              <a:buChar char="•"/>
              <a:tabLst>
                <a:tab pos="0" algn="l"/>
              </a:tabLst>
            </a:pPr>
            <a:r>
              <a:rPr lang="en-GB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With new coding for Unbundled HRG activity</a:t>
            </a:r>
          </a:p>
          <a:p>
            <a:pPr marL="952965" lvl="1" indent="-342900">
              <a:spcBef>
                <a:spcPts val="533"/>
              </a:spcBef>
              <a:buFont typeface="Arial" panose="020B0604020202020204" pitchFamily="34" charset="0"/>
              <a:buChar char="•"/>
              <a:tabLst>
                <a:tab pos="0" algn="l"/>
              </a:tabLst>
            </a:pPr>
            <a:r>
              <a:rPr lang="en-GB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Acute Kidney Dialysis</a:t>
            </a:r>
          </a:p>
          <a:p>
            <a:pPr marL="952965" lvl="1" indent="-342900">
              <a:spcBef>
                <a:spcPts val="533"/>
              </a:spcBef>
              <a:buFont typeface="Arial" panose="020B0604020202020204" pitchFamily="34" charset="0"/>
              <a:buChar char="•"/>
              <a:tabLst>
                <a:tab pos="0" algn="l"/>
              </a:tabLst>
            </a:pPr>
            <a:r>
              <a:rPr lang="en-GB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Nuclear Medicine</a:t>
            </a:r>
          </a:p>
          <a:p>
            <a:pPr marL="952965" lvl="1" indent="-342900">
              <a:spcBef>
                <a:spcPts val="533"/>
              </a:spcBef>
              <a:buFont typeface="Arial" panose="020B0604020202020204" pitchFamily="34" charset="0"/>
              <a:buChar char="•"/>
              <a:tabLst>
                <a:tab pos="0" algn="l"/>
              </a:tabLst>
            </a:pPr>
            <a:r>
              <a:rPr lang="en-GB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Paediatric Critical Care</a:t>
            </a:r>
          </a:p>
          <a:p>
            <a:pPr marL="952965" lvl="1" indent="-342900">
              <a:spcBef>
                <a:spcPts val="533"/>
              </a:spcBef>
              <a:buFont typeface="Arial" panose="020B0604020202020204" pitchFamily="34" charset="0"/>
              <a:buChar char="•"/>
              <a:tabLst>
                <a:tab pos="0" algn="l"/>
              </a:tabLst>
            </a:pPr>
            <a:r>
              <a:rPr lang="en-GB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Neonatal Critical Care</a:t>
            </a:r>
          </a:p>
          <a:p>
            <a:pPr marL="343380" indent="-342900">
              <a:spcBef>
                <a:spcPts val="533"/>
              </a:spcBef>
              <a:buFont typeface="Arial" panose="020B0604020202020204" pitchFamily="34" charset="0"/>
              <a:buChar char="•"/>
              <a:tabLst>
                <a:tab pos="0" algn="l"/>
              </a:tabLst>
            </a:pPr>
            <a:endParaRPr lang="en-GB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480">
              <a:spcBef>
                <a:spcPts val="533"/>
              </a:spcBef>
              <a:tabLst>
                <a:tab pos="0" algn="l"/>
              </a:tabLst>
            </a:pPr>
            <a:endParaRPr lang="en-GB" sz="2667" spc="-1" dirty="0"/>
          </a:p>
          <a:p>
            <a:pPr marL="480">
              <a:lnSpc>
                <a:spcPct val="100000"/>
              </a:lnSpc>
              <a:spcBef>
                <a:spcPts val="533"/>
              </a:spcBef>
              <a:tabLst>
                <a:tab pos="0" algn="l"/>
              </a:tabLst>
            </a:pPr>
            <a:endParaRPr lang="en-GB" sz="2667" b="0" strike="noStrike" spc="-1" dirty="0">
              <a:latin typeface="Arial"/>
            </a:endParaRPr>
          </a:p>
          <a:p>
            <a:pPr marL="480">
              <a:lnSpc>
                <a:spcPct val="100000"/>
              </a:lnSpc>
              <a:spcBef>
                <a:spcPts val="533"/>
              </a:spcBef>
              <a:tabLst>
                <a:tab pos="0" algn="l"/>
              </a:tabLst>
            </a:pPr>
            <a:endParaRPr lang="en-GB" sz="2667" b="0" strike="noStrike" spc="-1" dirty="0">
              <a:latin typeface="Arial"/>
            </a:endParaRPr>
          </a:p>
          <a:p>
            <a:pPr>
              <a:lnSpc>
                <a:spcPct val="100000"/>
              </a:lnSpc>
              <a:spcBef>
                <a:spcPts val="533"/>
              </a:spcBef>
              <a:tabLst>
                <a:tab pos="0" algn="l"/>
              </a:tabLst>
            </a:pPr>
            <a:endParaRPr lang="en-GB" sz="2667" b="0" strike="noStrike" spc="-1" dirty="0">
              <a:latin typeface="Arial"/>
            </a:endParaRPr>
          </a:p>
        </p:txBody>
      </p:sp>
      <p:sp>
        <p:nvSpPr>
          <p:cNvPr id="125" name="CustomShape 3">
            <a:extLst>
              <a:ext uri="{FF2B5EF4-FFF2-40B4-BE49-F238E27FC236}">
                <a16:creationId xmlns:a16="http://schemas.microsoft.com/office/drawing/2014/main" id="{E4DB4101-8B3A-0508-F38F-6B871C87CC8C}"/>
              </a:ext>
            </a:extLst>
          </p:cNvPr>
          <p:cNvSpPr/>
          <p:nvPr/>
        </p:nvSpPr>
        <p:spPr>
          <a:xfrm>
            <a:off x="8400480" y="6309120"/>
            <a:ext cx="2843520" cy="3638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20000" tIns="60000" rIns="120000" bIns="60000" anchor="ctr">
            <a:noAutofit/>
          </a:bodyPr>
          <a:lstStyle>
            <a:defPPr>
              <a:defRPr lang="en-US"/>
            </a:defPPr>
            <a:lvl1pPr marL="0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585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170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754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339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924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509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678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tabLst>
                <a:tab pos="0" algn="l"/>
              </a:tabLst>
            </a:pPr>
            <a:fld id="{5E7EED68-BA69-4E56-8416-7549DB38DAAF}" type="slidenum">
              <a:rPr lang="en-GB" sz="1333" b="0" strike="noStrike" spc="-1">
                <a:solidFill>
                  <a:srgbClr val="93969A"/>
                </a:solidFill>
                <a:latin typeface="Arial"/>
                <a:ea typeface="DejaVu Sans"/>
              </a:rPr>
              <a:pPr algn="r">
                <a:lnSpc>
                  <a:spcPct val="100000"/>
                </a:lnSpc>
                <a:tabLst>
                  <a:tab pos="0" algn="l"/>
                </a:tabLst>
              </a:pPr>
              <a:t>2</a:t>
            </a:fld>
            <a:endParaRPr lang="en-GB" sz="1333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2133579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8C5323C-21B6-9567-1A0E-0A40EA1AAD4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CustomShape 1">
            <a:extLst>
              <a:ext uri="{FF2B5EF4-FFF2-40B4-BE49-F238E27FC236}">
                <a16:creationId xmlns:a16="http://schemas.microsoft.com/office/drawing/2014/main" id="{6C9B3453-4FA4-EC34-61BB-7D06E93F4115}"/>
              </a:ext>
            </a:extLst>
          </p:cNvPr>
          <p:cNvSpPr/>
          <p:nvPr/>
        </p:nvSpPr>
        <p:spPr>
          <a:xfrm>
            <a:off x="960000" y="480000"/>
            <a:ext cx="10174560" cy="7046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>
            <a:noAutofit/>
          </a:bodyPr>
          <a:lstStyle>
            <a:defPPr>
              <a:defRPr lang="en-US"/>
            </a:defPPr>
            <a:lvl1pPr marL="0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585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170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754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339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924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509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678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tabLst>
                <a:tab pos="0" algn="l"/>
              </a:tabLst>
            </a:pPr>
            <a:r>
              <a:rPr lang="en-GB" sz="3600" b="1" spc="-47" dirty="0">
                <a:solidFill>
                  <a:srgbClr val="005EB8"/>
                </a:solidFill>
                <a:latin typeface="Arial"/>
                <a:ea typeface="DejaVu Sans"/>
              </a:rPr>
              <a:t>Unbundled HRG Guide Prices</a:t>
            </a:r>
            <a:endParaRPr lang="en-GB" sz="3600" b="1" strike="noStrike" spc="-47" dirty="0">
              <a:solidFill>
                <a:srgbClr val="005EB8"/>
              </a:solidFill>
              <a:latin typeface="Arial"/>
              <a:ea typeface="DejaVu Sans"/>
            </a:endParaRPr>
          </a:p>
        </p:txBody>
      </p:sp>
      <p:sp>
        <p:nvSpPr>
          <p:cNvPr id="124" name="CustomShape 2">
            <a:extLst>
              <a:ext uri="{FF2B5EF4-FFF2-40B4-BE49-F238E27FC236}">
                <a16:creationId xmlns:a16="http://schemas.microsoft.com/office/drawing/2014/main" id="{A14568E4-A020-429C-7287-40C5E937A64E}"/>
              </a:ext>
            </a:extLst>
          </p:cNvPr>
          <p:cNvSpPr/>
          <p:nvPr/>
        </p:nvSpPr>
        <p:spPr>
          <a:xfrm>
            <a:off x="960000" y="1369414"/>
            <a:ext cx="10270560" cy="52329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>
            <a:normAutofit lnSpcReduction="10000"/>
          </a:bodyPr>
          <a:lstStyle>
            <a:defPPr>
              <a:defRPr lang="en-US"/>
            </a:defPPr>
            <a:lvl1pPr marL="0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585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170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754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339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924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509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678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600"/>
              </a:spcAft>
            </a:pPr>
            <a:r>
              <a:rPr lang="en-GB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Unbundled Prices not Labelled in SUS+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Currently all are Unit prices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APC and OP core Unit and Guide prices can be distinguished in the ‘Final Tariff Applied’ column in portal extracts</a:t>
            </a:r>
          </a:p>
          <a:p>
            <a:pPr marL="952485" lvl="1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eg</a:t>
            </a:r>
            <a:r>
              <a:rPr lang="en-GB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2526 UNIT, 2526 GUIDE, or UNIT, GUIDE</a:t>
            </a:r>
          </a:p>
          <a:p>
            <a:pPr lvl="1"/>
            <a:endParaRPr lang="en-GB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endParaRPr lang="en-GB" i="1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r>
              <a:rPr lang="en-GB" i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SUS+ will add new column to Unbundled </a:t>
            </a:r>
            <a:r>
              <a:rPr lang="en-GB" b="1" i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Reference</a:t>
            </a:r>
            <a:r>
              <a:rPr lang="en-GB" i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Data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i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with values UNIT and GUIDE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en-GB" b="1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Note:</a:t>
            </a:r>
          </a:p>
          <a:p>
            <a:pPr marL="342900" indent="-34290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GB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This item will not appear in the online portal extracts</a:t>
            </a:r>
          </a:p>
          <a:p>
            <a:pPr marL="342900" indent="-34290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GB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Its use will be reflected in existing columns</a:t>
            </a:r>
          </a:p>
          <a:p>
            <a:pPr marL="480">
              <a:lnSpc>
                <a:spcPct val="100000"/>
              </a:lnSpc>
              <a:spcBef>
                <a:spcPts val="533"/>
              </a:spcBef>
              <a:tabLst>
                <a:tab pos="0" algn="l"/>
              </a:tabLst>
            </a:pPr>
            <a:endParaRPr lang="en-GB" sz="2667" b="0" strike="noStrike" spc="-1" dirty="0">
              <a:latin typeface="Arial"/>
            </a:endParaRPr>
          </a:p>
          <a:p>
            <a:pPr marL="480">
              <a:lnSpc>
                <a:spcPct val="100000"/>
              </a:lnSpc>
              <a:spcBef>
                <a:spcPts val="533"/>
              </a:spcBef>
              <a:tabLst>
                <a:tab pos="0" algn="l"/>
              </a:tabLst>
            </a:pPr>
            <a:endParaRPr lang="en-GB" sz="2667" b="0" strike="noStrike" spc="-1" dirty="0">
              <a:latin typeface="Arial"/>
            </a:endParaRPr>
          </a:p>
          <a:p>
            <a:pPr>
              <a:lnSpc>
                <a:spcPct val="100000"/>
              </a:lnSpc>
              <a:spcBef>
                <a:spcPts val="533"/>
              </a:spcBef>
              <a:tabLst>
                <a:tab pos="0" algn="l"/>
              </a:tabLst>
            </a:pPr>
            <a:endParaRPr lang="en-GB" sz="2667" b="0" strike="noStrike" spc="-1" dirty="0">
              <a:latin typeface="Arial"/>
            </a:endParaRPr>
          </a:p>
        </p:txBody>
      </p:sp>
      <p:sp>
        <p:nvSpPr>
          <p:cNvPr id="125" name="CustomShape 3">
            <a:extLst>
              <a:ext uri="{FF2B5EF4-FFF2-40B4-BE49-F238E27FC236}">
                <a16:creationId xmlns:a16="http://schemas.microsoft.com/office/drawing/2014/main" id="{1319EBB1-179D-5901-B1A7-58F6859566CA}"/>
              </a:ext>
            </a:extLst>
          </p:cNvPr>
          <p:cNvSpPr/>
          <p:nvPr/>
        </p:nvSpPr>
        <p:spPr>
          <a:xfrm>
            <a:off x="8400480" y="6309120"/>
            <a:ext cx="2843520" cy="3638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20000" tIns="60000" rIns="120000" bIns="60000" anchor="ctr">
            <a:noAutofit/>
          </a:bodyPr>
          <a:lstStyle>
            <a:defPPr>
              <a:defRPr lang="en-US"/>
            </a:defPPr>
            <a:lvl1pPr marL="0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585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170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754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339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924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509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678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tabLst>
                <a:tab pos="0" algn="l"/>
              </a:tabLst>
            </a:pPr>
            <a:fld id="{5E7EED68-BA69-4E56-8416-7549DB38DAAF}" type="slidenum">
              <a:rPr lang="en-GB" sz="1333" b="0" strike="noStrike" spc="-1">
                <a:solidFill>
                  <a:srgbClr val="93969A"/>
                </a:solidFill>
                <a:latin typeface="Arial"/>
                <a:ea typeface="DejaVu Sans"/>
              </a:rPr>
              <a:pPr algn="r">
                <a:lnSpc>
                  <a:spcPct val="100000"/>
                </a:lnSpc>
                <a:tabLst>
                  <a:tab pos="0" algn="l"/>
                </a:tabLst>
              </a:pPr>
              <a:t>3</a:t>
            </a:fld>
            <a:endParaRPr lang="en-GB" sz="1333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5062431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D403C25-7B03-E765-138B-5369E292FF4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CustomShape 1">
            <a:extLst>
              <a:ext uri="{FF2B5EF4-FFF2-40B4-BE49-F238E27FC236}">
                <a16:creationId xmlns:a16="http://schemas.microsoft.com/office/drawing/2014/main" id="{5384A0EC-5474-6516-2883-685275B40EEF}"/>
              </a:ext>
            </a:extLst>
          </p:cNvPr>
          <p:cNvSpPr/>
          <p:nvPr/>
        </p:nvSpPr>
        <p:spPr>
          <a:xfrm>
            <a:off x="960000" y="480000"/>
            <a:ext cx="10174560" cy="7046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>
            <a:noAutofit/>
          </a:bodyPr>
          <a:lstStyle>
            <a:defPPr>
              <a:defRPr lang="en-US"/>
            </a:defPPr>
            <a:lvl1pPr marL="0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585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170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754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339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924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509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678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tabLst>
                <a:tab pos="0" algn="l"/>
              </a:tabLst>
            </a:pPr>
            <a:r>
              <a:rPr lang="en-GB" sz="3600" b="1" spc="-47" dirty="0">
                <a:solidFill>
                  <a:srgbClr val="005EB8"/>
                </a:solidFill>
                <a:latin typeface="Arial"/>
                <a:ea typeface="DejaVu Sans"/>
              </a:rPr>
              <a:t>Unbundled HRG Guide Prices – Extracts</a:t>
            </a:r>
            <a:endParaRPr lang="en-GB" sz="3600" b="1" strike="noStrike" spc="-47" dirty="0">
              <a:solidFill>
                <a:srgbClr val="005EB8"/>
              </a:solidFill>
              <a:latin typeface="Arial"/>
              <a:ea typeface="DejaVu Sans"/>
            </a:endParaRPr>
          </a:p>
        </p:txBody>
      </p:sp>
      <p:sp>
        <p:nvSpPr>
          <p:cNvPr id="124" name="CustomShape 2">
            <a:extLst>
              <a:ext uri="{FF2B5EF4-FFF2-40B4-BE49-F238E27FC236}">
                <a16:creationId xmlns:a16="http://schemas.microsoft.com/office/drawing/2014/main" id="{71A5BDFD-5769-37D6-05B2-668F33CE6A7C}"/>
              </a:ext>
            </a:extLst>
          </p:cNvPr>
          <p:cNvSpPr/>
          <p:nvPr/>
        </p:nvSpPr>
        <p:spPr>
          <a:xfrm>
            <a:off x="960000" y="1369414"/>
            <a:ext cx="10270560" cy="52329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>
            <a:normAutofit fontScale="92500" lnSpcReduction="10000"/>
          </a:bodyPr>
          <a:lstStyle>
            <a:defPPr>
              <a:defRPr lang="en-US"/>
            </a:defPPr>
            <a:lvl1pPr marL="0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585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170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754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339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924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509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678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SUS+ Online Portal Extract Columns</a:t>
            </a:r>
          </a:p>
          <a:p>
            <a:pPr marL="342900" indent="-34290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GB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Number Unbundled Non Priced HRGs</a:t>
            </a:r>
          </a:p>
          <a:p>
            <a:pPr marL="952485" lvl="1" indent="-34290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GB" i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Count of UB HRGs with GUIDE prices</a:t>
            </a:r>
          </a:p>
          <a:p>
            <a:pPr marL="342900" indent="-34290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GB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Number Unbundled Priced HRGs</a:t>
            </a:r>
          </a:p>
          <a:p>
            <a:pPr marL="952485" lvl="1" indent="-34290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GB" i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Count of UB HRGs with UNIT prices</a:t>
            </a:r>
          </a:p>
          <a:p>
            <a:pPr marL="342900" indent="-34290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GB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Aggregate </a:t>
            </a:r>
            <a:r>
              <a:rPr lang="en-GB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UnBundled</a:t>
            </a:r>
            <a:r>
              <a:rPr lang="en-GB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Adjustment National</a:t>
            </a:r>
          </a:p>
          <a:p>
            <a:pPr marL="952485" lvl="1" indent="-34290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GB" i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Sum of UNIT prices</a:t>
            </a:r>
          </a:p>
          <a:p>
            <a:pPr marL="342900" indent="-34290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GB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Aggregate </a:t>
            </a:r>
            <a:r>
              <a:rPr lang="en-GB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UnBundled</a:t>
            </a:r>
            <a:r>
              <a:rPr lang="en-GB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Adjustment Non Mandatory</a:t>
            </a:r>
          </a:p>
          <a:p>
            <a:pPr marL="952485" lvl="1" indent="-34290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GB" i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Sum of GUIDE prices</a:t>
            </a:r>
          </a:p>
          <a:p>
            <a:pPr marL="952485" lvl="1" indent="-34290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GB" i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Currently marked as Obsolete</a:t>
            </a:r>
          </a:p>
          <a:p>
            <a:pPr marL="342900" indent="-34290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GB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PbR</a:t>
            </a:r>
            <a:r>
              <a:rPr lang="en-GB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Final Tariff</a:t>
            </a:r>
          </a:p>
          <a:p>
            <a:pPr marL="952485" lvl="1" indent="-34290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GB" i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Sum of UNIT </a:t>
            </a:r>
            <a:r>
              <a:rPr lang="en-GB" b="1" i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and GUIDE</a:t>
            </a:r>
            <a:r>
              <a:rPr lang="en-GB" i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prices</a:t>
            </a:r>
          </a:p>
          <a:p>
            <a:pPr marL="952485" lvl="1" indent="-34290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endParaRPr lang="en-GB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480">
              <a:lnSpc>
                <a:spcPct val="100000"/>
              </a:lnSpc>
              <a:spcBef>
                <a:spcPts val="533"/>
              </a:spcBef>
              <a:tabLst>
                <a:tab pos="0" algn="l"/>
              </a:tabLst>
            </a:pPr>
            <a:endParaRPr lang="en-GB" sz="2667" b="0" strike="noStrike" spc="-1" dirty="0">
              <a:latin typeface="Arial"/>
            </a:endParaRPr>
          </a:p>
          <a:p>
            <a:pPr>
              <a:lnSpc>
                <a:spcPct val="100000"/>
              </a:lnSpc>
              <a:spcBef>
                <a:spcPts val="533"/>
              </a:spcBef>
              <a:tabLst>
                <a:tab pos="0" algn="l"/>
              </a:tabLst>
            </a:pPr>
            <a:endParaRPr lang="en-GB" sz="2667" b="0" strike="noStrike" spc="-1" dirty="0">
              <a:latin typeface="Arial"/>
            </a:endParaRPr>
          </a:p>
        </p:txBody>
      </p:sp>
      <p:sp>
        <p:nvSpPr>
          <p:cNvPr id="125" name="CustomShape 3">
            <a:extLst>
              <a:ext uri="{FF2B5EF4-FFF2-40B4-BE49-F238E27FC236}">
                <a16:creationId xmlns:a16="http://schemas.microsoft.com/office/drawing/2014/main" id="{BA874366-F3E7-141A-B161-0E787E73615D}"/>
              </a:ext>
            </a:extLst>
          </p:cNvPr>
          <p:cNvSpPr/>
          <p:nvPr/>
        </p:nvSpPr>
        <p:spPr>
          <a:xfrm>
            <a:off x="8400480" y="6309120"/>
            <a:ext cx="2843520" cy="3638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20000" tIns="60000" rIns="120000" bIns="60000" anchor="ctr">
            <a:noAutofit/>
          </a:bodyPr>
          <a:lstStyle>
            <a:defPPr>
              <a:defRPr lang="en-US"/>
            </a:defPPr>
            <a:lvl1pPr marL="0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585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170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754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339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924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509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678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tabLst>
                <a:tab pos="0" algn="l"/>
              </a:tabLst>
            </a:pPr>
            <a:fld id="{5E7EED68-BA69-4E56-8416-7549DB38DAAF}" type="slidenum">
              <a:rPr lang="en-GB" sz="1333" b="0" strike="noStrike" spc="-1">
                <a:solidFill>
                  <a:srgbClr val="93969A"/>
                </a:solidFill>
                <a:latin typeface="Arial"/>
                <a:ea typeface="DejaVu Sans"/>
              </a:rPr>
              <a:pPr algn="r">
                <a:lnSpc>
                  <a:spcPct val="100000"/>
                </a:lnSpc>
                <a:tabLst>
                  <a:tab pos="0" algn="l"/>
                </a:tabLst>
              </a:pPr>
              <a:t>4</a:t>
            </a:fld>
            <a:endParaRPr lang="en-GB" sz="1333" b="0" strike="noStrike" spc="-1">
              <a:latin typeface="Arial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44505AC3-615C-0842-39F0-6D9FD92DDFD2}"/>
              </a:ext>
            </a:extLst>
          </p:cNvPr>
          <p:cNvSpPr txBox="1"/>
          <p:nvPr/>
        </p:nvSpPr>
        <p:spPr>
          <a:xfrm>
            <a:off x="8400480" y="2457735"/>
            <a:ext cx="2843520" cy="3162019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txBody>
          <a:bodyPr wrap="square" rtlCol="0" anchor="ctr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en-GB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These columns found in:</a:t>
            </a:r>
          </a:p>
          <a:p>
            <a:pPr marL="285750" indent="-28575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GB" dirty="0" err="1"/>
              <a:t>PbR</a:t>
            </a:r>
            <a:r>
              <a:rPr lang="en-GB" dirty="0"/>
              <a:t> APC Spells/Plus</a:t>
            </a:r>
          </a:p>
          <a:p>
            <a:pPr marL="285750" indent="-28575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GB" dirty="0"/>
              <a:t>Supp APC Spells/Plus</a:t>
            </a:r>
          </a:p>
          <a:p>
            <a:pPr marL="285750" indent="-28575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GB" dirty="0"/>
              <a:t>APC Full Online/Plus</a:t>
            </a:r>
          </a:p>
          <a:p>
            <a:pPr marL="285750" indent="-28575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GB" dirty="0"/>
              <a:t>OP Full Online</a:t>
            </a:r>
          </a:p>
          <a:p>
            <a:pPr marL="285750" indent="-28575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GB" dirty="0"/>
              <a:t>Supp OP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8257926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33F50E7-4810-2E34-C10C-9E2540223CB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CustomShape 1">
            <a:extLst>
              <a:ext uri="{FF2B5EF4-FFF2-40B4-BE49-F238E27FC236}">
                <a16:creationId xmlns:a16="http://schemas.microsoft.com/office/drawing/2014/main" id="{B7437995-EBCA-913D-EE0C-34D51ABFEF52}"/>
              </a:ext>
            </a:extLst>
          </p:cNvPr>
          <p:cNvSpPr/>
          <p:nvPr/>
        </p:nvSpPr>
        <p:spPr>
          <a:xfrm>
            <a:off x="960000" y="480000"/>
            <a:ext cx="10174560" cy="7046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>
            <a:noAutofit/>
          </a:bodyPr>
          <a:lstStyle>
            <a:defPPr>
              <a:defRPr lang="en-US"/>
            </a:defPPr>
            <a:lvl1pPr marL="0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585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170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754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339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924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509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678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tabLst>
                <a:tab pos="0" algn="l"/>
              </a:tabLst>
            </a:pPr>
            <a:r>
              <a:rPr lang="en-GB" sz="3600" b="1" spc="-47" dirty="0">
                <a:solidFill>
                  <a:srgbClr val="005EB8"/>
                </a:solidFill>
                <a:latin typeface="Arial"/>
                <a:ea typeface="DejaVu Sans"/>
              </a:rPr>
              <a:t>Unbundled HRG Guide Prices – CC Extract</a:t>
            </a:r>
            <a:endParaRPr lang="en-GB" sz="3600" b="1" strike="noStrike" spc="-47" dirty="0">
              <a:solidFill>
                <a:srgbClr val="005EB8"/>
              </a:solidFill>
              <a:latin typeface="Arial"/>
              <a:ea typeface="DejaVu Sans"/>
            </a:endParaRPr>
          </a:p>
        </p:txBody>
      </p:sp>
      <p:sp>
        <p:nvSpPr>
          <p:cNvPr id="124" name="CustomShape 2">
            <a:extLst>
              <a:ext uri="{FF2B5EF4-FFF2-40B4-BE49-F238E27FC236}">
                <a16:creationId xmlns:a16="http://schemas.microsoft.com/office/drawing/2014/main" id="{7CA6C66F-7A1A-D295-12FF-8902A403ECFE}"/>
              </a:ext>
            </a:extLst>
          </p:cNvPr>
          <p:cNvSpPr/>
          <p:nvPr/>
        </p:nvSpPr>
        <p:spPr>
          <a:xfrm>
            <a:off x="960000" y="1369414"/>
            <a:ext cx="10270560" cy="52329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>
            <a:normAutofit lnSpcReduction="10000"/>
          </a:bodyPr>
          <a:lstStyle>
            <a:defPPr>
              <a:defRPr lang="en-US"/>
            </a:defPPr>
            <a:lvl1pPr marL="0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585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170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754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339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924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509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678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SUS+ Online Portal Extract Columns</a:t>
            </a:r>
          </a:p>
          <a:p>
            <a:pPr marL="342900" indent="-34290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GB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Unbundled Unit Tariff National</a:t>
            </a:r>
          </a:p>
          <a:p>
            <a:pPr marL="952485" lvl="1" indent="-34290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GB" i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UNIT prices for UB HRGs</a:t>
            </a:r>
          </a:p>
          <a:p>
            <a:pPr marL="342900" indent="-34290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GB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Unbundled Unit Tariff Non Mandatory</a:t>
            </a:r>
          </a:p>
          <a:p>
            <a:pPr marL="952485" lvl="1" indent="-34290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GB" i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GUIDE prices for UB HRGs</a:t>
            </a:r>
          </a:p>
          <a:p>
            <a:pPr marL="952485" lvl="1" indent="-34290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GB" i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Currently marked as Obsolete</a:t>
            </a:r>
          </a:p>
          <a:p>
            <a:pPr marL="342900" indent="-34290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GB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CC Unit Cost</a:t>
            </a:r>
          </a:p>
          <a:p>
            <a:pPr marL="952485" lvl="1" indent="-34290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GB" i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GUIDE Price for UB PCC or NCC daily HRG</a:t>
            </a:r>
          </a:p>
          <a:p>
            <a:pPr marL="342900" indent="-34290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GB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[CC Total Cost]</a:t>
            </a:r>
          </a:p>
          <a:p>
            <a:pPr marL="952485" lvl="1" indent="-34290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GB" i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Sum of GUIDE prices for CC Period</a:t>
            </a:r>
          </a:p>
          <a:p>
            <a:pPr marL="952485" lvl="1" indent="-34290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GB" i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Will appear in the </a:t>
            </a:r>
            <a:r>
              <a:rPr lang="en-GB" b="1" i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CCP</a:t>
            </a:r>
            <a:r>
              <a:rPr lang="en-GB" i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line</a:t>
            </a:r>
          </a:p>
          <a:p>
            <a:pPr marL="342900" indent="-34290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endParaRPr lang="en-GB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952485" lvl="1" indent="-34290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endParaRPr lang="en-GB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480">
              <a:lnSpc>
                <a:spcPct val="100000"/>
              </a:lnSpc>
              <a:spcBef>
                <a:spcPts val="533"/>
              </a:spcBef>
              <a:tabLst>
                <a:tab pos="0" algn="l"/>
              </a:tabLst>
            </a:pPr>
            <a:endParaRPr lang="en-GB" sz="2667" b="0" strike="noStrike" spc="-1" dirty="0">
              <a:latin typeface="Arial"/>
            </a:endParaRPr>
          </a:p>
          <a:p>
            <a:pPr>
              <a:lnSpc>
                <a:spcPct val="100000"/>
              </a:lnSpc>
              <a:spcBef>
                <a:spcPts val="533"/>
              </a:spcBef>
              <a:tabLst>
                <a:tab pos="0" algn="l"/>
              </a:tabLst>
            </a:pPr>
            <a:endParaRPr lang="en-GB" sz="2667" b="0" strike="noStrike" spc="-1" dirty="0">
              <a:latin typeface="Arial"/>
            </a:endParaRPr>
          </a:p>
        </p:txBody>
      </p:sp>
      <p:sp>
        <p:nvSpPr>
          <p:cNvPr id="125" name="CustomShape 3">
            <a:extLst>
              <a:ext uri="{FF2B5EF4-FFF2-40B4-BE49-F238E27FC236}">
                <a16:creationId xmlns:a16="http://schemas.microsoft.com/office/drawing/2014/main" id="{A2E48A64-D6A2-6376-F49F-E8838FF56E89}"/>
              </a:ext>
            </a:extLst>
          </p:cNvPr>
          <p:cNvSpPr/>
          <p:nvPr/>
        </p:nvSpPr>
        <p:spPr>
          <a:xfrm>
            <a:off x="8400480" y="6309120"/>
            <a:ext cx="2843520" cy="3638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20000" tIns="60000" rIns="120000" bIns="60000" anchor="ctr">
            <a:noAutofit/>
          </a:bodyPr>
          <a:lstStyle>
            <a:defPPr>
              <a:defRPr lang="en-US"/>
            </a:defPPr>
            <a:lvl1pPr marL="0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585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170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754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339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924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509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678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tabLst>
                <a:tab pos="0" algn="l"/>
              </a:tabLst>
            </a:pPr>
            <a:fld id="{5E7EED68-BA69-4E56-8416-7549DB38DAAF}" type="slidenum">
              <a:rPr lang="en-GB" sz="1333" b="0" strike="noStrike" spc="-1">
                <a:solidFill>
                  <a:srgbClr val="93969A"/>
                </a:solidFill>
                <a:latin typeface="Arial"/>
                <a:ea typeface="DejaVu Sans"/>
              </a:rPr>
              <a:pPr algn="r">
                <a:lnSpc>
                  <a:spcPct val="100000"/>
                </a:lnSpc>
                <a:tabLst>
                  <a:tab pos="0" algn="l"/>
                </a:tabLst>
              </a:pPr>
              <a:t>5</a:t>
            </a:fld>
            <a:endParaRPr lang="en-GB" sz="1333" b="0" strike="noStrike" spc="-1">
              <a:latin typeface="Arial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4B81745-1B7C-0F96-AD6D-7F558424753E}"/>
              </a:ext>
            </a:extLst>
          </p:cNvPr>
          <p:cNvSpPr txBox="1"/>
          <p:nvPr/>
        </p:nvSpPr>
        <p:spPr>
          <a:xfrm>
            <a:off x="8400480" y="1876229"/>
            <a:ext cx="2843520" cy="1963038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txBody>
          <a:bodyPr wrap="square" rtlCol="0" anchor="ctr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en-GB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These columns found in:</a:t>
            </a:r>
          </a:p>
          <a:p>
            <a:pPr marL="285750" indent="-28575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GB" dirty="0"/>
              <a:t>Supp APC Spells/Plus</a:t>
            </a:r>
          </a:p>
          <a:p>
            <a:pPr marL="285750" indent="-28575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GB" dirty="0"/>
              <a:t>Supp OP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en-GB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976DD74-8552-81C8-5760-C635182A47BB}"/>
              </a:ext>
            </a:extLst>
          </p:cNvPr>
          <p:cNvSpPr txBox="1"/>
          <p:nvPr/>
        </p:nvSpPr>
        <p:spPr>
          <a:xfrm>
            <a:off x="8400480" y="4466258"/>
            <a:ext cx="2843520" cy="1860446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txBody>
          <a:bodyPr wrap="square" rtlCol="0" anchor="ctr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en-GB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These columns found in:</a:t>
            </a:r>
          </a:p>
          <a:p>
            <a:pPr marL="285750" indent="-28575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GB" dirty="0"/>
              <a:t>Critical Care Full Online/Plus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5339314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33F85"/>
      </a:dk2>
      <a:lt2>
        <a:srgbClr val="F9F9F9"/>
      </a:lt2>
      <a:accent1>
        <a:srgbClr val="005EB8"/>
      </a:accent1>
      <a:accent2>
        <a:srgbClr val="84919C"/>
      </a:accent2>
      <a:accent3>
        <a:srgbClr val="003087"/>
      </a:accent3>
      <a:accent4>
        <a:srgbClr val="5EBCE8"/>
      </a:accent4>
      <a:accent5>
        <a:srgbClr val="CED1D5"/>
      </a:accent5>
      <a:accent6>
        <a:srgbClr val="424D58"/>
      </a:accent6>
      <a:hlink>
        <a:srgbClr val="003087"/>
      </a:hlink>
      <a:folHlink>
        <a:srgbClr val="7C2855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Metadata/LabelInfo.xml><?xml version="1.0" encoding="utf-8"?>
<clbl:labelList xmlns:clbl="http://schemas.microsoft.com/office/2020/mipLabelMetadata">
  <clbl:label id="{37c354b2-85b0-47f5-b222-07b48d774ee3}" enabled="0" method="" siteId="{37c354b2-85b0-47f5-b222-07b48d774ee3}" removed="1"/>
</clbl:labelList>
</file>

<file path=docProps/app.xml><?xml version="1.0" encoding="utf-8"?>
<Properties xmlns="http://schemas.openxmlformats.org/officeDocument/2006/extended-properties" xmlns:vt="http://schemas.openxmlformats.org/officeDocument/2006/docPropsVTypes">
  <TotalTime>8179</TotalTime>
  <Words>702</Words>
  <Application>Microsoft Office PowerPoint</Application>
  <PresentationFormat>Widescreen</PresentationFormat>
  <Paragraphs>138</Paragraphs>
  <Slides>5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Arial</vt:lpstr>
      <vt:lpstr>Calibri</vt:lpstr>
      <vt:lpstr>Symbol</vt:lpstr>
      <vt:lpstr>Wingdings</vt:lpstr>
      <vt:lpstr>Office Theme</vt:lpstr>
      <vt:lpstr>SUS+ Online Portal Extracts Unbundled HRG Guide Prices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Simon Robinson</dc:creator>
  <cp:lastModifiedBy>ROBINSON, Simon (NHS ENGLAND)</cp:lastModifiedBy>
  <cp:revision>45</cp:revision>
  <dcterms:created xsi:type="dcterms:W3CDTF">2021-08-17T18:38:43Z</dcterms:created>
  <dcterms:modified xsi:type="dcterms:W3CDTF">2025-08-21T16:44:43Z</dcterms:modified>
</cp:coreProperties>
</file>