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1.xml" ContentType="application/vnd.openxmlformats-officedocument.themeOverr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1" r:id="rId4"/>
  </p:sldMasterIdLst>
  <p:notesMasterIdLst>
    <p:notesMasterId r:id="rId31"/>
  </p:notesMasterIdLst>
  <p:sldIdLst>
    <p:sldId id="256" r:id="rId5"/>
    <p:sldId id="295" r:id="rId6"/>
    <p:sldId id="272" r:id="rId7"/>
    <p:sldId id="286" r:id="rId8"/>
    <p:sldId id="296" r:id="rId9"/>
    <p:sldId id="283" r:id="rId10"/>
    <p:sldId id="282" r:id="rId11"/>
    <p:sldId id="274" r:id="rId12"/>
    <p:sldId id="297" r:id="rId13"/>
    <p:sldId id="303" r:id="rId14"/>
    <p:sldId id="299" r:id="rId15"/>
    <p:sldId id="298" r:id="rId16"/>
    <p:sldId id="300" r:id="rId17"/>
    <p:sldId id="301" r:id="rId18"/>
    <p:sldId id="306" r:id="rId19"/>
    <p:sldId id="307" r:id="rId20"/>
    <p:sldId id="308" r:id="rId21"/>
    <p:sldId id="310" r:id="rId22"/>
    <p:sldId id="311" r:id="rId23"/>
    <p:sldId id="312" r:id="rId24"/>
    <p:sldId id="313" r:id="rId25"/>
    <p:sldId id="314" r:id="rId26"/>
    <p:sldId id="280" r:id="rId27"/>
    <p:sldId id="293" r:id="rId28"/>
    <p:sldId id="315" r:id="rId29"/>
    <p:sldId id="28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E135C41-414E-43B7-9B81-602F053B4E8A}">
          <p14:sldIdLst>
            <p14:sldId id="256"/>
            <p14:sldId id="295"/>
          </p14:sldIdLst>
        </p14:section>
        <p14:section name="Overview" id="{D48B5F6B-91C1-4AA8-9A9C-CFC6519B439E}">
          <p14:sldIdLst>
            <p14:sldId id="272"/>
          </p14:sldIdLst>
        </p14:section>
        <p14:section name="Cyber threats and actions" id="{E2545B01-AE03-4380-B70C-7472E761FB98}">
          <p14:sldIdLst>
            <p14:sldId id="286"/>
            <p14:sldId id="296"/>
          </p14:sldIdLst>
        </p14:section>
        <p14:section name="Campaign materials" id="{883AC9CB-07E0-4C02-80B7-2D6E430A3AE9}">
          <p14:sldIdLst>
            <p14:sldId id="283"/>
          </p14:sldIdLst>
        </p14:section>
        <p14:section name="Calls to action" id="{7A1682F3-EDE8-4192-BF70-7D56ED003955}">
          <p14:sldIdLst>
            <p14:sldId id="282"/>
          </p14:sldIdLst>
        </p14:section>
        <p14:section name="Implementation guide" id="{1BEC52A7-2837-4F29-AC5C-3C44B6AF6A11}">
          <p14:sldIdLst>
            <p14:sldId id="274"/>
          </p14:sldIdLst>
        </p14:section>
        <p14:section name="Social posts" id="{DF420026-9950-41C7-99E9-C6572490E7CA}">
          <p14:sldIdLst>
            <p14:sldId id="297"/>
            <p14:sldId id="303"/>
            <p14:sldId id="299"/>
            <p14:sldId id="298"/>
            <p14:sldId id="300"/>
            <p14:sldId id="301"/>
            <p14:sldId id="306"/>
            <p14:sldId id="307"/>
            <p14:sldId id="308"/>
            <p14:sldId id="310"/>
            <p14:sldId id="311"/>
            <p14:sldId id="312"/>
            <p14:sldId id="313"/>
            <p14:sldId id="314"/>
          </p14:sldIdLst>
        </p14:section>
        <p14:section name="Sample copy" id="{1BA58DE3-5CF6-4EF5-87BB-28F29A35A669}">
          <p14:sldIdLst>
            <p14:sldId id="280"/>
            <p14:sldId id="293"/>
          </p14:sldIdLst>
        </p14:section>
        <p14:section name="Screensavers" id="{F7F188CF-12D1-4E82-B088-1E4951BFC52B}">
          <p14:sldIdLst>
            <p14:sldId id="315"/>
          </p14:sldIdLst>
        </p14:section>
        <p14:section name="Get in touch" id="{8B0F47D0-7102-4C4C-927F-B062968EFCF0}">
          <p14:sldIdLst>
            <p14:sldId id="28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CA2A1B-378D-F879-4559-DD7C403E41F1}" name="O'KEEFFE, Catherine (NHS ENGLAND)" initials="OE" userId="S::catherine.okeeffe1@nhs.net::67101d2d-059e-4c1c-ae8b-4e52cb93ab1d" providerId="AD"/>
  <p188:author id="{C372785F-D4C2-681E-5672-6C9A1971185A}" name="RUMBOLL, Nichola (NHS ENGLAND)" initials="RE" userId="S::nichola.rumboll1@nhs.net::c365aef5-50f5-40aa-b8a4-c603e46e8cbf" providerId="AD"/>
  <p188:author id="{42A75F62-FE2C-74D0-39B5-4AEC8E48CD78}" name="MURPHY, Elizabeth (NHS ENGLAND)" initials="EM" userId="S::e.murphy5@nhs.net::4ddfd2f0-7a3e-428e-aabf-820e344d33f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EB8"/>
    <a:srgbClr val="133087"/>
    <a:srgbClr val="003087"/>
    <a:srgbClr val="2F407A"/>
    <a:srgbClr val="1E3A78"/>
    <a:srgbClr val="8384AE"/>
    <a:srgbClr val="4E578E"/>
    <a:srgbClr val="1F3A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84F384-99E0-7F3E-2F41-65292EA6A960}" v="40" dt="2025-09-18T11:19:45.399"/>
    <p1510:client id="{40314380-4C05-384C-9CF1-2BEE04B8867F}" v="81" dt="2025-09-19T10:52:56.030"/>
    <p1510:client id="{7C136AAA-6C08-6CAF-2DAA-B7383BD9E0E1}" v="20" dt="2025-09-18T13:04:22.528"/>
    <p1510:client id="{B15F1030-26E6-E57A-5992-D14B4DBA72EF}" v="36" dt="2025-09-19T10:25:37.281"/>
    <p1510:client id="{D976A794-7625-47C1-BC47-02AC5315FA9F}" v="425" dt="2025-09-18T15:32:26.196"/>
    <p1510:client id="{EE8F667B-7516-1355-6804-1860F7BE1C36}" v="459" dt="2025-09-18T14:40:17.7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p:scale>
          <a:sx n="92" d="100"/>
          <a:sy n="92" d="100"/>
        </p:scale>
        <p:origin x="268" y="1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diagrams/_rels/data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mailto:spamreports@nhs.net" TargetMode="External"/><Relationship Id="rId1" Type="http://schemas.openxmlformats.org/officeDocument/2006/relationships/hyperlink" Target="https://stopthinkfraud.campaign.gov.uk/protect-yourself-from-fraud/protecting-against-online-fraud/improve-your-password-security/#create-strong-passwords" TargetMode="External"/><Relationship Id="rId5" Type="http://schemas.openxmlformats.org/officeDocument/2006/relationships/image" Target="../media/image18.jpeg"/><Relationship Id="rId4" Type="http://schemas.openxmlformats.org/officeDocument/2006/relationships/image" Target="../media/image17.jpeg"/></Relationships>
</file>

<file path=ppt/diagrams/_rels/data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image" Target="../media/image19.jpeg"/></Relationships>
</file>

<file path=ppt/diagrams/_rels/drawing1.xml.rels><?xml version="1.0" encoding="UTF-8" standalone="yes"?>
<Relationships xmlns="http://schemas.openxmlformats.org/package/2006/relationships"><Relationship Id="rId3" Type="http://schemas.openxmlformats.org/officeDocument/2006/relationships/hyperlink" Target="mailto:spamreports@nhs.net" TargetMode="External"/><Relationship Id="rId2" Type="http://schemas.openxmlformats.org/officeDocument/2006/relationships/image" Target="../media/image16.jpeg"/><Relationship Id="rId1" Type="http://schemas.openxmlformats.org/officeDocument/2006/relationships/hyperlink" Target="https://stopthinkfraud.campaign.gov.uk/protect-yourself-from-fraud/protecting-against-online-fraud/improve-your-password-security/#create-strong-passwords" TargetMode="External"/><Relationship Id="rId5" Type="http://schemas.openxmlformats.org/officeDocument/2006/relationships/image" Target="../media/image18.jpeg"/><Relationship Id="rId4" Type="http://schemas.openxmlformats.org/officeDocument/2006/relationships/image" Target="../media/image17.jpeg"/></Relationships>
</file>

<file path=ppt/diagrams/_rels/drawing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image" Target="../media/image19.jpe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093DF3-C625-4F47-8B67-1099CC8C8E10}" type="doc">
      <dgm:prSet loTypeId="urn:microsoft.com/office/officeart/2005/8/layout/hList2" loCatId="list" qsTypeId="urn:microsoft.com/office/officeart/2005/8/quickstyle/simple1" qsCatId="simple" csTypeId="urn:microsoft.com/office/officeart/2005/8/colors/accent0_3" csCatId="mainScheme" phldr="1"/>
      <dgm:spPr/>
      <dgm:t>
        <a:bodyPr/>
        <a:lstStyle/>
        <a:p>
          <a:endParaRPr lang="en-GB"/>
        </a:p>
      </dgm:t>
    </dgm:pt>
    <dgm:pt modelId="{CA184B3A-E36B-4817-A0BD-9A71E4FCC5B0}">
      <dgm:prSet phldrT="[Text]"/>
      <dgm:spPr/>
      <dgm:t>
        <a:bodyPr/>
        <a:lstStyle/>
        <a:p>
          <a:pPr algn="l"/>
          <a:r>
            <a:rPr lang="en-GB" b="1" i="0"/>
            <a:t>1. Weak passwords</a:t>
          </a:r>
          <a:endParaRPr lang="en-GB" b="1"/>
        </a:p>
      </dgm:t>
    </dgm:pt>
    <dgm:pt modelId="{15896475-CD80-417A-8569-DE2A0C1A6A71}" type="parTrans" cxnId="{C3579032-113B-485B-98C6-4774F34BC29A}">
      <dgm:prSet/>
      <dgm:spPr/>
      <dgm:t>
        <a:bodyPr/>
        <a:lstStyle/>
        <a:p>
          <a:endParaRPr lang="en-GB"/>
        </a:p>
      </dgm:t>
    </dgm:pt>
    <dgm:pt modelId="{7D1A4BEF-8C7F-4343-B8D2-4749531A9C8D}" type="sibTrans" cxnId="{C3579032-113B-485B-98C6-4774F34BC29A}">
      <dgm:prSet/>
      <dgm:spPr/>
      <dgm:t>
        <a:bodyPr/>
        <a:lstStyle/>
        <a:p>
          <a:endParaRPr lang="en-GB"/>
        </a:p>
      </dgm:t>
    </dgm:pt>
    <dgm:pt modelId="{8C7ED5A5-A34E-430A-983B-56C05DC01DF1}">
      <dgm:prSet phldrT="[Text]" custT="1"/>
      <dgm:spPr/>
      <dgm:t>
        <a:bodyPr/>
        <a:lstStyle/>
        <a:p>
          <a:pPr marL="0" indent="0">
            <a:buClr>
              <a:srgbClr val="005EB8"/>
            </a:buClr>
            <a:buFont typeface="Arial" panose="020B0604020202020204" pitchFamily="34" charset="0"/>
            <a:buNone/>
          </a:pPr>
          <a:r>
            <a:rPr lang="en-US" sz="2000" b="1" i="0">
              <a:solidFill>
                <a:schemeClr val="bg1"/>
              </a:solidFill>
            </a:rPr>
            <a:t>Risk: </a:t>
          </a:r>
          <a:r>
            <a:rPr lang="en-US" sz="2000" b="0" i="0">
              <a:solidFill>
                <a:schemeClr val="bg1"/>
              </a:solidFill>
            </a:rPr>
            <a:t>Breaches in patient confidentiality</a:t>
          </a:r>
          <a:endParaRPr lang="en-GB" sz="2000">
            <a:solidFill>
              <a:schemeClr val="bg1"/>
            </a:solidFill>
          </a:endParaRPr>
        </a:p>
      </dgm:t>
    </dgm:pt>
    <dgm:pt modelId="{F00383E2-4CC6-451E-8123-69F51DBCE6D4}" type="parTrans" cxnId="{6D9ABD7E-A03F-4825-B858-CF1A73A59E4B}">
      <dgm:prSet/>
      <dgm:spPr/>
      <dgm:t>
        <a:bodyPr/>
        <a:lstStyle/>
        <a:p>
          <a:endParaRPr lang="en-GB"/>
        </a:p>
      </dgm:t>
    </dgm:pt>
    <dgm:pt modelId="{F1CC10B2-F5A8-48B5-953F-EFDA18107D73}" type="sibTrans" cxnId="{6D9ABD7E-A03F-4825-B858-CF1A73A59E4B}">
      <dgm:prSet/>
      <dgm:spPr/>
      <dgm:t>
        <a:bodyPr/>
        <a:lstStyle/>
        <a:p>
          <a:endParaRPr lang="en-GB"/>
        </a:p>
      </dgm:t>
    </dgm:pt>
    <dgm:pt modelId="{2F55505F-090D-42A1-838C-6896BB821125}">
      <dgm:prSet phldrT="[Text]"/>
      <dgm:spPr/>
      <dgm:t>
        <a:bodyPr/>
        <a:lstStyle/>
        <a:p>
          <a:pPr algn="l"/>
          <a:r>
            <a:rPr lang="en-GB" b="1" i="0"/>
            <a:t>2. Phishing emails</a:t>
          </a:r>
          <a:endParaRPr lang="en-GB" b="1"/>
        </a:p>
      </dgm:t>
    </dgm:pt>
    <dgm:pt modelId="{07A8410D-4AE7-47D6-857A-8B47C585167F}" type="parTrans" cxnId="{422C7AF1-06B0-4C7B-96D0-F9281C2BF0E3}">
      <dgm:prSet/>
      <dgm:spPr/>
      <dgm:t>
        <a:bodyPr/>
        <a:lstStyle/>
        <a:p>
          <a:endParaRPr lang="en-GB"/>
        </a:p>
      </dgm:t>
    </dgm:pt>
    <dgm:pt modelId="{305FB610-44E9-4F87-96B8-E788D8E1B9FA}" type="sibTrans" cxnId="{422C7AF1-06B0-4C7B-96D0-F9281C2BF0E3}">
      <dgm:prSet/>
      <dgm:spPr/>
      <dgm:t>
        <a:bodyPr/>
        <a:lstStyle/>
        <a:p>
          <a:endParaRPr lang="en-GB"/>
        </a:p>
      </dgm:t>
    </dgm:pt>
    <dgm:pt modelId="{E3F882EF-9052-432B-A0E8-E98BF7DC7DB5}">
      <dgm:prSet phldrT="[Text]"/>
      <dgm:spPr/>
      <dgm:t>
        <a:bodyPr/>
        <a:lstStyle/>
        <a:p>
          <a:pPr algn="l"/>
          <a:r>
            <a:rPr lang="en-GB" b="1" i="0"/>
            <a:t>3. Tailgating</a:t>
          </a:r>
          <a:endParaRPr lang="en-GB" b="1"/>
        </a:p>
      </dgm:t>
    </dgm:pt>
    <dgm:pt modelId="{E4C50A84-FC53-446A-B805-01652A6C1214}" type="parTrans" cxnId="{82313FC2-61A3-44E0-BD51-C34887E15E86}">
      <dgm:prSet/>
      <dgm:spPr/>
      <dgm:t>
        <a:bodyPr/>
        <a:lstStyle/>
        <a:p>
          <a:endParaRPr lang="en-GB"/>
        </a:p>
      </dgm:t>
    </dgm:pt>
    <dgm:pt modelId="{C9AE09AA-9BEC-45BE-B000-CB96425D6E19}" type="sibTrans" cxnId="{82313FC2-61A3-44E0-BD51-C34887E15E86}">
      <dgm:prSet/>
      <dgm:spPr/>
      <dgm:t>
        <a:bodyPr/>
        <a:lstStyle/>
        <a:p>
          <a:endParaRPr lang="en-GB"/>
        </a:p>
      </dgm:t>
    </dgm:pt>
    <dgm:pt modelId="{D7F0D2E7-E207-4E8A-AD39-B649E5EA424B}">
      <dgm:prSet phldrT="[Text]"/>
      <dgm:spPr/>
      <dgm:t>
        <a:bodyPr/>
        <a:lstStyle/>
        <a:p>
          <a:pPr marL="0" indent="0">
            <a:buNone/>
          </a:pPr>
          <a:r>
            <a:rPr lang="en-US" b="1" i="0">
              <a:solidFill>
                <a:schemeClr val="bg1"/>
              </a:solidFill>
            </a:rPr>
            <a:t>Risk: </a:t>
          </a:r>
          <a:r>
            <a:rPr lang="en-US" b="0" i="0" err="1">
              <a:solidFill>
                <a:schemeClr val="bg1"/>
              </a:solidFill>
            </a:rPr>
            <a:t>Unauthorised</a:t>
          </a:r>
          <a:r>
            <a:rPr lang="en-US" b="0" i="0">
              <a:solidFill>
                <a:schemeClr val="bg1"/>
              </a:solidFill>
            </a:rPr>
            <a:t> access to patient data through physical security breaches</a:t>
          </a:r>
          <a:br>
            <a:rPr lang="en-US">
              <a:solidFill>
                <a:schemeClr val="bg1"/>
              </a:solidFill>
            </a:rPr>
          </a:br>
          <a:endParaRPr lang="en-GB">
            <a:solidFill>
              <a:schemeClr val="bg1"/>
            </a:solidFill>
          </a:endParaRPr>
        </a:p>
      </dgm:t>
    </dgm:pt>
    <dgm:pt modelId="{E96EFF26-1CD8-4C16-8FBB-87FF9C7C5E84}" type="parTrans" cxnId="{81B4C3BD-8DC3-40C4-886E-4180D98293F2}">
      <dgm:prSet/>
      <dgm:spPr/>
      <dgm:t>
        <a:bodyPr/>
        <a:lstStyle/>
        <a:p>
          <a:endParaRPr lang="en-GB"/>
        </a:p>
      </dgm:t>
    </dgm:pt>
    <dgm:pt modelId="{5EAFB801-FC01-4593-95B0-93B17D65CDBC}" type="sibTrans" cxnId="{81B4C3BD-8DC3-40C4-886E-4180D98293F2}">
      <dgm:prSet/>
      <dgm:spPr/>
      <dgm:t>
        <a:bodyPr/>
        <a:lstStyle/>
        <a:p>
          <a:endParaRPr lang="en-GB"/>
        </a:p>
      </dgm:t>
    </dgm:pt>
    <dgm:pt modelId="{86DB5D90-E51B-4C0E-A8EA-2A50835869CE}">
      <dgm:prSet phldrT="[Text]" custT="1"/>
      <dgm:spPr/>
      <dgm:t>
        <a:bodyPr/>
        <a:lstStyle/>
        <a:p>
          <a:pPr marL="0" indent="0" algn="l">
            <a:buClr>
              <a:schemeClr val="bg1"/>
            </a:buClr>
            <a:buFont typeface="Arial" panose="020B0604020202020204" pitchFamily="34" charset="0"/>
            <a:buNone/>
          </a:pPr>
          <a:r>
            <a:rPr lang="en-US" sz="2000" b="1" i="0">
              <a:solidFill>
                <a:schemeClr val="bg1"/>
              </a:solidFill>
            </a:rPr>
            <a:t>Risk: </a:t>
          </a:r>
          <a:r>
            <a:rPr lang="en-US" sz="2000" b="0" i="0" err="1">
              <a:solidFill>
                <a:schemeClr val="bg1"/>
              </a:solidFill>
            </a:rPr>
            <a:t>Unauthorised</a:t>
          </a:r>
          <a:r>
            <a:rPr lang="en-US" sz="2000" b="0" i="0">
              <a:solidFill>
                <a:schemeClr val="bg1"/>
              </a:solidFill>
            </a:rPr>
            <a:t> access to patient data and healthcare records</a:t>
          </a:r>
          <a:br>
            <a:rPr lang="en-US" sz="2000">
              <a:solidFill>
                <a:schemeClr val="bg1"/>
              </a:solidFill>
            </a:rPr>
          </a:br>
          <a:endParaRPr lang="en-GB" sz="2000">
            <a:solidFill>
              <a:schemeClr val="bg1"/>
            </a:solidFill>
          </a:endParaRPr>
        </a:p>
      </dgm:t>
    </dgm:pt>
    <dgm:pt modelId="{4F1E04A5-DE11-4980-8B68-2056688345AF}" type="parTrans" cxnId="{27D34391-D625-42D8-8949-7A0890A40922}">
      <dgm:prSet/>
      <dgm:spPr/>
      <dgm:t>
        <a:bodyPr/>
        <a:lstStyle/>
        <a:p>
          <a:endParaRPr lang="en-GB"/>
        </a:p>
      </dgm:t>
    </dgm:pt>
    <dgm:pt modelId="{D0DD8C34-1529-44D9-B02D-59ACAF346BC5}" type="sibTrans" cxnId="{27D34391-D625-42D8-8949-7A0890A40922}">
      <dgm:prSet/>
      <dgm:spPr/>
      <dgm:t>
        <a:bodyPr/>
        <a:lstStyle/>
        <a:p>
          <a:endParaRPr lang="en-GB"/>
        </a:p>
      </dgm:t>
    </dgm:pt>
    <dgm:pt modelId="{D0E28386-FB62-413C-9336-F6263754EF0C}">
      <dgm:prSet phldrT="[Text]" custT="1"/>
      <dgm:spPr/>
      <dgm:t>
        <a:bodyPr/>
        <a:lstStyle/>
        <a:p>
          <a:pPr marL="0" indent="0" rtl="0">
            <a:buClr>
              <a:srgbClr val="005EB8"/>
            </a:buClr>
            <a:buFont typeface="Arial" panose="020B0604020202020204" pitchFamily="34" charset="0"/>
            <a:buNone/>
          </a:pPr>
          <a:r>
            <a:rPr lang="en-US" sz="2000" b="1" i="0">
              <a:solidFill>
                <a:schemeClr val="bg1"/>
              </a:solidFill>
            </a:rPr>
            <a:t>Action: </a:t>
          </a:r>
          <a:r>
            <a:rPr lang="en-US" sz="2000" b="0" i="0">
              <a:solidFill>
                <a:schemeClr val="bg1"/>
              </a:solidFill>
            </a:rPr>
            <a:t>Use strong, varied passwords </a:t>
          </a:r>
          <a:r>
            <a:rPr lang="en-US" sz="2000" b="0" i="0">
              <a:solidFill>
                <a:schemeClr val="bg1"/>
              </a:solidFill>
              <a:latin typeface="Arial" panose="020B0604020202020204"/>
            </a:rPr>
            <a:t>using</a:t>
          </a:r>
          <a:r>
            <a:rPr lang="en-US" sz="2000" b="0" i="0">
              <a:solidFill>
                <a:schemeClr val="tx2"/>
              </a:solidFill>
              <a:latin typeface="Arial" panose="020B0604020202020204"/>
            </a:rPr>
            <a:t> </a:t>
          </a:r>
          <a:r>
            <a:rPr lang="en-US" sz="2000" b="0" i="0">
              <a:solidFill>
                <a:schemeClr val="tx2"/>
              </a:solidFill>
              <a:latin typeface="Arial" panose="020B0604020202020204"/>
              <a:hlinkClick xmlns:r="http://schemas.openxmlformats.org/officeDocument/2006/relationships" r:id="rId1">
                <a:extLst>
                  <a:ext uri="{A12FA001-AC4F-418D-AE19-62706E023703}">
                    <ahyp:hlinkClr xmlns:ahyp="http://schemas.microsoft.com/office/drawing/2018/hyperlinkcolor" val="tx"/>
                  </a:ext>
                </a:extLst>
              </a:hlinkClick>
            </a:rPr>
            <a:t>3 random words</a:t>
          </a:r>
          <a:r>
            <a:rPr lang="en-US" sz="2000" b="0" i="0">
              <a:solidFill>
                <a:schemeClr val="tx2"/>
              </a:solidFill>
              <a:latin typeface="Arial" panose="020B0604020202020204"/>
            </a:rPr>
            <a:t> </a:t>
          </a:r>
          <a:r>
            <a:rPr lang="en-US" sz="2000" b="0" i="0">
              <a:solidFill>
                <a:schemeClr val="bg1"/>
              </a:solidFill>
              <a:latin typeface="Arial" panose="020B0604020202020204"/>
            </a:rPr>
            <a:t>and</a:t>
          </a:r>
          <a:r>
            <a:rPr lang="en-US" sz="2000" b="0" i="0">
              <a:solidFill>
                <a:schemeClr val="bg1"/>
              </a:solidFill>
            </a:rPr>
            <a:t> keep them private. The longer and more complex your password, the more difficult it is to crack.</a:t>
          </a:r>
          <a:endParaRPr lang="en-GB" sz="2000">
            <a:solidFill>
              <a:schemeClr val="bg1"/>
            </a:solidFill>
          </a:endParaRPr>
        </a:p>
      </dgm:t>
    </dgm:pt>
    <dgm:pt modelId="{74D0587E-0AF6-4BA6-8544-22F1F69A8B60}" type="parTrans" cxnId="{36587119-8D37-42B4-87E7-314BB317D9E0}">
      <dgm:prSet/>
      <dgm:spPr/>
      <dgm:t>
        <a:bodyPr/>
        <a:lstStyle/>
        <a:p>
          <a:endParaRPr lang="en-GB"/>
        </a:p>
      </dgm:t>
    </dgm:pt>
    <dgm:pt modelId="{463EA358-BCDA-4704-B752-624E9549390B}" type="sibTrans" cxnId="{36587119-8D37-42B4-87E7-314BB317D9E0}">
      <dgm:prSet/>
      <dgm:spPr/>
      <dgm:t>
        <a:bodyPr/>
        <a:lstStyle/>
        <a:p>
          <a:endParaRPr lang="en-GB"/>
        </a:p>
      </dgm:t>
    </dgm:pt>
    <dgm:pt modelId="{B8921EBC-D221-4804-A566-4068FF41A85D}">
      <dgm:prSet phldrT="[Text]" custT="1"/>
      <dgm:spPr/>
      <dgm:t>
        <a:bodyPr/>
        <a:lstStyle/>
        <a:p>
          <a:pPr marL="0" indent="0" algn="l" rtl="0">
            <a:buClr>
              <a:schemeClr val="bg1"/>
            </a:buClr>
            <a:buFont typeface="Arial" panose="020B0604020202020204" pitchFamily="34" charset="0"/>
            <a:buNone/>
          </a:pPr>
          <a:r>
            <a:rPr lang="en-US" sz="2000" b="1" i="0">
              <a:solidFill>
                <a:schemeClr val="bg1"/>
              </a:solidFill>
            </a:rPr>
            <a:t>Action: </a:t>
          </a:r>
          <a:r>
            <a:rPr lang="en-US" sz="2000" b="0" i="0">
              <a:solidFill>
                <a:schemeClr val="bg1"/>
              </a:solidFill>
            </a:rPr>
            <a:t>If an email looks untrustworthy</a:t>
          </a:r>
          <a:r>
            <a:rPr lang="en-US" sz="2000" b="0" i="0">
              <a:solidFill>
                <a:schemeClr val="bg1"/>
              </a:solidFill>
              <a:latin typeface="Arial" panose="020B0604020202020204"/>
            </a:rPr>
            <a:t> report it by</a:t>
          </a:r>
          <a:r>
            <a:rPr lang="en-US" sz="2000" b="0" i="0">
              <a:solidFill>
                <a:schemeClr val="bg1"/>
              </a:solidFill>
            </a:rPr>
            <a:t> </a:t>
          </a:r>
          <a:r>
            <a:rPr lang="en-US" sz="2000" b="0" i="0">
              <a:solidFill>
                <a:schemeClr val="bg1"/>
              </a:solidFill>
              <a:latin typeface="Arial" panose="020B0604020202020204"/>
            </a:rPr>
            <a:t>clicking the 'report phishing' button in the toolbar at the top of the email, or forward</a:t>
          </a:r>
          <a:r>
            <a:rPr lang="en-US" sz="2000" b="0" i="0">
              <a:solidFill>
                <a:schemeClr val="bg1"/>
              </a:solidFill>
            </a:rPr>
            <a:t> </a:t>
          </a:r>
          <a:r>
            <a:rPr lang="en-US" sz="2000" b="0" i="0">
              <a:solidFill>
                <a:schemeClr val="bg1"/>
              </a:solidFill>
              <a:latin typeface="Arial" panose="020B0604020202020204"/>
            </a:rPr>
            <a:t>the email</a:t>
          </a:r>
          <a:r>
            <a:rPr lang="en-US" sz="2000" b="0" i="0">
              <a:solidFill>
                <a:schemeClr val="bg1"/>
              </a:solidFill>
            </a:rPr>
            <a:t> to </a:t>
          </a:r>
          <a:r>
            <a:rPr lang="en-US" sz="2000" b="0" i="0">
              <a:solidFill>
                <a:schemeClr val="bg1"/>
              </a:solidFill>
              <a:hlinkClick xmlns:r="http://schemas.openxmlformats.org/officeDocument/2006/relationships" r:id="rId2">
                <a:extLst>
                  <a:ext uri="{A12FA001-AC4F-418D-AE19-62706E023703}">
                    <ahyp:hlinkClr xmlns:ahyp="http://schemas.microsoft.com/office/drawing/2018/hyperlinkcolor" val="tx"/>
                  </a:ext>
                </a:extLst>
              </a:hlinkClick>
            </a:rPr>
            <a:t>spamreports@nhs.net</a:t>
          </a:r>
          <a:r>
            <a:rPr lang="en-US" sz="2000" b="0" i="0">
              <a:solidFill>
                <a:schemeClr val="bg1"/>
              </a:solidFill>
            </a:rPr>
            <a:t>.</a:t>
          </a:r>
          <a:endParaRPr lang="en-GB" sz="2000">
            <a:solidFill>
              <a:schemeClr val="bg1"/>
            </a:solidFill>
          </a:endParaRPr>
        </a:p>
      </dgm:t>
    </dgm:pt>
    <dgm:pt modelId="{900B3395-7DD2-4147-940C-D247F2274CB8}" type="parTrans" cxnId="{6A788D9D-42CE-4E76-9F90-4C92D553FFE6}">
      <dgm:prSet/>
      <dgm:spPr/>
      <dgm:t>
        <a:bodyPr/>
        <a:lstStyle/>
        <a:p>
          <a:endParaRPr lang="en-GB"/>
        </a:p>
      </dgm:t>
    </dgm:pt>
    <dgm:pt modelId="{AF979F61-7192-4A20-AB02-55631F27F04C}" type="sibTrans" cxnId="{6A788D9D-42CE-4E76-9F90-4C92D553FFE6}">
      <dgm:prSet/>
      <dgm:spPr/>
      <dgm:t>
        <a:bodyPr/>
        <a:lstStyle/>
        <a:p>
          <a:endParaRPr lang="en-GB"/>
        </a:p>
      </dgm:t>
    </dgm:pt>
    <dgm:pt modelId="{BB02EC57-DBC8-4578-8E4E-958FFB0FE66B}">
      <dgm:prSet phldrT="[Text]" custT="1"/>
      <dgm:spPr/>
      <dgm:t>
        <a:bodyPr/>
        <a:lstStyle/>
        <a:p>
          <a:pPr marL="0" indent="0">
            <a:buClr>
              <a:srgbClr val="005EB8"/>
            </a:buClr>
            <a:buFont typeface="Arial" panose="020B0604020202020204" pitchFamily="34" charset="0"/>
            <a:buNone/>
          </a:pPr>
          <a:endParaRPr lang="en-GB" sz="2000">
            <a:solidFill>
              <a:schemeClr val="bg1"/>
            </a:solidFill>
          </a:endParaRPr>
        </a:p>
      </dgm:t>
    </dgm:pt>
    <dgm:pt modelId="{A9ED164A-B331-4C50-8F66-5B4B37F053EF}" type="parTrans" cxnId="{56732EAD-69F3-4DD5-A05D-9E3851679C7C}">
      <dgm:prSet/>
      <dgm:spPr/>
      <dgm:t>
        <a:bodyPr/>
        <a:lstStyle/>
        <a:p>
          <a:endParaRPr lang="en-GB"/>
        </a:p>
      </dgm:t>
    </dgm:pt>
    <dgm:pt modelId="{4034AA16-CB10-44B2-A538-08FDE24E332A}" type="sibTrans" cxnId="{56732EAD-69F3-4DD5-A05D-9E3851679C7C}">
      <dgm:prSet/>
      <dgm:spPr/>
      <dgm:t>
        <a:bodyPr/>
        <a:lstStyle/>
        <a:p>
          <a:endParaRPr lang="en-GB"/>
        </a:p>
      </dgm:t>
    </dgm:pt>
    <dgm:pt modelId="{938C743F-7242-4875-94C4-EABA11EF19D8}">
      <dgm:prSet phldrT="[Text]"/>
      <dgm:spPr/>
      <dgm:t>
        <a:bodyPr/>
        <a:lstStyle/>
        <a:p>
          <a:pPr marL="0" indent="0">
            <a:buNone/>
          </a:pPr>
          <a:r>
            <a:rPr lang="en-US" b="1" i="0">
              <a:solidFill>
                <a:schemeClr val="bg1"/>
              </a:solidFill>
            </a:rPr>
            <a:t>Action: </a:t>
          </a:r>
          <a:r>
            <a:rPr lang="en-US" b="0" i="0">
              <a:solidFill>
                <a:schemeClr val="bg1"/>
              </a:solidFill>
            </a:rPr>
            <a:t>Don't let </a:t>
          </a:r>
          <a:r>
            <a:rPr lang="en-US" b="0" i="0" err="1">
              <a:solidFill>
                <a:schemeClr val="bg1"/>
              </a:solidFill>
            </a:rPr>
            <a:t>unauthorised</a:t>
          </a:r>
          <a:r>
            <a:rPr lang="en-US" b="0" i="0">
              <a:solidFill>
                <a:schemeClr val="bg1"/>
              </a:solidFill>
            </a:rPr>
            <a:t> people follow you into restricted areas. Challenge anyone without visible ID badges if safe to do so.</a:t>
          </a:r>
          <a:endParaRPr lang="en-GB">
            <a:solidFill>
              <a:schemeClr val="bg1"/>
            </a:solidFill>
          </a:endParaRPr>
        </a:p>
      </dgm:t>
    </dgm:pt>
    <dgm:pt modelId="{40A34707-83E4-4AC7-B8D7-23B9EB6C74E5}" type="parTrans" cxnId="{9E2CDD3C-D062-4C26-A76C-E46A8FB7E9FF}">
      <dgm:prSet/>
      <dgm:spPr/>
      <dgm:t>
        <a:bodyPr/>
        <a:lstStyle/>
        <a:p>
          <a:endParaRPr lang="en-GB"/>
        </a:p>
      </dgm:t>
    </dgm:pt>
    <dgm:pt modelId="{B04757C4-F8B8-4CE8-ABDB-339697F82895}" type="sibTrans" cxnId="{9E2CDD3C-D062-4C26-A76C-E46A8FB7E9FF}">
      <dgm:prSet/>
      <dgm:spPr/>
      <dgm:t>
        <a:bodyPr/>
        <a:lstStyle/>
        <a:p>
          <a:endParaRPr lang="en-GB"/>
        </a:p>
      </dgm:t>
    </dgm:pt>
    <dgm:pt modelId="{373D80CA-E6AA-4741-B82F-AB1C0BFD1C47}" type="pres">
      <dgm:prSet presAssocID="{2B093DF3-C625-4F47-8B67-1099CC8C8E10}" presName="linearFlow" presStyleCnt="0">
        <dgm:presLayoutVars>
          <dgm:dir/>
          <dgm:animLvl val="lvl"/>
          <dgm:resizeHandles/>
        </dgm:presLayoutVars>
      </dgm:prSet>
      <dgm:spPr/>
    </dgm:pt>
    <dgm:pt modelId="{380F5882-1F61-4FD1-B0A2-9EB1560AC582}" type="pres">
      <dgm:prSet presAssocID="{CA184B3A-E36B-4817-A0BD-9A71E4FCC5B0}" presName="compositeNode" presStyleCnt="0">
        <dgm:presLayoutVars>
          <dgm:bulletEnabled val="1"/>
        </dgm:presLayoutVars>
      </dgm:prSet>
      <dgm:spPr/>
    </dgm:pt>
    <dgm:pt modelId="{A571C874-C408-4F19-8041-1EC79C2BC9DA}" type="pres">
      <dgm:prSet presAssocID="{CA184B3A-E36B-4817-A0BD-9A71E4FCC5B0}" presName="image" presStyleLbl="fgImgPlace1" presStyleIdx="0" presStyleCnt="3"/>
      <dgm:spPr>
        <a:blipFill>
          <a:blip xmlns:r="http://schemas.openxmlformats.org/officeDocument/2006/relationships" r:embed="rId3" cstate="email">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Padlock on computer motherboard"/>
        </a:ext>
      </dgm:extLst>
    </dgm:pt>
    <dgm:pt modelId="{C5590F24-F46A-42E3-A70F-C884B827996A}" type="pres">
      <dgm:prSet presAssocID="{CA184B3A-E36B-4817-A0BD-9A71E4FCC5B0}" presName="childNode" presStyleLbl="node1" presStyleIdx="0" presStyleCnt="3" custScaleX="126284" custLinFactNeighborX="12078">
        <dgm:presLayoutVars>
          <dgm:bulletEnabled val="1"/>
        </dgm:presLayoutVars>
      </dgm:prSet>
      <dgm:spPr/>
    </dgm:pt>
    <dgm:pt modelId="{02ABF410-94D4-4548-9C7B-99176D62200F}" type="pres">
      <dgm:prSet presAssocID="{CA184B3A-E36B-4817-A0BD-9A71E4FCC5B0}" presName="parentNode" presStyleLbl="revTx" presStyleIdx="0" presStyleCnt="3">
        <dgm:presLayoutVars>
          <dgm:chMax val="0"/>
          <dgm:bulletEnabled val="1"/>
        </dgm:presLayoutVars>
      </dgm:prSet>
      <dgm:spPr/>
    </dgm:pt>
    <dgm:pt modelId="{2920D415-C9C9-44F5-B341-090F5DAC2D28}" type="pres">
      <dgm:prSet presAssocID="{7D1A4BEF-8C7F-4343-B8D2-4749531A9C8D}" presName="sibTrans" presStyleCnt="0"/>
      <dgm:spPr/>
    </dgm:pt>
    <dgm:pt modelId="{05B3E389-0829-4392-A101-B4E6EBBB60C1}" type="pres">
      <dgm:prSet presAssocID="{2F55505F-090D-42A1-838C-6896BB821125}" presName="compositeNode" presStyleCnt="0">
        <dgm:presLayoutVars>
          <dgm:bulletEnabled val="1"/>
        </dgm:presLayoutVars>
      </dgm:prSet>
      <dgm:spPr/>
    </dgm:pt>
    <dgm:pt modelId="{5E7489D6-B740-4D0E-9CD7-0E9DE05C2F7B}" type="pres">
      <dgm:prSet presAssocID="{2F55505F-090D-42A1-838C-6896BB821125}" presName="image" presStyleLbl="fgImgPlace1" presStyleIdx="1" presStyleCnt="3"/>
      <dgm:spPr>
        <a:blipFill>
          <a:blip xmlns:r="http://schemas.openxmlformats.org/officeDocument/2006/relationships" r:embed="rId4" cstate="email">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Person holding mouse"/>
        </a:ext>
      </dgm:extLst>
    </dgm:pt>
    <dgm:pt modelId="{05CE2223-7DEC-40EF-826D-1F167E3A812C}" type="pres">
      <dgm:prSet presAssocID="{2F55505F-090D-42A1-838C-6896BB821125}" presName="childNode" presStyleLbl="node1" presStyleIdx="1" presStyleCnt="3" custScaleX="126284" custLinFactNeighborX="13908" custLinFactNeighborY="434">
        <dgm:presLayoutVars>
          <dgm:bulletEnabled val="1"/>
        </dgm:presLayoutVars>
      </dgm:prSet>
      <dgm:spPr/>
    </dgm:pt>
    <dgm:pt modelId="{9089F38B-7E05-4067-B51F-4F0B094F89B7}" type="pres">
      <dgm:prSet presAssocID="{2F55505F-090D-42A1-838C-6896BB821125}" presName="parentNode" presStyleLbl="revTx" presStyleIdx="1" presStyleCnt="3">
        <dgm:presLayoutVars>
          <dgm:chMax val="0"/>
          <dgm:bulletEnabled val="1"/>
        </dgm:presLayoutVars>
      </dgm:prSet>
      <dgm:spPr/>
    </dgm:pt>
    <dgm:pt modelId="{2F851D3F-A97D-4579-AC50-DFDF56A24010}" type="pres">
      <dgm:prSet presAssocID="{305FB610-44E9-4F87-96B8-E788D8E1B9FA}" presName="sibTrans" presStyleCnt="0"/>
      <dgm:spPr/>
    </dgm:pt>
    <dgm:pt modelId="{3C71D6ED-3F98-44FF-BB46-E2CFC44D65BD}" type="pres">
      <dgm:prSet presAssocID="{E3F882EF-9052-432B-A0E8-E98BF7DC7DB5}" presName="compositeNode" presStyleCnt="0">
        <dgm:presLayoutVars>
          <dgm:bulletEnabled val="1"/>
        </dgm:presLayoutVars>
      </dgm:prSet>
      <dgm:spPr/>
    </dgm:pt>
    <dgm:pt modelId="{BA4FEDA6-CB60-40DE-ABE1-5ABE7786B400}" type="pres">
      <dgm:prSet presAssocID="{E3F882EF-9052-432B-A0E8-E98BF7DC7DB5}" presName="image" presStyleLbl="fgImgPlace1" presStyleIdx="2" presStyleCnt="3"/>
      <dgm:spPr>
        <a:blipFill>
          <a:blip xmlns:r="http://schemas.openxmlformats.org/officeDocument/2006/relationships" r:embed="rId5" cstate="email">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Transparent padlock"/>
        </a:ext>
      </dgm:extLst>
    </dgm:pt>
    <dgm:pt modelId="{A8BDCA68-A1E2-47F9-B8AD-7B3AC636260E}" type="pres">
      <dgm:prSet presAssocID="{E3F882EF-9052-432B-A0E8-E98BF7DC7DB5}" presName="childNode" presStyleLbl="node1" presStyleIdx="2" presStyleCnt="3" custScaleX="126284" custLinFactNeighborX="14482" custLinFactNeighborY="217">
        <dgm:presLayoutVars>
          <dgm:bulletEnabled val="1"/>
        </dgm:presLayoutVars>
      </dgm:prSet>
      <dgm:spPr/>
    </dgm:pt>
    <dgm:pt modelId="{14922957-2BF0-4058-B5C4-62452B209AA0}" type="pres">
      <dgm:prSet presAssocID="{E3F882EF-9052-432B-A0E8-E98BF7DC7DB5}" presName="parentNode" presStyleLbl="revTx" presStyleIdx="2" presStyleCnt="3">
        <dgm:presLayoutVars>
          <dgm:chMax val="0"/>
          <dgm:bulletEnabled val="1"/>
        </dgm:presLayoutVars>
      </dgm:prSet>
      <dgm:spPr/>
    </dgm:pt>
  </dgm:ptLst>
  <dgm:cxnLst>
    <dgm:cxn modelId="{5A813C11-A9E3-4E17-B7FF-95FFD5C2F1E4}" type="presOf" srcId="{2B093DF3-C625-4F47-8B67-1099CC8C8E10}" destId="{373D80CA-E6AA-4741-B82F-AB1C0BFD1C47}" srcOrd="0" destOrd="0" presId="urn:microsoft.com/office/officeart/2005/8/layout/hList2"/>
    <dgm:cxn modelId="{8028C912-A869-4850-AF8C-FE88BC8CB228}" type="presOf" srcId="{D7F0D2E7-E207-4E8A-AD39-B649E5EA424B}" destId="{A8BDCA68-A1E2-47F9-B8AD-7B3AC636260E}" srcOrd="0" destOrd="0" presId="urn:microsoft.com/office/officeart/2005/8/layout/hList2"/>
    <dgm:cxn modelId="{36587119-8D37-42B4-87E7-314BB317D9E0}" srcId="{CA184B3A-E36B-4817-A0BD-9A71E4FCC5B0}" destId="{D0E28386-FB62-413C-9336-F6263754EF0C}" srcOrd="2" destOrd="0" parTransId="{74D0587E-0AF6-4BA6-8544-22F1F69A8B60}" sibTransId="{463EA358-BCDA-4704-B752-624E9549390B}"/>
    <dgm:cxn modelId="{41EB7629-4BC0-4DA9-B56A-910A5FAF7670}" type="presOf" srcId="{E3F882EF-9052-432B-A0E8-E98BF7DC7DB5}" destId="{14922957-2BF0-4058-B5C4-62452B209AA0}" srcOrd="0" destOrd="0" presId="urn:microsoft.com/office/officeart/2005/8/layout/hList2"/>
    <dgm:cxn modelId="{C3579032-113B-485B-98C6-4774F34BC29A}" srcId="{2B093DF3-C625-4F47-8B67-1099CC8C8E10}" destId="{CA184B3A-E36B-4817-A0BD-9A71E4FCC5B0}" srcOrd="0" destOrd="0" parTransId="{15896475-CD80-417A-8569-DE2A0C1A6A71}" sibTransId="{7D1A4BEF-8C7F-4343-B8D2-4749531A9C8D}"/>
    <dgm:cxn modelId="{9E2CDD3C-D062-4C26-A76C-E46A8FB7E9FF}" srcId="{E3F882EF-9052-432B-A0E8-E98BF7DC7DB5}" destId="{938C743F-7242-4875-94C4-EABA11EF19D8}" srcOrd="1" destOrd="0" parTransId="{40A34707-83E4-4AC7-B8D7-23B9EB6C74E5}" sibTransId="{B04757C4-F8B8-4CE8-ABDB-339697F82895}"/>
    <dgm:cxn modelId="{8EADE668-A1AE-44E9-867C-6317C92AAF8B}" type="presOf" srcId="{8C7ED5A5-A34E-430A-983B-56C05DC01DF1}" destId="{C5590F24-F46A-42E3-A70F-C884B827996A}" srcOrd="0" destOrd="0" presId="urn:microsoft.com/office/officeart/2005/8/layout/hList2"/>
    <dgm:cxn modelId="{6D9ABD7E-A03F-4825-B858-CF1A73A59E4B}" srcId="{CA184B3A-E36B-4817-A0BD-9A71E4FCC5B0}" destId="{8C7ED5A5-A34E-430A-983B-56C05DC01DF1}" srcOrd="0" destOrd="0" parTransId="{F00383E2-4CC6-451E-8123-69F51DBCE6D4}" sibTransId="{F1CC10B2-F5A8-48B5-953F-EFDA18107D73}"/>
    <dgm:cxn modelId="{83FF1A82-3A5E-4BBC-9EA3-1B812C493E0E}" type="presOf" srcId="{D0E28386-FB62-413C-9336-F6263754EF0C}" destId="{C5590F24-F46A-42E3-A70F-C884B827996A}" srcOrd="0" destOrd="2" presId="urn:microsoft.com/office/officeart/2005/8/layout/hList2"/>
    <dgm:cxn modelId="{D949BC8B-C8DF-4F62-8510-E0C2F860A05C}" type="presOf" srcId="{CA184B3A-E36B-4817-A0BD-9A71E4FCC5B0}" destId="{02ABF410-94D4-4548-9C7B-99176D62200F}" srcOrd="0" destOrd="0" presId="urn:microsoft.com/office/officeart/2005/8/layout/hList2"/>
    <dgm:cxn modelId="{27D34391-D625-42D8-8949-7A0890A40922}" srcId="{2F55505F-090D-42A1-838C-6896BB821125}" destId="{86DB5D90-E51B-4C0E-A8EA-2A50835869CE}" srcOrd="0" destOrd="0" parTransId="{4F1E04A5-DE11-4980-8B68-2056688345AF}" sibTransId="{D0DD8C34-1529-44D9-B02D-59ACAF346BC5}"/>
    <dgm:cxn modelId="{CDF6EA99-CCBE-4145-A047-71772516EE36}" type="presOf" srcId="{2F55505F-090D-42A1-838C-6896BB821125}" destId="{9089F38B-7E05-4067-B51F-4F0B094F89B7}" srcOrd="0" destOrd="0" presId="urn:microsoft.com/office/officeart/2005/8/layout/hList2"/>
    <dgm:cxn modelId="{0CC93F9A-1EFB-4751-A2CA-290C0B989DB6}" type="presOf" srcId="{86DB5D90-E51B-4C0E-A8EA-2A50835869CE}" destId="{05CE2223-7DEC-40EF-826D-1F167E3A812C}" srcOrd="0" destOrd="0" presId="urn:microsoft.com/office/officeart/2005/8/layout/hList2"/>
    <dgm:cxn modelId="{6A788D9D-42CE-4E76-9F90-4C92D553FFE6}" srcId="{2F55505F-090D-42A1-838C-6896BB821125}" destId="{B8921EBC-D221-4804-A566-4068FF41A85D}" srcOrd="1" destOrd="0" parTransId="{900B3395-7DD2-4147-940C-D247F2274CB8}" sibTransId="{AF979F61-7192-4A20-AB02-55631F27F04C}"/>
    <dgm:cxn modelId="{30300FA3-A79D-419C-A589-99C2A2EC5AAF}" type="presOf" srcId="{B8921EBC-D221-4804-A566-4068FF41A85D}" destId="{05CE2223-7DEC-40EF-826D-1F167E3A812C}" srcOrd="0" destOrd="1" presId="urn:microsoft.com/office/officeart/2005/8/layout/hList2"/>
    <dgm:cxn modelId="{56732EAD-69F3-4DD5-A05D-9E3851679C7C}" srcId="{CA184B3A-E36B-4817-A0BD-9A71E4FCC5B0}" destId="{BB02EC57-DBC8-4578-8E4E-958FFB0FE66B}" srcOrd="1" destOrd="0" parTransId="{A9ED164A-B331-4C50-8F66-5B4B37F053EF}" sibTransId="{4034AA16-CB10-44B2-A538-08FDE24E332A}"/>
    <dgm:cxn modelId="{530ADBAD-B6CA-48F1-883A-EE3A6759417D}" type="presOf" srcId="{BB02EC57-DBC8-4578-8E4E-958FFB0FE66B}" destId="{C5590F24-F46A-42E3-A70F-C884B827996A}" srcOrd="0" destOrd="1" presId="urn:microsoft.com/office/officeart/2005/8/layout/hList2"/>
    <dgm:cxn modelId="{81B4C3BD-8DC3-40C4-886E-4180D98293F2}" srcId="{E3F882EF-9052-432B-A0E8-E98BF7DC7DB5}" destId="{D7F0D2E7-E207-4E8A-AD39-B649E5EA424B}" srcOrd="0" destOrd="0" parTransId="{E96EFF26-1CD8-4C16-8FBB-87FF9C7C5E84}" sibTransId="{5EAFB801-FC01-4593-95B0-93B17D65CDBC}"/>
    <dgm:cxn modelId="{82313FC2-61A3-44E0-BD51-C34887E15E86}" srcId="{2B093DF3-C625-4F47-8B67-1099CC8C8E10}" destId="{E3F882EF-9052-432B-A0E8-E98BF7DC7DB5}" srcOrd="2" destOrd="0" parTransId="{E4C50A84-FC53-446A-B805-01652A6C1214}" sibTransId="{C9AE09AA-9BEC-45BE-B000-CB96425D6E19}"/>
    <dgm:cxn modelId="{B64D12E2-9AFF-41A4-94E5-A024E0CDA8A7}" type="presOf" srcId="{938C743F-7242-4875-94C4-EABA11EF19D8}" destId="{A8BDCA68-A1E2-47F9-B8AD-7B3AC636260E}" srcOrd="0" destOrd="1" presId="urn:microsoft.com/office/officeart/2005/8/layout/hList2"/>
    <dgm:cxn modelId="{422C7AF1-06B0-4C7B-96D0-F9281C2BF0E3}" srcId="{2B093DF3-C625-4F47-8B67-1099CC8C8E10}" destId="{2F55505F-090D-42A1-838C-6896BB821125}" srcOrd="1" destOrd="0" parTransId="{07A8410D-4AE7-47D6-857A-8B47C585167F}" sibTransId="{305FB610-44E9-4F87-96B8-E788D8E1B9FA}"/>
    <dgm:cxn modelId="{4A97789E-1FEF-4843-8F15-74ACC515CAFB}" type="presParOf" srcId="{373D80CA-E6AA-4741-B82F-AB1C0BFD1C47}" destId="{380F5882-1F61-4FD1-B0A2-9EB1560AC582}" srcOrd="0" destOrd="0" presId="urn:microsoft.com/office/officeart/2005/8/layout/hList2"/>
    <dgm:cxn modelId="{C165B811-66F2-4F43-99DF-9DAD4B3465F9}" type="presParOf" srcId="{380F5882-1F61-4FD1-B0A2-9EB1560AC582}" destId="{A571C874-C408-4F19-8041-1EC79C2BC9DA}" srcOrd="0" destOrd="0" presId="urn:microsoft.com/office/officeart/2005/8/layout/hList2"/>
    <dgm:cxn modelId="{5E87D941-F94E-4E68-B640-94F3E7854EAA}" type="presParOf" srcId="{380F5882-1F61-4FD1-B0A2-9EB1560AC582}" destId="{C5590F24-F46A-42E3-A70F-C884B827996A}" srcOrd="1" destOrd="0" presId="urn:microsoft.com/office/officeart/2005/8/layout/hList2"/>
    <dgm:cxn modelId="{ADDEDFE6-754D-413D-AA20-954845A35195}" type="presParOf" srcId="{380F5882-1F61-4FD1-B0A2-9EB1560AC582}" destId="{02ABF410-94D4-4548-9C7B-99176D62200F}" srcOrd="2" destOrd="0" presId="urn:microsoft.com/office/officeart/2005/8/layout/hList2"/>
    <dgm:cxn modelId="{FF7D1E41-875D-4E05-A10E-0B4B915C5F01}" type="presParOf" srcId="{373D80CA-E6AA-4741-B82F-AB1C0BFD1C47}" destId="{2920D415-C9C9-44F5-B341-090F5DAC2D28}" srcOrd="1" destOrd="0" presId="urn:microsoft.com/office/officeart/2005/8/layout/hList2"/>
    <dgm:cxn modelId="{378FD3F6-4F1A-4853-8421-4D1EE9430778}" type="presParOf" srcId="{373D80CA-E6AA-4741-B82F-AB1C0BFD1C47}" destId="{05B3E389-0829-4392-A101-B4E6EBBB60C1}" srcOrd="2" destOrd="0" presId="urn:microsoft.com/office/officeart/2005/8/layout/hList2"/>
    <dgm:cxn modelId="{69C8204C-017C-4BFA-846F-BF1529CA273B}" type="presParOf" srcId="{05B3E389-0829-4392-A101-B4E6EBBB60C1}" destId="{5E7489D6-B740-4D0E-9CD7-0E9DE05C2F7B}" srcOrd="0" destOrd="0" presId="urn:microsoft.com/office/officeart/2005/8/layout/hList2"/>
    <dgm:cxn modelId="{AA5340D5-EEAE-4B13-98D9-24DBEBD2046F}" type="presParOf" srcId="{05B3E389-0829-4392-A101-B4E6EBBB60C1}" destId="{05CE2223-7DEC-40EF-826D-1F167E3A812C}" srcOrd="1" destOrd="0" presId="urn:microsoft.com/office/officeart/2005/8/layout/hList2"/>
    <dgm:cxn modelId="{1EDD5723-BDEE-4320-9A73-A33705B6A531}" type="presParOf" srcId="{05B3E389-0829-4392-A101-B4E6EBBB60C1}" destId="{9089F38B-7E05-4067-B51F-4F0B094F89B7}" srcOrd="2" destOrd="0" presId="urn:microsoft.com/office/officeart/2005/8/layout/hList2"/>
    <dgm:cxn modelId="{B0FAE4EA-E81D-4384-807B-D025E114C586}" type="presParOf" srcId="{373D80CA-E6AA-4741-B82F-AB1C0BFD1C47}" destId="{2F851D3F-A97D-4579-AC50-DFDF56A24010}" srcOrd="3" destOrd="0" presId="urn:microsoft.com/office/officeart/2005/8/layout/hList2"/>
    <dgm:cxn modelId="{19F1655B-934A-47AD-831A-BEDDF41B5F2C}" type="presParOf" srcId="{373D80CA-E6AA-4741-B82F-AB1C0BFD1C47}" destId="{3C71D6ED-3F98-44FF-BB46-E2CFC44D65BD}" srcOrd="4" destOrd="0" presId="urn:microsoft.com/office/officeart/2005/8/layout/hList2"/>
    <dgm:cxn modelId="{0330F12E-6D1C-441F-A9A0-0146B6726647}" type="presParOf" srcId="{3C71D6ED-3F98-44FF-BB46-E2CFC44D65BD}" destId="{BA4FEDA6-CB60-40DE-ABE1-5ABE7786B400}" srcOrd="0" destOrd="0" presId="urn:microsoft.com/office/officeart/2005/8/layout/hList2"/>
    <dgm:cxn modelId="{7FD76267-A0A1-4CB2-8E53-45491527E4E9}" type="presParOf" srcId="{3C71D6ED-3F98-44FF-BB46-E2CFC44D65BD}" destId="{A8BDCA68-A1E2-47F9-B8AD-7B3AC636260E}" srcOrd="1" destOrd="0" presId="urn:microsoft.com/office/officeart/2005/8/layout/hList2"/>
    <dgm:cxn modelId="{E1D47488-0DE6-474D-B643-500D6EB338A2}" type="presParOf" srcId="{3C71D6ED-3F98-44FF-BB46-E2CFC44D65BD}" destId="{14922957-2BF0-4058-B5C4-62452B209AA0}"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093DF3-C625-4F47-8B67-1099CC8C8E10}" type="doc">
      <dgm:prSet loTypeId="urn:microsoft.com/office/officeart/2005/8/layout/hList2" loCatId="list" qsTypeId="urn:microsoft.com/office/officeart/2005/8/quickstyle/simple1" qsCatId="simple" csTypeId="urn:microsoft.com/office/officeart/2005/8/colors/accent0_3" csCatId="mainScheme" phldr="1"/>
      <dgm:spPr/>
      <dgm:t>
        <a:bodyPr/>
        <a:lstStyle/>
        <a:p>
          <a:endParaRPr lang="en-GB"/>
        </a:p>
      </dgm:t>
    </dgm:pt>
    <dgm:pt modelId="{CA184B3A-E36B-4817-A0BD-9A71E4FCC5B0}">
      <dgm:prSet phldrT="[Text]" custT="1"/>
      <dgm:spPr/>
      <dgm:t>
        <a:bodyPr/>
        <a:lstStyle/>
        <a:p>
          <a:pPr algn="l"/>
          <a:r>
            <a:rPr lang="en-GB" sz="2400" b="1" i="0"/>
            <a:t>4. Unlocked screens</a:t>
          </a:r>
          <a:endParaRPr lang="en-GB" sz="2400" b="1"/>
        </a:p>
      </dgm:t>
    </dgm:pt>
    <dgm:pt modelId="{15896475-CD80-417A-8569-DE2A0C1A6A71}" type="parTrans" cxnId="{C3579032-113B-485B-98C6-4774F34BC29A}">
      <dgm:prSet/>
      <dgm:spPr/>
      <dgm:t>
        <a:bodyPr/>
        <a:lstStyle/>
        <a:p>
          <a:endParaRPr lang="en-GB"/>
        </a:p>
      </dgm:t>
    </dgm:pt>
    <dgm:pt modelId="{7D1A4BEF-8C7F-4343-B8D2-4749531A9C8D}" type="sibTrans" cxnId="{C3579032-113B-485B-98C6-4774F34BC29A}">
      <dgm:prSet/>
      <dgm:spPr/>
      <dgm:t>
        <a:bodyPr/>
        <a:lstStyle/>
        <a:p>
          <a:endParaRPr lang="en-GB"/>
        </a:p>
      </dgm:t>
    </dgm:pt>
    <dgm:pt modelId="{8C7ED5A5-A34E-430A-983B-56C05DC01DF1}">
      <dgm:prSet phldrT="[Text]" custT="1"/>
      <dgm:spPr/>
      <dgm:t>
        <a:bodyPr/>
        <a:lstStyle/>
        <a:p>
          <a:pPr marL="0" indent="0">
            <a:buClr>
              <a:srgbClr val="005EB8"/>
            </a:buClr>
            <a:buFont typeface="Arial" panose="020B0604020202020204" pitchFamily="34" charset="0"/>
            <a:buNone/>
          </a:pPr>
          <a:r>
            <a:rPr lang="en-US" sz="2400" b="1" i="0">
              <a:solidFill>
                <a:schemeClr val="bg1"/>
              </a:solidFill>
            </a:rPr>
            <a:t>Risk: </a:t>
          </a:r>
          <a:r>
            <a:rPr lang="en-US" sz="2400" b="0" i="0">
              <a:solidFill>
                <a:schemeClr val="bg1"/>
              </a:solidFill>
            </a:rPr>
            <a:t>Open invitation to patient data theft</a:t>
          </a:r>
          <a:br>
            <a:rPr lang="en-US" sz="2400">
              <a:solidFill>
                <a:schemeClr val="bg1"/>
              </a:solidFill>
            </a:rPr>
          </a:br>
          <a:endParaRPr lang="en-GB" sz="2400">
            <a:solidFill>
              <a:schemeClr val="bg1"/>
            </a:solidFill>
          </a:endParaRPr>
        </a:p>
      </dgm:t>
    </dgm:pt>
    <dgm:pt modelId="{F00383E2-4CC6-451E-8123-69F51DBCE6D4}" type="parTrans" cxnId="{6D9ABD7E-A03F-4825-B858-CF1A73A59E4B}">
      <dgm:prSet/>
      <dgm:spPr/>
      <dgm:t>
        <a:bodyPr/>
        <a:lstStyle/>
        <a:p>
          <a:endParaRPr lang="en-GB"/>
        </a:p>
      </dgm:t>
    </dgm:pt>
    <dgm:pt modelId="{F1CC10B2-F5A8-48B5-953F-EFDA18107D73}" type="sibTrans" cxnId="{6D9ABD7E-A03F-4825-B858-CF1A73A59E4B}">
      <dgm:prSet/>
      <dgm:spPr/>
      <dgm:t>
        <a:bodyPr/>
        <a:lstStyle/>
        <a:p>
          <a:endParaRPr lang="en-GB"/>
        </a:p>
      </dgm:t>
    </dgm:pt>
    <dgm:pt modelId="{2F55505F-090D-42A1-838C-6896BB821125}">
      <dgm:prSet phldrT="[Text]" custT="1"/>
      <dgm:spPr/>
      <dgm:t>
        <a:bodyPr/>
        <a:lstStyle/>
        <a:p>
          <a:pPr algn="l"/>
          <a:r>
            <a:rPr lang="en-GB" sz="2400" b="1" i="0"/>
            <a:t>5. Social engineering</a:t>
          </a:r>
          <a:endParaRPr lang="en-GB" sz="2400" b="1"/>
        </a:p>
      </dgm:t>
    </dgm:pt>
    <dgm:pt modelId="{07A8410D-4AE7-47D6-857A-8B47C585167F}" type="parTrans" cxnId="{422C7AF1-06B0-4C7B-96D0-F9281C2BF0E3}">
      <dgm:prSet/>
      <dgm:spPr/>
      <dgm:t>
        <a:bodyPr/>
        <a:lstStyle/>
        <a:p>
          <a:endParaRPr lang="en-GB"/>
        </a:p>
      </dgm:t>
    </dgm:pt>
    <dgm:pt modelId="{305FB610-44E9-4F87-96B8-E788D8E1B9FA}" type="sibTrans" cxnId="{422C7AF1-06B0-4C7B-96D0-F9281C2BF0E3}">
      <dgm:prSet/>
      <dgm:spPr/>
      <dgm:t>
        <a:bodyPr/>
        <a:lstStyle/>
        <a:p>
          <a:endParaRPr lang="en-GB"/>
        </a:p>
      </dgm:t>
    </dgm:pt>
    <dgm:pt modelId="{86DB5D90-E51B-4C0E-A8EA-2A50835869CE}">
      <dgm:prSet phldrT="[Text]" custT="1"/>
      <dgm:spPr/>
      <dgm:t>
        <a:bodyPr/>
        <a:lstStyle/>
        <a:p>
          <a:pPr marL="0" indent="0" algn="l">
            <a:buClr>
              <a:schemeClr val="bg1"/>
            </a:buClr>
            <a:buFont typeface="Arial" panose="020B0604020202020204" pitchFamily="34" charset="0"/>
            <a:buNone/>
          </a:pPr>
          <a:r>
            <a:rPr lang="en-US" sz="2400" b="1" i="0">
              <a:solidFill>
                <a:schemeClr val="bg1"/>
              </a:solidFill>
            </a:rPr>
            <a:t>Risk:</a:t>
          </a:r>
          <a:r>
            <a:rPr lang="en-US" sz="2400" b="0" i="0">
              <a:solidFill>
                <a:schemeClr val="bg1"/>
              </a:solidFill>
            </a:rPr>
            <a:t> Criminals manipulating staff to access patient data</a:t>
          </a:r>
          <a:br>
            <a:rPr lang="en-US" sz="2400">
              <a:solidFill>
                <a:schemeClr val="bg1"/>
              </a:solidFill>
            </a:rPr>
          </a:br>
          <a:endParaRPr lang="en-GB" sz="2400">
            <a:solidFill>
              <a:schemeClr val="bg1"/>
            </a:solidFill>
          </a:endParaRPr>
        </a:p>
      </dgm:t>
    </dgm:pt>
    <dgm:pt modelId="{4F1E04A5-DE11-4980-8B68-2056688345AF}" type="parTrans" cxnId="{27D34391-D625-42D8-8949-7A0890A40922}">
      <dgm:prSet/>
      <dgm:spPr/>
      <dgm:t>
        <a:bodyPr/>
        <a:lstStyle/>
        <a:p>
          <a:endParaRPr lang="en-GB"/>
        </a:p>
      </dgm:t>
    </dgm:pt>
    <dgm:pt modelId="{D0DD8C34-1529-44D9-B02D-59ACAF346BC5}" type="sibTrans" cxnId="{27D34391-D625-42D8-8949-7A0890A40922}">
      <dgm:prSet/>
      <dgm:spPr/>
      <dgm:t>
        <a:bodyPr/>
        <a:lstStyle/>
        <a:p>
          <a:endParaRPr lang="en-GB"/>
        </a:p>
      </dgm:t>
    </dgm:pt>
    <dgm:pt modelId="{01DF922E-4C4F-4F48-85BC-86CB3F71787B}">
      <dgm:prSet phldrT="[Text]" custT="1"/>
      <dgm:spPr/>
      <dgm:t>
        <a:bodyPr/>
        <a:lstStyle/>
        <a:p>
          <a:pPr marL="0" indent="0">
            <a:buClr>
              <a:srgbClr val="005EB8"/>
            </a:buClr>
            <a:buFont typeface="Arial" panose="020B0604020202020204" pitchFamily="34" charset="0"/>
            <a:buNone/>
          </a:pPr>
          <a:r>
            <a:rPr lang="en-US" sz="2400" b="1" i="0">
              <a:solidFill>
                <a:schemeClr val="bg1"/>
              </a:solidFill>
            </a:rPr>
            <a:t>Action: </a:t>
          </a:r>
          <a:r>
            <a:rPr lang="en-US" sz="2400" b="0" i="0">
              <a:solidFill>
                <a:schemeClr val="bg1"/>
              </a:solidFill>
            </a:rPr>
            <a:t>Keep screens and devices locked when not in use. This prevents </a:t>
          </a:r>
          <a:r>
            <a:rPr lang="en-US" sz="2400" b="0" i="0" err="1">
              <a:solidFill>
                <a:schemeClr val="bg1"/>
              </a:solidFill>
            </a:rPr>
            <a:t>unauthorised</a:t>
          </a:r>
          <a:r>
            <a:rPr lang="en-US" sz="2400" b="0" i="0">
              <a:solidFill>
                <a:schemeClr val="bg1"/>
              </a:solidFill>
            </a:rPr>
            <a:t> access to sensitive information.</a:t>
          </a:r>
          <a:endParaRPr lang="en-GB" sz="2400">
            <a:solidFill>
              <a:schemeClr val="bg1"/>
            </a:solidFill>
          </a:endParaRPr>
        </a:p>
      </dgm:t>
    </dgm:pt>
    <dgm:pt modelId="{2F81FC53-4AC5-4BD4-A613-E59045F26628}" type="parTrans" cxnId="{E91AC7AC-95DE-4FB0-8EBC-12B1E3292E9E}">
      <dgm:prSet/>
      <dgm:spPr/>
      <dgm:t>
        <a:bodyPr/>
        <a:lstStyle/>
        <a:p>
          <a:endParaRPr lang="en-GB"/>
        </a:p>
      </dgm:t>
    </dgm:pt>
    <dgm:pt modelId="{41DD70E9-625C-420E-98CA-351041D223A5}" type="sibTrans" cxnId="{E91AC7AC-95DE-4FB0-8EBC-12B1E3292E9E}">
      <dgm:prSet/>
      <dgm:spPr/>
      <dgm:t>
        <a:bodyPr/>
        <a:lstStyle/>
        <a:p>
          <a:endParaRPr lang="en-GB"/>
        </a:p>
      </dgm:t>
    </dgm:pt>
    <dgm:pt modelId="{8B94C0C3-0365-4E9B-9C6F-A3903003A5EA}">
      <dgm:prSet phldrT="[Text]" custT="1"/>
      <dgm:spPr/>
      <dgm:t>
        <a:bodyPr/>
        <a:lstStyle/>
        <a:p>
          <a:pPr marL="0" indent="0" algn="l">
            <a:buClr>
              <a:schemeClr val="bg1"/>
            </a:buClr>
            <a:buFont typeface="Arial" panose="020B0604020202020204" pitchFamily="34" charset="0"/>
            <a:buNone/>
          </a:pPr>
          <a:r>
            <a:rPr lang="en-US" sz="2400" b="1" i="0">
              <a:solidFill>
                <a:schemeClr val="bg1"/>
              </a:solidFill>
            </a:rPr>
            <a:t>Action: </a:t>
          </a:r>
          <a:r>
            <a:rPr lang="en-US" sz="2400" b="0" i="0">
              <a:solidFill>
                <a:schemeClr val="bg1"/>
              </a:solidFill>
            </a:rPr>
            <a:t>Challenge everyone who is </a:t>
          </a:r>
          <a:r>
            <a:rPr lang="en-US" sz="2400" b="0" i="0" err="1">
              <a:solidFill>
                <a:schemeClr val="bg1"/>
              </a:solidFill>
            </a:rPr>
            <a:t>unauthorised</a:t>
          </a:r>
          <a:r>
            <a:rPr lang="en-US" sz="2400" b="0" i="0">
              <a:solidFill>
                <a:schemeClr val="bg1"/>
              </a:solidFill>
            </a:rPr>
            <a:t> before giving out information or access to secure areas.</a:t>
          </a:r>
          <a:endParaRPr lang="en-GB" sz="2400">
            <a:solidFill>
              <a:schemeClr val="bg1"/>
            </a:solidFill>
          </a:endParaRPr>
        </a:p>
      </dgm:t>
    </dgm:pt>
    <dgm:pt modelId="{3CD3DBDA-E864-4E5B-BC6B-DD2152200222}" type="parTrans" cxnId="{9BACBAD4-339C-4CA7-832D-CF4987D8C8D3}">
      <dgm:prSet/>
      <dgm:spPr/>
      <dgm:t>
        <a:bodyPr/>
        <a:lstStyle/>
        <a:p>
          <a:endParaRPr lang="en-GB"/>
        </a:p>
      </dgm:t>
    </dgm:pt>
    <dgm:pt modelId="{198C82B2-3F24-42CC-8606-F1FA6ABD90F1}" type="sibTrans" cxnId="{9BACBAD4-339C-4CA7-832D-CF4987D8C8D3}">
      <dgm:prSet/>
      <dgm:spPr/>
      <dgm:t>
        <a:bodyPr/>
        <a:lstStyle/>
        <a:p>
          <a:endParaRPr lang="en-GB"/>
        </a:p>
      </dgm:t>
    </dgm:pt>
    <dgm:pt modelId="{373D80CA-E6AA-4741-B82F-AB1C0BFD1C47}" type="pres">
      <dgm:prSet presAssocID="{2B093DF3-C625-4F47-8B67-1099CC8C8E10}" presName="linearFlow" presStyleCnt="0">
        <dgm:presLayoutVars>
          <dgm:dir/>
          <dgm:animLvl val="lvl"/>
          <dgm:resizeHandles/>
        </dgm:presLayoutVars>
      </dgm:prSet>
      <dgm:spPr/>
    </dgm:pt>
    <dgm:pt modelId="{380F5882-1F61-4FD1-B0A2-9EB1560AC582}" type="pres">
      <dgm:prSet presAssocID="{CA184B3A-E36B-4817-A0BD-9A71E4FCC5B0}" presName="compositeNode" presStyleCnt="0">
        <dgm:presLayoutVars>
          <dgm:bulletEnabled val="1"/>
        </dgm:presLayoutVars>
      </dgm:prSet>
      <dgm:spPr/>
    </dgm:pt>
    <dgm:pt modelId="{A571C874-C408-4F19-8041-1EC79C2BC9DA}" type="pres">
      <dgm:prSet presAssocID="{CA184B3A-E36B-4817-A0BD-9A71E4FCC5B0}" presName="image" presStyleLbl="fgImgPlace1" presStyleIdx="0" presStyleCnt="2"/>
      <dgm:spPr>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Double monitor on desk"/>
        </a:ext>
      </dgm:extLst>
    </dgm:pt>
    <dgm:pt modelId="{C5590F24-F46A-42E3-A70F-C884B827996A}" type="pres">
      <dgm:prSet presAssocID="{CA184B3A-E36B-4817-A0BD-9A71E4FCC5B0}" presName="childNode" presStyleLbl="node1" presStyleIdx="0" presStyleCnt="2" custScaleX="101319" custLinFactNeighborX="1015" custLinFactNeighborY="4986">
        <dgm:presLayoutVars>
          <dgm:bulletEnabled val="1"/>
        </dgm:presLayoutVars>
      </dgm:prSet>
      <dgm:spPr/>
    </dgm:pt>
    <dgm:pt modelId="{02ABF410-94D4-4548-9C7B-99176D62200F}" type="pres">
      <dgm:prSet presAssocID="{CA184B3A-E36B-4817-A0BD-9A71E4FCC5B0}" presName="parentNode" presStyleLbl="revTx" presStyleIdx="0" presStyleCnt="2">
        <dgm:presLayoutVars>
          <dgm:chMax val="0"/>
          <dgm:bulletEnabled val="1"/>
        </dgm:presLayoutVars>
      </dgm:prSet>
      <dgm:spPr/>
    </dgm:pt>
    <dgm:pt modelId="{2920D415-C9C9-44F5-B341-090F5DAC2D28}" type="pres">
      <dgm:prSet presAssocID="{7D1A4BEF-8C7F-4343-B8D2-4749531A9C8D}" presName="sibTrans" presStyleCnt="0"/>
      <dgm:spPr/>
    </dgm:pt>
    <dgm:pt modelId="{05B3E389-0829-4392-A101-B4E6EBBB60C1}" type="pres">
      <dgm:prSet presAssocID="{2F55505F-090D-42A1-838C-6896BB821125}" presName="compositeNode" presStyleCnt="0">
        <dgm:presLayoutVars>
          <dgm:bulletEnabled val="1"/>
        </dgm:presLayoutVars>
      </dgm:prSet>
      <dgm:spPr/>
    </dgm:pt>
    <dgm:pt modelId="{5E7489D6-B740-4D0E-9CD7-0E9DE05C2F7B}" type="pres">
      <dgm:prSet presAssocID="{2F55505F-090D-42A1-838C-6896BB821125}" presName="image" presStyleLbl="fgImgPlace1" presStyleIdx="1" presStyleCnt="2"/>
      <dgm:spPr>
        <a:blipFill>
          <a:blip xmlns:r="http://schemas.openxmlformats.org/officeDocument/2006/relationships" r:embed="rId2" cstate="email">
            <a:extLst>
              <a:ext uri="{28A0092B-C50C-407E-A947-70E740481C1C}">
                <a14:useLocalDpi xmlns:a14="http://schemas.microsoft.com/office/drawing/2010/main"/>
              </a:ext>
            </a:extLst>
          </a:blip>
          <a:srcRect/>
          <a:stretch>
            <a:fillRect/>
          </a:stretch>
        </a:blipFill>
      </dgm:spPr>
      <dgm:extLst>
        <a:ext uri="{E40237B7-FDA0-4F09-8148-C483321AD2D9}">
          <dgm14:cNvPr xmlns:dgm14="http://schemas.microsoft.com/office/drawing/2010/diagram" id="0" name="" descr="Device and padlock"/>
        </a:ext>
      </dgm:extLst>
    </dgm:pt>
    <dgm:pt modelId="{05CE2223-7DEC-40EF-826D-1F167E3A812C}" type="pres">
      <dgm:prSet presAssocID="{2F55505F-090D-42A1-838C-6896BB821125}" presName="childNode" presStyleLbl="node1" presStyleIdx="1" presStyleCnt="2" custScaleX="105671" custLinFactNeighborX="-2593" custLinFactNeighborY="1301">
        <dgm:presLayoutVars>
          <dgm:bulletEnabled val="1"/>
        </dgm:presLayoutVars>
      </dgm:prSet>
      <dgm:spPr/>
    </dgm:pt>
    <dgm:pt modelId="{9089F38B-7E05-4067-B51F-4F0B094F89B7}" type="pres">
      <dgm:prSet presAssocID="{2F55505F-090D-42A1-838C-6896BB821125}" presName="parentNode" presStyleLbl="revTx" presStyleIdx="1" presStyleCnt="2">
        <dgm:presLayoutVars>
          <dgm:chMax val="0"/>
          <dgm:bulletEnabled val="1"/>
        </dgm:presLayoutVars>
      </dgm:prSet>
      <dgm:spPr/>
    </dgm:pt>
  </dgm:ptLst>
  <dgm:cxnLst>
    <dgm:cxn modelId="{5A813C11-A9E3-4E17-B7FF-95FFD5C2F1E4}" type="presOf" srcId="{2B093DF3-C625-4F47-8B67-1099CC8C8E10}" destId="{373D80CA-E6AA-4741-B82F-AB1C0BFD1C47}" srcOrd="0" destOrd="0" presId="urn:microsoft.com/office/officeart/2005/8/layout/hList2"/>
    <dgm:cxn modelId="{C3579032-113B-485B-98C6-4774F34BC29A}" srcId="{2B093DF3-C625-4F47-8B67-1099CC8C8E10}" destId="{CA184B3A-E36B-4817-A0BD-9A71E4FCC5B0}" srcOrd="0" destOrd="0" parTransId="{15896475-CD80-417A-8569-DE2A0C1A6A71}" sibTransId="{7D1A4BEF-8C7F-4343-B8D2-4749531A9C8D}"/>
    <dgm:cxn modelId="{8EADE668-A1AE-44E9-867C-6317C92AAF8B}" type="presOf" srcId="{8C7ED5A5-A34E-430A-983B-56C05DC01DF1}" destId="{C5590F24-F46A-42E3-A70F-C884B827996A}" srcOrd="0" destOrd="0" presId="urn:microsoft.com/office/officeart/2005/8/layout/hList2"/>
    <dgm:cxn modelId="{385F936A-F0DF-4EB7-B9A2-DC105BD0F6A4}" type="presOf" srcId="{8B94C0C3-0365-4E9B-9C6F-A3903003A5EA}" destId="{05CE2223-7DEC-40EF-826D-1F167E3A812C}" srcOrd="0" destOrd="1" presId="urn:microsoft.com/office/officeart/2005/8/layout/hList2"/>
    <dgm:cxn modelId="{6D9ABD7E-A03F-4825-B858-CF1A73A59E4B}" srcId="{CA184B3A-E36B-4817-A0BD-9A71E4FCC5B0}" destId="{8C7ED5A5-A34E-430A-983B-56C05DC01DF1}" srcOrd="0" destOrd="0" parTransId="{F00383E2-4CC6-451E-8123-69F51DBCE6D4}" sibTransId="{F1CC10B2-F5A8-48B5-953F-EFDA18107D73}"/>
    <dgm:cxn modelId="{D949BC8B-C8DF-4F62-8510-E0C2F860A05C}" type="presOf" srcId="{CA184B3A-E36B-4817-A0BD-9A71E4FCC5B0}" destId="{02ABF410-94D4-4548-9C7B-99176D62200F}" srcOrd="0" destOrd="0" presId="urn:microsoft.com/office/officeart/2005/8/layout/hList2"/>
    <dgm:cxn modelId="{27D34391-D625-42D8-8949-7A0890A40922}" srcId="{2F55505F-090D-42A1-838C-6896BB821125}" destId="{86DB5D90-E51B-4C0E-A8EA-2A50835869CE}" srcOrd="0" destOrd="0" parTransId="{4F1E04A5-DE11-4980-8B68-2056688345AF}" sibTransId="{D0DD8C34-1529-44D9-B02D-59ACAF346BC5}"/>
    <dgm:cxn modelId="{CDF6EA99-CCBE-4145-A047-71772516EE36}" type="presOf" srcId="{2F55505F-090D-42A1-838C-6896BB821125}" destId="{9089F38B-7E05-4067-B51F-4F0B094F89B7}" srcOrd="0" destOrd="0" presId="urn:microsoft.com/office/officeart/2005/8/layout/hList2"/>
    <dgm:cxn modelId="{0CC93F9A-1EFB-4751-A2CA-290C0B989DB6}" type="presOf" srcId="{86DB5D90-E51B-4C0E-A8EA-2A50835869CE}" destId="{05CE2223-7DEC-40EF-826D-1F167E3A812C}" srcOrd="0" destOrd="0" presId="urn:microsoft.com/office/officeart/2005/8/layout/hList2"/>
    <dgm:cxn modelId="{E91AC7AC-95DE-4FB0-8EBC-12B1E3292E9E}" srcId="{CA184B3A-E36B-4817-A0BD-9A71E4FCC5B0}" destId="{01DF922E-4C4F-4F48-85BC-86CB3F71787B}" srcOrd="1" destOrd="0" parTransId="{2F81FC53-4AC5-4BD4-A613-E59045F26628}" sibTransId="{41DD70E9-625C-420E-98CA-351041D223A5}"/>
    <dgm:cxn modelId="{9BACBAD4-339C-4CA7-832D-CF4987D8C8D3}" srcId="{2F55505F-090D-42A1-838C-6896BB821125}" destId="{8B94C0C3-0365-4E9B-9C6F-A3903003A5EA}" srcOrd="1" destOrd="0" parTransId="{3CD3DBDA-E864-4E5B-BC6B-DD2152200222}" sibTransId="{198C82B2-3F24-42CC-8606-F1FA6ABD90F1}"/>
    <dgm:cxn modelId="{422C7AF1-06B0-4C7B-96D0-F9281C2BF0E3}" srcId="{2B093DF3-C625-4F47-8B67-1099CC8C8E10}" destId="{2F55505F-090D-42A1-838C-6896BB821125}" srcOrd="1" destOrd="0" parTransId="{07A8410D-4AE7-47D6-857A-8B47C585167F}" sibTransId="{305FB610-44E9-4F87-96B8-E788D8E1B9FA}"/>
    <dgm:cxn modelId="{B988BDFE-1A44-4AF6-AC3C-47DB5D50F5F5}" type="presOf" srcId="{01DF922E-4C4F-4F48-85BC-86CB3F71787B}" destId="{C5590F24-F46A-42E3-A70F-C884B827996A}" srcOrd="0" destOrd="1" presId="urn:microsoft.com/office/officeart/2005/8/layout/hList2"/>
    <dgm:cxn modelId="{4A97789E-1FEF-4843-8F15-74ACC515CAFB}" type="presParOf" srcId="{373D80CA-E6AA-4741-B82F-AB1C0BFD1C47}" destId="{380F5882-1F61-4FD1-B0A2-9EB1560AC582}" srcOrd="0" destOrd="0" presId="urn:microsoft.com/office/officeart/2005/8/layout/hList2"/>
    <dgm:cxn modelId="{C165B811-66F2-4F43-99DF-9DAD4B3465F9}" type="presParOf" srcId="{380F5882-1F61-4FD1-B0A2-9EB1560AC582}" destId="{A571C874-C408-4F19-8041-1EC79C2BC9DA}" srcOrd="0" destOrd="0" presId="urn:microsoft.com/office/officeart/2005/8/layout/hList2"/>
    <dgm:cxn modelId="{5E87D941-F94E-4E68-B640-94F3E7854EAA}" type="presParOf" srcId="{380F5882-1F61-4FD1-B0A2-9EB1560AC582}" destId="{C5590F24-F46A-42E3-A70F-C884B827996A}" srcOrd="1" destOrd="0" presId="urn:microsoft.com/office/officeart/2005/8/layout/hList2"/>
    <dgm:cxn modelId="{ADDEDFE6-754D-413D-AA20-954845A35195}" type="presParOf" srcId="{380F5882-1F61-4FD1-B0A2-9EB1560AC582}" destId="{02ABF410-94D4-4548-9C7B-99176D62200F}" srcOrd="2" destOrd="0" presId="urn:microsoft.com/office/officeart/2005/8/layout/hList2"/>
    <dgm:cxn modelId="{FF7D1E41-875D-4E05-A10E-0B4B915C5F01}" type="presParOf" srcId="{373D80CA-E6AA-4741-B82F-AB1C0BFD1C47}" destId="{2920D415-C9C9-44F5-B341-090F5DAC2D28}" srcOrd="1" destOrd="0" presId="urn:microsoft.com/office/officeart/2005/8/layout/hList2"/>
    <dgm:cxn modelId="{378FD3F6-4F1A-4853-8421-4D1EE9430778}" type="presParOf" srcId="{373D80CA-E6AA-4741-B82F-AB1C0BFD1C47}" destId="{05B3E389-0829-4392-A101-B4E6EBBB60C1}" srcOrd="2" destOrd="0" presId="urn:microsoft.com/office/officeart/2005/8/layout/hList2"/>
    <dgm:cxn modelId="{69C8204C-017C-4BFA-846F-BF1529CA273B}" type="presParOf" srcId="{05B3E389-0829-4392-A101-B4E6EBBB60C1}" destId="{5E7489D6-B740-4D0E-9CD7-0E9DE05C2F7B}" srcOrd="0" destOrd="0" presId="urn:microsoft.com/office/officeart/2005/8/layout/hList2"/>
    <dgm:cxn modelId="{AA5340D5-EEAE-4B13-98D9-24DBEBD2046F}" type="presParOf" srcId="{05B3E389-0829-4392-A101-B4E6EBBB60C1}" destId="{05CE2223-7DEC-40EF-826D-1F167E3A812C}" srcOrd="1" destOrd="0" presId="urn:microsoft.com/office/officeart/2005/8/layout/hList2"/>
    <dgm:cxn modelId="{1EDD5723-BDEE-4320-9A73-A33705B6A531}" type="presParOf" srcId="{05B3E389-0829-4392-A101-B4E6EBBB60C1}" destId="{9089F38B-7E05-4067-B51F-4F0B094F89B7}"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ABF410-94D4-4548-9C7B-99176D62200F}">
      <dsp:nvSpPr>
        <dsp:cNvPr id="0" name=""/>
        <dsp:cNvSpPr/>
      </dsp:nvSpPr>
      <dsp:spPr>
        <a:xfrm rot="16200000">
          <a:off x="-1423418" y="2554496"/>
          <a:ext cx="3870161" cy="460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5826" bIns="0" numCol="1" spcCol="1270" anchor="t" anchorCtr="0">
          <a:noAutofit/>
        </a:bodyPr>
        <a:lstStyle/>
        <a:p>
          <a:pPr marL="0" lvl="0" indent="0" algn="l" defTabSz="1289050">
            <a:lnSpc>
              <a:spcPct val="90000"/>
            </a:lnSpc>
            <a:spcBef>
              <a:spcPct val="0"/>
            </a:spcBef>
            <a:spcAft>
              <a:spcPct val="35000"/>
            </a:spcAft>
            <a:buNone/>
          </a:pPr>
          <a:r>
            <a:rPr lang="en-GB" sz="2900" b="1" i="0" kern="1200"/>
            <a:t>1. Weak passwords</a:t>
          </a:r>
          <a:endParaRPr lang="en-GB" sz="2900" b="1" kern="1200"/>
        </a:p>
      </dsp:txBody>
      <dsp:txXfrm>
        <a:off x="-1423418" y="2554496"/>
        <a:ext cx="3870161" cy="460149"/>
      </dsp:txXfrm>
    </dsp:sp>
    <dsp:sp modelId="{C5590F24-F46A-42E3-A70F-C884B827996A}">
      <dsp:nvSpPr>
        <dsp:cNvPr id="0" name=""/>
        <dsp:cNvSpPr/>
      </dsp:nvSpPr>
      <dsp:spPr>
        <a:xfrm>
          <a:off x="717349" y="849490"/>
          <a:ext cx="2894471" cy="3870161"/>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405826" rIns="142240" bIns="142240" numCol="1" spcCol="1270" anchor="t" anchorCtr="0">
          <a:noAutofit/>
        </a:bodyPr>
        <a:lstStyle/>
        <a:p>
          <a:pPr marL="0" lvl="1" indent="0" algn="l" defTabSz="889000">
            <a:lnSpc>
              <a:spcPct val="90000"/>
            </a:lnSpc>
            <a:spcBef>
              <a:spcPct val="0"/>
            </a:spcBef>
            <a:spcAft>
              <a:spcPct val="15000"/>
            </a:spcAft>
            <a:buClr>
              <a:srgbClr val="005EB8"/>
            </a:buClr>
            <a:buFont typeface="Arial" panose="020B0604020202020204" pitchFamily="34" charset="0"/>
            <a:buNone/>
          </a:pPr>
          <a:r>
            <a:rPr lang="en-US" sz="2000" b="1" i="0" kern="1200">
              <a:solidFill>
                <a:schemeClr val="bg1"/>
              </a:solidFill>
            </a:rPr>
            <a:t>Risk: </a:t>
          </a:r>
          <a:r>
            <a:rPr lang="en-US" sz="2000" b="0" i="0" kern="1200">
              <a:solidFill>
                <a:schemeClr val="bg1"/>
              </a:solidFill>
            </a:rPr>
            <a:t>Breaches in patient confidentiality</a:t>
          </a:r>
          <a:endParaRPr lang="en-GB" sz="2000" kern="1200">
            <a:solidFill>
              <a:schemeClr val="bg1"/>
            </a:solidFill>
          </a:endParaRPr>
        </a:p>
        <a:p>
          <a:pPr marL="0" lvl="1" indent="0" algn="l" defTabSz="889000">
            <a:lnSpc>
              <a:spcPct val="90000"/>
            </a:lnSpc>
            <a:spcBef>
              <a:spcPct val="0"/>
            </a:spcBef>
            <a:spcAft>
              <a:spcPct val="15000"/>
            </a:spcAft>
            <a:buClr>
              <a:srgbClr val="005EB8"/>
            </a:buClr>
            <a:buFont typeface="Arial" panose="020B0604020202020204" pitchFamily="34" charset="0"/>
            <a:buNone/>
          </a:pPr>
          <a:endParaRPr lang="en-GB" sz="2000" kern="1200">
            <a:solidFill>
              <a:schemeClr val="bg1"/>
            </a:solidFill>
          </a:endParaRPr>
        </a:p>
        <a:p>
          <a:pPr marL="0" lvl="1" indent="0" algn="l" defTabSz="889000" rtl="0">
            <a:lnSpc>
              <a:spcPct val="90000"/>
            </a:lnSpc>
            <a:spcBef>
              <a:spcPct val="0"/>
            </a:spcBef>
            <a:spcAft>
              <a:spcPct val="15000"/>
            </a:spcAft>
            <a:buClr>
              <a:srgbClr val="005EB8"/>
            </a:buClr>
            <a:buFont typeface="Arial" panose="020B0604020202020204" pitchFamily="34" charset="0"/>
            <a:buNone/>
          </a:pPr>
          <a:r>
            <a:rPr lang="en-US" sz="2000" b="1" i="0" kern="1200">
              <a:solidFill>
                <a:schemeClr val="bg1"/>
              </a:solidFill>
            </a:rPr>
            <a:t>Action: </a:t>
          </a:r>
          <a:r>
            <a:rPr lang="en-US" sz="2000" b="0" i="0" kern="1200">
              <a:solidFill>
                <a:schemeClr val="bg1"/>
              </a:solidFill>
            </a:rPr>
            <a:t>Use strong, varied passwords </a:t>
          </a:r>
          <a:r>
            <a:rPr lang="en-US" sz="2000" b="0" i="0" kern="1200">
              <a:solidFill>
                <a:schemeClr val="bg1"/>
              </a:solidFill>
              <a:latin typeface="Arial" panose="020B0604020202020204"/>
            </a:rPr>
            <a:t>using</a:t>
          </a:r>
          <a:r>
            <a:rPr lang="en-US" sz="2000" b="0" i="0" kern="1200">
              <a:solidFill>
                <a:schemeClr val="tx2"/>
              </a:solidFill>
              <a:latin typeface="Arial" panose="020B0604020202020204"/>
            </a:rPr>
            <a:t> </a:t>
          </a:r>
          <a:r>
            <a:rPr lang="en-US" sz="2000" b="0" i="0" kern="1200">
              <a:solidFill>
                <a:schemeClr val="tx2"/>
              </a:solidFill>
              <a:latin typeface="Arial" panose="020B0604020202020204"/>
              <a:hlinkClick xmlns:r="http://schemas.openxmlformats.org/officeDocument/2006/relationships" r:id="rId1">
                <a:extLst>
                  <a:ext uri="{A12FA001-AC4F-418D-AE19-62706E023703}">
                    <ahyp:hlinkClr xmlns:ahyp="http://schemas.microsoft.com/office/drawing/2018/hyperlinkcolor" val="tx"/>
                  </a:ext>
                </a:extLst>
              </a:hlinkClick>
            </a:rPr>
            <a:t>3 random words</a:t>
          </a:r>
          <a:r>
            <a:rPr lang="en-US" sz="2000" b="0" i="0" kern="1200">
              <a:solidFill>
                <a:schemeClr val="tx2"/>
              </a:solidFill>
              <a:latin typeface="Arial" panose="020B0604020202020204"/>
            </a:rPr>
            <a:t> </a:t>
          </a:r>
          <a:r>
            <a:rPr lang="en-US" sz="2000" b="0" i="0" kern="1200">
              <a:solidFill>
                <a:schemeClr val="bg1"/>
              </a:solidFill>
              <a:latin typeface="Arial" panose="020B0604020202020204"/>
            </a:rPr>
            <a:t>and</a:t>
          </a:r>
          <a:r>
            <a:rPr lang="en-US" sz="2000" b="0" i="0" kern="1200">
              <a:solidFill>
                <a:schemeClr val="bg1"/>
              </a:solidFill>
            </a:rPr>
            <a:t> keep them private. The longer and more complex your password, the more difficult it is to crack.</a:t>
          </a:r>
          <a:endParaRPr lang="en-GB" sz="2000" kern="1200">
            <a:solidFill>
              <a:schemeClr val="bg1"/>
            </a:solidFill>
          </a:endParaRPr>
        </a:p>
      </dsp:txBody>
      <dsp:txXfrm>
        <a:off x="717349" y="849490"/>
        <a:ext cx="2894471" cy="3870161"/>
      </dsp:txXfrm>
    </dsp:sp>
    <dsp:sp modelId="{A571C874-C408-4F19-8041-1EC79C2BC9DA}">
      <dsp:nvSpPr>
        <dsp:cNvPr id="0" name=""/>
        <dsp:cNvSpPr/>
      </dsp:nvSpPr>
      <dsp:spPr>
        <a:xfrm>
          <a:off x="281586" y="242093"/>
          <a:ext cx="920299" cy="920299"/>
        </a:xfrm>
        <a:prstGeom prst="rect">
          <a:avLst/>
        </a:prstGeom>
        <a:blipFill>
          <a:blip xmlns:r="http://schemas.openxmlformats.org/officeDocument/2006/relationships" r:embed="rId2" cstate="email">
            <a:extLst>
              <a:ext uri="{28A0092B-C50C-407E-A947-70E740481C1C}">
                <a14:useLocalDpi xmlns:a14="http://schemas.microsoft.com/office/drawing/2010/main"/>
              </a:ext>
            </a:extLst>
          </a:blip>
          <a:srcRect/>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089F38B-7E05-4067-B51F-4F0B094F89B7}">
      <dsp:nvSpPr>
        <dsp:cNvPr id="0" name=""/>
        <dsp:cNvSpPr/>
      </dsp:nvSpPr>
      <dsp:spPr>
        <a:xfrm rot="16200000">
          <a:off x="2233025" y="2554496"/>
          <a:ext cx="3870161" cy="460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5826" bIns="0" numCol="1" spcCol="1270" anchor="t" anchorCtr="0">
          <a:noAutofit/>
        </a:bodyPr>
        <a:lstStyle/>
        <a:p>
          <a:pPr marL="0" lvl="0" indent="0" algn="l" defTabSz="1289050">
            <a:lnSpc>
              <a:spcPct val="90000"/>
            </a:lnSpc>
            <a:spcBef>
              <a:spcPct val="0"/>
            </a:spcBef>
            <a:spcAft>
              <a:spcPct val="35000"/>
            </a:spcAft>
            <a:buNone/>
          </a:pPr>
          <a:r>
            <a:rPr lang="en-GB" sz="2900" b="1" i="0" kern="1200"/>
            <a:t>2. Phishing emails</a:t>
          </a:r>
          <a:endParaRPr lang="en-GB" sz="2900" b="1" kern="1200"/>
        </a:p>
      </dsp:txBody>
      <dsp:txXfrm>
        <a:off x="2233025" y="2554496"/>
        <a:ext cx="3870161" cy="460149"/>
      </dsp:txXfrm>
    </dsp:sp>
    <dsp:sp modelId="{05CE2223-7DEC-40EF-826D-1F167E3A812C}">
      <dsp:nvSpPr>
        <dsp:cNvPr id="0" name=""/>
        <dsp:cNvSpPr/>
      </dsp:nvSpPr>
      <dsp:spPr>
        <a:xfrm>
          <a:off x="4415737" y="866287"/>
          <a:ext cx="2894471" cy="3870161"/>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405826" rIns="142240" bIns="142240" numCol="1" spcCol="1270" anchor="t" anchorCtr="0">
          <a:noAutofit/>
        </a:bodyPr>
        <a:lstStyle/>
        <a:p>
          <a:pPr marL="0" lvl="1" indent="0" algn="l" defTabSz="889000">
            <a:lnSpc>
              <a:spcPct val="90000"/>
            </a:lnSpc>
            <a:spcBef>
              <a:spcPct val="0"/>
            </a:spcBef>
            <a:spcAft>
              <a:spcPct val="15000"/>
            </a:spcAft>
            <a:buClr>
              <a:schemeClr val="bg1"/>
            </a:buClr>
            <a:buFont typeface="Arial" panose="020B0604020202020204" pitchFamily="34" charset="0"/>
            <a:buNone/>
          </a:pPr>
          <a:r>
            <a:rPr lang="en-US" sz="2000" b="1" i="0" kern="1200">
              <a:solidFill>
                <a:schemeClr val="bg1"/>
              </a:solidFill>
            </a:rPr>
            <a:t>Risk: </a:t>
          </a:r>
          <a:r>
            <a:rPr lang="en-US" sz="2000" b="0" i="0" kern="1200" err="1">
              <a:solidFill>
                <a:schemeClr val="bg1"/>
              </a:solidFill>
            </a:rPr>
            <a:t>Unauthorised</a:t>
          </a:r>
          <a:r>
            <a:rPr lang="en-US" sz="2000" b="0" i="0" kern="1200">
              <a:solidFill>
                <a:schemeClr val="bg1"/>
              </a:solidFill>
            </a:rPr>
            <a:t> access to patient data and healthcare records</a:t>
          </a:r>
          <a:br>
            <a:rPr lang="en-US" sz="2000" kern="1200">
              <a:solidFill>
                <a:schemeClr val="bg1"/>
              </a:solidFill>
            </a:rPr>
          </a:br>
          <a:endParaRPr lang="en-GB" sz="2000" kern="1200">
            <a:solidFill>
              <a:schemeClr val="bg1"/>
            </a:solidFill>
          </a:endParaRPr>
        </a:p>
        <a:p>
          <a:pPr marL="0" lvl="1" indent="0" algn="l" defTabSz="889000" rtl="0">
            <a:lnSpc>
              <a:spcPct val="90000"/>
            </a:lnSpc>
            <a:spcBef>
              <a:spcPct val="0"/>
            </a:spcBef>
            <a:spcAft>
              <a:spcPct val="15000"/>
            </a:spcAft>
            <a:buClr>
              <a:schemeClr val="bg1"/>
            </a:buClr>
            <a:buFont typeface="Arial" panose="020B0604020202020204" pitchFamily="34" charset="0"/>
            <a:buNone/>
          </a:pPr>
          <a:r>
            <a:rPr lang="en-US" sz="2000" b="1" i="0" kern="1200">
              <a:solidFill>
                <a:schemeClr val="bg1"/>
              </a:solidFill>
            </a:rPr>
            <a:t>Action: </a:t>
          </a:r>
          <a:r>
            <a:rPr lang="en-US" sz="2000" b="0" i="0" kern="1200">
              <a:solidFill>
                <a:schemeClr val="bg1"/>
              </a:solidFill>
            </a:rPr>
            <a:t>If an email looks untrustworthy</a:t>
          </a:r>
          <a:r>
            <a:rPr lang="en-US" sz="2000" b="0" i="0" kern="1200">
              <a:solidFill>
                <a:schemeClr val="bg1"/>
              </a:solidFill>
              <a:latin typeface="Arial" panose="020B0604020202020204"/>
            </a:rPr>
            <a:t> report it by</a:t>
          </a:r>
          <a:r>
            <a:rPr lang="en-US" sz="2000" b="0" i="0" kern="1200">
              <a:solidFill>
                <a:schemeClr val="bg1"/>
              </a:solidFill>
            </a:rPr>
            <a:t> </a:t>
          </a:r>
          <a:r>
            <a:rPr lang="en-US" sz="2000" b="0" i="0" kern="1200">
              <a:solidFill>
                <a:schemeClr val="bg1"/>
              </a:solidFill>
              <a:latin typeface="Arial" panose="020B0604020202020204"/>
            </a:rPr>
            <a:t>clicking the 'report phishing' button in the toolbar at the top of the email, or forward</a:t>
          </a:r>
          <a:r>
            <a:rPr lang="en-US" sz="2000" b="0" i="0" kern="1200">
              <a:solidFill>
                <a:schemeClr val="bg1"/>
              </a:solidFill>
            </a:rPr>
            <a:t> </a:t>
          </a:r>
          <a:r>
            <a:rPr lang="en-US" sz="2000" b="0" i="0" kern="1200">
              <a:solidFill>
                <a:schemeClr val="bg1"/>
              </a:solidFill>
              <a:latin typeface="Arial" panose="020B0604020202020204"/>
            </a:rPr>
            <a:t>the email</a:t>
          </a:r>
          <a:r>
            <a:rPr lang="en-US" sz="2000" b="0" i="0" kern="1200">
              <a:solidFill>
                <a:schemeClr val="bg1"/>
              </a:solidFill>
            </a:rPr>
            <a:t> to </a:t>
          </a:r>
          <a:r>
            <a:rPr lang="en-US" sz="2000" b="0" i="0" kern="1200">
              <a:solidFill>
                <a:schemeClr val="bg1"/>
              </a:solidFill>
              <a:hlinkClick xmlns:r="http://schemas.openxmlformats.org/officeDocument/2006/relationships" r:id="rId3">
                <a:extLst>
                  <a:ext uri="{A12FA001-AC4F-418D-AE19-62706E023703}">
                    <ahyp:hlinkClr xmlns:ahyp="http://schemas.microsoft.com/office/drawing/2018/hyperlinkcolor" val="tx"/>
                  </a:ext>
                </a:extLst>
              </a:hlinkClick>
            </a:rPr>
            <a:t>spamreports@nhs.net</a:t>
          </a:r>
          <a:r>
            <a:rPr lang="en-US" sz="2000" b="0" i="0" kern="1200">
              <a:solidFill>
                <a:schemeClr val="bg1"/>
              </a:solidFill>
            </a:rPr>
            <a:t>.</a:t>
          </a:r>
          <a:endParaRPr lang="en-GB" sz="2000" kern="1200">
            <a:solidFill>
              <a:schemeClr val="bg1"/>
            </a:solidFill>
          </a:endParaRPr>
        </a:p>
      </dsp:txBody>
      <dsp:txXfrm>
        <a:off x="4415737" y="866287"/>
        <a:ext cx="2894471" cy="3870161"/>
      </dsp:txXfrm>
    </dsp:sp>
    <dsp:sp modelId="{5E7489D6-B740-4D0E-9CD7-0E9DE05C2F7B}">
      <dsp:nvSpPr>
        <dsp:cNvPr id="0" name=""/>
        <dsp:cNvSpPr/>
      </dsp:nvSpPr>
      <dsp:spPr>
        <a:xfrm>
          <a:off x="3938031" y="242093"/>
          <a:ext cx="920299" cy="920299"/>
        </a:xfrm>
        <a:prstGeom prst="rect">
          <a:avLst/>
        </a:prstGeom>
        <a:blipFill>
          <a:blip xmlns:r="http://schemas.openxmlformats.org/officeDocument/2006/relationships" r:embed="rId4" cstate="email">
            <a:extLst>
              <a:ext uri="{28A0092B-C50C-407E-A947-70E740481C1C}">
                <a14:useLocalDpi xmlns:a14="http://schemas.microsoft.com/office/drawing/2010/main"/>
              </a:ext>
            </a:extLst>
          </a:blip>
          <a:srcRect/>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4922957-2BF0-4058-B5C4-62452B209AA0}">
      <dsp:nvSpPr>
        <dsp:cNvPr id="0" name=""/>
        <dsp:cNvSpPr/>
      </dsp:nvSpPr>
      <dsp:spPr>
        <a:xfrm rot="16200000">
          <a:off x="5889469" y="2554496"/>
          <a:ext cx="3870161" cy="4601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5826" bIns="0" numCol="1" spcCol="1270" anchor="t" anchorCtr="0">
          <a:noAutofit/>
        </a:bodyPr>
        <a:lstStyle/>
        <a:p>
          <a:pPr marL="0" lvl="0" indent="0" algn="l" defTabSz="1289050">
            <a:lnSpc>
              <a:spcPct val="90000"/>
            </a:lnSpc>
            <a:spcBef>
              <a:spcPct val="0"/>
            </a:spcBef>
            <a:spcAft>
              <a:spcPct val="35000"/>
            </a:spcAft>
            <a:buNone/>
          </a:pPr>
          <a:r>
            <a:rPr lang="en-GB" sz="2900" b="1" i="0" kern="1200"/>
            <a:t>3. Tailgating</a:t>
          </a:r>
          <a:endParaRPr lang="en-GB" sz="2900" b="1" kern="1200"/>
        </a:p>
      </dsp:txBody>
      <dsp:txXfrm>
        <a:off x="5889469" y="2554496"/>
        <a:ext cx="3870161" cy="460149"/>
      </dsp:txXfrm>
    </dsp:sp>
    <dsp:sp modelId="{A8BDCA68-A1E2-47F9-B8AD-7B3AC636260E}">
      <dsp:nvSpPr>
        <dsp:cNvPr id="0" name=""/>
        <dsp:cNvSpPr/>
      </dsp:nvSpPr>
      <dsp:spPr>
        <a:xfrm>
          <a:off x="8034993" y="857889"/>
          <a:ext cx="2894471" cy="3870161"/>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405826" rIns="170688" bIns="170688" numCol="1" spcCol="1270" anchor="t" anchorCtr="0">
          <a:noAutofit/>
        </a:bodyPr>
        <a:lstStyle/>
        <a:p>
          <a:pPr marL="0" lvl="1" indent="0" algn="l" defTabSz="844550">
            <a:lnSpc>
              <a:spcPct val="90000"/>
            </a:lnSpc>
            <a:spcBef>
              <a:spcPct val="0"/>
            </a:spcBef>
            <a:spcAft>
              <a:spcPct val="15000"/>
            </a:spcAft>
            <a:buNone/>
          </a:pPr>
          <a:r>
            <a:rPr lang="en-US" sz="1900" b="1" i="0" kern="1200">
              <a:solidFill>
                <a:schemeClr val="bg1"/>
              </a:solidFill>
            </a:rPr>
            <a:t>Risk: </a:t>
          </a:r>
          <a:r>
            <a:rPr lang="en-US" sz="1900" b="0" i="0" kern="1200" err="1">
              <a:solidFill>
                <a:schemeClr val="bg1"/>
              </a:solidFill>
            </a:rPr>
            <a:t>Unauthorised</a:t>
          </a:r>
          <a:r>
            <a:rPr lang="en-US" sz="1900" b="0" i="0" kern="1200">
              <a:solidFill>
                <a:schemeClr val="bg1"/>
              </a:solidFill>
            </a:rPr>
            <a:t> access to patient data through physical security breaches</a:t>
          </a:r>
          <a:br>
            <a:rPr lang="en-US" sz="1900" kern="1200">
              <a:solidFill>
                <a:schemeClr val="bg1"/>
              </a:solidFill>
            </a:rPr>
          </a:br>
          <a:endParaRPr lang="en-GB" sz="1900" kern="1200">
            <a:solidFill>
              <a:schemeClr val="bg1"/>
            </a:solidFill>
          </a:endParaRPr>
        </a:p>
        <a:p>
          <a:pPr marL="0" lvl="1" indent="0" algn="l" defTabSz="844550">
            <a:lnSpc>
              <a:spcPct val="90000"/>
            </a:lnSpc>
            <a:spcBef>
              <a:spcPct val="0"/>
            </a:spcBef>
            <a:spcAft>
              <a:spcPct val="15000"/>
            </a:spcAft>
            <a:buNone/>
          </a:pPr>
          <a:r>
            <a:rPr lang="en-US" sz="1900" b="1" i="0" kern="1200">
              <a:solidFill>
                <a:schemeClr val="bg1"/>
              </a:solidFill>
            </a:rPr>
            <a:t>Action: </a:t>
          </a:r>
          <a:r>
            <a:rPr lang="en-US" sz="1900" b="0" i="0" kern="1200">
              <a:solidFill>
                <a:schemeClr val="bg1"/>
              </a:solidFill>
            </a:rPr>
            <a:t>Don't let </a:t>
          </a:r>
          <a:r>
            <a:rPr lang="en-US" sz="1900" b="0" i="0" kern="1200" err="1">
              <a:solidFill>
                <a:schemeClr val="bg1"/>
              </a:solidFill>
            </a:rPr>
            <a:t>unauthorised</a:t>
          </a:r>
          <a:r>
            <a:rPr lang="en-US" sz="1900" b="0" i="0" kern="1200">
              <a:solidFill>
                <a:schemeClr val="bg1"/>
              </a:solidFill>
            </a:rPr>
            <a:t> people follow you into restricted areas. Challenge anyone without visible ID badges if safe to do so.</a:t>
          </a:r>
          <a:endParaRPr lang="en-GB" sz="1900" kern="1200">
            <a:solidFill>
              <a:schemeClr val="bg1"/>
            </a:solidFill>
          </a:endParaRPr>
        </a:p>
      </dsp:txBody>
      <dsp:txXfrm>
        <a:off x="8034993" y="857889"/>
        <a:ext cx="2894471" cy="3870161"/>
      </dsp:txXfrm>
    </dsp:sp>
    <dsp:sp modelId="{BA4FEDA6-CB60-40DE-ABE1-5ABE7786B400}">
      <dsp:nvSpPr>
        <dsp:cNvPr id="0" name=""/>
        <dsp:cNvSpPr/>
      </dsp:nvSpPr>
      <dsp:spPr>
        <a:xfrm>
          <a:off x="7594475" y="242093"/>
          <a:ext cx="920299" cy="920299"/>
        </a:xfrm>
        <a:prstGeom prst="rect">
          <a:avLst/>
        </a:prstGeom>
        <a:blipFill>
          <a:blip xmlns:r="http://schemas.openxmlformats.org/officeDocument/2006/relationships" r:embed="rId5" cstate="email">
            <a:extLst>
              <a:ext uri="{28A0092B-C50C-407E-A947-70E740481C1C}">
                <a14:useLocalDpi xmlns:a14="http://schemas.microsoft.com/office/drawing/2010/main"/>
              </a:ext>
            </a:extLst>
          </a:blip>
          <a:srcRect/>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ABF410-94D4-4548-9C7B-99176D62200F}">
      <dsp:nvSpPr>
        <dsp:cNvPr id="0" name=""/>
        <dsp:cNvSpPr/>
      </dsp:nvSpPr>
      <dsp:spPr>
        <a:xfrm rot="16200000">
          <a:off x="-1457717" y="2609095"/>
          <a:ext cx="3870161" cy="8013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706785" bIns="0" numCol="1" spcCol="1270" anchor="t" anchorCtr="0">
          <a:noAutofit/>
        </a:bodyPr>
        <a:lstStyle/>
        <a:p>
          <a:pPr marL="0" lvl="0" indent="0" algn="l" defTabSz="1066800">
            <a:lnSpc>
              <a:spcPct val="90000"/>
            </a:lnSpc>
            <a:spcBef>
              <a:spcPct val="0"/>
            </a:spcBef>
            <a:spcAft>
              <a:spcPct val="35000"/>
            </a:spcAft>
            <a:buNone/>
          </a:pPr>
          <a:r>
            <a:rPr lang="en-GB" sz="2400" b="1" i="0" kern="1200"/>
            <a:t>4. Unlocked screens</a:t>
          </a:r>
          <a:endParaRPr lang="en-GB" sz="2400" b="1" kern="1200"/>
        </a:p>
      </dsp:txBody>
      <dsp:txXfrm>
        <a:off x="-1457717" y="2609095"/>
        <a:ext cx="3870161" cy="801393"/>
      </dsp:txXfrm>
    </dsp:sp>
    <dsp:sp modelId="{C5590F24-F46A-42E3-A70F-C884B827996A}">
      <dsp:nvSpPr>
        <dsp:cNvPr id="0" name=""/>
        <dsp:cNvSpPr/>
      </dsp:nvSpPr>
      <dsp:spPr>
        <a:xfrm>
          <a:off x="892250" y="1091583"/>
          <a:ext cx="4044441" cy="3870161"/>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706785" rIns="170688" bIns="170688" numCol="1" spcCol="1270" anchor="t" anchorCtr="0">
          <a:noAutofit/>
        </a:bodyPr>
        <a:lstStyle/>
        <a:p>
          <a:pPr marL="0" lvl="1" indent="0" algn="l" defTabSz="1066800">
            <a:lnSpc>
              <a:spcPct val="90000"/>
            </a:lnSpc>
            <a:spcBef>
              <a:spcPct val="0"/>
            </a:spcBef>
            <a:spcAft>
              <a:spcPct val="15000"/>
            </a:spcAft>
            <a:buClr>
              <a:srgbClr val="005EB8"/>
            </a:buClr>
            <a:buFont typeface="Arial" panose="020B0604020202020204" pitchFamily="34" charset="0"/>
            <a:buNone/>
          </a:pPr>
          <a:r>
            <a:rPr lang="en-US" sz="2400" b="1" i="0" kern="1200">
              <a:solidFill>
                <a:schemeClr val="bg1"/>
              </a:solidFill>
            </a:rPr>
            <a:t>Risk: </a:t>
          </a:r>
          <a:r>
            <a:rPr lang="en-US" sz="2400" b="0" i="0" kern="1200">
              <a:solidFill>
                <a:schemeClr val="bg1"/>
              </a:solidFill>
            </a:rPr>
            <a:t>Open invitation to patient data theft</a:t>
          </a:r>
          <a:br>
            <a:rPr lang="en-US" sz="2400" kern="1200">
              <a:solidFill>
                <a:schemeClr val="bg1"/>
              </a:solidFill>
            </a:rPr>
          </a:br>
          <a:endParaRPr lang="en-GB" sz="2400" kern="1200">
            <a:solidFill>
              <a:schemeClr val="bg1"/>
            </a:solidFill>
          </a:endParaRPr>
        </a:p>
        <a:p>
          <a:pPr marL="0" lvl="1" indent="0" algn="l" defTabSz="1066800">
            <a:lnSpc>
              <a:spcPct val="90000"/>
            </a:lnSpc>
            <a:spcBef>
              <a:spcPct val="0"/>
            </a:spcBef>
            <a:spcAft>
              <a:spcPct val="15000"/>
            </a:spcAft>
            <a:buClr>
              <a:srgbClr val="005EB8"/>
            </a:buClr>
            <a:buFont typeface="Arial" panose="020B0604020202020204" pitchFamily="34" charset="0"/>
            <a:buNone/>
          </a:pPr>
          <a:r>
            <a:rPr lang="en-US" sz="2400" b="1" i="0" kern="1200">
              <a:solidFill>
                <a:schemeClr val="bg1"/>
              </a:solidFill>
            </a:rPr>
            <a:t>Action: </a:t>
          </a:r>
          <a:r>
            <a:rPr lang="en-US" sz="2400" b="0" i="0" kern="1200">
              <a:solidFill>
                <a:schemeClr val="bg1"/>
              </a:solidFill>
            </a:rPr>
            <a:t>Keep screens and devices locked when not in use. This prevents </a:t>
          </a:r>
          <a:r>
            <a:rPr lang="en-US" sz="2400" b="0" i="0" kern="1200" err="1">
              <a:solidFill>
                <a:schemeClr val="bg1"/>
              </a:solidFill>
            </a:rPr>
            <a:t>unauthorised</a:t>
          </a:r>
          <a:r>
            <a:rPr lang="en-US" sz="2400" b="0" i="0" kern="1200">
              <a:solidFill>
                <a:schemeClr val="bg1"/>
              </a:solidFill>
            </a:rPr>
            <a:t> access to sensitive information.</a:t>
          </a:r>
          <a:endParaRPr lang="en-GB" sz="2400" kern="1200">
            <a:solidFill>
              <a:schemeClr val="bg1"/>
            </a:solidFill>
          </a:endParaRPr>
        </a:p>
      </dsp:txBody>
      <dsp:txXfrm>
        <a:off x="892250" y="1091583"/>
        <a:ext cx="4044441" cy="3870161"/>
      </dsp:txXfrm>
    </dsp:sp>
    <dsp:sp modelId="{A571C874-C408-4F19-8041-1EC79C2BC9DA}">
      <dsp:nvSpPr>
        <dsp:cNvPr id="0" name=""/>
        <dsp:cNvSpPr/>
      </dsp:nvSpPr>
      <dsp:spPr>
        <a:xfrm>
          <a:off x="76666" y="16872"/>
          <a:ext cx="1602787" cy="1602787"/>
        </a:xfrm>
        <a:prstGeom prst="rect">
          <a:avLst/>
        </a:prstGeom>
        <a:blipFill>
          <a:blip xmlns:r="http://schemas.openxmlformats.org/officeDocument/2006/relationships" r:embed="rId1" cstate="email">
            <a:extLst>
              <a:ext uri="{28A0092B-C50C-407E-A947-70E740481C1C}">
                <a14:useLocalDpi xmlns:a14="http://schemas.microsoft.com/office/drawing/2010/main"/>
              </a:ext>
            </a:extLst>
          </a:blip>
          <a:srcRect/>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089F38B-7E05-4067-B51F-4F0B094F89B7}">
      <dsp:nvSpPr>
        <dsp:cNvPr id="0" name=""/>
        <dsp:cNvSpPr/>
      </dsp:nvSpPr>
      <dsp:spPr>
        <a:xfrm rot="16200000">
          <a:off x="4412044" y="2609095"/>
          <a:ext cx="3870161" cy="8013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706785" bIns="0" numCol="1" spcCol="1270" anchor="t" anchorCtr="0">
          <a:noAutofit/>
        </a:bodyPr>
        <a:lstStyle/>
        <a:p>
          <a:pPr marL="0" lvl="0" indent="0" algn="l" defTabSz="1066800">
            <a:lnSpc>
              <a:spcPct val="90000"/>
            </a:lnSpc>
            <a:spcBef>
              <a:spcPct val="0"/>
            </a:spcBef>
            <a:spcAft>
              <a:spcPct val="35000"/>
            </a:spcAft>
            <a:buNone/>
          </a:pPr>
          <a:r>
            <a:rPr lang="en-GB" sz="2400" b="1" i="0" kern="1200"/>
            <a:t>5. Social engineering</a:t>
          </a:r>
          <a:endParaRPr lang="en-GB" sz="2400" b="1" kern="1200"/>
        </a:p>
      </dsp:txBody>
      <dsp:txXfrm>
        <a:off x="4412044" y="2609095"/>
        <a:ext cx="3870161" cy="801393"/>
      </dsp:txXfrm>
    </dsp:sp>
    <dsp:sp modelId="{05CE2223-7DEC-40EF-826D-1F167E3A812C}">
      <dsp:nvSpPr>
        <dsp:cNvPr id="0" name=""/>
        <dsp:cNvSpPr/>
      </dsp:nvSpPr>
      <dsp:spPr>
        <a:xfrm>
          <a:off x="6531127" y="1091583"/>
          <a:ext cx="4218164" cy="3870161"/>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706785" rIns="170688" bIns="170688" numCol="1" spcCol="1270" anchor="t" anchorCtr="0">
          <a:noAutofit/>
        </a:bodyPr>
        <a:lstStyle/>
        <a:p>
          <a:pPr marL="0" lvl="1" indent="0" algn="l" defTabSz="1066800">
            <a:lnSpc>
              <a:spcPct val="90000"/>
            </a:lnSpc>
            <a:spcBef>
              <a:spcPct val="0"/>
            </a:spcBef>
            <a:spcAft>
              <a:spcPct val="15000"/>
            </a:spcAft>
            <a:buClr>
              <a:schemeClr val="bg1"/>
            </a:buClr>
            <a:buFont typeface="Arial" panose="020B0604020202020204" pitchFamily="34" charset="0"/>
            <a:buNone/>
          </a:pPr>
          <a:r>
            <a:rPr lang="en-US" sz="2400" b="1" i="0" kern="1200">
              <a:solidFill>
                <a:schemeClr val="bg1"/>
              </a:solidFill>
            </a:rPr>
            <a:t>Risk:</a:t>
          </a:r>
          <a:r>
            <a:rPr lang="en-US" sz="2400" b="0" i="0" kern="1200">
              <a:solidFill>
                <a:schemeClr val="bg1"/>
              </a:solidFill>
            </a:rPr>
            <a:t> Criminals manipulating staff to access patient data</a:t>
          </a:r>
          <a:br>
            <a:rPr lang="en-US" sz="2400" kern="1200">
              <a:solidFill>
                <a:schemeClr val="bg1"/>
              </a:solidFill>
            </a:rPr>
          </a:br>
          <a:endParaRPr lang="en-GB" sz="2400" kern="1200">
            <a:solidFill>
              <a:schemeClr val="bg1"/>
            </a:solidFill>
          </a:endParaRPr>
        </a:p>
        <a:p>
          <a:pPr marL="0" lvl="1" indent="0" algn="l" defTabSz="1066800">
            <a:lnSpc>
              <a:spcPct val="90000"/>
            </a:lnSpc>
            <a:spcBef>
              <a:spcPct val="0"/>
            </a:spcBef>
            <a:spcAft>
              <a:spcPct val="15000"/>
            </a:spcAft>
            <a:buClr>
              <a:schemeClr val="bg1"/>
            </a:buClr>
            <a:buFont typeface="Arial" panose="020B0604020202020204" pitchFamily="34" charset="0"/>
            <a:buNone/>
          </a:pPr>
          <a:r>
            <a:rPr lang="en-US" sz="2400" b="1" i="0" kern="1200">
              <a:solidFill>
                <a:schemeClr val="bg1"/>
              </a:solidFill>
            </a:rPr>
            <a:t>Action: </a:t>
          </a:r>
          <a:r>
            <a:rPr lang="en-US" sz="2400" b="0" i="0" kern="1200">
              <a:solidFill>
                <a:schemeClr val="bg1"/>
              </a:solidFill>
            </a:rPr>
            <a:t>Challenge everyone who is </a:t>
          </a:r>
          <a:r>
            <a:rPr lang="en-US" sz="2400" b="0" i="0" kern="1200" err="1">
              <a:solidFill>
                <a:schemeClr val="bg1"/>
              </a:solidFill>
            </a:rPr>
            <a:t>unauthorised</a:t>
          </a:r>
          <a:r>
            <a:rPr lang="en-US" sz="2400" b="0" i="0" kern="1200">
              <a:solidFill>
                <a:schemeClr val="bg1"/>
              </a:solidFill>
            </a:rPr>
            <a:t> before giving out information or access to secure areas.</a:t>
          </a:r>
          <a:endParaRPr lang="en-GB" sz="2400" kern="1200">
            <a:solidFill>
              <a:schemeClr val="bg1"/>
            </a:solidFill>
          </a:endParaRPr>
        </a:p>
      </dsp:txBody>
      <dsp:txXfrm>
        <a:off x="6531127" y="1091583"/>
        <a:ext cx="4218164" cy="3870161"/>
      </dsp:txXfrm>
    </dsp:sp>
    <dsp:sp modelId="{5E7489D6-B740-4D0E-9CD7-0E9DE05C2F7B}">
      <dsp:nvSpPr>
        <dsp:cNvPr id="0" name=""/>
        <dsp:cNvSpPr/>
      </dsp:nvSpPr>
      <dsp:spPr>
        <a:xfrm>
          <a:off x="5946428" y="16872"/>
          <a:ext cx="1602787" cy="1602787"/>
        </a:xfrm>
        <a:prstGeom prst="rect">
          <a:avLst/>
        </a:prstGeom>
        <a:blipFill>
          <a:blip xmlns:r="http://schemas.openxmlformats.org/officeDocument/2006/relationships" r:embed="rId2" cstate="email">
            <a:extLst>
              <a:ext uri="{28A0092B-C50C-407E-A947-70E740481C1C}">
                <a14:useLocalDpi xmlns:a14="http://schemas.microsoft.com/office/drawing/2010/main"/>
              </a:ext>
            </a:extLst>
          </a:blip>
          <a:srcRect/>
          <a:stretch>
            <a:fillRect/>
          </a:stretch>
        </a:blip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26E8166-861C-9749-BA34-7BAEFB665376}" type="datetimeFigureOut">
              <a:rPr lang="en-US" smtClean="0"/>
              <a:t>9/19/2025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5A181E-18D3-E54E-A851-DA26FBA37517}" type="slidenum">
              <a:rPr lang="en-US" smtClean="0"/>
              <a:t>‹#›</a:t>
            </a:fld>
            <a:endParaRPr lang="en-US"/>
          </a:p>
        </p:txBody>
      </p:sp>
    </p:spTree>
    <p:extLst>
      <p:ext uri="{BB962C8B-B14F-4D97-AF65-F5344CB8AC3E}">
        <p14:creationId xmlns:p14="http://schemas.microsoft.com/office/powerpoint/2010/main" val="1584487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75A181E-18D3-E54E-A851-DA26FBA37517}" type="slidenum">
              <a:rPr lang="en-US" smtClean="0"/>
              <a:t>3</a:t>
            </a:fld>
            <a:endParaRPr lang="en-US"/>
          </a:p>
        </p:txBody>
      </p:sp>
    </p:spTree>
    <p:extLst>
      <p:ext uri="{BB962C8B-B14F-4D97-AF65-F5344CB8AC3E}">
        <p14:creationId xmlns:p14="http://schemas.microsoft.com/office/powerpoint/2010/main" val="19710124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Front title slide">
    <p:bg>
      <p:bgPr>
        <a:solidFill>
          <a:srgbClr val="F6F8F8"/>
        </a:solidFill>
        <a:effectLst/>
      </p:bgPr>
    </p:bg>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598E9D71-498A-0294-DB92-FA8A45963CAF}"/>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30720" y="-508517"/>
            <a:ext cx="11319578" cy="8005665"/>
          </a:xfrm>
          <a:prstGeom prst="rect">
            <a:avLst/>
          </a:prstGeom>
        </p:spPr>
      </p:pic>
      <p:sp>
        <p:nvSpPr>
          <p:cNvPr id="2" name="Title 1">
            <a:extLst>
              <a:ext uri="{FF2B5EF4-FFF2-40B4-BE49-F238E27FC236}">
                <a16:creationId xmlns:a16="http://schemas.microsoft.com/office/drawing/2014/main" id="{7CD054BE-B63C-B248-A010-D04767679CD8}"/>
              </a:ext>
            </a:extLst>
          </p:cNvPr>
          <p:cNvSpPr>
            <a:spLocks noGrp="1"/>
          </p:cNvSpPr>
          <p:nvPr>
            <p:ph type="ctrTitle" hasCustomPrompt="1"/>
          </p:nvPr>
        </p:nvSpPr>
        <p:spPr>
          <a:xfrm>
            <a:off x="432000" y="1002268"/>
            <a:ext cx="4643853" cy="2507695"/>
          </a:xfrm>
          <a:prstGeom prst="rect">
            <a:avLst/>
          </a:prstGeom>
        </p:spPr>
        <p:txBody>
          <a:bodyPr lIns="0" tIns="0" rIns="0" bIns="0" anchor="b">
            <a:noAutofit/>
          </a:bodyPr>
          <a:lstStyle>
            <a:lvl1pPr algn="l">
              <a:defRPr sz="5400" b="1" spc="-30" baseline="0">
                <a:solidFill>
                  <a:schemeClr val="tx1"/>
                </a:solidFill>
              </a:defRPr>
            </a:lvl1pPr>
          </a:lstStyle>
          <a:p>
            <a:r>
              <a:rPr lang="en-GB"/>
              <a:t>Presentation title</a:t>
            </a:r>
          </a:p>
        </p:txBody>
      </p:sp>
      <p:sp>
        <p:nvSpPr>
          <p:cNvPr id="3" name="Subtitle 2">
            <a:extLst>
              <a:ext uri="{FF2B5EF4-FFF2-40B4-BE49-F238E27FC236}">
                <a16:creationId xmlns:a16="http://schemas.microsoft.com/office/drawing/2014/main" id="{AEB3AB80-4EA2-FC4A-9654-92EF4DFF45D6}"/>
              </a:ext>
            </a:extLst>
          </p:cNvPr>
          <p:cNvSpPr>
            <a:spLocks noGrp="1"/>
          </p:cNvSpPr>
          <p:nvPr>
            <p:ph type="subTitle" idx="1"/>
          </p:nvPr>
        </p:nvSpPr>
        <p:spPr>
          <a:xfrm>
            <a:off x="432000" y="3600000"/>
            <a:ext cx="7973051" cy="1024967"/>
          </a:xfrm>
          <a:prstGeom prst="rect">
            <a:avLst/>
          </a:prstGeom>
        </p:spPr>
        <p:txBody>
          <a:bodyPr lIns="0" tIns="0" rIns="0" bIns="0">
            <a:normAutofit/>
          </a:bodyPr>
          <a:lstStyle>
            <a:lvl1pPr marL="0" indent="0" algn="l">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6" name="Slide Number Placeholder 5">
            <a:extLst>
              <a:ext uri="{FF2B5EF4-FFF2-40B4-BE49-F238E27FC236}">
                <a16:creationId xmlns:a16="http://schemas.microsoft.com/office/drawing/2014/main" id="{DA80857E-40D1-074A-8CBC-E3E38E695791}"/>
              </a:ext>
            </a:extLst>
          </p:cNvPr>
          <p:cNvSpPr>
            <a:spLocks noGrp="1"/>
          </p:cNvSpPr>
          <p:nvPr>
            <p:ph type="sldNum" sz="quarter" idx="12"/>
          </p:nvPr>
        </p:nvSpPr>
        <p:spPr>
          <a:xfrm>
            <a:off x="8610600" y="6356350"/>
            <a:ext cx="3002280" cy="365125"/>
          </a:xfrm>
          <a:prstGeom prst="rect">
            <a:avLst/>
          </a:prstGeom>
        </p:spPr>
        <p:txBody>
          <a:bodyPr/>
          <a:lstStyle/>
          <a:p>
            <a:fld id="{C733BBA1-C3A5-544F-A37C-DC155C341E59}" type="slidenum">
              <a:rPr lang="en-US" smtClean="0"/>
              <a:t>‹#›</a:t>
            </a:fld>
            <a:endParaRPr lang="en-US"/>
          </a:p>
        </p:txBody>
      </p:sp>
      <p:sp>
        <p:nvSpPr>
          <p:cNvPr id="12" name="TextBox 11">
            <a:extLst>
              <a:ext uri="{FF2B5EF4-FFF2-40B4-BE49-F238E27FC236}">
                <a16:creationId xmlns:a16="http://schemas.microsoft.com/office/drawing/2014/main" id="{391DEB39-6B31-D948-AF21-75D8DF423B1B}"/>
              </a:ext>
            </a:extLst>
          </p:cNvPr>
          <p:cNvSpPr txBox="1"/>
          <p:nvPr/>
        </p:nvSpPr>
        <p:spPr>
          <a:xfrm>
            <a:off x="3225114" y="601774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1" name="Text Placeholder 10">
            <a:extLst>
              <a:ext uri="{FF2B5EF4-FFF2-40B4-BE49-F238E27FC236}">
                <a16:creationId xmlns:a16="http://schemas.microsoft.com/office/drawing/2014/main" id="{78E63D1E-5669-124C-90CA-03B13A7D7AE0}"/>
              </a:ext>
            </a:extLst>
          </p:cNvPr>
          <p:cNvSpPr>
            <a:spLocks noGrp="1"/>
          </p:cNvSpPr>
          <p:nvPr>
            <p:ph type="body" sz="quarter" idx="13"/>
          </p:nvPr>
        </p:nvSpPr>
        <p:spPr>
          <a:xfrm>
            <a:off x="432000" y="5760000"/>
            <a:ext cx="6259513" cy="488950"/>
          </a:xfrm>
          <a:prstGeom prst="rect">
            <a:avLst/>
          </a:prstGeom>
        </p:spPr>
        <p:txBody>
          <a:bodyPr lIns="0" tIns="0" rIns="0" bIns="0">
            <a:normAutofit/>
          </a:bodyPr>
          <a:lstStyle>
            <a:lvl1pPr marL="0" indent="0">
              <a:lnSpc>
                <a:spcPct val="100000"/>
              </a:lnSpc>
              <a:spcBef>
                <a:spcPts val="0"/>
              </a:spcBef>
              <a:buNone/>
              <a:defRPr sz="2400">
                <a:solidFill>
                  <a:schemeClr val="tx1"/>
                </a:solidFill>
              </a:defRPr>
            </a:lvl1pPr>
            <a:lvl2pPr marL="357188" indent="0">
              <a:buNone/>
              <a:defRPr>
                <a:solidFill>
                  <a:schemeClr val="accent2"/>
                </a:solidFill>
              </a:defRPr>
            </a:lvl2pPr>
            <a:lvl3pPr marL="714375" indent="0">
              <a:buNone/>
              <a:defRPr>
                <a:solidFill>
                  <a:schemeClr val="accent2"/>
                </a:solidFill>
              </a:defRPr>
            </a:lvl3pPr>
            <a:lvl4pPr marL="1081087" indent="0">
              <a:buNone/>
              <a:defRPr>
                <a:solidFill>
                  <a:schemeClr val="accent2"/>
                </a:solidFill>
              </a:defRPr>
            </a:lvl4pPr>
            <a:lvl5pPr marL="1438275" indent="0">
              <a:buNone/>
              <a:defRPr>
                <a:solidFill>
                  <a:schemeClr val="accent2"/>
                </a:solidFill>
              </a:defRPr>
            </a:lvl5pPr>
          </a:lstStyle>
          <a:p>
            <a:pPr lvl="0"/>
            <a:r>
              <a:rPr lang="en-GB"/>
              <a:t>Click to edit Master text styles</a:t>
            </a:r>
          </a:p>
        </p:txBody>
      </p:sp>
      <p:sp>
        <p:nvSpPr>
          <p:cNvPr id="4" name="TextBox 3">
            <a:extLst>
              <a:ext uri="{FF2B5EF4-FFF2-40B4-BE49-F238E27FC236}">
                <a16:creationId xmlns:a16="http://schemas.microsoft.com/office/drawing/2014/main" id="{4DF2A1D7-0D87-D844-942F-FEAD20579184}"/>
              </a:ext>
            </a:extLst>
          </p:cNvPr>
          <p:cNvSpPr txBox="1"/>
          <p:nvPr/>
        </p:nvSpPr>
        <p:spPr>
          <a:xfrm>
            <a:off x="9233452" y="5486400"/>
            <a:ext cx="184731" cy="369332"/>
          </a:xfrm>
          <a:prstGeom prst="rect">
            <a:avLst/>
          </a:prstGeom>
          <a:noFill/>
        </p:spPr>
        <p:txBody>
          <a:bodyPr wrap="none" rtlCol="0">
            <a:spAutoFit/>
          </a:bodyPr>
          <a:lstStyle/>
          <a:p>
            <a:endParaRPr lang="en-US"/>
          </a:p>
        </p:txBody>
      </p:sp>
      <p:pic>
        <p:nvPicPr>
          <p:cNvPr id="9" name="Picture 8" descr="Logo&#10;&#10;Description automatically generated">
            <a:extLst>
              <a:ext uri="{FF2B5EF4-FFF2-40B4-BE49-F238E27FC236}">
                <a16:creationId xmlns:a16="http://schemas.microsoft.com/office/drawing/2014/main" id="{28D04FEF-6120-D9DF-6018-2393FD137B8B}"/>
              </a:ext>
            </a:extLst>
          </p:cNvPr>
          <p:cNvPicPr>
            <a:picLocks noChangeAspect="1"/>
          </p:cNvPicPr>
          <p:nvPr/>
        </p:nvPicPr>
        <p:blipFill>
          <a:blip r:embed="rId3"/>
          <a:srcRect b="34900"/>
          <a:stretch>
            <a:fillRect/>
          </a:stretch>
        </p:blipFill>
        <p:spPr>
          <a:xfrm>
            <a:off x="10551045" y="364425"/>
            <a:ext cx="1208955" cy="637843"/>
          </a:xfrm>
          <a:prstGeom prst="rect">
            <a:avLst/>
          </a:prstGeom>
        </p:spPr>
      </p:pic>
    </p:spTree>
    <p:extLst>
      <p:ext uri="{BB962C8B-B14F-4D97-AF65-F5344CB8AC3E}">
        <p14:creationId xmlns:p14="http://schemas.microsoft.com/office/powerpoint/2010/main" val="371227179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Heading, subhead, bullets one column">
    <p:bg>
      <p:bgPr>
        <a:solidFill>
          <a:srgbClr val="CCDFF1">
            <a:alpha val="30000"/>
          </a:srgb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32000" y="2771999"/>
            <a:ext cx="11088000" cy="3456000"/>
          </a:xfrm>
          <a:prstGeom prst="rect">
            <a:avLst/>
          </a:prstGeom>
        </p:spPr>
        <p:txBody>
          <a:bodyPr lIns="0" tIns="0" rIns="0" bIns="0">
            <a:normAutofit/>
          </a:bodyPr>
          <a:lstStyle>
            <a:lvl1pPr marL="0" indent="0">
              <a:lnSpc>
                <a:spcPct val="100000"/>
              </a:lnSpc>
              <a:spcBef>
                <a:spcPts val="0"/>
              </a:spcBef>
              <a:spcAft>
                <a:spcPts val="600"/>
              </a:spcAft>
              <a:buClr>
                <a:schemeClr val="tx1"/>
              </a:buClr>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edit Master text styles</a:t>
            </a:r>
          </a:p>
          <a:p>
            <a:pPr lvl="1"/>
            <a:r>
              <a:rPr lang="en-GB"/>
              <a:t>Second level</a:t>
            </a:r>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hasCustomPrompt="1"/>
          </p:nvPr>
        </p:nvSpPr>
        <p:spPr>
          <a:xfrm>
            <a:off x="432001" y="2088000"/>
            <a:ext cx="11012644" cy="577927"/>
          </a:xfrm>
          <a:prstGeom prst="rect">
            <a:avLst/>
          </a:prstGeom>
        </p:spPr>
        <p:txBody>
          <a:bodyPr lIns="0" tIns="0" rIns="0" bIns="0">
            <a:noAutofit/>
          </a:bodyPr>
          <a:lstStyle>
            <a:lvl1pPr marL="0" indent="0">
              <a:lnSpc>
                <a:spcPts val="2200"/>
              </a:lnSpc>
              <a:spcBef>
                <a:spcPts val="0"/>
              </a:spcBef>
              <a:spcAft>
                <a:spcPts val="900"/>
              </a:spcAft>
              <a:buClr>
                <a:schemeClr val="tx1"/>
              </a:buClr>
              <a:buNone/>
              <a:defRPr sz="24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7" name="Title 1">
            <a:extLst>
              <a:ext uri="{FF2B5EF4-FFF2-40B4-BE49-F238E27FC236}">
                <a16:creationId xmlns:a16="http://schemas.microsoft.com/office/drawing/2014/main" id="{4F771D90-A686-C949-8872-F69893BCF8E4}"/>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cxnSp>
        <p:nvCxnSpPr>
          <p:cNvPr id="12" name="Straight Connector 11">
            <a:extLst>
              <a:ext uri="{FF2B5EF4-FFF2-40B4-BE49-F238E27FC236}">
                <a16:creationId xmlns:a16="http://schemas.microsoft.com/office/drawing/2014/main" id="{4CD5CE1C-46DF-8846-A4A0-E19A9CC397BE}"/>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64955267-CD3E-4484-1B20-32E90EB4EDC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2768526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line slide with image A">
    <p:bg>
      <p:bgPr>
        <a:solidFill>
          <a:srgbClr val="F6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4093" y="1647568"/>
            <a:ext cx="4909569" cy="3130069"/>
          </a:xfrm>
          <a:prstGeom prst="rect">
            <a:avLst/>
          </a:prstGeom>
        </p:spPr>
        <p:txBody>
          <a:bodyPr anchor="t">
            <a:normAutofit/>
          </a:bodyPr>
          <a:lstStyle>
            <a:lvl1pPr marL="0" indent="0">
              <a:lnSpc>
                <a:spcPts val="4200"/>
              </a:lnSpc>
              <a:defRPr sz="3600" b="1">
                <a:solidFill>
                  <a:schemeClr val="tx1"/>
                </a:solidFill>
              </a:defRPr>
            </a:lvl1pPr>
          </a:lstStyle>
          <a:p>
            <a:r>
              <a:rPr lang="en-GB"/>
              <a:t>Headline over a number of lines,</a:t>
            </a:r>
            <a:br>
              <a:rPr lang="en-GB"/>
            </a:br>
            <a:r>
              <a:rPr lang="en-GB"/>
              <a:t>keep to maximum of four lines</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pPr algn="r"/>
              <a:t>‹#›</a:t>
            </a:fld>
            <a:endParaRPr lang="en-GB" sz="1200">
              <a:solidFill>
                <a:schemeClr val="tx1"/>
              </a:solidFill>
            </a:endParaRPr>
          </a:p>
        </p:txBody>
      </p:sp>
      <p:sp>
        <p:nvSpPr>
          <p:cNvPr id="7" name="Picture Placeholder 6">
            <a:extLst>
              <a:ext uri="{FF2B5EF4-FFF2-40B4-BE49-F238E27FC236}">
                <a16:creationId xmlns:a16="http://schemas.microsoft.com/office/drawing/2014/main" id="{1EF456E7-F404-A541-B6E9-27C1B10EC600}"/>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Tree>
    <p:extLst>
      <p:ext uri="{BB962C8B-B14F-4D97-AF65-F5344CB8AC3E}">
        <p14:creationId xmlns:p14="http://schemas.microsoft.com/office/powerpoint/2010/main" val="3128709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Headline slide with image A">
    <p:bg>
      <p:bgPr>
        <a:solidFill>
          <a:srgbClr val="CCDFF1">
            <a:alpha val="3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54093" y="1647568"/>
            <a:ext cx="4909569" cy="3130069"/>
          </a:xfrm>
          <a:prstGeom prst="rect">
            <a:avLst/>
          </a:prstGeom>
        </p:spPr>
        <p:txBody>
          <a:bodyPr anchor="t">
            <a:normAutofit/>
          </a:bodyPr>
          <a:lstStyle>
            <a:lvl1pPr marL="0" indent="0">
              <a:lnSpc>
                <a:spcPts val="4200"/>
              </a:lnSpc>
              <a:defRPr sz="3600" b="1">
                <a:solidFill>
                  <a:schemeClr val="tx1"/>
                </a:solidFill>
              </a:defRPr>
            </a:lvl1pPr>
          </a:lstStyle>
          <a:p>
            <a:r>
              <a:rPr lang="en-GB"/>
              <a:t>Headline over a number of lines,</a:t>
            </a:r>
            <a:br>
              <a:rPr lang="en-GB"/>
            </a:br>
            <a:r>
              <a:rPr lang="en-GB"/>
              <a:t>keep to maximum of four lines</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pPr algn="r"/>
              <a:t>‹#›</a:t>
            </a:fld>
            <a:endParaRPr lang="en-GB" sz="1200">
              <a:solidFill>
                <a:schemeClr val="tx1"/>
              </a:solidFill>
            </a:endParaRPr>
          </a:p>
        </p:txBody>
      </p:sp>
      <p:sp>
        <p:nvSpPr>
          <p:cNvPr id="7" name="Picture Placeholder 6">
            <a:extLst>
              <a:ext uri="{FF2B5EF4-FFF2-40B4-BE49-F238E27FC236}">
                <a16:creationId xmlns:a16="http://schemas.microsoft.com/office/drawing/2014/main" id="{1EF456E7-F404-A541-B6E9-27C1B10EC600}"/>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Tree>
    <p:extLst>
      <p:ext uri="{BB962C8B-B14F-4D97-AF65-F5344CB8AC3E}">
        <p14:creationId xmlns:p14="http://schemas.microsoft.com/office/powerpoint/2010/main" val="1658863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Quote large Centred">
    <p:bg>
      <p:bgPr>
        <a:solidFill>
          <a:srgbClr val="CCDFF1">
            <a:alpha val="30000"/>
          </a:srgb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11" name="Text Placeholder 7">
            <a:extLst>
              <a:ext uri="{FF2B5EF4-FFF2-40B4-BE49-F238E27FC236}">
                <a16:creationId xmlns:a16="http://schemas.microsoft.com/office/drawing/2014/main" id="{9F1649F8-C95E-B04E-A0E7-F89193CC9718}"/>
              </a:ext>
            </a:extLst>
          </p:cNvPr>
          <p:cNvSpPr>
            <a:spLocks noGrp="1"/>
          </p:cNvSpPr>
          <p:nvPr>
            <p:ph type="body" sz="quarter" idx="14" hasCustomPrompt="1"/>
          </p:nvPr>
        </p:nvSpPr>
        <p:spPr>
          <a:xfrm>
            <a:off x="1214367" y="1180298"/>
            <a:ext cx="9811265" cy="2983230"/>
          </a:xfrm>
          <a:prstGeom prst="rect">
            <a:avLst/>
          </a:prstGeom>
        </p:spPr>
        <p:txBody>
          <a:bodyPr>
            <a:noAutofit/>
          </a:bodyPr>
          <a:lstStyle>
            <a:lvl1pPr marL="0" indent="0" algn="ctr">
              <a:buNone/>
              <a:defRPr sz="4200" b="0">
                <a:solidFill>
                  <a:schemeClr val="tx1"/>
                </a:solidFill>
              </a:defRPr>
            </a:lvl1pPr>
            <a:lvl2pPr marL="357188" indent="0">
              <a:buNone/>
              <a:defRPr>
                <a:solidFill>
                  <a:schemeClr val="tx1"/>
                </a:solidFill>
              </a:defRPr>
            </a:lvl2pPr>
            <a:lvl3pPr marL="714375" indent="0">
              <a:buNone/>
              <a:defRPr>
                <a:solidFill>
                  <a:schemeClr val="tx1"/>
                </a:solidFill>
              </a:defRPr>
            </a:lvl3pPr>
            <a:lvl4pPr marL="1081087" indent="0">
              <a:buNone/>
              <a:defRPr>
                <a:solidFill>
                  <a:schemeClr val="tx1"/>
                </a:solidFill>
              </a:defRPr>
            </a:lvl4pPr>
            <a:lvl5pPr marL="1438275" indent="0">
              <a:buNone/>
              <a:defRPr>
                <a:solidFill>
                  <a:schemeClr val="tx1"/>
                </a:solidFill>
              </a:defRPr>
            </a:lvl5pPr>
          </a:lstStyle>
          <a:p>
            <a:pPr lvl="0"/>
            <a:r>
              <a:rPr lang="en-GB"/>
              <a:t>“Showcase quotation</a:t>
            </a:r>
            <a:br>
              <a:rPr lang="en-GB"/>
            </a:br>
            <a:r>
              <a:rPr lang="en-GB"/>
              <a:t>with centred text over multiple</a:t>
            </a:r>
            <a:br>
              <a:rPr lang="en-GB"/>
            </a:br>
            <a:r>
              <a:rPr lang="en-GB"/>
              <a:t>lines, try to make a harmonious shape like a diamond or </a:t>
            </a:r>
            <a:r>
              <a:rPr lang="en-GB" err="1"/>
              <a:t>xmas</a:t>
            </a:r>
            <a:r>
              <a:rPr lang="en-GB"/>
              <a:t> tree or</a:t>
            </a:r>
            <a:br>
              <a:rPr lang="en-GB"/>
            </a:br>
            <a:r>
              <a:rPr lang="en-GB"/>
              <a:t>something similar”</a:t>
            </a:r>
          </a:p>
        </p:txBody>
      </p:sp>
      <p:sp>
        <p:nvSpPr>
          <p:cNvPr id="6" name="Text Placeholder 6">
            <a:extLst>
              <a:ext uri="{FF2B5EF4-FFF2-40B4-BE49-F238E27FC236}">
                <a16:creationId xmlns:a16="http://schemas.microsoft.com/office/drawing/2014/main" id="{D406466E-798B-BE4C-B09F-C1B1244AAB6A}"/>
              </a:ext>
            </a:extLst>
          </p:cNvPr>
          <p:cNvSpPr>
            <a:spLocks noGrp="1"/>
          </p:cNvSpPr>
          <p:nvPr>
            <p:ph type="body" sz="quarter" idx="13" hasCustomPrompt="1"/>
          </p:nvPr>
        </p:nvSpPr>
        <p:spPr>
          <a:xfrm>
            <a:off x="4150923" y="5096236"/>
            <a:ext cx="3890150" cy="896938"/>
          </a:xfrm>
          <a:prstGeom prst="rect">
            <a:avLst/>
          </a:prstGeom>
        </p:spPr>
        <p:txBody>
          <a:bodyPr>
            <a:normAutofit/>
          </a:bodyPr>
          <a:lstStyle>
            <a:lvl1pPr marL="0" indent="0" algn="ctr">
              <a:buNone/>
              <a:defRPr sz="2200" b="1">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Name Surname,</a:t>
            </a:r>
            <a:br>
              <a:rPr lang="en-GB"/>
            </a:br>
            <a:r>
              <a:rPr lang="en-GB"/>
              <a:t>Job Title</a:t>
            </a:r>
          </a:p>
        </p:txBody>
      </p:sp>
      <p:cxnSp>
        <p:nvCxnSpPr>
          <p:cNvPr id="8" name="Straight Connector 7">
            <a:extLst>
              <a:ext uri="{FF2B5EF4-FFF2-40B4-BE49-F238E27FC236}">
                <a16:creationId xmlns:a16="http://schemas.microsoft.com/office/drawing/2014/main" id="{A91AA706-8AF6-8441-8070-06566C40A690}"/>
              </a:ext>
              <a:ext uri="{C183D7F6-B498-43B3-948B-1728B52AA6E4}">
                <adec:decorative xmlns:adec="http://schemas.microsoft.com/office/drawing/2017/decorative" val="1"/>
              </a:ext>
            </a:extLst>
          </p:cNvPr>
          <p:cNvCxnSpPr>
            <a:cxnSpLocks/>
          </p:cNvCxnSpPr>
          <p:nvPr/>
        </p:nvCxnSpPr>
        <p:spPr>
          <a:xfrm>
            <a:off x="432000" y="6336000"/>
            <a:ext cx="11384862"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842D3EEB-DBD8-CD48-C723-5F35F1DADF6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3377377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CON Grid Boxes 4UP Gre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244FF8-F4E4-0514-77D0-8D8D69F9337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18" name="Title 1">
            <a:extLst>
              <a:ext uri="{FF2B5EF4-FFF2-40B4-BE49-F238E27FC236}">
                <a16:creationId xmlns:a16="http://schemas.microsoft.com/office/drawing/2014/main" id="{1ACF78F6-439A-384B-9C21-D11B5B50E050}"/>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4" name="Rectangle: Top Corners Rounded 3">
            <a:extLst>
              <a:ext uri="{FF2B5EF4-FFF2-40B4-BE49-F238E27FC236}">
                <a16:creationId xmlns:a16="http://schemas.microsoft.com/office/drawing/2014/main" id="{B540671A-ED56-3548-A508-080ABBDB5E58}"/>
              </a:ext>
              <a:ext uri="{C183D7F6-B498-43B3-948B-1728B52AA6E4}">
                <adec:decorative xmlns:adec="http://schemas.microsoft.com/office/drawing/2017/decorative" val="1"/>
              </a:ext>
            </a:extLst>
          </p:cNvPr>
          <p:cNvSpPr/>
          <p:nvPr/>
        </p:nvSpPr>
        <p:spPr>
          <a:xfrm>
            <a:off x="432000" y="1245230"/>
            <a:ext cx="3564000" cy="900000"/>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p:nvPr>
        </p:nvSpPr>
        <p:spPr>
          <a:xfrm>
            <a:off x="432000" y="2145229"/>
            <a:ext cx="3564000" cy="4073253"/>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19" name="Text Placeholder 7">
            <a:extLst>
              <a:ext uri="{FF2B5EF4-FFF2-40B4-BE49-F238E27FC236}">
                <a16:creationId xmlns:a16="http://schemas.microsoft.com/office/drawing/2014/main" id="{7F90A04B-AAE8-A248-ADF6-A73BF8ECD7AE}"/>
              </a:ext>
            </a:extLst>
          </p:cNvPr>
          <p:cNvSpPr>
            <a:spLocks noGrp="1"/>
          </p:cNvSpPr>
          <p:nvPr>
            <p:ph type="body" sz="quarter" idx="14"/>
          </p:nvPr>
        </p:nvSpPr>
        <p:spPr>
          <a:xfrm>
            <a:off x="4352077" y="2161628"/>
            <a:ext cx="3564000" cy="4056865"/>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7" name="Rectangle: Top Corners Rounded 26">
            <a:extLst>
              <a:ext uri="{FF2B5EF4-FFF2-40B4-BE49-F238E27FC236}">
                <a16:creationId xmlns:a16="http://schemas.microsoft.com/office/drawing/2014/main" id="{B5A7277B-59DD-844A-A364-77AED24CBAC1}"/>
              </a:ext>
              <a:ext uri="{C183D7F6-B498-43B3-948B-1728B52AA6E4}">
                <adec:decorative xmlns:adec="http://schemas.microsoft.com/office/drawing/2017/decorative" val="1"/>
              </a:ext>
            </a:extLst>
          </p:cNvPr>
          <p:cNvSpPr/>
          <p:nvPr/>
        </p:nvSpPr>
        <p:spPr>
          <a:xfrm>
            <a:off x="8272154" y="1245230"/>
            <a:ext cx="3564000" cy="900000"/>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 Placeholder 7">
            <a:extLst>
              <a:ext uri="{FF2B5EF4-FFF2-40B4-BE49-F238E27FC236}">
                <a16:creationId xmlns:a16="http://schemas.microsoft.com/office/drawing/2014/main" id="{07BD5561-5536-6F4A-AD32-EFB7423F22AA}"/>
              </a:ext>
            </a:extLst>
          </p:cNvPr>
          <p:cNvSpPr>
            <a:spLocks noGrp="1"/>
          </p:cNvSpPr>
          <p:nvPr>
            <p:ph type="body" sz="quarter" idx="17"/>
          </p:nvPr>
        </p:nvSpPr>
        <p:spPr>
          <a:xfrm>
            <a:off x="8264591" y="2130785"/>
            <a:ext cx="3564000" cy="4056859"/>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cxnSp>
        <p:nvCxnSpPr>
          <p:cNvPr id="7" name="Straight Connector 6">
            <a:extLst>
              <a:ext uri="{FF2B5EF4-FFF2-40B4-BE49-F238E27FC236}">
                <a16:creationId xmlns:a16="http://schemas.microsoft.com/office/drawing/2014/main" id="{7DBEB741-20EA-C36A-7EF8-DE1CD1F1AA0C}"/>
              </a:ext>
              <a:ext uri="{C183D7F6-B498-43B3-948B-1728B52AA6E4}">
                <adec:decorative xmlns:adec="http://schemas.microsoft.com/office/drawing/2017/decorative" val="1"/>
              </a:ext>
            </a:extLst>
          </p:cNvPr>
          <p:cNvCxnSpPr>
            <a:cxnSpLocks/>
          </p:cNvCxnSpPr>
          <p:nvPr/>
        </p:nvCxnSpPr>
        <p:spPr>
          <a:xfrm>
            <a:off x="432000" y="6336000"/>
            <a:ext cx="11384862"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2" name="Rectangle: Top Corners Rounded 1">
            <a:extLst>
              <a:ext uri="{FF2B5EF4-FFF2-40B4-BE49-F238E27FC236}">
                <a16:creationId xmlns:a16="http://schemas.microsoft.com/office/drawing/2014/main" id="{29BCBA9A-AF76-B477-461A-54F2CC3D7501}"/>
              </a:ext>
              <a:ext uri="{C183D7F6-B498-43B3-948B-1728B52AA6E4}">
                <adec:decorative xmlns:adec="http://schemas.microsoft.com/office/drawing/2017/decorative" val="1"/>
              </a:ext>
            </a:extLst>
          </p:cNvPr>
          <p:cNvSpPr/>
          <p:nvPr userDrawn="1"/>
        </p:nvSpPr>
        <p:spPr>
          <a:xfrm>
            <a:off x="4352077" y="1252506"/>
            <a:ext cx="3564000" cy="900000"/>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43784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ICON Grid Boxes 2UP Grey">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19" name="Text Placeholder 7">
            <a:extLst>
              <a:ext uri="{FF2B5EF4-FFF2-40B4-BE49-F238E27FC236}">
                <a16:creationId xmlns:a16="http://schemas.microsoft.com/office/drawing/2014/main" id="{7F90A04B-AAE8-A248-ADF6-A73BF8ECD7AE}"/>
              </a:ext>
            </a:extLst>
          </p:cNvPr>
          <p:cNvSpPr>
            <a:spLocks noGrp="1"/>
          </p:cNvSpPr>
          <p:nvPr>
            <p:ph type="body" sz="quarter" idx="14"/>
          </p:nvPr>
        </p:nvSpPr>
        <p:spPr>
          <a:xfrm>
            <a:off x="432000" y="2699082"/>
            <a:ext cx="3564000" cy="3311999"/>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0" name="Rectangle: Top Corners Rounded 19">
            <a:extLst>
              <a:ext uri="{FF2B5EF4-FFF2-40B4-BE49-F238E27FC236}">
                <a16:creationId xmlns:a16="http://schemas.microsoft.com/office/drawing/2014/main" id="{08FEBAA5-9C5F-2648-899B-9991822EBFF6}"/>
              </a:ext>
              <a:ext uri="{C183D7F6-B498-43B3-948B-1728B52AA6E4}">
                <adec:decorative xmlns:adec="http://schemas.microsoft.com/office/drawing/2017/decorative" val="1"/>
              </a:ext>
            </a:extLst>
          </p:cNvPr>
          <p:cNvSpPr/>
          <p:nvPr/>
        </p:nvSpPr>
        <p:spPr>
          <a:xfrm>
            <a:off x="432000" y="1691082"/>
            <a:ext cx="3564000" cy="1008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Placeholder 7">
            <a:extLst>
              <a:ext uri="{FF2B5EF4-FFF2-40B4-BE49-F238E27FC236}">
                <a16:creationId xmlns:a16="http://schemas.microsoft.com/office/drawing/2014/main" id="{242484D6-4364-A442-9ABC-5042556E6205}"/>
              </a:ext>
            </a:extLst>
          </p:cNvPr>
          <p:cNvSpPr>
            <a:spLocks noGrp="1"/>
          </p:cNvSpPr>
          <p:nvPr>
            <p:ph type="body" sz="quarter" idx="15"/>
          </p:nvPr>
        </p:nvSpPr>
        <p:spPr>
          <a:xfrm>
            <a:off x="4324378" y="2699082"/>
            <a:ext cx="3564000" cy="3311999"/>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2" name="Rectangle: Top Corners Rounded 21">
            <a:extLst>
              <a:ext uri="{FF2B5EF4-FFF2-40B4-BE49-F238E27FC236}">
                <a16:creationId xmlns:a16="http://schemas.microsoft.com/office/drawing/2014/main" id="{9E7ED11E-4751-6140-AC11-8C5B88B96EE4}"/>
              </a:ext>
              <a:ext uri="{C183D7F6-B498-43B3-948B-1728B52AA6E4}">
                <adec:decorative xmlns:adec="http://schemas.microsoft.com/office/drawing/2017/decorative" val="1"/>
              </a:ext>
            </a:extLst>
          </p:cNvPr>
          <p:cNvSpPr/>
          <p:nvPr/>
        </p:nvSpPr>
        <p:spPr>
          <a:xfrm>
            <a:off x="4324378" y="1691082"/>
            <a:ext cx="3564000" cy="1008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7D87C9DF-7113-134C-B859-0141E7D1B2DB}"/>
              </a:ext>
            </a:extLst>
          </p:cNvPr>
          <p:cNvSpPr txBox="1"/>
          <p:nvPr/>
        </p:nvSpPr>
        <p:spPr>
          <a:xfrm>
            <a:off x="4700954" y="6530388"/>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1" name="Title 1">
            <a:extLst>
              <a:ext uri="{FF2B5EF4-FFF2-40B4-BE49-F238E27FC236}">
                <a16:creationId xmlns:a16="http://schemas.microsoft.com/office/drawing/2014/main" id="{C5DD270E-858A-0745-A4F5-3FE5B49194FA}"/>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pic>
        <p:nvPicPr>
          <p:cNvPr id="3" name="Picture 2">
            <a:extLst>
              <a:ext uri="{FF2B5EF4-FFF2-40B4-BE49-F238E27FC236}">
                <a16:creationId xmlns:a16="http://schemas.microsoft.com/office/drawing/2014/main" id="{6FD787DC-00EF-B13A-FE97-CE51273E867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cxnSp>
        <p:nvCxnSpPr>
          <p:cNvPr id="5" name="Straight Connector 4">
            <a:extLst>
              <a:ext uri="{FF2B5EF4-FFF2-40B4-BE49-F238E27FC236}">
                <a16:creationId xmlns:a16="http://schemas.microsoft.com/office/drawing/2014/main" id="{20783BA3-377B-7D8A-0B7B-91C314676A0C}"/>
              </a:ext>
              <a:ext uri="{C183D7F6-B498-43B3-948B-1728B52AA6E4}">
                <adec:decorative xmlns:adec="http://schemas.microsoft.com/office/drawing/2017/decorative" val="1"/>
              </a:ext>
            </a:extLst>
          </p:cNvPr>
          <p:cNvCxnSpPr>
            <a:cxnSpLocks/>
          </p:cNvCxnSpPr>
          <p:nvPr/>
        </p:nvCxnSpPr>
        <p:spPr>
          <a:xfrm>
            <a:off x="432000" y="6336000"/>
            <a:ext cx="11384862"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3729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EXT Grid, Titles 4UP Grey">
    <p:spTree>
      <p:nvGrpSpPr>
        <p:cNvPr id="1" name=""/>
        <p:cNvGrpSpPr/>
        <p:nvPr/>
      </p:nvGrpSpPr>
      <p:grpSpPr>
        <a:xfrm>
          <a:off x="0" y="0"/>
          <a:ext cx="0" cy="0"/>
          <a:chOff x="0" y="0"/>
          <a:chExt cx="0" cy="0"/>
        </a:xfrm>
      </p:grpSpPr>
      <p:sp>
        <p:nvSpPr>
          <p:cNvPr id="18" name="Rectangle: Top Corners Rounded 17">
            <a:extLst>
              <a:ext uri="{FF2B5EF4-FFF2-40B4-BE49-F238E27FC236}">
                <a16:creationId xmlns:a16="http://schemas.microsoft.com/office/drawing/2014/main" id="{205929B3-ED58-E54F-B724-E24FB5F163DF}"/>
              </a:ext>
              <a:ext uri="{C183D7F6-B498-43B3-948B-1728B52AA6E4}">
                <adec:decorative xmlns:adec="http://schemas.microsoft.com/office/drawing/2017/decorative" val="1"/>
              </a:ext>
            </a:extLst>
          </p:cNvPr>
          <p:cNvSpPr/>
          <p:nvPr/>
        </p:nvSpPr>
        <p:spPr>
          <a:xfrm>
            <a:off x="432000" y="1188000"/>
            <a:ext cx="3564000" cy="900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p:nvPr>
        </p:nvSpPr>
        <p:spPr>
          <a:xfrm>
            <a:off x="432000" y="2088000"/>
            <a:ext cx="3564000" cy="1512000"/>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19" name="Text Placeholder 7">
            <a:extLst>
              <a:ext uri="{FF2B5EF4-FFF2-40B4-BE49-F238E27FC236}">
                <a16:creationId xmlns:a16="http://schemas.microsoft.com/office/drawing/2014/main" id="{7F90A04B-AAE8-A248-ADF6-A73BF8ECD7AE}"/>
              </a:ext>
            </a:extLst>
          </p:cNvPr>
          <p:cNvSpPr>
            <a:spLocks noGrp="1"/>
          </p:cNvSpPr>
          <p:nvPr>
            <p:ph type="body" sz="quarter" idx="14"/>
          </p:nvPr>
        </p:nvSpPr>
        <p:spPr>
          <a:xfrm>
            <a:off x="4392000" y="2089034"/>
            <a:ext cx="3564000" cy="1512000"/>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0" name="Rectangle: Top Corners Rounded 19">
            <a:extLst>
              <a:ext uri="{FF2B5EF4-FFF2-40B4-BE49-F238E27FC236}">
                <a16:creationId xmlns:a16="http://schemas.microsoft.com/office/drawing/2014/main" id="{08FEBAA5-9C5F-2648-899B-9991822EBFF6}"/>
              </a:ext>
              <a:ext uri="{C183D7F6-B498-43B3-948B-1728B52AA6E4}">
                <adec:decorative xmlns:adec="http://schemas.microsoft.com/office/drawing/2017/decorative" val="1"/>
              </a:ext>
            </a:extLst>
          </p:cNvPr>
          <p:cNvSpPr/>
          <p:nvPr/>
        </p:nvSpPr>
        <p:spPr>
          <a:xfrm>
            <a:off x="4392000" y="1188000"/>
            <a:ext cx="3564000" cy="900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 Placeholder 7">
            <a:extLst>
              <a:ext uri="{FF2B5EF4-FFF2-40B4-BE49-F238E27FC236}">
                <a16:creationId xmlns:a16="http://schemas.microsoft.com/office/drawing/2014/main" id="{6017D8E3-CAD4-674B-ABC3-946291000D2B}"/>
              </a:ext>
            </a:extLst>
          </p:cNvPr>
          <p:cNvSpPr>
            <a:spLocks noGrp="1"/>
          </p:cNvSpPr>
          <p:nvPr>
            <p:ph type="body" sz="quarter" idx="16"/>
          </p:nvPr>
        </p:nvSpPr>
        <p:spPr>
          <a:xfrm>
            <a:off x="432000" y="4644000"/>
            <a:ext cx="3564000" cy="1512000"/>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4" name="TextBox 23">
            <a:extLst>
              <a:ext uri="{FF2B5EF4-FFF2-40B4-BE49-F238E27FC236}">
                <a16:creationId xmlns:a16="http://schemas.microsoft.com/office/drawing/2014/main" id="{7D87C9DF-7113-134C-B859-0141E7D1B2DB}"/>
              </a:ext>
            </a:extLst>
          </p:cNvPr>
          <p:cNvSpPr txBox="1"/>
          <p:nvPr/>
        </p:nvSpPr>
        <p:spPr>
          <a:xfrm>
            <a:off x="4700954" y="6530388"/>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25" name="Rectangle: Top Corners Rounded 24">
            <a:extLst>
              <a:ext uri="{FF2B5EF4-FFF2-40B4-BE49-F238E27FC236}">
                <a16:creationId xmlns:a16="http://schemas.microsoft.com/office/drawing/2014/main" id="{8FD6A08D-6DD3-C845-8B17-CC9297B607DC}"/>
              </a:ext>
              <a:ext uri="{C183D7F6-B498-43B3-948B-1728B52AA6E4}">
                <adec:decorative xmlns:adec="http://schemas.microsoft.com/office/drawing/2017/decorative" val="1"/>
              </a:ext>
            </a:extLst>
          </p:cNvPr>
          <p:cNvSpPr/>
          <p:nvPr/>
        </p:nvSpPr>
        <p:spPr>
          <a:xfrm>
            <a:off x="432000" y="3744000"/>
            <a:ext cx="3564000" cy="900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Text Placeholder 7">
            <a:extLst>
              <a:ext uri="{FF2B5EF4-FFF2-40B4-BE49-F238E27FC236}">
                <a16:creationId xmlns:a16="http://schemas.microsoft.com/office/drawing/2014/main" id="{07BD5561-5536-6F4A-AD32-EFB7423F22AA}"/>
              </a:ext>
            </a:extLst>
          </p:cNvPr>
          <p:cNvSpPr>
            <a:spLocks noGrp="1"/>
          </p:cNvSpPr>
          <p:nvPr>
            <p:ph type="body" sz="quarter" idx="17"/>
          </p:nvPr>
        </p:nvSpPr>
        <p:spPr>
          <a:xfrm>
            <a:off x="4392000" y="4644000"/>
            <a:ext cx="3564000" cy="1512000"/>
          </a:xfrm>
          <a:prstGeom prst="rect">
            <a:avLst/>
          </a:prstGeom>
          <a:solidFill>
            <a:srgbClr val="F2F2F2"/>
          </a:solidFill>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7" name="Rectangle: Top Corners Rounded 26">
            <a:extLst>
              <a:ext uri="{FF2B5EF4-FFF2-40B4-BE49-F238E27FC236}">
                <a16:creationId xmlns:a16="http://schemas.microsoft.com/office/drawing/2014/main" id="{B5A7277B-59DD-844A-A364-77AED24CBAC1}"/>
              </a:ext>
              <a:ext uri="{C183D7F6-B498-43B3-948B-1728B52AA6E4}">
                <adec:decorative xmlns:adec="http://schemas.microsoft.com/office/drawing/2017/decorative" val="1"/>
              </a:ext>
            </a:extLst>
          </p:cNvPr>
          <p:cNvSpPr/>
          <p:nvPr/>
        </p:nvSpPr>
        <p:spPr>
          <a:xfrm>
            <a:off x="4392000" y="3744000"/>
            <a:ext cx="3564000" cy="900000"/>
          </a:xfrm>
          <a:prstGeom prst="round2SameRect">
            <a:avLst/>
          </a:prstGeom>
          <a:solidFill>
            <a:srgbClr val="E4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1">
            <a:extLst>
              <a:ext uri="{FF2B5EF4-FFF2-40B4-BE49-F238E27FC236}">
                <a16:creationId xmlns:a16="http://schemas.microsoft.com/office/drawing/2014/main" id="{7F5640E1-FA0E-4F42-9387-CD7C434D28C4}"/>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3" name="Text Placeholder 2">
            <a:extLst>
              <a:ext uri="{FF2B5EF4-FFF2-40B4-BE49-F238E27FC236}">
                <a16:creationId xmlns:a16="http://schemas.microsoft.com/office/drawing/2014/main" id="{AEF555C5-A77A-2E44-BAF7-246298421E13}"/>
              </a:ext>
            </a:extLst>
          </p:cNvPr>
          <p:cNvSpPr>
            <a:spLocks noGrp="1"/>
          </p:cNvSpPr>
          <p:nvPr>
            <p:ph type="body" sz="quarter" idx="18" hasCustomPrompt="1"/>
          </p:nvPr>
        </p:nvSpPr>
        <p:spPr>
          <a:xfrm>
            <a:off x="540000" y="1296000"/>
            <a:ext cx="3348000" cy="684000"/>
          </a:xfrm>
        </p:spPr>
        <p:txBody>
          <a:bodyPr anchor="ctr"/>
          <a:lstStyle>
            <a:lvl1pPr algn="ctr">
              <a:buNone/>
              <a:defRPr sz="2200" b="1">
                <a:solidFill>
                  <a:schemeClr val="tx1"/>
                </a:solidFill>
              </a:defRPr>
            </a:lvl1pPr>
          </a:lstStyle>
          <a:p>
            <a:pPr lvl="0"/>
            <a:r>
              <a:rPr lang="en-GB"/>
              <a:t>Insert title</a:t>
            </a:r>
          </a:p>
        </p:txBody>
      </p:sp>
      <p:sp>
        <p:nvSpPr>
          <p:cNvPr id="22" name="Text Placeholder 2">
            <a:extLst>
              <a:ext uri="{FF2B5EF4-FFF2-40B4-BE49-F238E27FC236}">
                <a16:creationId xmlns:a16="http://schemas.microsoft.com/office/drawing/2014/main" id="{D4B913F3-B51C-1F4F-BA00-F024BBF468C2}"/>
              </a:ext>
            </a:extLst>
          </p:cNvPr>
          <p:cNvSpPr>
            <a:spLocks noGrp="1"/>
          </p:cNvSpPr>
          <p:nvPr>
            <p:ph type="body" sz="quarter" idx="19" hasCustomPrompt="1"/>
          </p:nvPr>
        </p:nvSpPr>
        <p:spPr>
          <a:xfrm>
            <a:off x="4500000" y="1302462"/>
            <a:ext cx="3348000" cy="684000"/>
          </a:xfrm>
        </p:spPr>
        <p:txBody>
          <a:bodyPr anchor="ctr"/>
          <a:lstStyle>
            <a:lvl1pPr algn="ctr">
              <a:buNone/>
              <a:defRPr sz="2200" b="1">
                <a:solidFill>
                  <a:schemeClr val="tx1"/>
                </a:solidFill>
              </a:defRPr>
            </a:lvl1pPr>
          </a:lstStyle>
          <a:p>
            <a:pPr lvl="0"/>
            <a:r>
              <a:rPr lang="en-GB"/>
              <a:t>Insert title</a:t>
            </a:r>
          </a:p>
        </p:txBody>
      </p:sp>
      <p:sp>
        <p:nvSpPr>
          <p:cNvPr id="30" name="Text Placeholder 2">
            <a:extLst>
              <a:ext uri="{FF2B5EF4-FFF2-40B4-BE49-F238E27FC236}">
                <a16:creationId xmlns:a16="http://schemas.microsoft.com/office/drawing/2014/main" id="{9A16CC21-F99A-6F47-A063-FA9FE06BAE1A}"/>
              </a:ext>
            </a:extLst>
          </p:cNvPr>
          <p:cNvSpPr>
            <a:spLocks noGrp="1"/>
          </p:cNvSpPr>
          <p:nvPr>
            <p:ph type="body" sz="quarter" idx="20" hasCustomPrompt="1"/>
          </p:nvPr>
        </p:nvSpPr>
        <p:spPr>
          <a:xfrm>
            <a:off x="540000" y="3852000"/>
            <a:ext cx="3348000" cy="684000"/>
          </a:xfrm>
        </p:spPr>
        <p:txBody>
          <a:bodyPr anchor="ctr"/>
          <a:lstStyle>
            <a:lvl1pPr algn="ctr">
              <a:buNone/>
              <a:defRPr sz="2200" b="1">
                <a:solidFill>
                  <a:schemeClr val="tx1"/>
                </a:solidFill>
              </a:defRPr>
            </a:lvl1pPr>
          </a:lstStyle>
          <a:p>
            <a:pPr lvl="0"/>
            <a:r>
              <a:rPr lang="en-GB"/>
              <a:t>Insert title</a:t>
            </a:r>
          </a:p>
        </p:txBody>
      </p:sp>
      <p:sp>
        <p:nvSpPr>
          <p:cNvPr id="31" name="Text Placeholder 2">
            <a:extLst>
              <a:ext uri="{FF2B5EF4-FFF2-40B4-BE49-F238E27FC236}">
                <a16:creationId xmlns:a16="http://schemas.microsoft.com/office/drawing/2014/main" id="{511DBD00-D83F-EF49-900D-B6C65CED2738}"/>
              </a:ext>
            </a:extLst>
          </p:cNvPr>
          <p:cNvSpPr>
            <a:spLocks noGrp="1"/>
          </p:cNvSpPr>
          <p:nvPr>
            <p:ph type="body" sz="quarter" idx="21" hasCustomPrompt="1"/>
          </p:nvPr>
        </p:nvSpPr>
        <p:spPr>
          <a:xfrm>
            <a:off x="4500000" y="3852000"/>
            <a:ext cx="3348000" cy="684000"/>
          </a:xfrm>
        </p:spPr>
        <p:txBody>
          <a:bodyPr anchor="ctr"/>
          <a:lstStyle>
            <a:lvl1pPr algn="ctr">
              <a:buNone/>
              <a:defRPr sz="2200" b="1">
                <a:solidFill>
                  <a:schemeClr val="tx1"/>
                </a:solidFill>
              </a:defRPr>
            </a:lvl1pPr>
          </a:lstStyle>
          <a:p>
            <a:pPr lvl="0"/>
            <a:r>
              <a:rPr lang="en-GB"/>
              <a:t>Insert title</a:t>
            </a:r>
          </a:p>
        </p:txBody>
      </p:sp>
      <p:cxnSp>
        <p:nvCxnSpPr>
          <p:cNvPr id="29" name="Straight Connector 28">
            <a:extLst>
              <a:ext uri="{FF2B5EF4-FFF2-40B4-BE49-F238E27FC236}">
                <a16:creationId xmlns:a16="http://schemas.microsoft.com/office/drawing/2014/main" id="{59357DCD-A469-B34A-A880-D744CA731C14}"/>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4BA4CC6C-41AA-2D50-A8B9-63559566F41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1933683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Icon Grid Boxes 2UP with Intro">
    <p:bg>
      <p:bgPr>
        <a:solidFill>
          <a:srgbClr val="CCDFF1">
            <a:alpha val="30000"/>
          </a:srgbClr>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19" name="Text Placeholder 7">
            <a:extLst>
              <a:ext uri="{FF2B5EF4-FFF2-40B4-BE49-F238E27FC236}">
                <a16:creationId xmlns:a16="http://schemas.microsoft.com/office/drawing/2014/main" id="{7F90A04B-AAE8-A248-ADF6-A73BF8ECD7AE}"/>
              </a:ext>
            </a:extLst>
          </p:cNvPr>
          <p:cNvSpPr>
            <a:spLocks noGrp="1"/>
          </p:cNvSpPr>
          <p:nvPr>
            <p:ph type="body" sz="quarter" idx="14"/>
          </p:nvPr>
        </p:nvSpPr>
        <p:spPr>
          <a:xfrm>
            <a:off x="4366871" y="2296449"/>
            <a:ext cx="3564000" cy="3311999"/>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0" name="Rectangle: Top Corners Rounded 19">
            <a:extLst>
              <a:ext uri="{FF2B5EF4-FFF2-40B4-BE49-F238E27FC236}">
                <a16:creationId xmlns:a16="http://schemas.microsoft.com/office/drawing/2014/main" id="{08FEBAA5-9C5F-2648-899B-9991822EBFF6}"/>
              </a:ext>
              <a:ext uri="{C183D7F6-B498-43B3-948B-1728B52AA6E4}">
                <adec:decorative xmlns:adec="http://schemas.microsoft.com/office/drawing/2017/decorative" val="1"/>
              </a:ext>
            </a:extLst>
          </p:cNvPr>
          <p:cNvSpPr/>
          <p:nvPr/>
        </p:nvSpPr>
        <p:spPr>
          <a:xfrm>
            <a:off x="4366871" y="1288449"/>
            <a:ext cx="3564000" cy="1008000"/>
          </a:xfrm>
          <a:prstGeom prst="round2SameRect">
            <a:avLst/>
          </a:prstGeom>
          <a:solidFill>
            <a:schemeClr val="bg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Placeholder 7">
            <a:extLst>
              <a:ext uri="{FF2B5EF4-FFF2-40B4-BE49-F238E27FC236}">
                <a16:creationId xmlns:a16="http://schemas.microsoft.com/office/drawing/2014/main" id="{242484D6-4364-A442-9ABC-5042556E6205}"/>
              </a:ext>
            </a:extLst>
          </p:cNvPr>
          <p:cNvSpPr>
            <a:spLocks noGrp="1"/>
          </p:cNvSpPr>
          <p:nvPr>
            <p:ph type="body" sz="quarter" idx="15"/>
          </p:nvPr>
        </p:nvSpPr>
        <p:spPr>
          <a:xfrm>
            <a:off x="8259249" y="2296449"/>
            <a:ext cx="3564000" cy="3311999"/>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2" name="Rectangle: Top Corners Rounded 21">
            <a:extLst>
              <a:ext uri="{FF2B5EF4-FFF2-40B4-BE49-F238E27FC236}">
                <a16:creationId xmlns:a16="http://schemas.microsoft.com/office/drawing/2014/main" id="{9E7ED11E-4751-6140-AC11-8C5B88B96EE4}"/>
              </a:ext>
              <a:ext uri="{C183D7F6-B498-43B3-948B-1728B52AA6E4}">
                <adec:decorative xmlns:adec="http://schemas.microsoft.com/office/drawing/2017/decorative" val="1"/>
              </a:ext>
            </a:extLst>
          </p:cNvPr>
          <p:cNvSpPr/>
          <p:nvPr/>
        </p:nvSpPr>
        <p:spPr>
          <a:xfrm>
            <a:off x="8259249" y="1288449"/>
            <a:ext cx="3564000" cy="1008000"/>
          </a:xfrm>
          <a:prstGeom prst="round2SameRect">
            <a:avLst/>
          </a:prstGeom>
          <a:solidFill>
            <a:schemeClr val="bg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7D87C9DF-7113-134C-B859-0141E7D1B2DB}"/>
              </a:ext>
            </a:extLst>
          </p:cNvPr>
          <p:cNvSpPr txBox="1"/>
          <p:nvPr/>
        </p:nvSpPr>
        <p:spPr>
          <a:xfrm>
            <a:off x="4700954" y="6530388"/>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3" name="Title 1">
            <a:extLst>
              <a:ext uri="{FF2B5EF4-FFF2-40B4-BE49-F238E27FC236}">
                <a16:creationId xmlns:a16="http://schemas.microsoft.com/office/drawing/2014/main" id="{85267E27-DA97-0D46-9740-BF9E88C52C36}"/>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cxnSp>
        <p:nvCxnSpPr>
          <p:cNvPr id="12" name="Straight Connector 11">
            <a:extLst>
              <a:ext uri="{FF2B5EF4-FFF2-40B4-BE49-F238E27FC236}">
                <a16:creationId xmlns:a16="http://schemas.microsoft.com/office/drawing/2014/main" id="{B4F929AC-5E7A-1A4C-8427-F04E4C908E8F}"/>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86D0C676-28C4-BF14-7D49-3169DC1AAA7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3" name="Text Placeholder 7">
            <a:extLst>
              <a:ext uri="{FF2B5EF4-FFF2-40B4-BE49-F238E27FC236}">
                <a16:creationId xmlns:a16="http://schemas.microsoft.com/office/drawing/2014/main" id="{0C06983E-A674-C98D-A224-0A07197C5E6D}"/>
              </a:ext>
            </a:extLst>
          </p:cNvPr>
          <p:cNvSpPr>
            <a:spLocks noGrp="1"/>
          </p:cNvSpPr>
          <p:nvPr>
            <p:ph type="body" sz="quarter" idx="16"/>
          </p:nvPr>
        </p:nvSpPr>
        <p:spPr>
          <a:xfrm>
            <a:off x="474493" y="2296449"/>
            <a:ext cx="3564000" cy="3311999"/>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4" name="Rectangle: Top Corners Rounded 3">
            <a:extLst>
              <a:ext uri="{FF2B5EF4-FFF2-40B4-BE49-F238E27FC236}">
                <a16:creationId xmlns:a16="http://schemas.microsoft.com/office/drawing/2014/main" id="{A06F491C-A94B-C4E9-A160-6E3B312987EF}"/>
              </a:ext>
              <a:ext uri="{C183D7F6-B498-43B3-948B-1728B52AA6E4}">
                <adec:decorative xmlns:adec="http://schemas.microsoft.com/office/drawing/2017/decorative" val="1"/>
              </a:ext>
            </a:extLst>
          </p:cNvPr>
          <p:cNvSpPr/>
          <p:nvPr userDrawn="1"/>
        </p:nvSpPr>
        <p:spPr>
          <a:xfrm>
            <a:off x="474493" y="1288449"/>
            <a:ext cx="3564000" cy="1008000"/>
          </a:xfrm>
          <a:prstGeom prst="round2SameRect">
            <a:avLst/>
          </a:prstGeom>
          <a:solidFill>
            <a:srgbClr val="E4EBEE"/>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18424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ICON Grid Boxes 4UP with Intro">
    <p:bg>
      <p:bgPr>
        <a:solidFill>
          <a:srgbClr val="CCDFF1">
            <a:alpha val="30000"/>
          </a:srgb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D55FB54-F5EA-C613-D5F4-F3C0063B3E2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19" name="Title 1">
            <a:extLst>
              <a:ext uri="{FF2B5EF4-FFF2-40B4-BE49-F238E27FC236}">
                <a16:creationId xmlns:a16="http://schemas.microsoft.com/office/drawing/2014/main" id="{71D89516-E743-9149-8E82-C8FD33FB9E82}"/>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25" name="Content Placeholder 3">
            <a:extLst>
              <a:ext uri="{FF2B5EF4-FFF2-40B4-BE49-F238E27FC236}">
                <a16:creationId xmlns:a16="http://schemas.microsoft.com/office/drawing/2014/main" id="{62ACBA56-8EF4-494B-AB68-12ECC4D0812F}"/>
              </a:ext>
            </a:extLst>
          </p:cNvPr>
          <p:cNvSpPr>
            <a:spLocks noGrp="1"/>
          </p:cNvSpPr>
          <p:nvPr>
            <p:ph sz="quarter" idx="4294967295" hasCustomPrompt="1"/>
          </p:nvPr>
        </p:nvSpPr>
        <p:spPr>
          <a:xfrm>
            <a:off x="432000" y="1285014"/>
            <a:ext cx="3564001" cy="4769711"/>
          </a:xfrm>
        </p:spPr>
        <p:txBody>
          <a:bodyPr/>
          <a:lstStyle>
            <a:lvl1pPr marL="0" indent="0">
              <a:buNone/>
              <a:defRPr sz="2200">
                <a:solidFill>
                  <a:schemeClr val="tx1"/>
                </a:solidFill>
              </a:defRPr>
            </a:lvl1pPr>
          </a:lstStyle>
          <a:p>
            <a:r>
              <a:rPr lang="en-GB"/>
              <a:t>Intro summary text goes here</a:t>
            </a:r>
          </a:p>
        </p:txBody>
      </p:sp>
      <p:sp>
        <p:nvSpPr>
          <p:cNvPr id="12" name="Rectangle: Top Corners Rounded 11">
            <a:extLst>
              <a:ext uri="{FF2B5EF4-FFF2-40B4-BE49-F238E27FC236}">
                <a16:creationId xmlns:a16="http://schemas.microsoft.com/office/drawing/2014/main" id="{5E206611-9F04-2C46-95B1-573726492E29}"/>
              </a:ext>
              <a:ext uri="{C183D7F6-B498-43B3-948B-1728B52AA6E4}">
                <adec:decorative xmlns:adec="http://schemas.microsoft.com/office/drawing/2017/decorative" val="1"/>
              </a:ext>
            </a:extLst>
          </p:cNvPr>
          <p:cNvSpPr/>
          <p:nvPr/>
        </p:nvSpPr>
        <p:spPr>
          <a:xfrm>
            <a:off x="4310428" y="1285014"/>
            <a:ext cx="3564000" cy="900000"/>
          </a:xfrm>
          <a:prstGeom prst="round2SameRect">
            <a:avLst/>
          </a:prstGeom>
          <a:solidFill>
            <a:srgbClr val="E4EBEE"/>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 Placeholder 7">
            <a:extLst>
              <a:ext uri="{FF2B5EF4-FFF2-40B4-BE49-F238E27FC236}">
                <a16:creationId xmlns:a16="http://schemas.microsoft.com/office/drawing/2014/main" id="{BA897845-DFE8-7140-BE24-7AD33E02F2ED}"/>
              </a:ext>
            </a:extLst>
          </p:cNvPr>
          <p:cNvSpPr>
            <a:spLocks noGrp="1"/>
          </p:cNvSpPr>
          <p:nvPr>
            <p:ph type="body" sz="quarter" idx="13"/>
          </p:nvPr>
        </p:nvSpPr>
        <p:spPr>
          <a:xfrm>
            <a:off x="4310428" y="2185014"/>
            <a:ext cx="3564000" cy="1512000"/>
          </a:xfrm>
          <a:prstGeom prst="rect">
            <a:avLst/>
          </a:prstGeom>
          <a:solidFill>
            <a:schemeClr val="bg1">
              <a:lumMod val="95000"/>
            </a:schemeClr>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14" name="Rectangle: Top Corners Rounded 13">
            <a:extLst>
              <a:ext uri="{FF2B5EF4-FFF2-40B4-BE49-F238E27FC236}">
                <a16:creationId xmlns:a16="http://schemas.microsoft.com/office/drawing/2014/main" id="{C737232C-EBE9-2647-917F-C7C76B087CA4}"/>
              </a:ext>
              <a:ext uri="{C183D7F6-B498-43B3-948B-1728B52AA6E4}">
                <adec:decorative xmlns:adec="http://schemas.microsoft.com/office/drawing/2017/decorative" val="1"/>
              </a:ext>
            </a:extLst>
          </p:cNvPr>
          <p:cNvSpPr/>
          <p:nvPr/>
        </p:nvSpPr>
        <p:spPr>
          <a:xfrm>
            <a:off x="8264591" y="1285014"/>
            <a:ext cx="3564000" cy="900000"/>
          </a:xfrm>
          <a:prstGeom prst="round2SameRect">
            <a:avLst/>
          </a:prstGeom>
          <a:solidFill>
            <a:srgbClr val="E4EBEE"/>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7">
            <a:extLst>
              <a:ext uri="{FF2B5EF4-FFF2-40B4-BE49-F238E27FC236}">
                <a16:creationId xmlns:a16="http://schemas.microsoft.com/office/drawing/2014/main" id="{9E4DF866-0267-6D4B-8CF4-FAFA97285DCA}"/>
              </a:ext>
            </a:extLst>
          </p:cNvPr>
          <p:cNvSpPr>
            <a:spLocks noGrp="1"/>
          </p:cNvSpPr>
          <p:nvPr>
            <p:ph type="body" sz="quarter" idx="14"/>
          </p:nvPr>
        </p:nvSpPr>
        <p:spPr>
          <a:xfrm>
            <a:off x="8264591" y="2186048"/>
            <a:ext cx="3564000" cy="1512000"/>
          </a:xfrm>
          <a:prstGeom prst="rect">
            <a:avLst/>
          </a:prstGeom>
          <a:solidFill>
            <a:schemeClr val="bg1">
              <a:lumMod val="95000"/>
            </a:schemeClr>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cxnSp>
        <p:nvCxnSpPr>
          <p:cNvPr id="22" name="Straight Connector 21">
            <a:extLst>
              <a:ext uri="{FF2B5EF4-FFF2-40B4-BE49-F238E27FC236}">
                <a16:creationId xmlns:a16="http://schemas.microsoft.com/office/drawing/2014/main" id="{ED046538-6FA9-4F4C-86B3-9F8268B46A71}"/>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Tree>
    <p:extLst>
      <p:ext uri="{BB962C8B-B14F-4D97-AF65-F5344CB8AC3E}">
        <p14:creationId xmlns:p14="http://schemas.microsoft.com/office/powerpoint/2010/main" val="247804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EXT Grid Boxes, Titles 2UP +Intro ">
    <p:bg>
      <p:bgPr>
        <a:solidFill>
          <a:srgbClr val="CCDFF1">
            <a:alpha val="30000"/>
          </a:srgbClr>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19" name="Text Placeholder 7">
            <a:extLst>
              <a:ext uri="{FF2B5EF4-FFF2-40B4-BE49-F238E27FC236}">
                <a16:creationId xmlns:a16="http://schemas.microsoft.com/office/drawing/2014/main" id="{7F90A04B-AAE8-A248-ADF6-A73BF8ECD7AE}"/>
              </a:ext>
            </a:extLst>
          </p:cNvPr>
          <p:cNvSpPr>
            <a:spLocks noGrp="1"/>
          </p:cNvSpPr>
          <p:nvPr>
            <p:ph type="body" sz="quarter" idx="14"/>
          </p:nvPr>
        </p:nvSpPr>
        <p:spPr>
          <a:xfrm>
            <a:off x="4366871" y="2290349"/>
            <a:ext cx="3564000" cy="3764374"/>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0" name="Rectangle: Top Corners Rounded 19">
            <a:extLst>
              <a:ext uri="{FF2B5EF4-FFF2-40B4-BE49-F238E27FC236}">
                <a16:creationId xmlns:a16="http://schemas.microsoft.com/office/drawing/2014/main" id="{08FEBAA5-9C5F-2648-899B-9991822EBFF6}"/>
              </a:ext>
              <a:ext uri="{C183D7F6-B498-43B3-948B-1728B52AA6E4}">
                <adec:decorative xmlns:adec="http://schemas.microsoft.com/office/drawing/2017/decorative" val="1"/>
              </a:ext>
            </a:extLst>
          </p:cNvPr>
          <p:cNvSpPr/>
          <p:nvPr/>
        </p:nvSpPr>
        <p:spPr>
          <a:xfrm>
            <a:off x="4366871" y="1282349"/>
            <a:ext cx="3564000" cy="1008000"/>
          </a:xfrm>
          <a:prstGeom prst="round2SameRect">
            <a:avLst/>
          </a:prstGeom>
          <a:solidFill>
            <a:srgbClr val="E4EBEE"/>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lIns="0" rtlCol="0" anchor="ctr"/>
          <a:lstStyle/>
          <a:p>
            <a:pPr algn="ctr"/>
            <a:endParaRPr lang="en-GB"/>
          </a:p>
        </p:txBody>
      </p:sp>
      <p:sp>
        <p:nvSpPr>
          <p:cNvPr id="21" name="Text Placeholder 7">
            <a:extLst>
              <a:ext uri="{FF2B5EF4-FFF2-40B4-BE49-F238E27FC236}">
                <a16:creationId xmlns:a16="http://schemas.microsoft.com/office/drawing/2014/main" id="{242484D6-4364-A442-9ABC-5042556E6205}"/>
              </a:ext>
            </a:extLst>
          </p:cNvPr>
          <p:cNvSpPr>
            <a:spLocks noGrp="1"/>
          </p:cNvSpPr>
          <p:nvPr>
            <p:ph type="body" sz="quarter" idx="15"/>
          </p:nvPr>
        </p:nvSpPr>
        <p:spPr>
          <a:xfrm>
            <a:off x="8259249" y="2290349"/>
            <a:ext cx="3564000" cy="3764372"/>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22" name="Rectangle: Top Corners Rounded 21">
            <a:extLst>
              <a:ext uri="{FF2B5EF4-FFF2-40B4-BE49-F238E27FC236}">
                <a16:creationId xmlns:a16="http://schemas.microsoft.com/office/drawing/2014/main" id="{9E7ED11E-4751-6140-AC11-8C5B88B96EE4}"/>
              </a:ext>
              <a:ext uri="{C183D7F6-B498-43B3-948B-1728B52AA6E4}">
                <adec:decorative xmlns:adec="http://schemas.microsoft.com/office/drawing/2017/decorative" val="1"/>
              </a:ext>
            </a:extLst>
          </p:cNvPr>
          <p:cNvSpPr/>
          <p:nvPr/>
        </p:nvSpPr>
        <p:spPr>
          <a:xfrm>
            <a:off x="8259249" y="1282349"/>
            <a:ext cx="3564000" cy="1008000"/>
          </a:xfrm>
          <a:prstGeom prst="round2SameRect">
            <a:avLst/>
          </a:prstGeom>
          <a:solidFill>
            <a:srgbClr val="E4EBEE"/>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7D87C9DF-7113-134C-B859-0141E7D1B2DB}"/>
              </a:ext>
            </a:extLst>
          </p:cNvPr>
          <p:cNvSpPr txBox="1"/>
          <p:nvPr/>
        </p:nvSpPr>
        <p:spPr>
          <a:xfrm>
            <a:off x="4700954" y="6530388"/>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4" name="Content Placeholder 3">
            <a:extLst>
              <a:ext uri="{FF2B5EF4-FFF2-40B4-BE49-F238E27FC236}">
                <a16:creationId xmlns:a16="http://schemas.microsoft.com/office/drawing/2014/main" id="{F17D3740-0A11-F14D-A939-98CD3587271B}"/>
              </a:ext>
            </a:extLst>
          </p:cNvPr>
          <p:cNvSpPr>
            <a:spLocks noGrp="1"/>
          </p:cNvSpPr>
          <p:nvPr>
            <p:ph sz="quarter" idx="4294967295" hasCustomPrompt="1"/>
          </p:nvPr>
        </p:nvSpPr>
        <p:spPr>
          <a:xfrm>
            <a:off x="432000" y="1285014"/>
            <a:ext cx="3564001" cy="4769711"/>
          </a:xfrm>
        </p:spPr>
        <p:txBody>
          <a:bodyPr lIns="0" tIns="0" rIns="0" bIns="0"/>
          <a:lstStyle>
            <a:lvl1pPr marL="0" indent="0">
              <a:buNone/>
              <a:defRPr sz="2200">
                <a:solidFill>
                  <a:schemeClr val="tx1"/>
                </a:solidFill>
              </a:defRPr>
            </a:lvl1pPr>
          </a:lstStyle>
          <a:p>
            <a:r>
              <a:rPr lang="en-GB"/>
              <a:t>Intro summary text goes here</a:t>
            </a:r>
          </a:p>
        </p:txBody>
      </p:sp>
      <p:sp>
        <p:nvSpPr>
          <p:cNvPr id="15" name="Title 1">
            <a:extLst>
              <a:ext uri="{FF2B5EF4-FFF2-40B4-BE49-F238E27FC236}">
                <a16:creationId xmlns:a16="http://schemas.microsoft.com/office/drawing/2014/main" id="{95347A23-4C56-A54D-96A3-4993B8606624}"/>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17" name="Text Placeholder 2">
            <a:extLst>
              <a:ext uri="{FF2B5EF4-FFF2-40B4-BE49-F238E27FC236}">
                <a16:creationId xmlns:a16="http://schemas.microsoft.com/office/drawing/2014/main" id="{721EFD07-C8A5-7845-9A8E-928B94195A0F}"/>
              </a:ext>
            </a:extLst>
          </p:cNvPr>
          <p:cNvSpPr>
            <a:spLocks noGrp="1"/>
          </p:cNvSpPr>
          <p:nvPr>
            <p:ph type="body" sz="quarter" idx="18" hasCustomPrompt="1"/>
          </p:nvPr>
        </p:nvSpPr>
        <p:spPr>
          <a:xfrm>
            <a:off x="4474871" y="1426237"/>
            <a:ext cx="3348000" cy="684000"/>
          </a:xfrm>
        </p:spPr>
        <p:txBody>
          <a:bodyPr anchor="ctr"/>
          <a:lstStyle>
            <a:lvl1pPr algn="ctr">
              <a:buNone/>
              <a:defRPr sz="2200" b="1">
                <a:solidFill>
                  <a:schemeClr val="tx1"/>
                </a:solidFill>
              </a:defRPr>
            </a:lvl1pPr>
          </a:lstStyle>
          <a:p>
            <a:pPr lvl="0"/>
            <a:r>
              <a:rPr lang="en-GB"/>
              <a:t>Insert title</a:t>
            </a:r>
          </a:p>
        </p:txBody>
      </p:sp>
      <p:sp>
        <p:nvSpPr>
          <p:cNvPr id="18" name="Text Placeholder 2">
            <a:extLst>
              <a:ext uri="{FF2B5EF4-FFF2-40B4-BE49-F238E27FC236}">
                <a16:creationId xmlns:a16="http://schemas.microsoft.com/office/drawing/2014/main" id="{6076541C-26A7-7147-BAC1-5A229E7C0E3C}"/>
              </a:ext>
            </a:extLst>
          </p:cNvPr>
          <p:cNvSpPr>
            <a:spLocks noGrp="1"/>
          </p:cNvSpPr>
          <p:nvPr>
            <p:ph type="body" sz="quarter" idx="19" hasCustomPrompt="1"/>
          </p:nvPr>
        </p:nvSpPr>
        <p:spPr>
          <a:xfrm>
            <a:off x="8367249" y="1426237"/>
            <a:ext cx="3348000" cy="684000"/>
          </a:xfrm>
        </p:spPr>
        <p:txBody>
          <a:bodyPr anchor="ctr"/>
          <a:lstStyle>
            <a:lvl1pPr algn="ctr">
              <a:buNone/>
              <a:defRPr sz="2200" b="1">
                <a:solidFill>
                  <a:schemeClr val="tx1"/>
                </a:solidFill>
              </a:defRPr>
            </a:lvl1pPr>
          </a:lstStyle>
          <a:p>
            <a:pPr lvl="0"/>
            <a:r>
              <a:rPr lang="en-GB"/>
              <a:t>Insert title</a:t>
            </a:r>
          </a:p>
        </p:txBody>
      </p:sp>
      <p:cxnSp>
        <p:nvCxnSpPr>
          <p:cNvPr id="16" name="Straight Connector 15">
            <a:extLst>
              <a:ext uri="{FF2B5EF4-FFF2-40B4-BE49-F238E27FC236}">
                <a16:creationId xmlns:a16="http://schemas.microsoft.com/office/drawing/2014/main" id="{D3FF391A-F0C8-2846-A025-06D92CB6CD43}"/>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4626D58-3C16-8648-D845-A7F5213188C7}"/>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351277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Heading, content, basic text one col">
    <p:bg>
      <p:bgPr>
        <a:solidFill>
          <a:srgbClr val="F6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5138" y="414734"/>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3" name="Content Placeholder 2"/>
          <p:cNvSpPr>
            <a:spLocks noGrp="1"/>
          </p:cNvSpPr>
          <p:nvPr>
            <p:ph idx="1" hasCustomPrompt="1"/>
          </p:nvPr>
        </p:nvSpPr>
        <p:spPr>
          <a:xfrm>
            <a:off x="375138" y="1415778"/>
            <a:ext cx="7632000" cy="4026443"/>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add text</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cxnSp>
        <p:nvCxnSpPr>
          <p:cNvPr id="11" name="Straight Connector 10">
            <a:extLst>
              <a:ext uri="{FF2B5EF4-FFF2-40B4-BE49-F238E27FC236}">
                <a16:creationId xmlns:a16="http://schemas.microsoft.com/office/drawing/2014/main" id="{5591C7AB-7F8B-2041-80C3-EE781F24EB94}"/>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2140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EXT Grid boxes, Titles 4UP +Intro">
    <p:bg>
      <p:bgPr>
        <a:solidFill>
          <a:srgbClr val="CCDFF1">
            <a:alpha val="30000"/>
          </a:srgbClr>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24" name="TextBox 23">
            <a:extLst>
              <a:ext uri="{FF2B5EF4-FFF2-40B4-BE49-F238E27FC236}">
                <a16:creationId xmlns:a16="http://schemas.microsoft.com/office/drawing/2014/main" id="{7D87C9DF-7113-134C-B859-0141E7D1B2DB}"/>
              </a:ext>
            </a:extLst>
          </p:cNvPr>
          <p:cNvSpPr txBox="1"/>
          <p:nvPr/>
        </p:nvSpPr>
        <p:spPr>
          <a:xfrm>
            <a:off x="4700954" y="6530388"/>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1" name="Text Placeholder 7">
            <a:extLst>
              <a:ext uri="{FF2B5EF4-FFF2-40B4-BE49-F238E27FC236}">
                <a16:creationId xmlns:a16="http://schemas.microsoft.com/office/drawing/2014/main" id="{BA897845-DFE8-7140-BE24-7AD33E02F2ED}"/>
              </a:ext>
            </a:extLst>
          </p:cNvPr>
          <p:cNvSpPr>
            <a:spLocks noGrp="1"/>
          </p:cNvSpPr>
          <p:nvPr>
            <p:ph type="body" sz="quarter" idx="13"/>
          </p:nvPr>
        </p:nvSpPr>
        <p:spPr>
          <a:xfrm>
            <a:off x="4310428" y="2402369"/>
            <a:ext cx="3564000" cy="1512000"/>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12" name="Rectangle: Top Corners Rounded 11">
            <a:extLst>
              <a:ext uri="{FF2B5EF4-FFF2-40B4-BE49-F238E27FC236}">
                <a16:creationId xmlns:a16="http://schemas.microsoft.com/office/drawing/2014/main" id="{5E206611-9F04-2C46-95B1-573726492E29}"/>
              </a:ext>
              <a:ext uri="{C183D7F6-B498-43B3-948B-1728B52AA6E4}">
                <adec:decorative xmlns:adec="http://schemas.microsoft.com/office/drawing/2017/decorative" val="1"/>
              </a:ext>
            </a:extLst>
          </p:cNvPr>
          <p:cNvSpPr/>
          <p:nvPr/>
        </p:nvSpPr>
        <p:spPr>
          <a:xfrm>
            <a:off x="4310428" y="1502369"/>
            <a:ext cx="3564000" cy="900000"/>
          </a:xfrm>
          <a:prstGeom prst="round2SameRect">
            <a:avLst/>
          </a:prstGeom>
          <a:solidFill>
            <a:schemeClr val="bg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laceholder 7">
            <a:extLst>
              <a:ext uri="{FF2B5EF4-FFF2-40B4-BE49-F238E27FC236}">
                <a16:creationId xmlns:a16="http://schemas.microsoft.com/office/drawing/2014/main" id="{9E4DF866-0267-6D4B-8CF4-FAFA97285DCA}"/>
              </a:ext>
            </a:extLst>
          </p:cNvPr>
          <p:cNvSpPr>
            <a:spLocks noGrp="1"/>
          </p:cNvSpPr>
          <p:nvPr>
            <p:ph type="body" sz="quarter" idx="14"/>
          </p:nvPr>
        </p:nvSpPr>
        <p:spPr>
          <a:xfrm>
            <a:off x="8264591" y="2403403"/>
            <a:ext cx="3564000" cy="1512000"/>
          </a:xfrm>
          <a:prstGeom prst="rect">
            <a:avLst/>
          </a:prstGeom>
          <a:solidFill>
            <a:srgbClr val="F2F2F2"/>
          </a:solidFill>
          <a:ln w="6350">
            <a:solidFill>
              <a:schemeClr val="accent2"/>
            </a:solidFill>
          </a:ln>
        </p:spPr>
        <p:txBody>
          <a:bodyPr lIns="216000" tIns="216000" rIns="216000" bIns="216000">
            <a:noAutofit/>
          </a:bodyPr>
          <a:lstStyle>
            <a:lvl1pPr marL="0" indent="0">
              <a:lnSpc>
                <a:spcPts val="2200"/>
              </a:lnSpc>
              <a:spcBef>
                <a:spcPts val="0"/>
              </a:spcBef>
              <a:spcAft>
                <a:spcPts val="900"/>
              </a:spcAft>
              <a:buClr>
                <a:schemeClr val="tx1"/>
              </a:buClr>
              <a:buNone/>
              <a:defRPr sz="1800">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Click to edit Master text styles</a:t>
            </a:r>
          </a:p>
        </p:txBody>
      </p:sp>
      <p:sp>
        <p:nvSpPr>
          <p:cNvPr id="14" name="Rectangle: Top Corners Rounded 13">
            <a:extLst>
              <a:ext uri="{FF2B5EF4-FFF2-40B4-BE49-F238E27FC236}">
                <a16:creationId xmlns:a16="http://schemas.microsoft.com/office/drawing/2014/main" id="{C737232C-EBE9-2647-917F-C7C76B087CA4}"/>
              </a:ext>
              <a:ext uri="{C183D7F6-B498-43B3-948B-1728B52AA6E4}">
                <adec:decorative xmlns:adec="http://schemas.microsoft.com/office/drawing/2017/decorative" val="1"/>
              </a:ext>
            </a:extLst>
          </p:cNvPr>
          <p:cNvSpPr/>
          <p:nvPr/>
        </p:nvSpPr>
        <p:spPr>
          <a:xfrm>
            <a:off x="8264591" y="1502369"/>
            <a:ext cx="3564000" cy="900000"/>
          </a:xfrm>
          <a:prstGeom prst="round2SameRect">
            <a:avLst/>
          </a:prstGeom>
          <a:solidFill>
            <a:schemeClr val="bg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Content Placeholder 3">
            <a:extLst>
              <a:ext uri="{FF2B5EF4-FFF2-40B4-BE49-F238E27FC236}">
                <a16:creationId xmlns:a16="http://schemas.microsoft.com/office/drawing/2014/main" id="{EA0FBD3D-6E21-E549-967B-395F00EE1908}"/>
              </a:ext>
            </a:extLst>
          </p:cNvPr>
          <p:cNvSpPr>
            <a:spLocks noGrp="1"/>
          </p:cNvSpPr>
          <p:nvPr>
            <p:ph sz="quarter" idx="4294967295" hasCustomPrompt="1"/>
          </p:nvPr>
        </p:nvSpPr>
        <p:spPr>
          <a:xfrm>
            <a:off x="432000" y="1393014"/>
            <a:ext cx="3564001" cy="4865268"/>
          </a:xfrm>
        </p:spPr>
        <p:txBody>
          <a:bodyPr lIns="0" tIns="0" rIns="0" bIns="0"/>
          <a:lstStyle>
            <a:lvl1pPr marL="0" indent="0">
              <a:buNone/>
              <a:defRPr sz="2200">
                <a:solidFill>
                  <a:schemeClr val="tx1"/>
                </a:solidFill>
              </a:defRPr>
            </a:lvl1pPr>
          </a:lstStyle>
          <a:p>
            <a:r>
              <a:rPr lang="en-GB"/>
              <a:t>Intro summary text goes here</a:t>
            </a:r>
          </a:p>
        </p:txBody>
      </p:sp>
      <p:sp>
        <p:nvSpPr>
          <p:cNvPr id="19" name="Title 1">
            <a:extLst>
              <a:ext uri="{FF2B5EF4-FFF2-40B4-BE49-F238E27FC236}">
                <a16:creationId xmlns:a16="http://schemas.microsoft.com/office/drawing/2014/main" id="{E8CEA5C8-040E-A042-A8BE-B661106C8E75}"/>
              </a:ext>
            </a:extLst>
          </p:cNvPr>
          <p:cNvSpPr>
            <a:spLocks noGrp="1"/>
          </p:cNvSpPr>
          <p:nvPr>
            <p:ph type="title" hasCustomPrompt="1"/>
          </p:nvPr>
        </p:nvSpPr>
        <p:spPr>
          <a:xfrm>
            <a:off x="432000" y="432000"/>
            <a:ext cx="11404154" cy="695727"/>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26" name="Text Placeholder 2">
            <a:extLst>
              <a:ext uri="{FF2B5EF4-FFF2-40B4-BE49-F238E27FC236}">
                <a16:creationId xmlns:a16="http://schemas.microsoft.com/office/drawing/2014/main" id="{F63E93DE-B0A0-E448-839F-EC15B688DA99}"/>
              </a:ext>
            </a:extLst>
          </p:cNvPr>
          <p:cNvSpPr>
            <a:spLocks noGrp="1"/>
          </p:cNvSpPr>
          <p:nvPr>
            <p:ph type="body" sz="quarter" idx="19" hasCustomPrompt="1"/>
          </p:nvPr>
        </p:nvSpPr>
        <p:spPr>
          <a:xfrm>
            <a:off x="4418428" y="1393014"/>
            <a:ext cx="3348000" cy="684000"/>
          </a:xfrm>
        </p:spPr>
        <p:txBody>
          <a:bodyPr anchor="ctr"/>
          <a:lstStyle>
            <a:lvl1pPr algn="ctr">
              <a:buNone/>
              <a:defRPr sz="2200" b="1">
                <a:solidFill>
                  <a:schemeClr val="tx1"/>
                </a:solidFill>
              </a:defRPr>
            </a:lvl1pPr>
          </a:lstStyle>
          <a:p>
            <a:pPr lvl="0"/>
            <a:r>
              <a:rPr lang="en-GB"/>
              <a:t>Insert title</a:t>
            </a:r>
          </a:p>
        </p:txBody>
      </p:sp>
      <p:sp>
        <p:nvSpPr>
          <p:cNvPr id="27" name="Text Placeholder 2">
            <a:extLst>
              <a:ext uri="{FF2B5EF4-FFF2-40B4-BE49-F238E27FC236}">
                <a16:creationId xmlns:a16="http://schemas.microsoft.com/office/drawing/2014/main" id="{8728E9EF-F5FD-C54D-A0C4-E79B3934E34F}"/>
              </a:ext>
            </a:extLst>
          </p:cNvPr>
          <p:cNvSpPr>
            <a:spLocks noGrp="1"/>
          </p:cNvSpPr>
          <p:nvPr>
            <p:ph type="body" sz="quarter" idx="20" hasCustomPrompt="1"/>
          </p:nvPr>
        </p:nvSpPr>
        <p:spPr>
          <a:xfrm>
            <a:off x="8372591" y="1394399"/>
            <a:ext cx="3348000" cy="684000"/>
          </a:xfrm>
        </p:spPr>
        <p:txBody>
          <a:bodyPr anchor="ctr"/>
          <a:lstStyle>
            <a:lvl1pPr algn="ctr">
              <a:buNone/>
              <a:defRPr sz="2200" b="1">
                <a:solidFill>
                  <a:schemeClr val="tx1"/>
                </a:solidFill>
              </a:defRPr>
            </a:lvl1pPr>
          </a:lstStyle>
          <a:p>
            <a:pPr lvl="0"/>
            <a:r>
              <a:rPr lang="en-GB"/>
              <a:t>Insert title</a:t>
            </a:r>
          </a:p>
        </p:txBody>
      </p:sp>
      <p:cxnSp>
        <p:nvCxnSpPr>
          <p:cNvPr id="21" name="Straight Connector 20">
            <a:extLst>
              <a:ext uri="{FF2B5EF4-FFF2-40B4-BE49-F238E27FC236}">
                <a16:creationId xmlns:a16="http://schemas.microsoft.com/office/drawing/2014/main" id="{7116781D-5A03-6141-8389-E5AB404ECD9E}"/>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6B9BB60-BD70-1857-B877-C41DEC1AF45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2345355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Quote blue">
    <p:bg>
      <p:bgPr>
        <a:solidFill>
          <a:srgbClr val="F6F8F8"/>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2"/>
                </a:solidFill>
              </a:rPr>
              <a:t>‹#›</a:t>
            </a:fld>
            <a:endParaRPr lang="en-GB" sz="1200">
              <a:solidFill>
                <a:schemeClr val="accent2"/>
              </a:solidFill>
            </a:endParaRPr>
          </a:p>
        </p:txBody>
      </p:sp>
      <p:sp>
        <p:nvSpPr>
          <p:cNvPr id="11" name="Text Placeholder 7">
            <a:extLst>
              <a:ext uri="{FF2B5EF4-FFF2-40B4-BE49-F238E27FC236}">
                <a16:creationId xmlns:a16="http://schemas.microsoft.com/office/drawing/2014/main" id="{9F1649F8-C95E-B04E-A0E7-F89193CC9718}"/>
              </a:ext>
            </a:extLst>
          </p:cNvPr>
          <p:cNvSpPr>
            <a:spLocks noGrp="1"/>
          </p:cNvSpPr>
          <p:nvPr>
            <p:ph type="body" sz="quarter" idx="14" hasCustomPrompt="1"/>
          </p:nvPr>
        </p:nvSpPr>
        <p:spPr>
          <a:xfrm>
            <a:off x="537224" y="1314156"/>
            <a:ext cx="7503849" cy="3466727"/>
          </a:xfrm>
          <a:prstGeom prst="rect">
            <a:avLst/>
          </a:prstGeom>
        </p:spPr>
        <p:txBody>
          <a:bodyPr>
            <a:noAutofit/>
          </a:bodyPr>
          <a:lstStyle>
            <a:lvl1pPr marL="288000" indent="-288000" algn="l">
              <a:buNone/>
              <a:defRPr sz="4200" b="1">
                <a:solidFill>
                  <a:schemeClr val="tx1"/>
                </a:solidFill>
              </a:defRPr>
            </a:lvl1pPr>
            <a:lvl2pPr marL="357188" indent="0">
              <a:buNone/>
              <a:defRPr>
                <a:solidFill>
                  <a:schemeClr val="tx1"/>
                </a:solidFill>
              </a:defRPr>
            </a:lvl2pPr>
            <a:lvl3pPr marL="714375" indent="0">
              <a:buNone/>
              <a:defRPr>
                <a:solidFill>
                  <a:schemeClr val="tx1"/>
                </a:solidFill>
              </a:defRPr>
            </a:lvl3pPr>
            <a:lvl4pPr marL="1081087" indent="0">
              <a:buNone/>
              <a:defRPr>
                <a:solidFill>
                  <a:schemeClr val="tx1"/>
                </a:solidFill>
              </a:defRPr>
            </a:lvl4pPr>
            <a:lvl5pPr marL="1438275" indent="0">
              <a:buNone/>
              <a:defRPr>
                <a:solidFill>
                  <a:schemeClr val="tx1"/>
                </a:solidFill>
              </a:defRPr>
            </a:lvl5pPr>
          </a:lstStyle>
          <a:p>
            <a:pPr lvl="0"/>
            <a:r>
              <a:rPr lang="en-GB"/>
              <a:t>“Showcase quotation</a:t>
            </a:r>
            <a:br>
              <a:rPr lang="en-GB"/>
            </a:br>
            <a:r>
              <a:rPr lang="en-GB"/>
              <a:t>with left aligned text over multiple lines. Try to keep</a:t>
            </a:r>
            <a:br>
              <a:rPr lang="en-GB"/>
            </a:br>
            <a:r>
              <a:rPr lang="en-GB"/>
              <a:t>it to four lines if </a:t>
            </a:r>
            <a:r>
              <a:rPr lang="en-GB" err="1"/>
              <a:t>poss</a:t>
            </a:r>
            <a:r>
              <a:rPr lang="en-GB"/>
              <a:t> or five lines max.”</a:t>
            </a:r>
          </a:p>
        </p:txBody>
      </p:sp>
      <p:sp>
        <p:nvSpPr>
          <p:cNvPr id="6" name="Text Placeholder 6">
            <a:extLst>
              <a:ext uri="{FF2B5EF4-FFF2-40B4-BE49-F238E27FC236}">
                <a16:creationId xmlns:a16="http://schemas.microsoft.com/office/drawing/2014/main" id="{D406466E-798B-BE4C-B09F-C1B1244AAB6A}"/>
              </a:ext>
            </a:extLst>
          </p:cNvPr>
          <p:cNvSpPr>
            <a:spLocks noGrp="1"/>
          </p:cNvSpPr>
          <p:nvPr>
            <p:ph type="body" sz="quarter" idx="13" hasCustomPrompt="1"/>
          </p:nvPr>
        </p:nvSpPr>
        <p:spPr>
          <a:xfrm>
            <a:off x="828000" y="4780883"/>
            <a:ext cx="7503849" cy="896938"/>
          </a:xfrm>
          <a:prstGeom prst="rect">
            <a:avLst/>
          </a:prstGeom>
        </p:spPr>
        <p:txBody>
          <a:bodyPr/>
          <a:lstStyle>
            <a:lvl1pPr marL="0" indent="0" algn="l">
              <a:buNone/>
              <a:defRPr b="1">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Name Surname,</a:t>
            </a:r>
            <a:br>
              <a:rPr lang="en-GB"/>
            </a:br>
            <a:r>
              <a:rPr lang="en-GB"/>
              <a:t>Job Title</a:t>
            </a:r>
          </a:p>
        </p:txBody>
      </p:sp>
      <p:cxnSp>
        <p:nvCxnSpPr>
          <p:cNvPr id="8" name="Straight Connector 7">
            <a:extLst>
              <a:ext uri="{FF2B5EF4-FFF2-40B4-BE49-F238E27FC236}">
                <a16:creationId xmlns:a16="http://schemas.microsoft.com/office/drawing/2014/main" id="{B43FE3F0-85CD-934D-A3A3-CF2B78D73A35}"/>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A86FEEE-9136-D68E-6360-B4FDD6D917D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137361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Quote blue">
    <p:bg>
      <p:bgPr>
        <a:solidFill>
          <a:srgbClr val="CCDFF1">
            <a:alpha val="30000"/>
          </a:srgb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2"/>
                </a:solidFill>
              </a:rPr>
              <a:t>‹#›</a:t>
            </a:fld>
            <a:endParaRPr lang="en-GB" sz="1200">
              <a:solidFill>
                <a:schemeClr val="accent2"/>
              </a:solidFill>
            </a:endParaRPr>
          </a:p>
        </p:txBody>
      </p:sp>
      <p:sp>
        <p:nvSpPr>
          <p:cNvPr id="11" name="Text Placeholder 7">
            <a:extLst>
              <a:ext uri="{FF2B5EF4-FFF2-40B4-BE49-F238E27FC236}">
                <a16:creationId xmlns:a16="http://schemas.microsoft.com/office/drawing/2014/main" id="{9F1649F8-C95E-B04E-A0E7-F89193CC9718}"/>
              </a:ext>
            </a:extLst>
          </p:cNvPr>
          <p:cNvSpPr>
            <a:spLocks noGrp="1"/>
          </p:cNvSpPr>
          <p:nvPr>
            <p:ph type="body" sz="quarter" idx="14" hasCustomPrompt="1"/>
          </p:nvPr>
        </p:nvSpPr>
        <p:spPr>
          <a:xfrm>
            <a:off x="537224" y="1314156"/>
            <a:ext cx="7503849" cy="3466727"/>
          </a:xfrm>
          <a:prstGeom prst="rect">
            <a:avLst/>
          </a:prstGeom>
        </p:spPr>
        <p:txBody>
          <a:bodyPr>
            <a:noAutofit/>
          </a:bodyPr>
          <a:lstStyle>
            <a:lvl1pPr marL="288000" indent="-288000" algn="l">
              <a:buNone/>
              <a:defRPr sz="4200" b="1">
                <a:solidFill>
                  <a:schemeClr val="tx1"/>
                </a:solidFill>
              </a:defRPr>
            </a:lvl1pPr>
            <a:lvl2pPr marL="357188" indent="0">
              <a:buNone/>
              <a:defRPr>
                <a:solidFill>
                  <a:schemeClr val="tx1"/>
                </a:solidFill>
              </a:defRPr>
            </a:lvl2pPr>
            <a:lvl3pPr marL="714375" indent="0">
              <a:buNone/>
              <a:defRPr>
                <a:solidFill>
                  <a:schemeClr val="tx1"/>
                </a:solidFill>
              </a:defRPr>
            </a:lvl3pPr>
            <a:lvl4pPr marL="1081087" indent="0">
              <a:buNone/>
              <a:defRPr>
                <a:solidFill>
                  <a:schemeClr val="tx1"/>
                </a:solidFill>
              </a:defRPr>
            </a:lvl4pPr>
            <a:lvl5pPr marL="1438275" indent="0">
              <a:buNone/>
              <a:defRPr>
                <a:solidFill>
                  <a:schemeClr val="tx1"/>
                </a:solidFill>
              </a:defRPr>
            </a:lvl5pPr>
          </a:lstStyle>
          <a:p>
            <a:pPr lvl="0"/>
            <a:r>
              <a:rPr lang="en-GB"/>
              <a:t>“Showcase quotation</a:t>
            </a:r>
            <a:br>
              <a:rPr lang="en-GB"/>
            </a:br>
            <a:r>
              <a:rPr lang="en-GB"/>
              <a:t>with left aligned text over multiple lines. Try to keep</a:t>
            </a:r>
            <a:br>
              <a:rPr lang="en-GB"/>
            </a:br>
            <a:r>
              <a:rPr lang="en-GB"/>
              <a:t>it to four lines if </a:t>
            </a:r>
            <a:r>
              <a:rPr lang="en-GB" err="1"/>
              <a:t>poss</a:t>
            </a:r>
            <a:r>
              <a:rPr lang="en-GB"/>
              <a:t> or five lines max.”</a:t>
            </a:r>
          </a:p>
        </p:txBody>
      </p:sp>
      <p:sp>
        <p:nvSpPr>
          <p:cNvPr id="6" name="Text Placeholder 6">
            <a:extLst>
              <a:ext uri="{FF2B5EF4-FFF2-40B4-BE49-F238E27FC236}">
                <a16:creationId xmlns:a16="http://schemas.microsoft.com/office/drawing/2014/main" id="{D406466E-798B-BE4C-B09F-C1B1244AAB6A}"/>
              </a:ext>
            </a:extLst>
          </p:cNvPr>
          <p:cNvSpPr>
            <a:spLocks noGrp="1"/>
          </p:cNvSpPr>
          <p:nvPr>
            <p:ph type="body" sz="quarter" idx="13" hasCustomPrompt="1"/>
          </p:nvPr>
        </p:nvSpPr>
        <p:spPr>
          <a:xfrm>
            <a:off x="828000" y="4780883"/>
            <a:ext cx="7503849" cy="896938"/>
          </a:xfrm>
          <a:prstGeom prst="rect">
            <a:avLst/>
          </a:prstGeom>
        </p:spPr>
        <p:txBody>
          <a:bodyPr/>
          <a:lstStyle>
            <a:lvl1pPr marL="0" indent="0" algn="l">
              <a:buNone/>
              <a:defRPr b="1">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Name Surname,</a:t>
            </a:r>
            <a:br>
              <a:rPr lang="en-GB"/>
            </a:br>
            <a:r>
              <a:rPr lang="en-GB"/>
              <a:t>Job Title</a:t>
            </a:r>
          </a:p>
        </p:txBody>
      </p:sp>
      <p:cxnSp>
        <p:nvCxnSpPr>
          <p:cNvPr id="8" name="Straight Connector 7">
            <a:extLst>
              <a:ext uri="{FF2B5EF4-FFF2-40B4-BE49-F238E27FC236}">
                <a16:creationId xmlns:a16="http://schemas.microsoft.com/office/drawing/2014/main" id="{B43FE3F0-85CD-934D-A3A3-CF2B78D73A35}"/>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A86FEEE-9136-D68E-6360-B4FDD6D917D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878843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_Quote and image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E4EE10-8D4E-C85B-5620-784900182A4E}"/>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0" y="0"/>
            <a:ext cx="12192000" cy="6857999"/>
          </a:xfrm>
          <a:prstGeom prst="rect">
            <a:avLst/>
          </a:prstGeom>
        </p:spPr>
      </p:pic>
      <p:sp>
        <p:nvSpPr>
          <p:cNvPr id="6" name="Text Placeholder 7">
            <a:extLst>
              <a:ext uri="{FF2B5EF4-FFF2-40B4-BE49-F238E27FC236}">
                <a16:creationId xmlns:a16="http://schemas.microsoft.com/office/drawing/2014/main" id="{D43F37B1-1F8A-2CA4-9D19-C0E420FB42AE}"/>
              </a:ext>
            </a:extLst>
          </p:cNvPr>
          <p:cNvSpPr>
            <a:spLocks noGrp="1"/>
          </p:cNvSpPr>
          <p:nvPr>
            <p:ph type="body" sz="quarter" idx="15" hasCustomPrompt="1"/>
          </p:nvPr>
        </p:nvSpPr>
        <p:spPr>
          <a:xfrm>
            <a:off x="1337052" y="1673324"/>
            <a:ext cx="3461285" cy="658367"/>
          </a:xfrm>
          <a:prstGeom prst="rect">
            <a:avLst/>
          </a:prstGeom>
        </p:spPr>
        <p:txBody>
          <a:bodyPr lIns="0" tIns="0" rIns="0" bIns="0">
            <a:noAutofit/>
          </a:bodyPr>
          <a:lstStyle>
            <a:lvl1pPr marL="0" indent="0">
              <a:buNone/>
              <a:defRPr sz="3600" b="1">
                <a:solidFill>
                  <a:schemeClr val="tx1"/>
                </a:solidFill>
              </a:defRPr>
            </a:lvl1pPr>
            <a:lvl2pPr marL="357188" indent="0">
              <a:buNone/>
              <a:defRPr>
                <a:solidFill>
                  <a:schemeClr val="tx1"/>
                </a:solidFill>
              </a:defRPr>
            </a:lvl2pPr>
            <a:lvl3pPr marL="714375" indent="0">
              <a:buNone/>
              <a:defRPr>
                <a:solidFill>
                  <a:schemeClr val="tx1"/>
                </a:solidFill>
              </a:defRPr>
            </a:lvl3pPr>
            <a:lvl4pPr marL="1081087" indent="0">
              <a:buNone/>
              <a:defRPr>
                <a:solidFill>
                  <a:schemeClr val="tx1"/>
                </a:solidFill>
              </a:defRPr>
            </a:lvl4pPr>
            <a:lvl5pPr marL="1438275" indent="0">
              <a:buNone/>
              <a:defRPr>
                <a:solidFill>
                  <a:schemeClr val="tx1"/>
                </a:solidFill>
              </a:defRPr>
            </a:lvl5pPr>
          </a:lstStyle>
          <a:p>
            <a:pPr lvl="0"/>
            <a:r>
              <a:rPr lang="en-GB"/>
              <a:t>Heading label</a:t>
            </a:r>
          </a:p>
        </p:txBody>
      </p:sp>
      <p:sp>
        <p:nvSpPr>
          <p:cNvPr id="2" name="Picture Placeholder 6">
            <a:extLst>
              <a:ext uri="{FF2B5EF4-FFF2-40B4-BE49-F238E27FC236}">
                <a16:creationId xmlns:a16="http://schemas.microsoft.com/office/drawing/2014/main" id="{2C90ABAC-E435-5C65-A8FA-9E315CE9DE53}"/>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8" name="Content Placeholder 2">
            <a:extLst>
              <a:ext uri="{FF2B5EF4-FFF2-40B4-BE49-F238E27FC236}">
                <a16:creationId xmlns:a16="http://schemas.microsoft.com/office/drawing/2014/main" id="{7F337CE4-9082-D695-8AD8-89148114EBDF}"/>
              </a:ext>
            </a:extLst>
          </p:cNvPr>
          <p:cNvSpPr>
            <a:spLocks noGrp="1"/>
          </p:cNvSpPr>
          <p:nvPr>
            <p:ph idx="1" hasCustomPrompt="1"/>
          </p:nvPr>
        </p:nvSpPr>
        <p:spPr>
          <a:xfrm>
            <a:off x="1337052" y="2331691"/>
            <a:ext cx="3461285" cy="3110530"/>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18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add text</a:t>
            </a:r>
          </a:p>
        </p:txBody>
      </p:sp>
    </p:spTree>
    <p:extLst>
      <p:ext uri="{BB962C8B-B14F-4D97-AF65-F5344CB8AC3E}">
        <p14:creationId xmlns:p14="http://schemas.microsoft.com/office/powerpoint/2010/main" val="229380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3_Quote and image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E4EE10-8D4E-C85B-5620-784900182A4E}"/>
              </a:ext>
              <a:ext uri="{C183D7F6-B498-43B3-948B-1728B52AA6E4}">
                <adec:decorative xmlns:adec="http://schemas.microsoft.com/office/drawing/2017/decorative" val="1"/>
              </a:ext>
            </a:extLst>
          </p:cNvPr>
          <p:cNvPicPr>
            <a:picLocks noChangeAspect="1"/>
          </p:cNvPicPr>
          <p:nvPr/>
        </p:nvPicPr>
        <p:blipFill>
          <a:blip r:embed="rId2"/>
          <a:srcRect t="5090" r="8799" b="3710"/>
          <a:stretch>
            <a:fillRect/>
          </a:stretch>
        </p:blipFill>
        <p:spPr>
          <a:xfrm>
            <a:off x="0" y="0"/>
            <a:ext cx="13320887" cy="7492999"/>
          </a:xfrm>
          <a:prstGeom prst="rect">
            <a:avLst/>
          </a:prstGeom>
        </p:spPr>
      </p:pic>
      <p:sp>
        <p:nvSpPr>
          <p:cNvPr id="3" name="Text Placeholder 7">
            <a:extLst>
              <a:ext uri="{FF2B5EF4-FFF2-40B4-BE49-F238E27FC236}">
                <a16:creationId xmlns:a16="http://schemas.microsoft.com/office/drawing/2014/main" id="{BA16B251-D1BB-394C-319F-40E8F04D7FB9}"/>
              </a:ext>
            </a:extLst>
          </p:cNvPr>
          <p:cNvSpPr>
            <a:spLocks noGrp="1"/>
          </p:cNvSpPr>
          <p:nvPr>
            <p:ph type="body" sz="quarter" idx="15" hasCustomPrompt="1"/>
          </p:nvPr>
        </p:nvSpPr>
        <p:spPr>
          <a:xfrm>
            <a:off x="1421718" y="1724124"/>
            <a:ext cx="3461285" cy="658367"/>
          </a:xfrm>
          <a:prstGeom prst="rect">
            <a:avLst/>
          </a:prstGeom>
        </p:spPr>
        <p:txBody>
          <a:bodyPr lIns="0" tIns="0" rIns="0" bIns="0">
            <a:noAutofit/>
          </a:bodyPr>
          <a:lstStyle>
            <a:lvl1pPr marL="0" indent="0">
              <a:buNone/>
              <a:defRPr sz="3600" b="1">
                <a:solidFill>
                  <a:schemeClr val="tx1"/>
                </a:solidFill>
              </a:defRPr>
            </a:lvl1pPr>
            <a:lvl2pPr marL="357188" indent="0">
              <a:buNone/>
              <a:defRPr>
                <a:solidFill>
                  <a:schemeClr val="tx1"/>
                </a:solidFill>
              </a:defRPr>
            </a:lvl2pPr>
            <a:lvl3pPr marL="714375" indent="0">
              <a:buNone/>
              <a:defRPr>
                <a:solidFill>
                  <a:schemeClr val="tx1"/>
                </a:solidFill>
              </a:defRPr>
            </a:lvl3pPr>
            <a:lvl4pPr marL="1081087" indent="0">
              <a:buNone/>
              <a:defRPr>
                <a:solidFill>
                  <a:schemeClr val="tx1"/>
                </a:solidFill>
              </a:defRPr>
            </a:lvl4pPr>
            <a:lvl5pPr marL="1438275" indent="0">
              <a:buNone/>
              <a:defRPr>
                <a:solidFill>
                  <a:schemeClr val="tx1"/>
                </a:solidFill>
              </a:defRPr>
            </a:lvl5pPr>
          </a:lstStyle>
          <a:p>
            <a:pPr lvl="0"/>
            <a:r>
              <a:rPr lang="en-GB"/>
              <a:t>Heading label</a:t>
            </a:r>
          </a:p>
        </p:txBody>
      </p:sp>
      <p:sp>
        <p:nvSpPr>
          <p:cNvPr id="2" name="Picture Placeholder 6">
            <a:extLst>
              <a:ext uri="{FF2B5EF4-FFF2-40B4-BE49-F238E27FC236}">
                <a16:creationId xmlns:a16="http://schemas.microsoft.com/office/drawing/2014/main" id="{2C90ABAC-E435-5C65-A8FA-9E315CE9DE53}"/>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5" name="Content Placeholder 2">
            <a:extLst>
              <a:ext uri="{FF2B5EF4-FFF2-40B4-BE49-F238E27FC236}">
                <a16:creationId xmlns:a16="http://schemas.microsoft.com/office/drawing/2014/main" id="{4542D69F-C459-8ECE-06A1-66E418FF3EC1}"/>
              </a:ext>
            </a:extLst>
          </p:cNvPr>
          <p:cNvSpPr>
            <a:spLocks noGrp="1"/>
          </p:cNvSpPr>
          <p:nvPr>
            <p:ph idx="1" hasCustomPrompt="1"/>
          </p:nvPr>
        </p:nvSpPr>
        <p:spPr>
          <a:xfrm>
            <a:off x="1421717" y="2558894"/>
            <a:ext cx="3461285" cy="3562506"/>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18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add text</a:t>
            </a:r>
          </a:p>
        </p:txBody>
      </p:sp>
    </p:spTree>
    <p:extLst>
      <p:ext uri="{BB962C8B-B14F-4D97-AF65-F5344CB8AC3E}">
        <p14:creationId xmlns:p14="http://schemas.microsoft.com/office/powerpoint/2010/main" val="757136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Quote and image 4">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2196E5-15CA-15E3-1E10-32B3D19927EF}"/>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0" y="0"/>
            <a:ext cx="12192000" cy="6857999"/>
          </a:xfrm>
          <a:prstGeom prst="rect">
            <a:avLst/>
          </a:prstGeom>
        </p:spPr>
      </p:pic>
      <p:sp>
        <p:nvSpPr>
          <p:cNvPr id="22" name="Rectangle 21">
            <a:extLst>
              <a:ext uri="{FF2B5EF4-FFF2-40B4-BE49-F238E27FC236}">
                <a16:creationId xmlns:a16="http://schemas.microsoft.com/office/drawing/2014/main" id="{35B6474B-ACF2-9D41-872B-7CB816A7A28A}"/>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6" name="Picture Placeholder 6">
            <a:extLst>
              <a:ext uri="{FF2B5EF4-FFF2-40B4-BE49-F238E27FC236}">
                <a16:creationId xmlns:a16="http://schemas.microsoft.com/office/drawing/2014/main" id="{652C93B3-5A12-5AAD-2ACF-93939EE7FBF5}"/>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
        <p:nvSpPr>
          <p:cNvPr id="4" name="Content Placeholder 2">
            <a:extLst>
              <a:ext uri="{FF2B5EF4-FFF2-40B4-BE49-F238E27FC236}">
                <a16:creationId xmlns:a16="http://schemas.microsoft.com/office/drawing/2014/main" id="{7558B23E-2241-0C04-DC3A-1FCFC1EF8A24}"/>
              </a:ext>
            </a:extLst>
          </p:cNvPr>
          <p:cNvSpPr>
            <a:spLocks noGrp="1"/>
          </p:cNvSpPr>
          <p:nvPr>
            <p:ph idx="1" hasCustomPrompt="1"/>
          </p:nvPr>
        </p:nvSpPr>
        <p:spPr>
          <a:xfrm>
            <a:off x="1337052" y="2331691"/>
            <a:ext cx="3461285" cy="3110530"/>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2800" b="1">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“Add quote text here”</a:t>
            </a:r>
          </a:p>
        </p:txBody>
      </p:sp>
    </p:spTree>
    <p:extLst>
      <p:ext uri="{BB962C8B-B14F-4D97-AF65-F5344CB8AC3E}">
        <p14:creationId xmlns:p14="http://schemas.microsoft.com/office/powerpoint/2010/main" val="1494533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Quote and image 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EB4F947-0C85-DAF2-683C-40847EF7F07B}"/>
              </a:ext>
              <a:ext uri="{C183D7F6-B498-43B3-948B-1728B52AA6E4}">
                <adec:decorative xmlns:adec="http://schemas.microsoft.com/office/drawing/2017/decorative" val="1"/>
              </a:ext>
            </a:extLst>
          </p:cNvPr>
          <p:cNvPicPr>
            <a:picLocks noChangeAspect="1"/>
          </p:cNvPicPr>
          <p:nvPr/>
        </p:nvPicPr>
        <p:blipFill>
          <a:blip r:embed="rId2"/>
          <a:srcRect/>
          <a:stretch/>
        </p:blipFill>
        <p:spPr>
          <a:xfrm>
            <a:off x="0" y="0"/>
            <a:ext cx="12192000" cy="6857999"/>
          </a:xfrm>
          <a:prstGeom prst="rect">
            <a:avLst/>
          </a:prstGeom>
        </p:spPr>
      </p:pic>
      <p:sp>
        <p:nvSpPr>
          <p:cNvPr id="2" name="Picture Placeholder 6">
            <a:extLst>
              <a:ext uri="{FF2B5EF4-FFF2-40B4-BE49-F238E27FC236}">
                <a16:creationId xmlns:a16="http://schemas.microsoft.com/office/drawing/2014/main" id="{EA7B0BA1-E61A-5019-0AA4-5328CA2AB0E1}"/>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 </a:t>
            </a:r>
          </a:p>
        </p:txBody>
      </p:sp>
      <p:sp>
        <p:nvSpPr>
          <p:cNvPr id="22" name="Rectangle 21">
            <a:extLst>
              <a:ext uri="{FF2B5EF4-FFF2-40B4-BE49-F238E27FC236}">
                <a16:creationId xmlns:a16="http://schemas.microsoft.com/office/drawing/2014/main" id="{35B6474B-ACF2-9D41-872B-7CB816A7A28A}"/>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4" name="Content Placeholder 2">
            <a:extLst>
              <a:ext uri="{FF2B5EF4-FFF2-40B4-BE49-F238E27FC236}">
                <a16:creationId xmlns:a16="http://schemas.microsoft.com/office/drawing/2014/main" id="{7A22BD2E-E9C2-A15B-06FB-553974CDE6CE}"/>
              </a:ext>
            </a:extLst>
          </p:cNvPr>
          <p:cNvSpPr>
            <a:spLocks noGrp="1"/>
          </p:cNvSpPr>
          <p:nvPr>
            <p:ph idx="1" hasCustomPrompt="1"/>
          </p:nvPr>
        </p:nvSpPr>
        <p:spPr>
          <a:xfrm>
            <a:off x="1337052" y="2331691"/>
            <a:ext cx="3461285" cy="3110530"/>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2800" b="1">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“Add quote text here”</a:t>
            </a:r>
          </a:p>
        </p:txBody>
      </p:sp>
    </p:spTree>
    <p:extLst>
      <p:ext uri="{BB962C8B-B14F-4D97-AF65-F5344CB8AC3E}">
        <p14:creationId xmlns:p14="http://schemas.microsoft.com/office/powerpoint/2010/main" val="421483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5_Breaker Heading1-Blue-DarkBlueA">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0C3909-1482-1013-E118-A2CE0A1DD3D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DE3119AD-4AAB-8B34-F6C1-8D76F0D453BB}"/>
              </a:ext>
            </a:extLst>
          </p:cNvPr>
          <p:cNvSpPr>
            <a:spLocks noGrp="1"/>
          </p:cNvSpPr>
          <p:nvPr>
            <p:ph type="title" hasCustomPrompt="1"/>
          </p:nvPr>
        </p:nvSpPr>
        <p:spPr>
          <a:xfrm>
            <a:off x="770042" y="2242938"/>
            <a:ext cx="10515600" cy="1325563"/>
          </a:xfrm>
        </p:spPr>
        <p:txBody>
          <a:bodyPr>
            <a:noAutofit/>
          </a:bodyPr>
          <a:lstStyle>
            <a:lvl1pPr>
              <a:defRPr sz="6000" b="1"/>
            </a:lvl1pPr>
          </a:lstStyle>
          <a:p>
            <a:r>
              <a:rPr lang="en-US"/>
              <a:t>Breaker slide 1</a:t>
            </a:r>
            <a:endParaRPr lang="en-GB"/>
          </a:p>
        </p:txBody>
      </p:sp>
      <p:sp>
        <p:nvSpPr>
          <p:cNvPr id="7" name="Text Placeholder 6">
            <a:extLst>
              <a:ext uri="{FF2B5EF4-FFF2-40B4-BE49-F238E27FC236}">
                <a16:creationId xmlns:a16="http://schemas.microsoft.com/office/drawing/2014/main" id="{810A3391-0472-724C-8E32-AA7421F01EEF}"/>
              </a:ext>
            </a:extLst>
          </p:cNvPr>
          <p:cNvSpPr>
            <a:spLocks noGrp="1"/>
          </p:cNvSpPr>
          <p:nvPr>
            <p:ph type="body" sz="quarter" idx="13" hasCustomPrompt="1"/>
          </p:nvPr>
        </p:nvSpPr>
        <p:spPr>
          <a:xfrm>
            <a:off x="882932" y="3564000"/>
            <a:ext cx="3890150" cy="896938"/>
          </a:xfrm>
          <a:prstGeom prst="rect">
            <a:avLst/>
          </a:prstGeom>
        </p:spPr>
        <p:txBody>
          <a:bodyPr lIns="0" tIns="0" rIns="0" bIns="0"/>
          <a:lstStyle>
            <a:lvl1pPr marL="0" indent="0">
              <a:buNone/>
              <a:defRPr>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Section subhead</a:t>
            </a:r>
          </a:p>
        </p:txBody>
      </p:sp>
      <p:sp>
        <p:nvSpPr>
          <p:cNvPr id="10" name="Rectangle 9">
            <a:extLst>
              <a:ext uri="{FF2B5EF4-FFF2-40B4-BE49-F238E27FC236}">
                <a16:creationId xmlns:a16="http://schemas.microsoft.com/office/drawing/2014/main" id="{8262997B-3AAD-0D48-95DC-60BECBF9FEF6}"/>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t>‹#›</a:t>
            </a:fld>
            <a:endParaRPr lang="en-GB" sz="1200">
              <a:solidFill>
                <a:schemeClr val="tx1"/>
              </a:solidFill>
            </a:endParaRPr>
          </a:p>
        </p:txBody>
      </p:sp>
    </p:spTree>
    <p:extLst>
      <p:ext uri="{BB962C8B-B14F-4D97-AF65-F5344CB8AC3E}">
        <p14:creationId xmlns:p14="http://schemas.microsoft.com/office/powerpoint/2010/main" val="2009419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6_Breaker Heading1-Blue-DarkBlueA">
    <p:bg>
      <p:bgPr>
        <a:solidFill>
          <a:srgbClr val="F6F8F8"/>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AF6C2AD-0E53-2A94-6EDF-C2BC1C35E66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241914" y="-121920"/>
            <a:ext cx="12408747" cy="6979920"/>
          </a:xfrm>
          <a:prstGeom prst="rect">
            <a:avLst/>
          </a:prstGeom>
        </p:spPr>
      </p:pic>
      <p:sp>
        <p:nvSpPr>
          <p:cNvPr id="4" name="Title 1">
            <a:extLst>
              <a:ext uri="{FF2B5EF4-FFF2-40B4-BE49-F238E27FC236}">
                <a16:creationId xmlns:a16="http://schemas.microsoft.com/office/drawing/2014/main" id="{3D1B5349-CF21-E9D2-92A0-6C58C15A043A}"/>
              </a:ext>
            </a:extLst>
          </p:cNvPr>
          <p:cNvSpPr>
            <a:spLocks noGrp="1"/>
          </p:cNvSpPr>
          <p:nvPr>
            <p:ph type="title" hasCustomPrompt="1"/>
          </p:nvPr>
        </p:nvSpPr>
        <p:spPr>
          <a:xfrm>
            <a:off x="521688" y="2165645"/>
            <a:ext cx="10515600" cy="1325563"/>
          </a:xfrm>
        </p:spPr>
        <p:txBody>
          <a:bodyPr>
            <a:noAutofit/>
          </a:bodyPr>
          <a:lstStyle>
            <a:lvl1pPr>
              <a:defRPr sz="6000" b="1"/>
            </a:lvl1pPr>
          </a:lstStyle>
          <a:p>
            <a:r>
              <a:rPr lang="en-US"/>
              <a:t>Breaker </a:t>
            </a:r>
            <a:br>
              <a:rPr lang="en-US"/>
            </a:br>
            <a:r>
              <a:rPr lang="en-US"/>
              <a:t>slide 2</a:t>
            </a:r>
            <a:endParaRPr lang="en-GB"/>
          </a:p>
        </p:txBody>
      </p:sp>
      <p:sp>
        <p:nvSpPr>
          <p:cNvPr id="7" name="Text Placeholder 6">
            <a:extLst>
              <a:ext uri="{FF2B5EF4-FFF2-40B4-BE49-F238E27FC236}">
                <a16:creationId xmlns:a16="http://schemas.microsoft.com/office/drawing/2014/main" id="{810A3391-0472-724C-8E32-AA7421F01EEF}"/>
              </a:ext>
            </a:extLst>
          </p:cNvPr>
          <p:cNvSpPr>
            <a:spLocks noGrp="1"/>
          </p:cNvSpPr>
          <p:nvPr>
            <p:ph type="body" sz="quarter" idx="13" hasCustomPrompt="1"/>
          </p:nvPr>
        </p:nvSpPr>
        <p:spPr>
          <a:xfrm>
            <a:off x="612000" y="3903218"/>
            <a:ext cx="3890150" cy="896938"/>
          </a:xfrm>
          <a:prstGeom prst="rect">
            <a:avLst/>
          </a:prstGeom>
        </p:spPr>
        <p:txBody>
          <a:bodyPr lIns="0" tIns="0" rIns="0" bIns="0"/>
          <a:lstStyle>
            <a:lvl1pPr marL="0" indent="0">
              <a:buNone/>
              <a:defRPr>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Section subhead</a:t>
            </a:r>
          </a:p>
        </p:txBody>
      </p:sp>
      <p:sp>
        <p:nvSpPr>
          <p:cNvPr id="10" name="Rectangle 9">
            <a:extLst>
              <a:ext uri="{FF2B5EF4-FFF2-40B4-BE49-F238E27FC236}">
                <a16:creationId xmlns:a16="http://schemas.microsoft.com/office/drawing/2014/main" id="{8262997B-3AAD-0D48-95DC-60BECBF9FEF6}"/>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t>‹#›</a:t>
            </a:fld>
            <a:endParaRPr lang="en-GB" sz="1200">
              <a:solidFill>
                <a:schemeClr val="tx1"/>
              </a:solidFill>
            </a:endParaRPr>
          </a:p>
        </p:txBody>
      </p:sp>
    </p:spTree>
    <p:extLst>
      <p:ext uri="{BB962C8B-B14F-4D97-AF65-F5344CB8AC3E}">
        <p14:creationId xmlns:p14="http://schemas.microsoft.com/office/powerpoint/2010/main" val="1707985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8_Breaker Heading1-Blue-DarkBlueA">
    <p:bg>
      <p:bgPr>
        <a:solidFill>
          <a:srgbClr val="F6F8F8"/>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D07C2D6-AB1B-B84B-BC13-7D79E8BCFCF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16318" y="-148043"/>
            <a:ext cx="12499929" cy="7031210"/>
          </a:xfrm>
          <a:prstGeom prst="rect">
            <a:avLst/>
          </a:prstGeom>
        </p:spPr>
      </p:pic>
      <p:sp>
        <p:nvSpPr>
          <p:cNvPr id="2" name="Title 1">
            <a:extLst>
              <a:ext uri="{FF2B5EF4-FFF2-40B4-BE49-F238E27FC236}">
                <a16:creationId xmlns:a16="http://schemas.microsoft.com/office/drawing/2014/main" id="{8506D8CC-65FF-0E59-2392-2C0EBC0605F9}"/>
              </a:ext>
            </a:extLst>
          </p:cNvPr>
          <p:cNvSpPr>
            <a:spLocks noGrp="1"/>
          </p:cNvSpPr>
          <p:nvPr>
            <p:ph type="title" hasCustomPrompt="1"/>
          </p:nvPr>
        </p:nvSpPr>
        <p:spPr>
          <a:xfrm>
            <a:off x="747468" y="2165645"/>
            <a:ext cx="10515600" cy="1325563"/>
          </a:xfrm>
        </p:spPr>
        <p:txBody>
          <a:bodyPr>
            <a:noAutofit/>
          </a:bodyPr>
          <a:lstStyle>
            <a:lvl1pPr>
              <a:defRPr sz="6000" b="1"/>
            </a:lvl1pPr>
          </a:lstStyle>
          <a:p>
            <a:r>
              <a:rPr lang="en-US"/>
              <a:t>Breaker </a:t>
            </a:r>
            <a:br>
              <a:rPr lang="en-US"/>
            </a:br>
            <a:r>
              <a:rPr lang="en-US"/>
              <a:t>slide 3</a:t>
            </a:r>
            <a:endParaRPr lang="en-GB"/>
          </a:p>
        </p:txBody>
      </p:sp>
      <p:sp>
        <p:nvSpPr>
          <p:cNvPr id="7" name="Text Placeholder 6">
            <a:extLst>
              <a:ext uri="{FF2B5EF4-FFF2-40B4-BE49-F238E27FC236}">
                <a16:creationId xmlns:a16="http://schemas.microsoft.com/office/drawing/2014/main" id="{810A3391-0472-724C-8E32-AA7421F01EEF}"/>
              </a:ext>
            </a:extLst>
          </p:cNvPr>
          <p:cNvSpPr>
            <a:spLocks noGrp="1"/>
          </p:cNvSpPr>
          <p:nvPr>
            <p:ph type="body" sz="quarter" idx="13" hasCustomPrompt="1"/>
          </p:nvPr>
        </p:nvSpPr>
        <p:spPr>
          <a:xfrm>
            <a:off x="891916" y="3903218"/>
            <a:ext cx="3890150" cy="896938"/>
          </a:xfrm>
          <a:prstGeom prst="rect">
            <a:avLst/>
          </a:prstGeom>
        </p:spPr>
        <p:txBody>
          <a:bodyPr lIns="0" tIns="0" rIns="0" bIns="0"/>
          <a:lstStyle>
            <a:lvl1pPr marL="0" indent="0">
              <a:buNone/>
              <a:defRPr>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Section subhead</a:t>
            </a:r>
          </a:p>
        </p:txBody>
      </p:sp>
      <p:sp>
        <p:nvSpPr>
          <p:cNvPr id="10" name="Rectangle 9">
            <a:extLst>
              <a:ext uri="{FF2B5EF4-FFF2-40B4-BE49-F238E27FC236}">
                <a16:creationId xmlns:a16="http://schemas.microsoft.com/office/drawing/2014/main" id="{8262997B-3AAD-0D48-95DC-60BECBF9FEF6}"/>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t>‹#›</a:t>
            </a:fld>
            <a:endParaRPr lang="en-GB" sz="1200">
              <a:solidFill>
                <a:schemeClr val="tx1"/>
              </a:solidFill>
            </a:endParaRPr>
          </a:p>
        </p:txBody>
      </p:sp>
    </p:spTree>
    <p:extLst>
      <p:ext uri="{BB962C8B-B14F-4D97-AF65-F5344CB8AC3E}">
        <p14:creationId xmlns:p14="http://schemas.microsoft.com/office/powerpoint/2010/main" val="3307821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_Heading, content, basic text one col">
    <p:bg>
      <p:bgPr>
        <a:solidFill>
          <a:srgbClr val="CCDFF1">
            <a:alpha val="3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75138" y="414734"/>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3" name="Content Placeholder 2"/>
          <p:cNvSpPr>
            <a:spLocks noGrp="1"/>
          </p:cNvSpPr>
          <p:nvPr>
            <p:ph idx="1" hasCustomPrompt="1"/>
          </p:nvPr>
        </p:nvSpPr>
        <p:spPr>
          <a:xfrm>
            <a:off x="375138" y="1415778"/>
            <a:ext cx="7632000" cy="4026443"/>
          </a:xfrm>
          <a:prstGeom prst="rect">
            <a:avLst/>
          </a:prstGeom>
        </p:spPr>
        <p:txBody>
          <a:bodyPr lIns="0" tIns="0" rIns="0" bIns="0">
            <a:normAutofit/>
          </a:bodyPr>
          <a:lstStyle>
            <a:lvl1pPr marL="0" indent="0">
              <a:lnSpc>
                <a:spcPct val="100000"/>
              </a:lnSpc>
              <a:spcBef>
                <a:spcPts val="0"/>
              </a:spcBef>
              <a:spcAft>
                <a:spcPts val="600"/>
              </a:spcAft>
              <a:buClr>
                <a:schemeClr val="tx1"/>
              </a:buClr>
              <a:buFont typeface="Arial" panose="020B0604020202020204" pitchFamily="34" charset="0"/>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add text</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cxnSp>
        <p:nvCxnSpPr>
          <p:cNvPr id="11" name="Straight Connector 10">
            <a:extLst>
              <a:ext uri="{FF2B5EF4-FFF2-40B4-BE49-F238E27FC236}">
                <a16:creationId xmlns:a16="http://schemas.microsoft.com/office/drawing/2014/main" id="{5591C7AB-7F8B-2041-80C3-EE781F24EB94}"/>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2800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7_Breaker Heading1-Blue-DarkBlueA">
    <p:bg>
      <p:bgPr>
        <a:solidFill>
          <a:srgbClr val="F6F8F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76489-9A30-702B-3E26-D81845892857}"/>
              </a:ext>
            </a:extLst>
          </p:cNvPr>
          <p:cNvSpPr>
            <a:spLocks noGrp="1"/>
          </p:cNvSpPr>
          <p:nvPr>
            <p:ph type="title" hasCustomPrompt="1"/>
          </p:nvPr>
        </p:nvSpPr>
        <p:spPr>
          <a:xfrm>
            <a:off x="747468" y="2165645"/>
            <a:ext cx="10515600" cy="1325563"/>
          </a:xfrm>
        </p:spPr>
        <p:txBody>
          <a:bodyPr>
            <a:noAutofit/>
          </a:bodyPr>
          <a:lstStyle>
            <a:lvl1pPr>
              <a:defRPr sz="6000" b="1"/>
            </a:lvl1pPr>
          </a:lstStyle>
          <a:p>
            <a:r>
              <a:rPr lang="en-US"/>
              <a:t>Breaker </a:t>
            </a:r>
            <a:br>
              <a:rPr lang="en-US"/>
            </a:br>
            <a:r>
              <a:rPr lang="en-US"/>
              <a:t>slide 4</a:t>
            </a:r>
            <a:endParaRPr lang="en-GB"/>
          </a:p>
        </p:txBody>
      </p:sp>
      <p:sp>
        <p:nvSpPr>
          <p:cNvPr id="7" name="Text Placeholder 6">
            <a:extLst>
              <a:ext uri="{FF2B5EF4-FFF2-40B4-BE49-F238E27FC236}">
                <a16:creationId xmlns:a16="http://schemas.microsoft.com/office/drawing/2014/main" id="{810A3391-0472-724C-8E32-AA7421F01EEF}"/>
              </a:ext>
            </a:extLst>
          </p:cNvPr>
          <p:cNvSpPr>
            <a:spLocks noGrp="1"/>
          </p:cNvSpPr>
          <p:nvPr>
            <p:ph type="body" sz="quarter" idx="13" hasCustomPrompt="1"/>
          </p:nvPr>
        </p:nvSpPr>
        <p:spPr>
          <a:xfrm>
            <a:off x="854598" y="3903218"/>
            <a:ext cx="3890150" cy="896938"/>
          </a:xfrm>
          <a:prstGeom prst="rect">
            <a:avLst/>
          </a:prstGeom>
        </p:spPr>
        <p:txBody>
          <a:bodyPr lIns="0" tIns="0" rIns="0" bIns="0"/>
          <a:lstStyle>
            <a:lvl1pPr marL="0" indent="0">
              <a:buNone/>
              <a:defRPr>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Section subhead</a:t>
            </a:r>
          </a:p>
        </p:txBody>
      </p:sp>
      <p:sp>
        <p:nvSpPr>
          <p:cNvPr id="10" name="Rectangle 9">
            <a:extLst>
              <a:ext uri="{FF2B5EF4-FFF2-40B4-BE49-F238E27FC236}">
                <a16:creationId xmlns:a16="http://schemas.microsoft.com/office/drawing/2014/main" id="{8262997B-3AAD-0D48-95DC-60BECBF9FEF6}"/>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t>‹#›</a:t>
            </a:fld>
            <a:endParaRPr lang="en-GB" sz="1200">
              <a:solidFill>
                <a:schemeClr val="tx1"/>
              </a:solidFill>
            </a:endParaRPr>
          </a:p>
        </p:txBody>
      </p:sp>
      <p:pic>
        <p:nvPicPr>
          <p:cNvPr id="5" name="Picture 4" descr="A blue rectangle with black background&#10;&#10;Description automatically generated">
            <a:extLst>
              <a:ext uri="{FF2B5EF4-FFF2-40B4-BE49-F238E27FC236}">
                <a16:creationId xmlns:a16="http://schemas.microsoft.com/office/drawing/2014/main" id="{D115B473-1B85-DD59-52BE-0E90A80C9408}"/>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12785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_Headline slide with image A">
    <p:bg>
      <p:bgPr>
        <a:solidFill>
          <a:srgbClr val="F6F8F8"/>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EF456E7-F404-A541-B6E9-27C1B10EC600}"/>
              </a:ext>
            </a:extLst>
          </p:cNvPr>
          <p:cNvSpPr>
            <a:spLocks noGrp="1"/>
          </p:cNvSpPr>
          <p:nvPr>
            <p:ph type="pic" sz="quarter" idx="10" hasCustomPrompt="1"/>
          </p:nvPr>
        </p:nvSpPr>
        <p:spPr>
          <a:xfrm>
            <a:off x="6096000" y="0"/>
            <a:ext cx="6096000" cy="6858000"/>
          </a:xfrm>
          <a:prstGeom prst="rect">
            <a:avLst/>
          </a:prstGeom>
          <a:solidFill>
            <a:schemeClr val="tx2"/>
          </a:solidFill>
        </p:spPr>
        <p:txBody>
          <a:bodyPr tIns="2340000"/>
          <a:lstStyle>
            <a:lvl1pPr algn="ctr">
              <a:buNone/>
              <a:defRPr/>
            </a:lvl1pPr>
          </a:lstStyle>
          <a:p>
            <a:r>
              <a:rPr lang="en-GB"/>
              <a:t>Click on icon to insert image (including Alt Text)</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tx1"/>
                </a:solidFill>
              </a:rPr>
              <a:pPr algn="r"/>
              <a:t>‹#›</a:t>
            </a:fld>
            <a:endParaRPr lang="en-GB" sz="1200">
              <a:solidFill>
                <a:schemeClr val="tx1"/>
              </a:solidFill>
            </a:endParaRPr>
          </a:p>
        </p:txBody>
      </p:sp>
      <p:sp>
        <p:nvSpPr>
          <p:cNvPr id="5" name="Text Placeholder 6">
            <a:extLst>
              <a:ext uri="{FF2B5EF4-FFF2-40B4-BE49-F238E27FC236}">
                <a16:creationId xmlns:a16="http://schemas.microsoft.com/office/drawing/2014/main" id="{50355A0D-4235-0CF1-A976-C33D8CCCBFCD}"/>
              </a:ext>
            </a:extLst>
          </p:cNvPr>
          <p:cNvSpPr>
            <a:spLocks noGrp="1"/>
          </p:cNvSpPr>
          <p:nvPr>
            <p:ph type="body" sz="quarter" idx="13" hasCustomPrompt="1"/>
          </p:nvPr>
        </p:nvSpPr>
        <p:spPr>
          <a:xfrm>
            <a:off x="891916" y="3903218"/>
            <a:ext cx="3890150" cy="896938"/>
          </a:xfrm>
          <a:prstGeom prst="rect">
            <a:avLst/>
          </a:prstGeom>
        </p:spPr>
        <p:txBody>
          <a:bodyPr lIns="0" tIns="0" rIns="0" bIns="0"/>
          <a:lstStyle>
            <a:lvl1pPr marL="0" indent="0">
              <a:buNone/>
              <a:defRPr>
                <a:solidFill>
                  <a:schemeClr val="tx1"/>
                </a:solidFill>
              </a:defRPr>
            </a:lvl1pPr>
            <a:lvl2pPr marL="357188" indent="0">
              <a:buNone/>
              <a:defRPr/>
            </a:lvl2pPr>
            <a:lvl3pPr marL="714375" indent="0">
              <a:buNone/>
              <a:defRPr/>
            </a:lvl3pPr>
            <a:lvl4pPr marL="1081087" indent="0">
              <a:buNone/>
              <a:defRPr/>
            </a:lvl4pPr>
            <a:lvl5pPr marL="1438275" indent="0">
              <a:buNone/>
              <a:defRPr/>
            </a:lvl5pPr>
          </a:lstStyle>
          <a:p>
            <a:pPr lvl="0"/>
            <a:r>
              <a:rPr lang="en-GB"/>
              <a:t>Section subhead</a:t>
            </a:r>
          </a:p>
        </p:txBody>
      </p:sp>
      <p:sp>
        <p:nvSpPr>
          <p:cNvPr id="2" name="Title 1">
            <a:extLst>
              <a:ext uri="{FF2B5EF4-FFF2-40B4-BE49-F238E27FC236}">
                <a16:creationId xmlns:a16="http://schemas.microsoft.com/office/drawing/2014/main" id="{77E577A8-7F18-CBCC-319C-10DC2550A76F}"/>
              </a:ext>
            </a:extLst>
          </p:cNvPr>
          <p:cNvSpPr>
            <a:spLocks noGrp="1"/>
          </p:cNvSpPr>
          <p:nvPr>
            <p:ph type="title" hasCustomPrompt="1"/>
          </p:nvPr>
        </p:nvSpPr>
        <p:spPr>
          <a:xfrm>
            <a:off x="747468" y="2165645"/>
            <a:ext cx="4716354" cy="1325563"/>
          </a:xfrm>
        </p:spPr>
        <p:txBody>
          <a:bodyPr>
            <a:noAutofit/>
          </a:bodyPr>
          <a:lstStyle>
            <a:lvl1pPr>
              <a:defRPr sz="6000" b="1"/>
            </a:lvl1pPr>
          </a:lstStyle>
          <a:p>
            <a:r>
              <a:rPr lang="en-US"/>
              <a:t>Breaker </a:t>
            </a:r>
            <a:br>
              <a:rPr lang="en-US"/>
            </a:br>
            <a:r>
              <a:rPr lang="en-US"/>
              <a:t>slide 5</a:t>
            </a:r>
            <a:endParaRPr lang="en-GB"/>
          </a:p>
        </p:txBody>
      </p:sp>
    </p:spTree>
    <p:extLst>
      <p:ext uri="{BB962C8B-B14F-4D97-AF65-F5344CB8AC3E}">
        <p14:creationId xmlns:p14="http://schemas.microsoft.com/office/powerpoint/2010/main" val="2820587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2_Data 1">
    <p:bg>
      <p:bgPr>
        <a:solidFill>
          <a:srgbClr val="CCDFF1">
            <a:alpha val="3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FF8B4B32-B7B7-DB40-9D0C-2D4D8414C6EC}"/>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4" name="TextBox 3">
            <a:extLst>
              <a:ext uri="{FF2B5EF4-FFF2-40B4-BE49-F238E27FC236}">
                <a16:creationId xmlns:a16="http://schemas.microsoft.com/office/drawing/2014/main" id="{97C3715D-C90E-7C4B-B312-C707773A39DD}"/>
              </a:ext>
            </a:extLst>
          </p:cNvPr>
          <p:cNvSpPr txBox="1"/>
          <p:nvPr/>
        </p:nvSpPr>
        <p:spPr>
          <a:xfrm>
            <a:off x="2232561" y="3170712"/>
            <a:ext cx="0" cy="0"/>
          </a:xfrm>
          <a:prstGeom prst="rect">
            <a:avLst/>
          </a:prstGeom>
          <a:noFill/>
        </p:spPr>
        <p:txBody>
          <a:bodyPr wrap="none" lIns="0" tIns="0" rIns="0" bIns="0" rtlCol="0">
            <a:noAutofit/>
          </a:bodyPr>
          <a:lstStyle/>
          <a:p>
            <a:endParaRPr lang="en-GB" sz="1200" b="1">
              <a:solidFill>
                <a:schemeClr val="accent1"/>
              </a:solidFill>
            </a:endParaRPr>
          </a:p>
        </p:txBody>
      </p:sp>
      <p:cxnSp>
        <p:nvCxnSpPr>
          <p:cNvPr id="12" name="Straight Connector 11">
            <a:extLst>
              <a:ext uri="{FF2B5EF4-FFF2-40B4-BE49-F238E27FC236}">
                <a16:creationId xmlns:a16="http://schemas.microsoft.com/office/drawing/2014/main" id="{137E920E-FCD4-834F-9787-A19C03BDF9AE}"/>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E055424E-84DC-71BA-CBB2-BE0007D93CE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25378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_Data 1">
    <p:bg>
      <p:bgPr>
        <a:solidFill>
          <a:srgbClr val="F6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10075"/>
            <a:ext cx="11404154" cy="426721"/>
          </a:xfrm>
          <a:prstGeom prst="rect">
            <a:avLst/>
          </a:prstGeom>
        </p:spPr>
        <p:txBody>
          <a:bodyPr lIns="0" tIns="0" rIns="0" bIns="0" anchor="t">
            <a:normAutofit/>
          </a:bodyPr>
          <a:lstStyle>
            <a:lvl1pPr>
              <a:defRPr sz="2400" b="1">
                <a:solidFill>
                  <a:schemeClr val="tx1"/>
                </a:solidFill>
              </a:defRPr>
            </a:lvl1pPr>
          </a:lstStyle>
          <a:p>
            <a:r>
              <a:rPr lang="en-GB"/>
              <a:t>Heading</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FF8B4B32-B7B7-DB40-9D0C-2D4D8414C6EC}"/>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4" name="TextBox 3">
            <a:extLst>
              <a:ext uri="{FF2B5EF4-FFF2-40B4-BE49-F238E27FC236}">
                <a16:creationId xmlns:a16="http://schemas.microsoft.com/office/drawing/2014/main" id="{97C3715D-C90E-7C4B-B312-C707773A39DD}"/>
              </a:ext>
            </a:extLst>
          </p:cNvPr>
          <p:cNvSpPr txBox="1"/>
          <p:nvPr/>
        </p:nvSpPr>
        <p:spPr>
          <a:xfrm>
            <a:off x="2232561" y="3170712"/>
            <a:ext cx="0" cy="0"/>
          </a:xfrm>
          <a:prstGeom prst="rect">
            <a:avLst/>
          </a:prstGeom>
          <a:noFill/>
        </p:spPr>
        <p:txBody>
          <a:bodyPr wrap="none" lIns="0" tIns="0" rIns="0" bIns="0" rtlCol="0">
            <a:noAutofit/>
          </a:bodyPr>
          <a:lstStyle/>
          <a:p>
            <a:endParaRPr lang="en-GB" sz="1200" b="1">
              <a:solidFill>
                <a:schemeClr val="accent1"/>
              </a:solidFill>
            </a:endParaRPr>
          </a:p>
        </p:txBody>
      </p:sp>
      <p:cxnSp>
        <p:nvCxnSpPr>
          <p:cNvPr id="12" name="Straight Connector 11">
            <a:extLst>
              <a:ext uri="{FF2B5EF4-FFF2-40B4-BE49-F238E27FC236}">
                <a16:creationId xmlns:a16="http://schemas.microsoft.com/office/drawing/2014/main" id="{137E920E-FCD4-834F-9787-A19C03BDF9AE}"/>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E055424E-84DC-71BA-CBB2-BE0007D93CE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3" name="Text Placeholder 7">
            <a:extLst>
              <a:ext uri="{FF2B5EF4-FFF2-40B4-BE49-F238E27FC236}">
                <a16:creationId xmlns:a16="http://schemas.microsoft.com/office/drawing/2014/main" id="{FB2922A9-9C8F-43B1-7D0A-0C7761EE45F2}"/>
              </a:ext>
            </a:extLst>
          </p:cNvPr>
          <p:cNvSpPr>
            <a:spLocks noGrp="1"/>
          </p:cNvSpPr>
          <p:nvPr>
            <p:ph type="body" sz="quarter" idx="13" hasCustomPrompt="1"/>
          </p:nvPr>
        </p:nvSpPr>
        <p:spPr>
          <a:xfrm>
            <a:off x="432001" y="767200"/>
            <a:ext cx="11012644" cy="577927"/>
          </a:xfrm>
          <a:prstGeom prst="rect">
            <a:avLst/>
          </a:prstGeom>
        </p:spPr>
        <p:txBody>
          <a:bodyPr lIns="0" tIns="0" rIns="0" bIns="0">
            <a:noAutofit/>
          </a:bodyPr>
          <a:lstStyle>
            <a:lvl1pPr marL="0" indent="0">
              <a:lnSpc>
                <a:spcPts val="2200"/>
              </a:lnSpc>
              <a:spcBef>
                <a:spcPts val="0"/>
              </a:spcBef>
              <a:spcAft>
                <a:spcPts val="900"/>
              </a:spcAft>
              <a:buClr>
                <a:schemeClr val="tx1"/>
              </a:buClr>
              <a:buNone/>
              <a:defRPr sz="18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Tree>
    <p:extLst>
      <p:ext uri="{BB962C8B-B14F-4D97-AF65-F5344CB8AC3E}">
        <p14:creationId xmlns:p14="http://schemas.microsoft.com/office/powerpoint/2010/main" val="3506316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_Data 1">
    <p:bg>
      <p:bgPr>
        <a:solidFill>
          <a:srgbClr val="CCDFF1">
            <a:alpha val="30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10075"/>
            <a:ext cx="11404154" cy="426721"/>
          </a:xfrm>
          <a:prstGeom prst="rect">
            <a:avLst/>
          </a:prstGeom>
        </p:spPr>
        <p:txBody>
          <a:bodyPr lIns="0" tIns="0" rIns="0" bIns="0" anchor="t">
            <a:normAutofit/>
          </a:bodyPr>
          <a:lstStyle>
            <a:lvl1pPr>
              <a:defRPr sz="2400" b="1">
                <a:solidFill>
                  <a:schemeClr val="tx1"/>
                </a:solidFill>
              </a:defRPr>
            </a:lvl1pPr>
          </a:lstStyle>
          <a:p>
            <a:r>
              <a:rPr lang="en-GB"/>
              <a:t>Heading</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FF8B4B32-B7B7-DB40-9D0C-2D4D8414C6EC}"/>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t>‹#›</a:t>
            </a:fld>
            <a:endParaRPr lang="en-GB" sz="1200">
              <a:solidFill>
                <a:schemeClr val="accent6"/>
              </a:solidFill>
            </a:endParaRPr>
          </a:p>
        </p:txBody>
      </p:sp>
      <p:sp>
        <p:nvSpPr>
          <p:cNvPr id="4" name="TextBox 3">
            <a:extLst>
              <a:ext uri="{FF2B5EF4-FFF2-40B4-BE49-F238E27FC236}">
                <a16:creationId xmlns:a16="http://schemas.microsoft.com/office/drawing/2014/main" id="{97C3715D-C90E-7C4B-B312-C707773A39DD}"/>
              </a:ext>
            </a:extLst>
          </p:cNvPr>
          <p:cNvSpPr txBox="1"/>
          <p:nvPr/>
        </p:nvSpPr>
        <p:spPr>
          <a:xfrm>
            <a:off x="2232561" y="3170712"/>
            <a:ext cx="0" cy="0"/>
          </a:xfrm>
          <a:prstGeom prst="rect">
            <a:avLst/>
          </a:prstGeom>
          <a:noFill/>
        </p:spPr>
        <p:txBody>
          <a:bodyPr wrap="none" lIns="0" tIns="0" rIns="0" bIns="0" rtlCol="0">
            <a:noAutofit/>
          </a:bodyPr>
          <a:lstStyle/>
          <a:p>
            <a:endParaRPr lang="en-GB" sz="1200" b="1">
              <a:solidFill>
                <a:schemeClr val="accent1"/>
              </a:solidFill>
            </a:endParaRPr>
          </a:p>
        </p:txBody>
      </p:sp>
      <p:cxnSp>
        <p:nvCxnSpPr>
          <p:cNvPr id="12" name="Straight Connector 11">
            <a:extLst>
              <a:ext uri="{FF2B5EF4-FFF2-40B4-BE49-F238E27FC236}">
                <a16:creationId xmlns:a16="http://schemas.microsoft.com/office/drawing/2014/main" id="{137E920E-FCD4-834F-9787-A19C03BDF9AE}"/>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E055424E-84DC-71BA-CBB2-BE0007D93CE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3" name="Text Placeholder 7">
            <a:extLst>
              <a:ext uri="{FF2B5EF4-FFF2-40B4-BE49-F238E27FC236}">
                <a16:creationId xmlns:a16="http://schemas.microsoft.com/office/drawing/2014/main" id="{FB2922A9-9C8F-43B1-7D0A-0C7761EE45F2}"/>
              </a:ext>
            </a:extLst>
          </p:cNvPr>
          <p:cNvSpPr>
            <a:spLocks noGrp="1"/>
          </p:cNvSpPr>
          <p:nvPr>
            <p:ph type="body" sz="quarter" idx="13" hasCustomPrompt="1"/>
          </p:nvPr>
        </p:nvSpPr>
        <p:spPr>
          <a:xfrm>
            <a:off x="432001" y="767200"/>
            <a:ext cx="11012644" cy="577927"/>
          </a:xfrm>
          <a:prstGeom prst="rect">
            <a:avLst/>
          </a:prstGeom>
        </p:spPr>
        <p:txBody>
          <a:bodyPr lIns="0" tIns="0" rIns="0" bIns="0">
            <a:noAutofit/>
          </a:bodyPr>
          <a:lstStyle>
            <a:lvl1pPr marL="0" indent="0">
              <a:lnSpc>
                <a:spcPts val="2200"/>
              </a:lnSpc>
              <a:spcBef>
                <a:spcPts val="0"/>
              </a:spcBef>
              <a:spcAft>
                <a:spcPts val="900"/>
              </a:spcAft>
              <a:buClr>
                <a:schemeClr val="tx1"/>
              </a:buClr>
              <a:buNone/>
              <a:defRPr sz="18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Tree>
    <p:extLst>
      <p:ext uri="{BB962C8B-B14F-4D97-AF65-F5344CB8AC3E}">
        <p14:creationId xmlns:p14="http://schemas.microsoft.com/office/powerpoint/2010/main" val="3740245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End Slide ACCESSIBLE">
    <p:bg>
      <p:bgPr>
        <a:solidFill>
          <a:srgbClr val="F6F8F8"/>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6D92FD5-08EA-6BC8-29BC-BCF5EEFE18AA}"/>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2509143" y="-71523"/>
            <a:ext cx="10768951" cy="7616239"/>
          </a:xfrm>
          <a:prstGeom prst="rect">
            <a:avLst/>
          </a:prstGeom>
        </p:spPr>
      </p:pic>
      <p:pic>
        <p:nvPicPr>
          <p:cNvPr id="3" name="Picture 2" descr="Logo&#10;&#10;Description automatically generated">
            <a:extLst>
              <a:ext uri="{FF2B5EF4-FFF2-40B4-BE49-F238E27FC236}">
                <a16:creationId xmlns:a16="http://schemas.microsoft.com/office/drawing/2014/main" id="{077C56A3-4FFE-73CF-6F7F-1F451E5B3F1E}"/>
              </a:ext>
            </a:extLst>
          </p:cNvPr>
          <p:cNvPicPr>
            <a:picLocks noChangeAspect="1"/>
          </p:cNvPicPr>
          <p:nvPr/>
        </p:nvPicPr>
        <p:blipFill>
          <a:blip r:embed="rId3"/>
          <a:srcRect b="42245"/>
          <a:stretch>
            <a:fillRect/>
          </a:stretch>
        </p:blipFill>
        <p:spPr>
          <a:xfrm>
            <a:off x="10551045" y="364426"/>
            <a:ext cx="1208955" cy="565878"/>
          </a:xfrm>
          <a:prstGeom prst="rect">
            <a:avLst/>
          </a:prstGeom>
        </p:spPr>
      </p:pic>
      <p:sp>
        <p:nvSpPr>
          <p:cNvPr id="2" name="TextBox 1">
            <a:extLst>
              <a:ext uri="{FF2B5EF4-FFF2-40B4-BE49-F238E27FC236}">
                <a16:creationId xmlns:a16="http://schemas.microsoft.com/office/drawing/2014/main" id="{0390E57B-AF19-8642-9E47-AF887F52887B}"/>
              </a:ext>
            </a:extLst>
          </p:cNvPr>
          <p:cNvSpPr txBox="1"/>
          <p:nvPr/>
        </p:nvSpPr>
        <p:spPr>
          <a:xfrm>
            <a:off x="5610770" y="2808746"/>
            <a:ext cx="4343734" cy="2608032"/>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2400"/>
              </a:spcAft>
              <a:buClr>
                <a:srgbClr val="005EB8"/>
              </a:buClr>
              <a:buSzTx/>
              <a:buFont typeface="Arial" panose="020B0604020202020204" pitchFamily="34" charset="0"/>
              <a:buNone/>
              <a:tabLst/>
              <a:defRPr/>
            </a:pPr>
            <a:endParaRPr lang="en-GB" sz="2400" b="1">
              <a:solidFill>
                <a:schemeClr val="tx1"/>
              </a:solidFill>
            </a:endParaRPr>
          </a:p>
        </p:txBody>
      </p:sp>
      <p:sp>
        <p:nvSpPr>
          <p:cNvPr id="10" name="Rectangle 9">
            <a:extLst>
              <a:ext uri="{FF2B5EF4-FFF2-40B4-BE49-F238E27FC236}">
                <a16:creationId xmlns:a16="http://schemas.microsoft.com/office/drawing/2014/main" id="{93DACDB8-C05A-C540-BF85-5FDDA3660A2E}"/>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2"/>
                </a:solidFill>
              </a:rPr>
              <a:t>‹#›</a:t>
            </a:fld>
            <a:endParaRPr lang="en-GB" sz="1200">
              <a:solidFill>
                <a:schemeClr val="accent2"/>
              </a:solidFill>
            </a:endParaRPr>
          </a:p>
        </p:txBody>
      </p:sp>
    </p:spTree>
    <p:extLst>
      <p:ext uri="{BB962C8B-B14F-4D97-AF65-F5344CB8AC3E}">
        <p14:creationId xmlns:p14="http://schemas.microsoft.com/office/powerpoint/2010/main" val="4063359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29806-0B63-3C4D-83C6-EB7449762F4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87F12C8C-64A8-644F-84BF-02281CC056E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EC7C3F2F-27E5-0643-8728-ABCC65ABB768}"/>
              </a:ext>
            </a:extLst>
          </p:cNvPr>
          <p:cNvSpPr>
            <a:spLocks noGrp="1"/>
          </p:cNvSpPr>
          <p:nvPr>
            <p:ph type="dt" sz="half" idx="10"/>
          </p:nvPr>
        </p:nvSpPr>
        <p:spPr/>
        <p:txBody>
          <a:bodyPr/>
          <a:lstStyle/>
          <a:p>
            <a:fld id="{89C813A0-7037-6249-8A12-9C8B126406AD}" type="datetime1">
              <a:rPr lang="en-GB" smtClean="0"/>
              <a:t>19/09/2025</a:t>
            </a:fld>
            <a:endParaRPr lang="en-US"/>
          </a:p>
        </p:txBody>
      </p:sp>
      <p:sp>
        <p:nvSpPr>
          <p:cNvPr id="5" name="Footer Placeholder 4">
            <a:extLst>
              <a:ext uri="{FF2B5EF4-FFF2-40B4-BE49-F238E27FC236}">
                <a16:creationId xmlns:a16="http://schemas.microsoft.com/office/drawing/2014/main" id="{F51E5450-6193-3240-9A16-84D9F23305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336D19-6B42-DA42-8A5F-29621CD44AD8}"/>
              </a:ext>
            </a:extLst>
          </p:cNvPr>
          <p:cNvSpPr>
            <a:spLocks noGrp="1"/>
          </p:cNvSpPr>
          <p:nvPr>
            <p:ph type="sldNum" sz="quarter" idx="12"/>
          </p:nvPr>
        </p:nvSpPr>
        <p:spPr/>
        <p:txBody>
          <a:bodyPr/>
          <a:lstStyle/>
          <a:p>
            <a:fld id="{C733BBA1-C3A5-544F-A37C-DC155C341E59}" type="slidenum">
              <a:rPr lang="en-US" smtClean="0"/>
              <a:t>‹#›</a:t>
            </a:fld>
            <a:endParaRPr lang="en-US"/>
          </a:p>
        </p:txBody>
      </p:sp>
    </p:spTree>
    <p:extLst>
      <p:ext uri="{BB962C8B-B14F-4D97-AF65-F5344CB8AC3E}">
        <p14:creationId xmlns:p14="http://schemas.microsoft.com/office/powerpoint/2010/main" val="37191859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8E61E-ABA0-A749-8C39-11B23BF9846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190300E7-E425-0245-A63E-6F3ECAC64D0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50AE1DB-A979-CB47-8885-502535260737}"/>
              </a:ext>
            </a:extLst>
          </p:cNvPr>
          <p:cNvSpPr>
            <a:spLocks noGrp="1"/>
          </p:cNvSpPr>
          <p:nvPr>
            <p:ph type="dt" sz="half" idx="10"/>
          </p:nvPr>
        </p:nvSpPr>
        <p:spPr/>
        <p:txBody>
          <a:bodyPr/>
          <a:lstStyle/>
          <a:p>
            <a:fld id="{47C7BFE7-5E8A-D74C-9C7C-8ED59DD06E8F}" type="datetime1">
              <a:rPr lang="en-GB" smtClean="0"/>
              <a:t>19/09/2025</a:t>
            </a:fld>
            <a:endParaRPr lang="en-US"/>
          </a:p>
        </p:txBody>
      </p:sp>
      <p:sp>
        <p:nvSpPr>
          <p:cNvPr id="5" name="Footer Placeholder 4">
            <a:extLst>
              <a:ext uri="{FF2B5EF4-FFF2-40B4-BE49-F238E27FC236}">
                <a16:creationId xmlns:a16="http://schemas.microsoft.com/office/drawing/2014/main" id="{1DCBF391-AC7C-1942-884E-5EEBA783AA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F69BC2-3A41-0443-B8E8-D644BD3D94E2}"/>
              </a:ext>
            </a:extLst>
          </p:cNvPr>
          <p:cNvSpPr>
            <a:spLocks noGrp="1"/>
          </p:cNvSpPr>
          <p:nvPr>
            <p:ph type="sldNum" sz="quarter" idx="12"/>
          </p:nvPr>
        </p:nvSpPr>
        <p:spPr/>
        <p:txBody>
          <a:bodyPr/>
          <a:lstStyle/>
          <a:p>
            <a:fld id="{C733BBA1-C3A5-544F-A37C-DC155C341E59}" type="slidenum">
              <a:rPr lang="en-US" smtClean="0"/>
              <a:t>‹#›</a:t>
            </a:fld>
            <a:endParaRPr lang="en-US"/>
          </a:p>
        </p:txBody>
      </p:sp>
    </p:spTree>
    <p:extLst>
      <p:ext uri="{BB962C8B-B14F-4D97-AF65-F5344CB8AC3E}">
        <p14:creationId xmlns:p14="http://schemas.microsoft.com/office/powerpoint/2010/main" val="2693032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ample-Icons-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cxnSp>
        <p:nvCxnSpPr>
          <p:cNvPr id="11" name="Straight Connector 10">
            <a:extLst>
              <a:ext uri="{FF2B5EF4-FFF2-40B4-BE49-F238E27FC236}">
                <a16:creationId xmlns:a16="http://schemas.microsoft.com/office/drawing/2014/main" id="{5591C7AB-7F8B-2041-80C3-EE781F24EB94}"/>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4741F68A-44AA-5742-B124-91614CFD14BB}"/>
              </a:ext>
              <a:ext uri="{C183D7F6-B498-43B3-948B-1728B52AA6E4}">
                <adec:decorative xmlns:adec="http://schemas.microsoft.com/office/drawing/2017/decorative" val="1"/>
              </a:ext>
            </a:extLst>
          </p:cNvPr>
          <p:cNvSpPr/>
          <p:nvPr/>
        </p:nvSpPr>
        <p:spPr>
          <a:xfrm>
            <a:off x="383058"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568E66E-4300-C34D-B490-E2E6A73E585A}"/>
              </a:ext>
              <a:ext uri="{C183D7F6-B498-43B3-948B-1728B52AA6E4}">
                <adec:decorative xmlns:adec="http://schemas.microsoft.com/office/drawing/2017/decorative" val="1"/>
              </a:ext>
            </a:extLst>
          </p:cNvPr>
          <p:cNvSpPr/>
          <p:nvPr/>
        </p:nvSpPr>
        <p:spPr>
          <a:xfrm>
            <a:off x="383058"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F337980B-A75B-014B-A7A8-965882204640}"/>
              </a:ext>
              <a:ext uri="{C183D7F6-B498-43B3-948B-1728B52AA6E4}">
                <adec:decorative xmlns:adec="http://schemas.microsoft.com/office/drawing/2017/decorative" val="1"/>
              </a:ext>
            </a:extLst>
          </p:cNvPr>
          <p:cNvSpPr/>
          <p:nvPr/>
        </p:nvSpPr>
        <p:spPr>
          <a:xfrm>
            <a:off x="1534525"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E8B5FF7D-C2EF-9E4C-A4CF-A835052E5DF8}"/>
              </a:ext>
              <a:ext uri="{C183D7F6-B498-43B3-948B-1728B52AA6E4}">
                <adec:decorative xmlns:adec="http://schemas.microsoft.com/office/drawing/2017/decorative" val="1"/>
              </a:ext>
            </a:extLst>
          </p:cNvPr>
          <p:cNvSpPr/>
          <p:nvPr/>
        </p:nvSpPr>
        <p:spPr>
          <a:xfrm>
            <a:off x="2685992"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77481C1-F4F0-BE4E-B991-152BB9620270}"/>
              </a:ext>
              <a:ext uri="{C183D7F6-B498-43B3-948B-1728B52AA6E4}">
                <adec:decorative xmlns:adec="http://schemas.microsoft.com/office/drawing/2017/decorative" val="1"/>
              </a:ext>
            </a:extLst>
          </p:cNvPr>
          <p:cNvSpPr/>
          <p:nvPr/>
        </p:nvSpPr>
        <p:spPr>
          <a:xfrm>
            <a:off x="3837459"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2FBC860F-BE8A-634D-9A96-33CE6D96B9F0}"/>
              </a:ext>
              <a:ext uri="{C183D7F6-B498-43B3-948B-1728B52AA6E4}">
                <adec:decorative xmlns:adec="http://schemas.microsoft.com/office/drawing/2017/decorative" val="1"/>
              </a:ext>
            </a:extLst>
          </p:cNvPr>
          <p:cNvSpPr/>
          <p:nvPr/>
        </p:nvSpPr>
        <p:spPr>
          <a:xfrm>
            <a:off x="4988926"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5FA913FF-786C-1944-BF18-E9AB064B3444}"/>
              </a:ext>
              <a:ext uri="{C183D7F6-B498-43B3-948B-1728B52AA6E4}">
                <adec:decorative xmlns:adec="http://schemas.microsoft.com/office/drawing/2017/decorative" val="1"/>
              </a:ext>
            </a:extLst>
          </p:cNvPr>
          <p:cNvSpPr/>
          <p:nvPr/>
        </p:nvSpPr>
        <p:spPr>
          <a:xfrm>
            <a:off x="6140393"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6C22D839-E390-8340-B649-B4FC5A6CFD70}"/>
              </a:ext>
              <a:ext uri="{C183D7F6-B498-43B3-948B-1728B52AA6E4}">
                <adec:decorative xmlns:adec="http://schemas.microsoft.com/office/drawing/2017/decorative" val="1"/>
              </a:ext>
            </a:extLst>
          </p:cNvPr>
          <p:cNvSpPr/>
          <p:nvPr/>
        </p:nvSpPr>
        <p:spPr>
          <a:xfrm>
            <a:off x="7291860"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4640EE3D-EEFC-874A-A65B-DDDE03FC3221}"/>
              </a:ext>
              <a:ext uri="{C183D7F6-B498-43B3-948B-1728B52AA6E4}">
                <adec:decorative xmlns:adec="http://schemas.microsoft.com/office/drawing/2017/decorative" val="1"/>
              </a:ext>
            </a:extLst>
          </p:cNvPr>
          <p:cNvSpPr/>
          <p:nvPr/>
        </p:nvSpPr>
        <p:spPr>
          <a:xfrm>
            <a:off x="8443327"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2A667BF2-B8EF-D949-9F15-FC3B3099AD58}"/>
              </a:ext>
              <a:ext uri="{C183D7F6-B498-43B3-948B-1728B52AA6E4}">
                <adec:decorative xmlns:adec="http://schemas.microsoft.com/office/drawing/2017/decorative" val="1"/>
              </a:ext>
            </a:extLst>
          </p:cNvPr>
          <p:cNvSpPr/>
          <p:nvPr/>
        </p:nvSpPr>
        <p:spPr>
          <a:xfrm>
            <a:off x="9594794"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47201170-3375-514F-99C2-E37C6903968A}"/>
              </a:ext>
              <a:ext uri="{C183D7F6-B498-43B3-948B-1728B52AA6E4}">
                <adec:decorative xmlns:adec="http://schemas.microsoft.com/office/drawing/2017/decorative" val="1"/>
              </a:ext>
            </a:extLst>
          </p:cNvPr>
          <p:cNvSpPr/>
          <p:nvPr/>
        </p:nvSpPr>
        <p:spPr>
          <a:xfrm>
            <a:off x="10746258" y="1811216"/>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1E18572B-1544-A043-9B02-7AB01C90C51F}"/>
              </a:ext>
              <a:ext uri="{C183D7F6-B498-43B3-948B-1728B52AA6E4}">
                <adec:decorative xmlns:adec="http://schemas.microsoft.com/office/drawing/2017/decorative" val="1"/>
              </a:ext>
            </a:extLst>
          </p:cNvPr>
          <p:cNvSpPr/>
          <p:nvPr/>
        </p:nvSpPr>
        <p:spPr>
          <a:xfrm>
            <a:off x="1534525"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E8D2BEC2-9D68-CC4D-A04A-BB949A02D509}"/>
              </a:ext>
              <a:ext uri="{C183D7F6-B498-43B3-948B-1728B52AA6E4}">
                <adec:decorative xmlns:adec="http://schemas.microsoft.com/office/drawing/2017/decorative" val="1"/>
              </a:ext>
            </a:extLst>
          </p:cNvPr>
          <p:cNvSpPr/>
          <p:nvPr/>
        </p:nvSpPr>
        <p:spPr>
          <a:xfrm>
            <a:off x="2685992"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F7415083-D44F-FE40-A8D1-7BFAC700DF6C}"/>
              </a:ext>
              <a:ext uri="{C183D7F6-B498-43B3-948B-1728B52AA6E4}">
                <adec:decorative xmlns:adec="http://schemas.microsoft.com/office/drawing/2017/decorative" val="1"/>
              </a:ext>
            </a:extLst>
          </p:cNvPr>
          <p:cNvSpPr/>
          <p:nvPr/>
        </p:nvSpPr>
        <p:spPr>
          <a:xfrm>
            <a:off x="3837459"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5E67BC68-4FB2-EE4A-A33E-6A7AF0CF413F}"/>
              </a:ext>
              <a:ext uri="{C183D7F6-B498-43B3-948B-1728B52AA6E4}">
                <adec:decorative xmlns:adec="http://schemas.microsoft.com/office/drawing/2017/decorative" val="1"/>
              </a:ext>
            </a:extLst>
          </p:cNvPr>
          <p:cNvSpPr/>
          <p:nvPr/>
        </p:nvSpPr>
        <p:spPr>
          <a:xfrm>
            <a:off x="4988926"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0277C142-7A53-7A4A-A8FB-FBF33048E364}"/>
              </a:ext>
              <a:ext uri="{C183D7F6-B498-43B3-948B-1728B52AA6E4}">
                <adec:decorative xmlns:adec="http://schemas.microsoft.com/office/drawing/2017/decorative" val="1"/>
              </a:ext>
            </a:extLst>
          </p:cNvPr>
          <p:cNvSpPr/>
          <p:nvPr/>
        </p:nvSpPr>
        <p:spPr>
          <a:xfrm>
            <a:off x="6140393"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6ADC5831-BE66-5045-87AF-18EBDF02747B}"/>
              </a:ext>
              <a:ext uri="{C183D7F6-B498-43B3-948B-1728B52AA6E4}">
                <adec:decorative xmlns:adec="http://schemas.microsoft.com/office/drawing/2017/decorative" val="1"/>
              </a:ext>
            </a:extLst>
          </p:cNvPr>
          <p:cNvSpPr/>
          <p:nvPr/>
        </p:nvSpPr>
        <p:spPr>
          <a:xfrm>
            <a:off x="7291860"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2CB65DE4-B016-474E-A1C1-495957C7CA04}"/>
              </a:ext>
              <a:ext uri="{C183D7F6-B498-43B3-948B-1728B52AA6E4}">
                <adec:decorative xmlns:adec="http://schemas.microsoft.com/office/drawing/2017/decorative" val="1"/>
              </a:ext>
            </a:extLst>
          </p:cNvPr>
          <p:cNvSpPr/>
          <p:nvPr/>
        </p:nvSpPr>
        <p:spPr>
          <a:xfrm>
            <a:off x="8443327"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58B3AA15-3E6B-C347-B0BE-F416C5684A23}"/>
              </a:ext>
              <a:ext uri="{C183D7F6-B498-43B3-948B-1728B52AA6E4}">
                <adec:decorative xmlns:adec="http://schemas.microsoft.com/office/drawing/2017/decorative" val="1"/>
              </a:ext>
            </a:extLst>
          </p:cNvPr>
          <p:cNvSpPr/>
          <p:nvPr/>
        </p:nvSpPr>
        <p:spPr>
          <a:xfrm>
            <a:off x="9594794"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7AC0924D-A95B-1E43-84A3-825886C48DD3}"/>
              </a:ext>
              <a:ext uri="{C183D7F6-B498-43B3-948B-1728B52AA6E4}">
                <adec:decorative xmlns:adec="http://schemas.microsoft.com/office/drawing/2017/decorative" val="1"/>
              </a:ext>
            </a:extLst>
          </p:cNvPr>
          <p:cNvSpPr/>
          <p:nvPr/>
        </p:nvSpPr>
        <p:spPr>
          <a:xfrm>
            <a:off x="10746258" y="3175160"/>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CA6737CC-78B4-0C46-99B9-341CFA60EF40}"/>
              </a:ext>
              <a:ext uri="{C183D7F6-B498-43B3-948B-1728B52AA6E4}">
                <adec:decorative xmlns:adec="http://schemas.microsoft.com/office/drawing/2017/decorative" val="1"/>
              </a:ext>
            </a:extLst>
          </p:cNvPr>
          <p:cNvSpPr/>
          <p:nvPr/>
        </p:nvSpPr>
        <p:spPr>
          <a:xfrm>
            <a:off x="383058"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72455CAA-C332-E746-A62B-4F86F892F94A}"/>
              </a:ext>
              <a:ext uri="{C183D7F6-B498-43B3-948B-1728B52AA6E4}">
                <adec:decorative xmlns:adec="http://schemas.microsoft.com/office/drawing/2017/decorative" val="1"/>
              </a:ext>
            </a:extLst>
          </p:cNvPr>
          <p:cNvSpPr/>
          <p:nvPr/>
        </p:nvSpPr>
        <p:spPr>
          <a:xfrm>
            <a:off x="1534525"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8BF322EA-8B44-2C46-9412-34692FAFE8CB}"/>
              </a:ext>
              <a:ext uri="{C183D7F6-B498-43B3-948B-1728B52AA6E4}">
                <adec:decorative xmlns:adec="http://schemas.microsoft.com/office/drawing/2017/decorative" val="1"/>
              </a:ext>
            </a:extLst>
          </p:cNvPr>
          <p:cNvSpPr/>
          <p:nvPr/>
        </p:nvSpPr>
        <p:spPr>
          <a:xfrm>
            <a:off x="2685992"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BDB462B7-0B7F-EA46-9EFF-D26991D2304D}"/>
              </a:ext>
              <a:ext uri="{C183D7F6-B498-43B3-948B-1728B52AA6E4}">
                <adec:decorative xmlns:adec="http://schemas.microsoft.com/office/drawing/2017/decorative" val="1"/>
              </a:ext>
            </a:extLst>
          </p:cNvPr>
          <p:cNvSpPr/>
          <p:nvPr/>
        </p:nvSpPr>
        <p:spPr>
          <a:xfrm>
            <a:off x="3837459"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FF522785-C8F3-734E-AF20-487FED2CEBCA}"/>
              </a:ext>
              <a:ext uri="{C183D7F6-B498-43B3-948B-1728B52AA6E4}">
                <adec:decorative xmlns:adec="http://schemas.microsoft.com/office/drawing/2017/decorative" val="1"/>
              </a:ext>
            </a:extLst>
          </p:cNvPr>
          <p:cNvSpPr/>
          <p:nvPr/>
        </p:nvSpPr>
        <p:spPr>
          <a:xfrm>
            <a:off x="4988926"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798AD1D6-A541-1941-8B56-2FF0936767C6}"/>
              </a:ext>
              <a:ext uri="{C183D7F6-B498-43B3-948B-1728B52AA6E4}">
                <adec:decorative xmlns:adec="http://schemas.microsoft.com/office/drawing/2017/decorative" val="1"/>
              </a:ext>
            </a:extLst>
          </p:cNvPr>
          <p:cNvSpPr/>
          <p:nvPr/>
        </p:nvSpPr>
        <p:spPr>
          <a:xfrm>
            <a:off x="6140393"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A844F750-124C-F246-BCDD-67595B93DC88}"/>
              </a:ext>
              <a:ext uri="{C183D7F6-B498-43B3-948B-1728B52AA6E4}">
                <adec:decorative xmlns:adec="http://schemas.microsoft.com/office/drawing/2017/decorative" val="1"/>
              </a:ext>
            </a:extLst>
          </p:cNvPr>
          <p:cNvSpPr/>
          <p:nvPr/>
        </p:nvSpPr>
        <p:spPr>
          <a:xfrm>
            <a:off x="7291860"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15499656-96AE-C649-B3C1-81D5C6F60DA6}"/>
              </a:ext>
              <a:ext uri="{C183D7F6-B498-43B3-948B-1728B52AA6E4}">
                <adec:decorative xmlns:adec="http://schemas.microsoft.com/office/drawing/2017/decorative" val="1"/>
              </a:ext>
            </a:extLst>
          </p:cNvPr>
          <p:cNvSpPr/>
          <p:nvPr/>
        </p:nvSpPr>
        <p:spPr>
          <a:xfrm>
            <a:off x="8443327"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3150134-3C23-2A41-8EC0-2D0F308CD2FE}"/>
              </a:ext>
              <a:ext uri="{C183D7F6-B498-43B3-948B-1728B52AA6E4}">
                <adec:decorative xmlns:adec="http://schemas.microsoft.com/office/drawing/2017/decorative" val="1"/>
              </a:ext>
            </a:extLst>
          </p:cNvPr>
          <p:cNvSpPr/>
          <p:nvPr/>
        </p:nvSpPr>
        <p:spPr>
          <a:xfrm>
            <a:off x="9594794"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4A542EAC-EEE9-2748-9DAC-6986FFF6348A}"/>
              </a:ext>
              <a:ext uri="{C183D7F6-B498-43B3-948B-1728B52AA6E4}">
                <adec:decorative xmlns:adec="http://schemas.microsoft.com/office/drawing/2017/decorative" val="1"/>
              </a:ext>
            </a:extLst>
          </p:cNvPr>
          <p:cNvSpPr/>
          <p:nvPr/>
        </p:nvSpPr>
        <p:spPr>
          <a:xfrm>
            <a:off x="10746258" y="4539104"/>
            <a:ext cx="1047157" cy="10246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2D1CDB1A-8B42-520A-323D-5D120AA42E9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2556274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1_Sample-Icons-Layout">
    <p:bg>
      <p:bgPr>
        <a:solidFill>
          <a:srgbClr val="F6F8F8"/>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cxnSp>
        <p:nvCxnSpPr>
          <p:cNvPr id="11" name="Straight Connector 10">
            <a:extLst>
              <a:ext uri="{FF2B5EF4-FFF2-40B4-BE49-F238E27FC236}">
                <a16:creationId xmlns:a16="http://schemas.microsoft.com/office/drawing/2014/main" id="{5591C7AB-7F8B-2041-80C3-EE781F24EB94}"/>
              </a:ext>
              <a:ext uri="{C183D7F6-B498-43B3-948B-1728B52AA6E4}">
                <adec:decorative xmlns:adec="http://schemas.microsoft.com/office/drawing/2017/decorative" val="1"/>
              </a:ext>
            </a:extLst>
          </p:cNvPr>
          <p:cNvCxnSpPr>
            <a:cxnSpLocks/>
          </p:cNvCxnSpPr>
          <p:nvPr/>
        </p:nvCxnSpPr>
        <p:spPr>
          <a:xfrm>
            <a:off x="432000" y="63360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4741F68A-44AA-5742-B124-91614CFD14BB}"/>
              </a:ext>
              <a:ext uri="{C183D7F6-B498-43B3-948B-1728B52AA6E4}">
                <adec:decorative xmlns:adec="http://schemas.microsoft.com/office/drawing/2017/decorative" val="1"/>
              </a:ext>
            </a:extLst>
          </p:cNvPr>
          <p:cNvSpPr/>
          <p:nvPr/>
        </p:nvSpPr>
        <p:spPr>
          <a:xfrm>
            <a:off x="383058" y="3175160"/>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1E18572B-1544-A043-9B02-7AB01C90C51F}"/>
              </a:ext>
              <a:ext uri="{C183D7F6-B498-43B3-948B-1728B52AA6E4}">
                <adec:decorative xmlns:adec="http://schemas.microsoft.com/office/drawing/2017/decorative" val="1"/>
              </a:ext>
            </a:extLst>
          </p:cNvPr>
          <p:cNvSpPr/>
          <p:nvPr/>
        </p:nvSpPr>
        <p:spPr>
          <a:xfrm>
            <a:off x="1534525" y="3175160"/>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E8D2BEC2-9D68-CC4D-A04A-BB949A02D509}"/>
              </a:ext>
              <a:ext uri="{C183D7F6-B498-43B3-948B-1728B52AA6E4}">
                <adec:decorative xmlns:adec="http://schemas.microsoft.com/office/drawing/2017/decorative" val="1"/>
              </a:ext>
            </a:extLst>
          </p:cNvPr>
          <p:cNvSpPr/>
          <p:nvPr/>
        </p:nvSpPr>
        <p:spPr>
          <a:xfrm>
            <a:off x="2685992" y="3175160"/>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F7415083-D44F-FE40-A8D1-7BFAC700DF6C}"/>
              </a:ext>
              <a:ext uri="{C183D7F6-B498-43B3-948B-1728B52AA6E4}">
                <adec:decorative xmlns:adec="http://schemas.microsoft.com/office/drawing/2017/decorative" val="1"/>
              </a:ext>
            </a:extLst>
          </p:cNvPr>
          <p:cNvSpPr/>
          <p:nvPr/>
        </p:nvSpPr>
        <p:spPr>
          <a:xfrm>
            <a:off x="3837459" y="3175160"/>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CA6737CC-78B4-0C46-99B9-341CFA60EF40}"/>
              </a:ext>
              <a:ext uri="{C183D7F6-B498-43B3-948B-1728B52AA6E4}">
                <adec:decorative xmlns:adec="http://schemas.microsoft.com/office/drawing/2017/decorative" val="1"/>
              </a:ext>
            </a:extLst>
          </p:cNvPr>
          <p:cNvSpPr/>
          <p:nvPr/>
        </p:nvSpPr>
        <p:spPr>
          <a:xfrm>
            <a:off x="383058" y="4544899"/>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72455CAA-C332-E746-A62B-4F86F892F94A}"/>
              </a:ext>
              <a:ext uri="{C183D7F6-B498-43B3-948B-1728B52AA6E4}">
                <adec:decorative xmlns:adec="http://schemas.microsoft.com/office/drawing/2017/decorative" val="1"/>
              </a:ext>
            </a:extLst>
          </p:cNvPr>
          <p:cNvSpPr/>
          <p:nvPr/>
        </p:nvSpPr>
        <p:spPr>
          <a:xfrm>
            <a:off x="1534525" y="4544899"/>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8BF322EA-8B44-2C46-9412-34692FAFE8CB}"/>
              </a:ext>
              <a:ext uri="{C183D7F6-B498-43B3-948B-1728B52AA6E4}">
                <adec:decorative xmlns:adec="http://schemas.microsoft.com/office/drawing/2017/decorative" val="1"/>
              </a:ext>
            </a:extLst>
          </p:cNvPr>
          <p:cNvSpPr/>
          <p:nvPr/>
        </p:nvSpPr>
        <p:spPr>
          <a:xfrm>
            <a:off x="2685992" y="4544899"/>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BDB462B7-0B7F-EA46-9EFF-D26991D2304D}"/>
              </a:ext>
              <a:ext uri="{C183D7F6-B498-43B3-948B-1728B52AA6E4}">
                <adec:decorative xmlns:adec="http://schemas.microsoft.com/office/drawing/2017/decorative" val="1"/>
              </a:ext>
            </a:extLst>
          </p:cNvPr>
          <p:cNvSpPr/>
          <p:nvPr/>
        </p:nvSpPr>
        <p:spPr>
          <a:xfrm>
            <a:off x="3837459" y="4544899"/>
            <a:ext cx="1047157" cy="10246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510BDAA4-2C6C-4E47-9616-5977DD23D840}"/>
              </a:ext>
              <a:ext uri="{C183D7F6-B498-43B3-948B-1728B52AA6E4}">
                <adec:decorative xmlns:adec="http://schemas.microsoft.com/office/drawing/2017/decorative" val="1"/>
              </a:ext>
            </a:extLst>
          </p:cNvPr>
          <p:cNvSpPr/>
          <p:nvPr/>
        </p:nvSpPr>
        <p:spPr>
          <a:xfrm>
            <a:off x="5122911" y="3175160"/>
            <a:ext cx="1991467" cy="19486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2691AF0D-B60D-2949-AB30-089AD6A4A5A1}"/>
              </a:ext>
              <a:ext uri="{C183D7F6-B498-43B3-948B-1728B52AA6E4}">
                <adec:decorative xmlns:adec="http://schemas.microsoft.com/office/drawing/2017/decorative" val="1"/>
              </a:ext>
            </a:extLst>
          </p:cNvPr>
          <p:cNvSpPr/>
          <p:nvPr/>
        </p:nvSpPr>
        <p:spPr>
          <a:xfrm>
            <a:off x="7474153" y="3175160"/>
            <a:ext cx="1991467" cy="19486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D76B0456-3FC3-5D44-A9F1-56A57FD0B992}"/>
              </a:ext>
              <a:ext uri="{C183D7F6-B498-43B3-948B-1728B52AA6E4}">
                <adec:decorative xmlns:adec="http://schemas.microsoft.com/office/drawing/2017/decorative" val="1"/>
              </a:ext>
            </a:extLst>
          </p:cNvPr>
          <p:cNvSpPr/>
          <p:nvPr/>
        </p:nvSpPr>
        <p:spPr>
          <a:xfrm>
            <a:off x="9825395" y="3175160"/>
            <a:ext cx="1991467" cy="194866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D569F651-3737-5832-DC5A-9DB8A57B6C7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5" name="Title 1">
            <a:extLst>
              <a:ext uri="{FF2B5EF4-FFF2-40B4-BE49-F238E27FC236}">
                <a16:creationId xmlns:a16="http://schemas.microsoft.com/office/drawing/2014/main" id="{A1CA835D-248C-29AB-B7DE-5AD7C7D2A867}"/>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Tree>
    <p:extLst>
      <p:ext uri="{BB962C8B-B14F-4D97-AF65-F5344CB8AC3E}">
        <p14:creationId xmlns:p14="http://schemas.microsoft.com/office/powerpoint/2010/main" val="1003517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1_Title, subhead, two columns">
    <p:bg>
      <p:bgPr>
        <a:solidFill>
          <a:srgbClr val="F6F8F8"/>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BB79D01-2A70-DAF1-6A65-BC0424C2FEE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7" name="Title 1">
            <a:extLst>
              <a:ext uri="{FF2B5EF4-FFF2-40B4-BE49-F238E27FC236}">
                <a16:creationId xmlns:a16="http://schemas.microsoft.com/office/drawing/2014/main" id="{47E4AB90-2CB6-0646-B56C-4B58E33EC909}"/>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hasCustomPrompt="1"/>
          </p:nvPr>
        </p:nvSpPr>
        <p:spPr>
          <a:xfrm>
            <a:off x="432000" y="2087999"/>
            <a:ext cx="11050700" cy="462017"/>
          </a:xfrm>
          <a:prstGeom prst="rect">
            <a:avLst/>
          </a:prstGeom>
        </p:spPr>
        <p:txBody>
          <a:bodyPr lIns="0" tIns="0" rIns="0" bIns="0" numCol="2" anchor="t">
            <a:noAutofit/>
          </a:bodyPr>
          <a:lstStyle>
            <a:lvl1pPr marL="0" indent="0">
              <a:lnSpc>
                <a:spcPct val="100000"/>
              </a:lnSpc>
              <a:spcBef>
                <a:spcPts val="0"/>
              </a:spcBef>
              <a:spcAft>
                <a:spcPts val="0"/>
              </a:spcAft>
              <a:buClr>
                <a:schemeClr val="tx1"/>
              </a:buClr>
              <a:buNone/>
              <a:defRPr sz="24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
        <p:nvSpPr>
          <p:cNvPr id="3" name="Content Placeholder 2"/>
          <p:cNvSpPr>
            <a:spLocks noGrp="1"/>
          </p:cNvSpPr>
          <p:nvPr>
            <p:ph idx="1"/>
          </p:nvPr>
        </p:nvSpPr>
        <p:spPr>
          <a:xfrm>
            <a:off x="432000" y="2735992"/>
            <a:ext cx="11088000" cy="3456000"/>
          </a:xfrm>
          <a:prstGeom prst="rect">
            <a:avLst/>
          </a:prstGeom>
        </p:spPr>
        <p:txBody>
          <a:bodyPr lIns="0" tIns="0" rIns="0" bIns="0" numCol="2" spcCol="432000">
            <a:noAutofit/>
          </a:bodyPr>
          <a:lstStyle>
            <a:lvl1pPr marL="0" indent="0">
              <a:lnSpc>
                <a:spcPct val="100000"/>
              </a:lnSpc>
              <a:spcBef>
                <a:spcPts val="0"/>
              </a:spcBef>
              <a:spcAft>
                <a:spcPts val="600"/>
              </a:spcAft>
              <a:buClr>
                <a:schemeClr val="tx1"/>
              </a:buClr>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edit Master text styles</a:t>
            </a:r>
          </a:p>
          <a:p>
            <a:pPr lvl="1"/>
            <a:r>
              <a:rPr lang="en-GB"/>
              <a:t>Second level</a:t>
            </a:r>
          </a:p>
        </p:txBody>
      </p:sp>
      <p:cxnSp>
        <p:nvCxnSpPr>
          <p:cNvPr id="12" name="Straight Connector 11">
            <a:extLst>
              <a:ext uri="{FF2B5EF4-FFF2-40B4-BE49-F238E27FC236}">
                <a16:creationId xmlns:a16="http://schemas.microsoft.com/office/drawing/2014/main" id="{18E2133D-2149-6B45-BEAB-A2D5E225B5AD}"/>
              </a:ext>
              <a:ext uri="{C183D7F6-B498-43B3-948B-1728B52AA6E4}">
                <adec:decorative xmlns:adec="http://schemas.microsoft.com/office/drawing/2017/decorative" val="1"/>
              </a:ext>
            </a:extLst>
          </p:cNvPr>
          <p:cNvCxnSpPr>
            <a:cxnSpLocks/>
          </p:cNvCxnSpPr>
          <p:nvPr/>
        </p:nvCxnSpPr>
        <p:spPr>
          <a:xfrm>
            <a:off x="408789" y="6336000"/>
            <a:ext cx="11399211"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Tree>
    <p:extLst>
      <p:ext uri="{BB962C8B-B14F-4D97-AF65-F5344CB8AC3E}">
        <p14:creationId xmlns:p14="http://schemas.microsoft.com/office/powerpoint/2010/main" val="3969126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2_Title, subhead, two columns">
    <p:bg>
      <p:bgPr>
        <a:solidFill>
          <a:srgbClr val="CCDFF1">
            <a:alpha val="30000"/>
          </a:srgbClr>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BB79D01-2A70-DAF1-6A65-BC0424C2FEE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
        <p:nvSpPr>
          <p:cNvPr id="7" name="Title 1">
            <a:extLst>
              <a:ext uri="{FF2B5EF4-FFF2-40B4-BE49-F238E27FC236}">
                <a16:creationId xmlns:a16="http://schemas.microsoft.com/office/drawing/2014/main" id="{47E4AB90-2CB6-0646-B56C-4B58E33EC909}"/>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hasCustomPrompt="1"/>
          </p:nvPr>
        </p:nvSpPr>
        <p:spPr>
          <a:xfrm>
            <a:off x="432000" y="2087999"/>
            <a:ext cx="11050700" cy="462017"/>
          </a:xfrm>
          <a:prstGeom prst="rect">
            <a:avLst/>
          </a:prstGeom>
        </p:spPr>
        <p:txBody>
          <a:bodyPr lIns="0" tIns="0" rIns="0" bIns="0" numCol="2" anchor="t">
            <a:noAutofit/>
          </a:bodyPr>
          <a:lstStyle>
            <a:lvl1pPr marL="0" indent="0">
              <a:lnSpc>
                <a:spcPct val="100000"/>
              </a:lnSpc>
              <a:spcBef>
                <a:spcPts val="0"/>
              </a:spcBef>
              <a:spcAft>
                <a:spcPts val="0"/>
              </a:spcAft>
              <a:buClr>
                <a:schemeClr val="tx1"/>
              </a:buClr>
              <a:buNone/>
              <a:defRPr sz="24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
        <p:nvSpPr>
          <p:cNvPr id="3" name="Content Placeholder 2"/>
          <p:cNvSpPr>
            <a:spLocks noGrp="1"/>
          </p:cNvSpPr>
          <p:nvPr>
            <p:ph idx="1"/>
          </p:nvPr>
        </p:nvSpPr>
        <p:spPr>
          <a:xfrm>
            <a:off x="432000" y="2735992"/>
            <a:ext cx="11088000" cy="3456000"/>
          </a:xfrm>
          <a:prstGeom prst="rect">
            <a:avLst/>
          </a:prstGeom>
        </p:spPr>
        <p:txBody>
          <a:bodyPr lIns="0" tIns="0" rIns="0" bIns="0" numCol="2" spcCol="432000">
            <a:noAutofit/>
          </a:bodyPr>
          <a:lstStyle>
            <a:lvl1pPr marL="0" indent="0">
              <a:lnSpc>
                <a:spcPct val="100000"/>
              </a:lnSpc>
              <a:spcBef>
                <a:spcPts val="0"/>
              </a:spcBef>
              <a:spcAft>
                <a:spcPts val="600"/>
              </a:spcAft>
              <a:buClr>
                <a:schemeClr val="tx1"/>
              </a:buClr>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edit Master text styles</a:t>
            </a:r>
          </a:p>
          <a:p>
            <a:pPr lvl="1"/>
            <a:r>
              <a:rPr lang="en-GB"/>
              <a:t>Second level</a:t>
            </a:r>
          </a:p>
        </p:txBody>
      </p:sp>
      <p:cxnSp>
        <p:nvCxnSpPr>
          <p:cNvPr id="12" name="Straight Connector 11">
            <a:extLst>
              <a:ext uri="{FF2B5EF4-FFF2-40B4-BE49-F238E27FC236}">
                <a16:creationId xmlns:a16="http://schemas.microsoft.com/office/drawing/2014/main" id="{18E2133D-2149-6B45-BEAB-A2D5E225B5AD}"/>
              </a:ext>
              <a:ext uri="{C183D7F6-B498-43B3-948B-1728B52AA6E4}">
                <adec:decorative xmlns:adec="http://schemas.microsoft.com/office/drawing/2017/decorative" val="1"/>
              </a:ext>
            </a:extLst>
          </p:cNvPr>
          <p:cNvCxnSpPr>
            <a:cxnSpLocks/>
          </p:cNvCxnSpPr>
          <p:nvPr/>
        </p:nvCxnSpPr>
        <p:spPr>
          <a:xfrm>
            <a:off x="408789" y="6336000"/>
            <a:ext cx="11399211"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Tree>
    <p:extLst>
      <p:ext uri="{BB962C8B-B14F-4D97-AF65-F5344CB8AC3E}">
        <p14:creationId xmlns:p14="http://schemas.microsoft.com/office/powerpoint/2010/main" val="2307258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2_Title, subhead, Three columns">
    <p:bg>
      <p:bgPr>
        <a:solidFill>
          <a:srgbClr val="F6F8F8"/>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32000" y="2736000"/>
            <a:ext cx="11088000" cy="3456000"/>
          </a:xfrm>
          <a:prstGeom prst="rect">
            <a:avLst/>
          </a:prstGeom>
        </p:spPr>
        <p:txBody>
          <a:bodyPr lIns="0" tIns="0" rIns="0" bIns="0" numCol="3" spcCol="432000">
            <a:noAutofit/>
          </a:bodyPr>
          <a:lstStyle>
            <a:lvl1pPr marL="0" indent="0">
              <a:lnSpc>
                <a:spcPct val="100000"/>
              </a:lnSpc>
              <a:spcBef>
                <a:spcPts val="0"/>
              </a:spcBef>
              <a:spcAft>
                <a:spcPts val="600"/>
              </a:spcAft>
              <a:buClr>
                <a:schemeClr val="tx1"/>
              </a:buClr>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edit Master text styles</a:t>
            </a:r>
          </a:p>
          <a:p>
            <a:pPr lvl="1"/>
            <a:r>
              <a:rPr lang="en-GB"/>
              <a:t>Second level</a:t>
            </a:r>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hasCustomPrompt="1"/>
          </p:nvPr>
        </p:nvSpPr>
        <p:spPr>
          <a:xfrm>
            <a:off x="432000" y="2087999"/>
            <a:ext cx="11050700" cy="462017"/>
          </a:xfrm>
          <a:prstGeom prst="rect">
            <a:avLst/>
          </a:prstGeom>
        </p:spPr>
        <p:txBody>
          <a:bodyPr lIns="0" tIns="0" rIns="0" bIns="0" numCol="2" anchor="t">
            <a:noAutofit/>
          </a:bodyPr>
          <a:lstStyle>
            <a:lvl1pPr marL="0" indent="0">
              <a:lnSpc>
                <a:spcPct val="100000"/>
              </a:lnSpc>
              <a:spcBef>
                <a:spcPts val="0"/>
              </a:spcBef>
              <a:spcAft>
                <a:spcPts val="0"/>
              </a:spcAft>
              <a:buClr>
                <a:schemeClr val="tx1"/>
              </a:buClr>
              <a:buNone/>
              <a:defRPr sz="24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7" name="Title 1">
            <a:extLst>
              <a:ext uri="{FF2B5EF4-FFF2-40B4-BE49-F238E27FC236}">
                <a16:creationId xmlns:a16="http://schemas.microsoft.com/office/drawing/2014/main" id="{47E4AB90-2CB6-0646-B56C-4B58E33EC909}"/>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cxnSp>
        <p:nvCxnSpPr>
          <p:cNvPr id="12" name="Straight Connector 11">
            <a:extLst>
              <a:ext uri="{FF2B5EF4-FFF2-40B4-BE49-F238E27FC236}">
                <a16:creationId xmlns:a16="http://schemas.microsoft.com/office/drawing/2014/main" id="{6A9D545D-FD2F-4843-8588-07EBE7DDAA13}"/>
              </a:ext>
              <a:ext uri="{C183D7F6-B498-43B3-948B-1728B52AA6E4}">
                <adec:decorative xmlns:adec="http://schemas.microsoft.com/office/drawing/2017/decorative" val="1"/>
              </a:ext>
            </a:extLst>
          </p:cNvPr>
          <p:cNvCxnSpPr>
            <a:cxnSpLocks/>
          </p:cNvCxnSpPr>
          <p:nvPr/>
        </p:nvCxnSpPr>
        <p:spPr>
          <a:xfrm>
            <a:off x="432000" y="63487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707F89CB-5AF7-9C7B-6503-F287E127E82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49427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3_Title, subhead, Three columns">
    <p:bg>
      <p:bgPr>
        <a:solidFill>
          <a:srgbClr val="CCDFF1">
            <a:alpha val="30000"/>
          </a:srgb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32000" y="2736000"/>
            <a:ext cx="11088000" cy="3456000"/>
          </a:xfrm>
          <a:prstGeom prst="rect">
            <a:avLst/>
          </a:prstGeom>
        </p:spPr>
        <p:txBody>
          <a:bodyPr lIns="0" tIns="0" rIns="0" bIns="0" numCol="3" spcCol="432000">
            <a:noAutofit/>
          </a:bodyPr>
          <a:lstStyle>
            <a:lvl1pPr marL="0" indent="0">
              <a:lnSpc>
                <a:spcPct val="100000"/>
              </a:lnSpc>
              <a:spcBef>
                <a:spcPts val="0"/>
              </a:spcBef>
              <a:spcAft>
                <a:spcPts val="600"/>
              </a:spcAft>
              <a:buClr>
                <a:schemeClr val="tx1"/>
              </a:buClr>
              <a:buNone/>
              <a:defRPr sz="2200" b="0">
                <a:solidFill>
                  <a:schemeClr val="tx1"/>
                </a:solidFill>
              </a:defRPr>
            </a:lvl1pPr>
            <a:lvl2pPr>
              <a:buClr>
                <a:schemeClr val="tx1"/>
              </a:buClr>
              <a:defRPr sz="2200">
                <a:solidFill>
                  <a:schemeClr val="tx1"/>
                </a:solidFill>
              </a:defRPr>
            </a:lvl2pPr>
            <a:lvl3pPr>
              <a:buClr>
                <a:schemeClr val="tx1"/>
              </a:buClr>
              <a:defRPr sz="2200">
                <a:solidFill>
                  <a:schemeClr val="tx1"/>
                </a:solidFill>
              </a:defRPr>
            </a:lvl3pPr>
            <a:lvl4pPr>
              <a:buClr>
                <a:schemeClr val="tx1"/>
              </a:buClr>
              <a:defRPr sz="2200">
                <a:solidFill>
                  <a:schemeClr val="tx1"/>
                </a:solidFill>
              </a:defRPr>
            </a:lvl4pPr>
            <a:lvl5pPr>
              <a:buClr>
                <a:schemeClr val="tx1"/>
              </a:buClr>
              <a:defRPr sz="2200">
                <a:solidFill>
                  <a:schemeClr val="tx1"/>
                </a:solidFill>
              </a:defRPr>
            </a:lvl5pPr>
          </a:lstStyle>
          <a:p>
            <a:pPr lvl="0"/>
            <a:r>
              <a:rPr lang="en-GB"/>
              <a:t>Click to edit Master text styles</a:t>
            </a:r>
          </a:p>
          <a:p>
            <a:pPr lvl="1"/>
            <a:r>
              <a:rPr lang="en-GB"/>
              <a:t>Second level</a:t>
            </a:r>
          </a:p>
        </p:txBody>
      </p:sp>
      <p:sp>
        <p:nvSpPr>
          <p:cNvPr id="8" name="Text Placeholder 7">
            <a:extLst>
              <a:ext uri="{FF2B5EF4-FFF2-40B4-BE49-F238E27FC236}">
                <a16:creationId xmlns:a16="http://schemas.microsoft.com/office/drawing/2014/main" id="{47286FFC-BD82-6E40-BA0C-B1C0F7127A99}"/>
              </a:ext>
            </a:extLst>
          </p:cNvPr>
          <p:cNvSpPr>
            <a:spLocks noGrp="1"/>
          </p:cNvSpPr>
          <p:nvPr>
            <p:ph type="body" sz="quarter" idx="13" hasCustomPrompt="1"/>
          </p:nvPr>
        </p:nvSpPr>
        <p:spPr>
          <a:xfrm>
            <a:off x="432000" y="2087999"/>
            <a:ext cx="11050700" cy="462017"/>
          </a:xfrm>
          <a:prstGeom prst="rect">
            <a:avLst/>
          </a:prstGeom>
        </p:spPr>
        <p:txBody>
          <a:bodyPr lIns="0" tIns="0" rIns="0" bIns="0" numCol="2" anchor="t">
            <a:noAutofit/>
          </a:bodyPr>
          <a:lstStyle>
            <a:lvl1pPr marL="0" indent="0">
              <a:lnSpc>
                <a:spcPct val="100000"/>
              </a:lnSpc>
              <a:spcBef>
                <a:spcPts val="0"/>
              </a:spcBef>
              <a:spcAft>
                <a:spcPts val="0"/>
              </a:spcAft>
              <a:buClr>
                <a:schemeClr val="tx1"/>
              </a:buClr>
              <a:buNone/>
              <a:defRPr sz="2400" b="1">
                <a:solidFill>
                  <a:schemeClr val="tx1"/>
                </a:solidFill>
              </a:defRPr>
            </a:lvl1pPr>
            <a:lvl2pPr marL="357188" indent="0">
              <a:buClr>
                <a:schemeClr val="tx1"/>
              </a:buClr>
              <a:buNone/>
              <a:defRPr sz="1800">
                <a:solidFill>
                  <a:schemeClr val="tx1"/>
                </a:solidFill>
              </a:defRPr>
            </a:lvl2pPr>
            <a:lvl3pPr marL="714375" indent="0">
              <a:buClr>
                <a:schemeClr val="tx1"/>
              </a:buClr>
              <a:buNone/>
              <a:defRPr sz="1800">
                <a:solidFill>
                  <a:schemeClr val="tx1"/>
                </a:solidFill>
              </a:defRPr>
            </a:lvl3pPr>
            <a:lvl4pPr marL="1081087" indent="0">
              <a:buClr>
                <a:schemeClr val="tx1"/>
              </a:buClr>
              <a:buNone/>
              <a:defRPr sz="1800">
                <a:solidFill>
                  <a:schemeClr val="tx1"/>
                </a:solidFill>
              </a:defRPr>
            </a:lvl4pPr>
            <a:lvl5pPr marL="1438275" indent="0">
              <a:buClr>
                <a:schemeClr val="tx1"/>
              </a:buClr>
              <a:buNone/>
              <a:defRPr sz="1800">
                <a:solidFill>
                  <a:schemeClr val="tx1"/>
                </a:solidFill>
              </a:defRPr>
            </a:lvl5pPr>
          </a:lstStyle>
          <a:p>
            <a:pPr lvl="0"/>
            <a:r>
              <a:rPr lang="en-GB"/>
              <a:t>Subhead if needed</a:t>
            </a:r>
          </a:p>
        </p:txBody>
      </p:sp>
      <p:sp>
        <p:nvSpPr>
          <p:cNvPr id="9" name="TextBox 8">
            <a:extLst>
              <a:ext uri="{FF2B5EF4-FFF2-40B4-BE49-F238E27FC236}">
                <a16:creationId xmlns:a16="http://schemas.microsoft.com/office/drawing/2014/main" id="{990784B1-AA1E-DC4B-BEB4-EC05249AFE00}"/>
              </a:ext>
            </a:extLst>
          </p:cNvPr>
          <p:cNvSpPr txBox="1"/>
          <p:nvPr/>
        </p:nvSpPr>
        <p:spPr>
          <a:xfrm>
            <a:off x="4700954" y="4232031"/>
            <a:ext cx="0" cy="0"/>
          </a:xfrm>
          <a:prstGeom prst="rect">
            <a:avLst/>
          </a:prstGeom>
          <a:noFill/>
        </p:spPr>
        <p:txBody>
          <a:bodyPr wrap="none" lIns="0" tIns="0" rIns="0" bIns="0" rtlCol="0">
            <a:noAutofit/>
          </a:bodyPr>
          <a:lstStyle/>
          <a:p>
            <a:endParaRPr lang="en-GB" sz="1200" b="1">
              <a:solidFill>
                <a:schemeClr val="accent1"/>
              </a:solidFill>
            </a:endParaRPr>
          </a:p>
        </p:txBody>
      </p:sp>
      <p:sp>
        <p:nvSpPr>
          <p:cNvPr id="10" name="Rectangle 9">
            <a:extLst>
              <a:ext uri="{FF2B5EF4-FFF2-40B4-BE49-F238E27FC236}">
                <a16:creationId xmlns:a16="http://schemas.microsoft.com/office/drawing/2014/main" id="{E42CCDA4-D437-6B48-8BBD-CAC30F281160}"/>
              </a:ext>
            </a:extLst>
          </p:cNvPr>
          <p:cNvSpPr/>
          <p:nvPr/>
        </p:nvSpPr>
        <p:spPr>
          <a:xfrm>
            <a:off x="11444644" y="6404977"/>
            <a:ext cx="372218" cy="276999"/>
          </a:xfrm>
          <a:prstGeom prst="rect">
            <a:avLst/>
          </a:prstGeom>
        </p:spPr>
        <p:txBody>
          <a:bodyPr wrap="none">
            <a:spAutoFit/>
          </a:bodyPr>
          <a:lstStyle/>
          <a:p>
            <a:pPr algn="r"/>
            <a:fld id="{BA3B713D-1FBB-0E4F-91D0-D2B735266E79}" type="slidenum">
              <a:rPr lang="en-GB" sz="1200" smtClean="0">
                <a:solidFill>
                  <a:schemeClr val="accent6"/>
                </a:solidFill>
              </a:rPr>
              <a:pPr algn="r"/>
              <a:t>‹#›</a:t>
            </a:fld>
            <a:endParaRPr lang="en-GB" sz="1200">
              <a:solidFill>
                <a:schemeClr val="accent6"/>
              </a:solidFill>
            </a:endParaRPr>
          </a:p>
        </p:txBody>
      </p:sp>
      <p:sp>
        <p:nvSpPr>
          <p:cNvPr id="7" name="Title 1">
            <a:extLst>
              <a:ext uri="{FF2B5EF4-FFF2-40B4-BE49-F238E27FC236}">
                <a16:creationId xmlns:a16="http://schemas.microsoft.com/office/drawing/2014/main" id="{47E4AB90-2CB6-0646-B56C-4B58E33EC909}"/>
              </a:ext>
            </a:extLst>
          </p:cNvPr>
          <p:cNvSpPr>
            <a:spLocks noGrp="1"/>
          </p:cNvSpPr>
          <p:nvPr>
            <p:ph type="title" hasCustomPrompt="1"/>
          </p:nvPr>
        </p:nvSpPr>
        <p:spPr>
          <a:xfrm>
            <a:off x="432000" y="432000"/>
            <a:ext cx="11404154" cy="865186"/>
          </a:xfrm>
          <a:prstGeom prst="rect">
            <a:avLst/>
          </a:prstGeom>
        </p:spPr>
        <p:txBody>
          <a:bodyPr lIns="0" tIns="0" rIns="0" bIns="0">
            <a:normAutofit/>
          </a:bodyPr>
          <a:lstStyle>
            <a:lvl1pPr>
              <a:defRPr sz="3600" b="1">
                <a:solidFill>
                  <a:schemeClr val="tx1"/>
                </a:solidFill>
              </a:defRPr>
            </a:lvl1pPr>
          </a:lstStyle>
          <a:p>
            <a:r>
              <a:rPr lang="en-GB"/>
              <a:t>Heading</a:t>
            </a:r>
          </a:p>
        </p:txBody>
      </p:sp>
      <p:cxnSp>
        <p:nvCxnSpPr>
          <p:cNvPr id="12" name="Straight Connector 11">
            <a:extLst>
              <a:ext uri="{FF2B5EF4-FFF2-40B4-BE49-F238E27FC236}">
                <a16:creationId xmlns:a16="http://schemas.microsoft.com/office/drawing/2014/main" id="{6A9D545D-FD2F-4843-8588-07EBE7DDAA13}"/>
              </a:ext>
              <a:ext uri="{C183D7F6-B498-43B3-948B-1728B52AA6E4}">
                <adec:decorative xmlns:adec="http://schemas.microsoft.com/office/drawing/2017/decorative" val="1"/>
              </a:ext>
            </a:extLst>
          </p:cNvPr>
          <p:cNvCxnSpPr>
            <a:cxnSpLocks/>
          </p:cNvCxnSpPr>
          <p:nvPr/>
        </p:nvCxnSpPr>
        <p:spPr>
          <a:xfrm>
            <a:off x="432000" y="6348700"/>
            <a:ext cx="113760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707F89CB-5AF7-9C7B-6503-F287E127E82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rot="10800000">
            <a:off x="9220370" y="244040"/>
            <a:ext cx="3064672" cy="187960"/>
          </a:xfrm>
          <a:prstGeom prst="rect">
            <a:avLst/>
          </a:prstGeom>
        </p:spPr>
      </p:pic>
    </p:spTree>
    <p:extLst>
      <p:ext uri="{BB962C8B-B14F-4D97-AF65-F5344CB8AC3E}">
        <p14:creationId xmlns:p14="http://schemas.microsoft.com/office/powerpoint/2010/main" val="108150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CE947E-1F3C-4CE2-B205-42ACABCDF3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E34187EB-CD8C-4429-80A8-057E397FFC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6278BCC8-525B-41FD-8646-596B1960C6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78F247-2200-5E44-BC0C-E890629C1D09}" type="datetime1">
              <a:rPr lang="en-GB" smtClean="0"/>
              <a:t>19/09/2025</a:t>
            </a:fld>
            <a:endParaRPr lang="en-US"/>
          </a:p>
        </p:txBody>
      </p:sp>
      <p:sp>
        <p:nvSpPr>
          <p:cNvPr id="5" name="Footer Placeholder 4">
            <a:extLst>
              <a:ext uri="{FF2B5EF4-FFF2-40B4-BE49-F238E27FC236}">
                <a16:creationId xmlns:a16="http://schemas.microsoft.com/office/drawing/2014/main" id="{882564A6-47BB-43DB-A152-9E15557601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E33BD63-EE18-4132-8F91-68A0A2C0DA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33BBA1-C3A5-544F-A37C-DC155C341E59}" type="slidenum">
              <a:rPr lang="en-US" smtClean="0"/>
              <a:t>‹#›</a:t>
            </a:fld>
            <a:endParaRPr lang="en-US"/>
          </a:p>
        </p:txBody>
      </p:sp>
    </p:spTree>
    <p:extLst>
      <p:ext uri="{BB962C8B-B14F-4D97-AF65-F5344CB8AC3E}">
        <p14:creationId xmlns:p14="http://schemas.microsoft.com/office/powerpoint/2010/main" val="2110528874"/>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 id="2147483723" r:id="rId21"/>
    <p:sldLayoutId id="2147483724" r:id="rId22"/>
    <p:sldLayoutId id="2147483725" r:id="rId23"/>
    <p:sldLayoutId id="2147483726" r:id="rId24"/>
    <p:sldLayoutId id="2147483727" r:id="rId25"/>
    <p:sldLayoutId id="2147483728" r:id="rId26"/>
    <p:sldLayoutId id="2147483729" r:id="rId27"/>
    <p:sldLayoutId id="2147483730" r:id="rId28"/>
    <p:sldLayoutId id="2147483731" r:id="rId29"/>
    <p:sldLayoutId id="2147483732" r:id="rId30"/>
    <p:sldLayoutId id="2147483733" r:id="rId31"/>
    <p:sldLayoutId id="2147483734" r:id="rId32"/>
    <p:sldLayoutId id="2147483735" r:id="rId33"/>
    <p:sldLayoutId id="2147483736" r:id="rId34"/>
    <p:sldLayoutId id="2147483737" r:id="rId35"/>
    <p:sldLayoutId id="2147483739" r:id="rId36"/>
    <p:sldLayoutId id="2147483740" r:id="rId3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6"/>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6"/>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6"/>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digital.nhs.uk/cyber-and-data-security/campaigns/run-your-own-cyber-security-campaign" TargetMode="External"/><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digital.nhs.uk/cyber-and-data-security/guidance-and-assurance/help-us-to-stay-safe-and-secure#weak-passwords" TargetMode="Externa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digital.nhs.uk/cyber-and-data-security/guidance-and-assurance/help-us-to-stay-safe-and-secure#phishing" TargetMode="Externa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hyperlink" Target="https://digital.nhs.uk/cyber-and-data-security/guidance-and-assurance/help-us-to-stay-safe-and-secure#tailgating" TargetMode="External"/><Relationship Id="rId2" Type="http://schemas.openxmlformats.org/officeDocument/2006/relationships/slideLayout" Target="../slideLayouts/slideLayout10.xml"/><Relationship Id="rId1" Type="http://schemas.openxmlformats.org/officeDocument/2006/relationships/themeOverride" Target="../theme/themeOverride1.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digital.nhs.uk/cyber-and-data-security/guidance-and-assurance/help-us-to-stay-safe-and-secure#unlocked-screens" TargetMode="Externa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digital.nhs.uk/cyber-and-data-security/guidance-and-assurance/help-us-to-stay-safe-and-secure#social-engineering" TargetMode="Externa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soundcloud.com/nhsenglandtransformation/sets/the-cyber-sessions" TargetMode="Externa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digital.nhs.uk/cyber-and-data-security/training/immersive-labs-online-cyber-security-e-learning/license-request-form" TargetMode="Externa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digital.nhs.uk/cyber-and-data-security/guidance-and-assurance/help-us-to-stay-safe-and-secure#be-aware-of-what-you-share" TargetMode="Externa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digital.nhs.uk/cyber-and-data-security/guidance-and-assurance/help-us-to-stay-safe-and-secure#top" TargetMode="Externa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3.xml"/><Relationship Id="rId7" Type="http://schemas.openxmlformats.org/officeDocument/2006/relationships/slide" Target="slide8.xml"/><Relationship Id="rId2" Type="http://schemas.openxmlformats.org/officeDocument/2006/relationships/image" Target="../media/image14.jpeg"/><Relationship Id="rId1" Type="http://schemas.openxmlformats.org/officeDocument/2006/relationships/slideLayout" Target="../slideLayouts/slideLayout26.xml"/><Relationship Id="rId6" Type="http://schemas.openxmlformats.org/officeDocument/2006/relationships/slide" Target="slide7.xml"/><Relationship Id="rId5" Type="http://schemas.openxmlformats.org/officeDocument/2006/relationships/slide" Target="slide6.xml"/><Relationship Id="rId10" Type="http://schemas.openxmlformats.org/officeDocument/2006/relationships/slide" Target="slide24.xml"/><Relationship Id="rId4" Type="http://schemas.openxmlformats.org/officeDocument/2006/relationships/slide" Target="slide4.xml"/><Relationship Id="rId9" Type="http://schemas.openxmlformats.org/officeDocument/2006/relationships/slide" Target="slide23.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digital.nhs.uk/blog/transformation-blog/2023/multi-factor-authentication-a-silver-cyber-bullet" TargetMode="Externa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digital.nhs.uk/cyber-and-data-security/guidance-and-assurance/guidance-on-keeping-safe-and-secure-whilst-working-from-home" TargetMode="Externa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digital.nhs.uk/cyber-and-data-security/guidance-and-assurance/top-tips-for-setting-a-cyber-secure-out-of-office-message" TargetMode="Externa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hyperlink" Target="https://digital.nhs.uk/cyber" TargetMode="Externa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hyperlink" Target="https://digital.nhs.uk/cyber-and-data-security/campaigns/cyber-security-awareness-month" TargetMode="Externa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hyperlink" Target="https://digital.nhs.uk/cyber-and-data-security/campaigns/run-your-own-cyber-security-campaign#download-the-materials" TargetMode="External"/><Relationship Id="rId16" Type="http://schemas.openxmlformats.org/officeDocument/2006/relationships/image" Target="../media/image52.png"/><Relationship Id="rId1" Type="http://schemas.openxmlformats.org/officeDocument/2006/relationships/slideLayout" Target="../slideLayouts/slideLayout10.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hyperlink" Target="https://digital.nhs.uk/cyber" TargetMode="External"/><Relationship Id="rId2" Type="http://schemas.openxmlformats.org/officeDocument/2006/relationships/hyperlink" Target="mailto:england.hellocyber@nhs.net" TargetMode="External"/><Relationship Id="rId1" Type="http://schemas.openxmlformats.org/officeDocument/2006/relationships/slideLayout" Target="../slideLayouts/slideLayout35.xml"/><Relationship Id="rId4" Type="http://schemas.openxmlformats.org/officeDocument/2006/relationships/hyperlink" Target="https://digital.nhs.uk/cyber-and-data-security/campaigns/run-your-own-cyber-security-campaig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hyperlink" Target="https://digital.nhs.uk/cyber-and-data-security/campaigns/cyber-security-awareness-month" TargetMode="Externa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www.linkedin.com/showcase/85947970/" TargetMode="Externa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hyperlink" Target="https://digital.nhs.uk/cyber-and-data-security/training/immersive-labs-online-cyber-security-e-learning" TargetMode="External"/><Relationship Id="rId2" Type="http://schemas.openxmlformats.org/officeDocument/2006/relationships/hyperlink" Target="https://digital.nhs.uk/cyber-and-data-security/campaigns/cyber-sessions-podcasts" TargetMode="External"/><Relationship Id="rId1" Type="http://schemas.openxmlformats.org/officeDocument/2006/relationships/slideLayout" Target="../slideLayouts/slideLayout13.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A picture containing drawing&#10;&#10;Description automatically generated">
            <a:extLst>
              <a:ext uri="{FF2B5EF4-FFF2-40B4-BE49-F238E27FC236}">
                <a16:creationId xmlns:a16="http://schemas.microsoft.com/office/drawing/2014/main" id="{2327BAA0-987E-C547-9403-EF286C09511B}"/>
              </a:ext>
            </a:extLst>
          </p:cNvPr>
          <p:cNvPicPr>
            <a:picLocks noChangeAspect="1"/>
          </p:cNvPicPr>
          <p:nvPr/>
        </p:nvPicPr>
        <p:blipFill rotWithShape="1">
          <a:blip r:embed="rId2"/>
          <a:srcRect l="6010" t="8883" r="5470" b="10197"/>
          <a:stretch/>
        </p:blipFill>
        <p:spPr>
          <a:xfrm>
            <a:off x="9937108" y="288758"/>
            <a:ext cx="1950092" cy="898358"/>
          </a:xfrm>
          <a:prstGeom prst="rect">
            <a:avLst/>
          </a:prstGeom>
        </p:spPr>
      </p:pic>
      <p:pic>
        <p:nvPicPr>
          <p:cNvPr id="42" name="Picture 41" descr="A picture containing drawing&#10;&#10;Description automatically generated">
            <a:extLst>
              <a:ext uri="{FF2B5EF4-FFF2-40B4-BE49-F238E27FC236}">
                <a16:creationId xmlns:a16="http://schemas.microsoft.com/office/drawing/2014/main" id="{8C36CA3A-6BD3-964D-93BB-D02A9C96F85E}"/>
              </a:ext>
            </a:extLst>
          </p:cNvPr>
          <p:cNvPicPr>
            <a:picLocks noChangeAspect="1"/>
          </p:cNvPicPr>
          <p:nvPr/>
        </p:nvPicPr>
        <p:blipFill rotWithShape="1">
          <a:blip r:embed="rId2"/>
          <a:srcRect l="6010" t="8883" r="5470" b="10197"/>
          <a:stretch/>
        </p:blipFill>
        <p:spPr>
          <a:xfrm>
            <a:off x="9937108" y="288758"/>
            <a:ext cx="1950092" cy="898358"/>
          </a:xfrm>
          <a:prstGeom prst="rect">
            <a:avLst/>
          </a:prstGeom>
        </p:spPr>
      </p:pic>
      <p:sp>
        <p:nvSpPr>
          <p:cNvPr id="2" name="Title 1">
            <a:extLst>
              <a:ext uri="{FF2B5EF4-FFF2-40B4-BE49-F238E27FC236}">
                <a16:creationId xmlns:a16="http://schemas.microsoft.com/office/drawing/2014/main" id="{8A75EC4E-A430-7C48-9C8E-B3374207DAA6}"/>
              </a:ext>
            </a:extLst>
          </p:cNvPr>
          <p:cNvSpPr>
            <a:spLocks noGrp="1"/>
          </p:cNvSpPr>
          <p:nvPr>
            <p:ph type="ctrTitle"/>
          </p:nvPr>
        </p:nvSpPr>
        <p:spPr>
          <a:xfrm>
            <a:off x="213887" y="1019046"/>
            <a:ext cx="5664000" cy="2507695"/>
          </a:xfrm>
        </p:spPr>
        <p:txBody>
          <a:bodyPr/>
          <a:lstStyle/>
          <a:p>
            <a:r>
              <a:rPr lang="en-GB"/>
              <a:t>Cyber awareness month 2025</a:t>
            </a:r>
          </a:p>
        </p:txBody>
      </p:sp>
      <p:sp>
        <p:nvSpPr>
          <p:cNvPr id="3" name="Subtitle 2">
            <a:extLst>
              <a:ext uri="{FF2B5EF4-FFF2-40B4-BE49-F238E27FC236}">
                <a16:creationId xmlns:a16="http://schemas.microsoft.com/office/drawing/2014/main" id="{790AD421-B334-AEB6-65A3-2E3CC9E611E7}"/>
              </a:ext>
            </a:extLst>
          </p:cNvPr>
          <p:cNvSpPr>
            <a:spLocks noGrp="1"/>
          </p:cNvSpPr>
          <p:nvPr>
            <p:ph type="subTitle" idx="1"/>
          </p:nvPr>
        </p:nvSpPr>
        <p:spPr>
          <a:xfrm>
            <a:off x="213887" y="3526741"/>
            <a:ext cx="7973051" cy="1024967"/>
          </a:xfrm>
        </p:spPr>
        <p:txBody>
          <a:bodyPr/>
          <a:lstStyle/>
          <a:p>
            <a:r>
              <a:rPr lang="en-GB">
                <a:solidFill>
                  <a:schemeClr val="accent6"/>
                </a:solidFill>
              </a:rPr>
              <a:t>Communications toolkit</a:t>
            </a:r>
          </a:p>
        </p:txBody>
      </p:sp>
      <p:sp>
        <p:nvSpPr>
          <p:cNvPr id="4" name="Text Placeholder 3">
            <a:extLst>
              <a:ext uri="{FF2B5EF4-FFF2-40B4-BE49-F238E27FC236}">
                <a16:creationId xmlns:a16="http://schemas.microsoft.com/office/drawing/2014/main" id="{4EBDD66C-9AB3-14F7-46F1-3B6C9A1E305F}"/>
              </a:ext>
            </a:extLst>
          </p:cNvPr>
          <p:cNvSpPr>
            <a:spLocks noGrp="1"/>
          </p:cNvSpPr>
          <p:nvPr>
            <p:ph type="body" sz="quarter" idx="13"/>
          </p:nvPr>
        </p:nvSpPr>
        <p:spPr>
          <a:xfrm>
            <a:off x="213887" y="5789961"/>
            <a:ext cx="6259513" cy="488950"/>
          </a:xfrm>
        </p:spPr>
        <p:txBody>
          <a:bodyPr/>
          <a:lstStyle/>
          <a:p>
            <a:r>
              <a:rPr lang="en-GB">
                <a:solidFill>
                  <a:schemeClr val="accent6"/>
                </a:solidFill>
              </a:rPr>
              <a:t>October 2025</a:t>
            </a:r>
          </a:p>
        </p:txBody>
      </p:sp>
    </p:spTree>
    <p:extLst>
      <p:ext uri="{BB962C8B-B14F-4D97-AF65-F5344CB8AC3E}">
        <p14:creationId xmlns:p14="http://schemas.microsoft.com/office/powerpoint/2010/main" val="772125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1D6C28-2F08-0902-A694-F0E5A06D860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72D696C1-492D-FBDE-D079-F4F61ECAF945}"/>
              </a:ext>
            </a:extLst>
          </p:cNvPr>
          <p:cNvSpPr>
            <a:spLocks noGrp="1"/>
          </p:cNvSpPr>
          <p:nvPr>
            <p:ph type="body" sz="quarter" idx="13"/>
          </p:nvPr>
        </p:nvSpPr>
        <p:spPr>
          <a:xfrm>
            <a:off x="432000" y="1297186"/>
            <a:ext cx="11012644" cy="577927"/>
          </a:xfrm>
        </p:spPr>
        <p:txBody>
          <a:bodyPr/>
          <a:lstStyle/>
          <a:p>
            <a:r>
              <a:rPr lang="en-GB"/>
              <a:t>Week 1: Campaign launch/overall awareness</a:t>
            </a:r>
          </a:p>
        </p:txBody>
      </p:sp>
      <p:sp>
        <p:nvSpPr>
          <p:cNvPr id="4" name="Title 3">
            <a:extLst>
              <a:ext uri="{FF2B5EF4-FFF2-40B4-BE49-F238E27FC236}">
                <a16:creationId xmlns:a16="http://schemas.microsoft.com/office/drawing/2014/main" id="{A546404C-603F-BD70-EBDA-126161A631E9}"/>
              </a:ext>
            </a:extLst>
          </p:cNvPr>
          <p:cNvSpPr>
            <a:spLocks noGrp="1"/>
          </p:cNvSpPr>
          <p:nvPr>
            <p:ph type="title"/>
          </p:nvPr>
        </p:nvSpPr>
        <p:spPr/>
        <p:txBody>
          <a:bodyPr/>
          <a:lstStyle/>
          <a:p>
            <a:r>
              <a:rPr lang="en-GB"/>
              <a:t>Social posts to copy and paste</a:t>
            </a:r>
          </a:p>
        </p:txBody>
      </p:sp>
      <p:sp>
        <p:nvSpPr>
          <p:cNvPr id="12" name="TextBox 11">
            <a:extLst>
              <a:ext uri="{FF2B5EF4-FFF2-40B4-BE49-F238E27FC236}">
                <a16:creationId xmlns:a16="http://schemas.microsoft.com/office/drawing/2014/main" id="{FD0C7AFB-CBC8-44E7-F93D-34405537D80A}"/>
              </a:ext>
            </a:extLst>
          </p:cNvPr>
          <p:cNvSpPr txBox="1"/>
          <p:nvPr/>
        </p:nvSpPr>
        <p:spPr>
          <a:xfrm>
            <a:off x="10375450" y="1785905"/>
            <a:ext cx="1679017" cy="384721"/>
          </a:xfrm>
          <a:prstGeom prst="rect">
            <a:avLst/>
          </a:prstGeom>
          <a:noFill/>
        </p:spPr>
        <p:txBody>
          <a:bodyPr wrap="square" rtlCol="0">
            <a:spAutoFit/>
          </a:bodyPr>
          <a:lstStyle/>
          <a:p>
            <a:r>
              <a:rPr lang="en-US" sz="1900"/>
              <a:t>.</a:t>
            </a:r>
            <a:endParaRPr lang="en-GB" sz="1900"/>
          </a:p>
        </p:txBody>
      </p:sp>
      <p:sp>
        <p:nvSpPr>
          <p:cNvPr id="20" name="TextBox 19">
            <a:extLst>
              <a:ext uri="{FF2B5EF4-FFF2-40B4-BE49-F238E27FC236}">
                <a16:creationId xmlns:a16="http://schemas.microsoft.com/office/drawing/2014/main" id="{E63F7F74-EC24-C3F8-0377-B5654D3F7DA2}"/>
              </a:ext>
            </a:extLst>
          </p:cNvPr>
          <p:cNvSpPr txBox="1"/>
          <p:nvPr/>
        </p:nvSpPr>
        <p:spPr>
          <a:xfrm>
            <a:off x="328961" y="1978265"/>
            <a:ext cx="6388538" cy="4093428"/>
          </a:xfrm>
          <a:prstGeom prst="rect">
            <a:avLst/>
          </a:prstGeom>
          <a:noFill/>
        </p:spPr>
        <p:txBody>
          <a:bodyPr wrap="square" lIns="91440" tIns="45720" rIns="91440" bIns="45720" anchor="t">
            <a:spAutoFit/>
          </a:bodyPr>
          <a:lstStyle/>
          <a:p>
            <a:r>
              <a:rPr lang="en-US" sz="2000" dirty="0"/>
              <a:t>🔒 It's #CyberAwarenessMonth! Good cyber security is our shared responsibility, and all NHS staff have a role to play. </a:t>
            </a:r>
          </a:p>
          <a:p>
            <a:endParaRPr lang="en-US" sz="2000" dirty="0"/>
          </a:p>
          <a:p>
            <a:r>
              <a:rPr lang="en-US" sz="2000" dirty="0"/>
              <a:t>From diagnosis to devices, from prescriptions to passwords - protect patient data. From offline to online, #KeepITConfidential</a:t>
            </a:r>
            <a:endParaRPr lang="en-US" sz="2000" dirty="0">
              <a:cs typeface="Arial"/>
            </a:endParaRPr>
          </a:p>
          <a:p>
            <a:endParaRPr lang="en-US" sz="2000" dirty="0"/>
          </a:p>
          <a:p>
            <a:r>
              <a:rPr lang="en-US" sz="2000" dirty="0">
                <a:hlinkClick r:id="rId2"/>
              </a:rPr>
              <a:t>https://digital.nhs.uk/cyber-and-data-security/campaigns/run-your-own-cyber-security-campaign</a:t>
            </a:r>
            <a:endParaRPr lang="en-US" sz="2000" dirty="0"/>
          </a:p>
          <a:p>
            <a:endParaRPr lang="en-US" sz="2000" dirty="0"/>
          </a:p>
          <a:p>
            <a:r>
              <a:rPr lang="en-US" sz="2000" dirty="0"/>
              <a:t>#NHSCyberSecurity </a:t>
            </a:r>
            <a:endParaRPr lang="en-GB" sz="2000" dirty="0"/>
          </a:p>
        </p:txBody>
      </p:sp>
      <p:pic>
        <p:nvPicPr>
          <p:cNvPr id="3" name="Picture 2">
            <a:extLst>
              <a:ext uri="{FF2B5EF4-FFF2-40B4-BE49-F238E27FC236}">
                <a16:creationId xmlns:a16="http://schemas.microsoft.com/office/drawing/2014/main" id="{37E6404D-2A2B-746B-E776-90B9931BAE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92515" y="866030"/>
            <a:ext cx="2494053" cy="2502828"/>
          </a:xfrm>
          <a:prstGeom prst="rect">
            <a:avLst/>
          </a:prstGeom>
          <a:ln>
            <a:noFill/>
          </a:ln>
          <a:effectLst>
            <a:outerShdw blurRad="292100" dist="139700" dir="2700000" algn="tl" rotWithShape="0">
              <a:srgbClr val="333333">
                <a:alpha val="65000"/>
              </a:srgbClr>
            </a:outerShdw>
          </a:effectLst>
        </p:spPr>
      </p:pic>
      <p:pic>
        <p:nvPicPr>
          <p:cNvPr id="2" name="Picture 1" descr="A calendar with a picture of cubes and numbers&#10;&#10;AI-generated content may be incorrect.">
            <a:extLst>
              <a:ext uri="{FF2B5EF4-FFF2-40B4-BE49-F238E27FC236}">
                <a16:creationId xmlns:a16="http://schemas.microsoft.com/office/drawing/2014/main" id="{09884FAB-83DF-9821-290C-8FC4AA810D0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50299" y="3638721"/>
            <a:ext cx="4149688" cy="2353134"/>
          </a:xfrm>
          <a:prstGeom prst="rect">
            <a:avLst/>
          </a:prstGeom>
          <a:effectLst>
            <a:outerShdw blurRad="292100" dist="152400" dir="2700000">
              <a:srgbClr val="000000">
                <a:alpha val="62000"/>
              </a:srgbClr>
            </a:outerShdw>
          </a:effectLst>
        </p:spPr>
      </p:pic>
    </p:spTree>
    <p:extLst>
      <p:ext uri="{BB962C8B-B14F-4D97-AF65-F5344CB8AC3E}">
        <p14:creationId xmlns:p14="http://schemas.microsoft.com/office/powerpoint/2010/main" val="574177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DD0DF9-998F-2730-8729-600EA9015CD9}"/>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640A3D02-A9B9-9D2B-F2F2-55391AABE08B}"/>
              </a:ext>
            </a:extLst>
          </p:cNvPr>
          <p:cNvSpPr>
            <a:spLocks noGrp="1"/>
          </p:cNvSpPr>
          <p:nvPr>
            <p:ph type="body" sz="quarter" idx="13"/>
          </p:nvPr>
        </p:nvSpPr>
        <p:spPr>
          <a:xfrm>
            <a:off x="432000" y="1297186"/>
            <a:ext cx="11012644" cy="577927"/>
          </a:xfrm>
        </p:spPr>
        <p:txBody>
          <a:bodyPr/>
          <a:lstStyle/>
          <a:p>
            <a:r>
              <a:rPr lang="en-US"/>
              <a:t>Week 2: Password security</a:t>
            </a:r>
          </a:p>
          <a:p>
            <a:endParaRPr lang="en-GB"/>
          </a:p>
        </p:txBody>
      </p:sp>
      <p:sp>
        <p:nvSpPr>
          <p:cNvPr id="4" name="Title 3">
            <a:extLst>
              <a:ext uri="{FF2B5EF4-FFF2-40B4-BE49-F238E27FC236}">
                <a16:creationId xmlns:a16="http://schemas.microsoft.com/office/drawing/2014/main" id="{CCF26CEC-9381-1FDF-42F3-FB7190A6747A}"/>
              </a:ext>
            </a:extLst>
          </p:cNvPr>
          <p:cNvSpPr>
            <a:spLocks noGrp="1"/>
          </p:cNvSpPr>
          <p:nvPr>
            <p:ph type="title"/>
          </p:nvPr>
        </p:nvSpPr>
        <p:spPr/>
        <p:txBody>
          <a:bodyPr/>
          <a:lstStyle/>
          <a:p>
            <a:r>
              <a:rPr lang="en-GB"/>
              <a:t>Social posts to copy and paste</a:t>
            </a:r>
          </a:p>
        </p:txBody>
      </p:sp>
      <p:sp>
        <p:nvSpPr>
          <p:cNvPr id="12" name="TextBox 11">
            <a:extLst>
              <a:ext uri="{FF2B5EF4-FFF2-40B4-BE49-F238E27FC236}">
                <a16:creationId xmlns:a16="http://schemas.microsoft.com/office/drawing/2014/main" id="{2A1D805E-E416-23FB-C523-F205011DF659}"/>
              </a:ext>
            </a:extLst>
          </p:cNvPr>
          <p:cNvSpPr txBox="1"/>
          <p:nvPr/>
        </p:nvSpPr>
        <p:spPr>
          <a:xfrm>
            <a:off x="10375450" y="1785905"/>
            <a:ext cx="1679017" cy="384721"/>
          </a:xfrm>
          <a:prstGeom prst="rect">
            <a:avLst/>
          </a:prstGeom>
          <a:noFill/>
        </p:spPr>
        <p:txBody>
          <a:bodyPr wrap="square" rtlCol="0">
            <a:spAutoFit/>
          </a:bodyPr>
          <a:lstStyle/>
          <a:p>
            <a:r>
              <a:rPr lang="en-US" sz="1900"/>
              <a:t>.</a:t>
            </a:r>
            <a:endParaRPr lang="en-GB" sz="1900"/>
          </a:p>
        </p:txBody>
      </p:sp>
      <p:sp>
        <p:nvSpPr>
          <p:cNvPr id="7" name="TextBox 6">
            <a:extLst>
              <a:ext uri="{FF2B5EF4-FFF2-40B4-BE49-F238E27FC236}">
                <a16:creationId xmlns:a16="http://schemas.microsoft.com/office/drawing/2014/main" id="{0CFC2871-4934-4BBC-E634-018FA45792BC}"/>
              </a:ext>
            </a:extLst>
          </p:cNvPr>
          <p:cNvSpPr txBox="1"/>
          <p:nvPr/>
        </p:nvSpPr>
        <p:spPr>
          <a:xfrm>
            <a:off x="432000" y="1926650"/>
            <a:ext cx="6035003" cy="4093428"/>
          </a:xfrm>
          <a:prstGeom prst="rect">
            <a:avLst/>
          </a:prstGeom>
          <a:noFill/>
        </p:spPr>
        <p:txBody>
          <a:bodyPr wrap="square" lIns="91440" tIns="45720" rIns="91440" bIns="45720" anchor="t">
            <a:spAutoFit/>
          </a:bodyPr>
          <a:lstStyle/>
          <a:p>
            <a:r>
              <a:rPr lang="en-US" sz="2000" dirty="0"/>
              <a:t>⚠️ Weak passwords are a real threat to patient confidentiality during #CyberAwarenessMonth and beyond. </a:t>
            </a:r>
          </a:p>
          <a:p>
            <a:endParaRPr lang="en-US" sz="2000" dirty="0"/>
          </a:p>
          <a:p>
            <a:r>
              <a:rPr lang="en-US" sz="2000" dirty="0"/>
              <a:t>Use strong and varied passwords, keep them private, and don't share them. Use three random words for a strong password that is harder to crack. </a:t>
            </a:r>
            <a:endParaRPr lang="en-US" sz="2000" dirty="0">
              <a:cs typeface="Arial"/>
            </a:endParaRPr>
          </a:p>
          <a:p>
            <a:endParaRPr lang="en-US" sz="2000" dirty="0"/>
          </a:p>
          <a:p>
            <a:r>
              <a:rPr lang="en-US" sz="2000" dirty="0">
                <a:hlinkClick r:id="rId2"/>
              </a:rPr>
              <a:t>https://digital.nhs.uk/cyber-and-data-security/guidance-and-assurance/help-us-to-stay-safe-and-secure#weak-passwords</a:t>
            </a:r>
            <a:endParaRPr lang="en-US" sz="2000" dirty="0"/>
          </a:p>
          <a:p>
            <a:endParaRPr lang="en-US" sz="2000" dirty="0"/>
          </a:p>
          <a:p>
            <a:r>
              <a:rPr lang="en-US" sz="2000" dirty="0"/>
              <a:t>#KeepITConfidential #PasswordSecurity</a:t>
            </a:r>
            <a:endParaRPr lang="en-GB" sz="2000" dirty="0"/>
          </a:p>
        </p:txBody>
      </p:sp>
      <p:pic>
        <p:nvPicPr>
          <p:cNvPr id="3" name="Picture 2">
            <a:extLst>
              <a:ext uri="{FF2B5EF4-FFF2-40B4-BE49-F238E27FC236}">
                <a16:creationId xmlns:a16="http://schemas.microsoft.com/office/drawing/2014/main" id="{3FC3E741-CE05-3ECD-BD48-BFDBB5C9EF0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79266" y="1297186"/>
            <a:ext cx="4780734" cy="47844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34730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1B0FB-3A7E-3B59-81F1-54945F3D158D}"/>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538BF4AD-5DC6-1512-62CD-F681A07C5C54}"/>
              </a:ext>
            </a:extLst>
          </p:cNvPr>
          <p:cNvSpPr>
            <a:spLocks noGrp="1"/>
          </p:cNvSpPr>
          <p:nvPr>
            <p:ph type="body" sz="quarter" idx="13"/>
          </p:nvPr>
        </p:nvSpPr>
        <p:spPr>
          <a:xfrm>
            <a:off x="432000" y="1297186"/>
            <a:ext cx="11012644" cy="577927"/>
          </a:xfrm>
        </p:spPr>
        <p:txBody>
          <a:bodyPr/>
          <a:lstStyle/>
          <a:p>
            <a:r>
              <a:rPr lang="en-US"/>
              <a:t>Week 2: Phishing focus</a:t>
            </a:r>
          </a:p>
          <a:p>
            <a:endParaRPr lang="en-GB"/>
          </a:p>
        </p:txBody>
      </p:sp>
      <p:sp>
        <p:nvSpPr>
          <p:cNvPr id="4" name="Title 3">
            <a:extLst>
              <a:ext uri="{FF2B5EF4-FFF2-40B4-BE49-F238E27FC236}">
                <a16:creationId xmlns:a16="http://schemas.microsoft.com/office/drawing/2014/main" id="{6A3A5F73-8C81-B4B7-BF43-015A30BB477D}"/>
              </a:ext>
            </a:extLst>
          </p:cNvPr>
          <p:cNvSpPr>
            <a:spLocks noGrp="1"/>
          </p:cNvSpPr>
          <p:nvPr>
            <p:ph type="title"/>
          </p:nvPr>
        </p:nvSpPr>
        <p:spPr/>
        <p:txBody>
          <a:bodyPr/>
          <a:lstStyle/>
          <a:p>
            <a:r>
              <a:rPr lang="en-GB"/>
              <a:t>Social posts to copy and paste</a:t>
            </a:r>
          </a:p>
        </p:txBody>
      </p:sp>
      <p:sp>
        <p:nvSpPr>
          <p:cNvPr id="12" name="TextBox 11">
            <a:extLst>
              <a:ext uri="{FF2B5EF4-FFF2-40B4-BE49-F238E27FC236}">
                <a16:creationId xmlns:a16="http://schemas.microsoft.com/office/drawing/2014/main" id="{90470394-EC6A-327A-6D40-DA77965AC2F4}"/>
              </a:ext>
            </a:extLst>
          </p:cNvPr>
          <p:cNvSpPr txBox="1"/>
          <p:nvPr/>
        </p:nvSpPr>
        <p:spPr>
          <a:xfrm>
            <a:off x="10375450" y="1785905"/>
            <a:ext cx="1679017" cy="384721"/>
          </a:xfrm>
          <a:prstGeom prst="rect">
            <a:avLst/>
          </a:prstGeom>
          <a:noFill/>
        </p:spPr>
        <p:txBody>
          <a:bodyPr wrap="square" rtlCol="0">
            <a:spAutoFit/>
          </a:bodyPr>
          <a:lstStyle/>
          <a:p>
            <a:r>
              <a:rPr lang="en-US" sz="1900"/>
              <a:t>.</a:t>
            </a:r>
            <a:endParaRPr lang="en-GB" sz="1900"/>
          </a:p>
        </p:txBody>
      </p:sp>
      <p:sp>
        <p:nvSpPr>
          <p:cNvPr id="19" name="TextBox 18">
            <a:extLst>
              <a:ext uri="{FF2B5EF4-FFF2-40B4-BE49-F238E27FC236}">
                <a16:creationId xmlns:a16="http://schemas.microsoft.com/office/drawing/2014/main" id="{91FA847F-C7C9-4685-B1C4-AF586E69DEBA}"/>
              </a:ext>
            </a:extLst>
          </p:cNvPr>
          <p:cNvSpPr txBox="1"/>
          <p:nvPr/>
        </p:nvSpPr>
        <p:spPr>
          <a:xfrm>
            <a:off x="432000" y="1978265"/>
            <a:ext cx="5485894" cy="4093428"/>
          </a:xfrm>
          <a:prstGeom prst="rect">
            <a:avLst/>
          </a:prstGeom>
          <a:noFill/>
        </p:spPr>
        <p:txBody>
          <a:bodyPr wrap="square" lIns="91440" tIns="45720" rIns="91440" bIns="45720" anchor="t">
            <a:spAutoFit/>
          </a:bodyPr>
          <a:lstStyle/>
          <a:p>
            <a:r>
              <a:rPr lang="en-US" sz="2000" dirty="0"/>
              <a:t>🎣 Fishy emails could be a hacker trying to access patient information. If an email looks suspicious, click 'report phishing' or forward it to spamreports@nhs.net and delete it. </a:t>
            </a:r>
          </a:p>
          <a:p>
            <a:endParaRPr lang="en-US" sz="2000" dirty="0"/>
          </a:p>
          <a:p>
            <a:r>
              <a:rPr lang="en-US" sz="2000" dirty="0"/>
              <a:t>From ECGs to emails, protect patient data.</a:t>
            </a:r>
            <a:endParaRPr lang="en-US" sz="2000" dirty="0">
              <a:cs typeface="Arial"/>
            </a:endParaRPr>
          </a:p>
          <a:p>
            <a:endParaRPr lang="en-US" sz="2000" dirty="0"/>
          </a:p>
          <a:p>
            <a:r>
              <a:rPr lang="en-US" sz="2000" dirty="0">
                <a:ea typeface="+mn-lt"/>
                <a:cs typeface="+mn-lt"/>
                <a:hlinkClick r:id="rId2"/>
              </a:rPr>
              <a:t>https://digital.nhs.uk/cyber-and-data-security/guidance-and-assurance/help-us-to-stay-safe-and-secure#phishing</a:t>
            </a:r>
            <a:endParaRPr lang="en-US" sz="2000" dirty="0">
              <a:cs typeface="Arial"/>
            </a:endParaRPr>
          </a:p>
          <a:p>
            <a:endParaRPr lang="en-US" sz="2000" dirty="0"/>
          </a:p>
          <a:p>
            <a:r>
              <a:rPr lang="en-US" sz="2000" dirty="0"/>
              <a:t>#CyberAwarenessMonth #PhishingAlert #KeepITConfidential</a:t>
            </a:r>
            <a:endParaRPr lang="en-GB" sz="2000" dirty="0"/>
          </a:p>
        </p:txBody>
      </p:sp>
      <p:pic>
        <p:nvPicPr>
          <p:cNvPr id="3" name="Picture 2">
            <a:extLst>
              <a:ext uri="{FF2B5EF4-FFF2-40B4-BE49-F238E27FC236}">
                <a16:creationId xmlns:a16="http://schemas.microsoft.com/office/drawing/2014/main" id="{5F6D4527-BE50-A4FF-1B48-C8AA3E7DF8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68975" y="1297186"/>
            <a:ext cx="4691025" cy="46873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60759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CCDFF1">
            <a:alpha val="30000"/>
          </a:srgbClr>
        </a:solidFill>
        <a:effectLst/>
      </p:bgPr>
    </p:bg>
    <p:spTree>
      <p:nvGrpSpPr>
        <p:cNvPr id="1" name="">
          <a:extLst>
            <a:ext uri="{FF2B5EF4-FFF2-40B4-BE49-F238E27FC236}">
              <a16:creationId xmlns:a16="http://schemas.microsoft.com/office/drawing/2014/main" id="{F8A7F82C-B86D-E6AC-D606-38FE2246BFC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55EA2FC3-935D-6F75-3DF5-4440F20DD981}"/>
              </a:ext>
            </a:extLst>
          </p:cNvPr>
          <p:cNvSpPr>
            <a:spLocks noGrp="1"/>
          </p:cNvSpPr>
          <p:nvPr>
            <p:ph idx="1"/>
          </p:nvPr>
        </p:nvSpPr>
        <p:spPr>
          <a:xfrm>
            <a:off x="432000" y="1426162"/>
            <a:ext cx="11088000" cy="293364"/>
          </a:xfrm>
        </p:spPr>
        <p:txBody>
          <a:bodyPr vert="horz" lIns="91440" tIns="45720" rIns="91440" bIns="45720" rtlCol="0" anchor="ctr">
            <a:noAutofit/>
          </a:bodyPr>
          <a:lstStyle/>
          <a:p>
            <a:r>
              <a:rPr lang="en-GB" sz="2400" b="1" kern="1200" dirty="0">
                <a:latin typeface="+mn-lt"/>
                <a:ea typeface="+mn-ea"/>
                <a:cs typeface="+mn-cs"/>
              </a:rPr>
              <a:t>Week 3: Physical security and tailgating</a:t>
            </a:r>
          </a:p>
          <a:p>
            <a:endParaRPr lang="en-GB" sz="2400" b="1" kern="1200" dirty="0">
              <a:latin typeface="+mn-lt"/>
              <a:ea typeface="+mn-ea"/>
              <a:cs typeface="+mn-cs"/>
            </a:endParaRPr>
          </a:p>
        </p:txBody>
      </p:sp>
      <p:sp>
        <p:nvSpPr>
          <p:cNvPr id="4" name="Title 3">
            <a:extLst>
              <a:ext uri="{FF2B5EF4-FFF2-40B4-BE49-F238E27FC236}">
                <a16:creationId xmlns:a16="http://schemas.microsoft.com/office/drawing/2014/main" id="{D2B353BF-DF3E-2EEB-7C62-7EEDBDF31185}"/>
              </a:ext>
            </a:extLst>
          </p:cNvPr>
          <p:cNvSpPr>
            <a:spLocks noGrp="1"/>
          </p:cNvSpPr>
          <p:nvPr>
            <p:ph type="title"/>
          </p:nvPr>
        </p:nvSpPr>
        <p:spPr/>
        <p:txBody>
          <a:bodyPr vert="horz" lIns="0" tIns="0" rIns="0" bIns="0" rtlCol="0" anchor="ctr">
            <a:normAutofit/>
          </a:bodyPr>
          <a:lstStyle/>
          <a:p>
            <a:r>
              <a:rPr lang="en-GB" b="1" kern="1200">
                <a:latin typeface="+mj-lt"/>
                <a:ea typeface="+mj-ea"/>
                <a:cs typeface="+mj-cs"/>
              </a:rPr>
              <a:t>Social posts to copy and paste</a:t>
            </a:r>
          </a:p>
        </p:txBody>
      </p:sp>
      <p:sp>
        <p:nvSpPr>
          <p:cNvPr id="8" name="TextBox 7">
            <a:extLst>
              <a:ext uri="{FF2B5EF4-FFF2-40B4-BE49-F238E27FC236}">
                <a16:creationId xmlns:a16="http://schemas.microsoft.com/office/drawing/2014/main" id="{3AD64CB6-9161-ACBA-143E-B39E3A4000CD}"/>
              </a:ext>
            </a:extLst>
          </p:cNvPr>
          <p:cNvSpPr txBox="1"/>
          <p:nvPr/>
        </p:nvSpPr>
        <p:spPr>
          <a:xfrm>
            <a:off x="322729" y="2110237"/>
            <a:ext cx="6230471" cy="4170372"/>
          </a:xfrm>
          <a:prstGeom prst="rect">
            <a:avLst/>
          </a:prstGeom>
          <a:noFill/>
        </p:spPr>
        <p:txBody>
          <a:bodyPr wrap="square" rtlCol="0">
            <a:spAutoFit/>
          </a:bodyPr>
          <a:lstStyle/>
          <a:p>
            <a:pPr>
              <a:lnSpc>
                <a:spcPts val="2200"/>
              </a:lnSpc>
              <a:spcAft>
                <a:spcPts val="900"/>
              </a:spcAft>
              <a:buClr>
                <a:schemeClr val="tx1"/>
              </a:buClr>
            </a:pPr>
            <a:r>
              <a:rPr lang="en-GB" sz="2000" dirty="0"/>
              <a:t>🚪 Letting tailgaters into restricted areas threatens patient confidentiality. </a:t>
            </a:r>
          </a:p>
          <a:p>
            <a:pPr>
              <a:lnSpc>
                <a:spcPts val="2200"/>
              </a:lnSpc>
              <a:spcAft>
                <a:spcPts val="900"/>
              </a:spcAft>
              <a:buClr>
                <a:schemeClr val="tx1"/>
              </a:buClr>
            </a:pPr>
            <a:endParaRPr lang="en-GB" sz="2000" dirty="0"/>
          </a:p>
          <a:p>
            <a:pPr>
              <a:lnSpc>
                <a:spcPts val="2200"/>
              </a:lnSpc>
              <a:spcAft>
                <a:spcPts val="900"/>
              </a:spcAft>
              <a:buClr>
                <a:schemeClr val="tx1"/>
              </a:buClr>
            </a:pPr>
            <a:r>
              <a:rPr lang="en-GB" sz="2000" dirty="0"/>
              <a:t>Don't let unauthorised people follow you into restricted areas - good security is our shared responsibility.</a:t>
            </a:r>
          </a:p>
          <a:p>
            <a:pPr>
              <a:lnSpc>
                <a:spcPts val="2200"/>
              </a:lnSpc>
              <a:spcAft>
                <a:spcPts val="900"/>
              </a:spcAft>
              <a:buClr>
                <a:schemeClr val="tx1"/>
              </a:buClr>
            </a:pPr>
            <a:endParaRPr lang="en-GB" sz="2000" dirty="0"/>
          </a:p>
          <a:p>
            <a:pPr>
              <a:lnSpc>
                <a:spcPts val="2200"/>
              </a:lnSpc>
              <a:spcAft>
                <a:spcPts val="900"/>
              </a:spcAft>
              <a:buClr>
                <a:schemeClr val="tx1"/>
              </a:buClr>
            </a:pPr>
            <a:r>
              <a:rPr lang="en-GB" sz="2000" dirty="0">
                <a:hlinkClick r:id="rId3"/>
              </a:rPr>
              <a:t>https://digital.nhs.uk/cyber-and-data-security/guidance-and-assurance/help-us-to-stay-safe-and-secure#tailgating</a:t>
            </a:r>
            <a:endParaRPr lang="en-GB" sz="2000" dirty="0"/>
          </a:p>
          <a:p>
            <a:pPr>
              <a:lnSpc>
                <a:spcPts val="2200"/>
              </a:lnSpc>
              <a:spcAft>
                <a:spcPts val="900"/>
              </a:spcAft>
              <a:buClr>
                <a:schemeClr val="tx1"/>
              </a:buClr>
            </a:pPr>
            <a:endParaRPr lang="en-GB" sz="2000" dirty="0"/>
          </a:p>
          <a:p>
            <a:pPr>
              <a:lnSpc>
                <a:spcPts val="2200"/>
              </a:lnSpc>
              <a:spcAft>
                <a:spcPts val="900"/>
              </a:spcAft>
              <a:buClr>
                <a:schemeClr val="tx1"/>
              </a:buClr>
            </a:pPr>
            <a:r>
              <a:rPr lang="en-GB" sz="2000" dirty="0"/>
              <a:t>#CyberAwarenessMonth</a:t>
            </a:r>
            <a:endParaRPr lang="en-GB" sz="2400" dirty="0"/>
          </a:p>
        </p:txBody>
      </p:sp>
      <p:pic>
        <p:nvPicPr>
          <p:cNvPr id="5" name="Picture 4">
            <a:extLst>
              <a:ext uri="{FF2B5EF4-FFF2-40B4-BE49-F238E27FC236}">
                <a16:creationId xmlns:a16="http://schemas.microsoft.com/office/drawing/2014/main" id="{23E3155F-1EF5-88FF-82FA-CDF575E208B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92706" y="1633083"/>
            <a:ext cx="4967294" cy="44906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627223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46383-42C6-9D70-7A2A-56C3E7D03875}"/>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F0D972BF-43BA-BC88-0BE0-770D7D4EEA3B}"/>
              </a:ext>
            </a:extLst>
          </p:cNvPr>
          <p:cNvSpPr>
            <a:spLocks noGrp="1"/>
          </p:cNvSpPr>
          <p:nvPr>
            <p:ph type="body" sz="quarter" idx="13"/>
          </p:nvPr>
        </p:nvSpPr>
        <p:spPr>
          <a:xfrm>
            <a:off x="432000" y="1297186"/>
            <a:ext cx="11012644" cy="577927"/>
          </a:xfrm>
        </p:spPr>
        <p:txBody>
          <a:bodyPr/>
          <a:lstStyle/>
          <a:p>
            <a:r>
              <a:rPr lang="en-US"/>
              <a:t>Week 4: Screen security</a:t>
            </a:r>
            <a:endParaRPr lang="en-GB"/>
          </a:p>
        </p:txBody>
      </p:sp>
      <p:sp>
        <p:nvSpPr>
          <p:cNvPr id="4" name="Title 3">
            <a:extLst>
              <a:ext uri="{FF2B5EF4-FFF2-40B4-BE49-F238E27FC236}">
                <a16:creationId xmlns:a16="http://schemas.microsoft.com/office/drawing/2014/main" id="{8F33126F-2D42-18B5-136E-F9D892635D7B}"/>
              </a:ext>
            </a:extLst>
          </p:cNvPr>
          <p:cNvSpPr>
            <a:spLocks noGrp="1"/>
          </p:cNvSpPr>
          <p:nvPr>
            <p:ph type="title"/>
          </p:nvPr>
        </p:nvSpPr>
        <p:spPr/>
        <p:txBody>
          <a:bodyPr/>
          <a:lstStyle/>
          <a:p>
            <a:r>
              <a:rPr lang="en-GB"/>
              <a:t>Social posts to copy and paste</a:t>
            </a:r>
          </a:p>
        </p:txBody>
      </p:sp>
      <p:sp>
        <p:nvSpPr>
          <p:cNvPr id="12" name="TextBox 11">
            <a:extLst>
              <a:ext uri="{FF2B5EF4-FFF2-40B4-BE49-F238E27FC236}">
                <a16:creationId xmlns:a16="http://schemas.microsoft.com/office/drawing/2014/main" id="{881C4772-8294-A4F3-A45A-C92B0FB2819C}"/>
              </a:ext>
            </a:extLst>
          </p:cNvPr>
          <p:cNvSpPr txBox="1"/>
          <p:nvPr/>
        </p:nvSpPr>
        <p:spPr>
          <a:xfrm>
            <a:off x="10375450" y="1785905"/>
            <a:ext cx="1679017" cy="384721"/>
          </a:xfrm>
          <a:prstGeom prst="rect">
            <a:avLst/>
          </a:prstGeom>
          <a:noFill/>
        </p:spPr>
        <p:txBody>
          <a:bodyPr wrap="square" rtlCol="0">
            <a:spAutoFit/>
          </a:bodyPr>
          <a:lstStyle/>
          <a:p>
            <a:r>
              <a:rPr lang="en-US" sz="1900"/>
              <a:t>.</a:t>
            </a:r>
            <a:endParaRPr lang="en-GB" sz="1900"/>
          </a:p>
        </p:txBody>
      </p:sp>
      <p:sp>
        <p:nvSpPr>
          <p:cNvPr id="19" name="TextBox 18">
            <a:extLst>
              <a:ext uri="{FF2B5EF4-FFF2-40B4-BE49-F238E27FC236}">
                <a16:creationId xmlns:a16="http://schemas.microsoft.com/office/drawing/2014/main" id="{E85AAEB7-1015-60C0-CF32-FA47B6BBE4C7}"/>
              </a:ext>
            </a:extLst>
          </p:cNvPr>
          <p:cNvSpPr txBox="1"/>
          <p:nvPr/>
        </p:nvSpPr>
        <p:spPr>
          <a:xfrm>
            <a:off x="332545" y="1978265"/>
            <a:ext cx="5801532" cy="4401205"/>
          </a:xfrm>
          <a:prstGeom prst="rect">
            <a:avLst/>
          </a:prstGeom>
          <a:noFill/>
        </p:spPr>
        <p:txBody>
          <a:bodyPr wrap="square">
            <a:spAutoFit/>
          </a:bodyPr>
          <a:lstStyle/>
          <a:p>
            <a:r>
              <a:rPr lang="en-US" sz="2000" dirty="0"/>
              <a:t>💻 Unlocked screens are a real threat to patient data! An unlocked screen is an open invitation to patient data theft. </a:t>
            </a:r>
          </a:p>
          <a:p>
            <a:endParaRPr lang="en-US" sz="2000" dirty="0"/>
          </a:p>
          <a:p>
            <a:r>
              <a:rPr lang="en-US" sz="2000" dirty="0"/>
              <a:t>Keep screens and devices locked when they aren't in use. Simply hit </a:t>
            </a:r>
            <a:r>
              <a:rPr lang="en-US" sz="2000" dirty="0" err="1"/>
              <a:t>ctrl+alt+delete</a:t>
            </a:r>
            <a:r>
              <a:rPr lang="en-US" sz="2000" dirty="0"/>
              <a:t> - little steps make a big difference to patient confidentiality.</a:t>
            </a:r>
          </a:p>
          <a:p>
            <a:endParaRPr lang="en-US" sz="2000" dirty="0"/>
          </a:p>
          <a:p>
            <a:r>
              <a:rPr lang="en-US" sz="2000" dirty="0">
                <a:hlinkClick r:id="rId2"/>
              </a:rPr>
              <a:t>https://digital.nhs.uk/cyber-and-data-security/guidance-and-assurance/help-us-to-stay-safe-and-secure#unlocked-screens</a:t>
            </a:r>
            <a:endParaRPr lang="en-US" sz="2000" dirty="0"/>
          </a:p>
          <a:p>
            <a:endParaRPr lang="en-US" sz="2000" dirty="0"/>
          </a:p>
          <a:p>
            <a:r>
              <a:rPr lang="en-US" sz="2000" dirty="0"/>
              <a:t>#CyberAwarenessMonth #KeepITConfidential </a:t>
            </a:r>
          </a:p>
        </p:txBody>
      </p:sp>
      <p:pic>
        <p:nvPicPr>
          <p:cNvPr id="5" name="Picture 4">
            <a:extLst>
              <a:ext uri="{FF2B5EF4-FFF2-40B4-BE49-F238E27FC236}">
                <a16:creationId xmlns:a16="http://schemas.microsoft.com/office/drawing/2014/main" id="{D5ABE1C5-6EF3-1A42-0B33-7C9D5A225DE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02379" y="1317371"/>
            <a:ext cx="4757621" cy="48158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92789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248FF-337D-6888-6496-B7AE00494D9E}"/>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1BF817F-05C4-99DE-3ABB-A8FCB657D9A0}"/>
              </a:ext>
            </a:extLst>
          </p:cNvPr>
          <p:cNvSpPr>
            <a:spLocks noGrp="1"/>
          </p:cNvSpPr>
          <p:nvPr>
            <p:ph idx="1"/>
          </p:nvPr>
        </p:nvSpPr>
        <p:spPr>
          <a:xfrm>
            <a:off x="432000" y="1941869"/>
            <a:ext cx="6101147" cy="3456000"/>
          </a:xfrm>
        </p:spPr>
        <p:txBody>
          <a:bodyPr vert="horz" lIns="0" tIns="0" rIns="0" bIns="0" rtlCol="0" anchor="t">
            <a:noAutofit/>
          </a:bodyPr>
          <a:lstStyle/>
          <a:p>
            <a:r>
              <a:rPr lang="en-US" sz="2000" dirty="0"/>
              <a:t>⚡ Quick reminder: Challenge anyone without visible ID badges before giving access to secure areas (if safe to do so). </a:t>
            </a:r>
          </a:p>
          <a:p>
            <a:endParaRPr lang="en-US" sz="2000" dirty="0"/>
          </a:p>
          <a:p>
            <a:r>
              <a:rPr lang="en-US" sz="2000" dirty="0"/>
              <a:t>Social engineers often pose as fellow employees. </a:t>
            </a:r>
            <a:endParaRPr lang="en-US" sz="2000" dirty="0">
              <a:cs typeface="Arial"/>
            </a:endParaRPr>
          </a:p>
          <a:p>
            <a:endParaRPr lang="en-US" sz="2000" dirty="0"/>
          </a:p>
          <a:p>
            <a:r>
              <a:rPr lang="en-US" sz="2000" dirty="0">
                <a:hlinkClick r:id="rId2"/>
              </a:rPr>
              <a:t>https://digital.nhs.uk/cyber-and-data-security/guidance-and-assurance/help-us-to-stay-safe-and-secure#social-engineering</a:t>
            </a:r>
            <a:endParaRPr lang="en-US" sz="2000" dirty="0"/>
          </a:p>
          <a:p>
            <a:endParaRPr lang="en-US" sz="2000" dirty="0"/>
          </a:p>
          <a:p>
            <a:r>
              <a:rPr lang="en-US" sz="2000" dirty="0"/>
              <a:t>#CyberAwarenessMonth </a:t>
            </a:r>
            <a:endParaRPr lang="en-US" sz="2000" dirty="0">
              <a:cs typeface="Arial"/>
            </a:endParaRPr>
          </a:p>
          <a:p>
            <a:r>
              <a:rPr lang="en-US" sz="2000" dirty="0"/>
              <a:t>#StayVigilant</a:t>
            </a:r>
            <a:endParaRPr lang="en-GB" sz="2000" dirty="0"/>
          </a:p>
        </p:txBody>
      </p:sp>
      <p:sp>
        <p:nvSpPr>
          <p:cNvPr id="6" name="Text Placeholder 5">
            <a:extLst>
              <a:ext uri="{FF2B5EF4-FFF2-40B4-BE49-F238E27FC236}">
                <a16:creationId xmlns:a16="http://schemas.microsoft.com/office/drawing/2014/main" id="{534E0501-ACA1-D425-0FC3-43E07553433D}"/>
              </a:ext>
            </a:extLst>
          </p:cNvPr>
          <p:cNvSpPr>
            <a:spLocks noGrp="1"/>
          </p:cNvSpPr>
          <p:nvPr>
            <p:ph type="body" sz="quarter" idx="13"/>
          </p:nvPr>
        </p:nvSpPr>
        <p:spPr>
          <a:xfrm>
            <a:off x="271625" y="1171167"/>
            <a:ext cx="11012644" cy="577927"/>
          </a:xfrm>
        </p:spPr>
        <p:txBody>
          <a:bodyPr vert="horz" lIns="216000" tIns="216000" rIns="216000" bIns="216000" rtlCol="0">
            <a:noAutofit/>
          </a:bodyPr>
          <a:lstStyle/>
          <a:p>
            <a:r>
              <a:rPr lang="en-GB" kern="1200">
                <a:latin typeface="+mn-lt"/>
                <a:ea typeface="+mn-ea"/>
                <a:cs typeface="+mn-cs"/>
              </a:rPr>
              <a:t>Social engineering</a:t>
            </a:r>
          </a:p>
        </p:txBody>
      </p:sp>
      <p:sp>
        <p:nvSpPr>
          <p:cNvPr id="4" name="Title 3">
            <a:extLst>
              <a:ext uri="{FF2B5EF4-FFF2-40B4-BE49-F238E27FC236}">
                <a16:creationId xmlns:a16="http://schemas.microsoft.com/office/drawing/2014/main" id="{1FE04CDF-E84F-011B-8C0F-AD6133E2E395}"/>
              </a:ext>
            </a:extLst>
          </p:cNvPr>
          <p:cNvSpPr>
            <a:spLocks noGrp="1"/>
          </p:cNvSpPr>
          <p:nvPr>
            <p:ph type="title"/>
          </p:nvPr>
        </p:nvSpPr>
        <p:spPr/>
        <p:txBody>
          <a:bodyPr vert="horz" lIns="0" tIns="0" rIns="0" bIns="0" rtlCol="0" anchor="ctr">
            <a:normAutofit/>
          </a:bodyPr>
          <a:lstStyle/>
          <a:p>
            <a:r>
              <a:rPr lang="en-GB" b="1" kern="1200">
                <a:latin typeface="+mj-lt"/>
                <a:ea typeface="+mj-ea"/>
                <a:cs typeface="+mj-cs"/>
              </a:rPr>
              <a:t>Social posts to copy and paste</a:t>
            </a:r>
          </a:p>
        </p:txBody>
      </p:sp>
      <p:sp>
        <p:nvSpPr>
          <p:cNvPr id="19" name="TextBox 18">
            <a:extLst>
              <a:ext uri="{FF2B5EF4-FFF2-40B4-BE49-F238E27FC236}">
                <a16:creationId xmlns:a16="http://schemas.microsoft.com/office/drawing/2014/main" id="{1001572E-971A-03F6-CEE0-8B721D23ED4D}"/>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A501D8DE-F89F-C26A-E8C2-E926646F6A4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82062" y="1300379"/>
            <a:ext cx="4877937" cy="490076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09226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BB610-F363-5C3F-1BF8-24A827FAFAC7}"/>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FBD3C3B-3D6F-69AC-513F-85F99C2F2788}"/>
              </a:ext>
            </a:extLst>
          </p:cNvPr>
          <p:cNvSpPr>
            <a:spLocks noGrp="1"/>
          </p:cNvSpPr>
          <p:nvPr>
            <p:ph idx="1"/>
          </p:nvPr>
        </p:nvSpPr>
        <p:spPr>
          <a:xfrm>
            <a:off x="432000" y="1941869"/>
            <a:ext cx="6101147" cy="3456000"/>
          </a:xfrm>
        </p:spPr>
        <p:txBody>
          <a:bodyPr>
            <a:noAutofit/>
          </a:bodyPr>
          <a:lstStyle/>
          <a:p>
            <a:r>
              <a:rPr lang="en-US" sz="1800"/>
              <a:t>🔐 Cyber Awareness Month is here – time to boost  your cyber security knowledge with The Cyber Sessions podcast series.</a:t>
            </a:r>
          </a:p>
          <a:p>
            <a:r>
              <a:rPr lang="en-US" sz="1800"/>
              <a:t>Join NHS England cyber specialists and expert guests as they break down complex topics into digestible insights:</a:t>
            </a:r>
          </a:p>
          <a:p>
            <a:pPr marL="285750" indent="-285750">
              <a:buFont typeface="Arial" panose="020B0604020202020204" pitchFamily="34" charset="0"/>
              <a:buChar char="•"/>
            </a:pPr>
            <a:r>
              <a:rPr lang="en-US" sz="1800"/>
              <a:t>Current threat intelligence affecting health and care </a:t>
            </a:r>
          </a:p>
          <a:p>
            <a:pPr marL="285750" indent="-285750">
              <a:buFont typeface="Arial" panose="020B0604020202020204" pitchFamily="34" charset="0"/>
              <a:buChar char="•"/>
            </a:pPr>
            <a:r>
              <a:rPr lang="en-US" sz="1800"/>
              <a:t>Building diverse and resilient cyber teams</a:t>
            </a:r>
          </a:p>
          <a:p>
            <a:pPr marL="285750" indent="-285750">
              <a:buFont typeface="Arial" panose="020B0604020202020204" pitchFamily="34" charset="0"/>
              <a:buChar char="•"/>
            </a:pPr>
            <a:r>
              <a:rPr lang="en-US" sz="1800"/>
              <a:t>Practical steps to navigate our evolving digital landscape</a:t>
            </a:r>
          </a:p>
          <a:p>
            <a:r>
              <a:rPr lang="en-US" sz="1800"/>
              <a:t>Ready to level up your cyber awareness? Listen now and make this October the month you transform your digital habits.</a:t>
            </a:r>
          </a:p>
          <a:p>
            <a:r>
              <a:rPr lang="en-US" sz="1800"/>
              <a:t>🎧</a:t>
            </a:r>
            <a:r>
              <a:rPr lang="en-US" sz="1800">
                <a:hlinkClick r:id="rId2"/>
              </a:rPr>
              <a:t>https://soundcloud.com/nhsenglandtransformation/sets/the-cyber-sessions</a:t>
            </a:r>
            <a:r>
              <a:rPr lang="en-US" sz="1800"/>
              <a:t> #CyberAwarenessMonth</a:t>
            </a:r>
          </a:p>
        </p:txBody>
      </p:sp>
      <p:sp>
        <p:nvSpPr>
          <p:cNvPr id="6" name="Text Placeholder 5">
            <a:extLst>
              <a:ext uri="{FF2B5EF4-FFF2-40B4-BE49-F238E27FC236}">
                <a16:creationId xmlns:a16="http://schemas.microsoft.com/office/drawing/2014/main" id="{E3C71E65-83B0-6159-39E1-C9D7E43641B9}"/>
              </a:ext>
            </a:extLst>
          </p:cNvPr>
          <p:cNvSpPr>
            <a:spLocks noGrp="1"/>
          </p:cNvSpPr>
          <p:nvPr>
            <p:ph type="body" sz="quarter" idx="13"/>
          </p:nvPr>
        </p:nvSpPr>
        <p:spPr>
          <a:xfrm>
            <a:off x="271625" y="1171167"/>
            <a:ext cx="11012644" cy="577927"/>
          </a:xfrm>
        </p:spPr>
        <p:txBody>
          <a:bodyPr vert="horz" lIns="216000" tIns="216000" rIns="216000" bIns="216000" rtlCol="0">
            <a:noAutofit/>
          </a:bodyPr>
          <a:lstStyle/>
          <a:p>
            <a:r>
              <a:rPr lang="en-GB" kern="1200">
                <a:latin typeface="+mn-lt"/>
                <a:ea typeface="+mn-ea"/>
                <a:cs typeface="+mn-cs"/>
              </a:rPr>
              <a:t>Cyber podcasts</a:t>
            </a:r>
          </a:p>
        </p:txBody>
      </p:sp>
      <p:sp>
        <p:nvSpPr>
          <p:cNvPr id="4" name="Title 3">
            <a:extLst>
              <a:ext uri="{FF2B5EF4-FFF2-40B4-BE49-F238E27FC236}">
                <a16:creationId xmlns:a16="http://schemas.microsoft.com/office/drawing/2014/main" id="{F5F84030-706F-0A07-36EB-626FBF6068F6}"/>
              </a:ext>
            </a:extLst>
          </p:cNvPr>
          <p:cNvSpPr>
            <a:spLocks noGrp="1"/>
          </p:cNvSpPr>
          <p:nvPr>
            <p:ph type="title"/>
          </p:nvPr>
        </p:nvSpPr>
        <p:spPr/>
        <p:txBody>
          <a:bodyPr vert="horz" lIns="0" tIns="0" rIns="0" bIns="0" rtlCol="0" anchor="ctr">
            <a:normAutofit/>
          </a:bodyPr>
          <a:lstStyle/>
          <a:p>
            <a:r>
              <a:rPr lang="en-GB" b="1" kern="1200">
                <a:latin typeface="+mj-lt"/>
                <a:ea typeface="+mj-ea"/>
                <a:cs typeface="+mj-cs"/>
              </a:rPr>
              <a:t>Social posts to copy and paste</a:t>
            </a:r>
          </a:p>
        </p:txBody>
      </p:sp>
      <p:sp>
        <p:nvSpPr>
          <p:cNvPr id="19" name="TextBox 18">
            <a:extLst>
              <a:ext uri="{FF2B5EF4-FFF2-40B4-BE49-F238E27FC236}">
                <a16:creationId xmlns:a16="http://schemas.microsoft.com/office/drawing/2014/main" id="{86AF4D8A-C969-9193-4AA1-AF72196245D3}"/>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7" name="Picture 6">
            <a:extLst>
              <a:ext uri="{FF2B5EF4-FFF2-40B4-BE49-F238E27FC236}">
                <a16:creationId xmlns:a16="http://schemas.microsoft.com/office/drawing/2014/main" id="{A6D7C19A-DAB5-FD51-E235-99802955E09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02461" y="1297186"/>
            <a:ext cx="4757539" cy="475753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5694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52CBB-1BE1-F406-E53C-85E4E0CC393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95E5EFB-C333-3BDB-181F-3A1D64F37BAF}"/>
              </a:ext>
            </a:extLst>
          </p:cNvPr>
          <p:cNvSpPr>
            <a:spLocks noGrp="1"/>
          </p:cNvSpPr>
          <p:nvPr>
            <p:ph idx="1"/>
          </p:nvPr>
        </p:nvSpPr>
        <p:spPr>
          <a:xfrm>
            <a:off x="431999" y="1749094"/>
            <a:ext cx="6462096" cy="3456000"/>
          </a:xfrm>
        </p:spPr>
        <p:txBody>
          <a:bodyPr vert="horz" lIns="0" tIns="0" rIns="0" bIns="0" rtlCol="0" anchor="t">
            <a:noAutofit/>
          </a:bodyPr>
          <a:lstStyle/>
          <a:p>
            <a:r>
              <a:rPr lang="en-US" sz="1800"/>
              <a:t>🔐 FREE Cyber Security training for NHS &amp; health colleagues 🔐</a:t>
            </a:r>
          </a:p>
          <a:p>
            <a:r>
              <a:rPr lang="en-GB" sz="1800"/>
              <a:t>This #CyberSecurityAwarenessMonth</a:t>
            </a:r>
            <a:r>
              <a:rPr lang="en-US" sz="1800"/>
              <a:t>, why not take up the offer of FREE access to Immersive - an innovative, gamified cyber security learning platform designed for health and care professionals.</a:t>
            </a:r>
          </a:p>
          <a:p>
            <a:r>
              <a:rPr lang="en-GB" sz="1800"/>
              <a:t>What you get: ✅ Interactive labs for every skill level ✅ Real-world cyber threat scenarios ✅ Crisis simulation exercises ✅ CPE credits (1 per hour) ✅ Browser-based - no downloads needed</a:t>
            </a:r>
          </a:p>
          <a:p>
            <a:r>
              <a:rPr lang="en-GB" sz="1800"/>
              <a:t>Available to: NHS trusts, ICBs, CSUs and other NHS organisations</a:t>
            </a:r>
          </a:p>
          <a:p>
            <a:r>
              <a:rPr lang="en-GB" sz="1800"/>
              <a:t>With cyber threats targeting healthcare, now's the time to build your defences. </a:t>
            </a:r>
            <a:r>
              <a:rPr lang="en-GB" sz="1800">
                <a:hlinkClick r:id="rId2"/>
              </a:rPr>
              <a:t>Register today </a:t>
            </a:r>
            <a:r>
              <a:rPr lang="en-GB" sz="1800"/>
              <a:t>and join colleagues strengthening our NHS cyber resilience. </a:t>
            </a:r>
            <a:endParaRPr lang="en-US" sz="1800"/>
          </a:p>
        </p:txBody>
      </p:sp>
      <p:sp>
        <p:nvSpPr>
          <p:cNvPr id="6" name="Text Placeholder 5">
            <a:extLst>
              <a:ext uri="{FF2B5EF4-FFF2-40B4-BE49-F238E27FC236}">
                <a16:creationId xmlns:a16="http://schemas.microsoft.com/office/drawing/2014/main" id="{6E1EC453-50FB-DF03-A4C4-5D2C01DB776F}"/>
              </a:ext>
            </a:extLst>
          </p:cNvPr>
          <p:cNvSpPr>
            <a:spLocks noGrp="1"/>
          </p:cNvSpPr>
          <p:nvPr>
            <p:ph type="body" sz="quarter" idx="13"/>
          </p:nvPr>
        </p:nvSpPr>
        <p:spPr>
          <a:xfrm>
            <a:off x="271625" y="1171167"/>
            <a:ext cx="11012644" cy="577927"/>
          </a:xfrm>
        </p:spPr>
        <p:txBody>
          <a:bodyPr vert="horz" lIns="216000" tIns="216000" rIns="216000" bIns="216000" rtlCol="0">
            <a:noAutofit/>
          </a:bodyPr>
          <a:lstStyle/>
          <a:p>
            <a:r>
              <a:rPr lang="en-GB" kern="1200">
                <a:latin typeface="+mn-lt"/>
                <a:ea typeface="+mn-ea"/>
                <a:cs typeface="+mn-cs"/>
              </a:rPr>
              <a:t>Free training</a:t>
            </a:r>
          </a:p>
        </p:txBody>
      </p:sp>
      <p:sp>
        <p:nvSpPr>
          <p:cNvPr id="4" name="Title 3">
            <a:extLst>
              <a:ext uri="{FF2B5EF4-FFF2-40B4-BE49-F238E27FC236}">
                <a16:creationId xmlns:a16="http://schemas.microsoft.com/office/drawing/2014/main" id="{A2180804-FC7A-95BA-52D7-A753DA4AD357}"/>
              </a:ext>
            </a:extLst>
          </p:cNvPr>
          <p:cNvSpPr>
            <a:spLocks noGrp="1"/>
          </p:cNvSpPr>
          <p:nvPr>
            <p:ph type="title"/>
          </p:nvPr>
        </p:nvSpPr>
        <p:spPr/>
        <p:txBody>
          <a:bodyPr vert="horz" lIns="0" tIns="0" rIns="0" bIns="0" rtlCol="0" anchor="ctr">
            <a:normAutofit/>
          </a:bodyPr>
          <a:lstStyle/>
          <a:p>
            <a:r>
              <a:rPr lang="en-GB" b="1" kern="1200">
                <a:latin typeface="+mj-lt"/>
                <a:ea typeface="+mj-ea"/>
                <a:cs typeface="+mj-cs"/>
              </a:rPr>
              <a:t>Social posts to copy and paste</a:t>
            </a:r>
          </a:p>
        </p:txBody>
      </p:sp>
      <p:sp>
        <p:nvSpPr>
          <p:cNvPr id="19" name="TextBox 18">
            <a:extLst>
              <a:ext uri="{FF2B5EF4-FFF2-40B4-BE49-F238E27FC236}">
                <a16:creationId xmlns:a16="http://schemas.microsoft.com/office/drawing/2014/main" id="{550E959D-1B9B-6BC4-3CD1-F5CC2396CE19}"/>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035E8F05-3352-08F3-27F8-DEAAF2D7D37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84305" y="1297186"/>
            <a:ext cx="4851849" cy="48702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2629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E73A43-70C2-8334-97FE-72B333622344}"/>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8FA7DD6-D1EA-6B63-8958-801B3556CF25}"/>
              </a:ext>
            </a:extLst>
          </p:cNvPr>
          <p:cNvSpPr>
            <a:spLocks noGrp="1"/>
          </p:cNvSpPr>
          <p:nvPr>
            <p:ph idx="1"/>
          </p:nvPr>
        </p:nvSpPr>
        <p:spPr>
          <a:xfrm>
            <a:off x="520134" y="1749094"/>
            <a:ext cx="6266256" cy="3456000"/>
          </a:xfrm>
        </p:spPr>
        <p:txBody>
          <a:bodyPr>
            <a:noAutofit/>
          </a:bodyPr>
          <a:lstStyle/>
          <a:p>
            <a:r>
              <a:rPr lang="en-US" dirty="0"/>
              <a:t>📱 NHS data is valuable to criminals who are watching and listening for details that could help them access it. Be mindful of what you share in public spaces and on social platforms. </a:t>
            </a:r>
          </a:p>
          <a:p>
            <a:r>
              <a:rPr lang="en-US" dirty="0"/>
              <a:t>Cover your screen when working with NHS information, avoid discussing sensitive details in public, and never share screenshots of patient data. </a:t>
            </a:r>
          </a:p>
          <a:p>
            <a:r>
              <a:rPr lang="en-US" dirty="0">
                <a:hlinkClick r:id="rId2"/>
              </a:rPr>
              <a:t>https://digital.nhs.uk/cyber-and-data-security/guidance-and-assurance/help-us-to-stay-safe-and-secure#be-aware-of-what-you-share</a:t>
            </a:r>
            <a:endParaRPr lang="en-US" dirty="0"/>
          </a:p>
          <a:p>
            <a:r>
              <a:rPr lang="en-US" dirty="0"/>
              <a:t>#CyberAwarenessMonth</a:t>
            </a:r>
            <a:endParaRPr lang="en-US" sz="1800" dirty="0"/>
          </a:p>
        </p:txBody>
      </p:sp>
      <p:sp>
        <p:nvSpPr>
          <p:cNvPr id="6" name="Text Placeholder 5">
            <a:extLst>
              <a:ext uri="{FF2B5EF4-FFF2-40B4-BE49-F238E27FC236}">
                <a16:creationId xmlns:a16="http://schemas.microsoft.com/office/drawing/2014/main" id="{CB6C440C-6519-7678-2313-85B515790CD9}"/>
              </a:ext>
            </a:extLst>
          </p:cNvPr>
          <p:cNvSpPr>
            <a:spLocks noGrp="1"/>
          </p:cNvSpPr>
          <p:nvPr>
            <p:ph type="body" sz="quarter" idx="13"/>
          </p:nvPr>
        </p:nvSpPr>
        <p:spPr>
          <a:xfrm>
            <a:off x="271625" y="1171167"/>
            <a:ext cx="11012644" cy="577927"/>
          </a:xfrm>
        </p:spPr>
        <p:txBody>
          <a:bodyPr vert="horz" lIns="216000" tIns="216000" rIns="216000" bIns="216000" rtlCol="0">
            <a:noAutofit/>
          </a:bodyPr>
          <a:lstStyle/>
          <a:p>
            <a:r>
              <a:rPr lang="en-GB" kern="1200">
                <a:latin typeface="+mn-lt"/>
                <a:ea typeface="+mn-ea"/>
                <a:cs typeface="+mn-cs"/>
              </a:rPr>
              <a:t>Care what you share</a:t>
            </a:r>
          </a:p>
        </p:txBody>
      </p:sp>
      <p:sp>
        <p:nvSpPr>
          <p:cNvPr id="4" name="Title 3">
            <a:extLst>
              <a:ext uri="{FF2B5EF4-FFF2-40B4-BE49-F238E27FC236}">
                <a16:creationId xmlns:a16="http://schemas.microsoft.com/office/drawing/2014/main" id="{EE46A546-014C-62F7-D6F0-278AE01B8706}"/>
              </a:ext>
            </a:extLst>
          </p:cNvPr>
          <p:cNvSpPr>
            <a:spLocks noGrp="1"/>
          </p:cNvSpPr>
          <p:nvPr>
            <p:ph type="title"/>
          </p:nvPr>
        </p:nvSpPr>
        <p:spPr/>
        <p:txBody>
          <a:bodyPr vert="horz" lIns="0" tIns="0" rIns="0" bIns="0" rtlCol="0" anchor="ctr">
            <a:normAutofit/>
          </a:bodyPr>
          <a:lstStyle/>
          <a:p>
            <a:r>
              <a:rPr lang="en-GB" b="1" kern="1200">
                <a:latin typeface="+mj-lt"/>
                <a:ea typeface="+mj-ea"/>
                <a:cs typeface="+mj-cs"/>
              </a:rPr>
              <a:t>Social posts to copy and paste</a:t>
            </a:r>
          </a:p>
        </p:txBody>
      </p:sp>
      <p:sp>
        <p:nvSpPr>
          <p:cNvPr id="19" name="TextBox 18">
            <a:extLst>
              <a:ext uri="{FF2B5EF4-FFF2-40B4-BE49-F238E27FC236}">
                <a16:creationId xmlns:a16="http://schemas.microsoft.com/office/drawing/2014/main" id="{4D489FF2-8C55-6F9E-0666-E62D9394C34D}"/>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32AFE17D-04E4-BECA-3C3F-5BE040E0318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74524" y="1202206"/>
            <a:ext cx="4912335" cy="49353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34365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107F90-82D9-7768-0DC1-157DC95870A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E7D5461-77C4-FD57-7DC4-D9FB08F24505}"/>
              </a:ext>
            </a:extLst>
          </p:cNvPr>
          <p:cNvSpPr>
            <a:spLocks noGrp="1"/>
          </p:cNvSpPr>
          <p:nvPr>
            <p:ph idx="1"/>
          </p:nvPr>
        </p:nvSpPr>
        <p:spPr>
          <a:xfrm>
            <a:off x="520134" y="1749094"/>
            <a:ext cx="6266256" cy="3456000"/>
          </a:xfrm>
        </p:spPr>
        <p:txBody>
          <a:bodyPr>
            <a:noAutofit/>
          </a:bodyPr>
          <a:lstStyle/>
          <a:p>
            <a:r>
              <a:rPr lang="en-US"/>
              <a:t>🆔 Your NHS ID pass is a key to secure areas and systems - don't make it easy for criminals to copy or misuse it. </a:t>
            </a:r>
          </a:p>
          <a:p>
            <a:r>
              <a:rPr lang="en-US"/>
              <a:t>Never wear your pass in public spaces or display it on social media where it could be photographed. Keep it secure and out of sight when you're not at work to protect NHS buildings and data from </a:t>
            </a:r>
            <a:r>
              <a:rPr lang="en-US" err="1"/>
              <a:t>unauthorised</a:t>
            </a:r>
            <a:r>
              <a:rPr lang="en-US"/>
              <a:t> access. </a:t>
            </a:r>
          </a:p>
          <a:p>
            <a:r>
              <a:rPr lang="en-US">
                <a:hlinkClick r:id="rId2"/>
              </a:rPr>
              <a:t>https://digital.nhs.uk/cyber-and-data-security/guidance-and-assurance/help-us-to-stay-safe-and-secure#top</a:t>
            </a:r>
            <a:r>
              <a:rPr lang="en-US"/>
              <a:t> </a:t>
            </a:r>
          </a:p>
          <a:p>
            <a:r>
              <a:rPr lang="en-US"/>
              <a:t>#CyberAwarenessMonth</a:t>
            </a:r>
            <a:endParaRPr lang="en-US" sz="1800"/>
          </a:p>
        </p:txBody>
      </p:sp>
      <p:sp>
        <p:nvSpPr>
          <p:cNvPr id="6" name="Text Placeholder 5">
            <a:extLst>
              <a:ext uri="{FF2B5EF4-FFF2-40B4-BE49-F238E27FC236}">
                <a16:creationId xmlns:a16="http://schemas.microsoft.com/office/drawing/2014/main" id="{D3157352-FE2E-F8E6-5517-17FB3F22854F}"/>
              </a:ext>
            </a:extLst>
          </p:cNvPr>
          <p:cNvSpPr>
            <a:spLocks noGrp="1"/>
          </p:cNvSpPr>
          <p:nvPr>
            <p:ph type="body" sz="quarter" idx="13"/>
          </p:nvPr>
        </p:nvSpPr>
        <p:spPr>
          <a:xfrm>
            <a:off x="271625" y="1171167"/>
            <a:ext cx="11012644" cy="577927"/>
          </a:xfrm>
        </p:spPr>
        <p:txBody>
          <a:bodyPr vert="horz" lIns="216000" tIns="216000" rIns="216000" bIns="216000" rtlCol="0">
            <a:noAutofit/>
          </a:bodyPr>
          <a:lstStyle/>
          <a:p>
            <a:r>
              <a:rPr lang="en-GB" kern="1200">
                <a:latin typeface="+mn-lt"/>
                <a:ea typeface="+mn-ea"/>
                <a:cs typeface="+mn-cs"/>
              </a:rPr>
              <a:t>NHS ID Passes</a:t>
            </a:r>
          </a:p>
        </p:txBody>
      </p:sp>
      <p:sp>
        <p:nvSpPr>
          <p:cNvPr id="4" name="Title 3">
            <a:extLst>
              <a:ext uri="{FF2B5EF4-FFF2-40B4-BE49-F238E27FC236}">
                <a16:creationId xmlns:a16="http://schemas.microsoft.com/office/drawing/2014/main" id="{5032AFB6-7CC6-AD71-85F6-7BA4FA034854}"/>
              </a:ext>
            </a:extLst>
          </p:cNvPr>
          <p:cNvSpPr>
            <a:spLocks noGrp="1"/>
          </p:cNvSpPr>
          <p:nvPr>
            <p:ph type="title"/>
          </p:nvPr>
        </p:nvSpPr>
        <p:spPr/>
        <p:txBody>
          <a:bodyPr vert="horz" lIns="0" tIns="0" rIns="0" bIns="0" rtlCol="0" anchor="ctr">
            <a:normAutofit/>
          </a:bodyPr>
          <a:lstStyle/>
          <a:p>
            <a:r>
              <a:rPr lang="en-GB" b="1" kern="1200">
                <a:latin typeface="+mj-lt"/>
                <a:ea typeface="+mj-ea"/>
                <a:cs typeface="+mj-cs"/>
              </a:rPr>
              <a:t>Social posts to copy and paste</a:t>
            </a:r>
          </a:p>
        </p:txBody>
      </p:sp>
      <p:sp>
        <p:nvSpPr>
          <p:cNvPr id="19" name="TextBox 18">
            <a:extLst>
              <a:ext uri="{FF2B5EF4-FFF2-40B4-BE49-F238E27FC236}">
                <a16:creationId xmlns:a16="http://schemas.microsoft.com/office/drawing/2014/main" id="{76B9CF98-4831-0E3D-FD71-29E993B8D7B9}"/>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C1339F2F-C67B-3D96-8AAC-5711DCBFD6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59019" y="1297186"/>
            <a:ext cx="4777135" cy="47697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60677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person and person in scrubs looking at a clipboard&#10;&#10;AI-generated content may be incorrect.">
            <a:extLst>
              <a:ext uri="{FF2B5EF4-FFF2-40B4-BE49-F238E27FC236}">
                <a16:creationId xmlns:a16="http://schemas.microsoft.com/office/drawing/2014/main" id="{F3BFCE5F-2502-786A-285F-FC63D26C547E}"/>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b="-1"/>
          <a:stretch>
            <a:fillRect/>
          </a:stretch>
        </p:blipFill>
        <p:spPr>
          <a:xfrm>
            <a:off x="6096000" y="10"/>
            <a:ext cx="6096000" cy="6857990"/>
          </a:xfrm>
          <a:noFill/>
        </p:spPr>
      </p:pic>
      <p:sp>
        <p:nvSpPr>
          <p:cNvPr id="4" name="Title 3">
            <a:extLst>
              <a:ext uri="{FF2B5EF4-FFF2-40B4-BE49-F238E27FC236}">
                <a16:creationId xmlns:a16="http://schemas.microsoft.com/office/drawing/2014/main" id="{A0673EF7-6E67-3991-5697-B755D4D0A9BF}"/>
              </a:ext>
            </a:extLst>
          </p:cNvPr>
          <p:cNvSpPr>
            <a:spLocks noGrp="1"/>
          </p:cNvSpPr>
          <p:nvPr>
            <p:ph idx="1"/>
          </p:nvPr>
        </p:nvSpPr>
        <p:spPr>
          <a:xfrm>
            <a:off x="1337052" y="1873735"/>
            <a:ext cx="3461285" cy="3961008"/>
          </a:xfrm>
        </p:spPr>
        <p:txBody>
          <a:bodyPr>
            <a:normAutofit/>
          </a:bodyPr>
          <a:lstStyle/>
          <a:p>
            <a:r>
              <a:rPr lang="en-GB"/>
              <a:t>Contents</a:t>
            </a:r>
          </a:p>
          <a:p>
            <a:pPr marL="514350" indent="-514350">
              <a:buFont typeface="+mj-lt"/>
              <a:buAutoNum type="arabicPeriod"/>
            </a:pPr>
            <a:r>
              <a:rPr lang="en-GB" sz="1800" b="0">
                <a:hlinkClick r:id="rId3" action="ppaction://hlinksldjump"/>
              </a:rPr>
              <a:t>Campaign overview</a:t>
            </a:r>
            <a:endParaRPr lang="en-GB" sz="1800" b="0"/>
          </a:p>
          <a:p>
            <a:pPr marL="514350" indent="-514350">
              <a:buFont typeface="+mj-lt"/>
              <a:buAutoNum type="arabicPeriod"/>
            </a:pPr>
            <a:r>
              <a:rPr lang="en-GB" sz="1800" b="0">
                <a:hlinkClick r:id="rId4" action="ppaction://hlinksldjump"/>
              </a:rPr>
              <a:t>Key cyber threats and actions</a:t>
            </a:r>
            <a:endParaRPr lang="en-GB" sz="1800" b="0"/>
          </a:p>
          <a:p>
            <a:pPr marL="514350" indent="-514350">
              <a:buFont typeface="+mj-lt"/>
              <a:buAutoNum type="arabicPeriod"/>
            </a:pPr>
            <a:r>
              <a:rPr lang="en-GB" sz="1800" b="0">
                <a:hlinkClick r:id="rId5" action="ppaction://hlinksldjump"/>
              </a:rPr>
              <a:t>Campaign materials</a:t>
            </a:r>
            <a:endParaRPr lang="en-GB" sz="1800" b="0"/>
          </a:p>
          <a:p>
            <a:pPr marL="514350" indent="-514350">
              <a:buFont typeface="+mj-lt"/>
              <a:buAutoNum type="arabicPeriod"/>
            </a:pPr>
            <a:r>
              <a:rPr lang="en-GB" sz="1800" b="0">
                <a:hlinkClick r:id="rId6" action="ppaction://hlinksldjump"/>
              </a:rPr>
              <a:t>Calls to action and timeline</a:t>
            </a:r>
            <a:endParaRPr lang="en-GB" sz="1800" b="0"/>
          </a:p>
          <a:p>
            <a:pPr marL="514350" indent="-514350">
              <a:buFont typeface="+mj-lt"/>
              <a:buAutoNum type="arabicPeriod"/>
            </a:pPr>
            <a:r>
              <a:rPr lang="en-GB" sz="1800" b="0">
                <a:hlinkClick r:id="rId7" action="ppaction://hlinksldjump"/>
              </a:rPr>
              <a:t>Implentation guide</a:t>
            </a:r>
            <a:endParaRPr lang="en-GB" sz="1800" b="0"/>
          </a:p>
          <a:p>
            <a:pPr marL="514350" indent="-514350">
              <a:buFont typeface="+mj-lt"/>
              <a:buAutoNum type="arabicPeriod"/>
            </a:pPr>
            <a:r>
              <a:rPr lang="en-GB" sz="1800" b="0">
                <a:hlinkClick r:id="rId8" action="ppaction://hlinksldjump"/>
              </a:rPr>
              <a:t>Social posts to copy and paste</a:t>
            </a:r>
            <a:endParaRPr lang="en-GB" sz="1800" b="0"/>
          </a:p>
          <a:p>
            <a:pPr marL="514350" indent="-514350">
              <a:buFont typeface="+mj-lt"/>
              <a:buAutoNum type="arabicPeriod"/>
            </a:pPr>
            <a:r>
              <a:rPr lang="en-GB" sz="1800" b="0">
                <a:hlinkClick r:id="rId9" action="ppaction://hlinksldjump"/>
              </a:rPr>
              <a:t>Sample copy</a:t>
            </a:r>
            <a:endParaRPr lang="en-GB" sz="1800" b="0"/>
          </a:p>
          <a:p>
            <a:pPr marL="514350" indent="-514350">
              <a:buFont typeface="+mj-lt"/>
              <a:buAutoNum type="arabicPeriod"/>
            </a:pPr>
            <a:r>
              <a:rPr lang="en-GB" sz="1800" b="0">
                <a:hlinkClick r:id="rId10" action="ppaction://hlinksldjump"/>
              </a:rPr>
              <a:t>Additional options</a:t>
            </a:r>
            <a:endParaRPr lang="en-GB" sz="1800" b="0"/>
          </a:p>
          <a:p>
            <a:pPr marL="514350" indent="-514350">
              <a:buFont typeface="+mj-lt"/>
              <a:buAutoNum type="arabicPeriod"/>
            </a:pPr>
            <a:endParaRPr lang="en-GB" sz="1600" b="0"/>
          </a:p>
          <a:p>
            <a:pPr marL="514350" indent="-514350">
              <a:buFont typeface="+mj-lt"/>
              <a:buAutoNum type="arabicPeriod"/>
            </a:pPr>
            <a:endParaRPr lang="en-GB" sz="1600" b="0"/>
          </a:p>
          <a:p>
            <a:pPr marL="514350" indent="-514350">
              <a:buFont typeface="+mj-lt"/>
              <a:buAutoNum type="arabicPeriod"/>
            </a:pPr>
            <a:endParaRPr lang="en-GB" sz="1600" b="0"/>
          </a:p>
          <a:p>
            <a:pPr marL="514350" indent="-514350">
              <a:buFont typeface="+mj-lt"/>
              <a:buAutoNum type="arabicPeriod"/>
            </a:pPr>
            <a:endParaRPr lang="en-GB" sz="1600" b="0"/>
          </a:p>
        </p:txBody>
      </p:sp>
    </p:spTree>
    <p:extLst>
      <p:ext uri="{BB962C8B-B14F-4D97-AF65-F5344CB8AC3E}">
        <p14:creationId xmlns:p14="http://schemas.microsoft.com/office/powerpoint/2010/main" val="111030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842EC-65DC-D745-6BED-6F22D6BA60C1}"/>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3FC1574-DE87-7AA0-C98F-AA6110E0977F}"/>
              </a:ext>
            </a:extLst>
          </p:cNvPr>
          <p:cNvSpPr>
            <a:spLocks noGrp="1"/>
          </p:cNvSpPr>
          <p:nvPr>
            <p:ph idx="1"/>
          </p:nvPr>
        </p:nvSpPr>
        <p:spPr>
          <a:xfrm>
            <a:off x="520134" y="1749094"/>
            <a:ext cx="6266256" cy="3456000"/>
          </a:xfrm>
        </p:spPr>
        <p:txBody>
          <a:bodyPr>
            <a:noAutofit/>
          </a:bodyPr>
          <a:lstStyle/>
          <a:p>
            <a:r>
              <a:rPr lang="en-US" dirty="0"/>
              <a:t>🔐 Multi-factor authentication adds an extra layer of security to your accounts by requiring more than just a password. It's one of the most effective ways to prevent </a:t>
            </a:r>
            <a:r>
              <a:rPr lang="en-US" dirty="0" err="1"/>
              <a:t>unauthorised</a:t>
            </a:r>
            <a:r>
              <a:rPr lang="en-US" dirty="0"/>
              <a:t> access to NHS systems and patient data. </a:t>
            </a:r>
          </a:p>
          <a:p>
            <a:r>
              <a:rPr lang="en-US" dirty="0"/>
              <a:t>Enable it wherever possible and help keep our digital doors locked tight against cyber criminals.</a:t>
            </a:r>
          </a:p>
          <a:p>
            <a:r>
              <a:rPr lang="en-US" dirty="0">
                <a:hlinkClick r:id="rId2"/>
              </a:rPr>
              <a:t>https://digital.nhs.uk/blog/transformation-blog/2023/multi-factor-authentication-a-silver-cyber-bullet</a:t>
            </a:r>
            <a:endParaRPr lang="en-US" dirty="0"/>
          </a:p>
          <a:p>
            <a:r>
              <a:rPr lang="en-US" dirty="0"/>
              <a:t> #CyberAwarenessMonth</a:t>
            </a:r>
            <a:endParaRPr lang="en-US" sz="1800" dirty="0"/>
          </a:p>
        </p:txBody>
      </p:sp>
      <p:sp>
        <p:nvSpPr>
          <p:cNvPr id="6" name="Text Placeholder 5">
            <a:extLst>
              <a:ext uri="{FF2B5EF4-FFF2-40B4-BE49-F238E27FC236}">
                <a16:creationId xmlns:a16="http://schemas.microsoft.com/office/drawing/2014/main" id="{119D7383-7850-5FB8-EEEF-D6256022E2FA}"/>
              </a:ext>
            </a:extLst>
          </p:cNvPr>
          <p:cNvSpPr>
            <a:spLocks noGrp="1"/>
          </p:cNvSpPr>
          <p:nvPr>
            <p:ph type="body" sz="quarter" idx="13"/>
          </p:nvPr>
        </p:nvSpPr>
        <p:spPr>
          <a:xfrm>
            <a:off x="271625" y="1171167"/>
            <a:ext cx="11012644" cy="577927"/>
          </a:xfrm>
        </p:spPr>
        <p:txBody>
          <a:bodyPr vert="horz" lIns="216000" tIns="216000" rIns="216000" bIns="216000" rtlCol="0" anchor="t">
            <a:noAutofit/>
          </a:bodyPr>
          <a:lstStyle/>
          <a:p>
            <a:r>
              <a:rPr lang="en-US"/>
              <a:t>Secure your accounts </a:t>
            </a:r>
            <a:endParaRPr lang="en-GB" kern="1200">
              <a:latin typeface="+mn-lt"/>
              <a:ea typeface="+mn-ea"/>
              <a:cs typeface="+mn-cs"/>
            </a:endParaRPr>
          </a:p>
        </p:txBody>
      </p:sp>
      <p:sp>
        <p:nvSpPr>
          <p:cNvPr id="4" name="Title 3">
            <a:extLst>
              <a:ext uri="{FF2B5EF4-FFF2-40B4-BE49-F238E27FC236}">
                <a16:creationId xmlns:a16="http://schemas.microsoft.com/office/drawing/2014/main" id="{BCE30A8F-9F11-2F63-ABE2-8B81EBACE907}"/>
              </a:ext>
            </a:extLst>
          </p:cNvPr>
          <p:cNvSpPr>
            <a:spLocks noGrp="1"/>
          </p:cNvSpPr>
          <p:nvPr>
            <p:ph type="title"/>
          </p:nvPr>
        </p:nvSpPr>
        <p:spPr/>
        <p:txBody>
          <a:bodyPr vert="horz" lIns="0" tIns="0" rIns="0" bIns="0" rtlCol="0" anchor="ctr">
            <a:normAutofit/>
          </a:bodyPr>
          <a:lstStyle/>
          <a:p>
            <a:r>
              <a:rPr lang="en-GB" b="1" kern="1200">
                <a:latin typeface="+mj-lt"/>
                <a:ea typeface="+mj-ea"/>
                <a:cs typeface="+mj-cs"/>
              </a:rPr>
              <a:t>Social posts to copy and paste</a:t>
            </a:r>
          </a:p>
        </p:txBody>
      </p:sp>
      <p:sp>
        <p:nvSpPr>
          <p:cNvPr id="19" name="TextBox 18">
            <a:extLst>
              <a:ext uri="{FF2B5EF4-FFF2-40B4-BE49-F238E27FC236}">
                <a16:creationId xmlns:a16="http://schemas.microsoft.com/office/drawing/2014/main" id="{C0255AF0-0248-4811-0CBE-A6561462E710}"/>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0B8DD7DD-83B8-872B-E338-D27D5A5D590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30961" y="1297186"/>
            <a:ext cx="4729039" cy="47697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67106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A7909-E9A8-AB7A-B247-8F44744178E6}"/>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E5B5094-EDB0-682C-DC2A-67501117C23E}"/>
              </a:ext>
            </a:extLst>
          </p:cNvPr>
          <p:cNvSpPr>
            <a:spLocks noGrp="1"/>
          </p:cNvSpPr>
          <p:nvPr>
            <p:ph idx="1"/>
          </p:nvPr>
        </p:nvSpPr>
        <p:spPr>
          <a:xfrm>
            <a:off x="520134" y="1749094"/>
            <a:ext cx="6266256" cy="3456000"/>
          </a:xfrm>
        </p:spPr>
        <p:txBody>
          <a:bodyPr>
            <a:noAutofit/>
          </a:bodyPr>
          <a:lstStyle/>
          <a:p>
            <a:r>
              <a:rPr lang="en-US" sz="2000" dirty="0"/>
              <a:t>🏠 Working from home? Remember that cyber security doesn't stop at the hospital door. Lock your screen when stepping away, ensure your home </a:t>
            </a:r>
            <a:r>
              <a:rPr lang="en-US" sz="2000" dirty="0" err="1"/>
              <a:t>wifi</a:t>
            </a:r>
            <a:r>
              <a:rPr lang="en-US" sz="2000" dirty="0"/>
              <a:t> is secure, and keep sensitive NHS information away from family members and visitors. </a:t>
            </a:r>
          </a:p>
          <a:p>
            <a:r>
              <a:rPr lang="en-US" sz="2000" dirty="0"/>
              <a:t>A secure home workspace helps protect patient confidentiality and NHS systems from everywhere you work. </a:t>
            </a:r>
          </a:p>
          <a:p>
            <a:r>
              <a:rPr lang="en-US" sz="2000" dirty="0">
                <a:hlinkClick r:id="rId2"/>
              </a:rPr>
              <a:t>https://digital.nhs.uk/cyber-and-data-security/guidance-and-assurance/guidance-on-keeping-safe-and-secure-whilst-working-from-home</a:t>
            </a:r>
            <a:endParaRPr lang="en-US" sz="2000" dirty="0"/>
          </a:p>
          <a:p>
            <a:endParaRPr lang="en-US" sz="2000" dirty="0"/>
          </a:p>
          <a:p>
            <a:r>
              <a:rPr lang="en-US" sz="2000" dirty="0"/>
              <a:t>#CyberAwarenessMonth</a:t>
            </a:r>
          </a:p>
        </p:txBody>
      </p:sp>
      <p:sp>
        <p:nvSpPr>
          <p:cNvPr id="6" name="Text Placeholder 5">
            <a:extLst>
              <a:ext uri="{FF2B5EF4-FFF2-40B4-BE49-F238E27FC236}">
                <a16:creationId xmlns:a16="http://schemas.microsoft.com/office/drawing/2014/main" id="{0952796D-5018-7AA7-15E6-A05289A0ECAA}"/>
              </a:ext>
            </a:extLst>
          </p:cNvPr>
          <p:cNvSpPr>
            <a:spLocks noGrp="1"/>
          </p:cNvSpPr>
          <p:nvPr>
            <p:ph type="body" sz="quarter" idx="13"/>
          </p:nvPr>
        </p:nvSpPr>
        <p:spPr>
          <a:xfrm>
            <a:off x="271625" y="1171167"/>
            <a:ext cx="11012644" cy="577927"/>
          </a:xfrm>
        </p:spPr>
        <p:txBody>
          <a:bodyPr vert="horz" lIns="216000" tIns="216000" rIns="216000" bIns="216000" rtlCol="0">
            <a:noAutofit/>
          </a:bodyPr>
          <a:lstStyle/>
          <a:p>
            <a:r>
              <a:rPr lang="en-US"/>
              <a:t>Protect your home workspace </a:t>
            </a:r>
            <a:endParaRPr lang="en-GB" kern="1200">
              <a:latin typeface="+mn-lt"/>
              <a:ea typeface="+mn-ea"/>
              <a:cs typeface="+mn-cs"/>
            </a:endParaRPr>
          </a:p>
        </p:txBody>
      </p:sp>
      <p:sp>
        <p:nvSpPr>
          <p:cNvPr id="4" name="Title 3">
            <a:extLst>
              <a:ext uri="{FF2B5EF4-FFF2-40B4-BE49-F238E27FC236}">
                <a16:creationId xmlns:a16="http://schemas.microsoft.com/office/drawing/2014/main" id="{FB62DBBB-1616-398E-6747-E3FD12A5738B}"/>
              </a:ext>
            </a:extLst>
          </p:cNvPr>
          <p:cNvSpPr>
            <a:spLocks noGrp="1"/>
          </p:cNvSpPr>
          <p:nvPr>
            <p:ph type="title"/>
          </p:nvPr>
        </p:nvSpPr>
        <p:spPr/>
        <p:txBody>
          <a:bodyPr vert="horz" lIns="0" tIns="0" rIns="0" bIns="0" rtlCol="0" anchor="ctr">
            <a:normAutofit/>
          </a:bodyPr>
          <a:lstStyle/>
          <a:p>
            <a:r>
              <a:rPr lang="en-GB" b="1" kern="1200">
                <a:latin typeface="+mj-lt"/>
                <a:ea typeface="+mj-ea"/>
                <a:cs typeface="+mj-cs"/>
              </a:rPr>
              <a:t>Social posts to copy and paste</a:t>
            </a:r>
          </a:p>
        </p:txBody>
      </p:sp>
      <p:sp>
        <p:nvSpPr>
          <p:cNvPr id="19" name="TextBox 18">
            <a:extLst>
              <a:ext uri="{FF2B5EF4-FFF2-40B4-BE49-F238E27FC236}">
                <a16:creationId xmlns:a16="http://schemas.microsoft.com/office/drawing/2014/main" id="{0BDC6ED2-611C-7056-C390-81CEB216914F}"/>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34EE5842-CE87-DB55-7F91-526BFD8D754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01399" y="1297186"/>
            <a:ext cx="4758601" cy="47697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97935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B1697-7C11-1DF4-5878-3DA2832E6F53}"/>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A2AF09C-8D3A-8ED9-C01B-0D359156B9C4}"/>
              </a:ext>
            </a:extLst>
          </p:cNvPr>
          <p:cNvSpPr>
            <a:spLocks noGrp="1"/>
          </p:cNvSpPr>
          <p:nvPr>
            <p:ph idx="1"/>
          </p:nvPr>
        </p:nvSpPr>
        <p:spPr>
          <a:xfrm>
            <a:off x="520134" y="1749094"/>
            <a:ext cx="6266256" cy="3456000"/>
          </a:xfrm>
        </p:spPr>
        <p:txBody>
          <a:bodyPr vert="horz" lIns="0" tIns="0" rIns="0" bIns="0" rtlCol="0" anchor="t">
            <a:noAutofit/>
          </a:bodyPr>
          <a:lstStyle/>
          <a:p>
            <a:r>
              <a:rPr lang="en-US" sz="2000" dirty="0"/>
              <a:t>✈️ Taking a well-deserved break? Remember to stay cyber aware even when you're relaxing. </a:t>
            </a:r>
          </a:p>
          <a:p>
            <a:r>
              <a:rPr lang="en-US" sz="2000" dirty="0"/>
              <a:t>Follow company policy when using devices overseas, don't leave devices unattended, and be extra cautious about phishing emails that might target you when your guard is down. </a:t>
            </a:r>
            <a:endParaRPr lang="en-US" sz="2000" dirty="0">
              <a:cs typeface="Arial"/>
            </a:endParaRPr>
          </a:p>
          <a:p>
            <a:r>
              <a:rPr lang="en-US" sz="2000" dirty="0"/>
              <a:t>A secure holiday helps ensure you return to a secure workplace. </a:t>
            </a:r>
          </a:p>
          <a:p>
            <a:r>
              <a:rPr lang="en-US" sz="2000" dirty="0">
                <a:hlinkClick r:id="rId2"/>
              </a:rPr>
              <a:t>https://digital.nhs.uk/cyber-and-data-security/guidance-and-assurance/top-tips-for-setting-a-cyber-secure-out-of-office-message</a:t>
            </a:r>
            <a:endParaRPr lang="en-US" sz="2000" dirty="0"/>
          </a:p>
          <a:p>
            <a:endParaRPr lang="en-US" sz="2000" dirty="0"/>
          </a:p>
          <a:p>
            <a:r>
              <a:rPr lang="en-US" sz="2000" dirty="0"/>
              <a:t>#CyberAwarenessMonth</a:t>
            </a:r>
          </a:p>
        </p:txBody>
      </p:sp>
      <p:sp>
        <p:nvSpPr>
          <p:cNvPr id="6" name="Text Placeholder 5">
            <a:extLst>
              <a:ext uri="{FF2B5EF4-FFF2-40B4-BE49-F238E27FC236}">
                <a16:creationId xmlns:a16="http://schemas.microsoft.com/office/drawing/2014/main" id="{DF86D44F-F2A2-69D5-9311-60DBC2D06D69}"/>
              </a:ext>
            </a:extLst>
          </p:cNvPr>
          <p:cNvSpPr>
            <a:spLocks noGrp="1"/>
          </p:cNvSpPr>
          <p:nvPr>
            <p:ph type="body" sz="quarter" idx="13"/>
          </p:nvPr>
        </p:nvSpPr>
        <p:spPr>
          <a:xfrm>
            <a:off x="271625" y="1171167"/>
            <a:ext cx="11012644" cy="577927"/>
          </a:xfrm>
        </p:spPr>
        <p:txBody>
          <a:bodyPr vert="horz" lIns="216000" tIns="216000" rIns="216000" bIns="216000" rtlCol="0">
            <a:noAutofit/>
          </a:bodyPr>
          <a:lstStyle/>
          <a:p>
            <a:r>
              <a:rPr lang="en-US"/>
              <a:t>Stay cyber safe on holiday </a:t>
            </a:r>
            <a:endParaRPr lang="en-GB" kern="1200">
              <a:latin typeface="+mn-lt"/>
              <a:ea typeface="+mn-ea"/>
              <a:cs typeface="+mn-cs"/>
            </a:endParaRPr>
          </a:p>
        </p:txBody>
      </p:sp>
      <p:sp>
        <p:nvSpPr>
          <p:cNvPr id="4" name="Title 3">
            <a:extLst>
              <a:ext uri="{FF2B5EF4-FFF2-40B4-BE49-F238E27FC236}">
                <a16:creationId xmlns:a16="http://schemas.microsoft.com/office/drawing/2014/main" id="{89EC23C8-8450-D4B3-ADB5-990FF73711FC}"/>
              </a:ext>
            </a:extLst>
          </p:cNvPr>
          <p:cNvSpPr>
            <a:spLocks noGrp="1"/>
          </p:cNvSpPr>
          <p:nvPr>
            <p:ph type="title"/>
          </p:nvPr>
        </p:nvSpPr>
        <p:spPr/>
        <p:txBody>
          <a:bodyPr vert="horz" lIns="0" tIns="0" rIns="0" bIns="0" rtlCol="0" anchor="ctr">
            <a:normAutofit/>
          </a:bodyPr>
          <a:lstStyle/>
          <a:p>
            <a:r>
              <a:rPr lang="en-GB" b="1" kern="1200">
                <a:latin typeface="+mj-lt"/>
                <a:ea typeface="+mj-ea"/>
                <a:cs typeface="+mj-cs"/>
              </a:rPr>
              <a:t>Social posts to copy and paste</a:t>
            </a:r>
          </a:p>
        </p:txBody>
      </p:sp>
      <p:sp>
        <p:nvSpPr>
          <p:cNvPr id="19" name="TextBox 18">
            <a:extLst>
              <a:ext uri="{FF2B5EF4-FFF2-40B4-BE49-F238E27FC236}">
                <a16:creationId xmlns:a16="http://schemas.microsoft.com/office/drawing/2014/main" id="{B8C7A3C2-173E-244D-CA9A-0B56A7AB9516}"/>
              </a:ext>
            </a:extLst>
          </p:cNvPr>
          <p:cNvSpPr txBox="1"/>
          <p:nvPr/>
        </p:nvSpPr>
        <p:spPr>
          <a:xfrm>
            <a:off x="432000" y="1285014"/>
            <a:ext cx="3564001" cy="4769711"/>
          </a:xfrm>
          <a:prstGeom prst="rect">
            <a:avLst/>
          </a:prstGeom>
        </p:spPr>
        <p:txBody>
          <a:bodyPr vert="horz" lIns="91440" tIns="45720" rIns="91440" bIns="45720" rtlCol="0">
            <a:normAutofit/>
          </a:bodyPr>
          <a:lstStyle/>
          <a:p>
            <a:pPr>
              <a:lnSpc>
                <a:spcPct val="90000"/>
              </a:lnSpc>
              <a:spcBef>
                <a:spcPts val="1000"/>
              </a:spcBef>
            </a:pPr>
            <a:endParaRPr lang="en-GB" sz="2000" kern="1200">
              <a:latin typeface="+mn-lt"/>
              <a:ea typeface="+mn-ea"/>
              <a:cs typeface="+mn-cs"/>
            </a:endParaRPr>
          </a:p>
        </p:txBody>
      </p:sp>
      <p:pic>
        <p:nvPicPr>
          <p:cNvPr id="3" name="Picture 2">
            <a:extLst>
              <a:ext uri="{FF2B5EF4-FFF2-40B4-BE49-F238E27FC236}">
                <a16:creationId xmlns:a16="http://schemas.microsoft.com/office/drawing/2014/main" id="{848EA290-0E4B-91A7-87C8-52ECC40EF5B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22684" y="1297186"/>
            <a:ext cx="4813470" cy="484734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93664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217E5E3-1B80-766C-12DC-027F0727E89C}"/>
              </a:ext>
            </a:extLst>
          </p:cNvPr>
          <p:cNvSpPr/>
          <p:nvPr/>
        </p:nvSpPr>
        <p:spPr>
          <a:xfrm>
            <a:off x="432000" y="1567543"/>
            <a:ext cx="11404154" cy="4708692"/>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0" name="Content Placeholder 9">
            <a:extLst>
              <a:ext uri="{FF2B5EF4-FFF2-40B4-BE49-F238E27FC236}">
                <a16:creationId xmlns:a16="http://schemas.microsoft.com/office/drawing/2014/main" id="{A59F9989-C623-98E4-A152-357949BD49DB}"/>
              </a:ext>
            </a:extLst>
          </p:cNvPr>
          <p:cNvSpPr>
            <a:spLocks noGrp="1"/>
          </p:cNvSpPr>
          <p:nvPr>
            <p:ph idx="1"/>
          </p:nvPr>
        </p:nvSpPr>
        <p:spPr>
          <a:xfrm>
            <a:off x="725614" y="1678306"/>
            <a:ext cx="11110540" cy="4450351"/>
          </a:xfrm>
        </p:spPr>
        <p:txBody>
          <a:bodyPr vert="horz" lIns="0" tIns="0" rIns="0" bIns="0" rtlCol="0" anchor="t">
            <a:noAutofit/>
          </a:bodyPr>
          <a:lstStyle/>
          <a:p>
            <a:pPr>
              <a:spcAft>
                <a:spcPts val="0"/>
              </a:spcAft>
            </a:pPr>
            <a:r>
              <a:rPr lang="en-US" sz="1400" dirty="0"/>
              <a:t>Subject: Cyber Awareness Month - Keep I.T. Confidential</a:t>
            </a:r>
          </a:p>
          <a:p>
            <a:pPr>
              <a:spcAft>
                <a:spcPts val="0"/>
              </a:spcAft>
            </a:pPr>
            <a:endParaRPr lang="en-US" sz="1400" dirty="0"/>
          </a:p>
          <a:p>
            <a:pPr>
              <a:spcAft>
                <a:spcPts val="0"/>
              </a:spcAft>
            </a:pPr>
            <a:r>
              <a:rPr lang="en-US" sz="1400" dirty="0"/>
              <a:t>It's Cyber Awareness Month! 🔒 Every NHS worker helps keep patient data safe. Whether you're looking at medical records, using computers, writing prescriptions or creating passwords - cyber security means keeping patient information private.</a:t>
            </a:r>
          </a:p>
          <a:p>
            <a:pPr>
              <a:spcAft>
                <a:spcPts val="0"/>
              </a:spcAft>
            </a:pPr>
            <a:endParaRPr lang="en-US" sz="1400" dirty="0"/>
          </a:p>
          <a:p>
            <a:pPr>
              <a:spcAft>
                <a:spcPts val="0"/>
              </a:spcAft>
            </a:pPr>
            <a:r>
              <a:rPr lang="en-US" sz="1400" dirty="0"/>
              <a:t>Quick reminders:</a:t>
            </a:r>
          </a:p>
          <a:p>
            <a:pPr marL="285750" indent="-285750">
              <a:spcAft>
                <a:spcPts val="0"/>
              </a:spcAft>
              <a:buFont typeface="Arial" panose="020B0604020202020204" pitchFamily="34" charset="0"/>
              <a:buChar char="•"/>
            </a:pPr>
            <a:r>
              <a:rPr lang="en-US" sz="1400" dirty="0"/>
              <a:t>Strong passwords – Use three random words for strong passwords and keep them secret</a:t>
            </a:r>
          </a:p>
          <a:p>
            <a:pPr marL="285750" indent="-285750">
              <a:spcAft>
                <a:spcPts val="0"/>
              </a:spcAft>
              <a:buFont typeface="Arial" panose="020B0604020202020204" pitchFamily="34" charset="0"/>
              <a:buChar char="•"/>
            </a:pPr>
            <a:r>
              <a:rPr lang="en-US" sz="1400" dirty="0"/>
              <a:t>Suspicious emails - Click 'report phishing' or send to spamreports@nhs.net then delete the email</a:t>
            </a:r>
          </a:p>
          <a:p>
            <a:pPr marL="285750" indent="-285750">
              <a:spcAft>
                <a:spcPts val="0"/>
              </a:spcAft>
              <a:buFont typeface="Arial" panose="020B0604020202020204" pitchFamily="34" charset="0"/>
              <a:buChar char="•"/>
            </a:pPr>
            <a:r>
              <a:rPr lang="en-US" sz="1400" dirty="0"/>
              <a:t>Lock your screen - Always lock computers and devices when you're not using them</a:t>
            </a:r>
          </a:p>
          <a:p>
            <a:pPr marL="285750" indent="-285750">
              <a:spcAft>
                <a:spcPts val="0"/>
              </a:spcAft>
              <a:buFont typeface="Arial" panose="020B0604020202020204" pitchFamily="34" charset="0"/>
              <a:buChar char="•"/>
            </a:pPr>
            <a:r>
              <a:rPr lang="en-US" sz="1400" dirty="0"/>
              <a:t>Watch who comes in - Don't let strangers into secure areas</a:t>
            </a:r>
          </a:p>
          <a:p>
            <a:pPr marL="285750" indent="-285750">
              <a:spcAft>
                <a:spcPts val="0"/>
              </a:spcAft>
              <a:buFont typeface="Arial" panose="020B0604020202020204" pitchFamily="34" charset="0"/>
              <a:buChar char="•"/>
            </a:pPr>
            <a:r>
              <a:rPr lang="en-US" sz="1400" dirty="0"/>
              <a:t>Check who people are - Ask for ID before giving anyone access or information</a:t>
            </a:r>
          </a:p>
          <a:p>
            <a:pPr>
              <a:spcAft>
                <a:spcPts val="0"/>
              </a:spcAft>
            </a:pPr>
            <a:endParaRPr lang="en-US" sz="1400" dirty="0"/>
          </a:p>
          <a:p>
            <a:pPr>
              <a:spcAft>
                <a:spcPts val="0"/>
              </a:spcAft>
            </a:pPr>
            <a:r>
              <a:rPr lang="en-US" sz="1400" b="1" dirty="0"/>
              <a:t>Why this matters</a:t>
            </a:r>
            <a:r>
              <a:rPr lang="en-US" sz="1400" dirty="0"/>
              <a:t>: Cyber attacks hurt our patients. If patient data gets stolen, people lose trust in us to keep their personal information safe.</a:t>
            </a:r>
          </a:p>
          <a:p>
            <a:pPr>
              <a:spcAft>
                <a:spcPts val="0"/>
              </a:spcAft>
            </a:pPr>
            <a:endParaRPr lang="en-US" sz="1400" dirty="0"/>
          </a:p>
          <a:p>
            <a:pPr>
              <a:spcAft>
                <a:spcPts val="0"/>
              </a:spcAft>
            </a:pPr>
            <a:r>
              <a:rPr lang="en-US" sz="1400" dirty="0"/>
              <a:t>Being cyber secure should be as normal as washing your hands or checking patient ID. Whether working offline or online, keep I.T. confidential. Free training is available for NHS trusts, ICBs, CSUs and other NHS </a:t>
            </a:r>
            <a:r>
              <a:rPr lang="en-US" sz="1400" dirty="0" err="1"/>
              <a:t>organisations</a:t>
            </a:r>
            <a:r>
              <a:rPr lang="en-US" sz="1400" dirty="0"/>
              <a:t>.</a:t>
            </a:r>
          </a:p>
          <a:p>
            <a:pPr>
              <a:spcAft>
                <a:spcPts val="0"/>
              </a:spcAft>
            </a:pPr>
            <a:endParaRPr lang="en-US" sz="1400" dirty="0"/>
          </a:p>
          <a:p>
            <a:pPr>
              <a:spcAft>
                <a:spcPts val="0"/>
              </a:spcAft>
            </a:pPr>
            <a:r>
              <a:rPr lang="en-US" sz="1400" dirty="0"/>
              <a:t>Look out for cyber security reminders around the trust this month. Help us protect patient data every day. Visit: </a:t>
            </a:r>
            <a:r>
              <a:rPr lang="en-US" sz="1400" dirty="0">
                <a:hlinkClick r:id="rId2"/>
              </a:rPr>
              <a:t>https://digital.nhs.uk/cyber</a:t>
            </a:r>
            <a:endParaRPr lang="en-US" sz="1400" dirty="0"/>
          </a:p>
          <a:p>
            <a:pPr>
              <a:spcAft>
                <a:spcPts val="0"/>
              </a:spcAft>
            </a:pPr>
            <a:endParaRPr lang="en-US" sz="1400" dirty="0"/>
          </a:p>
          <a:p>
            <a:pPr>
              <a:spcAft>
                <a:spcPts val="0"/>
              </a:spcAft>
            </a:pPr>
            <a:r>
              <a:rPr lang="en-US" sz="1400" dirty="0"/>
              <a:t>[Your Trust Communications Team]</a:t>
            </a:r>
          </a:p>
        </p:txBody>
      </p:sp>
      <p:sp>
        <p:nvSpPr>
          <p:cNvPr id="11" name="Text Placeholder 10">
            <a:extLst>
              <a:ext uri="{FF2B5EF4-FFF2-40B4-BE49-F238E27FC236}">
                <a16:creationId xmlns:a16="http://schemas.microsoft.com/office/drawing/2014/main" id="{C012F986-19E3-0E4E-27AF-4B683BDB6568}"/>
              </a:ext>
            </a:extLst>
          </p:cNvPr>
          <p:cNvSpPr>
            <a:spLocks noGrp="1"/>
          </p:cNvSpPr>
          <p:nvPr>
            <p:ph type="body" sz="quarter" idx="13"/>
          </p:nvPr>
        </p:nvSpPr>
        <p:spPr>
          <a:xfrm>
            <a:off x="432000" y="1100379"/>
            <a:ext cx="11012644" cy="577927"/>
          </a:xfrm>
        </p:spPr>
        <p:txBody>
          <a:bodyPr/>
          <a:lstStyle/>
          <a:p>
            <a:r>
              <a:rPr lang="en-US" b="0">
                <a:solidFill>
                  <a:schemeClr val="accent6"/>
                </a:solidFill>
                <a:latin typeface="Arial" panose="020B0604020202020204" pitchFamily="34" charset="0"/>
                <a:cs typeface="Arial" panose="020B0604020202020204" pitchFamily="34" charset="0"/>
              </a:rPr>
              <a:t>This can be used for internal bulletins/intranets/all staff emails</a:t>
            </a:r>
          </a:p>
          <a:p>
            <a:endParaRPr lang="en-GB"/>
          </a:p>
        </p:txBody>
      </p:sp>
      <p:sp>
        <p:nvSpPr>
          <p:cNvPr id="7" name="Title 6">
            <a:extLst>
              <a:ext uri="{FF2B5EF4-FFF2-40B4-BE49-F238E27FC236}">
                <a16:creationId xmlns:a16="http://schemas.microsoft.com/office/drawing/2014/main" id="{1835F3CA-3142-6343-EF9C-E1A27416F425}"/>
              </a:ext>
            </a:extLst>
          </p:cNvPr>
          <p:cNvSpPr>
            <a:spLocks noGrp="1"/>
          </p:cNvSpPr>
          <p:nvPr>
            <p:ph type="title"/>
          </p:nvPr>
        </p:nvSpPr>
        <p:spPr/>
        <p:txBody>
          <a:bodyPr>
            <a:normAutofit fontScale="90000"/>
          </a:bodyPr>
          <a:lstStyle/>
          <a:p>
            <a:r>
              <a:rPr lang="en-US"/>
              <a:t>Example long copy</a:t>
            </a:r>
            <a:br>
              <a:rPr lang="en-US"/>
            </a:br>
            <a:endParaRPr lang="en-GB"/>
          </a:p>
        </p:txBody>
      </p:sp>
    </p:spTree>
    <p:extLst>
      <p:ext uri="{BB962C8B-B14F-4D97-AF65-F5344CB8AC3E}">
        <p14:creationId xmlns:p14="http://schemas.microsoft.com/office/powerpoint/2010/main" val="220576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75E6D6-BE6E-F6BE-C3CE-30BAA6D72EBA}"/>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79D6743A-ABA8-4AC8-A8B2-5781D86BB43C}"/>
              </a:ext>
            </a:extLst>
          </p:cNvPr>
          <p:cNvSpPr>
            <a:spLocks noGrp="1"/>
          </p:cNvSpPr>
          <p:nvPr>
            <p:ph type="title"/>
          </p:nvPr>
        </p:nvSpPr>
        <p:spPr/>
        <p:txBody>
          <a:bodyPr>
            <a:normAutofit/>
          </a:bodyPr>
          <a:lstStyle/>
          <a:p>
            <a:r>
              <a:rPr lang="en-US"/>
              <a:t>Additional options</a:t>
            </a:r>
            <a:endParaRPr lang="en-GB"/>
          </a:p>
        </p:txBody>
      </p:sp>
      <p:sp>
        <p:nvSpPr>
          <p:cNvPr id="6" name="Text Placeholder 5">
            <a:extLst>
              <a:ext uri="{FF2B5EF4-FFF2-40B4-BE49-F238E27FC236}">
                <a16:creationId xmlns:a16="http://schemas.microsoft.com/office/drawing/2014/main" id="{AC434910-E7A5-3A1F-CD85-96B18CC3CBF4}"/>
              </a:ext>
            </a:extLst>
          </p:cNvPr>
          <p:cNvSpPr>
            <a:spLocks noGrp="1"/>
          </p:cNvSpPr>
          <p:nvPr>
            <p:ph type="body" sz="quarter" idx="13"/>
          </p:nvPr>
        </p:nvSpPr>
        <p:spPr/>
        <p:txBody>
          <a:bodyPr vert="horz" lIns="216000" tIns="216000" rIns="216000" bIns="216000" rtlCol="0" anchor="t">
            <a:noAutofit/>
          </a:bodyPr>
          <a:lstStyle/>
          <a:p>
            <a:r>
              <a:rPr lang="en-GB" dirty="0"/>
              <a:t>🔒 CYBER AWARENESS MONTH 🔒</a:t>
            </a:r>
          </a:p>
          <a:p>
            <a:r>
              <a:rPr lang="en-GB" dirty="0"/>
              <a:t>Protect Patient Data: </a:t>
            </a:r>
            <a:endParaRPr lang="en-GB" dirty="0">
              <a:cs typeface="Arial"/>
            </a:endParaRPr>
          </a:p>
          <a:p>
            <a:pPr marL="285750" indent="-285750">
              <a:buFont typeface="Arial" panose="020B0604020202020204" pitchFamily="34" charset="0"/>
              <a:buChar char="•"/>
            </a:pPr>
            <a:r>
              <a:rPr lang="en-GB" dirty="0"/>
              <a:t>Strong passwords </a:t>
            </a:r>
            <a:endParaRPr lang="en-GB" dirty="0">
              <a:cs typeface="Arial"/>
            </a:endParaRPr>
          </a:p>
          <a:p>
            <a:pPr marL="285750" indent="-285750">
              <a:buFont typeface="Arial" panose="020B0604020202020204" pitchFamily="34" charset="0"/>
              <a:buChar char="•"/>
            </a:pPr>
            <a:r>
              <a:rPr lang="en-GB" dirty="0"/>
              <a:t>Lock screens </a:t>
            </a:r>
            <a:endParaRPr lang="en-GB" dirty="0">
              <a:cs typeface="Arial"/>
            </a:endParaRPr>
          </a:p>
          <a:p>
            <a:pPr marL="285750" indent="-285750">
              <a:buFont typeface="Arial" panose="020B0604020202020204" pitchFamily="34" charset="0"/>
              <a:buChar char="•"/>
            </a:pPr>
            <a:r>
              <a:rPr lang="en-GB" dirty="0"/>
              <a:t>Report suspicious emails</a:t>
            </a:r>
            <a:endParaRPr lang="en-GB" dirty="0">
              <a:cs typeface="Arial"/>
            </a:endParaRPr>
          </a:p>
          <a:p>
            <a:pPr marL="285750" indent="-285750">
              <a:buFont typeface="Arial" panose="020B0604020202020204" pitchFamily="34" charset="0"/>
              <a:buChar char="•"/>
            </a:pPr>
            <a:r>
              <a:rPr lang="en-GB" dirty="0"/>
              <a:t>Watch for tailgaters</a:t>
            </a:r>
            <a:endParaRPr lang="en-GB" dirty="0">
              <a:cs typeface="Arial"/>
            </a:endParaRPr>
          </a:p>
          <a:p>
            <a:r>
              <a:rPr lang="en-GB" dirty="0"/>
              <a:t>From offline to online, keep I.T. confidential. </a:t>
            </a:r>
            <a:endParaRPr lang="en-GB" sz="1200">
              <a:cs typeface="Arial"/>
            </a:endParaRPr>
          </a:p>
          <a:p>
            <a:r>
              <a:rPr lang="en-US" sz="1600" dirty="0">
                <a:ea typeface="+mn-lt"/>
                <a:cs typeface="+mn-lt"/>
                <a:hlinkClick r:id="rId2"/>
              </a:rPr>
              <a:t>Cyber Security Awareness Month 2025 - NHS England Digital</a:t>
            </a:r>
            <a:endParaRPr lang="en-US" sz="1600">
              <a:cs typeface="Arial"/>
              <a:hlinkClick r:id="" action="ppaction://noaction"/>
            </a:endParaRPr>
          </a:p>
        </p:txBody>
      </p:sp>
      <p:sp>
        <p:nvSpPr>
          <p:cNvPr id="8" name="Text Placeholder 7">
            <a:extLst>
              <a:ext uri="{FF2B5EF4-FFF2-40B4-BE49-F238E27FC236}">
                <a16:creationId xmlns:a16="http://schemas.microsoft.com/office/drawing/2014/main" id="{FF3B965F-80B9-E3D4-62F2-8579C72147B0}"/>
              </a:ext>
            </a:extLst>
          </p:cNvPr>
          <p:cNvSpPr>
            <a:spLocks noGrp="1"/>
          </p:cNvSpPr>
          <p:nvPr>
            <p:ph type="body" sz="quarter" idx="14"/>
          </p:nvPr>
        </p:nvSpPr>
        <p:spPr/>
        <p:txBody>
          <a:bodyPr/>
          <a:lstStyle/>
          <a:p>
            <a:pPr>
              <a:lnSpc>
                <a:spcPct val="100000"/>
              </a:lnSpc>
            </a:pPr>
            <a:r>
              <a:rPr lang="en-US"/>
              <a:t>This month, remind your teams that cyber security = patient safety:</a:t>
            </a:r>
          </a:p>
          <a:p>
            <a:pPr>
              <a:lnSpc>
                <a:spcPct val="100000"/>
              </a:lnSpc>
            </a:pPr>
            <a:r>
              <a:rPr lang="en-US"/>
              <a:t>Cyber threats directly impact patient care; everyone has a role in protecting patient data; simple daily actions make the difference.</a:t>
            </a:r>
          </a:p>
          <a:p>
            <a:pPr>
              <a:lnSpc>
                <a:spcPct val="100000"/>
              </a:lnSpc>
            </a:pPr>
            <a:r>
              <a:rPr lang="en-US"/>
              <a:t>Key actions: Strong passwords, lock screens, report suspicious emails, prevent tailgating, challenge </a:t>
            </a:r>
            <a:r>
              <a:rPr lang="en-US" err="1"/>
              <a:t>unauthorised</a:t>
            </a:r>
            <a:r>
              <a:rPr lang="en-US"/>
              <a:t> access.</a:t>
            </a:r>
          </a:p>
          <a:p>
            <a:endParaRPr lang="en-GB"/>
          </a:p>
        </p:txBody>
      </p:sp>
      <p:sp>
        <p:nvSpPr>
          <p:cNvPr id="9" name="Text Placeholder 8">
            <a:extLst>
              <a:ext uri="{FF2B5EF4-FFF2-40B4-BE49-F238E27FC236}">
                <a16:creationId xmlns:a16="http://schemas.microsoft.com/office/drawing/2014/main" id="{A4881705-CAD7-2DAE-4EEB-D6C643238184}"/>
              </a:ext>
            </a:extLst>
          </p:cNvPr>
          <p:cNvSpPr>
            <a:spLocks noGrp="1"/>
          </p:cNvSpPr>
          <p:nvPr>
            <p:ph type="body" sz="quarter" idx="17"/>
          </p:nvPr>
        </p:nvSpPr>
        <p:spPr/>
        <p:txBody>
          <a:bodyPr/>
          <a:lstStyle/>
          <a:p>
            <a:r>
              <a:rPr lang="en-US"/>
              <a:t>Use this in team meetings:</a:t>
            </a:r>
          </a:p>
          <a:p>
            <a:r>
              <a:rPr lang="en-US"/>
              <a:t>"Good cyber security </a:t>
            </a:r>
            <a:r>
              <a:rPr lang="en-US" err="1"/>
              <a:t>behaviours</a:t>
            </a:r>
            <a:r>
              <a:rPr lang="en-US"/>
              <a:t> should be as automatic as washing your hands or checking patient IDs. </a:t>
            </a:r>
          </a:p>
          <a:p>
            <a:r>
              <a:rPr lang="en-US"/>
              <a:t>“We handle patient data with the same care digitally as we do in person - keeping it confidential, secure, and protected at all times."</a:t>
            </a:r>
            <a:endParaRPr lang="en-GB"/>
          </a:p>
        </p:txBody>
      </p:sp>
      <p:sp>
        <p:nvSpPr>
          <p:cNvPr id="12" name="TextBox 11">
            <a:extLst>
              <a:ext uri="{FF2B5EF4-FFF2-40B4-BE49-F238E27FC236}">
                <a16:creationId xmlns:a16="http://schemas.microsoft.com/office/drawing/2014/main" id="{7AF026C1-4AF2-BC12-C74A-2538EE90753D}"/>
              </a:ext>
            </a:extLst>
          </p:cNvPr>
          <p:cNvSpPr txBox="1"/>
          <p:nvPr/>
        </p:nvSpPr>
        <p:spPr>
          <a:xfrm>
            <a:off x="586556" y="1491924"/>
            <a:ext cx="3876586" cy="461665"/>
          </a:xfrm>
          <a:prstGeom prst="rect">
            <a:avLst/>
          </a:prstGeom>
          <a:noFill/>
        </p:spPr>
        <p:txBody>
          <a:bodyPr wrap="square" rtlCol="0">
            <a:spAutoFit/>
          </a:bodyPr>
          <a:lstStyle/>
          <a:p>
            <a:r>
              <a:rPr lang="en-GB" sz="2400" b="1">
                <a:solidFill>
                  <a:schemeClr val="bg1"/>
                </a:solidFill>
              </a:rPr>
              <a:t>Email signature block</a:t>
            </a:r>
          </a:p>
        </p:txBody>
      </p:sp>
      <p:sp>
        <p:nvSpPr>
          <p:cNvPr id="13" name="TextBox 12">
            <a:extLst>
              <a:ext uri="{FF2B5EF4-FFF2-40B4-BE49-F238E27FC236}">
                <a16:creationId xmlns:a16="http://schemas.microsoft.com/office/drawing/2014/main" id="{B208A47A-4B7C-2302-8E80-3865A26A42C1}"/>
              </a:ext>
            </a:extLst>
          </p:cNvPr>
          <p:cNvSpPr txBox="1"/>
          <p:nvPr/>
        </p:nvSpPr>
        <p:spPr>
          <a:xfrm>
            <a:off x="4463142" y="1491924"/>
            <a:ext cx="3876586" cy="461665"/>
          </a:xfrm>
          <a:prstGeom prst="rect">
            <a:avLst/>
          </a:prstGeom>
          <a:noFill/>
        </p:spPr>
        <p:txBody>
          <a:bodyPr wrap="square" rtlCol="0">
            <a:spAutoFit/>
          </a:bodyPr>
          <a:lstStyle/>
          <a:p>
            <a:r>
              <a:rPr lang="en-GB" sz="2400" b="1">
                <a:solidFill>
                  <a:schemeClr val="bg1"/>
                </a:solidFill>
              </a:rPr>
              <a:t>Team meeting brief</a:t>
            </a:r>
          </a:p>
        </p:txBody>
      </p:sp>
      <p:sp>
        <p:nvSpPr>
          <p:cNvPr id="15" name="TextBox 14">
            <a:extLst>
              <a:ext uri="{FF2B5EF4-FFF2-40B4-BE49-F238E27FC236}">
                <a16:creationId xmlns:a16="http://schemas.microsoft.com/office/drawing/2014/main" id="{F70E5CC0-2C78-B6C6-FEA9-13CF7B64686C}"/>
              </a:ext>
            </a:extLst>
          </p:cNvPr>
          <p:cNvSpPr txBox="1"/>
          <p:nvPr/>
        </p:nvSpPr>
        <p:spPr>
          <a:xfrm>
            <a:off x="8490856" y="1491924"/>
            <a:ext cx="3876586" cy="461665"/>
          </a:xfrm>
          <a:prstGeom prst="rect">
            <a:avLst/>
          </a:prstGeom>
          <a:noFill/>
        </p:spPr>
        <p:txBody>
          <a:bodyPr wrap="square" rtlCol="0">
            <a:spAutoFit/>
          </a:bodyPr>
          <a:lstStyle/>
          <a:p>
            <a:r>
              <a:rPr lang="en-GB" sz="2400" b="1">
                <a:solidFill>
                  <a:schemeClr val="bg1"/>
                </a:solidFill>
              </a:rPr>
              <a:t>Managers’ message</a:t>
            </a:r>
          </a:p>
        </p:txBody>
      </p:sp>
    </p:spTree>
    <p:extLst>
      <p:ext uri="{BB962C8B-B14F-4D97-AF65-F5344CB8AC3E}">
        <p14:creationId xmlns:p14="http://schemas.microsoft.com/office/powerpoint/2010/main" val="2172492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8EA0A1-BA07-D7F3-3DCE-19AA01BE0D9A}"/>
              </a:ext>
            </a:extLst>
          </p:cNvPr>
          <p:cNvSpPr>
            <a:spLocks noGrp="1"/>
          </p:cNvSpPr>
          <p:nvPr>
            <p:ph type="title"/>
          </p:nvPr>
        </p:nvSpPr>
        <p:spPr>
          <a:xfrm>
            <a:off x="502826" y="424423"/>
            <a:ext cx="11404154" cy="865186"/>
          </a:xfrm>
        </p:spPr>
        <p:txBody>
          <a:bodyPr/>
          <a:lstStyle/>
          <a:p>
            <a:r>
              <a:rPr lang="en-US"/>
              <a:t>Screensavers</a:t>
            </a:r>
            <a:endParaRPr lang="en-GB"/>
          </a:p>
        </p:txBody>
      </p:sp>
      <p:sp>
        <p:nvSpPr>
          <p:cNvPr id="37" name="TextBox 36">
            <a:extLst>
              <a:ext uri="{FF2B5EF4-FFF2-40B4-BE49-F238E27FC236}">
                <a16:creationId xmlns:a16="http://schemas.microsoft.com/office/drawing/2014/main" id="{66851471-5AA4-CA4D-7BBD-09406C1203E3}"/>
              </a:ext>
            </a:extLst>
          </p:cNvPr>
          <p:cNvSpPr txBox="1"/>
          <p:nvPr/>
        </p:nvSpPr>
        <p:spPr>
          <a:xfrm>
            <a:off x="431497" y="1516779"/>
            <a:ext cx="4071230" cy="1477328"/>
          </a:xfrm>
          <a:prstGeom prst="rect">
            <a:avLst/>
          </a:prstGeom>
          <a:noFill/>
        </p:spPr>
        <p:txBody>
          <a:bodyPr wrap="square" rtlCol="0">
            <a:spAutoFit/>
          </a:bodyPr>
          <a:lstStyle/>
          <a:p>
            <a:r>
              <a:rPr lang="en-US" dirty="0"/>
              <a:t>Themed screensavers for use on local internal networks. </a:t>
            </a:r>
          </a:p>
          <a:p>
            <a:endParaRPr lang="en-US" dirty="0"/>
          </a:p>
          <a:p>
            <a:r>
              <a:rPr lang="en-US" dirty="0"/>
              <a:t>Download all assets from the </a:t>
            </a:r>
            <a:r>
              <a:rPr lang="en-US" dirty="0">
                <a:hlinkClick r:id="rId2"/>
              </a:rPr>
              <a:t>NHS England Digital website</a:t>
            </a:r>
            <a:r>
              <a:rPr lang="en-US" dirty="0"/>
              <a:t>.</a:t>
            </a:r>
            <a:endParaRPr lang="en-GB" dirty="0"/>
          </a:p>
        </p:txBody>
      </p:sp>
      <p:pic>
        <p:nvPicPr>
          <p:cNvPr id="3" name="Picture 2">
            <a:extLst>
              <a:ext uri="{FF2B5EF4-FFF2-40B4-BE49-F238E27FC236}">
                <a16:creationId xmlns:a16="http://schemas.microsoft.com/office/drawing/2014/main" id="{13BD2C1D-4831-7D5B-AF06-D74ABD7B8E8D}"/>
              </a:ext>
            </a:extLst>
          </p:cNvPr>
          <p:cNvPicPr>
            <a:picLocks noChangeAspect="1"/>
          </p:cNvPicPr>
          <p:nvPr/>
        </p:nvPicPr>
        <p:blipFill>
          <a:blip r:embed="rId3"/>
          <a:stretch>
            <a:fillRect/>
          </a:stretch>
        </p:blipFill>
        <p:spPr>
          <a:xfrm>
            <a:off x="4874008" y="3399612"/>
            <a:ext cx="2083477" cy="1171956"/>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6066622E-80CA-8617-1DC1-C9E007B9619B}"/>
              </a:ext>
            </a:extLst>
          </p:cNvPr>
          <p:cNvPicPr>
            <a:picLocks noChangeAspect="1"/>
          </p:cNvPicPr>
          <p:nvPr/>
        </p:nvPicPr>
        <p:blipFill>
          <a:blip r:embed="rId4"/>
          <a:stretch>
            <a:fillRect/>
          </a:stretch>
        </p:blipFill>
        <p:spPr>
          <a:xfrm>
            <a:off x="7092716" y="2019940"/>
            <a:ext cx="2083477" cy="1171956"/>
          </a:xfrm>
          <a:prstGeom prst="rect">
            <a:avLst/>
          </a:prstGeom>
          <a:ln>
            <a:noFill/>
          </a:ln>
          <a:effectLst>
            <a:outerShdw blurRad="292100" dist="139700" dir="2700000" algn="tl" rotWithShape="0">
              <a:srgbClr val="333333">
                <a:alpha val="65000"/>
              </a:srgbClr>
            </a:outerShdw>
          </a:effectLst>
        </p:spPr>
      </p:pic>
      <p:pic>
        <p:nvPicPr>
          <p:cNvPr id="7" name="Picture 6" descr="A blue screen with white text and a blue square with a person's face&#10;&#10;AI-generated content may be incorrect.">
            <a:extLst>
              <a:ext uri="{FF2B5EF4-FFF2-40B4-BE49-F238E27FC236}">
                <a16:creationId xmlns:a16="http://schemas.microsoft.com/office/drawing/2014/main" id="{486C2245-DBA6-BB7C-1B10-F93C4FB103B4}"/>
              </a:ext>
            </a:extLst>
          </p:cNvPr>
          <p:cNvPicPr>
            <a:picLocks noChangeAspect="1"/>
          </p:cNvPicPr>
          <p:nvPr/>
        </p:nvPicPr>
        <p:blipFill>
          <a:blip r:embed="rId5"/>
          <a:stretch>
            <a:fillRect/>
          </a:stretch>
        </p:blipFill>
        <p:spPr>
          <a:xfrm>
            <a:off x="4876631" y="2073328"/>
            <a:ext cx="2083477" cy="1171956"/>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63544172-202B-0438-292A-3C6C3F0DD18B}"/>
              </a:ext>
            </a:extLst>
          </p:cNvPr>
          <p:cNvPicPr>
            <a:picLocks noChangeAspect="1"/>
          </p:cNvPicPr>
          <p:nvPr/>
        </p:nvPicPr>
        <p:blipFill>
          <a:blip r:embed="rId6"/>
          <a:stretch>
            <a:fillRect/>
          </a:stretch>
        </p:blipFill>
        <p:spPr>
          <a:xfrm>
            <a:off x="7092716" y="746920"/>
            <a:ext cx="2083477" cy="1171956"/>
          </a:xfrm>
          <a:prstGeom prst="rect">
            <a:avLst/>
          </a:prstGeom>
          <a:ln>
            <a:noFill/>
          </a:ln>
          <a:effectLst>
            <a:outerShdw blurRad="292100" dist="139700" dir="2700000" algn="tl" rotWithShape="0">
              <a:srgbClr val="333333">
                <a:alpha val="65000"/>
              </a:srgbClr>
            </a:outerShdw>
          </a:effectLst>
        </p:spPr>
      </p:pic>
      <p:pic>
        <p:nvPicPr>
          <p:cNvPr id="13" name="Picture 12" descr="A computer screen with a blue background&#10;&#10;AI-generated content may be incorrect.">
            <a:extLst>
              <a:ext uri="{FF2B5EF4-FFF2-40B4-BE49-F238E27FC236}">
                <a16:creationId xmlns:a16="http://schemas.microsoft.com/office/drawing/2014/main" id="{2D8861FE-5BA2-AE76-7B26-8BAFC6BE2AFB}"/>
              </a:ext>
            </a:extLst>
          </p:cNvPr>
          <p:cNvPicPr>
            <a:picLocks noChangeAspect="1"/>
          </p:cNvPicPr>
          <p:nvPr/>
        </p:nvPicPr>
        <p:blipFill>
          <a:blip r:embed="rId7"/>
          <a:stretch>
            <a:fillRect/>
          </a:stretch>
        </p:blipFill>
        <p:spPr>
          <a:xfrm>
            <a:off x="431497" y="4725896"/>
            <a:ext cx="2083477" cy="1171956"/>
          </a:xfrm>
          <a:prstGeom prst="rect">
            <a:avLst/>
          </a:prstGeom>
          <a:ln>
            <a:noFill/>
          </a:ln>
          <a:effectLst>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230C34FB-B3D4-528C-2D04-D7ADF186485A}"/>
              </a:ext>
            </a:extLst>
          </p:cNvPr>
          <p:cNvPicPr>
            <a:picLocks noChangeAspect="1"/>
          </p:cNvPicPr>
          <p:nvPr/>
        </p:nvPicPr>
        <p:blipFill>
          <a:blip r:embed="rId8"/>
          <a:stretch>
            <a:fillRect/>
          </a:stretch>
        </p:blipFill>
        <p:spPr>
          <a:xfrm>
            <a:off x="2652752" y="4725896"/>
            <a:ext cx="2083477" cy="1171956"/>
          </a:xfrm>
          <a:prstGeom prst="rect">
            <a:avLst/>
          </a:prstGeom>
          <a:ln>
            <a:noFill/>
          </a:ln>
          <a:effectLst>
            <a:outerShdw blurRad="292100" dist="139700" dir="2700000" algn="tl" rotWithShape="0">
              <a:srgbClr val="333333">
                <a:alpha val="65000"/>
              </a:srgbClr>
            </a:outerShdw>
          </a:effectLst>
        </p:spPr>
      </p:pic>
      <p:pic>
        <p:nvPicPr>
          <p:cNvPr id="21" name="Picture 20">
            <a:extLst>
              <a:ext uri="{FF2B5EF4-FFF2-40B4-BE49-F238E27FC236}">
                <a16:creationId xmlns:a16="http://schemas.microsoft.com/office/drawing/2014/main" id="{17E8CC52-3C4B-17BD-5741-87DFB5D15627}"/>
              </a:ext>
            </a:extLst>
          </p:cNvPr>
          <p:cNvPicPr>
            <a:picLocks noChangeAspect="1"/>
          </p:cNvPicPr>
          <p:nvPr/>
        </p:nvPicPr>
        <p:blipFill>
          <a:blip r:embed="rId9"/>
          <a:stretch>
            <a:fillRect/>
          </a:stretch>
        </p:blipFill>
        <p:spPr>
          <a:xfrm>
            <a:off x="415778" y="3394025"/>
            <a:ext cx="2083477" cy="1171956"/>
          </a:xfrm>
          <a:prstGeom prst="rect">
            <a:avLst/>
          </a:prstGeom>
          <a:ln>
            <a:noFill/>
          </a:ln>
          <a:effectLst>
            <a:outerShdw blurRad="292100" dist="139700" dir="2700000" algn="tl" rotWithShape="0">
              <a:srgbClr val="333333">
                <a:alpha val="65000"/>
              </a:srgbClr>
            </a:outerShdw>
          </a:effectLst>
        </p:spPr>
      </p:pic>
      <p:pic>
        <p:nvPicPr>
          <p:cNvPr id="25" name="Picture 24">
            <a:extLst>
              <a:ext uri="{FF2B5EF4-FFF2-40B4-BE49-F238E27FC236}">
                <a16:creationId xmlns:a16="http://schemas.microsoft.com/office/drawing/2014/main" id="{4C63922A-EC90-C0FF-1986-B30F42153F8C}"/>
              </a:ext>
            </a:extLst>
          </p:cNvPr>
          <p:cNvPicPr>
            <a:picLocks noChangeAspect="1"/>
          </p:cNvPicPr>
          <p:nvPr/>
        </p:nvPicPr>
        <p:blipFill>
          <a:blip r:embed="rId10"/>
          <a:stretch>
            <a:fillRect/>
          </a:stretch>
        </p:blipFill>
        <p:spPr>
          <a:xfrm>
            <a:off x="9311425" y="774335"/>
            <a:ext cx="2083477" cy="1171956"/>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E4D2CDDF-AAA8-2B99-7D7A-BDCBF29BCC56}"/>
              </a:ext>
            </a:extLst>
          </p:cNvPr>
          <p:cNvPicPr>
            <a:picLocks noChangeAspect="1"/>
          </p:cNvPicPr>
          <p:nvPr/>
        </p:nvPicPr>
        <p:blipFill>
          <a:blip r:embed="rId11"/>
          <a:stretch>
            <a:fillRect/>
          </a:stretch>
        </p:blipFill>
        <p:spPr>
          <a:xfrm>
            <a:off x="4874007" y="4725896"/>
            <a:ext cx="2083477" cy="1171956"/>
          </a:xfrm>
          <a:prstGeom prst="rect">
            <a:avLst/>
          </a:prstGeom>
          <a:ln>
            <a:noFill/>
          </a:ln>
          <a:effectLst>
            <a:outerShdw blurRad="292100" dist="139700" dir="2700000" algn="tl" rotWithShape="0">
              <a:srgbClr val="333333">
                <a:alpha val="65000"/>
              </a:srgbClr>
            </a:outerShdw>
          </a:effectLst>
        </p:spPr>
      </p:pic>
      <p:pic>
        <p:nvPicPr>
          <p:cNvPr id="33" name="Picture 32">
            <a:extLst>
              <a:ext uri="{FF2B5EF4-FFF2-40B4-BE49-F238E27FC236}">
                <a16:creationId xmlns:a16="http://schemas.microsoft.com/office/drawing/2014/main" id="{DF4F9EC2-5615-D531-484D-400FEA4B748F}"/>
              </a:ext>
            </a:extLst>
          </p:cNvPr>
          <p:cNvPicPr>
            <a:picLocks noChangeAspect="1"/>
          </p:cNvPicPr>
          <p:nvPr/>
        </p:nvPicPr>
        <p:blipFill>
          <a:blip r:embed="rId12"/>
          <a:stretch>
            <a:fillRect/>
          </a:stretch>
        </p:blipFill>
        <p:spPr>
          <a:xfrm>
            <a:off x="7126697" y="3394025"/>
            <a:ext cx="2083477" cy="1171956"/>
          </a:xfrm>
          <a:prstGeom prst="rect">
            <a:avLst/>
          </a:prstGeom>
          <a:ln>
            <a:noFill/>
          </a:ln>
          <a:effectLst>
            <a:outerShdw blurRad="292100" dist="139700" dir="2700000" algn="tl" rotWithShape="0">
              <a:srgbClr val="333333">
                <a:alpha val="65000"/>
              </a:srgbClr>
            </a:outerShdw>
          </a:effectLst>
        </p:spPr>
      </p:pic>
      <p:pic>
        <p:nvPicPr>
          <p:cNvPr id="38" name="Picture 37">
            <a:extLst>
              <a:ext uri="{FF2B5EF4-FFF2-40B4-BE49-F238E27FC236}">
                <a16:creationId xmlns:a16="http://schemas.microsoft.com/office/drawing/2014/main" id="{6FF1A015-AD02-ACBC-033C-0DF99E2AAF8A}"/>
              </a:ext>
            </a:extLst>
          </p:cNvPr>
          <p:cNvPicPr>
            <a:picLocks noChangeAspect="1"/>
          </p:cNvPicPr>
          <p:nvPr/>
        </p:nvPicPr>
        <p:blipFill>
          <a:blip r:embed="rId13"/>
          <a:stretch>
            <a:fillRect/>
          </a:stretch>
        </p:blipFill>
        <p:spPr>
          <a:xfrm>
            <a:off x="4874007" y="747044"/>
            <a:ext cx="2083477" cy="1171956"/>
          </a:xfrm>
          <a:prstGeom prst="rect">
            <a:avLst/>
          </a:prstGeom>
          <a:ln>
            <a:noFill/>
          </a:ln>
          <a:effectLst>
            <a:outerShdw blurRad="292100" dist="139700" dir="2700000" algn="tl" rotWithShape="0">
              <a:srgbClr val="333333">
                <a:alpha val="65000"/>
              </a:srgbClr>
            </a:outerShdw>
          </a:effectLst>
        </p:spPr>
      </p:pic>
      <p:pic>
        <p:nvPicPr>
          <p:cNvPr id="40" name="Picture 39">
            <a:extLst>
              <a:ext uri="{FF2B5EF4-FFF2-40B4-BE49-F238E27FC236}">
                <a16:creationId xmlns:a16="http://schemas.microsoft.com/office/drawing/2014/main" id="{78EAEE6F-0B3C-BB27-D769-CC082A179C13}"/>
              </a:ext>
            </a:extLst>
          </p:cNvPr>
          <p:cNvPicPr>
            <a:picLocks noChangeAspect="1"/>
          </p:cNvPicPr>
          <p:nvPr/>
        </p:nvPicPr>
        <p:blipFill>
          <a:blip r:embed="rId14"/>
          <a:stretch>
            <a:fillRect/>
          </a:stretch>
        </p:blipFill>
        <p:spPr>
          <a:xfrm>
            <a:off x="2652751" y="3394025"/>
            <a:ext cx="2083477" cy="1171956"/>
          </a:xfrm>
          <a:prstGeom prst="rect">
            <a:avLst/>
          </a:prstGeom>
          <a:ln>
            <a:noFill/>
          </a:ln>
          <a:effectLst>
            <a:outerShdw blurRad="292100" dist="139700" dir="2700000" algn="tl" rotWithShape="0">
              <a:srgbClr val="333333">
                <a:alpha val="65000"/>
              </a:srgbClr>
            </a:outerShdw>
          </a:effectLst>
        </p:spPr>
      </p:pic>
      <p:pic>
        <p:nvPicPr>
          <p:cNvPr id="42" name="Picture 41">
            <a:extLst>
              <a:ext uri="{FF2B5EF4-FFF2-40B4-BE49-F238E27FC236}">
                <a16:creationId xmlns:a16="http://schemas.microsoft.com/office/drawing/2014/main" id="{F11C84D8-3349-8FBD-00A7-714F1EFE4A74}"/>
              </a:ext>
            </a:extLst>
          </p:cNvPr>
          <p:cNvPicPr>
            <a:picLocks noChangeAspect="1"/>
          </p:cNvPicPr>
          <p:nvPr/>
        </p:nvPicPr>
        <p:blipFill>
          <a:blip r:embed="rId15"/>
          <a:stretch>
            <a:fillRect/>
          </a:stretch>
        </p:blipFill>
        <p:spPr>
          <a:xfrm>
            <a:off x="9311425" y="2019940"/>
            <a:ext cx="2083477" cy="1171956"/>
          </a:xfrm>
          <a:prstGeom prst="rect">
            <a:avLst/>
          </a:prstGeom>
          <a:ln>
            <a:noFill/>
          </a:ln>
          <a:effectLst>
            <a:outerShdw blurRad="292100" dist="139700" dir="2700000" algn="tl" rotWithShape="0">
              <a:srgbClr val="333333">
                <a:alpha val="65000"/>
              </a:srgbClr>
            </a:outerShdw>
          </a:effectLst>
        </p:spPr>
      </p:pic>
      <p:pic>
        <p:nvPicPr>
          <p:cNvPr id="44" name="Picture 43" descr="A blue screen with white text&#10;&#10;AI-generated content may be incorrect.">
            <a:extLst>
              <a:ext uri="{FF2B5EF4-FFF2-40B4-BE49-F238E27FC236}">
                <a16:creationId xmlns:a16="http://schemas.microsoft.com/office/drawing/2014/main" id="{E9B3C42B-1849-FFB2-B669-9C2BF2AAF736}"/>
              </a:ext>
            </a:extLst>
          </p:cNvPr>
          <p:cNvPicPr>
            <a:picLocks noChangeAspect="1"/>
          </p:cNvPicPr>
          <p:nvPr/>
        </p:nvPicPr>
        <p:blipFill>
          <a:blip r:embed="rId16"/>
          <a:stretch>
            <a:fillRect/>
          </a:stretch>
        </p:blipFill>
        <p:spPr>
          <a:xfrm>
            <a:off x="7092717" y="4718537"/>
            <a:ext cx="2083477" cy="11719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58126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2567991-3B33-4B31-89D4-A83A66C1A06C}"/>
              </a:ext>
            </a:extLst>
          </p:cNvPr>
          <p:cNvSpPr txBox="1"/>
          <p:nvPr/>
        </p:nvSpPr>
        <p:spPr>
          <a:xfrm>
            <a:off x="5610770" y="1714608"/>
            <a:ext cx="6317534" cy="4770537"/>
          </a:xfrm>
          <a:prstGeom prst="rect">
            <a:avLst/>
          </a:prstGeom>
          <a:noFill/>
        </p:spPr>
        <p:txBody>
          <a:bodyPr wrap="square" lIns="91440" tIns="45720" rIns="91440" bIns="45720" rtlCol="0" anchor="t">
            <a:spAutoFit/>
          </a:bodyPr>
          <a:lstStyle/>
          <a:p>
            <a:r>
              <a:rPr lang="en-GB" sz="2800"/>
              <a:t>Got a question or have some feedback? </a:t>
            </a:r>
          </a:p>
          <a:p>
            <a:endParaRPr lang="en-GB" sz="2800"/>
          </a:p>
          <a:p>
            <a:pPr marL="342900" indent="-342900">
              <a:buFont typeface="Arial" panose="020B0604020202020204" pitchFamily="34" charset="0"/>
              <a:buChar char="•"/>
            </a:pPr>
            <a:r>
              <a:rPr lang="en-GB" sz="2800"/>
              <a:t>Email </a:t>
            </a:r>
            <a:r>
              <a:rPr lang="en-GB" sz="2800" dirty="0">
                <a:hlinkClick r:id="rId2"/>
              </a:rPr>
              <a:t>england.hellocyber@nhs.net</a:t>
            </a:r>
          </a:p>
          <a:p>
            <a:pPr marL="342900" indent="-342900">
              <a:buFont typeface="Arial" panose="020B0604020202020204" pitchFamily="34" charset="0"/>
              <a:buChar char="•"/>
            </a:pPr>
            <a:r>
              <a:rPr lang="en-GB" sz="2800">
                <a:cs typeface="Arial"/>
              </a:rPr>
              <a:t>Visit </a:t>
            </a:r>
            <a:r>
              <a:rPr lang="en-GB" sz="2800" dirty="0">
                <a:cs typeface="Arial"/>
                <a:hlinkClick r:id="rId3"/>
              </a:rPr>
              <a:t>https://digital.nhs.uk/cyber</a:t>
            </a:r>
            <a:endParaRPr lang="en-GB" sz="2800" dirty="0">
              <a:solidFill>
                <a:srgbClr val="005EB8"/>
              </a:solidFill>
              <a:cs typeface="Arial"/>
            </a:endParaRPr>
          </a:p>
          <a:p>
            <a:pPr marL="342900" indent="-342900">
              <a:buFont typeface="Arial" panose="020B0604020202020204" pitchFamily="34" charset="0"/>
              <a:buChar char="•"/>
            </a:pPr>
            <a:endParaRPr lang="en-GB" sz="2800" dirty="0">
              <a:cs typeface="Arial"/>
            </a:endParaRPr>
          </a:p>
          <a:p>
            <a:pPr marL="342900" indent="-342900">
              <a:buFont typeface="Arial" panose="020B0604020202020204" pitchFamily="34" charset="0"/>
              <a:buChar char="•"/>
            </a:pPr>
            <a:r>
              <a:rPr lang="en-GB" sz="2800">
                <a:cs typeface="Arial"/>
              </a:rPr>
              <a:t>All assets are available to download from </a:t>
            </a:r>
            <a:r>
              <a:rPr lang="en-GB" sz="2800" dirty="0">
                <a:cs typeface="Arial"/>
                <a:hlinkClick r:id="rId4"/>
              </a:rPr>
              <a:t>https://digital.nhs.uk/cyber-and-data-security/campaigns/run-your-own-cyber-security-campaign</a:t>
            </a:r>
            <a:endParaRPr lang="en-GB" sz="2800" dirty="0">
              <a:cs typeface="Arial"/>
            </a:endParaRPr>
          </a:p>
          <a:p>
            <a:pPr marL="342900" indent="-342900">
              <a:buFont typeface="Arial" panose="020B0604020202020204" pitchFamily="34" charset="0"/>
              <a:buChar char="•"/>
            </a:pPr>
            <a:endParaRPr lang="en-GB" sz="240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1AE1E6CC-3F8E-F2BE-6971-787AB331875A}"/>
              </a:ext>
            </a:extLst>
          </p:cNvPr>
          <p:cNvSpPr txBox="1"/>
          <p:nvPr/>
        </p:nvSpPr>
        <p:spPr>
          <a:xfrm>
            <a:off x="5610770" y="743517"/>
            <a:ext cx="5796166" cy="707886"/>
          </a:xfrm>
          <a:prstGeom prst="rect">
            <a:avLst/>
          </a:prstGeom>
          <a:noFill/>
        </p:spPr>
        <p:txBody>
          <a:bodyPr wrap="square" rtlCol="0">
            <a:spAutoFit/>
          </a:bodyPr>
          <a:lstStyle/>
          <a:p>
            <a:r>
              <a:rPr lang="en-US" sz="4000" b="1">
                <a:solidFill>
                  <a:srgbClr val="005EB8"/>
                </a:solidFill>
                <a:latin typeface="Arial" panose="020B0604020202020204" pitchFamily="34" charset="0"/>
                <a:cs typeface="Arial" panose="020B0604020202020204" pitchFamily="34" charset="0"/>
              </a:rPr>
              <a:t>Get in touch!</a:t>
            </a:r>
          </a:p>
        </p:txBody>
      </p:sp>
      <p:cxnSp>
        <p:nvCxnSpPr>
          <p:cNvPr id="3" name="Straight Connector 2">
            <a:extLst>
              <a:ext uri="{FF2B5EF4-FFF2-40B4-BE49-F238E27FC236}">
                <a16:creationId xmlns:a16="http://schemas.microsoft.com/office/drawing/2014/main" id="{1E831604-4CE6-42E7-243D-2702014A2DD3}"/>
              </a:ext>
              <a:ext uri="{C183D7F6-B498-43B3-948B-1728B52AA6E4}">
                <adec:decorative xmlns:adec="http://schemas.microsoft.com/office/drawing/2017/decorative" val="1"/>
              </a:ext>
            </a:extLst>
          </p:cNvPr>
          <p:cNvCxnSpPr/>
          <p:nvPr/>
        </p:nvCxnSpPr>
        <p:spPr>
          <a:xfrm>
            <a:off x="5767074" y="1540377"/>
            <a:ext cx="86510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505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0E1D9C1-4FB1-4DF7-DCC7-6F2EB94F3428}"/>
              </a:ext>
            </a:extLst>
          </p:cNvPr>
          <p:cNvSpPr>
            <a:spLocks noGrp="1"/>
          </p:cNvSpPr>
          <p:nvPr>
            <p:ph type="body" sz="quarter" idx="13"/>
          </p:nvPr>
        </p:nvSpPr>
        <p:spPr>
          <a:xfrm>
            <a:off x="432000" y="1676939"/>
            <a:ext cx="5272513" cy="577927"/>
          </a:xfrm>
        </p:spPr>
        <p:txBody>
          <a:bodyPr/>
          <a:lstStyle/>
          <a:p>
            <a:r>
              <a:rPr lang="en-GB"/>
              <a:t>October is Cyber Awareness month</a:t>
            </a:r>
          </a:p>
        </p:txBody>
      </p:sp>
      <p:sp>
        <p:nvSpPr>
          <p:cNvPr id="11" name="Title 1">
            <a:extLst>
              <a:ext uri="{FF2B5EF4-FFF2-40B4-BE49-F238E27FC236}">
                <a16:creationId xmlns:a16="http://schemas.microsoft.com/office/drawing/2014/main" id="{F98DC1D5-BA7D-3D65-5892-74E9B0763A15}"/>
              </a:ext>
            </a:extLst>
          </p:cNvPr>
          <p:cNvSpPr>
            <a:spLocks noGrp="1"/>
          </p:cNvSpPr>
          <p:nvPr>
            <p:ph type="title"/>
          </p:nvPr>
        </p:nvSpPr>
        <p:spPr/>
        <p:txBody>
          <a:bodyPr/>
          <a:lstStyle/>
          <a:p>
            <a:r>
              <a:rPr lang="en-GB"/>
              <a:t>Campaign overview</a:t>
            </a:r>
          </a:p>
        </p:txBody>
      </p:sp>
      <p:sp>
        <p:nvSpPr>
          <p:cNvPr id="8" name="Content Placeholder 7">
            <a:extLst>
              <a:ext uri="{FF2B5EF4-FFF2-40B4-BE49-F238E27FC236}">
                <a16:creationId xmlns:a16="http://schemas.microsoft.com/office/drawing/2014/main" id="{A7768038-1A48-8B42-9BD4-0B5047A0B61E}"/>
              </a:ext>
            </a:extLst>
          </p:cNvPr>
          <p:cNvSpPr>
            <a:spLocks noGrp="1"/>
          </p:cNvSpPr>
          <p:nvPr>
            <p:ph idx="1"/>
          </p:nvPr>
        </p:nvSpPr>
        <p:spPr>
          <a:xfrm>
            <a:off x="431999" y="2176380"/>
            <a:ext cx="7193593" cy="3856429"/>
          </a:xfrm>
        </p:spPr>
        <p:txBody>
          <a:bodyPr vert="horz" lIns="0" tIns="0" rIns="0" bIns="0" rtlCol="0" anchor="t">
            <a:normAutofit/>
          </a:bodyPr>
          <a:lstStyle/>
          <a:p>
            <a:r>
              <a:rPr lang="en-US" sz="2800" dirty="0"/>
              <a:t>This condensed toolkit adapts the NHS "Keep I.T. Confidential" campaign specifically for Cyber Awareness Month 2025. </a:t>
            </a:r>
          </a:p>
          <a:p>
            <a:r>
              <a:rPr lang="en-US" sz="2800" dirty="0"/>
              <a:t>It </a:t>
            </a:r>
            <a:r>
              <a:rPr lang="en-US" sz="2800" dirty="0" err="1"/>
              <a:t>emphasises</a:t>
            </a:r>
            <a:r>
              <a:rPr lang="en-US" sz="2800" dirty="0"/>
              <a:t> how cyber security is integral to patient care and confidentiality, providing NHS </a:t>
            </a:r>
            <a:r>
              <a:rPr lang="en-US" sz="2800" dirty="0" err="1"/>
              <a:t>organisations</a:t>
            </a:r>
            <a:r>
              <a:rPr lang="en-US" sz="2800" dirty="0"/>
              <a:t> with ready-to-use materials and guidance for running effective awareness campaigns.</a:t>
            </a:r>
            <a:endParaRPr lang="en-US" sz="2800" dirty="0">
              <a:cs typeface="Arial"/>
            </a:endParaRPr>
          </a:p>
          <a:p>
            <a:endParaRPr lang="en-GB" sz="2800"/>
          </a:p>
        </p:txBody>
      </p:sp>
      <p:pic>
        <p:nvPicPr>
          <p:cNvPr id="16" name="Picture 15">
            <a:extLst>
              <a:ext uri="{FF2B5EF4-FFF2-40B4-BE49-F238E27FC236}">
                <a16:creationId xmlns:a16="http://schemas.microsoft.com/office/drawing/2014/main" id="{140C29D4-8CB4-3F8F-320E-8FA3C0D6F9B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02429" y="522325"/>
            <a:ext cx="3933725" cy="562852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96590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4C855-E3D0-E9DC-CF08-A4BFD11C785E}"/>
              </a:ext>
            </a:extLst>
          </p:cNvPr>
          <p:cNvSpPr>
            <a:spLocks noGrp="1"/>
          </p:cNvSpPr>
          <p:nvPr>
            <p:ph type="title"/>
          </p:nvPr>
        </p:nvSpPr>
        <p:spPr>
          <a:xfrm>
            <a:off x="483046" y="339138"/>
            <a:ext cx="11404154" cy="865186"/>
          </a:xfrm>
        </p:spPr>
        <p:txBody>
          <a:bodyPr/>
          <a:lstStyle/>
          <a:p>
            <a:r>
              <a:rPr lang="en-US"/>
              <a:t>Key cyber security threats and actions</a:t>
            </a:r>
          </a:p>
        </p:txBody>
      </p:sp>
      <p:graphicFrame>
        <p:nvGraphicFramePr>
          <p:cNvPr id="7" name="Diagram 6">
            <a:extLst>
              <a:ext uri="{FF2B5EF4-FFF2-40B4-BE49-F238E27FC236}">
                <a16:creationId xmlns:a16="http://schemas.microsoft.com/office/drawing/2014/main" id="{81F5BA2D-DF65-F534-F57D-C24DDD28FC07}"/>
              </a:ext>
            </a:extLst>
          </p:cNvPr>
          <p:cNvGraphicFramePr/>
          <p:nvPr>
            <p:extLst>
              <p:ext uri="{D42A27DB-BD31-4B8C-83A1-F6EECF244321}">
                <p14:modId xmlns:p14="http://schemas.microsoft.com/office/powerpoint/2010/main" val="3332626625"/>
              </p:ext>
            </p:extLst>
          </p:nvPr>
        </p:nvGraphicFramePr>
        <p:xfrm>
          <a:off x="549971" y="1200720"/>
          <a:ext cx="10929465" cy="49617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93016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16D14D-1FB9-2C4A-6156-6A5BB73E62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8EA7D6-8EFB-7FB4-B845-491E9E7D5D6D}"/>
              </a:ext>
            </a:extLst>
          </p:cNvPr>
          <p:cNvSpPr>
            <a:spLocks noGrp="1"/>
          </p:cNvSpPr>
          <p:nvPr>
            <p:ph type="title"/>
          </p:nvPr>
        </p:nvSpPr>
        <p:spPr>
          <a:xfrm>
            <a:off x="483046" y="339138"/>
            <a:ext cx="11404154" cy="865186"/>
          </a:xfrm>
        </p:spPr>
        <p:txBody>
          <a:bodyPr/>
          <a:lstStyle/>
          <a:p>
            <a:r>
              <a:rPr lang="en-US"/>
              <a:t>Key cyber security threats and actions</a:t>
            </a:r>
          </a:p>
        </p:txBody>
      </p:sp>
      <p:graphicFrame>
        <p:nvGraphicFramePr>
          <p:cNvPr id="7" name="Diagram 6">
            <a:extLst>
              <a:ext uri="{FF2B5EF4-FFF2-40B4-BE49-F238E27FC236}">
                <a16:creationId xmlns:a16="http://schemas.microsoft.com/office/drawing/2014/main" id="{868B1603-4188-B31E-917B-2F0B0A55F8C6}"/>
              </a:ext>
            </a:extLst>
          </p:cNvPr>
          <p:cNvGraphicFramePr/>
          <p:nvPr>
            <p:extLst>
              <p:ext uri="{D42A27DB-BD31-4B8C-83A1-F6EECF244321}">
                <p14:modId xmlns:p14="http://schemas.microsoft.com/office/powerpoint/2010/main" val="1385582813"/>
              </p:ext>
            </p:extLst>
          </p:nvPr>
        </p:nvGraphicFramePr>
        <p:xfrm>
          <a:off x="779489" y="1274166"/>
          <a:ext cx="10929465" cy="49617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4677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96A01222-22E2-E4AF-8449-2EB1AB3BC3D9}"/>
              </a:ext>
            </a:extLst>
          </p:cNvPr>
          <p:cNvSpPr>
            <a:spLocks noGrp="1"/>
          </p:cNvSpPr>
          <p:nvPr>
            <p:ph type="body" sz="quarter" idx="13"/>
          </p:nvPr>
        </p:nvSpPr>
        <p:spPr>
          <a:xfrm>
            <a:off x="432000" y="1296312"/>
            <a:ext cx="11012644" cy="577927"/>
          </a:xfrm>
        </p:spPr>
        <p:txBody>
          <a:bodyPr vert="horz" lIns="216000" tIns="216000" rIns="216000" bIns="216000" rtlCol="0" anchor="t">
            <a:noAutofit/>
          </a:bodyPr>
          <a:lstStyle/>
          <a:p>
            <a:pPr marL="457200" indent="-457200">
              <a:lnSpc>
                <a:spcPct val="100000"/>
              </a:lnSpc>
              <a:spcAft>
                <a:spcPts val="0"/>
              </a:spcAft>
              <a:buFont typeface="Wingdings" panose="05000000000000000000" pitchFamily="2" charset="2"/>
              <a:buChar char="Ø"/>
            </a:pPr>
            <a:r>
              <a:rPr lang="en-US" sz="2800" b="0" dirty="0"/>
              <a:t>Social media posts with pre-drafted copy linking cyber security to patient care</a:t>
            </a:r>
          </a:p>
          <a:p>
            <a:pPr marL="457200" indent="-457200">
              <a:lnSpc>
                <a:spcPct val="100000"/>
              </a:lnSpc>
              <a:spcAft>
                <a:spcPts val="0"/>
              </a:spcAft>
              <a:buFont typeface="Wingdings" panose="05000000000000000000" pitchFamily="2" charset="2"/>
              <a:buChar char="Ø"/>
            </a:pPr>
            <a:r>
              <a:rPr lang="en-US" sz="2800" b="0" dirty="0"/>
              <a:t>Screensavers featuring key security messages</a:t>
            </a:r>
            <a:endParaRPr lang="en-US" sz="2800" b="0" dirty="0">
              <a:cs typeface="Arial"/>
            </a:endParaRPr>
          </a:p>
          <a:p>
            <a:pPr marL="457200" indent="-457200">
              <a:lnSpc>
                <a:spcPct val="100000"/>
              </a:lnSpc>
              <a:spcAft>
                <a:spcPts val="0"/>
              </a:spcAft>
              <a:buFont typeface="Wingdings" panose="05000000000000000000" pitchFamily="2" charset="2"/>
              <a:buChar char="Ø"/>
            </a:pPr>
            <a:r>
              <a:rPr lang="en-US" sz="2800" b="0" dirty="0"/>
              <a:t>Email signatures with cyber security reminders</a:t>
            </a:r>
            <a:endParaRPr lang="en-US" sz="2800" b="0" dirty="0">
              <a:cs typeface="Arial"/>
            </a:endParaRPr>
          </a:p>
          <a:p>
            <a:pPr marL="457200" indent="-457200">
              <a:lnSpc>
                <a:spcPct val="100000"/>
              </a:lnSpc>
              <a:spcAft>
                <a:spcPts val="0"/>
              </a:spcAft>
              <a:buFont typeface="Wingdings" panose="05000000000000000000" pitchFamily="2" charset="2"/>
              <a:buChar char="Ø"/>
            </a:pPr>
            <a:r>
              <a:rPr lang="en-US" sz="2800" b="0" dirty="0">
                <a:cs typeface="Arial"/>
                <a:hlinkClick r:id="rId2"/>
              </a:rPr>
              <a:t>Download assets from the Cyber Security Awareness Month2025 webpage</a:t>
            </a:r>
          </a:p>
          <a:p>
            <a:pPr marL="457200" indent="-457200">
              <a:lnSpc>
                <a:spcPct val="100000"/>
              </a:lnSpc>
              <a:spcAft>
                <a:spcPts val="0"/>
              </a:spcAft>
              <a:buFont typeface="Wingdings" panose="05000000000000000000" pitchFamily="2" charset="2"/>
              <a:buChar char="Ø"/>
            </a:pPr>
            <a:r>
              <a:rPr lang="en-US" sz="2800" b="0" dirty="0">
                <a:cs typeface="Arial"/>
                <a:hlinkClick r:id="rId2"/>
              </a:rPr>
              <a:t>The Cyber Sessions</a:t>
            </a:r>
            <a:r>
              <a:rPr lang="en-US" sz="2800" b="0" dirty="0">
                <a:cs typeface="Arial"/>
              </a:rPr>
              <a:t> - podcast series</a:t>
            </a:r>
            <a:endParaRPr lang="en-US"/>
          </a:p>
          <a:p>
            <a:pPr marL="457200" indent="-457200">
              <a:lnSpc>
                <a:spcPct val="100000"/>
              </a:lnSpc>
              <a:spcAft>
                <a:spcPts val="0"/>
              </a:spcAft>
              <a:buFont typeface="Wingdings" panose="05000000000000000000" pitchFamily="2" charset="2"/>
              <a:buChar char="Ø"/>
            </a:pPr>
            <a:r>
              <a:rPr lang="en-US" sz="2800" b="0" dirty="0"/>
              <a:t>Pre and post-campaign surveys to measure impact and </a:t>
            </a:r>
            <a:r>
              <a:rPr lang="en-US" sz="2800" b="0" dirty="0" err="1"/>
              <a:t>behaviour</a:t>
            </a:r>
            <a:r>
              <a:rPr lang="en-US" sz="2800" b="0" dirty="0"/>
              <a:t> change</a:t>
            </a:r>
            <a:endParaRPr lang="en-US" sz="2800" b="0" dirty="0">
              <a:cs typeface="Arial"/>
            </a:endParaRPr>
          </a:p>
          <a:p>
            <a:pPr marL="457200" indent="-457200">
              <a:lnSpc>
                <a:spcPct val="100000"/>
              </a:lnSpc>
              <a:spcAft>
                <a:spcPts val="0"/>
              </a:spcAft>
              <a:buFont typeface="Wingdings" panose="05000000000000000000" pitchFamily="2" charset="2"/>
              <a:buChar char="Ø"/>
            </a:pPr>
            <a:endParaRPr lang="en-US" sz="2800" b="0" dirty="0">
              <a:cs typeface="Arial"/>
            </a:endParaRPr>
          </a:p>
          <a:p>
            <a:pPr marL="457200" indent="-457200">
              <a:lnSpc>
                <a:spcPct val="100000"/>
              </a:lnSpc>
              <a:spcAft>
                <a:spcPts val="0"/>
              </a:spcAft>
              <a:buFont typeface="Wingdings" panose="05000000000000000000" pitchFamily="2" charset="2"/>
              <a:buChar char="Ø"/>
            </a:pPr>
            <a:endParaRPr lang="en-US" sz="2800" b="0" dirty="0">
              <a:cs typeface="Arial"/>
            </a:endParaRPr>
          </a:p>
          <a:p>
            <a:pPr marL="457200" indent="-457200">
              <a:lnSpc>
                <a:spcPct val="100000"/>
              </a:lnSpc>
              <a:spcAft>
                <a:spcPts val="0"/>
              </a:spcAft>
              <a:buFont typeface="Wingdings" panose="05000000000000000000" pitchFamily="2" charset="2"/>
              <a:buChar char="Ø"/>
            </a:pPr>
            <a:endParaRPr lang="en-US" sz="2800" b="0">
              <a:cs typeface="Arial"/>
            </a:endParaRPr>
          </a:p>
          <a:p>
            <a:endParaRPr lang="en-US" sz="2000">
              <a:cs typeface="Arial"/>
            </a:endParaRPr>
          </a:p>
          <a:p>
            <a:endParaRPr lang="en-US" sz="2000">
              <a:cs typeface="Arial"/>
            </a:endParaRPr>
          </a:p>
        </p:txBody>
      </p:sp>
      <p:sp>
        <p:nvSpPr>
          <p:cNvPr id="10" name="Title 9">
            <a:extLst>
              <a:ext uri="{FF2B5EF4-FFF2-40B4-BE49-F238E27FC236}">
                <a16:creationId xmlns:a16="http://schemas.microsoft.com/office/drawing/2014/main" id="{2A5E7F4E-B524-0995-1B3F-1E707EC1B5E3}"/>
              </a:ext>
            </a:extLst>
          </p:cNvPr>
          <p:cNvSpPr>
            <a:spLocks noGrp="1"/>
          </p:cNvSpPr>
          <p:nvPr>
            <p:ph type="title"/>
          </p:nvPr>
        </p:nvSpPr>
        <p:spPr/>
        <p:txBody>
          <a:bodyPr/>
          <a:lstStyle/>
          <a:p>
            <a:r>
              <a:rPr lang="en-US"/>
              <a:t>Campaign materials for Cyber Awareness Month</a:t>
            </a:r>
          </a:p>
        </p:txBody>
      </p:sp>
    </p:spTree>
    <p:extLst>
      <p:ext uri="{BB962C8B-B14F-4D97-AF65-F5344CB8AC3E}">
        <p14:creationId xmlns:p14="http://schemas.microsoft.com/office/powerpoint/2010/main" val="460594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F201917C-B51C-0F9D-F8C7-C6144ADE5777}"/>
              </a:ext>
            </a:extLst>
          </p:cNvPr>
          <p:cNvSpPr>
            <a:spLocks noGrp="1"/>
          </p:cNvSpPr>
          <p:nvPr>
            <p:ph type="body" sz="quarter" idx="13"/>
          </p:nvPr>
        </p:nvSpPr>
        <p:spPr>
          <a:xfrm>
            <a:off x="4310428" y="2185014"/>
            <a:ext cx="3564000" cy="1468698"/>
          </a:xfrm>
        </p:spPr>
        <p:txBody>
          <a:bodyPr/>
          <a:lstStyle/>
          <a:p>
            <a:r>
              <a:rPr lang="en-US" sz="2000"/>
              <a:t>Support Cyber Awareness Month 2025 by using the ready-made posts and assets in this toolkit.</a:t>
            </a:r>
          </a:p>
          <a:p>
            <a:endParaRPr lang="en-GB" sz="2000"/>
          </a:p>
        </p:txBody>
      </p:sp>
      <p:sp>
        <p:nvSpPr>
          <p:cNvPr id="28" name="Text Placeholder 27">
            <a:extLst>
              <a:ext uri="{FF2B5EF4-FFF2-40B4-BE49-F238E27FC236}">
                <a16:creationId xmlns:a16="http://schemas.microsoft.com/office/drawing/2014/main" id="{B3D79BA2-7476-773A-FDCB-F33A739D3D15}"/>
              </a:ext>
            </a:extLst>
          </p:cNvPr>
          <p:cNvSpPr>
            <a:spLocks noGrp="1"/>
          </p:cNvSpPr>
          <p:nvPr>
            <p:ph type="body" sz="quarter" idx="14"/>
          </p:nvPr>
        </p:nvSpPr>
        <p:spPr>
          <a:xfrm>
            <a:off x="8264591" y="2186047"/>
            <a:ext cx="3564000" cy="3835357"/>
          </a:xfrm>
        </p:spPr>
        <p:txBody>
          <a:bodyPr/>
          <a:lstStyle/>
          <a:p>
            <a:pPr marL="285750" indent="-285750">
              <a:spcAft>
                <a:spcPts val="600"/>
              </a:spcAft>
              <a:buClr>
                <a:srgbClr val="005EB8"/>
              </a:buClr>
              <a:buFont typeface="Arial" panose="020B0604020202020204" pitchFamily="34" charset="0"/>
              <a:buChar char="•"/>
            </a:pPr>
            <a:r>
              <a:rPr lang="en-US" sz="2000"/>
              <a:t>Follow </a:t>
            </a:r>
            <a:r>
              <a:rPr lang="en-US" sz="2000">
                <a:hlinkClick r:id="rId2"/>
              </a:rPr>
              <a:t>@</a:t>
            </a:r>
            <a:r>
              <a:rPr lang="en-GB">
                <a:hlinkClick r:id="rId2"/>
              </a:rPr>
              <a:t>NHS Transformation Directorate </a:t>
            </a:r>
            <a:r>
              <a:rPr lang="en-GB"/>
              <a:t>on LinkedIn and re-share our posts</a:t>
            </a:r>
          </a:p>
          <a:p>
            <a:pPr marL="285750" indent="-285750">
              <a:spcAft>
                <a:spcPts val="600"/>
              </a:spcAft>
              <a:buClr>
                <a:srgbClr val="005EB8"/>
              </a:buClr>
              <a:buFont typeface="Arial" panose="020B0604020202020204" pitchFamily="34" charset="0"/>
              <a:buChar char="•"/>
            </a:pPr>
            <a:r>
              <a:rPr lang="en-GB"/>
              <a:t>Run your own ‘Keep I.T. Confidential’ campaign using the toolkit available</a:t>
            </a:r>
          </a:p>
          <a:p>
            <a:pPr marL="285750" indent="-285750">
              <a:spcAft>
                <a:spcPts val="600"/>
              </a:spcAft>
              <a:buClr>
                <a:srgbClr val="005EB8"/>
              </a:buClr>
              <a:buFont typeface="Arial" panose="020B0604020202020204" pitchFamily="34" charset="0"/>
              <a:buChar char="•"/>
            </a:pPr>
            <a:r>
              <a:rPr lang="en-GB"/>
              <a:t>https://digital.nhs.uk/cyber-and-data-security/campaigns/run-your-own-cyber-security-campaign</a:t>
            </a:r>
          </a:p>
          <a:p>
            <a:pPr marL="285750" indent="-285750">
              <a:spcAft>
                <a:spcPts val="600"/>
              </a:spcAft>
              <a:buClr>
                <a:srgbClr val="005EB8"/>
              </a:buClr>
              <a:buFont typeface="Arial" panose="020B0604020202020204" pitchFamily="34" charset="0"/>
              <a:buChar char="•"/>
            </a:pPr>
            <a:endParaRPr lang="en-US" sz="2000"/>
          </a:p>
          <a:p>
            <a:endParaRPr lang="en-GB"/>
          </a:p>
        </p:txBody>
      </p:sp>
      <p:sp>
        <p:nvSpPr>
          <p:cNvPr id="26" name="Title 25">
            <a:extLst>
              <a:ext uri="{FF2B5EF4-FFF2-40B4-BE49-F238E27FC236}">
                <a16:creationId xmlns:a16="http://schemas.microsoft.com/office/drawing/2014/main" id="{0B56785B-1B33-CE26-A06D-F7D1707E635B}"/>
              </a:ext>
            </a:extLst>
          </p:cNvPr>
          <p:cNvSpPr>
            <a:spLocks noGrp="1"/>
          </p:cNvSpPr>
          <p:nvPr>
            <p:ph type="title"/>
          </p:nvPr>
        </p:nvSpPr>
        <p:spPr/>
        <p:txBody>
          <a:bodyPr/>
          <a:lstStyle/>
          <a:p>
            <a:r>
              <a:rPr lang="en-GB"/>
              <a:t>Calls to action and timeline</a:t>
            </a:r>
          </a:p>
        </p:txBody>
      </p:sp>
      <p:sp>
        <p:nvSpPr>
          <p:cNvPr id="31" name="Text Placeholder 30">
            <a:extLst>
              <a:ext uri="{FF2B5EF4-FFF2-40B4-BE49-F238E27FC236}">
                <a16:creationId xmlns:a16="http://schemas.microsoft.com/office/drawing/2014/main" id="{538BC0A6-D3C0-926C-3FA4-AC670B410FF5}"/>
              </a:ext>
            </a:extLst>
          </p:cNvPr>
          <p:cNvSpPr>
            <a:spLocks noGrp="1"/>
          </p:cNvSpPr>
          <p:nvPr>
            <p:ph type="body" sz="quarter" idx="19"/>
          </p:nvPr>
        </p:nvSpPr>
        <p:spPr>
          <a:xfrm>
            <a:off x="4418428" y="1512934"/>
            <a:ext cx="3348000" cy="684000"/>
          </a:xfrm>
        </p:spPr>
        <p:txBody>
          <a:bodyPr/>
          <a:lstStyle/>
          <a:p>
            <a:r>
              <a:rPr lang="en-GB">
                <a:solidFill>
                  <a:schemeClr val="bg1"/>
                </a:solidFill>
              </a:rPr>
              <a:t>Primary call to action</a:t>
            </a:r>
          </a:p>
        </p:txBody>
      </p:sp>
      <p:sp>
        <p:nvSpPr>
          <p:cNvPr id="32" name="Text Placeholder 31">
            <a:extLst>
              <a:ext uri="{FF2B5EF4-FFF2-40B4-BE49-F238E27FC236}">
                <a16:creationId xmlns:a16="http://schemas.microsoft.com/office/drawing/2014/main" id="{D867F6C0-76BD-ADE0-E213-F0B44AC18FB5}"/>
              </a:ext>
            </a:extLst>
          </p:cNvPr>
          <p:cNvSpPr>
            <a:spLocks noGrp="1"/>
          </p:cNvSpPr>
          <p:nvPr>
            <p:ph type="body" sz="quarter" idx="20"/>
          </p:nvPr>
        </p:nvSpPr>
        <p:spPr>
          <a:xfrm>
            <a:off x="8372591" y="1514319"/>
            <a:ext cx="3348000" cy="684000"/>
          </a:xfrm>
        </p:spPr>
        <p:txBody>
          <a:bodyPr/>
          <a:lstStyle/>
          <a:p>
            <a:r>
              <a:rPr lang="en-GB">
                <a:solidFill>
                  <a:schemeClr val="bg1"/>
                </a:solidFill>
              </a:rPr>
              <a:t>Secondary actions</a:t>
            </a:r>
          </a:p>
        </p:txBody>
      </p:sp>
      <p:sp>
        <p:nvSpPr>
          <p:cNvPr id="2" name="TextBox 1">
            <a:extLst>
              <a:ext uri="{FF2B5EF4-FFF2-40B4-BE49-F238E27FC236}">
                <a16:creationId xmlns:a16="http://schemas.microsoft.com/office/drawing/2014/main" id="{F6430BFC-4F37-3256-615E-9D5CBBBE9515}"/>
              </a:ext>
            </a:extLst>
          </p:cNvPr>
          <p:cNvSpPr txBox="1"/>
          <p:nvPr/>
        </p:nvSpPr>
        <p:spPr>
          <a:xfrm>
            <a:off x="804805" y="1364575"/>
            <a:ext cx="3370254" cy="830997"/>
          </a:xfrm>
          <a:prstGeom prst="rect">
            <a:avLst/>
          </a:prstGeom>
          <a:noFill/>
        </p:spPr>
        <p:txBody>
          <a:bodyPr wrap="square" lIns="91440" tIns="45720" rIns="91440" bIns="45720" rtlCol="0" anchor="t">
            <a:spAutoFit/>
          </a:bodyPr>
          <a:lstStyle/>
          <a:p>
            <a:r>
              <a:rPr lang="en-US" sz="2400" b="1">
                <a:solidFill>
                  <a:srgbClr val="005EB8"/>
                </a:solidFill>
                <a:cs typeface="Arial"/>
              </a:rPr>
              <a:t>1 October</a:t>
            </a:r>
          </a:p>
          <a:p>
            <a:r>
              <a:rPr lang="en-GB" sz="2400">
                <a:solidFill>
                  <a:schemeClr val="accent6"/>
                </a:solidFill>
                <a:cs typeface="Arial"/>
              </a:rPr>
              <a:t>Campaign launch</a:t>
            </a:r>
            <a:endParaRPr lang="en-US" sz="2400">
              <a:solidFill>
                <a:schemeClr val="accent6"/>
              </a:solidFill>
              <a:cs typeface="Arial"/>
            </a:endParaRPr>
          </a:p>
        </p:txBody>
      </p:sp>
      <p:sp>
        <p:nvSpPr>
          <p:cNvPr id="3" name="TextBox 2">
            <a:extLst>
              <a:ext uri="{FF2B5EF4-FFF2-40B4-BE49-F238E27FC236}">
                <a16:creationId xmlns:a16="http://schemas.microsoft.com/office/drawing/2014/main" id="{7B7E054E-389A-2E93-44B8-5F21F648092E}"/>
              </a:ext>
            </a:extLst>
          </p:cNvPr>
          <p:cNvSpPr txBox="1"/>
          <p:nvPr/>
        </p:nvSpPr>
        <p:spPr>
          <a:xfrm>
            <a:off x="807274" y="2453383"/>
            <a:ext cx="2936436" cy="1200329"/>
          </a:xfrm>
          <a:prstGeom prst="rect">
            <a:avLst/>
          </a:prstGeom>
          <a:noFill/>
        </p:spPr>
        <p:txBody>
          <a:bodyPr wrap="square" lIns="91440" tIns="45720" rIns="91440" bIns="45720" rtlCol="0" anchor="t">
            <a:spAutoFit/>
          </a:bodyPr>
          <a:lstStyle/>
          <a:p>
            <a:r>
              <a:rPr lang="en-GB" sz="2400" b="1">
                <a:solidFill>
                  <a:srgbClr val="005EB8"/>
                </a:solidFill>
                <a:cs typeface="Arial"/>
              </a:rPr>
              <a:t>13 October </a:t>
            </a:r>
            <a:r>
              <a:rPr lang="en-GB" sz="2400">
                <a:solidFill>
                  <a:srgbClr val="005EB8"/>
                </a:solidFill>
                <a:cs typeface="Arial"/>
              </a:rPr>
              <a:t> </a:t>
            </a:r>
          </a:p>
          <a:p>
            <a:r>
              <a:rPr lang="en-GB" sz="2400">
                <a:solidFill>
                  <a:schemeClr val="accent6"/>
                </a:solidFill>
                <a:cs typeface="Arial"/>
              </a:rPr>
              <a:t>Specific behaviours focus</a:t>
            </a:r>
            <a:endParaRPr lang="en-US" sz="2400" b="1">
              <a:solidFill>
                <a:schemeClr val="accent6"/>
              </a:solidFill>
              <a:cs typeface="Arial" panose="020B0604020202020204" pitchFamily="34" charset="0"/>
            </a:endParaRPr>
          </a:p>
        </p:txBody>
      </p:sp>
      <p:sp>
        <p:nvSpPr>
          <p:cNvPr id="4" name="TextBox 3">
            <a:extLst>
              <a:ext uri="{FF2B5EF4-FFF2-40B4-BE49-F238E27FC236}">
                <a16:creationId xmlns:a16="http://schemas.microsoft.com/office/drawing/2014/main" id="{A907A395-108A-2BDB-BE38-307E68B06C36}"/>
              </a:ext>
            </a:extLst>
          </p:cNvPr>
          <p:cNvSpPr txBox="1"/>
          <p:nvPr/>
        </p:nvSpPr>
        <p:spPr>
          <a:xfrm>
            <a:off x="820230" y="3883485"/>
            <a:ext cx="2992035" cy="1200329"/>
          </a:xfrm>
          <a:prstGeom prst="rect">
            <a:avLst/>
          </a:prstGeom>
          <a:noFill/>
        </p:spPr>
        <p:txBody>
          <a:bodyPr wrap="square" lIns="91440" tIns="45720" rIns="91440" bIns="45720" rtlCol="0" anchor="t">
            <a:spAutoFit/>
          </a:bodyPr>
          <a:lstStyle/>
          <a:p>
            <a:r>
              <a:rPr lang="en-US" sz="2400" b="1">
                <a:solidFill>
                  <a:srgbClr val="005EB8"/>
                </a:solidFill>
                <a:cs typeface="Arial"/>
              </a:rPr>
              <a:t>20 October</a:t>
            </a:r>
          </a:p>
          <a:p>
            <a:r>
              <a:rPr lang="en-GB" sz="2400">
                <a:solidFill>
                  <a:schemeClr val="accent6"/>
                </a:solidFill>
                <a:cs typeface="Arial"/>
              </a:rPr>
              <a:t>Physical security emphasis</a:t>
            </a:r>
          </a:p>
        </p:txBody>
      </p:sp>
      <p:sp>
        <p:nvSpPr>
          <p:cNvPr id="5" name="Rectangle 4">
            <a:extLst>
              <a:ext uri="{FF2B5EF4-FFF2-40B4-BE49-F238E27FC236}">
                <a16:creationId xmlns:a16="http://schemas.microsoft.com/office/drawing/2014/main" id="{07C9CEC8-1E33-7963-6601-D301A2ABF51D}"/>
              </a:ext>
            </a:extLst>
          </p:cNvPr>
          <p:cNvSpPr/>
          <p:nvPr/>
        </p:nvSpPr>
        <p:spPr>
          <a:xfrm>
            <a:off x="452935" y="1360806"/>
            <a:ext cx="83171" cy="4570211"/>
          </a:xfrm>
          <a:prstGeom prst="rect">
            <a:avLst/>
          </a:prstGeom>
          <a:solidFill>
            <a:srgbClr val="005EB8"/>
          </a:solidFill>
          <a:ln>
            <a:solidFill>
              <a:srgbClr val="005E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a:extLst>
              <a:ext uri="{FF2B5EF4-FFF2-40B4-BE49-F238E27FC236}">
                <a16:creationId xmlns:a16="http://schemas.microsoft.com/office/drawing/2014/main" id="{377CFFB2-2219-70F2-1208-6E65E79D330D}"/>
              </a:ext>
            </a:extLst>
          </p:cNvPr>
          <p:cNvSpPr/>
          <p:nvPr/>
        </p:nvSpPr>
        <p:spPr>
          <a:xfrm>
            <a:off x="294521" y="1512629"/>
            <a:ext cx="409575" cy="409575"/>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AA319117-E997-5B94-3B85-F051D5A9D086}"/>
              </a:ext>
            </a:extLst>
          </p:cNvPr>
          <p:cNvSpPr/>
          <p:nvPr/>
        </p:nvSpPr>
        <p:spPr>
          <a:xfrm>
            <a:off x="294521" y="2516409"/>
            <a:ext cx="409575" cy="409575"/>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F2436205-A82E-275C-23AB-51B6CD72A852}"/>
              </a:ext>
            </a:extLst>
          </p:cNvPr>
          <p:cNvSpPr/>
          <p:nvPr/>
        </p:nvSpPr>
        <p:spPr>
          <a:xfrm>
            <a:off x="294521" y="3875410"/>
            <a:ext cx="409575" cy="409575"/>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36D8E862-9055-C7BF-7219-DB4880558B91}"/>
              </a:ext>
            </a:extLst>
          </p:cNvPr>
          <p:cNvSpPr/>
          <p:nvPr/>
        </p:nvSpPr>
        <p:spPr>
          <a:xfrm>
            <a:off x="432526" y="1650635"/>
            <a:ext cx="133564" cy="1335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76369126-7F32-E977-1206-D1DDD721F9DB}"/>
              </a:ext>
            </a:extLst>
          </p:cNvPr>
          <p:cNvSpPr/>
          <p:nvPr/>
        </p:nvSpPr>
        <p:spPr>
          <a:xfrm>
            <a:off x="430657" y="4022940"/>
            <a:ext cx="133564" cy="1335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1567B6B3-141D-A375-5605-762B7CB2052B}"/>
              </a:ext>
            </a:extLst>
          </p:cNvPr>
          <p:cNvSpPr/>
          <p:nvPr/>
        </p:nvSpPr>
        <p:spPr>
          <a:xfrm>
            <a:off x="432820" y="2654414"/>
            <a:ext cx="133564" cy="1335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819551BE-A755-C073-1BF9-7496939BC8D1}"/>
              </a:ext>
            </a:extLst>
          </p:cNvPr>
          <p:cNvSpPr/>
          <p:nvPr/>
        </p:nvSpPr>
        <p:spPr>
          <a:xfrm>
            <a:off x="291772" y="5270952"/>
            <a:ext cx="409575" cy="409575"/>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4D6B9607-EABF-59FF-2230-D56190DAC24D}"/>
              </a:ext>
            </a:extLst>
          </p:cNvPr>
          <p:cNvSpPr txBox="1"/>
          <p:nvPr/>
        </p:nvSpPr>
        <p:spPr>
          <a:xfrm>
            <a:off x="800785" y="5190407"/>
            <a:ext cx="3872417" cy="830997"/>
          </a:xfrm>
          <a:prstGeom prst="rect">
            <a:avLst/>
          </a:prstGeom>
          <a:noFill/>
        </p:spPr>
        <p:txBody>
          <a:bodyPr wrap="square" lIns="91440" tIns="45720" rIns="91440" bIns="45720" rtlCol="0" anchor="t">
            <a:spAutoFit/>
          </a:bodyPr>
          <a:lstStyle/>
          <a:p>
            <a:r>
              <a:rPr lang="en-US" sz="2400" b="1">
                <a:solidFill>
                  <a:srgbClr val="005EB8"/>
                </a:solidFill>
                <a:cs typeface="Arial"/>
              </a:rPr>
              <a:t>27 October</a:t>
            </a:r>
            <a:endParaRPr lang="en-US" sz="2400">
              <a:cs typeface="Arial"/>
            </a:endParaRPr>
          </a:p>
          <a:p>
            <a:r>
              <a:rPr lang="en-US" sz="2400">
                <a:solidFill>
                  <a:schemeClr val="accent6"/>
                </a:solidFill>
                <a:cs typeface="Arial"/>
              </a:rPr>
              <a:t>Reinforcement</a:t>
            </a:r>
          </a:p>
        </p:txBody>
      </p:sp>
      <p:sp>
        <p:nvSpPr>
          <p:cNvPr id="15" name="Oval 14">
            <a:extLst>
              <a:ext uri="{FF2B5EF4-FFF2-40B4-BE49-F238E27FC236}">
                <a16:creationId xmlns:a16="http://schemas.microsoft.com/office/drawing/2014/main" id="{50955475-5F95-DD70-E549-485D9007C032}"/>
              </a:ext>
            </a:extLst>
          </p:cNvPr>
          <p:cNvSpPr/>
          <p:nvPr/>
        </p:nvSpPr>
        <p:spPr>
          <a:xfrm>
            <a:off x="432525" y="5412747"/>
            <a:ext cx="133564" cy="1335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9" name="Picture 28" descr="A stethoscope and a computer mouse&#10;&#10;AI-generated content may be incorrect.">
            <a:extLst>
              <a:ext uri="{FF2B5EF4-FFF2-40B4-BE49-F238E27FC236}">
                <a16:creationId xmlns:a16="http://schemas.microsoft.com/office/drawing/2014/main" id="{27DB9090-9ECA-31C7-1941-7BA2B7435A2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10428" y="3797199"/>
            <a:ext cx="3558019" cy="222420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48394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3F3FF-9F95-BF30-36CC-5344CEC1CE77}"/>
              </a:ext>
            </a:extLst>
          </p:cNvPr>
          <p:cNvSpPr>
            <a:spLocks noGrp="1"/>
          </p:cNvSpPr>
          <p:nvPr>
            <p:ph type="title" idx="4294967295"/>
          </p:nvPr>
        </p:nvSpPr>
        <p:spPr>
          <a:xfrm>
            <a:off x="335558" y="318622"/>
            <a:ext cx="6316911" cy="712787"/>
          </a:xfrm>
        </p:spPr>
        <p:txBody>
          <a:bodyPr>
            <a:normAutofit/>
          </a:bodyPr>
          <a:lstStyle/>
          <a:p>
            <a:r>
              <a:rPr lang="en-GB" sz="3600" b="1"/>
              <a:t>Implementation guide</a:t>
            </a:r>
          </a:p>
        </p:txBody>
      </p:sp>
      <p:sp>
        <p:nvSpPr>
          <p:cNvPr id="10" name="TextBox 9">
            <a:extLst>
              <a:ext uri="{FF2B5EF4-FFF2-40B4-BE49-F238E27FC236}">
                <a16:creationId xmlns:a16="http://schemas.microsoft.com/office/drawing/2014/main" id="{58A2F77A-9039-02CC-84D6-91A173F384EB}"/>
              </a:ext>
            </a:extLst>
          </p:cNvPr>
          <p:cNvSpPr txBox="1"/>
          <p:nvPr/>
        </p:nvSpPr>
        <p:spPr>
          <a:xfrm>
            <a:off x="394281" y="1037872"/>
            <a:ext cx="6115576" cy="5355312"/>
          </a:xfrm>
          <a:prstGeom prst="rect">
            <a:avLst/>
          </a:prstGeom>
          <a:noFill/>
        </p:spPr>
        <p:txBody>
          <a:bodyPr wrap="square" lIns="91440" tIns="45720" rIns="91440" bIns="45720" anchor="t">
            <a:spAutoFit/>
          </a:bodyPr>
          <a:lstStyle/>
          <a:p>
            <a:r>
              <a:rPr lang="en-US" b="1"/>
              <a:t>Week 1: Launch and awareness</a:t>
            </a:r>
          </a:p>
          <a:p>
            <a:pPr marL="342900" indent="-342900">
              <a:buClr>
                <a:srgbClr val="005EB8"/>
              </a:buClr>
              <a:buFont typeface="Arial" panose="020B0604020202020204" pitchFamily="34" charset="0"/>
              <a:buChar char="•"/>
            </a:pPr>
            <a:r>
              <a:rPr lang="en-US"/>
              <a:t>Display posters </a:t>
            </a:r>
            <a:r>
              <a:rPr lang="en-US" err="1"/>
              <a:t>emphasising</a:t>
            </a:r>
            <a:r>
              <a:rPr lang="en-US"/>
              <a:t> patient data protection</a:t>
            </a:r>
            <a:endParaRPr lang="en-US">
              <a:cs typeface="Arial"/>
            </a:endParaRPr>
          </a:p>
          <a:p>
            <a:pPr marL="342900" indent="-342900">
              <a:buClr>
                <a:srgbClr val="005EB8"/>
              </a:buClr>
              <a:buFont typeface="Arial" panose="020B0604020202020204" pitchFamily="34" charset="0"/>
              <a:buChar char="•"/>
            </a:pPr>
            <a:r>
              <a:rPr lang="en-US"/>
              <a:t>Launch social media campaign with key messages</a:t>
            </a:r>
            <a:endParaRPr lang="en-US">
              <a:cs typeface="Arial"/>
            </a:endParaRPr>
          </a:p>
          <a:p>
            <a:pPr marL="342900" indent="-342900">
              <a:buClr>
                <a:srgbClr val="005EB8"/>
              </a:buClr>
              <a:buFont typeface="Arial" panose="020B0604020202020204" pitchFamily="34" charset="0"/>
              <a:buChar char="•"/>
            </a:pPr>
            <a:r>
              <a:rPr lang="en-US"/>
              <a:t>Share animated content on intranet</a:t>
            </a:r>
            <a:endParaRPr lang="en-US">
              <a:cs typeface="Arial"/>
            </a:endParaRPr>
          </a:p>
          <a:p>
            <a:endParaRPr lang="en-US"/>
          </a:p>
          <a:p>
            <a:r>
              <a:rPr lang="en-US" b="1"/>
              <a:t>Week 2: Specific </a:t>
            </a:r>
            <a:r>
              <a:rPr lang="en-US" b="1" err="1"/>
              <a:t>behaviours</a:t>
            </a:r>
            <a:r>
              <a:rPr lang="en-US" b="1"/>
              <a:t> focus</a:t>
            </a:r>
            <a:endParaRPr lang="en-US" b="1">
              <a:cs typeface="Arial"/>
            </a:endParaRPr>
          </a:p>
          <a:p>
            <a:pPr marL="342900" indent="-342900">
              <a:buClr>
                <a:srgbClr val="005EB8"/>
              </a:buClr>
              <a:buFont typeface="Arial" panose="020B0604020202020204" pitchFamily="34" charset="0"/>
              <a:buChar char="•"/>
            </a:pPr>
            <a:r>
              <a:rPr lang="en-US"/>
              <a:t>Focus on password security and phishing awareness</a:t>
            </a:r>
            <a:endParaRPr lang="en-US">
              <a:cs typeface="Arial"/>
            </a:endParaRPr>
          </a:p>
          <a:p>
            <a:pPr marL="342900" indent="-342900">
              <a:buClr>
                <a:srgbClr val="005EB8"/>
              </a:buClr>
              <a:buFont typeface="Arial" panose="020B0604020202020204" pitchFamily="34" charset="0"/>
              <a:buChar char="•"/>
            </a:pPr>
            <a:r>
              <a:rPr lang="en-US"/>
              <a:t>Use targeted posters and digital banners</a:t>
            </a:r>
            <a:endParaRPr lang="en-US">
              <a:cs typeface="Arial"/>
            </a:endParaRPr>
          </a:p>
          <a:p>
            <a:pPr marL="342900" indent="-342900">
              <a:buClr>
                <a:srgbClr val="005EB8"/>
              </a:buClr>
              <a:buFont typeface="Arial" panose="020B0604020202020204" pitchFamily="34" charset="0"/>
              <a:buChar char="•"/>
            </a:pPr>
            <a:r>
              <a:rPr lang="en-US"/>
              <a:t>Reinforce screen-locking </a:t>
            </a:r>
            <a:r>
              <a:rPr lang="en-US" err="1"/>
              <a:t>behaviours</a:t>
            </a:r>
            <a:endParaRPr lang="en-US"/>
          </a:p>
          <a:p>
            <a:endParaRPr lang="en-US"/>
          </a:p>
          <a:p>
            <a:r>
              <a:rPr lang="en-US" b="1"/>
              <a:t>Week 3: Physical security emphasis</a:t>
            </a:r>
            <a:endParaRPr lang="en-US" b="1">
              <a:cs typeface="Arial"/>
            </a:endParaRPr>
          </a:p>
          <a:p>
            <a:pPr marL="285750" indent="-285750">
              <a:buClr>
                <a:srgbClr val="005EB8"/>
              </a:buClr>
              <a:buFont typeface="Arial" panose="020B0604020202020204" pitchFamily="34" charset="0"/>
              <a:buChar char="•"/>
            </a:pPr>
            <a:r>
              <a:rPr lang="en-US"/>
              <a:t>Highlight tailgating and social engineering risks</a:t>
            </a:r>
            <a:endParaRPr lang="en-US">
              <a:cs typeface="Arial"/>
            </a:endParaRPr>
          </a:p>
          <a:p>
            <a:pPr marL="285750" indent="-285750">
              <a:buClr>
                <a:srgbClr val="005EB8"/>
              </a:buClr>
              <a:buFont typeface="Arial" panose="020B0604020202020204" pitchFamily="34" charset="0"/>
              <a:buChar char="•"/>
            </a:pPr>
            <a:r>
              <a:rPr lang="en-US"/>
              <a:t>Increase visibility of pull-up banners in entrances</a:t>
            </a:r>
            <a:endParaRPr lang="en-US">
              <a:cs typeface="Arial"/>
            </a:endParaRPr>
          </a:p>
          <a:p>
            <a:pPr marL="342900" indent="-342900">
              <a:buClr>
                <a:srgbClr val="005EB8"/>
              </a:buClr>
              <a:buFont typeface="Arial" panose="020B0604020202020204" pitchFamily="34" charset="0"/>
              <a:buChar char="•"/>
            </a:pPr>
            <a:r>
              <a:rPr lang="en-US"/>
              <a:t>Highlight </a:t>
            </a:r>
            <a:r>
              <a:rPr lang="en-US">
                <a:hlinkClick r:id="rId2"/>
              </a:rPr>
              <a:t>podcast series</a:t>
            </a:r>
            <a:r>
              <a:rPr lang="en-US"/>
              <a:t> for expert cyber insights</a:t>
            </a:r>
            <a:endParaRPr lang="en-US">
              <a:cs typeface="Arial"/>
            </a:endParaRPr>
          </a:p>
          <a:p>
            <a:endParaRPr lang="en-US" b="1"/>
          </a:p>
          <a:p>
            <a:r>
              <a:rPr lang="en-US" b="1"/>
              <a:t>Week 4: Reinforcement</a:t>
            </a:r>
            <a:endParaRPr lang="en-US" b="1">
              <a:cs typeface="Arial"/>
            </a:endParaRPr>
          </a:p>
          <a:p>
            <a:pPr marL="342900" indent="-342900">
              <a:buClr>
                <a:srgbClr val="005EB8"/>
              </a:buClr>
              <a:buFont typeface="Arial" panose="020B0604020202020204" pitchFamily="34" charset="0"/>
              <a:buChar char="•"/>
            </a:pPr>
            <a:r>
              <a:rPr lang="en-US"/>
              <a:t>Use </a:t>
            </a:r>
            <a:r>
              <a:rPr lang="en-US" err="1"/>
              <a:t>post-it</a:t>
            </a:r>
            <a:r>
              <a:rPr lang="en-US"/>
              <a:t> reminders at workstations</a:t>
            </a:r>
            <a:endParaRPr lang="en-US">
              <a:cs typeface="Arial"/>
            </a:endParaRPr>
          </a:p>
          <a:p>
            <a:pPr marL="342900" indent="-342900">
              <a:buClr>
                <a:srgbClr val="005EB8"/>
              </a:buClr>
              <a:buFont typeface="Arial" panose="020B0604020202020204" pitchFamily="34" charset="0"/>
              <a:buChar char="•"/>
            </a:pPr>
            <a:r>
              <a:rPr lang="en-US"/>
              <a:t>Deploy screensavers across the </a:t>
            </a:r>
            <a:r>
              <a:rPr lang="en-US" err="1"/>
              <a:t>organisation</a:t>
            </a:r>
            <a:endParaRPr lang="en-US">
              <a:cs typeface="Arial" panose="020B0604020202020204"/>
            </a:endParaRPr>
          </a:p>
          <a:p>
            <a:pPr marL="342900" indent="-342900">
              <a:buClr>
                <a:srgbClr val="005EB8"/>
              </a:buClr>
              <a:buFont typeface="Arial" panose="020B0604020202020204" pitchFamily="34" charset="0"/>
              <a:buChar char="•"/>
            </a:pPr>
            <a:r>
              <a:rPr lang="en-US">
                <a:cs typeface="Arial" panose="020B0604020202020204"/>
              </a:rPr>
              <a:t>Free </a:t>
            </a:r>
            <a:r>
              <a:rPr lang="en-US">
                <a:cs typeface="Arial" panose="020B0604020202020204"/>
                <a:hlinkClick r:id="rId3"/>
              </a:rPr>
              <a:t>online learning resources</a:t>
            </a:r>
            <a:r>
              <a:rPr lang="en-US">
                <a:cs typeface="Arial" panose="020B0604020202020204"/>
              </a:rPr>
              <a:t> available for all</a:t>
            </a:r>
          </a:p>
        </p:txBody>
      </p:sp>
      <p:pic>
        <p:nvPicPr>
          <p:cNvPr id="8" name="Picture 7" descr="A blue background with an open envelope with a yellow exclamation mark&#10;&#10;AI-generated content may be incorrect.">
            <a:extLst>
              <a:ext uri="{FF2B5EF4-FFF2-40B4-BE49-F238E27FC236}">
                <a16:creationId xmlns:a16="http://schemas.microsoft.com/office/drawing/2014/main" id="{CBCBBF58-D126-83D8-BB0C-1121BE3EF6E0}"/>
              </a:ext>
            </a:extLst>
          </p:cNvPr>
          <p:cNvPicPr>
            <a:picLocks noChangeAspect="1"/>
          </p:cNvPicPr>
          <p:nvPr/>
        </p:nvPicPr>
        <p:blipFill>
          <a:blip r:embed="rId4"/>
          <a:stretch>
            <a:fillRect/>
          </a:stretch>
        </p:blipFill>
        <p:spPr>
          <a:xfrm>
            <a:off x="6509857" y="526074"/>
            <a:ext cx="2730500" cy="2730500"/>
          </a:xfrm>
          <a:prstGeom prst="rect">
            <a:avLst/>
          </a:prstGeom>
          <a:ln>
            <a:noFill/>
          </a:ln>
          <a:effectLst>
            <a:outerShdw blurRad="292100" dist="139700" dir="2700000" algn="tl" rotWithShape="0">
              <a:srgbClr val="333333">
                <a:alpha val="65000"/>
              </a:srgbClr>
            </a:outerShdw>
          </a:effectLst>
        </p:spPr>
      </p:pic>
      <p:pic>
        <p:nvPicPr>
          <p:cNvPr id="15" name="Picture 14" descr="A hand holding a key to a computer&#10;&#10;AI-generated content may be incorrect.">
            <a:extLst>
              <a:ext uri="{FF2B5EF4-FFF2-40B4-BE49-F238E27FC236}">
                <a16:creationId xmlns:a16="http://schemas.microsoft.com/office/drawing/2014/main" id="{03ED5E16-164A-94F0-8990-920AB8EAE0A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01526" y="3377354"/>
            <a:ext cx="2738831" cy="2738831"/>
          </a:xfrm>
          <a:prstGeom prst="rect">
            <a:avLst/>
          </a:prstGeom>
          <a:ln>
            <a:noFill/>
          </a:ln>
          <a:effectLst>
            <a:outerShdw blurRad="292100" dist="139700" dir="2700000" algn="tl" rotWithShape="0">
              <a:srgbClr val="333333">
                <a:alpha val="65000"/>
              </a:srgbClr>
            </a:outerShdw>
          </a:effectLst>
        </p:spPr>
      </p:pic>
      <p:pic>
        <p:nvPicPr>
          <p:cNvPr id="17" name="Picture 16">
            <a:extLst>
              <a:ext uri="{FF2B5EF4-FFF2-40B4-BE49-F238E27FC236}">
                <a16:creationId xmlns:a16="http://schemas.microsoft.com/office/drawing/2014/main" id="{F730BE86-C55C-AB55-7AA5-E80F48F8E24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574269" y="526074"/>
            <a:ext cx="2223450" cy="56021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30879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FF75546-581B-AED3-A27B-76FD71BE8A5A}"/>
              </a:ext>
            </a:extLst>
          </p:cNvPr>
          <p:cNvSpPr>
            <a:spLocks noGrp="1"/>
          </p:cNvSpPr>
          <p:nvPr>
            <p:ph type="body" sz="quarter" idx="13"/>
          </p:nvPr>
        </p:nvSpPr>
        <p:spPr>
          <a:xfrm>
            <a:off x="484859" y="1297186"/>
            <a:ext cx="11012644" cy="577927"/>
          </a:xfrm>
        </p:spPr>
        <p:txBody>
          <a:bodyPr/>
          <a:lstStyle/>
          <a:p>
            <a:r>
              <a:rPr lang="en-GB"/>
              <a:t>Instructions for use</a:t>
            </a:r>
          </a:p>
        </p:txBody>
      </p:sp>
      <p:sp>
        <p:nvSpPr>
          <p:cNvPr id="4" name="Title 3">
            <a:extLst>
              <a:ext uri="{FF2B5EF4-FFF2-40B4-BE49-F238E27FC236}">
                <a16:creationId xmlns:a16="http://schemas.microsoft.com/office/drawing/2014/main" id="{69415478-BE50-A393-B0DC-89FA0E6AC41E}"/>
              </a:ext>
            </a:extLst>
          </p:cNvPr>
          <p:cNvSpPr>
            <a:spLocks noGrp="1"/>
          </p:cNvSpPr>
          <p:nvPr>
            <p:ph type="title"/>
          </p:nvPr>
        </p:nvSpPr>
        <p:spPr>
          <a:xfrm>
            <a:off x="484859" y="432000"/>
            <a:ext cx="11404154" cy="865186"/>
          </a:xfrm>
        </p:spPr>
        <p:txBody>
          <a:bodyPr/>
          <a:lstStyle/>
          <a:p>
            <a:r>
              <a:rPr lang="en-GB"/>
              <a:t>Social posts to copy and paste</a:t>
            </a:r>
          </a:p>
        </p:txBody>
      </p:sp>
      <p:sp>
        <p:nvSpPr>
          <p:cNvPr id="12" name="TextBox 11">
            <a:extLst>
              <a:ext uri="{FF2B5EF4-FFF2-40B4-BE49-F238E27FC236}">
                <a16:creationId xmlns:a16="http://schemas.microsoft.com/office/drawing/2014/main" id="{0C05B448-3489-31A2-83A5-04FF594537AA}"/>
              </a:ext>
            </a:extLst>
          </p:cNvPr>
          <p:cNvSpPr txBox="1"/>
          <p:nvPr/>
        </p:nvSpPr>
        <p:spPr>
          <a:xfrm>
            <a:off x="10375450" y="1785905"/>
            <a:ext cx="1679017" cy="384721"/>
          </a:xfrm>
          <a:prstGeom prst="rect">
            <a:avLst/>
          </a:prstGeom>
          <a:noFill/>
        </p:spPr>
        <p:txBody>
          <a:bodyPr wrap="square" rtlCol="0">
            <a:spAutoFit/>
          </a:bodyPr>
          <a:lstStyle/>
          <a:p>
            <a:r>
              <a:rPr lang="en-US" sz="1900"/>
              <a:t>.</a:t>
            </a:r>
            <a:endParaRPr lang="en-GB" sz="1900"/>
          </a:p>
        </p:txBody>
      </p:sp>
      <p:sp>
        <p:nvSpPr>
          <p:cNvPr id="20" name="TextBox 19">
            <a:extLst>
              <a:ext uri="{FF2B5EF4-FFF2-40B4-BE49-F238E27FC236}">
                <a16:creationId xmlns:a16="http://schemas.microsoft.com/office/drawing/2014/main" id="{59B82497-DA0B-8D53-56FC-1058EC28EF68}"/>
              </a:ext>
            </a:extLst>
          </p:cNvPr>
          <p:cNvSpPr txBox="1"/>
          <p:nvPr/>
        </p:nvSpPr>
        <p:spPr>
          <a:xfrm>
            <a:off x="484859" y="1927142"/>
            <a:ext cx="11560052" cy="4401205"/>
          </a:xfrm>
          <a:prstGeom prst="rect">
            <a:avLst/>
          </a:prstGeom>
          <a:noFill/>
        </p:spPr>
        <p:txBody>
          <a:bodyPr wrap="square" lIns="91440" tIns="45720" rIns="91440" bIns="45720" anchor="t">
            <a:spAutoFit/>
          </a:bodyPr>
          <a:lstStyle/>
          <a:p>
            <a:pPr marL="285750" indent="-285750">
              <a:buClr>
                <a:srgbClr val="005EB8"/>
              </a:buClr>
              <a:buFont typeface="Arial" panose="020B0604020202020204" pitchFamily="34" charset="0"/>
              <a:buChar char="•"/>
            </a:pPr>
            <a:r>
              <a:rPr lang="en-US" sz="2800"/>
              <a:t>Copy and paste as written</a:t>
            </a:r>
          </a:p>
          <a:p>
            <a:pPr marL="285750" indent="-285750">
              <a:buClr>
                <a:srgbClr val="005EB8"/>
              </a:buClr>
              <a:buFont typeface="Arial" panose="020B0604020202020204" pitchFamily="34" charset="0"/>
              <a:buChar char="•"/>
            </a:pPr>
            <a:r>
              <a:rPr lang="en-US" sz="2800"/>
              <a:t>Post at optimal times for your audience (typically 9-11am or 2-4pm)</a:t>
            </a:r>
          </a:p>
          <a:p>
            <a:pPr marL="285750" indent="-285750">
              <a:buClr>
                <a:srgbClr val="005EB8"/>
              </a:buClr>
              <a:buFont typeface="Arial" panose="020B0604020202020204" pitchFamily="34" charset="0"/>
              <a:buChar char="•"/>
            </a:pPr>
            <a:r>
              <a:rPr lang="en-US" sz="2800"/>
              <a:t>Add your trust's logo/branding if desired</a:t>
            </a:r>
          </a:p>
          <a:p>
            <a:pPr marL="285750" indent="-285750">
              <a:buClr>
                <a:srgbClr val="005EB8"/>
              </a:buClr>
              <a:buFont typeface="Arial" panose="020B0604020202020204" pitchFamily="34" charset="0"/>
              <a:buChar char="•"/>
            </a:pPr>
            <a:r>
              <a:rPr lang="en-US" sz="2800"/>
              <a:t>Tag relevant local accounts</a:t>
            </a:r>
          </a:p>
          <a:p>
            <a:pPr marL="285750" indent="-285750">
              <a:buClr>
                <a:srgbClr val="005EB8"/>
              </a:buClr>
              <a:buFont typeface="Arial" panose="020B0604020202020204" pitchFamily="34" charset="0"/>
              <a:buChar char="•"/>
            </a:pPr>
            <a:r>
              <a:rPr lang="en-US" sz="2800"/>
              <a:t>Pin the Week 1 post to the top of your profile for the month</a:t>
            </a:r>
          </a:p>
          <a:p>
            <a:pPr marL="285750" indent="-285750">
              <a:buClr>
                <a:srgbClr val="005EB8"/>
              </a:buClr>
              <a:buFont typeface="Arial" panose="020B0604020202020204" pitchFamily="34" charset="0"/>
              <a:buChar char="•"/>
            </a:pPr>
            <a:r>
              <a:rPr lang="en-US" sz="2800"/>
              <a:t>Use all hashtags provided to maximise visibility</a:t>
            </a:r>
          </a:p>
          <a:p>
            <a:pPr>
              <a:buClr>
                <a:srgbClr val="005EB8"/>
              </a:buClr>
            </a:pPr>
            <a:endParaRPr lang="en-US" sz="2800"/>
          </a:p>
          <a:p>
            <a:pPr>
              <a:buClr>
                <a:srgbClr val="005EB8"/>
              </a:buClr>
            </a:pPr>
            <a:r>
              <a:rPr lang="en-US" sz="2800"/>
              <a:t>These posts are ready to use and follow the proven messaging from the original NHS Keep I.T. Confidential toolkit, adapted specifically for Cyber Awareness Month.</a:t>
            </a:r>
            <a:endParaRPr lang="en-US" sz="2800">
              <a:cs typeface="Arial"/>
            </a:endParaRPr>
          </a:p>
        </p:txBody>
      </p:sp>
    </p:spTree>
    <p:extLst>
      <p:ext uri="{BB962C8B-B14F-4D97-AF65-F5344CB8AC3E}">
        <p14:creationId xmlns:p14="http://schemas.microsoft.com/office/powerpoint/2010/main" val="2102486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NHSD-Refresh-Theme-NOV1120B">
  <a:themeElements>
    <a:clrScheme name="Custom 2">
      <a:dk1>
        <a:srgbClr val="FFFFFF"/>
      </a:dk1>
      <a:lt1>
        <a:srgbClr val="231F20"/>
      </a:lt1>
      <a:dk2>
        <a:srgbClr val="005EB8"/>
      </a:dk2>
      <a:lt2>
        <a:srgbClr val="F4F6F8"/>
      </a:lt2>
      <a:accent1>
        <a:srgbClr val="003087"/>
      </a:accent1>
      <a:accent2>
        <a:srgbClr val="768692"/>
      </a:accent2>
      <a:accent3>
        <a:srgbClr val="C7CED3"/>
      </a:accent3>
      <a:accent4>
        <a:srgbClr val="99DDEB"/>
      </a:accent4>
      <a:accent5>
        <a:srgbClr val="80D2CC"/>
      </a:accent5>
      <a:accent6>
        <a:srgbClr val="425563"/>
      </a:accent6>
      <a:hlink>
        <a:srgbClr val="005EB8"/>
      </a:hlink>
      <a:folHlink>
        <a:srgbClr val="00308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HSE-PPT-Template-Nov2024.potx" id="{DF351FD9-7E19-4E1C-9E39-B3685EB3BC1A}" vid="{1932C2D1-DD2F-4623-A96F-BF118DD9FF4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2">
    <a:dk1>
      <a:srgbClr val="FFFFFF"/>
    </a:dk1>
    <a:lt1>
      <a:srgbClr val="231F20"/>
    </a:lt1>
    <a:dk2>
      <a:srgbClr val="005EB8"/>
    </a:dk2>
    <a:lt2>
      <a:srgbClr val="F4F6F8"/>
    </a:lt2>
    <a:accent1>
      <a:srgbClr val="003087"/>
    </a:accent1>
    <a:accent2>
      <a:srgbClr val="768692"/>
    </a:accent2>
    <a:accent3>
      <a:srgbClr val="C7CED3"/>
    </a:accent3>
    <a:accent4>
      <a:srgbClr val="99DDEB"/>
    </a:accent4>
    <a:accent5>
      <a:srgbClr val="80D2CC"/>
    </a:accent5>
    <a:accent6>
      <a:srgbClr val="425563"/>
    </a:accent6>
    <a:hlink>
      <a:srgbClr val="005EB8"/>
    </a:hlink>
    <a:folHlink>
      <a:srgbClr val="00308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b24a8a3-de70-4458-b02d-cbe686663643" xsi:nil="true"/>
    <lcf76f155ced4ddcb4097134ff3c332f xmlns="61046e89-b03a-490e-a919-5d8e1f97a26c">
      <Terms xmlns="http://schemas.microsoft.com/office/infopath/2007/PartnerControls"/>
    </lcf76f155ced4ddcb4097134ff3c332f>
    <MigrationWizIdPermissionLevels xmlns="61046e89-b03a-490e-a919-5d8e1f97a26c" xsi:nil="true"/>
    <MigrationWizId xmlns="61046e89-b03a-490e-a919-5d8e1f97a26c" xsi:nil="true"/>
    <MigrationWizIdDocumentLibraryPermissions xmlns="61046e89-b03a-490e-a919-5d8e1f97a26c" xsi:nil="true"/>
    <MigrationWizIdSecurityGroups xmlns="61046e89-b03a-490e-a919-5d8e1f97a26c" xsi:nil="true"/>
    <MigrationWizIdPermissions xmlns="61046e89-b03a-490e-a919-5d8e1f97a26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BCE63928AB4B54B9CE41278C9630E60" ma:contentTypeVersion="49" ma:contentTypeDescription="Create a new document." ma:contentTypeScope="" ma:versionID="491e43cd1856579817c7054bd525fed1">
  <xsd:schema xmlns:xsd="http://www.w3.org/2001/XMLSchema" xmlns:xs="http://www.w3.org/2001/XMLSchema" xmlns:p="http://schemas.microsoft.com/office/2006/metadata/properties" xmlns:ns2="61046e89-b03a-490e-a919-5d8e1f97a26c" xmlns:ns3="3b24a8a3-de70-4458-b02d-cbe686663643" targetNamespace="http://schemas.microsoft.com/office/2006/metadata/properties" ma:root="true" ma:fieldsID="46c843b3d6693eb558c2bd0fc8b69cc1" ns2:_="" ns3:_="">
    <xsd:import namespace="61046e89-b03a-490e-a919-5d8e1f97a26c"/>
    <xsd:import namespace="3b24a8a3-de70-4458-b02d-cbe686663643"/>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igrationWizId" minOccurs="0"/>
                <xsd:element ref="ns2:MigrationWizIdPermissions" minOccurs="0"/>
                <xsd:element ref="ns2:MigrationWizIdPermissionLevels" minOccurs="0"/>
                <xsd:element ref="ns2:MigrationWizIdDocumentLibraryPermissions" minOccurs="0"/>
                <xsd:element ref="ns2:MigrationWizIdSecurityGroups" minOccurs="0"/>
                <xsd:element ref="ns2:MediaServiceDateTaken"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046e89-b03a-490e-a919-5d8e1f97a26c" elementFormDefault="qualified">
    <xsd:import namespace="http://schemas.microsoft.com/office/2006/documentManagement/types"/>
    <xsd:import namespace="http://schemas.microsoft.com/office/infopath/2007/PartnerControls"/>
    <xsd:element name="MediaServiceMetadata" ma:index="7" nillable="true" ma:displayName="MediaServiceMetadata" ma:hidden="true" ma:internalName="MediaServiceMetadata" ma:readOnly="true">
      <xsd:simpleType>
        <xsd:restriction base="dms:Note"/>
      </xsd:simpleType>
    </xsd:element>
    <xsd:element name="MediaServiceFastMetadata" ma:index="8" nillable="true" ma:displayName="MediaServiceFastMetadata" ma:hidden="true" ma:internalName="MediaServiceFastMetadata" ma:readOnly="true">
      <xsd:simpleType>
        <xsd:restriction base="dms:Note"/>
      </xsd:simpleType>
    </xsd:element>
    <xsd:element name="lcf76f155ced4ddcb4097134ff3c332f" ma:index="10" nillable="true" ma:taxonomy="true" ma:internalName="lcf76f155ced4ddcb4097134ff3c332f" ma:taxonomyFieldName="MediaServiceImageTags" ma:displayName="Image Tags" ma:readOnly="false" ma:fieldId="{5cf76f15-5ced-4ddc-b409-7134ff3c332f}" ma:taxonomyMulti="true" ma:sspId="2c8d5fda-b97d-42c6-97e2-f76465e161c0" ma:termSetId="09814cd3-568e-fe90-9814-8d621ff8fb84" ma:anchorId="fba54fb3-c3e1-fe81-a776-ca4b69148c4d" ma:open="true" ma:isKeyword="false">
      <xsd:complexType>
        <xsd:sequence>
          <xsd:element ref="pc:Terms" minOccurs="0" maxOccurs="1"/>
        </xsd:sequence>
      </xsd:complex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description="" ma:hidden="true" ma:internalName="MediaServiceObjectDetectorVersions" ma:readOnly="true">
      <xsd:simpleType>
        <xsd:restriction base="dms:Text"/>
      </xsd:simpleType>
    </xsd:element>
    <xsd:element name="MigrationWizId" ma:index="19" nillable="true" ma:displayName="MigrationWizId" ma:internalName="MigrationWizId">
      <xsd:simpleType>
        <xsd:restriction base="dms:Text"/>
      </xsd:simpleType>
    </xsd:element>
    <xsd:element name="MigrationWizIdPermissions" ma:index="20" nillable="true" ma:displayName="MigrationWizIdPermissions" ma:internalName="MigrationWizIdPermissions">
      <xsd:simpleType>
        <xsd:restriction base="dms:Text"/>
      </xsd:simpleType>
    </xsd:element>
    <xsd:element name="MigrationWizIdPermissionLevels" ma:index="21" nillable="true" ma:displayName="MigrationWizIdPermissionLevels" ma:internalName="MigrationWizIdPermissionLevels">
      <xsd:simpleType>
        <xsd:restriction base="dms:Text"/>
      </xsd:simpleType>
    </xsd:element>
    <xsd:element name="MigrationWizIdDocumentLibraryPermissions" ma:index="22" nillable="true" ma:displayName="MigrationWizIdDocumentLibraryPermissions" ma:internalName="MigrationWizIdDocumentLibraryPermissions">
      <xsd:simpleType>
        <xsd:restriction base="dms:Text"/>
      </xsd:simpleType>
    </xsd:element>
    <xsd:element name="MigrationWizIdSecurityGroups" ma:index="23" nillable="true" ma:displayName="MigrationWizIdSecurityGroups" ma:internalName="MigrationWizIdSecurityGroups">
      <xsd:simpleType>
        <xsd:restriction base="dms:Text"/>
      </xsd:simpleType>
    </xsd:element>
    <xsd:element name="MediaServiceDateTaken" ma:index="24" nillable="true" ma:displayName="MediaServiceDateTaken" ma:hidden="true" ma:indexed="true" ma:internalName="MediaServiceDateTake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LengthInSeconds" ma:index="26"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b24a8a3-de70-4458-b02d-cbe686663643" elementFormDefault="qualified">
    <xsd:import namespace="http://schemas.microsoft.com/office/2006/documentManagement/types"/>
    <xsd:import namespace="http://schemas.microsoft.com/office/infopath/2007/PartnerControls"/>
    <xsd:element name="TaxCatchAll" ma:index="11" nillable="true" ma:displayName="Taxonomy Catch All Column" ma:hidden="true" ma:list="{0040357b-5227-4b35-bd90-0e161f258c5a}" ma:internalName="TaxCatchAll" ma:showField="CatchAllData" ma:web="3b24a8a3-de70-4458-b02d-cbe686663643">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F447C2E-BD9F-44E5-AC92-6473AC24C5DE}">
  <ds:schemaRefs>
    <ds:schemaRef ds:uri="http://purl.org/dc/terms/"/>
    <ds:schemaRef ds:uri="http://www.w3.org/XML/1998/namespace"/>
    <ds:schemaRef ds:uri="http://purl.org/dc/dcmitype/"/>
    <ds:schemaRef ds:uri="61046e89-b03a-490e-a919-5d8e1f97a26c"/>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3b24a8a3-de70-4458-b02d-cbe686663643"/>
  </ds:schemaRefs>
</ds:datastoreItem>
</file>

<file path=customXml/itemProps2.xml><?xml version="1.0" encoding="utf-8"?>
<ds:datastoreItem xmlns:ds="http://schemas.openxmlformats.org/officeDocument/2006/customXml" ds:itemID="{B703BF8B-6D66-4498-9A84-7E490C7EFAD0}">
  <ds:schemaRefs>
    <ds:schemaRef ds:uri="3b24a8a3-de70-4458-b02d-cbe686663643"/>
    <ds:schemaRef ds:uri="61046e89-b03a-490e-a919-5d8e1f97a26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FA89E0A-D4AE-4B22-945E-7C6ACEDDA58A}">
  <ds:schemaRefs>
    <ds:schemaRef ds:uri="http://schemas.microsoft.com/sharepoint/v3/contenttype/forms"/>
  </ds:schemaRefs>
</ds:datastoreItem>
</file>

<file path=docMetadata/LabelInfo.xml><?xml version="1.0" encoding="utf-8"?>
<clbl:labelList xmlns:clbl="http://schemas.microsoft.com/office/2020/mipLabelMetadata">
  <clbl:label id="{37c354b2-85b0-47f5-b222-07b48d774ee3}" enabled="0" method="" siteId="{37c354b2-85b0-47f5-b222-07b48d774ee3}" removed="1"/>
</clbl:labelList>
</file>

<file path=docProps/app.xml><?xml version="1.0" encoding="utf-8"?>
<Properties xmlns="http://schemas.openxmlformats.org/officeDocument/2006/extended-properties" xmlns:vt="http://schemas.openxmlformats.org/officeDocument/2006/docPropsVTypes">
  <Template/>
  <TotalTime>0</TotalTime>
  <Words>2197</Words>
  <Application>Microsoft Office PowerPoint</Application>
  <PresentationFormat>Widescreen</PresentationFormat>
  <Paragraphs>247</Paragraphs>
  <Slides>26</Slides>
  <Notes>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NHSD-Refresh-Theme-NOV1120B</vt:lpstr>
      <vt:lpstr>Cyber awareness month 2025</vt:lpstr>
      <vt:lpstr>PowerPoint Presentation</vt:lpstr>
      <vt:lpstr>Campaign overview</vt:lpstr>
      <vt:lpstr>Key cyber security threats and actions</vt:lpstr>
      <vt:lpstr>Key cyber security threats and actions</vt:lpstr>
      <vt:lpstr>Campaign materials for Cyber Awareness Month</vt:lpstr>
      <vt:lpstr>Calls to action and timeline</vt:lpstr>
      <vt:lpstr>Implementation guide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Social posts to copy and paste</vt:lpstr>
      <vt:lpstr>Example long copy </vt:lpstr>
      <vt:lpstr>Additional options</vt:lpstr>
      <vt:lpstr>Screensavers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BROTHWOOD, Emma (NHS ENGLAND &amp; NHS IMPROVEMENT - X24)</dc:creator>
  <cp:lastModifiedBy>MURPHY, Elizabeth (NHS ENGLAND)</cp:lastModifiedBy>
  <cp:revision>79</cp:revision>
  <cp:lastPrinted>2020-09-18T09:35:49Z</cp:lastPrinted>
  <dcterms:created xsi:type="dcterms:W3CDTF">2020-07-21T10:50:26Z</dcterms:created>
  <dcterms:modified xsi:type="dcterms:W3CDTF">2025-09-19T10:52:57Z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0x0101001BCE63928AB4B54B9CE41278C9630E60</vt:lpwstr>
  </property>
  <property fmtid="{D5CDD505-2E9C-101B-9397-08002B2CF9AE}" pid="3" name="MediaServiceImageTags">
    <vt:lpwstr/>
  </property>
  <property fmtid="{D5CDD505-2E9C-101B-9397-08002B2CF9AE}" pid="4" name="_ExtendedDescription">
    <vt:lpwstr/>
  </property>
</Properties>
</file>