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bookmarkIdSeed="2">
  <p:sldMasterIdLst>
    <p:sldMasterId id="2147483723" r:id="rId4"/>
    <p:sldMasterId id="2147483766" r:id="rId5"/>
  </p:sldMasterIdLst>
  <p:notesMasterIdLst>
    <p:notesMasterId r:id="rId24"/>
  </p:notesMasterIdLst>
  <p:sldIdLst>
    <p:sldId id="1923" r:id="rId6"/>
    <p:sldId id="378" r:id="rId7"/>
    <p:sldId id="379" r:id="rId8"/>
    <p:sldId id="380" r:id="rId9"/>
    <p:sldId id="382" r:id="rId10"/>
    <p:sldId id="383" r:id="rId11"/>
    <p:sldId id="387" r:id="rId12"/>
    <p:sldId id="459" r:id="rId13"/>
    <p:sldId id="460" r:id="rId14"/>
    <p:sldId id="440" r:id="rId15"/>
    <p:sldId id="441" r:id="rId16"/>
    <p:sldId id="1924" r:id="rId17"/>
    <p:sldId id="449" r:id="rId18"/>
    <p:sldId id="451" r:id="rId19"/>
    <p:sldId id="450" r:id="rId20"/>
    <p:sldId id="452" r:id="rId21"/>
    <p:sldId id="453" r:id="rId22"/>
    <p:sldId id="587" r:id="rId23"/>
  </p:sldIdLst>
  <p:sldSz cx="12192000" cy="6858000"/>
  <p:notesSz cx="7099300" cy="10234613"/>
  <p:embeddedFontLst>
    <p:embeddedFont>
      <p:font typeface="KPMG Bold" panose="020B0604020202020204" charset="0"/>
      <p:bold r:id="rId25"/>
      <p:boldItalic r:id="rId26"/>
    </p:embeddedFont>
    <p:embeddedFont>
      <p:font typeface="Univers 45 Light" charset="0"/>
      <p:regular r:id="rId27"/>
      <p:bold r:id="rId28"/>
      <p:italic r:id="rId29"/>
      <p:boldItalic r:id="rId30"/>
    </p:embeddedFont>
  </p:embeddedFontLst>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4" pos="1118" userDrawn="1">
          <p15:clr>
            <a:srgbClr val="A4A3A4"/>
          </p15:clr>
        </p15:guide>
        <p15:guide id="5" pos="710" userDrawn="1">
          <p15:clr>
            <a:srgbClr val="A4A3A4"/>
          </p15:clr>
        </p15:guide>
        <p15:guide id="6" pos="6970" userDrawn="1">
          <p15:clr>
            <a:srgbClr val="A4A3A4"/>
          </p15:clr>
        </p15:guide>
        <p15:guide id="7" pos="6289" userDrawn="1">
          <p15:clr>
            <a:srgbClr val="A4A3A4"/>
          </p15:clr>
        </p15:guide>
        <p15:guide id="8" pos="3840" userDrawn="1">
          <p15:clr>
            <a:srgbClr val="A4A3A4"/>
          </p15:clr>
        </p15:guide>
        <p15:guide id="9" orient="horz" pos="3997" userDrawn="1">
          <p15:clr>
            <a:srgbClr val="A4A3A4"/>
          </p15:clr>
        </p15:guide>
        <p15:guide id="10" orient="horz" pos="1661"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4E7491C-C4F0-B116-87FF-B7A2755340C9}" name="Gupta, Manik" initials="GM" userId="S::Manik.Gupta2@kpmg.co.uk::c0e7a234-2ec1-4ba8-a643-6831be73e5fa" providerId="AD"/>
  <p188:author id="{C3547B24-56FC-DBD5-4CB9-A1FB38909006}" name="North, Andrew C" initials="NAC" userId="S::andrew.c.north@kpmg.co.uk::d09636aa-abd1-47c5-9702-b4acd95749ea" providerId="AD"/>
  <p188:author id="{F99D2C2B-F062-DE63-91DA-2B4266392D08}" name="GOSWAMI, Timir (NHS ENGLAND - X24)" initials="TG" userId="S::timir.goswami@nhs.net::93fefe19-fbb8-408f-8f74-e0878d0cd8b6" providerId="AD"/>
  <p188:author id="{4A61A233-7EF2-7204-1E49-13D56A806F36}" name="Colclough, Tim" initials="CT" userId="S::Tim.Colclough@KPMG.co.uk::fefb6fdc-dd3b-4d34-8ce4-f125cc7b8b9e" providerId="AD"/>
  <p188:author id="{0975A537-65E5-35C8-8BFC-5D874D3284C8}" name="HODSON, John (NHS ENGLAND - X26)" initials="HX" userId="S::john.hodson@nhs.net::35a5604d-9fcf-4743-9149-0731dbe6c6d8" providerId="AD"/>
  <p188:author id="{634DCF4D-F77D-CAA7-D27B-117F9FAE20B6}" name="Wilshaw, Molly" initials="WM" userId="S::Molly.Wilshaw@kpmg.co.uk::ed90d8ee-d2e9-4abb-a545-5766e80e3bfd" providerId="AD"/>
  <p188:author id="{FDBF9D52-8AAC-E3AE-A82D-3A97B976D1CA}" name="Cheema, Rajvir" initials="CR" userId="S::rajvir.cheema@kpmg.co.uk::86bcdb7f-14bb-419f-850a-dcb963e2b931" providerId="AD"/>
  <p188:author id="{50D32D69-7508-65CF-D97A-53286CEED7A3}" name="Louisa Villeneuve" initials="LV" userId="S::Louisa.Villeneuve@KPMG.co.uk::9f6dae4c-97d5-42dc-83a1-0f8918556c1b" providerId="AD"/>
  <p188:author id="{6DE8DBAC-9A6A-6600-44C8-E3A8EBA372C5}" name="LANGFORD, Natasha (DEPARTMENT OF HEALTH AND SOCIAL CARE)" initials="LC" userId="S::natasha.langford3@nhs.net::3c988fe5-ca16-412e-8b50-df88854679c5" providerId="AD"/>
  <p188:author id="{EC173EAE-4EE2-6AAD-72D8-E4ED3BB7F781}" name="WILLIAMS, Timothy (NHS ENGLAND - X26)" initials="TW" userId="S::timothy.williams11@nhs.net::b313a4f3-6294-4f00-8a05-6a39e0c28966" providerId="AD"/>
  <p188:author id="{618FB0AE-0DC7-C1CE-9EE0-85E20726C328}" name="Roy, Neetu" initials="RN" userId="S::Neetu.Roy@kpmg.co.uk::1d710e20-299d-41bd-b5fd-ce78bd7c0408" providerId="AD"/>
  <p188:author id="{BF7A92C3-7A0F-A560-230E-787D07F85DFE}" name="Cheema, Rajvir" initials="RC" userId="S::Rajvir.Cheema@KPMG.co.uk::86bcdb7f-14bb-419f-850a-dcb963e2b931" providerId="AD"/>
  <p188:author id="{79F004C4-8F22-D835-812C-12351F0934FF}" name="REGAZZO, Lucas (NHS ENGLAND - X26)" initials="LR" userId="S::lucas.regazzo1@nhs.net::c64a002b-c029-4c15-9414-6e895409c8f9" providerId="AD"/>
  <p188:author id="{AD8E08F2-7040-9063-1FE7-02756ED1F659}" name="NOTT, Lynnette (NHS MIDLANDS AND LANCASHIRE COMMISSIONING SUPPORT UNIT)" initials="LN" userId="S::lnott@nhs.net::7995f622-9cd2-4955-8a74-9a0187309664" providerId="AD"/>
  <p188:author id="{19A0BAF3-85E6-3678-A168-9E25A292776F}" name="Regazzo, Lucas" initials="RL" userId="S::Lucas.Regazzo@kpmg.co.uk::4718c0b1-a3da-4162-acff-37089b67f443" providerId="AD"/>
  <p188:author id="{A75598F9-3FB7-15AA-484A-EEAF7FFED60E}" name="Lynnette Nott (ML)" initials="LN" userId="S::Lynnette.Nott@mlcsu.nhs.uk::dbdc2895-dfd5-429f-bb83-12e8305a698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Dakri, Mariam" initials="DM" lastIdx="2" clrIdx="6">
    <p:extLst>
      <p:ext uri="{19B8F6BF-5375-455C-9EA6-DF929625EA0E}">
        <p15:presenceInfo xmlns:p15="http://schemas.microsoft.com/office/powerpoint/2012/main" userId="S::Mariam.Dakri@KPMG.co.uk::cce84913-0859-419d-8d90-70fbf7b0c69e" providerId="AD"/>
      </p:ext>
    </p:extLst>
  </p:cmAuthor>
  <p:cmAuthor id="1" name="McClelland, Niall" initials="MN" lastIdx="2" clrIdx="0">
    <p:extLst>
      <p:ext uri="{19B8F6BF-5375-455C-9EA6-DF929625EA0E}">
        <p15:presenceInfo xmlns:p15="http://schemas.microsoft.com/office/powerpoint/2012/main" userId="McClelland, Niall" providerId="None"/>
      </p:ext>
    </p:extLst>
  </p:cmAuthor>
  <p:cmAuthor id="8" name="Colclough, Tim" initials="CT" lastIdx="5" clrIdx="7">
    <p:extLst>
      <p:ext uri="{19B8F6BF-5375-455C-9EA6-DF929625EA0E}">
        <p15:presenceInfo xmlns:p15="http://schemas.microsoft.com/office/powerpoint/2012/main" userId="S::Tim.Colclough@KPMG.co.uk::fefb6fdc-dd3b-4d34-8ce4-f125cc7b8b9e" providerId="AD"/>
      </p:ext>
    </p:extLst>
  </p:cmAuthor>
  <p:cmAuthor id="2" name="Ashton-Blanksby, Mark" initials="AM" lastIdx="14" clrIdx="1">
    <p:extLst>
      <p:ext uri="{19B8F6BF-5375-455C-9EA6-DF929625EA0E}">
        <p15:presenceInfo xmlns:p15="http://schemas.microsoft.com/office/powerpoint/2012/main" userId="Ashton-Blanksby, Mark" providerId="None"/>
      </p:ext>
    </p:extLst>
  </p:cmAuthor>
  <p:cmAuthor id="3" name="Andrews, Hannah" initials="AH" lastIdx="3" clrIdx="2">
    <p:extLst>
      <p:ext uri="{19B8F6BF-5375-455C-9EA6-DF929625EA0E}">
        <p15:presenceInfo xmlns:p15="http://schemas.microsoft.com/office/powerpoint/2012/main" userId="S::Hannah.Andrews@KPMG.co.uk::7e99d905-ca4e-4317-b110-5080927fa7a3" providerId="AD"/>
      </p:ext>
    </p:extLst>
  </p:cmAuthor>
  <p:cmAuthor id="4" name="Bolshaw, Kate" initials="BK" lastIdx="3" clrIdx="3">
    <p:extLst>
      <p:ext uri="{19B8F6BF-5375-455C-9EA6-DF929625EA0E}">
        <p15:presenceInfo xmlns:p15="http://schemas.microsoft.com/office/powerpoint/2012/main" userId="S::Kate.Bolshaw@KPMG.co.uk::49ad7155-ac2e-49ac-b17c-3b9ab607c361" providerId="AD"/>
      </p:ext>
    </p:extLst>
  </p:cmAuthor>
  <p:cmAuthor id="5" name="Cheema, Rajvir" initials="CR" lastIdx="2" clrIdx="4">
    <p:extLst>
      <p:ext uri="{19B8F6BF-5375-455C-9EA6-DF929625EA0E}">
        <p15:presenceInfo xmlns:p15="http://schemas.microsoft.com/office/powerpoint/2012/main" userId="S::Rajvir.Cheema@KPMG.co.uk::86bcdb7f-14bb-419f-850a-dcb963e2b931" providerId="AD"/>
      </p:ext>
    </p:extLst>
  </p:cmAuthor>
  <p:cmAuthor id="6" name="Dan Lismore" initials="DL" lastIdx="2" clrIdx="5">
    <p:extLst>
      <p:ext uri="{19B8F6BF-5375-455C-9EA6-DF929625EA0E}">
        <p15:presenceInfo xmlns:p15="http://schemas.microsoft.com/office/powerpoint/2012/main" userId="Dan Lismor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087"/>
    <a:srgbClr val="005EB8"/>
    <a:srgbClr val="D0CECE"/>
    <a:srgbClr val="0072CE"/>
    <a:srgbClr val="E8EDEE"/>
    <a:srgbClr val="768692"/>
    <a:srgbClr val="41B6E6"/>
    <a:srgbClr val="330072"/>
    <a:srgbClr val="009A44"/>
    <a:srgbClr val="EAA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FB79CF-5EF9-1976-F2AB-FBA8A61E721E}" v="132" dt="2025-09-18T17:10:25.8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pos="1118"/>
        <p:guide pos="710"/>
        <p:guide pos="6970"/>
        <p:guide pos="6289"/>
        <p:guide pos="3840"/>
        <p:guide orient="horz" pos="3997"/>
        <p:guide orient="horz" pos="1661"/>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2.fntdata"/><Relationship Id="rId39" Type="http://schemas.microsoft.com/office/2018/10/relationships/authors" Target="authors.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1.fntdata"/><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5.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font" Target="fonts/font4.fntdata"/><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TT, Lynnette (NHS MIDLANDS AND LANCASHIRE COMMISSIONING SUPPORT UNIT)" userId="S::lnott@nhs.net::7995f622-9cd2-4955-8a74-9a0187309664" providerId="AD" clId="Web-{FBFB79CF-5EF9-1976-F2AB-FBA8A61E721E}"/>
    <pc:docChg chg="delSld modSld">
      <pc:chgData name="NOTT, Lynnette (NHS MIDLANDS AND LANCASHIRE COMMISSIONING SUPPORT UNIT)" userId="S::lnott@nhs.net::7995f622-9cd2-4955-8a74-9a0187309664" providerId="AD" clId="Web-{FBFB79CF-5EF9-1976-F2AB-FBA8A61E721E}" dt="2025-09-18T17:10:25.873" v="66"/>
      <pc:docMkLst>
        <pc:docMk/>
      </pc:docMkLst>
      <pc:sldChg chg="addSp modSp">
        <pc:chgData name="NOTT, Lynnette (NHS MIDLANDS AND LANCASHIRE COMMISSIONING SUPPORT UNIT)" userId="S::lnott@nhs.net::7995f622-9cd2-4955-8a74-9a0187309664" providerId="AD" clId="Web-{FBFB79CF-5EF9-1976-F2AB-FBA8A61E721E}" dt="2025-09-18T17:10:02.185" v="63" actId="20577"/>
        <pc:sldMkLst>
          <pc:docMk/>
          <pc:sldMk cId="63139854" sldId="1924"/>
        </pc:sldMkLst>
        <pc:spChg chg="add mod">
          <ac:chgData name="NOTT, Lynnette (NHS MIDLANDS AND LANCASHIRE COMMISSIONING SUPPORT UNIT)" userId="S::lnott@nhs.net::7995f622-9cd2-4955-8a74-9a0187309664" providerId="AD" clId="Web-{FBFB79CF-5EF9-1976-F2AB-FBA8A61E721E}" dt="2025-09-18T17:10:02.185" v="63" actId="20577"/>
          <ac:spMkLst>
            <pc:docMk/>
            <pc:sldMk cId="63139854" sldId="1924"/>
            <ac:spMk id="6" creationId="{5EB2E9A2-7DEA-BECA-485F-293015A86D90}"/>
          </ac:spMkLst>
        </pc:spChg>
      </pc:sldChg>
      <pc:sldChg chg="del">
        <pc:chgData name="NOTT, Lynnette (NHS MIDLANDS AND LANCASHIRE COMMISSIONING SUPPORT UNIT)" userId="S::lnott@nhs.net::7995f622-9cd2-4955-8a74-9a0187309664" providerId="AD" clId="Web-{FBFB79CF-5EF9-1976-F2AB-FBA8A61E721E}" dt="2025-09-18T17:10:17.560" v="64"/>
        <pc:sldMkLst>
          <pc:docMk/>
          <pc:sldMk cId="3082859854" sldId="1925"/>
        </pc:sldMkLst>
      </pc:sldChg>
      <pc:sldChg chg="del">
        <pc:chgData name="NOTT, Lynnette (NHS MIDLANDS AND LANCASHIRE COMMISSIONING SUPPORT UNIT)" userId="S::lnott@nhs.net::7995f622-9cd2-4955-8a74-9a0187309664" providerId="AD" clId="Web-{FBFB79CF-5EF9-1976-F2AB-FBA8A61E721E}" dt="2025-09-18T17:10:21.420" v="65"/>
        <pc:sldMkLst>
          <pc:docMk/>
          <pc:sldMk cId="3362314365" sldId="1926"/>
        </pc:sldMkLst>
      </pc:sldChg>
      <pc:sldChg chg="del">
        <pc:chgData name="NOTT, Lynnette (NHS MIDLANDS AND LANCASHIRE COMMISSIONING SUPPORT UNIT)" userId="S::lnott@nhs.net::7995f622-9cd2-4955-8a74-9a0187309664" providerId="AD" clId="Web-{FBFB79CF-5EF9-1976-F2AB-FBA8A61E721E}" dt="2025-09-18T17:10:25.873" v="66"/>
        <pc:sldMkLst>
          <pc:docMk/>
          <pc:sldMk cId="1218605543" sldId="1927"/>
        </pc:sldMkLst>
      </pc:sldChg>
    </pc:docChg>
  </pc:docChgLst>
  <pc:docChgLst>
    <pc:chgData name="NOTT, Lynnette (NHS MIDLANDS AND LANCASHIRE COMMISSIONING SUPPORT UNIT)" userId="S::lnott@nhs.net::7995f622-9cd2-4955-8a74-9a0187309664" providerId="AD" clId="Web-{DDF22420-048D-40E4-E422-107A61316AAA}"/>
    <pc:docChg chg="modSld">
      <pc:chgData name="NOTT, Lynnette (NHS MIDLANDS AND LANCASHIRE COMMISSIONING SUPPORT UNIT)" userId="S::lnott@nhs.net::7995f622-9cd2-4955-8a74-9a0187309664" providerId="AD" clId="Web-{DDF22420-048D-40E4-E422-107A61316AAA}" dt="2025-09-11T11:37:38.068" v="22" actId="20577"/>
      <pc:docMkLst>
        <pc:docMk/>
      </pc:docMkLst>
      <pc:sldChg chg="addSp delSp modSp">
        <pc:chgData name="NOTT, Lynnette (NHS MIDLANDS AND LANCASHIRE COMMISSIONING SUPPORT UNIT)" userId="S::lnott@nhs.net::7995f622-9cd2-4955-8a74-9a0187309664" providerId="AD" clId="Web-{DDF22420-048D-40E4-E422-107A61316AAA}" dt="2025-09-11T11:37:38.068" v="22" actId="20577"/>
        <pc:sldMkLst>
          <pc:docMk/>
          <pc:sldMk cId="2497667950" sldId="382"/>
        </pc:sldMkLst>
        <pc:spChg chg="mod">
          <ac:chgData name="NOTT, Lynnette (NHS MIDLANDS AND LANCASHIRE COMMISSIONING SUPPORT UNIT)" userId="S::lnott@nhs.net::7995f622-9cd2-4955-8a74-9a0187309664" providerId="AD" clId="Web-{DDF22420-048D-40E4-E422-107A61316AAA}" dt="2025-09-11T11:37:38.068" v="22" actId="20577"/>
          <ac:spMkLst>
            <pc:docMk/>
            <pc:sldMk cId="2497667950" sldId="382"/>
            <ac:spMk id="5" creationId="{69F560C6-A0D8-C6DD-B646-7EDBE4158721}"/>
          </ac:spMkLst>
        </pc:spChg>
        <pc:spChg chg="mod">
          <ac:chgData name="NOTT, Lynnette (NHS MIDLANDS AND LANCASHIRE COMMISSIONING SUPPORT UNIT)" userId="S::lnott@nhs.net::7995f622-9cd2-4955-8a74-9a0187309664" providerId="AD" clId="Web-{DDF22420-048D-40E4-E422-107A61316AAA}" dt="2025-09-11T11:36:54.458" v="9" actId="1076"/>
          <ac:spMkLst>
            <pc:docMk/>
            <pc:sldMk cId="2497667950" sldId="382"/>
            <ac:spMk id="28" creationId="{BEB308F4-DF55-47A0-3246-03F8CF498C77}"/>
          </ac:spMkLst>
        </pc:spChg>
        <pc:spChg chg="mod">
          <ac:chgData name="NOTT, Lynnette (NHS MIDLANDS AND LANCASHIRE COMMISSIONING SUPPORT UNIT)" userId="S::lnott@nhs.net::7995f622-9cd2-4955-8a74-9a0187309664" providerId="AD" clId="Web-{DDF22420-048D-40E4-E422-107A61316AAA}" dt="2025-09-11T11:36:57.849" v="10" actId="1076"/>
          <ac:spMkLst>
            <pc:docMk/>
            <pc:sldMk cId="2497667950" sldId="382"/>
            <ac:spMk id="31" creationId="{310B38C0-7077-E322-7C92-858DE2F30541}"/>
          </ac:spMkLst>
        </pc:spChg>
      </pc:sldChg>
    </pc:docChg>
  </pc:docChgLst>
  <pc:docChgLst>
    <pc:chgData name="HODSON, John (NHS ENGLAND)" userId="S::john.hodson@nhs.net::35a5604d-9fcf-4743-9149-0731dbe6c6d8" providerId="AD" clId="Web-{EAD554F3-440A-1017-6D3B-68FBBDAAE89D}"/>
    <pc:docChg chg="modSld">
      <pc:chgData name="HODSON, John (NHS ENGLAND)" userId="S::john.hodson@nhs.net::35a5604d-9fcf-4743-9149-0731dbe6c6d8" providerId="AD" clId="Web-{EAD554F3-440A-1017-6D3B-68FBBDAAE89D}" dt="2025-09-12T16:29:35.089" v="151" actId="20577"/>
      <pc:docMkLst>
        <pc:docMk/>
      </pc:docMkLst>
      <pc:sldChg chg="addSp delSp modSp">
        <pc:chgData name="HODSON, John (NHS ENGLAND)" userId="S::john.hodson@nhs.net::35a5604d-9fcf-4743-9149-0731dbe6c6d8" providerId="AD" clId="Web-{EAD554F3-440A-1017-6D3B-68FBBDAAE89D}" dt="2025-09-12T16:29:35.089" v="151" actId="20577"/>
        <pc:sldMkLst>
          <pc:docMk/>
          <pc:sldMk cId="2497667950" sldId="382"/>
        </pc:sldMkLst>
        <pc:spChg chg="mod">
          <ac:chgData name="HODSON, John (NHS ENGLAND)" userId="S::john.hodson@nhs.net::35a5604d-9fcf-4743-9149-0731dbe6c6d8" providerId="AD" clId="Web-{EAD554F3-440A-1017-6D3B-68FBBDAAE89D}" dt="2025-09-12T16:29:35.089" v="151" actId="20577"/>
          <ac:spMkLst>
            <pc:docMk/>
            <pc:sldMk cId="2497667950" sldId="382"/>
            <ac:spMk id="5" creationId="{69F560C6-A0D8-C6DD-B646-7EDBE4158721}"/>
          </ac:spMkLst>
        </pc:spChg>
        <pc:spChg chg="mod">
          <ac:chgData name="HODSON, John (NHS ENGLAND)" userId="S::john.hodson@nhs.net::35a5604d-9fcf-4743-9149-0731dbe6c6d8" providerId="AD" clId="Web-{EAD554F3-440A-1017-6D3B-68FBBDAAE89D}" dt="2025-09-12T16:29:25.214" v="148" actId="1076"/>
          <ac:spMkLst>
            <pc:docMk/>
            <pc:sldMk cId="2497667950" sldId="382"/>
            <ac:spMk id="28" creationId="{BEB308F4-DF55-47A0-3246-03F8CF498C77}"/>
          </ac:spMkLst>
        </pc:spChg>
        <pc:spChg chg="mod">
          <ac:chgData name="HODSON, John (NHS ENGLAND)" userId="S::john.hodson@nhs.net::35a5604d-9fcf-4743-9149-0731dbe6c6d8" providerId="AD" clId="Web-{EAD554F3-440A-1017-6D3B-68FBBDAAE89D}" dt="2025-09-12T16:29:25.245" v="149" actId="1076"/>
          <ac:spMkLst>
            <pc:docMk/>
            <pc:sldMk cId="2497667950" sldId="382"/>
            <ac:spMk id="31" creationId="{310B38C0-7077-E322-7C92-858DE2F30541}"/>
          </ac:spMkLst>
        </pc:spChg>
      </pc:sldChg>
    </pc:docChg>
  </pc:docChgLst>
  <pc:docChgLst>
    <pc:chgData name="NOTT, Lynnette (NHS MIDLANDS AND LANCASHIRE COMMISSIONING SUPPORT UNIT)" userId="S::lnott@nhs.net::7995f622-9cd2-4955-8a74-9a0187309664" providerId="AD" clId="Web-{E7E3D7EC-E577-F65F-90DF-8249EAABEEB3}"/>
    <pc:docChg chg="delSld modSld">
      <pc:chgData name="NOTT, Lynnette (NHS MIDLANDS AND LANCASHIRE COMMISSIONING SUPPORT UNIT)" userId="S::lnott@nhs.net::7995f622-9cd2-4955-8a74-9a0187309664" providerId="AD" clId="Web-{E7E3D7EC-E577-F65F-90DF-8249EAABEEB3}" dt="2025-09-15T09:00:06.694" v="213"/>
      <pc:docMkLst>
        <pc:docMk/>
      </pc:docMkLst>
      <pc:sldChg chg="modSp">
        <pc:chgData name="NOTT, Lynnette (NHS MIDLANDS AND LANCASHIRE COMMISSIONING SUPPORT UNIT)" userId="S::lnott@nhs.net::7995f622-9cd2-4955-8a74-9a0187309664" providerId="AD" clId="Web-{E7E3D7EC-E577-F65F-90DF-8249EAABEEB3}" dt="2025-09-15T08:56:00.946" v="25"/>
        <pc:sldMkLst>
          <pc:docMk/>
          <pc:sldMk cId="1651211973" sldId="440"/>
        </pc:sldMkLst>
        <pc:graphicFrameChg chg="mod modGraphic">
          <ac:chgData name="NOTT, Lynnette (NHS MIDLANDS AND LANCASHIRE COMMISSIONING SUPPORT UNIT)" userId="S::lnott@nhs.net::7995f622-9cd2-4955-8a74-9a0187309664" providerId="AD" clId="Web-{E7E3D7EC-E577-F65F-90DF-8249EAABEEB3}" dt="2025-09-15T08:56:00.946" v="25"/>
          <ac:graphicFrameMkLst>
            <pc:docMk/>
            <pc:sldMk cId="1651211973" sldId="440"/>
            <ac:graphicFrameMk id="5" creationId="{5C2C1A3A-3796-3468-FE02-C4A367DF410C}"/>
          </ac:graphicFrameMkLst>
        </pc:graphicFrameChg>
      </pc:sldChg>
      <pc:sldChg chg="addSp modSp">
        <pc:chgData name="NOTT, Lynnette (NHS MIDLANDS AND LANCASHIRE COMMISSIONING SUPPORT UNIT)" userId="S::lnott@nhs.net::7995f622-9cd2-4955-8a74-9a0187309664" providerId="AD" clId="Web-{E7E3D7EC-E577-F65F-90DF-8249EAABEEB3}" dt="2025-09-15T08:59:32.942" v="207"/>
        <pc:sldMkLst>
          <pc:docMk/>
          <pc:sldMk cId="2788613372" sldId="441"/>
        </pc:sldMkLst>
        <pc:spChg chg="add mod">
          <ac:chgData name="NOTT, Lynnette (NHS MIDLANDS AND LANCASHIRE COMMISSIONING SUPPORT UNIT)" userId="S::lnott@nhs.net::7995f622-9cd2-4955-8a74-9a0187309664" providerId="AD" clId="Web-{E7E3D7EC-E577-F65F-90DF-8249EAABEEB3}" dt="2025-09-15T08:59:32.942" v="207"/>
          <ac:spMkLst>
            <pc:docMk/>
            <pc:sldMk cId="2788613372" sldId="441"/>
            <ac:spMk id="4" creationId="{C4F3E180-D105-A451-9FE5-A4EDA4F296CB}"/>
          </ac:spMkLst>
        </pc:spChg>
        <pc:graphicFrameChg chg="mod modGraphic">
          <ac:chgData name="NOTT, Lynnette (NHS MIDLANDS AND LANCASHIRE COMMISSIONING SUPPORT UNIT)" userId="S::lnott@nhs.net::7995f622-9cd2-4955-8a74-9a0187309664" providerId="AD" clId="Web-{E7E3D7EC-E577-F65F-90DF-8249EAABEEB3}" dt="2025-09-15T08:57:33.046" v="109"/>
          <ac:graphicFrameMkLst>
            <pc:docMk/>
            <pc:sldMk cId="2788613372" sldId="441"/>
            <ac:graphicFrameMk id="22" creationId="{C82D8E07-0FF4-163F-10BB-B5CF3CF95E93}"/>
          </ac:graphicFrameMkLst>
        </pc:graphicFrameChg>
      </pc:sldChg>
      <pc:sldChg chg="del">
        <pc:chgData name="NOTT, Lynnette (NHS MIDLANDS AND LANCASHIRE COMMISSIONING SUPPORT UNIT)" userId="S::lnott@nhs.net::7995f622-9cd2-4955-8a74-9a0187309664" providerId="AD" clId="Web-{E7E3D7EC-E577-F65F-90DF-8249EAABEEB3}" dt="2025-09-15T08:59:48.615" v="208"/>
        <pc:sldMkLst>
          <pc:docMk/>
          <pc:sldMk cId="184880580" sldId="461"/>
        </pc:sldMkLst>
      </pc:sldChg>
      <pc:sldChg chg="del">
        <pc:chgData name="NOTT, Lynnette (NHS MIDLANDS AND LANCASHIRE COMMISSIONING SUPPORT UNIT)" userId="S::lnott@nhs.net::7995f622-9cd2-4955-8a74-9a0187309664" providerId="AD" clId="Web-{E7E3D7EC-E577-F65F-90DF-8249EAABEEB3}" dt="2025-09-15T08:59:52.584" v="209"/>
        <pc:sldMkLst>
          <pc:docMk/>
          <pc:sldMk cId="242570775" sldId="462"/>
        </pc:sldMkLst>
      </pc:sldChg>
      <pc:sldChg chg="del">
        <pc:chgData name="NOTT, Lynnette (NHS MIDLANDS AND LANCASHIRE COMMISSIONING SUPPORT UNIT)" userId="S::lnott@nhs.net::7995f622-9cd2-4955-8a74-9a0187309664" providerId="AD" clId="Web-{E7E3D7EC-E577-F65F-90DF-8249EAABEEB3}" dt="2025-09-15T08:59:58.318" v="210"/>
        <pc:sldMkLst>
          <pc:docMk/>
          <pc:sldMk cId="3561517200" sldId="463"/>
        </pc:sldMkLst>
      </pc:sldChg>
      <pc:sldChg chg="del">
        <pc:chgData name="NOTT, Lynnette (NHS MIDLANDS AND LANCASHIRE COMMISSIONING SUPPORT UNIT)" userId="S::lnott@nhs.net::7995f622-9cd2-4955-8a74-9a0187309664" providerId="AD" clId="Web-{E7E3D7EC-E577-F65F-90DF-8249EAABEEB3}" dt="2025-09-15T09:00:00.912" v="211"/>
        <pc:sldMkLst>
          <pc:docMk/>
          <pc:sldMk cId="1852426828" sldId="464"/>
        </pc:sldMkLst>
      </pc:sldChg>
      <pc:sldChg chg="del">
        <pc:chgData name="NOTT, Lynnette (NHS MIDLANDS AND LANCASHIRE COMMISSIONING SUPPORT UNIT)" userId="S::lnott@nhs.net::7995f622-9cd2-4955-8a74-9a0187309664" providerId="AD" clId="Web-{E7E3D7EC-E577-F65F-90DF-8249EAABEEB3}" dt="2025-09-15T09:00:04.131" v="212"/>
        <pc:sldMkLst>
          <pc:docMk/>
          <pc:sldMk cId="3995870763" sldId="465"/>
        </pc:sldMkLst>
      </pc:sldChg>
      <pc:sldChg chg="del">
        <pc:chgData name="NOTT, Lynnette (NHS MIDLANDS AND LANCASHIRE COMMISSIONING SUPPORT UNIT)" userId="S::lnott@nhs.net::7995f622-9cd2-4955-8a74-9a0187309664" providerId="AD" clId="Web-{E7E3D7EC-E577-F65F-90DF-8249EAABEEB3}" dt="2025-09-15T09:00:06.694" v="213"/>
        <pc:sldMkLst>
          <pc:docMk/>
          <pc:sldMk cId="3820463291" sldId="466"/>
        </pc:sldMkLst>
      </pc:sldChg>
    </pc:docChg>
  </pc:docChgLst>
  <pc:docChgLst>
    <pc:chgData name="NOTT, Lynnette (NHS MIDLANDS AND LANCASHIRE COMMISSIONING SUPPORT UNIT)" userId="S::lnott@nhs.net::7995f622-9cd2-4955-8a74-9a0187309664" providerId="AD" clId="Web-{0CB26B90-72A7-6290-FD76-9D00C242B651}"/>
    <pc:docChg chg="modSld">
      <pc:chgData name="NOTT, Lynnette (NHS MIDLANDS AND LANCASHIRE COMMISSIONING SUPPORT UNIT)" userId="S::lnott@nhs.net::7995f622-9cd2-4955-8a74-9a0187309664" providerId="AD" clId="Web-{0CB26B90-72A7-6290-FD76-9D00C242B651}" dt="2025-09-11T11:34:26.382" v="50"/>
      <pc:docMkLst>
        <pc:docMk/>
      </pc:docMkLst>
      <pc:sldChg chg="modSp">
        <pc:chgData name="NOTT, Lynnette (NHS MIDLANDS AND LANCASHIRE COMMISSIONING SUPPORT UNIT)" userId="S::lnott@nhs.net::7995f622-9cd2-4955-8a74-9a0187309664" providerId="AD" clId="Web-{0CB26B90-72A7-6290-FD76-9D00C242B651}" dt="2025-09-11T11:33:49.537" v="32"/>
        <pc:sldMkLst>
          <pc:docMk/>
          <pc:sldMk cId="1651211973" sldId="440"/>
        </pc:sldMkLst>
        <pc:graphicFrameChg chg="mod modGraphic">
          <ac:chgData name="NOTT, Lynnette (NHS MIDLANDS AND LANCASHIRE COMMISSIONING SUPPORT UNIT)" userId="S::lnott@nhs.net::7995f622-9cd2-4955-8a74-9a0187309664" providerId="AD" clId="Web-{0CB26B90-72A7-6290-FD76-9D00C242B651}" dt="2025-09-11T11:33:49.537" v="32"/>
          <ac:graphicFrameMkLst>
            <pc:docMk/>
            <pc:sldMk cId="1651211973" sldId="440"/>
            <ac:graphicFrameMk id="5" creationId="{5C2C1A3A-3796-3468-FE02-C4A367DF410C}"/>
          </ac:graphicFrameMkLst>
        </pc:graphicFrameChg>
      </pc:sldChg>
      <pc:sldChg chg="modSp">
        <pc:chgData name="NOTT, Lynnette (NHS MIDLANDS AND LANCASHIRE COMMISSIONING SUPPORT UNIT)" userId="S::lnott@nhs.net::7995f622-9cd2-4955-8a74-9a0187309664" providerId="AD" clId="Web-{0CB26B90-72A7-6290-FD76-9D00C242B651}" dt="2025-09-11T11:34:26.382" v="50"/>
        <pc:sldMkLst>
          <pc:docMk/>
          <pc:sldMk cId="1660468788" sldId="449"/>
        </pc:sldMkLst>
        <pc:graphicFrameChg chg="mod modGraphic">
          <ac:chgData name="NOTT, Lynnette (NHS MIDLANDS AND LANCASHIRE COMMISSIONING SUPPORT UNIT)" userId="S::lnott@nhs.net::7995f622-9cd2-4955-8a74-9a0187309664" providerId="AD" clId="Web-{0CB26B90-72A7-6290-FD76-9D00C242B651}" dt="2025-09-11T11:34:26.382" v="50"/>
          <ac:graphicFrameMkLst>
            <pc:docMk/>
            <pc:sldMk cId="1660468788" sldId="449"/>
            <ac:graphicFrameMk id="6" creationId="{E028F947-C187-B7E6-FAF3-230B5E259DAF}"/>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021138" y="0"/>
            <a:ext cx="3076575" cy="512763"/>
          </a:xfrm>
          <a:prstGeom prst="rect">
            <a:avLst/>
          </a:prstGeom>
        </p:spPr>
        <p:txBody>
          <a:bodyPr vert="horz" lIns="91440" tIns="45720" rIns="91440" bIns="45720" rtlCol="0"/>
          <a:lstStyle>
            <a:lvl1pPr algn="r">
              <a:defRPr sz="1200"/>
            </a:lvl1pPr>
          </a:lstStyle>
          <a:p>
            <a:fld id="{2CFF9F9B-9C80-4AB0-8DB6-225950D4006B}" type="datetimeFigureOut">
              <a:rPr lang="en-GB" smtClean="0"/>
              <a:t>18/09/2025</a:t>
            </a:fld>
            <a:endParaRPr lang="en-GB"/>
          </a:p>
        </p:txBody>
      </p:sp>
      <p:sp>
        <p:nvSpPr>
          <p:cNvPr id="4" name="Slide Image Placeholder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09613" y="4926013"/>
            <a:ext cx="5680075" cy="40290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850"/>
            <a:ext cx="3076575" cy="51276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021138" y="9721850"/>
            <a:ext cx="3076575" cy="512763"/>
          </a:xfrm>
          <a:prstGeom prst="rect">
            <a:avLst/>
          </a:prstGeom>
        </p:spPr>
        <p:txBody>
          <a:bodyPr vert="horz" lIns="91440" tIns="45720" rIns="91440" bIns="45720" rtlCol="0" anchor="b"/>
          <a:lstStyle>
            <a:lvl1pPr algn="r">
              <a:defRPr sz="1200"/>
            </a:lvl1pPr>
          </a:lstStyle>
          <a:p>
            <a:fld id="{1909FDE8-FF9E-4973-A0B3-C7D1D17A6F3C}" type="slidenum">
              <a:rPr lang="en-GB" smtClean="0"/>
              <a:t>‹#›</a:t>
            </a:fld>
            <a:endParaRPr lang="en-GB"/>
          </a:p>
        </p:txBody>
      </p:sp>
    </p:spTree>
    <p:extLst>
      <p:ext uri="{BB962C8B-B14F-4D97-AF65-F5344CB8AC3E}">
        <p14:creationId xmlns:p14="http://schemas.microsoft.com/office/powerpoint/2010/main" val="796558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Standard title slide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4EC7EF-95E1-3D44-A982-BC7A3E9C61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5756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Key Message">
    <p:spTree>
      <p:nvGrpSpPr>
        <p:cNvPr id="1" name=""/>
        <p:cNvGrpSpPr/>
        <p:nvPr/>
      </p:nvGrpSpPr>
      <p:grpSpPr>
        <a:xfrm>
          <a:off x="0" y="0"/>
          <a:ext cx="0" cy="0"/>
          <a:chOff x="0" y="0"/>
          <a:chExt cx="0" cy="0"/>
        </a:xfrm>
      </p:grpSpPr>
      <p:sp>
        <p:nvSpPr>
          <p:cNvPr id="6" name="Text Placeholder 4"/>
          <p:cNvSpPr>
            <a:spLocks noGrp="1"/>
          </p:cNvSpPr>
          <p:nvPr>
            <p:ph type="body" sz="quarter" idx="12" hasCustomPrompt="1"/>
          </p:nvPr>
        </p:nvSpPr>
        <p:spPr>
          <a:xfrm>
            <a:off x="601785" y="203863"/>
            <a:ext cx="10976300" cy="169200"/>
          </a:xfrm>
        </p:spPr>
        <p:txBody>
          <a:bodyPr anchor="b"/>
          <a:lstStyle>
            <a:lvl1pPr>
              <a:spcAft>
                <a:spcPts val="0"/>
              </a:spcAft>
              <a:defRPr sz="1200"/>
            </a:lvl1pPr>
          </a:lstStyle>
          <a:p>
            <a:pPr lvl="0"/>
            <a:r>
              <a:rPr lang="en-US"/>
              <a:t>Super title here</a:t>
            </a:r>
          </a:p>
        </p:txBody>
      </p:sp>
      <p:sp>
        <p:nvSpPr>
          <p:cNvPr id="3" name="Title 2"/>
          <p:cNvSpPr>
            <a:spLocks noGrp="1"/>
          </p:cNvSpPr>
          <p:nvPr>
            <p:ph type="title"/>
          </p:nvPr>
        </p:nvSpPr>
        <p:spPr/>
        <p:txBody>
          <a:bodyPr/>
          <a:lstStyle>
            <a:lvl1pPr>
              <a:defRPr>
                <a:latin typeface="+mn-lt"/>
              </a:defRPr>
            </a:lvl1pPr>
          </a:lstStyle>
          <a:p>
            <a:r>
              <a:rPr lang="en-US"/>
              <a:t>Click to edit Master title style</a:t>
            </a:r>
            <a:endParaRPr lang="en-GB"/>
          </a:p>
        </p:txBody>
      </p:sp>
      <p:sp>
        <p:nvSpPr>
          <p:cNvPr id="9" name="Text Placeholder 8"/>
          <p:cNvSpPr>
            <a:spLocks noGrp="1"/>
          </p:cNvSpPr>
          <p:nvPr>
            <p:ph type="body" sz="quarter" idx="10"/>
          </p:nvPr>
        </p:nvSpPr>
        <p:spPr>
          <a:xfrm>
            <a:off x="601782" y="1422400"/>
            <a:ext cx="2148923" cy="4604400"/>
          </a:xfrm>
          <a:solidFill>
            <a:schemeClr val="tx2"/>
          </a:solidFill>
          <a:ln>
            <a:noFill/>
          </a:ln>
        </p:spPr>
        <p:txBody>
          <a:bodyPr lIns="54000" tIns="54000" rIns="54000" bIns="54000" anchor="t" anchorCtr="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8"/>
          <p:cNvSpPr>
            <a:spLocks noGrp="1"/>
          </p:cNvSpPr>
          <p:nvPr>
            <p:ph type="body" sz="quarter" idx="11"/>
          </p:nvPr>
        </p:nvSpPr>
        <p:spPr>
          <a:xfrm>
            <a:off x="3016738" y="1422400"/>
            <a:ext cx="8573477" cy="4604400"/>
          </a:xfrm>
          <a:ln>
            <a:noFill/>
          </a:ln>
        </p:spPr>
        <p:txBody>
          <a:bodyPr lIns="0" tIns="0" rIns="0" bIns="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83920438"/>
      </p:ext>
    </p:extLst>
  </p:cSld>
  <p:clrMapOvr>
    <a:masterClrMapping/>
  </p:clrMapOvr>
  <p:extLst>
    <p:ext uri="{DCECCB84-F9BA-43D5-87BE-67443E8EF086}">
      <p15:sldGuideLst xmlns:p15="http://schemas.microsoft.com/office/powerpoint/2012/main">
        <p15:guide id="1" pos="154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ith Image or Chart">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601785" y="203863"/>
            <a:ext cx="10988431" cy="169200"/>
          </a:xfrm>
        </p:spPr>
        <p:txBody>
          <a:bodyPr anchor="b"/>
          <a:lstStyle>
            <a:lvl1pPr>
              <a:spcAft>
                <a:spcPts val="0"/>
              </a:spcAft>
              <a:defRPr sz="1200"/>
            </a:lvl1pPr>
          </a:lstStyle>
          <a:p>
            <a:pPr lvl="0"/>
            <a:r>
              <a:rPr lang="en-US"/>
              <a:t>Super title here</a:t>
            </a:r>
          </a:p>
        </p:txBody>
      </p:sp>
      <p:sp>
        <p:nvSpPr>
          <p:cNvPr id="2" name="Title 1"/>
          <p:cNvSpPr>
            <a:spLocks noGrp="1"/>
          </p:cNvSpPr>
          <p:nvPr>
            <p:ph type="title"/>
          </p:nvPr>
        </p:nvSpPr>
        <p:spPr>
          <a:xfrm>
            <a:off x="601785" y="451575"/>
            <a:ext cx="10988431" cy="723600"/>
          </a:xfrm>
        </p:spPr>
        <p:txBody>
          <a:bodyPr/>
          <a:lstStyle/>
          <a:p>
            <a:r>
              <a:rPr lang="en-US"/>
              <a:t>Click to edit Master title style</a:t>
            </a:r>
            <a:endParaRPr lang="en-GB"/>
          </a:p>
        </p:txBody>
      </p:sp>
      <p:sp>
        <p:nvSpPr>
          <p:cNvPr id="9" name="Text Placeholder 8"/>
          <p:cNvSpPr>
            <a:spLocks noGrp="1"/>
          </p:cNvSpPr>
          <p:nvPr>
            <p:ph type="body" sz="quarter" idx="10"/>
          </p:nvPr>
        </p:nvSpPr>
        <p:spPr>
          <a:xfrm>
            <a:off x="601785" y="1422400"/>
            <a:ext cx="5382338" cy="460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hart Placeholder 5"/>
          <p:cNvSpPr>
            <a:spLocks noGrp="1"/>
          </p:cNvSpPr>
          <p:nvPr>
            <p:ph type="chart" sz="quarter" idx="13"/>
          </p:nvPr>
        </p:nvSpPr>
        <p:spPr>
          <a:xfrm>
            <a:off x="6207877" y="1422400"/>
            <a:ext cx="5382338" cy="4604400"/>
          </a:xfrm>
        </p:spPr>
        <p:txBody>
          <a:bodyPr anchor="ctr"/>
          <a:lstStyle>
            <a:lvl1pPr algn="ctr">
              <a:defRPr/>
            </a:lvl1pPr>
          </a:lstStyle>
          <a:p>
            <a:r>
              <a:rPr lang="en-US"/>
              <a:t>Click icon to add chart</a:t>
            </a:r>
            <a:endParaRPr lang="en-GB"/>
          </a:p>
        </p:txBody>
      </p:sp>
    </p:spTree>
    <p:extLst>
      <p:ext uri="{BB962C8B-B14F-4D97-AF65-F5344CB8AC3E}">
        <p14:creationId xmlns:p14="http://schemas.microsoft.com/office/powerpoint/2010/main" val="4064570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 Column Chart Text">
    <p:spTree>
      <p:nvGrpSpPr>
        <p:cNvPr id="1" name=""/>
        <p:cNvGrpSpPr/>
        <p:nvPr/>
      </p:nvGrpSpPr>
      <p:grpSpPr>
        <a:xfrm>
          <a:off x="0" y="0"/>
          <a:ext cx="0" cy="0"/>
          <a:chOff x="0" y="0"/>
          <a:chExt cx="0" cy="0"/>
        </a:xfrm>
      </p:grpSpPr>
      <p:sp>
        <p:nvSpPr>
          <p:cNvPr id="6" name="Text Placeholder 4"/>
          <p:cNvSpPr>
            <a:spLocks noGrp="1"/>
          </p:cNvSpPr>
          <p:nvPr>
            <p:ph type="body" sz="quarter" idx="12" hasCustomPrompt="1"/>
          </p:nvPr>
        </p:nvSpPr>
        <p:spPr>
          <a:xfrm>
            <a:off x="601785" y="203863"/>
            <a:ext cx="10988431" cy="169200"/>
          </a:xfrm>
        </p:spPr>
        <p:txBody>
          <a:bodyPr anchor="b"/>
          <a:lstStyle>
            <a:lvl1pPr>
              <a:spcAft>
                <a:spcPts val="0"/>
              </a:spcAft>
              <a:defRPr sz="1200"/>
            </a:lvl1pPr>
          </a:lstStyle>
          <a:p>
            <a:pPr lvl="0"/>
            <a:r>
              <a:rPr lang="en-US"/>
              <a:t>Super title here</a:t>
            </a:r>
          </a:p>
        </p:txBody>
      </p:sp>
      <p:sp>
        <p:nvSpPr>
          <p:cNvPr id="3" name="Title 2"/>
          <p:cNvSpPr>
            <a:spLocks noGrp="1"/>
          </p:cNvSpPr>
          <p:nvPr>
            <p:ph type="title"/>
          </p:nvPr>
        </p:nvSpPr>
        <p:spPr>
          <a:xfrm>
            <a:off x="601785" y="451575"/>
            <a:ext cx="10988431" cy="723600"/>
          </a:xfrm>
        </p:spPr>
        <p:txBody>
          <a:bodyPr/>
          <a:lstStyle/>
          <a:p>
            <a:r>
              <a:rPr lang="en-US"/>
              <a:t>Click to edit Master title style</a:t>
            </a:r>
            <a:endParaRPr lang="en-GB"/>
          </a:p>
        </p:txBody>
      </p:sp>
      <p:sp>
        <p:nvSpPr>
          <p:cNvPr id="9" name="Text Placeholder 8"/>
          <p:cNvSpPr>
            <a:spLocks noGrp="1"/>
          </p:cNvSpPr>
          <p:nvPr>
            <p:ph type="body" sz="quarter" idx="10"/>
          </p:nvPr>
        </p:nvSpPr>
        <p:spPr>
          <a:xfrm>
            <a:off x="601785" y="1422400"/>
            <a:ext cx="10988431"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hart Placeholder 4"/>
          <p:cNvSpPr>
            <a:spLocks noGrp="1"/>
          </p:cNvSpPr>
          <p:nvPr>
            <p:ph type="chart" sz="quarter" idx="11"/>
          </p:nvPr>
        </p:nvSpPr>
        <p:spPr>
          <a:xfrm>
            <a:off x="601785" y="3830800"/>
            <a:ext cx="10988431" cy="2196000"/>
          </a:xfrm>
        </p:spPr>
        <p:txBody>
          <a:bodyPr anchor="ctr"/>
          <a:lstStyle>
            <a:lvl1pPr algn="ctr">
              <a:defRPr/>
            </a:lvl1pPr>
          </a:lstStyle>
          <a:p>
            <a:r>
              <a:rPr lang="en-US"/>
              <a:t>Click icon to add chart</a:t>
            </a:r>
            <a:endParaRPr lang="en-GB"/>
          </a:p>
        </p:txBody>
      </p:sp>
    </p:spTree>
    <p:extLst>
      <p:ext uri="{BB962C8B-B14F-4D97-AF65-F5344CB8AC3E}">
        <p14:creationId xmlns:p14="http://schemas.microsoft.com/office/powerpoint/2010/main" val="4038038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hart">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601785" y="203863"/>
            <a:ext cx="10988431" cy="169200"/>
          </a:xfrm>
        </p:spPr>
        <p:txBody>
          <a:bodyPr anchor="b"/>
          <a:lstStyle>
            <a:lvl1pPr>
              <a:spcAft>
                <a:spcPts val="0"/>
              </a:spcAft>
              <a:defRPr sz="1200"/>
            </a:lvl1pPr>
          </a:lstStyle>
          <a:p>
            <a:pPr lvl="0"/>
            <a:r>
              <a:rPr lang="en-US"/>
              <a:t>Super title here</a:t>
            </a:r>
          </a:p>
        </p:txBody>
      </p:sp>
      <p:sp>
        <p:nvSpPr>
          <p:cNvPr id="2" name="Title 1"/>
          <p:cNvSpPr>
            <a:spLocks noGrp="1"/>
          </p:cNvSpPr>
          <p:nvPr>
            <p:ph type="title"/>
          </p:nvPr>
        </p:nvSpPr>
        <p:spPr>
          <a:xfrm>
            <a:off x="601785" y="451575"/>
            <a:ext cx="10988431" cy="723600"/>
          </a:xfrm>
        </p:spPr>
        <p:txBody>
          <a:bodyPr/>
          <a:lstStyle/>
          <a:p>
            <a:r>
              <a:rPr lang="en-US"/>
              <a:t>Click to edit Master title style</a:t>
            </a:r>
            <a:endParaRPr lang="en-GB"/>
          </a:p>
        </p:txBody>
      </p:sp>
      <p:sp>
        <p:nvSpPr>
          <p:cNvPr id="7" name="Chart Placeholder 5">
            <a:extLst>
              <a:ext uri="{FF2B5EF4-FFF2-40B4-BE49-F238E27FC236}">
                <a16:creationId xmlns:a16="http://schemas.microsoft.com/office/drawing/2014/main" id="{9E394B45-74BD-4697-911E-EF9DF27840B7}"/>
              </a:ext>
            </a:extLst>
          </p:cNvPr>
          <p:cNvSpPr>
            <a:spLocks noGrp="1"/>
          </p:cNvSpPr>
          <p:nvPr>
            <p:ph type="chart" sz="quarter" idx="14"/>
          </p:nvPr>
        </p:nvSpPr>
        <p:spPr>
          <a:xfrm>
            <a:off x="601785" y="1422400"/>
            <a:ext cx="5382338" cy="4604400"/>
          </a:xfrm>
        </p:spPr>
        <p:txBody>
          <a:bodyPr anchor="ctr"/>
          <a:lstStyle>
            <a:lvl1pPr algn="ctr">
              <a:defRPr/>
            </a:lvl1pPr>
          </a:lstStyle>
          <a:p>
            <a:r>
              <a:rPr lang="en-US"/>
              <a:t>Click icon to add chart</a:t>
            </a:r>
            <a:endParaRPr lang="en-GB"/>
          </a:p>
        </p:txBody>
      </p:sp>
      <p:sp>
        <p:nvSpPr>
          <p:cNvPr id="6" name="Chart Placeholder 5"/>
          <p:cNvSpPr>
            <a:spLocks noGrp="1"/>
          </p:cNvSpPr>
          <p:nvPr>
            <p:ph type="chart" sz="quarter" idx="13"/>
          </p:nvPr>
        </p:nvSpPr>
        <p:spPr>
          <a:xfrm>
            <a:off x="6207877" y="1422400"/>
            <a:ext cx="5382338" cy="4604400"/>
          </a:xfrm>
        </p:spPr>
        <p:txBody>
          <a:bodyPr anchor="ctr"/>
          <a:lstStyle>
            <a:lvl1pPr algn="ctr">
              <a:defRPr/>
            </a:lvl1pPr>
          </a:lstStyle>
          <a:p>
            <a:r>
              <a:rPr lang="en-US"/>
              <a:t>Click icon to add chart</a:t>
            </a:r>
            <a:endParaRPr lang="en-GB"/>
          </a:p>
        </p:txBody>
      </p:sp>
    </p:spTree>
    <p:extLst>
      <p:ext uri="{BB962C8B-B14F-4D97-AF65-F5344CB8AC3E}">
        <p14:creationId xmlns:p14="http://schemas.microsoft.com/office/powerpoint/2010/main" val="26726926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 Chart &amp; Text">
    <p:spTree>
      <p:nvGrpSpPr>
        <p:cNvPr id="1" name=""/>
        <p:cNvGrpSpPr/>
        <p:nvPr/>
      </p:nvGrpSpPr>
      <p:grpSpPr>
        <a:xfrm>
          <a:off x="0" y="0"/>
          <a:ext cx="0" cy="0"/>
          <a:chOff x="0" y="0"/>
          <a:chExt cx="0" cy="0"/>
        </a:xfrm>
      </p:grpSpPr>
      <p:sp>
        <p:nvSpPr>
          <p:cNvPr id="11" name="Text Placeholder 4"/>
          <p:cNvSpPr>
            <a:spLocks noGrp="1"/>
          </p:cNvSpPr>
          <p:nvPr>
            <p:ph type="body" sz="quarter" idx="16" hasCustomPrompt="1"/>
          </p:nvPr>
        </p:nvSpPr>
        <p:spPr>
          <a:xfrm>
            <a:off x="601785" y="203863"/>
            <a:ext cx="10988431" cy="169200"/>
          </a:xfrm>
        </p:spPr>
        <p:txBody>
          <a:bodyPr anchor="b"/>
          <a:lstStyle>
            <a:lvl1pPr>
              <a:spcAft>
                <a:spcPts val="0"/>
              </a:spcAft>
              <a:defRPr sz="1200"/>
            </a:lvl1pPr>
          </a:lstStyle>
          <a:p>
            <a:pPr lvl="0"/>
            <a:r>
              <a:rPr lang="en-US"/>
              <a:t>Super title here</a:t>
            </a:r>
          </a:p>
        </p:txBody>
      </p:sp>
      <p:sp>
        <p:nvSpPr>
          <p:cNvPr id="3" name="Title 2"/>
          <p:cNvSpPr>
            <a:spLocks noGrp="1"/>
          </p:cNvSpPr>
          <p:nvPr>
            <p:ph type="title"/>
          </p:nvPr>
        </p:nvSpPr>
        <p:spPr>
          <a:xfrm>
            <a:off x="601785" y="451575"/>
            <a:ext cx="10988431" cy="723600"/>
          </a:xfrm>
        </p:spPr>
        <p:txBody>
          <a:bodyPr/>
          <a:lstStyle/>
          <a:p>
            <a:r>
              <a:rPr lang="en-US"/>
              <a:t>Click to edit Master title style</a:t>
            </a:r>
            <a:endParaRPr lang="en-GB"/>
          </a:p>
        </p:txBody>
      </p:sp>
      <p:sp>
        <p:nvSpPr>
          <p:cNvPr id="7" name="Text Placeholder 8"/>
          <p:cNvSpPr>
            <a:spLocks noGrp="1"/>
          </p:cNvSpPr>
          <p:nvPr>
            <p:ph type="body" sz="quarter" idx="10"/>
          </p:nvPr>
        </p:nvSpPr>
        <p:spPr>
          <a:xfrm>
            <a:off x="601784" y="1422400"/>
            <a:ext cx="3500308"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hart Placeholder 4"/>
          <p:cNvSpPr>
            <a:spLocks noGrp="1"/>
          </p:cNvSpPr>
          <p:nvPr>
            <p:ph type="chart" sz="quarter" idx="12"/>
          </p:nvPr>
        </p:nvSpPr>
        <p:spPr>
          <a:xfrm>
            <a:off x="601783" y="3830800"/>
            <a:ext cx="3500308" cy="2196000"/>
          </a:xfrm>
        </p:spPr>
        <p:txBody>
          <a:bodyPr anchor="ctr"/>
          <a:lstStyle>
            <a:lvl1pPr algn="ctr">
              <a:defRPr/>
            </a:lvl1pPr>
          </a:lstStyle>
          <a:p>
            <a:r>
              <a:rPr lang="en-US"/>
              <a:t>Click icon to add chart</a:t>
            </a:r>
            <a:endParaRPr lang="en-GB"/>
          </a:p>
        </p:txBody>
      </p:sp>
      <p:sp>
        <p:nvSpPr>
          <p:cNvPr id="9" name="Text Placeholder 8"/>
          <p:cNvSpPr>
            <a:spLocks noGrp="1"/>
          </p:cNvSpPr>
          <p:nvPr>
            <p:ph type="body" sz="quarter" idx="14"/>
          </p:nvPr>
        </p:nvSpPr>
        <p:spPr>
          <a:xfrm>
            <a:off x="4345846" y="1422400"/>
            <a:ext cx="3500308"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hart Placeholder 4"/>
          <p:cNvSpPr>
            <a:spLocks noGrp="1"/>
          </p:cNvSpPr>
          <p:nvPr>
            <p:ph type="chart" sz="quarter" idx="11"/>
          </p:nvPr>
        </p:nvSpPr>
        <p:spPr>
          <a:xfrm>
            <a:off x="4345846" y="3830800"/>
            <a:ext cx="3500308" cy="2196000"/>
          </a:xfrm>
        </p:spPr>
        <p:txBody>
          <a:bodyPr anchor="ctr"/>
          <a:lstStyle>
            <a:lvl1pPr algn="ctr">
              <a:defRPr/>
            </a:lvl1pPr>
          </a:lstStyle>
          <a:p>
            <a:r>
              <a:rPr lang="en-US"/>
              <a:t>Click icon to add chart</a:t>
            </a:r>
            <a:endParaRPr lang="en-GB"/>
          </a:p>
        </p:txBody>
      </p:sp>
      <p:sp>
        <p:nvSpPr>
          <p:cNvPr id="10" name="Text Placeholder 8"/>
          <p:cNvSpPr>
            <a:spLocks noGrp="1"/>
          </p:cNvSpPr>
          <p:nvPr>
            <p:ph type="body" sz="quarter" idx="15"/>
          </p:nvPr>
        </p:nvSpPr>
        <p:spPr>
          <a:xfrm>
            <a:off x="8089908" y="1422400"/>
            <a:ext cx="3500308"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hart Placeholder 4"/>
          <p:cNvSpPr>
            <a:spLocks noGrp="1"/>
          </p:cNvSpPr>
          <p:nvPr>
            <p:ph type="chart" sz="quarter" idx="13"/>
          </p:nvPr>
        </p:nvSpPr>
        <p:spPr>
          <a:xfrm>
            <a:off x="8089908" y="3830800"/>
            <a:ext cx="3500308" cy="2196000"/>
          </a:xfrm>
        </p:spPr>
        <p:txBody>
          <a:bodyPr anchor="ctr"/>
          <a:lstStyle>
            <a:lvl1pPr algn="ctr">
              <a:defRPr/>
            </a:lvl1pPr>
          </a:lstStyle>
          <a:p>
            <a:r>
              <a:rPr lang="en-US"/>
              <a:t>Click icon to add chart</a:t>
            </a:r>
            <a:endParaRPr lang="en-GB"/>
          </a:p>
        </p:txBody>
      </p:sp>
    </p:spTree>
    <p:extLst>
      <p:ext uri="{BB962C8B-B14F-4D97-AF65-F5344CB8AC3E}">
        <p14:creationId xmlns:p14="http://schemas.microsoft.com/office/powerpoint/2010/main" val="1589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 2">
    <p:bg>
      <p:bgPr>
        <a:gradFill>
          <a:gsLst>
            <a:gs pos="0">
              <a:srgbClr val="330072"/>
            </a:gs>
            <a:gs pos="100000">
              <a:srgbClr val="005EB8"/>
            </a:gs>
          </a:gsLst>
          <a:lin ang="0" scaled="0"/>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1634193-B107-4FAD-9EC0-E0099122CA2C}"/>
              </a:ext>
              <a:ext uri="{C183D7F6-B498-43B3-948B-1728B52AA6E4}">
                <adec:decorative xmlns:adec="http://schemas.microsoft.com/office/drawing/2017/decorative" val="1"/>
              </a:ext>
            </a:extLst>
          </p:cNvPr>
          <p:cNvSpPr>
            <a:spLocks/>
          </p:cNvSpPr>
          <p:nvPr userDrawn="1"/>
        </p:nvSpPr>
        <p:spPr>
          <a:xfrm>
            <a:off x="1002324" y="1422400"/>
            <a:ext cx="7264400" cy="4099970"/>
          </a:xfrm>
          <a:prstGeom prst="rect">
            <a:avLst/>
          </a:prstGeom>
          <a:gradFill>
            <a:gsLst>
              <a:gs pos="100000">
                <a:srgbClr val="E8EDEE"/>
              </a:gs>
              <a:gs pos="0">
                <a:srgbClr val="41B6E6"/>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8" name="Text Placeholder 11">
            <a:extLst>
              <a:ext uri="{FF2B5EF4-FFF2-40B4-BE49-F238E27FC236}">
                <a16:creationId xmlns:a16="http://schemas.microsoft.com/office/drawing/2014/main" id="{E815A46F-898E-4769-AAC0-5EDA85F52457}"/>
              </a:ext>
            </a:extLst>
          </p:cNvPr>
          <p:cNvSpPr>
            <a:spLocks noGrp="1"/>
          </p:cNvSpPr>
          <p:nvPr>
            <p:ph type="body" sz="quarter" idx="10" hasCustomPrompt="1"/>
          </p:nvPr>
        </p:nvSpPr>
        <p:spPr>
          <a:xfrm>
            <a:off x="1293511" y="1553435"/>
            <a:ext cx="1103922" cy="722312"/>
          </a:xfrm>
        </p:spPr>
        <p:txBody>
          <a:bodyPr/>
          <a:lstStyle>
            <a:lvl1pPr>
              <a:lnSpc>
                <a:spcPct val="80000"/>
              </a:lnSpc>
              <a:defRPr sz="6000">
                <a:solidFill>
                  <a:schemeClr val="tx2"/>
                </a:solidFill>
                <a:latin typeface="Calibri" panose="020F0502020204030204" pitchFamily="34" charset="0"/>
                <a:ea typeface="Calibri" panose="020F0502020204030204" pitchFamily="34" charset="0"/>
                <a:cs typeface="Calibri" panose="020F0502020204030204" pitchFamily="34" charset="0"/>
              </a:defRPr>
            </a:lvl1pPr>
            <a:lvl2pPr>
              <a:defRPr>
                <a:latin typeface="+mj-lt"/>
              </a:defRPr>
            </a:lvl2pPr>
            <a:lvl3pPr>
              <a:defRPr>
                <a:latin typeface="+mj-lt"/>
              </a:defRPr>
            </a:lvl3pPr>
            <a:lvl4pPr>
              <a:defRPr>
                <a:latin typeface="+mj-lt"/>
              </a:defRPr>
            </a:lvl4pPr>
            <a:lvl5pPr>
              <a:defRPr>
                <a:latin typeface="+mj-lt"/>
              </a:defRPr>
            </a:lvl5pPr>
          </a:lstStyle>
          <a:p>
            <a:pPr lvl="0"/>
            <a:r>
              <a:rPr lang="en-US"/>
              <a:t>00</a:t>
            </a:r>
          </a:p>
        </p:txBody>
      </p:sp>
      <p:sp>
        <p:nvSpPr>
          <p:cNvPr id="7" name="Title 1">
            <a:extLst>
              <a:ext uri="{FF2B5EF4-FFF2-40B4-BE49-F238E27FC236}">
                <a16:creationId xmlns:a16="http://schemas.microsoft.com/office/drawing/2014/main" id="{52EAAA2D-0929-4E90-A676-0E7CBDA93BB5}"/>
              </a:ext>
            </a:extLst>
          </p:cNvPr>
          <p:cNvSpPr>
            <a:spLocks noGrp="1"/>
          </p:cNvSpPr>
          <p:nvPr>
            <p:ph type="ctrTitle"/>
          </p:nvPr>
        </p:nvSpPr>
        <p:spPr>
          <a:xfrm>
            <a:off x="1293510" y="2504375"/>
            <a:ext cx="5652414" cy="1623742"/>
          </a:xfrm>
        </p:spPr>
        <p:txBody>
          <a:bodyPr anchor="t" anchorCtr="0"/>
          <a:lstStyle>
            <a:lvl1pPr algn="l">
              <a:defRPr sz="6600">
                <a:solidFill>
                  <a:schemeClr val="tx2"/>
                </a:solidFill>
                <a:latin typeface="Calibri" panose="020F0502020204030204" pitchFamily="34" charset="0"/>
                <a:ea typeface="Calibri" panose="020F0502020204030204" pitchFamily="34" charset="0"/>
                <a:cs typeface="Calibri" panose="020F0502020204030204" pitchFamily="34" charset="0"/>
              </a:defRPr>
            </a:lvl1pPr>
          </a:lstStyle>
          <a:p>
            <a:r>
              <a:rPr lang="en-US"/>
              <a:t>Click to edit Master title style</a:t>
            </a:r>
          </a:p>
        </p:txBody>
      </p:sp>
      <p:sp>
        <p:nvSpPr>
          <p:cNvPr id="9" name="Text Placeholder 13">
            <a:extLst>
              <a:ext uri="{FF2B5EF4-FFF2-40B4-BE49-F238E27FC236}">
                <a16:creationId xmlns:a16="http://schemas.microsoft.com/office/drawing/2014/main" id="{EA366F44-77CE-46B7-B3AD-8C862125681D}"/>
              </a:ext>
            </a:extLst>
          </p:cNvPr>
          <p:cNvSpPr>
            <a:spLocks noGrp="1"/>
          </p:cNvSpPr>
          <p:nvPr>
            <p:ph type="body" sz="quarter" idx="11"/>
          </p:nvPr>
        </p:nvSpPr>
        <p:spPr>
          <a:xfrm>
            <a:off x="1293510" y="4465785"/>
            <a:ext cx="5652414" cy="810000"/>
          </a:xfrm>
        </p:spPr>
        <p:txBody>
          <a:bodyPr anchor="b"/>
          <a:lstStyle>
            <a:lvl1pPr>
              <a:defRPr>
                <a:solidFill>
                  <a:schemeClr val="tx2"/>
                </a:solidFill>
              </a:defRPr>
            </a:lvl1pPr>
            <a:lvl2pPr>
              <a:defRPr>
                <a:solidFill>
                  <a:schemeClr val="tx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912688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oR section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330126"/>
            <a:ext cx="10204450" cy="4546799"/>
          </a:xfrm>
        </p:spPr>
        <p:txBody>
          <a:bodyPr numCol="2" spcCol="288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DF69D30F-5094-425F-A158-0850AE27D366}"/>
              </a:ext>
            </a:extLst>
          </p:cNvPr>
          <p:cNvSpPr>
            <a:spLocks noGrp="1"/>
          </p:cNvSpPr>
          <p:nvPr>
            <p:ph type="title"/>
          </p:nvPr>
        </p:nvSpPr>
        <p:spPr>
          <a:xfrm>
            <a:off x="995364" y="431800"/>
            <a:ext cx="8869072" cy="533400"/>
          </a:xfrm>
        </p:spPr>
        <p:txBody>
          <a:bodyPr/>
          <a:lstStyle/>
          <a:p>
            <a:r>
              <a:rPr lang="en-US"/>
              <a:t>Click to edit Master title style</a:t>
            </a:r>
            <a:endParaRPr lang="en-GB"/>
          </a:p>
        </p:txBody>
      </p:sp>
    </p:spTree>
    <p:extLst>
      <p:ext uri="{BB962C8B-B14F-4D97-AF65-F5344CB8AC3E}">
        <p14:creationId xmlns:p14="http://schemas.microsoft.com/office/powerpoint/2010/main" val="16643941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03A1B-372E-1F25-3B01-B0D2BFFD54F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C666EBB-1030-8B5D-93B6-E5B4A806A2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E337E49-9849-4185-075B-4C1CEEF74AA0}"/>
              </a:ext>
            </a:extLst>
          </p:cNvPr>
          <p:cNvSpPr>
            <a:spLocks noGrp="1"/>
          </p:cNvSpPr>
          <p:nvPr>
            <p:ph type="dt" sz="half" idx="10"/>
          </p:nvPr>
        </p:nvSpPr>
        <p:spPr/>
        <p:txBody>
          <a:bodyPr/>
          <a:lstStyle/>
          <a:p>
            <a:fld id="{3054DC0F-CC40-426E-98C4-677C2CB749F0}" type="datetimeFigureOut">
              <a:rPr lang="en-GB" smtClean="0"/>
              <a:t>18/09/2025</a:t>
            </a:fld>
            <a:endParaRPr lang="en-GB"/>
          </a:p>
        </p:txBody>
      </p:sp>
      <p:sp>
        <p:nvSpPr>
          <p:cNvPr id="5" name="Footer Placeholder 4">
            <a:extLst>
              <a:ext uri="{FF2B5EF4-FFF2-40B4-BE49-F238E27FC236}">
                <a16:creationId xmlns:a16="http://schemas.microsoft.com/office/drawing/2014/main" id="{58FD9393-9BB8-4306-0128-1DDE79AFE7A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E4CAFC-2B64-3A92-8301-2C498A4879FF}"/>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33353167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98EFD-EA15-05BA-9553-F07DA6970B4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590155E-46AC-4D88-D22B-170D2EB75B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F9F13B-AD8C-6886-4852-EDFCBD8BE5DF}"/>
              </a:ext>
            </a:extLst>
          </p:cNvPr>
          <p:cNvSpPr>
            <a:spLocks noGrp="1"/>
          </p:cNvSpPr>
          <p:nvPr>
            <p:ph type="dt" sz="half" idx="10"/>
          </p:nvPr>
        </p:nvSpPr>
        <p:spPr/>
        <p:txBody>
          <a:bodyPr/>
          <a:lstStyle/>
          <a:p>
            <a:fld id="{3054DC0F-CC40-426E-98C4-677C2CB749F0}" type="datetimeFigureOut">
              <a:rPr lang="en-GB" smtClean="0"/>
              <a:t>18/09/2025</a:t>
            </a:fld>
            <a:endParaRPr lang="en-GB"/>
          </a:p>
        </p:txBody>
      </p:sp>
      <p:sp>
        <p:nvSpPr>
          <p:cNvPr id="5" name="Footer Placeholder 4">
            <a:extLst>
              <a:ext uri="{FF2B5EF4-FFF2-40B4-BE49-F238E27FC236}">
                <a16:creationId xmlns:a16="http://schemas.microsoft.com/office/drawing/2014/main" id="{154CCA5C-6A80-8096-BDDD-F9B1E5DE0FF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D0A1E3-5F34-7F76-9C72-8326802EE9D0}"/>
              </a:ext>
            </a:extLst>
          </p:cNvPr>
          <p:cNvSpPr>
            <a:spLocks noGrp="1"/>
          </p:cNvSpPr>
          <p:nvPr>
            <p:ph type="sldNum" sz="quarter" idx="12"/>
          </p:nvPr>
        </p:nvSpPr>
        <p:spPr/>
        <p:txBody>
          <a:bodyPr/>
          <a:lstStyle/>
          <a:p>
            <a:fld id="{8727514D-13CE-4AF1-9C55-0D0BFC958989}" type="slidenum">
              <a:rPr lang="en-GB" smtClean="0"/>
              <a:t>‹#›</a:t>
            </a:fld>
            <a:endParaRPr lang="en-GB"/>
          </a:p>
        </p:txBody>
      </p:sp>
      <p:sp>
        <p:nvSpPr>
          <p:cNvPr id="7" name="Shape 8">
            <a:extLst>
              <a:ext uri="{FF2B5EF4-FFF2-40B4-BE49-F238E27FC236}">
                <a16:creationId xmlns:a16="http://schemas.microsoft.com/office/drawing/2014/main" id="{E6EDAD9D-0A1B-8484-E504-7148C4549621}"/>
              </a:ext>
            </a:extLst>
          </p:cNvPr>
          <p:cNvSpPr txBox="1">
            <a:spLocks/>
          </p:cNvSpPr>
          <p:nvPr userDrawn="1"/>
        </p:nvSpPr>
        <p:spPr>
          <a:xfrm>
            <a:off x="11291771" y="6385080"/>
            <a:ext cx="298444"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rgbClr val="0072CE"/>
                </a:solidFill>
                <a:latin typeface="+mn-lt"/>
                <a:ea typeface="Arial"/>
                <a:cs typeface="Arial" panose="020B0604020202020204" pitchFamily="34" charset="0"/>
              </a:rPr>
              <a:pPr algn="r"/>
              <a:t>‹#›</a:t>
            </a:fld>
            <a:endParaRPr lang="en-GB" sz="1000">
              <a:solidFill>
                <a:srgbClr val="0072CE"/>
              </a:solidFill>
              <a:latin typeface="+mn-lt"/>
              <a:ea typeface="Arial"/>
              <a:cs typeface="Arial" panose="020B0604020202020204" pitchFamily="34" charset="0"/>
            </a:endParaRPr>
          </a:p>
        </p:txBody>
      </p:sp>
      <p:cxnSp>
        <p:nvCxnSpPr>
          <p:cNvPr id="8" name="Straight Connector 7">
            <a:extLst>
              <a:ext uri="{FF2B5EF4-FFF2-40B4-BE49-F238E27FC236}">
                <a16:creationId xmlns:a16="http://schemas.microsoft.com/office/drawing/2014/main" id="{4C8F7CC3-916F-8F19-637C-04009173E57F}"/>
              </a:ext>
            </a:extLst>
          </p:cNvPr>
          <p:cNvCxnSpPr/>
          <p:nvPr userDrawn="1"/>
        </p:nvCxnSpPr>
        <p:spPr>
          <a:xfrm>
            <a:off x="11269545" y="6385080"/>
            <a:ext cx="0" cy="149412"/>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63588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98EFD-EA15-05BA-9553-F07DA6970B4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590155E-46AC-4D88-D22B-170D2EB75B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F9F13B-AD8C-6886-4852-EDFCBD8BE5DF}"/>
              </a:ext>
            </a:extLst>
          </p:cNvPr>
          <p:cNvSpPr>
            <a:spLocks noGrp="1"/>
          </p:cNvSpPr>
          <p:nvPr>
            <p:ph type="dt" sz="half" idx="10"/>
          </p:nvPr>
        </p:nvSpPr>
        <p:spPr/>
        <p:txBody>
          <a:bodyPr/>
          <a:lstStyle/>
          <a:p>
            <a:fld id="{3054DC0F-CC40-426E-98C4-677C2CB749F0}" type="datetimeFigureOut">
              <a:rPr lang="en-GB" smtClean="0"/>
              <a:t>18/09/2025</a:t>
            </a:fld>
            <a:endParaRPr lang="en-GB"/>
          </a:p>
        </p:txBody>
      </p:sp>
      <p:sp>
        <p:nvSpPr>
          <p:cNvPr id="5" name="Footer Placeholder 4">
            <a:extLst>
              <a:ext uri="{FF2B5EF4-FFF2-40B4-BE49-F238E27FC236}">
                <a16:creationId xmlns:a16="http://schemas.microsoft.com/office/drawing/2014/main" id="{154CCA5C-6A80-8096-BDDD-F9B1E5DE0FF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D0A1E3-5F34-7F76-9C72-8326802EE9D0}"/>
              </a:ext>
            </a:extLst>
          </p:cNvPr>
          <p:cNvSpPr>
            <a:spLocks noGrp="1"/>
          </p:cNvSpPr>
          <p:nvPr>
            <p:ph type="sldNum" sz="quarter" idx="12"/>
          </p:nvPr>
        </p:nvSpPr>
        <p:spPr/>
        <p:txBody>
          <a:bodyPr/>
          <a:lstStyle/>
          <a:p>
            <a:fld id="{8727514D-13CE-4AF1-9C55-0D0BFC958989}" type="slidenum">
              <a:rPr lang="en-GB" smtClean="0"/>
              <a:t>‹#›</a:t>
            </a:fld>
            <a:endParaRPr lang="en-GB"/>
          </a:p>
        </p:txBody>
      </p:sp>
      <p:sp>
        <p:nvSpPr>
          <p:cNvPr id="7" name="Shape 8">
            <a:extLst>
              <a:ext uri="{FF2B5EF4-FFF2-40B4-BE49-F238E27FC236}">
                <a16:creationId xmlns:a16="http://schemas.microsoft.com/office/drawing/2014/main" id="{E6EDAD9D-0A1B-8484-E504-7148C4549621}"/>
              </a:ext>
            </a:extLst>
          </p:cNvPr>
          <p:cNvSpPr txBox="1">
            <a:spLocks/>
          </p:cNvSpPr>
          <p:nvPr userDrawn="1"/>
        </p:nvSpPr>
        <p:spPr>
          <a:xfrm>
            <a:off x="11291771" y="6385080"/>
            <a:ext cx="298444"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rgbClr val="0072CE"/>
                </a:solidFill>
                <a:latin typeface="+mn-lt"/>
                <a:ea typeface="Arial"/>
                <a:cs typeface="Arial" panose="020B0604020202020204" pitchFamily="34" charset="0"/>
              </a:rPr>
              <a:pPr algn="r"/>
              <a:t>‹#›</a:t>
            </a:fld>
            <a:endParaRPr lang="en-GB" sz="1000">
              <a:solidFill>
                <a:srgbClr val="0072CE"/>
              </a:solidFill>
              <a:latin typeface="+mn-lt"/>
              <a:ea typeface="Arial"/>
              <a:cs typeface="Arial" panose="020B0604020202020204" pitchFamily="34" charset="0"/>
            </a:endParaRPr>
          </a:p>
        </p:txBody>
      </p:sp>
      <p:cxnSp>
        <p:nvCxnSpPr>
          <p:cNvPr id="8" name="Straight Connector 7">
            <a:extLst>
              <a:ext uri="{FF2B5EF4-FFF2-40B4-BE49-F238E27FC236}">
                <a16:creationId xmlns:a16="http://schemas.microsoft.com/office/drawing/2014/main" id="{4C8F7CC3-916F-8F19-637C-04009173E57F}"/>
              </a:ext>
            </a:extLst>
          </p:cNvPr>
          <p:cNvCxnSpPr/>
          <p:nvPr userDrawn="1"/>
        </p:nvCxnSpPr>
        <p:spPr>
          <a:xfrm>
            <a:off x="11269545" y="6385080"/>
            <a:ext cx="0" cy="149412"/>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39391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657A1-1E75-D058-AA1A-826B937437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24FB7C6-13B3-A335-0059-553AF61DC8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1B88F9-4DDA-BD2C-F42F-53FFF94C222B}"/>
              </a:ext>
            </a:extLst>
          </p:cNvPr>
          <p:cNvSpPr>
            <a:spLocks noGrp="1"/>
          </p:cNvSpPr>
          <p:nvPr>
            <p:ph type="dt" sz="half" idx="10"/>
          </p:nvPr>
        </p:nvSpPr>
        <p:spPr/>
        <p:txBody>
          <a:bodyPr/>
          <a:lstStyle/>
          <a:p>
            <a:fld id="{3054DC0F-CC40-426E-98C4-677C2CB749F0}" type="datetimeFigureOut">
              <a:rPr lang="en-GB" smtClean="0"/>
              <a:t>18/09/2025</a:t>
            </a:fld>
            <a:endParaRPr lang="en-GB"/>
          </a:p>
        </p:txBody>
      </p:sp>
      <p:sp>
        <p:nvSpPr>
          <p:cNvPr id="5" name="Footer Placeholder 4">
            <a:extLst>
              <a:ext uri="{FF2B5EF4-FFF2-40B4-BE49-F238E27FC236}">
                <a16:creationId xmlns:a16="http://schemas.microsoft.com/office/drawing/2014/main" id="{2D13E3E3-0A30-72F7-AD3F-E3A97053BE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A7EE1A-69FA-3207-9F95-BE02A7D3B412}"/>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2312703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y Message 2 Column">
    <p:spTree>
      <p:nvGrpSpPr>
        <p:cNvPr id="1" name=""/>
        <p:cNvGrpSpPr/>
        <p:nvPr/>
      </p:nvGrpSpPr>
      <p:grpSpPr>
        <a:xfrm>
          <a:off x="0" y="0"/>
          <a:ext cx="0" cy="0"/>
          <a:chOff x="0" y="0"/>
          <a:chExt cx="0" cy="0"/>
        </a:xfrm>
      </p:grpSpPr>
      <p:sp>
        <p:nvSpPr>
          <p:cNvPr id="7" name="Text Placeholder 4"/>
          <p:cNvSpPr>
            <a:spLocks noGrp="1"/>
          </p:cNvSpPr>
          <p:nvPr>
            <p:ph type="body" sz="quarter" idx="13" hasCustomPrompt="1"/>
          </p:nvPr>
        </p:nvSpPr>
        <p:spPr>
          <a:xfrm>
            <a:off x="601785" y="203863"/>
            <a:ext cx="10976300" cy="169200"/>
          </a:xfrm>
        </p:spPr>
        <p:txBody>
          <a:bodyPr anchor="b"/>
          <a:lstStyle>
            <a:lvl1pPr>
              <a:spcAft>
                <a:spcPts val="0"/>
              </a:spcAft>
              <a:defRPr sz="1200"/>
            </a:lvl1pPr>
          </a:lstStyle>
          <a:p>
            <a:pPr lvl="0"/>
            <a:r>
              <a:rPr lang="en-US"/>
              <a:t>Super title here</a:t>
            </a:r>
          </a:p>
        </p:txBody>
      </p:sp>
      <p:sp>
        <p:nvSpPr>
          <p:cNvPr id="3" name="Title 2"/>
          <p:cNvSpPr>
            <a:spLocks noGrp="1"/>
          </p:cNvSpPr>
          <p:nvPr>
            <p:ph type="title"/>
          </p:nvPr>
        </p:nvSpPr>
        <p:spPr/>
        <p:txBody>
          <a:bodyPr/>
          <a:lstStyle>
            <a:lvl1pPr>
              <a:defRPr>
                <a:latin typeface="+mn-lt"/>
              </a:defRPr>
            </a:lvl1pPr>
          </a:lstStyle>
          <a:p>
            <a:r>
              <a:rPr lang="en-US"/>
              <a:t>Click to edit Master title style</a:t>
            </a:r>
            <a:endParaRPr lang="en-GB"/>
          </a:p>
        </p:txBody>
      </p:sp>
      <p:sp>
        <p:nvSpPr>
          <p:cNvPr id="5" name="Text Placeholder 8"/>
          <p:cNvSpPr>
            <a:spLocks noGrp="1"/>
          </p:cNvSpPr>
          <p:nvPr>
            <p:ph type="body" sz="quarter" idx="11"/>
          </p:nvPr>
        </p:nvSpPr>
        <p:spPr>
          <a:xfrm>
            <a:off x="3016738" y="1422400"/>
            <a:ext cx="4187077" cy="4604400"/>
          </a:xfrm>
          <a:ln>
            <a:noFill/>
          </a:ln>
        </p:spPr>
        <p:txBody>
          <a:bodyPr lIns="0" tIns="0" rIns="0" bIns="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Placeholder 8"/>
          <p:cNvSpPr>
            <a:spLocks noGrp="1"/>
          </p:cNvSpPr>
          <p:nvPr>
            <p:ph type="body" sz="quarter" idx="12"/>
          </p:nvPr>
        </p:nvSpPr>
        <p:spPr>
          <a:xfrm>
            <a:off x="7404295" y="1422400"/>
            <a:ext cx="4187077" cy="4604400"/>
          </a:xfrm>
          <a:ln>
            <a:noFill/>
          </a:ln>
        </p:spPr>
        <p:txBody>
          <a:bodyPr lIns="0" tIns="0" rIns="0" bIns="0"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8">
            <a:extLst>
              <a:ext uri="{FF2B5EF4-FFF2-40B4-BE49-F238E27FC236}">
                <a16:creationId xmlns:a16="http://schemas.microsoft.com/office/drawing/2014/main" id="{65F2CD05-51CB-46FA-A27E-B4A4D72CDE37}"/>
              </a:ext>
            </a:extLst>
          </p:cNvPr>
          <p:cNvSpPr>
            <a:spLocks noGrp="1"/>
          </p:cNvSpPr>
          <p:nvPr>
            <p:ph type="body" sz="quarter" idx="10"/>
          </p:nvPr>
        </p:nvSpPr>
        <p:spPr>
          <a:xfrm>
            <a:off x="601782" y="1422400"/>
            <a:ext cx="2148923" cy="4604400"/>
          </a:xfrm>
          <a:solidFill>
            <a:schemeClr val="tx2"/>
          </a:solidFill>
          <a:ln>
            <a:noFill/>
          </a:ln>
        </p:spPr>
        <p:txBody>
          <a:bodyPr lIns="54000" tIns="54000" rIns="54000" bIns="54000" anchor="t" anchorCtr="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71090888"/>
      </p:ext>
    </p:extLst>
  </p:cSld>
  <p:clrMapOvr>
    <a:masterClrMapping/>
  </p:clrMapOvr>
  <p:extLst>
    <p:ext uri="{DCECCB84-F9BA-43D5-87BE-67443E8EF086}">
      <p15:sldGuideLst xmlns:p15="http://schemas.microsoft.com/office/powerpoint/2012/main">
        <p15:guide id="1" pos="1409">
          <p15:clr>
            <a:srgbClr val="FBAE40"/>
          </p15:clr>
        </p15:guide>
        <p15:guide id="2" pos="154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A9209-0CF9-5550-2AC7-7501023DCB7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F84E206-A016-A51E-09F3-537827A99DB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9ACDAC9-236C-A0FC-E155-937F20100A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5B75896-1E00-6272-1BB1-64D0B6747010}"/>
              </a:ext>
            </a:extLst>
          </p:cNvPr>
          <p:cNvSpPr>
            <a:spLocks noGrp="1"/>
          </p:cNvSpPr>
          <p:nvPr>
            <p:ph type="dt" sz="half" idx="10"/>
          </p:nvPr>
        </p:nvSpPr>
        <p:spPr/>
        <p:txBody>
          <a:bodyPr/>
          <a:lstStyle/>
          <a:p>
            <a:fld id="{3054DC0F-CC40-426E-98C4-677C2CB749F0}" type="datetimeFigureOut">
              <a:rPr lang="en-GB" smtClean="0"/>
              <a:t>18/09/2025</a:t>
            </a:fld>
            <a:endParaRPr lang="en-GB"/>
          </a:p>
        </p:txBody>
      </p:sp>
      <p:sp>
        <p:nvSpPr>
          <p:cNvPr id="6" name="Footer Placeholder 5">
            <a:extLst>
              <a:ext uri="{FF2B5EF4-FFF2-40B4-BE49-F238E27FC236}">
                <a16:creationId xmlns:a16="http://schemas.microsoft.com/office/drawing/2014/main" id="{106C110E-E675-DC8F-DFDA-E97D6C05164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D71591-96BA-E5B6-30C7-E01EE41730A8}"/>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7049380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30021-307A-EB56-4E52-3913B13A6AC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0F6AC46-B82B-4CAC-382F-B2E798DCD3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2A376EB-0CF7-A693-A7CD-CB2C5BB1C6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BC88650-A1B0-1651-8D4D-DBDB42DB84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486060-E8AB-C611-38E9-CD621B75DB3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13611B2-A0FE-0B13-DDA9-B53C8C9A9A5E}"/>
              </a:ext>
            </a:extLst>
          </p:cNvPr>
          <p:cNvSpPr>
            <a:spLocks noGrp="1"/>
          </p:cNvSpPr>
          <p:nvPr>
            <p:ph type="dt" sz="half" idx="10"/>
          </p:nvPr>
        </p:nvSpPr>
        <p:spPr/>
        <p:txBody>
          <a:bodyPr/>
          <a:lstStyle/>
          <a:p>
            <a:fld id="{3054DC0F-CC40-426E-98C4-677C2CB749F0}" type="datetimeFigureOut">
              <a:rPr lang="en-GB" smtClean="0"/>
              <a:t>18/09/2025</a:t>
            </a:fld>
            <a:endParaRPr lang="en-GB"/>
          </a:p>
        </p:txBody>
      </p:sp>
      <p:sp>
        <p:nvSpPr>
          <p:cNvPr id="8" name="Footer Placeholder 7">
            <a:extLst>
              <a:ext uri="{FF2B5EF4-FFF2-40B4-BE49-F238E27FC236}">
                <a16:creationId xmlns:a16="http://schemas.microsoft.com/office/drawing/2014/main" id="{5B53AAF6-E01C-4D04-450F-75FA05C0436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8C9BF0A-FEEE-75FD-A4EB-2464695411F5}"/>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37443113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DE99F-EA9D-E558-DA3B-31585EFC92A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0F3990B-F90C-D4D6-5631-5C5FE667A9BE}"/>
              </a:ext>
            </a:extLst>
          </p:cNvPr>
          <p:cNvSpPr>
            <a:spLocks noGrp="1"/>
          </p:cNvSpPr>
          <p:nvPr>
            <p:ph type="dt" sz="half" idx="10"/>
          </p:nvPr>
        </p:nvSpPr>
        <p:spPr/>
        <p:txBody>
          <a:bodyPr/>
          <a:lstStyle/>
          <a:p>
            <a:fld id="{3054DC0F-CC40-426E-98C4-677C2CB749F0}" type="datetimeFigureOut">
              <a:rPr lang="en-GB" smtClean="0"/>
              <a:t>18/09/2025</a:t>
            </a:fld>
            <a:endParaRPr lang="en-GB"/>
          </a:p>
        </p:txBody>
      </p:sp>
      <p:sp>
        <p:nvSpPr>
          <p:cNvPr id="4" name="Footer Placeholder 3">
            <a:extLst>
              <a:ext uri="{FF2B5EF4-FFF2-40B4-BE49-F238E27FC236}">
                <a16:creationId xmlns:a16="http://schemas.microsoft.com/office/drawing/2014/main" id="{A8A9BAAF-D751-50C6-3E45-D26A403DAC7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9B9984E-7BAE-A01E-9ECB-D025783C7B36}"/>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13885976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ED0194-E3D4-F010-8801-A2259E8CF364}"/>
              </a:ext>
            </a:extLst>
          </p:cNvPr>
          <p:cNvSpPr>
            <a:spLocks noGrp="1"/>
          </p:cNvSpPr>
          <p:nvPr>
            <p:ph type="dt" sz="half" idx="10"/>
          </p:nvPr>
        </p:nvSpPr>
        <p:spPr/>
        <p:txBody>
          <a:bodyPr/>
          <a:lstStyle/>
          <a:p>
            <a:fld id="{3054DC0F-CC40-426E-98C4-677C2CB749F0}" type="datetimeFigureOut">
              <a:rPr lang="en-GB" smtClean="0"/>
              <a:t>18/09/2025</a:t>
            </a:fld>
            <a:endParaRPr lang="en-GB"/>
          </a:p>
        </p:txBody>
      </p:sp>
      <p:sp>
        <p:nvSpPr>
          <p:cNvPr id="3" name="Footer Placeholder 2">
            <a:extLst>
              <a:ext uri="{FF2B5EF4-FFF2-40B4-BE49-F238E27FC236}">
                <a16:creationId xmlns:a16="http://schemas.microsoft.com/office/drawing/2014/main" id="{9FED3D8B-FC07-4D93-A024-3E080CA36ED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888AE34-4F0E-A13F-617E-C5ABFE7CB2A3}"/>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36456070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4AEA9-C901-12BB-B732-8DB21CACDD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D267DB9-29D7-C0C1-A47F-8385BBEA99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739925A-6AB6-E67C-FC27-47C692A8B4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7ECA54-3176-BE25-0F91-72FDB46812CB}"/>
              </a:ext>
            </a:extLst>
          </p:cNvPr>
          <p:cNvSpPr>
            <a:spLocks noGrp="1"/>
          </p:cNvSpPr>
          <p:nvPr>
            <p:ph type="dt" sz="half" idx="10"/>
          </p:nvPr>
        </p:nvSpPr>
        <p:spPr/>
        <p:txBody>
          <a:bodyPr/>
          <a:lstStyle/>
          <a:p>
            <a:fld id="{3054DC0F-CC40-426E-98C4-677C2CB749F0}" type="datetimeFigureOut">
              <a:rPr lang="en-GB" smtClean="0"/>
              <a:t>18/09/2025</a:t>
            </a:fld>
            <a:endParaRPr lang="en-GB"/>
          </a:p>
        </p:txBody>
      </p:sp>
      <p:sp>
        <p:nvSpPr>
          <p:cNvPr id="6" name="Footer Placeholder 5">
            <a:extLst>
              <a:ext uri="{FF2B5EF4-FFF2-40B4-BE49-F238E27FC236}">
                <a16:creationId xmlns:a16="http://schemas.microsoft.com/office/drawing/2014/main" id="{B4A629DB-86FD-EDBF-52AB-B176196567D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A575012-583E-9745-04C9-C814BD1B2BB6}"/>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29196848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AB2AD-93D3-938F-A39F-482C39F219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56336DE-818B-9EC9-C65A-9A71E9ED1B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3D90A62-3084-622F-C3FA-EEB78432F4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286619F-108C-C5F2-9FA1-E98A73B2318F}"/>
              </a:ext>
            </a:extLst>
          </p:cNvPr>
          <p:cNvSpPr>
            <a:spLocks noGrp="1"/>
          </p:cNvSpPr>
          <p:nvPr>
            <p:ph type="dt" sz="half" idx="10"/>
          </p:nvPr>
        </p:nvSpPr>
        <p:spPr/>
        <p:txBody>
          <a:bodyPr/>
          <a:lstStyle/>
          <a:p>
            <a:fld id="{3054DC0F-CC40-426E-98C4-677C2CB749F0}" type="datetimeFigureOut">
              <a:rPr lang="en-GB" smtClean="0"/>
              <a:t>18/09/2025</a:t>
            </a:fld>
            <a:endParaRPr lang="en-GB"/>
          </a:p>
        </p:txBody>
      </p:sp>
      <p:sp>
        <p:nvSpPr>
          <p:cNvPr id="6" name="Footer Placeholder 5">
            <a:extLst>
              <a:ext uri="{FF2B5EF4-FFF2-40B4-BE49-F238E27FC236}">
                <a16:creationId xmlns:a16="http://schemas.microsoft.com/office/drawing/2014/main" id="{74D960D6-9913-BE68-1ED3-AFBD43E35E7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1ED9878-CC5B-970E-56E7-56A8A24CB141}"/>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21518011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FA7A6-14AC-00B1-DD4B-A522589D7F0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04E4460-45F5-4860-8AFB-EF7B0EB9A71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6F05BE-490F-BB95-F50E-EC415B4CAAED}"/>
              </a:ext>
            </a:extLst>
          </p:cNvPr>
          <p:cNvSpPr>
            <a:spLocks noGrp="1"/>
          </p:cNvSpPr>
          <p:nvPr>
            <p:ph type="dt" sz="half" idx="10"/>
          </p:nvPr>
        </p:nvSpPr>
        <p:spPr/>
        <p:txBody>
          <a:bodyPr/>
          <a:lstStyle/>
          <a:p>
            <a:fld id="{3054DC0F-CC40-426E-98C4-677C2CB749F0}" type="datetimeFigureOut">
              <a:rPr lang="en-GB" smtClean="0"/>
              <a:t>18/09/2025</a:t>
            </a:fld>
            <a:endParaRPr lang="en-GB"/>
          </a:p>
        </p:txBody>
      </p:sp>
      <p:sp>
        <p:nvSpPr>
          <p:cNvPr id="5" name="Footer Placeholder 4">
            <a:extLst>
              <a:ext uri="{FF2B5EF4-FFF2-40B4-BE49-F238E27FC236}">
                <a16:creationId xmlns:a16="http://schemas.microsoft.com/office/drawing/2014/main" id="{E695501F-8122-9DA8-FD37-4D7BBBC32D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BD1FC6-DEEE-1E51-9509-2D33666561D3}"/>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38647212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5A79552-82C2-7508-B4DA-249A67E0647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07201DD-9D77-18F6-4364-B962AC7816A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28736DA-E701-9C29-148B-5401F4AC7690}"/>
              </a:ext>
            </a:extLst>
          </p:cNvPr>
          <p:cNvSpPr>
            <a:spLocks noGrp="1"/>
          </p:cNvSpPr>
          <p:nvPr>
            <p:ph type="dt" sz="half" idx="10"/>
          </p:nvPr>
        </p:nvSpPr>
        <p:spPr/>
        <p:txBody>
          <a:bodyPr/>
          <a:lstStyle/>
          <a:p>
            <a:fld id="{3054DC0F-CC40-426E-98C4-677C2CB749F0}" type="datetimeFigureOut">
              <a:rPr lang="en-GB" smtClean="0"/>
              <a:t>18/09/2025</a:t>
            </a:fld>
            <a:endParaRPr lang="en-GB"/>
          </a:p>
        </p:txBody>
      </p:sp>
      <p:sp>
        <p:nvSpPr>
          <p:cNvPr id="5" name="Footer Placeholder 4">
            <a:extLst>
              <a:ext uri="{FF2B5EF4-FFF2-40B4-BE49-F238E27FC236}">
                <a16:creationId xmlns:a16="http://schemas.microsoft.com/office/drawing/2014/main" id="{39757654-8BD4-8D2F-11B3-F7087E825E3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4F11E7-60E1-616B-0BA6-F81E333E3F50}"/>
              </a:ext>
            </a:extLst>
          </p:cNvPr>
          <p:cNvSpPr>
            <a:spLocks noGrp="1"/>
          </p:cNvSpPr>
          <p:nvPr>
            <p:ph type="sldNum" sz="quarter" idx="12"/>
          </p:nvPr>
        </p:nvSpPr>
        <p:spPr/>
        <p:txBody>
          <a:bodyPr/>
          <a:lstStyle/>
          <a:p>
            <a:fld id="{8727514D-13CE-4AF1-9C55-0D0BFC958989}" type="slidenum">
              <a:rPr lang="en-GB" smtClean="0"/>
              <a:t>‹#›</a:t>
            </a:fld>
            <a:endParaRPr lang="en-GB"/>
          </a:p>
        </p:txBody>
      </p:sp>
    </p:spTree>
    <p:extLst>
      <p:ext uri="{BB962C8B-B14F-4D97-AF65-F5344CB8AC3E}">
        <p14:creationId xmlns:p14="http://schemas.microsoft.com/office/powerpoint/2010/main" val="16224493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2"/>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33983481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ext Placeholder 4"/>
          <p:cNvSpPr>
            <a:spLocks noGrp="1"/>
          </p:cNvSpPr>
          <p:nvPr>
            <p:ph type="body" sz="quarter" idx="11" hasCustomPrompt="1"/>
          </p:nvPr>
        </p:nvSpPr>
        <p:spPr>
          <a:xfrm>
            <a:off x="601785" y="203863"/>
            <a:ext cx="10976300" cy="169200"/>
          </a:xfrm>
        </p:spPr>
        <p:txBody>
          <a:bodyPr anchor="b"/>
          <a:lstStyle>
            <a:lvl1pPr>
              <a:spcAft>
                <a:spcPts val="0"/>
              </a:spcAft>
              <a:defRPr sz="1200"/>
            </a:lvl1pPr>
          </a:lstStyle>
          <a:p>
            <a:pPr lvl="0"/>
            <a:r>
              <a:rPr lang="en-US"/>
              <a:t>Super title here</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85903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Text Placeholder 4"/>
          <p:cNvSpPr>
            <a:spLocks noGrp="1"/>
          </p:cNvSpPr>
          <p:nvPr>
            <p:ph type="body" sz="quarter" idx="11" hasCustomPrompt="1"/>
          </p:nvPr>
        </p:nvSpPr>
        <p:spPr>
          <a:xfrm>
            <a:off x="601785" y="203863"/>
            <a:ext cx="10976300" cy="169200"/>
          </a:xfrm>
        </p:spPr>
        <p:txBody>
          <a:bodyPr anchor="b"/>
          <a:lstStyle>
            <a:lvl1pPr>
              <a:spcAft>
                <a:spcPts val="0"/>
              </a:spcAft>
              <a:defRPr sz="1200"/>
            </a:lvl1pPr>
          </a:lstStyle>
          <a:p>
            <a:pPr lvl="0"/>
            <a:r>
              <a:rPr lang="en-US"/>
              <a:t>Super title here</a:t>
            </a:r>
          </a:p>
        </p:txBody>
      </p:sp>
      <p:sp>
        <p:nvSpPr>
          <p:cNvPr id="2" name="Title 1"/>
          <p:cNvSpPr>
            <a:spLocks noGrp="1"/>
          </p:cNvSpPr>
          <p:nvPr>
            <p:ph type="title"/>
          </p:nvPr>
        </p:nvSpPr>
        <p:spPr/>
        <p:txBody>
          <a:bodyPr/>
          <a:lstStyle/>
          <a:p>
            <a:r>
              <a:rPr lang="en-US"/>
              <a:t>Click to edit Master title style</a:t>
            </a:r>
          </a:p>
        </p:txBody>
      </p:sp>
      <p:sp>
        <p:nvSpPr>
          <p:cNvPr id="4" name="object 10">
            <a:extLst>
              <a:ext uri="{FF2B5EF4-FFF2-40B4-BE49-F238E27FC236}">
                <a16:creationId xmlns:a16="http://schemas.microsoft.com/office/drawing/2014/main" id="{C454EE79-9863-8973-F658-2291E7D66869}"/>
              </a:ext>
            </a:extLst>
          </p:cNvPr>
          <p:cNvSpPr/>
          <p:nvPr userDrawn="1"/>
        </p:nvSpPr>
        <p:spPr>
          <a:xfrm>
            <a:off x="7714874" y="1746884"/>
            <a:ext cx="176292" cy="4320000"/>
          </a:xfrm>
          <a:custGeom>
            <a:avLst/>
            <a:gdLst/>
            <a:ahLst/>
            <a:cxnLst/>
            <a:rect l="l" t="t" r="r" b="b"/>
            <a:pathLst>
              <a:path h="3472815">
                <a:moveTo>
                  <a:pt x="0" y="0"/>
                </a:moveTo>
                <a:lnTo>
                  <a:pt x="0" y="3472319"/>
                </a:lnTo>
              </a:path>
            </a:pathLst>
          </a:custGeom>
          <a:ln w="6350">
            <a:solidFill>
              <a:schemeClr val="accent1"/>
            </a:solidFill>
          </a:ln>
        </p:spPr>
        <p:txBody>
          <a:bodyPr wrap="square" lIns="0" tIns="0" rIns="0" bIns="0" rtlCol="0"/>
          <a:lstStyle/>
          <a:p>
            <a:endParaRPr/>
          </a:p>
        </p:txBody>
      </p:sp>
    </p:spTree>
    <p:extLst>
      <p:ext uri="{BB962C8B-B14F-4D97-AF65-F5344CB8AC3E}">
        <p14:creationId xmlns:p14="http://schemas.microsoft.com/office/powerpoint/2010/main" val="2071871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Column Text">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601785" y="203863"/>
            <a:ext cx="10988431" cy="169200"/>
          </a:xfrm>
        </p:spPr>
        <p:txBody>
          <a:bodyPr anchor="b"/>
          <a:lstStyle>
            <a:lvl1pPr>
              <a:spcAft>
                <a:spcPts val="0"/>
              </a:spcAft>
              <a:defRPr sz="1200"/>
            </a:lvl1pPr>
          </a:lstStyle>
          <a:p>
            <a:pPr lvl="0"/>
            <a:r>
              <a:rPr lang="en-US"/>
              <a:t>Super title here</a:t>
            </a:r>
          </a:p>
        </p:txBody>
      </p:sp>
      <p:sp>
        <p:nvSpPr>
          <p:cNvPr id="6" name="Title 5"/>
          <p:cNvSpPr>
            <a:spLocks noGrp="1"/>
          </p:cNvSpPr>
          <p:nvPr>
            <p:ph type="title"/>
          </p:nvPr>
        </p:nvSpPr>
        <p:spPr>
          <a:xfrm>
            <a:off x="601785" y="451575"/>
            <a:ext cx="10988431" cy="723600"/>
          </a:xfrm>
        </p:spPr>
        <p:txBody>
          <a:bodyPr/>
          <a:lstStyle>
            <a:lvl1pPr>
              <a:defRPr>
                <a:latin typeface="+mn-lt"/>
              </a:defRPr>
            </a:lvl1pPr>
          </a:lstStyle>
          <a:p>
            <a:r>
              <a:rPr lang="en-US"/>
              <a:t>Click to edit Master title style</a:t>
            </a:r>
            <a:endParaRPr lang="en-GB"/>
          </a:p>
        </p:txBody>
      </p:sp>
      <p:sp>
        <p:nvSpPr>
          <p:cNvPr id="9" name="Text Placeholder 8"/>
          <p:cNvSpPr>
            <a:spLocks noGrp="1"/>
          </p:cNvSpPr>
          <p:nvPr>
            <p:ph type="body" sz="quarter" idx="10"/>
          </p:nvPr>
        </p:nvSpPr>
        <p:spPr>
          <a:xfrm>
            <a:off x="601785" y="1422400"/>
            <a:ext cx="10988431" cy="460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43351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One Column Text">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601785" y="203863"/>
            <a:ext cx="10988431" cy="169200"/>
          </a:xfrm>
        </p:spPr>
        <p:txBody>
          <a:bodyPr anchor="b"/>
          <a:lstStyle>
            <a:lvl1pPr>
              <a:spcAft>
                <a:spcPts val="0"/>
              </a:spcAft>
              <a:defRPr sz="1200"/>
            </a:lvl1pPr>
          </a:lstStyle>
          <a:p>
            <a:pPr lvl="0"/>
            <a:r>
              <a:rPr lang="en-US"/>
              <a:t>Super title here</a:t>
            </a:r>
          </a:p>
        </p:txBody>
      </p:sp>
      <p:sp>
        <p:nvSpPr>
          <p:cNvPr id="6" name="Title 5"/>
          <p:cNvSpPr>
            <a:spLocks noGrp="1"/>
          </p:cNvSpPr>
          <p:nvPr>
            <p:ph type="title"/>
          </p:nvPr>
        </p:nvSpPr>
        <p:spPr>
          <a:xfrm>
            <a:off x="601785" y="451575"/>
            <a:ext cx="10988431" cy="723600"/>
          </a:xfrm>
        </p:spPr>
        <p:txBody>
          <a:bodyPr/>
          <a:lstStyle/>
          <a:p>
            <a:r>
              <a:rPr lang="en-US"/>
              <a:t>Click to edit Master title style</a:t>
            </a:r>
            <a:endParaRPr lang="en-GB"/>
          </a:p>
        </p:txBody>
      </p:sp>
      <p:sp>
        <p:nvSpPr>
          <p:cNvPr id="9" name="Text Placeholder 8"/>
          <p:cNvSpPr>
            <a:spLocks noGrp="1"/>
          </p:cNvSpPr>
          <p:nvPr>
            <p:ph type="body" sz="quarter" idx="10"/>
          </p:nvPr>
        </p:nvSpPr>
        <p:spPr>
          <a:xfrm>
            <a:off x="1566333" y="1422399"/>
            <a:ext cx="10023883" cy="12869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93813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601785" y="203863"/>
            <a:ext cx="10976300" cy="169200"/>
          </a:xfrm>
        </p:spPr>
        <p:txBody>
          <a:bodyPr anchor="b"/>
          <a:lstStyle>
            <a:lvl1pPr>
              <a:spcAft>
                <a:spcPts val="0"/>
              </a:spcAft>
              <a:defRPr sz="1200"/>
            </a:lvl1pPr>
          </a:lstStyle>
          <a:p>
            <a:pPr lvl="0"/>
            <a:r>
              <a:rPr lang="en-US"/>
              <a:t>Super title here</a:t>
            </a:r>
          </a:p>
        </p:txBody>
      </p:sp>
      <p:sp>
        <p:nvSpPr>
          <p:cNvPr id="2" name="Title 1">
            <a:extLst>
              <a:ext uri="{FF2B5EF4-FFF2-40B4-BE49-F238E27FC236}">
                <a16:creationId xmlns:a16="http://schemas.microsoft.com/office/drawing/2014/main" id="{AE97DB58-860A-432D-A684-9D2580280AAE}"/>
              </a:ext>
            </a:extLst>
          </p:cNvPr>
          <p:cNvSpPr>
            <a:spLocks noGrp="1"/>
          </p:cNvSpPr>
          <p:nvPr>
            <p:ph type="title"/>
          </p:nvPr>
        </p:nvSpPr>
        <p:spPr/>
        <p:txBody>
          <a:bodyPr/>
          <a:lstStyle>
            <a:lvl1pPr>
              <a:defRPr>
                <a:latin typeface="+mn-lt"/>
              </a:defRPr>
            </a:lvl1pPr>
          </a:lstStyle>
          <a:p>
            <a:r>
              <a:rPr lang="en-US"/>
              <a:t>Click to edit Master title style</a:t>
            </a:r>
          </a:p>
        </p:txBody>
      </p:sp>
      <p:sp>
        <p:nvSpPr>
          <p:cNvPr id="9" name="Text Placeholder 8"/>
          <p:cNvSpPr>
            <a:spLocks noGrp="1"/>
          </p:cNvSpPr>
          <p:nvPr>
            <p:ph type="body" sz="quarter" idx="10"/>
          </p:nvPr>
        </p:nvSpPr>
        <p:spPr>
          <a:xfrm>
            <a:off x="601785" y="1422400"/>
            <a:ext cx="5382338" cy="460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6207877" y="1422400"/>
            <a:ext cx="5382338" cy="460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03460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wo Column Text">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601785" y="203863"/>
            <a:ext cx="10976300" cy="169200"/>
          </a:xfrm>
        </p:spPr>
        <p:txBody>
          <a:bodyPr anchor="b"/>
          <a:lstStyle>
            <a:lvl1pPr>
              <a:spcAft>
                <a:spcPts val="0"/>
              </a:spcAft>
              <a:defRPr sz="1200"/>
            </a:lvl1pPr>
          </a:lstStyle>
          <a:p>
            <a:pPr lvl="0"/>
            <a:r>
              <a:rPr lang="en-US"/>
              <a:t>Super title here</a:t>
            </a:r>
          </a:p>
        </p:txBody>
      </p:sp>
      <p:sp>
        <p:nvSpPr>
          <p:cNvPr id="2" name="Title 1">
            <a:extLst>
              <a:ext uri="{FF2B5EF4-FFF2-40B4-BE49-F238E27FC236}">
                <a16:creationId xmlns:a16="http://schemas.microsoft.com/office/drawing/2014/main" id="{AE97DB58-860A-432D-A684-9D2580280AAE}"/>
              </a:ext>
            </a:extLst>
          </p:cNvPr>
          <p:cNvSpPr>
            <a:spLocks noGrp="1"/>
          </p:cNvSpPr>
          <p:nvPr>
            <p:ph type="title"/>
          </p:nvPr>
        </p:nvSpPr>
        <p:spPr/>
        <p:txBody>
          <a:bodyPr/>
          <a:lstStyle/>
          <a:p>
            <a:r>
              <a:rPr lang="en-US"/>
              <a:t>Click to edit Master title style</a:t>
            </a:r>
          </a:p>
        </p:txBody>
      </p:sp>
      <p:sp>
        <p:nvSpPr>
          <p:cNvPr id="9" name="Text Placeholder 8"/>
          <p:cNvSpPr>
            <a:spLocks noGrp="1"/>
          </p:cNvSpPr>
          <p:nvPr>
            <p:ph type="body" sz="quarter" idx="10"/>
          </p:nvPr>
        </p:nvSpPr>
        <p:spPr>
          <a:xfrm>
            <a:off x="601785" y="1422400"/>
            <a:ext cx="5382338" cy="460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6207877" y="1422400"/>
            <a:ext cx="5382338" cy="460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object 10">
            <a:extLst>
              <a:ext uri="{FF2B5EF4-FFF2-40B4-BE49-F238E27FC236}">
                <a16:creationId xmlns:a16="http://schemas.microsoft.com/office/drawing/2014/main" id="{88C2AE08-0186-2271-82AC-FD427B3BD7BD}"/>
              </a:ext>
            </a:extLst>
          </p:cNvPr>
          <p:cNvSpPr/>
          <p:nvPr userDrawn="1"/>
        </p:nvSpPr>
        <p:spPr>
          <a:xfrm>
            <a:off x="6122346" y="1395663"/>
            <a:ext cx="130798" cy="4671221"/>
          </a:xfrm>
          <a:custGeom>
            <a:avLst/>
            <a:gdLst/>
            <a:ahLst/>
            <a:cxnLst/>
            <a:rect l="l" t="t" r="r" b="b"/>
            <a:pathLst>
              <a:path h="3472815">
                <a:moveTo>
                  <a:pt x="0" y="0"/>
                </a:moveTo>
                <a:lnTo>
                  <a:pt x="0" y="3472319"/>
                </a:lnTo>
              </a:path>
            </a:pathLst>
          </a:custGeom>
          <a:ln w="6350">
            <a:solidFill>
              <a:schemeClr val="accent1"/>
            </a:solidFill>
          </a:ln>
        </p:spPr>
        <p:txBody>
          <a:bodyPr wrap="square" lIns="0" tIns="0" rIns="0" bIns="0" rtlCol="0"/>
          <a:lstStyle/>
          <a:p>
            <a:endParaRPr/>
          </a:p>
        </p:txBody>
      </p:sp>
      <p:sp>
        <p:nvSpPr>
          <p:cNvPr id="6" name="TextBox 5">
            <a:extLst>
              <a:ext uri="{FF2B5EF4-FFF2-40B4-BE49-F238E27FC236}">
                <a16:creationId xmlns:a16="http://schemas.microsoft.com/office/drawing/2014/main" id="{59D0CBF7-C5B9-C9D8-3AC5-AFC8212BB1B0}"/>
              </a:ext>
            </a:extLst>
          </p:cNvPr>
          <p:cNvSpPr txBox="1"/>
          <p:nvPr userDrawn="1"/>
        </p:nvSpPr>
        <p:spPr>
          <a:xfrm>
            <a:off x="1752600" y="6385560"/>
            <a:ext cx="0" cy="0"/>
          </a:xfrm>
          <a:prstGeom prst="rect">
            <a:avLst/>
          </a:prstGeom>
          <a:noFill/>
        </p:spPr>
        <p:txBody>
          <a:bodyPr wrap="none" lIns="54610" tIns="54610" rIns="54610" bIns="54610" rtlCol="0">
            <a:noAutofit/>
          </a:bodyPr>
          <a:lstStyle/>
          <a:p>
            <a:pPr>
              <a:spcAft>
                <a:spcPts val="600"/>
              </a:spcAft>
            </a:pPr>
            <a:endParaRPr lang="en-GB" sz="900" err="1">
              <a:solidFill>
                <a:schemeClr val="tx2"/>
              </a:solidFill>
            </a:endParaRPr>
          </a:p>
        </p:txBody>
      </p:sp>
    </p:spTree>
    <p:extLst>
      <p:ext uri="{BB962C8B-B14F-4D97-AF65-F5344CB8AC3E}">
        <p14:creationId xmlns:p14="http://schemas.microsoft.com/office/powerpoint/2010/main" val="2098379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wo Column Text">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601785" y="203863"/>
            <a:ext cx="10976300" cy="169200"/>
          </a:xfrm>
        </p:spPr>
        <p:txBody>
          <a:bodyPr anchor="b"/>
          <a:lstStyle>
            <a:lvl1pPr>
              <a:spcAft>
                <a:spcPts val="0"/>
              </a:spcAft>
              <a:defRPr sz="1200"/>
            </a:lvl1pPr>
          </a:lstStyle>
          <a:p>
            <a:pPr lvl="0"/>
            <a:r>
              <a:rPr lang="en-US"/>
              <a:t>Super title here</a:t>
            </a:r>
          </a:p>
        </p:txBody>
      </p:sp>
      <p:sp>
        <p:nvSpPr>
          <p:cNvPr id="2" name="Title 1">
            <a:extLst>
              <a:ext uri="{FF2B5EF4-FFF2-40B4-BE49-F238E27FC236}">
                <a16:creationId xmlns:a16="http://schemas.microsoft.com/office/drawing/2014/main" id="{AE97DB58-860A-432D-A684-9D2580280AAE}"/>
              </a:ext>
            </a:extLst>
          </p:cNvPr>
          <p:cNvSpPr>
            <a:spLocks noGrp="1"/>
          </p:cNvSpPr>
          <p:nvPr>
            <p:ph type="title"/>
          </p:nvPr>
        </p:nvSpPr>
        <p:spPr/>
        <p:txBody>
          <a:bodyPr/>
          <a:lstStyle/>
          <a:p>
            <a:r>
              <a:rPr lang="en-US"/>
              <a:t>Click to edit Master title style</a:t>
            </a:r>
          </a:p>
        </p:txBody>
      </p:sp>
      <p:sp>
        <p:nvSpPr>
          <p:cNvPr id="9" name="Text Placeholder 8"/>
          <p:cNvSpPr>
            <a:spLocks noGrp="1"/>
          </p:cNvSpPr>
          <p:nvPr>
            <p:ph type="body" sz="quarter" idx="10"/>
          </p:nvPr>
        </p:nvSpPr>
        <p:spPr>
          <a:xfrm>
            <a:off x="601784" y="1422400"/>
            <a:ext cx="7002173" cy="460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7891165" y="1422400"/>
            <a:ext cx="3699049" cy="460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object 10">
            <a:extLst>
              <a:ext uri="{FF2B5EF4-FFF2-40B4-BE49-F238E27FC236}">
                <a16:creationId xmlns:a16="http://schemas.microsoft.com/office/drawing/2014/main" id="{EA8380FA-C141-AD3C-0FFA-AF9A24DBD2DD}"/>
              </a:ext>
            </a:extLst>
          </p:cNvPr>
          <p:cNvSpPr/>
          <p:nvPr userDrawn="1"/>
        </p:nvSpPr>
        <p:spPr>
          <a:xfrm>
            <a:off x="7760368" y="1395663"/>
            <a:ext cx="130798" cy="4671221"/>
          </a:xfrm>
          <a:custGeom>
            <a:avLst/>
            <a:gdLst/>
            <a:ahLst/>
            <a:cxnLst/>
            <a:rect l="l" t="t" r="r" b="b"/>
            <a:pathLst>
              <a:path h="3472815">
                <a:moveTo>
                  <a:pt x="0" y="0"/>
                </a:moveTo>
                <a:lnTo>
                  <a:pt x="0" y="3472319"/>
                </a:lnTo>
              </a:path>
            </a:pathLst>
          </a:custGeom>
          <a:ln w="6350">
            <a:solidFill>
              <a:schemeClr val="accent1"/>
            </a:solidFill>
          </a:ln>
        </p:spPr>
        <p:txBody>
          <a:bodyPr wrap="square" lIns="0" tIns="0" rIns="0" bIns="0" rtlCol="0"/>
          <a:lstStyle/>
          <a:p>
            <a:endParaRPr/>
          </a:p>
        </p:txBody>
      </p:sp>
    </p:spTree>
    <p:extLst>
      <p:ext uri="{BB962C8B-B14F-4D97-AF65-F5344CB8AC3E}">
        <p14:creationId xmlns:p14="http://schemas.microsoft.com/office/powerpoint/2010/main" val="1756889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1785" y="451575"/>
            <a:ext cx="10976300" cy="723600"/>
          </a:xfrm>
          <a:prstGeom prst="rect">
            <a:avLst/>
          </a:prstGeom>
        </p:spPr>
        <p:txBody>
          <a:bodyPr vert="horz" lIns="0" tIns="0" rIns="0" bIns="0" rtlCol="0" anchor="t" anchorCtr="0">
            <a:noAutofit/>
          </a:bodyPr>
          <a:lstStyle/>
          <a:p>
            <a:r>
              <a:rPr lang="en-US"/>
              <a:t>Click to edit Master title style</a:t>
            </a:r>
            <a:endParaRPr lang="en-GB"/>
          </a:p>
        </p:txBody>
      </p:sp>
      <p:sp>
        <p:nvSpPr>
          <p:cNvPr id="3" name="Text Placeholder 2"/>
          <p:cNvSpPr>
            <a:spLocks noGrp="1"/>
          </p:cNvSpPr>
          <p:nvPr>
            <p:ph type="body" idx="1"/>
          </p:nvPr>
        </p:nvSpPr>
        <p:spPr>
          <a:xfrm>
            <a:off x="601786" y="1422400"/>
            <a:ext cx="10976298" cy="46044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Shape 8">
            <a:extLst>
              <a:ext uri="{FF2B5EF4-FFF2-40B4-BE49-F238E27FC236}">
                <a16:creationId xmlns:a16="http://schemas.microsoft.com/office/drawing/2014/main" id="{E7D6E0F2-0A37-4212-916F-A6C7F75DCD76}"/>
              </a:ext>
            </a:extLst>
          </p:cNvPr>
          <p:cNvSpPr txBox="1">
            <a:spLocks/>
          </p:cNvSpPr>
          <p:nvPr userDrawn="1"/>
        </p:nvSpPr>
        <p:spPr>
          <a:xfrm>
            <a:off x="11291771" y="6490958"/>
            <a:ext cx="298444"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accent2"/>
                </a:solidFill>
                <a:latin typeface="+mn-lt"/>
                <a:ea typeface="Arial"/>
                <a:cs typeface="Arial" panose="020B0604020202020204" pitchFamily="34" charset="0"/>
              </a:rPr>
              <a:pPr algn="r"/>
              <a:t>‹#›</a:t>
            </a:fld>
            <a:endParaRPr lang="en-GB" sz="1000">
              <a:solidFill>
                <a:schemeClr val="accent2"/>
              </a:solidFill>
              <a:latin typeface="+mn-lt"/>
              <a:ea typeface="Arial"/>
              <a:cs typeface="Arial" panose="020B0604020202020204" pitchFamily="34" charset="0"/>
            </a:endParaRPr>
          </a:p>
        </p:txBody>
      </p:sp>
      <p:cxnSp>
        <p:nvCxnSpPr>
          <p:cNvPr id="16" name="Straight Connector 15">
            <a:extLst>
              <a:ext uri="{FF2B5EF4-FFF2-40B4-BE49-F238E27FC236}">
                <a16:creationId xmlns:a16="http://schemas.microsoft.com/office/drawing/2014/main" id="{2B4AC6CA-1CB5-4B3C-936C-11C979141293}"/>
              </a:ext>
              <a:ext uri="{C183D7F6-B498-43B3-948B-1728B52AA6E4}">
                <adec:decorative xmlns:adec="http://schemas.microsoft.com/office/drawing/2017/decorative" val="1"/>
              </a:ext>
            </a:extLst>
          </p:cNvPr>
          <p:cNvCxnSpPr/>
          <p:nvPr userDrawn="1"/>
        </p:nvCxnSpPr>
        <p:spPr>
          <a:xfrm>
            <a:off x="11269545" y="6490958"/>
            <a:ext cx="0" cy="149412"/>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Footer Placeholder 4">
            <a:extLst>
              <a:ext uri="{FF2B5EF4-FFF2-40B4-BE49-F238E27FC236}">
                <a16:creationId xmlns:a16="http://schemas.microsoft.com/office/drawing/2014/main" id="{4E1D7409-8650-4836-F324-C4EF5C2EE99D}"/>
              </a:ext>
            </a:extLst>
          </p:cNvPr>
          <p:cNvSpPr txBox="1">
            <a:spLocks/>
          </p:cNvSpPr>
          <p:nvPr userDrawn="1"/>
        </p:nvSpPr>
        <p:spPr>
          <a:xfrm>
            <a:off x="500062" y="6388886"/>
            <a:ext cx="6705809" cy="400896"/>
          </a:xfrm>
          <a:prstGeom prst="rect">
            <a:avLst/>
          </a:prstGeom>
        </p:spPr>
        <p:txBody>
          <a:bodyPr/>
          <a:lstStyle>
            <a:defPPr>
              <a:defRPr lang="en-US"/>
            </a:defPPr>
            <a:lvl1pPr marL="0" algn="ctr" defTabSz="914400" rtl="0" eaLnBrk="1" latinLnBrk="0" hangingPunct="1">
              <a:defRPr sz="11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b="1"/>
              <a:t>Cyber Assessment Framework-aligned Data Security and Protection Toolkit </a:t>
            </a:r>
            <a:r>
              <a:rPr lang="en-GB"/>
              <a:t>Report Template </a:t>
            </a:r>
          </a:p>
        </p:txBody>
      </p:sp>
    </p:spTree>
    <p:extLst>
      <p:ext uri="{BB962C8B-B14F-4D97-AF65-F5344CB8AC3E}">
        <p14:creationId xmlns:p14="http://schemas.microsoft.com/office/powerpoint/2010/main" val="1775003113"/>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62" r:id="rId4"/>
    <p:sldLayoutId id="2147483738" r:id="rId5"/>
    <p:sldLayoutId id="2147483765" r:id="rId6"/>
    <p:sldLayoutId id="2147483740" r:id="rId7"/>
    <p:sldLayoutId id="2147483764" r:id="rId8"/>
    <p:sldLayoutId id="2147483763" r:id="rId9"/>
    <p:sldLayoutId id="2147483742" r:id="rId10"/>
    <p:sldLayoutId id="2147483743" r:id="rId11"/>
    <p:sldLayoutId id="2147483744" r:id="rId12"/>
    <p:sldLayoutId id="2147483745" r:id="rId13"/>
    <p:sldLayoutId id="2147483757" r:id="rId14"/>
    <p:sldLayoutId id="2147483780" r:id="rId15"/>
  </p:sldLayoutIdLst>
  <p:txStyles>
    <p:titleStyle>
      <a:lvl1pPr algn="l" defTabSz="914400" rtl="0" eaLnBrk="1" latinLnBrk="0" hangingPunct="1">
        <a:lnSpc>
          <a:spcPct val="70000"/>
        </a:lnSpc>
        <a:spcBef>
          <a:spcPct val="0"/>
        </a:spcBef>
        <a:buNone/>
        <a:defRPr sz="3800" kern="1200">
          <a:solidFill>
            <a:schemeClr val="tx2"/>
          </a:solidFill>
          <a:latin typeface="+mn-lt"/>
          <a:ea typeface="+mj-ea"/>
          <a:cs typeface="+mj-cs"/>
        </a:defRPr>
      </a:lvl1pPr>
    </p:titleStyle>
    <p:bodyStyle>
      <a:lvl1pPr marL="0" indent="0" algn="l" defTabSz="914400" rtl="0" eaLnBrk="1" latinLnBrk="0" hangingPunct="1">
        <a:lnSpc>
          <a:spcPct val="100000"/>
        </a:lnSpc>
        <a:spcBef>
          <a:spcPts val="0"/>
        </a:spcBef>
        <a:spcAft>
          <a:spcPts val="600"/>
        </a:spcAft>
        <a:buFontTx/>
        <a:buNone/>
        <a:defRPr sz="9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18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3pPr>
      <a:lvl4pPr marL="36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4pPr>
      <a:lvl5pPr marL="54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97">
          <p15:clr>
            <a:srgbClr val="F26B43"/>
          </p15:clr>
        </p15:guide>
        <p15:guide id="2" pos="308">
          <p15:clr>
            <a:srgbClr val="F26B43"/>
          </p15:clr>
        </p15:guide>
        <p15:guide id="3" pos="5932">
          <p15:clr>
            <a:srgbClr val="F26B43"/>
          </p15:clr>
        </p15:guide>
        <p15:guide id="4" orient="horz" pos="742">
          <p15:clr>
            <a:srgbClr val="F26B43"/>
          </p15:clr>
        </p15:guide>
        <p15:guide id="6" orient="horz" pos="279">
          <p15:clr>
            <a:srgbClr val="F26B43"/>
          </p15:clr>
        </p15:guide>
        <p15:guide id="7" orient="horz" pos="896">
          <p15:clr>
            <a:srgbClr val="F26B43"/>
          </p15:clr>
        </p15:guide>
        <p15:guide id="8" pos="3061">
          <p15:clr>
            <a:srgbClr val="F26B43"/>
          </p15:clr>
        </p15:guide>
        <p15:guide id="9" pos="317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E8487D-0A64-D8C9-1B3B-003C872044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205FAA6-0C3B-627D-975A-383F9EF32C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BE0B4E-1E6F-03E6-3F54-2F00EADBF99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54DC0F-CC40-426E-98C4-677C2CB749F0}" type="datetimeFigureOut">
              <a:rPr lang="en-GB" smtClean="0"/>
              <a:t>18/09/2025</a:t>
            </a:fld>
            <a:endParaRPr lang="en-GB"/>
          </a:p>
        </p:txBody>
      </p:sp>
      <p:sp>
        <p:nvSpPr>
          <p:cNvPr id="5" name="Footer Placeholder 4">
            <a:extLst>
              <a:ext uri="{FF2B5EF4-FFF2-40B4-BE49-F238E27FC236}">
                <a16:creationId xmlns:a16="http://schemas.microsoft.com/office/drawing/2014/main" id="{EA204335-54CC-BF45-CCC8-8EAB320C30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AAC5CEF-E276-1865-D3A4-0A6B620800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27514D-13CE-4AF1-9C55-0D0BFC958989}" type="slidenum">
              <a:rPr lang="en-GB" smtClean="0"/>
              <a:t>‹#›</a:t>
            </a:fld>
            <a:endParaRPr lang="en-GB"/>
          </a:p>
        </p:txBody>
      </p:sp>
    </p:spTree>
    <p:extLst>
      <p:ext uri="{BB962C8B-B14F-4D97-AF65-F5344CB8AC3E}">
        <p14:creationId xmlns:p14="http://schemas.microsoft.com/office/powerpoint/2010/main" val="3841614606"/>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540000" y="683394"/>
            <a:ext cx="10691006" cy="3822785"/>
          </a:xfrm>
        </p:spPr>
        <p:txBody>
          <a:bodyPr/>
          <a:lstStyle/>
          <a:p>
            <a:r>
              <a:rPr lang="en-GB" sz="2200" b="1">
                <a:solidFill>
                  <a:srgbClr val="005EB8"/>
                </a:solidFill>
                <a:latin typeface="Arial" panose="020B0604020202020204" pitchFamily="34" charset="0"/>
                <a:cs typeface="Arial" panose="020B0604020202020204" pitchFamily="34" charset="0"/>
              </a:rPr>
              <a:t>Cyber Assessment Framework-aligned Data </a:t>
            </a:r>
            <a:r>
              <a:rPr lang="en-GB" sz="2200">
                <a:solidFill>
                  <a:srgbClr val="005EB8"/>
                </a:solidFill>
                <a:latin typeface="Arial" panose="020B0604020202020204" pitchFamily="34" charset="0"/>
                <a:cs typeface="Arial" panose="020B0604020202020204" pitchFamily="34" charset="0"/>
              </a:rPr>
              <a:t>S</a:t>
            </a:r>
            <a:r>
              <a:rPr lang="en-GB" sz="2200" b="1">
                <a:solidFill>
                  <a:srgbClr val="005EB8"/>
                </a:solidFill>
                <a:latin typeface="Arial" panose="020B0604020202020204" pitchFamily="34" charset="0"/>
                <a:cs typeface="Arial" panose="020B0604020202020204" pitchFamily="34" charset="0"/>
              </a:rPr>
              <a:t>ecurity and Protection Toolkit</a:t>
            </a:r>
            <a:br>
              <a:rPr lang="en-GB" sz="2200" b="1">
                <a:solidFill>
                  <a:srgbClr val="005EB8"/>
                </a:solidFill>
                <a:latin typeface="Arial" panose="020B0604020202020204" pitchFamily="34" charset="0"/>
                <a:cs typeface="Arial" panose="020B0604020202020204" pitchFamily="34" charset="0"/>
              </a:rPr>
            </a:br>
            <a:br>
              <a:rPr lang="en-GB" sz="2800" b="1">
                <a:solidFill>
                  <a:srgbClr val="005EB8"/>
                </a:solidFill>
                <a:latin typeface="Arial" panose="020B0604020202020204" pitchFamily="34" charset="0"/>
                <a:cs typeface="Arial" panose="020B0604020202020204" pitchFamily="34" charset="0"/>
              </a:rPr>
            </a:br>
            <a:r>
              <a:rPr lang="en-GB" sz="3600" b="1">
                <a:solidFill>
                  <a:srgbClr val="FFB81C"/>
                </a:solidFill>
                <a:latin typeface="Arial" panose="020B0604020202020204" pitchFamily="34" charset="0"/>
                <a:cs typeface="Arial" panose="020B0604020202020204" pitchFamily="34" charset="0"/>
              </a:rPr>
              <a:t>Assessment report</a:t>
            </a:r>
            <a:endParaRPr lang="en-GB" sz="2800" b="1">
              <a:solidFill>
                <a:srgbClr val="FFB81C"/>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808CB63-695B-E088-657F-8E6652C76555}"/>
              </a:ext>
            </a:extLst>
          </p:cNvPr>
          <p:cNvSpPr txBox="1"/>
          <p:nvPr/>
        </p:nvSpPr>
        <p:spPr>
          <a:xfrm>
            <a:off x="432000" y="4923950"/>
            <a:ext cx="227498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rgbClr val="005EB8"/>
                </a:solidFill>
                <a:highlight>
                  <a:srgbClr val="FFFF00"/>
                </a:highlight>
                <a:latin typeface="Arial" panose="020B0604020202020204" pitchFamily="34" charset="0"/>
                <a:cs typeface="Arial" panose="020B0604020202020204" pitchFamily="34" charset="0"/>
              </a:rPr>
              <a:t>Org</a:t>
            </a:r>
            <a:r>
              <a:rPr kumimoji="0" lang="en-GB" sz="1800" b="1" i="0" u="none" strike="noStrike" kern="1200" cap="none" spc="0" normalizeH="0" baseline="0" noProof="0" err="1">
                <a:ln>
                  <a:noFill/>
                </a:ln>
                <a:solidFill>
                  <a:srgbClr val="005EB8"/>
                </a:solidFill>
                <a:effectLst/>
                <a:highlight>
                  <a:srgbClr val="FFFF00"/>
                </a:highlight>
                <a:uLnTx/>
                <a:uFillTx/>
                <a:latin typeface="Arial" panose="020B0604020202020204" pitchFamily="34" charset="0"/>
                <a:ea typeface="+mn-ea"/>
                <a:cs typeface="Arial" panose="020B0604020202020204" pitchFamily="34" charset="0"/>
              </a:rPr>
              <a:t>anisation</a:t>
            </a:r>
            <a:r>
              <a:rPr kumimoji="0" lang="en-GB" sz="1800" b="1" i="0" u="none" strike="noStrike" kern="1200" cap="none" spc="0" normalizeH="0" baseline="0" noProof="0">
                <a:ln>
                  <a:noFill/>
                </a:ln>
                <a:solidFill>
                  <a:srgbClr val="005EB8"/>
                </a:solidFill>
                <a:effectLst/>
                <a:highlight>
                  <a:srgbClr val="FFFF00"/>
                </a:highlight>
                <a:uLnTx/>
                <a:uFillTx/>
                <a:latin typeface="Arial" panose="020B0604020202020204" pitchFamily="34" charset="0"/>
                <a:ea typeface="+mn-ea"/>
                <a:cs typeface="Arial" panose="020B0604020202020204" pitchFamily="34" charset="0"/>
              </a:rPr>
              <a:t> name</a:t>
            </a:r>
            <a:endParaRPr kumimoji="0" lang="en-GB" sz="1800" b="1" i="0" u="none" strike="noStrike" kern="1200" cap="none" spc="0" normalizeH="0" baseline="0" noProof="0">
              <a:ln>
                <a:noFill/>
              </a:ln>
              <a:solidFill>
                <a:srgbClr val="FFB81C"/>
              </a:solidFill>
              <a:effectLst/>
              <a:highlight>
                <a:srgbClr val="FFFF00"/>
              </a:highlight>
              <a:uLnTx/>
              <a:uFillTx/>
              <a:latin typeface="Arial" panose="020B0604020202020204" pitchFamily="34" charset="0"/>
              <a:ea typeface="+mn-ea"/>
              <a:cs typeface="Arial" panose="020B0604020202020204" pitchFamily="34" charset="0"/>
            </a:endParaRPr>
          </a:p>
        </p:txBody>
      </p:sp>
      <p:sp>
        <p:nvSpPr>
          <p:cNvPr id="10" name="TextBox 9">
            <a:extLst>
              <a:ext uri="{FF2B5EF4-FFF2-40B4-BE49-F238E27FC236}">
                <a16:creationId xmlns:a16="http://schemas.microsoft.com/office/drawing/2014/main" id="{810B4A10-238A-709C-618C-9D0DE917661C}"/>
              </a:ext>
            </a:extLst>
          </p:cNvPr>
          <p:cNvSpPr txBox="1"/>
          <p:nvPr/>
        </p:nvSpPr>
        <p:spPr>
          <a:xfrm>
            <a:off x="3440373" y="4915880"/>
            <a:ext cx="328808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5EB8"/>
                </a:solidFill>
                <a:effectLst/>
                <a:highlight>
                  <a:srgbClr val="FFFF00"/>
                </a:highlight>
                <a:uLnTx/>
                <a:uFillTx/>
                <a:latin typeface="Arial" panose="020B0604020202020204" pitchFamily="34" charset="0"/>
                <a:ea typeface="+mn-ea"/>
                <a:cs typeface="Arial" panose="020B0604020202020204" pitchFamily="34" charset="0"/>
              </a:rPr>
              <a:t>Independent assessor name</a:t>
            </a:r>
            <a:endParaRPr kumimoji="0" lang="en-GB" sz="1800" b="1" i="0" u="none" strike="noStrike" kern="1200" cap="none" spc="0" normalizeH="0" baseline="0" noProof="0">
              <a:ln>
                <a:noFill/>
              </a:ln>
              <a:solidFill>
                <a:srgbClr val="FFB81C"/>
              </a:solidFill>
              <a:effectLst/>
              <a:highlight>
                <a:srgbClr val="FFFF00"/>
              </a:highlight>
              <a:uLnTx/>
              <a:uFillTx/>
              <a:latin typeface="Arial" panose="020B0604020202020204" pitchFamily="34" charset="0"/>
              <a:ea typeface="+mn-ea"/>
              <a:cs typeface="Arial" panose="020B0604020202020204" pitchFamily="34" charset="0"/>
            </a:endParaRPr>
          </a:p>
        </p:txBody>
      </p:sp>
      <p:sp>
        <p:nvSpPr>
          <p:cNvPr id="11" name="TextBox 10">
            <a:extLst>
              <a:ext uri="{FF2B5EF4-FFF2-40B4-BE49-F238E27FC236}">
                <a16:creationId xmlns:a16="http://schemas.microsoft.com/office/drawing/2014/main" id="{E01EDDBF-B3C0-83A6-4C12-34292D7C69F5}"/>
              </a:ext>
            </a:extLst>
          </p:cNvPr>
          <p:cNvSpPr txBox="1"/>
          <p:nvPr/>
        </p:nvSpPr>
        <p:spPr>
          <a:xfrm>
            <a:off x="442308" y="6180637"/>
            <a:ext cx="2601883" cy="338554"/>
          </a:xfrm>
          <a:prstGeom prst="rect">
            <a:avLst/>
          </a:prstGeom>
          <a:noFill/>
        </p:spPr>
        <p:txBody>
          <a:bodyPr wrap="square" lIns="91440" tIns="45720" rIns="91440" bIns="45720" rtlCol="0" anchor="t">
            <a:spAutoFit/>
          </a:bodyPr>
          <a:lstStyle/>
          <a:p>
            <a:pPr>
              <a:defRPr/>
            </a:pPr>
            <a:r>
              <a:rPr lang="en-GB" sz="1600" b="1">
                <a:solidFill>
                  <a:prstClr val="black"/>
                </a:solidFill>
                <a:highlight>
                  <a:srgbClr val="FFFF00"/>
                </a:highlight>
                <a:latin typeface="Arial"/>
                <a:cs typeface="Arial"/>
              </a:rPr>
              <a:t>Insert date  </a:t>
            </a:r>
            <a:endParaRPr kumimoji="0" lang="en-GB" sz="1600" b="1" i="0" u="none" strike="noStrike" kern="1200" cap="none" spc="0" normalizeH="0" baseline="0" noProof="0">
              <a:ln>
                <a:noFill/>
              </a:ln>
              <a:solidFill>
                <a:prstClr val="black"/>
              </a:solidFill>
              <a:effectLst/>
              <a:highlight>
                <a:srgbClr val="FFFF00"/>
              </a:highlight>
              <a:uLnTx/>
              <a:uFillTx/>
              <a:latin typeface="Arial" panose="020B0604020202020204" pitchFamily="34" charset="0"/>
              <a:ea typeface="+mn-ea"/>
              <a:cs typeface="Arial" panose="020B0604020202020204" pitchFamily="34" charset="0"/>
            </a:endParaRPr>
          </a:p>
        </p:txBody>
      </p:sp>
      <p:sp>
        <p:nvSpPr>
          <p:cNvPr id="4" name="TextBox 3">
            <a:extLst>
              <a:ext uri="{FF2B5EF4-FFF2-40B4-BE49-F238E27FC236}">
                <a16:creationId xmlns:a16="http://schemas.microsoft.com/office/drawing/2014/main" id="{6F479DBF-6E8B-C696-5193-58A80C0092DF}"/>
              </a:ext>
            </a:extLst>
          </p:cNvPr>
          <p:cNvSpPr txBox="1"/>
          <p:nvPr/>
        </p:nvSpPr>
        <p:spPr>
          <a:xfrm>
            <a:off x="540000" y="225425"/>
            <a:ext cx="4643853" cy="307777"/>
          </a:xfrm>
          <a:prstGeom prst="rect">
            <a:avLst/>
          </a:prstGeom>
          <a:noFill/>
        </p:spPr>
        <p:txBody>
          <a:bodyPr wrap="square" rtlCol="0">
            <a:spAutoFit/>
          </a:bodyPr>
          <a:lstStyle/>
          <a:p>
            <a:r>
              <a:rPr lang="en-GB" sz="1400" b="1">
                <a:solidFill>
                  <a:srgbClr val="005EB8"/>
                </a:solidFill>
                <a:highlight>
                  <a:srgbClr val="FFFF00"/>
                </a:highlight>
              </a:rPr>
              <a:t>N.B. Report to be branded by the Independent Assessor</a:t>
            </a:r>
          </a:p>
        </p:txBody>
      </p:sp>
      <p:sp>
        <p:nvSpPr>
          <p:cNvPr id="5" name="TextBox 4">
            <a:extLst>
              <a:ext uri="{FF2B5EF4-FFF2-40B4-BE49-F238E27FC236}">
                <a16:creationId xmlns:a16="http://schemas.microsoft.com/office/drawing/2014/main" id="{D9A828B2-4801-5358-8F34-55CB78322897}"/>
              </a:ext>
            </a:extLst>
          </p:cNvPr>
          <p:cNvSpPr txBox="1"/>
          <p:nvPr/>
        </p:nvSpPr>
        <p:spPr>
          <a:xfrm>
            <a:off x="7653282" y="236730"/>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3830231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BCDD80B-6DF5-96A0-E91F-DB066383263A}"/>
              </a:ext>
            </a:extLst>
          </p:cNvPr>
          <p:cNvSpPr>
            <a:spLocks noGrp="1"/>
          </p:cNvSpPr>
          <p:nvPr>
            <p:ph type="body" sz="quarter" idx="11"/>
          </p:nvPr>
        </p:nvSpPr>
        <p:spPr>
          <a:xfrm>
            <a:off x="608400" y="550800"/>
            <a:ext cx="10988431" cy="169200"/>
          </a:xfrm>
        </p:spPr>
        <p:txBody>
          <a:bodyPr/>
          <a:lstStyle/>
          <a:p>
            <a:r>
              <a:rPr lang="en-GB"/>
              <a:t>Appendix A</a:t>
            </a:r>
          </a:p>
        </p:txBody>
      </p:sp>
      <p:sp>
        <p:nvSpPr>
          <p:cNvPr id="4" name="Text Placeholder 3">
            <a:extLst>
              <a:ext uri="{FF2B5EF4-FFF2-40B4-BE49-F238E27FC236}">
                <a16:creationId xmlns:a16="http://schemas.microsoft.com/office/drawing/2014/main" id="{476F6E03-F4AA-E736-393F-CC1330DE7D55}"/>
              </a:ext>
            </a:extLst>
          </p:cNvPr>
          <p:cNvSpPr>
            <a:spLocks noGrp="1"/>
          </p:cNvSpPr>
          <p:nvPr>
            <p:ph type="body" sz="quarter" idx="10"/>
          </p:nvPr>
        </p:nvSpPr>
        <p:spPr>
          <a:xfrm>
            <a:off x="601785" y="1422400"/>
            <a:ext cx="9512748" cy="1286933"/>
          </a:xfrm>
        </p:spPr>
        <p:txBody>
          <a:bodyPr/>
          <a:lstStyle/>
          <a:p>
            <a:r>
              <a:rPr lang="en-GB">
                <a:cs typeface="Arial"/>
              </a:rPr>
              <a:t>Below we set out our assessment of the organisation’s current scores for the CAF outcomes reviewed under the scope of this assessment. </a:t>
            </a:r>
            <a:r>
              <a:rPr lang="en-GB" b="0">
                <a:solidFill>
                  <a:schemeClr val="tx1"/>
                </a:solidFill>
              </a:rPr>
              <a:t>We have based our assessment on the requirements set out within the NHS England Independent Assurance Framework, and indicated whether not, in our opinion, [</a:t>
            </a:r>
            <a:r>
              <a:rPr lang="en-GB" b="0">
                <a:solidFill>
                  <a:schemeClr val="tx1"/>
                </a:solidFill>
                <a:highlight>
                  <a:srgbClr val="FFFF00"/>
                </a:highlight>
              </a:rPr>
              <a:t>ORGANISATION NAME]</a:t>
            </a:r>
            <a:r>
              <a:rPr lang="en-GB" b="0">
                <a:solidFill>
                  <a:schemeClr val="tx1"/>
                </a:solidFill>
              </a:rPr>
              <a:t> have met the in-scope outcomes. </a:t>
            </a:r>
          </a:p>
          <a:p>
            <a:endParaRPr lang="en-GB"/>
          </a:p>
        </p:txBody>
      </p:sp>
      <p:sp>
        <p:nvSpPr>
          <p:cNvPr id="7" name="Rectangle 6">
            <a:extLst>
              <a:ext uri="{FF2B5EF4-FFF2-40B4-BE49-F238E27FC236}">
                <a16:creationId xmlns:a16="http://schemas.microsoft.com/office/drawing/2014/main" id="{B785A462-DFA8-ED86-8524-8E216B6F399F}"/>
              </a:ext>
            </a:extLst>
          </p:cNvPr>
          <p:cNvSpPr/>
          <p:nvPr/>
        </p:nvSpPr>
        <p:spPr>
          <a:xfrm>
            <a:off x="566398" y="2062272"/>
            <a:ext cx="2364631" cy="553998"/>
          </a:xfrm>
          <a:prstGeom prst="rect">
            <a:avLst/>
          </a:prstGeom>
        </p:spPr>
        <p:txBody>
          <a:bodyPr wrap="square" lIns="72000" tIns="0" rIns="72000" bIns="0">
            <a:spAutoFit/>
          </a:bodyPr>
          <a:lstStyle/>
          <a:p>
            <a:pPr lvl="0" defTabSz="685709">
              <a:spcBef>
                <a:spcPts val="300"/>
              </a:spcBef>
              <a:spcAft>
                <a:spcPts val="300"/>
              </a:spcAft>
            </a:pPr>
            <a:r>
              <a:rPr lang="en-GB" sz="900">
                <a:solidFill>
                  <a:srgbClr val="000000"/>
                </a:solidFill>
              </a:rPr>
              <a:t>From the evidence available we are able to agree with the </a:t>
            </a:r>
            <a:r>
              <a:rPr lang="en-GB" sz="900">
                <a:highlight>
                  <a:srgbClr val="FFFF00"/>
                </a:highlight>
              </a:rPr>
              <a:t>organisation’s</a:t>
            </a:r>
            <a:r>
              <a:rPr lang="en-GB" sz="900"/>
              <a:t> </a:t>
            </a:r>
            <a:r>
              <a:rPr lang="en-GB" sz="900">
                <a:solidFill>
                  <a:srgbClr val="000000"/>
                </a:solidFill>
              </a:rPr>
              <a:t>self-assessment as a reasonable assessment of current performance.</a:t>
            </a:r>
            <a:endParaRPr lang="en-GB" sz="900">
              <a:solidFill>
                <a:srgbClr val="000000"/>
              </a:solidFill>
              <a:cs typeface="Arial" pitchFamily="34" charset="0"/>
            </a:endParaRPr>
          </a:p>
        </p:txBody>
      </p:sp>
      <p:sp>
        <p:nvSpPr>
          <p:cNvPr id="8" name="Rectangle 7">
            <a:extLst>
              <a:ext uri="{FF2B5EF4-FFF2-40B4-BE49-F238E27FC236}">
                <a16:creationId xmlns:a16="http://schemas.microsoft.com/office/drawing/2014/main" id="{F6F78126-1FF1-7548-D1C7-CD6A3E7D558A}"/>
              </a:ext>
            </a:extLst>
          </p:cNvPr>
          <p:cNvSpPr/>
          <p:nvPr/>
        </p:nvSpPr>
        <p:spPr>
          <a:xfrm>
            <a:off x="2959495" y="2074737"/>
            <a:ext cx="2364633" cy="415498"/>
          </a:xfrm>
          <a:prstGeom prst="rect">
            <a:avLst/>
          </a:prstGeom>
        </p:spPr>
        <p:txBody>
          <a:bodyPr wrap="square" lIns="72000" tIns="0" rIns="72000" bIns="0">
            <a:spAutoFit/>
          </a:bodyPr>
          <a:lstStyle/>
          <a:p>
            <a:pPr lvl="0" defTabSz="685709">
              <a:spcBef>
                <a:spcPts val="300"/>
              </a:spcBef>
              <a:spcAft>
                <a:spcPts val="300"/>
              </a:spcAft>
            </a:pPr>
            <a:r>
              <a:rPr lang="en-GB" sz="900">
                <a:solidFill>
                  <a:srgbClr val="000000"/>
                </a:solidFill>
              </a:rPr>
              <a:t>From the evidence provided it is our assessment that the </a:t>
            </a:r>
            <a:r>
              <a:rPr lang="en-GB" sz="900">
                <a:highlight>
                  <a:srgbClr val="FFFF00"/>
                </a:highlight>
              </a:rPr>
              <a:t>organisation</a:t>
            </a:r>
            <a:r>
              <a:rPr lang="en-GB" sz="900">
                <a:solidFill>
                  <a:srgbClr val="000000"/>
                </a:solidFill>
              </a:rPr>
              <a:t> is performing at a level higher than recorded.</a:t>
            </a:r>
          </a:p>
        </p:txBody>
      </p:sp>
      <p:sp>
        <p:nvSpPr>
          <p:cNvPr id="9" name="Rectangle 8">
            <a:extLst>
              <a:ext uri="{FF2B5EF4-FFF2-40B4-BE49-F238E27FC236}">
                <a16:creationId xmlns:a16="http://schemas.microsoft.com/office/drawing/2014/main" id="{5BFDB6D1-CDE2-795F-BB8F-80B74A36BAE0}"/>
              </a:ext>
            </a:extLst>
          </p:cNvPr>
          <p:cNvSpPr/>
          <p:nvPr/>
        </p:nvSpPr>
        <p:spPr>
          <a:xfrm>
            <a:off x="5352593" y="2074737"/>
            <a:ext cx="2364634" cy="553998"/>
          </a:xfrm>
          <a:prstGeom prst="rect">
            <a:avLst/>
          </a:prstGeom>
        </p:spPr>
        <p:txBody>
          <a:bodyPr wrap="square" lIns="72000" tIns="0" rIns="72000" bIns="0">
            <a:spAutoFit/>
          </a:bodyPr>
          <a:lstStyle/>
          <a:p>
            <a:pPr lvl="0" defTabSz="685709">
              <a:spcBef>
                <a:spcPts val="300"/>
              </a:spcBef>
              <a:spcAft>
                <a:spcPts val="300"/>
              </a:spcAft>
            </a:pPr>
            <a:r>
              <a:rPr lang="en-GB" sz="900">
                <a:solidFill>
                  <a:srgbClr val="000000"/>
                </a:solidFill>
              </a:rPr>
              <a:t>From the evidence available we are not able to agree the self-assessment as a reasonable assessment of current performance.</a:t>
            </a:r>
            <a:endParaRPr lang="en-GB" sz="900">
              <a:solidFill>
                <a:srgbClr val="000000"/>
              </a:solidFill>
              <a:cs typeface="Arial" pitchFamily="34" charset="0"/>
            </a:endParaRPr>
          </a:p>
        </p:txBody>
      </p:sp>
      <p:sp>
        <p:nvSpPr>
          <p:cNvPr id="10" name="Rectangle 9">
            <a:extLst>
              <a:ext uri="{FF2B5EF4-FFF2-40B4-BE49-F238E27FC236}">
                <a16:creationId xmlns:a16="http://schemas.microsoft.com/office/drawing/2014/main" id="{0405449B-9CB7-4ADE-0DFA-2EE0DDD21037}"/>
              </a:ext>
            </a:extLst>
          </p:cNvPr>
          <p:cNvSpPr/>
          <p:nvPr/>
        </p:nvSpPr>
        <p:spPr>
          <a:xfrm>
            <a:off x="7735679" y="2061657"/>
            <a:ext cx="2364635" cy="799193"/>
          </a:xfrm>
          <a:prstGeom prst="rect">
            <a:avLst/>
          </a:prstGeom>
        </p:spPr>
        <p:txBody>
          <a:bodyPr wrap="square" lIns="72000" tIns="0" rIns="72000" bIns="0" anchor="t">
            <a:spAutoFit/>
          </a:bodyPr>
          <a:lstStyle/>
          <a:p>
            <a:pPr defTabSz="685766" fontAlgn="base">
              <a:lnSpc>
                <a:spcPct val="90000"/>
              </a:lnSpc>
              <a:spcBef>
                <a:spcPts val="432"/>
              </a:spcBef>
            </a:pPr>
            <a:r>
              <a:rPr lang="en-GB" sz="900"/>
              <a:t>From the evidence provided it is our opinion the </a:t>
            </a:r>
            <a:r>
              <a:rPr lang="en-GB" sz="900">
                <a:highlight>
                  <a:srgbClr val="FFFF00"/>
                </a:highlight>
              </a:rPr>
              <a:t>organisation</a:t>
            </a:r>
            <a:r>
              <a:rPr lang="en-GB" sz="900"/>
              <a:t> has been accurate with its self-assessment, but it has not currently completed the mandatory outcomes as required by NHSE.</a:t>
            </a:r>
          </a:p>
          <a:p>
            <a:pPr defTabSz="685766" fontAlgn="base">
              <a:lnSpc>
                <a:spcPct val="90000"/>
              </a:lnSpc>
              <a:spcBef>
                <a:spcPts val="432"/>
              </a:spcBef>
            </a:pPr>
            <a:endParaRPr lang="en-GB" sz="900"/>
          </a:p>
        </p:txBody>
      </p:sp>
      <p:grpSp>
        <p:nvGrpSpPr>
          <p:cNvPr id="11" name="Group 10">
            <a:extLst>
              <a:ext uri="{FF2B5EF4-FFF2-40B4-BE49-F238E27FC236}">
                <a16:creationId xmlns:a16="http://schemas.microsoft.com/office/drawing/2014/main" id="{89A181B2-AFC1-BF02-5497-B524DE1BC2F8}"/>
              </a:ext>
            </a:extLst>
          </p:cNvPr>
          <p:cNvGrpSpPr/>
          <p:nvPr/>
        </p:nvGrpSpPr>
        <p:grpSpPr>
          <a:xfrm>
            <a:off x="601784" y="1781878"/>
            <a:ext cx="9512747" cy="292859"/>
            <a:chOff x="361108" y="2011988"/>
            <a:chExt cx="6163566" cy="292859"/>
          </a:xfrm>
        </p:grpSpPr>
        <p:sp>
          <p:nvSpPr>
            <p:cNvPr id="12" name="Rectangle 11">
              <a:extLst>
                <a:ext uri="{FF2B5EF4-FFF2-40B4-BE49-F238E27FC236}">
                  <a16:creationId xmlns:a16="http://schemas.microsoft.com/office/drawing/2014/main" id="{7E49B47D-625D-A8FE-E06C-AD350C7F8754}"/>
                </a:ext>
              </a:extLst>
            </p:cNvPr>
            <p:cNvSpPr/>
            <p:nvPr/>
          </p:nvSpPr>
          <p:spPr>
            <a:xfrm>
              <a:off x="361108" y="2011988"/>
              <a:ext cx="1532111" cy="216000"/>
            </a:xfrm>
            <a:prstGeom prst="rect">
              <a:avLst/>
            </a:prstGeom>
            <a:solidFill>
              <a:srgbClr val="009A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r>
                <a:rPr lang="en-GB" sz="1000">
                  <a:solidFill>
                    <a:schemeClr val="bg1"/>
                  </a:solidFill>
                </a:rPr>
                <a:t>Achieved</a:t>
              </a:r>
            </a:p>
          </p:txBody>
        </p:sp>
        <p:sp>
          <p:nvSpPr>
            <p:cNvPr id="13" name="Isosceles Triangle 12">
              <a:extLst>
                <a:ext uri="{FF2B5EF4-FFF2-40B4-BE49-F238E27FC236}">
                  <a16:creationId xmlns:a16="http://schemas.microsoft.com/office/drawing/2014/main" id="{B90E2614-3DDD-5540-0D00-41AA198F5C3B}"/>
                </a:ext>
              </a:extLst>
            </p:cNvPr>
            <p:cNvSpPr/>
            <p:nvPr/>
          </p:nvSpPr>
          <p:spPr>
            <a:xfrm rot="10800000">
              <a:off x="1032038" y="2216107"/>
              <a:ext cx="190251" cy="88740"/>
            </a:xfrm>
            <a:prstGeom prst="triangle">
              <a:avLst/>
            </a:prstGeom>
            <a:solidFill>
              <a:srgbClr val="009A44"/>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GB" sz="1000">
                <a:solidFill>
                  <a:schemeClr val="bg1"/>
                </a:solidFill>
              </a:endParaRPr>
            </a:p>
          </p:txBody>
        </p:sp>
        <p:sp>
          <p:nvSpPr>
            <p:cNvPr id="14" name="Rectangle 13">
              <a:extLst>
                <a:ext uri="{FF2B5EF4-FFF2-40B4-BE49-F238E27FC236}">
                  <a16:creationId xmlns:a16="http://schemas.microsoft.com/office/drawing/2014/main" id="{C5DC0D75-E004-DC5B-E8FB-4D791B3C67F8}"/>
                </a:ext>
              </a:extLst>
            </p:cNvPr>
            <p:cNvSpPr/>
            <p:nvPr/>
          </p:nvSpPr>
          <p:spPr>
            <a:xfrm>
              <a:off x="1904430" y="2011988"/>
              <a:ext cx="1532111" cy="216000"/>
            </a:xfrm>
            <a:prstGeom prst="rect">
              <a:avLst/>
            </a:prstGeom>
            <a:solidFill>
              <a:srgbClr val="7AB8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r>
                <a:rPr lang="en-GB" sz="1000">
                  <a:solidFill>
                    <a:schemeClr val="bg1"/>
                  </a:solidFill>
                </a:rPr>
                <a:t>Understated</a:t>
              </a:r>
            </a:p>
          </p:txBody>
        </p:sp>
        <p:sp>
          <p:nvSpPr>
            <p:cNvPr id="15" name="Isosceles Triangle 14">
              <a:extLst>
                <a:ext uri="{FF2B5EF4-FFF2-40B4-BE49-F238E27FC236}">
                  <a16:creationId xmlns:a16="http://schemas.microsoft.com/office/drawing/2014/main" id="{33685F54-3E8F-B203-DD27-C5609B9A3F3A}"/>
                </a:ext>
              </a:extLst>
            </p:cNvPr>
            <p:cNvSpPr/>
            <p:nvPr/>
          </p:nvSpPr>
          <p:spPr>
            <a:xfrm rot="10800000">
              <a:off x="2575360" y="2216107"/>
              <a:ext cx="190251" cy="88740"/>
            </a:xfrm>
            <a:prstGeom prst="triangle">
              <a:avLst/>
            </a:prstGeom>
            <a:solidFill>
              <a:srgbClr val="7AB800"/>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GB" sz="1000">
                <a:solidFill>
                  <a:schemeClr val="bg1"/>
                </a:solidFill>
              </a:endParaRPr>
            </a:p>
          </p:txBody>
        </p:sp>
        <p:sp>
          <p:nvSpPr>
            <p:cNvPr id="16" name="Rectangle 15">
              <a:extLst>
                <a:ext uri="{FF2B5EF4-FFF2-40B4-BE49-F238E27FC236}">
                  <a16:creationId xmlns:a16="http://schemas.microsoft.com/office/drawing/2014/main" id="{03B00528-80C5-7AA9-BE6D-CDF7C613A99D}"/>
                </a:ext>
              </a:extLst>
            </p:cNvPr>
            <p:cNvSpPr/>
            <p:nvPr/>
          </p:nvSpPr>
          <p:spPr>
            <a:xfrm>
              <a:off x="3448496" y="2011988"/>
              <a:ext cx="1532111" cy="216000"/>
            </a:xfrm>
            <a:prstGeom prst="rect">
              <a:avLst/>
            </a:prstGeom>
            <a:solidFill>
              <a:srgbClr val="EAAA00"/>
            </a:solidFill>
            <a:ln>
              <a:solidFill>
                <a:srgbClr val="EAAA00"/>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r>
                <a:rPr lang="en-GB" sz="1000">
                  <a:solidFill>
                    <a:schemeClr val="bg1"/>
                  </a:solidFill>
                </a:rPr>
                <a:t>Overstated</a:t>
              </a:r>
            </a:p>
          </p:txBody>
        </p:sp>
        <p:sp>
          <p:nvSpPr>
            <p:cNvPr id="17" name="Isosceles Triangle 16">
              <a:extLst>
                <a:ext uri="{FF2B5EF4-FFF2-40B4-BE49-F238E27FC236}">
                  <a16:creationId xmlns:a16="http://schemas.microsoft.com/office/drawing/2014/main" id="{566AB776-AB4F-C039-9E71-E05E78D18F2A}"/>
                </a:ext>
              </a:extLst>
            </p:cNvPr>
            <p:cNvSpPr/>
            <p:nvPr/>
          </p:nvSpPr>
          <p:spPr>
            <a:xfrm rot="10800000">
              <a:off x="4119426" y="2216107"/>
              <a:ext cx="190251" cy="88740"/>
            </a:xfrm>
            <a:prstGeom prst="triangle">
              <a:avLst/>
            </a:prstGeom>
            <a:solidFill>
              <a:srgbClr val="EAAA00"/>
            </a:solidFill>
            <a:ln>
              <a:solidFill>
                <a:srgbClr val="EAAA00"/>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GB" sz="1000">
                <a:solidFill>
                  <a:schemeClr val="bg1"/>
                </a:solidFill>
              </a:endParaRPr>
            </a:p>
          </p:txBody>
        </p:sp>
        <p:sp>
          <p:nvSpPr>
            <p:cNvPr id="18" name="Rectangle 17">
              <a:extLst>
                <a:ext uri="{FF2B5EF4-FFF2-40B4-BE49-F238E27FC236}">
                  <a16:creationId xmlns:a16="http://schemas.microsoft.com/office/drawing/2014/main" id="{DAACF840-982B-4A4B-6D91-3A2D425C4C76}"/>
                </a:ext>
              </a:extLst>
            </p:cNvPr>
            <p:cNvSpPr/>
            <p:nvPr/>
          </p:nvSpPr>
          <p:spPr>
            <a:xfrm>
              <a:off x="4992563" y="2011988"/>
              <a:ext cx="1532111" cy="216000"/>
            </a:xfrm>
            <a:prstGeom prst="rect">
              <a:avLst/>
            </a:prstGeom>
            <a:solidFill>
              <a:srgbClr val="BC204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r>
                <a:rPr lang="en-GB" sz="1000">
                  <a:solidFill>
                    <a:schemeClr val="bg1"/>
                  </a:solidFill>
                </a:rPr>
                <a:t>Agree but insufficient  </a:t>
              </a:r>
            </a:p>
          </p:txBody>
        </p:sp>
        <p:sp>
          <p:nvSpPr>
            <p:cNvPr id="19" name="Isosceles Triangle 18">
              <a:extLst>
                <a:ext uri="{FF2B5EF4-FFF2-40B4-BE49-F238E27FC236}">
                  <a16:creationId xmlns:a16="http://schemas.microsoft.com/office/drawing/2014/main" id="{D8F46379-EABA-5380-0EBD-A18FEF996B7F}"/>
                </a:ext>
              </a:extLst>
            </p:cNvPr>
            <p:cNvSpPr/>
            <p:nvPr/>
          </p:nvSpPr>
          <p:spPr>
            <a:xfrm rot="10800000">
              <a:off x="5663493" y="2216107"/>
              <a:ext cx="190251" cy="88740"/>
            </a:xfrm>
            <a:prstGeom prst="triangle">
              <a:avLst/>
            </a:prstGeom>
            <a:solidFill>
              <a:srgbClr val="BC204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GB" sz="1000">
                <a:solidFill>
                  <a:schemeClr val="bg1"/>
                </a:solidFill>
              </a:endParaRPr>
            </a:p>
          </p:txBody>
        </p:sp>
      </p:grpSp>
      <p:graphicFrame>
        <p:nvGraphicFramePr>
          <p:cNvPr id="5" name="Group 153">
            <a:extLst>
              <a:ext uri="{FF2B5EF4-FFF2-40B4-BE49-F238E27FC236}">
                <a16:creationId xmlns:a16="http://schemas.microsoft.com/office/drawing/2014/main" id="{5C2C1A3A-3796-3468-FE02-C4A367DF410C}"/>
              </a:ext>
            </a:extLst>
          </p:cNvPr>
          <p:cNvGraphicFramePr>
            <a:graphicFrameLocks/>
          </p:cNvGraphicFramePr>
          <p:nvPr>
            <p:extLst>
              <p:ext uri="{D42A27DB-BD31-4B8C-83A1-F6EECF244321}">
                <p14:modId xmlns:p14="http://schemas.microsoft.com/office/powerpoint/2010/main" val="4009047395"/>
              </p:ext>
            </p:extLst>
          </p:nvPr>
        </p:nvGraphicFramePr>
        <p:xfrm>
          <a:off x="601783" y="2693129"/>
          <a:ext cx="9489600" cy="2942772"/>
        </p:xfrm>
        <a:graphic>
          <a:graphicData uri="http://schemas.openxmlformats.org/drawingml/2006/table">
            <a:tbl>
              <a:tblPr/>
              <a:tblGrid>
                <a:gridCol w="540000">
                  <a:extLst>
                    <a:ext uri="{9D8B030D-6E8A-4147-A177-3AD203B41FA5}">
                      <a16:colId xmlns:a16="http://schemas.microsoft.com/office/drawing/2014/main" val="20000"/>
                    </a:ext>
                  </a:extLst>
                </a:gridCol>
                <a:gridCol w="1648800">
                  <a:extLst>
                    <a:ext uri="{9D8B030D-6E8A-4147-A177-3AD203B41FA5}">
                      <a16:colId xmlns:a16="http://schemas.microsoft.com/office/drawing/2014/main" val="20001"/>
                    </a:ext>
                  </a:extLst>
                </a:gridCol>
                <a:gridCol w="705600">
                  <a:extLst>
                    <a:ext uri="{9D8B030D-6E8A-4147-A177-3AD203B41FA5}">
                      <a16:colId xmlns:a16="http://schemas.microsoft.com/office/drawing/2014/main" val="20002"/>
                    </a:ext>
                  </a:extLst>
                </a:gridCol>
                <a:gridCol w="1087200">
                  <a:extLst>
                    <a:ext uri="{9D8B030D-6E8A-4147-A177-3AD203B41FA5}">
                      <a16:colId xmlns:a16="http://schemas.microsoft.com/office/drawing/2014/main" val="20003"/>
                    </a:ext>
                  </a:extLst>
                </a:gridCol>
                <a:gridCol w="1501200">
                  <a:extLst>
                    <a:ext uri="{9D8B030D-6E8A-4147-A177-3AD203B41FA5}">
                      <a16:colId xmlns:a16="http://schemas.microsoft.com/office/drawing/2014/main" val="20004"/>
                    </a:ext>
                  </a:extLst>
                </a:gridCol>
                <a:gridCol w="2761200">
                  <a:extLst>
                    <a:ext uri="{9D8B030D-6E8A-4147-A177-3AD203B41FA5}">
                      <a16:colId xmlns:a16="http://schemas.microsoft.com/office/drawing/2014/main" val="20005"/>
                    </a:ext>
                  </a:extLst>
                </a:gridCol>
                <a:gridCol w="1245600">
                  <a:extLst>
                    <a:ext uri="{9D8B030D-6E8A-4147-A177-3AD203B41FA5}">
                      <a16:colId xmlns:a16="http://schemas.microsoft.com/office/drawing/2014/main" val="20006"/>
                    </a:ext>
                  </a:extLst>
                </a:gridCol>
              </a:tblGrid>
              <a:tr h="226337">
                <a:tc>
                  <a:txBody>
                    <a:body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GB" sz="900" b="1" i="0" u="none" strike="noStrike" cap="none" normalizeH="0" baseline="0">
                          <a:ln>
                            <a:noFill/>
                          </a:ln>
                          <a:solidFill>
                            <a:schemeClr val="bg1"/>
                          </a:solidFill>
                          <a:effectLst/>
                          <a:latin typeface="+mn-lt"/>
                        </a:rPr>
                        <a:t>Req. #</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GB" sz="900" b="1" i="0" u="none" strike="noStrike" cap="none" normalizeH="0" baseline="0">
                          <a:ln>
                            <a:noFill/>
                          </a:ln>
                          <a:solidFill>
                            <a:schemeClr val="bg1"/>
                          </a:solidFill>
                          <a:effectLst/>
                          <a:latin typeface="+mn-lt"/>
                        </a:rPr>
                        <a:t>Description</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defRPr/>
                      </a:pPr>
                      <a:r>
                        <a:rPr kumimoji="0" lang="en-GB" sz="900" b="1" i="0" u="none" strike="noStrike" cap="none" normalizeH="0" baseline="0">
                          <a:ln>
                            <a:noFill/>
                          </a:ln>
                          <a:solidFill>
                            <a:schemeClr val="bg1"/>
                          </a:solidFill>
                          <a:effectLst/>
                          <a:latin typeface="+mn-lt"/>
                        </a:rPr>
                        <a:t>IGP#</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defRPr/>
                      </a:pPr>
                      <a:r>
                        <a:rPr kumimoji="0" lang="en-GB" sz="900" b="1" i="0" u="none" strike="noStrike" kern="1200" cap="none" spc="0" normalizeH="0" baseline="0" noProof="0">
                          <a:ln>
                            <a:noFill/>
                          </a:ln>
                          <a:solidFill>
                            <a:srgbClr val="000000"/>
                          </a:solidFill>
                          <a:effectLst/>
                          <a:highlight>
                            <a:srgbClr val="FFFF00"/>
                          </a:highlight>
                          <a:uLnTx/>
                          <a:uFillTx/>
                          <a:latin typeface="+mn-lt"/>
                          <a:ea typeface="+mn-ea"/>
                          <a:cs typeface="+mn-cs"/>
                        </a:rPr>
                        <a:t>Organisation's </a:t>
                      </a:r>
                      <a:r>
                        <a:rPr kumimoji="0" lang="en-GB" sz="900" b="1" i="0" u="none" strike="noStrike" kern="1200" cap="none" spc="0" normalizeH="0" baseline="0" noProof="0">
                          <a:ln>
                            <a:noFill/>
                          </a:ln>
                          <a:solidFill>
                            <a:prstClr val="white"/>
                          </a:solidFill>
                          <a:effectLst/>
                          <a:uLnTx/>
                          <a:uFillTx/>
                          <a:latin typeface="+mn-lt"/>
                          <a:ea typeface="+mn-ea"/>
                          <a:cs typeface="+mn-cs"/>
                        </a:rPr>
                        <a:t>Assessment</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defRPr/>
                      </a:pPr>
                      <a:r>
                        <a:rPr kumimoji="0" lang="en-GB" sz="900" b="1" i="0" u="none" strike="noStrike" cap="none" normalizeH="0" baseline="0">
                          <a:ln>
                            <a:noFill/>
                          </a:ln>
                          <a:solidFill>
                            <a:schemeClr val="tx1"/>
                          </a:solidFill>
                          <a:effectLst/>
                          <a:highlight>
                            <a:srgbClr val="FFFF00"/>
                          </a:highlight>
                          <a:latin typeface="+mn-lt"/>
                        </a:rPr>
                        <a:t>Independent Assessor’s </a:t>
                      </a:r>
                      <a:r>
                        <a:rPr kumimoji="0" lang="en-GB" sz="900" b="1" i="0" u="none" strike="noStrike" cap="none" normalizeH="0" baseline="0">
                          <a:ln>
                            <a:noFill/>
                          </a:ln>
                          <a:solidFill>
                            <a:schemeClr val="bg1"/>
                          </a:solidFill>
                          <a:effectLst/>
                          <a:latin typeface="+mn-lt"/>
                        </a:rPr>
                        <a:t>Assessment</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GB" sz="900" b="1" i="0" u="none" strike="noStrike" cap="none" normalizeH="0" baseline="0">
                          <a:ln>
                            <a:noFill/>
                          </a:ln>
                          <a:solidFill>
                            <a:schemeClr val="bg1"/>
                          </a:solidFill>
                          <a:effectLst/>
                          <a:latin typeface="+mn-lt"/>
                        </a:rPr>
                        <a:t>Comment</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r>
                        <a:rPr lang="en-GB" sz="900" b="1">
                          <a:solidFill>
                            <a:schemeClr val="bg1"/>
                          </a:solidFill>
                        </a:rPr>
                        <a:t>Overall Assessment</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extLst>
                  <a:ext uri="{0D108BD9-81ED-4DB2-BD59-A6C34878D82A}">
                    <a16:rowId xmlns:a16="http://schemas.microsoft.com/office/drawing/2014/main" val="10000"/>
                  </a:ext>
                </a:extLst>
              </a:tr>
              <a:tr h="268909">
                <a:tc rowSpan="7">
                  <a:txBody>
                    <a:bodyPr/>
                    <a:lstStyle/>
                    <a:p>
                      <a:pPr marL="0" marR="0" lvl="0" indent="0" algn="l" rtl="0" eaLnBrk="1" fontAlgn="base" latinLnBrk="0" hangingPunct="1">
                        <a:lnSpc>
                          <a:spcPct val="90000"/>
                        </a:lnSpc>
                        <a:spcBef>
                          <a:spcPts val="200"/>
                        </a:spcBef>
                        <a:spcAft>
                          <a:spcPts val="600"/>
                        </a:spcAft>
                        <a:buClrTx/>
                        <a:buSzTx/>
                        <a:buFontTx/>
                        <a:buNone/>
                      </a:pPr>
                      <a:r>
                        <a:rPr lang="en-GB" sz="900" b="1" i="0" u="none" strike="noStrike" cap="none" normalizeH="0" baseline="0">
                          <a:ln>
                            <a:noFill/>
                          </a:ln>
                          <a:solidFill>
                            <a:schemeClr val="tx1"/>
                          </a:solidFill>
                          <a:effectLst/>
                          <a:latin typeface="Arial"/>
                        </a:rPr>
                        <a:t>Add Ref</a:t>
                      </a:r>
                      <a:endParaRPr kumimoji="0" lang="en-GB" sz="900" b="1" i="0" u="none" strike="noStrike" cap="none" normalizeH="0" baseline="0">
                        <a:ln>
                          <a:noFill/>
                        </a:ln>
                        <a:solidFill>
                          <a:schemeClr val="tx1"/>
                        </a:solidFill>
                        <a:effectLst/>
                        <a:latin typeface="Arial"/>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rowSpan="7">
                  <a:txBody>
                    <a:bodyPr/>
                    <a:lstStyle/>
                    <a:p>
                      <a:pPr marL="0" marR="0" lvl="0" indent="0" algn="l" rtl="0" eaLnBrk="1" fontAlgn="auto" latinLnBrk="0" hangingPunct="1">
                        <a:lnSpc>
                          <a:spcPct val="100000"/>
                        </a:lnSpc>
                        <a:spcBef>
                          <a:spcPts val="0"/>
                        </a:spcBef>
                        <a:spcAft>
                          <a:spcPts val="600"/>
                        </a:spcAft>
                        <a:buClrTx/>
                        <a:buSzTx/>
                        <a:buFontTx/>
                        <a:buNone/>
                      </a:pPr>
                      <a:r>
                        <a:rPr lang="en-GB" sz="900" b="0" i="0" u="none" strike="noStrike" kern="0" cap="none" spc="0" normalizeH="0" baseline="0" noProof="0">
                          <a:ln>
                            <a:noFill/>
                          </a:ln>
                          <a:solidFill>
                            <a:schemeClr val="tx1"/>
                          </a:solidFill>
                          <a:effectLst/>
                          <a:uLnTx/>
                          <a:uFillTx/>
                          <a:latin typeface="+mn-lt"/>
                          <a:ea typeface="+mn-ea"/>
                          <a:cs typeface="Arial"/>
                        </a:rPr>
                        <a:t>Add outcome description </a:t>
                      </a:r>
                      <a:endParaRPr kumimoji="0" lang="en-GB" sz="900" b="0" i="0" u="none" strike="noStrike" kern="0" cap="none" spc="0" normalizeH="0" baseline="0" noProof="0">
                        <a:ln>
                          <a:noFill/>
                        </a:ln>
                        <a:solidFill>
                          <a:schemeClr val="tx1"/>
                        </a:solidFill>
                        <a:effectLst/>
                        <a:uLnTx/>
                        <a:uFillTx/>
                        <a:latin typeface="+mn-lt"/>
                        <a:ea typeface="+mn-ea"/>
                        <a:cs typeface="Arial"/>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rtl="0" eaLnBrk="1" fontAlgn="base" latinLnBrk="0" hangingPunct="1">
                        <a:lnSpc>
                          <a:spcPct val="90000"/>
                        </a:lnSpc>
                        <a:spcBef>
                          <a:spcPts val="200"/>
                        </a:spcBef>
                        <a:spcAft>
                          <a:spcPts val="600"/>
                        </a:spcAft>
                        <a:buClr>
                          <a:schemeClr val="tx2"/>
                        </a:buClr>
                        <a:buSzTx/>
                        <a:buFontTx/>
                        <a:buNone/>
                      </a:pPr>
                      <a:r>
                        <a:rPr lang="en-GB" sz="900" b="0" i="0" u="none" strike="noStrike" cap="none" normalizeH="0" baseline="0">
                          <a:ln>
                            <a:noFill/>
                          </a:ln>
                          <a:solidFill>
                            <a:schemeClr val="tx1"/>
                          </a:solidFill>
                          <a:effectLst/>
                          <a:latin typeface="+mn-lt"/>
                        </a:rPr>
                        <a:t>Add Ref </a:t>
                      </a:r>
                      <a:endParaRPr kumimoji="0" lang="en-GB" sz="900" b="0" i="0" u="none" strike="noStrike" cap="none" normalizeH="0" baseline="0">
                        <a:ln>
                          <a:noFill/>
                        </a:ln>
                        <a:solidFill>
                          <a:schemeClr val="tx1"/>
                        </a:solidFill>
                        <a:effectLst/>
                        <a:latin typeface="+mn-lt"/>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aseline="0">
                          <a:solidFill>
                            <a:schemeClr val="tx1"/>
                          </a:solidFill>
                          <a:highlight>
                            <a:srgbClr val="FFFF00"/>
                          </a:highlight>
                          <a:latin typeface="+mn-lt"/>
                          <a:cs typeface="Calibri"/>
                        </a:rPr>
                        <a:t>Not Achieved/Partially Achieved/Achieved</a:t>
                      </a:r>
                      <a:endParaRPr lang="en-GB" sz="900">
                        <a:cs typeface="Calibri"/>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0" baseline="0">
                          <a:solidFill>
                            <a:srgbClr val="009A44"/>
                          </a:solidFill>
                          <a:latin typeface="+mn-lt"/>
                          <a:cs typeface="Calibri"/>
                        </a:rPr>
                        <a:t>Agree/</a:t>
                      </a:r>
                      <a:r>
                        <a:rPr lang="en-GB" sz="900" b="0" baseline="0">
                          <a:solidFill>
                            <a:srgbClr val="7AB800"/>
                          </a:solidFill>
                          <a:latin typeface="+mn-lt"/>
                          <a:cs typeface="Calibri"/>
                        </a:rPr>
                        <a:t>Understated</a:t>
                      </a:r>
                      <a:r>
                        <a:rPr lang="en-GB" sz="900" b="0" baseline="0">
                          <a:solidFill>
                            <a:srgbClr val="009A44"/>
                          </a:solidFill>
                          <a:latin typeface="+mn-lt"/>
                          <a:cs typeface="Calibri"/>
                        </a:rPr>
                        <a:t>/</a:t>
                      </a:r>
                      <a:r>
                        <a:rPr lang="en-GB" sz="900" b="0" baseline="0">
                          <a:solidFill>
                            <a:srgbClr val="EAAA00"/>
                          </a:solidFill>
                          <a:latin typeface="+mn-lt"/>
                          <a:cs typeface="Calibri"/>
                        </a:rPr>
                        <a:t>Overstated</a:t>
                      </a:r>
                      <a:r>
                        <a:rPr lang="en-GB" sz="900" b="0" baseline="0">
                          <a:solidFill>
                            <a:srgbClr val="009A44"/>
                          </a:solidFill>
                          <a:latin typeface="+mn-lt"/>
                          <a:cs typeface="Calibri"/>
                        </a:rPr>
                        <a:t>/</a:t>
                      </a:r>
                      <a:r>
                        <a:rPr lang="en-GB" sz="900" b="0" baseline="0">
                          <a:solidFill>
                            <a:srgbClr val="BC204B"/>
                          </a:solidFill>
                          <a:latin typeface="+mn-lt"/>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lang="en-GB" sz="900">
                          <a:highlight>
                            <a:srgbClr val="FFFF00"/>
                          </a:highlight>
                        </a:rPr>
                        <a:t>[list work undertaken regarding this indicator of good practice].</a:t>
                      </a:r>
                    </a:p>
                    <a:p>
                      <a:pPr marL="0" marR="0" lvl="0" indent="0" algn="l" defTabSz="914400" rtl="0" eaLnBrk="1" fontAlgn="auto" latinLnBrk="0" hangingPunct="1">
                        <a:lnSpc>
                          <a:spcPct val="90000"/>
                        </a:lnSpc>
                        <a:spcBef>
                          <a:spcPts val="0"/>
                        </a:spcBef>
                        <a:spcAft>
                          <a:spcPts val="600"/>
                        </a:spcAft>
                        <a:buClrTx/>
                        <a:buSzTx/>
                        <a:buFont typeface="Wingdings" panose="05000000000000000000" pitchFamily="2" charset="2"/>
                        <a:buNone/>
                        <a:tabLst/>
                        <a:defRPr/>
                      </a:pPr>
                      <a:endParaRPr lang="en-GB" sz="900">
                        <a:solidFill>
                          <a:schemeClr val="tx1"/>
                        </a:solidFill>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rowSpan="7">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rPr>
                        <a:t>Agree/Understated/Overstated/Agree but insufficient</a:t>
                      </a:r>
                    </a:p>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p>
                      <a:pPr marL="0" marR="0" lvl="0" indent="0" algn="ctr" defTabSz="685766"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rPr>
                        <a:t>Colour cell accordingly</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29487798"/>
                  </a:ext>
                </a:extLst>
              </a:tr>
              <a:tr h="0">
                <a:tc vMerge="1">
                  <a:txBody>
                    <a:bodyPr/>
                    <a:lstStyle/>
                    <a:p>
                      <a:endParaRPr lang="en-GB"/>
                    </a:p>
                  </a:txBody>
                  <a:tcPr/>
                </a:tc>
                <a:tc vMerge="1">
                  <a:txBody>
                    <a:bodyPr/>
                    <a:lstStyle/>
                    <a:p>
                      <a:endParaRPr lang="en-GB"/>
                    </a:p>
                  </a:txBody>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endParaRPr kumimoji="0" lang="en-GB" sz="900" b="0" i="0" u="none" strike="noStrike" kern="1200" cap="none" spc="0" normalizeH="0" baseline="0" noProof="0">
                        <a:ln>
                          <a:noFill/>
                        </a:ln>
                        <a:solidFill>
                          <a:srgbClr val="000000"/>
                        </a:solidFill>
                        <a:effectLst/>
                        <a:uLnTx/>
                        <a:uFillTx/>
                        <a:latin typeface="Arial"/>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a:rPr>
                        <a:t>Agree/</a:t>
                      </a:r>
                      <a:r>
                        <a:rPr kumimoji="0" lang="en-GB" sz="900" b="0" i="0" u="none" strike="noStrike" kern="1200" cap="none" spc="0" normalizeH="0" baseline="0" noProof="0">
                          <a:ln>
                            <a:noFill/>
                          </a:ln>
                          <a:solidFill>
                            <a:srgbClr val="7AB800"/>
                          </a:solidFill>
                          <a:effectLst/>
                          <a:uLnTx/>
                          <a:uFillTx/>
                          <a:latin typeface="Arial"/>
                          <a:ea typeface="+mn-ea"/>
                          <a:cs typeface="Calibri"/>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EAAA00"/>
                          </a:solidFill>
                          <a:effectLst/>
                          <a:uLnTx/>
                          <a:uFillTx/>
                          <a:latin typeface="Arial"/>
                          <a:ea typeface="+mn-ea"/>
                          <a:cs typeface="Calibri"/>
                        </a:rPr>
                        <a:t>Overstated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BC204B"/>
                          </a:solidFill>
                          <a:effectLst/>
                          <a:uLnTx/>
                          <a:uFillTx/>
                          <a:latin typeface="Arial"/>
                          <a:ea typeface="+mn-ea"/>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endParaRPr lang="en-GB"/>
                    </a:p>
                  </a:txBody>
                  <a:tcPr/>
                </a:tc>
                <a:extLst>
                  <a:ext uri="{0D108BD9-81ED-4DB2-BD59-A6C34878D82A}">
                    <a16:rowId xmlns:a16="http://schemas.microsoft.com/office/drawing/2014/main" val="1239317932"/>
                  </a:ext>
                </a:extLst>
              </a:tr>
              <a:tr h="0">
                <a:tc vMerge="1">
                  <a:txBody>
                    <a:bodyPr/>
                    <a:lstStyle/>
                    <a:p>
                      <a:pPr marL="0" marR="0" lvl="0" indent="0" algn="l" defTabSz="914400" rtl="0" eaLnBrk="1" fontAlgn="base" latinLnBrk="0" hangingPunct="1">
                        <a:lnSpc>
                          <a:spcPct val="90000"/>
                        </a:lnSpc>
                        <a:spcBef>
                          <a:spcPts val="200"/>
                        </a:spcBef>
                        <a:spcAft>
                          <a:spcPts val="600"/>
                        </a:spcAft>
                        <a:buClrTx/>
                        <a:buSzTx/>
                        <a:buFontTx/>
                        <a:buNone/>
                        <a:tabLst/>
                        <a:defRPr/>
                      </a:pPr>
                      <a:endParaRPr kumimoji="0" lang="en-GB" sz="900" b="1" i="0" u="none" strike="noStrike" cap="none" normalizeH="0" baseline="0">
                        <a:ln>
                          <a:noFill/>
                        </a:ln>
                        <a:solidFill>
                          <a:schemeClr val="tx1"/>
                        </a:solidFill>
                        <a:effectLst/>
                        <a:latin typeface="Arial"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900" b="0" i="0" u="none" strike="noStrike" kern="0" cap="none" spc="0" normalizeH="0" baseline="0" noProof="0">
                        <a:ln>
                          <a:noFill/>
                        </a:ln>
                        <a:solidFill>
                          <a:srgbClr val="00338D"/>
                        </a:solidFill>
                        <a:effectLst/>
                        <a:uLnTx/>
                        <a:uFillTx/>
                        <a:latin typeface="Arial"/>
                        <a:ea typeface="+mn-ea"/>
                        <a:cs typeface="Arial" panose="020B0604020202020204"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endParaRPr kumimoji="0" lang="en-GB" sz="900" b="0" i="0" u="none" strike="noStrike" kern="1200" cap="none" spc="0" normalizeH="0" baseline="0" noProof="0">
                        <a:ln>
                          <a:noFill/>
                        </a:ln>
                        <a:solidFill>
                          <a:srgbClr val="000000"/>
                        </a:solidFill>
                        <a:effectLst/>
                        <a:uLnTx/>
                        <a:uFillTx/>
                        <a:latin typeface="Arial"/>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a:rPr>
                        <a:t>Agree/</a:t>
                      </a:r>
                      <a:r>
                        <a:rPr kumimoji="0" lang="en-GB" sz="900" b="0" i="0" u="none" strike="noStrike" kern="1200" cap="none" spc="0" normalizeH="0" baseline="0" noProof="0">
                          <a:ln>
                            <a:noFill/>
                          </a:ln>
                          <a:solidFill>
                            <a:srgbClr val="7AB800"/>
                          </a:solidFill>
                          <a:effectLst/>
                          <a:uLnTx/>
                          <a:uFillTx/>
                          <a:latin typeface="Arial"/>
                          <a:ea typeface="+mn-ea"/>
                          <a:cs typeface="Calibri"/>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EAAA00"/>
                          </a:solidFill>
                          <a:effectLst/>
                          <a:uLnTx/>
                          <a:uFillTx/>
                          <a:latin typeface="Arial"/>
                          <a:ea typeface="+mn-ea"/>
                          <a:cs typeface="Calibri"/>
                        </a:rPr>
                        <a:t>Overstated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BC204B"/>
                          </a:solidFill>
                          <a:effectLst/>
                          <a:uLnTx/>
                          <a:uFillTx/>
                          <a:latin typeface="Arial"/>
                          <a:ea typeface="+mn-ea"/>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515512895"/>
                  </a:ext>
                </a:extLst>
              </a:tr>
              <a:tr h="0">
                <a:tc vMerge="1">
                  <a:txBody>
                    <a:bodyPr/>
                    <a:lstStyle/>
                    <a:p>
                      <a:pPr marL="0" marR="0" lvl="0" indent="0" algn="l" defTabSz="914400" rtl="0" eaLnBrk="1" fontAlgn="base" latinLnBrk="0" hangingPunct="1">
                        <a:lnSpc>
                          <a:spcPct val="90000"/>
                        </a:lnSpc>
                        <a:spcBef>
                          <a:spcPts val="200"/>
                        </a:spcBef>
                        <a:spcAft>
                          <a:spcPts val="600"/>
                        </a:spcAft>
                        <a:buClrTx/>
                        <a:buSzTx/>
                        <a:buFontTx/>
                        <a:buNone/>
                        <a:tabLst/>
                        <a:defRPr/>
                      </a:pPr>
                      <a:endParaRPr kumimoji="0" lang="en-GB" sz="900" b="1" i="0" u="none" strike="noStrike" cap="none" normalizeH="0" baseline="0">
                        <a:ln>
                          <a:noFill/>
                        </a:ln>
                        <a:solidFill>
                          <a:schemeClr val="tx1"/>
                        </a:solidFill>
                        <a:effectLst/>
                        <a:latin typeface="Arial"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900" b="0" i="0" u="none" strike="noStrike" kern="0" cap="none" spc="0" normalizeH="0" baseline="0" noProof="0">
                        <a:ln>
                          <a:noFill/>
                        </a:ln>
                        <a:solidFill>
                          <a:srgbClr val="00338D"/>
                        </a:solidFill>
                        <a:effectLst/>
                        <a:uLnTx/>
                        <a:uFillTx/>
                        <a:latin typeface="Arial"/>
                        <a:ea typeface="+mn-ea"/>
                        <a:cs typeface="Arial" panose="020B0604020202020204"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endParaRPr kumimoji="0" lang="en-GB" sz="900" b="0" i="0" u="none" strike="noStrike" kern="1200" cap="none" spc="0" normalizeH="0" baseline="0" noProof="0">
                        <a:ln>
                          <a:noFill/>
                        </a:ln>
                        <a:solidFill>
                          <a:srgbClr val="000000"/>
                        </a:solidFill>
                        <a:effectLst/>
                        <a:uLnTx/>
                        <a:uFillTx/>
                        <a:latin typeface="Arial"/>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a:rPr>
                        <a:t>Agree/</a:t>
                      </a:r>
                      <a:r>
                        <a:rPr kumimoji="0" lang="en-GB" sz="900" b="0" i="0" u="none" strike="noStrike" kern="1200" cap="none" spc="0" normalizeH="0" baseline="0" noProof="0">
                          <a:ln>
                            <a:noFill/>
                          </a:ln>
                          <a:solidFill>
                            <a:srgbClr val="7AB800"/>
                          </a:solidFill>
                          <a:effectLst/>
                          <a:uLnTx/>
                          <a:uFillTx/>
                          <a:latin typeface="Arial"/>
                          <a:ea typeface="+mn-ea"/>
                          <a:cs typeface="Calibri"/>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EAAA00"/>
                          </a:solidFill>
                          <a:effectLst/>
                          <a:uLnTx/>
                          <a:uFillTx/>
                          <a:latin typeface="Arial"/>
                          <a:ea typeface="+mn-ea"/>
                          <a:cs typeface="Calibri"/>
                        </a:rPr>
                        <a:t>Overstated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BC204B"/>
                          </a:solidFill>
                          <a:effectLst/>
                          <a:uLnTx/>
                          <a:uFillTx/>
                          <a:latin typeface="Arial"/>
                          <a:ea typeface="+mn-ea"/>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21096343"/>
                  </a:ext>
                </a:extLst>
              </a:tr>
              <a:tr h="0">
                <a:tc vMerge="1">
                  <a:txBody>
                    <a:bodyPr/>
                    <a:lstStyle/>
                    <a:p>
                      <a:pPr marL="0" marR="0" lvl="0" indent="0" algn="l" defTabSz="914400" rtl="0" eaLnBrk="1" fontAlgn="base" latinLnBrk="0" hangingPunct="1">
                        <a:lnSpc>
                          <a:spcPct val="90000"/>
                        </a:lnSpc>
                        <a:spcBef>
                          <a:spcPts val="200"/>
                        </a:spcBef>
                        <a:spcAft>
                          <a:spcPts val="600"/>
                        </a:spcAft>
                        <a:buClrTx/>
                        <a:buSzTx/>
                        <a:buFontTx/>
                        <a:buNone/>
                        <a:tabLst/>
                        <a:defRPr/>
                      </a:pPr>
                      <a:endParaRPr kumimoji="0" lang="en-GB" sz="900" b="1" i="0" u="none" strike="noStrike" cap="none" normalizeH="0" baseline="0">
                        <a:ln>
                          <a:noFill/>
                        </a:ln>
                        <a:solidFill>
                          <a:schemeClr val="tx1"/>
                        </a:solidFill>
                        <a:effectLst/>
                        <a:latin typeface="Arial"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900" b="0" i="0" u="none" strike="noStrike" kern="0" cap="none" spc="0" normalizeH="0" baseline="0" noProof="0">
                        <a:ln>
                          <a:noFill/>
                        </a:ln>
                        <a:solidFill>
                          <a:srgbClr val="00338D"/>
                        </a:solidFill>
                        <a:effectLst/>
                        <a:uLnTx/>
                        <a:uFillTx/>
                        <a:latin typeface="Arial"/>
                        <a:ea typeface="+mn-ea"/>
                        <a:cs typeface="Arial" panose="020B0604020202020204"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endParaRPr kumimoji="0" lang="en-GB" sz="900" b="0" i="0" u="none" strike="noStrike" kern="1200" cap="none" spc="0" normalizeH="0" baseline="0" noProof="0">
                        <a:ln>
                          <a:noFill/>
                        </a:ln>
                        <a:solidFill>
                          <a:srgbClr val="000000"/>
                        </a:solidFill>
                        <a:effectLst/>
                        <a:uLnTx/>
                        <a:uFillTx/>
                        <a:latin typeface="Arial"/>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a:rPr>
                        <a:t>Agree/</a:t>
                      </a:r>
                      <a:r>
                        <a:rPr kumimoji="0" lang="en-GB" sz="900" b="0" i="0" u="none" strike="noStrike" kern="1200" cap="none" spc="0" normalizeH="0" baseline="0" noProof="0">
                          <a:ln>
                            <a:noFill/>
                          </a:ln>
                          <a:solidFill>
                            <a:srgbClr val="7AB800"/>
                          </a:solidFill>
                          <a:effectLst/>
                          <a:uLnTx/>
                          <a:uFillTx/>
                          <a:latin typeface="Arial"/>
                          <a:ea typeface="+mn-ea"/>
                          <a:cs typeface="Calibri"/>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EAAA00"/>
                          </a:solidFill>
                          <a:effectLst/>
                          <a:uLnTx/>
                          <a:uFillTx/>
                          <a:latin typeface="Arial"/>
                          <a:ea typeface="+mn-ea"/>
                          <a:cs typeface="Calibri"/>
                        </a:rPr>
                        <a:t>Overstated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BC204B"/>
                          </a:solidFill>
                          <a:effectLst/>
                          <a:uLnTx/>
                          <a:uFillTx/>
                          <a:latin typeface="Arial"/>
                          <a:ea typeface="+mn-ea"/>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314101307"/>
                  </a:ext>
                </a:extLst>
              </a:tr>
              <a:tr h="0">
                <a:tc vMerge="1">
                  <a:txBody>
                    <a:bodyPr/>
                    <a:lstStyle/>
                    <a:p>
                      <a:pPr marL="0" marR="0" lvl="0" indent="0" algn="l" defTabSz="914400" rtl="0" eaLnBrk="1" fontAlgn="base" latinLnBrk="0" hangingPunct="1">
                        <a:lnSpc>
                          <a:spcPct val="90000"/>
                        </a:lnSpc>
                        <a:spcBef>
                          <a:spcPts val="200"/>
                        </a:spcBef>
                        <a:spcAft>
                          <a:spcPts val="600"/>
                        </a:spcAft>
                        <a:buClrTx/>
                        <a:buSzTx/>
                        <a:buFontTx/>
                        <a:buNone/>
                        <a:tabLst/>
                        <a:defRPr/>
                      </a:pPr>
                      <a:endParaRPr kumimoji="0" lang="en-GB" sz="900" b="1" i="0" u="none" strike="noStrike" cap="none" normalizeH="0" baseline="0">
                        <a:ln>
                          <a:noFill/>
                        </a:ln>
                        <a:solidFill>
                          <a:schemeClr val="tx1"/>
                        </a:solidFill>
                        <a:effectLst/>
                        <a:latin typeface="Arial"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900" b="0" i="0" u="none" strike="noStrike" kern="0" cap="none" spc="0" normalizeH="0" baseline="0" noProof="0">
                        <a:ln>
                          <a:noFill/>
                        </a:ln>
                        <a:solidFill>
                          <a:srgbClr val="00338D"/>
                        </a:solidFill>
                        <a:effectLst/>
                        <a:uLnTx/>
                        <a:uFillTx/>
                        <a:latin typeface="Arial"/>
                        <a:ea typeface="+mn-ea"/>
                        <a:cs typeface="Arial" panose="020B0604020202020204"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endParaRPr kumimoji="0" lang="en-GB" sz="900" b="0" i="0" u="none" strike="noStrike" kern="1200" cap="none" spc="0" normalizeH="0" baseline="0" noProof="0">
                        <a:ln>
                          <a:noFill/>
                        </a:ln>
                        <a:solidFill>
                          <a:srgbClr val="000000"/>
                        </a:solidFill>
                        <a:effectLst/>
                        <a:uLnTx/>
                        <a:uFillTx/>
                        <a:latin typeface="Arial"/>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a:rPr>
                        <a:t>Agree/</a:t>
                      </a:r>
                      <a:r>
                        <a:rPr kumimoji="0" lang="en-GB" sz="900" b="0" i="0" u="none" strike="noStrike" kern="1200" cap="none" spc="0" normalizeH="0" baseline="0" noProof="0">
                          <a:ln>
                            <a:noFill/>
                          </a:ln>
                          <a:solidFill>
                            <a:srgbClr val="7AB800"/>
                          </a:solidFill>
                          <a:effectLst/>
                          <a:uLnTx/>
                          <a:uFillTx/>
                          <a:latin typeface="Arial"/>
                          <a:ea typeface="+mn-ea"/>
                          <a:cs typeface="Calibri"/>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EAAA00"/>
                          </a:solidFill>
                          <a:effectLst/>
                          <a:uLnTx/>
                          <a:uFillTx/>
                          <a:latin typeface="Arial"/>
                          <a:ea typeface="+mn-ea"/>
                          <a:cs typeface="Calibri"/>
                        </a:rPr>
                        <a:t>Overstated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BC204B"/>
                          </a:solidFill>
                          <a:effectLst/>
                          <a:uLnTx/>
                          <a:uFillTx/>
                          <a:latin typeface="Arial"/>
                          <a:ea typeface="+mn-ea"/>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67397285"/>
                  </a:ext>
                </a:extLst>
              </a:tr>
              <a:tr h="0">
                <a:tc vMerge="1">
                  <a:txBody>
                    <a:bodyPr/>
                    <a:lstStyle/>
                    <a:p>
                      <a:pPr marL="0" marR="0" lvl="0" indent="0" algn="l" defTabSz="914400" rtl="0" eaLnBrk="1" fontAlgn="base" latinLnBrk="0" hangingPunct="1">
                        <a:lnSpc>
                          <a:spcPct val="90000"/>
                        </a:lnSpc>
                        <a:spcBef>
                          <a:spcPts val="200"/>
                        </a:spcBef>
                        <a:spcAft>
                          <a:spcPts val="600"/>
                        </a:spcAft>
                        <a:buClrTx/>
                        <a:buSzTx/>
                        <a:buFontTx/>
                        <a:buNone/>
                        <a:tabLst/>
                        <a:defRPr/>
                      </a:pPr>
                      <a:endParaRPr kumimoji="0" lang="en-GB" sz="900" b="1" i="0" u="none" strike="noStrike" cap="none" normalizeH="0" baseline="0">
                        <a:ln>
                          <a:noFill/>
                        </a:ln>
                        <a:solidFill>
                          <a:schemeClr val="tx1"/>
                        </a:solidFill>
                        <a:effectLst/>
                        <a:latin typeface="Arial"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900" b="0" i="0" u="none" strike="noStrike" kern="0" cap="none" spc="0" normalizeH="0" baseline="0" noProof="0">
                        <a:ln>
                          <a:noFill/>
                        </a:ln>
                        <a:solidFill>
                          <a:srgbClr val="00338D"/>
                        </a:solidFill>
                        <a:effectLst/>
                        <a:uLnTx/>
                        <a:uFillTx/>
                        <a:latin typeface="Arial"/>
                        <a:ea typeface="+mn-ea"/>
                        <a:cs typeface="Arial" panose="020B0604020202020204"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endParaRPr kumimoji="0" lang="en-GB" sz="900" b="0" i="0" u="none" strike="noStrike" kern="1200" cap="none" spc="0" normalizeH="0" baseline="0" noProof="0">
                        <a:ln>
                          <a:noFill/>
                        </a:ln>
                        <a:solidFill>
                          <a:srgbClr val="000000"/>
                        </a:solidFill>
                        <a:effectLst/>
                        <a:uLnTx/>
                        <a:uFillTx/>
                        <a:latin typeface="Arial"/>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a:rPr>
                        <a:t>Agree/</a:t>
                      </a:r>
                      <a:r>
                        <a:rPr kumimoji="0" lang="en-GB" sz="900" b="0" i="0" u="none" strike="noStrike" kern="1200" cap="none" spc="0" normalizeH="0" baseline="0" noProof="0">
                          <a:ln>
                            <a:noFill/>
                          </a:ln>
                          <a:solidFill>
                            <a:srgbClr val="7AB800"/>
                          </a:solidFill>
                          <a:effectLst/>
                          <a:uLnTx/>
                          <a:uFillTx/>
                          <a:latin typeface="Arial"/>
                          <a:ea typeface="+mn-ea"/>
                          <a:cs typeface="Calibri"/>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EAAA00"/>
                          </a:solidFill>
                          <a:effectLst/>
                          <a:uLnTx/>
                          <a:uFillTx/>
                          <a:latin typeface="Arial"/>
                          <a:ea typeface="+mn-ea"/>
                          <a:cs typeface="Calibri"/>
                        </a:rPr>
                        <a:t>Overstated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BC204B"/>
                          </a:solidFill>
                          <a:effectLst/>
                          <a:uLnTx/>
                          <a:uFillTx/>
                          <a:latin typeface="Arial"/>
                          <a:ea typeface="+mn-ea"/>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119249445"/>
                  </a:ext>
                </a:extLst>
              </a:tr>
            </a:tbl>
          </a:graphicData>
        </a:graphic>
      </p:graphicFrame>
      <p:sp>
        <p:nvSpPr>
          <p:cNvPr id="30" name="Title 2">
            <a:extLst>
              <a:ext uri="{FF2B5EF4-FFF2-40B4-BE49-F238E27FC236}">
                <a16:creationId xmlns:a16="http://schemas.microsoft.com/office/drawing/2014/main" id="{E9D377ED-9597-089B-9D1D-B8F079C254F3}"/>
              </a:ext>
            </a:extLst>
          </p:cNvPr>
          <p:cNvSpPr txBox="1">
            <a:spLocks/>
          </p:cNvSpPr>
          <p:nvPr/>
        </p:nvSpPr>
        <p:spPr>
          <a:xfrm>
            <a:off x="608400" y="799200"/>
            <a:ext cx="10767830" cy="914804"/>
          </a:xfrm>
          <a:prstGeom prst="rect">
            <a:avLst/>
          </a:prstGeom>
        </p:spPr>
        <p:txBody>
          <a:bodyPr vert="horz" lIns="0" tIns="0" rIns="0" bIns="0" rtlCol="0" anchor="t" anchorCtr="0">
            <a:noAutofit/>
          </a:bodyPr>
          <a:lstStyle>
            <a:lvl1pPr algn="l" defTabSz="914400" rtl="0" eaLnBrk="1" latinLnBrk="0" hangingPunct="1">
              <a:lnSpc>
                <a:spcPct val="70000"/>
              </a:lnSpc>
              <a:spcBef>
                <a:spcPct val="0"/>
              </a:spcBef>
              <a:buNone/>
              <a:defRPr sz="3800" kern="1200">
                <a:solidFill>
                  <a:schemeClr val="tx2"/>
                </a:solidFill>
                <a:latin typeface="+mn-lt"/>
                <a:ea typeface="+mj-ea"/>
                <a:cs typeface="+mj-cs"/>
              </a:defRPr>
            </a:lvl1pPr>
          </a:lstStyle>
          <a:p>
            <a:r>
              <a:rPr lang="en-GB" sz="2400"/>
              <a:t>Summary of work undertaken and risks reviewed – Mandatory outcomes</a:t>
            </a:r>
          </a:p>
        </p:txBody>
      </p:sp>
      <p:cxnSp>
        <p:nvCxnSpPr>
          <p:cNvPr id="3" name="Google Shape;1341;p56">
            <a:extLst>
              <a:ext uri="{FF2B5EF4-FFF2-40B4-BE49-F238E27FC236}">
                <a16:creationId xmlns:a16="http://schemas.microsoft.com/office/drawing/2014/main" id="{63DF537B-9810-5211-DE10-9BBA3991360B}"/>
              </a:ext>
            </a:extLst>
          </p:cNvPr>
          <p:cNvCxnSpPr/>
          <p:nvPr/>
        </p:nvCxnSpPr>
        <p:spPr>
          <a:xfrm>
            <a:off x="6129119" y="161661"/>
            <a:ext cx="1670757" cy="0"/>
          </a:xfrm>
          <a:prstGeom prst="straightConnector1">
            <a:avLst/>
          </a:prstGeom>
          <a:noFill/>
          <a:ln w="38100" cap="flat" cmpd="sng">
            <a:solidFill>
              <a:schemeClr val="tx2"/>
            </a:solidFill>
            <a:prstDash val="solid"/>
            <a:round/>
            <a:headEnd type="none" w="sm" len="sm"/>
            <a:tailEnd type="none" w="sm" len="sm"/>
          </a:ln>
        </p:spPr>
      </p:cxnSp>
      <p:sp>
        <p:nvSpPr>
          <p:cNvPr id="28" name="Google Shape;1342;p56">
            <a:extLst>
              <a:ext uri="{FF2B5EF4-FFF2-40B4-BE49-F238E27FC236}">
                <a16:creationId xmlns:a16="http://schemas.microsoft.com/office/drawing/2014/main" id="{908C52BC-A380-3904-478C-FE07DDD40834}"/>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Findings and Recommendations</a:t>
            </a:r>
          </a:p>
        </p:txBody>
      </p:sp>
      <p:sp>
        <p:nvSpPr>
          <p:cNvPr id="29" name="Google Shape;1343;p56">
            <a:extLst>
              <a:ext uri="{FF2B5EF4-FFF2-40B4-BE49-F238E27FC236}">
                <a16:creationId xmlns:a16="http://schemas.microsoft.com/office/drawing/2014/main" id="{CC2D668F-1D9E-6EAE-C224-DAFCEE9773DA}"/>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ea typeface="Arial"/>
                <a:cs typeface="Arial"/>
                <a:sym typeface="Arial"/>
              </a:rPr>
              <a:t>Appendices</a:t>
            </a:r>
          </a:p>
        </p:txBody>
      </p:sp>
      <p:sp>
        <p:nvSpPr>
          <p:cNvPr id="31" name="Google Shape;1345;p56">
            <a:extLst>
              <a:ext uri="{FF2B5EF4-FFF2-40B4-BE49-F238E27FC236}">
                <a16:creationId xmlns:a16="http://schemas.microsoft.com/office/drawing/2014/main" id="{AB8CCED1-EC99-23A9-72F3-4E1F4519A067}"/>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bg2">
                    <a:lumMod val="75000"/>
                  </a:schemeClr>
                </a:solidFill>
                <a:latin typeface="Arial"/>
                <a:cs typeface="Arial"/>
                <a:sym typeface="Arial"/>
              </a:rPr>
              <a:t>Executive summary</a:t>
            </a:r>
          </a:p>
        </p:txBody>
      </p:sp>
      <p:cxnSp>
        <p:nvCxnSpPr>
          <p:cNvPr id="32" name="Google Shape;1347;p56">
            <a:extLst>
              <a:ext uri="{FF2B5EF4-FFF2-40B4-BE49-F238E27FC236}">
                <a16:creationId xmlns:a16="http://schemas.microsoft.com/office/drawing/2014/main" id="{F4DBB974-2CCB-CD40-F9BB-6776AAD9B140}"/>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33" name="Google Shape;1348;p56">
            <a:extLst>
              <a:ext uri="{FF2B5EF4-FFF2-40B4-BE49-F238E27FC236}">
                <a16:creationId xmlns:a16="http://schemas.microsoft.com/office/drawing/2014/main" id="{6F742755-89D0-6560-91D0-DD6B4A7CC284}"/>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cxnSp>
        <p:nvCxnSpPr>
          <p:cNvPr id="34" name="Google Shape;1347;p56">
            <a:extLst>
              <a:ext uri="{FF2B5EF4-FFF2-40B4-BE49-F238E27FC236}">
                <a16:creationId xmlns:a16="http://schemas.microsoft.com/office/drawing/2014/main" id="{C6A9B997-4E77-E5C6-8545-3113A348F636}"/>
              </a:ext>
            </a:extLst>
          </p:cNvPr>
          <p:cNvCxnSpPr/>
          <p:nvPr/>
        </p:nvCxnSpPr>
        <p:spPr>
          <a:xfrm>
            <a:off x="4298414" y="161661"/>
            <a:ext cx="1670757" cy="0"/>
          </a:xfrm>
          <a:prstGeom prst="straightConnector1">
            <a:avLst/>
          </a:prstGeom>
          <a:noFill/>
          <a:ln w="38100" cap="flat" cmpd="sng">
            <a:solidFill>
              <a:srgbClr val="D0CECE"/>
            </a:solidFill>
            <a:prstDash val="solid"/>
            <a:round/>
            <a:headEnd type="none" w="sm" len="sm"/>
            <a:tailEnd type="none" w="sm" len="sm"/>
          </a:ln>
        </p:spPr>
      </p:cxnSp>
      <p:cxnSp>
        <p:nvCxnSpPr>
          <p:cNvPr id="35" name="Google Shape;1344;p56">
            <a:extLst>
              <a:ext uri="{FF2B5EF4-FFF2-40B4-BE49-F238E27FC236}">
                <a16:creationId xmlns:a16="http://schemas.microsoft.com/office/drawing/2014/main" id="{76D9D8F0-B171-2236-172E-EF415E9CFAF0}"/>
              </a:ext>
            </a:extLst>
          </p:cNvPr>
          <p:cNvCxnSpPr/>
          <p:nvPr/>
        </p:nvCxnSpPr>
        <p:spPr>
          <a:xfrm>
            <a:off x="243256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6" name="TextBox 5">
            <a:extLst>
              <a:ext uri="{FF2B5EF4-FFF2-40B4-BE49-F238E27FC236}">
                <a16:creationId xmlns:a16="http://schemas.microsoft.com/office/drawing/2014/main" id="{515A3A59-A818-B7C5-6FDB-EE1599B0E0C2}"/>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1651211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Group 153">
            <a:extLst>
              <a:ext uri="{FF2B5EF4-FFF2-40B4-BE49-F238E27FC236}">
                <a16:creationId xmlns:a16="http://schemas.microsoft.com/office/drawing/2014/main" id="{C82D8E07-0FF4-163F-10BB-B5CF3CF95E93}"/>
              </a:ext>
            </a:extLst>
          </p:cNvPr>
          <p:cNvGraphicFramePr>
            <a:graphicFrameLocks/>
          </p:cNvGraphicFramePr>
          <p:nvPr>
            <p:extLst>
              <p:ext uri="{D42A27DB-BD31-4B8C-83A1-F6EECF244321}">
                <p14:modId xmlns:p14="http://schemas.microsoft.com/office/powerpoint/2010/main" val="3340723470"/>
              </p:ext>
            </p:extLst>
          </p:nvPr>
        </p:nvGraphicFramePr>
        <p:xfrm>
          <a:off x="601785" y="1434576"/>
          <a:ext cx="9488161" cy="2942772"/>
        </p:xfrm>
        <a:graphic>
          <a:graphicData uri="http://schemas.openxmlformats.org/drawingml/2006/table">
            <a:tbl>
              <a:tblPr/>
              <a:tblGrid>
                <a:gridCol w="539257">
                  <a:extLst>
                    <a:ext uri="{9D8B030D-6E8A-4147-A177-3AD203B41FA5}">
                      <a16:colId xmlns:a16="http://schemas.microsoft.com/office/drawing/2014/main" val="20000"/>
                    </a:ext>
                  </a:extLst>
                </a:gridCol>
                <a:gridCol w="1647593">
                  <a:extLst>
                    <a:ext uri="{9D8B030D-6E8A-4147-A177-3AD203B41FA5}">
                      <a16:colId xmlns:a16="http://schemas.microsoft.com/office/drawing/2014/main" val="20001"/>
                    </a:ext>
                  </a:extLst>
                </a:gridCol>
                <a:gridCol w="706111">
                  <a:extLst>
                    <a:ext uri="{9D8B030D-6E8A-4147-A177-3AD203B41FA5}">
                      <a16:colId xmlns:a16="http://schemas.microsoft.com/office/drawing/2014/main" val="20002"/>
                    </a:ext>
                  </a:extLst>
                </a:gridCol>
                <a:gridCol w="1087200">
                  <a:extLst>
                    <a:ext uri="{9D8B030D-6E8A-4147-A177-3AD203B41FA5}">
                      <a16:colId xmlns:a16="http://schemas.microsoft.com/office/drawing/2014/main" val="20003"/>
                    </a:ext>
                  </a:extLst>
                </a:gridCol>
                <a:gridCol w="1501200">
                  <a:extLst>
                    <a:ext uri="{9D8B030D-6E8A-4147-A177-3AD203B41FA5}">
                      <a16:colId xmlns:a16="http://schemas.microsoft.com/office/drawing/2014/main" val="20004"/>
                    </a:ext>
                  </a:extLst>
                </a:gridCol>
                <a:gridCol w="2761200">
                  <a:extLst>
                    <a:ext uri="{9D8B030D-6E8A-4147-A177-3AD203B41FA5}">
                      <a16:colId xmlns:a16="http://schemas.microsoft.com/office/drawing/2014/main" val="20005"/>
                    </a:ext>
                  </a:extLst>
                </a:gridCol>
                <a:gridCol w="1245600">
                  <a:extLst>
                    <a:ext uri="{9D8B030D-6E8A-4147-A177-3AD203B41FA5}">
                      <a16:colId xmlns:a16="http://schemas.microsoft.com/office/drawing/2014/main" val="20006"/>
                    </a:ext>
                  </a:extLst>
                </a:gridCol>
              </a:tblGrid>
              <a:tr h="226337">
                <a:tc>
                  <a:txBody>
                    <a:body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GB" sz="900" b="1" i="0" u="none" strike="noStrike" cap="none" normalizeH="0" baseline="0">
                          <a:ln>
                            <a:noFill/>
                          </a:ln>
                          <a:solidFill>
                            <a:schemeClr val="bg1"/>
                          </a:solidFill>
                          <a:effectLst/>
                          <a:latin typeface="+mn-lt"/>
                        </a:rPr>
                        <a:t>Req. #</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GB" sz="900" b="1" i="0" u="none" strike="noStrike" cap="none" normalizeH="0" baseline="0">
                          <a:ln>
                            <a:noFill/>
                          </a:ln>
                          <a:solidFill>
                            <a:schemeClr val="bg1"/>
                          </a:solidFill>
                          <a:effectLst/>
                          <a:latin typeface="+mn-lt"/>
                        </a:rPr>
                        <a:t>Description</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defRPr/>
                      </a:pPr>
                      <a:r>
                        <a:rPr kumimoji="0" lang="en-GB" sz="900" b="1" i="0" u="none" strike="noStrike" cap="none" normalizeH="0" baseline="0">
                          <a:ln>
                            <a:noFill/>
                          </a:ln>
                          <a:solidFill>
                            <a:schemeClr val="bg1"/>
                          </a:solidFill>
                          <a:effectLst/>
                          <a:latin typeface="+mn-lt"/>
                        </a:rPr>
                        <a:t>IGP#</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defRPr/>
                      </a:pPr>
                      <a:r>
                        <a:rPr kumimoji="0" lang="en-GB" sz="900" b="1" i="0" u="none" strike="noStrike" kern="1200" cap="none" spc="0" normalizeH="0" baseline="0" noProof="0">
                          <a:ln>
                            <a:noFill/>
                          </a:ln>
                          <a:solidFill>
                            <a:srgbClr val="000000"/>
                          </a:solidFill>
                          <a:effectLst/>
                          <a:highlight>
                            <a:srgbClr val="FFFF00"/>
                          </a:highlight>
                          <a:uLnTx/>
                          <a:uFillTx/>
                          <a:latin typeface="+mn-lt"/>
                          <a:ea typeface="+mn-ea"/>
                          <a:cs typeface="+mn-cs"/>
                        </a:rPr>
                        <a:t>Organisation's </a:t>
                      </a:r>
                      <a:r>
                        <a:rPr kumimoji="0" lang="en-GB" sz="900" b="1" i="0" u="none" strike="noStrike" kern="1200" cap="none" spc="0" normalizeH="0" baseline="0" noProof="0">
                          <a:ln>
                            <a:noFill/>
                          </a:ln>
                          <a:solidFill>
                            <a:prstClr val="white"/>
                          </a:solidFill>
                          <a:effectLst/>
                          <a:uLnTx/>
                          <a:uFillTx/>
                          <a:latin typeface="+mn-lt"/>
                          <a:ea typeface="+mn-ea"/>
                          <a:cs typeface="+mn-cs"/>
                        </a:rPr>
                        <a:t>Assessment</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defRPr/>
                      </a:pPr>
                      <a:r>
                        <a:rPr kumimoji="0" lang="en-GB" sz="900" b="1" i="0" u="none" strike="noStrike" cap="none" normalizeH="0" baseline="0">
                          <a:ln>
                            <a:noFill/>
                          </a:ln>
                          <a:solidFill>
                            <a:schemeClr val="tx1"/>
                          </a:solidFill>
                          <a:effectLst/>
                          <a:highlight>
                            <a:srgbClr val="FFFF00"/>
                          </a:highlight>
                          <a:latin typeface="+mn-lt"/>
                        </a:rPr>
                        <a:t>Independent Assessor’s </a:t>
                      </a:r>
                      <a:r>
                        <a:rPr kumimoji="0" lang="en-GB" sz="900" b="1" i="0" u="none" strike="noStrike" cap="none" normalizeH="0" baseline="0">
                          <a:ln>
                            <a:noFill/>
                          </a:ln>
                          <a:solidFill>
                            <a:schemeClr val="bg1"/>
                          </a:solidFill>
                          <a:effectLst/>
                          <a:latin typeface="+mn-lt"/>
                        </a:rPr>
                        <a:t>Assessment</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GB" sz="900" b="1" i="0" u="none" strike="noStrike" cap="none" normalizeH="0" baseline="0">
                          <a:ln>
                            <a:noFill/>
                          </a:ln>
                          <a:solidFill>
                            <a:schemeClr val="bg1"/>
                          </a:solidFill>
                          <a:effectLst/>
                          <a:latin typeface="+mn-lt"/>
                        </a:rPr>
                        <a:t>Comment</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r>
                        <a:rPr lang="en-GB" sz="900" b="1">
                          <a:solidFill>
                            <a:schemeClr val="bg1"/>
                          </a:solidFill>
                        </a:rPr>
                        <a:t>Overall Assessment</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extLst>
                  <a:ext uri="{0D108BD9-81ED-4DB2-BD59-A6C34878D82A}">
                    <a16:rowId xmlns:a16="http://schemas.microsoft.com/office/drawing/2014/main" val="10000"/>
                  </a:ext>
                </a:extLst>
              </a:tr>
              <a:tr h="268909">
                <a:tc rowSpan="7">
                  <a:txBody>
                    <a:bodyPr/>
                    <a:lstStyle/>
                    <a:p>
                      <a:pPr marL="0" marR="0" lvl="0" indent="0" algn="l" rtl="0" eaLnBrk="1" fontAlgn="base" latinLnBrk="0" hangingPunct="1">
                        <a:lnSpc>
                          <a:spcPct val="90000"/>
                        </a:lnSpc>
                        <a:spcBef>
                          <a:spcPts val="200"/>
                        </a:spcBef>
                        <a:spcAft>
                          <a:spcPts val="600"/>
                        </a:spcAft>
                        <a:buClrTx/>
                        <a:buSzTx/>
                        <a:buFontTx/>
                        <a:buNone/>
                      </a:pPr>
                      <a:r>
                        <a:rPr lang="en-GB" sz="900" b="1" i="0" u="none" strike="noStrike" cap="none" normalizeH="0" baseline="0">
                          <a:ln>
                            <a:noFill/>
                          </a:ln>
                          <a:solidFill>
                            <a:schemeClr val="tx1"/>
                          </a:solidFill>
                          <a:effectLst/>
                          <a:latin typeface="Arial"/>
                        </a:rPr>
                        <a:t>Add Ref</a:t>
                      </a:r>
                      <a:endParaRPr kumimoji="0" lang="en-GB" sz="900" b="1" i="0" u="none" strike="noStrike" cap="none" normalizeH="0" baseline="0">
                        <a:ln>
                          <a:noFill/>
                        </a:ln>
                        <a:solidFill>
                          <a:schemeClr val="tx1"/>
                        </a:solidFill>
                        <a:effectLst/>
                        <a:latin typeface="Arial"/>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rowSpan="7">
                  <a:txBody>
                    <a:bodyPr/>
                    <a:lstStyle/>
                    <a:p>
                      <a:pPr marL="0" marR="0" lvl="0" indent="0" algn="l" rtl="0" eaLnBrk="1" fontAlgn="auto" latinLnBrk="0" hangingPunct="1">
                        <a:lnSpc>
                          <a:spcPct val="100000"/>
                        </a:lnSpc>
                        <a:spcBef>
                          <a:spcPts val="0"/>
                        </a:spcBef>
                        <a:spcAft>
                          <a:spcPts val="600"/>
                        </a:spcAft>
                        <a:buClrTx/>
                        <a:buSzTx/>
                        <a:buFontTx/>
                        <a:buNone/>
                      </a:pPr>
                      <a:r>
                        <a:rPr lang="en-GB" sz="900" b="0" i="0" u="none" strike="noStrike" kern="0" cap="none" spc="0" normalizeH="0" baseline="0" noProof="0">
                          <a:ln>
                            <a:noFill/>
                          </a:ln>
                          <a:solidFill>
                            <a:schemeClr val="tx1"/>
                          </a:solidFill>
                          <a:effectLst/>
                          <a:uLnTx/>
                          <a:uFillTx/>
                          <a:latin typeface="+mn-lt"/>
                          <a:ea typeface="+mn-ea"/>
                          <a:cs typeface="Arial"/>
                        </a:rPr>
                        <a:t>Add outcome description </a:t>
                      </a:r>
                      <a:endParaRPr kumimoji="0" lang="en-GB" sz="900" b="0" i="0" u="none" strike="noStrike" kern="0" cap="none" spc="0" normalizeH="0" baseline="0" noProof="0">
                        <a:ln>
                          <a:noFill/>
                        </a:ln>
                        <a:solidFill>
                          <a:schemeClr val="tx1"/>
                        </a:solidFill>
                        <a:effectLst/>
                        <a:uLnTx/>
                        <a:uFillTx/>
                        <a:latin typeface="+mn-lt"/>
                        <a:ea typeface="+mn-ea"/>
                        <a:cs typeface="Arial"/>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rtl="0" eaLnBrk="1" fontAlgn="base" latinLnBrk="0" hangingPunct="1">
                        <a:lnSpc>
                          <a:spcPct val="90000"/>
                        </a:lnSpc>
                        <a:spcBef>
                          <a:spcPts val="200"/>
                        </a:spcBef>
                        <a:spcAft>
                          <a:spcPts val="600"/>
                        </a:spcAft>
                        <a:buClr>
                          <a:schemeClr val="tx2"/>
                        </a:buClr>
                        <a:buSzTx/>
                        <a:buFontTx/>
                        <a:buNone/>
                      </a:pPr>
                      <a:r>
                        <a:rPr lang="en-GB" sz="900" b="0" i="0" u="none" strike="noStrike" cap="none" normalizeH="0" baseline="0">
                          <a:ln>
                            <a:noFill/>
                          </a:ln>
                          <a:solidFill>
                            <a:schemeClr val="tx1"/>
                          </a:solidFill>
                          <a:effectLst/>
                          <a:latin typeface="+mn-lt"/>
                        </a:rPr>
                        <a:t>Add Ref </a:t>
                      </a:r>
                      <a:endParaRPr kumimoji="0" lang="en-GB" sz="900" b="0" i="0" u="none" strike="noStrike" cap="none" normalizeH="0" baseline="0">
                        <a:ln>
                          <a:noFill/>
                        </a:ln>
                        <a:solidFill>
                          <a:schemeClr val="tx1"/>
                        </a:solidFill>
                        <a:effectLst/>
                        <a:latin typeface="+mn-lt"/>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aseline="0">
                          <a:solidFill>
                            <a:schemeClr val="tx1"/>
                          </a:solidFill>
                          <a:highlight>
                            <a:srgbClr val="FFFF00"/>
                          </a:highlight>
                          <a:latin typeface="+mn-lt"/>
                          <a:cs typeface="Calibri"/>
                        </a:rPr>
                        <a:t>……..</a:t>
                      </a:r>
                      <a:endParaRPr lang="en-GB" sz="900">
                        <a:cs typeface="Calibr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0" baseline="0">
                          <a:solidFill>
                            <a:srgbClr val="009A44"/>
                          </a:solidFill>
                          <a:latin typeface="+mn-lt"/>
                          <a:cs typeface="Calibri"/>
                        </a:rPr>
                        <a:t>Agree/</a:t>
                      </a:r>
                      <a:r>
                        <a:rPr lang="en-GB" sz="900" b="0" baseline="0">
                          <a:solidFill>
                            <a:srgbClr val="7AB800"/>
                          </a:solidFill>
                          <a:latin typeface="+mn-lt"/>
                          <a:cs typeface="Calibri"/>
                        </a:rPr>
                        <a:t>Understated</a:t>
                      </a:r>
                      <a:r>
                        <a:rPr lang="en-GB" sz="900" b="0" baseline="0">
                          <a:solidFill>
                            <a:srgbClr val="009A44"/>
                          </a:solidFill>
                          <a:latin typeface="+mn-lt"/>
                          <a:cs typeface="Calibri"/>
                        </a:rPr>
                        <a:t>/</a:t>
                      </a:r>
                      <a:r>
                        <a:rPr lang="en-GB" sz="900" b="0" baseline="0">
                          <a:solidFill>
                            <a:srgbClr val="EAAA00"/>
                          </a:solidFill>
                          <a:latin typeface="+mn-lt"/>
                          <a:cs typeface="Calibri"/>
                        </a:rPr>
                        <a:t>Overstated</a:t>
                      </a:r>
                      <a:r>
                        <a:rPr lang="en-GB" sz="900" b="0" baseline="0">
                          <a:solidFill>
                            <a:srgbClr val="009A44"/>
                          </a:solidFill>
                          <a:latin typeface="+mn-lt"/>
                          <a:cs typeface="Calibri"/>
                        </a:rPr>
                        <a:t>/</a:t>
                      </a:r>
                      <a:r>
                        <a:rPr lang="en-GB" sz="900" b="0" baseline="0">
                          <a:solidFill>
                            <a:srgbClr val="BC204B"/>
                          </a:solidFill>
                          <a:latin typeface="+mn-lt"/>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lang="en-GB" sz="900">
                          <a:highlight>
                            <a:srgbClr val="FFFF00"/>
                          </a:highlight>
                        </a:rPr>
                        <a:t>[list work undertaken regarding this indicator of good practice].</a:t>
                      </a:r>
                    </a:p>
                    <a:p>
                      <a:pPr marL="0" marR="0" lvl="0" indent="0" algn="l" defTabSz="914400" rtl="0" eaLnBrk="1" fontAlgn="auto" latinLnBrk="0" hangingPunct="1">
                        <a:lnSpc>
                          <a:spcPct val="90000"/>
                        </a:lnSpc>
                        <a:spcBef>
                          <a:spcPts val="0"/>
                        </a:spcBef>
                        <a:spcAft>
                          <a:spcPts val="600"/>
                        </a:spcAft>
                        <a:buClrTx/>
                        <a:buSzTx/>
                        <a:buFont typeface="Wingdings" panose="05000000000000000000" pitchFamily="2" charset="2"/>
                        <a:buNone/>
                        <a:tabLst/>
                        <a:defRPr/>
                      </a:pPr>
                      <a:endParaRPr lang="en-GB" sz="900">
                        <a:solidFill>
                          <a:schemeClr val="tx1"/>
                        </a:solidFill>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rowSpan="7">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rPr>
                        <a:t>Agree/Understated/Overstated/Agree but insufficient</a:t>
                      </a:r>
                    </a:p>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p>
                      <a:pPr marL="0" marR="0" lvl="0" indent="0" algn="ctr" defTabSz="685766"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rPr>
                        <a:t>Colour cell accordingly</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29487798"/>
                  </a:ext>
                </a:extLst>
              </a:tr>
              <a:tr h="0">
                <a:tc vMerge="1">
                  <a:txBody>
                    <a:bodyPr/>
                    <a:lstStyle/>
                    <a:p>
                      <a:endParaRPr lang="en-GB"/>
                    </a:p>
                  </a:txBody>
                  <a:tcPr/>
                </a:tc>
                <a:tc vMerge="1">
                  <a:txBody>
                    <a:bodyPr/>
                    <a:lstStyle/>
                    <a:p>
                      <a:endParaRPr lang="en-GB"/>
                    </a:p>
                  </a:txBody>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endParaRPr kumimoji="0" lang="en-GB" sz="900" b="0" i="0" u="none" strike="noStrike" kern="1200" cap="none" spc="0" normalizeH="0" baseline="0" noProof="0">
                        <a:ln>
                          <a:noFill/>
                        </a:ln>
                        <a:solidFill>
                          <a:srgbClr val="000000"/>
                        </a:solidFill>
                        <a:effectLst/>
                        <a:uLnTx/>
                        <a:uFillTx/>
                        <a:latin typeface="Arial"/>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a:rPr>
                        <a:t>Agree/</a:t>
                      </a:r>
                      <a:r>
                        <a:rPr kumimoji="0" lang="en-GB" sz="900" b="0" i="0" u="none" strike="noStrike" kern="1200" cap="none" spc="0" normalizeH="0" baseline="0" noProof="0">
                          <a:ln>
                            <a:noFill/>
                          </a:ln>
                          <a:solidFill>
                            <a:srgbClr val="7AB800"/>
                          </a:solidFill>
                          <a:effectLst/>
                          <a:uLnTx/>
                          <a:uFillTx/>
                          <a:latin typeface="Arial"/>
                          <a:ea typeface="+mn-ea"/>
                          <a:cs typeface="Calibri"/>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EAAA00"/>
                          </a:solidFill>
                          <a:effectLst/>
                          <a:uLnTx/>
                          <a:uFillTx/>
                          <a:latin typeface="Arial"/>
                          <a:ea typeface="+mn-ea"/>
                          <a:cs typeface="Calibri"/>
                        </a:rPr>
                        <a:t>Overstated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BC204B"/>
                          </a:solidFill>
                          <a:effectLst/>
                          <a:uLnTx/>
                          <a:uFillTx/>
                          <a:latin typeface="Arial"/>
                          <a:ea typeface="+mn-ea"/>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endParaRPr lang="en-GB"/>
                    </a:p>
                  </a:txBody>
                  <a:tcPr/>
                </a:tc>
                <a:extLst>
                  <a:ext uri="{0D108BD9-81ED-4DB2-BD59-A6C34878D82A}">
                    <a16:rowId xmlns:a16="http://schemas.microsoft.com/office/drawing/2014/main" val="1239317932"/>
                  </a:ext>
                </a:extLst>
              </a:tr>
              <a:tr h="0">
                <a:tc vMerge="1">
                  <a:txBody>
                    <a:bodyPr/>
                    <a:lstStyle/>
                    <a:p>
                      <a:pPr marL="0" marR="0" lvl="0" indent="0" algn="l" defTabSz="914400" rtl="0" eaLnBrk="1" fontAlgn="base" latinLnBrk="0" hangingPunct="1">
                        <a:lnSpc>
                          <a:spcPct val="90000"/>
                        </a:lnSpc>
                        <a:spcBef>
                          <a:spcPts val="200"/>
                        </a:spcBef>
                        <a:spcAft>
                          <a:spcPts val="600"/>
                        </a:spcAft>
                        <a:buClrTx/>
                        <a:buSzTx/>
                        <a:buFontTx/>
                        <a:buNone/>
                        <a:tabLst/>
                        <a:defRPr/>
                      </a:pPr>
                      <a:endParaRPr kumimoji="0" lang="en-GB" sz="900" b="1" i="0" u="none" strike="noStrike" cap="none" normalizeH="0" baseline="0">
                        <a:ln>
                          <a:noFill/>
                        </a:ln>
                        <a:solidFill>
                          <a:schemeClr val="tx1"/>
                        </a:solidFill>
                        <a:effectLst/>
                        <a:latin typeface="Arial"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900" b="0" i="0" u="none" strike="noStrike" kern="0" cap="none" spc="0" normalizeH="0" baseline="0" noProof="0">
                        <a:ln>
                          <a:noFill/>
                        </a:ln>
                        <a:solidFill>
                          <a:srgbClr val="00338D"/>
                        </a:solidFill>
                        <a:effectLst/>
                        <a:uLnTx/>
                        <a:uFillTx/>
                        <a:latin typeface="Arial"/>
                        <a:ea typeface="+mn-ea"/>
                        <a:cs typeface="Arial" panose="020B0604020202020204"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endParaRPr kumimoji="0" lang="en-GB" sz="900" b="0" i="0" u="none" strike="noStrike" kern="1200" cap="none" spc="0" normalizeH="0" baseline="0" noProof="0">
                        <a:ln>
                          <a:noFill/>
                        </a:ln>
                        <a:solidFill>
                          <a:srgbClr val="000000"/>
                        </a:solidFill>
                        <a:effectLst/>
                        <a:uLnTx/>
                        <a:uFillTx/>
                        <a:latin typeface="Arial"/>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a:rPr>
                        <a:t>Agree/</a:t>
                      </a:r>
                      <a:r>
                        <a:rPr kumimoji="0" lang="en-GB" sz="900" b="0" i="0" u="none" strike="noStrike" kern="1200" cap="none" spc="0" normalizeH="0" baseline="0" noProof="0">
                          <a:ln>
                            <a:noFill/>
                          </a:ln>
                          <a:solidFill>
                            <a:srgbClr val="7AB800"/>
                          </a:solidFill>
                          <a:effectLst/>
                          <a:uLnTx/>
                          <a:uFillTx/>
                          <a:latin typeface="Arial"/>
                          <a:ea typeface="+mn-ea"/>
                          <a:cs typeface="Calibri"/>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EAAA00"/>
                          </a:solidFill>
                          <a:effectLst/>
                          <a:uLnTx/>
                          <a:uFillTx/>
                          <a:latin typeface="Arial"/>
                          <a:ea typeface="+mn-ea"/>
                          <a:cs typeface="Calibri"/>
                        </a:rPr>
                        <a:t>Overstated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BC204B"/>
                          </a:solidFill>
                          <a:effectLst/>
                          <a:uLnTx/>
                          <a:uFillTx/>
                          <a:latin typeface="Arial"/>
                          <a:ea typeface="+mn-ea"/>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515512895"/>
                  </a:ext>
                </a:extLst>
              </a:tr>
              <a:tr h="0">
                <a:tc vMerge="1">
                  <a:txBody>
                    <a:bodyPr/>
                    <a:lstStyle/>
                    <a:p>
                      <a:pPr marL="0" marR="0" lvl="0" indent="0" algn="l" defTabSz="914400" rtl="0" eaLnBrk="1" fontAlgn="base" latinLnBrk="0" hangingPunct="1">
                        <a:lnSpc>
                          <a:spcPct val="90000"/>
                        </a:lnSpc>
                        <a:spcBef>
                          <a:spcPts val="200"/>
                        </a:spcBef>
                        <a:spcAft>
                          <a:spcPts val="600"/>
                        </a:spcAft>
                        <a:buClrTx/>
                        <a:buSzTx/>
                        <a:buFontTx/>
                        <a:buNone/>
                        <a:tabLst/>
                        <a:defRPr/>
                      </a:pPr>
                      <a:endParaRPr kumimoji="0" lang="en-GB" sz="900" b="1" i="0" u="none" strike="noStrike" cap="none" normalizeH="0" baseline="0">
                        <a:ln>
                          <a:noFill/>
                        </a:ln>
                        <a:solidFill>
                          <a:schemeClr val="tx1"/>
                        </a:solidFill>
                        <a:effectLst/>
                        <a:latin typeface="Arial"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900" b="0" i="0" u="none" strike="noStrike" kern="0" cap="none" spc="0" normalizeH="0" baseline="0" noProof="0">
                        <a:ln>
                          <a:noFill/>
                        </a:ln>
                        <a:solidFill>
                          <a:srgbClr val="00338D"/>
                        </a:solidFill>
                        <a:effectLst/>
                        <a:uLnTx/>
                        <a:uFillTx/>
                        <a:latin typeface="Arial"/>
                        <a:ea typeface="+mn-ea"/>
                        <a:cs typeface="Arial" panose="020B0604020202020204"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endParaRPr kumimoji="0" lang="en-GB" sz="900" b="0" i="0" u="none" strike="noStrike" kern="1200" cap="none" spc="0" normalizeH="0" baseline="0" noProof="0">
                        <a:ln>
                          <a:noFill/>
                        </a:ln>
                        <a:solidFill>
                          <a:srgbClr val="000000"/>
                        </a:solidFill>
                        <a:effectLst/>
                        <a:uLnTx/>
                        <a:uFillTx/>
                        <a:latin typeface="Arial"/>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a:rPr>
                        <a:t>Agree/</a:t>
                      </a:r>
                      <a:r>
                        <a:rPr kumimoji="0" lang="en-GB" sz="900" b="0" i="0" u="none" strike="noStrike" kern="1200" cap="none" spc="0" normalizeH="0" baseline="0" noProof="0">
                          <a:ln>
                            <a:noFill/>
                          </a:ln>
                          <a:solidFill>
                            <a:srgbClr val="7AB800"/>
                          </a:solidFill>
                          <a:effectLst/>
                          <a:uLnTx/>
                          <a:uFillTx/>
                          <a:latin typeface="Arial"/>
                          <a:ea typeface="+mn-ea"/>
                          <a:cs typeface="Calibri"/>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EAAA00"/>
                          </a:solidFill>
                          <a:effectLst/>
                          <a:uLnTx/>
                          <a:uFillTx/>
                          <a:latin typeface="Arial"/>
                          <a:ea typeface="+mn-ea"/>
                          <a:cs typeface="Calibri"/>
                        </a:rPr>
                        <a:t>Overstated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BC204B"/>
                          </a:solidFill>
                          <a:effectLst/>
                          <a:uLnTx/>
                          <a:uFillTx/>
                          <a:latin typeface="Arial"/>
                          <a:ea typeface="+mn-ea"/>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21096343"/>
                  </a:ext>
                </a:extLst>
              </a:tr>
              <a:tr h="0">
                <a:tc vMerge="1">
                  <a:txBody>
                    <a:bodyPr/>
                    <a:lstStyle/>
                    <a:p>
                      <a:pPr marL="0" marR="0" lvl="0" indent="0" algn="l" defTabSz="914400" rtl="0" eaLnBrk="1" fontAlgn="base" latinLnBrk="0" hangingPunct="1">
                        <a:lnSpc>
                          <a:spcPct val="90000"/>
                        </a:lnSpc>
                        <a:spcBef>
                          <a:spcPts val="200"/>
                        </a:spcBef>
                        <a:spcAft>
                          <a:spcPts val="600"/>
                        </a:spcAft>
                        <a:buClrTx/>
                        <a:buSzTx/>
                        <a:buFontTx/>
                        <a:buNone/>
                        <a:tabLst/>
                        <a:defRPr/>
                      </a:pPr>
                      <a:endParaRPr kumimoji="0" lang="en-GB" sz="900" b="1" i="0" u="none" strike="noStrike" cap="none" normalizeH="0" baseline="0">
                        <a:ln>
                          <a:noFill/>
                        </a:ln>
                        <a:solidFill>
                          <a:schemeClr val="tx1"/>
                        </a:solidFill>
                        <a:effectLst/>
                        <a:latin typeface="Arial"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900" b="0" i="0" u="none" strike="noStrike" kern="0" cap="none" spc="0" normalizeH="0" baseline="0" noProof="0">
                        <a:ln>
                          <a:noFill/>
                        </a:ln>
                        <a:solidFill>
                          <a:srgbClr val="00338D"/>
                        </a:solidFill>
                        <a:effectLst/>
                        <a:uLnTx/>
                        <a:uFillTx/>
                        <a:latin typeface="Arial"/>
                        <a:ea typeface="+mn-ea"/>
                        <a:cs typeface="Arial" panose="020B0604020202020204"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endParaRPr kumimoji="0" lang="en-GB" sz="900" b="0" i="0" u="none" strike="noStrike" kern="1200" cap="none" spc="0" normalizeH="0" baseline="0" noProof="0">
                        <a:ln>
                          <a:noFill/>
                        </a:ln>
                        <a:solidFill>
                          <a:srgbClr val="000000"/>
                        </a:solidFill>
                        <a:effectLst/>
                        <a:uLnTx/>
                        <a:uFillTx/>
                        <a:latin typeface="Arial"/>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a:rPr>
                        <a:t>Agree/</a:t>
                      </a:r>
                      <a:r>
                        <a:rPr kumimoji="0" lang="en-GB" sz="900" b="0" i="0" u="none" strike="noStrike" kern="1200" cap="none" spc="0" normalizeH="0" baseline="0" noProof="0">
                          <a:ln>
                            <a:noFill/>
                          </a:ln>
                          <a:solidFill>
                            <a:srgbClr val="7AB800"/>
                          </a:solidFill>
                          <a:effectLst/>
                          <a:uLnTx/>
                          <a:uFillTx/>
                          <a:latin typeface="Arial"/>
                          <a:ea typeface="+mn-ea"/>
                          <a:cs typeface="Calibri"/>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EAAA00"/>
                          </a:solidFill>
                          <a:effectLst/>
                          <a:uLnTx/>
                          <a:uFillTx/>
                          <a:latin typeface="Arial"/>
                          <a:ea typeface="+mn-ea"/>
                          <a:cs typeface="Calibri"/>
                        </a:rPr>
                        <a:t>Overstated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BC204B"/>
                          </a:solidFill>
                          <a:effectLst/>
                          <a:uLnTx/>
                          <a:uFillTx/>
                          <a:latin typeface="Arial"/>
                          <a:ea typeface="+mn-ea"/>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314101307"/>
                  </a:ext>
                </a:extLst>
              </a:tr>
              <a:tr h="0">
                <a:tc vMerge="1">
                  <a:txBody>
                    <a:bodyPr/>
                    <a:lstStyle/>
                    <a:p>
                      <a:pPr marL="0" marR="0" lvl="0" indent="0" algn="l" defTabSz="914400" rtl="0" eaLnBrk="1" fontAlgn="base" latinLnBrk="0" hangingPunct="1">
                        <a:lnSpc>
                          <a:spcPct val="90000"/>
                        </a:lnSpc>
                        <a:spcBef>
                          <a:spcPts val="200"/>
                        </a:spcBef>
                        <a:spcAft>
                          <a:spcPts val="600"/>
                        </a:spcAft>
                        <a:buClrTx/>
                        <a:buSzTx/>
                        <a:buFontTx/>
                        <a:buNone/>
                        <a:tabLst/>
                        <a:defRPr/>
                      </a:pPr>
                      <a:endParaRPr kumimoji="0" lang="en-GB" sz="900" b="1" i="0" u="none" strike="noStrike" cap="none" normalizeH="0" baseline="0">
                        <a:ln>
                          <a:noFill/>
                        </a:ln>
                        <a:solidFill>
                          <a:schemeClr val="tx1"/>
                        </a:solidFill>
                        <a:effectLst/>
                        <a:latin typeface="Arial"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900" b="0" i="0" u="none" strike="noStrike" kern="0" cap="none" spc="0" normalizeH="0" baseline="0" noProof="0">
                        <a:ln>
                          <a:noFill/>
                        </a:ln>
                        <a:solidFill>
                          <a:srgbClr val="00338D"/>
                        </a:solidFill>
                        <a:effectLst/>
                        <a:uLnTx/>
                        <a:uFillTx/>
                        <a:latin typeface="Arial"/>
                        <a:ea typeface="+mn-ea"/>
                        <a:cs typeface="Arial" panose="020B0604020202020204"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endParaRPr kumimoji="0" lang="en-GB" sz="900" b="0" i="0" u="none" strike="noStrike" kern="1200" cap="none" spc="0" normalizeH="0" baseline="0" noProof="0">
                        <a:ln>
                          <a:noFill/>
                        </a:ln>
                        <a:solidFill>
                          <a:srgbClr val="000000"/>
                        </a:solidFill>
                        <a:effectLst/>
                        <a:uLnTx/>
                        <a:uFillTx/>
                        <a:latin typeface="Arial"/>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a:rPr>
                        <a:t>Agree/</a:t>
                      </a:r>
                      <a:r>
                        <a:rPr kumimoji="0" lang="en-GB" sz="900" b="0" i="0" u="none" strike="noStrike" kern="1200" cap="none" spc="0" normalizeH="0" baseline="0" noProof="0">
                          <a:ln>
                            <a:noFill/>
                          </a:ln>
                          <a:solidFill>
                            <a:srgbClr val="7AB800"/>
                          </a:solidFill>
                          <a:effectLst/>
                          <a:uLnTx/>
                          <a:uFillTx/>
                          <a:latin typeface="Arial"/>
                          <a:ea typeface="+mn-ea"/>
                          <a:cs typeface="Calibri"/>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EAAA00"/>
                          </a:solidFill>
                          <a:effectLst/>
                          <a:uLnTx/>
                          <a:uFillTx/>
                          <a:latin typeface="Arial"/>
                          <a:ea typeface="+mn-ea"/>
                          <a:cs typeface="Calibri"/>
                        </a:rPr>
                        <a:t>Overstated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BC204B"/>
                          </a:solidFill>
                          <a:effectLst/>
                          <a:uLnTx/>
                          <a:uFillTx/>
                          <a:latin typeface="Arial"/>
                          <a:ea typeface="+mn-ea"/>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67397285"/>
                  </a:ext>
                </a:extLst>
              </a:tr>
              <a:tr h="0">
                <a:tc vMerge="1">
                  <a:txBody>
                    <a:bodyPr/>
                    <a:lstStyle/>
                    <a:p>
                      <a:pPr marL="0" marR="0" lvl="0" indent="0" algn="l" defTabSz="914400" rtl="0" eaLnBrk="1" fontAlgn="base" latinLnBrk="0" hangingPunct="1">
                        <a:lnSpc>
                          <a:spcPct val="90000"/>
                        </a:lnSpc>
                        <a:spcBef>
                          <a:spcPts val="200"/>
                        </a:spcBef>
                        <a:spcAft>
                          <a:spcPts val="600"/>
                        </a:spcAft>
                        <a:buClrTx/>
                        <a:buSzTx/>
                        <a:buFontTx/>
                        <a:buNone/>
                        <a:tabLst/>
                        <a:defRPr/>
                      </a:pPr>
                      <a:endParaRPr kumimoji="0" lang="en-GB" sz="900" b="1" i="0" u="none" strike="noStrike" cap="none" normalizeH="0" baseline="0">
                        <a:ln>
                          <a:noFill/>
                        </a:ln>
                        <a:solidFill>
                          <a:schemeClr val="tx1"/>
                        </a:solidFill>
                        <a:effectLst/>
                        <a:latin typeface="Arial"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900" b="0" i="0" u="none" strike="noStrike" kern="0" cap="none" spc="0" normalizeH="0" baseline="0" noProof="0">
                        <a:ln>
                          <a:noFill/>
                        </a:ln>
                        <a:solidFill>
                          <a:srgbClr val="00338D"/>
                        </a:solidFill>
                        <a:effectLst/>
                        <a:uLnTx/>
                        <a:uFillTx/>
                        <a:latin typeface="Arial"/>
                        <a:ea typeface="+mn-ea"/>
                        <a:cs typeface="Arial" panose="020B0604020202020204"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endParaRPr kumimoji="0" lang="en-GB" sz="900" b="0" i="0" u="none" strike="noStrike" kern="1200" cap="none" spc="0" normalizeH="0" baseline="0" noProof="0">
                        <a:ln>
                          <a:noFill/>
                        </a:ln>
                        <a:solidFill>
                          <a:srgbClr val="000000"/>
                        </a:solidFill>
                        <a:effectLst/>
                        <a:uLnTx/>
                        <a:uFillTx/>
                        <a:latin typeface="Arial"/>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a:rPr>
                        <a:t>Agree/</a:t>
                      </a:r>
                      <a:r>
                        <a:rPr kumimoji="0" lang="en-GB" sz="900" b="0" i="0" u="none" strike="noStrike" kern="1200" cap="none" spc="0" normalizeH="0" baseline="0" noProof="0">
                          <a:ln>
                            <a:noFill/>
                          </a:ln>
                          <a:solidFill>
                            <a:srgbClr val="7AB800"/>
                          </a:solidFill>
                          <a:effectLst/>
                          <a:uLnTx/>
                          <a:uFillTx/>
                          <a:latin typeface="Arial"/>
                          <a:ea typeface="+mn-ea"/>
                          <a:cs typeface="Calibri"/>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EAAA00"/>
                          </a:solidFill>
                          <a:effectLst/>
                          <a:uLnTx/>
                          <a:uFillTx/>
                          <a:latin typeface="Arial"/>
                          <a:ea typeface="+mn-ea"/>
                          <a:cs typeface="Calibri"/>
                        </a:rPr>
                        <a:t>Overstated</a:t>
                      </a:r>
                      <a:r>
                        <a:rPr kumimoji="0" lang="en-GB" sz="900" b="0" i="0" u="none" strike="noStrike" kern="1200" cap="none" spc="0" normalizeH="0" baseline="0" noProof="0">
                          <a:ln>
                            <a:noFill/>
                          </a:ln>
                          <a:solidFill>
                            <a:srgbClr val="009A44"/>
                          </a:solidFill>
                          <a:effectLst/>
                          <a:uLnTx/>
                          <a:uFillTx/>
                          <a:latin typeface="Arial"/>
                          <a:ea typeface="+mn-ea"/>
                          <a:cs typeface="Calibri"/>
                        </a:rPr>
                        <a:t>/</a:t>
                      </a:r>
                      <a:r>
                        <a:rPr kumimoji="0" lang="en-GB" sz="900" b="0" i="0" u="none" strike="noStrike" kern="1200" cap="none" spc="0" normalizeH="0" baseline="0" noProof="0">
                          <a:ln>
                            <a:noFill/>
                          </a:ln>
                          <a:solidFill>
                            <a:srgbClr val="BC204B"/>
                          </a:solidFill>
                          <a:effectLst/>
                          <a:uLnTx/>
                          <a:uFillTx/>
                          <a:latin typeface="Arial"/>
                          <a:ea typeface="+mn-ea"/>
                          <a:cs typeface="Calibri"/>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119249445"/>
                  </a:ext>
                </a:extLst>
              </a:tr>
            </a:tbl>
          </a:graphicData>
        </a:graphic>
      </p:graphicFrame>
      <p:sp>
        <p:nvSpPr>
          <p:cNvPr id="3" name="Title 2">
            <a:extLst>
              <a:ext uri="{FF2B5EF4-FFF2-40B4-BE49-F238E27FC236}">
                <a16:creationId xmlns:a16="http://schemas.microsoft.com/office/drawing/2014/main" id="{60578AA9-D094-8E23-F745-B3DC9C2D5A19}"/>
              </a:ext>
            </a:extLst>
          </p:cNvPr>
          <p:cNvSpPr txBox="1">
            <a:spLocks/>
          </p:cNvSpPr>
          <p:nvPr/>
        </p:nvSpPr>
        <p:spPr>
          <a:xfrm>
            <a:off x="608400" y="799200"/>
            <a:ext cx="10767830" cy="914804"/>
          </a:xfrm>
          <a:prstGeom prst="rect">
            <a:avLst/>
          </a:prstGeom>
        </p:spPr>
        <p:txBody>
          <a:bodyPr vert="horz" lIns="0" tIns="0" rIns="0" bIns="0" rtlCol="0" anchor="t" anchorCtr="0">
            <a:noAutofit/>
          </a:bodyPr>
          <a:lstStyle>
            <a:lvl1pPr algn="l" defTabSz="914400" rtl="0" eaLnBrk="1" latinLnBrk="0" hangingPunct="1">
              <a:lnSpc>
                <a:spcPct val="70000"/>
              </a:lnSpc>
              <a:spcBef>
                <a:spcPct val="0"/>
              </a:spcBef>
              <a:buNone/>
              <a:defRPr sz="3800" kern="1200">
                <a:solidFill>
                  <a:schemeClr val="tx2"/>
                </a:solidFill>
                <a:latin typeface="+mn-lt"/>
                <a:ea typeface="+mj-ea"/>
                <a:cs typeface="+mj-cs"/>
              </a:defRPr>
            </a:lvl1pPr>
          </a:lstStyle>
          <a:p>
            <a:r>
              <a:rPr lang="en-GB" sz="2400"/>
              <a:t>Summary of work undertaken and risks reviewed – Mandatory outcomes</a:t>
            </a:r>
          </a:p>
        </p:txBody>
      </p:sp>
      <p:sp>
        <p:nvSpPr>
          <p:cNvPr id="7" name="Text Placeholder 1">
            <a:extLst>
              <a:ext uri="{FF2B5EF4-FFF2-40B4-BE49-F238E27FC236}">
                <a16:creationId xmlns:a16="http://schemas.microsoft.com/office/drawing/2014/main" id="{3F7CEEC8-C0FC-8BB0-45E8-249C6044F60C}"/>
              </a:ext>
            </a:extLst>
          </p:cNvPr>
          <p:cNvSpPr>
            <a:spLocks noGrp="1"/>
          </p:cNvSpPr>
          <p:nvPr>
            <p:ph type="body" sz="quarter" idx="11"/>
          </p:nvPr>
        </p:nvSpPr>
        <p:spPr>
          <a:xfrm>
            <a:off x="608400" y="550800"/>
            <a:ext cx="10988431" cy="169200"/>
          </a:xfrm>
        </p:spPr>
        <p:txBody>
          <a:bodyPr/>
          <a:lstStyle/>
          <a:p>
            <a:r>
              <a:rPr lang="en-GB"/>
              <a:t>Appendix A</a:t>
            </a:r>
          </a:p>
        </p:txBody>
      </p:sp>
      <p:cxnSp>
        <p:nvCxnSpPr>
          <p:cNvPr id="8" name="Google Shape;1341;p56">
            <a:extLst>
              <a:ext uri="{FF2B5EF4-FFF2-40B4-BE49-F238E27FC236}">
                <a16:creationId xmlns:a16="http://schemas.microsoft.com/office/drawing/2014/main" id="{5615B2ED-4BC1-3E5A-3AA7-AC0AFA32C103}"/>
              </a:ext>
            </a:extLst>
          </p:cNvPr>
          <p:cNvCxnSpPr/>
          <p:nvPr/>
        </p:nvCxnSpPr>
        <p:spPr>
          <a:xfrm>
            <a:off x="6129119" y="161661"/>
            <a:ext cx="1670757" cy="0"/>
          </a:xfrm>
          <a:prstGeom prst="straightConnector1">
            <a:avLst/>
          </a:prstGeom>
          <a:noFill/>
          <a:ln w="38100" cap="flat" cmpd="sng">
            <a:solidFill>
              <a:schemeClr val="tx2"/>
            </a:solidFill>
            <a:prstDash val="solid"/>
            <a:round/>
            <a:headEnd type="none" w="sm" len="sm"/>
            <a:tailEnd type="none" w="sm" len="sm"/>
          </a:ln>
        </p:spPr>
      </p:cxnSp>
      <p:sp>
        <p:nvSpPr>
          <p:cNvPr id="9" name="Google Shape;1342;p56">
            <a:extLst>
              <a:ext uri="{FF2B5EF4-FFF2-40B4-BE49-F238E27FC236}">
                <a16:creationId xmlns:a16="http://schemas.microsoft.com/office/drawing/2014/main" id="{F7AC153B-B66E-3ADA-9453-3A641BC737E5}"/>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Findings and Recommendations</a:t>
            </a:r>
          </a:p>
        </p:txBody>
      </p:sp>
      <p:sp>
        <p:nvSpPr>
          <p:cNvPr id="10" name="Google Shape;1343;p56">
            <a:extLst>
              <a:ext uri="{FF2B5EF4-FFF2-40B4-BE49-F238E27FC236}">
                <a16:creationId xmlns:a16="http://schemas.microsoft.com/office/drawing/2014/main" id="{F1747803-BC47-4C3A-65E9-880B9879525C}"/>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ea typeface="Arial"/>
                <a:cs typeface="Arial"/>
                <a:sym typeface="Arial"/>
              </a:rPr>
              <a:t>Appendices</a:t>
            </a:r>
            <a:endParaRPr sz="816" b="1" kern="0">
              <a:solidFill>
                <a:schemeClr val="tx2"/>
              </a:solidFill>
              <a:latin typeface="Arial"/>
              <a:ea typeface="Arial"/>
              <a:cs typeface="Arial"/>
              <a:sym typeface="Arial"/>
            </a:endParaRPr>
          </a:p>
        </p:txBody>
      </p:sp>
      <p:sp>
        <p:nvSpPr>
          <p:cNvPr id="11" name="Google Shape;1345;p56">
            <a:extLst>
              <a:ext uri="{FF2B5EF4-FFF2-40B4-BE49-F238E27FC236}">
                <a16:creationId xmlns:a16="http://schemas.microsoft.com/office/drawing/2014/main" id="{99A02522-D602-7C94-A65B-E0245F2375C3}"/>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bg2">
                    <a:lumMod val="75000"/>
                  </a:schemeClr>
                </a:solidFill>
                <a:latin typeface="Arial"/>
                <a:cs typeface="Arial"/>
                <a:sym typeface="Arial"/>
              </a:rPr>
              <a:t>Executive summary</a:t>
            </a:r>
          </a:p>
        </p:txBody>
      </p:sp>
      <p:cxnSp>
        <p:nvCxnSpPr>
          <p:cNvPr id="12" name="Google Shape;1347;p56">
            <a:extLst>
              <a:ext uri="{FF2B5EF4-FFF2-40B4-BE49-F238E27FC236}">
                <a16:creationId xmlns:a16="http://schemas.microsoft.com/office/drawing/2014/main" id="{22691733-5520-8FB9-A1F7-87DB4CCF8EDC}"/>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1" name="Google Shape;1348;p56">
            <a:extLst>
              <a:ext uri="{FF2B5EF4-FFF2-40B4-BE49-F238E27FC236}">
                <a16:creationId xmlns:a16="http://schemas.microsoft.com/office/drawing/2014/main" id="{8BD0D878-4ABD-A4E5-E534-65FF78C3651F}"/>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cxnSp>
        <p:nvCxnSpPr>
          <p:cNvPr id="23" name="Google Shape;1347;p56">
            <a:extLst>
              <a:ext uri="{FF2B5EF4-FFF2-40B4-BE49-F238E27FC236}">
                <a16:creationId xmlns:a16="http://schemas.microsoft.com/office/drawing/2014/main" id="{B07A6CD2-BBD4-1B55-5A8D-2687D641EBD3}"/>
              </a:ext>
            </a:extLst>
          </p:cNvPr>
          <p:cNvCxnSpPr/>
          <p:nvPr/>
        </p:nvCxnSpPr>
        <p:spPr>
          <a:xfrm>
            <a:off x="4298414" y="161661"/>
            <a:ext cx="1670757" cy="0"/>
          </a:xfrm>
          <a:prstGeom prst="straightConnector1">
            <a:avLst/>
          </a:prstGeom>
          <a:noFill/>
          <a:ln w="38100" cap="flat" cmpd="sng">
            <a:solidFill>
              <a:srgbClr val="D0CECE"/>
            </a:solidFill>
            <a:prstDash val="solid"/>
            <a:round/>
            <a:headEnd type="none" w="sm" len="sm"/>
            <a:tailEnd type="none" w="sm" len="sm"/>
          </a:ln>
        </p:spPr>
      </p:cxnSp>
      <p:cxnSp>
        <p:nvCxnSpPr>
          <p:cNvPr id="24" name="Google Shape;1344;p56">
            <a:extLst>
              <a:ext uri="{FF2B5EF4-FFF2-40B4-BE49-F238E27FC236}">
                <a16:creationId xmlns:a16="http://schemas.microsoft.com/office/drawing/2014/main" id="{D607006E-85B7-4CCF-36BF-9B151E53DA55}"/>
              </a:ext>
            </a:extLst>
          </p:cNvPr>
          <p:cNvCxnSpPr/>
          <p:nvPr/>
        </p:nvCxnSpPr>
        <p:spPr>
          <a:xfrm>
            <a:off x="243256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 name="TextBox 1">
            <a:extLst>
              <a:ext uri="{FF2B5EF4-FFF2-40B4-BE49-F238E27FC236}">
                <a16:creationId xmlns:a16="http://schemas.microsoft.com/office/drawing/2014/main" id="{5549D826-1BB4-7784-DF20-814EE25A19D2}"/>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
        <p:nvSpPr>
          <p:cNvPr id="4" name="TextBox 3">
            <a:extLst>
              <a:ext uri="{FF2B5EF4-FFF2-40B4-BE49-F238E27FC236}">
                <a16:creationId xmlns:a16="http://schemas.microsoft.com/office/drawing/2014/main" id="{C4F3E180-D105-A451-9FE5-A4EDA4F296CB}"/>
              </a:ext>
            </a:extLst>
          </p:cNvPr>
          <p:cNvSpPr txBox="1"/>
          <p:nvPr/>
        </p:nvSpPr>
        <p:spPr>
          <a:xfrm>
            <a:off x="613288" y="5026698"/>
            <a:ext cx="8342550" cy="294953"/>
          </a:xfrm>
          <a:prstGeom prst="rect">
            <a:avLst/>
          </a:prstGeom>
          <a:solidFill>
            <a:srgbClr val="FFFF00"/>
          </a:solidFill>
        </p:spPr>
        <p:txBody>
          <a:bodyPr rot="0" spcFirstLastPara="0" vertOverflow="overflow" horzOverflow="overflow" vert="horz" wrap="square" lIns="54610" tIns="54610" rIns="54610" bIns="54610" numCol="1" spcCol="0" rtlCol="0" fromWordArt="0" anchor="t" anchorCtr="0" forceAA="0" compatLnSpc="1">
            <a:prstTxWarp prst="textNoShape">
              <a:avLst/>
            </a:prstTxWarp>
            <a:spAutoFit/>
          </a:bodyPr>
          <a:lstStyle/>
          <a:p>
            <a:pPr>
              <a:spcAft>
                <a:spcPts val="600"/>
              </a:spcAft>
            </a:pPr>
            <a:r>
              <a:rPr lang="en-US" sz="1200" b="1">
                <a:solidFill>
                  <a:schemeClr val="tx2"/>
                </a:solidFill>
                <a:cs typeface="Arial"/>
              </a:rPr>
              <a:t>Copy and add more slides depending on the number of mandated outcomes </a:t>
            </a:r>
          </a:p>
        </p:txBody>
      </p:sp>
    </p:spTree>
    <p:extLst>
      <p:ext uri="{BB962C8B-B14F-4D97-AF65-F5344CB8AC3E}">
        <p14:creationId xmlns:p14="http://schemas.microsoft.com/office/powerpoint/2010/main" val="27886133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D309A6-06C6-ACF6-CEB5-14A611EA2CB9}"/>
            </a:ext>
          </a:extLst>
        </p:cNvPr>
        <p:cNvGrpSpPr/>
        <p:nvPr/>
      </p:nvGrpSpPr>
      <p:grpSpPr>
        <a:xfrm>
          <a:off x="0" y="0"/>
          <a:ext cx="0" cy="0"/>
          <a:chOff x="0" y="0"/>
          <a:chExt cx="0" cy="0"/>
        </a:xfrm>
      </p:grpSpPr>
      <p:graphicFrame>
        <p:nvGraphicFramePr>
          <p:cNvPr id="5" name="Group 153">
            <a:extLst>
              <a:ext uri="{FF2B5EF4-FFF2-40B4-BE49-F238E27FC236}">
                <a16:creationId xmlns:a16="http://schemas.microsoft.com/office/drawing/2014/main" id="{F0ECC51D-1DD2-7BEF-A725-9A442F083164}"/>
              </a:ext>
            </a:extLst>
          </p:cNvPr>
          <p:cNvGraphicFramePr>
            <a:graphicFrameLocks/>
          </p:cNvGraphicFramePr>
          <p:nvPr>
            <p:extLst>
              <p:ext uri="{D42A27DB-BD31-4B8C-83A1-F6EECF244321}">
                <p14:modId xmlns:p14="http://schemas.microsoft.com/office/powerpoint/2010/main" val="2794898138"/>
              </p:ext>
            </p:extLst>
          </p:nvPr>
        </p:nvGraphicFramePr>
        <p:xfrm>
          <a:off x="601785" y="1434576"/>
          <a:ext cx="9489221" cy="1903812"/>
        </p:xfrm>
        <a:graphic>
          <a:graphicData uri="http://schemas.openxmlformats.org/drawingml/2006/table">
            <a:tbl>
              <a:tblPr/>
              <a:tblGrid>
                <a:gridCol w="539257">
                  <a:extLst>
                    <a:ext uri="{9D8B030D-6E8A-4147-A177-3AD203B41FA5}">
                      <a16:colId xmlns:a16="http://schemas.microsoft.com/office/drawing/2014/main" val="20000"/>
                    </a:ext>
                  </a:extLst>
                </a:gridCol>
                <a:gridCol w="1647593">
                  <a:extLst>
                    <a:ext uri="{9D8B030D-6E8A-4147-A177-3AD203B41FA5}">
                      <a16:colId xmlns:a16="http://schemas.microsoft.com/office/drawing/2014/main" val="20001"/>
                    </a:ext>
                  </a:extLst>
                </a:gridCol>
                <a:gridCol w="706111">
                  <a:extLst>
                    <a:ext uri="{9D8B030D-6E8A-4147-A177-3AD203B41FA5}">
                      <a16:colId xmlns:a16="http://schemas.microsoft.com/office/drawing/2014/main" val="20002"/>
                    </a:ext>
                  </a:extLst>
                </a:gridCol>
                <a:gridCol w="1087200">
                  <a:extLst>
                    <a:ext uri="{9D8B030D-6E8A-4147-A177-3AD203B41FA5}">
                      <a16:colId xmlns:a16="http://schemas.microsoft.com/office/drawing/2014/main" val="20003"/>
                    </a:ext>
                  </a:extLst>
                </a:gridCol>
                <a:gridCol w="1501200">
                  <a:extLst>
                    <a:ext uri="{9D8B030D-6E8A-4147-A177-3AD203B41FA5}">
                      <a16:colId xmlns:a16="http://schemas.microsoft.com/office/drawing/2014/main" val="20004"/>
                    </a:ext>
                  </a:extLst>
                </a:gridCol>
                <a:gridCol w="2761200">
                  <a:extLst>
                    <a:ext uri="{9D8B030D-6E8A-4147-A177-3AD203B41FA5}">
                      <a16:colId xmlns:a16="http://schemas.microsoft.com/office/drawing/2014/main" val="20005"/>
                    </a:ext>
                  </a:extLst>
                </a:gridCol>
                <a:gridCol w="1246660">
                  <a:extLst>
                    <a:ext uri="{9D8B030D-6E8A-4147-A177-3AD203B41FA5}">
                      <a16:colId xmlns:a16="http://schemas.microsoft.com/office/drawing/2014/main" val="20006"/>
                    </a:ext>
                  </a:extLst>
                </a:gridCol>
              </a:tblGrid>
              <a:tr h="226337">
                <a:tc>
                  <a:txBody>
                    <a:body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GB" sz="900" b="1" i="0" u="none" strike="noStrike" cap="none" normalizeH="0" baseline="0">
                          <a:ln>
                            <a:noFill/>
                          </a:ln>
                          <a:solidFill>
                            <a:schemeClr val="bg1"/>
                          </a:solidFill>
                          <a:effectLst/>
                          <a:latin typeface="+mn-lt"/>
                        </a:rPr>
                        <a:t>Req. #</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GB" sz="900" b="1" i="0" u="none" strike="noStrike" cap="none" normalizeH="0" baseline="0">
                          <a:ln>
                            <a:noFill/>
                          </a:ln>
                          <a:solidFill>
                            <a:schemeClr val="bg1"/>
                          </a:solidFill>
                          <a:effectLst/>
                          <a:latin typeface="+mn-lt"/>
                        </a:rPr>
                        <a:t>Description</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defRPr/>
                      </a:pPr>
                      <a:r>
                        <a:rPr kumimoji="0" lang="en-GB" sz="900" b="1" i="0" u="none" strike="noStrike" cap="none" normalizeH="0" baseline="0">
                          <a:ln>
                            <a:noFill/>
                          </a:ln>
                          <a:solidFill>
                            <a:schemeClr val="bg1"/>
                          </a:solidFill>
                          <a:effectLst/>
                          <a:latin typeface="+mn-lt"/>
                        </a:rPr>
                        <a:t>IGP#</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defRPr/>
                      </a:pPr>
                      <a:r>
                        <a:rPr kumimoji="0" lang="en-GB" sz="900" b="1" i="0" u="none" strike="noStrike" kern="1200" cap="none" spc="0" normalizeH="0" baseline="0" noProof="0">
                          <a:ln>
                            <a:noFill/>
                          </a:ln>
                          <a:solidFill>
                            <a:srgbClr val="000000"/>
                          </a:solidFill>
                          <a:effectLst/>
                          <a:highlight>
                            <a:srgbClr val="FFFF00"/>
                          </a:highlight>
                          <a:uLnTx/>
                          <a:uFillTx/>
                          <a:latin typeface="+mn-lt"/>
                          <a:ea typeface="+mn-ea"/>
                          <a:cs typeface="+mn-cs"/>
                        </a:rPr>
                        <a:t>Organisation's </a:t>
                      </a:r>
                      <a:r>
                        <a:rPr kumimoji="0" lang="en-GB" sz="900" b="1" i="0" u="none" strike="noStrike" kern="1200" cap="none" spc="0" normalizeH="0" baseline="0" noProof="0">
                          <a:ln>
                            <a:noFill/>
                          </a:ln>
                          <a:solidFill>
                            <a:prstClr val="white"/>
                          </a:solidFill>
                          <a:effectLst/>
                          <a:uLnTx/>
                          <a:uFillTx/>
                          <a:latin typeface="+mn-lt"/>
                          <a:ea typeface="+mn-ea"/>
                          <a:cs typeface="+mn-cs"/>
                        </a:rPr>
                        <a:t>Assessment</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defRPr/>
                      </a:pPr>
                      <a:r>
                        <a:rPr kumimoji="0" lang="en-GB" sz="900" b="1" i="0" u="none" strike="noStrike" cap="none" normalizeH="0" baseline="0">
                          <a:ln>
                            <a:noFill/>
                          </a:ln>
                          <a:solidFill>
                            <a:schemeClr val="tx1"/>
                          </a:solidFill>
                          <a:effectLst/>
                          <a:highlight>
                            <a:srgbClr val="FFFF00"/>
                          </a:highlight>
                          <a:latin typeface="+mn-lt"/>
                        </a:rPr>
                        <a:t>Independent Assessor’s </a:t>
                      </a:r>
                      <a:r>
                        <a:rPr kumimoji="0" lang="en-GB" sz="900" b="1" i="0" u="none" strike="noStrike" cap="none" normalizeH="0" baseline="0">
                          <a:ln>
                            <a:noFill/>
                          </a:ln>
                          <a:solidFill>
                            <a:schemeClr val="bg1"/>
                          </a:solidFill>
                          <a:effectLst/>
                          <a:latin typeface="+mn-lt"/>
                        </a:rPr>
                        <a:t>Assessment</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GB" sz="900" b="1" i="0" u="none" strike="noStrike" cap="none" normalizeH="0" baseline="0">
                          <a:ln>
                            <a:noFill/>
                          </a:ln>
                          <a:solidFill>
                            <a:schemeClr val="bg1"/>
                          </a:solidFill>
                          <a:effectLst/>
                          <a:latin typeface="+mn-lt"/>
                        </a:rPr>
                        <a:t>Comment</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tc>
                  <a:txBody>
                    <a:bodyPr/>
                    <a:lstStyle/>
                    <a:p>
                      <a:r>
                        <a:rPr lang="en-GB" sz="900" b="1">
                          <a:solidFill>
                            <a:schemeClr val="bg1"/>
                          </a:solidFill>
                        </a:rPr>
                        <a:t>Overall Assessment</a:t>
                      </a:r>
                    </a:p>
                  </a:txBody>
                  <a:tcPr marL="36000" marR="36000" marT="36000" marB="36000" anchor="b"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solidFill>
                      <a:srgbClr val="003087"/>
                    </a:solidFill>
                  </a:tcPr>
                </a:tc>
                <a:extLst>
                  <a:ext uri="{0D108BD9-81ED-4DB2-BD59-A6C34878D82A}">
                    <a16:rowId xmlns:a16="http://schemas.microsoft.com/office/drawing/2014/main" val="10000"/>
                  </a:ext>
                </a:extLst>
              </a:tr>
              <a:tr h="268909">
                <a:tc rowSpan="4">
                  <a:txBody>
                    <a:bodyPr/>
                    <a:lstStyle/>
                    <a:p>
                      <a:pPr marL="0" marR="0" lvl="0" indent="0" algn="l" defTabSz="914400" rtl="0" eaLnBrk="1" fontAlgn="base" latinLnBrk="0" hangingPunct="1">
                        <a:lnSpc>
                          <a:spcPct val="90000"/>
                        </a:lnSpc>
                        <a:spcBef>
                          <a:spcPts val="200"/>
                        </a:spcBef>
                        <a:spcAft>
                          <a:spcPts val="600"/>
                        </a:spcAft>
                        <a:buClrTx/>
                        <a:buSzTx/>
                        <a:buFontTx/>
                        <a:buNone/>
                        <a:tabLst/>
                        <a:defRPr/>
                      </a:pPr>
                      <a:r>
                        <a:rPr kumimoji="0" lang="en-GB" sz="900" b="1" i="0" u="none" strike="noStrike" cap="none" normalizeH="0" baseline="0">
                          <a:ln>
                            <a:noFill/>
                          </a:ln>
                          <a:solidFill>
                            <a:schemeClr val="tx1"/>
                          </a:solidFill>
                          <a:effectLst/>
                          <a:highlight>
                            <a:srgbClr val="FFFF00"/>
                          </a:highlight>
                          <a:latin typeface="Arial" pitchFamily="34" charset="0"/>
                        </a:rPr>
                        <a:t>To be inserted based upon optional outcomes selected</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rowSpan="4">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900" b="0" i="0" u="none" strike="noStrike" kern="0" cap="none" spc="0" normalizeH="0" baseline="0" noProof="0">
                          <a:ln>
                            <a:noFill/>
                          </a:ln>
                          <a:solidFill>
                            <a:schemeClr val="tx1"/>
                          </a:solidFill>
                          <a:effectLst/>
                          <a:highlight>
                            <a:srgbClr val="FFFF00"/>
                          </a:highlight>
                          <a:uLnTx/>
                          <a:uFillTx/>
                          <a:latin typeface="+mn-lt"/>
                          <a:ea typeface="+mn-ea"/>
                          <a:cs typeface="Arial" panose="020B0604020202020204" pitchFamily="34" charset="0"/>
                        </a:rPr>
                        <a:t>To be inserted based upon optional outcomes selected</a:t>
                      </a:r>
                      <a:endParaRPr kumimoji="0" lang="en-GB" sz="900" b="0" i="0" u="none" strike="noStrike" kern="0" cap="none" spc="0" normalizeH="0" baseline="0" noProof="0">
                        <a:ln>
                          <a:noFill/>
                        </a:ln>
                        <a:solidFill>
                          <a:schemeClr val="tx1"/>
                        </a:solidFill>
                        <a:effectLst/>
                        <a:highlight>
                          <a:srgbClr val="FFFF00"/>
                        </a:highlight>
                        <a:uLnTx/>
                        <a:uFillTx/>
                        <a:latin typeface="Arial"/>
                        <a:ea typeface="+mn-ea"/>
                        <a:cs typeface="Arial" panose="020B0604020202020204"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defTabSz="180975" rtl="0" eaLnBrk="1" fontAlgn="base" latinLnBrk="0" hangingPunct="1">
                        <a:lnSpc>
                          <a:spcPct val="90000"/>
                        </a:lnSpc>
                        <a:spcBef>
                          <a:spcPts val="200"/>
                        </a:spcBef>
                        <a:spcAft>
                          <a:spcPts val="600"/>
                        </a:spcAft>
                        <a:buClr>
                          <a:schemeClr val="tx2"/>
                        </a:buClr>
                        <a:buSzTx/>
                        <a:buFontTx/>
                        <a:buNone/>
                        <a:tabLst>
                          <a:tab pos="177800" algn="l"/>
                        </a:tabLst>
                        <a:defRPr/>
                      </a:pPr>
                      <a:r>
                        <a:rPr kumimoji="0" lang="en-GB" sz="900" b="0" i="0" u="none" strike="noStrike" cap="none" normalizeH="0" baseline="0">
                          <a:ln>
                            <a:noFill/>
                          </a:ln>
                          <a:solidFill>
                            <a:schemeClr val="tx1"/>
                          </a:solidFill>
                          <a:effectLst/>
                          <a:highlight>
                            <a:srgbClr val="FFFF00"/>
                          </a:highlight>
                          <a:latin typeface="+mn-lt"/>
                        </a:rPr>
                        <a:t>A#1</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aseline="0">
                          <a:solidFill>
                            <a:schemeClr val="tx1"/>
                          </a:solidFill>
                          <a:highlight>
                            <a:srgbClr val="FFFF00"/>
                          </a:highlight>
                          <a:latin typeface="+mn-lt"/>
                          <a:cs typeface="Calibri" panose="020F0502020204030204" pitchFamily="34" charset="0"/>
                        </a:rPr>
                        <a:t>……..</a:t>
                      </a:r>
                      <a:endParaRPr lang="en-GB" sz="900"/>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0" baseline="0">
                          <a:solidFill>
                            <a:srgbClr val="009A44"/>
                          </a:solidFill>
                          <a:latin typeface="+mn-lt"/>
                          <a:cs typeface="Calibri" panose="020F0502020204030204" pitchFamily="34" charset="0"/>
                        </a:rPr>
                        <a:t>Agree/</a:t>
                      </a:r>
                      <a:r>
                        <a:rPr lang="en-GB" sz="900" b="0" baseline="0">
                          <a:solidFill>
                            <a:srgbClr val="7AB800"/>
                          </a:solidFill>
                          <a:latin typeface="+mn-lt"/>
                          <a:cs typeface="Calibri" panose="020F0502020204030204" pitchFamily="34" charset="0"/>
                        </a:rPr>
                        <a:t>Understated</a:t>
                      </a:r>
                      <a:r>
                        <a:rPr lang="en-GB" sz="900" b="0" baseline="0">
                          <a:solidFill>
                            <a:srgbClr val="009A44"/>
                          </a:solidFill>
                          <a:latin typeface="+mn-lt"/>
                          <a:cs typeface="Calibri" panose="020F0502020204030204" pitchFamily="34" charset="0"/>
                        </a:rPr>
                        <a:t>/</a:t>
                      </a:r>
                      <a:r>
                        <a:rPr lang="en-GB" sz="900" b="0" baseline="0">
                          <a:solidFill>
                            <a:srgbClr val="EAAA00"/>
                          </a:solidFill>
                          <a:latin typeface="+mn-lt"/>
                          <a:cs typeface="Calibri" panose="020F0502020204030204" pitchFamily="34" charset="0"/>
                        </a:rPr>
                        <a:t>Overstated</a:t>
                      </a:r>
                      <a:r>
                        <a:rPr lang="en-GB" sz="900" b="0" baseline="0">
                          <a:solidFill>
                            <a:srgbClr val="009A44"/>
                          </a:solidFill>
                          <a:latin typeface="+mn-lt"/>
                          <a:cs typeface="Calibri" panose="020F0502020204030204" pitchFamily="34" charset="0"/>
                        </a:rPr>
                        <a:t>/</a:t>
                      </a:r>
                      <a:r>
                        <a:rPr lang="en-GB" sz="900" b="0" baseline="0">
                          <a:solidFill>
                            <a:srgbClr val="BC204B"/>
                          </a:solidFill>
                          <a:latin typeface="+mn-lt"/>
                          <a:cs typeface="Calibri" panose="020F0502020204030204" pitchFamily="34" charset="0"/>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lang="en-GB" sz="900">
                          <a:highlight>
                            <a:srgbClr val="FFFF00"/>
                          </a:highlight>
                        </a:rPr>
                        <a:t>[list work undertaken regarding this indicator of good practice].</a:t>
                      </a:r>
                    </a:p>
                    <a:p>
                      <a:pPr marL="0" marR="0" lvl="0" indent="0" algn="l" defTabSz="914400" rtl="0" eaLnBrk="1" fontAlgn="auto" latinLnBrk="0" hangingPunct="1">
                        <a:lnSpc>
                          <a:spcPct val="90000"/>
                        </a:lnSpc>
                        <a:spcBef>
                          <a:spcPts val="0"/>
                        </a:spcBef>
                        <a:spcAft>
                          <a:spcPts val="600"/>
                        </a:spcAft>
                        <a:buClrTx/>
                        <a:buSzTx/>
                        <a:buFont typeface="Wingdings" panose="05000000000000000000" pitchFamily="2" charset="2"/>
                        <a:buNone/>
                        <a:tabLst/>
                        <a:defRPr/>
                      </a:pPr>
                      <a:endParaRPr lang="en-GB" sz="900">
                        <a:solidFill>
                          <a:schemeClr val="tx1"/>
                        </a:solidFill>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rowSpan="4">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rPr>
                        <a:t>Agree/Understated/Overstated/Agree but insufficient</a:t>
                      </a:r>
                    </a:p>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p>
                      <a:pPr marL="0" marR="0" lvl="0" indent="0" algn="ctr" defTabSz="685766"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rPr>
                        <a:t>Colour cell accordingly</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29487798"/>
                  </a:ext>
                </a:extLst>
              </a:tr>
              <a:tr h="0">
                <a:tc vMerge="1">
                  <a:txBody>
                    <a:bodyPr/>
                    <a:lstStyle/>
                    <a:p>
                      <a:endParaRPr lang="en-GB"/>
                    </a:p>
                  </a:txBody>
                  <a:tcPr/>
                </a:tc>
                <a:tc vMerge="1">
                  <a:txBody>
                    <a:bodyPr/>
                    <a:lstStyle/>
                    <a:p>
                      <a:endParaRPr lang="en-GB"/>
                    </a:p>
                  </a:txBody>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A#2</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panose="020F0502020204030204" pitchFamily="34" charset="0"/>
                        </a:rPr>
                        <a:t>Agree/</a:t>
                      </a:r>
                      <a:r>
                        <a:rPr kumimoji="0" lang="en-GB" sz="900" b="0" i="0" u="none" strike="noStrike" kern="1200" cap="none" spc="0" normalizeH="0" baseline="0" noProof="0">
                          <a:ln>
                            <a:noFill/>
                          </a:ln>
                          <a:solidFill>
                            <a:srgbClr val="7AB800"/>
                          </a:solidFill>
                          <a:effectLst/>
                          <a:uLnTx/>
                          <a:uFillTx/>
                          <a:latin typeface="Arial"/>
                          <a:ea typeface="+mn-ea"/>
                          <a:cs typeface="Calibri" panose="020F0502020204030204" pitchFamily="34" charset="0"/>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panose="020F0502020204030204" pitchFamily="34" charset="0"/>
                        </a:rPr>
                        <a:t>/</a:t>
                      </a:r>
                      <a:r>
                        <a:rPr kumimoji="0" lang="en-GB" sz="900" b="0" i="0" u="none" strike="noStrike" kern="1200" cap="none" spc="0" normalizeH="0" baseline="0" noProof="0">
                          <a:ln>
                            <a:noFill/>
                          </a:ln>
                          <a:solidFill>
                            <a:srgbClr val="EAAA00"/>
                          </a:solidFill>
                          <a:effectLst/>
                          <a:uLnTx/>
                          <a:uFillTx/>
                          <a:latin typeface="Arial"/>
                          <a:ea typeface="+mn-ea"/>
                          <a:cs typeface="Calibri" panose="020F0502020204030204" pitchFamily="34" charset="0"/>
                        </a:rPr>
                        <a:t>Overstated</a:t>
                      </a:r>
                      <a:r>
                        <a:rPr kumimoji="0" lang="en-GB" sz="900" b="0" i="0" u="none" strike="noStrike" kern="1200" cap="none" spc="0" normalizeH="0" baseline="0" noProof="0">
                          <a:ln>
                            <a:noFill/>
                          </a:ln>
                          <a:solidFill>
                            <a:srgbClr val="009A44"/>
                          </a:solidFill>
                          <a:effectLst/>
                          <a:uLnTx/>
                          <a:uFillTx/>
                          <a:latin typeface="Arial"/>
                          <a:ea typeface="+mn-ea"/>
                          <a:cs typeface="Calibri" panose="020F0502020204030204" pitchFamily="34" charset="0"/>
                        </a:rPr>
                        <a:t>/</a:t>
                      </a:r>
                      <a:r>
                        <a:rPr kumimoji="0" lang="en-GB" sz="900" b="0" i="0" u="none" strike="noStrike" kern="1200" cap="none" spc="0" normalizeH="0" baseline="0" noProof="0">
                          <a:ln>
                            <a:noFill/>
                          </a:ln>
                          <a:solidFill>
                            <a:srgbClr val="BC204B"/>
                          </a:solidFill>
                          <a:effectLst/>
                          <a:uLnTx/>
                          <a:uFillTx/>
                          <a:latin typeface="Arial"/>
                          <a:ea typeface="+mn-ea"/>
                          <a:cs typeface="Calibri" panose="020F0502020204030204" pitchFamily="34" charset="0"/>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endParaRPr lang="en-GB"/>
                    </a:p>
                  </a:txBody>
                  <a:tcPr/>
                </a:tc>
                <a:extLst>
                  <a:ext uri="{0D108BD9-81ED-4DB2-BD59-A6C34878D82A}">
                    <a16:rowId xmlns:a16="http://schemas.microsoft.com/office/drawing/2014/main" val="1239317932"/>
                  </a:ext>
                </a:extLst>
              </a:tr>
              <a:tr h="0">
                <a:tc vMerge="1">
                  <a:txBody>
                    <a:bodyPr/>
                    <a:lstStyle/>
                    <a:p>
                      <a:pPr marL="0" marR="0" lvl="0" indent="0" algn="l" defTabSz="914400" rtl="0" eaLnBrk="1" fontAlgn="base" latinLnBrk="0" hangingPunct="1">
                        <a:lnSpc>
                          <a:spcPct val="90000"/>
                        </a:lnSpc>
                        <a:spcBef>
                          <a:spcPts val="200"/>
                        </a:spcBef>
                        <a:spcAft>
                          <a:spcPts val="600"/>
                        </a:spcAft>
                        <a:buClrTx/>
                        <a:buSzTx/>
                        <a:buFontTx/>
                        <a:buNone/>
                        <a:tabLst/>
                        <a:defRPr/>
                      </a:pPr>
                      <a:endParaRPr kumimoji="0" lang="en-GB" sz="900" b="1" i="0" u="none" strike="noStrike" cap="none" normalizeH="0" baseline="0">
                        <a:ln>
                          <a:noFill/>
                        </a:ln>
                        <a:solidFill>
                          <a:schemeClr val="tx1"/>
                        </a:solidFill>
                        <a:effectLst/>
                        <a:latin typeface="Arial"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900" b="0" i="0" u="none" strike="noStrike" kern="0" cap="none" spc="0" normalizeH="0" baseline="0" noProof="0">
                        <a:ln>
                          <a:noFill/>
                        </a:ln>
                        <a:solidFill>
                          <a:srgbClr val="00338D"/>
                        </a:solidFill>
                        <a:effectLst/>
                        <a:uLnTx/>
                        <a:uFillTx/>
                        <a:latin typeface="Arial"/>
                        <a:ea typeface="+mn-ea"/>
                        <a:cs typeface="Arial" panose="020B0604020202020204"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A#3</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panose="020F0502020204030204" pitchFamily="34" charset="0"/>
                        </a:rPr>
                        <a:t>Agree/</a:t>
                      </a:r>
                      <a:r>
                        <a:rPr kumimoji="0" lang="en-GB" sz="900" b="0" i="0" u="none" strike="noStrike" kern="1200" cap="none" spc="0" normalizeH="0" baseline="0" noProof="0">
                          <a:ln>
                            <a:noFill/>
                          </a:ln>
                          <a:solidFill>
                            <a:srgbClr val="7AB800"/>
                          </a:solidFill>
                          <a:effectLst/>
                          <a:uLnTx/>
                          <a:uFillTx/>
                          <a:latin typeface="Arial"/>
                          <a:ea typeface="+mn-ea"/>
                          <a:cs typeface="Calibri" panose="020F0502020204030204" pitchFamily="34" charset="0"/>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panose="020F0502020204030204" pitchFamily="34" charset="0"/>
                        </a:rPr>
                        <a:t>/</a:t>
                      </a:r>
                      <a:r>
                        <a:rPr kumimoji="0" lang="en-GB" sz="900" b="0" i="0" u="none" strike="noStrike" kern="1200" cap="none" spc="0" normalizeH="0" baseline="0" noProof="0">
                          <a:ln>
                            <a:noFill/>
                          </a:ln>
                          <a:solidFill>
                            <a:srgbClr val="EAAA00"/>
                          </a:solidFill>
                          <a:effectLst/>
                          <a:uLnTx/>
                          <a:uFillTx/>
                          <a:latin typeface="Arial"/>
                          <a:ea typeface="+mn-ea"/>
                          <a:cs typeface="Calibri" panose="020F0502020204030204" pitchFamily="34" charset="0"/>
                        </a:rPr>
                        <a:t>Overstated</a:t>
                      </a:r>
                      <a:r>
                        <a:rPr kumimoji="0" lang="en-GB" sz="900" b="0" i="0" u="none" strike="noStrike" kern="1200" cap="none" spc="0" normalizeH="0" baseline="0" noProof="0">
                          <a:ln>
                            <a:noFill/>
                          </a:ln>
                          <a:solidFill>
                            <a:srgbClr val="009A44"/>
                          </a:solidFill>
                          <a:effectLst/>
                          <a:uLnTx/>
                          <a:uFillTx/>
                          <a:latin typeface="Arial"/>
                          <a:ea typeface="+mn-ea"/>
                          <a:cs typeface="Calibri" panose="020F0502020204030204" pitchFamily="34" charset="0"/>
                        </a:rPr>
                        <a:t>/</a:t>
                      </a:r>
                      <a:r>
                        <a:rPr kumimoji="0" lang="en-GB" sz="900" b="0" i="0" u="none" strike="noStrike" kern="1200" cap="none" spc="0" normalizeH="0" baseline="0" noProof="0">
                          <a:ln>
                            <a:noFill/>
                          </a:ln>
                          <a:solidFill>
                            <a:srgbClr val="BC204B"/>
                          </a:solidFill>
                          <a:effectLst/>
                          <a:uLnTx/>
                          <a:uFillTx/>
                          <a:latin typeface="Arial"/>
                          <a:ea typeface="+mn-ea"/>
                          <a:cs typeface="Calibri" panose="020F0502020204030204" pitchFamily="34" charset="0"/>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515512895"/>
                  </a:ext>
                </a:extLst>
              </a:tr>
              <a:tr h="0">
                <a:tc vMerge="1">
                  <a:txBody>
                    <a:bodyPr/>
                    <a:lstStyle/>
                    <a:p>
                      <a:pPr marL="0" marR="0" lvl="0" indent="0" algn="l" defTabSz="914400" rtl="0" eaLnBrk="1" fontAlgn="base" latinLnBrk="0" hangingPunct="1">
                        <a:lnSpc>
                          <a:spcPct val="90000"/>
                        </a:lnSpc>
                        <a:spcBef>
                          <a:spcPts val="200"/>
                        </a:spcBef>
                        <a:spcAft>
                          <a:spcPts val="600"/>
                        </a:spcAft>
                        <a:buClrTx/>
                        <a:buSzTx/>
                        <a:buFontTx/>
                        <a:buNone/>
                        <a:tabLst/>
                        <a:defRPr/>
                      </a:pPr>
                      <a:endParaRPr kumimoji="0" lang="en-GB" sz="900" b="1" i="0" u="none" strike="noStrike" cap="none" normalizeH="0" baseline="0">
                        <a:ln>
                          <a:noFill/>
                        </a:ln>
                        <a:solidFill>
                          <a:schemeClr val="tx1"/>
                        </a:solidFill>
                        <a:effectLst/>
                        <a:latin typeface="Arial"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900" b="0" i="0" u="none" strike="noStrike" kern="0" cap="none" spc="0" normalizeH="0" baseline="0" noProof="0">
                        <a:ln>
                          <a:noFill/>
                        </a:ln>
                        <a:solidFill>
                          <a:srgbClr val="00338D"/>
                        </a:solidFill>
                        <a:effectLst/>
                        <a:uLnTx/>
                        <a:uFillTx/>
                        <a:latin typeface="Arial"/>
                        <a:ea typeface="+mn-ea"/>
                        <a:cs typeface="Arial" panose="020B0604020202020204" pitchFamily="34" charset="0"/>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80975" marR="0" lvl="0" indent="-180975" algn="l" defTabSz="180975" rtl="0" eaLnBrk="1" fontAlgn="base" latinLnBrk="0" hangingPunct="1">
                        <a:lnSpc>
                          <a:spcPct val="90000"/>
                        </a:lnSpc>
                        <a:spcBef>
                          <a:spcPts val="200"/>
                        </a:spcBef>
                        <a:spcAft>
                          <a:spcPts val="600"/>
                        </a:spcAft>
                        <a:buClr>
                          <a:srgbClr val="00338D"/>
                        </a:buClr>
                        <a:buSzTx/>
                        <a:buFontTx/>
                        <a:buNone/>
                        <a:tabLst>
                          <a:tab pos="177800" algn="l"/>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A#4</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9A44"/>
                          </a:solidFill>
                          <a:effectLst/>
                          <a:uLnTx/>
                          <a:uFillTx/>
                          <a:latin typeface="Arial"/>
                          <a:ea typeface="+mn-ea"/>
                          <a:cs typeface="Calibri" panose="020F0502020204030204" pitchFamily="34" charset="0"/>
                        </a:rPr>
                        <a:t>Agree/</a:t>
                      </a:r>
                      <a:r>
                        <a:rPr kumimoji="0" lang="en-GB" sz="900" b="0" i="0" u="none" strike="noStrike" kern="1200" cap="none" spc="0" normalizeH="0" baseline="0" noProof="0">
                          <a:ln>
                            <a:noFill/>
                          </a:ln>
                          <a:solidFill>
                            <a:srgbClr val="7AB800"/>
                          </a:solidFill>
                          <a:effectLst/>
                          <a:uLnTx/>
                          <a:uFillTx/>
                          <a:latin typeface="Arial"/>
                          <a:ea typeface="+mn-ea"/>
                          <a:cs typeface="Calibri" panose="020F0502020204030204" pitchFamily="34" charset="0"/>
                        </a:rPr>
                        <a:t>Understated</a:t>
                      </a:r>
                      <a:r>
                        <a:rPr kumimoji="0" lang="en-GB" sz="900" b="0" i="0" u="none" strike="noStrike" kern="1200" cap="none" spc="0" normalizeH="0" baseline="0" noProof="0">
                          <a:ln>
                            <a:noFill/>
                          </a:ln>
                          <a:solidFill>
                            <a:srgbClr val="009A44"/>
                          </a:solidFill>
                          <a:effectLst/>
                          <a:uLnTx/>
                          <a:uFillTx/>
                          <a:latin typeface="Arial"/>
                          <a:ea typeface="+mn-ea"/>
                          <a:cs typeface="Calibri" panose="020F0502020204030204" pitchFamily="34" charset="0"/>
                        </a:rPr>
                        <a:t>/</a:t>
                      </a:r>
                      <a:r>
                        <a:rPr kumimoji="0" lang="en-GB" sz="900" b="0" i="0" u="none" strike="noStrike" kern="1200" cap="none" spc="0" normalizeH="0" baseline="0" noProof="0">
                          <a:ln>
                            <a:noFill/>
                          </a:ln>
                          <a:solidFill>
                            <a:srgbClr val="EAAA00"/>
                          </a:solidFill>
                          <a:effectLst/>
                          <a:uLnTx/>
                          <a:uFillTx/>
                          <a:latin typeface="Arial"/>
                          <a:ea typeface="+mn-ea"/>
                          <a:cs typeface="Calibri" panose="020F0502020204030204" pitchFamily="34" charset="0"/>
                        </a:rPr>
                        <a:t>Overstated</a:t>
                      </a:r>
                      <a:r>
                        <a:rPr kumimoji="0" lang="en-GB" sz="900" b="0" i="0" u="none" strike="noStrike" kern="1200" cap="none" spc="0" normalizeH="0" baseline="0" noProof="0">
                          <a:ln>
                            <a:noFill/>
                          </a:ln>
                          <a:solidFill>
                            <a:srgbClr val="009A44"/>
                          </a:solidFill>
                          <a:effectLst/>
                          <a:uLnTx/>
                          <a:uFillTx/>
                          <a:latin typeface="Arial"/>
                          <a:ea typeface="+mn-ea"/>
                          <a:cs typeface="Calibri" panose="020F0502020204030204" pitchFamily="34" charset="0"/>
                        </a:rPr>
                        <a:t>/</a:t>
                      </a:r>
                      <a:r>
                        <a:rPr kumimoji="0" lang="en-GB" sz="900" b="0" i="0" u="none" strike="noStrike" kern="1200" cap="none" spc="0" normalizeH="0" baseline="0" noProof="0">
                          <a:ln>
                            <a:noFill/>
                          </a:ln>
                          <a:solidFill>
                            <a:srgbClr val="BC204B"/>
                          </a:solidFill>
                          <a:effectLst/>
                          <a:uLnTx/>
                          <a:uFillTx/>
                          <a:latin typeface="Arial"/>
                          <a:ea typeface="+mn-ea"/>
                          <a:cs typeface="Calibri" panose="020F0502020204030204" pitchFamily="34" charset="0"/>
                        </a:rPr>
                        <a:t>Agree but Insufficient</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Wingdings" panose="05000000000000000000" pitchFamily="2" charset="2"/>
                        <a:buChar char="ü"/>
                        <a:tabLst/>
                        <a:defRPr/>
                      </a:pPr>
                      <a:r>
                        <a:rPr kumimoji="0" lang="en-GB" sz="900" b="0" i="0" u="none" strike="noStrike" kern="1200" cap="none" spc="0" normalizeH="0" baseline="0" noProof="0">
                          <a:ln>
                            <a:noFill/>
                          </a:ln>
                          <a:solidFill>
                            <a:srgbClr val="000000"/>
                          </a:solidFill>
                          <a:effectLst/>
                          <a:highlight>
                            <a:srgbClr val="FFFF00"/>
                          </a:highlight>
                          <a:uLnTx/>
                          <a:uFillTx/>
                          <a:latin typeface="Arial"/>
                          <a:ea typeface="+mn-ea"/>
                          <a:cs typeface="+mn-cs"/>
                        </a:rPr>
                        <a:t>[list work undertaken regarding this indicator of good practice].</a:t>
                      </a: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tc vMerge="1">
                  <a:txBody>
                    <a:bodyPr/>
                    <a:lstStyle/>
                    <a:p>
                      <a:pPr marL="0" marR="0" lvl="0" indent="0" algn="ctr" defTabSz="685766"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endParaRPr>
                    </a:p>
                  </a:txBody>
                  <a:tcPr marL="36000" marR="36000" marT="36000" marB="36000" horzOverflow="overflow">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21096343"/>
                  </a:ext>
                </a:extLst>
              </a:tr>
            </a:tbl>
          </a:graphicData>
        </a:graphic>
      </p:graphicFrame>
      <p:sp>
        <p:nvSpPr>
          <p:cNvPr id="3" name="Title 2">
            <a:extLst>
              <a:ext uri="{FF2B5EF4-FFF2-40B4-BE49-F238E27FC236}">
                <a16:creationId xmlns:a16="http://schemas.microsoft.com/office/drawing/2014/main" id="{B5710846-B674-3D61-FC86-D3A8BA9E090B}"/>
              </a:ext>
            </a:extLst>
          </p:cNvPr>
          <p:cNvSpPr txBox="1">
            <a:spLocks/>
          </p:cNvSpPr>
          <p:nvPr/>
        </p:nvSpPr>
        <p:spPr>
          <a:xfrm>
            <a:off x="608400" y="799200"/>
            <a:ext cx="10767830" cy="914804"/>
          </a:xfrm>
          <a:prstGeom prst="rect">
            <a:avLst/>
          </a:prstGeom>
        </p:spPr>
        <p:txBody>
          <a:bodyPr vert="horz" lIns="0" tIns="0" rIns="0" bIns="0" rtlCol="0" anchor="t" anchorCtr="0">
            <a:noAutofit/>
          </a:bodyPr>
          <a:lstStyle>
            <a:lvl1pPr algn="l" defTabSz="914400" rtl="0" eaLnBrk="1" latinLnBrk="0" hangingPunct="1">
              <a:lnSpc>
                <a:spcPct val="70000"/>
              </a:lnSpc>
              <a:spcBef>
                <a:spcPct val="0"/>
              </a:spcBef>
              <a:buNone/>
              <a:defRPr sz="3800" kern="1200">
                <a:solidFill>
                  <a:schemeClr val="tx2"/>
                </a:solidFill>
                <a:latin typeface="+mn-lt"/>
                <a:ea typeface="+mj-ea"/>
                <a:cs typeface="+mj-cs"/>
              </a:defRPr>
            </a:lvl1pPr>
          </a:lstStyle>
          <a:p>
            <a:r>
              <a:rPr lang="en-GB" sz="2400"/>
              <a:t>Summary of work undertaken and risks reviewed – Additional outcomes</a:t>
            </a:r>
          </a:p>
        </p:txBody>
      </p:sp>
      <p:sp>
        <p:nvSpPr>
          <p:cNvPr id="8" name="Text Placeholder 1">
            <a:extLst>
              <a:ext uri="{FF2B5EF4-FFF2-40B4-BE49-F238E27FC236}">
                <a16:creationId xmlns:a16="http://schemas.microsoft.com/office/drawing/2014/main" id="{CB94C3C8-E39F-6FCA-4B43-0794F7E21367}"/>
              </a:ext>
            </a:extLst>
          </p:cNvPr>
          <p:cNvSpPr>
            <a:spLocks noGrp="1"/>
          </p:cNvSpPr>
          <p:nvPr>
            <p:ph type="body" sz="quarter" idx="11"/>
          </p:nvPr>
        </p:nvSpPr>
        <p:spPr>
          <a:xfrm>
            <a:off x="608400" y="550800"/>
            <a:ext cx="10988431" cy="169200"/>
          </a:xfrm>
        </p:spPr>
        <p:txBody>
          <a:bodyPr/>
          <a:lstStyle/>
          <a:p>
            <a:r>
              <a:rPr lang="en-GB"/>
              <a:t>Appendix B</a:t>
            </a:r>
          </a:p>
        </p:txBody>
      </p:sp>
      <p:cxnSp>
        <p:nvCxnSpPr>
          <p:cNvPr id="9" name="Google Shape;1341;p56">
            <a:extLst>
              <a:ext uri="{FF2B5EF4-FFF2-40B4-BE49-F238E27FC236}">
                <a16:creationId xmlns:a16="http://schemas.microsoft.com/office/drawing/2014/main" id="{798760A4-C196-4F52-BE4D-DCC818AD701B}"/>
              </a:ext>
            </a:extLst>
          </p:cNvPr>
          <p:cNvCxnSpPr/>
          <p:nvPr/>
        </p:nvCxnSpPr>
        <p:spPr>
          <a:xfrm>
            <a:off x="6129119" y="161661"/>
            <a:ext cx="1670757" cy="0"/>
          </a:xfrm>
          <a:prstGeom prst="straightConnector1">
            <a:avLst/>
          </a:prstGeom>
          <a:noFill/>
          <a:ln w="38100" cap="flat" cmpd="sng">
            <a:solidFill>
              <a:schemeClr val="tx2"/>
            </a:solidFill>
            <a:prstDash val="solid"/>
            <a:round/>
            <a:headEnd type="none" w="sm" len="sm"/>
            <a:tailEnd type="none" w="sm" len="sm"/>
          </a:ln>
        </p:spPr>
      </p:cxnSp>
      <p:sp>
        <p:nvSpPr>
          <p:cNvPr id="10" name="Google Shape;1342;p56">
            <a:extLst>
              <a:ext uri="{FF2B5EF4-FFF2-40B4-BE49-F238E27FC236}">
                <a16:creationId xmlns:a16="http://schemas.microsoft.com/office/drawing/2014/main" id="{CC05B116-8845-FA2E-C026-08752A6352DC}"/>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Findings and Recommendations</a:t>
            </a:r>
          </a:p>
        </p:txBody>
      </p:sp>
      <p:sp>
        <p:nvSpPr>
          <p:cNvPr id="11" name="Google Shape;1343;p56">
            <a:extLst>
              <a:ext uri="{FF2B5EF4-FFF2-40B4-BE49-F238E27FC236}">
                <a16:creationId xmlns:a16="http://schemas.microsoft.com/office/drawing/2014/main" id="{D338295A-D6D3-11F4-4005-9BA98243E1BE}"/>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ea typeface="Arial"/>
                <a:cs typeface="Arial"/>
                <a:sym typeface="Arial"/>
              </a:rPr>
              <a:t>Appendices</a:t>
            </a:r>
            <a:endParaRPr sz="816" b="1" kern="0">
              <a:solidFill>
                <a:schemeClr val="tx2"/>
              </a:solidFill>
              <a:latin typeface="Arial"/>
              <a:ea typeface="Arial"/>
              <a:cs typeface="Arial"/>
              <a:sym typeface="Arial"/>
            </a:endParaRPr>
          </a:p>
        </p:txBody>
      </p:sp>
      <p:sp>
        <p:nvSpPr>
          <p:cNvPr id="12" name="Google Shape;1345;p56">
            <a:extLst>
              <a:ext uri="{FF2B5EF4-FFF2-40B4-BE49-F238E27FC236}">
                <a16:creationId xmlns:a16="http://schemas.microsoft.com/office/drawing/2014/main" id="{5719936D-BBE1-C643-4968-94D26CD01388}"/>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bg2">
                    <a:lumMod val="75000"/>
                  </a:schemeClr>
                </a:solidFill>
                <a:latin typeface="Arial"/>
                <a:cs typeface="Arial"/>
                <a:sym typeface="Arial"/>
              </a:rPr>
              <a:t>Executive summary</a:t>
            </a:r>
          </a:p>
        </p:txBody>
      </p:sp>
      <p:cxnSp>
        <p:nvCxnSpPr>
          <p:cNvPr id="13" name="Google Shape;1347;p56">
            <a:extLst>
              <a:ext uri="{FF2B5EF4-FFF2-40B4-BE49-F238E27FC236}">
                <a16:creationId xmlns:a16="http://schemas.microsoft.com/office/drawing/2014/main" id="{85B9E026-13C6-B5AC-24B0-3C63B0CD6208}"/>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2" name="Google Shape;1348;p56">
            <a:extLst>
              <a:ext uri="{FF2B5EF4-FFF2-40B4-BE49-F238E27FC236}">
                <a16:creationId xmlns:a16="http://schemas.microsoft.com/office/drawing/2014/main" id="{4868A7C5-D13C-539C-0E00-B324ABC57A81}"/>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cxnSp>
        <p:nvCxnSpPr>
          <p:cNvPr id="23" name="Google Shape;1347;p56">
            <a:extLst>
              <a:ext uri="{FF2B5EF4-FFF2-40B4-BE49-F238E27FC236}">
                <a16:creationId xmlns:a16="http://schemas.microsoft.com/office/drawing/2014/main" id="{FAA23058-C15E-4A5B-0CDE-62D268200891}"/>
              </a:ext>
            </a:extLst>
          </p:cNvPr>
          <p:cNvCxnSpPr/>
          <p:nvPr/>
        </p:nvCxnSpPr>
        <p:spPr>
          <a:xfrm>
            <a:off x="4298414" y="161661"/>
            <a:ext cx="1670757" cy="0"/>
          </a:xfrm>
          <a:prstGeom prst="straightConnector1">
            <a:avLst/>
          </a:prstGeom>
          <a:noFill/>
          <a:ln w="38100" cap="flat" cmpd="sng">
            <a:solidFill>
              <a:srgbClr val="D0CECE"/>
            </a:solidFill>
            <a:prstDash val="solid"/>
            <a:round/>
            <a:headEnd type="none" w="sm" len="sm"/>
            <a:tailEnd type="none" w="sm" len="sm"/>
          </a:ln>
        </p:spPr>
      </p:cxnSp>
      <p:cxnSp>
        <p:nvCxnSpPr>
          <p:cNvPr id="25" name="Google Shape;1344;p56">
            <a:extLst>
              <a:ext uri="{FF2B5EF4-FFF2-40B4-BE49-F238E27FC236}">
                <a16:creationId xmlns:a16="http://schemas.microsoft.com/office/drawing/2014/main" id="{63A1712A-1BF8-17AD-5506-D2EFCD69B3C7}"/>
              </a:ext>
            </a:extLst>
          </p:cNvPr>
          <p:cNvCxnSpPr/>
          <p:nvPr/>
        </p:nvCxnSpPr>
        <p:spPr>
          <a:xfrm>
            <a:off x="243256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 name="TextBox 1">
            <a:extLst>
              <a:ext uri="{FF2B5EF4-FFF2-40B4-BE49-F238E27FC236}">
                <a16:creationId xmlns:a16="http://schemas.microsoft.com/office/drawing/2014/main" id="{2CAB25E2-42BB-AF84-2E42-2BE6B8E919CD}"/>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
        <p:nvSpPr>
          <p:cNvPr id="6" name="TextBox 5">
            <a:extLst>
              <a:ext uri="{FF2B5EF4-FFF2-40B4-BE49-F238E27FC236}">
                <a16:creationId xmlns:a16="http://schemas.microsoft.com/office/drawing/2014/main" id="{5EB2E9A2-7DEA-BECA-485F-293015A86D90}"/>
              </a:ext>
            </a:extLst>
          </p:cNvPr>
          <p:cNvSpPr txBox="1"/>
          <p:nvPr/>
        </p:nvSpPr>
        <p:spPr>
          <a:xfrm>
            <a:off x="613288" y="5026698"/>
            <a:ext cx="8342550" cy="294953"/>
          </a:xfrm>
          <a:prstGeom prst="rect">
            <a:avLst/>
          </a:prstGeom>
          <a:solidFill>
            <a:srgbClr val="FFFF00"/>
          </a:solidFill>
        </p:spPr>
        <p:txBody>
          <a:bodyPr rot="0" spcFirstLastPara="0" vertOverflow="overflow" horzOverflow="overflow" vert="horz" wrap="square" lIns="54610" tIns="54610" rIns="54610" bIns="54610" numCol="1" spcCol="0" rtlCol="0" fromWordArt="0" anchor="t" anchorCtr="0" forceAA="0" compatLnSpc="1">
            <a:prstTxWarp prst="textNoShape">
              <a:avLst/>
            </a:prstTxWarp>
            <a:spAutoFit/>
          </a:bodyPr>
          <a:lstStyle/>
          <a:p>
            <a:pPr>
              <a:spcAft>
                <a:spcPts val="600"/>
              </a:spcAft>
            </a:pPr>
            <a:r>
              <a:rPr lang="en-US" sz="1200" b="1">
                <a:solidFill>
                  <a:schemeClr val="tx2"/>
                </a:solidFill>
                <a:cs typeface="Arial"/>
              </a:rPr>
              <a:t>Copy and add more slides depending on the number of additional outcomes to be audited </a:t>
            </a:r>
          </a:p>
        </p:txBody>
      </p:sp>
    </p:spTree>
    <p:extLst>
      <p:ext uri="{BB962C8B-B14F-4D97-AF65-F5344CB8AC3E}">
        <p14:creationId xmlns:p14="http://schemas.microsoft.com/office/powerpoint/2010/main" val="63139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F68135-D32A-6755-4E44-33E6087B2B51}"/>
              </a:ext>
            </a:extLst>
          </p:cNvPr>
          <p:cNvSpPr>
            <a:spLocks noGrp="1"/>
          </p:cNvSpPr>
          <p:nvPr>
            <p:ph type="title"/>
          </p:nvPr>
        </p:nvSpPr>
        <p:spPr>
          <a:xfrm>
            <a:off x="608400" y="799200"/>
            <a:ext cx="10988431" cy="723600"/>
          </a:xfrm>
        </p:spPr>
        <p:txBody>
          <a:bodyPr/>
          <a:lstStyle/>
          <a:p>
            <a:r>
              <a:rPr lang="en-GB" sz="2400">
                <a:solidFill>
                  <a:schemeClr val="tx2"/>
                </a:solidFill>
              </a:rPr>
              <a:t>Overall Risk Assurance Rating and Confidence Level </a:t>
            </a:r>
            <a:endParaRPr lang="en-GB" sz="2400"/>
          </a:p>
        </p:txBody>
      </p:sp>
      <p:sp>
        <p:nvSpPr>
          <p:cNvPr id="4" name="Text Placeholder 3">
            <a:extLst>
              <a:ext uri="{FF2B5EF4-FFF2-40B4-BE49-F238E27FC236}">
                <a16:creationId xmlns:a16="http://schemas.microsoft.com/office/drawing/2014/main" id="{476F6E03-F4AA-E736-393F-CC1330DE7D55}"/>
              </a:ext>
            </a:extLst>
          </p:cNvPr>
          <p:cNvSpPr>
            <a:spLocks noGrp="1"/>
          </p:cNvSpPr>
          <p:nvPr>
            <p:ph type="body" sz="quarter" idx="10"/>
          </p:nvPr>
        </p:nvSpPr>
        <p:spPr>
          <a:xfrm>
            <a:off x="601785" y="1422400"/>
            <a:ext cx="9498542" cy="366060"/>
          </a:xfrm>
        </p:spPr>
        <p:txBody>
          <a:bodyPr/>
          <a:lstStyle/>
          <a:p>
            <a:r>
              <a:rPr lang="en-GB" b="0">
                <a:solidFill>
                  <a:schemeClr val="tx1"/>
                </a:solidFill>
              </a:rPr>
              <a:t>The table below summarises our independent assessment of each outcome. The overall risk rating has been derived from an evaluation of the impact and likelihood of each in-scope outcome, from which we have assigned a point scoring in order to derive an overall assessment conclusion based on NHS England guidance.</a:t>
            </a:r>
          </a:p>
          <a:p>
            <a:endParaRPr lang="en-GB" b="0">
              <a:solidFill>
                <a:schemeClr val="tx1"/>
              </a:solidFill>
            </a:endParaRPr>
          </a:p>
          <a:p>
            <a:endParaRPr lang="en-GB" b="0">
              <a:solidFill>
                <a:schemeClr val="tx1"/>
              </a:solidFill>
            </a:endParaRPr>
          </a:p>
          <a:p>
            <a:endParaRPr lang="en-GB" b="0">
              <a:solidFill>
                <a:schemeClr val="tx1"/>
              </a:solidFill>
            </a:endParaRPr>
          </a:p>
          <a:p>
            <a:endParaRPr lang="en-GB" b="0">
              <a:solidFill>
                <a:schemeClr val="tx1"/>
              </a:solidFill>
            </a:endParaRPr>
          </a:p>
          <a:p>
            <a:endParaRPr lang="en-GB" b="0">
              <a:solidFill>
                <a:schemeClr val="tx1"/>
              </a:solidFill>
            </a:endParaRPr>
          </a:p>
          <a:p>
            <a:endParaRPr lang="en-GB" b="0">
              <a:solidFill>
                <a:schemeClr val="tx1"/>
              </a:solidFill>
            </a:endParaRPr>
          </a:p>
          <a:p>
            <a:endParaRPr lang="en-GB" b="0">
              <a:solidFill>
                <a:schemeClr val="tx1"/>
              </a:solidFill>
            </a:endParaRPr>
          </a:p>
          <a:p>
            <a:endParaRPr lang="en-GB" b="0">
              <a:solidFill>
                <a:schemeClr val="tx1"/>
              </a:solidFill>
            </a:endParaRPr>
          </a:p>
          <a:p>
            <a:endParaRPr lang="en-GB" b="0">
              <a:solidFill>
                <a:schemeClr val="tx1"/>
              </a:solidFill>
            </a:endParaRPr>
          </a:p>
          <a:p>
            <a:endParaRPr lang="en-GB" b="0">
              <a:solidFill>
                <a:schemeClr val="tx1"/>
              </a:solidFill>
            </a:endParaRPr>
          </a:p>
          <a:p>
            <a:endParaRPr lang="en-GB" b="0">
              <a:solidFill>
                <a:schemeClr val="tx1"/>
              </a:solidFill>
            </a:endParaRPr>
          </a:p>
          <a:p>
            <a:br>
              <a:rPr lang="en-GB" b="0">
                <a:solidFill>
                  <a:schemeClr val="tx1"/>
                </a:solidFill>
              </a:rPr>
            </a:br>
            <a:endParaRPr lang="en-GB" b="0">
              <a:solidFill>
                <a:schemeClr val="tx1"/>
              </a:solidFill>
            </a:endParaRPr>
          </a:p>
          <a:p>
            <a:endParaRPr lang="en-GB" b="0">
              <a:solidFill>
                <a:schemeClr val="tx1"/>
              </a:solidFill>
            </a:endParaRPr>
          </a:p>
          <a:p>
            <a:endParaRPr lang="en-GB" b="0">
              <a:solidFill>
                <a:schemeClr val="tx1"/>
              </a:solidFill>
            </a:endParaRPr>
          </a:p>
          <a:p>
            <a:endParaRPr lang="en-GB">
              <a:solidFill>
                <a:srgbClr val="005EB8"/>
              </a:solidFill>
            </a:endParaRPr>
          </a:p>
          <a:p>
            <a:r>
              <a:rPr lang="en-GB"/>
              <a:t>Risk Level</a:t>
            </a:r>
            <a:br>
              <a:rPr lang="en-GB">
                <a:solidFill>
                  <a:srgbClr val="005EB8"/>
                </a:solidFill>
              </a:rPr>
            </a:br>
            <a:r>
              <a:rPr lang="en-GB" b="0">
                <a:solidFill>
                  <a:schemeClr val="tx1"/>
                </a:solidFill>
              </a:rPr>
              <a:t>We have determined overall risk rating of the </a:t>
            </a:r>
            <a:r>
              <a:rPr lang="en-GB" b="0">
                <a:solidFill>
                  <a:schemeClr val="tx1"/>
                </a:solidFill>
                <a:highlight>
                  <a:srgbClr val="FFFF00"/>
                </a:highlight>
              </a:rPr>
              <a:t>organisation’s</a:t>
            </a:r>
            <a:r>
              <a:rPr lang="en-GB" b="0">
                <a:solidFill>
                  <a:schemeClr val="tx1"/>
                </a:solidFill>
              </a:rPr>
              <a:t> data security and protection control environment, for the in-scope assessments as ‘</a:t>
            </a:r>
            <a:r>
              <a:rPr lang="en-GB">
                <a:solidFill>
                  <a:schemeClr val="tx1"/>
                </a:solidFill>
                <a:highlight>
                  <a:srgbClr val="FFFF00"/>
                </a:highlight>
              </a:rPr>
              <a:t>Very Low’/’Low’/’Medium’/’High’/’Very High’</a:t>
            </a:r>
            <a:r>
              <a:rPr lang="en-GB">
                <a:solidFill>
                  <a:schemeClr val="tx1"/>
                </a:solidFill>
              </a:rPr>
              <a:t>.</a:t>
            </a:r>
            <a:r>
              <a:rPr lang="en-GB">
                <a:solidFill>
                  <a:srgbClr val="FF9900"/>
                </a:solidFill>
              </a:rPr>
              <a:t> </a:t>
            </a:r>
            <a:r>
              <a:rPr lang="en-GB" b="0">
                <a:solidFill>
                  <a:schemeClr val="tx1"/>
                </a:solidFill>
              </a:rPr>
              <a:t>Our assessment is based on NHS England guidance. The NHS England definitions on the following page were used for aiding the decision of calculating the overall risk assessment for [</a:t>
            </a:r>
            <a:r>
              <a:rPr lang="en-GB" b="0">
                <a:solidFill>
                  <a:schemeClr val="tx1"/>
                </a:solidFill>
                <a:highlight>
                  <a:srgbClr val="FFFF00"/>
                </a:highlight>
              </a:rPr>
              <a:t>ORGANISATION NAME]</a:t>
            </a:r>
            <a:r>
              <a:rPr lang="en-GB" b="0">
                <a:solidFill>
                  <a:schemeClr val="tx1"/>
                </a:solidFill>
              </a:rPr>
              <a:t>.</a:t>
            </a:r>
          </a:p>
          <a:p>
            <a:endParaRPr lang="en-GB" b="0">
              <a:solidFill>
                <a:schemeClr val="tx1"/>
              </a:solidFill>
            </a:endParaRPr>
          </a:p>
          <a:p>
            <a:r>
              <a:rPr lang="en-GB" b="0">
                <a:solidFill>
                  <a:schemeClr val="tx1"/>
                </a:solidFill>
              </a:rPr>
              <a:t>* Rows to be populated with the outcomes selected by the organisation</a:t>
            </a:r>
            <a:endParaRPr lang="en-GB">
              <a:solidFill>
                <a:schemeClr val="tx1"/>
              </a:solidFill>
            </a:endParaRPr>
          </a:p>
          <a:p>
            <a:pPr lvl="1"/>
            <a:endParaRPr lang="en-GB">
              <a:solidFill>
                <a:schemeClr val="tx1"/>
              </a:solidFill>
            </a:endParaRPr>
          </a:p>
        </p:txBody>
      </p:sp>
      <p:graphicFrame>
        <p:nvGraphicFramePr>
          <p:cNvPr id="6" name="Table 5">
            <a:extLst>
              <a:ext uri="{FF2B5EF4-FFF2-40B4-BE49-F238E27FC236}">
                <a16:creationId xmlns:a16="http://schemas.microsoft.com/office/drawing/2014/main" id="{E028F947-C187-B7E6-FAF3-230B5E259DAF}"/>
              </a:ext>
            </a:extLst>
          </p:cNvPr>
          <p:cNvGraphicFramePr>
            <a:graphicFrameLocks noGrp="1"/>
          </p:cNvGraphicFramePr>
          <p:nvPr>
            <p:extLst>
              <p:ext uri="{D42A27DB-BD31-4B8C-83A1-F6EECF244321}">
                <p14:modId xmlns:p14="http://schemas.microsoft.com/office/powerpoint/2010/main" val="873795089"/>
              </p:ext>
            </p:extLst>
          </p:nvPr>
        </p:nvGraphicFramePr>
        <p:xfrm>
          <a:off x="601785" y="1835771"/>
          <a:ext cx="8912884" cy="3246120"/>
        </p:xfrm>
        <a:graphic>
          <a:graphicData uri="http://schemas.openxmlformats.org/drawingml/2006/table">
            <a:tbl>
              <a:tblPr firstRow="1" bandRow="1">
                <a:tableStyleId>{5940675A-B579-460E-94D1-54222C63F5DA}</a:tableStyleId>
              </a:tblPr>
              <a:tblGrid>
                <a:gridCol w="728980">
                  <a:extLst>
                    <a:ext uri="{9D8B030D-6E8A-4147-A177-3AD203B41FA5}">
                      <a16:colId xmlns:a16="http://schemas.microsoft.com/office/drawing/2014/main" val="235265806"/>
                    </a:ext>
                  </a:extLst>
                </a:gridCol>
                <a:gridCol w="709930">
                  <a:extLst>
                    <a:ext uri="{9D8B030D-6E8A-4147-A177-3AD203B41FA5}">
                      <a16:colId xmlns:a16="http://schemas.microsoft.com/office/drawing/2014/main" val="3866306746"/>
                    </a:ext>
                  </a:extLst>
                </a:gridCol>
                <a:gridCol w="1725930">
                  <a:extLst>
                    <a:ext uri="{9D8B030D-6E8A-4147-A177-3AD203B41FA5}">
                      <a16:colId xmlns:a16="http://schemas.microsoft.com/office/drawing/2014/main" val="2249282477"/>
                    </a:ext>
                  </a:extLst>
                </a:gridCol>
                <a:gridCol w="468630">
                  <a:extLst>
                    <a:ext uri="{9D8B030D-6E8A-4147-A177-3AD203B41FA5}">
                      <a16:colId xmlns:a16="http://schemas.microsoft.com/office/drawing/2014/main" val="3630778178"/>
                    </a:ext>
                  </a:extLst>
                </a:gridCol>
                <a:gridCol w="646430">
                  <a:extLst>
                    <a:ext uri="{9D8B030D-6E8A-4147-A177-3AD203B41FA5}">
                      <a16:colId xmlns:a16="http://schemas.microsoft.com/office/drawing/2014/main" val="4202079150"/>
                    </a:ext>
                  </a:extLst>
                </a:gridCol>
                <a:gridCol w="494030">
                  <a:extLst>
                    <a:ext uri="{9D8B030D-6E8A-4147-A177-3AD203B41FA5}">
                      <a16:colId xmlns:a16="http://schemas.microsoft.com/office/drawing/2014/main" val="1818428116"/>
                    </a:ext>
                  </a:extLst>
                </a:gridCol>
                <a:gridCol w="1052830">
                  <a:extLst>
                    <a:ext uri="{9D8B030D-6E8A-4147-A177-3AD203B41FA5}">
                      <a16:colId xmlns:a16="http://schemas.microsoft.com/office/drawing/2014/main" val="2906630637"/>
                    </a:ext>
                  </a:extLst>
                </a:gridCol>
                <a:gridCol w="2030730">
                  <a:extLst>
                    <a:ext uri="{9D8B030D-6E8A-4147-A177-3AD203B41FA5}">
                      <a16:colId xmlns:a16="http://schemas.microsoft.com/office/drawing/2014/main" val="27128890"/>
                    </a:ext>
                  </a:extLst>
                </a:gridCol>
                <a:gridCol w="1055394">
                  <a:extLst>
                    <a:ext uri="{9D8B030D-6E8A-4147-A177-3AD203B41FA5}">
                      <a16:colId xmlns:a16="http://schemas.microsoft.com/office/drawing/2014/main" val="2104400252"/>
                    </a:ext>
                  </a:extLst>
                </a:gridCol>
              </a:tblGrid>
              <a:tr h="370840">
                <a:tc>
                  <a:txBody>
                    <a:bodyPr/>
                    <a:lstStyle/>
                    <a:p>
                      <a:r>
                        <a:rPr lang="en-GB" sz="900" b="1">
                          <a:solidFill>
                            <a:schemeClr val="bg1"/>
                          </a:solidFill>
                        </a:rPr>
                        <a:t>Objective</a:t>
                      </a:r>
                    </a:p>
                  </a:txBody>
                  <a:tcPr anchor="ctr">
                    <a:solidFill>
                      <a:srgbClr val="003087"/>
                    </a:solidFill>
                  </a:tcPr>
                </a:tc>
                <a:tc>
                  <a:txBody>
                    <a:bodyPr/>
                    <a:lstStyle/>
                    <a:p>
                      <a:r>
                        <a:rPr lang="en-GB" sz="900" b="1">
                          <a:solidFill>
                            <a:schemeClr val="bg1"/>
                          </a:solidFill>
                        </a:rPr>
                        <a:t>Outcome</a:t>
                      </a:r>
                    </a:p>
                  </a:txBody>
                  <a:tcPr anchor="ctr">
                    <a:solidFill>
                      <a:srgbClr val="003087"/>
                    </a:solidFill>
                  </a:tcPr>
                </a:tc>
                <a:tc>
                  <a:txBody>
                    <a:bodyPr/>
                    <a:lstStyle/>
                    <a:p>
                      <a:pPr algn="l" rtl="0" fontAlgn="ctr"/>
                      <a:r>
                        <a:rPr lang="en-GB" sz="900" b="1" i="0" u="none" strike="noStrike">
                          <a:solidFill>
                            <a:schemeClr val="bg1"/>
                          </a:solidFill>
                          <a:effectLst/>
                          <a:latin typeface="Arial"/>
                        </a:rPr>
                        <a:t>Minimum achievement level (as per the profile set for 24/25)</a:t>
                      </a:r>
                    </a:p>
                  </a:txBody>
                  <a:tcPr anchor="ctr">
                    <a:solidFill>
                      <a:srgbClr val="003087"/>
                    </a:solidFill>
                  </a:tcPr>
                </a:tc>
                <a:tc>
                  <a:txBody>
                    <a:bodyPr/>
                    <a:lstStyle/>
                    <a:p>
                      <a:pPr algn="l" rtl="0" fontAlgn="ctr"/>
                      <a:r>
                        <a:rPr lang="en-GB" sz="900" b="1" i="0" u="none" strike="noStrike">
                          <a:solidFill>
                            <a:schemeClr val="bg1"/>
                          </a:solidFill>
                          <a:effectLst/>
                          <a:latin typeface="Arial"/>
                        </a:rPr>
                        <a:t>High</a:t>
                      </a:r>
                    </a:p>
                  </a:txBody>
                  <a:tcPr anchor="ctr">
                    <a:solidFill>
                      <a:srgbClr val="BC204B"/>
                    </a:solidFill>
                  </a:tcPr>
                </a:tc>
                <a:tc>
                  <a:txBody>
                    <a:bodyPr/>
                    <a:lstStyle/>
                    <a:p>
                      <a:pPr algn="l" rtl="0" fontAlgn="ctr"/>
                      <a:r>
                        <a:rPr lang="en-GB" sz="900" b="1" i="0" u="none" strike="noStrike">
                          <a:solidFill>
                            <a:schemeClr val="bg1"/>
                          </a:solidFill>
                          <a:effectLst/>
                          <a:latin typeface="Arial"/>
                        </a:rPr>
                        <a:t>Medium</a:t>
                      </a:r>
                    </a:p>
                  </a:txBody>
                  <a:tcPr anchor="ctr">
                    <a:solidFill>
                      <a:srgbClr val="EAAA00"/>
                    </a:solidFill>
                  </a:tcPr>
                </a:tc>
                <a:tc>
                  <a:txBody>
                    <a:bodyPr/>
                    <a:lstStyle/>
                    <a:p>
                      <a:pPr algn="l" rtl="0" fontAlgn="ctr"/>
                      <a:r>
                        <a:rPr lang="en-GB" sz="900" b="1" i="0" u="none" strike="noStrike">
                          <a:solidFill>
                            <a:schemeClr val="bg1"/>
                          </a:solidFill>
                          <a:effectLst/>
                          <a:latin typeface="Arial"/>
                        </a:rPr>
                        <a:t>Low</a:t>
                      </a:r>
                    </a:p>
                  </a:txBody>
                  <a:tcPr anchor="ctr">
                    <a:solidFill>
                      <a:srgbClr val="009A44"/>
                    </a:solidFill>
                  </a:tcPr>
                </a:tc>
                <a:tc>
                  <a:txBody>
                    <a:bodyPr/>
                    <a:lstStyle/>
                    <a:p>
                      <a:pPr algn="l" rtl="0" fontAlgn="ctr"/>
                      <a:r>
                        <a:rPr lang="en-GB" sz="900" b="1" i="0" u="none" strike="noStrike">
                          <a:solidFill>
                            <a:schemeClr val="bg1"/>
                          </a:solidFill>
                          <a:effectLst/>
                          <a:latin typeface="Arial"/>
                        </a:rPr>
                        <a:t>Outcome result</a:t>
                      </a:r>
                    </a:p>
                  </a:txBody>
                  <a:tcPr anchor="ctr">
                    <a:solidFill>
                      <a:srgbClr val="003087"/>
                    </a:solidFill>
                  </a:tcPr>
                </a:tc>
                <a:tc>
                  <a:txBody>
                    <a:bodyPr/>
                    <a:lstStyle/>
                    <a:p>
                      <a:pPr algn="l" rtl="0" fontAlgn="ctr"/>
                      <a:r>
                        <a:rPr lang="en-GB" sz="900" b="1" i="0" u="none" strike="noStrike">
                          <a:solidFill>
                            <a:schemeClr val="bg1"/>
                          </a:solidFill>
                          <a:effectLst/>
                          <a:latin typeface="Arial"/>
                        </a:rPr>
                        <a:t>Minimum achievement level met?</a:t>
                      </a:r>
                    </a:p>
                  </a:txBody>
                  <a:tcPr anchor="ctr">
                    <a:solidFill>
                      <a:srgbClr val="003087"/>
                    </a:solidFill>
                  </a:tcPr>
                </a:tc>
                <a:tc>
                  <a:txBody>
                    <a:bodyPr/>
                    <a:lstStyle/>
                    <a:p>
                      <a:pPr algn="l" rtl="0" fontAlgn="ctr"/>
                      <a:r>
                        <a:rPr lang="en-GB" sz="900" b="1" i="0" u="none" strike="noStrike">
                          <a:solidFill>
                            <a:schemeClr val="bg1"/>
                          </a:solidFill>
                          <a:effectLst/>
                          <a:latin typeface="Arial"/>
                        </a:rPr>
                        <a:t>Overall Risk Assessment</a:t>
                      </a:r>
                    </a:p>
                  </a:txBody>
                  <a:tcPr anchor="ctr">
                    <a:solidFill>
                      <a:srgbClr val="003087"/>
                    </a:solidFill>
                  </a:tcPr>
                </a:tc>
                <a:extLst>
                  <a:ext uri="{0D108BD9-81ED-4DB2-BD59-A6C34878D82A}">
                    <a16:rowId xmlns:a16="http://schemas.microsoft.com/office/drawing/2014/main" val="1356804266"/>
                  </a:ext>
                </a:extLst>
              </a:tr>
              <a:tr h="0">
                <a:tc rowSpan="2">
                  <a:txBody>
                    <a:bodyPr/>
                    <a:lstStyle/>
                    <a:p>
                      <a:pPr algn="ctr" rtl="0" fontAlgn="ctr"/>
                      <a:r>
                        <a:rPr lang="en-GB" sz="800" b="1" i="0" u="none" strike="noStrike">
                          <a:solidFill>
                            <a:schemeClr val="tx1"/>
                          </a:solidFill>
                          <a:effectLst/>
                          <a:latin typeface="Arial"/>
                        </a:rPr>
                        <a:t>A</a:t>
                      </a:r>
                    </a:p>
                  </a:txBody>
                  <a:tcPr anchor="ctr"/>
                </a:tc>
                <a:tc>
                  <a:txBody>
                    <a:bodyPr/>
                    <a:lstStyle/>
                    <a:p>
                      <a:pPr algn="l" rtl="0" fontAlgn="ctr"/>
                      <a:endParaRPr lang="en-GB" sz="800" b="1" i="0" u="none" strike="noStrike">
                        <a:solidFill>
                          <a:schemeClr val="tx1"/>
                        </a:solidFill>
                        <a:effectLst/>
                        <a:latin typeface="Arial"/>
                      </a:endParaRPr>
                    </a:p>
                  </a:txBody>
                  <a:tcPr anchor="ctr"/>
                </a:tc>
                <a:tc>
                  <a:txBody>
                    <a:bodyPr/>
                    <a:lstStyle/>
                    <a:p>
                      <a:pPr algn="l" rtl="0" fontAlgn="ctr"/>
                      <a:endParaRPr lang="en-GB" sz="800" b="0" i="0" u="none" strike="noStrike">
                        <a:solidFill>
                          <a:schemeClr val="tx1"/>
                        </a:solidFill>
                        <a:effectLst/>
                        <a:latin typeface="Arial"/>
                      </a:endParaRPr>
                    </a:p>
                  </a:txBody>
                  <a:tcPr anchor="ctr"/>
                </a:tc>
                <a:tc>
                  <a:txBody>
                    <a:bodyPr/>
                    <a:lstStyle/>
                    <a:p>
                      <a:pPr algn="ctr"/>
                      <a:r>
                        <a:rPr lang="en-GB" sz="900">
                          <a:solidFill>
                            <a:schemeClr val="tx1"/>
                          </a:solidFill>
                          <a:highlight>
                            <a:srgbClr val="FFFF00"/>
                          </a:highlight>
                        </a:rPr>
                        <a:t>PA#1</a:t>
                      </a:r>
                    </a:p>
                  </a:txBody>
                  <a:tcPr/>
                </a:tc>
                <a:tc>
                  <a:txBody>
                    <a:bodyPr/>
                    <a:lstStyle/>
                    <a:p>
                      <a:pPr algn="ctr"/>
                      <a:r>
                        <a:rPr lang="en-GB" sz="900">
                          <a:solidFill>
                            <a:schemeClr val="tx1"/>
                          </a:solidFill>
                          <a:highlight>
                            <a:srgbClr val="FFFF00"/>
                          </a:highlight>
                        </a:rPr>
                        <a:t>PA#2</a:t>
                      </a:r>
                    </a:p>
                  </a:txBody>
                  <a:tcPr/>
                </a:tc>
                <a:tc>
                  <a:txBody>
                    <a:bodyPr/>
                    <a:lstStyle/>
                    <a:p>
                      <a:pPr algn="ctr"/>
                      <a:r>
                        <a:rPr lang="en-GB" sz="900">
                          <a:solidFill>
                            <a:schemeClr val="tx1"/>
                          </a:solidFill>
                          <a:highlight>
                            <a:srgbClr val="FFFF00"/>
                          </a:highlight>
                        </a:rPr>
                        <a:t>PA#4</a:t>
                      </a:r>
                    </a:p>
                  </a:txBody>
                  <a:tcPr/>
                </a:tc>
                <a:tc>
                  <a:txBody>
                    <a:bodyPr/>
                    <a:lstStyle/>
                    <a:p>
                      <a:pPr algn="l"/>
                      <a:r>
                        <a:rPr lang="en-GB" sz="900">
                          <a:solidFill>
                            <a:schemeClr val="tx1"/>
                          </a:solidFill>
                          <a:highlight>
                            <a:srgbClr val="FFFF00"/>
                          </a:highlight>
                        </a:rPr>
                        <a:t>Not Achieved</a:t>
                      </a:r>
                    </a:p>
                  </a:txBody>
                  <a:tcPr/>
                </a:tc>
                <a:tc>
                  <a:txBody>
                    <a:bodyPr/>
                    <a:lstStyle/>
                    <a:p>
                      <a:pPr algn="l"/>
                      <a:r>
                        <a:rPr lang="en-GB" sz="900">
                          <a:solidFill>
                            <a:schemeClr val="tx1"/>
                          </a:solidFill>
                          <a:highlight>
                            <a:srgbClr val="FFFF00"/>
                          </a:highlight>
                        </a:rPr>
                        <a:t>Achievement level not met</a:t>
                      </a:r>
                    </a:p>
                  </a:txBody>
                  <a:tcPr/>
                </a:tc>
                <a:tc rowSpan="12">
                  <a:txBody>
                    <a:bodyPr/>
                    <a:lstStyle/>
                    <a:p>
                      <a:pPr algn="ctr"/>
                      <a:r>
                        <a:rPr lang="en-GB" sz="900" b="1">
                          <a:solidFill>
                            <a:schemeClr val="tx1"/>
                          </a:solidFill>
                          <a:highlight>
                            <a:srgbClr val="FFFF00"/>
                          </a:highlight>
                        </a:rPr>
                        <a:t>High</a:t>
                      </a:r>
                    </a:p>
                  </a:txBody>
                  <a:tcPr anchor="ctr"/>
                </a:tc>
                <a:extLst>
                  <a:ext uri="{0D108BD9-81ED-4DB2-BD59-A6C34878D82A}">
                    <a16:rowId xmlns:a16="http://schemas.microsoft.com/office/drawing/2014/main" val="1904065340"/>
                  </a:ext>
                </a:extLst>
              </a:tr>
              <a:tr h="0">
                <a:tc vMerge="1">
                  <a:txBody>
                    <a:bodyPr/>
                    <a:lstStyle/>
                    <a:p>
                      <a:endParaRPr lang="en-GB"/>
                    </a:p>
                  </a:txBody>
                  <a:tcPr/>
                </a:tc>
                <a:tc>
                  <a:txBody>
                    <a:bodyPr/>
                    <a:lstStyle/>
                    <a:p>
                      <a:pPr algn="l" rtl="0" fontAlgn="ctr"/>
                      <a:endParaRPr lang="en-GB" sz="800" b="1" i="0" u="none" strike="noStrike">
                        <a:solidFill>
                          <a:schemeClr val="tx1"/>
                        </a:solidFill>
                        <a:effectLst/>
                        <a:latin typeface="Arial"/>
                      </a:endParaRPr>
                    </a:p>
                  </a:txBody>
                  <a:tcPr anchor="ctr"/>
                </a:tc>
                <a:tc>
                  <a:txBody>
                    <a:bodyPr/>
                    <a:lstStyle/>
                    <a:p>
                      <a:pPr algn="l" rtl="0" fontAlgn="ctr"/>
                      <a:endParaRPr lang="en-GB" sz="800" b="0" i="0" u="none" strike="noStrike">
                        <a:solidFill>
                          <a:schemeClr val="tx1"/>
                        </a:solidFill>
                        <a:effectLst/>
                        <a:latin typeface="Aria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l"/>
                      <a:endParaRPr lang="en-GB" sz="900">
                        <a:solidFill>
                          <a:schemeClr val="tx1"/>
                        </a:solidFill>
                      </a:endParaRPr>
                    </a:p>
                  </a:txBody>
                  <a:tcPr anchor="ctr"/>
                </a:tc>
                <a:tc>
                  <a:txBody>
                    <a:bodyPr/>
                    <a:lstStyle/>
                    <a:p>
                      <a:pPr algn="l"/>
                      <a:endParaRPr lang="en-GB" sz="900">
                        <a:solidFill>
                          <a:schemeClr val="tx1"/>
                        </a:solidFill>
                      </a:endParaRPr>
                    </a:p>
                  </a:txBody>
                  <a:tcPr anchor="ctr"/>
                </a:tc>
                <a:tc vMerge="1">
                  <a:txBody>
                    <a:bodyPr/>
                    <a:lstStyle/>
                    <a:p>
                      <a:endParaRPr lang="en-GB" sz="900">
                        <a:solidFill>
                          <a:schemeClr val="tx1"/>
                        </a:solidFill>
                      </a:endParaRPr>
                    </a:p>
                  </a:txBody>
                  <a:tcPr anchor="ctr"/>
                </a:tc>
                <a:extLst>
                  <a:ext uri="{0D108BD9-81ED-4DB2-BD59-A6C34878D82A}">
                    <a16:rowId xmlns:a16="http://schemas.microsoft.com/office/drawing/2014/main" val="1891937569"/>
                  </a:ext>
                </a:extLst>
              </a:tr>
              <a:tr h="0">
                <a:tc rowSpan="2">
                  <a:txBody>
                    <a:bodyPr/>
                    <a:lstStyle/>
                    <a:p>
                      <a:pPr algn="ctr" rtl="0" fontAlgn="ctr"/>
                      <a:r>
                        <a:rPr lang="en-GB" sz="800" b="1" i="0" u="none" strike="noStrike">
                          <a:solidFill>
                            <a:schemeClr val="tx1"/>
                          </a:solidFill>
                          <a:effectLst/>
                          <a:latin typeface="Arial"/>
                        </a:rPr>
                        <a:t>B</a:t>
                      </a:r>
                    </a:p>
                  </a:txBody>
                  <a:tcPr anchor="ctr"/>
                </a:tc>
                <a:tc>
                  <a:txBody>
                    <a:bodyPr/>
                    <a:lstStyle/>
                    <a:p>
                      <a:pPr algn="l" rtl="0" fontAlgn="ctr"/>
                      <a:endParaRPr lang="en-GB" sz="800" b="1" i="0" u="none" strike="noStrike">
                        <a:solidFill>
                          <a:schemeClr val="tx1"/>
                        </a:solidFill>
                        <a:effectLst/>
                        <a:latin typeface="Arial"/>
                      </a:endParaRPr>
                    </a:p>
                  </a:txBody>
                  <a:tcPr anchor="ctr"/>
                </a:tc>
                <a:tc>
                  <a:txBody>
                    <a:bodyPr/>
                    <a:lstStyle/>
                    <a:p>
                      <a:pPr algn="l" rtl="0" fontAlgn="ctr"/>
                      <a:endParaRPr lang="en-GB" sz="800" b="0" i="0" u="none" strike="noStrike">
                        <a:solidFill>
                          <a:schemeClr val="tx1"/>
                        </a:solidFill>
                        <a:effectLst/>
                        <a:latin typeface="Aria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l"/>
                      <a:endParaRPr lang="en-GB" sz="900">
                        <a:solidFill>
                          <a:schemeClr val="tx1"/>
                        </a:solidFill>
                      </a:endParaRPr>
                    </a:p>
                  </a:txBody>
                  <a:tcPr anchor="ctr"/>
                </a:tc>
                <a:tc>
                  <a:txBody>
                    <a:bodyPr/>
                    <a:lstStyle/>
                    <a:p>
                      <a:pPr algn="l"/>
                      <a:endParaRPr lang="en-GB" sz="900">
                        <a:solidFill>
                          <a:schemeClr val="tx1"/>
                        </a:solidFill>
                      </a:endParaRPr>
                    </a:p>
                  </a:txBody>
                  <a:tcPr anchor="ctr"/>
                </a:tc>
                <a:tc vMerge="1">
                  <a:txBody>
                    <a:bodyPr/>
                    <a:lstStyle/>
                    <a:p>
                      <a:endParaRPr lang="en-GB" sz="900">
                        <a:solidFill>
                          <a:schemeClr val="tx1"/>
                        </a:solidFill>
                      </a:endParaRPr>
                    </a:p>
                  </a:txBody>
                  <a:tcPr anchor="ctr"/>
                </a:tc>
                <a:extLst>
                  <a:ext uri="{0D108BD9-81ED-4DB2-BD59-A6C34878D82A}">
                    <a16:rowId xmlns:a16="http://schemas.microsoft.com/office/drawing/2014/main" val="3823278074"/>
                  </a:ext>
                </a:extLst>
              </a:tr>
              <a:tr h="0">
                <a:tc vMerge="1">
                  <a:txBody>
                    <a:bodyPr/>
                    <a:lstStyle/>
                    <a:p>
                      <a:endParaRPr lang="en-GB"/>
                    </a:p>
                  </a:txBody>
                  <a:tcPr/>
                </a:tc>
                <a:tc>
                  <a:txBody>
                    <a:bodyPr/>
                    <a:lstStyle/>
                    <a:p>
                      <a:pPr algn="l" rtl="0" fontAlgn="ctr"/>
                      <a:endParaRPr lang="en-GB" sz="800" b="1" i="0" u="none" strike="noStrike">
                        <a:solidFill>
                          <a:schemeClr val="tx1"/>
                        </a:solidFill>
                        <a:effectLst/>
                        <a:latin typeface="Arial"/>
                      </a:endParaRPr>
                    </a:p>
                  </a:txBody>
                  <a:tcPr anchor="ctr"/>
                </a:tc>
                <a:tc>
                  <a:txBody>
                    <a:bodyPr/>
                    <a:lstStyle/>
                    <a:p>
                      <a:pPr algn="l" rtl="0" fontAlgn="ctr"/>
                      <a:endParaRPr lang="en-GB" sz="800" b="0" i="0" u="none" strike="noStrike">
                        <a:solidFill>
                          <a:schemeClr val="tx1"/>
                        </a:solidFill>
                        <a:effectLst/>
                        <a:latin typeface="Aria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l"/>
                      <a:endParaRPr lang="en-GB" sz="900">
                        <a:solidFill>
                          <a:schemeClr val="tx1"/>
                        </a:solidFill>
                      </a:endParaRPr>
                    </a:p>
                  </a:txBody>
                  <a:tcPr anchor="ctr"/>
                </a:tc>
                <a:tc>
                  <a:txBody>
                    <a:bodyPr/>
                    <a:lstStyle/>
                    <a:p>
                      <a:pPr algn="l"/>
                      <a:endParaRPr lang="en-GB" sz="900">
                        <a:solidFill>
                          <a:schemeClr val="tx1"/>
                        </a:solidFill>
                      </a:endParaRPr>
                    </a:p>
                  </a:txBody>
                  <a:tcPr anchor="ctr"/>
                </a:tc>
                <a:tc vMerge="1">
                  <a:txBody>
                    <a:bodyPr/>
                    <a:lstStyle/>
                    <a:p>
                      <a:endParaRPr lang="en-GB" sz="900">
                        <a:solidFill>
                          <a:schemeClr val="tx1"/>
                        </a:solidFill>
                      </a:endParaRPr>
                    </a:p>
                  </a:txBody>
                  <a:tcPr anchor="ctr"/>
                </a:tc>
                <a:extLst>
                  <a:ext uri="{0D108BD9-81ED-4DB2-BD59-A6C34878D82A}">
                    <a16:rowId xmlns:a16="http://schemas.microsoft.com/office/drawing/2014/main" val="944718529"/>
                  </a:ext>
                </a:extLst>
              </a:tr>
              <a:tr h="0">
                <a:tc>
                  <a:txBody>
                    <a:bodyPr/>
                    <a:lstStyle/>
                    <a:p>
                      <a:pPr algn="ctr" rtl="0" fontAlgn="ctr"/>
                      <a:r>
                        <a:rPr lang="en-GB" sz="800" b="1" i="0" u="none" strike="noStrike">
                          <a:solidFill>
                            <a:schemeClr val="tx1"/>
                          </a:solidFill>
                          <a:effectLst/>
                          <a:latin typeface="Arial"/>
                        </a:rPr>
                        <a:t>C</a:t>
                      </a:r>
                    </a:p>
                  </a:txBody>
                  <a:tcPr anchor="ctr"/>
                </a:tc>
                <a:tc>
                  <a:txBody>
                    <a:bodyPr/>
                    <a:lstStyle/>
                    <a:p>
                      <a:pPr algn="l" rtl="0" fontAlgn="ctr"/>
                      <a:endParaRPr lang="en-GB" sz="800" b="1" i="0" u="none" strike="noStrike">
                        <a:solidFill>
                          <a:schemeClr val="tx1"/>
                        </a:solidFill>
                        <a:effectLst/>
                        <a:latin typeface="Arial"/>
                      </a:endParaRPr>
                    </a:p>
                  </a:txBody>
                  <a:tcPr anchor="ctr"/>
                </a:tc>
                <a:tc>
                  <a:txBody>
                    <a:bodyPr/>
                    <a:lstStyle/>
                    <a:p>
                      <a:pPr algn="l" rtl="0" fontAlgn="ctr"/>
                      <a:endParaRPr lang="en-GB" sz="800" b="0" i="0" u="none" strike="noStrike">
                        <a:solidFill>
                          <a:schemeClr val="tx1"/>
                        </a:solidFill>
                        <a:effectLst/>
                        <a:latin typeface="Aria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l"/>
                      <a:endParaRPr lang="en-GB" sz="900">
                        <a:solidFill>
                          <a:schemeClr val="tx1"/>
                        </a:solidFill>
                      </a:endParaRPr>
                    </a:p>
                  </a:txBody>
                  <a:tcPr anchor="ctr"/>
                </a:tc>
                <a:tc>
                  <a:txBody>
                    <a:bodyPr/>
                    <a:lstStyle/>
                    <a:p>
                      <a:pPr algn="l"/>
                      <a:endParaRPr lang="en-GB" sz="900">
                        <a:solidFill>
                          <a:schemeClr val="tx1"/>
                        </a:solidFill>
                      </a:endParaRPr>
                    </a:p>
                  </a:txBody>
                  <a:tcPr anchor="ctr"/>
                </a:tc>
                <a:tc vMerge="1">
                  <a:txBody>
                    <a:bodyPr/>
                    <a:lstStyle/>
                    <a:p>
                      <a:endParaRPr lang="en-GB" sz="900">
                        <a:solidFill>
                          <a:schemeClr val="tx1"/>
                        </a:solidFill>
                      </a:endParaRPr>
                    </a:p>
                  </a:txBody>
                  <a:tcPr anchor="ctr"/>
                </a:tc>
                <a:extLst>
                  <a:ext uri="{0D108BD9-81ED-4DB2-BD59-A6C34878D82A}">
                    <a16:rowId xmlns:a16="http://schemas.microsoft.com/office/drawing/2014/main" val="35129659"/>
                  </a:ext>
                </a:extLst>
              </a:tr>
              <a:tr h="0">
                <a:tc>
                  <a:txBody>
                    <a:bodyPr/>
                    <a:lstStyle/>
                    <a:p>
                      <a:pPr algn="ctr" rtl="0" fontAlgn="ctr"/>
                      <a:r>
                        <a:rPr lang="en-GB" sz="800" b="1" i="0" u="none" strike="noStrike">
                          <a:solidFill>
                            <a:schemeClr val="tx1"/>
                          </a:solidFill>
                          <a:effectLst/>
                          <a:latin typeface="Arial"/>
                        </a:rPr>
                        <a:t>D</a:t>
                      </a:r>
                    </a:p>
                  </a:txBody>
                  <a:tcPr anchor="ctr"/>
                </a:tc>
                <a:tc>
                  <a:txBody>
                    <a:bodyPr/>
                    <a:lstStyle/>
                    <a:p>
                      <a:pPr algn="l" rtl="0" fontAlgn="ctr"/>
                      <a:endParaRPr lang="en-GB" sz="800" b="1" i="0" u="none" strike="noStrike">
                        <a:solidFill>
                          <a:schemeClr val="tx1"/>
                        </a:solidFill>
                        <a:effectLst/>
                        <a:latin typeface="Arial"/>
                      </a:endParaRPr>
                    </a:p>
                  </a:txBody>
                  <a:tcPr anchor="ctr"/>
                </a:tc>
                <a:tc>
                  <a:txBody>
                    <a:bodyPr/>
                    <a:lstStyle/>
                    <a:p>
                      <a:pPr algn="l" rtl="0" fontAlgn="ctr"/>
                      <a:endParaRPr lang="en-GB" sz="800" b="0" i="0" u="none" strike="noStrike">
                        <a:solidFill>
                          <a:schemeClr val="tx1"/>
                        </a:solidFill>
                        <a:effectLst/>
                        <a:latin typeface="Aria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l"/>
                      <a:endParaRPr lang="en-GB" sz="900">
                        <a:solidFill>
                          <a:schemeClr val="tx1"/>
                        </a:solidFill>
                      </a:endParaRPr>
                    </a:p>
                  </a:txBody>
                  <a:tcPr anchor="ctr"/>
                </a:tc>
                <a:tc>
                  <a:txBody>
                    <a:bodyPr/>
                    <a:lstStyle/>
                    <a:p>
                      <a:pPr algn="l"/>
                      <a:endParaRPr lang="en-GB" sz="900">
                        <a:solidFill>
                          <a:schemeClr val="tx1"/>
                        </a:solidFill>
                      </a:endParaRPr>
                    </a:p>
                  </a:txBody>
                  <a:tcPr anchor="ctr"/>
                </a:tc>
                <a:tc vMerge="1">
                  <a:txBody>
                    <a:bodyPr/>
                    <a:lstStyle/>
                    <a:p>
                      <a:endParaRPr lang="en-GB" sz="900">
                        <a:solidFill>
                          <a:schemeClr val="tx1"/>
                        </a:solidFill>
                      </a:endParaRPr>
                    </a:p>
                  </a:txBody>
                  <a:tcPr anchor="ctr"/>
                </a:tc>
                <a:extLst>
                  <a:ext uri="{0D108BD9-81ED-4DB2-BD59-A6C34878D82A}">
                    <a16:rowId xmlns:a16="http://schemas.microsoft.com/office/drawing/2014/main" val="2680714011"/>
                  </a:ext>
                </a:extLst>
              </a:tr>
              <a:tr h="0">
                <a:tc rowSpan="2">
                  <a:txBody>
                    <a:bodyPr/>
                    <a:lstStyle/>
                    <a:p>
                      <a:pPr algn="ctr" rtl="0" fontAlgn="ctr"/>
                      <a:r>
                        <a:rPr lang="en-GB" sz="800" b="1" i="0" u="none" strike="noStrike">
                          <a:solidFill>
                            <a:schemeClr val="tx1"/>
                          </a:solidFill>
                          <a:effectLst/>
                          <a:latin typeface="Arial"/>
                        </a:rPr>
                        <a:t>E</a:t>
                      </a:r>
                    </a:p>
                  </a:txBody>
                  <a:tcPr anchor="ctr"/>
                </a:tc>
                <a:tc>
                  <a:txBody>
                    <a:bodyPr/>
                    <a:lstStyle/>
                    <a:p>
                      <a:pPr algn="l" rtl="0" fontAlgn="ctr"/>
                      <a:endParaRPr lang="en-GB" sz="800" b="1" i="0" u="none" strike="noStrike">
                        <a:solidFill>
                          <a:schemeClr val="tx1"/>
                        </a:solidFill>
                        <a:effectLst/>
                        <a:latin typeface="Arial"/>
                      </a:endParaRPr>
                    </a:p>
                  </a:txBody>
                  <a:tcPr anchor="ctr"/>
                </a:tc>
                <a:tc>
                  <a:txBody>
                    <a:bodyPr/>
                    <a:lstStyle/>
                    <a:p>
                      <a:pPr algn="l" rtl="0" fontAlgn="ctr"/>
                      <a:endParaRPr lang="en-GB" sz="800" b="0" i="0" u="none" strike="noStrike">
                        <a:solidFill>
                          <a:schemeClr val="tx1"/>
                        </a:solidFill>
                        <a:effectLst/>
                        <a:latin typeface="Aria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l"/>
                      <a:endParaRPr lang="en-GB" sz="900">
                        <a:solidFill>
                          <a:schemeClr val="tx1"/>
                        </a:solidFill>
                      </a:endParaRPr>
                    </a:p>
                  </a:txBody>
                  <a:tcPr anchor="ctr"/>
                </a:tc>
                <a:tc>
                  <a:txBody>
                    <a:bodyPr/>
                    <a:lstStyle/>
                    <a:p>
                      <a:pPr algn="l"/>
                      <a:endParaRPr lang="en-GB" sz="900">
                        <a:solidFill>
                          <a:schemeClr val="tx1"/>
                        </a:solidFill>
                      </a:endParaRPr>
                    </a:p>
                  </a:txBody>
                  <a:tcPr anchor="ctr"/>
                </a:tc>
                <a:tc vMerge="1">
                  <a:txBody>
                    <a:bodyPr/>
                    <a:lstStyle/>
                    <a:p>
                      <a:endParaRPr lang="en-GB" sz="900">
                        <a:solidFill>
                          <a:schemeClr val="tx1"/>
                        </a:solidFill>
                      </a:endParaRPr>
                    </a:p>
                  </a:txBody>
                  <a:tcPr anchor="ctr"/>
                </a:tc>
                <a:extLst>
                  <a:ext uri="{0D108BD9-81ED-4DB2-BD59-A6C34878D82A}">
                    <a16:rowId xmlns:a16="http://schemas.microsoft.com/office/drawing/2014/main" val="547279590"/>
                  </a:ext>
                </a:extLst>
              </a:tr>
              <a:tr h="0">
                <a:tc vMerge="1">
                  <a:txBody>
                    <a:bodyPr/>
                    <a:lstStyle/>
                    <a:p>
                      <a:endParaRPr lang="en-GB"/>
                    </a:p>
                  </a:txBody>
                  <a:tcPr/>
                </a:tc>
                <a:tc>
                  <a:txBody>
                    <a:bodyPr/>
                    <a:lstStyle/>
                    <a:p>
                      <a:pPr algn="l" rtl="0" fontAlgn="ctr"/>
                      <a:endParaRPr lang="en-GB" sz="800" b="1" i="0" u="none" strike="noStrike">
                        <a:solidFill>
                          <a:schemeClr val="tx1"/>
                        </a:solidFill>
                        <a:effectLst/>
                        <a:latin typeface="Arial"/>
                      </a:endParaRPr>
                    </a:p>
                  </a:txBody>
                  <a:tcPr anchor="ctr"/>
                </a:tc>
                <a:tc>
                  <a:txBody>
                    <a:bodyPr/>
                    <a:lstStyle/>
                    <a:p>
                      <a:pPr algn="l" rtl="0" fontAlgn="ctr"/>
                      <a:endParaRPr lang="en-GB" sz="800" b="0" i="0" u="none" strike="noStrike">
                        <a:solidFill>
                          <a:schemeClr val="tx1"/>
                        </a:solidFill>
                        <a:effectLst/>
                        <a:latin typeface="Aria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l"/>
                      <a:endParaRPr lang="en-GB" sz="900">
                        <a:solidFill>
                          <a:schemeClr val="tx1"/>
                        </a:solidFill>
                      </a:endParaRPr>
                    </a:p>
                  </a:txBody>
                  <a:tcPr anchor="ctr"/>
                </a:tc>
                <a:tc>
                  <a:txBody>
                    <a:bodyPr/>
                    <a:lstStyle/>
                    <a:p>
                      <a:pPr algn="l"/>
                      <a:endParaRPr lang="en-GB" sz="900">
                        <a:solidFill>
                          <a:schemeClr val="tx1"/>
                        </a:solidFill>
                      </a:endParaRPr>
                    </a:p>
                  </a:txBody>
                  <a:tcPr anchor="ctr"/>
                </a:tc>
                <a:tc vMerge="1">
                  <a:txBody>
                    <a:bodyPr/>
                    <a:lstStyle/>
                    <a:p>
                      <a:endParaRPr lang="en-GB" sz="900">
                        <a:solidFill>
                          <a:schemeClr val="tx1"/>
                        </a:solidFill>
                      </a:endParaRPr>
                    </a:p>
                  </a:txBody>
                  <a:tcPr anchor="ctr"/>
                </a:tc>
                <a:extLst>
                  <a:ext uri="{0D108BD9-81ED-4DB2-BD59-A6C34878D82A}">
                    <a16:rowId xmlns:a16="http://schemas.microsoft.com/office/drawing/2014/main" val="3062381729"/>
                  </a:ext>
                </a:extLst>
              </a:tr>
              <a:tr h="0">
                <a:tc>
                  <a:txBody>
                    <a:bodyPr/>
                    <a:lstStyle/>
                    <a:p>
                      <a:pPr algn="ctr" rtl="0" fontAlgn="ctr"/>
                      <a:r>
                        <a:rPr lang="en-GB" sz="800" b="1" i="0" u="none" strike="noStrike">
                          <a:solidFill>
                            <a:schemeClr val="tx1"/>
                          </a:solidFill>
                          <a:effectLst/>
                          <a:latin typeface="Arial"/>
                        </a:rPr>
                        <a:t>*</a:t>
                      </a:r>
                    </a:p>
                  </a:txBody>
                  <a:tcPr anchor="ctr"/>
                </a:tc>
                <a:tc>
                  <a:txBody>
                    <a:bodyPr/>
                    <a:lstStyle/>
                    <a:p>
                      <a:pPr algn="l" rtl="0" fontAlgn="ctr"/>
                      <a:endParaRPr lang="en-GB" sz="800" b="1" i="0" u="none" strike="noStrike">
                        <a:solidFill>
                          <a:schemeClr val="tx1"/>
                        </a:solidFill>
                        <a:effectLst/>
                        <a:latin typeface="Arial" panose="020B0604020202020204" pitchFamily="34" charset="0"/>
                      </a:endParaRPr>
                    </a:p>
                  </a:txBody>
                  <a:tcPr anchor="ctr"/>
                </a:tc>
                <a:tc>
                  <a:txBody>
                    <a:bodyPr/>
                    <a:lstStyle/>
                    <a:p>
                      <a:pPr algn="l" rtl="0" fontAlgn="ctr"/>
                      <a:endParaRPr lang="en-GB" sz="800" b="0" i="0" u="none" strike="noStrike">
                        <a:solidFill>
                          <a:schemeClr val="tx1"/>
                        </a:solidFill>
                        <a:effectLst/>
                        <a:latin typeface="Arial" panose="020B0604020202020204" pitchFamily="34" charset="0"/>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l"/>
                      <a:endParaRPr lang="en-GB" sz="900">
                        <a:solidFill>
                          <a:schemeClr val="tx1"/>
                        </a:solidFill>
                      </a:endParaRPr>
                    </a:p>
                  </a:txBody>
                  <a:tcPr anchor="ctr"/>
                </a:tc>
                <a:tc>
                  <a:txBody>
                    <a:bodyPr/>
                    <a:lstStyle/>
                    <a:p>
                      <a:pPr algn="l"/>
                      <a:endParaRPr lang="en-GB" sz="900">
                        <a:solidFill>
                          <a:schemeClr val="tx1"/>
                        </a:solidFill>
                      </a:endParaRPr>
                    </a:p>
                  </a:txBody>
                  <a:tcPr anchor="ctr"/>
                </a:tc>
                <a:tc vMerge="1">
                  <a:txBody>
                    <a:bodyPr/>
                    <a:lstStyle/>
                    <a:p>
                      <a:pPr algn="ctr"/>
                      <a:endParaRPr lang="en-GB" sz="900" b="1">
                        <a:solidFill>
                          <a:schemeClr val="tx1"/>
                        </a:solidFill>
                        <a:highlight>
                          <a:srgbClr val="FFFF00"/>
                        </a:highlight>
                      </a:endParaRPr>
                    </a:p>
                  </a:txBody>
                  <a:tcPr anchor="ctr"/>
                </a:tc>
                <a:extLst>
                  <a:ext uri="{0D108BD9-81ED-4DB2-BD59-A6C34878D82A}">
                    <a16:rowId xmlns:a16="http://schemas.microsoft.com/office/drawing/2014/main" val="8489958"/>
                  </a:ext>
                </a:extLst>
              </a:tr>
              <a:tr h="0">
                <a:tc>
                  <a:txBody>
                    <a:bodyPr/>
                    <a:lstStyle/>
                    <a:p>
                      <a:pPr algn="ctr" rtl="0" fontAlgn="ctr"/>
                      <a:r>
                        <a:rPr lang="en-GB" sz="800" b="1" i="0" u="none" strike="noStrike">
                          <a:solidFill>
                            <a:schemeClr val="tx1"/>
                          </a:solidFill>
                          <a:effectLst/>
                          <a:latin typeface="Arial"/>
                        </a:rPr>
                        <a:t>*</a:t>
                      </a:r>
                    </a:p>
                  </a:txBody>
                  <a:tcPr anchor="ctr"/>
                </a:tc>
                <a:tc>
                  <a:txBody>
                    <a:bodyPr/>
                    <a:lstStyle/>
                    <a:p>
                      <a:pPr algn="l" rtl="0" fontAlgn="ctr"/>
                      <a:endParaRPr lang="en-GB" sz="800" b="1" i="0" u="none" strike="noStrike">
                        <a:solidFill>
                          <a:schemeClr val="tx1"/>
                        </a:solidFill>
                        <a:effectLst/>
                        <a:latin typeface="Arial" panose="020B0604020202020204" pitchFamily="34" charset="0"/>
                      </a:endParaRPr>
                    </a:p>
                  </a:txBody>
                  <a:tcPr anchor="ctr"/>
                </a:tc>
                <a:tc>
                  <a:txBody>
                    <a:bodyPr/>
                    <a:lstStyle/>
                    <a:p>
                      <a:pPr algn="l" rtl="0" fontAlgn="ctr"/>
                      <a:endParaRPr lang="en-GB" sz="800" b="0" i="0" u="none" strike="noStrike">
                        <a:solidFill>
                          <a:schemeClr val="tx1"/>
                        </a:solidFill>
                        <a:effectLst/>
                        <a:latin typeface="Arial" panose="020B0604020202020204" pitchFamily="34" charset="0"/>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l"/>
                      <a:endParaRPr lang="en-GB" sz="900">
                        <a:solidFill>
                          <a:schemeClr val="tx1"/>
                        </a:solidFill>
                      </a:endParaRPr>
                    </a:p>
                  </a:txBody>
                  <a:tcPr anchor="ctr"/>
                </a:tc>
                <a:tc>
                  <a:txBody>
                    <a:bodyPr/>
                    <a:lstStyle/>
                    <a:p>
                      <a:pPr algn="l"/>
                      <a:endParaRPr lang="en-GB" sz="900">
                        <a:solidFill>
                          <a:schemeClr val="tx1"/>
                        </a:solidFill>
                      </a:endParaRPr>
                    </a:p>
                  </a:txBody>
                  <a:tcPr anchor="ctr"/>
                </a:tc>
                <a:tc vMerge="1">
                  <a:txBody>
                    <a:bodyPr/>
                    <a:lstStyle/>
                    <a:p>
                      <a:pPr algn="ctr"/>
                      <a:endParaRPr lang="en-GB" sz="900" b="1">
                        <a:solidFill>
                          <a:schemeClr val="tx1"/>
                        </a:solidFill>
                        <a:highlight>
                          <a:srgbClr val="FFFF00"/>
                        </a:highlight>
                      </a:endParaRPr>
                    </a:p>
                  </a:txBody>
                  <a:tcPr anchor="ctr"/>
                </a:tc>
                <a:extLst>
                  <a:ext uri="{0D108BD9-81ED-4DB2-BD59-A6C34878D82A}">
                    <a16:rowId xmlns:a16="http://schemas.microsoft.com/office/drawing/2014/main" val="2264768093"/>
                  </a:ext>
                </a:extLst>
              </a:tr>
              <a:tr h="0">
                <a:tc>
                  <a:txBody>
                    <a:bodyPr/>
                    <a:lstStyle/>
                    <a:p>
                      <a:pPr algn="ctr" rtl="0" fontAlgn="ctr"/>
                      <a:r>
                        <a:rPr lang="en-GB" sz="800" b="1" i="0" u="none" strike="noStrike">
                          <a:solidFill>
                            <a:schemeClr val="tx1"/>
                          </a:solidFill>
                          <a:effectLst/>
                          <a:latin typeface="Arial"/>
                        </a:rPr>
                        <a:t>*</a:t>
                      </a:r>
                    </a:p>
                  </a:txBody>
                  <a:tcPr anchor="ctr"/>
                </a:tc>
                <a:tc>
                  <a:txBody>
                    <a:bodyPr/>
                    <a:lstStyle/>
                    <a:p>
                      <a:pPr algn="l" rtl="0" fontAlgn="ctr"/>
                      <a:endParaRPr lang="en-GB" sz="800" b="1" i="0" u="none" strike="noStrike">
                        <a:solidFill>
                          <a:schemeClr val="tx1"/>
                        </a:solidFill>
                        <a:effectLst/>
                        <a:latin typeface="Arial" panose="020B0604020202020204" pitchFamily="34" charset="0"/>
                      </a:endParaRPr>
                    </a:p>
                  </a:txBody>
                  <a:tcPr anchor="ctr"/>
                </a:tc>
                <a:tc>
                  <a:txBody>
                    <a:bodyPr/>
                    <a:lstStyle/>
                    <a:p>
                      <a:pPr algn="l" rtl="0" fontAlgn="ctr"/>
                      <a:endParaRPr lang="en-GB" sz="800" b="0" i="0" u="none" strike="noStrike">
                        <a:solidFill>
                          <a:schemeClr val="tx1"/>
                        </a:solidFill>
                        <a:effectLst/>
                        <a:latin typeface="Arial" panose="020B0604020202020204" pitchFamily="34" charset="0"/>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l"/>
                      <a:endParaRPr lang="en-GB" sz="900">
                        <a:solidFill>
                          <a:schemeClr val="tx1"/>
                        </a:solidFill>
                      </a:endParaRPr>
                    </a:p>
                  </a:txBody>
                  <a:tcPr anchor="ctr"/>
                </a:tc>
                <a:tc>
                  <a:txBody>
                    <a:bodyPr/>
                    <a:lstStyle/>
                    <a:p>
                      <a:pPr algn="l"/>
                      <a:endParaRPr lang="en-GB" sz="900">
                        <a:solidFill>
                          <a:schemeClr val="tx1"/>
                        </a:solidFill>
                      </a:endParaRPr>
                    </a:p>
                  </a:txBody>
                  <a:tcPr anchor="ctr"/>
                </a:tc>
                <a:tc vMerge="1">
                  <a:txBody>
                    <a:bodyPr/>
                    <a:lstStyle/>
                    <a:p>
                      <a:pPr algn="ctr"/>
                      <a:endParaRPr lang="en-GB" sz="900" b="1">
                        <a:solidFill>
                          <a:schemeClr val="tx1"/>
                        </a:solidFill>
                        <a:highlight>
                          <a:srgbClr val="FFFF00"/>
                        </a:highlight>
                      </a:endParaRPr>
                    </a:p>
                  </a:txBody>
                  <a:tcPr anchor="ctr"/>
                </a:tc>
                <a:extLst>
                  <a:ext uri="{0D108BD9-81ED-4DB2-BD59-A6C34878D82A}">
                    <a16:rowId xmlns:a16="http://schemas.microsoft.com/office/drawing/2014/main" val="505837615"/>
                  </a:ext>
                </a:extLst>
              </a:tr>
              <a:tr h="0">
                <a:tc>
                  <a:txBody>
                    <a:bodyPr/>
                    <a:lstStyle/>
                    <a:p>
                      <a:pPr algn="ctr" rtl="0" fontAlgn="ctr"/>
                      <a:r>
                        <a:rPr lang="en-GB" sz="800" b="1" i="0" u="none" strike="noStrike">
                          <a:solidFill>
                            <a:schemeClr val="tx1"/>
                          </a:solidFill>
                          <a:effectLst/>
                          <a:latin typeface="Arial"/>
                        </a:rPr>
                        <a:t>*</a:t>
                      </a:r>
                    </a:p>
                  </a:txBody>
                  <a:tcPr anchor="ctr"/>
                </a:tc>
                <a:tc>
                  <a:txBody>
                    <a:bodyPr/>
                    <a:lstStyle/>
                    <a:p>
                      <a:pPr algn="l" rtl="0" fontAlgn="ctr"/>
                      <a:endParaRPr lang="en-GB" sz="800" b="1" i="0" u="none" strike="noStrike">
                        <a:solidFill>
                          <a:schemeClr val="tx1"/>
                        </a:solidFill>
                        <a:effectLst/>
                        <a:latin typeface="Arial" panose="020B0604020202020204" pitchFamily="34" charset="0"/>
                      </a:endParaRPr>
                    </a:p>
                  </a:txBody>
                  <a:tcPr anchor="ctr"/>
                </a:tc>
                <a:tc>
                  <a:txBody>
                    <a:bodyPr/>
                    <a:lstStyle/>
                    <a:p>
                      <a:pPr algn="l" rtl="0" fontAlgn="ctr"/>
                      <a:endParaRPr lang="en-GB" sz="800" b="0" i="0" u="none" strike="noStrike">
                        <a:solidFill>
                          <a:schemeClr val="tx1"/>
                        </a:solidFill>
                        <a:effectLst/>
                        <a:latin typeface="Arial" panose="020B0604020202020204" pitchFamily="34" charset="0"/>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ctr"/>
                      <a:endParaRPr lang="en-GB" sz="900">
                        <a:solidFill>
                          <a:schemeClr val="tx1"/>
                        </a:solidFill>
                      </a:endParaRPr>
                    </a:p>
                  </a:txBody>
                  <a:tcPr anchor="ctr"/>
                </a:tc>
                <a:tc>
                  <a:txBody>
                    <a:bodyPr/>
                    <a:lstStyle/>
                    <a:p>
                      <a:pPr algn="l"/>
                      <a:endParaRPr lang="en-GB" sz="900">
                        <a:solidFill>
                          <a:schemeClr val="tx1"/>
                        </a:solidFill>
                      </a:endParaRPr>
                    </a:p>
                  </a:txBody>
                  <a:tcPr anchor="ctr"/>
                </a:tc>
                <a:tc>
                  <a:txBody>
                    <a:bodyPr/>
                    <a:lstStyle/>
                    <a:p>
                      <a:pPr algn="l"/>
                      <a:endParaRPr lang="en-GB" sz="900">
                        <a:solidFill>
                          <a:schemeClr val="tx1"/>
                        </a:solidFill>
                      </a:endParaRPr>
                    </a:p>
                  </a:txBody>
                  <a:tcPr anchor="ctr"/>
                </a:tc>
                <a:tc vMerge="1">
                  <a:txBody>
                    <a:bodyPr/>
                    <a:lstStyle/>
                    <a:p>
                      <a:pPr algn="ctr"/>
                      <a:endParaRPr lang="en-GB" sz="900" b="1">
                        <a:solidFill>
                          <a:schemeClr val="tx1"/>
                        </a:solidFill>
                        <a:highlight>
                          <a:srgbClr val="FFFF00"/>
                        </a:highlight>
                      </a:endParaRPr>
                    </a:p>
                  </a:txBody>
                  <a:tcPr anchor="ctr"/>
                </a:tc>
                <a:extLst>
                  <a:ext uri="{0D108BD9-81ED-4DB2-BD59-A6C34878D82A}">
                    <a16:rowId xmlns:a16="http://schemas.microsoft.com/office/drawing/2014/main" val="2340567391"/>
                  </a:ext>
                </a:extLst>
              </a:tr>
            </a:tbl>
          </a:graphicData>
        </a:graphic>
      </p:graphicFrame>
      <p:sp>
        <p:nvSpPr>
          <p:cNvPr id="5" name="Text Placeholder 1">
            <a:extLst>
              <a:ext uri="{FF2B5EF4-FFF2-40B4-BE49-F238E27FC236}">
                <a16:creationId xmlns:a16="http://schemas.microsoft.com/office/drawing/2014/main" id="{A5126C01-9455-1541-7A1B-55F67982312A}"/>
              </a:ext>
            </a:extLst>
          </p:cNvPr>
          <p:cNvSpPr txBox="1">
            <a:spLocks/>
          </p:cNvSpPr>
          <p:nvPr/>
        </p:nvSpPr>
        <p:spPr>
          <a:xfrm>
            <a:off x="608400" y="550800"/>
            <a:ext cx="10988431" cy="169200"/>
          </a:xfrm>
          <a:prstGeom prst="rect">
            <a:avLst/>
          </a:prstGeom>
        </p:spPr>
        <p:txBody>
          <a:bodyPr vert="horz" lIns="0" tIns="0" rIns="0" bIns="0" rtlCol="0" anchor="b" anchorCtr="0">
            <a:noAutofit/>
          </a:bodyPr>
          <a:lstStyle>
            <a:lvl1pPr marL="0" indent="0" algn="l" defTabSz="914400" rtl="0" eaLnBrk="1" latinLnBrk="0" hangingPunct="1">
              <a:lnSpc>
                <a:spcPct val="100000"/>
              </a:lnSpc>
              <a:spcBef>
                <a:spcPts val="0"/>
              </a:spcBef>
              <a:spcAft>
                <a:spcPts val="0"/>
              </a:spcAft>
              <a:buFontTx/>
              <a:buNone/>
              <a:defRPr sz="12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18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3pPr>
            <a:lvl4pPr marL="36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4pPr>
            <a:lvl5pPr marL="54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Appendix C</a:t>
            </a:r>
          </a:p>
        </p:txBody>
      </p:sp>
      <p:cxnSp>
        <p:nvCxnSpPr>
          <p:cNvPr id="10" name="Google Shape;1341;p56">
            <a:extLst>
              <a:ext uri="{FF2B5EF4-FFF2-40B4-BE49-F238E27FC236}">
                <a16:creationId xmlns:a16="http://schemas.microsoft.com/office/drawing/2014/main" id="{AD57E0AA-3DF8-9F54-04F7-6F20A1E2D2A5}"/>
              </a:ext>
            </a:extLst>
          </p:cNvPr>
          <p:cNvCxnSpPr/>
          <p:nvPr/>
        </p:nvCxnSpPr>
        <p:spPr>
          <a:xfrm>
            <a:off x="6129119" y="161661"/>
            <a:ext cx="1670757" cy="0"/>
          </a:xfrm>
          <a:prstGeom prst="straightConnector1">
            <a:avLst/>
          </a:prstGeom>
          <a:noFill/>
          <a:ln w="38100" cap="flat" cmpd="sng">
            <a:solidFill>
              <a:schemeClr val="tx2"/>
            </a:solidFill>
            <a:prstDash val="solid"/>
            <a:round/>
            <a:headEnd type="none" w="sm" len="sm"/>
            <a:tailEnd type="none" w="sm" len="sm"/>
          </a:ln>
        </p:spPr>
      </p:cxnSp>
      <p:sp>
        <p:nvSpPr>
          <p:cNvPr id="11" name="Google Shape;1342;p56">
            <a:extLst>
              <a:ext uri="{FF2B5EF4-FFF2-40B4-BE49-F238E27FC236}">
                <a16:creationId xmlns:a16="http://schemas.microsoft.com/office/drawing/2014/main" id="{3CAF12CC-9D79-9FE5-1094-DD35B6E5B5B8}"/>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Findings and Recommendations</a:t>
            </a:r>
          </a:p>
        </p:txBody>
      </p:sp>
      <p:sp>
        <p:nvSpPr>
          <p:cNvPr id="12" name="Google Shape;1343;p56">
            <a:extLst>
              <a:ext uri="{FF2B5EF4-FFF2-40B4-BE49-F238E27FC236}">
                <a16:creationId xmlns:a16="http://schemas.microsoft.com/office/drawing/2014/main" id="{FEDC9EE9-3EEC-5A07-E2A9-209C85AE727F}"/>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ea typeface="Arial"/>
                <a:cs typeface="Arial"/>
                <a:sym typeface="Arial"/>
              </a:rPr>
              <a:t>Appendices</a:t>
            </a:r>
            <a:endParaRPr sz="816" b="1" kern="0">
              <a:solidFill>
                <a:schemeClr val="tx2"/>
              </a:solidFill>
              <a:latin typeface="Arial"/>
              <a:ea typeface="Arial"/>
              <a:cs typeface="Arial"/>
              <a:sym typeface="Arial"/>
            </a:endParaRPr>
          </a:p>
        </p:txBody>
      </p:sp>
      <p:sp>
        <p:nvSpPr>
          <p:cNvPr id="13" name="Google Shape;1345;p56">
            <a:extLst>
              <a:ext uri="{FF2B5EF4-FFF2-40B4-BE49-F238E27FC236}">
                <a16:creationId xmlns:a16="http://schemas.microsoft.com/office/drawing/2014/main" id="{C9350266-8827-8755-0A28-65BE30D9DACE}"/>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bg2">
                    <a:lumMod val="75000"/>
                  </a:schemeClr>
                </a:solidFill>
                <a:latin typeface="Arial"/>
                <a:cs typeface="Arial"/>
                <a:sym typeface="Arial"/>
              </a:rPr>
              <a:t>Executive summary</a:t>
            </a:r>
          </a:p>
        </p:txBody>
      </p:sp>
      <p:cxnSp>
        <p:nvCxnSpPr>
          <p:cNvPr id="14" name="Google Shape;1347;p56">
            <a:extLst>
              <a:ext uri="{FF2B5EF4-FFF2-40B4-BE49-F238E27FC236}">
                <a16:creationId xmlns:a16="http://schemas.microsoft.com/office/drawing/2014/main" id="{D8EA6B53-9832-1835-CDA8-9CBFF32A488D}"/>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3" name="Google Shape;1348;p56">
            <a:extLst>
              <a:ext uri="{FF2B5EF4-FFF2-40B4-BE49-F238E27FC236}">
                <a16:creationId xmlns:a16="http://schemas.microsoft.com/office/drawing/2014/main" id="{FE1B3B95-23E1-5100-E09D-4C9E6EBCB26C}"/>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cxnSp>
        <p:nvCxnSpPr>
          <p:cNvPr id="24" name="Google Shape;1347;p56">
            <a:extLst>
              <a:ext uri="{FF2B5EF4-FFF2-40B4-BE49-F238E27FC236}">
                <a16:creationId xmlns:a16="http://schemas.microsoft.com/office/drawing/2014/main" id="{6E221D70-61B1-21BE-2E02-6DD31DE36939}"/>
              </a:ext>
            </a:extLst>
          </p:cNvPr>
          <p:cNvCxnSpPr/>
          <p:nvPr/>
        </p:nvCxnSpPr>
        <p:spPr>
          <a:xfrm>
            <a:off x="4298414" y="161661"/>
            <a:ext cx="1670757" cy="0"/>
          </a:xfrm>
          <a:prstGeom prst="straightConnector1">
            <a:avLst/>
          </a:prstGeom>
          <a:noFill/>
          <a:ln w="38100" cap="flat" cmpd="sng">
            <a:solidFill>
              <a:srgbClr val="D0CECE"/>
            </a:solidFill>
            <a:prstDash val="solid"/>
            <a:round/>
            <a:headEnd type="none" w="sm" len="sm"/>
            <a:tailEnd type="none" w="sm" len="sm"/>
          </a:ln>
        </p:spPr>
      </p:cxnSp>
      <p:cxnSp>
        <p:nvCxnSpPr>
          <p:cNvPr id="25" name="Google Shape;1344;p56">
            <a:extLst>
              <a:ext uri="{FF2B5EF4-FFF2-40B4-BE49-F238E27FC236}">
                <a16:creationId xmlns:a16="http://schemas.microsoft.com/office/drawing/2014/main" id="{608AF51A-E598-E2E1-7993-2CC3BDE3401A}"/>
              </a:ext>
            </a:extLst>
          </p:cNvPr>
          <p:cNvCxnSpPr/>
          <p:nvPr/>
        </p:nvCxnSpPr>
        <p:spPr>
          <a:xfrm>
            <a:off x="243256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 name="TextBox 1">
            <a:extLst>
              <a:ext uri="{FF2B5EF4-FFF2-40B4-BE49-F238E27FC236}">
                <a16:creationId xmlns:a16="http://schemas.microsoft.com/office/drawing/2014/main" id="{D2F4A11E-0DB6-42AF-C150-7F9B8E035F89}"/>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1660468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F68135-D32A-6755-4E44-33E6087B2B51}"/>
              </a:ext>
            </a:extLst>
          </p:cNvPr>
          <p:cNvSpPr>
            <a:spLocks noGrp="1"/>
          </p:cNvSpPr>
          <p:nvPr>
            <p:ph type="title"/>
          </p:nvPr>
        </p:nvSpPr>
        <p:spPr>
          <a:xfrm>
            <a:off x="608400" y="799200"/>
            <a:ext cx="10988431" cy="723600"/>
          </a:xfrm>
        </p:spPr>
        <p:txBody>
          <a:bodyPr/>
          <a:lstStyle/>
          <a:p>
            <a:r>
              <a:rPr lang="en-GB" sz="2400">
                <a:solidFill>
                  <a:schemeClr val="tx2"/>
                </a:solidFill>
              </a:rPr>
              <a:t>Overall Risk Assurance Rating and Confidence Level - Worked Example</a:t>
            </a:r>
            <a:endParaRPr lang="en-GB" sz="2400"/>
          </a:p>
        </p:txBody>
      </p:sp>
      <p:sp>
        <p:nvSpPr>
          <p:cNvPr id="4" name="Text Placeholder 3">
            <a:extLst>
              <a:ext uri="{FF2B5EF4-FFF2-40B4-BE49-F238E27FC236}">
                <a16:creationId xmlns:a16="http://schemas.microsoft.com/office/drawing/2014/main" id="{476F6E03-F4AA-E736-393F-CC1330DE7D55}"/>
              </a:ext>
            </a:extLst>
          </p:cNvPr>
          <p:cNvSpPr>
            <a:spLocks noGrp="1"/>
          </p:cNvSpPr>
          <p:nvPr>
            <p:ph type="body" sz="quarter" idx="10"/>
          </p:nvPr>
        </p:nvSpPr>
        <p:spPr>
          <a:xfrm>
            <a:off x="601785" y="1422400"/>
            <a:ext cx="4529667" cy="4104343"/>
          </a:xfrm>
        </p:spPr>
        <p:txBody>
          <a:bodyPr/>
          <a:lstStyle/>
          <a:p>
            <a:r>
              <a:rPr lang="en-GB">
                <a:solidFill>
                  <a:srgbClr val="00338D"/>
                </a:solidFill>
              </a:rPr>
              <a:t>How to determine the indicator of good practice achievement level</a:t>
            </a:r>
          </a:p>
          <a:p>
            <a:r>
              <a:rPr lang="en-GB" b="0">
                <a:solidFill>
                  <a:schemeClr val="tx1"/>
                </a:solidFill>
              </a:rPr>
              <a:t>The CAF-aligned DSPT Independent Assessor must assess the achievement level for each in-scope DSPT indicator of good practice assessed as part of their DSPT review. The Independent Assessor leverages knowledge and subject matter expertise alongside observations made during the assessment to evaluate each indicator of good practice against the Not Achieved, Partially Achieved or Achieved statements of the Cyber Assessment Framework. These statements are used to assign an achievement level to each indicator of good practice.</a:t>
            </a:r>
          </a:p>
          <a:p>
            <a:r>
              <a:rPr lang="en-GB" b="0">
                <a:solidFill>
                  <a:schemeClr val="tx1"/>
                </a:solidFill>
              </a:rPr>
              <a:t>This achievement level reflects the maturity of the organisation in being able to meet the expected outcomes through implementation of controls and processes.</a:t>
            </a:r>
            <a:endParaRPr lang="en-GB"/>
          </a:p>
          <a:p>
            <a:r>
              <a:rPr lang="en-GB">
                <a:solidFill>
                  <a:srgbClr val="00338D"/>
                </a:solidFill>
              </a:rPr>
              <a:t>How to determine the outcome level achievement level</a:t>
            </a:r>
          </a:p>
          <a:p>
            <a:r>
              <a:rPr lang="en-GB" b="0">
                <a:solidFill>
                  <a:schemeClr val="tx1"/>
                </a:solidFill>
              </a:rPr>
              <a:t>The DSPT Independent Assessor must then follow the CAF requirements to assign an achievement level at the outcome level. The CAF states that an outcome will be rated as Achieved if every underlying indicator of good practice is rated as Achieved. An outcome with be rated as Not Achieved if one or more underlying indicator of good practice is rated as Not Achieved. Finally, an outcome will be rated as Partially Achieved if no indicator of good practice is rated as Not Achieved, but not all indicators of good practice are rated as Achieved.</a:t>
            </a:r>
          </a:p>
          <a:p>
            <a:r>
              <a:rPr lang="en-GB">
                <a:solidFill>
                  <a:srgbClr val="00338D"/>
                </a:solidFill>
              </a:rPr>
              <a:t>How to determine the overall risk rating for the </a:t>
            </a:r>
            <a:r>
              <a:rPr lang="en-GB">
                <a:solidFill>
                  <a:srgbClr val="00338D"/>
                </a:solidFill>
                <a:highlight>
                  <a:srgbClr val="FFFF00"/>
                </a:highlight>
              </a:rPr>
              <a:t>organisation</a:t>
            </a:r>
          </a:p>
          <a:p>
            <a:r>
              <a:rPr lang="en-GB" b="0">
                <a:solidFill>
                  <a:schemeClr val="tx1"/>
                </a:solidFill>
              </a:rPr>
              <a:t>The DSPT Independent Assessor then uses the table on the right-hand side to assign an overall risk rating to the organisation.</a:t>
            </a:r>
          </a:p>
        </p:txBody>
      </p:sp>
      <p:sp>
        <p:nvSpPr>
          <p:cNvPr id="7" name="TextBox 6">
            <a:extLst>
              <a:ext uri="{FF2B5EF4-FFF2-40B4-BE49-F238E27FC236}">
                <a16:creationId xmlns:a16="http://schemas.microsoft.com/office/drawing/2014/main" id="{1FD27749-4CEB-2DCF-DB5A-48D31695C1D6}"/>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graphicFrame>
        <p:nvGraphicFramePr>
          <p:cNvPr id="8" name="Table 7">
            <a:extLst>
              <a:ext uri="{FF2B5EF4-FFF2-40B4-BE49-F238E27FC236}">
                <a16:creationId xmlns:a16="http://schemas.microsoft.com/office/drawing/2014/main" id="{143ACFB3-FAE8-B12A-C8E2-C654BFB194F0}"/>
              </a:ext>
            </a:extLst>
          </p:cNvPr>
          <p:cNvGraphicFramePr>
            <a:graphicFrameLocks noGrp="1"/>
          </p:cNvGraphicFramePr>
          <p:nvPr>
            <p:extLst>
              <p:ext uri="{D42A27DB-BD31-4B8C-83A1-F6EECF244321}">
                <p14:modId xmlns:p14="http://schemas.microsoft.com/office/powerpoint/2010/main" val="1618361448"/>
              </p:ext>
            </p:extLst>
          </p:nvPr>
        </p:nvGraphicFramePr>
        <p:xfrm>
          <a:off x="5328676" y="3929890"/>
          <a:ext cx="4771651" cy="2097850"/>
        </p:xfrm>
        <a:graphic>
          <a:graphicData uri="http://schemas.openxmlformats.org/drawingml/2006/table">
            <a:tbl>
              <a:tblPr/>
              <a:tblGrid>
                <a:gridCol w="981511">
                  <a:extLst>
                    <a:ext uri="{9D8B030D-6E8A-4147-A177-3AD203B41FA5}">
                      <a16:colId xmlns:a16="http://schemas.microsoft.com/office/drawing/2014/main" val="3279074645"/>
                    </a:ext>
                  </a:extLst>
                </a:gridCol>
                <a:gridCol w="3790140">
                  <a:extLst>
                    <a:ext uri="{9D8B030D-6E8A-4147-A177-3AD203B41FA5}">
                      <a16:colId xmlns:a16="http://schemas.microsoft.com/office/drawing/2014/main" val="663405883"/>
                    </a:ext>
                  </a:extLst>
                </a:gridCol>
              </a:tblGrid>
              <a:tr h="127000">
                <a:tc gridSpan="2">
                  <a:txBody>
                    <a:bodyPr/>
                    <a:lstStyle/>
                    <a:p>
                      <a:pPr algn="l" rtl="0" fontAlgn="base">
                        <a:lnSpc>
                          <a:spcPts val="1457"/>
                        </a:lnSpc>
                        <a:spcAft>
                          <a:spcPts val="800"/>
                        </a:spcAft>
                      </a:pPr>
                      <a:r>
                        <a:rPr lang="en-GB" sz="1200" b="1" i="0">
                          <a:solidFill>
                            <a:srgbClr val="FFFFFF"/>
                          </a:solidFill>
                          <a:effectLst/>
                          <a:latin typeface="Arial" panose="020B0604020202020204" pitchFamily="34" charset="0"/>
                        </a:rPr>
                        <a:t>Overall Risk Rating across all tested outcomes</a:t>
                      </a:r>
                      <a:endParaRPr lang="en-GB" b="0" i="0">
                        <a:effectLst/>
                      </a:endParaRPr>
                    </a:p>
                  </a:txBody>
                  <a:tcPr>
                    <a:lnL>
                      <a:noFill/>
                    </a:lnL>
                    <a:lnR>
                      <a:noFill/>
                    </a:lnR>
                    <a:lnT>
                      <a:noFill/>
                    </a:lnT>
                    <a:lnB>
                      <a:noFill/>
                    </a:lnB>
                    <a:solidFill>
                      <a:srgbClr val="003087"/>
                    </a:solidFill>
                  </a:tcPr>
                </a:tc>
                <a:tc hMerge="1">
                  <a:txBody>
                    <a:bodyPr/>
                    <a:lstStyle/>
                    <a:p>
                      <a:endParaRPr lang="en-GB"/>
                    </a:p>
                  </a:txBody>
                  <a:tcPr/>
                </a:tc>
                <a:extLst>
                  <a:ext uri="{0D108BD9-81ED-4DB2-BD59-A6C34878D82A}">
                    <a16:rowId xmlns:a16="http://schemas.microsoft.com/office/drawing/2014/main" val="2360949330"/>
                  </a:ext>
                </a:extLst>
              </a:tr>
              <a:tr h="127000">
                <a:tc>
                  <a:txBody>
                    <a:bodyPr/>
                    <a:lstStyle/>
                    <a:p>
                      <a:pPr algn="l" rtl="0" fontAlgn="base">
                        <a:lnSpc>
                          <a:spcPct val="100000"/>
                        </a:lnSpc>
                        <a:spcAft>
                          <a:spcPts val="600"/>
                        </a:spcAft>
                      </a:pPr>
                      <a:r>
                        <a:rPr lang="en-GB" sz="900" b="1" i="0">
                          <a:solidFill>
                            <a:srgbClr val="FFFFFF"/>
                          </a:solidFill>
                          <a:effectLst/>
                          <a:latin typeface="Arial" panose="020B0604020202020204" pitchFamily="34" charset="0"/>
                        </a:rPr>
                        <a:t>Very High</a:t>
                      </a:r>
                      <a:r>
                        <a:rPr lang="en-GB" sz="900" b="1" i="0">
                          <a:effectLst/>
                          <a:latin typeface="Arial" panose="020B0604020202020204" pitchFamily="34" charset="0"/>
                        </a:rPr>
                        <a:t> </a:t>
                      </a:r>
                      <a:endParaRPr lang="en-GB" sz="900" b="1" i="0">
                        <a:effectLst/>
                      </a:endParaRPr>
                    </a:p>
                  </a:txBody>
                  <a:tcPr>
                    <a:lnL>
                      <a:noFill/>
                    </a:lnL>
                    <a:lnR>
                      <a:noFill/>
                    </a:lnR>
                    <a:lnT>
                      <a:noFill/>
                    </a:lnT>
                    <a:lnB w="12700" cap="flat" cmpd="sng" algn="ctr">
                      <a:solidFill>
                        <a:srgbClr val="E7E6E6"/>
                      </a:solidFill>
                      <a:prstDash val="solid"/>
                      <a:round/>
                      <a:headEnd type="none" w="med" len="med"/>
                      <a:tailEnd type="none" w="med" len="med"/>
                    </a:lnB>
                    <a:solidFill>
                      <a:srgbClr val="C00000"/>
                    </a:solidFill>
                  </a:tcPr>
                </a:tc>
                <a:tc>
                  <a:txBody>
                    <a:bodyPr/>
                    <a:lstStyle/>
                    <a:p>
                      <a:pPr algn="l" rtl="0" fontAlgn="base">
                        <a:lnSpc>
                          <a:spcPct val="100000"/>
                        </a:lnSpc>
                        <a:spcAft>
                          <a:spcPts val="600"/>
                        </a:spcAft>
                      </a:pPr>
                      <a:r>
                        <a:rPr lang="en-GB" sz="900" b="0" i="0">
                          <a:effectLst/>
                          <a:latin typeface="Arial" panose="020B0604020202020204" pitchFamily="34" charset="0"/>
                        </a:rPr>
                        <a:t>More than four outcomes are rated as not meeting minimum achievement levels required and/or the organisation cannot comply with mandatory policy requirements. </a:t>
                      </a:r>
                      <a:endParaRPr lang="en-GB" sz="900" b="0" i="0">
                        <a:effectLst/>
                      </a:endParaRPr>
                    </a:p>
                  </a:txBody>
                  <a:tcPr>
                    <a:lnL>
                      <a:noFill/>
                    </a:lnL>
                    <a:lnR>
                      <a:noFill/>
                    </a:lnR>
                    <a:lnT>
                      <a:noFill/>
                    </a:lnT>
                    <a:lnB w="12700" cap="flat" cmpd="sng" algn="ctr">
                      <a:solidFill>
                        <a:srgbClr val="E7E6E6"/>
                      </a:solidFill>
                      <a:prstDash val="solid"/>
                      <a:round/>
                      <a:headEnd type="none" w="med" len="med"/>
                      <a:tailEnd type="none" w="med" len="med"/>
                    </a:lnB>
                    <a:noFill/>
                  </a:tcPr>
                </a:tc>
                <a:extLst>
                  <a:ext uri="{0D108BD9-81ED-4DB2-BD59-A6C34878D82A}">
                    <a16:rowId xmlns:a16="http://schemas.microsoft.com/office/drawing/2014/main" val="2971977684"/>
                  </a:ext>
                </a:extLst>
              </a:tr>
              <a:tr h="127000">
                <a:tc>
                  <a:txBody>
                    <a:bodyPr/>
                    <a:lstStyle/>
                    <a:p>
                      <a:pPr algn="l" rtl="0" fontAlgn="base">
                        <a:lnSpc>
                          <a:spcPct val="100000"/>
                        </a:lnSpc>
                        <a:spcAft>
                          <a:spcPts val="600"/>
                        </a:spcAft>
                      </a:pPr>
                      <a:r>
                        <a:rPr lang="en-GB" sz="900" b="1" i="0">
                          <a:solidFill>
                            <a:srgbClr val="FFFFFF"/>
                          </a:solidFill>
                          <a:effectLst/>
                          <a:latin typeface="Arial" panose="020B0604020202020204" pitchFamily="34" charset="0"/>
                        </a:rPr>
                        <a:t>High  </a:t>
                      </a:r>
                      <a:endParaRPr lang="en-GB" sz="900" b="1" i="0">
                        <a:effectLst/>
                      </a:endParaRPr>
                    </a:p>
                  </a:txBody>
                  <a:tcPr>
                    <a:lnL>
                      <a:noFill/>
                    </a:lnL>
                    <a:lnR>
                      <a:noFill/>
                    </a:lnR>
                    <a:lnT w="12700" cap="flat" cmpd="sng" algn="ctr">
                      <a:solidFill>
                        <a:srgbClr val="E7E6E6"/>
                      </a:solidFill>
                      <a:prstDash val="solid"/>
                      <a:round/>
                      <a:headEnd type="none" w="med" len="med"/>
                      <a:tailEnd type="none" w="med" len="med"/>
                    </a:lnT>
                    <a:lnB w="12700" cap="flat" cmpd="sng" algn="ctr">
                      <a:solidFill>
                        <a:srgbClr val="E7E6E6"/>
                      </a:solidFill>
                      <a:prstDash val="solid"/>
                      <a:round/>
                      <a:headEnd type="none" w="med" len="med"/>
                      <a:tailEnd type="none" w="med" len="med"/>
                    </a:lnB>
                    <a:solidFill>
                      <a:srgbClr val="FFC000"/>
                    </a:solidFill>
                  </a:tcPr>
                </a:tc>
                <a:tc>
                  <a:txBody>
                    <a:bodyPr/>
                    <a:lstStyle/>
                    <a:p>
                      <a:pPr algn="l" rtl="0" fontAlgn="base">
                        <a:lnSpc>
                          <a:spcPct val="100000"/>
                        </a:lnSpc>
                        <a:spcAft>
                          <a:spcPts val="600"/>
                        </a:spcAft>
                      </a:pPr>
                      <a:r>
                        <a:rPr lang="en-GB" sz="900" b="0" i="0">
                          <a:effectLst/>
                          <a:latin typeface="Arial" panose="020B0604020202020204" pitchFamily="34" charset="0"/>
                        </a:rPr>
                        <a:t>Between two and four outcomes are rated as not meeting minimum achievement levels required. </a:t>
                      </a:r>
                      <a:endParaRPr lang="en-GB" sz="900" b="0" i="0">
                        <a:effectLst/>
                      </a:endParaRPr>
                    </a:p>
                  </a:txBody>
                  <a:tcPr>
                    <a:lnL>
                      <a:noFill/>
                    </a:lnL>
                    <a:lnR>
                      <a:noFill/>
                    </a:lnR>
                    <a:lnT w="12700" cap="flat" cmpd="sng" algn="ctr">
                      <a:solidFill>
                        <a:srgbClr val="E7E6E6"/>
                      </a:solidFill>
                      <a:prstDash val="solid"/>
                      <a:round/>
                      <a:headEnd type="none" w="med" len="med"/>
                      <a:tailEnd type="none" w="med" len="med"/>
                    </a:lnT>
                    <a:lnB w="12700" cap="flat" cmpd="sng" algn="ctr">
                      <a:solidFill>
                        <a:srgbClr val="E7E6E6"/>
                      </a:solidFill>
                      <a:prstDash val="solid"/>
                      <a:round/>
                      <a:headEnd type="none" w="med" len="med"/>
                      <a:tailEnd type="none" w="med" len="med"/>
                    </a:lnB>
                    <a:noFill/>
                  </a:tcPr>
                </a:tc>
                <a:extLst>
                  <a:ext uri="{0D108BD9-81ED-4DB2-BD59-A6C34878D82A}">
                    <a16:rowId xmlns:a16="http://schemas.microsoft.com/office/drawing/2014/main" val="125817200"/>
                  </a:ext>
                </a:extLst>
              </a:tr>
              <a:tr h="0">
                <a:tc>
                  <a:txBody>
                    <a:bodyPr/>
                    <a:lstStyle/>
                    <a:p>
                      <a:pPr algn="l" rtl="0" fontAlgn="base">
                        <a:lnSpc>
                          <a:spcPct val="100000"/>
                        </a:lnSpc>
                        <a:spcAft>
                          <a:spcPts val="600"/>
                        </a:spcAft>
                      </a:pPr>
                      <a:r>
                        <a:rPr lang="en-GB" sz="900" b="1" i="0">
                          <a:effectLst/>
                          <a:latin typeface="Arial" panose="020B0604020202020204" pitchFamily="34" charset="0"/>
                        </a:rPr>
                        <a:t>Moderate </a:t>
                      </a:r>
                      <a:endParaRPr lang="en-GB" sz="900" b="1" i="0">
                        <a:effectLst/>
                      </a:endParaRPr>
                    </a:p>
                  </a:txBody>
                  <a:tcPr>
                    <a:lnL>
                      <a:noFill/>
                    </a:lnL>
                    <a:lnR>
                      <a:noFill/>
                    </a:lnR>
                    <a:lnT w="12700" cap="flat" cmpd="sng" algn="ctr">
                      <a:solidFill>
                        <a:srgbClr val="E7E6E6"/>
                      </a:solidFill>
                      <a:prstDash val="solid"/>
                      <a:round/>
                      <a:headEnd type="none" w="med" len="med"/>
                      <a:tailEnd type="none" w="med" len="med"/>
                    </a:lnT>
                    <a:lnB w="12700" cap="flat" cmpd="sng" algn="ctr">
                      <a:solidFill>
                        <a:srgbClr val="E7E6E6"/>
                      </a:solidFill>
                      <a:prstDash val="solid"/>
                      <a:round/>
                      <a:headEnd type="none" w="med" len="med"/>
                      <a:tailEnd type="none" w="med" len="med"/>
                    </a:lnB>
                    <a:solidFill>
                      <a:srgbClr val="FFFF00"/>
                    </a:solidFill>
                  </a:tcPr>
                </a:tc>
                <a:tc>
                  <a:txBody>
                    <a:bodyPr/>
                    <a:lstStyle/>
                    <a:p>
                      <a:pPr algn="l" rtl="0" fontAlgn="base">
                        <a:lnSpc>
                          <a:spcPct val="100000"/>
                        </a:lnSpc>
                        <a:spcAft>
                          <a:spcPts val="600"/>
                        </a:spcAft>
                      </a:pPr>
                      <a:r>
                        <a:rPr lang="en-GB" sz="900" b="0" i="0">
                          <a:effectLst/>
                          <a:latin typeface="Arial" panose="020B0604020202020204" pitchFamily="34" charset="0"/>
                        </a:rPr>
                        <a:t>No more than one outcome is rated as not meeting minimum achievement levels required. </a:t>
                      </a:r>
                      <a:endParaRPr lang="en-GB" sz="900" b="0" i="0">
                        <a:effectLst/>
                      </a:endParaRPr>
                    </a:p>
                  </a:txBody>
                  <a:tcPr>
                    <a:lnL>
                      <a:noFill/>
                    </a:lnL>
                    <a:lnR>
                      <a:noFill/>
                    </a:lnR>
                    <a:lnT w="12700" cap="flat" cmpd="sng" algn="ctr">
                      <a:solidFill>
                        <a:srgbClr val="E7E6E6"/>
                      </a:solidFill>
                      <a:prstDash val="solid"/>
                      <a:round/>
                      <a:headEnd type="none" w="med" len="med"/>
                      <a:tailEnd type="none" w="med" len="med"/>
                    </a:lnT>
                    <a:lnB w="12700" cap="flat" cmpd="sng" algn="ctr">
                      <a:solidFill>
                        <a:srgbClr val="E7E6E6"/>
                      </a:solidFill>
                      <a:prstDash val="solid"/>
                      <a:round/>
                      <a:headEnd type="none" w="med" len="med"/>
                      <a:tailEnd type="none" w="med" len="med"/>
                    </a:lnB>
                    <a:noFill/>
                  </a:tcPr>
                </a:tc>
                <a:extLst>
                  <a:ext uri="{0D108BD9-81ED-4DB2-BD59-A6C34878D82A}">
                    <a16:rowId xmlns:a16="http://schemas.microsoft.com/office/drawing/2014/main" val="1326069568"/>
                  </a:ext>
                </a:extLst>
              </a:tr>
              <a:tr h="127000">
                <a:tc>
                  <a:txBody>
                    <a:bodyPr/>
                    <a:lstStyle/>
                    <a:p>
                      <a:pPr algn="l" rtl="0" fontAlgn="base">
                        <a:lnSpc>
                          <a:spcPct val="100000"/>
                        </a:lnSpc>
                        <a:spcAft>
                          <a:spcPts val="600"/>
                        </a:spcAft>
                      </a:pPr>
                      <a:r>
                        <a:rPr lang="en-GB" sz="900" b="1" i="0">
                          <a:solidFill>
                            <a:srgbClr val="FFFFFF"/>
                          </a:solidFill>
                          <a:effectLst/>
                          <a:latin typeface="Arial" panose="020B0604020202020204" pitchFamily="34" charset="0"/>
                        </a:rPr>
                        <a:t>Low  </a:t>
                      </a:r>
                      <a:endParaRPr lang="en-GB" sz="900" b="1" i="0">
                        <a:effectLst/>
                      </a:endParaRPr>
                    </a:p>
                  </a:txBody>
                  <a:tcPr>
                    <a:lnL>
                      <a:noFill/>
                    </a:lnL>
                    <a:lnR>
                      <a:noFill/>
                    </a:lnR>
                    <a:lnT w="12700" cap="flat" cmpd="sng" algn="ctr">
                      <a:solidFill>
                        <a:srgbClr val="E7E6E6"/>
                      </a:solidFill>
                      <a:prstDash val="solid"/>
                      <a:round/>
                      <a:headEnd type="none" w="med" len="med"/>
                      <a:tailEnd type="none" w="med" len="med"/>
                    </a:lnT>
                    <a:lnB w="12700" cap="flat" cmpd="sng" algn="ctr">
                      <a:solidFill>
                        <a:srgbClr val="E7E6E6"/>
                      </a:solidFill>
                      <a:prstDash val="solid"/>
                      <a:round/>
                      <a:headEnd type="none" w="med" len="med"/>
                      <a:tailEnd type="none" w="med" len="med"/>
                    </a:lnB>
                    <a:solidFill>
                      <a:srgbClr val="92D050"/>
                    </a:solidFill>
                  </a:tcPr>
                </a:tc>
                <a:tc>
                  <a:txBody>
                    <a:bodyPr/>
                    <a:lstStyle/>
                    <a:p>
                      <a:pPr algn="l" rtl="0" fontAlgn="base">
                        <a:lnSpc>
                          <a:spcPct val="100000"/>
                        </a:lnSpc>
                        <a:spcAft>
                          <a:spcPts val="600"/>
                        </a:spcAft>
                      </a:pPr>
                      <a:r>
                        <a:rPr lang="en-GB" sz="900" b="0" i="0">
                          <a:effectLst/>
                          <a:latin typeface="Arial" panose="020B0604020202020204" pitchFamily="34" charset="0"/>
                        </a:rPr>
                        <a:t>All minimum achievement levels have been met. </a:t>
                      </a:r>
                      <a:endParaRPr lang="en-GB" sz="900" b="0" i="0">
                        <a:effectLst/>
                      </a:endParaRPr>
                    </a:p>
                  </a:txBody>
                  <a:tcPr>
                    <a:lnL>
                      <a:noFill/>
                    </a:lnL>
                    <a:lnR>
                      <a:noFill/>
                    </a:lnR>
                    <a:lnT w="12700" cap="flat" cmpd="sng" algn="ctr">
                      <a:solidFill>
                        <a:srgbClr val="E7E6E6"/>
                      </a:solidFill>
                      <a:prstDash val="solid"/>
                      <a:round/>
                      <a:headEnd type="none" w="med" len="med"/>
                      <a:tailEnd type="none" w="med" len="med"/>
                    </a:lnT>
                    <a:lnB w="12700" cap="flat" cmpd="sng" algn="ctr">
                      <a:solidFill>
                        <a:srgbClr val="E7E6E6"/>
                      </a:solidFill>
                      <a:prstDash val="solid"/>
                      <a:round/>
                      <a:headEnd type="none" w="med" len="med"/>
                      <a:tailEnd type="none" w="med" len="med"/>
                    </a:lnB>
                    <a:noFill/>
                  </a:tcPr>
                </a:tc>
                <a:extLst>
                  <a:ext uri="{0D108BD9-81ED-4DB2-BD59-A6C34878D82A}">
                    <a16:rowId xmlns:a16="http://schemas.microsoft.com/office/drawing/2014/main" val="1785555110"/>
                  </a:ext>
                </a:extLst>
              </a:tr>
              <a:tr h="127000">
                <a:tc>
                  <a:txBody>
                    <a:bodyPr/>
                    <a:lstStyle/>
                    <a:p>
                      <a:pPr algn="l" rtl="0" fontAlgn="base">
                        <a:lnSpc>
                          <a:spcPct val="100000"/>
                        </a:lnSpc>
                        <a:spcAft>
                          <a:spcPts val="600"/>
                        </a:spcAft>
                      </a:pPr>
                      <a:r>
                        <a:rPr lang="en-GB" sz="900" b="1" i="0">
                          <a:solidFill>
                            <a:srgbClr val="FFFFFF"/>
                          </a:solidFill>
                          <a:effectLst/>
                          <a:latin typeface="Arial" panose="020B0604020202020204" pitchFamily="34" charset="0"/>
                        </a:rPr>
                        <a:t>Very Low </a:t>
                      </a:r>
                      <a:endParaRPr lang="en-GB" sz="900" b="1" i="0">
                        <a:effectLst/>
                      </a:endParaRPr>
                    </a:p>
                  </a:txBody>
                  <a:tcPr>
                    <a:lnL>
                      <a:noFill/>
                    </a:lnL>
                    <a:lnR>
                      <a:noFill/>
                    </a:lnR>
                    <a:lnT w="12700" cap="flat" cmpd="sng" algn="ctr">
                      <a:solidFill>
                        <a:srgbClr val="E7E6E6"/>
                      </a:solidFill>
                      <a:prstDash val="solid"/>
                      <a:round/>
                      <a:headEnd type="none" w="med" len="med"/>
                      <a:tailEnd type="none" w="med" len="med"/>
                    </a:lnT>
                    <a:lnB w="12700" cap="flat" cmpd="sng" algn="ctr">
                      <a:solidFill>
                        <a:srgbClr val="005EB8"/>
                      </a:solidFill>
                      <a:prstDash val="solid"/>
                      <a:round/>
                      <a:headEnd type="none" w="med" len="med"/>
                      <a:tailEnd type="none" w="med" len="med"/>
                    </a:lnB>
                    <a:solidFill>
                      <a:srgbClr val="00B050"/>
                    </a:solidFill>
                  </a:tcPr>
                </a:tc>
                <a:tc>
                  <a:txBody>
                    <a:bodyPr/>
                    <a:lstStyle/>
                    <a:p>
                      <a:pPr algn="l" rtl="0" fontAlgn="base">
                        <a:lnSpc>
                          <a:spcPct val="100000"/>
                        </a:lnSpc>
                        <a:spcAft>
                          <a:spcPts val="600"/>
                        </a:spcAft>
                      </a:pPr>
                      <a:r>
                        <a:rPr lang="en-GB" sz="900" b="0" i="0">
                          <a:effectLst/>
                          <a:latin typeface="Arial" panose="020B0604020202020204" pitchFamily="34" charset="0"/>
                        </a:rPr>
                        <a:t>All minimum achievement levels have been met and achievement levels have been exceeded for at least one outcome. </a:t>
                      </a:r>
                      <a:endParaRPr lang="en-GB" sz="900" b="0" i="0">
                        <a:effectLst/>
                      </a:endParaRPr>
                    </a:p>
                  </a:txBody>
                  <a:tcPr>
                    <a:lnL>
                      <a:noFill/>
                    </a:lnL>
                    <a:lnR>
                      <a:noFill/>
                    </a:lnR>
                    <a:lnT w="12700" cap="flat" cmpd="sng" algn="ctr">
                      <a:solidFill>
                        <a:srgbClr val="E7E6E6"/>
                      </a:solidFill>
                      <a:prstDash val="solid"/>
                      <a:round/>
                      <a:headEnd type="none" w="med" len="med"/>
                      <a:tailEnd type="none" w="med" len="med"/>
                    </a:lnT>
                    <a:lnB w="12700" cap="flat" cmpd="sng" algn="ctr">
                      <a:solidFill>
                        <a:srgbClr val="005EB8"/>
                      </a:solidFill>
                      <a:prstDash val="solid"/>
                      <a:round/>
                      <a:headEnd type="none" w="med" len="med"/>
                      <a:tailEnd type="none" w="med" len="med"/>
                    </a:lnB>
                    <a:noFill/>
                  </a:tcPr>
                </a:tc>
                <a:extLst>
                  <a:ext uri="{0D108BD9-81ED-4DB2-BD59-A6C34878D82A}">
                    <a16:rowId xmlns:a16="http://schemas.microsoft.com/office/drawing/2014/main" val="172615278"/>
                  </a:ext>
                </a:extLst>
              </a:tr>
            </a:tbl>
          </a:graphicData>
        </a:graphic>
      </p:graphicFrame>
      <p:sp>
        <p:nvSpPr>
          <p:cNvPr id="10" name="TextBox 9">
            <a:extLst>
              <a:ext uri="{FF2B5EF4-FFF2-40B4-BE49-F238E27FC236}">
                <a16:creationId xmlns:a16="http://schemas.microsoft.com/office/drawing/2014/main" id="{60A272C4-D1E7-3C51-F600-EF6567CDD56C}"/>
              </a:ext>
            </a:extLst>
          </p:cNvPr>
          <p:cNvSpPr txBox="1"/>
          <p:nvPr/>
        </p:nvSpPr>
        <p:spPr>
          <a:xfrm>
            <a:off x="5940607" y="1402925"/>
            <a:ext cx="3494490" cy="251808"/>
          </a:xfrm>
          <a:prstGeom prst="rect">
            <a:avLst/>
          </a:prstGeom>
          <a:noFill/>
        </p:spPr>
        <p:txBody>
          <a:bodyPr wrap="square" lIns="0" tIns="0" rIns="0" bIns="0" rtlCol="0" anchor="t">
            <a:noAutofit/>
          </a:bodyPr>
          <a:lstStyle/>
          <a:p>
            <a:pPr>
              <a:spcAft>
                <a:spcPts val="600"/>
              </a:spcAft>
              <a:defRPr/>
            </a:pPr>
            <a:r>
              <a:rPr lang="en-GB" sz="900" b="1">
                <a:solidFill>
                  <a:srgbClr val="003087"/>
                </a:solidFill>
                <a:latin typeface="Arial"/>
                <a:cs typeface="Arial"/>
              </a:rPr>
              <a:t>How to determine the outcome level of the achievement level</a:t>
            </a:r>
          </a:p>
        </p:txBody>
      </p:sp>
      <p:sp>
        <p:nvSpPr>
          <p:cNvPr id="11" name="Rectangle: Rounded Corners 10">
            <a:extLst>
              <a:ext uri="{FF2B5EF4-FFF2-40B4-BE49-F238E27FC236}">
                <a16:creationId xmlns:a16="http://schemas.microsoft.com/office/drawing/2014/main" id="{9C4BC1F7-E45E-B093-533D-49BB4A5FFE95}"/>
              </a:ext>
            </a:extLst>
          </p:cNvPr>
          <p:cNvSpPr/>
          <p:nvPr/>
        </p:nvSpPr>
        <p:spPr>
          <a:xfrm>
            <a:off x="5753041" y="2481979"/>
            <a:ext cx="1570015" cy="468000"/>
          </a:xfrm>
          <a:prstGeom prst="round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lIns="54610" tIns="54610" rIns="54610" bIns="54610" rtlCol="0" anchor="ctr"/>
          <a:lstStyle/>
          <a:p>
            <a:pPr algn="ctr"/>
            <a:r>
              <a:rPr lang="en-GB" sz="1000">
                <a:solidFill>
                  <a:schemeClr val="tx1"/>
                </a:solidFill>
              </a:rPr>
              <a:t>Achieved</a:t>
            </a:r>
          </a:p>
        </p:txBody>
      </p:sp>
      <p:sp>
        <p:nvSpPr>
          <p:cNvPr id="12" name="Rectangle: Rounded Corners 11">
            <a:extLst>
              <a:ext uri="{FF2B5EF4-FFF2-40B4-BE49-F238E27FC236}">
                <a16:creationId xmlns:a16="http://schemas.microsoft.com/office/drawing/2014/main" id="{A4F4E54B-71A8-F9C5-E49E-81AA81B3D469}"/>
              </a:ext>
            </a:extLst>
          </p:cNvPr>
          <p:cNvSpPr/>
          <p:nvPr/>
        </p:nvSpPr>
        <p:spPr>
          <a:xfrm>
            <a:off x="7566774" y="2488451"/>
            <a:ext cx="1570011" cy="468000"/>
          </a:xfrm>
          <a:prstGeom prst="round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lIns="54610" tIns="54610" rIns="54610" bIns="54610" rtlCol="0" anchor="ctr"/>
          <a:lstStyle/>
          <a:p>
            <a:pPr algn="ctr"/>
            <a:r>
              <a:rPr lang="en-GB" sz="1000">
                <a:solidFill>
                  <a:schemeClr val="tx1"/>
                </a:solidFill>
              </a:rPr>
              <a:t>Are any indicators of good practice rated as Not achieved?</a:t>
            </a:r>
          </a:p>
        </p:txBody>
      </p:sp>
      <p:sp>
        <p:nvSpPr>
          <p:cNvPr id="14" name="Rectangle: Rounded Corners 13">
            <a:extLst>
              <a:ext uri="{FF2B5EF4-FFF2-40B4-BE49-F238E27FC236}">
                <a16:creationId xmlns:a16="http://schemas.microsoft.com/office/drawing/2014/main" id="{4E628BBA-6AC2-8106-2E19-F44CDCF626E8}"/>
              </a:ext>
            </a:extLst>
          </p:cNvPr>
          <p:cNvSpPr/>
          <p:nvPr/>
        </p:nvSpPr>
        <p:spPr>
          <a:xfrm>
            <a:off x="6655935" y="3318478"/>
            <a:ext cx="1570033" cy="468000"/>
          </a:xfrm>
          <a:prstGeom prst="round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lIns="54610" tIns="54610" rIns="54610" bIns="54610" rtlCol="0" anchor="ctr"/>
          <a:lstStyle/>
          <a:p>
            <a:pPr algn="ctr"/>
            <a:r>
              <a:rPr lang="en-GB" sz="1000">
                <a:solidFill>
                  <a:schemeClr val="tx1"/>
                </a:solidFill>
              </a:rPr>
              <a:t>Not Achieved</a:t>
            </a:r>
          </a:p>
        </p:txBody>
      </p:sp>
      <p:sp>
        <p:nvSpPr>
          <p:cNvPr id="15" name="Rectangle: Rounded Corners 14">
            <a:extLst>
              <a:ext uri="{FF2B5EF4-FFF2-40B4-BE49-F238E27FC236}">
                <a16:creationId xmlns:a16="http://schemas.microsoft.com/office/drawing/2014/main" id="{623A4AD1-6E91-CAA4-0CD2-D5CCA0B6190E}"/>
              </a:ext>
            </a:extLst>
          </p:cNvPr>
          <p:cNvSpPr/>
          <p:nvPr/>
        </p:nvSpPr>
        <p:spPr>
          <a:xfrm>
            <a:off x="8469641" y="3318478"/>
            <a:ext cx="1570034" cy="468000"/>
          </a:xfrm>
          <a:prstGeom prst="round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lIns="54610" tIns="54610" rIns="54610" bIns="54610" rtlCol="0" anchor="ctr"/>
          <a:lstStyle/>
          <a:p>
            <a:pPr algn="ctr"/>
            <a:r>
              <a:rPr lang="en-GB" sz="1000">
                <a:solidFill>
                  <a:schemeClr val="tx1"/>
                </a:solidFill>
              </a:rPr>
              <a:t>Partially Achieved</a:t>
            </a:r>
          </a:p>
        </p:txBody>
      </p:sp>
      <p:sp>
        <p:nvSpPr>
          <p:cNvPr id="17" name="Rectangle: Rounded Corners 16">
            <a:extLst>
              <a:ext uri="{FF2B5EF4-FFF2-40B4-BE49-F238E27FC236}">
                <a16:creationId xmlns:a16="http://schemas.microsoft.com/office/drawing/2014/main" id="{02DBF90A-1C22-C851-BFDB-B1A01836B1B5}"/>
              </a:ext>
            </a:extLst>
          </p:cNvPr>
          <p:cNvSpPr/>
          <p:nvPr/>
        </p:nvSpPr>
        <p:spPr>
          <a:xfrm>
            <a:off x="6610029" y="1671580"/>
            <a:ext cx="1570017" cy="478014"/>
          </a:xfrm>
          <a:prstGeom prst="round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lIns="54610" tIns="54610" rIns="54610" bIns="54610" rtlCol="0" anchor="ctr"/>
          <a:lstStyle/>
          <a:p>
            <a:pPr algn="ctr"/>
            <a:r>
              <a:rPr lang="en-GB" sz="1000">
                <a:solidFill>
                  <a:schemeClr val="tx1"/>
                </a:solidFill>
              </a:rPr>
              <a:t>Are all indicators of good practice rated as Achieved?</a:t>
            </a:r>
          </a:p>
        </p:txBody>
      </p:sp>
      <p:cxnSp>
        <p:nvCxnSpPr>
          <p:cNvPr id="19" name="Straight Connector 18">
            <a:extLst>
              <a:ext uri="{FF2B5EF4-FFF2-40B4-BE49-F238E27FC236}">
                <a16:creationId xmlns:a16="http://schemas.microsoft.com/office/drawing/2014/main" id="{14C09FE5-E54C-3C92-21DC-02CDD00D72E3}"/>
              </a:ext>
            </a:extLst>
          </p:cNvPr>
          <p:cNvCxnSpPr>
            <a:cxnSpLocks/>
          </p:cNvCxnSpPr>
          <p:nvPr/>
        </p:nvCxnSpPr>
        <p:spPr>
          <a:xfrm flipH="1">
            <a:off x="7395037" y="2149594"/>
            <a:ext cx="1" cy="107471"/>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7D97707C-A542-2692-C298-4A21DC6D1B3C}"/>
              </a:ext>
            </a:extLst>
          </p:cNvPr>
          <p:cNvCxnSpPr>
            <a:cxnSpLocks/>
            <a:stCxn id="14" idx="0"/>
            <a:endCxn id="15" idx="0"/>
          </p:cNvCxnSpPr>
          <p:nvPr/>
        </p:nvCxnSpPr>
        <p:spPr>
          <a:xfrm rot="5400000" flipH="1" flipV="1">
            <a:off x="8347805" y="2411625"/>
            <a:ext cx="12700" cy="1813706"/>
          </a:xfrm>
          <a:prstGeom prst="bentConnector3">
            <a:avLst>
              <a:gd name="adj1" fmla="val 1800000"/>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17E2FE2-681F-8662-22D5-820CCD3333F6}"/>
              </a:ext>
            </a:extLst>
          </p:cNvPr>
          <p:cNvCxnSpPr>
            <a:cxnSpLocks/>
            <a:stCxn id="12" idx="2"/>
          </p:cNvCxnSpPr>
          <p:nvPr/>
        </p:nvCxnSpPr>
        <p:spPr>
          <a:xfrm>
            <a:off x="8351780" y="2956451"/>
            <a:ext cx="0" cy="142673"/>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73A01893-41B1-7FDF-2F58-DFEBFEFE1F77}"/>
              </a:ext>
            </a:extLst>
          </p:cNvPr>
          <p:cNvSpPr txBox="1"/>
          <p:nvPr/>
        </p:nvSpPr>
        <p:spPr>
          <a:xfrm>
            <a:off x="6746477" y="2243142"/>
            <a:ext cx="343760" cy="200992"/>
          </a:xfrm>
          <a:prstGeom prst="rect">
            <a:avLst/>
          </a:prstGeom>
          <a:noFill/>
        </p:spPr>
        <p:txBody>
          <a:bodyPr wrap="none" lIns="54610" tIns="54610" rIns="54610" bIns="54610" rtlCol="0">
            <a:noAutofit/>
          </a:bodyPr>
          <a:lstStyle/>
          <a:p>
            <a:pPr>
              <a:spcAft>
                <a:spcPts val="600"/>
              </a:spcAft>
            </a:pPr>
            <a:r>
              <a:rPr lang="en-GB" sz="900"/>
              <a:t>Yes</a:t>
            </a:r>
          </a:p>
        </p:txBody>
      </p:sp>
      <p:sp>
        <p:nvSpPr>
          <p:cNvPr id="33" name="TextBox 32">
            <a:extLst>
              <a:ext uri="{FF2B5EF4-FFF2-40B4-BE49-F238E27FC236}">
                <a16:creationId xmlns:a16="http://schemas.microsoft.com/office/drawing/2014/main" id="{E93A95F6-A0E6-2C3C-1085-57EFF852761A}"/>
              </a:ext>
            </a:extLst>
          </p:cNvPr>
          <p:cNvSpPr txBox="1"/>
          <p:nvPr/>
        </p:nvSpPr>
        <p:spPr>
          <a:xfrm>
            <a:off x="7836286" y="3079405"/>
            <a:ext cx="343760" cy="200992"/>
          </a:xfrm>
          <a:prstGeom prst="rect">
            <a:avLst/>
          </a:prstGeom>
          <a:noFill/>
        </p:spPr>
        <p:txBody>
          <a:bodyPr wrap="none" lIns="54610" tIns="54610" rIns="54610" bIns="54610" rtlCol="0">
            <a:noAutofit/>
          </a:bodyPr>
          <a:lstStyle/>
          <a:p>
            <a:pPr>
              <a:spcAft>
                <a:spcPts val="600"/>
              </a:spcAft>
            </a:pPr>
            <a:r>
              <a:rPr lang="en-GB" sz="900"/>
              <a:t>Yes</a:t>
            </a:r>
          </a:p>
        </p:txBody>
      </p:sp>
      <p:sp>
        <p:nvSpPr>
          <p:cNvPr id="36" name="TextBox 35">
            <a:extLst>
              <a:ext uri="{FF2B5EF4-FFF2-40B4-BE49-F238E27FC236}">
                <a16:creationId xmlns:a16="http://schemas.microsoft.com/office/drawing/2014/main" id="{414A33E5-111A-78A1-FE94-7EFCF2709C6B}"/>
              </a:ext>
            </a:extLst>
          </p:cNvPr>
          <p:cNvSpPr txBox="1"/>
          <p:nvPr/>
        </p:nvSpPr>
        <p:spPr>
          <a:xfrm>
            <a:off x="8537562" y="3079405"/>
            <a:ext cx="343760" cy="200992"/>
          </a:xfrm>
          <a:prstGeom prst="rect">
            <a:avLst/>
          </a:prstGeom>
          <a:noFill/>
        </p:spPr>
        <p:txBody>
          <a:bodyPr wrap="none" lIns="54610" tIns="54610" rIns="54610" bIns="54610" rtlCol="0">
            <a:noAutofit/>
          </a:bodyPr>
          <a:lstStyle/>
          <a:p>
            <a:pPr>
              <a:spcAft>
                <a:spcPts val="600"/>
              </a:spcAft>
            </a:pPr>
            <a:r>
              <a:rPr lang="en-GB" sz="900"/>
              <a:t>No</a:t>
            </a:r>
          </a:p>
        </p:txBody>
      </p:sp>
      <p:sp>
        <p:nvSpPr>
          <p:cNvPr id="37" name="TextBox 36">
            <a:extLst>
              <a:ext uri="{FF2B5EF4-FFF2-40B4-BE49-F238E27FC236}">
                <a16:creationId xmlns:a16="http://schemas.microsoft.com/office/drawing/2014/main" id="{59D4417D-33C7-6597-2B77-6E9BABBEFD4D}"/>
              </a:ext>
            </a:extLst>
          </p:cNvPr>
          <p:cNvSpPr txBox="1"/>
          <p:nvPr/>
        </p:nvSpPr>
        <p:spPr>
          <a:xfrm>
            <a:off x="7689623" y="2243142"/>
            <a:ext cx="343760" cy="200992"/>
          </a:xfrm>
          <a:prstGeom prst="rect">
            <a:avLst/>
          </a:prstGeom>
          <a:noFill/>
        </p:spPr>
        <p:txBody>
          <a:bodyPr wrap="none" lIns="54610" tIns="54610" rIns="54610" bIns="54610" rtlCol="0">
            <a:noAutofit/>
          </a:bodyPr>
          <a:lstStyle/>
          <a:p>
            <a:pPr>
              <a:spcAft>
                <a:spcPts val="600"/>
              </a:spcAft>
            </a:pPr>
            <a:r>
              <a:rPr lang="en-GB" sz="900"/>
              <a:t>No</a:t>
            </a:r>
          </a:p>
        </p:txBody>
      </p:sp>
      <p:cxnSp>
        <p:nvCxnSpPr>
          <p:cNvPr id="45" name="Connector: Elbow 44">
            <a:extLst>
              <a:ext uri="{FF2B5EF4-FFF2-40B4-BE49-F238E27FC236}">
                <a16:creationId xmlns:a16="http://schemas.microsoft.com/office/drawing/2014/main" id="{516BE732-DC98-D50E-39A1-C9E7FB60FDE2}"/>
              </a:ext>
            </a:extLst>
          </p:cNvPr>
          <p:cNvCxnSpPr>
            <a:cxnSpLocks/>
            <a:stCxn id="11" idx="0"/>
            <a:endCxn id="12" idx="0"/>
          </p:cNvCxnSpPr>
          <p:nvPr/>
        </p:nvCxnSpPr>
        <p:spPr>
          <a:xfrm rot="16200000" flipH="1">
            <a:off x="7441678" y="1578350"/>
            <a:ext cx="6472" cy="1813731"/>
          </a:xfrm>
          <a:prstGeom prst="bentConnector3">
            <a:avLst>
              <a:gd name="adj1" fmla="val -3532138"/>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5" name="Text Placeholder 1">
            <a:extLst>
              <a:ext uri="{FF2B5EF4-FFF2-40B4-BE49-F238E27FC236}">
                <a16:creationId xmlns:a16="http://schemas.microsoft.com/office/drawing/2014/main" id="{282505BE-8AC5-737E-5B1F-613EED526733}"/>
              </a:ext>
            </a:extLst>
          </p:cNvPr>
          <p:cNvSpPr txBox="1">
            <a:spLocks/>
          </p:cNvSpPr>
          <p:nvPr/>
        </p:nvSpPr>
        <p:spPr>
          <a:xfrm>
            <a:off x="608400" y="550800"/>
            <a:ext cx="10988431" cy="169200"/>
          </a:xfrm>
          <a:prstGeom prst="rect">
            <a:avLst/>
          </a:prstGeom>
        </p:spPr>
        <p:txBody>
          <a:bodyPr vert="horz" lIns="0" tIns="0" rIns="0" bIns="0" rtlCol="0" anchor="b" anchorCtr="0">
            <a:noAutofit/>
          </a:bodyPr>
          <a:lstStyle>
            <a:lvl1pPr marL="0" indent="0" algn="l" defTabSz="914400" rtl="0" eaLnBrk="1" latinLnBrk="0" hangingPunct="1">
              <a:lnSpc>
                <a:spcPct val="100000"/>
              </a:lnSpc>
              <a:spcBef>
                <a:spcPts val="0"/>
              </a:spcBef>
              <a:spcAft>
                <a:spcPts val="0"/>
              </a:spcAft>
              <a:buFontTx/>
              <a:buNone/>
              <a:defRPr sz="12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18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3pPr>
            <a:lvl4pPr marL="36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4pPr>
            <a:lvl5pPr marL="54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Appendix C</a:t>
            </a:r>
          </a:p>
        </p:txBody>
      </p:sp>
      <p:cxnSp>
        <p:nvCxnSpPr>
          <p:cNvPr id="13" name="Google Shape;1341;p56">
            <a:extLst>
              <a:ext uri="{FF2B5EF4-FFF2-40B4-BE49-F238E27FC236}">
                <a16:creationId xmlns:a16="http://schemas.microsoft.com/office/drawing/2014/main" id="{7BBF7497-7B7C-4A93-83DA-1C41825365A9}"/>
              </a:ext>
            </a:extLst>
          </p:cNvPr>
          <p:cNvCxnSpPr/>
          <p:nvPr/>
        </p:nvCxnSpPr>
        <p:spPr>
          <a:xfrm>
            <a:off x="6129119" y="161661"/>
            <a:ext cx="1670757" cy="0"/>
          </a:xfrm>
          <a:prstGeom prst="straightConnector1">
            <a:avLst/>
          </a:prstGeom>
          <a:noFill/>
          <a:ln w="38100" cap="flat" cmpd="sng">
            <a:solidFill>
              <a:schemeClr val="tx2"/>
            </a:solidFill>
            <a:prstDash val="solid"/>
            <a:round/>
            <a:headEnd type="none" w="sm" len="sm"/>
            <a:tailEnd type="none" w="sm" len="sm"/>
          </a:ln>
        </p:spPr>
      </p:cxnSp>
      <p:sp>
        <p:nvSpPr>
          <p:cNvPr id="16" name="Google Shape;1342;p56">
            <a:extLst>
              <a:ext uri="{FF2B5EF4-FFF2-40B4-BE49-F238E27FC236}">
                <a16:creationId xmlns:a16="http://schemas.microsoft.com/office/drawing/2014/main" id="{CA4E967C-3F84-B2BA-4C4D-CA45B2CF50A5}"/>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Findings and Recommendations</a:t>
            </a:r>
          </a:p>
        </p:txBody>
      </p:sp>
      <p:sp>
        <p:nvSpPr>
          <p:cNvPr id="18" name="Google Shape;1343;p56">
            <a:extLst>
              <a:ext uri="{FF2B5EF4-FFF2-40B4-BE49-F238E27FC236}">
                <a16:creationId xmlns:a16="http://schemas.microsoft.com/office/drawing/2014/main" id="{2A67F93F-867D-F4BD-8591-2400E8D53CCA}"/>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ea typeface="Arial"/>
                <a:cs typeface="Arial"/>
                <a:sym typeface="Arial"/>
              </a:rPr>
              <a:t>Appendices</a:t>
            </a:r>
            <a:endParaRPr sz="816" b="1" kern="0">
              <a:solidFill>
                <a:schemeClr val="tx2"/>
              </a:solidFill>
              <a:latin typeface="Arial"/>
              <a:ea typeface="Arial"/>
              <a:cs typeface="Arial"/>
              <a:sym typeface="Arial"/>
            </a:endParaRPr>
          </a:p>
        </p:txBody>
      </p:sp>
      <p:sp>
        <p:nvSpPr>
          <p:cNvPr id="20" name="Google Shape;1345;p56">
            <a:extLst>
              <a:ext uri="{FF2B5EF4-FFF2-40B4-BE49-F238E27FC236}">
                <a16:creationId xmlns:a16="http://schemas.microsoft.com/office/drawing/2014/main" id="{1104B0FF-5AD0-49BD-6F99-90621444649D}"/>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bg2">
                    <a:lumMod val="75000"/>
                  </a:schemeClr>
                </a:solidFill>
                <a:latin typeface="Arial"/>
                <a:cs typeface="Arial"/>
                <a:sym typeface="Arial"/>
              </a:rPr>
              <a:t>Executive summary</a:t>
            </a:r>
          </a:p>
        </p:txBody>
      </p:sp>
      <p:cxnSp>
        <p:nvCxnSpPr>
          <p:cNvPr id="21" name="Google Shape;1347;p56">
            <a:extLst>
              <a:ext uri="{FF2B5EF4-FFF2-40B4-BE49-F238E27FC236}">
                <a16:creationId xmlns:a16="http://schemas.microsoft.com/office/drawing/2014/main" id="{89340E0F-3407-CB7A-3D00-3A6C101B84A2}"/>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34" name="Google Shape;1348;p56">
            <a:extLst>
              <a:ext uri="{FF2B5EF4-FFF2-40B4-BE49-F238E27FC236}">
                <a16:creationId xmlns:a16="http://schemas.microsoft.com/office/drawing/2014/main" id="{2CBDB348-59B7-A0A9-87CA-8D6B590F4CC2}"/>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cxnSp>
        <p:nvCxnSpPr>
          <p:cNvPr id="35" name="Google Shape;1347;p56">
            <a:extLst>
              <a:ext uri="{FF2B5EF4-FFF2-40B4-BE49-F238E27FC236}">
                <a16:creationId xmlns:a16="http://schemas.microsoft.com/office/drawing/2014/main" id="{AAE77EE7-AEA7-3C8F-9F11-566D5292496B}"/>
              </a:ext>
            </a:extLst>
          </p:cNvPr>
          <p:cNvCxnSpPr/>
          <p:nvPr/>
        </p:nvCxnSpPr>
        <p:spPr>
          <a:xfrm>
            <a:off x="4298414" y="161661"/>
            <a:ext cx="1670757" cy="0"/>
          </a:xfrm>
          <a:prstGeom prst="straightConnector1">
            <a:avLst/>
          </a:prstGeom>
          <a:noFill/>
          <a:ln w="38100" cap="flat" cmpd="sng">
            <a:solidFill>
              <a:srgbClr val="D0CECE"/>
            </a:solidFill>
            <a:prstDash val="solid"/>
            <a:round/>
            <a:headEnd type="none" w="sm" len="sm"/>
            <a:tailEnd type="none" w="sm" len="sm"/>
          </a:ln>
        </p:spPr>
      </p:cxnSp>
      <p:cxnSp>
        <p:nvCxnSpPr>
          <p:cNvPr id="38" name="Google Shape;1344;p56">
            <a:extLst>
              <a:ext uri="{FF2B5EF4-FFF2-40B4-BE49-F238E27FC236}">
                <a16:creationId xmlns:a16="http://schemas.microsoft.com/office/drawing/2014/main" id="{BF48CC1C-B513-6CC0-C688-663E7A2B412B}"/>
              </a:ext>
            </a:extLst>
          </p:cNvPr>
          <p:cNvCxnSpPr/>
          <p:nvPr/>
        </p:nvCxnSpPr>
        <p:spPr>
          <a:xfrm>
            <a:off x="2432569" y="161661"/>
            <a:ext cx="1670757" cy="0"/>
          </a:xfrm>
          <a:prstGeom prst="straightConnector1">
            <a:avLst/>
          </a:prstGeom>
          <a:noFill/>
          <a:ln w="38100" cap="flat" cmpd="sng">
            <a:solidFill>
              <a:srgbClr val="D0CECE"/>
            </a:solidFill>
            <a:prstDash val="solid"/>
            <a:round/>
            <a:headEnd type="none" w="sm" len="sm"/>
            <a:tailEnd type="none" w="sm" len="sm"/>
          </a:ln>
        </p:spPr>
      </p:cxnSp>
    </p:spTree>
    <p:extLst>
      <p:ext uri="{BB962C8B-B14F-4D97-AF65-F5344CB8AC3E}">
        <p14:creationId xmlns:p14="http://schemas.microsoft.com/office/powerpoint/2010/main" val="2914521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F68135-D32A-6755-4E44-33E6087B2B51}"/>
              </a:ext>
            </a:extLst>
          </p:cNvPr>
          <p:cNvSpPr>
            <a:spLocks noGrp="1"/>
          </p:cNvSpPr>
          <p:nvPr>
            <p:ph type="title"/>
          </p:nvPr>
        </p:nvSpPr>
        <p:spPr>
          <a:xfrm>
            <a:off x="608400" y="799200"/>
            <a:ext cx="10988431" cy="723600"/>
          </a:xfrm>
        </p:spPr>
        <p:txBody>
          <a:bodyPr/>
          <a:lstStyle/>
          <a:p>
            <a:r>
              <a:rPr lang="en-GB" sz="2400">
                <a:solidFill>
                  <a:schemeClr val="tx2"/>
                </a:solidFill>
              </a:rPr>
              <a:t>Overall Risk Assurance Rating and Confidence Level - Worked Example</a:t>
            </a:r>
            <a:endParaRPr lang="en-GB" sz="2400"/>
          </a:p>
        </p:txBody>
      </p:sp>
      <p:sp>
        <p:nvSpPr>
          <p:cNvPr id="4" name="Text Placeholder 3">
            <a:extLst>
              <a:ext uri="{FF2B5EF4-FFF2-40B4-BE49-F238E27FC236}">
                <a16:creationId xmlns:a16="http://schemas.microsoft.com/office/drawing/2014/main" id="{476F6E03-F4AA-E736-393F-CC1330DE7D55}"/>
              </a:ext>
            </a:extLst>
          </p:cNvPr>
          <p:cNvSpPr>
            <a:spLocks noGrp="1"/>
          </p:cNvSpPr>
          <p:nvPr>
            <p:ph type="body" sz="quarter" idx="10"/>
          </p:nvPr>
        </p:nvSpPr>
        <p:spPr>
          <a:xfrm>
            <a:off x="595169" y="1422400"/>
            <a:ext cx="10023883" cy="3102304"/>
          </a:xfrm>
        </p:spPr>
        <p:txBody>
          <a:bodyPr/>
          <a:lstStyle/>
          <a:p>
            <a:pPr>
              <a:lnSpc>
                <a:spcPct val="100000"/>
              </a:lnSpc>
              <a:spcAft>
                <a:spcPts val="600"/>
              </a:spcAft>
            </a:pPr>
            <a:r>
              <a:rPr lang="en-GB" b="1"/>
              <a:t>Overall Confidence and Risk Levels</a:t>
            </a:r>
          </a:p>
          <a:p>
            <a:pPr>
              <a:lnSpc>
                <a:spcPct val="100000"/>
              </a:lnSpc>
              <a:spcAft>
                <a:spcPts val="600"/>
              </a:spcAft>
            </a:pPr>
            <a:r>
              <a:rPr lang="en-GB" b="0">
                <a:solidFill>
                  <a:schemeClr val="tx1"/>
                </a:solidFill>
              </a:rPr>
              <a:t>The confidence-level in the veracity of the </a:t>
            </a:r>
            <a:r>
              <a:rPr lang="en-GB" b="0">
                <a:solidFill>
                  <a:schemeClr val="tx1"/>
                </a:solidFill>
                <a:highlight>
                  <a:srgbClr val="FFFF00"/>
                </a:highlight>
              </a:rPr>
              <a:t>organisation</a:t>
            </a:r>
            <a:r>
              <a:rPr lang="en-GB" b="0">
                <a:solidFill>
                  <a:schemeClr val="tx1"/>
                </a:solidFill>
              </a:rPr>
              <a:t>’s DSPT self-assessment submission has been determined by comparing our assessment findings against the self-assessment made by </a:t>
            </a:r>
            <a:r>
              <a:rPr lang="en-GB" b="0">
                <a:solidFill>
                  <a:srgbClr val="000000"/>
                </a:solidFill>
                <a:ea typeface="+mn-ea"/>
                <a:cs typeface="+mn-cs"/>
              </a:rPr>
              <a:t>the </a:t>
            </a:r>
            <a:r>
              <a:rPr lang="en-GB" b="0">
                <a:solidFill>
                  <a:srgbClr val="000000"/>
                </a:solidFill>
                <a:highlight>
                  <a:srgbClr val="FFFF00"/>
                </a:highlight>
                <a:ea typeface="+mn-ea"/>
                <a:cs typeface="+mn-cs"/>
              </a:rPr>
              <a:t>organisation</a:t>
            </a:r>
            <a:r>
              <a:rPr lang="en-GB" b="0">
                <a:solidFill>
                  <a:schemeClr val="tx1"/>
                </a:solidFill>
              </a:rPr>
              <a:t>. The following NHS England definitions were used for aiding the decision of applying a confidence-level.</a:t>
            </a:r>
          </a:p>
          <a:p>
            <a:pPr>
              <a:lnSpc>
                <a:spcPct val="100000"/>
              </a:lnSpc>
              <a:spcAft>
                <a:spcPts val="600"/>
              </a:spcAft>
            </a:pPr>
            <a:endParaRPr lang="en-GB">
              <a:solidFill>
                <a:schemeClr val="tx1"/>
              </a:solidFill>
            </a:endParaRPr>
          </a:p>
          <a:p>
            <a:endParaRPr lang="en-GB" b="1"/>
          </a:p>
          <a:p>
            <a:endParaRPr lang="en-US">
              <a:solidFill>
                <a:srgbClr val="FF0000"/>
              </a:solidFill>
            </a:endParaRPr>
          </a:p>
        </p:txBody>
      </p:sp>
      <p:graphicFrame>
        <p:nvGraphicFramePr>
          <p:cNvPr id="9" name="Table 8">
            <a:extLst>
              <a:ext uri="{FF2B5EF4-FFF2-40B4-BE49-F238E27FC236}">
                <a16:creationId xmlns:a16="http://schemas.microsoft.com/office/drawing/2014/main" id="{F7724C67-B583-49EA-39E0-9292518505C0}"/>
              </a:ext>
            </a:extLst>
          </p:cNvPr>
          <p:cNvGraphicFramePr>
            <a:graphicFrameLocks noGrp="1"/>
          </p:cNvGraphicFramePr>
          <p:nvPr>
            <p:extLst>
              <p:ext uri="{D42A27DB-BD31-4B8C-83A1-F6EECF244321}">
                <p14:modId xmlns:p14="http://schemas.microsoft.com/office/powerpoint/2010/main" val="4035697850"/>
              </p:ext>
            </p:extLst>
          </p:nvPr>
        </p:nvGraphicFramePr>
        <p:xfrm>
          <a:off x="595169" y="2119127"/>
          <a:ext cx="7850717" cy="2375710"/>
        </p:xfrm>
        <a:graphic>
          <a:graphicData uri="http://schemas.openxmlformats.org/drawingml/2006/table">
            <a:tbl>
              <a:tblPr/>
              <a:tblGrid>
                <a:gridCol w="5238018">
                  <a:extLst>
                    <a:ext uri="{9D8B030D-6E8A-4147-A177-3AD203B41FA5}">
                      <a16:colId xmlns:a16="http://schemas.microsoft.com/office/drawing/2014/main" val="2824836783"/>
                    </a:ext>
                  </a:extLst>
                </a:gridCol>
                <a:gridCol w="2612699">
                  <a:extLst>
                    <a:ext uri="{9D8B030D-6E8A-4147-A177-3AD203B41FA5}">
                      <a16:colId xmlns:a16="http://schemas.microsoft.com/office/drawing/2014/main" val="2174884275"/>
                    </a:ext>
                  </a:extLst>
                </a:gridCol>
              </a:tblGrid>
              <a:tr h="361564">
                <a:tc>
                  <a:txBody>
                    <a:bodyPr/>
                    <a:lstStyle/>
                    <a:p>
                      <a:pPr algn="l" rtl="0" fontAlgn="base">
                        <a:lnSpc>
                          <a:spcPts val="1457"/>
                        </a:lnSpc>
                        <a:spcAft>
                          <a:spcPts val="800"/>
                        </a:spcAft>
                      </a:pPr>
                      <a:r>
                        <a:rPr lang="en-GB" sz="1200" b="1" i="0">
                          <a:solidFill>
                            <a:srgbClr val="FFFFFF"/>
                          </a:solidFill>
                          <a:effectLst/>
                          <a:latin typeface="+mn-lt"/>
                        </a:rPr>
                        <a:t>Level of deviation between self and independent assessment </a:t>
                      </a:r>
                      <a:r>
                        <a:rPr lang="en-GB" sz="1200" b="0" i="0">
                          <a:solidFill>
                            <a:srgbClr val="FFFFFF"/>
                          </a:solidFill>
                          <a:effectLst/>
                          <a:latin typeface="+mn-lt"/>
                        </a:rPr>
                        <a:t> </a:t>
                      </a:r>
                      <a:endParaRPr lang="en-GB" sz="1200" b="0" i="0">
                        <a:effectLst/>
                        <a:latin typeface="+mn-lt"/>
                      </a:endParaRPr>
                    </a:p>
                  </a:txBody>
                  <a:tcPr marL="71943" marR="71943" marT="35971" marB="35971">
                    <a:lnL>
                      <a:noFill/>
                    </a:lnL>
                    <a:lnR>
                      <a:noFill/>
                    </a:lnR>
                    <a:lnT>
                      <a:noFill/>
                    </a:lnT>
                    <a:lnB>
                      <a:noFill/>
                    </a:lnB>
                    <a:solidFill>
                      <a:srgbClr val="003087"/>
                    </a:solidFill>
                  </a:tcPr>
                </a:tc>
                <a:tc>
                  <a:txBody>
                    <a:bodyPr/>
                    <a:lstStyle/>
                    <a:p>
                      <a:pPr algn="ctr" rtl="0" fontAlgn="base">
                        <a:lnSpc>
                          <a:spcPts val="1457"/>
                        </a:lnSpc>
                        <a:spcAft>
                          <a:spcPts val="800"/>
                        </a:spcAft>
                      </a:pPr>
                      <a:r>
                        <a:rPr lang="en-GB" sz="1200" b="1" i="0">
                          <a:solidFill>
                            <a:srgbClr val="FFFFFF"/>
                          </a:solidFill>
                          <a:effectLst/>
                          <a:latin typeface="+mn-lt"/>
                        </a:rPr>
                        <a:t>Confidence level</a:t>
                      </a:r>
                      <a:r>
                        <a:rPr lang="en-GB" sz="1200" b="0" i="0">
                          <a:solidFill>
                            <a:srgbClr val="FFFFFF"/>
                          </a:solidFill>
                          <a:effectLst/>
                          <a:latin typeface="+mn-lt"/>
                        </a:rPr>
                        <a:t> </a:t>
                      </a:r>
                      <a:endParaRPr lang="en-GB" sz="1200" b="0" i="0">
                        <a:effectLst/>
                        <a:latin typeface="+mn-lt"/>
                      </a:endParaRPr>
                    </a:p>
                  </a:txBody>
                  <a:tcPr marL="71943" marR="71943" marT="35971" marB="35971">
                    <a:lnL>
                      <a:noFill/>
                    </a:lnL>
                    <a:lnR>
                      <a:noFill/>
                    </a:lnR>
                    <a:lnT>
                      <a:noFill/>
                    </a:lnT>
                    <a:lnB>
                      <a:noFill/>
                    </a:lnB>
                    <a:solidFill>
                      <a:srgbClr val="003087"/>
                    </a:solidFill>
                  </a:tcPr>
                </a:tc>
                <a:extLst>
                  <a:ext uri="{0D108BD9-81ED-4DB2-BD59-A6C34878D82A}">
                    <a16:rowId xmlns:a16="http://schemas.microsoft.com/office/drawing/2014/main" val="1050184196"/>
                  </a:ext>
                </a:extLst>
              </a:tr>
              <a:tr h="697303">
                <a:tc>
                  <a:txBody>
                    <a:bodyPr/>
                    <a:lstStyle/>
                    <a:p>
                      <a:pPr algn="l" rtl="0" fontAlgn="base">
                        <a:lnSpc>
                          <a:spcPct val="100000"/>
                        </a:lnSpc>
                        <a:spcAft>
                          <a:spcPts val="600"/>
                        </a:spcAft>
                      </a:pPr>
                      <a:r>
                        <a:rPr lang="en-GB" sz="900" b="0" i="0">
                          <a:effectLst/>
                          <a:latin typeface="+mn-lt"/>
                        </a:rPr>
                        <a:t>High level of deviation - the organisation’s self-assessment against the Toolkit differs significantly from the Independent Assessment.</a:t>
                      </a:r>
                    </a:p>
                    <a:p>
                      <a:pPr algn="l" rtl="0" fontAlgn="base">
                        <a:lnSpc>
                          <a:spcPct val="100000"/>
                        </a:lnSpc>
                        <a:spcAft>
                          <a:spcPts val="600"/>
                        </a:spcAft>
                      </a:pPr>
                      <a:r>
                        <a:rPr lang="en-GB" sz="900" b="0" i="0">
                          <a:effectLst/>
                          <a:latin typeface="+mn-lt"/>
                        </a:rPr>
                        <a:t>For example, the organisation has declared as “Standards Met” </a:t>
                      </a:r>
                      <a:r>
                        <a:rPr lang="en-GB" sz="900" b="0" i="0" kern="1200">
                          <a:solidFill>
                            <a:schemeClr val="tx1"/>
                          </a:solidFill>
                          <a:effectLst/>
                          <a:latin typeface="+mn-lt"/>
                          <a:ea typeface="+mn-ea"/>
                          <a:cs typeface="+mn-cs"/>
                        </a:rPr>
                        <a:t>(meeting the expected achievement levels across all outcomes) but the independent assessment has found multiple </a:t>
                      </a:r>
                      <a:r>
                        <a:rPr lang="en-GB" sz="900" b="0" i="0">
                          <a:effectLst/>
                          <a:latin typeface="+mn-lt"/>
                        </a:rPr>
                        <a:t>outcomes as not meeting minimum levels of achievement.</a:t>
                      </a:r>
                    </a:p>
                  </a:txBody>
                  <a:tcPr marL="71943" marR="71943" marT="35971" marB="35971">
                    <a:lnL>
                      <a:noFill/>
                    </a:lnL>
                    <a:lnR>
                      <a:noFill/>
                    </a:lnR>
                    <a:lnT>
                      <a:noFill/>
                    </a:lnT>
                    <a:lnB w="12700" cap="flat" cmpd="sng" algn="ctr">
                      <a:solidFill>
                        <a:srgbClr val="E7E6E6"/>
                      </a:solidFill>
                      <a:prstDash val="solid"/>
                      <a:round/>
                      <a:headEnd type="none" w="med" len="med"/>
                      <a:tailEnd type="none" w="med" len="med"/>
                    </a:lnB>
                    <a:noFill/>
                  </a:tcPr>
                </a:tc>
                <a:tc>
                  <a:txBody>
                    <a:bodyPr/>
                    <a:lstStyle/>
                    <a:p>
                      <a:pPr algn="ctr" rtl="0" fontAlgn="base">
                        <a:lnSpc>
                          <a:spcPts val="1457"/>
                        </a:lnSpc>
                        <a:spcAft>
                          <a:spcPts val="800"/>
                        </a:spcAft>
                      </a:pPr>
                      <a:r>
                        <a:rPr lang="en-GB" sz="900" b="1" i="0">
                          <a:solidFill>
                            <a:srgbClr val="FFFFFF"/>
                          </a:solidFill>
                          <a:effectLst/>
                          <a:latin typeface="+mn-lt"/>
                        </a:rPr>
                        <a:t>Low </a:t>
                      </a:r>
                      <a:endParaRPr lang="en-GB" sz="900" b="1" i="0">
                        <a:effectLst/>
                        <a:latin typeface="+mn-lt"/>
                      </a:endParaRPr>
                    </a:p>
                  </a:txBody>
                  <a:tcPr marL="71943" marR="71943" marT="35971" marB="35971">
                    <a:lnL>
                      <a:noFill/>
                    </a:lnL>
                    <a:lnR>
                      <a:noFill/>
                    </a:lnR>
                    <a:lnT>
                      <a:noFill/>
                    </a:lnT>
                    <a:lnB w="12700" cap="flat" cmpd="sng" algn="ctr">
                      <a:solidFill>
                        <a:srgbClr val="E7E6E6"/>
                      </a:solidFill>
                      <a:prstDash val="solid"/>
                      <a:round/>
                      <a:headEnd type="none" w="med" len="med"/>
                      <a:tailEnd type="none" w="med" len="med"/>
                    </a:lnB>
                    <a:solidFill>
                      <a:srgbClr val="FF0000"/>
                    </a:solidFill>
                  </a:tcPr>
                </a:tc>
                <a:extLst>
                  <a:ext uri="{0D108BD9-81ED-4DB2-BD59-A6C34878D82A}">
                    <a16:rowId xmlns:a16="http://schemas.microsoft.com/office/drawing/2014/main" val="1159314916"/>
                  </a:ext>
                </a:extLst>
              </a:tr>
              <a:tr h="758326">
                <a:tc>
                  <a:txBody>
                    <a:bodyPr/>
                    <a:lstStyle/>
                    <a:p>
                      <a:pPr algn="l" rtl="0" fontAlgn="base">
                        <a:lnSpc>
                          <a:spcPct val="100000"/>
                        </a:lnSpc>
                        <a:spcAft>
                          <a:spcPts val="600"/>
                        </a:spcAft>
                      </a:pPr>
                      <a:r>
                        <a:rPr lang="en-GB" sz="900" b="0" i="0">
                          <a:effectLst/>
                          <a:latin typeface="+mn-lt"/>
                        </a:rPr>
                        <a:t>Medium level of deviation - the organisation’s self-assessment against the Toolkit differs somewhat from the Independent Assessment.</a:t>
                      </a:r>
                    </a:p>
                    <a:p>
                      <a:pPr algn="l" rtl="0" fontAlgn="base">
                        <a:lnSpc>
                          <a:spcPct val="100000"/>
                        </a:lnSpc>
                        <a:spcAft>
                          <a:spcPts val="600"/>
                        </a:spcAft>
                      </a:pPr>
                      <a:r>
                        <a:rPr lang="en-GB" sz="900" b="0" i="0">
                          <a:effectLst/>
                          <a:latin typeface="+mn-lt"/>
                        </a:rPr>
                        <a:t>For example, the Independent Assessor has exercised professional judgement in comparing the self-assessment to their independent assessment and there is a non-trivial deviation or discord between the two.</a:t>
                      </a:r>
                    </a:p>
                  </a:txBody>
                  <a:tcPr marL="71943" marR="71943" marT="35971" marB="35971">
                    <a:lnL>
                      <a:noFill/>
                    </a:lnL>
                    <a:lnR>
                      <a:noFill/>
                    </a:lnR>
                    <a:lnT w="12700" cap="flat" cmpd="sng" algn="ctr">
                      <a:solidFill>
                        <a:srgbClr val="E7E6E6"/>
                      </a:solidFill>
                      <a:prstDash val="solid"/>
                      <a:round/>
                      <a:headEnd type="none" w="med" len="med"/>
                      <a:tailEnd type="none" w="med" len="med"/>
                    </a:lnT>
                    <a:lnB w="12700" cap="flat" cmpd="sng" algn="ctr">
                      <a:solidFill>
                        <a:srgbClr val="E7E6E6"/>
                      </a:solidFill>
                      <a:prstDash val="solid"/>
                      <a:round/>
                      <a:headEnd type="none" w="med" len="med"/>
                      <a:tailEnd type="none" w="med" len="med"/>
                    </a:lnB>
                    <a:noFill/>
                  </a:tcPr>
                </a:tc>
                <a:tc>
                  <a:txBody>
                    <a:bodyPr/>
                    <a:lstStyle/>
                    <a:p>
                      <a:pPr algn="ctr" rtl="0" fontAlgn="base">
                        <a:lnSpc>
                          <a:spcPts val="1457"/>
                        </a:lnSpc>
                        <a:spcAft>
                          <a:spcPts val="800"/>
                        </a:spcAft>
                      </a:pPr>
                      <a:r>
                        <a:rPr lang="en-GB" sz="900" b="1" i="0">
                          <a:effectLst/>
                          <a:latin typeface="+mn-lt"/>
                        </a:rPr>
                        <a:t>Medium </a:t>
                      </a:r>
                    </a:p>
                  </a:txBody>
                  <a:tcPr marL="71943" marR="71943" marT="35971" marB="35971">
                    <a:lnL>
                      <a:noFill/>
                    </a:lnL>
                    <a:lnR>
                      <a:noFill/>
                    </a:lnR>
                    <a:lnT w="12700" cap="flat" cmpd="sng" algn="ctr">
                      <a:solidFill>
                        <a:srgbClr val="E7E6E6"/>
                      </a:solidFill>
                      <a:prstDash val="solid"/>
                      <a:round/>
                      <a:headEnd type="none" w="med" len="med"/>
                      <a:tailEnd type="none" w="med" len="med"/>
                    </a:lnT>
                    <a:lnB w="12700" cap="flat" cmpd="sng" algn="ctr">
                      <a:solidFill>
                        <a:srgbClr val="E7E6E6"/>
                      </a:solidFill>
                      <a:prstDash val="solid"/>
                      <a:round/>
                      <a:headEnd type="none" w="med" len="med"/>
                      <a:tailEnd type="none" w="med" len="med"/>
                    </a:lnB>
                    <a:solidFill>
                      <a:srgbClr val="FFFF00"/>
                    </a:solidFill>
                  </a:tcPr>
                </a:tc>
                <a:extLst>
                  <a:ext uri="{0D108BD9-81ED-4DB2-BD59-A6C34878D82A}">
                    <a16:rowId xmlns:a16="http://schemas.microsoft.com/office/drawing/2014/main" val="1812858084"/>
                  </a:ext>
                </a:extLst>
              </a:tr>
              <a:tr h="0">
                <a:tc>
                  <a:txBody>
                    <a:bodyPr/>
                    <a:lstStyle/>
                    <a:p>
                      <a:pPr algn="l" rtl="0" fontAlgn="base">
                        <a:lnSpc>
                          <a:spcPct val="100000"/>
                        </a:lnSpc>
                        <a:spcAft>
                          <a:spcPts val="600"/>
                        </a:spcAft>
                      </a:pPr>
                      <a:r>
                        <a:rPr lang="en-GB" sz="900" b="0" i="0">
                          <a:effectLst/>
                          <a:latin typeface="+mn-lt"/>
                        </a:rPr>
                        <a:t>Low level or no deviation - the organisation’s self-assessment against the Toolkit does not differ / deviates only minimally from the Independent Assessment.</a:t>
                      </a:r>
                    </a:p>
                  </a:txBody>
                  <a:tcPr marL="71943" marR="71943" marT="35971" marB="35971">
                    <a:lnL>
                      <a:noFill/>
                    </a:lnL>
                    <a:lnR>
                      <a:noFill/>
                    </a:lnR>
                    <a:lnT w="12700" cap="flat" cmpd="sng" algn="ctr">
                      <a:solidFill>
                        <a:srgbClr val="E7E6E6"/>
                      </a:solidFill>
                      <a:prstDash val="solid"/>
                      <a:round/>
                      <a:headEnd type="none" w="med" len="med"/>
                      <a:tailEnd type="none" w="med" len="med"/>
                    </a:lnT>
                    <a:lnB w="12700" cap="flat" cmpd="sng" algn="ctr">
                      <a:solidFill>
                        <a:srgbClr val="005EB8"/>
                      </a:solidFill>
                      <a:prstDash val="solid"/>
                      <a:round/>
                      <a:headEnd type="none" w="med" len="med"/>
                      <a:tailEnd type="none" w="med" len="med"/>
                    </a:lnB>
                    <a:noFill/>
                  </a:tcPr>
                </a:tc>
                <a:tc>
                  <a:txBody>
                    <a:bodyPr/>
                    <a:lstStyle/>
                    <a:p>
                      <a:pPr algn="ctr" rtl="0" fontAlgn="base">
                        <a:lnSpc>
                          <a:spcPts val="1457"/>
                        </a:lnSpc>
                        <a:spcAft>
                          <a:spcPts val="800"/>
                        </a:spcAft>
                      </a:pPr>
                      <a:r>
                        <a:rPr lang="en-GB" sz="900" b="1" i="0">
                          <a:solidFill>
                            <a:srgbClr val="FFFFFF"/>
                          </a:solidFill>
                          <a:effectLst/>
                          <a:latin typeface="+mn-lt"/>
                        </a:rPr>
                        <a:t>High </a:t>
                      </a:r>
                      <a:endParaRPr lang="en-GB" sz="900" b="1" i="0">
                        <a:effectLst/>
                        <a:latin typeface="+mn-lt"/>
                      </a:endParaRPr>
                    </a:p>
                  </a:txBody>
                  <a:tcPr marL="71943" marR="71943" marT="35971" marB="35971">
                    <a:lnL>
                      <a:noFill/>
                    </a:lnL>
                    <a:lnR>
                      <a:noFill/>
                    </a:lnR>
                    <a:lnT w="12700" cap="flat" cmpd="sng" algn="ctr">
                      <a:solidFill>
                        <a:srgbClr val="E7E6E6"/>
                      </a:solidFill>
                      <a:prstDash val="solid"/>
                      <a:round/>
                      <a:headEnd type="none" w="med" len="med"/>
                      <a:tailEnd type="none" w="med" len="med"/>
                    </a:lnT>
                    <a:lnB w="12700" cap="flat" cmpd="sng" algn="ctr">
                      <a:solidFill>
                        <a:srgbClr val="005EB8"/>
                      </a:solidFill>
                      <a:prstDash val="solid"/>
                      <a:round/>
                      <a:headEnd type="none" w="med" len="med"/>
                      <a:tailEnd type="none" w="med" len="med"/>
                    </a:lnB>
                    <a:solidFill>
                      <a:srgbClr val="00B050"/>
                    </a:solidFill>
                  </a:tcPr>
                </a:tc>
                <a:extLst>
                  <a:ext uri="{0D108BD9-81ED-4DB2-BD59-A6C34878D82A}">
                    <a16:rowId xmlns:a16="http://schemas.microsoft.com/office/drawing/2014/main" val="1178859575"/>
                  </a:ext>
                </a:extLst>
              </a:tr>
            </a:tbl>
          </a:graphicData>
        </a:graphic>
      </p:graphicFrame>
      <p:sp>
        <p:nvSpPr>
          <p:cNvPr id="5" name="Text Placeholder 1">
            <a:extLst>
              <a:ext uri="{FF2B5EF4-FFF2-40B4-BE49-F238E27FC236}">
                <a16:creationId xmlns:a16="http://schemas.microsoft.com/office/drawing/2014/main" id="{80AD4563-9612-3F24-0A1A-0FB087C9F442}"/>
              </a:ext>
            </a:extLst>
          </p:cNvPr>
          <p:cNvSpPr txBox="1">
            <a:spLocks/>
          </p:cNvSpPr>
          <p:nvPr/>
        </p:nvSpPr>
        <p:spPr>
          <a:xfrm>
            <a:off x="608400" y="550800"/>
            <a:ext cx="10988431" cy="169200"/>
          </a:xfrm>
          <a:prstGeom prst="rect">
            <a:avLst/>
          </a:prstGeom>
        </p:spPr>
        <p:txBody>
          <a:bodyPr vert="horz" lIns="0" tIns="0" rIns="0" bIns="0" rtlCol="0" anchor="b" anchorCtr="0">
            <a:noAutofit/>
          </a:bodyPr>
          <a:lstStyle>
            <a:lvl1pPr marL="0" indent="0" algn="l" defTabSz="914400" rtl="0" eaLnBrk="1" latinLnBrk="0" hangingPunct="1">
              <a:lnSpc>
                <a:spcPct val="100000"/>
              </a:lnSpc>
              <a:spcBef>
                <a:spcPts val="0"/>
              </a:spcBef>
              <a:spcAft>
                <a:spcPts val="0"/>
              </a:spcAft>
              <a:buFontTx/>
              <a:buNone/>
              <a:defRPr sz="12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18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3pPr>
            <a:lvl4pPr marL="36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4pPr>
            <a:lvl5pPr marL="54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Appendix C</a:t>
            </a:r>
          </a:p>
        </p:txBody>
      </p:sp>
      <p:cxnSp>
        <p:nvCxnSpPr>
          <p:cNvPr id="10" name="Google Shape;1341;p56">
            <a:extLst>
              <a:ext uri="{FF2B5EF4-FFF2-40B4-BE49-F238E27FC236}">
                <a16:creationId xmlns:a16="http://schemas.microsoft.com/office/drawing/2014/main" id="{34A08964-EF38-817F-88EF-8CD84DCC2FF1}"/>
              </a:ext>
            </a:extLst>
          </p:cNvPr>
          <p:cNvCxnSpPr/>
          <p:nvPr/>
        </p:nvCxnSpPr>
        <p:spPr>
          <a:xfrm>
            <a:off x="6129119" y="161661"/>
            <a:ext cx="1670757" cy="0"/>
          </a:xfrm>
          <a:prstGeom prst="straightConnector1">
            <a:avLst/>
          </a:prstGeom>
          <a:noFill/>
          <a:ln w="38100" cap="flat" cmpd="sng">
            <a:solidFill>
              <a:schemeClr val="tx2"/>
            </a:solidFill>
            <a:prstDash val="solid"/>
            <a:round/>
            <a:headEnd type="none" w="sm" len="sm"/>
            <a:tailEnd type="none" w="sm" len="sm"/>
          </a:ln>
        </p:spPr>
      </p:cxnSp>
      <p:sp>
        <p:nvSpPr>
          <p:cNvPr id="11" name="Google Shape;1342;p56">
            <a:extLst>
              <a:ext uri="{FF2B5EF4-FFF2-40B4-BE49-F238E27FC236}">
                <a16:creationId xmlns:a16="http://schemas.microsoft.com/office/drawing/2014/main" id="{7FF29AD8-43DB-5BA1-9D6F-E7C3B2214BB5}"/>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Findings and Recommendations</a:t>
            </a:r>
          </a:p>
        </p:txBody>
      </p:sp>
      <p:sp>
        <p:nvSpPr>
          <p:cNvPr id="12" name="Google Shape;1343;p56">
            <a:extLst>
              <a:ext uri="{FF2B5EF4-FFF2-40B4-BE49-F238E27FC236}">
                <a16:creationId xmlns:a16="http://schemas.microsoft.com/office/drawing/2014/main" id="{2AC9740D-D3A5-4EE0-AB5E-0BBC6397CC67}"/>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ea typeface="Arial"/>
                <a:cs typeface="Arial"/>
                <a:sym typeface="Arial"/>
              </a:rPr>
              <a:t>Appendices</a:t>
            </a:r>
            <a:endParaRPr sz="816" b="1" kern="0">
              <a:solidFill>
                <a:schemeClr val="tx2"/>
              </a:solidFill>
              <a:latin typeface="Arial"/>
              <a:ea typeface="Arial"/>
              <a:cs typeface="Arial"/>
              <a:sym typeface="Arial"/>
            </a:endParaRPr>
          </a:p>
        </p:txBody>
      </p:sp>
      <p:sp>
        <p:nvSpPr>
          <p:cNvPr id="13" name="Google Shape;1345;p56">
            <a:extLst>
              <a:ext uri="{FF2B5EF4-FFF2-40B4-BE49-F238E27FC236}">
                <a16:creationId xmlns:a16="http://schemas.microsoft.com/office/drawing/2014/main" id="{0F1352DC-633F-BEB7-5111-09DD89CF31C9}"/>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bg2">
                    <a:lumMod val="75000"/>
                  </a:schemeClr>
                </a:solidFill>
                <a:latin typeface="Arial"/>
                <a:cs typeface="Arial"/>
                <a:sym typeface="Arial"/>
              </a:rPr>
              <a:t>Executive summary</a:t>
            </a:r>
          </a:p>
        </p:txBody>
      </p:sp>
      <p:cxnSp>
        <p:nvCxnSpPr>
          <p:cNvPr id="14" name="Google Shape;1347;p56">
            <a:extLst>
              <a:ext uri="{FF2B5EF4-FFF2-40B4-BE49-F238E27FC236}">
                <a16:creationId xmlns:a16="http://schemas.microsoft.com/office/drawing/2014/main" id="{17F8CAA3-15B7-13C8-5D26-47446476E1B1}"/>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3" name="Google Shape;1348;p56">
            <a:extLst>
              <a:ext uri="{FF2B5EF4-FFF2-40B4-BE49-F238E27FC236}">
                <a16:creationId xmlns:a16="http://schemas.microsoft.com/office/drawing/2014/main" id="{4AF77115-8B50-A31F-0A5E-99A4F981DCB5}"/>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cxnSp>
        <p:nvCxnSpPr>
          <p:cNvPr id="24" name="Google Shape;1347;p56">
            <a:extLst>
              <a:ext uri="{FF2B5EF4-FFF2-40B4-BE49-F238E27FC236}">
                <a16:creationId xmlns:a16="http://schemas.microsoft.com/office/drawing/2014/main" id="{0C8B46EE-038A-5A49-6A6D-AEFBE7D09939}"/>
              </a:ext>
            </a:extLst>
          </p:cNvPr>
          <p:cNvCxnSpPr/>
          <p:nvPr/>
        </p:nvCxnSpPr>
        <p:spPr>
          <a:xfrm>
            <a:off x="4298414" y="161661"/>
            <a:ext cx="1670757" cy="0"/>
          </a:xfrm>
          <a:prstGeom prst="straightConnector1">
            <a:avLst/>
          </a:prstGeom>
          <a:noFill/>
          <a:ln w="38100" cap="flat" cmpd="sng">
            <a:solidFill>
              <a:srgbClr val="D0CECE"/>
            </a:solidFill>
            <a:prstDash val="solid"/>
            <a:round/>
            <a:headEnd type="none" w="sm" len="sm"/>
            <a:tailEnd type="none" w="sm" len="sm"/>
          </a:ln>
        </p:spPr>
      </p:cxnSp>
      <p:cxnSp>
        <p:nvCxnSpPr>
          <p:cNvPr id="25" name="Google Shape;1344;p56">
            <a:extLst>
              <a:ext uri="{FF2B5EF4-FFF2-40B4-BE49-F238E27FC236}">
                <a16:creationId xmlns:a16="http://schemas.microsoft.com/office/drawing/2014/main" id="{B787FA22-4739-5AD8-3F99-990811E5FCC9}"/>
              </a:ext>
            </a:extLst>
          </p:cNvPr>
          <p:cNvCxnSpPr/>
          <p:nvPr/>
        </p:nvCxnSpPr>
        <p:spPr>
          <a:xfrm>
            <a:off x="243256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7" name="TextBox 6">
            <a:extLst>
              <a:ext uri="{FF2B5EF4-FFF2-40B4-BE49-F238E27FC236}">
                <a16:creationId xmlns:a16="http://schemas.microsoft.com/office/drawing/2014/main" id="{890260FE-6C42-8C5C-F633-00FD329ED71E}"/>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15962559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F68135-D32A-6755-4E44-33E6087B2B51}"/>
              </a:ext>
            </a:extLst>
          </p:cNvPr>
          <p:cNvSpPr>
            <a:spLocks noGrp="1"/>
          </p:cNvSpPr>
          <p:nvPr>
            <p:ph type="title"/>
          </p:nvPr>
        </p:nvSpPr>
        <p:spPr>
          <a:xfrm>
            <a:off x="608400" y="799200"/>
            <a:ext cx="10988431" cy="723600"/>
          </a:xfrm>
        </p:spPr>
        <p:txBody>
          <a:bodyPr/>
          <a:lstStyle/>
          <a:p>
            <a:r>
              <a:rPr lang="en-GB" sz="2400">
                <a:solidFill>
                  <a:schemeClr val="tx2"/>
                </a:solidFill>
              </a:rPr>
              <a:t>Meetings held and artefacts and documents inspected</a:t>
            </a:r>
            <a:endParaRPr lang="en-GB" sz="2400"/>
          </a:p>
        </p:txBody>
      </p:sp>
      <p:sp>
        <p:nvSpPr>
          <p:cNvPr id="4" name="Text Placeholder 3">
            <a:extLst>
              <a:ext uri="{FF2B5EF4-FFF2-40B4-BE49-F238E27FC236}">
                <a16:creationId xmlns:a16="http://schemas.microsoft.com/office/drawing/2014/main" id="{476F6E03-F4AA-E736-393F-CC1330DE7D55}"/>
              </a:ext>
            </a:extLst>
          </p:cNvPr>
          <p:cNvSpPr>
            <a:spLocks noGrp="1"/>
          </p:cNvSpPr>
          <p:nvPr>
            <p:ph type="body" sz="quarter" idx="10"/>
          </p:nvPr>
        </p:nvSpPr>
        <p:spPr>
          <a:xfrm>
            <a:off x="608400" y="1422400"/>
            <a:ext cx="10023883" cy="3102304"/>
          </a:xfrm>
        </p:spPr>
        <p:txBody>
          <a:bodyPr/>
          <a:lstStyle/>
          <a:p>
            <a:r>
              <a:rPr lang="en-GB"/>
              <a:t>Stakeholders meetings Held</a:t>
            </a:r>
          </a:p>
          <a:p>
            <a:endParaRPr lang="en-GB">
              <a:solidFill>
                <a:srgbClr val="00338D"/>
              </a:solidFill>
            </a:endParaRPr>
          </a:p>
          <a:p>
            <a:endParaRPr lang="en-GB">
              <a:solidFill>
                <a:srgbClr val="00338D"/>
              </a:solidFill>
            </a:endParaRPr>
          </a:p>
          <a:p>
            <a:endParaRPr lang="en-GB">
              <a:solidFill>
                <a:srgbClr val="00338D"/>
              </a:solidFill>
            </a:endParaRPr>
          </a:p>
          <a:p>
            <a:endParaRPr lang="en-GB">
              <a:solidFill>
                <a:srgbClr val="00338D"/>
              </a:solidFill>
            </a:endParaRPr>
          </a:p>
          <a:p>
            <a:endParaRPr lang="en-GB">
              <a:solidFill>
                <a:srgbClr val="00338D"/>
              </a:solidFill>
            </a:endParaRPr>
          </a:p>
          <a:p>
            <a:endParaRPr lang="en-GB">
              <a:solidFill>
                <a:srgbClr val="00338D"/>
              </a:solidFill>
            </a:endParaRPr>
          </a:p>
          <a:p>
            <a:endParaRPr lang="en-GB">
              <a:solidFill>
                <a:srgbClr val="00338D"/>
              </a:solidFill>
            </a:endParaRPr>
          </a:p>
          <a:p>
            <a:endParaRPr lang="en-GB">
              <a:solidFill>
                <a:srgbClr val="00338D"/>
              </a:solidFill>
            </a:endParaRPr>
          </a:p>
          <a:p>
            <a:endParaRPr lang="en-GB">
              <a:solidFill>
                <a:srgbClr val="00338D"/>
              </a:solidFill>
            </a:endParaRPr>
          </a:p>
          <a:p>
            <a:endParaRPr lang="en-GB">
              <a:solidFill>
                <a:srgbClr val="00338D"/>
              </a:solidFill>
            </a:endParaRPr>
          </a:p>
          <a:p>
            <a:endParaRPr lang="en-GB">
              <a:solidFill>
                <a:srgbClr val="00338D"/>
              </a:solidFill>
            </a:endParaRPr>
          </a:p>
          <a:p>
            <a:endParaRPr lang="en-GB">
              <a:solidFill>
                <a:srgbClr val="00338D"/>
              </a:solidFill>
            </a:endParaRPr>
          </a:p>
          <a:p>
            <a:endParaRPr lang="en-GB">
              <a:solidFill>
                <a:srgbClr val="00338D"/>
              </a:solidFill>
            </a:endParaRPr>
          </a:p>
          <a:p>
            <a:r>
              <a:rPr lang="en-GB"/>
              <a:t>Artefacts and Documents inspected</a:t>
            </a:r>
          </a:p>
          <a:p>
            <a:endParaRPr lang="en-GB">
              <a:solidFill>
                <a:srgbClr val="00338D"/>
              </a:solidFill>
            </a:endParaRPr>
          </a:p>
        </p:txBody>
      </p:sp>
      <p:graphicFrame>
        <p:nvGraphicFramePr>
          <p:cNvPr id="5" name="Table 2">
            <a:extLst>
              <a:ext uri="{FF2B5EF4-FFF2-40B4-BE49-F238E27FC236}">
                <a16:creationId xmlns:a16="http://schemas.microsoft.com/office/drawing/2014/main" id="{C03B4BA7-BCFF-E850-028F-FE4A85FCE92D}"/>
              </a:ext>
            </a:extLst>
          </p:cNvPr>
          <p:cNvGraphicFramePr>
            <a:graphicFrameLocks noGrp="1"/>
          </p:cNvGraphicFramePr>
          <p:nvPr>
            <p:extLst>
              <p:ext uri="{D42A27DB-BD31-4B8C-83A1-F6EECF244321}">
                <p14:modId xmlns:p14="http://schemas.microsoft.com/office/powerpoint/2010/main" val="894426059"/>
              </p:ext>
            </p:extLst>
          </p:nvPr>
        </p:nvGraphicFramePr>
        <p:xfrm>
          <a:off x="608400" y="1710799"/>
          <a:ext cx="5467922" cy="2513142"/>
        </p:xfrm>
        <a:graphic>
          <a:graphicData uri="http://schemas.openxmlformats.org/drawingml/2006/table">
            <a:tbl>
              <a:tblPr firstRow="1" bandRow="1">
                <a:tableStyleId>{17292A2E-F333-43FB-9621-5CBBE7FDCDCB}</a:tableStyleId>
              </a:tblPr>
              <a:tblGrid>
                <a:gridCol w="1239929">
                  <a:extLst>
                    <a:ext uri="{9D8B030D-6E8A-4147-A177-3AD203B41FA5}">
                      <a16:colId xmlns:a16="http://schemas.microsoft.com/office/drawing/2014/main" val="3147924776"/>
                    </a:ext>
                  </a:extLst>
                </a:gridCol>
                <a:gridCol w="2060437">
                  <a:extLst>
                    <a:ext uri="{9D8B030D-6E8A-4147-A177-3AD203B41FA5}">
                      <a16:colId xmlns:a16="http://schemas.microsoft.com/office/drawing/2014/main" val="3379020830"/>
                    </a:ext>
                  </a:extLst>
                </a:gridCol>
                <a:gridCol w="2167556">
                  <a:extLst>
                    <a:ext uri="{9D8B030D-6E8A-4147-A177-3AD203B41FA5}">
                      <a16:colId xmlns:a16="http://schemas.microsoft.com/office/drawing/2014/main" val="264346954"/>
                    </a:ext>
                  </a:extLst>
                </a:gridCol>
              </a:tblGrid>
              <a:tr h="192453">
                <a:tc>
                  <a:txBody>
                    <a:bodyPr/>
                    <a:lstStyle/>
                    <a:p>
                      <a:pPr algn="ctr">
                        <a:lnSpc>
                          <a:spcPct val="90000"/>
                        </a:lnSpc>
                        <a:spcAft>
                          <a:spcPts val="600"/>
                        </a:spcAft>
                      </a:pPr>
                      <a:r>
                        <a:rPr lang="en-GB" sz="900"/>
                        <a:t>Name</a:t>
                      </a:r>
                      <a:endParaRPr lang="en-GB" sz="900">
                        <a:latin typeface="+mn-lt"/>
                      </a:endParaRP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solidFill>
                      <a:srgbClr val="003087"/>
                    </a:solidFill>
                  </a:tcPr>
                </a:tc>
                <a:tc>
                  <a:txBody>
                    <a:bodyPr/>
                    <a:lstStyle/>
                    <a:p>
                      <a:pPr algn="ctr">
                        <a:lnSpc>
                          <a:spcPct val="90000"/>
                        </a:lnSpc>
                        <a:spcAft>
                          <a:spcPts val="600"/>
                        </a:spcAft>
                      </a:pPr>
                      <a:r>
                        <a:rPr lang="en-GB" sz="900"/>
                        <a:t>Role</a:t>
                      </a:r>
                      <a:endParaRPr lang="en-GB" sz="900">
                        <a:latin typeface="+mn-lt"/>
                      </a:endParaRP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solidFill>
                      <a:srgbClr val="003087"/>
                    </a:solidFill>
                  </a:tcPr>
                </a:tc>
                <a:tc>
                  <a:txBody>
                    <a:bodyPr/>
                    <a:lstStyle/>
                    <a:p>
                      <a:pPr algn="ctr">
                        <a:lnSpc>
                          <a:spcPct val="90000"/>
                        </a:lnSpc>
                        <a:spcAft>
                          <a:spcPts val="600"/>
                        </a:spcAft>
                      </a:pPr>
                      <a:r>
                        <a:rPr lang="en-GB" sz="900"/>
                        <a:t>Interview Date and Time</a:t>
                      </a:r>
                      <a:endParaRPr lang="en-GB" sz="900">
                        <a:latin typeface="+mn-lt"/>
                      </a:endParaRP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solidFill>
                      <a:srgbClr val="003087"/>
                    </a:solidFill>
                  </a:tcPr>
                </a:tc>
                <a:extLst>
                  <a:ext uri="{0D108BD9-81ED-4DB2-BD59-A6C34878D82A}">
                    <a16:rowId xmlns:a16="http://schemas.microsoft.com/office/drawing/2014/main" val="2906448597"/>
                  </a:ext>
                </a:extLst>
              </a:tr>
              <a:tr h="307926">
                <a:tc>
                  <a:txBody>
                    <a:bodyPr/>
                    <a:lstStyle/>
                    <a:p>
                      <a:pPr algn="l">
                        <a:lnSpc>
                          <a:spcPct val="90000"/>
                        </a:lnSpc>
                        <a:spcAft>
                          <a:spcPts val="600"/>
                        </a:spcAft>
                      </a:pPr>
                      <a:r>
                        <a:rPr lang="en-GB" sz="900" b="0">
                          <a:solidFill>
                            <a:schemeClr val="tx1"/>
                          </a:solidFill>
                          <a:highlight>
                            <a:srgbClr val="FFFF00"/>
                          </a:highlight>
                        </a:rPr>
                        <a:t>[FULL NAME]</a:t>
                      </a:r>
                      <a:endParaRPr lang="en-GB" sz="900">
                        <a:highlight>
                          <a:srgbClr val="FFFF00"/>
                        </a:highlight>
                        <a:latin typeface="+mn-lt"/>
                      </a:endParaRP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tc>
                  <a:txBody>
                    <a:bodyPr/>
                    <a:lstStyle/>
                    <a:p>
                      <a:pPr algn="l">
                        <a:lnSpc>
                          <a:spcPct val="90000"/>
                        </a:lnSpc>
                        <a:spcAft>
                          <a:spcPts val="600"/>
                        </a:spcAft>
                      </a:pPr>
                      <a:r>
                        <a:rPr lang="en-GB" sz="900">
                          <a:highlight>
                            <a:srgbClr val="FFFF00"/>
                          </a:highlight>
                          <a:latin typeface="+mn-lt"/>
                        </a:rPr>
                        <a:t>[ROLE TITLE]</a:t>
                      </a: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GB" sz="900" kern="1200">
                          <a:solidFill>
                            <a:schemeClr val="tx1"/>
                          </a:solidFill>
                          <a:highlight>
                            <a:srgbClr val="FFFF00"/>
                          </a:highlight>
                          <a:latin typeface="+mn-lt"/>
                          <a:ea typeface="+mn-ea"/>
                          <a:cs typeface="+mn-cs"/>
                        </a:rPr>
                        <a:t>DD MONTH YEAR </a:t>
                      </a:r>
                      <a:endParaRPr lang="en-GB" sz="900">
                        <a:highlight>
                          <a:srgbClr val="FFFF00"/>
                        </a:highlight>
                        <a:latin typeface="+mn-lt"/>
                      </a:endParaRP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extLst>
                  <a:ext uri="{0D108BD9-81ED-4DB2-BD59-A6C34878D82A}">
                    <a16:rowId xmlns:a16="http://schemas.microsoft.com/office/drawing/2014/main" val="684578386"/>
                  </a:ext>
                </a:extLst>
              </a:tr>
              <a:tr h="307926">
                <a:tc>
                  <a:txBody>
                    <a:bodyPr/>
                    <a:lstStyle/>
                    <a:p>
                      <a:pPr algn="l">
                        <a:lnSpc>
                          <a:spcPct val="90000"/>
                        </a:lnSpc>
                        <a:spcAft>
                          <a:spcPts val="600"/>
                        </a:spcAft>
                      </a:pPr>
                      <a:r>
                        <a:rPr lang="en-GB" sz="900" b="0">
                          <a:solidFill>
                            <a:schemeClr val="tx1"/>
                          </a:solidFill>
                          <a:highlight>
                            <a:srgbClr val="FFFF00"/>
                          </a:highlight>
                        </a:rPr>
                        <a:t>[FULL NAME]</a:t>
                      </a:r>
                      <a:endParaRPr lang="en-GB" sz="900">
                        <a:highlight>
                          <a:srgbClr val="FFFF00"/>
                        </a:highlight>
                        <a:latin typeface="+mn-lt"/>
                      </a:endParaRP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tc>
                  <a:txBody>
                    <a:bodyPr/>
                    <a:lstStyle/>
                    <a:p>
                      <a:pPr algn="l">
                        <a:lnSpc>
                          <a:spcPct val="90000"/>
                        </a:lnSpc>
                        <a:spcAft>
                          <a:spcPts val="600"/>
                        </a:spcAft>
                      </a:pPr>
                      <a:r>
                        <a:rPr lang="en-GB" sz="900">
                          <a:highlight>
                            <a:srgbClr val="FFFF00"/>
                          </a:highlight>
                          <a:latin typeface="+mn-lt"/>
                        </a:rPr>
                        <a:t>[ROLE TITLE]</a:t>
                      </a: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GB" sz="900" kern="1200">
                          <a:solidFill>
                            <a:schemeClr val="tx1"/>
                          </a:solidFill>
                          <a:highlight>
                            <a:srgbClr val="FFFF00"/>
                          </a:highlight>
                          <a:latin typeface="+mn-lt"/>
                          <a:ea typeface="+mn-ea"/>
                          <a:cs typeface="+mn-cs"/>
                        </a:rPr>
                        <a:t>DD MONTH YEAR </a:t>
                      </a:r>
                      <a:endParaRPr lang="en-GB" sz="900">
                        <a:highlight>
                          <a:srgbClr val="FFFF00"/>
                        </a:highlight>
                        <a:latin typeface="+mn-lt"/>
                      </a:endParaRP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extLst>
                  <a:ext uri="{0D108BD9-81ED-4DB2-BD59-A6C34878D82A}">
                    <a16:rowId xmlns:a16="http://schemas.microsoft.com/office/drawing/2014/main" val="3266828418"/>
                  </a:ext>
                </a:extLst>
              </a:tr>
              <a:tr h="687240">
                <a:tc>
                  <a:txBody>
                    <a:bodyPr/>
                    <a:lstStyle/>
                    <a:p>
                      <a:pPr algn="l">
                        <a:lnSpc>
                          <a:spcPct val="90000"/>
                        </a:lnSpc>
                        <a:spcAft>
                          <a:spcPts val="600"/>
                        </a:spcAft>
                      </a:pPr>
                      <a:r>
                        <a:rPr lang="en-GB" sz="900" b="0">
                          <a:solidFill>
                            <a:schemeClr val="tx1"/>
                          </a:solidFill>
                          <a:highlight>
                            <a:srgbClr val="FFFF00"/>
                          </a:highlight>
                        </a:rPr>
                        <a:t>[FULL NAME]</a:t>
                      </a:r>
                      <a:endParaRPr lang="en-GB" sz="900">
                        <a:highlight>
                          <a:srgbClr val="FFFF00"/>
                        </a:highlight>
                        <a:latin typeface="+mn-lt"/>
                      </a:endParaRP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tc>
                  <a:txBody>
                    <a:bodyPr/>
                    <a:lstStyle/>
                    <a:p>
                      <a:pPr algn="l">
                        <a:lnSpc>
                          <a:spcPct val="90000"/>
                        </a:lnSpc>
                        <a:spcAft>
                          <a:spcPts val="600"/>
                        </a:spcAft>
                      </a:pPr>
                      <a:r>
                        <a:rPr lang="en-GB" sz="900">
                          <a:highlight>
                            <a:srgbClr val="FFFF00"/>
                          </a:highlight>
                          <a:latin typeface="+mn-lt"/>
                        </a:rPr>
                        <a:t>[ROLE TITLE]</a:t>
                      </a: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GB" sz="900" kern="1200">
                          <a:solidFill>
                            <a:schemeClr val="tx1"/>
                          </a:solidFill>
                          <a:highlight>
                            <a:srgbClr val="FFFF00"/>
                          </a:highlight>
                          <a:latin typeface="+mn-lt"/>
                          <a:ea typeface="+mn-ea"/>
                          <a:cs typeface="+mn-cs"/>
                        </a:rPr>
                        <a:t>DD MONTH YEAR </a:t>
                      </a:r>
                      <a:endParaRPr lang="en-GB" sz="900">
                        <a:highlight>
                          <a:srgbClr val="FFFF00"/>
                        </a:highlight>
                        <a:latin typeface="+mn-lt"/>
                      </a:endParaRP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extLst>
                  <a:ext uri="{0D108BD9-81ED-4DB2-BD59-A6C34878D82A}">
                    <a16:rowId xmlns:a16="http://schemas.microsoft.com/office/drawing/2014/main" val="1279430043"/>
                  </a:ext>
                </a:extLst>
              </a:tr>
              <a:tr h="687240">
                <a:tc>
                  <a:txBody>
                    <a:bodyPr/>
                    <a:lstStyle/>
                    <a:p>
                      <a:pPr algn="l">
                        <a:lnSpc>
                          <a:spcPct val="90000"/>
                        </a:lnSpc>
                        <a:spcAft>
                          <a:spcPts val="600"/>
                        </a:spcAft>
                      </a:pPr>
                      <a:r>
                        <a:rPr lang="en-GB" sz="900" b="0">
                          <a:solidFill>
                            <a:schemeClr val="tx1"/>
                          </a:solidFill>
                          <a:highlight>
                            <a:srgbClr val="FFFF00"/>
                          </a:highlight>
                        </a:rPr>
                        <a:t>[FULL NAME]</a:t>
                      </a:r>
                      <a:endParaRPr lang="en-GB" sz="900">
                        <a:highlight>
                          <a:srgbClr val="FFFF00"/>
                        </a:highlight>
                        <a:latin typeface="+mn-lt"/>
                      </a:endParaRP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tc>
                  <a:txBody>
                    <a:bodyPr/>
                    <a:lstStyle/>
                    <a:p>
                      <a:pPr algn="l">
                        <a:lnSpc>
                          <a:spcPct val="90000"/>
                        </a:lnSpc>
                        <a:spcAft>
                          <a:spcPts val="600"/>
                        </a:spcAft>
                      </a:pPr>
                      <a:r>
                        <a:rPr lang="en-GB" sz="900">
                          <a:highlight>
                            <a:srgbClr val="FFFF00"/>
                          </a:highlight>
                          <a:latin typeface="+mn-lt"/>
                        </a:rPr>
                        <a:t>[ROLE TITLE]</a:t>
                      </a: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GB" sz="900" kern="1200">
                          <a:solidFill>
                            <a:schemeClr val="tx1"/>
                          </a:solidFill>
                          <a:highlight>
                            <a:srgbClr val="FFFF00"/>
                          </a:highlight>
                          <a:latin typeface="+mn-lt"/>
                          <a:ea typeface="+mn-ea"/>
                          <a:cs typeface="+mn-cs"/>
                        </a:rPr>
                        <a:t>DD MONTH YEAR </a:t>
                      </a:r>
                      <a:endParaRPr lang="en-GB" sz="900">
                        <a:highlight>
                          <a:srgbClr val="FFFF00"/>
                        </a:highlight>
                        <a:latin typeface="+mn-lt"/>
                      </a:endParaRP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extLst>
                  <a:ext uri="{0D108BD9-81ED-4DB2-BD59-A6C34878D82A}">
                    <a16:rowId xmlns:a16="http://schemas.microsoft.com/office/drawing/2014/main" val="643871037"/>
                  </a:ext>
                </a:extLst>
              </a:tr>
              <a:tr h="307926">
                <a:tc>
                  <a:txBody>
                    <a:bodyPr/>
                    <a:lstStyle/>
                    <a:p>
                      <a:pPr algn="l">
                        <a:lnSpc>
                          <a:spcPct val="90000"/>
                        </a:lnSpc>
                        <a:spcAft>
                          <a:spcPts val="600"/>
                        </a:spcAft>
                      </a:pPr>
                      <a:r>
                        <a:rPr lang="en-GB" sz="900" b="0">
                          <a:solidFill>
                            <a:schemeClr val="tx1"/>
                          </a:solidFill>
                          <a:highlight>
                            <a:srgbClr val="FFFF00"/>
                          </a:highlight>
                        </a:rPr>
                        <a:t>[FULL NAME]</a:t>
                      </a:r>
                      <a:endParaRPr lang="en-GB" sz="900">
                        <a:highlight>
                          <a:srgbClr val="FFFF00"/>
                        </a:highlight>
                        <a:latin typeface="+mn-lt"/>
                      </a:endParaRP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tc>
                  <a:txBody>
                    <a:bodyPr/>
                    <a:lstStyle/>
                    <a:p>
                      <a:pPr algn="l">
                        <a:lnSpc>
                          <a:spcPct val="90000"/>
                        </a:lnSpc>
                        <a:spcAft>
                          <a:spcPts val="600"/>
                        </a:spcAft>
                      </a:pPr>
                      <a:r>
                        <a:rPr lang="en-GB" sz="900">
                          <a:highlight>
                            <a:srgbClr val="FFFF00"/>
                          </a:highlight>
                          <a:latin typeface="+mn-lt"/>
                        </a:rPr>
                        <a:t>[ROLE TITLE]</a:t>
                      </a: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tc>
                  <a:txBody>
                    <a:bodyPr/>
                    <a:lstStyle/>
                    <a:p>
                      <a:pPr marL="171450" marR="0" lvl="0" indent="-1714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GB" sz="900" kern="1200">
                          <a:solidFill>
                            <a:schemeClr val="tx1"/>
                          </a:solidFill>
                          <a:highlight>
                            <a:srgbClr val="FFFF00"/>
                          </a:highlight>
                          <a:latin typeface="+mn-lt"/>
                          <a:ea typeface="+mn-ea"/>
                          <a:cs typeface="+mn-cs"/>
                        </a:rPr>
                        <a:t>DD MONTH YEAR </a:t>
                      </a:r>
                      <a:endParaRPr lang="en-GB" sz="900">
                        <a:highlight>
                          <a:srgbClr val="FFFF00"/>
                        </a:highlight>
                        <a:latin typeface="+mn-lt"/>
                      </a:endParaRPr>
                    </a:p>
                  </a:txBody>
                  <a:tcPr>
                    <a:lnL w="6350" cap="flat" cmpd="sng" algn="ctr">
                      <a:solidFill>
                        <a:srgbClr val="41B6E6"/>
                      </a:solidFill>
                      <a:prstDash val="solid"/>
                      <a:round/>
                      <a:headEnd type="none" w="med" len="med"/>
                      <a:tailEnd type="none" w="med" len="med"/>
                    </a:lnL>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lnB w="6350" cap="flat" cmpd="sng" algn="ctr">
                      <a:solidFill>
                        <a:srgbClr val="41B6E6"/>
                      </a:solidFill>
                      <a:prstDash val="solid"/>
                      <a:round/>
                      <a:headEnd type="none" w="med" len="med"/>
                      <a:tailEnd type="none" w="med" len="med"/>
                    </a:lnB>
                  </a:tcPr>
                </a:tc>
                <a:extLst>
                  <a:ext uri="{0D108BD9-81ED-4DB2-BD59-A6C34878D82A}">
                    <a16:rowId xmlns:a16="http://schemas.microsoft.com/office/drawing/2014/main" val="1537601867"/>
                  </a:ext>
                </a:extLst>
              </a:tr>
            </a:tbl>
          </a:graphicData>
        </a:graphic>
      </p:graphicFrame>
      <p:graphicFrame>
        <p:nvGraphicFramePr>
          <p:cNvPr id="6" name="Table 2">
            <a:extLst>
              <a:ext uri="{FF2B5EF4-FFF2-40B4-BE49-F238E27FC236}">
                <a16:creationId xmlns:a16="http://schemas.microsoft.com/office/drawing/2014/main" id="{782480EF-6F42-489E-7081-371E4A949DA6}"/>
              </a:ext>
            </a:extLst>
          </p:cNvPr>
          <p:cNvGraphicFramePr>
            <a:graphicFrameLocks noGrp="1"/>
          </p:cNvGraphicFramePr>
          <p:nvPr>
            <p:extLst>
              <p:ext uri="{D42A27DB-BD31-4B8C-83A1-F6EECF244321}">
                <p14:modId xmlns:p14="http://schemas.microsoft.com/office/powerpoint/2010/main" val="3204050341"/>
              </p:ext>
            </p:extLst>
          </p:nvPr>
        </p:nvGraphicFramePr>
        <p:xfrm>
          <a:off x="608400" y="4737600"/>
          <a:ext cx="3195216" cy="1310240"/>
        </p:xfrm>
        <a:graphic>
          <a:graphicData uri="http://schemas.openxmlformats.org/drawingml/2006/table">
            <a:tbl>
              <a:tblPr firstRow="1" bandRow="1">
                <a:tableStyleId>{17292A2E-F333-43FB-9621-5CBBE7FDCDCB}</a:tableStyleId>
              </a:tblPr>
              <a:tblGrid>
                <a:gridCol w="2318317">
                  <a:extLst>
                    <a:ext uri="{9D8B030D-6E8A-4147-A177-3AD203B41FA5}">
                      <a16:colId xmlns:a16="http://schemas.microsoft.com/office/drawing/2014/main" val="3147924776"/>
                    </a:ext>
                  </a:extLst>
                </a:gridCol>
                <a:gridCol w="876899">
                  <a:extLst>
                    <a:ext uri="{9D8B030D-6E8A-4147-A177-3AD203B41FA5}">
                      <a16:colId xmlns:a16="http://schemas.microsoft.com/office/drawing/2014/main" val="3379020830"/>
                    </a:ext>
                  </a:extLst>
                </a:gridCol>
              </a:tblGrid>
              <a:tr h="399600">
                <a:tc>
                  <a:txBody>
                    <a:bodyPr/>
                    <a:lstStyle/>
                    <a:p>
                      <a:pPr algn="ctr">
                        <a:lnSpc>
                          <a:spcPct val="90000"/>
                        </a:lnSpc>
                        <a:spcAft>
                          <a:spcPts val="600"/>
                        </a:spcAft>
                      </a:pPr>
                      <a:r>
                        <a:rPr lang="en-GB" sz="1000"/>
                        <a:t>Document Name</a:t>
                      </a:r>
                      <a:endParaRPr lang="en-GB" sz="1000">
                        <a:latin typeface="+mn-lt"/>
                      </a:endParaRPr>
                    </a:p>
                  </a:txBody>
                  <a:tcPr>
                    <a:lnL w="6350" cap="flat" cmpd="sng" algn="ctr">
                      <a:solidFill>
                        <a:srgbClr val="41B6E6"/>
                      </a:solidFill>
                      <a:prstDash val="solid"/>
                      <a:round/>
                      <a:headEnd type="none" w="med" len="med"/>
                      <a:tailEnd type="none" w="med" len="med"/>
                    </a:lnL>
                    <a:lnT w="6350" cap="flat" cmpd="sng" algn="ctr">
                      <a:solidFill>
                        <a:srgbClr val="41B6E6"/>
                      </a:solidFill>
                      <a:prstDash val="solid"/>
                      <a:round/>
                      <a:headEnd type="none" w="med" len="med"/>
                      <a:tailEnd type="none" w="med" len="med"/>
                    </a:lnT>
                    <a:solidFill>
                      <a:srgbClr val="003087"/>
                    </a:solidFill>
                  </a:tcPr>
                </a:tc>
                <a:tc>
                  <a:txBody>
                    <a:bodyPr/>
                    <a:lstStyle/>
                    <a:p>
                      <a:pPr algn="ctr">
                        <a:lnSpc>
                          <a:spcPct val="90000"/>
                        </a:lnSpc>
                        <a:spcAft>
                          <a:spcPts val="600"/>
                        </a:spcAft>
                      </a:pPr>
                      <a:r>
                        <a:rPr lang="en-GB" sz="1000"/>
                        <a:t>Relevant outcomes</a:t>
                      </a:r>
                      <a:endParaRPr lang="en-GB" sz="1000">
                        <a:latin typeface="+mn-lt"/>
                      </a:endParaRPr>
                    </a:p>
                  </a:txBody>
                  <a:tcPr>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solidFill>
                      <a:srgbClr val="003087"/>
                    </a:solidFill>
                  </a:tcPr>
                </a:tc>
                <a:extLst>
                  <a:ext uri="{0D108BD9-81ED-4DB2-BD59-A6C34878D82A}">
                    <a16:rowId xmlns:a16="http://schemas.microsoft.com/office/drawing/2014/main" val="2906448597"/>
                  </a:ext>
                </a:extLst>
              </a:tr>
              <a:tr h="249607">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684578386"/>
                  </a:ext>
                </a:extLst>
              </a:tr>
              <a:tr h="411426">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3266828418"/>
                  </a:ext>
                </a:extLst>
              </a:tr>
              <a:tr h="249607">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lnB w="6350" cap="flat" cmpd="sng" algn="ctr">
                      <a:solidFill>
                        <a:srgbClr val="41B6E6"/>
                      </a:solidFill>
                      <a:prstDash val="solid"/>
                      <a:round/>
                      <a:headEnd type="none" w="med" len="med"/>
                      <a:tailEnd type="none" w="med" len="med"/>
                    </a:lnB>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lnB w="6350" cap="flat" cmpd="sng" algn="ctr">
                      <a:solidFill>
                        <a:srgbClr val="41B6E6"/>
                      </a:solidFill>
                      <a:prstDash val="solid"/>
                      <a:round/>
                      <a:headEnd type="none" w="med" len="med"/>
                      <a:tailEnd type="none" w="med" len="med"/>
                    </a:lnB>
                  </a:tcPr>
                </a:tc>
                <a:extLst>
                  <a:ext uri="{0D108BD9-81ED-4DB2-BD59-A6C34878D82A}">
                    <a16:rowId xmlns:a16="http://schemas.microsoft.com/office/drawing/2014/main" val="686740645"/>
                  </a:ext>
                </a:extLst>
              </a:tr>
            </a:tbl>
          </a:graphicData>
        </a:graphic>
      </p:graphicFrame>
      <p:graphicFrame>
        <p:nvGraphicFramePr>
          <p:cNvPr id="9" name="Table 2">
            <a:extLst>
              <a:ext uri="{FF2B5EF4-FFF2-40B4-BE49-F238E27FC236}">
                <a16:creationId xmlns:a16="http://schemas.microsoft.com/office/drawing/2014/main" id="{84FF6232-F1F8-E693-3535-0BBA7D611B4E}"/>
              </a:ext>
            </a:extLst>
          </p:cNvPr>
          <p:cNvGraphicFramePr>
            <a:graphicFrameLocks noGrp="1"/>
          </p:cNvGraphicFramePr>
          <p:nvPr>
            <p:extLst>
              <p:ext uri="{D42A27DB-BD31-4B8C-83A1-F6EECF244321}">
                <p14:modId xmlns:p14="http://schemas.microsoft.com/office/powerpoint/2010/main" val="2976126945"/>
              </p:ext>
            </p:extLst>
          </p:nvPr>
        </p:nvGraphicFramePr>
        <p:xfrm>
          <a:off x="4090082" y="4737601"/>
          <a:ext cx="3195216" cy="1202018"/>
        </p:xfrm>
        <a:graphic>
          <a:graphicData uri="http://schemas.openxmlformats.org/drawingml/2006/table">
            <a:tbl>
              <a:tblPr firstRow="1" bandRow="1">
                <a:tableStyleId>{17292A2E-F333-43FB-9621-5CBBE7FDCDCB}</a:tableStyleId>
              </a:tblPr>
              <a:tblGrid>
                <a:gridCol w="2318317">
                  <a:extLst>
                    <a:ext uri="{9D8B030D-6E8A-4147-A177-3AD203B41FA5}">
                      <a16:colId xmlns:a16="http://schemas.microsoft.com/office/drawing/2014/main" val="3147924776"/>
                    </a:ext>
                  </a:extLst>
                </a:gridCol>
                <a:gridCol w="876899">
                  <a:extLst>
                    <a:ext uri="{9D8B030D-6E8A-4147-A177-3AD203B41FA5}">
                      <a16:colId xmlns:a16="http://schemas.microsoft.com/office/drawing/2014/main" val="3379020830"/>
                    </a:ext>
                  </a:extLst>
                </a:gridCol>
              </a:tblGrid>
              <a:tr h="399600">
                <a:tc>
                  <a:txBody>
                    <a:bodyPr/>
                    <a:lstStyle/>
                    <a:p>
                      <a:pPr algn="ctr">
                        <a:lnSpc>
                          <a:spcPct val="90000"/>
                        </a:lnSpc>
                        <a:spcAft>
                          <a:spcPts val="600"/>
                        </a:spcAft>
                      </a:pPr>
                      <a:r>
                        <a:rPr lang="en-GB" sz="1000"/>
                        <a:t>Document Name</a:t>
                      </a:r>
                      <a:endParaRPr lang="en-GB" sz="1000">
                        <a:latin typeface="+mn-lt"/>
                      </a:endParaRPr>
                    </a:p>
                  </a:txBody>
                  <a:tcPr>
                    <a:lnL w="6350" cap="flat" cmpd="sng" algn="ctr">
                      <a:solidFill>
                        <a:srgbClr val="41B6E6"/>
                      </a:solidFill>
                      <a:prstDash val="solid"/>
                      <a:round/>
                      <a:headEnd type="none" w="med" len="med"/>
                      <a:tailEnd type="none" w="med" len="med"/>
                    </a:lnL>
                    <a:lnT w="6350" cap="flat" cmpd="sng" algn="ctr">
                      <a:solidFill>
                        <a:srgbClr val="41B6E6"/>
                      </a:solidFill>
                      <a:prstDash val="solid"/>
                      <a:round/>
                      <a:headEnd type="none" w="med" len="med"/>
                      <a:tailEnd type="none" w="med" len="med"/>
                    </a:lnT>
                    <a:solidFill>
                      <a:srgbClr val="003087"/>
                    </a:solidFill>
                  </a:tcPr>
                </a:tc>
                <a:tc>
                  <a:txBody>
                    <a:bodyPr/>
                    <a:lstStyle/>
                    <a:p>
                      <a:pPr algn="ctr">
                        <a:lnSpc>
                          <a:spcPct val="90000"/>
                        </a:lnSpc>
                        <a:spcAft>
                          <a:spcPts val="600"/>
                        </a:spcAft>
                      </a:pPr>
                      <a:r>
                        <a:rPr lang="en-GB" sz="1000"/>
                        <a:t>Relevant outcomes</a:t>
                      </a:r>
                      <a:endParaRPr lang="en-GB" sz="1000">
                        <a:latin typeface="+mn-lt"/>
                      </a:endParaRPr>
                    </a:p>
                  </a:txBody>
                  <a:tcPr>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solidFill>
                      <a:srgbClr val="003087"/>
                    </a:solidFill>
                  </a:tcPr>
                </a:tc>
                <a:extLst>
                  <a:ext uri="{0D108BD9-81ED-4DB2-BD59-A6C34878D82A}">
                    <a16:rowId xmlns:a16="http://schemas.microsoft.com/office/drawing/2014/main" val="2906448597"/>
                  </a:ext>
                </a:extLst>
              </a:tr>
              <a:tr h="174064">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684578386"/>
                  </a:ext>
                </a:extLst>
              </a:tr>
              <a:tr h="286909">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3266828418"/>
                  </a:ext>
                </a:extLst>
              </a:tr>
              <a:tr h="286909">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lnB w="6350" cap="flat" cmpd="sng" algn="ctr">
                      <a:solidFill>
                        <a:srgbClr val="41B6E6"/>
                      </a:solidFill>
                      <a:prstDash val="solid"/>
                      <a:round/>
                      <a:headEnd type="none" w="med" len="med"/>
                      <a:tailEnd type="none" w="med" len="med"/>
                    </a:lnB>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lnB w="6350" cap="flat" cmpd="sng" algn="ctr">
                      <a:solidFill>
                        <a:srgbClr val="41B6E6"/>
                      </a:solidFill>
                      <a:prstDash val="solid"/>
                      <a:round/>
                      <a:headEnd type="none" w="med" len="med"/>
                      <a:tailEnd type="none" w="med" len="med"/>
                    </a:lnB>
                  </a:tcPr>
                </a:tc>
                <a:extLst>
                  <a:ext uri="{0D108BD9-81ED-4DB2-BD59-A6C34878D82A}">
                    <a16:rowId xmlns:a16="http://schemas.microsoft.com/office/drawing/2014/main" val="686740645"/>
                  </a:ext>
                </a:extLst>
              </a:tr>
            </a:tbl>
          </a:graphicData>
        </a:graphic>
      </p:graphicFrame>
      <p:graphicFrame>
        <p:nvGraphicFramePr>
          <p:cNvPr id="10" name="Table 2">
            <a:extLst>
              <a:ext uri="{FF2B5EF4-FFF2-40B4-BE49-F238E27FC236}">
                <a16:creationId xmlns:a16="http://schemas.microsoft.com/office/drawing/2014/main" id="{F7538894-6E48-80C6-D485-BD320F1A828E}"/>
              </a:ext>
            </a:extLst>
          </p:cNvPr>
          <p:cNvGraphicFramePr>
            <a:graphicFrameLocks noGrp="1"/>
          </p:cNvGraphicFramePr>
          <p:nvPr>
            <p:extLst>
              <p:ext uri="{D42A27DB-BD31-4B8C-83A1-F6EECF244321}">
                <p14:modId xmlns:p14="http://schemas.microsoft.com/office/powerpoint/2010/main" val="4172597146"/>
              </p:ext>
            </p:extLst>
          </p:nvPr>
        </p:nvGraphicFramePr>
        <p:xfrm>
          <a:off x="7571765" y="4737600"/>
          <a:ext cx="3195216" cy="1254453"/>
        </p:xfrm>
        <a:graphic>
          <a:graphicData uri="http://schemas.openxmlformats.org/drawingml/2006/table">
            <a:tbl>
              <a:tblPr firstRow="1" bandRow="1">
                <a:tableStyleId>{17292A2E-F333-43FB-9621-5CBBE7FDCDCB}</a:tableStyleId>
              </a:tblPr>
              <a:tblGrid>
                <a:gridCol w="2318317">
                  <a:extLst>
                    <a:ext uri="{9D8B030D-6E8A-4147-A177-3AD203B41FA5}">
                      <a16:colId xmlns:a16="http://schemas.microsoft.com/office/drawing/2014/main" val="3147924776"/>
                    </a:ext>
                  </a:extLst>
                </a:gridCol>
                <a:gridCol w="876899">
                  <a:extLst>
                    <a:ext uri="{9D8B030D-6E8A-4147-A177-3AD203B41FA5}">
                      <a16:colId xmlns:a16="http://schemas.microsoft.com/office/drawing/2014/main" val="3379020830"/>
                    </a:ext>
                  </a:extLst>
                </a:gridCol>
              </a:tblGrid>
              <a:tr h="399600">
                <a:tc>
                  <a:txBody>
                    <a:bodyPr/>
                    <a:lstStyle/>
                    <a:p>
                      <a:pPr algn="ctr">
                        <a:lnSpc>
                          <a:spcPct val="90000"/>
                        </a:lnSpc>
                        <a:spcAft>
                          <a:spcPts val="600"/>
                        </a:spcAft>
                      </a:pPr>
                      <a:r>
                        <a:rPr lang="en-GB" sz="1000"/>
                        <a:t>Document Name</a:t>
                      </a:r>
                      <a:endParaRPr lang="en-GB" sz="1000">
                        <a:latin typeface="+mn-lt"/>
                      </a:endParaRPr>
                    </a:p>
                  </a:txBody>
                  <a:tcPr>
                    <a:lnL w="6350" cap="flat" cmpd="sng" algn="ctr">
                      <a:solidFill>
                        <a:srgbClr val="41B6E6"/>
                      </a:solidFill>
                      <a:prstDash val="solid"/>
                      <a:round/>
                      <a:headEnd type="none" w="med" len="med"/>
                      <a:tailEnd type="none" w="med" len="med"/>
                    </a:lnL>
                    <a:lnT w="6350" cap="flat" cmpd="sng" algn="ctr">
                      <a:solidFill>
                        <a:srgbClr val="41B6E6"/>
                      </a:solidFill>
                      <a:prstDash val="solid"/>
                      <a:round/>
                      <a:headEnd type="none" w="med" len="med"/>
                      <a:tailEnd type="none" w="med" len="med"/>
                    </a:lnT>
                    <a:solidFill>
                      <a:srgbClr val="003087"/>
                    </a:solidFill>
                  </a:tcPr>
                </a:tc>
                <a:tc>
                  <a:txBody>
                    <a:bodyPr/>
                    <a:lstStyle/>
                    <a:p>
                      <a:pPr algn="ctr">
                        <a:lnSpc>
                          <a:spcPct val="90000"/>
                        </a:lnSpc>
                        <a:spcAft>
                          <a:spcPts val="600"/>
                        </a:spcAft>
                      </a:pPr>
                      <a:r>
                        <a:rPr lang="en-GB" sz="1000"/>
                        <a:t>Relevant outcomes </a:t>
                      </a:r>
                      <a:endParaRPr lang="en-GB" sz="1000">
                        <a:latin typeface="+mn-lt"/>
                      </a:endParaRPr>
                    </a:p>
                  </a:txBody>
                  <a:tcPr>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solidFill>
                      <a:srgbClr val="003087"/>
                    </a:solidFill>
                  </a:tcPr>
                </a:tc>
                <a:extLst>
                  <a:ext uri="{0D108BD9-81ED-4DB2-BD59-A6C34878D82A}">
                    <a16:rowId xmlns:a16="http://schemas.microsoft.com/office/drawing/2014/main" val="2906448597"/>
                  </a:ext>
                </a:extLst>
              </a:tr>
              <a:tr h="284951">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684578386"/>
                  </a:ext>
                </a:extLst>
              </a:tr>
              <a:tr h="284951">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3266828418"/>
                  </a:ext>
                </a:extLst>
              </a:tr>
              <a:tr h="284951">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lnB w="6350" cap="flat" cmpd="sng" algn="ctr">
                      <a:solidFill>
                        <a:srgbClr val="41B6E6"/>
                      </a:solidFill>
                      <a:prstDash val="solid"/>
                      <a:round/>
                      <a:headEnd type="none" w="med" len="med"/>
                      <a:tailEnd type="none" w="med" len="med"/>
                    </a:lnB>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lnB w="6350" cap="flat" cmpd="sng" algn="ctr">
                      <a:solidFill>
                        <a:srgbClr val="41B6E6"/>
                      </a:solidFill>
                      <a:prstDash val="solid"/>
                      <a:round/>
                      <a:headEnd type="none" w="med" len="med"/>
                      <a:tailEnd type="none" w="med" len="med"/>
                    </a:lnB>
                  </a:tcPr>
                </a:tc>
                <a:extLst>
                  <a:ext uri="{0D108BD9-81ED-4DB2-BD59-A6C34878D82A}">
                    <a16:rowId xmlns:a16="http://schemas.microsoft.com/office/drawing/2014/main" val="686740645"/>
                  </a:ext>
                </a:extLst>
              </a:tr>
            </a:tbl>
          </a:graphicData>
        </a:graphic>
      </p:graphicFrame>
      <p:sp>
        <p:nvSpPr>
          <p:cNvPr id="7" name="Text Placeholder 1">
            <a:extLst>
              <a:ext uri="{FF2B5EF4-FFF2-40B4-BE49-F238E27FC236}">
                <a16:creationId xmlns:a16="http://schemas.microsoft.com/office/drawing/2014/main" id="{E847CF83-B3FC-FA78-1B49-013ED862967E}"/>
              </a:ext>
            </a:extLst>
          </p:cNvPr>
          <p:cNvSpPr txBox="1">
            <a:spLocks/>
          </p:cNvSpPr>
          <p:nvPr/>
        </p:nvSpPr>
        <p:spPr>
          <a:xfrm>
            <a:off x="608400" y="550800"/>
            <a:ext cx="10988431" cy="169200"/>
          </a:xfrm>
          <a:prstGeom prst="rect">
            <a:avLst/>
          </a:prstGeom>
        </p:spPr>
        <p:txBody>
          <a:bodyPr vert="horz" lIns="0" tIns="0" rIns="0" bIns="0" rtlCol="0" anchor="b" anchorCtr="0">
            <a:noAutofit/>
          </a:bodyPr>
          <a:lstStyle>
            <a:lvl1pPr marL="0" indent="0" algn="l" defTabSz="914400" rtl="0" eaLnBrk="1" latinLnBrk="0" hangingPunct="1">
              <a:lnSpc>
                <a:spcPct val="100000"/>
              </a:lnSpc>
              <a:spcBef>
                <a:spcPts val="0"/>
              </a:spcBef>
              <a:spcAft>
                <a:spcPts val="0"/>
              </a:spcAft>
              <a:buFontTx/>
              <a:buNone/>
              <a:defRPr sz="12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18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3pPr>
            <a:lvl4pPr marL="36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4pPr>
            <a:lvl5pPr marL="54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Appendix D</a:t>
            </a:r>
          </a:p>
        </p:txBody>
      </p:sp>
      <p:cxnSp>
        <p:nvCxnSpPr>
          <p:cNvPr id="13" name="Google Shape;1341;p56">
            <a:extLst>
              <a:ext uri="{FF2B5EF4-FFF2-40B4-BE49-F238E27FC236}">
                <a16:creationId xmlns:a16="http://schemas.microsoft.com/office/drawing/2014/main" id="{541972DE-9F1D-76B9-E186-E9A8AC948953}"/>
              </a:ext>
            </a:extLst>
          </p:cNvPr>
          <p:cNvCxnSpPr/>
          <p:nvPr/>
        </p:nvCxnSpPr>
        <p:spPr>
          <a:xfrm>
            <a:off x="6129119" y="161661"/>
            <a:ext cx="1670757" cy="0"/>
          </a:xfrm>
          <a:prstGeom prst="straightConnector1">
            <a:avLst/>
          </a:prstGeom>
          <a:noFill/>
          <a:ln w="38100" cap="flat" cmpd="sng">
            <a:solidFill>
              <a:schemeClr val="tx2"/>
            </a:solidFill>
            <a:prstDash val="solid"/>
            <a:round/>
            <a:headEnd type="none" w="sm" len="sm"/>
            <a:tailEnd type="none" w="sm" len="sm"/>
          </a:ln>
        </p:spPr>
      </p:cxnSp>
      <p:sp>
        <p:nvSpPr>
          <p:cNvPr id="14" name="Google Shape;1342;p56">
            <a:extLst>
              <a:ext uri="{FF2B5EF4-FFF2-40B4-BE49-F238E27FC236}">
                <a16:creationId xmlns:a16="http://schemas.microsoft.com/office/drawing/2014/main" id="{C00A2844-EC52-53B6-E7E5-11EECAD15DFB}"/>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Findings and Recommendations</a:t>
            </a:r>
          </a:p>
        </p:txBody>
      </p:sp>
      <p:sp>
        <p:nvSpPr>
          <p:cNvPr id="15" name="Google Shape;1343;p56">
            <a:extLst>
              <a:ext uri="{FF2B5EF4-FFF2-40B4-BE49-F238E27FC236}">
                <a16:creationId xmlns:a16="http://schemas.microsoft.com/office/drawing/2014/main" id="{F8CFC03F-8D89-4763-B2F4-91A3BC58CFA2}"/>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ea typeface="Arial"/>
                <a:cs typeface="Arial"/>
                <a:sym typeface="Arial"/>
              </a:rPr>
              <a:t>Appendices</a:t>
            </a:r>
            <a:endParaRPr sz="816" b="1" kern="0">
              <a:solidFill>
                <a:schemeClr val="tx2"/>
              </a:solidFill>
              <a:latin typeface="Arial"/>
              <a:ea typeface="Arial"/>
              <a:cs typeface="Arial"/>
              <a:sym typeface="Arial"/>
            </a:endParaRPr>
          </a:p>
        </p:txBody>
      </p:sp>
      <p:sp>
        <p:nvSpPr>
          <p:cNvPr id="16" name="Google Shape;1345;p56">
            <a:extLst>
              <a:ext uri="{FF2B5EF4-FFF2-40B4-BE49-F238E27FC236}">
                <a16:creationId xmlns:a16="http://schemas.microsoft.com/office/drawing/2014/main" id="{3462545D-9135-D749-CBF8-60229A02CB6D}"/>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bg2">
                    <a:lumMod val="75000"/>
                  </a:schemeClr>
                </a:solidFill>
                <a:latin typeface="Arial"/>
                <a:cs typeface="Arial"/>
                <a:sym typeface="Arial"/>
              </a:rPr>
              <a:t>Executive summary</a:t>
            </a:r>
          </a:p>
        </p:txBody>
      </p:sp>
      <p:cxnSp>
        <p:nvCxnSpPr>
          <p:cNvPr id="17" name="Google Shape;1347;p56">
            <a:extLst>
              <a:ext uri="{FF2B5EF4-FFF2-40B4-BE49-F238E27FC236}">
                <a16:creationId xmlns:a16="http://schemas.microsoft.com/office/drawing/2014/main" id="{1A7EA102-1815-CEA8-3653-4A1B35761385}"/>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6" name="Google Shape;1348;p56">
            <a:extLst>
              <a:ext uri="{FF2B5EF4-FFF2-40B4-BE49-F238E27FC236}">
                <a16:creationId xmlns:a16="http://schemas.microsoft.com/office/drawing/2014/main" id="{131EDA36-A692-81B2-5CC7-1E380662A507}"/>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cxnSp>
        <p:nvCxnSpPr>
          <p:cNvPr id="27" name="Google Shape;1347;p56">
            <a:extLst>
              <a:ext uri="{FF2B5EF4-FFF2-40B4-BE49-F238E27FC236}">
                <a16:creationId xmlns:a16="http://schemas.microsoft.com/office/drawing/2014/main" id="{DC63C428-9DA7-1F21-E5D4-F87E8B2E1DAD}"/>
              </a:ext>
            </a:extLst>
          </p:cNvPr>
          <p:cNvCxnSpPr/>
          <p:nvPr/>
        </p:nvCxnSpPr>
        <p:spPr>
          <a:xfrm>
            <a:off x="4298414" y="161661"/>
            <a:ext cx="1670757" cy="0"/>
          </a:xfrm>
          <a:prstGeom prst="straightConnector1">
            <a:avLst/>
          </a:prstGeom>
          <a:noFill/>
          <a:ln w="38100" cap="flat" cmpd="sng">
            <a:solidFill>
              <a:srgbClr val="D0CECE"/>
            </a:solidFill>
            <a:prstDash val="solid"/>
            <a:round/>
            <a:headEnd type="none" w="sm" len="sm"/>
            <a:tailEnd type="none" w="sm" len="sm"/>
          </a:ln>
        </p:spPr>
      </p:cxnSp>
      <p:cxnSp>
        <p:nvCxnSpPr>
          <p:cNvPr id="28" name="Google Shape;1344;p56">
            <a:extLst>
              <a:ext uri="{FF2B5EF4-FFF2-40B4-BE49-F238E27FC236}">
                <a16:creationId xmlns:a16="http://schemas.microsoft.com/office/drawing/2014/main" id="{2824BC8D-2752-5113-832B-CA627B021D31}"/>
              </a:ext>
            </a:extLst>
          </p:cNvPr>
          <p:cNvCxnSpPr/>
          <p:nvPr/>
        </p:nvCxnSpPr>
        <p:spPr>
          <a:xfrm>
            <a:off x="243256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 name="TextBox 1">
            <a:extLst>
              <a:ext uri="{FF2B5EF4-FFF2-40B4-BE49-F238E27FC236}">
                <a16:creationId xmlns:a16="http://schemas.microsoft.com/office/drawing/2014/main" id="{D32586A8-5282-4A51-1338-FC5292992D5C}"/>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16467400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F68135-D32A-6755-4E44-33E6087B2B51}"/>
              </a:ext>
            </a:extLst>
          </p:cNvPr>
          <p:cNvSpPr>
            <a:spLocks noGrp="1"/>
          </p:cNvSpPr>
          <p:nvPr>
            <p:ph type="title"/>
          </p:nvPr>
        </p:nvSpPr>
        <p:spPr>
          <a:xfrm>
            <a:off x="608400" y="799200"/>
            <a:ext cx="10988431" cy="723600"/>
          </a:xfrm>
        </p:spPr>
        <p:txBody>
          <a:bodyPr/>
          <a:lstStyle/>
          <a:p>
            <a:r>
              <a:rPr lang="en-GB" sz="2400">
                <a:solidFill>
                  <a:schemeClr val="tx2"/>
                </a:solidFill>
              </a:rPr>
              <a:t>Meetings held and artefacts and documents inspected</a:t>
            </a:r>
            <a:endParaRPr lang="en-GB" sz="2400"/>
          </a:p>
        </p:txBody>
      </p:sp>
      <p:sp>
        <p:nvSpPr>
          <p:cNvPr id="4" name="Text Placeholder 3">
            <a:extLst>
              <a:ext uri="{FF2B5EF4-FFF2-40B4-BE49-F238E27FC236}">
                <a16:creationId xmlns:a16="http://schemas.microsoft.com/office/drawing/2014/main" id="{476F6E03-F4AA-E736-393F-CC1330DE7D55}"/>
              </a:ext>
            </a:extLst>
          </p:cNvPr>
          <p:cNvSpPr>
            <a:spLocks noGrp="1"/>
          </p:cNvSpPr>
          <p:nvPr>
            <p:ph type="body" sz="quarter" idx="10"/>
          </p:nvPr>
        </p:nvSpPr>
        <p:spPr>
          <a:xfrm>
            <a:off x="595169" y="1429657"/>
            <a:ext cx="10023883" cy="3102304"/>
          </a:xfrm>
        </p:spPr>
        <p:txBody>
          <a:bodyPr/>
          <a:lstStyle/>
          <a:p>
            <a:r>
              <a:rPr lang="en-GB"/>
              <a:t>Artefacts and Documents inspected (cont.)</a:t>
            </a:r>
          </a:p>
          <a:p>
            <a:endParaRPr lang="en-GB">
              <a:solidFill>
                <a:srgbClr val="005EB8"/>
              </a:solidFill>
            </a:endParaRPr>
          </a:p>
        </p:txBody>
      </p:sp>
      <p:graphicFrame>
        <p:nvGraphicFramePr>
          <p:cNvPr id="6" name="Table 2">
            <a:extLst>
              <a:ext uri="{FF2B5EF4-FFF2-40B4-BE49-F238E27FC236}">
                <a16:creationId xmlns:a16="http://schemas.microsoft.com/office/drawing/2014/main" id="{782480EF-6F42-489E-7081-371E4A949DA6}"/>
              </a:ext>
            </a:extLst>
          </p:cNvPr>
          <p:cNvGraphicFramePr>
            <a:graphicFrameLocks noGrp="1"/>
          </p:cNvGraphicFramePr>
          <p:nvPr>
            <p:extLst>
              <p:ext uri="{D42A27DB-BD31-4B8C-83A1-F6EECF244321}">
                <p14:modId xmlns:p14="http://schemas.microsoft.com/office/powerpoint/2010/main" val="2605779470"/>
              </p:ext>
            </p:extLst>
          </p:nvPr>
        </p:nvGraphicFramePr>
        <p:xfrm>
          <a:off x="595169" y="1662683"/>
          <a:ext cx="3195216" cy="4380971"/>
        </p:xfrm>
        <a:graphic>
          <a:graphicData uri="http://schemas.openxmlformats.org/drawingml/2006/table">
            <a:tbl>
              <a:tblPr firstRow="1" bandRow="1">
                <a:tableStyleId>{17292A2E-F333-43FB-9621-5CBBE7FDCDCB}</a:tableStyleId>
              </a:tblPr>
              <a:tblGrid>
                <a:gridCol w="2318317">
                  <a:extLst>
                    <a:ext uri="{9D8B030D-6E8A-4147-A177-3AD203B41FA5}">
                      <a16:colId xmlns:a16="http://schemas.microsoft.com/office/drawing/2014/main" val="3147924776"/>
                    </a:ext>
                  </a:extLst>
                </a:gridCol>
                <a:gridCol w="876899">
                  <a:extLst>
                    <a:ext uri="{9D8B030D-6E8A-4147-A177-3AD203B41FA5}">
                      <a16:colId xmlns:a16="http://schemas.microsoft.com/office/drawing/2014/main" val="3379020830"/>
                    </a:ext>
                  </a:extLst>
                </a:gridCol>
              </a:tblGrid>
              <a:tr h="399371">
                <a:tc>
                  <a:txBody>
                    <a:bodyPr/>
                    <a:lstStyle/>
                    <a:p>
                      <a:pPr algn="ctr">
                        <a:lnSpc>
                          <a:spcPct val="90000"/>
                        </a:lnSpc>
                        <a:spcAft>
                          <a:spcPts val="600"/>
                        </a:spcAft>
                      </a:pPr>
                      <a:r>
                        <a:rPr lang="en-GB" sz="1000"/>
                        <a:t>Document Name</a:t>
                      </a:r>
                      <a:endParaRPr lang="en-GB" sz="1000">
                        <a:latin typeface="+mn-lt"/>
                      </a:endParaRPr>
                    </a:p>
                  </a:txBody>
                  <a:tcPr>
                    <a:lnL w="6350" cap="flat" cmpd="sng" algn="ctr">
                      <a:solidFill>
                        <a:srgbClr val="41B6E6"/>
                      </a:solidFill>
                      <a:prstDash val="solid"/>
                      <a:round/>
                      <a:headEnd type="none" w="med" len="med"/>
                      <a:tailEnd type="none" w="med" len="med"/>
                    </a:lnL>
                    <a:lnT w="6350" cap="flat" cmpd="sng" algn="ctr">
                      <a:solidFill>
                        <a:srgbClr val="41B6E6"/>
                      </a:solidFill>
                      <a:prstDash val="solid"/>
                      <a:round/>
                      <a:headEnd type="none" w="med" len="med"/>
                      <a:tailEnd type="none" w="med" len="med"/>
                    </a:lnT>
                    <a:solidFill>
                      <a:srgbClr val="003087"/>
                    </a:solidFill>
                  </a:tcPr>
                </a:tc>
                <a:tc>
                  <a:txBody>
                    <a:bodyPr/>
                    <a:lstStyle/>
                    <a:p>
                      <a:pPr algn="ctr">
                        <a:lnSpc>
                          <a:spcPct val="90000"/>
                        </a:lnSpc>
                        <a:spcAft>
                          <a:spcPts val="600"/>
                        </a:spcAft>
                      </a:pPr>
                      <a:r>
                        <a:rPr lang="en-GB" sz="1000"/>
                        <a:t>Relevant outcomes</a:t>
                      </a:r>
                      <a:endParaRPr lang="en-GB" sz="1000">
                        <a:latin typeface="+mn-lt"/>
                      </a:endParaRPr>
                    </a:p>
                  </a:txBody>
                  <a:tcPr>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solidFill>
                      <a:srgbClr val="003087"/>
                    </a:solidFill>
                  </a:tcPr>
                </a:tc>
                <a:extLst>
                  <a:ext uri="{0D108BD9-81ED-4DB2-BD59-A6C34878D82A}">
                    <a16:rowId xmlns:a16="http://schemas.microsoft.com/office/drawing/2014/main" val="2906448597"/>
                  </a:ext>
                </a:extLst>
              </a:tr>
              <a:tr h="284400">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684578386"/>
                  </a:ext>
                </a:extLst>
              </a:tr>
              <a:tr h="284400">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3266828418"/>
                  </a:ext>
                </a:extLst>
              </a:tr>
              <a:tr h="284400">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686740645"/>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3958640108"/>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1830455301"/>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4042758281"/>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811308622"/>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2565208357"/>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1455130840"/>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2569778402"/>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2490552572"/>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1150662699"/>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2302546303"/>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lnB w="6350" cap="flat" cmpd="sng" algn="ctr">
                      <a:solidFill>
                        <a:srgbClr val="41B6E6"/>
                      </a:solidFill>
                      <a:prstDash val="solid"/>
                      <a:round/>
                      <a:headEnd type="none" w="med" len="med"/>
                      <a:tailEnd type="none" w="med" len="med"/>
                    </a:lnB>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lnB w="6350" cap="flat" cmpd="sng" algn="ctr">
                      <a:solidFill>
                        <a:srgbClr val="41B6E6"/>
                      </a:solidFill>
                      <a:prstDash val="solid"/>
                      <a:round/>
                      <a:headEnd type="none" w="med" len="med"/>
                      <a:tailEnd type="none" w="med" len="med"/>
                    </a:lnB>
                  </a:tcPr>
                </a:tc>
                <a:extLst>
                  <a:ext uri="{0D108BD9-81ED-4DB2-BD59-A6C34878D82A}">
                    <a16:rowId xmlns:a16="http://schemas.microsoft.com/office/drawing/2014/main" val="3877427004"/>
                  </a:ext>
                </a:extLst>
              </a:tr>
            </a:tbl>
          </a:graphicData>
        </a:graphic>
      </p:graphicFrame>
      <p:graphicFrame>
        <p:nvGraphicFramePr>
          <p:cNvPr id="8" name="Table 2">
            <a:extLst>
              <a:ext uri="{FF2B5EF4-FFF2-40B4-BE49-F238E27FC236}">
                <a16:creationId xmlns:a16="http://schemas.microsoft.com/office/drawing/2014/main" id="{C3BD4A7B-4B85-AAB1-587F-806BE786FA51}"/>
              </a:ext>
            </a:extLst>
          </p:cNvPr>
          <p:cNvGraphicFramePr>
            <a:graphicFrameLocks noGrp="1"/>
          </p:cNvGraphicFramePr>
          <p:nvPr>
            <p:extLst>
              <p:ext uri="{D42A27DB-BD31-4B8C-83A1-F6EECF244321}">
                <p14:modId xmlns:p14="http://schemas.microsoft.com/office/powerpoint/2010/main" val="1381050290"/>
              </p:ext>
            </p:extLst>
          </p:nvPr>
        </p:nvGraphicFramePr>
        <p:xfrm>
          <a:off x="4076851" y="1662682"/>
          <a:ext cx="3195216" cy="4380971"/>
        </p:xfrm>
        <a:graphic>
          <a:graphicData uri="http://schemas.openxmlformats.org/drawingml/2006/table">
            <a:tbl>
              <a:tblPr firstRow="1" bandRow="1">
                <a:tableStyleId>{17292A2E-F333-43FB-9621-5CBBE7FDCDCB}</a:tableStyleId>
              </a:tblPr>
              <a:tblGrid>
                <a:gridCol w="2318317">
                  <a:extLst>
                    <a:ext uri="{9D8B030D-6E8A-4147-A177-3AD203B41FA5}">
                      <a16:colId xmlns:a16="http://schemas.microsoft.com/office/drawing/2014/main" val="3147924776"/>
                    </a:ext>
                  </a:extLst>
                </a:gridCol>
                <a:gridCol w="876899">
                  <a:extLst>
                    <a:ext uri="{9D8B030D-6E8A-4147-A177-3AD203B41FA5}">
                      <a16:colId xmlns:a16="http://schemas.microsoft.com/office/drawing/2014/main" val="3379020830"/>
                    </a:ext>
                  </a:extLst>
                </a:gridCol>
              </a:tblGrid>
              <a:tr h="399371">
                <a:tc>
                  <a:txBody>
                    <a:bodyPr/>
                    <a:lstStyle/>
                    <a:p>
                      <a:pPr algn="ctr">
                        <a:lnSpc>
                          <a:spcPct val="90000"/>
                        </a:lnSpc>
                        <a:spcAft>
                          <a:spcPts val="600"/>
                        </a:spcAft>
                      </a:pPr>
                      <a:r>
                        <a:rPr lang="en-GB" sz="1000"/>
                        <a:t>Document Name</a:t>
                      </a:r>
                      <a:endParaRPr lang="en-GB" sz="1000">
                        <a:latin typeface="+mn-lt"/>
                      </a:endParaRPr>
                    </a:p>
                  </a:txBody>
                  <a:tcPr>
                    <a:lnL w="6350" cap="flat" cmpd="sng" algn="ctr">
                      <a:solidFill>
                        <a:srgbClr val="41B6E6"/>
                      </a:solidFill>
                      <a:prstDash val="solid"/>
                      <a:round/>
                      <a:headEnd type="none" w="med" len="med"/>
                      <a:tailEnd type="none" w="med" len="med"/>
                    </a:lnL>
                    <a:lnT w="6350" cap="flat" cmpd="sng" algn="ctr">
                      <a:solidFill>
                        <a:srgbClr val="41B6E6"/>
                      </a:solidFill>
                      <a:prstDash val="solid"/>
                      <a:round/>
                      <a:headEnd type="none" w="med" len="med"/>
                      <a:tailEnd type="none" w="med" len="med"/>
                    </a:lnT>
                    <a:solidFill>
                      <a:srgbClr val="003087"/>
                    </a:solidFill>
                  </a:tcPr>
                </a:tc>
                <a:tc>
                  <a:txBody>
                    <a:bodyPr/>
                    <a:lstStyle/>
                    <a:p>
                      <a:pPr algn="ctr">
                        <a:lnSpc>
                          <a:spcPct val="90000"/>
                        </a:lnSpc>
                        <a:spcAft>
                          <a:spcPts val="600"/>
                        </a:spcAft>
                      </a:pPr>
                      <a:r>
                        <a:rPr lang="en-GB" sz="1000"/>
                        <a:t>Relevant outcomes</a:t>
                      </a:r>
                      <a:endParaRPr lang="en-GB" sz="1000">
                        <a:latin typeface="+mn-lt"/>
                      </a:endParaRPr>
                    </a:p>
                  </a:txBody>
                  <a:tcPr>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solidFill>
                      <a:srgbClr val="003087"/>
                    </a:solidFill>
                  </a:tcPr>
                </a:tc>
                <a:extLst>
                  <a:ext uri="{0D108BD9-81ED-4DB2-BD59-A6C34878D82A}">
                    <a16:rowId xmlns:a16="http://schemas.microsoft.com/office/drawing/2014/main" val="2906448597"/>
                  </a:ext>
                </a:extLst>
              </a:tr>
              <a:tr h="284400">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684578386"/>
                  </a:ext>
                </a:extLst>
              </a:tr>
              <a:tr h="284400">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3266828418"/>
                  </a:ext>
                </a:extLst>
              </a:tr>
              <a:tr h="284400">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686740645"/>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3958640108"/>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1830455301"/>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4042758281"/>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811308622"/>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2565208357"/>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1455130840"/>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2569778402"/>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2490552572"/>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1150662699"/>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2302546303"/>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lnB w="6350" cap="flat" cmpd="sng" algn="ctr">
                      <a:solidFill>
                        <a:srgbClr val="41B6E6"/>
                      </a:solidFill>
                      <a:prstDash val="solid"/>
                      <a:round/>
                      <a:headEnd type="none" w="med" len="med"/>
                      <a:tailEnd type="none" w="med" len="med"/>
                    </a:lnB>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lnB w="6350" cap="flat" cmpd="sng" algn="ctr">
                      <a:solidFill>
                        <a:srgbClr val="41B6E6"/>
                      </a:solidFill>
                      <a:prstDash val="solid"/>
                      <a:round/>
                      <a:headEnd type="none" w="med" len="med"/>
                      <a:tailEnd type="none" w="med" len="med"/>
                    </a:lnB>
                  </a:tcPr>
                </a:tc>
                <a:extLst>
                  <a:ext uri="{0D108BD9-81ED-4DB2-BD59-A6C34878D82A}">
                    <a16:rowId xmlns:a16="http://schemas.microsoft.com/office/drawing/2014/main" val="3877427004"/>
                  </a:ext>
                </a:extLst>
              </a:tr>
            </a:tbl>
          </a:graphicData>
        </a:graphic>
      </p:graphicFrame>
      <p:graphicFrame>
        <p:nvGraphicFramePr>
          <p:cNvPr id="11" name="Table 2">
            <a:extLst>
              <a:ext uri="{FF2B5EF4-FFF2-40B4-BE49-F238E27FC236}">
                <a16:creationId xmlns:a16="http://schemas.microsoft.com/office/drawing/2014/main" id="{95CF60E2-C0A3-945C-DAD6-902EA88F9674}"/>
              </a:ext>
            </a:extLst>
          </p:cNvPr>
          <p:cNvGraphicFramePr>
            <a:graphicFrameLocks noGrp="1"/>
          </p:cNvGraphicFramePr>
          <p:nvPr>
            <p:extLst>
              <p:ext uri="{D42A27DB-BD31-4B8C-83A1-F6EECF244321}">
                <p14:modId xmlns:p14="http://schemas.microsoft.com/office/powerpoint/2010/main" val="2591094584"/>
              </p:ext>
            </p:extLst>
          </p:nvPr>
        </p:nvGraphicFramePr>
        <p:xfrm>
          <a:off x="7558533" y="1662682"/>
          <a:ext cx="3195216" cy="4380971"/>
        </p:xfrm>
        <a:graphic>
          <a:graphicData uri="http://schemas.openxmlformats.org/drawingml/2006/table">
            <a:tbl>
              <a:tblPr firstRow="1" bandRow="1">
                <a:tableStyleId>{17292A2E-F333-43FB-9621-5CBBE7FDCDCB}</a:tableStyleId>
              </a:tblPr>
              <a:tblGrid>
                <a:gridCol w="2318317">
                  <a:extLst>
                    <a:ext uri="{9D8B030D-6E8A-4147-A177-3AD203B41FA5}">
                      <a16:colId xmlns:a16="http://schemas.microsoft.com/office/drawing/2014/main" val="3147924776"/>
                    </a:ext>
                  </a:extLst>
                </a:gridCol>
                <a:gridCol w="876899">
                  <a:extLst>
                    <a:ext uri="{9D8B030D-6E8A-4147-A177-3AD203B41FA5}">
                      <a16:colId xmlns:a16="http://schemas.microsoft.com/office/drawing/2014/main" val="3379020830"/>
                    </a:ext>
                  </a:extLst>
                </a:gridCol>
              </a:tblGrid>
              <a:tr h="399371">
                <a:tc>
                  <a:txBody>
                    <a:bodyPr/>
                    <a:lstStyle/>
                    <a:p>
                      <a:pPr algn="ctr">
                        <a:lnSpc>
                          <a:spcPct val="90000"/>
                        </a:lnSpc>
                        <a:spcAft>
                          <a:spcPts val="600"/>
                        </a:spcAft>
                      </a:pPr>
                      <a:r>
                        <a:rPr lang="en-GB" sz="1000"/>
                        <a:t>Document Name</a:t>
                      </a:r>
                      <a:endParaRPr lang="en-GB" sz="1000">
                        <a:latin typeface="+mn-lt"/>
                      </a:endParaRPr>
                    </a:p>
                  </a:txBody>
                  <a:tcPr>
                    <a:lnL w="6350" cap="flat" cmpd="sng" algn="ctr">
                      <a:solidFill>
                        <a:srgbClr val="41B6E6"/>
                      </a:solidFill>
                      <a:prstDash val="solid"/>
                      <a:round/>
                      <a:headEnd type="none" w="med" len="med"/>
                      <a:tailEnd type="none" w="med" len="med"/>
                    </a:lnL>
                    <a:lnT w="6350" cap="flat" cmpd="sng" algn="ctr">
                      <a:solidFill>
                        <a:srgbClr val="41B6E6"/>
                      </a:solidFill>
                      <a:prstDash val="solid"/>
                      <a:round/>
                      <a:headEnd type="none" w="med" len="med"/>
                      <a:tailEnd type="none" w="med" len="med"/>
                    </a:lnT>
                    <a:solidFill>
                      <a:srgbClr val="003087"/>
                    </a:solidFill>
                  </a:tcPr>
                </a:tc>
                <a:tc>
                  <a:txBody>
                    <a:bodyPr/>
                    <a:lstStyle/>
                    <a:p>
                      <a:pPr algn="ctr">
                        <a:lnSpc>
                          <a:spcPct val="90000"/>
                        </a:lnSpc>
                        <a:spcAft>
                          <a:spcPts val="600"/>
                        </a:spcAft>
                      </a:pPr>
                      <a:r>
                        <a:rPr lang="en-GB" sz="1000"/>
                        <a:t>Relevant outcomes</a:t>
                      </a:r>
                      <a:endParaRPr lang="en-GB" sz="1000">
                        <a:latin typeface="+mn-lt"/>
                      </a:endParaRPr>
                    </a:p>
                  </a:txBody>
                  <a:tcPr>
                    <a:lnR w="6350" cap="flat" cmpd="sng" algn="ctr">
                      <a:solidFill>
                        <a:srgbClr val="41B6E6"/>
                      </a:solidFill>
                      <a:prstDash val="solid"/>
                      <a:round/>
                      <a:headEnd type="none" w="med" len="med"/>
                      <a:tailEnd type="none" w="med" len="med"/>
                    </a:lnR>
                    <a:lnT w="6350" cap="flat" cmpd="sng" algn="ctr">
                      <a:solidFill>
                        <a:srgbClr val="41B6E6"/>
                      </a:solidFill>
                      <a:prstDash val="solid"/>
                      <a:round/>
                      <a:headEnd type="none" w="med" len="med"/>
                      <a:tailEnd type="none" w="med" len="med"/>
                    </a:lnT>
                    <a:solidFill>
                      <a:srgbClr val="003087"/>
                    </a:solidFill>
                  </a:tcPr>
                </a:tc>
                <a:extLst>
                  <a:ext uri="{0D108BD9-81ED-4DB2-BD59-A6C34878D82A}">
                    <a16:rowId xmlns:a16="http://schemas.microsoft.com/office/drawing/2014/main" val="2906448597"/>
                  </a:ext>
                </a:extLst>
              </a:tr>
              <a:tr h="284400">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684578386"/>
                  </a:ext>
                </a:extLst>
              </a:tr>
              <a:tr h="284400">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3266828418"/>
                  </a:ext>
                </a:extLst>
              </a:tr>
              <a:tr h="284400">
                <a:tc>
                  <a:txBody>
                    <a:bodyPr/>
                    <a:lstStyle/>
                    <a:p>
                      <a:pPr marL="0" indent="0" algn="ctr">
                        <a:buFont typeface="Arial" panose="020B0604020202020204" pitchFamily="34" charset="0"/>
                        <a:buNone/>
                      </a:pPr>
                      <a:r>
                        <a:rPr lang="en-GB" sz="1000" kern="1200">
                          <a:solidFill>
                            <a:schemeClr val="tx1"/>
                          </a:solidFill>
                          <a:highlight>
                            <a:srgbClr val="FFFF00"/>
                          </a:highlight>
                          <a:latin typeface="+mn-lt"/>
                          <a:ea typeface="+mn-ea"/>
                          <a:cs typeface="+mn-cs"/>
                        </a:rPr>
                        <a:t>-</a:t>
                      </a: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r>
                        <a:rPr lang="en-GB" sz="1000">
                          <a:highlight>
                            <a:srgbClr val="FFFF00"/>
                          </a:highlight>
                          <a:latin typeface="+mn-lt"/>
                        </a:rPr>
                        <a:t>-</a:t>
                      </a: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686740645"/>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3958640108"/>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1830455301"/>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4042758281"/>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811308622"/>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2565208357"/>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1455130840"/>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2569778402"/>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2490552572"/>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1150662699"/>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tcPr>
                </a:tc>
                <a:extLst>
                  <a:ext uri="{0D108BD9-81ED-4DB2-BD59-A6C34878D82A}">
                    <a16:rowId xmlns:a16="http://schemas.microsoft.com/office/drawing/2014/main" val="2302546303"/>
                  </a:ext>
                </a:extLst>
              </a:tr>
              <a:tr h="284400">
                <a:tc>
                  <a:txBody>
                    <a:bodyPr/>
                    <a:lstStyle/>
                    <a:p>
                      <a:pPr marL="0" indent="0" algn="ctr">
                        <a:buFont typeface="Arial" panose="020B0604020202020204" pitchFamily="34" charset="0"/>
                        <a:buNone/>
                      </a:pPr>
                      <a:endParaRPr lang="en-GB" sz="1000" kern="1200">
                        <a:solidFill>
                          <a:schemeClr val="tx1"/>
                        </a:solidFill>
                        <a:highlight>
                          <a:srgbClr val="FFFF00"/>
                        </a:highlight>
                        <a:latin typeface="+mn-lt"/>
                        <a:ea typeface="+mn-ea"/>
                        <a:cs typeface="+mn-cs"/>
                      </a:endParaRPr>
                    </a:p>
                  </a:txBody>
                  <a:tcPr marL="36000" marR="36000" marT="36000" marB="36000">
                    <a:lnL w="6350" cap="flat" cmpd="sng" algn="ctr">
                      <a:solidFill>
                        <a:srgbClr val="41B6E6"/>
                      </a:solidFill>
                      <a:prstDash val="solid"/>
                      <a:round/>
                      <a:headEnd type="none" w="med" len="med"/>
                      <a:tailEnd type="none" w="med" len="med"/>
                    </a:lnL>
                    <a:lnB w="6350" cap="flat" cmpd="sng" algn="ctr">
                      <a:solidFill>
                        <a:srgbClr val="41B6E6"/>
                      </a:solidFill>
                      <a:prstDash val="solid"/>
                      <a:round/>
                      <a:headEnd type="none" w="med" len="med"/>
                      <a:tailEnd type="none" w="med" len="med"/>
                    </a:lnB>
                  </a:tcPr>
                </a:tc>
                <a:tc>
                  <a:txBody>
                    <a:bodyPr/>
                    <a:lstStyle/>
                    <a:p>
                      <a:pPr algn="ctr">
                        <a:lnSpc>
                          <a:spcPct val="90000"/>
                        </a:lnSpc>
                        <a:spcAft>
                          <a:spcPts val="600"/>
                        </a:spcAft>
                      </a:pPr>
                      <a:endParaRPr lang="en-GB" sz="1000">
                        <a:highlight>
                          <a:srgbClr val="FFFF00"/>
                        </a:highlight>
                        <a:latin typeface="+mn-lt"/>
                      </a:endParaRPr>
                    </a:p>
                  </a:txBody>
                  <a:tcPr>
                    <a:lnR w="6350" cap="flat" cmpd="sng" algn="ctr">
                      <a:solidFill>
                        <a:srgbClr val="41B6E6"/>
                      </a:solidFill>
                      <a:prstDash val="solid"/>
                      <a:round/>
                      <a:headEnd type="none" w="med" len="med"/>
                      <a:tailEnd type="none" w="med" len="med"/>
                    </a:lnR>
                    <a:lnB w="6350" cap="flat" cmpd="sng" algn="ctr">
                      <a:solidFill>
                        <a:srgbClr val="41B6E6"/>
                      </a:solidFill>
                      <a:prstDash val="solid"/>
                      <a:round/>
                      <a:headEnd type="none" w="med" len="med"/>
                      <a:tailEnd type="none" w="med" len="med"/>
                    </a:lnB>
                  </a:tcPr>
                </a:tc>
                <a:extLst>
                  <a:ext uri="{0D108BD9-81ED-4DB2-BD59-A6C34878D82A}">
                    <a16:rowId xmlns:a16="http://schemas.microsoft.com/office/drawing/2014/main" val="3877427004"/>
                  </a:ext>
                </a:extLst>
              </a:tr>
            </a:tbl>
          </a:graphicData>
        </a:graphic>
      </p:graphicFrame>
      <p:sp>
        <p:nvSpPr>
          <p:cNvPr id="5" name="Text Placeholder 1">
            <a:extLst>
              <a:ext uri="{FF2B5EF4-FFF2-40B4-BE49-F238E27FC236}">
                <a16:creationId xmlns:a16="http://schemas.microsoft.com/office/drawing/2014/main" id="{80F69B75-756E-C1FB-3A4D-B709607E30D5}"/>
              </a:ext>
            </a:extLst>
          </p:cNvPr>
          <p:cNvSpPr txBox="1">
            <a:spLocks/>
          </p:cNvSpPr>
          <p:nvPr/>
        </p:nvSpPr>
        <p:spPr>
          <a:xfrm>
            <a:off x="608400" y="550800"/>
            <a:ext cx="10988431" cy="169200"/>
          </a:xfrm>
          <a:prstGeom prst="rect">
            <a:avLst/>
          </a:prstGeom>
        </p:spPr>
        <p:txBody>
          <a:bodyPr vert="horz" lIns="0" tIns="0" rIns="0" bIns="0" rtlCol="0" anchor="b" anchorCtr="0">
            <a:noAutofit/>
          </a:bodyPr>
          <a:lstStyle>
            <a:lvl1pPr marL="0" indent="0" algn="l" defTabSz="914400" rtl="0" eaLnBrk="1" latinLnBrk="0" hangingPunct="1">
              <a:lnSpc>
                <a:spcPct val="100000"/>
              </a:lnSpc>
              <a:spcBef>
                <a:spcPts val="0"/>
              </a:spcBef>
              <a:spcAft>
                <a:spcPts val="0"/>
              </a:spcAft>
              <a:buFontTx/>
              <a:buNone/>
              <a:defRPr sz="12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18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3pPr>
            <a:lvl4pPr marL="36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4pPr>
            <a:lvl5pPr marL="54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Appendix D</a:t>
            </a:r>
          </a:p>
        </p:txBody>
      </p:sp>
      <p:cxnSp>
        <p:nvCxnSpPr>
          <p:cNvPr id="12" name="Google Shape;1341;p56">
            <a:extLst>
              <a:ext uri="{FF2B5EF4-FFF2-40B4-BE49-F238E27FC236}">
                <a16:creationId xmlns:a16="http://schemas.microsoft.com/office/drawing/2014/main" id="{BD1CD2E3-9E4E-DC24-41CE-6F718209D936}"/>
              </a:ext>
            </a:extLst>
          </p:cNvPr>
          <p:cNvCxnSpPr/>
          <p:nvPr/>
        </p:nvCxnSpPr>
        <p:spPr>
          <a:xfrm>
            <a:off x="6129119" y="161661"/>
            <a:ext cx="1670757" cy="0"/>
          </a:xfrm>
          <a:prstGeom prst="straightConnector1">
            <a:avLst/>
          </a:prstGeom>
          <a:noFill/>
          <a:ln w="38100" cap="flat" cmpd="sng">
            <a:solidFill>
              <a:schemeClr val="tx2"/>
            </a:solidFill>
            <a:prstDash val="solid"/>
            <a:round/>
            <a:headEnd type="none" w="sm" len="sm"/>
            <a:tailEnd type="none" w="sm" len="sm"/>
          </a:ln>
        </p:spPr>
      </p:cxnSp>
      <p:sp>
        <p:nvSpPr>
          <p:cNvPr id="13" name="Google Shape;1342;p56">
            <a:extLst>
              <a:ext uri="{FF2B5EF4-FFF2-40B4-BE49-F238E27FC236}">
                <a16:creationId xmlns:a16="http://schemas.microsoft.com/office/drawing/2014/main" id="{06D0C3D4-6493-8F3C-0063-941D2751F577}"/>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Findings and Recommendations</a:t>
            </a:r>
          </a:p>
        </p:txBody>
      </p:sp>
      <p:sp>
        <p:nvSpPr>
          <p:cNvPr id="14" name="Google Shape;1343;p56">
            <a:extLst>
              <a:ext uri="{FF2B5EF4-FFF2-40B4-BE49-F238E27FC236}">
                <a16:creationId xmlns:a16="http://schemas.microsoft.com/office/drawing/2014/main" id="{9DAD4B98-010B-BA5E-57BE-860E444B5D35}"/>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ea typeface="Arial"/>
                <a:cs typeface="Arial"/>
                <a:sym typeface="Arial"/>
              </a:rPr>
              <a:t>Appendices</a:t>
            </a:r>
            <a:endParaRPr sz="816" b="1" kern="0">
              <a:solidFill>
                <a:schemeClr val="tx2"/>
              </a:solidFill>
              <a:latin typeface="Arial"/>
              <a:ea typeface="Arial"/>
              <a:cs typeface="Arial"/>
              <a:sym typeface="Arial"/>
            </a:endParaRPr>
          </a:p>
        </p:txBody>
      </p:sp>
      <p:sp>
        <p:nvSpPr>
          <p:cNvPr id="15" name="Google Shape;1345;p56">
            <a:extLst>
              <a:ext uri="{FF2B5EF4-FFF2-40B4-BE49-F238E27FC236}">
                <a16:creationId xmlns:a16="http://schemas.microsoft.com/office/drawing/2014/main" id="{0CA1BCAD-BBA6-E693-26E9-F567C3B3C01F}"/>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bg2">
                    <a:lumMod val="75000"/>
                  </a:schemeClr>
                </a:solidFill>
                <a:latin typeface="Arial"/>
                <a:cs typeface="Arial"/>
                <a:sym typeface="Arial"/>
              </a:rPr>
              <a:t>Executive summary</a:t>
            </a:r>
          </a:p>
        </p:txBody>
      </p:sp>
      <p:cxnSp>
        <p:nvCxnSpPr>
          <p:cNvPr id="16" name="Google Shape;1347;p56">
            <a:extLst>
              <a:ext uri="{FF2B5EF4-FFF2-40B4-BE49-F238E27FC236}">
                <a16:creationId xmlns:a16="http://schemas.microsoft.com/office/drawing/2014/main" id="{7FAA90D0-7733-48E1-DC84-CA9A085B5A0B}"/>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5" name="Google Shape;1348;p56">
            <a:extLst>
              <a:ext uri="{FF2B5EF4-FFF2-40B4-BE49-F238E27FC236}">
                <a16:creationId xmlns:a16="http://schemas.microsoft.com/office/drawing/2014/main" id="{D946C4B6-C56A-2E8A-AA4F-319E0A733511}"/>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cxnSp>
        <p:nvCxnSpPr>
          <p:cNvPr id="26" name="Google Shape;1347;p56">
            <a:extLst>
              <a:ext uri="{FF2B5EF4-FFF2-40B4-BE49-F238E27FC236}">
                <a16:creationId xmlns:a16="http://schemas.microsoft.com/office/drawing/2014/main" id="{6008AE36-9767-D3D3-50F3-C51404FA2107}"/>
              </a:ext>
            </a:extLst>
          </p:cNvPr>
          <p:cNvCxnSpPr/>
          <p:nvPr/>
        </p:nvCxnSpPr>
        <p:spPr>
          <a:xfrm>
            <a:off x="4298414" y="161661"/>
            <a:ext cx="1670757" cy="0"/>
          </a:xfrm>
          <a:prstGeom prst="straightConnector1">
            <a:avLst/>
          </a:prstGeom>
          <a:noFill/>
          <a:ln w="38100" cap="flat" cmpd="sng">
            <a:solidFill>
              <a:srgbClr val="D0CECE"/>
            </a:solidFill>
            <a:prstDash val="solid"/>
            <a:round/>
            <a:headEnd type="none" w="sm" len="sm"/>
            <a:tailEnd type="none" w="sm" len="sm"/>
          </a:ln>
        </p:spPr>
      </p:cxnSp>
      <p:cxnSp>
        <p:nvCxnSpPr>
          <p:cNvPr id="27" name="Google Shape;1344;p56">
            <a:extLst>
              <a:ext uri="{FF2B5EF4-FFF2-40B4-BE49-F238E27FC236}">
                <a16:creationId xmlns:a16="http://schemas.microsoft.com/office/drawing/2014/main" id="{E9902888-44E5-39F8-F8FA-989684C9F6DB}"/>
              </a:ext>
            </a:extLst>
          </p:cNvPr>
          <p:cNvCxnSpPr/>
          <p:nvPr/>
        </p:nvCxnSpPr>
        <p:spPr>
          <a:xfrm>
            <a:off x="243256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 name="TextBox 1">
            <a:extLst>
              <a:ext uri="{FF2B5EF4-FFF2-40B4-BE49-F238E27FC236}">
                <a16:creationId xmlns:a16="http://schemas.microsoft.com/office/drawing/2014/main" id="{B2C9398B-ECAE-8ED6-A7FF-F3622A08DACA}"/>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1874196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285FA3-F65F-194E-8821-8F42071E366A}"/>
              </a:ext>
            </a:extLst>
          </p:cNvPr>
          <p:cNvSpPr txBox="1"/>
          <p:nvPr/>
        </p:nvSpPr>
        <p:spPr>
          <a:xfrm>
            <a:off x="611576" y="1437594"/>
            <a:ext cx="10204450" cy="4396707"/>
          </a:xfrm>
          <a:prstGeom prst="rect">
            <a:avLst/>
          </a:prstGeom>
        </p:spPr>
        <p:txBody>
          <a:bodyPr vert="horz" wrap="square" lIns="0" tIns="0" rIns="0" bIns="0" rtlCol="0" anchor="t" anchorCtr="0">
            <a:noAutofit/>
          </a:bodyPr>
          <a:lstStyle/>
          <a:p>
            <a:pPr algn="l">
              <a:spcAft>
                <a:spcPts val="600"/>
              </a:spcAft>
            </a:pPr>
            <a:endParaRPr lang="en-GB" sz="1500" b="1">
              <a:solidFill>
                <a:schemeClr val="tx2"/>
              </a:solidFill>
            </a:endParaRPr>
          </a:p>
        </p:txBody>
      </p:sp>
      <p:sp>
        <p:nvSpPr>
          <p:cNvPr id="5" name="Rectangle 4">
            <a:extLst>
              <a:ext uri="{FF2B5EF4-FFF2-40B4-BE49-F238E27FC236}">
                <a16:creationId xmlns:a16="http://schemas.microsoft.com/office/drawing/2014/main" id="{01A811B5-1B62-7944-09A2-E34B96E6EE0A}"/>
              </a:ext>
            </a:extLst>
          </p:cNvPr>
          <p:cNvSpPr/>
          <p:nvPr/>
        </p:nvSpPr>
        <p:spPr>
          <a:xfrm>
            <a:off x="608400" y="1437594"/>
            <a:ext cx="10207626" cy="4546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a:solidFill>
                <a:schemeClr val="bg1"/>
              </a:solidFill>
            </a:endParaRPr>
          </a:p>
        </p:txBody>
      </p:sp>
      <p:sp>
        <p:nvSpPr>
          <p:cNvPr id="27" name="Title 2">
            <a:extLst>
              <a:ext uri="{FF2B5EF4-FFF2-40B4-BE49-F238E27FC236}">
                <a16:creationId xmlns:a16="http://schemas.microsoft.com/office/drawing/2014/main" id="{F6C1F6D2-7849-689F-ACA1-1556CA57D0D5}"/>
              </a:ext>
            </a:extLst>
          </p:cNvPr>
          <p:cNvSpPr>
            <a:spLocks noGrp="1"/>
          </p:cNvSpPr>
          <p:nvPr>
            <p:ph type="title"/>
          </p:nvPr>
        </p:nvSpPr>
        <p:spPr>
          <a:xfrm>
            <a:off x="608401" y="799200"/>
            <a:ext cx="4868272" cy="309938"/>
          </a:xfrm>
        </p:spPr>
        <p:txBody>
          <a:bodyPr/>
          <a:lstStyle/>
          <a:p>
            <a:r>
              <a:rPr lang="en-GB" sz="2400">
                <a:solidFill>
                  <a:schemeClr val="tx2"/>
                </a:solidFill>
              </a:rPr>
              <a:t>Terms of Reference Scope Extract</a:t>
            </a:r>
            <a:endParaRPr lang="en-GB" sz="2400"/>
          </a:p>
        </p:txBody>
      </p:sp>
      <p:sp>
        <p:nvSpPr>
          <p:cNvPr id="6" name="Text Placeholder 1">
            <a:extLst>
              <a:ext uri="{FF2B5EF4-FFF2-40B4-BE49-F238E27FC236}">
                <a16:creationId xmlns:a16="http://schemas.microsoft.com/office/drawing/2014/main" id="{20281F39-4361-93E2-8A00-97A7F4C543A5}"/>
              </a:ext>
            </a:extLst>
          </p:cNvPr>
          <p:cNvSpPr txBox="1">
            <a:spLocks/>
          </p:cNvSpPr>
          <p:nvPr/>
        </p:nvSpPr>
        <p:spPr>
          <a:xfrm>
            <a:off x="608400" y="550800"/>
            <a:ext cx="10988431" cy="169200"/>
          </a:xfrm>
          <a:prstGeom prst="rect">
            <a:avLst/>
          </a:prstGeom>
        </p:spPr>
        <p:txBody>
          <a:bodyPr vert="horz" lIns="0" tIns="0" rIns="0" bIns="0" rtlCol="0" anchor="b" anchorCtr="0">
            <a:noAutofit/>
          </a:bodyPr>
          <a:lstStyle>
            <a:lvl1pPr marL="0" indent="0" algn="l" defTabSz="914400" rtl="0" eaLnBrk="1" latinLnBrk="0" hangingPunct="1">
              <a:lnSpc>
                <a:spcPct val="100000"/>
              </a:lnSpc>
              <a:spcBef>
                <a:spcPts val="0"/>
              </a:spcBef>
              <a:spcAft>
                <a:spcPts val="0"/>
              </a:spcAft>
              <a:buFontTx/>
              <a:buNone/>
              <a:defRPr sz="12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18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3pPr>
            <a:lvl4pPr marL="36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4pPr>
            <a:lvl5pPr marL="54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Appendix E</a:t>
            </a:r>
          </a:p>
        </p:txBody>
      </p:sp>
      <p:cxnSp>
        <p:nvCxnSpPr>
          <p:cNvPr id="7" name="Google Shape;1341;p56">
            <a:extLst>
              <a:ext uri="{FF2B5EF4-FFF2-40B4-BE49-F238E27FC236}">
                <a16:creationId xmlns:a16="http://schemas.microsoft.com/office/drawing/2014/main" id="{926D918F-FDFE-065E-2539-CBFB145D74E3}"/>
              </a:ext>
            </a:extLst>
          </p:cNvPr>
          <p:cNvCxnSpPr/>
          <p:nvPr/>
        </p:nvCxnSpPr>
        <p:spPr>
          <a:xfrm>
            <a:off x="6129119" y="161661"/>
            <a:ext cx="1670757" cy="0"/>
          </a:xfrm>
          <a:prstGeom prst="straightConnector1">
            <a:avLst/>
          </a:prstGeom>
          <a:noFill/>
          <a:ln w="38100" cap="flat" cmpd="sng">
            <a:solidFill>
              <a:schemeClr val="tx2"/>
            </a:solidFill>
            <a:prstDash val="solid"/>
            <a:round/>
            <a:headEnd type="none" w="sm" len="sm"/>
            <a:tailEnd type="none" w="sm" len="sm"/>
          </a:ln>
        </p:spPr>
      </p:cxnSp>
      <p:sp>
        <p:nvSpPr>
          <p:cNvPr id="8" name="Google Shape;1342;p56">
            <a:extLst>
              <a:ext uri="{FF2B5EF4-FFF2-40B4-BE49-F238E27FC236}">
                <a16:creationId xmlns:a16="http://schemas.microsoft.com/office/drawing/2014/main" id="{56380998-A050-03D1-D036-D11636C13CB9}"/>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Findings and Recommendations</a:t>
            </a:r>
          </a:p>
        </p:txBody>
      </p:sp>
      <p:sp>
        <p:nvSpPr>
          <p:cNvPr id="9" name="Google Shape;1343;p56">
            <a:extLst>
              <a:ext uri="{FF2B5EF4-FFF2-40B4-BE49-F238E27FC236}">
                <a16:creationId xmlns:a16="http://schemas.microsoft.com/office/drawing/2014/main" id="{4F0E981E-DCE3-7C12-14F0-5E3D5DD9F716}"/>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ea typeface="Arial"/>
                <a:cs typeface="Arial"/>
                <a:sym typeface="Arial"/>
              </a:rPr>
              <a:t>Appendices</a:t>
            </a:r>
            <a:endParaRPr sz="816" b="1" kern="0">
              <a:solidFill>
                <a:schemeClr val="tx2"/>
              </a:solidFill>
              <a:latin typeface="Arial"/>
              <a:ea typeface="Arial"/>
              <a:cs typeface="Arial"/>
              <a:sym typeface="Arial"/>
            </a:endParaRPr>
          </a:p>
        </p:txBody>
      </p:sp>
      <p:sp>
        <p:nvSpPr>
          <p:cNvPr id="10" name="Google Shape;1345;p56">
            <a:extLst>
              <a:ext uri="{FF2B5EF4-FFF2-40B4-BE49-F238E27FC236}">
                <a16:creationId xmlns:a16="http://schemas.microsoft.com/office/drawing/2014/main" id="{848F3715-18F3-7CCF-770A-A8C91091A1AA}"/>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bg2">
                    <a:lumMod val="75000"/>
                  </a:schemeClr>
                </a:solidFill>
                <a:latin typeface="Arial"/>
                <a:cs typeface="Arial"/>
                <a:sym typeface="Arial"/>
              </a:rPr>
              <a:t>Executive summary</a:t>
            </a:r>
          </a:p>
        </p:txBody>
      </p:sp>
      <p:cxnSp>
        <p:nvCxnSpPr>
          <p:cNvPr id="11" name="Google Shape;1347;p56">
            <a:extLst>
              <a:ext uri="{FF2B5EF4-FFF2-40B4-BE49-F238E27FC236}">
                <a16:creationId xmlns:a16="http://schemas.microsoft.com/office/drawing/2014/main" id="{3C4EEBD6-09DB-2C7B-E2CC-C04A45E33CF5}"/>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12" name="Google Shape;1348;p56">
            <a:extLst>
              <a:ext uri="{FF2B5EF4-FFF2-40B4-BE49-F238E27FC236}">
                <a16:creationId xmlns:a16="http://schemas.microsoft.com/office/drawing/2014/main" id="{48F73E6A-CFB0-FAD3-0480-BD67DDA55935}"/>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cxnSp>
        <p:nvCxnSpPr>
          <p:cNvPr id="13" name="Google Shape;1347;p56">
            <a:extLst>
              <a:ext uri="{FF2B5EF4-FFF2-40B4-BE49-F238E27FC236}">
                <a16:creationId xmlns:a16="http://schemas.microsoft.com/office/drawing/2014/main" id="{BC8395E8-D386-7820-A073-40C43A4DE88D}"/>
              </a:ext>
            </a:extLst>
          </p:cNvPr>
          <p:cNvCxnSpPr/>
          <p:nvPr/>
        </p:nvCxnSpPr>
        <p:spPr>
          <a:xfrm>
            <a:off x="4298414" y="161661"/>
            <a:ext cx="1670757" cy="0"/>
          </a:xfrm>
          <a:prstGeom prst="straightConnector1">
            <a:avLst/>
          </a:prstGeom>
          <a:noFill/>
          <a:ln w="38100" cap="flat" cmpd="sng">
            <a:solidFill>
              <a:srgbClr val="D0CECE"/>
            </a:solidFill>
            <a:prstDash val="solid"/>
            <a:round/>
            <a:headEnd type="none" w="sm" len="sm"/>
            <a:tailEnd type="none" w="sm" len="sm"/>
          </a:ln>
        </p:spPr>
      </p:cxnSp>
      <p:cxnSp>
        <p:nvCxnSpPr>
          <p:cNvPr id="14" name="Google Shape;1344;p56">
            <a:extLst>
              <a:ext uri="{FF2B5EF4-FFF2-40B4-BE49-F238E27FC236}">
                <a16:creationId xmlns:a16="http://schemas.microsoft.com/office/drawing/2014/main" id="{8E81926B-44A8-AC0F-FBBF-F96EEA4FDFBC}"/>
              </a:ext>
            </a:extLst>
          </p:cNvPr>
          <p:cNvCxnSpPr/>
          <p:nvPr/>
        </p:nvCxnSpPr>
        <p:spPr>
          <a:xfrm>
            <a:off x="243256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8" name="Text Placeholder 2">
            <a:extLst>
              <a:ext uri="{FF2B5EF4-FFF2-40B4-BE49-F238E27FC236}">
                <a16:creationId xmlns:a16="http://schemas.microsoft.com/office/drawing/2014/main" id="{3ABB9449-CB4A-A75B-B9AE-82B9CB262896}"/>
              </a:ext>
            </a:extLst>
          </p:cNvPr>
          <p:cNvSpPr>
            <a:spLocks noGrp="1"/>
          </p:cNvSpPr>
          <p:nvPr>
            <p:ph type="body" sz="quarter" idx="10"/>
          </p:nvPr>
        </p:nvSpPr>
        <p:spPr>
          <a:xfrm>
            <a:off x="1003300" y="1330325"/>
            <a:ext cx="10204450" cy="4546600"/>
          </a:xfrm>
          <a:noFill/>
          <a:ln>
            <a:noFill/>
          </a:ln>
        </p:spPr>
        <p:txBody>
          <a:bodyPr/>
          <a:lstStyle/>
          <a:p>
            <a:pPr marL="0" marR="0" lvl="0" indent="0" algn="l" defTabSz="914400" rtl="0" eaLnBrk="1" fontAlgn="auto" latinLnBrk="0" hangingPunct="1">
              <a:lnSpc>
                <a:spcPct val="100000"/>
              </a:lnSpc>
              <a:spcBef>
                <a:spcPts val="0"/>
              </a:spcBef>
              <a:buClrTx/>
              <a:buSzTx/>
              <a:buFontTx/>
              <a:buNone/>
              <a:tabLst/>
              <a:defRPr/>
            </a:pPr>
            <a:r>
              <a:rPr kumimoji="0" lang="en-US" sz="1000" b="1" i="0" u="none" strike="noStrike" kern="1200" cap="none" spc="0" normalizeH="0" baseline="0" noProof="0">
                <a:ln>
                  <a:noFill/>
                </a:ln>
                <a:effectLst/>
                <a:uLnTx/>
                <a:uFillTx/>
                <a:latin typeface="Arial"/>
                <a:cs typeface="Arial"/>
              </a:rPr>
              <a:t>Background of the independent assessment</a:t>
            </a:r>
          </a:p>
          <a:p>
            <a:pPr lvl="0">
              <a:defRPr/>
            </a:pPr>
            <a:r>
              <a:rPr lang="en-GB" sz="1000" b="0" spc="-5">
                <a:solidFill>
                  <a:schemeClr val="tx1"/>
                </a:solidFill>
                <a:latin typeface="Arial"/>
                <a:cs typeface="Arial"/>
              </a:rPr>
              <a:t>Data and information are critical business assets and ensuring their confidentiality, integrity and availability are fundamental to the continued delivery and operation of health and care services across the UK. </a:t>
            </a:r>
            <a:r>
              <a:rPr lang="en-GB" sz="1000" b="0" spc="-5">
                <a:solidFill>
                  <a:srgbClr val="FF0000"/>
                </a:solidFill>
                <a:highlight>
                  <a:srgbClr val="FFFF00"/>
                </a:highlight>
                <a:cs typeface="Arial"/>
              </a:rPr>
              <a:t>[Client Name] </a:t>
            </a:r>
            <a:r>
              <a:rPr lang="en-GB" sz="1000" b="0" spc="-5">
                <a:solidFill>
                  <a:schemeClr val="tx1"/>
                </a:solidFill>
                <a:latin typeface="Arial"/>
                <a:cs typeface="Arial"/>
              </a:rPr>
              <a:t>must have confidence in the confidentiality, integrity and availability of their information assets and must ensure that any personal data collected, stored and processed by public bodies are aligned to specific legal and regulatory </a:t>
            </a:r>
            <a:r>
              <a:rPr lang="en-GB" sz="1000" b="0" spc="-5">
                <a:solidFill>
                  <a:schemeClr val="tx1"/>
                </a:solidFill>
                <a:cs typeface="Arial"/>
              </a:rPr>
              <a:t>requirements to support the delivery of high-quality care to patients</a:t>
            </a:r>
            <a:r>
              <a:rPr lang="en-GB" sz="1000" b="0" spc="-5">
                <a:solidFill>
                  <a:schemeClr val="tx1"/>
                </a:solidFill>
                <a:latin typeface="Arial"/>
                <a:cs typeface="Arial"/>
              </a:rPr>
              <a:t>. </a:t>
            </a:r>
          </a:p>
          <a:p>
            <a:pPr lvl="0">
              <a:defRPr/>
            </a:pPr>
            <a:r>
              <a:rPr lang="en-GB" sz="1000" b="0" spc="-5">
                <a:solidFill>
                  <a:schemeClr val="tx1"/>
                </a:solidFill>
                <a:latin typeface="Arial"/>
                <a:cs typeface="Arial"/>
              </a:rPr>
              <a:t>The Data Security and Protection Toolkit (DSPT) is an annual return (requiring submission on 30 June 2025) and is NHS England’s (NHSE) tool for ensuring organisations which have access to NHS patient data and systems measure their performance against security standards aligned to the NCSC Cyber Assessment Framework (CAF). The expectations for security and governance of information controls under CAF-aligned DSPT profile are designed to be comparable level to the previous DSPT, providing additional control testing only in areas where NHS England considers a higher standard to be a necessary obligation such as threat management. </a:t>
            </a:r>
          </a:p>
          <a:p>
            <a:pPr>
              <a:defRPr/>
            </a:pPr>
            <a:r>
              <a:rPr lang="en-GB" sz="1000" b="0" spc="-5">
                <a:solidFill>
                  <a:schemeClr val="tx1"/>
                </a:solidFill>
                <a:latin typeface="Arial"/>
                <a:cs typeface="Arial"/>
              </a:rPr>
              <a:t>The DSPT independent review for 24/25 contains a total of </a:t>
            </a:r>
            <a:r>
              <a:rPr lang="en-GB" sz="1000" b="0" u="sng" spc="-5">
                <a:solidFill>
                  <a:schemeClr val="tx1"/>
                </a:solidFill>
                <a:latin typeface="Arial"/>
                <a:cs typeface="Arial"/>
              </a:rPr>
              <a:t>12 outcomes</a:t>
            </a:r>
            <a:r>
              <a:rPr lang="en-GB" sz="1000" b="0" spc="-5">
                <a:solidFill>
                  <a:schemeClr val="tx1"/>
                </a:solidFill>
                <a:latin typeface="Arial"/>
                <a:cs typeface="Arial"/>
              </a:rPr>
              <a:t>, including </a:t>
            </a:r>
            <a:r>
              <a:rPr lang="en-GB" sz="1000" b="0" u="sng" spc="-5">
                <a:solidFill>
                  <a:schemeClr val="tx1"/>
                </a:solidFill>
                <a:latin typeface="Arial"/>
                <a:cs typeface="Arial"/>
              </a:rPr>
              <a:t>eight mandated outcomes </a:t>
            </a:r>
            <a:r>
              <a:rPr lang="en-GB" sz="1000" b="0" spc="-5">
                <a:solidFill>
                  <a:schemeClr val="tx1"/>
                </a:solidFill>
                <a:latin typeface="Arial"/>
                <a:cs typeface="Arial"/>
              </a:rPr>
              <a:t>and a </a:t>
            </a:r>
            <a:r>
              <a:rPr lang="en-GB" sz="1000" b="0" u="sng" spc="-5">
                <a:solidFill>
                  <a:schemeClr val="tx1"/>
                </a:solidFill>
                <a:latin typeface="Arial"/>
                <a:cs typeface="Arial"/>
              </a:rPr>
              <a:t>further four outcomes</a:t>
            </a:r>
            <a:r>
              <a:rPr lang="en-GB" sz="1000" b="0" spc="-5">
                <a:solidFill>
                  <a:schemeClr val="tx1"/>
                </a:solidFill>
                <a:latin typeface="Arial"/>
                <a:cs typeface="Arial"/>
              </a:rPr>
              <a:t>, which NHSE require these must be </a:t>
            </a:r>
            <a:r>
              <a:rPr lang="en-GB" sz="1000" b="0" u="sng" spc="-5">
                <a:solidFill>
                  <a:schemeClr val="tx1"/>
                </a:solidFill>
                <a:latin typeface="Arial"/>
                <a:cs typeface="Arial"/>
              </a:rPr>
              <a:t>selected by the organisation being reviewed</a:t>
            </a:r>
            <a:r>
              <a:rPr lang="en-GB" sz="1000" b="0" spc="-5">
                <a:solidFill>
                  <a:schemeClr val="tx1"/>
                </a:solidFill>
                <a:latin typeface="Arial"/>
                <a:cs typeface="Arial"/>
              </a:rPr>
              <a:t>. Organisations must demonstrate compliance with all outcomes in scope for the review through the achievement of a ‘pass mark’ against each outcome (in advance of submission on 30 June 2025). </a:t>
            </a:r>
          </a:p>
          <a:p>
            <a:pPr marL="0" marR="0" lvl="0" indent="0" algn="l" defTabSz="914400" rtl="0" eaLnBrk="1" fontAlgn="auto" latinLnBrk="0" hangingPunct="1">
              <a:lnSpc>
                <a:spcPct val="100000"/>
              </a:lnSpc>
              <a:spcBef>
                <a:spcPts val="0"/>
              </a:spcBef>
              <a:buClrTx/>
              <a:buSzTx/>
              <a:buFontTx/>
              <a:buNone/>
              <a:tabLst/>
              <a:defRPr/>
            </a:pPr>
            <a:endParaRPr lang="en-GB" sz="1000" b="0" spc="-5">
              <a:solidFill>
                <a:schemeClr val="tx1"/>
              </a:solidFill>
              <a:latin typeface="Arial" panose="020B0604020202020204" pitchFamily="34" charset="0"/>
              <a:cs typeface="Arial" panose="020B0604020202020204" pitchFamily="34" charset="0"/>
            </a:endParaRPr>
          </a:p>
          <a:p>
            <a:pPr>
              <a:defRPr/>
            </a:pPr>
            <a:r>
              <a:rPr kumimoji="0" lang="en-US" sz="1000" b="1" i="0" u="none" strike="noStrike" kern="1200" cap="none" spc="0" normalizeH="0" baseline="0" noProof="0">
                <a:ln>
                  <a:noFill/>
                </a:ln>
                <a:effectLst/>
                <a:uLnTx/>
                <a:uFillTx/>
                <a:latin typeface="Arial"/>
                <a:cs typeface="Arial"/>
              </a:rPr>
              <a:t>Scope of the review</a:t>
            </a:r>
            <a:endParaRPr lang="en-US" sz="1000" b="1" i="0" u="none" strike="noStrike" kern="1200" cap="none" spc="0" normalizeH="0" baseline="0" noProof="0">
              <a:ln>
                <a:noFill/>
              </a:ln>
              <a:effectLst/>
              <a:uLnTx/>
              <a:uFillTx/>
              <a:latin typeface="Arial"/>
              <a:cs typeface="Arial"/>
            </a:endParaRPr>
          </a:p>
          <a:p>
            <a:pPr>
              <a:defRPr/>
            </a:pPr>
            <a:r>
              <a:rPr lang="en-GB" sz="1000" b="0" spc="-5">
                <a:solidFill>
                  <a:schemeClr val="tx1"/>
                </a:solidFill>
                <a:latin typeface="Arial"/>
                <a:cs typeface="Arial"/>
              </a:rPr>
              <a:t>The scope of the review will include consideration of processes and evidence that support the DSPT self-assessment process, including:</a:t>
            </a:r>
          </a:p>
          <a:p>
            <a:pPr marL="171450" indent="-171450">
              <a:buFont typeface="Arial" panose="020B0604020202020204" pitchFamily="34" charset="0"/>
              <a:buChar char="•"/>
              <a:defRPr/>
            </a:pPr>
            <a:r>
              <a:rPr lang="en-GB" sz="1000" b="0" spc="-5">
                <a:solidFill>
                  <a:schemeClr val="tx1"/>
                </a:solidFill>
                <a:latin typeface="Arial"/>
                <a:cs typeface="Arial"/>
              </a:rPr>
              <a:t>The process for compiling and reviewing the toolkit (including approval within the governance structure); and </a:t>
            </a:r>
          </a:p>
          <a:p>
            <a:pPr marL="171450" indent="-171450">
              <a:buFont typeface="Arial" panose="020B0604020202020204" pitchFamily="34" charset="0"/>
              <a:buChar char="•"/>
              <a:defRPr/>
            </a:pPr>
            <a:r>
              <a:rPr lang="en-GB" sz="1000" b="0" spc="-5">
                <a:solidFill>
                  <a:schemeClr val="tx1"/>
                </a:solidFill>
                <a:latin typeface="Arial"/>
                <a:cs typeface="Arial"/>
              </a:rPr>
              <a:t>The availability of evidence supporting in-scope outcomes and validation of that evidence by the DSPT Coordinator. </a:t>
            </a:r>
          </a:p>
          <a:p>
            <a:pPr marL="35560" marR="5080" lvl="0" fontAlgn="auto">
              <a:lnSpc>
                <a:spcPct val="90000"/>
              </a:lnSpc>
              <a:buClrTx/>
              <a:buSzTx/>
              <a:tabLst/>
              <a:defRPr/>
            </a:pPr>
            <a:endParaRPr lang="en-GB" sz="1000" b="0" spc="-5">
              <a:solidFill>
                <a:schemeClr val="tx1"/>
              </a:solidFill>
              <a:cs typeface="Arial"/>
            </a:endParaRPr>
          </a:p>
          <a:p>
            <a:pPr marL="35560" marR="5080" lvl="0" fontAlgn="auto">
              <a:lnSpc>
                <a:spcPct val="90000"/>
              </a:lnSpc>
              <a:buClrTx/>
              <a:buSzTx/>
              <a:tabLst/>
              <a:defRPr/>
            </a:pPr>
            <a:r>
              <a:rPr lang="en-GB" sz="1000">
                <a:latin typeface="Arial"/>
                <a:cs typeface="Arial"/>
              </a:rPr>
              <a:t>Our approach</a:t>
            </a:r>
          </a:p>
          <a:p>
            <a:pPr marL="35560" marR="0" lvl="0" indent="0" algn="l" defTabSz="914400" rtl="0" eaLnBrk="1" fontAlgn="auto" latinLnBrk="0" hangingPunct="1">
              <a:lnSpc>
                <a:spcPct val="90000"/>
              </a:lnSpc>
              <a:spcBef>
                <a:spcPts val="0"/>
              </a:spcBef>
              <a:spcAft>
                <a:spcPts val="60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a:cs typeface="Arial"/>
              </a:rPr>
              <a:t>Our work will involve the following activities:</a:t>
            </a:r>
            <a:endParaRPr lang="en-GB" sz="1000" b="0" i="0" u="none" strike="noStrike" kern="1200" cap="none" spc="0" normalizeH="0" baseline="0" noProof="0">
              <a:ln>
                <a:noFill/>
              </a:ln>
              <a:solidFill>
                <a:srgbClr val="000000"/>
              </a:solidFill>
              <a:effectLst/>
              <a:uLnTx/>
              <a:uFillTx/>
              <a:latin typeface="Arial"/>
              <a:cs typeface="Arial"/>
            </a:endParaRPr>
          </a:p>
          <a:p>
            <a:pPr marL="266700" marR="0" lvl="0" indent="-266700" algn="l" defTabSz="914400" rtl="0" eaLnBrk="1" fontAlgn="auto" latinLnBrk="0" hangingPunct="1">
              <a:lnSpc>
                <a:spcPct val="90000"/>
              </a:lnSpc>
              <a:spcBef>
                <a:spcPts val="0"/>
              </a:spcBef>
              <a:spcAft>
                <a:spcPts val="600"/>
              </a:spcAft>
              <a:buClr>
                <a:schemeClr val="tx2"/>
              </a:buClr>
              <a:buSzTx/>
              <a:buFont typeface="Arial" panose="020B0604020202020204" pitchFamily="34" charset="0"/>
              <a:buChar char="—"/>
              <a:tabLst>
                <a:tab pos="266700" algn="l"/>
              </a:tabLst>
              <a:defRPr/>
            </a:pPr>
            <a:r>
              <a:rPr kumimoji="0" lang="en-GB" sz="1000" b="0" i="0" u="none" strike="noStrike" kern="1200" cap="none" spc="0" normalizeH="0" baseline="0" noProof="0">
                <a:ln>
                  <a:noFill/>
                </a:ln>
                <a:solidFill>
                  <a:srgbClr val="000000"/>
                </a:solidFill>
                <a:effectLst/>
                <a:uLnTx/>
                <a:uFillTx/>
                <a:latin typeface="Arial"/>
                <a:cs typeface="Arial"/>
              </a:rPr>
              <a:t>Meetings with the key staff involved in the process;</a:t>
            </a:r>
            <a:endParaRPr lang="en-GB" sz="1000" b="0" i="0" u="none" strike="noStrike" kern="1200" cap="none" spc="0" normalizeH="0" baseline="0" noProof="0">
              <a:ln>
                <a:noFill/>
              </a:ln>
              <a:solidFill>
                <a:srgbClr val="000000"/>
              </a:solidFill>
              <a:effectLst/>
              <a:uLnTx/>
              <a:uFillTx/>
              <a:latin typeface="Arial"/>
              <a:cs typeface="Arial"/>
            </a:endParaRPr>
          </a:p>
          <a:p>
            <a:pPr marL="266700" marR="0" lvl="0" indent="-266700" algn="l" defTabSz="914400" rtl="0" eaLnBrk="1" fontAlgn="auto" latinLnBrk="0" hangingPunct="1">
              <a:lnSpc>
                <a:spcPct val="90000"/>
              </a:lnSpc>
              <a:spcBef>
                <a:spcPts val="0"/>
              </a:spcBef>
              <a:spcAft>
                <a:spcPts val="600"/>
              </a:spcAft>
              <a:buClr>
                <a:schemeClr val="tx2"/>
              </a:buClr>
              <a:buSzTx/>
              <a:buFont typeface="Arial" panose="020B0604020202020204" pitchFamily="34" charset="0"/>
              <a:buChar char="—"/>
              <a:tabLst>
                <a:tab pos="266700" algn="l"/>
              </a:tabLst>
              <a:defRPr/>
            </a:pPr>
            <a:r>
              <a:rPr kumimoji="0" lang="en-GB" sz="1000" b="0" i="0" u="none" strike="noStrike" kern="1200" cap="none" spc="0" normalizeH="0" baseline="0" noProof="0">
                <a:ln>
                  <a:noFill/>
                </a:ln>
                <a:solidFill>
                  <a:srgbClr val="000000"/>
                </a:solidFill>
                <a:effectLst/>
                <a:uLnTx/>
                <a:uFillTx/>
                <a:latin typeface="Arial"/>
                <a:cs typeface="Arial"/>
              </a:rPr>
              <a:t>Walkthroughs of key processes relevant to the completion of the DSPT; </a:t>
            </a:r>
            <a:endParaRPr lang="en-GB" sz="1000" b="0" i="0" u="none" strike="noStrike" kern="1200" cap="none" spc="0" normalizeH="0" baseline="0" noProof="0">
              <a:ln>
                <a:noFill/>
              </a:ln>
              <a:solidFill>
                <a:srgbClr val="000000"/>
              </a:solidFill>
              <a:effectLst/>
              <a:uLnTx/>
              <a:uFillTx/>
              <a:latin typeface="Arial"/>
              <a:cs typeface="Arial"/>
            </a:endParaRPr>
          </a:p>
          <a:p>
            <a:pPr marL="266700" marR="0" lvl="0" indent="-266700" algn="l" defTabSz="914400" rtl="0" eaLnBrk="1" fontAlgn="auto" latinLnBrk="0" hangingPunct="1">
              <a:lnSpc>
                <a:spcPct val="90000"/>
              </a:lnSpc>
              <a:spcBef>
                <a:spcPts val="0"/>
              </a:spcBef>
              <a:spcAft>
                <a:spcPts val="600"/>
              </a:spcAft>
              <a:buClr>
                <a:schemeClr val="tx2"/>
              </a:buClr>
              <a:buSzTx/>
              <a:buFont typeface="Arial" panose="020B0604020202020204" pitchFamily="34" charset="0"/>
              <a:buChar char="—"/>
              <a:tabLst>
                <a:tab pos="266700" algn="l"/>
              </a:tabLst>
              <a:defRPr/>
            </a:pPr>
            <a:r>
              <a:rPr kumimoji="0" lang="en-GB" sz="1000" b="0" i="0" u="none" strike="noStrike" kern="1200" cap="none" spc="0" normalizeH="0" baseline="0" noProof="0">
                <a:ln>
                  <a:noFill/>
                </a:ln>
                <a:solidFill>
                  <a:srgbClr val="000000"/>
                </a:solidFill>
                <a:effectLst/>
                <a:uLnTx/>
                <a:uFillTx/>
                <a:latin typeface="Arial"/>
                <a:cs typeface="Arial"/>
              </a:rPr>
              <a:t>Desktop review of documentation supporting the DSPT; and</a:t>
            </a:r>
            <a:endParaRPr lang="en-GB" sz="1000" b="0" i="0" u="none" strike="noStrike" kern="1200" cap="none" spc="0" normalizeH="0" baseline="0" noProof="0">
              <a:ln>
                <a:noFill/>
              </a:ln>
              <a:solidFill>
                <a:srgbClr val="000000"/>
              </a:solidFill>
              <a:effectLst/>
              <a:uLnTx/>
              <a:uFillTx/>
              <a:latin typeface="Arial"/>
              <a:cs typeface="Arial"/>
            </a:endParaRPr>
          </a:p>
          <a:p>
            <a:pPr marL="266700" marR="0" lvl="0" indent="-266700" algn="l" defTabSz="914400" rtl="0" eaLnBrk="1" fontAlgn="auto" latinLnBrk="0" hangingPunct="1">
              <a:lnSpc>
                <a:spcPct val="90000"/>
              </a:lnSpc>
              <a:spcBef>
                <a:spcPts val="0"/>
              </a:spcBef>
              <a:spcAft>
                <a:spcPts val="600"/>
              </a:spcAft>
              <a:buClr>
                <a:schemeClr val="tx2"/>
              </a:buClr>
              <a:buSzTx/>
              <a:buFont typeface="Arial" panose="020B0604020202020204" pitchFamily="34" charset="0"/>
              <a:buChar char="—"/>
              <a:tabLst>
                <a:tab pos="266700" algn="l"/>
              </a:tabLst>
              <a:defRPr/>
            </a:pPr>
            <a:r>
              <a:rPr kumimoji="0" lang="en-GB" sz="1000" b="0" i="0" u="none" strike="noStrike" kern="1200" cap="none" spc="0" normalizeH="0" baseline="0" noProof="0">
                <a:ln>
                  <a:noFill/>
                </a:ln>
                <a:solidFill>
                  <a:srgbClr val="000000"/>
                </a:solidFill>
                <a:effectLst/>
                <a:uLnTx/>
                <a:uFillTx/>
                <a:latin typeface="Arial"/>
                <a:cs typeface="Arial"/>
              </a:rPr>
              <a:t>Sample testing of populations of evidence where appropriate.</a:t>
            </a:r>
            <a:endParaRPr lang="en-GB" sz="1000" b="0" i="0" u="none" strike="noStrike" kern="1200" cap="none" spc="0" normalizeH="0" baseline="0" noProof="0">
              <a:ln>
                <a:noFill/>
              </a:ln>
              <a:solidFill>
                <a:srgbClr val="000000"/>
              </a:solidFill>
              <a:effectLst/>
              <a:uLnTx/>
              <a:uFillTx/>
              <a:latin typeface="Arial"/>
              <a:cs typeface="Arial"/>
            </a:endParaRPr>
          </a:p>
          <a:p>
            <a:pPr marL="35560" marR="0" lvl="0" indent="0" algn="l" defTabSz="914400" rtl="0" eaLnBrk="1" fontAlgn="auto" latinLnBrk="0" hangingPunct="1">
              <a:lnSpc>
                <a:spcPct val="90000"/>
              </a:lnSpc>
              <a:spcBef>
                <a:spcPts val="0"/>
              </a:spcBef>
              <a:spcAft>
                <a:spcPts val="600"/>
              </a:spcAft>
              <a:buClr>
                <a:srgbClr val="00A3A1"/>
              </a:buClr>
              <a:buSzTx/>
              <a:buFont typeface="Arial" panose="020B0604020202020204" pitchFamily="34" charset="0"/>
              <a:buNone/>
              <a:tabLst/>
              <a:defRPr/>
            </a:pPr>
            <a:r>
              <a:rPr kumimoji="0" lang="en-GB" sz="1000" b="0" i="0" u="none" strike="noStrike" kern="1200" cap="none" spc="0" normalizeH="0" baseline="0" noProof="0">
                <a:ln>
                  <a:noFill/>
                </a:ln>
                <a:solidFill>
                  <a:srgbClr val="000000"/>
                </a:solidFill>
                <a:effectLst/>
                <a:uLnTx/>
                <a:uFillTx/>
                <a:latin typeface="Arial"/>
                <a:cs typeface="Arial"/>
              </a:rPr>
              <a:t>In cases where we note controls do not exist, we will raise this as a finding in the final report.</a:t>
            </a:r>
            <a:endParaRPr lang="en-GB" sz="1000" b="0" i="0" u="none" strike="noStrike" kern="1200" cap="none" spc="0" normalizeH="0" baseline="0" noProof="0">
              <a:ln>
                <a:noFill/>
              </a:ln>
              <a:solidFill>
                <a:srgbClr val="000000"/>
              </a:solidFill>
              <a:effectLst/>
              <a:uLnTx/>
              <a:uFillTx/>
              <a:latin typeface="Arial"/>
              <a:cs typeface="Arial"/>
            </a:endParaRPr>
          </a:p>
          <a:p>
            <a:pPr marL="0" marR="0" lvl="0" indent="0" algn="l" defTabSz="914400" rtl="0" eaLnBrk="1" fontAlgn="auto" latinLnBrk="0" hangingPunct="1">
              <a:lnSpc>
                <a:spcPct val="100000"/>
              </a:lnSpc>
              <a:spcBef>
                <a:spcPts val="0"/>
              </a:spcBef>
              <a:buClrTx/>
              <a:buSzTx/>
              <a:buFontTx/>
              <a:buNone/>
              <a:tabLst/>
              <a:defRPr/>
            </a:pPr>
            <a:endParaRPr kumimoji="0" lang="en-US" sz="1000" b="1" i="0" u="none" strike="noStrike" kern="1200" cap="none" spc="0" normalizeH="0" baseline="0" noProof="0">
              <a:ln>
                <a:noFill/>
              </a:ln>
              <a:solidFill>
                <a:schemeClr val="tx2"/>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buClrTx/>
              <a:buSzTx/>
              <a:buFontTx/>
              <a:buNone/>
              <a:tabLst/>
              <a:defRPr/>
            </a:pPr>
            <a:r>
              <a:rPr kumimoji="0" lang="en-US" sz="1000" b="1" i="0" u="none" strike="noStrike" kern="1200" cap="none" spc="0" normalizeH="0" baseline="0" noProof="0">
                <a:ln>
                  <a:noFill/>
                </a:ln>
                <a:effectLst/>
                <a:uLnTx/>
                <a:uFillTx/>
                <a:latin typeface="Arial"/>
                <a:cs typeface="Arial"/>
              </a:rPr>
              <a:t>Out of scope</a:t>
            </a:r>
            <a:endParaRPr lang="en-US" sz="1000">
              <a:latin typeface="Arial"/>
              <a:cs typeface="Arial"/>
            </a:endParaRP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000" b="0" i="0" u="none" strike="noStrike" kern="1200" cap="none" spc="0" normalizeH="0" baseline="0" noProof="0">
                <a:ln>
                  <a:noFill/>
                </a:ln>
                <a:solidFill>
                  <a:schemeClr val="tx1"/>
                </a:solidFill>
                <a:effectLst/>
                <a:uLnTx/>
                <a:uFillTx/>
                <a:latin typeface="Arial"/>
                <a:cs typeface="Arial"/>
              </a:rPr>
              <a:t>Our work is limited to assessment of the evidence to support the </a:t>
            </a:r>
            <a:r>
              <a:rPr lang="en-GB" sz="1000" b="0">
                <a:solidFill>
                  <a:schemeClr val="tx1"/>
                </a:solidFill>
                <a:latin typeface="Arial"/>
                <a:cs typeface="Arial"/>
              </a:rPr>
              <a:t>12 </a:t>
            </a:r>
            <a:r>
              <a:rPr kumimoji="0" lang="en-GB" sz="1000" b="0" i="0" u="none" strike="noStrike" kern="1200" cap="none" spc="0" normalizeH="0" baseline="0" noProof="0">
                <a:ln>
                  <a:noFill/>
                </a:ln>
                <a:solidFill>
                  <a:schemeClr val="tx1"/>
                </a:solidFill>
                <a:effectLst/>
                <a:uLnTx/>
                <a:uFillTx/>
                <a:latin typeface="Arial"/>
                <a:cs typeface="Arial"/>
              </a:rPr>
              <a:t>outcomes required to be assessed for this review (as detailed in </a:t>
            </a:r>
            <a:r>
              <a:rPr kumimoji="0" lang="en-GB" sz="1000" b="0" i="1" u="none" strike="noStrike" kern="1200" cap="none" spc="0" normalizeH="0" baseline="0" noProof="0">
                <a:ln>
                  <a:noFill/>
                </a:ln>
                <a:solidFill>
                  <a:schemeClr val="tx1"/>
                </a:solidFill>
                <a:effectLst/>
                <a:uLnTx/>
                <a:uFillTx/>
                <a:latin typeface="Arial"/>
                <a:cs typeface="Arial"/>
              </a:rPr>
              <a:t>Appendix </a:t>
            </a:r>
            <a:r>
              <a:rPr lang="en-GB" sz="1000" b="0" i="1">
                <a:solidFill>
                  <a:schemeClr val="tx1"/>
                </a:solidFill>
                <a:latin typeface="Arial"/>
                <a:cs typeface="Arial"/>
              </a:rPr>
              <a:t>A and B</a:t>
            </a:r>
            <a:r>
              <a:rPr kumimoji="0" lang="en-GB" sz="1000" b="0" i="0" u="none" strike="noStrike" kern="1200" cap="none" spc="0" normalizeH="0" baseline="0" noProof="0">
                <a:ln>
                  <a:noFill/>
                </a:ln>
                <a:solidFill>
                  <a:schemeClr val="tx1"/>
                </a:solidFill>
                <a:effectLst/>
                <a:uLnTx/>
                <a:uFillTx/>
                <a:latin typeface="Arial"/>
                <a:cs typeface="Arial"/>
              </a:rPr>
              <a:t>) therefore, the review will not provide assurance that the entire DSPT return is accurate and complete. </a:t>
            </a:r>
            <a:endParaRPr lang="en-GB" sz="1000" b="0" i="0" u="none" strike="noStrike" kern="1200" cap="none" spc="0" normalizeH="0" baseline="0" noProof="0">
              <a:ln>
                <a:noFill/>
              </a:ln>
              <a:solidFill>
                <a:schemeClr val="tx1"/>
              </a:solidFill>
              <a:effectLst/>
              <a:uLnTx/>
              <a:uFillTx/>
              <a:latin typeface="Arial"/>
              <a:cs typeface="Arial"/>
            </a:endParaRP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000" b="0" i="0" u="none" strike="noStrike" kern="1200" cap="none" spc="0" normalizeH="0" baseline="0" noProof="0">
                <a:ln>
                  <a:noFill/>
                </a:ln>
                <a:solidFill>
                  <a:schemeClr val="tx1"/>
                </a:solidFill>
                <a:effectLst/>
                <a:uLnTx/>
                <a:uFillTx/>
                <a:latin typeface="Arial"/>
                <a:cs typeface="Arial"/>
              </a:rPr>
              <a:t>Note that Appendix A covers the mandatory outcomes for the assessment and Appendix B outlines the 4 additional </a:t>
            </a:r>
            <a:r>
              <a:rPr lang="en-GB" sz="1000" b="0">
                <a:solidFill>
                  <a:schemeClr val="tx1"/>
                </a:solidFill>
                <a:latin typeface="Arial"/>
                <a:cs typeface="Arial"/>
              </a:rPr>
              <a:t>outcomes selected for the review. </a:t>
            </a:r>
            <a:endParaRPr lang="en-GB" sz="1000" b="0" i="0" u="none" strike="noStrike" kern="1200" cap="none" spc="0" normalizeH="0" baseline="0" noProof="0">
              <a:ln>
                <a:noFill/>
              </a:ln>
              <a:solidFill>
                <a:schemeClr val="tx1"/>
              </a:solidFill>
              <a:effectLst/>
              <a:uLnTx/>
              <a:uFillTx/>
              <a:latin typeface="Arial"/>
              <a:cs typeface="Arial"/>
            </a:endParaRP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000" b="0" i="0" u="none" strike="noStrike" kern="1200" cap="none" spc="0" normalizeH="0" baseline="0" noProof="0">
                <a:ln>
                  <a:noFill/>
                </a:ln>
                <a:solidFill>
                  <a:schemeClr val="tx1"/>
                </a:solidFill>
                <a:effectLst/>
                <a:uLnTx/>
                <a:uFillTx/>
                <a:latin typeface="Arial"/>
                <a:cs typeface="Arial"/>
              </a:rPr>
              <a:t>Our work will not include detailed testing of IT systems and will not cover the submission of the DSPT.</a:t>
            </a:r>
            <a:endParaRPr lang="en-GB" sz="1000" b="0" i="0" u="none" strike="noStrike" kern="1200" cap="none" spc="0" normalizeH="0" baseline="0" noProof="0">
              <a:ln>
                <a:noFill/>
              </a:ln>
              <a:solidFill>
                <a:schemeClr val="tx1"/>
              </a:solidFill>
              <a:effectLst/>
              <a:uLnTx/>
              <a:uFillTx/>
              <a:latin typeface="Arial"/>
              <a:cs typeface="Arial"/>
            </a:endParaRP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000" b="0" i="0" u="none" strike="noStrike" kern="1200" cap="none" spc="0" normalizeH="0" baseline="0" noProof="0">
                <a:ln>
                  <a:noFill/>
                </a:ln>
                <a:solidFill>
                  <a:schemeClr val="tx1"/>
                </a:solidFill>
                <a:effectLst/>
                <a:uLnTx/>
                <a:uFillTx/>
                <a:latin typeface="Arial"/>
                <a:cs typeface="Arial"/>
              </a:rPr>
              <a:t>Further limitations of scope identified during our work will be included within the final report</a:t>
            </a:r>
            <a:r>
              <a:rPr lang="en-US" sz="1000" b="0">
                <a:solidFill>
                  <a:schemeClr val="tx1"/>
                </a:solidFill>
                <a:latin typeface="Arial"/>
                <a:cs typeface="Arial"/>
              </a:rPr>
              <a:t>.</a:t>
            </a:r>
            <a:endParaRPr kumimoji="0" lang="en-US" sz="1000" b="1" i="0" u="none" strike="noStrike" kern="1200" cap="none" spc="0" normalizeH="0" baseline="0" noProof="0">
              <a:ln>
                <a:noFill/>
              </a:ln>
              <a:solidFill>
                <a:schemeClr val="tx1"/>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000" b="1" i="0" u="none" strike="noStrike" kern="1200" cap="none" spc="0" normalizeH="0" baseline="0" noProof="0">
                <a:ln>
                  <a:noFill/>
                </a:ln>
                <a:effectLst/>
                <a:uLnTx/>
                <a:uFillTx/>
                <a:latin typeface="Arial"/>
                <a:cs typeface="Arial"/>
              </a:rPr>
              <a:t>Outputs</a:t>
            </a:r>
            <a:endParaRPr lang="en-US" sz="1000" b="1" i="0" u="none" strike="noStrike" kern="1200" cap="none" spc="0" normalizeH="0" baseline="0" noProof="0">
              <a:ln>
                <a:noFill/>
              </a:ln>
              <a:effectLst/>
              <a:uLnTx/>
              <a:uFillTx/>
              <a:latin typeface="Arial"/>
              <a:cs typeface="Arial"/>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a:cs typeface="Arial"/>
              </a:rPr>
              <a:t>We will present our findings in a report. The report will be </a:t>
            </a:r>
            <a:r>
              <a:rPr kumimoji="0" lang="en-US" sz="1000" b="0" i="0" u="none" strike="noStrike" kern="1200" cap="none" spc="0" normalizeH="0" baseline="0" noProof="0">
                <a:ln>
                  <a:noFill/>
                </a:ln>
                <a:solidFill>
                  <a:schemeClr val="tx1"/>
                </a:solidFill>
                <a:effectLst/>
                <a:uLnTx/>
                <a:uFillTx/>
                <a:latin typeface="Arial"/>
                <a:cs typeface="Arial"/>
              </a:rPr>
              <a:t>agreed </a:t>
            </a:r>
            <a:r>
              <a:rPr kumimoji="0" lang="en-US" sz="1000" b="0" i="0" u="none" strike="noStrike" kern="1200" cap="none" spc="0" normalizeH="0" baseline="0" noProof="0">
                <a:ln>
                  <a:noFill/>
                </a:ln>
                <a:solidFill>
                  <a:srgbClr val="FF0000"/>
                </a:solidFill>
                <a:effectLst/>
                <a:highlight>
                  <a:srgbClr val="FFFF00"/>
                </a:highlight>
                <a:uLnTx/>
                <a:uFillTx/>
                <a:latin typeface="Arial"/>
                <a:cs typeface="Arial"/>
              </a:rPr>
              <a:t>with [Name</a:t>
            </a:r>
            <a:r>
              <a:rPr kumimoji="0" lang="en-US" sz="1000" b="0" i="0" u="none" strike="noStrike" kern="1200" cap="none" spc="0" normalizeH="0" baseline="0" noProof="0">
                <a:ln>
                  <a:noFill/>
                </a:ln>
                <a:solidFill>
                  <a:srgbClr val="FF0000"/>
                </a:solidFill>
                <a:effectLst/>
                <a:uLnTx/>
                <a:uFillTx/>
                <a:latin typeface="Arial"/>
                <a:cs typeface="Arial"/>
              </a:rPr>
              <a:t>]</a:t>
            </a:r>
            <a:r>
              <a:rPr kumimoji="0" lang="en-US" sz="1000" b="0" i="0" u="none" strike="noStrike" kern="1200" cap="none" spc="0" normalizeH="0" baseline="0" noProof="0">
                <a:ln>
                  <a:noFill/>
                </a:ln>
                <a:solidFill>
                  <a:schemeClr val="tx1"/>
                </a:solidFill>
                <a:effectLst/>
                <a:uLnTx/>
                <a:uFillTx/>
                <a:latin typeface="Arial"/>
                <a:cs typeface="Arial"/>
              </a:rPr>
              <a:t>, as the </a:t>
            </a:r>
            <a:r>
              <a:rPr kumimoji="0" lang="en-US" sz="1000" b="0" i="0" u="none" strike="noStrike" kern="1200" cap="none" spc="0" normalizeH="0" baseline="0" noProof="0">
                <a:ln>
                  <a:noFill/>
                </a:ln>
                <a:solidFill>
                  <a:srgbClr val="000000"/>
                </a:solidFill>
                <a:effectLst/>
                <a:uLnTx/>
                <a:uFillTx/>
                <a:latin typeface="Arial"/>
                <a:cs typeface="Arial"/>
              </a:rPr>
              <a:t>Executive sponsor for this review, before it is presented to the </a:t>
            </a:r>
            <a:r>
              <a:rPr kumimoji="0" lang="en-US" sz="1000" b="0" i="0" u="none" strike="noStrike" kern="1200" cap="none" spc="0" normalizeH="0" baseline="0" noProof="0">
                <a:ln>
                  <a:noFill/>
                </a:ln>
                <a:solidFill>
                  <a:srgbClr val="ED2124"/>
                </a:solidFill>
                <a:effectLst/>
                <a:highlight>
                  <a:srgbClr val="FFFF00"/>
                </a:highlight>
                <a:uLnTx/>
                <a:uFillTx/>
                <a:latin typeface="Arial"/>
                <a:cs typeface="Arial"/>
              </a:rPr>
              <a:t>[Audit</a:t>
            </a:r>
            <a:r>
              <a:rPr lang="en-US" sz="1000" b="0">
                <a:solidFill>
                  <a:srgbClr val="ED2124"/>
                </a:solidFill>
                <a:highlight>
                  <a:srgbClr val="FFFF00"/>
                </a:highlight>
                <a:latin typeface="Arial"/>
                <a:cs typeface="Arial"/>
              </a:rPr>
              <a:t>/oversight</a:t>
            </a:r>
            <a:r>
              <a:rPr kumimoji="0" lang="en-US" sz="1000" b="0" i="0" u="none" strike="noStrike" kern="1200" cap="none" spc="0" normalizeH="0" baseline="0" noProof="0">
                <a:ln>
                  <a:noFill/>
                </a:ln>
                <a:solidFill>
                  <a:srgbClr val="ED2124"/>
                </a:solidFill>
                <a:effectLst/>
                <a:highlight>
                  <a:srgbClr val="FFFF00"/>
                </a:highlight>
                <a:uLnTx/>
                <a:uFillTx/>
                <a:latin typeface="Arial"/>
                <a:cs typeface="Arial"/>
              </a:rPr>
              <a:t> Committee] </a:t>
            </a:r>
            <a:r>
              <a:rPr kumimoji="0" lang="en-US" sz="1000" b="0" i="0" u="none" strike="noStrike" kern="1200" cap="none" spc="0" normalizeH="0" baseline="0" noProof="0">
                <a:ln>
                  <a:noFill/>
                </a:ln>
                <a:solidFill>
                  <a:srgbClr val="000000"/>
                </a:solidFill>
                <a:effectLst/>
                <a:highlight>
                  <a:srgbClr val="FFFF00"/>
                </a:highlight>
                <a:uLnTx/>
                <a:uFillTx/>
                <a:latin typeface="Arial"/>
                <a:cs typeface="Arial"/>
              </a:rPr>
              <a:t>for </a:t>
            </a:r>
            <a:r>
              <a:rPr kumimoji="0" lang="en-US" sz="1000" b="0" i="0" u="none" strike="noStrike" kern="1200" cap="none" spc="0" normalizeH="0" baseline="0" noProof="0">
                <a:ln>
                  <a:noFill/>
                </a:ln>
                <a:solidFill>
                  <a:srgbClr val="000000"/>
                </a:solidFill>
                <a:effectLst/>
                <a:uLnTx/>
                <a:uFillTx/>
                <a:latin typeface="Arial"/>
                <a:cs typeface="Arial"/>
              </a:rPr>
              <a:t>approval.</a:t>
            </a:r>
            <a:endParaRPr lang="en-US" sz="1000" b="0" i="0" u="none" strike="noStrike" kern="1200" cap="none" spc="0" normalizeH="0" baseline="0" noProof="0">
              <a:ln>
                <a:noFill/>
              </a:ln>
              <a:solidFill>
                <a:srgbClr val="000000"/>
              </a:solidFill>
              <a:effectLst/>
              <a:uLnTx/>
              <a:uFillTx/>
              <a:latin typeface="Arial"/>
              <a:cs typeface="Arial"/>
            </a:endParaRPr>
          </a:p>
        </p:txBody>
      </p:sp>
      <p:sp>
        <p:nvSpPr>
          <p:cNvPr id="3" name="TextBox 2">
            <a:extLst>
              <a:ext uri="{FF2B5EF4-FFF2-40B4-BE49-F238E27FC236}">
                <a16:creationId xmlns:a16="http://schemas.microsoft.com/office/drawing/2014/main" id="{ABE08A5A-FF40-DE7A-AEF1-AA2F9E01E061}"/>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1746025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EB5F92-7BBE-1939-ACD7-ECC464DB12A3}"/>
              </a:ext>
            </a:extLst>
          </p:cNvPr>
          <p:cNvSpPr>
            <a:spLocks noGrp="1"/>
          </p:cNvSpPr>
          <p:nvPr>
            <p:ph type="title"/>
          </p:nvPr>
        </p:nvSpPr>
        <p:spPr>
          <a:xfrm>
            <a:off x="608400" y="799200"/>
            <a:ext cx="10976300" cy="723600"/>
          </a:xfrm>
        </p:spPr>
        <p:txBody>
          <a:bodyPr/>
          <a:lstStyle/>
          <a:p>
            <a:r>
              <a:rPr lang="en-GB" sz="2400">
                <a:solidFill>
                  <a:srgbClr val="003087"/>
                </a:solidFill>
              </a:rPr>
              <a:t>Contents</a:t>
            </a:r>
          </a:p>
        </p:txBody>
      </p:sp>
      <p:graphicFrame>
        <p:nvGraphicFramePr>
          <p:cNvPr id="2" name="Google Shape;1331;p55">
            <a:extLst>
              <a:ext uri="{FF2B5EF4-FFF2-40B4-BE49-F238E27FC236}">
                <a16:creationId xmlns:a16="http://schemas.microsoft.com/office/drawing/2014/main" id="{EF4A1961-00C9-F72E-CC93-A450573568CC}"/>
              </a:ext>
            </a:extLst>
          </p:cNvPr>
          <p:cNvGraphicFramePr/>
          <p:nvPr>
            <p:extLst>
              <p:ext uri="{D42A27DB-BD31-4B8C-83A1-F6EECF244321}">
                <p14:modId xmlns:p14="http://schemas.microsoft.com/office/powerpoint/2010/main" val="230670307"/>
              </p:ext>
            </p:extLst>
          </p:nvPr>
        </p:nvGraphicFramePr>
        <p:xfrm>
          <a:off x="601785" y="2356348"/>
          <a:ext cx="5158667" cy="2145304"/>
        </p:xfrm>
        <a:graphic>
          <a:graphicData uri="http://schemas.openxmlformats.org/drawingml/2006/table">
            <a:tbl>
              <a:tblPr>
                <a:tableStyleId>{5940675A-B579-460E-94D1-54222C63F5DA}</a:tableStyleId>
              </a:tblPr>
              <a:tblGrid>
                <a:gridCol w="5158667">
                  <a:extLst>
                    <a:ext uri="{9D8B030D-6E8A-4147-A177-3AD203B41FA5}">
                      <a16:colId xmlns:a16="http://schemas.microsoft.com/office/drawing/2014/main" val="20000"/>
                    </a:ext>
                  </a:extLst>
                </a:gridCol>
              </a:tblGrid>
              <a:tr h="268163">
                <a:tc>
                  <a:txBody>
                    <a:bodyPr/>
                    <a:lstStyle/>
                    <a:p>
                      <a:pPr marL="184150" marR="0" lvl="0" indent="0" algn="l" rtl="0">
                        <a:lnSpc>
                          <a:spcPct val="100000"/>
                        </a:lnSpc>
                        <a:spcBef>
                          <a:spcPts val="0"/>
                        </a:spcBef>
                        <a:spcAft>
                          <a:spcPts val="0"/>
                        </a:spcAft>
                        <a:buClr>
                          <a:schemeClr val="dk2"/>
                        </a:buClr>
                        <a:buSzPts val="700"/>
                        <a:buFont typeface="Arial"/>
                        <a:buNone/>
                      </a:pPr>
                      <a:r>
                        <a:rPr lang="en-GB" sz="800" b="1" u="none" strike="noStrike" cap="none">
                          <a:solidFill>
                            <a:schemeClr val="dk1"/>
                          </a:solidFill>
                          <a:sym typeface="Arial"/>
                        </a:rPr>
                        <a:t>1. Introduction</a:t>
                      </a:r>
                      <a:endParaRPr sz="800" b="1" u="none" strike="noStrike" cap="none">
                        <a:solidFill>
                          <a:schemeClr val="dk1"/>
                        </a:solidFill>
                        <a:latin typeface="Arial"/>
                        <a:ea typeface="Arial"/>
                        <a:cs typeface="Arial"/>
                        <a:sym typeface="Arial"/>
                      </a:endParaRPr>
                    </a:p>
                  </a:txBody>
                  <a:tcPr marL="65022" marR="82576" marT="64954" marB="64954"/>
                </a:tc>
                <a:extLst>
                  <a:ext uri="{0D108BD9-81ED-4DB2-BD59-A6C34878D82A}">
                    <a16:rowId xmlns:a16="http://schemas.microsoft.com/office/drawing/2014/main" val="10000"/>
                  </a:ext>
                </a:extLst>
              </a:tr>
              <a:tr h="268163">
                <a:tc>
                  <a:txBody>
                    <a:bodyPr/>
                    <a:lstStyle/>
                    <a:p>
                      <a:pPr marL="184150" marR="0" lvl="0" indent="0" algn="l" rtl="0">
                        <a:lnSpc>
                          <a:spcPct val="100000"/>
                        </a:lnSpc>
                        <a:spcBef>
                          <a:spcPts val="0"/>
                        </a:spcBef>
                        <a:spcAft>
                          <a:spcPts val="0"/>
                        </a:spcAft>
                        <a:buClr>
                          <a:schemeClr val="dk2"/>
                        </a:buClr>
                        <a:buSzPts val="700"/>
                        <a:buFont typeface="Arial"/>
                        <a:buNone/>
                      </a:pPr>
                      <a:r>
                        <a:rPr lang="en-GB" sz="800" b="1" u="none" strike="noStrike" cap="none">
                          <a:solidFill>
                            <a:schemeClr val="dk1"/>
                          </a:solidFill>
                          <a:sym typeface="Arial"/>
                        </a:rPr>
                        <a:t>2. Executive Summary</a:t>
                      </a:r>
                      <a:endParaRPr sz="800" b="1" u="none" strike="noStrike" cap="none">
                        <a:solidFill>
                          <a:schemeClr val="dk1"/>
                        </a:solidFill>
                        <a:latin typeface="Arial"/>
                        <a:ea typeface="Arial"/>
                        <a:cs typeface="Arial"/>
                        <a:sym typeface="Arial"/>
                      </a:endParaRPr>
                    </a:p>
                  </a:txBody>
                  <a:tcPr marL="65022" marR="82576" marT="64954" marB="64954"/>
                </a:tc>
                <a:extLst>
                  <a:ext uri="{0D108BD9-81ED-4DB2-BD59-A6C34878D82A}">
                    <a16:rowId xmlns:a16="http://schemas.microsoft.com/office/drawing/2014/main" val="10001"/>
                  </a:ext>
                </a:extLst>
              </a:tr>
              <a:tr h="268163">
                <a:tc>
                  <a:txBody>
                    <a:bodyPr/>
                    <a:lstStyle/>
                    <a:p>
                      <a:pPr marL="184150" marR="0" lvl="0" indent="0" algn="l" rtl="0">
                        <a:lnSpc>
                          <a:spcPct val="100000"/>
                        </a:lnSpc>
                        <a:spcBef>
                          <a:spcPts val="0"/>
                        </a:spcBef>
                        <a:spcAft>
                          <a:spcPts val="0"/>
                        </a:spcAft>
                        <a:buClr>
                          <a:schemeClr val="dk2"/>
                        </a:buClr>
                        <a:buSzPts val="700"/>
                        <a:buFont typeface="Arial"/>
                        <a:buNone/>
                      </a:pPr>
                      <a:r>
                        <a:rPr lang="en-GB" sz="800" b="1" u="none" strike="noStrike" cap="none">
                          <a:solidFill>
                            <a:schemeClr val="dk1"/>
                          </a:solidFill>
                          <a:sym typeface="Arial"/>
                        </a:rPr>
                        <a:t>3. Findings and Recommendations</a:t>
                      </a:r>
                      <a:endParaRPr sz="800" b="1" u="none" strike="noStrike" cap="none">
                        <a:solidFill>
                          <a:schemeClr val="dk1"/>
                        </a:solidFill>
                        <a:latin typeface="Arial"/>
                        <a:ea typeface="Arial"/>
                        <a:cs typeface="Arial"/>
                        <a:sym typeface="Arial"/>
                      </a:endParaRPr>
                    </a:p>
                  </a:txBody>
                  <a:tcPr marL="65022" marR="82576" marT="64954" marB="64954"/>
                </a:tc>
                <a:extLst>
                  <a:ext uri="{0D108BD9-81ED-4DB2-BD59-A6C34878D82A}">
                    <a16:rowId xmlns:a16="http://schemas.microsoft.com/office/drawing/2014/main" val="10002"/>
                  </a:ext>
                </a:extLst>
              </a:tr>
              <a:tr h="268163">
                <a:tc>
                  <a:txBody>
                    <a:bodyPr/>
                    <a:lstStyle/>
                    <a:p>
                      <a:pPr marL="184150" marR="0" lvl="0" indent="0" algn="l" rtl="0">
                        <a:lnSpc>
                          <a:spcPct val="100000"/>
                        </a:lnSpc>
                        <a:spcBef>
                          <a:spcPts val="0"/>
                        </a:spcBef>
                        <a:spcAft>
                          <a:spcPts val="0"/>
                        </a:spcAft>
                        <a:buClr>
                          <a:schemeClr val="dk2"/>
                        </a:buClr>
                        <a:buSzPts val="700"/>
                        <a:buFont typeface="Arial"/>
                        <a:buNone/>
                      </a:pPr>
                      <a:r>
                        <a:rPr lang="en-GB" sz="800" b="1" u="none" strike="noStrike" cap="none">
                          <a:solidFill>
                            <a:schemeClr val="dk1"/>
                          </a:solidFill>
                          <a:sym typeface="Arial"/>
                        </a:rPr>
                        <a:t>4. Appendix A: Summary of work undertaken and risks reviewed </a:t>
                      </a:r>
                      <a:endParaRPr sz="800" b="1" u="none" strike="noStrike" cap="none">
                        <a:solidFill>
                          <a:schemeClr val="dk1"/>
                        </a:solidFill>
                        <a:latin typeface="Arial"/>
                        <a:ea typeface="Arial"/>
                        <a:cs typeface="Arial"/>
                        <a:sym typeface="Arial"/>
                      </a:endParaRPr>
                    </a:p>
                  </a:txBody>
                  <a:tcPr marL="65022" marR="82576" marT="64954" marB="64954"/>
                </a:tc>
                <a:extLst>
                  <a:ext uri="{0D108BD9-81ED-4DB2-BD59-A6C34878D82A}">
                    <a16:rowId xmlns:a16="http://schemas.microsoft.com/office/drawing/2014/main" val="10003"/>
                  </a:ext>
                </a:extLst>
              </a:tr>
              <a:tr h="268163">
                <a:tc>
                  <a:txBody>
                    <a:bodyPr/>
                    <a:lstStyle/>
                    <a:p>
                      <a:pPr marL="184150" marR="0" lvl="0" indent="0" algn="l" rtl="0">
                        <a:lnSpc>
                          <a:spcPct val="100000"/>
                        </a:lnSpc>
                        <a:spcBef>
                          <a:spcPts val="0"/>
                        </a:spcBef>
                        <a:spcAft>
                          <a:spcPts val="0"/>
                        </a:spcAft>
                        <a:buClr>
                          <a:schemeClr val="dk2"/>
                        </a:buClr>
                        <a:buSzPts val="700"/>
                        <a:buFont typeface="Arial"/>
                        <a:buNone/>
                      </a:pPr>
                      <a:r>
                        <a:rPr lang="en-GB" sz="800" b="1" u="none" strike="noStrike" cap="none">
                          <a:solidFill>
                            <a:schemeClr val="dk1"/>
                          </a:solidFill>
                          <a:sym typeface="Arial"/>
                        </a:rPr>
                        <a:t>5. Appendix B: Summary of work undertaken and risks reviewed – additional outcomes </a:t>
                      </a:r>
                      <a:endParaRPr lang="en-GB" sz="1300" u="none" strike="noStrike" cap="none"/>
                    </a:p>
                  </a:txBody>
                  <a:tcPr marL="65022" marR="82576" marT="64954" marB="64954"/>
                </a:tc>
                <a:extLst>
                  <a:ext uri="{0D108BD9-81ED-4DB2-BD59-A6C34878D82A}">
                    <a16:rowId xmlns:a16="http://schemas.microsoft.com/office/drawing/2014/main" val="10004"/>
                  </a:ext>
                </a:extLst>
              </a:tr>
              <a:tr h="268163">
                <a:tc>
                  <a:txBody>
                    <a:bodyPr/>
                    <a:lstStyle/>
                    <a:p>
                      <a:pPr marL="184150" marR="0" lvl="0" indent="0" algn="l" rtl="0">
                        <a:lnSpc>
                          <a:spcPct val="100000"/>
                        </a:lnSpc>
                        <a:spcBef>
                          <a:spcPts val="0"/>
                        </a:spcBef>
                        <a:spcAft>
                          <a:spcPts val="0"/>
                        </a:spcAft>
                        <a:buClr>
                          <a:schemeClr val="dk2"/>
                        </a:buClr>
                        <a:buSzPts val="700"/>
                        <a:buFont typeface="Arial"/>
                        <a:buNone/>
                      </a:pPr>
                      <a:r>
                        <a:rPr lang="en-GB" sz="800" b="1" u="none" strike="noStrike" cap="none">
                          <a:solidFill>
                            <a:schemeClr val="dk1"/>
                          </a:solidFill>
                          <a:sym typeface="Arial"/>
                        </a:rPr>
                        <a:t>6. Appendix C: Overall Risk Assurance Rating and Confidence Level </a:t>
                      </a:r>
                      <a:endParaRPr sz="800" b="1" u="none" strike="noStrike" cap="none">
                        <a:solidFill>
                          <a:schemeClr val="dk1"/>
                        </a:solidFill>
                        <a:latin typeface="Arial"/>
                        <a:ea typeface="Arial"/>
                        <a:cs typeface="Arial"/>
                        <a:sym typeface="Arial"/>
                      </a:endParaRPr>
                    </a:p>
                  </a:txBody>
                  <a:tcPr marL="65022" marR="82576" marT="64954" marB="64954"/>
                </a:tc>
                <a:extLst>
                  <a:ext uri="{0D108BD9-81ED-4DB2-BD59-A6C34878D82A}">
                    <a16:rowId xmlns:a16="http://schemas.microsoft.com/office/drawing/2014/main" val="10005"/>
                  </a:ext>
                </a:extLst>
              </a:tr>
              <a:tr h="268163">
                <a:tc>
                  <a:txBody>
                    <a:bodyPr/>
                    <a:lstStyle/>
                    <a:p>
                      <a:pPr marL="184150" marR="0" lvl="0" indent="0" algn="l" rtl="0">
                        <a:lnSpc>
                          <a:spcPct val="100000"/>
                        </a:lnSpc>
                        <a:spcBef>
                          <a:spcPts val="0"/>
                        </a:spcBef>
                        <a:spcAft>
                          <a:spcPts val="0"/>
                        </a:spcAft>
                        <a:buClr>
                          <a:schemeClr val="dk2"/>
                        </a:buClr>
                        <a:buSzPts val="700"/>
                        <a:buFont typeface="Arial"/>
                        <a:buNone/>
                      </a:pPr>
                      <a:r>
                        <a:rPr lang="en-GB" sz="800" b="1" u="none" strike="noStrike" cap="none">
                          <a:solidFill>
                            <a:schemeClr val="dk1"/>
                          </a:solidFill>
                          <a:sym typeface="Arial"/>
                        </a:rPr>
                        <a:t>7. Appendix D: Stakeholders and Meetings Held</a:t>
                      </a:r>
                      <a:endParaRPr sz="800" b="1" u="none" strike="noStrike" cap="none">
                        <a:solidFill>
                          <a:schemeClr val="dk1"/>
                        </a:solidFill>
                        <a:latin typeface="Arial"/>
                        <a:ea typeface="Arial"/>
                        <a:cs typeface="Arial"/>
                        <a:sym typeface="Arial"/>
                      </a:endParaRPr>
                    </a:p>
                  </a:txBody>
                  <a:tcPr marL="65022" marR="82576" marT="64954" marB="64954"/>
                </a:tc>
                <a:extLst>
                  <a:ext uri="{0D108BD9-81ED-4DB2-BD59-A6C34878D82A}">
                    <a16:rowId xmlns:a16="http://schemas.microsoft.com/office/drawing/2014/main" val="10006"/>
                  </a:ext>
                </a:extLst>
              </a:tr>
              <a:tr h="268163">
                <a:tc>
                  <a:txBody>
                    <a:bodyPr/>
                    <a:lstStyle/>
                    <a:p>
                      <a:pPr marL="184150" marR="0" lvl="0" indent="0" algn="l" rtl="0">
                        <a:lnSpc>
                          <a:spcPct val="100000"/>
                        </a:lnSpc>
                        <a:spcBef>
                          <a:spcPts val="0"/>
                        </a:spcBef>
                        <a:spcAft>
                          <a:spcPts val="0"/>
                        </a:spcAft>
                        <a:buClr>
                          <a:schemeClr val="dk2"/>
                        </a:buClr>
                        <a:buSzPts val="700"/>
                        <a:buFont typeface="Arial"/>
                        <a:buNone/>
                      </a:pPr>
                      <a:r>
                        <a:rPr lang="en-GB" sz="800" b="1" u="none" strike="noStrike" cap="none">
                          <a:solidFill>
                            <a:schemeClr val="dk1"/>
                          </a:solidFill>
                          <a:sym typeface="Arial"/>
                        </a:rPr>
                        <a:t>8. Appendix E: Terms of Reference Scope Extract</a:t>
                      </a:r>
                      <a:endParaRPr sz="800" b="1" u="none" strike="noStrike" cap="none">
                        <a:solidFill>
                          <a:schemeClr val="dk1"/>
                        </a:solidFill>
                        <a:latin typeface="Arial"/>
                        <a:ea typeface="Arial"/>
                        <a:cs typeface="Arial"/>
                        <a:sym typeface="Arial"/>
                      </a:endParaRPr>
                    </a:p>
                  </a:txBody>
                  <a:tcPr marL="65022" marR="82576" marT="64954" marB="64954"/>
                </a:tc>
                <a:extLst>
                  <a:ext uri="{0D108BD9-81ED-4DB2-BD59-A6C34878D82A}">
                    <a16:rowId xmlns:a16="http://schemas.microsoft.com/office/drawing/2014/main" val="10007"/>
                  </a:ext>
                </a:extLst>
              </a:tr>
            </a:tbl>
          </a:graphicData>
        </a:graphic>
      </p:graphicFrame>
      <p:sp>
        <p:nvSpPr>
          <p:cNvPr id="6" name="TextBox 5">
            <a:extLst>
              <a:ext uri="{FF2B5EF4-FFF2-40B4-BE49-F238E27FC236}">
                <a16:creationId xmlns:a16="http://schemas.microsoft.com/office/drawing/2014/main" id="{D0CC4A2F-732D-375E-A894-3B125FB59B9E}"/>
              </a:ext>
            </a:extLst>
          </p:cNvPr>
          <p:cNvSpPr txBox="1"/>
          <p:nvPr/>
        </p:nvSpPr>
        <p:spPr>
          <a:xfrm>
            <a:off x="8680301" y="3857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1126690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12920F-A5A4-919F-871A-EDFD058718AF}"/>
              </a:ext>
            </a:extLst>
          </p:cNvPr>
          <p:cNvSpPr>
            <a:spLocks noGrp="1"/>
          </p:cNvSpPr>
          <p:nvPr>
            <p:ph type="body" sz="quarter" idx="11"/>
          </p:nvPr>
        </p:nvSpPr>
        <p:spPr>
          <a:xfrm>
            <a:off x="608400" y="550800"/>
            <a:ext cx="10988431" cy="169200"/>
          </a:xfrm>
        </p:spPr>
        <p:txBody>
          <a:bodyPr/>
          <a:lstStyle/>
          <a:p>
            <a:r>
              <a:rPr lang="en-GB"/>
              <a:t>Section 1</a:t>
            </a:r>
          </a:p>
        </p:txBody>
      </p:sp>
      <p:sp>
        <p:nvSpPr>
          <p:cNvPr id="3" name="Title 2">
            <a:extLst>
              <a:ext uri="{FF2B5EF4-FFF2-40B4-BE49-F238E27FC236}">
                <a16:creationId xmlns:a16="http://schemas.microsoft.com/office/drawing/2014/main" id="{0D4F8448-73FB-F4F2-E1CA-E7BEADBD7C7B}"/>
              </a:ext>
            </a:extLst>
          </p:cNvPr>
          <p:cNvSpPr>
            <a:spLocks noGrp="1"/>
          </p:cNvSpPr>
          <p:nvPr>
            <p:ph type="title"/>
          </p:nvPr>
        </p:nvSpPr>
        <p:spPr>
          <a:xfrm>
            <a:off x="608400" y="799200"/>
            <a:ext cx="10988431" cy="723600"/>
          </a:xfrm>
        </p:spPr>
        <p:txBody>
          <a:bodyPr/>
          <a:lstStyle/>
          <a:p>
            <a:r>
              <a:rPr lang="en-GB" sz="2400" b="1">
                <a:solidFill>
                  <a:srgbClr val="00338D"/>
                </a:solidFill>
              </a:rPr>
              <a:t>Introduction</a:t>
            </a:r>
            <a:r>
              <a:rPr lang="en-GB" sz="2400" b="1">
                <a:solidFill>
                  <a:srgbClr val="FF0000"/>
                </a:solidFill>
              </a:rPr>
              <a:t>  </a:t>
            </a:r>
          </a:p>
        </p:txBody>
      </p:sp>
      <p:sp>
        <p:nvSpPr>
          <p:cNvPr id="4" name="Text Placeholder 3">
            <a:extLst>
              <a:ext uri="{FF2B5EF4-FFF2-40B4-BE49-F238E27FC236}">
                <a16:creationId xmlns:a16="http://schemas.microsoft.com/office/drawing/2014/main" id="{E0FB5C25-3877-1951-100F-86A9368E50C6}"/>
              </a:ext>
            </a:extLst>
          </p:cNvPr>
          <p:cNvSpPr>
            <a:spLocks noGrp="1"/>
          </p:cNvSpPr>
          <p:nvPr>
            <p:ph type="body" sz="quarter" idx="10"/>
          </p:nvPr>
        </p:nvSpPr>
        <p:spPr>
          <a:xfrm>
            <a:off x="595169" y="1258970"/>
            <a:ext cx="10988431" cy="5272455"/>
          </a:xfrm>
        </p:spPr>
        <p:txBody>
          <a:bodyPr/>
          <a:lstStyle/>
          <a:p>
            <a:r>
              <a:rPr lang="en-GB" sz="1200"/>
              <a:t>Why security and governance of information issues in the Health and Social Care sector require attention from independent assessors</a:t>
            </a:r>
          </a:p>
          <a:p>
            <a:r>
              <a:rPr lang="en-GB" sz="1200" b="0">
                <a:solidFill>
                  <a:schemeClr val="tx1"/>
                </a:solidFill>
              </a:rPr>
              <a:t>Data and information are critical business assets that are fundamental to the continued delivery and operation of health and care services across the UK. The Health and Social Care sector must have confidence in the confidentiality, integrity and availability of their information assets and must ensure that any personal data collected, stored and processed by public bodies are aligned to specific legal and regulatory requirements.</a:t>
            </a:r>
            <a:endParaRPr lang="en-GB" sz="1200" b="0">
              <a:solidFill>
                <a:schemeClr val="tx1"/>
              </a:solidFill>
              <a:cs typeface="Arial"/>
            </a:endParaRPr>
          </a:p>
          <a:p>
            <a:r>
              <a:rPr lang="en-GB" sz="1200" b="0">
                <a:solidFill>
                  <a:schemeClr val="tx1"/>
                </a:solidFill>
              </a:rPr>
              <a:t>The need to demonstrate an ability to defend against, block and withstand cyber-attacks and data breaches has been amplified by the introduction of the Network and Information Systems (NIS) Regulations and the UK General Data Protection Regulation (GDPR). As such, it is essential that Health and Social Care sector organisations that are impacted by those regulations take proactive measures to defend themselves from cyber-attacks and data breaches and evidence their ability to do so in line with regulatory and legal requirements.</a:t>
            </a:r>
            <a:endParaRPr lang="en-GB" sz="1200" b="0">
              <a:solidFill>
                <a:schemeClr val="tx1"/>
              </a:solidFill>
              <a:cs typeface="Arial"/>
            </a:endParaRPr>
          </a:p>
          <a:p>
            <a:r>
              <a:rPr lang="en-GB" sz="1200" b="0">
                <a:solidFill>
                  <a:schemeClr val="tx1"/>
                </a:solidFill>
              </a:rPr>
              <a:t>The Cyber Assessment Framework (CAF) aligned Data Security and Protection Toolkit (DSPT) is one of several mechanisms in place to support Health and Social Care organisations in their ongoing journey to manage cyber security and information governance risk. </a:t>
            </a:r>
            <a:endParaRPr lang="en-GB" sz="1200" b="0">
              <a:solidFill>
                <a:schemeClr val="tx1"/>
              </a:solidFill>
              <a:cs typeface="Arial"/>
            </a:endParaRPr>
          </a:p>
          <a:p>
            <a:r>
              <a:rPr lang="en-GB" sz="1200" b="0">
                <a:solidFill>
                  <a:schemeClr val="tx1"/>
                </a:solidFill>
              </a:rPr>
              <a:t>The CAF-aligned DSPT allows organisations that have access to NHS patient data and systems to measure their performance against the five objectives of the CAF-aligned DSPT, providing valuable insight into the technical and operational security and governance of information control environment and relative strengths and weaknesses of those controls. Another mechanism is to independently assess the security and governance of information control environments of Health and Social Care organisations. Independent assessment providers help to strengthen the trust placed on the CAF-aligned DSPT submissions by Health and Social Care organisations’ boards, Department of Health and Social Care and NHS England by assessing the effectiveness of the organisation’s security and governance of information controls. This approach ensures that the controls in place are effective in securing patient data throughout the organisation’s estate, including staff handling of data and safe storage on the organisation’s systems.</a:t>
            </a:r>
            <a:endParaRPr lang="en-GB" sz="1200" b="0">
              <a:solidFill>
                <a:schemeClr val="tx1"/>
              </a:solidFill>
              <a:cs typeface="Arial"/>
            </a:endParaRPr>
          </a:p>
          <a:p>
            <a:r>
              <a:rPr lang="en-GB" sz="1200" b="0">
                <a:solidFill>
                  <a:schemeClr val="tx1"/>
                </a:solidFill>
              </a:rPr>
              <a:t>The role independent assessment providers play in helping to strengthen the reliance placed on the CAF-aligned DSPT submissions by Health and Social Care Organisations’ boards, Department of Health and Social Care and NHS England is summarised in the National Data Guardian report, ‘Review of Data Security, Consent and Opt-Outs and the Care Quality Commission report, Safe data, safe care’. Both reports include the following recommendation: ‘Arrangements for internal data security audit and external validation should be reviewed and strengthened to a level similar to those assuring financial integrity and accountability’ (NDG 6, CQC 6 Table of recommendations). Therefore, it is essential that independent assessment providers, including internal auditors, focus on the assessment of the effectiveness of health and social organisations’ security and governance of information controls, as opposed to simply focusing on the veracity of their CAF-aligned DSPT submissions.</a:t>
            </a:r>
            <a:endParaRPr lang="en-GB" sz="1200" b="0">
              <a:solidFill>
                <a:schemeClr val="tx1"/>
              </a:solidFill>
              <a:cs typeface="Arial"/>
            </a:endParaRPr>
          </a:p>
        </p:txBody>
      </p:sp>
      <p:cxnSp>
        <p:nvCxnSpPr>
          <p:cNvPr id="14" name="Google Shape;1340;p56">
            <a:extLst>
              <a:ext uri="{FF2B5EF4-FFF2-40B4-BE49-F238E27FC236}">
                <a16:creationId xmlns:a16="http://schemas.microsoft.com/office/drawing/2014/main" id="{94F45399-FC62-7740-9315-AF554059F408}"/>
              </a:ext>
            </a:extLst>
          </p:cNvPr>
          <p:cNvCxnSpPr/>
          <p:nvPr/>
        </p:nvCxnSpPr>
        <p:spPr>
          <a:xfrm>
            <a:off x="4298415" y="161661"/>
            <a:ext cx="1670757" cy="0"/>
          </a:xfrm>
          <a:prstGeom prst="straightConnector1">
            <a:avLst/>
          </a:prstGeom>
          <a:noFill/>
          <a:ln w="38100" cap="flat" cmpd="sng">
            <a:solidFill>
              <a:srgbClr val="D0CECE"/>
            </a:solidFill>
            <a:prstDash val="solid"/>
            <a:round/>
            <a:headEnd type="none" w="sm" len="sm"/>
            <a:tailEnd type="none" w="sm" len="sm"/>
          </a:ln>
        </p:spPr>
      </p:cxnSp>
      <p:cxnSp>
        <p:nvCxnSpPr>
          <p:cNvPr id="15" name="Google Shape;1341;p56">
            <a:extLst>
              <a:ext uri="{FF2B5EF4-FFF2-40B4-BE49-F238E27FC236}">
                <a16:creationId xmlns:a16="http://schemas.microsoft.com/office/drawing/2014/main" id="{7141D6D2-73CA-7DF9-93ED-CAB113CE0DF1}"/>
              </a:ext>
            </a:extLst>
          </p:cNvPr>
          <p:cNvCxnSpPr/>
          <p:nvPr/>
        </p:nvCxnSpPr>
        <p:spPr>
          <a:xfrm>
            <a:off x="612911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16" name="Google Shape;1342;p56">
            <a:extLst>
              <a:ext uri="{FF2B5EF4-FFF2-40B4-BE49-F238E27FC236}">
                <a16:creationId xmlns:a16="http://schemas.microsoft.com/office/drawing/2014/main" id="{486B7098-9D17-D898-DE9A-BFC27DB26400}"/>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Findings and Recommendations</a:t>
            </a:r>
            <a:endParaRPr sz="816" b="1" kern="0">
              <a:solidFill>
                <a:srgbClr val="D0CECE"/>
              </a:solidFill>
              <a:latin typeface="Arial"/>
              <a:ea typeface="Arial"/>
              <a:cs typeface="Arial"/>
              <a:sym typeface="Arial"/>
            </a:endParaRPr>
          </a:p>
        </p:txBody>
      </p:sp>
      <p:sp>
        <p:nvSpPr>
          <p:cNvPr id="17" name="Google Shape;1343;p56">
            <a:extLst>
              <a:ext uri="{FF2B5EF4-FFF2-40B4-BE49-F238E27FC236}">
                <a16:creationId xmlns:a16="http://schemas.microsoft.com/office/drawing/2014/main" id="{2EA20DBD-0245-8748-B3CB-BFC071DD66D9}"/>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Appendices</a:t>
            </a:r>
            <a:endParaRPr sz="816" b="1" kern="0">
              <a:solidFill>
                <a:srgbClr val="D0CECE"/>
              </a:solidFill>
              <a:latin typeface="Arial"/>
              <a:ea typeface="Arial"/>
              <a:cs typeface="Arial"/>
              <a:sym typeface="Arial"/>
            </a:endParaRPr>
          </a:p>
        </p:txBody>
      </p:sp>
      <p:cxnSp>
        <p:nvCxnSpPr>
          <p:cNvPr id="18" name="Google Shape;1344;p56">
            <a:extLst>
              <a:ext uri="{FF2B5EF4-FFF2-40B4-BE49-F238E27FC236}">
                <a16:creationId xmlns:a16="http://schemas.microsoft.com/office/drawing/2014/main" id="{B6B07B09-D4D9-A4EC-00F0-35BBEAB7EF00}"/>
              </a:ext>
            </a:extLst>
          </p:cNvPr>
          <p:cNvCxnSpPr/>
          <p:nvPr/>
        </p:nvCxnSpPr>
        <p:spPr>
          <a:xfrm>
            <a:off x="2467708"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19" name="Google Shape;1345;p56">
            <a:extLst>
              <a:ext uri="{FF2B5EF4-FFF2-40B4-BE49-F238E27FC236}">
                <a16:creationId xmlns:a16="http://schemas.microsoft.com/office/drawing/2014/main" id="{B955EDA6-4A5A-27C2-A0CD-C6DB605F3602}"/>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Executive summary</a:t>
            </a:r>
            <a:endParaRPr sz="816" b="1" kern="0">
              <a:solidFill>
                <a:srgbClr val="D0CECE"/>
              </a:solidFill>
              <a:latin typeface="Arial"/>
              <a:cs typeface="Arial"/>
              <a:sym typeface="Arial"/>
            </a:endParaRPr>
          </a:p>
        </p:txBody>
      </p:sp>
      <p:cxnSp>
        <p:nvCxnSpPr>
          <p:cNvPr id="20" name="Google Shape;1347;p56">
            <a:extLst>
              <a:ext uri="{FF2B5EF4-FFF2-40B4-BE49-F238E27FC236}">
                <a16:creationId xmlns:a16="http://schemas.microsoft.com/office/drawing/2014/main" id="{B83B12E0-A29F-1B45-358E-2314430D60A7}"/>
              </a:ext>
            </a:extLst>
          </p:cNvPr>
          <p:cNvCxnSpPr/>
          <p:nvPr/>
        </p:nvCxnSpPr>
        <p:spPr>
          <a:xfrm>
            <a:off x="601794" y="161661"/>
            <a:ext cx="1670757" cy="0"/>
          </a:xfrm>
          <a:prstGeom prst="straightConnector1">
            <a:avLst/>
          </a:prstGeom>
          <a:noFill/>
          <a:ln w="38100" cap="flat" cmpd="sng">
            <a:solidFill>
              <a:schemeClr val="tx2"/>
            </a:solidFill>
            <a:prstDash val="solid"/>
            <a:round/>
            <a:headEnd type="none" w="sm" len="sm"/>
            <a:tailEnd type="none" w="sm" len="sm"/>
          </a:ln>
        </p:spPr>
      </p:cxnSp>
      <p:sp>
        <p:nvSpPr>
          <p:cNvPr id="21" name="Google Shape;1348;p56">
            <a:extLst>
              <a:ext uri="{FF2B5EF4-FFF2-40B4-BE49-F238E27FC236}">
                <a16:creationId xmlns:a16="http://schemas.microsoft.com/office/drawing/2014/main" id="{F4715A41-47EF-83A7-E00B-5F3913959432}"/>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cs typeface="Arial"/>
                <a:sym typeface="Arial"/>
              </a:rPr>
              <a:t>Introduction</a:t>
            </a:r>
            <a:endParaRPr sz="816" b="1" kern="0">
              <a:solidFill>
                <a:schemeClr val="tx2"/>
              </a:solidFill>
              <a:latin typeface="Arial"/>
              <a:cs typeface="Arial"/>
              <a:sym typeface="Arial"/>
            </a:endParaRPr>
          </a:p>
        </p:txBody>
      </p:sp>
      <p:sp>
        <p:nvSpPr>
          <p:cNvPr id="7" name="TextBox 6">
            <a:extLst>
              <a:ext uri="{FF2B5EF4-FFF2-40B4-BE49-F238E27FC236}">
                <a16:creationId xmlns:a16="http://schemas.microsoft.com/office/drawing/2014/main" id="{8BACCF43-27F1-4F5A-D249-5A888A5CF058}"/>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163018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12920F-A5A4-919F-871A-EDFD058718AF}"/>
              </a:ext>
            </a:extLst>
          </p:cNvPr>
          <p:cNvSpPr>
            <a:spLocks noGrp="1"/>
          </p:cNvSpPr>
          <p:nvPr>
            <p:ph type="body" sz="quarter" idx="11"/>
          </p:nvPr>
        </p:nvSpPr>
        <p:spPr>
          <a:xfrm>
            <a:off x="608400" y="550800"/>
            <a:ext cx="10988431" cy="169200"/>
          </a:xfrm>
        </p:spPr>
        <p:txBody>
          <a:bodyPr/>
          <a:lstStyle/>
          <a:p>
            <a:r>
              <a:rPr lang="en-GB"/>
              <a:t>Section 1</a:t>
            </a:r>
          </a:p>
        </p:txBody>
      </p:sp>
      <p:sp>
        <p:nvSpPr>
          <p:cNvPr id="3" name="Title 2">
            <a:extLst>
              <a:ext uri="{FF2B5EF4-FFF2-40B4-BE49-F238E27FC236}">
                <a16:creationId xmlns:a16="http://schemas.microsoft.com/office/drawing/2014/main" id="{0D4F8448-73FB-F4F2-E1CA-E7BEADBD7C7B}"/>
              </a:ext>
            </a:extLst>
          </p:cNvPr>
          <p:cNvSpPr>
            <a:spLocks noGrp="1"/>
          </p:cNvSpPr>
          <p:nvPr>
            <p:ph type="title"/>
          </p:nvPr>
        </p:nvSpPr>
        <p:spPr>
          <a:xfrm>
            <a:off x="608400" y="799200"/>
            <a:ext cx="10988431" cy="723600"/>
          </a:xfrm>
        </p:spPr>
        <p:txBody>
          <a:bodyPr/>
          <a:lstStyle/>
          <a:p>
            <a:r>
              <a:rPr lang="en-GB" sz="2400" b="1">
                <a:solidFill>
                  <a:srgbClr val="003087"/>
                </a:solidFill>
              </a:rPr>
              <a:t>Introduction (cont.)</a:t>
            </a:r>
          </a:p>
        </p:txBody>
      </p:sp>
      <p:sp>
        <p:nvSpPr>
          <p:cNvPr id="4" name="Text Placeholder 3">
            <a:extLst>
              <a:ext uri="{FF2B5EF4-FFF2-40B4-BE49-F238E27FC236}">
                <a16:creationId xmlns:a16="http://schemas.microsoft.com/office/drawing/2014/main" id="{E0FB5C25-3877-1951-100F-86A9368E50C6}"/>
              </a:ext>
            </a:extLst>
          </p:cNvPr>
          <p:cNvSpPr>
            <a:spLocks noGrp="1"/>
          </p:cNvSpPr>
          <p:nvPr>
            <p:ph type="body" sz="quarter" idx="10"/>
          </p:nvPr>
        </p:nvSpPr>
        <p:spPr>
          <a:xfrm>
            <a:off x="634903" y="1215571"/>
            <a:ext cx="11219640" cy="4604400"/>
          </a:xfrm>
        </p:spPr>
        <p:txBody>
          <a:bodyPr/>
          <a:lstStyle/>
          <a:p>
            <a:r>
              <a:rPr lang="en-GB" sz="1200"/>
              <a:t>Objectives</a:t>
            </a:r>
          </a:p>
          <a:p>
            <a:r>
              <a:rPr lang="en-GB" sz="1050" b="0">
                <a:solidFill>
                  <a:schemeClr val="tx1"/>
                </a:solidFill>
              </a:rPr>
              <a:t>This independent assessment provides the following:</a:t>
            </a:r>
            <a:endParaRPr lang="en-GB" sz="1050" b="0">
              <a:solidFill>
                <a:schemeClr val="tx1"/>
              </a:solidFill>
              <a:cs typeface="Arial"/>
            </a:endParaRPr>
          </a:p>
          <a:p>
            <a:pPr marL="228600" indent="-228600">
              <a:spcAft>
                <a:spcPts val="300"/>
              </a:spcAft>
              <a:buFont typeface="+mj-lt"/>
              <a:buAutoNum type="arabicPeriod"/>
            </a:pPr>
            <a:r>
              <a:rPr lang="en-GB" sz="1050" b="0">
                <a:solidFill>
                  <a:schemeClr val="tx1"/>
                </a:solidFill>
              </a:rPr>
              <a:t>An assessment of the overall risk associated with </a:t>
            </a:r>
            <a:r>
              <a:rPr lang="en-GB" sz="1050" b="0">
                <a:solidFill>
                  <a:schemeClr val="tx1"/>
                </a:solidFill>
                <a:highlight>
                  <a:srgbClr val="FFFF00"/>
                </a:highlight>
              </a:rPr>
              <a:t>[organisation Name (ABBREVIATION)]  </a:t>
            </a:r>
            <a:r>
              <a:rPr lang="en-GB" sz="1050" b="0">
                <a:solidFill>
                  <a:schemeClr val="tx1"/>
                </a:solidFill>
              </a:rPr>
              <a:t>security and governance of information control environment. For example, the level of risk associated with weak or failing controls and security and governance of information objectives not being achieved;</a:t>
            </a:r>
            <a:endParaRPr lang="en-GB" sz="1050" b="0">
              <a:solidFill>
                <a:schemeClr val="tx1"/>
              </a:solidFill>
              <a:cs typeface="Arial"/>
            </a:endParaRPr>
          </a:p>
          <a:p>
            <a:pPr marL="228600" indent="-228600">
              <a:buFont typeface="+mj-lt"/>
              <a:buAutoNum type="arabicPeriod"/>
            </a:pPr>
            <a:r>
              <a:rPr lang="en-GB" sz="1050" b="0">
                <a:solidFill>
                  <a:schemeClr val="tx1"/>
                </a:solidFill>
              </a:rPr>
              <a:t>An assessment as to the veracity of [</a:t>
            </a:r>
            <a:r>
              <a:rPr lang="en-GB" sz="1050" b="0">
                <a:solidFill>
                  <a:schemeClr val="tx1"/>
                </a:solidFill>
                <a:highlight>
                  <a:srgbClr val="FFFF00"/>
                </a:highlight>
              </a:rPr>
              <a:t>organisation]</a:t>
            </a:r>
            <a:r>
              <a:rPr lang="en-GB" sz="1050" b="0">
                <a:solidFill>
                  <a:schemeClr val="tx1"/>
                </a:solidFill>
              </a:rPr>
              <a:t>’s self-assessment / DSPT submission and the Independent Assessor’s level of confidence that the submission aligns to their assessment of the risk and controls. The objective of this independent assessment from [</a:t>
            </a:r>
            <a:r>
              <a:rPr lang="en-GB" sz="1050" b="0">
                <a:solidFill>
                  <a:schemeClr val="tx1"/>
                </a:solidFill>
                <a:highlight>
                  <a:srgbClr val="FFFF00"/>
                </a:highlight>
              </a:rPr>
              <a:t>organisation] </a:t>
            </a:r>
            <a:r>
              <a:rPr lang="en-GB" sz="1050" b="0">
                <a:solidFill>
                  <a:schemeClr val="tx1"/>
                </a:solidFill>
              </a:rPr>
              <a:t>perspective is to understand and help address security and governance of information risk and identify opportunities for improvement; whilst also satisfying the annual requirement for an independent assessment of the DSPT submission.</a:t>
            </a:r>
            <a:endParaRPr lang="en-GB" sz="1050" b="0">
              <a:solidFill>
                <a:schemeClr val="tx1"/>
              </a:solidFill>
              <a:cs typeface="Arial"/>
            </a:endParaRPr>
          </a:p>
          <a:p>
            <a:pPr>
              <a:defRPr/>
            </a:pPr>
            <a:r>
              <a:rPr kumimoji="0" lang="en-US" sz="1200" b="1" i="0" u="none" strike="noStrike" kern="1200" cap="none" spc="0" normalizeH="0" baseline="0" noProof="0">
                <a:ln>
                  <a:noFill/>
                </a:ln>
                <a:effectLst/>
                <a:uLnTx/>
                <a:uFillTx/>
                <a:ea typeface="+mn-ea"/>
                <a:cs typeface="+mn-cs"/>
              </a:rPr>
              <a:t>Scope of the review</a:t>
            </a:r>
            <a:endParaRPr lang="en-US" sz="1200" b="1" i="0" u="none" strike="noStrike" kern="1200" cap="none" spc="0" normalizeH="0" baseline="0" noProof="0">
              <a:ln>
                <a:noFill/>
              </a:ln>
              <a:effectLst/>
              <a:uLnTx/>
              <a:uFillTx/>
              <a:cs typeface="Arial"/>
            </a:endParaRPr>
          </a:p>
          <a:p>
            <a:pPr>
              <a:defRPr/>
            </a:pPr>
            <a:r>
              <a:rPr lang="en-GB" sz="1050" b="0" spc="-5">
                <a:solidFill>
                  <a:schemeClr val="tx1"/>
                </a:solidFill>
              </a:rPr>
              <a:t>The scope of the review will include consideration of processes supporting the DSPT self-assessment process, including:</a:t>
            </a:r>
            <a:endParaRPr lang="en-GB" sz="1050" b="0" spc="-5">
              <a:solidFill>
                <a:schemeClr val="tx1"/>
              </a:solidFill>
              <a:cs typeface="Arial"/>
            </a:endParaRPr>
          </a:p>
          <a:p>
            <a:pPr marL="171450" indent="-171450">
              <a:buFont typeface="Arial" panose="020B0604020202020204" pitchFamily="34" charset="0"/>
              <a:buChar char="•"/>
              <a:defRPr/>
            </a:pPr>
            <a:r>
              <a:rPr lang="en-GB" sz="1050" b="0" spc="-5">
                <a:solidFill>
                  <a:schemeClr val="tx1"/>
                </a:solidFill>
              </a:rPr>
              <a:t>The process for compiling and reviewing the toolkit (including approval within the governance structure); and </a:t>
            </a:r>
            <a:endParaRPr lang="en-GB" sz="1050" b="0" spc="-5">
              <a:solidFill>
                <a:schemeClr val="tx1"/>
              </a:solidFill>
              <a:cs typeface="Arial"/>
            </a:endParaRPr>
          </a:p>
          <a:p>
            <a:pPr marL="171450" indent="-171450">
              <a:buFont typeface="Arial" panose="020B0604020202020204" pitchFamily="34" charset="0"/>
              <a:buChar char="•"/>
              <a:defRPr/>
            </a:pPr>
            <a:r>
              <a:rPr lang="en-GB" sz="1050" b="0" spc="-5">
                <a:solidFill>
                  <a:schemeClr val="tx1"/>
                </a:solidFill>
              </a:rPr>
              <a:t>The availability of evidence supporting in-scope outcomes and validation of that evidence by the DSPT Coordinator. </a:t>
            </a:r>
            <a:endParaRPr lang="en-GB" sz="1050" b="0" spc="-5">
              <a:solidFill>
                <a:schemeClr val="tx1"/>
              </a:solidFill>
              <a:cs typeface="Arial"/>
            </a:endParaRPr>
          </a:p>
          <a:p>
            <a:pPr>
              <a:defRPr/>
            </a:pPr>
            <a:r>
              <a:rPr lang="en-GB" sz="1200"/>
              <a:t>Our approach</a:t>
            </a:r>
            <a:endParaRPr lang="en-GB" sz="1200">
              <a:cs typeface="Arial"/>
            </a:endParaRPr>
          </a:p>
          <a:p>
            <a:pPr marL="35560" marR="0" lvl="0" indent="0" algn="l" defTabSz="914400" rtl="0" eaLnBrk="1" fontAlgn="auto" latinLnBrk="0" hangingPunct="1">
              <a:lnSpc>
                <a:spcPct val="90000"/>
              </a:lnSpc>
              <a:spcBef>
                <a:spcPts val="0"/>
              </a:spcBef>
              <a:spcAft>
                <a:spcPts val="600"/>
              </a:spcAft>
              <a:buClrTx/>
              <a:buSzTx/>
              <a:buFontTx/>
              <a:buNone/>
              <a:tabLst/>
              <a:defRPr/>
            </a:pPr>
            <a:r>
              <a:rPr kumimoji="0" lang="en-GB" sz="1050" b="0" i="0" u="none" strike="noStrike" kern="1200" cap="none" spc="0" normalizeH="0" baseline="0" noProof="0">
                <a:ln>
                  <a:noFill/>
                </a:ln>
                <a:solidFill>
                  <a:srgbClr val="000000"/>
                </a:solidFill>
                <a:effectLst/>
                <a:uLnTx/>
                <a:uFillTx/>
                <a:ea typeface="+mn-ea"/>
                <a:cs typeface="+mn-cs"/>
              </a:rPr>
              <a:t>Our work will involve the following activities:</a:t>
            </a:r>
            <a:endParaRPr lang="en-GB" sz="1050" b="0" i="0" u="none" strike="noStrike" kern="1200" cap="none" spc="0" normalizeH="0" baseline="0" noProof="0">
              <a:ln>
                <a:noFill/>
              </a:ln>
              <a:solidFill>
                <a:srgbClr val="000000"/>
              </a:solidFill>
              <a:effectLst/>
              <a:uLnTx/>
              <a:uFillTx/>
              <a:cs typeface="Arial"/>
            </a:endParaRPr>
          </a:p>
          <a:p>
            <a:pPr marL="266700" marR="0" lvl="0" indent="-266700" algn="l" defTabSz="914400" rtl="0" eaLnBrk="1" fontAlgn="auto" latinLnBrk="0" hangingPunct="1">
              <a:lnSpc>
                <a:spcPct val="90000"/>
              </a:lnSpc>
              <a:spcBef>
                <a:spcPts val="0"/>
              </a:spcBef>
              <a:spcAft>
                <a:spcPts val="600"/>
              </a:spcAft>
              <a:buClr>
                <a:schemeClr val="tx2"/>
              </a:buClr>
              <a:buSzTx/>
              <a:buFont typeface="Arial" panose="020B0604020202020204" pitchFamily="34" charset="0"/>
              <a:buChar char="—"/>
              <a:tabLst>
                <a:tab pos="266700" algn="l"/>
              </a:tabLst>
              <a:defRPr/>
            </a:pPr>
            <a:r>
              <a:rPr kumimoji="0" lang="en-GB" sz="1050" b="0" i="0" u="none" strike="noStrike" kern="1200" cap="none" spc="0" normalizeH="0" baseline="0" noProof="0">
                <a:ln>
                  <a:noFill/>
                </a:ln>
                <a:solidFill>
                  <a:srgbClr val="000000"/>
                </a:solidFill>
                <a:effectLst/>
                <a:uLnTx/>
                <a:uFillTx/>
                <a:ea typeface="+mn-ea"/>
                <a:cs typeface="+mn-cs"/>
              </a:rPr>
              <a:t>Meetings with the key staff involved in the process;</a:t>
            </a:r>
            <a:endParaRPr lang="en-GB" sz="1050" b="0" i="0" u="none" strike="noStrike" kern="1200" cap="none" spc="0" normalizeH="0" baseline="0" noProof="0">
              <a:ln>
                <a:noFill/>
              </a:ln>
              <a:solidFill>
                <a:srgbClr val="000000"/>
              </a:solidFill>
              <a:effectLst/>
              <a:uLnTx/>
              <a:uFillTx/>
              <a:cs typeface="Arial"/>
            </a:endParaRPr>
          </a:p>
          <a:p>
            <a:pPr marL="266700" marR="0" lvl="0" indent="-266700" algn="l" defTabSz="914400" rtl="0" eaLnBrk="1" fontAlgn="auto" latinLnBrk="0" hangingPunct="1">
              <a:lnSpc>
                <a:spcPct val="90000"/>
              </a:lnSpc>
              <a:spcBef>
                <a:spcPts val="0"/>
              </a:spcBef>
              <a:spcAft>
                <a:spcPts val="600"/>
              </a:spcAft>
              <a:buClr>
                <a:schemeClr val="tx2"/>
              </a:buClr>
              <a:buSzTx/>
              <a:buFont typeface="Arial" panose="020B0604020202020204" pitchFamily="34" charset="0"/>
              <a:buChar char="—"/>
              <a:tabLst>
                <a:tab pos="266700" algn="l"/>
              </a:tabLst>
              <a:defRPr/>
            </a:pPr>
            <a:r>
              <a:rPr kumimoji="0" lang="en-GB" sz="1050" b="0" i="0" u="none" strike="noStrike" kern="1200" cap="none" spc="0" normalizeH="0" baseline="0" noProof="0">
                <a:ln>
                  <a:noFill/>
                </a:ln>
                <a:solidFill>
                  <a:srgbClr val="000000"/>
                </a:solidFill>
                <a:effectLst/>
                <a:uLnTx/>
                <a:uFillTx/>
                <a:ea typeface="+mn-ea"/>
                <a:cs typeface="+mn-cs"/>
              </a:rPr>
              <a:t>Walkthroughs of key processes relevant to the completion of the DSPT; </a:t>
            </a:r>
            <a:endParaRPr lang="en-GB" sz="1050" b="0" i="0" u="none" strike="noStrike" kern="1200" cap="none" spc="0" normalizeH="0" baseline="0" noProof="0">
              <a:ln>
                <a:noFill/>
              </a:ln>
              <a:solidFill>
                <a:srgbClr val="000000"/>
              </a:solidFill>
              <a:effectLst/>
              <a:uLnTx/>
              <a:uFillTx/>
              <a:cs typeface="Arial"/>
            </a:endParaRPr>
          </a:p>
          <a:p>
            <a:pPr marL="266700" marR="0" lvl="0" indent="-266700" algn="l" defTabSz="914400" rtl="0" eaLnBrk="1" fontAlgn="auto" latinLnBrk="0" hangingPunct="1">
              <a:lnSpc>
                <a:spcPct val="90000"/>
              </a:lnSpc>
              <a:spcBef>
                <a:spcPts val="0"/>
              </a:spcBef>
              <a:spcAft>
                <a:spcPts val="600"/>
              </a:spcAft>
              <a:buClr>
                <a:schemeClr val="tx2"/>
              </a:buClr>
              <a:buSzTx/>
              <a:buFont typeface="Arial" panose="020B0604020202020204" pitchFamily="34" charset="0"/>
              <a:buChar char="—"/>
              <a:tabLst>
                <a:tab pos="266700" algn="l"/>
              </a:tabLst>
              <a:defRPr/>
            </a:pPr>
            <a:r>
              <a:rPr kumimoji="0" lang="en-GB" sz="1050" b="0" i="0" u="none" strike="noStrike" kern="1200" cap="none" spc="0" normalizeH="0" baseline="0" noProof="0">
                <a:ln>
                  <a:noFill/>
                </a:ln>
                <a:solidFill>
                  <a:srgbClr val="000000"/>
                </a:solidFill>
                <a:effectLst/>
                <a:uLnTx/>
                <a:uFillTx/>
                <a:ea typeface="+mn-ea"/>
                <a:cs typeface="+mn-cs"/>
              </a:rPr>
              <a:t>Desktop review of documentation supporting the DSPT; and</a:t>
            </a:r>
            <a:endParaRPr lang="en-GB" sz="1050" b="0" i="0" u="none" strike="noStrike" kern="1200" cap="none" spc="0" normalizeH="0" baseline="0" noProof="0">
              <a:ln>
                <a:noFill/>
              </a:ln>
              <a:solidFill>
                <a:srgbClr val="000000"/>
              </a:solidFill>
              <a:effectLst/>
              <a:uLnTx/>
              <a:uFillTx/>
              <a:cs typeface="Arial"/>
            </a:endParaRPr>
          </a:p>
          <a:p>
            <a:pPr marL="266700" marR="0" lvl="0" indent="-266700" algn="l" defTabSz="914400" rtl="0" eaLnBrk="1" fontAlgn="auto" latinLnBrk="0" hangingPunct="1">
              <a:lnSpc>
                <a:spcPct val="90000"/>
              </a:lnSpc>
              <a:spcBef>
                <a:spcPts val="0"/>
              </a:spcBef>
              <a:spcAft>
                <a:spcPts val="600"/>
              </a:spcAft>
              <a:buClr>
                <a:schemeClr val="tx2"/>
              </a:buClr>
              <a:buSzTx/>
              <a:buFont typeface="Arial" panose="020B0604020202020204" pitchFamily="34" charset="0"/>
              <a:buChar char="—"/>
              <a:tabLst>
                <a:tab pos="266700" algn="l"/>
              </a:tabLst>
              <a:defRPr/>
            </a:pPr>
            <a:r>
              <a:rPr kumimoji="0" lang="en-GB" sz="1050" b="0" i="0" u="none" strike="noStrike" kern="1200" cap="none" spc="0" normalizeH="0" baseline="0" noProof="0">
                <a:ln>
                  <a:noFill/>
                </a:ln>
                <a:solidFill>
                  <a:srgbClr val="000000"/>
                </a:solidFill>
                <a:effectLst/>
                <a:uLnTx/>
                <a:uFillTx/>
                <a:ea typeface="+mn-ea"/>
                <a:cs typeface="+mn-cs"/>
              </a:rPr>
              <a:t>Sample testing where appropriate.</a:t>
            </a:r>
            <a:endParaRPr lang="en-GB" sz="1050" b="0" i="0" u="none" strike="noStrike" kern="1200" cap="none" spc="0" normalizeH="0" baseline="0" noProof="0">
              <a:ln>
                <a:noFill/>
              </a:ln>
              <a:solidFill>
                <a:srgbClr val="000000"/>
              </a:solidFill>
              <a:effectLst/>
              <a:uLnTx/>
              <a:uFillTx/>
              <a:cs typeface="Arial"/>
            </a:endParaRPr>
          </a:p>
          <a:p>
            <a:pPr marL="35560" marR="0" lvl="0" indent="0" algn="l" defTabSz="914400" rtl="0" eaLnBrk="1" fontAlgn="auto" latinLnBrk="0" hangingPunct="1">
              <a:lnSpc>
                <a:spcPct val="90000"/>
              </a:lnSpc>
              <a:spcBef>
                <a:spcPts val="0"/>
              </a:spcBef>
              <a:spcAft>
                <a:spcPts val="600"/>
              </a:spcAft>
              <a:buClr>
                <a:srgbClr val="00A3A1"/>
              </a:buClr>
              <a:buSzTx/>
              <a:buFont typeface="Arial" panose="020B0604020202020204" pitchFamily="34" charset="0"/>
              <a:buNone/>
              <a:tabLst/>
              <a:defRPr/>
            </a:pPr>
            <a:r>
              <a:rPr kumimoji="0" lang="en-GB" sz="1050" b="0" i="0" u="none" strike="noStrike" kern="1200" cap="none" spc="0" normalizeH="0" baseline="0" noProof="0">
                <a:ln>
                  <a:noFill/>
                </a:ln>
                <a:solidFill>
                  <a:srgbClr val="000000"/>
                </a:solidFill>
                <a:effectLst/>
                <a:uLnTx/>
                <a:uFillTx/>
                <a:ea typeface="+mn-ea"/>
                <a:cs typeface="+mn-cs"/>
              </a:rPr>
              <a:t>In cases where we note controls do not exist, we will raise this as a finding.</a:t>
            </a:r>
            <a:endParaRPr lang="en-GB" sz="1050" b="0" i="0" u="none" strike="noStrike" kern="1200" cap="none" spc="0" normalizeH="0" baseline="0" noProof="0">
              <a:ln>
                <a:noFill/>
              </a:ln>
              <a:solidFill>
                <a:srgbClr val="000000"/>
              </a:solidFill>
              <a:effectLst/>
              <a:uLnTx/>
              <a:uFillTx/>
              <a:cs typeface="Arial"/>
            </a:endParaRPr>
          </a:p>
          <a:p>
            <a:pPr marL="0" marR="0" lvl="0" indent="0" algn="l" defTabSz="914400" rtl="0" eaLnBrk="1" fontAlgn="auto" latinLnBrk="0" hangingPunct="1">
              <a:lnSpc>
                <a:spcPct val="100000"/>
              </a:lnSpc>
              <a:spcBef>
                <a:spcPts val="0"/>
              </a:spcBef>
              <a:buClrTx/>
              <a:buSzTx/>
              <a:buFontTx/>
              <a:buNone/>
              <a:tabLst/>
              <a:defRPr/>
            </a:pPr>
            <a:r>
              <a:rPr kumimoji="0" lang="en-US" sz="1200" b="1" i="0" u="none" strike="noStrike" kern="1200" cap="none" spc="0" normalizeH="0" baseline="0" noProof="0">
                <a:ln>
                  <a:noFill/>
                </a:ln>
                <a:effectLst/>
                <a:uLnTx/>
                <a:uFillTx/>
                <a:ea typeface="+mn-ea"/>
                <a:cs typeface="+mn-cs"/>
              </a:rPr>
              <a:t>Out of scope</a:t>
            </a:r>
            <a:endParaRPr lang="en-US" sz="1200">
              <a:cs typeface="Arial"/>
            </a:endParaRP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050" b="0" i="0" u="none" strike="noStrike" kern="1200" cap="none" spc="0" normalizeH="0" baseline="0" noProof="0">
                <a:ln>
                  <a:noFill/>
                </a:ln>
                <a:solidFill>
                  <a:schemeClr val="tx1"/>
                </a:solidFill>
                <a:effectLst/>
                <a:uLnTx/>
                <a:uFillTx/>
                <a:ea typeface="+mn-ea"/>
                <a:cs typeface="+mn-cs"/>
              </a:rPr>
              <a:t>Our work is limited to assessment of the evidence to support the 12</a:t>
            </a:r>
            <a:r>
              <a:rPr lang="en-GB" sz="1050" b="0">
                <a:solidFill>
                  <a:schemeClr val="tx1"/>
                </a:solidFill>
              </a:rPr>
              <a:t> </a:t>
            </a:r>
            <a:r>
              <a:rPr kumimoji="0" lang="en-GB" sz="1050" b="0" i="0" u="none" strike="noStrike" kern="1200" cap="none" spc="0" normalizeH="0" baseline="0" noProof="0">
                <a:ln>
                  <a:noFill/>
                </a:ln>
                <a:solidFill>
                  <a:schemeClr val="tx1"/>
                </a:solidFill>
                <a:effectLst/>
                <a:uLnTx/>
                <a:uFillTx/>
                <a:ea typeface="+mn-ea"/>
                <a:cs typeface="+mn-cs"/>
              </a:rPr>
              <a:t>outcomes required to be assessed for this review (as detailed in </a:t>
            </a:r>
            <a:r>
              <a:rPr kumimoji="0" lang="en-GB" sz="1050" b="0" i="1" u="none" strike="noStrike" kern="1200" cap="none" spc="0" normalizeH="0" baseline="0" noProof="0">
                <a:ln>
                  <a:noFill/>
                </a:ln>
                <a:solidFill>
                  <a:schemeClr val="tx1"/>
                </a:solidFill>
                <a:effectLst/>
                <a:uLnTx/>
                <a:uFillTx/>
                <a:ea typeface="+mn-ea"/>
                <a:cs typeface="+mn-cs"/>
              </a:rPr>
              <a:t>Appendix </a:t>
            </a:r>
            <a:r>
              <a:rPr lang="en-GB" sz="1050" b="0" i="1">
                <a:solidFill>
                  <a:schemeClr val="tx1"/>
                </a:solidFill>
              </a:rPr>
              <a:t>A and B</a:t>
            </a:r>
            <a:r>
              <a:rPr kumimoji="0" lang="en-GB" sz="1050" b="0" i="0" u="none" strike="noStrike" kern="1200" cap="none" spc="0" normalizeH="0" baseline="0" noProof="0">
                <a:ln>
                  <a:noFill/>
                </a:ln>
                <a:solidFill>
                  <a:schemeClr val="tx1"/>
                </a:solidFill>
                <a:effectLst/>
                <a:uLnTx/>
                <a:uFillTx/>
                <a:ea typeface="+mn-ea"/>
                <a:cs typeface="+mn-cs"/>
              </a:rPr>
              <a:t>) therefore, the review will not provide assurance that the entire DSPT return is accurate and complete.</a:t>
            </a:r>
            <a:endParaRPr lang="en-GB" sz="1050" b="0" i="0" u="none" strike="noStrike" kern="1200" cap="none" spc="0" normalizeH="0" baseline="0" noProof="0">
              <a:ln>
                <a:noFill/>
              </a:ln>
              <a:solidFill>
                <a:schemeClr val="tx1"/>
              </a:solidFill>
              <a:effectLst/>
              <a:uLnTx/>
              <a:uFillTx/>
              <a:cs typeface="Arial"/>
            </a:endParaRP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050" b="0" i="0" u="none" strike="noStrike" kern="1200" cap="none" spc="0" normalizeH="0" baseline="0" noProof="0">
                <a:ln>
                  <a:noFill/>
                </a:ln>
                <a:solidFill>
                  <a:schemeClr val="tx1"/>
                </a:solidFill>
                <a:effectLst/>
                <a:uLnTx/>
                <a:uFillTx/>
                <a:ea typeface="+mn-ea"/>
                <a:cs typeface="+mn-cs"/>
              </a:rPr>
              <a:t>Our work will not include detailed testing of information technology (IT) systems and will not cover the submission of the DSPT.</a:t>
            </a:r>
            <a:endParaRPr lang="en-GB" sz="1050" b="0" i="0" u="none" strike="noStrike" kern="1200" cap="none" spc="0" normalizeH="0" baseline="0" noProof="0">
              <a:ln>
                <a:noFill/>
              </a:ln>
              <a:solidFill>
                <a:schemeClr val="tx1"/>
              </a:solidFill>
              <a:effectLst/>
              <a:uLnTx/>
              <a:uFillTx/>
              <a:cs typeface="Arial"/>
            </a:endParaRPr>
          </a:p>
          <a:p>
            <a:pPr marL="171450" marR="0" lvl="0" indent="-171450" algn="l" defTabSz="914400" rtl="0" eaLnBrk="1" fontAlgn="auto" latinLnBrk="0" hangingPunct="1">
              <a:lnSpc>
                <a:spcPct val="100000"/>
              </a:lnSpc>
              <a:spcBef>
                <a:spcPts val="0"/>
              </a:spcBef>
              <a:buClrTx/>
              <a:buSzTx/>
              <a:buFont typeface="Arial" panose="020B0604020202020204" pitchFamily="34" charset="0"/>
              <a:buChar char="•"/>
              <a:tabLst/>
              <a:defRPr/>
            </a:pPr>
            <a:r>
              <a:rPr kumimoji="0" lang="en-GB" sz="1050" b="0" i="0" u="none" strike="noStrike" kern="1200" cap="none" spc="0" normalizeH="0" baseline="0" noProof="0">
                <a:ln>
                  <a:noFill/>
                </a:ln>
                <a:solidFill>
                  <a:schemeClr val="tx1"/>
                </a:solidFill>
                <a:effectLst/>
                <a:uLnTx/>
                <a:uFillTx/>
                <a:ea typeface="+mn-ea"/>
                <a:cs typeface="+mn-cs"/>
              </a:rPr>
              <a:t>Further limitations of scope identified during our work will be included within the final report</a:t>
            </a:r>
            <a:r>
              <a:rPr lang="en-US" sz="1050" b="0">
                <a:solidFill>
                  <a:schemeClr val="tx1"/>
                </a:solidFill>
              </a:rPr>
              <a:t>.</a:t>
            </a:r>
            <a:endParaRPr lang="en-US" sz="1050">
              <a:solidFill>
                <a:schemeClr val="tx1"/>
              </a:solidFill>
            </a:endParaRPr>
          </a:p>
        </p:txBody>
      </p:sp>
      <p:cxnSp>
        <p:nvCxnSpPr>
          <p:cNvPr id="14" name="Google Shape;1340;p56">
            <a:extLst>
              <a:ext uri="{FF2B5EF4-FFF2-40B4-BE49-F238E27FC236}">
                <a16:creationId xmlns:a16="http://schemas.microsoft.com/office/drawing/2014/main" id="{03637D07-1A77-89AA-1868-B19659D50A70}"/>
              </a:ext>
            </a:extLst>
          </p:cNvPr>
          <p:cNvCxnSpPr/>
          <p:nvPr/>
        </p:nvCxnSpPr>
        <p:spPr>
          <a:xfrm>
            <a:off x="4298415" y="161661"/>
            <a:ext cx="1670757" cy="0"/>
          </a:xfrm>
          <a:prstGeom prst="straightConnector1">
            <a:avLst/>
          </a:prstGeom>
          <a:noFill/>
          <a:ln w="38100" cap="flat" cmpd="sng">
            <a:solidFill>
              <a:srgbClr val="D0CECE"/>
            </a:solidFill>
            <a:prstDash val="solid"/>
            <a:round/>
            <a:headEnd type="none" w="sm" len="sm"/>
            <a:tailEnd type="none" w="sm" len="sm"/>
          </a:ln>
        </p:spPr>
      </p:cxnSp>
      <p:cxnSp>
        <p:nvCxnSpPr>
          <p:cNvPr id="15" name="Google Shape;1341;p56">
            <a:extLst>
              <a:ext uri="{FF2B5EF4-FFF2-40B4-BE49-F238E27FC236}">
                <a16:creationId xmlns:a16="http://schemas.microsoft.com/office/drawing/2014/main" id="{E6429740-D9E4-BD3C-7668-CAE037536AA7}"/>
              </a:ext>
            </a:extLst>
          </p:cNvPr>
          <p:cNvCxnSpPr/>
          <p:nvPr/>
        </p:nvCxnSpPr>
        <p:spPr>
          <a:xfrm>
            <a:off x="612911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16" name="Google Shape;1342;p56">
            <a:extLst>
              <a:ext uri="{FF2B5EF4-FFF2-40B4-BE49-F238E27FC236}">
                <a16:creationId xmlns:a16="http://schemas.microsoft.com/office/drawing/2014/main" id="{F704BED4-65EF-4988-AB8A-A900F1F0A612}"/>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Findings and Recommendations</a:t>
            </a:r>
            <a:endParaRPr sz="816" b="1" kern="0">
              <a:solidFill>
                <a:srgbClr val="D0CECE"/>
              </a:solidFill>
              <a:latin typeface="Arial"/>
              <a:ea typeface="Arial"/>
              <a:cs typeface="Arial"/>
              <a:sym typeface="Arial"/>
            </a:endParaRPr>
          </a:p>
        </p:txBody>
      </p:sp>
      <p:sp>
        <p:nvSpPr>
          <p:cNvPr id="17" name="Google Shape;1343;p56">
            <a:extLst>
              <a:ext uri="{FF2B5EF4-FFF2-40B4-BE49-F238E27FC236}">
                <a16:creationId xmlns:a16="http://schemas.microsoft.com/office/drawing/2014/main" id="{8BAF8340-10C3-FD6D-B2F3-D77CE26A93F9}"/>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Appendices</a:t>
            </a:r>
            <a:endParaRPr sz="816" b="1" kern="0">
              <a:solidFill>
                <a:srgbClr val="D0CECE"/>
              </a:solidFill>
              <a:latin typeface="Arial"/>
              <a:ea typeface="Arial"/>
              <a:cs typeface="Arial"/>
              <a:sym typeface="Arial"/>
            </a:endParaRPr>
          </a:p>
        </p:txBody>
      </p:sp>
      <p:cxnSp>
        <p:nvCxnSpPr>
          <p:cNvPr id="18" name="Google Shape;1344;p56">
            <a:extLst>
              <a:ext uri="{FF2B5EF4-FFF2-40B4-BE49-F238E27FC236}">
                <a16:creationId xmlns:a16="http://schemas.microsoft.com/office/drawing/2014/main" id="{234201E6-37FB-E38C-4A76-08E1258A6995}"/>
              </a:ext>
            </a:extLst>
          </p:cNvPr>
          <p:cNvCxnSpPr/>
          <p:nvPr/>
        </p:nvCxnSpPr>
        <p:spPr>
          <a:xfrm>
            <a:off x="2467708"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19" name="Google Shape;1345;p56">
            <a:extLst>
              <a:ext uri="{FF2B5EF4-FFF2-40B4-BE49-F238E27FC236}">
                <a16:creationId xmlns:a16="http://schemas.microsoft.com/office/drawing/2014/main" id="{29F163D9-CA75-D7AD-4F4F-954FB89BC528}"/>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Executive summary</a:t>
            </a:r>
            <a:endParaRPr sz="816" b="1" kern="0">
              <a:solidFill>
                <a:srgbClr val="D0CECE"/>
              </a:solidFill>
              <a:latin typeface="Arial"/>
              <a:cs typeface="Arial"/>
              <a:sym typeface="Arial"/>
            </a:endParaRPr>
          </a:p>
        </p:txBody>
      </p:sp>
      <p:cxnSp>
        <p:nvCxnSpPr>
          <p:cNvPr id="20" name="Google Shape;1347;p56">
            <a:extLst>
              <a:ext uri="{FF2B5EF4-FFF2-40B4-BE49-F238E27FC236}">
                <a16:creationId xmlns:a16="http://schemas.microsoft.com/office/drawing/2014/main" id="{785FF6A6-0F0A-D9AF-E683-5A0A1AA5F98F}"/>
              </a:ext>
            </a:extLst>
          </p:cNvPr>
          <p:cNvCxnSpPr/>
          <p:nvPr/>
        </p:nvCxnSpPr>
        <p:spPr>
          <a:xfrm>
            <a:off x="601794" y="161661"/>
            <a:ext cx="1670757" cy="0"/>
          </a:xfrm>
          <a:prstGeom prst="straightConnector1">
            <a:avLst/>
          </a:prstGeom>
          <a:noFill/>
          <a:ln w="38100" cap="flat" cmpd="sng">
            <a:solidFill>
              <a:schemeClr val="tx2"/>
            </a:solidFill>
            <a:prstDash val="solid"/>
            <a:round/>
            <a:headEnd type="none" w="sm" len="sm"/>
            <a:tailEnd type="none" w="sm" len="sm"/>
          </a:ln>
        </p:spPr>
      </p:cxnSp>
      <p:sp>
        <p:nvSpPr>
          <p:cNvPr id="21" name="Google Shape;1348;p56">
            <a:extLst>
              <a:ext uri="{FF2B5EF4-FFF2-40B4-BE49-F238E27FC236}">
                <a16:creationId xmlns:a16="http://schemas.microsoft.com/office/drawing/2014/main" id="{7EAF78F2-5CAE-D69F-2436-338A49F45177}"/>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cs typeface="Arial"/>
                <a:sym typeface="Arial"/>
              </a:rPr>
              <a:t>Introduction</a:t>
            </a:r>
            <a:endParaRPr sz="816" b="1" kern="0">
              <a:solidFill>
                <a:schemeClr val="tx2"/>
              </a:solidFill>
              <a:latin typeface="Arial"/>
              <a:cs typeface="Arial"/>
              <a:sym typeface="Arial"/>
            </a:endParaRPr>
          </a:p>
        </p:txBody>
      </p:sp>
      <p:sp>
        <p:nvSpPr>
          <p:cNvPr id="7" name="TextBox 6">
            <a:extLst>
              <a:ext uri="{FF2B5EF4-FFF2-40B4-BE49-F238E27FC236}">
                <a16:creationId xmlns:a16="http://schemas.microsoft.com/office/drawing/2014/main" id="{8AF5FA18-CED8-85E4-236A-9D6E005A1D5D}"/>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735802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9F560C6-A0D8-C6DD-B646-7EDBE4158721}"/>
              </a:ext>
            </a:extLst>
          </p:cNvPr>
          <p:cNvSpPr>
            <a:spLocks noGrp="1"/>
          </p:cNvSpPr>
          <p:nvPr>
            <p:ph type="body" sz="quarter" idx="11"/>
          </p:nvPr>
        </p:nvSpPr>
        <p:spPr>
          <a:xfrm>
            <a:off x="7900346" y="1419292"/>
            <a:ext cx="3699049" cy="4604400"/>
          </a:xfrm>
        </p:spPr>
        <p:txBody>
          <a:bodyPr/>
          <a:lstStyle/>
          <a:p>
            <a:r>
              <a:rPr lang="en-GB"/>
              <a:t>Summary</a:t>
            </a:r>
          </a:p>
          <a:p>
            <a:endParaRPr lang="en-GB"/>
          </a:p>
          <a:p>
            <a:endParaRPr lang="en-GB"/>
          </a:p>
          <a:p>
            <a:endParaRPr lang="en-GB" b="0">
              <a:cs typeface="Arial"/>
            </a:endParaRPr>
          </a:p>
          <a:p>
            <a:r>
              <a:rPr lang="en-GB">
                <a:cs typeface="Arial"/>
              </a:rPr>
              <a:t>No of outcomes rated as not meeting minimum achievement levels for each rating</a:t>
            </a:r>
          </a:p>
          <a:p>
            <a:r>
              <a:rPr lang="en-GB" b="0">
                <a:cs typeface="Arial"/>
              </a:rPr>
              <a:t>Very high = More than 4 </a:t>
            </a:r>
            <a:br>
              <a:rPr lang="en-GB" b="0">
                <a:cs typeface="Arial"/>
              </a:rPr>
            </a:br>
            <a:r>
              <a:rPr lang="en-GB" b="0">
                <a:cs typeface="Arial"/>
              </a:rPr>
              <a:t>High = Between 2 and 4 outcomes </a:t>
            </a:r>
            <a:br>
              <a:rPr lang="en-GB" b="0">
                <a:cs typeface="Arial"/>
              </a:rPr>
            </a:br>
            <a:r>
              <a:rPr lang="en-GB" b="0">
                <a:cs typeface="Arial"/>
              </a:rPr>
              <a:t>Moderate = No more than 1 </a:t>
            </a:r>
            <a:br>
              <a:rPr lang="en-GB" b="0">
                <a:cs typeface="Arial"/>
              </a:rPr>
            </a:br>
            <a:r>
              <a:rPr lang="en-GB" b="0">
                <a:cs typeface="Arial"/>
              </a:rPr>
              <a:t>Low = All met</a:t>
            </a:r>
            <a:br>
              <a:rPr lang="en-GB" b="0">
                <a:cs typeface="Arial"/>
              </a:rPr>
            </a:br>
            <a:r>
              <a:rPr lang="en-GB" b="0">
                <a:cs typeface="Arial"/>
              </a:rPr>
              <a:t>Very low = All met and at least 1 exceeded.</a:t>
            </a:r>
            <a:endParaRPr lang="en-GB" b="0"/>
          </a:p>
          <a:p>
            <a:endParaRPr lang="en-GB">
              <a:cs typeface="Arial"/>
            </a:endParaRPr>
          </a:p>
          <a:p>
            <a:endParaRPr lang="en-GB"/>
          </a:p>
          <a:p>
            <a:endParaRPr lang="en-GB"/>
          </a:p>
          <a:p>
            <a:r>
              <a:rPr lang="en-GB">
                <a:cs typeface="Arial"/>
              </a:rPr>
              <a:t>Level of deviation between self and independent assessment</a:t>
            </a:r>
            <a:endParaRPr lang="en-GB"/>
          </a:p>
          <a:p>
            <a:r>
              <a:rPr lang="en-GB" b="0">
                <a:cs typeface="Arial"/>
              </a:rPr>
              <a:t>High level of deviation = Low confidence</a:t>
            </a:r>
            <a:br>
              <a:rPr lang="en-GB" b="0">
                <a:cs typeface="Arial"/>
              </a:rPr>
            </a:br>
            <a:r>
              <a:rPr lang="en-GB" b="0">
                <a:cs typeface="Arial"/>
              </a:rPr>
              <a:t>Medium level of deviation = Medium</a:t>
            </a:r>
            <a:br>
              <a:rPr lang="en-GB" b="0">
                <a:cs typeface="Arial"/>
              </a:rPr>
            </a:br>
            <a:r>
              <a:rPr lang="en-GB" b="0">
                <a:cs typeface="Arial"/>
              </a:rPr>
              <a:t>Low level or no deviation = High</a:t>
            </a:r>
          </a:p>
          <a:p>
            <a:r>
              <a:rPr lang="en-GB"/>
              <a:t>Acknowledgements</a:t>
            </a:r>
            <a:endParaRPr lang="en-GB">
              <a:cs typeface="Arial"/>
            </a:endParaRPr>
          </a:p>
          <a:p>
            <a:r>
              <a:rPr lang="en-GB" b="0">
                <a:solidFill>
                  <a:schemeClr val="tx1"/>
                </a:solidFill>
              </a:rPr>
              <a:t>We would like to thank the following individuals for their contribution during this review:</a:t>
            </a:r>
            <a:endParaRPr lang="en-GB" b="0">
              <a:solidFill>
                <a:schemeClr val="tx1"/>
              </a:solidFill>
              <a:cs typeface="Arial"/>
            </a:endParaRPr>
          </a:p>
          <a:p>
            <a:pPr marL="171450" indent="-171450">
              <a:buClr>
                <a:schemeClr val="tx2"/>
              </a:buClr>
              <a:buFont typeface="Univers 45 Light" charset="0"/>
              <a:buChar char="—"/>
            </a:pPr>
            <a:r>
              <a:rPr lang="en-GB" b="0">
                <a:solidFill>
                  <a:schemeClr val="tx1"/>
                </a:solidFill>
                <a:highlight>
                  <a:srgbClr val="FFFF00"/>
                </a:highlight>
              </a:rPr>
              <a:t>[FULL NAME], [TITLE]</a:t>
            </a:r>
            <a:endParaRPr lang="en-GB" b="0">
              <a:solidFill>
                <a:schemeClr val="tx1"/>
              </a:solidFill>
              <a:highlight>
                <a:srgbClr val="FFFF00"/>
              </a:highlight>
              <a:cs typeface="Arial"/>
            </a:endParaRPr>
          </a:p>
          <a:p>
            <a:pPr marL="171450" indent="-171450">
              <a:buClr>
                <a:schemeClr val="tx2"/>
              </a:buClr>
              <a:buFont typeface="Univers 45 Light" charset="0"/>
              <a:buChar char="—"/>
            </a:pPr>
            <a:r>
              <a:rPr lang="en-GB" b="0">
                <a:solidFill>
                  <a:schemeClr val="tx1"/>
                </a:solidFill>
                <a:highlight>
                  <a:srgbClr val="FFFF00"/>
                </a:highlight>
              </a:rPr>
              <a:t>[FULL NAME], [TITLE]</a:t>
            </a:r>
            <a:endParaRPr lang="en-GB" b="0">
              <a:solidFill>
                <a:schemeClr val="tx1"/>
              </a:solidFill>
              <a:highlight>
                <a:srgbClr val="FFFF00"/>
              </a:highlight>
              <a:cs typeface="Arial"/>
            </a:endParaRPr>
          </a:p>
          <a:p>
            <a:pPr marL="171450" indent="-171450">
              <a:buClr>
                <a:schemeClr val="tx2"/>
              </a:buClr>
              <a:buFont typeface="Univers 45 Light" charset="0"/>
              <a:buChar char="—"/>
            </a:pPr>
            <a:r>
              <a:rPr lang="en-GB" b="0">
                <a:solidFill>
                  <a:schemeClr val="tx1"/>
                </a:solidFill>
                <a:highlight>
                  <a:srgbClr val="FFFF00"/>
                </a:highlight>
              </a:rPr>
              <a:t>[FULL NAME], [TITLE]</a:t>
            </a:r>
            <a:endParaRPr lang="en-GB" b="0">
              <a:solidFill>
                <a:schemeClr val="tx1"/>
              </a:solidFill>
              <a:highlight>
                <a:srgbClr val="FFFF00"/>
              </a:highlight>
              <a:cs typeface="Arial"/>
            </a:endParaRPr>
          </a:p>
          <a:p>
            <a:pPr marL="171450" indent="-171450">
              <a:buClr>
                <a:schemeClr val="tx2"/>
              </a:buClr>
              <a:buFont typeface="Univers 45 Light" charset="0"/>
              <a:buChar char="—"/>
            </a:pPr>
            <a:r>
              <a:rPr lang="en-GB" b="0">
                <a:solidFill>
                  <a:schemeClr val="tx1"/>
                </a:solidFill>
                <a:highlight>
                  <a:srgbClr val="FFFF00"/>
                </a:highlight>
              </a:rPr>
              <a:t>[FULL NAME], [TITLE]</a:t>
            </a:r>
            <a:endParaRPr lang="en-GB" b="0">
              <a:solidFill>
                <a:schemeClr val="tx1"/>
              </a:solidFill>
              <a:highlight>
                <a:srgbClr val="FFFF00"/>
              </a:highlight>
              <a:cs typeface="Arial"/>
            </a:endParaRPr>
          </a:p>
          <a:p>
            <a:endParaRPr lang="en-GB"/>
          </a:p>
          <a:p>
            <a:endParaRPr lang="en-GB"/>
          </a:p>
          <a:p>
            <a:endParaRPr lang="en-GB"/>
          </a:p>
        </p:txBody>
      </p:sp>
      <p:sp>
        <p:nvSpPr>
          <p:cNvPr id="2" name="Text Placeholder 1">
            <a:extLst>
              <a:ext uri="{FF2B5EF4-FFF2-40B4-BE49-F238E27FC236}">
                <a16:creationId xmlns:a16="http://schemas.microsoft.com/office/drawing/2014/main" id="{017A4D1F-8AA7-549A-DC9F-EDA322E89C83}"/>
              </a:ext>
            </a:extLst>
          </p:cNvPr>
          <p:cNvSpPr>
            <a:spLocks noGrp="1"/>
          </p:cNvSpPr>
          <p:nvPr>
            <p:ph type="body" sz="quarter" idx="12"/>
          </p:nvPr>
        </p:nvSpPr>
        <p:spPr>
          <a:xfrm>
            <a:off x="608400" y="550800"/>
            <a:ext cx="10976300" cy="169200"/>
          </a:xfrm>
        </p:spPr>
        <p:txBody>
          <a:bodyPr/>
          <a:lstStyle/>
          <a:p>
            <a:r>
              <a:rPr lang="en-GB"/>
              <a:t>Section 2</a:t>
            </a:r>
          </a:p>
        </p:txBody>
      </p:sp>
      <p:sp>
        <p:nvSpPr>
          <p:cNvPr id="3" name="Title 2">
            <a:extLst>
              <a:ext uri="{FF2B5EF4-FFF2-40B4-BE49-F238E27FC236}">
                <a16:creationId xmlns:a16="http://schemas.microsoft.com/office/drawing/2014/main" id="{CD3C4399-A77F-E135-39B5-1E7EE6791A7E}"/>
              </a:ext>
            </a:extLst>
          </p:cNvPr>
          <p:cNvSpPr>
            <a:spLocks noGrp="1"/>
          </p:cNvSpPr>
          <p:nvPr>
            <p:ph type="title"/>
          </p:nvPr>
        </p:nvSpPr>
        <p:spPr>
          <a:xfrm>
            <a:off x="608400" y="799200"/>
            <a:ext cx="10976300" cy="263918"/>
          </a:xfrm>
        </p:spPr>
        <p:txBody>
          <a:bodyPr wrap="square" tIns="0">
            <a:spAutoFit/>
          </a:bodyPr>
          <a:lstStyle/>
          <a:p>
            <a:r>
              <a:rPr lang="en-GB" sz="2400">
                <a:solidFill>
                  <a:srgbClr val="003087"/>
                </a:solidFill>
              </a:rPr>
              <a:t>Executive Summary</a:t>
            </a:r>
          </a:p>
        </p:txBody>
      </p:sp>
      <p:sp>
        <p:nvSpPr>
          <p:cNvPr id="4" name="Text Placeholder 3">
            <a:extLst>
              <a:ext uri="{FF2B5EF4-FFF2-40B4-BE49-F238E27FC236}">
                <a16:creationId xmlns:a16="http://schemas.microsoft.com/office/drawing/2014/main" id="{694ACDAD-E100-EB72-DCAA-9FA72936AE92}"/>
              </a:ext>
            </a:extLst>
          </p:cNvPr>
          <p:cNvSpPr>
            <a:spLocks noGrp="1"/>
          </p:cNvSpPr>
          <p:nvPr>
            <p:ph type="body" sz="quarter" idx="10"/>
          </p:nvPr>
        </p:nvSpPr>
        <p:spPr/>
        <p:txBody>
          <a:bodyPr/>
          <a:lstStyle/>
          <a:p>
            <a:r>
              <a:rPr lang="en-GB" sz="1200"/>
              <a:t>CAF-aligned DSPT Independent Assessment Report Outputs</a:t>
            </a:r>
          </a:p>
          <a:p>
            <a:r>
              <a:rPr lang="en-GB" sz="1050" b="0">
                <a:solidFill>
                  <a:schemeClr val="tx1"/>
                </a:solidFill>
              </a:rPr>
              <a:t>Our review followed the CAF-aligned DSPT Independent Assessment Framework and Guidance published by NHS England. We have reviewed 12 outcomes across the five objectives in the Cyber Assessment Framework. NHS England have mandated a set of outcomes to be audited for 2025/2026, organisations are required to select a further </a:t>
            </a:r>
            <a:r>
              <a:rPr lang="en-GB" sz="1050">
                <a:solidFill>
                  <a:srgbClr val="FF0000"/>
                </a:solidFill>
              </a:rPr>
              <a:t>3 or 4 [delete as needed] </a:t>
            </a:r>
            <a:r>
              <a:rPr lang="en-GB" sz="1050" b="0">
                <a:solidFill>
                  <a:schemeClr val="tx1"/>
                </a:solidFill>
              </a:rPr>
              <a:t>outcomes to be audited which should be approved by [</a:t>
            </a:r>
            <a:r>
              <a:rPr lang="en-GB" sz="1050" b="0">
                <a:solidFill>
                  <a:schemeClr val="tx1"/>
                </a:solidFill>
                <a:highlight>
                  <a:srgbClr val="FFFF00"/>
                </a:highlight>
              </a:rPr>
              <a:t>ORGANISATION NAME] </a:t>
            </a:r>
            <a:r>
              <a:rPr lang="en-GB" sz="1050" b="0">
                <a:solidFill>
                  <a:schemeClr val="tx1"/>
                </a:solidFill>
              </a:rPr>
              <a:t>Board. The scope of the audit has been approved by [</a:t>
            </a:r>
            <a:r>
              <a:rPr lang="en-GB" sz="1050" b="0">
                <a:solidFill>
                  <a:schemeClr val="tx1"/>
                </a:solidFill>
                <a:highlight>
                  <a:srgbClr val="FFFF00"/>
                </a:highlight>
              </a:rPr>
              <a:t>ORGANISATION NAME</a:t>
            </a:r>
            <a:r>
              <a:rPr lang="en-GB" sz="1050" b="0">
                <a:solidFill>
                  <a:schemeClr val="tx1"/>
                </a:solidFill>
              </a:rPr>
              <a:t>] and the independent assessor. </a:t>
            </a:r>
          </a:p>
          <a:p>
            <a:r>
              <a:rPr lang="en-GB" sz="1050" b="0">
                <a:solidFill>
                  <a:schemeClr val="tx1"/>
                </a:solidFill>
              </a:rPr>
              <a:t>We produced this report as an output of this review. As a result of our evidence assessment and interviews with key stakeholders, we have delivered [</a:t>
            </a:r>
            <a:r>
              <a:rPr lang="en-GB" sz="1050" b="0">
                <a:solidFill>
                  <a:schemeClr val="tx1"/>
                </a:solidFill>
                <a:highlight>
                  <a:srgbClr val="FFFF00"/>
                </a:highlight>
              </a:rPr>
              <a:t>NUMBER OF FINDINGS] in total; [FINDING RISK LEVELS]. </a:t>
            </a:r>
            <a:r>
              <a:rPr lang="en-GB" sz="1050" b="0">
                <a:solidFill>
                  <a:schemeClr val="tx1"/>
                </a:solidFill>
              </a:rPr>
              <a:t>All findings and associated management actions have been discussed and accepted by </a:t>
            </a:r>
            <a:r>
              <a:rPr lang="en-GB" sz="1050" b="0">
                <a:solidFill>
                  <a:schemeClr val="tx1"/>
                </a:solidFill>
                <a:highlight>
                  <a:srgbClr val="FFFF00"/>
                </a:highlight>
              </a:rPr>
              <a:t>[ORGANISATION NAME].</a:t>
            </a:r>
          </a:p>
          <a:p>
            <a:endParaRPr lang="en-GB" sz="1200"/>
          </a:p>
          <a:p>
            <a:r>
              <a:rPr lang="en-GB" sz="1200"/>
              <a:t>Understanding your report ratings - Overall Risk Assurance Rating</a:t>
            </a:r>
          </a:p>
          <a:p>
            <a:r>
              <a:rPr lang="en-GB" sz="1050" b="0">
                <a:solidFill>
                  <a:schemeClr val="tx1"/>
                </a:solidFill>
              </a:rPr>
              <a:t>The table on the next slide shows the ‘Overall Risk Assurance Across all five CAF objectives’ as well as the ‘Confidence level of the Independent Assessor in the veracity of the self-assessment’. It includes the calculation of each risk assurance rating by detailing the scores obtained at each outcome level with respect to their category (Low, Medium, High and Critical). To better understand the ‘scoring methodology’ please see the worked example in Appendix C. </a:t>
            </a:r>
          </a:p>
          <a:p>
            <a:r>
              <a:rPr lang="en-GB" sz="1050" b="0">
                <a:solidFill>
                  <a:schemeClr val="tx1"/>
                </a:solidFill>
              </a:rPr>
              <a:t>We assessed the overall risk across all five objectives as ‘</a:t>
            </a:r>
            <a:r>
              <a:rPr lang="en-GB" sz="1050">
                <a:solidFill>
                  <a:schemeClr val="tx1"/>
                </a:solidFill>
                <a:highlight>
                  <a:srgbClr val="FFFF00"/>
                </a:highlight>
              </a:rPr>
              <a:t>Very Low’/’Low’/’Medium’/’High’/’Very High’ </a:t>
            </a:r>
            <a:r>
              <a:rPr lang="en-GB" sz="1050" b="0">
                <a:solidFill>
                  <a:schemeClr val="tx1"/>
                </a:solidFill>
              </a:rPr>
              <a:t>and the confidence level of the Independent Assessor in the veracity of the self-assessment as ‘</a:t>
            </a:r>
            <a:r>
              <a:rPr lang="en-GB" sz="1050">
                <a:solidFill>
                  <a:schemeClr val="tx1"/>
                </a:solidFill>
                <a:highlight>
                  <a:srgbClr val="FFFF00"/>
                </a:highlight>
              </a:rPr>
              <a:t>Low’/’Medium’/’High’</a:t>
            </a:r>
            <a:r>
              <a:rPr lang="en-GB" sz="1050" b="0">
                <a:solidFill>
                  <a:schemeClr val="tx1"/>
                </a:solidFill>
                <a:highlight>
                  <a:srgbClr val="FFFF00"/>
                </a:highlight>
              </a:rPr>
              <a:t>.</a:t>
            </a:r>
          </a:p>
          <a:p>
            <a:r>
              <a:rPr lang="en-GB" sz="1050" b="0">
                <a:solidFill>
                  <a:schemeClr val="tx1"/>
                </a:solidFill>
              </a:rPr>
              <a:t>The overall Risk Assurance Rating for [</a:t>
            </a:r>
            <a:r>
              <a:rPr lang="en-GB" sz="1050" b="0">
                <a:solidFill>
                  <a:schemeClr val="tx1"/>
                </a:solidFill>
                <a:highlight>
                  <a:srgbClr val="FFFF00"/>
                </a:highlight>
              </a:rPr>
              <a:t>ORGANISATION NAME</a:t>
            </a:r>
            <a:r>
              <a:rPr lang="en-GB" sz="1050" b="0">
                <a:solidFill>
                  <a:schemeClr val="tx1"/>
                </a:solidFill>
              </a:rPr>
              <a:t>] is ‘</a:t>
            </a:r>
            <a:r>
              <a:rPr lang="en-GB" sz="1050">
                <a:solidFill>
                  <a:schemeClr val="tx1"/>
                </a:solidFill>
                <a:highlight>
                  <a:srgbClr val="FFFF00"/>
                </a:highlight>
              </a:rPr>
              <a:t>Very Low’/’Low’/’Medium’/’High’/’Very High</a:t>
            </a:r>
            <a:r>
              <a:rPr lang="en-GB" sz="1050" b="0">
                <a:solidFill>
                  <a:schemeClr val="tx1"/>
                </a:solidFill>
              </a:rPr>
              <a:t>’ (</a:t>
            </a:r>
            <a:r>
              <a:rPr lang="en-GB" sz="1050">
                <a:solidFill>
                  <a:schemeClr val="tx1"/>
                </a:solidFill>
                <a:highlight>
                  <a:srgbClr val="FFFF00"/>
                </a:highlight>
              </a:rPr>
              <a:t>DARK GREEN / GREEN / YELLOW / ORANGE / RED</a:t>
            </a:r>
            <a:r>
              <a:rPr lang="en-GB" sz="1050" b="0">
                <a:solidFill>
                  <a:schemeClr val="tx1"/>
                </a:solidFill>
                <a:highlight>
                  <a:srgbClr val="FFFF00"/>
                </a:highlight>
              </a:rPr>
              <a:t>).</a:t>
            </a:r>
          </a:p>
          <a:p>
            <a:r>
              <a:rPr lang="en-GB" sz="1050" b="0">
                <a:solidFill>
                  <a:schemeClr val="tx1"/>
                </a:solidFill>
              </a:rPr>
              <a:t>The rating is based on a risk assurance rating score at the CAF-aligned DSPT level. Scores have been calculated using tables </a:t>
            </a:r>
            <a:r>
              <a:rPr lang="en-GB" sz="1050" b="0">
                <a:solidFill>
                  <a:schemeClr val="tx1"/>
                </a:solidFill>
                <a:highlight>
                  <a:srgbClr val="FFFF00"/>
                </a:highlight>
              </a:rPr>
              <a:t>4 &amp; 5 </a:t>
            </a:r>
            <a:r>
              <a:rPr lang="en-GB" sz="1050" b="0">
                <a:solidFill>
                  <a:schemeClr val="tx1"/>
                </a:solidFill>
              </a:rPr>
              <a:t>(see section </a:t>
            </a:r>
            <a:r>
              <a:rPr lang="en-GB" sz="1050" b="0" i="1">
                <a:solidFill>
                  <a:schemeClr val="tx1"/>
                </a:solidFill>
              </a:rPr>
              <a:t>2.4, Task Three - Deliver CAF-aligned DSPT Independent Assessment </a:t>
            </a:r>
            <a:r>
              <a:rPr lang="en-GB" sz="1050" b="0">
                <a:solidFill>
                  <a:schemeClr val="tx1"/>
                </a:solidFill>
              </a:rPr>
              <a:t>of the independent assessment Guidance document and Appendix C within this report).</a:t>
            </a:r>
          </a:p>
        </p:txBody>
      </p:sp>
      <p:sp>
        <p:nvSpPr>
          <p:cNvPr id="7" name="Rectangle 6">
            <a:hlinkClick r:id="" action="ppaction://noaction"/>
            <a:extLst>
              <a:ext uri="{FF2B5EF4-FFF2-40B4-BE49-F238E27FC236}">
                <a16:creationId xmlns:a16="http://schemas.microsoft.com/office/drawing/2014/main" id="{DB9ED9F8-68D5-E571-FCE5-73991B58CB7D}"/>
              </a:ext>
            </a:extLst>
          </p:cNvPr>
          <p:cNvSpPr/>
          <p:nvPr/>
        </p:nvSpPr>
        <p:spPr>
          <a:xfrm>
            <a:off x="7905747" y="1662125"/>
            <a:ext cx="1739115" cy="540000"/>
          </a:xfrm>
          <a:prstGeom prst="rect">
            <a:avLst/>
          </a:prstGeom>
          <a:ln w="9525">
            <a:solidFill>
              <a:srgbClr val="005EB8"/>
            </a:solidFill>
          </a:ln>
        </p:spPr>
        <p:txBody>
          <a:bodyPr wrap="square" lIns="36000" tIns="36000" rIns="36000" bIns="36000" anchor="ctr">
            <a:normAutofit/>
          </a:bodyPr>
          <a:lstStyle/>
          <a:p>
            <a:pPr marL="36000"/>
            <a:r>
              <a:rPr lang="en-GB" sz="900" b="1">
                <a:solidFill>
                  <a:schemeClr val="tx2"/>
                </a:solidFill>
              </a:rPr>
              <a:t>Overall risk assurance across all five CAF objectives</a:t>
            </a:r>
          </a:p>
        </p:txBody>
      </p:sp>
      <p:sp>
        <p:nvSpPr>
          <p:cNvPr id="30" name="Rectangle 29">
            <a:extLst>
              <a:ext uri="{FF2B5EF4-FFF2-40B4-BE49-F238E27FC236}">
                <a16:creationId xmlns:a16="http://schemas.microsoft.com/office/drawing/2014/main" id="{95E5FAAA-3ECA-19E7-FE9D-99B35EED0D0D}"/>
              </a:ext>
            </a:extLst>
          </p:cNvPr>
          <p:cNvSpPr/>
          <p:nvPr/>
        </p:nvSpPr>
        <p:spPr>
          <a:xfrm>
            <a:off x="9748007" y="1661034"/>
            <a:ext cx="1607531" cy="540000"/>
          </a:xfrm>
          <a:prstGeom prst="rect">
            <a:avLst/>
          </a:prstGeom>
          <a:solidFill>
            <a:srgbClr val="00B050"/>
          </a:solidFill>
          <a:ln w="6350" cap="flat" cmpd="sng" algn="ctr">
            <a:noFill/>
            <a:prstDash val="solid"/>
          </a:ln>
          <a:effectLst/>
        </p:spPr>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lvl="0" algn="ctr" defTabSz="762015" fontAlgn="base">
              <a:spcBef>
                <a:spcPts val="600"/>
              </a:spcBef>
              <a:spcAft>
                <a:spcPct val="0"/>
              </a:spcAft>
              <a:defRPr/>
            </a:pPr>
            <a:endParaRPr kumimoji="0" lang="en-GB" sz="900" b="1" i="0" u="none" strike="noStrike" kern="0" cap="none" spc="0" normalizeH="0" baseline="0" noProof="0">
              <a:ln>
                <a:noFill/>
              </a:ln>
              <a:effectLst/>
              <a:highlight>
                <a:srgbClr val="FFFF00"/>
              </a:highlight>
              <a:uLnTx/>
              <a:uFillTx/>
              <a:ea typeface="+mn-ea"/>
              <a:cs typeface="Times New Roman" pitchFamily="18" charset="0"/>
            </a:endParaRPr>
          </a:p>
        </p:txBody>
      </p:sp>
      <p:sp>
        <p:nvSpPr>
          <p:cNvPr id="28" name="Rectangle 27">
            <a:hlinkClick r:id="" action="ppaction://noaction"/>
            <a:extLst>
              <a:ext uri="{FF2B5EF4-FFF2-40B4-BE49-F238E27FC236}">
                <a16:creationId xmlns:a16="http://schemas.microsoft.com/office/drawing/2014/main" id="{BEB308F4-DF55-47A0-3246-03F8CF498C77}"/>
              </a:ext>
            </a:extLst>
          </p:cNvPr>
          <p:cNvSpPr/>
          <p:nvPr/>
        </p:nvSpPr>
        <p:spPr>
          <a:xfrm>
            <a:off x="7896566" y="3440590"/>
            <a:ext cx="1739115" cy="540000"/>
          </a:xfrm>
          <a:prstGeom prst="rect">
            <a:avLst/>
          </a:prstGeom>
          <a:ln w="9525">
            <a:solidFill>
              <a:srgbClr val="005EB8"/>
            </a:solidFill>
          </a:ln>
        </p:spPr>
        <p:txBody>
          <a:bodyPr wrap="square" lIns="36000" tIns="36000" rIns="36000" bIns="36000" anchor="ctr">
            <a:normAutofit/>
          </a:bodyPr>
          <a:lstStyle/>
          <a:p>
            <a:pPr marL="36000"/>
            <a:r>
              <a:rPr lang="en-GB" sz="900" b="1">
                <a:solidFill>
                  <a:schemeClr val="tx2"/>
                </a:solidFill>
              </a:rPr>
              <a:t>Overall confidence level of Independent Assessment </a:t>
            </a:r>
          </a:p>
        </p:txBody>
      </p:sp>
      <p:sp>
        <p:nvSpPr>
          <p:cNvPr id="31" name="Rectangle 30">
            <a:extLst>
              <a:ext uri="{FF2B5EF4-FFF2-40B4-BE49-F238E27FC236}">
                <a16:creationId xmlns:a16="http://schemas.microsoft.com/office/drawing/2014/main" id="{310B38C0-7077-E322-7C92-858DE2F30541}"/>
              </a:ext>
            </a:extLst>
          </p:cNvPr>
          <p:cNvSpPr/>
          <p:nvPr/>
        </p:nvSpPr>
        <p:spPr>
          <a:xfrm>
            <a:off x="9738826" y="3439500"/>
            <a:ext cx="1607531" cy="540000"/>
          </a:xfrm>
          <a:prstGeom prst="rect">
            <a:avLst/>
          </a:prstGeom>
          <a:solidFill>
            <a:srgbClr val="00B050"/>
          </a:solidFill>
          <a:ln w="6350" cap="flat" cmpd="sng" algn="ctr">
            <a:noFill/>
            <a:prstDash val="solid"/>
          </a:ln>
          <a:effectLst/>
        </p:spPr>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lvl="0" algn="ctr" defTabSz="762015" fontAlgn="base">
              <a:spcBef>
                <a:spcPts val="600"/>
              </a:spcBef>
              <a:spcAft>
                <a:spcPct val="0"/>
              </a:spcAft>
              <a:defRPr/>
            </a:pPr>
            <a:endParaRPr kumimoji="0" lang="en-GB" sz="900" b="1" i="0" u="none" strike="noStrike" kern="0" cap="none" spc="0" normalizeH="0" baseline="0" noProof="0">
              <a:ln>
                <a:noFill/>
              </a:ln>
              <a:effectLst/>
              <a:highlight>
                <a:srgbClr val="FFFF00"/>
              </a:highlight>
              <a:uLnTx/>
              <a:uFillTx/>
              <a:ea typeface="+mn-ea"/>
              <a:cs typeface="Times New Roman" pitchFamily="18" charset="0"/>
            </a:endParaRPr>
          </a:p>
        </p:txBody>
      </p:sp>
      <p:cxnSp>
        <p:nvCxnSpPr>
          <p:cNvPr id="16" name="Google Shape;1340;p56">
            <a:extLst>
              <a:ext uri="{FF2B5EF4-FFF2-40B4-BE49-F238E27FC236}">
                <a16:creationId xmlns:a16="http://schemas.microsoft.com/office/drawing/2014/main" id="{EC1B4D3A-D213-32BD-6F1A-A28AF3AB6227}"/>
              </a:ext>
            </a:extLst>
          </p:cNvPr>
          <p:cNvCxnSpPr/>
          <p:nvPr/>
        </p:nvCxnSpPr>
        <p:spPr>
          <a:xfrm>
            <a:off x="4298415" y="161661"/>
            <a:ext cx="1670757" cy="0"/>
          </a:xfrm>
          <a:prstGeom prst="straightConnector1">
            <a:avLst/>
          </a:prstGeom>
          <a:noFill/>
          <a:ln w="38100" cap="flat" cmpd="sng">
            <a:solidFill>
              <a:srgbClr val="D0CECE"/>
            </a:solidFill>
            <a:prstDash val="solid"/>
            <a:round/>
            <a:headEnd type="none" w="sm" len="sm"/>
            <a:tailEnd type="none" w="sm" len="sm"/>
          </a:ln>
        </p:spPr>
      </p:cxnSp>
      <p:cxnSp>
        <p:nvCxnSpPr>
          <p:cNvPr id="17" name="Google Shape;1341;p56">
            <a:extLst>
              <a:ext uri="{FF2B5EF4-FFF2-40B4-BE49-F238E27FC236}">
                <a16:creationId xmlns:a16="http://schemas.microsoft.com/office/drawing/2014/main" id="{20D21CA5-406F-D290-771C-5E1609FCB5EE}"/>
              </a:ext>
            </a:extLst>
          </p:cNvPr>
          <p:cNvCxnSpPr/>
          <p:nvPr/>
        </p:nvCxnSpPr>
        <p:spPr>
          <a:xfrm>
            <a:off x="612911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18" name="Google Shape;1342;p56">
            <a:extLst>
              <a:ext uri="{FF2B5EF4-FFF2-40B4-BE49-F238E27FC236}">
                <a16:creationId xmlns:a16="http://schemas.microsoft.com/office/drawing/2014/main" id="{4CFC547A-B66E-5BB8-EF83-E4F10BE28685}"/>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Findings and Recommendations</a:t>
            </a:r>
            <a:endParaRPr sz="816" b="1" kern="0">
              <a:solidFill>
                <a:srgbClr val="D0CECE"/>
              </a:solidFill>
              <a:latin typeface="Arial"/>
              <a:ea typeface="Arial"/>
              <a:cs typeface="Arial"/>
              <a:sym typeface="Arial"/>
            </a:endParaRPr>
          </a:p>
        </p:txBody>
      </p:sp>
      <p:sp>
        <p:nvSpPr>
          <p:cNvPr id="19" name="Google Shape;1343;p56">
            <a:extLst>
              <a:ext uri="{FF2B5EF4-FFF2-40B4-BE49-F238E27FC236}">
                <a16:creationId xmlns:a16="http://schemas.microsoft.com/office/drawing/2014/main" id="{D57044D0-2F1A-BFD7-F7F3-8BDB70654485}"/>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Appendices</a:t>
            </a:r>
            <a:endParaRPr sz="816" b="1" kern="0">
              <a:solidFill>
                <a:srgbClr val="D0CECE"/>
              </a:solidFill>
              <a:latin typeface="Arial"/>
              <a:ea typeface="Arial"/>
              <a:cs typeface="Arial"/>
              <a:sym typeface="Arial"/>
            </a:endParaRPr>
          </a:p>
        </p:txBody>
      </p:sp>
      <p:cxnSp>
        <p:nvCxnSpPr>
          <p:cNvPr id="20" name="Google Shape;1344;p56">
            <a:extLst>
              <a:ext uri="{FF2B5EF4-FFF2-40B4-BE49-F238E27FC236}">
                <a16:creationId xmlns:a16="http://schemas.microsoft.com/office/drawing/2014/main" id="{18D6F19B-8376-BCA4-2B9B-283F9D4A2130}"/>
              </a:ext>
            </a:extLst>
          </p:cNvPr>
          <p:cNvCxnSpPr/>
          <p:nvPr/>
        </p:nvCxnSpPr>
        <p:spPr>
          <a:xfrm>
            <a:off x="2467708" y="161661"/>
            <a:ext cx="1670757" cy="0"/>
          </a:xfrm>
          <a:prstGeom prst="straightConnector1">
            <a:avLst/>
          </a:prstGeom>
          <a:noFill/>
          <a:ln w="38100" cap="flat" cmpd="sng">
            <a:solidFill>
              <a:schemeClr val="tx2"/>
            </a:solidFill>
            <a:prstDash val="solid"/>
            <a:round/>
            <a:headEnd type="none" w="sm" len="sm"/>
            <a:tailEnd type="none" w="sm" len="sm"/>
          </a:ln>
        </p:spPr>
      </p:cxnSp>
      <p:sp>
        <p:nvSpPr>
          <p:cNvPr id="21" name="Google Shape;1345;p56">
            <a:extLst>
              <a:ext uri="{FF2B5EF4-FFF2-40B4-BE49-F238E27FC236}">
                <a16:creationId xmlns:a16="http://schemas.microsoft.com/office/drawing/2014/main" id="{DD3D93CA-CE0C-5E9D-9281-34838CB20868}"/>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cs typeface="Arial"/>
                <a:sym typeface="Arial"/>
              </a:rPr>
              <a:t>Executive summary</a:t>
            </a:r>
            <a:endParaRPr sz="816" b="1" kern="0">
              <a:solidFill>
                <a:schemeClr val="tx2"/>
              </a:solidFill>
              <a:latin typeface="Arial"/>
              <a:cs typeface="Arial"/>
              <a:sym typeface="Arial"/>
            </a:endParaRPr>
          </a:p>
        </p:txBody>
      </p:sp>
      <p:cxnSp>
        <p:nvCxnSpPr>
          <p:cNvPr id="22" name="Google Shape;1347;p56">
            <a:extLst>
              <a:ext uri="{FF2B5EF4-FFF2-40B4-BE49-F238E27FC236}">
                <a16:creationId xmlns:a16="http://schemas.microsoft.com/office/drawing/2014/main" id="{02DED471-C006-9F35-10B1-FC0D6736980A}"/>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3" name="Google Shape;1348;p56">
            <a:extLst>
              <a:ext uri="{FF2B5EF4-FFF2-40B4-BE49-F238E27FC236}">
                <a16:creationId xmlns:a16="http://schemas.microsoft.com/office/drawing/2014/main" id="{9C7B0742-5DA0-8B79-B868-40FCDC1EC3F2}"/>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sp>
        <p:nvSpPr>
          <p:cNvPr id="9" name="TextBox 8">
            <a:extLst>
              <a:ext uri="{FF2B5EF4-FFF2-40B4-BE49-F238E27FC236}">
                <a16:creationId xmlns:a16="http://schemas.microsoft.com/office/drawing/2014/main" id="{81E0AE4C-A480-C6C2-6A3A-24130499B2EC}"/>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2497667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416F72C-FB12-268A-4AE8-C9452D60310D}"/>
              </a:ext>
            </a:extLst>
          </p:cNvPr>
          <p:cNvSpPr>
            <a:spLocks noGrp="1"/>
          </p:cNvSpPr>
          <p:nvPr>
            <p:ph type="title"/>
          </p:nvPr>
        </p:nvSpPr>
        <p:spPr>
          <a:xfrm>
            <a:off x="607850" y="799464"/>
            <a:ext cx="10976300" cy="723600"/>
          </a:xfrm>
        </p:spPr>
        <p:txBody>
          <a:bodyPr/>
          <a:lstStyle/>
          <a:p>
            <a:r>
              <a:rPr lang="en-GB" sz="2400">
                <a:solidFill>
                  <a:srgbClr val="003087"/>
                </a:solidFill>
              </a:rPr>
              <a:t>Executive Summary (cont.)</a:t>
            </a:r>
          </a:p>
        </p:txBody>
      </p:sp>
      <p:sp>
        <p:nvSpPr>
          <p:cNvPr id="4" name="Text Placeholder 3">
            <a:extLst>
              <a:ext uri="{FF2B5EF4-FFF2-40B4-BE49-F238E27FC236}">
                <a16:creationId xmlns:a16="http://schemas.microsoft.com/office/drawing/2014/main" id="{A306E73D-FF17-318A-9351-9E4DEDDAE9C9}"/>
              </a:ext>
            </a:extLst>
          </p:cNvPr>
          <p:cNvSpPr>
            <a:spLocks noGrp="1"/>
          </p:cNvSpPr>
          <p:nvPr>
            <p:ph type="body" sz="quarter" idx="10"/>
          </p:nvPr>
        </p:nvSpPr>
        <p:spPr/>
        <p:txBody>
          <a:bodyPr/>
          <a:lstStyle/>
          <a:p>
            <a:pPr>
              <a:lnSpc>
                <a:spcPct val="90000"/>
              </a:lnSpc>
            </a:pPr>
            <a:r>
              <a:rPr lang="en-GB"/>
              <a:t>Understanding your report ratings – Assurance Level</a:t>
            </a:r>
          </a:p>
          <a:p>
            <a:pPr>
              <a:lnSpc>
                <a:spcPct val="90000"/>
              </a:lnSpc>
            </a:pPr>
            <a:r>
              <a:rPr lang="en-GB" b="0">
                <a:solidFill>
                  <a:srgbClr val="000000"/>
                </a:solidFill>
              </a:rPr>
              <a:t>The assurance level for [</a:t>
            </a:r>
            <a:r>
              <a:rPr lang="en-GB" b="0">
                <a:solidFill>
                  <a:schemeClr val="tx1"/>
                </a:solidFill>
                <a:highlight>
                  <a:srgbClr val="FFFF00"/>
                </a:highlight>
              </a:rPr>
              <a:t>ORGANISATION NAME]</a:t>
            </a:r>
            <a:r>
              <a:rPr lang="en-GB" b="0">
                <a:solidFill>
                  <a:srgbClr val="000000"/>
                </a:solidFill>
              </a:rPr>
              <a:t> (based on </a:t>
            </a:r>
            <a:r>
              <a:rPr lang="en-GB" b="0">
                <a:solidFill>
                  <a:schemeClr val="tx1"/>
                </a:solidFill>
              </a:rPr>
              <a:t>the overall risk across all five objectives</a:t>
            </a:r>
            <a:r>
              <a:rPr lang="en-GB" b="0">
                <a:solidFill>
                  <a:srgbClr val="000000"/>
                </a:solidFill>
              </a:rPr>
              <a:t>) is</a:t>
            </a:r>
            <a:r>
              <a:rPr lang="en-GB">
                <a:solidFill>
                  <a:srgbClr val="000000"/>
                </a:solidFill>
              </a:rPr>
              <a:t> </a:t>
            </a:r>
            <a:r>
              <a:rPr lang="en-GB">
                <a:solidFill>
                  <a:schemeClr val="tx1"/>
                </a:solidFill>
                <a:highlight>
                  <a:srgbClr val="FFFF00"/>
                </a:highlight>
              </a:rPr>
              <a:t>Very Low’/’Low’/’Medium’/’High’/’Very High </a:t>
            </a:r>
            <a:r>
              <a:rPr lang="en-GB" b="0">
                <a:solidFill>
                  <a:schemeClr val="tx1"/>
                </a:solidFill>
              </a:rPr>
              <a:t>’ (</a:t>
            </a:r>
            <a:r>
              <a:rPr lang="en-GB">
                <a:solidFill>
                  <a:schemeClr val="tx1"/>
                </a:solidFill>
                <a:highlight>
                  <a:srgbClr val="FFFF00"/>
                </a:highlight>
              </a:rPr>
              <a:t>DARK GREEN / GREEN / YELLOW / ORANGE / RED</a:t>
            </a:r>
            <a:r>
              <a:rPr lang="en-GB" b="0">
                <a:solidFill>
                  <a:schemeClr val="tx1"/>
                </a:solidFill>
                <a:highlight>
                  <a:srgbClr val="FFFF00"/>
                </a:highlight>
              </a:rPr>
              <a:t>)</a:t>
            </a:r>
            <a:r>
              <a:rPr lang="en-GB">
                <a:solidFill>
                  <a:schemeClr val="tx1"/>
                </a:solidFill>
                <a:ea typeface="Calibri" panose="020F0502020204030204" pitchFamily="34" charset="0"/>
                <a:cs typeface="Times New Roman" panose="02020603050405020304" pitchFamily="18" charset="0"/>
              </a:rPr>
              <a:t>.</a:t>
            </a:r>
            <a:endParaRPr lang="en-GB">
              <a:solidFill>
                <a:srgbClr val="000000"/>
              </a:solidFill>
              <a:highlight>
                <a:srgbClr val="FFFF00"/>
              </a:highlight>
            </a:endParaRPr>
          </a:p>
          <a:p>
            <a:pPr algn="l">
              <a:lnSpc>
                <a:spcPct val="90000"/>
              </a:lnSpc>
            </a:pPr>
            <a:r>
              <a:rPr lang="en-GB" b="0" i="0" u="none" strike="noStrike" baseline="0">
                <a:solidFill>
                  <a:srgbClr val="000000"/>
                </a:solidFill>
              </a:rPr>
              <a:t>This means that </a:t>
            </a:r>
            <a:r>
              <a:rPr lang="en-GB" b="0" i="0" u="none" strike="noStrike" baseline="0">
                <a:solidFill>
                  <a:srgbClr val="000000"/>
                </a:solidFill>
                <a:highlight>
                  <a:srgbClr val="FFFF00"/>
                </a:highlight>
              </a:rPr>
              <a:t>X outcomes were rated as not meeting minimum achievement levels. </a:t>
            </a:r>
          </a:p>
          <a:p>
            <a:pPr algn="l">
              <a:lnSpc>
                <a:spcPct val="90000"/>
              </a:lnSpc>
            </a:pPr>
            <a:r>
              <a:rPr lang="en-GB"/>
              <a:t>Assessing the veracity of your DSPT self-assessment</a:t>
            </a:r>
          </a:p>
          <a:p>
            <a:pPr>
              <a:lnSpc>
                <a:spcPct val="90000"/>
              </a:lnSpc>
            </a:pPr>
            <a:r>
              <a:rPr lang="en-GB" b="0">
                <a:solidFill>
                  <a:srgbClr val="000000"/>
                </a:solidFill>
              </a:rPr>
              <a:t>We have assessed 12 outcomes, and found that, for </a:t>
            </a:r>
            <a:r>
              <a:rPr lang="en-GB" b="0">
                <a:solidFill>
                  <a:srgbClr val="000000"/>
                </a:solidFill>
                <a:highlight>
                  <a:srgbClr val="FFFF00"/>
                </a:highlight>
              </a:rPr>
              <a:t>X</a:t>
            </a:r>
            <a:r>
              <a:rPr lang="en-GB" b="0">
                <a:solidFill>
                  <a:srgbClr val="000000"/>
                </a:solidFill>
              </a:rPr>
              <a:t> outcomes, our rating aligned with the organisation's self-assessment. However, we also noted that, for the remaining </a:t>
            </a:r>
            <a:r>
              <a:rPr lang="en-GB" b="0">
                <a:solidFill>
                  <a:srgbClr val="000000"/>
                </a:solidFill>
                <a:highlight>
                  <a:srgbClr val="FFFF00"/>
                </a:highlight>
              </a:rPr>
              <a:t>X</a:t>
            </a:r>
            <a:r>
              <a:rPr lang="en-GB" b="0">
                <a:solidFill>
                  <a:srgbClr val="000000"/>
                </a:solidFill>
              </a:rPr>
              <a:t> outcomes, our rating did not align with the organisation's self-assessment, resulting in </a:t>
            </a:r>
            <a:r>
              <a:rPr lang="en-GB" b="0">
                <a:solidFill>
                  <a:schemeClr val="tx1"/>
                </a:solidFill>
              </a:rPr>
              <a:t>a </a:t>
            </a:r>
            <a:r>
              <a:rPr lang="en-GB" b="0">
                <a:solidFill>
                  <a:schemeClr val="tx1"/>
                </a:solidFill>
                <a:highlight>
                  <a:srgbClr val="FFFF00"/>
                </a:highlight>
              </a:rPr>
              <a:t>High/Medium/Low </a:t>
            </a:r>
            <a:r>
              <a:rPr lang="en-GB" b="0">
                <a:solidFill>
                  <a:schemeClr val="tx1"/>
                </a:solidFill>
              </a:rPr>
              <a:t>level of deviation between the independent and self assessment.</a:t>
            </a:r>
            <a:r>
              <a:rPr lang="en-GB" b="0">
                <a:solidFill>
                  <a:srgbClr val="000000"/>
                </a:solidFill>
              </a:rPr>
              <a:t> The confidence level in the veracity of the DSP Toolkit self-assessment is therefore ‘</a:t>
            </a:r>
            <a:r>
              <a:rPr lang="en-GB">
                <a:solidFill>
                  <a:schemeClr val="tx1"/>
                </a:solidFill>
                <a:highlight>
                  <a:srgbClr val="FFFF00"/>
                </a:highlight>
              </a:rPr>
              <a:t>Low’/’Medium’/’High’</a:t>
            </a:r>
            <a:r>
              <a:rPr lang="en-GB" b="0">
                <a:solidFill>
                  <a:schemeClr val="tx1"/>
                </a:solidFill>
              </a:rPr>
              <a:t>.</a:t>
            </a:r>
          </a:p>
          <a:p>
            <a:pPr>
              <a:lnSpc>
                <a:spcPct val="90000"/>
              </a:lnSpc>
            </a:pPr>
            <a:r>
              <a:rPr lang="en-GB"/>
              <a:t>Assessment Outputs</a:t>
            </a:r>
          </a:p>
          <a:p>
            <a:endParaRPr lang="en-GB"/>
          </a:p>
          <a:p>
            <a:pPr algn="l"/>
            <a:endParaRPr lang="en-GB" b="0">
              <a:solidFill>
                <a:srgbClr val="000000"/>
              </a:solidFill>
            </a:endParaRPr>
          </a:p>
          <a:p>
            <a:pPr algn="l"/>
            <a:endParaRPr lang="en-GB" b="0">
              <a:solidFill>
                <a:schemeClr val="tx1"/>
              </a:solidFill>
            </a:endParaRPr>
          </a:p>
          <a:p>
            <a:endParaRPr lang="en-GB"/>
          </a:p>
        </p:txBody>
      </p:sp>
      <p:sp>
        <p:nvSpPr>
          <p:cNvPr id="5" name="Text Placeholder 4">
            <a:extLst>
              <a:ext uri="{FF2B5EF4-FFF2-40B4-BE49-F238E27FC236}">
                <a16:creationId xmlns:a16="http://schemas.microsoft.com/office/drawing/2014/main" id="{510A58C9-0E6E-E482-6A12-18B59EF14920}"/>
              </a:ext>
            </a:extLst>
          </p:cNvPr>
          <p:cNvSpPr>
            <a:spLocks noGrp="1"/>
          </p:cNvSpPr>
          <p:nvPr>
            <p:ph type="body" sz="quarter" idx="11"/>
          </p:nvPr>
        </p:nvSpPr>
        <p:spPr/>
        <p:txBody>
          <a:bodyPr lIns="36000" tIns="36000" rIns="36000" bIns="36000"/>
          <a:lstStyle/>
          <a:p>
            <a:r>
              <a:rPr lang="en-GB"/>
              <a:t>Summary of key findings</a:t>
            </a:r>
          </a:p>
          <a:p>
            <a:endParaRPr lang="en-GB"/>
          </a:p>
          <a:p>
            <a:endParaRPr lang="en-GB"/>
          </a:p>
          <a:p>
            <a:endParaRPr lang="en-GB"/>
          </a:p>
          <a:p>
            <a:endParaRPr lang="en-GB"/>
          </a:p>
          <a:p>
            <a:endParaRPr lang="en-GB"/>
          </a:p>
          <a:p>
            <a:endParaRPr lang="en-GB"/>
          </a:p>
          <a:p>
            <a:br>
              <a:rPr lang="en-GB"/>
            </a:br>
            <a:endParaRPr lang="en-GB"/>
          </a:p>
          <a:p>
            <a:endParaRPr lang="en-GB"/>
          </a:p>
          <a:p>
            <a:endParaRPr lang="en-GB"/>
          </a:p>
          <a:p>
            <a:endParaRPr lang="en-GB"/>
          </a:p>
          <a:p>
            <a:endParaRPr lang="en-GB"/>
          </a:p>
          <a:p>
            <a:endParaRPr lang="en-GB"/>
          </a:p>
          <a:p>
            <a:endParaRPr lang="en-GB"/>
          </a:p>
          <a:p>
            <a:endParaRPr lang="en-GB"/>
          </a:p>
          <a:p>
            <a:endParaRPr lang="en-GB"/>
          </a:p>
          <a:p>
            <a:endParaRPr lang="en-GB"/>
          </a:p>
        </p:txBody>
      </p:sp>
      <p:sp>
        <p:nvSpPr>
          <p:cNvPr id="6" name="Rectangle 5">
            <a:hlinkClick r:id="rId2" action="ppaction://hlinksldjump"/>
            <a:extLst>
              <a:ext uri="{FF2B5EF4-FFF2-40B4-BE49-F238E27FC236}">
                <a16:creationId xmlns:a16="http://schemas.microsoft.com/office/drawing/2014/main" id="{0664332A-7A3E-615D-B0AB-C2CD4C378BA9}"/>
              </a:ext>
            </a:extLst>
          </p:cNvPr>
          <p:cNvSpPr/>
          <p:nvPr/>
        </p:nvSpPr>
        <p:spPr>
          <a:xfrm>
            <a:off x="6227514" y="5015348"/>
            <a:ext cx="889999" cy="577602"/>
          </a:xfrm>
          <a:prstGeom prst="rect">
            <a:avLst/>
          </a:prstGeom>
          <a:solidFill>
            <a:srgbClr val="00B050"/>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nSpc>
                <a:spcPct val="101000"/>
              </a:lnSpc>
              <a:spcAft>
                <a:spcPts val="300"/>
              </a:spcAft>
            </a:pPr>
            <a:r>
              <a:rPr lang="en-GB" sz="900" b="1">
                <a:solidFill>
                  <a:schemeClr val="bg1"/>
                </a:solidFill>
              </a:rPr>
              <a:t>Social Media Passwords </a:t>
            </a:r>
          </a:p>
        </p:txBody>
      </p:sp>
      <p:sp>
        <p:nvSpPr>
          <p:cNvPr id="7" name="Rectangle 6">
            <a:hlinkClick r:id="rId2" action="ppaction://hlinksldjump"/>
            <a:extLst>
              <a:ext uri="{FF2B5EF4-FFF2-40B4-BE49-F238E27FC236}">
                <a16:creationId xmlns:a16="http://schemas.microsoft.com/office/drawing/2014/main" id="{346E43D2-FFD7-0794-3AC9-54738DB697DC}"/>
              </a:ext>
            </a:extLst>
          </p:cNvPr>
          <p:cNvSpPr/>
          <p:nvPr/>
        </p:nvSpPr>
        <p:spPr>
          <a:xfrm>
            <a:off x="6227514" y="1629366"/>
            <a:ext cx="889999" cy="588724"/>
          </a:xfrm>
          <a:prstGeom prst="rect">
            <a:avLst/>
          </a:prstGeom>
          <a:solidFill>
            <a:srgbClr val="FFFF00"/>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nSpc>
                <a:spcPct val="101000"/>
              </a:lnSpc>
              <a:spcAft>
                <a:spcPts val="300"/>
              </a:spcAft>
            </a:pPr>
            <a:r>
              <a:rPr lang="en-GB" sz="900" b="1">
                <a:solidFill>
                  <a:schemeClr val="tx1"/>
                </a:solidFill>
              </a:rPr>
              <a:t>[FINDING NAME]</a:t>
            </a:r>
          </a:p>
          <a:p>
            <a:pPr>
              <a:lnSpc>
                <a:spcPct val="101000"/>
              </a:lnSpc>
              <a:spcAft>
                <a:spcPts val="300"/>
              </a:spcAft>
            </a:pPr>
            <a:r>
              <a:rPr lang="en-GB" sz="600" b="1">
                <a:solidFill>
                  <a:schemeClr val="tx1"/>
                </a:solidFill>
              </a:rPr>
              <a:t>Colour box according to risk level of finding</a:t>
            </a:r>
          </a:p>
        </p:txBody>
      </p:sp>
      <p:sp>
        <p:nvSpPr>
          <p:cNvPr id="8" name="Rectangle 7">
            <a:hlinkClick r:id="rId2" action="ppaction://hlinksldjump"/>
            <a:extLst>
              <a:ext uri="{FF2B5EF4-FFF2-40B4-BE49-F238E27FC236}">
                <a16:creationId xmlns:a16="http://schemas.microsoft.com/office/drawing/2014/main" id="{C5279483-3FBB-6F00-B14D-9C6481C0D8D8}"/>
              </a:ext>
            </a:extLst>
          </p:cNvPr>
          <p:cNvSpPr/>
          <p:nvPr/>
        </p:nvSpPr>
        <p:spPr>
          <a:xfrm>
            <a:off x="7231454" y="5015346"/>
            <a:ext cx="3796449" cy="577603"/>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266700" indent="-266700">
              <a:lnSpc>
                <a:spcPct val="101000"/>
              </a:lnSpc>
              <a:spcBef>
                <a:spcPts val="100"/>
              </a:spcBef>
              <a:spcAft>
                <a:spcPts val="300"/>
              </a:spcAft>
              <a:defRPr/>
            </a:pPr>
            <a:r>
              <a:rPr lang="en-GB" sz="900" b="1">
                <a:solidFill>
                  <a:srgbClr val="005EB8"/>
                </a:solidFill>
              </a:rPr>
              <a:t>3.5</a:t>
            </a:r>
            <a:r>
              <a:rPr lang="en-GB" sz="900" b="1">
                <a:solidFill>
                  <a:schemeClr val="tx1">
                    <a:lumMod val="75000"/>
                    <a:lumOff val="25000"/>
                  </a:schemeClr>
                </a:solidFill>
              </a:rPr>
              <a:t>	</a:t>
            </a:r>
            <a:r>
              <a:rPr lang="en-GB" sz="900">
                <a:solidFill>
                  <a:schemeClr val="tx1"/>
                </a:solidFill>
              </a:rPr>
              <a:t>There is no formal password guidance or technical controls enforced for all social media accounts.</a:t>
            </a:r>
          </a:p>
          <a:p>
            <a:pPr marL="266700" indent="-266700">
              <a:lnSpc>
                <a:spcPct val="101000"/>
              </a:lnSpc>
              <a:spcBef>
                <a:spcPts val="100"/>
              </a:spcBef>
              <a:spcAft>
                <a:spcPts val="300"/>
              </a:spcAft>
              <a:defRPr/>
            </a:pPr>
            <a:endParaRPr lang="en-GB" sz="900">
              <a:solidFill>
                <a:srgbClr val="00338D"/>
              </a:solidFill>
            </a:endParaRPr>
          </a:p>
        </p:txBody>
      </p:sp>
      <p:sp>
        <p:nvSpPr>
          <p:cNvPr id="10" name="Rectangle 9">
            <a:hlinkClick r:id="rId2" action="ppaction://hlinksldjump"/>
            <a:extLst>
              <a:ext uri="{FF2B5EF4-FFF2-40B4-BE49-F238E27FC236}">
                <a16:creationId xmlns:a16="http://schemas.microsoft.com/office/drawing/2014/main" id="{388EF05B-A832-9C50-4958-997EE8219A15}"/>
              </a:ext>
            </a:extLst>
          </p:cNvPr>
          <p:cNvSpPr/>
          <p:nvPr/>
        </p:nvSpPr>
        <p:spPr>
          <a:xfrm>
            <a:off x="6227163" y="2426808"/>
            <a:ext cx="889999" cy="588724"/>
          </a:xfrm>
          <a:prstGeom prst="rect">
            <a:avLst/>
          </a:prstGeom>
          <a:solidFill>
            <a:srgbClr val="FFFF00"/>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nSpc>
                <a:spcPct val="101000"/>
              </a:lnSpc>
              <a:spcAft>
                <a:spcPts val="300"/>
              </a:spcAft>
            </a:pPr>
            <a:r>
              <a:rPr lang="en-GB" sz="900" b="1">
                <a:solidFill>
                  <a:schemeClr val="tx1"/>
                </a:solidFill>
              </a:rPr>
              <a:t>[FINDING NAME]</a:t>
            </a:r>
          </a:p>
          <a:p>
            <a:pPr>
              <a:lnSpc>
                <a:spcPct val="101000"/>
              </a:lnSpc>
              <a:spcAft>
                <a:spcPts val="300"/>
              </a:spcAft>
            </a:pPr>
            <a:r>
              <a:rPr lang="en-GB" sz="600" b="1">
                <a:solidFill>
                  <a:schemeClr val="tx1"/>
                </a:solidFill>
              </a:rPr>
              <a:t>Colour box according to risk level of finding</a:t>
            </a:r>
          </a:p>
        </p:txBody>
      </p:sp>
      <p:sp>
        <p:nvSpPr>
          <p:cNvPr id="12" name="Rectangle 11">
            <a:hlinkClick r:id="rId2" action="ppaction://hlinksldjump"/>
            <a:extLst>
              <a:ext uri="{FF2B5EF4-FFF2-40B4-BE49-F238E27FC236}">
                <a16:creationId xmlns:a16="http://schemas.microsoft.com/office/drawing/2014/main" id="{F210863A-F08D-64AE-3328-17142792180F}"/>
              </a:ext>
            </a:extLst>
          </p:cNvPr>
          <p:cNvSpPr/>
          <p:nvPr/>
        </p:nvSpPr>
        <p:spPr>
          <a:xfrm>
            <a:off x="6227163" y="3251656"/>
            <a:ext cx="889999" cy="588724"/>
          </a:xfrm>
          <a:prstGeom prst="rect">
            <a:avLst/>
          </a:prstGeom>
          <a:solidFill>
            <a:srgbClr val="FFFF00"/>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nSpc>
                <a:spcPct val="101000"/>
              </a:lnSpc>
              <a:spcAft>
                <a:spcPts val="300"/>
              </a:spcAft>
            </a:pPr>
            <a:r>
              <a:rPr lang="en-GB" sz="900" b="1">
                <a:solidFill>
                  <a:schemeClr val="tx1"/>
                </a:solidFill>
              </a:rPr>
              <a:t>[FINDING NAME]</a:t>
            </a:r>
          </a:p>
          <a:p>
            <a:pPr>
              <a:lnSpc>
                <a:spcPct val="101000"/>
              </a:lnSpc>
              <a:spcAft>
                <a:spcPts val="300"/>
              </a:spcAft>
            </a:pPr>
            <a:r>
              <a:rPr lang="en-GB" sz="600" b="1">
                <a:solidFill>
                  <a:schemeClr val="tx1"/>
                </a:solidFill>
              </a:rPr>
              <a:t>Colour box according to risk level of finding</a:t>
            </a:r>
          </a:p>
        </p:txBody>
      </p:sp>
      <p:sp>
        <p:nvSpPr>
          <p:cNvPr id="14" name="Rectangle 13">
            <a:hlinkClick r:id="rId2" action="ppaction://hlinksldjump"/>
            <a:extLst>
              <a:ext uri="{FF2B5EF4-FFF2-40B4-BE49-F238E27FC236}">
                <a16:creationId xmlns:a16="http://schemas.microsoft.com/office/drawing/2014/main" id="{B70FBD24-39CF-ADED-2D92-A3411D6A9A16}"/>
              </a:ext>
            </a:extLst>
          </p:cNvPr>
          <p:cNvSpPr/>
          <p:nvPr/>
        </p:nvSpPr>
        <p:spPr>
          <a:xfrm>
            <a:off x="6227163" y="4092814"/>
            <a:ext cx="889999" cy="588724"/>
          </a:xfrm>
          <a:prstGeom prst="rect">
            <a:avLst/>
          </a:prstGeom>
          <a:solidFill>
            <a:srgbClr val="FFFF00"/>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nSpc>
                <a:spcPct val="101000"/>
              </a:lnSpc>
              <a:spcAft>
                <a:spcPts val="300"/>
              </a:spcAft>
            </a:pPr>
            <a:r>
              <a:rPr lang="en-GB" sz="900" b="1">
                <a:solidFill>
                  <a:schemeClr val="tx1"/>
                </a:solidFill>
              </a:rPr>
              <a:t>[FINDING NAME]</a:t>
            </a:r>
          </a:p>
          <a:p>
            <a:pPr>
              <a:lnSpc>
                <a:spcPct val="101000"/>
              </a:lnSpc>
              <a:spcAft>
                <a:spcPts val="300"/>
              </a:spcAft>
            </a:pPr>
            <a:r>
              <a:rPr lang="en-GB" sz="600" b="1">
                <a:solidFill>
                  <a:schemeClr val="tx1"/>
                </a:solidFill>
              </a:rPr>
              <a:t>Colour box according to risk level of finding</a:t>
            </a:r>
          </a:p>
        </p:txBody>
      </p:sp>
      <p:sp>
        <p:nvSpPr>
          <p:cNvPr id="16" name="TextBox 15">
            <a:extLst>
              <a:ext uri="{FF2B5EF4-FFF2-40B4-BE49-F238E27FC236}">
                <a16:creationId xmlns:a16="http://schemas.microsoft.com/office/drawing/2014/main" id="{85FB2DAA-9A44-3F9F-E14D-1E13F873B457}"/>
              </a:ext>
            </a:extLst>
          </p:cNvPr>
          <p:cNvSpPr txBox="1"/>
          <p:nvPr/>
        </p:nvSpPr>
        <p:spPr>
          <a:xfrm>
            <a:off x="6139080" y="4681538"/>
            <a:ext cx="4778900" cy="350582"/>
          </a:xfrm>
          <a:prstGeom prst="rect">
            <a:avLst/>
          </a:prstGeom>
          <a:noFill/>
        </p:spPr>
        <p:txBody>
          <a:bodyPr wrap="square" lIns="36000" tIns="36000" rIns="36000" bIns="36000" rtlCol="0">
            <a:noAutofit/>
          </a:bodyPr>
          <a:lstStyle/>
          <a:p>
            <a:pPr>
              <a:spcAft>
                <a:spcPts val="600"/>
              </a:spcAft>
            </a:pPr>
            <a:r>
              <a:rPr lang="en-GB" sz="1000">
                <a:highlight>
                  <a:srgbClr val="FFFF00"/>
                </a:highlight>
              </a:rPr>
              <a:t>Demonstrative example (remove once page completed)</a:t>
            </a:r>
            <a:r>
              <a:rPr lang="en-GB" sz="1500">
                <a:solidFill>
                  <a:schemeClr val="tx2"/>
                </a:solidFill>
              </a:rPr>
              <a:t> </a:t>
            </a:r>
          </a:p>
        </p:txBody>
      </p:sp>
      <p:graphicFrame>
        <p:nvGraphicFramePr>
          <p:cNvPr id="17" name="Table 6">
            <a:extLst>
              <a:ext uri="{FF2B5EF4-FFF2-40B4-BE49-F238E27FC236}">
                <a16:creationId xmlns:a16="http://schemas.microsoft.com/office/drawing/2014/main" id="{D0A61553-4338-2C29-CA07-6CD31F0770CC}"/>
              </a:ext>
            </a:extLst>
          </p:cNvPr>
          <p:cNvGraphicFramePr>
            <a:graphicFrameLocks noGrp="1"/>
          </p:cNvGraphicFramePr>
          <p:nvPr>
            <p:extLst>
              <p:ext uri="{D42A27DB-BD31-4B8C-83A1-F6EECF244321}">
                <p14:modId xmlns:p14="http://schemas.microsoft.com/office/powerpoint/2010/main" val="3820752837"/>
              </p:ext>
            </p:extLst>
          </p:nvPr>
        </p:nvGraphicFramePr>
        <p:xfrm>
          <a:off x="601785" y="3246004"/>
          <a:ext cx="5382338" cy="1099789"/>
        </p:xfrm>
        <a:graphic>
          <a:graphicData uri="http://schemas.openxmlformats.org/drawingml/2006/table">
            <a:tbl>
              <a:tblPr firstRow="1" bandRow="1">
                <a:tableStyleId>{2D5ABB26-0587-4C30-8999-92F81FD0307C}</a:tableStyleId>
              </a:tblPr>
              <a:tblGrid>
                <a:gridCol w="1095447">
                  <a:extLst>
                    <a:ext uri="{9D8B030D-6E8A-4147-A177-3AD203B41FA5}">
                      <a16:colId xmlns:a16="http://schemas.microsoft.com/office/drawing/2014/main" val="1539362883"/>
                    </a:ext>
                  </a:extLst>
                </a:gridCol>
                <a:gridCol w="2085358">
                  <a:extLst>
                    <a:ext uri="{9D8B030D-6E8A-4147-A177-3AD203B41FA5}">
                      <a16:colId xmlns:a16="http://schemas.microsoft.com/office/drawing/2014/main" val="4170844709"/>
                    </a:ext>
                  </a:extLst>
                </a:gridCol>
                <a:gridCol w="2201533">
                  <a:extLst>
                    <a:ext uri="{9D8B030D-6E8A-4147-A177-3AD203B41FA5}">
                      <a16:colId xmlns:a16="http://schemas.microsoft.com/office/drawing/2014/main" val="2557780477"/>
                    </a:ext>
                  </a:extLst>
                </a:gridCol>
              </a:tblGrid>
              <a:tr h="596869">
                <a:tc>
                  <a:txBody>
                    <a:bodyPr/>
                    <a:lstStyle/>
                    <a:p>
                      <a:pPr algn="l"/>
                      <a:endParaRPr lang="en-GB" sz="900" b="1">
                        <a:latin typeface="+mn-lt"/>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GB" sz="900" b="1">
                          <a:latin typeface="+mn-lt"/>
                        </a:rPr>
                        <a:t>Overall risk assurance across </a:t>
                      </a:r>
                      <a:r>
                        <a:rPr lang="en-GB" sz="900" b="1" kern="1200">
                          <a:solidFill>
                            <a:schemeClr val="tx1"/>
                          </a:solidFill>
                          <a:latin typeface="+mn-lt"/>
                          <a:ea typeface="+mn-ea"/>
                          <a:cs typeface="+mn-cs"/>
                        </a:rPr>
                        <a:t>all five CAF objectives</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GB" sz="900" b="1"/>
                        <a:t>Confidence level of the Independent Assessor in the veracity of the self-assessment </a:t>
                      </a:r>
                      <a:endParaRPr lang="en-GB" sz="900" b="1">
                        <a:latin typeface="+mn-lt"/>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76404"/>
                  </a:ext>
                </a:extLst>
              </a:tr>
              <a:tr h="479769">
                <a:tc>
                  <a:txBody>
                    <a:bodyPr/>
                    <a:lstStyle/>
                    <a:p>
                      <a:pPr algn="l"/>
                      <a:r>
                        <a:rPr lang="en-GB" sz="900" b="1">
                          <a:solidFill>
                            <a:schemeClr val="bg1"/>
                          </a:solidFill>
                        </a:rPr>
                        <a:t>Independent Assessment Outputs</a:t>
                      </a:r>
                      <a:endParaRPr lang="en-GB" sz="900" b="1">
                        <a:solidFill>
                          <a:schemeClr val="bg1"/>
                        </a:solidFill>
                        <a:latin typeface="+mn-lt"/>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EB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highlight>
                            <a:srgbClr val="FFFF00"/>
                          </a:highlight>
                        </a:rPr>
                        <a:t>‘Very Low’ / ’Low’ / ’Medium’ / ’High’ / ’Very High’ </a:t>
                      </a:r>
                      <a:r>
                        <a:rPr lang="en-GB" sz="900" b="1" kern="1200">
                          <a:solidFill>
                            <a:schemeClr val="tx1"/>
                          </a:solidFill>
                          <a:highlight>
                            <a:srgbClr val="FFFF00"/>
                          </a:highlight>
                          <a:latin typeface="+mn-lt"/>
                          <a:ea typeface="+mn-ea"/>
                          <a:cs typeface="+mn-cs"/>
                        </a:rPr>
                        <a:t>– colour cell accordingly</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kern="1200">
                          <a:solidFill>
                            <a:schemeClr val="tx1"/>
                          </a:solidFill>
                          <a:highlight>
                            <a:srgbClr val="FFFF00"/>
                          </a:highlight>
                          <a:latin typeface="+mn-lt"/>
                          <a:ea typeface="+mn-ea"/>
                          <a:cs typeface="+mn-cs"/>
                        </a:rPr>
                        <a:t>‘Low’ / ’Medium’ / ’High’ – colour cell accordingly</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1436063"/>
                  </a:ext>
                </a:extLst>
              </a:tr>
            </a:tbl>
          </a:graphicData>
        </a:graphic>
      </p:graphicFrame>
      <p:sp>
        <p:nvSpPr>
          <p:cNvPr id="19" name="Rectangle 18">
            <a:hlinkClick r:id="rId2" action="ppaction://hlinksldjump"/>
            <a:extLst>
              <a:ext uri="{FF2B5EF4-FFF2-40B4-BE49-F238E27FC236}">
                <a16:creationId xmlns:a16="http://schemas.microsoft.com/office/drawing/2014/main" id="{28907B53-2C03-38CC-2A10-3A0CF1C7E8BF}"/>
              </a:ext>
            </a:extLst>
          </p:cNvPr>
          <p:cNvSpPr/>
          <p:nvPr/>
        </p:nvSpPr>
        <p:spPr>
          <a:xfrm>
            <a:off x="7231454" y="4092814"/>
            <a:ext cx="3796449" cy="577603"/>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266700" indent="-266700">
              <a:lnSpc>
                <a:spcPct val="101000"/>
              </a:lnSpc>
              <a:spcBef>
                <a:spcPts val="100"/>
              </a:spcBef>
              <a:spcAft>
                <a:spcPts val="300"/>
              </a:spcAft>
              <a:defRPr/>
            </a:pPr>
            <a:r>
              <a:rPr lang="en-GB" sz="900" b="1">
                <a:solidFill>
                  <a:srgbClr val="005EB8"/>
                </a:solidFill>
              </a:rPr>
              <a:t>3.4</a:t>
            </a:r>
            <a:r>
              <a:rPr lang="en-GB" sz="900" b="1">
                <a:solidFill>
                  <a:schemeClr val="tx1">
                    <a:lumMod val="75000"/>
                    <a:lumOff val="25000"/>
                  </a:schemeClr>
                </a:solidFill>
              </a:rPr>
              <a:t>	</a:t>
            </a:r>
            <a:r>
              <a:rPr lang="en-GB" sz="900">
                <a:solidFill>
                  <a:schemeClr val="tx1"/>
                </a:solidFill>
                <a:highlight>
                  <a:srgbClr val="FFFF00"/>
                </a:highlight>
              </a:rPr>
              <a:t>Finding description</a:t>
            </a:r>
          </a:p>
          <a:p>
            <a:pPr marL="266700" indent="-266700">
              <a:lnSpc>
                <a:spcPct val="101000"/>
              </a:lnSpc>
              <a:spcBef>
                <a:spcPts val="100"/>
              </a:spcBef>
              <a:spcAft>
                <a:spcPts val="300"/>
              </a:spcAft>
              <a:defRPr/>
            </a:pPr>
            <a:r>
              <a:rPr lang="en-GB" sz="900" u="sng">
                <a:solidFill>
                  <a:schemeClr val="tx1"/>
                </a:solidFill>
                <a:highlight>
                  <a:srgbClr val="FFFF00"/>
                </a:highlight>
              </a:rPr>
              <a:t>Risk:</a:t>
            </a:r>
            <a:r>
              <a:rPr lang="en-GB" sz="900">
                <a:solidFill>
                  <a:schemeClr val="tx1"/>
                </a:solidFill>
                <a:highlight>
                  <a:srgbClr val="FFFF00"/>
                </a:highlight>
              </a:rPr>
              <a:t> Risk description</a:t>
            </a:r>
            <a:endParaRPr lang="en-GB" sz="900" u="sng">
              <a:solidFill>
                <a:schemeClr val="tx1"/>
              </a:solidFill>
              <a:highlight>
                <a:srgbClr val="FFFF00"/>
              </a:highlight>
            </a:endParaRPr>
          </a:p>
          <a:p>
            <a:pPr marL="266700" indent="-266700">
              <a:lnSpc>
                <a:spcPct val="101000"/>
              </a:lnSpc>
              <a:spcBef>
                <a:spcPts val="100"/>
              </a:spcBef>
              <a:spcAft>
                <a:spcPts val="300"/>
              </a:spcAft>
              <a:defRPr/>
            </a:pPr>
            <a:endParaRPr lang="en-GB" sz="900">
              <a:solidFill>
                <a:srgbClr val="00338D"/>
              </a:solidFill>
            </a:endParaRPr>
          </a:p>
        </p:txBody>
      </p:sp>
      <p:sp>
        <p:nvSpPr>
          <p:cNvPr id="20" name="Rectangle 19">
            <a:hlinkClick r:id="rId2" action="ppaction://hlinksldjump"/>
            <a:extLst>
              <a:ext uri="{FF2B5EF4-FFF2-40B4-BE49-F238E27FC236}">
                <a16:creationId xmlns:a16="http://schemas.microsoft.com/office/drawing/2014/main" id="{7034D08F-E63A-3DE5-613F-671137BCF33E}"/>
              </a:ext>
            </a:extLst>
          </p:cNvPr>
          <p:cNvSpPr/>
          <p:nvPr/>
        </p:nvSpPr>
        <p:spPr>
          <a:xfrm>
            <a:off x="7231454" y="1629366"/>
            <a:ext cx="3796449" cy="577603"/>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266700" indent="-266700">
              <a:lnSpc>
                <a:spcPct val="101000"/>
              </a:lnSpc>
              <a:spcBef>
                <a:spcPts val="100"/>
              </a:spcBef>
              <a:spcAft>
                <a:spcPts val="300"/>
              </a:spcAft>
              <a:defRPr/>
            </a:pPr>
            <a:r>
              <a:rPr lang="en-GB" sz="900" b="1">
                <a:solidFill>
                  <a:srgbClr val="005EB8"/>
                </a:solidFill>
              </a:rPr>
              <a:t>3.1</a:t>
            </a:r>
            <a:r>
              <a:rPr lang="en-GB" sz="900" b="1">
                <a:solidFill>
                  <a:schemeClr val="tx1">
                    <a:lumMod val="75000"/>
                    <a:lumOff val="25000"/>
                  </a:schemeClr>
                </a:solidFill>
              </a:rPr>
              <a:t>	</a:t>
            </a:r>
            <a:r>
              <a:rPr lang="en-GB" sz="900">
                <a:solidFill>
                  <a:schemeClr val="tx1"/>
                </a:solidFill>
                <a:highlight>
                  <a:srgbClr val="FFFF00"/>
                </a:highlight>
              </a:rPr>
              <a:t>Finding description</a:t>
            </a:r>
          </a:p>
          <a:p>
            <a:pPr marL="266700" indent="-266700">
              <a:lnSpc>
                <a:spcPct val="101000"/>
              </a:lnSpc>
              <a:spcBef>
                <a:spcPts val="100"/>
              </a:spcBef>
              <a:spcAft>
                <a:spcPts val="300"/>
              </a:spcAft>
              <a:defRPr/>
            </a:pPr>
            <a:r>
              <a:rPr lang="en-GB" sz="900" u="sng">
                <a:solidFill>
                  <a:schemeClr val="tx1"/>
                </a:solidFill>
                <a:highlight>
                  <a:srgbClr val="FFFF00"/>
                </a:highlight>
              </a:rPr>
              <a:t>Risk:</a:t>
            </a:r>
            <a:r>
              <a:rPr lang="en-GB" sz="900">
                <a:solidFill>
                  <a:schemeClr val="tx1"/>
                </a:solidFill>
                <a:highlight>
                  <a:srgbClr val="FFFF00"/>
                </a:highlight>
              </a:rPr>
              <a:t> Risk description</a:t>
            </a:r>
            <a:endParaRPr lang="en-GB" sz="900" u="sng">
              <a:solidFill>
                <a:schemeClr val="tx1"/>
              </a:solidFill>
              <a:highlight>
                <a:srgbClr val="FFFF00"/>
              </a:highlight>
            </a:endParaRPr>
          </a:p>
          <a:p>
            <a:pPr marL="266700" indent="-266700">
              <a:lnSpc>
                <a:spcPct val="101000"/>
              </a:lnSpc>
              <a:spcBef>
                <a:spcPts val="100"/>
              </a:spcBef>
              <a:spcAft>
                <a:spcPts val="300"/>
              </a:spcAft>
              <a:defRPr/>
            </a:pPr>
            <a:endParaRPr lang="en-GB" sz="900">
              <a:solidFill>
                <a:srgbClr val="00338D"/>
              </a:solidFill>
            </a:endParaRPr>
          </a:p>
        </p:txBody>
      </p:sp>
      <p:sp>
        <p:nvSpPr>
          <p:cNvPr id="21" name="Rectangle 20">
            <a:hlinkClick r:id="rId2" action="ppaction://hlinksldjump"/>
            <a:extLst>
              <a:ext uri="{FF2B5EF4-FFF2-40B4-BE49-F238E27FC236}">
                <a16:creationId xmlns:a16="http://schemas.microsoft.com/office/drawing/2014/main" id="{5ED18A48-1012-CE50-ACF8-DCE25569F0AE}"/>
              </a:ext>
            </a:extLst>
          </p:cNvPr>
          <p:cNvSpPr/>
          <p:nvPr/>
        </p:nvSpPr>
        <p:spPr>
          <a:xfrm>
            <a:off x="7231453" y="2426808"/>
            <a:ext cx="3796449" cy="577603"/>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266700" indent="-266700">
              <a:lnSpc>
                <a:spcPct val="101000"/>
              </a:lnSpc>
              <a:spcBef>
                <a:spcPts val="100"/>
              </a:spcBef>
              <a:spcAft>
                <a:spcPts val="300"/>
              </a:spcAft>
              <a:defRPr/>
            </a:pPr>
            <a:r>
              <a:rPr lang="en-GB" sz="900" b="1">
                <a:solidFill>
                  <a:srgbClr val="005EB8"/>
                </a:solidFill>
              </a:rPr>
              <a:t>3.2</a:t>
            </a:r>
            <a:r>
              <a:rPr lang="en-GB" sz="900" b="1">
                <a:solidFill>
                  <a:schemeClr val="tx1">
                    <a:lumMod val="75000"/>
                    <a:lumOff val="25000"/>
                  </a:schemeClr>
                </a:solidFill>
              </a:rPr>
              <a:t>	</a:t>
            </a:r>
            <a:r>
              <a:rPr lang="en-GB" sz="900">
                <a:solidFill>
                  <a:schemeClr val="tx1"/>
                </a:solidFill>
                <a:highlight>
                  <a:srgbClr val="FFFF00"/>
                </a:highlight>
              </a:rPr>
              <a:t>Finding description</a:t>
            </a:r>
          </a:p>
          <a:p>
            <a:pPr marL="266700" indent="-266700">
              <a:lnSpc>
                <a:spcPct val="101000"/>
              </a:lnSpc>
              <a:spcBef>
                <a:spcPts val="100"/>
              </a:spcBef>
              <a:spcAft>
                <a:spcPts val="300"/>
              </a:spcAft>
              <a:defRPr/>
            </a:pPr>
            <a:r>
              <a:rPr lang="en-GB" sz="900" u="sng">
                <a:solidFill>
                  <a:schemeClr val="tx1"/>
                </a:solidFill>
                <a:highlight>
                  <a:srgbClr val="FFFF00"/>
                </a:highlight>
              </a:rPr>
              <a:t>Risk:</a:t>
            </a:r>
            <a:r>
              <a:rPr lang="en-GB" sz="900">
                <a:solidFill>
                  <a:schemeClr val="tx1"/>
                </a:solidFill>
                <a:highlight>
                  <a:srgbClr val="FFFF00"/>
                </a:highlight>
              </a:rPr>
              <a:t> Risk description</a:t>
            </a:r>
            <a:endParaRPr lang="en-GB" sz="900" u="sng">
              <a:solidFill>
                <a:schemeClr val="tx1"/>
              </a:solidFill>
              <a:highlight>
                <a:srgbClr val="FFFF00"/>
              </a:highlight>
            </a:endParaRPr>
          </a:p>
          <a:p>
            <a:pPr marL="266700" indent="-266700">
              <a:lnSpc>
                <a:spcPct val="101000"/>
              </a:lnSpc>
              <a:spcBef>
                <a:spcPts val="100"/>
              </a:spcBef>
              <a:spcAft>
                <a:spcPts val="300"/>
              </a:spcAft>
              <a:defRPr/>
            </a:pPr>
            <a:endParaRPr lang="en-GB" sz="900">
              <a:solidFill>
                <a:srgbClr val="00338D"/>
              </a:solidFill>
            </a:endParaRPr>
          </a:p>
        </p:txBody>
      </p:sp>
      <p:sp>
        <p:nvSpPr>
          <p:cNvPr id="22" name="Rectangle 21">
            <a:hlinkClick r:id="rId2" action="ppaction://hlinksldjump"/>
            <a:extLst>
              <a:ext uri="{FF2B5EF4-FFF2-40B4-BE49-F238E27FC236}">
                <a16:creationId xmlns:a16="http://schemas.microsoft.com/office/drawing/2014/main" id="{E3F57D22-99A7-0C7B-ECB4-989E56CA7659}"/>
              </a:ext>
            </a:extLst>
          </p:cNvPr>
          <p:cNvSpPr/>
          <p:nvPr/>
        </p:nvSpPr>
        <p:spPr>
          <a:xfrm>
            <a:off x="7231453" y="3251656"/>
            <a:ext cx="3796449" cy="577603"/>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marL="266700" indent="-266700">
              <a:lnSpc>
                <a:spcPct val="101000"/>
              </a:lnSpc>
              <a:spcBef>
                <a:spcPts val="100"/>
              </a:spcBef>
              <a:spcAft>
                <a:spcPts val="300"/>
              </a:spcAft>
              <a:defRPr/>
            </a:pPr>
            <a:r>
              <a:rPr lang="en-GB" sz="900" b="1">
                <a:solidFill>
                  <a:srgbClr val="005EB8"/>
                </a:solidFill>
              </a:rPr>
              <a:t>3.3</a:t>
            </a:r>
            <a:r>
              <a:rPr lang="en-GB" sz="900" b="1">
                <a:solidFill>
                  <a:schemeClr val="tx1">
                    <a:lumMod val="75000"/>
                    <a:lumOff val="25000"/>
                  </a:schemeClr>
                </a:solidFill>
              </a:rPr>
              <a:t>	</a:t>
            </a:r>
            <a:r>
              <a:rPr lang="en-GB" sz="900">
                <a:solidFill>
                  <a:schemeClr val="tx1"/>
                </a:solidFill>
                <a:highlight>
                  <a:srgbClr val="FFFF00"/>
                </a:highlight>
              </a:rPr>
              <a:t>Finding description</a:t>
            </a:r>
          </a:p>
          <a:p>
            <a:pPr marL="266700" indent="-266700">
              <a:lnSpc>
                <a:spcPct val="101000"/>
              </a:lnSpc>
              <a:spcBef>
                <a:spcPts val="100"/>
              </a:spcBef>
              <a:spcAft>
                <a:spcPts val="300"/>
              </a:spcAft>
              <a:defRPr/>
            </a:pPr>
            <a:r>
              <a:rPr lang="en-GB" sz="900" u="sng">
                <a:solidFill>
                  <a:schemeClr val="tx1"/>
                </a:solidFill>
                <a:highlight>
                  <a:srgbClr val="FFFF00"/>
                </a:highlight>
              </a:rPr>
              <a:t>Risk:</a:t>
            </a:r>
            <a:r>
              <a:rPr lang="en-GB" sz="900">
                <a:solidFill>
                  <a:schemeClr val="tx1"/>
                </a:solidFill>
                <a:highlight>
                  <a:srgbClr val="FFFF00"/>
                </a:highlight>
              </a:rPr>
              <a:t> Risk description</a:t>
            </a:r>
            <a:endParaRPr lang="en-GB" sz="900" u="sng">
              <a:solidFill>
                <a:schemeClr val="tx1"/>
              </a:solidFill>
              <a:highlight>
                <a:srgbClr val="FFFF00"/>
              </a:highlight>
            </a:endParaRPr>
          </a:p>
          <a:p>
            <a:pPr marL="266700" indent="-266700">
              <a:lnSpc>
                <a:spcPct val="101000"/>
              </a:lnSpc>
              <a:spcBef>
                <a:spcPts val="100"/>
              </a:spcBef>
              <a:spcAft>
                <a:spcPts val="300"/>
              </a:spcAft>
              <a:defRPr/>
            </a:pPr>
            <a:endParaRPr lang="en-GB" sz="900">
              <a:solidFill>
                <a:srgbClr val="00338D"/>
              </a:solidFill>
            </a:endParaRPr>
          </a:p>
        </p:txBody>
      </p:sp>
      <p:sp>
        <p:nvSpPr>
          <p:cNvPr id="11" name="Text Placeholder 3">
            <a:extLst>
              <a:ext uri="{FF2B5EF4-FFF2-40B4-BE49-F238E27FC236}">
                <a16:creationId xmlns:a16="http://schemas.microsoft.com/office/drawing/2014/main" id="{A306E73D-FF17-318A-9351-9E4DEDDAE9C9}"/>
              </a:ext>
            </a:extLst>
          </p:cNvPr>
          <p:cNvSpPr txBox="1">
            <a:spLocks/>
          </p:cNvSpPr>
          <p:nvPr/>
        </p:nvSpPr>
        <p:spPr>
          <a:xfrm>
            <a:off x="601785" y="4555800"/>
            <a:ext cx="5382000" cy="1471938"/>
          </a:xfrm>
          <a:prstGeom prst="rect">
            <a:avLst/>
          </a:prstGeom>
        </p:spPr>
        <p:txBody>
          <a:bodyPr vert="horz" lIns="0" tIns="0" rIns="0" bIns="0" numCol="1" rtlCol="0" anchor="t" anchorCtr="0">
            <a:noAutofit/>
          </a:bodyPr>
          <a:lstStyle>
            <a:lvl1pPr marL="0" indent="0" algn="l" defTabSz="914400" rtl="0" eaLnBrk="1" latinLnBrk="0" hangingPunct="1">
              <a:lnSpc>
                <a:spcPct val="100000"/>
              </a:lnSpc>
              <a:spcBef>
                <a:spcPts val="0"/>
              </a:spcBef>
              <a:spcAft>
                <a:spcPts val="600"/>
              </a:spcAft>
              <a:buFontTx/>
              <a:buNone/>
              <a:defRPr sz="9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18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3pPr>
            <a:lvl4pPr marL="36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4pPr>
            <a:lvl5pPr marL="54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Areas of good practice </a:t>
            </a:r>
          </a:p>
          <a:p>
            <a:r>
              <a:rPr lang="en-GB" b="0">
                <a:solidFill>
                  <a:schemeClr val="tx1"/>
                </a:solidFill>
                <a:highlight>
                  <a:srgbClr val="FFFF00"/>
                </a:highlight>
              </a:rPr>
              <a:t>List areas of the DSPT where the organisation performed well.</a:t>
            </a:r>
          </a:p>
          <a:p>
            <a:pPr marL="171450" indent="-171450">
              <a:buFont typeface="Wingdings" panose="05000000000000000000" pitchFamily="2" charset="2"/>
              <a:buChar char="ü"/>
            </a:pPr>
            <a:r>
              <a:rPr lang="en-GB" b="0">
                <a:solidFill>
                  <a:schemeClr val="tx1"/>
                </a:solidFill>
              </a:rPr>
              <a:t>XX</a:t>
            </a:r>
          </a:p>
          <a:p>
            <a:pPr marL="171450" indent="-171450">
              <a:buFont typeface="Wingdings" panose="05000000000000000000" pitchFamily="2" charset="2"/>
              <a:buChar char="ü"/>
            </a:pPr>
            <a:r>
              <a:rPr lang="en-GB" b="0">
                <a:solidFill>
                  <a:schemeClr val="tx1"/>
                </a:solidFill>
              </a:rPr>
              <a:t>XX</a:t>
            </a:r>
          </a:p>
          <a:p>
            <a:pPr marL="171450" indent="-171450">
              <a:buFont typeface="Wingdings" panose="05000000000000000000" pitchFamily="2" charset="2"/>
              <a:buChar char="ü"/>
            </a:pPr>
            <a:r>
              <a:rPr lang="en-GB" b="0">
                <a:solidFill>
                  <a:schemeClr val="tx1"/>
                </a:solidFill>
              </a:rPr>
              <a:t>XX</a:t>
            </a:r>
          </a:p>
          <a:p>
            <a:pPr marL="171450" indent="-171450">
              <a:buFont typeface="Wingdings" panose="05000000000000000000" pitchFamily="2" charset="2"/>
              <a:buChar char="ü"/>
            </a:pPr>
            <a:r>
              <a:rPr lang="en-GB" b="0">
                <a:solidFill>
                  <a:schemeClr val="tx1"/>
                </a:solidFill>
              </a:rPr>
              <a:t>XX</a:t>
            </a:r>
          </a:p>
          <a:p>
            <a:pPr marL="171450" indent="-171450">
              <a:buFont typeface="Wingdings" panose="05000000000000000000" pitchFamily="2" charset="2"/>
              <a:buChar char="ü"/>
            </a:pPr>
            <a:r>
              <a:rPr lang="en-GB" b="0">
                <a:solidFill>
                  <a:schemeClr val="tx1"/>
                </a:solidFill>
              </a:rPr>
              <a:t>XX</a:t>
            </a:r>
          </a:p>
        </p:txBody>
      </p:sp>
      <p:cxnSp>
        <p:nvCxnSpPr>
          <p:cNvPr id="28" name="Google Shape;1340;p56">
            <a:extLst>
              <a:ext uri="{FF2B5EF4-FFF2-40B4-BE49-F238E27FC236}">
                <a16:creationId xmlns:a16="http://schemas.microsoft.com/office/drawing/2014/main" id="{32F7D579-25BC-997F-3498-50792C3437B6}"/>
              </a:ext>
            </a:extLst>
          </p:cNvPr>
          <p:cNvCxnSpPr/>
          <p:nvPr/>
        </p:nvCxnSpPr>
        <p:spPr>
          <a:xfrm>
            <a:off x="4298415" y="161661"/>
            <a:ext cx="1670757" cy="0"/>
          </a:xfrm>
          <a:prstGeom prst="straightConnector1">
            <a:avLst/>
          </a:prstGeom>
          <a:noFill/>
          <a:ln w="38100" cap="flat" cmpd="sng">
            <a:solidFill>
              <a:srgbClr val="D0CECE"/>
            </a:solidFill>
            <a:prstDash val="solid"/>
            <a:round/>
            <a:headEnd type="none" w="sm" len="sm"/>
            <a:tailEnd type="none" w="sm" len="sm"/>
          </a:ln>
        </p:spPr>
      </p:cxnSp>
      <p:cxnSp>
        <p:nvCxnSpPr>
          <p:cNvPr id="29" name="Google Shape;1341;p56">
            <a:extLst>
              <a:ext uri="{FF2B5EF4-FFF2-40B4-BE49-F238E27FC236}">
                <a16:creationId xmlns:a16="http://schemas.microsoft.com/office/drawing/2014/main" id="{496179B6-A3B1-185E-5CFD-E38F66EF0268}"/>
              </a:ext>
            </a:extLst>
          </p:cNvPr>
          <p:cNvCxnSpPr/>
          <p:nvPr/>
        </p:nvCxnSpPr>
        <p:spPr>
          <a:xfrm>
            <a:off x="612911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30" name="Google Shape;1342;p56">
            <a:extLst>
              <a:ext uri="{FF2B5EF4-FFF2-40B4-BE49-F238E27FC236}">
                <a16:creationId xmlns:a16="http://schemas.microsoft.com/office/drawing/2014/main" id="{EE9F0674-FCB8-73B3-A937-AE2A55B15040}"/>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Findings and Recommendations</a:t>
            </a:r>
            <a:endParaRPr sz="816" b="1" kern="0">
              <a:solidFill>
                <a:srgbClr val="D0CECE"/>
              </a:solidFill>
              <a:latin typeface="Arial"/>
              <a:ea typeface="Arial"/>
              <a:cs typeface="Arial"/>
              <a:sym typeface="Arial"/>
            </a:endParaRPr>
          </a:p>
        </p:txBody>
      </p:sp>
      <p:sp>
        <p:nvSpPr>
          <p:cNvPr id="31" name="Google Shape;1343;p56">
            <a:extLst>
              <a:ext uri="{FF2B5EF4-FFF2-40B4-BE49-F238E27FC236}">
                <a16:creationId xmlns:a16="http://schemas.microsoft.com/office/drawing/2014/main" id="{AFAF7A40-416F-7B00-2089-0FE4166E037D}"/>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Appendices</a:t>
            </a:r>
            <a:endParaRPr sz="816" b="1" kern="0">
              <a:solidFill>
                <a:srgbClr val="D0CECE"/>
              </a:solidFill>
              <a:latin typeface="Arial"/>
              <a:ea typeface="Arial"/>
              <a:cs typeface="Arial"/>
              <a:sym typeface="Arial"/>
            </a:endParaRPr>
          </a:p>
        </p:txBody>
      </p:sp>
      <p:cxnSp>
        <p:nvCxnSpPr>
          <p:cNvPr id="32" name="Google Shape;1344;p56">
            <a:extLst>
              <a:ext uri="{FF2B5EF4-FFF2-40B4-BE49-F238E27FC236}">
                <a16:creationId xmlns:a16="http://schemas.microsoft.com/office/drawing/2014/main" id="{6B76D35D-F1E5-2DF7-C9C2-7A22654BB896}"/>
              </a:ext>
            </a:extLst>
          </p:cNvPr>
          <p:cNvCxnSpPr/>
          <p:nvPr/>
        </p:nvCxnSpPr>
        <p:spPr>
          <a:xfrm>
            <a:off x="2467708" y="161661"/>
            <a:ext cx="1670757" cy="0"/>
          </a:xfrm>
          <a:prstGeom prst="straightConnector1">
            <a:avLst/>
          </a:prstGeom>
          <a:noFill/>
          <a:ln w="38100" cap="flat" cmpd="sng">
            <a:solidFill>
              <a:schemeClr val="tx2"/>
            </a:solidFill>
            <a:prstDash val="solid"/>
            <a:round/>
            <a:headEnd type="none" w="sm" len="sm"/>
            <a:tailEnd type="none" w="sm" len="sm"/>
          </a:ln>
        </p:spPr>
      </p:cxnSp>
      <p:sp>
        <p:nvSpPr>
          <p:cNvPr id="33" name="Google Shape;1345;p56">
            <a:extLst>
              <a:ext uri="{FF2B5EF4-FFF2-40B4-BE49-F238E27FC236}">
                <a16:creationId xmlns:a16="http://schemas.microsoft.com/office/drawing/2014/main" id="{BAAF8D9F-0E4F-A64B-06B1-A0521140ED1B}"/>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cs typeface="Arial"/>
                <a:sym typeface="Arial"/>
              </a:rPr>
              <a:t>Executive summary</a:t>
            </a:r>
            <a:endParaRPr sz="816" b="1" kern="0">
              <a:solidFill>
                <a:schemeClr val="tx2"/>
              </a:solidFill>
              <a:latin typeface="Arial"/>
              <a:cs typeface="Arial"/>
              <a:sym typeface="Arial"/>
            </a:endParaRPr>
          </a:p>
        </p:txBody>
      </p:sp>
      <p:cxnSp>
        <p:nvCxnSpPr>
          <p:cNvPr id="34" name="Google Shape;1347;p56">
            <a:extLst>
              <a:ext uri="{FF2B5EF4-FFF2-40B4-BE49-F238E27FC236}">
                <a16:creationId xmlns:a16="http://schemas.microsoft.com/office/drawing/2014/main" id="{3ADF59D4-EF39-C473-83C9-B5D64BC8252D}"/>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35" name="Google Shape;1348;p56">
            <a:extLst>
              <a:ext uri="{FF2B5EF4-FFF2-40B4-BE49-F238E27FC236}">
                <a16:creationId xmlns:a16="http://schemas.microsoft.com/office/drawing/2014/main" id="{5B928829-158B-1921-C558-DC4F6CAAA988}"/>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sp>
        <p:nvSpPr>
          <p:cNvPr id="13" name="TextBox 12">
            <a:extLst>
              <a:ext uri="{FF2B5EF4-FFF2-40B4-BE49-F238E27FC236}">
                <a16:creationId xmlns:a16="http://schemas.microsoft.com/office/drawing/2014/main" id="{7C99660A-3F57-8D87-BC11-4C3605D64BC9}"/>
              </a:ext>
            </a:extLst>
          </p:cNvPr>
          <p:cNvSpPr txBox="1"/>
          <p:nvPr/>
        </p:nvSpPr>
        <p:spPr>
          <a:xfrm>
            <a:off x="1531620" y="6492240"/>
            <a:ext cx="0" cy="0"/>
          </a:xfrm>
          <a:prstGeom prst="rect">
            <a:avLst/>
          </a:prstGeom>
          <a:noFill/>
        </p:spPr>
        <p:txBody>
          <a:bodyPr wrap="none" lIns="54610" tIns="54610" rIns="54610" bIns="54610" rtlCol="0">
            <a:noAutofit/>
          </a:bodyPr>
          <a:lstStyle/>
          <a:p>
            <a:pPr>
              <a:spcAft>
                <a:spcPts val="600"/>
              </a:spcAft>
            </a:pPr>
            <a:endParaRPr lang="en-GB" sz="900" err="1">
              <a:solidFill>
                <a:schemeClr val="tx2"/>
              </a:solidFill>
            </a:endParaRPr>
          </a:p>
        </p:txBody>
      </p:sp>
      <p:sp>
        <p:nvSpPr>
          <p:cNvPr id="23" name="Text Placeholder 1">
            <a:extLst>
              <a:ext uri="{FF2B5EF4-FFF2-40B4-BE49-F238E27FC236}">
                <a16:creationId xmlns:a16="http://schemas.microsoft.com/office/drawing/2014/main" id="{CF9A08D2-77B1-1A07-86C7-25E94F2ACF78}"/>
              </a:ext>
            </a:extLst>
          </p:cNvPr>
          <p:cNvSpPr txBox="1">
            <a:spLocks/>
          </p:cNvSpPr>
          <p:nvPr/>
        </p:nvSpPr>
        <p:spPr>
          <a:xfrm>
            <a:off x="608400" y="550800"/>
            <a:ext cx="10976300" cy="169200"/>
          </a:xfrm>
          <a:prstGeom prst="rect">
            <a:avLst/>
          </a:prstGeom>
        </p:spPr>
        <p:txBody>
          <a:bodyPr vert="horz" lIns="0" tIns="0" rIns="0" bIns="0" rtlCol="0" anchor="b" anchorCtr="0">
            <a:noAutofit/>
          </a:bodyPr>
          <a:lstStyle>
            <a:lvl1pPr marL="0" indent="0" algn="l" defTabSz="914400" rtl="0" eaLnBrk="1" latinLnBrk="0" hangingPunct="1">
              <a:lnSpc>
                <a:spcPct val="100000"/>
              </a:lnSpc>
              <a:spcBef>
                <a:spcPts val="0"/>
              </a:spcBef>
              <a:spcAft>
                <a:spcPts val="0"/>
              </a:spcAft>
              <a:buFontTx/>
              <a:buNone/>
              <a:defRPr sz="12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18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3pPr>
            <a:lvl4pPr marL="36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4pPr>
            <a:lvl5pPr marL="54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Section 2</a:t>
            </a:r>
          </a:p>
        </p:txBody>
      </p:sp>
      <p:sp>
        <p:nvSpPr>
          <p:cNvPr id="15" name="TextBox 14">
            <a:extLst>
              <a:ext uri="{FF2B5EF4-FFF2-40B4-BE49-F238E27FC236}">
                <a16:creationId xmlns:a16="http://schemas.microsoft.com/office/drawing/2014/main" id="{C5060CED-7FC3-7560-A3B3-255252E436BF}"/>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1251438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19D51-AA11-1863-A3FC-03D458163721}"/>
              </a:ext>
            </a:extLst>
          </p:cNvPr>
          <p:cNvSpPr>
            <a:spLocks noGrp="1"/>
          </p:cNvSpPr>
          <p:nvPr>
            <p:ph type="title"/>
          </p:nvPr>
        </p:nvSpPr>
        <p:spPr>
          <a:xfrm>
            <a:off x="608400" y="799200"/>
            <a:ext cx="10988431" cy="723600"/>
          </a:xfrm>
        </p:spPr>
        <p:txBody>
          <a:bodyPr/>
          <a:lstStyle/>
          <a:p>
            <a:r>
              <a:rPr lang="en-GB" sz="2400">
                <a:solidFill>
                  <a:srgbClr val="003087"/>
                </a:solidFill>
              </a:rPr>
              <a:t>Findings and Recommendations </a:t>
            </a:r>
          </a:p>
        </p:txBody>
      </p:sp>
      <p:graphicFrame>
        <p:nvGraphicFramePr>
          <p:cNvPr id="5" name="Table 4">
            <a:extLst>
              <a:ext uri="{FF2B5EF4-FFF2-40B4-BE49-F238E27FC236}">
                <a16:creationId xmlns:a16="http://schemas.microsoft.com/office/drawing/2014/main" id="{E1DE4D76-C743-D8EA-F3D2-C65642B92631}"/>
              </a:ext>
            </a:extLst>
          </p:cNvPr>
          <p:cNvGraphicFramePr>
            <a:graphicFrameLocks noGrp="1"/>
          </p:cNvGraphicFramePr>
          <p:nvPr>
            <p:extLst>
              <p:ext uri="{D42A27DB-BD31-4B8C-83A1-F6EECF244321}">
                <p14:modId xmlns:p14="http://schemas.microsoft.com/office/powerpoint/2010/main" val="3498355659"/>
              </p:ext>
            </p:extLst>
          </p:nvPr>
        </p:nvGraphicFramePr>
        <p:xfrm>
          <a:off x="598184" y="1420181"/>
          <a:ext cx="10988431" cy="1775638"/>
        </p:xfrm>
        <a:graphic>
          <a:graphicData uri="http://schemas.openxmlformats.org/drawingml/2006/table">
            <a:tbl>
              <a:tblPr firstRow="1" bandRow="1">
                <a:tableStyleId>{2D5ABB26-0587-4C30-8999-92F81FD0307C}</a:tableStyleId>
              </a:tblPr>
              <a:tblGrid>
                <a:gridCol w="989939">
                  <a:extLst>
                    <a:ext uri="{9D8B030D-6E8A-4147-A177-3AD203B41FA5}">
                      <a16:colId xmlns:a16="http://schemas.microsoft.com/office/drawing/2014/main" val="1801491247"/>
                    </a:ext>
                  </a:extLst>
                </a:gridCol>
                <a:gridCol w="4052049">
                  <a:extLst>
                    <a:ext uri="{9D8B030D-6E8A-4147-A177-3AD203B41FA5}">
                      <a16:colId xmlns:a16="http://schemas.microsoft.com/office/drawing/2014/main" val="275085479"/>
                    </a:ext>
                  </a:extLst>
                </a:gridCol>
                <a:gridCol w="3036910">
                  <a:extLst>
                    <a:ext uri="{9D8B030D-6E8A-4147-A177-3AD203B41FA5}">
                      <a16:colId xmlns:a16="http://schemas.microsoft.com/office/drawing/2014/main" val="4010822148"/>
                    </a:ext>
                  </a:extLst>
                </a:gridCol>
                <a:gridCol w="2909533">
                  <a:extLst>
                    <a:ext uri="{9D8B030D-6E8A-4147-A177-3AD203B41FA5}">
                      <a16:colId xmlns:a16="http://schemas.microsoft.com/office/drawing/2014/main" val="3940417649"/>
                    </a:ext>
                  </a:extLst>
                </a:gridCol>
              </a:tblGrid>
              <a:tr h="293938">
                <a:tc gridSpan="2">
                  <a:txBody>
                    <a:bodyPr/>
                    <a:lstStyle/>
                    <a:p>
                      <a:pPr marL="0" indent="0">
                        <a:lnSpc>
                          <a:spcPct val="90000"/>
                        </a:lnSpc>
                        <a:spcBef>
                          <a:spcPts val="0"/>
                        </a:spcBef>
                        <a:spcAft>
                          <a:spcPts val="600"/>
                        </a:spcAft>
                      </a:pPr>
                      <a:r>
                        <a:rPr lang="en-GB" sz="900" b="1">
                          <a:solidFill>
                            <a:srgbClr val="005EB8"/>
                          </a:solidFill>
                        </a:rPr>
                        <a:t>3.1 –  </a:t>
                      </a:r>
                      <a:r>
                        <a:rPr lang="en-GB" sz="900" b="1">
                          <a:solidFill>
                            <a:srgbClr val="005EB8"/>
                          </a:solidFill>
                          <a:highlight>
                            <a:srgbClr val="FFFF00"/>
                          </a:highlight>
                        </a:rPr>
                        <a:t>[Outcome Name]</a:t>
                      </a:r>
                    </a:p>
                  </a:txBody>
                  <a:tcPr marL="36000" marR="36000" marT="36000" marB="36000"/>
                </a:tc>
                <a:tc hMerge="1">
                  <a:txBody>
                    <a:bodyPr/>
                    <a:lstStyle/>
                    <a:p>
                      <a:endParaRPr lang="en-GB" sz="1000"/>
                    </a:p>
                  </a:txBody>
                  <a:tcPr/>
                </a:tc>
                <a:tc gridSpan="2">
                  <a:txBody>
                    <a:bodyPr/>
                    <a:lstStyle/>
                    <a:p>
                      <a:pPr marL="0" indent="0">
                        <a:lnSpc>
                          <a:spcPct val="90000"/>
                        </a:lnSpc>
                        <a:spcBef>
                          <a:spcPts val="0"/>
                        </a:spcBef>
                        <a:spcAft>
                          <a:spcPts val="600"/>
                        </a:spcAft>
                      </a:pPr>
                      <a:endParaRPr lang="en-GB" sz="900"/>
                    </a:p>
                  </a:txBody>
                  <a:tcPr marL="36000" marR="36000" marT="36000" marB="36000"/>
                </a:tc>
                <a:tc hMerge="1">
                  <a:txBody>
                    <a:bodyPr/>
                    <a:lstStyle/>
                    <a:p>
                      <a:endParaRPr lang="en-GB"/>
                    </a:p>
                  </a:txBody>
                  <a:tcPr/>
                </a:tc>
                <a:extLst>
                  <a:ext uri="{0D108BD9-81ED-4DB2-BD59-A6C34878D82A}">
                    <a16:rowId xmlns:a16="http://schemas.microsoft.com/office/drawing/2014/main" val="3684479372"/>
                  </a:ext>
                </a:extLst>
              </a:tr>
              <a:tr h="339266">
                <a:tc>
                  <a:txBody>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lang="en-GB" sz="900">
                          <a:highlight>
                            <a:srgbClr val="FFFF00"/>
                          </a:highlight>
                        </a:rPr>
                        <a:t>Risk level – colour box accordingly</a:t>
                      </a:r>
                    </a:p>
                    <a:p>
                      <a:pPr marL="0" indent="0">
                        <a:lnSpc>
                          <a:spcPct val="90000"/>
                        </a:lnSpc>
                        <a:spcBef>
                          <a:spcPts val="0"/>
                        </a:spcBef>
                        <a:spcAft>
                          <a:spcPts val="600"/>
                        </a:spcAft>
                      </a:pPr>
                      <a:endParaRPr lang="en-GB" sz="900"/>
                    </a:p>
                  </a:txBody>
                  <a:tcPr marL="36000" marR="36000" marT="36000" marB="36000" anchor="ctr">
                    <a:solidFill>
                      <a:srgbClr val="C00000"/>
                    </a:solidFill>
                  </a:tcPr>
                </a:tc>
                <a:tc>
                  <a:txBody>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lang="en-GB" sz="900">
                          <a:solidFill>
                            <a:srgbClr val="00338D"/>
                          </a:solidFill>
                          <a:highlight>
                            <a:srgbClr val="FFFF00"/>
                          </a:highlight>
                        </a:rPr>
                        <a:t>Summary of finding</a:t>
                      </a:r>
                    </a:p>
                    <a:p>
                      <a:pPr marL="0" marR="0" lvl="0" indent="0" algn="l" defTabSz="914400" rtl="0" eaLnBrk="1" fontAlgn="auto" latinLnBrk="0" hangingPunct="1">
                        <a:lnSpc>
                          <a:spcPct val="90000"/>
                        </a:lnSpc>
                        <a:spcBef>
                          <a:spcPts val="0"/>
                        </a:spcBef>
                        <a:spcAft>
                          <a:spcPts val="600"/>
                        </a:spcAft>
                        <a:buClrTx/>
                        <a:buSzTx/>
                        <a:buFontTx/>
                        <a:buNone/>
                        <a:tabLst/>
                        <a:defRPr/>
                      </a:pPr>
                      <a:r>
                        <a:rPr lang="en-GB" sz="900" strike="noStrike">
                          <a:solidFill>
                            <a:schemeClr val="tx1"/>
                          </a:solidFill>
                        </a:rPr>
                        <a:t>For </a:t>
                      </a:r>
                      <a:r>
                        <a:rPr lang="en-GB" sz="900" strike="noStrike">
                          <a:solidFill>
                            <a:schemeClr val="tx1"/>
                          </a:solidFill>
                          <a:highlight>
                            <a:srgbClr val="FFFF00"/>
                          </a:highlight>
                        </a:rPr>
                        <a:t>[outcome number - name]</a:t>
                      </a:r>
                      <a:r>
                        <a:rPr lang="en-GB" sz="900" strike="noStrike">
                          <a:solidFill>
                            <a:schemeClr val="tx1"/>
                          </a:solidFill>
                        </a:rPr>
                        <a:t>, we noted </a:t>
                      </a:r>
                      <a:r>
                        <a:rPr lang="en-GB" sz="900" strike="noStrike">
                          <a:solidFill>
                            <a:schemeClr val="tx1"/>
                          </a:solidFill>
                          <a:highlight>
                            <a:srgbClr val="FFFF00"/>
                          </a:highlight>
                        </a:rPr>
                        <a:t>[findings]</a:t>
                      </a:r>
                      <a:r>
                        <a:rPr lang="en-GB" sz="900" strike="noStrike">
                          <a:solidFill>
                            <a:schemeClr val="tx1"/>
                          </a:solidFill>
                        </a:rPr>
                        <a:t>, which are required as per the national guidance for the following indicator of good practice: </a:t>
                      </a:r>
                    </a:p>
                    <a:p>
                      <a:pPr marL="171450" marR="0" lvl="0" indent="-1714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GB" sz="900"/>
                        <a:t>As per the CAF requirements of </a:t>
                      </a:r>
                      <a:r>
                        <a:rPr lang="en-GB" sz="900">
                          <a:highlight>
                            <a:srgbClr val="FFFF00"/>
                          </a:highlight>
                        </a:rPr>
                        <a:t>[indicator of good practice number]</a:t>
                      </a:r>
                      <a:r>
                        <a:rPr lang="en-GB" sz="900"/>
                        <a:t>, </a:t>
                      </a:r>
                      <a:r>
                        <a:rPr lang="en-GB" sz="900">
                          <a:highlight>
                            <a:srgbClr val="FFFF00"/>
                          </a:highlight>
                        </a:rPr>
                        <a:t>[requirements of CAF for this indicator of good practice]</a:t>
                      </a:r>
                      <a:r>
                        <a:rPr lang="en-GB" sz="900"/>
                        <a:t>. </a:t>
                      </a:r>
                      <a:r>
                        <a:rPr lang="en-GB" sz="900">
                          <a:highlight>
                            <a:srgbClr val="FFFF00"/>
                          </a:highlight>
                        </a:rPr>
                        <a:t>[Why organisation failed this indicator of good practice]</a:t>
                      </a:r>
                      <a:r>
                        <a:rPr lang="en-GB" sz="900"/>
                        <a:t>. </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900" b="1" u="none" spc="0">
                          <a:solidFill>
                            <a:srgbClr val="005EB8"/>
                          </a:solidFill>
                          <a:latin typeface="+mn-lt"/>
                          <a:cs typeface="Arial"/>
                        </a:rPr>
                        <a:t>Risk:</a:t>
                      </a:r>
                      <a:r>
                        <a:rPr lang="en-GB" sz="900" b="1" u="none" spc="0">
                          <a:solidFill>
                            <a:srgbClr val="00338D"/>
                          </a:solidFill>
                          <a:latin typeface="+mn-lt"/>
                          <a:cs typeface="Arial"/>
                        </a:rPr>
                        <a:t> </a:t>
                      </a:r>
                      <a:r>
                        <a:rPr lang="en-GB" sz="900" b="0" u="none" kern="1200" spc="0">
                          <a:solidFill>
                            <a:schemeClr val="tx1"/>
                          </a:solidFill>
                          <a:highlight>
                            <a:srgbClr val="FFFF00"/>
                          </a:highlight>
                          <a:latin typeface="+mn-lt"/>
                          <a:ea typeface="+mn-ea"/>
                          <a:cs typeface="Arial"/>
                        </a:rPr>
                        <a:t>[Risks of failed </a:t>
                      </a:r>
                      <a:r>
                        <a:rPr lang="en-GB" sz="900" spc="0">
                          <a:highlight>
                            <a:srgbClr val="FFFF00"/>
                          </a:highlight>
                        </a:rPr>
                        <a:t>indicator of good practice</a:t>
                      </a:r>
                      <a:r>
                        <a:rPr lang="en-GB" sz="900" b="0" u="none" kern="1200" spc="0">
                          <a:solidFill>
                            <a:schemeClr val="tx1"/>
                          </a:solidFill>
                          <a:highlight>
                            <a:srgbClr val="FFFF00"/>
                          </a:highlight>
                          <a:latin typeface="+mn-lt"/>
                          <a:ea typeface="+mn-ea"/>
                          <a:cs typeface="Arial"/>
                        </a:rPr>
                        <a:t> not being met]</a:t>
                      </a:r>
                    </a:p>
                    <a:p>
                      <a:pPr marL="0" marR="0" lvl="0" indent="0" algn="l" defTabSz="914400" rtl="0" eaLnBrk="1" fontAlgn="auto" latinLnBrk="0" hangingPunct="1">
                        <a:lnSpc>
                          <a:spcPct val="90000"/>
                        </a:lnSpc>
                        <a:spcBef>
                          <a:spcPts val="0"/>
                        </a:spcBef>
                        <a:spcAft>
                          <a:spcPts val="600"/>
                        </a:spcAft>
                        <a:buClrTx/>
                        <a:buSzTx/>
                        <a:buFontTx/>
                        <a:buNone/>
                        <a:tabLst/>
                        <a:defRPr/>
                      </a:pPr>
                      <a:r>
                        <a:rPr lang="en-GB" sz="900" b="1" spc="0">
                          <a:solidFill>
                            <a:srgbClr val="005EB8"/>
                          </a:solidFill>
                          <a:latin typeface="+mn-lt"/>
                          <a:cs typeface="Arial"/>
                        </a:rPr>
                        <a:t>Proposed management action:</a:t>
                      </a:r>
                    </a:p>
                    <a:p>
                      <a:pPr marL="0" indent="0">
                        <a:lnSpc>
                          <a:spcPct val="100000"/>
                        </a:lnSpc>
                        <a:spcBef>
                          <a:spcPts val="0"/>
                        </a:spcBef>
                        <a:spcAft>
                          <a:spcPts val="600"/>
                        </a:spcAft>
                        <a:buClr>
                          <a:srgbClr val="00A3A1"/>
                        </a:buClr>
                        <a:buFont typeface="+mj-lt"/>
                        <a:buNone/>
                      </a:pPr>
                      <a:r>
                        <a:rPr lang="en-GB" sz="900" b="0" u="none" kern="1200" spc="0">
                          <a:solidFill>
                            <a:schemeClr val="tx1"/>
                          </a:solidFill>
                          <a:highlight>
                            <a:srgbClr val="FFFF00"/>
                          </a:highlight>
                          <a:latin typeface="+mn-lt"/>
                          <a:ea typeface="+mn-ea"/>
                          <a:cs typeface="Arial"/>
                        </a:rPr>
                        <a:t>[Actions required to address failure of </a:t>
                      </a:r>
                      <a:r>
                        <a:rPr lang="en-GB" sz="900" spc="0">
                          <a:highlight>
                            <a:srgbClr val="FFFF00"/>
                          </a:highlight>
                        </a:rPr>
                        <a:t>indicator of good practice</a:t>
                      </a:r>
                      <a:r>
                        <a:rPr lang="en-GB" sz="900" b="0" u="none" kern="1200" spc="0">
                          <a:solidFill>
                            <a:schemeClr val="tx1"/>
                          </a:solidFill>
                          <a:highlight>
                            <a:srgbClr val="FFFF00"/>
                          </a:highlight>
                          <a:latin typeface="+mn-lt"/>
                          <a:ea typeface="+mn-ea"/>
                          <a:cs typeface="Arial"/>
                        </a:rPr>
                        <a:t>]</a:t>
                      </a:r>
                    </a:p>
                  </a:txBody>
                  <a:tcPr marL="36000" marR="36000" marT="36000" marB="36000"/>
                </a:tc>
                <a:tc>
                  <a:txBody>
                    <a:bodyPr/>
                    <a:lstStyle/>
                    <a:p>
                      <a:pPr marL="0" indent="0">
                        <a:lnSpc>
                          <a:spcPct val="90000"/>
                        </a:lnSpc>
                        <a:spcBef>
                          <a:spcPts val="0"/>
                        </a:spcBef>
                        <a:spcAft>
                          <a:spcPts val="600"/>
                        </a:spcAft>
                      </a:pPr>
                      <a:r>
                        <a:rPr lang="en-GB" sz="900" b="1" spc="0">
                          <a:solidFill>
                            <a:srgbClr val="005EB8"/>
                          </a:solidFill>
                          <a:latin typeface="+mn-lt"/>
                          <a:cs typeface="Arial"/>
                        </a:rPr>
                        <a:t>Evidence to confirm implementation:</a:t>
                      </a:r>
                    </a:p>
                    <a:p>
                      <a:pPr marL="0" indent="0">
                        <a:lnSpc>
                          <a:spcPct val="100000"/>
                        </a:lnSpc>
                        <a:spcBef>
                          <a:spcPts val="0"/>
                        </a:spcBef>
                        <a:spcAft>
                          <a:spcPts val="600"/>
                        </a:spcAft>
                      </a:pPr>
                      <a:r>
                        <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rPr>
                        <a:t>[Evidence required to confirm that the agreed management actions have been executed]</a:t>
                      </a:r>
                      <a:endParaRPr lang="en-GB" sz="900" b="0" u="none" kern="1200" spc="0" baseline="0">
                        <a:solidFill>
                          <a:schemeClr val="tx1"/>
                        </a:solidFill>
                        <a:effectLst/>
                        <a:highlight>
                          <a:srgbClr val="FFFF00"/>
                        </a:highlight>
                        <a:latin typeface="+mn-lt"/>
                        <a:ea typeface="+mn-ea"/>
                        <a:cs typeface="+mn-cs"/>
                      </a:endParaRPr>
                    </a:p>
                    <a:p>
                      <a:pPr marL="0" indent="0">
                        <a:lnSpc>
                          <a:spcPct val="100000"/>
                        </a:lnSpc>
                        <a:spcBef>
                          <a:spcPts val="0"/>
                        </a:spcBef>
                        <a:spcAft>
                          <a:spcPts val="600"/>
                        </a:spcAft>
                      </a:pPr>
                      <a:r>
                        <a:rPr lang="en-GB" sz="900" b="1" spc="0">
                          <a:solidFill>
                            <a:srgbClr val="005EB8"/>
                          </a:solidFill>
                          <a:latin typeface="+mn-lt"/>
                          <a:cs typeface="Arial"/>
                        </a:rPr>
                        <a:t>Responsible person/title:</a:t>
                      </a:r>
                      <a:endParaRPr lang="en-GB" sz="900" b="0" spc="0">
                        <a:solidFill>
                          <a:srgbClr val="005EB8"/>
                        </a:solidFill>
                        <a:latin typeface="+mn-lt"/>
                        <a:cs typeface="Arial"/>
                      </a:endParaRPr>
                    </a:p>
                    <a:p>
                      <a:pPr marL="0" indent="0">
                        <a:lnSpc>
                          <a:spcPct val="90000"/>
                        </a:lnSpc>
                        <a:spcBef>
                          <a:spcPts val="0"/>
                        </a:spcBef>
                        <a:spcAft>
                          <a:spcPts val="600"/>
                        </a:spcAft>
                      </a:pPr>
                      <a:r>
                        <a:rPr lang="en-GB" sz="900" b="0" spc="0">
                          <a:solidFill>
                            <a:schemeClr val="tx1"/>
                          </a:solidFill>
                          <a:highlight>
                            <a:srgbClr val="FFFF00"/>
                          </a:highlight>
                        </a:rPr>
                        <a:t>[Title (and full name if available) of individual responsible for this implementation]</a:t>
                      </a:r>
                    </a:p>
                    <a:p>
                      <a:pPr marL="0" indent="0">
                        <a:lnSpc>
                          <a:spcPct val="90000"/>
                        </a:lnSpc>
                        <a:spcBef>
                          <a:spcPts val="0"/>
                        </a:spcBef>
                        <a:spcAft>
                          <a:spcPts val="600"/>
                        </a:spcAft>
                      </a:pPr>
                      <a:r>
                        <a:rPr lang="en-GB" sz="900" b="1" spc="0">
                          <a:solidFill>
                            <a:srgbClr val="005EB8"/>
                          </a:solidFill>
                          <a:latin typeface="+mn-lt"/>
                          <a:cs typeface="Arial"/>
                        </a:rPr>
                        <a:t>Target date:</a:t>
                      </a:r>
                      <a:endParaRPr lang="en-GB" sz="900" spc="0">
                        <a:solidFill>
                          <a:srgbClr val="005EB8"/>
                        </a:solidFill>
                        <a:latin typeface="+mn-lt"/>
                        <a:cs typeface="Arial"/>
                      </a:endParaRPr>
                    </a:p>
                    <a:p>
                      <a:pPr marL="0" indent="0">
                        <a:lnSpc>
                          <a:spcPct val="90000"/>
                        </a:lnSpc>
                        <a:spcBef>
                          <a:spcPts val="0"/>
                        </a:spcBef>
                        <a:spcAft>
                          <a:spcPts val="600"/>
                        </a:spcAft>
                      </a:pPr>
                      <a:r>
                        <a:rPr lang="en-GB" sz="900" spc="0">
                          <a:solidFill>
                            <a:schemeClr val="tx1"/>
                          </a:solidFill>
                          <a:highlight>
                            <a:srgbClr val="FFFF00"/>
                          </a:highlight>
                          <a:latin typeface="+mn-lt"/>
                          <a:cs typeface="Arial"/>
                        </a:rPr>
                        <a:t>DD MONTH YEAR</a:t>
                      </a:r>
                    </a:p>
                  </a:txBody>
                  <a:tcPr marL="36000" marR="36000" marT="36000" marB="36000"/>
                </a:tc>
                <a:extLst>
                  <a:ext uri="{0D108BD9-81ED-4DB2-BD59-A6C34878D82A}">
                    <a16:rowId xmlns:a16="http://schemas.microsoft.com/office/drawing/2014/main" val="3022693248"/>
                  </a:ext>
                </a:extLst>
              </a:tr>
            </a:tbl>
          </a:graphicData>
        </a:graphic>
      </p:graphicFrame>
      <p:cxnSp>
        <p:nvCxnSpPr>
          <p:cNvPr id="7" name="Google Shape;1341;p56">
            <a:extLst>
              <a:ext uri="{FF2B5EF4-FFF2-40B4-BE49-F238E27FC236}">
                <a16:creationId xmlns:a16="http://schemas.microsoft.com/office/drawing/2014/main" id="{9BBCBFF0-FC15-FBC0-20A8-E3CB41778B41}"/>
              </a:ext>
            </a:extLst>
          </p:cNvPr>
          <p:cNvCxnSpPr/>
          <p:nvPr/>
        </p:nvCxnSpPr>
        <p:spPr>
          <a:xfrm>
            <a:off x="612911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8" name="Google Shape;1342;p56">
            <a:extLst>
              <a:ext uri="{FF2B5EF4-FFF2-40B4-BE49-F238E27FC236}">
                <a16:creationId xmlns:a16="http://schemas.microsoft.com/office/drawing/2014/main" id="{3A58DF75-1188-5967-02FD-D133130D8ED6}"/>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ea typeface="Arial"/>
                <a:cs typeface="Arial"/>
                <a:sym typeface="Arial"/>
              </a:rPr>
              <a:t>Findings and Recommendations</a:t>
            </a:r>
          </a:p>
        </p:txBody>
      </p:sp>
      <p:sp>
        <p:nvSpPr>
          <p:cNvPr id="10" name="Google Shape;1343;p56">
            <a:extLst>
              <a:ext uri="{FF2B5EF4-FFF2-40B4-BE49-F238E27FC236}">
                <a16:creationId xmlns:a16="http://schemas.microsoft.com/office/drawing/2014/main" id="{797433F5-5C23-A8D8-210C-0A572D66AE62}"/>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Appendices</a:t>
            </a:r>
            <a:endParaRPr sz="816" b="1" kern="0">
              <a:solidFill>
                <a:srgbClr val="D0CECE"/>
              </a:solidFill>
              <a:latin typeface="Arial"/>
              <a:ea typeface="Arial"/>
              <a:cs typeface="Arial"/>
              <a:sym typeface="Arial"/>
            </a:endParaRPr>
          </a:p>
        </p:txBody>
      </p:sp>
      <p:sp>
        <p:nvSpPr>
          <p:cNvPr id="12" name="Google Shape;1345;p56">
            <a:extLst>
              <a:ext uri="{FF2B5EF4-FFF2-40B4-BE49-F238E27FC236}">
                <a16:creationId xmlns:a16="http://schemas.microsoft.com/office/drawing/2014/main" id="{A807607D-5573-8E86-F804-491D451964FB}"/>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bg2">
                    <a:lumMod val="75000"/>
                  </a:schemeClr>
                </a:solidFill>
                <a:latin typeface="Arial"/>
                <a:cs typeface="Arial"/>
                <a:sym typeface="Arial"/>
              </a:rPr>
              <a:t>Executive summary</a:t>
            </a:r>
          </a:p>
        </p:txBody>
      </p:sp>
      <p:cxnSp>
        <p:nvCxnSpPr>
          <p:cNvPr id="13" name="Google Shape;1347;p56">
            <a:extLst>
              <a:ext uri="{FF2B5EF4-FFF2-40B4-BE49-F238E27FC236}">
                <a16:creationId xmlns:a16="http://schemas.microsoft.com/office/drawing/2014/main" id="{14608EFF-48EF-8400-D562-B3983A451B2D}"/>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30" name="Google Shape;1348;p56">
            <a:extLst>
              <a:ext uri="{FF2B5EF4-FFF2-40B4-BE49-F238E27FC236}">
                <a16:creationId xmlns:a16="http://schemas.microsoft.com/office/drawing/2014/main" id="{57C6FC95-B3F6-D30D-3FF0-E7E290BFD189}"/>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cxnSp>
        <p:nvCxnSpPr>
          <p:cNvPr id="32" name="Google Shape;1347;p56">
            <a:extLst>
              <a:ext uri="{FF2B5EF4-FFF2-40B4-BE49-F238E27FC236}">
                <a16:creationId xmlns:a16="http://schemas.microsoft.com/office/drawing/2014/main" id="{D47C3D88-9C6C-9C49-32DF-E292B668E1D6}"/>
              </a:ext>
            </a:extLst>
          </p:cNvPr>
          <p:cNvCxnSpPr/>
          <p:nvPr/>
        </p:nvCxnSpPr>
        <p:spPr>
          <a:xfrm>
            <a:off x="4298414" y="161661"/>
            <a:ext cx="1670757" cy="0"/>
          </a:xfrm>
          <a:prstGeom prst="straightConnector1">
            <a:avLst/>
          </a:prstGeom>
          <a:noFill/>
          <a:ln w="38100" cap="flat" cmpd="sng">
            <a:solidFill>
              <a:schemeClr val="tx2"/>
            </a:solidFill>
            <a:prstDash val="solid"/>
            <a:round/>
            <a:headEnd type="none" w="sm" len="sm"/>
            <a:tailEnd type="none" w="sm" len="sm"/>
          </a:ln>
        </p:spPr>
      </p:cxnSp>
      <p:cxnSp>
        <p:nvCxnSpPr>
          <p:cNvPr id="33" name="Google Shape;1344;p56">
            <a:extLst>
              <a:ext uri="{FF2B5EF4-FFF2-40B4-BE49-F238E27FC236}">
                <a16:creationId xmlns:a16="http://schemas.microsoft.com/office/drawing/2014/main" id="{BA7AAA08-BCB3-D417-4E3B-553375D839A1}"/>
              </a:ext>
            </a:extLst>
          </p:cNvPr>
          <p:cNvCxnSpPr/>
          <p:nvPr/>
        </p:nvCxnSpPr>
        <p:spPr>
          <a:xfrm>
            <a:off x="243256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34" name="Text Placeholder 1">
            <a:extLst>
              <a:ext uri="{FF2B5EF4-FFF2-40B4-BE49-F238E27FC236}">
                <a16:creationId xmlns:a16="http://schemas.microsoft.com/office/drawing/2014/main" id="{ED265B04-286E-58A7-B062-5005C5ACD04F}"/>
              </a:ext>
            </a:extLst>
          </p:cNvPr>
          <p:cNvSpPr txBox="1">
            <a:spLocks/>
          </p:cNvSpPr>
          <p:nvPr/>
        </p:nvSpPr>
        <p:spPr>
          <a:xfrm>
            <a:off x="608400" y="550800"/>
            <a:ext cx="10976300" cy="169200"/>
          </a:xfrm>
          <a:prstGeom prst="rect">
            <a:avLst/>
          </a:prstGeom>
        </p:spPr>
        <p:txBody>
          <a:bodyPr vert="horz" lIns="0" tIns="0" rIns="0" bIns="0" rtlCol="0" anchor="b" anchorCtr="0">
            <a:noAutofit/>
          </a:bodyPr>
          <a:lstStyle>
            <a:lvl1pPr marL="0" indent="0" algn="l" defTabSz="914400" rtl="0" eaLnBrk="1" latinLnBrk="0" hangingPunct="1">
              <a:lnSpc>
                <a:spcPct val="100000"/>
              </a:lnSpc>
              <a:spcBef>
                <a:spcPts val="0"/>
              </a:spcBef>
              <a:spcAft>
                <a:spcPts val="0"/>
              </a:spcAft>
              <a:buFontTx/>
              <a:buNone/>
              <a:defRPr sz="12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18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3pPr>
            <a:lvl4pPr marL="36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4pPr>
            <a:lvl5pPr marL="54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Section 3</a:t>
            </a:r>
          </a:p>
        </p:txBody>
      </p:sp>
      <p:sp>
        <p:nvSpPr>
          <p:cNvPr id="2" name="TextBox 1">
            <a:extLst>
              <a:ext uri="{FF2B5EF4-FFF2-40B4-BE49-F238E27FC236}">
                <a16:creationId xmlns:a16="http://schemas.microsoft.com/office/drawing/2014/main" id="{ACB6A6DA-2596-82B5-38B2-203B85C4DBB6}"/>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316549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0E5389-4BCE-DB9E-B3F7-E9623D04E110}"/>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0BC5A3B-994B-CADA-9B6B-01FD3BEADF35}"/>
              </a:ext>
            </a:extLst>
          </p:cNvPr>
          <p:cNvGraphicFramePr>
            <a:graphicFrameLocks noGrp="1"/>
          </p:cNvGraphicFramePr>
          <p:nvPr>
            <p:extLst>
              <p:ext uri="{D42A27DB-BD31-4B8C-83A1-F6EECF244321}">
                <p14:modId xmlns:p14="http://schemas.microsoft.com/office/powerpoint/2010/main" val="1777825280"/>
              </p:ext>
            </p:extLst>
          </p:nvPr>
        </p:nvGraphicFramePr>
        <p:xfrm>
          <a:off x="598184" y="1420181"/>
          <a:ext cx="10988431" cy="1775638"/>
        </p:xfrm>
        <a:graphic>
          <a:graphicData uri="http://schemas.openxmlformats.org/drawingml/2006/table">
            <a:tbl>
              <a:tblPr firstRow="1" bandRow="1">
                <a:tableStyleId>{2D5ABB26-0587-4C30-8999-92F81FD0307C}</a:tableStyleId>
              </a:tblPr>
              <a:tblGrid>
                <a:gridCol w="989939">
                  <a:extLst>
                    <a:ext uri="{9D8B030D-6E8A-4147-A177-3AD203B41FA5}">
                      <a16:colId xmlns:a16="http://schemas.microsoft.com/office/drawing/2014/main" val="1801491247"/>
                    </a:ext>
                  </a:extLst>
                </a:gridCol>
                <a:gridCol w="4052049">
                  <a:extLst>
                    <a:ext uri="{9D8B030D-6E8A-4147-A177-3AD203B41FA5}">
                      <a16:colId xmlns:a16="http://schemas.microsoft.com/office/drawing/2014/main" val="275085479"/>
                    </a:ext>
                  </a:extLst>
                </a:gridCol>
                <a:gridCol w="3036910">
                  <a:extLst>
                    <a:ext uri="{9D8B030D-6E8A-4147-A177-3AD203B41FA5}">
                      <a16:colId xmlns:a16="http://schemas.microsoft.com/office/drawing/2014/main" val="4010822148"/>
                    </a:ext>
                  </a:extLst>
                </a:gridCol>
                <a:gridCol w="2909533">
                  <a:extLst>
                    <a:ext uri="{9D8B030D-6E8A-4147-A177-3AD203B41FA5}">
                      <a16:colId xmlns:a16="http://schemas.microsoft.com/office/drawing/2014/main" val="3940417649"/>
                    </a:ext>
                  </a:extLst>
                </a:gridCol>
              </a:tblGrid>
              <a:tr h="293938">
                <a:tc gridSpan="2">
                  <a:txBody>
                    <a:bodyPr/>
                    <a:lstStyle/>
                    <a:p>
                      <a:pPr marL="0" indent="0">
                        <a:lnSpc>
                          <a:spcPct val="90000"/>
                        </a:lnSpc>
                        <a:spcBef>
                          <a:spcPts val="0"/>
                        </a:spcBef>
                        <a:spcAft>
                          <a:spcPts val="600"/>
                        </a:spcAft>
                      </a:pPr>
                      <a:r>
                        <a:rPr lang="en-GB" sz="900" b="1">
                          <a:solidFill>
                            <a:srgbClr val="005EB8"/>
                          </a:solidFill>
                        </a:rPr>
                        <a:t>3.2 –  </a:t>
                      </a:r>
                      <a:r>
                        <a:rPr lang="en-GB" sz="900" b="1">
                          <a:solidFill>
                            <a:srgbClr val="005EB8"/>
                          </a:solidFill>
                          <a:highlight>
                            <a:srgbClr val="FFFF00"/>
                          </a:highlight>
                        </a:rPr>
                        <a:t>[Outcome Name]</a:t>
                      </a:r>
                    </a:p>
                  </a:txBody>
                  <a:tcPr marL="36000" marR="36000" marT="36000" marB="36000"/>
                </a:tc>
                <a:tc hMerge="1">
                  <a:txBody>
                    <a:bodyPr/>
                    <a:lstStyle/>
                    <a:p>
                      <a:endParaRPr lang="en-GB" sz="1000"/>
                    </a:p>
                  </a:txBody>
                  <a:tcPr/>
                </a:tc>
                <a:tc gridSpan="2">
                  <a:txBody>
                    <a:bodyPr/>
                    <a:lstStyle/>
                    <a:p>
                      <a:pPr marL="0" indent="0">
                        <a:lnSpc>
                          <a:spcPct val="90000"/>
                        </a:lnSpc>
                        <a:spcBef>
                          <a:spcPts val="0"/>
                        </a:spcBef>
                        <a:spcAft>
                          <a:spcPts val="600"/>
                        </a:spcAft>
                      </a:pPr>
                      <a:endParaRPr lang="en-GB" sz="900"/>
                    </a:p>
                  </a:txBody>
                  <a:tcPr marL="36000" marR="36000" marT="36000" marB="36000"/>
                </a:tc>
                <a:tc hMerge="1">
                  <a:txBody>
                    <a:bodyPr/>
                    <a:lstStyle/>
                    <a:p>
                      <a:endParaRPr lang="en-GB"/>
                    </a:p>
                  </a:txBody>
                  <a:tcPr/>
                </a:tc>
                <a:extLst>
                  <a:ext uri="{0D108BD9-81ED-4DB2-BD59-A6C34878D82A}">
                    <a16:rowId xmlns:a16="http://schemas.microsoft.com/office/drawing/2014/main" val="3684479372"/>
                  </a:ext>
                </a:extLst>
              </a:tr>
              <a:tr h="339266">
                <a:tc>
                  <a:txBody>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lang="en-GB" sz="900">
                          <a:highlight>
                            <a:srgbClr val="FFFF00"/>
                          </a:highlight>
                        </a:rPr>
                        <a:t>Risk level – colour box accordingly</a:t>
                      </a:r>
                    </a:p>
                    <a:p>
                      <a:pPr marL="0" indent="0">
                        <a:lnSpc>
                          <a:spcPct val="90000"/>
                        </a:lnSpc>
                        <a:spcBef>
                          <a:spcPts val="0"/>
                        </a:spcBef>
                        <a:spcAft>
                          <a:spcPts val="600"/>
                        </a:spcAft>
                      </a:pPr>
                      <a:endParaRPr lang="en-GB" sz="900"/>
                    </a:p>
                  </a:txBody>
                  <a:tcPr marL="36000" marR="36000" marT="36000" marB="36000" anchor="ctr">
                    <a:solidFill>
                      <a:srgbClr val="FFC000"/>
                    </a:solidFill>
                  </a:tcPr>
                </a:tc>
                <a:tc>
                  <a:txBody>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lang="en-GB" sz="900">
                          <a:solidFill>
                            <a:srgbClr val="00338D"/>
                          </a:solidFill>
                          <a:highlight>
                            <a:srgbClr val="FFFF00"/>
                          </a:highlight>
                        </a:rPr>
                        <a:t>Summary of finding</a:t>
                      </a:r>
                    </a:p>
                    <a:p>
                      <a:pPr marL="0" marR="0" lvl="0" indent="0" algn="l" defTabSz="914400" rtl="0" eaLnBrk="1" fontAlgn="auto" latinLnBrk="0" hangingPunct="1">
                        <a:lnSpc>
                          <a:spcPct val="90000"/>
                        </a:lnSpc>
                        <a:spcBef>
                          <a:spcPts val="0"/>
                        </a:spcBef>
                        <a:spcAft>
                          <a:spcPts val="600"/>
                        </a:spcAft>
                        <a:buClrTx/>
                        <a:buSzTx/>
                        <a:buFontTx/>
                        <a:buNone/>
                        <a:tabLst/>
                        <a:defRPr/>
                      </a:pPr>
                      <a:r>
                        <a:rPr lang="en-GB" sz="900" strike="noStrike">
                          <a:solidFill>
                            <a:schemeClr val="tx1"/>
                          </a:solidFill>
                        </a:rPr>
                        <a:t>For </a:t>
                      </a:r>
                      <a:r>
                        <a:rPr lang="en-GB" sz="900" strike="noStrike">
                          <a:solidFill>
                            <a:schemeClr val="tx1"/>
                          </a:solidFill>
                          <a:highlight>
                            <a:srgbClr val="FFFF00"/>
                          </a:highlight>
                        </a:rPr>
                        <a:t>[outcome number - name]</a:t>
                      </a:r>
                      <a:r>
                        <a:rPr lang="en-GB" sz="900" strike="noStrike">
                          <a:solidFill>
                            <a:schemeClr val="tx1"/>
                          </a:solidFill>
                        </a:rPr>
                        <a:t>, we noted </a:t>
                      </a:r>
                      <a:r>
                        <a:rPr lang="en-GB" sz="900" strike="noStrike">
                          <a:solidFill>
                            <a:schemeClr val="tx1"/>
                          </a:solidFill>
                          <a:highlight>
                            <a:srgbClr val="FFFF00"/>
                          </a:highlight>
                        </a:rPr>
                        <a:t>[findings]</a:t>
                      </a:r>
                      <a:r>
                        <a:rPr lang="en-GB" sz="900" strike="noStrike">
                          <a:solidFill>
                            <a:schemeClr val="tx1"/>
                          </a:solidFill>
                        </a:rPr>
                        <a:t>, which are required as per the national guidance for the following indicator of good practice: </a:t>
                      </a:r>
                    </a:p>
                    <a:p>
                      <a:pPr marL="171450" marR="0" lvl="0" indent="-1714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GB" sz="900"/>
                        <a:t>As per the CAF requirements of </a:t>
                      </a:r>
                      <a:r>
                        <a:rPr lang="en-GB" sz="900">
                          <a:highlight>
                            <a:srgbClr val="FFFF00"/>
                          </a:highlight>
                        </a:rPr>
                        <a:t>[indicator of good practice number]</a:t>
                      </a:r>
                      <a:r>
                        <a:rPr lang="en-GB" sz="900"/>
                        <a:t>, </a:t>
                      </a:r>
                      <a:r>
                        <a:rPr lang="en-GB" sz="900">
                          <a:highlight>
                            <a:srgbClr val="FFFF00"/>
                          </a:highlight>
                        </a:rPr>
                        <a:t>[requirements of CAF for this indicator of good practice]</a:t>
                      </a:r>
                      <a:r>
                        <a:rPr lang="en-GB" sz="900"/>
                        <a:t>. </a:t>
                      </a:r>
                      <a:r>
                        <a:rPr lang="en-GB" sz="900">
                          <a:highlight>
                            <a:srgbClr val="FFFF00"/>
                          </a:highlight>
                        </a:rPr>
                        <a:t>[Why organisation failed this indicator of good practice]</a:t>
                      </a:r>
                      <a:r>
                        <a:rPr lang="en-GB" sz="900"/>
                        <a:t>. </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900" b="1" u="none" spc="0">
                          <a:solidFill>
                            <a:srgbClr val="005EB8"/>
                          </a:solidFill>
                          <a:latin typeface="+mn-lt"/>
                          <a:cs typeface="Arial"/>
                        </a:rPr>
                        <a:t>Risk: </a:t>
                      </a:r>
                      <a:r>
                        <a:rPr lang="en-GB" sz="900" b="0" u="none" kern="1200" spc="0">
                          <a:solidFill>
                            <a:schemeClr val="tx1"/>
                          </a:solidFill>
                          <a:highlight>
                            <a:srgbClr val="FFFF00"/>
                          </a:highlight>
                          <a:latin typeface="+mn-lt"/>
                          <a:ea typeface="+mn-ea"/>
                          <a:cs typeface="Arial"/>
                        </a:rPr>
                        <a:t>[Risks of failed </a:t>
                      </a:r>
                      <a:r>
                        <a:rPr lang="en-GB" sz="900" spc="0">
                          <a:highlight>
                            <a:srgbClr val="FFFF00"/>
                          </a:highlight>
                        </a:rPr>
                        <a:t>indicator of good practice</a:t>
                      </a:r>
                      <a:r>
                        <a:rPr lang="en-GB" sz="900" b="0" u="none" kern="1200" spc="0">
                          <a:solidFill>
                            <a:schemeClr val="tx1"/>
                          </a:solidFill>
                          <a:highlight>
                            <a:srgbClr val="FFFF00"/>
                          </a:highlight>
                          <a:latin typeface="+mn-lt"/>
                          <a:ea typeface="+mn-ea"/>
                          <a:cs typeface="Arial"/>
                        </a:rPr>
                        <a:t> not being met]</a:t>
                      </a:r>
                    </a:p>
                    <a:p>
                      <a:pPr marL="0" marR="0" lvl="0" indent="0" algn="l" defTabSz="914400" rtl="0" eaLnBrk="1" fontAlgn="auto" latinLnBrk="0" hangingPunct="1">
                        <a:lnSpc>
                          <a:spcPct val="90000"/>
                        </a:lnSpc>
                        <a:spcBef>
                          <a:spcPts val="0"/>
                        </a:spcBef>
                        <a:spcAft>
                          <a:spcPts val="600"/>
                        </a:spcAft>
                        <a:buClrTx/>
                        <a:buSzTx/>
                        <a:buFontTx/>
                        <a:buNone/>
                        <a:tabLst/>
                        <a:defRPr/>
                      </a:pPr>
                      <a:r>
                        <a:rPr lang="en-GB" sz="900" b="1" spc="0">
                          <a:solidFill>
                            <a:srgbClr val="005EB8"/>
                          </a:solidFill>
                          <a:latin typeface="+mn-lt"/>
                          <a:cs typeface="Arial"/>
                        </a:rPr>
                        <a:t>Proposed management action:</a:t>
                      </a:r>
                    </a:p>
                    <a:p>
                      <a:pPr marL="0" indent="0">
                        <a:lnSpc>
                          <a:spcPct val="100000"/>
                        </a:lnSpc>
                        <a:spcBef>
                          <a:spcPts val="0"/>
                        </a:spcBef>
                        <a:spcAft>
                          <a:spcPts val="600"/>
                        </a:spcAft>
                        <a:buClr>
                          <a:srgbClr val="00A3A1"/>
                        </a:buClr>
                        <a:buFont typeface="+mj-lt"/>
                        <a:buNone/>
                      </a:pPr>
                      <a:r>
                        <a:rPr lang="en-GB" sz="900" b="0" u="none" kern="1200" spc="0">
                          <a:solidFill>
                            <a:schemeClr val="tx1"/>
                          </a:solidFill>
                          <a:highlight>
                            <a:srgbClr val="FFFF00"/>
                          </a:highlight>
                          <a:latin typeface="+mn-lt"/>
                          <a:ea typeface="+mn-ea"/>
                          <a:cs typeface="Arial"/>
                        </a:rPr>
                        <a:t>[Actions required to address failure of </a:t>
                      </a:r>
                      <a:r>
                        <a:rPr lang="en-GB" sz="900" spc="0">
                          <a:highlight>
                            <a:srgbClr val="FFFF00"/>
                          </a:highlight>
                        </a:rPr>
                        <a:t>indicator of good practice</a:t>
                      </a:r>
                      <a:r>
                        <a:rPr lang="en-GB" sz="900" b="0" u="none" kern="1200" spc="0">
                          <a:solidFill>
                            <a:schemeClr val="tx1"/>
                          </a:solidFill>
                          <a:highlight>
                            <a:srgbClr val="FFFF00"/>
                          </a:highlight>
                          <a:latin typeface="+mn-lt"/>
                          <a:ea typeface="+mn-ea"/>
                          <a:cs typeface="Arial"/>
                        </a:rPr>
                        <a:t>]</a:t>
                      </a:r>
                    </a:p>
                  </a:txBody>
                  <a:tcPr marL="36000" marR="36000" marT="36000" marB="36000"/>
                </a:tc>
                <a:tc>
                  <a:txBody>
                    <a:bodyPr/>
                    <a:lstStyle/>
                    <a:p>
                      <a:pPr marL="0" indent="0">
                        <a:lnSpc>
                          <a:spcPct val="90000"/>
                        </a:lnSpc>
                        <a:spcBef>
                          <a:spcPts val="0"/>
                        </a:spcBef>
                        <a:spcAft>
                          <a:spcPts val="600"/>
                        </a:spcAft>
                      </a:pPr>
                      <a:r>
                        <a:rPr lang="en-GB" sz="900" b="1" spc="0">
                          <a:solidFill>
                            <a:srgbClr val="005EB8"/>
                          </a:solidFill>
                          <a:latin typeface="+mn-lt"/>
                          <a:cs typeface="Arial"/>
                        </a:rPr>
                        <a:t>Evidence to confirm implementation:</a:t>
                      </a:r>
                    </a:p>
                    <a:p>
                      <a:pPr marL="0" indent="0">
                        <a:lnSpc>
                          <a:spcPct val="100000"/>
                        </a:lnSpc>
                        <a:spcBef>
                          <a:spcPts val="0"/>
                        </a:spcBef>
                        <a:spcAft>
                          <a:spcPts val="600"/>
                        </a:spcAft>
                      </a:pPr>
                      <a:r>
                        <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rPr>
                        <a:t>[Evidence required to confirm that the agreed management actions have been executed]</a:t>
                      </a:r>
                      <a:endParaRPr lang="en-GB" sz="900" b="0" u="none" kern="1200" spc="0" baseline="0">
                        <a:solidFill>
                          <a:schemeClr val="tx1"/>
                        </a:solidFill>
                        <a:effectLst/>
                        <a:highlight>
                          <a:srgbClr val="FFFF00"/>
                        </a:highlight>
                        <a:latin typeface="+mn-lt"/>
                        <a:ea typeface="+mn-ea"/>
                        <a:cs typeface="+mn-cs"/>
                      </a:endParaRPr>
                    </a:p>
                    <a:p>
                      <a:pPr marL="0" indent="0">
                        <a:lnSpc>
                          <a:spcPct val="100000"/>
                        </a:lnSpc>
                        <a:spcBef>
                          <a:spcPts val="0"/>
                        </a:spcBef>
                        <a:spcAft>
                          <a:spcPts val="600"/>
                        </a:spcAft>
                      </a:pPr>
                      <a:r>
                        <a:rPr lang="en-GB" sz="900" b="1" spc="0">
                          <a:solidFill>
                            <a:srgbClr val="005EB8"/>
                          </a:solidFill>
                          <a:latin typeface="+mn-lt"/>
                          <a:cs typeface="Arial"/>
                        </a:rPr>
                        <a:t>Responsible person/title:</a:t>
                      </a:r>
                      <a:endParaRPr lang="en-GB" sz="900" b="0" spc="0">
                        <a:solidFill>
                          <a:srgbClr val="005EB8"/>
                        </a:solidFill>
                        <a:latin typeface="+mn-lt"/>
                        <a:cs typeface="Arial"/>
                      </a:endParaRPr>
                    </a:p>
                    <a:p>
                      <a:pPr marL="0" indent="0">
                        <a:lnSpc>
                          <a:spcPct val="90000"/>
                        </a:lnSpc>
                        <a:spcBef>
                          <a:spcPts val="0"/>
                        </a:spcBef>
                        <a:spcAft>
                          <a:spcPts val="600"/>
                        </a:spcAft>
                      </a:pPr>
                      <a:r>
                        <a:rPr lang="en-GB" sz="900" b="0" spc="0">
                          <a:solidFill>
                            <a:schemeClr val="tx1"/>
                          </a:solidFill>
                          <a:highlight>
                            <a:srgbClr val="FFFF00"/>
                          </a:highlight>
                        </a:rPr>
                        <a:t>[Title (and full name if available) of individual responsible for this implementation]</a:t>
                      </a:r>
                    </a:p>
                    <a:p>
                      <a:pPr marL="0" indent="0">
                        <a:lnSpc>
                          <a:spcPct val="90000"/>
                        </a:lnSpc>
                        <a:spcBef>
                          <a:spcPts val="0"/>
                        </a:spcBef>
                        <a:spcAft>
                          <a:spcPts val="600"/>
                        </a:spcAft>
                      </a:pPr>
                      <a:r>
                        <a:rPr lang="en-GB" sz="900" b="1" spc="0">
                          <a:solidFill>
                            <a:srgbClr val="005EB8"/>
                          </a:solidFill>
                          <a:latin typeface="+mn-lt"/>
                          <a:cs typeface="Arial"/>
                        </a:rPr>
                        <a:t>Target date:</a:t>
                      </a:r>
                      <a:endParaRPr lang="en-GB" sz="900" spc="0">
                        <a:solidFill>
                          <a:srgbClr val="005EB8"/>
                        </a:solidFill>
                        <a:latin typeface="+mn-lt"/>
                        <a:cs typeface="Arial"/>
                      </a:endParaRPr>
                    </a:p>
                    <a:p>
                      <a:pPr marL="0" indent="0">
                        <a:lnSpc>
                          <a:spcPct val="90000"/>
                        </a:lnSpc>
                        <a:spcBef>
                          <a:spcPts val="0"/>
                        </a:spcBef>
                        <a:spcAft>
                          <a:spcPts val="600"/>
                        </a:spcAft>
                      </a:pPr>
                      <a:r>
                        <a:rPr lang="en-GB" sz="900" spc="0">
                          <a:solidFill>
                            <a:schemeClr val="tx1"/>
                          </a:solidFill>
                          <a:highlight>
                            <a:srgbClr val="FFFF00"/>
                          </a:highlight>
                          <a:latin typeface="+mn-lt"/>
                          <a:cs typeface="Arial"/>
                        </a:rPr>
                        <a:t>DD MONTH YEAR</a:t>
                      </a:r>
                    </a:p>
                  </a:txBody>
                  <a:tcPr marL="36000" marR="36000" marT="36000" marB="36000"/>
                </a:tc>
                <a:extLst>
                  <a:ext uri="{0D108BD9-81ED-4DB2-BD59-A6C34878D82A}">
                    <a16:rowId xmlns:a16="http://schemas.microsoft.com/office/drawing/2014/main" val="3022693248"/>
                  </a:ext>
                </a:extLst>
              </a:tr>
            </a:tbl>
          </a:graphicData>
        </a:graphic>
      </p:graphicFrame>
      <p:sp>
        <p:nvSpPr>
          <p:cNvPr id="16" name="Title 2">
            <a:extLst>
              <a:ext uri="{FF2B5EF4-FFF2-40B4-BE49-F238E27FC236}">
                <a16:creationId xmlns:a16="http://schemas.microsoft.com/office/drawing/2014/main" id="{4006243F-B7C4-B099-36F6-5C411CB5DAE6}"/>
              </a:ext>
            </a:extLst>
          </p:cNvPr>
          <p:cNvSpPr>
            <a:spLocks noGrp="1"/>
          </p:cNvSpPr>
          <p:nvPr>
            <p:ph type="title"/>
          </p:nvPr>
        </p:nvSpPr>
        <p:spPr>
          <a:xfrm>
            <a:off x="608400" y="799200"/>
            <a:ext cx="10988431" cy="723600"/>
          </a:xfrm>
        </p:spPr>
        <p:txBody>
          <a:bodyPr/>
          <a:lstStyle/>
          <a:p>
            <a:r>
              <a:rPr lang="en-GB" sz="2400">
                <a:solidFill>
                  <a:srgbClr val="003087"/>
                </a:solidFill>
              </a:rPr>
              <a:t>Findings and Recommendations </a:t>
            </a:r>
          </a:p>
        </p:txBody>
      </p:sp>
      <p:sp>
        <p:nvSpPr>
          <p:cNvPr id="17" name="Text Placeholder 1">
            <a:extLst>
              <a:ext uri="{FF2B5EF4-FFF2-40B4-BE49-F238E27FC236}">
                <a16:creationId xmlns:a16="http://schemas.microsoft.com/office/drawing/2014/main" id="{73201088-8AAB-9D96-9ACC-EF1C862E5D2C}"/>
              </a:ext>
            </a:extLst>
          </p:cNvPr>
          <p:cNvSpPr txBox="1">
            <a:spLocks/>
          </p:cNvSpPr>
          <p:nvPr/>
        </p:nvSpPr>
        <p:spPr>
          <a:xfrm>
            <a:off x="608400" y="550800"/>
            <a:ext cx="10976300" cy="169200"/>
          </a:xfrm>
          <a:prstGeom prst="rect">
            <a:avLst/>
          </a:prstGeom>
        </p:spPr>
        <p:txBody>
          <a:bodyPr vert="horz" lIns="0" tIns="0" rIns="0" bIns="0" rtlCol="0" anchor="b" anchorCtr="0">
            <a:noAutofit/>
          </a:bodyPr>
          <a:lstStyle>
            <a:lvl1pPr marL="0" indent="0" algn="l" defTabSz="914400" rtl="0" eaLnBrk="1" latinLnBrk="0" hangingPunct="1">
              <a:lnSpc>
                <a:spcPct val="100000"/>
              </a:lnSpc>
              <a:spcBef>
                <a:spcPts val="0"/>
              </a:spcBef>
              <a:spcAft>
                <a:spcPts val="0"/>
              </a:spcAft>
              <a:buFontTx/>
              <a:buNone/>
              <a:defRPr sz="12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18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3pPr>
            <a:lvl4pPr marL="36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4pPr>
            <a:lvl5pPr marL="54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Section 3</a:t>
            </a:r>
          </a:p>
        </p:txBody>
      </p:sp>
      <p:cxnSp>
        <p:nvCxnSpPr>
          <p:cNvPr id="20" name="Google Shape;1341;p56">
            <a:extLst>
              <a:ext uri="{FF2B5EF4-FFF2-40B4-BE49-F238E27FC236}">
                <a16:creationId xmlns:a16="http://schemas.microsoft.com/office/drawing/2014/main" id="{1B998AF3-6E1D-8965-6192-6F135C5A5A27}"/>
              </a:ext>
            </a:extLst>
          </p:cNvPr>
          <p:cNvCxnSpPr/>
          <p:nvPr/>
        </p:nvCxnSpPr>
        <p:spPr>
          <a:xfrm>
            <a:off x="612911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1" name="Google Shape;1342;p56">
            <a:extLst>
              <a:ext uri="{FF2B5EF4-FFF2-40B4-BE49-F238E27FC236}">
                <a16:creationId xmlns:a16="http://schemas.microsoft.com/office/drawing/2014/main" id="{CF299F5C-FCCC-DE4C-6F46-03752A7E8390}"/>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ea typeface="Arial"/>
                <a:cs typeface="Arial"/>
                <a:sym typeface="Arial"/>
              </a:rPr>
              <a:t>Findings and Recommendations</a:t>
            </a:r>
          </a:p>
        </p:txBody>
      </p:sp>
      <p:sp>
        <p:nvSpPr>
          <p:cNvPr id="22" name="Google Shape;1343;p56">
            <a:extLst>
              <a:ext uri="{FF2B5EF4-FFF2-40B4-BE49-F238E27FC236}">
                <a16:creationId xmlns:a16="http://schemas.microsoft.com/office/drawing/2014/main" id="{8B0239A4-8625-D91D-5DA5-792FD1BE8D91}"/>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Appendices</a:t>
            </a:r>
            <a:endParaRPr sz="816" b="1" kern="0">
              <a:solidFill>
                <a:srgbClr val="D0CECE"/>
              </a:solidFill>
              <a:latin typeface="Arial"/>
              <a:ea typeface="Arial"/>
              <a:cs typeface="Arial"/>
              <a:sym typeface="Arial"/>
            </a:endParaRPr>
          </a:p>
        </p:txBody>
      </p:sp>
      <p:sp>
        <p:nvSpPr>
          <p:cNvPr id="23" name="Google Shape;1345;p56">
            <a:extLst>
              <a:ext uri="{FF2B5EF4-FFF2-40B4-BE49-F238E27FC236}">
                <a16:creationId xmlns:a16="http://schemas.microsoft.com/office/drawing/2014/main" id="{DAB999B6-ECBB-BA80-A5DB-CDE056531AAE}"/>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bg2">
                    <a:lumMod val="75000"/>
                  </a:schemeClr>
                </a:solidFill>
                <a:latin typeface="Arial"/>
                <a:cs typeface="Arial"/>
                <a:sym typeface="Arial"/>
              </a:rPr>
              <a:t>Executive summary</a:t>
            </a:r>
          </a:p>
        </p:txBody>
      </p:sp>
      <p:cxnSp>
        <p:nvCxnSpPr>
          <p:cNvPr id="24" name="Google Shape;1347;p56">
            <a:extLst>
              <a:ext uri="{FF2B5EF4-FFF2-40B4-BE49-F238E27FC236}">
                <a16:creationId xmlns:a16="http://schemas.microsoft.com/office/drawing/2014/main" id="{5A9DE946-09BB-AB85-0579-BDB309977A53}"/>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5" name="Google Shape;1348;p56">
            <a:extLst>
              <a:ext uri="{FF2B5EF4-FFF2-40B4-BE49-F238E27FC236}">
                <a16:creationId xmlns:a16="http://schemas.microsoft.com/office/drawing/2014/main" id="{520D3C4F-FFFA-2777-7BDE-10499902F433}"/>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cxnSp>
        <p:nvCxnSpPr>
          <p:cNvPr id="26" name="Google Shape;1347;p56">
            <a:extLst>
              <a:ext uri="{FF2B5EF4-FFF2-40B4-BE49-F238E27FC236}">
                <a16:creationId xmlns:a16="http://schemas.microsoft.com/office/drawing/2014/main" id="{D7F513FF-E6D8-A2B2-E328-324C959EDA66}"/>
              </a:ext>
            </a:extLst>
          </p:cNvPr>
          <p:cNvCxnSpPr/>
          <p:nvPr/>
        </p:nvCxnSpPr>
        <p:spPr>
          <a:xfrm>
            <a:off x="4298414" y="161661"/>
            <a:ext cx="1670757" cy="0"/>
          </a:xfrm>
          <a:prstGeom prst="straightConnector1">
            <a:avLst/>
          </a:prstGeom>
          <a:noFill/>
          <a:ln w="38100" cap="flat" cmpd="sng">
            <a:solidFill>
              <a:schemeClr val="tx2"/>
            </a:solidFill>
            <a:prstDash val="solid"/>
            <a:round/>
            <a:headEnd type="none" w="sm" len="sm"/>
            <a:tailEnd type="none" w="sm" len="sm"/>
          </a:ln>
        </p:spPr>
      </p:cxnSp>
      <p:cxnSp>
        <p:nvCxnSpPr>
          <p:cNvPr id="27" name="Google Shape;1344;p56">
            <a:extLst>
              <a:ext uri="{FF2B5EF4-FFF2-40B4-BE49-F238E27FC236}">
                <a16:creationId xmlns:a16="http://schemas.microsoft.com/office/drawing/2014/main" id="{E865780A-C996-6064-2A6F-95D1107B3195}"/>
              </a:ext>
            </a:extLst>
          </p:cNvPr>
          <p:cNvCxnSpPr/>
          <p:nvPr/>
        </p:nvCxnSpPr>
        <p:spPr>
          <a:xfrm>
            <a:off x="243256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3" name="TextBox 2">
            <a:extLst>
              <a:ext uri="{FF2B5EF4-FFF2-40B4-BE49-F238E27FC236}">
                <a16:creationId xmlns:a16="http://schemas.microsoft.com/office/drawing/2014/main" id="{E458B01D-10C4-31CC-E358-9F2B0B671381}"/>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566720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E4E716-4080-98CB-81CD-0EC919D6582E}"/>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BDF7551D-1318-7F86-9A32-200F39EB24DA}"/>
              </a:ext>
            </a:extLst>
          </p:cNvPr>
          <p:cNvGraphicFramePr>
            <a:graphicFrameLocks noGrp="1"/>
          </p:cNvGraphicFramePr>
          <p:nvPr>
            <p:extLst>
              <p:ext uri="{D42A27DB-BD31-4B8C-83A1-F6EECF244321}">
                <p14:modId xmlns:p14="http://schemas.microsoft.com/office/powerpoint/2010/main" val="3532345360"/>
              </p:ext>
            </p:extLst>
          </p:nvPr>
        </p:nvGraphicFramePr>
        <p:xfrm>
          <a:off x="598184" y="1420181"/>
          <a:ext cx="10988431" cy="1775638"/>
        </p:xfrm>
        <a:graphic>
          <a:graphicData uri="http://schemas.openxmlformats.org/drawingml/2006/table">
            <a:tbl>
              <a:tblPr firstRow="1" bandRow="1">
                <a:tableStyleId>{2D5ABB26-0587-4C30-8999-92F81FD0307C}</a:tableStyleId>
              </a:tblPr>
              <a:tblGrid>
                <a:gridCol w="989939">
                  <a:extLst>
                    <a:ext uri="{9D8B030D-6E8A-4147-A177-3AD203B41FA5}">
                      <a16:colId xmlns:a16="http://schemas.microsoft.com/office/drawing/2014/main" val="1801491247"/>
                    </a:ext>
                  </a:extLst>
                </a:gridCol>
                <a:gridCol w="4052049">
                  <a:extLst>
                    <a:ext uri="{9D8B030D-6E8A-4147-A177-3AD203B41FA5}">
                      <a16:colId xmlns:a16="http://schemas.microsoft.com/office/drawing/2014/main" val="275085479"/>
                    </a:ext>
                  </a:extLst>
                </a:gridCol>
                <a:gridCol w="3036910">
                  <a:extLst>
                    <a:ext uri="{9D8B030D-6E8A-4147-A177-3AD203B41FA5}">
                      <a16:colId xmlns:a16="http://schemas.microsoft.com/office/drawing/2014/main" val="4010822148"/>
                    </a:ext>
                  </a:extLst>
                </a:gridCol>
                <a:gridCol w="2909533">
                  <a:extLst>
                    <a:ext uri="{9D8B030D-6E8A-4147-A177-3AD203B41FA5}">
                      <a16:colId xmlns:a16="http://schemas.microsoft.com/office/drawing/2014/main" val="3940417649"/>
                    </a:ext>
                  </a:extLst>
                </a:gridCol>
              </a:tblGrid>
              <a:tr h="293938">
                <a:tc gridSpan="2">
                  <a:txBody>
                    <a:bodyPr/>
                    <a:lstStyle/>
                    <a:p>
                      <a:pPr marL="0" indent="0">
                        <a:lnSpc>
                          <a:spcPct val="90000"/>
                        </a:lnSpc>
                        <a:spcBef>
                          <a:spcPts val="0"/>
                        </a:spcBef>
                        <a:spcAft>
                          <a:spcPts val="600"/>
                        </a:spcAft>
                      </a:pPr>
                      <a:r>
                        <a:rPr lang="en-GB" sz="900" b="1">
                          <a:solidFill>
                            <a:srgbClr val="005EB8"/>
                          </a:solidFill>
                        </a:rPr>
                        <a:t>3.3 –  </a:t>
                      </a:r>
                      <a:r>
                        <a:rPr lang="en-GB" sz="900" b="1">
                          <a:solidFill>
                            <a:srgbClr val="005EB8"/>
                          </a:solidFill>
                          <a:highlight>
                            <a:srgbClr val="FFFF00"/>
                          </a:highlight>
                        </a:rPr>
                        <a:t>[Outcome Name]</a:t>
                      </a:r>
                    </a:p>
                  </a:txBody>
                  <a:tcPr marL="36000" marR="36000" marT="36000" marB="36000"/>
                </a:tc>
                <a:tc hMerge="1">
                  <a:txBody>
                    <a:bodyPr/>
                    <a:lstStyle/>
                    <a:p>
                      <a:endParaRPr lang="en-GB" sz="1000"/>
                    </a:p>
                  </a:txBody>
                  <a:tcPr/>
                </a:tc>
                <a:tc gridSpan="2">
                  <a:txBody>
                    <a:bodyPr/>
                    <a:lstStyle/>
                    <a:p>
                      <a:pPr marL="0" indent="0">
                        <a:lnSpc>
                          <a:spcPct val="90000"/>
                        </a:lnSpc>
                        <a:spcBef>
                          <a:spcPts val="0"/>
                        </a:spcBef>
                        <a:spcAft>
                          <a:spcPts val="600"/>
                        </a:spcAft>
                      </a:pPr>
                      <a:endParaRPr lang="en-GB" sz="900"/>
                    </a:p>
                  </a:txBody>
                  <a:tcPr marL="36000" marR="36000" marT="36000" marB="36000"/>
                </a:tc>
                <a:tc hMerge="1">
                  <a:txBody>
                    <a:bodyPr/>
                    <a:lstStyle/>
                    <a:p>
                      <a:endParaRPr lang="en-GB"/>
                    </a:p>
                  </a:txBody>
                  <a:tcPr/>
                </a:tc>
                <a:extLst>
                  <a:ext uri="{0D108BD9-81ED-4DB2-BD59-A6C34878D82A}">
                    <a16:rowId xmlns:a16="http://schemas.microsoft.com/office/drawing/2014/main" val="3684479372"/>
                  </a:ext>
                </a:extLst>
              </a:tr>
              <a:tr h="339266">
                <a:tc>
                  <a:txBody>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lang="en-GB" sz="900">
                          <a:highlight>
                            <a:srgbClr val="FFFF00"/>
                          </a:highlight>
                        </a:rPr>
                        <a:t>Risk level – colour box accordingly</a:t>
                      </a:r>
                    </a:p>
                    <a:p>
                      <a:pPr marL="0" indent="0">
                        <a:lnSpc>
                          <a:spcPct val="90000"/>
                        </a:lnSpc>
                        <a:spcBef>
                          <a:spcPts val="0"/>
                        </a:spcBef>
                        <a:spcAft>
                          <a:spcPts val="600"/>
                        </a:spcAft>
                      </a:pPr>
                      <a:endParaRPr lang="en-GB" sz="900"/>
                    </a:p>
                  </a:txBody>
                  <a:tcPr marL="36000" marR="36000" marT="36000" marB="36000" anchor="ctr">
                    <a:solidFill>
                      <a:srgbClr val="00B050"/>
                    </a:solidFill>
                  </a:tcPr>
                </a:tc>
                <a:tc>
                  <a:txBody>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lang="en-GB" sz="900">
                          <a:solidFill>
                            <a:srgbClr val="00338D"/>
                          </a:solidFill>
                          <a:highlight>
                            <a:srgbClr val="FFFF00"/>
                          </a:highlight>
                        </a:rPr>
                        <a:t>Summary of finding</a:t>
                      </a:r>
                    </a:p>
                    <a:p>
                      <a:pPr marL="0" marR="0" lvl="0" indent="0" algn="l" defTabSz="914400" rtl="0" eaLnBrk="1" fontAlgn="auto" latinLnBrk="0" hangingPunct="1">
                        <a:lnSpc>
                          <a:spcPct val="90000"/>
                        </a:lnSpc>
                        <a:spcBef>
                          <a:spcPts val="0"/>
                        </a:spcBef>
                        <a:spcAft>
                          <a:spcPts val="600"/>
                        </a:spcAft>
                        <a:buClrTx/>
                        <a:buSzTx/>
                        <a:buFontTx/>
                        <a:buNone/>
                        <a:tabLst/>
                        <a:defRPr/>
                      </a:pPr>
                      <a:r>
                        <a:rPr lang="en-GB" sz="900" strike="noStrike">
                          <a:solidFill>
                            <a:schemeClr val="tx1"/>
                          </a:solidFill>
                        </a:rPr>
                        <a:t>For </a:t>
                      </a:r>
                      <a:r>
                        <a:rPr lang="en-GB" sz="900" strike="noStrike">
                          <a:solidFill>
                            <a:schemeClr val="tx1"/>
                          </a:solidFill>
                          <a:highlight>
                            <a:srgbClr val="FFFF00"/>
                          </a:highlight>
                        </a:rPr>
                        <a:t>[outcome number - name]</a:t>
                      </a:r>
                      <a:r>
                        <a:rPr lang="en-GB" sz="900" strike="noStrike">
                          <a:solidFill>
                            <a:schemeClr val="tx1"/>
                          </a:solidFill>
                        </a:rPr>
                        <a:t>, we noted </a:t>
                      </a:r>
                      <a:r>
                        <a:rPr lang="en-GB" sz="900" strike="noStrike">
                          <a:solidFill>
                            <a:schemeClr val="tx1"/>
                          </a:solidFill>
                          <a:highlight>
                            <a:srgbClr val="FFFF00"/>
                          </a:highlight>
                        </a:rPr>
                        <a:t>[findings]</a:t>
                      </a:r>
                      <a:r>
                        <a:rPr lang="en-GB" sz="900" strike="noStrike">
                          <a:solidFill>
                            <a:schemeClr val="tx1"/>
                          </a:solidFill>
                        </a:rPr>
                        <a:t>, which are required as per the national guidance for the following indicator of good practice: </a:t>
                      </a:r>
                    </a:p>
                    <a:p>
                      <a:pPr marL="171450" marR="0" lvl="0" indent="-17145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lang="en-GB" sz="900"/>
                        <a:t>As per the CAF requirements of </a:t>
                      </a:r>
                      <a:r>
                        <a:rPr lang="en-GB" sz="900">
                          <a:highlight>
                            <a:srgbClr val="FFFF00"/>
                          </a:highlight>
                        </a:rPr>
                        <a:t>[indicator of good practice number]</a:t>
                      </a:r>
                      <a:r>
                        <a:rPr lang="en-GB" sz="900"/>
                        <a:t>, </a:t>
                      </a:r>
                      <a:r>
                        <a:rPr lang="en-GB" sz="900">
                          <a:highlight>
                            <a:srgbClr val="FFFF00"/>
                          </a:highlight>
                        </a:rPr>
                        <a:t>[requirements of CAF for this indicator of good practice]</a:t>
                      </a:r>
                      <a:r>
                        <a:rPr lang="en-GB" sz="900"/>
                        <a:t>. </a:t>
                      </a:r>
                      <a:r>
                        <a:rPr lang="en-GB" sz="900">
                          <a:highlight>
                            <a:srgbClr val="FFFF00"/>
                          </a:highlight>
                        </a:rPr>
                        <a:t>[Why organisation failed this indicator of good practice]</a:t>
                      </a:r>
                      <a:r>
                        <a:rPr lang="en-GB" sz="900"/>
                        <a:t>. </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900" b="1" u="none" spc="0">
                          <a:solidFill>
                            <a:srgbClr val="005EB8"/>
                          </a:solidFill>
                          <a:latin typeface="+mn-lt"/>
                          <a:cs typeface="Arial"/>
                        </a:rPr>
                        <a:t>Risk: </a:t>
                      </a:r>
                      <a:r>
                        <a:rPr lang="en-GB" sz="900" b="0" u="none" kern="1200" spc="0">
                          <a:solidFill>
                            <a:schemeClr val="tx1"/>
                          </a:solidFill>
                          <a:highlight>
                            <a:srgbClr val="FFFF00"/>
                          </a:highlight>
                          <a:latin typeface="+mn-lt"/>
                          <a:ea typeface="+mn-ea"/>
                          <a:cs typeface="Arial"/>
                        </a:rPr>
                        <a:t>[Risks of failed </a:t>
                      </a:r>
                      <a:r>
                        <a:rPr lang="en-GB" sz="900" spc="0">
                          <a:highlight>
                            <a:srgbClr val="FFFF00"/>
                          </a:highlight>
                        </a:rPr>
                        <a:t>indicator of good practice</a:t>
                      </a:r>
                      <a:r>
                        <a:rPr lang="en-GB" sz="900" b="0" u="none" kern="1200" spc="0">
                          <a:solidFill>
                            <a:schemeClr val="tx1"/>
                          </a:solidFill>
                          <a:highlight>
                            <a:srgbClr val="FFFF00"/>
                          </a:highlight>
                          <a:latin typeface="+mn-lt"/>
                          <a:ea typeface="+mn-ea"/>
                          <a:cs typeface="Arial"/>
                        </a:rPr>
                        <a:t> not being met]</a:t>
                      </a:r>
                    </a:p>
                    <a:p>
                      <a:pPr marL="0" marR="0" lvl="0" indent="0" algn="l" defTabSz="914400" rtl="0" eaLnBrk="1" fontAlgn="auto" latinLnBrk="0" hangingPunct="1">
                        <a:lnSpc>
                          <a:spcPct val="90000"/>
                        </a:lnSpc>
                        <a:spcBef>
                          <a:spcPts val="0"/>
                        </a:spcBef>
                        <a:spcAft>
                          <a:spcPts val="600"/>
                        </a:spcAft>
                        <a:buClrTx/>
                        <a:buSzTx/>
                        <a:buFontTx/>
                        <a:buNone/>
                        <a:tabLst/>
                        <a:defRPr/>
                      </a:pPr>
                      <a:r>
                        <a:rPr lang="en-GB" sz="900" b="1" spc="0">
                          <a:solidFill>
                            <a:srgbClr val="005EB8"/>
                          </a:solidFill>
                          <a:latin typeface="+mn-lt"/>
                          <a:cs typeface="Arial"/>
                        </a:rPr>
                        <a:t>Proposed management action:</a:t>
                      </a:r>
                    </a:p>
                    <a:p>
                      <a:pPr marL="0" indent="0">
                        <a:lnSpc>
                          <a:spcPct val="100000"/>
                        </a:lnSpc>
                        <a:spcBef>
                          <a:spcPts val="0"/>
                        </a:spcBef>
                        <a:spcAft>
                          <a:spcPts val="600"/>
                        </a:spcAft>
                        <a:buClr>
                          <a:srgbClr val="00A3A1"/>
                        </a:buClr>
                        <a:buFont typeface="+mj-lt"/>
                        <a:buNone/>
                      </a:pPr>
                      <a:r>
                        <a:rPr lang="en-GB" sz="900" b="0" u="none" kern="1200" spc="0">
                          <a:solidFill>
                            <a:schemeClr val="tx1"/>
                          </a:solidFill>
                          <a:highlight>
                            <a:srgbClr val="FFFF00"/>
                          </a:highlight>
                          <a:latin typeface="+mn-lt"/>
                          <a:ea typeface="+mn-ea"/>
                          <a:cs typeface="Arial"/>
                        </a:rPr>
                        <a:t>[Actions required to address failure of </a:t>
                      </a:r>
                      <a:r>
                        <a:rPr lang="en-GB" sz="900" spc="0">
                          <a:highlight>
                            <a:srgbClr val="FFFF00"/>
                          </a:highlight>
                        </a:rPr>
                        <a:t>indicator of good practice</a:t>
                      </a:r>
                      <a:r>
                        <a:rPr lang="en-GB" sz="900" b="0" u="none" kern="1200" spc="0">
                          <a:solidFill>
                            <a:schemeClr val="tx1"/>
                          </a:solidFill>
                          <a:highlight>
                            <a:srgbClr val="FFFF00"/>
                          </a:highlight>
                          <a:latin typeface="+mn-lt"/>
                          <a:ea typeface="+mn-ea"/>
                          <a:cs typeface="Arial"/>
                        </a:rPr>
                        <a:t>]</a:t>
                      </a:r>
                    </a:p>
                  </a:txBody>
                  <a:tcPr marL="36000" marR="36000" marT="36000" marB="36000"/>
                </a:tc>
                <a:tc>
                  <a:txBody>
                    <a:bodyPr/>
                    <a:lstStyle/>
                    <a:p>
                      <a:pPr marL="0" indent="0">
                        <a:lnSpc>
                          <a:spcPct val="90000"/>
                        </a:lnSpc>
                        <a:spcBef>
                          <a:spcPts val="0"/>
                        </a:spcBef>
                        <a:spcAft>
                          <a:spcPts val="600"/>
                        </a:spcAft>
                      </a:pPr>
                      <a:r>
                        <a:rPr lang="en-GB" sz="900" b="1" spc="0">
                          <a:solidFill>
                            <a:srgbClr val="005EB8"/>
                          </a:solidFill>
                          <a:latin typeface="+mn-lt"/>
                          <a:cs typeface="Arial"/>
                        </a:rPr>
                        <a:t>Evidence to confirm implementation:</a:t>
                      </a:r>
                    </a:p>
                    <a:p>
                      <a:pPr marL="0" indent="0">
                        <a:lnSpc>
                          <a:spcPct val="100000"/>
                        </a:lnSpc>
                        <a:spcBef>
                          <a:spcPts val="0"/>
                        </a:spcBef>
                        <a:spcAft>
                          <a:spcPts val="600"/>
                        </a:spcAft>
                      </a:pPr>
                      <a:r>
                        <a:rPr kumimoji="0" lang="en-GB" sz="900" b="0" i="0" u="none" strike="noStrike" kern="1200" cap="none" spc="0" normalizeH="0" baseline="0" noProof="0">
                          <a:ln>
                            <a:noFill/>
                          </a:ln>
                          <a:solidFill>
                            <a:schemeClr val="tx1"/>
                          </a:solidFill>
                          <a:effectLst/>
                          <a:highlight>
                            <a:srgbClr val="FFFF00"/>
                          </a:highlight>
                          <a:uLnTx/>
                          <a:uFillTx/>
                          <a:latin typeface="+mn-lt"/>
                          <a:ea typeface="+mn-ea"/>
                          <a:cs typeface="+mn-cs"/>
                        </a:rPr>
                        <a:t>[Evidence required to confirm that the agreed management actions have been executed]</a:t>
                      </a:r>
                      <a:endParaRPr lang="en-GB" sz="900" b="0" u="none" kern="1200" spc="0" baseline="0">
                        <a:solidFill>
                          <a:schemeClr val="tx1"/>
                        </a:solidFill>
                        <a:effectLst/>
                        <a:highlight>
                          <a:srgbClr val="FFFF00"/>
                        </a:highlight>
                        <a:latin typeface="+mn-lt"/>
                        <a:ea typeface="+mn-ea"/>
                        <a:cs typeface="+mn-cs"/>
                      </a:endParaRPr>
                    </a:p>
                    <a:p>
                      <a:pPr marL="0" indent="0">
                        <a:lnSpc>
                          <a:spcPct val="100000"/>
                        </a:lnSpc>
                        <a:spcBef>
                          <a:spcPts val="0"/>
                        </a:spcBef>
                        <a:spcAft>
                          <a:spcPts val="600"/>
                        </a:spcAft>
                      </a:pPr>
                      <a:r>
                        <a:rPr lang="en-GB" sz="900" b="1" spc="0">
                          <a:solidFill>
                            <a:srgbClr val="005EB8"/>
                          </a:solidFill>
                          <a:latin typeface="+mn-lt"/>
                          <a:cs typeface="Arial"/>
                        </a:rPr>
                        <a:t>Responsible person/title:</a:t>
                      </a:r>
                      <a:endParaRPr lang="en-GB" sz="900" b="0" spc="0">
                        <a:solidFill>
                          <a:srgbClr val="005EB8"/>
                        </a:solidFill>
                        <a:latin typeface="+mn-lt"/>
                        <a:cs typeface="Arial"/>
                      </a:endParaRPr>
                    </a:p>
                    <a:p>
                      <a:pPr marL="0" indent="0">
                        <a:lnSpc>
                          <a:spcPct val="90000"/>
                        </a:lnSpc>
                        <a:spcBef>
                          <a:spcPts val="0"/>
                        </a:spcBef>
                        <a:spcAft>
                          <a:spcPts val="600"/>
                        </a:spcAft>
                      </a:pPr>
                      <a:r>
                        <a:rPr lang="en-GB" sz="900" b="0" spc="0">
                          <a:solidFill>
                            <a:schemeClr val="tx1"/>
                          </a:solidFill>
                          <a:highlight>
                            <a:srgbClr val="FFFF00"/>
                          </a:highlight>
                        </a:rPr>
                        <a:t>[Title (and full name if available) of individual responsible for this implementation]</a:t>
                      </a:r>
                    </a:p>
                    <a:p>
                      <a:pPr marL="0" indent="0">
                        <a:lnSpc>
                          <a:spcPct val="90000"/>
                        </a:lnSpc>
                        <a:spcBef>
                          <a:spcPts val="0"/>
                        </a:spcBef>
                        <a:spcAft>
                          <a:spcPts val="600"/>
                        </a:spcAft>
                      </a:pPr>
                      <a:r>
                        <a:rPr lang="en-GB" sz="900" b="1" spc="0">
                          <a:solidFill>
                            <a:srgbClr val="005EB8"/>
                          </a:solidFill>
                          <a:latin typeface="+mn-lt"/>
                          <a:cs typeface="Arial"/>
                        </a:rPr>
                        <a:t>Target date:</a:t>
                      </a:r>
                      <a:endParaRPr lang="en-GB" sz="900" spc="0">
                        <a:solidFill>
                          <a:srgbClr val="005EB8"/>
                        </a:solidFill>
                        <a:latin typeface="+mn-lt"/>
                        <a:cs typeface="Arial"/>
                      </a:endParaRPr>
                    </a:p>
                    <a:p>
                      <a:pPr marL="0" indent="0">
                        <a:lnSpc>
                          <a:spcPct val="90000"/>
                        </a:lnSpc>
                        <a:spcBef>
                          <a:spcPts val="0"/>
                        </a:spcBef>
                        <a:spcAft>
                          <a:spcPts val="600"/>
                        </a:spcAft>
                      </a:pPr>
                      <a:r>
                        <a:rPr lang="en-GB" sz="900" spc="0">
                          <a:solidFill>
                            <a:schemeClr val="tx1"/>
                          </a:solidFill>
                          <a:highlight>
                            <a:srgbClr val="FFFF00"/>
                          </a:highlight>
                          <a:latin typeface="+mn-lt"/>
                          <a:cs typeface="Arial"/>
                        </a:rPr>
                        <a:t>DD MONTH YEAR</a:t>
                      </a:r>
                    </a:p>
                  </a:txBody>
                  <a:tcPr marL="36000" marR="36000" marT="36000" marB="36000"/>
                </a:tc>
                <a:extLst>
                  <a:ext uri="{0D108BD9-81ED-4DB2-BD59-A6C34878D82A}">
                    <a16:rowId xmlns:a16="http://schemas.microsoft.com/office/drawing/2014/main" val="3022693248"/>
                  </a:ext>
                </a:extLst>
              </a:tr>
            </a:tbl>
          </a:graphicData>
        </a:graphic>
      </p:graphicFrame>
      <p:sp>
        <p:nvSpPr>
          <p:cNvPr id="8" name="Title 2">
            <a:extLst>
              <a:ext uri="{FF2B5EF4-FFF2-40B4-BE49-F238E27FC236}">
                <a16:creationId xmlns:a16="http://schemas.microsoft.com/office/drawing/2014/main" id="{5C2F1D84-F43E-2E28-88BF-9485325BB3B4}"/>
              </a:ext>
            </a:extLst>
          </p:cNvPr>
          <p:cNvSpPr>
            <a:spLocks noGrp="1"/>
          </p:cNvSpPr>
          <p:nvPr>
            <p:ph type="title"/>
          </p:nvPr>
        </p:nvSpPr>
        <p:spPr>
          <a:xfrm>
            <a:off x="608400" y="799200"/>
            <a:ext cx="10988431" cy="723600"/>
          </a:xfrm>
        </p:spPr>
        <p:txBody>
          <a:bodyPr/>
          <a:lstStyle/>
          <a:p>
            <a:r>
              <a:rPr lang="en-GB" sz="2400">
                <a:solidFill>
                  <a:srgbClr val="003087"/>
                </a:solidFill>
              </a:rPr>
              <a:t>Findings and Recommendations </a:t>
            </a:r>
          </a:p>
        </p:txBody>
      </p:sp>
      <p:sp>
        <p:nvSpPr>
          <p:cNvPr id="9" name="Text Placeholder 1">
            <a:extLst>
              <a:ext uri="{FF2B5EF4-FFF2-40B4-BE49-F238E27FC236}">
                <a16:creationId xmlns:a16="http://schemas.microsoft.com/office/drawing/2014/main" id="{81DF796E-782C-B4F5-8BE7-C73332F6512E}"/>
              </a:ext>
            </a:extLst>
          </p:cNvPr>
          <p:cNvSpPr txBox="1">
            <a:spLocks/>
          </p:cNvSpPr>
          <p:nvPr/>
        </p:nvSpPr>
        <p:spPr>
          <a:xfrm>
            <a:off x="608400" y="550800"/>
            <a:ext cx="10976300" cy="169200"/>
          </a:xfrm>
          <a:prstGeom prst="rect">
            <a:avLst/>
          </a:prstGeom>
        </p:spPr>
        <p:txBody>
          <a:bodyPr vert="horz" lIns="0" tIns="0" rIns="0" bIns="0" rtlCol="0" anchor="b" anchorCtr="0">
            <a:noAutofit/>
          </a:bodyPr>
          <a:lstStyle>
            <a:lvl1pPr marL="0" indent="0" algn="l" defTabSz="914400" rtl="0" eaLnBrk="1" latinLnBrk="0" hangingPunct="1">
              <a:lnSpc>
                <a:spcPct val="100000"/>
              </a:lnSpc>
              <a:spcBef>
                <a:spcPts val="0"/>
              </a:spcBef>
              <a:spcAft>
                <a:spcPts val="0"/>
              </a:spcAft>
              <a:buFontTx/>
              <a:buNone/>
              <a:defRPr sz="12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900" kern="1200">
                <a:solidFill>
                  <a:schemeClr val="tx2"/>
                </a:solidFill>
                <a:latin typeface="+mn-lt"/>
                <a:ea typeface="+mn-ea"/>
                <a:cs typeface="+mn-cs"/>
              </a:defRPr>
            </a:lvl2pPr>
            <a:lvl3pPr marL="18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3pPr>
            <a:lvl4pPr marL="36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a:solidFill>
                  <a:schemeClr val="tx2"/>
                </a:solidFill>
                <a:latin typeface="+mn-lt"/>
                <a:ea typeface="+mn-ea"/>
                <a:cs typeface="+mn-cs"/>
              </a:defRPr>
            </a:lvl4pPr>
            <a:lvl5pPr marL="540000" indent="-180000" algn="l" defTabSz="914400" rtl="0" eaLnBrk="1" latinLnBrk="0" hangingPunct="1">
              <a:lnSpc>
                <a:spcPct val="100000"/>
              </a:lnSpc>
              <a:spcBef>
                <a:spcPts val="0"/>
              </a:spcBef>
              <a:spcAft>
                <a:spcPts val="600"/>
              </a:spcAft>
              <a:buClrTx/>
              <a:buFont typeface="Arial" panose="020B0604020202020204" pitchFamily="34" charset="0"/>
              <a:buChar char="•"/>
              <a:defRPr sz="9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9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Section 3</a:t>
            </a:r>
          </a:p>
        </p:txBody>
      </p:sp>
      <p:cxnSp>
        <p:nvCxnSpPr>
          <p:cNvPr id="12" name="Google Shape;1341;p56">
            <a:extLst>
              <a:ext uri="{FF2B5EF4-FFF2-40B4-BE49-F238E27FC236}">
                <a16:creationId xmlns:a16="http://schemas.microsoft.com/office/drawing/2014/main" id="{546F302F-F126-C38A-36AC-F481B6667B0E}"/>
              </a:ext>
            </a:extLst>
          </p:cNvPr>
          <p:cNvCxnSpPr/>
          <p:nvPr/>
        </p:nvCxnSpPr>
        <p:spPr>
          <a:xfrm>
            <a:off x="612911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13" name="Google Shape;1342;p56">
            <a:extLst>
              <a:ext uri="{FF2B5EF4-FFF2-40B4-BE49-F238E27FC236}">
                <a16:creationId xmlns:a16="http://schemas.microsoft.com/office/drawing/2014/main" id="{AF063C6B-3573-EF59-3EFC-B56D61DDCF94}"/>
              </a:ext>
            </a:extLst>
          </p:cNvPr>
          <p:cNvSpPr txBox="1"/>
          <p:nvPr/>
        </p:nvSpPr>
        <p:spPr>
          <a:xfrm>
            <a:off x="4298414"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tx2"/>
                </a:solidFill>
                <a:latin typeface="Arial"/>
                <a:ea typeface="Arial"/>
                <a:cs typeface="Arial"/>
                <a:sym typeface="Arial"/>
              </a:rPr>
              <a:t>Findings and Recommendations</a:t>
            </a:r>
          </a:p>
        </p:txBody>
      </p:sp>
      <p:sp>
        <p:nvSpPr>
          <p:cNvPr id="22" name="Google Shape;1343;p56">
            <a:extLst>
              <a:ext uri="{FF2B5EF4-FFF2-40B4-BE49-F238E27FC236}">
                <a16:creationId xmlns:a16="http://schemas.microsoft.com/office/drawing/2014/main" id="{DF61F76C-1B8B-A604-78C9-C8CB9EA0174E}"/>
              </a:ext>
            </a:extLst>
          </p:cNvPr>
          <p:cNvSpPr txBox="1"/>
          <p:nvPr/>
        </p:nvSpPr>
        <p:spPr>
          <a:xfrm>
            <a:off x="6135795" y="201170"/>
            <a:ext cx="1670757"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ea typeface="Arial"/>
                <a:cs typeface="Arial"/>
                <a:sym typeface="Arial"/>
              </a:rPr>
              <a:t>Appendices</a:t>
            </a:r>
            <a:endParaRPr sz="816" b="1" kern="0">
              <a:solidFill>
                <a:srgbClr val="D0CECE"/>
              </a:solidFill>
              <a:latin typeface="Arial"/>
              <a:ea typeface="Arial"/>
              <a:cs typeface="Arial"/>
              <a:sym typeface="Arial"/>
            </a:endParaRPr>
          </a:p>
        </p:txBody>
      </p:sp>
      <p:sp>
        <p:nvSpPr>
          <p:cNvPr id="23" name="Google Shape;1345;p56">
            <a:extLst>
              <a:ext uri="{FF2B5EF4-FFF2-40B4-BE49-F238E27FC236}">
                <a16:creationId xmlns:a16="http://schemas.microsoft.com/office/drawing/2014/main" id="{5D8531DF-506E-EDAA-7145-E5514F6A06DC}"/>
              </a:ext>
            </a:extLst>
          </p:cNvPr>
          <p:cNvSpPr txBox="1"/>
          <p:nvPr/>
        </p:nvSpPr>
        <p:spPr>
          <a:xfrm>
            <a:off x="2467699"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chemeClr val="bg2">
                    <a:lumMod val="75000"/>
                  </a:schemeClr>
                </a:solidFill>
                <a:latin typeface="Arial"/>
                <a:cs typeface="Arial"/>
                <a:sym typeface="Arial"/>
              </a:rPr>
              <a:t>Executive summary</a:t>
            </a:r>
          </a:p>
        </p:txBody>
      </p:sp>
      <p:cxnSp>
        <p:nvCxnSpPr>
          <p:cNvPr id="24" name="Google Shape;1347;p56">
            <a:extLst>
              <a:ext uri="{FF2B5EF4-FFF2-40B4-BE49-F238E27FC236}">
                <a16:creationId xmlns:a16="http://schemas.microsoft.com/office/drawing/2014/main" id="{401DDFDD-FC11-403B-2497-A7E159924CD5}"/>
              </a:ext>
            </a:extLst>
          </p:cNvPr>
          <p:cNvCxnSpPr/>
          <p:nvPr/>
        </p:nvCxnSpPr>
        <p:spPr>
          <a:xfrm>
            <a:off x="601794"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5" name="Google Shape;1348;p56">
            <a:extLst>
              <a:ext uri="{FF2B5EF4-FFF2-40B4-BE49-F238E27FC236}">
                <a16:creationId xmlns:a16="http://schemas.microsoft.com/office/drawing/2014/main" id="{99114DC2-BCC7-992E-8048-532D83EED086}"/>
              </a:ext>
            </a:extLst>
          </p:cNvPr>
          <p:cNvSpPr txBox="1"/>
          <p:nvPr/>
        </p:nvSpPr>
        <p:spPr>
          <a:xfrm>
            <a:off x="601785" y="201177"/>
            <a:ext cx="1830784" cy="207926"/>
          </a:xfrm>
          <a:prstGeom prst="rect">
            <a:avLst/>
          </a:prstGeom>
          <a:noFill/>
          <a:ln>
            <a:noFill/>
          </a:ln>
        </p:spPr>
        <p:txBody>
          <a:bodyPr spcFirstLastPara="1" wrap="square" lIns="0" tIns="0" rIns="0" bIns="0" anchor="t" anchorCtr="0">
            <a:noAutofit/>
          </a:bodyPr>
          <a:lstStyle/>
          <a:p>
            <a:pPr defTabSz="829544">
              <a:buClr>
                <a:srgbClr val="000000"/>
              </a:buClr>
              <a:buSzPts val="935"/>
            </a:pPr>
            <a:r>
              <a:rPr lang="en-GB" sz="816" b="1" kern="0">
                <a:solidFill>
                  <a:srgbClr val="D0CECE"/>
                </a:solidFill>
                <a:latin typeface="Arial"/>
                <a:cs typeface="Arial"/>
                <a:sym typeface="Arial"/>
              </a:rPr>
              <a:t>Introduction</a:t>
            </a:r>
            <a:endParaRPr sz="816" b="1" kern="0">
              <a:solidFill>
                <a:srgbClr val="D0CECE"/>
              </a:solidFill>
              <a:latin typeface="Arial"/>
              <a:cs typeface="Arial"/>
              <a:sym typeface="Arial"/>
            </a:endParaRPr>
          </a:p>
        </p:txBody>
      </p:sp>
      <p:cxnSp>
        <p:nvCxnSpPr>
          <p:cNvPr id="26" name="Google Shape;1347;p56">
            <a:extLst>
              <a:ext uri="{FF2B5EF4-FFF2-40B4-BE49-F238E27FC236}">
                <a16:creationId xmlns:a16="http://schemas.microsoft.com/office/drawing/2014/main" id="{9EC427EE-CA23-6245-0B9D-00600221899E}"/>
              </a:ext>
            </a:extLst>
          </p:cNvPr>
          <p:cNvCxnSpPr/>
          <p:nvPr/>
        </p:nvCxnSpPr>
        <p:spPr>
          <a:xfrm>
            <a:off x="4298414" y="161661"/>
            <a:ext cx="1670757" cy="0"/>
          </a:xfrm>
          <a:prstGeom prst="straightConnector1">
            <a:avLst/>
          </a:prstGeom>
          <a:noFill/>
          <a:ln w="38100" cap="flat" cmpd="sng">
            <a:solidFill>
              <a:schemeClr val="tx2"/>
            </a:solidFill>
            <a:prstDash val="solid"/>
            <a:round/>
            <a:headEnd type="none" w="sm" len="sm"/>
            <a:tailEnd type="none" w="sm" len="sm"/>
          </a:ln>
        </p:spPr>
      </p:cxnSp>
      <p:cxnSp>
        <p:nvCxnSpPr>
          <p:cNvPr id="27" name="Google Shape;1344;p56">
            <a:extLst>
              <a:ext uri="{FF2B5EF4-FFF2-40B4-BE49-F238E27FC236}">
                <a16:creationId xmlns:a16="http://schemas.microsoft.com/office/drawing/2014/main" id="{A19F3009-24E3-7979-D3D8-1E59351BD82D}"/>
              </a:ext>
            </a:extLst>
          </p:cNvPr>
          <p:cNvCxnSpPr/>
          <p:nvPr/>
        </p:nvCxnSpPr>
        <p:spPr>
          <a:xfrm>
            <a:off x="2432569" y="161661"/>
            <a:ext cx="1670757" cy="0"/>
          </a:xfrm>
          <a:prstGeom prst="straightConnector1">
            <a:avLst/>
          </a:prstGeom>
          <a:noFill/>
          <a:ln w="38100" cap="flat" cmpd="sng">
            <a:solidFill>
              <a:srgbClr val="D0CECE"/>
            </a:solidFill>
            <a:prstDash val="solid"/>
            <a:round/>
            <a:headEnd type="none" w="sm" len="sm"/>
            <a:tailEnd type="none" w="sm" len="sm"/>
          </a:ln>
        </p:spPr>
      </p:cxnSp>
      <p:sp>
        <p:nvSpPr>
          <p:cNvPr id="2" name="TextBox 1">
            <a:extLst>
              <a:ext uri="{FF2B5EF4-FFF2-40B4-BE49-F238E27FC236}">
                <a16:creationId xmlns:a16="http://schemas.microsoft.com/office/drawing/2014/main" id="{C9F03462-EDFF-DB8C-8B8D-D29AB4E9CCA0}"/>
              </a:ext>
            </a:extLst>
          </p:cNvPr>
          <p:cNvSpPr txBox="1"/>
          <p:nvPr/>
        </p:nvSpPr>
        <p:spPr>
          <a:xfrm>
            <a:off x="8501007" y="195201"/>
            <a:ext cx="2786117" cy="247712"/>
          </a:xfrm>
          <a:prstGeom prst="rect">
            <a:avLst/>
          </a:prstGeom>
          <a:noFill/>
        </p:spPr>
        <p:txBody>
          <a:bodyPr wrap="square" lIns="54610" tIns="54610" rIns="54610" bIns="54610" rtlCol="0">
            <a:noAutofit/>
          </a:bodyPr>
          <a:lstStyle/>
          <a:p>
            <a:pPr algn="ctr">
              <a:spcAft>
                <a:spcPts val="600"/>
              </a:spcAft>
            </a:pPr>
            <a:r>
              <a:rPr lang="en-GB" sz="1200" b="1">
                <a:solidFill>
                  <a:srgbClr val="FF0000"/>
                </a:solidFill>
              </a:rPr>
              <a:t>Draft for Discussion – Remove when Document is Complete </a:t>
            </a:r>
          </a:p>
        </p:txBody>
      </p:sp>
    </p:spTree>
    <p:extLst>
      <p:ext uri="{BB962C8B-B14F-4D97-AF65-F5344CB8AC3E}">
        <p14:creationId xmlns:p14="http://schemas.microsoft.com/office/powerpoint/2010/main" val="33697824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ONTUSED" val="KPMGFONT"/>
  <p:tag name="CREATEDBY" val="Global PowerPoint Toolbar"/>
  <p:tag name="TOOLBARVERSION" val="5.32"/>
  <p:tag name="TYPE" val="ScreenWide"/>
  <p:tag name="KEYWORD" val="SCREENWIDE"/>
  <p:tag name="TEMPLATEVERSION" val="19/03/2020 11:47:44"/>
</p:tagLst>
</file>

<file path=ppt/theme/theme1.xml><?xml version="1.0" encoding="utf-8"?>
<a:theme xmlns:a="http://schemas.openxmlformats.org/drawingml/2006/main" name="KPMG Report (A4) Feb 2022">
  <a:themeElements>
    <a:clrScheme name="Custom 41">
      <a:dk1>
        <a:srgbClr val="000000"/>
      </a:dk1>
      <a:lt1>
        <a:sysClr val="window" lastClr="FFFFFF"/>
      </a:lt1>
      <a:dk2>
        <a:srgbClr val="00338D"/>
      </a:dk2>
      <a:lt2>
        <a:srgbClr val="E5E5E5"/>
      </a:lt2>
      <a:accent1>
        <a:srgbClr val="1E49E2"/>
      </a:accent1>
      <a:accent2>
        <a:srgbClr val="00338D"/>
      </a:accent2>
      <a:accent3>
        <a:srgbClr val="0C233C"/>
      </a:accent3>
      <a:accent4>
        <a:srgbClr val="00B8F5"/>
      </a:accent4>
      <a:accent5>
        <a:srgbClr val="7213EA"/>
      </a:accent5>
      <a:accent6>
        <a:srgbClr val="FD349C"/>
      </a:accent6>
      <a:hlink>
        <a:srgbClr val="00B8F5"/>
      </a:hlink>
      <a:folHlink>
        <a:srgbClr val="098E7E"/>
      </a:folHlink>
    </a:clrScheme>
    <a:fontScheme name="KPMG New Brand 2022">
      <a:majorFont>
        <a:latin typeface="KPMG Bold"/>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lIns="54000" tIns="54000" rIns="54000" bIns="54000" rtlCol="0" anchor="ctr"/>
      <a:lstStyle>
        <a:defPPr algn="ctr">
          <a:defRPr sz="9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54610" tIns="54610" rIns="54610" bIns="54610" rtlCol="0">
        <a:noAutofit/>
      </a:bodyPr>
      <a:lstStyle>
        <a:defPPr>
          <a:spcAft>
            <a:spcPts val="600"/>
          </a:spcAft>
          <a:defRPr sz="900" dirty="0" err="1" smtClean="0">
            <a:solidFill>
              <a:schemeClr val="tx2"/>
            </a:solidFill>
          </a:defRPr>
        </a:defPPr>
      </a:lstStyle>
    </a:txDef>
  </a:objectDefaults>
  <a:extraClrSchemeLst/>
  <a:custClrLst>
    <a:custClr name="KPMG Blue">
      <a:srgbClr val="00338D"/>
    </a:custClr>
    <a:custClr name="Pacific Blue">
      <a:srgbClr val="00B8F5"/>
    </a:custClr>
    <a:custClr name="Cobalt Blue">
      <a:srgbClr val="1E49E2"/>
    </a:custClr>
    <a:custClr name="Blue">
      <a:srgbClr val="76D2FF"/>
    </a:custClr>
    <a:custClr name="Purple">
      <a:srgbClr val="7213EA"/>
    </a:custClr>
    <a:custClr name="Light Purple">
      <a:srgbClr val="B497FF"/>
    </a:custClr>
    <a:custClr name="Dark Green">
      <a:srgbClr val="098E7E"/>
    </a:custClr>
    <a:custClr name="Green">
      <a:srgbClr val="00C0AE"/>
    </a:custClr>
    <a:custClr name="Dark Pink">
      <a:srgbClr val="AB0D82"/>
    </a:custClr>
    <a:custClr name="Pink">
      <a:srgbClr val="FD349C"/>
    </a:custClr>
    <a:custClr name="Light Pink">
      <a:srgbClr val="FFA3DA"/>
    </a:custClr>
    <a:custClr name="Grey 2">
      <a:srgbClr val="666666"/>
    </a:custClr>
    <a:custClr name="Dark Purple">
      <a:srgbClr val="510DBC"/>
    </a:custClr>
  </a:custClrLst>
  <a:extLst>
    <a:ext uri="{05A4C25C-085E-4340-85A3-A5531E510DB2}">
      <thm15:themeFamily xmlns:thm15="http://schemas.microsoft.com/office/thememl/2012/main" name="KPMG Report Standard Template.potx" id="{4BDA8776-6688-4908-8077-4A6556A45FE6}" vid="{2BDAD38A-6626-486B-A0EF-42080AD6CF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7261E02930DF40A9B61B0AB18A45D2" ma:contentTypeVersion="54" ma:contentTypeDescription="Create a new document." ma:contentTypeScope="" ma:versionID="c0b10fee1fa447ff1ca0deceb8335739">
  <xsd:schema xmlns:xsd="http://www.w3.org/2001/XMLSchema" xmlns:xs="http://www.w3.org/2001/XMLSchema" xmlns:p="http://schemas.microsoft.com/office/2006/metadata/properties" xmlns:ns1="http://schemas.microsoft.com/sharepoint/v3" xmlns:ns2="10820b01-01be-460b-80f3-3a9f56841c3b" xmlns:ns3="1a75aaad-3466-4017-a44a-cd72d7792456" targetNamespace="http://schemas.microsoft.com/office/2006/metadata/properties" ma:root="true" ma:fieldsID="e1309be89fcb016b7b6017bf3a2995b5" ns1:_="" ns2:_="" ns3:_="">
    <xsd:import namespace="http://schemas.microsoft.com/sharepoint/v3"/>
    <xsd:import namespace="10820b01-01be-460b-80f3-3a9f56841c3b"/>
    <xsd:import namespace="1a75aaad-3466-4017-a44a-cd72d779245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Question" minOccurs="0"/>
                <xsd:element ref="ns2:Answer" minOccurs="0"/>
                <xsd:element ref="ns2:lcf76f155ced4ddcb4097134ff3c332f" minOccurs="0"/>
                <xsd:element ref="ns3:TaxCatchAll" minOccurs="0"/>
                <xsd:element ref="ns2:MediaServiceObjectDetectorVersions" minOccurs="0"/>
                <xsd:element ref="ns2:MediaServiceOCR" minOccurs="0"/>
                <xsd:element ref="ns2:MediaServiceGenerationTime" minOccurs="0"/>
                <xsd:element ref="ns2:MediaServiceEventHashCode" minOccurs="0"/>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1:_ip_UnifiedCompliancePolicyProperties" minOccurs="0"/>
                <xsd:element ref="ns1:_ip_UnifiedCompliancePolicyUIAction" minOccurs="0"/>
                <xsd:element ref="ns2:MediaServiceSearchPropertie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8" nillable="true" ma:displayName="Unified Compliance Policy Properties" ma:hidden="true" ma:internalName="_ip_UnifiedCompliancePolicyProperties">
      <xsd:simpleType>
        <xsd:restriction base="dms:Note"/>
      </xsd:simpleType>
    </xsd:element>
    <xsd:element name="_ip_UnifiedCompliancePolicyUIAction" ma:index="2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0820b01-01be-460b-80f3-3a9f56841c3b"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9" nillable="true" ma:displayName="MediaServiceDateTaken" ma:hidden="true" ma:indexed="true" ma:internalName="MediaServiceDateTaken" ma:readOnly="true">
      <xsd:simpleType>
        <xsd:restriction base="dms:Text"/>
      </xsd:simpleType>
    </xsd:element>
    <xsd:element name="MediaLengthInSeconds" ma:index="10" nillable="true" ma:displayName="MediaLengthInSeconds" ma:hidden="true" ma:internalName="MediaLengthInSeconds" ma:readOnly="true">
      <xsd:simpleType>
        <xsd:restriction base="dms:Unknown"/>
      </xsd:simpleType>
    </xsd:element>
    <xsd:element name="Question" ma:index="11" nillable="true" ma:displayName="Question" ma:description="FAQ to Risk Ledger" ma:internalName="Question" ma:readOnly="false">
      <xsd:simpleType>
        <xsd:restriction base="dms:Note">
          <xsd:maxLength value="255"/>
        </xsd:restriction>
      </xsd:simpleType>
    </xsd:element>
    <xsd:element name="Answer" ma:index="12" nillable="true" ma:displayName="Answer" ma:description="Response" ma:internalName="Answer" ma:readOnly="false">
      <xsd:simpleType>
        <xsd:restriction base="dms:Note">
          <xsd:maxLength value="255"/>
        </xsd:restrictio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igrationWizId" ma:index="23" nillable="true" ma:displayName="MigrationWizId" ma:internalName="MigrationWizId">
      <xsd:simpleType>
        <xsd:restriction base="dms:Text"/>
      </xsd:simpleType>
    </xsd:element>
    <xsd:element name="MigrationWizIdPermissions" ma:index="24" nillable="true" ma:displayName="MigrationWizIdPermissions" ma:internalName="MigrationWizIdPermissions">
      <xsd:simpleType>
        <xsd:restriction base="dms:Text"/>
      </xsd:simpleType>
    </xsd:element>
    <xsd:element name="MigrationWizIdPermissionLevels" ma:index="25" nillable="true" ma:displayName="MigrationWizIdPermissionLevels" ma:internalName="MigrationWizIdPermissionLevels">
      <xsd:simpleType>
        <xsd:restriction base="dms:Text"/>
      </xsd:simpleType>
    </xsd:element>
    <xsd:element name="MigrationWizIdDocumentLibraryPermissions" ma:index="26" nillable="true" ma:displayName="MigrationWizIdDocumentLibraryPermissions" ma:internalName="MigrationWizIdDocumentLibraryPermissions">
      <xsd:simpleType>
        <xsd:restriction base="dms:Text"/>
      </xsd:simpleType>
    </xsd:element>
    <xsd:element name="MigrationWizIdSecurityGroups" ma:index="27" nillable="true" ma:displayName="MigrationWizIdSecurityGroups" ma:internalName="MigrationWizIdSecurityGroups">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_Flow_SignoffStatus" ma:index="31" nillable="true" ma:displayName="Sign-off status" ma:internalName="Sign_x002d_off_x0020_status">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a75aaad-3466-4017-a44a-cd72d7792456" elementFormDefault="qualified">
    <xsd:import namespace="http://schemas.microsoft.com/office/2006/documentManagement/types"/>
    <xsd:import namespace="http://schemas.microsoft.com/office/infopath/2007/PartnerControls"/>
    <xsd:element name="SharedWithUsers" ma:index="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8"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8f03c446-7ac7-4a2e-941f-07126dbf01ed}" ma:internalName="TaxCatchAll" ma:showField="CatchAllData" ma:web="1a75aaad-3466-4017-a44a-cd72d77924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1a75aaad-3466-4017-a44a-cd72d7792456">
      <UserInfo>
        <DisplayName>Colclough, Tim</DisplayName>
        <AccountId>17</AccountId>
        <AccountType/>
      </UserInfo>
      <UserInfo>
        <DisplayName>Gupta, Manik</DisplayName>
        <AccountId>50</AccountId>
        <AccountType/>
      </UserInfo>
      <UserInfo>
        <DisplayName>Cheema, Rajvir</DisplayName>
        <AccountId>18</AccountId>
        <AccountType/>
      </UserInfo>
    </SharedWithUsers>
    <MigrationWizId xmlns="10820b01-01be-460b-80f3-3a9f56841c3b" xsi:nil="true"/>
    <_ip_UnifiedCompliancePolicyUIAction xmlns="http://schemas.microsoft.com/sharepoint/v3" xsi:nil="true"/>
    <MigrationWizIdSecurityGroups xmlns="10820b01-01be-460b-80f3-3a9f56841c3b" xsi:nil="true"/>
    <MigrationWizIdPermissions xmlns="10820b01-01be-460b-80f3-3a9f56841c3b" xsi:nil="true"/>
    <lcf76f155ced4ddcb4097134ff3c332f xmlns="10820b01-01be-460b-80f3-3a9f56841c3b">
      <Terms xmlns="http://schemas.microsoft.com/office/infopath/2007/PartnerControls"/>
    </lcf76f155ced4ddcb4097134ff3c332f>
    <_ip_UnifiedCompliancePolicyProperties xmlns="http://schemas.microsoft.com/sharepoint/v3" xsi:nil="true"/>
    <MigrationWizIdDocumentLibraryPermissions xmlns="10820b01-01be-460b-80f3-3a9f56841c3b" xsi:nil="true"/>
    <Question xmlns="10820b01-01be-460b-80f3-3a9f56841c3b" xsi:nil="true"/>
    <Answer xmlns="10820b01-01be-460b-80f3-3a9f56841c3b" xsi:nil="true"/>
    <TaxCatchAll xmlns="1a75aaad-3466-4017-a44a-cd72d7792456" xsi:nil="true"/>
    <_Flow_SignoffStatus xmlns="10820b01-01be-460b-80f3-3a9f56841c3b" xsi:nil="true"/>
    <MigrationWizIdPermissionLevels xmlns="10820b01-01be-460b-80f3-3a9f56841c3b" xsi:nil="true"/>
  </documentManagement>
</p:properties>
</file>

<file path=customXml/itemProps1.xml><?xml version="1.0" encoding="utf-8"?>
<ds:datastoreItem xmlns:ds="http://schemas.openxmlformats.org/officeDocument/2006/customXml" ds:itemID="{9D5CB845-A0AA-446E-B61E-9A0F20D744A0}">
  <ds:schemaRefs>
    <ds:schemaRef ds:uri="10820b01-01be-460b-80f3-3a9f56841c3b"/>
    <ds:schemaRef ds:uri="1a75aaad-3466-4017-a44a-cd72d779245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5D5ACEE-AEFB-46BD-89EA-5C165C1CF52F}">
  <ds:schemaRefs>
    <ds:schemaRef ds:uri="http://schemas.microsoft.com/sharepoint/v3/contenttype/forms"/>
  </ds:schemaRefs>
</ds:datastoreItem>
</file>

<file path=customXml/itemProps3.xml><?xml version="1.0" encoding="utf-8"?>
<ds:datastoreItem xmlns:ds="http://schemas.openxmlformats.org/officeDocument/2006/customXml" ds:itemID="{C35EA3EF-E87C-4113-A58B-1976BEFA458B}">
  <ds:schemaRefs>
    <ds:schemaRef ds:uri="10820b01-01be-460b-80f3-3a9f56841c3b"/>
    <ds:schemaRef ds:uri="1a75aaad-3466-4017-a44a-cd72d779245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docMetadata/LabelInfo.xml><?xml version="1.0" encoding="utf-8"?>
<clbl:labelList xmlns:clbl="http://schemas.microsoft.com/office/2020/mipLabelMetadata">
  <clbl:label id="{deff24bb-2089-4400-8c8e-f71e680378b2}" enabled="0" method="" siteId="{deff24bb-2089-4400-8c8e-f71e680378b2}" removed="1"/>
</clbl:labelList>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Widescreen</PresentationFormat>
  <Slides>18</Slides>
  <Notes>1</Notes>
  <HiddenSlides>0</HiddenSlide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KPMG Report (A4) Feb 2022</vt:lpstr>
      <vt:lpstr>Office Theme</vt:lpstr>
      <vt:lpstr>Cyber Assessment Framework-aligned Data Security and Protection Toolkit  Assessment report</vt:lpstr>
      <vt:lpstr>Contents</vt:lpstr>
      <vt:lpstr>Introduction  </vt:lpstr>
      <vt:lpstr>Introduction (cont.)</vt:lpstr>
      <vt:lpstr>Executive Summary</vt:lpstr>
      <vt:lpstr>Executive Summary (cont.)</vt:lpstr>
      <vt:lpstr>Findings and Recommendations </vt:lpstr>
      <vt:lpstr>Findings and Recommendations </vt:lpstr>
      <vt:lpstr>Findings and Recommendations </vt:lpstr>
      <vt:lpstr>PowerPoint Presentation</vt:lpstr>
      <vt:lpstr>PowerPoint Presentation</vt:lpstr>
      <vt:lpstr>PowerPoint Presentation</vt:lpstr>
      <vt:lpstr>Overall Risk Assurance Rating and Confidence Level </vt:lpstr>
      <vt:lpstr>Overall Risk Assurance Rating and Confidence Level - Worked Example</vt:lpstr>
      <vt:lpstr>Overall Risk Assurance Rating and Confidence Level - Worked Example</vt:lpstr>
      <vt:lpstr>Meetings held and artefacts and documents inspected</vt:lpstr>
      <vt:lpstr>Meetings held and artefacts and documents inspected</vt:lpstr>
      <vt:lpstr>Terms of Reference Scope Extract</vt:lpstr>
    </vt:vector>
  </TitlesOfParts>
  <Company>KPMG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Marshalls plc</dc:title>
  <dc:creator>Akinrinmade-Bryan, Gregory</dc:creator>
  <cp:revision>1</cp:revision>
  <dcterms:created xsi:type="dcterms:W3CDTF">2020-05-04T14:57:28Z</dcterms:created>
  <dcterms:modified xsi:type="dcterms:W3CDTF">2025-09-18T17:11:03Z</dcterms:modified>
  <cp:category>KPMG Confidential</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0x010100197261E02930DF40A9B61B0AB18A45D2</vt:lpwstr>
  </property>
  <property fmtid="{D5CDD505-2E9C-101B-9397-08002B2CF9AE}" pid="3" name="MediaServiceImageTags">
    <vt:lpwstr/>
  </property>
</Properties>
</file>