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 id="2147483711" r:id="rId5"/>
  </p:sldMasterIdLst>
  <p:notesMasterIdLst>
    <p:notesMasterId r:id="rId15"/>
  </p:notesMasterIdLst>
  <p:handoutMasterIdLst>
    <p:handoutMasterId r:id="rId16"/>
  </p:handoutMasterIdLst>
  <p:sldIdLst>
    <p:sldId id="1923" r:id="rId6"/>
    <p:sldId id="587" r:id="rId7"/>
    <p:sldId id="582" r:id="rId8"/>
    <p:sldId id="1925" r:id="rId9"/>
    <p:sldId id="593" r:id="rId10"/>
    <p:sldId id="1926" r:id="rId11"/>
    <p:sldId id="1930" r:id="rId12"/>
    <p:sldId id="1931" r:id="rId13"/>
    <p:sldId id="1927" r:id="rId14"/>
  </p:sldIdLst>
  <p:sldSz cx="12192000" cy="6858000"/>
  <p:notesSz cx="6858000" cy="9144000"/>
  <p:embeddedFontLst>
    <p:embeddedFont>
      <p:font typeface="Aptos Narrow" panose="020B0004020202020204" pitchFamily="34" charset="0"/>
      <p:regular r:id="rId17"/>
      <p:bold r:id="rId18"/>
      <p:italic r:id="rId19"/>
      <p:boldItalic r:id="rId20"/>
    </p:embeddedFont>
  </p:embeddedFontLst>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028" userDrawn="1">
          <p15:clr>
            <a:srgbClr val="A4A3A4"/>
          </p15:clr>
        </p15:guide>
        <p15:guide id="2" orient="horz" pos="14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9A0260A-BD87-C839-2F42-D5B62D94A758}" name="Demain, Nicolina" initials="ND" userId="S::Nicolina.Demain@KPMG.co.uk::47a20625-0daf-41e7-9495-0ad312904b4e" providerId="AD"/>
  <p188:author id="{4A61A233-7EF2-7204-1E49-13D56A806F36}" name="Colclough, Tim" initials="TC" userId="S::Tim.Colclough@KPMG.co.uk::fefb6fdc-dd3b-4d34-8ce4-f125cc7b8b9e" providerId="AD"/>
  <p188:author id="{E08B4A3D-255E-CE10-668F-A9CD0775AFE2}" name="COLCLOUGH, Tim (NHS ENGLAND - X26)" initials="TC" userId="S::tim.colclough1@nhs.net::b4fe3a7f-a930-4932-9485-becf1363b929" providerId="AD"/>
  <p188:author id="{E6299F74-379C-1B08-3459-38063AD8CE07}" name="Williams, Timothy" initials="TW" userId="S::Timothy.Williams@kpmg.co.uk::a52579a8-e81b-474a-b5ef-5be1800a2ada" providerId="AD"/>
  <p188:author id="{B6A3189A-2D7A-EC65-1B3F-FC7566585D47}" name="Medley, Charles" initials="MC" userId="S::Charles.Medley@KPMG.co.uk::006d53cf-2694-49d5-8dc1-3800856c8f47" providerId="AD"/>
  <p188:author id="{6DE8DBAC-9A6A-6600-44C8-E3A8EBA372C5}" name="LANGFORD, Natasha (DEPARTMENT OF HEALTH AND SOCIAL CARE)" initials="LC" userId="S::natasha.langford3@nhs.net::3c988fe5-ca16-412e-8b50-df88854679c5" providerId="AD"/>
  <p188:author id="{EC173EAE-4EE2-6AAD-72D8-E4ED3BB7F781}" name="WILLIAMS, Timothy (NHS ENGLAND - X26)" initials="TW" userId="S::timothy.williams11@nhs.net::b313a4f3-6294-4f00-8a05-6a39e0c28966" providerId="AD"/>
  <p188:author id="{BF7A92C3-7A0F-A560-230E-787D07F85DFE}" name="Cheema, Rajvir" initials="RC" userId="S::Rajvir.Cheema@KPMG.co.uk::86bcdb7f-14bb-419f-850a-dcb963e2b931" providerId="AD"/>
  <p188:author id="{79F004C4-8F22-D835-812C-12351F0934FF}" name="REGAZZO, Lucas (NHS ENGLAND - X26)" initials="LR" userId="S::lucas.regazzo1@nhs.net::c64a002b-c029-4c15-9414-6e895409c8f9" providerId="AD"/>
  <p188:author id="{3632EFED-7D63-B8F9-A15F-8A87C9FB2483}" name="Qin, Kay" initials="KQ" userId="S::Kay.Qin@kpmg.co.uk::f1d6131e-834c-4fa0-b3fb-82a72741b833" providerId="AD"/>
  <p188:author id="{AD8E08F2-7040-9063-1FE7-02756ED1F659}" name="NOTT, Lynnette (NHS MIDLANDS AND LANCASHIRE COMMISSIONING SUPPORT UNIT)" initials="NU" userId="S::lnott@nhs.net::7995f622-9cd2-4955-8a74-9a0187309664" providerId="AD"/>
  <p188:author id="{19A0BAF3-85E6-3678-A168-9E25A292776F}" name="Regazzo, Lucas" initials="LR" userId="S::Lucas.Regazzo@kpmg.co.uk::4718c0b1-a3da-4162-acff-37089b67f443" providerId="AD"/>
  <p188:author id="{A75598F9-3FB7-15AA-484A-EEAF7FFED60E}" name="Lynnette Nott (ML)" initials="LN" userId="S::Lynnette.Nott@mlcsu.nhs.uk::dbdc2895-dfd5-429f-bb83-12e8305a69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hite, Catherine" initials="WC" lastIdx="18" clrIdx="0">
    <p:extLst>
      <p:ext uri="{19B8F6BF-5375-455C-9EA6-DF929625EA0E}">
        <p15:presenceInfo xmlns:p15="http://schemas.microsoft.com/office/powerpoint/2012/main" userId="S::cjwhite@kpmg.ca::0dea3d63-dcad-4748-a310-11ef28cac8a4" providerId="AD"/>
      </p:ext>
    </p:extLst>
  </p:cmAuthor>
  <p:cmAuthor id="2" name="Dodgson, Joanna" initials="DJ" lastIdx="11" clrIdx="1">
    <p:extLst>
      <p:ext uri="{19B8F6BF-5375-455C-9EA6-DF929625EA0E}">
        <p15:presenceInfo xmlns:p15="http://schemas.microsoft.com/office/powerpoint/2012/main" userId="S::Joanna.Dodgson@kpmg.co.uk::28f49f62-4f05-435c-94bb-789ac7047fe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E8EDEE"/>
    <a:srgbClr val="768692"/>
    <a:srgbClr val="00338D"/>
    <a:srgbClr val="0072CE"/>
    <a:srgbClr val="003087"/>
    <a:srgbClr val="E6E6E6"/>
    <a:srgbClr val="ED2124"/>
    <a:srgbClr val="F1C44D"/>
    <a:srgbClr val="2699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C57FA5-0CC7-493D-9F19-44B2C29F38B9}" v="13" dt="2025-09-11T13:36:45.6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guide pos="1028"/>
        <p:guide orient="horz" pos="14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font" Target="fonts/font2.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1.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TT, Lynnette (NHS MIDLANDS AND LANCASHIRE COMMISSIONING SUPPORT UNIT)" userId="S::lnott@nhs.net::7995f622-9cd2-4955-8a74-9a0187309664" providerId="AD" clId="Web-{3EC57FA5-0CC7-493D-9F19-44B2C29F38B9}"/>
    <pc:docChg chg="modSld">
      <pc:chgData name="NOTT, Lynnette (NHS MIDLANDS AND LANCASHIRE COMMISSIONING SUPPORT UNIT)" userId="S::lnott@nhs.net::7995f622-9cd2-4955-8a74-9a0187309664" providerId="AD" clId="Web-{3EC57FA5-0CC7-493D-9F19-44B2C29F38B9}" dt="2025-09-11T13:36:45.684" v="6" actId="20577"/>
      <pc:docMkLst>
        <pc:docMk/>
      </pc:docMkLst>
      <pc:sldChg chg="modSp">
        <pc:chgData name="NOTT, Lynnette (NHS MIDLANDS AND LANCASHIRE COMMISSIONING SUPPORT UNIT)" userId="S::lnott@nhs.net::7995f622-9cd2-4955-8a74-9a0187309664" providerId="AD" clId="Web-{3EC57FA5-0CC7-493D-9F19-44B2C29F38B9}" dt="2025-09-11T13:35:16.057" v="3" actId="20577"/>
        <pc:sldMkLst>
          <pc:docMk/>
          <pc:sldMk cId="1549108163" sldId="593"/>
        </pc:sldMkLst>
        <pc:spChg chg="mod">
          <ac:chgData name="NOTT, Lynnette (NHS MIDLANDS AND LANCASHIRE COMMISSIONING SUPPORT UNIT)" userId="S::lnott@nhs.net::7995f622-9cd2-4955-8a74-9a0187309664" providerId="AD" clId="Web-{3EC57FA5-0CC7-493D-9F19-44B2C29F38B9}" dt="2025-09-11T13:35:16.057" v="3" actId="20577"/>
          <ac:spMkLst>
            <pc:docMk/>
            <pc:sldMk cId="1549108163" sldId="593"/>
            <ac:spMk id="3" creationId="{E41C6DD5-4A10-476C-F78A-2023CDD1F3A6}"/>
          </ac:spMkLst>
        </pc:spChg>
      </pc:sldChg>
      <pc:sldChg chg="modSp">
        <pc:chgData name="NOTT, Lynnette (NHS MIDLANDS AND LANCASHIRE COMMISSIONING SUPPORT UNIT)" userId="S::lnott@nhs.net::7995f622-9cd2-4955-8a74-9a0187309664" providerId="AD" clId="Web-{3EC57FA5-0CC7-493D-9F19-44B2C29F38B9}" dt="2025-09-11T13:34:45.884" v="1" actId="20577"/>
        <pc:sldMkLst>
          <pc:docMk/>
          <pc:sldMk cId="707438997" sldId="1925"/>
        </pc:sldMkLst>
        <pc:spChg chg="mod">
          <ac:chgData name="NOTT, Lynnette (NHS MIDLANDS AND LANCASHIRE COMMISSIONING SUPPORT UNIT)" userId="S::lnott@nhs.net::7995f622-9cd2-4955-8a74-9a0187309664" providerId="AD" clId="Web-{3EC57FA5-0CC7-493D-9F19-44B2C29F38B9}" dt="2025-09-11T13:34:45.884" v="1" actId="20577"/>
          <ac:spMkLst>
            <pc:docMk/>
            <pc:sldMk cId="707438997" sldId="1925"/>
            <ac:spMk id="3" creationId="{E9F3510D-BFD1-C008-FC45-8BFF6168E56C}"/>
          </ac:spMkLst>
        </pc:spChg>
      </pc:sldChg>
      <pc:sldChg chg="modSp">
        <pc:chgData name="NOTT, Lynnette (NHS MIDLANDS AND LANCASHIRE COMMISSIONING SUPPORT UNIT)" userId="S::lnott@nhs.net::7995f622-9cd2-4955-8a74-9a0187309664" providerId="AD" clId="Web-{3EC57FA5-0CC7-493D-9F19-44B2C29F38B9}" dt="2025-09-11T13:36:45.684" v="6" actId="20577"/>
        <pc:sldMkLst>
          <pc:docMk/>
          <pc:sldMk cId="4248071514" sldId="1926"/>
        </pc:sldMkLst>
        <pc:spChg chg="mod">
          <ac:chgData name="NOTT, Lynnette (NHS MIDLANDS AND LANCASHIRE COMMISSIONING SUPPORT UNIT)" userId="S::lnott@nhs.net::7995f622-9cd2-4955-8a74-9a0187309664" providerId="AD" clId="Web-{3EC57FA5-0CC7-493D-9F19-44B2C29F38B9}" dt="2025-09-11T13:36:45.684" v="6" actId="20577"/>
          <ac:spMkLst>
            <pc:docMk/>
            <pc:sldMk cId="4248071514" sldId="1926"/>
            <ac:spMk id="6" creationId="{7104CBC6-8BC8-3997-C689-703C5347099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54D5F6-3183-428A-85C8-51C26DD4B5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latin typeface="Arial" panose="020B0604020202020204" pitchFamily="34" charset="0"/>
            </a:endParaRPr>
          </a:p>
        </p:txBody>
      </p:sp>
      <p:sp>
        <p:nvSpPr>
          <p:cNvPr id="3" name="Date Placeholder 2">
            <a:extLst>
              <a:ext uri="{FF2B5EF4-FFF2-40B4-BE49-F238E27FC236}">
                <a16:creationId xmlns:a16="http://schemas.microsoft.com/office/drawing/2014/main" id="{F1608F93-CC89-4063-A187-7B1597877F1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BABA84C-EC3E-4598-9C4D-8CE1D2A956F5}" type="datetimeFigureOut">
              <a:rPr lang="en-GB" smtClean="0">
                <a:latin typeface="Arial" panose="020B0604020202020204" pitchFamily="34" charset="0"/>
              </a:rPr>
              <a:t>11/09/2025</a:t>
            </a:fld>
            <a:endParaRPr lang="en-GB">
              <a:latin typeface="Arial" panose="020B0604020202020204" pitchFamily="34" charset="0"/>
            </a:endParaRPr>
          </a:p>
        </p:txBody>
      </p:sp>
      <p:sp>
        <p:nvSpPr>
          <p:cNvPr id="4" name="Footer Placeholder 3">
            <a:extLst>
              <a:ext uri="{FF2B5EF4-FFF2-40B4-BE49-F238E27FC236}">
                <a16:creationId xmlns:a16="http://schemas.microsoft.com/office/drawing/2014/main" id="{EE24D309-D941-4AA7-AD70-D334F1D5923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latin typeface="Arial" panose="020B0604020202020204" pitchFamily="34" charset="0"/>
            </a:endParaRPr>
          </a:p>
        </p:txBody>
      </p:sp>
      <p:sp>
        <p:nvSpPr>
          <p:cNvPr id="5" name="Slide Number Placeholder 4">
            <a:extLst>
              <a:ext uri="{FF2B5EF4-FFF2-40B4-BE49-F238E27FC236}">
                <a16:creationId xmlns:a16="http://schemas.microsoft.com/office/drawing/2014/main" id="{B1E99044-B362-4E47-A054-164531AC8F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0C0F9D0-9E03-483D-AC3B-FCB5CBA393CA}" type="slidenum">
              <a:rPr lang="en-GB" smtClean="0">
                <a:latin typeface="Arial" panose="020B0604020202020204" pitchFamily="34" charset="0"/>
              </a:rPr>
              <a:t>‹#›</a:t>
            </a:fld>
            <a:endParaRPr lang="en-GB">
              <a:latin typeface="Arial" panose="020B0604020202020204" pitchFamily="34" charset="0"/>
            </a:endParaRPr>
          </a:p>
        </p:txBody>
      </p:sp>
    </p:spTree>
    <p:extLst>
      <p:ext uri="{BB962C8B-B14F-4D97-AF65-F5344CB8AC3E}">
        <p14:creationId xmlns:p14="http://schemas.microsoft.com/office/powerpoint/2010/main" val="3754302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3C57A4BF-14E0-48E2-B42F-B29D277000AB}" type="datetimeFigureOut">
              <a:rPr lang="en-GB" smtClean="0"/>
              <a:pPr/>
              <a:t>11/09/2025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9B5D948F-A673-4DC7-A0E9-FA274EAF3634}" type="slidenum">
              <a:rPr lang="en-GB" smtClean="0"/>
              <a:pPr/>
              <a:t>‹#›</a:t>
            </a:fld>
            <a:endParaRPr lang="en-GB"/>
          </a:p>
        </p:txBody>
      </p:sp>
    </p:spTree>
    <p:extLst>
      <p:ext uri="{BB962C8B-B14F-4D97-AF65-F5344CB8AC3E}">
        <p14:creationId xmlns:p14="http://schemas.microsoft.com/office/powerpoint/2010/main" val="3491308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5756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R sectio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10204450" cy="4546799"/>
          </a:xfrm>
        </p:spPr>
        <p:txBody>
          <a:bodyPr numCol="2" spcCol="28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DF69D30F-5094-425F-A158-0850AE27D366}"/>
              </a:ext>
            </a:extLst>
          </p:cNvPr>
          <p:cNvSpPr>
            <a:spLocks noGrp="1"/>
          </p:cNvSpPr>
          <p:nvPr>
            <p:ph type="title"/>
          </p:nvPr>
        </p:nvSpPr>
        <p:spPr>
          <a:xfrm>
            <a:off x="995364" y="431800"/>
            <a:ext cx="8869072" cy="533400"/>
          </a:xfrm>
        </p:spPr>
        <p:txBody>
          <a:bodyPr/>
          <a:lstStyle/>
          <a:p>
            <a:r>
              <a:rPr lang="en-US"/>
              <a:t>Click to edit Master title style</a:t>
            </a:r>
            <a:endParaRPr lang="en-GB"/>
          </a:p>
        </p:txBody>
      </p:sp>
    </p:spTree>
    <p:extLst>
      <p:ext uri="{BB962C8B-B14F-4D97-AF65-F5344CB8AC3E}">
        <p14:creationId xmlns:p14="http://schemas.microsoft.com/office/powerpoint/2010/main" val="760996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4AEA9-C901-12BB-B732-8DB21CACDD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267DB9-29D7-C0C1-A47F-8385BBEA99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739925A-6AB6-E67C-FC27-47C692A8B4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7ECA54-3176-BE25-0F91-72FDB46812CB}"/>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6" name="Footer Placeholder 5">
            <a:extLst>
              <a:ext uri="{FF2B5EF4-FFF2-40B4-BE49-F238E27FC236}">
                <a16:creationId xmlns:a16="http://schemas.microsoft.com/office/drawing/2014/main" id="{B4A629DB-86FD-EDBF-52AB-B176196567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A575012-583E-9745-04C9-C814BD1B2BB6}"/>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461503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AB2AD-93D3-938F-A39F-482C39F219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56336DE-818B-9EC9-C65A-9A71E9ED1B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D90A62-3084-622F-C3FA-EEB78432F4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86619F-108C-C5F2-9FA1-E98A73B2318F}"/>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6" name="Footer Placeholder 5">
            <a:extLst>
              <a:ext uri="{FF2B5EF4-FFF2-40B4-BE49-F238E27FC236}">
                <a16:creationId xmlns:a16="http://schemas.microsoft.com/office/drawing/2014/main" id="{74D960D6-9913-BE68-1ED3-AFBD43E35E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1ED9878-CC5B-970E-56E7-56A8A24CB141}"/>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417871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FA7A6-14AC-00B1-DD4B-A522589D7F0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4E4460-45F5-4860-8AFB-EF7B0EB9A7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6F05BE-490F-BB95-F50E-EC415B4CAAED}"/>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5" name="Footer Placeholder 4">
            <a:extLst>
              <a:ext uri="{FF2B5EF4-FFF2-40B4-BE49-F238E27FC236}">
                <a16:creationId xmlns:a16="http://schemas.microsoft.com/office/drawing/2014/main" id="{E695501F-8122-9DA8-FD37-4D7BBBC32D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BD1FC6-DEEE-1E51-9509-2D33666561D3}"/>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181266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A79552-82C2-7508-B4DA-249A67E064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07201DD-9D77-18F6-4364-B962AC7816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8736DA-E701-9C29-148B-5401F4AC7690}"/>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5" name="Footer Placeholder 4">
            <a:extLst>
              <a:ext uri="{FF2B5EF4-FFF2-40B4-BE49-F238E27FC236}">
                <a16:creationId xmlns:a16="http://schemas.microsoft.com/office/drawing/2014/main" id="{39757654-8BD4-8D2F-11B3-F7087E825E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4F11E7-60E1-616B-0BA6-F81E333E3F50}"/>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217694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2"/>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15861860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03A1B-372E-1F25-3B01-B0D2BFFD54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666EBB-1030-8B5D-93B6-E5B4A806A2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E337E49-9849-4185-075B-4C1CEEF74AA0}"/>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5" name="Footer Placeholder 4">
            <a:extLst>
              <a:ext uri="{FF2B5EF4-FFF2-40B4-BE49-F238E27FC236}">
                <a16:creationId xmlns:a16="http://schemas.microsoft.com/office/drawing/2014/main" id="{58FD9393-9BB8-4306-0128-1DDE79AFE7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E4CAFC-2B64-3A92-8301-2C498A4879FF}"/>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94309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98EFD-EA15-05BA-9553-F07DA6970B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90155E-46AC-4D88-D22B-170D2EB75B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F9F13B-AD8C-6886-4852-EDFCBD8BE5DF}"/>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5" name="Footer Placeholder 4">
            <a:extLst>
              <a:ext uri="{FF2B5EF4-FFF2-40B4-BE49-F238E27FC236}">
                <a16:creationId xmlns:a16="http://schemas.microsoft.com/office/drawing/2014/main" id="{154CCA5C-6A80-8096-BDDD-F9B1E5DE0F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0A1E3-5F34-7F76-9C72-8326802EE9D0}"/>
              </a:ext>
            </a:extLst>
          </p:cNvPr>
          <p:cNvSpPr>
            <a:spLocks noGrp="1"/>
          </p:cNvSpPr>
          <p:nvPr>
            <p:ph type="sldNum" sz="quarter" idx="12"/>
          </p:nvPr>
        </p:nvSpPr>
        <p:spPr/>
        <p:txBody>
          <a:bodyPr/>
          <a:lstStyle/>
          <a:p>
            <a:fld id="{8727514D-13CE-4AF1-9C55-0D0BFC958989}" type="slidenum">
              <a:rPr lang="en-GB" smtClean="0"/>
              <a:t>‹#›</a:t>
            </a:fld>
            <a:endParaRPr lang="en-GB"/>
          </a:p>
        </p:txBody>
      </p:sp>
      <p:sp>
        <p:nvSpPr>
          <p:cNvPr id="7" name="Shape 8">
            <a:extLst>
              <a:ext uri="{FF2B5EF4-FFF2-40B4-BE49-F238E27FC236}">
                <a16:creationId xmlns:a16="http://schemas.microsoft.com/office/drawing/2014/main" id="{E6EDAD9D-0A1B-8484-E504-7148C4549621}"/>
              </a:ext>
            </a:extLst>
          </p:cNvPr>
          <p:cNvSpPr txBox="1">
            <a:spLocks/>
          </p:cNvSpPr>
          <p:nvPr userDrawn="1"/>
        </p:nvSpPr>
        <p:spPr>
          <a:xfrm>
            <a:off x="11291771" y="6385080"/>
            <a:ext cx="298444"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rgbClr val="0072CE"/>
                </a:solidFill>
                <a:latin typeface="+mn-lt"/>
                <a:ea typeface="Arial"/>
                <a:cs typeface="Arial" panose="020B0604020202020204" pitchFamily="34" charset="0"/>
              </a:rPr>
              <a:pPr algn="r"/>
              <a:t>‹#›</a:t>
            </a:fld>
            <a:endParaRPr lang="en-GB" sz="1000">
              <a:solidFill>
                <a:srgbClr val="0072CE"/>
              </a:solidFill>
              <a:latin typeface="+mn-lt"/>
              <a:ea typeface="Arial"/>
              <a:cs typeface="Arial" panose="020B0604020202020204" pitchFamily="34" charset="0"/>
            </a:endParaRPr>
          </a:p>
        </p:txBody>
      </p:sp>
      <p:cxnSp>
        <p:nvCxnSpPr>
          <p:cNvPr id="8" name="Straight Connector 7">
            <a:extLst>
              <a:ext uri="{FF2B5EF4-FFF2-40B4-BE49-F238E27FC236}">
                <a16:creationId xmlns:a16="http://schemas.microsoft.com/office/drawing/2014/main" id="{4C8F7CC3-916F-8F19-637C-04009173E57F}"/>
              </a:ext>
            </a:extLst>
          </p:cNvPr>
          <p:cNvCxnSpPr/>
          <p:nvPr userDrawn="1"/>
        </p:nvCxnSpPr>
        <p:spPr>
          <a:xfrm>
            <a:off x="11269545" y="6385080"/>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4249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98EFD-EA15-05BA-9553-F07DA6970B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90155E-46AC-4D88-D22B-170D2EB75B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F9F13B-AD8C-6886-4852-EDFCBD8BE5DF}"/>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5" name="Footer Placeholder 4">
            <a:extLst>
              <a:ext uri="{FF2B5EF4-FFF2-40B4-BE49-F238E27FC236}">
                <a16:creationId xmlns:a16="http://schemas.microsoft.com/office/drawing/2014/main" id="{154CCA5C-6A80-8096-BDDD-F9B1E5DE0F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0A1E3-5F34-7F76-9C72-8326802EE9D0}"/>
              </a:ext>
            </a:extLst>
          </p:cNvPr>
          <p:cNvSpPr>
            <a:spLocks noGrp="1"/>
          </p:cNvSpPr>
          <p:nvPr>
            <p:ph type="sldNum" sz="quarter" idx="12"/>
          </p:nvPr>
        </p:nvSpPr>
        <p:spPr/>
        <p:txBody>
          <a:bodyPr/>
          <a:lstStyle/>
          <a:p>
            <a:fld id="{8727514D-13CE-4AF1-9C55-0D0BFC958989}" type="slidenum">
              <a:rPr lang="en-GB" smtClean="0"/>
              <a:t>‹#›</a:t>
            </a:fld>
            <a:endParaRPr lang="en-GB"/>
          </a:p>
        </p:txBody>
      </p:sp>
      <p:sp>
        <p:nvSpPr>
          <p:cNvPr id="7" name="Shape 8">
            <a:extLst>
              <a:ext uri="{FF2B5EF4-FFF2-40B4-BE49-F238E27FC236}">
                <a16:creationId xmlns:a16="http://schemas.microsoft.com/office/drawing/2014/main" id="{E6EDAD9D-0A1B-8484-E504-7148C4549621}"/>
              </a:ext>
            </a:extLst>
          </p:cNvPr>
          <p:cNvSpPr txBox="1">
            <a:spLocks/>
          </p:cNvSpPr>
          <p:nvPr userDrawn="1"/>
        </p:nvSpPr>
        <p:spPr>
          <a:xfrm>
            <a:off x="11291771" y="6385080"/>
            <a:ext cx="298444"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rgbClr val="0072CE"/>
                </a:solidFill>
                <a:latin typeface="+mn-lt"/>
                <a:ea typeface="Arial"/>
                <a:cs typeface="Arial" panose="020B0604020202020204" pitchFamily="34" charset="0"/>
              </a:rPr>
              <a:pPr algn="r"/>
              <a:t>‹#›</a:t>
            </a:fld>
            <a:endParaRPr lang="en-GB" sz="1000">
              <a:solidFill>
                <a:srgbClr val="0072CE"/>
              </a:solidFill>
              <a:latin typeface="+mn-lt"/>
              <a:ea typeface="Arial"/>
              <a:cs typeface="Arial" panose="020B0604020202020204" pitchFamily="34" charset="0"/>
            </a:endParaRPr>
          </a:p>
        </p:txBody>
      </p:sp>
      <p:cxnSp>
        <p:nvCxnSpPr>
          <p:cNvPr id="8" name="Straight Connector 7">
            <a:extLst>
              <a:ext uri="{FF2B5EF4-FFF2-40B4-BE49-F238E27FC236}">
                <a16:creationId xmlns:a16="http://schemas.microsoft.com/office/drawing/2014/main" id="{4C8F7CC3-916F-8F19-637C-04009173E57F}"/>
              </a:ext>
            </a:extLst>
          </p:cNvPr>
          <p:cNvCxnSpPr/>
          <p:nvPr userDrawn="1"/>
        </p:nvCxnSpPr>
        <p:spPr>
          <a:xfrm>
            <a:off x="11269545" y="6385080"/>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717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657A1-1E75-D058-AA1A-826B937437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4FB7C6-13B3-A335-0059-553AF61DC8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1B88F9-4DDA-BD2C-F42F-53FFF94C222B}"/>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5" name="Footer Placeholder 4">
            <a:extLst>
              <a:ext uri="{FF2B5EF4-FFF2-40B4-BE49-F238E27FC236}">
                <a16:creationId xmlns:a16="http://schemas.microsoft.com/office/drawing/2014/main" id="{2D13E3E3-0A30-72F7-AD3F-E3A97053BE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A7EE1A-69FA-3207-9F95-BE02A7D3B412}"/>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783767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A9209-0CF9-5550-2AC7-7501023DCB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84E206-A016-A51E-09F3-537827A99D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9ACDAC9-236C-A0FC-E155-937F20100A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5B75896-1E00-6272-1BB1-64D0B6747010}"/>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6" name="Footer Placeholder 5">
            <a:extLst>
              <a:ext uri="{FF2B5EF4-FFF2-40B4-BE49-F238E27FC236}">
                <a16:creationId xmlns:a16="http://schemas.microsoft.com/office/drawing/2014/main" id="{106C110E-E675-DC8F-DFDA-E97D6C0516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D71591-96BA-E5B6-30C7-E01EE41730A8}"/>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382694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30021-307A-EB56-4E52-3913B13A6A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F6AC46-B82B-4CAC-382F-B2E798DCD3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A376EB-0CF7-A693-A7CD-CB2C5BB1C6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C88650-A1B0-1651-8D4D-DBDB42DB84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486060-E8AB-C611-38E9-CD621B75DB3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13611B2-A0FE-0B13-DDA9-B53C8C9A9A5E}"/>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8" name="Footer Placeholder 7">
            <a:extLst>
              <a:ext uri="{FF2B5EF4-FFF2-40B4-BE49-F238E27FC236}">
                <a16:creationId xmlns:a16="http://schemas.microsoft.com/office/drawing/2014/main" id="{5B53AAF6-E01C-4D04-450F-75FA05C0436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8C9BF0A-FEEE-75FD-A4EB-2464695411F5}"/>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593149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DE99F-EA9D-E558-DA3B-31585EFC92A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0F3990B-F90C-D4D6-5631-5C5FE667A9BE}"/>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4" name="Footer Placeholder 3">
            <a:extLst>
              <a:ext uri="{FF2B5EF4-FFF2-40B4-BE49-F238E27FC236}">
                <a16:creationId xmlns:a16="http://schemas.microsoft.com/office/drawing/2014/main" id="{A8A9BAAF-D751-50C6-3E45-D26A403DAC7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9B9984E-7BAE-A01E-9ECB-D025783C7B36}"/>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185665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ED0194-E3D4-F010-8801-A2259E8CF364}"/>
              </a:ext>
            </a:extLst>
          </p:cNvPr>
          <p:cNvSpPr>
            <a:spLocks noGrp="1"/>
          </p:cNvSpPr>
          <p:nvPr>
            <p:ph type="dt" sz="half" idx="10"/>
          </p:nvPr>
        </p:nvSpPr>
        <p:spPr>
          <a:xfrm>
            <a:off x="838200" y="6356350"/>
            <a:ext cx="2743200" cy="365125"/>
          </a:xfrm>
          <a:prstGeom prst="rect">
            <a:avLst/>
          </a:prstGeom>
        </p:spPr>
        <p:txBody>
          <a:bodyPr/>
          <a:lstStyle/>
          <a:p>
            <a:fld id="{3054DC0F-CC40-426E-98C4-677C2CB749F0}" type="datetimeFigureOut">
              <a:rPr lang="en-GB" smtClean="0"/>
              <a:t>11/09/2025</a:t>
            </a:fld>
            <a:endParaRPr lang="en-GB"/>
          </a:p>
        </p:txBody>
      </p:sp>
      <p:sp>
        <p:nvSpPr>
          <p:cNvPr id="3" name="Footer Placeholder 2">
            <a:extLst>
              <a:ext uri="{FF2B5EF4-FFF2-40B4-BE49-F238E27FC236}">
                <a16:creationId xmlns:a16="http://schemas.microsoft.com/office/drawing/2014/main" id="{9FED3D8B-FC07-4D93-A024-3E080CA36ED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88AE34-4F0E-A13F-617E-C5ABFE7CB2A3}"/>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38940405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5364" y="431800"/>
            <a:ext cx="10204450" cy="5334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995362" y="1330325"/>
            <a:ext cx="10200683" cy="45466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Shape 8"/>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accent2"/>
                </a:solidFill>
                <a:latin typeface="+mn-lt"/>
                <a:ea typeface="Arial"/>
                <a:cs typeface="Arial" panose="020B0604020202020204" pitchFamily="34" charset="0"/>
              </a:rPr>
              <a:pPr algn="r"/>
              <a:t>‹#›</a:t>
            </a:fld>
            <a:endParaRPr lang="en-GB" sz="1000">
              <a:solidFill>
                <a:schemeClr val="accent2"/>
              </a:solidFill>
              <a:latin typeface="+mn-lt"/>
              <a:ea typeface="Arial"/>
              <a:cs typeface="Arial" panose="020B0604020202020204" pitchFamily="34" charset="0"/>
            </a:endParaRPr>
          </a:p>
        </p:txBody>
      </p:sp>
      <p:cxnSp>
        <p:nvCxnSpPr>
          <p:cNvPr id="17" name="Straight Connector 16">
            <a:extLst>
              <a:ext uri="{FF2B5EF4-FFF2-40B4-BE49-F238E27FC236}">
                <a16:creationId xmlns:a16="http://schemas.microsoft.com/office/drawing/2014/main" id="{F024B3B3-3138-44BB-8DDD-6BDCEF24DEDC}"/>
              </a:ext>
            </a:extLst>
          </p:cNvPr>
          <p:cNvCxnSpPr/>
          <p:nvPr userDrawn="1"/>
        </p:nvCxnSpPr>
        <p:spPr>
          <a:xfrm>
            <a:off x="10928548" y="6266997"/>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4F9629E6-7324-B40F-825B-D81EE5B8CC6C}"/>
              </a:ext>
            </a:extLst>
          </p:cNvPr>
          <p:cNvSpPr txBox="1">
            <a:spLocks/>
          </p:cNvSpPr>
          <p:nvPr userDrawn="1"/>
        </p:nvSpPr>
        <p:spPr>
          <a:xfrm>
            <a:off x="995361" y="6221078"/>
            <a:ext cx="4163048" cy="533400"/>
          </a:xfrm>
          <a:prstGeom prst="rect">
            <a:avLst/>
          </a:prstGeom>
        </p:spPr>
        <p:txBody>
          <a:bodyPr/>
          <a:lstStyle>
            <a:defPPr>
              <a:defRPr lang="en-US"/>
            </a:defPPr>
            <a:lvl1pPr marL="0" algn="ctr" defTabSz="914400" rtl="0" eaLnBrk="1" latinLnBrk="0" hangingPunct="1">
              <a:defRPr sz="11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dirty="0"/>
              <a:t>Cyber Assessment Framework-aligned Data Security and Protection Toolkit Terms of Reference</a:t>
            </a:r>
          </a:p>
        </p:txBody>
      </p:sp>
    </p:spTree>
    <p:extLst>
      <p:ext uri="{BB962C8B-B14F-4D97-AF65-F5344CB8AC3E}">
        <p14:creationId xmlns:p14="http://schemas.microsoft.com/office/powerpoint/2010/main" val="3521449419"/>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70000"/>
        </a:lnSpc>
        <a:spcBef>
          <a:spcPct val="0"/>
        </a:spcBef>
        <a:buNone/>
        <a:defRPr sz="4400" kern="1200">
          <a:solidFill>
            <a:schemeClr val="accent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6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600" kern="1200">
          <a:solidFill>
            <a:schemeClr val="accent2"/>
          </a:solidFill>
          <a:latin typeface="+mn-lt"/>
          <a:ea typeface="+mn-ea"/>
          <a:cs typeface="+mn-cs"/>
        </a:defRPr>
      </a:lvl2pPr>
      <a:lvl3pPr marL="18097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3pPr>
      <a:lvl4pPr marL="361950"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4pPr>
      <a:lvl5pPr marL="54292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baseline="0">
          <a:solidFill>
            <a:schemeClr val="accent2"/>
          </a:solidFill>
          <a:latin typeface="+mn-lt"/>
          <a:ea typeface="+mn-ea"/>
          <a:cs typeface="+mn-cs"/>
        </a:defRPr>
      </a:lvl5pPr>
      <a:lvl6pPr marL="719138" indent="-180975"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8969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0747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1257300" indent="-182563"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userDrawn="1">
          <p15:clr>
            <a:srgbClr val="F26B43"/>
          </p15:clr>
        </p15:guide>
        <p15:guide id="2" pos="627" userDrawn="1">
          <p15:clr>
            <a:srgbClr val="F26B43"/>
          </p15:clr>
        </p15:guide>
        <p15:guide id="3" pos="7055" userDrawn="1">
          <p15:clr>
            <a:srgbClr val="F26B43"/>
          </p15:clr>
        </p15:guide>
        <p15:guide id="4" orient="horz" pos="838" userDrawn="1">
          <p15:clr>
            <a:srgbClr val="F26B43"/>
          </p15:clr>
        </p15:guide>
        <p15:guide id="5" orient="horz" pos="612" userDrawn="1">
          <p15:clr>
            <a:srgbClr val="F26B43"/>
          </p15:clr>
        </p15:guide>
        <p15:guide id="6" orient="horz" pos="27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E8487D-0A64-D8C9-1B3B-003C872044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05FAA6-0C3B-627D-975A-383F9EF32C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EA204335-54CC-BF45-CCC8-8EAB320C30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AAC5CEF-E276-1865-D3A4-0A6B620800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27514D-13CE-4AF1-9C55-0D0BFC958989}" type="slidenum">
              <a:rPr lang="en-GB" smtClean="0"/>
              <a:t>‹#›</a:t>
            </a:fld>
            <a:endParaRPr lang="en-GB"/>
          </a:p>
        </p:txBody>
      </p:sp>
    </p:spTree>
    <p:extLst>
      <p:ext uri="{BB962C8B-B14F-4D97-AF65-F5344CB8AC3E}">
        <p14:creationId xmlns:p14="http://schemas.microsoft.com/office/powerpoint/2010/main" val="1649871330"/>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540000" y="683394"/>
            <a:ext cx="11062237" cy="3822785"/>
          </a:xfrm>
        </p:spPr>
        <p:txBody>
          <a:bodyPr/>
          <a:lstStyle/>
          <a:p>
            <a:r>
              <a:rPr lang="en-GB" sz="2200" b="1">
                <a:solidFill>
                  <a:srgbClr val="005EB8"/>
                </a:solidFill>
                <a:latin typeface="Arial"/>
                <a:cs typeface="Arial"/>
              </a:rPr>
              <a:t>Cyber Assessment Framework-aligned Data Security and Protection </a:t>
            </a:r>
            <a:r>
              <a:rPr lang="en-GB" sz="2200">
                <a:solidFill>
                  <a:srgbClr val="005EB8"/>
                </a:solidFill>
                <a:latin typeface="Arial"/>
                <a:cs typeface="Arial"/>
              </a:rPr>
              <a:t>Toolkit</a:t>
            </a:r>
            <a:br>
              <a:rPr lang="en-GB" sz="2200">
                <a:latin typeface="Arial"/>
                <a:cs typeface="Arial"/>
              </a:rPr>
            </a:br>
            <a:r>
              <a:rPr lang="en-GB" sz="2200">
                <a:solidFill>
                  <a:srgbClr val="005EB8"/>
                </a:solidFill>
                <a:latin typeface="Arial"/>
                <a:cs typeface="Arial"/>
              </a:rPr>
              <a:t>Independent assessment </a:t>
            </a:r>
            <a:br>
              <a:rPr lang="en-GB" sz="2200" b="1">
                <a:latin typeface="Arial" panose="020B0604020202020204" pitchFamily="34" charset="0"/>
                <a:cs typeface="Arial" panose="020B0604020202020204" pitchFamily="34" charset="0"/>
              </a:rPr>
            </a:br>
            <a:br>
              <a:rPr lang="en-GB" sz="2800" b="1">
                <a:latin typeface="Arial" panose="020B0604020202020204" pitchFamily="34" charset="0"/>
                <a:cs typeface="Arial" panose="020B0604020202020204" pitchFamily="34" charset="0"/>
              </a:rPr>
            </a:br>
            <a:r>
              <a:rPr lang="en-GB" sz="3600" b="1">
                <a:solidFill>
                  <a:srgbClr val="FFB81C"/>
                </a:solidFill>
                <a:latin typeface="Arial"/>
                <a:cs typeface="Arial"/>
              </a:rPr>
              <a:t>Terms of Reference</a:t>
            </a:r>
            <a:r>
              <a:rPr lang="en-GB" sz="3600">
                <a:solidFill>
                  <a:srgbClr val="FFB81C"/>
                </a:solidFill>
                <a:latin typeface="Arial"/>
                <a:cs typeface="Arial"/>
              </a:rPr>
              <a:t> </a:t>
            </a:r>
            <a:endParaRPr lang="en-GB" sz="2800" b="1">
              <a:solidFill>
                <a:srgbClr val="FFB81C"/>
              </a:solidFill>
              <a:latin typeface="Arial"/>
              <a:cs typeface="Arial"/>
            </a:endParaRPr>
          </a:p>
        </p:txBody>
      </p:sp>
      <p:sp>
        <p:nvSpPr>
          <p:cNvPr id="6" name="TextBox 5">
            <a:extLst>
              <a:ext uri="{FF2B5EF4-FFF2-40B4-BE49-F238E27FC236}">
                <a16:creationId xmlns:a16="http://schemas.microsoft.com/office/drawing/2014/main" id="{A808CB63-695B-E088-657F-8E6652C76555}"/>
              </a:ext>
            </a:extLst>
          </p:cNvPr>
          <p:cNvSpPr txBox="1"/>
          <p:nvPr/>
        </p:nvSpPr>
        <p:spPr>
          <a:xfrm>
            <a:off x="432000" y="4923950"/>
            <a:ext cx="22749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5EB8"/>
                </a:solidFill>
                <a:effectLst/>
                <a:highlight>
                  <a:srgbClr val="FFFF00"/>
                </a:highlight>
                <a:uLnTx/>
                <a:uFillTx/>
                <a:latin typeface="Arial" panose="020B0604020202020204" pitchFamily="34" charset="0"/>
                <a:ea typeface="+mn-ea"/>
                <a:cs typeface="Arial" panose="020B0604020202020204" pitchFamily="34" charset="0"/>
              </a:rPr>
              <a:t>Organisation name</a:t>
            </a:r>
            <a:endParaRPr kumimoji="0" lang="en-GB" sz="1800" b="1" i="0" u="none" strike="noStrike" kern="1200" cap="none" spc="0" normalizeH="0" baseline="0" noProof="0">
              <a:ln>
                <a:noFill/>
              </a:ln>
              <a:solidFill>
                <a:srgbClr val="FFB81C"/>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810B4A10-238A-709C-618C-9D0DE917661C}"/>
              </a:ext>
            </a:extLst>
          </p:cNvPr>
          <p:cNvSpPr txBox="1"/>
          <p:nvPr/>
        </p:nvSpPr>
        <p:spPr>
          <a:xfrm>
            <a:off x="432000" y="5409582"/>
            <a:ext cx="26212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5EB8"/>
                </a:solidFill>
                <a:effectLst/>
                <a:highlight>
                  <a:srgbClr val="FFFF00"/>
                </a:highlight>
                <a:uLnTx/>
                <a:uFillTx/>
                <a:latin typeface="Arial" panose="020B0604020202020204" pitchFamily="34" charset="0"/>
                <a:ea typeface="+mn-ea"/>
                <a:cs typeface="Arial" panose="020B0604020202020204" pitchFamily="34" charset="0"/>
              </a:rPr>
              <a:t>Independent assessor</a:t>
            </a:r>
            <a:endParaRPr kumimoji="0" lang="en-GB" sz="1800" b="1" i="0" u="none" strike="noStrike" kern="1200" cap="none" spc="0" normalizeH="0" baseline="0" noProof="0">
              <a:ln>
                <a:noFill/>
              </a:ln>
              <a:solidFill>
                <a:srgbClr val="FFB81C"/>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E01EDDBF-B3C0-83A6-4C12-34292D7C69F5}"/>
              </a:ext>
            </a:extLst>
          </p:cNvPr>
          <p:cNvSpPr txBox="1"/>
          <p:nvPr/>
        </p:nvSpPr>
        <p:spPr>
          <a:xfrm>
            <a:off x="442308" y="6180637"/>
            <a:ext cx="2601883" cy="338554"/>
          </a:xfrm>
          <a:prstGeom prst="rect">
            <a:avLst/>
          </a:prstGeom>
          <a:noFill/>
        </p:spPr>
        <p:txBody>
          <a:bodyPr wrap="square" lIns="91440" tIns="45720" rIns="91440" bIns="45720" rtlCol="0" anchor="t">
            <a:spAutoFit/>
          </a:bodyPr>
          <a:lstStyle/>
          <a:p>
            <a:pPr>
              <a:defRPr/>
            </a:pPr>
            <a:r>
              <a:rPr lang="en-GB" sz="1600" b="1">
                <a:solidFill>
                  <a:prstClr val="black"/>
                </a:solidFill>
                <a:highlight>
                  <a:srgbClr val="FFFF00"/>
                </a:highlight>
                <a:latin typeface="Arial"/>
                <a:cs typeface="Arial"/>
              </a:rPr>
              <a:t>Insert date</a:t>
            </a:r>
            <a:r>
              <a:rPr lang="en-GB" sz="1600" b="1">
                <a:solidFill>
                  <a:prstClr val="black"/>
                </a:solidFill>
                <a:latin typeface="Arial"/>
                <a:cs typeface="Arial"/>
              </a:rPr>
              <a:t> </a:t>
            </a:r>
            <a:endParaRPr kumimoji="0" lang="en-GB" sz="16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9353CD05-9497-FD16-922C-4C18AF9D106F}"/>
              </a:ext>
            </a:extLst>
          </p:cNvPr>
          <p:cNvSpPr txBox="1"/>
          <p:nvPr/>
        </p:nvSpPr>
        <p:spPr>
          <a:xfrm>
            <a:off x="540000" y="225425"/>
            <a:ext cx="4643853" cy="307777"/>
          </a:xfrm>
          <a:prstGeom prst="rect">
            <a:avLst/>
          </a:prstGeom>
          <a:noFill/>
        </p:spPr>
        <p:txBody>
          <a:bodyPr wrap="square" rtlCol="0">
            <a:spAutoFit/>
          </a:bodyPr>
          <a:lstStyle/>
          <a:p>
            <a:r>
              <a:rPr lang="en-GB" sz="1400" b="1">
                <a:solidFill>
                  <a:srgbClr val="005EB8"/>
                </a:solidFill>
                <a:highlight>
                  <a:srgbClr val="FFFF00"/>
                </a:highlight>
              </a:rPr>
              <a:t>N.B. ToR to be branded by the Independent Assessor</a:t>
            </a:r>
          </a:p>
        </p:txBody>
      </p:sp>
    </p:spTree>
    <p:extLst>
      <p:ext uri="{BB962C8B-B14F-4D97-AF65-F5344CB8AC3E}">
        <p14:creationId xmlns:p14="http://schemas.microsoft.com/office/powerpoint/2010/main" val="3830231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0792078-4688-ED00-BA85-139EE3D1C6B8}"/>
              </a:ext>
            </a:extLst>
          </p:cNvPr>
          <p:cNvSpPr>
            <a:spLocks noGrp="1"/>
          </p:cNvSpPr>
          <p:nvPr>
            <p:ph type="body" sz="quarter" idx="10"/>
          </p:nvPr>
        </p:nvSpPr>
        <p:spPr>
          <a:xfrm>
            <a:off x="529488" y="1070997"/>
            <a:ext cx="10976712" cy="4727774"/>
          </a:xfrm>
          <a:noFill/>
          <a:ln>
            <a:noFill/>
          </a:ln>
        </p:spPr>
        <p:txBody>
          <a:bodyPr/>
          <a:lstStyle/>
          <a:p>
            <a:pPr marL="0" marR="0" lvl="0" indent="0" algn="l" defTabSz="914400" rtl="0" eaLnBrk="1" fontAlgn="auto" latinLnBrk="0" hangingPunct="1">
              <a:lnSpc>
                <a:spcPct val="100000"/>
              </a:lnSpc>
              <a:spcBef>
                <a:spcPts val="0"/>
              </a:spcBef>
              <a:buClrTx/>
              <a:buSzTx/>
              <a:buFontTx/>
              <a:buNone/>
              <a:tabLst/>
              <a:defRPr/>
            </a:pPr>
            <a:r>
              <a:rPr kumimoji="0" lang="en-US" sz="1000" b="1" i="0" u="none" strike="noStrike" kern="1200" cap="none" spc="0" normalizeH="0" baseline="0" noProof="0" dirty="0">
                <a:ln>
                  <a:noFill/>
                </a:ln>
                <a:solidFill>
                  <a:schemeClr val="tx2"/>
                </a:solidFill>
                <a:effectLst/>
                <a:uLnTx/>
                <a:uFillTx/>
                <a:latin typeface="Arial"/>
                <a:cs typeface="Arial"/>
              </a:rPr>
              <a:t>Background of the independent assessment</a:t>
            </a:r>
          </a:p>
          <a:p>
            <a:pPr lvl="0">
              <a:defRPr/>
            </a:pPr>
            <a:r>
              <a:rPr lang="en-GB" sz="1000" b="0" spc="-5" dirty="0">
                <a:solidFill>
                  <a:schemeClr val="tx1"/>
                </a:solidFill>
                <a:latin typeface="Arial"/>
                <a:cs typeface="Arial"/>
              </a:rPr>
              <a:t>Data and information are critical business assets and ensuring their confidentiality, integrity and availability are fundamental to the continued delivery and operation of health and care services across the UK. </a:t>
            </a:r>
            <a:r>
              <a:rPr lang="en-GB" sz="1000" b="0" spc="-5" dirty="0">
                <a:solidFill>
                  <a:srgbClr val="FF0000"/>
                </a:solidFill>
                <a:highlight>
                  <a:srgbClr val="FFFF00"/>
                </a:highlight>
                <a:cs typeface="Arial"/>
              </a:rPr>
              <a:t>[Client Name] </a:t>
            </a:r>
            <a:r>
              <a:rPr lang="en-GB" sz="1000" b="0" spc="-5" dirty="0">
                <a:solidFill>
                  <a:schemeClr val="tx1"/>
                </a:solidFill>
                <a:latin typeface="Arial"/>
                <a:cs typeface="Arial"/>
              </a:rPr>
              <a:t>must have confidence in the confidentiality, integrity and availability of their information assets and must ensure that any personal data collected, stored and processed by public bodies are aligned to specific legal and regulatory </a:t>
            </a:r>
            <a:r>
              <a:rPr lang="en-GB" sz="1000" b="0" spc="-5" dirty="0">
                <a:solidFill>
                  <a:schemeClr val="tx1"/>
                </a:solidFill>
                <a:cs typeface="Arial"/>
              </a:rPr>
              <a:t>requirements to support the delivery of high-quality care to patients</a:t>
            </a:r>
            <a:r>
              <a:rPr lang="en-GB" sz="1000" b="0" spc="-5" dirty="0">
                <a:solidFill>
                  <a:schemeClr val="tx1"/>
                </a:solidFill>
                <a:latin typeface="Arial"/>
                <a:cs typeface="Arial"/>
              </a:rPr>
              <a:t>. </a:t>
            </a:r>
          </a:p>
          <a:p>
            <a:pPr lvl="0">
              <a:defRPr/>
            </a:pPr>
            <a:r>
              <a:rPr lang="en-GB" sz="1000" b="0" spc="-5" dirty="0">
                <a:solidFill>
                  <a:schemeClr val="tx1"/>
                </a:solidFill>
                <a:latin typeface="Arial"/>
                <a:cs typeface="Arial"/>
              </a:rPr>
              <a:t>The Data Security and Protection Toolkit (DSPT) is an annual return (requiring submission on 30 June 2026) and is NHS England’s (NHSE) tool for ensuring organisations which have access to NHS patient data and systems measure their performance against security standards aligned to the NCSC Cyber Assessment Framework (CAF). The expectations for security and governance of information controls under CAF-aligned DSPT profile are designed to be comparable level to the previous DSPT, providing additional control testing only in areas where NHS England considers a higher standard to be a necessary obligation such as threat management. </a:t>
            </a:r>
          </a:p>
          <a:p>
            <a:pPr>
              <a:defRPr/>
            </a:pPr>
            <a:r>
              <a:rPr lang="en-GB" sz="1000" b="0" spc="-5" dirty="0">
                <a:solidFill>
                  <a:schemeClr val="tx1"/>
                </a:solidFill>
                <a:latin typeface="Arial"/>
                <a:cs typeface="Arial"/>
              </a:rPr>
              <a:t>The DSPT independent review for 25/26 contains a total of </a:t>
            </a:r>
            <a:r>
              <a:rPr lang="en-GB" sz="1000" b="0" u="sng" spc="-5" dirty="0">
                <a:solidFill>
                  <a:schemeClr val="tx1"/>
                </a:solidFill>
                <a:latin typeface="Arial"/>
                <a:cs typeface="Arial"/>
              </a:rPr>
              <a:t>12 outcomes</a:t>
            </a:r>
            <a:r>
              <a:rPr lang="en-GB" sz="1000" b="0" spc="-5" dirty="0">
                <a:solidFill>
                  <a:schemeClr val="tx1"/>
                </a:solidFill>
                <a:latin typeface="Arial"/>
                <a:cs typeface="Arial"/>
              </a:rPr>
              <a:t>, including </a:t>
            </a:r>
            <a:r>
              <a:rPr lang="en-GB" sz="1000" u="sng" spc="-5" dirty="0">
                <a:solidFill>
                  <a:srgbClr val="FF0000"/>
                </a:solidFill>
                <a:latin typeface="Arial"/>
                <a:cs typeface="Arial"/>
              </a:rPr>
              <a:t>X</a:t>
            </a:r>
            <a:r>
              <a:rPr lang="en-GB" sz="1000" b="0" u="sng" spc="-5" dirty="0">
                <a:solidFill>
                  <a:srgbClr val="FF0000"/>
                </a:solidFill>
                <a:latin typeface="Arial"/>
                <a:cs typeface="Arial"/>
              </a:rPr>
              <a:t> </a:t>
            </a:r>
            <a:r>
              <a:rPr lang="en-GB" sz="1000" b="0" u="sng" spc="-5" dirty="0">
                <a:solidFill>
                  <a:schemeClr val="tx1"/>
                </a:solidFill>
                <a:latin typeface="Arial"/>
                <a:cs typeface="Arial"/>
              </a:rPr>
              <a:t>mandated outcomes </a:t>
            </a:r>
            <a:r>
              <a:rPr lang="en-GB" sz="1000" b="0" spc="-5" dirty="0">
                <a:solidFill>
                  <a:schemeClr val="tx1"/>
                </a:solidFill>
                <a:latin typeface="Arial"/>
                <a:cs typeface="Arial"/>
              </a:rPr>
              <a:t>and a </a:t>
            </a:r>
            <a:r>
              <a:rPr lang="en-GB" sz="1000" b="0" u="sng" spc="-5" dirty="0">
                <a:solidFill>
                  <a:schemeClr val="tx1"/>
                </a:solidFill>
                <a:latin typeface="Arial"/>
                <a:cs typeface="Arial"/>
              </a:rPr>
              <a:t>further </a:t>
            </a:r>
            <a:r>
              <a:rPr lang="en-GB" sz="1000" u="sng" spc="-5" dirty="0">
                <a:solidFill>
                  <a:srgbClr val="FF0000"/>
                </a:solidFill>
                <a:latin typeface="Arial"/>
                <a:cs typeface="Arial"/>
              </a:rPr>
              <a:t>X </a:t>
            </a:r>
            <a:r>
              <a:rPr lang="en-GB" sz="1000" b="0" u="sng" spc="-5" dirty="0">
                <a:solidFill>
                  <a:schemeClr val="tx1"/>
                </a:solidFill>
                <a:latin typeface="Arial"/>
                <a:cs typeface="Arial"/>
              </a:rPr>
              <a:t>outcomes</a:t>
            </a:r>
            <a:r>
              <a:rPr lang="en-GB" sz="1000" b="0" spc="-5" dirty="0">
                <a:solidFill>
                  <a:schemeClr val="tx1"/>
                </a:solidFill>
                <a:latin typeface="Arial"/>
                <a:cs typeface="Arial"/>
              </a:rPr>
              <a:t>, which NHSE require these must be </a:t>
            </a:r>
            <a:r>
              <a:rPr lang="en-GB" sz="1000" b="0" u="sng" spc="-5" dirty="0">
                <a:solidFill>
                  <a:schemeClr val="tx1"/>
                </a:solidFill>
                <a:latin typeface="Arial"/>
                <a:cs typeface="Arial"/>
              </a:rPr>
              <a:t>selected by the organisation being reviewed</a:t>
            </a:r>
            <a:r>
              <a:rPr lang="en-GB" sz="1000" b="0" spc="-5" dirty="0">
                <a:solidFill>
                  <a:schemeClr val="tx1"/>
                </a:solidFill>
                <a:latin typeface="Arial"/>
                <a:cs typeface="Arial"/>
              </a:rPr>
              <a:t>. Organisations must demonstrate compliance with all mandatory outcomes through the achievement of a ‘pass mark’ against each outcome (in advance of submission on 30 June 2026). </a:t>
            </a:r>
          </a:p>
          <a:p>
            <a:pPr marL="0" marR="0" lvl="0" indent="0" algn="l" defTabSz="914400" rtl="0" eaLnBrk="1" fontAlgn="auto" latinLnBrk="0" hangingPunct="1">
              <a:lnSpc>
                <a:spcPct val="100000"/>
              </a:lnSpc>
              <a:spcBef>
                <a:spcPts val="0"/>
              </a:spcBef>
              <a:buClrTx/>
              <a:buSzTx/>
              <a:buFontTx/>
              <a:buNone/>
              <a:tabLst/>
              <a:defRPr/>
            </a:pPr>
            <a:endParaRPr lang="en-GB" sz="1000" b="0" spc="-5" dirty="0">
              <a:solidFill>
                <a:schemeClr val="tx1"/>
              </a:solidFill>
              <a:latin typeface="Arial" panose="020B0604020202020204" pitchFamily="34" charset="0"/>
              <a:cs typeface="Arial" panose="020B0604020202020204" pitchFamily="34" charset="0"/>
            </a:endParaRPr>
          </a:p>
          <a:p>
            <a:pPr>
              <a:defRPr/>
            </a:pPr>
            <a:r>
              <a:rPr kumimoji="0" lang="en-US" sz="1000" b="1" i="0" u="none" strike="noStrike" kern="1200" cap="none" spc="0" normalizeH="0" baseline="0" noProof="0" dirty="0">
                <a:ln>
                  <a:noFill/>
                </a:ln>
                <a:solidFill>
                  <a:schemeClr val="tx2"/>
                </a:solidFill>
                <a:effectLst/>
                <a:uLnTx/>
                <a:uFillTx/>
                <a:latin typeface="Arial"/>
                <a:cs typeface="Arial"/>
              </a:rPr>
              <a:t>Scope of the review</a:t>
            </a:r>
            <a:endParaRPr lang="en-US" sz="1000" b="1" i="0" u="none" strike="noStrike" kern="1200" cap="none" spc="0" normalizeH="0" baseline="0" noProof="0" dirty="0">
              <a:ln>
                <a:noFill/>
              </a:ln>
              <a:solidFill>
                <a:schemeClr val="tx2"/>
              </a:solidFill>
              <a:effectLst/>
              <a:uLnTx/>
              <a:uFillTx/>
              <a:latin typeface="Arial"/>
              <a:cs typeface="Arial"/>
            </a:endParaRPr>
          </a:p>
          <a:p>
            <a:pPr>
              <a:defRPr/>
            </a:pPr>
            <a:r>
              <a:rPr lang="en-GB" sz="1000" b="0" spc="-5" dirty="0">
                <a:solidFill>
                  <a:schemeClr val="tx1"/>
                </a:solidFill>
                <a:latin typeface="Arial"/>
                <a:cs typeface="Arial"/>
              </a:rPr>
              <a:t>The scope of the review will include consideration of processes and evidence that support the DSPT self-assessment process, including:</a:t>
            </a:r>
          </a:p>
          <a:p>
            <a:pPr marL="171450" indent="-171450">
              <a:buFont typeface="Arial" panose="020B0604020202020204" pitchFamily="34" charset="0"/>
              <a:buChar char="•"/>
              <a:defRPr/>
            </a:pPr>
            <a:r>
              <a:rPr lang="en-GB" sz="1000" b="0" spc="-5" dirty="0">
                <a:solidFill>
                  <a:schemeClr val="tx1"/>
                </a:solidFill>
                <a:latin typeface="Arial"/>
                <a:cs typeface="Arial"/>
              </a:rPr>
              <a:t>The process for compiling and reviewing the toolkit (including approval within the governance structure); and </a:t>
            </a:r>
          </a:p>
          <a:p>
            <a:pPr marL="171450" indent="-171450">
              <a:buFont typeface="Arial" panose="020B0604020202020204" pitchFamily="34" charset="0"/>
              <a:buChar char="•"/>
              <a:defRPr/>
            </a:pPr>
            <a:r>
              <a:rPr lang="en-GB" sz="1000" b="0" spc="-5" dirty="0">
                <a:solidFill>
                  <a:schemeClr val="tx1"/>
                </a:solidFill>
                <a:latin typeface="Arial"/>
                <a:cs typeface="Arial"/>
              </a:rPr>
              <a:t>The availability of evidence supporting in-scope outcomes and validation of that evidence by the DSPT Coordinator. </a:t>
            </a:r>
          </a:p>
          <a:p>
            <a:pPr marL="35560" marR="5080" lvl="0" fontAlgn="auto">
              <a:lnSpc>
                <a:spcPct val="90000"/>
              </a:lnSpc>
              <a:buClrTx/>
              <a:buSzTx/>
              <a:tabLst/>
              <a:defRPr/>
            </a:pPr>
            <a:endParaRPr lang="en-GB" sz="1000" b="0" spc="-5" dirty="0">
              <a:solidFill>
                <a:schemeClr val="tx1"/>
              </a:solidFill>
              <a:cs typeface="Arial"/>
            </a:endParaRPr>
          </a:p>
          <a:p>
            <a:pPr marL="35560" marR="5080" lvl="0" fontAlgn="auto">
              <a:lnSpc>
                <a:spcPct val="90000"/>
              </a:lnSpc>
              <a:buClrTx/>
              <a:buSzTx/>
              <a:tabLst/>
              <a:defRPr/>
            </a:pPr>
            <a:r>
              <a:rPr lang="en-GB" sz="1000" dirty="0">
                <a:latin typeface="Arial"/>
                <a:cs typeface="Arial"/>
              </a:rPr>
              <a:t>Our approach</a:t>
            </a:r>
          </a:p>
          <a:p>
            <a:pPr marL="35560" marR="0" lvl="0" indent="0" algn="l" defTabSz="914400" rtl="0" eaLnBrk="1" fontAlgn="auto" latinLnBrk="0" hangingPunct="1">
              <a:lnSpc>
                <a:spcPct val="90000"/>
              </a:lnSpc>
              <a:spcBef>
                <a:spcPts val="0"/>
              </a:spcBef>
              <a:spcAft>
                <a:spcPts val="60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a:cs typeface="Arial"/>
              </a:rPr>
              <a:t>Our work will involve the following activities:</a:t>
            </a:r>
            <a:endParaRPr lang="en-GB" sz="1000" b="0" i="0" u="none" strike="noStrike" kern="1200" cap="none" spc="0" normalizeH="0" baseline="0" noProof="0" dirty="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dirty="0">
                <a:ln>
                  <a:noFill/>
                </a:ln>
                <a:solidFill>
                  <a:srgbClr val="000000"/>
                </a:solidFill>
                <a:effectLst/>
                <a:uLnTx/>
                <a:uFillTx/>
                <a:latin typeface="Arial"/>
                <a:cs typeface="Arial"/>
              </a:rPr>
              <a:t>Meetings with the key staff involved in the process;</a:t>
            </a:r>
            <a:endParaRPr lang="en-GB" sz="1000" b="0" i="0" u="none" strike="noStrike" kern="1200" cap="none" spc="0" normalizeH="0" baseline="0" noProof="0" dirty="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dirty="0">
                <a:ln>
                  <a:noFill/>
                </a:ln>
                <a:solidFill>
                  <a:srgbClr val="000000"/>
                </a:solidFill>
                <a:effectLst/>
                <a:uLnTx/>
                <a:uFillTx/>
                <a:latin typeface="Arial"/>
                <a:cs typeface="Arial"/>
              </a:rPr>
              <a:t>Walkthroughs of key processes relevant to the completion of the DSPT; </a:t>
            </a:r>
            <a:endParaRPr lang="en-GB" sz="1000" b="0" i="0" u="none" strike="noStrike" kern="1200" cap="none" spc="0" normalizeH="0" baseline="0" noProof="0" dirty="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dirty="0">
                <a:ln>
                  <a:noFill/>
                </a:ln>
                <a:solidFill>
                  <a:srgbClr val="000000"/>
                </a:solidFill>
                <a:effectLst/>
                <a:uLnTx/>
                <a:uFillTx/>
                <a:latin typeface="Arial"/>
                <a:cs typeface="Arial"/>
              </a:rPr>
              <a:t>Desktop review of documentation supporting the DSPT; and</a:t>
            </a:r>
            <a:endParaRPr lang="en-GB" sz="1000" b="0" i="0" u="none" strike="noStrike" kern="1200" cap="none" spc="0" normalizeH="0" baseline="0" noProof="0" dirty="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dirty="0">
                <a:ln>
                  <a:noFill/>
                </a:ln>
                <a:solidFill>
                  <a:srgbClr val="000000"/>
                </a:solidFill>
                <a:effectLst/>
                <a:uLnTx/>
                <a:uFillTx/>
                <a:latin typeface="Arial"/>
                <a:cs typeface="Arial"/>
              </a:rPr>
              <a:t>Sample testing of populations of evidence where appropriate.</a:t>
            </a:r>
            <a:endParaRPr lang="en-GB" sz="1000" b="0" i="0" u="none" strike="noStrike" kern="1200" cap="none" spc="0" normalizeH="0" baseline="0" noProof="0" dirty="0">
              <a:ln>
                <a:noFill/>
              </a:ln>
              <a:solidFill>
                <a:srgbClr val="000000"/>
              </a:solidFill>
              <a:effectLst/>
              <a:uLnTx/>
              <a:uFillTx/>
              <a:latin typeface="Arial"/>
              <a:cs typeface="Arial"/>
            </a:endParaRPr>
          </a:p>
          <a:p>
            <a:pPr marL="35560" marR="0" lvl="0" indent="0" algn="l" defTabSz="914400" rtl="0" eaLnBrk="1" fontAlgn="auto" latinLnBrk="0" hangingPunct="1">
              <a:lnSpc>
                <a:spcPct val="90000"/>
              </a:lnSpc>
              <a:spcBef>
                <a:spcPts val="0"/>
              </a:spcBef>
              <a:spcAft>
                <a:spcPts val="600"/>
              </a:spcAft>
              <a:buClr>
                <a:srgbClr val="00A3A1"/>
              </a:buClr>
              <a:buSzTx/>
              <a:buFont typeface="Arial" panose="020B0604020202020204" pitchFamily="34" charset="0"/>
              <a:buNone/>
              <a:tabLst/>
              <a:defRPr/>
            </a:pPr>
            <a:r>
              <a:rPr kumimoji="0" lang="en-GB" sz="1000" b="0" i="0" u="none" strike="noStrike" kern="1200" cap="none" spc="0" normalizeH="0" baseline="0" noProof="0" dirty="0">
                <a:ln>
                  <a:noFill/>
                </a:ln>
                <a:solidFill>
                  <a:srgbClr val="000000"/>
                </a:solidFill>
                <a:effectLst/>
                <a:uLnTx/>
                <a:uFillTx/>
                <a:latin typeface="Arial"/>
                <a:cs typeface="Arial"/>
              </a:rPr>
              <a:t>In cases where we note controls do not exist, we will raise this as a finding in the final report.</a:t>
            </a:r>
            <a:endParaRPr lang="en-GB" sz="1000" b="0" i="0" u="none" strike="noStrike" kern="1200" cap="none" spc="0" normalizeH="0" baseline="0" noProof="0" dirty="0">
              <a:ln>
                <a:noFill/>
              </a:ln>
              <a:solidFill>
                <a:srgbClr val="000000"/>
              </a:solidFill>
              <a:effectLst/>
              <a:uLnTx/>
              <a:uFillTx/>
              <a:latin typeface="Arial"/>
              <a:cs typeface="Arial"/>
            </a:endParaRPr>
          </a:p>
          <a:p>
            <a:pPr marL="0" marR="0" lvl="0" indent="0" algn="l" defTabSz="914400" rtl="0" eaLnBrk="1" fontAlgn="auto" latinLnBrk="0" hangingPunct="1">
              <a:lnSpc>
                <a:spcPct val="100000"/>
              </a:lnSpc>
              <a:spcBef>
                <a:spcPts val="0"/>
              </a:spcBef>
              <a:buClrTx/>
              <a:buSzTx/>
              <a:buFontTx/>
              <a:buNone/>
              <a:tabLst/>
              <a:defRPr/>
            </a:pPr>
            <a:endParaRPr kumimoji="0" lang="en-US" sz="1000" b="1" i="0" u="none" strike="noStrike" kern="1200" cap="none" spc="0" normalizeH="0" baseline="0" noProof="0" dirty="0">
              <a:ln>
                <a:noFill/>
              </a:ln>
              <a:solidFill>
                <a:schemeClr val="tx2"/>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kumimoji="0" lang="en-US" sz="1000" b="1" i="0" u="none" strike="noStrike" kern="1200" cap="none" spc="0" normalizeH="0" baseline="0" noProof="0" dirty="0">
                <a:ln>
                  <a:noFill/>
                </a:ln>
                <a:solidFill>
                  <a:schemeClr val="tx2"/>
                </a:solidFill>
                <a:effectLst/>
                <a:uLnTx/>
                <a:uFillTx/>
                <a:latin typeface="Arial"/>
                <a:cs typeface="Arial"/>
              </a:rPr>
              <a:t>Out of scope</a:t>
            </a:r>
            <a:endParaRPr lang="en-US" sz="1000" dirty="0">
              <a:solidFill>
                <a:schemeClr val="tx2"/>
              </a:solidFill>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dirty="0">
                <a:ln>
                  <a:noFill/>
                </a:ln>
                <a:solidFill>
                  <a:schemeClr val="tx1"/>
                </a:solidFill>
                <a:effectLst/>
                <a:uLnTx/>
                <a:uFillTx/>
                <a:latin typeface="Arial"/>
                <a:cs typeface="Arial"/>
              </a:rPr>
              <a:t>Our work is limited to assessment of the evidence to support the </a:t>
            </a:r>
            <a:r>
              <a:rPr lang="en-GB" sz="1000" dirty="0">
                <a:solidFill>
                  <a:srgbClr val="FF0000"/>
                </a:solidFill>
                <a:latin typeface="Arial"/>
                <a:cs typeface="Arial"/>
              </a:rPr>
              <a:t>X</a:t>
            </a:r>
            <a:r>
              <a:rPr lang="en-GB" sz="1000" b="0" dirty="0">
                <a:solidFill>
                  <a:schemeClr val="tx1"/>
                </a:solidFill>
                <a:latin typeface="Arial"/>
                <a:cs typeface="Arial"/>
              </a:rPr>
              <a:t> </a:t>
            </a:r>
            <a:r>
              <a:rPr kumimoji="0" lang="en-GB" sz="1000" b="0" i="0" u="none" strike="noStrike" kern="1200" cap="none" spc="0" normalizeH="0" baseline="0" noProof="0" dirty="0">
                <a:ln>
                  <a:noFill/>
                </a:ln>
                <a:solidFill>
                  <a:schemeClr val="tx1"/>
                </a:solidFill>
                <a:effectLst/>
                <a:uLnTx/>
                <a:uFillTx/>
                <a:latin typeface="Arial"/>
                <a:cs typeface="Arial"/>
              </a:rPr>
              <a:t>outcomes required to be assessed for this review (as detailed in </a:t>
            </a:r>
            <a:r>
              <a:rPr kumimoji="0" lang="en-GB" sz="1000" b="0" i="1" u="none" strike="noStrike" kern="1200" cap="none" spc="0" normalizeH="0" baseline="0" noProof="0" dirty="0">
                <a:ln>
                  <a:noFill/>
                </a:ln>
                <a:solidFill>
                  <a:schemeClr val="tx1"/>
                </a:solidFill>
                <a:effectLst/>
                <a:uLnTx/>
                <a:uFillTx/>
                <a:latin typeface="Arial"/>
                <a:cs typeface="Arial"/>
              </a:rPr>
              <a:t>Appendix </a:t>
            </a:r>
            <a:r>
              <a:rPr lang="en-GB" sz="1000" b="0" i="1" dirty="0">
                <a:solidFill>
                  <a:schemeClr val="tx1"/>
                </a:solidFill>
                <a:latin typeface="Arial"/>
                <a:cs typeface="Arial"/>
              </a:rPr>
              <a:t>A and B</a:t>
            </a:r>
            <a:r>
              <a:rPr kumimoji="0" lang="en-GB" sz="1000" b="0" i="0" u="none" strike="noStrike" kern="1200" cap="none" spc="0" normalizeH="0" baseline="0" noProof="0" dirty="0">
                <a:ln>
                  <a:noFill/>
                </a:ln>
                <a:solidFill>
                  <a:schemeClr val="tx1"/>
                </a:solidFill>
                <a:effectLst/>
                <a:uLnTx/>
                <a:uFillTx/>
                <a:latin typeface="Arial"/>
                <a:cs typeface="Arial"/>
              </a:rPr>
              <a:t>) therefore, the review will not provide assurance that the entire DSPT return is accurate and complete. </a:t>
            </a:r>
            <a:endParaRPr lang="en-GB" sz="1000" b="0" i="0" u="none" strike="noStrike" kern="1200" cap="none" spc="0" normalizeH="0" baseline="0" noProof="0" dirty="0">
              <a:ln>
                <a:noFill/>
              </a:ln>
              <a:solidFill>
                <a:schemeClr val="tx1"/>
              </a:solidFill>
              <a:effectLst/>
              <a:uLnTx/>
              <a:uFillTx/>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dirty="0">
                <a:ln>
                  <a:noFill/>
                </a:ln>
                <a:solidFill>
                  <a:schemeClr val="tx1"/>
                </a:solidFill>
                <a:effectLst/>
                <a:uLnTx/>
                <a:uFillTx/>
                <a:latin typeface="Arial"/>
                <a:cs typeface="Arial"/>
              </a:rPr>
              <a:t>Note that Appendix A covers the mandatory outcomes for the assessment and Appendix B outlines the </a:t>
            </a:r>
            <a:r>
              <a:rPr kumimoji="0" lang="en-GB" sz="1000" i="0" u="none" strike="noStrike" kern="1200" cap="none" spc="0" normalizeH="0" baseline="0" noProof="0" dirty="0">
                <a:ln>
                  <a:noFill/>
                </a:ln>
                <a:solidFill>
                  <a:srgbClr val="FF0000"/>
                </a:solidFill>
                <a:effectLst/>
                <a:uLnTx/>
                <a:uFillTx/>
                <a:latin typeface="Arial"/>
                <a:cs typeface="Arial"/>
              </a:rPr>
              <a:t>X</a:t>
            </a:r>
            <a:r>
              <a:rPr kumimoji="0" lang="en-GB" sz="1000" b="0" i="0" u="none" strike="noStrike" kern="1200" cap="none" spc="0" normalizeH="0" baseline="0" noProof="0" dirty="0">
                <a:ln>
                  <a:noFill/>
                </a:ln>
                <a:solidFill>
                  <a:schemeClr val="tx1"/>
                </a:solidFill>
                <a:effectLst/>
                <a:uLnTx/>
                <a:uFillTx/>
                <a:latin typeface="Arial"/>
                <a:cs typeface="Arial"/>
              </a:rPr>
              <a:t> additional </a:t>
            </a:r>
            <a:r>
              <a:rPr lang="en-GB" sz="1000" b="0" dirty="0">
                <a:solidFill>
                  <a:schemeClr val="tx1"/>
                </a:solidFill>
                <a:latin typeface="Arial"/>
                <a:cs typeface="Arial"/>
              </a:rPr>
              <a:t>outcomes selected for the review. </a:t>
            </a:r>
            <a:endParaRPr lang="en-GB" sz="1000" b="0" i="0" u="none" strike="noStrike" kern="1200" cap="none" spc="0" normalizeH="0" baseline="0" noProof="0" dirty="0">
              <a:ln>
                <a:noFill/>
              </a:ln>
              <a:solidFill>
                <a:schemeClr val="tx1"/>
              </a:solidFill>
              <a:effectLst/>
              <a:uLnTx/>
              <a:uFillTx/>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dirty="0">
                <a:ln>
                  <a:noFill/>
                </a:ln>
                <a:solidFill>
                  <a:schemeClr val="tx1"/>
                </a:solidFill>
                <a:effectLst/>
                <a:uLnTx/>
                <a:uFillTx/>
                <a:latin typeface="Arial"/>
                <a:cs typeface="Arial"/>
              </a:rPr>
              <a:t>Our work will not include detailed testing of IT systems and will not cover the submission of the DSPT to NSHE.</a:t>
            </a:r>
            <a:endParaRPr lang="en-GB" sz="1000" b="0" i="0" u="none" strike="noStrike" kern="1200" cap="none" spc="0" normalizeH="0" baseline="0" noProof="0" dirty="0">
              <a:ln>
                <a:noFill/>
              </a:ln>
              <a:solidFill>
                <a:schemeClr val="tx1"/>
              </a:solidFill>
              <a:effectLst/>
              <a:uLnTx/>
              <a:uFillTx/>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dirty="0">
                <a:ln>
                  <a:noFill/>
                </a:ln>
                <a:solidFill>
                  <a:schemeClr val="tx1"/>
                </a:solidFill>
                <a:effectLst/>
                <a:uLnTx/>
                <a:uFillTx/>
                <a:latin typeface="Arial"/>
                <a:cs typeface="Arial"/>
              </a:rPr>
              <a:t>Further limitations of scope identified during our work will be included within the final report</a:t>
            </a:r>
            <a:r>
              <a:rPr lang="en-US" sz="1000" b="0" dirty="0">
                <a:solidFill>
                  <a:schemeClr val="tx1"/>
                </a:solidFill>
                <a:latin typeface="Arial"/>
                <a:cs typeface="Arial"/>
              </a:rPr>
              <a:t>.</a:t>
            </a:r>
            <a:endParaRPr kumimoji="0" lang="en-US" sz="1000" b="1" i="0" u="none" strike="noStrike" kern="1200" cap="none" spc="0" normalizeH="0" baseline="0" noProof="0" dirty="0">
              <a:ln>
                <a:noFill/>
              </a:ln>
              <a:solidFill>
                <a:schemeClr val="tx1"/>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000" b="1" i="0" u="none" strike="noStrike" kern="1200" cap="none" spc="0" normalizeH="0" baseline="0" noProof="0" dirty="0">
              <a:ln>
                <a:noFill/>
              </a:ln>
              <a:solidFill>
                <a:schemeClr val="tx2"/>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Arial"/>
                <a:cs typeface="Arial"/>
              </a:rPr>
              <a:t>Outputs</a:t>
            </a:r>
            <a:endParaRPr lang="en-US" sz="1000" b="1" i="0" u="none" strike="noStrike" kern="1200" cap="none" spc="0" normalizeH="0" baseline="0" noProof="0" dirty="0">
              <a:ln>
                <a:noFill/>
              </a:ln>
              <a:solidFill>
                <a:schemeClr val="tx2"/>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cs typeface="Arial"/>
              </a:rPr>
              <a:t>We will present our findings in a report. The report will be </a:t>
            </a:r>
            <a:r>
              <a:rPr kumimoji="0" lang="en-US" sz="1000" b="0" i="0" u="none" strike="noStrike" kern="1200" cap="none" spc="0" normalizeH="0" baseline="0" noProof="0" dirty="0">
                <a:ln>
                  <a:noFill/>
                </a:ln>
                <a:solidFill>
                  <a:schemeClr val="tx1"/>
                </a:solidFill>
                <a:effectLst/>
                <a:uLnTx/>
                <a:uFillTx/>
                <a:latin typeface="Arial"/>
                <a:cs typeface="Arial"/>
              </a:rPr>
              <a:t>agreed with</a:t>
            </a:r>
            <a:r>
              <a:rPr kumimoji="0" lang="en-US" sz="1000" b="0" i="0" u="none" strike="noStrike" kern="1200" cap="none" spc="0" normalizeH="0" baseline="0" noProof="0" dirty="0">
                <a:ln>
                  <a:noFill/>
                </a:ln>
                <a:solidFill>
                  <a:srgbClr val="FF0000"/>
                </a:solidFill>
                <a:effectLst/>
                <a:uLnTx/>
                <a:uFillTx/>
                <a:latin typeface="Arial"/>
                <a:cs typeface="Arial"/>
              </a:rPr>
              <a:t> </a:t>
            </a:r>
            <a:r>
              <a:rPr kumimoji="0" lang="en-US" sz="1000" b="0" i="0" u="none" strike="noStrike" kern="1200" cap="none" spc="0" normalizeH="0" baseline="0" noProof="0" dirty="0">
                <a:ln>
                  <a:noFill/>
                </a:ln>
                <a:solidFill>
                  <a:srgbClr val="FF0000"/>
                </a:solidFill>
                <a:effectLst/>
                <a:highlight>
                  <a:srgbClr val="FFFF00"/>
                </a:highlight>
                <a:uLnTx/>
                <a:uFillTx/>
                <a:latin typeface="Arial"/>
                <a:cs typeface="Arial"/>
              </a:rPr>
              <a:t>[Name</a:t>
            </a:r>
            <a:r>
              <a:rPr kumimoji="0" lang="en-US" sz="1000" b="0" i="0" u="none" strike="noStrike" kern="1200" cap="none" spc="0" normalizeH="0" baseline="0" noProof="0" dirty="0">
                <a:ln>
                  <a:noFill/>
                </a:ln>
                <a:solidFill>
                  <a:srgbClr val="FF0000"/>
                </a:solidFill>
                <a:effectLst/>
                <a:uLnTx/>
                <a:uFillTx/>
                <a:latin typeface="Arial"/>
                <a:cs typeface="Arial"/>
              </a:rPr>
              <a:t>]</a:t>
            </a:r>
            <a:r>
              <a:rPr kumimoji="0" lang="en-US" sz="1000" b="0" i="0" u="none" strike="noStrike" kern="1200" cap="none" spc="0" normalizeH="0" baseline="0" noProof="0" dirty="0">
                <a:ln>
                  <a:noFill/>
                </a:ln>
                <a:solidFill>
                  <a:schemeClr val="tx1"/>
                </a:solidFill>
                <a:effectLst/>
                <a:uLnTx/>
                <a:uFillTx/>
                <a:latin typeface="Arial"/>
                <a:cs typeface="Arial"/>
              </a:rPr>
              <a:t>, as the </a:t>
            </a:r>
            <a:r>
              <a:rPr kumimoji="0" lang="en-US" sz="1000" b="0" i="0" u="none" strike="noStrike" kern="1200" cap="none" spc="0" normalizeH="0" baseline="0" noProof="0" dirty="0">
                <a:ln>
                  <a:noFill/>
                </a:ln>
                <a:solidFill>
                  <a:srgbClr val="000000"/>
                </a:solidFill>
                <a:effectLst/>
                <a:uLnTx/>
                <a:uFillTx/>
                <a:latin typeface="Arial"/>
                <a:cs typeface="Arial"/>
              </a:rPr>
              <a:t>Executive sponsor for this review, before it is presented to the </a:t>
            </a:r>
            <a:r>
              <a:rPr kumimoji="0" lang="en-US" sz="1000" b="0" i="0" u="none" strike="noStrike" kern="1200" cap="none" spc="0" normalizeH="0" baseline="0" noProof="0" dirty="0">
                <a:ln>
                  <a:noFill/>
                </a:ln>
                <a:solidFill>
                  <a:srgbClr val="ED2124"/>
                </a:solidFill>
                <a:effectLst/>
                <a:highlight>
                  <a:srgbClr val="FFFF00"/>
                </a:highlight>
                <a:uLnTx/>
                <a:uFillTx/>
                <a:latin typeface="Arial"/>
                <a:cs typeface="Arial"/>
              </a:rPr>
              <a:t>[Audit</a:t>
            </a:r>
            <a:r>
              <a:rPr lang="en-US" sz="1000" b="0" dirty="0">
                <a:solidFill>
                  <a:srgbClr val="ED2124"/>
                </a:solidFill>
                <a:highlight>
                  <a:srgbClr val="FFFF00"/>
                </a:highlight>
                <a:latin typeface="Arial"/>
                <a:cs typeface="Arial"/>
              </a:rPr>
              <a:t>/oversight</a:t>
            </a:r>
            <a:r>
              <a:rPr kumimoji="0" lang="en-US" sz="1000" b="0" i="0" u="none" strike="noStrike" kern="1200" cap="none" spc="0" normalizeH="0" baseline="0" noProof="0" dirty="0">
                <a:ln>
                  <a:noFill/>
                </a:ln>
                <a:solidFill>
                  <a:srgbClr val="ED2124"/>
                </a:solidFill>
                <a:effectLst/>
                <a:highlight>
                  <a:srgbClr val="FFFF00"/>
                </a:highlight>
                <a:uLnTx/>
                <a:uFillTx/>
                <a:latin typeface="Arial"/>
                <a:cs typeface="Arial"/>
              </a:rPr>
              <a:t> Committee]</a:t>
            </a:r>
            <a:r>
              <a:rPr kumimoji="0" lang="en-US" sz="1000" b="0" i="0" u="none" strike="noStrike" kern="1200" cap="none" spc="0" normalizeH="0" baseline="0" noProof="0" dirty="0">
                <a:ln>
                  <a:noFill/>
                </a:ln>
                <a:solidFill>
                  <a:srgbClr val="ED2124"/>
                </a:solidFill>
                <a:effectLst/>
                <a:uLnTx/>
                <a:uFillTx/>
                <a:latin typeface="Arial"/>
                <a:cs typeface="Arial"/>
              </a:rPr>
              <a:t> </a:t>
            </a:r>
            <a:r>
              <a:rPr kumimoji="0" lang="en-US" sz="1000" b="0" i="0" u="none" strike="noStrike" kern="1200" cap="none" spc="0" normalizeH="0" baseline="0" noProof="0" dirty="0">
                <a:ln>
                  <a:noFill/>
                </a:ln>
                <a:solidFill>
                  <a:srgbClr val="000000"/>
                </a:solidFill>
                <a:effectLst/>
                <a:uLnTx/>
                <a:uFillTx/>
                <a:latin typeface="Arial"/>
                <a:cs typeface="Arial"/>
              </a:rPr>
              <a:t>for approval.</a:t>
            </a:r>
            <a:endParaRPr lang="en-US" sz="1000" b="0" i="0" u="none" strike="noStrike" kern="1200" cap="none" spc="0" normalizeH="0" baseline="0" noProof="0" dirty="0">
              <a:ln>
                <a:noFill/>
              </a:ln>
              <a:solidFill>
                <a:srgbClr val="000000"/>
              </a:solidFill>
              <a:effectLst/>
              <a:uLnTx/>
              <a:uFillTx/>
              <a:latin typeface="Arial"/>
              <a:cs typeface="Arial"/>
            </a:endParaRPr>
          </a:p>
        </p:txBody>
      </p:sp>
      <p:sp>
        <p:nvSpPr>
          <p:cNvPr id="4" name="Title 3">
            <a:extLst>
              <a:ext uri="{FF2B5EF4-FFF2-40B4-BE49-F238E27FC236}">
                <a16:creationId xmlns:a16="http://schemas.microsoft.com/office/drawing/2014/main" id="{F0F90BC6-428F-8753-E447-491ADEDEB127}"/>
              </a:ext>
            </a:extLst>
          </p:cNvPr>
          <p:cNvSpPr>
            <a:spLocks noGrp="1"/>
          </p:cNvSpPr>
          <p:nvPr>
            <p:ph type="title"/>
          </p:nvPr>
        </p:nvSpPr>
        <p:spPr>
          <a:xfrm>
            <a:off x="529488" y="412994"/>
            <a:ext cx="8869072" cy="533400"/>
          </a:xfrm>
        </p:spPr>
        <p:txBody>
          <a:bodyPr/>
          <a:lstStyle/>
          <a:p>
            <a:r>
              <a:rPr lang="en-GB" sz="3600" dirty="0">
                <a:solidFill>
                  <a:srgbClr val="00338D"/>
                </a:solidFill>
                <a:latin typeface="+mn-lt"/>
                <a:ea typeface="Calibri" panose="020F0502020204030204" pitchFamily="34" charset="0"/>
                <a:cs typeface="Calibri" panose="020F0502020204030204" pitchFamily="34" charset="0"/>
              </a:rPr>
              <a:t>Data Security and Protection Toolkit </a:t>
            </a:r>
          </a:p>
        </p:txBody>
      </p:sp>
      <p:sp>
        <p:nvSpPr>
          <p:cNvPr id="2" name="TextBox 1">
            <a:extLst>
              <a:ext uri="{FF2B5EF4-FFF2-40B4-BE49-F238E27FC236}">
                <a16:creationId xmlns:a16="http://schemas.microsoft.com/office/drawing/2014/main" id="{CD285FA3-F65F-194E-8821-8F42071E366A}"/>
              </a:ext>
            </a:extLst>
          </p:cNvPr>
          <p:cNvSpPr txBox="1"/>
          <p:nvPr/>
        </p:nvSpPr>
        <p:spPr>
          <a:xfrm>
            <a:off x="995363" y="1330325"/>
            <a:ext cx="10204450" cy="4396707"/>
          </a:xfrm>
          <a:prstGeom prst="rect">
            <a:avLst/>
          </a:prstGeom>
        </p:spPr>
        <p:txBody>
          <a:bodyPr vert="horz" wrap="square" lIns="0" tIns="0" rIns="0" bIns="0" rtlCol="0" anchor="t" anchorCtr="0">
            <a:noAutofit/>
          </a:bodyPr>
          <a:lstStyle/>
          <a:p>
            <a:pPr algn="l">
              <a:spcAft>
                <a:spcPts val="600"/>
              </a:spcAft>
            </a:pPr>
            <a:endParaRPr lang="en-GB" sz="1500" b="1">
              <a:solidFill>
                <a:schemeClr val="tx2"/>
              </a:solidFill>
            </a:endParaRPr>
          </a:p>
        </p:txBody>
      </p:sp>
      <p:sp>
        <p:nvSpPr>
          <p:cNvPr id="5" name="Rectangle 4">
            <a:extLst>
              <a:ext uri="{FF2B5EF4-FFF2-40B4-BE49-F238E27FC236}">
                <a16:creationId xmlns:a16="http://schemas.microsoft.com/office/drawing/2014/main" id="{01A811B5-1B62-7944-09A2-E34B96E6EE0A}"/>
              </a:ext>
            </a:extLst>
          </p:cNvPr>
          <p:cNvSpPr/>
          <p:nvPr/>
        </p:nvSpPr>
        <p:spPr>
          <a:xfrm>
            <a:off x="992187" y="1252171"/>
            <a:ext cx="10207626" cy="4546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a:solidFill>
                <a:schemeClr val="bg1"/>
              </a:solidFill>
            </a:endParaRPr>
          </a:p>
        </p:txBody>
      </p:sp>
    </p:spTree>
    <p:extLst>
      <p:ext uri="{BB962C8B-B14F-4D97-AF65-F5344CB8AC3E}">
        <p14:creationId xmlns:p14="http://schemas.microsoft.com/office/powerpoint/2010/main" val="1746025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AFBA05C-F249-8897-2B5C-A0B59C833D67}"/>
              </a:ext>
            </a:extLst>
          </p:cNvPr>
          <p:cNvSpPr>
            <a:spLocks noGrp="1"/>
          </p:cNvSpPr>
          <p:nvPr>
            <p:ph type="body" sz="quarter" idx="10"/>
          </p:nvPr>
        </p:nvSpPr>
        <p:spPr/>
        <p:txBody>
          <a:bodyPr/>
          <a:lstStyle/>
          <a:p>
            <a:pPr marL="0" marR="0" indent="0" algn="l" rtl="0" eaLnBrk="1" fontAlgn="auto" latinLnBrk="0" hangingPunct="1">
              <a:spcBef>
                <a:spcPts val="0"/>
              </a:spcBef>
              <a:spcAft>
                <a:spcPts val="600"/>
              </a:spcAft>
            </a:pPr>
            <a:endParaRPr lang="en-US" sz="1000" b="1" i="0" u="none" strike="noStrike" kern="1200" spc="0" baseline="0">
              <a:ln>
                <a:noFill/>
              </a:ln>
              <a:solidFill>
                <a:srgbClr val="005EB8"/>
              </a:solidFill>
              <a:effectLst/>
              <a:latin typeface="Arial" panose="020B0604020202020204" pitchFamily="34" charset="0"/>
            </a:endParaRPr>
          </a:p>
          <a:p>
            <a:pPr marL="0" marR="0" indent="0" algn="l" rtl="0" eaLnBrk="1" fontAlgn="auto" latinLnBrk="0" hangingPunct="1">
              <a:spcBef>
                <a:spcPts val="0"/>
              </a:spcBef>
              <a:spcAft>
                <a:spcPts val="600"/>
              </a:spcAft>
            </a:pPr>
            <a:endParaRPr lang="en-US" sz="1000">
              <a:solidFill>
                <a:srgbClr val="005EB8"/>
              </a:solidFill>
              <a:latin typeface="Arial" panose="020B0604020202020204" pitchFamily="34" charset="0"/>
            </a:endParaRPr>
          </a:p>
          <a:p>
            <a:pPr marL="0" marR="0" indent="0" algn="l" rtl="0" eaLnBrk="1" fontAlgn="auto" latinLnBrk="0" hangingPunct="1">
              <a:spcBef>
                <a:spcPts val="0"/>
              </a:spcBef>
              <a:spcAft>
                <a:spcPts val="600"/>
              </a:spcAft>
            </a:pPr>
            <a:endParaRPr lang="en-US" sz="1000" b="1" i="0" u="none" strike="noStrike" kern="1200" spc="0" baseline="0">
              <a:ln>
                <a:noFill/>
              </a:ln>
              <a:solidFill>
                <a:srgbClr val="005EB8"/>
              </a:solidFill>
              <a:effectLst/>
              <a:latin typeface="Arial" panose="020B0604020202020204" pitchFamily="34" charset="0"/>
            </a:endParaRPr>
          </a:p>
          <a:p>
            <a:pPr marL="0" marR="0" indent="0" algn="l" rtl="0" eaLnBrk="1" fontAlgn="auto" latinLnBrk="0" hangingPunct="1">
              <a:spcBef>
                <a:spcPts val="0"/>
              </a:spcBef>
              <a:spcAft>
                <a:spcPts val="600"/>
              </a:spcAft>
            </a:pPr>
            <a:endParaRPr lang="en-US" sz="1000" b="1" i="0" u="none" strike="noStrike" kern="1200" spc="0" baseline="0">
              <a:ln>
                <a:noFill/>
              </a:ln>
              <a:solidFill>
                <a:srgbClr val="005EB8"/>
              </a:solidFill>
              <a:effectLst/>
              <a:latin typeface="Arial" panose="020B0604020202020204" pitchFamily="34" charset="0"/>
            </a:endParaRPr>
          </a:p>
          <a:p>
            <a:pPr marL="0" marR="0" indent="0" algn="l" rtl="0" eaLnBrk="1" fontAlgn="auto" latinLnBrk="0" hangingPunct="1">
              <a:spcBef>
                <a:spcPts val="0"/>
              </a:spcBef>
              <a:spcAft>
                <a:spcPts val="600"/>
              </a:spcAft>
            </a:pPr>
            <a:endParaRPr lang="en-US" sz="1000" b="1" i="0" u="none" strike="noStrike" kern="1200" spc="0" baseline="0">
              <a:ln>
                <a:noFill/>
              </a:ln>
              <a:solidFill>
                <a:schemeClr val="tx2"/>
              </a:solidFill>
              <a:effectLst/>
              <a:latin typeface="Arial" panose="020B0604020202020204" pitchFamily="34" charset="0"/>
            </a:endParaRPr>
          </a:p>
          <a:p>
            <a:pPr marL="0" marR="0" indent="0" algn="l" rtl="0" eaLnBrk="1" fontAlgn="auto" latinLnBrk="0" hangingPunct="1">
              <a:spcBef>
                <a:spcPts val="0"/>
              </a:spcBef>
              <a:spcAft>
                <a:spcPts val="600"/>
              </a:spcAft>
            </a:pPr>
            <a:r>
              <a:rPr lang="en-US" sz="1000" b="1" i="0" u="none" strike="noStrike" kern="1200" spc="0" baseline="0">
                <a:ln>
                  <a:noFill/>
                </a:ln>
                <a:solidFill>
                  <a:schemeClr val="tx2"/>
                </a:solidFill>
                <a:effectLst/>
                <a:latin typeface="Arial" panose="020B0604020202020204" pitchFamily="34" charset="0"/>
              </a:rPr>
              <a:t>Assistance required </a:t>
            </a:r>
          </a:p>
          <a:p>
            <a:pPr marL="0" marR="0" indent="0" algn="l" rtl="0" eaLnBrk="1" fontAlgn="auto" latinLnBrk="0" hangingPunct="1">
              <a:spcBef>
                <a:spcPts val="0"/>
              </a:spcBef>
              <a:spcAft>
                <a:spcPts val="600"/>
              </a:spcAft>
            </a:pPr>
            <a:r>
              <a:rPr lang="en-US" sz="1000" b="0" i="0" u="none" strike="noStrike" kern="1200" spc="0" baseline="0">
                <a:ln>
                  <a:noFill/>
                </a:ln>
                <a:solidFill>
                  <a:schemeClr val="tx1"/>
                </a:solidFill>
                <a:effectLst/>
                <a:latin typeface="Arial" panose="020B0604020202020204" pitchFamily="34" charset="0"/>
              </a:rPr>
              <a:t>We require assistance to deliver this review on time, in particular we need: prompt agreement of these terms of reference; staff required for interview to ensure their reasonable availability; and access to relevant records. </a:t>
            </a:r>
            <a:endParaRPr lang="en-US" sz="1000" b="0">
              <a:solidFill>
                <a:schemeClr val="tx1"/>
              </a:solidFill>
              <a:latin typeface="Arial" panose="020B0604020202020204" pitchFamily="34" charset="0"/>
            </a:endParaRPr>
          </a:p>
          <a:p>
            <a:pPr marL="0" marR="0" indent="0" algn="l" rtl="0" eaLnBrk="1" fontAlgn="auto" latinLnBrk="0" hangingPunct="1">
              <a:spcBef>
                <a:spcPts val="0"/>
              </a:spcBef>
              <a:spcAft>
                <a:spcPts val="600"/>
              </a:spcAft>
            </a:pPr>
            <a:r>
              <a:rPr kumimoji="0" lang="en-GB" sz="1000" b="1" i="0" u="none" strike="noStrike" kern="1200" cap="none" spc="0" normalizeH="0" baseline="0" noProof="0">
                <a:ln>
                  <a:noFill/>
                </a:ln>
                <a:solidFill>
                  <a:srgbClr val="00338D"/>
                </a:solidFill>
                <a:effectLst/>
                <a:uLnTx/>
                <a:uFillTx/>
                <a:latin typeface="Arial"/>
                <a:ea typeface="+mn-ea"/>
                <a:cs typeface="+mn-cs"/>
              </a:rPr>
              <a:t>Key contacts</a:t>
            </a:r>
          </a:p>
          <a:p>
            <a:pPr marL="36000" marR="0" lvl="0" indent="0" algn="l" defTabSz="914400" rtl="0" eaLnBrk="1" fontAlgn="auto" latinLnBrk="0" hangingPunct="1">
              <a:lnSpc>
                <a:spcPct val="90000"/>
              </a:lnSpc>
              <a:spcBef>
                <a:spcPts val="0"/>
              </a:spcBef>
              <a:spcAft>
                <a:spcPts val="0"/>
              </a:spcAft>
              <a:buClrTx/>
              <a:buSzTx/>
              <a:buFontTx/>
              <a:buNone/>
              <a:tabLst>
                <a:tab pos="180975" algn="l"/>
              </a:tabLst>
              <a:defRPr/>
            </a:pPr>
            <a:r>
              <a:rPr kumimoji="0" lang="en-GB"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In order to undertake this work we will require meetings with:</a:t>
            </a:r>
          </a:p>
          <a:p>
            <a:pPr marL="36000" marR="0" lvl="0" indent="0" algn="l" defTabSz="914400" rtl="0" eaLnBrk="1" fontAlgn="auto" latinLnBrk="0" hangingPunct="1">
              <a:lnSpc>
                <a:spcPct val="90000"/>
              </a:lnSpc>
              <a:spcBef>
                <a:spcPts val="0"/>
              </a:spcBef>
              <a:spcAft>
                <a:spcPts val="0"/>
              </a:spcAft>
              <a:buClrTx/>
              <a:buSzTx/>
              <a:buFontTx/>
              <a:buNone/>
              <a:tabLst>
                <a:tab pos="180975" algn="l"/>
              </a:tabLst>
              <a:defRPr/>
            </a:pPr>
            <a:endParaRPr kumimoji="0" lang="en-GB"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36000" marR="0" lvl="2" indent="-180000" algn="l" defTabSz="914400" rtl="0" eaLnBrk="1" fontAlgn="auto" latinLnBrk="0" hangingPunct="1">
              <a:lnSpc>
                <a:spcPct val="90000"/>
              </a:lnSpc>
              <a:spcBef>
                <a:spcPts val="0"/>
              </a:spcBef>
              <a:spcAft>
                <a:spcPts val="600"/>
              </a:spcAft>
              <a:buClr>
                <a:srgbClr val="00338D"/>
              </a:buClr>
              <a:buSzTx/>
              <a:buFont typeface="Arial" panose="020B0604020202020204" pitchFamily="34" charset="0"/>
              <a:buChar char="•"/>
              <a:tabLst>
                <a:tab pos="180975" algn="l"/>
              </a:tabLst>
              <a:defRPr/>
            </a:pPr>
            <a:r>
              <a:rPr kumimoji="0" lang="en-GB" sz="1000" b="0" i="0" u="none" strike="noStrike" kern="1200" cap="none" spc="0" normalizeH="0" baseline="0" noProof="0">
                <a:ln>
                  <a:noFill/>
                </a:ln>
                <a:solidFill>
                  <a:srgbClr val="00338D"/>
                </a:solidFill>
                <a:effectLst/>
                <a:highlight>
                  <a:srgbClr val="FFFF00"/>
                </a:highlight>
                <a:uLnTx/>
                <a:uFillTx/>
                <a:latin typeface="Arial" panose="020B0604020202020204" pitchFamily="34" charset="0"/>
                <a:ea typeface="+mn-ea"/>
                <a:cs typeface="Arial" panose="020B0604020202020204" pitchFamily="34" charset="0"/>
              </a:rPr>
              <a:t>[</a:t>
            </a:r>
            <a:r>
              <a:rPr kumimoji="0" lang="en-GB" sz="1000" b="0" i="0" u="none" strike="noStrike" kern="1200" cap="none" spc="0" normalizeH="0" baseline="0" noProof="0">
                <a:ln>
                  <a:noFill/>
                </a:ln>
                <a:solidFill>
                  <a:schemeClr val="tx1"/>
                </a:solidFill>
                <a:effectLst/>
                <a:highlight>
                  <a:srgbClr val="FFFF00"/>
                </a:highlight>
                <a:uLnTx/>
                <a:uFillTx/>
                <a:latin typeface="Arial" panose="020B0604020202020204" pitchFamily="34" charset="0"/>
                <a:ea typeface="+mn-ea"/>
                <a:cs typeface="Arial" panose="020B0604020202020204" pitchFamily="34" charset="0"/>
              </a:rPr>
              <a:t>FULL NAME] – [JOB TITLE]</a:t>
            </a:r>
          </a:p>
          <a:p>
            <a:pPr marL="36000" marR="0" lvl="2" indent="-180000" algn="l" defTabSz="914400" rtl="0" eaLnBrk="1" fontAlgn="auto" latinLnBrk="0" hangingPunct="1">
              <a:lnSpc>
                <a:spcPct val="90000"/>
              </a:lnSpc>
              <a:spcBef>
                <a:spcPts val="0"/>
              </a:spcBef>
              <a:spcAft>
                <a:spcPts val="600"/>
              </a:spcAft>
              <a:buClr>
                <a:srgbClr val="00338D"/>
              </a:buClr>
              <a:buSzTx/>
              <a:buFont typeface="Arial" panose="020B0604020202020204" pitchFamily="34" charset="0"/>
              <a:buChar char="•"/>
              <a:tabLst>
                <a:tab pos="180975" algn="l"/>
              </a:tabLst>
              <a:defRPr/>
            </a:pPr>
            <a:r>
              <a:rPr kumimoji="0" lang="en-GB" sz="1000" b="0" i="0" u="none" strike="noStrike" kern="1200" cap="none" spc="0" normalizeH="0" baseline="0" noProof="0">
                <a:ln>
                  <a:noFill/>
                </a:ln>
                <a:solidFill>
                  <a:schemeClr val="tx1"/>
                </a:solidFill>
                <a:effectLst/>
                <a:highlight>
                  <a:srgbClr val="FFFF00"/>
                </a:highlight>
                <a:uLnTx/>
                <a:uFillTx/>
                <a:latin typeface="Arial" panose="020B0604020202020204" pitchFamily="34" charset="0"/>
                <a:ea typeface="+mn-ea"/>
                <a:cs typeface="Arial" panose="020B0604020202020204" pitchFamily="34" charset="0"/>
              </a:rPr>
              <a:t>[FULL NAME] – [JOB TITLE]</a:t>
            </a:r>
          </a:p>
          <a:p>
            <a:pPr marL="36000" marR="0" lvl="2" indent="-180000" algn="l" defTabSz="914400" rtl="0" eaLnBrk="1" fontAlgn="auto" latinLnBrk="0" hangingPunct="1">
              <a:lnSpc>
                <a:spcPct val="90000"/>
              </a:lnSpc>
              <a:spcBef>
                <a:spcPts val="0"/>
              </a:spcBef>
              <a:spcAft>
                <a:spcPts val="600"/>
              </a:spcAft>
              <a:buClr>
                <a:srgbClr val="00338D"/>
              </a:buClr>
              <a:buSzTx/>
              <a:buFont typeface="Arial" panose="020B0604020202020204" pitchFamily="34" charset="0"/>
              <a:buChar char="•"/>
              <a:tabLst>
                <a:tab pos="180975" algn="l"/>
              </a:tabLst>
              <a:defRPr/>
            </a:pPr>
            <a:r>
              <a:rPr kumimoji="0" lang="en-GB" sz="1000" b="0" i="0" u="none" strike="noStrike" kern="1200" cap="none" spc="0" normalizeH="0" baseline="0" noProof="0">
                <a:ln>
                  <a:noFill/>
                </a:ln>
                <a:solidFill>
                  <a:schemeClr val="tx1"/>
                </a:solidFill>
                <a:effectLst/>
                <a:highlight>
                  <a:srgbClr val="FFFF00"/>
                </a:highlight>
                <a:uLnTx/>
                <a:uFillTx/>
                <a:latin typeface="Arial" panose="020B0604020202020204" pitchFamily="34" charset="0"/>
                <a:ea typeface="+mn-ea"/>
                <a:cs typeface="Arial" panose="020B0604020202020204" pitchFamily="34" charset="0"/>
              </a:rPr>
              <a:t>[FULL NAME] – [JOB TITLE]</a:t>
            </a:r>
          </a:p>
          <a:p>
            <a:pPr marL="36000" marR="0" lvl="2" indent="-180000" algn="l" defTabSz="914400" rtl="0" eaLnBrk="1" fontAlgn="auto" latinLnBrk="0" hangingPunct="1">
              <a:lnSpc>
                <a:spcPct val="90000"/>
              </a:lnSpc>
              <a:spcBef>
                <a:spcPts val="0"/>
              </a:spcBef>
              <a:spcAft>
                <a:spcPts val="600"/>
              </a:spcAft>
              <a:buClr>
                <a:srgbClr val="00338D"/>
              </a:buClr>
              <a:buSzTx/>
              <a:buFont typeface="Arial" panose="020B0604020202020204" pitchFamily="34" charset="0"/>
              <a:buChar char="•"/>
              <a:tabLst>
                <a:tab pos="180975" algn="l"/>
              </a:tabLst>
              <a:defRPr/>
            </a:pPr>
            <a:r>
              <a:rPr kumimoji="0" lang="en-GB"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Other staff members as required.</a:t>
            </a:r>
          </a:p>
          <a:p>
            <a:pPr marL="36000" marR="0" lvl="0" indent="0" algn="l" defTabSz="914400" rtl="0" eaLnBrk="1" fontAlgn="auto" latinLnBrk="0" hangingPunct="1">
              <a:lnSpc>
                <a:spcPct val="90000"/>
              </a:lnSpc>
              <a:spcBef>
                <a:spcPts val="0"/>
              </a:spcBef>
              <a:spcAft>
                <a:spcPts val="0"/>
              </a:spcAft>
              <a:buClr>
                <a:srgbClr val="00338D"/>
              </a:buClr>
              <a:buSzTx/>
              <a:buFontTx/>
              <a:buNone/>
              <a:tabLst>
                <a:tab pos="180975" algn="l"/>
              </a:tabLst>
              <a:defRPr/>
            </a:pPr>
            <a:r>
              <a:rPr kumimoji="0" lang="en-GB" sz="1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This list is not exhaustive and we may require additional meetings as our work progresses.</a:t>
            </a:r>
          </a:p>
          <a:p>
            <a:pPr marL="0" marR="0" indent="0" algn="l" rtl="0" eaLnBrk="1" fontAlgn="auto" latinLnBrk="0" hangingPunct="1">
              <a:spcBef>
                <a:spcPts val="0"/>
              </a:spcBef>
              <a:spcAft>
                <a:spcPts val="600"/>
              </a:spcAft>
            </a:pPr>
            <a:endParaRPr lang="en-US" sz="1000" b="0">
              <a:solidFill>
                <a:schemeClr val="tx1"/>
              </a:solidFill>
              <a:latin typeface="Arial" panose="020B0604020202020204" pitchFamily="34" charset="0"/>
            </a:endParaRPr>
          </a:p>
          <a:p>
            <a:pPr marL="0" marR="0" indent="0" algn="l" rtl="0" eaLnBrk="1" fontAlgn="auto" latinLnBrk="0" hangingPunct="1">
              <a:spcBef>
                <a:spcPts val="0"/>
              </a:spcBef>
              <a:spcAft>
                <a:spcPts val="600"/>
              </a:spcAft>
            </a:pPr>
            <a:endParaRPr lang="en-US" sz="1000" b="0" i="0" u="none" strike="noStrike" kern="1200" spc="0" baseline="0">
              <a:ln>
                <a:noFill/>
              </a:ln>
              <a:solidFill>
                <a:schemeClr val="tx1"/>
              </a:solidFill>
              <a:effectLst/>
              <a:latin typeface="Arial" panose="020B0604020202020204" pitchFamily="34" charset="0"/>
            </a:endParaRPr>
          </a:p>
          <a:p>
            <a:pPr marL="0" marR="0" indent="0" algn="l" rtl="0" eaLnBrk="1" fontAlgn="auto" latinLnBrk="0" hangingPunct="1">
              <a:spcBef>
                <a:spcPts val="0"/>
              </a:spcBef>
              <a:spcAft>
                <a:spcPts val="600"/>
              </a:spcAft>
            </a:pPr>
            <a:endParaRPr lang="en-US" sz="1000" b="0">
              <a:solidFill>
                <a:schemeClr val="tx1"/>
              </a:solidFill>
              <a:latin typeface="Arial" panose="020B0604020202020204" pitchFamily="34" charset="0"/>
            </a:endParaRPr>
          </a:p>
          <a:p>
            <a:pPr marL="0" marR="0" indent="0" algn="l" rtl="0" eaLnBrk="1" fontAlgn="auto" latinLnBrk="0" hangingPunct="1">
              <a:spcBef>
                <a:spcPts val="0"/>
              </a:spcBef>
              <a:spcAft>
                <a:spcPts val="600"/>
              </a:spcAft>
            </a:pPr>
            <a:endParaRPr lang="en-US" sz="1000" b="0" i="0" u="none" strike="noStrike" kern="1200" spc="0" baseline="0">
              <a:ln>
                <a:noFill/>
              </a:ln>
              <a:solidFill>
                <a:schemeClr val="tx1"/>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1" i="0" u="none" strike="noStrike" kern="1200" cap="none" spc="0" normalizeH="0" baseline="0" noProof="0">
                <a:ln>
                  <a:noFill/>
                </a:ln>
                <a:solidFill>
                  <a:schemeClr val="tx2"/>
                </a:solidFill>
                <a:effectLst/>
                <a:uLnTx/>
                <a:uFillTx/>
                <a:latin typeface="Arial"/>
                <a:ea typeface="+mn-ea"/>
                <a:cs typeface="+mn-cs"/>
              </a:rPr>
              <a:t>Timetable</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0" i="0" u="none" strike="noStrike" kern="1200" cap="none" spc="0" normalizeH="0" baseline="0" noProof="0">
                <a:ln>
                  <a:noFill/>
                </a:ln>
                <a:solidFill>
                  <a:schemeClr val="tx1"/>
                </a:solidFill>
                <a:effectLst/>
                <a:uLnTx/>
                <a:uFillTx/>
                <a:latin typeface="Arial"/>
                <a:ea typeface="+mn-ea"/>
                <a:cs typeface="+mn-cs"/>
              </a:rPr>
              <a:t>Our</a:t>
            </a:r>
            <a:r>
              <a:rPr lang="en-US" sz="1000" b="0">
                <a:solidFill>
                  <a:schemeClr val="tx1"/>
                </a:solidFill>
                <a:latin typeface="Arial"/>
              </a:rPr>
              <a:t> </a:t>
            </a:r>
            <a:r>
              <a:rPr kumimoji="0" lang="en-US" sz="1000" b="0" i="0" u="none" strike="noStrike" kern="1200" cap="none" spc="0" normalizeH="0" baseline="0" noProof="0">
                <a:ln>
                  <a:noFill/>
                </a:ln>
                <a:solidFill>
                  <a:schemeClr val="tx1"/>
                </a:solidFill>
                <a:effectLst/>
                <a:uLnTx/>
                <a:uFillTx/>
                <a:latin typeface="Arial"/>
                <a:ea typeface="+mn-ea"/>
                <a:cs typeface="+mn-cs"/>
              </a:rPr>
              <a:t>indicative </a:t>
            </a:r>
            <a:r>
              <a:rPr kumimoji="0" lang="en-US" sz="1000" b="0" i="0" u="none" strike="noStrike" kern="1200" cap="none" spc="0" normalizeH="0" baseline="0" noProof="0">
                <a:ln>
                  <a:noFill/>
                </a:ln>
                <a:solidFill>
                  <a:srgbClr val="000000"/>
                </a:solidFill>
                <a:effectLst/>
                <a:uLnTx/>
                <a:uFillTx/>
                <a:latin typeface="Arial"/>
                <a:ea typeface="+mn-ea"/>
                <a:cs typeface="+mn-cs"/>
              </a:rPr>
              <a:t>timetable for this work is outlined below, this is contingent on timely response to requests for information and meetings with staff.</a:t>
            </a:r>
          </a:p>
          <a:p>
            <a:endParaRPr lang="en-GB" sz="1000"/>
          </a:p>
        </p:txBody>
      </p:sp>
      <p:sp>
        <p:nvSpPr>
          <p:cNvPr id="10" name="Title 9">
            <a:extLst>
              <a:ext uri="{FF2B5EF4-FFF2-40B4-BE49-F238E27FC236}">
                <a16:creationId xmlns:a16="http://schemas.microsoft.com/office/drawing/2014/main" id="{A950A7A2-7159-4E18-81D3-353E09D5C69E}"/>
              </a:ext>
            </a:extLst>
          </p:cNvPr>
          <p:cNvSpPr>
            <a:spLocks noGrp="1"/>
          </p:cNvSpPr>
          <p:nvPr>
            <p:ph type="title"/>
          </p:nvPr>
        </p:nvSpPr>
        <p:spPr/>
        <p:txBody>
          <a:bodyPr/>
          <a:lstStyle/>
          <a:p>
            <a:r>
              <a:rPr lang="en-GB" sz="3600">
                <a:solidFill>
                  <a:srgbClr val="00338D"/>
                </a:solidFill>
                <a:latin typeface="+mn-lt"/>
                <a:ea typeface="Calibri" panose="020F0502020204030204" pitchFamily="34" charset="0"/>
                <a:cs typeface="Calibri" panose="020F0502020204030204" pitchFamily="34" charset="0"/>
              </a:rPr>
              <a:t>Data Security and Protection Toolkit </a:t>
            </a:r>
            <a:endParaRPr lang="en-GB" sz="3600">
              <a:latin typeface="+mn-lt"/>
            </a:endParaRPr>
          </a:p>
        </p:txBody>
      </p:sp>
      <p:graphicFrame>
        <p:nvGraphicFramePr>
          <p:cNvPr id="7" name="object 57">
            <a:extLst>
              <a:ext uri="{FF2B5EF4-FFF2-40B4-BE49-F238E27FC236}">
                <a16:creationId xmlns:a16="http://schemas.microsoft.com/office/drawing/2014/main" id="{38873C95-FE96-C65B-A89F-05346AE5A10D}"/>
              </a:ext>
            </a:extLst>
          </p:cNvPr>
          <p:cNvGraphicFramePr>
            <a:graphicFrameLocks noGrp="1"/>
          </p:cNvGraphicFramePr>
          <p:nvPr>
            <p:extLst>
              <p:ext uri="{D42A27DB-BD31-4B8C-83A1-F6EECF244321}">
                <p14:modId xmlns:p14="http://schemas.microsoft.com/office/powerpoint/2010/main" val="256604050"/>
              </p:ext>
            </p:extLst>
          </p:nvPr>
        </p:nvGraphicFramePr>
        <p:xfrm>
          <a:off x="6214961" y="1992525"/>
          <a:ext cx="4992689" cy="3069600"/>
        </p:xfrm>
        <a:graphic>
          <a:graphicData uri="http://schemas.openxmlformats.org/drawingml/2006/table">
            <a:tbl>
              <a:tblPr firstRow="1">
                <a:tableStyleId>{0E3FDE45-AF77-4B5C-9715-49D594BDF05E}</a:tableStyleId>
              </a:tblPr>
              <a:tblGrid>
                <a:gridCol w="1226016">
                  <a:extLst>
                    <a:ext uri="{9D8B030D-6E8A-4147-A177-3AD203B41FA5}">
                      <a16:colId xmlns:a16="http://schemas.microsoft.com/office/drawing/2014/main" val="20001"/>
                    </a:ext>
                  </a:extLst>
                </a:gridCol>
                <a:gridCol w="1944000">
                  <a:extLst>
                    <a:ext uri="{9D8B030D-6E8A-4147-A177-3AD203B41FA5}">
                      <a16:colId xmlns:a16="http://schemas.microsoft.com/office/drawing/2014/main" val="879324477"/>
                    </a:ext>
                  </a:extLst>
                </a:gridCol>
                <a:gridCol w="778673">
                  <a:extLst>
                    <a:ext uri="{9D8B030D-6E8A-4147-A177-3AD203B41FA5}">
                      <a16:colId xmlns:a16="http://schemas.microsoft.com/office/drawing/2014/main" val="1995940743"/>
                    </a:ext>
                  </a:extLst>
                </a:gridCol>
                <a:gridCol w="1044000">
                  <a:extLst>
                    <a:ext uri="{9D8B030D-6E8A-4147-A177-3AD203B41FA5}">
                      <a16:colId xmlns:a16="http://schemas.microsoft.com/office/drawing/2014/main" val="318841582"/>
                    </a:ext>
                  </a:extLst>
                </a:gridCol>
              </a:tblGrid>
              <a:tr h="203678">
                <a:tc>
                  <a:txBody>
                    <a:bodyPr/>
                    <a:lstStyle/>
                    <a:p>
                      <a:pPr marL="0" indent="0" algn="l" defTabSz="487678" rtl="0" eaLnBrk="1" latinLnBrk="0" hangingPunct="1">
                        <a:lnSpc>
                          <a:spcPct val="100000"/>
                        </a:lnSpc>
                        <a:spcBef>
                          <a:spcPts val="300"/>
                        </a:spcBef>
                        <a:spcAft>
                          <a:spcPts val="300"/>
                        </a:spcAft>
                        <a:buFontTx/>
                        <a:buNone/>
                      </a:pPr>
                      <a:r>
                        <a:rPr lang="en-GB" sz="1000" b="1" kern="1200">
                          <a:solidFill>
                            <a:schemeClr val="tx2"/>
                          </a:solidFill>
                          <a:latin typeface="Arial" panose="020B0604020202020204" pitchFamily="34" charset="0"/>
                          <a:cs typeface="Arial" panose="020B0604020202020204" pitchFamily="34" charset="0"/>
                        </a:rPr>
                        <a:t>Due date (w/c)</a:t>
                      </a:r>
                      <a:endParaRPr lang="en-GB" sz="1000" b="1" kern="1200">
                        <a:solidFill>
                          <a:schemeClr val="tx2"/>
                        </a:solidFill>
                        <a:latin typeface="Arial" panose="020B0604020202020204" pitchFamily="34" charset="0"/>
                        <a:ea typeface="+mn-ea"/>
                        <a:cs typeface="Arial" panose="020B0604020202020204" pitchFamily="34" charset="0"/>
                      </a:endParaRPr>
                    </a:p>
                  </a:txBody>
                  <a:tcPr marL="36000" marR="36000" marT="36000" marB="36000" anchor="b"/>
                </a:tc>
                <a:tc>
                  <a:txBody>
                    <a:bodyPr/>
                    <a:lstStyle/>
                    <a:p>
                      <a:pPr marL="0" indent="0" algn="l" defTabSz="487678" rtl="0" eaLnBrk="1" latinLnBrk="0" hangingPunct="1">
                        <a:lnSpc>
                          <a:spcPct val="100000"/>
                        </a:lnSpc>
                        <a:spcBef>
                          <a:spcPts val="300"/>
                        </a:spcBef>
                        <a:spcAft>
                          <a:spcPts val="300"/>
                        </a:spcAft>
                        <a:buFontTx/>
                        <a:buNone/>
                      </a:pPr>
                      <a:r>
                        <a:rPr lang="en-GB" sz="1000" b="1" kern="1200">
                          <a:solidFill>
                            <a:schemeClr val="tx2"/>
                          </a:solidFill>
                          <a:latin typeface="Arial" panose="020B0604020202020204" pitchFamily="34" charset="0"/>
                          <a:cs typeface="Arial" panose="020B0604020202020204" pitchFamily="34" charset="0"/>
                        </a:rPr>
                        <a:t>Task</a:t>
                      </a:r>
                      <a:endParaRPr lang="en-GB" sz="1000" b="1" kern="1200">
                        <a:solidFill>
                          <a:schemeClr val="tx2"/>
                        </a:solidFill>
                        <a:latin typeface="Arial" panose="020B0604020202020204" pitchFamily="34" charset="0"/>
                        <a:ea typeface="+mn-ea"/>
                        <a:cs typeface="Arial" panose="020B0604020202020204" pitchFamily="34" charset="0"/>
                      </a:endParaRPr>
                    </a:p>
                  </a:txBody>
                  <a:tcPr marL="36000" marR="36000" marT="36000" marB="36000" anchor="b"/>
                </a:tc>
                <a:tc gridSpan="2">
                  <a:txBody>
                    <a:bodyPr/>
                    <a:lstStyle/>
                    <a:p>
                      <a:pPr marL="0" indent="0" algn="l" defTabSz="487678" rtl="0" eaLnBrk="1" latinLnBrk="0" hangingPunct="1">
                        <a:lnSpc>
                          <a:spcPct val="100000"/>
                        </a:lnSpc>
                        <a:spcBef>
                          <a:spcPts val="300"/>
                        </a:spcBef>
                        <a:spcAft>
                          <a:spcPts val="300"/>
                        </a:spcAft>
                        <a:buFontTx/>
                        <a:buNone/>
                      </a:pPr>
                      <a:r>
                        <a:rPr lang="en-GB" sz="1000" b="1" kern="1200">
                          <a:solidFill>
                            <a:schemeClr val="tx2"/>
                          </a:solidFill>
                          <a:latin typeface="Arial" panose="020B0604020202020204" pitchFamily="34" charset="0"/>
                          <a:cs typeface="Arial" panose="020B0604020202020204" pitchFamily="34" charset="0"/>
                        </a:rPr>
                        <a:t>Responsibility</a:t>
                      </a:r>
                      <a:endParaRPr lang="en-GB" sz="1000" b="1" kern="1200">
                        <a:solidFill>
                          <a:schemeClr val="tx2"/>
                        </a:solidFill>
                        <a:latin typeface="Arial" panose="020B0604020202020204" pitchFamily="34" charset="0"/>
                        <a:ea typeface="+mn-ea"/>
                        <a:cs typeface="Arial" panose="020B0604020202020204" pitchFamily="34" charset="0"/>
                      </a:endParaRPr>
                    </a:p>
                  </a:txBody>
                  <a:tcPr marL="36000" marR="36000" marT="36000" marB="36000" anchor="b"/>
                </a:tc>
                <a:tc hMerge="1">
                  <a:txBody>
                    <a:bodyPr/>
                    <a:lstStyle/>
                    <a:p>
                      <a:pPr marL="0" indent="0" algn="l" defTabSz="487678" rtl="0" eaLnBrk="1" latinLnBrk="0" hangingPunct="1">
                        <a:lnSpc>
                          <a:spcPct val="100000"/>
                        </a:lnSpc>
                        <a:spcBef>
                          <a:spcPts val="0"/>
                        </a:spcBef>
                        <a:spcAft>
                          <a:spcPts val="600"/>
                        </a:spcAft>
                        <a:buFontTx/>
                        <a:buNone/>
                      </a:pPr>
                      <a:endParaRPr lang="en-GB" sz="1000" b="1" kern="1200">
                        <a:solidFill>
                          <a:srgbClr val="00A3A1"/>
                        </a:solidFill>
                        <a:latin typeface="+mn-lt"/>
                        <a:ea typeface="+mn-ea"/>
                        <a:cs typeface="+mn-cs"/>
                      </a:endParaRPr>
                    </a:p>
                  </a:txBody>
                  <a:tcPr marL="54610" marR="54610" marT="54610" marB="5461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0A3A1"/>
                      </a:solid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03678">
                <a:tc>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1" u="none" strike="noStrike" kern="1200" cap="none" spc="-5" normalizeH="0" baseline="0">
                          <a:ln>
                            <a:noFill/>
                          </a:ln>
                          <a:solidFill>
                            <a:srgbClr val="00338D"/>
                          </a:solidFill>
                          <a:effectLst/>
                          <a:uLnTx/>
                          <a:uFillTx/>
                          <a:latin typeface="Arial" panose="020B0604020202020204" pitchFamily="34" charset="0"/>
                          <a:ea typeface="+mn-ea"/>
                          <a:cs typeface="Arial" panose="020B0604020202020204" pitchFamily="34" charset="0"/>
                        </a:rPr>
                        <a:t>Scoping</a:t>
                      </a:r>
                    </a:p>
                  </a:txBody>
                  <a:tcPr marL="36000" marR="36000" marT="36000" marB="36000"/>
                </a:tc>
                <a:tc>
                  <a:txBody>
                    <a:bodyPr/>
                    <a:lstStyle/>
                    <a:p>
                      <a:pPr marL="0" indent="0" algn="l">
                        <a:lnSpc>
                          <a:spcPct val="100000"/>
                        </a:lnSpc>
                        <a:spcBef>
                          <a:spcPts val="300"/>
                        </a:spcBef>
                        <a:spcAft>
                          <a:spcPts val="300"/>
                        </a:spcAft>
                      </a:pPr>
                      <a:endParaRPr lang="en-GB" sz="1000" b="0" spc="-5">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1" kern="1200">
                          <a:solidFill>
                            <a:srgbClr val="ED2124"/>
                          </a:solidFill>
                          <a:highlight>
                            <a:srgbClr val="FFFF00"/>
                          </a:highlight>
                          <a:latin typeface="Arial" panose="020B0604020202020204" pitchFamily="34" charset="0"/>
                          <a:cs typeface="Arial" panose="020B0604020202020204" pitchFamily="34" charset="0"/>
                        </a:rPr>
                        <a:t>[CLIENT]</a:t>
                      </a:r>
                      <a:endParaRPr lang="en-GB" sz="1000" b="1" kern="1200">
                        <a:solidFill>
                          <a:srgbClr val="ED2124"/>
                        </a:solidFill>
                        <a:highlight>
                          <a:srgbClr val="FFFF00"/>
                        </a:highlight>
                        <a:latin typeface="Arial" panose="020B0604020202020204" pitchFamily="34" charset="0"/>
                        <a:ea typeface="+mn-ea"/>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1" kern="1200">
                          <a:solidFill>
                            <a:srgbClr val="ED2124"/>
                          </a:solidFill>
                          <a:highlight>
                            <a:srgbClr val="FFFF00"/>
                          </a:highlight>
                          <a:latin typeface="Arial" panose="020B0604020202020204" pitchFamily="34" charset="0"/>
                          <a:cs typeface="Arial" panose="020B0604020202020204" pitchFamily="34" charset="0"/>
                        </a:rPr>
                        <a:t>[Independent Assessor]</a:t>
                      </a:r>
                      <a:endParaRPr lang="en-GB" sz="1000" b="1" kern="1200">
                        <a:solidFill>
                          <a:srgbClr val="ED2124"/>
                        </a:solidFill>
                        <a:highlight>
                          <a:srgbClr val="FFFF00"/>
                        </a:highlight>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10001"/>
                  </a:ext>
                </a:extLst>
              </a:tr>
              <a:tr h="203678">
                <a:tc>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Prepare and agree ToR </a:t>
                      </a:r>
                    </a:p>
                  </a:txBody>
                  <a:tcPr marL="36000" marR="36000" marT="36000" marB="36000"/>
                </a:tc>
                <a:tc>
                  <a:txBody>
                    <a:bodyPr/>
                    <a:lstStyle/>
                    <a:p>
                      <a:pPr marL="0" indent="0" algn="l">
                        <a:lnSpc>
                          <a:spcPct val="100000"/>
                        </a:lnSpc>
                        <a:spcBef>
                          <a:spcPts val="300"/>
                        </a:spcBef>
                        <a:spcAft>
                          <a:spcPts val="300"/>
                        </a:spcAft>
                      </a:pPr>
                      <a:r>
                        <a:rPr lang="en-GB" sz="1000" b="0" spc="-5">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GB" sz="1000" b="0" spc="-5">
                        <a:solidFill>
                          <a:schemeClr val="tx2"/>
                        </a:solidFill>
                        <a:latin typeface="Arial" panose="020B0604020202020204" pitchFamily="34" charset="0"/>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4278899762"/>
                  </a:ext>
                </a:extLst>
              </a:tr>
              <a:tr h="203678">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Documentation received</a:t>
                      </a: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000" b="0" spc="-5">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GB" sz="1000" b="0" spc="-5">
                        <a:solidFill>
                          <a:schemeClr val="tx2"/>
                        </a:solidFill>
                        <a:latin typeface="Arial" panose="020B0604020202020204" pitchFamily="34" charset="0"/>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4193389785"/>
                  </a:ext>
                </a:extLst>
              </a:tr>
              <a:tr h="203678">
                <a:tc gridSpan="4">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1"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Fieldwork</a:t>
                      </a:r>
                      <a:endParaRPr kumimoji="0" lang="en-GB" sz="1000" b="1"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tc hMerge="1">
                  <a:txBody>
                    <a:bodyPr/>
                    <a:lstStyle/>
                    <a:p>
                      <a:pPr marL="0" indent="0" algn="l">
                        <a:lnSpc>
                          <a:spcPct val="100000"/>
                        </a:lnSpc>
                        <a:spcBef>
                          <a:spcPts val="235"/>
                        </a:spcBef>
                      </a:pPr>
                      <a:endParaRPr lang="en-GB" sz="900" b="0" spc="-5">
                        <a:latin typeface="+mn-lt"/>
                        <a:cs typeface="Univers 45 Light"/>
                      </a:endParaRPr>
                    </a:p>
                  </a:txBody>
                  <a:tcPr marL="54610" marR="54610" marT="54610" marB="5461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0A3A1"/>
                      </a:solid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algn="ctr">
                        <a:lnSpc>
                          <a:spcPct val="100000"/>
                        </a:lnSpc>
                        <a:spcBef>
                          <a:spcPts val="235"/>
                        </a:spcBef>
                      </a:pPr>
                      <a:endParaRPr lang="en-GB" sz="900" b="0" spc="-5">
                        <a:latin typeface="+mn-lt"/>
                        <a:cs typeface="Univers 45 Light"/>
                      </a:endParaRPr>
                    </a:p>
                  </a:txBody>
                  <a:tcPr marL="54610" marR="54610" marT="54610" marB="5461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algn="ctr">
                        <a:lnSpc>
                          <a:spcPct val="100000"/>
                        </a:lnSpc>
                        <a:spcBef>
                          <a:spcPts val="235"/>
                        </a:spcBef>
                      </a:pPr>
                      <a:endParaRPr lang="en-GB" sz="900" b="0" spc="-5">
                        <a:latin typeface="+mn-lt"/>
                        <a:cs typeface="Univers 45 Light"/>
                      </a:endParaRPr>
                    </a:p>
                  </a:txBody>
                  <a:tcPr marL="54610" marR="54610" marT="54610" marB="5461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0A3A1"/>
                      </a:solid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097619"/>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Start fieldwork</a:t>
                      </a: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1613199597"/>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Complete fieldwork</a:t>
                      </a: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976599351"/>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Closure meeting</a:t>
                      </a: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2763808070"/>
                  </a:ext>
                </a:extLst>
              </a:tr>
              <a:tr h="203678">
                <a:tc gridSpan="4">
                  <a:txBody>
                    <a:bodyPr/>
                    <a:lstStyle/>
                    <a:p>
                      <a:pPr marL="0" indent="0" algn="l">
                        <a:lnSpc>
                          <a:spcPct val="100000"/>
                        </a:lnSpc>
                        <a:spcBef>
                          <a:spcPts val="300"/>
                        </a:spcBef>
                        <a:spcAft>
                          <a:spcPts val="300"/>
                        </a:spcAft>
                      </a:pPr>
                      <a:r>
                        <a:rPr lang="en-GB" sz="1000" b="1" kern="1200">
                          <a:solidFill>
                            <a:schemeClr val="tx2"/>
                          </a:solidFill>
                          <a:latin typeface="Arial" panose="020B0604020202020204" pitchFamily="34" charset="0"/>
                          <a:cs typeface="Arial" panose="020B0604020202020204" pitchFamily="34" charset="0"/>
                        </a:rPr>
                        <a:t>Reporting</a:t>
                      </a:r>
                      <a:endParaRPr lang="en-GB" sz="1000" b="1" kern="1200">
                        <a:solidFill>
                          <a:schemeClr val="tx2"/>
                        </a:solidFill>
                        <a:latin typeface="Arial" panose="020B0604020202020204" pitchFamily="34" charset="0"/>
                        <a:ea typeface="+mn-ea"/>
                        <a:cs typeface="Arial" panose="020B0604020202020204" pitchFamily="34" charset="0"/>
                      </a:endParaRPr>
                    </a:p>
                  </a:txBody>
                  <a:tcPr marL="36000" marR="36000" marT="36000" marB="36000"/>
                </a:tc>
                <a:tc hMerge="1">
                  <a:txBody>
                    <a:bodyPr/>
                    <a:lstStyle/>
                    <a:p>
                      <a:pPr marL="0" indent="0" algn="l">
                        <a:lnSpc>
                          <a:spcPct val="100000"/>
                        </a:lnSpc>
                        <a:spcBef>
                          <a:spcPts val="235"/>
                        </a:spcBef>
                      </a:pPr>
                      <a:endParaRPr lang="en-GB" sz="900" b="0" spc="-5">
                        <a:latin typeface="+mn-lt"/>
                        <a:cs typeface="Univers 45 Light"/>
                      </a:endParaRPr>
                    </a:p>
                  </a:txBody>
                  <a:tcPr marL="54610" marR="54610" marT="54610" marB="5461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0A3A1"/>
                      </a:solid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algn="ctr">
                        <a:lnSpc>
                          <a:spcPct val="100000"/>
                        </a:lnSpc>
                        <a:spcBef>
                          <a:spcPts val="235"/>
                        </a:spcBef>
                      </a:pPr>
                      <a:endParaRPr lang="en-GB" sz="900" b="0" spc="-5">
                        <a:latin typeface="+mn-lt"/>
                        <a:cs typeface="Univers 45 Light"/>
                      </a:endParaRPr>
                    </a:p>
                  </a:txBody>
                  <a:tcPr marL="54610" marR="54610" marT="54610" marB="5461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algn="ctr">
                        <a:lnSpc>
                          <a:spcPct val="100000"/>
                        </a:lnSpc>
                        <a:spcBef>
                          <a:spcPts val="235"/>
                        </a:spcBef>
                      </a:pPr>
                      <a:endParaRPr lang="en-GB" sz="900" b="0" spc="-5">
                        <a:latin typeface="+mn-lt"/>
                        <a:cs typeface="Univers 45 Light"/>
                      </a:endParaRPr>
                    </a:p>
                  </a:txBody>
                  <a:tcPr marL="54610" marR="54610" marT="54610" marB="5461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0A3A1"/>
                      </a:solid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0544601"/>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Issue draft report</a:t>
                      </a:r>
                    </a:p>
                  </a:txBody>
                  <a:tcPr marL="36000" marR="36000" marT="36000" marB="36000"/>
                </a:tc>
                <a:tc>
                  <a:txBody>
                    <a:bodyPr/>
                    <a:lstStyle/>
                    <a:p>
                      <a:pPr marL="0" indent="0" algn="l">
                        <a:lnSpc>
                          <a:spcPct val="100000"/>
                        </a:lnSpc>
                        <a:spcBef>
                          <a:spcPts val="300"/>
                        </a:spcBef>
                        <a:spcAft>
                          <a:spcPts val="300"/>
                        </a:spcAft>
                      </a:pPr>
                      <a:endParaRPr lang="en-GB" sz="1000" b="0" spc="-5">
                        <a:solidFill>
                          <a:schemeClr val="tx2"/>
                        </a:solidFill>
                        <a:latin typeface="Arial" panose="020B0604020202020204" pitchFamily="34" charset="0"/>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1665016482"/>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Provide management responses</a:t>
                      </a:r>
                    </a:p>
                  </a:txBody>
                  <a:tcPr marL="36000" marR="36000" marT="36000" marB="36000"/>
                </a:tc>
                <a:tc>
                  <a:txBody>
                    <a:bodyPr/>
                    <a:lstStyle/>
                    <a:p>
                      <a:pPr marL="0" indent="0" algn="l">
                        <a:lnSpc>
                          <a:spcPct val="100000"/>
                        </a:lnSpc>
                        <a:spcBef>
                          <a:spcPts val="300"/>
                        </a:spcBef>
                        <a:spcAft>
                          <a:spcPts val="300"/>
                        </a:spcAft>
                      </a:pPr>
                      <a:r>
                        <a:rPr lang="en-GB" sz="1000" b="0" spc="-5">
                          <a:solidFill>
                            <a:schemeClr val="tx2"/>
                          </a:solidFill>
                          <a:latin typeface="Arial" panose="020B0604020202020204" pitchFamily="34" charset="0"/>
                          <a:cs typeface="Arial" panose="020B0604020202020204" pitchFamily="34" charset="0"/>
                          <a:sym typeface="Wingdings" panose="05000000000000000000" pitchFamily="2" charset="2"/>
                        </a:rPr>
                        <a:t></a:t>
                      </a:r>
                      <a:endParaRPr lang="en-GB" sz="1000" b="0" spc="-5">
                        <a:solidFill>
                          <a:schemeClr val="tx2"/>
                        </a:solidFill>
                        <a:latin typeface="Arial" panose="020B0604020202020204" pitchFamily="34" charset="0"/>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1691175056"/>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Final report issued</a:t>
                      </a:r>
                    </a:p>
                  </a:txBody>
                  <a:tcPr marL="36000" marR="36000" marT="36000" marB="36000"/>
                </a:tc>
                <a:tc>
                  <a:txBody>
                    <a:bodyPr/>
                    <a:lstStyle/>
                    <a:p>
                      <a:pPr marL="0" indent="0" algn="l">
                        <a:lnSpc>
                          <a:spcPct val="100000"/>
                        </a:lnSpc>
                        <a:spcBef>
                          <a:spcPts val="300"/>
                        </a:spcBef>
                        <a:spcAft>
                          <a:spcPts val="300"/>
                        </a:spcAft>
                      </a:pPr>
                      <a:endParaRPr lang="en-GB" sz="1000" b="0" spc="-5">
                        <a:solidFill>
                          <a:schemeClr val="tx2"/>
                        </a:solidFill>
                        <a:latin typeface="Arial" panose="020B0604020202020204" pitchFamily="34" charset="0"/>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3252745900"/>
                  </a:ext>
                </a:extLst>
              </a:tr>
              <a:tr h="203678">
                <a:tc>
                  <a:txBody>
                    <a:bodyPr/>
                    <a:lstStyle/>
                    <a:p>
                      <a:pPr marL="0" indent="0" algn="l">
                        <a:lnSpc>
                          <a:spcPct val="100000"/>
                        </a:lnSpc>
                        <a:spcBef>
                          <a:spcPts val="300"/>
                        </a:spcBef>
                        <a:spcAft>
                          <a:spcPts val="300"/>
                        </a:spcAft>
                      </a:pPr>
                      <a:r>
                        <a:rPr lang="en-GB" sz="1000" b="0" kern="1200" spc="-5">
                          <a:solidFill>
                            <a:srgbClr val="ED2124"/>
                          </a:solidFill>
                          <a:highlight>
                            <a:srgbClr val="FFFF00"/>
                          </a:highlight>
                          <a:latin typeface="Arial" panose="020B0604020202020204" pitchFamily="34" charset="0"/>
                          <a:cs typeface="Arial" panose="020B0604020202020204" pitchFamily="34" charset="0"/>
                        </a:rPr>
                        <a:t>[DD MONTH YEAR]</a:t>
                      </a:r>
                      <a:endParaRPr lang="en-GB" sz="1000" b="0" spc="-5">
                        <a:solidFill>
                          <a:srgbClr val="ED2124"/>
                        </a:solidFill>
                        <a:highlight>
                          <a:srgbClr val="FFFF00"/>
                        </a:highlight>
                        <a:latin typeface="Arial" panose="020B0604020202020204" pitchFamily="34" charset="0"/>
                        <a:cs typeface="Arial" panose="020B0604020202020204" pitchFamily="34" charset="0"/>
                      </a:endParaRPr>
                    </a:p>
                  </a:txBody>
                  <a:tcPr marL="36000" marR="36000" marT="36000" marB="36000"/>
                </a:tc>
                <a:tc>
                  <a:txBody>
                    <a:bodyPr/>
                    <a:lstStyle/>
                    <a:p>
                      <a:pPr marL="0" indent="0" algn="l">
                        <a:lnSpc>
                          <a:spcPct val="100000"/>
                        </a:lnSpc>
                        <a:spcBef>
                          <a:spcPts val="300"/>
                        </a:spcBef>
                        <a:spcAft>
                          <a:spcPts val="300"/>
                        </a:spcAft>
                      </a:pPr>
                      <a:r>
                        <a:rPr lang="en-GB" sz="1000" b="0" spc="-5">
                          <a:solidFill>
                            <a:schemeClr val="tx1"/>
                          </a:solidFill>
                          <a:latin typeface="Arial" panose="020B0604020202020204" pitchFamily="34" charset="0"/>
                          <a:cs typeface="Arial" panose="020B0604020202020204" pitchFamily="34" charset="0"/>
                        </a:rPr>
                        <a:t>Presentation to </a:t>
                      </a:r>
                      <a:r>
                        <a:rPr lang="en-GB" sz="1000" b="0" spc="-5">
                          <a:solidFill>
                            <a:srgbClr val="ED2124"/>
                          </a:solidFill>
                          <a:highlight>
                            <a:srgbClr val="FFFF00"/>
                          </a:highlight>
                          <a:latin typeface="Arial" panose="020B0604020202020204" pitchFamily="34" charset="0"/>
                          <a:cs typeface="Arial" panose="020B0604020202020204" pitchFamily="34" charset="0"/>
                        </a:rPr>
                        <a:t>[Audit Committee]</a:t>
                      </a:r>
                    </a:p>
                  </a:txBody>
                  <a:tcPr marL="36000" marR="36000" marT="36000" marB="36000"/>
                </a:tc>
                <a:tc>
                  <a:txBody>
                    <a:bodyPr/>
                    <a:lstStyle/>
                    <a:p>
                      <a:pPr marL="0" indent="0" algn="l">
                        <a:lnSpc>
                          <a:spcPct val="100000"/>
                        </a:lnSpc>
                        <a:spcBef>
                          <a:spcPts val="300"/>
                        </a:spcBef>
                        <a:spcAft>
                          <a:spcPts val="300"/>
                        </a:spcAft>
                      </a:pPr>
                      <a:endParaRPr lang="en-GB" sz="1000" b="0" spc="-5">
                        <a:solidFill>
                          <a:schemeClr val="tx2"/>
                        </a:solidFill>
                        <a:latin typeface="Arial" panose="020B0604020202020204" pitchFamily="34" charset="0"/>
                        <a:cs typeface="Arial" panose="020B0604020202020204" pitchFamily="34" charset="0"/>
                      </a:endParaRPr>
                    </a:p>
                  </a:txBody>
                  <a:tcPr marL="36000" marR="36000" marT="36000" marB="3600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kumimoji="0" lang="en-GB" sz="1000" b="0" u="none" strike="noStrike" kern="1200" cap="none" spc="-5" normalizeH="0" baseline="0" noProof="0">
                          <a:ln>
                            <a:noFill/>
                          </a:ln>
                          <a:solidFill>
                            <a:srgbClr val="00338D"/>
                          </a:solidFill>
                          <a:effectLst/>
                          <a:uLnTx/>
                          <a:uFillTx/>
                          <a:latin typeface="Arial" panose="020B0604020202020204" pitchFamily="34" charset="0"/>
                          <a:cs typeface="Arial" panose="020B0604020202020204" pitchFamily="34" charset="0"/>
                          <a:sym typeface="Wingdings" panose="05000000000000000000" pitchFamily="2" charset="2"/>
                        </a:rPr>
                        <a:t></a:t>
                      </a:r>
                      <a:endParaRPr kumimoji="0" lang="en-GB" sz="1000" b="0" i="0" u="none" strike="noStrike" kern="1200" cap="none" spc="-5" normalizeH="0" baseline="0" noProof="0">
                        <a:ln>
                          <a:noFill/>
                        </a:ln>
                        <a:solidFill>
                          <a:srgbClr val="00338D"/>
                        </a:solidFill>
                        <a:effectLst/>
                        <a:uLnTx/>
                        <a:uFillTx/>
                        <a:latin typeface="Arial" panose="020B0604020202020204" pitchFamily="34" charset="0"/>
                        <a:ea typeface="+mn-ea"/>
                        <a:cs typeface="Arial" panose="020B0604020202020204" pitchFamily="34" charset="0"/>
                      </a:endParaRPr>
                    </a:p>
                  </a:txBody>
                  <a:tcPr marL="36000" marR="36000" marT="36000" marB="36000"/>
                </a:tc>
                <a:extLst>
                  <a:ext uri="{0D108BD9-81ED-4DB2-BD59-A6C34878D82A}">
                    <a16:rowId xmlns:a16="http://schemas.microsoft.com/office/drawing/2014/main" val="3994439474"/>
                  </a:ext>
                </a:extLst>
              </a:tr>
            </a:tbl>
          </a:graphicData>
        </a:graphic>
      </p:graphicFrame>
      <p:graphicFrame>
        <p:nvGraphicFramePr>
          <p:cNvPr id="2" name="object 57">
            <a:extLst>
              <a:ext uri="{FF2B5EF4-FFF2-40B4-BE49-F238E27FC236}">
                <a16:creationId xmlns:a16="http://schemas.microsoft.com/office/drawing/2014/main" id="{D00BA427-6C45-5FF1-3264-9307B50499F9}"/>
              </a:ext>
            </a:extLst>
          </p:cNvPr>
          <p:cNvGraphicFramePr>
            <a:graphicFrameLocks noGrp="1"/>
          </p:cNvGraphicFramePr>
          <p:nvPr>
            <p:extLst>
              <p:ext uri="{D42A27DB-BD31-4B8C-83A1-F6EECF244321}">
                <p14:modId xmlns:p14="http://schemas.microsoft.com/office/powerpoint/2010/main" val="4147933504"/>
              </p:ext>
            </p:extLst>
          </p:nvPr>
        </p:nvGraphicFramePr>
        <p:xfrm>
          <a:off x="995363" y="1330126"/>
          <a:ext cx="4651925" cy="901800"/>
        </p:xfrm>
        <a:graphic>
          <a:graphicData uri="http://schemas.openxmlformats.org/drawingml/2006/table">
            <a:tbl>
              <a:tblPr firstRow="1" bandRow="1"/>
              <a:tblGrid>
                <a:gridCol w="397155">
                  <a:extLst>
                    <a:ext uri="{9D8B030D-6E8A-4147-A177-3AD203B41FA5}">
                      <a16:colId xmlns:a16="http://schemas.microsoft.com/office/drawing/2014/main" val="20000"/>
                    </a:ext>
                  </a:extLst>
                </a:gridCol>
                <a:gridCol w="4254770">
                  <a:extLst>
                    <a:ext uri="{9D8B030D-6E8A-4147-A177-3AD203B41FA5}">
                      <a16:colId xmlns:a16="http://schemas.microsoft.com/office/drawing/2014/main" val="20001"/>
                    </a:ext>
                  </a:extLst>
                </a:gridCol>
              </a:tblGrid>
              <a:tr h="0">
                <a:tc gridSpan="2">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0" indent="0" algn="l" defTabSz="487678" rtl="0" eaLnBrk="1" latinLnBrk="0" hangingPunct="1">
                        <a:lnSpc>
                          <a:spcPct val="90000"/>
                        </a:lnSpc>
                        <a:spcBef>
                          <a:spcPts val="0"/>
                        </a:spcBef>
                        <a:spcAft>
                          <a:spcPts val="600"/>
                        </a:spcAft>
                        <a:buFontTx/>
                        <a:buNone/>
                      </a:pPr>
                      <a:r>
                        <a:rPr lang="en-GB" sz="1000" b="1" kern="1200">
                          <a:solidFill>
                            <a:schemeClr val="tx2"/>
                          </a:solidFill>
                          <a:latin typeface="Arial" panose="020B0604020202020204" pitchFamily="34" charset="0"/>
                          <a:ea typeface="+mn-ea"/>
                          <a:cs typeface="Arial" panose="020B0604020202020204" pitchFamily="34" charset="0"/>
                        </a:rPr>
                        <a:t>Key risks identified</a:t>
                      </a:r>
                    </a:p>
                  </a:txBody>
                  <a:tcPr marL="0" marR="36000" marT="36000" marB="3600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algn="l">
                        <a:lnSpc>
                          <a:spcPct val="100000"/>
                        </a:lnSpc>
                        <a:spcBef>
                          <a:spcPts val="229"/>
                        </a:spcBef>
                      </a:pPr>
                      <a:endParaRPr sz="800" b="1">
                        <a:solidFill>
                          <a:srgbClr val="483698"/>
                        </a:solidFill>
                        <a:latin typeface="+mn-lt"/>
                        <a:cs typeface="Univers 45 Light"/>
                      </a:endParaRPr>
                    </a:p>
                  </a:txBody>
                  <a:tcPr marL="54610" marR="54610" marT="54610" marB="5461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00A3A1"/>
                      </a:solidFill>
                      <a:prstDash val="solid"/>
                      <a:round/>
                      <a:headEnd type="none" w="med" len="med"/>
                      <a:tailEnd type="none" w="med" len="med"/>
                    </a:lnT>
                    <a:lnB w="6350" cap="flat" cmpd="sng" algn="ctr">
                      <a:solidFill>
                        <a:srgbClr val="00A3A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51889">
                <a:tc>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0" indent="0" algn="l">
                        <a:lnSpc>
                          <a:spcPct val="100000"/>
                        </a:lnSpc>
                      </a:pPr>
                      <a:r>
                        <a:rPr lang="en-GB" sz="1000" b="1">
                          <a:solidFill>
                            <a:schemeClr val="tx2"/>
                          </a:solidFill>
                          <a:latin typeface="+mn-lt"/>
                          <a:cs typeface="Times New Roman"/>
                        </a:rPr>
                        <a:t>1</a:t>
                      </a:r>
                    </a:p>
                  </a:txBody>
                  <a:tcPr marL="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000" marR="204470">
                        <a:lnSpc>
                          <a:spcPct val="90000"/>
                        </a:lnSpc>
                        <a:spcBef>
                          <a:spcPts val="0"/>
                        </a:spcBef>
                        <a:spcAft>
                          <a:spcPts val="600"/>
                        </a:spcAft>
                      </a:pPr>
                      <a:r>
                        <a:rPr lang="en-GB" sz="1000" kern="1200" spc="5">
                          <a:solidFill>
                            <a:schemeClr val="tx1"/>
                          </a:solidFill>
                          <a:latin typeface="+mn-lt"/>
                          <a:ea typeface="+mn-ea"/>
                          <a:cs typeface="Arial" panose="020B0604020202020204" pitchFamily="34" charset="0"/>
                        </a:rPr>
                        <a:t>Governance arrangements do not provide sufficient oversight of the Data and Security arrangements at the Organisation.</a:t>
                      </a:r>
                    </a:p>
                  </a:txBody>
                  <a:tcPr marL="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51889">
                <a:tc>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0" indent="0" algn="l">
                        <a:lnSpc>
                          <a:spcPct val="100000"/>
                        </a:lnSpc>
                      </a:pPr>
                      <a:r>
                        <a:rPr lang="en-GB" sz="1000" b="1">
                          <a:solidFill>
                            <a:schemeClr val="tx2"/>
                          </a:solidFill>
                          <a:latin typeface="+mn-lt"/>
                          <a:cs typeface="Times New Roman"/>
                        </a:rPr>
                        <a:t>2</a:t>
                      </a:r>
                    </a:p>
                  </a:txBody>
                  <a:tcPr marL="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Univers 45 Light"/>
                        </a:defRPr>
                      </a:lvl1pPr>
                      <a:lvl2pPr marL="457200" algn="l" defTabSz="914400" rtl="0" eaLnBrk="1" latinLnBrk="0" hangingPunct="1">
                        <a:defRPr sz="1800" kern="1200">
                          <a:solidFill>
                            <a:schemeClr val="tx1"/>
                          </a:solidFill>
                          <a:latin typeface="Univers 45 Light"/>
                        </a:defRPr>
                      </a:lvl2pPr>
                      <a:lvl3pPr marL="914400" algn="l" defTabSz="914400" rtl="0" eaLnBrk="1" latinLnBrk="0" hangingPunct="1">
                        <a:defRPr sz="1800" kern="1200">
                          <a:solidFill>
                            <a:schemeClr val="tx1"/>
                          </a:solidFill>
                          <a:latin typeface="Univers 45 Light"/>
                        </a:defRPr>
                      </a:lvl3pPr>
                      <a:lvl4pPr marL="1371600" algn="l" defTabSz="914400" rtl="0" eaLnBrk="1" latinLnBrk="0" hangingPunct="1">
                        <a:defRPr sz="1800" kern="1200">
                          <a:solidFill>
                            <a:schemeClr val="tx1"/>
                          </a:solidFill>
                          <a:latin typeface="Univers 45 Light"/>
                        </a:defRPr>
                      </a:lvl4pPr>
                      <a:lvl5pPr marL="1828800" algn="l" defTabSz="914400" rtl="0" eaLnBrk="1" latinLnBrk="0" hangingPunct="1">
                        <a:defRPr sz="1800" kern="1200">
                          <a:solidFill>
                            <a:schemeClr val="tx1"/>
                          </a:solidFill>
                          <a:latin typeface="Univers 45 Light"/>
                        </a:defRPr>
                      </a:lvl5pPr>
                      <a:lvl6pPr marL="2286000" algn="l" defTabSz="914400" rtl="0" eaLnBrk="1" latinLnBrk="0" hangingPunct="1">
                        <a:defRPr sz="1800" kern="1200">
                          <a:solidFill>
                            <a:schemeClr val="tx1"/>
                          </a:solidFill>
                          <a:latin typeface="Univers 45 Light"/>
                        </a:defRPr>
                      </a:lvl6pPr>
                      <a:lvl7pPr marL="2743200" algn="l" defTabSz="914400" rtl="0" eaLnBrk="1" latinLnBrk="0" hangingPunct="1">
                        <a:defRPr sz="1800" kern="1200">
                          <a:solidFill>
                            <a:schemeClr val="tx1"/>
                          </a:solidFill>
                          <a:latin typeface="Univers 45 Light"/>
                        </a:defRPr>
                      </a:lvl7pPr>
                      <a:lvl8pPr marL="3200400" algn="l" defTabSz="914400" rtl="0" eaLnBrk="1" latinLnBrk="0" hangingPunct="1">
                        <a:defRPr sz="1800" kern="1200">
                          <a:solidFill>
                            <a:schemeClr val="tx1"/>
                          </a:solidFill>
                          <a:latin typeface="Univers 45 Light"/>
                        </a:defRPr>
                      </a:lvl8pPr>
                      <a:lvl9pPr marL="3657600" algn="l" defTabSz="914400" rtl="0" eaLnBrk="1" latinLnBrk="0" hangingPunct="1">
                        <a:defRPr sz="1800" kern="1200">
                          <a:solidFill>
                            <a:schemeClr val="tx1"/>
                          </a:solidFill>
                          <a:latin typeface="Univers 45 Light"/>
                        </a:defRPr>
                      </a:lvl9pPr>
                    </a:lstStyle>
                    <a:p>
                      <a:pPr marL="36000" marR="204470">
                        <a:lnSpc>
                          <a:spcPct val="90000"/>
                        </a:lnSpc>
                        <a:spcBef>
                          <a:spcPts val="0"/>
                        </a:spcBef>
                        <a:spcAft>
                          <a:spcPts val="600"/>
                        </a:spcAft>
                      </a:pPr>
                      <a:r>
                        <a:rPr lang="en-GB" sz="1000" kern="1200" spc="5">
                          <a:solidFill>
                            <a:schemeClr val="tx1"/>
                          </a:solidFill>
                          <a:latin typeface="+mn-lt"/>
                          <a:ea typeface="+mn-ea"/>
                          <a:cs typeface="Arial" panose="020B0604020202020204" pitchFamily="34" charset="0"/>
                        </a:rPr>
                        <a:t>Evidence available to support the Organisation's self-assessment is inadequate for the assertions being tested. </a:t>
                      </a:r>
                    </a:p>
                  </a:txBody>
                  <a:tcPr marL="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8899762"/>
                  </a:ext>
                </a:extLst>
              </a:tr>
            </a:tbl>
          </a:graphicData>
        </a:graphic>
      </p:graphicFrame>
      <p:sp>
        <p:nvSpPr>
          <p:cNvPr id="5" name="Text Placeholder 1">
            <a:extLst>
              <a:ext uri="{FF2B5EF4-FFF2-40B4-BE49-F238E27FC236}">
                <a16:creationId xmlns:a16="http://schemas.microsoft.com/office/drawing/2014/main" id="{4EE606EC-1717-1BED-E8A7-ADC69F3D851A}"/>
              </a:ext>
            </a:extLst>
          </p:cNvPr>
          <p:cNvSpPr txBox="1">
            <a:spLocks/>
          </p:cNvSpPr>
          <p:nvPr/>
        </p:nvSpPr>
        <p:spPr>
          <a:xfrm>
            <a:off x="938435" y="4955097"/>
            <a:ext cx="4992690" cy="849093"/>
          </a:xfrm>
          <a:prstGeom prst="rect">
            <a:avLst/>
          </a:prstGeom>
        </p:spPr>
        <p:txBody>
          <a:bodyPr vert="horz" lIns="36000" tIns="36000" rIns="36000" bIns="36000" numCol="1" spcCol="180000" rtlCol="0" anchor="t" anchorCtr="0">
            <a:noAutofit/>
          </a:bodyPr>
          <a:lstStyle>
            <a:lvl1pPr marL="0" indent="0" algn="l" defTabSz="914400" rtl="0" eaLnBrk="1" latinLnBrk="0" hangingPunct="1">
              <a:lnSpc>
                <a:spcPct val="100000"/>
              </a:lnSpc>
              <a:spcBef>
                <a:spcPts val="0"/>
              </a:spcBef>
              <a:spcAft>
                <a:spcPts val="600"/>
              </a:spcAft>
              <a:buFontTx/>
              <a:buNone/>
              <a:defRPr sz="950" b="1" kern="1200">
                <a:solidFill>
                  <a:srgbClr val="00A3A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600"/>
              </a:spcAft>
              <a:buClr>
                <a:srgbClr val="00A3A1"/>
              </a:buClr>
              <a:buFont typeface="Arial" panose="020B0604020202020204" pitchFamily="34" charset="0"/>
              <a:buChar char="—"/>
              <a:defRPr sz="900" kern="1200">
                <a:solidFill>
                  <a:schemeClr val="tx1"/>
                </a:solidFill>
                <a:latin typeface="+mn-lt"/>
                <a:ea typeface="+mn-ea"/>
                <a:cs typeface="+mn-cs"/>
              </a:defRPr>
            </a:lvl3pPr>
            <a:lvl4pPr marL="432000" indent="-144000" algn="l" defTabSz="914400" rtl="0" eaLnBrk="1" latinLnBrk="0" hangingPunct="1">
              <a:lnSpc>
                <a:spcPct val="100000"/>
              </a:lnSpc>
              <a:spcBef>
                <a:spcPts val="0"/>
              </a:spcBef>
              <a:spcAft>
                <a:spcPts val="600"/>
              </a:spcAft>
              <a:buClr>
                <a:srgbClr val="00A3A1"/>
              </a:buClr>
              <a:buFont typeface="Arial" panose="020B0604020202020204" pitchFamily="34" charset="0"/>
              <a:buChar char="-"/>
              <a:defRPr sz="900" kern="1200">
                <a:solidFill>
                  <a:schemeClr val="tx1"/>
                </a:solidFill>
                <a:latin typeface="+mn-lt"/>
                <a:ea typeface="+mn-ea"/>
                <a:cs typeface="+mn-cs"/>
              </a:defRPr>
            </a:lvl4pPr>
            <a:lvl5pPr marL="720000" indent="-288000" algn="l" defTabSz="914400" rtl="0" eaLnBrk="1" latinLnBrk="0" hangingPunct="1">
              <a:lnSpc>
                <a:spcPct val="100000"/>
              </a:lnSpc>
              <a:spcBef>
                <a:spcPts val="0"/>
              </a:spcBef>
              <a:spcAft>
                <a:spcPts val="600"/>
              </a:spcAft>
              <a:buClr>
                <a:srgbClr val="00A3A1"/>
              </a:buClr>
              <a:buFont typeface="Arial" panose="020B0604020202020204" pitchFamily="34" charset="0"/>
              <a:buChar char="•"/>
              <a:defRPr sz="900" kern="1200" baseline="0">
                <a:solidFill>
                  <a:schemeClr val="tx1"/>
                </a:solidFill>
                <a:latin typeface="+mn-lt"/>
                <a:ea typeface="+mn-ea"/>
                <a:cs typeface="+mn-cs"/>
              </a:defRPr>
            </a:lvl5pPr>
            <a:lvl6pPr marL="864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152000" indent="-288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296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000" algn="just">
              <a:lnSpc>
                <a:spcPct val="90000"/>
              </a:lnSpc>
              <a:buClr>
                <a:schemeClr val="accent1"/>
              </a:buClr>
              <a:buSzPct val="155000"/>
              <a:tabLst>
                <a:tab pos="180975" algn="l"/>
              </a:tabLst>
            </a:pPr>
            <a:r>
              <a:rPr lang="en-GB" sz="1000">
                <a:solidFill>
                  <a:schemeClr val="tx2"/>
                </a:solidFill>
                <a:latin typeface="Arial" panose="020B0604020202020204" pitchFamily="34" charset="0"/>
                <a:cs typeface="Arial" panose="020B0604020202020204" pitchFamily="34" charset="0"/>
              </a:rPr>
              <a:t>Documentation request</a:t>
            </a:r>
          </a:p>
          <a:p>
            <a:pPr marL="36000" algn="just">
              <a:lnSpc>
                <a:spcPct val="90000"/>
              </a:lnSpc>
              <a:buClr>
                <a:schemeClr val="tx2"/>
              </a:buClr>
              <a:tabLst>
                <a:tab pos="180975" algn="l"/>
              </a:tabLst>
            </a:pPr>
            <a:r>
              <a:rPr lang="en-GB" sz="1000" b="0">
                <a:solidFill>
                  <a:schemeClr val="tx1"/>
                </a:solidFill>
                <a:latin typeface="Arial" panose="020B0604020202020204" pitchFamily="34" charset="0"/>
                <a:cs typeface="Arial" panose="020B0604020202020204" pitchFamily="34" charset="0"/>
              </a:rPr>
              <a:t>We have provided the details of suggested documentation for each IGP in a separate Evidence Request List. Similarly if you feel there are other documents that would assist us, which are not listed, please provide them. </a:t>
            </a:r>
            <a:r>
              <a:rPr lang="en-GB" sz="1000" b="0">
                <a:solidFill>
                  <a:srgbClr val="000000"/>
                </a:solidFill>
                <a:latin typeface="Arial" panose="020B0604020202020204" pitchFamily="34" charset="0"/>
                <a:cs typeface="Arial" panose="020B0604020202020204" pitchFamily="34" charset="0"/>
              </a:rPr>
              <a:t>In order to facilitate this review we will need you to appoint us with an ‘auditor role’ access for the DSPT portal from your organisation’s NHS England account.</a:t>
            </a:r>
          </a:p>
        </p:txBody>
      </p:sp>
    </p:spTree>
    <p:extLst>
      <p:ext uri="{BB962C8B-B14F-4D97-AF65-F5344CB8AC3E}">
        <p14:creationId xmlns:p14="http://schemas.microsoft.com/office/powerpoint/2010/main" val="395054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FC8842-94DF-549D-3E32-705E82DB332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4CB437A-BDBF-9AC8-571A-8855AB63F2CF}"/>
              </a:ext>
            </a:extLst>
          </p:cNvPr>
          <p:cNvSpPr/>
          <p:nvPr/>
        </p:nvSpPr>
        <p:spPr>
          <a:xfrm>
            <a:off x="6021859" y="1293341"/>
            <a:ext cx="131806" cy="46214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a:solidFill>
                <a:schemeClr val="bg1"/>
              </a:solidFill>
            </a:endParaRPr>
          </a:p>
        </p:txBody>
      </p:sp>
      <p:sp>
        <p:nvSpPr>
          <p:cNvPr id="5" name="Title 2">
            <a:extLst>
              <a:ext uri="{FF2B5EF4-FFF2-40B4-BE49-F238E27FC236}">
                <a16:creationId xmlns:a16="http://schemas.microsoft.com/office/drawing/2014/main" id="{8DE00F23-8B90-E588-3807-6538527DD23E}"/>
              </a:ext>
            </a:extLst>
          </p:cNvPr>
          <p:cNvSpPr>
            <a:spLocks noGrp="1"/>
          </p:cNvSpPr>
          <p:nvPr>
            <p:ph type="title"/>
          </p:nvPr>
        </p:nvSpPr>
        <p:spPr>
          <a:xfrm>
            <a:off x="587827" y="283828"/>
            <a:ext cx="11419113" cy="349318"/>
          </a:xfrm>
        </p:spPr>
        <p:txBody>
          <a:bodyPr/>
          <a:lstStyle/>
          <a:p>
            <a:pPr fontAlgn="base"/>
            <a:r>
              <a:rPr lang="en-GB" sz="3600" dirty="0">
                <a:solidFill>
                  <a:srgbClr val="00338D"/>
                </a:solidFill>
                <a:latin typeface="+mn-lt"/>
                <a:ea typeface="Calibri" panose="020F0502020204030204" pitchFamily="34" charset="0"/>
                <a:cs typeface="Calibri" panose="020F0502020204030204" pitchFamily="34" charset="0"/>
              </a:rPr>
              <a:t>Appendix A.1 </a:t>
            </a:r>
            <a:br>
              <a:rPr lang="en-GB" sz="3600" dirty="0">
                <a:solidFill>
                  <a:srgbClr val="00338D"/>
                </a:solidFill>
                <a:latin typeface="+mn-lt"/>
                <a:ea typeface="Calibri" panose="020F0502020204030204" pitchFamily="34" charset="0"/>
                <a:cs typeface="Calibri" panose="020F0502020204030204" pitchFamily="34" charset="0"/>
              </a:rPr>
            </a:br>
            <a:br>
              <a:rPr lang="en-GB" sz="1200" b="1" dirty="0">
                <a:solidFill>
                  <a:srgbClr val="FF0000"/>
                </a:solidFill>
                <a:latin typeface="+mn-lt"/>
                <a:ea typeface="Calibri" panose="020F0502020204030204" pitchFamily="34" charset="0"/>
                <a:cs typeface="Calibri" panose="020F0502020204030204" pitchFamily="34" charset="0"/>
              </a:rPr>
            </a:br>
            <a:br>
              <a:rPr lang="en-GB" sz="1200" dirty="0">
                <a:solidFill>
                  <a:srgbClr val="FF0000"/>
                </a:solidFill>
              </a:rPr>
            </a:br>
            <a:endParaRPr lang="en-GB" sz="1200" b="1" dirty="0">
              <a:solidFill>
                <a:srgbClr val="FF0000"/>
              </a:solidFill>
              <a:latin typeface="+mn-lt"/>
            </a:endParaRPr>
          </a:p>
        </p:txBody>
      </p:sp>
      <p:sp>
        <p:nvSpPr>
          <p:cNvPr id="6" name="TextBox 5">
            <a:extLst>
              <a:ext uri="{FF2B5EF4-FFF2-40B4-BE49-F238E27FC236}">
                <a16:creationId xmlns:a16="http://schemas.microsoft.com/office/drawing/2014/main" id="{7DDD57BA-1FFF-7B7B-EFE5-296309803DAC}"/>
              </a:ext>
            </a:extLst>
          </p:cNvPr>
          <p:cNvSpPr txBox="1"/>
          <p:nvPr/>
        </p:nvSpPr>
        <p:spPr>
          <a:xfrm>
            <a:off x="587829" y="1184400"/>
            <a:ext cx="11016342" cy="369332"/>
          </a:xfrm>
          <a:prstGeom prst="rect">
            <a:avLst/>
          </a:prstGeom>
        </p:spPr>
        <p:txBody>
          <a:bodyPr vert="horz" wrap="square" lIns="0" tIns="0" rIns="0" bIns="0" rtlCol="0" anchor="t" anchorCtr="0">
            <a:noAutofit/>
          </a:bodyPr>
          <a:lstStyle/>
          <a:p>
            <a:pPr>
              <a:spcAft>
                <a:spcPts val="600"/>
              </a:spcAft>
            </a:pPr>
            <a:r>
              <a:rPr lang="en-GB" sz="1000" dirty="0">
                <a:latin typeface="Arial" panose="020B0604020202020204" pitchFamily="34" charset="0"/>
                <a:cs typeface="Arial" panose="020B0604020202020204" pitchFamily="34" charset="0"/>
              </a:rPr>
              <a:t>We have included below the </a:t>
            </a:r>
            <a:r>
              <a:rPr lang="en-GB" sz="1000" u="sng" dirty="0">
                <a:latin typeface="Arial" panose="020B0604020202020204" pitchFamily="34" charset="0"/>
                <a:cs typeface="Arial" panose="020B0604020202020204" pitchFamily="34" charset="0"/>
              </a:rPr>
              <a:t>nine mandatory outcomes </a:t>
            </a:r>
            <a:r>
              <a:rPr lang="en-GB" sz="1000" dirty="0">
                <a:latin typeface="Arial" panose="020B0604020202020204" pitchFamily="34" charset="0"/>
                <a:cs typeface="Arial" panose="020B0604020202020204" pitchFamily="34" charset="0"/>
              </a:rPr>
              <a:t>from the toolkit that we will review in detail as part of this review. These are the outcomes required by NHS England</a:t>
            </a:r>
            <a:r>
              <a:rPr lang="en-GB" sz="1000" strike="sngStrike" dirty="0">
                <a:latin typeface="Arial" panose="020B0604020202020204" pitchFamily="34" charset="0"/>
                <a:cs typeface="Arial" panose="020B0604020202020204" pitchFamily="34" charset="0"/>
              </a:rPr>
              <a:t> </a:t>
            </a:r>
            <a:r>
              <a:rPr lang="en-GB" sz="1000" dirty="0">
                <a:latin typeface="Arial" panose="020B0604020202020204" pitchFamily="34" charset="0"/>
                <a:cs typeface="Arial" panose="020B0604020202020204" pitchFamily="34" charset="0"/>
              </a:rPr>
              <a:t>as part of the national DSPT independent assessment requirements for 2025/26.</a:t>
            </a:r>
          </a:p>
          <a:p>
            <a:pPr>
              <a:spcAft>
                <a:spcPts val="600"/>
              </a:spcAft>
            </a:pPr>
            <a:endParaRPr lang="en-GB" sz="1000" dirty="0">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863400DF-9A37-E461-52DE-031250FFABEE}"/>
              </a:ext>
            </a:extLst>
          </p:cNvPr>
          <p:cNvGraphicFramePr>
            <a:graphicFrameLocks noGrp="1"/>
          </p:cNvGraphicFramePr>
          <p:nvPr>
            <p:extLst>
              <p:ext uri="{D42A27DB-BD31-4B8C-83A1-F6EECF244321}">
                <p14:modId xmlns:p14="http://schemas.microsoft.com/office/powerpoint/2010/main" val="2054564217"/>
              </p:ext>
            </p:extLst>
          </p:nvPr>
        </p:nvGraphicFramePr>
        <p:xfrm>
          <a:off x="587827" y="1704157"/>
          <a:ext cx="10689771" cy="3875520"/>
        </p:xfrm>
        <a:graphic>
          <a:graphicData uri="http://schemas.openxmlformats.org/drawingml/2006/table">
            <a:tbl>
              <a:tblPr firstRow="1" bandRow="1">
                <a:tableStyleId>{0E3FDE45-AF77-4B5C-9715-49D594BDF05E}</a:tableStyleId>
              </a:tblPr>
              <a:tblGrid>
                <a:gridCol w="1247609">
                  <a:extLst>
                    <a:ext uri="{9D8B030D-6E8A-4147-A177-3AD203B41FA5}">
                      <a16:colId xmlns:a16="http://schemas.microsoft.com/office/drawing/2014/main" val="1391671578"/>
                    </a:ext>
                  </a:extLst>
                </a:gridCol>
                <a:gridCol w="9442162">
                  <a:extLst>
                    <a:ext uri="{9D8B030D-6E8A-4147-A177-3AD203B41FA5}">
                      <a16:colId xmlns:a16="http://schemas.microsoft.com/office/drawing/2014/main" val="325525551"/>
                    </a:ext>
                  </a:extLst>
                </a:gridCol>
              </a:tblGrid>
              <a:tr h="248400">
                <a:tc gridSpan="2">
                  <a:txBody>
                    <a:bodyPr/>
                    <a:lstStyle/>
                    <a:p>
                      <a:r>
                        <a:rPr lang="en-GB" sz="1000" dirty="0">
                          <a:latin typeface="Aptos Narrow" panose="020B0004020202020204" pitchFamily="34" charset="0"/>
                          <a:cs typeface="Arial"/>
                        </a:rPr>
                        <a:t>NHS England mandated in-scope outcomes for 2025/26 – NHS trusts, ICBs, CSUs and ALBs only </a:t>
                      </a:r>
                    </a:p>
                  </a:txBody>
                  <a:tcPr/>
                </a:tc>
                <a:tc hMerge="1">
                  <a:txBody>
                    <a:bodyPr/>
                    <a:lstStyle/>
                    <a:p>
                      <a:endParaRPr lang="en-GB"/>
                    </a:p>
                  </a:txBody>
                  <a:tcPr/>
                </a:tc>
                <a:extLst>
                  <a:ext uri="{0D108BD9-81ED-4DB2-BD59-A6C34878D82A}">
                    <a16:rowId xmlns:a16="http://schemas.microsoft.com/office/drawing/2014/main" val="3390691936"/>
                  </a:ext>
                </a:extLst>
              </a:tr>
              <a:tr h="396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ptos Narrow" panose="020B0004020202020204" pitchFamily="34" charset="0"/>
                          <a:ea typeface="+mn-ea"/>
                          <a:cs typeface="Arial"/>
                        </a:rPr>
                        <a:t>A1.a</a:t>
                      </a:r>
                      <a:endParaRPr kumimoji="0" lang="en-GB" sz="900" b="0" i="0" u="none" strike="noStrike" kern="1200" cap="none" spc="0" normalizeH="0" baseline="0" noProof="0" dirty="0">
                        <a:ln>
                          <a:noFill/>
                        </a:ln>
                        <a:solidFill>
                          <a:srgbClr val="000000"/>
                        </a:solidFill>
                        <a:effectLst/>
                        <a:uLnTx/>
                        <a:uFillTx/>
                        <a:latin typeface="Aptos Narrow" panose="020B00040202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00"/>
                          </a:solidFill>
                          <a:effectLst/>
                          <a:uLnTx/>
                          <a:uFillTx/>
                          <a:latin typeface="Aptos Narrow" panose="020B0004020202020204" pitchFamily="34" charset="0"/>
                          <a:ea typeface="+mn-ea"/>
                          <a:cs typeface="+mn-cs"/>
                        </a:rPr>
                        <a:t>You have effective organisational information assurance management led at board level and articulated clearly in corresponding policies.</a:t>
                      </a:r>
                    </a:p>
                  </a:txBody>
                  <a:tcPr/>
                </a:tc>
                <a:extLst>
                  <a:ext uri="{0D108BD9-81ED-4DB2-BD59-A6C34878D82A}">
                    <a16:rowId xmlns:a16="http://schemas.microsoft.com/office/drawing/2014/main" val="4250428230"/>
                  </a:ext>
                </a:extLst>
              </a:tr>
              <a:tr h="396240">
                <a:tc>
                  <a:txBody>
                    <a:bodyPr/>
                    <a:lstStyle/>
                    <a:p>
                      <a:r>
                        <a:rPr lang="en-GB" sz="1000" b="1" dirty="0">
                          <a:solidFill>
                            <a:schemeClr val="tx1"/>
                          </a:solidFill>
                          <a:latin typeface="Aptos Narrow" panose="020B0004020202020204" pitchFamily="34" charset="0"/>
                          <a:cs typeface="Arial"/>
                        </a:rPr>
                        <a:t>B1.a </a:t>
                      </a:r>
                      <a:endParaRPr lang="en-GB" sz="1000" b="1" i="0" kern="1200" dirty="0">
                        <a:solidFill>
                          <a:schemeClr val="tx1"/>
                        </a:solidFill>
                        <a:latin typeface="Aptos Narrow" panose="020B0004020202020204" pitchFamily="34" charset="0"/>
                        <a:ea typeface="+mn-ea"/>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u="none" strike="noStrike" noProof="0" dirty="0">
                          <a:solidFill>
                            <a:srgbClr val="000000"/>
                          </a:solidFill>
                          <a:latin typeface="Aptos Narrow" panose="020B0004020202020204" pitchFamily="34" charset="0"/>
                        </a:rPr>
                        <a:t>You have developed and continue to improve a set of information assurance and resilience policies, processes and procedures that manage and mitigate the risk of adverse impact on your essential function(s).</a:t>
                      </a:r>
                      <a:endParaRPr lang="en-GB" sz="1000" i="0" dirty="0">
                        <a:solidFill>
                          <a:schemeClr val="tx1"/>
                        </a:solidFill>
                        <a:latin typeface="Aptos Narrow" panose="020B0004020202020204" pitchFamily="34" charset="0"/>
                        <a:cs typeface="Arial"/>
                      </a:endParaRPr>
                    </a:p>
                  </a:txBody>
                  <a:tcPr/>
                </a:tc>
                <a:extLst>
                  <a:ext uri="{0D108BD9-81ED-4DB2-BD59-A6C34878D82A}">
                    <a16:rowId xmlns:a16="http://schemas.microsoft.com/office/drawing/2014/main" val="1940231178"/>
                  </a:ext>
                </a:extLst>
              </a:tr>
              <a:tr h="396240">
                <a:tc>
                  <a:txBody>
                    <a:bodyPr/>
                    <a:lstStyle/>
                    <a:p>
                      <a:r>
                        <a:rPr lang="en-GB" sz="1000" b="1" dirty="0">
                          <a:solidFill>
                            <a:schemeClr val="tx1"/>
                          </a:solidFill>
                          <a:latin typeface="Aptos Narrow" panose="020B0004020202020204" pitchFamily="34" charset="0"/>
                          <a:cs typeface="Arial"/>
                        </a:rPr>
                        <a:t>B4.a </a:t>
                      </a:r>
                      <a:endParaRPr lang="en-GB" sz="1000" b="1" i="0" dirty="0">
                        <a:solidFill>
                          <a:schemeClr val="tx1"/>
                        </a:solidFill>
                        <a:latin typeface="Aptos Narrow" panose="020B0004020202020204" pitchFamily="34" charset="0"/>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a:solidFill>
                            <a:srgbClr val="000000"/>
                          </a:solidFill>
                          <a:latin typeface="Aptos Narrow" panose="020B0004020202020204" pitchFamily="34" charset="0"/>
                        </a:rPr>
                        <a:t>You design security into the network and information systems that support the operation of your essential function(s). You minimise their attack surface and ensure that the operation of your essential function(s) should not be impacted by the exploitation of any single vulnerability.</a:t>
                      </a:r>
                      <a:endParaRPr lang="en-US" sz="1100" b="0" i="0" u="none" strike="noStrike" noProof="0" dirty="0">
                        <a:solidFill>
                          <a:srgbClr val="000000"/>
                        </a:solidFill>
                        <a:latin typeface="Aptos Narrow" panose="020B0004020202020204" pitchFamily="34" charset="0"/>
                      </a:endParaRPr>
                    </a:p>
                  </a:txBody>
                  <a:tcPr/>
                </a:tc>
                <a:extLst>
                  <a:ext uri="{0D108BD9-81ED-4DB2-BD59-A6C34878D82A}">
                    <a16:rowId xmlns:a16="http://schemas.microsoft.com/office/drawing/2014/main" val="3349568102"/>
                  </a:ext>
                </a:extLst>
              </a:tr>
              <a:tr h="396240">
                <a:tc>
                  <a:txBody>
                    <a:bodyPr/>
                    <a:lstStyle/>
                    <a:p>
                      <a:r>
                        <a:rPr lang="en-GB" sz="1000" b="1" dirty="0">
                          <a:solidFill>
                            <a:schemeClr val="tx1"/>
                          </a:solidFill>
                          <a:latin typeface="Aptos Narrow" panose="020B0004020202020204" pitchFamily="34" charset="0"/>
                          <a:cs typeface="Arial"/>
                        </a:rPr>
                        <a:t>B5.a </a:t>
                      </a:r>
                      <a:endParaRPr lang="en-GB" sz="1000" b="1" i="0" dirty="0">
                        <a:solidFill>
                          <a:schemeClr val="tx1"/>
                        </a:solidFill>
                        <a:latin typeface="Aptos Narrow" panose="020B0004020202020204" pitchFamily="34" charset="0"/>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a:solidFill>
                            <a:schemeClr val="tx1"/>
                          </a:solidFill>
                          <a:latin typeface="Aptos Narrow" panose="020B0004020202020204" pitchFamily="34" charset="0"/>
                        </a:rPr>
                        <a:t>You are prepared to restore the operation of your essential function(s) following adverse impact.</a:t>
                      </a:r>
                      <a:endParaRPr lang="en-US" sz="1100" b="0" i="0" u="none" strike="noStrike" noProof="0" dirty="0">
                        <a:solidFill>
                          <a:srgbClr val="000000"/>
                        </a:solidFill>
                        <a:latin typeface="Aptos Narrow" panose="020B0004020202020204" pitchFamily="34" charset="0"/>
                      </a:endParaRPr>
                    </a:p>
                  </a:txBody>
                  <a:tcPr/>
                </a:tc>
                <a:extLst>
                  <a:ext uri="{0D108BD9-81ED-4DB2-BD59-A6C34878D82A}">
                    <a16:rowId xmlns:a16="http://schemas.microsoft.com/office/drawing/2014/main" val="3081869008"/>
                  </a:ext>
                </a:extLst>
              </a:tr>
              <a:tr h="396240">
                <a:tc>
                  <a:txBody>
                    <a:bodyPr/>
                    <a:lstStyle/>
                    <a:p>
                      <a:r>
                        <a:rPr lang="en-GB" sz="1000" b="1" dirty="0">
                          <a:solidFill>
                            <a:schemeClr val="tx1"/>
                          </a:solidFill>
                          <a:latin typeface="Aptos Narrow" panose="020B0004020202020204" pitchFamily="34" charset="0"/>
                          <a:cs typeface="Arial"/>
                        </a:rPr>
                        <a:t>B5.c </a:t>
                      </a:r>
                      <a:endParaRPr lang="en-GB" sz="1000" b="1" i="0" dirty="0">
                        <a:solidFill>
                          <a:schemeClr val="tx1"/>
                        </a:solidFill>
                        <a:latin typeface="Aptos Narrow" panose="020B0004020202020204" pitchFamily="34" charset="0"/>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u="none" strike="noStrike" noProof="0" dirty="0">
                          <a:solidFill>
                            <a:schemeClr val="tx1"/>
                          </a:solidFill>
                          <a:latin typeface="Aptos Narrow" panose="020B0004020202020204" pitchFamily="34" charset="0"/>
                        </a:rPr>
                        <a:t>You hold accessible and secured current backups of data and information needed to recover operation of your essential function(s).</a:t>
                      </a:r>
                      <a:endParaRPr lang="en-GB" sz="1000" i="0" dirty="0">
                        <a:solidFill>
                          <a:schemeClr val="tx1"/>
                        </a:solidFill>
                        <a:latin typeface="Aptos Narrow" panose="020B0004020202020204" pitchFamily="34" charset="0"/>
                        <a:cs typeface="Arial"/>
                      </a:endParaRPr>
                    </a:p>
                  </a:txBody>
                  <a:tcPr/>
                </a:tc>
                <a:extLst>
                  <a:ext uri="{0D108BD9-81ED-4DB2-BD59-A6C34878D82A}">
                    <a16:rowId xmlns:a16="http://schemas.microsoft.com/office/drawing/2014/main" val="1456546864"/>
                  </a:ext>
                </a:extLst>
              </a:tr>
              <a:tr h="396240">
                <a:tc>
                  <a:txBody>
                    <a:bodyPr/>
                    <a:lstStyle/>
                    <a:p>
                      <a:r>
                        <a:rPr lang="en-GB" sz="1000" b="1" dirty="0">
                          <a:solidFill>
                            <a:schemeClr val="tx1"/>
                          </a:solidFill>
                          <a:latin typeface="Aptos Narrow" panose="020B0004020202020204" pitchFamily="34" charset="0"/>
                          <a:cs typeface="Arial"/>
                        </a:rPr>
                        <a:t>C1.b </a:t>
                      </a:r>
                      <a:endParaRPr lang="en-GB" sz="1000" b="1" i="0" dirty="0">
                        <a:solidFill>
                          <a:schemeClr val="tx1"/>
                        </a:solidFill>
                        <a:latin typeface="Aptos Narrow" panose="020B0004020202020204" pitchFamily="34" charset="0"/>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a:solidFill>
                            <a:srgbClr val="000000"/>
                          </a:solidFill>
                          <a:latin typeface="Aptos Narrow" panose="020B0004020202020204" pitchFamily="34" charset="0"/>
                        </a:rPr>
                        <a:t>You hold log data securely and grant appropriate access only to accounts with business need. No system or user should ever need to modify or delete master copies of log data within an agreed retention period, after which it should be deleted.</a:t>
                      </a:r>
                      <a:endParaRPr lang="en-US" sz="1100" b="0" i="0" u="none" strike="noStrike" noProof="0" dirty="0">
                        <a:solidFill>
                          <a:srgbClr val="000000"/>
                        </a:solidFill>
                        <a:latin typeface="Aptos Narrow" panose="020B0004020202020204" pitchFamily="34" charset="0"/>
                      </a:endParaRPr>
                    </a:p>
                  </a:txBody>
                  <a:tcPr/>
                </a:tc>
                <a:extLst>
                  <a:ext uri="{0D108BD9-81ED-4DB2-BD59-A6C34878D82A}">
                    <a16:rowId xmlns:a16="http://schemas.microsoft.com/office/drawing/2014/main" val="1306224546"/>
                  </a:ext>
                </a:extLst>
              </a:tr>
              <a:tr h="396240">
                <a:tc>
                  <a:txBody>
                    <a:bodyPr/>
                    <a:lstStyle/>
                    <a:p>
                      <a:r>
                        <a:rPr lang="en-GB" sz="1000" b="1" dirty="0">
                          <a:solidFill>
                            <a:schemeClr val="tx1"/>
                          </a:solidFill>
                          <a:latin typeface="Aptos Narrow" panose="020B0004020202020204" pitchFamily="34" charset="0"/>
                          <a:cs typeface="Arial"/>
                        </a:rPr>
                        <a:t>D2.a </a:t>
                      </a:r>
                      <a:endParaRPr lang="en-GB" sz="1000" b="1" i="0" dirty="0">
                        <a:solidFill>
                          <a:schemeClr val="tx1"/>
                        </a:solidFill>
                        <a:latin typeface="Aptos Narrow" panose="020B0004020202020204" pitchFamily="34" charset="0"/>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latin typeface="Aptos Narrow" panose="020B0004020202020204" pitchFamily="34" charset="0"/>
                          <a:cs typeface="Arial"/>
                        </a:rPr>
                        <a:t>When an incident or near miss occurs, steps are taken to understand its root causes and ensure appropriate remediating action is taken.</a:t>
                      </a:r>
                      <a:endParaRPr lang="en-US" sz="1100" b="0" i="0" u="none" strike="noStrike" noProof="0" dirty="0">
                        <a:solidFill>
                          <a:srgbClr val="000000"/>
                        </a:solidFill>
                        <a:latin typeface="Aptos Narrow" panose="020B0004020202020204" pitchFamily="34" charset="0"/>
                      </a:endParaRPr>
                    </a:p>
                  </a:txBody>
                  <a:tcPr/>
                </a:tc>
                <a:extLst>
                  <a:ext uri="{0D108BD9-81ED-4DB2-BD59-A6C34878D82A}">
                    <a16:rowId xmlns:a16="http://schemas.microsoft.com/office/drawing/2014/main" val="1828104356"/>
                  </a:ext>
                </a:extLst>
              </a:tr>
              <a:tr h="396240">
                <a:tc>
                  <a:txBody>
                    <a:bodyPr/>
                    <a:lstStyle/>
                    <a:p>
                      <a:r>
                        <a:rPr lang="en-GB" sz="1000" b="1" dirty="0">
                          <a:solidFill>
                            <a:schemeClr val="tx1"/>
                          </a:solidFill>
                          <a:latin typeface="Aptos Narrow" panose="020B0004020202020204" pitchFamily="34" charset="0"/>
                          <a:cs typeface="Arial"/>
                        </a:rPr>
                        <a:t>E2.a </a:t>
                      </a:r>
                      <a:endParaRPr lang="en-GB" sz="1000" b="1" i="0" dirty="0">
                        <a:solidFill>
                          <a:schemeClr val="tx1"/>
                        </a:solidFill>
                        <a:latin typeface="Aptos Narrow" panose="020B0004020202020204" pitchFamily="34" charset="0"/>
                        <a:cs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noProof="0" dirty="0">
                          <a:solidFill>
                            <a:srgbClr val="000000"/>
                          </a:solidFill>
                          <a:latin typeface="Aptos Narrow" panose="020B0004020202020204" pitchFamily="34" charset="0"/>
                        </a:rPr>
                        <a:t>You appropriately assess and manage information rights requests such as subject access, rectification and objections.</a:t>
                      </a:r>
                      <a:endParaRPr lang="en-US" sz="1100" b="0" i="0" u="none" strike="noStrike" noProof="0" dirty="0">
                        <a:solidFill>
                          <a:srgbClr val="000000"/>
                        </a:solidFill>
                        <a:latin typeface="Aptos Narrow" panose="020B0004020202020204" pitchFamily="34" charset="0"/>
                      </a:endParaRPr>
                    </a:p>
                  </a:txBody>
                  <a:tcPr/>
                </a:tc>
                <a:extLst>
                  <a:ext uri="{0D108BD9-81ED-4DB2-BD59-A6C34878D82A}">
                    <a16:rowId xmlns:a16="http://schemas.microsoft.com/office/drawing/2014/main" val="1342974647"/>
                  </a:ext>
                </a:extLst>
              </a:tr>
              <a:tr h="396240">
                <a:tc>
                  <a:txBody>
                    <a:bodyPr/>
                    <a:lstStyle/>
                    <a:p>
                      <a:r>
                        <a:rPr lang="en-GB" sz="1000" b="1" dirty="0">
                          <a:solidFill>
                            <a:schemeClr val="tx1"/>
                          </a:solidFill>
                          <a:latin typeface="Aptos Narrow" panose="020B0004020202020204" pitchFamily="34" charset="0"/>
                          <a:cs typeface="Arial"/>
                        </a:rPr>
                        <a:t>E2.c </a:t>
                      </a:r>
                      <a:endParaRPr lang="en-GB" sz="1000" b="1" i="0" dirty="0">
                        <a:solidFill>
                          <a:schemeClr val="tx1"/>
                        </a:solidFill>
                        <a:latin typeface="Aptos Narrow" panose="020B0004020202020204" pitchFamily="34" charset="0"/>
                        <a:cs typeface="Arial"/>
                      </a:endParaRPr>
                    </a:p>
                  </a:txBody>
                  <a:tcPr/>
                </a:tc>
                <a:tc>
                  <a:txBody>
                    <a:bodyPr/>
                    <a:lstStyle/>
                    <a:p>
                      <a:pPr lvl="0">
                        <a:buNone/>
                      </a:pPr>
                      <a:r>
                        <a:rPr lang="en-GB" sz="1100" b="0" i="0" u="none" strike="noStrike" noProof="0" dirty="0">
                          <a:solidFill>
                            <a:srgbClr val="000000"/>
                          </a:solidFill>
                          <a:latin typeface="Aptos Narrow" panose="020B0004020202020204" pitchFamily="34" charset="0"/>
                        </a:rPr>
                        <a:t>A robust policy and system is in place to ensure opt-outs are correctly applied to the information being used and shared by your organisation</a:t>
                      </a:r>
                      <a:endParaRPr lang="en-US" sz="1100" b="0" i="0" u="none" strike="noStrike" noProof="0" dirty="0">
                        <a:solidFill>
                          <a:srgbClr val="000000"/>
                        </a:solidFill>
                        <a:latin typeface="Aptos Narrow" panose="020B0004020202020204" pitchFamily="34" charset="0"/>
                      </a:endParaRPr>
                    </a:p>
                  </a:txBody>
                  <a:tcPr/>
                </a:tc>
                <a:extLst>
                  <a:ext uri="{0D108BD9-81ED-4DB2-BD59-A6C34878D82A}">
                    <a16:rowId xmlns:a16="http://schemas.microsoft.com/office/drawing/2014/main" val="1837380278"/>
                  </a:ext>
                </a:extLst>
              </a:tr>
            </a:tbl>
          </a:graphicData>
        </a:graphic>
      </p:graphicFrame>
      <p:sp>
        <p:nvSpPr>
          <p:cNvPr id="3" name="TextBox 2">
            <a:extLst>
              <a:ext uri="{FF2B5EF4-FFF2-40B4-BE49-F238E27FC236}">
                <a16:creationId xmlns:a16="http://schemas.microsoft.com/office/drawing/2014/main" id="{E9F3510D-BFD1-C008-FC45-8BFF6168E56C}"/>
              </a:ext>
            </a:extLst>
          </p:cNvPr>
          <p:cNvSpPr txBox="1"/>
          <p:nvPr/>
        </p:nvSpPr>
        <p:spPr>
          <a:xfrm>
            <a:off x="513687" y="735211"/>
            <a:ext cx="11016343" cy="415498"/>
          </a:xfrm>
          <a:prstGeom prst="rect">
            <a:avLst/>
          </a:prstGeom>
          <a:noFill/>
        </p:spPr>
        <p:txBody>
          <a:bodyPr wrap="square" lIns="91440" tIns="45720" rIns="91440" bIns="45720" anchor="t">
            <a:spAutoFit/>
          </a:bodyPr>
          <a:lstStyle/>
          <a:p>
            <a:r>
              <a:rPr lang="en-GB" sz="1050" b="1" dirty="0">
                <a:solidFill>
                  <a:srgbClr val="002060"/>
                </a:solidFill>
                <a:latin typeface="+mn-lt"/>
                <a:ea typeface="Calibri"/>
                <a:cs typeface="Calibri"/>
              </a:rPr>
              <a:t>Applicable to </a:t>
            </a:r>
            <a:r>
              <a:rPr lang="en-GB" sz="1050" dirty="0">
                <a:solidFill>
                  <a:srgbClr val="002060"/>
                </a:solidFill>
              </a:rPr>
              <a:t>NHS trusts (acute, foundation, ambulance and mental health), integrated care boards (ICBs), commissioning support units (CSUs)</a:t>
            </a:r>
            <a:r>
              <a:rPr lang="en-GB" sz="1050" u="sng" dirty="0">
                <a:solidFill>
                  <a:srgbClr val="002060"/>
                </a:solidFill>
              </a:rPr>
              <a:t>,</a:t>
            </a:r>
            <a:r>
              <a:rPr lang="en-GB" sz="1050" u="sng" strike="sngStrike" dirty="0">
                <a:solidFill>
                  <a:srgbClr val="002060"/>
                </a:solidFill>
              </a:rPr>
              <a:t> </a:t>
            </a:r>
            <a:r>
              <a:rPr lang="en-GB" sz="1050" dirty="0">
                <a:solidFill>
                  <a:srgbClr val="002060"/>
                </a:solidFill>
              </a:rPr>
              <a:t>Department of Health and Social Care (DHSC) arm’s length bodies ONLY</a:t>
            </a:r>
            <a:r>
              <a:rPr lang="en-GB" sz="1050" dirty="0">
                <a:solidFill>
                  <a:srgbClr val="FF0000"/>
                </a:solidFill>
              </a:rPr>
              <a:t> [Delete this slide if not applicable to your org type]</a:t>
            </a:r>
          </a:p>
        </p:txBody>
      </p:sp>
    </p:spTree>
    <p:extLst>
      <p:ext uri="{BB962C8B-B14F-4D97-AF65-F5344CB8AC3E}">
        <p14:creationId xmlns:p14="http://schemas.microsoft.com/office/powerpoint/2010/main" val="707438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812DBA-CB0D-86FB-6DB1-127E3E11CE75}"/>
              </a:ext>
            </a:extLst>
          </p:cNvPr>
          <p:cNvSpPr/>
          <p:nvPr/>
        </p:nvSpPr>
        <p:spPr>
          <a:xfrm>
            <a:off x="6021859" y="1293341"/>
            <a:ext cx="131806" cy="46214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a:solidFill>
                <a:schemeClr val="bg1"/>
              </a:solidFill>
            </a:endParaRPr>
          </a:p>
        </p:txBody>
      </p:sp>
      <p:sp>
        <p:nvSpPr>
          <p:cNvPr id="5" name="Title 2">
            <a:extLst>
              <a:ext uri="{FF2B5EF4-FFF2-40B4-BE49-F238E27FC236}">
                <a16:creationId xmlns:a16="http://schemas.microsoft.com/office/drawing/2014/main" id="{3CD9F04E-5EB9-A521-4271-A112B2CD172A}"/>
              </a:ext>
            </a:extLst>
          </p:cNvPr>
          <p:cNvSpPr>
            <a:spLocks noGrp="1"/>
          </p:cNvSpPr>
          <p:nvPr>
            <p:ph type="title"/>
          </p:nvPr>
        </p:nvSpPr>
        <p:spPr>
          <a:xfrm>
            <a:off x="917575" y="291109"/>
            <a:ext cx="10204450" cy="729240"/>
          </a:xfrm>
        </p:spPr>
        <p:txBody>
          <a:bodyPr/>
          <a:lstStyle/>
          <a:p>
            <a:r>
              <a:rPr lang="en-GB" sz="3600" dirty="0">
                <a:solidFill>
                  <a:srgbClr val="00338D"/>
                </a:solidFill>
                <a:latin typeface="+mn-lt"/>
                <a:ea typeface="Calibri" panose="020F0502020204030204" pitchFamily="34" charset="0"/>
                <a:cs typeface="Calibri" panose="020F0502020204030204" pitchFamily="34" charset="0"/>
              </a:rPr>
              <a:t>Appendix A.2 </a:t>
            </a:r>
            <a:br>
              <a:rPr lang="en-GB" sz="3600" dirty="0">
                <a:solidFill>
                  <a:srgbClr val="00338D"/>
                </a:solidFill>
                <a:latin typeface="+mn-lt"/>
                <a:ea typeface="Calibri" panose="020F0502020204030204" pitchFamily="34" charset="0"/>
                <a:cs typeface="Calibri" panose="020F0502020204030204" pitchFamily="34" charset="0"/>
              </a:rPr>
            </a:br>
            <a:endParaRPr lang="en-GB" sz="1200" b="1" dirty="0">
              <a:solidFill>
                <a:srgbClr val="00338D"/>
              </a:solidFill>
              <a:latin typeface="+mn-lt"/>
            </a:endParaRPr>
          </a:p>
        </p:txBody>
      </p:sp>
      <p:sp>
        <p:nvSpPr>
          <p:cNvPr id="6" name="TextBox 5">
            <a:extLst>
              <a:ext uri="{FF2B5EF4-FFF2-40B4-BE49-F238E27FC236}">
                <a16:creationId xmlns:a16="http://schemas.microsoft.com/office/drawing/2014/main" id="{32786A87-6CC1-6686-DFEC-EBDECF1E2BA5}"/>
              </a:ext>
            </a:extLst>
          </p:cNvPr>
          <p:cNvSpPr txBox="1"/>
          <p:nvPr/>
        </p:nvSpPr>
        <p:spPr>
          <a:xfrm>
            <a:off x="917575" y="1309958"/>
            <a:ext cx="10168249" cy="349318"/>
          </a:xfrm>
          <a:prstGeom prst="rect">
            <a:avLst/>
          </a:prstGeom>
        </p:spPr>
        <p:txBody>
          <a:bodyPr vert="horz" wrap="square" lIns="0" tIns="0" rIns="0" bIns="0" rtlCol="0" anchor="t" anchorCtr="0">
            <a:noAutofit/>
          </a:bodyPr>
          <a:lstStyle/>
          <a:p>
            <a:pPr>
              <a:spcAft>
                <a:spcPts val="600"/>
              </a:spcAft>
            </a:pPr>
            <a:r>
              <a:rPr lang="en-GB" sz="1000" dirty="0">
                <a:latin typeface="Arial" panose="020B0604020202020204" pitchFamily="34" charset="0"/>
                <a:cs typeface="Arial" panose="020B0604020202020204" pitchFamily="34" charset="0"/>
              </a:rPr>
              <a:t>We have included below the </a:t>
            </a:r>
            <a:r>
              <a:rPr lang="en-GB" sz="1000" u="sng" dirty="0">
                <a:latin typeface="Arial" panose="020B0604020202020204" pitchFamily="34" charset="0"/>
                <a:cs typeface="Arial" panose="020B0604020202020204" pitchFamily="34" charset="0"/>
              </a:rPr>
              <a:t>eight mandatory outcomes </a:t>
            </a:r>
            <a:r>
              <a:rPr lang="en-GB" sz="1000" dirty="0">
                <a:latin typeface="Arial" panose="020B0604020202020204" pitchFamily="34" charset="0"/>
                <a:cs typeface="Arial" panose="020B0604020202020204" pitchFamily="34" charset="0"/>
              </a:rPr>
              <a:t>from the toolkit that we will review in detail as part of this review. These are the outcomes required by NHS England</a:t>
            </a:r>
            <a:r>
              <a:rPr lang="en-GB" sz="1000" strike="sngStrike" dirty="0">
                <a:latin typeface="Arial" panose="020B0604020202020204" pitchFamily="34" charset="0"/>
                <a:cs typeface="Arial" panose="020B0604020202020204" pitchFamily="34" charset="0"/>
              </a:rPr>
              <a:t> </a:t>
            </a:r>
            <a:r>
              <a:rPr lang="en-GB" sz="1000" dirty="0">
                <a:latin typeface="Arial" panose="020B0604020202020204" pitchFamily="34" charset="0"/>
                <a:cs typeface="Arial" panose="020B0604020202020204" pitchFamily="34" charset="0"/>
              </a:rPr>
              <a:t>as part of the national DSPT independent assessment requirements for 2025/26.</a:t>
            </a:r>
          </a:p>
          <a:p>
            <a:pPr>
              <a:spcAft>
                <a:spcPts val="600"/>
              </a:spcAft>
            </a:pPr>
            <a:endParaRPr lang="en-GB" sz="1000" dirty="0">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0F00E083-4EAE-EF67-5284-437C49C63FF2}"/>
              </a:ext>
            </a:extLst>
          </p:cNvPr>
          <p:cNvGraphicFramePr>
            <a:graphicFrameLocks noGrp="1"/>
          </p:cNvGraphicFramePr>
          <p:nvPr>
            <p:extLst>
              <p:ext uri="{D42A27DB-BD31-4B8C-83A1-F6EECF244321}">
                <p14:modId xmlns:p14="http://schemas.microsoft.com/office/powerpoint/2010/main" val="248342166"/>
              </p:ext>
            </p:extLst>
          </p:nvPr>
        </p:nvGraphicFramePr>
        <p:xfrm>
          <a:off x="889647" y="2007802"/>
          <a:ext cx="10196177" cy="3540240"/>
        </p:xfrm>
        <a:graphic>
          <a:graphicData uri="http://schemas.openxmlformats.org/drawingml/2006/table">
            <a:tbl>
              <a:tblPr firstRow="1" bandRow="1">
                <a:tableStyleId>{0E3FDE45-AF77-4B5C-9715-49D594BDF05E}</a:tableStyleId>
              </a:tblPr>
              <a:tblGrid>
                <a:gridCol w="543834">
                  <a:extLst>
                    <a:ext uri="{9D8B030D-6E8A-4147-A177-3AD203B41FA5}">
                      <a16:colId xmlns:a16="http://schemas.microsoft.com/office/drawing/2014/main" val="1391671578"/>
                    </a:ext>
                  </a:extLst>
                </a:gridCol>
                <a:gridCol w="9652343">
                  <a:extLst>
                    <a:ext uri="{9D8B030D-6E8A-4147-A177-3AD203B41FA5}">
                      <a16:colId xmlns:a16="http://schemas.microsoft.com/office/drawing/2014/main" val="325525551"/>
                    </a:ext>
                  </a:extLst>
                </a:gridCol>
              </a:tblGrid>
              <a:tr h="248400">
                <a:tc gridSpan="2">
                  <a:txBody>
                    <a:bodyPr/>
                    <a:lstStyle/>
                    <a:p>
                      <a:r>
                        <a:rPr lang="en-GB" sz="1000" dirty="0">
                          <a:latin typeface="Arial"/>
                          <a:cs typeface="Arial"/>
                        </a:rPr>
                        <a:t>NHS England mandated in-scope outcomes for 2025/26 – OES and Genomics only</a:t>
                      </a:r>
                    </a:p>
                  </a:txBody>
                  <a:tcPr/>
                </a:tc>
                <a:tc hMerge="1">
                  <a:txBody>
                    <a:bodyPr/>
                    <a:lstStyle/>
                    <a:p>
                      <a:endParaRPr lang="en-GB"/>
                    </a:p>
                  </a:txBody>
                  <a:tcPr/>
                </a:tc>
                <a:extLst>
                  <a:ext uri="{0D108BD9-81ED-4DB2-BD59-A6C34878D82A}">
                    <a16:rowId xmlns:a16="http://schemas.microsoft.com/office/drawing/2014/main" val="3390691936"/>
                  </a:ext>
                </a:extLst>
              </a:tr>
              <a:tr h="396240">
                <a:tc>
                  <a:txBody>
                    <a:bodyPr/>
                    <a:lstStyle/>
                    <a:p>
                      <a:r>
                        <a:rPr lang="en-GB" sz="1000" b="1">
                          <a:solidFill>
                            <a:schemeClr val="tx1"/>
                          </a:solidFill>
                          <a:latin typeface="Arial"/>
                          <a:cs typeface="Arial"/>
                        </a:rPr>
                        <a:t>A2.a</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chemeClr val="tx1"/>
                          </a:solidFill>
                          <a:latin typeface="Arial"/>
                        </a:rPr>
                        <a:t>Your organisation has effective internal processes for managing risks to the security and governance of information, systems and networks related to the operation of your essential function(s) and communicating associated activities. This includes a process for data protection impact assessments (DPIAs).</a:t>
                      </a:r>
                      <a:endParaRPr lang="en-US" sz="1100" b="0" i="0" u="none" strike="noStrike" noProof="0" dirty="0">
                        <a:latin typeface="Arial"/>
                      </a:endParaRPr>
                    </a:p>
                  </a:txBody>
                  <a:tcPr/>
                </a:tc>
                <a:extLst>
                  <a:ext uri="{0D108BD9-81ED-4DB2-BD59-A6C34878D82A}">
                    <a16:rowId xmlns:a16="http://schemas.microsoft.com/office/drawing/2014/main" val="4250428230"/>
                  </a:ext>
                </a:extLst>
              </a:tr>
              <a:tr h="396240">
                <a:tc>
                  <a:txBody>
                    <a:bodyPr/>
                    <a:lstStyle/>
                    <a:p>
                      <a:r>
                        <a:rPr lang="en-GB" sz="1000" b="1">
                          <a:solidFill>
                            <a:schemeClr val="tx1"/>
                          </a:solidFill>
                          <a:latin typeface="Arial"/>
                          <a:cs typeface="Arial"/>
                        </a:rPr>
                        <a:t>A</a:t>
                      </a:r>
                      <a:r>
                        <a:rPr lang="en-GB" sz="1000" b="1" kern="1200">
                          <a:solidFill>
                            <a:schemeClr val="tx1"/>
                          </a:solidFill>
                          <a:latin typeface="Arial"/>
                          <a:cs typeface="Arial"/>
                        </a:rPr>
                        <a:t>4.a</a:t>
                      </a:r>
                      <a:endParaRPr lang="en-GB" sz="1000" b="1" i="0" kern="1200">
                        <a:solidFill>
                          <a:schemeClr val="tx1"/>
                        </a:solidFill>
                        <a:latin typeface="Arial"/>
                        <a:ea typeface="+mn-ea"/>
                        <a:cs typeface="Arial"/>
                      </a:endParaRPr>
                    </a:p>
                  </a:txBody>
                  <a:tcPr/>
                </a:tc>
                <a:tc>
                  <a:txBody>
                    <a:bodyPr/>
                    <a:lstStyle/>
                    <a:p>
                      <a:r>
                        <a:rPr lang="en-GB" sz="1000" dirty="0">
                          <a:solidFill>
                            <a:schemeClr val="tx1"/>
                          </a:solidFill>
                          <a:latin typeface="Arial"/>
                          <a:cs typeface="Arial"/>
                        </a:rPr>
                        <a:t>The organisation understands and manages security and IG risks to information, systems and networks supporting the operation of essential functions that arise as a result of dependencies on external suppliers. This includes ensuring that appropriate measures are employed where third party services are used.</a:t>
                      </a:r>
                      <a:endParaRPr lang="en-GB" sz="1000" i="0" dirty="0">
                        <a:solidFill>
                          <a:schemeClr val="tx1"/>
                        </a:solidFill>
                        <a:latin typeface="Arial"/>
                        <a:cs typeface="Arial"/>
                      </a:endParaRPr>
                    </a:p>
                  </a:txBody>
                  <a:tcPr/>
                </a:tc>
                <a:extLst>
                  <a:ext uri="{0D108BD9-81ED-4DB2-BD59-A6C34878D82A}">
                    <a16:rowId xmlns:a16="http://schemas.microsoft.com/office/drawing/2014/main" val="1940231178"/>
                  </a:ext>
                </a:extLst>
              </a:tr>
              <a:tr h="396240">
                <a:tc>
                  <a:txBody>
                    <a:bodyPr/>
                    <a:lstStyle/>
                    <a:p>
                      <a:r>
                        <a:rPr lang="en-GB" sz="1000" b="1" kern="1200">
                          <a:solidFill>
                            <a:schemeClr val="tx1"/>
                          </a:solidFill>
                          <a:effectLst/>
                          <a:latin typeface="Arial"/>
                          <a:cs typeface="Arial"/>
                        </a:rPr>
                        <a:t>B2.a</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rgbClr val="000000"/>
                          </a:solidFill>
                          <a:latin typeface="Arial"/>
                        </a:rPr>
                        <a:t>You robustly verify, authenticate and authorise access to the information, systems and networks supporting your essential function(s).</a:t>
                      </a:r>
                      <a:endParaRPr lang="en-US" sz="1100" b="0" i="0" u="none" strike="noStrike" noProof="0" dirty="0">
                        <a:solidFill>
                          <a:srgbClr val="000000"/>
                        </a:solidFill>
                        <a:latin typeface="Arial"/>
                      </a:endParaRPr>
                    </a:p>
                  </a:txBody>
                  <a:tcPr/>
                </a:tc>
                <a:extLst>
                  <a:ext uri="{0D108BD9-81ED-4DB2-BD59-A6C34878D82A}">
                    <a16:rowId xmlns:a16="http://schemas.microsoft.com/office/drawing/2014/main" val="3349568102"/>
                  </a:ext>
                </a:extLst>
              </a:tr>
              <a:tr h="396240">
                <a:tc>
                  <a:txBody>
                    <a:bodyPr/>
                    <a:lstStyle/>
                    <a:p>
                      <a:r>
                        <a:rPr lang="en-GB" sz="1000" b="1">
                          <a:solidFill>
                            <a:schemeClr val="tx1"/>
                          </a:solidFill>
                          <a:latin typeface="Arial"/>
                          <a:cs typeface="Arial"/>
                        </a:rPr>
                        <a:t>B4.d</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rgbClr val="000000"/>
                          </a:solidFill>
                          <a:latin typeface="Arial"/>
                        </a:rPr>
                        <a:t>You manage known vulnerabilities in your network and information systems to prevent adverse impact on your essential function(s).</a:t>
                      </a:r>
                      <a:endParaRPr lang="en-US" sz="1100" b="0" i="0" u="none" strike="noStrike" noProof="0" dirty="0">
                        <a:solidFill>
                          <a:srgbClr val="000000"/>
                        </a:solidFill>
                        <a:latin typeface="Arial"/>
                      </a:endParaRPr>
                    </a:p>
                  </a:txBody>
                  <a:tcPr/>
                </a:tc>
                <a:extLst>
                  <a:ext uri="{0D108BD9-81ED-4DB2-BD59-A6C34878D82A}">
                    <a16:rowId xmlns:a16="http://schemas.microsoft.com/office/drawing/2014/main" val="3081869008"/>
                  </a:ext>
                </a:extLst>
              </a:tr>
              <a:tr h="396240">
                <a:tc>
                  <a:txBody>
                    <a:bodyPr/>
                    <a:lstStyle/>
                    <a:p>
                      <a:r>
                        <a:rPr lang="en-GB" sz="1000" b="1">
                          <a:solidFill>
                            <a:schemeClr val="tx1"/>
                          </a:solidFill>
                          <a:latin typeface="Arial"/>
                          <a:cs typeface="Arial"/>
                        </a:rPr>
                        <a:t>C1.a</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rgbClr val="000000"/>
                          </a:solidFill>
                          <a:latin typeface="Arial"/>
                        </a:rPr>
                        <a:t>The data sources that you include in your monitoring allow for timely identification of security events which might affect the operation of your essential function(s)</a:t>
                      </a:r>
                      <a:r>
                        <a:rPr lang="en-GB" sz="1000" dirty="0">
                          <a:solidFill>
                            <a:schemeClr val="tx1"/>
                          </a:solidFill>
                          <a:latin typeface="Arial"/>
                          <a:cs typeface="Arial"/>
                        </a:rPr>
                        <a:t>.</a:t>
                      </a:r>
                      <a:endParaRPr lang="en-GB" sz="1000" i="0" dirty="0">
                        <a:solidFill>
                          <a:schemeClr val="tx1"/>
                        </a:solidFill>
                        <a:latin typeface="Arial"/>
                        <a:cs typeface="Arial"/>
                      </a:endParaRPr>
                    </a:p>
                  </a:txBody>
                  <a:tcPr/>
                </a:tc>
                <a:extLst>
                  <a:ext uri="{0D108BD9-81ED-4DB2-BD59-A6C34878D82A}">
                    <a16:rowId xmlns:a16="http://schemas.microsoft.com/office/drawing/2014/main" val="1456546864"/>
                  </a:ext>
                </a:extLst>
              </a:tr>
              <a:tr h="396240">
                <a:tc>
                  <a:txBody>
                    <a:bodyPr/>
                    <a:lstStyle/>
                    <a:p>
                      <a:r>
                        <a:rPr lang="en-GB" sz="1000" b="1">
                          <a:solidFill>
                            <a:schemeClr val="tx1"/>
                          </a:solidFill>
                          <a:latin typeface="Arial"/>
                          <a:cs typeface="Arial"/>
                        </a:rPr>
                        <a:t>D1.a</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rgbClr val="000000"/>
                          </a:solidFill>
                          <a:latin typeface="Arial"/>
                        </a:rPr>
                        <a:t>You have an up-to-date incident response plan that is grounded in a thorough risk assessment that takes account of your essential function(s) and covers a range of incident scenarios.</a:t>
                      </a:r>
                      <a:endParaRPr lang="en-US" sz="1100" b="0" i="0" u="none" strike="noStrike" noProof="0" dirty="0">
                        <a:solidFill>
                          <a:srgbClr val="000000"/>
                        </a:solidFill>
                        <a:latin typeface="Arial"/>
                      </a:endParaRPr>
                    </a:p>
                  </a:txBody>
                  <a:tcPr/>
                </a:tc>
                <a:extLst>
                  <a:ext uri="{0D108BD9-81ED-4DB2-BD59-A6C34878D82A}">
                    <a16:rowId xmlns:a16="http://schemas.microsoft.com/office/drawing/2014/main" val="1306224546"/>
                  </a:ext>
                </a:extLst>
              </a:tr>
              <a:tr h="396240">
                <a:tc>
                  <a:txBody>
                    <a:bodyPr/>
                    <a:lstStyle/>
                    <a:p>
                      <a:r>
                        <a:rPr lang="en-GB" sz="1000" b="1">
                          <a:solidFill>
                            <a:schemeClr val="tx1"/>
                          </a:solidFill>
                          <a:latin typeface="Arial"/>
                          <a:cs typeface="Arial"/>
                        </a:rPr>
                        <a:t>E2.b</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rgbClr val="000000"/>
                          </a:solidFill>
                          <a:latin typeface="Arial"/>
                        </a:rPr>
                        <a:t>You have a good understanding of requirements around consent and privacy, including the common law duty of confidentiality, and use these to manage consent.</a:t>
                      </a:r>
                      <a:endParaRPr lang="en-US" sz="1100" b="0" i="0" u="none" strike="noStrike" noProof="0" dirty="0">
                        <a:solidFill>
                          <a:srgbClr val="000000"/>
                        </a:solidFill>
                        <a:latin typeface="Arial"/>
                      </a:endParaRPr>
                    </a:p>
                  </a:txBody>
                  <a:tcPr/>
                </a:tc>
                <a:extLst>
                  <a:ext uri="{0D108BD9-81ED-4DB2-BD59-A6C34878D82A}">
                    <a16:rowId xmlns:a16="http://schemas.microsoft.com/office/drawing/2014/main" val="1828104356"/>
                  </a:ext>
                </a:extLst>
              </a:tr>
              <a:tr h="396240">
                <a:tc>
                  <a:txBody>
                    <a:bodyPr/>
                    <a:lstStyle/>
                    <a:p>
                      <a:r>
                        <a:rPr lang="en-GB" sz="1000" b="1">
                          <a:solidFill>
                            <a:schemeClr val="tx1"/>
                          </a:solidFill>
                          <a:latin typeface="Arial"/>
                          <a:cs typeface="Arial"/>
                        </a:rPr>
                        <a:t>E3.a</a:t>
                      </a:r>
                      <a:endParaRPr lang="en-GB" sz="1000" b="1" i="0">
                        <a:solidFill>
                          <a:schemeClr val="tx1"/>
                        </a:solidFill>
                        <a:latin typeface="Arial"/>
                        <a:cs typeface="Arial"/>
                      </a:endParaRPr>
                    </a:p>
                  </a:txBody>
                  <a:tcPr/>
                </a:tc>
                <a:tc>
                  <a:txBody>
                    <a:bodyPr/>
                    <a:lstStyle/>
                    <a:p>
                      <a:pPr lvl="0">
                        <a:buNone/>
                      </a:pPr>
                      <a:r>
                        <a:rPr lang="en-GB" sz="1100" b="0" i="0" u="none" strike="noStrike" noProof="0" dirty="0">
                          <a:solidFill>
                            <a:srgbClr val="000000"/>
                          </a:solidFill>
                          <a:latin typeface="Arial"/>
                        </a:rPr>
                        <a:t>You lawfully and appropriately use and share information for direct care.</a:t>
                      </a:r>
                      <a:endParaRPr lang="en-US" sz="1100" b="0" i="0" u="none" strike="noStrike" noProof="0" dirty="0">
                        <a:solidFill>
                          <a:srgbClr val="000000"/>
                        </a:solidFill>
                        <a:latin typeface="Arial"/>
                      </a:endParaRPr>
                    </a:p>
                  </a:txBody>
                  <a:tcPr/>
                </a:tc>
                <a:extLst>
                  <a:ext uri="{0D108BD9-81ED-4DB2-BD59-A6C34878D82A}">
                    <a16:rowId xmlns:a16="http://schemas.microsoft.com/office/drawing/2014/main" val="1342974647"/>
                  </a:ext>
                </a:extLst>
              </a:tr>
            </a:tbl>
          </a:graphicData>
        </a:graphic>
      </p:graphicFrame>
      <p:sp>
        <p:nvSpPr>
          <p:cNvPr id="3" name="TextBox 2">
            <a:extLst>
              <a:ext uri="{FF2B5EF4-FFF2-40B4-BE49-F238E27FC236}">
                <a16:creationId xmlns:a16="http://schemas.microsoft.com/office/drawing/2014/main" id="{E41C6DD5-4A10-476C-F78A-2023CDD1F3A6}"/>
              </a:ext>
            </a:extLst>
          </p:cNvPr>
          <p:cNvSpPr txBox="1"/>
          <p:nvPr/>
        </p:nvSpPr>
        <p:spPr>
          <a:xfrm>
            <a:off x="826699" y="722146"/>
            <a:ext cx="10386202" cy="415498"/>
          </a:xfrm>
          <a:prstGeom prst="rect">
            <a:avLst/>
          </a:prstGeom>
          <a:noFill/>
        </p:spPr>
        <p:txBody>
          <a:bodyPr wrap="square" lIns="91440" tIns="45720" rIns="91440" bIns="45720" anchor="t">
            <a:spAutoFit/>
          </a:bodyPr>
          <a:lstStyle/>
          <a:p>
            <a:r>
              <a:rPr lang="en-GB" sz="1050" b="1" dirty="0">
                <a:solidFill>
                  <a:srgbClr val="002060"/>
                </a:solidFill>
                <a:latin typeface="+mn-lt"/>
                <a:ea typeface="Calibri"/>
                <a:cs typeface="Calibri"/>
              </a:rPr>
              <a:t>Applicable for I</a:t>
            </a:r>
            <a:r>
              <a:rPr lang="en-GB" sz="1050" b="1" dirty="0">
                <a:solidFill>
                  <a:srgbClr val="002060"/>
                </a:solidFill>
              </a:rPr>
              <a:t>ndependent providers who are designated operators of essential services (OES) and genomics organisations (as nominated by the Department of Health and Social Care) only</a:t>
            </a:r>
            <a:r>
              <a:rPr lang="en-GB" sz="1050" b="1" dirty="0">
                <a:solidFill>
                  <a:srgbClr val="FF0000"/>
                </a:solidFill>
              </a:rPr>
              <a:t> [Delete this slide if not applicable to your org type]</a:t>
            </a:r>
            <a:endParaRPr lang="en-GB" sz="1050" dirty="0">
              <a:solidFill>
                <a:srgbClr val="FF0000"/>
              </a:solidFill>
            </a:endParaRPr>
          </a:p>
        </p:txBody>
      </p:sp>
    </p:spTree>
    <p:extLst>
      <p:ext uri="{BB962C8B-B14F-4D97-AF65-F5344CB8AC3E}">
        <p14:creationId xmlns:p14="http://schemas.microsoft.com/office/powerpoint/2010/main" val="1549108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F5C24-5435-8582-1D76-6EABD0A5F07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CE8F734-29F3-B44E-C782-D51EB5AA3906}"/>
              </a:ext>
            </a:extLst>
          </p:cNvPr>
          <p:cNvSpPr/>
          <p:nvPr/>
        </p:nvSpPr>
        <p:spPr>
          <a:xfrm>
            <a:off x="6021859" y="1293341"/>
            <a:ext cx="131806" cy="46214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a:solidFill>
                <a:schemeClr val="bg1"/>
              </a:solidFill>
            </a:endParaRPr>
          </a:p>
        </p:txBody>
      </p:sp>
      <p:sp>
        <p:nvSpPr>
          <p:cNvPr id="3" name="Title 2">
            <a:extLst>
              <a:ext uri="{FF2B5EF4-FFF2-40B4-BE49-F238E27FC236}">
                <a16:creationId xmlns:a16="http://schemas.microsoft.com/office/drawing/2014/main" id="{D6D019B2-9532-0F48-1EBF-AD39CB627825}"/>
              </a:ext>
            </a:extLst>
          </p:cNvPr>
          <p:cNvSpPr>
            <a:spLocks noGrp="1"/>
          </p:cNvSpPr>
          <p:nvPr>
            <p:ph type="title"/>
          </p:nvPr>
        </p:nvSpPr>
        <p:spPr>
          <a:xfrm>
            <a:off x="304800" y="206840"/>
            <a:ext cx="11055015" cy="705372"/>
          </a:xfrm>
        </p:spPr>
        <p:txBody>
          <a:bodyPr/>
          <a:lstStyle/>
          <a:p>
            <a:r>
              <a:rPr lang="en-GB" sz="3600" dirty="0">
                <a:solidFill>
                  <a:srgbClr val="00338D"/>
                </a:solidFill>
                <a:latin typeface="+mn-lt"/>
                <a:ea typeface="Calibri" panose="020F0502020204030204" pitchFamily="34" charset="0"/>
                <a:cs typeface="Calibri" panose="020F0502020204030204" pitchFamily="34" charset="0"/>
              </a:rPr>
              <a:t>Appendix B </a:t>
            </a:r>
            <a:br>
              <a:rPr lang="en-GB" sz="3600" dirty="0">
                <a:solidFill>
                  <a:srgbClr val="00338D"/>
                </a:solidFill>
                <a:latin typeface="+mn-lt"/>
                <a:ea typeface="Calibri" panose="020F0502020204030204" pitchFamily="34" charset="0"/>
                <a:cs typeface="Calibri" panose="020F0502020204030204" pitchFamily="34" charset="0"/>
              </a:rPr>
            </a:br>
            <a:br>
              <a:rPr lang="en-GB" sz="1200" b="1" dirty="0">
                <a:solidFill>
                  <a:srgbClr val="FF0000"/>
                </a:solidFill>
                <a:ea typeface="Calibri" panose="020F0502020204030204" pitchFamily="34" charset="0"/>
                <a:cs typeface="Calibri" panose="020F0502020204030204" pitchFamily="34" charset="0"/>
              </a:rPr>
            </a:br>
            <a:endParaRPr lang="en-GB" sz="1200" dirty="0">
              <a:solidFill>
                <a:srgbClr val="FF0000"/>
              </a:solidFill>
              <a:latin typeface="+mn-lt"/>
            </a:endParaRPr>
          </a:p>
        </p:txBody>
      </p:sp>
      <p:graphicFrame>
        <p:nvGraphicFramePr>
          <p:cNvPr id="5" name="Table 4">
            <a:extLst>
              <a:ext uri="{FF2B5EF4-FFF2-40B4-BE49-F238E27FC236}">
                <a16:creationId xmlns:a16="http://schemas.microsoft.com/office/drawing/2014/main" id="{03D57191-DF3E-2836-5449-EF6EC1A205B8}"/>
              </a:ext>
            </a:extLst>
          </p:cNvPr>
          <p:cNvGraphicFramePr>
            <a:graphicFrameLocks noGrp="1"/>
          </p:cNvGraphicFramePr>
          <p:nvPr>
            <p:extLst>
              <p:ext uri="{D42A27DB-BD31-4B8C-83A1-F6EECF244321}">
                <p14:modId xmlns:p14="http://schemas.microsoft.com/office/powerpoint/2010/main" val="759008373"/>
              </p:ext>
            </p:extLst>
          </p:nvPr>
        </p:nvGraphicFramePr>
        <p:xfrm>
          <a:off x="295973" y="1580905"/>
          <a:ext cx="11451772" cy="4519625"/>
        </p:xfrm>
        <a:graphic>
          <a:graphicData uri="http://schemas.openxmlformats.org/drawingml/2006/table">
            <a:tbl>
              <a:tblPr firstRow="1" bandRow="1">
                <a:tableStyleId>{0E3FDE45-AF77-4B5C-9715-49D594BDF05E}</a:tableStyleId>
              </a:tblPr>
              <a:tblGrid>
                <a:gridCol w="7467221">
                  <a:extLst>
                    <a:ext uri="{9D8B030D-6E8A-4147-A177-3AD203B41FA5}">
                      <a16:colId xmlns:a16="http://schemas.microsoft.com/office/drawing/2014/main" val="2507048742"/>
                    </a:ext>
                  </a:extLst>
                </a:gridCol>
                <a:gridCol w="1328184">
                  <a:extLst>
                    <a:ext uri="{9D8B030D-6E8A-4147-A177-3AD203B41FA5}">
                      <a16:colId xmlns:a16="http://schemas.microsoft.com/office/drawing/2014/main" val="1516133619"/>
                    </a:ext>
                  </a:extLst>
                </a:gridCol>
                <a:gridCol w="1564912">
                  <a:extLst>
                    <a:ext uri="{9D8B030D-6E8A-4147-A177-3AD203B41FA5}">
                      <a16:colId xmlns:a16="http://schemas.microsoft.com/office/drawing/2014/main" val="3145624653"/>
                    </a:ext>
                  </a:extLst>
                </a:gridCol>
                <a:gridCol w="1091455">
                  <a:extLst>
                    <a:ext uri="{9D8B030D-6E8A-4147-A177-3AD203B41FA5}">
                      <a16:colId xmlns:a16="http://schemas.microsoft.com/office/drawing/2014/main" val="239901899"/>
                    </a:ext>
                  </a:extLst>
                </a:gridCol>
              </a:tblGrid>
              <a:tr h="226626">
                <a:tc>
                  <a:txBody>
                    <a:bodyPr/>
                    <a:lstStyle/>
                    <a:p>
                      <a:r>
                        <a:rPr lang="en-GB" sz="1000" dirty="0">
                          <a:solidFill>
                            <a:schemeClr val="tx1"/>
                          </a:solidFill>
                          <a:latin typeface="Arial"/>
                          <a:cs typeface="Arial"/>
                        </a:rPr>
                        <a:t>Indicate (X) for those outcomes which have been :</a:t>
                      </a:r>
                    </a:p>
                  </a:txBody>
                  <a:tcPr/>
                </a:tc>
                <a:tc>
                  <a:txBody>
                    <a:bodyPr/>
                    <a:lstStyle/>
                    <a:p>
                      <a:r>
                        <a:rPr lang="en-GB" sz="1000" dirty="0">
                          <a:solidFill>
                            <a:schemeClr val="tx1"/>
                          </a:solidFill>
                          <a:latin typeface="Arial"/>
                          <a:cs typeface="Arial"/>
                        </a:rPr>
                        <a:t>Mandated by NHSE to be audited in this reporting period</a:t>
                      </a:r>
                    </a:p>
                  </a:txBody>
                  <a:tcPr/>
                </a:tc>
                <a:tc>
                  <a:txBody>
                    <a:bodyPr/>
                    <a:lstStyle/>
                    <a:p>
                      <a:r>
                        <a:rPr lang="en-GB" sz="1000" dirty="0">
                          <a:solidFill>
                            <a:schemeClr val="tx1"/>
                          </a:solidFill>
                          <a:latin typeface="Arial"/>
                          <a:cs typeface="Arial"/>
                        </a:rPr>
                        <a:t>Outcomes selected by the client as mandated by NHSE</a:t>
                      </a:r>
                    </a:p>
                  </a:txBody>
                  <a:tcPr/>
                </a:tc>
                <a:tc>
                  <a:txBody>
                    <a:bodyPr/>
                    <a:lstStyle/>
                    <a:p>
                      <a:r>
                        <a:rPr lang="en-GB" sz="1000" dirty="0">
                          <a:solidFill>
                            <a:schemeClr val="tx1"/>
                          </a:solidFill>
                          <a:latin typeface="Arial"/>
                          <a:cs typeface="Arial"/>
                        </a:rPr>
                        <a:t>Any additional outcomes as requested by [client name]</a:t>
                      </a:r>
                    </a:p>
                  </a:txBody>
                  <a:tcPr/>
                </a:tc>
                <a:extLst>
                  <a:ext uri="{0D108BD9-81ED-4DB2-BD59-A6C34878D82A}">
                    <a16:rowId xmlns:a16="http://schemas.microsoft.com/office/drawing/2014/main" val="3390691936"/>
                  </a:ext>
                </a:extLst>
              </a:tr>
              <a:tr h="237772">
                <a:tc>
                  <a:txBody>
                    <a:bodyPr/>
                    <a:lstStyle/>
                    <a:p>
                      <a:r>
                        <a:rPr lang="en-GB" sz="1000" b="0" i="1" dirty="0">
                          <a:solidFill>
                            <a:schemeClr val="tx1"/>
                          </a:solidFill>
                          <a:latin typeface="Arial"/>
                          <a:cs typeface="Arial"/>
                        </a:rPr>
                        <a:t>Place an [x] in the left column to confirm the outcome will be in-scope for independent assessment.</a:t>
                      </a:r>
                    </a:p>
                  </a:txBody>
                  <a:tcPr/>
                </a:tc>
                <a:tc>
                  <a:txBody>
                    <a:bodyPr/>
                    <a:lstStyle/>
                    <a:p>
                      <a:pPr algn="ctr"/>
                      <a:r>
                        <a:rPr lang="en-GB" sz="1000" b="0" i="1" dirty="0">
                          <a:solidFill>
                            <a:schemeClr val="tx1"/>
                          </a:solidFill>
                          <a:latin typeface="Arial"/>
                          <a:cs typeface="Arial"/>
                        </a:rPr>
                        <a:t>x</a:t>
                      </a:r>
                    </a:p>
                  </a:txBody>
                  <a:tcPr/>
                </a:tc>
                <a:tc>
                  <a:txBody>
                    <a:bodyPr/>
                    <a:lstStyle/>
                    <a:p>
                      <a:pPr algn="ctr"/>
                      <a:r>
                        <a:rPr lang="en-GB" sz="1000" b="0" i="1" dirty="0">
                          <a:solidFill>
                            <a:schemeClr val="tx1"/>
                          </a:solidFill>
                          <a:latin typeface="Arial"/>
                          <a:cs typeface="Arial"/>
                        </a:rPr>
                        <a:t>x</a:t>
                      </a:r>
                    </a:p>
                  </a:txBody>
                  <a:tcPr/>
                </a:tc>
                <a:tc>
                  <a:txBody>
                    <a:bodyPr/>
                    <a:lstStyle/>
                    <a:p>
                      <a:pPr algn="ctr"/>
                      <a:r>
                        <a:rPr lang="en-GB" sz="1000" b="0" i="1" dirty="0">
                          <a:solidFill>
                            <a:schemeClr val="tx1"/>
                          </a:solidFill>
                          <a:latin typeface="Arial"/>
                          <a:cs typeface="Arial"/>
                        </a:rPr>
                        <a:t>x</a:t>
                      </a:r>
                    </a:p>
                  </a:txBody>
                  <a:tcPr/>
                </a:tc>
                <a:extLst>
                  <a:ext uri="{0D108BD9-81ED-4DB2-BD59-A6C34878D82A}">
                    <a16:rowId xmlns:a16="http://schemas.microsoft.com/office/drawing/2014/main" val="1527010342"/>
                  </a:ext>
                </a:extLst>
              </a:tr>
              <a:tr h="2371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A1.a </a:t>
                      </a:r>
                      <a:r>
                        <a:rPr lang="en-GB" sz="900" b="0" i="0" u="none" strike="noStrike" noProof="0" dirty="0">
                          <a:solidFill>
                            <a:srgbClr val="000000"/>
                          </a:solidFill>
                          <a:latin typeface="+mn-lt"/>
                        </a:rPr>
                        <a:t>You have effective organisational information assurance management led at board level and articulated clearly in corresponding policies</a:t>
                      </a:r>
                    </a:p>
                  </a:txBody>
                  <a:tcPr/>
                </a:tc>
                <a:tc>
                  <a:txBody>
                    <a:bodyPr/>
                    <a:lstStyle/>
                    <a:p>
                      <a:pPr algn="ct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extLst>
                  <a:ext uri="{0D108BD9-81ED-4DB2-BD59-A6C34878D82A}">
                    <a16:rowId xmlns:a16="http://schemas.microsoft.com/office/drawing/2014/main" val="1660104990"/>
                  </a:ext>
                </a:extLst>
              </a:tr>
              <a:tr h="363652">
                <a:tc>
                  <a:txBody>
                    <a:bodyPr/>
                    <a:lstStyle/>
                    <a:p>
                      <a:r>
                        <a:rPr lang="en-GB" sz="900" b="1" dirty="0">
                          <a:solidFill>
                            <a:schemeClr val="tx1"/>
                          </a:solidFill>
                          <a:latin typeface="Arial"/>
                          <a:cs typeface="Arial"/>
                        </a:rPr>
                        <a:t>A1.b </a:t>
                      </a:r>
                      <a:r>
                        <a:rPr lang="en-GB" sz="900" b="0" i="0" u="none" strike="noStrike" noProof="0" dirty="0">
                          <a:solidFill>
                            <a:srgbClr val="000000"/>
                          </a:solidFill>
                          <a:latin typeface="Arial"/>
                        </a:rPr>
                        <a:t>Your organisation has established roles and responsibilities for the security and governance of information, systems and networks at all levels, with clear and well-understood channels for communicating and escalating risks. </a:t>
                      </a:r>
                      <a:r>
                        <a:rPr lang="en-GB" sz="900" dirty="0">
                          <a:solidFill>
                            <a:schemeClr val="tx1"/>
                          </a:solidFill>
                          <a:latin typeface="Arial"/>
                          <a:cs typeface="Arial"/>
                        </a:rPr>
                        <a:t> </a:t>
                      </a: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extLst>
                  <a:ext uri="{0D108BD9-81ED-4DB2-BD59-A6C34878D82A}">
                    <a16:rowId xmlns:a16="http://schemas.microsoft.com/office/drawing/2014/main" val="4250428230"/>
                  </a:ext>
                </a:extLst>
              </a:tr>
              <a:tr h="363652">
                <a:tc>
                  <a:txBody>
                    <a:bodyPr/>
                    <a:lstStyle/>
                    <a:p>
                      <a:r>
                        <a:rPr lang="en-GB" sz="900" b="1" dirty="0">
                          <a:solidFill>
                            <a:schemeClr val="tx1"/>
                          </a:solidFill>
                          <a:latin typeface="Arial"/>
                          <a:cs typeface="Arial"/>
                        </a:rPr>
                        <a:t>A1.c </a:t>
                      </a:r>
                      <a:r>
                        <a:rPr lang="en-GB" sz="900" b="0" i="0" u="none" strike="noStrike" noProof="0" dirty="0">
                          <a:solidFill>
                            <a:srgbClr val="000000"/>
                          </a:solidFill>
                          <a:latin typeface="Arial"/>
                        </a:rPr>
                        <a:t>You have senior-level accountability for the security and governance of information, systems and networks, and delegate decision-making authority appropriately and effectively. Risks to  information, systems and networks related to the operation of your essential function(s) are considered in the context of other organisational risks.</a:t>
                      </a: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536783633"/>
                  </a:ext>
                </a:extLst>
              </a:tr>
              <a:tr h="2377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chemeClr val="tx1"/>
                          </a:solidFill>
                          <a:latin typeface="+mn-lt"/>
                        </a:rPr>
                        <a:t>A2.a </a:t>
                      </a:r>
                      <a:r>
                        <a:rPr lang="en-GB" sz="900" b="0" i="0" u="none" strike="noStrike" noProof="0" dirty="0">
                          <a:solidFill>
                            <a:schemeClr val="tx1"/>
                          </a:solidFill>
                          <a:latin typeface="+mn-lt"/>
                        </a:rPr>
                        <a:t>Your organisation has effective internal processes for managing risks to the security and governance of information, systems and networks related to the operation of your essential function(s) and communicating associated activities. This includes a process for data protection impact assessments (DPIAs).</a:t>
                      </a:r>
                      <a:endParaRPr lang="en-US" sz="900" b="0" i="0" u="none" strike="noStrike" noProof="0"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0" i="0" u="none" strike="noStrike" noProof="0"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0" i="0" u="none" strike="noStrike" noProof="0"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0" i="0" u="none" strike="noStrike" noProof="0" dirty="0">
                        <a:latin typeface="+mn-lt"/>
                      </a:endParaRPr>
                    </a:p>
                  </a:txBody>
                  <a:tcPr/>
                </a:tc>
                <a:extLst>
                  <a:ext uri="{0D108BD9-81ED-4DB2-BD59-A6C34878D82A}">
                    <a16:rowId xmlns:a16="http://schemas.microsoft.com/office/drawing/2014/main" val="3311627859"/>
                  </a:ext>
                </a:extLst>
              </a:tr>
              <a:tr h="237772">
                <a:tc>
                  <a:txBody>
                    <a:bodyPr/>
                    <a:lstStyle/>
                    <a:p>
                      <a:r>
                        <a:rPr lang="en-GB" sz="900" b="1" dirty="0">
                          <a:solidFill>
                            <a:schemeClr val="tx1"/>
                          </a:solidFill>
                          <a:latin typeface="Arial"/>
                          <a:cs typeface="Arial"/>
                        </a:rPr>
                        <a:t>A2.b </a:t>
                      </a:r>
                      <a:r>
                        <a:rPr lang="en-GB" sz="900" b="0" i="0" u="none" strike="noStrike" noProof="0" dirty="0">
                          <a:solidFill>
                            <a:srgbClr val="000000"/>
                          </a:solidFill>
                          <a:latin typeface="Arial"/>
                        </a:rPr>
                        <a:t>You have gained confidence in the effectiveness of the security and governance of your technology, people, and processes relevant to your essential function(s).</a:t>
                      </a: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211844718"/>
                  </a:ext>
                </a:extLst>
              </a:tr>
              <a:tr h="363652">
                <a:tc>
                  <a:txBody>
                    <a:bodyPr/>
                    <a:lstStyle/>
                    <a:p>
                      <a:r>
                        <a:rPr lang="en-GB" sz="900" b="1" dirty="0">
                          <a:solidFill>
                            <a:schemeClr val="tx1"/>
                          </a:solidFill>
                          <a:latin typeface="Arial"/>
                          <a:cs typeface="Arial"/>
                        </a:rPr>
                        <a:t>A3.a </a:t>
                      </a:r>
                      <a:r>
                        <a:rPr lang="en-GB" sz="900" dirty="0">
                          <a:solidFill>
                            <a:schemeClr val="tx1"/>
                          </a:solidFill>
                          <a:latin typeface="Arial"/>
                          <a:cs typeface="Arial"/>
                        </a:rPr>
                        <a:t>Everything required to deliver, maintain or support networks and information systems necessary for the operation of essential functions is determined and understood. This includes data, people and systems, as well as any supporting infrastructure (such as power or cooling).</a:t>
                      </a: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tc>
                  <a:txBody>
                    <a:bodyPr/>
                    <a:lstStyle/>
                    <a:p>
                      <a:pPr algn="ctr"/>
                      <a:endParaRPr lang="en-GB" sz="900" i="0" dirty="0">
                        <a:solidFill>
                          <a:schemeClr val="tx1"/>
                        </a:solidFill>
                        <a:latin typeface="Arial"/>
                        <a:cs typeface="Arial"/>
                      </a:endParaRPr>
                    </a:p>
                  </a:txBody>
                  <a:tcPr/>
                </a:tc>
                <a:extLst>
                  <a:ext uri="{0D108BD9-81ED-4DB2-BD59-A6C34878D82A}">
                    <a16:rowId xmlns:a16="http://schemas.microsoft.com/office/drawing/2014/main" val="3160479288"/>
                  </a:ext>
                </a:extLst>
              </a:tr>
              <a:tr h="2377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A4.a </a:t>
                      </a:r>
                      <a:r>
                        <a:rPr lang="en-GB" sz="900" dirty="0">
                          <a:solidFill>
                            <a:schemeClr val="tx1"/>
                          </a:solidFill>
                          <a:latin typeface="+mn-lt"/>
                          <a:cs typeface="Arial"/>
                        </a:rPr>
                        <a:t>The organisation understands and manages security and IG risks to information, systems and networks supporting the operation of essential functions that arise as a result of dependencies on external suppliers. This includes ensuring that appropriate measures are employed where third party services are used.</a:t>
                      </a:r>
                      <a:endParaRPr lang="en-GB" sz="900" i="0" dirty="0">
                        <a:solidFill>
                          <a:schemeClr val="tx1"/>
                        </a:solidFill>
                        <a:latin typeface="+mn-lt"/>
                        <a:cs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i="0" dirty="0">
                        <a:solidFill>
                          <a:schemeClr val="tx1"/>
                        </a:solidFill>
                        <a:latin typeface="+mn-lt"/>
                        <a:cs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i="0" dirty="0">
                        <a:solidFill>
                          <a:schemeClr val="tx1"/>
                        </a:solidFill>
                        <a:latin typeface="+mn-lt"/>
                        <a:cs typeface="Aria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i="0" dirty="0">
                        <a:solidFill>
                          <a:schemeClr val="tx1"/>
                        </a:solidFill>
                        <a:latin typeface="+mn-lt"/>
                        <a:cs typeface="Arial"/>
                      </a:endParaRPr>
                    </a:p>
                  </a:txBody>
                  <a:tcPr/>
                </a:tc>
                <a:extLst>
                  <a:ext uri="{0D108BD9-81ED-4DB2-BD59-A6C34878D82A}">
                    <a16:rowId xmlns:a16="http://schemas.microsoft.com/office/drawing/2014/main" val="3043061524"/>
                  </a:ext>
                </a:extLst>
              </a:tr>
              <a:tr h="2377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B1.a </a:t>
                      </a:r>
                      <a:r>
                        <a:rPr lang="en-GB" sz="900" b="0" i="0" u="none" strike="noStrike" noProof="0" dirty="0">
                          <a:solidFill>
                            <a:srgbClr val="000000"/>
                          </a:solidFill>
                          <a:latin typeface="+mn-lt"/>
                        </a:rPr>
                        <a:t>You have developed and continue to improve a set of information assurance and resilience policies, processes and procedures that manage and mitigate the risk of adverse impact on your essential function(s).</a:t>
                      </a: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67629337"/>
                  </a:ext>
                </a:extLst>
              </a:tr>
              <a:tr h="237772">
                <a:tc>
                  <a:txBody>
                    <a:bodyPr/>
                    <a:lstStyle/>
                    <a:p>
                      <a:r>
                        <a:rPr lang="en-GB" sz="900" b="1" dirty="0">
                          <a:solidFill>
                            <a:schemeClr val="tx1"/>
                          </a:solidFill>
                          <a:latin typeface="Arial"/>
                          <a:cs typeface="Arial"/>
                        </a:rPr>
                        <a:t>B1.b </a:t>
                      </a:r>
                      <a:r>
                        <a:rPr lang="en-GB" sz="900" b="0" i="0" u="none" strike="noStrike" noProof="0" dirty="0">
                          <a:solidFill>
                            <a:srgbClr val="000000"/>
                          </a:solidFill>
                          <a:latin typeface="Arial"/>
                        </a:rPr>
                        <a:t>You have successfully implemented your information assurance policies, processes and procedures and can demonstrate the benefits achieved.</a:t>
                      </a: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tc>
                  <a:txBody>
                    <a:bodyPr/>
                    <a:lstStyle/>
                    <a:p>
                      <a:pPr algn="ct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3262724243"/>
                  </a:ext>
                </a:extLst>
              </a:tr>
            </a:tbl>
          </a:graphicData>
        </a:graphic>
      </p:graphicFrame>
      <p:sp>
        <p:nvSpPr>
          <p:cNvPr id="6" name="TextBox 5">
            <a:extLst>
              <a:ext uri="{FF2B5EF4-FFF2-40B4-BE49-F238E27FC236}">
                <a16:creationId xmlns:a16="http://schemas.microsoft.com/office/drawing/2014/main" id="{7104CBC6-8BC8-3997-C689-703C53470997}"/>
              </a:ext>
            </a:extLst>
          </p:cNvPr>
          <p:cNvSpPr txBox="1"/>
          <p:nvPr/>
        </p:nvSpPr>
        <p:spPr>
          <a:xfrm>
            <a:off x="304800" y="757470"/>
            <a:ext cx="11364686" cy="823435"/>
          </a:xfrm>
          <a:prstGeom prst="rect">
            <a:avLst/>
          </a:prstGeom>
        </p:spPr>
        <p:txBody>
          <a:bodyPr vert="horz" wrap="square" lIns="0" tIns="0" rIns="0" bIns="0" rtlCol="0" anchor="t" anchorCtr="0">
            <a:noAutofit/>
          </a:bodyPr>
          <a:lstStyle/>
          <a:p>
            <a:pPr>
              <a:spcAft>
                <a:spcPts val="600"/>
              </a:spcAft>
            </a:pPr>
            <a:r>
              <a:rPr lang="en-GB" sz="1000" dirty="0">
                <a:latin typeface="Arial"/>
                <a:cs typeface="Arial"/>
              </a:rPr>
              <a:t>All outcomes of the CAF-Aligned DSPT have been included in pages 6-9. The outcomes as mandated to be audited in this reporting period by NHSE applicable to </a:t>
            </a:r>
            <a:r>
              <a:rPr lang="en-GB" sz="1000" dirty="0">
                <a:solidFill>
                  <a:srgbClr val="FF0000"/>
                </a:solidFill>
                <a:highlight>
                  <a:srgbClr val="FFFF00"/>
                </a:highlight>
                <a:latin typeface="Arial"/>
                <a:cs typeface="Arial"/>
              </a:rPr>
              <a:t>[CLIENT NAME]</a:t>
            </a:r>
            <a:r>
              <a:rPr lang="en-GB" sz="1000" dirty="0">
                <a:solidFill>
                  <a:srgbClr val="FF0000"/>
                </a:solidFill>
                <a:latin typeface="Arial"/>
                <a:cs typeface="Arial"/>
              </a:rPr>
              <a:t> </a:t>
            </a:r>
            <a:r>
              <a:rPr lang="en-GB" sz="1000" dirty="0">
                <a:latin typeface="Arial"/>
                <a:cs typeface="Arial"/>
              </a:rPr>
              <a:t>organisation type are indicated below and those outcomes selected by [CLIENT NAME] as mandated by NHSE and any additional outcomes to be included in scope for the audit are indicated also below. </a:t>
            </a:r>
          </a:p>
          <a:p>
            <a:pPr>
              <a:spcAft>
                <a:spcPts val="600"/>
              </a:spcAft>
            </a:pPr>
            <a:r>
              <a:rPr lang="en-GB" sz="1000" dirty="0">
                <a:latin typeface="Arial"/>
                <a:cs typeface="Arial"/>
              </a:rPr>
              <a:t>The outcomes selected by [client name] need to be approved by the board of or person with delegated responsibility. To ensure the selected outcomes reflect areas of concern that warrant additional assurance over the controls in place. </a:t>
            </a:r>
          </a:p>
        </p:txBody>
      </p:sp>
    </p:spTree>
    <p:extLst>
      <p:ext uri="{BB962C8B-B14F-4D97-AF65-F5344CB8AC3E}">
        <p14:creationId xmlns:p14="http://schemas.microsoft.com/office/powerpoint/2010/main" val="4248071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F934A84-D750-C41B-1F89-4F482745E00A}"/>
              </a:ext>
            </a:extLst>
          </p:cNvPr>
          <p:cNvGraphicFramePr>
            <a:graphicFrameLocks noGrp="1"/>
          </p:cNvGraphicFramePr>
          <p:nvPr>
            <p:extLst>
              <p:ext uri="{D42A27DB-BD31-4B8C-83A1-F6EECF244321}">
                <p14:modId xmlns:p14="http://schemas.microsoft.com/office/powerpoint/2010/main" val="3849412537"/>
              </p:ext>
            </p:extLst>
          </p:nvPr>
        </p:nvGraphicFramePr>
        <p:xfrm>
          <a:off x="261257" y="211307"/>
          <a:ext cx="11451772" cy="5837464"/>
        </p:xfrm>
        <a:graphic>
          <a:graphicData uri="http://schemas.openxmlformats.org/drawingml/2006/table">
            <a:tbl>
              <a:tblPr firstRow="1" bandRow="1">
                <a:tableStyleId>{0E3FDE45-AF77-4B5C-9715-49D594BDF05E}</a:tableStyleId>
              </a:tblPr>
              <a:tblGrid>
                <a:gridCol w="7467221">
                  <a:extLst>
                    <a:ext uri="{9D8B030D-6E8A-4147-A177-3AD203B41FA5}">
                      <a16:colId xmlns:a16="http://schemas.microsoft.com/office/drawing/2014/main" val="2507048742"/>
                    </a:ext>
                  </a:extLst>
                </a:gridCol>
                <a:gridCol w="1328184">
                  <a:extLst>
                    <a:ext uri="{9D8B030D-6E8A-4147-A177-3AD203B41FA5}">
                      <a16:colId xmlns:a16="http://schemas.microsoft.com/office/drawing/2014/main" val="1516133619"/>
                    </a:ext>
                  </a:extLst>
                </a:gridCol>
                <a:gridCol w="1564912">
                  <a:extLst>
                    <a:ext uri="{9D8B030D-6E8A-4147-A177-3AD203B41FA5}">
                      <a16:colId xmlns:a16="http://schemas.microsoft.com/office/drawing/2014/main" val="3145624653"/>
                    </a:ext>
                  </a:extLst>
                </a:gridCol>
                <a:gridCol w="1091455">
                  <a:extLst>
                    <a:ext uri="{9D8B030D-6E8A-4147-A177-3AD203B41FA5}">
                      <a16:colId xmlns:a16="http://schemas.microsoft.com/office/drawing/2014/main" val="239901899"/>
                    </a:ext>
                  </a:extLst>
                </a:gridCol>
              </a:tblGrid>
              <a:tr h="226626">
                <a:tc>
                  <a:txBody>
                    <a:bodyPr/>
                    <a:lstStyle/>
                    <a:p>
                      <a:r>
                        <a:rPr lang="en-GB" sz="1000" dirty="0">
                          <a:solidFill>
                            <a:schemeClr val="tx1"/>
                          </a:solidFill>
                          <a:latin typeface="Arial"/>
                          <a:cs typeface="Arial"/>
                        </a:rPr>
                        <a:t>Indicate (X) for those outcomes which have been :</a:t>
                      </a:r>
                    </a:p>
                  </a:txBody>
                  <a:tcPr/>
                </a:tc>
                <a:tc>
                  <a:txBody>
                    <a:bodyPr/>
                    <a:lstStyle/>
                    <a:p>
                      <a:r>
                        <a:rPr lang="en-GB" sz="1000" dirty="0">
                          <a:solidFill>
                            <a:schemeClr val="tx1"/>
                          </a:solidFill>
                          <a:latin typeface="Arial"/>
                          <a:cs typeface="Arial"/>
                        </a:rPr>
                        <a:t>Mandated by NHSE to be audited in this reporting period</a:t>
                      </a:r>
                    </a:p>
                  </a:txBody>
                  <a:tcPr/>
                </a:tc>
                <a:tc>
                  <a:txBody>
                    <a:bodyPr/>
                    <a:lstStyle/>
                    <a:p>
                      <a:r>
                        <a:rPr lang="en-GB" sz="1000" dirty="0">
                          <a:solidFill>
                            <a:schemeClr val="tx1"/>
                          </a:solidFill>
                          <a:latin typeface="Arial"/>
                          <a:cs typeface="Arial"/>
                        </a:rPr>
                        <a:t>Outcomes selected by the client as mandated by NHSE</a:t>
                      </a:r>
                    </a:p>
                  </a:txBody>
                  <a:tcPr/>
                </a:tc>
                <a:tc>
                  <a:txBody>
                    <a:bodyPr/>
                    <a:lstStyle/>
                    <a:p>
                      <a:r>
                        <a:rPr lang="en-GB" sz="1000" dirty="0">
                          <a:solidFill>
                            <a:schemeClr val="tx1"/>
                          </a:solidFill>
                          <a:latin typeface="Arial"/>
                          <a:cs typeface="Arial"/>
                        </a:rPr>
                        <a:t>Any additional outcomes as requested by [client name]</a:t>
                      </a:r>
                    </a:p>
                  </a:txBody>
                  <a:tcPr/>
                </a:tc>
                <a:extLst>
                  <a:ext uri="{0D108BD9-81ED-4DB2-BD59-A6C34878D82A}">
                    <a16:rowId xmlns:a16="http://schemas.microsoft.com/office/drawing/2014/main" val="3390691936"/>
                  </a:ext>
                </a:extLst>
              </a:tr>
              <a:tr h="237772">
                <a:tc>
                  <a:txBody>
                    <a:bodyPr/>
                    <a:lstStyle/>
                    <a:p>
                      <a:r>
                        <a:rPr lang="en-GB" sz="1000" b="0" i="1" dirty="0">
                          <a:solidFill>
                            <a:schemeClr val="tx1"/>
                          </a:solidFill>
                          <a:latin typeface="Arial"/>
                          <a:cs typeface="Arial"/>
                        </a:rPr>
                        <a:t>Place an [x] in the left column to confirm the outcome will be in-scope for independent assessment.</a:t>
                      </a:r>
                    </a:p>
                  </a:txBody>
                  <a:tcPr/>
                </a:tc>
                <a:tc>
                  <a:txBody>
                    <a:bodyPr/>
                    <a:lstStyle/>
                    <a:p>
                      <a:r>
                        <a:rPr lang="en-GB" sz="1000" b="0" i="1" dirty="0">
                          <a:solidFill>
                            <a:schemeClr val="tx1"/>
                          </a:solidFill>
                          <a:latin typeface="Arial"/>
                          <a:cs typeface="Arial"/>
                        </a:rPr>
                        <a:t>x</a:t>
                      </a:r>
                    </a:p>
                  </a:txBody>
                  <a:tcPr/>
                </a:tc>
                <a:tc>
                  <a:txBody>
                    <a:bodyPr/>
                    <a:lstStyle/>
                    <a:p>
                      <a:r>
                        <a:rPr lang="en-GB" sz="1000" b="0" i="1" dirty="0">
                          <a:solidFill>
                            <a:schemeClr val="tx1"/>
                          </a:solidFill>
                          <a:latin typeface="Arial"/>
                          <a:cs typeface="Arial"/>
                        </a:rPr>
                        <a:t>x</a:t>
                      </a:r>
                    </a:p>
                  </a:txBody>
                  <a:tcPr/>
                </a:tc>
                <a:tc>
                  <a:txBody>
                    <a:bodyPr/>
                    <a:lstStyle/>
                    <a:p>
                      <a:r>
                        <a:rPr lang="en-GB" sz="1000" b="0" i="1" dirty="0">
                          <a:solidFill>
                            <a:schemeClr val="tx1"/>
                          </a:solidFill>
                          <a:latin typeface="Arial"/>
                          <a:cs typeface="Arial"/>
                        </a:rPr>
                        <a:t>x</a:t>
                      </a:r>
                    </a:p>
                  </a:txBody>
                  <a:tcPr/>
                </a:tc>
                <a:extLst>
                  <a:ext uri="{0D108BD9-81ED-4DB2-BD59-A6C34878D82A}">
                    <a16:rowId xmlns:a16="http://schemas.microsoft.com/office/drawing/2014/main" val="1527010342"/>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rgbClr val="000000"/>
                          </a:solidFill>
                          <a:latin typeface="+mn-lt"/>
                        </a:rPr>
                        <a:t>B2.a </a:t>
                      </a:r>
                      <a:r>
                        <a:rPr lang="en-GB" sz="900" b="0" i="0" u="none" strike="noStrike" noProof="0" dirty="0">
                          <a:solidFill>
                            <a:srgbClr val="000000"/>
                          </a:solidFill>
                          <a:latin typeface="+mn-lt"/>
                        </a:rPr>
                        <a:t>You robustly verify, authenticate and authorise access to the information, systems and networks supporting your essential function(s).</a:t>
                      </a: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244264521"/>
                  </a:ext>
                </a:extLst>
              </a:tr>
              <a:tr h="223786">
                <a:tc>
                  <a:txBody>
                    <a:bodyPr/>
                    <a:lstStyle/>
                    <a:p>
                      <a:r>
                        <a:rPr lang="en-GB" sz="900" b="1" dirty="0">
                          <a:solidFill>
                            <a:schemeClr val="tx1"/>
                          </a:solidFill>
                          <a:latin typeface="Arial"/>
                          <a:cs typeface="Arial"/>
                        </a:rPr>
                        <a:t>B2.b </a:t>
                      </a:r>
                      <a:r>
                        <a:rPr lang="en-GB" sz="900" b="0" i="0" u="none" strike="noStrike" noProof="0" dirty="0">
                          <a:solidFill>
                            <a:srgbClr val="000000"/>
                          </a:solidFill>
                          <a:latin typeface="Arial"/>
                        </a:rPr>
                        <a:t>You fully know and have trust in the devices that are used to access your information, systems and networks that support your essential function(s).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578498897"/>
                  </a:ext>
                </a:extLst>
              </a:tr>
              <a:tr h="223786">
                <a:tc>
                  <a:txBody>
                    <a:bodyPr/>
                    <a:lstStyle/>
                    <a:p>
                      <a:r>
                        <a:rPr lang="en-GB" sz="900" b="1" kern="1200" dirty="0">
                          <a:solidFill>
                            <a:schemeClr val="tx1"/>
                          </a:solidFill>
                          <a:effectLst/>
                          <a:latin typeface="Arial"/>
                          <a:cs typeface="Arial"/>
                        </a:rPr>
                        <a:t>B2.c </a:t>
                      </a:r>
                      <a:r>
                        <a:rPr lang="en-GB" sz="900" b="0" i="0" u="none" strike="noStrike" kern="1200" noProof="0" dirty="0">
                          <a:solidFill>
                            <a:schemeClr val="tx1"/>
                          </a:solidFill>
                          <a:effectLst/>
                          <a:latin typeface="Arial"/>
                        </a:rPr>
                        <a:t>You closely manage privileged user access to networks and information systems supporting your essential function(s).</a:t>
                      </a:r>
                    </a:p>
                  </a:txBody>
                  <a:tcPr/>
                </a:tc>
                <a:tc>
                  <a:txBody>
                    <a:bodyPr/>
                    <a:lstStyle/>
                    <a:p>
                      <a:endParaRPr lang="en-GB" sz="900" b="0" i="0" u="none" strike="noStrike" kern="1200" noProof="0" dirty="0">
                        <a:solidFill>
                          <a:schemeClr val="tx1"/>
                        </a:solidFill>
                        <a:effectLst/>
                        <a:latin typeface="Arial"/>
                      </a:endParaRPr>
                    </a:p>
                  </a:txBody>
                  <a:tcPr/>
                </a:tc>
                <a:tc>
                  <a:txBody>
                    <a:bodyPr/>
                    <a:lstStyle/>
                    <a:p>
                      <a:endParaRPr lang="en-GB" sz="900" b="0" i="0" u="none" strike="noStrike" kern="1200" noProof="0" dirty="0">
                        <a:solidFill>
                          <a:schemeClr val="tx1"/>
                        </a:solidFill>
                        <a:effectLst/>
                        <a:latin typeface="Arial"/>
                      </a:endParaRPr>
                    </a:p>
                  </a:txBody>
                  <a:tcPr/>
                </a:tc>
                <a:tc>
                  <a:txBody>
                    <a:bodyPr/>
                    <a:lstStyle/>
                    <a:p>
                      <a:endParaRPr lang="en-GB" sz="900" b="0" i="0" u="none" strike="noStrike" kern="1200" noProof="0" dirty="0">
                        <a:solidFill>
                          <a:schemeClr val="tx1"/>
                        </a:solidFill>
                        <a:effectLst/>
                        <a:latin typeface="Arial"/>
                      </a:endParaRPr>
                    </a:p>
                  </a:txBody>
                  <a:tcPr/>
                </a:tc>
                <a:extLst>
                  <a:ext uri="{0D108BD9-81ED-4DB2-BD59-A6C34878D82A}">
                    <a16:rowId xmlns:a16="http://schemas.microsoft.com/office/drawing/2014/main" val="3349568102"/>
                  </a:ext>
                </a:extLst>
              </a:tr>
              <a:tr h="223786">
                <a:tc>
                  <a:txBody>
                    <a:bodyPr/>
                    <a:lstStyle/>
                    <a:p>
                      <a:r>
                        <a:rPr lang="en-GB" sz="900" b="1" dirty="0">
                          <a:solidFill>
                            <a:schemeClr val="tx1"/>
                          </a:solidFill>
                          <a:latin typeface="Arial"/>
                          <a:cs typeface="Arial"/>
                        </a:rPr>
                        <a:t>B2.d </a:t>
                      </a:r>
                      <a:r>
                        <a:rPr lang="en-GB" sz="900" b="0" i="0" u="none" strike="noStrike" noProof="0" dirty="0">
                          <a:solidFill>
                            <a:schemeClr val="tx1"/>
                          </a:solidFill>
                          <a:latin typeface="Arial"/>
                        </a:rPr>
                        <a:t>You closely manage and maintain identity and access control for users, devices and systems accessing the network and information systems supporting your essential function(s).</a:t>
                      </a:r>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extLst>
                  <a:ext uri="{0D108BD9-81ED-4DB2-BD59-A6C34878D82A}">
                    <a16:rowId xmlns:a16="http://schemas.microsoft.com/office/drawing/2014/main" val="1280120879"/>
                  </a:ext>
                </a:extLst>
              </a:tr>
              <a:tr h="503464">
                <a:tc>
                  <a:txBody>
                    <a:bodyPr/>
                    <a:lstStyle/>
                    <a:p>
                      <a:r>
                        <a:rPr lang="en-GB" sz="900" b="1" dirty="0">
                          <a:solidFill>
                            <a:schemeClr val="tx1"/>
                          </a:solidFill>
                          <a:latin typeface="Arial"/>
                          <a:cs typeface="Arial"/>
                        </a:rPr>
                        <a:t>B3.a </a:t>
                      </a:r>
                      <a:r>
                        <a:rPr lang="en-GB" sz="900" b="0" i="0" u="none" strike="noStrike" noProof="0" dirty="0">
                          <a:solidFill>
                            <a:srgbClr val="000000"/>
                          </a:solidFill>
                          <a:latin typeface="Arial"/>
                        </a:rPr>
                        <a:t>You have a good understanding of data important to the operation of your essential function(s), where it is stored, where it travels and how unavailability or unauthorised access, modification or deletion would adversely impact the essential function(s). This also applies to third parties storing or accessing data important to the operation of your essential function(s).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67153267"/>
                  </a:ext>
                </a:extLst>
              </a:tr>
              <a:tr h="223786">
                <a:tc>
                  <a:txBody>
                    <a:bodyPr/>
                    <a:lstStyle/>
                    <a:p>
                      <a:r>
                        <a:rPr lang="en-GB" sz="900" b="1" dirty="0">
                          <a:solidFill>
                            <a:schemeClr val="tx1"/>
                          </a:solidFill>
                          <a:latin typeface="Arial"/>
                          <a:cs typeface="Arial"/>
                        </a:rPr>
                        <a:t>B3.b </a:t>
                      </a:r>
                      <a:r>
                        <a:rPr lang="en-GB" sz="900" b="0" i="0" u="none" strike="noStrike" noProof="0" dirty="0">
                          <a:solidFill>
                            <a:schemeClr val="tx1"/>
                          </a:solidFill>
                          <a:latin typeface="Arial"/>
                        </a:rPr>
                        <a:t>You have protected the transit of data important to the operation of your essential function(s). This includes the transfer of data to third parties.</a:t>
                      </a:r>
                    </a:p>
                  </a:txBody>
                  <a:tcPr/>
                </a:tc>
                <a:tc>
                  <a:txBody>
                    <a:bodyPr/>
                    <a:lstStyle/>
                    <a:p>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chemeClr val="tx1"/>
                        </a:solidFill>
                        <a:latin typeface="Arial"/>
                      </a:endParaRPr>
                    </a:p>
                  </a:txBody>
                  <a:tcPr/>
                </a:tc>
                <a:extLst>
                  <a:ext uri="{0D108BD9-81ED-4DB2-BD59-A6C34878D82A}">
                    <a16:rowId xmlns:a16="http://schemas.microsoft.com/office/drawing/2014/main" val="4185327782"/>
                  </a:ext>
                </a:extLst>
              </a:tr>
              <a:tr h="223786">
                <a:tc>
                  <a:txBody>
                    <a:bodyPr/>
                    <a:lstStyle/>
                    <a:p>
                      <a:r>
                        <a:rPr lang="en-GB" sz="900" b="1" dirty="0">
                          <a:solidFill>
                            <a:schemeClr val="tx1"/>
                          </a:solidFill>
                          <a:latin typeface="Arial"/>
                          <a:cs typeface="Arial"/>
                        </a:rPr>
                        <a:t>B3.c </a:t>
                      </a:r>
                      <a:r>
                        <a:rPr lang="en-GB" sz="900" b="0" i="0" u="none" strike="noStrike" noProof="0" dirty="0">
                          <a:solidFill>
                            <a:srgbClr val="000000"/>
                          </a:solidFill>
                          <a:latin typeface="Arial"/>
                        </a:rPr>
                        <a:t>You have protected stored soft and hard copy data important to the operation of your essential function(s).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456546864"/>
                  </a:ext>
                </a:extLst>
              </a:tr>
              <a:tr h="223786">
                <a:tc>
                  <a:txBody>
                    <a:bodyPr/>
                    <a:lstStyle/>
                    <a:p>
                      <a:r>
                        <a:rPr lang="en-GB" sz="900" b="1" dirty="0">
                          <a:solidFill>
                            <a:schemeClr val="tx1"/>
                          </a:solidFill>
                          <a:latin typeface="Arial"/>
                          <a:cs typeface="Arial"/>
                        </a:rPr>
                        <a:t>B3.d </a:t>
                      </a:r>
                      <a:r>
                        <a:rPr lang="en-GB" sz="900" b="0" i="0" u="none" strike="noStrike" noProof="0" dirty="0">
                          <a:solidFill>
                            <a:schemeClr val="tx1"/>
                          </a:solidFill>
                          <a:latin typeface="Arial"/>
                        </a:rPr>
                        <a:t>You have protected data important to the operation of your essential function(s) on mobile devices.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3205813577"/>
                  </a:ext>
                </a:extLst>
              </a:tr>
              <a:tr h="223786">
                <a:tc>
                  <a:txBody>
                    <a:bodyPr/>
                    <a:lstStyle/>
                    <a:p>
                      <a:r>
                        <a:rPr lang="en-GB" sz="900" b="1" dirty="0">
                          <a:solidFill>
                            <a:schemeClr val="tx1"/>
                          </a:solidFill>
                          <a:latin typeface="Arial"/>
                          <a:cs typeface="Arial"/>
                        </a:rPr>
                        <a:t>B3.e </a:t>
                      </a:r>
                      <a:r>
                        <a:rPr lang="en-GB" sz="900" b="0" i="0" u="none" strike="noStrike" noProof="0" dirty="0">
                          <a:solidFill>
                            <a:schemeClr val="tx1"/>
                          </a:solidFill>
                          <a:latin typeface="Arial"/>
                        </a:rPr>
                        <a:t>Before reuse and / or disposal you appropriately sanitise devices, equipment and removable media holding data important to the operation of your essential function(s).</a:t>
                      </a:r>
                      <a:endParaRPr lang="en-GB" sz="900" i="0" dirty="0">
                        <a:solidFill>
                          <a:schemeClr val="tx1"/>
                        </a:solidFill>
                        <a:latin typeface="Arial"/>
                        <a:cs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430090702"/>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B4.a </a:t>
                      </a:r>
                      <a:r>
                        <a:rPr lang="en-GB" sz="900" b="0" i="0" u="none" strike="noStrike" noProof="0" dirty="0">
                          <a:solidFill>
                            <a:srgbClr val="000000"/>
                          </a:solidFill>
                          <a:latin typeface="+mn-lt"/>
                        </a:rPr>
                        <a:t>You design security into the network and information systems that support the operation of your essential function(s). You minimise their attack surface and ensure that the operation of your essential function(s) should not be impacted by the exploitation of any single vulnerability.</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647592814"/>
                  </a:ext>
                </a:extLst>
              </a:tr>
              <a:tr h="223786">
                <a:tc>
                  <a:txBody>
                    <a:bodyPr/>
                    <a:lstStyle/>
                    <a:p>
                      <a:r>
                        <a:rPr lang="en-GB" sz="900" b="1" dirty="0">
                          <a:solidFill>
                            <a:schemeClr val="tx1"/>
                          </a:solidFill>
                          <a:latin typeface="Arial"/>
                          <a:cs typeface="Arial"/>
                        </a:rPr>
                        <a:t>B4.b </a:t>
                      </a:r>
                      <a:r>
                        <a:rPr lang="en-GB" sz="900" b="0" i="0" u="none" strike="noStrike" noProof="0" dirty="0">
                          <a:solidFill>
                            <a:srgbClr val="000000"/>
                          </a:solidFill>
                          <a:latin typeface="Arial"/>
                        </a:rPr>
                        <a:t>You securely configure the network and information systems that support the operation of your essential function(s).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776372845"/>
                  </a:ext>
                </a:extLst>
              </a:tr>
              <a:tr h="223786">
                <a:tc>
                  <a:txBody>
                    <a:bodyPr/>
                    <a:lstStyle/>
                    <a:p>
                      <a:r>
                        <a:rPr lang="en-GB" sz="900" b="1" dirty="0">
                          <a:solidFill>
                            <a:schemeClr val="tx1"/>
                          </a:solidFill>
                          <a:latin typeface="Arial"/>
                          <a:cs typeface="Arial"/>
                        </a:rPr>
                        <a:t>B4.c </a:t>
                      </a:r>
                      <a:r>
                        <a:rPr lang="en-GB" sz="900" b="0" i="0" u="none" strike="noStrike" noProof="0" dirty="0">
                          <a:solidFill>
                            <a:srgbClr val="000000"/>
                          </a:solidFill>
                          <a:latin typeface="Arial"/>
                        </a:rPr>
                        <a:t>You manage your organisation's network and information systems that support the operation of your essential function(s) to enable and maintain security.</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075094454"/>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rgbClr val="000000"/>
                          </a:solidFill>
                          <a:latin typeface="+mn-lt"/>
                        </a:rPr>
                        <a:t>B4.d </a:t>
                      </a:r>
                      <a:r>
                        <a:rPr lang="en-GB" sz="900" b="0" i="0" u="none" strike="noStrike" noProof="0" dirty="0">
                          <a:solidFill>
                            <a:srgbClr val="000000"/>
                          </a:solidFill>
                          <a:latin typeface="+mn-lt"/>
                        </a:rPr>
                        <a:t>You manage known vulnerabilities in your network and information systems to prevent adverse impact on your essential function(s).</a:t>
                      </a:r>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264014813"/>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B5.a </a:t>
                      </a:r>
                      <a:r>
                        <a:rPr lang="en-GB" sz="900" b="0" i="0" u="none" strike="noStrike" noProof="0" dirty="0">
                          <a:solidFill>
                            <a:schemeClr val="tx1"/>
                          </a:solidFill>
                          <a:latin typeface="+mn-lt"/>
                        </a:rPr>
                        <a:t>You are prepared to restore the operation of your essential function(s) following adverse impact.</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162798900"/>
                  </a:ext>
                </a:extLst>
              </a:tr>
              <a:tr h="223786">
                <a:tc>
                  <a:txBody>
                    <a:bodyPr/>
                    <a:lstStyle/>
                    <a:p>
                      <a:r>
                        <a:rPr lang="en-GB" sz="900" b="1" dirty="0">
                          <a:solidFill>
                            <a:schemeClr val="tx1"/>
                          </a:solidFill>
                          <a:latin typeface="Arial"/>
                          <a:cs typeface="Arial"/>
                        </a:rPr>
                        <a:t>B5.b </a:t>
                      </a:r>
                      <a:r>
                        <a:rPr lang="en-GB" sz="900" b="0" i="0" u="none" strike="noStrike" noProof="0" dirty="0">
                          <a:solidFill>
                            <a:srgbClr val="000000"/>
                          </a:solidFill>
                          <a:latin typeface="Arial"/>
                        </a:rPr>
                        <a:t>You design the network and information systems supporting your essential function(s) to be resilient to cyber security incidents. Systems are appropriately segregated and resource limitations are mitigated.</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759354516"/>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B5.c </a:t>
                      </a:r>
                      <a:r>
                        <a:rPr lang="en-GB" sz="900" b="0" i="0" u="none" strike="noStrike" noProof="0" dirty="0">
                          <a:solidFill>
                            <a:schemeClr val="tx1"/>
                          </a:solidFill>
                          <a:latin typeface="+mn-lt"/>
                        </a:rPr>
                        <a:t>You hold accessible and secured current backups of data and information needed to recover operation of your essential function(s).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519135331"/>
                  </a:ext>
                </a:extLst>
              </a:tr>
            </a:tbl>
          </a:graphicData>
        </a:graphic>
      </p:graphicFrame>
    </p:spTree>
    <p:extLst>
      <p:ext uri="{BB962C8B-B14F-4D97-AF65-F5344CB8AC3E}">
        <p14:creationId xmlns:p14="http://schemas.microsoft.com/office/powerpoint/2010/main" val="1608519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653CB8B-A6D3-F749-86C2-E17AEC5C08B2}"/>
              </a:ext>
            </a:extLst>
          </p:cNvPr>
          <p:cNvGraphicFramePr>
            <a:graphicFrameLocks noGrp="1"/>
          </p:cNvGraphicFramePr>
          <p:nvPr>
            <p:extLst>
              <p:ext uri="{D42A27DB-BD31-4B8C-83A1-F6EECF244321}">
                <p14:modId xmlns:p14="http://schemas.microsoft.com/office/powerpoint/2010/main" val="1044180404"/>
              </p:ext>
            </p:extLst>
          </p:nvPr>
        </p:nvGraphicFramePr>
        <p:xfrm>
          <a:off x="261257" y="211307"/>
          <a:ext cx="11451772" cy="5791744"/>
        </p:xfrm>
        <a:graphic>
          <a:graphicData uri="http://schemas.openxmlformats.org/drawingml/2006/table">
            <a:tbl>
              <a:tblPr firstRow="1" bandRow="1">
                <a:tableStyleId>{0E3FDE45-AF77-4B5C-9715-49D594BDF05E}</a:tableStyleId>
              </a:tblPr>
              <a:tblGrid>
                <a:gridCol w="7467221">
                  <a:extLst>
                    <a:ext uri="{9D8B030D-6E8A-4147-A177-3AD203B41FA5}">
                      <a16:colId xmlns:a16="http://schemas.microsoft.com/office/drawing/2014/main" val="2507048742"/>
                    </a:ext>
                  </a:extLst>
                </a:gridCol>
                <a:gridCol w="1328184">
                  <a:extLst>
                    <a:ext uri="{9D8B030D-6E8A-4147-A177-3AD203B41FA5}">
                      <a16:colId xmlns:a16="http://schemas.microsoft.com/office/drawing/2014/main" val="1516133619"/>
                    </a:ext>
                  </a:extLst>
                </a:gridCol>
                <a:gridCol w="1564912">
                  <a:extLst>
                    <a:ext uri="{9D8B030D-6E8A-4147-A177-3AD203B41FA5}">
                      <a16:colId xmlns:a16="http://schemas.microsoft.com/office/drawing/2014/main" val="3145624653"/>
                    </a:ext>
                  </a:extLst>
                </a:gridCol>
                <a:gridCol w="1091455">
                  <a:extLst>
                    <a:ext uri="{9D8B030D-6E8A-4147-A177-3AD203B41FA5}">
                      <a16:colId xmlns:a16="http://schemas.microsoft.com/office/drawing/2014/main" val="239901899"/>
                    </a:ext>
                  </a:extLst>
                </a:gridCol>
              </a:tblGrid>
              <a:tr h="226626">
                <a:tc>
                  <a:txBody>
                    <a:bodyPr/>
                    <a:lstStyle/>
                    <a:p>
                      <a:r>
                        <a:rPr lang="en-GB" sz="1000" dirty="0">
                          <a:solidFill>
                            <a:schemeClr val="tx1"/>
                          </a:solidFill>
                          <a:latin typeface="Arial"/>
                          <a:cs typeface="Arial"/>
                        </a:rPr>
                        <a:t>Indicate (X) for those outcomes which have been :</a:t>
                      </a:r>
                    </a:p>
                  </a:txBody>
                  <a:tcPr/>
                </a:tc>
                <a:tc>
                  <a:txBody>
                    <a:bodyPr/>
                    <a:lstStyle/>
                    <a:p>
                      <a:r>
                        <a:rPr lang="en-GB" sz="1000" dirty="0">
                          <a:solidFill>
                            <a:schemeClr val="tx1"/>
                          </a:solidFill>
                          <a:latin typeface="Arial"/>
                          <a:cs typeface="Arial"/>
                        </a:rPr>
                        <a:t>Mandated by NHSE to be audited in this reporting period</a:t>
                      </a:r>
                    </a:p>
                  </a:txBody>
                  <a:tcPr/>
                </a:tc>
                <a:tc>
                  <a:txBody>
                    <a:bodyPr/>
                    <a:lstStyle/>
                    <a:p>
                      <a:r>
                        <a:rPr lang="en-GB" sz="1000" dirty="0">
                          <a:solidFill>
                            <a:schemeClr val="tx1"/>
                          </a:solidFill>
                          <a:latin typeface="Arial"/>
                          <a:cs typeface="Arial"/>
                        </a:rPr>
                        <a:t>Outcomes selected by the client as mandated by NHSE</a:t>
                      </a:r>
                    </a:p>
                  </a:txBody>
                  <a:tcPr/>
                </a:tc>
                <a:tc>
                  <a:txBody>
                    <a:bodyPr/>
                    <a:lstStyle/>
                    <a:p>
                      <a:r>
                        <a:rPr lang="en-GB" sz="1000" dirty="0">
                          <a:solidFill>
                            <a:schemeClr val="tx1"/>
                          </a:solidFill>
                          <a:latin typeface="Arial"/>
                          <a:cs typeface="Arial"/>
                        </a:rPr>
                        <a:t>Any additional outcomes as requested by [client name]</a:t>
                      </a:r>
                    </a:p>
                  </a:txBody>
                  <a:tcPr/>
                </a:tc>
                <a:extLst>
                  <a:ext uri="{0D108BD9-81ED-4DB2-BD59-A6C34878D82A}">
                    <a16:rowId xmlns:a16="http://schemas.microsoft.com/office/drawing/2014/main" val="3390691936"/>
                  </a:ext>
                </a:extLst>
              </a:tr>
              <a:tr h="237772">
                <a:tc>
                  <a:txBody>
                    <a:bodyPr/>
                    <a:lstStyle/>
                    <a:p>
                      <a:r>
                        <a:rPr lang="en-GB" sz="1000" b="0" i="1" dirty="0">
                          <a:solidFill>
                            <a:schemeClr val="tx1"/>
                          </a:solidFill>
                          <a:latin typeface="Arial"/>
                          <a:cs typeface="Arial"/>
                        </a:rPr>
                        <a:t>Place an [x] in the left column to confirm the outcome will be in-scope for independent assessment.</a:t>
                      </a:r>
                    </a:p>
                  </a:txBody>
                  <a:tcPr/>
                </a:tc>
                <a:tc>
                  <a:txBody>
                    <a:bodyPr/>
                    <a:lstStyle/>
                    <a:p>
                      <a:r>
                        <a:rPr lang="en-GB" sz="1000" b="0" i="1" dirty="0">
                          <a:solidFill>
                            <a:schemeClr val="tx1"/>
                          </a:solidFill>
                          <a:latin typeface="Arial"/>
                          <a:cs typeface="Arial"/>
                        </a:rPr>
                        <a:t>x</a:t>
                      </a:r>
                    </a:p>
                  </a:txBody>
                  <a:tcPr/>
                </a:tc>
                <a:tc>
                  <a:txBody>
                    <a:bodyPr/>
                    <a:lstStyle/>
                    <a:p>
                      <a:r>
                        <a:rPr lang="en-GB" sz="1000" b="0" i="1" dirty="0">
                          <a:solidFill>
                            <a:schemeClr val="tx1"/>
                          </a:solidFill>
                          <a:latin typeface="Arial"/>
                          <a:cs typeface="Arial"/>
                        </a:rPr>
                        <a:t>x</a:t>
                      </a:r>
                    </a:p>
                  </a:txBody>
                  <a:tcPr/>
                </a:tc>
                <a:tc>
                  <a:txBody>
                    <a:bodyPr/>
                    <a:lstStyle/>
                    <a:p>
                      <a:r>
                        <a:rPr lang="en-GB" sz="1000" b="0" i="1" dirty="0">
                          <a:solidFill>
                            <a:schemeClr val="tx1"/>
                          </a:solidFill>
                          <a:latin typeface="Arial"/>
                          <a:cs typeface="Arial"/>
                        </a:rPr>
                        <a:t>x</a:t>
                      </a:r>
                    </a:p>
                  </a:txBody>
                  <a:tcPr/>
                </a:tc>
                <a:extLst>
                  <a:ext uri="{0D108BD9-81ED-4DB2-BD59-A6C34878D82A}">
                    <a16:rowId xmlns:a16="http://schemas.microsoft.com/office/drawing/2014/main" val="1527010342"/>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B5.a </a:t>
                      </a:r>
                      <a:r>
                        <a:rPr lang="en-GB" sz="900" b="0" i="0" u="none" strike="noStrike" noProof="0" dirty="0">
                          <a:solidFill>
                            <a:schemeClr val="tx1"/>
                          </a:solidFill>
                          <a:latin typeface="+mn-lt"/>
                        </a:rPr>
                        <a:t>You are prepared to restore the operation of your essential function(s) following adverse impact.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244264521"/>
                  </a:ext>
                </a:extLst>
              </a:tr>
              <a:tr h="223786">
                <a:tc>
                  <a:txBody>
                    <a:bodyPr/>
                    <a:lstStyle/>
                    <a:p>
                      <a:r>
                        <a:rPr lang="en-GB" sz="900" b="1" dirty="0">
                          <a:solidFill>
                            <a:schemeClr val="tx1"/>
                          </a:solidFill>
                          <a:latin typeface="Arial"/>
                          <a:cs typeface="Arial"/>
                        </a:rPr>
                        <a:t>B5.b </a:t>
                      </a:r>
                      <a:r>
                        <a:rPr lang="en-GB" sz="900" b="0" i="0" u="none" strike="noStrike" noProof="0" dirty="0">
                          <a:solidFill>
                            <a:srgbClr val="000000"/>
                          </a:solidFill>
                          <a:latin typeface="Arial"/>
                        </a:rPr>
                        <a:t>You design the network and information systems supporting your essential function(s) to be resilient to cyber security incidents. Systems are appropriately segregated and resource limitations are mitigated.</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578498897"/>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B5.c </a:t>
                      </a:r>
                      <a:r>
                        <a:rPr lang="en-GB" sz="900" b="0" i="0" u="none" strike="noStrike" noProof="0" dirty="0">
                          <a:solidFill>
                            <a:schemeClr val="tx1"/>
                          </a:solidFill>
                          <a:latin typeface="+mn-lt"/>
                        </a:rPr>
                        <a:t>You hold accessible and secured current backups of data and information needed to recover operation of your essential function(s).</a:t>
                      </a:r>
                    </a:p>
                  </a:txBody>
                  <a:tcPr/>
                </a:tc>
                <a:tc>
                  <a:txBody>
                    <a:bodyPr/>
                    <a:lstStyle/>
                    <a:p>
                      <a:endParaRPr lang="en-GB" sz="900" b="0" i="0" u="none" strike="noStrike" kern="1200" noProof="0" dirty="0">
                        <a:solidFill>
                          <a:schemeClr val="tx1"/>
                        </a:solidFill>
                        <a:effectLst/>
                        <a:latin typeface="Arial"/>
                      </a:endParaRPr>
                    </a:p>
                  </a:txBody>
                  <a:tcPr/>
                </a:tc>
                <a:tc>
                  <a:txBody>
                    <a:bodyPr/>
                    <a:lstStyle/>
                    <a:p>
                      <a:endParaRPr lang="en-GB" sz="900" b="0" i="0" u="none" strike="noStrike" kern="1200" noProof="0" dirty="0">
                        <a:solidFill>
                          <a:schemeClr val="tx1"/>
                        </a:solidFill>
                        <a:effectLst/>
                        <a:latin typeface="Arial"/>
                      </a:endParaRPr>
                    </a:p>
                  </a:txBody>
                  <a:tcPr/>
                </a:tc>
                <a:tc>
                  <a:txBody>
                    <a:bodyPr/>
                    <a:lstStyle/>
                    <a:p>
                      <a:endParaRPr lang="en-GB" sz="900" b="0" i="0" u="none" strike="noStrike" kern="1200" noProof="0" dirty="0">
                        <a:solidFill>
                          <a:schemeClr val="tx1"/>
                        </a:solidFill>
                        <a:effectLst/>
                        <a:latin typeface="Arial"/>
                      </a:endParaRPr>
                    </a:p>
                  </a:txBody>
                  <a:tcPr/>
                </a:tc>
                <a:extLst>
                  <a:ext uri="{0D108BD9-81ED-4DB2-BD59-A6C34878D82A}">
                    <a16:rowId xmlns:a16="http://schemas.microsoft.com/office/drawing/2014/main" val="3349568102"/>
                  </a:ext>
                </a:extLst>
              </a:tr>
              <a:tr h="223786">
                <a:tc>
                  <a:txBody>
                    <a:bodyPr/>
                    <a:lstStyle/>
                    <a:p>
                      <a:r>
                        <a:rPr lang="en-GB" sz="900" b="1" dirty="0">
                          <a:solidFill>
                            <a:schemeClr val="tx1"/>
                          </a:solidFill>
                          <a:latin typeface="Arial"/>
                          <a:cs typeface="Arial"/>
                        </a:rPr>
                        <a:t>B6.a </a:t>
                      </a:r>
                      <a:r>
                        <a:rPr lang="en-GB" sz="900" b="0" i="0" u="none" strike="noStrike" noProof="0" dirty="0">
                          <a:solidFill>
                            <a:schemeClr val="tx1"/>
                          </a:solidFill>
                          <a:latin typeface="Arial"/>
                        </a:rPr>
                        <a:t>You develop and maintain a positive culture around information assurance. </a:t>
                      </a:r>
                    </a:p>
                  </a:txBody>
                  <a:tcPr/>
                </a:tc>
                <a:tc>
                  <a:txBody>
                    <a:bodyPr/>
                    <a:lstStyle/>
                    <a:p>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extLst>
                  <a:ext uri="{0D108BD9-81ED-4DB2-BD59-A6C34878D82A}">
                    <a16:rowId xmlns:a16="http://schemas.microsoft.com/office/drawing/2014/main" val="1280120879"/>
                  </a:ext>
                </a:extLst>
              </a:tr>
              <a:tr h="503464">
                <a:tc>
                  <a:txBody>
                    <a:bodyPr/>
                    <a:lstStyle/>
                    <a:p>
                      <a:r>
                        <a:rPr lang="en-GB" sz="900" b="1" dirty="0">
                          <a:solidFill>
                            <a:schemeClr val="tx1"/>
                          </a:solidFill>
                          <a:latin typeface="Arial"/>
                          <a:cs typeface="Arial"/>
                        </a:rPr>
                        <a:t>B6.b </a:t>
                      </a:r>
                      <a:r>
                        <a:rPr lang="en-GB" sz="900" dirty="0">
                          <a:solidFill>
                            <a:schemeClr val="tx1"/>
                          </a:solidFill>
                          <a:latin typeface="Arial"/>
                          <a:cs typeface="Arial"/>
                        </a:rPr>
                        <a:t>The people who support the operation of essential function(s) are appropriately trained in information assurance. A range of approaches to information assurance training, awareness and communications are employed.</a:t>
                      </a:r>
                      <a:endParaRPr lang="en-GB" sz="900" i="0" dirty="0">
                        <a:solidFill>
                          <a:schemeClr val="tx1"/>
                        </a:solidFill>
                        <a:latin typeface="Arial"/>
                        <a:cs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67153267"/>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rgbClr val="000000"/>
                          </a:solidFill>
                          <a:latin typeface="+mn-lt"/>
                        </a:rPr>
                        <a:t>C1.a </a:t>
                      </a:r>
                      <a:r>
                        <a:rPr lang="en-GB" sz="900" b="0" i="0" u="none" strike="noStrike" noProof="0" dirty="0">
                          <a:solidFill>
                            <a:srgbClr val="000000"/>
                          </a:solidFill>
                          <a:latin typeface="+mn-lt"/>
                        </a:rPr>
                        <a:t>The data sources that you include in your monitoring allow for timely identification of security events which might affect the operation of your essential function(s)</a:t>
                      </a:r>
                      <a:r>
                        <a:rPr lang="en-GB" sz="800" dirty="0">
                          <a:solidFill>
                            <a:schemeClr val="tx1"/>
                          </a:solidFill>
                          <a:latin typeface="+mn-lt"/>
                          <a:cs typeface="Arial"/>
                        </a:rPr>
                        <a:t>.</a:t>
                      </a:r>
                      <a:endParaRPr lang="en-GB" sz="800" i="0" dirty="0">
                        <a:solidFill>
                          <a:schemeClr val="tx1"/>
                        </a:solidFill>
                        <a:latin typeface="+mn-lt"/>
                        <a:cs typeface="Arial"/>
                      </a:endParaRPr>
                    </a:p>
                  </a:txBody>
                  <a:tcPr/>
                </a:tc>
                <a:tc>
                  <a:txBody>
                    <a:bodyPr/>
                    <a:lstStyle/>
                    <a:p>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chemeClr val="tx1"/>
                        </a:solidFill>
                        <a:latin typeface="Arial"/>
                      </a:endParaRPr>
                    </a:p>
                  </a:txBody>
                  <a:tcPr/>
                </a:tc>
                <a:extLst>
                  <a:ext uri="{0D108BD9-81ED-4DB2-BD59-A6C34878D82A}">
                    <a16:rowId xmlns:a16="http://schemas.microsoft.com/office/drawing/2014/main" val="4185327782"/>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C1.b </a:t>
                      </a:r>
                      <a:r>
                        <a:rPr lang="en-GB" sz="900" b="0" i="0" u="none" strike="noStrike" noProof="0" dirty="0">
                          <a:solidFill>
                            <a:srgbClr val="000000"/>
                          </a:solidFill>
                          <a:latin typeface="+mn-lt"/>
                        </a:rPr>
                        <a:t>You hold log data securely and grant appropriate access only to accounts with business need. No system or user should ever need to modify or delete master copies of log data within an agreed retention period, after which it should be deleted.</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456546864"/>
                  </a:ext>
                </a:extLst>
              </a:tr>
              <a:tr h="223786">
                <a:tc>
                  <a:txBody>
                    <a:bodyPr/>
                    <a:lstStyle/>
                    <a:p>
                      <a:r>
                        <a:rPr lang="en-GB" sz="900" b="1" dirty="0">
                          <a:solidFill>
                            <a:schemeClr val="tx1"/>
                          </a:solidFill>
                          <a:latin typeface="Arial"/>
                          <a:cs typeface="Arial"/>
                        </a:rPr>
                        <a:t>C1.c </a:t>
                      </a:r>
                      <a:r>
                        <a:rPr lang="en-GB" sz="900" b="0" i="0" u="none" strike="noStrike" noProof="0" dirty="0">
                          <a:solidFill>
                            <a:srgbClr val="000000"/>
                          </a:solidFill>
                          <a:latin typeface="Arial"/>
                        </a:rPr>
                        <a:t>Evidence of potential security incidents contained in your monitoring data is reliably identified and triggers alerts.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3205813577"/>
                  </a:ext>
                </a:extLst>
              </a:tr>
              <a:tr h="223786">
                <a:tc>
                  <a:txBody>
                    <a:bodyPr/>
                    <a:lstStyle/>
                    <a:p>
                      <a:r>
                        <a:rPr lang="en-GB" sz="900" b="1" dirty="0">
                          <a:solidFill>
                            <a:schemeClr val="tx1"/>
                          </a:solidFill>
                          <a:latin typeface="Arial"/>
                          <a:cs typeface="Arial"/>
                        </a:rPr>
                        <a:t>C1.d </a:t>
                      </a:r>
                      <a:r>
                        <a:rPr lang="en-GB" sz="900" b="0" i="0" u="none" strike="noStrike" noProof="0" dirty="0">
                          <a:solidFill>
                            <a:srgbClr val="000000"/>
                          </a:solidFill>
                          <a:latin typeface="Arial"/>
                        </a:rPr>
                        <a:t>You contextualise alerts with knowledge of the threat and your systems, to identify those security incidents that require some form of response.</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430090702"/>
                  </a:ext>
                </a:extLst>
              </a:tr>
              <a:tr h="223786">
                <a:tc>
                  <a:txBody>
                    <a:bodyPr/>
                    <a:lstStyle/>
                    <a:p>
                      <a:r>
                        <a:rPr lang="en-GB" sz="900" b="1" dirty="0">
                          <a:solidFill>
                            <a:schemeClr val="tx1"/>
                          </a:solidFill>
                          <a:latin typeface="Arial"/>
                          <a:cs typeface="Arial"/>
                        </a:rPr>
                        <a:t>C1.e </a:t>
                      </a:r>
                      <a:r>
                        <a:rPr lang="en-GB" sz="900" b="0" i="0" u="none" strike="noStrike" noProof="0" dirty="0">
                          <a:solidFill>
                            <a:srgbClr val="000000"/>
                          </a:solidFill>
                          <a:latin typeface="Arial"/>
                        </a:rPr>
                        <a:t>Monitoring staff skills, tools and roles, including any that are outsourced, should reflect governance and reporting requirements, expected threats and the complexities of the network or system data they need to use. Monitoring staff have knowledge of the essential function(s) they need to protect.</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647592814"/>
                  </a:ext>
                </a:extLst>
              </a:tr>
              <a:tr h="223786">
                <a:tc>
                  <a:txBody>
                    <a:bodyPr/>
                    <a:lstStyle/>
                    <a:p>
                      <a:r>
                        <a:rPr lang="en-GB" sz="900" b="1" dirty="0">
                          <a:solidFill>
                            <a:schemeClr val="tx1"/>
                          </a:solidFill>
                          <a:latin typeface="Arial"/>
                          <a:cs typeface="Arial"/>
                        </a:rPr>
                        <a:t>C2.a </a:t>
                      </a:r>
                      <a:r>
                        <a:rPr lang="en-GB" sz="900" b="0" i="0" u="none" strike="noStrike" noProof="0" dirty="0">
                          <a:solidFill>
                            <a:srgbClr val="000000"/>
                          </a:solidFill>
                          <a:latin typeface="Arial"/>
                        </a:rPr>
                        <a:t>You define examples of abnormalities in system behaviour that provide practical ways of detecting malicious activity that is otherwise hard to identify.</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776372845"/>
                  </a:ext>
                </a:extLst>
              </a:tr>
              <a:tr h="223786">
                <a:tc>
                  <a:txBody>
                    <a:bodyPr/>
                    <a:lstStyle/>
                    <a:p>
                      <a:r>
                        <a:rPr lang="en-GB" sz="900" b="1" dirty="0">
                          <a:solidFill>
                            <a:schemeClr val="tx1"/>
                          </a:solidFill>
                          <a:latin typeface="Arial"/>
                          <a:cs typeface="Arial"/>
                        </a:rPr>
                        <a:t>C2.b </a:t>
                      </a:r>
                      <a:r>
                        <a:rPr lang="en-GB" sz="900" b="0" i="0" u="none" strike="noStrike" noProof="0" dirty="0">
                          <a:solidFill>
                            <a:srgbClr val="000000"/>
                          </a:solidFill>
                          <a:latin typeface="Arial"/>
                        </a:rPr>
                        <a:t>You use an informed understanding of more sophisticated attack methods and of normal system behaviour to monitor proactively for malicious activity.</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075094454"/>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rgbClr val="000000"/>
                          </a:solidFill>
                          <a:latin typeface="+mn-lt"/>
                        </a:rPr>
                        <a:t>D1.a </a:t>
                      </a:r>
                      <a:r>
                        <a:rPr lang="en-GB" sz="900" b="0" i="0" u="none" strike="noStrike" noProof="0" dirty="0">
                          <a:solidFill>
                            <a:srgbClr val="000000"/>
                          </a:solidFill>
                          <a:latin typeface="+mn-lt"/>
                        </a:rPr>
                        <a:t>You have an up-to-date incident response plan that is grounded in a thorough risk assessment that takes account of your essential function(s) and covers a range of incident scenarios.</a:t>
                      </a:r>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264014813"/>
                  </a:ext>
                </a:extLst>
              </a:tr>
              <a:tr h="223786">
                <a:tc>
                  <a:txBody>
                    <a:bodyPr/>
                    <a:lstStyle/>
                    <a:p>
                      <a:r>
                        <a:rPr lang="en-GB" sz="900" b="1" dirty="0">
                          <a:solidFill>
                            <a:schemeClr val="tx1"/>
                          </a:solidFill>
                          <a:latin typeface="Arial"/>
                          <a:cs typeface="Arial"/>
                        </a:rPr>
                        <a:t>D1.b </a:t>
                      </a:r>
                      <a:r>
                        <a:rPr lang="en-GB" sz="900" b="0" i="0" u="none" strike="noStrike" noProof="0" dirty="0">
                          <a:solidFill>
                            <a:srgbClr val="000000"/>
                          </a:solidFill>
                          <a:latin typeface="Arial"/>
                        </a:rPr>
                        <a:t>You have the capability to enact your incident response plan, including effective limitation of impact on the operation of your essential function(s). During an incident, you have access to timely information on which to base your response decisions.</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2162798900"/>
                  </a:ext>
                </a:extLst>
              </a:tr>
            </a:tbl>
          </a:graphicData>
        </a:graphic>
      </p:graphicFrame>
    </p:spTree>
    <p:extLst>
      <p:ext uri="{BB962C8B-B14F-4D97-AF65-F5344CB8AC3E}">
        <p14:creationId xmlns:p14="http://schemas.microsoft.com/office/powerpoint/2010/main" val="64889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6E620-15DA-8E0D-7233-0261EB163257}"/>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EC8A0CC-F4B7-39FA-C100-083414D834C5}"/>
              </a:ext>
            </a:extLst>
          </p:cNvPr>
          <p:cNvSpPr/>
          <p:nvPr/>
        </p:nvSpPr>
        <p:spPr>
          <a:xfrm>
            <a:off x="6021859" y="1293341"/>
            <a:ext cx="131806" cy="46214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a:solidFill>
                <a:schemeClr val="bg1"/>
              </a:solidFill>
            </a:endParaRPr>
          </a:p>
        </p:txBody>
      </p:sp>
      <p:graphicFrame>
        <p:nvGraphicFramePr>
          <p:cNvPr id="8" name="Table 7">
            <a:extLst>
              <a:ext uri="{FF2B5EF4-FFF2-40B4-BE49-F238E27FC236}">
                <a16:creationId xmlns:a16="http://schemas.microsoft.com/office/drawing/2014/main" id="{B7B2F27B-72AB-03A5-C56B-4F8C6E7722F6}"/>
              </a:ext>
            </a:extLst>
          </p:cNvPr>
          <p:cNvGraphicFramePr>
            <a:graphicFrameLocks noGrp="1"/>
          </p:cNvGraphicFramePr>
          <p:nvPr>
            <p:extLst>
              <p:ext uri="{D42A27DB-BD31-4B8C-83A1-F6EECF244321}">
                <p14:modId xmlns:p14="http://schemas.microsoft.com/office/powerpoint/2010/main" val="995878802"/>
              </p:ext>
            </p:extLst>
          </p:nvPr>
        </p:nvGraphicFramePr>
        <p:xfrm>
          <a:off x="261257" y="211307"/>
          <a:ext cx="11451772" cy="3917224"/>
        </p:xfrm>
        <a:graphic>
          <a:graphicData uri="http://schemas.openxmlformats.org/drawingml/2006/table">
            <a:tbl>
              <a:tblPr firstRow="1" bandRow="1">
                <a:tableStyleId>{0E3FDE45-AF77-4B5C-9715-49D594BDF05E}</a:tableStyleId>
              </a:tblPr>
              <a:tblGrid>
                <a:gridCol w="7467221">
                  <a:extLst>
                    <a:ext uri="{9D8B030D-6E8A-4147-A177-3AD203B41FA5}">
                      <a16:colId xmlns:a16="http://schemas.microsoft.com/office/drawing/2014/main" val="2507048742"/>
                    </a:ext>
                  </a:extLst>
                </a:gridCol>
                <a:gridCol w="1328184">
                  <a:extLst>
                    <a:ext uri="{9D8B030D-6E8A-4147-A177-3AD203B41FA5}">
                      <a16:colId xmlns:a16="http://schemas.microsoft.com/office/drawing/2014/main" val="1516133619"/>
                    </a:ext>
                  </a:extLst>
                </a:gridCol>
                <a:gridCol w="1564912">
                  <a:extLst>
                    <a:ext uri="{9D8B030D-6E8A-4147-A177-3AD203B41FA5}">
                      <a16:colId xmlns:a16="http://schemas.microsoft.com/office/drawing/2014/main" val="3145624653"/>
                    </a:ext>
                  </a:extLst>
                </a:gridCol>
                <a:gridCol w="1091455">
                  <a:extLst>
                    <a:ext uri="{9D8B030D-6E8A-4147-A177-3AD203B41FA5}">
                      <a16:colId xmlns:a16="http://schemas.microsoft.com/office/drawing/2014/main" val="239901899"/>
                    </a:ext>
                  </a:extLst>
                </a:gridCol>
              </a:tblGrid>
              <a:tr h="226626">
                <a:tc>
                  <a:txBody>
                    <a:bodyPr/>
                    <a:lstStyle/>
                    <a:p>
                      <a:r>
                        <a:rPr lang="en-GB" sz="1000" dirty="0">
                          <a:solidFill>
                            <a:schemeClr val="tx1"/>
                          </a:solidFill>
                          <a:latin typeface="Arial"/>
                          <a:cs typeface="Arial"/>
                        </a:rPr>
                        <a:t>Indicate (X) for those outcomes which have been :</a:t>
                      </a:r>
                    </a:p>
                  </a:txBody>
                  <a:tcPr/>
                </a:tc>
                <a:tc>
                  <a:txBody>
                    <a:bodyPr/>
                    <a:lstStyle/>
                    <a:p>
                      <a:r>
                        <a:rPr lang="en-GB" sz="1000" dirty="0">
                          <a:solidFill>
                            <a:schemeClr val="tx1"/>
                          </a:solidFill>
                          <a:latin typeface="Arial"/>
                          <a:cs typeface="Arial"/>
                        </a:rPr>
                        <a:t>Mandated by NHSE to be audited in this reporting period</a:t>
                      </a:r>
                    </a:p>
                  </a:txBody>
                  <a:tcPr/>
                </a:tc>
                <a:tc>
                  <a:txBody>
                    <a:bodyPr/>
                    <a:lstStyle/>
                    <a:p>
                      <a:r>
                        <a:rPr lang="en-GB" sz="1000" dirty="0">
                          <a:solidFill>
                            <a:schemeClr val="tx1"/>
                          </a:solidFill>
                          <a:latin typeface="Arial"/>
                          <a:cs typeface="Arial"/>
                        </a:rPr>
                        <a:t>Outcomes selected by the client as mandated by NHSE</a:t>
                      </a:r>
                    </a:p>
                  </a:txBody>
                  <a:tcPr/>
                </a:tc>
                <a:tc>
                  <a:txBody>
                    <a:bodyPr/>
                    <a:lstStyle/>
                    <a:p>
                      <a:r>
                        <a:rPr lang="en-GB" sz="1000" dirty="0">
                          <a:solidFill>
                            <a:schemeClr val="tx1"/>
                          </a:solidFill>
                          <a:latin typeface="Arial"/>
                          <a:cs typeface="Arial"/>
                        </a:rPr>
                        <a:t>Any additional outcomes as requested by [client name]</a:t>
                      </a:r>
                    </a:p>
                  </a:txBody>
                  <a:tcPr/>
                </a:tc>
                <a:extLst>
                  <a:ext uri="{0D108BD9-81ED-4DB2-BD59-A6C34878D82A}">
                    <a16:rowId xmlns:a16="http://schemas.microsoft.com/office/drawing/2014/main" val="3390691936"/>
                  </a:ext>
                </a:extLst>
              </a:tr>
              <a:tr h="237772">
                <a:tc>
                  <a:txBody>
                    <a:bodyPr/>
                    <a:lstStyle/>
                    <a:p>
                      <a:r>
                        <a:rPr lang="en-GB" sz="1000" b="0" i="1" dirty="0">
                          <a:solidFill>
                            <a:schemeClr val="tx1"/>
                          </a:solidFill>
                          <a:latin typeface="Arial"/>
                          <a:cs typeface="Arial"/>
                        </a:rPr>
                        <a:t>Place an [x] in the left column to confirm the outcome will be in-scope for independent assessment.</a:t>
                      </a:r>
                    </a:p>
                  </a:txBody>
                  <a:tcPr/>
                </a:tc>
                <a:tc>
                  <a:txBody>
                    <a:bodyPr/>
                    <a:lstStyle/>
                    <a:p>
                      <a:r>
                        <a:rPr lang="en-GB" sz="1000" b="0" i="1" dirty="0">
                          <a:solidFill>
                            <a:schemeClr val="tx1"/>
                          </a:solidFill>
                          <a:latin typeface="Arial"/>
                          <a:cs typeface="Arial"/>
                        </a:rPr>
                        <a:t>x</a:t>
                      </a:r>
                    </a:p>
                  </a:txBody>
                  <a:tcPr/>
                </a:tc>
                <a:tc>
                  <a:txBody>
                    <a:bodyPr/>
                    <a:lstStyle/>
                    <a:p>
                      <a:r>
                        <a:rPr lang="en-GB" sz="1000" b="0" i="1" dirty="0">
                          <a:solidFill>
                            <a:schemeClr val="tx1"/>
                          </a:solidFill>
                          <a:latin typeface="Arial"/>
                          <a:cs typeface="Arial"/>
                        </a:rPr>
                        <a:t>x</a:t>
                      </a:r>
                    </a:p>
                  </a:txBody>
                  <a:tcPr/>
                </a:tc>
                <a:tc>
                  <a:txBody>
                    <a:bodyPr/>
                    <a:lstStyle/>
                    <a:p>
                      <a:r>
                        <a:rPr lang="en-GB" sz="1000" b="0" i="1" dirty="0">
                          <a:solidFill>
                            <a:schemeClr val="tx1"/>
                          </a:solidFill>
                          <a:latin typeface="Arial"/>
                          <a:cs typeface="Arial"/>
                        </a:rPr>
                        <a:t>x</a:t>
                      </a:r>
                    </a:p>
                  </a:txBody>
                  <a:tcPr/>
                </a:tc>
                <a:extLst>
                  <a:ext uri="{0D108BD9-81ED-4DB2-BD59-A6C34878D82A}">
                    <a16:rowId xmlns:a16="http://schemas.microsoft.com/office/drawing/2014/main" val="1527010342"/>
                  </a:ext>
                </a:extLst>
              </a:tr>
              <a:tr h="223786">
                <a:tc>
                  <a:txBody>
                    <a:bodyPr/>
                    <a:lstStyle/>
                    <a:p>
                      <a:r>
                        <a:rPr lang="en-GB" sz="900" b="1" dirty="0">
                          <a:solidFill>
                            <a:schemeClr val="tx1"/>
                          </a:solidFill>
                          <a:latin typeface="Arial"/>
                          <a:cs typeface="Arial"/>
                        </a:rPr>
                        <a:t>D1.c </a:t>
                      </a:r>
                      <a:r>
                        <a:rPr lang="en-GB" sz="900" b="0" i="0" u="none" strike="noStrike" noProof="0" dirty="0">
                          <a:solidFill>
                            <a:srgbClr val="000000"/>
                          </a:solidFill>
                          <a:latin typeface="Arial"/>
                        </a:rPr>
                        <a:t>Your organisation carries out exercises to test response plans, using past incidents that affected your (and other) organisation, and scenarios that draw on threat intelligence and your risk assessment.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244264521"/>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D2.a </a:t>
                      </a:r>
                      <a:r>
                        <a:rPr lang="en-GB" sz="900" dirty="0">
                          <a:solidFill>
                            <a:schemeClr val="tx1"/>
                          </a:solidFill>
                          <a:latin typeface="+mn-lt"/>
                          <a:cs typeface="Arial"/>
                        </a:rPr>
                        <a:t>When an incident or near miss occurs, steps are taken to understand its root causes and ensure appropriate remediating action is taken.</a:t>
                      </a:r>
                      <a:endParaRPr lang="en-GB" sz="900" i="0" dirty="0">
                        <a:solidFill>
                          <a:schemeClr val="tx1"/>
                        </a:solidFill>
                        <a:latin typeface="+mn-lt"/>
                        <a:cs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578498897"/>
                  </a:ext>
                </a:extLst>
              </a:tr>
              <a:tr h="223786">
                <a:tc>
                  <a:txBody>
                    <a:bodyPr/>
                    <a:lstStyle/>
                    <a:p>
                      <a:r>
                        <a:rPr lang="en-GB" sz="900" b="1" dirty="0">
                          <a:solidFill>
                            <a:schemeClr val="tx1"/>
                          </a:solidFill>
                          <a:latin typeface="Arial"/>
                          <a:cs typeface="Arial"/>
                        </a:rPr>
                        <a:t>D2.b </a:t>
                      </a:r>
                      <a:r>
                        <a:rPr lang="en-GB" sz="900" b="0" i="0" u="none" strike="noStrike" noProof="0" dirty="0">
                          <a:solidFill>
                            <a:srgbClr val="000000"/>
                          </a:solidFill>
                          <a:latin typeface="Arial"/>
                        </a:rPr>
                        <a:t>Your organisation uses lessons learned from incidents and near misses to improve your security measures.</a:t>
                      </a:r>
                    </a:p>
                  </a:txBody>
                  <a:tcPr/>
                </a:tc>
                <a:tc>
                  <a:txBody>
                    <a:bodyPr/>
                    <a:lstStyle/>
                    <a:p>
                      <a:endParaRPr lang="en-GB" sz="900" b="0" i="0" u="none" strike="noStrike" kern="1200" noProof="0" dirty="0">
                        <a:solidFill>
                          <a:schemeClr val="tx1"/>
                        </a:solidFill>
                        <a:effectLst/>
                        <a:latin typeface="Arial"/>
                      </a:endParaRPr>
                    </a:p>
                  </a:txBody>
                  <a:tcPr/>
                </a:tc>
                <a:tc>
                  <a:txBody>
                    <a:bodyPr/>
                    <a:lstStyle/>
                    <a:p>
                      <a:endParaRPr lang="en-GB" sz="900" b="0" i="0" u="none" strike="noStrike" kern="1200" noProof="0" dirty="0">
                        <a:solidFill>
                          <a:schemeClr val="tx1"/>
                        </a:solidFill>
                        <a:effectLst/>
                        <a:latin typeface="Arial"/>
                      </a:endParaRPr>
                    </a:p>
                  </a:txBody>
                  <a:tcPr/>
                </a:tc>
                <a:tc>
                  <a:txBody>
                    <a:bodyPr/>
                    <a:lstStyle/>
                    <a:p>
                      <a:endParaRPr lang="en-GB" sz="900" b="0" i="0" u="none" strike="noStrike" kern="1200" noProof="0" dirty="0">
                        <a:solidFill>
                          <a:schemeClr val="tx1"/>
                        </a:solidFill>
                        <a:effectLst/>
                        <a:latin typeface="Arial"/>
                      </a:endParaRPr>
                    </a:p>
                  </a:txBody>
                  <a:tcPr/>
                </a:tc>
                <a:extLst>
                  <a:ext uri="{0D108BD9-81ED-4DB2-BD59-A6C34878D82A}">
                    <a16:rowId xmlns:a16="http://schemas.microsoft.com/office/drawing/2014/main" val="3349568102"/>
                  </a:ext>
                </a:extLst>
              </a:tr>
              <a:tr h="223786">
                <a:tc>
                  <a:txBody>
                    <a:bodyPr/>
                    <a:lstStyle/>
                    <a:p>
                      <a:r>
                        <a:rPr lang="en-GB" sz="900" b="1" dirty="0">
                          <a:solidFill>
                            <a:schemeClr val="tx1"/>
                          </a:solidFill>
                          <a:latin typeface="Arial"/>
                          <a:cs typeface="Arial"/>
                        </a:rPr>
                        <a:t>E1.a </a:t>
                      </a:r>
                      <a:r>
                        <a:rPr lang="en-GB" sz="900" b="0" i="0" u="none" strike="noStrike" noProof="0" dirty="0">
                          <a:solidFill>
                            <a:srgbClr val="000000"/>
                          </a:solidFill>
                          <a:latin typeface="Arial"/>
                        </a:rPr>
                        <a:t>You follow best practice for providing privacy and transparency information to ensure that all individuals have a reasonable understanding of their rights and how their information is being used.</a:t>
                      </a:r>
                    </a:p>
                  </a:txBody>
                  <a:tcPr/>
                </a:tc>
                <a:tc>
                  <a:txBody>
                    <a:bodyPr/>
                    <a:lstStyle/>
                    <a:p>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tc>
                  <a:txBody>
                    <a:bodyPr/>
                    <a:lstStyle/>
                    <a:p>
                      <a:endParaRPr lang="en-GB" sz="900" i="0" dirty="0">
                        <a:solidFill>
                          <a:schemeClr val="tx1"/>
                        </a:solidFill>
                        <a:latin typeface="Arial"/>
                        <a:cs typeface="Arial"/>
                      </a:endParaRPr>
                    </a:p>
                  </a:txBody>
                  <a:tcPr/>
                </a:tc>
                <a:extLst>
                  <a:ext uri="{0D108BD9-81ED-4DB2-BD59-A6C34878D82A}">
                    <a16:rowId xmlns:a16="http://schemas.microsoft.com/office/drawing/2014/main" val="1280120879"/>
                  </a:ext>
                </a:extLst>
              </a:tr>
              <a:tr h="5034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rgbClr val="000000"/>
                          </a:solidFill>
                          <a:latin typeface="+mn-lt"/>
                        </a:rPr>
                        <a:t>E2.b </a:t>
                      </a:r>
                      <a:r>
                        <a:rPr lang="en-GB" sz="900" b="0" i="0" u="none" strike="noStrike" noProof="0" dirty="0">
                          <a:solidFill>
                            <a:srgbClr val="000000"/>
                          </a:solidFill>
                          <a:latin typeface="+mn-lt"/>
                        </a:rPr>
                        <a:t>You have a good understanding of requirements around consent and privacy, including the common law duty of confidentiality, and use these to manage consent.</a:t>
                      </a:r>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67153267"/>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dirty="0">
                          <a:solidFill>
                            <a:schemeClr val="tx1"/>
                          </a:solidFill>
                          <a:latin typeface="+mn-lt"/>
                          <a:cs typeface="Arial"/>
                        </a:rPr>
                        <a:t>E2.c </a:t>
                      </a:r>
                      <a:r>
                        <a:rPr lang="en-GB" sz="900" b="0" i="0" u="none" strike="noStrike" noProof="0" dirty="0">
                          <a:solidFill>
                            <a:srgbClr val="000000"/>
                          </a:solidFill>
                          <a:latin typeface="+mn-lt"/>
                        </a:rPr>
                        <a:t>A robust policy and system is in place to ensure opt-outs are correctly applied to the information being used and shared by your organisation.</a:t>
                      </a:r>
                    </a:p>
                  </a:txBody>
                  <a:tcPr/>
                </a:tc>
                <a:tc>
                  <a:txBody>
                    <a:bodyPr/>
                    <a:lstStyle/>
                    <a:p>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chemeClr val="tx1"/>
                        </a:solidFill>
                        <a:latin typeface="Arial"/>
                      </a:endParaRPr>
                    </a:p>
                  </a:txBody>
                  <a:tcPr/>
                </a:tc>
                <a:tc>
                  <a:txBody>
                    <a:bodyPr/>
                    <a:lstStyle/>
                    <a:p>
                      <a:endParaRPr lang="en-GB" sz="900" b="0" i="0" u="none" strike="noStrike" noProof="0" dirty="0">
                        <a:solidFill>
                          <a:schemeClr val="tx1"/>
                        </a:solidFill>
                        <a:latin typeface="Arial"/>
                      </a:endParaRPr>
                    </a:p>
                  </a:txBody>
                  <a:tcPr/>
                </a:tc>
                <a:extLst>
                  <a:ext uri="{0D108BD9-81ED-4DB2-BD59-A6C34878D82A}">
                    <a16:rowId xmlns:a16="http://schemas.microsoft.com/office/drawing/2014/main" val="4185327782"/>
                  </a:ext>
                </a:extLst>
              </a:tr>
              <a:tr h="223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i="0" u="none" strike="noStrike" noProof="0" dirty="0">
                          <a:solidFill>
                            <a:srgbClr val="000000"/>
                          </a:solidFill>
                          <a:latin typeface="+mn-lt"/>
                        </a:rPr>
                        <a:t>E3.a </a:t>
                      </a:r>
                      <a:r>
                        <a:rPr lang="en-GB" sz="900" b="0" i="0" u="none" strike="noStrike" noProof="0" dirty="0">
                          <a:solidFill>
                            <a:srgbClr val="000000"/>
                          </a:solidFill>
                          <a:latin typeface="+mn-lt"/>
                        </a:rPr>
                        <a:t>You lawfully and appropriately use and share information for direct care.</a:t>
                      </a:r>
                      <a:endParaRPr lang="en-US" sz="900" b="0" i="0" u="none" strike="noStrike" noProof="0" dirty="0">
                        <a:solidFill>
                          <a:srgbClr val="000000"/>
                        </a:solidFill>
                        <a:latin typeface="+mn-lt"/>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456546864"/>
                  </a:ext>
                </a:extLst>
              </a:tr>
              <a:tr h="223786">
                <a:tc>
                  <a:txBody>
                    <a:bodyPr/>
                    <a:lstStyle/>
                    <a:p>
                      <a:r>
                        <a:rPr lang="en-GB" sz="900" b="1" dirty="0">
                          <a:solidFill>
                            <a:schemeClr val="tx1"/>
                          </a:solidFill>
                          <a:latin typeface="Arial"/>
                          <a:cs typeface="Arial"/>
                        </a:rPr>
                        <a:t>E3.b </a:t>
                      </a:r>
                      <a:r>
                        <a:rPr lang="en-GB" sz="900" b="0" i="0" u="none" strike="noStrike" noProof="0" dirty="0">
                          <a:solidFill>
                            <a:srgbClr val="000000"/>
                          </a:solidFill>
                          <a:latin typeface="Arial"/>
                        </a:rPr>
                        <a:t>You lawfully and appropriately use and share information for purposes outside of direct care.</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3205813577"/>
                  </a:ext>
                </a:extLst>
              </a:tr>
              <a:tr h="223786">
                <a:tc>
                  <a:txBody>
                    <a:bodyPr/>
                    <a:lstStyle/>
                    <a:p>
                      <a:r>
                        <a:rPr lang="en-GB" sz="900" b="1" dirty="0">
                          <a:solidFill>
                            <a:schemeClr val="tx1"/>
                          </a:solidFill>
                          <a:latin typeface="Arial"/>
                          <a:cs typeface="Arial"/>
                        </a:rPr>
                        <a:t>E4.a </a:t>
                      </a:r>
                      <a:r>
                        <a:rPr lang="en-GB" sz="900" b="0" i="0" u="none" strike="noStrike" noProof="0" dirty="0">
                          <a:solidFill>
                            <a:srgbClr val="000000"/>
                          </a:solidFill>
                          <a:latin typeface="Arial"/>
                        </a:rPr>
                        <a:t>You manage records in accordance with professional obligations and the law.</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1430090702"/>
                  </a:ext>
                </a:extLst>
              </a:tr>
              <a:tr h="223786">
                <a:tc>
                  <a:txBody>
                    <a:bodyPr/>
                    <a:lstStyle/>
                    <a:p>
                      <a:r>
                        <a:rPr lang="en-GB" sz="900" b="1" dirty="0">
                          <a:solidFill>
                            <a:schemeClr val="tx1"/>
                          </a:solidFill>
                          <a:latin typeface="Arial"/>
                          <a:cs typeface="Arial"/>
                        </a:rPr>
                        <a:t>E4.b </a:t>
                      </a:r>
                      <a:r>
                        <a:rPr lang="en-GB" sz="900" b="0" i="0" u="none" strike="noStrike" noProof="0" dirty="0">
                          <a:solidFill>
                            <a:srgbClr val="000000"/>
                          </a:solidFill>
                          <a:latin typeface="Arial"/>
                        </a:rPr>
                        <a:t>You are committed to regularly evaluating and improving your organisations coded clinical data.</a:t>
                      </a: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tc>
                  <a:txBody>
                    <a:bodyPr/>
                    <a:lstStyle/>
                    <a:p>
                      <a:endParaRPr lang="en-GB" sz="900" b="0" i="0" u="none" strike="noStrike" noProof="0" dirty="0">
                        <a:solidFill>
                          <a:srgbClr val="000000"/>
                        </a:solidFill>
                        <a:latin typeface="Arial"/>
                      </a:endParaRPr>
                    </a:p>
                  </a:txBody>
                  <a:tcPr/>
                </a:tc>
                <a:extLst>
                  <a:ext uri="{0D108BD9-81ED-4DB2-BD59-A6C34878D82A}">
                    <a16:rowId xmlns:a16="http://schemas.microsoft.com/office/drawing/2014/main" val="647592814"/>
                  </a:ext>
                </a:extLst>
              </a:tr>
            </a:tbl>
          </a:graphicData>
        </a:graphic>
      </p:graphicFrame>
    </p:spTree>
    <p:extLst>
      <p:ext uri="{BB962C8B-B14F-4D97-AF65-F5344CB8AC3E}">
        <p14:creationId xmlns:p14="http://schemas.microsoft.com/office/powerpoint/2010/main" val="14891292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ONTUSED" val="KPMGFONT"/>
  <p:tag name="CREATEDBY" val="Global PowerPoint Toolbar"/>
  <p:tag name="TOOLBARVERSION" val="5.30a"/>
  <p:tag name="TYPE" val="ScreenWide"/>
  <p:tag name="KEYWORD" val="SCREENWIDE"/>
  <p:tag name="TEMPLATEVERSION" val="17/07/2017 11:56:04"/>
</p:tagLst>
</file>

<file path=ppt/theme/theme1.xml><?xml version="1.0" encoding="utf-8"?>
<a:theme xmlns:a="http://schemas.openxmlformats.org/drawingml/2006/main" name="KPMG Widescreen [16:9] Feb 2022">
  <a:themeElements>
    <a:clrScheme name="Custom 3">
      <a:dk1>
        <a:srgbClr val="000000"/>
      </a:dk1>
      <a:lt1>
        <a:srgbClr val="FFFFFF"/>
      </a:lt1>
      <a:dk2>
        <a:srgbClr val="00338D"/>
      </a:dk2>
      <a:lt2>
        <a:srgbClr val="E5E5E5"/>
      </a:lt2>
      <a:accent1>
        <a:srgbClr val="1E49E2"/>
      </a:accent1>
      <a:accent2>
        <a:srgbClr val="00338D"/>
      </a:accent2>
      <a:accent3>
        <a:srgbClr val="0C233C"/>
      </a:accent3>
      <a:accent4>
        <a:srgbClr val="00B8F5"/>
      </a:accent4>
      <a:accent5>
        <a:srgbClr val="7213EA"/>
      </a:accent5>
      <a:accent6>
        <a:srgbClr val="FD349C"/>
      </a:accent6>
      <a:hlink>
        <a:srgbClr val="0C233C"/>
      </a:hlink>
      <a:folHlink>
        <a:srgbClr val="098E7E"/>
      </a:folHlink>
    </a:clrScheme>
    <a:fontScheme name="Custom 49">
      <a:majorFont>
        <a:latin typeface="KPMG Bold"/>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nchor="t" anchorCtr="0">
        <a:noAutofit/>
      </a:bodyPr>
      <a:lstStyle>
        <a:defPPr algn="l">
          <a:spcAft>
            <a:spcPts val="600"/>
          </a:spcAft>
          <a:defRPr sz="1500" b="1" dirty="0"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Widescreen-Revised_v15_Create.potx" id="{1193D7D8-8FCF-4636-AD4E-F85F84CC6E69}" vid="{48294364-7D48-4660-9701-140D5F0472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7261E02930DF40A9B61B0AB18A45D2" ma:contentTypeVersion="54" ma:contentTypeDescription="Create a new document." ma:contentTypeScope="" ma:versionID="572049578ea2efb8a390385999feccd2">
  <xsd:schema xmlns:xsd="http://www.w3.org/2001/XMLSchema" xmlns:xs="http://www.w3.org/2001/XMLSchema" xmlns:p="http://schemas.microsoft.com/office/2006/metadata/properties" xmlns:ns1="http://schemas.microsoft.com/sharepoint/v3" xmlns:ns2="10820b01-01be-460b-80f3-3a9f56841c3b" xmlns:ns3="1a75aaad-3466-4017-a44a-cd72d7792456" targetNamespace="http://schemas.microsoft.com/office/2006/metadata/properties" ma:root="true" ma:fieldsID="f24421a5ec91750b47220ef3865d0597" ns1:_="" ns2:_="" ns3:_="">
    <xsd:import namespace="http://schemas.microsoft.com/sharepoint/v3"/>
    <xsd:import namespace="10820b01-01be-460b-80f3-3a9f56841c3b"/>
    <xsd:import namespace="1a75aaad-3466-4017-a44a-cd72d779245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Question" minOccurs="0"/>
                <xsd:element ref="ns2:Answer"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1:_ip_UnifiedCompliancePolicyProperties" minOccurs="0"/>
                <xsd:element ref="ns1:_ip_UnifiedCompliancePolicyUIAction" minOccurs="0"/>
                <xsd:element ref="ns2:MediaServiceSearchProperti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8" nillable="true" ma:displayName="Unified Compliance Policy Properties" ma:hidden="true" ma:internalName="_ip_UnifiedCompliancePolicyProperties">
      <xsd:simpleType>
        <xsd:restriction base="dms:Note"/>
      </xsd:simpleType>
    </xsd:element>
    <xsd:element name="_ip_UnifiedCompliancePolicyUIAction" ma:index="2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0820b01-01be-460b-80f3-3a9f56841c3b"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9" nillable="true" ma:displayName="MediaServiceDateTaken" ma:hidden="true" ma:indexed="true" ma:internalName="MediaServiceDateTaken" ma:readOnly="true">
      <xsd:simpleType>
        <xsd:restriction base="dms:Text"/>
      </xsd:simpleType>
    </xsd:element>
    <xsd:element name="MediaLengthInSeconds" ma:index="10" nillable="true" ma:displayName="MediaLengthInSeconds" ma:hidden="true" ma:internalName="MediaLengthInSeconds" ma:readOnly="true">
      <xsd:simpleType>
        <xsd:restriction base="dms:Unknown"/>
      </xsd:simpleType>
    </xsd:element>
    <xsd:element name="Question" ma:index="11" nillable="true" ma:displayName="Question" ma:description="FAQ to Risk Ledger" ma:internalName="Question" ma:readOnly="false">
      <xsd:simpleType>
        <xsd:restriction base="dms:Note">
          <xsd:maxLength value="255"/>
        </xsd:restriction>
      </xsd:simpleType>
    </xsd:element>
    <xsd:element name="Answer" ma:index="12" nillable="true" ma:displayName="Answer" ma:description="Response" ma:internalName="Answer" ma:readOnly="false">
      <xsd:simpleType>
        <xsd:restriction base="dms:Note">
          <xsd:maxLength value="255"/>
        </xsd:restrict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igrationWizId" ma:index="23" nillable="true" ma:displayName="MigrationWizId" ma:internalName="MigrationWizId">
      <xsd:simpleType>
        <xsd:restriction base="dms:Text"/>
      </xsd:simpleType>
    </xsd:element>
    <xsd:element name="MigrationWizIdPermissions" ma:index="24" nillable="true" ma:displayName="MigrationWizIdPermissions" ma:internalName="MigrationWizIdPermissions">
      <xsd:simpleType>
        <xsd:restriction base="dms:Text"/>
      </xsd:simpleType>
    </xsd:element>
    <xsd:element name="MigrationWizIdPermissionLevels" ma:index="25" nillable="true" ma:displayName="MigrationWizIdPermissionLevels" ma:internalName="MigrationWizIdPermissionLevels">
      <xsd:simpleType>
        <xsd:restriction base="dms:Text"/>
      </xsd:simpleType>
    </xsd:element>
    <xsd:element name="MigrationWizIdDocumentLibraryPermissions" ma:index="26" nillable="true" ma:displayName="MigrationWizIdDocumentLibraryPermissions" ma:internalName="MigrationWizIdDocumentLibraryPermissions">
      <xsd:simpleType>
        <xsd:restriction base="dms:Text"/>
      </xsd:simpleType>
    </xsd:element>
    <xsd:element name="MigrationWizIdSecurityGroups" ma:index="27" nillable="true" ma:displayName="MigrationWizIdSecurityGroups" ma:internalName="MigrationWizIdSecurityGroups">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_Flow_SignoffStatus" ma:index="31"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a75aaad-3466-4017-a44a-cd72d7792456" elementFormDefault="qualified">
    <xsd:import namespace="http://schemas.microsoft.com/office/2006/documentManagement/types"/>
    <xsd:import namespace="http://schemas.microsoft.com/office/infopath/2007/PartnerControls"/>
    <xsd:element name="SharedWithUsers" ma:index="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8f03c446-7ac7-4a2e-941f-07126dbf01ed}" ma:internalName="TaxCatchAll" ma:showField="CatchAllData" ma:web="1a75aaad-3466-4017-a44a-cd72d77924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grationWizId xmlns="10820b01-01be-460b-80f3-3a9f56841c3b" xsi:nil="true"/>
    <_ip_UnifiedCompliancePolicyUIAction xmlns="http://schemas.microsoft.com/sharepoint/v3" xsi:nil="true"/>
    <MigrationWizIdSecurityGroups xmlns="10820b01-01be-460b-80f3-3a9f56841c3b" xsi:nil="true"/>
    <MigrationWizIdPermissions xmlns="10820b01-01be-460b-80f3-3a9f56841c3b" xsi:nil="true"/>
    <lcf76f155ced4ddcb4097134ff3c332f xmlns="10820b01-01be-460b-80f3-3a9f56841c3b">
      <Terms xmlns="http://schemas.microsoft.com/office/infopath/2007/PartnerControls"/>
    </lcf76f155ced4ddcb4097134ff3c332f>
    <_ip_UnifiedCompliancePolicyProperties xmlns="http://schemas.microsoft.com/sharepoint/v3" xsi:nil="true"/>
    <MigrationWizIdDocumentLibraryPermissions xmlns="10820b01-01be-460b-80f3-3a9f56841c3b" xsi:nil="true"/>
    <Question xmlns="10820b01-01be-460b-80f3-3a9f56841c3b" xsi:nil="true"/>
    <Answer xmlns="10820b01-01be-460b-80f3-3a9f56841c3b" xsi:nil="true"/>
    <TaxCatchAll xmlns="1a75aaad-3466-4017-a44a-cd72d7792456" xsi:nil="true"/>
    <_Flow_SignoffStatus xmlns="10820b01-01be-460b-80f3-3a9f56841c3b" xsi:nil="true"/>
    <MigrationWizIdPermissionLevels xmlns="10820b01-01be-460b-80f3-3a9f56841c3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535157-B48F-4C5E-BEBB-BBEBB8E70F96}">
  <ds:schemaRefs>
    <ds:schemaRef ds:uri="10820b01-01be-460b-80f3-3a9f56841c3b"/>
    <ds:schemaRef ds:uri="1a75aaad-3466-4017-a44a-cd72d77924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3C6D18F-C6D2-4A53-8DB7-D71F174D5C29}">
  <ds:schemaRefs>
    <ds:schemaRef ds:uri="10820b01-01be-460b-80f3-3a9f56841c3b"/>
    <ds:schemaRef ds:uri="1a75aaad-3466-4017-a44a-cd72d77924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4B0EF99-045C-4840-8EFD-F2D079AB42B3}">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 id="{deff24bb-2089-4400-8c8e-f71e680378b2}" enabled="0" method="" siteId="{deff24bb-2089-4400-8c8e-f71e680378b2}" removed="1"/>
</clbl:labelList>
</file>

<file path=docProps/app.xml><?xml version="1.0" encoding="utf-8"?>
<Properties xmlns="http://schemas.openxmlformats.org/officeDocument/2006/extended-properties" xmlns:vt="http://schemas.openxmlformats.org/officeDocument/2006/docPropsVTypes">
  <Template>Widescreen-Revised_v15_Create</Template>
  <TotalTime>150</TotalTime>
  <Words>3591</Words>
  <Application>Microsoft Office PowerPoint</Application>
  <PresentationFormat>Widescreen</PresentationFormat>
  <Paragraphs>229</Paragraphs>
  <Slides>9</Slides>
  <Notes>1</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KPMG Widescreen [16:9] Feb 2022</vt:lpstr>
      <vt:lpstr>Office Theme</vt:lpstr>
      <vt:lpstr>Cyber Assessment Framework-aligned Data Security and Protection Toolkit Independent assessment   Terms of Reference </vt:lpstr>
      <vt:lpstr>Data Security and Protection Toolkit </vt:lpstr>
      <vt:lpstr>Data Security and Protection Toolkit </vt:lpstr>
      <vt:lpstr>Appendix A.1    </vt:lpstr>
      <vt:lpstr>Appendix A.2  </vt:lpstr>
      <vt:lpstr>Appendix B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Wide screen template</dc:title>
  <dc:creator>Kumar, Ganesh</dc:creator>
  <cp:lastModifiedBy>NOTT, Lynnette (NHS MIDLANDS AND LANCASHIRE COMMISSIONING SUPPORT UNIT)</cp:lastModifiedBy>
  <cp:revision>12</cp:revision>
  <dcterms:created xsi:type="dcterms:W3CDTF">2022-07-11T13:25:09Z</dcterms:created>
  <dcterms:modified xsi:type="dcterms:W3CDTF">2025-09-11T13:36:47Z</dcterms:modified>
  <cp:category>KPMG Public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0x010100197261E02930DF40A9B61B0AB18A45D2</vt:lpwstr>
  </property>
  <property fmtid="{D5CDD505-2E9C-101B-9397-08002B2CF9AE}" pid="3" name="MediaServiceImageTags">
    <vt:lpwstr/>
  </property>
</Properties>
</file>