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3F4F87-C86A-724B-CD81-EB1A8EC426C1}" v="1" dt="2025-09-11T11:42:35.8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TT, Lynnette (NHS MIDLANDS AND LANCASHIRE COMMISSIONING SUPPORT UNIT)" userId="S::lnott@nhs.net::7995f622-9cd2-4955-8a74-9a0187309664" providerId="AD" clId="Web-{E73F4F87-C86A-724B-CD81-EB1A8EC426C1}"/>
    <pc:docChg chg="delSld">
      <pc:chgData name="NOTT, Lynnette (NHS MIDLANDS AND LANCASHIRE COMMISSIONING SUPPORT UNIT)" userId="S::lnott@nhs.net::7995f622-9cd2-4955-8a74-9a0187309664" providerId="AD" clId="Web-{E73F4F87-C86A-724B-CD81-EB1A8EC426C1}" dt="2025-09-11T11:42:35.890" v="0"/>
      <pc:docMkLst>
        <pc:docMk/>
      </pc:docMkLst>
      <pc:sldChg chg="del">
        <pc:chgData name="NOTT, Lynnette (NHS MIDLANDS AND LANCASHIRE COMMISSIONING SUPPORT UNIT)" userId="S::lnott@nhs.net::7995f622-9cd2-4955-8a74-9a0187309664" providerId="AD" clId="Web-{E73F4F87-C86A-724B-CD81-EB1A8EC426C1}" dt="2025-09-11T11:42:35.890" v="0"/>
        <pc:sldMkLst>
          <pc:docMk/>
          <pc:sldMk cId="4140270245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E1077-A25A-EA37-6522-D697F27DD6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82B1F7-8BBE-F5AD-F613-91EDF55C19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D6790-710F-DEBA-F8F8-7324F5DFA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3DEA-9DAD-4548-8E6F-2466A58D18C0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26CD7F-A794-1530-11B9-482C037B8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DBBB4-C030-3A17-2A6A-AAA0ABF9F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CA62-06F6-49C7-B3FF-59B86F28FA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854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CCE94-7AC3-EBB5-2877-A930E4045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2BAD42-7F52-EC32-BDE6-92F22E7A80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02A82A-6E8F-0583-72C6-008F68B07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3DEA-9DAD-4548-8E6F-2466A58D18C0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E8E6B-CAA9-C0C7-5179-0406D9DF7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E9F8B-4C2F-D034-9E04-6E063A64D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CA62-06F6-49C7-B3FF-59B86F28FA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962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AC7688-58F5-8480-C9D2-D49C572848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F40086-70BE-C696-BA1A-1EE0B65B56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B56BF6-6D17-980E-06EF-843F3F5A1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3DEA-9DAD-4548-8E6F-2466A58D18C0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850EB-B92A-F0E0-2D0E-E435E2F0F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6D0992-BCCC-95B6-633C-890BC8CBB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CA62-06F6-49C7-B3FF-59B86F28FA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080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6B35E-0623-CF02-CF3B-8691F5BEB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B84F34-304F-0658-6220-D09C5A2DAD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607DA9-73E6-1525-977D-3C563B77C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3DEA-9DAD-4548-8E6F-2466A58D18C0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2B6F5-F557-97C0-6F21-B6E7978A5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DAEF53-A1DE-13B6-9FEB-618E8FFE3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CA62-06F6-49C7-B3FF-59B86F28FA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81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C86CA-4C4E-B0D8-07B8-F9CD3F4E9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6E7531-48BC-D9A8-B8CE-2679F13037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5DD654-1DE4-7351-487C-F24D8AAF5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3DEA-9DAD-4548-8E6F-2466A58D18C0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D6952-E3BF-5A51-7E8F-70564D7B0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D9EDD1-F6D5-0D9A-7126-ACA646448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CA62-06F6-49C7-B3FF-59B86F28FA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719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2B25F-4A72-3BA5-1541-CA784934E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C29D2-7965-F062-63DB-D0EB74E351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3535F7-E4A7-F679-DC49-ED86290428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6491EA-8299-71E7-EE3A-88973BFAF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3DEA-9DAD-4548-8E6F-2466A58D18C0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65DC29-9579-4CC7-4278-732ADC74B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9A8B77-621E-EBCB-74C4-E28AFC010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CA62-06F6-49C7-B3FF-59B86F28FA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663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1A963-0000-6FFD-F6BD-B395707D7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AC6554-41AF-F138-9EC2-8A058A83C3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AD7114-77AD-840F-8F11-46A03DE656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E385BE-60BF-866E-A346-65D1A1A8C6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246155-4A4B-E64C-70D3-D48625C2ED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AF21FDE-F0A6-4435-C38F-2CADD64DC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3DEA-9DAD-4548-8E6F-2466A58D18C0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27D46A-5386-AAC7-4110-0A7417FDC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4D9C5D-3067-3063-1E69-36FFE8755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CA62-06F6-49C7-B3FF-59B86F28FA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455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FE366-2334-F3BC-0121-0AB6B2906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3C7A4E-A443-554E-A3B2-74FA0FA06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3DEA-9DAD-4548-8E6F-2466A58D18C0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5161AA-66FF-09CA-C6DA-2D9D556F0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38BCD8-72CB-965D-1873-020508FC1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CA62-06F6-49C7-B3FF-59B86F28FA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475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E14059-4E0D-9C55-1615-AB82B4EB6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3DEA-9DAD-4548-8E6F-2466A58D18C0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E1FE46-00F1-9885-927C-38317F1EE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535D81-194A-7424-035B-7C12929BE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CA62-06F6-49C7-B3FF-59B86F28FA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493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E661C-4F20-9F6F-A50C-810BD9346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A38253-4FA6-5CC4-E8F8-FE385B40D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899A75-8128-DEA9-6D16-48F04D7A8C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7044BE-D52E-08D2-E20B-026DD0ECB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3DEA-9DAD-4548-8E6F-2466A58D18C0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DF8C48-B04B-6C6C-C5A4-35590A37F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875E30-8E99-313F-0499-1CAAA378A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CA62-06F6-49C7-B3FF-59B86F28FA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239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876F3-F266-27BF-8994-B4266E355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BF0648-9340-3618-D482-98822754F5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24B8CD-4333-A249-542F-3C280C041A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BD916D-59AF-0320-A954-1F6EB473C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3DEA-9DAD-4548-8E6F-2466A58D18C0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519611-FD90-C067-E2B4-31419939C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B2C6E1-8867-99CE-5517-1C3F60FFB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CA62-06F6-49C7-B3FF-59B86F28FA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057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EA31E6-86CC-5DF4-B1E0-E2DA1ED6B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7B97D6-629C-4B71-B856-6B34FC7C06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22144-8664-F03C-3367-D7BDCDF4FB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283DEA-9DAD-4548-8E6F-2466A58D18C0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8E2CF3-DC6A-B1F7-EF14-E0F19D3BFE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067003-30AC-DAD2-9447-AAAF3077FE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5ECA62-06F6-49C7-B3FF-59B86F28FA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210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F993635-1C2F-DF50-9243-9A4CDE5EF3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099156"/>
              </p:ext>
            </p:extLst>
          </p:nvPr>
        </p:nvGraphicFramePr>
        <p:xfrm>
          <a:off x="303826" y="780143"/>
          <a:ext cx="9280670" cy="5771899"/>
        </p:xfrm>
        <a:graphic>
          <a:graphicData uri="http://schemas.openxmlformats.org/drawingml/2006/table">
            <a:tbl>
              <a:tblPr/>
              <a:tblGrid>
                <a:gridCol w="4240670">
                  <a:extLst>
                    <a:ext uri="{9D8B030D-6E8A-4147-A177-3AD203B41FA5}">
                      <a16:colId xmlns:a16="http://schemas.microsoft.com/office/drawing/2014/main" val="2186464299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769504899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604757248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3986214816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1448731788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3992785329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3444234694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1972799435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1853058293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727563285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1424797420"/>
                    </a:ext>
                  </a:extLst>
                </a:gridCol>
              </a:tblGrid>
              <a:tr h="1875971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1" i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000" b="0" i="0" dirty="0">
                        <a:effectLst/>
                      </a:endParaRPr>
                    </a:p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000" b="0" i="0" dirty="0">
                        <a:effectLst/>
                      </a:endParaRPr>
                    </a:p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000" b="0" i="0" dirty="0">
                        <a:effectLst/>
                      </a:endParaRPr>
                    </a:p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000" b="0" i="0" dirty="0">
                        <a:effectLst/>
                      </a:endParaRPr>
                    </a:p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000" b="0" i="0" dirty="0">
                        <a:effectLst/>
                      </a:endParaRPr>
                    </a:p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000" b="0" i="0" dirty="0">
                        <a:effectLst/>
                      </a:endParaRPr>
                    </a:p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000" b="0" i="0" dirty="0">
                        <a:effectLst/>
                      </a:endParaRPr>
                    </a:p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000" b="0" i="0" dirty="0">
                        <a:effectLst/>
                      </a:endParaRPr>
                    </a:p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000" b="0" i="0" dirty="0">
                        <a:effectLst/>
                      </a:endParaRPr>
                    </a:p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1" i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Task</a:t>
                      </a:r>
                      <a:r>
                        <a:rPr lang="en-GB" sz="1000" b="0" i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  </a:t>
                      </a:r>
                      <a:endParaRPr lang="en-GB" sz="1000" b="0" i="0" dirty="0">
                        <a:effectLst/>
                      </a:endParaRPr>
                    </a:p>
                  </a:txBody>
                  <a:tcPr marL="36261" marR="36261" marT="18131" marB="181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1" i="0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IG Manager</a:t>
                      </a:r>
                      <a:r>
                        <a:rPr lang="en-GB" sz="1000" b="0" i="0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000" b="0" i="0" baseline="0" dirty="0">
                        <a:effectLst/>
                      </a:endParaRPr>
                    </a:p>
                  </a:txBody>
                  <a:tcPr marL="36261" marR="36261" marT="18131" marB="18131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1" i="0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IT Manager </a:t>
                      </a:r>
                      <a:r>
                        <a:rPr lang="en-GB" sz="1000" b="0" i="0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000" b="0" i="0" baseline="0" dirty="0">
                        <a:effectLst/>
                      </a:endParaRPr>
                    </a:p>
                  </a:txBody>
                  <a:tcPr marL="36261" marR="36261" marT="18131" marB="18131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1" i="0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Information security team </a:t>
                      </a:r>
                      <a:r>
                        <a:rPr lang="en-GB" sz="1000" b="0" i="0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000" b="0" i="0" baseline="0" dirty="0">
                        <a:effectLst/>
                      </a:endParaRPr>
                    </a:p>
                  </a:txBody>
                  <a:tcPr marL="36261" marR="36261" marT="18131" marB="18131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1" i="0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Information governance (IG) team</a:t>
                      </a:r>
                      <a:r>
                        <a:rPr lang="en-GB" sz="1000" b="0" i="0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000" b="0" i="0" baseline="0" dirty="0">
                        <a:effectLst/>
                      </a:endParaRPr>
                    </a:p>
                  </a:txBody>
                  <a:tcPr marL="36261" marR="36261" marT="18131" marB="18131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1" i="0" baseline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Senior Information Risk Owner (SIRO)</a:t>
                      </a:r>
                      <a:r>
                        <a:rPr lang="en-GB" sz="1000" b="0" i="0" baseline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000" b="0" i="0" baseline="0" dirty="0">
                        <a:effectLst/>
                      </a:endParaRPr>
                    </a:p>
                  </a:txBody>
                  <a:tcPr marL="36261" marR="36261" marT="18131" marB="18131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1" i="0" baseline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Data protection officer (DPO)</a:t>
                      </a:r>
                      <a:r>
                        <a:rPr lang="en-GB" sz="1000" b="0" i="0" baseline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000" b="0" i="0" baseline="0" dirty="0">
                        <a:effectLst/>
                      </a:endParaRPr>
                    </a:p>
                  </a:txBody>
                  <a:tcPr marL="36261" marR="36261" marT="18131" marB="18131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1" i="0" baseline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Procurement</a:t>
                      </a:r>
                      <a:r>
                        <a:rPr lang="en-GB" sz="1000" b="0" i="0" baseline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000" b="0" i="0" baseline="0" dirty="0">
                        <a:effectLst/>
                      </a:endParaRPr>
                    </a:p>
                  </a:txBody>
                  <a:tcPr marL="36261" marR="36261" marT="18131" marB="18131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1" i="0" baseline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Caldicott Guardians </a:t>
                      </a:r>
                      <a:r>
                        <a:rPr lang="en-GB" sz="1000" b="0" i="0" baseline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000" b="0" i="0" baseline="0" dirty="0">
                        <a:effectLst/>
                      </a:endParaRPr>
                    </a:p>
                  </a:txBody>
                  <a:tcPr marL="36261" marR="36261" marT="18131" marB="18131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1" i="0" baseline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Executive Directors </a:t>
                      </a:r>
                      <a:r>
                        <a:rPr lang="en-GB" sz="1000" b="0" i="0" baseline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000" b="0" i="0" baseline="0" dirty="0">
                        <a:effectLst/>
                      </a:endParaRPr>
                    </a:p>
                  </a:txBody>
                  <a:tcPr marL="36261" marR="36261" marT="18131" marB="18131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1" i="0" baseline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Wider Organisation</a:t>
                      </a:r>
                      <a:r>
                        <a:rPr lang="en-GB" sz="1000" b="0" i="0" baseline="0" dirty="0">
                          <a:solidFill>
                            <a:srgbClr val="231F2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000" b="0" i="0" baseline="0" dirty="0">
                        <a:effectLst/>
                      </a:endParaRPr>
                    </a:p>
                  </a:txBody>
                  <a:tcPr marL="36261" marR="36261" marT="18131" marB="18131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0294463"/>
                  </a:ext>
                </a:extLst>
              </a:tr>
              <a:tr h="163601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Collect documentation for each principle to be assessed 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A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A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C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 dirty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678962"/>
                  </a:ext>
                </a:extLst>
              </a:tr>
              <a:tr h="283648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Discuss and agree current position of each outcome (Achieved, Partially Achieved, Not Achieved) 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A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A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C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069646"/>
                  </a:ext>
                </a:extLst>
              </a:tr>
              <a:tr h="163601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Agree terms of reference and timelines for the assessment 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C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C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A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A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80523"/>
                  </a:ext>
                </a:extLst>
              </a:tr>
              <a:tr h="163601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Communicate assessment timelines with departments 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A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A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 dirty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4591633"/>
                  </a:ext>
                </a:extLst>
              </a:tr>
              <a:tr h="163601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Kick-off call 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A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A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2560725"/>
                  </a:ext>
                </a:extLst>
              </a:tr>
              <a:tr h="163601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Arrange fieldwork meetings 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A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A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C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2343021"/>
                  </a:ext>
                </a:extLst>
              </a:tr>
              <a:tr h="163601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Send documents to assessors 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A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A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C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C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0363403"/>
                  </a:ext>
                </a:extLst>
              </a:tr>
              <a:tr h="163601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Take part in fieldwork meetings and collate additional documents 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C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C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A </a:t>
                      </a:r>
                      <a:endParaRPr lang="en-GB" sz="1000" b="0" i="0" dirty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4477928"/>
                  </a:ext>
                </a:extLst>
              </a:tr>
              <a:tr h="163601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Close-out call 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A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A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4749623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Read and discuss draft report 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R A </a:t>
                      </a:r>
                      <a:endParaRPr lang="en-GB" sz="1000" b="0" i="0" dirty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9252316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Agree action owners and timelines 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 A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680118"/>
                  </a:ext>
                </a:extLst>
              </a:tr>
              <a:tr h="163601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Provide management responses 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A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 dirty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977292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Read and agree final report 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 C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3766412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Create action plan for remediation of findings  </a:t>
                      </a:r>
                      <a:endParaRPr lang="en-GB" sz="1000" b="0" i="0" dirty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 A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 dirty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C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213273"/>
                  </a:ext>
                </a:extLst>
              </a:tr>
              <a:tr h="163601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Add assessors to the toolkit 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A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2651279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Submit final report to NHS England (NHSE) 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 A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 dirty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9882674"/>
                  </a:ext>
                </a:extLst>
              </a:tr>
              <a:tr h="163601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Present final report to audit committee 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 dirty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1286889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Ongoing reporting of progress to audit committee  </a:t>
                      </a:r>
                      <a:endParaRPr lang="en-GB" sz="1000" b="0" i="0" dirty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62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62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62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62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62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R A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62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62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62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62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>
                          <a:effectLst/>
                          <a:latin typeface="Arial" panose="020B0604020202020204" pitchFamily="34" charset="0"/>
                        </a:rPr>
                        <a:t>I </a:t>
                      </a:r>
                      <a:endParaRPr lang="en-GB" sz="1000" b="0" i="0">
                        <a:effectLst/>
                      </a:endParaRP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62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6261" marR="36261" marT="18131" marB="181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5DA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62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5506674"/>
                  </a:ext>
                </a:extLst>
              </a:tr>
              <a:tr h="643789">
                <a:tc gridSpan="11">
                  <a:txBody>
                    <a:bodyPr/>
                    <a:lstStyle/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endParaRPr lang="en-GB" sz="1000" b="1" i="0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1" i="0" dirty="0">
                          <a:effectLst/>
                          <a:latin typeface="Arial" panose="020B0604020202020204" pitchFamily="34" charset="0"/>
                        </a:rPr>
                        <a:t>Key</a:t>
                      </a: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000" b="0" i="0" dirty="0">
                        <a:effectLst/>
                      </a:endParaRPr>
                    </a:p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1" i="0" dirty="0">
                          <a:effectLst/>
                          <a:latin typeface="Arial" panose="020B0604020202020204" pitchFamily="34" charset="0"/>
                        </a:rPr>
                        <a:t>R</a:t>
                      </a: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 Responsible </a:t>
                      </a:r>
                      <a:endParaRPr lang="en-GB" sz="1000" b="0" i="0" dirty="0">
                        <a:effectLst/>
                      </a:endParaRPr>
                    </a:p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1" i="0" dirty="0"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 Accountable </a:t>
                      </a:r>
                      <a:endParaRPr lang="en-GB" sz="1000" b="0" i="0" dirty="0">
                        <a:effectLst/>
                      </a:endParaRPr>
                    </a:p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1" i="0" dirty="0"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 Consulted </a:t>
                      </a:r>
                      <a:endParaRPr lang="en-GB" sz="1000" b="0" i="0" dirty="0">
                        <a:effectLst/>
                      </a:endParaRPr>
                    </a:p>
                    <a:p>
                      <a:pPr algn="l" rtl="0" fontAlgn="base">
                        <a:lnSpc>
                          <a:spcPts val="900"/>
                        </a:lnSpc>
                        <a:buNone/>
                      </a:pPr>
                      <a:r>
                        <a:rPr lang="en-GB" sz="1000" b="1" i="0" dirty="0">
                          <a:effectLst/>
                          <a:latin typeface="Arial" panose="020B0604020202020204" pitchFamily="34" charset="0"/>
                        </a:rPr>
                        <a:t>I</a:t>
                      </a:r>
                      <a:r>
                        <a:rPr lang="en-GB" sz="1000" b="0" i="0" dirty="0">
                          <a:effectLst/>
                          <a:latin typeface="Arial" panose="020B0604020202020204" pitchFamily="34" charset="0"/>
                        </a:rPr>
                        <a:t> Informed </a:t>
                      </a:r>
                      <a:endParaRPr lang="en-GB" sz="1000" b="0" i="0" dirty="0">
                        <a:effectLst/>
                      </a:endParaRPr>
                    </a:p>
                  </a:txBody>
                  <a:tcPr marL="36261" marR="36261" marT="18131" marB="18131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3062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3897143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90C571C8-476F-CB5A-0A35-20E9ED53F4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712" y="305323"/>
            <a:ext cx="3172728" cy="49244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  <a:t>Appendix A – Organisational RACI </a:t>
            </a:r>
            <a:endParaRPr kumimoji="0" lang="en-GB" altLang="en-US" sz="16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6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50635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grationWizId xmlns="10820b01-01be-460b-80f3-3a9f56841c3b" xsi:nil="true"/>
    <_ip_UnifiedCompliancePolicyUIAction xmlns="http://schemas.microsoft.com/sharepoint/v3" xsi:nil="true"/>
    <MigrationWizIdSecurityGroups xmlns="10820b01-01be-460b-80f3-3a9f56841c3b" xsi:nil="true"/>
    <MigrationWizIdPermissions xmlns="10820b01-01be-460b-80f3-3a9f56841c3b" xsi:nil="true"/>
    <lcf76f155ced4ddcb4097134ff3c332f xmlns="10820b01-01be-460b-80f3-3a9f56841c3b">
      <Terms xmlns="http://schemas.microsoft.com/office/infopath/2007/PartnerControls"/>
    </lcf76f155ced4ddcb4097134ff3c332f>
    <_ip_UnifiedCompliancePolicyProperties xmlns="http://schemas.microsoft.com/sharepoint/v3" xsi:nil="true"/>
    <MigrationWizIdDocumentLibraryPermissions xmlns="10820b01-01be-460b-80f3-3a9f56841c3b" xsi:nil="true"/>
    <Question xmlns="10820b01-01be-460b-80f3-3a9f56841c3b" xsi:nil="true"/>
    <Answer xmlns="10820b01-01be-460b-80f3-3a9f56841c3b" xsi:nil="true"/>
    <TaxCatchAll xmlns="1a75aaad-3466-4017-a44a-cd72d7792456" xsi:nil="true"/>
    <_Flow_SignoffStatus xmlns="10820b01-01be-460b-80f3-3a9f56841c3b" xsi:nil="true"/>
    <MigrationWizIdPermissionLevels xmlns="10820b01-01be-460b-80f3-3a9f56841c3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7261E02930DF40A9B61B0AB18A45D2" ma:contentTypeVersion="54" ma:contentTypeDescription="Create a new document." ma:contentTypeScope="" ma:versionID="572049578ea2efb8a390385999feccd2">
  <xsd:schema xmlns:xsd="http://www.w3.org/2001/XMLSchema" xmlns:xs="http://www.w3.org/2001/XMLSchema" xmlns:p="http://schemas.microsoft.com/office/2006/metadata/properties" xmlns:ns1="http://schemas.microsoft.com/sharepoint/v3" xmlns:ns2="10820b01-01be-460b-80f3-3a9f56841c3b" xmlns:ns3="1a75aaad-3466-4017-a44a-cd72d7792456" targetNamespace="http://schemas.microsoft.com/office/2006/metadata/properties" ma:root="true" ma:fieldsID="f24421a5ec91750b47220ef3865d0597" ns1:_="" ns2:_="" ns3:_="">
    <xsd:import namespace="http://schemas.microsoft.com/sharepoint/v3"/>
    <xsd:import namespace="10820b01-01be-460b-80f3-3a9f56841c3b"/>
    <xsd:import namespace="1a75aaad-3466-4017-a44a-cd72d779245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Question" minOccurs="0"/>
                <xsd:element ref="ns2:Answer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igrationWizId" minOccurs="0"/>
                <xsd:element ref="ns2:MigrationWizIdPermissions" minOccurs="0"/>
                <xsd:element ref="ns2:MigrationWizIdPermissionLevels" minOccurs="0"/>
                <xsd:element ref="ns2:MigrationWizIdDocumentLibraryPermissions" minOccurs="0"/>
                <xsd:element ref="ns2:MigrationWizIdSecurityGroup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820b01-01be-460b-80f3-3a9f56841c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Question" ma:index="11" nillable="true" ma:displayName="Question" ma:description="FAQ to Risk Ledger" ma:internalName="Question" ma:readOnly="false">
      <xsd:simpleType>
        <xsd:restriction base="dms:Note">
          <xsd:maxLength value="255"/>
        </xsd:restriction>
      </xsd:simpleType>
    </xsd:element>
    <xsd:element name="Answer" ma:index="12" nillable="true" ma:displayName="Answer" ma:description="Response" ma:internalName="Answer" ma:readOnly="false">
      <xsd:simpleType>
        <xsd:restriction base="dms:Note">
          <xsd:maxLength value="255"/>
        </xsd:restriction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2c8d5fda-b97d-42c6-97e2-f76465e161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igrationWizId" ma:index="23" nillable="true" ma:displayName="MigrationWizId" ma:internalName="MigrationWizId">
      <xsd:simpleType>
        <xsd:restriction base="dms:Text"/>
      </xsd:simpleType>
    </xsd:element>
    <xsd:element name="MigrationWizIdPermissions" ma:index="24" nillable="true" ma:displayName="MigrationWizIdPermissions" ma:internalName="MigrationWizIdPermissions">
      <xsd:simpleType>
        <xsd:restriction base="dms:Text"/>
      </xsd:simpleType>
    </xsd:element>
    <xsd:element name="MigrationWizIdPermissionLevels" ma:index="25" nillable="true" ma:displayName="MigrationWizIdPermissionLevels" ma:internalName="MigrationWizIdPermissionLevels">
      <xsd:simpleType>
        <xsd:restriction base="dms:Text"/>
      </xsd:simpleType>
    </xsd:element>
    <xsd:element name="MigrationWizIdDocumentLibraryPermissions" ma:index="26" nillable="true" ma:displayName="MigrationWizIdDocumentLibraryPermissions" ma:internalName="MigrationWizIdDocumentLibraryPermissions">
      <xsd:simpleType>
        <xsd:restriction base="dms:Text"/>
      </xsd:simpleType>
    </xsd:element>
    <xsd:element name="MigrationWizIdSecurityGroups" ma:index="27" nillable="true" ma:displayName="MigrationWizIdSecurityGroups" ma:internalName="MigrationWizIdSecurityGroups">
      <xsd:simpleType>
        <xsd:restriction base="dms:Text"/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Flow_SignoffStatus" ma:index="31" nillable="true" ma:displayName="Sign-off status" ma:internalName="Sign_x002d_off_x0020_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75aaad-3466-4017-a44a-cd72d7792456" elementFormDefault="qualified">
    <xsd:import namespace="http://schemas.microsoft.com/office/2006/documentManagement/types"/>
    <xsd:import namespace="http://schemas.microsoft.com/office/infopath/2007/PartnerControls"/>
    <xsd:element name="SharedWithUsers" ma:index="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8f03c446-7ac7-4a2e-941f-07126dbf01ed}" ma:internalName="TaxCatchAll" ma:showField="CatchAllData" ma:web="1a75aaad-3466-4017-a44a-cd72d77924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55F84A-AEA6-4CB5-BB2A-4798D61D050D}">
  <ds:schemaRefs>
    <ds:schemaRef ds:uri="http://schemas.microsoft.com/office/2006/metadata/properties"/>
    <ds:schemaRef ds:uri="http://schemas.microsoft.com/office/infopath/2007/PartnerControls"/>
    <ds:schemaRef ds:uri="10820b01-01be-460b-80f3-3a9f56841c3b"/>
    <ds:schemaRef ds:uri="http://schemas.microsoft.com/sharepoint/v3"/>
    <ds:schemaRef ds:uri="1a75aaad-3466-4017-a44a-cd72d7792456"/>
  </ds:schemaRefs>
</ds:datastoreItem>
</file>

<file path=customXml/itemProps2.xml><?xml version="1.0" encoding="utf-8"?>
<ds:datastoreItem xmlns:ds="http://schemas.openxmlformats.org/officeDocument/2006/customXml" ds:itemID="{BA18A1B5-6C5B-4747-AC57-46AB51C520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6942AD7-0843-4FA8-A28F-985C8CBEEA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10820b01-01be-460b-80f3-3a9f56841c3b"/>
    <ds:schemaRef ds:uri="1a75aaad-3466-4017-a44a-cd72d779245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356</Words>
  <Application>Microsoft Office PowerPoint</Application>
  <PresentationFormat>Widescreen</PresentationFormat>
  <Paragraphs>227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NOTT, Lynnette (NHS MIDLANDS AND LANCASHIRE COMMISSIONING SUPPORT UNIT)</dc:creator>
  <cp:lastModifiedBy>NOTT, Lynnette (NHS MIDLANDS AND LANCASHIRE COMMISSIONING SUPPORT UNIT)</cp:lastModifiedBy>
  <cp:revision>2</cp:revision>
  <dcterms:created xsi:type="dcterms:W3CDTF">2025-09-11T09:13:59Z</dcterms:created>
  <dcterms:modified xsi:type="dcterms:W3CDTF">2025-09-11T11:42:36Z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0x010100197261E02930DF40A9B61B0AB18A45D2</vt:lpwstr>
  </property>
  <property fmtid="{D5CDD505-2E9C-101B-9397-08002B2CF9AE}" pid="3" name="MediaServiceImageTags">
    <vt:lpwstr/>
  </property>
</Properties>
</file>