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288" r:id="rId3"/>
    <p:sldId id="260" r:id="rId4"/>
    <p:sldId id="306" r:id="rId5"/>
    <p:sldId id="309" r:id="rId6"/>
    <p:sldId id="305" r:id="rId7"/>
    <p:sldId id="304" r:id="rId8"/>
    <p:sldId id="303" r:id="rId9"/>
    <p:sldId id="285" r:id="rId10"/>
    <p:sldId id="287" r:id="rId11"/>
    <p:sldId id="307" r:id="rId12"/>
    <p:sldId id="284" r:id="rId13"/>
    <p:sldId id="274" r:id="rId14"/>
    <p:sldId id="281" r:id="rId15"/>
    <p:sldId id="302" r:id="rId16"/>
    <p:sldId id="295" r:id="rId17"/>
    <p:sldId id="290" r:id="rId18"/>
    <p:sldId id="266" r:id="rId19"/>
    <p:sldId id="308" r:id="rId20"/>
    <p:sldId id="26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DEE2E5"/>
    <a:srgbClr val="99C7EB"/>
    <a:srgbClr val="0072CE"/>
    <a:srgbClr val="4699DB"/>
    <a:srgbClr val="002F87"/>
    <a:srgbClr val="E34A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84606" autoAdjust="0"/>
  </p:normalViewPr>
  <p:slideViewPr>
    <p:cSldViewPr snapToGrid="0">
      <p:cViewPr varScale="1">
        <p:scale>
          <a:sx n="87" d="100"/>
          <a:sy n="87" d="100"/>
        </p:scale>
        <p:origin x="114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97BB99-5AD2-46BF-BB8E-FF77F26EA3DF}" type="datetimeFigureOut">
              <a:t>10/11/2024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9D7B78-6160-4828-947B-E7D550D52CFE}" type="slidenum">
              <a:t>‹#›</a:t>
            </a:fld>
            <a:endParaRPr lang="en-US"/>
          </a:p>
        </p:txBody>
      </p:sp>
    </p:spTree>
    <p:extLst>
      <p:ext uri="{BB962C8B-B14F-4D97-AF65-F5344CB8AC3E}">
        <p14:creationId xmlns:p14="http://schemas.microsoft.com/office/powerpoint/2010/main" val="3260833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A better  business case would be good</a:t>
            </a:r>
          </a:p>
          <a:p>
            <a:r>
              <a:rPr lang="en-GB" sz="1200" dirty="0"/>
              <a:t>Strategy stuff is v. high level</a:t>
            </a:r>
          </a:p>
          <a:p>
            <a:r>
              <a:rPr lang="en-GB" sz="1200" dirty="0"/>
              <a:t>Good to have examples</a:t>
            </a:r>
          </a:p>
          <a:p>
            <a:endParaRPr lang="en-GB" dirty="0"/>
          </a:p>
        </p:txBody>
      </p:sp>
      <p:sp>
        <p:nvSpPr>
          <p:cNvPr id="4" name="Slide Number Placeholder 3"/>
          <p:cNvSpPr>
            <a:spLocks noGrp="1"/>
          </p:cNvSpPr>
          <p:nvPr>
            <p:ph type="sldNum" sz="quarter" idx="5"/>
          </p:nvPr>
        </p:nvSpPr>
        <p:spPr/>
        <p:txBody>
          <a:bodyPr/>
          <a:lstStyle/>
          <a:p>
            <a:fld id="{729D7B78-6160-4828-947B-E7D550D52CFE}" type="slidenum">
              <a:rPr lang="en-GB" smtClean="0"/>
              <a:t>4</a:t>
            </a:fld>
            <a:endParaRPr lang="en-GB"/>
          </a:p>
        </p:txBody>
      </p:sp>
    </p:spTree>
    <p:extLst>
      <p:ext uri="{BB962C8B-B14F-4D97-AF65-F5344CB8AC3E}">
        <p14:creationId xmlns:p14="http://schemas.microsoft.com/office/powerpoint/2010/main" val="3919287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?Services for MD</a:t>
            </a:r>
          </a:p>
          <a:p>
            <a:endParaRPr lang="en-GB" dirty="0"/>
          </a:p>
        </p:txBody>
      </p:sp>
      <p:sp>
        <p:nvSpPr>
          <p:cNvPr id="4" name="Slide Number Placeholder 3"/>
          <p:cNvSpPr>
            <a:spLocks noGrp="1"/>
          </p:cNvSpPr>
          <p:nvPr>
            <p:ph type="sldNum" sz="quarter" idx="5"/>
          </p:nvPr>
        </p:nvSpPr>
        <p:spPr/>
        <p:txBody>
          <a:bodyPr/>
          <a:lstStyle/>
          <a:p>
            <a:fld id="{729D7B78-6160-4828-947B-E7D550D52CFE}" type="slidenum">
              <a:rPr lang="en-GB" smtClean="0"/>
              <a:t>6</a:t>
            </a:fld>
            <a:endParaRPr lang="en-GB"/>
          </a:p>
        </p:txBody>
      </p:sp>
    </p:spTree>
    <p:extLst>
      <p:ext uri="{BB962C8B-B14F-4D97-AF65-F5344CB8AC3E}">
        <p14:creationId xmlns:p14="http://schemas.microsoft.com/office/powerpoint/2010/main" val="2381383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0">
          <a:extLst>
            <a:ext uri="{FF2B5EF4-FFF2-40B4-BE49-F238E27FC236}">
              <a16:creationId xmlns:a16="http://schemas.microsoft.com/office/drawing/2014/main" id="{4D94B098-F7B8-E219-2FB8-478CEC8F7972}"/>
            </a:ext>
          </a:extLst>
        </p:cNvPr>
        <p:cNvGrpSpPr/>
        <p:nvPr/>
      </p:nvGrpSpPr>
      <p:grpSpPr>
        <a:xfrm>
          <a:off x="0" y="0"/>
          <a:ext cx="0" cy="0"/>
          <a:chOff x="0" y="0"/>
          <a:chExt cx="0" cy="0"/>
        </a:xfrm>
      </p:grpSpPr>
      <p:sp>
        <p:nvSpPr>
          <p:cNvPr id="821" name="Google Shape;821;g20486cc14f0_0_175:notes">
            <a:extLst>
              <a:ext uri="{FF2B5EF4-FFF2-40B4-BE49-F238E27FC236}">
                <a16:creationId xmlns:a16="http://schemas.microsoft.com/office/drawing/2014/main" id="{039DEBD0-C09B-AE5D-C345-F15D3970C78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2" name="Google Shape;822;g20486cc14f0_0_175:notes">
            <a:extLst>
              <a:ext uri="{FF2B5EF4-FFF2-40B4-BE49-F238E27FC236}">
                <a16:creationId xmlns:a16="http://schemas.microsoft.com/office/drawing/2014/main" id="{6B69E658-BD59-A6D9-ADA5-1E7F70C0BD8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Why EPR?</a:t>
            </a:r>
            <a:endParaRPr dirty="0"/>
          </a:p>
        </p:txBody>
      </p:sp>
      <p:sp>
        <p:nvSpPr>
          <p:cNvPr id="823" name="Google Shape;823;g20486cc14f0_0_175:notes">
            <a:extLst>
              <a:ext uri="{FF2B5EF4-FFF2-40B4-BE49-F238E27FC236}">
                <a16:creationId xmlns:a16="http://schemas.microsoft.com/office/drawing/2014/main" id="{02D7959F-70A1-28A4-F93F-2E8FD5B96B88}"/>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108305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0">
          <a:extLst>
            <a:ext uri="{FF2B5EF4-FFF2-40B4-BE49-F238E27FC236}">
              <a16:creationId xmlns:a16="http://schemas.microsoft.com/office/drawing/2014/main" id="{36E1A7F4-F9E4-0E6F-FF7F-D01E84E2E798}"/>
            </a:ext>
          </a:extLst>
        </p:cNvPr>
        <p:cNvGrpSpPr/>
        <p:nvPr/>
      </p:nvGrpSpPr>
      <p:grpSpPr>
        <a:xfrm>
          <a:off x="0" y="0"/>
          <a:ext cx="0" cy="0"/>
          <a:chOff x="0" y="0"/>
          <a:chExt cx="0" cy="0"/>
        </a:xfrm>
      </p:grpSpPr>
      <p:sp>
        <p:nvSpPr>
          <p:cNvPr id="821" name="Google Shape;821;g20486cc14f0_0_175:notes">
            <a:extLst>
              <a:ext uri="{FF2B5EF4-FFF2-40B4-BE49-F238E27FC236}">
                <a16:creationId xmlns:a16="http://schemas.microsoft.com/office/drawing/2014/main" id="{19909FF1-193F-8711-E575-3073EB309C1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2" name="Google Shape;822;g20486cc14f0_0_175:notes">
            <a:extLst>
              <a:ext uri="{FF2B5EF4-FFF2-40B4-BE49-F238E27FC236}">
                <a16:creationId xmlns:a16="http://schemas.microsoft.com/office/drawing/2014/main" id="{8FF9E741-EB3C-8CAB-FA58-E3DB04992D0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3" name="Google Shape;823;g20486cc14f0_0_175:notes">
            <a:extLst>
              <a:ext uri="{FF2B5EF4-FFF2-40B4-BE49-F238E27FC236}">
                <a16:creationId xmlns:a16="http://schemas.microsoft.com/office/drawing/2014/main" id="{5B69559D-B581-1460-497D-4FEA6C1BFAF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3207846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0">
          <a:extLst>
            <a:ext uri="{FF2B5EF4-FFF2-40B4-BE49-F238E27FC236}">
              <a16:creationId xmlns:a16="http://schemas.microsoft.com/office/drawing/2014/main" id="{36E1A7F4-F9E4-0E6F-FF7F-D01E84E2E798}"/>
            </a:ext>
          </a:extLst>
        </p:cNvPr>
        <p:cNvGrpSpPr/>
        <p:nvPr/>
      </p:nvGrpSpPr>
      <p:grpSpPr>
        <a:xfrm>
          <a:off x="0" y="0"/>
          <a:ext cx="0" cy="0"/>
          <a:chOff x="0" y="0"/>
          <a:chExt cx="0" cy="0"/>
        </a:xfrm>
      </p:grpSpPr>
      <p:sp>
        <p:nvSpPr>
          <p:cNvPr id="821" name="Google Shape;821;g20486cc14f0_0_175:notes">
            <a:extLst>
              <a:ext uri="{FF2B5EF4-FFF2-40B4-BE49-F238E27FC236}">
                <a16:creationId xmlns:a16="http://schemas.microsoft.com/office/drawing/2014/main" id="{19909FF1-193F-8711-E575-3073EB309C1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2" name="Google Shape;822;g20486cc14f0_0_175:notes">
            <a:extLst>
              <a:ext uri="{FF2B5EF4-FFF2-40B4-BE49-F238E27FC236}">
                <a16:creationId xmlns:a16="http://schemas.microsoft.com/office/drawing/2014/main" id="{8FF9E741-EB3C-8CAB-FA58-E3DB04992D0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3" name="Google Shape;823;g20486cc14f0_0_175:notes">
            <a:extLst>
              <a:ext uri="{FF2B5EF4-FFF2-40B4-BE49-F238E27FC236}">
                <a16:creationId xmlns:a16="http://schemas.microsoft.com/office/drawing/2014/main" id="{5B69559D-B581-1460-497D-4FEA6C1BFAF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2102792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Connect with us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0454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9482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dirty="0"/>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4476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dirty="0"/>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US"/>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dirty="0"/>
          </a:p>
        </p:txBody>
      </p:sp>
      <p:grpSp>
        <p:nvGrpSpPr>
          <p:cNvPr id="93" name="Group 92">
            <a:extLst>
              <a:ext uri="{FF2B5EF4-FFF2-40B4-BE49-F238E27FC236}">
                <a16:creationId xmlns:a16="http://schemas.microsoft.com/office/drawing/2014/main" id="{62CA8EB1-844B-0746-8F54-686C6D7EB09C}"/>
              </a:ext>
            </a:extLst>
          </p:cNvPr>
          <p:cNvGrpSpPr/>
          <p:nvPr userDrawn="1"/>
        </p:nvGrpSpPr>
        <p:grpSpPr>
          <a:xfrm>
            <a:off x="6064133" y="1974899"/>
            <a:ext cx="6199146" cy="4989799"/>
            <a:chOff x="6064133" y="1974899"/>
            <a:chExt cx="6199146" cy="4989799"/>
          </a:xfrm>
        </p:grpSpPr>
        <p:grpSp>
          <p:nvGrpSpPr>
            <p:cNvPr id="8" name="Group 7">
              <a:extLst>
                <a:ext uri="{FF2B5EF4-FFF2-40B4-BE49-F238E27FC236}">
                  <a16:creationId xmlns:a16="http://schemas.microsoft.com/office/drawing/2014/main" id="{C66560E2-06D5-2242-97C6-BDDF9000B40E}"/>
                </a:ext>
              </a:extLst>
            </p:cNvPr>
            <p:cNvGrpSpPr/>
            <p:nvPr userDrawn="1"/>
          </p:nvGrpSpPr>
          <p:grpSpPr>
            <a:xfrm>
              <a:off x="9837041" y="3300746"/>
              <a:ext cx="1654589" cy="1883570"/>
              <a:chOff x="9491639" y="1569442"/>
              <a:chExt cx="1391198" cy="1583728"/>
            </a:xfrm>
          </p:grpSpPr>
          <p:sp>
            <p:nvSpPr>
              <p:cNvPr id="7" name="Diamond 6">
                <a:extLst>
                  <a:ext uri="{FF2B5EF4-FFF2-40B4-BE49-F238E27FC236}">
                    <a16:creationId xmlns:a16="http://schemas.microsoft.com/office/drawing/2014/main" id="{815AF096-1C35-274E-BA7B-192369D42575}"/>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iamond 13">
                <a:extLst>
                  <a:ext uri="{FF2B5EF4-FFF2-40B4-BE49-F238E27FC236}">
                    <a16:creationId xmlns:a16="http://schemas.microsoft.com/office/drawing/2014/main" id="{1AF98219-B2F9-6942-8586-871DCDB93BD0}"/>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iamond 14">
                <a:extLst>
                  <a:ext uri="{FF2B5EF4-FFF2-40B4-BE49-F238E27FC236}">
                    <a16:creationId xmlns:a16="http://schemas.microsoft.com/office/drawing/2014/main" id="{F86D35C4-A6C7-D044-BD88-486E51217256}"/>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727646B1-E157-0947-8AD1-8B7B2A4E634B}"/>
                </a:ext>
              </a:extLst>
            </p:cNvPr>
            <p:cNvGrpSpPr/>
            <p:nvPr userDrawn="1"/>
          </p:nvGrpSpPr>
          <p:grpSpPr>
            <a:xfrm>
              <a:off x="10608658" y="1974899"/>
              <a:ext cx="1654589" cy="1883570"/>
              <a:chOff x="9491639" y="1569442"/>
              <a:chExt cx="1391198" cy="1583728"/>
            </a:xfrm>
          </p:grpSpPr>
          <p:sp>
            <p:nvSpPr>
              <p:cNvPr id="17" name="Diamond 16">
                <a:extLst>
                  <a:ext uri="{FF2B5EF4-FFF2-40B4-BE49-F238E27FC236}">
                    <a16:creationId xmlns:a16="http://schemas.microsoft.com/office/drawing/2014/main" id="{1526A8B6-C3C1-364D-B554-7D635ECEAD8D}"/>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iamond 17">
                <a:extLst>
                  <a:ext uri="{FF2B5EF4-FFF2-40B4-BE49-F238E27FC236}">
                    <a16:creationId xmlns:a16="http://schemas.microsoft.com/office/drawing/2014/main" id="{AEE85E33-77E3-4946-802B-79E8D9538E55}"/>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135213B4-BBF0-E441-8534-CBCCAD9CCED8}"/>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80CF6AA6-A3A8-7048-B6D9-B0563CF36D7C}"/>
                </a:ext>
              </a:extLst>
            </p:cNvPr>
            <p:cNvGrpSpPr/>
            <p:nvPr userDrawn="1"/>
          </p:nvGrpSpPr>
          <p:grpSpPr>
            <a:xfrm>
              <a:off x="8305790" y="4194936"/>
              <a:ext cx="1597978" cy="1883570"/>
              <a:chOff x="9491639" y="1569442"/>
              <a:chExt cx="1343599" cy="1583728"/>
            </a:xfrm>
          </p:grpSpPr>
          <p:sp>
            <p:nvSpPr>
              <p:cNvPr id="21" name="Diamond 20">
                <a:extLst>
                  <a:ext uri="{FF2B5EF4-FFF2-40B4-BE49-F238E27FC236}">
                    <a16:creationId xmlns:a16="http://schemas.microsoft.com/office/drawing/2014/main" id="{0EAF7F5F-DAD9-ED46-A3DC-A3C7BF463E37}"/>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F5C92EE8-C553-7B42-B4AA-A8558D4261CE}"/>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ACC1A595-CF8F-8C45-87A9-108D8098AACE}"/>
                </a:ext>
              </a:extLst>
            </p:cNvPr>
            <p:cNvGrpSpPr/>
            <p:nvPr userDrawn="1"/>
          </p:nvGrpSpPr>
          <p:grpSpPr>
            <a:xfrm>
              <a:off x="9837108" y="5081128"/>
              <a:ext cx="1654589" cy="1883570"/>
              <a:chOff x="9491639" y="1569442"/>
              <a:chExt cx="1391198" cy="1583728"/>
            </a:xfrm>
          </p:grpSpPr>
          <p:sp>
            <p:nvSpPr>
              <p:cNvPr id="25" name="Diamond 24">
                <a:extLst>
                  <a:ext uri="{FF2B5EF4-FFF2-40B4-BE49-F238E27FC236}">
                    <a16:creationId xmlns:a16="http://schemas.microsoft.com/office/drawing/2014/main" id="{20F6FC81-7A33-EE40-ABEE-FAD06932CC8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iamond 25">
                <a:extLst>
                  <a:ext uri="{FF2B5EF4-FFF2-40B4-BE49-F238E27FC236}">
                    <a16:creationId xmlns:a16="http://schemas.microsoft.com/office/drawing/2014/main" id="{7279BDA8-4E81-BD47-AEDF-6E2B8647F2A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230D5ED3-5413-304F-A64B-54900E5982BE}"/>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639C0919-D090-004F-85B6-38A4371C138D}"/>
                </a:ext>
              </a:extLst>
            </p:cNvPr>
            <p:cNvGrpSpPr/>
            <p:nvPr userDrawn="1"/>
          </p:nvGrpSpPr>
          <p:grpSpPr>
            <a:xfrm>
              <a:off x="10665301" y="4634062"/>
              <a:ext cx="1597978" cy="1883569"/>
              <a:chOff x="9539238" y="1569442"/>
              <a:chExt cx="1343599" cy="1583727"/>
            </a:xfrm>
          </p:grpSpPr>
          <p:sp>
            <p:nvSpPr>
              <p:cNvPr id="29" name="Diamond 28">
                <a:extLst>
                  <a:ext uri="{FF2B5EF4-FFF2-40B4-BE49-F238E27FC236}">
                    <a16:creationId xmlns:a16="http://schemas.microsoft.com/office/drawing/2014/main" id="{8DAD809D-6715-A644-9BED-290E0E2570D2}"/>
                  </a:ext>
                </a:extLst>
              </p:cNvPr>
              <p:cNvSpPr/>
              <p:nvPr userDrawn="1"/>
            </p:nvSpPr>
            <p:spPr>
              <a:xfrm>
                <a:off x="9539238" y="1569442"/>
                <a:ext cx="1296000" cy="748800"/>
              </a:xfrm>
              <a:prstGeom prst="diamond">
                <a:avLst/>
              </a:prstGeom>
              <a:solidFill>
                <a:srgbClr val="FA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iamond 29">
                <a:extLst>
                  <a:ext uri="{FF2B5EF4-FFF2-40B4-BE49-F238E27FC236}">
                    <a16:creationId xmlns:a16="http://schemas.microsoft.com/office/drawing/2014/main" id="{260F1D2C-EEFC-1941-823B-573CBFD1DE2C}"/>
                  </a:ext>
                </a:extLst>
              </p:cNvPr>
              <p:cNvSpPr/>
              <p:nvPr userDrawn="1"/>
            </p:nvSpPr>
            <p:spPr>
              <a:xfrm rot="18000000">
                <a:off x="9860437" y="2130769"/>
                <a:ext cx="1296000" cy="748800"/>
              </a:xfrm>
              <a:prstGeom prst="diamond">
                <a:avLst/>
              </a:prstGeom>
              <a:solidFill>
                <a:srgbClr val="ED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C3C5462-773A-3D4C-AEB4-198DABA47EBE}"/>
                </a:ext>
              </a:extLst>
            </p:cNvPr>
            <p:cNvGrpSpPr/>
            <p:nvPr userDrawn="1"/>
          </p:nvGrpSpPr>
          <p:grpSpPr>
            <a:xfrm>
              <a:off x="9073404" y="4636215"/>
              <a:ext cx="1597978" cy="1883570"/>
              <a:chOff x="9491639" y="1569442"/>
              <a:chExt cx="1343599" cy="1583728"/>
            </a:xfrm>
          </p:grpSpPr>
          <p:sp>
            <p:nvSpPr>
              <p:cNvPr id="33" name="Diamond 32">
                <a:extLst>
                  <a:ext uri="{FF2B5EF4-FFF2-40B4-BE49-F238E27FC236}">
                    <a16:creationId xmlns:a16="http://schemas.microsoft.com/office/drawing/2014/main" id="{FE9734B0-9565-734C-9D18-6E9E6F0E3021}"/>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79EA4300-D014-E842-A6D5-7ED96F0FE47A}"/>
                  </a:ext>
                </a:extLst>
              </p:cNvPr>
              <p:cNvSpPr/>
              <p:nvPr userDrawn="1"/>
            </p:nvSpPr>
            <p:spPr>
              <a:xfrm rot="3600000">
                <a:off x="9218039" y="2130770"/>
                <a:ext cx="1296000" cy="748800"/>
              </a:xfrm>
              <a:prstGeom prst="diamond">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Freeform 91">
              <a:extLst>
                <a:ext uri="{FF2B5EF4-FFF2-40B4-BE49-F238E27FC236}">
                  <a16:creationId xmlns:a16="http://schemas.microsoft.com/office/drawing/2014/main" id="{CE28DAA9-CC64-7044-BD07-BFC52398D4E5}"/>
                </a:ext>
              </a:extLst>
            </p:cNvPr>
            <p:cNvSpPr/>
            <p:nvPr userDrawn="1"/>
          </p:nvSpPr>
          <p:spPr>
            <a:xfrm>
              <a:off x="9132454" y="641468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9" name="Freeform 88">
              <a:extLst>
                <a:ext uri="{FF2B5EF4-FFF2-40B4-BE49-F238E27FC236}">
                  <a16:creationId xmlns:a16="http://schemas.microsoft.com/office/drawing/2014/main" id="{79AA6F7F-1E87-DC4B-B09C-B027492BC191}"/>
                </a:ext>
              </a:extLst>
            </p:cNvPr>
            <p:cNvSpPr/>
            <p:nvPr userDrawn="1"/>
          </p:nvSpPr>
          <p:spPr>
            <a:xfrm>
              <a:off x="7605886" y="641876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8" name="Freeform 87">
              <a:extLst>
                <a:ext uri="{FF2B5EF4-FFF2-40B4-BE49-F238E27FC236}">
                  <a16:creationId xmlns:a16="http://schemas.microsoft.com/office/drawing/2014/main" id="{370B95CD-D3DC-8941-9091-2634539AC74F}"/>
                </a:ext>
              </a:extLst>
            </p:cNvPr>
            <p:cNvSpPr/>
            <p:nvPr userDrawn="1"/>
          </p:nvSpPr>
          <p:spPr>
            <a:xfrm>
              <a:off x="6064133" y="641469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pic>
        <p:nvPicPr>
          <p:cNvPr id="5" name="Picture 4" descr="NHS England logo">
            <a:extLst>
              <a:ext uri="{FF2B5EF4-FFF2-40B4-BE49-F238E27FC236}">
                <a16:creationId xmlns:a16="http://schemas.microsoft.com/office/drawing/2014/main" id="{F841B9C9-1074-7426-D462-FD9FE3494CD6}"/>
              </a:ext>
            </a:extLst>
          </p:cNvPr>
          <p:cNvPicPr>
            <a:picLocks noChangeAspect="1"/>
          </p:cNvPicPr>
          <p:nvPr userDrawn="1"/>
        </p:nvPicPr>
        <p:blipFill>
          <a:blip r:embed="rId2"/>
          <a:stretch>
            <a:fillRect/>
          </a:stretch>
        </p:blipFill>
        <p:spPr>
          <a:xfrm>
            <a:off x="-81312" y="-71382"/>
            <a:ext cx="2633084" cy="2172294"/>
          </a:xfrm>
          <a:prstGeom prst="rect">
            <a:avLst/>
          </a:prstGeom>
        </p:spPr>
      </p:pic>
    </p:spTree>
    <p:extLst>
      <p:ext uri="{BB962C8B-B14F-4D97-AF65-F5344CB8AC3E}">
        <p14:creationId xmlns:p14="http://schemas.microsoft.com/office/powerpoint/2010/main" val="3780385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DE8E1DE4-F3F1-DE4C-A443-48C645D10BD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772D7FA6-4EEE-2844-9D29-2434E4AACE5C}"/>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817786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37585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p:spTree>
      <p:nvGrpSpPr>
        <p:cNvPr id="1" name="Shape 130"/>
        <p:cNvGrpSpPr/>
        <p:nvPr/>
      </p:nvGrpSpPr>
      <p:grpSpPr>
        <a:xfrm>
          <a:off x="0" y="0"/>
          <a:ext cx="0" cy="0"/>
          <a:chOff x="0" y="0"/>
          <a:chExt cx="0" cy="0"/>
        </a:xfrm>
      </p:grpSpPr>
      <p:sp>
        <p:nvSpPr>
          <p:cNvPr id="131" name="Google Shape;131;p46"/>
          <p:cNvSpPr txBox="1">
            <a:spLocks noGrp="1"/>
          </p:cNvSpPr>
          <p:nvPr>
            <p:ph type="body" idx="1"/>
          </p:nvPr>
        </p:nvSpPr>
        <p:spPr>
          <a:xfrm>
            <a:off x="432000" y="2771999"/>
            <a:ext cx="11088000" cy="3456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accent6"/>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32" name="Google Shape;132;p46"/>
          <p:cNvSpPr txBox="1">
            <a:spLocks noGrp="1"/>
          </p:cNvSpPr>
          <p:nvPr>
            <p:ph type="body" idx="2"/>
          </p:nvPr>
        </p:nvSpPr>
        <p:spPr>
          <a:xfrm>
            <a:off x="432001" y="2088000"/>
            <a:ext cx="11012644" cy="577927"/>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2400"/>
              <a:buNone/>
              <a:defRPr sz="2400" b="1">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33" name="Google Shape;133;p4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134" name="Google Shape;134;p4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135" name="Google Shape;135;p46"/>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36" name="Google Shape;136;p46"/>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137" name="Google Shape;137;p46"/>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138" name="Google Shape;138;p46"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extLst>
      <p:ext uri="{BB962C8B-B14F-4D97-AF65-F5344CB8AC3E}">
        <p14:creationId xmlns:p14="http://schemas.microsoft.com/office/powerpoint/2010/main" val="228527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End Slide ACCESSIBLE">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AB23EF60-6C57-9A2A-2732-13F177BCC8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grpSp>
        <p:nvGrpSpPr>
          <p:cNvPr id="25" name="Group 24">
            <a:extLst>
              <a:ext uri="{FF2B5EF4-FFF2-40B4-BE49-F238E27FC236}">
                <a16:creationId xmlns:a16="http://schemas.microsoft.com/office/drawing/2014/main" id="{E15392A4-E199-3F42-97D2-E1CA1B006813}"/>
              </a:ext>
            </a:extLst>
          </p:cNvPr>
          <p:cNvGrpSpPr/>
          <p:nvPr userDrawn="1"/>
        </p:nvGrpSpPr>
        <p:grpSpPr>
          <a:xfrm>
            <a:off x="61197" y="-283867"/>
            <a:ext cx="7109228" cy="7370097"/>
            <a:chOff x="61197" y="-283867"/>
            <a:chExt cx="7109228" cy="7370097"/>
          </a:xfrm>
        </p:grpSpPr>
        <p:grpSp>
          <p:nvGrpSpPr>
            <p:cNvPr id="12" name="Group 11">
              <a:extLst>
                <a:ext uri="{FF2B5EF4-FFF2-40B4-BE49-F238E27FC236}">
                  <a16:creationId xmlns:a16="http://schemas.microsoft.com/office/drawing/2014/main" id="{A6EA17AF-B4E0-EA4F-9C01-ADD19F5CB9E3}"/>
                </a:ext>
              </a:extLst>
            </p:cNvPr>
            <p:cNvGrpSpPr/>
            <p:nvPr userDrawn="1"/>
          </p:nvGrpSpPr>
          <p:grpSpPr>
            <a:xfrm>
              <a:off x="61197" y="1468409"/>
              <a:ext cx="2137870" cy="2433734"/>
              <a:chOff x="9491639" y="1569442"/>
              <a:chExt cx="1391198" cy="1583728"/>
            </a:xfrm>
          </p:grpSpPr>
          <p:sp>
            <p:nvSpPr>
              <p:cNvPr id="34" name="Diamond 33">
                <a:extLst>
                  <a:ext uri="{FF2B5EF4-FFF2-40B4-BE49-F238E27FC236}">
                    <a16:creationId xmlns:a16="http://schemas.microsoft.com/office/drawing/2014/main" id="{C59357B4-1AAB-114D-91CF-3D06C6B943D9}"/>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Diamond 34">
                <a:extLst>
                  <a:ext uri="{FF2B5EF4-FFF2-40B4-BE49-F238E27FC236}">
                    <a16:creationId xmlns:a16="http://schemas.microsoft.com/office/drawing/2014/main" id="{F1E20DD4-7586-C84D-9A87-5370AA00EB84}"/>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Diamond 35">
                <a:extLst>
                  <a:ext uri="{FF2B5EF4-FFF2-40B4-BE49-F238E27FC236}">
                    <a16:creationId xmlns:a16="http://schemas.microsoft.com/office/drawing/2014/main" id="{F39CAE1C-16A8-C942-AD41-3709B9082AD7}"/>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5D695894-9D06-F943-A624-B03459291C59}"/>
                </a:ext>
              </a:extLst>
            </p:cNvPr>
            <p:cNvGrpSpPr/>
            <p:nvPr userDrawn="1"/>
          </p:nvGrpSpPr>
          <p:grpSpPr>
            <a:xfrm>
              <a:off x="5025188" y="-3910"/>
              <a:ext cx="2137871" cy="2208024"/>
              <a:chOff x="5009720" y="2210"/>
              <a:chExt cx="2137871" cy="2208024"/>
            </a:xfrm>
          </p:grpSpPr>
          <p:sp>
            <p:nvSpPr>
              <p:cNvPr id="32" name="Diamond 31">
                <a:extLst>
                  <a:ext uri="{FF2B5EF4-FFF2-40B4-BE49-F238E27FC236}">
                    <a16:creationId xmlns:a16="http://schemas.microsoft.com/office/drawing/2014/main" id="{DDEBB9B2-0858-314E-B272-C15EBB85CB7A}"/>
                  </a:ext>
                </a:extLst>
              </p:cNvPr>
              <p:cNvSpPr/>
              <p:nvPr userDrawn="1"/>
            </p:nvSpPr>
            <p:spPr>
              <a:xfrm rot="18000000">
                <a:off x="5576456" y="639098"/>
                <a:ext cx="1991579" cy="115069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Diamond 32">
                <a:extLst>
                  <a:ext uri="{FF2B5EF4-FFF2-40B4-BE49-F238E27FC236}">
                    <a16:creationId xmlns:a16="http://schemas.microsoft.com/office/drawing/2014/main" id="{43941889-FDEE-E948-89B5-4F42F1373856}"/>
                  </a:ext>
                </a:extLst>
              </p:cNvPr>
              <p:cNvSpPr/>
              <p:nvPr userDrawn="1"/>
            </p:nvSpPr>
            <p:spPr>
              <a:xfrm rot="3600000">
                <a:off x="4589275" y="639100"/>
                <a:ext cx="1991579" cy="1150690"/>
              </a:xfrm>
              <a:prstGeom prst="diamond">
                <a:avLst/>
              </a:prstGeom>
              <a:solidFill>
                <a:srgbClr val="051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Freeform 65">
                <a:extLst>
                  <a:ext uri="{FF2B5EF4-FFF2-40B4-BE49-F238E27FC236}">
                    <a16:creationId xmlns:a16="http://schemas.microsoft.com/office/drawing/2014/main" id="{C19D9A1C-345F-974A-8538-044AB990CCDD}"/>
                  </a:ext>
                </a:extLst>
              </p:cNvPr>
              <p:cNvSpPr/>
              <p:nvPr userDrawn="1"/>
            </p:nvSpPr>
            <p:spPr>
              <a:xfrm>
                <a:off x="5082866" y="2210"/>
                <a:ext cx="1991578" cy="924981"/>
              </a:xfrm>
              <a:custGeom>
                <a:avLst/>
                <a:gdLst>
                  <a:gd name="connsiteX0" fmla="*/ 605139 w 1991578"/>
                  <a:gd name="connsiteY0" fmla="*/ 0 h 924981"/>
                  <a:gd name="connsiteX1" fmla="*/ 1386439 w 1991578"/>
                  <a:gd name="connsiteY1" fmla="*/ 0 h 924981"/>
                  <a:gd name="connsiteX2" fmla="*/ 1991578 w 1991578"/>
                  <a:gd name="connsiteY2" fmla="*/ 349636 h 924981"/>
                  <a:gd name="connsiteX3" fmla="*/ 995789 w 1991578"/>
                  <a:gd name="connsiteY3" fmla="*/ 924981 h 924981"/>
                  <a:gd name="connsiteX4" fmla="*/ 0 w 1991578"/>
                  <a:gd name="connsiteY4" fmla="*/ 349636 h 924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578" h="924981">
                    <a:moveTo>
                      <a:pt x="605139" y="0"/>
                    </a:moveTo>
                    <a:lnTo>
                      <a:pt x="1386439" y="0"/>
                    </a:lnTo>
                    <a:lnTo>
                      <a:pt x="1991578" y="349636"/>
                    </a:lnTo>
                    <a:lnTo>
                      <a:pt x="995789" y="924981"/>
                    </a:lnTo>
                    <a:lnTo>
                      <a:pt x="0" y="34963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
          <p:nvSpPr>
            <p:cNvPr id="29" name="Diamond 28">
              <a:extLst>
                <a:ext uri="{FF2B5EF4-FFF2-40B4-BE49-F238E27FC236}">
                  <a16:creationId xmlns:a16="http://schemas.microsoft.com/office/drawing/2014/main" id="{B750DCC6-AD08-FB4B-B9CD-9A37C7D65652}"/>
                </a:ext>
              </a:extLst>
            </p:cNvPr>
            <p:cNvSpPr/>
            <p:nvPr userDrawn="1"/>
          </p:nvSpPr>
          <p:spPr>
            <a:xfrm>
              <a:off x="1125113" y="912268"/>
              <a:ext cx="1991578" cy="115068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3363CFC3-23E4-3345-9443-F8393B2BE657}"/>
                </a:ext>
              </a:extLst>
            </p:cNvPr>
            <p:cNvGrpSpPr/>
            <p:nvPr userDrawn="1"/>
          </p:nvGrpSpPr>
          <p:grpSpPr>
            <a:xfrm>
              <a:off x="3057515" y="3201792"/>
              <a:ext cx="2137870" cy="2433734"/>
              <a:chOff x="9491639" y="1569442"/>
              <a:chExt cx="1391198" cy="1583728"/>
            </a:xfrm>
          </p:grpSpPr>
          <p:sp>
            <p:nvSpPr>
              <p:cNvPr id="26" name="Diamond 25">
                <a:extLst>
                  <a:ext uri="{FF2B5EF4-FFF2-40B4-BE49-F238E27FC236}">
                    <a16:creationId xmlns:a16="http://schemas.microsoft.com/office/drawing/2014/main" id="{4CFBEFA8-65B5-5040-8A1D-01A2F43A84FE}"/>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ED47657A-70FE-3B4C-B946-2F8B16185B60}"/>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Diamond 27">
                <a:extLst>
                  <a:ext uri="{FF2B5EF4-FFF2-40B4-BE49-F238E27FC236}">
                    <a16:creationId xmlns:a16="http://schemas.microsoft.com/office/drawing/2014/main" id="{410F4C74-6A4A-B444-84D6-99421EE58D04}"/>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60DD19B8-A040-1E47-B301-9A099DB95A9C}"/>
                </a:ext>
              </a:extLst>
            </p:cNvPr>
            <p:cNvGrpSpPr/>
            <p:nvPr userDrawn="1"/>
          </p:nvGrpSpPr>
          <p:grpSpPr>
            <a:xfrm>
              <a:off x="1994537" y="4922338"/>
              <a:ext cx="2282879" cy="2163892"/>
              <a:chOff x="1788220" y="4910900"/>
              <a:chExt cx="2282879" cy="2163892"/>
            </a:xfrm>
          </p:grpSpPr>
          <p:sp>
            <p:nvSpPr>
              <p:cNvPr id="50" name="Diamond 49">
                <a:extLst>
                  <a:ext uri="{FF2B5EF4-FFF2-40B4-BE49-F238E27FC236}">
                    <a16:creationId xmlns:a16="http://schemas.microsoft.com/office/drawing/2014/main" id="{4D3CB474-0DD0-424D-938B-385292F0CB92}"/>
                  </a:ext>
                </a:extLst>
              </p:cNvPr>
              <p:cNvSpPr/>
              <p:nvPr userDrawn="1"/>
            </p:nvSpPr>
            <p:spPr>
              <a:xfrm>
                <a:off x="1933671" y="4910900"/>
                <a:ext cx="1991578" cy="1150690"/>
              </a:xfrm>
              <a:prstGeom prst="diamond">
                <a:avLst/>
              </a:prstGeom>
              <a:solidFill>
                <a:srgbClr val="2B2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Freeform 70">
                <a:extLst>
                  <a:ext uri="{FF2B5EF4-FFF2-40B4-BE49-F238E27FC236}">
                    <a16:creationId xmlns:a16="http://schemas.microsoft.com/office/drawing/2014/main" id="{7CDD9A0F-6FF0-544F-A9D6-CA989B1B5FA8}"/>
                  </a:ext>
                </a:extLst>
              </p:cNvPr>
              <p:cNvSpPr/>
              <p:nvPr userDrawn="1"/>
            </p:nvSpPr>
            <p:spPr>
              <a:xfrm rot="18000000">
                <a:off x="2645370" y="5647572"/>
                <a:ext cx="1700767" cy="1150690"/>
              </a:xfrm>
              <a:custGeom>
                <a:avLst/>
                <a:gdLst>
                  <a:gd name="connsiteX0" fmla="*/ 1700767 w 1700767"/>
                  <a:gd name="connsiteY0" fmla="*/ 575345 h 1150690"/>
                  <a:gd name="connsiteX1" fmla="*/ 704978 w 1700767"/>
                  <a:gd name="connsiteY1" fmla="*/ 1150690 h 1150690"/>
                  <a:gd name="connsiteX2" fmla="*/ 291135 w 1700767"/>
                  <a:gd name="connsiteY2" fmla="*/ 911581 h 1150690"/>
                  <a:gd name="connsiteX3" fmla="*/ 0 w 1700767"/>
                  <a:gd name="connsiteY3" fmla="*/ 407320 h 1150690"/>
                  <a:gd name="connsiteX4" fmla="*/ 704978 w 1700767"/>
                  <a:gd name="connsiteY4" fmla="*/ 0 h 115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0767" h="1150690">
                    <a:moveTo>
                      <a:pt x="1700767" y="575345"/>
                    </a:moveTo>
                    <a:lnTo>
                      <a:pt x="704978" y="1150690"/>
                    </a:lnTo>
                    <a:lnTo>
                      <a:pt x="291135" y="911581"/>
                    </a:lnTo>
                    <a:lnTo>
                      <a:pt x="0" y="407320"/>
                    </a:lnTo>
                    <a:lnTo>
                      <a:pt x="704978" y="0"/>
                    </a:lnTo>
                    <a:close/>
                  </a:path>
                </a:pathLst>
              </a:custGeom>
              <a:solidFill>
                <a:srgbClr val="1D1B1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7" name="Freeform 66">
                <a:extLst>
                  <a:ext uri="{FF2B5EF4-FFF2-40B4-BE49-F238E27FC236}">
                    <a16:creationId xmlns:a16="http://schemas.microsoft.com/office/drawing/2014/main" id="{F2676C7C-C3AC-AF4B-8193-82B4704F3142}"/>
                  </a:ext>
                </a:extLst>
              </p:cNvPr>
              <p:cNvSpPr/>
              <p:nvPr userDrawn="1"/>
            </p:nvSpPr>
            <p:spPr>
              <a:xfrm rot="3600000">
                <a:off x="1512384" y="5648266"/>
                <a:ext cx="1702362" cy="1150690"/>
              </a:xfrm>
              <a:custGeom>
                <a:avLst/>
                <a:gdLst>
                  <a:gd name="connsiteX0" fmla="*/ 0 w 1702362"/>
                  <a:gd name="connsiteY0" fmla="*/ 575345 h 1150690"/>
                  <a:gd name="connsiteX1" fmla="*/ 995790 w 1702362"/>
                  <a:gd name="connsiteY1" fmla="*/ 0 h 1150690"/>
                  <a:gd name="connsiteX2" fmla="*/ 1702362 w 1702362"/>
                  <a:gd name="connsiteY2" fmla="*/ 408242 h 1150690"/>
                  <a:gd name="connsiteX3" fmla="*/ 1412823 w 1702362"/>
                  <a:gd name="connsiteY3" fmla="*/ 909737 h 1150690"/>
                  <a:gd name="connsiteX4" fmla="*/ 995790 w 1702362"/>
                  <a:gd name="connsiteY4" fmla="*/ 1150690 h 115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2362" h="1150690">
                    <a:moveTo>
                      <a:pt x="0" y="575345"/>
                    </a:moveTo>
                    <a:lnTo>
                      <a:pt x="995790" y="0"/>
                    </a:lnTo>
                    <a:lnTo>
                      <a:pt x="1702362" y="408242"/>
                    </a:lnTo>
                    <a:lnTo>
                      <a:pt x="1412823" y="909737"/>
                    </a:lnTo>
                    <a:lnTo>
                      <a:pt x="995790" y="1150690"/>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grpSp>
          <p:nvGrpSpPr>
            <p:cNvPr id="41" name="Group 40">
              <a:extLst>
                <a:ext uri="{FF2B5EF4-FFF2-40B4-BE49-F238E27FC236}">
                  <a16:creationId xmlns:a16="http://schemas.microsoft.com/office/drawing/2014/main" id="{0D80A91A-F28C-B74D-B043-61B933F3B174}"/>
                </a:ext>
              </a:extLst>
            </p:cNvPr>
            <p:cNvGrpSpPr/>
            <p:nvPr userDrawn="1"/>
          </p:nvGrpSpPr>
          <p:grpSpPr>
            <a:xfrm>
              <a:off x="2051533" y="1491804"/>
              <a:ext cx="2137870" cy="2433734"/>
              <a:chOff x="9491639" y="1569442"/>
              <a:chExt cx="1391198" cy="1583728"/>
            </a:xfrm>
          </p:grpSpPr>
          <p:sp>
            <p:nvSpPr>
              <p:cNvPr id="42" name="Diamond 41">
                <a:extLst>
                  <a:ext uri="{FF2B5EF4-FFF2-40B4-BE49-F238E27FC236}">
                    <a16:creationId xmlns:a16="http://schemas.microsoft.com/office/drawing/2014/main" id="{8B335FBF-30F1-3F41-B4E9-99D1E24C2FD6}"/>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Diamond 42">
                <a:extLst>
                  <a:ext uri="{FF2B5EF4-FFF2-40B4-BE49-F238E27FC236}">
                    <a16:creationId xmlns:a16="http://schemas.microsoft.com/office/drawing/2014/main" id="{25A18C41-8339-C44B-8052-4D2BD74854CA}"/>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Diamond 43">
                <a:extLst>
                  <a:ext uri="{FF2B5EF4-FFF2-40B4-BE49-F238E27FC236}">
                    <a16:creationId xmlns:a16="http://schemas.microsoft.com/office/drawing/2014/main" id="{6AA03A1E-FE6F-1F44-82B3-73456E5036EF}"/>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5" name="Group 44">
              <a:extLst>
                <a:ext uri="{FF2B5EF4-FFF2-40B4-BE49-F238E27FC236}">
                  <a16:creationId xmlns:a16="http://schemas.microsoft.com/office/drawing/2014/main" id="{FC1F6A7E-2A13-2548-A8A7-45BD33BBA8FF}"/>
                </a:ext>
              </a:extLst>
            </p:cNvPr>
            <p:cNvGrpSpPr/>
            <p:nvPr userDrawn="1"/>
          </p:nvGrpSpPr>
          <p:grpSpPr>
            <a:xfrm>
              <a:off x="5032555" y="2057486"/>
              <a:ext cx="2137870" cy="2433734"/>
              <a:chOff x="9491639" y="1569442"/>
              <a:chExt cx="1391198" cy="1583728"/>
            </a:xfrm>
          </p:grpSpPr>
          <p:sp>
            <p:nvSpPr>
              <p:cNvPr id="46" name="Diamond 45">
                <a:extLst>
                  <a:ext uri="{FF2B5EF4-FFF2-40B4-BE49-F238E27FC236}">
                    <a16:creationId xmlns:a16="http://schemas.microsoft.com/office/drawing/2014/main" id="{B0EA10F5-ABC1-9748-BD80-AD28B42CB151}"/>
                  </a:ext>
                </a:extLst>
              </p:cNvPr>
              <p:cNvSpPr/>
              <p:nvPr userDrawn="1"/>
            </p:nvSpPr>
            <p:spPr>
              <a:xfrm>
                <a:off x="9539238" y="1569442"/>
                <a:ext cx="1296000" cy="748800"/>
              </a:xfrm>
              <a:prstGeom prst="diamond">
                <a:avLst/>
              </a:prstGeom>
              <a:solidFill>
                <a:srgbClr val="FADF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Diamond 46">
                <a:extLst>
                  <a:ext uri="{FF2B5EF4-FFF2-40B4-BE49-F238E27FC236}">
                    <a16:creationId xmlns:a16="http://schemas.microsoft.com/office/drawing/2014/main" id="{B22DE88F-629D-B94C-9B68-2D3A00D13F27}"/>
                  </a:ext>
                </a:extLst>
              </p:cNvPr>
              <p:cNvSpPr/>
              <p:nvPr userDrawn="1"/>
            </p:nvSpPr>
            <p:spPr>
              <a:xfrm rot="18000000">
                <a:off x="9860437" y="2130769"/>
                <a:ext cx="1296000" cy="748800"/>
              </a:xfrm>
              <a:prstGeom prst="diamond">
                <a:avLst/>
              </a:prstGeom>
              <a:solidFill>
                <a:srgbClr val="F6D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Diamond 47">
                <a:extLst>
                  <a:ext uri="{FF2B5EF4-FFF2-40B4-BE49-F238E27FC236}">
                    <a16:creationId xmlns:a16="http://schemas.microsoft.com/office/drawing/2014/main" id="{8E26E977-894E-2D48-9992-387E2612B59F}"/>
                  </a:ext>
                </a:extLst>
              </p:cNvPr>
              <p:cNvSpPr/>
              <p:nvPr userDrawn="1"/>
            </p:nvSpPr>
            <p:spPr>
              <a:xfrm rot="3600000">
                <a:off x="9218039" y="2130770"/>
                <a:ext cx="1296000" cy="748800"/>
              </a:xfrm>
              <a:prstGeom prst="diamond">
                <a:avLst/>
              </a:prstGeom>
              <a:solidFill>
                <a:srgbClr val="EDC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5" name="Group 14">
              <a:extLst>
                <a:ext uri="{FF2B5EF4-FFF2-40B4-BE49-F238E27FC236}">
                  <a16:creationId xmlns:a16="http://schemas.microsoft.com/office/drawing/2014/main" id="{63865C25-95ED-9B41-8E0C-E207540840EC}"/>
                </a:ext>
              </a:extLst>
            </p:cNvPr>
            <p:cNvGrpSpPr/>
            <p:nvPr userDrawn="1"/>
          </p:nvGrpSpPr>
          <p:grpSpPr>
            <a:xfrm>
              <a:off x="1235892" y="-283867"/>
              <a:ext cx="1780058" cy="1309863"/>
              <a:chOff x="1006129" y="-267510"/>
              <a:chExt cx="1780058" cy="1309863"/>
            </a:xfrm>
          </p:grpSpPr>
          <p:sp>
            <p:nvSpPr>
              <p:cNvPr id="59" name="Freeform 58">
                <a:extLst>
                  <a:ext uri="{FF2B5EF4-FFF2-40B4-BE49-F238E27FC236}">
                    <a16:creationId xmlns:a16="http://schemas.microsoft.com/office/drawing/2014/main" id="{D192BF6C-32E2-234D-A39B-391436BF1577}"/>
                  </a:ext>
                </a:extLst>
              </p:cNvPr>
              <p:cNvSpPr/>
              <p:nvPr userDrawn="1"/>
            </p:nvSpPr>
            <p:spPr>
              <a:xfrm rot="18000000">
                <a:off x="1615990" y="-127844"/>
                <a:ext cx="1301122" cy="1039272"/>
              </a:xfrm>
              <a:custGeom>
                <a:avLst/>
                <a:gdLst>
                  <a:gd name="connsiteX0" fmla="*/ 802951 w 1301122"/>
                  <a:gd name="connsiteY0" fmla="*/ 0 h 1039272"/>
                  <a:gd name="connsiteX1" fmla="*/ 1301122 w 1301122"/>
                  <a:gd name="connsiteY1" fmla="*/ 862857 h 1039272"/>
                  <a:gd name="connsiteX2" fmla="*/ 995789 w 1301122"/>
                  <a:gd name="connsiteY2" fmla="*/ 1039272 h 1039272"/>
                  <a:gd name="connsiteX3" fmla="*/ 0 w 1301122"/>
                  <a:gd name="connsiteY3" fmla="*/ 463927 h 1039272"/>
                </a:gdLst>
                <a:ahLst/>
                <a:cxnLst>
                  <a:cxn ang="0">
                    <a:pos x="connsiteX0" y="connsiteY0"/>
                  </a:cxn>
                  <a:cxn ang="0">
                    <a:pos x="connsiteX1" y="connsiteY1"/>
                  </a:cxn>
                  <a:cxn ang="0">
                    <a:pos x="connsiteX2" y="connsiteY2"/>
                  </a:cxn>
                  <a:cxn ang="0">
                    <a:pos x="connsiteX3" y="connsiteY3"/>
                  </a:cxn>
                </a:cxnLst>
                <a:rect l="l" t="t" r="r" b="b"/>
                <a:pathLst>
                  <a:path w="1301122" h="1039272">
                    <a:moveTo>
                      <a:pt x="802951" y="0"/>
                    </a:moveTo>
                    <a:lnTo>
                      <a:pt x="1301122" y="862857"/>
                    </a:lnTo>
                    <a:lnTo>
                      <a:pt x="995789" y="1039272"/>
                    </a:lnTo>
                    <a:lnTo>
                      <a:pt x="0" y="463927"/>
                    </a:lnTo>
                    <a:close/>
                  </a:path>
                </a:pathLst>
              </a:cu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2" name="Freeform 61">
                <a:extLst>
                  <a:ext uri="{FF2B5EF4-FFF2-40B4-BE49-F238E27FC236}">
                    <a16:creationId xmlns:a16="http://schemas.microsoft.com/office/drawing/2014/main" id="{BEA242A1-810D-7540-9B8E-526CA47E298E}"/>
                  </a:ext>
                </a:extLst>
              </p:cNvPr>
              <p:cNvSpPr/>
              <p:nvPr userDrawn="1"/>
            </p:nvSpPr>
            <p:spPr>
              <a:xfrm rot="3600000">
                <a:off x="873491" y="-134872"/>
                <a:ext cx="1309237" cy="1043961"/>
              </a:xfrm>
              <a:custGeom>
                <a:avLst/>
                <a:gdLst>
                  <a:gd name="connsiteX0" fmla="*/ 0 w 1309237"/>
                  <a:gd name="connsiteY0" fmla="*/ 862858 h 1043961"/>
                  <a:gd name="connsiteX1" fmla="*/ 498171 w 1309237"/>
                  <a:gd name="connsiteY1" fmla="*/ 0 h 1043961"/>
                  <a:gd name="connsiteX2" fmla="*/ 1309237 w 1309237"/>
                  <a:gd name="connsiteY2" fmla="*/ 468616 h 1043961"/>
                  <a:gd name="connsiteX3" fmla="*/ 313448 w 1309237"/>
                  <a:gd name="connsiteY3" fmla="*/ 1043961 h 1043961"/>
                </a:gdLst>
                <a:ahLst/>
                <a:cxnLst>
                  <a:cxn ang="0">
                    <a:pos x="connsiteX0" y="connsiteY0"/>
                  </a:cxn>
                  <a:cxn ang="0">
                    <a:pos x="connsiteX1" y="connsiteY1"/>
                  </a:cxn>
                  <a:cxn ang="0">
                    <a:pos x="connsiteX2" y="connsiteY2"/>
                  </a:cxn>
                  <a:cxn ang="0">
                    <a:pos x="connsiteX3" y="connsiteY3"/>
                  </a:cxn>
                </a:cxnLst>
                <a:rect l="l" t="t" r="r" b="b"/>
                <a:pathLst>
                  <a:path w="1309237" h="1043961">
                    <a:moveTo>
                      <a:pt x="0" y="862858"/>
                    </a:moveTo>
                    <a:lnTo>
                      <a:pt x="498171" y="0"/>
                    </a:lnTo>
                    <a:lnTo>
                      <a:pt x="1309237" y="468616"/>
                    </a:lnTo>
                    <a:lnTo>
                      <a:pt x="313448" y="1043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grpSp>
          <p:nvGrpSpPr>
            <p:cNvPr id="57" name="Group 56">
              <a:extLst>
                <a:ext uri="{FF2B5EF4-FFF2-40B4-BE49-F238E27FC236}">
                  <a16:creationId xmlns:a16="http://schemas.microsoft.com/office/drawing/2014/main" id="{CCFE04D1-C8CF-E144-9EC8-C7A7FFF2EBE1}"/>
                </a:ext>
              </a:extLst>
            </p:cNvPr>
            <p:cNvGrpSpPr/>
            <p:nvPr userDrawn="1"/>
          </p:nvGrpSpPr>
          <p:grpSpPr>
            <a:xfrm>
              <a:off x="4036765" y="1486647"/>
              <a:ext cx="2064725" cy="2433734"/>
              <a:chOff x="9491639" y="1569442"/>
              <a:chExt cx="1343599" cy="1583728"/>
            </a:xfrm>
          </p:grpSpPr>
          <p:sp>
            <p:nvSpPr>
              <p:cNvPr id="58" name="Diamond 57">
                <a:extLst>
                  <a:ext uri="{FF2B5EF4-FFF2-40B4-BE49-F238E27FC236}">
                    <a16:creationId xmlns:a16="http://schemas.microsoft.com/office/drawing/2014/main" id="{EBDEC2FA-2F85-1B43-AAAA-EBAA0C6B5149}"/>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Diamond 59">
                <a:extLst>
                  <a:ext uri="{FF2B5EF4-FFF2-40B4-BE49-F238E27FC236}">
                    <a16:creationId xmlns:a16="http://schemas.microsoft.com/office/drawing/2014/main" id="{8A9A5304-E1C8-E144-8B34-6EC4106DF7D2}"/>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a:extLst>
                <a:ext uri="{FF2B5EF4-FFF2-40B4-BE49-F238E27FC236}">
                  <a16:creationId xmlns:a16="http://schemas.microsoft.com/office/drawing/2014/main" id="{84DC8ECC-D046-E04E-81F2-CC26ED4BB1E0}"/>
                </a:ext>
              </a:extLst>
            </p:cNvPr>
            <p:cNvGrpSpPr/>
            <p:nvPr userDrawn="1"/>
          </p:nvGrpSpPr>
          <p:grpSpPr>
            <a:xfrm>
              <a:off x="5032555" y="3644537"/>
              <a:ext cx="2137870" cy="1991580"/>
              <a:chOff x="9491639" y="1857169"/>
              <a:chExt cx="1391198" cy="1296001"/>
            </a:xfrm>
          </p:grpSpPr>
          <p:sp>
            <p:nvSpPr>
              <p:cNvPr id="63" name="Diamond 62">
                <a:extLst>
                  <a:ext uri="{FF2B5EF4-FFF2-40B4-BE49-F238E27FC236}">
                    <a16:creationId xmlns:a16="http://schemas.microsoft.com/office/drawing/2014/main" id="{940D2048-9692-4D43-A3F3-0757DD9A5D16}"/>
                  </a:ext>
                </a:extLst>
              </p:cNvPr>
              <p:cNvSpPr/>
              <p:nvPr userDrawn="1"/>
            </p:nvSpPr>
            <p:spPr>
              <a:xfrm rot="18000000">
                <a:off x="9860437" y="2130769"/>
                <a:ext cx="1296000" cy="748800"/>
              </a:xfrm>
              <a:prstGeom prst="diamond">
                <a:avLst/>
              </a:prstGeom>
              <a:solidFill>
                <a:srgbClr val="F6D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Diamond 63">
                <a:extLst>
                  <a:ext uri="{FF2B5EF4-FFF2-40B4-BE49-F238E27FC236}">
                    <a16:creationId xmlns:a16="http://schemas.microsoft.com/office/drawing/2014/main" id="{436C0564-BBFF-B649-80A4-AFBDD1B802A9}"/>
                  </a:ext>
                </a:extLst>
              </p:cNvPr>
              <p:cNvSpPr/>
              <p:nvPr userDrawn="1"/>
            </p:nvSpPr>
            <p:spPr>
              <a:xfrm rot="3600000">
                <a:off x="9218039" y="2130770"/>
                <a:ext cx="1296000" cy="748800"/>
              </a:xfrm>
              <a:prstGeom prst="diamond">
                <a:avLst/>
              </a:prstGeom>
              <a:solidFill>
                <a:srgbClr val="EDC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7" name="Group 16">
              <a:extLst>
                <a:ext uri="{FF2B5EF4-FFF2-40B4-BE49-F238E27FC236}">
                  <a16:creationId xmlns:a16="http://schemas.microsoft.com/office/drawing/2014/main" id="{9F3B8FB6-552E-BB4C-9EF5-4D0D78CB2412}"/>
                </a:ext>
              </a:extLst>
            </p:cNvPr>
            <p:cNvGrpSpPr/>
            <p:nvPr userDrawn="1"/>
          </p:nvGrpSpPr>
          <p:grpSpPr>
            <a:xfrm>
              <a:off x="3042219" y="2209"/>
              <a:ext cx="2137871" cy="2198128"/>
              <a:chOff x="2804993" y="0"/>
              <a:chExt cx="2137871" cy="2198128"/>
            </a:xfrm>
          </p:grpSpPr>
          <p:sp>
            <p:nvSpPr>
              <p:cNvPr id="65" name="Freeform 64">
                <a:extLst>
                  <a:ext uri="{FF2B5EF4-FFF2-40B4-BE49-F238E27FC236}">
                    <a16:creationId xmlns:a16="http://schemas.microsoft.com/office/drawing/2014/main" id="{F25174C0-E575-3847-B7BB-B319EA0C6AA0}"/>
                  </a:ext>
                </a:extLst>
              </p:cNvPr>
              <p:cNvSpPr/>
              <p:nvPr userDrawn="1"/>
            </p:nvSpPr>
            <p:spPr>
              <a:xfrm>
                <a:off x="2878139" y="0"/>
                <a:ext cx="1991578" cy="915084"/>
              </a:xfrm>
              <a:custGeom>
                <a:avLst/>
                <a:gdLst>
                  <a:gd name="connsiteX0" fmla="*/ 588010 w 1991578"/>
                  <a:gd name="connsiteY0" fmla="*/ 0 h 915084"/>
                  <a:gd name="connsiteX1" fmla="*/ 1403569 w 1991578"/>
                  <a:gd name="connsiteY1" fmla="*/ 0 h 915084"/>
                  <a:gd name="connsiteX2" fmla="*/ 1991578 w 1991578"/>
                  <a:gd name="connsiteY2" fmla="*/ 339739 h 915084"/>
                  <a:gd name="connsiteX3" fmla="*/ 995789 w 1991578"/>
                  <a:gd name="connsiteY3" fmla="*/ 915084 h 915084"/>
                  <a:gd name="connsiteX4" fmla="*/ 0 w 1991578"/>
                  <a:gd name="connsiteY4" fmla="*/ 339739 h 915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578" h="915084">
                    <a:moveTo>
                      <a:pt x="588010" y="0"/>
                    </a:moveTo>
                    <a:lnTo>
                      <a:pt x="1403569" y="0"/>
                    </a:lnTo>
                    <a:lnTo>
                      <a:pt x="1991578" y="339739"/>
                    </a:lnTo>
                    <a:lnTo>
                      <a:pt x="995789" y="915084"/>
                    </a:lnTo>
                    <a:lnTo>
                      <a:pt x="0" y="339739"/>
                    </a:lnTo>
                    <a:close/>
                  </a:path>
                </a:pathLst>
              </a:custGeom>
              <a:solidFill>
                <a:srgbClr val="E9ED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9" name="Diamond 38">
                <a:extLst>
                  <a:ext uri="{FF2B5EF4-FFF2-40B4-BE49-F238E27FC236}">
                    <a16:creationId xmlns:a16="http://schemas.microsoft.com/office/drawing/2014/main" id="{DB184E99-076B-4644-8D64-0475A1D10A7D}"/>
                  </a:ext>
                </a:extLst>
              </p:cNvPr>
              <p:cNvSpPr/>
              <p:nvPr userDrawn="1"/>
            </p:nvSpPr>
            <p:spPr>
              <a:xfrm rot="18000000">
                <a:off x="3371729" y="626992"/>
                <a:ext cx="1991579" cy="1150690"/>
              </a:xfrm>
              <a:prstGeom prst="diamond">
                <a:avLst/>
              </a:prstGeom>
              <a:solidFill>
                <a:srgbClr val="D7DE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Diamond 39">
                <a:extLst>
                  <a:ext uri="{FF2B5EF4-FFF2-40B4-BE49-F238E27FC236}">
                    <a16:creationId xmlns:a16="http://schemas.microsoft.com/office/drawing/2014/main" id="{9709202D-EB4F-7849-B074-387ACFD40E62}"/>
                  </a:ext>
                </a:extLst>
              </p:cNvPr>
              <p:cNvSpPr/>
              <p:nvPr userDrawn="1"/>
            </p:nvSpPr>
            <p:spPr>
              <a:xfrm rot="3600000">
                <a:off x="2384548" y="626994"/>
                <a:ext cx="1991579" cy="1150690"/>
              </a:xfrm>
              <a:prstGeom prst="diamond">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pic>
        <p:nvPicPr>
          <p:cNvPr id="4" name="Picture 3" descr="NHS England logo">
            <a:extLst>
              <a:ext uri="{FF2B5EF4-FFF2-40B4-BE49-F238E27FC236}">
                <a16:creationId xmlns:a16="http://schemas.microsoft.com/office/drawing/2014/main" id="{BFDA4B14-ED2B-69F3-53D9-1D353E242F4A}"/>
              </a:ext>
            </a:extLst>
          </p:cNvPr>
          <p:cNvPicPr>
            <a:picLocks noChangeAspect="1"/>
          </p:cNvPicPr>
          <p:nvPr userDrawn="1"/>
        </p:nvPicPr>
        <p:blipFill>
          <a:blip r:embed="rId2"/>
          <a:stretch>
            <a:fillRect/>
          </a:stretch>
        </p:blipFill>
        <p:spPr>
          <a:xfrm>
            <a:off x="-215274" y="4896943"/>
            <a:ext cx="2633084" cy="2172294"/>
          </a:xfrm>
          <a:prstGeom prst="rect">
            <a:avLst/>
          </a:prstGeom>
        </p:spPr>
      </p:pic>
      <p:cxnSp>
        <p:nvCxnSpPr>
          <p:cNvPr id="3" name="Straight Connector 2">
            <a:extLst>
              <a:ext uri="{FF2B5EF4-FFF2-40B4-BE49-F238E27FC236}">
                <a16:creationId xmlns:a16="http://schemas.microsoft.com/office/drawing/2014/main" id="{B0B6A4B5-DC63-A2FD-7678-C8282F77FC9D}"/>
              </a:ext>
            </a:extLst>
          </p:cNvPr>
          <p:cNvCxnSpPr/>
          <p:nvPr userDrawn="1"/>
        </p:nvCxnSpPr>
        <p:spPr>
          <a:xfrm>
            <a:off x="7578284" y="3341549"/>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04E2196-F35F-5C45-7F7F-9A380B52EEB6}"/>
              </a:ext>
            </a:extLst>
          </p:cNvPr>
          <p:cNvSpPr txBox="1"/>
          <p:nvPr userDrawn="1"/>
        </p:nvSpPr>
        <p:spPr>
          <a:xfrm>
            <a:off x="7455164" y="3534262"/>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dirty="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digital.nhs.uk</a:t>
            </a:r>
            <a:endParaRPr lang="en-GB" sz="2400" b="1" dirty="0">
              <a:solidFill>
                <a:schemeClr val="tx1"/>
              </a:solidFill>
            </a:endParaRPr>
          </a:p>
        </p:txBody>
      </p:sp>
      <p:pic>
        <p:nvPicPr>
          <p:cNvPr id="7" name="Picture 96">
            <a:extLst>
              <a:ext uri="{FF2B5EF4-FFF2-40B4-BE49-F238E27FC236}">
                <a16:creationId xmlns:a16="http://schemas.microsoft.com/office/drawing/2014/main" id="{B6C51D11-4478-ECA9-3A7C-26BB2589B5C1}"/>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7484385" y="4342069"/>
            <a:ext cx="600075" cy="600075"/>
          </a:xfrm>
          <a:prstGeom prst="rect">
            <a:avLst/>
          </a:prstGeom>
        </p:spPr>
      </p:pic>
    </p:spTree>
    <p:extLst>
      <p:ext uri="{BB962C8B-B14F-4D97-AF65-F5344CB8AC3E}">
        <p14:creationId xmlns:p14="http://schemas.microsoft.com/office/powerpoint/2010/main" val="4222786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ock heading, text1">
  <p:cSld name="Block heading, text1">
    <p:spTree>
      <p:nvGrpSpPr>
        <p:cNvPr id="1" name="Shape 371"/>
        <p:cNvGrpSpPr/>
        <p:nvPr/>
      </p:nvGrpSpPr>
      <p:grpSpPr>
        <a:xfrm>
          <a:off x="0" y="0"/>
          <a:ext cx="0" cy="0"/>
          <a:chOff x="0" y="0"/>
          <a:chExt cx="0" cy="0"/>
        </a:xfrm>
      </p:grpSpPr>
      <p:sp>
        <p:nvSpPr>
          <p:cNvPr id="372" name="Google Shape;372;p15"/>
          <p:cNvSpPr/>
          <p:nvPr/>
        </p:nvSpPr>
        <p:spPr>
          <a:xfrm rot="-5400000">
            <a:off x="-628616" y="600894"/>
            <a:ext cx="6910929" cy="5667148"/>
          </a:xfrm>
          <a:custGeom>
            <a:avLst/>
            <a:gdLst/>
            <a:ahLst/>
            <a:cxnLst/>
            <a:rect l="l" t="t" r="r" b="b"/>
            <a:pathLst>
              <a:path w="6910929" h="5667148" extrusionOk="0">
                <a:moveTo>
                  <a:pt x="0" y="3831537"/>
                </a:moveTo>
                <a:cubicBezTo>
                  <a:pt x="5786" y="2550046"/>
                  <a:pt x="7256" y="1281491"/>
                  <a:pt x="13042" y="0"/>
                </a:cubicBezTo>
                <a:lnTo>
                  <a:pt x="6910929" y="5938"/>
                </a:lnTo>
                <a:lnTo>
                  <a:pt x="6900783" y="3443591"/>
                </a:lnTo>
                <a:lnTo>
                  <a:pt x="5610518" y="5667148"/>
                </a:lnTo>
                <a:lnTo>
                  <a:pt x="1057389" y="5661210"/>
                </a:lnTo>
                <a:lnTo>
                  <a:pt x="0" y="3831537"/>
                </a:lnTo>
                <a:close/>
              </a:path>
            </a:pathLst>
          </a:custGeom>
          <a:solidFill>
            <a:schemeClr val="dk2"/>
          </a:solidFill>
          <a:ln>
            <a:noFill/>
          </a:ln>
        </p:spPr>
        <p:txBody>
          <a:bodyPr spcFirstLastPara="1" wrap="square" lIns="0" tIns="0" rIns="0" bIns="0" anchor="ctr" anchorCtr="0">
            <a:noAutofit/>
          </a:bodyPr>
          <a:lstStyle/>
          <a:p>
            <a:pPr marL="0" marR="0" lvl="0" indent="0" algn="ctr" rtl="0">
              <a:spcBef>
                <a:spcPts val="0"/>
              </a:spcBef>
              <a:spcAft>
                <a:spcPts val="0"/>
              </a:spcAft>
              <a:buClr>
                <a:schemeClr val="dk1"/>
              </a:buClr>
              <a:buSzPts val="1800"/>
              <a:buFont typeface="Arial"/>
              <a:buNone/>
            </a:pPr>
            <a:endParaRPr sz="1800" dirty="0">
              <a:solidFill>
                <a:schemeClr val="lt1"/>
              </a:solidFill>
              <a:latin typeface="Arial"/>
              <a:ea typeface="Arial"/>
              <a:cs typeface="Arial"/>
              <a:sym typeface="Arial"/>
            </a:endParaRPr>
          </a:p>
        </p:txBody>
      </p:sp>
      <p:cxnSp>
        <p:nvCxnSpPr>
          <p:cNvPr id="373" name="Google Shape;373;p15"/>
          <p:cNvCxnSpPr/>
          <p:nvPr/>
        </p:nvCxnSpPr>
        <p:spPr>
          <a:xfrm>
            <a:off x="612000" y="2412000"/>
            <a:ext cx="865108" cy="0"/>
          </a:xfrm>
          <a:prstGeom prst="straightConnector1">
            <a:avLst/>
          </a:prstGeom>
          <a:noFill/>
          <a:ln w="38100" cap="flat" cmpd="sng">
            <a:solidFill>
              <a:schemeClr val="dk1"/>
            </a:solidFill>
            <a:prstDash val="solid"/>
            <a:miter lim="800000"/>
            <a:headEnd type="none" w="sm" len="sm"/>
            <a:tailEnd type="none" w="sm" len="sm"/>
          </a:ln>
        </p:spPr>
      </p:cxnSp>
      <p:sp>
        <p:nvSpPr>
          <p:cNvPr id="375" name="Google Shape;375;p15"/>
          <p:cNvSpPr txBox="1">
            <a:spLocks noGrp="1"/>
          </p:cNvSpPr>
          <p:nvPr>
            <p:ph type="body" idx="1"/>
          </p:nvPr>
        </p:nvSpPr>
        <p:spPr>
          <a:xfrm>
            <a:off x="612775" y="2519999"/>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dk1"/>
              </a:buClr>
              <a:buSzPts val="4200"/>
              <a:buNone/>
              <a:defRPr sz="42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76" name="Google Shape;376;p15"/>
          <p:cNvSpPr txBox="1">
            <a:spLocks noGrp="1"/>
          </p:cNvSpPr>
          <p:nvPr>
            <p:ph type="body" idx="2"/>
          </p:nvPr>
        </p:nvSpPr>
        <p:spPr>
          <a:xfrm>
            <a:off x="6374596" y="246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77" name="Google Shape;377;p15"/>
          <p:cNvSpPr txBox="1">
            <a:spLocks noGrp="1"/>
          </p:cNvSpPr>
          <p:nvPr>
            <p:ph type="body" idx="3"/>
          </p:nvPr>
        </p:nvSpPr>
        <p:spPr>
          <a:xfrm>
            <a:off x="6374639" y="3103201"/>
            <a:ext cx="4780572" cy="287088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800"/>
              <a:buFont typeface="Arial"/>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378" name="Google Shape;378;p15"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379" name="Google Shape;379;p15"/>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363987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Quote and image 1">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000" y="1926629"/>
            <a:ext cx="4428148" cy="3001565"/>
          </a:xfrm>
          <a:prstGeom prst="rect">
            <a:avLst/>
          </a:prstGeom>
        </p:spPr>
        <p:txBody>
          <a:bodyPr>
            <a:noAutofit/>
          </a:bodyPr>
          <a:lstStyle>
            <a:lvl1pPr marL="216000" indent="-216000">
              <a:buNone/>
              <a:defRPr sz="30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	quote text here, quote text here, quote text here, keep it short across 6 lines maximum”</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Text Placeholder 3">
            <a:extLst>
              <a:ext uri="{FF2B5EF4-FFF2-40B4-BE49-F238E27FC236}">
                <a16:creationId xmlns:a16="http://schemas.microsoft.com/office/drawing/2014/main" id="{F67D0940-0539-6748-8933-42C057C16893}"/>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bg1"/>
                </a:solidFill>
              </a:defRPr>
            </a:lvl1pPr>
          </a:lstStyle>
          <a:p>
            <a:pPr lvl="0"/>
            <a:r>
              <a:rPr lang="en-GB" dirty="0"/>
              <a:t>Heading label</a:t>
            </a:r>
          </a:p>
        </p:txBody>
      </p:sp>
      <p:sp>
        <p:nvSpPr>
          <p:cNvPr id="13" name="Picture Placeholder 16">
            <a:extLst>
              <a:ext uri="{FF2B5EF4-FFF2-40B4-BE49-F238E27FC236}">
                <a16:creationId xmlns:a16="http://schemas.microsoft.com/office/drawing/2014/main" id="{8A3B3361-5B72-AD44-B591-39B52A66477C}"/>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a:solidFill>
            <a:srgbClr val="F6F8F8"/>
          </a:solidFill>
        </p:spPr>
        <p:txBody>
          <a:bodyPr wrap="square" lIns="2160000" tIns="720000" rIns="1080000" bIns="2880000" anchor="ctr">
            <a:noAutofit/>
          </a:bodyPr>
          <a:lstStyle>
            <a:lvl1pPr algn="ctr">
              <a:buNone/>
              <a:defRPr/>
            </a:lvl1pPr>
          </a:lstStyle>
          <a:p>
            <a:r>
              <a:rPr lang="en-GB" dirty="0"/>
              <a:t>Click on icon to insert image (include Alt Text)</a:t>
            </a:r>
          </a:p>
        </p:txBody>
      </p:sp>
      <p:pic>
        <p:nvPicPr>
          <p:cNvPr id="17" name="Picture 16" descr="Icon&#10;&#10;Description automatically generated with medium confidence">
            <a:extLst>
              <a:ext uri="{FF2B5EF4-FFF2-40B4-BE49-F238E27FC236}">
                <a16:creationId xmlns:a16="http://schemas.microsoft.com/office/drawing/2014/main" id="{F32FB357-A035-8345-AAC3-F6D4FBC9FEB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367658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BC14B63B-E599-214F-BE25-040870BCB81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32B41726-0959-C340-9AE5-F69907699FEF}"/>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220752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Full page im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959E3C-5FB4-790C-CF99-8945D26702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F23656E6-FF78-F94F-8811-84EB59CAC3BF}"/>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Picture Placeholder 6">
            <a:extLst>
              <a:ext uri="{FF2B5EF4-FFF2-40B4-BE49-F238E27FC236}">
                <a16:creationId xmlns:a16="http://schemas.microsoft.com/office/drawing/2014/main" id="{82522558-9EFB-4BAA-9B27-3CE888AC5272}"/>
              </a:ext>
            </a:extLst>
          </p:cNvPr>
          <p:cNvSpPr>
            <a:spLocks noGrp="1"/>
          </p:cNvSpPr>
          <p:nvPr>
            <p:ph type="pic" sz="quarter" idx="10" hasCustomPrompt="1"/>
          </p:nvPr>
        </p:nvSpPr>
        <p:spPr>
          <a:xfrm>
            <a:off x="0" y="0"/>
            <a:ext cx="12192000" cy="6858000"/>
          </a:xfrm>
          <a:prstGeom prst="rect">
            <a:avLst/>
          </a:prstGeom>
        </p:spPr>
        <p:txBody>
          <a:bodyPr tIns="2340000"/>
          <a:lstStyle>
            <a:lvl1pPr algn="ctr">
              <a:buNone/>
              <a:defRPr/>
            </a:lvl1pPr>
          </a:lstStyle>
          <a:p>
            <a:r>
              <a:rPr lang="en-GB" dirty="0"/>
              <a:t>Click on image icon in centre to insert a photo</a:t>
            </a:r>
            <a:br>
              <a:rPr lang="en-GB" dirty="0"/>
            </a:br>
            <a:r>
              <a:rPr lang="en-GB" dirty="0"/>
              <a:t>(don’t forget to add Alt Text to image)</a:t>
            </a:r>
          </a:p>
        </p:txBody>
      </p:sp>
    </p:spTree>
    <p:extLst>
      <p:ext uri="{BB962C8B-B14F-4D97-AF65-F5344CB8AC3E}">
        <p14:creationId xmlns:p14="http://schemas.microsoft.com/office/powerpoint/2010/main" val="521199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Breaker Heading1-White-Grey-A">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1488F5E-5033-5AD6-5938-393E561F7C09}"/>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Section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rgbClr val="DDE1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717766" y="0"/>
            <a:ext cx="5483594" cy="3429000"/>
          </a:xfrm>
          <a:prstGeom prst="triangle">
            <a:avLst>
              <a:gd name="adj" fmla="val 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969114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Breaker Heading1-Grey-Blue-Mix">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E8921A4-1F2C-3681-A564-018346212866}"/>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Freeform 27">
            <a:extLst>
              <a:ext uri="{FF2B5EF4-FFF2-40B4-BE49-F238E27FC236}">
                <a16:creationId xmlns:a16="http://schemas.microsoft.com/office/drawing/2014/main" id="{E5CB41E0-0D92-B24A-98A4-01C17FF97203}"/>
              </a:ext>
            </a:extLst>
          </p:cNvPr>
          <p:cNvSpPr/>
          <p:nvPr userDrawn="1"/>
        </p:nvSpPr>
        <p:spPr>
          <a:xfrm>
            <a:off x="7801770" y="2789292"/>
            <a:ext cx="4399590" cy="4068709"/>
          </a:xfrm>
          <a:custGeom>
            <a:avLst/>
            <a:gdLst>
              <a:gd name="connsiteX0" fmla="*/ 3667329 w 4399590"/>
              <a:gd name="connsiteY0" fmla="*/ 0 h 4068709"/>
              <a:gd name="connsiteX1" fmla="*/ 4399590 w 4399590"/>
              <a:gd name="connsiteY1" fmla="*/ 427314 h 4068709"/>
              <a:gd name="connsiteX2" fmla="*/ 4399590 w 4399590"/>
              <a:gd name="connsiteY2" fmla="*/ 4068709 h 4068709"/>
              <a:gd name="connsiteX3" fmla="*/ 3304962 w 4399590"/>
              <a:gd name="connsiteY3" fmla="*/ 4068709 h 4068709"/>
              <a:gd name="connsiteX4" fmla="*/ 2 w 4399590"/>
              <a:gd name="connsiteY4" fmla="*/ 2140085 h 4068709"/>
              <a:gd name="connsiteX5" fmla="*/ 0 w 4399590"/>
              <a:gd name="connsiteY5" fmla="*/ 2140084 h 4068709"/>
              <a:gd name="connsiteX6" fmla="*/ 3 w 4399590"/>
              <a:gd name="connsiteY6" fmla="*/ 2140084 h 406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9590" h="4068709">
                <a:moveTo>
                  <a:pt x="3667329" y="0"/>
                </a:moveTo>
                <a:lnTo>
                  <a:pt x="4399590" y="427314"/>
                </a:lnTo>
                <a:lnTo>
                  <a:pt x="4399590" y="4068709"/>
                </a:lnTo>
                <a:lnTo>
                  <a:pt x="3304962" y="4068709"/>
                </a:lnTo>
                <a:lnTo>
                  <a:pt x="2" y="2140085"/>
                </a:lnTo>
                <a:lnTo>
                  <a:pt x="0" y="2140084"/>
                </a:lnTo>
                <a:lnTo>
                  <a:pt x="3" y="2140084"/>
                </a:lnTo>
                <a:close/>
              </a:path>
            </a:pathLst>
          </a:custGeom>
          <a:solidFill>
            <a:srgbClr val="F9FAF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7" name="Freeform 26">
            <a:extLst>
              <a:ext uri="{FF2B5EF4-FFF2-40B4-BE49-F238E27FC236}">
                <a16:creationId xmlns:a16="http://schemas.microsoft.com/office/drawing/2014/main" id="{A6F70EA6-549E-6046-89A0-877E8C523300}"/>
              </a:ext>
            </a:extLst>
          </p:cNvPr>
          <p:cNvSpPr/>
          <p:nvPr userDrawn="1"/>
        </p:nvSpPr>
        <p:spPr>
          <a:xfrm rot="5400000">
            <a:off x="8498435" y="4229520"/>
            <a:ext cx="1931815" cy="3325147"/>
          </a:xfrm>
          <a:custGeom>
            <a:avLst/>
            <a:gdLst>
              <a:gd name="connsiteX0" fmla="*/ 0 w 1931815"/>
              <a:gd name="connsiteY0" fmla="*/ 3325147 h 3325147"/>
              <a:gd name="connsiteX1" fmla="*/ 1931815 w 1931815"/>
              <a:gd name="connsiteY1" fmla="*/ 0 h 3325147"/>
              <a:gd name="connsiteX2" fmla="*/ 1931815 w 1931815"/>
              <a:gd name="connsiteY2" fmla="*/ 3325147 h 3325147"/>
            </a:gdLst>
            <a:ahLst/>
            <a:cxnLst>
              <a:cxn ang="0">
                <a:pos x="connsiteX0" y="connsiteY0"/>
              </a:cxn>
              <a:cxn ang="0">
                <a:pos x="connsiteX1" y="connsiteY1"/>
              </a:cxn>
              <a:cxn ang="0">
                <a:pos x="connsiteX2" y="connsiteY2"/>
              </a:cxn>
            </a:cxnLst>
            <a:rect l="l" t="t" r="r" b="b"/>
            <a:pathLst>
              <a:path w="1931815" h="3325147">
                <a:moveTo>
                  <a:pt x="0" y="3325147"/>
                </a:moveTo>
                <a:lnTo>
                  <a:pt x="1931815" y="0"/>
                </a:lnTo>
                <a:lnTo>
                  <a:pt x="1931815" y="332514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       </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
        <p:nvSpPr>
          <p:cNvPr id="12" name="Triangle 11">
            <a:extLst>
              <a:ext uri="{FF2B5EF4-FFF2-40B4-BE49-F238E27FC236}">
                <a16:creationId xmlns:a16="http://schemas.microsoft.com/office/drawing/2014/main" id="{0C338501-D6A2-404C-B5AE-898883EAAC0E}"/>
              </a:ext>
            </a:extLst>
          </p:cNvPr>
          <p:cNvSpPr/>
          <p:nvPr userDrawn="1"/>
        </p:nvSpPr>
        <p:spPr>
          <a:xfrm flipV="1">
            <a:off x="-1" y="-3"/>
            <a:ext cx="2454962" cy="1361117"/>
          </a:xfrm>
          <a:prstGeom prst="triangle">
            <a:avLst>
              <a:gd name="adj" fmla="val 95"/>
            </a:avLst>
          </a:pr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rtlCol="0" anchor="ctr"/>
          <a:lstStyle/>
          <a:p>
            <a:pPr algn="ctr"/>
            <a:endParaRPr lang="en-GB" dirty="0"/>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10316816" y="-2"/>
            <a:ext cx="1884542" cy="1053320"/>
          </a:xfrm>
          <a:prstGeom prst="triangle">
            <a:avLst>
              <a:gd name="adj" fmla="val 0"/>
            </a:avLst>
          </a:prstGeom>
          <a:solidFill>
            <a:srgbClr val="DDE1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Freeform 22">
            <a:extLst>
              <a:ext uri="{FF2B5EF4-FFF2-40B4-BE49-F238E27FC236}">
                <a16:creationId xmlns:a16="http://schemas.microsoft.com/office/drawing/2014/main" id="{1A664D66-9260-754C-B87A-96F731693A59}"/>
              </a:ext>
            </a:extLst>
          </p:cNvPr>
          <p:cNvSpPr/>
          <p:nvPr userDrawn="1"/>
        </p:nvSpPr>
        <p:spPr>
          <a:xfrm flipH="1">
            <a:off x="-2" y="5136256"/>
            <a:ext cx="4523427" cy="1725107"/>
          </a:xfrm>
          <a:custGeom>
            <a:avLst/>
            <a:gdLst>
              <a:gd name="connsiteX0" fmla="*/ 940749 w 940749"/>
              <a:gd name="connsiteY0" fmla="*/ 358775 h 358775"/>
              <a:gd name="connsiteX1" fmla="*/ 0 w 940749"/>
              <a:gd name="connsiteY1" fmla="*/ 358775 h 358775"/>
              <a:gd name="connsiteX2" fmla="*/ 656636 w 940749"/>
              <a:gd name="connsiteY2" fmla="*/ 0 h 358775"/>
              <a:gd name="connsiteX3" fmla="*/ 940749 w 940749"/>
              <a:gd name="connsiteY3" fmla="*/ 155235 h 358775"/>
            </a:gdLst>
            <a:ahLst/>
            <a:cxnLst>
              <a:cxn ang="0">
                <a:pos x="connsiteX0" y="connsiteY0"/>
              </a:cxn>
              <a:cxn ang="0">
                <a:pos x="connsiteX1" y="connsiteY1"/>
              </a:cxn>
              <a:cxn ang="0">
                <a:pos x="connsiteX2" y="connsiteY2"/>
              </a:cxn>
              <a:cxn ang="0">
                <a:pos x="connsiteX3" y="connsiteY3"/>
              </a:cxn>
            </a:cxnLst>
            <a:rect l="l" t="t" r="r" b="b"/>
            <a:pathLst>
              <a:path w="940749" h="358775">
                <a:moveTo>
                  <a:pt x="940749" y="358775"/>
                </a:moveTo>
                <a:lnTo>
                  <a:pt x="0" y="358775"/>
                </a:lnTo>
                <a:lnTo>
                  <a:pt x="656636" y="0"/>
                </a:lnTo>
                <a:lnTo>
                  <a:pt x="940749" y="155235"/>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0" name="Text Placeholder 6">
            <a:extLst>
              <a:ext uri="{FF2B5EF4-FFF2-40B4-BE49-F238E27FC236}">
                <a16:creationId xmlns:a16="http://schemas.microsoft.com/office/drawing/2014/main" id="{02E370C2-C96D-CA46-993D-A4A6CA3247D8}"/>
              </a:ext>
            </a:extLst>
          </p:cNvPr>
          <p:cNvSpPr>
            <a:spLocks noGrp="1"/>
          </p:cNvSpPr>
          <p:nvPr>
            <p:ph type="body" sz="quarter" idx="13"/>
          </p:nvPr>
        </p:nvSpPr>
        <p:spPr>
          <a:xfrm>
            <a:off x="612000" y="3564000"/>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US"/>
              <a:t>Click to edit Master text styles</a:t>
            </a:r>
          </a:p>
        </p:txBody>
      </p:sp>
      <p:cxnSp>
        <p:nvCxnSpPr>
          <p:cNvPr id="22" name="Straight Connector 21">
            <a:extLst>
              <a:ext uri="{FF2B5EF4-FFF2-40B4-BE49-F238E27FC236}">
                <a16:creationId xmlns:a16="http://schemas.microsoft.com/office/drawing/2014/main" id="{375C5F91-9DCB-5246-8918-14F27F083E3D}"/>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5" name="Text Placeholder 7">
            <a:extLst>
              <a:ext uri="{FF2B5EF4-FFF2-40B4-BE49-F238E27FC236}">
                <a16:creationId xmlns:a16="http://schemas.microsoft.com/office/drawing/2014/main" id="{A46A6EBF-AE58-8C4C-925D-A21B46CB7439}"/>
              </a:ext>
            </a:extLst>
          </p:cNvPr>
          <p:cNvSpPr>
            <a:spLocks noGrp="1"/>
          </p:cNvSpPr>
          <p:nvPr>
            <p:ph type="body" sz="quarter" idx="14"/>
          </p:nvPr>
        </p:nvSpPr>
        <p:spPr>
          <a:xfrm>
            <a:off x="612000"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US"/>
              <a:t>Click to edit Master text styles</a:t>
            </a:r>
          </a:p>
        </p:txBody>
      </p:sp>
    </p:spTree>
    <p:extLst>
      <p:ext uri="{BB962C8B-B14F-4D97-AF65-F5344CB8AC3E}">
        <p14:creationId xmlns:p14="http://schemas.microsoft.com/office/powerpoint/2010/main" val="11230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Quote large Centre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BFC8184-A52B-1D58-DCBB-64F070DB04A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5" name="Group 64">
            <a:extLst>
              <a:ext uri="{FF2B5EF4-FFF2-40B4-BE49-F238E27FC236}">
                <a16:creationId xmlns:a16="http://schemas.microsoft.com/office/drawing/2014/main" id="{8646A804-3F8E-B143-B54F-CCEC0C80440B}"/>
              </a:ext>
            </a:extLst>
          </p:cNvPr>
          <p:cNvGrpSpPr/>
          <p:nvPr userDrawn="1"/>
        </p:nvGrpSpPr>
        <p:grpSpPr>
          <a:xfrm>
            <a:off x="6850559" y="3312386"/>
            <a:ext cx="5427564" cy="3663952"/>
            <a:chOff x="6850559" y="3312386"/>
            <a:chExt cx="5427564" cy="3663952"/>
          </a:xfrm>
        </p:grpSpPr>
        <p:grpSp>
          <p:nvGrpSpPr>
            <p:cNvPr id="14" name="Group 13">
              <a:extLst>
                <a:ext uri="{FF2B5EF4-FFF2-40B4-BE49-F238E27FC236}">
                  <a16:creationId xmlns:a16="http://schemas.microsoft.com/office/drawing/2014/main" id="{D33B0679-8FB0-1D45-BC60-2FAE803BE10F}"/>
                </a:ext>
              </a:extLst>
            </p:cNvPr>
            <p:cNvGrpSpPr/>
            <p:nvPr userDrawn="1"/>
          </p:nvGrpSpPr>
          <p:grpSpPr>
            <a:xfrm>
              <a:off x="10623467" y="3312386"/>
              <a:ext cx="1654589" cy="1883570"/>
              <a:chOff x="9491639" y="1569442"/>
              <a:chExt cx="1391198" cy="1583728"/>
            </a:xfrm>
          </p:grpSpPr>
          <p:sp>
            <p:nvSpPr>
              <p:cNvPr id="35" name="Diamond 34">
                <a:extLst>
                  <a:ext uri="{FF2B5EF4-FFF2-40B4-BE49-F238E27FC236}">
                    <a16:creationId xmlns:a16="http://schemas.microsoft.com/office/drawing/2014/main" id="{F6D930C5-AAFD-4D46-A2AC-39CDB88DC0D0}"/>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Diamond 35">
                <a:extLst>
                  <a:ext uri="{FF2B5EF4-FFF2-40B4-BE49-F238E27FC236}">
                    <a16:creationId xmlns:a16="http://schemas.microsoft.com/office/drawing/2014/main" id="{349A8A2B-BF83-9C4B-AFB2-6DAAB53B305F}"/>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Diamond 36">
                <a:extLst>
                  <a:ext uri="{FF2B5EF4-FFF2-40B4-BE49-F238E27FC236}">
                    <a16:creationId xmlns:a16="http://schemas.microsoft.com/office/drawing/2014/main" id="{CFDE8F35-A52A-0245-BA8C-A0741BBD2CF0}"/>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5" name="Group 14">
              <a:extLst>
                <a:ext uri="{FF2B5EF4-FFF2-40B4-BE49-F238E27FC236}">
                  <a16:creationId xmlns:a16="http://schemas.microsoft.com/office/drawing/2014/main" id="{3CA9AFDF-DF78-C844-B6E4-3A1AC66BE8A0}"/>
                </a:ext>
              </a:extLst>
            </p:cNvPr>
            <p:cNvGrpSpPr/>
            <p:nvPr userDrawn="1"/>
          </p:nvGrpSpPr>
          <p:grpSpPr>
            <a:xfrm>
              <a:off x="8325629" y="4644078"/>
              <a:ext cx="1654589" cy="1883570"/>
              <a:chOff x="9491639" y="1569442"/>
              <a:chExt cx="1391198" cy="1583728"/>
            </a:xfrm>
          </p:grpSpPr>
          <p:sp>
            <p:nvSpPr>
              <p:cNvPr id="32" name="Diamond 31">
                <a:extLst>
                  <a:ext uri="{FF2B5EF4-FFF2-40B4-BE49-F238E27FC236}">
                    <a16:creationId xmlns:a16="http://schemas.microsoft.com/office/drawing/2014/main" id="{C283A049-06D1-DD41-9E8B-3BAA26623AE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Diamond 32">
                <a:extLst>
                  <a:ext uri="{FF2B5EF4-FFF2-40B4-BE49-F238E27FC236}">
                    <a16:creationId xmlns:a16="http://schemas.microsoft.com/office/drawing/2014/main" id="{791DA6D9-AB90-A549-B0E2-CBA82633C2E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Diamond 33">
                <a:extLst>
                  <a:ext uri="{FF2B5EF4-FFF2-40B4-BE49-F238E27FC236}">
                    <a16:creationId xmlns:a16="http://schemas.microsoft.com/office/drawing/2014/main" id="{A0436EB5-E10C-9F49-9D63-54B94BDF6A57}"/>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0" name="Diamond 29">
              <a:extLst>
                <a:ext uri="{FF2B5EF4-FFF2-40B4-BE49-F238E27FC236}">
                  <a16:creationId xmlns:a16="http://schemas.microsoft.com/office/drawing/2014/main" id="{49E9AF29-B067-124F-98E0-5723A7EB158B}"/>
                </a:ext>
              </a:extLst>
            </p:cNvPr>
            <p:cNvSpPr/>
            <p:nvPr userDrawn="1"/>
          </p:nvSpPr>
          <p:spPr>
            <a:xfrm>
              <a:off x="9148827" y="4206576"/>
              <a:ext cx="1541367" cy="890568"/>
            </a:xfrm>
            <a:prstGeom prst="diamond">
              <a:avLst/>
            </a:prstGeom>
            <a:solidFill>
              <a:srgbClr val="CCDF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 16">
              <a:extLst>
                <a:ext uri="{FF2B5EF4-FFF2-40B4-BE49-F238E27FC236}">
                  <a16:creationId xmlns:a16="http://schemas.microsoft.com/office/drawing/2014/main" id="{6E359570-20C8-B04F-8DF4-2EE81880AE25}"/>
                </a:ext>
              </a:extLst>
            </p:cNvPr>
            <p:cNvGrpSpPr/>
            <p:nvPr userDrawn="1"/>
          </p:nvGrpSpPr>
          <p:grpSpPr>
            <a:xfrm>
              <a:off x="10623534" y="5092768"/>
              <a:ext cx="1654589" cy="1883570"/>
              <a:chOff x="9491639" y="1569442"/>
              <a:chExt cx="1391198" cy="1583728"/>
            </a:xfrm>
          </p:grpSpPr>
          <p:sp>
            <p:nvSpPr>
              <p:cNvPr id="27" name="Diamond 26">
                <a:extLst>
                  <a:ext uri="{FF2B5EF4-FFF2-40B4-BE49-F238E27FC236}">
                    <a16:creationId xmlns:a16="http://schemas.microsoft.com/office/drawing/2014/main" id="{0EE2AE26-EAB3-4B4F-8F76-B6CC8687EBCC}"/>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Diamond 27">
                <a:extLst>
                  <a:ext uri="{FF2B5EF4-FFF2-40B4-BE49-F238E27FC236}">
                    <a16:creationId xmlns:a16="http://schemas.microsoft.com/office/drawing/2014/main" id="{D1B0610C-2552-864A-997A-80B97CC29D26}"/>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Diamond 28">
                <a:extLst>
                  <a:ext uri="{FF2B5EF4-FFF2-40B4-BE49-F238E27FC236}">
                    <a16:creationId xmlns:a16="http://schemas.microsoft.com/office/drawing/2014/main" id="{7601F97E-BA0D-9C4B-9328-252A43DA0D4C}"/>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4" name="Freeform 63">
              <a:extLst>
                <a:ext uri="{FF2B5EF4-FFF2-40B4-BE49-F238E27FC236}">
                  <a16:creationId xmlns:a16="http://schemas.microsoft.com/office/drawing/2014/main" id="{F36C5839-968F-BE44-8833-FC423DBD6488}"/>
                </a:ext>
              </a:extLst>
            </p:cNvPr>
            <p:cNvSpPr/>
            <p:nvPr userDrawn="1"/>
          </p:nvSpPr>
          <p:spPr>
            <a:xfrm>
              <a:off x="11451727" y="4663273"/>
              <a:ext cx="740273" cy="855426"/>
            </a:xfrm>
            <a:custGeom>
              <a:avLst/>
              <a:gdLst>
                <a:gd name="connsiteX0" fmla="*/ 740273 w 740273"/>
                <a:gd name="connsiteY0" fmla="*/ 0 h 855426"/>
                <a:gd name="connsiteX1" fmla="*/ 740273 w 740273"/>
                <a:gd name="connsiteY1" fmla="*/ 855426 h 855426"/>
                <a:gd name="connsiteX2" fmla="*/ 0 w 740273"/>
                <a:gd name="connsiteY2" fmla="*/ 427713 h 855426"/>
              </a:gdLst>
              <a:ahLst/>
              <a:cxnLst>
                <a:cxn ang="0">
                  <a:pos x="connsiteX0" y="connsiteY0"/>
                </a:cxn>
                <a:cxn ang="0">
                  <a:pos x="connsiteX1" y="connsiteY1"/>
                </a:cxn>
                <a:cxn ang="0">
                  <a:pos x="connsiteX2" y="connsiteY2"/>
                </a:cxn>
              </a:cxnLst>
              <a:rect l="l" t="t" r="r" b="b"/>
              <a:pathLst>
                <a:path w="740273" h="855426">
                  <a:moveTo>
                    <a:pt x="740273" y="0"/>
                  </a:moveTo>
                  <a:lnTo>
                    <a:pt x="740273" y="855426"/>
                  </a:lnTo>
                  <a:lnTo>
                    <a:pt x="0" y="427713"/>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nvGrpSpPr>
            <p:cNvPr id="19" name="Group 18">
              <a:extLst>
                <a:ext uri="{FF2B5EF4-FFF2-40B4-BE49-F238E27FC236}">
                  <a16:creationId xmlns:a16="http://schemas.microsoft.com/office/drawing/2014/main" id="{B3BEC293-96F6-6740-9B72-B13587900414}"/>
                </a:ext>
              </a:extLst>
            </p:cNvPr>
            <p:cNvGrpSpPr/>
            <p:nvPr userDrawn="1"/>
          </p:nvGrpSpPr>
          <p:grpSpPr>
            <a:xfrm>
              <a:off x="9859830" y="4647855"/>
              <a:ext cx="1597978" cy="1883570"/>
              <a:chOff x="9491639" y="1569442"/>
              <a:chExt cx="1343599" cy="1583728"/>
            </a:xfrm>
          </p:grpSpPr>
          <p:sp>
            <p:nvSpPr>
              <p:cNvPr id="23" name="Diamond 22">
                <a:extLst>
                  <a:ext uri="{FF2B5EF4-FFF2-40B4-BE49-F238E27FC236}">
                    <a16:creationId xmlns:a16="http://schemas.microsoft.com/office/drawing/2014/main" id="{79EF5866-4C2D-F345-A481-A9CC060D08EA}"/>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Diamond 23">
                <a:extLst>
                  <a:ext uri="{FF2B5EF4-FFF2-40B4-BE49-F238E27FC236}">
                    <a16:creationId xmlns:a16="http://schemas.microsoft.com/office/drawing/2014/main" id="{98DCB254-809F-7D47-9108-EB821302113B}"/>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0" name="Freeform 19">
              <a:extLst>
                <a:ext uri="{FF2B5EF4-FFF2-40B4-BE49-F238E27FC236}">
                  <a16:creationId xmlns:a16="http://schemas.microsoft.com/office/drawing/2014/main" id="{FD958C28-95AA-6048-A636-5466923F1647}"/>
                </a:ext>
              </a:extLst>
            </p:cNvPr>
            <p:cNvSpPr/>
            <p:nvPr userDrawn="1"/>
          </p:nvSpPr>
          <p:spPr>
            <a:xfrm>
              <a:off x="9918880" y="642632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1" name="Freeform 20">
              <a:extLst>
                <a:ext uri="{FF2B5EF4-FFF2-40B4-BE49-F238E27FC236}">
                  <a16:creationId xmlns:a16="http://schemas.microsoft.com/office/drawing/2014/main" id="{C7D4FFBF-11C0-E44C-BB40-EE5E51741BAE}"/>
                </a:ext>
              </a:extLst>
            </p:cNvPr>
            <p:cNvSpPr/>
            <p:nvPr userDrawn="1"/>
          </p:nvSpPr>
          <p:spPr>
            <a:xfrm>
              <a:off x="8392312" y="643040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2" name="Freeform 21">
              <a:extLst>
                <a:ext uri="{FF2B5EF4-FFF2-40B4-BE49-F238E27FC236}">
                  <a16:creationId xmlns:a16="http://schemas.microsoft.com/office/drawing/2014/main" id="{59041F6C-3B2C-384C-989A-81DC03CDF83C}"/>
                </a:ext>
              </a:extLst>
            </p:cNvPr>
            <p:cNvSpPr/>
            <p:nvPr userDrawn="1"/>
          </p:nvSpPr>
          <p:spPr>
            <a:xfrm>
              <a:off x="6850559" y="642633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38" name="Diamond 37">
              <a:extLst>
                <a:ext uri="{FF2B5EF4-FFF2-40B4-BE49-F238E27FC236}">
                  <a16:creationId xmlns:a16="http://schemas.microsoft.com/office/drawing/2014/main" id="{CCFC1F56-4A9D-AC4E-A916-036735F565B7}"/>
                </a:ext>
              </a:extLst>
            </p:cNvPr>
            <p:cNvSpPr/>
            <p:nvPr userDrawn="1"/>
          </p:nvSpPr>
          <p:spPr>
            <a:xfrm>
              <a:off x="9144014" y="5981132"/>
              <a:ext cx="1541367" cy="890568"/>
            </a:xfrm>
            <a:prstGeom prst="diamond">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663445" y="94612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214367" y="1180298"/>
            <a:ext cx="9811265" cy="2983230"/>
          </a:xfrm>
          <a:prstGeom prst="rect">
            <a:avLst/>
          </a:prstGeom>
        </p:spPr>
        <p:txBody>
          <a:bodyPr>
            <a:noAutofit/>
          </a:bodyPr>
          <a:lstStyle>
            <a:lvl1pPr marL="0" indent="0" algn="ctr">
              <a:buNone/>
              <a:defRPr sz="4200" b="0">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centred text over multiple</a:t>
            </a:r>
            <a:br>
              <a:rPr lang="en-GB" dirty="0"/>
            </a:br>
            <a:r>
              <a:rPr lang="en-GB" dirty="0"/>
              <a:t>lines, try to make a harmonious shape like a diamond or </a:t>
            </a:r>
            <a:r>
              <a:rPr lang="en-GB" dirty="0" err="1"/>
              <a:t>xmas</a:t>
            </a:r>
            <a:r>
              <a:rPr lang="en-GB" dirty="0"/>
              <a:t> tree or</a:t>
            </a:r>
            <a:br>
              <a:rPr lang="en-GB" dirty="0"/>
            </a:br>
            <a:r>
              <a:rPr lang="en-GB" dirty="0"/>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4150923" y="5096236"/>
            <a:ext cx="3890150" cy="896938"/>
          </a:xfrm>
          <a:prstGeom prst="rect">
            <a:avLst/>
          </a:prstGeom>
        </p:spPr>
        <p:txBody>
          <a:bodyPr>
            <a:normAutofit/>
          </a:bodyPr>
          <a:lstStyle>
            <a:lvl1pPr marL="0" indent="0" algn="ctr">
              <a:buNone/>
              <a:defRPr sz="2200" b="1">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cxnSp>
        <p:nvCxnSpPr>
          <p:cNvPr id="8" name="Straight Connector 7">
            <a:extLst>
              <a:ext uri="{FF2B5EF4-FFF2-40B4-BE49-F238E27FC236}">
                <a16:creationId xmlns:a16="http://schemas.microsoft.com/office/drawing/2014/main" id="{A91AA706-8AF6-8441-8070-06566C40A69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01F8BA52-21B3-3947-91D7-F948391CAF3A}"/>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76681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10/11/2024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Layout" Target="../slideLayouts/slideLayout13.xml"/><Relationship Id="rId5" Type="http://schemas.openxmlformats.org/officeDocument/2006/relationships/image" Target="../media/image35.sv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hyperlink" Target="https://digital.nhs.uk/services/cloud-centre-of-excellence/cloud-topic-areas/strategy" TargetMode="External"/><Relationship Id="rId3" Type="http://schemas.openxmlformats.org/officeDocument/2006/relationships/hyperlink" Target="https://digital.nhs.uk/services/cloud-centre-of-excellence" TargetMode="External"/><Relationship Id="rId7" Type="http://schemas.openxmlformats.org/officeDocument/2006/relationships/hyperlink" Target="https://digital.nhs.uk/services/cloud-centre-of-excellence/ccoe-services/business-case-for-cloud" TargetMode="External"/><Relationship Id="rId2" Type="http://schemas.openxmlformats.org/officeDocument/2006/relationships/hyperlink" Target="https://digital.nhs.uk/services/cloud-centre-of-excellence/contact-us" TargetMode="External"/><Relationship Id="rId1" Type="http://schemas.openxmlformats.org/officeDocument/2006/relationships/slideLayout" Target="../slideLayouts/slideLayout14.xml"/><Relationship Id="rId6" Type="http://schemas.openxmlformats.org/officeDocument/2006/relationships/hyperlink" Target="https://future.nhs.uk/connect.ti/nhscloudcommunity" TargetMode="External"/><Relationship Id="rId11" Type="http://schemas.openxmlformats.org/officeDocument/2006/relationships/hyperlink" Target="https://digital.nhs.uk/services/cloud-centre-of-excellence/cloud-topic-areas/governance-security-and-controls" TargetMode="External"/><Relationship Id="rId5" Type="http://schemas.openxmlformats.org/officeDocument/2006/relationships/hyperlink" Target="mailto:cloudcoe@nhs.net" TargetMode="External"/><Relationship Id="rId10" Type="http://schemas.openxmlformats.org/officeDocument/2006/relationships/hyperlink" Target="https://digital.nhs.uk/services/cloud-centre-of-excellence/training" TargetMode="External"/><Relationship Id="rId4" Type="http://schemas.openxmlformats.org/officeDocument/2006/relationships/hyperlink" Target="https://future.nhs.uk/nhscloudcommunity" TargetMode="External"/><Relationship Id="rId9" Type="http://schemas.openxmlformats.org/officeDocument/2006/relationships/hyperlink" Target="https://digital.nhs.uk/services/cloud-centre-of-excellence/cloud-topic-areas/financial-operation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digital.nhs.uk/services/cloud-centre-of-excellence/ccoe-services" TargetMode="External"/><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18" Type="http://schemas.openxmlformats.org/officeDocument/2006/relationships/image" Target="../media/image23.svg"/><Relationship Id="rId3" Type="http://schemas.openxmlformats.org/officeDocument/2006/relationships/hyperlink" Target="https://digital.nhs.uk/services/cloud-centre-of-excellence/ccoe-services/business-case-for-cloud" TargetMode="External"/><Relationship Id="rId7" Type="http://schemas.openxmlformats.org/officeDocument/2006/relationships/image" Target="../media/image12.png"/><Relationship Id="rId12" Type="http://schemas.openxmlformats.org/officeDocument/2006/relationships/image" Target="../media/image17.svg"/><Relationship Id="rId17" Type="http://schemas.openxmlformats.org/officeDocument/2006/relationships/image" Target="../media/image22.png"/><Relationship Id="rId2" Type="http://schemas.openxmlformats.org/officeDocument/2006/relationships/notesSlide" Target="../notesSlides/notesSlide2.xml"/><Relationship Id="rId16" Type="http://schemas.openxmlformats.org/officeDocument/2006/relationships/image" Target="../media/image21.svg"/><Relationship Id="rId1" Type="http://schemas.openxmlformats.org/officeDocument/2006/relationships/slideLayout" Target="../slideLayouts/slideLayout14.xml"/><Relationship Id="rId6" Type="http://schemas.openxmlformats.org/officeDocument/2006/relationships/hyperlink" Target="https://digital.nhs.uk/services/cloud-centre-of-excellence/cloud-topic-areas/strategy" TargetMode="External"/><Relationship Id="rId11" Type="http://schemas.openxmlformats.org/officeDocument/2006/relationships/image" Target="../media/image16.png"/><Relationship Id="rId5" Type="http://schemas.openxmlformats.org/officeDocument/2006/relationships/hyperlink" Target="https://digital.nhs.uk/services/cloud-centre-of-excellence/cloud-topic-areas/project-scoping-and-management" TargetMode="External"/><Relationship Id="rId15" Type="http://schemas.openxmlformats.org/officeDocument/2006/relationships/image" Target="../media/image20.png"/><Relationship Id="rId10" Type="http://schemas.openxmlformats.org/officeDocument/2006/relationships/image" Target="../media/image15.svg"/><Relationship Id="rId4" Type="http://schemas.openxmlformats.org/officeDocument/2006/relationships/hyperlink" Target="https://digital.nhs.uk/services/cloud-centre-of-excellence/ccoe-services/capability-maturity-assessment" TargetMode="External"/><Relationship Id="rId9" Type="http://schemas.openxmlformats.org/officeDocument/2006/relationships/image" Target="../media/image14.png"/><Relationship Id="rId14" Type="http://schemas.openxmlformats.org/officeDocument/2006/relationships/image" Target="../media/image19.svg"/></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hyperlink" Target="https://digital.nhs.uk/services/cloud-centre-of-excellence/cloud-topic-areas/application-migration-and-modernisation" TargetMode="External"/><Relationship Id="rId3" Type="http://schemas.openxmlformats.org/officeDocument/2006/relationships/image" Target="../media/image21.svg"/><Relationship Id="rId7" Type="http://schemas.openxmlformats.org/officeDocument/2006/relationships/image" Target="../media/image27.svg"/><Relationship Id="rId12" Type="http://schemas.openxmlformats.org/officeDocument/2006/relationships/hyperlink" Target="https://digital.nhs.uk/services/cloud-centre-of-excellence/cloud-topic-areas/data-and-insight" TargetMode="External"/><Relationship Id="rId17" Type="http://schemas.openxmlformats.org/officeDocument/2006/relationships/image" Target="../media/image19.svg"/><Relationship Id="rId2" Type="http://schemas.openxmlformats.org/officeDocument/2006/relationships/image" Target="../media/image20.png"/><Relationship Id="rId16"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26.png"/><Relationship Id="rId11" Type="http://schemas.openxmlformats.org/officeDocument/2006/relationships/hyperlink" Target="https://digital.nhs.uk/services/cloud-centre-of-excellence/cloud-topic-areas/orchestration-and-automation" TargetMode="External"/><Relationship Id="rId5" Type="http://schemas.openxmlformats.org/officeDocument/2006/relationships/image" Target="../media/image25.svg"/><Relationship Id="rId15" Type="http://schemas.openxmlformats.org/officeDocument/2006/relationships/image" Target="../media/image23.svg"/><Relationship Id="rId10" Type="http://schemas.openxmlformats.org/officeDocument/2006/relationships/hyperlink" Target="https://digital.nhs.uk/services/cloud-centre-of-excellence/ccoe-services/business-case-for-cloud" TargetMode="External"/><Relationship Id="rId4" Type="http://schemas.openxmlformats.org/officeDocument/2006/relationships/image" Target="../media/image24.png"/><Relationship Id="rId9" Type="http://schemas.openxmlformats.org/officeDocument/2006/relationships/image" Target="../media/image29.svg"/><Relationship Id="rId14"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3"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37.svg"/><Relationship Id="rId17" Type="http://schemas.openxmlformats.org/officeDocument/2006/relationships/hyperlink" Target="https://digital.nhs.uk/services/cloud-centre-of-excellence/training" TargetMode="External"/><Relationship Id="rId2" Type="http://schemas.openxmlformats.org/officeDocument/2006/relationships/notesSlide" Target="../notesSlides/notesSlide3.xml"/><Relationship Id="rId16" Type="http://schemas.openxmlformats.org/officeDocument/2006/relationships/hyperlink" Target="https://digital.nhs.uk/services/cloud-centre-of-excellence/cloud-topic-areas/digital-development" TargetMode="External"/><Relationship Id="rId1" Type="http://schemas.openxmlformats.org/officeDocument/2006/relationships/slideLayout" Target="../slideLayouts/slideLayout14.xml"/><Relationship Id="rId6" Type="http://schemas.openxmlformats.org/officeDocument/2006/relationships/image" Target="../media/image33.svg"/><Relationship Id="rId11" Type="http://schemas.openxmlformats.org/officeDocument/2006/relationships/image" Target="../media/image36.png"/><Relationship Id="rId5" Type="http://schemas.openxmlformats.org/officeDocument/2006/relationships/image" Target="../media/image32.png"/><Relationship Id="rId15" Type="http://schemas.openxmlformats.org/officeDocument/2006/relationships/hyperlink" Target="https://digital.nhs.uk/services/cloud-centre-of-excellence/cloud-topic-areas/data-and-insight" TargetMode="External"/><Relationship Id="rId10" Type="http://schemas.openxmlformats.org/officeDocument/2006/relationships/image" Target="../media/image35.svg"/><Relationship Id="rId4" Type="http://schemas.openxmlformats.org/officeDocument/2006/relationships/image" Target="../media/image31.svg"/><Relationship Id="rId9" Type="http://schemas.openxmlformats.org/officeDocument/2006/relationships/image" Target="../media/image34.png"/><Relationship Id="rId14" Type="http://schemas.openxmlformats.org/officeDocument/2006/relationships/image" Target="../media/image38.sv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hyperlink" Target="https://digital.nhs.uk/services/cloud-centre-of-excellence/ccoe-services/business-case-for-cloud" TargetMode="External"/><Relationship Id="rId3" Type="http://schemas.openxmlformats.org/officeDocument/2006/relationships/image" Target="../media/image40.svg"/><Relationship Id="rId7" Type="http://schemas.openxmlformats.org/officeDocument/2006/relationships/image" Target="../media/image44.svg"/><Relationship Id="rId12" Type="http://schemas.openxmlformats.org/officeDocument/2006/relationships/hyperlink" Target="https://digital.nhs.uk/services/cloud-centre-of-excellence/cloud-topic-areas/financial-operations" TargetMode="External"/><Relationship Id="rId2" Type="http://schemas.openxmlformats.org/officeDocument/2006/relationships/image" Target="../media/image39.png"/><Relationship Id="rId16" Type="http://schemas.openxmlformats.org/officeDocument/2006/relationships/image" Target="../media/image23.svg"/><Relationship Id="rId1" Type="http://schemas.openxmlformats.org/officeDocument/2006/relationships/slideLayout" Target="../slideLayouts/slideLayout14.xml"/><Relationship Id="rId6" Type="http://schemas.openxmlformats.org/officeDocument/2006/relationships/image" Target="../media/image43.png"/><Relationship Id="rId11" Type="http://schemas.openxmlformats.org/officeDocument/2006/relationships/image" Target="../media/image46.svg"/><Relationship Id="rId5" Type="http://schemas.openxmlformats.org/officeDocument/2006/relationships/image" Target="../media/image42.svg"/><Relationship Id="rId15" Type="http://schemas.openxmlformats.org/officeDocument/2006/relationships/image" Target="../media/image22.png"/><Relationship Id="rId10" Type="http://schemas.openxmlformats.org/officeDocument/2006/relationships/image" Target="../media/image45.png"/><Relationship Id="rId4" Type="http://schemas.openxmlformats.org/officeDocument/2006/relationships/image" Target="../media/image41.png"/><Relationship Id="rId9" Type="http://schemas.openxmlformats.org/officeDocument/2006/relationships/image" Target="../media/image15.svg"/><Relationship Id="rId14" Type="http://schemas.openxmlformats.org/officeDocument/2006/relationships/hyperlink" Target="https://digital.nhs.uk/services/cloud-centre-of-excellence/cloud-topic-areas/data-and-insight"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digital.nhs.uk/services/cloud-centre-of-excellence/cloud-topic-areas/strategy" TargetMode="External"/><Relationship Id="rId13" Type="http://schemas.openxmlformats.org/officeDocument/2006/relationships/image" Target="../media/image23.svg"/><Relationship Id="rId3" Type="http://schemas.openxmlformats.org/officeDocument/2006/relationships/image" Target="../media/image21.svg"/><Relationship Id="rId7" Type="http://schemas.openxmlformats.org/officeDocument/2006/relationships/image" Target="../media/image29.svg"/><Relationship Id="rId12" Type="http://schemas.openxmlformats.org/officeDocument/2006/relationships/image" Target="../media/image22.png"/><Relationship Id="rId17" Type="http://schemas.openxmlformats.org/officeDocument/2006/relationships/image" Target="../media/image40.svg"/><Relationship Id="rId2" Type="http://schemas.openxmlformats.org/officeDocument/2006/relationships/image" Target="../media/image20.png"/><Relationship Id="rId16"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28.png"/><Relationship Id="rId11" Type="http://schemas.openxmlformats.org/officeDocument/2006/relationships/hyperlink" Target="https://digital.nhs.uk/services/cloud-centre-of-excellence/cloud-topic-areas/application-migration-and-modernisation" TargetMode="External"/><Relationship Id="rId5" Type="http://schemas.openxmlformats.org/officeDocument/2006/relationships/image" Target="../media/image48.svg"/><Relationship Id="rId15" Type="http://schemas.openxmlformats.org/officeDocument/2006/relationships/image" Target="../media/image13.svg"/><Relationship Id="rId10" Type="http://schemas.openxmlformats.org/officeDocument/2006/relationships/hyperlink" Target="https://digital.nhs.uk/services/cloud-centre-of-excellence/cloud-topic-areas/orchestration-and-automation" TargetMode="External"/><Relationship Id="rId4" Type="http://schemas.openxmlformats.org/officeDocument/2006/relationships/image" Target="../media/image47.png"/><Relationship Id="rId9" Type="http://schemas.openxmlformats.org/officeDocument/2006/relationships/hyperlink" Target="https://digital.nhs.uk/services/cloud-centre-of-excellence/cloud-topic-areas/data-and-insight" TargetMode="External"/><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948248"/>
            <a:ext cx="9723474" cy="2465131"/>
          </a:xfrm>
        </p:spPr>
        <p:txBody>
          <a:bodyPr/>
          <a:lstStyle/>
          <a:p>
            <a:r>
              <a:rPr lang="en-GB" dirty="0">
                <a:solidFill>
                  <a:srgbClr val="231F20"/>
                </a:solidFill>
                <a:latin typeface="Arial"/>
                <a:ea typeface="+mj-lt"/>
                <a:cs typeface="+mj-lt"/>
              </a:rPr>
              <a:t>NHS</a:t>
            </a:r>
            <a:r>
              <a:rPr lang="en-GB" dirty="0">
                <a:latin typeface="Arial"/>
                <a:ea typeface="+mj-lt"/>
                <a:cs typeface="+mj-lt"/>
              </a:rPr>
              <a:t> Cloud System Transformation – Executive Introduction</a:t>
            </a:r>
            <a:endParaRPr lang="en-GB" dirty="0">
              <a:latin typeface="Arial"/>
              <a:cs typeface="Calibri Light"/>
            </a:endParaRPr>
          </a:p>
        </p:txBody>
      </p:sp>
      <p:sp>
        <p:nvSpPr>
          <p:cNvPr id="4" name="Text Placeholder 3">
            <a:extLst>
              <a:ext uri="{FF2B5EF4-FFF2-40B4-BE49-F238E27FC236}">
                <a16:creationId xmlns:a16="http://schemas.microsoft.com/office/drawing/2014/main" id="{027462B6-46AC-7FFB-EFA5-9D2B0111043A}"/>
              </a:ext>
            </a:extLst>
          </p:cNvPr>
          <p:cNvSpPr>
            <a:spLocks noGrp="1"/>
          </p:cNvSpPr>
          <p:nvPr>
            <p:ph type="body" sz="quarter" idx="13"/>
          </p:nvPr>
        </p:nvSpPr>
        <p:spPr/>
        <p:txBody>
          <a:bodyPr>
            <a:normAutofit fontScale="77500" lnSpcReduction="20000"/>
          </a:bodyPr>
          <a:lstStyle/>
          <a:p>
            <a:r>
              <a:rPr lang="en-GB" dirty="0"/>
              <a:t>v6</a:t>
            </a:r>
          </a:p>
          <a:p>
            <a:r>
              <a:rPr lang="en-GB"/>
              <a:t>11-Oct-24</a:t>
            </a:r>
            <a:endParaRPr lang="en-GB" dirty="0"/>
          </a:p>
        </p:txBody>
      </p:sp>
    </p:spTree>
    <p:extLst>
      <p:ext uri="{BB962C8B-B14F-4D97-AF65-F5344CB8AC3E}">
        <p14:creationId xmlns:p14="http://schemas.microsoft.com/office/powerpoint/2010/main" val="3182048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95A1E-5C30-D4C1-CF1E-74D21F95858B}"/>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2611111-73EB-A429-D498-1D3A4A136183}"/>
              </a:ext>
            </a:extLst>
          </p:cNvPr>
          <p:cNvSpPr/>
          <p:nvPr/>
        </p:nvSpPr>
        <p:spPr>
          <a:xfrm>
            <a:off x="-46283" y="1364420"/>
            <a:ext cx="11457020" cy="394510"/>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DF4211F-11CD-873F-355A-30C9F07EDEAC}"/>
              </a:ext>
            </a:extLst>
          </p:cNvPr>
          <p:cNvSpPr/>
          <p:nvPr/>
        </p:nvSpPr>
        <p:spPr>
          <a:xfrm>
            <a:off x="383703" y="443150"/>
            <a:ext cx="11457020"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D7FE15BC-CFD4-6A62-D5AE-A00F95A8C9E2}"/>
              </a:ext>
            </a:extLst>
          </p:cNvPr>
          <p:cNvSpPr>
            <a:spLocks noGrp="1"/>
          </p:cNvSpPr>
          <p:nvPr>
            <p:ph type="title"/>
          </p:nvPr>
        </p:nvSpPr>
        <p:spPr>
          <a:xfrm>
            <a:off x="433857" y="388846"/>
            <a:ext cx="11409558" cy="865186"/>
          </a:xfrm>
          <a:ln>
            <a:noFill/>
          </a:ln>
        </p:spPr>
        <p:txBody>
          <a:bodyPr>
            <a:normAutofit/>
          </a:bodyPr>
          <a:lstStyle/>
          <a:p>
            <a:pPr>
              <a:lnSpc>
                <a:spcPct val="100000"/>
              </a:lnSpc>
              <a:spcBef>
                <a:spcPts val="0"/>
              </a:spcBef>
              <a:spcAft>
                <a:spcPts val="600"/>
              </a:spcAft>
            </a:pPr>
            <a:r>
              <a:rPr lang="en-GB" dirty="0">
                <a:latin typeface="Arial"/>
                <a:cs typeface="Arial"/>
              </a:rPr>
              <a:t>Misconceptions of Cloud </a:t>
            </a:r>
          </a:p>
          <a:p>
            <a:r>
              <a:rPr lang="en-GB" sz="1400" b="0" dirty="0">
                <a:solidFill>
                  <a:srgbClr val="374151"/>
                </a:solidFill>
                <a:latin typeface="Arial"/>
                <a:ea typeface="+mj-lt"/>
                <a:cs typeface="+mj-lt"/>
              </a:rPr>
              <a:t>Addressing misconceptions about the cloud and highlighting the distinctions from reality.</a:t>
            </a:r>
            <a:endParaRPr lang="en-GB" sz="1400">
              <a:solidFill>
                <a:srgbClr val="374151"/>
              </a:solidFill>
              <a:latin typeface="Arial"/>
              <a:ea typeface="+mj-lt"/>
              <a:cs typeface="+mj-lt"/>
            </a:endParaRPr>
          </a:p>
        </p:txBody>
      </p:sp>
      <p:sp>
        <p:nvSpPr>
          <p:cNvPr id="4" name="Arrow: Chevron 3">
            <a:extLst>
              <a:ext uri="{FF2B5EF4-FFF2-40B4-BE49-F238E27FC236}">
                <a16:creationId xmlns:a16="http://schemas.microsoft.com/office/drawing/2014/main" id="{D5448664-5152-B67C-8028-791A1F85248F}"/>
              </a:ext>
            </a:extLst>
          </p:cNvPr>
          <p:cNvSpPr/>
          <p:nvPr/>
        </p:nvSpPr>
        <p:spPr>
          <a:xfrm>
            <a:off x="6911702" y="2147206"/>
            <a:ext cx="4839039" cy="595312"/>
          </a:xfrm>
          <a:prstGeom prst="chevron">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ea typeface="+mn-lt"/>
                <a:cs typeface="Arial"/>
              </a:rPr>
              <a:t>Cloud providers secure data through advanced encryption, even in unauthorized access situations.</a:t>
            </a:r>
            <a:endParaRPr lang="en-US" dirty="0"/>
          </a:p>
        </p:txBody>
      </p:sp>
      <p:sp>
        <p:nvSpPr>
          <p:cNvPr id="5" name="Arrow: Chevron 4">
            <a:extLst>
              <a:ext uri="{FF2B5EF4-FFF2-40B4-BE49-F238E27FC236}">
                <a16:creationId xmlns:a16="http://schemas.microsoft.com/office/drawing/2014/main" id="{159E1F0F-6E20-6EE1-6B41-CF594C3E15BB}"/>
              </a:ext>
            </a:extLst>
          </p:cNvPr>
          <p:cNvSpPr/>
          <p:nvPr/>
        </p:nvSpPr>
        <p:spPr>
          <a:xfrm>
            <a:off x="6911702" y="5589816"/>
            <a:ext cx="4838361" cy="559594"/>
          </a:xfrm>
          <a:prstGeom prst="chevron">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ea typeface="+mn-lt"/>
                <a:cs typeface="Arial"/>
              </a:rPr>
              <a:t>Providers prioritize high availability and swift recovery in the event of hardware failures or data center outages.</a:t>
            </a:r>
            <a:endParaRPr lang="en-US"/>
          </a:p>
        </p:txBody>
      </p:sp>
      <p:sp>
        <p:nvSpPr>
          <p:cNvPr id="8" name="Arrow: Chevron 7">
            <a:extLst>
              <a:ext uri="{FF2B5EF4-FFF2-40B4-BE49-F238E27FC236}">
                <a16:creationId xmlns:a16="http://schemas.microsoft.com/office/drawing/2014/main" id="{E8248EEB-D901-BC17-E2F8-7F451AFB0F98}"/>
              </a:ext>
            </a:extLst>
          </p:cNvPr>
          <p:cNvSpPr/>
          <p:nvPr/>
        </p:nvSpPr>
        <p:spPr>
          <a:xfrm>
            <a:off x="6921862" y="4729163"/>
            <a:ext cx="4836656" cy="592591"/>
          </a:xfrm>
          <a:prstGeom prst="chevron">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ea typeface="+mn-lt"/>
                <a:cs typeface="Arial"/>
              </a:rPr>
              <a:t>Cloud services offer robust identity and access management, reinforced by multi-factor authentication.</a:t>
            </a:r>
            <a:endParaRPr lang="en-US"/>
          </a:p>
        </p:txBody>
      </p:sp>
      <p:sp>
        <p:nvSpPr>
          <p:cNvPr id="11" name="Arrow: Chevron 10">
            <a:extLst>
              <a:ext uri="{FF2B5EF4-FFF2-40B4-BE49-F238E27FC236}">
                <a16:creationId xmlns:a16="http://schemas.microsoft.com/office/drawing/2014/main" id="{0C5769BC-6F83-7BF0-2F3F-9597AF45A681}"/>
              </a:ext>
            </a:extLst>
          </p:cNvPr>
          <p:cNvSpPr/>
          <p:nvPr/>
        </p:nvSpPr>
        <p:spPr>
          <a:xfrm>
            <a:off x="6911702" y="3013301"/>
            <a:ext cx="4839040" cy="584426"/>
          </a:xfrm>
          <a:prstGeom prst="chevron">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ea typeface="+mn-lt"/>
                <a:cs typeface="Arial"/>
              </a:rPr>
              <a:t>Leading providers surpass industry security standards with regular audits for strict compliance.</a:t>
            </a:r>
            <a:endParaRPr lang="en-US" dirty="0"/>
          </a:p>
        </p:txBody>
      </p:sp>
      <p:sp>
        <p:nvSpPr>
          <p:cNvPr id="12" name="Arrow: Chevron 11">
            <a:extLst>
              <a:ext uri="{FF2B5EF4-FFF2-40B4-BE49-F238E27FC236}">
                <a16:creationId xmlns:a16="http://schemas.microsoft.com/office/drawing/2014/main" id="{65DBC654-A232-4462-E3EA-4CF8CB4620BF}"/>
              </a:ext>
            </a:extLst>
          </p:cNvPr>
          <p:cNvSpPr/>
          <p:nvPr/>
        </p:nvSpPr>
        <p:spPr>
          <a:xfrm>
            <a:off x="1963510" y="2149927"/>
            <a:ext cx="4836657" cy="597013"/>
          </a:xfrm>
          <a:prstGeom prst="chevron">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cs typeface="Arial"/>
              </a:rPr>
              <a:t>Cloud storage is vulnerable to data breaches.</a:t>
            </a:r>
          </a:p>
        </p:txBody>
      </p:sp>
      <p:sp>
        <p:nvSpPr>
          <p:cNvPr id="13" name="Arrow: Chevron 12">
            <a:extLst>
              <a:ext uri="{FF2B5EF4-FFF2-40B4-BE49-F238E27FC236}">
                <a16:creationId xmlns:a16="http://schemas.microsoft.com/office/drawing/2014/main" id="{75FA8303-5A8A-AC10-496D-4203AFC5C748}"/>
              </a:ext>
            </a:extLst>
          </p:cNvPr>
          <p:cNvSpPr/>
          <p:nvPr/>
        </p:nvSpPr>
        <p:spPr>
          <a:xfrm>
            <a:off x="1963510" y="5592534"/>
            <a:ext cx="4833256" cy="557893"/>
          </a:xfrm>
          <a:prstGeom prst="chevron">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cs typeface="Arial"/>
              </a:rPr>
              <a:t>Cloud services are vulnerable to data loss and downtime.</a:t>
            </a:r>
          </a:p>
        </p:txBody>
      </p:sp>
      <p:sp>
        <p:nvSpPr>
          <p:cNvPr id="14" name="Arrow: Chevron 13">
            <a:extLst>
              <a:ext uri="{FF2B5EF4-FFF2-40B4-BE49-F238E27FC236}">
                <a16:creationId xmlns:a16="http://schemas.microsoft.com/office/drawing/2014/main" id="{BF9AD428-ECF9-BEB1-A2F1-F8716C723212}"/>
              </a:ext>
            </a:extLst>
          </p:cNvPr>
          <p:cNvSpPr/>
          <p:nvPr/>
        </p:nvSpPr>
        <p:spPr>
          <a:xfrm>
            <a:off x="1963510" y="4730522"/>
            <a:ext cx="4827812" cy="592591"/>
          </a:xfrm>
          <a:prstGeom prst="chevron">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cs typeface="Arial"/>
              </a:rPr>
              <a:t>Cloud environments lack robust access controls.</a:t>
            </a:r>
          </a:p>
        </p:txBody>
      </p:sp>
      <p:sp>
        <p:nvSpPr>
          <p:cNvPr id="15" name="Arrow: Chevron 14">
            <a:extLst>
              <a:ext uri="{FF2B5EF4-FFF2-40B4-BE49-F238E27FC236}">
                <a16:creationId xmlns:a16="http://schemas.microsoft.com/office/drawing/2014/main" id="{59F4390A-C02B-FC3D-3D25-A975D3E90089}"/>
              </a:ext>
            </a:extLst>
          </p:cNvPr>
          <p:cNvSpPr/>
          <p:nvPr/>
        </p:nvSpPr>
        <p:spPr>
          <a:xfrm>
            <a:off x="1965890" y="3873952"/>
            <a:ext cx="4831216" cy="587149"/>
          </a:xfrm>
          <a:prstGeom prst="chevron">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ea typeface="+mn-lt"/>
                <a:cs typeface="+mn-lt"/>
              </a:rPr>
              <a:t>Cloud services are always more expensive than traditional on-premises solutions.</a:t>
            </a:r>
            <a:endParaRPr lang="en-US" dirty="0">
              <a:solidFill>
                <a:srgbClr val="000000"/>
              </a:solidFill>
              <a:latin typeface="Arial"/>
              <a:ea typeface="+mn-lt"/>
              <a:cs typeface="+mn-lt"/>
            </a:endParaRPr>
          </a:p>
        </p:txBody>
      </p:sp>
      <p:sp>
        <p:nvSpPr>
          <p:cNvPr id="16" name="Arrow: Chevron 15">
            <a:extLst>
              <a:ext uri="{FF2B5EF4-FFF2-40B4-BE49-F238E27FC236}">
                <a16:creationId xmlns:a16="http://schemas.microsoft.com/office/drawing/2014/main" id="{D57830C8-3F7F-BF6E-6928-367688A3AA8C}"/>
              </a:ext>
            </a:extLst>
          </p:cNvPr>
          <p:cNvSpPr/>
          <p:nvPr/>
        </p:nvSpPr>
        <p:spPr>
          <a:xfrm>
            <a:off x="1963510" y="3017382"/>
            <a:ext cx="4836658" cy="587149"/>
          </a:xfrm>
          <a:prstGeom prst="chevron">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rgbClr val="000000"/>
                </a:solidFill>
                <a:latin typeface="Arial"/>
                <a:cs typeface="Arial"/>
              </a:rPr>
              <a:t>Cloud services don’t comply with industry standards and regulations.</a:t>
            </a:r>
          </a:p>
        </p:txBody>
      </p:sp>
      <p:sp>
        <p:nvSpPr>
          <p:cNvPr id="17" name="Arrow: Chevron 16">
            <a:extLst>
              <a:ext uri="{FF2B5EF4-FFF2-40B4-BE49-F238E27FC236}">
                <a16:creationId xmlns:a16="http://schemas.microsoft.com/office/drawing/2014/main" id="{066594CB-700C-A25D-5C70-81C58D097536}"/>
              </a:ext>
            </a:extLst>
          </p:cNvPr>
          <p:cNvSpPr/>
          <p:nvPr/>
        </p:nvSpPr>
        <p:spPr>
          <a:xfrm>
            <a:off x="6921862" y="3868511"/>
            <a:ext cx="4836656" cy="592591"/>
          </a:xfrm>
          <a:prstGeom prst="chevron">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100" dirty="0">
                <a:solidFill>
                  <a:schemeClr val="tx1"/>
                </a:solidFill>
                <a:latin typeface="Arial"/>
                <a:ea typeface="+mn-lt"/>
                <a:cs typeface="+mn-lt"/>
              </a:rPr>
              <a:t>The FinOps team at NHS England </a:t>
            </a:r>
            <a:r>
              <a:rPr lang="en-US" sz="1100" dirty="0" err="1">
                <a:solidFill>
                  <a:schemeClr val="tx1"/>
                </a:solidFill>
                <a:latin typeface="Arial"/>
                <a:ea typeface="+mn-lt"/>
                <a:cs typeface="+mn-lt"/>
              </a:rPr>
              <a:t>analyse</a:t>
            </a:r>
            <a:r>
              <a:rPr lang="en-US" sz="1100" dirty="0">
                <a:solidFill>
                  <a:schemeClr val="tx1"/>
                </a:solidFill>
                <a:latin typeface="Arial"/>
                <a:ea typeface="+mn-lt"/>
                <a:cs typeface="+mn-lt"/>
              </a:rPr>
              <a:t> cloud usage data, making </a:t>
            </a:r>
            <a:r>
              <a:rPr lang="en-US" sz="1100" dirty="0" err="1">
                <a:solidFill>
                  <a:schemeClr val="tx1"/>
                </a:solidFill>
                <a:latin typeface="Arial"/>
                <a:ea typeface="+mn-lt"/>
                <a:cs typeface="+mn-lt"/>
              </a:rPr>
              <a:t>organisation</a:t>
            </a:r>
            <a:r>
              <a:rPr lang="en-US" sz="1100" dirty="0">
                <a:solidFill>
                  <a:schemeClr val="tx1"/>
                </a:solidFill>
                <a:latin typeface="Arial"/>
                <a:ea typeface="+mn-lt"/>
                <a:cs typeface="+mn-lt"/>
              </a:rPr>
              <a:t>-wide commitments that save million pounds annually – </a:t>
            </a:r>
            <a:r>
              <a:rPr lang="en-US" sz="1100" b="1" dirty="0">
                <a:solidFill>
                  <a:schemeClr val="tx1"/>
                </a:solidFill>
                <a:latin typeface="Arial"/>
                <a:ea typeface="+mn-lt"/>
                <a:cs typeface="+mn-lt"/>
              </a:rPr>
              <a:t>approximately a 40% reduction can be achieved.</a:t>
            </a:r>
            <a:endParaRPr lang="en-US" sz="1100" b="1" dirty="0">
              <a:solidFill>
                <a:schemeClr val="tx1"/>
              </a:solidFill>
              <a:latin typeface="Arial"/>
              <a:cs typeface="Arial"/>
            </a:endParaRPr>
          </a:p>
        </p:txBody>
      </p:sp>
      <p:grpSp>
        <p:nvGrpSpPr>
          <p:cNvPr id="22" name="Group 21">
            <a:extLst>
              <a:ext uri="{FF2B5EF4-FFF2-40B4-BE49-F238E27FC236}">
                <a16:creationId xmlns:a16="http://schemas.microsoft.com/office/drawing/2014/main" id="{0536D921-1747-A788-D84F-E6E4CE2C0556}"/>
              </a:ext>
            </a:extLst>
          </p:cNvPr>
          <p:cNvGrpSpPr/>
          <p:nvPr/>
        </p:nvGrpSpPr>
        <p:grpSpPr>
          <a:xfrm>
            <a:off x="353785" y="2275114"/>
            <a:ext cx="1578427" cy="446314"/>
            <a:chOff x="353785" y="2275114"/>
            <a:chExt cx="1578427" cy="446314"/>
          </a:xfrm>
        </p:grpSpPr>
        <p:sp>
          <p:nvSpPr>
            <p:cNvPr id="19" name="Arrow: Pentagon 18">
              <a:extLst>
                <a:ext uri="{FF2B5EF4-FFF2-40B4-BE49-F238E27FC236}">
                  <a16:creationId xmlns:a16="http://schemas.microsoft.com/office/drawing/2014/main" id="{6C6A8A4E-975C-84AD-5790-12A4DE8E154E}"/>
                </a:ext>
              </a:extLst>
            </p:cNvPr>
            <p:cNvSpPr/>
            <p:nvPr/>
          </p:nvSpPr>
          <p:spPr>
            <a:xfrm>
              <a:off x="353785" y="2275114"/>
              <a:ext cx="1578427" cy="446314"/>
            </a:xfrm>
            <a:prstGeom prst="homePlate">
              <a:avLst/>
            </a:prstGeom>
            <a:solidFill>
              <a:srgbClr val="99C7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9B1A5909-56D7-C90B-4E2C-2B259C91C983}"/>
                </a:ext>
              </a:extLst>
            </p:cNvPr>
            <p:cNvSpPr txBox="1"/>
            <p:nvPr/>
          </p:nvSpPr>
          <p:spPr>
            <a:xfrm>
              <a:off x="381000" y="2362200"/>
              <a:ext cx="1502228" cy="276999"/>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200" b="1" dirty="0">
                  <a:latin typeface="Arial"/>
                  <a:cs typeface="Calibri"/>
                </a:rPr>
                <a:t>Data encryption</a:t>
              </a:r>
              <a:endParaRPr lang="en-US" sz="1200" b="1" dirty="0">
                <a:latin typeface="Arial"/>
                <a:cs typeface="Arial"/>
              </a:endParaRPr>
            </a:p>
          </p:txBody>
        </p:sp>
      </p:grpSp>
      <p:grpSp>
        <p:nvGrpSpPr>
          <p:cNvPr id="23" name="Group 22">
            <a:extLst>
              <a:ext uri="{FF2B5EF4-FFF2-40B4-BE49-F238E27FC236}">
                <a16:creationId xmlns:a16="http://schemas.microsoft.com/office/drawing/2014/main" id="{A96C3F76-E57E-342F-0F62-B2C5D7F43AF6}"/>
              </a:ext>
            </a:extLst>
          </p:cNvPr>
          <p:cNvGrpSpPr/>
          <p:nvPr/>
        </p:nvGrpSpPr>
        <p:grpSpPr>
          <a:xfrm>
            <a:off x="353785" y="3086099"/>
            <a:ext cx="1834243" cy="446314"/>
            <a:chOff x="353785" y="2275114"/>
            <a:chExt cx="1834243" cy="446314"/>
          </a:xfrm>
        </p:grpSpPr>
        <p:sp>
          <p:nvSpPr>
            <p:cNvPr id="24" name="Arrow: Pentagon 23">
              <a:extLst>
                <a:ext uri="{FF2B5EF4-FFF2-40B4-BE49-F238E27FC236}">
                  <a16:creationId xmlns:a16="http://schemas.microsoft.com/office/drawing/2014/main" id="{2348E57B-56F2-6C93-676E-973B6032A81D}"/>
                </a:ext>
              </a:extLst>
            </p:cNvPr>
            <p:cNvSpPr/>
            <p:nvPr/>
          </p:nvSpPr>
          <p:spPr>
            <a:xfrm>
              <a:off x="353785" y="2275114"/>
              <a:ext cx="1578427" cy="446314"/>
            </a:xfrm>
            <a:prstGeom prst="homePlate">
              <a:avLst/>
            </a:prstGeom>
            <a:solidFill>
              <a:srgbClr val="99C7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B4973D4F-E4E6-EAF9-B920-04A85469B624}"/>
                </a:ext>
              </a:extLst>
            </p:cNvPr>
            <p:cNvSpPr txBox="1"/>
            <p:nvPr/>
          </p:nvSpPr>
          <p:spPr>
            <a:xfrm>
              <a:off x="685800" y="2362200"/>
              <a:ext cx="1502228" cy="276999"/>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US" sz="1200" b="1" dirty="0">
                  <a:latin typeface="Arial"/>
                  <a:cs typeface="Calibri"/>
                </a:rPr>
                <a:t>Security</a:t>
              </a:r>
              <a:endParaRPr lang="en-US" dirty="0">
                <a:cs typeface="Calibri" panose="020F0502020204030204"/>
              </a:endParaRPr>
            </a:p>
          </p:txBody>
        </p:sp>
      </p:grpSp>
      <p:grpSp>
        <p:nvGrpSpPr>
          <p:cNvPr id="28" name="Group 27">
            <a:extLst>
              <a:ext uri="{FF2B5EF4-FFF2-40B4-BE49-F238E27FC236}">
                <a16:creationId xmlns:a16="http://schemas.microsoft.com/office/drawing/2014/main" id="{E25A1CF8-8BCD-3619-3810-8D9F6E054060}"/>
              </a:ext>
            </a:extLst>
          </p:cNvPr>
          <p:cNvGrpSpPr/>
          <p:nvPr/>
        </p:nvGrpSpPr>
        <p:grpSpPr>
          <a:xfrm>
            <a:off x="250370" y="3946071"/>
            <a:ext cx="1681841" cy="446314"/>
            <a:chOff x="250371" y="2275114"/>
            <a:chExt cx="1681841" cy="446314"/>
          </a:xfrm>
        </p:grpSpPr>
        <p:sp>
          <p:nvSpPr>
            <p:cNvPr id="29" name="Arrow: Pentagon 28">
              <a:extLst>
                <a:ext uri="{FF2B5EF4-FFF2-40B4-BE49-F238E27FC236}">
                  <a16:creationId xmlns:a16="http://schemas.microsoft.com/office/drawing/2014/main" id="{CCA30DD8-74ED-C748-E9A7-EF314B7BB70E}"/>
                </a:ext>
              </a:extLst>
            </p:cNvPr>
            <p:cNvSpPr/>
            <p:nvPr/>
          </p:nvSpPr>
          <p:spPr>
            <a:xfrm>
              <a:off x="353785" y="2275114"/>
              <a:ext cx="1578427" cy="446314"/>
            </a:xfrm>
            <a:prstGeom prst="homePlate">
              <a:avLst/>
            </a:prstGeom>
            <a:solidFill>
              <a:srgbClr val="99C7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D55760AA-6F6E-6564-28A3-A9191AAE77A1}"/>
                </a:ext>
              </a:extLst>
            </p:cNvPr>
            <p:cNvSpPr txBox="1"/>
            <p:nvPr/>
          </p:nvSpPr>
          <p:spPr>
            <a:xfrm>
              <a:off x="250371" y="2356757"/>
              <a:ext cx="1502228" cy="276999"/>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200" b="1" dirty="0">
                  <a:latin typeface="Arial"/>
                  <a:cs typeface="Calibri"/>
                </a:rPr>
                <a:t>Cost</a:t>
              </a:r>
              <a:endParaRPr lang="en-US" dirty="0">
                <a:cs typeface="Calibri" panose="020F0502020204030204"/>
              </a:endParaRPr>
            </a:p>
          </p:txBody>
        </p:sp>
      </p:grpSp>
      <p:grpSp>
        <p:nvGrpSpPr>
          <p:cNvPr id="31" name="Group 30">
            <a:extLst>
              <a:ext uri="{FF2B5EF4-FFF2-40B4-BE49-F238E27FC236}">
                <a16:creationId xmlns:a16="http://schemas.microsoft.com/office/drawing/2014/main" id="{C60C539D-9D4F-79FE-2227-8FFD7CEF6E4C}"/>
              </a:ext>
            </a:extLst>
          </p:cNvPr>
          <p:cNvGrpSpPr/>
          <p:nvPr/>
        </p:nvGrpSpPr>
        <p:grpSpPr>
          <a:xfrm>
            <a:off x="353784" y="4800599"/>
            <a:ext cx="1578427" cy="446314"/>
            <a:chOff x="353785" y="2275114"/>
            <a:chExt cx="1578427" cy="446314"/>
          </a:xfrm>
        </p:grpSpPr>
        <p:sp>
          <p:nvSpPr>
            <p:cNvPr id="32" name="Arrow: Pentagon 31">
              <a:extLst>
                <a:ext uri="{FF2B5EF4-FFF2-40B4-BE49-F238E27FC236}">
                  <a16:creationId xmlns:a16="http://schemas.microsoft.com/office/drawing/2014/main" id="{D5747E5C-BDEC-2D8C-CC7C-3466B7887036}"/>
                </a:ext>
              </a:extLst>
            </p:cNvPr>
            <p:cNvSpPr/>
            <p:nvPr/>
          </p:nvSpPr>
          <p:spPr>
            <a:xfrm>
              <a:off x="353785" y="2275114"/>
              <a:ext cx="1578427" cy="446314"/>
            </a:xfrm>
            <a:prstGeom prst="homePlate">
              <a:avLst/>
            </a:prstGeom>
            <a:solidFill>
              <a:srgbClr val="99C7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B644A591-F82D-37B5-C3AC-8AFEA555BE29}"/>
                </a:ext>
              </a:extLst>
            </p:cNvPr>
            <p:cNvSpPr txBox="1"/>
            <p:nvPr/>
          </p:nvSpPr>
          <p:spPr>
            <a:xfrm>
              <a:off x="391885" y="2362200"/>
              <a:ext cx="1502228" cy="276999"/>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200" b="1" dirty="0">
                  <a:latin typeface="Arial"/>
                  <a:cs typeface="Calibri"/>
                </a:rPr>
                <a:t>Authentication</a:t>
              </a:r>
              <a:endParaRPr lang="en-US" dirty="0">
                <a:cs typeface="Calibri" panose="020F0502020204030204"/>
              </a:endParaRPr>
            </a:p>
          </p:txBody>
        </p:sp>
      </p:grpSp>
      <p:grpSp>
        <p:nvGrpSpPr>
          <p:cNvPr id="34" name="Group 33">
            <a:extLst>
              <a:ext uri="{FF2B5EF4-FFF2-40B4-BE49-F238E27FC236}">
                <a16:creationId xmlns:a16="http://schemas.microsoft.com/office/drawing/2014/main" id="{984FBF36-CE3A-5740-BD87-2C63B1C66B8A}"/>
              </a:ext>
            </a:extLst>
          </p:cNvPr>
          <p:cNvGrpSpPr/>
          <p:nvPr/>
        </p:nvGrpSpPr>
        <p:grpSpPr>
          <a:xfrm>
            <a:off x="337457" y="5638799"/>
            <a:ext cx="1594755" cy="461665"/>
            <a:chOff x="337457" y="2275114"/>
            <a:chExt cx="1594755" cy="461665"/>
          </a:xfrm>
        </p:grpSpPr>
        <p:sp>
          <p:nvSpPr>
            <p:cNvPr id="35" name="Arrow: Pentagon 34">
              <a:extLst>
                <a:ext uri="{FF2B5EF4-FFF2-40B4-BE49-F238E27FC236}">
                  <a16:creationId xmlns:a16="http://schemas.microsoft.com/office/drawing/2014/main" id="{5C063331-7EFB-8FA8-FEA1-879DFFE97839}"/>
                </a:ext>
              </a:extLst>
            </p:cNvPr>
            <p:cNvSpPr/>
            <p:nvPr/>
          </p:nvSpPr>
          <p:spPr>
            <a:xfrm>
              <a:off x="353785" y="2275114"/>
              <a:ext cx="1578427" cy="446314"/>
            </a:xfrm>
            <a:prstGeom prst="homePlate">
              <a:avLst/>
            </a:prstGeom>
            <a:solidFill>
              <a:srgbClr val="99C7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803725A0-CCEF-D662-63A9-C46ED71D130E}"/>
                </a:ext>
              </a:extLst>
            </p:cNvPr>
            <p:cNvSpPr txBox="1"/>
            <p:nvPr/>
          </p:nvSpPr>
          <p:spPr>
            <a:xfrm>
              <a:off x="337457" y="2275114"/>
              <a:ext cx="1502228" cy="461665"/>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200" b="1" dirty="0">
                  <a:latin typeface="Arial"/>
                  <a:cs typeface="Calibri"/>
                </a:rPr>
                <a:t>Disaster Recovery</a:t>
              </a:r>
              <a:endParaRPr lang="en-US" sz="1200" b="1">
                <a:latin typeface="Arial"/>
                <a:cs typeface="Calibri"/>
              </a:endParaRPr>
            </a:p>
          </p:txBody>
        </p:sp>
      </p:grpSp>
      <p:sp>
        <p:nvSpPr>
          <p:cNvPr id="2" name="Rectangle 1">
            <a:extLst>
              <a:ext uri="{FF2B5EF4-FFF2-40B4-BE49-F238E27FC236}">
                <a16:creationId xmlns:a16="http://schemas.microsoft.com/office/drawing/2014/main" id="{7A9EB33D-D2EF-F3BC-C081-F2AE1B5DADCF}"/>
              </a:ext>
            </a:extLst>
          </p:cNvPr>
          <p:cNvSpPr/>
          <p:nvPr/>
        </p:nvSpPr>
        <p:spPr>
          <a:xfrm>
            <a:off x="1964871" y="1447799"/>
            <a:ext cx="4539343" cy="53340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cs typeface="Calibri"/>
              </a:rPr>
              <a:t>Misconceptions</a:t>
            </a:r>
            <a:endParaRPr lang="en-US" dirty="0">
              <a:cs typeface="Calibri"/>
            </a:endParaRPr>
          </a:p>
        </p:txBody>
      </p:sp>
      <p:sp>
        <p:nvSpPr>
          <p:cNvPr id="3" name="Rectangle 2">
            <a:extLst>
              <a:ext uri="{FF2B5EF4-FFF2-40B4-BE49-F238E27FC236}">
                <a16:creationId xmlns:a16="http://schemas.microsoft.com/office/drawing/2014/main" id="{719B7917-941D-A0A5-4F14-652BDE11CDEA}"/>
              </a:ext>
            </a:extLst>
          </p:cNvPr>
          <p:cNvSpPr/>
          <p:nvPr/>
        </p:nvSpPr>
        <p:spPr>
          <a:xfrm>
            <a:off x="6912428" y="1447799"/>
            <a:ext cx="4539343" cy="53340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dirty="0">
                <a:cs typeface="Calibri"/>
              </a:rPr>
              <a:t>Reality</a:t>
            </a:r>
            <a:endParaRPr lang="en-US" dirty="0">
              <a:cs typeface="Calibri"/>
            </a:endParaRPr>
          </a:p>
        </p:txBody>
      </p:sp>
    </p:spTree>
    <p:extLst>
      <p:ext uri="{BB962C8B-B14F-4D97-AF65-F5344CB8AC3E}">
        <p14:creationId xmlns:p14="http://schemas.microsoft.com/office/powerpoint/2010/main" val="82748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B358A-3A09-254B-E712-5217882411BF}"/>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D1EFF6C4-0925-5F0E-BD8E-73A315AFB442}"/>
              </a:ext>
            </a:extLst>
          </p:cNvPr>
          <p:cNvSpPr/>
          <p:nvPr/>
        </p:nvSpPr>
        <p:spPr>
          <a:xfrm>
            <a:off x="8414154" y="1528053"/>
            <a:ext cx="3667906" cy="508000"/>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bg1"/>
                </a:solidFill>
                <a:latin typeface="Calibri"/>
                <a:ea typeface="+mn-lt"/>
                <a:cs typeface="+mn-lt"/>
              </a:rPr>
              <a:t>Choosing Cloud: Shared Responsibility </a:t>
            </a:r>
            <a:endParaRPr lang="en-GB" sz="1400" b="1">
              <a:solidFill>
                <a:schemeClr val="bg1"/>
              </a:solidFill>
              <a:latin typeface="Calibri"/>
              <a:cs typeface="Calibri" panose="020F0502020204030204"/>
            </a:endParaRPr>
          </a:p>
        </p:txBody>
      </p:sp>
      <p:sp>
        <p:nvSpPr>
          <p:cNvPr id="9" name="Rectangle 8">
            <a:extLst>
              <a:ext uri="{FF2B5EF4-FFF2-40B4-BE49-F238E27FC236}">
                <a16:creationId xmlns:a16="http://schemas.microsoft.com/office/drawing/2014/main" id="{EDD14ED1-F437-2C55-B50C-014E6DEA61B6}"/>
              </a:ext>
            </a:extLst>
          </p:cNvPr>
          <p:cNvSpPr/>
          <p:nvPr/>
        </p:nvSpPr>
        <p:spPr>
          <a:xfrm>
            <a:off x="421533" y="1026809"/>
            <a:ext cx="11457020" cy="50259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75E31EF-6417-6B34-B933-F45B32B9E868}"/>
              </a:ext>
            </a:extLst>
          </p:cNvPr>
          <p:cNvSpPr/>
          <p:nvPr/>
        </p:nvSpPr>
        <p:spPr>
          <a:xfrm>
            <a:off x="421533" y="464766"/>
            <a:ext cx="11457020"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b="1" dirty="0">
              <a:cs typeface="Arial" panose="020B0604020202020204"/>
            </a:endParaRPr>
          </a:p>
        </p:txBody>
      </p:sp>
      <p:sp>
        <p:nvSpPr>
          <p:cNvPr id="7" name="Title 6">
            <a:extLst>
              <a:ext uri="{FF2B5EF4-FFF2-40B4-BE49-F238E27FC236}">
                <a16:creationId xmlns:a16="http://schemas.microsoft.com/office/drawing/2014/main" id="{086CD340-0593-4C6B-407D-F0FF990ED097}"/>
              </a:ext>
            </a:extLst>
          </p:cNvPr>
          <p:cNvSpPr>
            <a:spLocks noGrp="1"/>
          </p:cNvSpPr>
          <p:nvPr>
            <p:ph type="title"/>
          </p:nvPr>
        </p:nvSpPr>
        <p:spPr>
          <a:xfrm>
            <a:off x="830904" y="400042"/>
            <a:ext cx="11404154" cy="438251"/>
          </a:xfrm>
        </p:spPr>
        <p:txBody>
          <a:bodyPr>
            <a:normAutofit fontScale="90000"/>
          </a:bodyPr>
          <a:lstStyle/>
          <a:p>
            <a:pPr>
              <a:lnSpc>
                <a:spcPct val="100000"/>
              </a:lnSpc>
              <a:spcBef>
                <a:spcPts val="0"/>
              </a:spcBef>
              <a:spcAft>
                <a:spcPts val="600"/>
              </a:spcAft>
            </a:pPr>
            <a:endParaRPr lang="en-GB" sz="4000" dirty="0">
              <a:cs typeface="Arial"/>
            </a:endParaRPr>
          </a:p>
          <a:p>
            <a:pPr>
              <a:lnSpc>
                <a:spcPct val="100000"/>
              </a:lnSpc>
              <a:spcBef>
                <a:spcPts val="0"/>
              </a:spcBef>
              <a:spcAft>
                <a:spcPts val="600"/>
              </a:spcAft>
            </a:pPr>
            <a:endParaRPr lang="en-GB" sz="1600" b="0" dirty="0">
              <a:cs typeface="Arial"/>
            </a:endParaRPr>
          </a:p>
        </p:txBody>
      </p:sp>
      <p:cxnSp>
        <p:nvCxnSpPr>
          <p:cNvPr id="2" name="Straight Arrow Connector 1">
            <a:extLst>
              <a:ext uri="{FF2B5EF4-FFF2-40B4-BE49-F238E27FC236}">
                <a16:creationId xmlns:a16="http://schemas.microsoft.com/office/drawing/2014/main" id="{A47B3C24-E8A9-474E-EB61-BC4DDE0024EE}"/>
              </a:ext>
            </a:extLst>
          </p:cNvPr>
          <p:cNvCxnSpPr/>
          <p:nvPr/>
        </p:nvCxnSpPr>
        <p:spPr>
          <a:xfrm flipH="1">
            <a:off x="4264653" y="1528862"/>
            <a:ext cx="15477" cy="4631371"/>
          </a:xfrm>
          <a:prstGeom prst="straightConnector1">
            <a:avLst/>
          </a:prstGeom>
          <a:ln w="28575">
            <a:solidFill>
              <a:srgbClr val="0072CE"/>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D4BCE2BF-7F64-F595-164B-D68DC6BA4171}"/>
              </a:ext>
            </a:extLst>
          </p:cNvPr>
          <p:cNvSpPr txBox="1"/>
          <p:nvPr/>
        </p:nvSpPr>
        <p:spPr>
          <a:xfrm>
            <a:off x="421763" y="836423"/>
            <a:ext cx="1107872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latin typeface="Arial"/>
                <a:cs typeface="Arial"/>
              </a:rPr>
              <a:t>Data privacy and compliance are vital in healthcare, safeguarding patient confidentiality and building trust. Compliance with GDPR and NHS England guidelines protects patient rights, ensures data integrity, and prevents unauthorised access to sensitive medical information.</a:t>
            </a:r>
            <a:endParaRPr lang="en-US" sz="1400">
              <a:latin typeface="Arial"/>
              <a:cs typeface="Arial"/>
            </a:endParaRPr>
          </a:p>
        </p:txBody>
      </p:sp>
      <p:sp>
        <p:nvSpPr>
          <p:cNvPr id="16" name="TextBox 15">
            <a:extLst>
              <a:ext uri="{FF2B5EF4-FFF2-40B4-BE49-F238E27FC236}">
                <a16:creationId xmlns:a16="http://schemas.microsoft.com/office/drawing/2014/main" id="{7AAA84B7-DB15-37CE-AB4B-EE3F8CE7E6F0}"/>
              </a:ext>
            </a:extLst>
          </p:cNvPr>
          <p:cNvSpPr txBox="1"/>
          <p:nvPr/>
        </p:nvSpPr>
        <p:spPr>
          <a:xfrm>
            <a:off x="356642" y="296345"/>
            <a:ext cx="377217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b="1" dirty="0">
                <a:latin typeface="Arial"/>
                <a:cs typeface="Arial"/>
              </a:rPr>
              <a:t>Security</a:t>
            </a:r>
            <a:endParaRPr lang="en-US" dirty="0">
              <a:latin typeface="Arial"/>
              <a:cs typeface="Arial" panose="020B0604020202020204"/>
            </a:endParaRPr>
          </a:p>
        </p:txBody>
      </p:sp>
      <p:sp>
        <p:nvSpPr>
          <p:cNvPr id="6" name="Isosceles Triangle 5">
            <a:extLst>
              <a:ext uri="{FF2B5EF4-FFF2-40B4-BE49-F238E27FC236}">
                <a16:creationId xmlns:a16="http://schemas.microsoft.com/office/drawing/2014/main" id="{98043E89-31E5-2EFD-DD88-F32146AB5EE0}"/>
              </a:ext>
            </a:extLst>
          </p:cNvPr>
          <p:cNvSpPr/>
          <p:nvPr/>
        </p:nvSpPr>
        <p:spPr>
          <a:xfrm rot="10800000">
            <a:off x="8409019" y="3107445"/>
            <a:ext cx="3669489" cy="2891278"/>
          </a:xfrm>
          <a:prstGeom prst="triangle">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F61BE667-63A9-E0A2-9BBF-21CBB3C39C69}"/>
              </a:ext>
            </a:extLst>
          </p:cNvPr>
          <p:cNvSpPr/>
          <p:nvPr/>
        </p:nvSpPr>
        <p:spPr>
          <a:xfrm rot="10800000">
            <a:off x="8903508" y="3891062"/>
            <a:ext cx="2680511" cy="2215746"/>
          </a:xfrm>
          <a:prstGeom prst="triangle">
            <a:avLst/>
          </a:prstGeom>
          <a:solidFill>
            <a:srgbClr val="4699DB"/>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cs typeface="Calibri"/>
            </a:endParaRPr>
          </a:p>
        </p:txBody>
      </p:sp>
      <p:sp>
        <p:nvSpPr>
          <p:cNvPr id="18" name="TextBox 17">
            <a:extLst>
              <a:ext uri="{FF2B5EF4-FFF2-40B4-BE49-F238E27FC236}">
                <a16:creationId xmlns:a16="http://schemas.microsoft.com/office/drawing/2014/main" id="{CECB5ABB-8764-8F83-FB7C-54F5572EEB79}"/>
              </a:ext>
            </a:extLst>
          </p:cNvPr>
          <p:cNvSpPr txBox="1"/>
          <p:nvPr/>
        </p:nvSpPr>
        <p:spPr>
          <a:xfrm>
            <a:off x="8594066" y="3085829"/>
            <a:ext cx="329939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dirty="0">
                <a:solidFill>
                  <a:schemeClr val="bg1"/>
                </a:solidFill>
                <a:latin typeface="Arial"/>
                <a:ea typeface="+mn-lt"/>
                <a:cs typeface="+mn-lt"/>
              </a:rPr>
              <a:t>The Cloud Service Provider is responsible for:</a:t>
            </a:r>
            <a:br>
              <a:rPr lang="en-US" sz="1200" b="1" dirty="0">
                <a:solidFill>
                  <a:schemeClr val="bg1"/>
                </a:solidFill>
                <a:ea typeface="+mn-lt"/>
                <a:cs typeface="+mn-lt"/>
              </a:rPr>
            </a:br>
            <a:r>
              <a:rPr lang="en-US" sz="1200" dirty="0">
                <a:solidFill>
                  <a:schemeClr val="bg1"/>
                </a:solidFill>
                <a:latin typeface="Arial"/>
                <a:ea typeface="+mn-lt"/>
                <a:cs typeface="+mn-lt"/>
              </a:rPr>
              <a:t> </a:t>
            </a:r>
            <a:r>
              <a:rPr lang="en-US" sz="1100" dirty="0">
                <a:solidFill>
                  <a:schemeClr val="bg1"/>
                </a:solidFill>
                <a:latin typeface="Arial"/>
                <a:ea typeface="+mn-lt"/>
                <a:cs typeface="+mn-lt"/>
              </a:rPr>
              <a:t>Securing the underlying infrastructure (physical data centers, networking, &amp; hypervisors).</a:t>
            </a:r>
            <a:endParaRPr lang="en-US" dirty="0">
              <a:solidFill>
                <a:schemeClr val="bg1"/>
              </a:solidFill>
              <a:latin typeface="Arial"/>
              <a:cs typeface="Calibri" panose="020F0502020204030204"/>
            </a:endParaRPr>
          </a:p>
        </p:txBody>
      </p:sp>
      <p:sp>
        <p:nvSpPr>
          <p:cNvPr id="19" name="TextBox 18">
            <a:extLst>
              <a:ext uri="{FF2B5EF4-FFF2-40B4-BE49-F238E27FC236}">
                <a16:creationId xmlns:a16="http://schemas.microsoft.com/office/drawing/2014/main" id="{FE6A25FC-191C-A833-F15A-AE266DDE8B64}"/>
              </a:ext>
            </a:extLst>
          </p:cNvPr>
          <p:cNvSpPr txBox="1"/>
          <p:nvPr/>
        </p:nvSpPr>
        <p:spPr>
          <a:xfrm>
            <a:off x="8987277" y="3891062"/>
            <a:ext cx="2507574" cy="1138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dirty="0">
                <a:solidFill>
                  <a:schemeClr val="bg1"/>
                </a:solidFill>
                <a:latin typeface="Arial"/>
                <a:ea typeface="+mn-lt"/>
                <a:cs typeface="+mn-lt"/>
              </a:rPr>
              <a:t>Customers are responsible for:</a:t>
            </a:r>
            <a:br>
              <a:rPr lang="en-US" sz="1200" b="1" dirty="0">
                <a:solidFill>
                  <a:schemeClr val="bg1"/>
                </a:solidFill>
                <a:ea typeface="+mn-lt"/>
                <a:cs typeface="+mn-lt"/>
              </a:rPr>
            </a:br>
            <a:r>
              <a:rPr lang="en-US" sz="1200" dirty="0">
                <a:solidFill>
                  <a:schemeClr val="bg1"/>
                </a:solidFill>
                <a:latin typeface="Arial"/>
                <a:ea typeface="+mn-lt"/>
                <a:cs typeface="+mn-lt"/>
              </a:rPr>
              <a:t> </a:t>
            </a:r>
            <a:r>
              <a:rPr lang="en-US" sz="1100" dirty="0">
                <a:solidFill>
                  <a:schemeClr val="bg1"/>
                </a:solidFill>
                <a:latin typeface="Arial"/>
                <a:ea typeface="+mn-lt"/>
                <a:cs typeface="+mn-lt"/>
              </a:rPr>
              <a:t>Securing their data, applications, identities, </a:t>
            </a:r>
          </a:p>
          <a:p>
            <a:pPr algn="ctr"/>
            <a:r>
              <a:rPr lang="en-US" sz="1100" dirty="0">
                <a:solidFill>
                  <a:schemeClr val="bg1"/>
                </a:solidFill>
                <a:latin typeface="Arial"/>
                <a:ea typeface="+mn-lt"/>
                <a:cs typeface="+mn-lt"/>
              </a:rPr>
              <a:t>and configurations </a:t>
            </a:r>
          </a:p>
          <a:p>
            <a:pPr algn="ctr"/>
            <a:r>
              <a:rPr lang="en-US" sz="1100" dirty="0">
                <a:solidFill>
                  <a:schemeClr val="bg1"/>
                </a:solidFill>
                <a:latin typeface="Arial"/>
                <a:ea typeface="+mn-lt"/>
                <a:cs typeface="+mn-lt"/>
              </a:rPr>
              <a:t>within the</a:t>
            </a:r>
          </a:p>
          <a:p>
            <a:pPr algn="ctr"/>
            <a:r>
              <a:rPr lang="en-US" sz="1100" dirty="0">
                <a:solidFill>
                  <a:schemeClr val="bg1"/>
                </a:solidFill>
                <a:latin typeface="Arial"/>
                <a:ea typeface="+mn-lt"/>
                <a:cs typeface="+mn-lt"/>
              </a:rPr>
              <a:t> cloud environment. </a:t>
            </a:r>
            <a:endParaRPr lang="en-US" sz="1100" dirty="0">
              <a:solidFill>
                <a:schemeClr val="bg1"/>
              </a:solidFill>
              <a:latin typeface="Arial"/>
              <a:cs typeface="Calibri"/>
            </a:endParaRPr>
          </a:p>
        </p:txBody>
      </p:sp>
      <p:sp>
        <p:nvSpPr>
          <p:cNvPr id="21" name="TextBox 20">
            <a:extLst>
              <a:ext uri="{FF2B5EF4-FFF2-40B4-BE49-F238E27FC236}">
                <a16:creationId xmlns:a16="http://schemas.microsoft.com/office/drawing/2014/main" id="{AD18753F-46F9-5355-538C-01A54358E63F}"/>
              </a:ext>
            </a:extLst>
          </p:cNvPr>
          <p:cNvSpPr txBox="1"/>
          <p:nvPr/>
        </p:nvSpPr>
        <p:spPr>
          <a:xfrm>
            <a:off x="8414424" y="2237361"/>
            <a:ext cx="3664085" cy="64633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solidFill>
                  <a:srgbClr val="0F0F0F"/>
                </a:solidFill>
                <a:latin typeface="Arial"/>
                <a:ea typeface="+mn-lt"/>
                <a:cs typeface="+mn-lt"/>
              </a:rPr>
              <a:t>In the cloud, NHS Trusts </a:t>
            </a:r>
            <a:r>
              <a:rPr lang="en-US" sz="1200" b="1" dirty="0">
                <a:solidFill>
                  <a:srgbClr val="0F0F0F"/>
                </a:solidFill>
                <a:latin typeface="Arial"/>
                <a:ea typeface="+mn-lt"/>
                <a:cs typeface="+mn-lt"/>
              </a:rPr>
              <a:t>share security responsibilities</a:t>
            </a:r>
            <a:r>
              <a:rPr lang="en-US" sz="1200" dirty="0">
                <a:solidFill>
                  <a:srgbClr val="0F0F0F"/>
                </a:solidFill>
                <a:latin typeface="Arial"/>
                <a:ea typeface="+mn-lt"/>
                <a:cs typeface="+mn-lt"/>
              </a:rPr>
              <a:t>, ensuring a collaborative effort for a secure computing environment.</a:t>
            </a:r>
            <a:endParaRPr lang="en-US">
              <a:solidFill>
                <a:srgbClr val="0F0F0F"/>
              </a:solidFill>
              <a:latin typeface="Arial"/>
              <a:ea typeface="+mn-lt"/>
              <a:cs typeface="+mn-lt"/>
            </a:endParaRPr>
          </a:p>
        </p:txBody>
      </p:sp>
      <p:sp>
        <p:nvSpPr>
          <p:cNvPr id="25" name="Rectangle 24">
            <a:extLst>
              <a:ext uri="{FF2B5EF4-FFF2-40B4-BE49-F238E27FC236}">
                <a16:creationId xmlns:a16="http://schemas.microsoft.com/office/drawing/2014/main" id="{99EF7FBF-0830-70F3-D825-FD37BD7919FC}"/>
              </a:ext>
            </a:extLst>
          </p:cNvPr>
          <p:cNvSpPr/>
          <p:nvPr/>
        </p:nvSpPr>
        <p:spPr>
          <a:xfrm>
            <a:off x="4427241" y="1528052"/>
            <a:ext cx="3667636" cy="508000"/>
          </a:xfrm>
          <a:prstGeom prst="rect">
            <a:avLst/>
          </a:prstGeom>
          <a:solidFill>
            <a:srgbClr val="DEE2E5"/>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tx1"/>
                </a:solidFill>
                <a:latin typeface="Calibri"/>
                <a:ea typeface="+mn-lt"/>
                <a:cs typeface="+mn-lt"/>
              </a:rPr>
              <a:t>Resilience Challenges within NHS</a:t>
            </a:r>
            <a:endParaRPr lang="en-US" sz="1400">
              <a:solidFill>
                <a:schemeClr val="tx1"/>
              </a:solidFill>
              <a:latin typeface="Calibri"/>
              <a:cs typeface="Calibri" panose="020F0502020204030204"/>
            </a:endParaRPr>
          </a:p>
        </p:txBody>
      </p:sp>
      <p:sp>
        <p:nvSpPr>
          <p:cNvPr id="26" name="Rectangle 25">
            <a:extLst>
              <a:ext uri="{FF2B5EF4-FFF2-40B4-BE49-F238E27FC236}">
                <a16:creationId xmlns:a16="http://schemas.microsoft.com/office/drawing/2014/main" id="{65019975-D0F2-9650-8D07-20F9FE4A957B}"/>
              </a:ext>
            </a:extLst>
          </p:cNvPr>
          <p:cNvSpPr/>
          <p:nvPr/>
        </p:nvSpPr>
        <p:spPr>
          <a:xfrm>
            <a:off x="4438051" y="4743585"/>
            <a:ext cx="3667636" cy="508000"/>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bg1"/>
                </a:solidFill>
                <a:latin typeface="Calibri"/>
                <a:ea typeface="+mn-lt"/>
                <a:cs typeface="+mn-lt"/>
              </a:rPr>
              <a:t>Implication</a:t>
            </a:r>
            <a:endParaRPr lang="en-GB" sz="1400" b="1">
              <a:solidFill>
                <a:schemeClr val="bg1"/>
              </a:solidFill>
              <a:latin typeface="Calibri"/>
              <a:cs typeface="Calibri"/>
            </a:endParaRPr>
          </a:p>
        </p:txBody>
      </p:sp>
      <p:sp>
        <p:nvSpPr>
          <p:cNvPr id="27" name="Rectangle 26">
            <a:extLst>
              <a:ext uri="{FF2B5EF4-FFF2-40B4-BE49-F238E27FC236}">
                <a16:creationId xmlns:a16="http://schemas.microsoft.com/office/drawing/2014/main" id="{F2C7AC59-226E-38D5-CDBB-F1CCE4D043F0}"/>
              </a:ext>
            </a:extLst>
          </p:cNvPr>
          <p:cNvSpPr/>
          <p:nvPr/>
        </p:nvSpPr>
        <p:spPr>
          <a:xfrm>
            <a:off x="4438050" y="3106093"/>
            <a:ext cx="3667636" cy="508000"/>
          </a:xfrm>
          <a:prstGeom prst="rect">
            <a:avLst/>
          </a:prstGeom>
          <a:solidFill>
            <a:srgbClr val="99C7EB"/>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bg1"/>
                </a:solidFill>
                <a:latin typeface="Calibri"/>
                <a:cs typeface="Calibri"/>
              </a:rPr>
              <a:t>Opportunity</a:t>
            </a:r>
            <a:endParaRPr lang="en-GB" sz="1400" b="1">
              <a:solidFill>
                <a:schemeClr val="bg1"/>
              </a:solidFill>
              <a:latin typeface="Calibri"/>
              <a:cs typeface="Calibri"/>
            </a:endParaRPr>
          </a:p>
        </p:txBody>
      </p:sp>
      <p:sp>
        <p:nvSpPr>
          <p:cNvPr id="29" name="Rectangle 28">
            <a:extLst>
              <a:ext uri="{FF2B5EF4-FFF2-40B4-BE49-F238E27FC236}">
                <a16:creationId xmlns:a16="http://schemas.microsoft.com/office/drawing/2014/main" id="{76291F03-E921-7BF6-8DEC-47B5C6A4F36C}"/>
              </a:ext>
            </a:extLst>
          </p:cNvPr>
          <p:cNvSpPr/>
          <p:nvPr/>
        </p:nvSpPr>
        <p:spPr>
          <a:xfrm>
            <a:off x="4440267" y="3736902"/>
            <a:ext cx="3669564" cy="826528"/>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dirty="0">
                <a:solidFill>
                  <a:schemeClr val="tx1"/>
                </a:solidFill>
                <a:latin typeface="Arial"/>
                <a:ea typeface="+mn-lt"/>
                <a:cs typeface="Arial"/>
              </a:rPr>
              <a:t>Cloud infrastructure provides robust disaster recovery and data backup capabilities, ensuring continuous healthcare service delivery even during system failures or unforeseen emergencies. </a:t>
            </a:r>
            <a:endParaRPr lang="en-US" sz="1200" dirty="0">
              <a:solidFill>
                <a:schemeClr val="tx1"/>
              </a:solidFill>
              <a:cs typeface="Calibri" panose="020F0502020204030204"/>
            </a:endParaRPr>
          </a:p>
        </p:txBody>
      </p:sp>
      <p:sp>
        <p:nvSpPr>
          <p:cNvPr id="30" name="Rectangle 29">
            <a:extLst>
              <a:ext uri="{FF2B5EF4-FFF2-40B4-BE49-F238E27FC236}">
                <a16:creationId xmlns:a16="http://schemas.microsoft.com/office/drawing/2014/main" id="{D5673F9D-C373-EEED-12C2-AD5E230E6CA5}"/>
              </a:ext>
            </a:extLst>
          </p:cNvPr>
          <p:cNvSpPr/>
          <p:nvPr/>
        </p:nvSpPr>
        <p:spPr>
          <a:xfrm>
            <a:off x="4440265" y="5379795"/>
            <a:ext cx="3669564" cy="826528"/>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dirty="0">
                <a:solidFill>
                  <a:schemeClr val="tx1"/>
                </a:solidFill>
                <a:latin typeface="Arial"/>
                <a:ea typeface="+mn-lt"/>
                <a:cs typeface="Arial"/>
              </a:rPr>
              <a:t>The Trust incurred </a:t>
            </a:r>
            <a:r>
              <a:rPr lang="en-GB" sz="1200" b="1" dirty="0">
                <a:solidFill>
                  <a:schemeClr val="tx1"/>
                </a:solidFill>
                <a:latin typeface="Arial"/>
                <a:ea typeface="+mn-lt"/>
                <a:cs typeface="Arial"/>
              </a:rPr>
              <a:t>£1.4m  spending</a:t>
            </a:r>
            <a:r>
              <a:rPr lang="en-GB" sz="1200" dirty="0">
                <a:solidFill>
                  <a:schemeClr val="tx1"/>
                </a:solidFill>
                <a:latin typeface="Arial"/>
                <a:ea typeface="+mn-lt"/>
                <a:cs typeface="Arial"/>
              </a:rPr>
              <a:t> on technology services to respond to this incident. This included a </a:t>
            </a:r>
            <a:r>
              <a:rPr lang="en-GB" sz="1200" b="1" dirty="0">
                <a:solidFill>
                  <a:schemeClr val="tx1"/>
                </a:solidFill>
                <a:latin typeface="Arial"/>
                <a:ea typeface="+mn-lt"/>
                <a:cs typeface="Arial"/>
              </a:rPr>
              <a:t>cloud-hosted environment to provide resilience</a:t>
            </a:r>
            <a:r>
              <a:rPr lang="en-GB" sz="1200" dirty="0">
                <a:solidFill>
                  <a:schemeClr val="tx1"/>
                </a:solidFill>
                <a:latin typeface="Arial"/>
                <a:ea typeface="+mn-lt"/>
                <a:cs typeface="Arial"/>
              </a:rPr>
              <a:t> for data backups.</a:t>
            </a:r>
            <a:endParaRPr lang="en-US" sz="1200" dirty="0">
              <a:solidFill>
                <a:schemeClr val="tx1"/>
              </a:solidFill>
              <a:cs typeface="Arial"/>
            </a:endParaRPr>
          </a:p>
        </p:txBody>
      </p:sp>
      <p:sp>
        <p:nvSpPr>
          <p:cNvPr id="31" name="Rectangle 30">
            <a:extLst>
              <a:ext uri="{FF2B5EF4-FFF2-40B4-BE49-F238E27FC236}">
                <a16:creationId xmlns:a16="http://schemas.microsoft.com/office/drawing/2014/main" id="{AB9BA604-9EDD-621B-3C2A-9C2E934429DC}"/>
              </a:ext>
            </a:extLst>
          </p:cNvPr>
          <p:cNvSpPr/>
          <p:nvPr/>
        </p:nvSpPr>
        <p:spPr>
          <a:xfrm>
            <a:off x="4440265" y="2148049"/>
            <a:ext cx="3669564" cy="826528"/>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b="1" dirty="0">
                <a:solidFill>
                  <a:schemeClr val="tx1"/>
                </a:solidFill>
                <a:latin typeface="Arial"/>
                <a:ea typeface="+mn-lt"/>
                <a:cs typeface="Arial"/>
              </a:rPr>
              <a:t>Guy’s and St Thomas’ Trust </a:t>
            </a:r>
            <a:r>
              <a:rPr lang="en-GB" sz="1200" dirty="0">
                <a:solidFill>
                  <a:schemeClr val="tx1"/>
                </a:solidFill>
                <a:latin typeface="Arial"/>
                <a:ea typeface="+mn-lt"/>
                <a:cs typeface="Arial"/>
              </a:rPr>
              <a:t>had to cancel operations, postpone appointments and divert seriously ill patients to other hospitals as a result of the IT meltdown.</a:t>
            </a:r>
            <a:endParaRPr lang="en-US" sz="1200" dirty="0">
              <a:solidFill>
                <a:schemeClr val="tx1"/>
              </a:solidFill>
              <a:cs typeface="Arial"/>
            </a:endParaRPr>
          </a:p>
        </p:txBody>
      </p:sp>
      <p:cxnSp>
        <p:nvCxnSpPr>
          <p:cNvPr id="32" name="Straight Arrow Connector 31">
            <a:extLst>
              <a:ext uri="{FF2B5EF4-FFF2-40B4-BE49-F238E27FC236}">
                <a16:creationId xmlns:a16="http://schemas.microsoft.com/office/drawing/2014/main" id="{F5F63AFD-425E-941C-F631-A62EE6BF4C62}"/>
              </a:ext>
            </a:extLst>
          </p:cNvPr>
          <p:cNvCxnSpPr>
            <a:cxnSpLocks/>
          </p:cNvCxnSpPr>
          <p:nvPr/>
        </p:nvCxnSpPr>
        <p:spPr>
          <a:xfrm flipH="1">
            <a:off x="8220567" y="1528861"/>
            <a:ext cx="15477" cy="4631371"/>
          </a:xfrm>
          <a:prstGeom prst="straightConnector1">
            <a:avLst/>
          </a:prstGeom>
          <a:ln w="28575">
            <a:solidFill>
              <a:srgbClr val="0072CE"/>
            </a:solidFill>
          </a:ln>
        </p:spPr>
        <p:style>
          <a:lnRef idx="1">
            <a:schemeClr val="accent1"/>
          </a:lnRef>
          <a:fillRef idx="0">
            <a:schemeClr val="accent1"/>
          </a:fillRef>
          <a:effectRef idx="0">
            <a:schemeClr val="accent1"/>
          </a:effectRef>
          <a:fontRef idx="minor">
            <a:schemeClr val="tx1"/>
          </a:fontRef>
        </p:style>
      </p:cxnSp>
      <p:graphicFrame>
        <p:nvGraphicFramePr>
          <p:cNvPr id="37" name="Table 36">
            <a:extLst>
              <a:ext uri="{FF2B5EF4-FFF2-40B4-BE49-F238E27FC236}">
                <a16:creationId xmlns:a16="http://schemas.microsoft.com/office/drawing/2014/main" id="{05DDBB46-541B-78C4-00D2-50666C7F05D8}"/>
              </a:ext>
            </a:extLst>
          </p:cNvPr>
          <p:cNvGraphicFramePr>
            <a:graphicFrameLocks noGrp="1"/>
          </p:cNvGraphicFramePr>
          <p:nvPr>
            <p:extLst>
              <p:ext uri="{D42A27DB-BD31-4B8C-83A1-F6EECF244321}">
                <p14:modId xmlns:p14="http://schemas.microsoft.com/office/powerpoint/2010/main" val="1387318245"/>
              </p:ext>
            </p:extLst>
          </p:nvPr>
        </p:nvGraphicFramePr>
        <p:xfrm>
          <a:off x="287237" y="2146682"/>
          <a:ext cx="3874048" cy="4034306"/>
        </p:xfrm>
        <a:graphic>
          <a:graphicData uri="http://schemas.openxmlformats.org/drawingml/2006/table">
            <a:tbl>
              <a:tblPr firstRow="1" bandRow="1">
                <a:tableStyleId>{5C22544A-7EE6-4342-B048-85BDC9FD1C3A}</a:tableStyleId>
              </a:tblPr>
              <a:tblGrid>
                <a:gridCol w="1139132">
                  <a:extLst>
                    <a:ext uri="{9D8B030D-6E8A-4147-A177-3AD203B41FA5}">
                      <a16:colId xmlns:a16="http://schemas.microsoft.com/office/drawing/2014/main" val="4182804008"/>
                    </a:ext>
                  </a:extLst>
                </a:gridCol>
                <a:gridCol w="1367458">
                  <a:extLst>
                    <a:ext uri="{9D8B030D-6E8A-4147-A177-3AD203B41FA5}">
                      <a16:colId xmlns:a16="http://schemas.microsoft.com/office/drawing/2014/main" val="324335571"/>
                    </a:ext>
                  </a:extLst>
                </a:gridCol>
                <a:gridCol w="1367458">
                  <a:extLst>
                    <a:ext uri="{9D8B030D-6E8A-4147-A177-3AD203B41FA5}">
                      <a16:colId xmlns:a16="http://schemas.microsoft.com/office/drawing/2014/main" val="773719516"/>
                    </a:ext>
                  </a:extLst>
                </a:gridCol>
              </a:tblGrid>
              <a:tr h="527210">
                <a:tc>
                  <a:txBody>
                    <a:bodyPr/>
                    <a:lstStyle/>
                    <a:p>
                      <a:endParaRPr lang="en-US"/>
                    </a:p>
                  </a:txBody>
                  <a:tcPr>
                    <a:solidFill>
                      <a:srgbClr val="99C7EB"/>
                    </a:solidFill>
                  </a:tcPr>
                </a:tc>
                <a:tc>
                  <a:txBody>
                    <a:bodyPr/>
                    <a:lstStyle/>
                    <a:p>
                      <a:pPr algn="ctr"/>
                      <a:r>
                        <a:rPr lang="en-US" sz="1100" dirty="0">
                          <a:solidFill>
                            <a:schemeClr val="bg1"/>
                          </a:solidFill>
                          <a:latin typeface="Calibri"/>
                        </a:rPr>
                        <a:t>Cloud</a:t>
                      </a:r>
                    </a:p>
                  </a:txBody>
                  <a:tcPr anchor="ctr">
                    <a:solidFill>
                      <a:srgbClr val="99C7EB"/>
                    </a:solidFill>
                  </a:tcPr>
                </a:tc>
                <a:tc>
                  <a:txBody>
                    <a:bodyPr/>
                    <a:lstStyle/>
                    <a:p>
                      <a:pPr algn="ctr"/>
                      <a:r>
                        <a:rPr lang="en-US" sz="1100" dirty="0">
                          <a:solidFill>
                            <a:schemeClr val="bg1"/>
                          </a:solidFill>
                          <a:latin typeface="Calibri"/>
                        </a:rPr>
                        <a:t>On-premises</a:t>
                      </a:r>
                    </a:p>
                  </a:txBody>
                  <a:tcPr anchor="ctr">
                    <a:solidFill>
                      <a:srgbClr val="99C7EB"/>
                    </a:solidFill>
                  </a:tcPr>
                </a:tc>
                <a:extLst>
                  <a:ext uri="{0D108BD9-81ED-4DB2-BD59-A6C34878D82A}">
                    <a16:rowId xmlns:a16="http://schemas.microsoft.com/office/drawing/2014/main" val="3562390067"/>
                  </a:ext>
                </a:extLst>
              </a:tr>
              <a:tr h="1169032">
                <a:tc>
                  <a:txBody>
                    <a:bodyPr/>
                    <a:lstStyle/>
                    <a:p>
                      <a:r>
                        <a:rPr lang="en-US" sz="1100" b="1" dirty="0">
                          <a:solidFill>
                            <a:schemeClr val="bg1"/>
                          </a:solidFill>
                          <a:latin typeface="Calibri"/>
                        </a:rPr>
                        <a:t>Security Measures</a:t>
                      </a:r>
                    </a:p>
                  </a:txBody>
                  <a:tcPr>
                    <a:solidFill>
                      <a:srgbClr val="005EB8"/>
                    </a:solidFill>
                  </a:tcPr>
                </a:tc>
                <a:tc>
                  <a:txBody>
                    <a:bodyPr/>
                    <a:lstStyle/>
                    <a:p>
                      <a:pPr lvl="0">
                        <a:buNone/>
                      </a:pPr>
                      <a:r>
                        <a:rPr lang="en-GB" sz="1000" b="0" i="0" u="none" strike="noStrike" noProof="0" dirty="0">
                          <a:solidFill>
                            <a:schemeClr val="tx1"/>
                          </a:solidFill>
                          <a:latin typeface="Arial"/>
                        </a:rPr>
                        <a:t>Introduces advanced encryption, access controls, and monitoring tools, providing a fortified </a:t>
                      </a:r>
                    </a:p>
                    <a:p>
                      <a:pPr lvl="0">
                        <a:buNone/>
                      </a:pPr>
                      <a:r>
                        <a:rPr lang="en-GB" sz="1000" b="0" i="0" u="none" strike="noStrike" noProof="0" dirty="0">
                          <a:solidFill>
                            <a:schemeClr val="tx1"/>
                          </a:solidFill>
                          <a:latin typeface="Arial"/>
                        </a:rPr>
                        <a:t>defence.</a:t>
                      </a:r>
                      <a:endParaRPr lang="en-GB" dirty="0"/>
                    </a:p>
                  </a:txBody>
                  <a:tcPr>
                    <a:noFill/>
                  </a:tcPr>
                </a:tc>
                <a:tc>
                  <a:txBody>
                    <a:bodyPr/>
                    <a:lstStyle/>
                    <a:p>
                      <a:pPr lvl="0">
                        <a:buNone/>
                      </a:pPr>
                      <a:r>
                        <a:rPr lang="en-GB" sz="1000" b="0" i="0" u="none" strike="noStrike" noProof="0" dirty="0">
                          <a:solidFill>
                            <a:schemeClr val="tx1"/>
                          </a:solidFill>
                          <a:latin typeface="Arial"/>
                        </a:rPr>
                        <a:t>Higher costs and dependencies on internal resources may compromise security.</a:t>
                      </a:r>
                      <a:endParaRPr lang="en-US" sz="1000" dirty="0">
                        <a:solidFill>
                          <a:schemeClr val="tx1"/>
                        </a:solidFill>
                        <a:latin typeface="Arial"/>
                      </a:endParaRPr>
                    </a:p>
                  </a:txBody>
                  <a:tcPr>
                    <a:noFill/>
                  </a:tcPr>
                </a:tc>
                <a:extLst>
                  <a:ext uri="{0D108BD9-81ED-4DB2-BD59-A6C34878D82A}">
                    <a16:rowId xmlns:a16="http://schemas.microsoft.com/office/drawing/2014/main" val="537765850"/>
                  </a:ext>
                </a:extLst>
              </a:tr>
              <a:tr h="1169032">
                <a:tc>
                  <a:txBody>
                    <a:bodyPr/>
                    <a:lstStyle/>
                    <a:p>
                      <a:pPr lvl="0">
                        <a:buNone/>
                      </a:pPr>
                      <a:r>
                        <a:rPr lang="en-US" sz="1100" b="1" i="0" u="none" strike="noStrike" noProof="0" dirty="0">
                          <a:solidFill>
                            <a:schemeClr val="bg1"/>
                          </a:solidFill>
                          <a:latin typeface="Calibri"/>
                        </a:rPr>
                        <a:t>Security Responsibilities</a:t>
                      </a:r>
                    </a:p>
                  </a:txBody>
                  <a:tcPr>
                    <a:solidFill>
                      <a:srgbClr val="005EB8"/>
                    </a:solidFill>
                  </a:tcPr>
                </a:tc>
                <a:tc>
                  <a:txBody>
                    <a:bodyPr/>
                    <a:lstStyle/>
                    <a:p>
                      <a:pPr lvl="0">
                        <a:buNone/>
                      </a:pPr>
                      <a:r>
                        <a:rPr lang="en-GB" sz="1000" b="0" i="0" u="none" strike="noStrike" noProof="0" dirty="0">
                          <a:solidFill>
                            <a:schemeClr val="tx1"/>
                          </a:solidFill>
                          <a:latin typeface="Arial"/>
                        </a:rPr>
                        <a:t>Responsibilities are shared; reducing strain on</a:t>
                      </a:r>
                      <a:r>
                        <a:rPr lang="en-US" sz="1000" b="0" i="0" u="none" strike="noStrike" noProof="0" dirty="0">
                          <a:solidFill>
                            <a:schemeClr val="dk1"/>
                          </a:solidFill>
                          <a:latin typeface="Arial"/>
                        </a:rPr>
                        <a:t> </a:t>
                      </a:r>
                      <a:r>
                        <a:rPr lang="en-GB" sz="1000" b="0" i="0" u="none" strike="noStrike" noProof="0" dirty="0">
                          <a:solidFill>
                            <a:schemeClr val="tx1"/>
                          </a:solidFill>
                          <a:latin typeface="Arial"/>
                        </a:rPr>
                        <a:t>resources.</a:t>
                      </a:r>
                    </a:p>
                  </a:txBody>
                  <a:tcPr>
                    <a:noFill/>
                  </a:tcPr>
                </a:tc>
                <a:tc>
                  <a:txBody>
                    <a:bodyPr/>
                    <a:lstStyle/>
                    <a:p>
                      <a:pPr lvl="0">
                        <a:buNone/>
                      </a:pPr>
                      <a:r>
                        <a:rPr lang="en-GB" sz="1000" b="0" i="0" u="none" strike="noStrike" noProof="0" dirty="0">
                          <a:solidFill>
                            <a:schemeClr val="tx1"/>
                          </a:solidFill>
                          <a:latin typeface="Arial"/>
                        </a:rPr>
                        <a:t>Internal teams manage updates, potentially leading to vulnerabilities.</a:t>
                      </a:r>
                      <a:endParaRPr lang="en-US" sz="1000" dirty="0">
                        <a:solidFill>
                          <a:schemeClr val="tx1"/>
                        </a:solidFill>
                        <a:latin typeface="Arial"/>
                      </a:endParaRPr>
                    </a:p>
                  </a:txBody>
                  <a:tcPr>
                    <a:noFill/>
                  </a:tcPr>
                </a:tc>
                <a:extLst>
                  <a:ext uri="{0D108BD9-81ED-4DB2-BD59-A6C34878D82A}">
                    <a16:rowId xmlns:a16="http://schemas.microsoft.com/office/drawing/2014/main" val="2794992823"/>
                  </a:ext>
                </a:extLst>
              </a:tr>
              <a:tr h="1169032">
                <a:tc>
                  <a:txBody>
                    <a:bodyPr/>
                    <a:lstStyle/>
                    <a:p>
                      <a:pPr lvl="0">
                        <a:buNone/>
                      </a:pPr>
                      <a:r>
                        <a:rPr lang="en-US" sz="1100" b="1" i="0" u="none" strike="noStrike" noProof="0" dirty="0">
                          <a:solidFill>
                            <a:schemeClr val="bg1"/>
                          </a:solidFill>
                          <a:latin typeface="Calibri"/>
                        </a:rPr>
                        <a:t>Scalability and </a:t>
                      </a:r>
                      <a:endParaRPr lang="en-US" sz="1100" b="1" dirty="0">
                        <a:solidFill>
                          <a:schemeClr val="bg1"/>
                        </a:solidFill>
                        <a:latin typeface="Calibri"/>
                      </a:endParaRPr>
                    </a:p>
                    <a:p>
                      <a:pPr lvl="0">
                        <a:buNone/>
                      </a:pPr>
                      <a:r>
                        <a:rPr lang="en-US" sz="1100" b="1" i="0" u="none" strike="noStrike" noProof="0" dirty="0">
                          <a:solidFill>
                            <a:schemeClr val="bg1"/>
                          </a:solidFill>
                          <a:latin typeface="Calibri"/>
                        </a:rPr>
                        <a:t>Adaptability</a:t>
                      </a:r>
                      <a:endParaRPr lang="en-US" sz="1100" b="1" dirty="0">
                        <a:solidFill>
                          <a:schemeClr val="bg1"/>
                        </a:solidFill>
                        <a:latin typeface="Calibri"/>
                      </a:endParaRPr>
                    </a:p>
                  </a:txBody>
                  <a:tcPr>
                    <a:solidFill>
                      <a:srgbClr val="005EB8"/>
                    </a:solidFill>
                  </a:tcPr>
                </a:tc>
                <a:tc>
                  <a:txBody>
                    <a:bodyPr/>
                    <a:lstStyle/>
                    <a:p>
                      <a:pPr lvl="0">
                        <a:buNone/>
                      </a:pPr>
                      <a:r>
                        <a:rPr lang="en-US" sz="1000" b="0" i="0" u="none" strike="noStrike" noProof="0" dirty="0">
                          <a:solidFill>
                            <a:schemeClr val="tx1"/>
                          </a:solidFill>
                          <a:latin typeface="Arial"/>
                        </a:rPr>
                        <a:t>Cloud security scales dynamically with business needs.</a:t>
                      </a:r>
                      <a:endParaRPr lang="en-US" sz="1000">
                        <a:solidFill>
                          <a:schemeClr val="tx1"/>
                        </a:solidFill>
                        <a:latin typeface="Arial"/>
                      </a:endParaRPr>
                    </a:p>
                  </a:txBody>
                  <a:tcPr>
                    <a:noFill/>
                  </a:tcPr>
                </a:tc>
                <a:tc>
                  <a:txBody>
                    <a:bodyPr/>
                    <a:lstStyle/>
                    <a:p>
                      <a:pPr lvl="0">
                        <a:buNone/>
                      </a:pPr>
                      <a:r>
                        <a:rPr lang="en-US" sz="1000" b="0" i="0" u="none" strike="noStrike" noProof="0" dirty="0">
                          <a:solidFill>
                            <a:schemeClr val="tx1"/>
                          </a:solidFill>
                          <a:latin typeface="Arial"/>
                        </a:rPr>
                        <a:t>On-premises security may struggle with scalability.</a:t>
                      </a:r>
                      <a:endParaRPr lang="en-US" sz="1000" dirty="0">
                        <a:solidFill>
                          <a:schemeClr val="tx1"/>
                        </a:solidFill>
                        <a:latin typeface="Arial"/>
                      </a:endParaRPr>
                    </a:p>
                  </a:txBody>
                  <a:tcPr>
                    <a:noFill/>
                  </a:tcPr>
                </a:tc>
                <a:extLst>
                  <a:ext uri="{0D108BD9-81ED-4DB2-BD59-A6C34878D82A}">
                    <a16:rowId xmlns:a16="http://schemas.microsoft.com/office/drawing/2014/main" val="3129838054"/>
                  </a:ext>
                </a:extLst>
              </a:tr>
            </a:tbl>
          </a:graphicData>
        </a:graphic>
      </p:graphicFrame>
      <p:sp>
        <p:nvSpPr>
          <p:cNvPr id="39" name="Rectangle 38">
            <a:extLst>
              <a:ext uri="{FF2B5EF4-FFF2-40B4-BE49-F238E27FC236}">
                <a16:creationId xmlns:a16="http://schemas.microsoft.com/office/drawing/2014/main" id="{59D46A95-AB78-A9F9-118C-B90394318699}"/>
              </a:ext>
            </a:extLst>
          </p:cNvPr>
          <p:cNvSpPr/>
          <p:nvPr/>
        </p:nvSpPr>
        <p:spPr>
          <a:xfrm>
            <a:off x="287166" y="1528053"/>
            <a:ext cx="3873600" cy="508000"/>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bg1"/>
                </a:solidFill>
                <a:latin typeface="Calibri"/>
                <a:ea typeface="+mn-lt"/>
                <a:cs typeface="+mn-lt"/>
              </a:rPr>
              <a:t>Choosing Cloud: Elevating NHS Security Beyond On-Premises</a:t>
            </a:r>
            <a:endParaRPr lang="en-US" sz="1400" dirty="0">
              <a:solidFill>
                <a:schemeClr val="bg1"/>
              </a:solidFill>
              <a:latin typeface="Calibri"/>
              <a:cs typeface="Calibri" panose="020F0502020204030204"/>
            </a:endParaRPr>
          </a:p>
        </p:txBody>
      </p:sp>
      <p:pic>
        <p:nvPicPr>
          <p:cNvPr id="3" name="Graphic 2" descr="Lock with solid fill">
            <a:extLst>
              <a:ext uri="{FF2B5EF4-FFF2-40B4-BE49-F238E27FC236}">
                <a16:creationId xmlns:a16="http://schemas.microsoft.com/office/drawing/2014/main" id="{C8FF1953-9426-65BB-F4FC-E00DB630FBB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961991" y="5295630"/>
            <a:ext cx="914400" cy="914400"/>
          </a:xfrm>
          <a:prstGeom prst="rect">
            <a:avLst/>
          </a:prstGeom>
        </p:spPr>
      </p:pic>
      <p:pic>
        <p:nvPicPr>
          <p:cNvPr id="10" name="Graphic 9">
            <a:extLst>
              <a:ext uri="{FF2B5EF4-FFF2-40B4-BE49-F238E27FC236}">
                <a16:creationId xmlns:a16="http://schemas.microsoft.com/office/drawing/2014/main" id="{BF05FA5A-CB17-5A9C-07A4-30222585AC6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8550931" y="5325436"/>
            <a:ext cx="883921" cy="878517"/>
          </a:xfrm>
          <a:prstGeom prst="rect">
            <a:avLst/>
          </a:prstGeom>
        </p:spPr>
      </p:pic>
      <p:sp>
        <p:nvSpPr>
          <p:cNvPr id="8" name="Rectangle: Rounded Corners 7">
            <a:extLst>
              <a:ext uri="{FF2B5EF4-FFF2-40B4-BE49-F238E27FC236}">
                <a16:creationId xmlns:a16="http://schemas.microsoft.com/office/drawing/2014/main" id="{76A3DA35-FCC8-EDAB-9438-A4CD97E32EFD}"/>
              </a:ext>
            </a:extLst>
          </p:cNvPr>
          <p:cNvSpPr/>
          <p:nvPr/>
        </p:nvSpPr>
        <p:spPr>
          <a:xfrm>
            <a:off x="5311757" y="6232769"/>
            <a:ext cx="3641069" cy="438251"/>
          </a:xfrm>
          <a:prstGeom prst="round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GB" sz="1200" dirty="0"/>
              <a:t>Have GSTT migrated to cloud</a:t>
            </a:r>
          </a:p>
        </p:txBody>
      </p:sp>
    </p:spTree>
    <p:extLst>
      <p:ext uri="{BB962C8B-B14F-4D97-AF65-F5344CB8AC3E}">
        <p14:creationId xmlns:p14="http://schemas.microsoft.com/office/powerpoint/2010/main" val="1105888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23273D3-FA5D-574F-8411-73B71440FF5B}"/>
              </a:ext>
            </a:extLst>
          </p:cNvPr>
          <p:cNvSpPr>
            <a:spLocks noGrp="1"/>
          </p:cNvSpPr>
          <p:nvPr>
            <p:ph type="body" sz="quarter" idx="14"/>
          </p:nvPr>
        </p:nvSpPr>
        <p:spPr/>
        <p:txBody>
          <a:bodyPr vert="horz" lIns="0" tIns="0" rIns="0" bIns="0" rtlCol="0" anchor="t">
            <a:noAutofit/>
          </a:bodyPr>
          <a:lstStyle/>
          <a:p>
            <a:r>
              <a:rPr lang="en-GB" dirty="0">
                <a:latin typeface="Arial"/>
                <a:cs typeface="Arial"/>
              </a:rPr>
              <a:t>Case Studies &amp; Success Stories</a:t>
            </a:r>
          </a:p>
        </p:txBody>
      </p:sp>
    </p:spTree>
    <p:extLst>
      <p:ext uri="{BB962C8B-B14F-4D97-AF65-F5344CB8AC3E}">
        <p14:creationId xmlns:p14="http://schemas.microsoft.com/office/powerpoint/2010/main" val="804848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Top Corners Snipped 1">
            <a:extLst>
              <a:ext uri="{FF2B5EF4-FFF2-40B4-BE49-F238E27FC236}">
                <a16:creationId xmlns:a16="http://schemas.microsoft.com/office/drawing/2014/main" id="{EA8F269F-EBA2-5716-DEA1-2C5ABA0FB7ED}"/>
              </a:ext>
            </a:extLst>
          </p:cNvPr>
          <p:cNvSpPr/>
          <p:nvPr/>
        </p:nvSpPr>
        <p:spPr>
          <a:xfrm rot="5400000" flipH="1">
            <a:off x="-196956" y="207264"/>
            <a:ext cx="6846091" cy="6453184"/>
          </a:xfrm>
          <a:prstGeom prst="snip2SameRect">
            <a:avLst/>
          </a:prstGeom>
          <a:solidFill>
            <a:srgbClr val="0072C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err="1">
                <a:cs typeface="Calibri"/>
              </a:rPr>
              <a:t>jn</a:t>
            </a:r>
            <a:endParaRPr lang="en-US" dirty="0" err="1"/>
          </a:p>
        </p:txBody>
      </p:sp>
      <p:pic>
        <p:nvPicPr>
          <p:cNvPr id="9" name="Picture 8">
            <a:extLst>
              <a:ext uri="{FF2B5EF4-FFF2-40B4-BE49-F238E27FC236}">
                <a16:creationId xmlns:a16="http://schemas.microsoft.com/office/drawing/2014/main" id="{E73C0097-BA8B-324F-1D8A-5196B9C34879}"/>
              </a:ext>
            </a:extLst>
          </p:cNvPr>
          <p:cNvPicPr>
            <a:picLocks noChangeAspect="1"/>
          </p:cNvPicPr>
          <p:nvPr/>
        </p:nvPicPr>
        <p:blipFill rotWithShape="1">
          <a:blip r:embed="rId2"/>
          <a:srcRect l="8194" t="-386" r="27714" b="699"/>
          <a:stretch/>
        </p:blipFill>
        <p:spPr>
          <a:xfrm>
            <a:off x="-2047" y="-53549"/>
            <a:ext cx="6610898" cy="6913930"/>
          </a:xfrm>
          <a:prstGeom prst="rect">
            <a:avLst/>
          </a:prstGeom>
        </p:spPr>
      </p:pic>
      <p:sp>
        <p:nvSpPr>
          <p:cNvPr id="3" name="Rectangle 2">
            <a:extLst>
              <a:ext uri="{FF2B5EF4-FFF2-40B4-BE49-F238E27FC236}">
                <a16:creationId xmlns:a16="http://schemas.microsoft.com/office/drawing/2014/main" id="{99616516-DE08-ED7F-32FF-BD660F115E32}"/>
              </a:ext>
            </a:extLst>
          </p:cNvPr>
          <p:cNvSpPr/>
          <p:nvPr/>
        </p:nvSpPr>
        <p:spPr>
          <a:xfrm>
            <a:off x="195940" y="609601"/>
            <a:ext cx="6117773" cy="3864427"/>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4">
            <a:extLst>
              <a:ext uri="{FF2B5EF4-FFF2-40B4-BE49-F238E27FC236}">
                <a16:creationId xmlns:a16="http://schemas.microsoft.com/office/drawing/2014/main" id="{2453B867-3C42-4A24-EE66-65232ED2A952}"/>
              </a:ext>
            </a:extLst>
          </p:cNvPr>
          <p:cNvSpPr txBox="1">
            <a:spLocks/>
          </p:cNvSpPr>
          <p:nvPr/>
        </p:nvSpPr>
        <p:spPr>
          <a:xfrm>
            <a:off x="194444" y="1098774"/>
            <a:ext cx="6080847" cy="33934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3200" b="1" dirty="0">
                <a:solidFill>
                  <a:schemeClr val="bg1"/>
                </a:solidFill>
              </a:rPr>
              <a:t>Central and North West London NHS Foundation Trust Cloud opted for a Hybrid Cloud Strategy</a:t>
            </a:r>
            <a:endParaRPr lang="en-GB" sz="3200" b="1" dirty="0">
              <a:solidFill>
                <a:schemeClr val="bg1"/>
              </a:solidFill>
              <a:cs typeface="Arial" panose="020B0604020202020204"/>
            </a:endParaRPr>
          </a:p>
          <a:p>
            <a:pPr marL="0" indent="0" algn="ctr">
              <a:buNone/>
            </a:pPr>
            <a:endParaRPr lang="en-GB" sz="1600" dirty="0">
              <a:solidFill>
                <a:schemeClr val="bg1"/>
              </a:solidFill>
              <a:ea typeface="+mn-lt"/>
              <a:cs typeface="+mn-lt"/>
            </a:endParaRPr>
          </a:p>
          <a:p>
            <a:pPr marL="0" indent="0" algn="ctr">
              <a:buNone/>
            </a:pPr>
            <a:r>
              <a:rPr lang="en-GB" sz="1600" dirty="0">
                <a:solidFill>
                  <a:schemeClr val="bg1"/>
                </a:solidFill>
                <a:ea typeface="+mn-lt"/>
                <a:cs typeface="+mn-lt"/>
              </a:rPr>
              <a:t>The trust required a high-performing, secure, and resilient hosting environment for their data and applications at the best value. Their previous use of a private cloud hosting platform posed challenges, including excess storage costs and the need for substantial upfront capital investment for capacity expansion due to its legacy design.</a:t>
            </a:r>
            <a:endParaRPr lang="en-GB" sz="1600" dirty="0">
              <a:solidFill>
                <a:schemeClr val="bg1"/>
              </a:solidFill>
              <a:cs typeface="Calibri" panose="020F0502020204030204"/>
            </a:endParaRPr>
          </a:p>
          <a:p>
            <a:pPr marL="215900" indent="-215900" algn="ctr"/>
            <a:endParaRPr lang="en-US">
              <a:cs typeface="Calibri" panose="020F0502020204030204"/>
            </a:endParaRPr>
          </a:p>
        </p:txBody>
      </p:sp>
      <p:sp>
        <p:nvSpPr>
          <p:cNvPr id="8" name="TextBox 7">
            <a:extLst>
              <a:ext uri="{FF2B5EF4-FFF2-40B4-BE49-F238E27FC236}">
                <a16:creationId xmlns:a16="http://schemas.microsoft.com/office/drawing/2014/main" id="{7F05AA2F-15C0-92EF-1585-CB9CD0C5A244}"/>
              </a:ext>
            </a:extLst>
          </p:cNvPr>
          <p:cNvSpPr txBox="1"/>
          <p:nvPr/>
        </p:nvSpPr>
        <p:spPr>
          <a:xfrm>
            <a:off x="234081" y="609328"/>
            <a:ext cx="18806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bg1"/>
                </a:solidFill>
                <a:cs typeface="Arial"/>
              </a:rPr>
              <a:t>Case Study 1</a:t>
            </a:r>
          </a:p>
        </p:txBody>
      </p:sp>
      <p:cxnSp>
        <p:nvCxnSpPr>
          <p:cNvPr id="4" name="Straight Arrow Connector 3">
            <a:extLst>
              <a:ext uri="{FF2B5EF4-FFF2-40B4-BE49-F238E27FC236}">
                <a16:creationId xmlns:a16="http://schemas.microsoft.com/office/drawing/2014/main" id="{4D3E1D49-53DC-A2CC-0ECF-D5F83A5B4EB9}"/>
              </a:ext>
            </a:extLst>
          </p:cNvPr>
          <p:cNvCxnSpPr/>
          <p:nvPr/>
        </p:nvCxnSpPr>
        <p:spPr>
          <a:xfrm flipV="1">
            <a:off x="291404" y="978000"/>
            <a:ext cx="1944289" cy="2381"/>
          </a:xfrm>
          <a:prstGeom prst="straightConnector1">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13" name="Text Placeholder 3">
            <a:extLst>
              <a:ext uri="{FF2B5EF4-FFF2-40B4-BE49-F238E27FC236}">
                <a16:creationId xmlns:a16="http://schemas.microsoft.com/office/drawing/2014/main" id="{374B5091-AFCE-33D0-5137-B9A06419C994}"/>
              </a:ext>
            </a:extLst>
          </p:cNvPr>
          <p:cNvSpPr txBox="1">
            <a:spLocks/>
          </p:cNvSpPr>
          <p:nvPr/>
        </p:nvSpPr>
        <p:spPr>
          <a:xfrm>
            <a:off x="1256529" y="2768040"/>
            <a:ext cx="9811265" cy="346672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b="1" dirty="0">
              <a:cs typeface="Arial"/>
            </a:endParaRPr>
          </a:p>
          <a:p>
            <a:endParaRPr lang="en-US"/>
          </a:p>
        </p:txBody>
      </p:sp>
      <p:sp>
        <p:nvSpPr>
          <p:cNvPr id="15" name="Rectangle 14">
            <a:extLst>
              <a:ext uri="{FF2B5EF4-FFF2-40B4-BE49-F238E27FC236}">
                <a16:creationId xmlns:a16="http://schemas.microsoft.com/office/drawing/2014/main" id="{ED2A967C-82A3-CD3C-CD57-AEF214981F00}"/>
              </a:ext>
            </a:extLst>
          </p:cNvPr>
          <p:cNvSpPr/>
          <p:nvPr/>
        </p:nvSpPr>
        <p:spPr>
          <a:xfrm>
            <a:off x="6888508" y="791467"/>
            <a:ext cx="5047686" cy="1199382"/>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B645D8F-65DE-CFB6-12AA-EF9B24872516}"/>
              </a:ext>
            </a:extLst>
          </p:cNvPr>
          <p:cNvSpPr/>
          <p:nvPr/>
        </p:nvSpPr>
        <p:spPr>
          <a:xfrm>
            <a:off x="6899658" y="296026"/>
            <a:ext cx="5052863" cy="441009"/>
          </a:xfrm>
          <a:prstGeom prst="rect">
            <a:avLst/>
          </a:prstGeom>
          <a:solidFill>
            <a:srgbClr val="DEE2E5"/>
          </a:solidFill>
          <a:ln>
            <a:solidFill>
              <a:srgbClr val="DEE2E5"/>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solidFill>
                  <a:schemeClr val="tx1"/>
                </a:solidFill>
                <a:ea typeface="+mn-lt"/>
                <a:cs typeface="+mn-lt"/>
              </a:rPr>
              <a:t>Challenges</a:t>
            </a:r>
            <a:endParaRPr lang="en-US" sz="2000" dirty="0">
              <a:solidFill>
                <a:schemeClr val="tx1"/>
              </a:solidFill>
            </a:endParaRPr>
          </a:p>
        </p:txBody>
      </p:sp>
      <p:sp>
        <p:nvSpPr>
          <p:cNvPr id="21" name="TextBox 20">
            <a:extLst>
              <a:ext uri="{FF2B5EF4-FFF2-40B4-BE49-F238E27FC236}">
                <a16:creationId xmlns:a16="http://schemas.microsoft.com/office/drawing/2014/main" id="{623B5AA0-E4A8-7AB4-A472-7CDA0B6A1C46}"/>
              </a:ext>
            </a:extLst>
          </p:cNvPr>
          <p:cNvSpPr txBox="1"/>
          <p:nvPr/>
        </p:nvSpPr>
        <p:spPr>
          <a:xfrm>
            <a:off x="6907128" y="792362"/>
            <a:ext cx="5043182"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dirty="0">
                <a:ea typeface="+mn-lt"/>
                <a:cs typeface="+mn-lt"/>
              </a:rPr>
              <a:t>The trust faced challenges with a previous private cloud hosting platform: </a:t>
            </a:r>
            <a:r>
              <a:rPr lang="en-US" sz="1400" b="1" dirty="0">
                <a:ea typeface="+mn-lt"/>
                <a:cs typeface="+mn-lt"/>
              </a:rPr>
              <a:t>excessive storage costs</a:t>
            </a:r>
            <a:r>
              <a:rPr lang="en-US" sz="1400" dirty="0">
                <a:ea typeface="+mn-lt"/>
                <a:cs typeface="+mn-lt"/>
              </a:rPr>
              <a:t>, capital-intensive capacity upgrades, and </a:t>
            </a:r>
            <a:r>
              <a:rPr lang="en-US" sz="1400" b="1" dirty="0">
                <a:ea typeface="+mn-lt"/>
                <a:cs typeface="+mn-lt"/>
              </a:rPr>
              <a:t>slow adaptation</a:t>
            </a:r>
            <a:r>
              <a:rPr lang="en-US" sz="1400" dirty="0">
                <a:ea typeface="+mn-lt"/>
                <a:cs typeface="+mn-lt"/>
              </a:rPr>
              <a:t> to evolving digital needs and increased demand for services.</a:t>
            </a:r>
            <a:endParaRPr lang="en-US" sz="1400">
              <a:cs typeface="Calibri" panose="020F0502020204030204"/>
            </a:endParaRPr>
          </a:p>
        </p:txBody>
      </p:sp>
      <p:sp>
        <p:nvSpPr>
          <p:cNvPr id="23" name="Rectangle 22">
            <a:extLst>
              <a:ext uri="{FF2B5EF4-FFF2-40B4-BE49-F238E27FC236}">
                <a16:creationId xmlns:a16="http://schemas.microsoft.com/office/drawing/2014/main" id="{B70477AC-E8A5-97B4-89CC-380C7C784A28}"/>
              </a:ext>
            </a:extLst>
          </p:cNvPr>
          <p:cNvSpPr/>
          <p:nvPr/>
        </p:nvSpPr>
        <p:spPr>
          <a:xfrm>
            <a:off x="6901757" y="4070948"/>
            <a:ext cx="5042394" cy="404081"/>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solidFill>
                  <a:schemeClr val="bg1"/>
                </a:solidFill>
                <a:cs typeface="Arial"/>
              </a:rPr>
              <a:t>Outcome</a:t>
            </a:r>
            <a:endParaRPr lang="en-US" sz="2000" b="1" dirty="0">
              <a:solidFill>
                <a:schemeClr val="bg1"/>
              </a:solidFill>
            </a:endParaRPr>
          </a:p>
        </p:txBody>
      </p:sp>
      <p:sp>
        <p:nvSpPr>
          <p:cNvPr id="25" name="Rectangle 24">
            <a:extLst>
              <a:ext uri="{FF2B5EF4-FFF2-40B4-BE49-F238E27FC236}">
                <a16:creationId xmlns:a16="http://schemas.microsoft.com/office/drawing/2014/main" id="{5A4D9920-BE5A-76E4-4041-ADD68DD16365}"/>
              </a:ext>
            </a:extLst>
          </p:cNvPr>
          <p:cNvSpPr/>
          <p:nvPr/>
        </p:nvSpPr>
        <p:spPr>
          <a:xfrm>
            <a:off x="6901760" y="4534901"/>
            <a:ext cx="5047686" cy="1854644"/>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400" dirty="0">
              <a:solidFill>
                <a:schemeClr val="tx1"/>
              </a:solidFill>
              <a:ea typeface="+mn-lt"/>
              <a:cs typeface="+mn-lt"/>
            </a:endParaRPr>
          </a:p>
          <a:p>
            <a:pPr marL="285750" indent="-285750" algn="ctr">
              <a:buFont typeface="Wingdings"/>
              <a:buChar char="ü"/>
            </a:pPr>
            <a:r>
              <a:rPr lang="en-US" sz="1400" dirty="0">
                <a:solidFill>
                  <a:schemeClr val="tx1"/>
                </a:solidFill>
                <a:ea typeface="+mn-lt"/>
                <a:cs typeface="+mn-lt"/>
              </a:rPr>
              <a:t>Achieved a </a:t>
            </a:r>
            <a:r>
              <a:rPr lang="en-US" sz="1400" b="1" dirty="0">
                <a:solidFill>
                  <a:schemeClr val="tx1"/>
                </a:solidFill>
                <a:ea typeface="+mn-lt"/>
                <a:cs typeface="+mn-lt"/>
              </a:rPr>
              <a:t>15% reduction in operational costs</a:t>
            </a:r>
            <a:r>
              <a:rPr lang="en-US" sz="1400" dirty="0">
                <a:solidFill>
                  <a:schemeClr val="tx1"/>
                </a:solidFill>
                <a:ea typeface="+mn-lt"/>
                <a:cs typeface="+mn-lt"/>
              </a:rPr>
              <a:t> for the application and data estate. </a:t>
            </a:r>
            <a:endParaRPr lang="en-US">
              <a:solidFill>
                <a:schemeClr val="tx1"/>
              </a:solidFill>
              <a:ea typeface="+mn-lt"/>
              <a:cs typeface="Arial"/>
            </a:endParaRPr>
          </a:p>
          <a:p>
            <a:pPr marL="285750" indent="-285750" algn="ctr">
              <a:buFont typeface="Wingdings"/>
              <a:buChar char="ü"/>
            </a:pPr>
            <a:r>
              <a:rPr lang="en-US" sz="1400" err="1">
                <a:solidFill>
                  <a:schemeClr val="tx1"/>
                </a:solidFill>
                <a:ea typeface="+mn-lt"/>
                <a:cs typeface="+mn-lt"/>
              </a:rPr>
              <a:t>Utilised</a:t>
            </a:r>
            <a:r>
              <a:rPr lang="en-US" sz="1400" dirty="0">
                <a:solidFill>
                  <a:schemeClr val="tx1"/>
                </a:solidFill>
                <a:ea typeface="+mn-lt"/>
                <a:cs typeface="+mn-lt"/>
              </a:rPr>
              <a:t> a scalable platform to meet patient and clinician demand, facilitating more frequent digital innovation trials throughout the trust. </a:t>
            </a:r>
            <a:endParaRPr lang="en-US">
              <a:solidFill>
                <a:schemeClr val="tx1"/>
              </a:solidFill>
              <a:ea typeface="+mn-lt"/>
              <a:cs typeface="Arial"/>
            </a:endParaRPr>
          </a:p>
          <a:p>
            <a:pPr marL="285750" indent="-285750" algn="ctr">
              <a:buFont typeface="Wingdings"/>
              <a:buChar char="ü"/>
            </a:pPr>
            <a:r>
              <a:rPr lang="en-US" sz="1400" dirty="0">
                <a:solidFill>
                  <a:schemeClr val="tx1"/>
                </a:solidFill>
                <a:ea typeface="+mn-lt"/>
                <a:cs typeface="+mn-lt"/>
              </a:rPr>
              <a:t>Significantly </a:t>
            </a:r>
            <a:r>
              <a:rPr lang="en-US" sz="1400" b="1" dirty="0">
                <a:solidFill>
                  <a:schemeClr val="tx1"/>
                </a:solidFill>
                <a:ea typeface="+mn-lt"/>
                <a:cs typeface="+mn-lt"/>
              </a:rPr>
              <a:t>lowered carbon footprint</a:t>
            </a:r>
            <a:r>
              <a:rPr lang="en-US" sz="1400" dirty="0">
                <a:solidFill>
                  <a:schemeClr val="tx1"/>
                </a:solidFill>
                <a:ea typeface="+mn-lt"/>
                <a:cs typeface="+mn-lt"/>
              </a:rPr>
              <a:t> with carbon net zero hosting environments, aligning with sustainability goals.</a:t>
            </a:r>
            <a:endParaRPr lang="en-US" dirty="0">
              <a:solidFill>
                <a:schemeClr val="tx1"/>
              </a:solidFill>
              <a:cs typeface="Arial"/>
            </a:endParaRPr>
          </a:p>
          <a:p>
            <a:pPr marL="285750" indent="-285750" algn="ctr">
              <a:buFont typeface="Arial"/>
              <a:buChar char="•"/>
            </a:pPr>
            <a:endParaRPr lang="en-US" sz="1400" dirty="0">
              <a:solidFill>
                <a:schemeClr val="tx1"/>
              </a:solidFill>
              <a:ea typeface="+mn-lt"/>
              <a:cs typeface="+mn-lt"/>
            </a:endParaRPr>
          </a:p>
        </p:txBody>
      </p:sp>
      <p:sp>
        <p:nvSpPr>
          <p:cNvPr id="10" name="Rectangle 9">
            <a:extLst>
              <a:ext uri="{FF2B5EF4-FFF2-40B4-BE49-F238E27FC236}">
                <a16:creationId xmlns:a16="http://schemas.microsoft.com/office/drawing/2014/main" id="{A1F3D5F8-6D6F-B459-1ECB-9736445C209D}"/>
              </a:ext>
            </a:extLst>
          </p:cNvPr>
          <p:cNvSpPr/>
          <p:nvPr/>
        </p:nvSpPr>
        <p:spPr>
          <a:xfrm>
            <a:off x="6888509" y="2691023"/>
            <a:ext cx="5042244" cy="120482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chemeClr val="tx1"/>
                </a:solidFill>
                <a:ea typeface="+mn-lt"/>
                <a:cs typeface="+mn-lt"/>
              </a:rPr>
              <a:t>Hybrid Cloud Migration- A move over to the public cloud would allow them to scale up and increase their storage capacity, without the need for a large financial outlay. </a:t>
            </a:r>
            <a:endParaRPr lang="en-US" dirty="0">
              <a:solidFill>
                <a:schemeClr val="tx1"/>
              </a:solidFill>
              <a:cs typeface="Calibri" panose="020F0502020204030204"/>
            </a:endParaRPr>
          </a:p>
        </p:txBody>
      </p:sp>
      <p:sp>
        <p:nvSpPr>
          <p:cNvPr id="14" name="Rectangle 13">
            <a:extLst>
              <a:ext uri="{FF2B5EF4-FFF2-40B4-BE49-F238E27FC236}">
                <a16:creationId xmlns:a16="http://schemas.microsoft.com/office/drawing/2014/main" id="{940EA6DE-7456-B67D-50E8-ECFB1FEACC77}"/>
              </a:ext>
            </a:extLst>
          </p:cNvPr>
          <p:cNvSpPr/>
          <p:nvPr/>
        </p:nvSpPr>
        <p:spPr>
          <a:xfrm>
            <a:off x="6894215" y="2206468"/>
            <a:ext cx="5052863" cy="441009"/>
          </a:xfrm>
          <a:prstGeom prst="rect">
            <a:avLst/>
          </a:prstGeom>
          <a:solidFill>
            <a:srgbClr val="99C7EB"/>
          </a:solidFill>
          <a:ln>
            <a:solidFill>
              <a:srgbClr val="99C7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D7C7655-D649-FB22-586F-58FA5D452369}"/>
              </a:ext>
            </a:extLst>
          </p:cNvPr>
          <p:cNvSpPr txBox="1"/>
          <p:nvPr/>
        </p:nvSpPr>
        <p:spPr>
          <a:xfrm>
            <a:off x="8873479" y="2234802"/>
            <a:ext cx="156723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cs typeface="Arial"/>
              </a:rPr>
              <a:t>Solution</a:t>
            </a:r>
            <a:endParaRPr lang="en-US" sz="2400" dirty="0">
              <a:solidFill>
                <a:schemeClr val="bg1"/>
              </a:solidFill>
              <a:cs typeface="Arial" panose="020B0604020202020204"/>
            </a:endParaRPr>
          </a:p>
        </p:txBody>
      </p:sp>
    </p:spTree>
    <p:extLst>
      <p:ext uri="{BB962C8B-B14F-4D97-AF65-F5344CB8AC3E}">
        <p14:creationId xmlns:p14="http://schemas.microsoft.com/office/powerpoint/2010/main" val="1036560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DEC78-7EAC-04ED-4FBB-A0ED1973CDA4}"/>
            </a:ext>
          </a:extLst>
        </p:cNvPr>
        <p:cNvGrpSpPr/>
        <p:nvPr/>
      </p:nvGrpSpPr>
      <p:grpSpPr>
        <a:xfrm>
          <a:off x="0" y="0"/>
          <a:ext cx="0" cy="0"/>
          <a:chOff x="0" y="0"/>
          <a:chExt cx="0" cy="0"/>
        </a:xfrm>
      </p:grpSpPr>
      <p:pic>
        <p:nvPicPr>
          <p:cNvPr id="10" name="Picture Placeholder 8">
            <a:extLst>
              <a:ext uri="{FF2B5EF4-FFF2-40B4-BE49-F238E27FC236}">
                <a16:creationId xmlns:a16="http://schemas.microsoft.com/office/drawing/2014/main" id="{649F6C80-8EFD-8A8E-FBF3-47F65C102087}"/>
              </a:ext>
            </a:extLst>
          </p:cNvPr>
          <p:cNvPicPr>
            <a:picLocks noGrp="1" noChangeAspect="1"/>
          </p:cNvPicPr>
          <p:nvPr>
            <p:ph type="pic" sz="quarter" idx="10"/>
          </p:nvPr>
        </p:nvPicPr>
        <p:blipFill rotWithShape="1">
          <a:blip r:embed="rId2"/>
          <a:srcRect l="46998" t="7708" r="-45" b="7842"/>
          <a:stretch/>
        </p:blipFill>
        <p:spPr>
          <a:xfrm>
            <a:off x="-1505" y="-5443"/>
            <a:ext cx="6467500" cy="6864219"/>
          </a:xfrm>
        </p:spPr>
      </p:pic>
      <p:sp>
        <p:nvSpPr>
          <p:cNvPr id="3" name="Rectangle 2">
            <a:extLst>
              <a:ext uri="{FF2B5EF4-FFF2-40B4-BE49-F238E27FC236}">
                <a16:creationId xmlns:a16="http://schemas.microsoft.com/office/drawing/2014/main" id="{BB3862BA-0050-3483-785B-2D2A8BA0D92E}"/>
              </a:ext>
            </a:extLst>
          </p:cNvPr>
          <p:cNvSpPr/>
          <p:nvPr/>
        </p:nvSpPr>
        <p:spPr>
          <a:xfrm>
            <a:off x="217711" y="413658"/>
            <a:ext cx="6117773" cy="3864427"/>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4">
            <a:extLst>
              <a:ext uri="{FF2B5EF4-FFF2-40B4-BE49-F238E27FC236}">
                <a16:creationId xmlns:a16="http://schemas.microsoft.com/office/drawing/2014/main" id="{87506820-755A-E70C-E406-1A4233D9CC6C}"/>
              </a:ext>
            </a:extLst>
          </p:cNvPr>
          <p:cNvSpPr txBox="1">
            <a:spLocks/>
          </p:cNvSpPr>
          <p:nvPr/>
        </p:nvSpPr>
        <p:spPr>
          <a:xfrm>
            <a:off x="183557" y="886502"/>
            <a:ext cx="6091734" cy="33934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sz="3200" b="1" dirty="0">
                <a:solidFill>
                  <a:schemeClr val="bg1"/>
                </a:solidFill>
                <a:ea typeface="+mn-lt"/>
                <a:cs typeface="+mn-lt"/>
              </a:rPr>
              <a:t>GE Healthcare, AWS Bring  Partnership to Europe with First Cloud Deployment at Royal </a:t>
            </a:r>
            <a:r>
              <a:rPr lang="en-US" sz="3200" b="1" dirty="0" err="1">
                <a:solidFill>
                  <a:schemeClr val="bg1"/>
                </a:solidFill>
                <a:ea typeface="+mn-lt"/>
                <a:cs typeface="+mn-lt"/>
              </a:rPr>
              <a:t>Orthopaedic</a:t>
            </a:r>
            <a:r>
              <a:rPr lang="en-US" sz="3200" b="1" dirty="0">
                <a:solidFill>
                  <a:schemeClr val="bg1"/>
                </a:solidFill>
                <a:ea typeface="+mn-lt"/>
                <a:cs typeface="+mn-lt"/>
              </a:rPr>
              <a:t> Hospital</a:t>
            </a:r>
            <a:endParaRPr lang="en-US" dirty="0">
              <a:solidFill>
                <a:schemeClr val="bg1"/>
              </a:solidFill>
              <a:cs typeface="Calibri" panose="020F0502020204030204"/>
            </a:endParaRPr>
          </a:p>
          <a:p>
            <a:pPr algn="ctr">
              <a:buNone/>
            </a:pPr>
            <a:endParaRPr lang="en-US" sz="1400" dirty="0">
              <a:solidFill>
                <a:schemeClr val="bg1"/>
              </a:solidFill>
              <a:latin typeface="Arial"/>
              <a:ea typeface="+mn-lt"/>
              <a:cs typeface="+mn-lt"/>
            </a:endParaRPr>
          </a:p>
          <a:p>
            <a:pPr marL="0" indent="0" algn="ctr">
              <a:lnSpc>
                <a:spcPct val="100000"/>
              </a:lnSpc>
              <a:spcBef>
                <a:spcPts val="0"/>
              </a:spcBef>
              <a:buNone/>
            </a:pPr>
            <a:r>
              <a:rPr lang="en-US" sz="1600" dirty="0">
                <a:solidFill>
                  <a:schemeClr val="bg1"/>
                </a:solidFill>
                <a:latin typeface="Calibri"/>
                <a:ea typeface="+mn-lt"/>
                <a:cs typeface="+mn-lt"/>
              </a:rPr>
              <a:t>The Royal </a:t>
            </a:r>
            <a:r>
              <a:rPr lang="en-US" sz="1600" err="1">
                <a:solidFill>
                  <a:schemeClr val="bg1"/>
                </a:solidFill>
                <a:latin typeface="Calibri"/>
                <a:ea typeface="+mn-lt"/>
                <a:cs typeface="+mn-lt"/>
              </a:rPr>
              <a:t>Orthopaedic</a:t>
            </a:r>
            <a:r>
              <a:rPr lang="en-US" sz="1600" dirty="0">
                <a:solidFill>
                  <a:schemeClr val="bg1"/>
                </a:solidFill>
                <a:latin typeface="Calibri"/>
                <a:ea typeface="+mn-lt"/>
                <a:cs typeface="+mn-lt"/>
              </a:rPr>
              <a:t> Hospital in Birmingham, England has introduced tools to support radiologists with productivity, improved diagnostic precision, reduced errors, and enable more confident diagnoses. </a:t>
            </a:r>
            <a:endParaRPr lang="en-US" sz="1600">
              <a:solidFill>
                <a:schemeClr val="bg1"/>
              </a:solidFill>
              <a:latin typeface="Calibri"/>
              <a:cs typeface="Calibri"/>
            </a:endParaRPr>
          </a:p>
          <a:p>
            <a:pPr>
              <a:buNone/>
            </a:pPr>
            <a:endParaRPr lang="en-US" sz="1200" dirty="0">
              <a:solidFill>
                <a:schemeClr val="bg1"/>
              </a:solidFill>
              <a:ea typeface="+mn-lt"/>
              <a:cs typeface="+mn-lt"/>
            </a:endParaRPr>
          </a:p>
          <a:p>
            <a:pPr marL="0" indent="0" algn="ctr">
              <a:buNone/>
            </a:pPr>
            <a:endParaRPr lang="en-GB"/>
          </a:p>
          <a:p>
            <a:pPr marL="215900" indent="-215900" algn="ctr"/>
            <a:endParaRPr lang="en-US">
              <a:cs typeface="Calibri" panose="020F0502020204030204"/>
            </a:endParaRPr>
          </a:p>
        </p:txBody>
      </p:sp>
      <p:sp>
        <p:nvSpPr>
          <p:cNvPr id="8" name="TextBox 7">
            <a:extLst>
              <a:ext uri="{FF2B5EF4-FFF2-40B4-BE49-F238E27FC236}">
                <a16:creationId xmlns:a16="http://schemas.microsoft.com/office/drawing/2014/main" id="{4CD19919-57D5-E722-B6A9-2644BA4F87AB}"/>
              </a:ext>
            </a:extLst>
          </p:cNvPr>
          <p:cNvSpPr txBox="1"/>
          <p:nvPr/>
        </p:nvSpPr>
        <p:spPr>
          <a:xfrm>
            <a:off x="255852" y="413385"/>
            <a:ext cx="18806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bg1"/>
                </a:solidFill>
                <a:cs typeface="Arial"/>
              </a:rPr>
              <a:t>Case Study 2</a:t>
            </a:r>
          </a:p>
        </p:txBody>
      </p:sp>
      <p:cxnSp>
        <p:nvCxnSpPr>
          <p:cNvPr id="4" name="Straight Arrow Connector 3">
            <a:extLst>
              <a:ext uri="{FF2B5EF4-FFF2-40B4-BE49-F238E27FC236}">
                <a16:creationId xmlns:a16="http://schemas.microsoft.com/office/drawing/2014/main" id="{3B12D43F-CBCE-5163-D260-52D35E3603D6}"/>
              </a:ext>
            </a:extLst>
          </p:cNvPr>
          <p:cNvCxnSpPr/>
          <p:nvPr/>
        </p:nvCxnSpPr>
        <p:spPr>
          <a:xfrm flipV="1">
            <a:off x="313175" y="782057"/>
            <a:ext cx="1944289" cy="2381"/>
          </a:xfrm>
          <a:prstGeom prst="straightConnector1">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15" name="Rectangle 14">
            <a:extLst>
              <a:ext uri="{FF2B5EF4-FFF2-40B4-BE49-F238E27FC236}">
                <a16:creationId xmlns:a16="http://schemas.microsoft.com/office/drawing/2014/main" id="{0F75E145-A023-2613-4C1F-9B3981E1D557}"/>
              </a:ext>
            </a:extLst>
          </p:cNvPr>
          <p:cNvSpPr/>
          <p:nvPr/>
        </p:nvSpPr>
        <p:spPr>
          <a:xfrm>
            <a:off x="6872181" y="807796"/>
            <a:ext cx="5042244" cy="120482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rgbClr val="000000"/>
                </a:solidFill>
                <a:ea typeface="+mn-lt"/>
                <a:cs typeface="+mn-lt"/>
              </a:rPr>
              <a:t>Radiologists faced heightened pressure post-COVID-19. The hospital sought tools for more efficient tasks with fewer resources, aiding the transition from traditional to a decentralized virtual care model.</a:t>
            </a:r>
            <a:endParaRPr lang="en-US" dirty="0"/>
          </a:p>
        </p:txBody>
      </p:sp>
      <p:sp>
        <p:nvSpPr>
          <p:cNvPr id="17" name="Rectangle 16">
            <a:extLst>
              <a:ext uri="{FF2B5EF4-FFF2-40B4-BE49-F238E27FC236}">
                <a16:creationId xmlns:a16="http://schemas.microsoft.com/office/drawing/2014/main" id="{63DA717E-92B4-6FC9-6D82-5C90943E3CE7}"/>
              </a:ext>
            </a:extLst>
          </p:cNvPr>
          <p:cNvSpPr/>
          <p:nvPr/>
        </p:nvSpPr>
        <p:spPr>
          <a:xfrm>
            <a:off x="6856115" y="312355"/>
            <a:ext cx="5052863" cy="441009"/>
          </a:xfrm>
          <a:prstGeom prst="rect">
            <a:avLst/>
          </a:prstGeom>
          <a:solidFill>
            <a:srgbClr val="DEE2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BA58312-8B5C-A680-B464-20C919ECF3CF}"/>
              </a:ext>
            </a:extLst>
          </p:cNvPr>
          <p:cNvSpPr txBox="1"/>
          <p:nvPr/>
        </p:nvSpPr>
        <p:spPr>
          <a:xfrm>
            <a:off x="8731965" y="335246"/>
            <a:ext cx="1567233"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Arial"/>
              </a:rPr>
              <a:t>Challenges</a:t>
            </a:r>
            <a:endParaRPr lang="en-US" sz="2400" dirty="0">
              <a:cs typeface="Arial" panose="020B0604020202020204"/>
            </a:endParaRPr>
          </a:p>
        </p:txBody>
      </p:sp>
      <p:sp>
        <p:nvSpPr>
          <p:cNvPr id="23" name="Rectangle 22">
            <a:extLst>
              <a:ext uri="{FF2B5EF4-FFF2-40B4-BE49-F238E27FC236}">
                <a16:creationId xmlns:a16="http://schemas.microsoft.com/office/drawing/2014/main" id="{F9E20F86-4722-04B5-90FD-0E22133B1CA2}"/>
              </a:ext>
            </a:extLst>
          </p:cNvPr>
          <p:cNvSpPr/>
          <p:nvPr/>
        </p:nvSpPr>
        <p:spPr>
          <a:xfrm>
            <a:off x="6869100" y="4087276"/>
            <a:ext cx="5042394" cy="404081"/>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solidFill>
                  <a:schemeClr val="bg1"/>
                </a:solidFill>
                <a:cs typeface="Arial"/>
              </a:rPr>
              <a:t>Outcome</a:t>
            </a:r>
            <a:endParaRPr lang="en-US" sz="2000" b="1" dirty="0">
              <a:solidFill>
                <a:schemeClr val="bg1"/>
              </a:solidFill>
            </a:endParaRPr>
          </a:p>
        </p:txBody>
      </p:sp>
      <p:sp>
        <p:nvSpPr>
          <p:cNvPr id="25" name="Rectangle 24">
            <a:extLst>
              <a:ext uri="{FF2B5EF4-FFF2-40B4-BE49-F238E27FC236}">
                <a16:creationId xmlns:a16="http://schemas.microsoft.com/office/drawing/2014/main" id="{63D81CA4-AD76-8BA6-C580-76B318B02E47}"/>
              </a:ext>
            </a:extLst>
          </p:cNvPr>
          <p:cNvSpPr/>
          <p:nvPr/>
        </p:nvSpPr>
        <p:spPr>
          <a:xfrm>
            <a:off x="6869103" y="4567557"/>
            <a:ext cx="5042244" cy="1843757"/>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dirty="0">
              <a:solidFill>
                <a:schemeClr val="tx1"/>
              </a:solidFill>
              <a:ea typeface="+mn-lt"/>
              <a:cs typeface="+mn-lt"/>
            </a:endParaRPr>
          </a:p>
          <a:p>
            <a:pPr marL="228600" indent="-228600" algn="ctr">
              <a:buFont typeface="Wingdings,Sans-Serif"/>
              <a:buChar char="ü"/>
            </a:pPr>
            <a:r>
              <a:rPr lang="en-US" sz="1400" dirty="0">
                <a:solidFill>
                  <a:schemeClr val="tx1"/>
                </a:solidFill>
                <a:latin typeface="Calibri"/>
                <a:ea typeface="+mn-lt"/>
                <a:cs typeface="Arial"/>
              </a:rPr>
              <a:t>Continuous cyber security patching and maintenance that cloud hosting offers, </a:t>
            </a:r>
            <a:r>
              <a:rPr lang="en-US" sz="1400" b="1" dirty="0">
                <a:solidFill>
                  <a:schemeClr val="tx1"/>
                </a:solidFill>
                <a:latin typeface="Calibri"/>
                <a:ea typeface="+mn-lt"/>
                <a:cs typeface="Arial"/>
              </a:rPr>
              <a:t>enhancing resiliency</a:t>
            </a:r>
            <a:r>
              <a:rPr lang="en-US" sz="1400" dirty="0">
                <a:solidFill>
                  <a:schemeClr val="tx1"/>
                </a:solidFill>
                <a:latin typeface="Calibri"/>
                <a:ea typeface="+mn-lt"/>
                <a:cs typeface="Arial"/>
              </a:rPr>
              <a:t> of the PACS network. </a:t>
            </a:r>
          </a:p>
          <a:p>
            <a:pPr marL="228600" indent="-228600" algn="ctr">
              <a:buFont typeface="Wingdings,Sans-Serif"/>
              <a:buChar char="ü"/>
            </a:pPr>
            <a:r>
              <a:rPr lang="en-US" sz="1400" dirty="0">
                <a:solidFill>
                  <a:schemeClr val="tx1"/>
                </a:solidFill>
                <a:latin typeface="Calibri"/>
                <a:ea typeface="+mn-lt"/>
                <a:cs typeface="Arial"/>
              </a:rPr>
              <a:t>Migration has helped to reduce the </a:t>
            </a:r>
            <a:r>
              <a:rPr lang="en-US" sz="1400" b="1" dirty="0">
                <a:solidFill>
                  <a:schemeClr val="tx1"/>
                </a:solidFill>
                <a:latin typeface="Calibri"/>
                <a:ea typeface="+mn-lt"/>
                <a:cs typeface="Arial"/>
              </a:rPr>
              <a:t>carbon footprint </a:t>
            </a:r>
            <a:endParaRPr lang="en-US" sz="1400">
              <a:solidFill>
                <a:schemeClr val="tx1"/>
              </a:solidFill>
              <a:latin typeface="Calibri"/>
              <a:ea typeface="+mn-lt"/>
              <a:cs typeface="Arial"/>
            </a:endParaRPr>
          </a:p>
          <a:p>
            <a:pPr marL="228600" indent="-228600" algn="ctr">
              <a:buFont typeface="Wingdings,Sans-Serif"/>
              <a:buChar char="ü"/>
            </a:pPr>
            <a:r>
              <a:rPr lang="en-US" sz="1400" dirty="0">
                <a:solidFill>
                  <a:schemeClr val="tx1"/>
                </a:solidFill>
                <a:latin typeface="Calibri"/>
                <a:ea typeface="+mn-lt"/>
                <a:cs typeface="Arial"/>
              </a:rPr>
              <a:t>Dynamically </a:t>
            </a:r>
            <a:r>
              <a:rPr lang="en-US" sz="1400" b="1" dirty="0">
                <a:solidFill>
                  <a:schemeClr val="tx1"/>
                </a:solidFill>
                <a:latin typeface="Calibri"/>
                <a:ea typeface="+mn-lt"/>
                <a:cs typeface="Arial"/>
              </a:rPr>
              <a:t>upscale and downscale the environment</a:t>
            </a:r>
            <a:r>
              <a:rPr lang="en-US" sz="1400" dirty="0">
                <a:solidFill>
                  <a:schemeClr val="tx1"/>
                </a:solidFill>
                <a:latin typeface="Calibri"/>
                <a:ea typeface="+mn-lt"/>
                <a:cs typeface="Arial"/>
              </a:rPr>
              <a:t> to meet business needs. </a:t>
            </a:r>
          </a:p>
          <a:p>
            <a:pPr marL="228600" indent="-228600" algn="ctr">
              <a:buFont typeface="Wingdings,Sans-Serif"/>
              <a:buChar char="ü"/>
            </a:pPr>
            <a:r>
              <a:rPr lang="en-US" sz="1400" dirty="0">
                <a:solidFill>
                  <a:schemeClr val="tx1"/>
                </a:solidFill>
                <a:latin typeface="Calibri"/>
                <a:ea typeface="+mn-lt"/>
                <a:cs typeface="Arial"/>
              </a:rPr>
              <a:t>Cloud-based tools enable remote and convenient access to the different tools needed with a smaller footprint and long-term cost of ownership.</a:t>
            </a:r>
          </a:p>
        </p:txBody>
      </p:sp>
      <p:sp>
        <p:nvSpPr>
          <p:cNvPr id="2" name="Rectangle 1">
            <a:extLst>
              <a:ext uri="{FF2B5EF4-FFF2-40B4-BE49-F238E27FC236}">
                <a16:creationId xmlns:a16="http://schemas.microsoft.com/office/drawing/2014/main" id="{41E3151C-B6FE-CED5-A81F-54726DADD3A0}"/>
              </a:ext>
            </a:extLst>
          </p:cNvPr>
          <p:cNvSpPr/>
          <p:nvPr/>
        </p:nvSpPr>
        <p:spPr>
          <a:xfrm>
            <a:off x="6872181" y="2734566"/>
            <a:ext cx="5042244" cy="120482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chemeClr val="tx1"/>
                </a:solidFill>
                <a:ea typeface="+mn-lt"/>
                <a:cs typeface="+mn-lt"/>
              </a:rPr>
              <a:t> Healthcare’s strategic collaboration agreement with AWS enables delivery of </a:t>
            </a:r>
            <a:r>
              <a:rPr lang="en-US" sz="1400" b="1" dirty="0">
                <a:solidFill>
                  <a:schemeClr val="tx1"/>
                </a:solidFill>
                <a:ea typeface="+mn-lt"/>
                <a:cs typeface="+mn-lt"/>
              </a:rPr>
              <a:t>cloud-based imaging solutions</a:t>
            </a:r>
            <a:r>
              <a:rPr lang="en-US" sz="1400" dirty="0">
                <a:solidFill>
                  <a:schemeClr val="tx1"/>
                </a:solidFill>
                <a:ea typeface="+mn-lt"/>
                <a:cs typeface="+mn-lt"/>
              </a:rPr>
              <a:t>, integrated data, and clinical operational insights to hospitals and healthcare providers.</a:t>
            </a:r>
            <a:endParaRPr lang="en-US" dirty="0">
              <a:solidFill>
                <a:schemeClr val="tx1"/>
              </a:solidFill>
              <a:cs typeface="Calibri" panose="020F0502020204030204"/>
            </a:endParaRPr>
          </a:p>
        </p:txBody>
      </p:sp>
      <p:sp>
        <p:nvSpPr>
          <p:cNvPr id="5" name="Rectangle 4">
            <a:extLst>
              <a:ext uri="{FF2B5EF4-FFF2-40B4-BE49-F238E27FC236}">
                <a16:creationId xmlns:a16="http://schemas.microsoft.com/office/drawing/2014/main" id="{5EE35535-DA36-35ED-13F7-2D04E6C976BF}"/>
              </a:ext>
            </a:extLst>
          </p:cNvPr>
          <p:cNvSpPr/>
          <p:nvPr/>
        </p:nvSpPr>
        <p:spPr>
          <a:xfrm>
            <a:off x="6856115" y="2217354"/>
            <a:ext cx="5052863" cy="441009"/>
          </a:xfrm>
          <a:prstGeom prst="rect">
            <a:avLst/>
          </a:prstGeom>
          <a:solidFill>
            <a:srgbClr val="99C7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EA08D18-11C6-F681-9585-D6DD1EFC2C14}"/>
              </a:ext>
            </a:extLst>
          </p:cNvPr>
          <p:cNvSpPr txBox="1"/>
          <p:nvPr/>
        </p:nvSpPr>
        <p:spPr>
          <a:xfrm>
            <a:off x="8906136" y="2207588"/>
            <a:ext cx="1567233"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cs typeface="Arial"/>
              </a:rPr>
              <a:t>Solution</a:t>
            </a:r>
            <a:endParaRPr lang="en-US" sz="2400" dirty="0">
              <a:solidFill>
                <a:schemeClr val="bg1"/>
              </a:solidFill>
              <a:cs typeface="Arial" panose="020B0604020202020204"/>
            </a:endParaRPr>
          </a:p>
        </p:txBody>
      </p:sp>
    </p:spTree>
    <p:extLst>
      <p:ext uri="{BB962C8B-B14F-4D97-AF65-F5344CB8AC3E}">
        <p14:creationId xmlns:p14="http://schemas.microsoft.com/office/powerpoint/2010/main" val="938197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9A1B6-831B-D882-858A-20DC0A85DC62}"/>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1199C67A-0CDD-FA28-C452-58D3D486C0D3}"/>
              </a:ext>
            </a:extLst>
          </p:cNvPr>
          <p:cNvPicPr>
            <a:picLocks noChangeAspect="1"/>
          </p:cNvPicPr>
          <p:nvPr/>
        </p:nvPicPr>
        <p:blipFill rotWithShape="1">
          <a:blip r:embed="rId2"/>
          <a:srcRect l="230" r="33844" b="-82"/>
          <a:stretch/>
        </p:blipFill>
        <p:spPr>
          <a:xfrm>
            <a:off x="-44689" y="-573"/>
            <a:ext cx="6795132" cy="6858008"/>
          </a:xfrm>
          <a:prstGeom prst="rect">
            <a:avLst/>
          </a:prstGeom>
        </p:spPr>
      </p:pic>
      <p:sp>
        <p:nvSpPr>
          <p:cNvPr id="3" name="Rectangle 2">
            <a:extLst>
              <a:ext uri="{FF2B5EF4-FFF2-40B4-BE49-F238E27FC236}">
                <a16:creationId xmlns:a16="http://schemas.microsoft.com/office/drawing/2014/main" id="{16EE78E3-4033-959E-6E20-D8E0FB0A3BA2}"/>
              </a:ext>
            </a:extLst>
          </p:cNvPr>
          <p:cNvSpPr/>
          <p:nvPr/>
        </p:nvSpPr>
        <p:spPr>
          <a:xfrm>
            <a:off x="217711" y="413658"/>
            <a:ext cx="6117773" cy="3864427"/>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4">
            <a:extLst>
              <a:ext uri="{FF2B5EF4-FFF2-40B4-BE49-F238E27FC236}">
                <a16:creationId xmlns:a16="http://schemas.microsoft.com/office/drawing/2014/main" id="{53C1D532-2222-8331-3036-784E9862E7CA}"/>
              </a:ext>
            </a:extLst>
          </p:cNvPr>
          <p:cNvSpPr txBox="1">
            <a:spLocks/>
          </p:cNvSpPr>
          <p:nvPr/>
        </p:nvSpPr>
        <p:spPr>
          <a:xfrm>
            <a:off x="183557" y="886502"/>
            <a:ext cx="6091734" cy="33934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sz="3200" b="1" dirty="0">
                <a:solidFill>
                  <a:schemeClr val="bg1"/>
                </a:solidFill>
                <a:ea typeface="+mn-lt"/>
                <a:cs typeface="+mn-lt"/>
              </a:rPr>
              <a:t>Kettering General Hospital</a:t>
            </a:r>
            <a:endParaRPr lang="en-US" sz="3200">
              <a:solidFill>
                <a:schemeClr val="bg1"/>
              </a:solidFill>
              <a:ea typeface="+mn-lt"/>
              <a:cs typeface="+mn-lt"/>
            </a:endParaRPr>
          </a:p>
          <a:p>
            <a:pPr algn="ctr">
              <a:buNone/>
            </a:pPr>
            <a:r>
              <a:rPr lang="en-US" sz="3200" b="1" dirty="0">
                <a:solidFill>
                  <a:schemeClr val="bg1"/>
                </a:solidFill>
                <a:ea typeface="+mn-lt"/>
                <a:cs typeface="+mn-lt"/>
              </a:rPr>
              <a:t> migration to the Cloud</a:t>
            </a:r>
            <a:endParaRPr lang="en-US" sz="3200">
              <a:solidFill>
                <a:schemeClr val="bg1"/>
              </a:solidFill>
              <a:ea typeface="+mn-lt"/>
              <a:cs typeface="+mn-lt"/>
            </a:endParaRPr>
          </a:p>
          <a:p>
            <a:pPr algn="ctr">
              <a:buNone/>
            </a:pPr>
            <a:endParaRPr lang="en-US" b="1" dirty="0">
              <a:solidFill>
                <a:schemeClr val="bg1"/>
              </a:solidFill>
              <a:latin typeface="Calibri"/>
              <a:cs typeface="Calibri" panose="020F0502020204030204"/>
            </a:endParaRPr>
          </a:p>
          <a:p>
            <a:pPr algn="ctr">
              <a:buNone/>
            </a:pPr>
            <a:r>
              <a:rPr lang="en-GB" sz="1600" dirty="0">
                <a:solidFill>
                  <a:schemeClr val="bg1"/>
                </a:solidFill>
                <a:ea typeface="+mn-lt"/>
                <a:cs typeface="+mn-lt"/>
              </a:rPr>
              <a:t>Kettering General Hospital (KGH), part of the University Hospitals of Northamptonshire NHS Group, set out their ambitions in 2019 to be the most digitally enabled hospital group in England by 2023.</a:t>
            </a:r>
          </a:p>
          <a:p>
            <a:pPr>
              <a:buNone/>
            </a:pPr>
            <a:endParaRPr lang="en-US" sz="1200" dirty="0">
              <a:solidFill>
                <a:schemeClr val="bg1"/>
              </a:solidFill>
              <a:ea typeface="+mn-lt"/>
              <a:cs typeface="+mn-lt"/>
            </a:endParaRPr>
          </a:p>
          <a:p>
            <a:pPr marL="0" indent="0" algn="ctr">
              <a:buNone/>
            </a:pPr>
            <a:endParaRPr lang="en-GB"/>
          </a:p>
          <a:p>
            <a:pPr marL="215900" indent="-215900" algn="ctr"/>
            <a:endParaRPr lang="en-US">
              <a:cs typeface="Calibri" panose="020F0502020204030204"/>
            </a:endParaRPr>
          </a:p>
        </p:txBody>
      </p:sp>
      <p:sp>
        <p:nvSpPr>
          <p:cNvPr id="8" name="TextBox 7">
            <a:extLst>
              <a:ext uri="{FF2B5EF4-FFF2-40B4-BE49-F238E27FC236}">
                <a16:creationId xmlns:a16="http://schemas.microsoft.com/office/drawing/2014/main" id="{8244A4F8-06D1-3881-FD85-98B346C04859}"/>
              </a:ext>
            </a:extLst>
          </p:cNvPr>
          <p:cNvSpPr txBox="1"/>
          <p:nvPr/>
        </p:nvSpPr>
        <p:spPr>
          <a:xfrm>
            <a:off x="255852" y="413385"/>
            <a:ext cx="18806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bg1"/>
                </a:solidFill>
                <a:cs typeface="Arial"/>
              </a:rPr>
              <a:t>Case Study 3</a:t>
            </a:r>
          </a:p>
        </p:txBody>
      </p:sp>
      <p:cxnSp>
        <p:nvCxnSpPr>
          <p:cNvPr id="4" name="Straight Arrow Connector 3">
            <a:extLst>
              <a:ext uri="{FF2B5EF4-FFF2-40B4-BE49-F238E27FC236}">
                <a16:creationId xmlns:a16="http://schemas.microsoft.com/office/drawing/2014/main" id="{A4233561-4E9B-B4B7-D362-3BA7E721379F}"/>
              </a:ext>
            </a:extLst>
          </p:cNvPr>
          <p:cNvCxnSpPr/>
          <p:nvPr/>
        </p:nvCxnSpPr>
        <p:spPr>
          <a:xfrm flipV="1">
            <a:off x="313175" y="782057"/>
            <a:ext cx="1944289" cy="2381"/>
          </a:xfrm>
          <a:prstGeom prst="straightConnector1">
            <a:avLst/>
          </a:prstGeom>
          <a:ln>
            <a:solidFill>
              <a:schemeClr val="bg1"/>
            </a:solidFill>
          </a:ln>
        </p:spPr>
        <p:style>
          <a:lnRef idx="3">
            <a:schemeClr val="accent1"/>
          </a:lnRef>
          <a:fillRef idx="0">
            <a:schemeClr val="accent1"/>
          </a:fillRef>
          <a:effectRef idx="2">
            <a:schemeClr val="accent1"/>
          </a:effectRef>
          <a:fontRef idx="minor">
            <a:schemeClr val="tx1"/>
          </a:fontRef>
        </p:style>
      </p:cxnSp>
      <p:sp>
        <p:nvSpPr>
          <p:cNvPr id="15" name="Rectangle 14">
            <a:extLst>
              <a:ext uri="{FF2B5EF4-FFF2-40B4-BE49-F238E27FC236}">
                <a16:creationId xmlns:a16="http://schemas.microsoft.com/office/drawing/2014/main" id="{BC6196D9-B447-2537-F23B-DD984CD7399C}"/>
              </a:ext>
            </a:extLst>
          </p:cNvPr>
          <p:cNvSpPr/>
          <p:nvPr/>
        </p:nvSpPr>
        <p:spPr>
          <a:xfrm>
            <a:off x="6872181" y="807796"/>
            <a:ext cx="5042244" cy="120482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chemeClr val="tx1"/>
                </a:solidFill>
                <a:ea typeface="+mn-lt"/>
                <a:cs typeface="+mn-lt"/>
              </a:rPr>
              <a:t>The NHS Trust sought cloud migration to replace inefficient procurement practices. </a:t>
            </a:r>
            <a:r>
              <a:rPr lang="en-US" sz="1400" b="1" dirty="0">
                <a:solidFill>
                  <a:schemeClr val="tx1"/>
                </a:solidFill>
                <a:ea typeface="+mn-lt"/>
                <a:cs typeface="+mn-lt"/>
              </a:rPr>
              <a:t>Traditional sizing models resulted in £1 million costs</a:t>
            </a:r>
            <a:r>
              <a:rPr lang="en-US" sz="1400" dirty="0">
                <a:solidFill>
                  <a:schemeClr val="tx1"/>
                </a:solidFill>
                <a:ea typeface="+mn-lt"/>
                <a:cs typeface="+mn-lt"/>
              </a:rPr>
              <a:t> for each server and storage refresh, leading to unnecessary expenditure.</a:t>
            </a:r>
          </a:p>
          <a:p>
            <a:pPr algn="ctr"/>
            <a:endParaRPr lang="en-US" dirty="0"/>
          </a:p>
        </p:txBody>
      </p:sp>
      <p:sp>
        <p:nvSpPr>
          <p:cNvPr id="17" name="Rectangle 16">
            <a:extLst>
              <a:ext uri="{FF2B5EF4-FFF2-40B4-BE49-F238E27FC236}">
                <a16:creationId xmlns:a16="http://schemas.microsoft.com/office/drawing/2014/main" id="{61E4E609-0217-00EE-6570-E6D6586DAACD}"/>
              </a:ext>
            </a:extLst>
          </p:cNvPr>
          <p:cNvSpPr/>
          <p:nvPr/>
        </p:nvSpPr>
        <p:spPr>
          <a:xfrm>
            <a:off x="6856115" y="312355"/>
            <a:ext cx="5052863" cy="441009"/>
          </a:xfrm>
          <a:prstGeom prst="rect">
            <a:avLst/>
          </a:prstGeom>
          <a:solidFill>
            <a:srgbClr val="DEE2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2023746-7775-8247-BE1D-F7EABC555F55}"/>
              </a:ext>
            </a:extLst>
          </p:cNvPr>
          <p:cNvSpPr txBox="1"/>
          <p:nvPr/>
        </p:nvSpPr>
        <p:spPr>
          <a:xfrm>
            <a:off x="8731965" y="335246"/>
            <a:ext cx="1567233"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Arial"/>
              </a:rPr>
              <a:t>Challenges</a:t>
            </a:r>
            <a:endParaRPr lang="en-US" sz="2400" dirty="0">
              <a:cs typeface="Arial" panose="020B0604020202020204"/>
            </a:endParaRPr>
          </a:p>
        </p:txBody>
      </p:sp>
      <p:sp>
        <p:nvSpPr>
          <p:cNvPr id="23" name="Rectangle 22">
            <a:extLst>
              <a:ext uri="{FF2B5EF4-FFF2-40B4-BE49-F238E27FC236}">
                <a16:creationId xmlns:a16="http://schemas.microsoft.com/office/drawing/2014/main" id="{B77539D2-9B05-7317-7C2C-4F65C7BC3695}"/>
              </a:ext>
            </a:extLst>
          </p:cNvPr>
          <p:cNvSpPr/>
          <p:nvPr/>
        </p:nvSpPr>
        <p:spPr>
          <a:xfrm>
            <a:off x="6869100" y="4087276"/>
            <a:ext cx="5042394" cy="404081"/>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solidFill>
                  <a:schemeClr val="bg1"/>
                </a:solidFill>
                <a:cs typeface="Arial"/>
              </a:rPr>
              <a:t>Outcome</a:t>
            </a:r>
            <a:endParaRPr lang="en-US" sz="2000" b="1" dirty="0">
              <a:solidFill>
                <a:schemeClr val="bg1"/>
              </a:solidFill>
            </a:endParaRPr>
          </a:p>
        </p:txBody>
      </p:sp>
      <p:sp>
        <p:nvSpPr>
          <p:cNvPr id="25" name="Rectangle 24">
            <a:extLst>
              <a:ext uri="{FF2B5EF4-FFF2-40B4-BE49-F238E27FC236}">
                <a16:creationId xmlns:a16="http://schemas.microsoft.com/office/drawing/2014/main" id="{A94BE303-9DBB-4F7A-C3EC-CCA6EE1ECE5A}"/>
              </a:ext>
            </a:extLst>
          </p:cNvPr>
          <p:cNvSpPr/>
          <p:nvPr/>
        </p:nvSpPr>
        <p:spPr>
          <a:xfrm>
            <a:off x="6869103" y="4567557"/>
            <a:ext cx="5042244" cy="1843757"/>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lgn="ctr">
              <a:buFont typeface="Wingdings,Sans-Serif"/>
              <a:buChar char="ü"/>
            </a:pPr>
            <a:r>
              <a:rPr lang="en-US" sz="1400" b="1" dirty="0">
                <a:solidFill>
                  <a:schemeClr val="tx1"/>
                </a:solidFill>
                <a:latin typeface="Calibri"/>
                <a:ea typeface="+mn-lt"/>
                <a:cs typeface="Arial"/>
              </a:rPr>
              <a:t>Improved Security: </a:t>
            </a:r>
            <a:r>
              <a:rPr lang="en-US" sz="1400" dirty="0">
                <a:solidFill>
                  <a:schemeClr val="tx1"/>
                </a:solidFill>
                <a:latin typeface="Calibri"/>
                <a:ea typeface="+mn-lt"/>
                <a:cs typeface="Arial"/>
              </a:rPr>
              <a:t>Implemented Multi-Factor Authentication and conditional access policies.</a:t>
            </a:r>
            <a:endParaRPr lang="en-US" sz="1400">
              <a:cs typeface="Calibri" panose="020F0502020204030204"/>
            </a:endParaRPr>
          </a:p>
          <a:p>
            <a:pPr marL="285750" indent="-285750" algn="ctr">
              <a:buFont typeface="Wingdings,Sans-Serif"/>
              <a:buChar char="ü"/>
            </a:pPr>
            <a:r>
              <a:rPr lang="en-US" sz="1400" b="1" dirty="0">
                <a:solidFill>
                  <a:schemeClr val="tx1"/>
                </a:solidFill>
                <a:latin typeface="Calibri"/>
                <a:ea typeface="+mn-lt"/>
                <a:cs typeface="Arial"/>
              </a:rPr>
              <a:t>Increased Stability:</a:t>
            </a:r>
            <a:r>
              <a:rPr lang="en-US" sz="1400" dirty="0">
                <a:solidFill>
                  <a:schemeClr val="tx1"/>
                </a:solidFill>
                <a:latin typeface="Calibri"/>
                <a:ea typeface="+mn-lt"/>
                <a:cs typeface="Arial"/>
              </a:rPr>
              <a:t> Regular backup routines and restores services within an hour in case of a complete loss.</a:t>
            </a:r>
          </a:p>
          <a:p>
            <a:pPr marL="285750" indent="-285750" algn="ctr">
              <a:buFont typeface="Wingdings,Sans-Serif"/>
              <a:buChar char="ü"/>
            </a:pPr>
            <a:r>
              <a:rPr lang="en-US" sz="1400" b="1" dirty="0">
                <a:solidFill>
                  <a:schemeClr val="tx1"/>
                </a:solidFill>
                <a:latin typeface="Calibri"/>
                <a:ea typeface="+mn-lt"/>
                <a:cs typeface="Arial"/>
              </a:rPr>
              <a:t>New Skillsets:</a:t>
            </a:r>
            <a:r>
              <a:rPr lang="en-US" sz="1400" dirty="0">
                <a:solidFill>
                  <a:schemeClr val="tx1"/>
                </a:solidFill>
                <a:latin typeface="Calibri"/>
                <a:ea typeface="+mn-lt"/>
                <a:cs typeface="Arial"/>
              </a:rPr>
              <a:t> IT Infrastructure team gained cloud-based technical skills.</a:t>
            </a:r>
          </a:p>
          <a:p>
            <a:pPr marL="285750" indent="-285750" algn="ctr">
              <a:buFont typeface="Wingdings,Sans-Serif"/>
              <a:buChar char="ü"/>
            </a:pPr>
            <a:r>
              <a:rPr lang="en-US" sz="1400" b="1" dirty="0">
                <a:solidFill>
                  <a:schemeClr val="tx1"/>
                </a:solidFill>
                <a:latin typeface="Calibri"/>
                <a:ea typeface="+mn-lt"/>
                <a:cs typeface="Arial"/>
              </a:rPr>
              <a:t>Improved Scalability: </a:t>
            </a:r>
            <a:r>
              <a:rPr lang="en-US" sz="1400" dirty="0">
                <a:solidFill>
                  <a:schemeClr val="tx1"/>
                </a:solidFill>
                <a:latin typeface="Calibri"/>
                <a:ea typeface="+mn-lt"/>
                <a:cs typeface="Arial"/>
              </a:rPr>
              <a:t>Scales cloud-based services to meet  demand.      </a:t>
            </a:r>
            <a:r>
              <a:rPr lang="en-US" sz="1200" b="1" dirty="0">
                <a:solidFill>
                  <a:schemeClr val="tx1"/>
                </a:solidFill>
                <a:latin typeface="Calibri"/>
                <a:ea typeface="+mn-lt"/>
                <a:cs typeface="Arial"/>
              </a:rPr>
              <a:t> </a:t>
            </a:r>
            <a:endParaRPr lang="en-US" sz="1200" b="1" dirty="0">
              <a:solidFill>
                <a:schemeClr val="tx1"/>
              </a:solidFill>
              <a:latin typeface="Calibri"/>
              <a:cs typeface="Calibri"/>
            </a:endParaRPr>
          </a:p>
        </p:txBody>
      </p:sp>
      <p:sp>
        <p:nvSpPr>
          <p:cNvPr id="2" name="Rectangle 1">
            <a:extLst>
              <a:ext uri="{FF2B5EF4-FFF2-40B4-BE49-F238E27FC236}">
                <a16:creationId xmlns:a16="http://schemas.microsoft.com/office/drawing/2014/main" id="{13DF27AF-7741-6967-BA6E-D79598001342}"/>
              </a:ext>
            </a:extLst>
          </p:cNvPr>
          <p:cNvSpPr/>
          <p:nvPr/>
        </p:nvSpPr>
        <p:spPr>
          <a:xfrm>
            <a:off x="6872181" y="2734566"/>
            <a:ext cx="5042244" cy="120482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dirty="0">
                <a:solidFill>
                  <a:schemeClr val="tx1"/>
                </a:solidFill>
                <a:ea typeface="+mn-lt"/>
                <a:cs typeface="+mn-lt"/>
              </a:rPr>
              <a:t>New services were built directly in the cloud </a:t>
            </a:r>
            <a:r>
              <a:rPr lang="en-US" sz="1400" dirty="0">
                <a:solidFill>
                  <a:schemeClr val="tx1"/>
                </a:solidFill>
                <a:ea typeface="+mn-lt"/>
                <a:cs typeface="+mn-lt"/>
              </a:rPr>
              <a:t>or procured as cloud-based services, therefore adhering to cloud native PaaS and SaaS principles. </a:t>
            </a:r>
            <a:r>
              <a:rPr lang="en-US" sz="1400" b="1" dirty="0">
                <a:solidFill>
                  <a:schemeClr val="tx1"/>
                </a:solidFill>
                <a:ea typeface="+mn-lt"/>
                <a:cs typeface="+mn-lt"/>
              </a:rPr>
              <a:t>In total, 14 servers </a:t>
            </a:r>
            <a:r>
              <a:rPr lang="en-US" sz="1400" dirty="0">
                <a:solidFill>
                  <a:schemeClr val="tx1"/>
                </a:solidFill>
                <a:ea typeface="+mn-lt"/>
                <a:cs typeface="+mn-lt"/>
              </a:rPr>
              <a:t>were de-scoped and other new services were commissioned directly in the cloud.</a:t>
            </a:r>
          </a:p>
        </p:txBody>
      </p:sp>
      <p:sp>
        <p:nvSpPr>
          <p:cNvPr id="5" name="Rectangle 4">
            <a:extLst>
              <a:ext uri="{FF2B5EF4-FFF2-40B4-BE49-F238E27FC236}">
                <a16:creationId xmlns:a16="http://schemas.microsoft.com/office/drawing/2014/main" id="{65172411-30D1-AD59-7572-E20235D78113}"/>
              </a:ext>
            </a:extLst>
          </p:cNvPr>
          <p:cNvSpPr/>
          <p:nvPr/>
        </p:nvSpPr>
        <p:spPr>
          <a:xfrm>
            <a:off x="6856115" y="2217354"/>
            <a:ext cx="5052863" cy="441009"/>
          </a:xfrm>
          <a:prstGeom prst="rect">
            <a:avLst/>
          </a:prstGeom>
          <a:solidFill>
            <a:srgbClr val="99C7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410D485-5020-6267-DAF2-FC6414ACE6EB}"/>
              </a:ext>
            </a:extLst>
          </p:cNvPr>
          <p:cNvSpPr txBox="1"/>
          <p:nvPr/>
        </p:nvSpPr>
        <p:spPr>
          <a:xfrm>
            <a:off x="8906136" y="2207588"/>
            <a:ext cx="1567233"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cs typeface="Arial"/>
              </a:rPr>
              <a:t>Solution</a:t>
            </a:r>
            <a:endParaRPr lang="en-US" sz="2400" dirty="0">
              <a:solidFill>
                <a:schemeClr val="bg1"/>
              </a:solidFill>
              <a:cs typeface="Arial" panose="020B0604020202020204"/>
            </a:endParaRPr>
          </a:p>
        </p:txBody>
      </p:sp>
    </p:spTree>
    <p:extLst>
      <p:ext uri="{BB962C8B-B14F-4D97-AF65-F5344CB8AC3E}">
        <p14:creationId xmlns:p14="http://schemas.microsoft.com/office/powerpoint/2010/main" val="671254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24">
          <a:extLst>
            <a:ext uri="{FF2B5EF4-FFF2-40B4-BE49-F238E27FC236}">
              <a16:creationId xmlns:a16="http://schemas.microsoft.com/office/drawing/2014/main" id="{2E6000E6-CB2F-2267-B821-12C63D2BDC29}"/>
            </a:ext>
          </a:extLst>
        </p:cNvPr>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B6A41EFE-31A9-4DB0-FA6E-B645EFA2EE4B}"/>
              </a:ext>
            </a:extLst>
          </p:cNvPr>
          <p:cNvCxnSpPr>
            <a:cxnSpLocks/>
          </p:cNvCxnSpPr>
          <p:nvPr/>
        </p:nvCxnSpPr>
        <p:spPr>
          <a:xfrm flipV="1">
            <a:off x="4950472" y="2167913"/>
            <a:ext cx="2693051" cy="5404"/>
          </a:xfrm>
          <a:prstGeom prst="line">
            <a:avLst/>
          </a:prstGeom>
          <a:ln>
            <a:solidFill>
              <a:srgbClr val="002E87"/>
            </a:solidFill>
          </a:ln>
        </p:spPr>
        <p:style>
          <a:lnRef idx="1">
            <a:schemeClr val="accent1"/>
          </a:lnRef>
          <a:fillRef idx="0">
            <a:schemeClr val="accent1"/>
          </a:fillRef>
          <a:effectRef idx="0">
            <a:schemeClr val="accent1"/>
          </a:effectRef>
          <a:fontRef idx="minor">
            <a:schemeClr val="tx1"/>
          </a:fontRef>
        </p:style>
      </p:cxnSp>
      <p:sp>
        <p:nvSpPr>
          <p:cNvPr id="30" name="Google Shape;825;g20486cc14f0_0_175">
            <a:extLst>
              <a:ext uri="{FF2B5EF4-FFF2-40B4-BE49-F238E27FC236}">
                <a16:creationId xmlns:a16="http://schemas.microsoft.com/office/drawing/2014/main" id="{C8F8060D-64E7-DDFD-CAC2-8ED681DFFDE7}"/>
              </a:ext>
            </a:extLst>
          </p:cNvPr>
          <p:cNvSpPr/>
          <p:nvPr/>
        </p:nvSpPr>
        <p:spPr>
          <a:xfrm>
            <a:off x="446054" y="1579309"/>
            <a:ext cx="11268768" cy="4374415"/>
          </a:xfrm>
          <a:prstGeom prst="roundRect">
            <a:avLst>
              <a:gd name="adj" fmla="val 2372"/>
            </a:avLst>
          </a:prstGeom>
          <a:solidFill>
            <a:schemeClr val="bg1"/>
          </a:solidFill>
          <a:ln w="28575"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36855" marR="0" lvl="0" indent="0" algn="l" rtl="0">
              <a:lnSpc>
                <a:spcPct val="100000"/>
              </a:lnSpc>
              <a:spcBef>
                <a:spcPts val="0"/>
              </a:spcBef>
              <a:spcAft>
                <a:spcPts val="0"/>
              </a:spcAft>
              <a:buNone/>
            </a:pPr>
            <a:endParaRPr sz="1200" b="0" i="0" u="none" strike="noStrike" cap="none">
              <a:solidFill>
                <a:srgbClr val="000000"/>
              </a:solidFill>
              <a:latin typeface="Arial"/>
              <a:ea typeface="Arial"/>
              <a:cs typeface="Arial"/>
              <a:sym typeface="Arial"/>
            </a:endParaRPr>
          </a:p>
        </p:txBody>
      </p:sp>
      <p:sp>
        <p:nvSpPr>
          <p:cNvPr id="4" name="Rectangle 3">
            <a:extLst>
              <a:ext uri="{FF2B5EF4-FFF2-40B4-BE49-F238E27FC236}">
                <a16:creationId xmlns:a16="http://schemas.microsoft.com/office/drawing/2014/main" id="{2928354D-B96D-8D48-7B89-D698CE97D4A8}"/>
              </a:ext>
            </a:extLst>
          </p:cNvPr>
          <p:cNvSpPr/>
          <p:nvPr/>
        </p:nvSpPr>
        <p:spPr>
          <a:xfrm>
            <a:off x="437746" y="464765"/>
            <a:ext cx="10792297"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 name="Google Shape;826;g20486cc14f0_0_175">
            <a:extLst>
              <a:ext uri="{FF2B5EF4-FFF2-40B4-BE49-F238E27FC236}">
                <a16:creationId xmlns:a16="http://schemas.microsoft.com/office/drawing/2014/main" id="{4C2043BE-8E98-1628-F41A-EE677F34C522}"/>
              </a:ext>
            </a:extLst>
          </p:cNvPr>
          <p:cNvSpPr txBox="1">
            <a:spLocks noGrp="1"/>
          </p:cNvSpPr>
          <p:nvPr>
            <p:ph type="title"/>
          </p:nvPr>
        </p:nvSpPr>
        <p:spPr>
          <a:xfrm>
            <a:off x="437095" y="463413"/>
            <a:ext cx="11404200" cy="865200"/>
          </a:xfrm>
          <a:prstGeom prst="rect">
            <a:avLst/>
          </a:prstGeom>
          <a:noFill/>
          <a:ln>
            <a:noFill/>
          </a:ln>
        </p:spPr>
        <p:txBody>
          <a:bodyPr spcFirstLastPara="1" vert="horz" wrap="square" lIns="0" tIns="0" rIns="0" bIns="0" rtlCol="0" anchor="ctr" anchorCtr="0">
            <a:noAutofit/>
          </a:bodyPr>
          <a:lstStyle/>
          <a:p>
            <a:r>
              <a:rPr lang="en-GB" sz="4000" dirty="0">
                <a:solidFill>
                  <a:schemeClr val="tx1"/>
                </a:solidFill>
                <a:latin typeface="Arial"/>
                <a:cs typeface="Arial"/>
              </a:rPr>
              <a:t>Building Blocks</a:t>
            </a:r>
            <a:br>
              <a:rPr lang="en-GB" sz="3200" dirty="0">
                <a:latin typeface="Arial"/>
              </a:rPr>
            </a:br>
            <a:endParaRPr lang="en-GB" sz="2400" b="0" dirty="0">
              <a:solidFill>
                <a:schemeClr val="tx1"/>
              </a:solidFill>
              <a:latin typeface="Arial"/>
              <a:cs typeface="Calibri Light"/>
            </a:endParaRPr>
          </a:p>
        </p:txBody>
      </p:sp>
      <p:cxnSp>
        <p:nvCxnSpPr>
          <p:cNvPr id="18" name="Straight Connector 17">
            <a:extLst>
              <a:ext uri="{FF2B5EF4-FFF2-40B4-BE49-F238E27FC236}">
                <a16:creationId xmlns:a16="http://schemas.microsoft.com/office/drawing/2014/main" id="{20CEBD6E-26A5-3FD3-1A5A-58B1DB483657}"/>
              </a:ext>
            </a:extLst>
          </p:cNvPr>
          <p:cNvCxnSpPr>
            <a:cxnSpLocks/>
          </p:cNvCxnSpPr>
          <p:nvPr/>
        </p:nvCxnSpPr>
        <p:spPr>
          <a:xfrm>
            <a:off x="3512928" y="2199381"/>
            <a:ext cx="4244561" cy="0"/>
          </a:xfrm>
          <a:prstGeom prst="line">
            <a:avLst/>
          </a:prstGeom>
          <a:ln>
            <a:solidFill>
              <a:srgbClr val="DEE3E5"/>
            </a:solidFill>
          </a:ln>
        </p:spPr>
        <p:style>
          <a:lnRef idx="1">
            <a:schemeClr val="accent1"/>
          </a:lnRef>
          <a:fillRef idx="0">
            <a:schemeClr val="accent1"/>
          </a:fillRef>
          <a:effectRef idx="0">
            <a:schemeClr val="accent1"/>
          </a:effectRef>
          <a:fontRef idx="minor">
            <a:schemeClr val="tx1"/>
          </a:fontRef>
        </p:style>
      </p:cxnSp>
      <p:sp>
        <p:nvSpPr>
          <p:cNvPr id="5" name="Google Shape;829;g20486cc14f0_0_175">
            <a:extLst>
              <a:ext uri="{FF2B5EF4-FFF2-40B4-BE49-F238E27FC236}">
                <a16:creationId xmlns:a16="http://schemas.microsoft.com/office/drawing/2014/main" id="{76C8F8A2-DCF5-5E23-7F89-025D6A4F609E}"/>
              </a:ext>
            </a:extLst>
          </p:cNvPr>
          <p:cNvSpPr/>
          <p:nvPr/>
        </p:nvSpPr>
        <p:spPr>
          <a:xfrm>
            <a:off x="935893" y="4631038"/>
            <a:ext cx="2931080" cy="464711"/>
          </a:xfrm>
          <a:prstGeom prst="flowChartAlternateProcess">
            <a:avLst/>
          </a:prstGeom>
          <a:solidFill>
            <a:srgbClr val="005EB8"/>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Portfolio Assessment</a:t>
            </a:r>
            <a:endParaRPr lang="en-US" dirty="0"/>
          </a:p>
        </p:txBody>
      </p:sp>
      <p:sp>
        <p:nvSpPr>
          <p:cNvPr id="6" name="Google Shape;828;g20486cc14f0_0_175">
            <a:extLst>
              <a:ext uri="{FF2B5EF4-FFF2-40B4-BE49-F238E27FC236}">
                <a16:creationId xmlns:a16="http://schemas.microsoft.com/office/drawing/2014/main" id="{0B42D1EB-D807-63A3-1FC0-817E12C9439D}"/>
              </a:ext>
            </a:extLst>
          </p:cNvPr>
          <p:cNvSpPr/>
          <p:nvPr/>
        </p:nvSpPr>
        <p:spPr>
          <a:xfrm>
            <a:off x="550603" y="5296638"/>
            <a:ext cx="2931080" cy="458175"/>
          </a:xfrm>
          <a:prstGeom prst="flowChartAlternateProcess">
            <a:avLst/>
          </a:prstGeom>
          <a:solidFill>
            <a:srgbClr val="DEE2E5"/>
          </a:solidFill>
          <a:ln>
            <a:noFill/>
          </a:ln>
          <a:effectLst>
            <a:softEdge rad="0"/>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005EB8"/>
                </a:solidFill>
              </a:rPr>
              <a:t>Business Case</a:t>
            </a:r>
            <a:endParaRPr lang="en-US" sz="1600" b="1" i="0" u="none" strike="noStrike" cap="none">
              <a:solidFill>
                <a:srgbClr val="005EB8"/>
              </a:solidFill>
              <a:latin typeface="Arial"/>
              <a:ea typeface="Arial"/>
              <a:cs typeface="Arial"/>
            </a:endParaRPr>
          </a:p>
        </p:txBody>
      </p:sp>
      <p:sp>
        <p:nvSpPr>
          <p:cNvPr id="7" name="Google Shape;828;g20486cc14f0_0_175">
            <a:extLst>
              <a:ext uri="{FF2B5EF4-FFF2-40B4-BE49-F238E27FC236}">
                <a16:creationId xmlns:a16="http://schemas.microsoft.com/office/drawing/2014/main" id="{B9855DBC-64D1-AA5E-746B-4D4266A234AE}"/>
              </a:ext>
            </a:extLst>
          </p:cNvPr>
          <p:cNvSpPr/>
          <p:nvPr/>
        </p:nvSpPr>
        <p:spPr>
          <a:xfrm>
            <a:off x="3007203" y="1995659"/>
            <a:ext cx="2931080" cy="458175"/>
          </a:xfrm>
          <a:prstGeom prst="flowChartAlternateProcess">
            <a:avLst/>
          </a:prstGeom>
          <a:solidFill>
            <a:srgbClr val="002F87"/>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EPR and Procurement</a:t>
            </a:r>
            <a:endParaRPr lang="en-US" dirty="0"/>
          </a:p>
        </p:txBody>
      </p:sp>
      <p:sp>
        <p:nvSpPr>
          <p:cNvPr id="8" name="Google Shape;828;g20486cc14f0_0_175">
            <a:extLst>
              <a:ext uri="{FF2B5EF4-FFF2-40B4-BE49-F238E27FC236}">
                <a16:creationId xmlns:a16="http://schemas.microsoft.com/office/drawing/2014/main" id="{902D2EA8-D0B7-945A-8019-A11EF87BE05C}"/>
              </a:ext>
            </a:extLst>
          </p:cNvPr>
          <p:cNvSpPr/>
          <p:nvPr/>
        </p:nvSpPr>
        <p:spPr>
          <a:xfrm>
            <a:off x="1324454" y="3970842"/>
            <a:ext cx="2931080" cy="458175"/>
          </a:xfrm>
          <a:prstGeom prst="flowChartAlternateProcess">
            <a:avLst/>
          </a:prstGeom>
          <a:solidFill>
            <a:srgbClr val="9AC8EC"/>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Landing Zone</a:t>
            </a:r>
            <a:endParaRPr lang="en-US" dirty="0"/>
          </a:p>
        </p:txBody>
      </p:sp>
      <p:cxnSp>
        <p:nvCxnSpPr>
          <p:cNvPr id="9" name="Straight Connector 8">
            <a:extLst>
              <a:ext uri="{FF2B5EF4-FFF2-40B4-BE49-F238E27FC236}">
                <a16:creationId xmlns:a16="http://schemas.microsoft.com/office/drawing/2014/main" id="{01783657-43EB-18F9-F13A-F6D3EAAFF609}"/>
              </a:ext>
            </a:extLst>
          </p:cNvPr>
          <p:cNvCxnSpPr>
            <a:cxnSpLocks/>
          </p:cNvCxnSpPr>
          <p:nvPr/>
        </p:nvCxnSpPr>
        <p:spPr>
          <a:xfrm flipV="1">
            <a:off x="3220327" y="5492194"/>
            <a:ext cx="3714905" cy="0"/>
          </a:xfrm>
          <a:prstGeom prst="line">
            <a:avLst/>
          </a:prstGeom>
          <a:ln>
            <a:solidFill>
              <a:srgbClr val="DEE3E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854D709-04E9-64DB-3457-AFB1676278E3}"/>
              </a:ext>
            </a:extLst>
          </p:cNvPr>
          <p:cNvCxnSpPr>
            <a:cxnSpLocks/>
          </p:cNvCxnSpPr>
          <p:nvPr/>
        </p:nvCxnSpPr>
        <p:spPr>
          <a:xfrm>
            <a:off x="4189175" y="4194667"/>
            <a:ext cx="2407569" cy="2754"/>
          </a:xfrm>
          <a:prstGeom prst="line">
            <a:avLst/>
          </a:prstGeom>
          <a:ln>
            <a:solidFill>
              <a:srgbClr val="9AC9E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1CED60F-B845-4475-C84D-0AF4BD00FFAD}"/>
              </a:ext>
            </a:extLst>
          </p:cNvPr>
          <p:cNvCxnSpPr>
            <a:cxnSpLocks/>
          </p:cNvCxnSpPr>
          <p:nvPr/>
        </p:nvCxnSpPr>
        <p:spPr>
          <a:xfrm flipV="1">
            <a:off x="3571220" y="4813572"/>
            <a:ext cx="3113970" cy="10809"/>
          </a:xfrm>
          <a:prstGeom prst="line">
            <a:avLst/>
          </a:prstGeom>
          <a:ln>
            <a:solidFill>
              <a:srgbClr val="005DB8"/>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BCB6D62-68C1-D930-3A4E-C7C51376F215}"/>
              </a:ext>
            </a:extLst>
          </p:cNvPr>
          <p:cNvCxnSpPr>
            <a:cxnSpLocks/>
          </p:cNvCxnSpPr>
          <p:nvPr/>
        </p:nvCxnSpPr>
        <p:spPr>
          <a:xfrm>
            <a:off x="4507058" y="3516238"/>
            <a:ext cx="2105719" cy="10808"/>
          </a:xfrm>
          <a:prstGeom prst="line">
            <a:avLst/>
          </a:prstGeom>
          <a:ln>
            <a:solidFill>
              <a:srgbClr val="4599DB"/>
            </a:solidFill>
          </a:ln>
        </p:spPr>
        <p:style>
          <a:lnRef idx="1">
            <a:schemeClr val="accent1"/>
          </a:lnRef>
          <a:fillRef idx="0">
            <a:schemeClr val="accent1"/>
          </a:fillRef>
          <a:effectRef idx="0">
            <a:schemeClr val="accent1"/>
          </a:effectRef>
          <a:fontRef idx="minor">
            <a:schemeClr val="tx1"/>
          </a:fontRef>
        </p:style>
      </p:cxnSp>
      <p:sp>
        <p:nvSpPr>
          <p:cNvPr id="17" name="Google Shape;828;g20486cc14f0_0_175">
            <a:extLst>
              <a:ext uri="{FF2B5EF4-FFF2-40B4-BE49-F238E27FC236}">
                <a16:creationId xmlns:a16="http://schemas.microsoft.com/office/drawing/2014/main" id="{AB30D0D7-6503-4F00-AEE9-E1E42B3B8E6D}"/>
              </a:ext>
            </a:extLst>
          </p:cNvPr>
          <p:cNvSpPr/>
          <p:nvPr/>
        </p:nvSpPr>
        <p:spPr>
          <a:xfrm>
            <a:off x="1921952" y="3310646"/>
            <a:ext cx="2931080" cy="458175"/>
          </a:xfrm>
          <a:prstGeom prst="flowChartAlternateProcess">
            <a:avLst/>
          </a:prstGeom>
          <a:solidFill>
            <a:srgbClr val="4699DB"/>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PoC Migration</a:t>
            </a:r>
            <a:endParaRPr lang="en-GB" sz="1600" b="1" i="0" u="none" strike="noStrike" cap="none" dirty="0">
              <a:solidFill>
                <a:srgbClr val="FFFFFF"/>
              </a:solidFill>
              <a:latin typeface="Arial"/>
              <a:ea typeface="Arial"/>
              <a:cs typeface="Arial"/>
            </a:endParaRPr>
          </a:p>
        </p:txBody>
      </p:sp>
      <p:sp>
        <p:nvSpPr>
          <p:cNvPr id="27" name="Google Shape;832;g20486cc14f0_0_175">
            <a:extLst>
              <a:ext uri="{FF2B5EF4-FFF2-40B4-BE49-F238E27FC236}">
                <a16:creationId xmlns:a16="http://schemas.microsoft.com/office/drawing/2014/main" id="{2BBCAB0D-38C3-4C47-0453-B7C36F012CA2}"/>
              </a:ext>
            </a:extLst>
          </p:cNvPr>
          <p:cNvSpPr txBox="1"/>
          <p:nvPr/>
        </p:nvSpPr>
        <p:spPr>
          <a:xfrm>
            <a:off x="6830141" y="1829496"/>
            <a:ext cx="4745932" cy="4046687"/>
          </a:xfrm>
          <a:prstGeom prst="rect">
            <a:avLst/>
          </a:prstGeom>
          <a:solidFill>
            <a:srgbClr val="E8EAEC"/>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13055" marR="0" lvl="0" indent="-171450" rtl="0">
              <a:lnSpc>
                <a:spcPct val="100000"/>
              </a:lnSpc>
              <a:spcBef>
                <a:spcPts val="0"/>
              </a:spcBef>
              <a:spcAft>
                <a:spcPts val="0"/>
              </a:spcAft>
              <a:buSzPts val="1200"/>
              <a:buChar char="•"/>
            </a:pPr>
            <a:endParaRPr lang="en-GB" sz="1100" dirty="0">
              <a:solidFill>
                <a:srgbClr val="425563"/>
              </a:solidFill>
            </a:endParaRPr>
          </a:p>
          <a:p>
            <a:pPr marL="313055" marR="0" lvl="0" indent="-171450" rtl="0">
              <a:lnSpc>
                <a:spcPct val="100000"/>
              </a:lnSpc>
              <a:spcBef>
                <a:spcPts val="0"/>
              </a:spcBef>
              <a:spcAft>
                <a:spcPts val="0"/>
              </a:spcAft>
              <a:buSzPts val="1200"/>
              <a:buChar char="•"/>
            </a:pPr>
            <a:endParaRPr lang="en-GB" sz="1100" dirty="0">
              <a:solidFill>
                <a:srgbClr val="425563"/>
              </a:solidFill>
            </a:endParaRPr>
          </a:p>
          <a:p>
            <a:pPr marL="313055" marR="0" lvl="0" indent="-171450" rtl="0">
              <a:lnSpc>
                <a:spcPct val="100000"/>
              </a:lnSpc>
              <a:spcBef>
                <a:spcPts val="0"/>
              </a:spcBef>
              <a:spcAft>
                <a:spcPts val="0"/>
              </a:spcAft>
              <a:buSzPts val="1200"/>
              <a:buChar char="•"/>
            </a:pPr>
            <a:endParaRPr lang="en-GB" sz="1100" i="0" u="none" strike="noStrike" cap="none" dirty="0">
              <a:solidFill>
                <a:srgbClr val="425563"/>
              </a:solidFill>
              <a:latin typeface="Arial"/>
              <a:ea typeface="Arial"/>
              <a:cs typeface="Arial"/>
              <a:sym typeface="Arial"/>
            </a:endParaRPr>
          </a:p>
          <a:p>
            <a:pPr marL="313055" marR="0" lvl="0" indent="-171450" rtl="0">
              <a:lnSpc>
                <a:spcPct val="100000"/>
              </a:lnSpc>
              <a:spcBef>
                <a:spcPts val="0"/>
              </a:spcBef>
              <a:spcAft>
                <a:spcPts val="0"/>
              </a:spcAft>
              <a:buSzPts val="1200"/>
              <a:buChar char="•"/>
            </a:pPr>
            <a:endParaRPr lang="en-GB" sz="1100" i="0" u="none" strike="noStrike" cap="none" dirty="0">
              <a:solidFill>
                <a:srgbClr val="425563"/>
              </a:solidFill>
              <a:latin typeface="Arial"/>
              <a:ea typeface="Arial"/>
              <a:cs typeface="Arial"/>
              <a:sym typeface="Arial"/>
            </a:endParaRPr>
          </a:p>
          <a:p>
            <a:pPr marL="313055" marR="0" lvl="0" indent="-171450" rtl="0">
              <a:lnSpc>
                <a:spcPct val="100000"/>
              </a:lnSpc>
              <a:spcBef>
                <a:spcPts val="0"/>
              </a:spcBef>
              <a:spcAft>
                <a:spcPts val="0"/>
              </a:spcAft>
              <a:buSzPts val="1200"/>
              <a:buChar char="•"/>
            </a:pPr>
            <a:endParaRPr lang="en-GB" sz="1100" dirty="0">
              <a:solidFill>
                <a:srgbClr val="425563"/>
              </a:solidFill>
            </a:endParaRPr>
          </a:p>
        </p:txBody>
      </p:sp>
      <p:sp>
        <p:nvSpPr>
          <p:cNvPr id="28" name="TextBox 16">
            <a:extLst>
              <a:ext uri="{FF2B5EF4-FFF2-40B4-BE49-F238E27FC236}">
                <a16:creationId xmlns:a16="http://schemas.microsoft.com/office/drawing/2014/main" id="{7D30FFCB-AAC3-DD36-76E5-97DF2D740E98}"/>
              </a:ext>
            </a:extLst>
          </p:cNvPr>
          <p:cNvSpPr txBox="1"/>
          <p:nvPr/>
        </p:nvSpPr>
        <p:spPr>
          <a:xfrm>
            <a:off x="6699187" y="4567420"/>
            <a:ext cx="4933075" cy="744068"/>
          </a:xfrm>
          <a:prstGeom prst="rect">
            <a:avLst/>
          </a:prstGeom>
          <a:noFill/>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050" kern="0" dirty="0">
                <a:solidFill>
                  <a:schemeClr val="tx1"/>
                </a:solidFill>
              </a:rPr>
              <a:t>Conduct a thorough assessment of the existing IT portfolio to identify applications and workloads suitable for migration to the cloud, considering factors like security, compliance, and performance requirements.</a:t>
            </a:r>
            <a:endParaRPr lang="en-GB" sz="1050" kern="0">
              <a:solidFill>
                <a:schemeClr val="tx1"/>
              </a:solidFill>
            </a:endParaRPr>
          </a:p>
        </p:txBody>
      </p:sp>
      <p:sp>
        <p:nvSpPr>
          <p:cNvPr id="29" name="TextBox 17">
            <a:extLst>
              <a:ext uri="{FF2B5EF4-FFF2-40B4-BE49-F238E27FC236}">
                <a16:creationId xmlns:a16="http://schemas.microsoft.com/office/drawing/2014/main" id="{B9C03623-170E-148A-31DD-9E808A1C25E1}"/>
              </a:ext>
            </a:extLst>
          </p:cNvPr>
          <p:cNvSpPr txBox="1"/>
          <p:nvPr/>
        </p:nvSpPr>
        <p:spPr>
          <a:xfrm>
            <a:off x="6942379" y="5401386"/>
            <a:ext cx="4450089" cy="430887"/>
          </a:xfrm>
          <a:prstGeom prst="rect">
            <a:avLst/>
          </a:prstGeom>
          <a:noFill/>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41605" algn="ctr">
              <a:buSzPts val="1200"/>
              <a:defRPr/>
            </a:pPr>
            <a:r>
              <a:rPr lang="en-US" sz="1050" kern="0" dirty="0">
                <a:solidFill>
                  <a:schemeClr val="tx1"/>
                </a:solidFill>
              </a:rPr>
              <a:t>Outlines the specific goals and benefits of transitioning to the cloud</a:t>
            </a:r>
            <a:r>
              <a:rPr kumimoji="0" lang="en-US" sz="1050" b="0" i="0" u="none" strike="noStrike" kern="0" cap="none" spc="0" normalizeH="0" baseline="0" noProof="0" dirty="0">
                <a:ln>
                  <a:noFill/>
                </a:ln>
                <a:solidFill>
                  <a:schemeClr val="tx1"/>
                </a:solidFill>
                <a:effectLst/>
                <a:uLnTx/>
                <a:uFillTx/>
                <a:latin typeface="Arial"/>
                <a:ea typeface="Arial"/>
                <a:cs typeface="Arial"/>
                <a:sym typeface="Arial"/>
              </a:rPr>
              <a:t>,</a:t>
            </a:r>
            <a:r>
              <a:rPr lang="en-US" sz="1050" kern="0" dirty="0">
                <a:solidFill>
                  <a:schemeClr val="tx1"/>
                </a:solidFill>
              </a:rPr>
              <a:t> including cost savings</a:t>
            </a:r>
            <a:r>
              <a:rPr kumimoji="0" lang="en-US" sz="1050" b="0" i="0" u="none" strike="noStrike" kern="0" cap="none" spc="0" normalizeH="0" baseline="0" noProof="0" dirty="0">
                <a:ln>
                  <a:noFill/>
                </a:ln>
                <a:solidFill>
                  <a:schemeClr val="tx1"/>
                </a:solidFill>
                <a:effectLst/>
                <a:uLnTx/>
                <a:uFillTx/>
                <a:latin typeface="Arial"/>
                <a:ea typeface="Arial"/>
                <a:cs typeface="Arial"/>
                <a:sym typeface="Arial"/>
              </a:rPr>
              <a:t>, </a:t>
            </a:r>
            <a:r>
              <a:rPr lang="en-US" sz="1050" kern="0" dirty="0">
                <a:solidFill>
                  <a:schemeClr val="tx1"/>
                </a:solidFill>
              </a:rPr>
              <a:t>scalability</a:t>
            </a:r>
            <a:r>
              <a:rPr kumimoji="0" lang="en-US" sz="1050" b="0" i="0" u="none" strike="noStrike" kern="0" cap="none" spc="0" normalizeH="0" baseline="0" noProof="0" dirty="0">
                <a:ln>
                  <a:noFill/>
                </a:ln>
                <a:solidFill>
                  <a:schemeClr val="tx1"/>
                </a:solidFill>
                <a:effectLst/>
                <a:uLnTx/>
                <a:uFillTx/>
                <a:latin typeface="Arial"/>
                <a:ea typeface="Arial"/>
                <a:cs typeface="Arial"/>
                <a:sym typeface="Arial"/>
              </a:rPr>
              <a:t>,</a:t>
            </a:r>
            <a:r>
              <a:rPr lang="en-US" sz="1050" kern="0" dirty="0">
                <a:solidFill>
                  <a:schemeClr val="tx1"/>
                </a:solidFill>
              </a:rPr>
              <a:t> </a:t>
            </a:r>
            <a:r>
              <a:rPr kumimoji="0" lang="en-US" sz="1050" b="0" i="0" u="none" strike="noStrike" kern="0" cap="none" spc="0" normalizeH="0" baseline="0" noProof="0" dirty="0">
                <a:ln>
                  <a:noFill/>
                </a:ln>
                <a:solidFill>
                  <a:schemeClr val="tx1"/>
                </a:solidFill>
                <a:effectLst/>
                <a:uLnTx/>
                <a:uFillTx/>
                <a:latin typeface="Arial"/>
                <a:ea typeface="Arial"/>
                <a:cs typeface="Arial"/>
                <a:sym typeface="Arial"/>
              </a:rPr>
              <a:t>and</a:t>
            </a:r>
            <a:r>
              <a:rPr lang="en-US" sz="1050" kern="0" dirty="0">
                <a:solidFill>
                  <a:schemeClr val="tx1"/>
                </a:solidFill>
              </a:rPr>
              <a:t> security.</a:t>
            </a:r>
            <a:endParaRPr lang="en-US" sz="1050" kern="0">
              <a:solidFill>
                <a:schemeClr val="tx1"/>
              </a:solidFill>
            </a:endParaRPr>
          </a:p>
        </p:txBody>
      </p:sp>
      <p:sp>
        <p:nvSpPr>
          <p:cNvPr id="31" name="TextBox 19">
            <a:extLst>
              <a:ext uri="{FF2B5EF4-FFF2-40B4-BE49-F238E27FC236}">
                <a16:creationId xmlns:a16="http://schemas.microsoft.com/office/drawing/2014/main" id="{92FCA6FD-F783-6C5B-C522-6276C345CDE3}"/>
              </a:ext>
            </a:extLst>
          </p:cNvPr>
          <p:cNvSpPr txBox="1"/>
          <p:nvPr/>
        </p:nvSpPr>
        <p:spPr>
          <a:xfrm>
            <a:off x="6696485" y="3239956"/>
            <a:ext cx="4941414" cy="577081"/>
          </a:xfrm>
          <a:prstGeom prst="rect">
            <a:avLst/>
          </a:prstGeom>
          <a:noFill/>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SzPts val="1200"/>
              <a:defRPr/>
            </a:pPr>
            <a:r>
              <a:rPr lang="en-US" sz="1050" kern="0" dirty="0">
                <a:solidFill>
                  <a:schemeClr val="tx1"/>
                </a:solidFill>
              </a:rPr>
              <a:t>Conduct small-scale proof of concept migrations to test the feasibility and performance of migrating critical applications </a:t>
            </a:r>
            <a:r>
              <a:rPr kumimoji="0" lang="en-US" sz="1050" b="0" i="0" u="none" strike="noStrike" kern="0" cap="none" spc="0" normalizeH="0" baseline="0" noProof="0" dirty="0">
                <a:ln>
                  <a:noFill/>
                </a:ln>
                <a:solidFill>
                  <a:schemeClr val="tx1"/>
                </a:solidFill>
                <a:effectLst/>
                <a:uLnTx/>
                <a:uFillTx/>
                <a:latin typeface="Arial"/>
                <a:cs typeface="Arial"/>
                <a:sym typeface="Arial"/>
              </a:rPr>
              <a:t>and </a:t>
            </a:r>
            <a:r>
              <a:rPr lang="en-US" sz="1050" kern="0" dirty="0">
                <a:solidFill>
                  <a:schemeClr val="tx1"/>
                </a:solidFill>
              </a:rPr>
              <a:t>data to the cloud, ensuring minimal disruption to operations.</a:t>
            </a:r>
            <a:endParaRPr lang="en-US" sz="1050">
              <a:solidFill>
                <a:schemeClr val="tx1"/>
              </a:solidFill>
            </a:endParaRPr>
          </a:p>
        </p:txBody>
      </p:sp>
      <p:sp>
        <p:nvSpPr>
          <p:cNvPr id="32" name="TextBox 20">
            <a:extLst>
              <a:ext uri="{FF2B5EF4-FFF2-40B4-BE49-F238E27FC236}">
                <a16:creationId xmlns:a16="http://schemas.microsoft.com/office/drawing/2014/main" id="{18A202C4-3B15-5C37-C62A-46E7565C632E}"/>
              </a:ext>
            </a:extLst>
          </p:cNvPr>
          <p:cNvSpPr txBox="1"/>
          <p:nvPr/>
        </p:nvSpPr>
        <p:spPr>
          <a:xfrm>
            <a:off x="6680272" y="1907087"/>
            <a:ext cx="4968704" cy="577081"/>
          </a:xfrm>
          <a:prstGeom prst="rect">
            <a:avLst/>
          </a:prstGeom>
          <a:noFill/>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41605" algn="ctr">
              <a:buSzPts val="1200"/>
              <a:defRPr/>
            </a:pPr>
            <a:r>
              <a:rPr lang="en-US" sz="1050" kern="0" dirty="0" err="1">
                <a:solidFill>
                  <a:schemeClr val="tx1"/>
                </a:solidFill>
              </a:rPr>
              <a:t>Prioritise</a:t>
            </a:r>
            <a:r>
              <a:rPr lang="en-US" sz="1050" kern="0" dirty="0">
                <a:solidFill>
                  <a:schemeClr val="tx1"/>
                </a:solidFill>
              </a:rPr>
              <a:t> the seamless transition </a:t>
            </a:r>
            <a:r>
              <a:rPr kumimoji="0" lang="en-US" sz="1050" b="0" i="0" u="none" strike="noStrike" kern="0" cap="none" spc="0" normalizeH="0" baseline="0" noProof="0" dirty="0">
                <a:ln>
                  <a:noFill/>
                </a:ln>
                <a:solidFill>
                  <a:schemeClr val="tx1"/>
                </a:solidFill>
                <a:effectLst/>
                <a:uLnTx/>
                <a:uFillTx/>
                <a:latin typeface="Arial"/>
                <a:cs typeface="Arial"/>
                <a:sym typeface="Arial"/>
              </a:rPr>
              <a:t>of</a:t>
            </a:r>
            <a:r>
              <a:rPr lang="en-US" sz="1050" kern="0" dirty="0">
                <a:solidFill>
                  <a:schemeClr val="tx1"/>
                </a:solidFill>
              </a:rPr>
              <a:t> EPR systems to</a:t>
            </a:r>
            <a:r>
              <a:rPr kumimoji="0" lang="en-US" sz="1050" b="0" i="0" u="none" strike="noStrike" kern="0" cap="none" spc="0" normalizeH="0" baseline="0" noProof="0" dirty="0">
                <a:ln>
                  <a:noFill/>
                </a:ln>
                <a:solidFill>
                  <a:schemeClr val="tx1"/>
                </a:solidFill>
                <a:effectLst/>
                <a:uLnTx/>
                <a:uFillTx/>
                <a:latin typeface="Arial"/>
                <a:cs typeface="Arial"/>
                <a:sym typeface="Arial"/>
              </a:rPr>
              <a:t> the</a:t>
            </a:r>
            <a:r>
              <a:rPr lang="en-US" sz="1050" kern="0" dirty="0">
                <a:solidFill>
                  <a:schemeClr val="tx1"/>
                </a:solidFill>
              </a:rPr>
              <a:t> cloud, ensuring compliance with data protection regulations and robust procurement processes for selecting suitable cloud service providers</a:t>
            </a:r>
            <a:r>
              <a:rPr kumimoji="0" lang="en-US" sz="1050" b="0" i="0" u="none" strike="noStrike" kern="0" cap="none" spc="0" normalizeH="0" baseline="0" noProof="0" dirty="0">
                <a:ln>
                  <a:noFill/>
                </a:ln>
                <a:solidFill>
                  <a:schemeClr val="tx1"/>
                </a:solidFill>
                <a:effectLst/>
                <a:uLnTx/>
                <a:uFillTx/>
                <a:latin typeface="Arial"/>
                <a:cs typeface="Arial"/>
                <a:sym typeface="Arial"/>
              </a:rPr>
              <a:t>.</a:t>
            </a:r>
            <a:r>
              <a:rPr lang="en-US" sz="1050" kern="0" dirty="0">
                <a:solidFill>
                  <a:schemeClr val="tx1"/>
                </a:solidFill>
              </a:rPr>
              <a:t> </a:t>
            </a:r>
            <a:endParaRPr lang="en-GB" sz="1050" kern="0">
              <a:solidFill>
                <a:schemeClr val="tx1"/>
              </a:solidFill>
            </a:endParaRPr>
          </a:p>
        </p:txBody>
      </p:sp>
      <p:sp>
        <p:nvSpPr>
          <p:cNvPr id="33" name="TextBox 21">
            <a:extLst>
              <a:ext uri="{FF2B5EF4-FFF2-40B4-BE49-F238E27FC236}">
                <a16:creationId xmlns:a16="http://schemas.microsoft.com/office/drawing/2014/main" id="{E9B882F5-CEFD-D446-5A0A-D24A320E6820}"/>
              </a:ext>
            </a:extLst>
          </p:cNvPr>
          <p:cNvSpPr txBox="1"/>
          <p:nvPr/>
        </p:nvSpPr>
        <p:spPr>
          <a:xfrm>
            <a:off x="6807272" y="3900986"/>
            <a:ext cx="4719564" cy="577081"/>
          </a:xfrm>
          <a:prstGeom prst="rect">
            <a:avLst/>
          </a:prstGeom>
          <a:noFill/>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SzPts val="1200"/>
              <a:defRPr/>
            </a:pPr>
            <a:r>
              <a:rPr lang="en-US" sz="1050" kern="0" dirty="0">
                <a:solidFill>
                  <a:schemeClr val="tx1"/>
                </a:solidFill>
              </a:rPr>
              <a:t>Establish a secure and scalable landing zone within the cloud environment, ensuring compliance with regulatory standards </a:t>
            </a:r>
            <a:r>
              <a:rPr kumimoji="0" lang="en-US" sz="1050" b="0" i="0" u="none" strike="noStrike" kern="0" cap="none" spc="0" normalizeH="0" baseline="0" noProof="0" dirty="0">
                <a:ln>
                  <a:noFill/>
                </a:ln>
                <a:solidFill>
                  <a:schemeClr val="tx1"/>
                </a:solidFill>
                <a:effectLst/>
                <a:uLnTx/>
                <a:uFillTx/>
                <a:latin typeface="Arial"/>
                <a:ea typeface="Arial"/>
                <a:cs typeface="Arial"/>
                <a:sym typeface="Arial"/>
              </a:rPr>
              <a:t>and </a:t>
            </a:r>
            <a:r>
              <a:rPr lang="en-US" sz="1050" kern="0" dirty="0">
                <a:solidFill>
                  <a:schemeClr val="tx1"/>
                </a:solidFill>
              </a:rPr>
              <a:t>best practices for data </a:t>
            </a:r>
            <a:r>
              <a:rPr kumimoji="0" lang="en-US" sz="1050" b="0" i="0" u="none" strike="noStrike" kern="0" cap="none" spc="0" normalizeH="0" baseline="0" noProof="0" dirty="0">
                <a:ln>
                  <a:noFill/>
                </a:ln>
                <a:solidFill>
                  <a:schemeClr val="tx1"/>
                </a:solidFill>
                <a:effectLst/>
                <a:uLnTx/>
                <a:uFillTx/>
                <a:latin typeface="Arial"/>
                <a:ea typeface="Arial"/>
                <a:cs typeface="Arial"/>
                <a:sym typeface="Arial"/>
              </a:rPr>
              <a:t>security </a:t>
            </a:r>
            <a:r>
              <a:rPr lang="en-US" sz="1050" kern="0" dirty="0">
                <a:solidFill>
                  <a:schemeClr val="tx1"/>
                </a:solidFill>
              </a:rPr>
              <a:t>and privacy.</a:t>
            </a:r>
            <a:endParaRPr lang="en-US" sz="1050">
              <a:solidFill>
                <a:schemeClr val="tx1"/>
              </a:solidFill>
            </a:endParaRPr>
          </a:p>
        </p:txBody>
      </p:sp>
      <p:sp>
        <p:nvSpPr>
          <p:cNvPr id="34" name="Alternative Process 44">
            <a:extLst>
              <a:ext uri="{FF2B5EF4-FFF2-40B4-BE49-F238E27FC236}">
                <a16:creationId xmlns:a16="http://schemas.microsoft.com/office/drawing/2014/main" id="{562A787B-5436-BE21-552E-4ED6DB22AE3B}"/>
              </a:ext>
            </a:extLst>
          </p:cNvPr>
          <p:cNvSpPr/>
          <p:nvPr/>
        </p:nvSpPr>
        <p:spPr>
          <a:xfrm>
            <a:off x="6600353" y="5450302"/>
            <a:ext cx="211756" cy="87833"/>
          </a:xfrm>
          <a:prstGeom prst="flowChartAlternateProcess">
            <a:avLst/>
          </a:prstGeom>
          <a:solidFill>
            <a:srgbClr val="DEE3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GB"/>
          </a:p>
        </p:txBody>
      </p:sp>
      <p:sp>
        <p:nvSpPr>
          <p:cNvPr id="35" name="Alternative Process 45">
            <a:extLst>
              <a:ext uri="{FF2B5EF4-FFF2-40B4-BE49-F238E27FC236}">
                <a16:creationId xmlns:a16="http://schemas.microsoft.com/office/drawing/2014/main" id="{5CD8FD38-659A-D125-FBE7-325F50AF91CD}"/>
              </a:ext>
            </a:extLst>
          </p:cNvPr>
          <p:cNvSpPr/>
          <p:nvPr/>
        </p:nvSpPr>
        <p:spPr>
          <a:xfrm>
            <a:off x="6618940" y="4178900"/>
            <a:ext cx="211756" cy="87833"/>
          </a:xfrm>
          <a:prstGeom prst="flowChartAlternateProcess">
            <a:avLst/>
          </a:prstGeom>
          <a:solidFill>
            <a:srgbClr val="9AC9E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GB"/>
          </a:p>
        </p:txBody>
      </p:sp>
      <p:sp>
        <p:nvSpPr>
          <p:cNvPr id="36" name="Alternative Process 46">
            <a:extLst>
              <a:ext uri="{FF2B5EF4-FFF2-40B4-BE49-F238E27FC236}">
                <a16:creationId xmlns:a16="http://schemas.microsoft.com/office/drawing/2014/main" id="{DFADE0C2-8977-14CE-17C0-25EE9483DDAA}"/>
              </a:ext>
            </a:extLst>
          </p:cNvPr>
          <p:cNvSpPr/>
          <p:nvPr/>
        </p:nvSpPr>
        <p:spPr>
          <a:xfrm>
            <a:off x="6615505" y="4741643"/>
            <a:ext cx="211756" cy="87833"/>
          </a:xfrm>
          <a:prstGeom prst="flowChartAlternateProcess">
            <a:avLst/>
          </a:prstGeom>
          <a:solidFill>
            <a:srgbClr val="005DB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GB"/>
          </a:p>
        </p:txBody>
      </p:sp>
      <p:sp>
        <p:nvSpPr>
          <p:cNvPr id="39" name="Alternative Process 48">
            <a:extLst>
              <a:ext uri="{FF2B5EF4-FFF2-40B4-BE49-F238E27FC236}">
                <a16:creationId xmlns:a16="http://schemas.microsoft.com/office/drawing/2014/main" id="{723EEBEB-4091-FCD7-82B3-043B30A3068E}"/>
              </a:ext>
            </a:extLst>
          </p:cNvPr>
          <p:cNvSpPr/>
          <p:nvPr/>
        </p:nvSpPr>
        <p:spPr>
          <a:xfrm>
            <a:off x="6611132" y="3470240"/>
            <a:ext cx="211756" cy="87833"/>
          </a:xfrm>
          <a:prstGeom prst="flowChartAlternateProcess">
            <a:avLst/>
          </a:prstGeom>
          <a:solidFill>
            <a:srgbClr val="4599D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GB"/>
          </a:p>
        </p:txBody>
      </p:sp>
      <p:sp>
        <p:nvSpPr>
          <p:cNvPr id="51" name="Alternative Process 49">
            <a:extLst>
              <a:ext uri="{FF2B5EF4-FFF2-40B4-BE49-F238E27FC236}">
                <a16:creationId xmlns:a16="http://schemas.microsoft.com/office/drawing/2014/main" id="{2F8BEE24-B30D-575B-86FE-6A259D663078}"/>
              </a:ext>
            </a:extLst>
          </p:cNvPr>
          <p:cNvSpPr/>
          <p:nvPr/>
        </p:nvSpPr>
        <p:spPr>
          <a:xfrm>
            <a:off x="6612466" y="2118475"/>
            <a:ext cx="211756" cy="87833"/>
          </a:xfrm>
          <a:prstGeom prst="flowChartAlternateProcess">
            <a:avLst/>
          </a:prstGeom>
          <a:solidFill>
            <a:srgbClr val="002E8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GB"/>
          </a:p>
        </p:txBody>
      </p:sp>
      <p:sp>
        <p:nvSpPr>
          <p:cNvPr id="25" name="Rectangle 24">
            <a:extLst>
              <a:ext uri="{FF2B5EF4-FFF2-40B4-BE49-F238E27FC236}">
                <a16:creationId xmlns:a16="http://schemas.microsoft.com/office/drawing/2014/main" id="{8D172568-B828-38F2-18C1-ACDB409F0DC2}"/>
              </a:ext>
            </a:extLst>
          </p:cNvPr>
          <p:cNvSpPr/>
          <p:nvPr/>
        </p:nvSpPr>
        <p:spPr>
          <a:xfrm>
            <a:off x="388760" y="896487"/>
            <a:ext cx="10797700" cy="49178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400" dirty="0">
                <a:solidFill>
                  <a:schemeClr val="tx1"/>
                </a:solidFill>
                <a:latin typeface="Arial"/>
                <a:ea typeface="+mn-lt"/>
                <a:cs typeface="+mn-lt"/>
              </a:rPr>
              <a:t>The necessary steps for a successful cloud adoption journey.</a:t>
            </a:r>
            <a:endParaRPr lang="en-US" sz="1400">
              <a:solidFill>
                <a:schemeClr val="tx1"/>
              </a:solidFill>
              <a:latin typeface="Arial"/>
              <a:cs typeface="Arial"/>
            </a:endParaRPr>
          </a:p>
        </p:txBody>
      </p:sp>
      <p:sp>
        <p:nvSpPr>
          <p:cNvPr id="2" name="Google Shape;828;g20486cc14f0_0_175">
            <a:extLst>
              <a:ext uri="{FF2B5EF4-FFF2-40B4-BE49-F238E27FC236}">
                <a16:creationId xmlns:a16="http://schemas.microsoft.com/office/drawing/2014/main" id="{3981D242-69B8-4CD7-DC90-7A9A51CAF403}"/>
              </a:ext>
            </a:extLst>
          </p:cNvPr>
          <p:cNvSpPr/>
          <p:nvPr/>
        </p:nvSpPr>
        <p:spPr>
          <a:xfrm>
            <a:off x="2462375" y="2655855"/>
            <a:ext cx="3006739" cy="458175"/>
          </a:xfrm>
          <a:prstGeom prst="flowChartAlternateProcess">
            <a:avLst/>
          </a:prstGeom>
          <a:solidFill>
            <a:srgbClr val="DEE2E5"/>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005EB8"/>
                </a:solidFill>
              </a:rPr>
              <a:t>Migration and Modernisation</a:t>
            </a:r>
            <a:endParaRPr lang="en-GB" sz="1600" b="1" i="0" u="none" strike="noStrike" cap="none" dirty="0">
              <a:solidFill>
                <a:srgbClr val="005EB8"/>
              </a:solidFill>
              <a:latin typeface="Arial"/>
              <a:ea typeface="Arial"/>
              <a:cs typeface="Arial"/>
            </a:endParaRPr>
          </a:p>
        </p:txBody>
      </p:sp>
      <p:cxnSp>
        <p:nvCxnSpPr>
          <p:cNvPr id="3" name="Straight Connector 2">
            <a:extLst>
              <a:ext uri="{FF2B5EF4-FFF2-40B4-BE49-F238E27FC236}">
                <a16:creationId xmlns:a16="http://schemas.microsoft.com/office/drawing/2014/main" id="{039FFC55-2A30-F2F8-B3F8-7D651DBE965E}"/>
              </a:ext>
            </a:extLst>
          </p:cNvPr>
          <p:cNvCxnSpPr>
            <a:cxnSpLocks/>
          </p:cNvCxnSpPr>
          <p:nvPr/>
        </p:nvCxnSpPr>
        <p:spPr>
          <a:xfrm>
            <a:off x="5457687" y="2876533"/>
            <a:ext cx="1142480" cy="10809"/>
          </a:xfrm>
          <a:prstGeom prst="line">
            <a:avLst/>
          </a:prstGeom>
          <a:ln>
            <a:solidFill>
              <a:srgbClr val="DEE3E5"/>
            </a:solidFill>
          </a:ln>
        </p:spPr>
        <p:style>
          <a:lnRef idx="1">
            <a:schemeClr val="accent1"/>
          </a:lnRef>
          <a:fillRef idx="0">
            <a:schemeClr val="accent1"/>
          </a:fillRef>
          <a:effectRef idx="0">
            <a:schemeClr val="accent1"/>
          </a:effectRef>
          <a:fontRef idx="minor">
            <a:schemeClr val="tx1"/>
          </a:fontRef>
        </p:style>
      </p:cxnSp>
      <p:sp>
        <p:nvSpPr>
          <p:cNvPr id="10" name="Alternative Process 44">
            <a:extLst>
              <a:ext uri="{FF2B5EF4-FFF2-40B4-BE49-F238E27FC236}">
                <a16:creationId xmlns:a16="http://schemas.microsoft.com/office/drawing/2014/main" id="{DDEDA0C7-2FAC-47B9-CDE0-17FD58B109FE}"/>
              </a:ext>
            </a:extLst>
          </p:cNvPr>
          <p:cNvSpPr/>
          <p:nvPr/>
        </p:nvSpPr>
        <p:spPr>
          <a:xfrm>
            <a:off x="6600352" y="2829238"/>
            <a:ext cx="211756" cy="87833"/>
          </a:xfrm>
          <a:prstGeom prst="flowChartAlternateProcess">
            <a:avLst/>
          </a:prstGeom>
          <a:solidFill>
            <a:srgbClr val="DEE3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GB"/>
          </a:p>
        </p:txBody>
      </p:sp>
      <p:sp>
        <p:nvSpPr>
          <p:cNvPr id="11" name="TextBox 10">
            <a:extLst>
              <a:ext uri="{FF2B5EF4-FFF2-40B4-BE49-F238E27FC236}">
                <a16:creationId xmlns:a16="http://schemas.microsoft.com/office/drawing/2014/main" id="{AD8B1A47-C479-EB4E-BF88-98ACC2C2E5EC}"/>
              </a:ext>
            </a:extLst>
          </p:cNvPr>
          <p:cNvSpPr txBox="1"/>
          <p:nvPr/>
        </p:nvSpPr>
        <p:spPr>
          <a:xfrm>
            <a:off x="6745123" y="2573521"/>
            <a:ext cx="4840050" cy="5770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50" dirty="0">
                <a:latin typeface="Arial"/>
                <a:ea typeface="+mn-lt"/>
                <a:cs typeface="+mn-lt"/>
              </a:rPr>
              <a:t>Strategically migrate and modernize remaining applications, optimizing performance and ensuring seamless integration with cloud infrastructure through comprehensive planning and automation.</a:t>
            </a:r>
            <a:endParaRPr lang="en-US" sz="1050" dirty="0">
              <a:latin typeface="Arial"/>
              <a:cs typeface="Arial"/>
            </a:endParaRPr>
          </a:p>
        </p:txBody>
      </p:sp>
    </p:spTree>
    <p:extLst>
      <p:ext uri="{BB962C8B-B14F-4D97-AF65-F5344CB8AC3E}">
        <p14:creationId xmlns:p14="http://schemas.microsoft.com/office/powerpoint/2010/main" val="1476876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BFC4F-417C-6221-F0F6-236A04A07D6E}"/>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BCF6624D-2B91-2033-62D8-2A2A0AC6A0EA}"/>
              </a:ext>
            </a:extLst>
          </p:cNvPr>
          <p:cNvSpPr/>
          <p:nvPr/>
        </p:nvSpPr>
        <p:spPr>
          <a:xfrm>
            <a:off x="410605" y="2100016"/>
            <a:ext cx="5234946" cy="4142126"/>
          </a:xfrm>
          <a:prstGeom prst="rect">
            <a:avLst/>
          </a:prstGeom>
          <a:solidFill>
            <a:srgbClr val="E9EDE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a:spcBef>
                <a:spcPts val="600"/>
              </a:spcBef>
            </a:pPr>
            <a:r>
              <a:rPr lang="en-GB" sz="1400" b="1" dirty="0">
                <a:latin typeface="Arial"/>
                <a:cs typeface="Arial"/>
                <a:hlinkClick r:id="rId2"/>
              </a:rPr>
              <a:t>Access to expertise</a:t>
            </a:r>
            <a:r>
              <a:rPr lang="en-GB" sz="1400" b="1" dirty="0">
                <a:solidFill>
                  <a:srgbClr val="000000"/>
                </a:solidFill>
                <a:latin typeface="Arial"/>
                <a:cs typeface="Arial"/>
              </a:rPr>
              <a:t>: </a:t>
            </a:r>
            <a:r>
              <a:rPr lang="en-GB" sz="1400" dirty="0">
                <a:solidFill>
                  <a:srgbClr val="000000"/>
                </a:solidFill>
                <a:latin typeface="Arial"/>
                <a:cs typeface="Arial"/>
              </a:rPr>
              <a:t>If you need further support with Cloud Services, contact us using our feedback form for an introductory conversation.</a:t>
            </a:r>
            <a:endParaRPr lang="en-US" sz="1400" dirty="0">
              <a:solidFill>
                <a:srgbClr val="000000"/>
              </a:solidFill>
              <a:latin typeface="Arial"/>
              <a:cs typeface="Arial"/>
            </a:endParaRPr>
          </a:p>
          <a:p>
            <a:pPr marL="228600">
              <a:spcBef>
                <a:spcPts val="600"/>
              </a:spcBef>
            </a:pPr>
            <a:endParaRPr lang="en-GB" sz="1400" dirty="0">
              <a:solidFill>
                <a:srgbClr val="000000"/>
              </a:solidFill>
              <a:latin typeface="Arial"/>
              <a:cs typeface="Arial"/>
            </a:endParaRPr>
          </a:p>
          <a:p>
            <a:pPr marL="514350" lvl="1" indent="-285750">
              <a:spcBef>
                <a:spcPts val="900"/>
              </a:spcBef>
              <a:spcAft>
                <a:spcPts val="600"/>
              </a:spcAft>
              <a:buFont typeface="Wingdings,Sans-Serif"/>
              <a:buChar char="Ø"/>
            </a:pPr>
            <a:r>
              <a:rPr lang="en-US" sz="1400" dirty="0">
                <a:solidFill>
                  <a:srgbClr val="000000"/>
                </a:solidFill>
                <a:latin typeface="Arial"/>
                <a:cs typeface="Arial"/>
              </a:rPr>
              <a:t>Find out more here: </a:t>
            </a:r>
            <a:r>
              <a:rPr lang="en-US" sz="1400" dirty="0">
                <a:latin typeface="Arial"/>
                <a:cs typeface="Arial"/>
                <a:hlinkClick r:id="rId3"/>
              </a:rPr>
              <a:t>Cloud Centre of Excellence (CCoE) </a:t>
            </a:r>
            <a:endParaRPr lang="en-US" sz="1400">
              <a:solidFill>
                <a:srgbClr val="70AD47"/>
              </a:solidFill>
              <a:latin typeface="Arial"/>
              <a:cs typeface="Arial"/>
            </a:endParaRPr>
          </a:p>
          <a:p>
            <a:pPr marL="514350" lvl="1" indent="-285750">
              <a:spcBef>
                <a:spcPts val="900"/>
              </a:spcBef>
              <a:spcAft>
                <a:spcPts val="600"/>
              </a:spcAft>
              <a:buFont typeface="Wingdings,Sans-Serif"/>
              <a:buChar char="Ø"/>
            </a:pPr>
            <a:r>
              <a:rPr lang="en-US" sz="1400" dirty="0">
                <a:solidFill>
                  <a:srgbClr val="000000"/>
                </a:solidFill>
                <a:latin typeface="Arial"/>
                <a:cs typeface="Arial"/>
              </a:rPr>
              <a:t>Join the Cloud Community here:</a:t>
            </a:r>
            <a:r>
              <a:rPr lang="en-US" sz="1400" dirty="0">
                <a:solidFill>
                  <a:srgbClr val="70AD47"/>
                </a:solidFill>
                <a:latin typeface="Arial"/>
                <a:cs typeface="Arial"/>
              </a:rPr>
              <a:t> </a:t>
            </a:r>
            <a:r>
              <a:rPr lang="en-GB" sz="1400" dirty="0">
                <a:latin typeface="Arial"/>
                <a:cs typeface="Arial"/>
                <a:hlinkClick r:id="rId4"/>
              </a:rPr>
              <a:t>NHS Cloud Community</a:t>
            </a:r>
            <a:endParaRPr lang="en-GB" sz="1400">
              <a:solidFill>
                <a:srgbClr val="70AD47"/>
              </a:solidFill>
              <a:latin typeface="Arial"/>
              <a:cs typeface="Arial"/>
            </a:endParaRPr>
          </a:p>
          <a:p>
            <a:pPr marL="514350" lvl="1" indent="-285750">
              <a:spcBef>
                <a:spcPts val="900"/>
              </a:spcBef>
              <a:spcAft>
                <a:spcPts val="600"/>
              </a:spcAft>
              <a:buFont typeface="Wingdings,Sans-Serif"/>
              <a:buChar char="Ø"/>
            </a:pPr>
            <a:r>
              <a:rPr lang="en-US" sz="1400" dirty="0">
                <a:solidFill>
                  <a:srgbClr val="000000"/>
                </a:solidFill>
                <a:latin typeface="Arial"/>
                <a:cs typeface="Arial"/>
              </a:rPr>
              <a:t>For further information contact: </a:t>
            </a:r>
            <a:r>
              <a:rPr lang="en-US" sz="1400" dirty="0">
                <a:latin typeface="Arial"/>
                <a:cs typeface="Arial"/>
                <a:hlinkClick r:id="rId5"/>
              </a:rPr>
              <a:t>cloudcoe@nhs.net</a:t>
            </a:r>
            <a:r>
              <a:rPr lang="en-US" sz="1400" dirty="0">
                <a:solidFill>
                  <a:srgbClr val="000000"/>
                </a:solidFill>
                <a:latin typeface="Arial"/>
                <a:cs typeface="Arial"/>
              </a:rPr>
              <a:t> or reach out on the</a:t>
            </a:r>
            <a:r>
              <a:rPr lang="en-US" sz="1400" dirty="0">
                <a:solidFill>
                  <a:srgbClr val="70AD47"/>
                </a:solidFill>
                <a:latin typeface="Arial"/>
                <a:cs typeface="Arial"/>
              </a:rPr>
              <a:t> </a:t>
            </a:r>
            <a:r>
              <a:rPr lang="en-US" sz="1400" dirty="0">
                <a:latin typeface="Arial"/>
                <a:cs typeface="Arial"/>
                <a:hlinkClick r:id="rId6"/>
              </a:rPr>
              <a:t>NHS Cloud Community</a:t>
            </a:r>
            <a:r>
              <a:rPr lang="en-US" sz="1400" dirty="0">
                <a:solidFill>
                  <a:srgbClr val="70AD47"/>
                </a:solidFill>
                <a:latin typeface="Arial"/>
                <a:cs typeface="Arial"/>
              </a:rPr>
              <a:t>. </a:t>
            </a:r>
          </a:p>
          <a:p>
            <a:pPr algn="ctr"/>
            <a:endParaRPr lang="en-US" sz="2400" dirty="0">
              <a:cs typeface="Calibri"/>
            </a:endParaRPr>
          </a:p>
        </p:txBody>
      </p:sp>
      <p:sp>
        <p:nvSpPr>
          <p:cNvPr id="9" name="Rectangle 8">
            <a:extLst>
              <a:ext uri="{FF2B5EF4-FFF2-40B4-BE49-F238E27FC236}">
                <a16:creationId xmlns:a16="http://schemas.microsoft.com/office/drawing/2014/main" id="{097682E5-1C43-188C-CAD9-82B80BB9720C}"/>
              </a:ext>
            </a:extLst>
          </p:cNvPr>
          <p:cNvSpPr/>
          <p:nvPr/>
        </p:nvSpPr>
        <p:spPr>
          <a:xfrm>
            <a:off x="426936" y="1457297"/>
            <a:ext cx="5202521" cy="518885"/>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1200" b="1" dirty="0">
                <a:solidFill>
                  <a:schemeClr val="bg1"/>
                </a:solidFill>
                <a:latin typeface="Arial"/>
                <a:cs typeface="Arial"/>
              </a:rPr>
              <a:t>NHSE’s </a:t>
            </a:r>
            <a:r>
              <a:rPr lang="en-GB" sz="1200" b="1" dirty="0" err="1">
                <a:solidFill>
                  <a:schemeClr val="bg1"/>
                </a:solidFill>
                <a:latin typeface="Arial"/>
                <a:cs typeface="Arial"/>
              </a:rPr>
              <a:t>CCoE</a:t>
            </a:r>
            <a:r>
              <a:rPr lang="en-GB" sz="1200" b="1" dirty="0">
                <a:solidFill>
                  <a:schemeClr val="bg1"/>
                </a:solidFill>
                <a:latin typeface="Arial"/>
                <a:cs typeface="Arial"/>
              </a:rPr>
              <a:t> is ready to help with cloud journey planning and migration activities.</a:t>
            </a:r>
            <a:endParaRPr lang="en-US" sz="1200" dirty="0">
              <a:latin typeface="Arial"/>
              <a:cs typeface="Arial"/>
            </a:endParaRPr>
          </a:p>
        </p:txBody>
      </p:sp>
      <p:sp>
        <p:nvSpPr>
          <p:cNvPr id="12" name="Rectangle 11">
            <a:extLst>
              <a:ext uri="{FF2B5EF4-FFF2-40B4-BE49-F238E27FC236}">
                <a16:creationId xmlns:a16="http://schemas.microsoft.com/office/drawing/2014/main" id="{D79D6344-6356-0017-ECCA-37C231249251}"/>
              </a:ext>
            </a:extLst>
          </p:cNvPr>
          <p:cNvSpPr/>
          <p:nvPr/>
        </p:nvSpPr>
        <p:spPr>
          <a:xfrm>
            <a:off x="383703" y="443150"/>
            <a:ext cx="11457020"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66693-9E83-9668-549F-A02CD391741D}"/>
              </a:ext>
            </a:extLst>
          </p:cNvPr>
          <p:cNvSpPr>
            <a:spLocks noGrp="1"/>
          </p:cNvSpPr>
          <p:nvPr>
            <p:ph type="title"/>
          </p:nvPr>
        </p:nvSpPr>
        <p:spPr>
          <a:xfrm>
            <a:off x="427687" y="258445"/>
            <a:ext cx="11910338" cy="870628"/>
          </a:xfrm>
          <a:noFill/>
        </p:spPr>
        <p:txBody>
          <a:bodyPr vert="horz" lIns="0" tIns="0" rIns="0" bIns="0" rtlCol="0" anchor="ctr">
            <a:noAutofit/>
          </a:bodyPr>
          <a:lstStyle/>
          <a:p>
            <a:r>
              <a:rPr lang="en-GB" dirty="0">
                <a:latin typeface="Arial"/>
                <a:ea typeface="+mj-lt"/>
                <a:cs typeface="Arial"/>
              </a:rPr>
              <a:t>Action Plan for Cloud Adoption</a:t>
            </a:r>
            <a:endParaRPr lang="en-GB" dirty="0">
              <a:latin typeface="Arial"/>
              <a:cs typeface="Arial"/>
            </a:endParaRPr>
          </a:p>
        </p:txBody>
      </p:sp>
      <p:graphicFrame>
        <p:nvGraphicFramePr>
          <p:cNvPr id="8" name="Table 7">
            <a:extLst>
              <a:ext uri="{FF2B5EF4-FFF2-40B4-BE49-F238E27FC236}">
                <a16:creationId xmlns:a16="http://schemas.microsoft.com/office/drawing/2014/main" id="{5522B571-99BC-BD63-7DF7-16E147876B4B}"/>
              </a:ext>
            </a:extLst>
          </p:cNvPr>
          <p:cNvGraphicFramePr>
            <a:graphicFrameLocks noGrp="1"/>
          </p:cNvGraphicFramePr>
          <p:nvPr>
            <p:extLst>
              <p:ext uri="{D42A27DB-BD31-4B8C-83A1-F6EECF244321}">
                <p14:modId xmlns:p14="http://schemas.microsoft.com/office/powerpoint/2010/main" val="2569262851"/>
              </p:ext>
            </p:extLst>
          </p:nvPr>
        </p:nvGraphicFramePr>
        <p:xfrm>
          <a:off x="6166756" y="1447800"/>
          <a:ext cx="5769427" cy="4778838"/>
        </p:xfrm>
        <a:graphic>
          <a:graphicData uri="http://schemas.openxmlformats.org/drawingml/2006/table">
            <a:tbl>
              <a:tblPr firstRow="1" bandRow="1">
                <a:tableStyleId>{5C22544A-7EE6-4342-B048-85BDC9FD1C3A}</a:tableStyleId>
              </a:tblPr>
              <a:tblGrid>
                <a:gridCol w="2111827">
                  <a:extLst>
                    <a:ext uri="{9D8B030D-6E8A-4147-A177-3AD203B41FA5}">
                      <a16:colId xmlns:a16="http://schemas.microsoft.com/office/drawing/2014/main" val="2626679795"/>
                    </a:ext>
                  </a:extLst>
                </a:gridCol>
                <a:gridCol w="3657600">
                  <a:extLst>
                    <a:ext uri="{9D8B030D-6E8A-4147-A177-3AD203B41FA5}">
                      <a16:colId xmlns:a16="http://schemas.microsoft.com/office/drawing/2014/main" val="1284918714"/>
                    </a:ext>
                  </a:extLst>
                </a:gridCol>
              </a:tblGrid>
              <a:tr h="388072">
                <a:tc>
                  <a:txBody>
                    <a:bodyPr/>
                    <a:lstStyle/>
                    <a:p>
                      <a:pPr fontAlgn="base"/>
                      <a:r>
                        <a:rPr lang="en-US" sz="1600" b="1" dirty="0">
                          <a:solidFill>
                            <a:srgbClr val="231F20"/>
                          </a:solidFill>
                          <a:effectLst/>
                          <a:latin typeface="Arial"/>
                        </a:rPr>
                        <a:t>Key Area</a:t>
                      </a: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tc>
                  <a:txBody>
                    <a:bodyPr/>
                    <a:lstStyle/>
                    <a:p>
                      <a:pPr fontAlgn="base"/>
                      <a:r>
                        <a:rPr lang="en-US" sz="1600" b="1" dirty="0">
                          <a:solidFill>
                            <a:srgbClr val="231F20"/>
                          </a:solidFill>
                          <a:effectLst/>
                          <a:latin typeface="Arial"/>
                        </a:rPr>
                        <a:t>What the </a:t>
                      </a:r>
                      <a:r>
                        <a:rPr lang="en-US" sz="1600" b="1" dirty="0" err="1">
                          <a:solidFill>
                            <a:srgbClr val="231F20"/>
                          </a:solidFill>
                          <a:effectLst/>
                          <a:latin typeface="Arial"/>
                        </a:rPr>
                        <a:t>CCoE</a:t>
                      </a:r>
                      <a:r>
                        <a:rPr lang="en-US" sz="1600" b="1" dirty="0">
                          <a:solidFill>
                            <a:srgbClr val="231F20"/>
                          </a:solidFill>
                          <a:effectLst/>
                          <a:latin typeface="Arial"/>
                        </a:rPr>
                        <a:t> Offers </a:t>
                      </a: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extLst>
                  <a:ext uri="{0D108BD9-81ED-4DB2-BD59-A6C34878D82A}">
                    <a16:rowId xmlns:a16="http://schemas.microsoft.com/office/drawing/2014/main" val="4225060128"/>
                  </a:ext>
                </a:extLst>
              </a:tr>
              <a:tr h="532214">
                <a:tc>
                  <a:txBody>
                    <a:bodyPr/>
                    <a:lstStyle/>
                    <a:p>
                      <a:pPr fontAlgn="base"/>
                      <a:r>
                        <a:rPr lang="en-US" sz="1400" b="1" dirty="0">
                          <a:solidFill>
                            <a:schemeClr val="bg1"/>
                          </a:solidFill>
                          <a:effectLst/>
                          <a:latin typeface="Arial"/>
                        </a:rPr>
                        <a:t>Funding </a:t>
                      </a:r>
                    </a:p>
                  </a:txBody>
                  <a:tcPr anchor="ct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solidFill>
                      <a:srgbClr val="005EB8"/>
                    </a:solidFill>
                  </a:tcPr>
                </a:tc>
                <a:tc>
                  <a:txBody>
                    <a:bodyPr/>
                    <a:lstStyle/>
                    <a:p>
                      <a:pPr marL="0" lvl="0" indent="0" fontAlgn="base">
                        <a:buNone/>
                      </a:pPr>
                      <a:r>
                        <a:rPr lang="en-US" sz="1200" dirty="0">
                          <a:solidFill>
                            <a:srgbClr val="231F20"/>
                          </a:solidFill>
                          <a:effectLst/>
                          <a:latin typeface="Arial"/>
                        </a:rPr>
                        <a:t>Advice on writing a Cloud </a:t>
                      </a:r>
                      <a:r>
                        <a:rPr lang="en-US" sz="1200" b="1" dirty="0">
                          <a:solidFill>
                            <a:srgbClr val="231F20"/>
                          </a:solidFill>
                          <a:effectLst/>
                          <a:latin typeface="Arial"/>
                        </a:rPr>
                        <a:t>Business Case</a:t>
                      </a:r>
                      <a:r>
                        <a:rPr lang="en-US" sz="1200" dirty="0">
                          <a:solidFill>
                            <a:srgbClr val="231F20"/>
                          </a:solidFill>
                          <a:effectLst/>
                          <a:latin typeface="Arial"/>
                        </a:rPr>
                        <a:t> for Cloud </a:t>
                      </a:r>
                      <a:r>
                        <a:rPr lang="en-US" sz="1200" dirty="0">
                          <a:solidFill>
                            <a:srgbClr val="231F20"/>
                          </a:solidFill>
                          <a:effectLst/>
                          <a:latin typeface="Arial"/>
                          <a:hlinkClick r:id="rId7"/>
                        </a:rPr>
                        <a:t>here</a:t>
                      </a:r>
                      <a:r>
                        <a:rPr lang="en-US" sz="1200" dirty="0">
                          <a:solidFill>
                            <a:srgbClr val="231F20"/>
                          </a:solidFill>
                          <a:effectLst/>
                          <a:latin typeface="Arial"/>
                        </a:rPr>
                        <a:t> </a:t>
                      </a: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extLst>
                  <a:ext uri="{0D108BD9-81ED-4DB2-BD59-A6C34878D82A}">
                    <a16:rowId xmlns:a16="http://schemas.microsoft.com/office/drawing/2014/main" val="3437633028"/>
                  </a:ext>
                </a:extLst>
              </a:tr>
              <a:tr h="532214">
                <a:tc>
                  <a:txBody>
                    <a:bodyPr/>
                    <a:lstStyle/>
                    <a:p>
                      <a:pPr fontAlgn="base"/>
                      <a:r>
                        <a:rPr lang="en-US" sz="1400" b="1" dirty="0">
                          <a:solidFill>
                            <a:schemeClr val="bg1"/>
                          </a:solidFill>
                          <a:effectLst/>
                          <a:latin typeface="Arial"/>
                        </a:rPr>
                        <a:t>Cloud Strategy </a:t>
                      </a:r>
                    </a:p>
                  </a:txBody>
                  <a:tcPr anchor="ct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solidFill>
                      <a:srgbClr val="005EB8"/>
                    </a:solidFill>
                  </a:tcPr>
                </a:tc>
                <a:tc>
                  <a:txBody>
                    <a:bodyPr/>
                    <a:lstStyle/>
                    <a:p>
                      <a:pPr marL="0" lvl="0" indent="0" fontAlgn="base">
                        <a:buNone/>
                      </a:pPr>
                      <a:r>
                        <a:rPr lang="en-US" sz="1200" dirty="0">
                          <a:solidFill>
                            <a:srgbClr val="231F20"/>
                          </a:solidFill>
                          <a:effectLst/>
                          <a:latin typeface="Arial"/>
                        </a:rPr>
                        <a:t>Cloud Strategy Guidance and </a:t>
                      </a:r>
                      <a:r>
                        <a:rPr lang="en-US" sz="1200" b="1" dirty="0">
                          <a:solidFill>
                            <a:srgbClr val="231F20"/>
                          </a:solidFill>
                          <a:effectLst/>
                          <a:latin typeface="Arial"/>
                        </a:rPr>
                        <a:t>Best Practice</a:t>
                      </a:r>
                      <a:r>
                        <a:rPr lang="en-US" sz="1200" dirty="0">
                          <a:solidFill>
                            <a:srgbClr val="231F20"/>
                          </a:solidFill>
                          <a:effectLst/>
                          <a:latin typeface="Arial"/>
                        </a:rPr>
                        <a:t> available </a:t>
                      </a:r>
                      <a:r>
                        <a:rPr lang="en-US" sz="1200" dirty="0">
                          <a:solidFill>
                            <a:srgbClr val="231F20"/>
                          </a:solidFill>
                          <a:effectLst/>
                          <a:latin typeface="Arial"/>
                          <a:hlinkClick r:id="rId8"/>
                        </a:rPr>
                        <a:t>here</a:t>
                      </a:r>
                      <a:endParaRPr lang="en-US" sz="1200" dirty="0">
                        <a:solidFill>
                          <a:srgbClr val="231F20"/>
                        </a:solidFill>
                        <a:effectLst/>
                        <a:latin typeface="Arial"/>
                      </a:endParaRP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extLst>
                  <a:ext uri="{0D108BD9-81ED-4DB2-BD59-A6C34878D82A}">
                    <a16:rowId xmlns:a16="http://schemas.microsoft.com/office/drawing/2014/main" val="3373868896"/>
                  </a:ext>
                </a:extLst>
              </a:tr>
              <a:tr h="365897">
                <a:tc>
                  <a:txBody>
                    <a:bodyPr/>
                    <a:lstStyle/>
                    <a:p>
                      <a:pPr fontAlgn="base"/>
                      <a:r>
                        <a:rPr lang="en-US" sz="1400" b="1" dirty="0">
                          <a:solidFill>
                            <a:schemeClr val="bg1"/>
                          </a:solidFill>
                          <a:effectLst/>
                          <a:latin typeface="Arial"/>
                        </a:rPr>
                        <a:t>Cost Management </a:t>
                      </a:r>
                    </a:p>
                  </a:txBody>
                  <a:tcPr anchor="ct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solidFill>
                      <a:srgbClr val="005EB8"/>
                    </a:solidFill>
                  </a:tcPr>
                </a:tc>
                <a:tc>
                  <a:txBody>
                    <a:bodyPr/>
                    <a:lstStyle/>
                    <a:p>
                      <a:pPr marL="0" lvl="0" indent="0" fontAlgn="base">
                        <a:buNone/>
                      </a:pPr>
                      <a:r>
                        <a:rPr lang="en-US" sz="1200" dirty="0">
                          <a:solidFill>
                            <a:srgbClr val="231F20"/>
                          </a:solidFill>
                          <a:effectLst/>
                          <a:latin typeface="Arial"/>
                        </a:rPr>
                        <a:t>FinOps Information </a:t>
                      </a:r>
                      <a:r>
                        <a:rPr lang="en-US" sz="1200" dirty="0">
                          <a:solidFill>
                            <a:srgbClr val="231F20"/>
                          </a:solidFill>
                          <a:effectLst/>
                          <a:latin typeface="Arial"/>
                          <a:hlinkClick r:id="rId9"/>
                        </a:rPr>
                        <a:t>here</a:t>
                      </a:r>
                      <a:endParaRPr lang="en-US" sz="1200" dirty="0">
                        <a:solidFill>
                          <a:srgbClr val="231F20"/>
                        </a:solidFill>
                        <a:effectLst/>
                        <a:latin typeface="Arial"/>
                      </a:endParaRP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extLst>
                  <a:ext uri="{0D108BD9-81ED-4DB2-BD59-A6C34878D82A}">
                    <a16:rowId xmlns:a16="http://schemas.microsoft.com/office/drawing/2014/main" val="1987973627"/>
                  </a:ext>
                </a:extLst>
              </a:tr>
              <a:tr h="1219657">
                <a:tc>
                  <a:txBody>
                    <a:bodyPr/>
                    <a:lstStyle/>
                    <a:p>
                      <a:pPr fontAlgn="base"/>
                      <a:r>
                        <a:rPr lang="en-US" sz="1400" b="1" dirty="0">
                          <a:solidFill>
                            <a:schemeClr val="bg1"/>
                          </a:solidFill>
                          <a:effectLst/>
                          <a:latin typeface="Arial"/>
                        </a:rPr>
                        <a:t>Expertise and training</a:t>
                      </a:r>
                      <a:r>
                        <a:rPr lang="en-US" sz="1100" b="1" dirty="0">
                          <a:solidFill>
                            <a:schemeClr val="bg1"/>
                          </a:solidFill>
                          <a:effectLst/>
                          <a:latin typeface="Arial"/>
                        </a:rPr>
                        <a:t> </a:t>
                      </a:r>
                    </a:p>
                  </a:txBody>
                  <a:tcPr anchor="ct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solidFill>
                      <a:srgbClr val="005EB8"/>
                    </a:solidFill>
                  </a:tcPr>
                </a:tc>
                <a:tc>
                  <a:txBody>
                    <a:bodyPr/>
                    <a:lstStyle/>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231F20"/>
                          </a:solidFill>
                          <a:effectLst/>
                          <a:latin typeface="Arial"/>
                        </a:rPr>
                        <a:t>Build Skills</a:t>
                      </a:r>
                      <a:r>
                        <a:rPr lang="en-US" sz="1200" dirty="0">
                          <a:solidFill>
                            <a:srgbClr val="231F20"/>
                          </a:solidFill>
                          <a:effectLst/>
                          <a:latin typeface="Arial"/>
                        </a:rPr>
                        <a:t> with access to Cloud Training and certification resources, available </a:t>
                      </a:r>
                      <a:r>
                        <a:rPr lang="en-US" sz="1200" dirty="0">
                          <a:solidFill>
                            <a:srgbClr val="231F20"/>
                          </a:solidFill>
                          <a:effectLst/>
                          <a:latin typeface="Arial"/>
                          <a:hlinkClick r:id="rId10"/>
                        </a:rPr>
                        <a:t>here</a:t>
                      </a:r>
                      <a:r>
                        <a:rPr lang="en-US" sz="1200" dirty="0">
                          <a:solidFill>
                            <a:srgbClr val="231F20"/>
                          </a:solidFill>
                          <a:effectLst/>
                          <a:latin typeface="Arial"/>
                        </a:rPr>
                        <a:t> </a:t>
                      </a:r>
                    </a:p>
                    <a:p>
                      <a:pPr marL="342900" lvl="0" indent="-342900" fontAlgn="base">
                        <a:buFont typeface="Arial" panose="020B0604020202020204" pitchFamily="34" charset="0"/>
                        <a:buChar char="•"/>
                      </a:pPr>
                      <a:r>
                        <a:rPr lang="en-US" sz="1200" dirty="0">
                          <a:solidFill>
                            <a:srgbClr val="231F20"/>
                          </a:solidFill>
                          <a:effectLst/>
                          <a:latin typeface="Arial"/>
                        </a:rPr>
                        <a:t>Regular Training Events in the NHS Cloud Community </a:t>
                      </a:r>
                    </a:p>
                    <a:p>
                      <a:pPr marL="342900" lvl="0" indent="-342900">
                        <a:buFont typeface="Arial" panose="020B0604020202020204" pitchFamily="34" charset="0"/>
                        <a:buChar char="•"/>
                      </a:pPr>
                      <a:r>
                        <a:rPr lang="en-US" sz="1200" dirty="0">
                          <a:solidFill>
                            <a:srgbClr val="231F20"/>
                          </a:solidFill>
                          <a:effectLst/>
                          <a:latin typeface="Arial"/>
                        </a:rPr>
                        <a:t>Cloud Training Roadmap in Progress – </a:t>
                      </a:r>
                      <a:r>
                        <a:rPr lang="en-US" sz="1200" b="1" dirty="0">
                          <a:solidFill>
                            <a:srgbClr val="231F20"/>
                          </a:solidFill>
                          <a:effectLst/>
                          <a:latin typeface="Arial"/>
                        </a:rPr>
                        <a:t>Live March '24 </a:t>
                      </a: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extLst>
                  <a:ext uri="{0D108BD9-81ED-4DB2-BD59-A6C34878D82A}">
                    <a16:rowId xmlns:a16="http://schemas.microsoft.com/office/drawing/2014/main" val="312486858"/>
                  </a:ext>
                </a:extLst>
              </a:tr>
              <a:tr h="1740784">
                <a:tc>
                  <a:txBody>
                    <a:bodyPr/>
                    <a:lstStyle/>
                    <a:p>
                      <a:pPr fontAlgn="base"/>
                      <a:r>
                        <a:rPr lang="en-US" sz="1400" b="1" dirty="0">
                          <a:solidFill>
                            <a:schemeClr val="bg1"/>
                          </a:solidFill>
                          <a:effectLst/>
                          <a:latin typeface="Arial"/>
                        </a:rPr>
                        <a:t>Security and compliance </a:t>
                      </a:r>
                      <a:r>
                        <a:rPr lang="en-US" sz="1100" b="1" dirty="0">
                          <a:solidFill>
                            <a:schemeClr val="bg1"/>
                          </a:solidFill>
                          <a:effectLst/>
                          <a:latin typeface="Arial"/>
                        </a:rPr>
                        <a:t> </a:t>
                      </a:r>
                    </a:p>
                  </a:txBody>
                  <a:tcPr anchor="ct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solidFill>
                      <a:srgbClr val="005EB8"/>
                    </a:solidFill>
                  </a:tcPr>
                </a:tc>
                <a:tc>
                  <a:txBody>
                    <a:bodyPr/>
                    <a:lstStyle/>
                    <a:p>
                      <a:pPr marL="171450" lvl="0" indent="-171450" fontAlgn="base">
                        <a:buFont typeface="Arial"/>
                        <a:buChar char="•"/>
                      </a:pPr>
                      <a:r>
                        <a:rPr lang="en-US" sz="1200" dirty="0">
                          <a:solidFill>
                            <a:srgbClr val="231F20"/>
                          </a:solidFill>
                          <a:effectLst/>
                          <a:latin typeface="Arial"/>
                        </a:rPr>
                        <a:t>Governance, Security and Controls information </a:t>
                      </a:r>
                      <a:r>
                        <a:rPr lang="en-US" sz="1200" dirty="0">
                          <a:solidFill>
                            <a:srgbClr val="231F20"/>
                          </a:solidFill>
                          <a:effectLst/>
                          <a:latin typeface="Arial"/>
                          <a:hlinkClick r:id="rId11"/>
                        </a:rPr>
                        <a:t>here</a:t>
                      </a:r>
                      <a:r>
                        <a:rPr lang="en-US" sz="1200" dirty="0">
                          <a:solidFill>
                            <a:srgbClr val="231F20"/>
                          </a:solidFill>
                          <a:effectLst/>
                          <a:latin typeface="Arial"/>
                        </a:rPr>
                        <a:t>  </a:t>
                      </a:r>
                      <a:endParaRPr lang="en-US" sz="1200"/>
                    </a:p>
                    <a:p>
                      <a:pPr marL="171450" lvl="0" indent="-171450">
                        <a:buFont typeface="Arial"/>
                        <a:buChar char="•"/>
                      </a:pPr>
                      <a:r>
                        <a:rPr lang="en-US" sz="1200" b="1" dirty="0">
                          <a:solidFill>
                            <a:srgbClr val="231F20"/>
                          </a:solidFill>
                          <a:effectLst/>
                          <a:latin typeface="Arial"/>
                        </a:rPr>
                        <a:t>Architecture </a:t>
                      </a:r>
                      <a:r>
                        <a:rPr lang="en-US" sz="1200" b="1" err="1">
                          <a:solidFill>
                            <a:srgbClr val="231F20"/>
                          </a:solidFill>
                          <a:effectLst/>
                          <a:latin typeface="Arial"/>
                        </a:rPr>
                        <a:t>evalutation</a:t>
                      </a:r>
                      <a:r>
                        <a:rPr lang="en-US" sz="1200" b="1" dirty="0">
                          <a:solidFill>
                            <a:srgbClr val="231F20"/>
                          </a:solidFill>
                          <a:effectLst/>
                          <a:latin typeface="Arial"/>
                        </a:rPr>
                        <a:t>-</a:t>
                      </a:r>
                      <a:r>
                        <a:rPr lang="en-US" sz="1200" dirty="0">
                          <a:solidFill>
                            <a:srgbClr val="231F20"/>
                          </a:solidFill>
                          <a:effectLst/>
                          <a:latin typeface="Arial"/>
                        </a:rPr>
                        <a:t> </a:t>
                      </a:r>
                      <a:r>
                        <a:rPr lang="en-GB" sz="1200" b="0" i="0" u="none" strike="noStrike" noProof="0" dirty="0">
                          <a:solidFill>
                            <a:srgbClr val="0F0F0F"/>
                          </a:solidFill>
                          <a:effectLst/>
                          <a:latin typeface="Arial"/>
                        </a:rPr>
                        <a:t>Embarking on a cloud journey to assess current system architecture readiness and determine the necessary steps to achieve the target state.</a:t>
                      </a:r>
                    </a:p>
                    <a:p>
                      <a:pPr marL="171450" lvl="0" indent="-171450">
                        <a:buFont typeface="Arial"/>
                        <a:buChar char="•"/>
                      </a:pPr>
                      <a:r>
                        <a:rPr lang="en-GB" sz="1200" b="1" i="0" u="none" strike="noStrike" noProof="0" dirty="0">
                          <a:solidFill>
                            <a:srgbClr val="0F0F0F"/>
                          </a:solidFill>
                          <a:effectLst/>
                          <a:latin typeface="Arial"/>
                        </a:rPr>
                        <a:t>Workload migration assessment- </a:t>
                      </a:r>
                      <a:r>
                        <a:rPr lang="en-GB" sz="1200" b="0" i="0" u="none" strike="noStrike" noProof="0" dirty="0">
                          <a:solidFill>
                            <a:srgbClr val="231F20"/>
                          </a:solidFill>
                          <a:effectLst/>
                          <a:latin typeface="Arial"/>
                        </a:rPr>
                        <a:t>Provides an understanding of the application portfolio and how it can be migrated to the cloud.</a:t>
                      </a:r>
                      <a:endParaRPr lang="en-GB" sz="1200" b="0" i="0" u="none" strike="noStrike" noProof="0" dirty="0">
                        <a:solidFill>
                          <a:srgbClr val="0F0F0F"/>
                        </a:solidFill>
                        <a:effectLst/>
                        <a:latin typeface="Arial"/>
                      </a:endParaRPr>
                    </a:p>
                  </a:txBody>
                  <a:tcPr>
                    <a:lnL w="952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noFill/>
                  </a:tcPr>
                </a:tc>
                <a:extLst>
                  <a:ext uri="{0D108BD9-81ED-4DB2-BD59-A6C34878D82A}">
                    <a16:rowId xmlns:a16="http://schemas.microsoft.com/office/drawing/2014/main" val="1351040610"/>
                  </a:ext>
                </a:extLst>
              </a:tr>
            </a:tbl>
          </a:graphicData>
        </a:graphic>
      </p:graphicFrame>
      <p:sp>
        <p:nvSpPr>
          <p:cNvPr id="14" name="Rectangle 13">
            <a:extLst>
              <a:ext uri="{FF2B5EF4-FFF2-40B4-BE49-F238E27FC236}">
                <a16:creationId xmlns:a16="http://schemas.microsoft.com/office/drawing/2014/main" id="{E29908CF-C412-B6CB-CD32-6CE0DDFFD5D9}"/>
              </a:ext>
            </a:extLst>
          </p:cNvPr>
          <p:cNvSpPr/>
          <p:nvPr/>
        </p:nvSpPr>
        <p:spPr>
          <a:xfrm>
            <a:off x="323446" y="831171"/>
            <a:ext cx="11439957" cy="49178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1400" dirty="0">
                <a:solidFill>
                  <a:srgbClr val="0F0F0F"/>
                </a:solidFill>
                <a:latin typeface="Arial"/>
                <a:ea typeface="+mn-lt"/>
                <a:cs typeface="+mn-lt"/>
              </a:rPr>
              <a:t>Explore CCoE's support for your cloud journey planning and migration.</a:t>
            </a:r>
          </a:p>
        </p:txBody>
      </p:sp>
      <p:cxnSp>
        <p:nvCxnSpPr>
          <p:cNvPr id="6" name="Straight Arrow Connector 5">
            <a:extLst>
              <a:ext uri="{FF2B5EF4-FFF2-40B4-BE49-F238E27FC236}">
                <a16:creationId xmlns:a16="http://schemas.microsoft.com/office/drawing/2014/main" id="{DE31F5C6-8C1C-C3BA-EE29-A77A4C866788}"/>
              </a:ext>
            </a:extLst>
          </p:cNvPr>
          <p:cNvCxnSpPr/>
          <p:nvPr/>
        </p:nvCxnSpPr>
        <p:spPr>
          <a:xfrm>
            <a:off x="5896970" y="1452661"/>
            <a:ext cx="22621" cy="4800101"/>
          </a:xfrm>
          <a:prstGeom prst="straightConnector1">
            <a:avLst/>
          </a:prstGeom>
          <a:ln w="28575">
            <a:solidFill>
              <a:srgbClr val="0072C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8255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24">
          <a:extLst>
            <a:ext uri="{FF2B5EF4-FFF2-40B4-BE49-F238E27FC236}">
              <a16:creationId xmlns:a16="http://schemas.microsoft.com/office/drawing/2014/main" id="{9B37F60D-2813-3024-C4F6-24F5DC5FBB7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55AB7B5-1A1F-DF54-ADC2-E28C41A4F4B5}"/>
              </a:ext>
            </a:extLst>
          </p:cNvPr>
          <p:cNvSpPr/>
          <p:nvPr/>
        </p:nvSpPr>
        <p:spPr>
          <a:xfrm>
            <a:off x="437746" y="464765"/>
            <a:ext cx="11350189"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 name="Google Shape;826;g20486cc14f0_0_175">
            <a:extLst>
              <a:ext uri="{FF2B5EF4-FFF2-40B4-BE49-F238E27FC236}">
                <a16:creationId xmlns:a16="http://schemas.microsoft.com/office/drawing/2014/main" id="{AD8886DA-9104-3849-D97F-0561360D3529}"/>
              </a:ext>
            </a:extLst>
          </p:cNvPr>
          <p:cNvSpPr txBox="1">
            <a:spLocks noGrp="1"/>
          </p:cNvSpPr>
          <p:nvPr>
            <p:ph type="title"/>
          </p:nvPr>
        </p:nvSpPr>
        <p:spPr>
          <a:xfrm>
            <a:off x="458867" y="512398"/>
            <a:ext cx="9240665" cy="865200"/>
          </a:xfrm>
          <a:prstGeom prst="rect">
            <a:avLst/>
          </a:prstGeom>
          <a:noFill/>
          <a:ln>
            <a:noFill/>
          </a:ln>
        </p:spPr>
        <p:txBody>
          <a:bodyPr spcFirstLastPara="1" vert="horz" wrap="square" lIns="0" tIns="0" rIns="0" bIns="0" rtlCol="0" anchor="ctr" anchorCtr="0">
            <a:noAutofit/>
          </a:bodyPr>
          <a:lstStyle/>
          <a:p>
            <a:r>
              <a:rPr lang="en-GB" dirty="0">
                <a:solidFill>
                  <a:schemeClr val="tx1"/>
                </a:solidFill>
                <a:latin typeface="Arial"/>
                <a:cs typeface="Arial"/>
              </a:rPr>
              <a:t>Appendix - Cloud Journey and Personas</a:t>
            </a:r>
            <a:br>
              <a:rPr lang="en-GB" dirty="0"/>
            </a:br>
            <a:endParaRPr lang="en-GB" b="0" dirty="0">
              <a:solidFill>
                <a:schemeClr val="tx1"/>
              </a:solidFill>
              <a:cs typeface="Calibri Light"/>
            </a:endParaRPr>
          </a:p>
        </p:txBody>
      </p:sp>
      <p:cxnSp>
        <p:nvCxnSpPr>
          <p:cNvPr id="18" name="Straight Connector 17">
            <a:extLst>
              <a:ext uri="{FF2B5EF4-FFF2-40B4-BE49-F238E27FC236}">
                <a16:creationId xmlns:a16="http://schemas.microsoft.com/office/drawing/2014/main" id="{EE7A0168-E091-6534-6169-3ABDD7094AF5}"/>
              </a:ext>
            </a:extLst>
          </p:cNvPr>
          <p:cNvCxnSpPr>
            <a:cxnSpLocks/>
          </p:cNvCxnSpPr>
          <p:nvPr/>
        </p:nvCxnSpPr>
        <p:spPr>
          <a:xfrm>
            <a:off x="6679309" y="2384439"/>
            <a:ext cx="1642876" cy="13609"/>
          </a:xfrm>
          <a:prstGeom prst="line">
            <a:avLst/>
          </a:prstGeom>
          <a:ln>
            <a:solidFill>
              <a:srgbClr val="DEE3E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929A945-5AE3-E78A-1156-E68E1FFE9547}"/>
              </a:ext>
            </a:extLst>
          </p:cNvPr>
          <p:cNvCxnSpPr>
            <a:cxnSpLocks/>
          </p:cNvCxnSpPr>
          <p:nvPr/>
        </p:nvCxnSpPr>
        <p:spPr>
          <a:xfrm flipH="1">
            <a:off x="4534897" y="3885056"/>
            <a:ext cx="2405844" cy="9557"/>
          </a:xfrm>
          <a:prstGeom prst="line">
            <a:avLst/>
          </a:prstGeom>
          <a:ln>
            <a:solidFill>
              <a:srgbClr val="9AC9E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0BAC21D-9023-6D78-E10D-6C271AF76F07}"/>
              </a:ext>
            </a:extLst>
          </p:cNvPr>
          <p:cNvCxnSpPr>
            <a:cxnSpLocks/>
          </p:cNvCxnSpPr>
          <p:nvPr/>
        </p:nvCxnSpPr>
        <p:spPr>
          <a:xfrm>
            <a:off x="2889737" y="5623992"/>
            <a:ext cx="1968354" cy="13607"/>
          </a:xfrm>
          <a:prstGeom prst="line">
            <a:avLst/>
          </a:prstGeom>
          <a:ln>
            <a:solidFill>
              <a:srgbClr val="002E87"/>
            </a:solidFill>
          </a:ln>
        </p:spPr>
        <p:style>
          <a:lnRef idx="1">
            <a:schemeClr val="accent1"/>
          </a:lnRef>
          <a:fillRef idx="0">
            <a:schemeClr val="accent1"/>
          </a:fillRef>
          <a:effectRef idx="0">
            <a:schemeClr val="accent1"/>
          </a:effectRef>
          <a:fontRef idx="minor">
            <a:schemeClr val="tx1"/>
          </a:fontRef>
        </p:style>
      </p:cxnSp>
      <p:sp>
        <p:nvSpPr>
          <p:cNvPr id="45" name="Alternative Process 44">
            <a:extLst>
              <a:ext uri="{FF2B5EF4-FFF2-40B4-BE49-F238E27FC236}">
                <a16:creationId xmlns:a16="http://schemas.microsoft.com/office/drawing/2014/main" id="{43B36117-6979-A532-6055-4A30164D7E5E}"/>
              </a:ext>
            </a:extLst>
          </p:cNvPr>
          <p:cNvSpPr/>
          <p:nvPr/>
        </p:nvSpPr>
        <p:spPr>
          <a:xfrm>
            <a:off x="8214795" y="2313817"/>
            <a:ext cx="211756" cy="71505"/>
          </a:xfrm>
          <a:prstGeom prst="flowChartAlternateProcess">
            <a:avLst/>
          </a:prstGeom>
          <a:solidFill>
            <a:srgbClr val="DEE3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Alternative Process 45">
            <a:extLst>
              <a:ext uri="{FF2B5EF4-FFF2-40B4-BE49-F238E27FC236}">
                <a16:creationId xmlns:a16="http://schemas.microsoft.com/office/drawing/2014/main" id="{8DF5DC26-74A1-620D-0999-B7EE7802E017}"/>
              </a:ext>
            </a:extLst>
          </p:cNvPr>
          <p:cNvSpPr/>
          <p:nvPr/>
        </p:nvSpPr>
        <p:spPr>
          <a:xfrm>
            <a:off x="6918061" y="3862995"/>
            <a:ext cx="211756" cy="71505"/>
          </a:xfrm>
          <a:prstGeom prst="flowChartAlternateProcess">
            <a:avLst/>
          </a:prstGeom>
          <a:solidFill>
            <a:srgbClr val="9AC9E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Alternative Process 46">
            <a:extLst>
              <a:ext uri="{FF2B5EF4-FFF2-40B4-BE49-F238E27FC236}">
                <a16:creationId xmlns:a16="http://schemas.microsoft.com/office/drawing/2014/main" id="{0CEAD564-2BF0-FFF3-9EC3-24CA37F833CA}"/>
              </a:ext>
            </a:extLst>
          </p:cNvPr>
          <p:cNvSpPr/>
          <p:nvPr/>
        </p:nvSpPr>
        <p:spPr>
          <a:xfrm>
            <a:off x="7614896" y="2991886"/>
            <a:ext cx="211756" cy="71505"/>
          </a:xfrm>
          <a:prstGeom prst="flowChartAlternateProcess">
            <a:avLst/>
          </a:prstGeom>
          <a:solidFill>
            <a:srgbClr val="005DB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Alternative Process 48">
            <a:extLst>
              <a:ext uri="{FF2B5EF4-FFF2-40B4-BE49-F238E27FC236}">
                <a16:creationId xmlns:a16="http://schemas.microsoft.com/office/drawing/2014/main" id="{196CCC7A-D3C4-A664-2D61-3A0BC886C241}"/>
              </a:ext>
            </a:extLst>
          </p:cNvPr>
          <p:cNvSpPr/>
          <p:nvPr/>
        </p:nvSpPr>
        <p:spPr>
          <a:xfrm>
            <a:off x="5773569" y="4759194"/>
            <a:ext cx="211756" cy="71505"/>
          </a:xfrm>
          <a:prstGeom prst="flowChartAlternateProcess">
            <a:avLst/>
          </a:prstGeom>
          <a:solidFill>
            <a:srgbClr val="4599D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Alternative Process 49">
            <a:extLst>
              <a:ext uri="{FF2B5EF4-FFF2-40B4-BE49-F238E27FC236}">
                <a16:creationId xmlns:a16="http://schemas.microsoft.com/office/drawing/2014/main" id="{5D5FB375-982C-006D-3E3E-554DFA2D9176}"/>
              </a:ext>
            </a:extLst>
          </p:cNvPr>
          <p:cNvSpPr/>
          <p:nvPr/>
        </p:nvSpPr>
        <p:spPr>
          <a:xfrm>
            <a:off x="4862173" y="5599124"/>
            <a:ext cx="211756" cy="71505"/>
          </a:xfrm>
          <a:prstGeom prst="flowChartAlternateProcess">
            <a:avLst/>
          </a:prstGeom>
          <a:solidFill>
            <a:srgbClr val="002E8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Google Shape;829;g20486cc14f0_0_175">
            <a:extLst>
              <a:ext uri="{FF2B5EF4-FFF2-40B4-BE49-F238E27FC236}">
                <a16:creationId xmlns:a16="http://schemas.microsoft.com/office/drawing/2014/main" id="{09FA39BA-C3B2-5285-D6B3-5A423D192320}"/>
              </a:ext>
            </a:extLst>
          </p:cNvPr>
          <p:cNvSpPr/>
          <p:nvPr/>
        </p:nvSpPr>
        <p:spPr>
          <a:xfrm>
            <a:off x="3840648" y="2956871"/>
            <a:ext cx="2892981" cy="388511"/>
          </a:xfrm>
          <a:prstGeom prst="flowChartAlternateProcess">
            <a:avLst/>
          </a:prstGeom>
          <a:solidFill>
            <a:srgbClr val="005EB8"/>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Pioneer</a:t>
            </a:r>
            <a:endParaRPr lang="en-US" dirty="0"/>
          </a:p>
        </p:txBody>
      </p:sp>
      <p:sp>
        <p:nvSpPr>
          <p:cNvPr id="6" name="Google Shape;828;g20486cc14f0_0_175">
            <a:extLst>
              <a:ext uri="{FF2B5EF4-FFF2-40B4-BE49-F238E27FC236}">
                <a16:creationId xmlns:a16="http://schemas.microsoft.com/office/drawing/2014/main" id="{64B27107-C884-6B17-8B08-4BF2F3A462F8}"/>
              </a:ext>
            </a:extLst>
          </p:cNvPr>
          <p:cNvSpPr/>
          <p:nvPr/>
        </p:nvSpPr>
        <p:spPr>
          <a:xfrm>
            <a:off x="4643555" y="2122322"/>
            <a:ext cx="2892981" cy="381975"/>
          </a:xfrm>
          <a:prstGeom prst="flowChartAlternateProcess">
            <a:avLst/>
          </a:prstGeom>
          <a:solidFill>
            <a:srgbClr val="DEE2E5"/>
          </a:solidFill>
          <a:ln>
            <a:noFill/>
          </a:ln>
          <a:effectLst>
            <a:softEdge rad="0"/>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003087"/>
                </a:solidFill>
              </a:rPr>
              <a:t>Champion</a:t>
            </a:r>
            <a:endParaRPr lang="en-US" dirty="0"/>
          </a:p>
        </p:txBody>
      </p:sp>
      <p:sp>
        <p:nvSpPr>
          <p:cNvPr id="7" name="Google Shape;828;g20486cc14f0_0_175">
            <a:extLst>
              <a:ext uri="{FF2B5EF4-FFF2-40B4-BE49-F238E27FC236}">
                <a16:creationId xmlns:a16="http://schemas.microsoft.com/office/drawing/2014/main" id="{5CAE5218-F97A-50B2-6875-7EECF0821154}"/>
              </a:ext>
            </a:extLst>
          </p:cNvPr>
          <p:cNvSpPr/>
          <p:nvPr/>
        </p:nvSpPr>
        <p:spPr>
          <a:xfrm>
            <a:off x="1124069" y="5491798"/>
            <a:ext cx="2892981" cy="381975"/>
          </a:xfrm>
          <a:prstGeom prst="flowChartAlternateProcess">
            <a:avLst/>
          </a:prstGeom>
          <a:solidFill>
            <a:srgbClr val="002F87"/>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Novice</a:t>
            </a:r>
            <a:endParaRPr lang="en-US" dirty="0"/>
          </a:p>
        </p:txBody>
      </p:sp>
      <p:sp>
        <p:nvSpPr>
          <p:cNvPr id="8" name="Google Shape;828;g20486cc14f0_0_175">
            <a:extLst>
              <a:ext uri="{FF2B5EF4-FFF2-40B4-BE49-F238E27FC236}">
                <a16:creationId xmlns:a16="http://schemas.microsoft.com/office/drawing/2014/main" id="{0923E8F9-9437-DB9B-73B6-3C5EC743CF23}"/>
              </a:ext>
            </a:extLst>
          </p:cNvPr>
          <p:cNvSpPr/>
          <p:nvPr/>
        </p:nvSpPr>
        <p:spPr>
          <a:xfrm>
            <a:off x="2928532" y="3782968"/>
            <a:ext cx="2892981" cy="381975"/>
          </a:xfrm>
          <a:prstGeom prst="flowChartAlternateProcess">
            <a:avLst/>
          </a:prstGeom>
          <a:solidFill>
            <a:srgbClr val="9AC8EC"/>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Inspired </a:t>
            </a:r>
            <a:endParaRPr lang="en-US" dirty="0"/>
          </a:p>
        </p:txBody>
      </p:sp>
      <p:cxnSp>
        <p:nvCxnSpPr>
          <p:cNvPr id="14" name="Straight Connector 13">
            <a:extLst>
              <a:ext uri="{FF2B5EF4-FFF2-40B4-BE49-F238E27FC236}">
                <a16:creationId xmlns:a16="http://schemas.microsoft.com/office/drawing/2014/main" id="{354CAB6A-13C2-255E-8B06-A67E4C9C9766}"/>
              </a:ext>
            </a:extLst>
          </p:cNvPr>
          <p:cNvCxnSpPr>
            <a:cxnSpLocks/>
          </p:cNvCxnSpPr>
          <p:nvPr/>
        </p:nvCxnSpPr>
        <p:spPr>
          <a:xfrm flipV="1">
            <a:off x="6277641" y="3018453"/>
            <a:ext cx="1444375" cy="13531"/>
          </a:xfrm>
          <a:prstGeom prst="line">
            <a:avLst/>
          </a:prstGeom>
          <a:ln>
            <a:solidFill>
              <a:srgbClr val="005DB8"/>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486D66D-F3BA-21D4-10CD-14C72AF04E73}"/>
              </a:ext>
            </a:extLst>
          </p:cNvPr>
          <p:cNvCxnSpPr>
            <a:cxnSpLocks/>
          </p:cNvCxnSpPr>
          <p:nvPr/>
        </p:nvCxnSpPr>
        <p:spPr>
          <a:xfrm flipV="1">
            <a:off x="4259685" y="4796680"/>
            <a:ext cx="1515171" cy="78"/>
          </a:xfrm>
          <a:prstGeom prst="line">
            <a:avLst/>
          </a:prstGeom>
          <a:ln>
            <a:solidFill>
              <a:srgbClr val="4599DB"/>
            </a:solidFill>
          </a:ln>
        </p:spPr>
        <p:style>
          <a:lnRef idx="1">
            <a:schemeClr val="accent1"/>
          </a:lnRef>
          <a:fillRef idx="0">
            <a:schemeClr val="accent1"/>
          </a:fillRef>
          <a:effectRef idx="0">
            <a:schemeClr val="accent1"/>
          </a:effectRef>
          <a:fontRef idx="minor">
            <a:schemeClr val="tx1"/>
          </a:fontRef>
        </p:style>
      </p:cxnSp>
      <p:sp>
        <p:nvSpPr>
          <p:cNvPr id="17" name="Google Shape;828;g20486cc14f0_0_175">
            <a:extLst>
              <a:ext uri="{FF2B5EF4-FFF2-40B4-BE49-F238E27FC236}">
                <a16:creationId xmlns:a16="http://schemas.microsoft.com/office/drawing/2014/main" id="{1B1D9A37-97CF-ACFE-942F-A47D31ED4AD1}"/>
              </a:ext>
            </a:extLst>
          </p:cNvPr>
          <p:cNvSpPr/>
          <p:nvPr/>
        </p:nvSpPr>
        <p:spPr>
          <a:xfrm>
            <a:off x="2012617" y="4642202"/>
            <a:ext cx="2892981" cy="381975"/>
          </a:xfrm>
          <a:prstGeom prst="flowChartAlternateProcess">
            <a:avLst/>
          </a:prstGeom>
          <a:solidFill>
            <a:srgbClr val="4699DB"/>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dirty="0">
                <a:solidFill>
                  <a:srgbClr val="FFFFFF"/>
                </a:solidFill>
              </a:rPr>
              <a:t>Endeavourer</a:t>
            </a:r>
            <a:endParaRPr lang="en-US" dirty="0"/>
          </a:p>
        </p:txBody>
      </p:sp>
      <p:sp>
        <p:nvSpPr>
          <p:cNvPr id="25" name="Rectangle 24">
            <a:extLst>
              <a:ext uri="{FF2B5EF4-FFF2-40B4-BE49-F238E27FC236}">
                <a16:creationId xmlns:a16="http://schemas.microsoft.com/office/drawing/2014/main" id="{238D7E65-F67B-607B-A6FE-B3AA5D42DE4A}"/>
              </a:ext>
            </a:extLst>
          </p:cNvPr>
          <p:cNvSpPr/>
          <p:nvPr/>
        </p:nvSpPr>
        <p:spPr>
          <a:xfrm>
            <a:off x="425499" y="944112"/>
            <a:ext cx="11362395" cy="49178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400" dirty="0">
                <a:solidFill>
                  <a:srgbClr val="1D1C1D"/>
                </a:solidFill>
                <a:latin typeface="Arial"/>
                <a:ea typeface="+mn-lt"/>
                <a:cs typeface="+mn-lt"/>
              </a:rPr>
              <a:t>Different </a:t>
            </a:r>
            <a:r>
              <a:rPr lang="en-US" sz="1400" dirty="0" err="1">
                <a:solidFill>
                  <a:srgbClr val="1D1C1D"/>
                </a:solidFill>
                <a:latin typeface="Arial"/>
                <a:ea typeface="+mn-lt"/>
                <a:cs typeface="+mn-lt"/>
              </a:rPr>
              <a:t>organisations</a:t>
            </a:r>
            <a:r>
              <a:rPr lang="en-US" sz="1400" dirty="0">
                <a:solidFill>
                  <a:srgbClr val="1D1C1D"/>
                </a:solidFill>
                <a:latin typeface="Arial"/>
                <a:ea typeface="+mn-lt"/>
                <a:cs typeface="+mn-lt"/>
              </a:rPr>
              <a:t> are operating at different levels of cloud maturity. We use the following personas to identify where you sit in your cloud journey. This can enable us to direct you to resources and support that are most relevant to you.</a:t>
            </a:r>
          </a:p>
        </p:txBody>
      </p:sp>
      <p:sp>
        <p:nvSpPr>
          <p:cNvPr id="2" name="Google Shape;828;g20486cc14f0_0_175">
            <a:extLst>
              <a:ext uri="{FF2B5EF4-FFF2-40B4-BE49-F238E27FC236}">
                <a16:creationId xmlns:a16="http://schemas.microsoft.com/office/drawing/2014/main" id="{6BCB6065-621C-5565-D256-5448C0B6600B}"/>
              </a:ext>
            </a:extLst>
          </p:cNvPr>
          <p:cNvSpPr/>
          <p:nvPr/>
        </p:nvSpPr>
        <p:spPr>
          <a:xfrm>
            <a:off x="8518190" y="2122664"/>
            <a:ext cx="2990953" cy="579280"/>
          </a:xfrm>
          <a:prstGeom prst="flowChartAlternateProcess">
            <a:avLst/>
          </a:prstGeom>
          <a:solidFill>
            <a:srgbClr val="DEE2E5"/>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har char="•"/>
            </a:pPr>
            <a:r>
              <a:rPr lang="en-GB" sz="1200" dirty="0">
                <a:solidFill>
                  <a:srgbClr val="005EB8"/>
                </a:solidFill>
              </a:rPr>
              <a:t>Highest level of maturity.</a:t>
            </a:r>
            <a:endParaRPr lang="en-US" dirty="0">
              <a:solidFill>
                <a:srgbClr val="005EB8"/>
              </a:solidFill>
            </a:endParaRPr>
          </a:p>
          <a:p>
            <a:pPr marL="285750" indent="-285750">
              <a:buChar char="•"/>
            </a:pPr>
            <a:r>
              <a:rPr lang="en-GB" sz="1200" dirty="0">
                <a:solidFill>
                  <a:srgbClr val="005EB8"/>
                </a:solidFill>
              </a:rPr>
              <a:t>Fully embracing cloud-native development, leading in innovations.</a:t>
            </a:r>
          </a:p>
        </p:txBody>
      </p:sp>
      <p:sp>
        <p:nvSpPr>
          <p:cNvPr id="9" name="Google Shape;828;g20486cc14f0_0_175">
            <a:extLst>
              <a:ext uri="{FF2B5EF4-FFF2-40B4-BE49-F238E27FC236}">
                <a16:creationId xmlns:a16="http://schemas.microsoft.com/office/drawing/2014/main" id="{89F64377-AAB8-E5B2-1B36-A0E55BA03B66}"/>
              </a:ext>
            </a:extLst>
          </p:cNvPr>
          <p:cNvSpPr/>
          <p:nvPr/>
        </p:nvSpPr>
        <p:spPr>
          <a:xfrm>
            <a:off x="5448418" y="5355721"/>
            <a:ext cx="2990953" cy="595608"/>
          </a:xfrm>
          <a:prstGeom prst="flowChartAlternateProcess">
            <a:avLst/>
          </a:prstGeom>
          <a:solidFill>
            <a:srgbClr val="002F87"/>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indent="-171450">
              <a:buChar char="•"/>
            </a:pPr>
            <a:r>
              <a:rPr lang="en-GB" sz="1200" dirty="0">
                <a:solidFill>
                  <a:schemeClr val="bg1"/>
                </a:solidFill>
              </a:rPr>
              <a:t>Early cloud exploration.</a:t>
            </a:r>
            <a:endParaRPr lang="en-US">
              <a:solidFill>
                <a:schemeClr val="bg1"/>
              </a:solidFill>
            </a:endParaRPr>
          </a:p>
          <a:p>
            <a:pPr marL="171450" indent="-171450">
              <a:buChar char="•"/>
            </a:pPr>
            <a:r>
              <a:rPr lang="en-GB" sz="1200" dirty="0">
                <a:solidFill>
                  <a:schemeClr val="bg1"/>
                </a:solidFill>
              </a:rPr>
              <a:t>Basic services, initial familiarity.</a:t>
            </a:r>
            <a:endParaRPr lang="en-GB" sz="1100">
              <a:solidFill>
                <a:schemeClr val="bg1"/>
              </a:solidFill>
            </a:endParaRPr>
          </a:p>
        </p:txBody>
      </p:sp>
      <p:sp>
        <p:nvSpPr>
          <p:cNvPr id="10" name="Google Shape;828;g20486cc14f0_0_175">
            <a:extLst>
              <a:ext uri="{FF2B5EF4-FFF2-40B4-BE49-F238E27FC236}">
                <a16:creationId xmlns:a16="http://schemas.microsoft.com/office/drawing/2014/main" id="{135108C5-F641-F28A-F85C-3E0F49FD3A0B}"/>
              </a:ext>
            </a:extLst>
          </p:cNvPr>
          <p:cNvSpPr/>
          <p:nvPr/>
        </p:nvSpPr>
        <p:spPr>
          <a:xfrm>
            <a:off x="6226747" y="4588285"/>
            <a:ext cx="2990954" cy="579278"/>
          </a:xfrm>
          <a:prstGeom prst="flowChartAlternateProcess">
            <a:avLst/>
          </a:prstGeom>
          <a:solidFill>
            <a:srgbClr val="4699DB"/>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Sans-Serif"/>
              <a:buChar char="•"/>
            </a:pPr>
            <a:r>
              <a:rPr lang="en-GB" sz="1200" dirty="0">
                <a:solidFill>
                  <a:schemeClr val="bg1"/>
                </a:solidFill>
                <a:latin typeface="Arial"/>
                <a:cs typeface="Arial"/>
              </a:rPr>
              <a:t>Actively migrating workloads.</a:t>
            </a:r>
            <a:endParaRPr lang="en-US" sz="1200">
              <a:solidFill>
                <a:schemeClr val="bg1"/>
              </a:solidFill>
              <a:latin typeface="Arial"/>
              <a:cs typeface="Arial"/>
            </a:endParaRPr>
          </a:p>
          <a:p>
            <a:pPr marL="285750" indent="-285750">
              <a:buFont typeface="Arial,Sans-Serif"/>
              <a:buChar char="•"/>
            </a:pPr>
            <a:r>
              <a:rPr lang="en-GB" sz="1200" dirty="0">
                <a:solidFill>
                  <a:schemeClr val="bg1"/>
                </a:solidFill>
                <a:latin typeface="Arial"/>
                <a:cs typeface="Arial"/>
              </a:rPr>
              <a:t>Optimising costs, deeper cloud understanding.</a:t>
            </a:r>
            <a:endParaRPr lang="en-GB" sz="1200" dirty="0">
              <a:solidFill>
                <a:schemeClr val="bg1"/>
              </a:solidFill>
            </a:endParaRPr>
          </a:p>
        </p:txBody>
      </p:sp>
      <p:sp>
        <p:nvSpPr>
          <p:cNvPr id="11" name="Google Shape;828;g20486cc14f0_0_175">
            <a:extLst>
              <a:ext uri="{FF2B5EF4-FFF2-40B4-BE49-F238E27FC236}">
                <a16:creationId xmlns:a16="http://schemas.microsoft.com/office/drawing/2014/main" id="{8CCFA642-3B9A-220F-99FC-16215236F1D4}"/>
              </a:ext>
            </a:extLst>
          </p:cNvPr>
          <p:cNvSpPr/>
          <p:nvPr/>
        </p:nvSpPr>
        <p:spPr>
          <a:xfrm>
            <a:off x="7260888" y="3782740"/>
            <a:ext cx="2990954" cy="601050"/>
          </a:xfrm>
          <a:prstGeom prst="flowChartAlternateProcess">
            <a:avLst/>
          </a:prstGeom>
          <a:solidFill>
            <a:srgbClr val="99C7EB"/>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a:buChar char="•"/>
            </a:pPr>
            <a:r>
              <a:rPr lang="en-GB" sz="1200" dirty="0">
                <a:solidFill>
                  <a:schemeClr val="bg1"/>
                </a:solidFill>
                <a:latin typeface="Arial"/>
                <a:cs typeface="Arial"/>
              </a:rPr>
              <a:t>  Success-driven motivation.</a:t>
            </a:r>
            <a:endParaRPr lang="en-US" sz="1200" dirty="0">
              <a:solidFill>
                <a:schemeClr val="bg1"/>
              </a:solidFill>
              <a:latin typeface="Arial"/>
              <a:cs typeface="Arial"/>
            </a:endParaRPr>
          </a:p>
          <a:p>
            <a:pPr marL="285750" indent="-285750">
              <a:buFont typeface="Arial,Sans-Serif"/>
              <a:buChar char="•"/>
            </a:pPr>
            <a:r>
              <a:rPr lang="en-GB" sz="1200" dirty="0">
                <a:solidFill>
                  <a:schemeClr val="bg1"/>
                </a:solidFill>
                <a:latin typeface="Arial"/>
                <a:cs typeface="Arial"/>
              </a:rPr>
              <a:t>Embracing advanced cloud-native practices. </a:t>
            </a:r>
            <a:endParaRPr lang="en-GB" sz="1200" dirty="0">
              <a:solidFill>
                <a:schemeClr val="bg1"/>
              </a:solidFill>
            </a:endParaRPr>
          </a:p>
        </p:txBody>
      </p:sp>
      <p:sp>
        <p:nvSpPr>
          <p:cNvPr id="12" name="Google Shape;828;g20486cc14f0_0_175">
            <a:extLst>
              <a:ext uri="{FF2B5EF4-FFF2-40B4-BE49-F238E27FC236}">
                <a16:creationId xmlns:a16="http://schemas.microsoft.com/office/drawing/2014/main" id="{422CBE75-3410-F59D-E928-98E9A2850DC8}"/>
              </a:ext>
            </a:extLst>
          </p:cNvPr>
          <p:cNvSpPr/>
          <p:nvPr/>
        </p:nvSpPr>
        <p:spPr>
          <a:xfrm>
            <a:off x="7979347" y="2955425"/>
            <a:ext cx="2990954" cy="601050"/>
          </a:xfrm>
          <a:prstGeom prst="flowChartAlternateProcess">
            <a:avLst/>
          </a:prstGeom>
          <a:solidFill>
            <a:srgbClr val="005EB8"/>
          </a:solidFill>
          <a:ln>
            <a:no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a:buChar char="•"/>
            </a:pPr>
            <a:r>
              <a:rPr lang="en-GB" sz="1200" dirty="0">
                <a:solidFill>
                  <a:schemeClr val="bg1"/>
                </a:solidFill>
                <a:latin typeface="Arial"/>
                <a:cs typeface="Arial"/>
              </a:rPr>
              <a:t>   Leading in advanced tech adoption.</a:t>
            </a:r>
            <a:endParaRPr lang="en-US" sz="1200" dirty="0">
              <a:solidFill>
                <a:schemeClr val="bg1"/>
              </a:solidFill>
              <a:latin typeface="Arial"/>
              <a:cs typeface="Arial"/>
            </a:endParaRPr>
          </a:p>
          <a:p>
            <a:pPr marL="285750" indent="-285750">
              <a:buFont typeface="Arial,Sans-Serif"/>
              <a:buChar char="•"/>
            </a:pPr>
            <a:r>
              <a:rPr lang="en-GB" sz="1200" dirty="0">
                <a:solidFill>
                  <a:schemeClr val="bg1"/>
                </a:solidFill>
                <a:latin typeface="Arial"/>
                <a:cs typeface="Arial"/>
              </a:rPr>
              <a:t>Implementing DevOps, exploring cutting-edge services.</a:t>
            </a:r>
            <a:endParaRPr lang="en-GB" sz="1200" dirty="0">
              <a:solidFill>
                <a:schemeClr val="bg1"/>
              </a:solidFill>
            </a:endParaRPr>
          </a:p>
        </p:txBody>
      </p:sp>
      <p:sp>
        <p:nvSpPr>
          <p:cNvPr id="13" name="Google Shape;825;g20486cc14f0_0_175">
            <a:extLst>
              <a:ext uri="{FF2B5EF4-FFF2-40B4-BE49-F238E27FC236}">
                <a16:creationId xmlns:a16="http://schemas.microsoft.com/office/drawing/2014/main" id="{38DC82DB-83EE-4F23-8E7D-8BF523FAD080}"/>
              </a:ext>
            </a:extLst>
          </p:cNvPr>
          <p:cNvSpPr/>
          <p:nvPr/>
        </p:nvSpPr>
        <p:spPr>
          <a:xfrm>
            <a:off x="435167" y="1802466"/>
            <a:ext cx="11323198" cy="4336314"/>
          </a:xfrm>
          <a:prstGeom prst="roundRect">
            <a:avLst>
              <a:gd name="adj" fmla="val 2372"/>
            </a:avLst>
          </a:prstGeom>
          <a:noFill/>
          <a:ln w="28575"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36855" marR="0" lvl="0" indent="0" algn="l" rtl="0">
              <a:lnSpc>
                <a:spcPct val="100000"/>
              </a:lnSpc>
              <a:spcBef>
                <a:spcPts val="0"/>
              </a:spcBef>
              <a:spcAft>
                <a:spcPts val="0"/>
              </a:spcAft>
              <a:buNone/>
            </a:pPr>
            <a:endParaRPr sz="1200" b="0" i="0" u="none" strike="noStrike" cap="none">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5A66EC39-B1FE-9828-8B65-A4FA818D037C}"/>
              </a:ext>
            </a:extLst>
          </p:cNvPr>
          <p:cNvPicPr>
            <a:picLocks noChangeAspect="1"/>
          </p:cNvPicPr>
          <p:nvPr/>
        </p:nvPicPr>
        <p:blipFill rotWithShape="1">
          <a:blip r:embed="rId3"/>
          <a:srcRect l="44835" t="645" r="5225" b="5461"/>
          <a:stretch/>
        </p:blipFill>
        <p:spPr>
          <a:xfrm>
            <a:off x="2363070" y="1923173"/>
            <a:ext cx="1438338" cy="1505119"/>
          </a:xfrm>
          <a:prstGeom prst="rect">
            <a:avLst/>
          </a:prstGeom>
        </p:spPr>
      </p:pic>
      <p:pic>
        <p:nvPicPr>
          <p:cNvPr id="16" name="Picture 15">
            <a:extLst>
              <a:ext uri="{FF2B5EF4-FFF2-40B4-BE49-F238E27FC236}">
                <a16:creationId xmlns:a16="http://schemas.microsoft.com/office/drawing/2014/main" id="{8F463128-493F-E9EB-3ED2-868FC2B77B0D}"/>
              </a:ext>
            </a:extLst>
          </p:cNvPr>
          <p:cNvPicPr>
            <a:picLocks noChangeAspect="1"/>
          </p:cNvPicPr>
          <p:nvPr/>
        </p:nvPicPr>
        <p:blipFill rotWithShape="1">
          <a:blip r:embed="rId3"/>
          <a:srcRect t="41067" r="74781" b="-216"/>
          <a:stretch/>
        </p:blipFill>
        <p:spPr>
          <a:xfrm>
            <a:off x="603476" y="4301875"/>
            <a:ext cx="930013" cy="1190833"/>
          </a:xfrm>
          <a:prstGeom prst="rect">
            <a:avLst/>
          </a:prstGeom>
        </p:spPr>
      </p:pic>
      <p:pic>
        <p:nvPicPr>
          <p:cNvPr id="20" name="Picture 19">
            <a:extLst>
              <a:ext uri="{FF2B5EF4-FFF2-40B4-BE49-F238E27FC236}">
                <a16:creationId xmlns:a16="http://schemas.microsoft.com/office/drawing/2014/main" id="{7B0B9B18-B5A1-E689-72EC-FBC3FB0531C7}"/>
              </a:ext>
            </a:extLst>
          </p:cNvPr>
          <p:cNvPicPr>
            <a:picLocks noChangeAspect="1"/>
          </p:cNvPicPr>
          <p:nvPr/>
        </p:nvPicPr>
        <p:blipFill rotWithShape="1">
          <a:blip r:embed="rId3"/>
          <a:srcRect l="24902" t="49888" r="59684" b="3828"/>
          <a:stretch/>
        </p:blipFill>
        <p:spPr>
          <a:xfrm>
            <a:off x="1800905" y="3480002"/>
            <a:ext cx="599423" cy="981521"/>
          </a:xfrm>
          <a:prstGeom prst="rect">
            <a:avLst/>
          </a:prstGeom>
        </p:spPr>
      </p:pic>
      <p:sp>
        <p:nvSpPr>
          <p:cNvPr id="21" name="TextBox 20">
            <a:extLst>
              <a:ext uri="{FF2B5EF4-FFF2-40B4-BE49-F238E27FC236}">
                <a16:creationId xmlns:a16="http://schemas.microsoft.com/office/drawing/2014/main" id="{41522DC6-ED58-1603-5A24-49C331E49BD7}"/>
              </a:ext>
            </a:extLst>
          </p:cNvPr>
          <p:cNvSpPr txBox="1"/>
          <p:nvPr/>
        </p:nvSpPr>
        <p:spPr>
          <a:xfrm>
            <a:off x="9699173" y="5682343"/>
            <a:ext cx="2090056" cy="405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dirty="0">
                <a:latin typeface="Arial"/>
                <a:cs typeface="Calibri"/>
              </a:rPr>
              <a:t>Refer to appendix for further detail on recommended services </a:t>
            </a:r>
            <a:endParaRPr lang="en-US" sz="1000" dirty="0">
              <a:latin typeface="Arial"/>
            </a:endParaRPr>
          </a:p>
        </p:txBody>
      </p:sp>
    </p:spTree>
    <p:extLst>
      <p:ext uri="{BB962C8B-B14F-4D97-AF65-F5344CB8AC3E}">
        <p14:creationId xmlns:p14="http://schemas.microsoft.com/office/powerpoint/2010/main" val="990967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24">
          <a:extLst>
            <a:ext uri="{FF2B5EF4-FFF2-40B4-BE49-F238E27FC236}">
              <a16:creationId xmlns:a16="http://schemas.microsoft.com/office/drawing/2014/main" id="{9B37F60D-2813-3024-C4F6-24F5DC5FBB7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55AB7B5-1A1F-DF54-ADC2-E28C41A4F4B5}"/>
              </a:ext>
            </a:extLst>
          </p:cNvPr>
          <p:cNvSpPr/>
          <p:nvPr/>
        </p:nvSpPr>
        <p:spPr>
          <a:xfrm>
            <a:off x="437746" y="464765"/>
            <a:ext cx="11350189"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 name="Google Shape;826;g20486cc14f0_0_175">
            <a:extLst>
              <a:ext uri="{FF2B5EF4-FFF2-40B4-BE49-F238E27FC236}">
                <a16:creationId xmlns:a16="http://schemas.microsoft.com/office/drawing/2014/main" id="{AD8886DA-9104-3849-D97F-0561360D3529}"/>
              </a:ext>
            </a:extLst>
          </p:cNvPr>
          <p:cNvSpPr txBox="1">
            <a:spLocks noGrp="1"/>
          </p:cNvSpPr>
          <p:nvPr>
            <p:ph type="title"/>
          </p:nvPr>
        </p:nvSpPr>
        <p:spPr>
          <a:xfrm>
            <a:off x="458867" y="512398"/>
            <a:ext cx="9240665" cy="865200"/>
          </a:xfrm>
          <a:prstGeom prst="rect">
            <a:avLst/>
          </a:prstGeom>
          <a:noFill/>
          <a:ln>
            <a:noFill/>
          </a:ln>
        </p:spPr>
        <p:txBody>
          <a:bodyPr spcFirstLastPara="1" vert="horz" wrap="square" lIns="0" tIns="0" rIns="0" bIns="0" rtlCol="0" anchor="ctr" anchorCtr="0">
            <a:noAutofit/>
          </a:bodyPr>
          <a:lstStyle/>
          <a:p>
            <a:r>
              <a:rPr lang="en-GB" dirty="0">
                <a:solidFill>
                  <a:schemeClr val="tx1"/>
                </a:solidFill>
                <a:latin typeface="Arial"/>
                <a:cs typeface="Arial"/>
              </a:rPr>
              <a:t>Appendix - Cloud Journey and Personas</a:t>
            </a:r>
            <a:br>
              <a:rPr lang="en-GB" dirty="0"/>
            </a:br>
            <a:endParaRPr lang="en-GB" b="0" dirty="0">
              <a:solidFill>
                <a:schemeClr val="tx1"/>
              </a:solidFill>
              <a:cs typeface="Calibri Light"/>
            </a:endParaRPr>
          </a:p>
        </p:txBody>
      </p:sp>
      <p:sp>
        <p:nvSpPr>
          <p:cNvPr id="25" name="Rectangle 24">
            <a:extLst>
              <a:ext uri="{FF2B5EF4-FFF2-40B4-BE49-F238E27FC236}">
                <a16:creationId xmlns:a16="http://schemas.microsoft.com/office/drawing/2014/main" id="{238D7E65-F67B-607B-A6FE-B3AA5D42DE4A}"/>
              </a:ext>
            </a:extLst>
          </p:cNvPr>
          <p:cNvSpPr/>
          <p:nvPr/>
        </p:nvSpPr>
        <p:spPr>
          <a:xfrm>
            <a:off x="425499" y="944112"/>
            <a:ext cx="11362395" cy="49178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400" dirty="0">
                <a:solidFill>
                  <a:srgbClr val="1D1C1D"/>
                </a:solidFill>
                <a:latin typeface="Arial"/>
                <a:ea typeface="+mn-lt"/>
                <a:cs typeface="+mn-lt"/>
              </a:rPr>
              <a:t>Different </a:t>
            </a:r>
            <a:r>
              <a:rPr lang="en-US" sz="1400" dirty="0" err="1">
                <a:solidFill>
                  <a:srgbClr val="1D1C1D"/>
                </a:solidFill>
                <a:latin typeface="Arial"/>
                <a:ea typeface="+mn-lt"/>
                <a:cs typeface="+mn-lt"/>
              </a:rPr>
              <a:t>organisations</a:t>
            </a:r>
            <a:r>
              <a:rPr lang="en-US" sz="1400" dirty="0">
                <a:solidFill>
                  <a:srgbClr val="1D1C1D"/>
                </a:solidFill>
                <a:latin typeface="Arial"/>
                <a:ea typeface="+mn-lt"/>
                <a:cs typeface="+mn-lt"/>
              </a:rPr>
              <a:t> are operating at different levels of cloud maturity. We use the following personas to identify where you sit in your cloud journey. This can enable us to direct you to resources and support that are most relevant to you.</a:t>
            </a:r>
          </a:p>
        </p:txBody>
      </p:sp>
      <p:graphicFrame>
        <p:nvGraphicFramePr>
          <p:cNvPr id="24" name="Table 23">
            <a:extLst>
              <a:ext uri="{FF2B5EF4-FFF2-40B4-BE49-F238E27FC236}">
                <a16:creationId xmlns:a16="http://schemas.microsoft.com/office/drawing/2014/main" id="{6DBEB66D-9B6E-B624-8108-99B957B9C732}"/>
              </a:ext>
            </a:extLst>
          </p:cNvPr>
          <p:cNvGraphicFramePr>
            <a:graphicFrameLocks noGrp="1"/>
          </p:cNvGraphicFramePr>
          <p:nvPr>
            <p:extLst>
              <p:ext uri="{D42A27DB-BD31-4B8C-83A1-F6EECF244321}">
                <p14:modId xmlns:p14="http://schemas.microsoft.com/office/powerpoint/2010/main" val="2403800645"/>
              </p:ext>
            </p:extLst>
          </p:nvPr>
        </p:nvGraphicFramePr>
        <p:xfrm>
          <a:off x="288471" y="1506152"/>
          <a:ext cx="11699757" cy="4755262"/>
        </p:xfrm>
        <a:graphic>
          <a:graphicData uri="http://schemas.openxmlformats.org/drawingml/2006/table">
            <a:tbl>
              <a:tblPr firstRow="1" bandRow="1">
                <a:tableStyleId>{5C22544A-7EE6-4342-B048-85BDC9FD1C3A}</a:tableStyleId>
              </a:tblPr>
              <a:tblGrid>
                <a:gridCol w="1605824">
                  <a:extLst>
                    <a:ext uri="{9D8B030D-6E8A-4147-A177-3AD203B41FA5}">
                      <a16:colId xmlns:a16="http://schemas.microsoft.com/office/drawing/2014/main" val="1844220146"/>
                    </a:ext>
                  </a:extLst>
                </a:gridCol>
                <a:gridCol w="2058475">
                  <a:extLst>
                    <a:ext uri="{9D8B030D-6E8A-4147-A177-3AD203B41FA5}">
                      <a16:colId xmlns:a16="http://schemas.microsoft.com/office/drawing/2014/main" val="1118734603"/>
                    </a:ext>
                  </a:extLst>
                </a:gridCol>
                <a:gridCol w="1907591">
                  <a:extLst>
                    <a:ext uri="{9D8B030D-6E8A-4147-A177-3AD203B41FA5}">
                      <a16:colId xmlns:a16="http://schemas.microsoft.com/office/drawing/2014/main" val="3047974745"/>
                    </a:ext>
                  </a:extLst>
                </a:gridCol>
                <a:gridCol w="1896809">
                  <a:extLst>
                    <a:ext uri="{9D8B030D-6E8A-4147-A177-3AD203B41FA5}">
                      <a16:colId xmlns:a16="http://schemas.microsoft.com/office/drawing/2014/main" val="640078313"/>
                    </a:ext>
                  </a:extLst>
                </a:gridCol>
                <a:gridCol w="1961479">
                  <a:extLst>
                    <a:ext uri="{9D8B030D-6E8A-4147-A177-3AD203B41FA5}">
                      <a16:colId xmlns:a16="http://schemas.microsoft.com/office/drawing/2014/main" val="938581796"/>
                    </a:ext>
                  </a:extLst>
                </a:gridCol>
                <a:gridCol w="2269579">
                  <a:extLst>
                    <a:ext uri="{9D8B030D-6E8A-4147-A177-3AD203B41FA5}">
                      <a16:colId xmlns:a16="http://schemas.microsoft.com/office/drawing/2014/main" val="2217368849"/>
                    </a:ext>
                  </a:extLst>
                </a:gridCol>
              </a:tblGrid>
              <a:tr h="384089">
                <a:tc>
                  <a:txBody>
                    <a:bodyPr/>
                    <a:lstStyle/>
                    <a:p>
                      <a:pPr lvl="0">
                        <a:buNone/>
                      </a:pPr>
                      <a:endParaRPr lang="en-US" sz="1400" dirty="0">
                        <a:latin typeface="Arial"/>
                      </a:endParaRPr>
                    </a:p>
                  </a:txBody>
                  <a:tcPr>
                    <a:solidFill>
                      <a:srgbClr val="005EB8"/>
                    </a:solidFill>
                  </a:tcPr>
                </a:tc>
                <a:tc>
                  <a:txBody>
                    <a:bodyPr/>
                    <a:lstStyle/>
                    <a:p>
                      <a:pPr lvl="0" algn="ctr">
                        <a:buNone/>
                      </a:pPr>
                      <a:r>
                        <a:rPr lang="en-US" sz="1200" dirty="0">
                          <a:solidFill>
                            <a:srgbClr val="F6F8F8"/>
                          </a:solidFill>
                          <a:latin typeface="Arial"/>
                        </a:rPr>
                        <a:t>Novice</a:t>
                      </a:r>
                      <a:endParaRPr lang="en-US" sz="1200">
                        <a:latin typeface="Arial"/>
                      </a:endParaRPr>
                    </a:p>
                  </a:txBody>
                  <a:tcPr>
                    <a:solidFill>
                      <a:srgbClr val="005EB8"/>
                    </a:solidFill>
                  </a:tcPr>
                </a:tc>
                <a:tc>
                  <a:txBody>
                    <a:bodyPr/>
                    <a:lstStyle/>
                    <a:p>
                      <a:pPr lvl="0" algn="ctr">
                        <a:buNone/>
                      </a:pPr>
                      <a:r>
                        <a:rPr lang="en-US" sz="1200" err="1">
                          <a:solidFill>
                            <a:srgbClr val="F6F8F8"/>
                          </a:solidFill>
                          <a:latin typeface="Arial"/>
                        </a:rPr>
                        <a:t>Endeavourer</a:t>
                      </a:r>
                      <a:endParaRPr lang="en-US" sz="1200">
                        <a:latin typeface="Arial"/>
                      </a:endParaRPr>
                    </a:p>
                  </a:txBody>
                  <a:tcPr>
                    <a:solidFill>
                      <a:srgbClr val="005EB8"/>
                    </a:solidFill>
                  </a:tcPr>
                </a:tc>
                <a:tc>
                  <a:txBody>
                    <a:bodyPr/>
                    <a:lstStyle/>
                    <a:p>
                      <a:pPr lvl="0" algn="ctr">
                        <a:buNone/>
                      </a:pPr>
                      <a:r>
                        <a:rPr lang="en-US" sz="1200" dirty="0">
                          <a:solidFill>
                            <a:srgbClr val="F6F8F8"/>
                          </a:solidFill>
                          <a:latin typeface="Arial"/>
                        </a:rPr>
                        <a:t>Inspired</a:t>
                      </a:r>
                    </a:p>
                  </a:txBody>
                  <a:tcPr>
                    <a:solidFill>
                      <a:srgbClr val="005EB8"/>
                    </a:solidFill>
                  </a:tcPr>
                </a:tc>
                <a:tc>
                  <a:txBody>
                    <a:bodyPr/>
                    <a:lstStyle/>
                    <a:p>
                      <a:pPr lvl="0" algn="ctr">
                        <a:buNone/>
                      </a:pPr>
                      <a:r>
                        <a:rPr lang="en-US" sz="1200" dirty="0">
                          <a:solidFill>
                            <a:srgbClr val="F6F8F8"/>
                          </a:solidFill>
                          <a:latin typeface="Arial"/>
                        </a:rPr>
                        <a:t>Pioneer</a:t>
                      </a:r>
                    </a:p>
                  </a:txBody>
                  <a:tcPr>
                    <a:solidFill>
                      <a:srgbClr val="005EB8"/>
                    </a:solidFill>
                  </a:tcPr>
                </a:tc>
                <a:tc>
                  <a:txBody>
                    <a:bodyPr/>
                    <a:lstStyle/>
                    <a:p>
                      <a:pPr lvl="0" algn="ctr">
                        <a:buNone/>
                      </a:pPr>
                      <a:r>
                        <a:rPr lang="en-US" sz="1200" dirty="0">
                          <a:solidFill>
                            <a:srgbClr val="F6F8F8"/>
                          </a:solidFill>
                          <a:latin typeface="Arial"/>
                        </a:rPr>
                        <a:t>Champion</a:t>
                      </a:r>
                    </a:p>
                  </a:txBody>
                  <a:tcPr>
                    <a:solidFill>
                      <a:srgbClr val="005EB8"/>
                    </a:solidFill>
                  </a:tcPr>
                </a:tc>
                <a:extLst>
                  <a:ext uri="{0D108BD9-81ED-4DB2-BD59-A6C34878D82A}">
                    <a16:rowId xmlns:a16="http://schemas.microsoft.com/office/drawing/2014/main" val="1654891118"/>
                  </a:ext>
                </a:extLst>
              </a:tr>
              <a:tr h="612466">
                <a:tc>
                  <a:txBody>
                    <a:bodyPr/>
                    <a:lstStyle/>
                    <a:p>
                      <a:pPr lvl="0" algn="ctr">
                        <a:lnSpc>
                          <a:spcPct val="100000"/>
                        </a:lnSpc>
                        <a:spcBef>
                          <a:spcPts val="0"/>
                        </a:spcBef>
                        <a:spcAft>
                          <a:spcPts val="0"/>
                        </a:spcAft>
                        <a:buNone/>
                      </a:pPr>
                      <a:r>
                        <a:rPr lang="en-US" sz="1050" b="1" i="0" u="none" strike="noStrike" noProof="0" dirty="0">
                          <a:solidFill>
                            <a:schemeClr val="tx1"/>
                          </a:solidFill>
                          <a:latin typeface="Arial"/>
                        </a:rPr>
                        <a:t>Decision Maker Motivation:</a:t>
                      </a:r>
                    </a:p>
                  </a:txBody>
                  <a:tcPr anchor="ctr"/>
                </a:tc>
                <a:tc>
                  <a:txBody>
                    <a:bodyPr/>
                    <a:lstStyle/>
                    <a:p>
                      <a:pPr lvl="0" algn="ctr">
                        <a:lnSpc>
                          <a:spcPct val="100000"/>
                        </a:lnSpc>
                        <a:buNone/>
                      </a:pPr>
                      <a:r>
                        <a:rPr lang="en-US" sz="1000" b="0" i="0" u="none" strike="noStrike" noProof="0" err="1">
                          <a:solidFill>
                            <a:schemeClr val="tx1"/>
                          </a:solidFill>
                          <a:latin typeface="Arial"/>
                        </a:rPr>
                        <a:t>Optimise</a:t>
                      </a:r>
                      <a:r>
                        <a:rPr lang="en-US" sz="1000" b="0" i="0" u="none" strike="noStrike" noProof="0" dirty="0">
                          <a:solidFill>
                            <a:schemeClr val="tx1"/>
                          </a:solidFill>
                          <a:latin typeface="Arial"/>
                        </a:rPr>
                        <a:t> services.</a:t>
                      </a:r>
                      <a:endParaRPr lang="en-US" sz="1000">
                        <a:latin typeface="Arial"/>
                      </a:endParaRP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Benefits needs to be clarified.</a:t>
                      </a: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Benefits </a:t>
                      </a:r>
                      <a:r>
                        <a:rPr lang="en-US" sz="1000" b="0" i="0" u="none" strike="noStrike" noProof="0" err="1">
                          <a:solidFill>
                            <a:schemeClr val="tx1"/>
                          </a:solidFill>
                          <a:latin typeface="Arial"/>
                        </a:rPr>
                        <a:t>realised</a:t>
                      </a:r>
                      <a:r>
                        <a:rPr lang="en-US" sz="1000" b="0" i="0" u="none" strike="noStrike" noProof="0" dirty="0">
                          <a:solidFill>
                            <a:schemeClr val="tx1"/>
                          </a:solidFill>
                          <a:latin typeface="Arial"/>
                        </a:rPr>
                        <a:t> but roadmap is unclear. </a:t>
                      </a: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Motivated by compelling business needs, experience and cost reduction.</a:t>
                      </a:r>
                    </a:p>
                  </a:txBody>
                  <a:tcPr anchor="ctr"/>
                </a:tc>
                <a:tc>
                  <a:txBody>
                    <a:bodyPr/>
                    <a:lstStyle/>
                    <a:p>
                      <a:pPr lvl="0" algn="ctr">
                        <a:lnSpc>
                          <a:spcPct val="100000"/>
                        </a:lnSpc>
                        <a:spcBef>
                          <a:spcPts val="0"/>
                        </a:spcBef>
                        <a:spcAft>
                          <a:spcPts val="0"/>
                        </a:spcAft>
                        <a:buNone/>
                      </a:pPr>
                      <a:r>
                        <a:rPr lang="en-US" sz="1000" b="0" i="0" u="none" strike="noStrike" noProof="0" dirty="0">
                          <a:solidFill>
                            <a:srgbClr val="231F20"/>
                          </a:solidFill>
                          <a:latin typeface="Arial"/>
                        </a:rPr>
                        <a:t>IT as opportunity for creating new services  &amp; capabilities to serve their patients and staff.</a:t>
                      </a:r>
                      <a:endParaRPr lang="en-US" sz="1000">
                        <a:latin typeface="Arial"/>
                      </a:endParaRPr>
                    </a:p>
                  </a:txBody>
                  <a:tcPr anchor="ctr"/>
                </a:tc>
                <a:extLst>
                  <a:ext uri="{0D108BD9-81ED-4DB2-BD59-A6C34878D82A}">
                    <a16:rowId xmlns:a16="http://schemas.microsoft.com/office/drawing/2014/main" val="3414859566"/>
                  </a:ext>
                </a:extLst>
              </a:tr>
              <a:tr h="562468">
                <a:tc>
                  <a:txBody>
                    <a:bodyPr/>
                    <a:lstStyle/>
                    <a:p>
                      <a:pPr lvl="0" algn="ctr">
                        <a:lnSpc>
                          <a:spcPct val="100000"/>
                        </a:lnSpc>
                        <a:spcBef>
                          <a:spcPts val="0"/>
                        </a:spcBef>
                        <a:spcAft>
                          <a:spcPts val="0"/>
                        </a:spcAft>
                        <a:buNone/>
                      </a:pPr>
                      <a:r>
                        <a:rPr lang="en-US" sz="1050" b="1" i="0" u="none" strike="noStrike" noProof="0" dirty="0">
                          <a:solidFill>
                            <a:schemeClr val="tx1"/>
                          </a:solidFill>
                          <a:latin typeface="Arial"/>
                        </a:rPr>
                        <a:t>Budget:</a:t>
                      </a:r>
                      <a:endParaRPr lang="en-US" sz="1050">
                        <a:latin typeface="Arial"/>
                      </a:endParaRPr>
                    </a:p>
                  </a:txBody>
                  <a:tcPr anchor="ctr"/>
                </a:tc>
                <a:tc>
                  <a:txBody>
                    <a:bodyPr/>
                    <a:lstStyle/>
                    <a:p>
                      <a:pPr lvl="0" algn="ctr">
                        <a:lnSpc>
                          <a:spcPct val="100000"/>
                        </a:lnSpc>
                        <a:spcBef>
                          <a:spcPts val="0"/>
                        </a:spcBef>
                        <a:spcAft>
                          <a:spcPts val="0"/>
                        </a:spcAft>
                        <a:buNone/>
                      </a:pPr>
                      <a:r>
                        <a:rPr lang="en-US" sz="1000" b="0" i="0" u="none" strike="noStrike" noProof="0" err="1">
                          <a:solidFill>
                            <a:schemeClr val="tx1"/>
                          </a:solidFill>
                          <a:latin typeface="Arial"/>
                        </a:rPr>
                        <a:t>Prioritised</a:t>
                      </a:r>
                      <a:r>
                        <a:rPr lang="en-US" sz="1000" b="0" i="0" u="none" strike="noStrike" noProof="0" dirty="0">
                          <a:solidFill>
                            <a:schemeClr val="tx1"/>
                          </a:solidFill>
                          <a:latin typeface="Arial"/>
                        </a:rPr>
                        <a:t>; </a:t>
                      </a:r>
                      <a:r>
                        <a:rPr lang="en-US" sz="1000" b="0" i="0" u="none" strike="noStrike" noProof="0" err="1">
                          <a:solidFill>
                            <a:schemeClr val="tx1"/>
                          </a:solidFill>
                          <a:latin typeface="Arial"/>
                        </a:rPr>
                        <a:t>sceptical</a:t>
                      </a:r>
                      <a:r>
                        <a:rPr lang="en-US" sz="1000" b="0" i="0" u="none" strike="noStrike" noProof="0" dirty="0">
                          <a:solidFill>
                            <a:schemeClr val="tx1"/>
                          </a:solidFill>
                          <a:latin typeface="Arial"/>
                        </a:rPr>
                        <a:t> about transformation initiatives.</a:t>
                      </a:r>
                    </a:p>
                  </a:txBody>
                  <a:tcPr anchor="ctr"/>
                </a:tc>
                <a:tc>
                  <a:txBody>
                    <a:bodyPr/>
                    <a:lstStyle/>
                    <a:p>
                      <a:pPr lvl="0" algn="ctr">
                        <a:lnSpc>
                          <a:spcPct val="100000"/>
                        </a:lnSpc>
                        <a:buNone/>
                      </a:pPr>
                      <a:r>
                        <a:rPr lang="en-US" sz="1000" b="0" i="0" u="none" strike="noStrike" noProof="0" dirty="0">
                          <a:solidFill>
                            <a:schemeClr val="tx1"/>
                          </a:solidFill>
                          <a:latin typeface="Arial"/>
                        </a:rPr>
                        <a:t>Will be requested to operate and improve IT landscape.</a:t>
                      </a:r>
                    </a:p>
                  </a:txBody>
                  <a:tcPr anchor="ctr"/>
                </a:tc>
                <a:tc>
                  <a:txBody>
                    <a:bodyPr/>
                    <a:lstStyle/>
                    <a:p>
                      <a:pPr lvl="0" algn="ctr">
                        <a:lnSpc>
                          <a:spcPct val="100000"/>
                        </a:lnSpc>
                        <a:buNone/>
                      </a:pPr>
                      <a:r>
                        <a:rPr lang="en-US" sz="1000" b="0" i="0" u="none" strike="noStrike" noProof="0" dirty="0">
                          <a:solidFill>
                            <a:schemeClr val="tx1"/>
                          </a:solidFill>
                          <a:latin typeface="Arial"/>
                        </a:rPr>
                        <a:t>Need help to make business case for cloud.</a:t>
                      </a:r>
                    </a:p>
                  </a:txBody>
                  <a:tcPr anchor="ctr"/>
                </a:tc>
                <a:tc>
                  <a:txBody>
                    <a:bodyPr/>
                    <a:lstStyle/>
                    <a:p>
                      <a:pPr lvl="0" algn="ctr">
                        <a:lnSpc>
                          <a:spcPct val="100000"/>
                        </a:lnSpc>
                        <a:buNone/>
                      </a:pPr>
                      <a:r>
                        <a:rPr lang="en-US" sz="1000" b="0" i="0" u="none" strike="noStrike" noProof="0" dirty="0">
                          <a:solidFill>
                            <a:srgbClr val="231F20"/>
                          </a:solidFill>
                          <a:latin typeface="Arial"/>
                        </a:rPr>
                        <a:t>Least price sensitive  and are demanding in product feature set /performance. </a:t>
                      </a:r>
                      <a:endParaRPr lang="en-US" sz="1000">
                        <a:latin typeface="Arial"/>
                      </a:endParaRPr>
                    </a:p>
                  </a:txBody>
                  <a:tcPr anchor="ctr"/>
                </a:tc>
                <a:tc>
                  <a:txBody>
                    <a:bodyPr/>
                    <a:lstStyle/>
                    <a:p>
                      <a:pPr lvl="0" algn="ctr">
                        <a:lnSpc>
                          <a:spcPct val="100000"/>
                        </a:lnSpc>
                        <a:buNone/>
                      </a:pPr>
                      <a:r>
                        <a:rPr lang="en-US" sz="1000" b="0" i="0" u="none" strike="noStrike" noProof="0" dirty="0">
                          <a:solidFill>
                            <a:srgbClr val="231F20"/>
                          </a:solidFill>
                          <a:latin typeface="Arial"/>
                        </a:rPr>
                        <a:t>Fully embraced the variable </a:t>
                      </a:r>
                      <a:r>
                        <a:rPr lang="en-US" sz="1000" b="0" i="0" u="none" strike="noStrike" noProof="0" err="1">
                          <a:solidFill>
                            <a:srgbClr val="231F20"/>
                          </a:solidFill>
                          <a:latin typeface="Arial"/>
                        </a:rPr>
                        <a:t>opex</a:t>
                      </a:r>
                      <a:r>
                        <a:rPr lang="en-US" sz="1000" b="0" i="0" u="none" strike="noStrike" noProof="0" dirty="0">
                          <a:solidFill>
                            <a:srgbClr val="231F20"/>
                          </a:solidFill>
                          <a:latin typeface="Arial"/>
                        </a:rPr>
                        <a:t> budget model. Have adopted solid FinOps disciplines.</a:t>
                      </a:r>
                      <a:endParaRPr lang="en-US" sz="1000">
                        <a:latin typeface="Arial"/>
                      </a:endParaRPr>
                    </a:p>
                  </a:txBody>
                  <a:tcPr anchor="ctr"/>
                </a:tc>
                <a:extLst>
                  <a:ext uri="{0D108BD9-81ED-4DB2-BD59-A6C34878D82A}">
                    <a16:rowId xmlns:a16="http://schemas.microsoft.com/office/drawing/2014/main" val="96066419"/>
                  </a:ext>
                </a:extLst>
              </a:tr>
              <a:tr h="695936">
                <a:tc>
                  <a:txBody>
                    <a:bodyPr/>
                    <a:lstStyle/>
                    <a:p>
                      <a:pPr lvl="0" algn="ctr">
                        <a:lnSpc>
                          <a:spcPct val="100000"/>
                        </a:lnSpc>
                        <a:buNone/>
                      </a:pPr>
                      <a:r>
                        <a:rPr lang="en-US" sz="1050" b="1" i="0" u="none" strike="noStrike" noProof="0" dirty="0" err="1">
                          <a:solidFill>
                            <a:schemeClr val="tx1"/>
                          </a:solidFill>
                          <a:latin typeface="Arial"/>
                        </a:rPr>
                        <a:t>Organisation</a:t>
                      </a:r>
                      <a:r>
                        <a:rPr lang="en-US" sz="1050" b="1" i="0" u="none" strike="noStrike" noProof="0" dirty="0">
                          <a:solidFill>
                            <a:schemeClr val="tx1"/>
                          </a:solidFill>
                          <a:latin typeface="Arial"/>
                        </a:rPr>
                        <a:t> Readiness:</a:t>
                      </a:r>
                      <a:endParaRPr lang="en-US" sz="1050" b="1" i="0">
                        <a:solidFill>
                          <a:schemeClr val="tx1"/>
                        </a:solidFill>
                        <a:latin typeface="Arial"/>
                      </a:endParaRP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Desire to maintain status quo.</a:t>
                      </a:r>
                      <a:endParaRPr lang="en-US" sz="1000">
                        <a:latin typeface="Arial"/>
                      </a:endParaRP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Appetite for change .but lack of skills.</a:t>
                      </a: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Can not define breadth &amp; depth of change to achieve effective cloud service capability.</a:t>
                      </a:r>
                    </a:p>
                  </a:txBody>
                  <a:tcPr anchor="ctr"/>
                </a:tc>
                <a:tc>
                  <a:txBody>
                    <a:bodyPr/>
                    <a:lstStyle/>
                    <a:p>
                      <a:pPr lvl="0" algn="ctr">
                        <a:lnSpc>
                          <a:spcPct val="100000"/>
                        </a:lnSpc>
                        <a:spcBef>
                          <a:spcPts val="0"/>
                        </a:spcBef>
                        <a:spcAft>
                          <a:spcPts val="0"/>
                        </a:spcAft>
                        <a:buNone/>
                      </a:pPr>
                      <a:r>
                        <a:rPr lang="en-US" sz="1000" b="0" i="0" u="none" strike="noStrike" noProof="0" dirty="0">
                          <a:solidFill>
                            <a:schemeClr val="tx1"/>
                          </a:solidFill>
                          <a:latin typeface="Arial"/>
                        </a:rPr>
                        <a:t>'Risk tolerant' culture and have high level of cloud and IT expertise.</a:t>
                      </a:r>
                    </a:p>
                  </a:txBody>
                  <a:tcPr anchor="ctr"/>
                </a:tc>
                <a:tc>
                  <a:txBody>
                    <a:bodyPr/>
                    <a:lstStyle/>
                    <a:p>
                      <a:pPr lvl="0" algn="ctr">
                        <a:lnSpc>
                          <a:spcPct val="100000"/>
                        </a:lnSpc>
                        <a:spcBef>
                          <a:spcPts val="0"/>
                        </a:spcBef>
                        <a:spcAft>
                          <a:spcPts val="0"/>
                        </a:spcAft>
                        <a:buNone/>
                      </a:pPr>
                      <a:r>
                        <a:rPr lang="en-US" sz="1000" b="0" i="0" u="none" strike="noStrike" noProof="0" dirty="0">
                          <a:solidFill>
                            <a:srgbClr val="231F20"/>
                          </a:solidFill>
                          <a:latin typeface="Arial"/>
                        </a:rPr>
                        <a:t>Staff are able to handle change and are motivated to develop new skills and abilities. </a:t>
                      </a:r>
                      <a:endParaRPr lang="en-US" sz="1000">
                        <a:latin typeface="Arial"/>
                      </a:endParaRPr>
                    </a:p>
                  </a:txBody>
                  <a:tcPr anchor="ctr"/>
                </a:tc>
                <a:extLst>
                  <a:ext uri="{0D108BD9-81ED-4DB2-BD59-A6C34878D82A}">
                    <a16:rowId xmlns:a16="http://schemas.microsoft.com/office/drawing/2014/main" val="3724016492"/>
                  </a:ext>
                </a:extLst>
              </a:tr>
              <a:tr h="757797">
                <a:tc>
                  <a:txBody>
                    <a:bodyPr/>
                    <a:lstStyle/>
                    <a:p>
                      <a:pPr lvl="0" algn="ctr">
                        <a:lnSpc>
                          <a:spcPct val="100000"/>
                        </a:lnSpc>
                        <a:spcBef>
                          <a:spcPts val="0"/>
                        </a:spcBef>
                        <a:spcAft>
                          <a:spcPts val="0"/>
                        </a:spcAft>
                        <a:buNone/>
                      </a:pPr>
                      <a:r>
                        <a:rPr lang="en-US" sz="1050" b="1" i="0" u="none" strike="noStrike" noProof="0" dirty="0">
                          <a:solidFill>
                            <a:schemeClr val="tx1"/>
                          </a:solidFill>
                          <a:latin typeface="Arial"/>
                        </a:rPr>
                        <a:t>Workload Suitability for Cloud:</a:t>
                      </a:r>
                      <a:endParaRPr lang="en-US" sz="1050" b="0" i="0" u="none" strike="noStrike" noProof="0">
                        <a:solidFill>
                          <a:schemeClr val="tx1"/>
                        </a:solidFill>
                        <a:latin typeface="Arial"/>
                      </a:endParaRPr>
                    </a:p>
                  </a:txBody>
                  <a:tcPr anchor="ctr"/>
                </a:tc>
                <a:tc>
                  <a:txBody>
                    <a:bodyPr/>
                    <a:lstStyle/>
                    <a:p>
                      <a:pPr lvl="0" algn="ctr">
                        <a:lnSpc>
                          <a:spcPct val="100000"/>
                        </a:lnSpc>
                        <a:buNone/>
                      </a:pPr>
                      <a:r>
                        <a:rPr lang="en-US" sz="1000" b="0" i="0" u="none" strike="noStrike" noProof="0" dirty="0">
                          <a:solidFill>
                            <a:schemeClr val="tx1"/>
                          </a:solidFill>
                          <a:latin typeface="Arial"/>
                        </a:rPr>
                        <a:t>Legacy workloads not assessed for Cloud.</a:t>
                      </a:r>
                      <a:endParaRPr lang="en-US" sz="1000">
                        <a:latin typeface="Arial"/>
                      </a:endParaRPr>
                    </a:p>
                  </a:txBody>
                  <a:tcPr anchor="ctr"/>
                </a:tc>
                <a:tc>
                  <a:txBody>
                    <a:bodyPr/>
                    <a:lstStyle/>
                    <a:p>
                      <a:pPr lvl="0" algn="ctr">
                        <a:lnSpc>
                          <a:spcPct val="100000"/>
                        </a:lnSpc>
                        <a:buNone/>
                      </a:pPr>
                      <a:r>
                        <a:rPr lang="en-US" sz="1000" b="0" i="0" u="none" strike="noStrike" noProof="0" dirty="0">
                          <a:solidFill>
                            <a:schemeClr val="tx1"/>
                          </a:solidFill>
                          <a:latin typeface="Arial"/>
                        </a:rPr>
                        <a:t>Sizable cloud suitable workloads.</a:t>
                      </a:r>
                    </a:p>
                  </a:txBody>
                  <a:tcPr anchor="ctr"/>
                </a:tc>
                <a:tc>
                  <a:txBody>
                    <a:bodyPr/>
                    <a:lstStyle/>
                    <a:p>
                      <a:pPr lvl="0" algn="ctr">
                        <a:lnSpc>
                          <a:spcPct val="100000"/>
                        </a:lnSpc>
                        <a:buNone/>
                      </a:pPr>
                      <a:r>
                        <a:rPr lang="en-US" sz="1000" b="0" i="0" u="none" strike="noStrike" noProof="0" err="1">
                          <a:solidFill>
                            <a:schemeClr val="tx1"/>
                          </a:solidFill>
                          <a:latin typeface="Arial"/>
                        </a:rPr>
                        <a:t>Organisation</a:t>
                      </a:r>
                      <a:r>
                        <a:rPr lang="en-US" sz="1000" b="0" i="0" u="none" strike="noStrike" noProof="0" dirty="0">
                          <a:solidFill>
                            <a:schemeClr val="tx1"/>
                          </a:solidFill>
                          <a:latin typeface="Arial"/>
                        </a:rPr>
                        <a:t> has not undertaken a systemic analysis of workloads.</a:t>
                      </a:r>
                    </a:p>
                  </a:txBody>
                  <a:tcPr anchor="ctr"/>
                </a:tc>
                <a:tc>
                  <a:txBody>
                    <a:bodyPr/>
                    <a:lstStyle/>
                    <a:p>
                      <a:pPr lvl="0" algn="ctr">
                        <a:lnSpc>
                          <a:spcPct val="100000"/>
                        </a:lnSpc>
                        <a:buNone/>
                      </a:pPr>
                      <a:r>
                        <a:rPr lang="en-US" sz="1000" b="0" i="0" u="none" strike="noStrike" noProof="0" dirty="0">
                          <a:solidFill>
                            <a:schemeClr val="tx1"/>
                          </a:solidFill>
                          <a:latin typeface="Arial"/>
                        </a:rPr>
                        <a:t>Clear understanding of suitability of IT estate &amp; have </a:t>
                      </a:r>
                      <a:r>
                        <a:rPr lang="en-US" sz="1000" b="0" i="0" u="none" strike="noStrike" noProof="0" err="1">
                          <a:solidFill>
                            <a:schemeClr val="tx1"/>
                          </a:solidFill>
                          <a:latin typeface="Arial"/>
                        </a:rPr>
                        <a:t>programmes</a:t>
                      </a:r>
                      <a:r>
                        <a:rPr lang="en-US" sz="1000" b="0" i="0" u="none" strike="noStrike" noProof="0" dirty="0">
                          <a:solidFill>
                            <a:schemeClr val="tx1"/>
                          </a:solidFill>
                          <a:latin typeface="Arial"/>
                        </a:rPr>
                        <a:t> to make apps cloud ready.</a:t>
                      </a:r>
                    </a:p>
                  </a:txBody>
                  <a:tcPr anchor="ctr"/>
                </a:tc>
                <a:tc>
                  <a:txBody>
                    <a:bodyPr/>
                    <a:lstStyle/>
                    <a:p>
                      <a:pPr lvl="0" algn="ctr">
                        <a:lnSpc>
                          <a:spcPct val="100000"/>
                        </a:lnSpc>
                        <a:buNone/>
                      </a:pPr>
                      <a:r>
                        <a:rPr lang="en-US" sz="1000" b="0" i="0" u="none" strike="noStrike" noProof="0" dirty="0">
                          <a:solidFill>
                            <a:srgbClr val="231F20"/>
                          </a:solidFill>
                          <a:latin typeface="Arial"/>
                        </a:rPr>
                        <a:t>Most workloads are either ready are in the cloud or are in the process of being made cloud-ready. </a:t>
                      </a:r>
                      <a:endParaRPr lang="en-US" sz="1000">
                        <a:latin typeface="Arial"/>
                      </a:endParaRPr>
                    </a:p>
                  </a:txBody>
                  <a:tcPr anchor="ctr"/>
                </a:tc>
                <a:extLst>
                  <a:ext uri="{0D108BD9-81ED-4DB2-BD59-A6C34878D82A}">
                    <a16:rowId xmlns:a16="http://schemas.microsoft.com/office/drawing/2014/main" val="588965435"/>
                  </a:ext>
                </a:extLst>
              </a:tr>
              <a:tr h="562468">
                <a:tc>
                  <a:txBody>
                    <a:bodyPr/>
                    <a:lstStyle/>
                    <a:p>
                      <a:pPr lvl="0" algn="ctr">
                        <a:lnSpc>
                          <a:spcPct val="100000"/>
                        </a:lnSpc>
                        <a:buNone/>
                      </a:pPr>
                      <a:r>
                        <a:rPr lang="en-US" sz="1050" b="1" i="0" u="none" strike="noStrike" noProof="0" dirty="0">
                          <a:solidFill>
                            <a:schemeClr val="tx1"/>
                          </a:solidFill>
                          <a:latin typeface="Arial"/>
                        </a:rPr>
                        <a:t>Security and Compliance:</a:t>
                      </a:r>
                      <a:endParaRPr lang="en-US" sz="1050" b="1" i="0">
                        <a:solidFill>
                          <a:schemeClr val="tx1"/>
                        </a:solidFill>
                        <a:latin typeface="Arial"/>
                      </a:endParaRPr>
                    </a:p>
                  </a:txBody>
                  <a:tcPr anchor="ctr"/>
                </a:tc>
                <a:tc>
                  <a:txBody>
                    <a:bodyPr/>
                    <a:lstStyle/>
                    <a:p>
                      <a:pPr lvl="0" algn="ctr">
                        <a:lnSpc>
                          <a:spcPct val="100000"/>
                        </a:lnSpc>
                        <a:buNone/>
                      </a:pPr>
                      <a:r>
                        <a:rPr lang="en-US" sz="1000" b="0" i="0" u="none" strike="noStrike" noProof="0" dirty="0">
                          <a:solidFill>
                            <a:schemeClr val="tx1"/>
                          </a:solidFill>
                          <a:latin typeface="Arial"/>
                        </a:rPr>
                        <a:t>Risk adverse &amp; minimal understanding of operating securely in the Cloud.</a:t>
                      </a:r>
                      <a:endParaRPr lang="en-US" sz="1000">
                        <a:solidFill>
                          <a:schemeClr val="tx1"/>
                        </a:solidFill>
                        <a:latin typeface="Arial"/>
                      </a:endParaRPr>
                    </a:p>
                  </a:txBody>
                  <a:tcPr anchor="ctr"/>
                </a:tc>
                <a:tc>
                  <a:txBody>
                    <a:bodyPr/>
                    <a:lstStyle/>
                    <a:p>
                      <a:pPr lvl="0" algn="ctr">
                        <a:lnSpc>
                          <a:spcPct val="100000"/>
                        </a:lnSpc>
                        <a:buNone/>
                      </a:pPr>
                      <a:r>
                        <a:rPr lang="en-US" sz="1000" b="0" i="0" u="none" strike="noStrike" noProof="0" dirty="0">
                          <a:solidFill>
                            <a:schemeClr val="tx1"/>
                          </a:solidFill>
                          <a:latin typeface="Arial"/>
                        </a:rPr>
                        <a:t>Governance is good.</a:t>
                      </a:r>
                    </a:p>
                  </a:txBody>
                  <a:tcPr anchor="ctr"/>
                </a:tc>
                <a:tc>
                  <a:txBody>
                    <a:bodyPr/>
                    <a:lstStyle/>
                    <a:p>
                      <a:pPr lvl="0" algn="ctr">
                        <a:lnSpc>
                          <a:spcPct val="100000"/>
                        </a:lnSpc>
                        <a:buNone/>
                      </a:pPr>
                      <a:r>
                        <a:rPr lang="en-US" sz="1000" b="0" i="0" u="none" strike="noStrike" noProof="0" dirty="0">
                          <a:solidFill>
                            <a:schemeClr val="tx1"/>
                          </a:solidFill>
                          <a:latin typeface="Arial"/>
                        </a:rPr>
                        <a:t>Have foundations to extend working practices to cloud.</a:t>
                      </a:r>
                      <a:endParaRPr lang="en-US" sz="1000">
                        <a:latin typeface="Arial"/>
                      </a:endParaRPr>
                    </a:p>
                  </a:txBody>
                  <a:tcPr anchor="ctr"/>
                </a:tc>
                <a:tc>
                  <a:txBody>
                    <a:bodyPr/>
                    <a:lstStyle/>
                    <a:p>
                      <a:pPr lvl="0" algn="ctr">
                        <a:lnSpc>
                          <a:spcPct val="100000"/>
                        </a:lnSpc>
                        <a:buNone/>
                      </a:pPr>
                      <a:r>
                        <a:rPr lang="en-US" sz="1000" b="0" i="0" u="none" strike="noStrike" noProof="0" dirty="0">
                          <a:solidFill>
                            <a:schemeClr val="tx1"/>
                          </a:solidFill>
                          <a:latin typeface="Arial"/>
                        </a:rPr>
                        <a:t>In process of implementing a </a:t>
                      </a:r>
                      <a:r>
                        <a:rPr lang="en-US" sz="1000" b="0" i="0" u="none" strike="noStrike" noProof="0" err="1">
                          <a:solidFill>
                            <a:schemeClr val="tx1"/>
                          </a:solidFill>
                          <a:latin typeface="Arial"/>
                        </a:rPr>
                        <a:t>standardised</a:t>
                      </a:r>
                      <a:r>
                        <a:rPr lang="en-US" sz="1000" b="0" i="0" u="none" strike="noStrike" noProof="0" dirty="0">
                          <a:solidFill>
                            <a:schemeClr val="tx1"/>
                          </a:solidFill>
                          <a:latin typeface="Arial"/>
                        </a:rPr>
                        <a:t> approach.</a:t>
                      </a:r>
                    </a:p>
                  </a:txBody>
                  <a:tcPr anchor="ctr"/>
                </a:tc>
                <a:tc>
                  <a:txBody>
                    <a:bodyPr/>
                    <a:lstStyle/>
                    <a:p>
                      <a:pPr lvl="0" algn="ctr">
                        <a:lnSpc>
                          <a:spcPct val="100000"/>
                        </a:lnSpc>
                        <a:buNone/>
                      </a:pPr>
                      <a:r>
                        <a:rPr lang="en-US" sz="1000" b="0" i="0" u="none" strike="noStrike" noProof="0" dirty="0">
                          <a:solidFill>
                            <a:srgbClr val="231F20"/>
                          </a:solidFill>
                          <a:latin typeface="Arial"/>
                        </a:rPr>
                        <a:t>Proven compliance posture, evidenced by positive audit results. </a:t>
                      </a:r>
                      <a:endParaRPr lang="en-US" sz="1000">
                        <a:latin typeface="Arial"/>
                      </a:endParaRPr>
                    </a:p>
                  </a:txBody>
                  <a:tcPr anchor="ctr"/>
                </a:tc>
                <a:extLst>
                  <a:ext uri="{0D108BD9-81ED-4DB2-BD59-A6C34878D82A}">
                    <a16:rowId xmlns:a16="http://schemas.microsoft.com/office/drawing/2014/main" val="27005486"/>
                  </a:ext>
                </a:extLst>
              </a:tr>
              <a:tr h="612466">
                <a:tc>
                  <a:txBody>
                    <a:bodyPr/>
                    <a:lstStyle/>
                    <a:p>
                      <a:pPr lvl="0" algn="ctr">
                        <a:lnSpc>
                          <a:spcPct val="100000"/>
                        </a:lnSpc>
                        <a:buNone/>
                      </a:pPr>
                      <a:r>
                        <a:rPr lang="en-US" sz="1050" b="1" i="0" u="none" strike="noStrike" noProof="0" dirty="0">
                          <a:solidFill>
                            <a:schemeClr val="tx1"/>
                          </a:solidFill>
                          <a:latin typeface="Arial"/>
                        </a:rPr>
                        <a:t>Cloud Consumption</a:t>
                      </a:r>
                    </a:p>
                  </a:txBody>
                  <a:tcPr anchor="ctr"/>
                </a:tc>
                <a:tc>
                  <a:txBody>
                    <a:bodyPr/>
                    <a:lstStyle/>
                    <a:p>
                      <a:pPr lvl="0" algn="ctr">
                        <a:lnSpc>
                          <a:spcPct val="100000"/>
                        </a:lnSpc>
                        <a:buNone/>
                      </a:pPr>
                      <a:r>
                        <a:rPr lang="en-US" sz="1000" b="0" i="0" u="none" strike="noStrike" noProof="0" dirty="0">
                          <a:solidFill>
                            <a:schemeClr val="tx1"/>
                          </a:solidFill>
                          <a:latin typeface="Arial"/>
                        </a:rPr>
                        <a:t>Limited or no cloud consumption.</a:t>
                      </a:r>
                    </a:p>
                  </a:txBody>
                  <a:tcPr anchor="ctr"/>
                </a:tc>
                <a:tc>
                  <a:txBody>
                    <a:bodyPr/>
                    <a:lstStyle/>
                    <a:p>
                      <a:pPr lvl="0" algn="ctr">
                        <a:lnSpc>
                          <a:spcPct val="100000"/>
                        </a:lnSpc>
                        <a:buNone/>
                      </a:pPr>
                      <a:r>
                        <a:rPr lang="en-US" sz="1000" b="0" i="0" u="none" strike="noStrike" noProof="0" dirty="0">
                          <a:solidFill>
                            <a:srgbClr val="231F20"/>
                          </a:solidFill>
                          <a:latin typeface="Arial"/>
                        </a:rPr>
                        <a:t> The team is not confident in </a:t>
                      </a:r>
                      <a:r>
                        <a:rPr lang="en-US" sz="1000" b="0" i="0" u="none" strike="noStrike" noProof="0" err="1">
                          <a:solidFill>
                            <a:srgbClr val="231F20"/>
                          </a:solidFill>
                          <a:latin typeface="Arial"/>
                        </a:rPr>
                        <a:t>realising</a:t>
                      </a:r>
                      <a:r>
                        <a:rPr lang="en-US" sz="1000" b="0" i="0" u="none" strike="noStrike" noProof="0" dirty="0">
                          <a:solidFill>
                            <a:srgbClr val="231F20"/>
                          </a:solidFill>
                          <a:latin typeface="Arial"/>
                        </a:rPr>
                        <a:t> cloud's value.</a:t>
                      </a:r>
                      <a:endParaRPr lang="en-US" sz="1000" b="0" i="0" u="none" strike="noStrike" noProof="0" dirty="0">
                        <a:solidFill>
                          <a:schemeClr val="tx1"/>
                        </a:solidFill>
                        <a:latin typeface="Arial"/>
                      </a:endParaRPr>
                    </a:p>
                  </a:txBody>
                  <a:tcPr anchor="ctr"/>
                </a:tc>
                <a:tc>
                  <a:txBody>
                    <a:bodyPr/>
                    <a:lstStyle/>
                    <a:p>
                      <a:pPr lvl="0" algn="ctr">
                        <a:lnSpc>
                          <a:spcPct val="100000"/>
                        </a:lnSpc>
                        <a:buNone/>
                      </a:pPr>
                      <a:r>
                        <a:rPr lang="en-US" sz="1000" b="0" i="0" u="none" strike="noStrike" noProof="0" dirty="0">
                          <a:solidFill>
                            <a:schemeClr val="tx1"/>
                          </a:solidFill>
                          <a:latin typeface="Arial"/>
                        </a:rPr>
                        <a:t>Cloud adoption is sporadic.</a:t>
                      </a:r>
                    </a:p>
                  </a:txBody>
                  <a:tcPr anchor="ctr"/>
                </a:tc>
                <a:tc>
                  <a:txBody>
                    <a:bodyPr/>
                    <a:lstStyle/>
                    <a:p>
                      <a:pPr lvl="0" algn="ctr">
                        <a:lnSpc>
                          <a:spcPct val="100000"/>
                        </a:lnSpc>
                        <a:buNone/>
                      </a:pPr>
                      <a:r>
                        <a:rPr lang="en-US" sz="1000" b="0" i="0" u="none" strike="noStrike" noProof="0" dirty="0">
                          <a:solidFill>
                            <a:srgbClr val="231F20"/>
                          </a:solidFill>
                          <a:latin typeface="Arial"/>
                        </a:rPr>
                        <a:t>Workloads in the cloud with plans to continue migration.</a:t>
                      </a:r>
                    </a:p>
                  </a:txBody>
                  <a:tcPr anchor="ctr"/>
                </a:tc>
                <a:tc>
                  <a:txBody>
                    <a:bodyPr/>
                    <a:lstStyle/>
                    <a:p>
                      <a:pPr lvl="0" algn="ctr">
                        <a:lnSpc>
                          <a:spcPct val="100000"/>
                        </a:lnSpc>
                        <a:buNone/>
                      </a:pPr>
                      <a:r>
                        <a:rPr lang="en-US" sz="1000" b="0" i="0" u="none" strike="noStrike" noProof="0" dirty="0">
                          <a:solidFill>
                            <a:srgbClr val="231F20"/>
                          </a:solidFill>
                          <a:latin typeface="Arial"/>
                        </a:rPr>
                        <a:t> Only services that rely on special infrastructure are kept on premises. </a:t>
                      </a:r>
                      <a:endParaRPr lang="en-US" sz="1000">
                        <a:latin typeface="Arial"/>
                      </a:endParaRPr>
                    </a:p>
                  </a:txBody>
                  <a:tcPr anchor="ctr"/>
                </a:tc>
                <a:extLst>
                  <a:ext uri="{0D108BD9-81ED-4DB2-BD59-A6C34878D82A}">
                    <a16:rowId xmlns:a16="http://schemas.microsoft.com/office/drawing/2014/main" val="3893108376"/>
                  </a:ext>
                </a:extLst>
              </a:tr>
              <a:tr h="562468">
                <a:tc>
                  <a:txBody>
                    <a:bodyPr/>
                    <a:lstStyle/>
                    <a:p>
                      <a:pPr lvl="0" algn="ctr">
                        <a:lnSpc>
                          <a:spcPct val="100000"/>
                        </a:lnSpc>
                        <a:buNone/>
                      </a:pPr>
                      <a:r>
                        <a:rPr lang="en-US" sz="1050" b="1" i="0" u="none" strike="noStrike" noProof="0" dirty="0">
                          <a:solidFill>
                            <a:schemeClr val="tx1"/>
                          </a:solidFill>
                          <a:latin typeface="Arial"/>
                        </a:rPr>
                        <a:t>Recommended Services</a:t>
                      </a:r>
                    </a:p>
                  </a:txBody>
                  <a:tcPr anchor="ctr"/>
                </a:tc>
                <a:tc>
                  <a:txBody>
                    <a:bodyPr/>
                    <a:lstStyle/>
                    <a:p>
                      <a:pPr marL="0" lvl="0" indent="0" algn="ctr">
                        <a:lnSpc>
                          <a:spcPct val="100000"/>
                        </a:lnSpc>
                        <a:buNone/>
                      </a:pPr>
                      <a:r>
                        <a:rPr lang="en-US" sz="1000" b="0" i="0" u="none" strike="noStrike" noProof="0" dirty="0">
                          <a:solidFill>
                            <a:schemeClr val="tx1"/>
                          </a:solidFill>
                          <a:latin typeface="Arial"/>
                        </a:rPr>
                        <a:t>Business case,</a:t>
                      </a:r>
                    </a:p>
                    <a:p>
                      <a:pPr lvl="0" algn="ctr">
                        <a:lnSpc>
                          <a:spcPct val="100000"/>
                        </a:lnSpc>
                        <a:buNone/>
                      </a:pPr>
                      <a:r>
                        <a:rPr lang="en-US" sz="1000" b="0" i="0" u="none" strike="noStrike" noProof="0" dirty="0">
                          <a:solidFill>
                            <a:schemeClr val="tx1"/>
                          </a:solidFill>
                          <a:latin typeface="Arial"/>
                        </a:rPr>
                        <a:t>Capability Maturity Assessment.</a:t>
                      </a:r>
                    </a:p>
                  </a:txBody>
                  <a:tcPr anchor="ctr"/>
                </a:tc>
                <a:tc>
                  <a:txBody>
                    <a:bodyPr/>
                    <a:lstStyle/>
                    <a:p>
                      <a:pPr marL="0" lvl="0" indent="0" algn="ctr">
                        <a:lnSpc>
                          <a:spcPct val="100000"/>
                        </a:lnSpc>
                        <a:buNone/>
                      </a:pPr>
                      <a:r>
                        <a:rPr lang="en-US" sz="1000" b="0" i="0" u="none" strike="noStrike" noProof="0" dirty="0">
                          <a:solidFill>
                            <a:srgbClr val="231F20"/>
                          </a:solidFill>
                          <a:latin typeface="Arial"/>
                        </a:rPr>
                        <a:t>Architecture evaluation,</a:t>
                      </a:r>
                      <a:endParaRPr lang="en-US" sz="1000"/>
                    </a:p>
                    <a:p>
                      <a:pPr marL="0" lvl="0" indent="0" algn="ctr">
                        <a:lnSpc>
                          <a:spcPct val="100000"/>
                        </a:lnSpc>
                        <a:buNone/>
                      </a:pPr>
                      <a:r>
                        <a:rPr lang="en-US" sz="1000" b="0" i="0" u="none" strike="noStrike" noProof="0" dirty="0">
                          <a:solidFill>
                            <a:srgbClr val="231F20"/>
                          </a:solidFill>
                          <a:latin typeface="Arial"/>
                        </a:rPr>
                        <a:t>Workload migration assessment</a:t>
                      </a:r>
                    </a:p>
                  </a:txBody>
                  <a:tcPr anchor="ctr"/>
                </a:tc>
                <a:tc>
                  <a:txBody>
                    <a:bodyPr/>
                    <a:lstStyle/>
                    <a:p>
                      <a:pPr marL="0" lvl="0" indent="0" algn="ctr">
                        <a:lnSpc>
                          <a:spcPct val="100000"/>
                        </a:lnSpc>
                        <a:buNone/>
                      </a:pPr>
                      <a:r>
                        <a:rPr lang="en-US" sz="1000" b="0" i="0" u="none" strike="noStrike" noProof="0" dirty="0">
                          <a:solidFill>
                            <a:schemeClr val="tx1"/>
                          </a:solidFill>
                          <a:latin typeface="Arial"/>
                        </a:rPr>
                        <a:t>Architecture Support</a:t>
                      </a:r>
                    </a:p>
                  </a:txBody>
                  <a:tcPr anchor="ctr"/>
                </a:tc>
                <a:tc>
                  <a:txBody>
                    <a:bodyPr/>
                    <a:lstStyle/>
                    <a:p>
                      <a:pPr lvl="0" algn="ctr">
                        <a:lnSpc>
                          <a:spcPct val="100000"/>
                        </a:lnSpc>
                        <a:buNone/>
                      </a:pPr>
                      <a:r>
                        <a:rPr lang="en-US" sz="1000" b="0" i="0" u="none" strike="noStrike" noProof="0" dirty="0">
                          <a:solidFill>
                            <a:srgbClr val="231F20"/>
                          </a:solidFill>
                          <a:latin typeface="Arial"/>
                        </a:rPr>
                        <a:t>Architecture Support</a:t>
                      </a:r>
                    </a:p>
                  </a:txBody>
                  <a:tcPr anchor="ctr"/>
                </a:tc>
                <a:tc>
                  <a:txBody>
                    <a:bodyPr/>
                    <a:lstStyle/>
                    <a:p>
                      <a:pPr marL="0" lvl="0" indent="0" algn="ctr">
                        <a:lnSpc>
                          <a:spcPct val="100000"/>
                        </a:lnSpc>
                        <a:buNone/>
                      </a:pPr>
                      <a:r>
                        <a:rPr lang="en-US" sz="1000" b="0" i="0" u="none" strike="noStrike" noProof="0" dirty="0">
                          <a:solidFill>
                            <a:srgbClr val="231F20"/>
                          </a:solidFill>
                          <a:latin typeface="Arial"/>
                        </a:rPr>
                        <a:t>Capability Maturity Assessment</a:t>
                      </a:r>
                    </a:p>
                  </a:txBody>
                  <a:tcPr anchor="ctr"/>
                </a:tc>
                <a:extLst>
                  <a:ext uri="{0D108BD9-81ED-4DB2-BD59-A6C34878D82A}">
                    <a16:rowId xmlns:a16="http://schemas.microsoft.com/office/drawing/2014/main" val="2283435568"/>
                  </a:ext>
                </a:extLst>
              </a:tr>
            </a:tbl>
          </a:graphicData>
        </a:graphic>
      </p:graphicFrame>
    </p:spTree>
    <p:extLst>
      <p:ext uri="{BB962C8B-B14F-4D97-AF65-F5344CB8AC3E}">
        <p14:creationId xmlns:p14="http://schemas.microsoft.com/office/powerpoint/2010/main" val="2553895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93179FB-D6A4-1CCE-5B0C-98F8B750376E}"/>
              </a:ext>
            </a:extLst>
          </p:cNvPr>
          <p:cNvGrpSpPr/>
          <p:nvPr/>
        </p:nvGrpSpPr>
        <p:grpSpPr>
          <a:xfrm>
            <a:off x="0" y="3129280"/>
            <a:ext cx="12283440" cy="3820160"/>
            <a:chOff x="0" y="3129280"/>
            <a:chExt cx="12283440" cy="3820160"/>
          </a:xfrm>
        </p:grpSpPr>
        <p:sp>
          <p:nvSpPr>
            <p:cNvPr id="7" name="Rectangle 6">
              <a:extLst>
                <a:ext uri="{FF2B5EF4-FFF2-40B4-BE49-F238E27FC236}">
                  <a16:creationId xmlns:a16="http://schemas.microsoft.com/office/drawing/2014/main" id="{03C1AD22-35EC-C879-F31C-15497BC4891C}"/>
                </a:ext>
              </a:extLst>
            </p:cNvPr>
            <p:cNvSpPr/>
            <p:nvPr/>
          </p:nvSpPr>
          <p:spPr>
            <a:xfrm>
              <a:off x="8270240" y="3129280"/>
              <a:ext cx="4013200" cy="3820160"/>
            </a:xfrm>
            <a:prstGeom prst="rect">
              <a:avLst/>
            </a:prstGeom>
            <a:solidFill>
              <a:srgbClr val="F6F8F8"/>
            </a:solidFill>
            <a:ln>
              <a:solidFill>
                <a:srgbClr val="F6F8F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57A3173E-79A5-7E5C-097D-40292A5FFB92}"/>
                </a:ext>
              </a:extLst>
            </p:cNvPr>
            <p:cNvPicPr>
              <a:picLocks noChangeAspect="1"/>
            </p:cNvPicPr>
            <p:nvPr/>
          </p:nvPicPr>
          <p:blipFill>
            <a:blip r:embed="rId2">
              <a:clrChange>
                <a:clrFrom>
                  <a:srgbClr val="00F533"/>
                </a:clrFrom>
                <a:clrTo>
                  <a:srgbClr val="00F533">
                    <a:alpha val="0"/>
                  </a:srgbClr>
                </a:clrTo>
              </a:clrChange>
            </a:blip>
            <a:stretch>
              <a:fillRect/>
            </a:stretch>
          </p:blipFill>
          <p:spPr>
            <a:xfrm>
              <a:off x="9172876" y="4100410"/>
              <a:ext cx="3019124" cy="2757589"/>
            </a:xfrm>
            <a:prstGeom prst="rect">
              <a:avLst/>
            </a:prstGeom>
          </p:spPr>
        </p:pic>
        <p:pic>
          <p:nvPicPr>
            <p:cNvPr id="3" name="Picture 2">
              <a:extLst>
                <a:ext uri="{FF2B5EF4-FFF2-40B4-BE49-F238E27FC236}">
                  <a16:creationId xmlns:a16="http://schemas.microsoft.com/office/drawing/2014/main" id="{D38C1B7A-DCC2-543B-4173-1548BDCE3EC3}"/>
                </a:ext>
              </a:extLst>
            </p:cNvPr>
            <p:cNvPicPr>
              <a:picLocks noChangeAspect="1"/>
            </p:cNvPicPr>
            <p:nvPr/>
          </p:nvPicPr>
          <p:blipFill rotWithShape="1">
            <a:blip r:embed="rId2">
              <a:clrChange>
                <a:clrFrom>
                  <a:srgbClr val="00F533"/>
                </a:clrFrom>
                <a:clrTo>
                  <a:srgbClr val="00F533">
                    <a:alpha val="0"/>
                  </a:srgbClr>
                </a:clrTo>
              </a:clrChange>
            </a:blip>
            <a:srcRect t="74946" r="95236"/>
            <a:stretch/>
          </p:blipFill>
          <p:spPr>
            <a:xfrm>
              <a:off x="0" y="6167120"/>
              <a:ext cx="9172876" cy="690880"/>
            </a:xfrm>
            <a:prstGeom prst="rect">
              <a:avLst/>
            </a:prstGeom>
          </p:spPr>
        </p:pic>
      </p:grpSp>
      <p:sp>
        <p:nvSpPr>
          <p:cNvPr id="2" name="Text Placeholder 1">
            <a:extLst>
              <a:ext uri="{FF2B5EF4-FFF2-40B4-BE49-F238E27FC236}">
                <a16:creationId xmlns:a16="http://schemas.microsoft.com/office/drawing/2014/main" id="{5C5E6CBC-A8B0-AF75-B598-B76D6BA4F610}"/>
              </a:ext>
            </a:extLst>
          </p:cNvPr>
          <p:cNvSpPr>
            <a:spLocks noGrp="1"/>
          </p:cNvSpPr>
          <p:nvPr>
            <p:ph type="body" sz="quarter" idx="14"/>
          </p:nvPr>
        </p:nvSpPr>
        <p:spPr>
          <a:xfrm>
            <a:off x="606490" y="998376"/>
            <a:ext cx="10972800" cy="5260184"/>
          </a:xfrm>
        </p:spPr>
        <p:txBody>
          <a:bodyPr vert="horz" lIns="91440" tIns="45720" rIns="91440" bIns="45720" rtlCol="0" anchor="t">
            <a:noAutofit/>
          </a:bodyPr>
          <a:lstStyle/>
          <a:p>
            <a:pPr algn="l"/>
            <a:r>
              <a:rPr lang="en-GB" sz="1500" b="1" dirty="0">
                <a:solidFill>
                  <a:srgbClr val="0072CE"/>
                </a:solidFill>
                <a:latin typeface="Arial"/>
                <a:cs typeface="Arial"/>
              </a:rPr>
              <a:t>Welcome to the NHS Cloud Exec Level Introduction.</a:t>
            </a:r>
          </a:p>
          <a:p>
            <a:pPr algn="l"/>
            <a:r>
              <a:rPr lang="en-GB" sz="1500" b="1" dirty="0">
                <a:solidFill>
                  <a:srgbClr val="0072CE"/>
                </a:solidFill>
                <a:latin typeface="Arial"/>
                <a:cs typeface="Arial"/>
              </a:rPr>
              <a:t>The NHS Cloud Centre of Excellence are committed to helping you harness the power of cloud computing to improve patient outcomes and </a:t>
            </a:r>
            <a:r>
              <a:rPr lang="en-US" sz="1500" b="1" dirty="0">
                <a:solidFill>
                  <a:srgbClr val="0072CE"/>
                </a:solidFill>
                <a:latin typeface="Arial"/>
                <a:cs typeface="Arial"/>
              </a:rPr>
              <a:t>adopt and </a:t>
            </a:r>
            <a:r>
              <a:rPr lang="en-GB" sz="1500" b="1" dirty="0">
                <a:solidFill>
                  <a:srgbClr val="0072CE"/>
                </a:solidFill>
                <a:latin typeface="Arial"/>
                <a:cs typeface="Arial"/>
              </a:rPr>
              <a:t>optimise</a:t>
            </a:r>
            <a:r>
              <a:rPr lang="en-US" sz="1500" b="1" dirty="0">
                <a:solidFill>
                  <a:srgbClr val="0072CE"/>
                </a:solidFill>
                <a:latin typeface="Arial"/>
                <a:cs typeface="Arial"/>
              </a:rPr>
              <a:t> Cloud hosting arrangements.</a:t>
            </a:r>
            <a:r>
              <a:rPr lang="en-GB" sz="1500" b="1" dirty="0">
                <a:solidFill>
                  <a:srgbClr val="0072CE"/>
                </a:solidFill>
                <a:latin typeface="Arial"/>
                <a:cs typeface="Arial"/>
              </a:rPr>
              <a:t> </a:t>
            </a:r>
          </a:p>
          <a:p>
            <a:pPr algn="l"/>
            <a:endParaRPr lang="en-GB" sz="100" b="1" dirty="0">
              <a:solidFill>
                <a:srgbClr val="0072CE"/>
              </a:solidFill>
              <a:latin typeface="Arial"/>
              <a:cs typeface="Arial"/>
            </a:endParaRPr>
          </a:p>
          <a:p>
            <a:pPr algn="l"/>
            <a:r>
              <a:rPr lang="en-US" sz="1500" b="1" dirty="0">
                <a:solidFill>
                  <a:srgbClr val="003087"/>
                </a:solidFill>
                <a:latin typeface="Arial"/>
                <a:cs typeface="Arial"/>
              </a:rPr>
              <a:t>We are working in alignment with the UK government's "Cloud First" policy, launched in 2013 and revised in 2023. This acts as a strategic directive for public sector </a:t>
            </a:r>
            <a:r>
              <a:rPr lang="en-GB" sz="1500" b="1" dirty="0">
                <a:solidFill>
                  <a:srgbClr val="003087"/>
                </a:solidFill>
                <a:latin typeface="Arial"/>
                <a:cs typeface="Arial"/>
              </a:rPr>
              <a:t>organisations</a:t>
            </a:r>
            <a:r>
              <a:rPr lang="en-US" sz="1500" b="1" dirty="0">
                <a:solidFill>
                  <a:srgbClr val="003087"/>
                </a:solidFill>
                <a:latin typeface="Arial"/>
                <a:cs typeface="Arial"/>
              </a:rPr>
              <a:t>, including NHS Trusts, to consider cloud technology first and foremost over other hosting alternatives. The policy advocates </a:t>
            </a:r>
            <a:r>
              <a:rPr lang="en-GB" sz="1500" b="1" dirty="0">
                <a:solidFill>
                  <a:srgbClr val="003087"/>
                </a:solidFill>
                <a:latin typeface="Arial"/>
                <a:cs typeface="Arial"/>
              </a:rPr>
              <a:t>prioritising</a:t>
            </a:r>
            <a:r>
              <a:rPr lang="en-US" sz="1500" b="1" dirty="0">
                <a:solidFill>
                  <a:srgbClr val="003087"/>
                </a:solidFill>
                <a:latin typeface="Arial"/>
                <a:cs typeface="Arial"/>
              </a:rPr>
              <a:t> cloud-based solutions over traditional on-premises options when procuring or updating services. </a:t>
            </a:r>
          </a:p>
          <a:p>
            <a:pPr algn="l"/>
            <a:endParaRPr lang="en-US" sz="100" b="1" dirty="0">
              <a:solidFill>
                <a:srgbClr val="0072CE"/>
              </a:solidFill>
              <a:latin typeface="Arial"/>
              <a:ea typeface="+mn-lt"/>
              <a:cs typeface="+mn-lt"/>
            </a:endParaRPr>
          </a:p>
          <a:p>
            <a:pPr algn="l"/>
            <a:r>
              <a:rPr lang="en-GB" sz="1500" b="1" dirty="0">
                <a:solidFill>
                  <a:srgbClr val="0072CE"/>
                </a:solidFill>
                <a:latin typeface="Arial"/>
                <a:cs typeface="Arial"/>
              </a:rPr>
              <a:t>This pack details a wide range of benefits the cloud could bring to your organisation, such as business continuity, application and service availability, flexibility/scalability, data sharing capabilities, personalised treatment for patients, reduction of operational costs, and security benefits to protect data from cyber security threats.</a:t>
            </a:r>
          </a:p>
          <a:p>
            <a:pPr algn="l"/>
            <a:endParaRPr lang="en-GB" sz="100" b="1" dirty="0">
              <a:solidFill>
                <a:srgbClr val="0072CE"/>
              </a:solidFill>
              <a:latin typeface="Arial"/>
              <a:cs typeface="Arial"/>
            </a:endParaRPr>
          </a:p>
          <a:p>
            <a:pPr algn="l"/>
            <a:r>
              <a:rPr lang="en-US" sz="1500" b="1" dirty="0">
                <a:solidFill>
                  <a:srgbClr val="003087"/>
                </a:solidFill>
                <a:latin typeface="Arial"/>
                <a:cs typeface="Arial"/>
              </a:rPr>
              <a:t>We hope this pack provides you with an introduction to what we offer. Please reach out to us if you have any further questions. Alternatively, f</a:t>
            </a:r>
            <a:r>
              <a:rPr lang="en-GB" sz="1500" b="1" dirty="0">
                <a:solidFill>
                  <a:srgbClr val="003087"/>
                </a:solidFill>
                <a:latin typeface="Arial"/>
                <a:cs typeface="Arial"/>
              </a:rPr>
              <a:t>or further information refer to the CCOE website here:</a:t>
            </a:r>
          </a:p>
          <a:p>
            <a:pPr algn="l"/>
            <a:r>
              <a:rPr lang="en-GB" sz="1500" b="1" dirty="0">
                <a:solidFill>
                  <a:srgbClr val="003087"/>
                </a:solidFill>
                <a:latin typeface="Arial"/>
                <a:cs typeface="Arial"/>
                <a:hlinkClick r:id="rId3"/>
              </a:rPr>
              <a:t>https://digital.nhs.uk/services/cloud-centre-of-excellence/ccoe-services</a:t>
            </a:r>
            <a:endParaRPr lang="en-GB" sz="1500" b="1" dirty="0">
              <a:solidFill>
                <a:srgbClr val="003087"/>
              </a:solidFill>
              <a:latin typeface="Arial"/>
              <a:cs typeface="Arial"/>
            </a:endParaRPr>
          </a:p>
          <a:p>
            <a:pPr algn="l"/>
            <a:endParaRPr lang="en-GB" sz="100" b="1" i="1" dirty="0">
              <a:solidFill>
                <a:srgbClr val="003087"/>
              </a:solidFill>
              <a:latin typeface="Arial"/>
              <a:cs typeface="Arial"/>
            </a:endParaRPr>
          </a:p>
          <a:p>
            <a:pPr algn="l"/>
            <a:r>
              <a:rPr lang="en-GB" sz="2000" b="1" dirty="0">
                <a:latin typeface="Arial"/>
                <a:cs typeface="Arial"/>
              </a:rPr>
              <a:t>Neil Gibbs</a:t>
            </a:r>
          </a:p>
          <a:p>
            <a:pPr algn="l"/>
            <a:r>
              <a:rPr lang="en-GB" sz="1800" b="1" dirty="0">
                <a:latin typeface="Arial"/>
                <a:cs typeface="Arial"/>
              </a:rPr>
              <a:t>Cloud Engagement Lead</a:t>
            </a:r>
          </a:p>
          <a:p>
            <a:pPr algn="l"/>
            <a:r>
              <a:rPr lang="fr-FR" sz="1800" b="1" dirty="0">
                <a:latin typeface="Arial"/>
                <a:cs typeface="Arial"/>
              </a:rPr>
              <a:t>cloudcoe@nhs.net</a:t>
            </a:r>
            <a:endParaRPr lang="en-GB" sz="1800" b="1" dirty="0">
              <a:latin typeface="Arial"/>
              <a:cs typeface="Arial"/>
            </a:endParaRPr>
          </a:p>
        </p:txBody>
      </p:sp>
    </p:spTree>
    <p:extLst>
      <p:ext uri="{BB962C8B-B14F-4D97-AF65-F5344CB8AC3E}">
        <p14:creationId xmlns:p14="http://schemas.microsoft.com/office/powerpoint/2010/main" val="2854335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EE7C2-60FC-4F5B-8CCC-6675FD9603A1}"/>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61559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CFC55-6563-EF68-1837-AD4D44A04554}"/>
            </a:ext>
          </a:extLst>
        </p:cNvPr>
        <p:cNvGrpSpPr/>
        <p:nvPr/>
      </p:nvGrpSpPr>
      <p:grpSpPr>
        <a:xfrm>
          <a:off x="0" y="0"/>
          <a:ext cx="0" cy="0"/>
          <a:chOff x="0" y="0"/>
          <a:chExt cx="0" cy="0"/>
        </a:xfrm>
      </p:grpSpPr>
      <p:sp>
        <p:nvSpPr>
          <p:cNvPr id="52" name="Rectangle 51">
            <a:extLst>
              <a:ext uri="{FF2B5EF4-FFF2-40B4-BE49-F238E27FC236}">
                <a16:creationId xmlns:a16="http://schemas.microsoft.com/office/drawing/2014/main" id="{861C6E81-1DB4-A3C0-B7DF-7DC959E0FA2E}"/>
              </a:ext>
            </a:extLst>
          </p:cNvPr>
          <p:cNvSpPr/>
          <p:nvPr/>
        </p:nvSpPr>
        <p:spPr>
          <a:xfrm>
            <a:off x="9722170" y="2520927"/>
            <a:ext cx="2160194" cy="1496512"/>
          </a:xfrm>
          <a:prstGeom prst="rect">
            <a:avLst/>
          </a:prstGeom>
          <a:solidFill>
            <a:srgbClr val="0072CE"/>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b="1" dirty="0">
                <a:solidFill>
                  <a:schemeClr val="bg1"/>
                </a:solidFill>
                <a:latin typeface="Arial"/>
                <a:ea typeface="+mn-lt"/>
                <a:cs typeface="+mn-lt"/>
              </a:rPr>
              <a:t>Software as a Service (SaaS): </a:t>
            </a:r>
            <a:endParaRPr lang="en-US" dirty="0">
              <a:solidFill>
                <a:schemeClr val="bg1"/>
              </a:solidFill>
              <a:cs typeface="Calibri"/>
            </a:endParaRPr>
          </a:p>
          <a:p>
            <a:pPr algn="ctr"/>
            <a:r>
              <a:rPr lang="en-US" sz="1200" dirty="0">
                <a:solidFill>
                  <a:schemeClr val="bg1"/>
                </a:solidFill>
                <a:latin typeface="Arial"/>
                <a:ea typeface="+mn-lt"/>
                <a:cs typeface="+mn-lt"/>
              </a:rPr>
              <a:t>Like renting software online through a subscription. It allows access from any internet-connected device, eliminating the need for installation hassle. </a:t>
            </a:r>
            <a:endParaRPr lang="en-US">
              <a:solidFill>
                <a:schemeClr val="bg1"/>
              </a:solidFill>
            </a:endParaRPr>
          </a:p>
        </p:txBody>
      </p:sp>
      <p:cxnSp>
        <p:nvCxnSpPr>
          <p:cNvPr id="13" name="Straight Arrow Connector 12">
            <a:extLst>
              <a:ext uri="{FF2B5EF4-FFF2-40B4-BE49-F238E27FC236}">
                <a16:creationId xmlns:a16="http://schemas.microsoft.com/office/drawing/2014/main" id="{EF4D5E6C-8881-87F8-0B4F-B8126ADE1C79}"/>
              </a:ext>
            </a:extLst>
          </p:cNvPr>
          <p:cNvCxnSpPr/>
          <p:nvPr/>
        </p:nvCxnSpPr>
        <p:spPr>
          <a:xfrm>
            <a:off x="4768870" y="1480226"/>
            <a:ext cx="17294" cy="4848696"/>
          </a:xfrm>
          <a:prstGeom prst="straightConnector1">
            <a:avLst/>
          </a:prstGeom>
          <a:ln w="28575">
            <a:solidFill>
              <a:srgbClr val="0072CE"/>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C0917EE9-44E5-76AE-92D7-E96187B59358}"/>
              </a:ext>
            </a:extLst>
          </p:cNvPr>
          <p:cNvSpPr/>
          <p:nvPr/>
        </p:nvSpPr>
        <p:spPr>
          <a:xfrm>
            <a:off x="421531" y="977860"/>
            <a:ext cx="11462423" cy="49178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400" dirty="0">
                <a:solidFill>
                  <a:schemeClr val="tx1"/>
                </a:solidFill>
                <a:latin typeface="Arial"/>
                <a:cs typeface="Arial"/>
              </a:rPr>
              <a:t>On demand delivery to a wide array of computing services, including storage, databases, computing power, and other IT resources, delivered seamlessly via the internet</a:t>
            </a:r>
            <a:r>
              <a:rPr lang="en-US" sz="1200" dirty="0">
                <a:solidFill>
                  <a:schemeClr val="tx1"/>
                </a:solidFill>
                <a:latin typeface="Arial"/>
                <a:cs typeface="Arial"/>
              </a:rPr>
              <a:t>.</a:t>
            </a:r>
            <a:endParaRPr lang="en-US" sz="1200">
              <a:solidFill>
                <a:schemeClr val="tx1"/>
              </a:solidFill>
              <a:latin typeface="Arial"/>
              <a:cs typeface="Arial"/>
            </a:endParaRPr>
          </a:p>
        </p:txBody>
      </p:sp>
      <p:sp>
        <p:nvSpPr>
          <p:cNvPr id="9" name="Rectangle 8">
            <a:extLst>
              <a:ext uri="{FF2B5EF4-FFF2-40B4-BE49-F238E27FC236}">
                <a16:creationId xmlns:a16="http://schemas.microsoft.com/office/drawing/2014/main" id="{9F600BF2-5699-F732-E834-A16738CF390F}"/>
              </a:ext>
            </a:extLst>
          </p:cNvPr>
          <p:cNvSpPr/>
          <p:nvPr/>
        </p:nvSpPr>
        <p:spPr>
          <a:xfrm>
            <a:off x="421532" y="464766"/>
            <a:ext cx="11457020" cy="562041"/>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935AC5-698E-826C-418F-6836B16CBF13}"/>
              </a:ext>
            </a:extLst>
          </p:cNvPr>
          <p:cNvSpPr/>
          <p:nvPr/>
        </p:nvSpPr>
        <p:spPr>
          <a:xfrm>
            <a:off x="404006" y="4420486"/>
            <a:ext cx="2758908" cy="1790429"/>
          </a:xfrm>
          <a:prstGeom prst="rect">
            <a:avLst/>
          </a:prstGeom>
          <a:solidFill>
            <a:srgbClr val="E9EDE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chemeClr val="tx1"/>
                </a:solidFill>
                <a:latin typeface="Arial"/>
                <a:cs typeface="Arial"/>
              </a:rPr>
              <a:t>A company that operates data centers and provides cloud services on a large scale, offering extensive computing resources and infrastructure to businesses globally.</a:t>
            </a:r>
          </a:p>
          <a:p>
            <a:pPr algn="ctr"/>
            <a:r>
              <a:rPr lang="en-US" sz="1200" b="1" dirty="0">
                <a:solidFill>
                  <a:schemeClr val="tx1"/>
                </a:solidFill>
                <a:latin typeface="Arial"/>
                <a:cs typeface="Arial"/>
              </a:rPr>
              <a:t>Examples </a:t>
            </a:r>
            <a:r>
              <a:rPr lang="en-US" sz="1200" dirty="0">
                <a:solidFill>
                  <a:schemeClr val="tx1"/>
                </a:solidFill>
                <a:latin typeface="Arial"/>
                <a:cs typeface="Arial"/>
              </a:rPr>
              <a:t>include AWS, Azure, GCP and IBM Cloud.</a:t>
            </a:r>
          </a:p>
          <a:p>
            <a:pPr algn="ctr"/>
            <a:endParaRPr lang="en-US" sz="1100" dirty="0">
              <a:solidFill>
                <a:srgbClr val="374151"/>
              </a:solidFill>
              <a:latin typeface="Arial"/>
              <a:cs typeface="Arial"/>
            </a:endParaRPr>
          </a:p>
          <a:p>
            <a:pPr algn="ctr"/>
            <a:endParaRPr lang="en-US" sz="1100" dirty="0">
              <a:solidFill>
                <a:srgbClr val="374151"/>
              </a:solidFill>
              <a:latin typeface="Arial"/>
              <a:cs typeface="Arial"/>
            </a:endParaRPr>
          </a:p>
          <a:p>
            <a:pPr algn="ctr"/>
            <a:endParaRPr lang="en-US" sz="1100" dirty="0">
              <a:solidFill>
                <a:srgbClr val="374151"/>
              </a:solidFill>
              <a:latin typeface="Arial"/>
              <a:cs typeface="Arial"/>
            </a:endParaRPr>
          </a:p>
        </p:txBody>
      </p:sp>
      <p:sp>
        <p:nvSpPr>
          <p:cNvPr id="16" name="Rectangle 15">
            <a:extLst>
              <a:ext uri="{FF2B5EF4-FFF2-40B4-BE49-F238E27FC236}">
                <a16:creationId xmlns:a16="http://schemas.microsoft.com/office/drawing/2014/main" id="{E5D3CB57-E3ED-0B82-3A3B-C33A6F6B5D9B}"/>
              </a:ext>
            </a:extLst>
          </p:cNvPr>
          <p:cNvSpPr/>
          <p:nvPr/>
        </p:nvSpPr>
        <p:spPr>
          <a:xfrm>
            <a:off x="420336" y="3961281"/>
            <a:ext cx="2726291" cy="383702"/>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500" b="1" dirty="0">
                <a:latin typeface="Arial"/>
                <a:cs typeface="Arial"/>
              </a:rPr>
              <a:t>What are </a:t>
            </a:r>
            <a:r>
              <a:rPr lang="en-US" sz="1500" b="1" err="1">
                <a:latin typeface="Arial"/>
                <a:cs typeface="Arial"/>
              </a:rPr>
              <a:t>Hyperscalers</a:t>
            </a:r>
            <a:r>
              <a:rPr lang="en-US" sz="1500" b="1" dirty="0">
                <a:latin typeface="Arial"/>
                <a:cs typeface="Arial"/>
              </a:rPr>
              <a:t>?</a:t>
            </a:r>
            <a:endParaRPr lang="en-US" sz="1500" dirty="0">
              <a:latin typeface="Arial"/>
            </a:endParaRPr>
          </a:p>
        </p:txBody>
      </p:sp>
      <p:sp>
        <p:nvSpPr>
          <p:cNvPr id="12" name="Rectangle 11">
            <a:extLst>
              <a:ext uri="{FF2B5EF4-FFF2-40B4-BE49-F238E27FC236}">
                <a16:creationId xmlns:a16="http://schemas.microsoft.com/office/drawing/2014/main" id="{F429A68A-9179-432C-BABE-6A4464864C2D}"/>
              </a:ext>
            </a:extLst>
          </p:cNvPr>
          <p:cNvSpPr/>
          <p:nvPr/>
        </p:nvSpPr>
        <p:spPr>
          <a:xfrm>
            <a:off x="416128" y="2321163"/>
            <a:ext cx="2730923" cy="1527208"/>
          </a:xfrm>
          <a:prstGeom prst="rect">
            <a:avLst/>
          </a:prstGeom>
          <a:solidFill>
            <a:srgbClr val="E9EDE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chemeClr val="tx1"/>
                </a:solidFill>
                <a:latin typeface="Arial"/>
                <a:ea typeface="+mn-lt"/>
                <a:cs typeface="+mn-lt"/>
              </a:rPr>
              <a:t>Cloud computing, in contrast to traditional hosting, uses a network of remote internet servers for data storage, management, and processing. This provides users with scalable, flexible, and cost-efficient computing resources without the need for on-site infrastructure.</a:t>
            </a:r>
            <a:endParaRPr lang="en-US" sz="1200">
              <a:solidFill>
                <a:schemeClr val="tx1"/>
              </a:solidFill>
              <a:latin typeface="Arial"/>
              <a:cs typeface="Arial"/>
            </a:endParaRPr>
          </a:p>
        </p:txBody>
      </p:sp>
      <p:sp>
        <p:nvSpPr>
          <p:cNvPr id="11" name="Rectangle 10">
            <a:extLst>
              <a:ext uri="{FF2B5EF4-FFF2-40B4-BE49-F238E27FC236}">
                <a16:creationId xmlns:a16="http://schemas.microsoft.com/office/drawing/2014/main" id="{06F78F70-9ECE-55C2-B816-473FCC1A0784}"/>
              </a:ext>
            </a:extLst>
          </p:cNvPr>
          <p:cNvSpPr/>
          <p:nvPr/>
        </p:nvSpPr>
        <p:spPr>
          <a:xfrm>
            <a:off x="416088" y="1716739"/>
            <a:ext cx="2725480" cy="490126"/>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0EE8B2-9591-31A2-3C85-C2A0A7D88954}"/>
              </a:ext>
            </a:extLst>
          </p:cNvPr>
          <p:cNvSpPr>
            <a:spLocks noGrp="1"/>
          </p:cNvSpPr>
          <p:nvPr>
            <p:ph type="title"/>
          </p:nvPr>
        </p:nvSpPr>
        <p:spPr>
          <a:xfrm>
            <a:off x="337787" y="1022569"/>
            <a:ext cx="9435654" cy="403934"/>
          </a:xfrm>
          <a:ln w="28575">
            <a:noFill/>
          </a:ln>
        </p:spPr>
        <p:txBody>
          <a:bodyPr>
            <a:normAutofit fontScale="90000"/>
          </a:bodyPr>
          <a:lstStyle/>
          <a:p>
            <a:pPr>
              <a:lnSpc>
                <a:spcPct val="100000"/>
              </a:lnSpc>
            </a:pPr>
            <a:br>
              <a:rPr lang="en-US" dirty="0">
                <a:cs typeface="Arial"/>
              </a:rPr>
            </a:br>
            <a:r>
              <a:rPr lang="en-US" dirty="0">
                <a:cs typeface="Arial"/>
              </a:rPr>
              <a:t> </a:t>
            </a:r>
            <a:br>
              <a:rPr lang="en-US" dirty="0">
                <a:latin typeface="+mn-lt"/>
                <a:cs typeface="Arial"/>
              </a:rPr>
            </a:br>
            <a:br>
              <a:rPr lang="en-US" sz="1600" b="0" dirty="0">
                <a:latin typeface="+mn-lt"/>
                <a:cs typeface="Arial"/>
              </a:rPr>
            </a:br>
            <a:endParaRPr lang="en-US" sz="1600" b="0" dirty="0">
              <a:latin typeface="+mn-lt"/>
              <a:cs typeface="Arial"/>
            </a:endParaRPr>
          </a:p>
          <a:p>
            <a:endParaRPr lang="en-US" dirty="0">
              <a:cs typeface="Arial"/>
            </a:endParaRPr>
          </a:p>
        </p:txBody>
      </p:sp>
      <p:sp>
        <p:nvSpPr>
          <p:cNvPr id="6" name="TextBox 5">
            <a:extLst>
              <a:ext uri="{FF2B5EF4-FFF2-40B4-BE49-F238E27FC236}">
                <a16:creationId xmlns:a16="http://schemas.microsoft.com/office/drawing/2014/main" id="{2B115EAA-BE60-1384-5A9B-4B08CCBC7BAC}"/>
              </a:ext>
            </a:extLst>
          </p:cNvPr>
          <p:cNvSpPr txBox="1"/>
          <p:nvPr/>
        </p:nvSpPr>
        <p:spPr>
          <a:xfrm>
            <a:off x="-348128" y="1681783"/>
            <a:ext cx="4254114" cy="553998"/>
          </a:xfrm>
          <a:prstGeom prst="rect">
            <a:avLst/>
          </a:prstGeom>
          <a:noFill/>
        </p:spPr>
        <p:txBody>
          <a:bodyPr wrap="square" lIns="91440" tIns="45720" rIns="91440" bIns="45720" anchor="t">
            <a:spAutoFit/>
          </a:bodyPr>
          <a:lstStyle/>
          <a:p>
            <a:pPr algn="ctr"/>
            <a:r>
              <a:rPr lang="en-US" sz="1500" b="1" dirty="0">
                <a:solidFill>
                  <a:schemeClr val="bg1"/>
                </a:solidFill>
                <a:latin typeface="Arial"/>
                <a:ea typeface="+mn-lt"/>
                <a:cs typeface="+mn-lt"/>
              </a:rPr>
              <a:t>How is it different from </a:t>
            </a:r>
            <a:endParaRPr lang="en-US" sz="2000">
              <a:solidFill>
                <a:schemeClr val="bg1"/>
              </a:solidFill>
              <a:latin typeface="Arial"/>
              <a:ea typeface="+mn-lt"/>
              <a:cs typeface="+mn-lt"/>
            </a:endParaRPr>
          </a:p>
          <a:p>
            <a:pPr algn="ctr"/>
            <a:r>
              <a:rPr lang="en-US" sz="1500" b="1" dirty="0">
                <a:solidFill>
                  <a:schemeClr val="bg1"/>
                </a:solidFill>
                <a:latin typeface="Arial"/>
                <a:ea typeface="+mn-lt"/>
                <a:cs typeface="+mn-lt"/>
              </a:rPr>
              <a:t>traditional hosting? </a:t>
            </a:r>
            <a:endParaRPr lang="en-US" sz="2000" b="1">
              <a:solidFill>
                <a:schemeClr val="bg1"/>
              </a:solidFill>
              <a:latin typeface="Arial"/>
              <a:ea typeface="+mn-lt"/>
              <a:cs typeface="+mn-lt"/>
            </a:endParaRPr>
          </a:p>
        </p:txBody>
      </p:sp>
      <p:sp>
        <p:nvSpPr>
          <p:cNvPr id="3" name="TextBox 2">
            <a:extLst>
              <a:ext uri="{FF2B5EF4-FFF2-40B4-BE49-F238E27FC236}">
                <a16:creationId xmlns:a16="http://schemas.microsoft.com/office/drawing/2014/main" id="{58E282AC-F64D-82AB-FFAF-2DF4551C9D11}"/>
              </a:ext>
            </a:extLst>
          </p:cNvPr>
          <p:cNvSpPr txBox="1"/>
          <p:nvPr/>
        </p:nvSpPr>
        <p:spPr>
          <a:xfrm>
            <a:off x="367489" y="334445"/>
            <a:ext cx="440987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dirty="0">
                <a:latin typeface="Arial"/>
                <a:cs typeface="Arial"/>
              </a:rPr>
              <a:t>What is Cloud?</a:t>
            </a:r>
            <a:endParaRPr lang="en-US" sz="3600" dirty="0">
              <a:latin typeface="Arial"/>
            </a:endParaRPr>
          </a:p>
        </p:txBody>
      </p:sp>
      <p:sp>
        <p:nvSpPr>
          <p:cNvPr id="31" name="Rectangle 30">
            <a:extLst>
              <a:ext uri="{FF2B5EF4-FFF2-40B4-BE49-F238E27FC236}">
                <a16:creationId xmlns:a16="http://schemas.microsoft.com/office/drawing/2014/main" id="{241B1905-1117-9056-86E5-DE03DECFE739}"/>
              </a:ext>
            </a:extLst>
          </p:cNvPr>
          <p:cNvSpPr/>
          <p:nvPr/>
        </p:nvSpPr>
        <p:spPr>
          <a:xfrm>
            <a:off x="4977125" y="1680486"/>
            <a:ext cx="6900575" cy="48796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bg1"/>
                </a:solidFill>
                <a:latin typeface="Arial"/>
                <a:ea typeface="+mn-lt"/>
                <a:cs typeface="+mn-lt"/>
              </a:rPr>
              <a:t>Cloud Deployment Models:</a:t>
            </a:r>
            <a:endParaRPr lang="en-US" dirty="0">
              <a:solidFill>
                <a:schemeClr val="bg1"/>
              </a:solidFill>
              <a:latin typeface="Arial"/>
              <a:ea typeface="+mn-lt"/>
              <a:cs typeface="+mn-lt"/>
            </a:endParaRPr>
          </a:p>
          <a:p>
            <a:pPr algn="ctr"/>
            <a:r>
              <a:rPr lang="en-US" sz="1200" dirty="0">
                <a:solidFill>
                  <a:schemeClr val="bg1"/>
                </a:solidFill>
                <a:latin typeface="Arial"/>
                <a:ea typeface="+mn-lt"/>
                <a:cs typeface="+mn-lt"/>
              </a:rPr>
              <a:t>Outlines how cloud resources are provisioned and made available to users.</a:t>
            </a:r>
            <a:endParaRPr lang="en-US">
              <a:solidFill>
                <a:schemeClr val="bg1"/>
              </a:solidFill>
              <a:latin typeface="Arial"/>
              <a:cs typeface="Calibri"/>
            </a:endParaRPr>
          </a:p>
        </p:txBody>
      </p:sp>
      <p:sp>
        <p:nvSpPr>
          <p:cNvPr id="34" name="Rectangle 33">
            <a:extLst>
              <a:ext uri="{FF2B5EF4-FFF2-40B4-BE49-F238E27FC236}">
                <a16:creationId xmlns:a16="http://schemas.microsoft.com/office/drawing/2014/main" id="{7E794E60-BB95-5B58-F9CB-D8E86BAA4446}"/>
              </a:ext>
            </a:extLst>
          </p:cNvPr>
          <p:cNvSpPr/>
          <p:nvPr/>
        </p:nvSpPr>
        <p:spPr>
          <a:xfrm>
            <a:off x="4977126" y="4151542"/>
            <a:ext cx="6906017" cy="542395"/>
          </a:xfrm>
          <a:prstGeom prst="rect">
            <a:avLst/>
          </a:prstGeom>
          <a:solidFill>
            <a:srgbClr val="005EB8"/>
          </a:solidFill>
          <a:ln>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bg1"/>
                </a:solidFill>
                <a:ea typeface="+mn-lt"/>
                <a:cs typeface="+mn-lt"/>
              </a:rPr>
              <a:t>Cloud Computing Types: </a:t>
            </a:r>
            <a:endParaRPr lang="en-US" sz="1200" dirty="0">
              <a:solidFill>
                <a:schemeClr val="bg1"/>
              </a:solidFill>
              <a:latin typeface="Arial"/>
              <a:ea typeface="+mn-lt"/>
              <a:cs typeface="+mn-lt"/>
            </a:endParaRPr>
          </a:p>
          <a:p>
            <a:pPr algn="ctr"/>
            <a:r>
              <a:rPr lang="en-US" sz="1200" dirty="0">
                <a:solidFill>
                  <a:schemeClr val="bg1"/>
                </a:solidFill>
                <a:latin typeface="Arial"/>
                <a:ea typeface="+mn-lt"/>
                <a:cs typeface="+mn-lt"/>
              </a:rPr>
              <a:t>These service models offer diverse control levels and flexibility for users to use cloud resources.</a:t>
            </a:r>
            <a:endParaRPr lang="en-US" sz="1200" dirty="0">
              <a:solidFill>
                <a:schemeClr val="bg1"/>
              </a:solidFill>
              <a:latin typeface="Arial"/>
              <a:cs typeface="Calibri" panose="020F0502020204030204"/>
            </a:endParaRPr>
          </a:p>
        </p:txBody>
      </p:sp>
      <p:sp>
        <p:nvSpPr>
          <p:cNvPr id="41" name="Rectangle 40">
            <a:extLst>
              <a:ext uri="{FF2B5EF4-FFF2-40B4-BE49-F238E27FC236}">
                <a16:creationId xmlns:a16="http://schemas.microsoft.com/office/drawing/2014/main" id="{892C85F1-3BC7-BD6C-4559-7637C6B874AE}"/>
              </a:ext>
            </a:extLst>
          </p:cNvPr>
          <p:cNvSpPr/>
          <p:nvPr/>
        </p:nvSpPr>
        <p:spPr>
          <a:xfrm>
            <a:off x="4976000" y="2520930"/>
            <a:ext cx="2160196" cy="1507401"/>
          </a:xfrm>
          <a:prstGeom prst="rect">
            <a:avLst/>
          </a:prstGeom>
          <a:solidFill>
            <a:srgbClr val="E9EDE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b="1" dirty="0">
                <a:solidFill>
                  <a:srgbClr val="374151"/>
                </a:solidFill>
                <a:latin typeface="Arial"/>
                <a:ea typeface="+mn-lt"/>
                <a:cs typeface="+mn-lt"/>
              </a:rPr>
              <a:t>Internet as a Service </a:t>
            </a:r>
            <a:endParaRPr lang="en-US" sz="1200" dirty="0">
              <a:solidFill>
                <a:srgbClr val="374151"/>
              </a:solidFill>
              <a:latin typeface="Arial"/>
              <a:ea typeface="+mn-lt"/>
              <a:cs typeface="+mn-lt"/>
            </a:endParaRPr>
          </a:p>
          <a:p>
            <a:pPr algn="ctr"/>
            <a:r>
              <a:rPr lang="en-US" sz="1200" b="1" dirty="0">
                <a:solidFill>
                  <a:srgbClr val="374151"/>
                </a:solidFill>
                <a:latin typeface="Arial"/>
                <a:ea typeface="+mn-lt"/>
                <a:cs typeface="+mn-lt"/>
              </a:rPr>
              <a:t>(IaaS):</a:t>
            </a:r>
            <a:endParaRPr lang="en-US" sz="1200" dirty="0">
              <a:solidFill>
                <a:srgbClr val="374151"/>
              </a:solidFill>
              <a:latin typeface="Arial"/>
              <a:ea typeface="+mn-lt"/>
              <a:cs typeface="+mn-lt"/>
            </a:endParaRPr>
          </a:p>
          <a:p>
            <a:pPr algn="ctr"/>
            <a:r>
              <a:rPr lang="en-US" sz="1200" b="1" dirty="0">
                <a:solidFill>
                  <a:srgbClr val="374151"/>
                </a:solidFill>
                <a:latin typeface="Arial"/>
                <a:ea typeface="+mn-lt"/>
                <a:cs typeface="+mn-lt"/>
              </a:rPr>
              <a:t> </a:t>
            </a:r>
            <a:r>
              <a:rPr lang="en-US" sz="1200" dirty="0">
                <a:solidFill>
                  <a:srgbClr val="374151"/>
                </a:solidFill>
                <a:latin typeface="Arial"/>
                <a:ea typeface="+mn-lt"/>
                <a:cs typeface="+mn-lt"/>
              </a:rPr>
              <a:t>Leasing virtual computing resources online, removing the need for owning or directly managing</a:t>
            </a:r>
          </a:p>
          <a:p>
            <a:pPr algn="ctr"/>
            <a:r>
              <a:rPr lang="en-US" sz="1200" dirty="0">
                <a:solidFill>
                  <a:srgbClr val="374151"/>
                </a:solidFill>
                <a:latin typeface="Arial"/>
                <a:ea typeface="+mn-lt"/>
                <a:cs typeface="+mn-lt"/>
              </a:rPr>
              <a:t>hardware. </a:t>
            </a:r>
            <a:endParaRPr lang="en-US" sz="1200" dirty="0">
              <a:solidFill>
                <a:srgbClr val="374151"/>
              </a:solidFill>
              <a:latin typeface="Arial"/>
              <a:cs typeface="Calibri"/>
            </a:endParaRPr>
          </a:p>
        </p:txBody>
      </p:sp>
      <p:sp>
        <p:nvSpPr>
          <p:cNvPr id="50" name="TextBox 49">
            <a:extLst>
              <a:ext uri="{FF2B5EF4-FFF2-40B4-BE49-F238E27FC236}">
                <a16:creationId xmlns:a16="http://schemas.microsoft.com/office/drawing/2014/main" id="{067F4F85-92F8-2EEE-3CCD-2D6687B7A7E4}"/>
              </a:ext>
            </a:extLst>
          </p:cNvPr>
          <p:cNvSpPr txBox="1"/>
          <p:nvPr/>
        </p:nvSpPr>
        <p:spPr>
          <a:xfrm>
            <a:off x="5693228" y="4757057"/>
            <a:ext cx="2171699"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US" sz="1100">
              <a:solidFill>
                <a:srgbClr val="374151"/>
              </a:solidFill>
              <a:ea typeface="+mn-lt"/>
              <a:cs typeface="+mn-lt"/>
            </a:endParaRPr>
          </a:p>
        </p:txBody>
      </p:sp>
      <p:sp>
        <p:nvSpPr>
          <p:cNvPr id="51" name="Rectangle 50">
            <a:extLst>
              <a:ext uri="{FF2B5EF4-FFF2-40B4-BE49-F238E27FC236}">
                <a16:creationId xmlns:a16="http://schemas.microsoft.com/office/drawing/2014/main" id="{CC497A1C-AECD-DA69-A340-25203363A8C5}"/>
              </a:ext>
            </a:extLst>
          </p:cNvPr>
          <p:cNvSpPr/>
          <p:nvPr/>
        </p:nvSpPr>
        <p:spPr>
          <a:xfrm>
            <a:off x="7349085" y="2520932"/>
            <a:ext cx="2160194" cy="1501956"/>
          </a:xfrm>
          <a:prstGeom prst="rect">
            <a:avLst/>
          </a:prstGeom>
          <a:solidFill>
            <a:srgbClr val="99C7E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b="1" dirty="0">
                <a:solidFill>
                  <a:schemeClr val="tx1"/>
                </a:solidFill>
                <a:latin typeface="Arial"/>
                <a:ea typeface="+mn-lt"/>
                <a:cs typeface="+mn-lt"/>
              </a:rPr>
              <a:t>Platform as a Service (PaaS):</a:t>
            </a:r>
            <a:endParaRPr lang="en-US" dirty="0">
              <a:solidFill>
                <a:schemeClr val="tx1"/>
              </a:solidFill>
              <a:cs typeface="Calibri"/>
            </a:endParaRPr>
          </a:p>
          <a:p>
            <a:pPr algn="ctr"/>
            <a:r>
              <a:rPr lang="en-US" sz="1200" b="1" dirty="0">
                <a:solidFill>
                  <a:schemeClr val="tx1"/>
                </a:solidFill>
                <a:latin typeface="Arial"/>
                <a:ea typeface="+mn-lt"/>
                <a:cs typeface="+mn-lt"/>
              </a:rPr>
              <a:t> </a:t>
            </a:r>
            <a:r>
              <a:rPr lang="en-US" sz="1200" dirty="0">
                <a:solidFill>
                  <a:schemeClr val="tx1"/>
                </a:solidFill>
                <a:latin typeface="Arial"/>
                <a:ea typeface="+mn-lt"/>
                <a:cs typeface="+mn-lt"/>
              </a:rPr>
              <a:t>A</a:t>
            </a:r>
            <a:r>
              <a:rPr lang="en-US" sz="1200" b="1" dirty="0">
                <a:solidFill>
                  <a:schemeClr val="tx1"/>
                </a:solidFill>
                <a:latin typeface="Arial"/>
                <a:ea typeface="+mn-lt"/>
                <a:cs typeface="+mn-lt"/>
              </a:rPr>
              <a:t> </a:t>
            </a:r>
            <a:r>
              <a:rPr lang="en-US" sz="1200" dirty="0">
                <a:solidFill>
                  <a:schemeClr val="tx1"/>
                </a:solidFill>
                <a:latin typeface="Arial"/>
                <a:ea typeface="+mn-lt"/>
                <a:cs typeface="+mn-lt"/>
              </a:rPr>
              <a:t>streamlined online workspace, removing infrastructure details for easier app development and deployment.</a:t>
            </a:r>
            <a:endParaRPr lang="en-US">
              <a:solidFill>
                <a:schemeClr val="tx1"/>
              </a:solidFill>
            </a:endParaRPr>
          </a:p>
        </p:txBody>
      </p:sp>
      <p:sp>
        <p:nvSpPr>
          <p:cNvPr id="8" name="Rectangle 7">
            <a:extLst>
              <a:ext uri="{FF2B5EF4-FFF2-40B4-BE49-F238E27FC236}">
                <a16:creationId xmlns:a16="http://schemas.microsoft.com/office/drawing/2014/main" id="{F96851A6-4080-ADD6-570E-F48BF2337B24}"/>
              </a:ext>
            </a:extLst>
          </p:cNvPr>
          <p:cNvSpPr/>
          <p:nvPr/>
        </p:nvSpPr>
        <p:spPr>
          <a:xfrm>
            <a:off x="4981442" y="4768832"/>
            <a:ext cx="2154754" cy="1491072"/>
          </a:xfrm>
          <a:prstGeom prst="rect">
            <a:avLst/>
          </a:prstGeom>
          <a:solidFill>
            <a:srgbClr val="E9EDE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b="1" dirty="0">
                <a:solidFill>
                  <a:srgbClr val="374151"/>
                </a:solidFill>
                <a:latin typeface="Arial"/>
                <a:ea typeface="+mn-lt"/>
                <a:cs typeface="+mn-lt"/>
              </a:rPr>
              <a:t>Private cloud: </a:t>
            </a:r>
            <a:endParaRPr lang="en-US" sz="1200" dirty="0" err="1">
              <a:solidFill>
                <a:srgbClr val="FFFFFF"/>
              </a:solidFill>
              <a:latin typeface="Arial"/>
              <a:ea typeface="+mn-lt"/>
              <a:cs typeface="Arial"/>
            </a:endParaRPr>
          </a:p>
          <a:p>
            <a:pPr algn="ctr"/>
            <a:r>
              <a:rPr lang="en-US" sz="1200" dirty="0">
                <a:solidFill>
                  <a:srgbClr val="374151"/>
                </a:solidFill>
                <a:latin typeface="Arial"/>
                <a:ea typeface="+mn-lt"/>
                <a:cs typeface="+mn-lt"/>
              </a:rPr>
              <a:t>An exclusive cloud computing environment for a single  organisation, offering enhanced control, privacy, and </a:t>
            </a:r>
            <a:r>
              <a:rPr lang="en-US" sz="1200" dirty="0" err="1">
                <a:solidFill>
                  <a:srgbClr val="374151"/>
                </a:solidFill>
                <a:latin typeface="Arial"/>
                <a:ea typeface="+mn-lt"/>
                <a:cs typeface="+mn-lt"/>
              </a:rPr>
              <a:t>customisation</a:t>
            </a:r>
            <a:r>
              <a:rPr lang="en-US" sz="1200" dirty="0">
                <a:solidFill>
                  <a:srgbClr val="374151"/>
                </a:solidFill>
                <a:latin typeface="Arial"/>
                <a:ea typeface="+mn-lt"/>
                <a:cs typeface="+mn-lt"/>
              </a:rPr>
              <a:t>.</a:t>
            </a:r>
            <a:endParaRPr lang="en-US" sz="1200" dirty="0">
              <a:latin typeface="Arial"/>
              <a:cs typeface="Arial"/>
            </a:endParaRPr>
          </a:p>
        </p:txBody>
      </p:sp>
      <p:sp>
        <p:nvSpPr>
          <p:cNvPr id="10" name="Rectangle 9">
            <a:extLst>
              <a:ext uri="{FF2B5EF4-FFF2-40B4-BE49-F238E27FC236}">
                <a16:creationId xmlns:a16="http://schemas.microsoft.com/office/drawing/2014/main" id="{40FB1E94-60C3-E239-6A86-2FCAA946F654}"/>
              </a:ext>
            </a:extLst>
          </p:cNvPr>
          <p:cNvSpPr/>
          <p:nvPr/>
        </p:nvSpPr>
        <p:spPr>
          <a:xfrm>
            <a:off x="7349832" y="4757944"/>
            <a:ext cx="2160196" cy="1501959"/>
          </a:xfrm>
          <a:prstGeom prst="rect">
            <a:avLst/>
          </a:prstGeom>
          <a:solidFill>
            <a:srgbClr val="99C7E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b="1" dirty="0">
                <a:solidFill>
                  <a:schemeClr val="tx1"/>
                </a:solidFill>
                <a:latin typeface="Arial"/>
                <a:ea typeface="+mn-lt"/>
                <a:cs typeface="+mn-lt"/>
              </a:rPr>
              <a:t>Public Cloud:</a:t>
            </a:r>
            <a:r>
              <a:rPr lang="en-US" sz="1200" dirty="0">
                <a:solidFill>
                  <a:schemeClr val="tx1"/>
                </a:solidFill>
                <a:latin typeface="Arial"/>
                <a:ea typeface="+mn-lt"/>
                <a:cs typeface="+mn-lt"/>
              </a:rPr>
              <a:t> </a:t>
            </a:r>
            <a:endParaRPr lang="en-US" sz="1200">
              <a:solidFill>
                <a:schemeClr val="tx1"/>
              </a:solidFill>
              <a:latin typeface="Arial"/>
              <a:ea typeface="+mn-lt"/>
              <a:cs typeface="Calibri"/>
            </a:endParaRPr>
          </a:p>
          <a:p>
            <a:pPr algn="ctr"/>
            <a:r>
              <a:rPr lang="en-US" sz="1200" dirty="0">
                <a:solidFill>
                  <a:schemeClr val="tx1"/>
                </a:solidFill>
                <a:latin typeface="Arial"/>
                <a:ea typeface="+mn-lt"/>
                <a:cs typeface="+mn-lt"/>
              </a:rPr>
              <a:t>An internet-based cloud computing service provided by third-party companies, available to multiple users or </a:t>
            </a:r>
            <a:r>
              <a:rPr lang="en-US" sz="1200" dirty="0" err="1">
                <a:solidFill>
                  <a:schemeClr val="tx1"/>
                </a:solidFill>
                <a:latin typeface="Arial"/>
                <a:ea typeface="+mn-lt"/>
                <a:cs typeface="+mn-lt"/>
              </a:rPr>
              <a:t>organisations</a:t>
            </a:r>
            <a:r>
              <a:rPr lang="en-US" sz="1200" dirty="0">
                <a:solidFill>
                  <a:schemeClr val="tx1"/>
                </a:solidFill>
                <a:latin typeface="Arial"/>
                <a:ea typeface="+mn-lt"/>
                <a:cs typeface="+mn-lt"/>
              </a:rPr>
              <a:t>.</a:t>
            </a:r>
            <a:endParaRPr lang="en-US" sz="1200" dirty="0">
              <a:solidFill>
                <a:schemeClr val="tx1"/>
              </a:solidFill>
              <a:latin typeface="Arial"/>
              <a:cs typeface="Arial"/>
            </a:endParaRPr>
          </a:p>
        </p:txBody>
      </p:sp>
      <p:sp>
        <p:nvSpPr>
          <p:cNvPr id="14" name="Rectangle 13">
            <a:extLst>
              <a:ext uri="{FF2B5EF4-FFF2-40B4-BE49-F238E27FC236}">
                <a16:creationId xmlns:a16="http://schemas.microsoft.com/office/drawing/2014/main" id="{C1143D11-750E-75EC-2009-9F53C769E28C}"/>
              </a:ext>
            </a:extLst>
          </p:cNvPr>
          <p:cNvSpPr/>
          <p:nvPr/>
        </p:nvSpPr>
        <p:spPr>
          <a:xfrm>
            <a:off x="9723664" y="4741612"/>
            <a:ext cx="2160194" cy="1507398"/>
          </a:xfrm>
          <a:prstGeom prst="rect">
            <a:avLst/>
          </a:prstGeom>
          <a:solidFill>
            <a:srgbClr val="0072CE"/>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b="1" dirty="0">
                <a:solidFill>
                  <a:schemeClr val="bg1"/>
                </a:solidFill>
                <a:latin typeface="Arial"/>
                <a:ea typeface="+mn-lt"/>
                <a:cs typeface="+mn-lt"/>
              </a:rPr>
              <a:t>Hybrid Cloud:</a:t>
            </a:r>
            <a:endParaRPr lang="en-US" sz="1200">
              <a:solidFill>
                <a:schemeClr val="bg1"/>
              </a:solidFill>
              <a:latin typeface="Arial"/>
              <a:ea typeface="+mn-lt"/>
              <a:cs typeface="+mn-lt"/>
            </a:endParaRPr>
          </a:p>
          <a:p>
            <a:pPr algn="ctr"/>
            <a:r>
              <a:rPr lang="en-US" sz="1200" dirty="0">
                <a:solidFill>
                  <a:schemeClr val="bg1"/>
                </a:solidFill>
                <a:latin typeface="Arial"/>
                <a:ea typeface="+mn-lt"/>
                <a:cs typeface="+mn-lt"/>
              </a:rPr>
              <a:t> Combines private &amp; public cloud services, enabling </a:t>
            </a:r>
            <a:r>
              <a:rPr lang="en-US" sz="1200" dirty="0" err="1">
                <a:solidFill>
                  <a:schemeClr val="bg1"/>
                </a:solidFill>
                <a:latin typeface="Arial"/>
                <a:ea typeface="+mn-lt"/>
                <a:cs typeface="+mn-lt"/>
              </a:rPr>
              <a:t>organisations</a:t>
            </a:r>
            <a:r>
              <a:rPr lang="en-US" sz="1200" dirty="0">
                <a:solidFill>
                  <a:schemeClr val="bg1"/>
                </a:solidFill>
                <a:latin typeface="Arial"/>
                <a:ea typeface="+mn-lt"/>
                <a:cs typeface="+mn-lt"/>
              </a:rPr>
              <a:t> to use both on-premises and external cloud resources for a flexible computing environment.</a:t>
            </a:r>
          </a:p>
        </p:txBody>
      </p:sp>
      <p:pic>
        <p:nvPicPr>
          <p:cNvPr id="4" name="Picture 3" descr="Graphical user interface, application&#10;&#10;Description automatically generated">
            <a:extLst>
              <a:ext uri="{FF2B5EF4-FFF2-40B4-BE49-F238E27FC236}">
                <a16:creationId xmlns:a16="http://schemas.microsoft.com/office/drawing/2014/main" id="{736BFA1D-99F4-115F-4B16-06E47F96B355}"/>
              </a:ext>
            </a:extLst>
          </p:cNvPr>
          <p:cNvPicPr>
            <a:picLocks noChangeAspect="1"/>
          </p:cNvPicPr>
          <p:nvPr/>
        </p:nvPicPr>
        <p:blipFill>
          <a:blip r:embed="rId2"/>
          <a:stretch>
            <a:fillRect/>
          </a:stretch>
        </p:blipFill>
        <p:spPr>
          <a:xfrm>
            <a:off x="2993572" y="2017260"/>
            <a:ext cx="1676400" cy="1800225"/>
          </a:xfrm>
          <a:prstGeom prst="rect">
            <a:avLst/>
          </a:prstGeom>
        </p:spPr>
      </p:pic>
      <p:pic>
        <p:nvPicPr>
          <p:cNvPr id="5" name="Picture 4">
            <a:extLst>
              <a:ext uri="{FF2B5EF4-FFF2-40B4-BE49-F238E27FC236}">
                <a16:creationId xmlns:a16="http://schemas.microsoft.com/office/drawing/2014/main" id="{F95C124F-6A3E-EBD7-87E4-A934D14AB3A2}"/>
              </a:ext>
            </a:extLst>
          </p:cNvPr>
          <p:cNvPicPr>
            <a:picLocks noChangeAspect="1"/>
          </p:cNvPicPr>
          <p:nvPr/>
        </p:nvPicPr>
        <p:blipFill>
          <a:blip r:embed="rId3"/>
          <a:stretch>
            <a:fillRect/>
          </a:stretch>
        </p:blipFill>
        <p:spPr>
          <a:xfrm>
            <a:off x="3407228" y="4282849"/>
            <a:ext cx="1371600" cy="1819275"/>
          </a:xfrm>
          <a:prstGeom prst="rect">
            <a:avLst/>
          </a:prstGeom>
        </p:spPr>
      </p:pic>
      <p:pic>
        <p:nvPicPr>
          <p:cNvPr id="7" name="Picture 6" descr="A picture containing text, vector graphics, tableware, plate&#10;&#10;Description automatically generated">
            <a:extLst>
              <a:ext uri="{FF2B5EF4-FFF2-40B4-BE49-F238E27FC236}">
                <a16:creationId xmlns:a16="http://schemas.microsoft.com/office/drawing/2014/main" id="{006EF929-1D5F-BA75-A19F-D8DA3A1D8B38}"/>
              </a:ext>
            </a:extLst>
          </p:cNvPr>
          <p:cNvPicPr>
            <a:picLocks noChangeAspect="1"/>
          </p:cNvPicPr>
          <p:nvPr/>
        </p:nvPicPr>
        <p:blipFill>
          <a:blip r:embed="rId4"/>
          <a:stretch>
            <a:fillRect/>
          </a:stretch>
        </p:blipFill>
        <p:spPr>
          <a:xfrm>
            <a:off x="485775" y="5776232"/>
            <a:ext cx="438150" cy="285750"/>
          </a:xfrm>
          <a:prstGeom prst="rect">
            <a:avLst/>
          </a:prstGeom>
        </p:spPr>
      </p:pic>
      <p:pic>
        <p:nvPicPr>
          <p:cNvPr id="15" name="Picture 14" descr="Logo&#10;&#10;Description automatically generated">
            <a:extLst>
              <a:ext uri="{FF2B5EF4-FFF2-40B4-BE49-F238E27FC236}">
                <a16:creationId xmlns:a16="http://schemas.microsoft.com/office/drawing/2014/main" id="{8FA6755B-A886-7C4F-1C4E-EF24A0DF1BC1}"/>
              </a:ext>
            </a:extLst>
          </p:cNvPr>
          <p:cNvPicPr>
            <a:picLocks noChangeAspect="1"/>
          </p:cNvPicPr>
          <p:nvPr/>
        </p:nvPicPr>
        <p:blipFill>
          <a:blip r:embed="rId5"/>
          <a:stretch>
            <a:fillRect/>
          </a:stretch>
        </p:blipFill>
        <p:spPr>
          <a:xfrm>
            <a:off x="987878" y="5597978"/>
            <a:ext cx="895350" cy="600075"/>
          </a:xfrm>
          <a:prstGeom prst="rect">
            <a:avLst/>
          </a:prstGeom>
        </p:spPr>
      </p:pic>
      <p:pic>
        <p:nvPicPr>
          <p:cNvPr id="17" name="Picture 16" descr="Icon&#10;&#10;Description automatically generated">
            <a:extLst>
              <a:ext uri="{FF2B5EF4-FFF2-40B4-BE49-F238E27FC236}">
                <a16:creationId xmlns:a16="http://schemas.microsoft.com/office/drawing/2014/main" id="{E6D0070E-45C3-6ECB-60CF-3E1BD076F6B7}"/>
              </a:ext>
            </a:extLst>
          </p:cNvPr>
          <p:cNvPicPr>
            <a:picLocks noChangeAspect="1"/>
          </p:cNvPicPr>
          <p:nvPr/>
        </p:nvPicPr>
        <p:blipFill>
          <a:blip r:embed="rId6"/>
          <a:stretch>
            <a:fillRect/>
          </a:stretch>
        </p:blipFill>
        <p:spPr>
          <a:xfrm>
            <a:off x="1887310" y="5740854"/>
            <a:ext cx="428625" cy="361950"/>
          </a:xfrm>
          <a:prstGeom prst="rect">
            <a:avLst/>
          </a:prstGeom>
        </p:spPr>
      </p:pic>
      <p:pic>
        <p:nvPicPr>
          <p:cNvPr id="18" name="Picture 17" descr="Icon&#10;&#10;Description automatically generated">
            <a:extLst>
              <a:ext uri="{FF2B5EF4-FFF2-40B4-BE49-F238E27FC236}">
                <a16:creationId xmlns:a16="http://schemas.microsoft.com/office/drawing/2014/main" id="{3290D7C6-A68C-F11A-C55A-4CE8587F1CD9}"/>
              </a:ext>
            </a:extLst>
          </p:cNvPr>
          <p:cNvPicPr>
            <a:picLocks noChangeAspect="1"/>
          </p:cNvPicPr>
          <p:nvPr/>
        </p:nvPicPr>
        <p:blipFill>
          <a:blip r:embed="rId7"/>
          <a:stretch>
            <a:fillRect/>
          </a:stretch>
        </p:blipFill>
        <p:spPr>
          <a:xfrm>
            <a:off x="2514600" y="5660572"/>
            <a:ext cx="476250" cy="400050"/>
          </a:xfrm>
          <a:prstGeom prst="rect">
            <a:avLst/>
          </a:prstGeom>
        </p:spPr>
      </p:pic>
      <p:cxnSp>
        <p:nvCxnSpPr>
          <p:cNvPr id="19" name="Straight Arrow Connector 18">
            <a:extLst>
              <a:ext uri="{FF2B5EF4-FFF2-40B4-BE49-F238E27FC236}">
                <a16:creationId xmlns:a16="http://schemas.microsoft.com/office/drawing/2014/main" id="{2A95999D-E6E3-4D9E-B4D8-03E962BF56D0}"/>
              </a:ext>
            </a:extLst>
          </p:cNvPr>
          <p:cNvCxnSpPr/>
          <p:nvPr/>
        </p:nvCxnSpPr>
        <p:spPr>
          <a:xfrm>
            <a:off x="8795657" y="2351314"/>
            <a:ext cx="3004457"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D2826F8-FF49-9084-53F1-AB5B82CD99C5}"/>
              </a:ext>
            </a:extLst>
          </p:cNvPr>
          <p:cNvSpPr txBox="1"/>
          <p:nvPr/>
        </p:nvSpPr>
        <p:spPr>
          <a:xfrm>
            <a:off x="4974771" y="2209800"/>
            <a:ext cx="390797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i="1" dirty="0">
                <a:cs typeface="Calibri"/>
              </a:rPr>
              <a:t>Decrease in the level of customer control and management</a:t>
            </a:r>
            <a:r>
              <a:rPr lang="en-US" sz="1200" dirty="0">
                <a:cs typeface="Calibri"/>
              </a:rPr>
              <a:t> </a:t>
            </a:r>
            <a:endParaRPr lang="en-US" sz="1200" dirty="0"/>
          </a:p>
        </p:txBody>
      </p:sp>
    </p:spTree>
    <p:extLst>
      <p:ext uri="{BB962C8B-B14F-4D97-AF65-F5344CB8AC3E}">
        <p14:creationId xmlns:p14="http://schemas.microsoft.com/office/powerpoint/2010/main" val="405279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9C1A45B8-38F7-71E3-32D3-BA06D776365F}"/>
              </a:ext>
            </a:extLst>
          </p:cNvPr>
          <p:cNvSpPr txBox="1"/>
          <p:nvPr/>
        </p:nvSpPr>
        <p:spPr>
          <a:xfrm>
            <a:off x="6323798" y="2792701"/>
            <a:ext cx="5554753" cy="3108543"/>
          </a:xfrm>
          <a:prstGeom prst="rect">
            <a:avLst/>
          </a:prstGeom>
          <a:solidFill>
            <a:schemeClr val="bg1"/>
          </a:solidFill>
          <a:ln w="12700">
            <a:solidFill>
              <a:schemeClr val="tx1"/>
            </a:solidFill>
          </a:ln>
        </p:spPr>
        <p:txBody>
          <a:bodyPr wrap="square" lIns="91440" tIns="45720" rIns="91440" bIns="45720" rtlCol="0" anchor="t">
            <a:spAutoFit/>
          </a:bodyPr>
          <a:lstStyle/>
          <a:p>
            <a:pPr algn="ctr"/>
            <a:r>
              <a:rPr lang="en-GB" sz="1400" b="1" dirty="0">
                <a:latin typeface="Arial" panose="020B0604020202020204" pitchFamily="34" charset="0"/>
                <a:cs typeface="Arial" panose="020B0604020202020204" pitchFamily="34" charset="0"/>
              </a:rPr>
              <a:t>Services you may find useful:</a:t>
            </a:r>
          </a:p>
          <a:p>
            <a:pPr marL="285750" indent="-285750">
              <a:buFont typeface="Arial"/>
              <a:buChar char="•"/>
            </a:pPr>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solidFill>
                  <a:srgbClr val="005BBB"/>
                </a:solidFill>
                <a:latin typeface="Arial"/>
                <a:ea typeface="+mn-lt"/>
                <a:cs typeface="Arial"/>
                <a:hlinkClick r:id="rId3"/>
              </a:rPr>
              <a:t>Business Case</a:t>
            </a:r>
            <a:r>
              <a:rPr lang="en-GB" sz="1400" dirty="0">
                <a:solidFill>
                  <a:srgbClr val="005BBB"/>
                </a:solidFill>
                <a:latin typeface="Arial"/>
                <a:ea typeface="+mn-lt"/>
                <a:cs typeface="Arial"/>
              </a:rPr>
              <a:t> – </a:t>
            </a:r>
            <a:r>
              <a:rPr lang="en-GB" sz="1400" dirty="0">
                <a:latin typeface="Arial"/>
                <a:cs typeface="Arial"/>
              </a:rPr>
              <a:t>High-level rapid assessment of potential value of migration to the cloud, and 1-2-1 clinics to review in depth.</a:t>
            </a:r>
            <a:endParaRPr lang="en-GB" sz="1400" dirty="0">
              <a:solidFill>
                <a:srgbClr val="005BBB"/>
              </a:solidFill>
              <a:latin typeface="Arial"/>
              <a:ea typeface="+mn-lt"/>
              <a:cs typeface="Arial"/>
            </a:endParaRPr>
          </a:p>
          <a:p>
            <a:pPr marL="285750" indent="-285750">
              <a:buFont typeface="Arial"/>
              <a:buChar char="•"/>
            </a:pPr>
            <a:r>
              <a:rPr lang="en-GB" sz="1400" dirty="0">
                <a:solidFill>
                  <a:srgbClr val="005BBB"/>
                </a:solidFill>
                <a:latin typeface="Arial"/>
                <a:ea typeface="+mn-lt"/>
                <a:cs typeface="Arial"/>
                <a:hlinkClick r:id="rId4">
                  <a:extLst>
                    <a:ext uri="{A12FA001-AC4F-418D-AE19-62706E023703}">
                      <ahyp:hlinkClr xmlns:ahyp="http://schemas.microsoft.com/office/drawing/2018/hyperlinkcolor" val="tx"/>
                    </a:ext>
                  </a:extLst>
                </a:hlinkClick>
              </a:rPr>
              <a:t>Capability Maturity Assessment</a:t>
            </a:r>
            <a:r>
              <a:rPr lang="en-GB" sz="1400" dirty="0">
                <a:solidFill>
                  <a:srgbClr val="005BBB"/>
                </a:solidFill>
                <a:latin typeface="Arial"/>
                <a:ea typeface="+mn-lt"/>
                <a:cs typeface="Arial"/>
              </a:rPr>
              <a:t> – </a:t>
            </a:r>
            <a:r>
              <a:rPr lang="en-GB" sz="1400" dirty="0">
                <a:latin typeface="Arial"/>
                <a:cs typeface="Arial"/>
              </a:rPr>
              <a:t>Interview based assessment, done by the </a:t>
            </a:r>
            <a:r>
              <a:rPr lang="en-GB" sz="1400" dirty="0" err="1">
                <a:latin typeface="Arial"/>
                <a:cs typeface="Arial"/>
              </a:rPr>
              <a:t>CCoE</a:t>
            </a:r>
            <a:r>
              <a:rPr lang="en-GB" sz="1400" dirty="0">
                <a:latin typeface="Arial"/>
                <a:cs typeface="Arial"/>
              </a:rPr>
              <a:t>, of organisational capability and readiness for cloud adoption across multiple functional domains.</a:t>
            </a:r>
            <a:endParaRPr lang="en-GB" sz="1400" dirty="0">
              <a:solidFill>
                <a:srgbClr val="005BBB"/>
              </a:solidFill>
              <a:latin typeface="Arial"/>
              <a:cs typeface="Arial"/>
            </a:endParaRPr>
          </a:p>
          <a:p>
            <a:pPr marL="285750" indent="-285750">
              <a:buFont typeface="Arial"/>
              <a:buChar char="•"/>
            </a:pPr>
            <a:r>
              <a:rPr lang="en-GB" sz="1400" dirty="0">
                <a:solidFill>
                  <a:srgbClr val="005BBB"/>
                </a:solidFill>
                <a:latin typeface="Arial"/>
                <a:ea typeface="+mn-lt"/>
                <a:cs typeface="Arial"/>
                <a:hlinkClick r:id="rId5"/>
              </a:rPr>
              <a:t>Project Scoping and Management</a:t>
            </a:r>
            <a:r>
              <a:rPr lang="en-GB" sz="1400" dirty="0">
                <a:solidFill>
                  <a:srgbClr val="005BBB"/>
                </a:solidFill>
                <a:latin typeface="Arial"/>
                <a:ea typeface="+mn-lt"/>
                <a:cs typeface="Arial"/>
              </a:rPr>
              <a:t> – </a:t>
            </a:r>
            <a:r>
              <a:rPr lang="en-GB" sz="1400" dirty="0">
                <a:latin typeface="Arial"/>
                <a:cs typeface="Arial"/>
              </a:rPr>
              <a:t>A cloud adoption framework provides a baseline for organisations to use when mapping out their cloud migration journey.</a:t>
            </a:r>
            <a:endParaRPr lang="en-GB" sz="1400" dirty="0">
              <a:solidFill>
                <a:srgbClr val="005BBB"/>
              </a:solidFill>
              <a:latin typeface="Arial"/>
              <a:ea typeface="+mn-lt"/>
              <a:cs typeface="Arial"/>
            </a:endParaRPr>
          </a:p>
          <a:p>
            <a:pPr marL="285750" indent="-285750">
              <a:buFont typeface="Arial"/>
              <a:buChar char="•"/>
            </a:pPr>
            <a:r>
              <a:rPr lang="en-GB" sz="1400" dirty="0">
                <a:solidFill>
                  <a:srgbClr val="005BBB"/>
                </a:solidFill>
                <a:latin typeface="Arial"/>
                <a:ea typeface="+mn-lt"/>
                <a:cs typeface="Arial"/>
                <a:hlinkClick r:id="rId6"/>
              </a:rPr>
              <a:t>Strategy</a:t>
            </a:r>
            <a:r>
              <a:rPr lang="en-GB" sz="1400" dirty="0">
                <a:solidFill>
                  <a:srgbClr val="005BBB"/>
                </a:solidFill>
                <a:latin typeface="Arial"/>
                <a:ea typeface="+mn-lt"/>
                <a:cs typeface="Arial"/>
              </a:rPr>
              <a:t> – </a:t>
            </a:r>
            <a:r>
              <a:rPr lang="en-GB" sz="1400" dirty="0">
                <a:latin typeface="Arial"/>
                <a:cs typeface="Arial"/>
              </a:rPr>
              <a:t>The NHS Cloud Strategy has been shaped by a requirement to evaluate Cloud solutions before other hosting options, as highlighted in the documents listed below.</a:t>
            </a:r>
          </a:p>
          <a:p>
            <a:pPr marL="285750" indent="-285750">
              <a:buFont typeface="Arial"/>
              <a:buChar char="•"/>
            </a:pPr>
            <a:endParaRPr lang="en-GB" sz="1400" dirty="0">
              <a:latin typeface="Arial"/>
              <a:cs typeface="Arial"/>
            </a:endParaRPr>
          </a:p>
        </p:txBody>
      </p:sp>
      <p:sp>
        <p:nvSpPr>
          <p:cNvPr id="4" name="Title 1">
            <a:extLst>
              <a:ext uri="{FF2B5EF4-FFF2-40B4-BE49-F238E27FC236}">
                <a16:creationId xmlns:a16="http://schemas.microsoft.com/office/drawing/2014/main" id="{ABC98A5F-695A-57C2-B4C0-81415254EBB3}"/>
              </a:ext>
            </a:extLst>
          </p:cNvPr>
          <p:cNvSpPr txBox="1">
            <a:spLocks/>
          </p:cNvSpPr>
          <p:nvPr/>
        </p:nvSpPr>
        <p:spPr>
          <a:xfrm>
            <a:off x="506308" y="362176"/>
            <a:ext cx="11372243" cy="767494"/>
          </a:xfrm>
          <a:prstGeom prst="rect">
            <a:avLst/>
          </a:prstGeom>
          <a:ln>
            <a:noFill/>
          </a:ln>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Arial" panose="020B0604020202020204" pitchFamily="34" charset="0"/>
                <a:cs typeface="Arial" panose="020B0604020202020204" pitchFamily="34" charset="0"/>
              </a:rPr>
              <a:t>Benefits of Cloud – Chief Executive</a:t>
            </a:r>
          </a:p>
        </p:txBody>
      </p:sp>
      <p:grpSp>
        <p:nvGrpSpPr>
          <p:cNvPr id="7" name="Group 6">
            <a:extLst>
              <a:ext uri="{FF2B5EF4-FFF2-40B4-BE49-F238E27FC236}">
                <a16:creationId xmlns:a16="http://schemas.microsoft.com/office/drawing/2014/main" id="{260C1D36-F6B7-4671-F202-107B29CD1F63}"/>
              </a:ext>
            </a:extLst>
          </p:cNvPr>
          <p:cNvGrpSpPr/>
          <p:nvPr/>
        </p:nvGrpSpPr>
        <p:grpSpPr>
          <a:xfrm>
            <a:off x="428335" y="1302545"/>
            <a:ext cx="5789585" cy="738664"/>
            <a:chOff x="428335" y="1302545"/>
            <a:chExt cx="5789585" cy="738664"/>
          </a:xfrm>
        </p:grpSpPr>
        <p:pic>
          <p:nvPicPr>
            <p:cNvPr id="3" name="Graphic 2" descr="Playbook outline">
              <a:extLst>
                <a:ext uri="{FF2B5EF4-FFF2-40B4-BE49-F238E27FC236}">
                  <a16:creationId xmlns:a16="http://schemas.microsoft.com/office/drawing/2014/main" id="{D4A07A71-0D5E-2E7C-54B9-CCD8DB9CCE1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28335" y="1362321"/>
              <a:ext cx="619113" cy="619113"/>
            </a:xfrm>
            <a:prstGeom prst="rect">
              <a:avLst/>
            </a:prstGeom>
          </p:spPr>
        </p:pic>
        <p:sp>
          <p:nvSpPr>
            <p:cNvPr id="17" name="TextBox 16">
              <a:extLst>
                <a:ext uri="{FF2B5EF4-FFF2-40B4-BE49-F238E27FC236}">
                  <a16:creationId xmlns:a16="http://schemas.microsoft.com/office/drawing/2014/main" id="{BCA43E7E-0205-DF33-3C7E-9455028AC09F}"/>
                </a:ext>
              </a:extLst>
            </p:cNvPr>
            <p:cNvSpPr txBox="1"/>
            <p:nvPr/>
          </p:nvSpPr>
          <p:spPr>
            <a:xfrm>
              <a:off x="1362835" y="1302545"/>
              <a:ext cx="4855085" cy="738664"/>
            </a:xfrm>
            <a:prstGeom prst="rect">
              <a:avLst/>
            </a:prstGeom>
            <a:noFill/>
            <a:ln>
              <a:noFill/>
            </a:ln>
          </p:spPr>
          <p:txBody>
            <a:bodyPr wrap="square">
              <a:spAutoFit/>
            </a:bodyPr>
            <a:lstStyle/>
            <a:p>
              <a:r>
                <a:rPr lang="en-US" sz="1400" b="1" dirty="0">
                  <a:solidFill>
                    <a:srgbClr val="0072CE"/>
                  </a:solidFill>
                  <a:latin typeface="Arial" panose="020B0604020202020204" pitchFamily="34" charset="0"/>
                  <a:ea typeface="+mn-lt"/>
                  <a:cs typeface="Arial" panose="020B0604020202020204" pitchFamily="34" charset="0"/>
                </a:rPr>
                <a:t>Strategic Agility:</a:t>
              </a:r>
              <a:r>
                <a:rPr lang="en-US" sz="1400" b="1" dirty="0">
                  <a:solidFill>
                    <a:srgbClr val="000000"/>
                  </a:solidFill>
                  <a:latin typeface="Arial" panose="020B0604020202020204" pitchFamily="34" charset="0"/>
                  <a:ea typeface="+mn-lt"/>
                  <a:cs typeface="Arial" panose="020B0604020202020204" pitchFamily="34" charset="0"/>
                </a:rPr>
                <a:t> </a:t>
              </a:r>
              <a:r>
                <a:rPr lang="en-US" sz="1400" dirty="0">
                  <a:solidFill>
                    <a:srgbClr val="000000"/>
                  </a:solidFill>
                  <a:latin typeface="Arial" panose="020B0604020202020204" pitchFamily="34" charset="0"/>
                  <a:ea typeface="+mn-lt"/>
                  <a:cs typeface="Arial" panose="020B0604020202020204" pitchFamily="34" charset="0"/>
                </a:rPr>
                <a:t>Cloud adoption facilitates rapid deployment of healthcare solutions, aligning with your strategic goals for agility and responsiveness.</a:t>
              </a:r>
            </a:p>
          </p:txBody>
        </p:sp>
      </p:grpSp>
      <p:grpSp>
        <p:nvGrpSpPr>
          <p:cNvPr id="8" name="Group 7">
            <a:extLst>
              <a:ext uri="{FF2B5EF4-FFF2-40B4-BE49-F238E27FC236}">
                <a16:creationId xmlns:a16="http://schemas.microsoft.com/office/drawing/2014/main" id="{D11D9FB7-A6F2-6BA1-3DE6-BC76E84B025B}"/>
              </a:ext>
            </a:extLst>
          </p:cNvPr>
          <p:cNvGrpSpPr/>
          <p:nvPr/>
        </p:nvGrpSpPr>
        <p:grpSpPr>
          <a:xfrm>
            <a:off x="428335" y="2282433"/>
            <a:ext cx="5789585" cy="738664"/>
            <a:chOff x="428335" y="2282433"/>
            <a:chExt cx="5789585" cy="738664"/>
          </a:xfrm>
        </p:grpSpPr>
        <p:pic>
          <p:nvPicPr>
            <p:cNvPr id="9" name="Graphic 8" descr="Money outline">
              <a:extLst>
                <a:ext uri="{FF2B5EF4-FFF2-40B4-BE49-F238E27FC236}">
                  <a16:creationId xmlns:a16="http://schemas.microsoft.com/office/drawing/2014/main" id="{7C72F712-24B9-2682-867A-0E721D58771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28335" y="2342209"/>
              <a:ext cx="619113" cy="619113"/>
            </a:xfrm>
            <a:prstGeom prst="rect">
              <a:avLst/>
            </a:prstGeom>
          </p:spPr>
        </p:pic>
        <p:sp>
          <p:nvSpPr>
            <p:cNvPr id="23" name="TextBox 22">
              <a:extLst>
                <a:ext uri="{FF2B5EF4-FFF2-40B4-BE49-F238E27FC236}">
                  <a16:creationId xmlns:a16="http://schemas.microsoft.com/office/drawing/2014/main" id="{548C8A79-CA2A-FFF5-8971-3EF51F39BC7B}"/>
                </a:ext>
              </a:extLst>
            </p:cNvPr>
            <p:cNvSpPr txBox="1"/>
            <p:nvPr/>
          </p:nvSpPr>
          <p:spPr>
            <a:xfrm>
              <a:off x="1362835" y="2282433"/>
              <a:ext cx="4855085" cy="738664"/>
            </a:xfrm>
            <a:prstGeom prst="rect">
              <a:avLst/>
            </a:prstGeom>
            <a:noFill/>
            <a:ln>
              <a:noFill/>
            </a:ln>
          </p:spPr>
          <p:txBody>
            <a:bodyPr wrap="square">
              <a:spAutoFit/>
            </a:bodyPr>
            <a:lstStyle/>
            <a:p>
              <a:r>
                <a:rPr lang="en-US" sz="1400" b="1" dirty="0">
                  <a:solidFill>
                    <a:srgbClr val="0072CE"/>
                  </a:solidFill>
                  <a:latin typeface="Arial" panose="020B0604020202020204" pitchFamily="34" charset="0"/>
                  <a:ea typeface="+mn-lt"/>
                  <a:cs typeface="Arial" panose="020B0604020202020204" pitchFamily="34" charset="0"/>
                </a:rPr>
                <a:t>Cost Optimization: </a:t>
              </a:r>
              <a:r>
                <a:rPr lang="en-US" sz="1400" dirty="0">
                  <a:solidFill>
                    <a:srgbClr val="000000"/>
                  </a:solidFill>
                  <a:latin typeface="Arial" panose="020B0604020202020204" pitchFamily="34" charset="0"/>
                  <a:ea typeface="+mn-lt"/>
                  <a:cs typeface="Arial" panose="020B0604020202020204" pitchFamily="34" charset="0"/>
                </a:rPr>
                <a:t>Cloud services offer potential cost savings through efficient resource utilization and pay-as-you-go models.</a:t>
              </a:r>
            </a:p>
          </p:txBody>
        </p:sp>
      </p:grpSp>
      <p:grpSp>
        <p:nvGrpSpPr>
          <p:cNvPr id="14" name="Group 13">
            <a:extLst>
              <a:ext uri="{FF2B5EF4-FFF2-40B4-BE49-F238E27FC236}">
                <a16:creationId xmlns:a16="http://schemas.microsoft.com/office/drawing/2014/main" id="{18F01B18-7945-5B6B-5BE3-47943980CBB0}"/>
              </a:ext>
            </a:extLst>
          </p:cNvPr>
          <p:cNvGrpSpPr/>
          <p:nvPr/>
        </p:nvGrpSpPr>
        <p:grpSpPr>
          <a:xfrm>
            <a:off x="428335" y="3262321"/>
            <a:ext cx="5789585" cy="738664"/>
            <a:chOff x="428335" y="3262321"/>
            <a:chExt cx="5789585" cy="738664"/>
          </a:xfrm>
        </p:grpSpPr>
        <p:pic>
          <p:nvPicPr>
            <p:cNvPr id="10" name="Graphic 9" descr="Stethoscope outline">
              <a:extLst>
                <a:ext uri="{FF2B5EF4-FFF2-40B4-BE49-F238E27FC236}">
                  <a16:creationId xmlns:a16="http://schemas.microsoft.com/office/drawing/2014/main" id="{AAA887A1-470D-7335-EEBC-AC7F361E3EB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428335" y="3322097"/>
              <a:ext cx="619113" cy="619113"/>
            </a:xfrm>
            <a:prstGeom prst="rect">
              <a:avLst/>
            </a:prstGeom>
          </p:spPr>
        </p:pic>
        <p:sp>
          <p:nvSpPr>
            <p:cNvPr id="27" name="TextBox 26">
              <a:extLst>
                <a:ext uri="{FF2B5EF4-FFF2-40B4-BE49-F238E27FC236}">
                  <a16:creationId xmlns:a16="http://schemas.microsoft.com/office/drawing/2014/main" id="{4C2ACEE4-23B4-6302-3AC6-82192314BD5E}"/>
                </a:ext>
              </a:extLst>
            </p:cNvPr>
            <p:cNvSpPr txBox="1"/>
            <p:nvPr/>
          </p:nvSpPr>
          <p:spPr>
            <a:xfrm>
              <a:off x="1362835" y="3262321"/>
              <a:ext cx="4855085" cy="738664"/>
            </a:xfrm>
            <a:prstGeom prst="rect">
              <a:avLst/>
            </a:prstGeom>
            <a:noFill/>
            <a:ln>
              <a:noFill/>
            </a:ln>
          </p:spPr>
          <p:txBody>
            <a:bodyPr wrap="square">
              <a:spAutoFit/>
            </a:bodyPr>
            <a:lstStyle/>
            <a:p>
              <a:r>
                <a:rPr lang="en-US" sz="1400" b="1" dirty="0">
                  <a:solidFill>
                    <a:srgbClr val="0072CE"/>
                  </a:solidFill>
                  <a:latin typeface="Arial" panose="020B0604020202020204" pitchFamily="34" charset="0"/>
                  <a:ea typeface="+mn-lt"/>
                  <a:cs typeface="Arial" panose="020B0604020202020204" pitchFamily="34" charset="0"/>
                </a:rPr>
                <a:t>Innovation and Patient Care: </a:t>
              </a:r>
              <a:r>
                <a:rPr lang="en-US" sz="1400" dirty="0">
                  <a:solidFill>
                    <a:srgbClr val="000000"/>
                  </a:solidFill>
                  <a:latin typeface="Arial" panose="020B0604020202020204" pitchFamily="34" charset="0"/>
                  <a:ea typeface="+mn-lt"/>
                  <a:cs typeface="Arial" panose="020B0604020202020204" pitchFamily="34" charset="0"/>
                </a:rPr>
                <a:t>Cloud-driven innovation enhances patient care, supporting your vision for improved healthcare outcomes.</a:t>
              </a:r>
              <a:endParaRPr lang="en-US" sz="1400" dirty="0">
                <a:solidFill>
                  <a:srgbClr val="000000"/>
                </a:solidFill>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78739C56-181D-C3DD-9F24-25BA467FE28B}"/>
              </a:ext>
            </a:extLst>
          </p:cNvPr>
          <p:cNvGrpSpPr/>
          <p:nvPr/>
        </p:nvGrpSpPr>
        <p:grpSpPr>
          <a:xfrm>
            <a:off x="428335" y="4242209"/>
            <a:ext cx="5789585" cy="738664"/>
            <a:chOff x="428335" y="4242209"/>
            <a:chExt cx="5789585" cy="738664"/>
          </a:xfrm>
        </p:grpSpPr>
        <p:pic>
          <p:nvPicPr>
            <p:cNvPr id="11" name="Graphic 10" descr="Statistics outline">
              <a:extLst>
                <a:ext uri="{FF2B5EF4-FFF2-40B4-BE49-F238E27FC236}">
                  <a16:creationId xmlns:a16="http://schemas.microsoft.com/office/drawing/2014/main" id="{5780B7D2-50CE-1ADA-B610-6B40E9E83CC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428335" y="4301985"/>
              <a:ext cx="619113" cy="619113"/>
            </a:xfrm>
            <a:prstGeom prst="rect">
              <a:avLst/>
            </a:prstGeom>
          </p:spPr>
        </p:pic>
        <p:sp>
          <p:nvSpPr>
            <p:cNvPr id="29" name="TextBox 28">
              <a:extLst>
                <a:ext uri="{FF2B5EF4-FFF2-40B4-BE49-F238E27FC236}">
                  <a16:creationId xmlns:a16="http://schemas.microsoft.com/office/drawing/2014/main" id="{895C1D54-3509-9834-5BA8-D3307B948FAF}"/>
                </a:ext>
              </a:extLst>
            </p:cNvPr>
            <p:cNvSpPr txBox="1"/>
            <p:nvPr/>
          </p:nvSpPr>
          <p:spPr>
            <a:xfrm>
              <a:off x="1362835" y="4242209"/>
              <a:ext cx="4855085" cy="738664"/>
            </a:xfrm>
            <a:prstGeom prst="rect">
              <a:avLst/>
            </a:prstGeom>
            <a:noFill/>
            <a:ln>
              <a:noFill/>
            </a:ln>
          </p:spPr>
          <p:txBody>
            <a:bodyPr wrap="square">
              <a:spAutoFit/>
            </a:bodyPr>
            <a:lstStyle/>
            <a:p>
              <a:pPr>
                <a:spcAft>
                  <a:spcPts val="600"/>
                </a:spcAft>
              </a:pPr>
              <a:r>
                <a:rPr lang="en-US" sz="1400" b="1" dirty="0">
                  <a:solidFill>
                    <a:srgbClr val="0072CE"/>
                  </a:solidFill>
                  <a:latin typeface="Arial" panose="020B0604020202020204" pitchFamily="34" charset="0"/>
                  <a:ea typeface="+mn-lt"/>
                  <a:cs typeface="Arial" panose="020B0604020202020204" pitchFamily="34" charset="0"/>
                </a:rPr>
                <a:t>Data Security: </a:t>
              </a:r>
              <a:r>
                <a:rPr lang="en-US" sz="1400" dirty="0">
                  <a:latin typeface="Arial" panose="020B0604020202020204" pitchFamily="34" charset="0"/>
                  <a:cs typeface="Arial" panose="020B0604020202020204" pitchFamily="34" charset="0"/>
                </a:rPr>
                <a:t>Address concerns by emphasizing robust cloud security measures and compliance with healthcare regulations.</a:t>
              </a:r>
            </a:p>
          </p:txBody>
        </p:sp>
      </p:grpSp>
      <p:grpSp>
        <p:nvGrpSpPr>
          <p:cNvPr id="16" name="Group 15">
            <a:extLst>
              <a:ext uri="{FF2B5EF4-FFF2-40B4-BE49-F238E27FC236}">
                <a16:creationId xmlns:a16="http://schemas.microsoft.com/office/drawing/2014/main" id="{D57800F8-0EC3-FEE8-9887-AFBFBFFDFB33}"/>
              </a:ext>
            </a:extLst>
          </p:cNvPr>
          <p:cNvGrpSpPr/>
          <p:nvPr/>
        </p:nvGrpSpPr>
        <p:grpSpPr>
          <a:xfrm>
            <a:off x="428335" y="5222097"/>
            <a:ext cx="5789585" cy="738664"/>
            <a:chOff x="428335" y="5222097"/>
            <a:chExt cx="5789585" cy="738664"/>
          </a:xfrm>
        </p:grpSpPr>
        <p:pic>
          <p:nvPicPr>
            <p:cNvPr id="12" name="Graphic 11" descr="Bar graph with upward trend outline">
              <a:extLst>
                <a:ext uri="{FF2B5EF4-FFF2-40B4-BE49-F238E27FC236}">
                  <a16:creationId xmlns:a16="http://schemas.microsoft.com/office/drawing/2014/main" id="{6A31BFAB-5740-27EA-36FB-6FACF8B243B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428335" y="5281873"/>
              <a:ext cx="619113" cy="619113"/>
            </a:xfrm>
            <a:prstGeom prst="rect">
              <a:avLst/>
            </a:prstGeom>
          </p:spPr>
        </p:pic>
        <p:sp>
          <p:nvSpPr>
            <p:cNvPr id="31" name="TextBox 30">
              <a:extLst>
                <a:ext uri="{FF2B5EF4-FFF2-40B4-BE49-F238E27FC236}">
                  <a16:creationId xmlns:a16="http://schemas.microsoft.com/office/drawing/2014/main" id="{B134A0D2-8DD2-805E-273C-8E4374249D56}"/>
                </a:ext>
              </a:extLst>
            </p:cNvPr>
            <p:cNvSpPr txBox="1"/>
            <p:nvPr/>
          </p:nvSpPr>
          <p:spPr>
            <a:xfrm>
              <a:off x="1362835" y="5222097"/>
              <a:ext cx="4855085" cy="738664"/>
            </a:xfrm>
            <a:prstGeom prst="rect">
              <a:avLst/>
            </a:prstGeom>
            <a:noFill/>
            <a:ln>
              <a:noFill/>
            </a:ln>
          </p:spPr>
          <p:txBody>
            <a:bodyPr wrap="square">
              <a:spAutoFit/>
            </a:bodyPr>
            <a:lstStyle/>
            <a:p>
              <a:pPr>
                <a:spcAft>
                  <a:spcPts val="600"/>
                </a:spcAft>
              </a:pPr>
              <a:r>
                <a:rPr lang="en-US" sz="1400" b="1" dirty="0">
                  <a:solidFill>
                    <a:srgbClr val="0072CE"/>
                  </a:solidFill>
                  <a:latin typeface="Arial" panose="020B0604020202020204" pitchFamily="34" charset="0"/>
                  <a:ea typeface="+mn-lt"/>
                  <a:cs typeface="Arial" panose="020B0604020202020204" pitchFamily="34" charset="0"/>
                </a:rPr>
                <a:t>ROI: </a:t>
              </a:r>
              <a:r>
                <a:rPr lang="en-US" sz="1400" dirty="0">
                  <a:latin typeface="Arial" panose="020B0604020202020204" pitchFamily="34" charset="0"/>
                  <a:cs typeface="Arial" panose="020B0604020202020204" pitchFamily="34" charset="0"/>
                </a:rPr>
                <a:t>Present a clear cost-benefit analysis, showcasing how cloud adoption aligns with organizational financial objectives. </a:t>
              </a:r>
            </a:p>
          </p:txBody>
        </p:sp>
      </p:grpSp>
      <p:sp>
        <p:nvSpPr>
          <p:cNvPr id="20" name="Rectangle 19">
            <a:extLst>
              <a:ext uri="{FF2B5EF4-FFF2-40B4-BE49-F238E27FC236}">
                <a16:creationId xmlns:a16="http://schemas.microsoft.com/office/drawing/2014/main" id="{3B86041C-E7B4-896E-7400-429B4D3B0FAE}"/>
              </a:ext>
            </a:extLst>
          </p:cNvPr>
          <p:cNvSpPr/>
          <p:nvPr/>
        </p:nvSpPr>
        <p:spPr>
          <a:xfrm>
            <a:off x="7259696" y="1295356"/>
            <a:ext cx="4618856" cy="4775518"/>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algn="ctr"/>
            <a:r>
              <a:rPr lang="en-US" sz="1400" dirty="0">
                <a:solidFill>
                  <a:schemeClr val="tx1"/>
                </a:solidFill>
                <a:latin typeface="Arial" panose="020B0604020202020204" pitchFamily="34" charset="0"/>
                <a:cs typeface="Arial" panose="020B0604020202020204" pitchFamily="34" charset="0"/>
              </a:rPr>
              <a:t>Cloud technology can help our NHS trust streamline operations, improve patient care, and enhance data security. By migrating to cloud-based systems, we can reduce IT costs, increase scalability, and enable real-time collaboration across teams and locations.</a:t>
            </a:r>
          </a:p>
        </p:txBody>
      </p:sp>
      <p:pic>
        <p:nvPicPr>
          <p:cNvPr id="6" name="Graphic 5" descr="User outline">
            <a:extLst>
              <a:ext uri="{FF2B5EF4-FFF2-40B4-BE49-F238E27FC236}">
                <a16:creationId xmlns:a16="http://schemas.microsoft.com/office/drawing/2014/main" id="{1C3D8933-D026-44B7-7875-ECD46F6F15B2}"/>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12164" t="12040" r="13278" b="11812"/>
          <a:stretch/>
        </p:blipFill>
        <p:spPr>
          <a:xfrm>
            <a:off x="6323798" y="1355360"/>
            <a:ext cx="830019" cy="860033"/>
          </a:xfrm>
          <a:prstGeom prst="rect">
            <a:avLst/>
          </a:prstGeom>
        </p:spPr>
      </p:pic>
    </p:spTree>
    <p:extLst>
      <p:ext uri="{BB962C8B-B14F-4D97-AF65-F5344CB8AC3E}">
        <p14:creationId xmlns:p14="http://schemas.microsoft.com/office/powerpoint/2010/main" val="2223631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BC98A5F-695A-57C2-B4C0-81415254EBB3}"/>
              </a:ext>
            </a:extLst>
          </p:cNvPr>
          <p:cNvSpPr txBox="1">
            <a:spLocks/>
          </p:cNvSpPr>
          <p:nvPr/>
        </p:nvSpPr>
        <p:spPr>
          <a:xfrm>
            <a:off x="506308" y="362176"/>
            <a:ext cx="11372243" cy="767494"/>
          </a:xfrm>
          <a:prstGeom prst="rect">
            <a:avLst/>
          </a:prstGeom>
          <a:ln>
            <a:noFill/>
          </a:ln>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Arial" panose="020B0604020202020204" pitchFamily="34" charset="0"/>
                <a:cs typeface="Arial" panose="020B0604020202020204" pitchFamily="34" charset="0"/>
              </a:rPr>
              <a:t>Benefits of Cloud – Chief Operating Officer</a:t>
            </a:r>
          </a:p>
        </p:txBody>
      </p:sp>
      <p:grpSp>
        <p:nvGrpSpPr>
          <p:cNvPr id="24" name="Group 23">
            <a:extLst>
              <a:ext uri="{FF2B5EF4-FFF2-40B4-BE49-F238E27FC236}">
                <a16:creationId xmlns:a16="http://schemas.microsoft.com/office/drawing/2014/main" id="{F9FF653B-3B12-78DE-3398-2C00964A8782}"/>
              </a:ext>
            </a:extLst>
          </p:cNvPr>
          <p:cNvGrpSpPr/>
          <p:nvPr/>
        </p:nvGrpSpPr>
        <p:grpSpPr>
          <a:xfrm>
            <a:off x="428335" y="1129670"/>
            <a:ext cx="5789585" cy="954107"/>
            <a:chOff x="428335" y="1129670"/>
            <a:chExt cx="5789585" cy="954107"/>
          </a:xfrm>
        </p:grpSpPr>
        <p:sp>
          <p:nvSpPr>
            <p:cNvPr id="17" name="TextBox 16">
              <a:extLst>
                <a:ext uri="{FF2B5EF4-FFF2-40B4-BE49-F238E27FC236}">
                  <a16:creationId xmlns:a16="http://schemas.microsoft.com/office/drawing/2014/main" id="{BCA43E7E-0205-DF33-3C7E-9455028AC09F}"/>
                </a:ext>
              </a:extLst>
            </p:cNvPr>
            <p:cNvSpPr txBox="1"/>
            <p:nvPr/>
          </p:nvSpPr>
          <p:spPr>
            <a:xfrm>
              <a:off x="1362835" y="1129670"/>
              <a:ext cx="4855085" cy="954107"/>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Scalability: </a:t>
              </a:r>
              <a:r>
                <a:rPr lang="en-GB" sz="1400" dirty="0">
                  <a:solidFill>
                    <a:srgbClr val="0F0F0F"/>
                  </a:solidFill>
                  <a:latin typeface="Arial" panose="020B0604020202020204" pitchFamily="34" charset="0"/>
                  <a:ea typeface="+mn-lt"/>
                  <a:cs typeface="Arial" panose="020B0604020202020204" pitchFamily="34" charset="0"/>
                </a:rPr>
                <a:t>NHS cloud adoption scales resources dynamically to meet evolving healthcare needs, empowering professionals with efficient and tailored services through advanced features like generative AI.</a:t>
              </a:r>
            </a:p>
          </p:txBody>
        </p:sp>
        <p:pic>
          <p:nvPicPr>
            <p:cNvPr id="15" name="Graphic 14">
              <a:extLst>
                <a:ext uri="{FF2B5EF4-FFF2-40B4-BE49-F238E27FC236}">
                  <a16:creationId xmlns:a16="http://schemas.microsoft.com/office/drawing/2014/main" id="{D6AFC669-CE25-4DEB-1160-94F06E2B23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8335" y="1297167"/>
              <a:ext cx="619113" cy="619113"/>
            </a:xfrm>
            <a:prstGeom prst="rect">
              <a:avLst/>
            </a:prstGeom>
          </p:spPr>
        </p:pic>
      </p:grpSp>
      <p:grpSp>
        <p:nvGrpSpPr>
          <p:cNvPr id="22" name="Group 21">
            <a:extLst>
              <a:ext uri="{FF2B5EF4-FFF2-40B4-BE49-F238E27FC236}">
                <a16:creationId xmlns:a16="http://schemas.microsoft.com/office/drawing/2014/main" id="{018A37B3-DBEA-9089-F570-C1B2B48220C5}"/>
              </a:ext>
            </a:extLst>
          </p:cNvPr>
          <p:cNvGrpSpPr/>
          <p:nvPr/>
        </p:nvGrpSpPr>
        <p:grpSpPr>
          <a:xfrm>
            <a:off x="428335" y="2297269"/>
            <a:ext cx="5789585" cy="738664"/>
            <a:chOff x="428335" y="2286333"/>
            <a:chExt cx="5789585" cy="738664"/>
          </a:xfrm>
        </p:grpSpPr>
        <p:sp>
          <p:nvSpPr>
            <p:cNvPr id="23" name="TextBox 22">
              <a:extLst>
                <a:ext uri="{FF2B5EF4-FFF2-40B4-BE49-F238E27FC236}">
                  <a16:creationId xmlns:a16="http://schemas.microsoft.com/office/drawing/2014/main" id="{548C8A79-CA2A-FFF5-8971-3EF51F39BC7B}"/>
                </a:ext>
              </a:extLst>
            </p:cNvPr>
            <p:cNvSpPr txBox="1"/>
            <p:nvPr/>
          </p:nvSpPr>
          <p:spPr>
            <a:xfrm>
              <a:off x="1362835" y="2286333"/>
              <a:ext cx="4855085" cy="738664"/>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Remote Access: </a:t>
              </a:r>
              <a:r>
                <a:rPr lang="en-GB" sz="1400" dirty="0">
                  <a:solidFill>
                    <a:srgbClr val="374151"/>
                  </a:solidFill>
                  <a:latin typeface="Arial" panose="020B0604020202020204" pitchFamily="34" charset="0"/>
                  <a:ea typeface="+mn-lt"/>
                  <a:cs typeface="Arial" panose="020B0604020202020204" pitchFamily="34" charset="0"/>
                </a:rPr>
                <a:t>Cloud facilitates remote management and access to healthcare facilities, enhancing operational efficiency.</a:t>
              </a:r>
            </a:p>
          </p:txBody>
        </p:sp>
        <p:pic>
          <p:nvPicPr>
            <p:cNvPr id="16" name="Graphic 15">
              <a:extLst>
                <a:ext uri="{FF2B5EF4-FFF2-40B4-BE49-F238E27FC236}">
                  <a16:creationId xmlns:a16="http://schemas.microsoft.com/office/drawing/2014/main" id="{61AC7AFF-3A94-1E88-0903-7F6EF88025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28335" y="2346109"/>
              <a:ext cx="619113" cy="619113"/>
            </a:xfrm>
            <a:prstGeom prst="rect">
              <a:avLst/>
            </a:prstGeom>
          </p:spPr>
        </p:pic>
      </p:grpSp>
      <p:grpSp>
        <p:nvGrpSpPr>
          <p:cNvPr id="12" name="Group 11">
            <a:extLst>
              <a:ext uri="{FF2B5EF4-FFF2-40B4-BE49-F238E27FC236}">
                <a16:creationId xmlns:a16="http://schemas.microsoft.com/office/drawing/2014/main" id="{F006932F-4A4D-520D-ACDA-FBC1E0EE093A}"/>
              </a:ext>
            </a:extLst>
          </p:cNvPr>
          <p:cNvGrpSpPr/>
          <p:nvPr/>
        </p:nvGrpSpPr>
        <p:grpSpPr>
          <a:xfrm>
            <a:off x="428335" y="4201581"/>
            <a:ext cx="5789585" cy="738664"/>
            <a:chOff x="428335" y="4201581"/>
            <a:chExt cx="5789585" cy="738664"/>
          </a:xfrm>
        </p:grpSpPr>
        <p:sp>
          <p:nvSpPr>
            <p:cNvPr id="29" name="TextBox 28">
              <a:extLst>
                <a:ext uri="{FF2B5EF4-FFF2-40B4-BE49-F238E27FC236}">
                  <a16:creationId xmlns:a16="http://schemas.microsoft.com/office/drawing/2014/main" id="{895C1D54-3509-9834-5BA8-D3307B948FAF}"/>
                </a:ext>
              </a:extLst>
            </p:cNvPr>
            <p:cNvSpPr txBox="1"/>
            <p:nvPr/>
          </p:nvSpPr>
          <p:spPr>
            <a:xfrm>
              <a:off x="1362835" y="4201581"/>
              <a:ext cx="4855085" cy="738664"/>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Integration Complexity: </a:t>
              </a:r>
              <a:r>
                <a:rPr lang="en-GB" sz="1400" dirty="0">
                  <a:solidFill>
                    <a:srgbClr val="374151"/>
                  </a:solidFill>
                  <a:latin typeface="Arial" panose="020B0604020202020204" pitchFamily="34" charset="0"/>
                  <a:ea typeface="+mn-lt"/>
                  <a:cs typeface="Arial" panose="020B0604020202020204" pitchFamily="34" charset="0"/>
                </a:rPr>
                <a:t>Highlight phased integration approaches and the support available for seamless integration with existing systems.</a:t>
              </a:r>
              <a:endParaRPr lang="en-GB" sz="1400" dirty="0">
                <a:latin typeface="Arial" panose="020B0604020202020204" pitchFamily="34" charset="0"/>
                <a:ea typeface="+mn-lt"/>
                <a:cs typeface="Arial" panose="020B0604020202020204" pitchFamily="34" charset="0"/>
              </a:endParaRPr>
            </a:p>
          </p:txBody>
        </p:sp>
        <p:pic>
          <p:nvPicPr>
            <p:cNvPr id="19" name="Graphic 18">
              <a:extLst>
                <a:ext uri="{FF2B5EF4-FFF2-40B4-BE49-F238E27FC236}">
                  <a16:creationId xmlns:a16="http://schemas.microsoft.com/office/drawing/2014/main" id="{A9A7E4D2-D76C-6753-5C55-2367190A0A6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28335" y="4261357"/>
              <a:ext cx="619113" cy="619113"/>
            </a:xfrm>
            <a:prstGeom prst="rect">
              <a:avLst/>
            </a:prstGeom>
          </p:spPr>
        </p:pic>
      </p:grpSp>
      <p:grpSp>
        <p:nvGrpSpPr>
          <p:cNvPr id="11" name="Group 10">
            <a:extLst>
              <a:ext uri="{FF2B5EF4-FFF2-40B4-BE49-F238E27FC236}">
                <a16:creationId xmlns:a16="http://schemas.microsoft.com/office/drawing/2014/main" id="{3EB20A48-4250-7494-6064-4A926F3EE8C3}"/>
              </a:ext>
            </a:extLst>
          </p:cNvPr>
          <p:cNvGrpSpPr/>
          <p:nvPr/>
        </p:nvGrpSpPr>
        <p:grpSpPr>
          <a:xfrm>
            <a:off x="428335" y="5153737"/>
            <a:ext cx="5789585" cy="738664"/>
            <a:chOff x="428335" y="5153737"/>
            <a:chExt cx="5789585" cy="738664"/>
          </a:xfrm>
        </p:grpSpPr>
        <p:sp>
          <p:nvSpPr>
            <p:cNvPr id="31" name="TextBox 30">
              <a:extLst>
                <a:ext uri="{FF2B5EF4-FFF2-40B4-BE49-F238E27FC236}">
                  <a16:creationId xmlns:a16="http://schemas.microsoft.com/office/drawing/2014/main" id="{B134A0D2-8DD2-805E-273C-8E4374249D56}"/>
                </a:ext>
              </a:extLst>
            </p:cNvPr>
            <p:cNvSpPr txBox="1"/>
            <p:nvPr/>
          </p:nvSpPr>
          <p:spPr>
            <a:xfrm>
              <a:off x="1362835" y="5153737"/>
              <a:ext cx="4855085" cy="738664"/>
            </a:xfrm>
            <a:prstGeom prst="rect">
              <a:avLst/>
            </a:prstGeom>
            <a:noFill/>
            <a:ln>
              <a:noFill/>
            </a:ln>
          </p:spPr>
          <p:txBody>
            <a:bodyPr wrap="square">
              <a:spAutoFit/>
            </a:bodyPr>
            <a:lstStyle/>
            <a:p>
              <a:r>
                <a:rPr lang="en-GB" sz="1400" b="1" dirty="0">
                  <a:solidFill>
                    <a:srgbClr val="0072CE"/>
                  </a:solidFill>
                  <a:latin typeface="Arial"/>
                  <a:ea typeface="+mn-lt"/>
                  <a:cs typeface="Arial"/>
                </a:rPr>
                <a:t>Operational Disruption: </a:t>
              </a:r>
              <a:r>
                <a:rPr lang="en-GB" sz="1400" dirty="0">
                  <a:solidFill>
                    <a:srgbClr val="374151"/>
                  </a:solidFill>
                  <a:latin typeface="Arial"/>
                  <a:ea typeface="+mn-lt"/>
                  <a:cs typeface="Arial"/>
                </a:rPr>
                <a:t>Emphasise the gradual and planned nature of cloud adoption to minimise disruption to facilities and services.</a:t>
              </a:r>
              <a:endParaRPr lang="en-GB" sz="1400" dirty="0">
                <a:latin typeface="Arial"/>
                <a:ea typeface="+mn-lt"/>
                <a:cs typeface="Arial"/>
              </a:endParaRPr>
            </a:p>
          </p:txBody>
        </p:sp>
        <p:pic>
          <p:nvPicPr>
            <p:cNvPr id="21" name="Graphic 20">
              <a:extLst>
                <a:ext uri="{FF2B5EF4-FFF2-40B4-BE49-F238E27FC236}">
                  <a16:creationId xmlns:a16="http://schemas.microsoft.com/office/drawing/2014/main" id="{EB00DC9E-45D2-F1F0-471F-5F879978A49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428335" y="5213513"/>
              <a:ext cx="619113" cy="619113"/>
            </a:xfrm>
            <a:prstGeom prst="rect">
              <a:avLst/>
            </a:prstGeom>
          </p:spPr>
        </p:pic>
      </p:grpSp>
      <p:sp>
        <p:nvSpPr>
          <p:cNvPr id="2" name="TextBox 1">
            <a:extLst>
              <a:ext uri="{FF2B5EF4-FFF2-40B4-BE49-F238E27FC236}">
                <a16:creationId xmlns:a16="http://schemas.microsoft.com/office/drawing/2014/main" id="{2CCE2A93-C6EC-20FA-1553-63ABAC00E409}"/>
              </a:ext>
            </a:extLst>
          </p:cNvPr>
          <p:cNvSpPr txBox="1"/>
          <p:nvPr/>
        </p:nvSpPr>
        <p:spPr>
          <a:xfrm>
            <a:off x="6323798" y="2984680"/>
            <a:ext cx="5554753" cy="2462213"/>
          </a:xfrm>
          <a:prstGeom prst="rect">
            <a:avLst/>
          </a:prstGeom>
          <a:solidFill>
            <a:schemeClr val="bg1"/>
          </a:solidFill>
          <a:ln w="12700">
            <a:solidFill>
              <a:schemeClr val="tx1"/>
            </a:solidFill>
          </a:ln>
        </p:spPr>
        <p:txBody>
          <a:bodyPr wrap="square" lIns="91440" tIns="45720" rIns="91440" bIns="45720" rtlCol="0" anchor="t">
            <a:spAutoFit/>
          </a:bodyPr>
          <a:lstStyle/>
          <a:p>
            <a:pPr algn="ctr"/>
            <a:r>
              <a:rPr lang="en-GB" sz="1400" b="1" dirty="0">
                <a:latin typeface="Arial" panose="020B0604020202020204" pitchFamily="34" charset="0"/>
                <a:cs typeface="Arial" panose="020B0604020202020204" pitchFamily="34" charset="0"/>
              </a:rPr>
              <a:t>Services you may find useful:</a:t>
            </a:r>
          </a:p>
          <a:p>
            <a:pPr marL="28575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solidFill>
                  <a:srgbClr val="005BBB"/>
                </a:solidFill>
                <a:latin typeface="Arial"/>
                <a:ea typeface="+mn-lt"/>
                <a:cs typeface="Arial"/>
                <a:hlinkClick r:id="rId10"/>
              </a:rPr>
              <a:t>Business Case</a:t>
            </a:r>
            <a:r>
              <a:rPr lang="en-GB" sz="1400" dirty="0">
                <a:solidFill>
                  <a:srgbClr val="005BBB"/>
                </a:solidFill>
                <a:latin typeface="Arial"/>
                <a:ea typeface="+mn-lt"/>
                <a:cs typeface="Arial"/>
              </a:rPr>
              <a:t> – </a:t>
            </a:r>
            <a:r>
              <a:rPr lang="en-GB" sz="1400" dirty="0">
                <a:latin typeface="Arial"/>
                <a:cs typeface="Arial"/>
              </a:rPr>
              <a:t>High-level rapid assessment of potential value of migration to the cloud , and 1-2-1 clinics to review in depth.</a:t>
            </a:r>
            <a:endParaRPr lang="en-GB" sz="1400" dirty="0">
              <a:solidFill>
                <a:srgbClr val="005BBB"/>
              </a:solidFill>
              <a:latin typeface="Arial"/>
              <a:ea typeface="+mn-lt"/>
              <a:cs typeface="Arial"/>
            </a:endParaRPr>
          </a:p>
          <a:p>
            <a:pPr marL="285750" indent="-285750">
              <a:buFont typeface="Arial" panose="020B0604020202020204" pitchFamily="34" charset="0"/>
              <a:buChar char="•"/>
            </a:pPr>
            <a:r>
              <a:rPr lang="en-GB" sz="1400" dirty="0">
                <a:solidFill>
                  <a:srgbClr val="005BBB"/>
                </a:solidFill>
                <a:latin typeface="Arial" panose="020B0604020202020204" pitchFamily="34" charset="0"/>
                <a:ea typeface="+mn-lt"/>
                <a:cs typeface="Arial" panose="020B0604020202020204" pitchFamily="34" charset="0"/>
                <a:hlinkClick r:id="rId11"/>
              </a:rPr>
              <a:t>Orchestration and Automation</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Orchestration often refers to the automated configuration, coordination, and management of computer systems and services.</a:t>
            </a:r>
          </a:p>
          <a:p>
            <a:pPr marL="285750" indent="-285750">
              <a:buFont typeface="Arial"/>
              <a:buChar char="•"/>
            </a:pPr>
            <a:r>
              <a:rPr lang="en-GB" sz="1400" dirty="0">
                <a:solidFill>
                  <a:srgbClr val="005BBB"/>
                </a:solidFill>
                <a:latin typeface="Arial" panose="020B0604020202020204" pitchFamily="34" charset="0"/>
                <a:ea typeface="+mn-lt"/>
                <a:cs typeface="Arial" panose="020B0604020202020204" pitchFamily="34" charset="0"/>
                <a:hlinkClick r:id="rId12"/>
              </a:rPr>
              <a:t>Data and Insight</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Cloud computing analytics helps streamline the process of gathering, integrating, </a:t>
            </a:r>
            <a:r>
              <a:rPr lang="en-US" sz="1400" dirty="0" err="1">
                <a:latin typeface="Arial" panose="020B0604020202020204" pitchFamily="34" charset="0"/>
                <a:cs typeface="Arial" panose="020B0604020202020204" pitchFamily="34" charset="0"/>
              </a:rPr>
              <a:t>analysing</a:t>
            </a:r>
            <a:r>
              <a:rPr lang="en-US" sz="1400" dirty="0">
                <a:latin typeface="Arial" panose="020B0604020202020204" pitchFamily="34" charset="0"/>
                <a:cs typeface="Arial" panose="020B0604020202020204" pitchFamily="34" charset="0"/>
              </a:rPr>
              <a:t>, and using data to extract actionable insights</a:t>
            </a:r>
          </a:p>
          <a:p>
            <a:pPr marL="285750" indent="-285750">
              <a:buFont typeface="Arial" panose="020B0604020202020204" pitchFamily="34" charset="0"/>
              <a:buChar char="•"/>
            </a:pPr>
            <a:endParaRPr lang="en-GB" sz="1400" dirty="0">
              <a:solidFill>
                <a:srgbClr val="005BBB"/>
              </a:solidFill>
              <a:latin typeface="Arial" panose="020B0604020202020204" pitchFamily="34" charset="0"/>
              <a:ea typeface="+mn-lt"/>
              <a:cs typeface="Arial" panose="020B0604020202020204" pitchFamily="34" charset="0"/>
              <a:hlinkClick r:id="rId13"/>
            </a:endParaRPr>
          </a:p>
        </p:txBody>
      </p:sp>
      <p:sp>
        <p:nvSpPr>
          <p:cNvPr id="3" name="Rectangle 2">
            <a:extLst>
              <a:ext uri="{FF2B5EF4-FFF2-40B4-BE49-F238E27FC236}">
                <a16:creationId xmlns:a16="http://schemas.microsoft.com/office/drawing/2014/main" id="{43F318F8-7E3E-315A-F119-4305B856BA14}"/>
              </a:ext>
            </a:extLst>
          </p:cNvPr>
          <p:cNvSpPr/>
          <p:nvPr/>
        </p:nvSpPr>
        <p:spPr>
          <a:xfrm>
            <a:off x="5938788" y="5877780"/>
            <a:ext cx="4380471" cy="1236088"/>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dirty="0">
              <a:solidFill>
                <a:schemeClr val="tx1"/>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0A32B8E7-8A42-69DE-9661-15C318C54511}"/>
              </a:ext>
            </a:extLst>
          </p:cNvPr>
          <p:cNvSpPr/>
          <p:nvPr/>
        </p:nvSpPr>
        <p:spPr>
          <a:xfrm>
            <a:off x="7259696" y="1295356"/>
            <a:ext cx="4618856" cy="459704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algn="ctr"/>
            <a:r>
              <a:rPr lang="en-US" sz="1400" dirty="0">
                <a:solidFill>
                  <a:schemeClr val="tx1"/>
                </a:solidFill>
                <a:latin typeface="Arial" panose="020B0604020202020204" pitchFamily="34" charset="0"/>
                <a:cs typeface="Arial" panose="020B0604020202020204" pitchFamily="34" charset="0"/>
              </a:rPr>
              <a:t>Cloud technology can help us optimize our estate management, reduce energy consumption, and improve facility maintenance. Using cloud, we can optimize energy consumption, reduce costs , and enable real-time collaboration across teams and locations.</a:t>
            </a:r>
          </a:p>
        </p:txBody>
      </p:sp>
      <p:pic>
        <p:nvPicPr>
          <p:cNvPr id="10" name="Graphic 9" descr="User outline">
            <a:extLst>
              <a:ext uri="{FF2B5EF4-FFF2-40B4-BE49-F238E27FC236}">
                <a16:creationId xmlns:a16="http://schemas.microsoft.com/office/drawing/2014/main" id="{C12E179D-1F1B-EC14-78F8-853C4AEA7EFE}"/>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12164" t="12040" r="13278" b="11812"/>
          <a:stretch/>
        </p:blipFill>
        <p:spPr>
          <a:xfrm>
            <a:off x="6323798" y="1355360"/>
            <a:ext cx="830019" cy="860033"/>
          </a:xfrm>
          <a:prstGeom prst="rect">
            <a:avLst/>
          </a:prstGeom>
        </p:spPr>
      </p:pic>
      <p:grpSp>
        <p:nvGrpSpPr>
          <p:cNvPr id="8" name="Group 7">
            <a:extLst>
              <a:ext uri="{FF2B5EF4-FFF2-40B4-BE49-F238E27FC236}">
                <a16:creationId xmlns:a16="http://schemas.microsoft.com/office/drawing/2014/main" id="{CD7975B8-1FCE-F0BE-0FFB-1956704DE7CC}"/>
              </a:ext>
            </a:extLst>
          </p:cNvPr>
          <p:cNvGrpSpPr/>
          <p:nvPr/>
        </p:nvGrpSpPr>
        <p:grpSpPr>
          <a:xfrm>
            <a:off x="428335" y="3239676"/>
            <a:ext cx="5789585" cy="738664"/>
            <a:chOff x="428335" y="4242209"/>
            <a:chExt cx="5789585" cy="738664"/>
          </a:xfrm>
        </p:grpSpPr>
        <p:pic>
          <p:nvPicPr>
            <p:cNvPr id="13" name="Graphic 12" descr="Statistics outline">
              <a:extLst>
                <a:ext uri="{FF2B5EF4-FFF2-40B4-BE49-F238E27FC236}">
                  <a16:creationId xmlns:a16="http://schemas.microsoft.com/office/drawing/2014/main" id="{4E6CB883-AB68-0ADC-6A58-495B254D8B8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p:blipFill>
          <p:spPr>
            <a:xfrm>
              <a:off x="428335" y="4301985"/>
              <a:ext cx="619113" cy="619113"/>
            </a:xfrm>
            <a:prstGeom prst="rect">
              <a:avLst/>
            </a:prstGeom>
          </p:spPr>
        </p:pic>
        <p:sp>
          <p:nvSpPr>
            <p:cNvPr id="20" name="TextBox 19">
              <a:extLst>
                <a:ext uri="{FF2B5EF4-FFF2-40B4-BE49-F238E27FC236}">
                  <a16:creationId xmlns:a16="http://schemas.microsoft.com/office/drawing/2014/main" id="{DDBD50D9-EA21-BAB9-5C31-2B05F47E1075}"/>
                </a:ext>
              </a:extLst>
            </p:cNvPr>
            <p:cNvSpPr txBox="1"/>
            <p:nvPr/>
          </p:nvSpPr>
          <p:spPr>
            <a:xfrm>
              <a:off x="1362835" y="4242209"/>
              <a:ext cx="4855085" cy="738664"/>
            </a:xfrm>
            <a:prstGeom prst="rect">
              <a:avLst/>
            </a:prstGeom>
            <a:noFill/>
            <a:ln>
              <a:noFill/>
            </a:ln>
          </p:spPr>
          <p:txBody>
            <a:bodyPr wrap="square">
              <a:spAutoFit/>
            </a:bodyPr>
            <a:lstStyle/>
            <a:p>
              <a:pPr>
                <a:spcAft>
                  <a:spcPts val="600"/>
                </a:spcAft>
              </a:pPr>
              <a:r>
                <a:rPr lang="en-US" sz="1400" b="1" dirty="0">
                  <a:solidFill>
                    <a:srgbClr val="0072CE"/>
                  </a:solidFill>
                  <a:latin typeface="Arial" panose="020B0604020202020204" pitchFamily="34" charset="0"/>
                  <a:ea typeface="+mn-lt"/>
                  <a:cs typeface="Arial" panose="020B0604020202020204" pitchFamily="34" charset="0"/>
                </a:rPr>
                <a:t>Data Security: </a:t>
              </a:r>
              <a:r>
                <a:rPr lang="en-US" sz="1400" dirty="0">
                  <a:latin typeface="Arial" panose="020B0604020202020204" pitchFamily="34" charset="0"/>
                  <a:cs typeface="Arial" panose="020B0604020202020204" pitchFamily="34" charset="0"/>
                </a:rPr>
                <a:t>Address concerns by emphasizing robust cloud security measures and compliance with healthcare regulations.</a:t>
              </a:r>
            </a:p>
          </p:txBody>
        </p:sp>
      </p:grpSp>
    </p:spTree>
    <p:extLst>
      <p:ext uri="{BB962C8B-B14F-4D97-AF65-F5344CB8AC3E}">
        <p14:creationId xmlns:p14="http://schemas.microsoft.com/office/powerpoint/2010/main" val="1498871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BC98A5F-695A-57C2-B4C0-81415254EBB3}"/>
              </a:ext>
            </a:extLst>
          </p:cNvPr>
          <p:cNvSpPr txBox="1">
            <a:spLocks/>
          </p:cNvSpPr>
          <p:nvPr/>
        </p:nvSpPr>
        <p:spPr>
          <a:xfrm>
            <a:off x="506308" y="362176"/>
            <a:ext cx="11372243" cy="767494"/>
          </a:xfrm>
          <a:prstGeom prst="rect">
            <a:avLst/>
          </a:prstGeom>
          <a:ln>
            <a:noFill/>
          </a:ln>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Arial" panose="020B0604020202020204" pitchFamily="34" charset="0"/>
                <a:cs typeface="Arial" panose="020B0604020202020204" pitchFamily="34" charset="0"/>
              </a:rPr>
              <a:t>Benefits of Cloud – Medical Director</a:t>
            </a:r>
          </a:p>
        </p:txBody>
      </p:sp>
      <p:sp>
        <p:nvSpPr>
          <p:cNvPr id="20" name="Rectangle 19">
            <a:extLst>
              <a:ext uri="{FF2B5EF4-FFF2-40B4-BE49-F238E27FC236}">
                <a16:creationId xmlns:a16="http://schemas.microsoft.com/office/drawing/2014/main" id="{3B86041C-E7B4-896E-7400-429B4D3B0FAE}"/>
              </a:ext>
            </a:extLst>
          </p:cNvPr>
          <p:cNvSpPr/>
          <p:nvPr/>
        </p:nvSpPr>
        <p:spPr>
          <a:xfrm>
            <a:off x="7775545" y="4759424"/>
            <a:ext cx="4187432" cy="1132977"/>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dirty="0">
              <a:solidFill>
                <a:schemeClr val="tx1"/>
              </a:solidFill>
              <a:latin typeface="Arial" panose="020B060402020202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ADE7B21A-3B36-C7FE-7C5C-5FCE422CF57A}"/>
              </a:ext>
            </a:extLst>
          </p:cNvPr>
          <p:cNvGrpSpPr/>
          <p:nvPr/>
        </p:nvGrpSpPr>
        <p:grpSpPr>
          <a:xfrm>
            <a:off x="428335" y="1236250"/>
            <a:ext cx="5789585" cy="738664"/>
            <a:chOff x="428335" y="1236250"/>
            <a:chExt cx="5789585" cy="738664"/>
          </a:xfrm>
        </p:grpSpPr>
        <p:sp>
          <p:nvSpPr>
            <p:cNvPr id="17" name="TextBox 16">
              <a:extLst>
                <a:ext uri="{FF2B5EF4-FFF2-40B4-BE49-F238E27FC236}">
                  <a16:creationId xmlns:a16="http://schemas.microsoft.com/office/drawing/2014/main" id="{BCA43E7E-0205-DF33-3C7E-9455028AC09F}"/>
                </a:ext>
              </a:extLst>
            </p:cNvPr>
            <p:cNvSpPr txBox="1"/>
            <p:nvPr/>
          </p:nvSpPr>
          <p:spPr>
            <a:xfrm>
              <a:off x="1362835" y="1236250"/>
              <a:ext cx="4855085" cy="738664"/>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Enhanced Collaboration: </a:t>
              </a:r>
              <a:r>
                <a:rPr lang="en-GB" sz="1400" dirty="0">
                  <a:solidFill>
                    <a:srgbClr val="0F0F0F"/>
                  </a:solidFill>
                  <a:latin typeface="Arial" panose="020B0604020202020204" pitchFamily="34" charset="0"/>
                  <a:ea typeface="+mn-lt"/>
                  <a:cs typeface="Arial" panose="020B0604020202020204" pitchFamily="34" charset="0"/>
                </a:rPr>
                <a:t>Cloud tools centralise real-time information access and sharing, promoting seamless collaboration across geographical locations.</a:t>
              </a:r>
            </a:p>
          </p:txBody>
        </p:sp>
        <p:pic>
          <p:nvPicPr>
            <p:cNvPr id="25" name="Graphic 24">
              <a:extLst>
                <a:ext uri="{FF2B5EF4-FFF2-40B4-BE49-F238E27FC236}">
                  <a16:creationId xmlns:a16="http://schemas.microsoft.com/office/drawing/2014/main" id="{EE50FBE6-D1B5-BD2E-9278-219A557455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28335" y="1296026"/>
              <a:ext cx="619113" cy="619113"/>
            </a:xfrm>
            <a:prstGeom prst="rect">
              <a:avLst/>
            </a:prstGeom>
          </p:spPr>
        </p:pic>
      </p:grpSp>
      <p:grpSp>
        <p:nvGrpSpPr>
          <p:cNvPr id="35" name="Group 34">
            <a:extLst>
              <a:ext uri="{FF2B5EF4-FFF2-40B4-BE49-F238E27FC236}">
                <a16:creationId xmlns:a16="http://schemas.microsoft.com/office/drawing/2014/main" id="{F217C706-8B5C-FC9B-3C82-849365B06D09}"/>
              </a:ext>
            </a:extLst>
          </p:cNvPr>
          <p:cNvGrpSpPr/>
          <p:nvPr/>
        </p:nvGrpSpPr>
        <p:grpSpPr>
          <a:xfrm>
            <a:off x="428335" y="2107900"/>
            <a:ext cx="5789585" cy="954107"/>
            <a:chOff x="428335" y="2107900"/>
            <a:chExt cx="5789585" cy="954107"/>
          </a:xfrm>
        </p:grpSpPr>
        <p:sp>
          <p:nvSpPr>
            <p:cNvPr id="23" name="TextBox 22">
              <a:extLst>
                <a:ext uri="{FF2B5EF4-FFF2-40B4-BE49-F238E27FC236}">
                  <a16:creationId xmlns:a16="http://schemas.microsoft.com/office/drawing/2014/main" id="{548C8A79-CA2A-FFF5-8971-3EF51F39BC7B}"/>
                </a:ext>
              </a:extLst>
            </p:cNvPr>
            <p:cNvSpPr txBox="1"/>
            <p:nvPr/>
          </p:nvSpPr>
          <p:spPr>
            <a:xfrm>
              <a:off x="1362835" y="2107900"/>
              <a:ext cx="4855085" cy="954107"/>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Advanced Analytics: </a:t>
              </a:r>
              <a:r>
                <a:rPr lang="en-GB" sz="1400" dirty="0">
                  <a:solidFill>
                    <a:srgbClr val="0F0F0F"/>
                  </a:solidFill>
                  <a:latin typeface="Arial" panose="020B0604020202020204" pitchFamily="34" charset="0"/>
                  <a:ea typeface="+mn-lt"/>
                  <a:cs typeface="Arial" panose="020B0604020202020204" pitchFamily="34" charset="0"/>
                </a:rPr>
                <a:t>Cloud platforms empower NHS trusts with computational power and storage for advanced analytics, extracting meaningful insights from extensive datasets.</a:t>
              </a:r>
            </a:p>
          </p:txBody>
        </p:sp>
        <p:pic>
          <p:nvPicPr>
            <p:cNvPr id="26" name="Graphic 25">
              <a:extLst>
                <a:ext uri="{FF2B5EF4-FFF2-40B4-BE49-F238E27FC236}">
                  <a16:creationId xmlns:a16="http://schemas.microsoft.com/office/drawing/2014/main" id="{2FB1D56B-BBD9-BE37-D651-280ED3BF35B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28335" y="2275397"/>
              <a:ext cx="619113" cy="619113"/>
            </a:xfrm>
            <a:prstGeom prst="rect">
              <a:avLst/>
            </a:prstGeom>
          </p:spPr>
        </p:pic>
      </p:grpSp>
      <p:grpSp>
        <p:nvGrpSpPr>
          <p:cNvPr id="36" name="Group 35">
            <a:extLst>
              <a:ext uri="{FF2B5EF4-FFF2-40B4-BE49-F238E27FC236}">
                <a16:creationId xmlns:a16="http://schemas.microsoft.com/office/drawing/2014/main" id="{F3B7F8DA-EFEA-92AB-DA71-CEA72550DF52}"/>
              </a:ext>
            </a:extLst>
          </p:cNvPr>
          <p:cNvGrpSpPr/>
          <p:nvPr/>
        </p:nvGrpSpPr>
        <p:grpSpPr>
          <a:xfrm>
            <a:off x="428335" y="3194993"/>
            <a:ext cx="5789585" cy="954107"/>
            <a:chOff x="428335" y="3194993"/>
            <a:chExt cx="5789585" cy="954107"/>
          </a:xfrm>
        </p:grpSpPr>
        <p:sp>
          <p:nvSpPr>
            <p:cNvPr id="27" name="TextBox 26">
              <a:extLst>
                <a:ext uri="{FF2B5EF4-FFF2-40B4-BE49-F238E27FC236}">
                  <a16:creationId xmlns:a16="http://schemas.microsoft.com/office/drawing/2014/main" id="{4C2ACEE4-23B4-6302-3AC6-82192314BD5E}"/>
                </a:ext>
              </a:extLst>
            </p:cNvPr>
            <p:cNvSpPr txBox="1"/>
            <p:nvPr/>
          </p:nvSpPr>
          <p:spPr>
            <a:xfrm>
              <a:off x="1362835" y="3194993"/>
              <a:ext cx="4855085" cy="954107"/>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Patient-Centric Approach: </a:t>
              </a:r>
              <a:r>
                <a:rPr lang="en-GB" sz="1400" dirty="0">
                  <a:solidFill>
                    <a:srgbClr val="0F0F0F"/>
                  </a:solidFill>
                  <a:latin typeface="Arial" panose="020B0604020202020204" pitchFamily="34" charset="0"/>
                  <a:ea typeface="+mn-lt"/>
                  <a:cs typeface="Arial" panose="020B0604020202020204" pitchFamily="34" charset="0"/>
                </a:rPr>
                <a:t>Embracing SaaS via the cloud eliminates infrastructure management, addresses technical obsolescence, enabling healthcare professionals to prioritise patient care.</a:t>
              </a:r>
            </a:p>
          </p:txBody>
        </p:sp>
        <p:pic>
          <p:nvPicPr>
            <p:cNvPr id="28" name="Graphic 27">
              <a:extLst>
                <a:ext uri="{FF2B5EF4-FFF2-40B4-BE49-F238E27FC236}">
                  <a16:creationId xmlns:a16="http://schemas.microsoft.com/office/drawing/2014/main" id="{6E0CEF4F-22FF-6CFA-4A70-46364533B9D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28335" y="3362490"/>
              <a:ext cx="619113" cy="619113"/>
            </a:xfrm>
            <a:prstGeom prst="rect">
              <a:avLst/>
            </a:prstGeom>
          </p:spPr>
        </p:pic>
      </p:grpSp>
      <p:grpSp>
        <p:nvGrpSpPr>
          <p:cNvPr id="37" name="Group 36">
            <a:extLst>
              <a:ext uri="{FF2B5EF4-FFF2-40B4-BE49-F238E27FC236}">
                <a16:creationId xmlns:a16="http://schemas.microsoft.com/office/drawing/2014/main" id="{9F363D60-690E-E5CD-9B74-CA8839371638}"/>
              </a:ext>
            </a:extLst>
          </p:cNvPr>
          <p:cNvGrpSpPr/>
          <p:nvPr/>
        </p:nvGrpSpPr>
        <p:grpSpPr>
          <a:xfrm>
            <a:off x="428335" y="4282086"/>
            <a:ext cx="5789585" cy="738664"/>
            <a:chOff x="428335" y="4258114"/>
            <a:chExt cx="5789585" cy="738664"/>
          </a:xfrm>
        </p:grpSpPr>
        <p:sp>
          <p:nvSpPr>
            <p:cNvPr id="29" name="TextBox 28">
              <a:extLst>
                <a:ext uri="{FF2B5EF4-FFF2-40B4-BE49-F238E27FC236}">
                  <a16:creationId xmlns:a16="http://schemas.microsoft.com/office/drawing/2014/main" id="{895C1D54-3509-9834-5BA8-D3307B948FAF}"/>
                </a:ext>
              </a:extLst>
            </p:cNvPr>
            <p:cNvSpPr txBox="1"/>
            <p:nvPr/>
          </p:nvSpPr>
          <p:spPr>
            <a:xfrm>
              <a:off x="1362835" y="4258114"/>
              <a:ext cx="4855085" cy="738664"/>
            </a:xfrm>
            <a:prstGeom prst="rect">
              <a:avLst/>
            </a:prstGeom>
            <a:noFill/>
            <a:ln>
              <a:noFill/>
            </a:ln>
          </p:spPr>
          <p:txBody>
            <a:bodyPr wrap="square">
              <a:spAutoFit/>
            </a:bodyPr>
            <a:lstStyle/>
            <a:p>
              <a:r>
                <a:rPr lang="en-GB" sz="1400" b="1" dirty="0">
                  <a:solidFill>
                    <a:srgbClr val="0072CE"/>
                  </a:solidFill>
                  <a:latin typeface="Arial"/>
                  <a:ea typeface="+mn-lt"/>
                  <a:cs typeface="Arial"/>
                </a:rPr>
                <a:t>Data Privacy: </a:t>
              </a:r>
              <a:r>
                <a:rPr lang="en-GB" sz="1400" dirty="0">
                  <a:latin typeface="Arial"/>
                  <a:ea typeface="+mn-lt"/>
                  <a:cs typeface="Arial"/>
                </a:rPr>
                <a:t>Highlight secure data practices and encryption protocols to address concerns about patient data privacy.</a:t>
              </a:r>
            </a:p>
          </p:txBody>
        </p:sp>
        <p:pic>
          <p:nvPicPr>
            <p:cNvPr id="30" name="Graphic 29">
              <a:extLst>
                <a:ext uri="{FF2B5EF4-FFF2-40B4-BE49-F238E27FC236}">
                  <a16:creationId xmlns:a16="http://schemas.microsoft.com/office/drawing/2014/main" id="{5BCAB0FC-07C0-A533-7BA7-C1AF572D935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28335" y="4317890"/>
              <a:ext cx="619113" cy="619113"/>
            </a:xfrm>
            <a:prstGeom prst="rect">
              <a:avLst/>
            </a:prstGeom>
          </p:spPr>
        </p:pic>
      </p:grpSp>
      <p:grpSp>
        <p:nvGrpSpPr>
          <p:cNvPr id="38" name="Group 37">
            <a:extLst>
              <a:ext uri="{FF2B5EF4-FFF2-40B4-BE49-F238E27FC236}">
                <a16:creationId xmlns:a16="http://schemas.microsoft.com/office/drawing/2014/main" id="{BCF91DF9-F800-4985-3281-476179B37001}"/>
              </a:ext>
            </a:extLst>
          </p:cNvPr>
          <p:cNvGrpSpPr/>
          <p:nvPr/>
        </p:nvGrpSpPr>
        <p:grpSpPr>
          <a:xfrm>
            <a:off x="428335" y="5153737"/>
            <a:ext cx="5764094" cy="738664"/>
            <a:chOff x="428335" y="5153737"/>
            <a:chExt cx="5764094" cy="738664"/>
          </a:xfrm>
        </p:grpSpPr>
        <p:sp>
          <p:nvSpPr>
            <p:cNvPr id="31" name="TextBox 30">
              <a:extLst>
                <a:ext uri="{FF2B5EF4-FFF2-40B4-BE49-F238E27FC236}">
                  <a16:creationId xmlns:a16="http://schemas.microsoft.com/office/drawing/2014/main" id="{B134A0D2-8DD2-805E-273C-8E4374249D56}"/>
                </a:ext>
              </a:extLst>
            </p:cNvPr>
            <p:cNvSpPr txBox="1"/>
            <p:nvPr/>
          </p:nvSpPr>
          <p:spPr>
            <a:xfrm>
              <a:off x="1337344" y="5153737"/>
              <a:ext cx="4855085" cy="738664"/>
            </a:xfrm>
            <a:prstGeom prst="rect">
              <a:avLst/>
            </a:prstGeom>
            <a:noFill/>
            <a:ln>
              <a:noFill/>
            </a:ln>
          </p:spPr>
          <p:txBody>
            <a:bodyPr wrap="square">
              <a:spAutoFit/>
            </a:bodyPr>
            <a:lstStyle/>
            <a:p>
              <a:r>
                <a:rPr lang="en-GB" sz="1400" b="1" dirty="0">
                  <a:solidFill>
                    <a:srgbClr val="0072CE"/>
                  </a:solidFill>
                  <a:latin typeface="Arial"/>
                  <a:ea typeface="+mn-lt"/>
                  <a:cs typeface="Arial"/>
                </a:rPr>
                <a:t>Workflow Disruption:</a:t>
              </a:r>
              <a:r>
                <a:rPr lang="en-GB" sz="1400" dirty="0">
                  <a:solidFill>
                    <a:srgbClr val="0072CE"/>
                  </a:solidFill>
                  <a:latin typeface="Arial"/>
                  <a:ea typeface="+mn-lt"/>
                  <a:cs typeface="Arial"/>
                </a:rPr>
                <a:t> </a:t>
              </a:r>
              <a:r>
                <a:rPr lang="en-GB" sz="1400" dirty="0">
                  <a:latin typeface="Arial"/>
                  <a:ea typeface="+mn-lt"/>
                  <a:cs typeface="Arial"/>
                </a:rPr>
                <a:t>Emphasise phased implementation strategies to minimize disruptions to existing healthcare workflows.</a:t>
              </a:r>
            </a:p>
          </p:txBody>
        </p:sp>
        <p:pic>
          <p:nvPicPr>
            <p:cNvPr id="32" name="Graphic 31">
              <a:extLst>
                <a:ext uri="{FF2B5EF4-FFF2-40B4-BE49-F238E27FC236}">
                  <a16:creationId xmlns:a16="http://schemas.microsoft.com/office/drawing/2014/main" id="{67E0D290-6E0A-F2D1-CF7B-CA782B84ECF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428335" y="5213513"/>
              <a:ext cx="619113" cy="619113"/>
            </a:xfrm>
            <a:prstGeom prst="rect">
              <a:avLst/>
            </a:prstGeom>
          </p:spPr>
        </p:pic>
      </p:grpSp>
      <p:sp>
        <p:nvSpPr>
          <p:cNvPr id="18" name="Rectangle 17">
            <a:extLst>
              <a:ext uri="{FF2B5EF4-FFF2-40B4-BE49-F238E27FC236}">
                <a16:creationId xmlns:a16="http://schemas.microsoft.com/office/drawing/2014/main" id="{797919CA-09AE-4AE3-A579-C0A9F6615D2F}"/>
              </a:ext>
            </a:extLst>
          </p:cNvPr>
          <p:cNvSpPr/>
          <p:nvPr/>
        </p:nvSpPr>
        <p:spPr>
          <a:xfrm>
            <a:off x="7582506" y="2844050"/>
            <a:ext cx="4380471" cy="1390092"/>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dirty="0">
              <a:solidFill>
                <a:schemeClr val="tx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A7B3F94A-CDDC-274E-6817-E32BF1C58F9B}"/>
              </a:ext>
            </a:extLst>
          </p:cNvPr>
          <p:cNvSpPr/>
          <p:nvPr/>
        </p:nvSpPr>
        <p:spPr>
          <a:xfrm>
            <a:off x="7259696" y="1295356"/>
            <a:ext cx="4618856" cy="4775518"/>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algn="ctr"/>
            <a:r>
              <a:rPr lang="en-US" sz="1400" dirty="0">
                <a:solidFill>
                  <a:schemeClr val="tx1"/>
                </a:solidFill>
                <a:latin typeface="Arial" panose="020B0604020202020204" pitchFamily="34" charset="0"/>
                <a:cs typeface="Arial" panose="020B0604020202020204" pitchFamily="34" charset="0"/>
              </a:rPr>
              <a:t>Cloud computing can help us improve patient outcomes by providing secure, instant access to medical records and imaging, enabling remote consultations, and facilitating data-driven decision-making. This can also help us reduce costs and improve efficiency in our clinical settings.</a:t>
            </a:r>
          </a:p>
        </p:txBody>
      </p:sp>
      <p:pic>
        <p:nvPicPr>
          <p:cNvPr id="33" name="Graphic 32" descr="User outline">
            <a:extLst>
              <a:ext uri="{FF2B5EF4-FFF2-40B4-BE49-F238E27FC236}">
                <a16:creationId xmlns:a16="http://schemas.microsoft.com/office/drawing/2014/main" id="{3CAD0A12-FF0F-0371-2953-E439534AE197}"/>
              </a:ext>
            </a:extLst>
          </p:cNvPr>
          <p:cNvPicPr>
            <a:picLocks noChangeAspect="1"/>
          </p:cNvPicPr>
          <p:nvPr/>
        </p:nvPicPr>
        <p:blipFill rotWithShape="1">
          <a:blip r:embed="rId13">
            <a:extLst>
              <a:ext uri="{96DAC541-7B7A-43D3-8B79-37D633B846F1}">
                <asvg:svgBlip xmlns:asvg="http://schemas.microsoft.com/office/drawing/2016/SVG/main" r:embed="rId14"/>
              </a:ext>
            </a:extLst>
          </a:blip>
          <a:srcRect l="12164" t="12040" r="13278" b="11812"/>
          <a:stretch/>
        </p:blipFill>
        <p:spPr>
          <a:xfrm>
            <a:off x="6323798" y="1355360"/>
            <a:ext cx="830019" cy="860033"/>
          </a:xfrm>
          <a:prstGeom prst="rect">
            <a:avLst/>
          </a:prstGeom>
        </p:spPr>
      </p:pic>
      <p:sp>
        <p:nvSpPr>
          <p:cNvPr id="14" name="TextBox 13">
            <a:extLst>
              <a:ext uri="{FF2B5EF4-FFF2-40B4-BE49-F238E27FC236}">
                <a16:creationId xmlns:a16="http://schemas.microsoft.com/office/drawing/2014/main" id="{C426F244-D26A-001B-9D41-CE1A8476F9F2}"/>
              </a:ext>
            </a:extLst>
          </p:cNvPr>
          <p:cNvSpPr txBox="1"/>
          <p:nvPr/>
        </p:nvSpPr>
        <p:spPr>
          <a:xfrm>
            <a:off x="6323798" y="3434101"/>
            <a:ext cx="5554753" cy="2462213"/>
          </a:xfrm>
          <a:prstGeom prst="rect">
            <a:avLst/>
          </a:prstGeom>
          <a:solidFill>
            <a:schemeClr val="bg1"/>
          </a:solidFill>
          <a:ln w="12700">
            <a:solidFill>
              <a:schemeClr val="tx1"/>
            </a:solidFill>
          </a:ln>
        </p:spPr>
        <p:txBody>
          <a:bodyPr wrap="square" lIns="91440" tIns="45720" rIns="91440" bIns="45720" rtlCol="0" anchor="t">
            <a:spAutoFit/>
          </a:bodyPr>
          <a:lstStyle/>
          <a:p>
            <a:pPr algn="ctr"/>
            <a:r>
              <a:rPr lang="en-GB" sz="1400" b="1" dirty="0">
                <a:latin typeface="Arial"/>
                <a:cs typeface="Arial"/>
              </a:rPr>
              <a:t>Services you may find useful:</a:t>
            </a:r>
            <a:endParaRPr lang="en-US" b="1" dirty="0">
              <a:cs typeface="Calibri" panose="020F0502020204030204"/>
            </a:endParaRPr>
          </a:p>
          <a:p>
            <a:pPr marL="285750" indent="-285750">
              <a:buFont typeface="Arial"/>
              <a:buChar char="•"/>
            </a:pPr>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solidFill>
                  <a:srgbClr val="005BBB"/>
                </a:solidFill>
                <a:latin typeface="Arial" panose="020B0604020202020204" pitchFamily="34" charset="0"/>
                <a:ea typeface="+mn-lt"/>
                <a:cs typeface="Arial" panose="020B0604020202020204" pitchFamily="34" charset="0"/>
                <a:hlinkClick r:id="rId15"/>
              </a:rPr>
              <a:t>Data and Insight</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Cloud computing analytics helps streamline the process of gathering, integrating, </a:t>
            </a:r>
            <a:r>
              <a:rPr lang="en-US" sz="1400" dirty="0" err="1">
                <a:latin typeface="Arial" panose="020B0604020202020204" pitchFamily="34" charset="0"/>
                <a:cs typeface="Arial" panose="020B0604020202020204" pitchFamily="34" charset="0"/>
              </a:rPr>
              <a:t>analysing</a:t>
            </a:r>
            <a:r>
              <a:rPr lang="en-US" sz="1400" dirty="0">
                <a:latin typeface="Arial" panose="020B0604020202020204" pitchFamily="34" charset="0"/>
                <a:cs typeface="Arial" panose="020B0604020202020204" pitchFamily="34" charset="0"/>
              </a:rPr>
              <a:t>, and using data to extract actionable insights</a:t>
            </a:r>
          </a:p>
          <a:p>
            <a:pPr marL="285750" indent="-285750">
              <a:buFont typeface="Arial"/>
              <a:buChar char="•"/>
            </a:pPr>
            <a:r>
              <a:rPr lang="en-GB" sz="1400" dirty="0">
                <a:solidFill>
                  <a:srgbClr val="005BBB"/>
                </a:solidFill>
                <a:latin typeface="Arial"/>
                <a:cs typeface="Arial"/>
                <a:hlinkClick r:id="rId16">
                  <a:extLst>
                    <a:ext uri="{A12FA001-AC4F-418D-AE19-62706E023703}">
                      <ahyp:hlinkClr xmlns:ahyp="http://schemas.microsoft.com/office/drawing/2018/hyperlinkcolor" val="tx"/>
                    </a:ext>
                  </a:extLst>
                </a:hlinkClick>
              </a:rPr>
              <a:t>Digital development/DevOps</a:t>
            </a:r>
            <a:r>
              <a:rPr lang="en-GB" sz="1400" dirty="0">
                <a:latin typeface="Arial"/>
                <a:cs typeface="Arial"/>
              </a:rPr>
              <a:t> – </a:t>
            </a:r>
            <a:r>
              <a:rPr lang="en-US" sz="1400" dirty="0">
                <a:latin typeface="Arial"/>
                <a:cs typeface="Arial"/>
              </a:rPr>
              <a:t>DevOps is a set of practices, tools, and a cultural philosophy that automate and integrate the processes between software development and IT teams.</a:t>
            </a:r>
            <a:endParaRPr lang="en-GB" sz="1400" dirty="0">
              <a:latin typeface="Arial"/>
              <a:cs typeface="Arial"/>
            </a:endParaRPr>
          </a:p>
          <a:p>
            <a:pPr marL="285750" indent="-285750">
              <a:buFont typeface="Arial"/>
              <a:buChar char="•"/>
            </a:pPr>
            <a:r>
              <a:rPr lang="en-GB" sz="1400" dirty="0">
                <a:solidFill>
                  <a:srgbClr val="005BBB"/>
                </a:solidFill>
                <a:latin typeface="Arial"/>
                <a:cs typeface="Arial"/>
                <a:hlinkClick r:id="rId17">
                  <a:extLst>
                    <a:ext uri="{A12FA001-AC4F-418D-AE19-62706E023703}">
                      <ahyp:hlinkClr xmlns:ahyp="http://schemas.microsoft.com/office/drawing/2018/hyperlinkcolor" val="tx"/>
                    </a:ext>
                  </a:extLst>
                </a:hlinkClick>
              </a:rPr>
              <a:t>Training</a:t>
            </a:r>
            <a:r>
              <a:rPr lang="en-GB" sz="1400" dirty="0">
                <a:latin typeface="Arial"/>
                <a:cs typeface="Arial"/>
              </a:rPr>
              <a:t> – A</a:t>
            </a:r>
            <a:r>
              <a:rPr lang="en-US" sz="1400" dirty="0">
                <a:latin typeface="Arial"/>
                <a:cs typeface="Arial"/>
              </a:rPr>
              <a:t>ccess cloud training and certification resources from our partner organisations.</a:t>
            </a:r>
          </a:p>
          <a:p>
            <a:pPr marL="285750" indent="-285750">
              <a:buFont typeface="Arial"/>
              <a:buChar char="•"/>
            </a:pPr>
            <a:endParaRPr lang="en-US" sz="1400" dirty="0">
              <a:latin typeface="Arial"/>
              <a:cs typeface="Arial"/>
            </a:endParaRPr>
          </a:p>
        </p:txBody>
      </p:sp>
    </p:spTree>
    <p:extLst>
      <p:ext uri="{BB962C8B-B14F-4D97-AF65-F5344CB8AC3E}">
        <p14:creationId xmlns:p14="http://schemas.microsoft.com/office/powerpoint/2010/main" val="40003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BC98A5F-695A-57C2-B4C0-81415254EBB3}"/>
              </a:ext>
            </a:extLst>
          </p:cNvPr>
          <p:cNvSpPr txBox="1">
            <a:spLocks/>
          </p:cNvSpPr>
          <p:nvPr/>
        </p:nvSpPr>
        <p:spPr>
          <a:xfrm>
            <a:off x="506308" y="362176"/>
            <a:ext cx="11372243" cy="767494"/>
          </a:xfrm>
          <a:prstGeom prst="rect">
            <a:avLst/>
          </a:prstGeom>
          <a:ln>
            <a:noFill/>
          </a:ln>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Arial" panose="020B0604020202020204" pitchFamily="34" charset="0"/>
                <a:cs typeface="Arial" panose="020B0604020202020204" pitchFamily="34" charset="0"/>
              </a:rPr>
              <a:t>Benefits of Cloud – Director of Finance</a:t>
            </a:r>
          </a:p>
        </p:txBody>
      </p:sp>
      <p:grpSp>
        <p:nvGrpSpPr>
          <p:cNvPr id="16" name="Group 15">
            <a:extLst>
              <a:ext uri="{FF2B5EF4-FFF2-40B4-BE49-F238E27FC236}">
                <a16:creationId xmlns:a16="http://schemas.microsoft.com/office/drawing/2014/main" id="{C4190909-C6B7-571C-B2AB-47EA60002C13}"/>
              </a:ext>
            </a:extLst>
          </p:cNvPr>
          <p:cNvGrpSpPr/>
          <p:nvPr/>
        </p:nvGrpSpPr>
        <p:grpSpPr>
          <a:xfrm>
            <a:off x="428335" y="1129228"/>
            <a:ext cx="5789585" cy="954107"/>
            <a:chOff x="428335" y="1129228"/>
            <a:chExt cx="5789585" cy="954107"/>
          </a:xfrm>
        </p:grpSpPr>
        <p:sp>
          <p:nvSpPr>
            <p:cNvPr id="17" name="TextBox 16">
              <a:extLst>
                <a:ext uri="{FF2B5EF4-FFF2-40B4-BE49-F238E27FC236}">
                  <a16:creationId xmlns:a16="http://schemas.microsoft.com/office/drawing/2014/main" id="{BCA43E7E-0205-DF33-3C7E-9455028AC09F}"/>
                </a:ext>
              </a:extLst>
            </p:cNvPr>
            <p:cNvSpPr txBox="1"/>
            <p:nvPr/>
          </p:nvSpPr>
          <p:spPr>
            <a:xfrm>
              <a:off x="1362835" y="1129228"/>
              <a:ext cx="4855085" cy="954107"/>
            </a:xfrm>
            <a:prstGeom prst="rect">
              <a:avLst/>
            </a:prstGeom>
            <a:noFill/>
            <a:ln>
              <a:noFill/>
            </a:ln>
          </p:spPr>
          <p:txBody>
            <a:bodyPr wrap="square" anchor="ctr" anchorCtr="0">
              <a:spAutoFit/>
            </a:bodyPr>
            <a:lstStyle/>
            <a:p>
              <a:pPr>
                <a:spcAft>
                  <a:spcPts val="0"/>
                </a:spcAft>
              </a:pPr>
              <a:r>
                <a:rPr lang="en-GB" sz="1400" b="1" dirty="0">
                  <a:solidFill>
                    <a:srgbClr val="0072CE"/>
                  </a:solidFill>
                  <a:latin typeface="Arial" panose="020B0604020202020204" pitchFamily="34" charset="0"/>
                  <a:ea typeface="+mn-lt"/>
                  <a:cs typeface="Arial" panose="020B0604020202020204" pitchFamily="34" charset="0"/>
                </a:rPr>
                <a:t>Cost Efficiency: </a:t>
              </a:r>
              <a:r>
                <a:rPr lang="en-GB" sz="1400" dirty="0">
                  <a:solidFill>
                    <a:srgbClr val="0F0F0F"/>
                  </a:solidFill>
                  <a:latin typeface="Arial" panose="020B0604020202020204" pitchFamily="34" charset="0"/>
                  <a:ea typeface="+mn-lt"/>
                  <a:cs typeface="Arial" panose="020B0604020202020204" pitchFamily="34" charset="0"/>
                </a:rPr>
                <a:t>Cloud adoption allows NHS trusts to achieve cost efficiencies by outsourcing infrastructure management to providers, leveraging economies of scale, beneficial for trusts facing constraints.</a:t>
              </a:r>
            </a:p>
          </p:txBody>
        </p:sp>
        <p:pic>
          <p:nvPicPr>
            <p:cNvPr id="18" name="Graphic 17">
              <a:extLst>
                <a:ext uri="{FF2B5EF4-FFF2-40B4-BE49-F238E27FC236}">
                  <a16:creationId xmlns:a16="http://schemas.microsoft.com/office/drawing/2014/main" id="{3849FC08-A70B-8446-DBE2-ABAF197ADE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8335" y="1296725"/>
              <a:ext cx="619113" cy="619113"/>
            </a:xfrm>
            <a:prstGeom prst="rect">
              <a:avLst/>
            </a:prstGeom>
          </p:spPr>
        </p:pic>
      </p:grpSp>
      <p:grpSp>
        <p:nvGrpSpPr>
          <p:cNvPr id="15" name="Group 14">
            <a:extLst>
              <a:ext uri="{FF2B5EF4-FFF2-40B4-BE49-F238E27FC236}">
                <a16:creationId xmlns:a16="http://schemas.microsoft.com/office/drawing/2014/main" id="{2D9A10BB-2C51-B775-0CA2-091557148E6F}"/>
              </a:ext>
            </a:extLst>
          </p:cNvPr>
          <p:cNvGrpSpPr/>
          <p:nvPr/>
        </p:nvGrpSpPr>
        <p:grpSpPr>
          <a:xfrm>
            <a:off x="428335" y="2111382"/>
            <a:ext cx="5789585" cy="1169551"/>
            <a:chOff x="428335" y="2111120"/>
            <a:chExt cx="5789585" cy="1169551"/>
          </a:xfrm>
        </p:grpSpPr>
        <p:sp>
          <p:nvSpPr>
            <p:cNvPr id="23" name="TextBox 22">
              <a:extLst>
                <a:ext uri="{FF2B5EF4-FFF2-40B4-BE49-F238E27FC236}">
                  <a16:creationId xmlns:a16="http://schemas.microsoft.com/office/drawing/2014/main" id="{548C8A79-CA2A-FFF5-8971-3EF51F39BC7B}"/>
                </a:ext>
              </a:extLst>
            </p:cNvPr>
            <p:cNvSpPr txBox="1"/>
            <p:nvPr/>
          </p:nvSpPr>
          <p:spPr>
            <a:xfrm>
              <a:off x="1362835" y="2111120"/>
              <a:ext cx="4855085" cy="1169551"/>
            </a:xfrm>
            <a:prstGeom prst="rect">
              <a:avLst/>
            </a:prstGeom>
            <a:noFill/>
            <a:ln>
              <a:noFill/>
            </a:ln>
          </p:spPr>
          <p:txBody>
            <a:bodyPr wrap="square" anchor="ctr" anchorCtr="0">
              <a:spAutoFit/>
            </a:bodyPr>
            <a:lstStyle/>
            <a:p>
              <a:r>
                <a:rPr lang="en-GB" sz="1400" b="1" dirty="0">
                  <a:solidFill>
                    <a:srgbClr val="0072CE"/>
                  </a:solidFill>
                  <a:latin typeface="Arial"/>
                  <a:ea typeface="+mn-lt"/>
                  <a:cs typeface="Arial"/>
                </a:rPr>
                <a:t>Efficient Budgeting: </a:t>
              </a:r>
              <a:r>
                <a:rPr lang="en-GB" sz="1400" dirty="0">
                  <a:solidFill>
                    <a:schemeClr val="tx1"/>
                  </a:solidFill>
                  <a:latin typeface="Arial"/>
                  <a:ea typeface="+mn-lt"/>
                  <a:cs typeface="Arial"/>
                </a:rPr>
                <a:t>Cloud's pay-as-you-go model allows for easier budget forecasting, aligning with your financial planning goals, and de</a:t>
              </a:r>
              <a:r>
                <a:rPr lang="en-GB" sz="1400" dirty="0">
                  <a:latin typeface="Arial"/>
                  <a:ea typeface="+mn-lt"/>
                  <a:cs typeface="Arial"/>
                </a:rPr>
                <a:t>livers </a:t>
              </a:r>
              <a:r>
                <a:rPr lang="en-GB" sz="1400" dirty="0">
                  <a:latin typeface="Arial" panose="020B0604020202020204" pitchFamily="34" charset="0"/>
                  <a:ea typeface="+mn-lt"/>
                  <a:cs typeface="Arial" panose="020B0604020202020204" pitchFamily="34" charset="0"/>
                </a:rPr>
                <a:t>long-term cost benefits and </a:t>
              </a:r>
              <a:r>
                <a:rPr lang="en-GB" sz="1400" dirty="0">
                  <a:solidFill>
                    <a:schemeClr val="tx1"/>
                  </a:solidFill>
                  <a:latin typeface="Arial"/>
                  <a:ea typeface="+mn-lt"/>
                  <a:cs typeface="Arial"/>
                </a:rPr>
                <a:t>reduced TCO through Cloud optimisation and use of FinOps (e.g. dynamic compute scaling).</a:t>
              </a:r>
            </a:p>
          </p:txBody>
        </p:sp>
        <p:pic>
          <p:nvPicPr>
            <p:cNvPr id="19" name="Graphic 18" descr="Daily calendar outline">
              <a:extLst>
                <a:ext uri="{FF2B5EF4-FFF2-40B4-BE49-F238E27FC236}">
                  <a16:creationId xmlns:a16="http://schemas.microsoft.com/office/drawing/2014/main" id="{CDE6F859-34AA-744F-839B-8A1CC59321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28335" y="2386339"/>
              <a:ext cx="619113" cy="619113"/>
            </a:xfrm>
            <a:prstGeom prst="rect">
              <a:avLst/>
            </a:prstGeom>
          </p:spPr>
        </p:pic>
      </p:grpSp>
      <p:grpSp>
        <p:nvGrpSpPr>
          <p:cNvPr id="14" name="Group 13">
            <a:extLst>
              <a:ext uri="{FF2B5EF4-FFF2-40B4-BE49-F238E27FC236}">
                <a16:creationId xmlns:a16="http://schemas.microsoft.com/office/drawing/2014/main" id="{3407BF45-15E6-5145-1B14-FA1F1809E356}"/>
              </a:ext>
            </a:extLst>
          </p:cNvPr>
          <p:cNvGrpSpPr/>
          <p:nvPr/>
        </p:nvGrpSpPr>
        <p:grpSpPr>
          <a:xfrm>
            <a:off x="428335" y="3308979"/>
            <a:ext cx="5789585" cy="738664"/>
            <a:chOff x="428335" y="3332778"/>
            <a:chExt cx="5789585" cy="738664"/>
          </a:xfrm>
        </p:grpSpPr>
        <p:sp>
          <p:nvSpPr>
            <p:cNvPr id="27" name="TextBox 26">
              <a:extLst>
                <a:ext uri="{FF2B5EF4-FFF2-40B4-BE49-F238E27FC236}">
                  <a16:creationId xmlns:a16="http://schemas.microsoft.com/office/drawing/2014/main" id="{4C2ACEE4-23B4-6302-3AC6-82192314BD5E}"/>
                </a:ext>
              </a:extLst>
            </p:cNvPr>
            <p:cNvSpPr txBox="1"/>
            <p:nvPr/>
          </p:nvSpPr>
          <p:spPr>
            <a:xfrm>
              <a:off x="1362835" y="3332778"/>
              <a:ext cx="4855085" cy="738664"/>
            </a:xfrm>
            <a:prstGeom prst="rect">
              <a:avLst/>
            </a:prstGeom>
            <a:noFill/>
            <a:ln>
              <a:noFill/>
            </a:ln>
          </p:spPr>
          <p:txBody>
            <a:bodyPr wrap="square" anchor="ctr" anchorCtr="0">
              <a:spAutoFit/>
            </a:bodyPr>
            <a:lstStyle/>
            <a:p>
              <a:r>
                <a:rPr lang="en-GB" sz="1400" b="1" dirty="0">
                  <a:solidFill>
                    <a:srgbClr val="0072CE"/>
                  </a:solidFill>
                  <a:latin typeface="Arial"/>
                  <a:ea typeface="+mn-lt"/>
                  <a:cs typeface="Arial"/>
                </a:rPr>
                <a:t>Compliance and Risk Mitigation: </a:t>
              </a:r>
              <a:r>
                <a:rPr lang="en-GB" sz="1400" dirty="0">
                  <a:solidFill>
                    <a:schemeClr val="tx1"/>
                  </a:solidFill>
                  <a:latin typeface="Arial"/>
                  <a:ea typeface="+mn-lt"/>
                  <a:cs typeface="Arial"/>
                </a:rPr>
                <a:t>Cloud services can enhance compliance with financial regulations and mitigate risks associated with data breaches.</a:t>
              </a:r>
            </a:p>
          </p:txBody>
        </p:sp>
        <p:pic>
          <p:nvPicPr>
            <p:cNvPr id="21" name="Graphic 20">
              <a:extLst>
                <a:ext uri="{FF2B5EF4-FFF2-40B4-BE49-F238E27FC236}">
                  <a16:creationId xmlns:a16="http://schemas.microsoft.com/office/drawing/2014/main" id="{3C6B69EC-5070-9EB5-3B7D-FA535073FCF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28335" y="3392554"/>
              <a:ext cx="619113" cy="619113"/>
            </a:xfrm>
            <a:prstGeom prst="rect">
              <a:avLst/>
            </a:prstGeom>
          </p:spPr>
        </p:pic>
      </p:grpSp>
      <p:grpSp>
        <p:nvGrpSpPr>
          <p:cNvPr id="12" name="Group 11">
            <a:extLst>
              <a:ext uri="{FF2B5EF4-FFF2-40B4-BE49-F238E27FC236}">
                <a16:creationId xmlns:a16="http://schemas.microsoft.com/office/drawing/2014/main" id="{FA142B0B-BC73-16FD-4F6F-604B35A92FD3}"/>
              </a:ext>
            </a:extLst>
          </p:cNvPr>
          <p:cNvGrpSpPr/>
          <p:nvPr/>
        </p:nvGrpSpPr>
        <p:grpSpPr>
          <a:xfrm>
            <a:off x="428335" y="4015914"/>
            <a:ext cx="5789585" cy="1169551"/>
            <a:chOff x="428335" y="4015828"/>
            <a:chExt cx="5789585" cy="1169551"/>
          </a:xfrm>
        </p:grpSpPr>
        <p:sp>
          <p:nvSpPr>
            <p:cNvPr id="29" name="TextBox 28">
              <a:extLst>
                <a:ext uri="{FF2B5EF4-FFF2-40B4-BE49-F238E27FC236}">
                  <a16:creationId xmlns:a16="http://schemas.microsoft.com/office/drawing/2014/main" id="{895C1D54-3509-9834-5BA8-D3307B948FAF}"/>
                </a:ext>
              </a:extLst>
            </p:cNvPr>
            <p:cNvSpPr txBox="1"/>
            <p:nvPr/>
          </p:nvSpPr>
          <p:spPr>
            <a:xfrm>
              <a:off x="1362835" y="4015828"/>
              <a:ext cx="4855085" cy="1169551"/>
            </a:xfrm>
            <a:prstGeom prst="rect">
              <a:avLst/>
            </a:prstGeom>
            <a:noFill/>
            <a:ln>
              <a:noFill/>
            </a:ln>
          </p:spPr>
          <p:txBody>
            <a:bodyPr wrap="square" anchor="ctr" anchorCtr="0">
              <a:spAutoFit/>
            </a:bodyPr>
            <a:lstStyle/>
            <a:p>
              <a:r>
                <a:rPr lang="en-GB" sz="1400" b="1" dirty="0">
                  <a:solidFill>
                    <a:srgbClr val="0072CE"/>
                  </a:solidFill>
                  <a:latin typeface="Arial" panose="020B0604020202020204" pitchFamily="34" charset="0"/>
                  <a:ea typeface="+mn-lt"/>
                  <a:cs typeface="Arial" panose="020B0604020202020204" pitchFamily="34" charset="0"/>
                </a:rPr>
                <a:t>NO Upfront Costs: </a:t>
              </a:r>
              <a:r>
                <a:rPr lang="en-GB" sz="1400" dirty="0">
                  <a:latin typeface="Arial" panose="020B0604020202020204" pitchFamily="34" charset="0"/>
                  <a:ea typeface="+mn-lt"/>
                  <a:cs typeface="Arial" panose="020B0604020202020204" pitchFamily="34" charset="0"/>
                </a:rPr>
                <a:t>Shift from capital to operational expenditure, </a:t>
              </a:r>
              <a:r>
                <a:rPr lang="en-GB" sz="1400" dirty="0">
                  <a:solidFill>
                    <a:schemeClr val="tx1"/>
                  </a:solidFill>
                  <a:latin typeface="Arial"/>
                  <a:ea typeface="+mn-lt"/>
                  <a:cs typeface="Arial"/>
                </a:rPr>
                <a:t>releasing capital spend from IT infrastructure upgrading and maintenance for other investments, whilst allowing access to the latest technology and security enhancements.</a:t>
              </a:r>
              <a:endParaRPr lang="en-GB" sz="1400" dirty="0">
                <a:latin typeface="Arial" panose="020B0604020202020204" pitchFamily="34" charset="0"/>
                <a:cs typeface="Arial" panose="020B0604020202020204" pitchFamily="34" charset="0"/>
              </a:endParaRPr>
            </a:p>
          </p:txBody>
        </p:sp>
        <p:pic>
          <p:nvPicPr>
            <p:cNvPr id="22" name="Graphic 21">
              <a:extLst>
                <a:ext uri="{FF2B5EF4-FFF2-40B4-BE49-F238E27FC236}">
                  <a16:creationId xmlns:a16="http://schemas.microsoft.com/office/drawing/2014/main" id="{34F13F68-B789-885E-5F41-537906CAE5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428335" y="4291047"/>
              <a:ext cx="619113" cy="619113"/>
            </a:xfrm>
            <a:prstGeom prst="rect">
              <a:avLst/>
            </a:prstGeom>
          </p:spPr>
        </p:pic>
      </p:grpSp>
      <p:grpSp>
        <p:nvGrpSpPr>
          <p:cNvPr id="11" name="Group 10">
            <a:extLst>
              <a:ext uri="{FF2B5EF4-FFF2-40B4-BE49-F238E27FC236}">
                <a16:creationId xmlns:a16="http://schemas.microsoft.com/office/drawing/2014/main" id="{60CBD637-8D3F-252E-92F4-677D743E64A6}"/>
              </a:ext>
            </a:extLst>
          </p:cNvPr>
          <p:cNvGrpSpPr/>
          <p:nvPr/>
        </p:nvGrpSpPr>
        <p:grpSpPr>
          <a:xfrm>
            <a:off x="428335" y="5153737"/>
            <a:ext cx="5789585" cy="738664"/>
            <a:chOff x="428335" y="5153737"/>
            <a:chExt cx="5789585" cy="738664"/>
          </a:xfrm>
        </p:grpSpPr>
        <p:sp>
          <p:nvSpPr>
            <p:cNvPr id="31" name="TextBox 30">
              <a:extLst>
                <a:ext uri="{FF2B5EF4-FFF2-40B4-BE49-F238E27FC236}">
                  <a16:creationId xmlns:a16="http://schemas.microsoft.com/office/drawing/2014/main" id="{B134A0D2-8DD2-805E-273C-8E4374249D56}"/>
                </a:ext>
              </a:extLst>
            </p:cNvPr>
            <p:cNvSpPr txBox="1"/>
            <p:nvPr/>
          </p:nvSpPr>
          <p:spPr>
            <a:xfrm>
              <a:off x="1362835" y="5153737"/>
              <a:ext cx="4855085" cy="738664"/>
            </a:xfrm>
            <a:prstGeom prst="rect">
              <a:avLst/>
            </a:prstGeom>
            <a:noFill/>
            <a:ln>
              <a:noFill/>
            </a:ln>
          </p:spPr>
          <p:txBody>
            <a:bodyPr wrap="square" anchor="ctr" anchorCtr="0">
              <a:spAutoFit/>
            </a:bodyPr>
            <a:lstStyle/>
            <a:p>
              <a:r>
                <a:rPr lang="en-GB" sz="1400" b="1" dirty="0">
                  <a:solidFill>
                    <a:srgbClr val="0072CE"/>
                  </a:solidFill>
                  <a:latin typeface="Arial"/>
                  <a:ea typeface="+mn-lt"/>
                  <a:cs typeface="Arial"/>
                </a:rPr>
                <a:t>Data Governance: </a:t>
              </a:r>
              <a:r>
                <a:rPr lang="en-GB" sz="1400" dirty="0">
                  <a:latin typeface="Arial"/>
                  <a:ea typeface="+mn-lt"/>
                  <a:cs typeface="Arial"/>
                </a:rPr>
                <a:t>Emphasise cloud providers' commitment to data governance and regulatory compliance.</a:t>
              </a:r>
            </a:p>
          </p:txBody>
        </p:sp>
        <p:pic>
          <p:nvPicPr>
            <p:cNvPr id="24" name="Graphic 23">
              <a:extLst>
                <a:ext uri="{FF2B5EF4-FFF2-40B4-BE49-F238E27FC236}">
                  <a16:creationId xmlns:a16="http://schemas.microsoft.com/office/drawing/2014/main" id="{5B4A27E8-8AEF-77A1-F690-761ECACF0C2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428335" y="5213513"/>
              <a:ext cx="619113" cy="619113"/>
            </a:xfrm>
            <a:prstGeom prst="rect">
              <a:avLst/>
            </a:prstGeom>
          </p:spPr>
        </p:pic>
      </p:grpSp>
      <p:sp>
        <p:nvSpPr>
          <p:cNvPr id="2" name="TextBox 1">
            <a:extLst>
              <a:ext uri="{FF2B5EF4-FFF2-40B4-BE49-F238E27FC236}">
                <a16:creationId xmlns:a16="http://schemas.microsoft.com/office/drawing/2014/main" id="{B09E7241-31C8-794E-8A62-9A3954C9E28D}"/>
              </a:ext>
            </a:extLst>
          </p:cNvPr>
          <p:cNvSpPr txBox="1"/>
          <p:nvPr/>
        </p:nvSpPr>
        <p:spPr>
          <a:xfrm>
            <a:off x="6323798" y="3430188"/>
            <a:ext cx="5554753" cy="2462213"/>
          </a:xfrm>
          <a:prstGeom prst="rect">
            <a:avLst/>
          </a:prstGeom>
          <a:solidFill>
            <a:schemeClr val="bg1"/>
          </a:solidFill>
          <a:ln w="12700">
            <a:solidFill>
              <a:schemeClr val="tx1"/>
            </a:solidFill>
          </a:ln>
        </p:spPr>
        <p:txBody>
          <a:bodyPr wrap="square" lIns="91440" tIns="45720" rIns="91440" bIns="45720" rtlCol="0" anchor="t">
            <a:spAutoFit/>
          </a:bodyPr>
          <a:lstStyle/>
          <a:p>
            <a:pPr algn="ctr"/>
            <a:r>
              <a:rPr lang="en-GB" sz="1400" b="1" dirty="0">
                <a:latin typeface="Arial" panose="020B0604020202020204" pitchFamily="34" charset="0"/>
                <a:cs typeface="Arial" panose="020B0604020202020204" pitchFamily="34" charset="0"/>
              </a:rPr>
              <a:t>Services you may find useful:</a:t>
            </a:r>
          </a:p>
          <a:p>
            <a:pPr algn="ctr"/>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latin typeface="Arial" panose="020B0604020202020204" pitchFamily="34" charset="0"/>
                <a:ea typeface="+mn-lt"/>
                <a:cs typeface="Arial" panose="020B0604020202020204" pitchFamily="34" charset="0"/>
                <a:hlinkClick r:id="rId12"/>
              </a:rPr>
              <a:t>Financial operations (FinOps)</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Cloud adoption introduces significant changes to the way financial aspects of the IT service are managed.</a:t>
            </a:r>
            <a:endParaRPr lang="en-GB" sz="1400" dirty="0">
              <a:solidFill>
                <a:srgbClr val="005BBB"/>
              </a:solidFill>
              <a:latin typeface="Arial" panose="020B0604020202020204" pitchFamily="34" charset="0"/>
              <a:ea typeface="+mn-lt"/>
              <a:cs typeface="Arial" panose="020B0604020202020204" pitchFamily="34" charset="0"/>
            </a:endParaRPr>
          </a:p>
          <a:p>
            <a:pPr marL="285750" indent="-285750">
              <a:buFont typeface="Arial"/>
              <a:buChar char="•"/>
            </a:pPr>
            <a:r>
              <a:rPr lang="en-GB" sz="1400" dirty="0">
                <a:solidFill>
                  <a:srgbClr val="005BBB"/>
                </a:solidFill>
                <a:latin typeface="Arial" panose="020B0604020202020204" pitchFamily="34" charset="0"/>
                <a:ea typeface="+mn-lt"/>
                <a:cs typeface="Arial" panose="020B0604020202020204" pitchFamily="34" charset="0"/>
                <a:hlinkClick r:id="rId13"/>
              </a:rPr>
              <a:t>Business Case</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High-level rapid assessment of potential value of migration to the cloud</a:t>
            </a:r>
            <a:r>
              <a:rPr lang="en-GB" sz="1400" dirty="0">
                <a:latin typeface="Arial"/>
                <a:cs typeface="Arial"/>
              </a:rPr>
              <a:t> , and 1-2-1 clinics to review in depth</a:t>
            </a:r>
            <a:r>
              <a:rPr lang="en-US" sz="1400" dirty="0">
                <a:latin typeface="Arial" panose="020B0604020202020204" pitchFamily="34" charset="0"/>
                <a:cs typeface="Arial" panose="020B0604020202020204" pitchFamily="34" charset="0"/>
              </a:rPr>
              <a:t>.</a:t>
            </a:r>
          </a:p>
          <a:p>
            <a:pPr marL="285750" indent="-285750">
              <a:buFont typeface="Arial"/>
              <a:buChar char="•"/>
            </a:pPr>
            <a:r>
              <a:rPr lang="en-GB" sz="1400" dirty="0">
                <a:solidFill>
                  <a:srgbClr val="005BBB"/>
                </a:solidFill>
                <a:latin typeface="Arial" panose="020B0604020202020204" pitchFamily="34" charset="0"/>
                <a:ea typeface="+mn-lt"/>
                <a:cs typeface="Arial" panose="020B0604020202020204" pitchFamily="34" charset="0"/>
                <a:hlinkClick r:id="rId14"/>
              </a:rPr>
              <a:t>Data and Insight</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Cloud computing analytics helps streamline the process of gathering, integrating, analysing, and using data to extract actionable insights</a:t>
            </a:r>
          </a:p>
          <a:p>
            <a:pPr algn="ctr"/>
            <a:endParaRPr lang="en-GB" sz="14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C68019E-D08B-9316-5E33-78FE076781EB}"/>
              </a:ext>
            </a:extLst>
          </p:cNvPr>
          <p:cNvSpPr/>
          <p:nvPr/>
        </p:nvSpPr>
        <p:spPr>
          <a:xfrm>
            <a:off x="6622181" y="5213513"/>
            <a:ext cx="4380471" cy="1476720"/>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dirty="0">
              <a:solidFill>
                <a:schemeClr val="tx1"/>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C8387C01-C5D0-5B97-DBF7-687EDE17C2AD}"/>
              </a:ext>
            </a:extLst>
          </p:cNvPr>
          <p:cNvSpPr/>
          <p:nvPr/>
        </p:nvSpPr>
        <p:spPr>
          <a:xfrm>
            <a:off x="7259696" y="1295356"/>
            <a:ext cx="4618856" cy="4775518"/>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algn="ctr"/>
            <a:r>
              <a:rPr lang="en-US" sz="1400" dirty="0">
                <a:solidFill>
                  <a:schemeClr val="tx1"/>
                </a:solidFill>
                <a:latin typeface="Arial" panose="020B0604020202020204" pitchFamily="34" charset="0"/>
                <a:cs typeface="Arial" panose="020B0604020202020204" pitchFamily="34" charset="0"/>
              </a:rPr>
              <a:t>Moving to the cloud can help us optimize our financial operations, reduce hardware and maintenance costs, and improve budgeting accuracy. Cloud-based financial systems can also provide real-time insights, enable better forecasting, and enhance financial reporting and compliance.</a:t>
            </a:r>
          </a:p>
        </p:txBody>
      </p:sp>
      <p:pic>
        <p:nvPicPr>
          <p:cNvPr id="10" name="Graphic 9" descr="User outline">
            <a:extLst>
              <a:ext uri="{FF2B5EF4-FFF2-40B4-BE49-F238E27FC236}">
                <a16:creationId xmlns:a16="http://schemas.microsoft.com/office/drawing/2014/main" id="{011B6D10-647F-B480-8A66-F08F3F84F1FB}"/>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12164" t="12040" r="13278" b="11812"/>
          <a:stretch/>
        </p:blipFill>
        <p:spPr>
          <a:xfrm>
            <a:off x="6323798" y="1355360"/>
            <a:ext cx="830019" cy="860033"/>
          </a:xfrm>
          <a:prstGeom prst="rect">
            <a:avLst/>
          </a:prstGeom>
        </p:spPr>
      </p:pic>
    </p:spTree>
    <p:extLst>
      <p:ext uri="{BB962C8B-B14F-4D97-AF65-F5344CB8AC3E}">
        <p14:creationId xmlns:p14="http://schemas.microsoft.com/office/powerpoint/2010/main" val="3237223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BC98A5F-695A-57C2-B4C0-81415254EBB3}"/>
              </a:ext>
            </a:extLst>
          </p:cNvPr>
          <p:cNvSpPr txBox="1">
            <a:spLocks/>
          </p:cNvSpPr>
          <p:nvPr/>
        </p:nvSpPr>
        <p:spPr>
          <a:xfrm>
            <a:off x="506308" y="362176"/>
            <a:ext cx="11372243" cy="767494"/>
          </a:xfrm>
          <a:prstGeom prst="rect">
            <a:avLst/>
          </a:prstGeom>
          <a:ln>
            <a:noFill/>
          </a:ln>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Arial" panose="020B0604020202020204" pitchFamily="34" charset="0"/>
                <a:cs typeface="Arial" panose="020B0604020202020204" pitchFamily="34" charset="0"/>
              </a:rPr>
              <a:t>Benefits of Cloud – Director of Estates</a:t>
            </a:r>
          </a:p>
        </p:txBody>
      </p:sp>
      <p:grpSp>
        <p:nvGrpSpPr>
          <p:cNvPr id="24" name="Group 23">
            <a:extLst>
              <a:ext uri="{FF2B5EF4-FFF2-40B4-BE49-F238E27FC236}">
                <a16:creationId xmlns:a16="http://schemas.microsoft.com/office/drawing/2014/main" id="{F9FF653B-3B12-78DE-3398-2C00964A8782}"/>
              </a:ext>
            </a:extLst>
          </p:cNvPr>
          <p:cNvGrpSpPr/>
          <p:nvPr/>
        </p:nvGrpSpPr>
        <p:grpSpPr>
          <a:xfrm>
            <a:off x="428335" y="1129670"/>
            <a:ext cx="5789585" cy="954107"/>
            <a:chOff x="428335" y="1129670"/>
            <a:chExt cx="5789585" cy="954107"/>
          </a:xfrm>
        </p:grpSpPr>
        <p:sp>
          <p:nvSpPr>
            <p:cNvPr id="17" name="TextBox 16">
              <a:extLst>
                <a:ext uri="{FF2B5EF4-FFF2-40B4-BE49-F238E27FC236}">
                  <a16:creationId xmlns:a16="http://schemas.microsoft.com/office/drawing/2014/main" id="{BCA43E7E-0205-DF33-3C7E-9455028AC09F}"/>
                </a:ext>
              </a:extLst>
            </p:cNvPr>
            <p:cNvSpPr txBox="1"/>
            <p:nvPr/>
          </p:nvSpPr>
          <p:spPr>
            <a:xfrm>
              <a:off x="1362835" y="1129670"/>
              <a:ext cx="4855085" cy="954107"/>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Scalability: </a:t>
              </a:r>
              <a:r>
                <a:rPr lang="en-GB" sz="1400" dirty="0">
                  <a:solidFill>
                    <a:srgbClr val="0F0F0F"/>
                  </a:solidFill>
                  <a:latin typeface="Arial" panose="020B0604020202020204" pitchFamily="34" charset="0"/>
                  <a:ea typeface="+mn-lt"/>
                  <a:cs typeface="Arial" panose="020B0604020202020204" pitchFamily="34" charset="0"/>
                </a:rPr>
                <a:t>NHS cloud adoption scales resources dynamically to meet evolving healthcare needs, empowering professionals with efficient and tailored services through advanced features like generative AI.</a:t>
              </a:r>
            </a:p>
          </p:txBody>
        </p:sp>
        <p:pic>
          <p:nvPicPr>
            <p:cNvPr id="15" name="Graphic 14">
              <a:extLst>
                <a:ext uri="{FF2B5EF4-FFF2-40B4-BE49-F238E27FC236}">
                  <a16:creationId xmlns:a16="http://schemas.microsoft.com/office/drawing/2014/main" id="{D6AFC669-CE25-4DEB-1160-94F06E2B23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8335" y="1297167"/>
              <a:ext cx="619113" cy="619113"/>
            </a:xfrm>
            <a:prstGeom prst="rect">
              <a:avLst/>
            </a:prstGeom>
          </p:spPr>
        </p:pic>
      </p:grpSp>
      <p:grpSp>
        <p:nvGrpSpPr>
          <p:cNvPr id="14" name="Group 13">
            <a:extLst>
              <a:ext uri="{FF2B5EF4-FFF2-40B4-BE49-F238E27FC236}">
                <a16:creationId xmlns:a16="http://schemas.microsoft.com/office/drawing/2014/main" id="{40856F0C-3C63-5267-5586-1C929E441581}"/>
              </a:ext>
            </a:extLst>
          </p:cNvPr>
          <p:cNvGrpSpPr/>
          <p:nvPr/>
        </p:nvGrpSpPr>
        <p:grpSpPr>
          <a:xfrm>
            <a:off x="428335" y="3249425"/>
            <a:ext cx="5789585" cy="738664"/>
            <a:chOff x="428335" y="3249425"/>
            <a:chExt cx="5789585" cy="738664"/>
          </a:xfrm>
        </p:grpSpPr>
        <p:sp>
          <p:nvSpPr>
            <p:cNvPr id="27" name="TextBox 26">
              <a:extLst>
                <a:ext uri="{FF2B5EF4-FFF2-40B4-BE49-F238E27FC236}">
                  <a16:creationId xmlns:a16="http://schemas.microsoft.com/office/drawing/2014/main" id="{4C2ACEE4-23B4-6302-3AC6-82192314BD5E}"/>
                </a:ext>
              </a:extLst>
            </p:cNvPr>
            <p:cNvSpPr txBox="1"/>
            <p:nvPr/>
          </p:nvSpPr>
          <p:spPr>
            <a:xfrm>
              <a:off x="1362835" y="3249425"/>
              <a:ext cx="4855085" cy="738664"/>
            </a:xfrm>
            <a:prstGeom prst="rect">
              <a:avLst/>
            </a:prstGeom>
            <a:noFill/>
            <a:ln>
              <a:noFill/>
            </a:ln>
          </p:spPr>
          <p:txBody>
            <a:bodyPr wrap="square">
              <a:spAutoFit/>
            </a:bodyPr>
            <a:lstStyle/>
            <a:p>
              <a:r>
                <a:rPr lang="en-GB" sz="1400" b="1" dirty="0">
                  <a:solidFill>
                    <a:srgbClr val="0072CE"/>
                  </a:solidFill>
                  <a:latin typeface="Arial" panose="020B0604020202020204" pitchFamily="34" charset="0"/>
                  <a:ea typeface="+mn-lt"/>
                  <a:cs typeface="Arial" panose="020B0604020202020204" pitchFamily="34" charset="0"/>
                </a:rPr>
                <a:t>Sustainability: </a:t>
              </a:r>
              <a:r>
                <a:rPr lang="en-GB" sz="1400" dirty="0">
                  <a:solidFill>
                    <a:srgbClr val="374151"/>
                  </a:solidFill>
                  <a:latin typeface="Arial" panose="020B0604020202020204" pitchFamily="34" charset="0"/>
                  <a:ea typeface="+mn-lt"/>
                  <a:cs typeface="Arial" panose="020B0604020202020204" pitchFamily="34" charset="0"/>
                </a:rPr>
                <a:t>Cloud technologies align with sustainability goals, reducing the need for physical infrastructure and promoting eco-friendly practices.</a:t>
              </a:r>
              <a:endParaRPr lang="en-GB" sz="1400" dirty="0">
                <a:latin typeface="Arial" panose="020B0604020202020204" pitchFamily="34" charset="0"/>
                <a:ea typeface="+mn-lt"/>
                <a:cs typeface="Arial" panose="020B0604020202020204" pitchFamily="34" charset="0"/>
              </a:endParaRPr>
            </a:p>
          </p:txBody>
        </p:sp>
        <p:pic>
          <p:nvPicPr>
            <p:cNvPr id="18" name="Graphic 17">
              <a:extLst>
                <a:ext uri="{FF2B5EF4-FFF2-40B4-BE49-F238E27FC236}">
                  <a16:creationId xmlns:a16="http://schemas.microsoft.com/office/drawing/2014/main" id="{47554237-62C9-2EF1-C183-9230584BDB1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28335" y="3309201"/>
              <a:ext cx="619113" cy="619113"/>
            </a:xfrm>
            <a:prstGeom prst="rect">
              <a:avLst/>
            </a:prstGeom>
          </p:spPr>
        </p:pic>
      </p:grpSp>
      <p:grpSp>
        <p:nvGrpSpPr>
          <p:cNvPr id="11" name="Group 10">
            <a:extLst>
              <a:ext uri="{FF2B5EF4-FFF2-40B4-BE49-F238E27FC236}">
                <a16:creationId xmlns:a16="http://schemas.microsoft.com/office/drawing/2014/main" id="{3EB20A48-4250-7494-6064-4A926F3EE8C3}"/>
              </a:ext>
            </a:extLst>
          </p:cNvPr>
          <p:cNvGrpSpPr/>
          <p:nvPr/>
        </p:nvGrpSpPr>
        <p:grpSpPr>
          <a:xfrm>
            <a:off x="428335" y="5153737"/>
            <a:ext cx="5789585" cy="738664"/>
            <a:chOff x="428335" y="5153737"/>
            <a:chExt cx="5789585" cy="738664"/>
          </a:xfrm>
        </p:grpSpPr>
        <p:sp>
          <p:nvSpPr>
            <p:cNvPr id="31" name="TextBox 30">
              <a:extLst>
                <a:ext uri="{FF2B5EF4-FFF2-40B4-BE49-F238E27FC236}">
                  <a16:creationId xmlns:a16="http://schemas.microsoft.com/office/drawing/2014/main" id="{B134A0D2-8DD2-805E-273C-8E4374249D56}"/>
                </a:ext>
              </a:extLst>
            </p:cNvPr>
            <p:cNvSpPr txBox="1"/>
            <p:nvPr/>
          </p:nvSpPr>
          <p:spPr>
            <a:xfrm>
              <a:off x="1362835" y="5153737"/>
              <a:ext cx="4855085" cy="738664"/>
            </a:xfrm>
            <a:prstGeom prst="rect">
              <a:avLst/>
            </a:prstGeom>
            <a:noFill/>
            <a:ln>
              <a:noFill/>
            </a:ln>
          </p:spPr>
          <p:txBody>
            <a:bodyPr wrap="square">
              <a:spAutoFit/>
            </a:bodyPr>
            <a:lstStyle/>
            <a:p>
              <a:r>
                <a:rPr lang="en-GB" sz="1400" b="1" dirty="0">
                  <a:solidFill>
                    <a:srgbClr val="0072CE"/>
                  </a:solidFill>
                  <a:latin typeface="Arial"/>
                  <a:ea typeface="+mn-lt"/>
                  <a:cs typeface="Arial"/>
                </a:rPr>
                <a:t>Operational Disruption: </a:t>
              </a:r>
              <a:r>
                <a:rPr lang="en-GB" sz="1400" dirty="0">
                  <a:solidFill>
                    <a:srgbClr val="374151"/>
                  </a:solidFill>
                  <a:latin typeface="Arial"/>
                  <a:ea typeface="+mn-lt"/>
                  <a:cs typeface="Arial"/>
                </a:rPr>
                <a:t>Emphasise the gradual and planned nature of cloud adoption to minimise disruption to facilities and services.</a:t>
              </a:r>
              <a:endParaRPr lang="en-GB" sz="1400" dirty="0">
                <a:latin typeface="Arial"/>
                <a:ea typeface="+mn-lt"/>
                <a:cs typeface="Arial"/>
              </a:endParaRPr>
            </a:p>
          </p:txBody>
        </p:sp>
        <p:pic>
          <p:nvPicPr>
            <p:cNvPr id="21" name="Graphic 20">
              <a:extLst>
                <a:ext uri="{FF2B5EF4-FFF2-40B4-BE49-F238E27FC236}">
                  <a16:creationId xmlns:a16="http://schemas.microsoft.com/office/drawing/2014/main" id="{EB00DC9E-45D2-F1F0-471F-5F879978A49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28335" y="5213513"/>
              <a:ext cx="619113" cy="619113"/>
            </a:xfrm>
            <a:prstGeom prst="rect">
              <a:avLst/>
            </a:prstGeom>
          </p:spPr>
        </p:pic>
      </p:grpSp>
      <p:sp>
        <p:nvSpPr>
          <p:cNvPr id="2" name="TextBox 1">
            <a:extLst>
              <a:ext uri="{FF2B5EF4-FFF2-40B4-BE49-F238E27FC236}">
                <a16:creationId xmlns:a16="http://schemas.microsoft.com/office/drawing/2014/main" id="{2CCE2A93-C6EC-20FA-1553-63ABAC00E409}"/>
              </a:ext>
            </a:extLst>
          </p:cNvPr>
          <p:cNvSpPr txBox="1"/>
          <p:nvPr/>
        </p:nvSpPr>
        <p:spPr>
          <a:xfrm>
            <a:off x="6323798" y="2984680"/>
            <a:ext cx="5554753" cy="2677656"/>
          </a:xfrm>
          <a:prstGeom prst="rect">
            <a:avLst/>
          </a:prstGeom>
          <a:solidFill>
            <a:schemeClr val="bg1"/>
          </a:solidFill>
          <a:ln w="12700">
            <a:solidFill>
              <a:schemeClr val="tx1"/>
            </a:solidFill>
          </a:ln>
        </p:spPr>
        <p:txBody>
          <a:bodyPr wrap="square" lIns="91440" tIns="45720" rIns="91440" bIns="45720" rtlCol="0" anchor="t">
            <a:spAutoFit/>
          </a:bodyPr>
          <a:lstStyle/>
          <a:p>
            <a:pPr algn="ctr"/>
            <a:r>
              <a:rPr lang="en-GB" sz="1400" b="1" dirty="0">
                <a:latin typeface="Arial" panose="020B0604020202020204" pitchFamily="34" charset="0"/>
                <a:cs typeface="Arial" panose="020B0604020202020204" pitchFamily="34" charset="0"/>
              </a:rPr>
              <a:t>Services you may find useful:</a:t>
            </a:r>
          </a:p>
          <a:p>
            <a:pPr marL="28575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solidFill>
                  <a:srgbClr val="005BBB"/>
                </a:solidFill>
                <a:latin typeface="Arial"/>
                <a:ea typeface="+mn-lt"/>
                <a:cs typeface="Arial"/>
                <a:hlinkClick r:id="rId8"/>
              </a:rPr>
              <a:t>Strategy</a:t>
            </a:r>
            <a:r>
              <a:rPr lang="en-GB" sz="1400" dirty="0">
                <a:solidFill>
                  <a:srgbClr val="005BBB"/>
                </a:solidFill>
                <a:latin typeface="Arial"/>
                <a:ea typeface="+mn-lt"/>
                <a:cs typeface="Arial"/>
              </a:rPr>
              <a:t> – </a:t>
            </a:r>
            <a:r>
              <a:rPr lang="en-GB" sz="1400" dirty="0">
                <a:latin typeface="Arial"/>
                <a:cs typeface="Arial"/>
              </a:rPr>
              <a:t>The NHS Cloud Strategy has been shaped by a requirement to evaluate Cloud solutions before other hosting options, as highlighted in the documents listed below.</a:t>
            </a:r>
          </a:p>
          <a:p>
            <a:pPr marL="285750" indent="-285750">
              <a:buFont typeface="Arial"/>
              <a:buChar char="•"/>
            </a:pPr>
            <a:r>
              <a:rPr lang="en-GB" sz="1400" dirty="0">
                <a:solidFill>
                  <a:srgbClr val="005BBB"/>
                </a:solidFill>
                <a:latin typeface="Arial" panose="020B0604020202020204" pitchFamily="34" charset="0"/>
                <a:ea typeface="+mn-lt"/>
                <a:cs typeface="Arial" panose="020B0604020202020204" pitchFamily="34" charset="0"/>
                <a:hlinkClick r:id="rId9"/>
              </a:rPr>
              <a:t>Data and Insight</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Cloud computing analytics helps streamline the process of gathering, integrating, </a:t>
            </a:r>
            <a:r>
              <a:rPr lang="en-US" sz="1400" dirty="0" err="1">
                <a:latin typeface="Arial" panose="020B0604020202020204" pitchFamily="34" charset="0"/>
                <a:cs typeface="Arial" panose="020B0604020202020204" pitchFamily="34" charset="0"/>
              </a:rPr>
              <a:t>analysing</a:t>
            </a:r>
            <a:r>
              <a:rPr lang="en-US" sz="1400" dirty="0">
                <a:latin typeface="Arial" panose="020B0604020202020204" pitchFamily="34" charset="0"/>
                <a:cs typeface="Arial" panose="020B0604020202020204" pitchFamily="34" charset="0"/>
              </a:rPr>
              <a:t>, and using data to extract actionable insights</a:t>
            </a:r>
          </a:p>
          <a:p>
            <a:pPr marL="285750" indent="-285750">
              <a:buFont typeface="Arial" panose="020B0604020202020204" pitchFamily="34" charset="0"/>
              <a:buChar char="•"/>
            </a:pPr>
            <a:r>
              <a:rPr lang="en-GB" sz="1400" dirty="0">
                <a:solidFill>
                  <a:srgbClr val="005BBB"/>
                </a:solidFill>
                <a:latin typeface="Arial" panose="020B0604020202020204" pitchFamily="34" charset="0"/>
                <a:ea typeface="+mn-lt"/>
                <a:cs typeface="Arial" panose="020B0604020202020204" pitchFamily="34" charset="0"/>
                <a:hlinkClick r:id="rId10"/>
              </a:rPr>
              <a:t>Orchestration and Automation</a:t>
            </a:r>
            <a:r>
              <a:rPr lang="en-GB" sz="1400" dirty="0">
                <a:latin typeface="Arial" panose="020B0604020202020204" pitchFamily="34" charset="0"/>
                <a:ea typeface="+mn-lt"/>
                <a:cs typeface="Arial" panose="020B0604020202020204" pitchFamily="34" charset="0"/>
              </a:rPr>
              <a:t> – </a:t>
            </a:r>
            <a:r>
              <a:rPr lang="en-US" sz="1400" dirty="0">
                <a:latin typeface="Arial" panose="020B0604020202020204" pitchFamily="34" charset="0"/>
                <a:cs typeface="Arial" panose="020B0604020202020204" pitchFamily="34" charset="0"/>
              </a:rPr>
              <a:t>Orchestration often refers to the automated configuration, coordination, and management of computer systems and services.</a:t>
            </a:r>
          </a:p>
          <a:p>
            <a:pPr marL="285750" indent="-285750">
              <a:buFont typeface="Arial" panose="020B0604020202020204" pitchFamily="34" charset="0"/>
              <a:buChar char="•"/>
            </a:pPr>
            <a:endParaRPr lang="en-GB" sz="1400" dirty="0">
              <a:solidFill>
                <a:srgbClr val="005BBB"/>
              </a:solidFill>
              <a:latin typeface="Arial" panose="020B0604020202020204" pitchFamily="34" charset="0"/>
              <a:ea typeface="+mn-lt"/>
              <a:cs typeface="Arial" panose="020B0604020202020204" pitchFamily="34" charset="0"/>
              <a:hlinkClick r:id="rId11"/>
            </a:endParaRPr>
          </a:p>
        </p:txBody>
      </p:sp>
      <p:sp>
        <p:nvSpPr>
          <p:cNvPr id="3" name="Rectangle 2">
            <a:extLst>
              <a:ext uri="{FF2B5EF4-FFF2-40B4-BE49-F238E27FC236}">
                <a16:creationId xmlns:a16="http://schemas.microsoft.com/office/drawing/2014/main" id="{43F318F8-7E3E-315A-F119-4305B856BA14}"/>
              </a:ext>
            </a:extLst>
          </p:cNvPr>
          <p:cNvSpPr/>
          <p:nvPr/>
        </p:nvSpPr>
        <p:spPr>
          <a:xfrm>
            <a:off x="5938788" y="5877780"/>
            <a:ext cx="4380471" cy="1236088"/>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dirty="0">
              <a:solidFill>
                <a:schemeClr val="tx1"/>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0A32B8E7-8A42-69DE-9661-15C318C54511}"/>
              </a:ext>
            </a:extLst>
          </p:cNvPr>
          <p:cNvSpPr/>
          <p:nvPr/>
        </p:nvSpPr>
        <p:spPr>
          <a:xfrm>
            <a:off x="7259696" y="1295356"/>
            <a:ext cx="4618856" cy="4597045"/>
          </a:xfrm>
          <a:prstGeom prst="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algn="ctr"/>
            <a:r>
              <a:rPr lang="en-US" sz="1400" dirty="0">
                <a:solidFill>
                  <a:schemeClr val="tx1"/>
                </a:solidFill>
                <a:latin typeface="Arial" panose="020B0604020202020204" pitchFamily="34" charset="0"/>
                <a:cs typeface="Arial" panose="020B0604020202020204" pitchFamily="34" charset="0"/>
              </a:rPr>
              <a:t>Cloud technology can help us optimize our estate management, reduce energy consumption, and improve facility maintenance. Using cloud, we can optimize energy consumption, reduce costs, and create a more sustainable future for your NHS trust.</a:t>
            </a:r>
          </a:p>
        </p:txBody>
      </p:sp>
      <p:pic>
        <p:nvPicPr>
          <p:cNvPr id="10" name="Graphic 9" descr="User outline">
            <a:extLst>
              <a:ext uri="{FF2B5EF4-FFF2-40B4-BE49-F238E27FC236}">
                <a16:creationId xmlns:a16="http://schemas.microsoft.com/office/drawing/2014/main" id="{C12E179D-1F1B-EC14-78F8-853C4AEA7EFE}"/>
              </a:ext>
            </a:extLst>
          </p:cNvPr>
          <p:cNvPicPr>
            <a:picLocks noChangeAspect="1"/>
          </p:cNvPicPr>
          <p:nvPr/>
        </p:nvPicPr>
        <p:blipFill rotWithShape="1">
          <a:blip r:embed="rId12">
            <a:extLst>
              <a:ext uri="{96DAC541-7B7A-43D3-8B79-37D633B846F1}">
                <asvg:svgBlip xmlns:asvg="http://schemas.microsoft.com/office/drawing/2016/SVG/main" r:embed="rId13"/>
              </a:ext>
            </a:extLst>
          </a:blip>
          <a:srcRect l="12164" t="12040" r="13278" b="11812"/>
          <a:stretch/>
        </p:blipFill>
        <p:spPr>
          <a:xfrm>
            <a:off x="6323798" y="1355360"/>
            <a:ext cx="830019" cy="860033"/>
          </a:xfrm>
          <a:prstGeom prst="rect">
            <a:avLst/>
          </a:prstGeom>
        </p:spPr>
      </p:pic>
      <p:grpSp>
        <p:nvGrpSpPr>
          <p:cNvPr id="5" name="Group 4">
            <a:extLst>
              <a:ext uri="{FF2B5EF4-FFF2-40B4-BE49-F238E27FC236}">
                <a16:creationId xmlns:a16="http://schemas.microsoft.com/office/drawing/2014/main" id="{FF1CB609-532B-F2ED-3FC7-69499E246AC9}"/>
              </a:ext>
            </a:extLst>
          </p:cNvPr>
          <p:cNvGrpSpPr/>
          <p:nvPr/>
        </p:nvGrpSpPr>
        <p:grpSpPr>
          <a:xfrm>
            <a:off x="402844" y="4141806"/>
            <a:ext cx="5789585" cy="738664"/>
            <a:chOff x="428335" y="1302545"/>
            <a:chExt cx="5789585" cy="738664"/>
          </a:xfrm>
        </p:grpSpPr>
        <p:pic>
          <p:nvPicPr>
            <p:cNvPr id="6" name="Graphic 5" descr="Playbook outline">
              <a:extLst>
                <a:ext uri="{FF2B5EF4-FFF2-40B4-BE49-F238E27FC236}">
                  <a16:creationId xmlns:a16="http://schemas.microsoft.com/office/drawing/2014/main" id="{A3F32E70-B7FA-9064-DA70-86E46B16BC3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428335" y="1362321"/>
              <a:ext cx="619113" cy="619113"/>
            </a:xfrm>
            <a:prstGeom prst="rect">
              <a:avLst/>
            </a:prstGeom>
          </p:spPr>
        </p:pic>
        <p:sp>
          <p:nvSpPr>
            <p:cNvPr id="7" name="TextBox 6">
              <a:extLst>
                <a:ext uri="{FF2B5EF4-FFF2-40B4-BE49-F238E27FC236}">
                  <a16:creationId xmlns:a16="http://schemas.microsoft.com/office/drawing/2014/main" id="{0C585B0C-7947-1682-EA96-93B007A98EB3}"/>
                </a:ext>
              </a:extLst>
            </p:cNvPr>
            <p:cNvSpPr txBox="1"/>
            <p:nvPr/>
          </p:nvSpPr>
          <p:spPr>
            <a:xfrm>
              <a:off x="1362835" y="1302545"/>
              <a:ext cx="4855085" cy="738664"/>
            </a:xfrm>
            <a:prstGeom prst="rect">
              <a:avLst/>
            </a:prstGeom>
            <a:noFill/>
            <a:ln>
              <a:noFill/>
            </a:ln>
          </p:spPr>
          <p:txBody>
            <a:bodyPr wrap="square">
              <a:spAutoFit/>
            </a:bodyPr>
            <a:lstStyle/>
            <a:p>
              <a:r>
                <a:rPr lang="en-US" sz="1400" b="1" dirty="0">
                  <a:solidFill>
                    <a:srgbClr val="0072CE"/>
                  </a:solidFill>
                  <a:latin typeface="Arial" panose="020B0604020202020204" pitchFamily="34" charset="0"/>
                  <a:ea typeface="+mn-lt"/>
                  <a:cs typeface="Arial" panose="020B0604020202020204" pitchFamily="34" charset="0"/>
                </a:rPr>
                <a:t>Strategic Agility:</a:t>
              </a:r>
              <a:r>
                <a:rPr lang="en-US" sz="1400" b="1" dirty="0">
                  <a:solidFill>
                    <a:srgbClr val="000000"/>
                  </a:solidFill>
                  <a:latin typeface="Arial" panose="020B0604020202020204" pitchFamily="34" charset="0"/>
                  <a:ea typeface="+mn-lt"/>
                  <a:cs typeface="Arial" panose="020B0604020202020204" pitchFamily="34" charset="0"/>
                </a:rPr>
                <a:t> </a:t>
              </a:r>
              <a:r>
                <a:rPr lang="en-US" sz="1400" dirty="0">
                  <a:solidFill>
                    <a:srgbClr val="000000"/>
                  </a:solidFill>
                  <a:latin typeface="Arial" panose="020B0604020202020204" pitchFamily="34" charset="0"/>
                  <a:ea typeface="+mn-lt"/>
                  <a:cs typeface="Arial" panose="020B0604020202020204" pitchFamily="34" charset="0"/>
                </a:rPr>
                <a:t>Cloud adoption facilitates rapid deployment of healthcare solutions, aligning with your strategic goals for agility and responsiveness.</a:t>
              </a:r>
            </a:p>
          </p:txBody>
        </p:sp>
      </p:grpSp>
      <p:grpSp>
        <p:nvGrpSpPr>
          <p:cNvPr id="8" name="Group 7">
            <a:extLst>
              <a:ext uri="{FF2B5EF4-FFF2-40B4-BE49-F238E27FC236}">
                <a16:creationId xmlns:a16="http://schemas.microsoft.com/office/drawing/2014/main" id="{4BE6AFB8-AB93-1FD3-8CBD-F9D2D616D8A9}"/>
              </a:ext>
            </a:extLst>
          </p:cNvPr>
          <p:cNvGrpSpPr/>
          <p:nvPr/>
        </p:nvGrpSpPr>
        <p:grpSpPr>
          <a:xfrm>
            <a:off x="428335" y="2153794"/>
            <a:ext cx="5789585" cy="954107"/>
            <a:chOff x="428335" y="1129228"/>
            <a:chExt cx="5789585" cy="954107"/>
          </a:xfrm>
        </p:grpSpPr>
        <p:sp>
          <p:nvSpPr>
            <p:cNvPr id="13" name="TextBox 12">
              <a:extLst>
                <a:ext uri="{FF2B5EF4-FFF2-40B4-BE49-F238E27FC236}">
                  <a16:creationId xmlns:a16="http://schemas.microsoft.com/office/drawing/2014/main" id="{AD523952-6DAE-4AB2-51C5-3B5E29A03853}"/>
                </a:ext>
              </a:extLst>
            </p:cNvPr>
            <p:cNvSpPr txBox="1"/>
            <p:nvPr/>
          </p:nvSpPr>
          <p:spPr>
            <a:xfrm>
              <a:off x="1362835" y="1129228"/>
              <a:ext cx="4855085" cy="954107"/>
            </a:xfrm>
            <a:prstGeom prst="rect">
              <a:avLst/>
            </a:prstGeom>
            <a:noFill/>
            <a:ln>
              <a:noFill/>
            </a:ln>
          </p:spPr>
          <p:txBody>
            <a:bodyPr wrap="square" anchor="ctr" anchorCtr="0">
              <a:spAutoFit/>
            </a:bodyPr>
            <a:lstStyle/>
            <a:p>
              <a:pPr>
                <a:spcAft>
                  <a:spcPts val="0"/>
                </a:spcAft>
              </a:pPr>
              <a:r>
                <a:rPr lang="en-GB" sz="1400" b="1" dirty="0">
                  <a:solidFill>
                    <a:srgbClr val="0072CE"/>
                  </a:solidFill>
                  <a:latin typeface="Arial" panose="020B0604020202020204" pitchFamily="34" charset="0"/>
                  <a:ea typeface="+mn-lt"/>
                  <a:cs typeface="Arial" panose="020B0604020202020204" pitchFamily="34" charset="0"/>
                </a:rPr>
                <a:t>Cost Efficiency: </a:t>
              </a:r>
              <a:r>
                <a:rPr lang="en-GB" sz="1400" dirty="0">
                  <a:solidFill>
                    <a:srgbClr val="0F0F0F"/>
                  </a:solidFill>
                  <a:latin typeface="Arial" panose="020B0604020202020204" pitchFamily="34" charset="0"/>
                  <a:ea typeface="+mn-lt"/>
                  <a:cs typeface="Arial" panose="020B0604020202020204" pitchFamily="34" charset="0"/>
                </a:rPr>
                <a:t>Cloud adoption allows NHS trusts to achieve cost efficiencies by outsourcing infrastructure management to providers, leveraging economies of scale, beneficial for trusts facing constraints.</a:t>
              </a:r>
            </a:p>
          </p:txBody>
        </p:sp>
        <p:pic>
          <p:nvPicPr>
            <p:cNvPr id="20" name="Graphic 19">
              <a:extLst>
                <a:ext uri="{FF2B5EF4-FFF2-40B4-BE49-F238E27FC236}">
                  <a16:creationId xmlns:a16="http://schemas.microsoft.com/office/drawing/2014/main" id="{A0922718-C09F-C961-0486-7B0BBF900CB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p:blipFill>
          <p:spPr>
            <a:xfrm>
              <a:off x="428335" y="1296725"/>
              <a:ext cx="619113" cy="619113"/>
            </a:xfrm>
            <a:prstGeom prst="rect">
              <a:avLst/>
            </a:prstGeom>
          </p:spPr>
        </p:pic>
      </p:grpSp>
    </p:spTree>
    <p:extLst>
      <p:ext uri="{BB962C8B-B14F-4D97-AF65-F5344CB8AC3E}">
        <p14:creationId xmlns:p14="http://schemas.microsoft.com/office/powerpoint/2010/main" val="3779247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377955A-6C75-3247-B29E-0A375D19C670}"/>
              </a:ext>
            </a:extLst>
          </p:cNvPr>
          <p:cNvSpPr>
            <a:spLocks noGrp="1"/>
          </p:cNvSpPr>
          <p:nvPr>
            <p:ph type="body" sz="quarter" idx="14"/>
          </p:nvPr>
        </p:nvSpPr>
        <p:spPr/>
        <p:txBody>
          <a:bodyPr vert="horz" lIns="0" tIns="0" rIns="0" bIns="0" rtlCol="0" anchor="t">
            <a:noAutofit/>
          </a:bodyPr>
          <a:lstStyle/>
          <a:p>
            <a:r>
              <a:rPr lang="en-US" dirty="0">
                <a:cs typeface="Arial"/>
              </a:rPr>
              <a:t>Data, Security and Compliance</a:t>
            </a:r>
          </a:p>
        </p:txBody>
      </p:sp>
    </p:spTree>
    <p:extLst>
      <p:ext uri="{BB962C8B-B14F-4D97-AF65-F5344CB8AC3E}">
        <p14:creationId xmlns:p14="http://schemas.microsoft.com/office/powerpoint/2010/main" val="37040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4595</TotalTime>
  <Words>3717</Words>
  <Application>Microsoft Office PowerPoint</Application>
  <PresentationFormat>Widescreen</PresentationFormat>
  <Paragraphs>326</Paragraphs>
  <Slides>20</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Arial,Sans-Serif</vt:lpstr>
      <vt:lpstr>Calibri</vt:lpstr>
      <vt:lpstr>Calibri Light</vt:lpstr>
      <vt:lpstr>Wingdings</vt:lpstr>
      <vt:lpstr>Wingdings,Sans-Serif</vt:lpstr>
      <vt:lpstr>office theme</vt:lpstr>
      <vt:lpstr>NHS Cloud System Transformation – Executive Introduction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Misconceptions of Cloud  Addressing misconceptions about the cloud and highlighting the distinctions from reality.</vt:lpstr>
      <vt:lpstr> </vt:lpstr>
      <vt:lpstr>PowerPoint Presentation</vt:lpstr>
      <vt:lpstr>PowerPoint Presentation</vt:lpstr>
      <vt:lpstr>PowerPoint Presentation</vt:lpstr>
      <vt:lpstr>PowerPoint Presentation</vt:lpstr>
      <vt:lpstr>Building Blocks </vt:lpstr>
      <vt:lpstr>Action Plan for Cloud Adoption</vt:lpstr>
      <vt:lpstr>Appendix - Cloud Journey and Personas </vt:lpstr>
      <vt:lpstr>Appendix - Cloud Journey and Personas </vt:lpstr>
      <vt:lpstr>End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jamesadmin</dc:creator>
  <cp:lastModifiedBy>Michael Skinner</cp:lastModifiedBy>
  <cp:revision>4651</cp:revision>
  <dcterms:created xsi:type="dcterms:W3CDTF">2024-01-03T12:04:05Z</dcterms:created>
  <dcterms:modified xsi:type="dcterms:W3CDTF">2024-10-11T10:54:10Z</dcterms:modified>
</cp:coreProperties>
</file>