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31">
          <p15:clr>
            <a:srgbClr val="A4A3A4"/>
          </p15:clr>
        </p15:guide>
        <p15:guide id="2" pos="279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2" roundtripDataSignature="AMtx7mibPtOxdzdY1P1sCVv2/7oXRWyLj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2C1C000-EC19-20B3-5F80-2D1F40F622E9}" name="Douglas O'Connor" initials="DO" userId="Douglas O'Conno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r Oates" initials="" lastIdx="2" clrIdx="0"/>
  <p:cmAuthor id="1" name="Douglas O'Connor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EF5EB9-AAFA-4F04-86CC-497C06375F71}" v="303" dt="2022-05-09T13:11:08.475"/>
  </p1510:revLst>
</p1510:revInfo>
</file>

<file path=ppt/tableStyles.xml><?xml version="1.0" encoding="utf-8"?>
<a:tblStyleLst xmlns:a="http://schemas.openxmlformats.org/drawingml/2006/main" def="{D40C3384-F17D-4B0A-B2A8-0E3215590952}">
  <a:tblStyle styleId="{D40C3384-F17D-4B0A-B2A8-0E321559095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A9079E5-3570-4925-9D0A-E01C9E3488D3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7ED"/>
          </a:solidFill>
        </a:fill>
      </a:tcStyle>
    </a:wholeTbl>
    <a:band1H>
      <a:tcTxStyle b="off" i="off"/>
      <a:tcStyle>
        <a:tcBdr/>
        <a:fill>
          <a:solidFill>
            <a:srgbClr val="CACCD9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ACCD9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934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2" y="162"/>
      </p:cViewPr>
      <p:guideLst>
        <p:guide orient="horz" pos="731"/>
        <p:guide pos="2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3" Type="http://schemas.openxmlformats.org/officeDocument/2006/relationships/commentAuthors" Target="commentAuthors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52" Type="http://customschemas.google.com/relationships/presentationmetadata" Target="metadata"/><Relationship Id="rId6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5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Oates" clId="Web-{8CEF5EB9-AAFA-4F04-86CC-497C06375F71}"/>
    <pc:docChg chg="modSld">
      <pc:chgData name="Peter Oates" userId="" providerId="" clId="Web-{8CEF5EB9-AAFA-4F04-86CC-497C06375F71}" dt="2022-05-09T13:11:03.850" v="285"/>
      <pc:docMkLst>
        <pc:docMk/>
      </pc:docMkLst>
      <pc:sldChg chg="addSp delSp modSp">
        <pc:chgData name="Peter Oates" userId="" providerId="" clId="Web-{8CEF5EB9-AAFA-4F04-86CC-497C06375F71}" dt="2022-05-09T12:57:07.937" v="24" actId="1076"/>
        <pc:sldMkLst>
          <pc:docMk/>
          <pc:sldMk cId="0" sldId="260"/>
        </pc:sldMkLst>
        <pc:picChg chg="add del mod">
          <ac:chgData name="Peter Oates" userId="" providerId="" clId="Web-{8CEF5EB9-AAFA-4F04-86CC-497C06375F71}" dt="2022-05-09T12:49:37.370" v="17"/>
          <ac:picMkLst>
            <pc:docMk/>
            <pc:sldMk cId="0" sldId="260"/>
            <ac:picMk id="3" creationId="{EFE4E055-78FE-6BAB-9DCA-8509E9D84B43}"/>
          </ac:picMkLst>
        </pc:picChg>
        <pc:picChg chg="add mod">
          <ac:chgData name="Peter Oates" userId="" providerId="" clId="Web-{8CEF5EB9-AAFA-4F04-86CC-497C06375F71}" dt="2022-05-09T12:57:07.937" v="24" actId="1076"/>
          <ac:picMkLst>
            <pc:docMk/>
            <pc:sldMk cId="0" sldId="260"/>
            <ac:picMk id="4" creationId="{E2FBBAE5-42BB-6E76-0B8D-1FB61D666335}"/>
          </ac:picMkLst>
        </pc:picChg>
        <pc:picChg chg="del">
          <ac:chgData name="Peter Oates" userId="" providerId="" clId="Web-{8CEF5EB9-AAFA-4F04-86CC-497C06375F71}" dt="2022-05-09T12:57:05.327" v="23"/>
          <ac:picMkLst>
            <pc:docMk/>
            <pc:sldMk cId="0" sldId="260"/>
            <ac:picMk id="422" creationId="{00000000-0000-0000-0000-000000000000}"/>
          </ac:picMkLst>
        </pc:picChg>
      </pc:sldChg>
      <pc:sldChg chg="addSp modSp">
        <pc:chgData name="Peter Oates" userId="" providerId="" clId="Web-{8CEF5EB9-AAFA-4F04-86CC-497C06375F71}" dt="2022-05-09T10:58:49.369" v="12" actId="1076"/>
        <pc:sldMkLst>
          <pc:docMk/>
          <pc:sldMk cId="0" sldId="263"/>
        </pc:sldMkLst>
        <pc:spChg chg="add mod">
          <ac:chgData name="Peter Oates" userId="" providerId="" clId="Web-{8CEF5EB9-AAFA-4F04-86CC-497C06375F71}" dt="2022-05-09T10:58:19.462" v="1" actId="1076"/>
          <ac:spMkLst>
            <pc:docMk/>
            <pc:sldMk cId="0" sldId="263"/>
            <ac:spMk id="44" creationId="{9D3831DB-35C0-30E6-DE35-DACE5B942361}"/>
          </ac:spMkLst>
        </pc:spChg>
        <pc:spChg chg="add mod">
          <ac:chgData name="Peter Oates" userId="" providerId="" clId="Web-{8CEF5EB9-AAFA-4F04-86CC-497C06375F71}" dt="2022-05-09T10:58:49.369" v="12" actId="1076"/>
          <ac:spMkLst>
            <pc:docMk/>
            <pc:sldMk cId="0" sldId="263"/>
            <ac:spMk id="45" creationId="{4B9F0450-5CA9-5C36-AD2C-AD8FFDCB4A8B}"/>
          </ac:spMkLst>
        </pc:spChg>
      </pc:sldChg>
      <pc:sldChg chg="modSp">
        <pc:chgData name="Peter Oates" userId="" providerId="" clId="Web-{8CEF5EB9-AAFA-4F04-86CC-497C06375F71}" dt="2022-05-09T13:09:52.428" v="125" actId="20577"/>
        <pc:sldMkLst>
          <pc:docMk/>
          <pc:sldMk cId="0" sldId="268"/>
        </pc:sldMkLst>
        <pc:spChg chg="mod">
          <ac:chgData name="Peter Oates" userId="" providerId="" clId="Web-{8CEF5EB9-AAFA-4F04-86CC-497C06375F71}" dt="2022-05-09T13:09:52.428" v="125" actId="20577"/>
          <ac:spMkLst>
            <pc:docMk/>
            <pc:sldMk cId="0" sldId="268"/>
            <ac:spMk id="531" creationId="{00000000-0000-0000-0000-000000000000}"/>
          </ac:spMkLst>
        </pc:spChg>
      </pc:sldChg>
      <pc:sldChg chg="modSp">
        <pc:chgData name="Peter Oates" userId="" providerId="" clId="Web-{8CEF5EB9-AAFA-4F04-86CC-497C06375F71}" dt="2022-05-09T13:11:03.850" v="285"/>
        <pc:sldMkLst>
          <pc:docMk/>
          <pc:sldMk cId="0" sldId="272"/>
        </pc:sldMkLst>
        <pc:graphicFrameChg chg="mod modGraphic">
          <ac:chgData name="Peter Oates" userId="" providerId="" clId="Web-{8CEF5EB9-AAFA-4F04-86CC-497C06375F71}" dt="2022-05-09T13:11:03.850" v="285"/>
          <ac:graphicFrameMkLst>
            <pc:docMk/>
            <pc:sldMk cId="0" sldId="272"/>
            <ac:graphicFrameMk id="558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9" name="Google Shape;35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Standard title slide</a:t>
            </a:r>
            <a:endParaRPr/>
          </a:p>
        </p:txBody>
      </p:sp>
      <p:sp>
        <p:nvSpPr>
          <p:cNvPr id="360" name="Google Shape;36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1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3" name="Google Shape;513;p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1" name="Google Shape;521;p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1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7" name="Google Shape;527;p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1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5" name="Google Shape;535;p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1" name="Google Shape;541;p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1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8" name="Google Shape;548;p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1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5" name="Google Shape;555;p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2" name="Google Shape;56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1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8" name="Google Shape;568;p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4" name="Google Shape;574;p1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Overall migration readiness assessment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Workload migrations assessment,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Infrastructure sizing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Application Migration Strategy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Migration roadmap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= = = = = = =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Title / purpose / Composition ToC headings / Derivation-Inputs / 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DoD – Acceptance criteria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Review inputs required – week 3 Draft / Week 6 final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Responsibilities – reviewers / approver</a:t>
            </a:r>
            <a:endParaRPr/>
          </a:p>
        </p:txBody>
      </p:sp>
      <p:sp>
        <p:nvSpPr>
          <p:cNvPr id="575" name="Google Shape;575;p1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7" name="Google Shape;367;p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2" name="Google Shape;582;p1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Overall migration readiness assessment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Workload migrations assessment,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Infrastructure sizing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Application Migration Strategy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Migration roadmap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= = = = = = =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Title / purpose / Composition ToC headings / Derivation-Inputs / 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DoD – Acceptance criteria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Review inputs required – week 3 Draft / Week 6 final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Responsibilities – reviewers / approver</a:t>
            </a:r>
            <a:endParaRPr/>
          </a:p>
        </p:txBody>
      </p:sp>
      <p:sp>
        <p:nvSpPr>
          <p:cNvPr id="583" name="Google Shape;583;p16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0" name="Google Shape;590;p1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Overall migration readiness assessment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Workload migrations assessment,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Infrastructure sizing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Application Migration Strategy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Migration roadmap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= = = = = = =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Title / purpose / Composition ToC headings / Derivation-Inputs / 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DoD – Acceptance criteria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Review inputs required – week 3 Draft / Week 6 final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Responsibilities – reviewers / approver</a:t>
            </a:r>
            <a:endParaRPr/>
          </a:p>
        </p:txBody>
      </p:sp>
      <p:sp>
        <p:nvSpPr>
          <p:cNvPr id="591" name="Google Shape;591;p1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7" name="Google Shape;597;p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1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3" name="Google Shape;603;p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1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0" name="Google Shape;610;p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1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6" name="Google Shape;616;p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3" name="Google Shape;623;p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11b8ce6b77e_0_27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9" name="Google Shape;629;g11b8ce6b77e_0_27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11b8ce6b77e_0_28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5" name="Google Shape;725;g11b8ce6b77e_0_28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11b8ce6b77e_0_28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8" name="Google Shape;788;g11b8ce6b77e_0_28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3" name="Google Shape;373;p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4" name="Google Shape;814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Connect with us</a:t>
            </a:r>
            <a:endParaRPr dirty="0"/>
          </a:p>
        </p:txBody>
      </p:sp>
      <p:sp>
        <p:nvSpPr>
          <p:cNvPr id="815" name="Google Shape;815;p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1" name="Google Shape;381;p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1b8ce6b77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8" name="Google Shape;418;g11b8ce6b77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p1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100">
                <a:latin typeface="Arial"/>
                <a:ea typeface="Arial"/>
                <a:cs typeface="Arial"/>
                <a:sym typeface="Arial"/>
              </a:rPr>
              <a:t>Overall migration readiness assessment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100">
                <a:latin typeface="Arial"/>
                <a:ea typeface="Arial"/>
                <a:cs typeface="Arial"/>
                <a:sym typeface="Arial"/>
              </a:rPr>
              <a:t>Workload migrations assessment, 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100">
                <a:latin typeface="Arial"/>
                <a:ea typeface="Arial"/>
                <a:cs typeface="Arial"/>
                <a:sym typeface="Arial"/>
              </a:rPr>
              <a:t>Infrastructure sizing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100">
                <a:latin typeface="Arial"/>
                <a:ea typeface="Arial"/>
                <a:cs typeface="Arial"/>
                <a:sym typeface="Arial"/>
              </a:rPr>
              <a:t>Application Migration Strategy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rPr lang="en-GB" sz="1100">
                <a:latin typeface="Arial"/>
                <a:ea typeface="Arial"/>
                <a:cs typeface="Arial"/>
                <a:sym typeface="Arial"/>
              </a:rPr>
              <a:t>Migration roadmap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1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1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5" name="Google Shape;445;p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11b8ce6b77e_0_13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1" name="Google Shape;451;g11b8ce6b77e_0_13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1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7" name="Google Shape;497;p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title slide">
  <p:cSld name="Front 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 txBox="1">
            <a:spLocks noGrp="1"/>
          </p:cNvSpPr>
          <p:nvPr>
            <p:ph type="ctrTitle"/>
          </p:nvPr>
        </p:nvSpPr>
        <p:spPr>
          <a:xfrm>
            <a:off x="432000" y="2100649"/>
            <a:ext cx="9723474" cy="140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7"/>
          <p:cNvSpPr txBox="1"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3000">
                <a:solidFill>
                  <a:schemeClr val="accent6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" name="Google Shape;19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2000" y="387542"/>
            <a:ext cx="1208955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7"/>
          <p:cNvSpPr txBox="1"/>
          <p:nvPr/>
        </p:nvSpPr>
        <p:spPr>
          <a:xfrm>
            <a:off x="3225114" y="601774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7"/>
          <p:cNvSpPr txBox="1">
            <a:spLocks noGrp="1"/>
          </p:cNvSpPr>
          <p:nvPr>
            <p:ph type="body" idx="2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7"/>
          <p:cNvSpPr txBox="1"/>
          <p:nvPr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" name="Google Shape;23;p37"/>
          <p:cNvGrpSpPr/>
          <p:nvPr/>
        </p:nvGrpSpPr>
        <p:grpSpPr>
          <a:xfrm>
            <a:off x="6064133" y="1974899"/>
            <a:ext cx="6524831" cy="5109191"/>
            <a:chOff x="6064133" y="1974899"/>
            <a:chExt cx="6524831" cy="5109191"/>
          </a:xfrm>
        </p:grpSpPr>
        <p:grpSp>
          <p:nvGrpSpPr>
            <p:cNvPr id="24" name="Google Shape;24;p37"/>
            <p:cNvGrpSpPr/>
            <p:nvPr/>
          </p:nvGrpSpPr>
          <p:grpSpPr>
            <a:xfrm>
              <a:off x="9511356" y="3300746"/>
              <a:ext cx="2305959" cy="2002962"/>
              <a:chOff x="9217799" y="1569442"/>
              <a:chExt cx="1938878" cy="1684112"/>
            </a:xfrm>
          </p:grpSpPr>
          <p:sp>
            <p:nvSpPr>
              <p:cNvPr id="25" name="Google Shape;25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27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" name="Google Shape;28;p37"/>
            <p:cNvGrpSpPr/>
            <p:nvPr/>
          </p:nvGrpSpPr>
          <p:grpSpPr>
            <a:xfrm>
              <a:off x="10282973" y="1974899"/>
              <a:ext cx="2305959" cy="2002962"/>
              <a:chOff x="9217799" y="1569442"/>
              <a:chExt cx="1938878" cy="1684112"/>
            </a:xfrm>
          </p:grpSpPr>
          <p:sp>
            <p:nvSpPr>
              <p:cNvPr id="29" name="Google Shape;29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8EA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" name="Google Shape;32;p37"/>
            <p:cNvGrpSpPr/>
            <p:nvPr/>
          </p:nvGrpSpPr>
          <p:grpSpPr>
            <a:xfrm>
              <a:off x="7980104" y="4194936"/>
              <a:ext cx="1923663" cy="2002962"/>
              <a:chOff x="9217799" y="1569442"/>
              <a:chExt cx="1617439" cy="1684112"/>
            </a:xfrm>
          </p:grpSpPr>
          <p:sp>
            <p:nvSpPr>
              <p:cNvPr id="33" name="Google Shape;33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" name="Google Shape;35;p37"/>
            <p:cNvGrpSpPr/>
            <p:nvPr/>
          </p:nvGrpSpPr>
          <p:grpSpPr>
            <a:xfrm>
              <a:off x="9511423" y="5081128"/>
              <a:ext cx="2305959" cy="2002962"/>
              <a:chOff x="9217799" y="1569442"/>
              <a:chExt cx="1938878" cy="1684112"/>
            </a:xfrm>
          </p:grpSpPr>
          <p:sp>
            <p:nvSpPr>
              <p:cNvPr id="36" name="Google Shape;36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37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38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" name="Google Shape;39;p37"/>
            <p:cNvGrpSpPr/>
            <p:nvPr/>
          </p:nvGrpSpPr>
          <p:grpSpPr>
            <a:xfrm>
              <a:off x="10665301" y="4634062"/>
              <a:ext cx="1923663" cy="2002959"/>
              <a:chOff x="9539238" y="1569442"/>
              <a:chExt cx="1617439" cy="1684111"/>
            </a:xfrm>
          </p:grpSpPr>
          <p:sp>
            <p:nvSpPr>
              <p:cNvPr id="40" name="Google Shape;40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E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p37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DC8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2" name="Google Shape;42;p37"/>
            <p:cNvGrpSpPr/>
            <p:nvPr/>
          </p:nvGrpSpPr>
          <p:grpSpPr>
            <a:xfrm>
              <a:off x="8747718" y="4636215"/>
              <a:ext cx="1923663" cy="2002962"/>
              <a:chOff x="9217799" y="1569442"/>
              <a:chExt cx="1617439" cy="1684112"/>
            </a:xfrm>
          </p:grpSpPr>
          <p:sp>
            <p:nvSpPr>
              <p:cNvPr id="43" name="Google Shape;43;p37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37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5" name="Google Shape;45;p37"/>
            <p:cNvSpPr/>
            <p:nvPr/>
          </p:nvSpPr>
          <p:spPr>
            <a:xfrm>
              <a:off x="9132454" y="6414689"/>
              <a:ext cx="1541368" cy="457926"/>
            </a:xfrm>
            <a:custGeom>
              <a:avLst/>
              <a:gdLst/>
              <a:ahLst/>
              <a:cxnLst/>
              <a:rect l="l" t="t" r="r" b="b"/>
              <a:pathLst>
                <a:path w="1541368" h="457926" extrusionOk="0">
                  <a:moveTo>
                    <a:pt x="770684" y="0"/>
                  </a:moveTo>
                  <a:lnTo>
                    <a:pt x="1541368" y="445284"/>
                  </a:lnTo>
                  <a:lnTo>
                    <a:pt x="1519488" y="457926"/>
                  </a:lnTo>
                  <a:lnTo>
                    <a:pt x="21880" y="457926"/>
                  </a:lnTo>
                  <a:lnTo>
                    <a:pt x="0" y="4452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37"/>
            <p:cNvSpPr/>
            <p:nvPr/>
          </p:nvSpPr>
          <p:spPr>
            <a:xfrm>
              <a:off x="7605886" y="6418762"/>
              <a:ext cx="1520438" cy="439238"/>
            </a:xfrm>
            <a:custGeom>
              <a:avLst/>
              <a:gdLst/>
              <a:ahLst/>
              <a:cxnLst/>
              <a:rect l="l" t="t" r="r" b="b"/>
              <a:pathLst>
                <a:path w="1520438" h="439238" extrusionOk="0">
                  <a:moveTo>
                    <a:pt x="760219" y="0"/>
                  </a:moveTo>
                  <a:lnTo>
                    <a:pt x="1520438" y="439238"/>
                  </a:lnTo>
                  <a:lnTo>
                    <a:pt x="0" y="439238"/>
                  </a:lnTo>
                  <a:close/>
                </a:path>
              </a:pathLst>
            </a:custGeom>
            <a:solidFill>
              <a:srgbClr val="CCDE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37"/>
            <p:cNvSpPr/>
            <p:nvPr/>
          </p:nvSpPr>
          <p:spPr>
            <a:xfrm>
              <a:off x="6064133" y="6414690"/>
              <a:ext cx="1534538" cy="443311"/>
            </a:xfrm>
            <a:custGeom>
              <a:avLst/>
              <a:gdLst/>
              <a:ahLst/>
              <a:cxnLst/>
              <a:rect l="l" t="t" r="r" b="b"/>
              <a:pathLst>
                <a:path w="1534538" h="443311" extrusionOk="0">
                  <a:moveTo>
                    <a:pt x="767269" y="0"/>
                  </a:moveTo>
                  <a:lnTo>
                    <a:pt x="1534538" y="443311"/>
                  </a:lnTo>
                  <a:lnTo>
                    <a:pt x="0" y="44331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ample-Icons-Layout">
  <p:cSld name="Sample-Icons-Layout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7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7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p7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2" name="Google Shape;202;p7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3" name="Google Shape;203;p7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74"/>
          <p:cNvSpPr/>
          <p:nvPr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74"/>
          <p:cNvSpPr/>
          <p:nvPr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74"/>
          <p:cNvSpPr/>
          <p:nvPr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74"/>
          <p:cNvSpPr/>
          <p:nvPr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74"/>
          <p:cNvSpPr/>
          <p:nvPr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74"/>
          <p:cNvSpPr/>
          <p:nvPr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74"/>
          <p:cNvSpPr/>
          <p:nvPr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74"/>
          <p:cNvSpPr/>
          <p:nvPr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74"/>
          <p:cNvSpPr/>
          <p:nvPr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74"/>
          <p:cNvSpPr/>
          <p:nvPr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74"/>
          <p:cNvSpPr/>
          <p:nvPr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74"/>
          <p:cNvSpPr/>
          <p:nvPr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74"/>
          <p:cNvSpPr/>
          <p:nvPr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74"/>
          <p:cNvSpPr/>
          <p:nvPr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74"/>
          <p:cNvSpPr/>
          <p:nvPr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74"/>
          <p:cNvSpPr/>
          <p:nvPr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74"/>
          <p:cNvSpPr/>
          <p:nvPr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74"/>
          <p:cNvSpPr/>
          <p:nvPr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74"/>
          <p:cNvSpPr/>
          <p:nvPr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74"/>
          <p:cNvSpPr/>
          <p:nvPr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74"/>
          <p:cNvSpPr/>
          <p:nvPr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74"/>
          <p:cNvSpPr/>
          <p:nvPr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74"/>
          <p:cNvSpPr/>
          <p:nvPr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74"/>
          <p:cNvSpPr/>
          <p:nvPr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74"/>
          <p:cNvSpPr/>
          <p:nvPr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74"/>
          <p:cNvSpPr/>
          <p:nvPr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74"/>
          <p:cNvSpPr/>
          <p:nvPr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74"/>
          <p:cNvSpPr/>
          <p:nvPr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74"/>
          <p:cNvSpPr/>
          <p:nvPr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74"/>
          <p:cNvSpPr/>
          <p:nvPr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Heading, content, basic text one col NO FOOTER">
  <p:cSld name="1_Heading, content, basic text one col NO FOOTER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7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75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7" name="Google Shape;237;p7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7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9" name="Google Shape;239;p75"/>
          <p:cNvCxnSpPr/>
          <p:nvPr/>
        </p:nvCxnSpPr>
        <p:spPr>
          <a:xfrm>
            <a:off x="432000" y="324000"/>
            <a:ext cx="432000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Grid Boxes 2UP Grey">
  <p:cSld name="ICON Grid Boxes 2UP Grey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7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7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76"/>
          <p:cNvSpPr txBox="1">
            <a:spLocks noGrp="1"/>
          </p:cNvSpPr>
          <p:nvPr>
            <p:ph type="body" idx="1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4" name="Google Shape;244;p76"/>
          <p:cNvSpPr/>
          <p:nvPr/>
        </p:nvSpPr>
        <p:spPr>
          <a:xfrm>
            <a:off x="432000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76"/>
          <p:cNvSpPr txBox="1">
            <a:spLocks noGrp="1"/>
          </p:cNvSpPr>
          <p:nvPr>
            <p:ph type="body" idx="2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76"/>
          <p:cNvSpPr/>
          <p:nvPr/>
        </p:nvSpPr>
        <p:spPr>
          <a:xfrm>
            <a:off x="4324378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76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7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49" name="Google Shape;249;p7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50" name="Google Shape;250;p7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51" name="Google Shape;251;p7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Grid, Titles 4UP Grey">
  <p:cSld name="TEXT Grid, Titles 4UP Grey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77"/>
          <p:cNvSpPr/>
          <p:nvPr/>
        </p:nvSpPr>
        <p:spPr>
          <a:xfrm>
            <a:off x="43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77"/>
          <p:cNvSpPr txBox="1">
            <a:spLocks noGrp="1"/>
          </p:cNvSpPr>
          <p:nvPr>
            <p:ph type="body" idx="1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5" name="Google Shape;255;p7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7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77"/>
          <p:cNvSpPr txBox="1">
            <a:spLocks noGrp="1"/>
          </p:cNvSpPr>
          <p:nvPr>
            <p:ph type="body" idx="2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77"/>
          <p:cNvSpPr/>
          <p:nvPr/>
        </p:nvSpPr>
        <p:spPr>
          <a:xfrm>
            <a:off x="439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77"/>
          <p:cNvSpPr txBox="1">
            <a:spLocks noGrp="1"/>
          </p:cNvSpPr>
          <p:nvPr>
            <p:ph type="body" idx="3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0" name="Google Shape;260;p77"/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77"/>
          <p:cNvSpPr/>
          <p:nvPr/>
        </p:nvSpPr>
        <p:spPr>
          <a:xfrm>
            <a:off x="43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77"/>
          <p:cNvSpPr txBox="1">
            <a:spLocks noGrp="1"/>
          </p:cNvSpPr>
          <p:nvPr>
            <p:ph type="body" idx="4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16000" tIns="216000" rIns="216000" bIns="2160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3" name="Google Shape;263;p77"/>
          <p:cNvSpPr/>
          <p:nvPr/>
        </p:nvSpPr>
        <p:spPr>
          <a:xfrm>
            <a:off x="439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7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77"/>
          <p:cNvSpPr txBox="1">
            <a:spLocks noGrp="1"/>
          </p:cNvSpPr>
          <p:nvPr>
            <p:ph type="body" idx="5"/>
          </p:nvPr>
        </p:nvSpPr>
        <p:spPr>
          <a:xfrm>
            <a:off x="540000" y="1296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6" name="Google Shape;266;p77"/>
          <p:cNvSpPr txBox="1">
            <a:spLocks noGrp="1"/>
          </p:cNvSpPr>
          <p:nvPr>
            <p:ph type="body" idx="6"/>
          </p:nvPr>
        </p:nvSpPr>
        <p:spPr>
          <a:xfrm>
            <a:off x="4500000" y="1302462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7" name="Google Shape;267;p77"/>
          <p:cNvSpPr txBox="1">
            <a:spLocks noGrp="1"/>
          </p:cNvSpPr>
          <p:nvPr>
            <p:ph type="body" idx="7"/>
          </p:nvPr>
        </p:nvSpPr>
        <p:spPr>
          <a:xfrm>
            <a:off x="540000" y="3852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77"/>
          <p:cNvSpPr txBox="1">
            <a:spLocks noGrp="1"/>
          </p:cNvSpPr>
          <p:nvPr>
            <p:ph type="body" idx="8"/>
          </p:nvPr>
        </p:nvSpPr>
        <p:spPr>
          <a:xfrm>
            <a:off x="4500000" y="3852000"/>
            <a:ext cx="33480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69" name="Google Shape;269;p77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0" name="Google Shape;270;p77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71" name="Google Shape;271;p77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Quote blue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3" name="Google Shape;273;p78"/>
          <p:cNvCxnSpPr/>
          <p:nvPr/>
        </p:nvCxnSpPr>
        <p:spPr>
          <a:xfrm>
            <a:off x="537224" y="720488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74" name="Google Shape;274;p7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78"/>
          <p:cNvSpPr txBox="1">
            <a:spLocks noGrp="1"/>
          </p:cNvSpPr>
          <p:nvPr>
            <p:ph type="body" idx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6" name="Google Shape;276;p78"/>
          <p:cNvSpPr txBox="1">
            <a:spLocks noGrp="1"/>
          </p:cNvSpPr>
          <p:nvPr>
            <p:ph type="body" idx="2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77" name="Google Shape;277;p7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78" name="Google Shape;278;p7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3">
  <p:cSld name="Quote and image 3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79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rgbClr val="C2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7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79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Google Shape;283;p79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4" name="Google Shape;284;p7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79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86" name="Google Shape;286;p79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7" name="Google Shape;287;p79"/>
          <p:cNvSpPr txBox="1">
            <a:spLocks noGrp="1"/>
          </p:cNvSpPr>
          <p:nvPr>
            <p:ph type="body" idx="3"/>
          </p:nvPr>
        </p:nvSpPr>
        <p:spPr>
          <a:xfrm>
            <a:off x="7202605" y="1928217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88" name="Google Shape;288;p79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9" name="Google Shape;289;p79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1">
  <p:cSld name="Headline and image with header 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80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80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293" name="Google Shape;293;p80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94" name="Google Shape;294;p80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80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6" name="Google Shape;296;p80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80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98" name="Google Shape;298;p80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9" name="Google Shape;299;p80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2">
  <p:cSld name="Headline and image with Header 2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81"/>
          <p:cNvSpPr/>
          <p:nvPr/>
        </p:nvSpPr>
        <p:spPr>
          <a:xfrm rot="-5400000">
            <a:off x="-605612" y="596720"/>
            <a:ext cx="6864922" cy="5671482"/>
          </a:xfrm>
          <a:custGeom>
            <a:avLst/>
            <a:gdLst/>
            <a:ahLst/>
            <a:cxnLst/>
            <a:rect l="l" t="t" r="r" b="b"/>
            <a:pathLst>
              <a:path w="6917905" h="5671482" extrusionOk="0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rgbClr val="C2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81"/>
          <p:cNvSpPr>
            <a:spLocks noGrp="1"/>
          </p:cNvSpPr>
          <p:nvPr>
            <p:ph type="pic" idx="2"/>
          </p:nvPr>
        </p:nvSpPr>
        <p:spPr>
          <a:xfrm>
            <a:off x="3302000" y="-3175"/>
            <a:ext cx="8890000" cy="686117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303" name="Google Shape;303;p81"/>
          <p:cNvCxnSpPr/>
          <p:nvPr/>
        </p:nvCxnSpPr>
        <p:spPr>
          <a:xfrm>
            <a:off x="612000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4" name="Google Shape;304;p8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81"/>
          <p:cNvSpPr txBox="1">
            <a:spLocks noGrp="1"/>
          </p:cNvSpPr>
          <p:nvPr>
            <p:ph type="body" idx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6" name="Google Shape;306;p81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81"/>
          <p:cNvSpPr txBox="1">
            <a:spLocks noGrp="1"/>
          </p:cNvSpPr>
          <p:nvPr>
            <p:ph type="body" idx="3"/>
          </p:nvPr>
        </p:nvSpPr>
        <p:spPr>
          <a:xfrm>
            <a:off x="612775" y="604838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08" name="Google Shape;308;p81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9" name="Google Shape;309;p81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with header 4">
  <p:cSld name="Headline and image with header 4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82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8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82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4" name="Google Shape;314;p82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15" name="Google Shape;315;p82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82"/>
          <p:cNvSpPr txBox="1">
            <a:spLocks noGrp="1"/>
          </p:cNvSpPr>
          <p:nvPr>
            <p:ph type="body" idx="1"/>
          </p:nvPr>
        </p:nvSpPr>
        <p:spPr>
          <a:xfrm>
            <a:off x="8412933" y="612000"/>
            <a:ext cx="321782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7" name="Google Shape;317;p82"/>
          <p:cNvSpPr txBox="1">
            <a:spLocks noGrp="1"/>
          </p:cNvSpPr>
          <p:nvPr>
            <p:ph type="body" idx="2"/>
          </p:nvPr>
        </p:nvSpPr>
        <p:spPr>
          <a:xfrm>
            <a:off x="7202605" y="2358345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8" name="Google Shape;318;p82"/>
          <p:cNvSpPr>
            <a:spLocks noGrp="1"/>
          </p:cNvSpPr>
          <p:nvPr>
            <p:ph type="pic" idx="3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319" name="Google Shape;319;p82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0" name="Google Shape;320;p82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nd image 5">
  <p:cSld name="Quote and image 5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83"/>
          <p:cNvSpPr/>
          <p:nvPr/>
        </p:nvSpPr>
        <p:spPr>
          <a:xfrm rot="5400000">
            <a:off x="5926744" y="595440"/>
            <a:ext cx="6866053" cy="5669837"/>
          </a:xfrm>
          <a:custGeom>
            <a:avLst/>
            <a:gdLst/>
            <a:ahLst/>
            <a:cxnLst/>
            <a:rect l="l" t="t" r="r" b="b"/>
            <a:pathLst>
              <a:path w="6866053" h="5669837" extrusionOk="0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83"/>
          <p:cNvSpPr txBox="1"/>
          <p:nvPr/>
        </p:nvSpPr>
        <p:spPr>
          <a:xfrm>
            <a:off x="1963271" y="-1210235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83"/>
          <p:cNvSpPr txBox="1">
            <a:spLocks noGrp="1"/>
          </p:cNvSpPr>
          <p:nvPr>
            <p:ph type="body" idx="1"/>
          </p:nvPr>
        </p:nvSpPr>
        <p:spPr>
          <a:xfrm>
            <a:off x="7164000" y="2519999"/>
            <a:ext cx="4428148" cy="3001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5" name="Google Shape;325;p8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6" name="Google Shape;326;p83"/>
          <p:cNvCxnSpPr/>
          <p:nvPr/>
        </p:nvCxnSpPr>
        <p:spPr>
          <a:xfrm>
            <a:off x="10724056" y="516181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27" name="Google Shape;327;p83"/>
          <p:cNvSpPr>
            <a:spLocks noGrp="1"/>
          </p:cNvSpPr>
          <p:nvPr>
            <p:ph type="pic" idx="2"/>
          </p:nvPr>
        </p:nvSpPr>
        <p:spPr>
          <a:xfrm>
            <a:off x="0" y="0"/>
            <a:ext cx="872903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328" name="Google Shape;328;p8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9" name="Google Shape;329;p8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Heading, content, basic text one col">
  <p:cSld name="Heading, content, basic text one col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43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43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3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" name="Google Shape;53;p43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4" name="Google Shape;54;p43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5" name="Google Shape;55;p43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Divider1">
  <p:cSld name="Section Divider1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1" name="Google Shape;331;p84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32" name="Google Shape;332;p84"/>
          <p:cNvSpPr txBox="1">
            <a:spLocks noGrp="1"/>
          </p:cNvSpPr>
          <p:nvPr>
            <p:ph type="body" idx="1"/>
          </p:nvPr>
        </p:nvSpPr>
        <p:spPr>
          <a:xfrm>
            <a:off x="611999" y="2519999"/>
            <a:ext cx="6539077" cy="3142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3" name="Google Shape;333;p8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head, three columns">
  <p:cSld name="Title, subhead, three columns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8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85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7" name="Google Shape;337;p85"/>
          <p:cNvSpPr txBox="1">
            <a:spLocks noGrp="1"/>
          </p:cNvSpPr>
          <p:nvPr>
            <p:ph type="body" idx="2"/>
          </p:nvPr>
        </p:nvSpPr>
        <p:spPr>
          <a:xfrm>
            <a:off x="412750" y="2743200"/>
            <a:ext cx="11404111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8" name="Google Shape;338;p85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85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head, bullets">
  <p:cSld name="Title, subhead, bullets"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8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86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3" name="Google Shape;343;p86"/>
          <p:cNvSpPr txBox="1">
            <a:spLocks noGrp="1"/>
          </p:cNvSpPr>
          <p:nvPr>
            <p:ph type="body" idx="2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4" name="Google Shape;344;p8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8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ith image">
  <p:cSld name="Text slide with image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87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87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8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350" name="Google Shape;350;p87"/>
          <p:cNvSpPr txBox="1">
            <a:spLocks noGrp="1"/>
          </p:cNvSpPr>
          <p:nvPr>
            <p:ph type="body" idx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1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1" name="Google Shape;351;p87"/>
          <p:cNvSpPr txBox="1">
            <a:spLocks noGrp="1"/>
          </p:cNvSpPr>
          <p:nvPr>
            <p:ph type="body" idx="3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sz="1800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accessible">
  <p:cSld name="Quote accessible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3" name="Google Shape;353;p88"/>
          <p:cNvCxnSpPr/>
          <p:nvPr/>
        </p:nvCxnSpPr>
        <p:spPr>
          <a:xfrm>
            <a:off x="1191600" y="94612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4" name="Google Shape;354;p8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19BAC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819BA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88"/>
          <p:cNvSpPr txBox="1">
            <a:spLocks noGrp="1"/>
          </p:cNvSpPr>
          <p:nvPr>
            <p:ph type="body" idx="1"/>
          </p:nvPr>
        </p:nvSpPr>
        <p:spPr>
          <a:xfrm>
            <a:off x="1190366" y="1389478"/>
            <a:ext cx="9811265" cy="34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6" name="Google Shape;356;p88"/>
          <p:cNvSpPr txBox="1">
            <a:spLocks noGrp="1"/>
          </p:cNvSpPr>
          <p:nvPr>
            <p:ph type="body" idx="2"/>
          </p:nvPr>
        </p:nvSpPr>
        <p:spPr>
          <a:xfrm>
            <a:off x="1191600" y="5096236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ing, subhead, bullets one column">
  <p:cSld name="Heading, subhead, bullets one colum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6"/>
          <p:cNvSpPr txBox="1">
            <a:spLocks noGrp="1"/>
          </p:cNvSpPr>
          <p:nvPr>
            <p:ph type="body" idx="1"/>
          </p:nvPr>
        </p:nvSpPr>
        <p:spPr>
          <a:xfrm>
            <a:off x="432000" y="2771999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46"/>
          <p:cNvSpPr txBox="1">
            <a:spLocks noGrp="1"/>
          </p:cNvSpPr>
          <p:nvPr>
            <p:ph type="body" idx="2"/>
          </p:nvPr>
        </p:nvSpPr>
        <p:spPr>
          <a:xfrm>
            <a:off x="432001" y="2088000"/>
            <a:ext cx="11012644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46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46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4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2" name="Google Shape;62;p46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3" name="Google Shape;63;p46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4" name="Google Shape;64;p46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1">
  <p:cSld name="Data 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68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68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68"/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68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1" name="Google Shape;71;p68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2" name="Google Shape;72;p68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reaker Heading1-Blue-DarkBlueA">
  <p:cSld name="3_Breaker Heading1-Blue-DarkBlueA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9"/>
          <p:cNvSpPr/>
          <p:nvPr/>
        </p:nvSpPr>
        <p:spPr>
          <a:xfrm>
            <a:off x="1" y="-1"/>
            <a:ext cx="12201359" cy="6874203"/>
          </a:xfrm>
          <a:custGeom>
            <a:avLst/>
            <a:gdLst/>
            <a:ahLst/>
            <a:cxnLst/>
            <a:rect l="l" t="t" r="r" b="b"/>
            <a:pathLst>
              <a:path w="12201359" h="6874203" extrusionOk="0">
                <a:moveTo>
                  <a:pt x="3013279" y="0"/>
                </a:moveTo>
                <a:lnTo>
                  <a:pt x="6369358" y="0"/>
                </a:lnTo>
                <a:lnTo>
                  <a:pt x="6369358" y="1"/>
                </a:lnTo>
                <a:lnTo>
                  <a:pt x="6687400" y="1"/>
                </a:lnTo>
                <a:lnTo>
                  <a:pt x="12201359" y="3274124"/>
                </a:lnTo>
                <a:lnTo>
                  <a:pt x="12201359" y="3453757"/>
                </a:lnTo>
                <a:lnTo>
                  <a:pt x="6642906" y="6874201"/>
                </a:lnTo>
                <a:lnTo>
                  <a:pt x="6169181" y="6874201"/>
                </a:lnTo>
                <a:lnTo>
                  <a:pt x="6169181" y="6874200"/>
                </a:lnTo>
                <a:lnTo>
                  <a:pt x="3013282" y="6874200"/>
                </a:lnTo>
                <a:lnTo>
                  <a:pt x="3013282" y="6874203"/>
                </a:lnTo>
                <a:lnTo>
                  <a:pt x="0" y="5158862"/>
                </a:lnTo>
                <a:lnTo>
                  <a:pt x="0" y="1715343"/>
                </a:lnTo>
                <a:lnTo>
                  <a:pt x="3013279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39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76" name="Google Shape;76;p39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7" name="Google Shape;77;p39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3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9"/>
          <p:cNvSpPr/>
          <p:nvPr/>
        </p:nvSpPr>
        <p:spPr>
          <a:xfrm>
            <a:off x="0" y="5116665"/>
            <a:ext cx="3013281" cy="1741335"/>
          </a:xfrm>
          <a:prstGeom prst="triangle">
            <a:avLst>
              <a:gd name="adj" fmla="val 204"/>
            </a:avLst>
          </a:prstGeom>
          <a:solidFill>
            <a:srgbClr val="1D6D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9"/>
          <p:cNvSpPr/>
          <p:nvPr/>
        </p:nvSpPr>
        <p:spPr>
          <a:xfrm rot="10800000" flipH="1">
            <a:off x="0" y="0"/>
            <a:ext cx="3155902" cy="1825819"/>
          </a:xfrm>
          <a:prstGeom prst="triangle">
            <a:avLst>
              <a:gd name="adj" fmla="val 204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9"/>
          <p:cNvSpPr/>
          <p:nvPr/>
        </p:nvSpPr>
        <p:spPr>
          <a:xfrm flipH="1">
            <a:off x="6369360" y="3428999"/>
            <a:ext cx="5832000" cy="3445200"/>
          </a:xfrm>
          <a:prstGeom prst="triangle">
            <a:avLst>
              <a:gd name="adj" fmla="val 95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9"/>
          <p:cNvSpPr/>
          <p:nvPr/>
        </p:nvSpPr>
        <p:spPr>
          <a:xfrm rot="10800000">
            <a:off x="6511981" y="0"/>
            <a:ext cx="5689379" cy="3429000"/>
          </a:xfrm>
          <a:prstGeom prst="triangle">
            <a:avLst>
              <a:gd name="adj" fmla="val 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, subhead, two columns">
  <p:cSld name="1_Title, subhead, two columns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4"/>
          <p:cNvSpPr txBox="1">
            <a:spLocks noGrp="1"/>
          </p:cNvSpPr>
          <p:nvPr>
            <p:ph type="body"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200" b="0">
                <a:solidFill>
                  <a:schemeClr val="accent6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accent6"/>
                </a:solidFill>
              </a:defRPr>
            </a:lvl2pPr>
            <a:lvl3pPr marL="1371600" lvl="2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00"/>
              <a:buChar char="•"/>
              <a:defRPr sz="2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44"/>
          <p:cNvSpPr txBox="1">
            <a:spLocks noGrp="1"/>
          </p:cNvSpPr>
          <p:nvPr>
            <p:ph type="body" idx="2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44"/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44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4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9" name="Google Shape;89;p44"/>
          <p:cNvCxnSpPr/>
          <p:nvPr/>
        </p:nvCxnSpPr>
        <p:spPr>
          <a:xfrm>
            <a:off x="432000" y="324000"/>
            <a:ext cx="432118" cy="0"/>
          </a:xfrm>
          <a:prstGeom prst="straightConnector1">
            <a:avLst/>
          </a:prstGeom>
          <a:noFill/>
          <a:ln w="254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44"/>
          <p:cNvCxnSpPr/>
          <p:nvPr/>
        </p:nvCxnSpPr>
        <p:spPr>
          <a:xfrm>
            <a:off x="432000" y="6336000"/>
            <a:ext cx="11376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1" name="Google Shape;91;p44" descr="Icon&#10;&#10;Description automatically generated with medium confidenc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7413" y="6341795"/>
            <a:ext cx="376428" cy="376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reaker Heading1-Grey-Blue-Mix">
  <p:cSld name="2_Breaker Heading1-Grey-Blue-Mix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1"/>
          <p:cNvSpPr/>
          <p:nvPr/>
        </p:nvSpPr>
        <p:spPr>
          <a:xfrm>
            <a:off x="7801770" y="2789292"/>
            <a:ext cx="4399590" cy="4068709"/>
          </a:xfrm>
          <a:custGeom>
            <a:avLst/>
            <a:gdLst/>
            <a:ahLst/>
            <a:cxnLst/>
            <a:rect l="l" t="t" r="r" b="b"/>
            <a:pathLst>
              <a:path w="4399590" h="4068709" extrusionOk="0">
                <a:moveTo>
                  <a:pt x="3667329" y="0"/>
                </a:moveTo>
                <a:lnTo>
                  <a:pt x="4399590" y="427314"/>
                </a:lnTo>
                <a:lnTo>
                  <a:pt x="4399590" y="4068709"/>
                </a:lnTo>
                <a:lnTo>
                  <a:pt x="3304962" y="4068709"/>
                </a:lnTo>
                <a:lnTo>
                  <a:pt x="2" y="2140085"/>
                </a:lnTo>
                <a:lnTo>
                  <a:pt x="0" y="2140084"/>
                </a:lnTo>
                <a:lnTo>
                  <a:pt x="3" y="2140084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1"/>
          <p:cNvSpPr/>
          <p:nvPr/>
        </p:nvSpPr>
        <p:spPr>
          <a:xfrm rot="5400000">
            <a:off x="8498435" y="4229520"/>
            <a:ext cx="1931815" cy="3325147"/>
          </a:xfrm>
          <a:custGeom>
            <a:avLst/>
            <a:gdLst/>
            <a:ahLst/>
            <a:cxnLst/>
            <a:rect l="l" t="t" r="r" b="b"/>
            <a:pathLst>
              <a:path w="1931815" h="3325147" extrusionOk="0">
                <a:moveTo>
                  <a:pt x="0" y="3325147"/>
                </a:moveTo>
                <a:lnTo>
                  <a:pt x="1931815" y="0"/>
                </a:lnTo>
                <a:lnTo>
                  <a:pt x="1931815" y="3325147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41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41"/>
          <p:cNvSpPr/>
          <p:nvPr/>
        </p:nvSpPr>
        <p:spPr>
          <a:xfrm rot="10800000" flipH="1">
            <a:off x="-1" y="-3"/>
            <a:ext cx="2454962" cy="1361117"/>
          </a:xfrm>
          <a:prstGeom prst="triangle">
            <a:avLst>
              <a:gd name="adj" fmla="val 95"/>
            </a:avLst>
          </a:prstGeom>
          <a:solidFill>
            <a:srgbClr val="B1D0EB"/>
          </a:solidFill>
          <a:ln>
            <a:noFill/>
          </a:ln>
        </p:spPr>
        <p:txBody>
          <a:bodyPr spcFirstLastPara="1" wrap="square" lIns="90000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41"/>
          <p:cNvSpPr/>
          <p:nvPr/>
        </p:nvSpPr>
        <p:spPr>
          <a:xfrm rot="10800000">
            <a:off x="10316816" y="-2"/>
            <a:ext cx="1884542" cy="1053320"/>
          </a:xfrm>
          <a:prstGeom prst="triangle">
            <a:avLst>
              <a:gd name="adj" fmla="val 0"/>
            </a:avLst>
          </a:prstGeom>
          <a:solidFill>
            <a:srgbClr val="DDE1E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41"/>
          <p:cNvSpPr/>
          <p:nvPr/>
        </p:nvSpPr>
        <p:spPr>
          <a:xfrm flipH="1">
            <a:off x="-2" y="5136256"/>
            <a:ext cx="4523427" cy="1725107"/>
          </a:xfrm>
          <a:custGeom>
            <a:avLst/>
            <a:gdLst/>
            <a:ahLst/>
            <a:cxnLst/>
            <a:rect l="l" t="t" r="r" b="b"/>
            <a:pathLst>
              <a:path w="940749" h="358775" extrusionOk="0">
                <a:moveTo>
                  <a:pt x="940749" y="358775"/>
                </a:moveTo>
                <a:lnTo>
                  <a:pt x="0" y="358775"/>
                </a:lnTo>
                <a:lnTo>
                  <a:pt x="656636" y="0"/>
                </a:lnTo>
                <a:lnTo>
                  <a:pt x="940749" y="155235"/>
                </a:lnTo>
                <a:close/>
              </a:path>
            </a:pathLst>
          </a:custGeom>
          <a:solidFill>
            <a:srgbClr val="D5E7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1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00" name="Google Shape;100;p41"/>
          <p:cNvCxnSpPr/>
          <p:nvPr/>
        </p:nvCxnSpPr>
        <p:spPr>
          <a:xfrm>
            <a:off x="612000" y="2466000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1" name="Google Shape;101;p41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ACCESSIBLE">
  <p:cSld name="End Slide ACCESSIBL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89"/>
          <p:cNvCxnSpPr/>
          <p:nvPr/>
        </p:nvCxnSpPr>
        <p:spPr>
          <a:xfrm>
            <a:off x="7578284" y="2589074"/>
            <a:ext cx="865108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4" name="Google Shape;104;p89"/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89"/>
          <p:cNvSpPr txBox="1"/>
          <p:nvPr/>
        </p:nvSpPr>
        <p:spPr>
          <a:xfrm>
            <a:off x="7473128" y="2791968"/>
            <a:ext cx="4343734" cy="260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EB8"/>
              </a:buClr>
              <a:buSzPts val="3600"/>
              <a:buFont typeface="Arial"/>
              <a:buNone/>
            </a:pPr>
            <a:r>
              <a:rPr lang="en-GB"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Thank You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	@nhsdigital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	company/nhs-digital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5EB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digital.nhs.uk</a:t>
            </a: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8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16952" y="3648456"/>
            <a:ext cx="390144" cy="390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30308" y="4249591"/>
            <a:ext cx="390144" cy="3901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8" name="Google Shape;108;p89"/>
          <p:cNvGrpSpPr/>
          <p:nvPr/>
        </p:nvGrpSpPr>
        <p:grpSpPr>
          <a:xfrm>
            <a:off x="-359616" y="-457155"/>
            <a:ext cx="7950854" cy="7717021"/>
            <a:chOff x="-359616" y="-457155"/>
            <a:chExt cx="7950854" cy="7717021"/>
          </a:xfrm>
        </p:grpSpPr>
        <p:grpSp>
          <p:nvGrpSpPr>
            <p:cNvPr id="109" name="Google Shape;109;p89"/>
            <p:cNvGrpSpPr/>
            <p:nvPr/>
          </p:nvGrpSpPr>
          <p:grpSpPr>
            <a:xfrm>
              <a:off x="-359616" y="1468409"/>
              <a:ext cx="2979496" cy="2587998"/>
              <a:chOff x="9217799" y="1569442"/>
              <a:chExt cx="1938878" cy="1684112"/>
            </a:xfrm>
          </p:grpSpPr>
          <p:sp>
            <p:nvSpPr>
              <p:cNvPr id="110" name="Google Shape;110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3" name="Google Shape;113;p89"/>
            <p:cNvGrpSpPr/>
            <p:nvPr/>
          </p:nvGrpSpPr>
          <p:grpSpPr>
            <a:xfrm>
              <a:off x="4604374" y="-3910"/>
              <a:ext cx="2979497" cy="2362287"/>
              <a:chOff x="4588906" y="2210"/>
              <a:chExt cx="2979497" cy="2362287"/>
            </a:xfrm>
          </p:grpSpPr>
          <p:sp>
            <p:nvSpPr>
              <p:cNvPr id="114" name="Google Shape;114;p89"/>
              <p:cNvSpPr/>
              <p:nvPr/>
            </p:nvSpPr>
            <p:spPr>
              <a:xfrm rot="-3600000">
                <a:off x="5576456" y="639098"/>
                <a:ext cx="1991579" cy="115069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89"/>
              <p:cNvSpPr/>
              <p:nvPr/>
            </p:nvSpPr>
            <p:spPr>
              <a:xfrm rot="3600000">
                <a:off x="4589275" y="639100"/>
                <a:ext cx="1991579" cy="1150690"/>
              </a:xfrm>
              <a:prstGeom prst="diamond">
                <a:avLst/>
              </a:prstGeom>
              <a:solidFill>
                <a:srgbClr val="051C6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89"/>
              <p:cNvSpPr/>
              <p:nvPr/>
            </p:nvSpPr>
            <p:spPr>
              <a:xfrm>
                <a:off x="5082866" y="2210"/>
                <a:ext cx="1991578" cy="924981"/>
              </a:xfrm>
              <a:custGeom>
                <a:avLst/>
                <a:gdLst/>
                <a:ahLst/>
                <a:cxnLst/>
                <a:rect l="l" t="t" r="r" b="b"/>
                <a:pathLst>
                  <a:path w="1991578" h="924981" extrusionOk="0">
                    <a:moveTo>
                      <a:pt x="605139" y="0"/>
                    </a:moveTo>
                    <a:lnTo>
                      <a:pt x="1386439" y="0"/>
                    </a:lnTo>
                    <a:lnTo>
                      <a:pt x="1991578" y="349636"/>
                    </a:lnTo>
                    <a:lnTo>
                      <a:pt x="995789" y="924981"/>
                    </a:lnTo>
                    <a:lnTo>
                      <a:pt x="0" y="34963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7" name="Google Shape;117;p89"/>
            <p:cNvSpPr/>
            <p:nvPr/>
          </p:nvSpPr>
          <p:spPr>
            <a:xfrm>
              <a:off x="1125113" y="912268"/>
              <a:ext cx="1991578" cy="1150689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8" name="Google Shape;118;p89"/>
            <p:cNvGrpSpPr/>
            <p:nvPr/>
          </p:nvGrpSpPr>
          <p:grpSpPr>
            <a:xfrm>
              <a:off x="2636702" y="3201792"/>
              <a:ext cx="2979496" cy="2587998"/>
              <a:chOff x="9217799" y="1569442"/>
              <a:chExt cx="1938878" cy="1684112"/>
            </a:xfrm>
          </p:grpSpPr>
          <p:sp>
            <p:nvSpPr>
              <p:cNvPr id="119" name="Google Shape;119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2" name="Google Shape;122;p89"/>
            <p:cNvGrpSpPr/>
            <p:nvPr/>
          </p:nvGrpSpPr>
          <p:grpSpPr>
            <a:xfrm>
              <a:off x="1646028" y="4922338"/>
              <a:ext cx="2979498" cy="2337528"/>
              <a:chOff x="1439711" y="4910900"/>
              <a:chExt cx="2979498" cy="2337528"/>
            </a:xfrm>
          </p:grpSpPr>
          <p:sp>
            <p:nvSpPr>
              <p:cNvPr id="123" name="Google Shape;123;p89"/>
              <p:cNvSpPr/>
              <p:nvPr/>
            </p:nvSpPr>
            <p:spPr>
              <a:xfrm>
                <a:off x="1933671" y="4910900"/>
                <a:ext cx="1991578" cy="1150690"/>
              </a:xfrm>
              <a:prstGeom prst="diamond">
                <a:avLst/>
              </a:prstGeom>
              <a:solidFill>
                <a:srgbClr val="2B272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89"/>
              <p:cNvSpPr/>
              <p:nvPr/>
            </p:nvSpPr>
            <p:spPr>
              <a:xfrm rot="-3600000">
                <a:off x="2645370" y="5647572"/>
                <a:ext cx="1700767" cy="1150690"/>
              </a:xfrm>
              <a:custGeom>
                <a:avLst/>
                <a:gdLst/>
                <a:ahLst/>
                <a:cxnLst/>
                <a:rect l="l" t="t" r="r" b="b"/>
                <a:pathLst>
                  <a:path w="1700767" h="1150690" extrusionOk="0">
                    <a:moveTo>
                      <a:pt x="1700767" y="575345"/>
                    </a:moveTo>
                    <a:lnTo>
                      <a:pt x="704978" y="1150690"/>
                    </a:lnTo>
                    <a:lnTo>
                      <a:pt x="291135" y="911581"/>
                    </a:lnTo>
                    <a:lnTo>
                      <a:pt x="0" y="407320"/>
                    </a:lnTo>
                    <a:lnTo>
                      <a:pt x="704978" y="0"/>
                    </a:lnTo>
                    <a:close/>
                  </a:path>
                </a:pathLst>
              </a:custGeom>
              <a:solidFill>
                <a:srgbClr val="1D1B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89"/>
              <p:cNvSpPr/>
              <p:nvPr/>
            </p:nvSpPr>
            <p:spPr>
              <a:xfrm rot="3600000">
                <a:off x="1512384" y="5648266"/>
                <a:ext cx="1702362" cy="1150690"/>
              </a:xfrm>
              <a:custGeom>
                <a:avLst/>
                <a:gdLst/>
                <a:ahLst/>
                <a:cxnLst/>
                <a:rect l="l" t="t" r="r" b="b"/>
                <a:pathLst>
                  <a:path w="1702362" h="1150690" extrusionOk="0">
                    <a:moveTo>
                      <a:pt x="0" y="575345"/>
                    </a:moveTo>
                    <a:lnTo>
                      <a:pt x="995790" y="0"/>
                    </a:lnTo>
                    <a:lnTo>
                      <a:pt x="1702362" y="408242"/>
                    </a:lnTo>
                    <a:lnTo>
                      <a:pt x="1412823" y="909737"/>
                    </a:lnTo>
                    <a:lnTo>
                      <a:pt x="995790" y="115069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" name="Google Shape;126;p89"/>
            <p:cNvGrpSpPr/>
            <p:nvPr/>
          </p:nvGrpSpPr>
          <p:grpSpPr>
            <a:xfrm>
              <a:off x="1630720" y="1491804"/>
              <a:ext cx="2979496" cy="2587998"/>
              <a:chOff x="9217799" y="1569442"/>
              <a:chExt cx="1938878" cy="1684112"/>
            </a:xfrm>
          </p:grpSpPr>
          <p:sp>
            <p:nvSpPr>
              <p:cNvPr id="127" name="Google Shape;127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E8EA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0" name="Google Shape;130;p89"/>
            <p:cNvGrpSpPr/>
            <p:nvPr/>
          </p:nvGrpSpPr>
          <p:grpSpPr>
            <a:xfrm>
              <a:off x="4611742" y="2057486"/>
              <a:ext cx="2979496" cy="2587998"/>
              <a:chOff x="9217799" y="1569442"/>
              <a:chExt cx="1938878" cy="1684112"/>
            </a:xfrm>
          </p:grpSpPr>
          <p:sp>
            <p:nvSpPr>
              <p:cNvPr id="131" name="Google Shape;131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DF0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" name="Google Shape;134;p89"/>
            <p:cNvGrpSpPr/>
            <p:nvPr/>
          </p:nvGrpSpPr>
          <p:grpSpPr>
            <a:xfrm>
              <a:off x="978515" y="-457155"/>
              <a:ext cx="2293098" cy="1655813"/>
              <a:chOff x="748752" y="-440798"/>
              <a:chExt cx="2293098" cy="1655813"/>
            </a:xfrm>
          </p:grpSpPr>
          <p:sp>
            <p:nvSpPr>
              <p:cNvPr id="135" name="Google Shape;135;p89"/>
              <p:cNvSpPr/>
              <p:nvPr/>
            </p:nvSpPr>
            <p:spPr>
              <a:xfrm rot="-3600000">
                <a:off x="1615990" y="-127844"/>
                <a:ext cx="1301122" cy="1039272"/>
              </a:xfrm>
              <a:custGeom>
                <a:avLst/>
                <a:gdLst/>
                <a:ahLst/>
                <a:cxnLst/>
                <a:rect l="l" t="t" r="r" b="b"/>
                <a:pathLst>
                  <a:path w="1301122" h="1039272" extrusionOk="0">
                    <a:moveTo>
                      <a:pt x="802951" y="0"/>
                    </a:moveTo>
                    <a:lnTo>
                      <a:pt x="1301122" y="862857"/>
                    </a:lnTo>
                    <a:lnTo>
                      <a:pt x="995789" y="1039272"/>
                    </a:lnTo>
                    <a:lnTo>
                      <a:pt x="0" y="463927"/>
                    </a:lnTo>
                    <a:close/>
                  </a:path>
                </a:pathLst>
              </a:custGeom>
              <a:solidFill>
                <a:srgbClr val="0356B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89"/>
              <p:cNvSpPr/>
              <p:nvPr/>
            </p:nvSpPr>
            <p:spPr>
              <a:xfrm rot="3600000">
                <a:off x="873491" y="-134872"/>
                <a:ext cx="1309237" cy="1043961"/>
              </a:xfrm>
              <a:custGeom>
                <a:avLst/>
                <a:gdLst/>
                <a:ahLst/>
                <a:cxnLst/>
                <a:rect l="l" t="t" r="r" b="b"/>
                <a:pathLst>
                  <a:path w="1309237" h="1043961" extrusionOk="0">
                    <a:moveTo>
                      <a:pt x="0" y="862858"/>
                    </a:moveTo>
                    <a:lnTo>
                      <a:pt x="498171" y="0"/>
                    </a:lnTo>
                    <a:lnTo>
                      <a:pt x="1309237" y="468616"/>
                    </a:lnTo>
                    <a:lnTo>
                      <a:pt x="313448" y="10439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7" name="Google Shape;137;p89"/>
            <p:cNvGrpSpPr/>
            <p:nvPr/>
          </p:nvGrpSpPr>
          <p:grpSpPr>
            <a:xfrm>
              <a:off x="3615952" y="1486647"/>
              <a:ext cx="2485539" cy="2587998"/>
              <a:chOff x="9217799" y="1569442"/>
              <a:chExt cx="1617439" cy="1684112"/>
            </a:xfrm>
          </p:grpSpPr>
          <p:sp>
            <p:nvSpPr>
              <p:cNvPr id="138" name="Google Shape;138;p89"/>
              <p:cNvSpPr/>
              <p:nvPr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0" name="Google Shape;140;p89"/>
            <p:cNvGrpSpPr/>
            <p:nvPr/>
          </p:nvGrpSpPr>
          <p:grpSpPr>
            <a:xfrm>
              <a:off x="4611742" y="3490273"/>
              <a:ext cx="2979496" cy="2300104"/>
              <a:chOff x="9217799" y="1756785"/>
              <a:chExt cx="1938878" cy="1496770"/>
            </a:xfrm>
          </p:grpSpPr>
          <p:sp>
            <p:nvSpPr>
              <p:cNvPr id="141" name="Google Shape;141;p89"/>
              <p:cNvSpPr/>
              <p:nvPr/>
            </p:nvSpPr>
            <p:spPr>
              <a:xfrm rot="-36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89"/>
              <p:cNvSpPr/>
              <p:nvPr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3" name="Google Shape;143;p89"/>
            <p:cNvGrpSpPr/>
            <p:nvPr/>
          </p:nvGrpSpPr>
          <p:grpSpPr>
            <a:xfrm>
              <a:off x="2621405" y="2209"/>
              <a:ext cx="2979497" cy="2352391"/>
              <a:chOff x="2384179" y="0"/>
              <a:chExt cx="2979497" cy="2352391"/>
            </a:xfrm>
          </p:grpSpPr>
          <p:sp>
            <p:nvSpPr>
              <p:cNvPr id="144" name="Google Shape;144;p89"/>
              <p:cNvSpPr/>
              <p:nvPr/>
            </p:nvSpPr>
            <p:spPr>
              <a:xfrm>
                <a:off x="2878139" y="0"/>
                <a:ext cx="1991578" cy="915084"/>
              </a:xfrm>
              <a:custGeom>
                <a:avLst/>
                <a:gdLst/>
                <a:ahLst/>
                <a:cxnLst/>
                <a:rect l="l" t="t" r="r" b="b"/>
                <a:pathLst>
                  <a:path w="1991578" h="915084" extrusionOk="0">
                    <a:moveTo>
                      <a:pt x="588010" y="0"/>
                    </a:moveTo>
                    <a:lnTo>
                      <a:pt x="1403569" y="0"/>
                    </a:lnTo>
                    <a:lnTo>
                      <a:pt x="1991578" y="339739"/>
                    </a:lnTo>
                    <a:lnTo>
                      <a:pt x="995789" y="915084"/>
                    </a:lnTo>
                    <a:lnTo>
                      <a:pt x="0" y="339739"/>
                    </a:lnTo>
                    <a:close/>
                  </a:path>
                </a:pathLst>
              </a:custGeom>
              <a:solidFill>
                <a:srgbClr val="E9EDE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89"/>
              <p:cNvSpPr/>
              <p:nvPr/>
            </p:nvSpPr>
            <p:spPr>
              <a:xfrm rot="-3600000">
                <a:off x="3371729" y="626992"/>
                <a:ext cx="1991579" cy="1150690"/>
              </a:xfrm>
              <a:prstGeom prst="diamond">
                <a:avLst/>
              </a:prstGeom>
              <a:solidFill>
                <a:srgbClr val="D7DE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89"/>
              <p:cNvSpPr/>
              <p:nvPr/>
            </p:nvSpPr>
            <p:spPr>
              <a:xfrm rot="3600000">
                <a:off x="2384548" y="626994"/>
                <a:ext cx="1991579" cy="1150690"/>
              </a:xfrm>
              <a:prstGeom prst="diamond">
                <a:avLst/>
              </a:prstGeom>
              <a:solidFill>
                <a:srgbClr val="C3CAD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47" name="Google Shape;147;p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11986" y="4789744"/>
            <a:ext cx="600075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4406" y="5559600"/>
            <a:ext cx="1208955" cy="9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7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"/>
          <p:cNvSpPr txBox="1">
            <a:spLocks noGrp="1"/>
          </p:cNvSpPr>
          <p:nvPr>
            <p:ph type="ctrTitle"/>
          </p:nvPr>
        </p:nvSpPr>
        <p:spPr>
          <a:xfrm>
            <a:off x="432000" y="1769038"/>
            <a:ext cx="9723474" cy="1740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GB" sz="6000"/>
              <a:t>Workload </a:t>
            </a:r>
            <a:r>
              <a:rPr lang="en-GB"/>
              <a:t>Migration Assessment</a:t>
            </a:r>
            <a:endParaRPr/>
          </a:p>
        </p:txBody>
      </p:sp>
      <p:sp>
        <p:nvSpPr>
          <p:cNvPr id="363" name="Google Shape;363;p1"/>
          <p:cNvSpPr txBox="1"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</a:pPr>
            <a:r>
              <a:rPr lang="en-GB" b="1"/>
              <a:t>NHSD CCoE Service Offering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5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Proposed team</a:t>
            </a:r>
            <a:endParaRPr/>
          </a:p>
        </p:txBody>
      </p:sp>
      <p:graphicFrame>
        <p:nvGraphicFramePr>
          <p:cNvPr id="516" name="Google Shape;516;p153"/>
          <p:cNvGraphicFramePr/>
          <p:nvPr>
            <p:extLst>
              <p:ext uri="{D42A27DB-BD31-4B8C-83A1-F6EECF244321}">
                <p14:modId xmlns:p14="http://schemas.microsoft.com/office/powerpoint/2010/main" val="3152468601"/>
              </p:ext>
            </p:extLst>
          </p:nvPr>
        </p:nvGraphicFramePr>
        <p:xfrm>
          <a:off x="1256752" y="1917308"/>
          <a:ext cx="7916123" cy="2635060"/>
        </p:xfrm>
        <a:graphic>
          <a:graphicData uri="http://schemas.openxmlformats.org/drawingml/2006/table">
            <a:tbl>
              <a:tblPr firstRow="1">
                <a:noFill/>
                <a:tableStyleId>{CA9079E5-3570-4925-9D0A-E01C9E3488D3}</a:tableStyleId>
              </a:tblPr>
              <a:tblGrid>
                <a:gridCol w="2448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67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Role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Responsibilities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Project Manager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Co-ordinate delivery of work to plan.  Manage customer expectations.</a:t>
                      </a:r>
                      <a:endParaRPr sz="12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Migration Lead Architect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Lead migration strategy planning.</a:t>
                      </a:r>
                      <a:endParaRPr sz="12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Migration Architect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Reference architecture and migration assessment report.</a:t>
                      </a:r>
                      <a:endParaRPr sz="12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Migration Engineer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collection and analysis.</a:t>
                      </a:r>
                      <a:endParaRPr sz="12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Tooling Consultant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Installation and operation of </a:t>
                      </a:r>
                      <a:r>
                        <a:rPr lang="en-GB" sz="1200" u="none" strike="noStrike" cap="none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Cloudamize</a:t>
                      </a:r>
                      <a:r>
                        <a:rPr lang="en-GB" sz="12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or other discovery tools </a:t>
                      </a:r>
                      <a:endParaRPr sz="12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Business Advisory Consultant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Business case, TCO analysis and savings drivers. </a:t>
                      </a:r>
                      <a:endParaRPr sz="12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17" name="Google Shape;517;p153"/>
          <p:cNvSpPr txBox="1"/>
          <p:nvPr/>
        </p:nvSpPr>
        <p:spPr>
          <a:xfrm>
            <a:off x="432000" y="1193973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4625" marR="0" lvl="0" indent="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18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For a 10 week elapsed engagement, we propose the following team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5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Risks / Mitigations</a:t>
            </a:r>
            <a:endParaRPr/>
          </a:p>
        </p:txBody>
      </p:sp>
      <p:graphicFrame>
        <p:nvGraphicFramePr>
          <p:cNvPr id="524" name="Google Shape;524;p154"/>
          <p:cNvGraphicFramePr/>
          <p:nvPr/>
        </p:nvGraphicFramePr>
        <p:xfrm>
          <a:off x="356883" y="1835067"/>
          <a:ext cx="11057925" cy="3523235"/>
        </p:xfrm>
        <a:graphic>
          <a:graphicData uri="http://schemas.openxmlformats.org/drawingml/2006/table">
            <a:tbl>
              <a:tblPr firstRow="1">
                <a:noFill/>
                <a:tableStyleId>{CA9079E5-3570-4925-9D0A-E01C9E3488D3}</a:tableStyleId>
              </a:tblPr>
              <a:tblGrid>
                <a:gridCol w="555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0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5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Risk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Mitigation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Gaps in understanding on the scope</a:t>
                      </a:r>
                      <a:endParaRPr sz="1400" u="none" strike="noStrike" cap="none"/>
                    </a:p>
                  </a:txBody>
                  <a:tcPr marL="68575" marR="68575" marT="0" marB="0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</a:rPr>
                        <a:t>Hold scoping workshop during mobilisation phase to lock down the scope and expectations for the project.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Delay in tool deployment</a:t>
                      </a:r>
                      <a:endParaRPr sz="1400" u="none" strike="noStrike" cap="none"/>
                    </a:p>
                  </a:txBody>
                  <a:tcPr marL="68575" marR="68575" marT="0" marB="0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</a:rPr>
                        <a:t>Identify relevant SME’s who can assist with deployment and request permission to deploy at the outset of the project.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Availability of client-side SME’s to interpret data, provide guidance and timely feedback.</a:t>
                      </a:r>
                      <a:endParaRPr sz="1400" u="none" strike="noStrike" cap="none"/>
                    </a:p>
                  </a:txBody>
                  <a:tcPr marL="68575" marR="68575" marT="0" marB="0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</a:rPr>
                        <a:t>Outline expectations from the project outset. 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Gaps in recommendations and guidance in case of unavailable or incomplete data.</a:t>
                      </a:r>
                      <a:endParaRPr sz="1400" u="none" strike="noStrike" cap="none"/>
                    </a:p>
                  </a:txBody>
                  <a:tcPr marL="68575" marR="68575" marT="0" marB="0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</a:rPr>
                        <a:t>Prepare data inputs in advance of the start of the engagement.  The requirements are outlined in this pack.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Non-alignment with customer on the final deliverable/content of the final deliverable</a:t>
                      </a:r>
                      <a:endParaRPr sz="1400" u="none" strike="noStrike" cap="none"/>
                    </a:p>
                  </a:txBody>
                  <a:tcPr marL="68575" marR="68575" marT="0" marB="0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</a:rPr>
                        <a:t>Align on deliverable content, structure and level of detail during mobilisation.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>
                          <a:solidFill>
                            <a:schemeClr val="lt1"/>
                          </a:solidFill>
                        </a:rPr>
                        <a:t>A sample report is provided in this pack.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15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 dirty="0"/>
              <a:t>Plan Assumptions</a:t>
            </a:r>
            <a:endParaRPr dirty="0"/>
          </a:p>
        </p:txBody>
      </p:sp>
      <p:sp>
        <p:nvSpPr>
          <p:cNvPr id="530" name="Google Shape;530;p155"/>
          <p:cNvSpPr txBox="1"/>
          <p:nvPr/>
        </p:nvSpPr>
        <p:spPr>
          <a:xfrm>
            <a:off x="452054" y="1100986"/>
            <a:ext cx="11307946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delivery plan, resourcing and cost of this work is based on the following assumptions: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155"/>
          <p:cNvSpPr txBox="1"/>
          <p:nvPr/>
        </p:nvSpPr>
        <p:spPr>
          <a:xfrm>
            <a:off x="375899" y="1486700"/>
            <a:ext cx="5061805" cy="44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62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GB" sz="13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Scope / quantities</a:t>
            </a:r>
            <a:endParaRPr sz="13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3" marR="0" lvl="0" indent="-2349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customer will provide the data described in the Information Requirement page of this pack at the start of the mobilisation.</a:t>
            </a:r>
          </a:p>
          <a:p>
            <a:pPr marL="461645" indent="-234315"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Data will be provided promptly, or the analysis will be delayed.</a:t>
            </a:r>
            <a:r>
              <a:rPr lang="en-GB" sz="1300" dirty="0">
                <a:solidFill>
                  <a:schemeClr val="accent6"/>
                </a:solidFill>
              </a:rPr>
              <a:t> </a:t>
            </a:r>
            <a:endParaRPr lang="en-GB" sz="13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</a:endParaRPr>
          </a:p>
          <a:p>
            <a:pPr marL="464398" marR="0" lvl="0" indent="-2364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There will be clarity around the scope </a:t>
            </a:r>
            <a:r>
              <a:rPr lang="en-GB" sz="1300" dirty="0">
                <a:solidFill>
                  <a:schemeClr val="accent6"/>
                </a:solidFill>
              </a:rPr>
              <a:t>of the assessment, </a:t>
            </a: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especially if this differs from the scope in any provided data.</a:t>
            </a:r>
            <a:endParaRPr sz="1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3" marR="0" lvl="0" indent="-2349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discovery and assessment is time bound. Delays will affect what can be produced in the time.</a:t>
            </a:r>
            <a:endParaRPr sz="1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endParaRPr sz="13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GB" sz="13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Data quality</a:t>
            </a:r>
            <a:endParaRPr sz="13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645" indent="-234315"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300" dirty="0">
                <a:solidFill>
                  <a:schemeClr val="accent6"/>
                </a:solidFill>
              </a:rPr>
              <a:t>In cases where there are gaps in available data, stakeholders must </a:t>
            </a: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be available to</a:t>
            </a:r>
            <a:r>
              <a:rPr lang="en-GB" sz="1300" dirty="0">
                <a:solidFill>
                  <a:schemeClr val="accent6"/>
                </a:solidFill>
              </a:rPr>
              <a:t> validate</a:t>
            </a: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assumptions.</a:t>
            </a:r>
            <a:endParaRPr sz="13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</a:endParaRPr>
          </a:p>
          <a:p>
            <a:pPr marL="461645" indent="-234315"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300" dirty="0">
                <a:solidFill>
                  <a:schemeClr val="accent6"/>
                </a:solidFill>
              </a:rPr>
              <a:t>There must be a means to map applications and infrastructure, without this the assessment may be incomplete.</a:t>
            </a:r>
          </a:p>
          <a:p>
            <a:pPr marL="461962" marR="0" lvl="0" indent="-2349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Data quality must be sufficient for realistic conclusions to be made. Lack of data will require use of assumptions which may affect the final assessment.</a:t>
            </a:r>
            <a:endParaRPr sz="1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155"/>
          <p:cNvSpPr txBox="1"/>
          <p:nvPr/>
        </p:nvSpPr>
        <p:spPr>
          <a:xfrm>
            <a:off x="5900250" y="1486700"/>
            <a:ext cx="5461656" cy="541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6212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Stakeholder availability</a:t>
            </a:r>
            <a:endParaRPr sz="13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2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Stakeholders will be available in line with the plan to provide required input for the assessment, </a:t>
            </a:r>
            <a:r>
              <a:rPr lang="en-GB" sz="1300" dirty="0">
                <a:solidFill>
                  <a:schemeClr val="accent6"/>
                </a:solidFill>
              </a:rPr>
              <a:t>validate findings, progress and recommendations.</a:t>
            </a: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Without stakeholder involvement assumptions will be made.</a:t>
            </a:r>
            <a:endParaRPr sz="1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2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Customer SMEs will respond in a timely fashion to allow the assessment to run at pace.</a:t>
            </a:r>
            <a:endParaRPr sz="1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2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Product reviews</a:t>
            </a:r>
            <a:endParaRPr sz="13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2" indent="-228600">
              <a:buClr>
                <a:schemeClr val="lt1"/>
              </a:buClr>
              <a:buSzPts val="1300"/>
              <a:buFont typeface="Arial"/>
              <a:buChar char="•"/>
            </a:pPr>
            <a:r>
              <a:rPr lang="en-GB" sz="1300" dirty="0">
                <a:solidFill>
                  <a:schemeClr val="accent6"/>
                </a:solidFill>
              </a:rPr>
              <a:t>Draft products will be reviewed within 5 working days from issue.</a:t>
            </a:r>
          </a:p>
          <a:p>
            <a:pPr marL="461962" indent="-228600">
              <a:buClr>
                <a:schemeClr val="lt1"/>
              </a:buClr>
              <a:buSzPts val="1300"/>
              <a:buFont typeface="Arial"/>
              <a:buChar char="•"/>
            </a:pPr>
            <a:r>
              <a:rPr lang="en-GB" sz="1300" dirty="0">
                <a:solidFill>
                  <a:schemeClr val="accent6"/>
                </a:solidFill>
              </a:rPr>
              <a:t>There will be a common understanding and communication about next steps. This will be essential to maintaining the direction for the assessment and providing valuable output to the trust</a:t>
            </a:r>
            <a:endParaRPr sz="1300" dirty="0">
              <a:solidFill>
                <a:schemeClr val="accent6"/>
              </a:solidFill>
            </a:endParaRPr>
          </a:p>
          <a:p>
            <a:pPr marL="176212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2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Systems access</a:t>
            </a:r>
            <a:endParaRPr sz="13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2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Access will be provided, or stakeholder commitment given to install tooling agents for infrastructure gathering. </a:t>
            </a:r>
            <a:r>
              <a:rPr lang="en-GB" sz="1300" b="0" i="0" u="none" strike="noStrike" cap="none" dirty="0" err="1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Cloudamize</a:t>
            </a: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must run for 4 weeks, any delay may delay completion of the assessment, or result in not using this data source.</a:t>
            </a:r>
            <a:endParaRPr sz="1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2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Char char="•"/>
            </a:pPr>
            <a:r>
              <a:rPr lang="en-GB" sz="13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Deeper analysis may require additional access to trust systems. The lead time for this will not be long enough to impact the plan.</a:t>
            </a:r>
            <a:endParaRPr sz="1300" b="0" i="0" u="none" strike="noStrike" cap="none" dirty="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76212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Software licences</a:t>
            </a:r>
            <a:endParaRPr lang="en-GB" sz="13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2" indent="-228600">
              <a:buClr>
                <a:schemeClr val="lt1"/>
              </a:buClr>
              <a:buSzPts val="1300"/>
              <a:buFont typeface="Arial"/>
              <a:buChar char="•"/>
            </a:pPr>
            <a:r>
              <a:rPr lang="en-GB" sz="1300" dirty="0">
                <a:solidFill>
                  <a:schemeClr val="accent6"/>
                </a:solidFill>
              </a:rPr>
              <a:t>The customer is responsible for providing all necessary software licences.  Licence costs are excluded from the cost estimates.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 dirty="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156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lang="en-GB"/>
              <a:t>Prerequisites</a:t>
            </a:r>
            <a:endParaRPr/>
          </a:p>
        </p:txBody>
      </p:sp>
      <p:sp>
        <p:nvSpPr>
          <p:cNvPr id="538" name="Google Shape;538;p156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57"/>
          <p:cNvSpPr txBox="1">
            <a:spLocks noGrp="1"/>
          </p:cNvSpPr>
          <p:nvPr>
            <p:ph type="body"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Executive Sponsor </a:t>
            </a:r>
            <a:r>
              <a:rPr lang="en-GB" sz="1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 Overall Owner </a:t>
            </a:r>
            <a:endParaRPr/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</a:pPr>
            <a:r>
              <a:rPr lang="en-GB" sz="1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SPoC – </a:t>
            </a:r>
            <a:r>
              <a:rPr lang="en-GB" sz="1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Customer Programme Manager </a:t>
            </a:r>
            <a:r>
              <a:rPr lang="en-GB" sz="1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with access to key resources and ability to influence</a:t>
            </a:r>
            <a:endParaRPr/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Application Owners </a:t>
            </a:r>
            <a:r>
              <a:rPr lang="en-GB" sz="1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– Thorough knowledge of the applications, dependencies and lifecycle</a:t>
            </a:r>
            <a:endParaRPr/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Architects</a:t>
            </a:r>
            <a:r>
              <a:rPr lang="en-GB" sz="1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– Infra, Security and Cloud Architects. Able to contribute in Architecture requirements and Strategy</a:t>
            </a:r>
            <a:endParaRPr/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Business IT Leads </a:t>
            </a:r>
            <a:r>
              <a:rPr lang="en-GB" sz="1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– IT liaisons to business. Understanding of Business Value and functional requirements and possible functional overlaps</a:t>
            </a:r>
            <a:endParaRPr/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</a:pPr>
            <a:r>
              <a:rPr lang="en-GB" sz="1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CMDB / </a:t>
            </a:r>
            <a:r>
              <a:rPr lang="en-GB" sz="14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Application inventory SME </a:t>
            </a:r>
            <a:r>
              <a:rPr lang="en-GB" sz="14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– to assist with collection and interpretation of the application inventory.</a:t>
            </a:r>
            <a:endParaRPr/>
          </a:p>
          <a:p>
            <a: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</a:pPr>
            <a:r>
              <a:rPr lang="en-GB" sz="1400"/>
              <a:t>Technology / </a:t>
            </a:r>
            <a:r>
              <a:rPr lang="en-GB" sz="1400" b="1"/>
              <a:t>Infrastructure SME</a:t>
            </a:r>
            <a:r>
              <a:rPr lang="en-GB" sz="1400"/>
              <a:t> – to assist with deployment of discovery tools.</a:t>
            </a:r>
            <a:endParaRPr sz="14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157"/>
          <p:cNvSpPr txBox="1">
            <a:spLocks noGrp="1"/>
          </p:cNvSpPr>
          <p:nvPr>
            <p:ph type="body" idx="2"/>
          </p:nvPr>
        </p:nvSpPr>
        <p:spPr>
          <a:xfrm>
            <a:off x="330400" y="1554571"/>
            <a:ext cx="11050700" cy="46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462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800"/>
              <a:t>For the assessment to be successful, the project team will need access to key stakeholders for information and regular dialogue.</a:t>
            </a:r>
            <a:endParaRPr/>
          </a:p>
        </p:txBody>
      </p:sp>
      <p:sp>
        <p:nvSpPr>
          <p:cNvPr id="545" name="Google Shape;545;p15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Stakeholder roles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58"/>
          <p:cNvSpPr txBox="1">
            <a:spLocks noGrp="1"/>
          </p:cNvSpPr>
          <p:nvPr>
            <p:ph type="body" idx="2"/>
          </p:nvPr>
        </p:nvSpPr>
        <p:spPr>
          <a:xfrm>
            <a:off x="432001" y="1180854"/>
            <a:ext cx="11012644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800"/>
              <a:t>Successful execution of this work will depend on access to key stakeholders to plan the engagement, discuss findings, take feedback.</a:t>
            </a:r>
            <a:endParaRPr/>
          </a:p>
        </p:txBody>
      </p:sp>
      <p:sp>
        <p:nvSpPr>
          <p:cNvPr id="551" name="Google Shape;551;p15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Stakeholder minimum commitment</a:t>
            </a:r>
            <a:endParaRPr/>
          </a:p>
        </p:txBody>
      </p:sp>
      <p:graphicFrame>
        <p:nvGraphicFramePr>
          <p:cNvPr id="552" name="Google Shape;552;p158"/>
          <p:cNvGraphicFramePr/>
          <p:nvPr/>
        </p:nvGraphicFramePr>
        <p:xfrm>
          <a:off x="734077" y="1904454"/>
          <a:ext cx="10800000" cy="3871030"/>
        </p:xfrm>
        <a:graphic>
          <a:graphicData uri="http://schemas.openxmlformats.org/drawingml/2006/table">
            <a:tbl>
              <a:tblPr>
                <a:noFill/>
                <a:tableStyleId>{D40C3384-F17D-4B0A-B2A8-0E3215590952}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8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1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b="1" u="none" strike="noStrike" cap="none">
                          <a:solidFill>
                            <a:srgbClr val="F3F3F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Activities</a:t>
                      </a:r>
                      <a:endParaRPr sz="1400" b="1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b="1" u="none" strike="noStrike" cap="none">
                          <a:solidFill>
                            <a:srgbClr val="F3F3F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Trust Resources</a:t>
                      </a:r>
                      <a:endParaRPr sz="1400" b="1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b="1" u="none" strike="noStrike" cap="none">
                          <a:solidFill>
                            <a:srgbClr val="F3F3F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Estimated Effort [hrs]</a:t>
                      </a:r>
                      <a:endParaRPr sz="1400" b="1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Kick-off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Project sponsor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Enterprise Architect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Infrastucture owner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gathering 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Application Owners (SPoC can coordinate)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0.5 per application owner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Access during discovery tool Installation 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Infrastructure Owners (SpoC can coordinate)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44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40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5-10 days depending on # of servers.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Application workshops 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Enterprise Architect 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Infrastructure Owners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Application Leads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Migration Strategy Workshop 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Application Owners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DC, Infra, Security and Cloud Architects 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44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Multiple 1 hour sessions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2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 Presentation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chemeClr val="accent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Application Owners 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Overall Owners</a:t>
                      </a:r>
                      <a:endParaRPr sz="14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4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SPoC 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44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40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1.5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15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Information requirement </a:t>
            </a:r>
            <a:endParaRPr/>
          </a:p>
        </p:txBody>
      </p:sp>
      <p:graphicFrame>
        <p:nvGraphicFramePr>
          <p:cNvPr id="558" name="Google Shape;558;p159"/>
          <p:cNvGraphicFramePr/>
          <p:nvPr>
            <p:extLst>
              <p:ext uri="{D42A27DB-BD31-4B8C-83A1-F6EECF244321}">
                <p14:modId xmlns:p14="http://schemas.microsoft.com/office/powerpoint/2010/main" val="3996962075"/>
              </p:ext>
            </p:extLst>
          </p:nvPr>
        </p:nvGraphicFramePr>
        <p:xfrm>
          <a:off x="509672" y="2194744"/>
          <a:ext cx="10530825" cy="3608244"/>
        </p:xfrm>
        <a:graphic>
          <a:graphicData uri="http://schemas.openxmlformats.org/drawingml/2006/table">
            <a:tbl>
              <a:tblPr>
                <a:noFill/>
                <a:tableStyleId>{D40C3384-F17D-4B0A-B2A8-0E3215590952}</a:tableStyleId>
              </a:tblPr>
              <a:tblGrid>
                <a:gridCol w="5425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Source</a:t>
                      </a:r>
                      <a:endParaRPr sz="1400" b="1" u="none" strike="noStrike" cap="none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Format / Key Content</a:t>
                      </a:r>
                      <a:endParaRPr sz="1400" b="1" u="none" strike="noStrike" cap="none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CMDB Dump / Application Inventory</a:t>
                      </a:r>
                      <a:endParaRPr sz="1400" u="none" strike="noStrike" cap="none" dirty="0"/>
                    </a:p>
                  </a:txBody>
                  <a:tcPr marL="68575" marR="68575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Ideally in template provided. “</a:t>
                      </a:r>
                      <a:r>
                        <a:rPr lang="en-GB" sz="1200" b="0" i="0" u="none" strike="noStrike" cap="none" dirty="0" err="1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ImportSchemaTemplate</a:t>
                      </a: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”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Infrastructure Inventory</a:t>
                      </a:r>
                      <a:endParaRPr sz="1400" u="none" strike="noStrike" cap="none" dirty="0"/>
                    </a:p>
                  </a:txBody>
                  <a:tcPr marL="68575" marR="68575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0" lvl="0" indent="-17907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Servers, network traffic dependencies, databases, storage</a:t>
                      </a:r>
                      <a:endParaRPr sz="1200" u="none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Mapping of applications to infrastructure</a:t>
                      </a:r>
                      <a:endParaRPr sz="1400" u="none" strike="noStrike" cap="none" dirty="0"/>
                    </a:p>
                  </a:txBody>
                  <a:tcPr marL="68575" marR="68575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904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None/>
                      </a:pPr>
                      <a:endParaRPr sz="1200" b="0" i="0" u="none" strike="noStrike" cap="none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Availability based on Interview schedules</a:t>
                      </a: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</a:rPr>
                        <a:t>  </a:t>
                      </a:r>
                      <a:endParaRPr sz="1400" u="none" strike="noStrike" cap="none"/>
                    </a:p>
                  </a:txBody>
                  <a:tcPr marL="68575" marR="68575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904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None/>
                      </a:pPr>
                      <a:endParaRPr sz="1200" b="0" i="0" u="none" strike="noStrike" cap="none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Costing for current spend on datacentre, infrastructure,  licences and operations for the applications in scope.</a:t>
                      </a:r>
                      <a:endParaRPr sz="1400" u="none" strike="noStrike" cap="none" dirty="0"/>
                    </a:p>
                  </a:txBody>
                  <a:tcPr marL="68575" marR="68575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0" lvl="0" indent="-17907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Based on IT TCO Model template</a:t>
                      </a:r>
                      <a:endParaRPr sz="1200" b="0" i="0" u="none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Current or Planned organization for Centre of Excellence</a:t>
                      </a:r>
                      <a:endParaRPr sz="1400" u="none" strike="noStrike" cap="none" dirty="0"/>
                    </a:p>
                  </a:txBody>
                  <a:tcPr marL="68575" marR="68575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Documentation about structure, scope of services offered, development plans.</a:t>
                      </a:r>
                      <a:endParaRPr sz="1200" b="0" i="0" u="none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0" i="0" u="none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196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None/>
                      </a:pPr>
                      <a:endParaRPr sz="1200" u="none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i="0" u="sng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System Access</a:t>
                      </a:r>
                      <a:endParaRPr sz="1200" b="1" i="0" u="sng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196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None/>
                      </a:pPr>
                      <a:endParaRPr sz="1200" u="none" strike="noStrike" cap="none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Access to Customer / 3rd Party Hosted environments</a:t>
                      </a:r>
                      <a:endParaRPr sz="1400" u="none" strike="noStrike" cap="none" dirty="0"/>
                    </a:p>
                  </a:txBody>
                  <a:tcPr marL="68575" marR="68575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Provide SME support for tool installation</a:t>
                      </a:r>
                      <a:endParaRPr sz="1200" b="0" i="0" u="none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Approvals to run 3rd party tools for technical discovery</a:t>
                      </a:r>
                      <a:endParaRPr sz="1400" u="none" strike="noStrike" cap="none" dirty="0"/>
                    </a:p>
                  </a:txBody>
                  <a:tcPr marL="68575" marR="68575" marT="0" marB="0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rgbClr val="42556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Email</a:t>
                      </a:r>
                      <a:endParaRPr sz="1200" b="0" i="0" u="none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0" i="0" u="none" strike="noStrike" cap="none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1968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Arial"/>
                        <a:buNone/>
                      </a:pPr>
                      <a:endParaRPr sz="1200" u="none" strike="noStrike" cap="none" dirty="0">
                        <a:solidFill>
                          <a:srgbClr val="42556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59" name="Google Shape;559;p159"/>
          <p:cNvSpPr txBox="1"/>
          <p:nvPr/>
        </p:nvSpPr>
        <p:spPr>
          <a:xfrm>
            <a:off x="442913" y="1160463"/>
            <a:ext cx="11012644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18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delivery team require ready access to the following information and systems to conduct the assessment: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3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lang="en-GB"/>
              <a:t>Appendices</a:t>
            </a:r>
            <a:endParaRPr/>
          </a:p>
        </p:txBody>
      </p:sp>
      <p:sp>
        <p:nvSpPr>
          <p:cNvPr id="565" name="Google Shape;565;p3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160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endParaRPr/>
          </a:p>
        </p:txBody>
      </p:sp>
      <p:sp>
        <p:nvSpPr>
          <p:cNvPr id="571" name="Google Shape;571;p160"/>
          <p:cNvSpPr txBox="1">
            <a:spLocks noGrp="1"/>
          </p:cNvSpPr>
          <p:nvPr>
            <p:ph type="body" idx="2"/>
          </p:nvPr>
        </p:nvSpPr>
        <p:spPr>
          <a:xfrm>
            <a:off x="611999" y="2520000"/>
            <a:ext cx="8567169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GB"/>
              <a:t>Product Descriptions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16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Product Descriptions</a:t>
            </a:r>
            <a:endParaRPr/>
          </a:p>
        </p:txBody>
      </p:sp>
      <p:graphicFrame>
        <p:nvGraphicFramePr>
          <p:cNvPr id="578" name="Google Shape;578;p161"/>
          <p:cNvGraphicFramePr/>
          <p:nvPr>
            <p:extLst>
              <p:ext uri="{D42A27DB-BD31-4B8C-83A1-F6EECF244321}">
                <p14:modId xmlns:p14="http://schemas.microsoft.com/office/powerpoint/2010/main" val="3377243041"/>
              </p:ext>
            </p:extLst>
          </p:nvPr>
        </p:nvGraphicFramePr>
        <p:xfrm>
          <a:off x="431998" y="1297186"/>
          <a:ext cx="5504350" cy="493022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59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Migration Assessment Report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Present the migration strategy and roadmap.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Summarise the analysis and key findings of the migration assessment.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Composition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Key findings and recommendations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Application portfolio analysis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Migration Strategy / 7 R’s mapping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Migration Roadmap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Cost of  Change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Business case and TCO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Assessment Methodology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Supporting data and commentary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Derivation / Inputs</a:t>
                      </a:r>
                      <a:endParaRPr sz="105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Inventory data, interviews, validation workshops.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Outline report is based on a standard template.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Definition of Done / Quality Criteria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Char char="•"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Correct document template</a:t>
                      </a:r>
                      <a:endParaRPr sz="1400" u="none" strike="noStrike" cap="none"/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Char char="•"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Coverage of agreed technical scope</a:t>
                      </a:r>
                      <a:endParaRPr sz="1400" u="none" strike="noStrike" cap="none"/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Char char="•"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Clear and concise summary</a:t>
                      </a:r>
                      <a:endParaRPr sz="1400" u="none" strike="noStrike" cap="none"/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Char char="•"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Actionable roadmap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 Points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End </a:t>
                      </a: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          </a:ext>
                          </a:extLst>
                        </a:rPr>
                        <a:t>Week</a:t>
                      </a: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 2 – first draft for review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Iteration reviews based on availability of new data.</a:t>
                      </a:r>
                      <a:endParaRPr sz="14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End Week 7 – final draft for review</a:t>
                      </a:r>
                      <a:endParaRPr sz="14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Week 8 – stakeholder presentation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Reviewers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Executive sponsor, Architects, Programme Manager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Approver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Customer Programme Manager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79" name="Google Shape;579;p161"/>
          <p:cNvGraphicFramePr/>
          <p:nvPr>
            <p:extLst>
              <p:ext uri="{D42A27DB-BD31-4B8C-83A1-F6EECF244321}">
                <p14:modId xmlns:p14="http://schemas.microsoft.com/office/powerpoint/2010/main" val="955366133"/>
              </p:ext>
            </p:extLst>
          </p:nvPr>
        </p:nvGraphicFramePr>
        <p:xfrm>
          <a:off x="6255657" y="1297186"/>
          <a:ext cx="5504350" cy="477020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59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Workload Migration Assessment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Bottom-up assessment of each workload in the inventory identified by the discovery tool.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Composition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Discovery data sheets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Decision tree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Decision-tree based analysis and recommendation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Data quality scoreboard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Summary pivot tables and graphs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File format: Excel.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Derivation / Inputs</a:t>
                      </a:r>
                      <a:endParaRPr sz="105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The assessment makes use of tooling (Cloudamize and Txture) to build an application and infrastructure inventory.   The inventory is evaluated against a decision tree to map applications to migration strategies.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sz="1050" u="none" strike="noStrike" cap="none">
                        <a:solidFill>
                          <a:schemeClr val="lt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Technical dependency analysis identifies candidate migration groups.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Definition of Done / Quality Criteria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Coverage of analysis aligns with agreed scope.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sz="105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 Points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End Week 4 – first draft for review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End Week 6 – final draft for review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Week 7 – Finalise for issue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Reviewers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Architects, Application Owners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Approver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Lead Cloud Architect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4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Contents</a:t>
            </a:r>
            <a:endParaRPr/>
          </a:p>
        </p:txBody>
      </p:sp>
      <p:sp>
        <p:nvSpPr>
          <p:cNvPr id="370" name="Google Shape;370;p145"/>
          <p:cNvSpPr txBox="1">
            <a:spLocks noGrp="1"/>
          </p:cNvSpPr>
          <p:nvPr>
            <p:ph type="body" idx="1"/>
          </p:nvPr>
        </p:nvSpPr>
        <p:spPr>
          <a:xfrm>
            <a:off x="432000" y="1415778"/>
            <a:ext cx="7632000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10000"/>
          </a:bodyPr>
          <a:lstStyle/>
          <a:p>
            <a:pPr marL="5715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Introduction</a:t>
            </a:r>
            <a:endParaRPr/>
          </a:p>
          <a:p>
            <a:pPr marL="5715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Approach</a:t>
            </a:r>
            <a:endParaRPr/>
          </a:p>
          <a:p>
            <a:pPr marL="5715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Process</a:t>
            </a:r>
            <a:endParaRPr/>
          </a:p>
          <a:p>
            <a:pPr marL="5715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Key Outputs</a:t>
            </a:r>
            <a:endParaRPr/>
          </a:p>
          <a:p>
            <a:pPr marL="5715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Delivery plan</a:t>
            </a:r>
            <a:endParaRPr/>
          </a:p>
          <a:p>
            <a:pPr marL="5715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Risks</a:t>
            </a:r>
            <a:endParaRPr/>
          </a:p>
          <a:p>
            <a:pPr marL="5715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Prerequisites</a:t>
            </a:r>
            <a:endParaRPr/>
          </a:p>
          <a:p>
            <a:pPr marL="1028700" lvl="1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>
                <a:solidFill>
                  <a:schemeClr val="accent6"/>
                </a:solidFill>
              </a:rPr>
              <a:t>Stakeholder list and time commitment</a:t>
            </a:r>
            <a:endParaRPr/>
          </a:p>
          <a:p>
            <a:pPr marL="1028700" lvl="1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>
                <a:solidFill>
                  <a:schemeClr val="accent6"/>
                </a:solidFill>
              </a:rPr>
              <a:t>Information requirement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8107"/>
              <a:buFont typeface="Arial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8107"/>
              <a:buFont typeface="Arial"/>
              <a:buNone/>
            </a:pPr>
            <a:r>
              <a:rPr lang="en-GB"/>
              <a:t>Appendices</a:t>
            </a:r>
            <a:endParaRPr/>
          </a:p>
          <a:p>
            <a:pPr marL="5715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Product descriptions</a:t>
            </a:r>
            <a:endParaRPr/>
          </a:p>
          <a:p>
            <a:pPr marL="5715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Workshop Agendas</a:t>
            </a:r>
            <a:endParaRPr/>
          </a:p>
          <a:p>
            <a:pPr marL="5715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8107"/>
              <a:buFont typeface="Arial"/>
              <a:buChar char="•"/>
            </a:pPr>
            <a:r>
              <a:rPr lang="en-GB"/>
              <a:t>Example Summary Findings Report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16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Product Descriptions</a:t>
            </a:r>
            <a:endParaRPr/>
          </a:p>
        </p:txBody>
      </p:sp>
      <p:graphicFrame>
        <p:nvGraphicFramePr>
          <p:cNvPr id="586" name="Google Shape;586;p162"/>
          <p:cNvGraphicFramePr/>
          <p:nvPr>
            <p:extLst>
              <p:ext uri="{D42A27DB-BD31-4B8C-83A1-F6EECF244321}">
                <p14:modId xmlns:p14="http://schemas.microsoft.com/office/powerpoint/2010/main" val="449863308"/>
              </p:ext>
            </p:extLst>
          </p:nvPr>
        </p:nvGraphicFramePr>
        <p:xfrm>
          <a:off x="6255660" y="1297186"/>
          <a:ext cx="5504350" cy="349004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59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Migration Roadmap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Phase-wise sequence of migration activities over time to aid understanding of timescale and effort required to complete migration.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Composition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One page view of indicative migration plan.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Up to a maximum of three different scenarios.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Derivation / Inputs</a:t>
                      </a:r>
                      <a:endParaRPr sz="105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Migration strategy;  dependency mapping derived from analysis of IT applications and infrastructure.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Definition of Done / Quality Criteria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sz="105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 Points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End Week 6 – first draft for review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End Week 7 – final draft for review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Week 8 – stakeholder presentation and issue.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Reviewers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Executive sponsor, Architects, Programme Manager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Approver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Customer Programme Manager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87" name="Google Shape;587;p162"/>
          <p:cNvGraphicFramePr/>
          <p:nvPr>
            <p:extLst>
              <p:ext uri="{D42A27DB-BD31-4B8C-83A1-F6EECF244321}">
                <p14:modId xmlns:p14="http://schemas.microsoft.com/office/powerpoint/2010/main" val="1391943131"/>
              </p:ext>
            </p:extLst>
          </p:nvPr>
        </p:nvGraphicFramePr>
        <p:xfrm>
          <a:off x="431998" y="1297186"/>
          <a:ext cx="5504350" cy="381008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59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Application Migration Strategy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Summarise the recommended migration approach to meet the stated migration objectives, over short, medium and long term planning horizons.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Composition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Target design hypothesis for Landing Zones and accounts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Proposed target state / final disposition of apps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Derivation / Inputs</a:t>
                      </a:r>
                      <a:endParaRPr sz="105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7R’s analysis based on application inventory data, augmented with additional context from stakeholder interviews.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Definition of Done / Quality Criteria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Strategy can realistically achieve the stated objectives.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Completeness of vision and analysis.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Note: dependency on source data for completeness and accuracy.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 Points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End Week 6 – first draft for review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End Week 7 – final draft for review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Week 8 – stakeholder presentation and issue.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Reviewers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Architects, Application Owners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Approver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Lead Cloud Architect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6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Product Descriptions</a:t>
            </a:r>
            <a:endParaRPr/>
          </a:p>
        </p:txBody>
      </p:sp>
      <p:graphicFrame>
        <p:nvGraphicFramePr>
          <p:cNvPr id="594" name="Google Shape;594;p163"/>
          <p:cNvGraphicFramePr/>
          <p:nvPr>
            <p:extLst>
              <p:ext uri="{D42A27DB-BD31-4B8C-83A1-F6EECF244321}">
                <p14:modId xmlns:p14="http://schemas.microsoft.com/office/powerpoint/2010/main" val="3519478322"/>
              </p:ext>
            </p:extLst>
          </p:nvPr>
        </p:nvGraphicFramePr>
        <p:xfrm>
          <a:off x="432000" y="1304925"/>
          <a:ext cx="5504350" cy="3786455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59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22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Infrastructure Right-sizing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Sizing recommendation for cloud infrastructure. This model underpins the estimate for the “to be” cloud infrastructure costs.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Composition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Inventory based list showing existing on premise infrastructure and proposed cloud infrastructure (compute, storage) for each item.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File format: Excel.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Derivation / Inputs</a:t>
                      </a:r>
                      <a:endParaRPr sz="105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Analysis and evaluation of on premise infrastructure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sz="105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Definition of Done / Quality Criteria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sz="105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 Points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End Week 5 – first draft for review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End Week 7 – final draft for review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Week 8 – stakeholder presentation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Reviewers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Executive sponsor, Architects, Programme Manager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Approver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Customer Programme Manager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164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endParaRPr/>
          </a:p>
        </p:txBody>
      </p:sp>
      <p:sp>
        <p:nvSpPr>
          <p:cNvPr id="600" name="Google Shape;600;p164"/>
          <p:cNvSpPr txBox="1">
            <a:spLocks noGrp="1"/>
          </p:cNvSpPr>
          <p:nvPr>
            <p:ph type="body" idx="2"/>
          </p:nvPr>
        </p:nvSpPr>
        <p:spPr>
          <a:xfrm>
            <a:off x="611999" y="2520000"/>
            <a:ext cx="8567169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GB"/>
              <a:t>Workshop Agendas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16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Workshop Agendas</a:t>
            </a:r>
            <a:endParaRPr/>
          </a:p>
        </p:txBody>
      </p:sp>
      <p:graphicFrame>
        <p:nvGraphicFramePr>
          <p:cNvPr id="606" name="Google Shape;606;p165"/>
          <p:cNvGraphicFramePr/>
          <p:nvPr>
            <p:extLst>
              <p:ext uri="{D42A27DB-BD31-4B8C-83A1-F6EECF244321}">
                <p14:modId xmlns:p14="http://schemas.microsoft.com/office/powerpoint/2010/main" val="3682714861"/>
              </p:ext>
            </p:extLst>
          </p:nvPr>
        </p:nvGraphicFramePr>
        <p:xfrm>
          <a:off x="431999" y="1297186"/>
          <a:ext cx="5504325" cy="456954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251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Mobilisation Meeting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Identify stakeholders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Align on the delivery approach and expectations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Ensure mobilisation of stakeholders and understanding of pre-requisites.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Attendees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Executive Sponsor, Customer Programme Manager,  Cloud Architect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Agenda Topics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Current cloud context – technology, organisation,  CCoE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Objectives and success criteria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Delivery approach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Stakeholder mapping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Data sources – e.g. CMDB,  application inventory, interfaces.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SME’s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Progress reporting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Deliverable reviews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Outputs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Project charter (short form)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Inputs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Organisation chart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IT Application Owner/Portfolio view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sz="105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Duration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2 hours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Timing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Week -3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07" name="Google Shape;607;p165"/>
          <p:cNvGraphicFramePr/>
          <p:nvPr>
            <p:extLst>
              <p:ext uri="{D42A27DB-BD31-4B8C-83A1-F6EECF244321}">
                <p14:modId xmlns:p14="http://schemas.microsoft.com/office/powerpoint/2010/main" val="3354339765"/>
              </p:ext>
            </p:extLst>
          </p:nvPr>
        </p:nvGraphicFramePr>
        <p:xfrm>
          <a:off x="6255660" y="1297186"/>
          <a:ext cx="5426175" cy="472956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17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Scoping Workshop  </a:t>
                      </a:r>
                      <a:r>
                        <a:rPr lang="en-GB" sz="1400" b="0" u="none" strike="noStrike" cap="none" dirty="0"/>
                        <a:t>(similar form for Infra, Apps, Architecture)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Define the scope of the assessment in terms of: </a:t>
                      </a:r>
                      <a:endParaRPr sz="1400" u="none" strike="noStrike" cap="none"/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Char char="-"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Functional areas / application portfolios</a:t>
                      </a:r>
                      <a:endParaRPr sz="1400" u="none" strike="noStrike" cap="none"/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Char char="-"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Physical / logical partitions (i.e. specific datacentre or network zones)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Identify where the automated discovery tools can / cannot be deployed.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Attendees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Executive Sponsor, Customer Programme Manager,  Cloud Architect,  Application owners / Business IT Leads,  CMDB / Inventory lead.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Agenda Topics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IT application landscape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Architecture blueprints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Physical layout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Logical layout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Existing cloud platforms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Identity constraints and opportunities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Agree scope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Outputs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Scope statement for project charter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Inputs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Application and infrastructure inventory provided in Week -3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SME knowledge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Duration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2 hours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Timing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Week 2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16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Workshop Agendas</a:t>
            </a:r>
            <a:endParaRPr/>
          </a:p>
        </p:txBody>
      </p:sp>
      <p:graphicFrame>
        <p:nvGraphicFramePr>
          <p:cNvPr id="613" name="Google Shape;613;p166"/>
          <p:cNvGraphicFramePr/>
          <p:nvPr>
            <p:extLst>
              <p:ext uri="{D42A27DB-BD31-4B8C-83A1-F6EECF244321}">
                <p14:modId xmlns:p14="http://schemas.microsoft.com/office/powerpoint/2010/main" val="2578118778"/>
              </p:ext>
            </p:extLst>
          </p:nvPr>
        </p:nvGraphicFramePr>
        <p:xfrm>
          <a:off x="447527" y="1271786"/>
          <a:ext cx="5504325" cy="340876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251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Application Owner Interviews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To identify further context and information about specific applications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Attendees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Application owners, Architects, </a:t>
                      </a:r>
                      <a:r>
                        <a:rPr lang="en-GB" sz="105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Business IT Leads</a:t>
                      </a: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Agenda Topics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Deep dive into application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Architecture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Dependencies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Identification of missing data and data completion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Outputs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Additional context and data completion for application inventory and migration analysis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Inputs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Application inventory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SME knowledge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Duration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2 hours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Timing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Week 3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16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Workshop Agendas</a:t>
            </a:r>
            <a:endParaRPr/>
          </a:p>
        </p:txBody>
      </p:sp>
      <p:graphicFrame>
        <p:nvGraphicFramePr>
          <p:cNvPr id="619" name="Google Shape;619;p167"/>
          <p:cNvGraphicFramePr/>
          <p:nvPr>
            <p:extLst>
              <p:ext uri="{D42A27DB-BD31-4B8C-83A1-F6EECF244321}">
                <p14:modId xmlns:p14="http://schemas.microsoft.com/office/powerpoint/2010/main" val="740070313"/>
              </p:ext>
            </p:extLst>
          </p:nvPr>
        </p:nvGraphicFramePr>
        <p:xfrm>
          <a:off x="431999" y="1297186"/>
          <a:ext cx="5504325" cy="304808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251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Interim Findings/Migration Strategy Workshop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To show incremental findings and validate direction of the assessment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Attendees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Executive Sponsor, Customer Programme Manager, key application owners, Architects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Agenda Topics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Review incremental findings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Outputs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Interim findings review and comments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Inputs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Interim assessment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Duration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Multiple 1 hour sessions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Timing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Week 2 onwards. Every 2 weeks.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20" name="Google Shape;620;p167"/>
          <p:cNvGraphicFramePr/>
          <p:nvPr>
            <p:extLst>
              <p:ext uri="{D42A27DB-BD31-4B8C-83A1-F6EECF244321}">
                <p14:modId xmlns:p14="http://schemas.microsoft.com/office/powerpoint/2010/main" val="1647736567"/>
              </p:ext>
            </p:extLst>
          </p:nvPr>
        </p:nvGraphicFramePr>
        <p:xfrm>
          <a:off x="6255660" y="1297186"/>
          <a:ext cx="5504325" cy="3007440"/>
        </p:xfrm>
        <a:graphic>
          <a:graphicData uri="http://schemas.openxmlformats.org/drawingml/2006/table">
            <a:tbl>
              <a:tblPr firstRow="1" firstCol="1">
                <a:noFill/>
                <a:tableStyleId>{CA9079E5-3570-4925-9D0A-E01C9E3488D3}</a:tableStyleId>
              </a:tblPr>
              <a:tblGrid>
                <a:gridCol w="1251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Final presentation of findings </a:t>
                      </a:r>
                      <a:endParaRPr sz="1400" b="1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Purpose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To show the final strategy, migration roadmap and business case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Attendees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Executive Sponsor, Customer Programme Manager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Agenda Topics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Review key findings, final migration strategy, roadmap, business case and TCO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Outputs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Final migration assessment comments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Inputs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Final Migration Assessment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Duration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lt1"/>
                          </a:solidFill>
                        </a:rPr>
                        <a:t>1 hour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>
                          <a:solidFill>
                            <a:schemeClr val="dk1"/>
                          </a:solidFill>
                        </a:rPr>
                        <a:t>Timing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en-GB" sz="1050" u="none" strike="noStrike" cap="none" dirty="0">
                          <a:solidFill>
                            <a:schemeClr val="lt1"/>
                          </a:solidFill>
                        </a:rPr>
                        <a:t>Week 7/8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168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endParaRPr/>
          </a:p>
        </p:txBody>
      </p:sp>
      <p:sp>
        <p:nvSpPr>
          <p:cNvPr id="626" name="Google Shape;626;p168"/>
          <p:cNvSpPr txBox="1">
            <a:spLocks noGrp="1"/>
          </p:cNvSpPr>
          <p:nvPr>
            <p:ph type="body" idx="2"/>
          </p:nvPr>
        </p:nvSpPr>
        <p:spPr>
          <a:xfrm>
            <a:off x="611999" y="2520000"/>
            <a:ext cx="10290463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GB"/>
              <a:t>Example Summary Report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1" name="Google Shape;631;g11b8ce6b77e_0_2725"/>
          <p:cNvGrpSpPr/>
          <p:nvPr/>
        </p:nvGrpSpPr>
        <p:grpSpPr>
          <a:xfrm>
            <a:off x="8384025" y="3097194"/>
            <a:ext cx="3240094" cy="3069174"/>
            <a:chOff x="0" y="0"/>
            <a:chExt cx="5281327" cy="6872310"/>
          </a:xfrm>
        </p:grpSpPr>
        <p:sp>
          <p:nvSpPr>
            <p:cNvPr id="632" name="Google Shape;632;g11b8ce6b77e_0_2725"/>
            <p:cNvSpPr/>
            <p:nvPr/>
          </p:nvSpPr>
          <p:spPr>
            <a:xfrm>
              <a:off x="0" y="0"/>
              <a:ext cx="5281327" cy="6872310"/>
            </a:xfrm>
            <a:custGeom>
              <a:avLst/>
              <a:gdLst/>
              <a:ahLst/>
              <a:cxnLst/>
              <a:rect l="l" t="t" r="r" b="b"/>
              <a:pathLst>
                <a:path w="21595" h="21600" extrusionOk="0">
                  <a:moveTo>
                    <a:pt x="21595" y="14755"/>
                  </a:moveTo>
                  <a:cubicBezTo>
                    <a:pt x="21595" y="14654"/>
                    <a:pt x="21595" y="14587"/>
                    <a:pt x="21595" y="14587"/>
                  </a:cubicBezTo>
                  <a:cubicBezTo>
                    <a:pt x="21595" y="14587"/>
                    <a:pt x="21586" y="14526"/>
                    <a:pt x="21569" y="14425"/>
                  </a:cubicBezTo>
                  <a:cubicBezTo>
                    <a:pt x="21560" y="14330"/>
                    <a:pt x="21534" y="14195"/>
                    <a:pt x="21498" y="14067"/>
                  </a:cubicBezTo>
                  <a:cubicBezTo>
                    <a:pt x="21454" y="13939"/>
                    <a:pt x="21411" y="13811"/>
                    <a:pt x="21367" y="13716"/>
                  </a:cubicBezTo>
                  <a:cubicBezTo>
                    <a:pt x="21323" y="13622"/>
                    <a:pt x="21296" y="13561"/>
                    <a:pt x="21296" y="13561"/>
                  </a:cubicBezTo>
                  <a:cubicBezTo>
                    <a:pt x="21296" y="13561"/>
                    <a:pt x="21261" y="13500"/>
                    <a:pt x="21209" y="13412"/>
                  </a:cubicBezTo>
                  <a:cubicBezTo>
                    <a:pt x="21156" y="13318"/>
                    <a:pt x="21077" y="13203"/>
                    <a:pt x="20989" y="13088"/>
                  </a:cubicBezTo>
                  <a:cubicBezTo>
                    <a:pt x="20901" y="12974"/>
                    <a:pt x="20804" y="12865"/>
                    <a:pt x="20734" y="12791"/>
                  </a:cubicBezTo>
                  <a:cubicBezTo>
                    <a:pt x="20655" y="12710"/>
                    <a:pt x="20602" y="12656"/>
                    <a:pt x="20602" y="12656"/>
                  </a:cubicBezTo>
                  <a:cubicBezTo>
                    <a:pt x="20602" y="12656"/>
                    <a:pt x="20541" y="12609"/>
                    <a:pt x="20462" y="12535"/>
                  </a:cubicBezTo>
                  <a:cubicBezTo>
                    <a:pt x="20374" y="12460"/>
                    <a:pt x="20251" y="12366"/>
                    <a:pt x="20119" y="12278"/>
                  </a:cubicBezTo>
                  <a:cubicBezTo>
                    <a:pt x="19996" y="12190"/>
                    <a:pt x="19856" y="12110"/>
                    <a:pt x="19759" y="12056"/>
                  </a:cubicBezTo>
                  <a:cubicBezTo>
                    <a:pt x="19654" y="11995"/>
                    <a:pt x="19575" y="11961"/>
                    <a:pt x="19575" y="11961"/>
                  </a:cubicBezTo>
                  <a:cubicBezTo>
                    <a:pt x="19575" y="11961"/>
                    <a:pt x="19504" y="11927"/>
                    <a:pt x="19390" y="11880"/>
                  </a:cubicBezTo>
                  <a:cubicBezTo>
                    <a:pt x="19285" y="11826"/>
                    <a:pt x="19127" y="11765"/>
                    <a:pt x="18969" y="11718"/>
                  </a:cubicBezTo>
                  <a:cubicBezTo>
                    <a:pt x="18819" y="11664"/>
                    <a:pt x="18652" y="11617"/>
                    <a:pt x="18529" y="11590"/>
                  </a:cubicBezTo>
                  <a:cubicBezTo>
                    <a:pt x="18406" y="11556"/>
                    <a:pt x="18327" y="11543"/>
                    <a:pt x="18327" y="11543"/>
                  </a:cubicBezTo>
                  <a:cubicBezTo>
                    <a:pt x="18327" y="11543"/>
                    <a:pt x="18239" y="11522"/>
                    <a:pt x="18117" y="11502"/>
                  </a:cubicBezTo>
                  <a:cubicBezTo>
                    <a:pt x="17985" y="11482"/>
                    <a:pt x="17818" y="11462"/>
                    <a:pt x="17651" y="11448"/>
                  </a:cubicBezTo>
                  <a:cubicBezTo>
                    <a:pt x="17475" y="11434"/>
                    <a:pt x="17308" y="11434"/>
                    <a:pt x="17177" y="11434"/>
                  </a:cubicBezTo>
                  <a:cubicBezTo>
                    <a:pt x="17054" y="11434"/>
                    <a:pt x="16966" y="11441"/>
                    <a:pt x="16966" y="11441"/>
                  </a:cubicBezTo>
                  <a:cubicBezTo>
                    <a:pt x="16966" y="11441"/>
                    <a:pt x="16878" y="11441"/>
                    <a:pt x="16755" y="11455"/>
                  </a:cubicBezTo>
                  <a:cubicBezTo>
                    <a:pt x="16623" y="11462"/>
                    <a:pt x="16456" y="11482"/>
                    <a:pt x="16289" y="11509"/>
                  </a:cubicBezTo>
                  <a:cubicBezTo>
                    <a:pt x="16123" y="11536"/>
                    <a:pt x="15956" y="11576"/>
                    <a:pt x="15833" y="11610"/>
                  </a:cubicBezTo>
                  <a:cubicBezTo>
                    <a:pt x="15710" y="11637"/>
                    <a:pt x="15631" y="11664"/>
                    <a:pt x="15631" y="11664"/>
                  </a:cubicBezTo>
                  <a:cubicBezTo>
                    <a:pt x="15631" y="11664"/>
                    <a:pt x="15552" y="11684"/>
                    <a:pt x="15429" y="11725"/>
                  </a:cubicBezTo>
                  <a:cubicBezTo>
                    <a:pt x="15314" y="11765"/>
                    <a:pt x="15156" y="11826"/>
                    <a:pt x="15007" y="11893"/>
                  </a:cubicBezTo>
                  <a:cubicBezTo>
                    <a:pt x="14866" y="11961"/>
                    <a:pt x="14717" y="12035"/>
                    <a:pt x="14620" y="12089"/>
                  </a:cubicBezTo>
                  <a:cubicBezTo>
                    <a:pt x="14515" y="12150"/>
                    <a:pt x="14445" y="12190"/>
                    <a:pt x="14445" y="12190"/>
                  </a:cubicBezTo>
                  <a:cubicBezTo>
                    <a:pt x="14445" y="12190"/>
                    <a:pt x="14383" y="12231"/>
                    <a:pt x="14287" y="12298"/>
                  </a:cubicBezTo>
                  <a:cubicBezTo>
                    <a:pt x="14190" y="12366"/>
                    <a:pt x="14067" y="12460"/>
                    <a:pt x="13953" y="12555"/>
                  </a:cubicBezTo>
                  <a:cubicBezTo>
                    <a:pt x="13839" y="12656"/>
                    <a:pt x="13733" y="12757"/>
                    <a:pt x="13663" y="12839"/>
                  </a:cubicBezTo>
                  <a:cubicBezTo>
                    <a:pt x="13584" y="12919"/>
                    <a:pt x="13540" y="12974"/>
                    <a:pt x="13540" y="12974"/>
                  </a:cubicBezTo>
                  <a:cubicBezTo>
                    <a:pt x="13540" y="12974"/>
                    <a:pt x="13487" y="13028"/>
                    <a:pt x="13426" y="13115"/>
                  </a:cubicBezTo>
                  <a:cubicBezTo>
                    <a:pt x="13364" y="13203"/>
                    <a:pt x="13285" y="13318"/>
                    <a:pt x="13215" y="13439"/>
                  </a:cubicBezTo>
                  <a:cubicBezTo>
                    <a:pt x="13145" y="13561"/>
                    <a:pt x="13083" y="13682"/>
                    <a:pt x="13048" y="13777"/>
                  </a:cubicBezTo>
                  <a:cubicBezTo>
                    <a:pt x="13004" y="13871"/>
                    <a:pt x="12987" y="13939"/>
                    <a:pt x="12987" y="13939"/>
                  </a:cubicBezTo>
                  <a:cubicBezTo>
                    <a:pt x="12987" y="13939"/>
                    <a:pt x="12960" y="14000"/>
                    <a:pt x="12934" y="14094"/>
                  </a:cubicBezTo>
                  <a:cubicBezTo>
                    <a:pt x="12908" y="14195"/>
                    <a:pt x="12881" y="14324"/>
                    <a:pt x="12864" y="14459"/>
                  </a:cubicBezTo>
                  <a:cubicBezTo>
                    <a:pt x="12855" y="14519"/>
                    <a:pt x="12846" y="14587"/>
                    <a:pt x="12846" y="14647"/>
                  </a:cubicBezTo>
                  <a:cubicBezTo>
                    <a:pt x="12846" y="14681"/>
                    <a:pt x="12837" y="14708"/>
                    <a:pt x="12837" y="14735"/>
                  </a:cubicBezTo>
                  <a:cubicBezTo>
                    <a:pt x="12837" y="14762"/>
                    <a:pt x="12837" y="14783"/>
                    <a:pt x="12837" y="14809"/>
                  </a:cubicBezTo>
                  <a:cubicBezTo>
                    <a:pt x="12837" y="14857"/>
                    <a:pt x="12837" y="14884"/>
                    <a:pt x="12837" y="14884"/>
                  </a:cubicBezTo>
                  <a:cubicBezTo>
                    <a:pt x="12837" y="14884"/>
                    <a:pt x="12829" y="15005"/>
                    <a:pt x="12793" y="15127"/>
                  </a:cubicBezTo>
                  <a:cubicBezTo>
                    <a:pt x="12776" y="15188"/>
                    <a:pt x="12758" y="15248"/>
                    <a:pt x="12741" y="15289"/>
                  </a:cubicBezTo>
                  <a:cubicBezTo>
                    <a:pt x="12723" y="15336"/>
                    <a:pt x="12706" y="15363"/>
                    <a:pt x="12706" y="15363"/>
                  </a:cubicBezTo>
                  <a:cubicBezTo>
                    <a:pt x="12706" y="15363"/>
                    <a:pt x="12688" y="15390"/>
                    <a:pt x="12670" y="15431"/>
                  </a:cubicBezTo>
                  <a:cubicBezTo>
                    <a:pt x="12644" y="15478"/>
                    <a:pt x="12609" y="15532"/>
                    <a:pt x="12565" y="15586"/>
                  </a:cubicBezTo>
                  <a:cubicBezTo>
                    <a:pt x="12530" y="15633"/>
                    <a:pt x="12486" y="15687"/>
                    <a:pt x="12451" y="15727"/>
                  </a:cubicBezTo>
                  <a:cubicBezTo>
                    <a:pt x="12407" y="15761"/>
                    <a:pt x="12389" y="15788"/>
                    <a:pt x="12389" y="15788"/>
                  </a:cubicBezTo>
                  <a:cubicBezTo>
                    <a:pt x="12389" y="15788"/>
                    <a:pt x="12363" y="15809"/>
                    <a:pt x="12319" y="15842"/>
                  </a:cubicBezTo>
                  <a:cubicBezTo>
                    <a:pt x="12284" y="15876"/>
                    <a:pt x="12222" y="15923"/>
                    <a:pt x="12161" y="15964"/>
                  </a:cubicBezTo>
                  <a:cubicBezTo>
                    <a:pt x="12108" y="16004"/>
                    <a:pt x="12047" y="16045"/>
                    <a:pt x="11994" y="16072"/>
                  </a:cubicBezTo>
                  <a:cubicBezTo>
                    <a:pt x="11941" y="16099"/>
                    <a:pt x="11915" y="16112"/>
                    <a:pt x="11915" y="16112"/>
                  </a:cubicBezTo>
                  <a:cubicBezTo>
                    <a:pt x="11915" y="16112"/>
                    <a:pt x="11880" y="16132"/>
                    <a:pt x="11827" y="16153"/>
                  </a:cubicBezTo>
                  <a:cubicBezTo>
                    <a:pt x="11774" y="16180"/>
                    <a:pt x="11704" y="16207"/>
                    <a:pt x="11634" y="16234"/>
                  </a:cubicBezTo>
                  <a:cubicBezTo>
                    <a:pt x="11485" y="16281"/>
                    <a:pt x="11335" y="16315"/>
                    <a:pt x="11335" y="16315"/>
                  </a:cubicBezTo>
                  <a:cubicBezTo>
                    <a:pt x="11335" y="16315"/>
                    <a:pt x="11177" y="16349"/>
                    <a:pt x="11019" y="16355"/>
                  </a:cubicBezTo>
                  <a:cubicBezTo>
                    <a:pt x="10940" y="16362"/>
                    <a:pt x="10861" y="16369"/>
                    <a:pt x="10799" y="16369"/>
                  </a:cubicBezTo>
                  <a:cubicBezTo>
                    <a:pt x="10738" y="16369"/>
                    <a:pt x="10694" y="16362"/>
                    <a:pt x="10694" y="16362"/>
                  </a:cubicBezTo>
                  <a:cubicBezTo>
                    <a:pt x="10694" y="16362"/>
                    <a:pt x="10659" y="16362"/>
                    <a:pt x="10597" y="16362"/>
                  </a:cubicBezTo>
                  <a:cubicBezTo>
                    <a:pt x="10536" y="16355"/>
                    <a:pt x="10457" y="16349"/>
                    <a:pt x="10378" y="16335"/>
                  </a:cubicBezTo>
                  <a:cubicBezTo>
                    <a:pt x="10299" y="16322"/>
                    <a:pt x="10228" y="16308"/>
                    <a:pt x="10167" y="16295"/>
                  </a:cubicBezTo>
                  <a:cubicBezTo>
                    <a:pt x="10114" y="16274"/>
                    <a:pt x="10079" y="16268"/>
                    <a:pt x="10079" y="16268"/>
                  </a:cubicBezTo>
                  <a:cubicBezTo>
                    <a:pt x="10079" y="16268"/>
                    <a:pt x="10035" y="16254"/>
                    <a:pt x="9982" y="16234"/>
                  </a:cubicBezTo>
                  <a:cubicBezTo>
                    <a:pt x="9930" y="16220"/>
                    <a:pt x="9859" y="16193"/>
                    <a:pt x="9789" y="16160"/>
                  </a:cubicBezTo>
                  <a:cubicBezTo>
                    <a:pt x="9719" y="16132"/>
                    <a:pt x="9649" y="16099"/>
                    <a:pt x="9605" y="16072"/>
                  </a:cubicBezTo>
                  <a:cubicBezTo>
                    <a:pt x="9552" y="16045"/>
                    <a:pt x="9526" y="16025"/>
                    <a:pt x="9526" y="16025"/>
                  </a:cubicBezTo>
                  <a:cubicBezTo>
                    <a:pt x="9526" y="16025"/>
                    <a:pt x="9491" y="16004"/>
                    <a:pt x="9447" y="15971"/>
                  </a:cubicBezTo>
                  <a:cubicBezTo>
                    <a:pt x="9403" y="15944"/>
                    <a:pt x="9341" y="15903"/>
                    <a:pt x="9289" y="15856"/>
                  </a:cubicBezTo>
                  <a:cubicBezTo>
                    <a:pt x="9236" y="15809"/>
                    <a:pt x="9183" y="15761"/>
                    <a:pt x="9148" y="15721"/>
                  </a:cubicBezTo>
                  <a:cubicBezTo>
                    <a:pt x="9113" y="15687"/>
                    <a:pt x="9095" y="15660"/>
                    <a:pt x="9095" y="15660"/>
                  </a:cubicBezTo>
                  <a:cubicBezTo>
                    <a:pt x="9095" y="15660"/>
                    <a:pt x="9069" y="15633"/>
                    <a:pt x="9043" y="15593"/>
                  </a:cubicBezTo>
                  <a:cubicBezTo>
                    <a:pt x="9007" y="15559"/>
                    <a:pt x="8972" y="15505"/>
                    <a:pt x="8937" y="15444"/>
                  </a:cubicBezTo>
                  <a:cubicBezTo>
                    <a:pt x="8911" y="15390"/>
                    <a:pt x="8876" y="15336"/>
                    <a:pt x="8858" y="15289"/>
                  </a:cubicBezTo>
                  <a:cubicBezTo>
                    <a:pt x="8841" y="15248"/>
                    <a:pt x="8832" y="15214"/>
                    <a:pt x="8832" y="15214"/>
                  </a:cubicBezTo>
                  <a:cubicBezTo>
                    <a:pt x="8832" y="15214"/>
                    <a:pt x="8823" y="15188"/>
                    <a:pt x="8805" y="15140"/>
                  </a:cubicBezTo>
                  <a:cubicBezTo>
                    <a:pt x="8797" y="15100"/>
                    <a:pt x="8779" y="15039"/>
                    <a:pt x="8770" y="14978"/>
                  </a:cubicBezTo>
                  <a:cubicBezTo>
                    <a:pt x="8761" y="14918"/>
                    <a:pt x="8761" y="14850"/>
                    <a:pt x="8761" y="14809"/>
                  </a:cubicBezTo>
                  <a:cubicBezTo>
                    <a:pt x="8761" y="14762"/>
                    <a:pt x="8761" y="14729"/>
                    <a:pt x="8761" y="14729"/>
                  </a:cubicBezTo>
                  <a:cubicBezTo>
                    <a:pt x="8761" y="14729"/>
                    <a:pt x="8761" y="14695"/>
                    <a:pt x="8770" y="14654"/>
                  </a:cubicBezTo>
                  <a:cubicBezTo>
                    <a:pt x="8770" y="14607"/>
                    <a:pt x="8788" y="14546"/>
                    <a:pt x="8797" y="14486"/>
                  </a:cubicBezTo>
                  <a:cubicBezTo>
                    <a:pt x="8814" y="14425"/>
                    <a:pt x="8841" y="14364"/>
                    <a:pt x="8858" y="14324"/>
                  </a:cubicBezTo>
                  <a:cubicBezTo>
                    <a:pt x="8876" y="14276"/>
                    <a:pt x="8884" y="14249"/>
                    <a:pt x="8884" y="14249"/>
                  </a:cubicBezTo>
                  <a:cubicBezTo>
                    <a:pt x="8884" y="14249"/>
                    <a:pt x="8902" y="14222"/>
                    <a:pt x="8928" y="14182"/>
                  </a:cubicBezTo>
                  <a:cubicBezTo>
                    <a:pt x="8946" y="14134"/>
                    <a:pt x="8981" y="14081"/>
                    <a:pt x="9025" y="14027"/>
                  </a:cubicBezTo>
                  <a:cubicBezTo>
                    <a:pt x="9060" y="13973"/>
                    <a:pt x="9104" y="13925"/>
                    <a:pt x="9139" y="13885"/>
                  </a:cubicBezTo>
                  <a:cubicBezTo>
                    <a:pt x="9174" y="13851"/>
                    <a:pt x="9201" y="13824"/>
                    <a:pt x="9201" y="13824"/>
                  </a:cubicBezTo>
                  <a:cubicBezTo>
                    <a:pt x="9201" y="13824"/>
                    <a:pt x="9227" y="13804"/>
                    <a:pt x="9262" y="13763"/>
                  </a:cubicBezTo>
                  <a:cubicBezTo>
                    <a:pt x="9306" y="13729"/>
                    <a:pt x="9359" y="13689"/>
                    <a:pt x="9420" y="13642"/>
                  </a:cubicBezTo>
                  <a:cubicBezTo>
                    <a:pt x="9482" y="13601"/>
                    <a:pt x="9543" y="13568"/>
                    <a:pt x="9587" y="13541"/>
                  </a:cubicBezTo>
                  <a:cubicBezTo>
                    <a:pt x="9640" y="13507"/>
                    <a:pt x="9675" y="13493"/>
                    <a:pt x="9675" y="13493"/>
                  </a:cubicBezTo>
                  <a:cubicBezTo>
                    <a:pt x="9675" y="13493"/>
                    <a:pt x="9701" y="13473"/>
                    <a:pt x="9754" y="13453"/>
                  </a:cubicBezTo>
                  <a:cubicBezTo>
                    <a:pt x="9807" y="13426"/>
                    <a:pt x="9877" y="13399"/>
                    <a:pt x="9947" y="13372"/>
                  </a:cubicBezTo>
                  <a:cubicBezTo>
                    <a:pt x="10026" y="13345"/>
                    <a:pt x="10097" y="13324"/>
                    <a:pt x="10149" y="13311"/>
                  </a:cubicBezTo>
                  <a:cubicBezTo>
                    <a:pt x="10211" y="13298"/>
                    <a:pt x="10246" y="13291"/>
                    <a:pt x="10246" y="13291"/>
                  </a:cubicBezTo>
                  <a:cubicBezTo>
                    <a:pt x="10246" y="13291"/>
                    <a:pt x="10290" y="13284"/>
                    <a:pt x="10343" y="13270"/>
                  </a:cubicBezTo>
                  <a:cubicBezTo>
                    <a:pt x="10404" y="13264"/>
                    <a:pt x="10483" y="13250"/>
                    <a:pt x="10562" y="13244"/>
                  </a:cubicBezTo>
                  <a:cubicBezTo>
                    <a:pt x="10641" y="13237"/>
                    <a:pt x="10720" y="13230"/>
                    <a:pt x="10782" y="13230"/>
                  </a:cubicBezTo>
                  <a:cubicBezTo>
                    <a:pt x="10808" y="13230"/>
                    <a:pt x="10826" y="13230"/>
                    <a:pt x="10852" y="13230"/>
                  </a:cubicBezTo>
                  <a:cubicBezTo>
                    <a:pt x="10878" y="13230"/>
                    <a:pt x="10896" y="13230"/>
                    <a:pt x="10914" y="13230"/>
                  </a:cubicBezTo>
                  <a:cubicBezTo>
                    <a:pt x="10958" y="13230"/>
                    <a:pt x="10975" y="13230"/>
                    <a:pt x="10975" y="13230"/>
                  </a:cubicBezTo>
                  <a:cubicBezTo>
                    <a:pt x="10975" y="13230"/>
                    <a:pt x="11063" y="13230"/>
                    <a:pt x="11186" y="13216"/>
                  </a:cubicBezTo>
                  <a:cubicBezTo>
                    <a:pt x="11318" y="13210"/>
                    <a:pt x="11485" y="13196"/>
                    <a:pt x="11651" y="13169"/>
                  </a:cubicBezTo>
                  <a:cubicBezTo>
                    <a:pt x="11827" y="13142"/>
                    <a:pt x="11994" y="13109"/>
                    <a:pt x="12117" y="13075"/>
                  </a:cubicBezTo>
                  <a:cubicBezTo>
                    <a:pt x="12240" y="13048"/>
                    <a:pt x="12319" y="13028"/>
                    <a:pt x="12319" y="13028"/>
                  </a:cubicBezTo>
                  <a:cubicBezTo>
                    <a:pt x="12319" y="13028"/>
                    <a:pt x="12398" y="13001"/>
                    <a:pt x="12512" y="12967"/>
                  </a:cubicBezTo>
                  <a:cubicBezTo>
                    <a:pt x="12635" y="12926"/>
                    <a:pt x="12793" y="12865"/>
                    <a:pt x="12943" y="12805"/>
                  </a:cubicBezTo>
                  <a:cubicBezTo>
                    <a:pt x="13092" y="12737"/>
                    <a:pt x="13233" y="12670"/>
                    <a:pt x="13338" y="12609"/>
                  </a:cubicBezTo>
                  <a:cubicBezTo>
                    <a:pt x="13443" y="12555"/>
                    <a:pt x="13505" y="12508"/>
                    <a:pt x="13505" y="12508"/>
                  </a:cubicBezTo>
                  <a:cubicBezTo>
                    <a:pt x="13505" y="12508"/>
                    <a:pt x="13575" y="12467"/>
                    <a:pt x="13672" y="12406"/>
                  </a:cubicBezTo>
                  <a:cubicBezTo>
                    <a:pt x="13768" y="12339"/>
                    <a:pt x="13900" y="12251"/>
                    <a:pt x="14014" y="12157"/>
                  </a:cubicBezTo>
                  <a:cubicBezTo>
                    <a:pt x="14129" y="12056"/>
                    <a:pt x="14234" y="11954"/>
                    <a:pt x="14313" y="11873"/>
                  </a:cubicBezTo>
                  <a:cubicBezTo>
                    <a:pt x="14392" y="11799"/>
                    <a:pt x="14436" y="11738"/>
                    <a:pt x="14436" y="11738"/>
                  </a:cubicBezTo>
                  <a:cubicBezTo>
                    <a:pt x="14436" y="11738"/>
                    <a:pt x="14489" y="11684"/>
                    <a:pt x="14550" y="11603"/>
                  </a:cubicBezTo>
                  <a:cubicBezTo>
                    <a:pt x="14620" y="11516"/>
                    <a:pt x="14700" y="11401"/>
                    <a:pt x="14770" y="11279"/>
                  </a:cubicBezTo>
                  <a:cubicBezTo>
                    <a:pt x="14849" y="11164"/>
                    <a:pt x="14910" y="11036"/>
                    <a:pt x="14945" y="10949"/>
                  </a:cubicBezTo>
                  <a:cubicBezTo>
                    <a:pt x="14989" y="10854"/>
                    <a:pt x="15016" y="10787"/>
                    <a:pt x="15016" y="10787"/>
                  </a:cubicBezTo>
                  <a:cubicBezTo>
                    <a:pt x="15016" y="10787"/>
                    <a:pt x="15033" y="10726"/>
                    <a:pt x="15068" y="10631"/>
                  </a:cubicBezTo>
                  <a:cubicBezTo>
                    <a:pt x="15095" y="10530"/>
                    <a:pt x="15130" y="10402"/>
                    <a:pt x="15148" y="10274"/>
                  </a:cubicBezTo>
                  <a:cubicBezTo>
                    <a:pt x="15165" y="10139"/>
                    <a:pt x="15174" y="10010"/>
                    <a:pt x="15183" y="9909"/>
                  </a:cubicBezTo>
                  <a:cubicBezTo>
                    <a:pt x="15183" y="9815"/>
                    <a:pt x="15174" y="9747"/>
                    <a:pt x="15174" y="9747"/>
                  </a:cubicBezTo>
                  <a:cubicBezTo>
                    <a:pt x="15174" y="9747"/>
                    <a:pt x="15174" y="9680"/>
                    <a:pt x="15165" y="9585"/>
                  </a:cubicBezTo>
                  <a:cubicBezTo>
                    <a:pt x="15156" y="9484"/>
                    <a:pt x="15130" y="9356"/>
                    <a:pt x="15104" y="9221"/>
                  </a:cubicBezTo>
                  <a:cubicBezTo>
                    <a:pt x="15068" y="9092"/>
                    <a:pt x="15025" y="8964"/>
                    <a:pt x="14981" y="8870"/>
                  </a:cubicBezTo>
                  <a:cubicBezTo>
                    <a:pt x="14945" y="8775"/>
                    <a:pt x="14919" y="8714"/>
                    <a:pt x="14919" y="8714"/>
                  </a:cubicBezTo>
                  <a:cubicBezTo>
                    <a:pt x="14919" y="8714"/>
                    <a:pt x="14884" y="8654"/>
                    <a:pt x="14840" y="8559"/>
                  </a:cubicBezTo>
                  <a:cubicBezTo>
                    <a:pt x="14787" y="8471"/>
                    <a:pt x="14717" y="8350"/>
                    <a:pt x="14629" y="8235"/>
                  </a:cubicBezTo>
                  <a:cubicBezTo>
                    <a:pt x="14550" y="8120"/>
                    <a:pt x="14454" y="8005"/>
                    <a:pt x="14383" y="7931"/>
                  </a:cubicBezTo>
                  <a:cubicBezTo>
                    <a:pt x="14304" y="7850"/>
                    <a:pt x="14252" y="7796"/>
                    <a:pt x="14252" y="7796"/>
                  </a:cubicBezTo>
                  <a:cubicBezTo>
                    <a:pt x="14252" y="7796"/>
                    <a:pt x="14199" y="7742"/>
                    <a:pt x="14120" y="7668"/>
                  </a:cubicBezTo>
                  <a:cubicBezTo>
                    <a:pt x="14032" y="7594"/>
                    <a:pt x="13918" y="7499"/>
                    <a:pt x="13795" y="7405"/>
                  </a:cubicBezTo>
                  <a:cubicBezTo>
                    <a:pt x="13663" y="7317"/>
                    <a:pt x="13531" y="7236"/>
                    <a:pt x="13435" y="7175"/>
                  </a:cubicBezTo>
                  <a:cubicBezTo>
                    <a:pt x="13329" y="7114"/>
                    <a:pt x="13259" y="7081"/>
                    <a:pt x="13259" y="7081"/>
                  </a:cubicBezTo>
                  <a:cubicBezTo>
                    <a:pt x="13259" y="7081"/>
                    <a:pt x="13189" y="7040"/>
                    <a:pt x="13074" y="6993"/>
                  </a:cubicBezTo>
                  <a:cubicBezTo>
                    <a:pt x="12969" y="6939"/>
                    <a:pt x="12820" y="6872"/>
                    <a:pt x="12662" y="6818"/>
                  </a:cubicBezTo>
                  <a:cubicBezTo>
                    <a:pt x="12503" y="6764"/>
                    <a:pt x="12345" y="6716"/>
                    <a:pt x="12222" y="6682"/>
                  </a:cubicBezTo>
                  <a:cubicBezTo>
                    <a:pt x="12099" y="6649"/>
                    <a:pt x="12020" y="6635"/>
                    <a:pt x="12020" y="6635"/>
                  </a:cubicBezTo>
                  <a:cubicBezTo>
                    <a:pt x="12020" y="6635"/>
                    <a:pt x="11933" y="6615"/>
                    <a:pt x="11810" y="6588"/>
                  </a:cubicBezTo>
                  <a:cubicBezTo>
                    <a:pt x="11687" y="6568"/>
                    <a:pt x="11520" y="6541"/>
                    <a:pt x="11344" y="6527"/>
                  </a:cubicBezTo>
                  <a:cubicBezTo>
                    <a:pt x="11177" y="6507"/>
                    <a:pt x="11001" y="6500"/>
                    <a:pt x="10878" y="6500"/>
                  </a:cubicBezTo>
                  <a:cubicBezTo>
                    <a:pt x="10747" y="6500"/>
                    <a:pt x="10659" y="6500"/>
                    <a:pt x="10659" y="6500"/>
                  </a:cubicBezTo>
                  <a:cubicBezTo>
                    <a:pt x="10659" y="6500"/>
                    <a:pt x="10580" y="6507"/>
                    <a:pt x="10448" y="6514"/>
                  </a:cubicBezTo>
                  <a:cubicBezTo>
                    <a:pt x="10325" y="6520"/>
                    <a:pt x="10149" y="6534"/>
                    <a:pt x="9982" y="6561"/>
                  </a:cubicBezTo>
                  <a:cubicBezTo>
                    <a:pt x="9816" y="6581"/>
                    <a:pt x="9649" y="6615"/>
                    <a:pt x="9526" y="6649"/>
                  </a:cubicBezTo>
                  <a:cubicBezTo>
                    <a:pt x="9403" y="6676"/>
                    <a:pt x="9324" y="6696"/>
                    <a:pt x="9324" y="6696"/>
                  </a:cubicBezTo>
                  <a:cubicBezTo>
                    <a:pt x="9324" y="6696"/>
                    <a:pt x="9236" y="6723"/>
                    <a:pt x="9122" y="6757"/>
                  </a:cubicBezTo>
                  <a:cubicBezTo>
                    <a:pt x="8999" y="6797"/>
                    <a:pt x="8841" y="6851"/>
                    <a:pt x="8691" y="6912"/>
                  </a:cubicBezTo>
                  <a:cubicBezTo>
                    <a:pt x="8542" y="6979"/>
                    <a:pt x="8401" y="7047"/>
                    <a:pt x="8296" y="7108"/>
                  </a:cubicBezTo>
                  <a:cubicBezTo>
                    <a:pt x="8191" y="7162"/>
                    <a:pt x="8120" y="7202"/>
                    <a:pt x="8120" y="7202"/>
                  </a:cubicBezTo>
                  <a:cubicBezTo>
                    <a:pt x="8120" y="7202"/>
                    <a:pt x="8050" y="7243"/>
                    <a:pt x="7953" y="7310"/>
                  </a:cubicBezTo>
                  <a:cubicBezTo>
                    <a:pt x="7857" y="7371"/>
                    <a:pt x="7734" y="7459"/>
                    <a:pt x="7611" y="7560"/>
                  </a:cubicBezTo>
                  <a:cubicBezTo>
                    <a:pt x="7497" y="7654"/>
                    <a:pt x="7391" y="7756"/>
                    <a:pt x="7312" y="7830"/>
                  </a:cubicBezTo>
                  <a:cubicBezTo>
                    <a:pt x="7233" y="7911"/>
                    <a:pt x="7180" y="7965"/>
                    <a:pt x="7180" y="7965"/>
                  </a:cubicBezTo>
                  <a:cubicBezTo>
                    <a:pt x="7180" y="7965"/>
                    <a:pt x="7136" y="8019"/>
                    <a:pt x="7066" y="8107"/>
                  </a:cubicBezTo>
                  <a:cubicBezTo>
                    <a:pt x="6996" y="8188"/>
                    <a:pt x="6917" y="8303"/>
                    <a:pt x="6838" y="8424"/>
                  </a:cubicBezTo>
                  <a:cubicBezTo>
                    <a:pt x="6768" y="8539"/>
                    <a:pt x="6706" y="8667"/>
                    <a:pt x="6662" y="8762"/>
                  </a:cubicBezTo>
                  <a:cubicBezTo>
                    <a:pt x="6618" y="8849"/>
                    <a:pt x="6601" y="8917"/>
                    <a:pt x="6601" y="8917"/>
                  </a:cubicBezTo>
                  <a:cubicBezTo>
                    <a:pt x="6601" y="8917"/>
                    <a:pt x="6574" y="8977"/>
                    <a:pt x="6539" y="9072"/>
                  </a:cubicBezTo>
                  <a:cubicBezTo>
                    <a:pt x="6513" y="9173"/>
                    <a:pt x="6478" y="9302"/>
                    <a:pt x="6460" y="9430"/>
                  </a:cubicBezTo>
                  <a:cubicBezTo>
                    <a:pt x="6434" y="9565"/>
                    <a:pt x="6425" y="9693"/>
                    <a:pt x="6425" y="9794"/>
                  </a:cubicBezTo>
                  <a:cubicBezTo>
                    <a:pt x="6416" y="9862"/>
                    <a:pt x="6416" y="9909"/>
                    <a:pt x="6416" y="9909"/>
                  </a:cubicBezTo>
                  <a:cubicBezTo>
                    <a:pt x="6416" y="9909"/>
                    <a:pt x="6416" y="10030"/>
                    <a:pt x="6390" y="10152"/>
                  </a:cubicBezTo>
                  <a:cubicBezTo>
                    <a:pt x="6372" y="10213"/>
                    <a:pt x="6355" y="10274"/>
                    <a:pt x="6337" y="10314"/>
                  </a:cubicBezTo>
                  <a:cubicBezTo>
                    <a:pt x="6320" y="10361"/>
                    <a:pt x="6302" y="10388"/>
                    <a:pt x="6302" y="10388"/>
                  </a:cubicBezTo>
                  <a:cubicBezTo>
                    <a:pt x="6302" y="10388"/>
                    <a:pt x="6293" y="10415"/>
                    <a:pt x="6267" y="10462"/>
                  </a:cubicBezTo>
                  <a:cubicBezTo>
                    <a:pt x="6249" y="10503"/>
                    <a:pt x="6214" y="10557"/>
                    <a:pt x="6170" y="10611"/>
                  </a:cubicBezTo>
                  <a:cubicBezTo>
                    <a:pt x="6135" y="10665"/>
                    <a:pt x="6091" y="10719"/>
                    <a:pt x="6056" y="10759"/>
                  </a:cubicBezTo>
                  <a:cubicBezTo>
                    <a:pt x="6021" y="10793"/>
                    <a:pt x="6003" y="10820"/>
                    <a:pt x="6003" y="10820"/>
                  </a:cubicBezTo>
                  <a:cubicBezTo>
                    <a:pt x="6003" y="10820"/>
                    <a:pt x="5977" y="10841"/>
                    <a:pt x="5933" y="10881"/>
                  </a:cubicBezTo>
                  <a:cubicBezTo>
                    <a:pt x="5898" y="10915"/>
                    <a:pt x="5845" y="10962"/>
                    <a:pt x="5784" y="11003"/>
                  </a:cubicBezTo>
                  <a:cubicBezTo>
                    <a:pt x="5731" y="11043"/>
                    <a:pt x="5670" y="11084"/>
                    <a:pt x="5617" y="11111"/>
                  </a:cubicBezTo>
                  <a:cubicBezTo>
                    <a:pt x="5573" y="11138"/>
                    <a:pt x="5538" y="11158"/>
                    <a:pt x="5538" y="11158"/>
                  </a:cubicBezTo>
                  <a:cubicBezTo>
                    <a:pt x="5538" y="11158"/>
                    <a:pt x="5503" y="11178"/>
                    <a:pt x="5450" y="11198"/>
                  </a:cubicBezTo>
                  <a:cubicBezTo>
                    <a:pt x="5406" y="11225"/>
                    <a:pt x="5336" y="11252"/>
                    <a:pt x="5265" y="11279"/>
                  </a:cubicBezTo>
                  <a:cubicBezTo>
                    <a:pt x="5186" y="11306"/>
                    <a:pt x="5116" y="11326"/>
                    <a:pt x="5063" y="11347"/>
                  </a:cubicBezTo>
                  <a:cubicBezTo>
                    <a:pt x="5002" y="11360"/>
                    <a:pt x="4967" y="11367"/>
                    <a:pt x="4967" y="11367"/>
                  </a:cubicBezTo>
                  <a:cubicBezTo>
                    <a:pt x="4967" y="11367"/>
                    <a:pt x="4932" y="11380"/>
                    <a:pt x="4870" y="11387"/>
                  </a:cubicBezTo>
                  <a:cubicBezTo>
                    <a:pt x="4809" y="11401"/>
                    <a:pt x="4730" y="11414"/>
                    <a:pt x="4651" y="11421"/>
                  </a:cubicBezTo>
                  <a:cubicBezTo>
                    <a:pt x="4571" y="11428"/>
                    <a:pt x="4492" y="11434"/>
                    <a:pt x="4431" y="11434"/>
                  </a:cubicBezTo>
                  <a:cubicBezTo>
                    <a:pt x="4369" y="11434"/>
                    <a:pt x="4334" y="11434"/>
                    <a:pt x="4334" y="11434"/>
                  </a:cubicBezTo>
                  <a:cubicBezTo>
                    <a:pt x="4334" y="11434"/>
                    <a:pt x="4290" y="11434"/>
                    <a:pt x="4229" y="11428"/>
                  </a:cubicBezTo>
                  <a:cubicBezTo>
                    <a:pt x="4176" y="11428"/>
                    <a:pt x="4097" y="11421"/>
                    <a:pt x="4018" y="11408"/>
                  </a:cubicBezTo>
                  <a:cubicBezTo>
                    <a:pt x="3939" y="11401"/>
                    <a:pt x="3860" y="11380"/>
                    <a:pt x="3798" y="11374"/>
                  </a:cubicBezTo>
                  <a:cubicBezTo>
                    <a:pt x="3746" y="11360"/>
                    <a:pt x="3711" y="11347"/>
                    <a:pt x="3711" y="11347"/>
                  </a:cubicBezTo>
                  <a:cubicBezTo>
                    <a:pt x="3711" y="11347"/>
                    <a:pt x="3667" y="11340"/>
                    <a:pt x="3614" y="11320"/>
                  </a:cubicBezTo>
                  <a:cubicBezTo>
                    <a:pt x="3561" y="11306"/>
                    <a:pt x="3482" y="11279"/>
                    <a:pt x="3412" y="11246"/>
                  </a:cubicBezTo>
                  <a:cubicBezTo>
                    <a:pt x="3342" y="11218"/>
                    <a:pt x="3280" y="11185"/>
                    <a:pt x="3228" y="11158"/>
                  </a:cubicBezTo>
                  <a:cubicBezTo>
                    <a:pt x="3175" y="11138"/>
                    <a:pt x="3148" y="11117"/>
                    <a:pt x="3148" y="11117"/>
                  </a:cubicBezTo>
                  <a:cubicBezTo>
                    <a:pt x="3148" y="11117"/>
                    <a:pt x="3113" y="11097"/>
                    <a:pt x="3069" y="11070"/>
                  </a:cubicBezTo>
                  <a:cubicBezTo>
                    <a:pt x="3025" y="11036"/>
                    <a:pt x="2964" y="10996"/>
                    <a:pt x="2911" y="10955"/>
                  </a:cubicBezTo>
                  <a:cubicBezTo>
                    <a:pt x="2850" y="10908"/>
                    <a:pt x="2797" y="10861"/>
                    <a:pt x="2762" y="10827"/>
                  </a:cubicBezTo>
                  <a:cubicBezTo>
                    <a:pt x="2727" y="10787"/>
                    <a:pt x="2709" y="10759"/>
                    <a:pt x="2709" y="10759"/>
                  </a:cubicBezTo>
                  <a:cubicBezTo>
                    <a:pt x="2709" y="10759"/>
                    <a:pt x="2683" y="10739"/>
                    <a:pt x="2648" y="10699"/>
                  </a:cubicBezTo>
                  <a:cubicBezTo>
                    <a:pt x="2621" y="10658"/>
                    <a:pt x="2578" y="10604"/>
                    <a:pt x="2542" y="10550"/>
                  </a:cubicBezTo>
                  <a:cubicBezTo>
                    <a:pt x="2507" y="10496"/>
                    <a:pt x="2481" y="10436"/>
                    <a:pt x="2455" y="10395"/>
                  </a:cubicBezTo>
                  <a:cubicBezTo>
                    <a:pt x="2437" y="10354"/>
                    <a:pt x="2428" y="10321"/>
                    <a:pt x="2428" y="10321"/>
                  </a:cubicBezTo>
                  <a:cubicBezTo>
                    <a:pt x="2428" y="10321"/>
                    <a:pt x="2419" y="10294"/>
                    <a:pt x="2402" y="10246"/>
                  </a:cubicBezTo>
                  <a:cubicBezTo>
                    <a:pt x="2384" y="10206"/>
                    <a:pt x="2367" y="10145"/>
                    <a:pt x="2358" y="10085"/>
                  </a:cubicBezTo>
                  <a:cubicBezTo>
                    <a:pt x="2349" y="10024"/>
                    <a:pt x="2340" y="9963"/>
                    <a:pt x="2340" y="9916"/>
                  </a:cubicBezTo>
                  <a:cubicBezTo>
                    <a:pt x="2340" y="9869"/>
                    <a:pt x="2340" y="9835"/>
                    <a:pt x="2340" y="9835"/>
                  </a:cubicBezTo>
                  <a:cubicBezTo>
                    <a:pt x="2340" y="9835"/>
                    <a:pt x="2340" y="9713"/>
                    <a:pt x="2367" y="9592"/>
                  </a:cubicBezTo>
                  <a:cubicBezTo>
                    <a:pt x="2384" y="9531"/>
                    <a:pt x="2402" y="9470"/>
                    <a:pt x="2419" y="9430"/>
                  </a:cubicBezTo>
                  <a:cubicBezTo>
                    <a:pt x="2437" y="9383"/>
                    <a:pt x="2446" y="9356"/>
                    <a:pt x="2446" y="9356"/>
                  </a:cubicBezTo>
                  <a:cubicBezTo>
                    <a:pt x="2446" y="9356"/>
                    <a:pt x="2463" y="9329"/>
                    <a:pt x="2481" y="9288"/>
                  </a:cubicBezTo>
                  <a:cubicBezTo>
                    <a:pt x="2507" y="9241"/>
                    <a:pt x="2542" y="9187"/>
                    <a:pt x="2578" y="9133"/>
                  </a:cubicBezTo>
                  <a:cubicBezTo>
                    <a:pt x="2613" y="9079"/>
                    <a:pt x="2657" y="9025"/>
                    <a:pt x="2692" y="8991"/>
                  </a:cubicBezTo>
                  <a:cubicBezTo>
                    <a:pt x="2727" y="8950"/>
                    <a:pt x="2744" y="8923"/>
                    <a:pt x="2744" y="8923"/>
                  </a:cubicBezTo>
                  <a:cubicBezTo>
                    <a:pt x="2744" y="8923"/>
                    <a:pt x="2771" y="8903"/>
                    <a:pt x="2815" y="8863"/>
                  </a:cubicBezTo>
                  <a:cubicBezTo>
                    <a:pt x="2850" y="8829"/>
                    <a:pt x="2903" y="8782"/>
                    <a:pt x="2964" y="8741"/>
                  </a:cubicBezTo>
                  <a:cubicBezTo>
                    <a:pt x="3017" y="8701"/>
                    <a:pt x="3078" y="8660"/>
                    <a:pt x="3122" y="8626"/>
                  </a:cubicBezTo>
                  <a:cubicBezTo>
                    <a:pt x="3175" y="8599"/>
                    <a:pt x="3210" y="8586"/>
                    <a:pt x="3210" y="8586"/>
                  </a:cubicBezTo>
                  <a:cubicBezTo>
                    <a:pt x="3210" y="8586"/>
                    <a:pt x="3236" y="8566"/>
                    <a:pt x="3289" y="8539"/>
                  </a:cubicBezTo>
                  <a:cubicBezTo>
                    <a:pt x="3342" y="8518"/>
                    <a:pt x="3412" y="8485"/>
                    <a:pt x="3482" y="8458"/>
                  </a:cubicBezTo>
                  <a:cubicBezTo>
                    <a:pt x="3553" y="8431"/>
                    <a:pt x="3623" y="8411"/>
                    <a:pt x="3684" y="8390"/>
                  </a:cubicBezTo>
                  <a:cubicBezTo>
                    <a:pt x="3737" y="8377"/>
                    <a:pt x="3781" y="8370"/>
                    <a:pt x="3781" y="8370"/>
                  </a:cubicBezTo>
                  <a:cubicBezTo>
                    <a:pt x="3781" y="8370"/>
                    <a:pt x="3816" y="8357"/>
                    <a:pt x="3869" y="8350"/>
                  </a:cubicBezTo>
                  <a:cubicBezTo>
                    <a:pt x="3930" y="8336"/>
                    <a:pt x="4009" y="8323"/>
                    <a:pt x="4088" y="8316"/>
                  </a:cubicBezTo>
                  <a:cubicBezTo>
                    <a:pt x="4167" y="8309"/>
                    <a:pt x="4246" y="8303"/>
                    <a:pt x="4308" y="8303"/>
                  </a:cubicBezTo>
                  <a:cubicBezTo>
                    <a:pt x="4334" y="8296"/>
                    <a:pt x="4361" y="8296"/>
                    <a:pt x="4378" y="8296"/>
                  </a:cubicBezTo>
                  <a:cubicBezTo>
                    <a:pt x="4413" y="8296"/>
                    <a:pt x="4440" y="8296"/>
                    <a:pt x="4440" y="8296"/>
                  </a:cubicBezTo>
                  <a:cubicBezTo>
                    <a:pt x="4440" y="8296"/>
                    <a:pt x="4528" y="8296"/>
                    <a:pt x="4651" y="8296"/>
                  </a:cubicBezTo>
                  <a:cubicBezTo>
                    <a:pt x="4782" y="8289"/>
                    <a:pt x="4949" y="8276"/>
                    <a:pt x="5116" y="8249"/>
                  </a:cubicBezTo>
                  <a:cubicBezTo>
                    <a:pt x="5292" y="8228"/>
                    <a:pt x="5459" y="8201"/>
                    <a:pt x="5582" y="8167"/>
                  </a:cubicBezTo>
                  <a:cubicBezTo>
                    <a:pt x="5705" y="8140"/>
                    <a:pt x="5784" y="8120"/>
                    <a:pt x="5784" y="8120"/>
                  </a:cubicBezTo>
                  <a:cubicBezTo>
                    <a:pt x="5784" y="8120"/>
                    <a:pt x="5872" y="8100"/>
                    <a:pt x="5986" y="8066"/>
                  </a:cubicBezTo>
                  <a:cubicBezTo>
                    <a:pt x="6109" y="8026"/>
                    <a:pt x="6267" y="7972"/>
                    <a:pt x="6416" y="7911"/>
                  </a:cubicBezTo>
                  <a:cubicBezTo>
                    <a:pt x="6565" y="7850"/>
                    <a:pt x="6715" y="7783"/>
                    <a:pt x="6820" y="7729"/>
                  </a:cubicBezTo>
                  <a:cubicBezTo>
                    <a:pt x="6926" y="7675"/>
                    <a:pt x="6996" y="7634"/>
                    <a:pt x="6996" y="7634"/>
                  </a:cubicBezTo>
                  <a:cubicBezTo>
                    <a:pt x="6996" y="7634"/>
                    <a:pt x="7066" y="7594"/>
                    <a:pt x="7163" y="7533"/>
                  </a:cubicBezTo>
                  <a:cubicBezTo>
                    <a:pt x="7268" y="7465"/>
                    <a:pt x="7391" y="7378"/>
                    <a:pt x="7514" y="7283"/>
                  </a:cubicBezTo>
                  <a:cubicBezTo>
                    <a:pt x="7628" y="7195"/>
                    <a:pt x="7743" y="7094"/>
                    <a:pt x="7822" y="7013"/>
                  </a:cubicBezTo>
                  <a:cubicBezTo>
                    <a:pt x="7901" y="6939"/>
                    <a:pt x="7953" y="6885"/>
                    <a:pt x="7953" y="6885"/>
                  </a:cubicBezTo>
                  <a:cubicBezTo>
                    <a:pt x="7953" y="6885"/>
                    <a:pt x="7997" y="6831"/>
                    <a:pt x="8068" y="6743"/>
                  </a:cubicBezTo>
                  <a:cubicBezTo>
                    <a:pt x="8138" y="6662"/>
                    <a:pt x="8226" y="6547"/>
                    <a:pt x="8305" y="6433"/>
                  </a:cubicBezTo>
                  <a:cubicBezTo>
                    <a:pt x="8384" y="6311"/>
                    <a:pt x="8445" y="6190"/>
                    <a:pt x="8489" y="6095"/>
                  </a:cubicBezTo>
                  <a:cubicBezTo>
                    <a:pt x="8533" y="6007"/>
                    <a:pt x="8559" y="5940"/>
                    <a:pt x="8559" y="5940"/>
                  </a:cubicBezTo>
                  <a:cubicBezTo>
                    <a:pt x="8559" y="5940"/>
                    <a:pt x="8586" y="5879"/>
                    <a:pt x="8621" y="5785"/>
                  </a:cubicBezTo>
                  <a:cubicBezTo>
                    <a:pt x="8647" y="5690"/>
                    <a:pt x="8691" y="5555"/>
                    <a:pt x="8709" y="5427"/>
                  </a:cubicBezTo>
                  <a:cubicBezTo>
                    <a:pt x="8735" y="5299"/>
                    <a:pt x="8753" y="5164"/>
                    <a:pt x="8753" y="5069"/>
                  </a:cubicBezTo>
                  <a:cubicBezTo>
                    <a:pt x="8761" y="4968"/>
                    <a:pt x="8761" y="4900"/>
                    <a:pt x="8761" y="4900"/>
                  </a:cubicBezTo>
                  <a:cubicBezTo>
                    <a:pt x="8761" y="4900"/>
                    <a:pt x="8761" y="4840"/>
                    <a:pt x="8753" y="4738"/>
                  </a:cubicBezTo>
                  <a:cubicBezTo>
                    <a:pt x="8744" y="4644"/>
                    <a:pt x="8726" y="4509"/>
                    <a:pt x="8700" y="4381"/>
                  </a:cubicBezTo>
                  <a:cubicBezTo>
                    <a:pt x="8674" y="4252"/>
                    <a:pt x="8630" y="4117"/>
                    <a:pt x="8595" y="4023"/>
                  </a:cubicBezTo>
                  <a:cubicBezTo>
                    <a:pt x="8559" y="3928"/>
                    <a:pt x="8533" y="3868"/>
                    <a:pt x="8533" y="3868"/>
                  </a:cubicBezTo>
                  <a:cubicBezTo>
                    <a:pt x="8533" y="3868"/>
                    <a:pt x="8507" y="3807"/>
                    <a:pt x="8463" y="3712"/>
                  </a:cubicBezTo>
                  <a:cubicBezTo>
                    <a:pt x="8419" y="3618"/>
                    <a:pt x="8349" y="3496"/>
                    <a:pt x="8270" y="3382"/>
                  </a:cubicBezTo>
                  <a:cubicBezTo>
                    <a:pt x="8191" y="3267"/>
                    <a:pt x="8103" y="3152"/>
                    <a:pt x="8024" y="3071"/>
                  </a:cubicBezTo>
                  <a:cubicBezTo>
                    <a:pt x="7953" y="2990"/>
                    <a:pt x="7901" y="2936"/>
                    <a:pt x="7901" y="2936"/>
                  </a:cubicBezTo>
                  <a:cubicBezTo>
                    <a:pt x="7901" y="2936"/>
                    <a:pt x="7857" y="2882"/>
                    <a:pt x="7769" y="2808"/>
                  </a:cubicBezTo>
                  <a:cubicBezTo>
                    <a:pt x="7690" y="2727"/>
                    <a:pt x="7576" y="2632"/>
                    <a:pt x="7453" y="2538"/>
                  </a:cubicBezTo>
                  <a:cubicBezTo>
                    <a:pt x="7338" y="2443"/>
                    <a:pt x="7207" y="2356"/>
                    <a:pt x="7101" y="2295"/>
                  </a:cubicBezTo>
                  <a:cubicBezTo>
                    <a:pt x="7005" y="2234"/>
                    <a:pt x="6934" y="2200"/>
                    <a:pt x="6934" y="2200"/>
                  </a:cubicBezTo>
                  <a:cubicBezTo>
                    <a:pt x="6934" y="2200"/>
                    <a:pt x="6864" y="2160"/>
                    <a:pt x="6759" y="2106"/>
                  </a:cubicBezTo>
                  <a:cubicBezTo>
                    <a:pt x="6645" y="2052"/>
                    <a:pt x="6504" y="1984"/>
                    <a:pt x="6346" y="1924"/>
                  </a:cubicBezTo>
                  <a:cubicBezTo>
                    <a:pt x="6197" y="1863"/>
                    <a:pt x="6038" y="1816"/>
                    <a:pt x="5915" y="1782"/>
                  </a:cubicBezTo>
                  <a:cubicBezTo>
                    <a:pt x="5792" y="1748"/>
                    <a:pt x="5713" y="1728"/>
                    <a:pt x="5713" y="1728"/>
                  </a:cubicBezTo>
                  <a:cubicBezTo>
                    <a:pt x="5713" y="1728"/>
                    <a:pt x="5626" y="1708"/>
                    <a:pt x="5503" y="1681"/>
                  </a:cubicBezTo>
                  <a:cubicBezTo>
                    <a:pt x="5380" y="1654"/>
                    <a:pt x="5213" y="1627"/>
                    <a:pt x="5046" y="1606"/>
                  </a:cubicBezTo>
                  <a:cubicBezTo>
                    <a:pt x="4870" y="1586"/>
                    <a:pt x="4703" y="1573"/>
                    <a:pt x="4571" y="1573"/>
                  </a:cubicBezTo>
                  <a:cubicBezTo>
                    <a:pt x="4475" y="1566"/>
                    <a:pt x="4396" y="1566"/>
                    <a:pt x="4378" y="1566"/>
                  </a:cubicBezTo>
                  <a:cubicBezTo>
                    <a:pt x="4369" y="1566"/>
                    <a:pt x="4369" y="1566"/>
                    <a:pt x="4369" y="1566"/>
                  </a:cubicBezTo>
                  <a:cubicBezTo>
                    <a:pt x="4369" y="1566"/>
                    <a:pt x="4369" y="1566"/>
                    <a:pt x="4369" y="1566"/>
                  </a:cubicBezTo>
                  <a:cubicBezTo>
                    <a:pt x="4369" y="1566"/>
                    <a:pt x="4211" y="1566"/>
                    <a:pt x="4053" y="1546"/>
                  </a:cubicBezTo>
                  <a:cubicBezTo>
                    <a:pt x="3974" y="1539"/>
                    <a:pt x="3895" y="1525"/>
                    <a:pt x="3834" y="1512"/>
                  </a:cubicBezTo>
                  <a:cubicBezTo>
                    <a:pt x="3781" y="1498"/>
                    <a:pt x="3746" y="1492"/>
                    <a:pt x="3746" y="1492"/>
                  </a:cubicBezTo>
                  <a:cubicBezTo>
                    <a:pt x="3746" y="1492"/>
                    <a:pt x="3702" y="1478"/>
                    <a:pt x="3649" y="1465"/>
                  </a:cubicBezTo>
                  <a:cubicBezTo>
                    <a:pt x="3596" y="1444"/>
                    <a:pt x="3517" y="1424"/>
                    <a:pt x="3447" y="1397"/>
                  </a:cubicBezTo>
                  <a:cubicBezTo>
                    <a:pt x="3377" y="1370"/>
                    <a:pt x="3307" y="1336"/>
                    <a:pt x="3263" y="1309"/>
                  </a:cubicBezTo>
                  <a:cubicBezTo>
                    <a:pt x="3210" y="1282"/>
                    <a:pt x="3175" y="1269"/>
                    <a:pt x="3175" y="1269"/>
                  </a:cubicBezTo>
                  <a:cubicBezTo>
                    <a:pt x="3175" y="1269"/>
                    <a:pt x="3148" y="1249"/>
                    <a:pt x="3096" y="1222"/>
                  </a:cubicBezTo>
                  <a:cubicBezTo>
                    <a:pt x="3052" y="1188"/>
                    <a:pt x="2990" y="1147"/>
                    <a:pt x="2938" y="1107"/>
                  </a:cubicBezTo>
                  <a:cubicBezTo>
                    <a:pt x="2876" y="1060"/>
                    <a:pt x="2823" y="1012"/>
                    <a:pt x="2788" y="979"/>
                  </a:cubicBezTo>
                  <a:cubicBezTo>
                    <a:pt x="2753" y="945"/>
                    <a:pt x="2727" y="918"/>
                    <a:pt x="2727" y="918"/>
                  </a:cubicBezTo>
                  <a:cubicBezTo>
                    <a:pt x="2727" y="918"/>
                    <a:pt x="2700" y="891"/>
                    <a:pt x="2674" y="857"/>
                  </a:cubicBezTo>
                  <a:cubicBezTo>
                    <a:pt x="2639" y="817"/>
                    <a:pt x="2595" y="763"/>
                    <a:pt x="2560" y="709"/>
                  </a:cubicBezTo>
                  <a:cubicBezTo>
                    <a:pt x="2525" y="655"/>
                    <a:pt x="2490" y="601"/>
                    <a:pt x="2472" y="553"/>
                  </a:cubicBezTo>
                  <a:cubicBezTo>
                    <a:pt x="2455" y="513"/>
                    <a:pt x="2437" y="486"/>
                    <a:pt x="2437" y="486"/>
                  </a:cubicBezTo>
                  <a:cubicBezTo>
                    <a:pt x="2437" y="486"/>
                    <a:pt x="2428" y="452"/>
                    <a:pt x="2411" y="412"/>
                  </a:cubicBezTo>
                  <a:cubicBezTo>
                    <a:pt x="2393" y="364"/>
                    <a:pt x="2375" y="304"/>
                    <a:pt x="2367" y="243"/>
                  </a:cubicBezTo>
                  <a:cubicBezTo>
                    <a:pt x="2340" y="121"/>
                    <a:pt x="2340" y="0"/>
                    <a:pt x="23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-5" y="67"/>
                    <a:pt x="4" y="162"/>
                  </a:cubicBezTo>
                  <a:cubicBezTo>
                    <a:pt x="13" y="263"/>
                    <a:pt x="21" y="391"/>
                    <a:pt x="56" y="526"/>
                  </a:cubicBezTo>
                  <a:cubicBezTo>
                    <a:pt x="83" y="655"/>
                    <a:pt x="118" y="783"/>
                    <a:pt x="153" y="877"/>
                  </a:cubicBezTo>
                  <a:cubicBezTo>
                    <a:pt x="188" y="972"/>
                    <a:pt x="215" y="1039"/>
                    <a:pt x="215" y="1039"/>
                  </a:cubicBezTo>
                  <a:cubicBezTo>
                    <a:pt x="215" y="1039"/>
                    <a:pt x="241" y="1100"/>
                    <a:pt x="285" y="1195"/>
                  </a:cubicBezTo>
                  <a:cubicBezTo>
                    <a:pt x="329" y="1282"/>
                    <a:pt x="399" y="1404"/>
                    <a:pt x="478" y="1525"/>
                  </a:cubicBezTo>
                  <a:cubicBezTo>
                    <a:pt x="548" y="1640"/>
                    <a:pt x="636" y="1755"/>
                    <a:pt x="707" y="1836"/>
                  </a:cubicBezTo>
                  <a:cubicBezTo>
                    <a:pt x="777" y="1924"/>
                    <a:pt x="829" y="1971"/>
                    <a:pt x="829" y="1971"/>
                  </a:cubicBezTo>
                  <a:cubicBezTo>
                    <a:pt x="829" y="1971"/>
                    <a:pt x="882" y="2025"/>
                    <a:pt x="961" y="2106"/>
                  </a:cubicBezTo>
                  <a:cubicBezTo>
                    <a:pt x="1040" y="2180"/>
                    <a:pt x="1154" y="2281"/>
                    <a:pt x="1277" y="2376"/>
                  </a:cubicBezTo>
                  <a:cubicBezTo>
                    <a:pt x="1400" y="2470"/>
                    <a:pt x="1523" y="2558"/>
                    <a:pt x="1629" y="2619"/>
                  </a:cubicBezTo>
                  <a:cubicBezTo>
                    <a:pt x="1725" y="2680"/>
                    <a:pt x="1796" y="2720"/>
                    <a:pt x="1796" y="2720"/>
                  </a:cubicBezTo>
                  <a:cubicBezTo>
                    <a:pt x="1796" y="2720"/>
                    <a:pt x="1866" y="2754"/>
                    <a:pt x="1971" y="2808"/>
                  </a:cubicBezTo>
                  <a:cubicBezTo>
                    <a:pt x="2077" y="2869"/>
                    <a:pt x="2226" y="2936"/>
                    <a:pt x="2375" y="2997"/>
                  </a:cubicBezTo>
                  <a:cubicBezTo>
                    <a:pt x="2534" y="3058"/>
                    <a:pt x="2692" y="3105"/>
                    <a:pt x="2806" y="3145"/>
                  </a:cubicBezTo>
                  <a:cubicBezTo>
                    <a:pt x="2929" y="3179"/>
                    <a:pt x="3008" y="3199"/>
                    <a:pt x="3008" y="3199"/>
                  </a:cubicBezTo>
                  <a:cubicBezTo>
                    <a:pt x="3008" y="3199"/>
                    <a:pt x="3096" y="3220"/>
                    <a:pt x="3219" y="3247"/>
                  </a:cubicBezTo>
                  <a:cubicBezTo>
                    <a:pt x="3342" y="3274"/>
                    <a:pt x="3509" y="3301"/>
                    <a:pt x="3676" y="3321"/>
                  </a:cubicBezTo>
                  <a:cubicBezTo>
                    <a:pt x="3851" y="3341"/>
                    <a:pt x="4018" y="3355"/>
                    <a:pt x="4150" y="3361"/>
                  </a:cubicBezTo>
                  <a:cubicBezTo>
                    <a:pt x="4273" y="3368"/>
                    <a:pt x="4361" y="3368"/>
                    <a:pt x="4361" y="3368"/>
                  </a:cubicBezTo>
                  <a:cubicBezTo>
                    <a:pt x="4378" y="3368"/>
                    <a:pt x="4413" y="3368"/>
                    <a:pt x="4475" y="3368"/>
                  </a:cubicBezTo>
                  <a:cubicBezTo>
                    <a:pt x="4528" y="3368"/>
                    <a:pt x="4615" y="3375"/>
                    <a:pt x="4694" y="3382"/>
                  </a:cubicBezTo>
                  <a:cubicBezTo>
                    <a:pt x="4774" y="3395"/>
                    <a:pt x="4844" y="3409"/>
                    <a:pt x="4905" y="3415"/>
                  </a:cubicBezTo>
                  <a:cubicBezTo>
                    <a:pt x="4958" y="3429"/>
                    <a:pt x="5002" y="3442"/>
                    <a:pt x="5002" y="3442"/>
                  </a:cubicBezTo>
                  <a:cubicBezTo>
                    <a:pt x="5002" y="3442"/>
                    <a:pt x="5037" y="3449"/>
                    <a:pt x="5090" y="3463"/>
                  </a:cubicBezTo>
                  <a:cubicBezTo>
                    <a:pt x="5151" y="3483"/>
                    <a:pt x="5222" y="3503"/>
                    <a:pt x="5292" y="3530"/>
                  </a:cubicBezTo>
                  <a:cubicBezTo>
                    <a:pt x="5362" y="3557"/>
                    <a:pt x="5432" y="3591"/>
                    <a:pt x="5485" y="3618"/>
                  </a:cubicBezTo>
                  <a:cubicBezTo>
                    <a:pt x="5538" y="3638"/>
                    <a:pt x="5564" y="3658"/>
                    <a:pt x="5564" y="3658"/>
                  </a:cubicBezTo>
                  <a:cubicBezTo>
                    <a:pt x="5564" y="3658"/>
                    <a:pt x="5599" y="3679"/>
                    <a:pt x="5643" y="3706"/>
                  </a:cubicBezTo>
                  <a:cubicBezTo>
                    <a:pt x="5696" y="3733"/>
                    <a:pt x="5757" y="3773"/>
                    <a:pt x="5810" y="3820"/>
                  </a:cubicBezTo>
                  <a:cubicBezTo>
                    <a:pt x="5872" y="3861"/>
                    <a:pt x="5924" y="3908"/>
                    <a:pt x="5959" y="3942"/>
                  </a:cubicBezTo>
                  <a:cubicBezTo>
                    <a:pt x="5995" y="3976"/>
                    <a:pt x="6021" y="4003"/>
                    <a:pt x="6021" y="4003"/>
                  </a:cubicBezTo>
                  <a:cubicBezTo>
                    <a:pt x="6021" y="4003"/>
                    <a:pt x="6047" y="4030"/>
                    <a:pt x="6082" y="4063"/>
                  </a:cubicBezTo>
                  <a:cubicBezTo>
                    <a:pt x="6109" y="4104"/>
                    <a:pt x="6153" y="4158"/>
                    <a:pt x="6188" y="4212"/>
                  </a:cubicBezTo>
                  <a:cubicBezTo>
                    <a:pt x="6232" y="4266"/>
                    <a:pt x="6258" y="4320"/>
                    <a:pt x="6284" y="4367"/>
                  </a:cubicBezTo>
                  <a:cubicBezTo>
                    <a:pt x="6302" y="4408"/>
                    <a:pt x="6320" y="4435"/>
                    <a:pt x="6320" y="4435"/>
                  </a:cubicBezTo>
                  <a:cubicBezTo>
                    <a:pt x="6320" y="4435"/>
                    <a:pt x="6328" y="4468"/>
                    <a:pt x="6346" y="4509"/>
                  </a:cubicBezTo>
                  <a:cubicBezTo>
                    <a:pt x="6363" y="4556"/>
                    <a:pt x="6381" y="4610"/>
                    <a:pt x="6390" y="4671"/>
                  </a:cubicBezTo>
                  <a:cubicBezTo>
                    <a:pt x="6407" y="4732"/>
                    <a:pt x="6416" y="4792"/>
                    <a:pt x="6416" y="4840"/>
                  </a:cubicBezTo>
                  <a:cubicBezTo>
                    <a:pt x="6416" y="4887"/>
                    <a:pt x="6416" y="4921"/>
                    <a:pt x="6416" y="4921"/>
                  </a:cubicBezTo>
                  <a:cubicBezTo>
                    <a:pt x="6416" y="4921"/>
                    <a:pt x="6425" y="5042"/>
                    <a:pt x="6399" y="5164"/>
                  </a:cubicBezTo>
                  <a:cubicBezTo>
                    <a:pt x="6390" y="5224"/>
                    <a:pt x="6372" y="5285"/>
                    <a:pt x="6355" y="5333"/>
                  </a:cubicBezTo>
                  <a:cubicBezTo>
                    <a:pt x="6337" y="5373"/>
                    <a:pt x="6328" y="5400"/>
                    <a:pt x="6328" y="5400"/>
                  </a:cubicBezTo>
                  <a:cubicBezTo>
                    <a:pt x="6328" y="5400"/>
                    <a:pt x="6311" y="5434"/>
                    <a:pt x="6293" y="5474"/>
                  </a:cubicBezTo>
                  <a:cubicBezTo>
                    <a:pt x="6276" y="5521"/>
                    <a:pt x="6240" y="5575"/>
                    <a:pt x="6205" y="5629"/>
                  </a:cubicBezTo>
                  <a:cubicBezTo>
                    <a:pt x="6170" y="5683"/>
                    <a:pt x="6135" y="5737"/>
                    <a:pt x="6100" y="5778"/>
                  </a:cubicBezTo>
                  <a:cubicBezTo>
                    <a:pt x="6065" y="5819"/>
                    <a:pt x="6047" y="5839"/>
                    <a:pt x="6047" y="5839"/>
                  </a:cubicBezTo>
                  <a:cubicBezTo>
                    <a:pt x="6047" y="5839"/>
                    <a:pt x="6021" y="5866"/>
                    <a:pt x="5986" y="5900"/>
                  </a:cubicBezTo>
                  <a:cubicBezTo>
                    <a:pt x="5951" y="5940"/>
                    <a:pt x="5898" y="5987"/>
                    <a:pt x="5836" y="6028"/>
                  </a:cubicBezTo>
                  <a:cubicBezTo>
                    <a:pt x="5784" y="6075"/>
                    <a:pt x="5722" y="6115"/>
                    <a:pt x="5678" y="6142"/>
                  </a:cubicBezTo>
                  <a:cubicBezTo>
                    <a:pt x="5626" y="6176"/>
                    <a:pt x="5599" y="6190"/>
                    <a:pt x="5599" y="6190"/>
                  </a:cubicBezTo>
                  <a:cubicBezTo>
                    <a:pt x="5599" y="6190"/>
                    <a:pt x="5564" y="6210"/>
                    <a:pt x="5511" y="6237"/>
                  </a:cubicBezTo>
                  <a:cubicBezTo>
                    <a:pt x="5467" y="6264"/>
                    <a:pt x="5397" y="6291"/>
                    <a:pt x="5327" y="6325"/>
                  </a:cubicBezTo>
                  <a:cubicBezTo>
                    <a:pt x="5257" y="6352"/>
                    <a:pt x="5186" y="6379"/>
                    <a:pt x="5125" y="6392"/>
                  </a:cubicBezTo>
                  <a:cubicBezTo>
                    <a:pt x="5072" y="6406"/>
                    <a:pt x="5037" y="6419"/>
                    <a:pt x="5037" y="6419"/>
                  </a:cubicBezTo>
                  <a:cubicBezTo>
                    <a:pt x="5037" y="6419"/>
                    <a:pt x="4888" y="6460"/>
                    <a:pt x="4730" y="6480"/>
                  </a:cubicBezTo>
                  <a:cubicBezTo>
                    <a:pt x="4571" y="6500"/>
                    <a:pt x="4405" y="6500"/>
                    <a:pt x="4405" y="6500"/>
                  </a:cubicBezTo>
                  <a:cubicBezTo>
                    <a:pt x="4405" y="6500"/>
                    <a:pt x="4396" y="6500"/>
                    <a:pt x="4378" y="6500"/>
                  </a:cubicBezTo>
                  <a:cubicBezTo>
                    <a:pt x="4343" y="6500"/>
                    <a:pt x="4290" y="6500"/>
                    <a:pt x="4229" y="6500"/>
                  </a:cubicBezTo>
                  <a:cubicBezTo>
                    <a:pt x="4097" y="6507"/>
                    <a:pt x="3921" y="6514"/>
                    <a:pt x="3755" y="6534"/>
                  </a:cubicBezTo>
                  <a:cubicBezTo>
                    <a:pt x="3588" y="6554"/>
                    <a:pt x="3421" y="6581"/>
                    <a:pt x="3289" y="6608"/>
                  </a:cubicBezTo>
                  <a:cubicBezTo>
                    <a:pt x="3166" y="6628"/>
                    <a:pt x="3087" y="6649"/>
                    <a:pt x="3087" y="6649"/>
                  </a:cubicBezTo>
                  <a:cubicBezTo>
                    <a:pt x="3087" y="6649"/>
                    <a:pt x="3008" y="6669"/>
                    <a:pt x="2885" y="6703"/>
                  </a:cubicBezTo>
                  <a:cubicBezTo>
                    <a:pt x="2762" y="6736"/>
                    <a:pt x="2604" y="6784"/>
                    <a:pt x="2446" y="6845"/>
                  </a:cubicBezTo>
                  <a:cubicBezTo>
                    <a:pt x="2296" y="6905"/>
                    <a:pt x="2147" y="6966"/>
                    <a:pt x="2033" y="7020"/>
                  </a:cubicBezTo>
                  <a:cubicBezTo>
                    <a:pt x="1927" y="7074"/>
                    <a:pt x="1857" y="7114"/>
                    <a:pt x="1857" y="7114"/>
                  </a:cubicBezTo>
                  <a:cubicBezTo>
                    <a:pt x="1857" y="7114"/>
                    <a:pt x="1787" y="7148"/>
                    <a:pt x="1690" y="7209"/>
                  </a:cubicBezTo>
                  <a:cubicBezTo>
                    <a:pt x="1585" y="7270"/>
                    <a:pt x="1453" y="7358"/>
                    <a:pt x="1330" y="7452"/>
                  </a:cubicBezTo>
                  <a:cubicBezTo>
                    <a:pt x="1207" y="7540"/>
                    <a:pt x="1093" y="7641"/>
                    <a:pt x="1014" y="7715"/>
                  </a:cubicBezTo>
                  <a:cubicBezTo>
                    <a:pt x="926" y="7790"/>
                    <a:pt x="882" y="7844"/>
                    <a:pt x="882" y="7844"/>
                  </a:cubicBezTo>
                  <a:cubicBezTo>
                    <a:pt x="882" y="7844"/>
                    <a:pt x="829" y="7898"/>
                    <a:pt x="750" y="7978"/>
                  </a:cubicBezTo>
                  <a:cubicBezTo>
                    <a:pt x="680" y="8059"/>
                    <a:pt x="592" y="8174"/>
                    <a:pt x="513" y="8289"/>
                  </a:cubicBezTo>
                  <a:cubicBezTo>
                    <a:pt x="425" y="8404"/>
                    <a:pt x="355" y="8525"/>
                    <a:pt x="311" y="8620"/>
                  </a:cubicBezTo>
                  <a:cubicBezTo>
                    <a:pt x="267" y="8708"/>
                    <a:pt x="241" y="8775"/>
                    <a:pt x="241" y="8775"/>
                  </a:cubicBezTo>
                  <a:cubicBezTo>
                    <a:pt x="241" y="8775"/>
                    <a:pt x="206" y="8836"/>
                    <a:pt x="171" y="8930"/>
                  </a:cubicBezTo>
                  <a:cubicBezTo>
                    <a:pt x="136" y="9025"/>
                    <a:pt x="92" y="9153"/>
                    <a:pt x="65" y="9281"/>
                  </a:cubicBezTo>
                  <a:cubicBezTo>
                    <a:pt x="39" y="9410"/>
                    <a:pt x="21" y="9544"/>
                    <a:pt x="13" y="9639"/>
                  </a:cubicBezTo>
                  <a:cubicBezTo>
                    <a:pt x="4" y="9740"/>
                    <a:pt x="4" y="9808"/>
                    <a:pt x="4" y="9808"/>
                  </a:cubicBezTo>
                  <a:cubicBezTo>
                    <a:pt x="4" y="9808"/>
                    <a:pt x="-5" y="9875"/>
                    <a:pt x="4" y="9970"/>
                  </a:cubicBezTo>
                  <a:cubicBezTo>
                    <a:pt x="4" y="10071"/>
                    <a:pt x="21" y="10199"/>
                    <a:pt x="39" y="10328"/>
                  </a:cubicBezTo>
                  <a:cubicBezTo>
                    <a:pt x="65" y="10462"/>
                    <a:pt x="100" y="10591"/>
                    <a:pt x="127" y="10685"/>
                  </a:cubicBezTo>
                  <a:cubicBezTo>
                    <a:pt x="162" y="10780"/>
                    <a:pt x="188" y="10847"/>
                    <a:pt x="188" y="10847"/>
                  </a:cubicBezTo>
                  <a:cubicBezTo>
                    <a:pt x="188" y="10847"/>
                    <a:pt x="215" y="10908"/>
                    <a:pt x="259" y="11003"/>
                  </a:cubicBezTo>
                  <a:cubicBezTo>
                    <a:pt x="302" y="11097"/>
                    <a:pt x="364" y="11218"/>
                    <a:pt x="443" y="11340"/>
                  </a:cubicBezTo>
                  <a:cubicBezTo>
                    <a:pt x="513" y="11455"/>
                    <a:pt x="601" y="11570"/>
                    <a:pt x="671" y="11657"/>
                  </a:cubicBezTo>
                  <a:cubicBezTo>
                    <a:pt x="733" y="11738"/>
                    <a:pt x="786" y="11792"/>
                    <a:pt x="786" y="11792"/>
                  </a:cubicBezTo>
                  <a:cubicBezTo>
                    <a:pt x="786" y="11792"/>
                    <a:pt x="838" y="11846"/>
                    <a:pt x="917" y="11927"/>
                  </a:cubicBezTo>
                  <a:cubicBezTo>
                    <a:pt x="988" y="12002"/>
                    <a:pt x="1102" y="12103"/>
                    <a:pt x="1225" y="12197"/>
                  </a:cubicBezTo>
                  <a:cubicBezTo>
                    <a:pt x="1339" y="12292"/>
                    <a:pt x="1462" y="12380"/>
                    <a:pt x="1567" y="12447"/>
                  </a:cubicBezTo>
                  <a:cubicBezTo>
                    <a:pt x="1664" y="12508"/>
                    <a:pt x="1734" y="12548"/>
                    <a:pt x="1734" y="12548"/>
                  </a:cubicBezTo>
                  <a:cubicBezTo>
                    <a:pt x="1734" y="12548"/>
                    <a:pt x="1796" y="12589"/>
                    <a:pt x="1910" y="12643"/>
                  </a:cubicBezTo>
                  <a:cubicBezTo>
                    <a:pt x="2015" y="12697"/>
                    <a:pt x="2156" y="12771"/>
                    <a:pt x="2305" y="12832"/>
                  </a:cubicBezTo>
                  <a:cubicBezTo>
                    <a:pt x="2463" y="12893"/>
                    <a:pt x="2613" y="12947"/>
                    <a:pt x="2736" y="12987"/>
                  </a:cubicBezTo>
                  <a:cubicBezTo>
                    <a:pt x="2859" y="13021"/>
                    <a:pt x="2938" y="13048"/>
                    <a:pt x="2938" y="13048"/>
                  </a:cubicBezTo>
                  <a:cubicBezTo>
                    <a:pt x="2938" y="13048"/>
                    <a:pt x="3017" y="13068"/>
                    <a:pt x="3140" y="13095"/>
                  </a:cubicBezTo>
                  <a:cubicBezTo>
                    <a:pt x="3263" y="13122"/>
                    <a:pt x="3430" y="13156"/>
                    <a:pt x="3596" y="13176"/>
                  </a:cubicBezTo>
                  <a:cubicBezTo>
                    <a:pt x="3772" y="13203"/>
                    <a:pt x="3939" y="13216"/>
                    <a:pt x="4071" y="13223"/>
                  </a:cubicBezTo>
                  <a:cubicBezTo>
                    <a:pt x="4194" y="13230"/>
                    <a:pt x="4282" y="13230"/>
                    <a:pt x="4282" y="13230"/>
                  </a:cubicBezTo>
                  <a:cubicBezTo>
                    <a:pt x="4282" y="13230"/>
                    <a:pt x="4369" y="13230"/>
                    <a:pt x="4492" y="13230"/>
                  </a:cubicBezTo>
                  <a:cubicBezTo>
                    <a:pt x="4624" y="13230"/>
                    <a:pt x="4791" y="13223"/>
                    <a:pt x="4967" y="13203"/>
                  </a:cubicBezTo>
                  <a:cubicBezTo>
                    <a:pt x="5134" y="13183"/>
                    <a:pt x="5301" y="13156"/>
                    <a:pt x="5432" y="13136"/>
                  </a:cubicBezTo>
                  <a:cubicBezTo>
                    <a:pt x="5555" y="13109"/>
                    <a:pt x="5634" y="13088"/>
                    <a:pt x="5634" y="13088"/>
                  </a:cubicBezTo>
                  <a:cubicBezTo>
                    <a:pt x="5634" y="13088"/>
                    <a:pt x="5722" y="13075"/>
                    <a:pt x="5836" y="13041"/>
                  </a:cubicBezTo>
                  <a:cubicBezTo>
                    <a:pt x="5959" y="13007"/>
                    <a:pt x="6117" y="12960"/>
                    <a:pt x="6276" y="12899"/>
                  </a:cubicBezTo>
                  <a:cubicBezTo>
                    <a:pt x="6434" y="12845"/>
                    <a:pt x="6583" y="12778"/>
                    <a:pt x="6688" y="12724"/>
                  </a:cubicBezTo>
                  <a:cubicBezTo>
                    <a:pt x="6803" y="12677"/>
                    <a:pt x="6873" y="12636"/>
                    <a:pt x="6873" y="12636"/>
                  </a:cubicBezTo>
                  <a:cubicBezTo>
                    <a:pt x="6873" y="12636"/>
                    <a:pt x="6943" y="12602"/>
                    <a:pt x="7040" y="12542"/>
                  </a:cubicBezTo>
                  <a:cubicBezTo>
                    <a:pt x="7145" y="12481"/>
                    <a:pt x="7277" y="12393"/>
                    <a:pt x="7400" y="12305"/>
                  </a:cubicBezTo>
                  <a:cubicBezTo>
                    <a:pt x="7523" y="12211"/>
                    <a:pt x="7637" y="12116"/>
                    <a:pt x="7725" y="12042"/>
                  </a:cubicBezTo>
                  <a:cubicBezTo>
                    <a:pt x="7804" y="11968"/>
                    <a:pt x="7857" y="11914"/>
                    <a:pt x="7857" y="11914"/>
                  </a:cubicBezTo>
                  <a:cubicBezTo>
                    <a:pt x="7857" y="11914"/>
                    <a:pt x="7909" y="11860"/>
                    <a:pt x="7980" y="11779"/>
                  </a:cubicBezTo>
                  <a:cubicBezTo>
                    <a:pt x="8059" y="11698"/>
                    <a:pt x="8147" y="11590"/>
                    <a:pt x="8234" y="11468"/>
                  </a:cubicBezTo>
                  <a:cubicBezTo>
                    <a:pt x="8314" y="11354"/>
                    <a:pt x="8384" y="11239"/>
                    <a:pt x="8436" y="11144"/>
                  </a:cubicBezTo>
                  <a:cubicBezTo>
                    <a:pt x="8480" y="11050"/>
                    <a:pt x="8507" y="10989"/>
                    <a:pt x="8507" y="10989"/>
                  </a:cubicBezTo>
                  <a:cubicBezTo>
                    <a:pt x="8507" y="10989"/>
                    <a:pt x="8542" y="10928"/>
                    <a:pt x="8577" y="10834"/>
                  </a:cubicBezTo>
                  <a:cubicBezTo>
                    <a:pt x="8612" y="10739"/>
                    <a:pt x="8656" y="10611"/>
                    <a:pt x="8682" y="10483"/>
                  </a:cubicBezTo>
                  <a:cubicBezTo>
                    <a:pt x="8718" y="10348"/>
                    <a:pt x="8735" y="10220"/>
                    <a:pt x="8744" y="10118"/>
                  </a:cubicBezTo>
                  <a:cubicBezTo>
                    <a:pt x="8753" y="10024"/>
                    <a:pt x="8761" y="9956"/>
                    <a:pt x="8761" y="9956"/>
                  </a:cubicBezTo>
                  <a:cubicBezTo>
                    <a:pt x="8761" y="9956"/>
                    <a:pt x="8761" y="9943"/>
                    <a:pt x="8761" y="9909"/>
                  </a:cubicBezTo>
                  <a:cubicBezTo>
                    <a:pt x="8761" y="9889"/>
                    <a:pt x="8761" y="9862"/>
                    <a:pt x="8761" y="9835"/>
                  </a:cubicBezTo>
                  <a:cubicBezTo>
                    <a:pt x="8761" y="9788"/>
                    <a:pt x="8770" y="9720"/>
                    <a:pt x="8779" y="9659"/>
                  </a:cubicBezTo>
                  <a:cubicBezTo>
                    <a:pt x="8788" y="9598"/>
                    <a:pt x="8805" y="9544"/>
                    <a:pt x="8814" y="9497"/>
                  </a:cubicBezTo>
                  <a:cubicBezTo>
                    <a:pt x="8832" y="9450"/>
                    <a:pt x="8841" y="9423"/>
                    <a:pt x="8841" y="9423"/>
                  </a:cubicBezTo>
                  <a:cubicBezTo>
                    <a:pt x="8841" y="9423"/>
                    <a:pt x="8849" y="9396"/>
                    <a:pt x="8876" y="9349"/>
                  </a:cubicBezTo>
                  <a:cubicBezTo>
                    <a:pt x="8893" y="9308"/>
                    <a:pt x="8920" y="9248"/>
                    <a:pt x="8955" y="9194"/>
                  </a:cubicBezTo>
                  <a:cubicBezTo>
                    <a:pt x="8990" y="9140"/>
                    <a:pt x="9025" y="9085"/>
                    <a:pt x="9060" y="9045"/>
                  </a:cubicBezTo>
                  <a:cubicBezTo>
                    <a:pt x="9095" y="9004"/>
                    <a:pt x="9113" y="8984"/>
                    <a:pt x="9113" y="8984"/>
                  </a:cubicBezTo>
                  <a:cubicBezTo>
                    <a:pt x="9113" y="8984"/>
                    <a:pt x="9139" y="8957"/>
                    <a:pt x="9174" y="8917"/>
                  </a:cubicBezTo>
                  <a:cubicBezTo>
                    <a:pt x="9209" y="8883"/>
                    <a:pt x="9262" y="8836"/>
                    <a:pt x="9315" y="8789"/>
                  </a:cubicBezTo>
                  <a:cubicBezTo>
                    <a:pt x="9368" y="8748"/>
                    <a:pt x="9429" y="8708"/>
                    <a:pt x="9473" y="8674"/>
                  </a:cubicBezTo>
                  <a:cubicBezTo>
                    <a:pt x="9517" y="8647"/>
                    <a:pt x="9552" y="8626"/>
                    <a:pt x="9552" y="8626"/>
                  </a:cubicBezTo>
                  <a:cubicBezTo>
                    <a:pt x="9552" y="8626"/>
                    <a:pt x="9587" y="8606"/>
                    <a:pt x="9631" y="8579"/>
                  </a:cubicBezTo>
                  <a:cubicBezTo>
                    <a:pt x="9684" y="8552"/>
                    <a:pt x="9754" y="8518"/>
                    <a:pt x="9816" y="8491"/>
                  </a:cubicBezTo>
                  <a:cubicBezTo>
                    <a:pt x="9886" y="8464"/>
                    <a:pt x="9965" y="8437"/>
                    <a:pt x="10018" y="8417"/>
                  </a:cubicBezTo>
                  <a:cubicBezTo>
                    <a:pt x="10070" y="8404"/>
                    <a:pt x="10114" y="8390"/>
                    <a:pt x="10114" y="8390"/>
                  </a:cubicBezTo>
                  <a:cubicBezTo>
                    <a:pt x="10114" y="8390"/>
                    <a:pt x="10149" y="8377"/>
                    <a:pt x="10202" y="8363"/>
                  </a:cubicBezTo>
                  <a:cubicBezTo>
                    <a:pt x="10264" y="8350"/>
                    <a:pt x="10343" y="8336"/>
                    <a:pt x="10413" y="8330"/>
                  </a:cubicBezTo>
                  <a:cubicBezTo>
                    <a:pt x="10492" y="8316"/>
                    <a:pt x="10571" y="8309"/>
                    <a:pt x="10632" y="8303"/>
                  </a:cubicBezTo>
                  <a:cubicBezTo>
                    <a:pt x="10694" y="8303"/>
                    <a:pt x="10738" y="8303"/>
                    <a:pt x="10738" y="8303"/>
                  </a:cubicBezTo>
                  <a:cubicBezTo>
                    <a:pt x="10738" y="8303"/>
                    <a:pt x="10773" y="8296"/>
                    <a:pt x="10835" y="8303"/>
                  </a:cubicBezTo>
                  <a:cubicBezTo>
                    <a:pt x="10896" y="8303"/>
                    <a:pt x="10975" y="8303"/>
                    <a:pt x="11054" y="8309"/>
                  </a:cubicBezTo>
                  <a:cubicBezTo>
                    <a:pt x="11133" y="8316"/>
                    <a:pt x="11212" y="8330"/>
                    <a:pt x="11274" y="8343"/>
                  </a:cubicBezTo>
                  <a:cubicBezTo>
                    <a:pt x="11326" y="8350"/>
                    <a:pt x="11370" y="8363"/>
                    <a:pt x="11370" y="8363"/>
                  </a:cubicBezTo>
                  <a:cubicBezTo>
                    <a:pt x="11370" y="8363"/>
                    <a:pt x="11405" y="8370"/>
                    <a:pt x="11458" y="8384"/>
                  </a:cubicBezTo>
                  <a:cubicBezTo>
                    <a:pt x="11520" y="8397"/>
                    <a:pt x="11590" y="8417"/>
                    <a:pt x="11669" y="8444"/>
                  </a:cubicBezTo>
                  <a:cubicBezTo>
                    <a:pt x="11739" y="8471"/>
                    <a:pt x="11810" y="8505"/>
                    <a:pt x="11862" y="8525"/>
                  </a:cubicBezTo>
                  <a:cubicBezTo>
                    <a:pt x="11906" y="8552"/>
                    <a:pt x="11941" y="8566"/>
                    <a:pt x="11941" y="8566"/>
                  </a:cubicBezTo>
                  <a:cubicBezTo>
                    <a:pt x="11941" y="8566"/>
                    <a:pt x="11976" y="8586"/>
                    <a:pt x="12020" y="8613"/>
                  </a:cubicBezTo>
                  <a:cubicBezTo>
                    <a:pt x="12073" y="8640"/>
                    <a:pt x="12135" y="8681"/>
                    <a:pt x="12196" y="8721"/>
                  </a:cubicBezTo>
                  <a:cubicBezTo>
                    <a:pt x="12249" y="8762"/>
                    <a:pt x="12310" y="8809"/>
                    <a:pt x="12345" y="8843"/>
                  </a:cubicBezTo>
                  <a:cubicBezTo>
                    <a:pt x="12381" y="8876"/>
                    <a:pt x="12407" y="8903"/>
                    <a:pt x="12407" y="8903"/>
                  </a:cubicBezTo>
                  <a:cubicBezTo>
                    <a:pt x="12407" y="8903"/>
                    <a:pt x="12433" y="8930"/>
                    <a:pt x="12468" y="8964"/>
                  </a:cubicBezTo>
                  <a:cubicBezTo>
                    <a:pt x="12503" y="9004"/>
                    <a:pt x="12547" y="9052"/>
                    <a:pt x="12583" y="9106"/>
                  </a:cubicBezTo>
                  <a:cubicBezTo>
                    <a:pt x="12626" y="9160"/>
                    <a:pt x="12662" y="9214"/>
                    <a:pt x="12679" y="9261"/>
                  </a:cubicBezTo>
                  <a:cubicBezTo>
                    <a:pt x="12706" y="9302"/>
                    <a:pt x="12714" y="9329"/>
                    <a:pt x="12714" y="9329"/>
                  </a:cubicBezTo>
                  <a:cubicBezTo>
                    <a:pt x="12714" y="9329"/>
                    <a:pt x="12732" y="9356"/>
                    <a:pt x="12749" y="9403"/>
                  </a:cubicBezTo>
                  <a:cubicBezTo>
                    <a:pt x="12767" y="9443"/>
                    <a:pt x="12785" y="9504"/>
                    <a:pt x="12802" y="9565"/>
                  </a:cubicBezTo>
                  <a:cubicBezTo>
                    <a:pt x="12820" y="9626"/>
                    <a:pt x="12829" y="9686"/>
                    <a:pt x="12829" y="9734"/>
                  </a:cubicBezTo>
                  <a:cubicBezTo>
                    <a:pt x="12837" y="9781"/>
                    <a:pt x="12837" y="9808"/>
                    <a:pt x="12837" y="9808"/>
                  </a:cubicBezTo>
                  <a:cubicBezTo>
                    <a:pt x="12837" y="9808"/>
                    <a:pt x="12837" y="9842"/>
                    <a:pt x="12837" y="9889"/>
                  </a:cubicBezTo>
                  <a:cubicBezTo>
                    <a:pt x="12837" y="9936"/>
                    <a:pt x="12837" y="9997"/>
                    <a:pt x="12829" y="10057"/>
                  </a:cubicBezTo>
                  <a:cubicBezTo>
                    <a:pt x="12811" y="10179"/>
                    <a:pt x="12758" y="10294"/>
                    <a:pt x="12758" y="10294"/>
                  </a:cubicBezTo>
                  <a:cubicBezTo>
                    <a:pt x="12758" y="10294"/>
                    <a:pt x="12749" y="10328"/>
                    <a:pt x="12732" y="10368"/>
                  </a:cubicBezTo>
                  <a:cubicBezTo>
                    <a:pt x="12714" y="10415"/>
                    <a:pt x="12688" y="10469"/>
                    <a:pt x="12653" y="10523"/>
                  </a:cubicBezTo>
                  <a:cubicBezTo>
                    <a:pt x="12618" y="10584"/>
                    <a:pt x="12583" y="10638"/>
                    <a:pt x="12547" y="10672"/>
                  </a:cubicBezTo>
                  <a:cubicBezTo>
                    <a:pt x="12521" y="10712"/>
                    <a:pt x="12495" y="10739"/>
                    <a:pt x="12495" y="10739"/>
                  </a:cubicBezTo>
                  <a:cubicBezTo>
                    <a:pt x="12495" y="10739"/>
                    <a:pt x="12468" y="10766"/>
                    <a:pt x="12433" y="10800"/>
                  </a:cubicBezTo>
                  <a:cubicBezTo>
                    <a:pt x="12398" y="10841"/>
                    <a:pt x="12354" y="10888"/>
                    <a:pt x="12293" y="10935"/>
                  </a:cubicBezTo>
                  <a:cubicBezTo>
                    <a:pt x="12240" y="10975"/>
                    <a:pt x="12187" y="11016"/>
                    <a:pt x="12135" y="11050"/>
                  </a:cubicBezTo>
                  <a:cubicBezTo>
                    <a:pt x="12091" y="11077"/>
                    <a:pt x="12064" y="11097"/>
                    <a:pt x="12064" y="11097"/>
                  </a:cubicBezTo>
                  <a:cubicBezTo>
                    <a:pt x="12064" y="11097"/>
                    <a:pt x="12029" y="11117"/>
                    <a:pt x="11976" y="11144"/>
                  </a:cubicBezTo>
                  <a:cubicBezTo>
                    <a:pt x="11933" y="11171"/>
                    <a:pt x="11862" y="11205"/>
                    <a:pt x="11792" y="11232"/>
                  </a:cubicBezTo>
                  <a:cubicBezTo>
                    <a:pt x="11722" y="11266"/>
                    <a:pt x="11651" y="11293"/>
                    <a:pt x="11599" y="11306"/>
                  </a:cubicBezTo>
                  <a:cubicBezTo>
                    <a:pt x="11546" y="11326"/>
                    <a:pt x="11502" y="11340"/>
                    <a:pt x="11502" y="11340"/>
                  </a:cubicBezTo>
                  <a:cubicBezTo>
                    <a:pt x="11502" y="11340"/>
                    <a:pt x="11467" y="11347"/>
                    <a:pt x="11414" y="11360"/>
                  </a:cubicBezTo>
                  <a:cubicBezTo>
                    <a:pt x="11353" y="11374"/>
                    <a:pt x="11283" y="11394"/>
                    <a:pt x="11203" y="11401"/>
                  </a:cubicBezTo>
                  <a:cubicBezTo>
                    <a:pt x="11045" y="11428"/>
                    <a:pt x="10878" y="11434"/>
                    <a:pt x="10878" y="11434"/>
                  </a:cubicBezTo>
                  <a:cubicBezTo>
                    <a:pt x="10878" y="11434"/>
                    <a:pt x="10870" y="11434"/>
                    <a:pt x="10852" y="11434"/>
                  </a:cubicBezTo>
                  <a:cubicBezTo>
                    <a:pt x="10835" y="11434"/>
                    <a:pt x="10799" y="11434"/>
                    <a:pt x="10764" y="11434"/>
                  </a:cubicBezTo>
                  <a:cubicBezTo>
                    <a:pt x="10632" y="11434"/>
                    <a:pt x="10466" y="11441"/>
                    <a:pt x="10290" y="11455"/>
                  </a:cubicBezTo>
                  <a:cubicBezTo>
                    <a:pt x="10123" y="11468"/>
                    <a:pt x="9956" y="11495"/>
                    <a:pt x="9824" y="11516"/>
                  </a:cubicBezTo>
                  <a:cubicBezTo>
                    <a:pt x="9701" y="11543"/>
                    <a:pt x="9622" y="11556"/>
                    <a:pt x="9622" y="11556"/>
                  </a:cubicBezTo>
                  <a:cubicBezTo>
                    <a:pt x="9622" y="11556"/>
                    <a:pt x="9534" y="11576"/>
                    <a:pt x="9412" y="11603"/>
                  </a:cubicBezTo>
                  <a:cubicBezTo>
                    <a:pt x="9289" y="11637"/>
                    <a:pt x="9130" y="11684"/>
                    <a:pt x="8972" y="11738"/>
                  </a:cubicBezTo>
                  <a:cubicBezTo>
                    <a:pt x="8814" y="11792"/>
                    <a:pt x="8665" y="11860"/>
                    <a:pt x="8559" y="11907"/>
                  </a:cubicBezTo>
                  <a:cubicBezTo>
                    <a:pt x="8445" y="11961"/>
                    <a:pt x="8375" y="11995"/>
                    <a:pt x="8375" y="11995"/>
                  </a:cubicBezTo>
                  <a:cubicBezTo>
                    <a:pt x="8375" y="11995"/>
                    <a:pt x="8305" y="12035"/>
                    <a:pt x="8199" y="12089"/>
                  </a:cubicBezTo>
                  <a:cubicBezTo>
                    <a:pt x="8094" y="12150"/>
                    <a:pt x="7962" y="12231"/>
                    <a:pt x="7839" y="12319"/>
                  </a:cubicBezTo>
                  <a:cubicBezTo>
                    <a:pt x="7707" y="12406"/>
                    <a:pt x="7593" y="12508"/>
                    <a:pt x="7505" y="12582"/>
                  </a:cubicBezTo>
                  <a:cubicBezTo>
                    <a:pt x="7426" y="12656"/>
                    <a:pt x="7374" y="12703"/>
                    <a:pt x="7374" y="12703"/>
                  </a:cubicBezTo>
                  <a:cubicBezTo>
                    <a:pt x="7374" y="12703"/>
                    <a:pt x="7312" y="12757"/>
                    <a:pt x="7242" y="12839"/>
                  </a:cubicBezTo>
                  <a:cubicBezTo>
                    <a:pt x="7163" y="12919"/>
                    <a:pt x="7075" y="13028"/>
                    <a:pt x="6987" y="13142"/>
                  </a:cubicBezTo>
                  <a:cubicBezTo>
                    <a:pt x="6899" y="13257"/>
                    <a:pt x="6829" y="13378"/>
                    <a:pt x="6776" y="13466"/>
                  </a:cubicBezTo>
                  <a:cubicBezTo>
                    <a:pt x="6724" y="13561"/>
                    <a:pt x="6697" y="13622"/>
                    <a:pt x="6697" y="13622"/>
                  </a:cubicBezTo>
                  <a:cubicBezTo>
                    <a:pt x="6697" y="13622"/>
                    <a:pt x="6662" y="13682"/>
                    <a:pt x="6627" y="13777"/>
                  </a:cubicBezTo>
                  <a:cubicBezTo>
                    <a:pt x="6583" y="13871"/>
                    <a:pt x="6539" y="14000"/>
                    <a:pt x="6504" y="14128"/>
                  </a:cubicBezTo>
                  <a:cubicBezTo>
                    <a:pt x="6469" y="14256"/>
                    <a:pt x="6451" y="14384"/>
                    <a:pt x="6442" y="14486"/>
                  </a:cubicBezTo>
                  <a:cubicBezTo>
                    <a:pt x="6425" y="14587"/>
                    <a:pt x="6425" y="14647"/>
                    <a:pt x="6425" y="14647"/>
                  </a:cubicBezTo>
                  <a:cubicBezTo>
                    <a:pt x="6425" y="14647"/>
                    <a:pt x="6416" y="14715"/>
                    <a:pt x="6416" y="14816"/>
                  </a:cubicBezTo>
                  <a:cubicBezTo>
                    <a:pt x="6416" y="14911"/>
                    <a:pt x="6425" y="15046"/>
                    <a:pt x="6442" y="15174"/>
                  </a:cubicBezTo>
                  <a:cubicBezTo>
                    <a:pt x="6469" y="15302"/>
                    <a:pt x="6495" y="15437"/>
                    <a:pt x="6522" y="15532"/>
                  </a:cubicBezTo>
                  <a:cubicBezTo>
                    <a:pt x="6548" y="15626"/>
                    <a:pt x="6574" y="15694"/>
                    <a:pt x="6574" y="15694"/>
                  </a:cubicBezTo>
                  <a:cubicBezTo>
                    <a:pt x="6574" y="15694"/>
                    <a:pt x="6601" y="15755"/>
                    <a:pt x="6636" y="15849"/>
                  </a:cubicBezTo>
                  <a:cubicBezTo>
                    <a:pt x="6680" y="15944"/>
                    <a:pt x="6741" y="16065"/>
                    <a:pt x="6811" y="16186"/>
                  </a:cubicBezTo>
                  <a:cubicBezTo>
                    <a:pt x="6882" y="16308"/>
                    <a:pt x="6961" y="16423"/>
                    <a:pt x="7022" y="16511"/>
                  </a:cubicBezTo>
                  <a:cubicBezTo>
                    <a:pt x="7093" y="16598"/>
                    <a:pt x="7136" y="16652"/>
                    <a:pt x="7136" y="16652"/>
                  </a:cubicBezTo>
                  <a:cubicBezTo>
                    <a:pt x="7136" y="16652"/>
                    <a:pt x="7189" y="16706"/>
                    <a:pt x="7259" y="16787"/>
                  </a:cubicBezTo>
                  <a:cubicBezTo>
                    <a:pt x="7338" y="16862"/>
                    <a:pt x="7444" y="16970"/>
                    <a:pt x="7558" y="17064"/>
                  </a:cubicBezTo>
                  <a:cubicBezTo>
                    <a:pt x="7672" y="17165"/>
                    <a:pt x="7795" y="17253"/>
                    <a:pt x="7892" y="17321"/>
                  </a:cubicBezTo>
                  <a:cubicBezTo>
                    <a:pt x="7988" y="17381"/>
                    <a:pt x="8059" y="17429"/>
                    <a:pt x="8059" y="17429"/>
                  </a:cubicBezTo>
                  <a:cubicBezTo>
                    <a:pt x="8059" y="17429"/>
                    <a:pt x="8129" y="17469"/>
                    <a:pt x="8226" y="17523"/>
                  </a:cubicBezTo>
                  <a:cubicBezTo>
                    <a:pt x="8331" y="17584"/>
                    <a:pt x="8472" y="17658"/>
                    <a:pt x="8621" y="17719"/>
                  </a:cubicBezTo>
                  <a:cubicBezTo>
                    <a:pt x="8770" y="17786"/>
                    <a:pt x="8928" y="17847"/>
                    <a:pt x="9043" y="17888"/>
                  </a:cubicBezTo>
                  <a:cubicBezTo>
                    <a:pt x="9166" y="17921"/>
                    <a:pt x="9245" y="17948"/>
                    <a:pt x="9245" y="17948"/>
                  </a:cubicBezTo>
                  <a:cubicBezTo>
                    <a:pt x="9245" y="17948"/>
                    <a:pt x="9324" y="17969"/>
                    <a:pt x="9447" y="18002"/>
                  </a:cubicBezTo>
                  <a:cubicBezTo>
                    <a:pt x="9570" y="18036"/>
                    <a:pt x="9737" y="18070"/>
                    <a:pt x="9903" y="18097"/>
                  </a:cubicBezTo>
                  <a:cubicBezTo>
                    <a:pt x="10070" y="18124"/>
                    <a:pt x="10246" y="18137"/>
                    <a:pt x="10369" y="18151"/>
                  </a:cubicBezTo>
                  <a:cubicBezTo>
                    <a:pt x="10501" y="18158"/>
                    <a:pt x="10589" y="18164"/>
                    <a:pt x="10589" y="18164"/>
                  </a:cubicBezTo>
                  <a:cubicBezTo>
                    <a:pt x="10589" y="18164"/>
                    <a:pt x="10668" y="18164"/>
                    <a:pt x="10799" y="18164"/>
                  </a:cubicBezTo>
                  <a:cubicBezTo>
                    <a:pt x="10922" y="18164"/>
                    <a:pt x="11098" y="18158"/>
                    <a:pt x="11265" y="18144"/>
                  </a:cubicBezTo>
                  <a:cubicBezTo>
                    <a:pt x="11441" y="18130"/>
                    <a:pt x="11608" y="18110"/>
                    <a:pt x="11731" y="18090"/>
                  </a:cubicBezTo>
                  <a:cubicBezTo>
                    <a:pt x="11862" y="18070"/>
                    <a:pt x="11941" y="18050"/>
                    <a:pt x="11941" y="18050"/>
                  </a:cubicBezTo>
                  <a:cubicBezTo>
                    <a:pt x="11941" y="18050"/>
                    <a:pt x="12029" y="18036"/>
                    <a:pt x="12143" y="18002"/>
                  </a:cubicBezTo>
                  <a:cubicBezTo>
                    <a:pt x="12266" y="17975"/>
                    <a:pt x="12433" y="17928"/>
                    <a:pt x="12591" y="17874"/>
                  </a:cubicBezTo>
                  <a:cubicBezTo>
                    <a:pt x="12749" y="17820"/>
                    <a:pt x="12899" y="17759"/>
                    <a:pt x="13004" y="17705"/>
                  </a:cubicBezTo>
                  <a:cubicBezTo>
                    <a:pt x="13118" y="17658"/>
                    <a:pt x="13189" y="17617"/>
                    <a:pt x="13189" y="17617"/>
                  </a:cubicBezTo>
                  <a:cubicBezTo>
                    <a:pt x="13189" y="17617"/>
                    <a:pt x="13259" y="17584"/>
                    <a:pt x="13364" y="17530"/>
                  </a:cubicBezTo>
                  <a:cubicBezTo>
                    <a:pt x="13470" y="17469"/>
                    <a:pt x="13610" y="17388"/>
                    <a:pt x="13733" y="17300"/>
                  </a:cubicBezTo>
                  <a:cubicBezTo>
                    <a:pt x="13856" y="17212"/>
                    <a:pt x="13979" y="17118"/>
                    <a:pt x="14067" y="17044"/>
                  </a:cubicBezTo>
                  <a:cubicBezTo>
                    <a:pt x="14155" y="16970"/>
                    <a:pt x="14208" y="16916"/>
                    <a:pt x="14208" y="16916"/>
                  </a:cubicBezTo>
                  <a:cubicBezTo>
                    <a:pt x="14208" y="16916"/>
                    <a:pt x="14260" y="16868"/>
                    <a:pt x="14331" y="16787"/>
                  </a:cubicBezTo>
                  <a:cubicBezTo>
                    <a:pt x="14410" y="16706"/>
                    <a:pt x="14506" y="16598"/>
                    <a:pt x="14594" y="16484"/>
                  </a:cubicBezTo>
                  <a:cubicBezTo>
                    <a:pt x="14682" y="16369"/>
                    <a:pt x="14752" y="16254"/>
                    <a:pt x="14805" y="16160"/>
                  </a:cubicBezTo>
                  <a:cubicBezTo>
                    <a:pt x="14858" y="16072"/>
                    <a:pt x="14884" y="16011"/>
                    <a:pt x="14884" y="16011"/>
                  </a:cubicBezTo>
                  <a:cubicBezTo>
                    <a:pt x="14884" y="16011"/>
                    <a:pt x="14919" y="15944"/>
                    <a:pt x="14963" y="15849"/>
                  </a:cubicBezTo>
                  <a:cubicBezTo>
                    <a:pt x="14998" y="15761"/>
                    <a:pt x="15051" y="15633"/>
                    <a:pt x="15086" y="15505"/>
                  </a:cubicBezTo>
                  <a:cubicBezTo>
                    <a:pt x="15121" y="15370"/>
                    <a:pt x="15148" y="15242"/>
                    <a:pt x="15156" y="15147"/>
                  </a:cubicBezTo>
                  <a:cubicBezTo>
                    <a:pt x="15174" y="15046"/>
                    <a:pt x="15174" y="14978"/>
                    <a:pt x="15174" y="14978"/>
                  </a:cubicBezTo>
                  <a:cubicBezTo>
                    <a:pt x="15174" y="14978"/>
                    <a:pt x="15183" y="14918"/>
                    <a:pt x="15183" y="14816"/>
                  </a:cubicBezTo>
                  <a:cubicBezTo>
                    <a:pt x="15183" y="14803"/>
                    <a:pt x="15183" y="14789"/>
                    <a:pt x="15183" y="14769"/>
                  </a:cubicBezTo>
                  <a:cubicBezTo>
                    <a:pt x="15183" y="14755"/>
                    <a:pt x="15183" y="14742"/>
                    <a:pt x="15183" y="14729"/>
                  </a:cubicBezTo>
                  <a:cubicBezTo>
                    <a:pt x="15183" y="14701"/>
                    <a:pt x="15183" y="14668"/>
                    <a:pt x="15191" y="14641"/>
                  </a:cubicBezTo>
                  <a:cubicBezTo>
                    <a:pt x="15200" y="14573"/>
                    <a:pt x="15209" y="14519"/>
                    <a:pt x="15227" y="14472"/>
                  </a:cubicBezTo>
                  <a:cubicBezTo>
                    <a:pt x="15235" y="14425"/>
                    <a:pt x="15244" y="14398"/>
                    <a:pt x="15244" y="14398"/>
                  </a:cubicBezTo>
                  <a:cubicBezTo>
                    <a:pt x="15244" y="14398"/>
                    <a:pt x="15253" y="14364"/>
                    <a:pt x="15279" y="14324"/>
                  </a:cubicBezTo>
                  <a:cubicBezTo>
                    <a:pt x="15297" y="14283"/>
                    <a:pt x="15323" y="14222"/>
                    <a:pt x="15350" y="14168"/>
                  </a:cubicBezTo>
                  <a:cubicBezTo>
                    <a:pt x="15385" y="14108"/>
                    <a:pt x="15420" y="14054"/>
                    <a:pt x="15455" y="14013"/>
                  </a:cubicBezTo>
                  <a:cubicBezTo>
                    <a:pt x="15481" y="13979"/>
                    <a:pt x="15508" y="13952"/>
                    <a:pt x="15508" y="13952"/>
                  </a:cubicBezTo>
                  <a:cubicBezTo>
                    <a:pt x="15508" y="13952"/>
                    <a:pt x="15525" y="13925"/>
                    <a:pt x="15560" y="13885"/>
                  </a:cubicBezTo>
                  <a:cubicBezTo>
                    <a:pt x="15595" y="13851"/>
                    <a:pt x="15648" y="13804"/>
                    <a:pt x="15701" y="13757"/>
                  </a:cubicBezTo>
                  <a:cubicBezTo>
                    <a:pt x="15754" y="13709"/>
                    <a:pt x="15806" y="13669"/>
                    <a:pt x="15850" y="13635"/>
                  </a:cubicBezTo>
                  <a:cubicBezTo>
                    <a:pt x="15894" y="13601"/>
                    <a:pt x="15929" y="13588"/>
                    <a:pt x="15929" y="13588"/>
                  </a:cubicBezTo>
                  <a:cubicBezTo>
                    <a:pt x="15929" y="13588"/>
                    <a:pt x="15964" y="13568"/>
                    <a:pt x="16008" y="13541"/>
                  </a:cubicBezTo>
                  <a:cubicBezTo>
                    <a:pt x="16061" y="13514"/>
                    <a:pt x="16123" y="13473"/>
                    <a:pt x="16193" y="13446"/>
                  </a:cubicBezTo>
                  <a:cubicBezTo>
                    <a:pt x="16263" y="13412"/>
                    <a:pt x="16333" y="13385"/>
                    <a:pt x="16386" y="13365"/>
                  </a:cubicBezTo>
                  <a:cubicBezTo>
                    <a:pt x="16439" y="13352"/>
                    <a:pt x="16483" y="13338"/>
                    <a:pt x="16483" y="13338"/>
                  </a:cubicBezTo>
                  <a:cubicBezTo>
                    <a:pt x="16483" y="13338"/>
                    <a:pt x="16518" y="13324"/>
                    <a:pt x="16571" y="13311"/>
                  </a:cubicBezTo>
                  <a:cubicBezTo>
                    <a:pt x="16632" y="13298"/>
                    <a:pt x="16702" y="13284"/>
                    <a:pt x="16781" y="13270"/>
                  </a:cubicBezTo>
                  <a:cubicBezTo>
                    <a:pt x="16860" y="13257"/>
                    <a:pt x="16939" y="13244"/>
                    <a:pt x="17001" y="13244"/>
                  </a:cubicBezTo>
                  <a:cubicBezTo>
                    <a:pt x="17062" y="13237"/>
                    <a:pt x="17098" y="13237"/>
                    <a:pt x="17098" y="13237"/>
                  </a:cubicBezTo>
                  <a:cubicBezTo>
                    <a:pt x="17098" y="13237"/>
                    <a:pt x="17141" y="13230"/>
                    <a:pt x="17203" y="13230"/>
                  </a:cubicBezTo>
                  <a:cubicBezTo>
                    <a:pt x="17264" y="13230"/>
                    <a:pt x="17344" y="13237"/>
                    <a:pt x="17423" y="13237"/>
                  </a:cubicBezTo>
                  <a:cubicBezTo>
                    <a:pt x="17502" y="13244"/>
                    <a:pt x="17581" y="13257"/>
                    <a:pt x="17642" y="13264"/>
                  </a:cubicBezTo>
                  <a:cubicBezTo>
                    <a:pt x="17695" y="13277"/>
                    <a:pt x="17739" y="13284"/>
                    <a:pt x="17739" y="13284"/>
                  </a:cubicBezTo>
                  <a:cubicBezTo>
                    <a:pt x="17739" y="13284"/>
                    <a:pt x="17774" y="13291"/>
                    <a:pt x="17827" y="13304"/>
                  </a:cubicBezTo>
                  <a:cubicBezTo>
                    <a:pt x="17888" y="13318"/>
                    <a:pt x="17958" y="13338"/>
                    <a:pt x="18037" y="13365"/>
                  </a:cubicBezTo>
                  <a:cubicBezTo>
                    <a:pt x="18108" y="13385"/>
                    <a:pt x="18178" y="13412"/>
                    <a:pt x="18231" y="13439"/>
                  </a:cubicBezTo>
                  <a:cubicBezTo>
                    <a:pt x="18283" y="13460"/>
                    <a:pt x="18319" y="13480"/>
                    <a:pt x="18319" y="13480"/>
                  </a:cubicBezTo>
                  <a:cubicBezTo>
                    <a:pt x="18319" y="13480"/>
                    <a:pt x="18354" y="13493"/>
                    <a:pt x="18398" y="13520"/>
                  </a:cubicBezTo>
                  <a:cubicBezTo>
                    <a:pt x="18450" y="13547"/>
                    <a:pt x="18512" y="13588"/>
                    <a:pt x="18573" y="13628"/>
                  </a:cubicBezTo>
                  <a:cubicBezTo>
                    <a:pt x="18635" y="13669"/>
                    <a:pt x="18687" y="13709"/>
                    <a:pt x="18731" y="13743"/>
                  </a:cubicBezTo>
                  <a:cubicBezTo>
                    <a:pt x="18767" y="13777"/>
                    <a:pt x="18793" y="13804"/>
                    <a:pt x="18793" y="13804"/>
                  </a:cubicBezTo>
                  <a:cubicBezTo>
                    <a:pt x="18793" y="13804"/>
                    <a:pt x="18819" y="13824"/>
                    <a:pt x="18854" y="13865"/>
                  </a:cubicBezTo>
                  <a:cubicBezTo>
                    <a:pt x="18890" y="13898"/>
                    <a:pt x="18933" y="13952"/>
                    <a:pt x="18977" y="14006"/>
                  </a:cubicBezTo>
                  <a:cubicBezTo>
                    <a:pt x="19021" y="14060"/>
                    <a:pt x="19056" y="14114"/>
                    <a:pt x="19083" y="14155"/>
                  </a:cubicBezTo>
                  <a:cubicBezTo>
                    <a:pt x="19100" y="14195"/>
                    <a:pt x="19118" y="14222"/>
                    <a:pt x="19118" y="14222"/>
                  </a:cubicBezTo>
                  <a:cubicBezTo>
                    <a:pt x="19118" y="14222"/>
                    <a:pt x="19135" y="14249"/>
                    <a:pt x="19153" y="14296"/>
                  </a:cubicBezTo>
                  <a:cubicBezTo>
                    <a:pt x="19171" y="14337"/>
                    <a:pt x="19197" y="14398"/>
                    <a:pt x="19215" y="14459"/>
                  </a:cubicBezTo>
                  <a:cubicBezTo>
                    <a:pt x="19232" y="14519"/>
                    <a:pt x="19241" y="14580"/>
                    <a:pt x="19250" y="14621"/>
                  </a:cubicBezTo>
                  <a:cubicBezTo>
                    <a:pt x="19250" y="14668"/>
                    <a:pt x="19258" y="14701"/>
                    <a:pt x="19258" y="14701"/>
                  </a:cubicBezTo>
                  <a:cubicBezTo>
                    <a:pt x="19258" y="14701"/>
                    <a:pt x="19258" y="14729"/>
                    <a:pt x="19258" y="14776"/>
                  </a:cubicBezTo>
                  <a:cubicBezTo>
                    <a:pt x="19258" y="14850"/>
                    <a:pt x="19258" y="14938"/>
                    <a:pt x="19258" y="15032"/>
                  </a:cubicBezTo>
                  <a:cubicBezTo>
                    <a:pt x="19258" y="15221"/>
                    <a:pt x="19258" y="15417"/>
                    <a:pt x="19258" y="15417"/>
                  </a:cubicBezTo>
                  <a:cubicBezTo>
                    <a:pt x="19258" y="16193"/>
                    <a:pt x="19258" y="16193"/>
                    <a:pt x="19258" y="16193"/>
                  </a:cubicBezTo>
                  <a:cubicBezTo>
                    <a:pt x="19258" y="16963"/>
                    <a:pt x="19258" y="16963"/>
                    <a:pt x="19258" y="16963"/>
                  </a:cubicBezTo>
                  <a:cubicBezTo>
                    <a:pt x="19258" y="17739"/>
                    <a:pt x="19258" y="17739"/>
                    <a:pt x="19258" y="17739"/>
                  </a:cubicBezTo>
                  <a:cubicBezTo>
                    <a:pt x="19258" y="18509"/>
                    <a:pt x="19258" y="18509"/>
                    <a:pt x="19258" y="18509"/>
                  </a:cubicBezTo>
                  <a:cubicBezTo>
                    <a:pt x="19258" y="19285"/>
                    <a:pt x="19258" y="19285"/>
                    <a:pt x="19258" y="19285"/>
                  </a:cubicBezTo>
                  <a:cubicBezTo>
                    <a:pt x="19258" y="20054"/>
                    <a:pt x="19258" y="20054"/>
                    <a:pt x="19258" y="20054"/>
                  </a:cubicBezTo>
                  <a:cubicBezTo>
                    <a:pt x="19258" y="20830"/>
                    <a:pt x="19258" y="20830"/>
                    <a:pt x="19258" y="20830"/>
                  </a:cubicBezTo>
                  <a:cubicBezTo>
                    <a:pt x="19258" y="21600"/>
                    <a:pt x="19258" y="21600"/>
                    <a:pt x="19258" y="21600"/>
                  </a:cubicBezTo>
                  <a:cubicBezTo>
                    <a:pt x="21595" y="21600"/>
                    <a:pt x="21595" y="21600"/>
                    <a:pt x="21595" y="21600"/>
                  </a:cubicBezTo>
                  <a:cubicBezTo>
                    <a:pt x="21595" y="20830"/>
                    <a:pt x="21595" y="20830"/>
                    <a:pt x="21595" y="20830"/>
                  </a:cubicBezTo>
                  <a:cubicBezTo>
                    <a:pt x="21595" y="20054"/>
                    <a:pt x="21595" y="20054"/>
                    <a:pt x="21595" y="20054"/>
                  </a:cubicBezTo>
                  <a:cubicBezTo>
                    <a:pt x="21595" y="19285"/>
                    <a:pt x="21595" y="19285"/>
                    <a:pt x="21595" y="19285"/>
                  </a:cubicBezTo>
                  <a:cubicBezTo>
                    <a:pt x="21595" y="18509"/>
                    <a:pt x="21595" y="18509"/>
                    <a:pt x="21595" y="18509"/>
                  </a:cubicBezTo>
                  <a:cubicBezTo>
                    <a:pt x="21595" y="17739"/>
                    <a:pt x="21595" y="17739"/>
                    <a:pt x="21595" y="17739"/>
                  </a:cubicBezTo>
                  <a:cubicBezTo>
                    <a:pt x="21595" y="16963"/>
                    <a:pt x="21595" y="16963"/>
                    <a:pt x="21595" y="16963"/>
                  </a:cubicBezTo>
                  <a:cubicBezTo>
                    <a:pt x="21595" y="16193"/>
                    <a:pt x="21595" y="16193"/>
                    <a:pt x="21595" y="16193"/>
                  </a:cubicBezTo>
                  <a:cubicBezTo>
                    <a:pt x="21595" y="15417"/>
                    <a:pt x="21595" y="15417"/>
                    <a:pt x="21595" y="15417"/>
                  </a:cubicBezTo>
                  <a:cubicBezTo>
                    <a:pt x="21595" y="15417"/>
                    <a:pt x="21595" y="15221"/>
                    <a:pt x="21595" y="15032"/>
                  </a:cubicBezTo>
                  <a:cubicBezTo>
                    <a:pt x="21595" y="14931"/>
                    <a:pt x="21595" y="14830"/>
                    <a:pt x="21595" y="14755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g11b8ce6b77e_0_2725"/>
            <p:cNvSpPr/>
            <p:nvPr/>
          </p:nvSpPr>
          <p:spPr>
            <a:xfrm>
              <a:off x="4977010" y="6666071"/>
              <a:ext cx="39900" cy="1680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g11b8ce6b77e_0_2725"/>
            <p:cNvSpPr/>
            <p:nvPr/>
          </p:nvSpPr>
          <p:spPr>
            <a:xfrm>
              <a:off x="264976" y="38154"/>
              <a:ext cx="69066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8775" y="21600"/>
                  </a:moveTo>
                  <a:cubicBezTo>
                    <a:pt x="21600" y="20250"/>
                    <a:pt x="21600" y="20250"/>
                    <a:pt x="21600" y="20250"/>
                  </a:cubicBezTo>
                  <a:cubicBezTo>
                    <a:pt x="21600" y="20250"/>
                    <a:pt x="18225" y="15120"/>
                    <a:pt x="16200" y="10260"/>
                  </a:cubicBezTo>
                  <a:cubicBezTo>
                    <a:pt x="14175" y="5130"/>
                    <a:pt x="13500" y="0"/>
                    <a:pt x="13500" y="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675" y="5670"/>
                    <a:pt x="3375" y="11070"/>
                  </a:cubicBezTo>
                  <a:cubicBezTo>
                    <a:pt x="5400" y="16200"/>
                    <a:pt x="8775" y="21600"/>
                    <a:pt x="8775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g11b8ce6b77e_0_2725"/>
            <p:cNvSpPr/>
            <p:nvPr/>
          </p:nvSpPr>
          <p:spPr>
            <a:xfrm>
              <a:off x="316757" y="270713"/>
              <a:ext cx="113562" cy="16896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6928" y="12030"/>
                  </a:moveTo>
                  <a:cubicBezTo>
                    <a:pt x="10596" y="16952"/>
                    <a:pt x="15079" y="21600"/>
                    <a:pt x="15079" y="21600"/>
                  </a:cubicBezTo>
                  <a:cubicBezTo>
                    <a:pt x="21600" y="18592"/>
                    <a:pt x="21600" y="18592"/>
                    <a:pt x="21600" y="18592"/>
                  </a:cubicBezTo>
                  <a:cubicBezTo>
                    <a:pt x="21600" y="18592"/>
                    <a:pt x="17117" y="14218"/>
                    <a:pt x="13857" y="9570"/>
                  </a:cubicBezTo>
                  <a:cubicBezTo>
                    <a:pt x="10189" y="4922"/>
                    <a:pt x="7743" y="0"/>
                    <a:pt x="7743" y="0"/>
                  </a:cubicBezTo>
                  <a:cubicBezTo>
                    <a:pt x="0" y="1914"/>
                    <a:pt x="0" y="1914"/>
                    <a:pt x="0" y="1914"/>
                  </a:cubicBezTo>
                  <a:cubicBezTo>
                    <a:pt x="0" y="1914"/>
                    <a:pt x="2853" y="7109"/>
                    <a:pt x="6928" y="1203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g11b8ce6b77e_0_2725"/>
            <p:cNvSpPr/>
            <p:nvPr/>
          </p:nvSpPr>
          <p:spPr>
            <a:xfrm>
              <a:off x="443937" y="478743"/>
              <a:ext cx="145368" cy="14806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788" y="21600"/>
                  </a:moveTo>
                  <a:cubicBezTo>
                    <a:pt x="21600" y="16591"/>
                    <a:pt x="21600" y="16591"/>
                    <a:pt x="21600" y="16591"/>
                  </a:cubicBezTo>
                  <a:cubicBezTo>
                    <a:pt x="21600" y="16591"/>
                    <a:pt x="16835" y="12835"/>
                    <a:pt x="12706" y="8765"/>
                  </a:cubicBezTo>
                  <a:cubicBezTo>
                    <a:pt x="8576" y="4696"/>
                    <a:pt x="4765" y="0"/>
                    <a:pt x="4765" y="0"/>
                  </a:cubicBezTo>
                  <a:cubicBezTo>
                    <a:pt x="0" y="3757"/>
                    <a:pt x="0" y="3757"/>
                    <a:pt x="0" y="3757"/>
                  </a:cubicBezTo>
                  <a:cubicBezTo>
                    <a:pt x="0" y="3757"/>
                    <a:pt x="3812" y="8765"/>
                    <a:pt x="8259" y="13148"/>
                  </a:cubicBezTo>
                  <a:cubicBezTo>
                    <a:pt x="12706" y="17530"/>
                    <a:pt x="17788" y="21600"/>
                    <a:pt x="17788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g11b8ce6b77e_0_2725"/>
            <p:cNvSpPr/>
            <p:nvPr/>
          </p:nvSpPr>
          <p:spPr>
            <a:xfrm>
              <a:off x="628349" y="637719"/>
              <a:ext cx="167130" cy="11356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9662" y="21600"/>
                  </a:moveTo>
                  <a:cubicBezTo>
                    <a:pt x="21600" y="14264"/>
                    <a:pt x="21600" y="14264"/>
                    <a:pt x="21600" y="14264"/>
                  </a:cubicBezTo>
                  <a:cubicBezTo>
                    <a:pt x="21600" y="14264"/>
                    <a:pt x="16892" y="11411"/>
                    <a:pt x="12185" y="7743"/>
                  </a:cubicBezTo>
                  <a:cubicBezTo>
                    <a:pt x="7477" y="4483"/>
                    <a:pt x="3046" y="0"/>
                    <a:pt x="3046" y="0"/>
                  </a:cubicBezTo>
                  <a:cubicBezTo>
                    <a:pt x="0" y="6928"/>
                    <a:pt x="0" y="6928"/>
                    <a:pt x="0" y="6928"/>
                  </a:cubicBezTo>
                  <a:cubicBezTo>
                    <a:pt x="0" y="6928"/>
                    <a:pt x="4708" y="11411"/>
                    <a:pt x="9692" y="15079"/>
                  </a:cubicBezTo>
                  <a:cubicBezTo>
                    <a:pt x="14677" y="18747"/>
                    <a:pt x="19662" y="21600"/>
                    <a:pt x="19662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g11b8ce6b77e_0_2725"/>
            <p:cNvSpPr/>
            <p:nvPr/>
          </p:nvSpPr>
          <p:spPr>
            <a:xfrm>
              <a:off x="858182" y="736738"/>
              <a:ext cx="171720" cy="681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330" y="21600"/>
                  </a:moveTo>
                  <a:cubicBezTo>
                    <a:pt x="21600" y="8100"/>
                    <a:pt x="21600" y="8100"/>
                    <a:pt x="21600" y="8100"/>
                  </a:cubicBezTo>
                  <a:cubicBezTo>
                    <a:pt x="21600" y="8100"/>
                    <a:pt x="16470" y="7425"/>
                    <a:pt x="11340" y="5400"/>
                  </a:cubicBezTo>
                  <a:cubicBezTo>
                    <a:pt x="6210" y="3375"/>
                    <a:pt x="1350" y="0"/>
                    <a:pt x="1350" y="0"/>
                  </a:cubicBezTo>
                  <a:cubicBezTo>
                    <a:pt x="0" y="12825"/>
                    <a:pt x="0" y="12825"/>
                    <a:pt x="0" y="12825"/>
                  </a:cubicBezTo>
                  <a:cubicBezTo>
                    <a:pt x="0" y="12825"/>
                    <a:pt x="5130" y="16200"/>
                    <a:pt x="10530" y="18225"/>
                  </a:cubicBezTo>
                  <a:cubicBezTo>
                    <a:pt x="15930" y="20925"/>
                    <a:pt x="21330" y="21600"/>
                    <a:pt x="21330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g11b8ce6b77e_0_2725"/>
            <p:cNvSpPr/>
            <p:nvPr/>
          </p:nvSpPr>
          <p:spPr>
            <a:xfrm>
              <a:off x="1105276" y="763991"/>
              <a:ext cx="171720" cy="6723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0250" y="21600"/>
                  </a:moveTo>
                  <a:cubicBezTo>
                    <a:pt x="21600" y="8361"/>
                    <a:pt x="21600" y="8361"/>
                    <a:pt x="21600" y="8361"/>
                  </a:cubicBezTo>
                  <a:cubicBezTo>
                    <a:pt x="21600" y="8361"/>
                    <a:pt x="16470" y="4877"/>
                    <a:pt x="11070" y="2787"/>
                  </a:cubicBezTo>
                  <a:cubicBezTo>
                    <a:pt x="5670" y="697"/>
                    <a:pt x="270" y="0"/>
                    <a:pt x="270" y="0"/>
                  </a:cubicBezTo>
                  <a:cubicBezTo>
                    <a:pt x="0" y="13935"/>
                    <a:pt x="0" y="13935"/>
                    <a:pt x="0" y="13935"/>
                  </a:cubicBezTo>
                  <a:cubicBezTo>
                    <a:pt x="0" y="13935"/>
                    <a:pt x="5130" y="13935"/>
                    <a:pt x="10260" y="16026"/>
                  </a:cubicBezTo>
                  <a:cubicBezTo>
                    <a:pt x="15390" y="18116"/>
                    <a:pt x="20250" y="21600"/>
                    <a:pt x="20250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g11b8ce6b77e_0_2725"/>
            <p:cNvSpPr/>
            <p:nvPr/>
          </p:nvSpPr>
          <p:spPr>
            <a:xfrm>
              <a:off x="1339651" y="813955"/>
              <a:ext cx="167130" cy="11356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8831" y="21600"/>
                  </a:moveTo>
                  <a:cubicBezTo>
                    <a:pt x="21600" y="14672"/>
                    <a:pt x="21600" y="14672"/>
                    <a:pt x="21600" y="14672"/>
                  </a:cubicBezTo>
                  <a:cubicBezTo>
                    <a:pt x="21600" y="14672"/>
                    <a:pt x="17169" y="10189"/>
                    <a:pt x="12185" y="6521"/>
                  </a:cubicBezTo>
                  <a:cubicBezTo>
                    <a:pt x="7200" y="2853"/>
                    <a:pt x="1938" y="0"/>
                    <a:pt x="1938" y="0"/>
                  </a:cubicBezTo>
                  <a:cubicBezTo>
                    <a:pt x="0" y="7743"/>
                    <a:pt x="0" y="7743"/>
                    <a:pt x="0" y="7743"/>
                  </a:cubicBezTo>
                  <a:cubicBezTo>
                    <a:pt x="0" y="7743"/>
                    <a:pt x="4985" y="10189"/>
                    <a:pt x="9692" y="13857"/>
                  </a:cubicBezTo>
                  <a:cubicBezTo>
                    <a:pt x="14400" y="17117"/>
                    <a:pt x="18831" y="21600"/>
                    <a:pt x="18831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g11b8ce6b77e_0_2725"/>
            <p:cNvSpPr/>
            <p:nvPr/>
          </p:nvSpPr>
          <p:spPr>
            <a:xfrm>
              <a:off x="1547682" y="938410"/>
              <a:ext cx="148068" cy="14806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3148" y="8452"/>
                  </a:moveTo>
                  <a:cubicBezTo>
                    <a:pt x="8452" y="4070"/>
                    <a:pt x="3757" y="0"/>
                    <a:pt x="3757" y="0"/>
                  </a:cubicBezTo>
                  <a:cubicBezTo>
                    <a:pt x="0" y="4696"/>
                    <a:pt x="0" y="4696"/>
                    <a:pt x="0" y="4696"/>
                  </a:cubicBezTo>
                  <a:cubicBezTo>
                    <a:pt x="0" y="4696"/>
                    <a:pt x="4383" y="8452"/>
                    <a:pt x="8765" y="12835"/>
                  </a:cubicBezTo>
                  <a:cubicBezTo>
                    <a:pt x="13148" y="16904"/>
                    <a:pt x="16904" y="21600"/>
                    <a:pt x="16904" y="21600"/>
                  </a:cubicBezTo>
                  <a:cubicBezTo>
                    <a:pt x="21600" y="17530"/>
                    <a:pt x="21600" y="17530"/>
                    <a:pt x="21600" y="17530"/>
                  </a:cubicBezTo>
                  <a:cubicBezTo>
                    <a:pt x="21600" y="17530"/>
                    <a:pt x="17530" y="12835"/>
                    <a:pt x="13148" y="8452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g11b8ce6b77e_0_2725"/>
            <p:cNvSpPr/>
            <p:nvPr/>
          </p:nvSpPr>
          <p:spPr>
            <a:xfrm>
              <a:off x="1709382" y="1122821"/>
              <a:ext cx="113562" cy="1698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6521" y="0"/>
                  </a:moveTo>
                  <a:cubicBezTo>
                    <a:pt x="0" y="3008"/>
                    <a:pt x="0" y="3008"/>
                    <a:pt x="0" y="3008"/>
                  </a:cubicBezTo>
                  <a:cubicBezTo>
                    <a:pt x="0" y="3008"/>
                    <a:pt x="4075" y="7382"/>
                    <a:pt x="7743" y="12030"/>
                  </a:cubicBezTo>
                  <a:cubicBezTo>
                    <a:pt x="11411" y="16678"/>
                    <a:pt x="14264" y="21600"/>
                    <a:pt x="14264" y="21600"/>
                  </a:cubicBezTo>
                  <a:cubicBezTo>
                    <a:pt x="21600" y="19413"/>
                    <a:pt x="21600" y="19413"/>
                    <a:pt x="21600" y="19413"/>
                  </a:cubicBezTo>
                  <a:cubicBezTo>
                    <a:pt x="21600" y="19413"/>
                    <a:pt x="18747" y="14491"/>
                    <a:pt x="14672" y="9570"/>
                  </a:cubicBezTo>
                  <a:cubicBezTo>
                    <a:pt x="11004" y="4648"/>
                    <a:pt x="6521" y="0"/>
                    <a:pt x="6521" y="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g11b8ce6b77e_0_2725"/>
            <p:cNvSpPr/>
            <p:nvPr/>
          </p:nvSpPr>
          <p:spPr>
            <a:xfrm>
              <a:off x="1807493" y="1352655"/>
              <a:ext cx="69066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4850" y="3240"/>
                  </a:moveTo>
                  <a:cubicBezTo>
                    <a:pt x="13500" y="1350"/>
                    <a:pt x="12825" y="0"/>
                    <a:pt x="12825" y="0"/>
                  </a:cubicBezTo>
                  <a:cubicBezTo>
                    <a:pt x="0" y="1350"/>
                    <a:pt x="0" y="1350"/>
                    <a:pt x="0" y="1350"/>
                  </a:cubicBezTo>
                  <a:cubicBezTo>
                    <a:pt x="0" y="1350"/>
                    <a:pt x="3375" y="6210"/>
                    <a:pt x="5400" y="11340"/>
                  </a:cubicBezTo>
                  <a:cubicBezTo>
                    <a:pt x="7425" y="16470"/>
                    <a:pt x="8100" y="21600"/>
                    <a:pt x="8100" y="21600"/>
                  </a:cubicBezTo>
                  <a:cubicBezTo>
                    <a:pt x="21600" y="21330"/>
                    <a:pt x="21600" y="21330"/>
                    <a:pt x="21600" y="21330"/>
                  </a:cubicBezTo>
                  <a:cubicBezTo>
                    <a:pt x="21600" y="21330"/>
                    <a:pt x="20925" y="15930"/>
                    <a:pt x="18225" y="10530"/>
                  </a:cubicBezTo>
                  <a:cubicBezTo>
                    <a:pt x="17550" y="7830"/>
                    <a:pt x="16200" y="5130"/>
                    <a:pt x="14850" y="324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g11b8ce6b77e_0_2725"/>
            <p:cNvSpPr/>
            <p:nvPr/>
          </p:nvSpPr>
          <p:spPr>
            <a:xfrm>
              <a:off x="1810218" y="1599748"/>
              <a:ext cx="66312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8813" y="11070"/>
                  </a:moveTo>
                  <a:cubicBezTo>
                    <a:pt x="20903" y="5670"/>
                    <a:pt x="21600" y="270"/>
                    <a:pt x="21600" y="270"/>
                  </a:cubicBezTo>
                  <a:cubicBezTo>
                    <a:pt x="8361" y="0"/>
                    <a:pt x="8361" y="0"/>
                    <a:pt x="8361" y="0"/>
                  </a:cubicBezTo>
                  <a:cubicBezTo>
                    <a:pt x="8361" y="0"/>
                    <a:pt x="7665" y="5130"/>
                    <a:pt x="5574" y="10260"/>
                  </a:cubicBezTo>
                  <a:cubicBezTo>
                    <a:pt x="3484" y="15390"/>
                    <a:pt x="0" y="20250"/>
                    <a:pt x="0" y="20250"/>
                  </a:cubicBezTo>
                  <a:cubicBezTo>
                    <a:pt x="13239" y="21600"/>
                    <a:pt x="13239" y="21600"/>
                    <a:pt x="13239" y="21600"/>
                  </a:cubicBezTo>
                  <a:cubicBezTo>
                    <a:pt x="13239" y="21600"/>
                    <a:pt x="17419" y="16470"/>
                    <a:pt x="18813" y="1107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g11b8ce6b77e_0_2725"/>
            <p:cNvSpPr/>
            <p:nvPr/>
          </p:nvSpPr>
          <p:spPr>
            <a:xfrm>
              <a:off x="1715741" y="1834123"/>
              <a:ext cx="111726" cy="1698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2462" y="3008"/>
                  </a:moveTo>
                  <a:cubicBezTo>
                    <a:pt x="11215" y="4922"/>
                    <a:pt x="9554" y="7382"/>
                    <a:pt x="7892" y="9570"/>
                  </a:cubicBezTo>
                  <a:cubicBezTo>
                    <a:pt x="4154" y="14218"/>
                    <a:pt x="0" y="18592"/>
                    <a:pt x="0" y="18592"/>
                  </a:cubicBezTo>
                  <a:cubicBezTo>
                    <a:pt x="7062" y="21600"/>
                    <a:pt x="7062" y="21600"/>
                    <a:pt x="7062" y="21600"/>
                  </a:cubicBezTo>
                  <a:cubicBezTo>
                    <a:pt x="7062" y="21600"/>
                    <a:pt x="11215" y="16952"/>
                    <a:pt x="14954" y="12030"/>
                  </a:cubicBezTo>
                  <a:cubicBezTo>
                    <a:pt x="17031" y="9570"/>
                    <a:pt x="18692" y="7109"/>
                    <a:pt x="19938" y="5195"/>
                  </a:cubicBezTo>
                  <a:cubicBezTo>
                    <a:pt x="20769" y="3281"/>
                    <a:pt x="21600" y="1914"/>
                    <a:pt x="21600" y="1914"/>
                  </a:cubicBezTo>
                  <a:cubicBezTo>
                    <a:pt x="14123" y="0"/>
                    <a:pt x="14123" y="0"/>
                    <a:pt x="14123" y="0"/>
                  </a:cubicBezTo>
                  <a:cubicBezTo>
                    <a:pt x="14123" y="0"/>
                    <a:pt x="13292" y="1367"/>
                    <a:pt x="12462" y="300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g11b8ce6b77e_0_2725"/>
            <p:cNvSpPr/>
            <p:nvPr/>
          </p:nvSpPr>
          <p:spPr>
            <a:xfrm>
              <a:off x="1556766" y="2042154"/>
              <a:ext cx="148068" cy="14806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16904"/>
                  </a:moveTo>
                  <a:cubicBezTo>
                    <a:pt x="4070" y="21600"/>
                    <a:pt x="4070" y="21600"/>
                    <a:pt x="4070" y="21600"/>
                  </a:cubicBezTo>
                  <a:cubicBezTo>
                    <a:pt x="4070" y="21600"/>
                    <a:pt x="8765" y="17843"/>
                    <a:pt x="13148" y="13148"/>
                  </a:cubicBezTo>
                  <a:cubicBezTo>
                    <a:pt x="17843" y="8765"/>
                    <a:pt x="21600" y="3757"/>
                    <a:pt x="21600" y="3757"/>
                  </a:cubicBezTo>
                  <a:cubicBezTo>
                    <a:pt x="16904" y="0"/>
                    <a:pt x="16904" y="0"/>
                    <a:pt x="16904" y="0"/>
                  </a:cubicBezTo>
                  <a:cubicBezTo>
                    <a:pt x="16904" y="0"/>
                    <a:pt x="13148" y="4696"/>
                    <a:pt x="8765" y="8765"/>
                  </a:cubicBezTo>
                  <a:cubicBezTo>
                    <a:pt x="4696" y="13148"/>
                    <a:pt x="0" y="16904"/>
                    <a:pt x="0" y="16904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g11b8ce6b77e_0_2725"/>
            <p:cNvSpPr/>
            <p:nvPr/>
          </p:nvSpPr>
          <p:spPr>
            <a:xfrm>
              <a:off x="1352369" y="2202947"/>
              <a:ext cx="167130" cy="11626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9415" y="8000"/>
                  </a:moveTo>
                  <a:cubicBezTo>
                    <a:pt x="4985" y="11600"/>
                    <a:pt x="0" y="14400"/>
                    <a:pt x="0" y="14400"/>
                  </a:cubicBezTo>
                  <a:cubicBezTo>
                    <a:pt x="1938" y="21600"/>
                    <a:pt x="1938" y="21600"/>
                    <a:pt x="1938" y="21600"/>
                  </a:cubicBezTo>
                  <a:cubicBezTo>
                    <a:pt x="1938" y="21600"/>
                    <a:pt x="7200" y="18800"/>
                    <a:pt x="12185" y="14800"/>
                  </a:cubicBezTo>
                  <a:cubicBezTo>
                    <a:pt x="16892" y="11200"/>
                    <a:pt x="21600" y="6800"/>
                    <a:pt x="21600" y="6800"/>
                  </a:cubicBezTo>
                  <a:cubicBezTo>
                    <a:pt x="18554" y="0"/>
                    <a:pt x="18554" y="0"/>
                    <a:pt x="18554" y="0"/>
                  </a:cubicBezTo>
                  <a:cubicBezTo>
                    <a:pt x="18554" y="0"/>
                    <a:pt x="14123" y="4400"/>
                    <a:pt x="9415" y="80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g11b8ce6b77e_0_2725"/>
            <p:cNvSpPr/>
            <p:nvPr/>
          </p:nvSpPr>
          <p:spPr>
            <a:xfrm>
              <a:off x="1120719" y="2304691"/>
              <a:ext cx="171720" cy="681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8775"/>
                  </a:moveTo>
                  <a:cubicBezTo>
                    <a:pt x="270" y="21600"/>
                    <a:pt x="270" y="21600"/>
                    <a:pt x="270" y="21600"/>
                  </a:cubicBezTo>
                  <a:cubicBezTo>
                    <a:pt x="270" y="21600"/>
                    <a:pt x="5670" y="20925"/>
                    <a:pt x="11070" y="18900"/>
                  </a:cubicBezTo>
                  <a:cubicBezTo>
                    <a:pt x="16200" y="16200"/>
                    <a:pt x="21600" y="12825"/>
                    <a:pt x="21600" y="12825"/>
                  </a:cubicBezTo>
                  <a:cubicBezTo>
                    <a:pt x="19980" y="0"/>
                    <a:pt x="19980" y="0"/>
                    <a:pt x="19980" y="0"/>
                  </a:cubicBezTo>
                  <a:cubicBezTo>
                    <a:pt x="19980" y="0"/>
                    <a:pt x="15120" y="3375"/>
                    <a:pt x="9990" y="5400"/>
                  </a:cubicBezTo>
                  <a:cubicBezTo>
                    <a:pt x="5130" y="8100"/>
                    <a:pt x="0" y="8775"/>
                    <a:pt x="0" y="8775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g11b8ce6b77e_0_2725"/>
            <p:cNvSpPr/>
            <p:nvPr/>
          </p:nvSpPr>
          <p:spPr>
            <a:xfrm>
              <a:off x="870900" y="2334669"/>
              <a:ext cx="171720" cy="6447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3510" y="5760"/>
                  </a:moveTo>
                  <a:cubicBezTo>
                    <a:pt x="1350" y="7200"/>
                    <a:pt x="0" y="7920"/>
                    <a:pt x="0" y="7920"/>
                  </a:cubicBezTo>
                  <a:cubicBezTo>
                    <a:pt x="1350" y="21600"/>
                    <a:pt x="1350" y="21600"/>
                    <a:pt x="1350" y="21600"/>
                  </a:cubicBezTo>
                  <a:cubicBezTo>
                    <a:pt x="1350" y="21600"/>
                    <a:pt x="6480" y="18000"/>
                    <a:pt x="11340" y="16560"/>
                  </a:cubicBezTo>
                  <a:cubicBezTo>
                    <a:pt x="16470" y="14400"/>
                    <a:pt x="21600" y="13680"/>
                    <a:pt x="21600" y="1368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0"/>
                    <a:pt x="15930" y="0"/>
                    <a:pt x="10800" y="2160"/>
                  </a:cubicBezTo>
                  <a:cubicBezTo>
                    <a:pt x="8100" y="3600"/>
                    <a:pt x="5400" y="5040"/>
                    <a:pt x="3510" y="576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g11b8ce6b77e_0_2725"/>
            <p:cNvSpPr/>
            <p:nvPr/>
          </p:nvSpPr>
          <p:spPr>
            <a:xfrm>
              <a:off x="641067" y="2381908"/>
              <a:ext cx="168048" cy="1117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14538"/>
                  </a:moveTo>
                  <a:cubicBezTo>
                    <a:pt x="2769" y="21600"/>
                    <a:pt x="2769" y="21600"/>
                    <a:pt x="2769" y="21600"/>
                  </a:cubicBezTo>
                  <a:cubicBezTo>
                    <a:pt x="2769" y="21600"/>
                    <a:pt x="7200" y="17446"/>
                    <a:pt x="11908" y="13708"/>
                  </a:cubicBezTo>
                  <a:cubicBezTo>
                    <a:pt x="16615" y="10385"/>
                    <a:pt x="21600" y="7477"/>
                    <a:pt x="21600" y="7477"/>
                  </a:cubicBezTo>
                  <a:cubicBezTo>
                    <a:pt x="19938" y="0"/>
                    <a:pt x="19938" y="0"/>
                    <a:pt x="19938" y="0"/>
                  </a:cubicBezTo>
                  <a:cubicBezTo>
                    <a:pt x="19938" y="0"/>
                    <a:pt x="14677" y="2908"/>
                    <a:pt x="9692" y="6646"/>
                  </a:cubicBezTo>
                  <a:cubicBezTo>
                    <a:pt x="4708" y="10385"/>
                    <a:pt x="0" y="14538"/>
                    <a:pt x="0" y="1453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g11b8ce6b77e_0_2725"/>
            <p:cNvSpPr/>
            <p:nvPr/>
          </p:nvSpPr>
          <p:spPr>
            <a:xfrm>
              <a:off x="452113" y="2503637"/>
              <a:ext cx="148068" cy="14623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843" y="0"/>
                  </a:moveTo>
                  <a:cubicBezTo>
                    <a:pt x="17843" y="0"/>
                    <a:pt x="12835" y="3812"/>
                    <a:pt x="8452" y="8259"/>
                  </a:cubicBezTo>
                  <a:cubicBezTo>
                    <a:pt x="4070" y="12706"/>
                    <a:pt x="0" y="17788"/>
                    <a:pt x="0" y="17788"/>
                  </a:cubicBezTo>
                  <a:cubicBezTo>
                    <a:pt x="4696" y="21600"/>
                    <a:pt x="4696" y="21600"/>
                    <a:pt x="4696" y="21600"/>
                  </a:cubicBezTo>
                  <a:cubicBezTo>
                    <a:pt x="4696" y="21600"/>
                    <a:pt x="8452" y="16835"/>
                    <a:pt x="12835" y="12706"/>
                  </a:cubicBezTo>
                  <a:cubicBezTo>
                    <a:pt x="16904" y="8576"/>
                    <a:pt x="21600" y="4765"/>
                    <a:pt x="21600" y="4765"/>
                  </a:cubicBezTo>
                  <a:lnTo>
                    <a:pt x="17843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g11b8ce6b77e_0_2725"/>
            <p:cNvSpPr/>
            <p:nvPr/>
          </p:nvSpPr>
          <p:spPr>
            <a:xfrm>
              <a:off x="323116" y="2686232"/>
              <a:ext cx="116262" cy="1680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4800" y="0"/>
                  </a:moveTo>
                  <a:cubicBezTo>
                    <a:pt x="14800" y="0"/>
                    <a:pt x="10400" y="4708"/>
                    <a:pt x="6800" y="9692"/>
                  </a:cubicBezTo>
                  <a:cubicBezTo>
                    <a:pt x="2800" y="14400"/>
                    <a:pt x="0" y="19662"/>
                    <a:pt x="0" y="19662"/>
                  </a:cubicBezTo>
                  <a:cubicBezTo>
                    <a:pt x="7200" y="21600"/>
                    <a:pt x="7200" y="21600"/>
                    <a:pt x="7200" y="21600"/>
                  </a:cubicBezTo>
                  <a:cubicBezTo>
                    <a:pt x="7200" y="21600"/>
                    <a:pt x="10000" y="16892"/>
                    <a:pt x="13600" y="12185"/>
                  </a:cubicBezTo>
                  <a:cubicBezTo>
                    <a:pt x="17200" y="7477"/>
                    <a:pt x="21600" y="3046"/>
                    <a:pt x="21600" y="3046"/>
                  </a:cubicBezTo>
                  <a:lnTo>
                    <a:pt x="1480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g11b8ce6b77e_0_2725"/>
            <p:cNvSpPr/>
            <p:nvPr/>
          </p:nvSpPr>
          <p:spPr>
            <a:xfrm>
              <a:off x="267702" y="2914249"/>
              <a:ext cx="68148" cy="17350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3500" y="18400"/>
                  </a:moveTo>
                  <a:cubicBezTo>
                    <a:pt x="14175" y="16533"/>
                    <a:pt x="14850" y="13867"/>
                    <a:pt x="16200" y="11467"/>
                  </a:cubicBezTo>
                  <a:cubicBezTo>
                    <a:pt x="18225" y="6400"/>
                    <a:pt x="21600" y="1600"/>
                    <a:pt x="21600" y="1600"/>
                  </a:cubicBezTo>
                  <a:cubicBezTo>
                    <a:pt x="9450" y="0"/>
                    <a:pt x="9450" y="0"/>
                    <a:pt x="9450" y="0"/>
                  </a:cubicBezTo>
                  <a:cubicBezTo>
                    <a:pt x="9450" y="267"/>
                    <a:pt x="5400" y="5333"/>
                    <a:pt x="3375" y="10667"/>
                  </a:cubicBezTo>
                  <a:cubicBezTo>
                    <a:pt x="2025" y="13067"/>
                    <a:pt x="1350" y="15733"/>
                    <a:pt x="675" y="17867"/>
                  </a:cubicBezTo>
                  <a:cubicBezTo>
                    <a:pt x="0" y="19733"/>
                    <a:pt x="0" y="21067"/>
                    <a:pt x="0" y="21067"/>
                  </a:cubicBezTo>
                  <a:cubicBezTo>
                    <a:pt x="12825" y="21600"/>
                    <a:pt x="12825" y="21600"/>
                    <a:pt x="12825" y="21600"/>
                  </a:cubicBezTo>
                  <a:cubicBezTo>
                    <a:pt x="12825" y="21600"/>
                    <a:pt x="13500" y="20267"/>
                    <a:pt x="13500" y="184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g11b8ce6b77e_0_2725"/>
            <p:cNvSpPr/>
            <p:nvPr/>
          </p:nvSpPr>
          <p:spPr>
            <a:xfrm>
              <a:off x="264976" y="3163159"/>
              <a:ext cx="64476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880" y="11070"/>
                  </a:moveTo>
                  <a:cubicBezTo>
                    <a:pt x="4320" y="16200"/>
                    <a:pt x="7920" y="21600"/>
                    <a:pt x="7920" y="21600"/>
                  </a:cubicBezTo>
                  <a:cubicBezTo>
                    <a:pt x="21600" y="20250"/>
                    <a:pt x="21600" y="20250"/>
                    <a:pt x="21600" y="20250"/>
                  </a:cubicBezTo>
                  <a:cubicBezTo>
                    <a:pt x="21600" y="20250"/>
                    <a:pt x="18000" y="15390"/>
                    <a:pt x="16560" y="10260"/>
                  </a:cubicBezTo>
                  <a:cubicBezTo>
                    <a:pt x="14400" y="5130"/>
                    <a:pt x="14400" y="0"/>
                    <a:pt x="14400" y="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720" y="5670"/>
                    <a:pt x="2880" y="1107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g11b8ce6b77e_0_2725"/>
            <p:cNvSpPr/>
            <p:nvPr/>
          </p:nvSpPr>
          <p:spPr>
            <a:xfrm>
              <a:off x="312215" y="3397534"/>
              <a:ext cx="111726" cy="1698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4538" y="21600"/>
                  </a:moveTo>
                  <a:cubicBezTo>
                    <a:pt x="21600" y="18592"/>
                    <a:pt x="21600" y="18592"/>
                    <a:pt x="21600" y="18592"/>
                  </a:cubicBezTo>
                  <a:cubicBezTo>
                    <a:pt x="21600" y="18592"/>
                    <a:pt x="17031" y="14218"/>
                    <a:pt x="13708" y="9570"/>
                  </a:cubicBezTo>
                  <a:cubicBezTo>
                    <a:pt x="10385" y="4922"/>
                    <a:pt x="7477" y="0"/>
                    <a:pt x="7477" y="0"/>
                  </a:cubicBezTo>
                  <a:cubicBezTo>
                    <a:pt x="0" y="1914"/>
                    <a:pt x="0" y="1914"/>
                    <a:pt x="0" y="1914"/>
                  </a:cubicBezTo>
                  <a:cubicBezTo>
                    <a:pt x="0" y="1914"/>
                    <a:pt x="2908" y="7109"/>
                    <a:pt x="6646" y="12030"/>
                  </a:cubicBezTo>
                  <a:cubicBezTo>
                    <a:pt x="9969" y="16952"/>
                    <a:pt x="14538" y="21600"/>
                    <a:pt x="14538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g11b8ce6b77e_0_2725"/>
            <p:cNvSpPr/>
            <p:nvPr/>
          </p:nvSpPr>
          <p:spPr>
            <a:xfrm>
              <a:off x="433036" y="3605565"/>
              <a:ext cx="146232" cy="15082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788" y="21600"/>
                  </a:moveTo>
                  <a:cubicBezTo>
                    <a:pt x="21600" y="16971"/>
                    <a:pt x="21600" y="16971"/>
                    <a:pt x="21600" y="16971"/>
                  </a:cubicBezTo>
                  <a:cubicBezTo>
                    <a:pt x="21600" y="16971"/>
                    <a:pt x="17153" y="13269"/>
                    <a:pt x="13024" y="8949"/>
                  </a:cubicBezTo>
                  <a:cubicBezTo>
                    <a:pt x="8576" y="4629"/>
                    <a:pt x="5082" y="0"/>
                    <a:pt x="5082" y="0"/>
                  </a:cubicBezTo>
                  <a:cubicBezTo>
                    <a:pt x="0" y="3703"/>
                    <a:pt x="0" y="3703"/>
                    <a:pt x="0" y="3703"/>
                  </a:cubicBezTo>
                  <a:cubicBezTo>
                    <a:pt x="0" y="3703"/>
                    <a:pt x="4129" y="8640"/>
                    <a:pt x="8576" y="13269"/>
                  </a:cubicBezTo>
                  <a:cubicBezTo>
                    <a:pt x="12706" y="17589"/>
                    <a:pt x="17788" y="21600"/>
                    <a:pt x="17788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g11b8ce6b77e_0_2725"/>
            <p:cNvSpPr/>
            <p:nvPr/>
          </p:nvSpPr>
          <p:spPr>
            <a:xfrm>
              <a:off x="617448" y="3769083"/>
              <a:ext cx="165348" cy="11626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9636" y="21600"/>
                  </a:moveTo>
                  <a:cubicBezTo>
                    <a:pt x="21600" y="14400"/>
                    <a:pt x="21600" y="14400"/>
                    <a:pt x="21600" y="14400"/>
                  </a:cubicBezTo>
                  <a:cubicBezTo>
                    <a:pt x="21600" y="14400"/>
                    <a:pt x="16831" y="11600"/>
                    <a:pt x="12062" y="8000"/>
                  </a:cubicBezTo>
                  <a:cubicBezTo>
                    <a:pt x="7294" y="4400"/>
                    <a:pt x="3086" y="0"/>
                    <a:pt x="3086" y="0"/>
                  </a:cubicBezTo>
                  <a:cubicBezTo>
                    <a:pt x="0" y="6800"/>
                    <a:pt x="0" y="6800"/>
                    <a:pt x="0" y="6800"/>
                  </a:cubicBezTo>
                  <a:cubicBezTo>
                    <a:pt x="0" y="6800"/>
                    <a:pt x="4488" y="11200"/>
                    <a:pt x="9538" y="14800"/>
                  </a:cubicBezTo>
                  <a:cubicBezTo>
                    <a:pt x="14306" y="18800"/>
                    <a:pt x="19636" y="21600"/>
                    <a:pt x="19636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g11b8ce6b77e_0_2725"/>
            <p:cNvSpPr/>
            <p:nvPr/>
          </p:nvSpPr>
          <p:spPr>
            <a:xfrm>
              <a:off x="842739" y="3871734"/>
              <a:ext cx="172584" cy="708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330" y="21600"/>
                  </a:moveTo>
                  <a:cubicBezTo>
                    <a:pt x="21600" y="8509"/>
                    <a:pt x="21600" y="8509"/>
                    <a:pt x="21600" y="8509"/>
                  </a:cubicBezTo>
                  <a:cubicBezTo>
                    <a:pt x="21600" y="8509"/>
                    <a:pt x="16470" y="7855"/>
                    <a:pt x="11610" y="5891"/>
                  </a:cubicBezTo>
                  <a:cubicBezTo>
                    <a:pt x="8910" y="4582"/>
                    <a:pt x="6480" y="3273"/>
                    <a:pt x="4590" y="1964"/>
                  </a:cubicBezTo>
                  <a:cubicBezTo>
                    <a:pt x="2700" y="655"/>
                    <a:pt x="1620" y="0"/>
                    <a:pt x="1620" y="0"/>
                  </a:cubicBezTo>
                  <a:cubicBezTo>
                    <a:pt x="0" y="12436"/>
                    <a:pt x="0" y="12436"/>
                    <a:pt x="0" y="12436"/>
                  </a:cubicBezTo>
                  <a:cubicBezTo>
                    <a:pt x="0" y="12436"/>
                    <a:pt x="1350" y="13091"/>
                    <a:pt x="3240" y="14400"/>
                  </a:cubicBezTo>
                  <a:cubicBezTo>
                    <a:pt x="5400" y="15709"/>
                    <a:pt x="7830" y="17018"/>
                    <a:pt x="10530" y="18327"/>
                  </a:cubicBezTo>
                  <a:cubicBezTo>
                    <a:pt x="15930" y="20945"/>
                    <a:pt x="21330" y="21600"/>
                    <a:pt x="21330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g11b8ce6b77e_0_2725"/>
            <p:cNvSpPr/>
            <p:nvPr/>
          </p:nvSpPr>
          <p:spPr>
            <a:xfrm>
              <a:off x="1092557" y="3880820"/>
              <a:ext cx="171720" cy="6447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13680"/>
                  </a:moveTo>
                  <a:cubicBezTo>
                    <a:pt x="20250" y="0"/>
                    <a:pt x="20250" y="0"/>
                    <a:pt x="20250" y="0"/>
                  </a:cubicBezTo>
                  <a:cubicBezTo>
                    <a:pt x="20250" y="0"/>
                    <a:pt x="15390" y="3600"/>
                    <a:pt x="10260" y="5040"/>
                  </a:cubicBezTo>
                  <a:cubicBezTo>
                    <a:pt x="5130" y="7200"/>
                    <a:pt x="0" y="7200"/>
                    <a:pt x="0" y="72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5670" y="20880"/>
                    <a:pt x="10800" y="19440"/>
                  </a:cubicBezTo>
                  <a:cubicBezTo>
                    <a:pt x="16200" y="17280"/>
                    <a:pt x="21600" y="13680"/>
                    <a:pt x="21600" y="1368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g11b8ce6b77e_0_2725"/>
            <p:cNvSpPr/>
            <p:nvPr/>
          </p:nvSpPr>
          <p:spPr>
            <a:xfrm>
              <a:off x="1326933" y="3788160"/>
              <a:ext cx="168966" cy="10994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8592" y="9741"/>
                  </a:moveTo>
                  <a:cubicBezTo>
                    <a:pt x="20233" y="8047"/>
                    <a:pt x="21600" y="7200"/>
                    <a:pt x="21600" y="7200"/>
                  </a:cubicBezTo>
                  <a:cubicBezTo>
                    <a:pt x="18592" y="0"/>
                    <a:pt x="18592" y="0"/>
                    <a:pt x="18592" y="0"/>
                  </a:cubicBezTo>
                  <a:cubicBezTo>
                    <a:pt x="18592" y="0"/>
                    <a:pt x="17499" y="1271"/>
                    <a:pt x="15858" y="2541"/>
                  </a:cubicBezTo>
                  <a:cubicBezTo>
                    <a:pt x="14218" y="4235"/>
                    <a:pt x="12030" y="5929"/>
                    <a:pt x="9570" y="7624"/>
                  </a:cubicBezTo>
                  <a:cubicBezTo>
                    <a:pt x="4922" y="11435"/>
                    <a:pt x="0" y="13976"/>
                    <a:pt x="0" y="13976"/>
                  </a:cubicBezTo>
                  <a:cubicBezTo>
                    <a:pt x="1914" y="21600"/>
                    <a:pt x="1914" y="21600"/>
                    <a:pt x="1914" y="21600"/>
                  </a:cubicBezTo>
                  <a:cubicBezTo>
                    <a:pt x="1914" y="21600"/>
                    <a:pt x="7109" y="19059"/>
                    <a:pt x="12030" y="15247"/>
                  </a:cubicBezTo>
                  <a:cubicBezTo>
                    <a:pt x="14491" y="13553"/>
                    <a:pt x="16678" y="11435"/>
                    <a:pt x="18592" y="974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g11b8ce6b77e_0_2725"/>
            <p:cNvSpPr/>
            <p:nvPr/>
          </p:nvSpPr>
          <p:spPr>
            <a:xfrm>
              <a:off x="1536780" y="3633726"/>
              <a:ext cx="148068" cy="14353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3869"/>
                  </a:moveTo>
                  <a:cubicBezTo>
                    <a:pt x="16904" y="0"/>
                    <a:pt x="16904" y="0"/>
                    <a:pt x="16904" y="0"/>
                  </a:cubicBezTo>
                  <a:cubicBezTo>
                    <a:pt x="16904" y="0"/>
                    <a:pt x="13148" y="4513"/>
                    <a:pt x="8765" y="8704"/>
                  </a:cubicBezTo>
                  <a:cubicBezTo>
                    <a:pt x="4696" y="12896"/>
                    <a:pt x="0" y="16764"/>
                    <a:pt x="0" y="16764"/>
                  </a:cubicBezTo>
                  <a:cubicBezTo>
                    <a:pt x="3443" y="21600"/>
                    <a:pt x="3443" y="21600"/>
                    <a:pt x="3443" y="21600"/>
                  </a:cubicBezTo>
                  <a:cubicBezTo>
                    <a:pt x="3443" y="21600"/>
                    <a:pt x="8452" y="17731"/>
                    <a:pt x="13148" y="13218"/>
                  </a:cubicBezTo>
                  <a:cubicBezTo>
                    <a:pt x="17530" y="9027"/>
                    <a:pt x="21600" y="3869"/>
                    <a:pt x="21600" y="3869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g11b8ce6b77e_0_2725"/>
            <p:cNvSpPr/>
            <p:nvPr/>
          </p:nvSpPr>
          <p:spPr>
            <a:xfrm>
              <a:off x="1700298" y="3429329"/>
              <a:ext cx="116262" cy="1680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2400" y="3046"/>
                  </a:moveTo>
                  <a:cubicBezTo>
                    <a:pt x="11600" y="4708"/>
                    <a:pt x="9600" y="7200"/>
                    <a:pt x="8000" y="9415"/>
                  </a:cubicBezTo>
                  <a:cubicBezTo>
                    <a:pt x="4400" y="14123"/>
                    <a:pt x="0" y="18554"/>
                    <a:pt x="0" y="18554"/>
                  </a:cubicBezTo>
                  <a:cubicBezTo>
                    <a:pt x="6400" y="21600"/>
                    <a:pt x="6400" y="21600"/>
                    <a:pt x="6400" y="21600"/>
                  </a:cubicBezTo>
                  <a:cubicBezTo>
                    <a:pt x="6400" y="21600"/>
                    <a:pt x="11200" y="16892"/>
                    <a:pt x="14800" y="12185"/>
                  </a:cubicBezTo>
                  <a:cubicBezTo>
                    <a:pt x="16800" y="9692"/>
                    <a:pt x="18400" y="7200"/>
                    <a:pt x="19600" y="5262"/>
                  </a:cubicBezTo>
                  <a:cubicBezTo>
                    <a:pt x="20800" y="3323"/>
                    <a:pt x="21600" y="1938"/>
                    <a:pt x="21600" y="1938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14400" y="0"/>
                    <a:pt x="13600" y="1108"/>
                    <a:pt x="12400" y="3046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g11b8ce6b77e_0_2725"/>
            <p:cNvSpPr/>
            <p:nvPr/>
          </p:nvSpPr>
          <p:spPr>
            <a:xfrm>
              <a:off x="1803859" y="3197679"/>
              <a:ext cx="70848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5891" y="10260"/>
                  </a:moveTo>
                  <a:cubicBezTo>
                    <a:pt x="3927" y="15120"/>
                    <a:pt x="0" y="20250"/>
                    <a:pt x="0" y="20250"/>
                  </a:cubicBezTo>
                  <a:cubicBezTo>
                    <a:pt x="12436" y="21600"/>
                    <a:pt x="12436" y="21600"/>
                    <a:pt x="12436" y="21600"/>
                  </a:cubicBezTo>
                  <a:cubicBezTo>
                    <a:pt x="12436" y="21600"/>
                    <a:pt x="16364" y="16470"/>
                    <a:pt x="18327" y="11070"/>
                  </a:cubicBezTo>
                  <a:cubicBezTo>
                    <a:pt x="20945" y="5670"/>
                    <a:pt x="21600" y="270"/>
                    <a:pt x="21600" y="270"/>
                  </a:cubicBezTo>
                  <a:cubicBezTo>
                    <a:pt x="9164" y="0"/>
                    <a:pt x="9164" y="0"/>
                    <a:pt x="9164" y="0"/>
                  </a:cubicBezTo>
                  <a:cubicBezTo>
                    <a:pt x="9164" y="0"/>
                    <a:pt x="7855" y="5130"/>
                    <a:pt x="5891" y="1026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g11b8ce6b77e_0_2725"/>
            <p:cNvSpPr/>
            <p:nvPr/>
          </p:nvSpPr>
          <p:spPr>
            <a:xfrm>
              <a:off x="1835654" y="2950586"/>
              <a:ext cx="62694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5214" y="3240"/>
                  </a:moveTo>
                  <a:cubicBezTo>
                    <a:pt x="4469" y="5130"/>
                    <a:pt x="2979" y="7830"/>
                    <a:pt x="2234" y="10530"/>
                  </a:cubicBezTo>
                  <a:cubicBezTo>
                    <a:pt x="0" y="15930"/>
                    <a:pt x="0" y="21330"/>
                    <a:pt x="0" y="21330"/>
                  </a:cubicBezTo>
                  <a:cubicBezTo>
                    <a:pt x="14152" y="21600"/>
                    <a:pt x="14152" y="21600"/>
                    <a:pt x="14152" y="21600"/>
                  </a:cubicBezTo>
                  <a:cubicBezTo>
                    <a:pt x="14152" y="21600"/>
                    <a:pt x="14897" y="16200"/>
                    <a:pt x="16386" y="11340"/>
                  </a:cubicBezTo>
                  <a:cubicBezTo>
                    <a:pt x="17876" y="8640"/>
                    <a:pt x="18621" y="6210"/>
                    <a:pt x="20110" y="4320"/>
                  </a:cubicBezTo>
                  <a:cubicBezTo>
                    <a:pt x="20855" y="2430"/>
                    <a:pt x="21600" y="1080"/>
                    <a:pt x="21600" y="1080"/>
                  </a:cubicBezTo>
                  <a:cubicBezTo>
                    <a:pt x="7448" y="0"/>
                    <a:pt x="7448" y="0"/>
                    <a:pt x="7448" y="0"/>
                  </a:cubicBezTo>
                  <a:cubicBezTo>
                    <a:pt x="7448" y="0"/>
                    <a:pt x="6703" y="1350"/>
                    <a:pt x="5214" y="324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g11b8ce6b77e_0_2725"/>
            <p:cNvSpPr/>
            <p:nvPr/>
          </p:nvSpPr>
          <p:spPr>
            <a:xfrm>
              <a:off x="1881076" y="2718936"/>
              <a:ext cx="109026" cy="16713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3976" y="11908"/>
                  </a:moveTo>
                  <a:cubicBezTo>
                    <a:pt x="17365" y="7200"/>
                    <a:pt x="21600" y="2769"/>
                    <a:pt x="21600" y="2769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14400" y="0"/>
                    <a:pt x="9741" y="4708"/>
                    <a:pt x="6353" y="9692"/>
                  </a:cubicBezTo>
                  <a:cubicBezTo>
                    <a:pt x="2541" y="14677"/>
                    <a:pt x="0" y="19938"/>
                    <a:pt x="0" y="19938"/>
                  </a:cubicBezTo>
                  <a:cubicBezTo>
                    <a:pt x="7624" y="21600"/>
                    <a:pt x="7624" y="21600"/>
                    <a:pt x="7624" y="21600"/>
                  </a:cubicBezTo>
                  <a:cubicBezTo>
                    <a:pt x="7624" y="21600"/>
                    <a:pt x="10165" y="16615"/>
                    <a:pt x="13976" y="1190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g11b8ce6b77e_0_2725"/>
            <p:cNvSpPr/>
            <p:nvPr/>
          </p:nvSpPr>
          <p:spPr>
            <a:xfrm>
              <a:off x="1999172" y="2527257"/>
              <a:ext cx="146232" cy="15082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4320"/>
                  </a:moveTo>
                  <a:cubicBezTo>
                    <a:pt x="17471" y="0"/>
                    <a:pt x="17471" y="0"/>
                    <a:pt x="17471" y="0"/>
                  </a:cubicBezTo>
                  <a:cubicBezTo>
                    <a:pt x="17471" y="0"/>
                    <a:pt x="12706" y="4011"/>
                    <a:pt x="8259" y="8331"/>
                  </a:cubicBezTo>
                  <a:cubicBezTo>
                    <a:pt x="3812" y="12960"/>
                    <a:pt x="0" y="17897"/>
                    <a:pt x="0" y="17897"/>
                  </a:cubicBezTo>
                  <a:cubicBezTo>
                    <a:pt x="5082" y="21600"/>
                    <a:pt x="5082" y="21600"/>
                    <a:pt x="5082" y="21600"/>
                  </a:cubicBezTo>
                  <a:cubicBezTo>
                    <a:pt x="5082" y="21600"/>
                    <a:pt x="8576" y="16663"/>
                    <a:pt x="12706" y="12651"/>
                  </a:cubicBezTo>
                  <a:cubicBezTo>
                    <a:pt x="16835" y="8331"/>
                    <a:pt x="21600" y="4320"/>
                    <a:pt x="21600" y="432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g11b8ce6b77e_0_2725"/>
            <p:cNvSpPr/>
            <p:nvPr/>
          </p:nvSpPr>
          <p:spPr>
            <a:xfrm>
              <a:off x="2181767" y="2394626"/>
              <a:ext cx="165348" cy="11809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2062" y="13745"/>
                  </a:moveTo>
                  <a:cubicBezTo>
                    <a:pt x="16831" y="9818"/>
                    <a:pt x="21600" y="7069"/>
                    <a:pt x="21600" y="7069"/>
                  </a:cubicBezTo>
                  <a:cubicBezTo>
                    <a:pt x="19636" y="0"/>
                    <a:pt x="19636" y="0"/>
                    <a:pt x="19636" y="0"/>
                  </a:cubicBezTo>
                  <a:cubicBezTo>
                    <a:pt x="19636" y="0"/>
                    <a:pt x="14306" y="3142"/>
                    <a:pt x="9538" y="7069"/>
                  </a:cubicBezTo>
                  <a:cubicBezTo>
                    <a:pt x="4488" y="10604"/>
                    <a:pt x="0" y="15316"/>
                    <a:pt x="0" y="15316"/>
                  </a:cubicBezTo>
                  <a:cubicBezTo>
                    <a:pt x="3086" y="21600"/>
                    <a:pt x="3086" y="21600"/>
                    <a:pt x="3086" y="21600"/>
                  </a:cubicBezTo>
                  <a:cubicBezTo>
                    <a:pt x="3086" y="21600"/>
                    <a:pt x="7294" y="17280"/>
                    <a:pt x="12062" y="13745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g11b8ce6b77e_0_2725"/>
            <p:cNvSpPr/>
            <p:nvPr/>
          </p:nvSpPr>
          <p:spPr>
            <a:xfrm>
              <a:off x="2407058" y="2336486"/>
              <a:ext cx="171720" cy="708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8360" y="13091"/>
                  </a:moveTo>
                  <a:cubicBezTo>
                    <a:pt x="20250" y="13091"/>
                    <a:pt x="21600" y="12436"/>
                    <a:pt x="21600" y="12436"/>
                  </a:cubicBezTo>
                  <a:cubicBezTo>
                    <a:pt x="21330" y="0"/>
                    <a:pt x="21330" y="0"/>
                    <a:pt x="21330" y="0"/>
                  </a:cubicBezTo>
                  <a:cubicBezTo>
                    <a:pt x="21330" y="0"/>
                    <a:pt x="19980" y="0"/>
                    <a:pt x="17820" y="655"/>
                  </a:cubicBezTo>
                  <a:cubicBezTo>
                    <a:pt x="15930" y="1309"/>
                    <a:pt x="13230" y="1964"/>
                    <a:pt x="10530" y="3273"/>
                  </a:cubicBezTo>
                  <a:cubicBezTo>
                    <a:pt x="5130" y="5891"/>
                    <a:pt x="0" y="9818"/>
                    <a:pt x="0" y="9818"/>
                  </a:cubicBezTo>
                  <a:cubicBezTo>
                    <a:pt x="1620" y="21600"/>
                    <a:pt x="1620" y="21600"/>
                    <a:pt x="1620" y="21600"/>
                  </a:cubicBezTo>
                  <a:cubicBezTo>
                    <a:pt x="1620" y="21600"/>
                    <a:pt x="6480" y="18327"/>
                    <a:pt x="11610" y="15709"/>
                  </a:cubicBezTo>
                  <a:cubicBezTo>
                    <a:pt x="14040" y="14400"/>
                    <a:pt x="16470" y="13745"/>
                    <a:pt x="18360" y="1309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g11b8ce6b77e_0_2725"/>
            <p:cNvSpPr/>
            <p:nvPr/>
          </p:nvSpPr>
          <p:spPr>
            <a:xfrm>
              <a:off x="2655968" y="2334669"/>
              <a:ext cx="169884" cy="5994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0506" y="21600"/>
                  </a:moveTo>
                  <a:cubicBezTo>
                    <a:pt x="21600" y="6943"/>
                    <a:pt x="21600" y="6943"/>
                    <a:pt x="21600" y="6943"/>
                  </a:cubicBezTo>
                  <a:cubicBezTo>
                    <a:pt x="21600" y="6943"/>
                    <a:pt x="16405" y="3857"/>
                    <a:pt x="10937" y="1543"/>
                  </a:cubicBezTo>
                  <a:cubicBezTo>
                    <a:pt x="8203" y="771"/>
                    <a:pt x="5468" y="0"/>
                    <a:pt x="3281" y="0"/>
                  </a:cubicBezTo>
                  <a:cubicBezTo>
                    <a:pt x="1367" y="0"/>
                    <a:pt x="0" y="0"/>
                    <a:pt x="0" y="0"/>
                  </a:cubicBezTo>
                  <a:cubicBezTo>
                    <a:pt x="0" y="14657"/>
                    <a:pt x="0" y="14657"/>
                    <a:pt x="0" y="14657"/>
                  </a:cubicBezTo>
                  <a:cubicBezTo>
                    <a:pt x="0" y="14657"/>
                    <a:pt x="1094" y="14657"/>
                    <a:pt x="3008" y="15429"/>
                  </a:cubicBezTo>
                  <a:cubicBezTo>
                    <a:pt x="5195" y="15429"/>
                    <a:pt x="7656" y="16200"/>
                    <a:pt x="10116" y="16971"/>
                  </a:cubicBezTo>
                  <a:cubicBezTo>
                    <a:pt x="15311" y="18514"/>
                    <a:pt x="20506" y="21600"/>
                    <a:pt x="20506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g11b8ce6b77e_0_2725"/>
            <p:cNvSpPr/>
            <p:nvPr/>
          </p:nvSpPr>
          <p:spPr>
            <a:xfrm>
              <a:off x="2890343" y="2377365"/>
              <a:ext cx="169884" cy="1090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8592" y="21600"/>
                  </a:moveTo>
                  <a:cubicBezTo>
                    <a:pt x="21600" y="14400"/>
                    <a:pt x="21600" y="14400"/>
                    <a:pt x="21600" y="14400"/>
                  </a:cubicBezTo>
                  <a:cubicBezTo>
                    <a:pt x="21600" y="14400"/>
                    <a:pt x="16952" y="9741"/>
                    <a:pt x="11757" y="6353"/>
                  </a:cubicBezTo>
                  <a:cubicBezTo>
                    <a:pt x="6835" y="2541"/>
                    <a:pt x="1641" y="0"/>
                    <a:pt x="1641" y="0"/>
                  </a:cubicBezTo>
                  <a:cubicBezTo>
                    <a:pt x="0" y="7624"/>
                    <a:pt x="0" y="7624"/>
                    <a:pt x="0" y="7624"/>
                  </a:cubicBezTo>
                  <a:cubicBezTo>
                    <a:pt x="0" y="7624"/>
                    <a:pt x="4922" y="10165"/>
                    <a:pt x="9570" y="13976"/>
                  </a:cubicBezTo>
                  <a:cubicBezTo>
                    <a:pt x="14218" y="17365"/>
                    <a:pt x="18592" y="21600"/>
                    <a:pt x="18592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g11b8ce6b77e_0_2725"/>
            <p:cNvSpPr/>
            <p:nvPr/>
          </p:nvSpPr>
          <p:spPr>
            <a:xfrm>
              <a:off x="3101099" y="2495462"/>
              <a:ext cx="150822" cy="14353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2960" y="8382"/>
                  </a:moveTo>
                  <a:cubicBezTo>
                    <a:pt x="8640" y="3869"/>
                    <a:pt x="3703" y="0"/>
                    <a:pt x="3703" y="0"/>
                  </a:cubicBezTo>
                  <a:cubicBezTo>
                    <a:pt x="0" y="4836"/>
                    <a:pt x="0" y="4836"/>
                    <a:pt x="0" y="4836"/>
                  </a:cubicBezTo>
                  <a:cubicBezTo>
                    <a:pt x="0" y="4836"/>
                    <a:pt x="4629" y="8704"/>
                    <a:pt x="8949" y="12896"/>
                  </a:cubicBezTo>
                  <a:cubicBezTo>
                    <a:pt x="13269" y="17087"/>
                    <a:pt x="16971" y="21600"/>
                    <a:pt x="16971" y="21600"/>
                  </a:cubicBezTo>
                  <a:cubicBezTo>
                    <a:pt x="21600" y="17409"/>
                    <a:pt x="21600" y="17409"/>
                    <a:pt x="21600" y="17409"/>
                  </a:cubicBezTo>
                  <a:cubicBezTo>
                    <a:pt x="21600" y="17409"/>
                    <a:pt x="17589" y="12573"/>
                    <a:pt x="12960" y="8382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g11b8ce6b77e_0_2725"/>
            <p:cNvSpPr/>
            <p:nvPr/>
          </p:nvSpPr>
          <p:spPr>
            <a:xfrm>
              <a:off x="3266434" y="2676239"/>
              <a:ext cx="118098" cy="16713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6284" y="0"/>
                  </a:moveTo>
                  <a:cubicBezTo>
                    <a:pt x="0" y="3046"/>
                    <a:pt x="0" y="3046"/>
                    <a:pt x="0" y="3046"/>
                  </a:cubicBezTo>
                  <a:cubicBezTo>
                    <a:pt x="0" y="3046"/>
                    <a:pt x="4320" y="7477"/>
                    <a:pt x="7855" y="11908"/>
                  </a:cubicBezTo>
                  <a:cubicBezTo>
                    <a:pt x="11782" y="16615"/>
                    <a:pt x="14531" y="21600"/>
                    <a:pt x="14531" y="21600"/>
                  </a:cubicBezTo>
                  <a:cubicBezTo>
                    <a:pt x="21600" y="19385"/>
                    <a:pt x="21600" y="19385"/>
                    <a:pt x="21600" y="19385"/>
                  </a:cubicBezTo>
                  <a:cubicBezTo>
                    <a:pt x="21600" y="19385"/>
                    <a:pt x="18458" y="14123"/>
                    <a:pt x="14531" y="9415"/>
                  </a:cubicBezTo>
                  <a:cubicBezTo>
                    <a:pt x="10996" y="4431"/>
                    <a:pt x="6284" y="0"/>
                    <a:pt x="6284" y="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g11b8ce6b77e_0_2725"/>
            <p:cNvSpPr/>
            <p:nvPr/>
          </p:nvSpPr>
          <p:spPr>
            <a:xfrm>
              <a:off x="3371812" y="2901531"/>
              <a:ext cx="72684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3976" y="3240"/>
                  </a:moveTo>
                  <a:cubicBezTo>
                    <a:pt x="12706" y="1350"/>
                    <a:pt x="12071" y="0"/>
                    <a:pt x="12071" y="0"/>
                  </a:cubicBezTo>
                  <a:cubicBezTo>
                    <a:pt x="0" y="1620"/>
                    <a:pt x="0" y="1620"/>
                    <a:pt x="0" y="1620"/>
                  </a:cubicBezTo>
                  <a:cubicBezTo>
                    <a:pt x="0" y="1620"/>
                    <a:pt x="635" y="2700"/>
                    <a:pt x="1906" y="4590"/>
                  </a:cubicBezTo>
                  <a:cubicBezTo>
                    <a:pt x="3176" y="6480"/>
                    <a:pt x="4447" y="8910"/>
                    <a:pt x="5718" y="11610"/>
                  </a:cubicBezTo>
                  <a:cubicBezTo>
                    <a:pt x="8259" y="16470"/>
                    <a:pt x="8894" y="21600"/>
                    <a:pt x="8894" y="21600"/>
                  </a:cubicBezTo>
                  <a:cubicBezTo>
                    <a:pt x="21600" y="21330"/>
                    <a:pt x="21600" y="21330"/>
                    <a:pt x="21600" y="21330"/>
                  </a:cubicBezTo>
                  <a:cubicBezTo>
                    <a:pt x="21600" y="21330"/>
                    <a:pt x="20329" y="15930"/>
                    <a:pt x="17788" y="10530"/>
                  </a:cubicBezTo>
                  <a:cubicBezTo>
                    <a:pt x="16518" y="7830"/>
                    <a:pt x="15247" y="5130"/>
                    <a:pt x="13976" y="324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g11b8ce6b77e_0_2725"/>
            <p:cNvSpPr/>
            <p:nvPr/>
          </p:nvSpPr>
          <p:spPr>
            <a:xfrm>
              <a:off x="3387255" y="3150441"/>
              <a:ext cx="59940" cy="1698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9286" y="10937"/>
                  </a:moveTo>
                  <a:cubicBezTo>
                    <a:pt x="21600" y="5468"/>
                    <a:pt x="21600" y="0"/>
                    <a:pt x="21600" y="0"/>
                  </a:cubicBezTo>
                  <a:cubicBezTo>
                    <a:pt x="6943" y="0"/>
                    <a:pt x="6943" y="0"/>
                    <a:pt x="6943" y="0"/>
                  </a:cubicBezTo>
                  <a:cubicBezTo>
                    <a:pt x="6943" y="0"/>
                    <a:pt x="6171" y="5195"/>
                    <a:pt x="4629" y="10390"/>
                  </a:cubicBezTo>
                  <a:cubicBezTo>
                    <a:pt x="3086" y="15311"/>
                    <a:pt x="0" y="20506"/>
                    <a:pt x="0" y="20506"/>
                  </a:cubicBezTo>
                  <a:cubicBezTo>
                    <a:pt x="14657" y="21600"/>
                    <a:pt x="14657" y="21600"/>
                    <a:pt x="14657" y="21600"/>
                  </a:cubicBezTo>
                  <a:cubicBezTo>
                    <a:pt x="14657" y="21600"/>
                    <a:pt x="17743" y="16405"/>
                    <a:pt x="19286" y="10937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g11b8ce6b77e_0_2725"/>
            <p:cNvSpPr/>
            <p:nvPr/>
          </p:nvSpPr>
          <p:spPr>
            <a:xfrm>
              <a:off x="3296412" y="3384816"/>
              <a:ext cx="107190" cy="16896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7776" y="9570"/>
                  </a:moveTo>
                  <a:cubicBezTo>
                    <a:pt x="4320" y="14491"/>
                    <a:pt x="0" y="18866"/>
                    <a:pt x="0" y="18866"/>
                  </a:cubicBezTo>
                  <a:cubicBezTo>
                    <a:pt x="7344" y="21600"/>
                    <a:pt x="7344" y="21600"/>
                    <a:pt x="7344" y="21600"/>
                  </a:cubicBezTo>
                  <a:cubicBezTo>
                    <a:pt x="7344" y="21600"/>
                    <a:pt x="11664" y="16952"/>
                    <a:pt x="15120" y="12030"/>
                  </a:cubicBezTo>
                  <a:cubicBezTo>
                    <a:pt x="19008" y="6835"/>
                    <a:pt x="21600" y="1641"/>
                    <a:pt x="21600" y="1641"/>
                  </a:cubicBezTo>
                  <a:cubicBezTo>
                    <a:pt x="13824" y="0"/>
                    <a:pt x="13824" y="0"/>
                    <a:pt x="13824" y="0"/>
                  </a:cubicBezTo>
                  <a:cubicBezTo>
                    <a:pt x="13824" y="0"/>
                    <a:pt x="11232" y="4922"/>
                    <a:pt x="7776" y="957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g11b8ce6b77e_0_2725"/>
            <p:cNvSpPr/>
            <p:nvPr/>
          </p:nvSpPr>
          <p:spPr>
            <a:xfrm>
              <a:off x="3143796" y="3594663"/>
              <a:ext cx="144450" cy="15260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8704" y="8823"/>
                  </a:moveTo>
                  <a:cubicBezTo>
                    <a:pt x="4513" y="13082"/>
                    <a:pt x="0" y="17037"/>
                    <a:pt x="0" y="17037"/>
                  </a:cubicBezTo>
                  <a:cubicBezTo>
                    <a:pt x="3869" y="21600"/>
                    <a:pt x="3869" y="21600"/>
                    <a:pt x="3869" y="21600"/>
                  </a:cubicBezTo>
                  <a:cubicBezTo>
                    <a:pt x="3869" y="21600"/>
                    <a:pt x="9027" y="17341"/>
                    <a:pt x="13218" y="13082"/>
                  </a:cubicBezTo>
                  <a:cubicBezTo>
                    <a:pt x="17731" y="8518"/>
                    <a:pt x="21600" y="3651"/>
                    <a:pt x="21600" y="3651"/>
                  </a:cubicBezTo>
                  <a:cubicBezTo>
                    <a:pt x="16442" y="0"/>
                    <a:pt x="16442" y="0"/>
                    <a:pt x="16442" y="0"/>
                  </a:cubicBezTo>
                  <a:cubicBezTo>
                    <a:pt x="16442" y="0"/>
                    <a:pt x="12896" y="4868"/>
                    <a:pt x="8704" y="882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g11b8ce6b77e_0_2725"/>
            <p:cNvSpPr/>
            <p:nvPr/>
          </p:nvSpPr>
          <p:spPr>
            <a:xfrm>
              <a:off x="2942124" y="3762724"/>
              <a:ext cx="165348" cy="11809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9538" y="7855"/>
                  </a:moveTo>
                  <a:cubicBezTo>
                    <a:pt x="4769" y="11782"/>
                    <a:pt x="0" y="14531"/>
                    <a:pt x="0" y="14531"/>
                  </a:cubicBezTo>
                  <a:cubicBezTo>
                    <a:pt x="1964" y="21600"/>
                    <a:pt x="1964" y="21600"/>
                    <a:pt x="1964" y="21600"/>
                  </a:cubicBezTo>
                  <a:cubicBezTo>
                    <a:pt x="1964" y="21600"/>
                    <a:pt x="7294" y="18458"/>
                    <a:pt x="12062" y="14531"/>
                  </a:cubicBezTo>
                  <a:cubicBezTo>
                    <a:pt x="17112" y="10604"/>
                    <a:pt x="21600" y="6284"/>
                    <a:pt x="21600" y="6284"/>
                  </a:cubicBezTo>
                  <a:cubicBezTo>
                    <a:pt x="18514" y="0"/>
                    <a:pt x="18514" y="0"/>
                    <a:pt x="18514" y="0"/>
                  </a:cubicBezTo>
                  <a:cubicBezTo>
                    <a:pt x="18514" y="0"/>
                    <a:pt x="14026" y="4320"/>
                    <a:pt x="9538" y="7855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g11b8ce6b77e_0_2725"/>
            <p:cNvSpPr/>
            <p:nvPr/>
          </p:nvSpPr>
          <p:spPr>
            <a:xfrm>
              <a:off x="2710474" y="3868102"/>
              <a:ext cx="171720" cy="726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9529"/>
                  </a:moveTo>
                  <a:cubicBezTo>
                    <a:pt x="540" y="21600"/>
                    <a:pt x="540" y="21600"/>
                    <a:pt x="540" y="21600"/>
                  </a:cubicBezTo>
                  <a:cubicBezTo>
                    <a:pt x="540" y="21600"/>
                    <a:pt x="5940" y="20965"/>
                    <a:pt x="11070" y="18424"/>
                  </a:cubicBezTo>
                  <a:cubicBezTo>
                    <a:pt x="16470" y="15882"/>
                    <a:pt x="21600" y="12071"/>
                    <a:pt x="21600" y="12071"/>
                  </a:cubicBezTo>
                  <a:cubicBezTo>
                    <a:pt x="19980" y="0"/>
                    <a:pt x="19980" y="0"/>
                    <a:pt x="19980" y="0"/>
                  </a:cubicBezTo>
                  <a:cubicBezTo>
                    <a:pt x="19980" y="0"/>
                    <a:pt x="15120" y="3812"/>
                    <a:pt x="10260" y="6353"/>
                  </a:cubicBezTo>
                  <a:cubicBezTo>
                    <a:pt x="5130" y="8259"/>
                    <a:pt x="0" y="9529"/>
                    <a:pt x="0" y="9529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g11b8ce6b77e_0_2725"/>
            <p:cNvSpPr/>
            <p:nvPr/>
          </p:nvSpPr>
          <p:spPr>
            <a:xfrm>
              <a:off x="2463381" y="3901714"/>
              <a:ext cx="171720" cy="6269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3240" y="5214"/>
                  </a:moveTo>
                  <a:cubicBezTo>
                    <a:pt x="1350" y="5959"/>
                    <a:pt x="0" y="7448"/>
                    <a:pt x="0" y="7448"/>
                  </a:cubicBezTo>
                  <a:cubicBezTo>
                    <a:pt x="1080" y="21600"/>
                    <a:pt x="1080" y="21600"/>
                    <a:pt x="1080" y="21600"/>
                  </a:cubicBezTo>
                  <a:cubicBezTo>
                    <a:pt x="1080" y="21600"/>
                    <a:pt x="2430" y="20855"/>
                    <a:pt x="4320" y="19366"/>
                  </a:cubicBezTo>
                  <a:cubicBezTo>
                    <a:pt x="6210" y="18621"/>
                    <a:pt x="8640" y="17131"/>
                    <a:pt x="11340" y="16386"/>
                  </a:cubicBezTo>
                  <a:cubicBezTo>
                    <a:pt x="16470" y="14897"/>
                    <a:pt x="21600" y="14897"/>
                    <a:pt x="21600" y="14897"/>
                  </a:cubicBezTo>
                  <a:cubicBezTo>
                    <a:pt x="21330" y="0"/>
                    <a:pt x="21330" y="0"/>
                    <a:pt x="21330" y="0"/>
                  </a:cubicBezTo>
                  <a:cubicBezTo>
                    <a:pt x="21330" y="0"/>
                    <a:pt x="15930" y="0"/>
                    <a:pt x="10530" y="2234"/>
                  </a:cubicBezTo>
                  <a:cubicBezTo>
                    <a:pt x="8100" y="2979"/>
                    <a:pt x="5400" y="4469"/>
                    <a:pt x="3240" y="5214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g11b8ce6b77e_0_2725"/>
            <p:cNvSpPr/>
            <p:nvPr/>
          </p:nvSpPr>
          <p:spPr>
            <a:xfrm>
              <a:off x="2229005" y="3945318"/>
              <a:ext cx="169884" cy="10719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14256"/>
                  </a:moveTo>
                  <a:cubicBezTo>
                    <a:pt x="2734" y="21600"/>
                    <a:pt x="2734" y="21600"/>
                    <a:pt x="2734" y="21600"/>
                  </a:cubicBezTo>
                  <a:cubicBezTo>
                    <a:pt x="2734" y="21600"/>
                    <a:pt x="7382" y="17280"/>
                    <a:pt x="12030" y="13824"/>
                  </a:cubicBezTo>
                  <a:cubicBezTo>
                    <a:pt x="16678" y="10368"/>
                    <a:pt x="21600" y="7776"/>
                    <a:pt x="21600" y="7776"/>
                  </a:cubicBezTo>
                  <a:cubicBezTo>
                    <a:pt x="19959" y="0"/>
                    <a:pt x="19959" y="0"/>
                    <a:pt x="19959" y="0"/>
                  </a:cubicBezTo>
                  <a:cubicBezTo>
                    <a:pt x="19959" y="0"/>
                    <a:pt x="14765" y="2592"/>
                    <a:pt x="9843" y="6048"/>
                  </a:cubicBezTo>
                  <a:cubicBezTo>
                    <a:pt x="4648" y="9936"/>
                    <a:pt x="0" y="14256"/>
                    <a:pt x="0" y="14256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g11b8ce6b77e_0_2725"/>
            <p:cNvSpPr/>
            <p:nvPr/>
          </p:nvSpPr>
          <p:spPr>
            <a:xfrm>
              <a:off x="2035509" y="4060688"/>
              <a:ext cx="152604" cy="14445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4836"/>
                  </a:moveTo>
                  <a:cubicBezTo>
                    <a:pt x="17949" y="0"/>
                    <a:pt x="17949" y="0"/>
                    <a:pt x="17949" y="0"/>
                  </a:cubicBezTo>
                  <a:cubicBezTo>
                    <a:pt x="17949" y="0"/>
                    <a:pt x="13082" y="3869"/>
                    <a:pt x="8518" y="8060"/>
                  </a:cubicBezTo>
                  <a:cubicBezTo>
                    <a:pt x="3955" y="12573"/>
                    <a:pt x="0" y="17409"/>
                    <a:pt x="0" y="17409"/>
                  </a:cubicBezTo>
                  <a:cubicBezTo>
                    <a:pt x="4563" y="21600"/>
                    <a:pt x="4563" y="21600"/>
                    <a:pt x="4563" y="21600"/>
                  </a:cubicBezTo>
                  <a:cubicBezTo>
                    <a:pt x="4563" y="21600"/>
                    <a:pt x="8214" y="16764"/>
                    <a:pt x="12473" y="12896"/>
                  </a:cubicBezTo>
                  <a:cubicBezTo>
                    <a:pt x="16732" y="8704"/>
                    <a:pt x="21600" y="4836"/>
                    <a:pt x="21600" y="4836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g11b8ce6b77e_0_2725"/>
            <p:cNvSpPr/>
            <p:nvPr/>
          </p:nvSpPr>
          <p:spPr>
            <a:xfrm>
              <a:off x="1901970" y="4239650"/>
              <a:ext cx="118098" cy="1653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5316" y="0"/>
                  </a:moveTo>
                  <a:cubicBezTo>
                    <a:pt x="15316" y="0"/>
                    <a:pt x="10604" y="4488"/>
                    <a:pt x="6676" y="9538"/>
                  </a:cubicBezTo>
                  <a:cubicBezTo>
                    <a:pt x="2749" y="14306"/>
                    <a:pt x="0" y="19636"/>
                    <a:pt x="0" y="19636"/>
                  </a:cubicBezTo>
                  <a:cubicBezTo>
                    <a:pt x="6676" y="21600"/>
                    <a:pt x="6676" y="21600"/>
                    <a:pt x="6676" y="21600"/>
                  </a:cubicBezTo>
                  <a:cubicBezTo>
                    <a:pt x="6676" y="21600"/>
                    <a:pt x="9818" y="16831"/>
                    <a:pt x="13353" y="12062"/>
                  </a:cubicBezTo>
                  <a:cubicBezTo>
                    <a:pt x="17280" y="7574"/>
                    <a:pt x="21600" y="3086"/>
                    <a:pt x="21600" y="3086"/>
                  </a:cubicBezTo>
                  <a:lnTo>
                    <a:pt x="15316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g11b8ce6b77e_0_2725"/>
            <p:cNvSpPr/>
            <p:nvPr/>
          </p:nvSpPr>
          <p:spPr>
            <a:xfrm>
              <a:off x="1837471" y="4464941"/>
              <a:ext cx="75384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2960" y="18360"/>
                  </a:moveTo>
                  <a:cubicBezTo>
                    <a:pt x="13577" y="16470"/>
                    <a:pt x="14811" y="14040"/>
                    <a:pt x="15429" y="11340"/>
                  </a:cubicBezTo>
                  <a:cubicBezTo>
                    <a:pt x="17897" y="6480"/>
                    <a:pt x="21600" y="1620"/>
                    <a:pt x="21600" y="1620"/>
                  </a:cubicBezTo>
                  <a:cubicBezTo>
                    <a:pt x="9874" y="0"/>
                    <a:pt x="9874" y="0"/>
                    <a:pt x="9874" y="0"/>
                  </a:cubicBezTo>
                  <a:cubicBezTo>
                    <a:pt x="9874" y="0"/>
                    <a:pt x="6171" y="5130"/>
                    <a:pt x="3703" y="10260"/>
                  </a:cubicBezTo>
                  <a:cubicBezTo>
                    <a:pt x="2469" y="12960"/>
                    <a:pt x="1851" y="15660"/>
                    <a:pt x="1234" y="17820"/>
                  </a:cubicBezTo>
                  <a:cubicBezTo>
                    <a:pt x="617" y="19710"/>
                    <a:pt x="0" y="21060"/>
                    <a:pt x="0" y="21060"/>
                  </a:cubicBezTo>
                  <a:cubicBezTo>
                    <a:pt x="12343" y="21600"/>
                    <a:pt x="12343" y="21600"/>
                    <a:pt x="12343" y="21600"/>
                  </a:cubicBezTo>
                  <a:cubicBezTo>
                    <a:pt x="12343" y="21600"/>
                    <a:pt x="12343" y="20250"/>
                    <a:pt x="12960" y="1836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g11b8ce6b77e_0_2725"/>
            <p:cNvSpPr/>
            <p:nvPr/>
          </p:nvSpPr>
          <p:spPr>
            <a:xfrm>
              <a:off x="1835654" y="4712035"/>
              <a:ext cx="59940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3510"/>
                  </a:moveTo>
                  <a:cubicBezTo>
                    <a:pt x="0" y="5400"/>
                    <a:pt x="771" y="8100"/>
                    <a:pt x="1543" y="10800"/>
                  </a:cubicBezTo>
                  <a:cubicBezTo>
                    <a:pt x="3086" y="16200"/>
                    <a:pt x="6943" y="21600"/>
                    <a:pt x="6943" y="21600"/>
                  </a:cubicBezTo>
                  <a:cubicBezTo>
                    <a:pt x="21600" y="20520"/>
                    <a:pt x="21600" y="20520"/>
                    <a:pt x="21600" y="20520"/>
                  </a:cubicBezTo>
                  <a:cubicBezTo>
                    <a:pt x="21600" y="20520"/>
                    <a:pt x="18514" y="15390"/>
                    <a:pt x="16971" y="10260"/>
                  </a:cubicBezTo>
                  <a:cubicBezTo>
                    <a:pt x="15429" y="7830"/>
                    <a:pt x="15429" y="5130"/>
                    <a:pt x="15429" y="3240"/>
                  </a:cubicBezTo>
                  <a:cubicBezTo>
                    <a:pt x="14657" y="1350"/>
                    <a:pt x="14657" y="0"/>
                    <a:pt x="146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350"/>
                    <a:pt x="0" y="351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g11b8ce6b77e_0_2725"/>
            <p:cNvSpPr/>
            <p:nvPr/>
          </p:nvSpPr>
          <p:spPr>
            <a:xfrm>
              <a:off x="1876534" y="4948227"/>
              <a:ext cx="105354" cy="1698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6171" y="11757"/>
                  </a:moveTo>
                  <a:cubicBezTo>
                    <a:pt x="9698" y="16952"/>
                    <a:pt x="14547" y="21600"/>
                    <a:pt x="14547" y="21600"/>
                  </a:cubicBezTo>
                  <a:cubicBezTo>
                    <a:pt x="21600" y="18866"/>
                    <a:pt x="21600" y="18866"/>
                    <a:pt x="21600" y="18866"/>
                  </a:cubicBezTo>
                  <a:cubicBezTo>
                    <a:pt x="21600" y="18866"/>
                    <a:pt x="17633" y="14491"/>
                    <a:pt x="14106" y="9570"/>
                  </a:cubicBezTo>
                  <a:cubicBezTo>
                    <a:pt x="10580" y="4922"/>
                    <a:pt x="7935" y="0"/>
                    <a:pt x="7935" y="0"/>
                  </a:cubicBezTo>
                  <a:cubicBezTo>
                    <a:pt x="0" y="1641"/>
                    <a:pt x="0" y="1641"/>
                    <a:pt x="0" y="1641"/>
                  </a:cubicBezTo>
                  <a:cubicBezTo>
                    <a:pt x="0" y="1641"/>
                    <a:pt x="441" y="3008"/>
                    <a:pt x="1763" y="4922"/>
                  </a:cubicBezTo>
                  <a:cubicBezTo>
                    <a:pt x="2645" y="6835"/>
                    <a:pt x="4408" y="9296"/>
                    <a:pt x="6171" y="11757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g11b8ce6b77e_0_2725"/>
            <p:cNvSpPr/>
            <p:nvPr/>
          </p:nvSpPr>
          <p:spPr>
            <a:xfrm>
              <a:off x="1990088" y="5160800"/>
              <a:ext cx="144450" cy="14990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409" y="21600"/>
                  </a:moveTo>
                  <a:cubicBezTo>
                    <a:pt x="21600" y="17280"/>
                    <a:pt x="21600" y="17280"/>
                    <a:pt x="21600" y="17280"/>
                  </a:cubicBezTo>
                  <a:cubicBezTo>
                    <a:pt x="21600" y="17280"/>
                    <a:pt x="17087" y="13269"/>
                    <a:pt x="12896" y="8949"/>
                  </a:cubicBezTo>
                  <a:cubicBezTo>
                    <a:pt x="8704" y="4629"/>
                    <a:pt x="5158" y="0"/>
                    <a:pt x="5158" y="0"/>
                  </a:cubicBezTo>
                  <a:cubicBezTo>
                    <a:pt x="0" y="3394"/>
                    <a:pt x="0" y="3394"/>
                    <a:pt x="0" y="3394"/>
                  </a:cubicBezTo>
                  <a:cubicBezTo>
                    <a:pt x="0" y="3394"/>
                    <a:pt x="3869" y="8331"/>
                    <a:pt x="8382" y="12960"/>
                  </a:cubicBezTo>
                  <a:cubicBezTo>
                    <a:pt x="12573" y="17589"/>
                    <a:pt x="17409" y="21600"/>
                    <a:pt x="17409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g11b8ce6b77e_0_2725"/>
            <p:cNvSpPr/>
            <p:nvPr/>
          </p:nvSpPr>
          <p:spPr>
            <a:xfrm>
              <a:off x="2169049" y="5327951"/>
              <a:ext cx="165348" cy="11809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9636" y="21600"/>
                  </a:moveTo>
                  <a:cubicBezTo>
                    <a:pt x="21600" y="14531"/>
                    <a:pt x="21600" y="14531"/>
                    <a:pt x="21600" y="14531"/>
                  </a:cubicBezTo>
                  <a:cubicBezTo>
                    <a:pt x="21600" y="14531"/>
                    <a:pt x="16831" y="11782"/>
                    <a:pt x="12343" y="7855"/>
                  </a:cubicBezTo>
                  <a:cubicBezTo>
                    <a:pt x="7574" y="4320"/>
                    <a:pt x="3366" y="0"/>
                    <a:pt x="3366" y="0"/>
                  </a:cubicBezTo>
                  <a:cubicBezTo>
                    <a:pt x="0" y="6284"/>
                    <a:pt x="0" y="6284"/>
                    <a:pt x="0" y="6284"/>
                  </a:cubicBezTo>
                  <a:cubicBezTo>
                    <a:pt x="0" y="6284"/>
                    <a:pt x="4488" y="10604"/>
                    <a:pt x="9538" y="14531"/>
                  </a:cubicBezTo>
                  <a:cubicBezTo>
                    <a:pt x="14306" y="18458"/>
                    <a:pt x="19636" y="21600"/>
                    <a:pt x="19636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g11b8ce6b77e_0_2725"/>
            <p:cNvSpPr/>
            <p:nvPr/>
          </p:nvSpPr>
          <p:spPr>
            <a:xfrm>
              <a:off x="2394340" y="5435146"/>
              <a:ext cx="171720" cy="753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060" y="21600"/>
                  </a:moveTo>
                  <a:cubicBezTo>
                    <a:pt x="21600" y="9257"/>
                    <a:pt x="21600" y="9257"/>
                    <a:pt x="21600" y="9257"/>
                  </a:cubicBezTo>
                  <a:cubicBezTo>
                    <a:pt x="21600" y="9257"/>
                    <a:pt x="16470" y="8640"/>
                    <a:pt x="11340" y="6171"/>
                  </a:cubicBezTo>
                  <a:cubicBezTo>
                    <a:pt x="6480" y="3703"/>
                    <a:pt x="1620" y="0"/>
                    <a:pt x="1620" y="0"/>
                  </a:cubicBezTo>
                  <a:cubicBezTo>
                    <a:pt x="0" y="11726"/>
                    <a:pt x="0" y="11726"/>
                    <a:pt x="0" y="11726"/>
                  </a:cubicBezTo>
                  <a:cubicBezTo>
                    <a:pt x="0" y="11726"/>
                    <a:pt x="5130" y="15429"/>
                    <a:pt x="10260" y="17897"/>
                  </a:cubicBezTo>
                  <a:cubicBezTo>
                    <a:pt x="15660" y="20366"/>
                    <a:pt x="21060" y="21600"/>
                    <a:pt x="21060" y="216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g11b8ce6b77e_0_2725"/>
            <p:cNvSpPr/>
            <p:nvPr/>
          </p:nvSpPr>
          <p:spPr>
            <a:xfrm>
              <a:off x="2641433" y="5455132"/>
              <a:ext cx="171720" cy="5994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800" y="20057"/>
                  </a:moveTo>
                  <a:cubicBezTo>
                    <a:pt x="16200" y="18514"/>
                    <a:pt x="21600" y="14657"/>
                    <a:pt x="21600" y="14657"/>
                  </a:cubicBezTo>
                  <a:cubicBezTo>
                    <a:pt x="20520" y="0"/>
                    <a:pt x="20520" y="0"/>
                    <a:pt x="20520" y="0"/>
                  </a:cubicBezTo>
                  <a:cubicBezTo>
                    <a:pt x="20520" y="0"/>
                    <a:pt x="15390" y="3086"/>
                    <a:pt x="10260" y="4629"/>
                  </a:cubicBezTo>
                  <a:cubicBezTo>
                    <a:pt x="5130" y="6171"/>
                    <a:pt x="0" y="6171"/>
                    <a:pt x="0" y="617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5400" y="21600"/>
                    <a:pt x="10800" y="20057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g11b8ce6b77e_0_2725"/>
            <p:cNvSpPr/>
            <p:nvPr/>
          </p:nvSpPr>
          <p:spPr>
            <a:xfrm>
              <a:off x="2877625" y="5368831"/>
              <a:ext cx="169884" cy="10719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7344"/>
                  </a:moveTo>
                  <a:cubicBezTo>
                    <a:pt x="18866" y="0"/>
                    <a:pt x="18866" y="0"/>
                    <a:pt x="18866" y="0"/>
                  </a:cubicBezTo>
                  <a:cubicBezTo>
                    <a:pt x="18866" y="0"/>
                    <a:pt x="14491" y="4320"/>
                    <a:pt x="9570" y="7344"/>
                  </a:cubicBezTo>
                  <a:cubicBezTo>
                    <a:pt x="4922" y="10800"/>
                    <a:pt x="0" y="13392"/>
                    <a:pt x="0" y="13392"/>
                  </a:cubicBezTo>
                  <a:cubicBezTo>
                    <a:pt x="1641" y="21600"/>
                    <a:pt x="1641" y="21600"/>
                    <a:pt x="1641" y="21600"/>
                  </a:cubicBezTo>
                  <a:cubicBezTo>
                    <a:pt x="1641" y="21168"/>
                    <a:pt x="6835" y="18576"/>
                    <a:pt x="11757" y="15120"/>
                  </a:cubicBezTo>
                  <a:cubicBezTo>
                    <a:pt x="16952" y="11664"/>
                    <a:pt x="21600" y="7344"/>
                    <a:pt x="21600" y="7344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g11b8ce6b77e_0_2725"/>
            <p:cNvSpPr/>
            <p:nvPr/>
          </p:nvSpPr>
          <p:spPr>
            <a:xfrm>
              <a:off x="3090198" y="5218939"/>
              <a:ext cx="152604" cy="14169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4255"/>
                  </a:moveTo>
                  <a:cubicBezTo>
                    <a:pt x="17037" y="0"/>
                    <a:pt x="17037" y="0"/>
                    <a:pt x="17037" y="0"/>
                  </a:cubicBezTo>
                  <a:cubicBezTo>
                    <a:pt x="17037" y="0"/>
                    <a:pt x="13082" y="4582"/>
                    <a:pt x="8823" y="8836"/>
                  </a:cubicBezTo>
                  <a:cubicBezTo>
                    <a:pt x="4563" y="12764"/>
                    <a:pt x="0" y="16691"/>
                    <a:pt x="0" y="16691"/>
                  </a:cubicBezTo>
                  <a:cubicBezTo>
                    <a:pt x="3346" y="21600"/>
                    <a:pt x="3346" y="21600"/>
                    <a:pt x="3346" y="21600"/>
                  </a:cubicBezTo>
                  <a:cubicBezTo>
                    <a:pt x="3346" y="21600"/>
                    <a:pt x="8214" y="18000"/>
                    <a:pt x="12777" y="13418"/>
                  </a:cubicBezTo>
                  <a:cubicBezTo>
                    <a:pt x="17341" y="9164"/>
                    <a:pt x="21600" y="4255"/>
                    <a:pt x="21600" y="4255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g11b8ce6b77e_0_2725"/>
            <p:cNvSpPr/>
            <p:nvPr/>
          </p:nvSpPr>
          <p:spPr>
            <a:xfrm>
              <a:off x="3258258" y="5019085"/>
              <a:ext cx="119934" cy="1653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8100" y="9257"/>
                  </a:moveTo>
                  <a:cubicBezTo>
                    <a:pt x="4629" y="14026"/>
                    <a:pt x="0" y="18234"/>
                    <a:pt x="0" y="18234"/>
                  </a:cubicBezTo>
                  <a:cubicBezTo>
                    <a:pt x="6171" y="21600"/>
                    <a:pt x="6171" y="21600"/>
                    <a:pt x="6171" y="21600"/>
                  </a:cubicBezTo>
                  <a:cubicBezTo>
                    <a:pt x="6171" y="21600"/>
                    <a:pt x="10800" y="17112"/>
                    <a:pt x="14657" y="12062"/>
                  </a:cubicBezTo>
                  <a:cubicBezTo>
                    <a:pt x="18514" y="7294"/>
                    <a:pt x="21600" y="2244"/>
                    <a:pt x="21600" y="2244"/>
                  </a:cubicBezTo>
                  <a:cubicBezTo>
                    <a:pt x="14657" y="0"/>
                    <a:pt x="14657" y="0"/>
                    <a:pt x="14657" y="0"/>
                  </a:cubicBezTo>
                  <a:cubicBezTo>
                    <a:pt x="14657" y="0"/>
                    <a:pt x="11957" y="4769"/>
                    <a:pt x="8100" y="9257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g11b8ce6b77e_0_2725"/>
            <p:cNvSpPr/>
            <p:nvPr/>
          </p:nvSpPr>
          <p:spPr>
            <a:xfrm>
              <a:off x="3367270" y="4786526"/>
              <a:ext cx="75384" cy="1744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6171" y="10133"/>
                  </a:moveTo>
                  <a:cubicBezTo>
                    <a:pt x="3703" y="14933"/>
                    <a:pt x="0" y="19733"/>
                    <a:pt x="0" y="19733"/>
                  </a:cubicBezTo>
                  <a:cubicBezTo>
                    <a:pt x="11726" y="21600"/>
                    <a:pt x="11726" y="21600"/>
                    <a:pt x="11726" y="21600"/>
                  </a:cubicBezTo>
                  <a:cubicBezTo>
                    <a:pt x="11726" y="21600"/>
                    <a:pt x="15429" y="16533"/>
                    <a:pt x="17897" y="11200"/>
                  </a:cubicBezTo>
                  <a:cubicBezTo>
                    <a:pt x="20366" y="5867"/>
                    <a:pt x="21600" y="533"/>
                    <a:pt x="21600" y="533"/>
                  </a:cubicBezTo>
                  <a:cubicBezTo>
                    <a:pt x="9874" y="0"/>
                    <a:pt x="9874" y="0"/>
                    <a:pt x="9874" y="0"/>
                  </a:cubicBezTo>
                  <a:cubicBezTo>
                    <a:pt x="9874" y="0"/>
                    <a:pt x="8640" y="5067"/>
                    <a:pt x="6171" y="101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g11b8ce6b77e_0_2725"/>
            <p:cNvSpPr/>
            <p:nvPr/>
          </p:nvSpPr>
          <p:spPr>
            <a:xfrm>
              <a:off x="3406332" y="4540341"/>
              <a:ext cx="58158" cy="1717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600" y="10800"/>
                  </a:moveTo>
                  <a:cubicBezTo>
                    <a:pt x="800" y="13500"/>
                    <a:pt x="0" y="16200"/>
                    <a:pt x="0" y="18360"/>
                  </a:cubicBezTo>
                  <a:cubicBezTo>
                    <a:pt x="0" y="19170"/>
                    <a:pt x="0" y="19980"/>
                    <a:pt x="0" y="20790"/>
                  </a:cubicBezTo>
                  <a:cubicBezTo>
                    <a:pt x="0" y="21330"/>
                    <a:pt x="0" y="21600"/>
                    <a:pt x="0" y="21600"/>
                  </a:cubicBezTo>
                  <a:cubicBezTo>
                    <a:pt x="15200" y="21600"/>
                    <a:pt x="15200" y="21600"/>
                    <a:pt x="15200" y="21600"/>
                  </a:cubicBezTo>
                  <a:cubicBezTo>
                    <a:pt x="15200" y="21600"/>
                    <a:pt x="15200" y="21330"/>
                    <a:pt x="15200" y="20790"/>
                  </a:cubicBezTo>
                  <a:cubicBezTo>
                    <a:pt x="15200" y="20250"/>
                    <a:pt x="15200" y="19440"/>
                    <a:pt x="15200" y="18360"/>
                  </a:cubicBezTo>
                  <a:cubicBezTo>
                    <a:pt x="16000" y="16470"/>
                    <a:pt x="16000" y="13770"/>
                    <a:pt x="16800" y="11340"/>
                  </a:cubicBezTo>
                  <a:cubicBezTo>
                    <a:pt x="18400" y="6210"/>
                    <a:pt x="21600" y="1350"/>
                    <a:pt x="21600" y="1350"/>
                  </a:cubicBezTo>
                  <a:cubicBezTo>
                    <a:pt x="6400" y="0"/>
                    <a:pt x="6400" y="0"/>
                    <a:pt x="6400" y="0"/>
                  </a:cubicBezTo>
                  <a:cubicBezTo>
                    <a:pt x="6400" y="0"/>
                    <a:pt x="3200" y="5400"/>
                    <a:pt x="1600" y="108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g11b8ce6b77e_0_2725"/>
            <p:cNvSpPr/>
            <p:nvPr/>
          </p:nvSpPr>
          <p:spPr>
            <a:xfrm>
              <a:off x="3442670" y="4305966"/>
              <a:ext cx="107190" cy="1698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3824" y="12030"/>
                  </a:moveTo>
                  <a:cubicBezTo>
                    <a:pt x="17280" y="7109"/>
                    <a:pt x="21600" y="2734"/>
                    <a:pt x="21600" y="2734"/>
                  </a:cubicBezTo>
                  <a:cubicBezTo>
                    <a:pt x="14256" y="0"/>
                    <a:pt x="14256" y="0"/>
                    <a:pt x="14256" y="0"/>
                  </a:cubicBezTo>
                  <a:cubicBezTo>
                    <a:pt x="14256" y="0"/>
                    <a:pt x="9936" y="4648"/>
                    <a:pt x="6480" y="9843"/>
                  </a:cubicBezTo>
                  <a:cubicBezTo>
                    <a:pt x="2592" y="14765"/>
                    <a:pt x="0" y="19959"/>
                    <a:pt x="0" y="19959"/>
                  </a:cubicBezTo>
                  <a:cubicBezTo>
                    <a:pt x="8208" y="21600"/>
                    <a:pt x="8208" y="21600"/>
                    <a:pt x="8208" y="21600"/>
                  </a:cubicBezTo>
                  <a:cubicBezTo>
                    <a:pt x="8208" y="21600"/>
                    <a:pt x="10800" y="16678"/>
                    <a:pt x="13824" y="1203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g11b8ce6b77e_0_2725"/>
            <p:cNvSpPr/>
            <p:nvPr/>
          </p:nvSpPr>
          <p:spPr>
            <a:xfrm>
              <a:off x="3556224" y="4110652"/>
              <a:ext cx="141696" cy="15260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4563"/>
                  </a:moveTo>
                  <a:cubicBezTo>
                    <a:pt x="17345" y="0"/>
                    <a:pt x="17345" y="0"/>
                    <a:pt x="17345" y="0"/>
                  </a:cubicBezTo>
                  <a:cubicBezTo>
                    <a:pt x="17345" y="0"/>
                    <a:pt x="12436" y="3955"/>
                    <a:pt x="8182" y="8823"/>
                  </a:cubicBezTo>
                  <a:cubicBezTo>
                    <a:pt x="3927" y="13082"/>
                    <a:pt x="0" y="18254"/>
                    <a:pt x="0" y="18254"/>
                  </a:cubicBezTo>
                  <a:cubicBezTo>
                    <a:pt x="5236" y="21600"/>
                    <a:pt x="5236" y="21600"/>
                    <a:pt x="5236" y="21600"/>
                  </a:cubicBezTo>
                  <a:cubicBezTo>
                    <a:pt x="5236" y="21600"/>
                    <a:pt x="8836" y="17037"/>
                    <a:pt x="13091" y="12777"/>
                  </a:cubicBezTo>
                  <a:cubicBezTo>
                    <a:pt x="17018" y="8214"/>
                    <a:pt x="21600" y="4563"/>
                    <a:pt x="21600" y="456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g11b8ce6b77e_0_2725"/>
            <p:cNvSpPr/>
            <p:nvPr/>
          </p:nvSpPr>
          <p:spPr>
            <a:xfrm>
              <a:off x="3732459" y="3972571"/>
              <a:ext cx="165348" cy="12079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2343" y="13500"/>
                  </a:moveTo>
                  <a:cubicBezTo>
                    <a:pt x="16831" y="10029"/>
                    <a:pt x="21600" y="6943"/>
                    <a:pt x="21600" y="6943"/>
                  </a:cubicBezTo>
                  <a:cubicBezTo>
                    <a:pt x="19356" y="0"/>
                    <a:pt x="19356" y="0"/>
                    <a:pt x="19356" y="0"/>
                  </a:cubicBezTo>
                  <a:cubicBezTo>
                    <a:pt x="19356" y="0"/>
                    <a:pt x="14306" y="3086"/>
                    <a:pt x="9538" y="6943"/>
                  </a:cubicBezTo>
                  <a:cubicBezTo>
                    <a:pt x="4488" y="10800"/>
                    <a:pt x="0" y="15429"/>
                    <a:pt x="0" y="15429"/>
                  </a:cubicBezTo>
                  <a:cubicBezTo>
                    <a:pt x="3366" y="21600"/>
                    <a:pt x="3366" y="21600"/>
                    <a:pt x="3366" y="21600"/>
                  </a:cubicBezTo>
                  <a:cubicBezTo>
                    <a:pt x="3366" y="21600"/>
                    <a:pt x="7574" y="17357"/>
                    <a:pt x="12343" y="135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g11b8ce6b77e_0_2725"/>
            <p:cNvSpPr/>
            <p:nvPr/>
          </p:nvSpPr>
          <p:spPr>
            <a:xfrm>
              <a:off x="3955933" y="3908981"/>
              <a:ext cx="171720" cy="7446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11726"/>
                  </a:moveTo>
                  <a:cubicBezTo>
                    <a:pt x="21060" y="0"/>
                    <a:pt x="21060" y="0"/>
                    <a:pt x="21060" y="0"/>
                  </a:cubicBezTo>
                  <a:cubicBezTo>
                    <a:pt x="21060" y="0"/>
                    <a:pt x="15660" y="1234"/>
                    <a:pt x="10530" y="3703"/>
                  </a:cubicBezTo>
                  <a:cubicBezTo>
                    <a:pt x="5130" y="6171"/>
                    <a:pt x="0" y="10491"/>
                    <a:pt x="0" y="10491"/>
                  </a:cubicBezTo>
                  <a:cubicBezTo>
                    <a:pt x="1620" y="21600"/>
                    <a:pt x="1620" y="21600"/>
                    <a:pt x="1620" y="21600"/>
                  </a:cubicBezTo>
                  <a:cubicBezTo>
                    <a:pt x="1620" y="21600"/>
                    <a:pt x="6480" y="17897"/>
                    <a:pt x="11610" y="15429"/>
                  </a:cubicBezTo>
                  <a:cubicBezTo>
                    <a:pt x="16740" y="12960"/>
                    <a:pt x="21600" y="11726"/>
                    <a:pt x="21600" y="11726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g11b8ce6b77e_0_2725"/>
            <p:cNvSpPr/>
            <p:nvPr/>
          </p:nvSpPr>
          <p:spPr>
            <a:xfrm>
              <a:off x="4205752" y="3901714"/>
              <a:ext cx="168966" cy="5815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3281" y="16000"/>
                  </a:moveTo>
                  <a:cubicBezTo>
                    <a:pt x="5195" y="16000"/>
                    <a:pt x="7656" y="16800"/>
                    <a:pt x="10390" y="17600"/>
                  </a:cubicBezTo>
                  <a:cubicBezTo>
                    <a:pt x="15585" y="18400"/>
                    <a:pt x="20506" y="21600"/>
                    <a:pt x="20506" y="21600"/>
                  </a:cubicBezTo>
                  <a:cubicBezTo>
                    <a:pt x="21600" y="6400"/>
                    <a:pt x="21600" y="6400"/>
                    <a:pt x="21600" y="6400"/>
                  </a:cubicBezTo>
                  <a:cubicBezTo>
                    <a:pt x="21600" y="6400"/>
                    <a:pt x="16405" y="3200"/>
                    <a:pt x="10937" y="1600"/>
                  </a:cubicBezTo>
                  <a:cubicBezTo>
                    <a:pt x="8203" y="800"/>
                    <a:pt x="5468" y="800"/>
                    <a:pt x="3281" y="0"/>
                  </a:cubicBezTo>
                  <a:cubicBezTo>
                    <a:pt x="1367" y="0"/>
                    <a:pt x="0" y="0"/>
                    <a:pt x="0" y="0"/>
                  </a:cubicBezTo>
                  <a:cubicBezTo>
                    <a:pt x="0" y="16000"/>
                    <a:pt x="0" y="16000"/>
                    <a:pt x="0" y="16000"/>
                  </a:cubicBezTo>
                  <a:cubicBezTo>
                    <a:pt x="0" y="16000"/>
                    <a:pt x="1367" y="16000"/>
                    <a:pt x="3281" y="160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g11b8ce6b77e_0_2725"/>
            <p:cNvSpPr/>
            <p:nvPr/>
          </p:nvSpPr>
          <p:spPr>
            <a:xfrm>
              <a:off x="4441944" y="3940776"/>
              <a:ext cx="169884" cy="1053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6132" y="18955"/>
                  </a:moveTo>
                  <a:cubicBezTo>
                    <a:pt x="17772" y="20278"/>
                    <a:pt x="18866" y="21600"/>
                    <a:pt x="18866" y="21600"/>
                  </a:cubicBezTo>
                  <a:cubicBezTo>
                    <a:pt x="21600" y="14106"/>
                    <a:pt x="21600" y="14106"/>
                    <a:pt x="21600" y="14106"/>
                  </a:cubicBezTo>
                  <a:cubicBezTo>
                    <a:pt x="21600" y="14106"/>
                    <a:pt x="20233" y="12784"/>
                    <a:pt x="18592" y="11461"/>
                  </a:cubicBezTo>
                  <a:cubicBezTo>
                    <a:pt x="16678" y="9698"/>
                    <a:pt x="14218" y="7935"/>
                    <a:pt x="11757" y="6171"/>
                  </a:cubicBezTo>
                  <a:cubicBezTo>
                    <a:pt x="9296" y="4408"/>
                    <a:pt x="6562" y="2645"/>
                    <a:pt x="4648" y="1763"/>
                  </a:cubicBezTo>
                  <a:cubicBezTo>
                    <a:pt x="2734" y="441"/>
                    <a:pt x="1367" y="0"/>
                    <a:pt x="1367" y="0"/>
                  </a:cubicBezTo>
                  <a:cubicBezTo>
                    <a:pt x="0" y="7935"/>
                    <a:pt x="0" y="7935"/>
                    <a:pt x="0" y="7935"/>
                  </a:cubicBezTo>
                  <a:cubicBezTo>
                    <a:pt x="0" y="7935"/>
                    <a:pt x="1094" y="8816"/>
                    <a:pt x="3008" y="9698"/>
                  </a:cubicBezTo>
                  <a:cubicBezTo>
                    <a:pt x="4922" y="10580"/>
                    <a:pt x="7109" y="12343"/>
                    <a:pt x="9570" y="14106"/>
                  </a:cubicBezTo>
                  <a:cubicBezTo>
                    <a:pt x="12030" y="15429"/>
                    <a:pt x="14218" y="17633"/>
                    <a:pt x="16132" y="18955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g11b8ce6b77e_0_2725"/>
            <p:cNvSpPr/>
            <p:nvPr/>
          </p:nvSpPr>
          <p:spPr>
            <a:xfrm>
              <a:off x="4654517" y="4052513"/>
              <a:ext cx="152604" cy="14169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3082" y="8182"/>
                  </a:moveTo>
                  <a:cubicBezTo>
                    <a:pt x="8518" y="3600"/>
                    <a:pt x="3346" y="0"/>
                    <a:pt x="3346" y="0"/>
                  </a:cubicBezTo>
                  <a:cubicBezTo>
                    <a:pt x="0" y="5236"/>
                    <a:pt x="0" y="5236"/>
                    <a:pt x="0" y="5236"/>
                  </a:cubicBezTo>
                  <a:cubicBezTo>
                    <a:pt x="0" y="5236"/>
                    <a:pt x="4868" y="8836"/>
                    <a:pt x="9127" y="12764"/>
                  </a:cubicBezTo>
                  <a:cubicBezTo>
                    <a:pt x="13386" y="17018"/>
                    <a:pt x="17341" y="21600"/>
                    <a:pt x="17341" y="21600"/>
                  </a:cubicBezTo>
                  <a:cubicBezTo>
                    <a:pt x="21600" y="17345"/>
                    <a:pt x="21600" y="17345"/>
                    <a:pt x="21600" y="17345"/>
                  </a:cubicBezTo>
                  <a:cubicBezTo>
                    <a:pt x="21600" y="17345"/>
                    <a:pt x="17645" y="12436"/>
                    <a:pt x="13082" y="8182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g11b8ce6b77e_0_2725"/>
            <p:cNvSpPr/>
            <p:nvPr/>
          </p:nvSpPr>
          <p:spPr>
            <a:xfrm>
              <a:off x="4824394" y="4228749"/>
              <a:ext cx="121716" cy="16534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4400" y="9257"/>
                  </a:moveTo>
                  <a:cubicBezTo>
                    <a:pt x="10611" y="4488"/>
                    <a:pt x="6063" y="0"/>
                    <a:pt x="6063" y="0"/>
                  </a:cubicBezTo>
                  <a:cubicBezTo>
                    <a:pt x="0" y="3086"/>
                    <a:pt x="0" y="3086"/>
                    <a:pt x="0" y="3086"/>
                  </a:cubicBezTo>
                  <a:cubicBezTo>
                    <a:pt x="0" y="3086"/>
                    <a:pt x="4547" y="7574"/>
                    <a:pt x="7958" y="12062"/>
                  </a:cubicBezTo>
                  <a:cubicBezTo>
                    <a:pt x="11747" y="16551"/>
                    <a:pt x="14779" y="21600"/>
                    <a:pt x="14779" y="21600"/>
                  </a:cubicBezTo>
                  <a:cubicBezTo>
                    <a:pt x="21600" y="19356"/>
                    <a:pt x="21600" y="19356"/>
                    <a:pt x="21600" y="19356"/>
                  </a:cubicBezTo>
                  <a:cubicBezTo>
                    <a:pt x="21600" y="19356"/>
                    <a:pt x="18189" y="14026"/>
                    <a:pt x="14400" y="9257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g11b8ce6b77e_0_2725"/>
            <p:cNvSpPr/>
            <p:nvPr/>
          </p:nvSpPr>
          <p:spPr>
            <a:xfrm>
              <a:off x="4936131" y="4449498"/>
              <a:ext cx="77220" cy="1744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400" y="10400"/>
                  </a:moveTo>
                  <a:cubicBezTo>
                    <a:pt x="15000" y="5067"/>
                    <a:pt x="10800" y="0"/>
                    <a:pt x="10800" y="0"/>
                  </a:cubicBezTo>
                  <a:cubicBezTo>
                    <a:pt x="0" y="1867"/>
                    <a:pt x="0" y="1867"/>
                    <a:pt x="0" y="1867"/>
                  </a:cubicBezTo>
                  <a:cubicBezTo>
                    <a:pt x="0" y="1867"/>
                    <a:pt x="3600" y="6667"/>
                    <a:pt x="6000" y="11467"/>
                  </a:cubicBezTo>
                  <a:cubicBezTo>
                    <a:pt x="8400" y="16533"/>
                    <a:pt x="9600" y="21600"/>
                    <a:pt x="9600" y="21600"/>
                  </a:cubicBezTo>
                  <a:cubicBezTo>
                    <a:pt x="21600" y="20800"/>
                    <a:pt x="21600" y="20800"/>
                    <a:pt x="21600" y="20800"/>
                  </a:cubicBezTo>
                  <a:cubicBezTo>
                    <a:pt x="21600" y="20800"/>
                    <a:pt x="20400" y="15467"/>
                    <a:pt x="17400" y="1040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g11b8ce6b77e_0_2725"/>
            <p:cNvSpPr/>
            <p:nvPr/>
          </p:nvSpPr>
          <p:spPr>
            <a:xfrm>
              <a:off x="4974285" y="4699317"/>
              <a:ext cx="42714" cy="16713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1379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g11b8ce6b77e_0_2725"/>
            <p:cNvSpPr/>
            <p:nvPr/>
          </p:nvSpPr>
          <p:spPr>
            <a:xfrm>
              <a:off x="4977010" y="4943685"/>
              <a:ext cx="39900" cy="1671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g11b8ce6b77e_0_2725"/>
            <p:cNvSpPr/>
            <p:nvPr/>
          </p:nvSpPr>
          <p:spPr>
            <a:xfrm>
              <a:off x="4977010" y="5190778"/>
              <a:ext cx="39900" cy="1671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g11b8ce6b77e_0_2725"/>
            <p:cNvSpPr/>
            <p:nvPr/>
          </p:nvSpPr>
          <p:spPr>
            <a:xfrm>
              <a:off x="4977010" y="5435146"/>
              <a:ext cx="39900" cy="1680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g11b8ce6b77e_0_2725"/>
            <p:cNvSpPr/>
            <p:nvPr/>
          </p:nvSpPr>
          <p:spPr>
            <a:xfrm>
              <a:off x="4977010" y="5682239"/>
              <a:ext cx="39900" cy="1680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g11b8ce6b77e_0_2725"/>
            <p:cNvSpPr/>
            <p:nvPr/>
          </p:nvSpPr>
          <p:spPr>
            <a:xfrm>
              <a:off x="4977010" y="5927516"/>
              <a:ext cx="39900" cy="1671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g11b8ce6b77e_0_2725"/>
            <p:cNvSpPr/>
            <p:nvPr/>
          </p:nvSpPr>
          <p:spPr>
            <a:xfrm>
              <a:off x="4977010" y="6174610"/>
              <a:ext cx="39900" cy="1671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g11b8ce6b77e_0_2725"/>
            <p:cNvSpPr/>
            <p:nvPr/>
          </p:nvSpPr>
          <p:spPr>
            <a:xfrm>
              <a:off x="4977010" y="6418977"/>
              <a:ext cx="39900" cy="16800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2" name="Google Shape;712;g11b8ce6b77e_0_2725"/>
          <p:cNvSpPr txBox="1"/>
          <p:nvPr/>
        </p:nvSpPr>
        <p:spPr>
          <a:xfrm>
            <a:off x="451095" y="4340337"/>
            <a:ext cx="25473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400"/>
              <a:buFont typeface="Arial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Infrastructure inventory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g11b8ce6b77e_0_2725"/>
          <p:cNvSpPr/>
          <p:nvPr/>
        </p:nvSpPr>
        <p:spPr>
          <a:xfrm>
            <a:off x="3748600" y="3302994"/>
            <a:ext cx="8080200" cy="6927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5563"/>
              </a:buClr>
              <a:buSzPts val="1050"/>
              <a:buFont typeface="Arial"/>
              <a:buChar char="●"/>
            </a:pPr>
            <a:r>
              <a:rPr lang="en-GB" sz="10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Cloud </a:t>
            </a:r>
            <a:r>
              <a:rPr lang="en-GB" sz="1050">
                <a:solidFill>
                  <a:srgbClr val="425563"/>
                </a:solidFill>
              </a:rPr>
              <a:t>Skeptic</a:t>
            </a:r>
            <a:r>
              <a:rPr lang="en-GB" sz="10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1050">
                <a:solidFill>
                  <a:srgbClr val="425563"/>
                </a:solidFill>
              </a:rPr>
              <a:t>150 applications to migrate. Trust Services are not convinced about migration</a:t>
            </a:r>
            <a:endParaRPr sz="10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g11b8ce6b77e_0_2725"/>
          <p:cNvSpPr/>
          <p:nvPr/>
        </p:nvSpPr>
        <p:spPr>
          <a:xfrm>
            <a:off x="3748600" y="4144675"/>
            <a:ext cx="8080200" cy="11001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5563"/>
              </a:buClr>
              <a:buSzPts val="1050"/>
              <a:buFont typeface="Arial"/>
              <a:buChar char="●"/>
            </a:pPr>
            <a:r>
              <a:rPr lang="en-GB" sz="10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Cloud Inspired. </a:t>
            </a:r>
            <a:r>
              <a:rPr lang="en-GB" sz="1050">
                <a:solidFill>
                  <a:srgbClr val="425563"/>
                </a:solidFill>
              </a:rPr>
              <a:t>Keen to move to cloud to reduce the burden on operational management.</a:t>
            </a:r>
            <a:endParaRPr sz="10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5563"/>
              </a:buClr>
              <a:buSzPts val="1050"/>
              <a:buFont typeface="Arial"/>
              <a:buChar char="●"/>
            </a:pPr>
            <a:r>
              <a:rPr lang="en-GB" sz="1050">
                <a:solidFill>
                  <a:srgbClr val="425563"/>
                </a:solidFill>
              </a:rPr>
              <a:t>Already run some tooling on Cloud</a:t>
            </a:r>
            <a:endParaRPr sz="10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g11b8ce6b77e_0_2725"/>
          <p:cNvSpPr txBox="1"/>
          <p:nvPr/>
        </p:nvSpPr>
        <p:spPr>
          <a:xfrm>
            <a:off x="3872075" y="3244669"/>
            <a:ext cx="13878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>
                <a:solidFill>
                  <a:srgbClr val="005EB8"/>
                </a:solidFill>
              </a:rPr>
              <a:t>Trust Services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g11b8ce6b77e_0_2725"/>
          <p:cNvSpPr txBox="1"/>
          <p:nvPr/>
        </p:nvSpPr>
        <p:spPr>
          <a:xfrm>
            <a:off x="3872075" y="4059898"/>
            <a:ext cx="13878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>
                <a:solidFill>
                  <a:srgbClr val="005EB8"/>
                </a:solidFill>
              </a:rPr>
              <a:t>Trust Operations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g11b8ce6b77e_0_2725"/>
          <p:cNvSpPr txBox="1">
            <a:spLocks noGrp="1"/>
          </p:cNvSpPr>
          <p:nvPr>
            <p:ph type="title"/>
          </p:nvPr>
        </p:nvSpPr>
        <p:spPr>
          <a:xfrm>
            <a:off x="421573" y="273137"/>
            <a:ext cx="114042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 sz="2800"/>
              <a:t>Workload Assessment</a:t>
            </a:r>
            <a:endParaRPr sz="2800"/>
          </a:p>
        </p:txBody>
      </p:sp>
      <p:sp>
        <p:nvSpPr>
          <p:cNvPr id="718" name="Google Shape;718;g11b8ce6b77e_0_2725"/>
          <p:cNvSpPr/>
          <p:nvPr/>
        </p:nvSpPr>
        <p:spPr>
          <a:xfrm>
            <a:off x="451100" y="780949"/>
            <a:ext cx="7557900" cy="23535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5563"/>
              </a:buClr>
              <a:buSzPts val="1200"/>
              <a:buFont typeface="Arial"/>
              <a:buChar char="●"/>
            </a:pP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NHS </a:t>
            </a:r>
            <a:r>
              <a:rPr lang="en-GB" sz="1150">
                <a:solidFill>
                  <a:srgbClr val="425563"/>
                </a:solidFill>
              </a:rPr>
              <a:t>Trust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 are </a:t>
            </a:r>
            <a:r>
              <a:rPr lang="en-GB" sz="1150">
                <a:solidFill>
                  <a:srgbClr val="425563"/>
                </a:solidFill>
              </a:rPr>
              <a:t>just starting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 on the public cloud</a:t>
            </a:r>
            <a:r>
              <a:rPr lang="en-GB" sz="1150">
                <a:solidFill>
                  <a:srgbClr val="425563"/>
                </a:solidFill>
              </a:rPr>
              <a:t>.</a:t>
            </a:r>
            <a:endParaRPr sz="11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5563"/>
              </a:buClr>
              <a:buSzPts val="1200"/>
              <a:buFont typeface="Arial"/>
              <a:buChar char="●"/>
            </a:pP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The majority of their application portfolio (</a:t>
            </a:r>
            <a:r>
              <a:rPr lang="en-GB" sz="1150" b="1">
                <a:solidFill>
                  <a:srgbClr val="425563"/>
                </a:solidFill>
              </a:rPr>
              <a:t>85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%) </a:t>
            </a:r>
            <a:r>
              <a:rPr lang="en-GB" sz="1150">
                <a:solidFill>
                  <a:srgbClr val="425563"/>
                </a:solidFill>
              </a:rPr>
              <a:t>Run on-premise.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150">
                <a:solidFill>
                  <a:srgbClr val="425563"/>
                </a:solidFill>
              </a:rPr>
              <a:t>5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% are cloud native and </a:t>
            </a:r>
            <a:r>
              <a:rPr lang="en-GB" sz="1150">
                <a:solidFill>
                  <a:srgbClr val="425563"/>
                </a:solidFill>
              </a:rPr>
              <a:t>10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% on </a:t>
            </a: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VMware on AWS (VMC)</a:t>
            </a:r>
            <a:endParaRPr sz="11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016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5563"/>
              </a:buClr>
              <a:buSzPts val="1150"/>
              <a:buFont typeface="Arial"/>
              <a:buChar char="●"/>
            </a:pP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NHS </a:t>
            </a:r>
            <a:r>
              <a:rPr lang="en-GB" sz="1150">
                <a:solidFill>
                  <a:srgbClr val="425563"/>
                </a:solidFill>
              </a:rPr>
              <a:t>Trust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 are interested in determining the migration strategies and roadmap for the remaining on-premise applications</a:t>
            </a:r>
            <a:endParaRPr sz="11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016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5563"/>
              </a:buClr>
              <a:buSzPts val="1150"/>
              <a:buFont typeface="Arial"/>
              <a:buChar char="●"/>
            </a:pP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The migration assessment must demonstrate the strategies and roadmap to produce a successful cloud migration</a:t>
            </a:r>
            <a:endParaRPr sz="1150" b="0" i="0" u="none" strike="noStrike" cap="none">
              <a:solidFill>
                <a:srgbClr val="425563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01625" algn="l" rt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425563"/>
              </a:buClr>
              <a:buSzPts val="1150"/>
              <a:buFont typeface="Arial"/>
              <a:buChar char="●"/>
            </a:pPr>
            <a:r>
              <a:rPr lang="en-GB" sz="1150">
                <a:solidFill>
                  <a:srgbClr val="425563"/>
                </a:solidFill>
              </a:rPr>
              <a:t>2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150">
                <a:solidFill>
                  <a:srgbClr val="425563"/>
                </a:solidFill>
              </a:rPr>
              <a:t>Business units</a:t>
            </a:r>
            <a:r>
              <a:rPr lang="en-GB" sz="11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150">
                <a:solidFill>
                  <a:srgbClr val="425563"/>
                </a:solidFill>
              </a:rPr>
              <a:t>within NHS Trust are considered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g11b8ce6b77e_0_2725"/>
          <p:cNvSpPr txBox="1"/>
          <p:nvPr/>
        </p:nvSpPr>
        <p:spPr>
          <a:xfrm>
            <a:off x="647893" y="689125"/>
            <a:ext cx="12651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cap="none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NHS </a:t>
            </a:r>
            <a:r>
              <a:rPr lang="en-GB" sz="1200" b="1">
                <a:solidFill>
                  <a:srgbClr val="005EB8"/>
                </a:solidFill>
              </a:rPr>
              <a:t>Trust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g11b8ce6b77e_0_2725"/>
          <p:cNvSpPr/>
          <p:nvPr/>
        </p:nvSpPr>
        <p:spPr>
          <a:xfrm>
            <a:off x="8192225" y="767875"/>
            <a:ext cx="3623700" cy="23535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952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25563"/>
              </a:buClr>
              <a:buSzPts val="1050"/>
              <a:buFont typeface="Arial"/>
              <a:buChar char="●"/>
            </a:pPr>
            <a:r>
              <a:rPr lang="en-GB" sz="10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To follow the NHS public cloud first principle</a:t>
            </a:r>
            <a:endParaRPr sz="10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52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25563"/>
              </a:buClr>
              <a:buSzPts val="1050"/>
              <a:buFont typeface="Arial"/>
              <a:buChar char="●"/>
            </a:pPr>
            <a:r>
              <a:rPr lang="en-GB" sz="10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To migrate all on-premise applications to cloud</a:t>
            </a:r>
            <a:endParaRPr sz="10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52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25563"/>
              </a:buClr>
              <a:buSzPts val="1050"/>
              <a:buFont typeface="Arial"/>
              <a:buChar char="●"/>
            </a:pPr>
            <a:r>
              <a:rPr lang="en-GB" sz="10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To enable the close down of the </a:t>
            </a:r>
            <a:r>
              <a:rPr lang="en-GB" sz="1050">
                <a:solidFill>
                  <a:srgbClr val="425563"/>
                </a:solidFill>
              </a:rPr>
              <a:t>trusts</a:t>
            </a:r>
            <a:r>
              <a:rPr lang="en-GB" sz="10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 data centre </a:t>
            </a:r>
            <a:endParaRPr sz="10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52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25563"/>
              </a:buClr>
              <a:buSzPts val="1050"/>
              <a:buFont typeface="Arial"/>
              <a:buChar char="●"/>
            </a:pPr>
            <a:r>
              <a:rPr lang="en-GB" sz="1050" b="0" i="0" u="none" strike="noStrike" cap="none">
                <a:solidFill>
                  <a:srgbClr val="425563"/>
                </a:solidFill>
                <a:latin typeface="Arial"/>
                <a:ea typeface="Arial"/>
                <a:cs typeface="Arial"/>
                <a:sym typeface="Arial"/>
              </a:rPr>
              <a:t>To modernise applications to take full advantage of cost savings and cloud service benefits </a:t>
            </a:r>
            <a:endParaRPr sz="1050" b="0" i="0" u="none" strike="noStrike" cap="none">
              <a:solidFill>
                <a:srgbClr val="4255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g11b8ce6b77e_0_2725"/>
          <p:cNvSpPr txBox="1"/>
          <p:nvPr/>
        </p:nvSpPr>
        <p:spPr>
          <a:xfrm>
            <a:off x="8384025" y="689125"/>
            <a:ext cx="14568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cap="none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Goals and drivers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2" name="Google Shape;722;g11b8ce6b77e_0_27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575" y="3609575"/>
            <a:ext cx="3200583" cy="2044425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11b8ce6b77e_0_2823"/>
          <p:cNvSpPr txBox="1"/>
          <p:nvPr/>
        </p:nvSpPr>
        <p:spPr>
          <a:xfrm>
            <a:off x="78845" y="1905533"/>
            <a:ext cx="25473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400"/>
              <a:buFont typeface="Arial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Infrastructure inventory</a:t>
            </a: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g11b8ce6b77e_0_2823"/>
          <p:cNvSpPr txBox="1">
            <a:spLocks noGrp="1"/>
          </p:cNvSpPr>
          <p:nvPr>
            <p:ph type="title"/>
          </p:nvPr>
        </p:nvSpPr>
        <p:spPr>
          <a:xfrm>
            <a:off x="421573" y="273137"/>
            <a:ext cx="114042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 sz="2800"/>
              <a:t>Migration Strategy and Potential Roadmap</a:t>
            </a:r>
            <a:endParaRPr sz="2800" b="0"/>
          </a:p>
        </p:txBody>
      </p:sp>
      <p:sp>
        <p:nvSpPr>
          <p:cNvPr id="729" name="Google Shape;729;g11b8ce6b77e_0_2823"/>
          <p:cNvSpPr/>
          <p:nvPr/>
        </p:nvSpPr>
        <p:spPr>
          <a:xfrm>
            <a:off x="8816250" y="388800"/>
            <a:ext cx="2687400" cy="33153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92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Completing the on-premise migration to cloud could provide </a:t>
            </a:r>
            <a:r>
              <a:rPr lang="en-GB" sz="10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$</a:t>
            </a:r>
            <a:r>
              <a:rPr lang="en-GB" sz="1000" b="1">
                <a:solidFill>
                  <a:schemeClr val="accent6"/>
                </a:solidFill>
              </a:rPr>
              <a:t>2 </a:t>
            </a:r>
            <a:r>
              <a:rPr lang="en-GB" sz="10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- $</a:t>
            </a:r>
            <a:r>
              <a:rPr lang="en-GB" sz="1000" b="1">
                <a:solidFill>
                  <a:schemeClr val="accent6"/>
                </a:solidFill>
              </a:rPr>
              <a:t>3</a:t>
            </a:r>
            <a:r>
              <a:rPr lang="en-GB" sz="10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million</a:t>
            </a: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in hosting cost savings over 5 years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migration cost will be in the region of </a:t>
            </a:r>
            <a:r>
              <a:rPr lang="en-GB" sz="10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$</a:t>
            </a:r>
            <a:r>
              <a:rPr lang="en-GB" sz="1000" b="1">
                <a:solidFill>
                  <a:schemeClr val="accent6"/>
                </a:solidFill>
              </a:rPr>
              <a:t>600,000 </a:t>
            </a:r>
            <a:r>
              <a:rPr lang="en-GB" sz="1000">
                <a:solidFill>
                  <a:schemeClr val="accent6"/>
                </a:solidFill>
              </a:rPr>
              <a:t>for on-premise migration</a:t>
            </a:r>
            <a:endParaRPr sz="1100" i="0" u="none" strike="noStrike" cap="none">
              <a:solidFill>
                <a:schemeClr val="accent6"/>
              </a:solidFill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100% cloud native </a:t>
            </a:r>
            <a:r>
              <a:rPr lang="en-GB" sz="1000">
                <a:solidFill>
                  <a:schemeClr val="accent6"/>
                </a:solidFill>
              </a:rPr>
              <a:t>Trust Services</a:t>
            </a: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Lots of opportunity for </a:t>
            </a:r>
            <a:r>
              <a:rPr lang="en-GB" sz="1000">
                <a:solidFill>
                  <a:schemeClr val="accent6"/>
                </a:solidFill>
              </a:rPr>
              <a:t>Trust operations to consolidate tooling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Modernisation </a:t>
            </a:r>
            <a:r>
              <a:rPr lang="en-GB" sz="1000">
                <a:solidFill>
                  <a:schemeClr val="accent6"/>
                </a:solidFill>
              </a:rPr>
              <a:t>of Trust Services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g11b8ce6b77e_0_2823"/>
          <p:cNvSpPr txBox="1"/>
          <p:nvPr/>
        </p:nvSpPr>
        <p:spPr>
          <a:xfrm>
            <a:off x="8920133" y="268608"/>
            <a:ext cx="16734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cap="none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Benefits and TCO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1" name="Google Shape;731;g11b8ce6b77e_0_2823"/>
          <p:cNvCxnSpPr/>
          <p:nvPr/>
        </p:nvCxnSpPr>
        <p:spPr>
          <a:xfrm flipH="1">
            <a:off x="817975" y="1416183"/>
            <a:ext cx="582900" cy="1224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32" name="Google Shape;732;g11b8ce6b77e_0_2823"/>
          <p:cNvSpPr txBox="1"/>
          <p:nvPr/>
        </p:nvSpPr>
        <p:spPr>
          <a:xfrm>
            <a:off x="103058" y="2665483"/>
            <a:ext cx="2547300" cy="6465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6"/>
                </a:solidFill>
              </a:rPr>
              <a:t>Over 12 months migrate the majority of Trust Operations to Cloud. Skill up Operations staff on Cloud operations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3" name="Google Shape;733;g11b8ce6b77e_0_2823"/>
          <p:cNvCxnSpPr/>
          <p:nvPr/>
        </p:nvCxnSpPr>
        <p:spPr>
          <a:xfrm flipH="1">
            <a:off x="3155213" y="1651704"/>
            <a:ext cx="1269900" cy="440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34" name="Google Shape;734;g11b8ce6b77e_0_2823"/>
          <p:cNvSpPr txBox="1"/>
          <p:nvPr/>
        </p:nvSpPr>
        <p:spPr>
          <a:xfrm>
            <a:off x="3318163" y="859771"/>
            <a:ext cx="2264700" cy="338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6"/>
                </a:solidFill>
              </a:rPr>
              <a:t>Over 2 years migrate trust services. 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5" name="Google Shape;735;g11b8ce6b77e_0_2823"/>
          <p:cNvCxnSpPr/>
          <p:nvPr/>
        </p:nvCxnSpPr>
        <p:spPr>
          <a:xfrm flipH="1">
            <a:off x="4981680" y="2041677"/>
            <a:ext cx="1020300" cy="90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36" name="Google Shape;736;g11b8ce6b77e_0_2823"/>
          <p:cNvSpPr txBox="1"/>
          <p:nvPr/>
        </p:nvSpPr>
        <p:spPr>
          <a:xfrm>
            <a:off x="3409642" y="2888813"/>
            <a:ext cx="3134700" cy="4926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6"/>
                </a:solidFill>
              </a:rPr>
              <a:t>Migrate the final set of trust operations tools and close down the data center.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7" name="Google Shape;737;g11b8ce6b77e_0_2823"/>
          <p:cNvCxnSpPr/>
          <p:nvPr/>
        </p:nvCxnSpPr>
        <p:spPr>
          <a:xfrm rot="10800000">
            <a:off x="7766920" y="1905390"/>
            <a:ext cx="55800" cy="595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38" name="Google Shape;738;g11b8ce6b77e_0_2823"/>
          <p:cNvSpPr txBox="1"/>
          <p:nvPr/>
        </p:nvSpPr>
        <p:spPr>
          <a:xfrm>
            <a:off x="6792783" y="1240600"/>
            <a:ext cx="1931400" cy="6465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6"/>
                </a:solidFill>
              </a:rPr>
              <a:t>Work on modernisation of trust services to take full advantage of the cloud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39" name="Google Shape;739;g11b8ce6b77e_0_2823"/>
          <p:cNvGrpSpPr/>
          <p:nvPr/>
        </p:nvGrpSpPr>
        <p:grpSpPr>
          <a:xfrm>
            <a:off x="434167" y="1356621"/>
            <a:ext cx="7811434" cy="2081621"/>
            <a:chOff x="-2" y="-1"/>
            <a:chExt cx="12192030" cy="4388827"/>
          </a:xfrm>
        </p:grpSpPr>
        <p:sp>
          <p:nvSpPr>
            <p:cNvPr id="740" name="Google Shape;740;g11b8ce6b77e_0_2823"/>
            <p:cNvSpPr/>
            <p:nvPr/>
          </p:nvSpPr>
          <p:spPr>
            <a:xfrm>
              <a:off x="-1" y="98472"/>
              <a:ext cx="12188610" cy="42903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" y="0"/>
                  </a:moveTo>
                  <a:cubicBezTo>
                    <a:pt x="5251" y="0"/>
                    <a:pt x="5251" y="0"/>
                    <a:pt x="5251" y="0"/>
                  </a:cubicBezTo>
                  <a:cubicBezTo>
                    <a:pt x="5516" y="0"/>
                    <a:pt x="5757" y="396"/>
                    <a:pt x="5896" y="1026"/>
                  </a:cubicBezTo>
                  <a:cubicBezTo>
                    <a:pt x="6035" y="1656"/>
                    <a:pt x="6048" y="2448"/>
                    <a:pt x="5928" y="3132"/>
                  </a:cubicBezTo>
                  <a:cubicBezTo>
                    <a:pt x="4934" y="8784"/>
                    <a:pt x="4934" y="8784"/>
                    <a:pt x="4934" y="8784"/>
                  </a:cubicBezTo>
                  <a:cubicBezTo>
                    <a:pt x="8523" y="8784"/>
                    <a:pt x="8523" y="8784"/>
                    <a:pt x="8523" y="8784"/>
                  </a:cubicBezTo>
                  <a:cubicBezTo>
                    <a:pt x="8649" y="6444"/>
                    <a:pt x="8649" y="6444"/>
                    <a:pt x="8649" y="6444"/>
                  </a:cubicBezTo>
                  <a:cubicBezTo>
                    <a:pt x="8706" y="5382"/>
                    <a:pt x="9029" y="4608"/>
                    <a:pt x="9402" y="4608"/>
                  </a:cubicBezTo>
                  <a:cubicBezTo>
                    <a:pt x="13301" y="4608"/>
                    <a:pt x="13301" y="4608"/>
                    <a:pt x="13301" y="4608"/>
                  </a:cubicBezTo>
                  <a:cubicBezTo>
                    <a:pt x="13649" y="4608"/>
                    <a:pt x="13953" y="5274"/>
                    <a:pt x="14035" y="6228"/>
                  </a:cubicBezTo>
                  <a:cubicBezTo>
                    <a:pt x="14269" y="8784"/>
                    <a:pt x="14269" y="8784"/>
                    <a:pt x="14269" y="8784"/>
                  </a:cubicBezTo>
                  <a:cubicBezTo>
                    <a:pt x="17301" y="8784"/>
                    <a:pt x="17301" y="8784"/>
                    <a:pt x="17301" y="8784"/>
                  </a:cubicBezTo>
                  <a:cubicBezTo>
                    <a:pt x="17592" y="8784"/>
                    <a:pt x="17864" y="9270"/>
                    <a:pt x="17991" y="10026"/>
                  </a:cubicBezTo>
                  <a:cubicBezTo>
                    <a:pt x="19187" y="17280"/>
                    <a:pt x="19187" y="17280"/>
                    <a:pt x="19187" y="17280"/>
                  </a:cubicBezTo>
                  <a:cubicBezTo>
                    <a:pt x="21000" y="17280"/>
                    <a:pt x="21454" y="17280"/>
                    <a:pt x="21567" y="17280"/>
                  </a:cubicBezTo>
                  <a:lnTo>
                    <a:pt x="21600" y="17280"/>
                  </a:lnTo>
                  <a:lnTo>
                    <a:pt x="21600" y="21600"/>
                  </a:lnTo>
                  <a:lnTo>
                    <a:pt x="21095" y="21600"/>
                  </a:lnTo>
                  <a:cubicBezTo>
                    <a:pt x="18706" y="21600"/>
                    <a:pt x="18706" y="21600"/>
                    <a:pt x="18706" y="21600"/>
                  </a:cubicBezTo>
                  <a:cubicBezTo>
                    <a:pt x="18415" y="21600"/>
                    <a:pt x="18149" y="21114"/>
                    <a:pt x="18023" y="20358"/>
                  </a:cubicBezTo>
                  <a:cubicBezTo>
                    <a:pt x="16820" y="13104"/>
                    <a:pt x="16820" y="13104"/>
                    <a:pt x="16820" y="13104"/>
                  </a:cubicBezTo>
                  <a:cubicBezTo>
                    <a:pt x="13681" y="13104"/>
                    <a:pt x="13681" y="13104"/>
                    <a:pt x="13681" y="13104"/>
                  </a:cubicBezTo>
                  <a:cubicBezTo>
                    <a:pt x="13333" y="13104"/>
                    <a:pt x="13029" y="12438"/>
                    <a:pt x="12940" y="11484"/>
                  </a:cubicBezTo>
                  <a:cubicBezTo>
                    <a:pt x="12713" y="8928"/>
                    <a:pt x="12713" y="8928"/>
                    <a:pt x="12713" y="8928"/>
                  </a:cubicBezTo>
                  <a:cubicBezTo>
                    <a:pt x="10054" y="8928"/>
                    <a:pt x="10054" y="8928"/>
                    <a:pt x="10054" y="8928"/>
                  </a:cubicBezTo>
                  <a:cubicBezTo>
                    <a:pt x="9928" y="11268"/>
                    <a:pt x="9928" y="11268"/>
                    <a:pt x="9928" y="11268"/>
                  </a:cubicBezTo>
                  <a:cubicBezTo>
                    <a:pt x="9871" y="12330"/>
                    <a:pt x="9548" y="13104"/>
                    <a:pt x="9175" y="13104"/>
                  </a:cubicBezTo>
                  <a:cubicBezTo>
                    <a:pt x="3706" y="13104"/>
                    <a:pt x="3706" y="13104"/>
                    <a:pt x="3706" y="13104"/>
                  </a:cubicBezTo>
                  <a:cubicBezTo>
                    <a:pt x="3441" y="13104"/>
                    <a:pt x="3200" y="12708"/>
                    <a:pt x="3061" y="12078"/>
                  </a:cubicBezTo>
                  <a:cubicBezTo>
                    <a:pt x="2922" y="11448"/>
                    <a:pt x="2909" y="10656"/>
                    <a:pt x="3029" y="9972"/>
                  </a:cubicBezTo>
                  <a:cubicBezTo>
                    <a:pt x="4023" y="4320"/>
                    <a:pt x="4023" y="4320"/>
                    <a:pt x="4023" y="4320"/>
                  </a:cubicBezTo>
                  <a:cubicBezTo>
                    <a:pt x="10" y="4320"/>
                    <a:pt x="10" y="4320"/>
                    <a:pt x="10" y="4320"/>
                  </a:cubicBezTo>
                  <a:lnTo>
                    <a:pt x="0" y="4317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9D9D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g11b8ce6b77e_0_2823"/>
            <p:cNvSpPr/>
            <p:nvPr/>
          </p:nvSpPr>
          <p:spPr>
            <a:xfrm>
              <a:off x="5092" y="-1"/>
              <a:ext cx="12186936" cy="42886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cubicBezTo>
                    <a:pt x="18701" y="21600"/>
                    <a:pt x="18701" y="21600"/>
                    <a:pt x="18701" y="21600"/>
                  </a:cubicBezTo>
                  <a:cubicBezTo>
                    <a:pt x="18409" y="21600"/>
                    <a:pt x="18143" y="21114"/>
                    <a:pt x="18017" y="20358"/>
                  </a:cubicBezTo>
                  <a:cubicBezTo>
                    <a:pt x="16814" y="13104"/>
                    <a:pt x="16814" y="13104"/>
                    <a:pt x="16814" y="13104"/>
                  </a:cubicBezTo>
                  <a:cubicBezTo>
                    <a:pt x="13674" y="13104"/>
                    <a:pt x="13674" y="13104"/>
                    <a:pt x="13674" y="13104"/>
                  </a:cubicBezTo>
                  <a:cubicBezTo>
                    <a:pt x="13326" y="13104"/>
                    <a:pt x="13022" y="12438"/>
                    <a:pt x="12933" y="11484"/>
                  </a:cubicBezTo>
                  <a:cubicBezTo>
                    <a:pt x="12706" y="8928"/>
                    <a:pt x="12706" y="8928"/>
                    <a:pt x="12706" y="8928"/>
                  </a:cubicBezTo>
                  <a:cubicBezTo>
                    <a:pt x="10047" y="8928"/>
                    <a:pt x="10047" y="8928"/>
                    <a:pt x="10047" y="8928"/>
                  </a:cubicBezTo>
                  <a:cubicBezTo>
                    <a:pt x="9920" y="11268"/>
                    <a:pt x="9920" y="11268"/>
                    <a:pt x="9920" y="11268"/>
                  </a:cubicBezTo>
                  <a:cubicBezTo>
                    <a:pt x="9863" y="12330"/>
                    <a:pt x="9540" y="13104"/>
                    <a:pt x="9167" y="13104"/>
                  </a:cubicBezTo>
                  <a:cubicBezTo>
                    <a:pt x="3697" y="13104"/>
                    <a:pt x="3697" y="13104"/>
                    <a:pt x="3697" y="13104"/>
                  </a:cubicBezTo>
                  <a:cubicBezTo>
                    <a:pt x="3431" y="13104"/>
                    <a:pt x="3191" y="12708"/>
                    <a:pt x="3051" y="12078"/>
                  </a:cubicBezTo>
                  <a:cubicBezTo>
                    <a:pt x="2912" y="11448"/>
                    <a:pt x="2899" y="10656"/>
                    <a:pt x="3020" y="9972"/>
                  </a:cubicBezTo>
                  <a:cubicBezTo>
                    <a:pt x="4014" y="4320"/>
                    <a:pt x="4014" y="4320"/>
                    <a:pt x="4014" y="4320"/>
                  </a:cubicBezTo>
                  <a:cubicBezTo>
                    <a:pt x="0" y="4320"/>
                    <a:pt x="0" y="4320"/>
                    <a:pt x="0" y="43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42" y="0"/>
                    <a:pt x="5242" y="0"/>
                    <a:pt x="5242" y="0"/>
                  </a:cubicBezTo>
                  <a:cubicBezTo>
                    <a:pt x="5508" y="0"/>
                    <a:pt x="5748" y="396"/>
                    <a:pt x="5887" y="1026"/>
                  </a:cubicBezTo>
                  <a:cubicBezTo>
                    <a:pt x="6027" y="1656"/>
                    <a:pt x="6039" y="2448"/>
                    <a:pt x="5919" y="3132"/>
                  </a:cubicBezTo>
                  <a:cubicBezTo>
                    <a:pt x="4925" y="8784"/>
                    <a:pt x="4925" y="8784"/>
                    <a:pt x="4925" y="8784"/>
                  </a:cubicBezTo>
                  <a:cubicBezTo>
                    <a:pt x="8515" y="8784"/>
                    <a:pt x="8515" y="8784"/>
                    <a:pt x="8515" y="8784"/>
                  </a:cubicBezTo>
                  <a:cubicBezTo>
                    <a:pt x="8641" y="6444"/>
                    <a:pt x="8641" y="6444"/>
                    <a:pt x="8641" y="6444"/>
                  </a:cubicBezTo>
                  <a:cubicBezTo>
                    <a:pt x="8698" y="5382"/>
                    <a:pt x="9021" y="4608"/>
                    <a:pt x="9395" y="4608"/>
                  </a:cubicBezTo>
                  <a:cubicBezTo>
                    <a:pt x="13294" y="4608"/>
                    <a:pt x="13294" y="4608"/>
                    <a:pt x="13294" y="4608"/>
                  </a:cubicBezTo>
                  <a:cubicBezTo>
                    <a:pt x="13642" y="4608"/>
                    <a:pt x="13946" y="5274"/>
                    <a:pt x="14029" y="6228"/>
                  </a:cubicBezTo>
                  <a:cubicBezTo>
                    <a:pt x="14263" y="8784"/>
                    <a:pt x="14263" y="8784"/>
                    <a:pt x="14263" y="8784"/>
                  </a:cubicBezTo>
                  <a:cubicBezTo>
                    <a:pt x="17295" y="8784"/>
                    <a:pt x="17295" y="8784"/>
                    <a:pt x="17295" y="8784"/>
                  </a:cubicBezTo>
                  <a:cubicBezTo>
                    <a:pt x="17586" y="8784"/>
                    <a:pt x="17859" y="9270"/>
                    <a:pt x="17985" y="10026"/>
                  </a:cubicBezTo>
                  <a:cubicBezTo>
                    <a:pt x="19182" y="17280"/>
                    <a:pt x="19182" y="17280"/>
                    <a:pt x="19182" y="17280"/>
                  </a:cubicBezTo>
                  <a:cubicBezTo>
                    <a:pt x="21600" y="17280"/>
                    <a:pt x="21600" y="17280"/>
                    <a:pt x="21600" y="17280"/>
                  </a:cubicBezTo>
                  <a:cubicBezTo>
                    <a:pt x="21600" y="21600"/>
                    <a:pt x="21600" y="21600"/>
                    <a:pt x="21600" y="21600"/>
                  </a:cubicBezTo>
                </a:path>
              </a:pathLst>
            </a:custGeom>
            <a:solidFill>
              <a:srgbClr val="0D0D0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g11b8ce6b77e_0_2823"/>
            <p:cNvSpPr/>
            <p:nvPr/>
          </p:nvSpPr>
          <p:spPr>
            <a:xfrm>
              <a:off x="5092" y="71308"/>
              <a:ext cx="12186936" cy="414606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cubicBezTo>
                    <a:pt x="18701" y="21600"/>
                    <a:pt x="18701" y="21600"/>
                    <a:pt x="18701" y="21600"/>
                  </a:cubicBezTo>
                  <a:cubicBezTo>
                    <a:pt x="18460" y="21600"/>
                    <a:pt x="18232" y="21190"/>
                    <a:pt x="18131" y="20539"/>
                  </a:cubicBezTo>
                  <a:cubicBezTo>
                    <a:pt x="16896" y="12811"/>
                    <a:pt x="16896" y="12811"/>
                    <a:pt x="16896" y="12811"/>
                  </a:cubicBezTo>
                  <a:cubicBezTo>
                    <a:pt x="13674" y="12811"/>
                    <a:pt x="13674" y="12811"/>
                    <a:pt x="13674" y="12811"/>
                  </a:cubicBezTo>
                  <a:cubicBezTo>
                    <a:pt x="13383" y="12811"/>
                    <a:pt x="13130" y="12234"/>
                    <a:pt x="13060" y="11414"/>
                  </a:cubicBezTo>
                  <a:cubicBezTo>
                    <a:pt x="12800" y="8491"/>
                    <a:pt x="12800" y="8491"/>
                    <a:pt x="12800" y="8491"/>
                  </a:cubicBezTo>
                  <a:cubicBezTo>
                    <a:pt x="9939" y="8491"/>
                    <a:pt x="9939" y="8491"/>
                    <a:pt x="9939" y="8491"/>
                  </a:cubicBezTo>
                  <a:cubicBezTo>
                    <a:pt x="9793" y="11228"/>
                    <a:pt x="9793" y="11228"/>
                    <a:pt x="9793" y="11228"/>
                  </a:cubicBezTo>
                  <a:cubicBezTo>
                    <a:pt x="9743" y="12141"/>
                    <a:pt x="9477" y="12811"/>
                    <a:pt x="9167" y="12811"/>
                  </a:cubicBezTo>
                  <a:cubicBezTo>
                    <a:pt x="3697" y="12811"/>
                    <a:pt x="3697" y="12811"/>
                    <a:pt x="3697" y="12811"/>
                  </a:cubicBezTo>
                  <a:cubicBezTo>
                    <a:pt x="3475" y="12811"/>
                    <a:pt x="3273" y="12476"/>
                    <a:pt x="3159" y="11936"/>
                  </a:cubicBezTo>
                  <a:cubicBezTo>
                    <a:pt x="3045" y="11377"/>
                    <a:pt x="3032" y="10688"/>
                    <a:pt x="3134" y="10111"/>
                  </a:cubicBezTo>
                  <a:cubicBezTo>
                    <a:pt x="4216" y="3724"/>
                    <a:pt x="4216" y="3724"/>
                    <a:pt x="4216" y="3724"/>
                  </a:cubicBezTo>
                  <a:cubicBezTo>
                    <a:pt x="0" y="3724"/>
                    <a:pt x="0" y="3724"/>
                    <a:pt x="0" y="37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42" y="0"/>
                    <a:pt x="5242" y="0"/>
                    <a:pt x="5242" y="0"/>
                  </a:cubicBezTo>
                  <a:cubicBezTo>
                    <a:pt x="5463" y="0"/>
                    <a:pt x="5666" y="335"/>
                    <a:pt x="5780" y="875"/>
                  </a:cubicBezTo>
                  <a:cubicBezTo>
                    <a:pt x="5894" y="1434"/>
                    <a:pt x="5906" y="2123"/>
                    <a:pt x="5805" y="2700"/>
                  </a:cubicBezTo>
                  <a:cubicBezTo>
                    <a:pt x="4723" y="9087"/>
                    <a:pt x="4723" y="9087"/>
                    <a:pt x="4723" y="9087"/>
                  </a:cubicBezTo>
                  <a:cubicBezTo>
                    <a:pt x="8622" y="9087"/>
                    <a:pt x="8622" y="9087"/>
                    <a:pt x="8622" y="9087"/>
                  </a:cubicBezTo>
                  <a:cubicBezTo>
                    <a:pt x="8768" y="6350"/>
                    <a:pt x="8768" y="6350"/>
                    <a:pt x="8768" y="6350"/>
                  </a:cubicBezTo>
                  <a:cubicBezTo>
                    <a:pt x="8819" y="5437"/>
                    <a:pt x="9084" y="4767"/>
                    <a:pt x="9395" y="4767"/>
                  </a:cubicBezTo>
                  <a:cubicBezTo>
                    <a:pt x="13294" y="4767"/>
                    <a:pt x="13294" y="4767"/>
                    <a:pt x="13294" y="4767"/>
                  </a:cubicBezTo>
                  <a:cubicBezTo>
                    <a:pt x="13585" y="4767"/>
                    <a:pt x="13839" y="5344"/>
                    <a:pt x="13908" y="6163"/>
                  </a:cubicBezTo>
                  <a:cubicBezTo>
                    <a:pt x="14162" y="9087"/>
                    <a:pt x="14162" y="9087"/>
                    <a:pt x="14162" y="9087"/>
                  </a:cubicBezTo>
                  <a:cubicBezTo>
                    <a:pt x="17295" y="9087"/>
                    <a:pt x="17295" y="9087"/>
                    <a:pt x="17295" y="9087"/>
                  </a:cubicBezTo>
                  <a:cubicBezTo>
                    <a:pt x="17542" y="9087"/>
                    <a:pt x="17764" y="9497"/>
                    <a:pt x="17865" y="10148"/>
                  </a:cubicBezTo>
                  <a:cubicBezTo>
                    <a:pt x="19106" y="17876"/>
                    <a:pt x="19106" y="17876"/>
                    <a:pt x="19106" y="17876"/>
                  </a:cubicBezTo>
                  <a:cubicBezTo>
                    <a:pt x="21600" y="17876"/>
                    <a:pt x="21600" y="17876"/>
                    <a:pt x="21600" y="17876"/>
                  </a:cubicBezTo>
                  <a:cubicBezTo>
                    <a:pt x="21600" y="21600"/>
                    <a:pt x="21600" y="21600"/>
                    <a:pt x="21600" y="21600"/>
                  </a:cubicBezTo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g11b8ce6b77e_0_2823"/>
            <p:cNvSpPr/>
            <p:nvPr/>
          </p:nvSpPr>
          <p:spPr>
            <a:xfrm>
              <a:off x="5092" y="142616"/>
              <a:ext cx="12186936" cy="400345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21600"/>
                  </a:moveTo>
                  <a:cubicBezTo>
                    <a:pt x="18701" y="21600"/>
                    <a:pt x="18701" y="21600"/>
                    <a:pt x="18701" y="21600"/>
                  </a:cubicBezTo>
                  <a:cubicBezTo>
                    <a:pt x="18504" y="21600"/>
                    <a:pt x="18327" y="21253"/>
                    <a:pt x="18245" y="20713"/>
                  </a:cubicBezTo>
                  <a:cubicBezTo>
                    <a:pt x="16972" y="12497"/>
                    <a:pt x="16972" y="12497"/>
                    <a:pt x="16972" y="12497"/>
                  </a:cubicBezTo>
                  <a:cubicBezTo>
                    <a:pt x="13674" y="12497"/>
                    <a:pt x="13674" y="12497"/>
                    <a:pt x="13674" y="12497"/>
                  </a:cubicBezTo>
                  <a:cubicBezTo>
                    <a:pt x="13440" y="12497"/>
                    <a:pt x="13237" y="12015"/>
                    <a:pt x="13180" y="11340"/>
                  </a:cubicBezTo>
                  <a:cubicBezTo>
                    <a:pt x="12902" y="8023"/>
                    <a:pt x="12902" y="8023"/>
                    <a:pt x="12902" y="8023"/>
                  </a:cubicBezTo>
                  <a:cubicBezTo>
                    <a:pt x="9831" y="8023"/>
                    <a:pt x="9831" y="8023"/>
                    <a:pt x="9831" y="8023"/>
                  </a:cubicBezTo>
                  <a:cubicBezTo>
                    <a:pt x="9667" y="11186"/>
                    <a:pt x="9667" y="11186"/>
                    <a:pt x="9667" y="11186"/>
                  </a:cubicBezTo>
                  <a:cubicBezTo>
                    <a:pt x="9629" y="11938"/>
                    <a:pt x="9414" y="12497"/>
                    <a:pt x="9167" y="12497"/>
                  </a:cubicBezTo>
                  <a:cubicBezTo>
                    <a:pt x="3697" y="12497"/>
                    <a:pt x="3697" y="12497"/>
                    <a:pt x="3697" y="12497"/>
                  </a:cubicBezTo>
                  <a:cubicBezTo>
                    <a:pt x="3520" y="12497"/>
                    <a:pt x="3362" y="12227"/>
                    <a:pt x="3267" y="11764"/>
                  </a:cubicBezTo>
                  <a:cubicBezTo>
                    <a:pt x="3172" y="11301"/>
                    <a:pt x="3165" y="10742"/>
                    <a:pt x="3241" y="10260"/>
                  </a:cubicBezTo>
                  <a:cubicBezTo>
                    <a:pt x="4425" y="3086"/>
                    <a:pt x="4425" y="3086"/>
                    <a:pt x="4425" y="3086"/>
                  </a:cubicBezTo>
                  <a:cubicBezTo>
                    <a:pt x="0" y="3086"/>
                    <a:pt x="0" y="3086"/>
                    <a:pt x="0" y="30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42" y="0"/>
                    <a:pt x="5242" y="0"/>
                    <a:pt x="5242" y="0"/>
                  </a:cubicBezTo>
                  <a:cubicBezTo>
                    <a:pt x="5419" y="0"/>
                    <a:pt x="5577" y="270"/>
                    <a:pt x="5672" y="733"/>
                  </a:cubicBezTo>
                  <a:cubicBezTo>
                    <a:pt x="5767" y="1196"/>
                    <a:pt x="5774" y="1755"/>
                    <a:pt x="5698" y="2237"/>
                  </a:cubicBezTo>
                  <a:cubicBezTo>
                    <a:pt x="4514" y="9411"/>
                    <a:pt x="4514" y="9411"/>
                    <a:pt x="4514" y="9411"/>
                  </a:cubicBezTo>
                  <a:cubicBezTo>
                    <a:pt x="8730" y="9411"/>
                    <a:pt x="8730" y="9411"/>
                    <a:pt x="8730" y="9411"/>
                  </a:cubicBezTo>
                  <a:cubicBezTo>
                    <a:pt x="8894" y="6249"/>
                    <a:pt x="8894" y="6249"/>
                    <a:pt x="8894" y="6249"/>
                  </a:cubicBezTo>
                  <a:cubicBezTo>
                    <a:pt x="8932" y="5496"/>
                    <a:pt x="9148" y="4937"/>
                    <a:pt x="9395" y="4937"/>
                  </a:cubicBezTo>
                  <a:cubicBezTo>
                    <a:pt x="13294" y="4937"/>
                    <a:pt x="13294" y="4937"/>
                    <a:pt x="13294" y="4937"/>
                  </a:cubicBezTo>
                  <a:cubicBezTo>
                    <a:pt x="13528" y="4937"/>
                    <a:pt x="13725" y="5419"/>
                    <a:pt x="13782" y="6094"/>
                  </a:cubicBezTo>
                  <a:cubicBezTo>
                    <a:pt x="14067" y="9411"/>
                    <a:pt x="14067" y="9411"/>
                    <a:pt x="14067" y="9411"/>
                  </a:cubicBezTo>
                  <a:cubicBezTo>
                    <a:pt x="17295" y="9411"/>
                    <a:pt x="17295" y="9411"/>
                    <a:pt x="17295" y="9411"/>
                  </a:cubicBezTo>
                  <a:cubicBezTo>
                    <a:pt x="17491" y="9411"/>
                    <a:pt x="17669" y="9759"/>
                    <a:pt x="17751" y="10299"/>
                  </a:cubicBezTo>
                  <a:cubicBezTo>
                    <a:pt x="19023" y="18514"/>
                    <a:pt x="19023" y="18514"/>
                    <a:pt x="19023" y="18514"/>
                  </a:cubicBezTo>
                  <a:cubicBezTo>
                    <a:pt x="21600" y="18514"/>
                    <a:pt x="21600" y="18514"/>
                    <a:pt x="21600" y="18514"/>
                  </a:cubicBezTo>
                  <a:cubicBezTo>
                    <a:pt x="21600" y="21600"/>
                    <a:pt x="21600" y="21600"/>
                    <a:pt x="21600" y="21600"/>
                  </a:cubicBezTo>
                </a:path>
              </a:pathLst>
            </a:custGeom>
            <a:solidFill>
              <a:srgbClr val="262626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44" name="Google Shape;744;g11b8ce6b77e_0_2823"/>
            <p:cNvGrpSpPr/>
            <p:nvPr/>
          </p:nvGrpSpPr>
          <p:grpSpPr>
            <a:xfrm>
              <a:off x="-2" y="385402"/>
              <a:ext cx="12188597" cy="3489026"/>
              <a:chOff x="-1" y="-1"/>
              <a:chExt cx="12188597" cy="3489026"/>
            </a:xfrm>
          </p:grpSpPr>
          <p:sp>
            <p:nvSpPr>
              <p:cNvPr id="745" name="Google Shape;745;g11b8ce6b77e_0_2823"/>
              <p:cNvSpPr/>
              <p:nvPr/>
            </p:nvSpPr>
            <p:spPr>
              <a:xfrm>
                <a:off x="2706314" y="-1"/>
                <a:ext cx="284343" cy="261468"/>
              </a:xfrm>
              <a:custGeom>
                <a:avLst/>
                <a:gdLst/>
                <a:ahLst/>
                <a:cxnLst/>
                <a:rect l="l" t="t" r="r" b="b"/>
                <a:pathLst>
                  <a:path w="21533" h="21600" extrusionOk="0">
                    <a:moveTo>
                      <a:pt x="11610" y="21600"/>
                    </a:moveTo>
                    <a:cubicBezTo>
                      <a:pt x="11340" y="21600"/>
                      <a:pt x="11070" y="21600"/>
                      <a:pt x="10800" y="21304"/>
                    </a:cubicBezTo>
                    <a:cubicBezTo>
                      <a:pt x="9720" y="20712"/>
                      <a:pt x="9180" y="19529"/>
                      <a:pt x="9720" y="18345"/>
                    </a:cubicBezTo>
                    <a:cubicBezTo>
                      <a:pt x="15930" y="4734"/>
                      <a:pt x="15930" y="4734"/>
                      <a:pt x="15930" y="4734"/>
                    </a:cubicBezTo>
                    <a:cubicBezTo>
                      <a:pt x="2160" y="4734"/>
                      <a:pt x="2160" y="4734"/>
                      <a:pt x="2160" y="4734"/>
                    </a:cubicBezTo>
                    <a:cubicBezTo>
                      <a:pt x="1080" y="4734"/>
                      <a:pt x="0" y="3551"/>
                      <a:pt x="0" y="2367"/>
                    </a:cubicBezTo>
                    <a:cubicBezTo>
                      <a:pt x="0" y="1184"/>
                      <a:pt x="1080" y="0"/>
                      <a:pt x="2160" y="0"/>
                    </a:cubicBezTo>
                    <a:cubicBezTo>
                      <a:pt x="19440" y="0"/>
                      <a:pt x="19440" y="0"/>
                      <a:pt x="19440" y="0"/>
                    </a:cubicBezTo>
                    <a:cubicBezTo>
                      <a:pt x="20250" y="0"/>
                      <a:pt x="20790" y="296"/>
                      <a:pt x="21330" y="1184"/>
                    </a:cubicBezTo>
                    <a:cubicBezTo>
                      <a:pt x="21600" y="1775"/>
                      <a:pt x="21600" y="2663"/>
                      <a:pt x="21330" y="3551"/>
                    </a:cubicBezTo>
                    <a:cubicBezTo>
                      <a:pt x="13770" y="20416"/>
                      <a:pt x="13770" y="20416"/>
                      <a:pt x="13770" y="20416"/>
                    </a:cubicBezTo>
                    <a:cubicBezTo>
                      <a:pt x="13230" y="21304"/>
                      <a:pt x="12420" y="21600"/>
                      <a:pt x="1161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6" name="Google Shape;746;g11b8ce6b77e_0_2823"/>
              <p:cNvSpPr/>
              <p:nvPr/>
            </p:nvSpPr>
            <p:spPr>
              <a:xfrm>
                <a:off x="-1" y="-1"/>
                <a:ext cx="263142" cy="5772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530" y="0"/>
                    </a:moveTo>
                    <a:cubicBezTo>
                      <a:pt x="19259" y="0"/>
                      <a:pt x="19259" y="0"/>
                      <a:pt x="19259" y="0"/>
                    </a:cubicBezTo>
                    <a:cubicBezTo>
                      <a:pt x="20429" y="0"/>
                      <a:pt x="21600" y="5400"/>
                      <a:pt x="21600" y="10800"/>
                    </a:cubicBezTo>
                    <a:cubicBezTo>
                      <a:pt x="21600" y="16200"/>
                      <a:pt x="20429" y="21600"/>
                      <a:pt x="19259" y="21600"/>
                    </a:cubicBezTo>
                    <a:cubicBezTo>
                      <a:pt x="530" y="21600"/>
                      <a:pt x="530" y="21600"/>
                      <a:pt x="530" y="21600"/>
                    </a:cubicBezTo>
                    <a:lnTo>
                      <a:pt x="0" y="20490"/>
                    </a:lnTo>
                    <a:lnTo>
                      <a:pt x="0" y="111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7" name="Google Shape;747;g11b8ce6b77e_0_2823"/>
              <p:cNvSpPr/>
              <p:nvPr/>
            </p:nvSpPr>
            <p:spPr>
              <a:xfrm>
                <a:off x="706290" y="-1"/>
                <a:ext cx="1556874" cy="5772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1204" y="21600"/>
                    </a:moveTo>
                    <a:cubicBezTo>
                      <a:pt x="14268" y="21600"/>
                      <a:pt x="14268" y="21600"/>
                      <a:pt x="14268" y="21600"/>
                    </a:cubicBezTo>
                    <a:cubicBezTo>
                      <a:pt x="14070" y="21600"/>
                      <a:pt x="13872" y="16200"/>
                      <a:pt x="13872" y="10800"/>
                    </a:cubicBezTo>
                    <a:cubicBezTo>
                      <a:pt x="13872" y="5400"/>
                      <a:pt x="14070" y="0"/>
                      <a:pt x="14268" y="0"/>
                    </a:cubicBezTo>
                    <a:cubicBezTo>
                      <a:pt x="21204" y="0"/>
                      <a:pt x="21204" y="0"/>
                      <a:pt x="21204" y="0"/>
                    </a:cubicBezTo>
                    <a:cubicBezTo>
                      <a:pt x="21402" y="0"/>
                      <a:pt x="21600" y="5400"/>
                      <a:pt x="21600" y="10800"/>
                    </a:cubicBezTo>
                    <a:cubicBezTo>
                      <a:pt x="21600" y="16200"/>
                      <a:pt x="21402" y="21600"/>
                      <a:pt x="21204" y="21600"/>
                    </a:cubicBezTo>
                    <a:moveTo>
                      <a:pt x="7332" y="21600"/>
                    </a:moveTo>
                    <a:cubicBezTo>
                      <a:pt x="396" y="21600"/>
                      <a:pt x="396" y="21600"/>
                      <a:pt x="396" y="21600"/>
                    </a:cubicBezTo>
                    <a:cubicBezTo>
                      <a:pt x="198" y="21600"/>
                      <a:pt x="0" y="16200"/>
                      <a:pt x="0" y="10800"/>
                    </a:cubicBezTo>
                    <a:cubicBezTo>
                      <a:pt x="0" y="5400"/>
                      <a:pt x="198" y="0"/>
                      <a:pt x="396" y="0"/>
                    </a:cubicBezTo>
                    <a:cubicBezTo>
                      <a:pt x="7332" y="0"/>
                      <a:pt x="7332" y="0"/>
                      <a:pt x="7332" y="0"/>
                    </a:cubicBezTo>
                    <a:cubicBezTo>
                      <a:pt x="7530" y="0"/>
                      <a:pt x="7728" y="5400"/>
                      <a:pt x="7728" y="10800"/>
                    </a:cubicBezTo>
                    <a:cubicBezTo>
                      <a:pt x="7728" y="16200"/>
                      <a:pt x="7530" y="21600"/>
                      <a:pt x="7332" y="21600"/>
                    </a:cubicBez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8" name="Google Shape;748;g11b8ce6b77e_0_2823"/>
              <p:cNvSpPr/>
              <p:nvPr/>
            </p:nvSpPr>
            <p:spPr>
              <a:xfrm>
                <a:off x="2387317" y="650443"/>
                <a:ext cx="279782" cy="500680"/>
              </a:xfrm>
              <a:custGeom>
                <a:avLst/>
                <a:gdLst/>
                <a:ahLst/>
                <a:cxnLst/>
                <a:rect l="l" t="t" r="r" b="b"/>
                <a:pathLst>
                  <a:path w="21060" h="21447" extrusionOk="0">
                    <a:moveTo>
                      <a:pt x="2160" y="21447"/>
                    </a:moveTo>
                    <a:cubicBezTo>
                      <a:pt x="1890" y="21447"/>
                      <a:pt x="1350" y="21447"/>
                      <a:pt x="1080" y="21294"/>
                    </a:cubicBezTo>
                    <a:cubicBezTo>
                      <a:pt x="0" y="20987"/>
                      <a:pt x="-270" y="20375"/>
                      <a:pt x="270" y="19762"/>
                    </a:cubicBezTo>
                    <a:cubicBezTo>
                      <a:pt x="17010" y="613"/>
                      <a:pt x="17010" y="613"/>
                      <a:pt x="17010" y="613"/>
                    </a:cubicBezTo>
                    <a:cubicBezTo>
                      <a:pt x="17550" y="0"/>
                      <a:pt x="18900" y="-153"/>
                      <a:pt x="19980" y="153"/>
                    </a:cubicBezTo>
                    <a:cubicBezTo>
                      <a:pt x="21060" y="460"/>
                      <a:pt x="21330" y="1073"/>
                      <a:pt x="20790" y="1685"/>
                    </a:cubicBezTo>
                    <a:cubicBezTo>
                      <a:pt x="4050" y="20834"/>
                      <a:pt x="4050" y="20834"/>
                      <a:pt x="4050" y="20834"/>
                    </a:cubicBezTo>
                    <a:cubicBezTo>
                      <a:pt x="3780" y="21294"/>
                      <a:pt x="2970" y="21447"/>
                      <a:pt x="2160" y="214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9" name="Google Shape;749;g11b8ce6b77e_0_2823"/>
              <p:cNvSpPr/>
              <p:nvPr/>
            </p:nvSpPr>
            <p:spPr>
              <a:xfrm>
                <a:off x="2063734" y="1540101"/>
                <a:ext cx="284343" cy="261289"/>
              </a:xfrm>
              <a:custGeom>
                <a:avLst/>
                <a:gdLst/>
                <a:ahLst/>
                <a:cxnLst/>
                <a:rect l="l" t="t" r="r" b="b"/>
                <a:pathLst>
                  <a:path w="21533" h="21308" extrusionOk="0">
                    <a:moveTo>
                      <a:pt x="19373" y="21308"/>
                    </a:moveTo>
                    <a:cubicBezTo>
                      <a:pt x="2093" y="21308"/>
                      <a:pt x="2093" y="21308"/>
                      <a:pt x="2093" y="21308"/>
                    </a:cubicBezTo>
                    <a:cubicBezTo>
                      <a:pt x="1283" y="21308"/>
                      <a:pt x="743" y="21016"/>
                      <a:pt x="203" y="20140"/>
                    </a:cubicBezTo>
                    <a:cubicBezTo>
                      <a:pt x="-67" y="19557"/>
                      <a:pt x="-67" y="18681"/>
                      <a:pt x="203" y="17805"/>
                    </a:cubicBezTo>
                    <a:cubicBezTo>
                      <a:pt x="7763" y="1167"/>
                      <a:pt x="7763" y="1167"/>
                      <a:pt x="7763" y="1167"/>
                    </a:cubicBezTo>
                    <a:cubicBezTo>
                      <a:pt x="8303" y="0"/>
                      <a:pt x="9653" y="-292"/>
                      <a:pt x="10733" y="292"/>
                    </a:cubicBezTo>
                    <a:cubicBezTo>
                      <a:pt x="11813" y="876"/>
                      <a:pt x="12353" y="2043"/>
                      <a:pt x="11813" y="3211"/>
                    </a:cubicBezTo>
                    <a:cubicBezTo>
                      <a:pt x="5603" y="16638"/>
                      <a:pt x="5603" y="16638"/>
                      <a:pt x="5603" y="16638"/>
                    </a:cubicBezTo>
                    <a:cubicBezTo>
                      <a:pt x="19373" y="16638"/>
                      <a:pt x="19373" y="16638"/>
                      <a:pt x="19373" y="16638"/>
                    </a:cubicBezTo>
                    <a:cubicBezTo>
                      <a:pt x="20453" y="16638"/>
                      <a:pt x="21533" y="17805"/>
                      <a:pt x="21533" y="18973"/>
                    </a:cubicBezTo>
                    <a:cubicBezTo>
                      <a:pt x="21533" y="20140"/>
                      <a:pt x="20453" y="21308"/>
                      <a:pt x="19373" y="2130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0" name="Google Shape;750;g11b8ce6b77e_0_2823"/>
              <p:cNvSpPr/>
              <p:nvPr/>
            </p:nvSpPr>
            <p:spPr>
              <a:xfrm>
                <a:off x="2820067" y="1743655"/>
                <a:ext cx="1643490" cy="5772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1224" y="21600"/>
                    </a:moveTo>
                    <a:cubicBezTo>
                      <a:pt x="14275" y="21600"/>
                      <a:pt x="14275" y="21600"/>
                      <a:pt x="14275" y="21600"/>
                    </a:cubicBezTo>
                    <a:cubicBezTo>
                      <a:pt x="14087" y="21600"/>
                      <a:pt x="13899" y="16200"/>
                      <a:pt x="13899" y="10800"/>
                    </a:cubicBezTo>
                    <a:cubicBezTo>
                      <a:pt x="13899" y="5400"/>
                      <a:pt x="14087" y="0"/>
                      <a:pt x="14275" y="0"/>
                    </a:cubicBezTo>
                    <a:cubicBezTo>
                      <a:pt x="21224" y="0"/>
                      <a:pt x="21224" y="0"/>
                      <a:pt x="21224" y="0"/>
                    </a:cubicBezTo>
                    <a:cubicBezTo>
                      <a:pt x="21412" y="0"/>
                      <a:pt x="21600" y="5400"/>
                      <a:pt x="21600" y="10800"/>
                    </a:cubicBezTo>
                    <a:cubicBezTo>
                      <a:pt x="21600" y="16200"/>
                      <a:pt x="21412" y="21600"/>
                      <a:pt x="21224" y="21600"/>
                    </a:cubicBezTo>
                    <a:moveTo>
                      <a:pt x="7325" y="21600"/>
                    </a:moveTo>
                    <a:cubicBezTo>
                      <a:pt x="376" y="21600"/>
                      <a:pt x="376" y="21600"/>
                      <a:pt x="376" y="21600"/>
                    </a:cubicBezTo>
                    <a:cubicBezTo>
                      <a:pt x="188" y="21600"/>
                      <a:pt x="0" y="16200"/>
                      <a:pt x="0" y="10800"/>
                    </a:cubicBezTo>
                    <a:cubicBezTo>
                      <a:pt x="0" y="5400"/>
                      <a:pt x="188" y="0"/>
                      <a:pt x="376" y="0"/>
                    </a:cubicBezTo>
                    <a:cubicBezTo>
                      <a:pt x="7325" y="0"/>
                      <a:pt x="7325" y="0"/>
                      <a:pt x="7325" y="0"/>
                    </a:cubicBezTo>
                    <a:cubicBezTo>
                      <a:pt x="7513" y="0"/>
                      <a:pt x="7701" y="5400"/>
                      <a:pt x="7701" y="10800"/>
                    </a:cubicBezTo>
                    <a:cubicBezTo>
                      <a:pt x="7701" y="16200"/>
                      <a:pt x="7513" y="21600"/>
                      <a:pt x="7325" y="21600"/>
                    </a:cubicBez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1" name="Google Shape;751;g11b8ce6b77e_0_2823"/>
              <p:cNvSpPr/>
              <p:nvPr/>
            </p:nvSpPr>
            <p:spPr>
              <a:xfrm>
                <a:off x="4920264" y="1519030"/>
                <a:ext cx="320868" cy="282349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382" extrusionOk="0">
                    <a:moveTo>
                      <a:pt x="17280" y="21382"/>
                    </a:moveTo>
                    <a:cubicBezTo>
                      <a:pt x="1920" y="21382"/>
                      <a:pt x="1920" y="21382"/>
                      <a:pt x="1920" y="21382"/>
                    </a:cubicBezTo>
                    <a:cubicBezTo>
                      <a:pt x="960" y="21382"/>
                      <a:pt x="0" y="20302"/>
                      <a:pt x="0" y="19222"/>
                    </a:cubicBezTo>
                    <a:cubicBezTo>
                      <a:pt x="0" y="18142"/>
                      <a:pt x="960" y="17062"/>
                      <a:pt x="1920" y="17062"/>
                    </a:cubicBezTo>
                    <a:cubicBezTo>
                      <a:pt x="15600" y="17062"/>
                      <a:pt x="15600" y="17062"/>
                      <a:pt x="15600" y="17062"/>
                    </a:cubicBezTo>
                    <a:cubicBezTo>
                      <a:pt x="17760" y="1942"/>
                      <a:pt x="17760" y="1942"/>
                      <a:pt x="17760" y="1942"/>
                    </a:cubicBezTo>
                    <a:cubicBezTo>
                      <a:pt x="18000" y="592"/>
                      <a:pt x="18960" y="-218"/>
                      <a:pt x="19920" y="52"/>
                    </a:cubicBezTo>
                    <a:cubicBezTo>
                      <a:pt x="20880" y="322"/>
                      <a:pt x="21600" y="1402"/>
                      <a:pt x="21600" y="2482"/>
                    </a:cubicBezTo>
                    <a:cubicBezTo>
                      <a:pt x="19200" y="19492"/>
                      <a:pt x="19200" y="19492"/>
                      <a:pt x="19200" y="19492"/>
                    </a:cubicBezTo>
                    <a:cubicBezTo>
                      <a:pt x="18960" y="20572"/>
                      <a:pt x="18240" y="21382"/>
                      <a:pt x="17280" y="213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2" name="Google Shape;752;g11b8ce6b77e_0_2823"/>
              <p:cNvSpPr/>
              <p:nvPr/>
            </p:nvSpPr>
            <p:spPr>
              <a:xfrm>
                <a:off x="5241151" y="915121"/>
                <a:ext cx="322596" cy="28182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920" y="21600"/>
                    </a:moveTo>
                    <a:cubicBezTo>
                      <a:pt x="1920" y="21600"/>
                      <a:pt x="1680" y="21600"/>
                      <a:pt x="1680" y="21600"/>
                    </a:cubicBezTo>
                    <a:cubicBezTo>
                      <a:pt x="720" y="21327"/>
                      <a:pt x="0" y="20233"/>
                      <a:pt x="0" y="19139"/>
                    </a:cubicBezTo>
                    <a:cubicBezTo>
                      <a:pt x="2400" y="1914"/>
                      <a:pt x="2400" y="1914"/>
                      <a:pt x="2400" y="1914"/>
                    </a:cubicBezTo>
                    <a:cubicBezTo>
                      <a:pt x="2640" y="820"/>
                      <a:pt x="3360" y="0"/>
                      <a:pt x="4320" y="0"/>
                    </a:cubicBezTo>
                    <a:cubicBezTo>
                      <a:pt x="19680" y="0"/>
                      <a:pt x="19680" y="0"/>
                      <a:pt x="19680" y="0"/>
                    </a:cubicBezTo>
                    <a:cubicBezTo>
                      <a:pt x="20640" y="0"/>
                      <a:pt x="21600" y="1094"/>
                      <a:pt x="21600" y="2187"/>
                    </a:cubicBezTo>
                    <a:cubicBezTo>
                      <a:pt x="21600" y="3281"/>
                      <a:pt x="20640" y="4375"/>
                      <a:pt x="19680" y="4375"/>
                    </a:cubicBezTo>
                    <a:cubicBezTo>
                      <a:pt x="6000" y="4375"/>
                      <a:pt x="6000" y="4375"/>
                      <a:pt x="6000" y="4375"/>
                    </a:cubicBezTo>
                    <a:cubicBezTo>
                      <a:pt x="3840" y="19686"/>
                      <a:pt x="3840" y="19686"/>
                      <a:pt x="3840" y="19686"/>
                    </a:cubicBezTo>
                    <a:cubicBezTo>
                      <a:pt x="3600" y="20780"/>
                      <a:pt x="2880" y="21600"/>
                      <a:pt x="192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3" name="Google Shape;753;g11b8ce6b77e_0_2823"/>
              <p:cNvSpPr/>
              <p:nvPr/>
            </p:nvSpPr>
            <p:spPr>
              <a:xfrm>
                <a:off x="6091756" y="915121"/>
                <a:ext cx="641790" cy="5772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0640" y="21600"/>
                    </a:moveTo>
                    <a:cubicBezTo>
                      <a:pt x="960" y="21600"/>
                      <a:pt x="960" y="21600"/>
                      <a:pt x="960" y="21600"/>
                    </a:cubicBezTo>
                    <a:cubicBezTo>
                      <a:pt x="480" y="21600"/>
                      <a:pt x="0" y="16200"/>
                      <a:pt x="0" y="10800"/>
                    </a:cubicBezTo>
                    <a:cubicBezTo>
                      <a:pt x="0" y="5400"/>
                      <a:pt x="480" y="0"/>
                      <a:pt x="960" y="0"/>
                    </a:cubicBezTo>
                    <a:cubicBezTo>
                      <a:pt x="20640" y="0"/>
                      <a:pt x="20640" y="0"/>
                      <a:pt x="20640" y="0"/>
                    </a:cubicBezTo>
                    <a:cubicBezTo>
                      <a:pt x="21120" y="0"/>
                      <a:pt x="21600" y="5400"/>
                      <a:pt x="21600" y="10800"/>
                    </a:cubicBezTo>
                    <a:cubicBezTo>
                      <a:pt x="21600" y="16200"/>
                      <a:pt x="21120" y="21600"/>
                      <a:pt x="2064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4" name="Google Shape;754;g11b8ce6b77e_0_2823"/>
              <p:cNvSpPr/>
              <p:nvPr/>
            </p:nvSpPr>
            <p:spPr>
              <a:xfrm>
                <a:off x="7247966" y="915121"/>
                <a:ext cx="343470" cy="278424"/>
              </a:xfrm>
              <a:custGeom>
                <a:avLst/>
                <a:gdLst/>
                <a:ahLst/>
                <a:cxnLst/>
                <a:rect l="l" t="t" r="r" b="b"/>
                <a:pathLst>
                  <a:path w="21420" h="21600" extrusionOk="0">
                    <a:moveTo>
                      <a:pt x="19596" y="21600"/>
                    </a:moveTo>
                    <a:cubicBezTo>
                      <a:pt x="18705" y="21600"/>
                      <a:pt x="18037" y="21046"/>
                      <a:pt x="17814" y="19938"/>
                    </a:cubicBezTo>
                    <a:cubicBezTo>
                      <a:pt x="14697" y="4431"/>
                      <a:pt x="14697" y="4431"/>
                      <a:pt x="14697" y="4431"/>
                    </a:cubicBezTo>
                    <a:cubicBezTo>
                      <a:pt x="1781" y="4431"/>
                      <a:pt x="1781" y="4431"/>
                      <a:pt x="1781" y="4431"/>
                    </a:cubicBezTo>
                    <a:cubicBezTo>
                      <a:pt x="891" y="4431"/>
                      <a:pt x="0" y="3323"/>
                      <a:pt x="0" y="2215"/>
                    </a:cubicBezTo>
                    <a:cubicBezTo>
                      <a:pt x="0" y="1108"/>
                      <a:pt x="891" y="0"/>
                      <a:pt x="1781" y="0"/>
                    </a:cubicBezTo>
                    <a:cubicBezTo>
                      <a:pt x="16033" y="0"/>
                      <a:pt x="16033" y="0"/>
                      <a:pt x="16033" y="0"/>
                    </a:cubicBezTo>
                    <a:cubicBezTo>
                      <a:pt x="16924" y="0"/>
                      <a:pt x="17592" y="554"/>
                      <a:pt x="17814" y="1662"/>
                    </a:cubicBezTo>
                    <a:cubicBezTo>
                      <a:pt x="21377" y="18831"/>
                      <a:pt x="21377" y="18831"/>
                      <a:pt x="21377" y="18831"/>
                    </a:cubicBezTo>
                    <a:cubicBezTo>
                      <a:pt x="21600" y="19938"/>
                      <a:pt x="20932" y="21323"/>
                      <a:pt x="20041" y="21600"/>
                    </a:cubicBezTo>
                    <a:cubicBezTo>
                      <a:pt x="19819" y="21600"/>
                      <a:pt x="19819" y="21600"/>
                      <a:pt x="19596" y="21600"/>
                    </a:cubicBez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5" name="Google Shape;755;g11b8ce6b77e_0_2823"/>
              <p:cNvSpPr/>
              <p:nvPr/>
            </p:nvSpPr>
            <p:spPr>
              <a:xfrm>
                <a:off x="7632867" y="1522420"/>
                <a:ext cx="345183" cy="278956"/>
              </a:xfrm>
              <a:custGeom>
                <a:avLst/>
                <a:gdLst/>
                <a:ahLst/>
                <a:cxnLst/>
                <a:rect l="l" t="t" r="r" b="b"/>
                <a:pathLst>
                  <a:path w="21420" h="21380" extrusionOk="0">
                    <a:moveTo>
                      <a:pt x="19639" y="21380"/>
                    </a:moveTo>
                    <a:cubicBezTo>
                      <a:pt x="5387" y="21380"/>
                      <a:pt x="5387" y="21380"/>
                      <a:pt x="5387" y="21380"/>
                    </a:cubicBezTo>
                    <a:cubicBezTo>
                      <a:pt x="4496" y="21380"/>
                      <a:pt x="3828" y="20833"/>
                      <a:pt x="3606" y="19739"/>
                    </a:cubicBezTo>
                    <a:cubicBezTo>
                      <a:pt x="43" y="2788"/>
                      <a:pt x="43" y="2788"/>
                      <a:pt x="43" y="2788"/>
                    </a:cubicBezTo>
                    <a:cubicBezTo>
                      <a:pt x="-180" y="1694"/>
                      <a:pt x="488" y="327"/>
                      <a:pt x="1379" y="53"/>
                    </a:cubicBezTo>
                    <a:cubicBezTo>
                      <a:pt x="2269" y="-220"/>
                      <a:pt x="3383" y="600"/>
                      <a:pt x="3606" y="1694"/>
                    </a:cubicBezTo>
                    <a:cubicBezTo>
                      <a:pt x="6723" y="17005"/>
                      <a:pt x="6723" y="17005"/>
                      <a:pt x="6723" y="17005"/>
                    </a:cubicBezTo>
                    <a:cubicBezTo>
                      <a:pt x="19639" y="17005"/>
                      <a:pt x="19639" y="17005"/>
                      <a:pt x="19639" y="17005"/>
                    </a:cubicBezTo>
                    <a:cubicBezTo>
                      <a:pt x="20529" y="17005"/>
                      <a:pt x="21420" y="18099"/>
                      <a:pt x="21420" y="19193"/>
                    </a:cubicBezTo>
                    <a:cubicBezTo>
                      <a:pt x="21420" y="20286"/>
                      <a:pt x="20529" y="21380"/>
                      <a:pt x="19639" y="213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6" name="Google Shape;756;g11b8ce6b77e_0_2823"/>
              <p:cNvSpPr/>
              <p:nvPr/>
            </p:nvSpPr>
            <p:spPr>
              <a:xfrm>
                <a:off x="8448320" y="1743655"/>
                <a:ext cx="585738" cy="5772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0546" y="21600"/>
                    </a:moveTo>
                    <a:cubicBezTo>
                      <a:pt x="1054" y="21600"/>
                      <a:pt x="1054" y="21600"/>
                      <a:pt x="1054" y="21600"/>
                    </a:cubicBezTo>
                    <a:cubicBezTo>
                      <a:pt x="527" y="21600"/>
                      <a:pt x="0" y="16200"/>
                      <a:pt x="0" y="10800"/>
                    </a:cubicBezTo>
                    <a:cubicBezTo>
                      <a:pt x="0" y="5400"/>
                      <a:pt x="527" y="0"/>
                      <a:pt x="1054" y="0"/>
                    </a:cubicBezTo>
                    <a:cubicBezTo>
                      <a:pt x="20546" y="0"/>
                      <a:pt x="20546" y="0"/>
                      <a:pt x="20546" y="0"/>
                    </a:cubicBezTo>
                    <a:cubicBezTo>
                      <a:pt x="21073" y="0"/>
                      <a:pt x="21600" y="5400"/>
                      <a:pt x="21600" y="10800"/>
                    </a:cubicBezTo>
                    <a:cubicBezTo>
                      <a:pt x="21600" y="16200"/>
                      <a:pt x="21073" y="21600"/>
                      <a:pt x="20546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7" name="Google Shape;757;g11b8ce6b77e_0_2823"/>
              <p:cNvSpPr/>
              <p:nvPr/>
            </p:nvSpPr>
            <p:spPr>
              <a:xfrm>
                <a:off x="9506059" y="1743655"/>
                <a:ext cx="383114" cy="264870"/>
              </a:xfrm>
              <a:custGeom>
                <a:avLst/>
                <a:gdLst/>
                <a:ahLst/>
                <a:cxnLst/>
                <a:rect l="l" t="t" r="r" b="b"/>
                <a:pathLst>
                  <a:path w="21472" h="21600" extrusionOk="0">
                    <a:moveTo>
                      <a:pt x="19800" y="21600"/>
                    </a:moveTo>
                    <a:cubicBezTo>
                      <a:pt x="19200" y="21600"/>
                      <a:pt x="18600" y="21016"/>
                      <a:pt x="18400" y="20141"/>
                    </a:cubicBezTo>
                    <a:cubicBezTo>
                      <a:pt x="13400" y="4670"/>
                      <a:pt x="13400" y="4670"/>
                      <a:pt x="13400" y="4670"/>
                    </a:cubicBezTo>
                    <a:cubicBezTo>
                      <a:pt x="1600" y="4670"/>
                      <a:pt x="1600" y="4670"/>
                      <a:pt x="1600" y="4670"/>
                    </a:cubicBezTo>
                    <a:cubicBezTo>
                      <a:pt x="800" y="4670"/>
                      <a:pt x="0" y="3503"/>
                      <a:pt x="0" y="2335"/>
                    </a:cubicBezTo>
                    <a:cubicBezTo>
                      <a:pt x="0" y="1168"/>
                      <a:pt x="800" y="0"/>
                      <a:pt x="1600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15000" y="0"/>
                      <a:pt x="15600" y="584"/>
                      <a:pt x="15800" y="1459"/>
                    </a:cubicBezTo>
                    <a:cubicBezTo>
                      <a:pt x="21400" y="18097"/>
                      <a:pt x="21400" y="18097"/>
                      <a:pt x="21400" y="18097"/>
                    </a:cubicBezTo>
                    <a:cubicBezTo>
                      <a:pt x="21600" y="19265"/>
                      <a:pt x="21400" y="20724"/>
                      <a:pt x="20600" y="21308"/>
                    </a:cubicBezTo>
                    <a:cubicBezTo>
                      <a:pt x="20400" y="21600"/>
                      <a:pt x="20000" y="21600"/>
                      <a:pt x="19800" y="21600"/>
                    </a:cubicBez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8" name="Google Shape;758;g11b8ce6b77e_0_2823"/>
              <p:cNvSpPr/>
              <p:nvPr/>
            </p:nvSpPr>
            <p:spPr>
              <a:xfrm>
                <a:off x="10031638" y="2375827"/>
                <a:ext cx="256936" cy="479889"/>
              </a:xfrm>
              <a:custGeom>
                <a:avLst/>
                <a:gdLst/>
                <a:ahLst/>
                <a:cxnLst/>
                <a:rect l="l" t="t" r="r" b="b"/>
                <a:pathLst>
                  <a:path w="20953" h="21498" extrusionOk="0">
                    <a:moveTo>
                      <a:pt x="18618" y="21498"/>
                    </a:moveTo>
                    <a:cubicBezTo>
                      <a:pt x="17742" y="21498"/>
                      <a:pt x="16867" y="21338"/>
                      <a:pt x="16575" y="20858"/>
                    </a:cubicBezTo>
                    <a:cubicBezTo>
                      <a:pt x="229" y="1818"/>
                      <a:pt x="229" y="1818"/>
                      <a:pt x="229" y="1818"/>
                    </a:cubicBezTo>
                    <a:cubicBezTo>
                      <a:pt x="-355" y="1178"/>
                      <a:pt x="229" y="378"/>
                      <a:pt x="1396" y="58"/>
                    </a:cubicBezTo>
                    <a:cubicBezTo>
                      <a:pt x="2564" y="-102"/>
                      <a:pt x="4023" y="58"/>
                      <a:pt x="4315" y="698"/>
                    </a:cubicBezTo>
                    <a:cubicBezTo>
                      <a:pt x="20661" y="19738"/>
                      <a:pt x="20661" y="19738"/>
                      <a:pt x="20661" y="19738"/>
                    </a:cubicBezTo>
                    <a:cubicBezTo>
                      <a:pt x="21245" y="20378"/>
                      <a:pt x="20953" y="21178"/>
                      <a:pt x="19786" y="21498"/>
                    </a:cubicBezTo>
                    <a:cubicBezTo>
                      <a:pt x="19202" y="21498"/>
                      <a:pt x="18910" y="21498"/>
                      <a:pt x="18618" y="2149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g11b8ce6b77e_0_2823"/>
              <p:cNvSpPr/>
              <p:nvPr/>
            </p:nvSpPr>
            <p:spPr>
              <a:xfrm>
                <a:off x="10435703" y="3225100"/>
                <a:ext cx="384462" cy="263925"/>
              </a:xfrm>
              <a:custGeom>
                <a:avLst/>
                <a:gdLst/>
                <a:ahLst/>
                <a:cxnLst/>
                <a:rect l="l" t="t" r="r" b="b"/>
                <a:pathLst>
                  <a:path w="21359" h="21250" extrusionOk="0">
                    <a:moveTo>
                      <a:pt x="19774" y="21250"/>
                    </a:moveTo>
                    <a:cubicBezTo>
                      <a:pt x="6695" y="21250"/>
                      <a:pt x="6695" y="21250"/>
                      <a:pt x="6695" y="21250"/>
                    </a:cubicBezTo>
                    <a:cubicBezTo>
                      <a:pt x="6100" y="21250"/>
                      <a:pt x="5506" y="20674"/>
                      <a:pt x="5308" y="19810"/>
                    </a:cubicBezTo>
                    <a:cubicBezTo>
                      <a:pt x="155" y="3106"/>
                      <a:pt x="155" y="3106"/>
                      <a:pt x="155" y="3106"/>
                    </a:cubicBezTo>
                    <a:cubicBezTo>
                      <a:pt x="-241" y="1954"/>
                      <a:pt x="155" y="802"/>
                      <a:pt x="948" y="226"/>
                    </a:cubicBezTo>
                    <a:cubicBezTo>
                      <a:pt x="1741" y="-350"/>
                      <a:pt x="2533" y="226"/>
                      <a:pt x="2930" y="1378"/>
                    </a:cubicBezTo>
                    <a:cubicBezTo>
                      <a:pt x="7686" y="16642"/>
                      <a:pt x="7686" y="16642"/>
                      <a:pt x="7686" y="16642"/>
                    </a:cubicBezTo>
                    <a:cubicBezTo>
                      <a:pt x="19774" y="16642"/>
                      <a:pt x="19774" y="16642"/>
                      <a:pt x="19774" y="16642"/>
                    </a:cubicBezTo>
                    <a:cubicBezTo>
                      <a:pt x="20566" y="16642"/>
                      <a:pt x="21359" y="17794"/>
                      <a:pt x="21359" y="18946"/>
                    </a:cubicBezTo>
                    <a:cubicBezTo>
                      <a:pt x="21359" y="20098"/>
                      <a:pt x="20566" y="21250"/>
                      <a:pt x="19774" y="21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0" name="Google Shape;760;g11b8ce6b77e_0_2823"/>
              <p:cNvSpPr/>
              <p:nvPr/>
            </p:nvSpPr>
            <p:spPr>
              <a:xfrm>
                <a:off x="11147845" y="3431282"/>
                <a:ext cx="443124" cy="5772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0206" y="21600"/>
                    </a:moveTo>
                    <a:cubicBezTo>
                      <a:pt x="1394" y="21600"/>
                      <a:pt x="1394" y="21600"/>
                      <a:pt x="1394" y="21600"/>
                    </a:cubicBezTo>
                    <a:cubicBezTo>
                      <a:pt x="697" y="21600"/>
                      <a:pt x="0" y="16200"/>
                      <a:pt x="0" y="10800"/>
                    </a:cubicBezTo>
                    <a:cubicBezTo>
                      <a:pt x="0" y="5400"/>
                      <a:pt x="697" y="0"/>
                      <a:pt x="1394" y="0"/>
                    </a:cubicBezTo>
                    <a:cubicBezTo>
                      <a:pt x="20206" y="0"/>
                      <a:pt x="20206" y="0"/>
                      <a:pt x="20206" y="0"/>
                    </a:cubicBezTo>
                    <a:cubicBezTo>
                      <a:pt x="20903" y="0"/>
                      <a:pt x="21600" y="5400"/>
                      <a:pt x="21600" y="10800"/>
                    </a:cubicBezTo>
                    <a:cubicBezTo>
                      <a:pt x="21600" y="16200"/>
                      <a:pt x="20903" y="21600"/>
                      <a:pt x="20206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1" name="Google Shape;761;g11b8ce6b77e_0_2823"/>
              <p:cNvSpPr/>
              <p:nvPr/>
            </p:nvSpPr>
            <p:spPr>
              <a:xfrm>
                <a:off x="11933932" y="3431282"/>
                <a:ext cx="254664" cy="5772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2434" y="0"/>
                    </a:moveTo>
                    <a:cubicBezTo>
                      <a:pt x="17035" y="0"/>
                      <a:pt x="20686" y="0"/>
                      <a:pt x="21598" y="0"/>
                    </a:cubicBezTo>
                    <a:lnTo>
                      <a:pt x="21600" y="0"/>
                    </a:lnTo>
                    <a:lnTo>
                      <a:pt x="21600" y="21600"/>
                    </a:lnTo>
                    <a:lnTo>
                      <a:pt x="15476" y="21600"/>
                    </a:lnTo>
                    <a:cubicBezTo>
                      <a:pt x="2434" y="21600"/>
                      <a:pt x="2434" y="21600"/>
                      <a:pt x="2434" y="21600"/>
                    </a:cubicBezTo>
                    <a:cubicBezTo>
                      <a:pt x="1217" y="21600"/>
                      <a:pt x="0" y="16200"/>
                      <a:pt x="0" y="10800"/>
                    </a:cubicBezTo>
                    <a:cubicBezTo>
                      <a:pt x="0" y="5400"/>
                      <a:pt x="1217" y="0"/>
                      <a:pt x="24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62" name="Google Shape;762;g11b8ce6b77e_0_2823"/>
          <p:cNvGrpSpPr/>
          <p:nvPr/>
        </p:nvGrpSpPr>
        <p:grpSpPr>
          <a:xfrm>
            <a:off x="1169392" y="758196"/>
            <a:ext cx="574265" cy="800373"/>
            <a:chOff x="620022" y="1058089"/>
            <a:chExt cx="736237" cy="1075626"/>
          </a:xfrm>
        </p:grpSpPr>
        <p:sp>
          <p:nvSpPr>
            <p:cNvPr id="763" name="Google Shape;763;g11b8ce6b77e_0_2823"/>
            <p:cNvSpPr/>
            <p:nvPr/>
          </p:nvSpPr>
          <p:spPr>
            <a:xfrm>
              <a:off x="620022" y="1058089"/>
              <a:ext cx="736236" cy="10756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7399"/>
                  </a:moveTo>
                  <a:cubicBezTo>
                    <a:pt x="21600" y="13308"/>
                    <a:pt x="10800" y="21600"/>
                    <a:pt x="10800" y="21600"/>
                  </a:cubicBezTo>
                  <a:cubicBezTo>
                    <a:pt x="10800" y="21600"/>
                    <a:pt x="0" y="13159"/>
                    <a:pt x="0" y="7399"/>
                  </a:cubicBezTo>
                  <a:cubicBezTo>
                    <a:pt x="0" y="3327"/>
                    <a:pt x="4856" y="0"/>
                    <a:pt x="10800" y="0"/>
                  </a:cubicBezTo>
                  <a:cubicBezTo>
                    <a:pt x="16744" y="0"/>
                    <a:pt x="21600" y="3327"/>
                    <a:pt x="21600" y="7399"/>
                  </a:cubicBezTo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g11b8ce6b77e_0_2823"/>
            <p:cNvSpPr/>
            <p:nvPr/>
          </p:nvSpPr>
          <p:spPr>
            <a:xfrm>
              <a:off x="988735" y="1058089"/>
              <a:ext cx="367524" cy="10756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21600" y="13308"/>
                    <a:pt x="21600" y="7399"/>
                  </a:cubicBezTo>
                  <a:cubicBezTo>
                    <a:pt x="21600" y="3327"/>
                    <a:pt x="11887" y="0"/>
                    <a:pt x="0" y="0"/>
                  </a:cubicBezTo>
                </a:path>
              </a:pathLst>
            </a:custGeom>
            <a:solidFill>
              <a:srgbClr val="0072CE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g11b8ce6b77e_0_2823"/>
            <p:cNvSpPr/>
            <p:nvPr/>
          </p:nvSpPr>
          <p:spPr>
            <a:xfrm>
              <a:off x="711612" y="1152029"/>
              <a:ext cx="553200" cy="552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66" name="Google Shape;766;g11b8ce6b77e_0_2823"/>
          <p:cNvGrpSpPr/>
          <p:nvPr/>
        </p:nvGrpSpPr>
        <p:grpSpPr>
          <a:xfrm>
            <a:off x="2785829" y="1561027"/>
            <a:ext cx="574265" cy="800373"/>
            <a:chOff x="8967308" y="3044742"/>
            <a:chExt cx="736237" cy="1075626"/>
          </a:xfrm>
        </p:grpSpPr>
        <p:sp>
          <p:nvSpPr>
            <p:cNvPr id="767" name="Google Shape;767;g11b8ce6b77e_0_2823"/>
            <p:cNvSpPr/>
            <p:nvPr/>
          </p:nvSpPr>
          <p:spPr>
            <a:xfrm>
              <a:off x="8967308" y="3044742"/>
              <a:ext cx="736236" cy="10756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7399"/>
                  </a:moveTo>
                  <a:cubicBezTo>
                    <a:pt x="21600" y="13308"/>
                    <a:pt x="10800" y="21600"/>
                    <a:pt x="10800" y="21600"/>
                  </a:cubicBezTo>
                  <a:cubicBezTo>
                    <a:pt x="10800" y="21600"/>
                    <a:pt x="0" y="13159"/>
                    <a:pt x="0" y="7399"/>
                  </a:cubicBezTo>
                  <a:cubicBezTo>
                    <a:pt x="0" y="3327"/>
                    <a:pt x="4856" y="0"/>
                    <a:pt x="10800" y="0"/>
                  </a:cubicBezTo>
                  <a:cubicBezTo>
                    <a:pt x="16744" y="0"/>
                    <a:pt x="21600" y="3327"/>
                    <a:pt x="21600" y="7399"/>
                  </a:cubicBezTo>
                </a:path>
              </a:pathLst>
            </a:custGeom>
            <a:solidFill>
              <a:srgbClr val="B2CEEB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g11b8ce6b77e_0_2823"/>
            <p:cNvSpPr/>
            <p:nvPr/>
          </p:nvSpPr>
          <p:spPr>
            <a:xfrm>
              <a:off x="9336021" y="3044742"/>
              <a:ext cx="367524" cy="10756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21600" y="13308"/>
                    <a:pt x="21600" y="7399"/>
                  </a:cubicBezTo>
                  <a:cubicBezTo>
                    <a:pt x="21600" y="3327"/>
                    <a:pt x="11887" y="0"/>
                    <a:pt x="0" y="0"/>
                  </a:cubicBezTo>
                </a:path>
              </a:pathLst>
            </a:custGeom>
            <a:solidFill>
              <a:srgbClr val="99C7EB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g11b8ce6b77e_0_2823"/>
            <p:cNvSpPr/>
            <p:nvPr/>
          </p:nvSpPr>
          <p:spPr>
            <a:xfrm>
              <a:off x="9058898" y="3138682"/>
              <a:ext cx="554100" cy="550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0" name="Google Shape;770;g11b8ce6b77e_0_2823"/>
          <p:cNvGrpSpPr/>
          <p:nvPr/>
        </p:nvGrpSpPr>
        <p:grpSpPr>
          <a:xfrm>
            <a:off x="5714792" y="1561033"/>
            <a:ext cx="574265" cy="800373"/>
            <a:chOff x="620022" y="1058089"/>
            <a:chExt cx="736237" cy="1075626"/>
          </a:xfrm>
        </p:grpSpPr>
        <p:sp>
          <p:nvSpPr>
            <p:cNvPr id="771" name="Google Shape;771;g11b8ce6b77e_0_2823"/>
            <p:cNvSpPr/>
            <p:nvPr/>
          </p:nvSpPr>
          <p:spPr>
            <a:xfrm>
              <a:off x="620022" y="1058089"/>
              <a:ext cx="736236" cy="10756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7399"/>
                  </a:moveTo>
                  <a:cubicBezTo>
                    <a:pt x="21600" y="13308"/>
                    <a:pt x="10800" y="21600"/>
                    <a:pt x="10800" y="21600"/>
                  </a:cubicBezTo>
                  <a:cubicBezTo>
                    <a:pt x="10800" y="21600"/>
                    <a:pt x="0" y="13159"/>
                    <a:pt x="0" y="7399"/>
                  </a:cubicBezTo>
                  <a:cubicBezTo>
                    <a:pt x="0" y="3327"/>
                    <a:pt x="4856" y="0"/>
                    <a:pt x="10800" y="0"/>
                  </a:cubicBezTo>
                  <a:cubicBezTo>
                    <a:pt x="16744" y="0"/>
                    <a:pt x="21600" y="3327"/>
                    <a:pt x="21600" y="7399"/>
                  </a:cubicBezTo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g11b8ce6b77e_0_2823"/>
            <p:cNvSpPr/>
            <p:nvPr/>
          </p:nvSpPr>
          <p:spPr>
            <a:xfrm>
              <a:off x="988735" y="1058089"/>
              <a:ext cx="367524" cy="10756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21600" y="13308"/>
                    <a:pt x="21600" y="7399"/>
                  </a:cubicBezTo>
                  <a:cubicBezTo>
                    <a:pt x="21600" y="3327"/>
                    <a:pt x="11887" y="0"/>
                    <a:pt x="0" y="0"/>
                  </a:cubicBezTo>
                </a:path>
              </a:pathLst>
            </a:custGeom>
            <a:solidFill>
              <a:srgbClr val="0072CE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g11b8ce6b77e_0_2823"/>
            <p:cNvSpPr/>
            <p:nvPr/>
          </p:nvSpPr>
          <p:spPr>
            <a:xfrm>
              <a:off x="711612" y="1152029"/>
              <a:ext cx="553200" cy="552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4" name="Google Shape;774;g11b8ce6b77e_0_2823"/>
          <p:cNvGrpSpPr/>
          <p:nvPr/>
        </p:nvGrpSpPr>
        <p:grpSpPr>
          <a:xfrm>
            <a:off x="7535179" y="2431290"/>
            <a:ext cx="574265" cy="800373"/>
            <a:chOff x="8967308" y="3044742"/>
            <a:chExt cx="736237" cy="1075626"/>
          </a:xfrm>
        </p:grpSpPr>
        <p:sp>
          <p:nvSpPr>
            <p:cNvPr id="775" name="Google Shape;775;g11b8ce6b77e_0_2823"/>
            <p:cNvSpPr/>
            <p:nvPr/>
          </p:nvSpPr>
          <p:spPr>
            <a:xfrm>
              <a:off x="8967308" y="3044742"/>
              <a:ext cx="736236" cy="10756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7399"/>
                  </a:moveTo>
                  <a:cubicBezTo>
                    <a:pt x="21600" y="13308"/>
                    <a:pt x="10800" y="21600"/>
                    <a:pt x="10800" y="21600"/>
                  </a:cubicBezTo>
                  <a:cubicBezTo>
                    <a:pt x="10800" y="21600"/>
                    <a:pt x="0" y="13159"/>
                    <a:pt x="0" y="7399"/>
                  </a:cubicBezTo>
                  <a:cubicBezTo>
                    <a:pt x="0" y="3327"/>
                    <a:pt x="4856" y="0"/>
                    <a:pt x="10800" y="0"/>
                  </a:cubicBezTo>
                  <a:cubicBezTo>
                    <a:pt x="16744" y="0"/>
                    <a:pt x="21600" y="3327"/>
                    <a:pt x="21600" y="7399"/>
                  </a:cubicBezTo>
                </a:path>
              </a:pathLst>
            </a:custGeom>
            <a:solidFill>
              <a:srgbClr val="B2CEEB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g11b8ce6b77e_0_2823"/>
            <p:cNvSpPr/>
            <p:nvPr/>
          </p:nvSpPr>
          <p:spPr>
            <a:xfrm>
              <a:off x="9336021" y="3044742"/>
              <a:ext cx="367524" cy="10756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21600" y="13308"/>
                    <a:pt x="21600" y="7399"/>
                  </a:cubicBezTo>
                  <a:cubicBezTo>
                    <a:pt x="21600" y="3327"/>
                    <a:pt x="11887" y="0"/>
                    <a:pt x="0" y="0"/>
                  </a:cubicBezTo>
                </a:path>
              </a:pathLst>
            </a:custGeom>
            <a:solidFill>
              <a:srgbClr val="99C7EB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g11b8ce6b77e_0_2823"/>
            <p:cNvSpPr/>
            <p:nvPr/>
          </p:nvSpPr>
          <p:spPr>
            <a:xfrm>
              <a:off x="9058898" y="3138682"/>
              <a:ext cx="554100" cy="550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8" name="Google Shape;778;g11b8ce6b77e_0_2823"/>
          <p:cNvSpPr txBox="1"/>
          <p:nvPr/>
        </p:nvSpPr>
        <p:spPr>
          <a:xfrm>
            <a:off x="185506" y="2591133"/>
            <a:ext cx="928500" cy="16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100" b="1" i="0" u="none" strike="noStrike" cap="none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Short term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9" name="Google Shape;779;g11b8ce6b77e_0_2823"/>
          <p:cNvSpPr txBox="1"/>
          <p:nvPr/>
        </p:nvSpPr>
        <p:spPr>
          <a:xfrm>
            <a:off x="3321724" y="761325"/>
            <a:ext cx="1931400" cy="16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100" b="1">
                <a:solidFill>
                  <a:srgbClr val="005EB8"/>
                </a:solidFill>
              </a:rPr>
              <a:t>Migrate Trust Services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0" name="Google Shape;780;g11b8ce6b77e_0_2823"/>
          <p:cNvSpPr txBox="1"/>
          <p:nvPr/>
        </p:nvSpPr>
        <p:spPr>
          <a:xfrm>
            <a:off x="3519641" y="2845125"/>
            <a:ext cx="1673400" cy="16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100" b="1">
                <a:solidFill>
                  <a:srgbClr val="005EB8"/>
                </a:solidFill>
              </a:rPr>
              <a:t>Close Data Center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1" name="Google Shape;781;g11b8ce6b77e_0_2823"/>
          <p:cNvSpPr txBox="1"/>
          <p:nvPr/>
        </p:nvSpPr>
        <p:spPr>
          <a:xfrm>
            <a:off x="6871706" y="1157916"/>
            <a:ext cx="928500" cy="16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100" b="1">
                <a:solidFill>
                  <a:srgbClr val="005EB8"/>
                </a:solidFill>
              </a:rPr>
              <a:t>Long term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2" name="Google Shape;782;g11b8ce6b77e_0_2823"/>
          <p:cNvSpPr/>
          <p:nvPr/>
        </p:nvSpPr>
        <p:spPr>
          <a:xfrm>
            <a:off x="377558" y="4485917"/>
            <a:ext cx="11080200" cy="7095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Arial"/>
              <a:buChar char="●"/>
            </a:pP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 plan to make </a:t>
            </a:r>
            <a:r>
              <a:rPr lang="en-GB" sz="1000">
                <a:solidFill>
                  <a:schemeClr val="accent6"/>
                </a:solidFill>
              </a:rPr>
              <a:t>Trust Services</a:t>
            </a: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cloud native. </a:t>
            </a:r>
            <a:endParaRPr sz="1000">
              <a:solidFill>
                <a:schemeClr val="accent6"/>
              </a:solidFill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</a:pPr>
            <a:r>
              <a:rPr lang="en-GB" sz="1000">
                <a:solidFill>
                  <a:schemeClr val="accent6"/>
                </a:solidFill>
              </a:rPr>
              <a:t>Some migration to VMC</a:t>
            </a:r>
            <a:endParaRPr sz="1000">
              <a:solidFill>
                <a:schemeClr val="accent6"/>
              </a:solidFill>
            </a:endParaRPr>
          </a:p>
          <a:p>
            <a:pPr marL="457200" marR="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50"/>
              <a:buFont typeface="Arial"/>
              <a:buChar char="●"/>
            </a:pPr>
            <a:r>
              <a:rPr lang="en-GB" sz="1000">
                <a:solidFill>
                  <a:schemeClr val="accent6"/>
                </a:solidFill>
              </a:rPr>
              <a:t>5</a:t>
            </a: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waves across </a:t>
            </a:r>
            <a:r>
              <a:rPr lang="en-GB" sz="1000">
                <a:solidFill>
                  <a:schemeClr val="accent6"/>
                </a:solidFill>
              </a:rPr>
              <a:t>18</a:t>
            </a: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months to move from on-premise, consist of </a:t>
            </a:r>
            <a:r>
              <a:rPr lang="en-GB" sz="1000">
                <a:solidFill>
                  <a:schemeClr val="accent6"/>
                </a:solidFill>
              </a:rPr>
              <a:t>hospital admissions</a:t>
            </a: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000">
                <a:solidFill>
                  <a:schemeClr val="accent6"/>
                </a:solidFill>
              </a:rPr>
              <a:t>nursing management</a:t>
            </a:r>
            <a:r>
              <a:rPr lang="en-GB" sz="10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and a general group. Majority of rehosting.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3" name="Google Shape;783;g11b8ce6b77e_0_2823"/>
          <p:cNvSpPr/>
          <p:nvPr/>
        </p:nvSpPr>
        <p:spPr>
          <a:xfrm>
            <a:off x="386000" y="5308933"/>
            <a:ext cx="11071800" cy="6927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50"/>
              <a:buChar char="●"/>
            </a:pPr>
            <a:r>
              <a:rPr lang="en-GB" sz="1000">
                <a:solidFill>
                  <a:schemeClr val="accent6"/>
                </a:solidFill>
              </a:rPr>
              <a:t>12 months to migrate Trust Operations tools and applications to cloud.</a:t>
            </a:r>
            <a:endParaRPr sz="1000">
              <a:solidFill>
                <a:schemeClr val="accent6"/>
              </a:solidFill>
            </a:endParaRPr>
          </a:p>
          <a:p>
            <a:pPr marL="457200" lvl="0" indent="-295275" algn="l" rt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50"/>
              <a:buChar char="●"/>
            </a:pPr>
            <a:r>
              <a:rPr lang="en-GB" sz="1000">
                <a:solidFill>
                  <a:schemeClr val="accent6"/>
                </a:solidFill>
              </a:rPr>
              <a:t>6 months to migrate and retire the final set of tools after trust services have completed their migration</a:t>
            </a:r>
            <a:endParaRPr sz="1000">
              <a:solidFill>
                <a:schemeClr val="accent6"/>
              </a:solidFill>
            </a:endParaRPr>
          </a:p>
        </p:txBody>
      </p:sp>
      <p:sp>
        <p:nvSpPr>
          <p:cNvPr id="784" name="Google Shape;784;g11b8ce6b77e_0_2823"/>
          <p:cNvSpPr txBox="1"/>
          <p:nvPr/>
        </p:nvSpPr>
        <p:spPr>
          <a:xfrm>
            <a:off x="526608" y="4393792"/>
            <a:ext cx="13878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>
                <a:solidFill>
                  <a:srgbClr val="005EB8"/>
                </a:solidFill>
              </a:rPr>
              <a:t>Trust</a:t>
            </a:r>
            <a:r>
              <a:rPr lang="en-GB" sz="1200" b="1" i="0" u="none" strike="noStrike" cap="none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b="1">
                <a:solidFill>
                  <a:srgbClr val="005EB8"/>
                </a:solidFill>
              </a:rPr>
              <a:t>Services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g11b8ce6b77e_0_2823"/>
          <p:cNvSpPr txBox="1"/>
          <p:nvPr/>
        </p:nvSpPr>
        <p:spPr>
          <a:xfrm>
            <a:off x="571125" y="5224146"/>
            <a:ext cx="13878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>
                <a:solidFill>
                  <a:srgbClr val="005EB8"/>
                </a:solidFill>
              </a:rPr>
              <a:t>Trust Operations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11b8ce6b77e_0_2887"/>
          <p:cNvSpPr txBox="1"/>
          <p:nvPr/>
        </p:nvSpPr>
        <p:spPr>
          <a:xfrm>
            <a:off x="669720" y="4347387"/>
            <a:ext cx="25473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Application inventory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1" name="Google Shape;791;g11b8ce6b77e_0_2887"/>
          <p:cNvSpPr txBox="1"/>
          <p:nvPr/>
        </p:nvSpPr>
        <p:spPr>
          <a:xfrm>
            <a:off x="-868305" y="4257262"/>
            <a:ext cx="25473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Infrastructure inventory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g11b8ce6b77e_0_2887"/>
          <p:cNvSpPr txBox="1"/>
          <p:nvPr/>
        </p:nvSpPr>
        <p:spPr>
          <a:xfrm>
            <a:off x="432000" y="432001"/>
            <a:ext cx="11404200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numbers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93" name="Google Shape;793;g11b8ce6b77e_0_2887"/>
          <p:cNvGraphicFramePr/>
          <p:nvPr/>
        </p:nvGraphicFramePr>
        <p:xfrm>
          <a:off x="6860342" y="3697980"/>
          <a:ext cx="3713450" cy="2185775"/>
        </p:xfrm>
        <a:graphic>
          <a:graphicData uri="http://schemas.openxmlformats.org/drawingml/2006/table">
            <a:tbl>
              <a:tblPr>
                <a:noFill/>
                <a:tableStyleId>{D40C3384-F17D-4B0A-B2A8-0E3215590952}</a:tableStyleId>
              </a:tblPr>
              <a:tblGrid>
                <a:gridCol w="817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5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5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5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8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000" b="1" u="none" strike="noStrike" cap="none">
                          <a:solidFill>
                            <a:srgbClr val="FFFFFF"/>
                          </a:solidFill>
                        </a:rPr>
                        <a:t>Location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 anchor="ctr"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000" b="1" u="none" strike="noStrike" cap="none">
                          <a:solidFill>
                            <a:srgbClr val="FFFFFF"/>
                          </a:solidFill>
                        </a:rPr>
                        <a:t>% of total applications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 anchor="ctr"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</a:rPr>
                        <a:t>Y1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 anchor="ctr"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</a:rPr>
                        <a:t>Y2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63500" marR="63500" marT="63500" marB="63500" anchor="ctr">
                    <a:solidFill>
                      <a:srgbClr val="005E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Cloud native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rgbClr val="425563"/>
                          </a:solidFill>
                        </a:rPr>
                        <a:t>5</a:t>
                      </a: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%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5</a:t>
                      </a:r>
                      <a:r>
                        <a:rPr lang="en-GB" sz="1000">
                          <a:solidFill>
                            <a:srgbClr val="425563"/>
                          </a:solidFill>
                        </a:rPr>
                        <a:t>0</a:t>
                      </a: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%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rgbClr val="425563"/>
                          </a:solidFill>
                        </a:rPr>
                        <a:t>80</a:t>
                      </a: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%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>
                    <a:solidFill>
                      <a:schemeClr val="dk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VMC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rgbClr val="425563"/>
                          </a:solidFill>
                        </a:rPr>
                        <a:t>10</a:t>
                      </a: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%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rgbClr val="425563"/>
                          </a:solidFill>
                        </a:rPr>
                        <a:t>20</a:t>
                      </a: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%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rgbClr val="425563"/>
                          </a:solidFill>
                        </a:rPr>
                        <a:t>20</a:t>
                      </a: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%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425563"/>
                          </a:solidFill>
                        </a:rPr>
                        <a:t>On-premise</a:t>
                      </a:r>
                      <a:endParaRPr sz="100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rgbClr val="425563"/>
                          </a:solidFill>
                        </a:rPr>
                        <a:t>85</a:t>
                      </a:r>
                      <a:r>
                        <a:rPr lang="en-GB" sz="1000" b="0" u="none" strike="noStrike" cap="none">
                          <a:solidFill>
                            <a:srgbClr val="425563"/>
                          </a:solidFill>
                        </a:rPr>
                        <a:t>%</a:t>
                      </a:r>
                      <a:endParaRPr sz="1000" b="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rgbClr val="425563"/>
                          </a:solidFill>
                        </a:rPr>
                        <a:t>30</a:t>
                      </a:r>
                      <a:r>
                        <a:rPr lang="en-GB" sz="1000" b="0" u="none" strike="noStrike" cap="none">
                          <a:solidFill>
                            <a:srgbClr val="425563"/>
                          </a:solidFill>
                        </a:rPr>
                        <a:t>%</a:t>
                      </a:r>
                      <a:endParaRPr sz="1000" b="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b="0" u="none" strike="noStrike" cap="none">
                          <a:solidFill>
                            <a:srgbClr val="425563"/>
                          </a:solidFill>
                        </a:rPr>
                        <a:t>0%</a:t>
                      </a:r>
                      <a:endParaRPr sz="1000" b="0" u="none" strike="noStrike" cap="none">
                        <a:solidFill>
                          <a:srgbClr val="425563"/>
                        </a:solidFill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94" name="Google Shape;794;g11b8ce6b77e_0_2887"/>
          <p:cNvSpPr/>
          <p:nvPr/>
        </p:nvSpPr>
        <p:spPr>
          <a:xfrm>
            <a:off x="4819875" y="949545"/>
            <a:ext cx="3524100" cy="24123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5" name="Google Shape;795;g11b8ce6b77e_0_2887"/>
          <p:cNvSpPr txBox="1"/>
          <p:nvPr/>
        </p:nvSpPr>
        <p:spPr>
          <a:xfrm>
            <a:off x="1955220" y="2319462"/>
            <a:ext cx="25473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Application inventory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g11b8ce6b77e_0_2887"/>
          <p:cNvSpPr/>
          <p:nvPr/>
        </p:nvSpPr>
        <p:spPr>
          <a:xfrm>
            <a:off x="305625" y="929870"/>
            <a:ext cx="4354500" cy="24639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92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150" b="1">
                <a:solidFill>
                  <a:schemeClr val="accent6"/>
                </a:solidFill>
              </a:rPr>
              <a:t>320</a:t>
            </a: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In-Scope Applications, data enhanced with assumptions, manual analysis and mapping of additional data sources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150">
                <a:solidFill>
                  <a:schemeClr val="accent6"/>
                </a:solidFill>
              </a:rPr>
              <a:t>Business Units</a:t>
            </a: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mapped and used in the analysis. There are </a:t>
            </a:r>
            <a:r>
              <a:rPr lang="en-GB" sz="1150">
                <a:solidFill>
                  <a:schemeClr val="accent6"/>
                </a:solidFill>
              </a:rPr>
              <a:t>2</a:t>
            </a: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primary </a:t>
            </a:r>
            <a:r>
              <a:rPr lang="en-GB" sz="1150">
                <a:solidFill>
                  <a:schemeClr val="accent6"/>
                </a:solidFill>
              </a:rPr>
              <a:t>business units</a:t>
            </a: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g11b8ce6b77e_0_2887"/>
          <p:cNvSpPr txBox="1"/>
          <p:nvPr/>
        </p:nvSpPr>
        <p:spPr>
          <a:xfrm>
            <a:off x="661775" y="845295"/>
            <a:ext cx="18330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cap="none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Application inventory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g11b8ce6b77e_0_2887"/>
          <p:cNvSpPr/>
          <p:nvPr/>
        </p:nvSpPr>
        <p:spPr>
          <a:xfrm>
            <a:off x="8503725" y="939620"/>
            <a:ext cx="3240300" cy="2412300"/>
          </a:xfrm>
          <a:prstGeom prst="roundRect">
            <a:avLst>
              <a:gd name="adj" fmla="val 2372"/>
            </a:avLst>
          </a:prstGeom>
          <a:solidFill>
            <a:srgbClr val="FFFFFF"/>
          </a:solidFill>
          <a:ln w="25400" cap="flat" cmpd="sng">
            <a:solidFill>
              <a:srgbClr val="005E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92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There are </a:t>
            </a:r>
            <a:r>
              <a:rPr lang="en-GB" sz="1150" b="1">
                <a:solidFill>
                  <a:schemeClr val="accent6"/>
                </a:solidFill>
              </a:rPr>
              <a:t>1052</a:t>
            </a:r>
            <a:r>
              <a:rPr lang="en-GB" sz="115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servers in scope </a:t>
            </a:r>
            <a:endParaRPr sz="115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On the servers there are </a:t>
            </a:r>
            <a:r>
              <a:rPr lang="en-GB" sz="1150" b="1">
                <a:solidFill>
                  <a:schemeClr val="accent6"/>
                </a:solidFill>
              </a:rPr>
              <a:t>34</a:t>
            </a:r>
            <a:r>
              <a:rPr lang="en-GB" sz="115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%</a:t>
            </a: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running out of support  OS versions </a:t>
            </a:r>
            <a:endParaRPr sz="115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Arial"/>
              <a:buChar char="●"/>
            </a:pP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There are </a:t>
            </a:r>
            <a:r>
              <a:rPr lang="en-GB" sz="1150" b="1">
                <a:solidFill>
                  <a:schemeClr val="accent6"/>
                </a:solidFill>
              </a:rPr>
              <a:t>256</a:t>
            </a:r>
            <a:r>
              <a:rPr lang="en-GB" sz="11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servers with SQL Server Database. </a:t>
            </a:r>
            <a:endParaRPr sz="1150" b="1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g11b8ce6b77e_0_2887"/>
          <p:cNvSpPr txBox="1"/>
          <p:nvPr/>
        </p:nvSpPr>
        <p:spPr>
          <a:xfrm>
            <a:off x="8679150" y="845295"/>
            <a:ext cx="19758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cap="none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Infrastructure inventory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g11b8ce6b77e_0_2887"/>
          <p:cNvSpPr txBox="1"/>
          <p:nvPr/>
        </p:nvSpPr>
        <p:spPr>
          <a:xfrm>
            <a:off x="5045200" y="855208"/>
            <a:ext cx="1833000" cy="18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2000" tIns="0" rIns="7200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cap="none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Application Location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g11b8ce6b77e_0_2887"/>
          <p:cNvSpPr txBox="1"/>
          <p:nvPr/>
        </p:nvSpPr>
        <p:spPr>
          <a:xfrm>
            <a:off x="246850" y="5883750"/>
            <a:ext cx="4651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Font typeface="Arial"/>
              <a:buChar char="●"/>
            </a:pPr>
            <a:r>
              <a:rPr lang="en-GB" sz="9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Where rehost describes a lift and shift to cloud native IaaS. </a:t>
            </a:r>
            <a:endParaRPr sz="9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2" name="Google Shape;802;g11b8ce6b77e_0_28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1638" y="1123563"/>
            <a:ext cx="3200583" cy="2044425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03" name="Google Shape;803;g11b8ce6b77e_0_28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0777" y="3523050"/>
            <a:ext cx="3927250" cy="2360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4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376" name="Google Shape;376;p146"/>
          <p:cNvSpPr txBox="1">
            <a:spLocks noGrp="1"/>
          </p:cNvSpPr>
          <p:nvPr>
            <p:ph type="body" idx="1"/>
          </p:nvPr>
        </p:nvSpPr>
        <p:spPr>
          <a:xfrm>
            <a:off x="6538684" y="1755913"/>
            <a:ext cx="4835948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76213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GB" sz="1600" dirty="0"/>
              <a:t>The assessment is structured as a repeatable work package based on standardised templates, to be delivered on a fixed timeline / fixed effort basis over the course of 10 weeks, preceded by a brief mobilisation period.</a:t>
            </a:r>
            <a:endParaRPr dirty="0"/>
          </a:p>
        </p:txBody>
      </p:sp>
      <p:sp>
        <p:nvSpPr>
          <p:cNvPr id="377" name="Google Shape;377;p146"/>
          <p:cNvSpPr txBox="1"/>
          <p:nvPr/>
        </p:nvSpPr>
        <p:spPr>
          <a:xfrm>
            <a:off x="375900" y="1755913"/>
            <a:ext cx="5777417" cy="4026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762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Workload Migration Assessment provides an understanding of the application portfolio and how it can be migrated to the cloud.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endParaRPr sz="16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More specifically it: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3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Identifies the migration strategies that can be applied.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963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Quantifies the effort, cost, dependencies and risks to execute migrations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1644" marR="0" lvl="0" indent="-2857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Informs the overall migration strategy, business case and plans.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endParaRPr sz="16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146"/>
          <p:cNvSpPr txBox="1"/>
          <p:nvPr/>
        </p:nvSpPr>
        <p:spPr>
          <a:xfrm>
            <a:off x="452054" y="1177986"/>
            <a:ext cx="11307946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This pack describes the Workload Migration Assessment approach adopted by the NHS Digital CCoE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47"/>
          <p:cNvSpPr txBox="1">
            <a:spLocks noGrp="1"/>
          </p:cNvSpPr>
          <p:nvPr>
            <p:ph type="body" idx="2"/>
          </p:nvPr>
        </p:nvSpPr>
        <p:spPr>
          <a:xfrm>
            <a:off x="452054" y="1177986"/>
            <a:ext cx="11012644" cy="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800"/>
              <a:t>The Migration Assessment follows a proven, structured approach to deliver clear results, fast.</a:t>
            </a:r>
            <a:endParaRPr/>
          </a:p>
        </p:txBody>
      </p:sp>
      <p:sp>
        <p:nvSpPr>
          <p:cNvPr id="384" name="Google Shape;384;p14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Delivery Approach</a:t>
            </a:r>
            <a:endParaRPr/>
          </a:p>
        </p:txBody>
      </p:sp>
      <p:sp>
        <p:nvSpPr>
          <p:cNvPr id="385" name="Google Shape;385;p147"/>
          <p:cNvSpPr/>
          <p:nvPr/>
        </p:nvSpPr>
        <p:spPr>
          <a:xfrm rot="-5400000">
            <a:off x="427378" y="2103214"/>
            <a:ext cx="1561874" cy="421964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Approach</a:t>
            </a:r>
            <a:endParaRPr sz="13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47"/>
          <p:cNvSpPr/>
          <p:nvPr/>
        </p:nvSpPr>
        <p:spPr>
          <a:xfrm rot="-5400000">
            <a:off x="427378" y="3706746"/>
            <a:ext cx="1561874" cy="421964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  <a:endParaRPr sz="13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147"/>
          <p:cNvSpPr/>
          <p:nvPr/>
        </p:nvSpPr>
        <p:spPr>
          <a:xfrm rot="-5400000">
            <a:off x="427378" y="5318261"/>
            <a:ext cx="1561874" cy="421964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Deliverables</a:t>
            </a:r>
            <a:endParaRPr sz="13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8" name="Google Shape;388;p147"/>
          <p:cNvCxnSpPr/>
          <p:nvPr/>
        </p:nvCxnSpPr>
        <p:spPr>
          <a:xfrm rot="10800000" flipH="1">
            <a:off x="1007997" y="3059075"/>
            <a:ext cx="10436647" cy="4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9" name="Google Shape;389;p147"/>
          <p:cNvCxnSpPr/>
          <p:nvPr/>
        </p:nvCxnSpPr>
        <p:spPr>
          <a:xfrm rot="10800000" flipH="1">
            <a:off x="1007997" y="4680888"/>
            <a:ext cx="10436647" cy="4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91" name="Google Shape;391;p147" descr="Search icon"/>
          <p:cNvPicPr preferRelativeResize="0"/>
          <p:nvPr/>
        </p:nvPicPr>
        <p:blipFill rotWithShape="1">
          <a:blip r:embed="rId3">
            <a:alphaModFix amt="70000"/>
          </a:blip>
          <a:srcRect/>
          <a:stretch/>
        </p:blipFill>
        <p:spPr>
          <a:xfrm>
            <a:off x="1977118" y="1628398"/>
            <a:ext cx="849327" cy="831903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147"/>
          <p:cNvSpPr txBox="1"/>
          <p:nvPr/>
        </p:nvSpPr>
        <p:spPr>
          <a:xfrm>
            <a:off x="1419297" y="3108903"/>
            <a:ext cx="1964969" cy="1586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0" bIns="0" anchor="t" anchorCtr="0">
            <a:noAutofit/>
          </a:bodyPr>
          <a:lstStyle/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Analyse CMDB Data</a:t>
            </a:r>
            <a:endParaRPr sz="14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Fill the Application Inventory Template</a:t>
            </a:r>
            <a:endParaRPr sz="14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Agree missing data collection strategy</a:t>
            </a:r>
            <a:endParaRPr sz="14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Create the Application Disposition hypothesis</a:t>
            </a: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dirty="0">
                <a:solidFill>
                  <a:schemeClr val="accent6"/>
                </a:solidFill>
              </a:rPr>
              <a:t>Top-down business case</a:t>
            </a:r>
            <a:endParaRPr sz="14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147"/>
          <p:cNvSpPr txBox="1"/>
          <p:nvPr/>
        </p:nvSpPr>
        <p:spPr>
          <a:xfrm>
            <a:off x="1667767" y="2415459"/>
            <a:ext cx="1468028" cy="588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Understand the current estate</a:t>
            </a:r>
            <a:endParaRPr sz="13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4" name="Google Shape;394;p1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67817" y="4853226"/>
            <a:ext cx="1467928" cy="689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1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91179" y="5593266"/>
            <a:ext cx="1021205" cy="588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147" descr="Diverge icon"/>
          <p:cNvPicPr preferRelativeResize="0"/>
          <p:nvPr/>
        </p:nvPicPr>
        <p:blipFill rotWithShape="1">
          <a:blip r:embed="rId6">
            <a:alphaModFix amt="70000"/>
          </a:blip>
          <a:srcRect/>
          <a:stretch/>
        </p:blipFill>
        <p:spPr>
          <a:xfrm>
            <a:off x="3958739" y="1627659"/>
            <a:ext cx="853166" cy="835663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147"/>
          <p:cNvSpPr txBox="1"/>
          <p:nvPr/>
        </p:nvSpPr>
        <p:spPr>
          <a:xfrm>
            <a:off x="3651308" y="2423716"/>
            <a:ext cx="1468028" cy="588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Assess the Current Estate</a:t>
            </a:r>
            <a:endParaRPr sz="13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9" name="Google Shape;399;p14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459112" y="4846492"/>
            <a:ext cx="1852421" cy="1328915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147"/>
          <p:cNvSpPr txBox="1"/>
          <p:nvPr/>
        </p:nvSpPr>
        <p:spPr>
          <a:xfrm>
            <a:off x="3402688" y="3108903"/>
            <a:ext cx="1965269" cy="1586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0" bIns="0" anchor="t" anchorCtr="0">
            <a:noAutofit/>
          </a:bodyPr>
          <a:lstStyle/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Run Discovery tool</a:t>
            </a:r>
            <a:endParaRPr sz="12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Functional Discovery </a:t>
            </a: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dirty="0">
                <a:solidFill>
                  <a:schemeClr val="accent6"/>
                </a:solidFill>
              </a:rPr>
              <a:t>A</a:t>
            </a: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nalyse the combined data</a:t>
            </a:r>
            <a:endParaRPr sz="12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Reference architecture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Refine the Disposition Hypothesis</a:t>
            </a:r>
          </a:p>
        </p:txBody>
      </p:sp>
      <p:pic>
        <p:nvPicPr>
          <p:cNvPr id="402" name="Google Shape;402;p147" descr="Star icon"/>
          <p:cNvPicPr preferRelativeResize="0"/>
          <p:nvPr/>
        </p:nvPicPr>
        <p:blipFill rotWithShape="1">
          <a:blip r:embed="rId8">
            <a:alphaModFix amt="70000"/>
          </a:blip>
          <a:srcRect/>
          <a:stretch/>
        </p:blipFill>
        <p:spPr>
          <a:xfrm>
            <a:off x="5942430" y="1627659"/>
            <a:ext cx="853166" cy="835663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147"/>
          <p:cNvSpPr txBox="1"/>
          <p:nvPr/>
        </p:nvSpPr>
        <p:spPr>
          <a:xfrm>
            <a:off x="5634999" y="2423716"/>
            <a:ext cx="1468028" cy="588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Create </a:t>
            </a:r>
            <a:endParaRPr sz="13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Options</a:t>
            </a:r>
            <a:endParaRPr sz="13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4" name="Google Shape;404;p14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508830" y="4846492"/>
            <a:ext cx="1720366" cy="1328915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147"/>
          <p:cNvSpPr txBox="1"/>
          <p:nvPr/>
        </p:nvSpPr>
        <p:spPr>
          <a:xfrm>
            <a:off x="5386379" y="3108903"/>
            <a:ext cx="1965269" cy="1445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0" bIns="0" anchor="t" anchorCtr="0">
            <a:noAutofit/>
          </a:bodyPr>
          <a:lstStyle/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Run rules engine </a:t>
            </a:r>
            <a:r>
              <a:rPr lang="en-GB" sz="1200" b="0" i="0" u="none" strike="noStrike" cap="none" dirty="0" err="1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anlysis</a:t>
            </a: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of application and infrastructure</a:t>
            </a:r>
            <a:endParaRPr sz="12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TCO calculation for target state</a:t>
            </a:r>
          </a:p>
          <a:p>
            <a:pPr marL="152400" indent="-152400"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dirty="0">
                <a:solidFill>
                  <a:schemeClr val="accent6"/>
                </a:solidFill>
              </a:rPr>
              <a:t>Estimate cost of change</a:t>
            </a:r>
            <a:endParaRPr sz="12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Correct grouping based on dependencies</a:t>
            </a:r>
            <a:endParaRPr sz="12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7" name="Google Shape;407;p147" descr="Sync icon"/>
          <p:cNvPicPr preferRelativeResize="0"/>
          <p:nvPr/>
        </p:nvPicPr>
        <p:blipFill rotWithShape="1">
          <a:blip r:embed="rId10">
            <a:alphaModFix amt="70000"/>
          </a:blip>
          <a:srcRect/>
          <a:stretch/>
        </p:blipFill>
        <p:spPr>
          <a:xfrm>
            <a:off x="7926121" y="1627659"/>
            <a:ext cx="853166" cy="835663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147"/>
          <p:cNvSpPr txBox="1"/>
          <p:nvPr/>
        </p:nvSpPr>
        <p:spPr>
          <a:xfrm>
            <a:off x="7546563" y="2415459"/>
            <a:ext cx="1612282" cy="588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Develop the Action Plan</a:t>
            </a:r>
            <a:endParaRPr sz="13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" name="Google Shape;409;p147"/>
          <p:cNvPicPr preferRelativeResize="0"/>
          <p:nvPr/>
        </p:nvPicPr>
        <p:blipFill rotWithShape="1">
          <a:blip r:embed="rId11">
            <a:alphaModFix/>
          </a:blip>
          <a:srcRect t="10789" b="10016"/>
          <a:stretch/>
        </p:blipFill>
        <p:spPr>
          <a:xfrm>
            <a:off x="7428078" y="4846493"/>
            <a:ext cx="1849252" cy="1328914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147"/>
          <p:cNvSpPr txBox="1"/>
          <p:nvPr/>
        </p:nvSpPr>
        <p:spPr>
          <a:xfrm>
            <a:off x="7370070" y="3108903"/>
            <a:ext cx="1965269" cy="158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0" bIns="0" anchor="t" anchorCtr="0">
            <a:noAutofit/>
          </a:bodyPr>
          <a:lstStyle/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Level 1 Migration Strategy ( Sites </a:t>
            </a:r>
            <a:r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/ Directorates / Pilot</a:t>
            </a: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2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Level 2 Migration Strategy (app wise recommendation)</a:t>
            </a:r>
            <a:endParaRPr sz="12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Application dependencies list</a:t>
            </a:r>
            <a:endParaRPr sz="1200" b="0" i="0" u="none" strike="noStrike" cap="none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2" name="Google Shape;412;p147" descr="Calendar icon"/>
          <p:cNvPicPr preferRelativeResize="0"/>
          <p:nvPr/>
        </p:nvPicPr>
        <p:blipFill rotWithShape="1">
          <a:blip r:embed="rId12">
            <a:alphaModFix amt="70000"/>
          </a:blip>
          <a:srcRect/>
          <a:stretch/>
        </p:blipFill>
        <p:spPr>
          <a:xfrm>
            <a:off x="9941516" y="1627659"/>
            <a:ext cx="853166" cy="835663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147"/>
          <p:cNvSpPr txBox="1"/>
          <p:nvPr/>
        </p:nvSpPr>
        <p:spPr>
          <a:xfrm>
            <a:off x="9688518" y="2415459"/>
            <a:ext cx="1359163" cy="588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Create the Roadmap</a:t>
            </a:r>
            <a:endParaRPr sz="13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147"/>
          <p:cNvSpPr txBox="1"/>
          <p:nvPr/>
        </p:nvSpPr>
        <p:spPr>
          <a:xfrm>
            <a:off x="9385465" y="3108903"/>
            <a:ext cx="1965269" cy="158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0" bIns="0" anchor="t" anchorCtr="0">
            <a:noAutofit/>
          </a:bodyPr>
          <a:lstStyle/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Provide short term &amp; mid term migration strategies to create an executable roadmap</a:t>
            </a:r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ubik Light"/>
              <a:buChar char="●"/>
            </a:pPr>
            <a:r>
              <a:rPr lang="en-GB"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TCO optimization possibilities (like License, PaaS etc)</a:t>
            </a:r>
            <a:endParaRPr sz="12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D32441-7BD0-ACD6-9ABC-7D205BAE24F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76212" y="4984415"/>
            <a:ext cx="2272981" cy="103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11b8ce6b77e_0_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84522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Delivery Process</a:t>
            </a:r>
            <a:endParaRPr sz="30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E9C6A3-860E-0258-E333-967B8FEEE425}"/>
              </a:ext>
            </a:extLst>
          </p:cNvPr>
          <p:cNvSpPr/>
          <p:nvPr/>
        </p:nvSpPr>
        <p:spPr>
          <a:xfrm>
            <a:off x="8339328" y="6163056"/>
            <a:ext cx="3511296" cy="2629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0" name="Google Shape;420;g11b8ce6b77e_0_0"/>
          <p:cNvSpPr/>
          <p:nvPr/>
        </p:nvSpPr>
        <p:spPr>
          <a:xfrm>
            <a:off x="8984478" y="621575"/>
            <a:ext cx="2727300" cy="5688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assessment of NHS Trusts follows a multi-stage iterative process to gain an understanding of the application portfolio, assessing this to produce the migration strategies and roadmap to be used.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process starts with rapid discovery and assessment, a top-down approach taking existing Trust knowledge, determining Trust structure and capabilities, and identifying the most important applications.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rapid assessment of the application portfolio is carried out to determine a scope and assess the potential for migration.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bottom-up assessment makes use of tooling to build an application and infrastructure inventory, and a decision tree assists with mapping applications to strategies and groups to form a migration roadmap.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Combining the top-down and bottom-up analysis produces the final migration assessment report.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4" descr="migration assessment process (5).png">
            <a:extLst>
              <a:ext uri="{FF2B5EF4-FFF2-40B4-BE49-F238E27FC236}">
                <a16:creationId xmlns:a16="http://schemas.microsoft.com/office/drawing/2014/main" id="{E2FBBAE5-42BB-6E76-0B8D-1FB61D666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3" y="1175354"/>
            <a:ext cx="8382000" cy="55402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49"/>
          <p:cNvSpPr txBox="1">
            <a:spLocks noGrp="1"/>
          </p:cNvSpPr>
          <p:nvPr>
            <p:ph type="body" idx="2"/>
          </p:nvPr>
        </p:nvSpPr>
        <p:spPr>
          <a:xfrm>
            <a:off x="432000" y="1167703"/>
            <a:ext cx="11012644" cy="341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7313" lvl="0" indent="-17463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1800"/>
              <a:t>The Assessment will produce the following outputs</a:t>
            </a:r>
            <a:endParaRPr/>
          </a:p>
        </p:txBody>
      </p:sp>
      <p:sp>
        <p:nvSpPr>
          <p:cNvPr id="429" name="Google Shape;429;p14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/>
              <a:t>Outputs</a:t>
            </a:r>
            <a:endParaRPr/>
          </a:p>
        </p:txBody>
      </p:sp>
      <p:sp>
        <p:nvSpPr>
          <p:cNvPr id="430" name="Google Shape;430;p149"/>
          <p:cNvSpPr txBox="1"/>
          <p:nvPr/>
        </p:nvSpPr>
        <p:spPr>
          <a:xfrm>
            <a:off x="432000" y="1759432"/>
            <a:ext cx="2922494" cy="541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Overall Migration Assessment report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Google Shape;431;p149"/>
          <p:cNvSpPr txBox="1"/>
          <p:nvPr/>
        </p:nvSpPr>
        <p:spPr>
          <a:xfrm>
            <a:off x="2637315" y="3708788"/>
            <a:ext cx="2922494" cy="31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Applications Migration Strategy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149"/>
          <p:cNvSpPr txBox="1"/>
          <p:nvPr/>
        </p:nvSpPr>
        <p:spPr>
          <a:xfrm>
            <a:off x="4477075" y="1759432"/>
            <a:ext cx="2922494" cy="541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Workload Migrations Assessment 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Google Shape;433;p149"/>
          <p:cNvSpPr txBox="1"/>
          <p:nvPr/>
        </p:nvSpPr>
        <p:spPr>
          <a:xfrm>
            <a:off x="6964703" y="3708788"/>
            <a:ext cx="2922494" cy="31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Migration Roadmap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149"/>
          <p:cNvSpPr txBox="1"/>
          <p:nvPr/>
        </p:nvSpPr>
        <p:spPr>
          <a:xfrm>
            <a:off x="8522150" y="1759432"/>
            <a:ext cx="2922494" cy="31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Infrastructure Right-sizing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36" name="Google Shape;436;p149"/>
          <p:cNvGrpSpPr/>
          <p:nvPr/>
        </p:nvGrpSpPr>
        <p:grpSpPr>
          <a:xfrm>
            <a:off x="5362036" y="2301183"/>
            <a:ext cx="1467928" cy="1290226"/>
            <a:chOff x="5362036" y="2460837"/>
            <a:chExt cx="1467928" cy="1290226"/>
          </a:xfrm>
        </p:grpSpPr>
        <p:pic>
          <p:nvPicPr>
            <p:cNvPr id="437" name="Google Shape;437;p14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362036" y="2460837"/>
              <a:ext cx="1467928" cy="689652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  <p:pic>
          <p:nvPicPr>
            <p:cNvPr id="438" name="Google Shape;438;p14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535783" y="3162777"/>
              <a:ext cx="1021205" cy="588286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</p:grpSp>
      <p:pic>
        <p:nvPicPr>
          <p:cNvPr id="440" name="Google Shape;440;p1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27095" y="2301183"/>
            <a:ext cx="932303" cy="129022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441" name="Google Shape;441;p1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63036" y="2030307"/>
            <a:ext cx="2040722" cy="85602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sp>
        <p:nvSpPr>
          <p:cNvPr id="442" name="Google Shape;442;p149"/>
          <p:cNvSpPr txBox="1"/>
          <p:nvPr/>
        </p:nvSpPr>
        <p:spPr>
          <a:xfrm>
            <a:off x="432000" y="5878400"/>
            <a:ext cx="11012644" cy="341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7313" marR="0" lvl="0" indent="-17463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18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Each output is described in the Appendix A - Product Descriptions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C155B0E-BA6F-3DA6-CA19-31286D7FA6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9459" y="4071774"/>
            <a:ext cx="2272981" cy="103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47B907C-653F-E3AD-723D-966F70726D99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921628" y="4026562"/>
            <a:ext cx="2353867" cy="129022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50"/>
          <p:cNvSpPr txBox="1">
            <a:spLocks noGrp="1"/>
          </p:cNvSpPr>
          <p:nvPr>
            <p:ph type="body" idx="2"/>
          </p:nvPr>
        </p:nvSpPr>
        <p:spPr>
          <a:xfrm>
            <a:off x="612000" y="2520000"/>
            <a:ext cx="6948488" cy="963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lang="en-GB"/>
              <a:t>Delivery</a:t>
            </a:r>
            <a:endParaRPr/>
          </a:p>
        </p:txBody>
      </p:sp>
      <p:sp>
        <p:nvSpPr>
          <p:cNvPr id="448" name="Google Shape;448;p150"/>
          <p:cNvSpPr txBox="1">
            <a:spLocks noGrp="1"/>
          </p:cNvSpPr>
          <p:nvPr>
            <p:ph type="body" idx="1"/>
          </p:nvPr>
        </p:nvSpPr>
        <p:spPr>
          <a:xfrm>
            <a:off x="612000" y="3564000"/>
            <a:ext cx="3890150" cy="896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11b8ce6b77e_0_1338"/>
          <p:cNvSpPr/>
          <p:nvPr/>
        </p:nvSpPr>
        <p:spPr>
          <a:xfrm>
            <a:off x="7553401" y="1868525"/>
            <a:ext cx="2414400" cy="8421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g11b8ce6b77e_0_1338"/>
          <p:cNvSpPr txBox="1"/>
          <p:nvPr/>
        </p:nvSpPr>
        <p:spPr>
          <a:xfrm>
            <a:off x="832499" y="3282868"/>
            <a:ext cx="1786500" cy="35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FFFFFF"/>
                </a:solidFill>
              </a:rPr>
              <a:t>INITIAL</a:t>
            </a:r>
            <a:endParaRPr sz="1100" b="1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FFFFFF"/>
                </a:solidFill>
              </a:rPr>
              <a:t>ASSESSMENT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5" name="Google Shape;455;g11b8ce6b77e_0_1338"/>
          <p:cNvCxnSpPr/>
          <p:nvPr/>
        </p:nvCxnSpPr>
        <p:spPr>
          <a:xfrm>
            <a:off x="2432538" y="3486342"/>
            <a:ext cx="3718500" cy="16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6" name="Google Shape;456;g11b8ce6b77e_0_1338"/>
          <p:cNvSpPr/>
          <p:nvPr/>
        </p:nvSpPr>
        <p:spPr>
          <a:xfrm>
            <a:off x="4980599" y="1868525"/>
            <a:ext cx="855900" cy="8421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7" name="Google Shape;457;g11b8ce6b77e_0_1338"/>
          <p:cNvCxnSpPr/>
          <p:nvPr/>
        </p:nvCxnSpPr>
        <p:spPr>
          <a:xfrm rot="10800000" flipH="1">
            <a:off x="1945410" y="4903754"/>
            <a:ext cx="8550300" cy="105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8" name="Google Shape;458;g11b8ce6b77e_0_1338"/>
          <p:cNvSpPr/>
          <p:nvPr/>
        </p:nvSpPr>
        <p:spPr>
          <a:xfrm>
            <a:off x="5102549" y="4906275"/>
            <a:ext cx="3057300" cy="8421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9" name="Google Shape;459;g11b8ce6b77e_0_1338"/>
          <p:cNvCxnSpPr/>
          <p:nvPr/>
        </p:nvCxnSpPr>
        <p:spPr>
          <a:xfrm>
            <a:off x="1945410" y="1868529"/>
            <a:ext cx="8461500" cy="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0" name="Google Shape;460;g11b8ce6b77e_0_133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2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 sz="3000" dirty="0"/>
              <a:t>Delivery Sequence Plan</a:t>
            </a:r>
            <a:endParaRPr sz="3000" dirty="0"/>
          </a:p>
        </p:txBody>
      </p:sp>
      <p:sp>
        <p:nvSpPr>
          <p:cNvPr id="461" name="Google Shape;461;g11b8ce6b77e_0_1338"/>
          <p:cNvSpPr/>
          <p:nvPr/>
        </p:nvSpPr>
        <p:spPr>
          <a:xfrm>
            <a:off x="6647529" y="4700192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g11b8ce6b77e_0_1338"/>
          <p:cNvSpPr txBox="1"/>
          <p:nvPr/>
        </p:nvSpPr>
        <p:spPr>
          <a:xfrm>
            <a:off x="2568702" y="5142544"/>
            <a:ext cx="1716000" cy="6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>
                <a:solidFill>
                  <a:schemeClr val="accent4"/>
                </a:solidFill>
              </a:rPr>
              <a:t>Discovery &amp;</a:t>
            </a:r>
            <a:endParaRPr sz="1100" b="1">
              <a:solidFill>
                <a:schemeClr val="accent4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>
                <a:solidFill>
                  <a:schemeClr val="accent4"/>
                </a:solidFill>
              </a:rPr>
              <a:t>Assessment Tooling</a:t>
            </a:r>
            <a:endParaRPr sz="1100" b="1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g11b8ce6b77e_0_1338"/>
          <p:cNvSpPr txBox="1"/>
          <p:nvPr/>
        </p:nvSpPr>
        <p:spPr>
          <a:xfrm>
            <a:off x="4681913" y="1286919"/>
            <a:ext cx="14028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chemeClr val="dk2"/>
                </a:solidFill>
              </a:rPr>
              <a:t>Scoping</a:t>
            </a:r>
            <a:endParaRPr sz="11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g11b8ce6b77e_0_1338"/>
          <p:cNvSpPr txBox="1"/>
          <p:nvPr/>
        </p:nvSpPr>
        <p:spPr>
          <a:xfrm>
            <a:off x="6316642" y="5088335"/>
            <a:ext cx="1160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Discovery &amp;</a:t>
            </a:r>
            <a:endParaRPr sz="11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Assessment</a:t>
            </a:r>
            <a:endParaRPr sz="11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1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g11b8ce6b77e_0_1338"/>
          <p:cNvSpPr/>
          <p:nvPr/>
        </p:nvSpPr>
        <p:spPr>
          <a:xfrm>
            <a:off x="9267172" y="4692754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g11b8ce6b77e_0_1338"/>
          <p:cNvSpPr txBox="1"/>
          <p:nvPr/>
        </p:nvSpPr>
        <p:spPr>
          <a:xfrm>
            <a:off x="8762425" y="5146660"/>
            <a:ext cx="13734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Migration assessment Report</a:t>
            </a:r>
            <a:endParaRPr sz="11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g11b8ce6b77e_0_1338"/>
          <p:cNvSpPr txBox="1"/>
          <p:nvPr/>
        </p:nvSpPr>
        <p:spPr>
          <a:xfrm>
            <a:off x="800006" y="4765342"/>
            <a:ext cx="1806900" cy="345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>
                <a:solidFill>
                  <a:srgbClr val="FFFFFF"/>
                </a:solidFill>
              </a:rPr>
              <a:t>APPLICATION</a:t>
            </a:r>
            <a:r>
              <a:rPr lang="en-GB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ASSESSMENT</a:t>
            </a:r>
            <a:endParaRPr sz="11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g11b8ce6b77e_0_1338"/>
          <p:cNvSpPr/>
          <p:nvPr/>
        </p:nvSpPr>
        <p:spPr>
          <a:xfrm>
            <a:off x="5761350" y="3370302"/>
            <a:ext cx="377100" cy="1893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g11b8ce6b77e_0_1338"/>
          <p:cNvSpPr/>
          <p:nvPr/>
        </p:nvSpPr>
        <p:spPr>
          <a:xfrm>
            <a:off x="4341334" y="1586456"/>
            <a:ext cx="349500" cy="4407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g11b8ce6b77e_0_1338"/>
          <p:cNvSpPr txBox="1"/>
          <p:nvPr/>
        </p:nvSpPr>
        <p:spPr>
          <a:xfrm rot="-5400000">
            <a:off x="3095231" y="3633905"/>
            <a:ext cx="28182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chemeClr val="accent5"/>
                </a:solidFill>
              </a:rPr>
              <a:t>Trust Understanding</a:t>
            </a:r>
            <a:endParaRPr sz="1100" b="1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g11b8ce6b77e_0_1338"/>
          <p:cNvSpPr/>
          <p:nvPr/>
        </p:nvSpPr>
        <p:spPr>
          <a:xfrm>
            <a:off x="5219991" y="1666507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g11b8ce6b77e_0_1338"/>
          <p:cNvSpPr/>
          <p:nvPr/>
        </p:nvSpPr>
        <p:spPr>
          <a:xfrm>
            <a:off x="7401580" y="4692754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g11b8ce6b77e_0_1338"/>
          <p:cNvSpPr txBox="1"/>
          <p:nvPr/>
        </p:nvSpPr>
        <p:spPr>
          <a:xfrm>
            <a:off x="7067371" y="5084285"/>
            <a:ext cx="10455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7R</a:t>
            </a:r>
            <a:endParaRPr sz="11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g11b8ce6b77e_0_1338"/>
          <p:cNvSpPr/>
          <p:nvPr/>
        </p:nvSpPr>
        <p:spPr>
          <a:xfrm>
            <a:off x="10247493" y="1586456"/>
            <a:ext cx="367800" cy="3436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g11b8ce6b77e_0_1338"/>
          <p:cNvSpPr txBox="1"/>
          <p:nvPr/>
        </p:nvSpPr>
        <p:spPr>
          <a:xfrm>
            <a:off x="810199" y="1699793"/>
            <a:ext cx="1786500" cy="3510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FFFFFF"/>
                </a:solidFill>
              </a:rPr>
              <a:t>TRUST </a:t>
            </a:r>
            <a:endParaRPr sz="1100" b="1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FFFFFF"/>
                </a:solidFill>
              </a:rPr>
              <a:t>PERSPECTIVE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g11b8ce6b77e_0_1338"/>
          <p:cNvSpPr txBox="1"/>
          <p:nvPr/>
        </p:nvSpPr>
        <p:spPr>
          <a:xfrm>
            <a:off x="6767595" y="1286916"/>
            <a:ext cx="2309400" cy="4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Business Case and TCO</a:t>
            </a:r>
            <a:endParaRPr sz="11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g11b8ce6b77e_0_1338"/>
          <p:cNvSpPr/>
          <p:nvPr/>
        </p:nvSpPr>
        <p:spPr>
          <a:xfrm>
            <a:off x="9305277" y="1666511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g11b8ce6b77e_0_1338"/>
          <p:cNvSpPr/>
          <p:nvPr/>
        </p:nvSpPr>
        <p:spPr>
          <a:xfrm>
            <a:off x="7792789" y="1666511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11b8ce6b77e_0_1338"/>
          <p:cNvSpPr txBox="1"/>
          <p:nvPr/>
        </p:nvSpPr>
        <p:spPr>
          <a:xfrm>
            <a:off x="8976024" y="1287216"/>
            <a:ext cx="10356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Roadmap</a:t>
            </a:r>
            <a:endParaRPr sz="11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g11b8ce6b77e_0_1338"/>
          <p:cNvSpPr txBox="1"/>
          <p:nvPr/>
        </p:nvSpPr>
        <p:spPr>
          <a:xfrm>
            <a:off x="10617065" y="3005649"/>
            <a:ext cx="1044000" cy="8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Final Business Case and Roadmap</a:t>
            </a: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g11b8ce6b77e_0_1338"/>
          <p:cNvSpPr/>
          <p:nvPr/>
        </p:nvSpPr>
        <p:spPr>
          <a:xfrm>
            <a:off x="5504473" y="5523047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g11b8ce6b77e_0_1338"/>
          <p:cNvSpPr txBox="1"/>
          <p:nvPr/>
        </p:nvSpPr>
        <p:spPr>
          <a:xfrm>
            <a:off x="4939935" y="5835095"/>
            <a:ext cx="17076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chemeClr val="accent4"/>
                </a:solidFill>
              </a:rPr>
              <a:t>Application Owner interviews</a:t>
            </a:r>
            <a:endParaRPr sz="11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g11b8ce6b77e_0_1338"/>
          <p:cNvSpPr txBox="1"/>
          <p:nvPr/>
        </p:nvSpPr>
        <p:spPr>
          <a:xfrm rot="-5400000">
            <a:off x="5002950" y="4142655"/>
            <a:ext cx="1893900" cy="3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Assessment</a:t>
            </a:r>
            <a:endParaRPr sz="1100" b="1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Increment</a:t>
            </a:r>
            <a:endParaRPr sz="1100" b="1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g11b8ce6b77e_0_1338"/>
          <p:cNvSpPr/>
          <p:nvPr/>
        </p:nvSpPr>
        <p:spPr>
          <a:xfrm>
            <a:off x="3280457" y="1666503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g11b8ce6b77e_0_1338"/>
          <p:cNvSpPr txBox="1"/>
          <p:nvPr/>
        </p:nvSpPr>
        <p:spPr>
          <a:xfrm>
            <a:off x="2275153" y="1286916"/>
            <a:ext cx="2414400" cy="4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Initial Business Case </a:t>
            </a:r>
            <a:endParaRPr/>
          </a:p>
        </p:txBody>
      </p:sp>
      <p:sp>
        <p:nvSpPr>
          <p:cNvPr id="486" name="Google Shape;486;g11b8ce6b77e_0_1338"/>
          <p:cNvSpPr/>
          <p:nvPr/>
        </p:nvSpPr>
        <p:spPr>
          <a:xfrm>
            <a:off x="2266027" y="1586456"/>
            <a:ext cx="357600" cy="4409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g11b8ce6b77e_0_1338"/>
          <p:cNvSpPr txBox="1"/>
          <p:nvPr/>
        </p:nvSpPr>
        <p:spPr>
          <a:xfrm rot="-5400000">
            <a:off x="987494" y="3641718"/>
            <a:ext cx="2859000" cy="3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chemeClr val="accent5"/>
                </a:solidFill>
              </a:rPr>
              <a:t>Stakeholder Engagement</a:t>
            </a:r>
            <a:endParaRPr sz="1100" b="1">
              <a:solidFill>
                <a:schemeClr val="accent5"/>
              </a:solidFill>
            </a:endParaRPr>
          </a:p>
        </p:txBody>
      </p:sp>
      <p:sp>
        <p:nvSpPr>
          <p:cNvPr id="488" name="Google Shape;488;g11b8ce6b77e_0_1338"/>
          <p:cNvSpPr/>
          <p:nvPr/>
        </p:nvSpPr>
        <p:spPr>
          <a:xfrm>
            <a:off x="5220001" y="2463797"/>
            <a:ext cx="377100" cy="1207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g11b8ce6b77e_0_1338"/>
          <p:cNvSpPr txBox="1"/>
          <p:nvPr/>
        </p:nvSpPr>
        <p:spPr>
          <a:xfrm rot="-5400000">
            <a:off x="4799550" y="2893104"/>
            <a:ext cx="1218000" cy="3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>
                <a:solidFill>
                  <a:schemeClr val="accent5"/>
                </a:solidFill>
              </a:rPr>
              <a:t>Scope</a:t>
            </a:r>
            <a:endParaRPr sz="1100" b="1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g11b8ce6b77e_0_1338"/>
          <p:cNvSpPr/>
          <p:nvPr/>
        </p:nvSpPr>
        <p:spPr>
          <a:xfrm>
            <a:off x="3293915" y="3249569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g11b8ce6b77e_0_1338"/>
          <p:cNvSpPr txBox="1"/>
          <p:nvPr/>
        </p:nvSpPr>
        <p:spPr>
          <a:xfrm>
            <a:off x="2484551" y="2754913"/>
            <a:ext cx="1995600" cy="4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chemeClr val="dk2"/>
                </a:solidFill>
              </a:rPr>
              <a:t>Rapid Discovery &amp; Assessment</a:t>
            </a:r>
            <a:endParaRPr/>
          </a:p>
        </p:txBody>
      </p:sp>
      <p:sp>
        <p:nvSpPr>
          <p:cNvPr id="492" name="Google Shape;492;g11b8ce6b77e_0_1338"/>
          <p:cNvSpPr/>
          <p:nvPr/>
        </p:nvSpPr>
        <p:spPr>
          <a:xfrm>
            <a:off x="3256438" y="4666684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11b8ce6b77e_0_1338"/>
          <p:cNvSpPr/>
          <p:nvPr/>
        </p:nvSpPr>
        <p:spPr>
          <a:xfrm>
            <a:off x="8553700" y="1707825"/>
            <a:ext cx="367800" cy="1380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g11b8ce6b77e_0_1338"/>
          <p:cNvSpPr txBox="1"/>
          <p:nvPr/>
        </p:nvSpPr>
        <p:spPr>
          <a:xfrm rot="-5400000">
            <a:off x="7969288" y="2301537"/>
            <a:ext cx="1536600" cy="3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>
                <a:solidFill>
                  <a:schemeClr val="accent5"/>
                </a:solidFill>
              </a:rPr>
              <a:t>Business Case</a:t>
            </a:r>
            <a:endParaRPr sz="1100" b="1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100" b="1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Increment</a:t>
            </a:r>
            <a:endParaRPr sz="1100" b="1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71;g11b8ce6b77e_0_1338">
            <a:extLst>
              <a:ext uri="{FF2B5EF4-FFF2-40B4-BE49-F238E27FC236}">
                <a16:creationId xmlns:a16="http://schemas.microsoft.com/office/drawing/2014/main" id="{9D3831DB-35C0-30E6-DE35-DACE5B942361}"/>
              </a:ext>
            </a:extLst>
          </p:cNvPr>
          <p:cNvSpPr/>
          <p:nvPr/>
        </p:nvSpPr>
        <p:spPr>
          <a:xfrm>
            <a:off x="6362991" y="1712970"/>
            <a:ext cx="377100" cy="417600"/>
          </a:xfrm>
          <a:prstGeom prst="ellipse">
            <a:avLst/>
          </a:prstGeom>
          <a:solidFill>
            <a:srgbClr val="FFFFFF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63;g11b8ce6b77e_0_1338">
            <a:extLst>
              <a:ext uri="{FF2B5EF4-FFF2-40B4-BE49-F238E27FC236}">
                <a16:creationId xmlns:a16="http://schemas.microsoft.com/office/drawing/2014/main" id="{4B9F0450-5CA9-5C36-AD2C-AD8FFDCB4A8B}"/>
              </a:ext>
            </a:extLst>
          </p:cNvPr>
          <p:cNvSpPr txBox="1"/>
          <p:nvPr/>
        </p:nvSpPr>
        <p:spPr>
          <a:xfrm>
            <a:off x="5834205" y="1249748"/>
            <a:ext cx="14028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-GB" sz="1100" b="1" dirty="0">
                <a:solidFill>
                  <a:schemeClr val="dk2"/>
                </a:solidFill>
              </a:rPr>
              <a:t>Application Architecture</a:t>
            </a:r>
            <a:endParaRPr sz="11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4373B74-0F9C-073A-BD7B-D3D22B45318E}"/>
              </a:ext>
            </a:extLst>
          </p:cNvPr>
          <p:cNvSpPr/>
          <p:nvPr/>
        </p:nvSpPr>
        <p:spPr>
          <a:xfrm>
            <a:off x="274320" y="6163057"/>
            <a:ext cx="11561834" cy="2629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9" name="Google Shape;499;p15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GB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Delivery</a:t>
            </a:r>
            <a:r>
              <a:rPr lang="en-GB"/>
              <a:t> Plan</a:t>
            </a:r>
            <a:endParaRPr/>
          </a:p>
        </p:txBody>
      </p:sp>
      <p:graphicFrame>
        <p:nvGraphicFramePr>
          <p:cNvPr id="500" name="Google Shape;500;p151"/>
          <p:cNvGraphicFramePr/>
          <p:nvPr>
            <p:extLst>
              <p:ext uri="{D42A27DB-BD31-4B8C-83A1-F6EECF244321}">
                <p14:modId xmlns:p14="http://schemas.microsoft.com/office/powerpoint/2010/main" val="3794812451"/>
              </p:ext>
            </p:extLst>
          </p:nvPr>
        </p:nvGraphicFramePr>
        <p:xfrm>
          <a:off x="589830" y="1556596"/>
          <a:ext cx="10611550" cy="4881865"/>
        </p:xfrm>
        <a:graphic>
          <a:graphicData uri="http://schemas.openxmlformats.org/drawingml/2006/table">
            <a:tbl>
              <a:tblPr>
                <a:noFill/>
                <a:tableStyleId>{D40C3384-F17D-4B0A-B2A8-0E3215590952}</a:tableStyleId>
              </a:tblPr>
              <a:tblGrid>
                <a:gridCol w="31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9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3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0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1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5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4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96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9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15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15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51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692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37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175925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small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1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Areas</a:t>
                      </a:r>
                      <a:endParaRPr sz="1200" b="1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1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Activities</a:t>
                      </a:r>
                      <a:endParaRPr sz="1200" b="1" i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1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Responsible</a:t>
                      </a:r>
                      <a:endParaRPr sz="1200" b="1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1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Timeline</a:t>
                      </a:r>
                      <a:endParaRPr sz="1200" b="1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Customer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Delivery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Wk-3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Wk-2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Wk-1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Wk1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Wk2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Wk3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Wk4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Wk5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Wk6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Wk7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Wk8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875"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Top Down Assessment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Trust understanding</a:t>
                      </a:r>
                      <a:endParaRPr sz="900" b="0" i="0" u="none" strike="noStrike" cap="none">
                        <a:solidFill>
                          <a:schemeClr val="accent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Initial high level business case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4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Identify Stakeholders 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14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Identify Trust Organisation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Model Application Architecture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875">
                <a:tc rowSpan="9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Rapid Discovery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Baselining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Provide CMDB dump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B0F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B0F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B0F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Provide Application Inventory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B0F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B0F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B0F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B0F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Ingest &amp; Analysis of the inputs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Gap Analysis and Resolution Strategy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Scoping Workshop – Infra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Scoping Workshop - Apps + Key Apps identification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Scoping Workshop – Architecture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Rapid High-level migration strategy for apps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Validation by Customer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2875">
                <a:tc rowSpan="7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&amp; Functional Discovery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Portfolio Analysis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apps  interviews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Missing data collection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Database Assessment 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Tool Analysis</a:t>
                      </a:r>
                      <a:endParaRPr sz="900" b="0" i="0" u="none" strike="noStrike" cap="none">
                        <a:solidFill>
                          <a:schemeClr val="accent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Cloudamize installation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14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ARC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Cloudamize based Infra scanning and analysis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</a:rPr>
                        <a:t>Configure Txture tooling</a:t>
                      </a:r>
                      <a:endParaRPr sz="1400" u="none" strike="noStrike" cap="none">
                        <a:solidFill>
                          <a:schemeClr val="accent6"/>
                        </a:solidFill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4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Txture analysis of all apps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GB" sz="600" b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2875"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Final Assessment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Deliverables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Business Case and TCO Opportunity Analysis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Final Migration strategy for the apps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Migration Groups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4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4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Migration Roadmap - Phase wise Execution Plan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2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Final Report encompassing all the above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1200" u="none" strike="noStrike" cap="none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b="0" i="0" u="none" strike="noStrike" cap="none" dirty="0">
                          <a:solidFill>
                            <a:schemeClr val="accent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</a:t>
                      </a:r>
                      <a:endParaRPr sz="1200" u="none" strike="noStrike" cap="none" dirty="0"/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endParaRPr sz="6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675" marR="5675" marT="5675" marB="0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sp>
        <p:nvSpPr>
          <p:cNvPr id="501" name="Google Shape;501;p151"/>
          <p:cNvSpPr txBox="1"/>
          <p:nvPr/>
        </p:nvSpPr>
        <p:spPr>
          <a:xfrm>
            <a:off x="441011" y="1139074"/>
            <a:ext cx="11023687" cy="456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1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The main work of the assessment is preceded by a 3-week mobilisation period to allow for initial data collection and analysis, stakeholder engagement and alignment of strategy objectives.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43C874-9C1E-5713-974E-D875A59C68A0}"/>
              </a:ext>
            </a:extLst>
          </p:cNvPr>
          <p:cNvSpPr txBox="1"/>
          <p:nvPr/>
        </p:nvSpPr>
        <p:spPr>
          <a:xfrm>
            <a:off x="4134256" y="6467039"/>
            <a:ext cx="35408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Key: R=Responsible, A=Accountable, C=Consulted, I=Informed</a:t>
            </a:r>
            <a:endParaRPr lang="en-GB" sz="9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NHSD-Refresh-Theme-NOV1120B">
  <a:themeElements>
    <a:clrScheme name="NHSD-REFRESH-NOV1120A">
      <a:dk1>
        <a:srgbClr val="FFFFFF"/>
      </a:dk1>
      <a:lt1>
        <a:srgbClr val="231F20"/>
      </a:lt1>
      <a:dk2>
        <a:srgbClr val="0072CE"/>
      </a:dk2>
      <a:lt2>
        <a:srgbClr val="E8EDEE"/>
      </a:lt2>
      <a:accent1>
        <a:srgbClr val="005EB8"/>
      </a:accent1>
      <a:accent2>
        <a:srgbClr val="919EA8"/>
      </a:accent2>
      <a:accent3>
        <a:srgbClr val="DDE1E4"/>
      </a:accent3>
      <a:accent4>
        <a:srgbClr val="003087"/>
      </a:accent4>
      <a:accent5>
        <a:srgbClr val="99C7EB"/>
      </a:accent5>
      <a:accent6>
        <a:srgbClr val="425563"/>
      </a:accent6>
      <a:hlink>
        <a:srgbClr val="005EB8"/>
      </a:hlink>
      <a:folHlink>
        <a:srgbClr val="0030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3491</Words>
  <Application>Microsoft Office PowerPoint</Application>
  <PresentationFormat>Widescreen</PresentationFormat>
  <Paragraphs>800</Paragraphs>
  <Slides>30</Slides>
  <Notes>30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Rubik Light</vt:lpstr>
      <vt:lpstr>NHSD-Refresh-Theme-NOV1120B</vt:lpstr>
      <vt:lpstr>Workload Migration Assessment</vt:lpstr>
      <vt:lpstr>Contents</vt:lpstr>
      <vt:lpstr>Introduction</vt:lpstr>
      <vt:lpstr>Delivery Approach</vt:lpstr>
      <vt:lpstr>Delivery Process</vt:lpstr>
      <vt:lpstr>Outputs</vt:lpstr>
      <vt:lpstr>PowerPoint Presentation</vt:lpstr>
      <vt:lpstr>Delivery Sequence Plan</vt:lpstr>
      <vt:lpstr>Delivery Plan</vt:lpstr>
      <vt:lpstr>Proposed team</vt:lpstr>
      <vt:lpstr>Risks / Mitigations</vt:lpstr>
      <vt:lpstr>Plan Assumptions</vt:lpstr>
      <vt:lpstr>PowerPoint Presentation</vt:lpstr>
      <vt:lpstr>Stakeholder roles</vt:lpstr>
      <vt:lpstr>Stakeholder minimum commitment</vt:lpstr>
      <vt:lpstr>Information requirement </vt:lpstr>
      <vt:lpstr>PowerPoint Presentation</vt:lpstr>
      <vt:lpstr>PowerPoint Presentation</vt:lpstr>
      <vt:lpstr>Product Descriptions</vt:lpstr>
      <vt:lpstr>Product Descriptions</vt:lpstr>
      <vt:lpstr>Product Descriptions</vt:lpstr>
      <vt:lpstr>PowerPoint Presentation</vt:lpstr>
      <vt:lpstr>Workshop Agendas</vt:lpstr>
      <vt:lpstr>Workshop Agendas</vt:lpstr>
      <vt:lpstr>Workshop Agendas</vt:lpstr>
      <vt:lpstr>PowerPoint Presentation</vt:lpstr>
      <vt:lpstr>Workload Assessment</vt:lpstr>
      <vt:lpstr>Migration Strategy and Potential Roadmap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Workload Migration Assessment</dc:title>
  <dc:creator>Gregory Wye</dc:creator>
  <cp:lastModifiedBy>Douglas O'Connor</cp:lastModifiedBy>
  <cp:revision>65</cp:revision>
  <dcterms:created xsi:type="dcterms:W3CDTF">2020-11-30T10:49:03Z</dcterms:created>
  <dcterms:modified xsi:type="dcterms:W3CDTF">2022-05-23T07:49:49Z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0x010100F56AC1E539A90047BC30B3C9F7C85DBF009974B1B821AB36488BB2955A9F4B5285</vt:lpwstr>
  </property>
  <property fmtid="{D5CDD505-2E9C-101B-9397-08002B2CF9AE}" pid="3" name="_dlc_DocIdItemGuid">
    <vt:lpwstr>56579ddb-1cdf-4035-9a3d-2da04fab6c26</vt:lpwstr>
  </property>
</Properties>
</file>