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1"/>
  </p:notesMasterIdLst>
  <p:sldIdLst>
    <p:sldId id="256" r:id="rId2"/>
    <p:sldId id="26127" r:id="rId3"/>
    <p:sldId id="305" r:id="rId4"/>
    <p:sldId id="26149" r:id="rId5"/>
    <p:sldId id="26164" r:id="rId6"/>
    <p:sldId id="292" r:id="rId7"/>
    <p:sldId id="26115" r:id="rId8"/>
    <p:sldId id="310" r:id="rId9"/>
    <p:sldId id="26141" r:id="rId10"/>
    <p:sldId id="26160" r:id="rId11"/>
    <p:sldId id="311" r:id="rId12"/>
    <p:sldId id="26136" r:id="rId13"/>
    <p:sldId id="309" r:id="rId14"/>
    <p:sldId id="313" r:id="rId15"/>
    <p:sldId id="300" r:id="rId16"/>
    <p:sldId id="26162" r:id="rId17"/>
    <p:sldId id="258" r:id="rId18"/>
    <p:sldId id="315" r:id="rId19"/>
    <p:sldId id="321" r:id="rId20"/>
    <p:sldId id="316" r:id="rId21"/>
    <p:sldId id="319" r:id="rId22"/>
    <p:sldId id="26155" r:id="rId23"/>
    <p:sldId id="26151" r:id="rId24"/>
    <p:sldId id="26153" r:id="rId25"/>
    <p:sldId id="322" r:id="rId26"/>
    <p:sldId id="26104" r:id="rId27"/>
    <p:sldId id="26148" r:id="rId28"/>
    <p:sldId id="26057" r:id="rId29"/>
    <p:sldId id="26107" r:id="rId30"/>
    <p:sldId id="26055" r:id="rId31"/>
    <p:sldId id="26028" r:id="rId32"/>
    <p:sldId id="26043" r:id="rId33"/>
    <p:sldId id="26147" r:id="rId34"/>
    <p:sldId id="26157" r:id="rId35"/>
    <p:sldId id="293" r:id="rId36"/>
    <p:sldId id="295" r:id="rId37"/>
    <p:sldId id="296" r:id="rId38"/>
    <p:sldId id="297" r:id="rId39"/>
    <p:sldId id="290" r:id="rId4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irKmZnBtvK/5ueBnv6FGhMz+2xq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C1C000-EC19-20B3-5F80-2D1F40F622E9}" name="Douglas O'Connor" initials="DO" userId="Douglas O'Connor" providerId="None"/>
  <p188:author id="{1E8692F1-42F9-22D7-C920-1C2DD3265785}" name="Gagan Vashisht" initials="GV" userId="S::gagan.vashisht@nordcloud.com::b8176058-2477-403e-b8ab-39f5fb750f9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757DA7-149A-427F-9600-47A859EDA6CB}" v="489" dt="2022-04-26T13:46:48.242"/>
    <p1510:client id="{3444AFA4-BA3D-4D7C-A5BB-11084A2CD69D}" v="226" dt="2022-04-26T12:46:05.890"/>
    <p1510:client id="{7E9FB909-4E4F-4046-8083-8AE2DBD969FB}" v="6" dt="2022-04-26T12:48:50.923"/>
    <p1510:client id="{84FCEE15-1231-409C-B7DF-B30B0BCC948A}" v="31" dt="2022-04-26T13:54:37.592"/>
    <p1510:client id="{C0473C67-6050-4B3B-A540-3D674DD2B734}" v="6" dt="2022-04-26T10:45:42.711"/>
    <p1510:client id="{DA51A169-60F2-4B28-BC75-6C4BDF2BD464}" v="139" dt="2022-04-26T14:17:54.230"/>
    <p1510:client id="{DD44E0BA-34A0-407F-9167-FC6AEAE0F03A}" v="317" dt="2022-04-26T12:49:19.745"/>
    <p1510:client id="{E843AE6C-E647-403B-BC6C-7D6E9F427E57}" v="217" dt="2022-04-26T12:20:39.1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22" autoAdjust="0"/>
    <p:restoredTop sz="96400" autoAdjust="0"/>
  </p:normalViewPr>
  <p:slideViewPr>
    <p:cSldViewPr snapToGrid="0" snapToObjects="1">
      <p:cViewPr varScale="1">
        <p:scale>
          <a:sx n="109" d="100"/>
          <a:sy n="109" d="100"/>
        </p:scale>
        <p:origin x="1170" y="108"/>
      </p:cViewPr>
      <p:guideLst/>
    </p:cSldViewPr>
  </p:slideViewPr>
  <p:notesTextViewPr>
    <p:cViewPr>
      <p:scale>
        <a:sx n="1" d="1"/>
        <a:sy n="1" d="1"/>
      </p:scale>
      <p:origin x="0" y="0"/>
    </p:cViewPr>
  </p:notesTextViewPr>
  <p:sorterViewPr>
    <p:cViewPr>
      <p:scale>
        <a:sx n="100" d="100"/>
        <a:sy n="100" d="100"/>
      </p:scale>
      <p:origin x="0" y="-41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las O'Connor" clId="Web-{3444AFA4-BA3D-4D7C-A5BB-11084A2CD69D}"/>
    <pc:docChg chg="modSld">
      <pc:chgData name="Douglas O'Connor" userId="" providerId="" clId="Web-{3444AFA4-BA3D-4D7C-A5BB-11084A2CD69D}" dt="2022-04-26T12:46:05.468" v="325" actId="20577"/>
      <pc:docMkLst>
        <pc:docMk/>
      </pc:docMkLst>
      <pc:sldChg chg="addSp modSp modCm">
        <pc:chgData name="Douglas O'Connor" userId="" providerId="" clId="Web-{3444AFA4-BA3D-4D7C-A5BB-11084A2CD69D}" dt="2022-04-26T12:42:05.558" v="239" actId="20577"/>
        <pc:sldMkLst>
          <pc:docMk/>
          <pc:sldMk cId="256207596" sldId="291"/>
        </pc:sldMkLst>
        <pc:spChg chg="add mod">
          <ac:chgData name="Douglas O'Connor" userId="" providerId="" clId="Web-{3444AFA4-BA3D-4D7C-A5BB-11084A2CD69D}" dt="2022-04-26T12:39:34.634" v="177" actId="1076"/>
          <ac:spMkLst>
            <pc:docMk/>
            <pc:sldMk cId="256207596" sldId="291"/>
            <ac:spMk id="2" creationId="{C026C18B-CA22-1F50-ABCD-4FAB78EB7B24}"/>
          </ac:spMkLst>
        </pc:spChg>
        <pc:spChg chg="mod">
          <ac:chgData name="Douglas O'Connor" userId="" providerId="" clId="Web-{3444AFA4-BA3D-4D7C-A5BB-11084A2CD69D}" dt="2022-04-26T12:36:22.523" v="161" actId="14100"/>
          <ac:spMkLst>
            <pc:docMk/>
            <pc:sldMk cId="256207596" sldId="291"/>
            <ac:spMk id="21" creationId="{2926D2A9-8432-2540-88FB-C9567C9A9DEF}"/>
          </ac:spMkLst>
        </pc:spChg>
        <pc:spChg chg="mod">
          <ac:chgData name="Douglas O'Connor" userId="" providerId="" clId="Web-{3444AFA4-BA3D-4D7C-A5BB-11084A2CD69D}" dt="2022-04-26T12:34:57.662" v="148" actId="20577"/>
          <ac:spMkLst>
            <pc:docMk/>
            <pc:sldMk cId="256207596" sldId="291"/>
            <ac:spMk id="26" creationId="{56B76DEE-BCB5-6F46-8E17-C92B79286AFC}"/>
          </ac:spMkLst>
        </pc:spChg>
        <pc:spChg chg="mod">
          <ac:chgData name="Douglas O'Connor" userId="" providerId="" clId="Web-{3444AFA4-BA3D-4D7C-A5BB-11084A2CD69D}" dt="2022-04-26T12:42:05.558" v="239" actId="20577"/>
          <ac:spMkLst>
            <pc:docMk/>
            <pc:sldMk cId="256207596" sldId="291"/>
            <ac:spMk id="41" creationId="{6D1C5D7A-BE9D-D743-852E-3EEDB27176A9}"/>
          </ac:spMkLst>
        </pc:spChg>
        <pc:spChg chg="mod">
          <ac:chgData name="Douglas O'Connor" userId="" providerId="" clId="Web-{3444AFA4-BA3D-4D7C-A5BB-11084A2CD69D}" dt="2022-04-26T12:41:07.167" v="196" actId="20577"/>
          <ac:spMkLst>
            <pc:docMk/>
            <pc:sldMk cId="256207596" sldId="291"/>
            <ac:spMk id="42" creationId="{C0DC4188-C9FE-9B43-A317-A441CAC889E0}"/>
          </ac:spMkLst>
        </pc:spChg>
      </pc:sldChg>
      <pc:sldChg chg="modSp modCm">
        <pc:chgData name="Douglas O'Connor" userId="" providerId="" clId="Web-{3444AFA4-BA3D-4D7C-A5BB-11084A2CD69D}" dt="2022-04-26T12:46:05.468" v="325" actId="20577"/>
        <pc:sldMkLst>
          <pc:docMk/>
          <pc:sldMk cId="2020582887" sldId="292"/>
        </pc:sldMkLst>
        <pc:spChg chg="mod">
          <ac:chgData name="Douglas O'Connor" userId="" providerId="" clId="Web-{3444AFA4-BA3D-4D7C-A5BB-11084A2CD69D}" dt="2022-04-26T12:46:05.468" v="325" actId="20577"/>
          <ac:spMkLst>
            <pc:docMk/>
            <pc:sldMk cId="2020582887" sldId="292"/>
            <ac:spMk id="17" creationId="{5EB50EBA-EC74-1044-9FDC-F5CC7AD3A784}"/>
          </ac:spMkLst>
        </pc:spChg>
      </pc:sldChg>
      <pc:sldChg chg="addSp modSp">
        <pc:chgData name="Douglas O'Connor" userId="" providerId="" clId="Web-{3444AFA4-BA3D-4D7C-A5BB-11084A2CD69D}" dt="2022-04-26T12:27:07.468" v="73" actId="20577"/>
        <pc:sldMkLst>
          <pc:docMk/>
          <pc:sldMk cId="834712331" sldId="26108"/>
        </pc:sldMkLst>
        <pc:spChg chg="add mod">
          <ac:chgData name="Douglas O'Connor" userId="" providerId="" clId="Web-{3444AFA4-BA3D-4D7C-A5BB-11084A2CD69D}" dt="2022-04-26T12:27:07.468" v="73" actId="20577"/>
          <ac:spMkLst>
            <pc:docMk/>
            <pc:sldMk cId="834712331" sldId="26108"/>
            <ac:spMk id="24" creationId="{A7F8031B-C783-906A-498B-48067D34B5BE}"/>
          </ac:spMkLst>
        </pc:spChg>
      </pc:sldChg>
    </pc:docChg>
  </pc:docChgLst>
  <pc:docChgLst>
    <pc:chgData name="Gagan" clId="Web-{DD44E0BA-34A0-407F-9167-FC6AEAE0F03A}"/>
    <pc:docChg chg="modSld">
      <pc:chgData name="Gagan" userId="" providerId="" clId="Web-{DD44E0BA-34A0-407F-9167-FC6AEAE0F03A}" dt="2022-04-26T12:49:19.745" v="205" actId="20577"/>
      <pc:docMkLst>
        <pc:docMk/>
      </pc:docMkLst>
      <pc:sldChg chg="modSp">
        <pc:chgData name="Gagan" userId="" providerId="" clId="Web-{DD44E0BA-34A0-407F-9167-FC6AEAE0F03A}" dt="2022-04-26T12:49:19.745" v="205" actId="20577"/>
        <pc:sldMkLst>
          <pc:docMk/>
          <pc:sldMk cId="3754661759" sldId="26043"/>
        </pc:sldMkLst>
        <pc:spChg chg="mod">
          <ac:chgData name="Gagan" userId="" providerId="" clId="Web-{DD44E0BA-34A0-407F-9167-FC6AEAE0F03A}" dt="2022-04-26T12:49:19.745" v="205" actId="20577"/>
          <ac:spMkLst>
            <pc:docMk/>
            <pc:sldMk cId="3754661759" sldId="26043"/>
            <ac:spMk id="6" creationId="{1619F3B3-0B67-FB42-B52C-3A76C1037ABC}"/>
          </ac:spMkLst>
        </pc:spChg>
        <pc:spChg chg="mod">
          <ac:chgData name="Gagan" userId="" providerId="" clId="Web-{DD44E0BA-34A0-407F-9167-FC6AEAE0F03A}" dt="2022-04-26T12:49:00.869" v="189" actId="20577"/>
          <ac:spMkLst>
            <pc:docMk/>
            <pc:sldMk cId="3754661759" sldId="26043"/>
            <ac:spMk id="8" creationId="{89CE66C9-E3A3-EA49-908D-CAC0B761ED68}"/>
          </ac:spMkLst>
        </pc:spChg>
        <pc:spChg chg="mod">
          <ac:chgData name="Gagan" userId="" providerId="" clId="Web-{DD44E0BA-34A0-407F-9167-FC6AEAE0F03A}" dt="2022-04-26T12:49:04.104" v="191" actId="20577"/>
          <ac:spMkLst>
            <pc:docMk/>
            <pc:sldMk cId="3754661759" sldId="26043"/>
            <ac:spMk id="10" creationId="{2035D43E-4213-6D4E-8126-5E3491F67FEF}"/>
          </ac:spMkLst>
        </pc:spChg>
        <pc:spChg chg="mod">
          <ac:chgData name="Gagan" userId="" providerId="" clId="Web-{DD44E0BA-34A0-407F-9167-FC6AEAE0F03A}" dt="2022-04-26T12:49:06.385" v="193" actId="20577"/>
          <ac:spMkLst>
            <pc:docMk/>
            <pc:sldMk cId="3754661759" sldId="26043"/>
            <ac:spMk id="12" creationId="{E926737A-27C0-EE48-B418-43F7C6786C5C}"/>
          </ac:spMkLst>
        </pc:spChg>
      </pc:sldChg>
      <pc:sldChg chg="delSp modSp">
        <pc:chgData name="Gagan" userId="" providerId="" clId="Web-{DD44E0BA-34A0-407F-9167-FC6AEAE0F03A}" dt="2022-04-26T12:46:23.429" v="158" actId="20577"/>
        <pc:sldMkLst>
          <pc:docMk/>
          <pc:sldMk cId="834712331" sldId="26108"/>
        </pc:sldMkLst>
        <pc:spChg chg="mod">
          <ac:chgData name="Gagan" userId="" providerId="" clId="Web-{DD44E0BA-34A0-407F-9167-FC6AEAE0F03A}" dt="2022-04-26T12:40:47.515" v="13" actId="1076"/>
          <ac:spMkLst>
            <pc:docMk/>
            <pc:sldMk cId="834712331" sldId="26108"/>
            <ac:spMk id="3" creationId="{2F349C43-DA3F-E048-AF97-8D9BF4FAF9C3}"/>
          </ac:spMkLst>
        </pc:spChg>
        <pc:spChg chg="mod">
          <ac:chgData name="Gagan" userId="" providerId="" clId="Web-{DD44E0BA-34A0-407F-9167-FC6AEAE0F03A}" dt="2022-04-26T12:46:23.429" v="158" actId="20577"/>
          <ac:spMkLst>
            <pc:docMk/>
            <pc:sldMk cId="834712331" sldId="26108"/>
            <ac:spMk id="4" creationId="{9D4F30D5-3A21-1641-AC52-713E2F761863}"/>
          </ac:spMkLst>
        </pc:spChg>
        <pc:spChg chg="mod">
          <ac:chgData name="Gagan" userId="" providerId="" clId="Web-{DD44E0BA-34A0-407F-9167-FC6AEAE0F03A}" dt="2022-04-26T12:44:11.598" v="131" actId="1076"/>
          <ac:spMkLst>
            <pc:docMk/>
            <pc:sldMk cId="834712331" sldId="26108"/>
            <ac:spMk id="5" creationId="{AA9F8896-B09D-384D-B9E6-B27F2959AA14}"/>
          </ac:spMkLst>
        </pc:spChg>
        <pc:spChg chg="mod">
          <ac:chgData name="Gagan" userId="" providerId="" clId="Web-{DD44E0BA-34A0-407F-9167-FC6AEAE0F03A}" dt="2022-04-26T12:45:24.537" v="148" actId="1076"/>
          <ac:spMkLst>
            <pc:docMk/>
            <pc:sldMk cId="834712331" sldId="26108"/>
            <ac:spMk id="6" creationId="{E8081BC3-F960-E54A-9F04-13C46DCF32BE}"/>
          </ac:spMkLst>
        </pc:spChg>
        <pc:spChg chg="mod">
          <ac:chgData name="Gagan" userId="" providerId="" clId="Web-{DD44E0BA-34A0-407F-9167-FC6AEAE0F03A}" dt="2022-04-26T12:43:06.518" v="74" actId="20577"/>
          <ac:spMkLst>
            <pc:docMk/>
            <pc:sldMk cId="834712331" sldId="26108"/>
            <ac:spMk id="7" creationId="{D7CCA871-CD3C-7B40-B09E-53DB9E5A6769}"/>
          </ac:spMkLst>
        </pc:spChg>
        <pc:spChg chg="mod">
          <ac:chgData name="Gagan" userId="" providerId="" clId="Web-{DD44E0BA-34A0-407F-9167-FC6AEAE0F03A}" dt="2022-04-26T12:44:52.661" v="135" actId="1076"/>
          <ac:spMkLst>
            <pc:docMk/>
            <pc:sldMk cId="834712331" sldId="26108"/>
            <ac:spMk id="19" creationId="{3B7DA1F0-26F7-1547-A2B7-44D68A9E5BAC}"/>
          </ac:spMkLst>
        </pc:spChg>
        <pc:spChg chg="mod">
          <ac:chgData name="Gagan" userId="" providerId="" clId="Web-{DD44E0BA-34A0-407F-9167-FC6AEAE0F03A}" dt="2022-04-26T12:43:17.409" v="77" actId="1076"/>
          <ac:spMkLst>
            <pc:docMk/>
            <pc:sldMk cId="834712331" sldId="26108"/>
            <ac:spMk id="20" creationId="{68A5DF49-ED2E-7748-94BE-8AA7F9C054CD}"/>
          </ac:spMkLst>
        </pc:spChg>
        <pc:spChg chg="mod">
          <ac:chgData name="Gagan" userId="" providerId="" clId="Web-{DD44E0BA-34A0-407F-9167-FC6AEAE0F03A}" dt="2022-04-26T12:44:34.879" v="134" actId="1076"/>
          <ac:spMkLst>
            <pc:docMk/>
            <pc:sldMk cId="834712331" sldId="26108"/>
            <ac:spMk id="21" creationId="{466C590C-362C-5949-8392-A8F0BDC874B0}"/>
          </ac:spMkLst>
        </pc:spChg>
        <pc:spChg chg="mod">
          <ac:chgData name="Gagan" userId="" providerId="" clId="Web-{DD44E0BA-34A0-407F-9167-FC6AEAE0F03A}" dt="2022-04-26T12:45:31.021" v="150" actId="1076"/>
          <ac:spMkLst>
            <pc:docMk/>
            <pc:sldMk cId="834712331" sldId="26108"/>
            <ac:spMk id="22" creationId="{E73596AC-18ED-C448-9DA9-3BF1731C1EC1}"/>
          </ac:spMkLst>
        </pc:spChg>
        <pc:spChg chg="del">
          <ac:chgData name="Gagan" userId="" providerId="" clId="Web-{DD44E0BA-34A0-407F-9167-FC6AEAE0F03A}" dt="2022-04-26T12:45:41.975" v="151"/>
          <ac:spMkLst>
            <pc:docMk/>
            <pc:sldMk cId="834712331" sldId="26108"/>
            <ac:spMk id="24" creationId="{A7F8031B-C783-906A-498B-48067D34B5BE}"/>
          </ac:spMkLst>
        </pc:spChg>
      </pc:sldChg>
    </pc:docChg>
  </pc:docChgLst>
  <pc:docChgLst>
    <pc:chgData name="Douglas O'Connor" clId="Web-{7E9FB909-4E4F-4046-8083-8AE2DBD969FB}"/>
    <pc:docChg chg="modSld sldOrd">
      <pc:chgData name="Douglas O'Connor" userId="" providerId="" clId="Web-{7E9FB909-4E4F-4046-8083-8AE2DBD969FB}" dt="2022-04-26T12:48:50.923" v="4" actId="1076"/>
      <pc:docMkLst>
        <pc:docMk/>
      </pc:docMkLst>
      <pc:sldChg chg="modSp">
        <pc:chgData name="Douglas O'Connor" userId="" providerId="" clId="Web-{7E9FB909-4E4F-4046-8083-8AE2DBD969FB}" dt="2022-04-26T12:48:50.923" v="4" actId="1076"/>
        <pc:sldMkLst>
          <pc:docMk/>
          <pc:sldMk cId="256207596" sldId="291"/>
        </pc:sldMkLst>
        <pc:spChg chg="mod">
          <ac:chgData name="Douglas O'Connor" userId="" providerId="" clId="Web-{7E9FB909-4E4F-4046-8083-8AE2DBD969FB}" dt="2022-04-26T12:48:50.923" v="4" actId="1076"/>
          <ac:spMkLst>
            <pc:docMk/>
            <pc:sldMk cId="256207596" sldId="291"/>
            <ac:spMk id="2" creationId="{C026C18B-CA22-1F50-ABCD-4FAB78EB7B24}"/>
          </ac:spMkLst>
        </pc:spChg>
      </pc:sldChg>
      <pc:sldChg chg="ord">
        <pc:chgData name="Douglas O'Connor" userId="" providerId="" clId="Web-{7E9FB909-4E4F-4046-8083-8AE2DBD969FB}" dt="2022-04-26T12:46:54.921" v="0"/>
        <pc:sldMkLst>
          <pc:docMk/>
          <pc:sldMk cId="1663592227" sldId="305"/>
        </pc:sldMkLst>
      </pc:sldChg>
      <pc:sldChg chg="modSp delCm">
        <pc:chgData name="Douglas O'Connor" userId="" providerId="" clId="Web-{7E9FB909-4E4F-4046-8083-8AE2DBD969FB}" dt="2022-04-26T12:47:20.281" v="3"/>
        <pc:sldMkLst>
          <pc:docMk/>
          <pc:sldMk cId="1189343426" sldId="26127"/>
        </pc:sldMkLst>
        <pc:spChg chg="mod">
          <ac:chgData name="Douglas O'Connor" userId="" providerId="" clId="Web-{7E9FB909-4E4F-4046-8083-8AE2DBD969FB}" dt="2022-04-26T12:47:06.609" v="1" actId="20577"/>
          <ac:spMkLst>
            <pc:docMk/>
            <pc:sldMk cId="1189343426" sldId="26127"/>
            <ac:spMk id="1465" creationId="{00000000-0000-0000-0000-000000000000}"/>
          </ac:spMkLst>
        </pc:spChg>
      </pc:sldChg>
    </pc:docChg>
  </pc:docChgLst>
  <pc:docChgLst>
    <pc:chgData name="Gagan" clId="Web-{DA51A169-60F2-4B28-BC75-6C4BDF2BD464}"/>
    <pc:docChg chg="delSld modSld">
      <pc:chgData name="Gagan" userId="" providerId="" clId="Web-{DA51A169-60F2-4B28-BC75-6C4BDF2BD464}" dt="2022-04-26T14:17:54.230" v="123"/>
      <pc:docMkLst>
        <pc:docMk/>
      </pc:docMkLst>
      <pc:sldChg chg="addSp delSp modSp">
        <pc:chgData name="Gagan" userId="" providerId="" clId="Web-{DA51A169-60F2-4B28-BC75-6C4BDF2BD464}" dt="2022-04-26T14:11:12.772" v="52" actId="20577"/>
        <pc:sldMkLst>
          <pc:docMk/>
          <pc:sldMk cId="2094228220" sldId="312"/>
        </pc:sldMkLst>
        <pc:spChg chg="add mod">
          <ac:chgData name="Gagan" userId="" providerId="" clId="Web-{DA51A169-60F2-4B28-BC75-6C4BDF2BD464}" dt="2022-04-26T14:10:39.631" v="47" actId="20577"/>
          <ac:spMkLst>
            <pc:docMk/>
            <pc:sldMk cId="2094228220" sldId="312"/>
            <ac:spMk id="2" creationId="{9EC56035-E868-D75D-2707-AAC1C06C63D4}"/>
          </ac:spMkLst>
        </pc:spChg>
        <pc:spChg chg="mod">
          <ac:chgData name="Gagan" userId="" providerId="" clId="Web-{DA51A169-60F2-4B28-BC75-6C4BDF2BD464}" dt="2022-04-26T14:11:12.772" v="52" actId="20577"/>
          <ac:spMkLst>
            <pc:docMk/>
            <pc:sldMk cId="2094228220" sldId="312"/>
            <ac:spMk id="4" creationId="{836F0F9E-1B6C-40A2-BC78-31508F123EF5}"/>
          </ac:spMkLst>
        </pc:spChg>
        <pc:spChg chg="del">
          <ac:chgData name="Gagan" userId="" providerId="" clId="Web-{DA51A169-60F2-4B28-BC75-6C4BDF2BD464}" dt="2022-04-26T14:08:35.380" v="28"/>
          <ac:spMkLst>
            <pc:docMk/>
            <pc:sldMk cId="2094228220" sldId="312"/>
            <ac:spMk id="7" creationId="{46B6C617-453F-465E-9672-91F2DA26B2AE}"/>
          </ac:spMkLst>
        </pc:spChg>
        <pc:graphicFrameChg chg="mod modGraphic">
          <ac:chgData name="Gagan" userId="" providerId="" clId="Web-{DA51A169-60F2-4B28-BC75-6C4BDF2BD464}" dt="2022-04-26T14:10:20.365" v="37"/>
          <ac:graphicFrameMkLst>
            <pc:docMk/>
            <pc:sldMk cId="2094228220" sldId="312"/>
            <ac:graphicFrameMk id="5" creationId="{A3C3A2D8-ADF2-4BF6-9EE3-7C70B37A3084}"/>
          </ac:graphicFrameMkLst>
        </pc:graphicFrameChg>
      </pc:sldChg>
      <pc:sldChg chg="del">
        <pc:chgData name="Gagan" userId="" providerId="" clId="Web-{DA51A169-60F2-4B28-BC75-6C4BDF2BD464}" dt="2022-04-26T14:06:37.613" v="27"/>
        <pc:sldMkLst>
          <pc:docMk/>
          <pc:sldMk cId="1120538450" sldId="26144"/>
        </pc:sldMkLst>
      </pc:sldChg>
      <pc:sldChg chg="addSp delSp modSp">
        <pc:chgData name="Gagan" userId="" providerId="" clId="Web-{DA51A169-60F2-4B28-BC75-6C4BDF2BD464}" dt="2022-04-26T14:17:54.230" v="123"/>
        <pc:sldMkLst>
          <pc:docMk/>
          <pc:sldMk cId="1459343711" sldId="26146"/>
        </pc:sldMkLst>
        <pc:spChg chg="del">
          <ac:chgData name="Gagan" userId="" providerId="" clId="Web-{DA51A169-60F2-4B28-BC75-6C4BDF2BD464}" dt="2022-04-26T13:58:42.873" v="3"/>
          <ac:spMkLst>
            <pc:docMk/>
            <pc:sldMk cId="1459343711" sldId="26146"/>
            <ac:spMk id="10" creationId="{8A727428-1F38-D072-80AE-63593D0C1248}"/>
          </ac:spMkLst>
        </pc:spChg>
        <pc:spChg chg="mod">
          <ac:chgData name="Gagan" userId="" providerId="" clId="Web-{DA51A169-60F2-4B28-BC75-6C4BDF2BD464}" dt="2022-04-26T14:15:46.995" v="86" actId="1076"/>
          <ac:spMkLst>
            <pc:docMk/>
            <pc:sldMk cId="1459343711" sldId="26146"/>
            <ac:spMk id="11" creationId="{4774E3FD-8066-0644-970C-007839B29DB0}"/>
          </ac:spMkLst>
        </pc:spChg>
        <pc:spChg chg="mod">
          <ac:chgData name="Gagan" userId="" providerId="" clId="Web-{DA51A169-60F2-4B28-BC75-6C4BDF2BD464}" dt="2022-04-26T14:15:47.010" v="87" actId="1076"/>
          <ac:spMkLst>
            <pc:docMk/>
            <pc:sldMk cId="1459343711" sldId="26146"/>
            <ac:spMk id="12" creationId="{E1478182-5068-8B47-948E-90A1EFC1E875}"/>
          </ac:spMkLst>
        </pc:spChg>
        <pc:spChg chg="mod">
          <ac:chgData name="Gagan" userId="" providerId="" clId="Web-{DA51A169-60F2-4B28-BC75-6C4BDF2BD464}" dt="2022-04-26T14:15:47.026" v="88" actId="1076"/>
          <ac:spMkLst>
            <pc:docMk/>
            <pc:sldMk cId="1459343711" sldId="26146"/>
            <ac:spMk id="13" creationId="{FA2C3051-241F-884A-B3F7-C84B80C377CE}"/>
          </ac:spMkLst>
        </pc:spChg>
        <pc:spChg chg="mod">
          <ac:chgData name="Gagan" userId="" providerId="" clId="Web-{DA51A169-60F2-4B28-BC75-6C4BDF2BD464}" dt="2022-04-26T14:15:47.042" v="89" actId="1076"/>
          <ac:spMkLst>
            <pc:docMk/>
            <pc:sldMk cId="1459343711" sldId="26146"/>
            <ac:spMk id="14" creationId="{014B376B-EDE7-1B4D-A8C6-A776DFAA7B97}"/>
          </ac:spMkLst>
        </pc:spChg>
        <pc:spChg chg="del">
          <ac:chgData name="Gagan" userId="" providerId="" clId="Web-{DA51A169-60F2-4B28-BC75-6C4BDF2BD464}" dt="2022-04-26T13:58:40.561" v="1"/>
          <ac:spMkLst>
            <pc:docMk/>
            <pc:sldMk cId="1459343711" sldId="26146"/>
            <ac:spMk id="15" creationId="{CA4B3AA3-18E4-B047-8C68-A578406FE402}"/>
          </ac:spMkLst>
        </pc:spChg>
        <pc:spChg chg="mod">
          <ac:chgData name="Gagan" userId="" providerId="" clId="Web-{DA51A169-60F2-4B28-BC75-6C4BDF2BD464}" dt="2022-04-26T14:15:47.073" v="91" actId="1076"/>
          <ac:spMkLst>
            <pc:docMk/>
            <pc:sldMk cId="1459343711" sldId="26146"/>
            <ac:spMk id="30" creationId="{E3EBE532-4CE4-55EB-F79D-2109267D4E69}"/>
          </ac:spMkLst>
        </pc:spChg>
        <pc:spChg chg="mod">
          <ac:chgData name="Gagan" userId="" providerId="" clId="Web-{DA51A169-60F2-4B28-BC75-6C4BDF2BD464}" dt="2022-04-26T14:15:47.088" v="92" actId="1076"/>
          <ac:spMkLst>
            <pc:docMk/>
            <pc:sldMk cId="1459343711" sldId="26146"/>
            <ac:spMk id="31" creationId="{99EF7535-D3C2-EE1D-EE00-26A0F40FF2BE}"/>
          </ac:spMkLst>
        </pc:spChg>
        <pc:spChg chg="del mod">
          <ac:chgData name="Gagan" userId="" providerId="" clId="Web-{DA51A169-60F2-4B28-BC75-6C4BDF2BD464}" dt="2022-04-26T14:01:55.891" v="23"/>
          <ac:spMkLst>
            <pc:docMk/>
            <pc:sldMk cId="1459343711" sldId="26146"/>
            <ac:spMk id="32" creationId="{5274E1D4-26EB-2997-5DF4-CD9DC25874BB}"/>
          </ac:spMkLst>
        </pc:spChg>
        <pc:spChg chg="mod">
          <ac:chgData name="Gagan" userId="" providerId="" clId="Web-{DA51A169-60F2-4B28-BC75-6C4BDF2BD464}" dt="2022-04-26T14:17:14.043" v="103" actId="20577"/>
          <ac:spMkLst>
            <pc:docMk/>
            <pc:sldMk cId="1459343711" sldId="26146"/>
            <ac:spMk id="33" creationId="{1363F4E9-4688-8EE6-52CD-82C1E703AE62}"/>
          </ac:spMkLst>
        </pc:spChg>
        <pc:spChg chg="del">
          <ac:chgData name="Gagan" userId="" providerId="" clId="Web-{DA51A169-60F2-4B28-BC75-6C4BDF2BD464}" dt="2022-04-26T13:58:37.373" v="0"/>
          <ac:spMkLst>
            <pc:docMk/>
            <pc:sldMk cId="1459343711" sldId="26146"/>
            <ac:spMk id="34" creationId="{A4F3A09B-5AB1-604A-4287-048F0E789FEF}"/>
          </ac:spMkLst>
        </pc:spChg>
        <pc:spChg chg="del">
          <ac:chgData name="Gagan" userId="" providerId="" clId="Web-{DA51A169-60F2-4B28-BC75-6C4BDF2BD464}" dt="2022-04-26T13:58:42.201" v="2"/>
          <ac:spMkLst>
            <pc:docMk/>
            <pc:sldMk cId="1459343711" sldId="26146"/>
            <ac:spMk id="35" creationId="{E999D04C-3D05-C969-69CC-F15782AE7C83}"/>
          </ac:spMkLst>
        </pc:spChg>
        <pc:spChg chg="del">
          <ac:chgData name="Gagan" userId="" providerId="" clId="Web-{DA51A169-60F2-4B28-BC75-6C4BDF2BD464}" dt="2022-04-26T13:58:44.029" v="4"/>
          <ac:spMkLst>
            <pc:docMk/>
            <pc:sldMk cId="1459343711" sldId="26146"/>
            <ac:spMk id="36" creationId="{E694E6DC-52E5-EE59-493D-D1D92562BB62}"/>
          </ac:spMkLst>
        </pc:spChg>
        <pc:spChg chg="add mod">
          <ac:chgData name="Gagan" userId="" providerId="" clId="Web-{DA51A169-60F2-4B28-BC75-6C4BDF2BD464}" dt="2022-04-26T14:15:47.120" v="94" actId="1076"/>
          <ac:spMkLst>
            <pc:docMk/>
            <pc:sldMk cId="1459343711" sldId="26146"/>
            <ac:spMk id="38" creationId="{6A750656-0A56-00E5-9601-F3FAD76664A5}"/>
          </ac:spMkLst>
        </pc:spChg>
        <pc:spChg chg="add mod">
          <ac:chgData name="Gagan" userId="" providerId="" clId="Web-{DA51A169-60F2-4B28-BC75-6C4BDF2BD464}" dt="2022-04-26T14:15:47.135" v="95" actId="1076"/>
          <ac:spMkLst>
            <pc:docMk/>
            <pc:sldMk cId="1459343711" sldId="26146"/>
            <ac:spMk id="39" creationId="{6D8A5A8D-E1B5-8CFE-45CD-04FDB313B2A7}"/>
          </ac:spMkLst>
        </pc:spChg>
        <pc:spChg chg="mod">
          <ac:chgData name="Gagan" userId="" providerId="" clId="Web-{DA51A169-60F2-4B28-BC75-6C4BDF2BD464}" dt="2022-04-26T14:15:47.057" v="90" actId="1076"/>
          <ac:spMkLst>
            <pc:docMk/>
            <pc:sldMk cId="1459343711" sldId="26146"/>
            <ac:spMk id="40" creationId="{C9A366FB-03F0-574F-808E-89C6BB6FC3BC}"/>
          </ac:spMkLst>
        </pc:spChg>
        <pc:spChg chg="add del mod">
          <ac:chgData name="Gagan" userId="" providerId="" clId="Web-{DA51A169-60F2-4B28-BC75-6C4BDF2BD464}" dt="2022-04-26T14:01:06.906" v="16"/>
          <ac:spMkLst>
            <pc:docMk/>
            <pc:sldMk cId="1459343711" sldId="26146"/>
            <ac:spMk id="41" creationId="{E793048F-FFB7-A23C-B6B6-E2630D62B61D}"/>
          </ac:spMkLst>
        </pc:spChg>
        <pc:spChg chg="add del mod">
          <ac:chgData name="Gagan" userId="" providerId="" clId="Web-{DA51A169-60F2-4B28-BC75-6C4BDF2BD464}" dt="2022-04-26T14:15:41.870" v="85"/>
          <ac:spMkLst>
            <pc:docMk/>
            <pc:sldMk cId="1459343711" sldId="26146"/>
            <ac:spMk id="43" creationId="{783F054F-A465-FD7F-8DFC-94557644AB9C}"/>
          </ac:spMkLst>
        </pc:spChg>
        <pc:spChg chg="add del mod">
          <ac:chgData name="Gagan" userId="" providerId="" clId="Web-{DA51A169-60F2-4B28-BC75-6C4BDF2BD464}" dt="2022-04-26T14:17:54.230" v="123"/>
          <ac:spMkLst>
            <pc:docMk/>
            <pc:sldMk cId="1459343711" sldId="26146"/>
            <ac:spMk id="44" creationId="{40C99A2B-96AD-A60E-4A9A-255EC883C63F}"/>
          </ac:spMkLst>
        </pc:spChg>
        <pc:spChg chg="mod">
          <ac:chgData name="Gagan" userId="" providerId="" clId="Web-{DA51A169-60F2-4B28-BC75-6C4BDF2BD464}" dt="2022-04-26T14:15:58.964" v="102" actId="20577"/>
          <ac:spMkLst>
            <pc:docMk/>
            <pc:sldMk cId="1459343711" sldId="26146"/>
            <ac:spMk id="47" creationId="{1362B5CB-A34C-E254-7721-FA7CAFE8F376}"/>
          </ac:spMkLst>
        </pc:spChg>
        <pc:spChg chg="del mod">
          <ac:chgData name="Gagan" userId="" providerId="" clId="Web-{DA51A169-60F2-4B28-BC75-6C4BDF2BD464}" dt="2022-04-26T14:14:06.181" v="75"/>
          <ac:spMkLst>
            <pc:docMk/>
            <pc:sldMk cId="1459343711" sldId="26146"/>
            <ac:spMk id="48" creationId="{2752BA84-ECC9-06EA-4C79-1FF461D9F891}"/>
          </ac:spMkLst>
        </pc:spChg>
      </pc:sldChg>
    </pc:docChg>
  </pc:docChgLst>
  <pc:docChgLst>
    <pc:chgData name="Gagan" clId="Web-{C0473C67-6050-4B3B-A540-3D674DD2B734}"/>
    <pc:docChg chg="modSld">
      <pc:chgData name="Gagan" userId="" providerId="" clId="Web-{C0473C67-6050-4B3B-A540-3D674DD2B734}" dt="2022-04-26T10:45:39.570" v="4" actId="20577"/>
      <pc:docMkLst>
        <pc:docMk/>
      </pc:docMkLst>
      <pc:sldChg chg="modSp">
        <pc:chgData name="Gagan" userId="" providerId="" clId="Web-{C0473C67-6050-4B3B-A540-3D674DD2B734}" dt="2022-04-26T10:45:39.570" v="4" actId="20577"/>
        <pc:sldMkLst>
          <pc:docMk/>
          <pc:sldMk cId="1189343426" sldId="26127"/>
        </pc:sldMkLst>
        <pc:spChg chg="mod">
          <ac:chgData name="Gagan" userId="" providerId="" clId="Web-{C0473C67-6050-4B3B-A540-3D674DD2B734}" dt="2022-04-26T10:45:39.570" v="4" actId="20577"/>
          <ac:spMkLst>
            <pc:docMk/>
            <pc:sldMk cId="1189343426" sldId="26127"/>
            <ac:spMk id="1465" creationId="{00000000-0000-0000-0000-000000000000}"/>
          </ac:spMkLst>
        </pc:spChg>
      </pc:sldChg>
    </pc:docChg>
  </pc:docChgLst>
  <pc:docChgLst>
    <pc:chgData name="Gagan" clId="Web-{1C757DA7-149A-427F-9600-47A859EDA6CB}"/>
    <pc:docChg chg="addSld delSld modSld sldOrd">
      <pc:chgData name="Gagan" userId="" providerId="" clId="Web-{1C757DA7-149A-427F-9600-47A859EDA6CB}" dt="2022-04-26T13:46:48.242" v="414" actId="20577"/>
      <pc:docMkLst>
        <pc:docMk/>
      </pc:docMkLst>
      <pc:sldChg chg="modSp ord">
        <pc:chgData name="Gagan" userId="" providerId="" clId="Web-{1C757DA7-149A-427F-9600-47A859EDA6CB}" dt="2022-04-26T13:24:15.910" v="187" actId="20577"/>
        <pc:sldMkLst>
          <pc:docMk/>
          <pc:sldMk cId="2866199923" sldId="26052"/>
        </pc:sldMkLst>
        <pc:spChg chg="mod">
          <ac:chgData name="Gagan" userId="" providerId="" clId="Web-{1C757DA7-149A-427F-9600-47A859EDA6CB}" dt="2022-04-26T13:24:15.910" v="187" actId="20577"/>
          <ac:spMkLst>
            <pc:docMk/>
            <pc:sldMk cId="2866199923" sldId="26052"/>
            <ac:spMk id="3" creationId="{7110C9A9-4417-144F-8D2F-1768610342E1}"/>
          </ac:spMkLst>
        </pc:spChg>
      </pc:sldChg>
      <pc:sldChg chg="ord">
        <pc:chgData name="Gagan" userId="" providerId="" clId="Web-{1C757DA7-149A-427F-9600-47A859EDA6CB}" dt="2022-04-26T13:25:48.271" v="209"/>
        <pc:sldMkLst>
          <pc:docMk/>
          <pc:sldMk cId="579442929" sldId="26107"/>
        </pc:sldMkLst>
      </pc:sldChg>
      <pc:sldChg chg="ord">
        <pc:chgData name="Gagan" userId="" providerId="" clId="Web-{1C757DA7-149A-427F-9600-47A859EDA6CB}" dt="2022-04-26T13:24:10.676" v="186"/>
        <pc:sldMkLst>
          <pc:docMk/>
          <pc:sldMk cId="4119223382" sldId="26118"/>
        </pc:sldMkLst>
      </pc:sldChg>
      <pc:sldChg chg="addSp delSp modSp">
        <pc:chgData name="Gagan" userId="" providerId="" clId="Web-{1C757DA7-149A-427F-9600-47A859EDA6CB}" dt="2022-04-26T13:26:58.116" v="224" actId="1076"/>
        <pc:sldMkLst>
          <pc:docMk/>
          <pc:sldMk cId="1120538450" sldId="26144"/>
        </pc:sldMkLst>
        <pc:picChg chg="add del">
          <ac:chgData name="Gagan" userId="" providerId="" clId="Web-{1C757DA7-149A-427F-9600-47A859EDA6CB}" dt="2022-04-26T13:26:55.444" v="223"/>
          <ac:picMkLst>
            <pc:docMk/>
            <pc:sldMk cId="1120538450" sldId="26144"/>
            <ac:picMk id="3" creationId="{AD71C7CF-A9C1-0EC2-E1CC-AFFCBE6C0D9F}"/>
          </ac:picMkLst>
        </pc:picChg>
        <pc:picChg chg="mod">
          <ac:chgData name="Gagan" userId="" providerId="" clId="Web-{1C757DA7-149A-427F-9600-47A859EDA6CB}" dt="2022-04-26T13:26:58.116" v="224" actId="1076"/>
          <ac:picMkLst>
            <pc:docMk/>
            <pc:sldMk cId="1120538450" sldId="26144"/>
            <ac:picMk id="23" creationId="{BB11D37D-C737-4FAF-AAB0-1EC8EF7CCE80}"/>
          </ac:picMkLst>
        </pc:picChg>
      </pc:sldChg>
      <pc:sldChg chg="addSp delSp modSp">
        <pc:chgData name="Gagan" userId="" providerId="" clId="Web-{1C757DA7-149A-427F-9600-47A859EDA6CB}" dt="2022-04-26T13:46:48.242" v="414" actId="20577"/>
        <pc:sldMkLst>
          <pc:docMk/>
          <pc:sldMk cId="1459343711" sldId="26146"/>
        </pc:sldMkLst>
        <pc:spChg chg="add del">
          <ac:chgData name="Gagan" userId="" providerId="" clId="Web-{1C757DA7-149A-427F-9600-47A859EDA6CB}" dt="2022-04-26T13:19:17.141" v="113"/>
          <ac:spMkLst>
            <pc:docMk/>
            <pc:sldMk cId="1459343711" sldId="26146"/>
            <ac:spMk id="3" creationId="{16E9270C-385A-3EB6-266D-D4D488AF0448}"/>
          </ac:spMkLst>
        </pc:spChg>
        <pc:spChg chg="mod">
          <ac:chgData name="Gagan" userId="" providerId="" clId="Web-{1C757DA7-149A-427F-9600-47A859EDA6CB}" dt="2022-04-26T13:28:16.351" v="241" actId="14100"/>
          <ac:spMkLst>
            <pc:docMk/>
            <pc:sldMk cId="1459343711" sldId="26146"/>
            <ac:spMk id="4" creationId="{B5F5804D-A517-DE45-8D65-C49B1856544C}"/>
          </ac:spMkLst>
        </pc:spChg>
        <pc:spChg chg="mod">
          <ac:chgData name="Gagan" userId="" providerId="" clId="Web-{1C757DA7-149A-427F-9600-47A859EDA6CB}" dt="2022-04-26T13:42:36.488" v="399" actId="20577"/>
          <ac:spMkLst>
            <pc:docMk/>
            <pc:sldMk cId="1459343711" sldId="26146"/>
            <ac:spMk id="5" creationId="{40C0184C-2138-D848-A955-D4ED19496F11}"/>
          </ac:spMkLst>
        </pc:spChg>
        <pc:spChg chg="mod">
          <ac:chgData name="Gagan" userId="" providerId="" clId="Web-{1C757DA7-149A-427F-9600-47A859EDA6CB}" dt="2022-04-26T13:28:53.805" v="265" actId="1076"/>
          <ac:spMkLst>
            <pc:docMk/>
            <pc:sldMk cId="1459343711" sldId="26146"/>
            <ac:spMk id="6" creationId="{C8911CD0-9DE1-0548-B674-FBE5291B6C2D}"/>
          </ac:spMkLst>
        </pc:spChg>
        <pc:spChg chg="mod">
          <ac:chgData name="Gagan" userId="" providerId="" clId="Web-{1C757DA7-149A-427F-9600-47A859EDA6CB}" dt="2022-04-26T13:29:09.852" v="271" actId="1076"/>
          <ac:spMkLst>
            <pc:docMk/>
            <pc:sldMk cId="1459343711" sldId="26146"/>
            <ac:spMk id="7" creationId="{E02A0FE7-FE08-554C-BAE7-4DCECBD77C48}"/>
          </ac:spMkLst>
        </pc:spChg>
        <pc:spChg chg="mod">
          <ac:chgData name="Gagan" userId="" providerId="" clId="Web-{1C757DA7-149A-427F-9600-47A859EDA6CB}" dt="2022-04-26T13:28:57.102" v="266" actId="1076"/>
          <ac:spMkLst>
            <pc:docMk/>
            <pc:sldMk cId="1459343711" sldId="26146"/>
            <ac:spMk id="8" creationId="{3261A10F-34EE-AF42-8E87-2C277DB1363E}"/>
          </ac:spMkLst>
        </pc:spChg>
        <pc:spChg chg="mod">
          <ac:chgData name="Gagan" userId="" providerId="" clId="Web-{1C757DA7-149A-427F-9600-47A859EDA6CB}" dt="2022-04-26T13:29:13.680" v="272" actId="1076"/>
          <ac:spMkLst>
            <pc:docMk/>
            <pc:sldMk cId="1459343711" sldId="26146"/>
            <ac:spMk id="9" creationId="{FEEEC3CF-B0D5-F14F-AF5E-D7EFC851DDBD}"/>
          </ac:spMkLst>
        </pc:spChg>
        <pc:spChg chg="add mod">
          <ac:chgData name="Gagan" userId="" providerId="" clId="Web-{1C757DA7-149A-427F-9600-47A859EDA6CB}" dt="2022-04-26T13:19:50.032" v="121" actId="14100"/>
          <ac:spMkLst>
            <pc:docMk/>
            <pc:sldMk cId="1459343711" sldId="26146"/>
            <ac:spMk id="10" creationId="{8A727428-1F38-D072-80AE-63593D0C1248}"/>
          </ac:spMkLst>
        </pc:spChg>
        <pc:spChg chg="mod">
          <ac:chgData name="Gagan" userId="" providerId="" clId="Web-{1C757DA7-149A-427F-9600-47A859EDA6CB}" dt="2022-04-26T13:26:24.678" v="214" actId="20577"/>
          <ac:spMkLst>
            <pc:docMk/>
            <pc:sldMk cId="1459343711" sldId="26146"/>
            <ac:spMk id="11" creationId="{4774E3FD-8066-0644-970C-007839B29DB0}"/>
          </ac:spMkLst>
        </pc:spChg>
        <pc:spChg chg="mod">
          <ac:chgData name="Gagan" userId="" providerId="" clId="Web-{1C757DA7-149A-427F-9600-47A859EDA6CB}" dt="2022-04-26T13:26:29.709" v="220" actId="20577"/>
          <ac:spMkLst>
            <pc:docMk/>
            <pc:sldMk cId="1459343711" sldId="26146"/>
            <ac:spMk id="12" creationId="{E1478182-5068-8B47-948E-90A1EFC1E875}"/>
          </ac:spMkLst>
        </pc:spChg>
        <pc:spChg chg="mod">
          <ac:chgData name="Gagan" userId="" providerId="" clId="Web-{1C757DA7-149A-427F-9600-47A859EDA6CB}" dt="2022-04-26T13:46:03.491" v="402" actId="20577"/>
          <ac:spMkLst>
            <pc:docMk/>
            <pc:sldMk cId="1459343711" sldId="26146"/>
            <ac:spMk id="13" creationId="{FA2C3051-241F-884A-B3F7-C84B80C377CE}"/>
          </ac:spMkLst>
        </pc:spChg>
        <pc:spChg chg="mod">
          <ac:chgData name="Gagan" userId="" providerId="" clId="Web-{1C757DA7-149A-427F-9600-47A859EDA6CB}" dt="2022-04-26T13:46:08.007" v="403" actId="20577"/>
          <ac:spMkLst>
            <pc:docMk/>
            <pc:sldMk cId="1459343711" sldId="26146"/>
            <ac:spMk id="14" creationId="{014B376B-EDE7-1B4D-A8C6-A776DFAA7B97}"/>
          </ac:spMkLst>
        </pc:spChg>
        <pc:spChg chg="mod">
          <ac:chgData name="Gagan" userId="" providerId="" clId="Web-{1C757DA7-149A-427F-9600-47A859EDA6CB}" dt="2022-04-26T13:20:51.736" v="139" actId="14100"/>
          <ac:spMkLst>
            <pc:docMk/>
            <pc:sldMk cId="1459343711" sldId="26146"/>
            <ac:spMk id="15" creationId="{CA4B3AA3-18E4-B047-8C68-A578406FE402}"/>
          </ac:spMkLst>
        </pc:spChg>
        <pc:spChg chg="del mod">
          <ac:chgData name="Gagan" userId="" providerId="" clId="Web-{1C757DA7-149A-427F-9600-47A859EDA6CB}" dt="2022-04-26T13:20:57.501" v="140"/>
          <ac:spMkLst>
            <pc:docMk/>
            <pc:sldMk cId="1459343711" sldId="26146"/>
            <ac:spMk id="16" creationId="{00C7454C-9CD8-2444-9B61-6750D63D73C2}"/>
          </ac:spMkLst>
        </pc:spChg>
        <pc:spChg chg="del mod">
          <ac:chgData name="Gagan" userId="" providerId="" clId="Web-{1C757DA7-149A-427F-9600-47A859EDA6CB}" dt="2022-04-26T13:21:04.580" v="143"/>
          <ac:spMkLst>
            <pc:docMk/>
            <pc:sldMk cId="1459343711" sldId="26146"/>
            <ac:spMk id="17" creationId="{9633B7E1-8297-5041-B9ED-08CDF029F734}"/>
          </ac:spMkLst>
        </pc:spChg>
        <pc:spChg chg="del mod">
          <ac:chgData name="Gagan" userId="" providerId="" clId="Web-{1C757DA7-149A-427F-9600-47A859EDA6CB}" dt="2022-04-26T13:19:32.719" v="118"/>
          <ac:spMkLst>
            <pc:docMk/>
            <pc:sldMk cId="1459343711" sldId="26146"/>
            <ac:spMk id="18" creationId="{1DFB795B-8905-544C-BF31-0D70410B601E}"/>
          </ac:spMkLst>
        </pc:spChg>
        <pc:spChg chg="mod">
          <ac:chgData name="Gagan" userId="" providerId="" clId="Web-{1C757DA7-149A-427F-9600-47A859EDA6CB}" dt="2022-04-26T13:33:57.090" v="321" actId="1076"/>
          <ac:spMkLst>
            <pc:docMk/>
            <pc:sldMk cId="1459343711" sldId="26146"/>
            <ac:spMk id="22" creationId="{713E8934-13C0-D14C-8393-963A36513565}"/>
          </ac:spMkLst>
        </pc:spChg>
        <pc:spChg chg="mod">
          <ac:chgData name="Gagan" userId="" providerId="" clId="Web-{1C757DA7-149A-427F-9600-47A859EDA6CB}" dt="2022-04-26T13:34:26.513" v="332" actId="1076"/>
          <ac:spMkLst>
            <pc:docMk/>
            <pc:sldMk cId="1459343711" sldId="26146"/>
            <ac:spMk id="23" creationId="{F5DA0B18-6B18-F943-AF0A-286D339E2962}"/>
          </ac:spMkLst>
        </pc:spChg>
        <pc:spChg chg="mod">
          <ac:chgData name="Gagan" userId="" providerId="" clId="Web-{1C757DA7-149A-427F-9600-47A859EDA6CB}" dt="2022-04-26T13:31:41.417" v="298" actId="14100"/>
          <ac:spMkLst>
            <pc:docMk/>
            <pc:sldMk cId="1459343711" sldId="26146"/>
            <ac:spMk id="24" creationId="{53181026-6836-5E47-B7D2-7402D5C74B24}"/>
          </ac:spMkLst>
        </pc:spChg>
        <pc:spChg chg="add mod">
          <ac:chgData name="Gagan" userId="" providerId="" clId="Web-{1C757DA7-149A-427F-9600-47A859EDA6CB}" dt="2022-04-26T13:21:33.486" v="170" actId="20577"/>
          <ac:spMkLst>
            <pc:docMk/>
            <pc:sldMk cId="1459343711" sldId="26146"/>
            <ac:spMk id="30" creationId="{E3EBE532-4CE4-55EB-F79D-2109267D4E69}"/>
          </ac:spMkLst>
        </pc:spChg>
        <pc:spChg chg="add mod">
          <ac:chgData name="Gagan" userId="" providerId="" clId="Web-{1C757DA7-149A-427F-9600-47A859EDA6CB}" dt="2022-04-26T13:34:44.826" v="342" actId="20577"/>
          <ac:spMkLst>
            <pc:docMk/>
            <pc:sldMk cId="1459343711" sldId="26146"/>
            <ac:spMk id="31" creationId="{99EF7535-D3C2-EE1D-EE00-26A0F40FF2BE}"/>
          </ac:spMkLst>
        </pc:spChg>
        <pc:spChg chg="add mod">
          <ac:chgData name="Gagan" userId="" providerId="" clId="Web-{1C757DA7-149A-427F-9600-47A859EDA6CB}" dt="2022-04-26T13:35:00.826" v="352" actId="20577"/>
          <ac:spMkLst>
            <pc:docMk/>
            <pc:sldMk cId="1459343711" sldId="26146"/>
            <ac:spMk id="32" creationId="{5274E1D4-26EB-2997-5DF4-CD9DC25874BB}"/>
          </ac:spMkLst>
        </pc:spChg>
        <pc:spChg chg="add mod">
          <ac:chgData name="Gagan" userId="" providerId="" clId="Web-{1C757DA7-149A-427F-9600-47A859EDA6CB}" dt="2022-04-26T13:35:09.967" v="359" actId="20577"/>
          <ac:spMkLst>
            <pc:docMk/>
            <pc:sldMk cId="1459343711" sldId="26146"/>
            <ac:spMk id="33" creationId="{1363F4E9-4688-8EE6-52CD-82C1E703AE62}"/>
          </ac:spMkLst>
        </pc:spChg>
        <pc:spChg chg="add mod">
          <ac:chgData name="Gagan" userId="" providerId="" clId="Web-{1C757DA7-149A-427F-9600-47A859EDA6CB}" dt="2022-04-26T13:21:01.486" v="142" actId="1076"/>
          <ac:spMkLst>
            <pc:docMk/>
            <pc:sldMk cId="1459343711" sldId="26146"/>
            <ac:spMk id="34" creationId="{A4F3A09B-5AB1-604A-4287-048F0E789FEF}"/>
          </ac:spMkLst>
        </pc:spChg>
        <pc:spChg chg="add mod">
          <ac:chgData name="Gagan" userId="" providerId="" clId="Web-{1C757DA7-149A-427F-9600-47A859EDA6CB}" dt="2022-04-26T13:21:10.845" v="146" actId="1076"/>
          <ac:spMkLst>
            <pc:docMk/>
            <pc:sldMk cId="1459343711" sldId="26146"/>
            <ac:spMk id="35" creationId="{E999D04C-3D05-C969-69CC-F15782AE7C83}"/>
          </ac:spMkLst>
        </pc:spChg>
        <pc:spChg chg="add mod">
          <ac:chgData name="Gagan" userId="" providerId="" clId="Web-{1C757DA7-149A-427F-9600-47A859EDA6CB}" dt="2022-04-26T13:21:19.252" v="150" actId="1076"/>
          <ac:spMkLst>
            <pc:docMk/>
            <pc:sldMk cId="1459343711" sldId="26146"/>
            <ac:spMk id="36" creationId="{E694E6DC-52E5-EE59-493D-D1D92562BB62}"/>
          </ac:spMkLst>
        </pc:spChg>
        <pc:spChg chg="add mod">
          <ac:chgData name="Gagan" userId="" providerId="" clId="Web-{1C757DA7-149A-427F-9600-47A859EDA6CB}" dt="2022-04-26T13:28:10.914" v="240" actId="1076"/>
          <ac:spMkLst>
            <pc:docMk/>
            <pc:sldMk cId="1459343711" sldId="26146"/>
            <ac:spMk id="37" creationId="{B60A2759-EFFA-E1CC-BAAB-98BF08D1E019}"/>
          </ac:spMkLst>
        </pc:spChg>
        <pc:spChg chg="add del">
          <ac:chgData name="Gagan" userId="" providerId="" clId="Web-{1C757DA7-149A-427F-9600-47A859EDA6CB}" dt="2022-04-26T13:28:23.289" v="243"/>
          <ac:spMkLst>
            <pc:docMk/>
            <pc:sldMk cId="1459343711" sldId="26146"/>
            <ac:spMk id="38" creationId="{4B7D275F-1DEA-8DDA-2146-D16F5BBBCC4A}"/>
          </ac:spMkLst>
        </pc:spChg>
        <pc:spChg chg="add del">
          <ac:chgData name="Gagan" userId="" providerId="" clId="Web-{1C757DA7-149A-427F-9600-47A859EDA6CB}" dt="2022-04-26T13:28:29.977" v="245"/>
          <ac:spMkLst>
            <pc:docMk/>
            <pc:sldMk cId="1459343711" sldId="26146"/>
            <ac:spMk id="39" creationId="{5499A733-D22C-DF11-5D7D-720BD02BD234}"/>
          </ac:spMkLst>
        </pc:spChg>
        <pc:spChg chg="mod">
          <ac:chgData name="Gagan" userId="" providerId="" clId="Web-{1C757DA7-149A-427F-9600-47A859EDA6CB}" dt="2022-04-26T13:18:58.906" v="110" actId="20577"/>
          <ac:spMkLst>
            <pc:docMk/>
            <pc:sldMk cId="1459343711" sldId="26146"/>
            <ac:spMk id="40" creationId="{C9A366FB-03F0-574F-808E-89C6BB6FC3BC}"/>
          </ac:spMkLst>
        </pc:spChg>
        <pc:spChg chg="del mod">
          <ac:chgData name="Gagan" userId="" providerId="" clId="Web-{1C757DA7-149A-427F-9600-47A859EDA6CB}" dt="2022-04-26T13:21:13.064" v="147"/>
          <ac:spMkLst>
            <pc:docMk/>
            <pc:sldMk cId="1459343711" sldId="26146"/>
            <ac:spMk id="41" creationId="{466CCED1-9D64-8E43-B450-8C73DB33D23A}"/>
          </ac:spMkLst>
        </pc:spChg>
        <pc:spChg chg="add mod">
          <ac:chgData name="Gagan" userId="" providerId="" clId="Web-{1C757DA7-149A-427F-9600-47A859EDA6CB}" dt="2022-04-26T13:29:25.649" v="275" actId="1076"/>
          <ac:spMkLst>
            <pc:docMk/>
            <pc:sldMk cId="1459343711" sldId="26146"/>
            <ac:spMk id="42" creationId="{E71D2D44-87CF-3B46-D885-882B2AC696F0}"/>
          </ac:spMkLst>
        </pc:spChg>
        <pc:spChg chg="del mod">
          <ac:chgData name="Gagan" userId="" providerId="" clId="Web-{1C757DA7-149A-427F-9600-47A859EDA6CB}" dt="2022-04-26T13:21:40.080" v="172"/>
          <ac:spMkLst>
            <pc:docMk/>
            <pc:sldMk cId="1459343711" sldId="26146"/>
            <ac:spMk id="44" creationId="{F7693373-70C5-5C40-BC9F-0DEDED70A825}"/>
          </ac:spMkLst>
        </pc:spChg>
        <pc:spChg chg="add mod">
          <ac:chgData name="Gagan" userId="" providerId="" clId="Web-{1C757DA7-149A-427F-9600-47A859EDA6CB}" dt="2022-04-26T13:29:35.259" v="277" actId="1076"/>
          <ac:spMkLst>
            <pc:docMk/>
            <pc:sldMk cId="1459343711" sldId="26146"/>
            <ac:spMk id="45" creationId="{23B2E758-AA59-8EBA-C2C9-33A0372AFD74}"/>
          </ac:spMkLst>
        </pc:spChg>
        <pc:spChg chg="add mod">
          <ac:chgData name="Gagan" userId="" providerId="" clId="Web-{1C757DA7-149A-427F-9600-47A859EDA6CB}" dt="2022-04-26T13:40:08.564" v="378" actId="20577"/>
          <ac:spMkLst>
            <pc:docMk/>
            <pc:sldMk cId="1459343711" sldId="26146"/>
            <ac:spMk id="46" creationId="{AE9EA374-4451-C9F2-C898-BA0AD5E147CD}"/>
          </ac:spMkLst>
        </pc:spChg>
        <pc:spChg chg="add mod">
          <ac:chgData name="Gagan" userId="" providerId="" clId="Web-{1C757DA7-149A-427F-9600-47A859EDA6CB}" dt="2022-04-26T13:40:46.502" v="397" actId="1076"/>
          <ac:spMkLst>
            <pc:docMk/>
            <pc:sldMk cId="1459343711" sldId="26146"/>
            <ac:spMk id="47" creationId="{1362B5CB-A34C-E254-7721-FA7CAFE8F376}"/>
          </ac:spMkLst>
        </pc:spChg>
        <pc:spChg chg="add mod">
          <ac:chgData name="Gagan" userId="" providerId="" clId="Web-{1C757DA7-149A-427F-9600-47A859EDA6CB}" dt="2022-04-26T13:46:48.242" v="414" actId="20577"/>
          <ac:spMkLst>
            <pc:docMk/>
            <pc:sldMk cId="1459343711" sldId="26146"/>
            <ac:spMk id="48" creationId="{2752BA84-ECC9-06EA-4C79-1FF461D9F891}"/>
          </ac:spMkLst>
        </pc:spChg>
        <pc:picChg chg="add mod">
          <ac:chgData name="Gagan" userId="" providerId="" clId="Web-{1C757DA7-149A-427F-9600-47A859EDA6CB}" dt="2022-04-26T13:29:21.633" v="274" actId="1076"/>
          <ac:picMkLst>
            <pc:docMk/>
            <pc:sldMk cId="1459343711" sldId="26146"/>
            <ac:picMk id="19" creationId="{95EA9C6A-9845-2C9C-4A2D-C4F460E8F361}"/>
          </ac:picMkLst>
        </pc:picChg>
        <pc:picChg chg="mod">
          <ac:chgData name="Gagan" userId="" providerId="" clId="Web-{1C757DA7-149A-427F-9600-47A859EDA6CB}" dt="2022-04-26T13:29:03.118" v="267" actId="1076"/>
          <ac:picMkLst>
            <pc:docMk/>
            <pc:sldMk cId="1459343711" sldId="26146"/>
            <ac:picMk id="20" creationId="{749C0330-01A3-FC4F-B3D3-6AD56F715DAE}"/>
          </ac:picMkLst>
        </pc:picChg>
        <pc:picChg chg="mod">
          <ac:chgData name="Gagan" userId="" providerId="" clId="Web-{1C757DA7-149A-427F-9600-47A859EDA6CB}" dt="2022-04-26T13:33:21.871" v="300" actId="1076"/>
          <ac:picMkLst>
            <pc:docMk/>
            <pc:sldMk cId="1459343711" sldId="26146"/>
            <ac:picMk id="21" creationId="{8187C906-37AB-C04B-8F69-E9AC15B26D7B}"/>
          </ac:picMkLst>
        </pc:picChg>
        <pc:picChg chg="add mod">
          <ac:chgData name="Gagan" userId="" providerId="" clId="Web-{1C757DA7-149A-427F-9600-47A859EDA6CB}" dt="2022-04-26T13:30:56.963" v="279" actId="1076"/>
          <ac:picMkLst>
            <pc:docMk/>
            <pc:sldMk cId="1459343711" sldId="26146"/>
            <ac:picMk id="25" creationId="{6F1F70B1-5E88-524A-31AC-F3D2B587ED10}"/>
          </ac:picMkLst>
        </pc:picChg>
        <pc:picChg chg="mod">
          <ac:chgData name="Gagan" userId="" providerId="" clId="Web-{1C757DA7-149A-427F-9600-47A859EDA6CB}" dt="2022-04-26T13:29:21.618" v="273" actId="1076"/>
          <ac:picMkLst>
            <pc:docMk/>
            <pc:sldMk cId="1459343711" sldId="26146"/>
            <ac:picMk id="29" creationId="{54C4B3BA-29D3-5A4E-8D2B-F26DD254F44C}"/>
          </ac:picMkLst>
        </pc:picChg>
        <pc:picChg chg="del mod">
          <ac:chgData name="Gagan" userId="" providerId="" clId="Web-{1C757DA7-149A-427F-9600-47A859EDA6CB}" dt="2022-04-26T13:21:38.549" v="171"/>
          <ac:picMkLst>
            <pc:docMk/>
            <pc:sldMk cId="1459343711" sldId="26146"/>
            <ac:picMk id="43" creationId="{133E6583-C012-4543-9FD3-10A10476B88C}"/>
          </ac:picMkLst>
        </pc:picChg>
      </pc:sldChg>
      <pc:sldChg chg="modSp add del ord">
        <pc:chgData name="Gagan" userId="" providerId="" clId="Web-{1C757DA7-149A-427F-9600-47A859EDA6CB}" dt="2022-04-26T13:25:56.677" v="211"/>
        <pc:sldMkLst>
          <pc:docMk/>
          <pc:sldMk cId="4232603637" sldId="26147"/>
        </pc:sldMkLst>
        <pc:spChg chg="mod">
          <ac:chgData name="Gagan" userId="" providerId="" clId="Web-{1C757DA7-149A-427F-9600-47A859EDA6CB}" dt="2022-04-26T13:24:43.270" v="208" actId="20577"/>
          <ac:spMkLst>
            <pc:docMk/>
            <pc:sldMk cId="4232603637" sldId="26147"/>
            <ac:spMk id="1059" creationId="{00000000-0000-0000-0000-000000000000}"/>
          </ac:spMkLst>
        </pc:spChg>
      </pc:sldChg>
    </pc:docChg>
  </pc:docChgLst>
  <pc:docChgLst>
    <pc:chgData name="Gagan" clId="Web-{84FCEE15-1231-409C-B7DF-B30B0BCC948A}"/>
    <pc:docChg chg="modSld">
      <pc:chgData name="Gagan" userId="" providerId="" clId="Web-{84FCEE15-1231-409C-B7DF-B30B0BCC948A}" dt="2022-04-26T13:54:37.592" v="29" actId="1076"/>
      <pc:docMkLst>
        <pc:docMk/>
      </pc:docMkLst>
      <pc:sldChg chg="addSp delSp modSp">
        <pc:chgData name="Gagan" userId="" providerId="" clId="Web-{84FCEE15-1231-409C-B7DF-B30B0BCC948A}" dt="2022-04-26T13:54:37.592" v="29" actId="1076"/>
        <pc:sldMkLst>
          <pc:docMk/>
          <pc:sldMk cId="1459343711" sldId="26146"/>
        </pc:sldMkLst>
        <pc:spChg chg="mod">
          <ac:chgData name="Gagan" userId="" providerId="" clId="Web-{84FCEE15-1231-409C-B7DF-B30B0BCC948A}" dt="2022-04-26T13:54:18.154" v="27" actId="20577"/>
          <ac:spMkLst>
            <pc:docMk/>
            <pc:sldMk cId="1459343711" sldId="26146"/>
            <ac:spMk id="31" creationId="{99EF7535-D3C2-EE1D-EE00-26A0F40FF2BE}"/>
          </ac:spMkLst>
        </pc:spChg>
        <pc:spChg chg="mod">
          <ac:chgData name="Gagan" userId="" providerId="" clId="Web-{84FCEE15-1231-409C-B7DF-B30B0BCC948A}" dt="2022-04-26T13:54:20.920" v="28" actId="20577"/>
          <ac:spMkLst>
            <pc:docMk/>
            <pc:sldMk cId="1459343711" sldId="26146"/>
            <ac:spMk id="32" creationId="{5274E1D4-26EB-2997-5DF4-CD9DC25874BB}"/>
          </ac:spMkLst>
        </pc:spChg>
        <pc:spChg chg="mod">
          <ac:chgData name="Gagan" userId="" providerId="" clId="Web-{84FCEE15-1231-409C-B7DF-B30B0BCC948A}" dt="2022-04-26T13:54:08.779" v="25" actId="20577"/>
          <ac:spMkLst>
            <pc:docMk/>
            <pc:sldMk cId="1459343711" sldId="26146"/>
            <ac:spMk id="33" creationId="{1363F4E9-4688-8EE6-52CD-82C1E703AE62}"/>
          </ac:spMkLst>
        </pc:spChg>
        <pc:spChg chg="mod">
          <ac:chgData name="Gagan" userId="" providerId="" clId="Web-{84FCEE15-1231-409C-B7DF-B30B0BCC948A}" dt="2022-04-26T13:54:37.592" v="29" actId="1076"/>
          <ac:spMkLst>
            <pc:docMk/>
            <pc:sldMk cId="1459343711" sldId="26146"/>
            <ac:spMk id="48" creationId="{2752BA84-ECC9-06EA-4C79-1FF461D9F891}"/>
          </ac:spMkLst>
        </pc:spChg>
        <pc:picChg chg="add mod">
          <ac:chgData name="Gagan" userId="" providerId="" clId="Web-{84FCEE15-1231-409C-B7DF-B30B0BCC948A}" dt="2022-04-26T13:51:42.340" v="20" actId="1076"/>
          <ac:picMkLst>
            <pc:docMk/>
            <pc:sldMk cId="1459343711" sldId="26146"/>
            <ac:picMk id="3" creationId="{DAF2C865-97AF-3622-4C7A-A8CC367073A7}"/>
          </ac:picMkLst>
        </pc:picChg>
        <pc:picChg chg="add mod">
          <ac:chgData name="Gagan" userId="" providerId="" clId="Web-{84FCEE15-1231-409C-B7DF-B30B0BCC948A}" dt="2022-04-26T13:51:47.715" v="22" actId="14100"/>
          <ac:picMkLst>
            <pc:docMk/>
            <pc:sldMk cId="1459343711" sldId="26146"/>
            <ac:picMk id="16" creationId="{8C3EFF15-FB2E-D0CF-F290-55BA8EDB065A}"/>
          </ac:picMkLst>
        </pc:picChg>
        <pc:picChg chg="mod">
          <ac:chgData name="Gagan" userId="" providerId="" clId="Web-{84FCEE15-1231-409C-B7DF-B30B0BCC948A}" dt="2022-04-26T13:51:39.559" v="19" actId="1076"/>
          <ac:picMkLst>
            <pc:docMk/>
            <pc:sldMk cId="1459343711" sldId="26146"/>
            <ac:picMk id="19" creationId="{95EA9C6A-9845-2C9C-4A2D-C4F460E8F361}"/>
          </ac:picMkLst>
        </pc:picChg>
        <pc:picChg chg="del">
          <ac:chgData name="Gagan" userId="" providerId="" clId="Web-{84FCEE15-1231-409C-B7DF-B30B0BCC948A}" dt="2022-04-26T13:51:08.464" v="12"/>
          <ac:picMkLst>
            <pc:docMk/>
            <pc:sldMk cId="1459343711" sldId="26146"/>
            <ac:picMk id="29" creationId="{54C4B3BA-29D3-5A4E-8D2B-F26DD254F44C}"/>
          </ac:picMkLst>
        </pc:picChg>
      </pc:sldChg>
    </pc:docChg>
  </pc:docChgLst>
  <pc:docChgLst>
    <pc:chgData name="Douglas O'Connor" clId="Web-{E843AE6C-E647-403B-BC6C-7D6E9F427E57}"/>
    <pc:docChg chg="delSld modSld">
      <pc:chgData name="Douglas O'Connor" userId="" providerId="" clId="Web-{E843AE6C-E647-403B-BC6C-7D6E9F427E57}" dt="2022-04-26T12:20:39.155" v="209" actId="1076"/>
      <pc:docMkLst>
        <pc:docMk/>
      </pc:docMkLst>
      <pc:sldChg chg="modSp">
        <pc:chgData name="Douglas O'Connor" userId="" providerId="" clId="Web-{E843AE6C-E647-403B-BC6C-7D6E9F427E57}" dt="2022-04-26T12:05:53.128" v="8" actId="20577"/>
        <pc:sldMkLst>
          <pc:docMk/>
          <pc:sldMk cId="0" sldId="256"/>
        </pc:sldMkLst>
        <pc:spChg chg="mod">
          <ac:chgData name="Douglas O'Connor" userId="" providerId="" clId="Web-{E843AE6C-E647-403B-BC6C-7D6E9F427E57}" dt="2022-04-26T12:05:53.128" v="8" actId="20577"/>
          <ac:spMkLst>
            <pc:docMk/>
            <pc:sldMk cId="0" sldId="256"/>
            <ac:spMk id="1375" creationId="{00000000-0000-0000-0000-000000000000}"/>
          </ac:spMkLst>
        </pc:spChg>
        <pc:spChg chg="mod">
          <ac:chgData name="Douglas O'Connor" userId="" providerId="" clId="Web-{E843AE6C-E647-403B-BC6C-7D6E9F427E57}" dt="2022-04-26T12:05:50.159" v="7" actId="20577"/>
          <ac:spMkLst>
            <pc:docMk/>
            <pc:sldMk cId="0" sldId="256"/>
            <ac:spMk id="1376" creationId="{00000000-0000-0000-0000-000000000000}"/>
          </ac:spMkLst>
        </pc:spChg>
      </pc:sldChg>
      <pc:sldChg chg="delSp modSp">
        <pc:chgData name="Douglas O'Connor" userId="" providerId="" clId="Web-{E843AE6C-E647-403B-BC6C-7D6E9F427E57}" dt="2022-04-26T12:18:39.497" v="193"/>
        <pc:sldMkLst>
          <pc:docMk/>
          <pc:sldMk cId="1663592227" sldId="305"/>
        </pc:sldMkLst>
        <pc:spChg chg="mod">
          <ac:chgData name="Douglas O'Connor" userId="" providerId="" clId="Web-{E843AE6C-E647-403B-BC6C-7D6E9F427E57}" dt="2022-04-26T12:11:38.164" v="53" actId="1076"/>
          <ac:spMkLst>
            <pc:docMk/>
            <pc:sldMk cId="1663592227" sldId="305"/>
            <ac:spMk id="3" creationId="{F0C82DD6-3175-43B4-99F0-6A46E58C9257}"/>
          </ac:spMkLst>
        </pc:spChg>
        <pc:spChg chg="del">
          <ac:chgData name="Douglas O'Connor" userId="" providerId="" clId="Web-{E843AE6C-E647-403B-BC6C-7D6E9F427E57}" dt="2022-04-26T12:18:39.497" v="193"/>
          <ac:spMkLst>
            <pc:docMk/>
            <pc:sldMk cId="1663592227" sldId="305"/>
            <ac:spMk id="4" creationId="{C003FE75-78C1-B342-BC01-EB64233C5DAE}"/>
          </ac:spMkLst>
        </pc:spChg>
        <pc:spChg chg="mod">
          <ac:chgData name="Douglas O'Connor" userId="" providerId="" clId="Web-{E843AE6C-E647-403B-BC6C-7D6E9F427E57}" dt="2022-04-26T12:18:26.685" v="192" actId="20577"/>
          <ac:spMkLst>
            <pc:docMk/>
            <pc:sldMk cId="1663592227" sldId="305"/>
            <ac:spMk id="5" creationId="{D1B96250-5189-45BF-8955-FA2151A73DA0}"/>
          </ac:spMkLst>
        </pc:spChg>
        <pc:spChg chg="mod">
          <ac:chgData name="Douglas O'Connor" userId="" providerId="" clId="Web-{E843AE6C-E647-403B-BC6C-7D6E9F427E57}" dt="2022-04-26T12:11:23.429" v="52" actId="1076"/>
          <ac:spMkLst>
            <pc:docMk/>
            <pc:sldMk cId="1663592227" sldId="305"/>
            <ac:spMk id="6" creationId="{C64552A7-860D-4A1A-B979-F8E560A59DCA}"/>
          </ac:spMkLst>
        </pc:spChg>
      </pc:sldChg>
      <pc:sldChg chg="modSp">
        <pc:chgData name="Douglas O'Connor" userId="" providerId="" clId="Web-{E843AE6C-E647-403B-BC6C-7D6E9F427E57}" dt="2022-04-26T12:20:39.155" v="209" actId="1076"/>
        <pc:sldMkLst>
          <pc:docMk/>
          <pc:sldMk cId="834712331" sldId="26108"/>
        </pc:sldMkLst>
        <pc:spChg chg="mod">
          <ac:chgData name="Douglas O'Connor" userId="" providerId="" clId="Web-{E843AE6C-E647-403B-BC6C-7D6E9F427E57}" dt="2022-04-26T12:20:30.639" v="208" actId="1076"/>
          <ac:spMkLst>
            <pc:docMk/>
            <pc:sldMk cId="834712331" sldId="26108"/>
            <ac:spMk id="3" creationId="{2F349C43-DA3F-E048-AF97-8D9BF4FAF9C3}"/>
          </ac:spMkLst>
        </pc:spChg>
        <pc:spChg chg="mod">
          <ac:chgData name="Douglas O'Connor" userId="" providerId="" clId="Web-{E843AE6C-E647-403B-BC6C-7D6E9F427E57}" dt="2022-04-26T12:20:03.795" v="201" actId="1076"/>
          <ac:spMkLst>
            <pc:docMk/>
            <pc:sldMk cId="834712331" sldId="26108"/>
            <ac:spMk id="15" creationId="{90A6FCD5-3916-C747-8F28-212DDE4D6511}"/>
          </ac:spMkLst>
        </pc:spChg>
        <pc:spChg chg="mod">
          <ac:chgData name="Douglas O'Connor" userId="" providerId="" clId="Web-{E843AE6C-E647-403B-BC6C-7D6E9F427E57}" dt="2022-04-26T12:20:07.655" v="202" actId="1076"/>
          <ac:spMkLst>
            <pc:docMk/>
            <pc:sldMk cId="834712331" sldId="26108"/>
            <ac:spMk id="17" creationId="{D9F59030-E6E8-E34E-80D8-BE9D4D401A16}"/>
          </ac:spMkLst>
        </pc:spChg>
        <pc:spChg chg="mod">
          <ac:chgData name="Douglas O'Connor" userId="" providerId="" clId="Web-{E843AE6C-E647-403B-BC6C-7D6E9F427E57}" dt="2022-04-26T12:20:39.155" v="209" actId="1076"/>
          <ac:spMkLst>
            <pc:docMk/>
            <pc:sldMk cId="834712331" sldId="26108"/>
            <ac:spMk id="19" creationId="{3B7DA1F0-26F7-1547-A2B7-44D68A9E5BAC}"/>
          </ac:spMkLst>
        </pc:spChg>
        <pc:spChg chg="mod">
          <ac:chgData name="Douglas O'Connor" userId="" providerId="" clId="Web-{E843AE6C-E647-403B-BC6C-7D6E9F427E57}" dt="2022-04-26T12:20:23.733" v="207" actId="20577"/>
          <ac:spMkLst>
            <pc:docMk/>
            <pc:sldMk cId="834712331" sldId="26108"/>
            <ac:spMk id="20" creationId="{68A5DF49-ED2E-7748-94BE-8AA7F9C054CD}"/>
          </ac:spMkLst>
        </pc:spChg>
        <pc:spChg chg="mod">
          <ac:chgData name="Douglas O'Connor" userId="" providerId="" clId="Web-{E843AE6C-E647-403B-BC6C-7D6E9F427E57}" dt="2022-04-26T12:20:13.717" v="204" actId="20577"/>
          <ac:spMkLst>
            <pc:docMk/>
            <pc:sldMk cId="834712331" sldId="26108"/>
            <ac:spMk id="22" creationId="{E73596AC-18ED-C448-9DA9-3BF1731C1EC1}"/>
          </ac:spMkLst>
        </pc:spChg>
        <pc:spChg chg="mod">
          <ac:chgData name="Douglas O'Connor" userId="" providerId="" clId="Web-{E843AE6C-E647-403B-BC6C-7D6E9F427E57}" dt="2022-04-26T12:19:41.654" v="198" actId="20577"/>
          <ac:spMkLst>
            <pc:docMk/>
            <pc:sldMk cId="834712331" sldId="26108"/>
            <ac:spMk id="23" creationId="{7F4E0E2B-42E4-D14B-9C6C-59C1F06C7BB2}"/>
          </ac:spMkLst>
        </pc:spChg>
      </pc:sldChg>
      <pc:sldChg chg="modSp">
        <pc:chgData name="Douglas O'Connor" userId="" providerId="" clId="Web-{E843AE6C-E647-403B-BC6C-7D6E9F427E57}" dt="2022-04-26T12:19:21.013" v="196" actId="20577"/>
        <pc:sldMkLst>
          <pc:docMk/>
          <pc:sldMk cId="1189343426" sldId="26127"/>
        </pc:sldMkLst>
        <pc:spChg chg="mod">
          <ac:chgData name="Douglas O'Connor" userId="" providerId="" clId="Web-{E843AE6C-E647-403B-BC6C-7D6E9F427E57}" dt="2022-04-26T12:19:21.013" v="196" actId="20577"/>
          <ac:spMkLst>
            <pc:docMk/>
            <pc:sldMk cId="1189343426" sldId="26127"/>
            <ac:spMk id="1467" creationId="{00000000-0000-0000-0000-000000000000}"/>
          </ac:spMkLst>
        </pc:spChg>
      </pc:sldChg>
      <pc:sldChg chg="modSp del">
        <pc:chgData name="Douglas O'Connor" userId="" providerId="" clId="Web-{E843AE6C-E647-403B-BC6C-7D6E9F427E57}" dt="2022-04-26T12:08:48.474" v="11"/>
        <pc:sldMkLst>
          <pc:docMk/>
          <pc:sldMk cId="919844854" sldId="26142"/>
        </pc:sldMkLst>
        <pc:spChg chg="mod">
          <ac:chgData name="Douglas O'Connor" userId="" providerId="" clId="Web-{E843AE6C-E647-403B-BC6C-7D6E9F427E57}" dt="2022-04-26T12:07:59.176" v="10" actId="20577"/>
          <ac:spMkLst>
            <pc:docMk/>
            <pc:sldMk cId="919844854" sldId="26142"/>
            <ac:spMk id="1465" creationId="{00000000-0000-0000-0000-000000000000}"/>
          </ac:spMkLst>
        </pc:spChg>
      </pc:sldChg>
      <pc:sldChg chg="modSp">
        <pc:chgData name="Douglas O'Connor" userId="" providerId="" clId="Web-{E843AE6C-E647-403B-BC6C-7D6E9F427E57}" dt="2022-04-26T12:19:01.591" v="195" actId="20577"/>
        <pc:sldMkLst>
          <pc:docMk/>
          <pc:sldMk cId="2619321305" sldId="26145"/>
        </pc:sldMkLst>
        <pc:spChg chg="mod">
          <ac:chgData name="Douglas O'Connor" userId="" providerId="" clId="Web-{E843AE6C-E647-403B-BC6C-7D6E9F427E57}" dt="2022-04-26T12:19:01.591" v="195" actId="20577"/>
          <ac:spMkLst>
            <pc:docMk/>
            <pc:sldMk cId="2619321305" sldId="26145"/>
            <ac:spMk id="7" creationId="{F96A9CE2-E7A8-4B3D-A990-635B5580ADE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2" name="Google Shape;137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Standard title slide</a:t>
            </a:r>
            <a:endParaRPr/>
          </a:p>
        </p:txBody>
      </p:sp>
      <p:sp>
        <p:nvSpPr>
          <p:cNvPr id="1373" name="Google Shape;137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200" dirty="0">
                <a:effectLst/>
                <a:latin typeface="Arial" panose="020B0604020202020204" pitchFamily="34" charset="0"/>
                <a:ea typeface="Calibri" panose="020F0502020204030204" pitchFamily="34" charset="0"/>
                <a:cs typeface="Times New Roman" panose="02020603050405020304" pitchFamily="18" charset="0"/>
              </a:rPr>
              <a:t>Overall migration readiness assessment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mj-lt"/>
              <a:buNone/>
            </a:pPr>
            <a:r>
              <a:rPr lang="en-GB" sz="1200" dirty="0">
                <a:effectLst/>
                <a:latin typeface="Arial" panose="020B0604020202020204" pitchFamily="34" charset="0"/>
                <a:ea typeface="Calibri" panose="020F0502020204030204" pitchFamily="34" charset="0"/>
                <a:cs typeface="Times New Roman" panose="02020603050405020304" pitchFamily="18" charset="0"/>
              </a:rPr>
              <a:t>Workload migrations assessment,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mj-lt"/>
              <a:buNone/>
            </a:pPr>
            <a:r>
              <a:rPr lang="en-GB" sz="1200" dirty="0">
                <a:effectLst/>
                <a:latin typeface="Arial" panose="020B0604020202020204" pitchFamily="34" charset="0"/>
                <a:ea typeface="Calibri" panose="020F0502020204030204" pitchFamily="34" charset="0"/>
                <a:cs typeface="Times New Roman" panose="02020603050405020304" pitchFamily="18" charset="0"/>
              </a:rPr>
              <a:t>Infrastructure sizing</a:t>
            </a:r>
          </a:p>
          <a:p>
            <a:pPr marL="0" lvl="0" indent="0">
              <a:lnSpc>
                <a:spcPct val="107000"/>
              </a:lnSpc>
              <a:buFont typeface="+mj-lt"/>
              <a:buNone/>
            </a:pPr>
            <a:r>
              <a:rPr lang="en-GB" sz="1200" dirty="0">
                <a:effectLst/>
                <a:latin typeface="Arial" panose="020B0604020202020204" pitchFamily="34" charset="0"/>
                <a:ea typeface="Calibri" panose="020F0502020204030204" pitchFamily="34" charset="0"/>
                <a:cs typeface="Times New Roman" panose="02020603050405020304" pitchFamily="18" charset="0"/>
              </a:rPr>
              <a:t>Application Migration Strategy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mj-lt"/>
              <a:buNone/>
            </a:pPr>
            <a:r>
              <a:rPr lang="en-GB" sz="1200" dirty="0">
                <a:effectLst/>
                <a:latin typeface="Arial" panose="020B0604020202020204" pitchFamily="34" charset="0"/>
                <a:ea typeface="Calibri" panose="020F0502020204030204" pitchFamily="34" charset="0"/>
                <a:cs typeface="Times New Roman" panose="02020603050405020304" pitchFamily="18" charset="0"/>
              </a:rPr>
              <a:t>Migration roadmap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r>
              <a:rPr lang="en-GB" dirty="0"/>
              <a:t>= = = = = = =</a:t>
            </a:r>
          </a:p>
          <a:p>
            <a:r>
              <a:rPr lang="en-GB" dirty="0"/>
              <a:t>Title / purpose / Composition </a:t>
            </a:r>
            <a:r>
              <a:rPr lang="en-GB" dirty="0" err="1"/>
              <a:t>ToC</a:t>
            </a:r>
            <a:r>
              <a:rPr lang="en-GB" dirty="0"/>
              <a:t> headings / Derivation-Inputs / </a:t>
            </a:r>
          </a:p>
          <a:p>
            <a:r>
              <a:rPr lang="en-GB" dirty="0"/>
              <a:t>DoD –</a:t>
            </a:r>
            <a:r>
              <a:rPr lang="en-GB" baseline="0" dirty="0"/>
              <a:t> Acceptance criteria</a:t>
            </a:r>
          </a:p>
          <a:p>
            <a:r>
              <a:rPr lang="en-GB" dirty="0"/>
              <a:t>Review inputs required – week 3 Draft / Week 6 final</a:t>
            </a:r>
          </a:p>
          <a:p>
            <a:r>
              <a:rPr lang="en-GB" dirty="0"/>
              <a:t>Responsibilities</a:t>
            </a:r>
            <a:r>
              <a:rPr lang="en-GB" baseline="0" dirty="0"/>
              <a:t> – reviewers / approver</a:t>
            </a:r>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3006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26</a:t>
            </a:fld>
            <a:endParaRPr lang="en-GB"/>
          </a:p>
        </p:txBody>
      </p:sp>
    </p:spTree>
    <p:extLst>
      <p:ext uri="{BB962C8B-B14F-4D97-AF65-F5344CB8AC3E}">
        <p14:creationId xmlns:p14="http://schemas.microsoft.com/office/powerpoint/2010/main" val="3817598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123a8c71e88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8" name="Google Shape;778;g123a8c71e88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4069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28</a:t>
            </a:fld>
            <a:endParaRPr lang="en-GB"/>
          </a:p>
        </p:txBody>
      </p:sp>
    </p:spTree>
    <p:extLst>
      <p:ext uri="{BB962C8B-B14F-4D97-AF65-F5344CB8AC3E}">
        <p14:creationId xmlns:p14="http://schemas.microsoft.com/office/powerpoint/2010/main" val="3410093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29</a:t>
            </a:fld>
            <a:endParaRPr lang="en-GB"/>
          </a:p>
        </p:txBody>
      </p:sp>
    </p:spTree>
    <p:extLst>
      <p:ext uri="{BB962C8B-B14F-4D97-AF65-F5344CB8AC3E}">
        <p14:creationId xmlns:p14="http://schemas.microsoft.com/office/powerpoint/2010/main" val="1647646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30</a:t>
            </a:fld>
            <a:endParaRPr lang="en-GB"/>
          </a:p>
        </p:txBody>
      </p:sp>
    </p:spTree>
    <p:extLst>
      <p:ext uri="{BB962C8B-B14F-4D97-AF65-F5344CB8AC3E}">
        <p14:creationId xmlns:p14="http://schemas.microsoft.com/office/powerpoint/2010/main" val="3376905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31</a:t>
            </a:fld>
            <a:endParaRPr lang="en-GB"/>
          </a:p>
        </p:txBody>
      </p:sp>
    </p:spTree>
    <p:extLst>
      <p:ext uri="{BB962C8B-B14F-4D97-AF65-F5344CB8AC3E}">
        <p14:creationId xmlns:p14="http://schemas.microsoft.com/office/powerpoint/2010/main" val="842132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32</a:t>
            </a:fld>
            <a:endParaRPr lang="en-GB"/>
          </a:p>
        </p:txBody>
      </p:sp>
    </p:spTree>
    <p:extLst>
      <p:ext uri="{BB962C8B-B14F-4D97-AF65-F5344CB8AC3E}">
        <p14:creationId xmlns:p14="http://schemas.microsoft.com/office/powerpoint/2010/main" val="4065600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BDA0BFC-52DC-4AE9-AF25-9E20BF3C637C}" type="slidenum">
              <a:rPr lang="en-GB" smtClean="0"/>
              <a:pPr/>
              <a:t>34</a:t>
            </a:fld>
            <a:endParaRPr lang="en-GB"/>
          </a:p>
        </p:txBody>
      </p:sp>
    </p:spTree>
    <p:extLst>
      <p:ext uri="{BB962C8B-B14F-4D97-AF65-F5344CB8AC3E}">
        <p14:creationId xmlns:p14="http://schemas.microsoft.com/office/powerpoint/2010/main" val="1116073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8996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
        <p:cNvGrpSpPr/>
        <p:nvPr/>
      </p:nvGrpSpPr>
      <p:grpSpPr>
        <a:xfrm>
          <a:off x="0" y="0"/>
          <a:ext cx="0" cy="0"/>
          <a:chOff x="0" y="0"/>
          <a:chExt cx="0" cy="0"/>
        </a:xfrm>
      </p:grpSpPr>
      <p:sp>
        <p:nvSpPr>
          <p:cNvPr id="1462" name="Google Shape;146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3" name="Google Shape;146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8071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3765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4892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3270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9"/>
        <p:cNvGrpSpPr/>
        <p:nvPr/>
      </p:nvGrpSpPr>
      <p:grpSpPr>
        <a:xfrm>
          <a:off x="0" y="0"/>
          <a:ext cx="0" cy="0"/>
          <a:chOff x="0" y="0"/>
          <a:chExt cx="0" cy="0"/>
        </a:xfrm>
      </p:grpSpPr>
      <p:sp>
        <p:nvSpPr>
          <p:cNvPr id="1730" name="Google Shape;173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1" name="Google Shape;173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Connect with us</a:t>
            </a:r>
            <a:endParaRPr/>
          </a:p>
        </p:txBody>
      </p:sp>
      <p:sp>
        <p:nvSpPr>
          <p:cNvPr id="1732" name="Google Shape;173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39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585585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9" name="Google Shape;14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62078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6419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4"/>
        <p:cNvGrpSpPr/>
        <p:nvPr/>
      </p:nvGrpSpPr>
      <p:grpSpPr>
        <a:xfrm>
          <a:off x="0" y="0"/>
          <a:ext cx="0" cy="0"/>
          <a:chOff x="0" y="0"/>
          <a:chExt cx="0" cy="0"/>
        </a:xfrm>
      </p:grpSpPr>
      <p:sp>
        <p:nvSpPr>
          <p:cNvPr id="1455" name="Google Shape;145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6" name="Google Shape;145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2622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9" name="Google Shape;14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3736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Agree schedule of review meetings and final presentation.</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Points of contact and data sources </a:t>
            </a:r>
          </a:p>
          <a:p>
            <a:endParaRPr lang="en-GB" dirty="0"/>
          </a:p>
          <a:p>
            <a:r>
              <a:rPr lang="en-GB" dirty="0" err="1"/>
              <a:t>Wk</a:t>
            </a:r>
            <a:r>
              <a:rPr lang="en-GB" dirty="0"/>
              <a:t> -1: preparation &gt; build budget hypothesis TCO model based on annual report information</a:t>
            </a:r>
          </a:p>
          <a:p>
            <a:r>
              <a:rPr lang="en-GB" dirty="0" err="1"/>
              <a:t>Wk</a:t>
            </a:r>
            <a:r>
              <a:rPr lang="en-GB" dirty="0"/>
              <a:t> 1:  meet sponsor / stakeholder to </a:t>
            </a:r>
          </a:p>
          <a:p>
            <a:pPr>
              <a:buFontTx/>
              <a:buChar char="-"/>
            </a:pPr>
            <a:r>
              <a:rPr lang="en-GB" dirty="0"/>
              <a:t>Sense check and tune </a:t>
            </a:r>
            <a:endParaRPr lang="en-GB" sz="1800" dirty="0">
              <a:solidFill>
                <a:srgbClr val="425563"/>
              </a:solidFill>
              <a:effectLst/>
              <a:latin typeface="Arial" panose="020B0604020202020204" pitchFamily="34" charset="0"/>
              <a:ea typeface="Arial" panose="020B0604020202020204" pitchFamily="34" charset="0"/>
            </a:endParaRP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Discuss and prioritise organisation’s value drivers</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Review budget hypothesis and tune the model</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Confirm scope of the assessment</a:t>
            </a:r>
          </a:p>
          <a:p>
            <a:pPr marL="342900" lvl="0" indent="-342900">
              <a:spcAft>
                <a:spcPts val="900"/>
              </a:spcAft>
              <a:buFont typeface="Symbol" panose="05050102010706020507" pitchFamily="18" charset="2"/>
              <a:buChar char=""/>
            </a:pPr>
            <a:endParaRPr lang="en-GB" sz="1800" dirty="0">
              <a:solidFill>
                <a:srgbClr val="425563"/>
              </a:solidFill>
              <a:effectLst/>
              <a:latin typeface="Arial" panose="020B0604020202020204" pitchFamily="34" charset="0"/>
              <a:ea typeface="Arial" panose="020B0604020202020204" pitchFamily="34" charset="0"/>
            </a:endParaRPr>
          </a:p>
          <a:p>
            <a:pPr marL="0" lvl="0" indent="0">
              <a:spcAft>
                <a:spcPts val="900"/>
              </a:spcAft>
              <a:buFont typeface="Symbol" panose="05050102010706020507" pitchFamily="18" charset="2"/>
              <a:buNone/>
            </a:pPr>
            <a:r>
              <a:rPr lang="en-GB" sz="1800" dirty="0">
                <a:solidFill>
                  <a:srgbClr val="425563"/>
                </a:solidFill>
                <a:effectLst/>
                <a:latin typeface="Arial" panose="020B0604020202020204" pitchFamily="34" charset="0"/>
                <a:ea typeface="Arial" panose="020B0604020202020204" pitchFamily="34" charset="0"/>
              </a:rPr>
              <a:t>Week 2</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Identify portion of IT budget which is addressable by cloud transformation</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Estimate the cost of change (migration, organisation change, training, technical foundations)</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Migration scenario modelling</a:t>
            </a:r>
          </a:p>
          <a:p>
            <a:pPr marL="342900" lvl="0" indent="-342900">
              <a:spcAft>
                <a:spcPts val="900"/>
              </a:spcAft>
              <a:buFont typeface="Symbol" panose="05050102010706020507" pitchFamily="18" charset="2"/>
              <a:buChar char=""/>
            </a:pPr>
            <a:r>
              <a:rPr lang="en-GB" sz="1800" dirty="0">
                <a:solidFill>
                  <a:srgbClr val="425563"/>
                </a:solidFill>
                <a:effectLst/>
                <a:latin typeface="Arial" panose="020B0604020202020204" pitchFamily="34" charset="0"/>
                <a:ea typeface="Arial" panose="020B0604020202020204" pitchFamily="34" charset="0"/>
              </a:rPr>
              <a:t>Estimate the range of post-migration running costs</a:t>
            </a:r>
          </a:p>
          <a:p>
            <a:r>
              <a:rPr lang="en-GB" sz="1800" dirty="0">
                <a:effectLst/>
                <a:latin typeface="Arial" panose="020B0604020202020204" pitchFamily="34" charset="0"/>
                <a:ea typeface="Arial" panose="020B0604020202020204" pitchFamily="34" charset="0"/>
              </a:rPr>
              <a:t>Assess potential transformation benefits, based on value levers</a:t>
            </a:r>
          </a:p>
          <a:p>
            <a:endParaRPr lang="en-GB" sz="1800" dirty="0">
              <a:solidFill>
                <a:srgbClr val="425563"/>
              </a:solidFill>
              <a:effectLst/>
              <a:latin typeface="Arial" panose="020B0604020202020204" pitchFamily="34" charset="0"/>
              <a:ea typeface="Arial" panose="020B0604020202020204" pitchFamily="34" charset="0"/>
            </a:endParaRPr>
          </a:p>
          <a:p>
            <a:endParaRPr lang="en-GB" sz="1800" dirty="0">
              <a:solidFill>
                <a:srgbClr val="425563"/>
              </a:solidFill>
              <a:effectLst/>
              <a:latin typeface="Arial" panose="020B0604020202020204" pitchFamily="34" charset="0"/>
              <a:ea typeface="Arial" panose="020B0604020202020204" pitchFamily="34" charset="0"/>
            </a:endParaRPr>
          </a:p>
          <a:p>
            <a:r>
              <a:rPr lang="en-GB" sz="1800" dirty="0">
                <a:solidFill>
                  <a:srgbClr val="425563"/>
                </a:solidFill>
                <a:effectLst/>
                <a:latin typeface="Arial" panose="020B0604020202020204" pitchFamily="34" charset="0"/>
                <a:ea typeface="Arial" panose="020B0604020202020204" pitchFamily="34" charset="0"/>
              </a:rPr>
              <a:t>Produce draft report</a:t>
            </a:r>
          </a:p>
          <a:p>
            <a:endParaRPr lang="en-GB" sz="1800" dirty="0">
              <a:solidFill>
                <a:srgbClr val="425563"/>
              </a:solidFill>
              <a:effectLst/>
              <a:latin typeface="Arial" panose="020B0604020202020204" pitchFamily="34" charset="0"/>
              <a:ea typeface="Arial" panose="020B0604020202020204" pitchFamily="34" charset="0"/>
            </a:endParaRPr>
          </a:p>
          <a:p>
            <a:r>
              <a:rPr lang="en-GB" sz="1800" dirty="0">
                <a:solidFill>
                  <a:srgbClr val="425563"/>
                </a:solidFill>
                <a:effectLst/>
                <a:latin typeface="Arial" panose="020B0604020202020204" pitchFamily="34" charset="0"/>
                <a:ea typeface="Arial" panose="020B0604020202020204" pitchFamily="34" charset="0"/>
              </a:rPr>
              <a:t>Week 3 </a:t>
            </a:r>
          </a:p>
          <a:p>
            <a:pPr marL="514350" indent="-285750">
              <a:buFontTx/>
              <a:buChar char="-"/>
            </a:pPr>
            <a:r>
              <a:rPr lang="en-GB" sz="1800" dirty="0">
                <a:solidFill>
                  <a:srgbClr val="425563"/>
                </a:solidFill>
                <a:effectLst/>
                <a:latin typeface="Arial" panose="020B0604020202020204" pitchFamily="34" charset="0"/>
                <a:ea typeface="Arial" panose="020B0604020202020204" pitchFamily="34" charset="0"/>
              </a:rPr>
              <a:t>present draft report and agree next steps</a:t>
            </a:r>
          </a:p>
          <a:p>
            <a:pPr marL="514350" indent="-285750">
              <a:buFontTx/>
              <a:buChar char="-"/>
            </a:pPr>
            <a:r>
              <a:rPr lang="en-GB" sz="1800" dirty="0">
                <a:solidFill>
                  <a:srgbClr val="425563"/>
                </a:solidFill>
                <a:effectLst/>
                <a:latin typeface="Arial" panose="020B0604020202020204" pitchFamily="34" charset="0"/>
                <a:ea typeface="Arial" panose="020B0604020202020204" pitchFamily="34" charset="0"/>
              </a:rPr>
              <a:t>Amend and finalise report </a:t>
            </a:r>
          </a:p>
          <a:p>
            <a:endParaRPr lang="en-GB" sz="1800" dirty="0">
              <a:solidFill>
                <a:srgbClr val="425563"/>
              </a:solidFill>
              <a:effectLst/>
              <a:latin typeface="Arial" panose="020B0604020202020204" pitchFamily="34" charset="0"/>
              <a:ea typeface="Arial" panose="020B0604020202020204" pitchFamily="34" charset="0"/>
            </a:endParaRPr>
          </a:p>
          <a:p>
            <a:endParaRPr lang="en-GB" sz="1800" dirty="0">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1941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9" name="Google Shape;14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55987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9" name="Google Shape;14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ront title slide">
  <p:cSld name="Front title slide">
    <p:spTree>
      <p:nvGrpSpPr>
        <p:cNvPr id="1" name="Shape 15"/>
        <p:cNvGrpSpPr/>
        <p:nvPr/>
      </p:nvGrpSpPr>
      <p:grpSpPr>
        <a:xfrm>
          <a:off x="0" y="0"/>
          <a:ext cx="0" cy="0"/>
          <a:chOff x="0" y="0"/>
          <a:chExt cx="0" cy="0"/>
        </a:xfrm>
      </p:grpSpPr>
      <p:sp>
        <p:nvSpPr>
          <p:cNvPr id="16" name="Google Shape;16;p37"/>
          <p:cNvSpPr txBox="1">
            <a:spLocks noGrp="1"/>
          </p:cNvSpPr>
          <p:nvPr>
            <p:ph type="ctrTitle"/>
          </p:nvPr>
        </p:nvSpPr>
        <p:spPr>
          <a:xfrm>
            <a:off x="432000" y="2100649"/>
            <a:ext cx="9723474" cy="14093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lt1"/>
              </a:buClr>
              <a:buSzPts val="6000"/>
              <a:buFont typeface="Arial"/>
              <a:buNone/>
              <a:defRPr sz="60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37"/>
          <p:cNvSpPr txBox="1">
            <a:spLocks noGrp="1"/>
          </p:cNvSpPr>
          <p:nvPr>
            <p:ph type="subTitle" idx="1"/>
          </p:nvPr>
        </p:nvSpPr>
        <p:spPr>
          <a:xfrm>
            <a:off x="432000" y="3600000"/>
            <a:ext cx="7973051" cy="1024967"/>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accent6"/>
              </a:buClr>
              <a:buSzPts val="3000"/>
              <a:buNone/>
              <a:defRPr sz="3000">
                <a:solidFill>
                  <a:schemeClr val="accent6"/>
                </a:solidFill>
              </a:defRPr>
            </a:lvl1pPr>
            <a:lvl2pPr lvl="1" algn="ctr">
              <a:lnSpc>
                <a:spcPct val="90000"/>
              </a:lnSpc>
              <a:spcBef>
                <a:spcPts val="500"/>
              </a:spcBef>
              <a:spcAft>
                <a:spcPts val="0"/>
              </a:spcAft>
              <a:buClr>
                <a:schemeClr val="accent6"/>
              </a:buClr>
              <a:buSzPts val="2000"/>
              <a:buNone/>
              <a:defRPr sz="2000"/>
            </a:lvl2pPr>
            <a:lvl3pPr lvl="2" algn="ctr">
              <a:lnSpc>
                <a:spcPct val="90000"/>
              </a:lnSpc>
              <a:spcBef>
                <a:spcPts val="500"/>
              </a:spcBef>
              <a:spcAft>
                <a:spcPts val="0"/>
              </a:spcAft>
              <a:buClr>
                <a:schemeClr val="accent6"/>
              </a:buClr>
              <a:buSzPts val="1800"/>
              <a:buNone/>
              <a:defRPr sz="1800"/>
            </a:lvl3pPr>
            <a:lvl4pPr lvl="3" algn="ctr">
              <a:lnSpc>
                <a:spcPct val="90000"/>
              </a:lnSpc>
              <a:spcBef>
                <a:spcPts val="500"/>
              </a:spcBef>
              <a:spcAft>
                <a:spcPts val="0"/>
              </a:spcAft>
              <a:buClr>
                <a:schemeClr val="accent6"/>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8" name="Google Shape;18;p37"/>
          <p:cNvSpPr txBox="1">
            <a:spLocks noGrp="1"/>
          </p:cNvSpPr>
          <p:nvPr>
            <p:ph type="sldNum" idx="12"/>
          </p:nvPr>
        </p:nvSpPr>
        <p:spPr>
          <a:xfrm>
            <a:off x="8610600" y="6356350"/>
            <a:ext cx="300228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19" name="Google Shape;19;p37"/>
          <p:cNvPicPr preferRelativeResize="0"/>
          <p:nvPr/>
        </p:nvPicPr>
        <p:blipFill rotWithShape="1">
          <a:blip r:embed="rId2">
            <a:alphaModFix/>
          </a:blip>
          <a:srcRect/>
          <a:stretch/>
        </p:blipFill>
        <p:spPr>
          <a:xfrm>
            <a:off x="432000" y="387542"/>
            <a:ext cx="1208955" cy="900000"/>
          </a:xfrm>
          <a:prstGeom prst="rect">
            <a:avLst/>
          </a:prstGeom>
          <a:noFill/>
          <a:ln>
            <a:noFill/>
          </a:ln>
        </p:spPr>
      </p:pic>
      <p:sp>
        <p:nvSpPr>
          <p:cNvPr id="20" name="Google Shape;20;p37"/>
          <p:cNvSpPr txBox="1"/>
          <p:nvPr/>
        </p:nvSpPr>
        <p:spPr>
          <a:xfrm>
            <a:off x="3225114" y="601774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21" name="Google Shape;21;p37"/>
          <p:cNvSpPr txBox="1">
            <a:spLocks noGrp="1"/>
          </p:cNvSpPr>
          <p:nvPr>
            <p:ph type="body" idx="2"/>
          </p:nvPr>
        </p:nvSpPr>
        <p:spPr>
          <a:xfrm>
            <a:off x="432000" y="5760000"/>
            <a:ext cx="6259513" cy="48895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accent6"/>
              </a:buClr>
              <a:buSzPts val="2400"/>
              <a:buNone/>
              <a:defRPr sz="2400">
                <a:solidFill>
                  <a:schemeClr val="accent6"/>
                </a:solidFill>
              </a:defRPr>
            </a:lvl1pPr>
            <a:lvl2pPr marL="914400" lvl="1" indent="-228600" algn="l">
              <a:lnSpc>
                <a:spcPct val="90000"/>
              </a:lnSpc>
              <a:spcBef>
                <a:spcPts val="500"/>
              </a:spcBef>
              <a:spcAft>
                <a:spcPts val="0"/>
              </a:spcAft>
              <a:buClr>
                <a:schemeClr val="accent2"/>
              </a:buClr>
              <a:buSzPts val="2400"/>
              <a:buNone/>
              <a:defRPr>
                <a:solidFill>
                  <a:schemeClr val="accent2"/>
                </a:solidFill>
              </a:defRPr>
            </a:lvl2pPr>
            <a:lvl3pPr marL="1371600" lvl="2" indent="-228600" algn="l">
              <a:lnSpc>
                <a:spcPct val="90000"/>
              </a:lnSpc>
              <a:spcBef>
                <a:spcPts val="500"/>
              </a:spcBef>
              <a:spcAft>
                <a:spcPts val="0"/>
              </a:spcAft>
              <a:buClr>
                <a:schemeClr val="accent2"/>
              </a:buClr>
              <a:buSzPts val="2000"/>
              <a:buNone/>
              <a:defRPr>
                <a:solidFill>
                  <a:schemeClr val="accent2"/>
                </a:solidFill>
              </a:defRPr>
            </a:lvl3pPr>
            <a:lvl4pPr marL="1828800" lvl="3" indent="-228600" algn="l">
              <a:lnSpc>
                <a:spcPct val="90000"/>
              </a:lnSpc>
              <a:spcBef>
                <a:spcPts val="500"/>
              </a:spcBef>
              <a:spcAft>
                <a:spcPts val="0"/>
              </a:spcAft>
              <a:buClr>
                <a:schemeClr val="accent2"/>
              </a:buClr>
              <a:buSzPts val="1800"/>
              <a:buNone/>
              <a:defRPr>
                <a:solidFill>
                  <a:schemeClr val="accent2"/>
                </a:solidFill>
              </a:defRPr>
            </a:lvl4pPr>
            <a:lvl5pPr marL="2286000" lvl="4" indent="-228600" algn="l">
              <a:lnSpc>
                <a:spcPct val="90000"/>
              </a:lnSpc>
              <a:spcBef>
                <a:spcPts val="500"/>
              </a:spcBef>
              <a:spcAft>
                <a:spcPts val="0"/>
              </a:spcAft>
              <a:buClr>
                <a:schemeClr val="accent2"/>
              </a:buClr>
              <a:buSzPts val="1800"/>
              <a:buNone/>
              <a:defRPr>
                <a:solidFill>
                  <a:schemeClr val="accent2"/>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2" name="Google Shape;22;p37"/>
          <p:cNvSpPr txBox="1"/>
          <p:nvPr/>
        </p:nvSpPr>
        <p:spPr>
          <a:xfrm>
            <a:off x="9233452" y="5486400"/>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nvGrpSpPr>
          <p:cNvPr id="23" name="Google Shape;23;p37"/>
          <p:cNvGrpSpPr/>
          <p:nvPr/>
        </p:nvGrpSpPr>
        <p:grpSpPr>
          <a:xfrm>
            <a:off x="6064133" y="1974899"/>
            <a:ext cx="6524830" cy="5109189"/>
            <a:chOff x="6064133" y="1974899"/>
            <a:chExt cx="6524830" cy="5109189"/>
          </a:xfrm>
        </p:grpSpPr>
        <p:grpSp>
          <p:nvGrpSpPr>
            <p:cNvPr id="24" name="Google Shape;24;p37"/>
            <p:cNvGrpSpPr/>
            <p:nvPr/>
          </p:nvGrpSpPr>
          <p:grpSpPr>
            <a:xfrm>
              <a:off x="9511356" y="3300746"/>
              <a:ext cx="2305959" cy="2002960"/>
              <a:chOff x="9217799" y="1569442"/>
              <a:chExt cx="1938878" cy="1684112"/>
            </a:xfrm>
          </p:grpSpPr>
          <p:sp>
            <p:nvSpPr>
              <p:cNvPr id="25" name="Google Shape;25;p37"/>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 name="Google Shape;26;p37"/>
              <p:cNvSpPr/>
              <p:nvPr/>
            </p:nvSpPr>
            <p:spPr>
              <a:xfrm rot="-3600000">
                <a:off x="9860437" y="2130769"/>
                <a:ext cx="1296000" cy="748800"/>
              </a:xfrm>
              <a:prstGeom prst="diamond">
                <a:avLst/>
              </a:prstGeom>
              <a:solidFill>
                <a:srgbClr val="B2CE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 name="Google Shape;27;p37"/>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28" name="Google Shape;28;p37"/>
            <p:cNvGrpSpPr/>
            <p:nvPr/>
          </p:nvGrpSpPr>
          <p:grpSpPr>
            <a:xfrm>
              <a:off x="10282973" y="1974899"/>
              <a:ext cx="2305959" cy="2002960"/>
              <a:chOff x="9217799" y="1569442"/>
              <a:chExt cx="1938878" cy="1684112"/>
            </a:xfrm>
          </p:grpSpPr>
          <p:sp>
            <p:nvSpPr>
              <p:cNvPr id="29" name="Google Shape;29;p37"/>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 name="Google Shape;30;p37"/>
              <p:cNvSpPr/>
              <p:nvPr/>
            </p:nvSpPr>
            <p:spPr>
              <a:xfrm rot="-3600000">
                <a:off x="9860437" y="2130769"/>
                <a:ext cx="1296000" cy="748800"/>
              </a:xfrm>
              <a:prstGeom prst="diamond">
                <a:avLst/>
              </a:prstGeom>
              <a:solidFill>
                <a:srgbClr val="E8EA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31;p37"/>
              <p:cNvSpPr/>
              <p:nvPr/>
            </p:nvSpPr>
            <p:spPr>
              <a:xfrm rot="3600000">
                <a:off x="9218039" y="2130770"/>
                <a:ext cx="1296000" cy="748800"/>
              </a:xfrm>
              <a:prstGeom prst="diamond">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2" name="Google Shape;32;p37"/>
            <p:cNvGrpSpPr/>
            <p:nvPr/>
          </p:nvGrpSpPr>
          <p:grpSpPr>
            <a:xfrm>
              <a:off x="7980104" y="4194936"/>
              <a:ext cx="1923663" cy="2002960"/>
              <a:chOff x="9217799" y="1569442"/>
              <a:chExt cx="1617439" cy="1684112"/>
            </a:xfrm>
          </p:grpSpPr>
          <p:sp>
            <p:nvSpPr>
              <p:cNvPr id="33" name="Google Shape;33;p37"/>
              <p:cNvSpPr/>
              <p:nvPr/>
            </p:nvSpPr>
            <p:spPr>
              <a:xfrm>
                <a:off x="9539238" y="1569442"/>
                <a:ext cx="1296000" cy="748800"/>
              </a:xfrm>
              <a:prstGeom prst="diamond">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 name="Google Shape;34;p37"/>
              <p:cNvSpPr/>
              <p:nvPr/>
            </p:nvSpPr>
            <p:spPr>
              <a:xfrm rot="3600000">
                <a:off x="9218039" y="2130770"/>
                <a:ext cx="1296000" cy="748800"/>
              </a:xfrm>
              <a:prstGeom prst="diamond">
                <a:avLst/>
              </a:prstGeom>
              <a:solidFill>
                <a:srgbClr val="0225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5" name="Google Shape;35;p37"/>
            <p:cNvGrpSpPr/>
            <p:nvPr/>
          </p:nvGrpSpPr>
          <p:grpSpPr>
            <a:xfrm>
              <a:off x="9511423" y="5081128"/>
              <a:ext cx="2305959" cy="2002960"/>
              <a:chOff x="9217799" y="1569442"/>
              <a:chExt cx="1938878" cy="1684112"/>
            </a:xfrm>
          </p:grpSpPr>
          <p:sp>
            <p:nvSpPr>
              <p:cNvPr id="36" name="Google Shape;36;p37"/>
              <p:cNvSpPr/>
              <p:nvPr/>
            </p:nvSpPr>
            <p:spPr>
              <a:xfrm>
                <a:off x="9539238" y="1569442"/>
                <a:ext cx="1296000" cy="748800"/>
              </a:xfrm>
              <a:prstGeom prst="diamond">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 name="Google Shape;37;p37"/>
              <p:cNvSpPr/>
              <p:nvPr/>
            </p:nvSpPr>
            <p:spPr>
              <a:xfrm rot="-3600000">
                <a:off x="9860437" y="2130769"/>
                <a:ext cx="1296000" cy="748800"/>
              </a:xfrm>
              <a:prstGeom prst="diamond">
                <a:avLst/>
              </a:prstGeom>
              <a:solidFill>
                <a:srgbClr val="0356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 name="Google Shape;38;p37"/>
              <p:cNvSpPr/>
              <p:nvPr/>
            </p:nvSpPr>
            <p:spPr>
              <a:xfrm rot="3600000">
                <a:off x="9218039" y="2130770"/>
                <a:ext cx="1296000" cy="748800"/>
              </a:xfrm>
              <a:prstGeom prst="diamond">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39" name="Google Shape;39;p37"/>
            <p:cNvGrpSpPr/>
            <p:nvPr/>
          </p:nvGrpSpPr>
          <p:grpSpPr>
            <a:xfrm>
              <a:off x="10665301" y="4634062"/>
              <a:ext cx="1923662" cy="2002959"/>
              <a:chOff x="9539238" y="1569442"/>
              <a:chExt cx="1617438" cy="1684112"/>
            </a:xfrm>
          </p:grpSpPr>
          <p:sp>
            <p:nvSpPr>
              <p:cNvPr id="40" name="Google Shape;40;p37"/>
              <p:cNvSpPr/>
              <p:nvPr/>
            </p:nvSpPr>
            <p:spPr>
              <a:xfrm>
                <a:off x="9539238" y="1569442"/>
                <a:ext cx="1296000" cy="748800"/>
              </a:xfrm>
              <a:prstGeom prst="diamond">
                <a:avLst/>
              </a:prstGeom>
              <a:solidFill>
                <a:srgbClr val="FAE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 name="Google Shape;41;p37"/>
              <p:cNvSpPr/>
              <p:nvPr/>
            </p:nvSpPr>
            <p:spPr>
              <a:xfrm rot="-3600000">
                <a:off x="9860437" y="2130769"/>
                <a:ext cx="1296000" cy="748800"/>
              </a:xfrm>
              <a:prstGeom prst="diamond">
                <a:avLst/>
              </a:prstGeom>
              <a:solidFill>
                <a:srgbClr val="EDC8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2" name="Google Shape;42;p37"/>
            <p:cNvGrpSpPr/>
            <p:nvPr/>
          </p:nvGrpSpPr>
          <p:grpSpPr>
            <a:xfrm>
              <a:off x="8747718" y="4636215"/>
              <a:ext cx="1923663" cy="2002960"/>
              <a:chOff x="9217799" y="1569442"/>
              <a:chExt cx="1617439" cy="1684112"/>
            </a:xfrm>
          </p:grpSpPr>
          <p:sp>
            <p:nvSpPr>
              <p:cNvPr id="43" name="Google Shape;43;p37"/>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 name="Google Shape;44;p37"/>
              <p:cNvSpPr/>
              <p:nvPr/>
            </p:nvSpPr>
            <p:spPr>
              <a:xfrm rot="3600000">
                <a:off x="9218039" y="2130770"/>
                <a:ext cx="1296000" cy="748800"/>
              </a:xfrm>
              <a:prstGeom prst="diamond">
                <a:avLst/>
              </a:prstGeom>
              <a:solidFill>
                <a:srgbClr val="E8E8E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45" name="Google Shape;45;p37"/>
            <p:cNvSpPr/>
            <p:nvPr/>
          </p:nvSpPr>
          <p:spPr>
            <a:xfrm>
              <a:off x="9132454" y="641468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 name="Google Shape;46;p37"/>
            <p:cNvSpPr/>
            <p:nvPr/>
          </p:nvSpPr>
          <p:spPr>
            <a:xfrm>
              <a:off x="7605886" y="641876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CCDE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 name="Google Shape;47;p37"/>
            <p:cNvSpPr/>
            <p:nvPr/>
          </p:nvSpPr>
          <p:spPr>
            <a:xfrm>
              <a:off x="6064133" y="641469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AFAF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Grid, Titles 4UP Grey">
  <p:cSld name="TEXT Grid, Titles 4UP Grey">
    <p:spTree>
      <p:nvGrpSpPr>
        <p:cNvPr id="1" name="Shape 532"/>
        <p:cNvGrpSpPr/>
        <p:nvPr/>
      </p:nvGrpSpPr>
      <p:grpSpPr>
        <a:xfrm>
          <a:off x="0" y="0"/>
          <a:ext cx="0" cy="0"/>
          <a:chOff x="0" y="0"/>
          <a:chExt cx="0" cy="0"/>
        </a:xfrm>
      </p:grpSpPr>
      <p:sp>
        <p:nvSpPr>
          <p:cNvPr id="533" name="Google Shape;533;p77"/>
          <p:cNvSpPr/>
          <p:nvPr/>
        </p:nvSpPr>
        <p:spPr>
          <a:xfrm>
            <a:off x="432000" y="1188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4" name="Google Shape;534;p77"/>
          <p:cNvSpPr txBox="1">
            <a:spLocks noGrp="1"/>
          </p:cNvSpPr>
          <p:nvPr>
            <p:ph type="body" idx="1"/>
          </p:nvPr>
        </p:nvSpPr>
        <p:spPr>
          <a:xfrm>
            <a:off x="432000" y="2088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35" name="Google Shape;535;p77"/>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36" name="Google Shape;536;p77"/>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37" name="Google Shape;537;p77"/>
          <p:cNvSpPr txBox="1">
            <a:spLocks noGrp="1"/>
          </p:cNvSpPr>
          <p:nvPr>
            <p:ph type="body" idx="2"/>
          </p:nvPr>
        </p:nvSpPr>
        <p:spPr>
          <a:xfrm>
            <a:off x="4392000" y="2089034"/>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38" name="Google Shape;538;p77"/>
          <p:cNvSpPr/>
          <p:nvPr/>
        </p:nvSpPr>
        <p:spPr>
          <a:xfrm>
            <a:off x="4392000" y="1188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9" name="Google Shape;539;p77"/>
          <p:cNvSpPr txBox="1">
            <a:spLocks noGrp="1"/>
          </p:cNvSpPr>
          <p:nvPr>
            <p:ph type="body" idx="3"/>
          </p:nvPr>
        </p:nvSpPr>
        <p:spPr>
          <a:xfrm>
            <a:off x="432000" y="4644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0" name="Google Shape;540;p77"/>
          <p:cNvSpPr txBox="1"/>
          <p:nvPr/>
        </p:nvSpPr>
        <p:spPr>
          <a:xfrm>
            <a:off x="4700954" y="6530388"/>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41" name="Google Shape;541;p77"/>
          <p:cNvSpPr/>
          <p:nvPr/>
        </p:nvSpPr>
        <p:spPr>
          <a:xfrm>
            <a:off x="432000" y="3744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2" name="Google Shape;542;p77"/>
          <p:cNvSpPr txBox="1">
            <a:spLocks noGrp="1"/>
          </p:cNvSpPr>
          <p:nvPr>
            <p:ph type="body" idx="4"/>
          </p:nvPr>
        </p:nvSpPr>
        <p:spPr>
          <a:xfrm>
            <a:off x="4392000" y="4644000"/>
            <a:ext cx="3564000" cy="1512000"/>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3" name="Google Shape;543;p77"/>
          <p:cNvSpPr/>
          <p:nvPr/>
        </p:nvSpPr>
        <p:spPr>
          <a:xfrm>
            <a:off x="4392000" y="3744000"/>
            <a:ext cx="3564000" cy="900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4" name="Google Shape;544;p77"/>
          <p:cNvSpPr txBox="1">
            <a:spLocks noGrp="1"/>
          </p:cNvSpPr>
          <p:nvPr>
            <p:ph type="title"/>
          </p:nvPr>
        </p:nvSpPr>
        <p:spPr>
          <a:xfrm>
            <a:off x="432000" y="432000"/>
            <a:ext cx="11404154" cy="695727"/>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5" name="Google Shape;545;p77"/>
          <p:cNvSpPr txBox="1">
            <a:spLocks noGrp="1"/>
          </p:cNvSpPr>
          <p:nvPr>
            <p:ph type="body" idx="5"/>
          </p:nvPr>
        </p:nvSpPr>
        <p:spPr>
          <a:xfrm>
            <a:off x="540000" y="1296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6" name="Google Shape;546;p77"/>
          <p:cNvSpPr txBox="1">
            <a:spLocks noGrp="1"/>
          </p:cNvSpPr>
          <p:nvPr>
            <p:ph type="body" idx="6"/>
          </p:nvPr>
        </p:nvSpPr>
        <p:spPr>
          <a:xfrm>
            <a:off x="4500000" y="1302462"/>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7" name="Google Shape;547;p77"/>
          <p:cNvSpPr txBox="1">
            <a:spLocks noGrp="1"/>
          </p:cNvSpPr>
          <p:nvPr>
            <p:ph type="body" idx="7"/>
          </p:nvPr>
        </p:nvSpPr>
        <p:spPr>
          <a:xfrm>
            <a:off x="540000" y="3852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8" name="Google Shape;548;p77"/>
          <p:cNvSpPr txBox="1">
            <a:spLocks noGrp="1"/>
          </p:cNvSpPr>
          <p:nvPr>
            <p:ph type="body" idx="8"/>
          </p:nvPr>
        </p:nvSpPr>
        <p:spPr>
          <a:xfrm>
            <a:off x="4500000" y="3852000"/>
            <a:ext cx="3348000" cy="684000"/>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Clr>
                <a:schemeClr val="accent6"/>
              </a:buClr>
              <a:buSzPts val="2200"/>
              <a:buNone/>
              <a:defRPr sz="2200" b="1">
                <a:solidFill>
                  <a:schemeClr val="accent6"/>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49" name="Google Shape;549;p77"/>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550" name="Google Shape;550;p77"/>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551" name="Google Shape;551;p77"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blue">
  <p:cSld name="Quote blue">
    <p:spTree>
      <p:nvGrpSpPr>
        <p:cNvPr id="1" name="Shape 552"/>
        <p:cNvGrpSpPr/>
        <p:nvPr/>
      </p:nvGrpSpPr>
      <p:grpSpPr>
        <a:xfrm>
          <a:off x="0" y="0"/>
          <a:ext cx="0" cy="0"/>
          <a:chOff x="0" y="0"/>
          <a:chExt cx="0" cy="0"/>
        </a:xfrm>
      </p:grpSpPr>
      <p:cxnSp>
        <p:nvCxnSpPr>
          <p:cNvPr id="553" name="Google Shape;553;p78"/>
          <p:cNvCxnSpPr/>
          <p:nvPr/>
        </p:nvCxnSpPr>
        <p:spPr>
          <a:xfrm>
            <a:off x="537224" y="720488"/>
            <a:ext cx="865108" cy="0"/>
          </a:xfrm>
          <a:prstGeom prst="straightConnector1">
            <a:avLst/>
          </a:prstGeom>
          <a:noFill/>
          <a:ln w="38100" cap="flat" cmpd="sng">
            <a:solidFill>
              <a:schemeClr val="lt2"/>
            </a:solidFill>
            <a:prstDash val="solid"/>
            <a:miter lim="800000"/>
            <a:headEnd type="none" w="sm" len="sm"/>
            <a:tailEnd type="none" w="sm" len="sm"/>
          </a:ln>
        </p:spPr>
      </p:cxnSp>
      <p:sp>
        <p:nvSpPr>
          <p:cNvPr id="554" name="Google Shape;554;p7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2"/>
                </a:solidFill>
                <a:latin typeface="Arial"/>
                <a:ea typeface="Arial"/>
                <a:cs typeface="Arial"/>
                <a:sym typeface="Arial"/>
              </a:rPr>
              <a:t>‹#›</a:t>
            </a:fld>
            <a:endParaRPr sz="1200">
              <a:solidFill>
                <a:schemeClr val="accent2"/>
              </a:solidFill>
              <a:latin typeface="Arial"/>
              <a:ea typeface="Arial"/>
              <a:cs typeface="Arial"/>
              <a:sym typeface="Arial"/>
            </a:endParaRPr>
          </a:p>
        </p:txBody>
      </p:sp>
      <p:sp>
        <p:nvSpPr>
          <p:cNvPr id="555" name="Google Shape;555;p78"/>
          <p:cNvSpPr txBox="1">
            <a:spLocks noGrp="1"/>
          </p:cNvSpPr>
          <p:nvPr>
            <p:ph type="body" idx="1"/>
          </p:nvPr>
        </p:nvSpPr>
        <p:spPr>
          <a:xfrm>
            <a:off x="537224" y="1314156"/>
            <a:ext cx="7503849" cy="346672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56" name="Google Shape;556;p78"/>
          <p:cNvSpPr txBox="1">
            <a:spLocks noGrp="1"/>
          </p:cNvSpPr>
          <p:nvPr>
            <p:ph type="body" idx="2"/>
          </p:nvPr>
        </p:nvSpPr>
        <p:spPr>
          <a:xfrm>
            <a:off x="828000" y="4780883"/>
            <a:ext cx="7503849" cy="8969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800"/>
              <a:buNone/>
              <a:defRPr b="1">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57" name="Google Shape;557;p78"/>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558" name="Google Shape;558;p78"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and image 3">
  <p:cSld name="Quote and image 3">
    <p:spTree>
      <p:nvGrpSpPr>
        <p:cNvPr id="1" name="Shape 559"/>
        <p:cNvGrpSpPr/>
        <p:nvPr/>
      </p:nvGrpSpPr>
      <p:grpSpPr>
        <a:xfrm>
          <a:off x="0" y="0"/>
          <a:ext cx="0" cy="0"/>
          <a:chOff x="0" y="0"/>
          <a:chExt cx="0" cy="0"/>
        </a:xfrm>
      </p:grpSpPr>
      <p:sp>
        <p:nvSpPr>
          <p:cNvPr id="560" name="Google Shape;560;p79"/>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C2E2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1" name="Google Shape;561;p7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2"/>
                </a:solidFill>
                <a:latin typeface="Arial"/>
                <a:ea typeface="Arial"/>
                <a:cs typeface="Arial"/>
                <a:sym typeface="Arial"/>
              </a:rPr>
              <a:t>‹#›</a:t>
            </a:fld>
            <a:endParaRPr sz="1200">
              <a:solidFill>
                <a:schemeClr val="accent2"/>
              </a:solidFill>
              <a:latin typeface="Arial"/>
              <a:ea typeface="Arial"/>
              <a:cs typeface="Arial"/>
              <a:sym typeface="Arial"/>
            </a:endParaRPr>
          </a:p>
        </p:txBody>
      </p:sp>
      <p:sp>
        <p:nvSpPr>
          <p:cNvPr id="562" name="Google Shape;562;p79"/>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cxnSp>
        <p:nvCxnSpPr>
          <p:cNvPr id="563" name="Google Shape;563;p79"/>
          <p:cNvCxnSpPr/>
          <p:nvPr/>
        </p:nvCxnSpPr>
        <p:spPr>
          <a:xfrm>
            <a:off x="10724056" y="516181"/>
            <a:ext cx="865108" cy="0"/>
          </a:xfrm>
          <a:prstGeom prst="straightConnector1">
            <a:avLst/>
          </a:prstGeom>
          <a:noFill/>
          <a:ln w="38100" cap="flat" cmpd="sng">
            <a:solidFill>
              <a:schemeClr val="lt1"/>
            </a:solidFill>
            <a:prstDash val="solid"/>
            <a:miter lim="800000"/>
            <a:headEnd type="none" w="sm" len="sm"/>
            <a:tailEnd type="none" w="sm" len="sm"/>
          </a:ln>
        </p:spPr>
      </p:cxnSp>
      <p:sp>
        <p:nvSpPr>
          <p:cNvPr id="564" name="Google Shape;564;p7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65" name="Google Shape;565;p79"/>
          <p:cNvSpPr>
            <a:spLocks noGrp="1"/>
          </p:cNvSpPr>
          <p:nvPr>
            <p:ph type="pic" idx="2"/>
          </p:nvPr>
        </p:nvSpPr>
        <p:spPr>
          <a:xfrm>
            <a:off x="0" y="0"/>
            <a:ext cx="8729034" cy="6858000"/>
          </a:xfrm>
          <a:prstGeom prst="rect">
            <a:avLst/>
          </a:prstGeom>
          <a:noFill/>
          <a:ln>
            <a:noFill/>
          </a:ln>
        </p:spPr>
      </p:sp>
      <p:sp>
        <p:nvSpPr>
          <p:cNvPr id="566" name="Google Shape;566;p79"/>
          <p:cNvSpPr txBox="1">
            <a:spLocks noGrp="1"/>
          </p:cNvSpPr>
          <p:nvPr>
            <p:ph type="body" idx="1"/>
          </p:nvPr>
        </p:nvSpPr>
        <p:spPr>
          <a:xfrm>
            <a:off x="8412933" y="612000"/>
            <a:ext cx="3217820" cy="508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67" name="Google Shape;567;p79"/>
          <p:cNvSpPr txBox="1">
            <a:spLocks noGrp="1"/>
          </p:cNvSpPr>
          <p:nvPr>
            <p:ph type="body" idx="3"/>
          </p:nvPr>
        </p:nvSpPr>
        <p:spPr>
          <a:xfrm>
            <a:off x="7202605" y="1928217"/>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000"/>
              <a:buNone/>
              <a:defRPr sz="30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568" name="Google Shape;568;p79"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569" name="Google Shape;569;p79"/>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Headline and image with header 1">
  <p:cSld name="Headline and image with header 1">
    <p:spTree>
      <p:nvGrpSpPr>
        <p:cNvPr id="1" name="Shape 570"/>
        <p:cNvGrpSpPr/>
        <p:nvPr/>
      </p:nvGrpSpPr>
      <p:grpSpPr>
        <a:xfrm>
          <a:off x="0" y="0"/>
          <a:ext cx="0" cy="0"/>
          <a:chOff x="0" y="0"/>
          <a:chExt cx="0" cy="0"/>
        </a:xfrm>
      </p:grpSpPr>
      <p:sp>
        <p:nvSpPr>
          <p:cNvPr id="571" name="Google Shape;571;p80"/>
          <p:cNvSpPr/>
          <p:nvPr/>
        </p:nvSpPr>
        <p:spPr>
          <a:xfrm rot="-5400000">
            <a:off x="-605612" y="596720"/>
            <a:ext cx="6864922" cy="567148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2" name="Google Shape;572;p80"/>
          <p:cNvSpPr>
            <a:spLocks noGrp="1"/>
          </p:cNvSpPr>
          <p:nvPr>
            <p:ph type="pic" idx="2"/>
          </p:nvPr>
        </p:nvSpPr>
        <p:spPr>
          <a:xfrm>
            <a:off x="3302000" y="-3175"/>
            <a:ext cx="8890000" cy="6861175"/>
          </a:xfrm>
          <a:prstGeom prst="rect">
            <a:avLst/>
          </a:prstGeom>
          <a:noFill/>
          <a:ln>
            <a:noFill/>
          </a:ln>
        </p:spPr>
      </p:sp>
      <p:cxnSp>
        <p:nvCxnSpPr>
          <p:cNvPr id="573" name="Google Shape;573;p80"/>
          <p:cNvCxnSpPr/>
          <p:nvPr/>
        </p:nvCxnSpPr>
        <p:spPr>
          <a:xfrm>
            <a:off x="612000" y="516181"/>
            <a:ext cx="865108" cy="0"/>
          </a:xfrm>
          <a:prstGeom prst="straightConnector1">
            <a:avLst/>
          </a:prstGeom>
          <a:noFill/>
          <a:ln w="38100" cap="flat" cmpd="sng">
            <a:solidFill>
              <a:schemeClr val="dk1"/>
            </a:solidFill>
            <a:prstDash val="solid"/>
            <a:miter lim="800000"/>
            <a:headEnd type="none" w="sm" len="sm"/>
            <a:tailEnd type="none" w="sm" len="sm"/>
          </a:ln>
        </p:spPr>
      </p:cxnSp>
      <p:sp>
        <p:nvSpPr>
          <p:cNvPr id="574" name="Google Shape;574;p80"/>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75" name="Google Shape;575;p80"/>
          <p:cNvSpPr txBox="1">
            <a:spLocks noGrp="1"/>
          </p:cNvSpPr>
          <p:nvPr>
            <p:ph type="body" idx="1"/>
          </p:nvPr>
        </p:nvSpPr>
        <p:spPr>
          <a:xfrm>
            <a:off x="612775" y="2519999"/>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76" name="Google Shape;576;p80"/>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77" name="Google Shape;577;p80"/>
          <p:cNvSpPr txBox="1">
            <a:spLocks noGrp="1"/>
          </p:cNvSpPr>
          <p:nvPr>
            <p:ph type="body" idx="3"/>
          </p:nvPr>
        </p:nvSpPr>
        <p:spPr>
          <a:xfrm>
            <a:off x="612775" y="604838"/>
            <a:ext cx="3217820" cy="508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1"/>
              </a:buClr>
              <a:buSzPts val="2400"/>
              <a:buNone/>
              <a:defRPr sz="2400" b="1">
                <a:solidFill>
                  <a:schemeClr val="dk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578" name="Google Shape;578;p80"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579" name="Google Shape;579;p80"/>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eadline and image with Header 2">
  <p:cSld name="Headline and image with Header 2">
    <p:spTree>
      <p:nvGrpSpPr>
        <p:cNvPr id="1" name="Shape 580"/>
        <p:cNvGrpSpPr/>
        <p:nvPr/>
      </p:nvGrpSpPr>
      <p:grpSpPr>
        <a:xfrm>
          <a:off x="0" y="0"/>
          <a:ext cx="0" cy="0"/>
          <a:chOff x="0" y="0"/>
          <a:chExt cx="0" cy="0"/>
        </a:xfrm>
      </p:grpSpPr>
      <p:sp>
        <p:nvSpPr>
          <p:cNvPr id="581" name="Google Shape;581;p81"/>
          <p:cNvSpPr/>
          <p:nvPr/>
        </p:nvSpPr>
        <p:spPr>
          <a:xfrm rot="-5400000">
            <a:off x="-605612" y="596720"/>
            <a:ext cx="6864922" cy="567148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C2E2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2" name="Google Shape;582;p81"/>
          <p:cNvSpPr>
            <a:spLocks noGrp="1"/>
          </p:cNvSpPr>
          <p:nvPr>
            <p:ph type="pic" idx="2"/>
          </p:nvPr>
        </p:nvSpPr>
        <p:spPr>
          <a:xfrm>
            <a:off x="3302000" y="-3175"/>
            <a:ext cx="8890000" cy="6861175"/>
          </a:xfrm>
          <a:prstGeom prst="rect">
            <a:avLst/>
          </a:prstGeom>
          <a:noFill/>
          <a:ln>
            <a:noFill/>
          </a:ln>
        </p:spPr>
      </p:sp>
      <p:cxnSp>
        <p:nvCxnSpPr>
          <p:cNvPr id="583" name="Google Shape;583;p81"/>
          <p:cNvCxnSpPr/>
          <p:nvPr/>
        </p:nvCxnSpPr>
        <p:spPr>
          <a:xfrm>
            <a:off x="612000"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584" name="Google Shape;584;p81"/>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85" name="Google Shape;585;p81"/>
          <p:cNvSpPr txBox="1">
            <a:spLocks noGrp="1"/>
          </p:cNvSpPr>
          <p:nvPr>
            <p:ph type="body" idx="1"/>
          </p:nvPr>
        </p:nvSpPr>
        <p:spPr>
          <a:xfrm>
            <a:off x="612775" y="2519999"/>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86" name="Google Shape;586;p81"/>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87" name="Google Shape;587;p81"/>
          <p:cNvSpPr txBox="1">
            <a:spLocks noGrp="1"/>
          </p:cNvSpPr>
          <p:nvPr>
            <p:ph type="body" idx="3"/>
          </p:nvPr>
        </p:nvSpPr>
        <p:spPr>
          <a:xfrm>
            <a:off x="612775" y="604838"/>
            <a:ext cx="3217820" cy="508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588" name="Google Shape;588;p81"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589" name="Google Shape;589;p81"/>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eadline and image with header 4">
  <p:cSld name="Headline and image with header 4">
    <p:spTree>
      <p:nvGrpSpPr>
        <p:cNvPr id="1" name="Shape 590"/>
        <p:cNvGrpSpPr/>
        <p:nvPr/>
      </p:nvGrpSpPr>
      <p:grpSpPr>
        <a:xfrm>
          <a:off x="0" y="0"/>
          <a:ext cx="0" cy="0"/>
          <a:chOff x="0" y="0"/>
          <a:chExt cx="0" cy="0"/>
        </a:xfrm>
      </p:grpSpPr>
      <p:sp>
        <p:nvSpPr>
          <p:cNvPr id="591" name="Google Shape;591;p82"/>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2" name="Google Shape;592;p82"/>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2"/>
                </a:solidFill>
                <a:latin typeface="Arial"/>
                <a:ea typeface="Arial"/>
                <a:cs typeface="Arial"/>
                <a:sym typeface="Arial"/>
              </a:rPr>
              <a:t>‹#›</a:t>
            </a:fld>
            <a:endParaRPr sz="1200">
              <a:solidFill>
                <a:schemeClr val="accent2"/>
              </a:solidFill>
              <a:latin typeface="Arial"/>
              <a:ea typeface="Arial"/>
              <a:cs typeface="Arial"/>
              <a:sym typeface="Arial"/>
            </a:endParaRPr>
          </a:p>
        </p:txBody>
      </p:sp>
      <p:sp>
        <p:nvSpPr>
          <p:cNvPr id="593" name="Google Shape;593;p82"/>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cxnSp>
        <p:nvCxnSpPr>
          <p:cNvPr id="594" name="Google Shape;594;p82"/>
          <p:cNvCxnSpPr/>
          <p:nvPr/>
        </p:nvCxnSpPr>
        <p:spPr>
          <a:xfrm>
            <a:off x="10724056"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595" name="Google Shape;595;p82"/>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96" name="Google Shape;596;p82"/>
          <p:cNvSpPr txBox="1">
            <a:spLocks noGrp="1"/>
          </p:cNvSpPr>
          <p:nvPr>
            <p:ph type="body" idx="1"/>
          </p:nvPr>
        </p:nvSpPr>
        <p:spPr>
          <a:xfrm>
            <a:off x="8412933" y="612000"/>
            <a:ext cx="3217820" cy="508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1000"/>
              </a:spcBef>
              <a:spcAft>
                <a:spcPts val="0"/>
              </a:spcAft>
              <a:buClr>
                <a:schemeClr val="lt1"/>
              </a:buClr>
              <a:buSzPts val="2400"/>
              <a:buNone/>
              <a:defRPr sz="2400" b="1">
                <a:solidFill>
                  <a:schemeClr val="lt1"/>
                </a:solidFill>
              </a:defRPr>
            </a:lvl1pPr>
            <a:lvl2pPr marL="914400" lvl="1" indent="-342900" algn="l">
              <a:lnSpc>
                <a:spcPct val="90000"/>
              </a:lnSpc>
              <a:spcBef>
                <a:spcPts val="500"/>
              </a:spcBef>
              <a:spcAft>
                <a:spcPts val="0"/>
              </a:spcAft>
              <a:buClr>
                <a:schemeClr val="accent6"/>
              </a:buClr>
              <a:buSzPts val="1800"/>
              <a:buChar char="•"/>
              <a:defRPr/>
            </a:lvl2pPr>
            <a:lvl3pPr marL="1371600" lvl="2" indent="-342900" algn="l">
              <a:lnSpc>
                <a:spcPct val="90000"/>
              </a:lnSpc>
              <a:spcBef>
                <a:spcPts val="500"/>
              </a:spcBef>
              <a:spcAft>
                <a:spcPts val="0"/>
              </a:spcAft>
              <a:buClr>
                <a:schemeClr val="accent6"/>
              </a:buClr>
              <a:buSzPts val="18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97" name="Google Shape;597;p82"/>
          <p:cNvSpPr txBox="1">
            <a:spLocks noGrp="1"/>
          </p:cNvSpPr>
          <p:nvPr>
            <p:ph type="body" idx="2"/>
          </p:nvPr>
        </p:nvSpPr>
        <p:spPr>
          <a:xfrm>
            <a:off x="7202605" y="2358345"/>
            <a:ext cx="4428148" cy="300156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98" name="Google Shape;598;p82"/>
          <p:cNvSpPr>
            <a:spLocks noGrp="1"/>
          </p:cNvSpPr>
          <p:nvPr>
            <p:ph type="pic" idx="3"/>
          </p:nvPr>
        </p:nvSpPr>
        <p:spPr>
          <a:xfrm>
            <a:off x="0" y="0"/>
            <a:ext cx="8729034" cy="6858000"/>
          </a:xfrm>
          <a:prstGeom prst="rect">
            <a:avLst/>
          </a:prstGeom>
          <a:noFill/>
          <a:ln>
            <a:noFill/>
          </a:ln>
        </p:spPr>
      </p:sp>
      <p:pic>
        <p:nvPicPr>
          <p:cNvPr id="599" name="Google Shape;599;p82"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600" name="Google Shape;600;p82"/>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Quote and image 5">
  <p:cSld name="Quote and image 5">
    <p:spTree>
      <p:nvGrpSpPr>
        <p:cNvPr id="1" name="Shape 601"/>
        <p:cNvGrpSpPr/>
        <p:nvPr/>
      </p:nvGrpSpPr>
      <p:grpSpPr>
        <a:xfrm>
          <a:off x="0" y="0"/>
          <a:ext cx="0" cy="0"/>
          <a:chOff x="0" y="0"/>
          <a:chExt cx="0" cy="0"/>
        </a:xfrm>
      </p:grpSpPr>
      <p:sp>
        <p:nvSpPr>
          <p:cNvPr id="602" name="Google Shape;602;p83"/>
          <p:cNvSpPr/>
          <p:nvPr/>
        </p:nvSpPr>
        <p:spPr>
          <a:xfrm rot="5400000">
            <a:off x="5926744" y="595440"/>
            <a:ext cx="6866053" cy="5669837"/>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3" name="Google Shape;603;p83"/>
          <p:cNvSpPr txBox="1"/>
          <p:nvPr/>
        </p:nvSpPr>
        <p:spPr>
          <a:xfrm>
            <a:off x="1963271" y="-1210235"/>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604" name="Google Shape;604;p83"/>
          <p:cNvSpPr txBox="1">
            <a:spLocks noGrp="1"/>
          </p:cNvSpPr>
          <p:nvPr>
            <p:ph type="body" idx="1"/>
          </p:nvPr>
        </p:nvSpPr>
        <p:spPr>
          <a:xfrm>
            <a:off x="7164000" y="2519999"/>
            <a:ext cx="4428148" cy="3001565"/>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2400"/>
              <a:buNone/>
              <a:defRPr sz="24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05" name="Google Shape;605;p83"/>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cxnSp>
        <p:nvCxnSpPr>
          <p:cNvPr id="606" name="Google Shape;606;p83"/>
          <p:cNvCxnSpPr/>
          <p:nvPr/>
        </p:nvCxnSpPr>
        <p:spPr>
          <a:xfrm>
            <a:off x="10724056" y="516181"/>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607" name="Google Shape;607;p83"/>
          <p:cNvSpPr>
            <a:spLocks noGrp="1"/>
          </p:cNvSpPr>
          <p:nvPr>
            <p:ph type="pic" idx="2"/>
          </p:nvPr>
        </p:nvSpPr>
        <p:spPr>
          <a:xfrm>
            <a:off x="0" y="0"/>
            <a:ext cx="8729034" cy="6858000"/>
          </a:xfrm>
          <a:prstGeom prst="rect">
            <a:avLst/>
          </a:prstGeom>
          <a:noFill/>
          <a:ln>
            <a:noFill/>
          </a:ln>
        </p:spPr>
      </p:sp>
      <p:pic>
        <p:nvPicPr>
          <p:cNvPr id="608" name="Google Shape;608;p83"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cxnSp>
        <p:nvCxnSpPr>
          <p:cNvPr id="609" name="Google Shape;609;p83"/>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Divider1">
  <p:cSld name="Section Divider1">
    <p:spTree>
      <p:nvGrpSpPr>
        <p:cNvPr id="1" name="Shape 610"/>
        <p:cNvGrpSpPr/>
        <p:nvPr/>
      </p:nvGrpSpPr>
      <p:grpSpPr>
        <a:xfrm>
          <a:off x="0" y="0"/>
          <a:ext cx="0" cy="0"/>
          <a:chOff x="0" y="0"/>
          <a:chExt cx="0" cy="0"/>
        </a:xfrm>
      </p:grpSpPr>
      <p:cxnSp>
        <p:nvCxnSpPr>
          <p:cNvPr id="611" name="Google Shape;611;p84"/>
          <p:cNvCxnSpPr/>
          <p:nvPr/>
        </p:nvCxnSpPr>
        <p:spPr>
          <a:xfrm>
            <a:off x="612000" y="2466000"/>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612" name="Google Shape;612;p84"/>
          <p:cNvSpPr txBox="1">
            <a:spLocks noGrp="1"/>
          </p:cNvSpPr>
          <p:nvPr>
            <p:ph type="body" idx="1"/>
          </p:nvPr>
        </p:nvSpPr>
        <p:spPr>
          <a:xfrm>
            <a:off x="611999" y="2519999"/>
            <a:ext cx="6539077" cy="314224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13" name="Google Shape;613;p8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ubhead, three columns">
  <p:cSld name="Title, subhead, three columns">
    <p:spTree>
      <p:nvGrpSpPr>
        <p:cNvPr id="1" name="Shape 614"/>
        <p:cNvGrpSpPr/>
        <p:nvPr/>
      </p:nvGrpSpPr>
      <p:grpSpPr>
        <a:xfrm>
          <a:off x="0" y="0"/>
          <a:ext cx="0" cy="0"/>
          <a:chOff x="0" y="0"/>
          <a:chExt cx="0" cy="0"/>
        </a:xfrm>
      </p:grpSpPr>
      <p:sp>
        <p:nvSpPr>
          <p:cNvPr id="615" name="Google Shape;615;p85"/>
          <p:cNvSpPr txBox="1">
            <a:spLocks noGrp="1"/>
          </p:cNvSpPr>
          <p:nvPr>
            <p:ph type="title"/>
          </p:nvPr>
        </p:nvSpPr>
        <p:spPr>
          <a:xfrm>
            <a:off x="432000" y="432000"/>
            <a:ext cx="11404154" cy="86518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6" name="Google Shape;616;p85"/>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17" name="Google Shape;617;p85"/>
          <p:cNvSpPr txBox="1">
            <a:spLocks noGrp="1"/>
          </p:cNvSpPr>
          <p:nvPr>
            <p:ph type="body" idx="2"/>
          </p:nvPr>
        </p:nvSpPr>
        <p:spPr>
          <a:xfrm>
            <a:off x="412750" y="2743200"/>
            <a:ext cx="11404111" cy="3294063"/>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18" name="Google Shape;618;p85"/>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619" name="Google Shape;619;p85"/>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ubhead, bullets">
  <p:cSld name="Title, subhead, bullets">
    <p:spTree>
      <p:nvGrpSpPr>
        <p:cNvPr id="1" name="Shape 620"/>
        <p:cNvGrpSpPr/>
        <p:nvPr/>
      </p:nvGrpSpPr>
      <p:grpSpPr>
        <a:xfrm>
          <a:off x="0" y="0"/>
          <a:ext cx="0" cy="0"/>
          <a:chOff x="0" y="0"/>
          <a:chExt cx="0" cy="0"/>
        </a:xfrm>
      </p:grpSpPr>
      <p:sp>
        <p:nvSpPr>
          <p:cNvPr id="621" name="Google Shape;621;p86"/>
          <p:cNvSpPr txBox="1">
            <a:spLocks noGrp="1"/>
          </p:cNvSpPr>
          <p:nvPr>
            <p:ph type="title"/>
          </p:nvPr>
        </p:nvSpPr>
        <p:spPr>
          <a:xfrm>
            <a:off x="432000" y="432000"/>
            <a:ext cx="11404154" cy="86518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2" name="Google Shape;622;p86"/>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23" name="Google Shape;623;p86"/>
          <p:cNvSpPr txBox="1">
            <a:spLocks noGrp="1"/>
          </p:cNvSpPr>
          <p:nvPr>
            <p:ph type="body" idx="2"/>
          </p:nvPr>
        </p:nvSpPr>
        <p:spPr>
          <a:xfrm>
            <a:off x="412751" y="2743200"/>
            <a:ext cx="5683250" cy="3294063"/>
          </a:xfrm>
          <a:prstGeom prst="rect">
            <a:avLst/>
          </a:prstGeom>
          <a:noFill/>
          <a:ln>
            <a:noFill/>
          </a:ln>
        </p:spPr>
        <p:txBody>
          <a:bodyPr spcFirstLastPara="1" wrap="square" lIns="0" tIns="0" rIns="0" bIns="0" anchor="t" anchorCtr="0">
            <a:noAutofit/>
          </a:bodyPr>
          <a:lstStyle>
            <a:lvl1pPr marL="457200" lvl="0" indent="-342900" algn="l">
              <a:lnSpc>
                <a:spcPct val="122222"/>
              </a:lnSpc>
              <a:spcBef>
                <a:spcPts val="0"/>
              </a:spcBef>
              <a:spcAft>
                <a:spcPts val="0"/>
              </a:spcAft>
              <a:buClr>
                <a:schemeClr val="accent6"/>
              </a:buClr>
              <a:buSzPts val="1800"/>
              <a:buFont typeface="Arial"/>
              <a:buChar char="•"/>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24" name="Google Shape;624;p8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625" name="Google Shape;625;p8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p:spTree>
      <p:nvGrpSpPr>
        <p:cNvPr id="1" name="Shape 66"/>
        <p:cNvGrpSpPr/>
        <p:nvPr/>
      </p:nvGrpSpPr>
      <p:grpSpPr>
        <a:xfrm>
          <a:off x="0" y="0"/>
          <a:ext cx="0" cy="0"/>
          <a:chOff x="0" y="0"/>
          <a:chExt cx="0" cy="0"/>
        </a:xfrm>
      </p:grpSpPr>
      <p:sp>
        <p:nvSpPr>
          <p:cNvPr id="67" name="Google Shape;67;p39"/>
          <p:cNvSpPr/>
          <p:nvPr/>
        </p:nvSpPr>
        <p:spPr>
          <a:xfrm>
            <a:off x="1" y="-1"/>
            <a:ext cx="12201359" cy="6874203"/>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 name="Google Shape;68;p39"/>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dk1"/>
              </a:buClr>
              <a:buSzPts val="2800"/>
              <a:buNone/>
              <a:defRPr>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69" name="Google Shape;69;p39"/>
          <p:cNvCxnSpPr/>
          <p:nvPr/>
        </p:nvCxnSpPr>
        <p:spPr>
          <a:xfrm>
            <a:off x="612000" y="2466000"/>
            <a:ext cx="865108" cy="0"/>
          </a:xfrm>
          <a:prstGeom prst="straightConnector1">
            <a:avLst/>
          </a:prstGeom>
          <a:noFill/>
          <a:ln w="38100" cap="flat" cmpd="sng">
            <a:solidFill>
              <a:schemeClr val="dk1"/>
            </a:solidFill>
            <a:prstDash val="solid"/>
            <a:miter lim="800000"/>
            <a:headEnd type="none" w="sm" len="sm"/>
            <a:tailEnd type="none" w="sm" len="sm"/>
          </a:ln>
        </p:spPr>
      </p:cxnSp>
      <p:sp>
        <p:nvSpPr>
          <p:cNvPr id="70" name="Google Shape;70;p39"/>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6000"/>
              <a:buNone/>
              <a:defRPr sz="6000" b="1">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1" name="Google Shape;71;p3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2" name="Google Shape;72;p39"/>
          <p:cNvSpPr/>
          <p:nvPr/>
        </p:nvSpPr>
        <p:spPr>
          <a:xfrm>
            <a:off x="0" y="5116665"/>
            <a:ext cx="3013281" cy="1741335"/>
          </a:xfrm>
          <a:prstGeom prst="triangle">
            <a:avLst>
              <a:gd name="adj" fmla="val 204"/>
            </a:avLst>
          </a:prstGeom>
          <a:solidFill>
            <a:srgbClr val="1D6DB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3" name="Google Shape;73;p39"/>
          <p:cNvSpPr/>
          <p:nvPr/>
        </p:nvSpPr>
        <p:spPr>
          <a:xfrm rot="10800000" flipH="1">
            <a:off x="0" y="0"/>
            <a:ext cx="3155902" cy="1825819"/>
          </a:xfrm>
          <a:prstGeom prst="triangle">
            <a:avLst>
              <a:gd name="adj" fmla="val 204"/>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 name="Google Shape;74;p39"/>
          <p:cNvSpPr/>
          <p:nvPr/>
        </p:nvSpPr>
        <p:spPr>
          <a:xfrm flipH="1">
            <a:off x="6369360" y="3428999"/>
            <a:ext cx="5832000" cy="3445200"/>
          </a:xfrm>
          <a:prstGeom prst="triangle">
            <a:avLst>
              <a:gd name="adj" fmla="val 95"/>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5" name="Google Shape;75;p39"/>
          <p:cNvSpPr/>
          <p:nvPr/>
        </p:nvSpPr>
        <p:spPr>
          <a:xfrm rot="10800000">
            <a:off x="6511981" y="0"/>
            <a:ext cx="5689379" cy="3429000"/>
          </a:xfrm>
          <a:prstGeom prst="triangle">
            <a:avLst>
              <a:gd name="adj" fmla="val 0"/>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slide with image">
  <p:cSld name="Text slide with image">
    <p:spTree>
      <p:nvGrpSpPr>
        <p:cNvPr id="1" name="Shape 626"/>
        <p:cNvGrpSpPr/>
        <p:nvPr/>
      </p:nvGrpSpPr>
      <p:grpSpPr>
        <a:xfrm>
          <a:off x="0" y="0"/>
          <a:ext cx="0" cy="0"/>
          <a:chOff x="0" y="0"/>
          <a:chExt cx="0" cy="0"/>
        </a:xfrm>
      </p:grpSpPr>
      <p:sp>
        <p:nvSpPr>
          <p:cNvPr id="627" name="Google Shape;627;p87"/>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628" name="Google Shape;628;p87"/>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29" name="Google Shape;629;p87"/>
          <p:cNvSpPr>
            <a:spLocks noGrp="1"/>
          </p:cNvSpPr>
          <p:nvPr>
            <p:ph type="pic" idx="2"/>
          </p:nvPr>
        </p:nvSpPr>
        <p:spPr>
          <a:xfrm>
            <a:off x="6096000" y="0"/>
            <a:ext cx="6096000" cy="6858000"/>
          </a:xfrm>
          <a:prstGeom prst="rect">
            <a:avLst/>
          </a:prstGeom>
          <a:noFill/>
          <a:ln>
            <a:noFill/>
          </a:ln>
        </p:spPr>
      </p:sp>
      <p:sp>
        <p:nvSpPr>
          <p:cNvPr id="630" name="Google Shape;630;p87"/>
          <p:cNvSpPr txBox="1">
            <a:spLocks noGrp="1"/>
          </p:cNvSpPr>
          <p:nvPr>
            <p:ph type="body" idx="1"/>
          </p:nvPr>
        </p:nvSpPr>
        <p:spPr>
          <a:xfrm>
            <a:off x="412708" y="2106000"/>
            <a:ext cx="4780615" cy="410309"/>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lt1"/>
              </a:buClr>
              <a:buSzPts val="2200"/>
              <a:buNone/>
              <a:defRPr sz="2200" b="1">
                <a:solidFill>
                  <a:schemeClr val="accent6"/>
                </a:solidFill>
              </a:defRPr>
            </a:lvl1pPr>
            <a:lvl2pPr marL="914400" lvl="1" indent="-368300" algn="l">
              <a:lnSpc>
                <a:spcPct val="90000"/>
              </a:lnSpc>
              <a:spcBef>
                <a:spcPts val="5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1" name="Google Shape;631;p87"/>
          <p:cNvSpPr txBox="1">
            <a:spLocks noGrp="1"/>
          </p:cNvSpPr>
          <p:nvPr>
            <p:ph type="body" idx="3"/>
          </p:nvPr>
        </p:nvSpPr>
        <p:spPr>
          <a:xfrm>
            <a:off x="412751" y="2743200"/>
            <a:ext cx="5683250" cy="3294063"/>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800"/>
              <a:buFont typeface="Arial"/>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Quote accessible">
  <p:cSld name="Quote accessible">
    <p:spTree>
      <p:nvGrpSpPr>
        <p:cNvPr id="1" name="Shape 632"/>
        <p:cNvGrpSpPr/>
        <p:nvPr/>
      </p:nvGrpSpPr>
      <p:grpSpPr>
        <a:xfrm>
          <a:off x="0" y="0"/>
          <a:ext cx="0" cy="0"/>
          <a:chOff x="0" y="0"/>
          <a:chExt cx="0" cy="0"/>
        </a:xfrm>
      </p:grpSpPr>
      <p:cxnSp>
        <p:nvCxnSpPr>
          <p:cNvPr id="633" name="Google Shape;633;p88"/>
          <p:cNvCxnSpPr/>
          <p:nvPr/>
        </p:nvCxnSpPr>
        <p:spPr>
          <a:xfrm>
            <a:off x="1191600" y="946120"/>
            <a:ext cx="865108" cy="0"/>
          </a:xfrm>
          <a:prstGeom prst="straightConnector1">
            <a:avLst/>
          </a:prstGeom>
          <a:noFill/>
          <a:ln w="38100" cap="flat" cmpd="sng">
            <a:solidFill>
              <a:schemeClr val="accent6"/>
            </a:solidFill>
            <a:prstDash val="solid"/>
            <a:miter lim="800000"/>
            <a:headEnd type="none" w="sm" len="sm"/>
            <a:tailEnd type="none" w="sm" len="sm"/>
          </a:ln>
        </p:spPr>
      </p:cxnSp>
      <p:sp>
        <p:nvSpPr>
          <p:cNvPr id="634" name="Google Shape;634;p8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rgbClr val="819BAC"/>
                </a:solidFill>
                <a:latin typeface="Arial"/>
                <a:ea typeface="Arial"/>
                <a:cs typeface="Arial"/>
                <a:sym typeface="Arial"/>
              </a:rPr>
              <a:t>‹#›</a:t>
            </a:fld>
            <a:endParaRPr sz="1200">
              <a:solidFill>
                <a:srgbClr val="819BAC"/>
              </a:solidFill>
              <a:latin typeface="Arial"/>
              <a:ea typeface="Arial"/>
              <a:cs typeface="Arial"/>
              <a:sym typeface="Arial"/>
            </a:endParaRPr>
          </a:p>
        </p:txBody>
      </p:sp>
      <p:sp>
        <p:nvSpPr>
          <p:cNvPr id="635" name="Google Shape;635;p88"/>
          <p:cNvSpPr txBox="1">
            <a:spLocks noGrp="1"/>
          </p:cNvSpPr>
          <p:nvPr>
            <p:ph type="body" idx="1"/>
          </p:nvPr>
        </p:nvSpPr>
        <p:spPr>
          <a:xfrm>
            <a:off x="1190366" y="1389478"/>
            <a:ext cx="9811265" cy="346672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4200"/>
              <a:buNone/>
              <a:defRPr sz="4200" b="0">
                <a:solidFill>
                  <a:schemeClr val="dk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36" name="Google Shape;636;p88"/>
          <p:cNvSpPr txBox="1">
            <a:spLocks noGrp="1"/>
          </p:cNvSpPr>
          <p:nvPr>
            <p:ph type="body" idx="2"/>
          </p:nvPr>
        </p:nvSpPr>
        <p:spPr>
          <a:xfrm>
            <a:off x="1191600" y="5096236"/>
            <a:ext cx="3890150" cy="8969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800"/>
              <a:buNone/>
              <a:defRPr b="0">
                <a:solidFill>
                  <a:schemeClr val="dk1"/>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End Slide ACCESSIBLE">
  <p:cSld name="End Slide ACCESSIBLE">
    <p:spTree>
      <p:nvGrpSpPr>
        <p:cNvPr id="1" name="Shape 637"/>
        <p:cNvGrpSpPr/>
        <p:nvPr/>
      </p:nvGrpSpPr>
      <p:grpSpPr>
        <a:xfrm>
          <a:off x="0" y="0"/>
          <a:ext cx="0" cy="0"/>
          <a:chOff x="0" y="0"/>
          <a:chExt cx="0" cy="0"/>
        </a:xfrm>
      </p:grpSpPr>
      <p:cxnSp>
        <p:nvCxnSpPr>
          <p:cNvPr id="638" name="Google Shape;638;p89"/>
          <p:cNvCxnSpPr/>
          <p:nvPr/>
        </p:nvCxnSpPr>
        <p:spPr>
          <a:xfrm>
            <a:off x="7578284" y="2589074"/>
            <a:ext cx="865108" cy="0"/>
          </a:xfrm>
          <a:prstGeom prst="straightConnector1">
            <a:avLst/>
          </a:prstGeom>
          <a:noFill/>
          <a:ln w="38100" cap="flat" cmpd="sng">
            <a:solidFill>
              <a:schemeClr val="lt1"/>
            </a:solidFill>
            <a:prstDash val="solid"/>
            <a:miter lim="800000"/>
            <a:headEnd type="none" w="sm" len="sm"/>
            <a:tailEnd type="none" w="sm" len="sm"/>
          </a:ln>
        </p:spPr>
      </p:cxnSp>
      <p:sp>
        <p:nvSpPr>
          <p:cNvPr id="639" name="Google Shape;639;p89"/>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2"/>
                </a:solidFill>
                <a:latin typeface="Arial"/>
                <a:ea typeface="Arial"/>
                <a:cs typeface="Arial"/>
                <a:sym typeface="Arial"/>
              </a:rPr>
              <a:t>‹#›</a:t>
            </a:fld>
            <a:endParaRPr sz="1200">
              <a:solidFill>
                <a:schemeClr val="accent2"/>
              </a:solidFill>
              <a:latin typeface="Arial"/>
              <a:ea typeface="Arial"/>
              <a:cs typeface="Arial"/>
              <a:sym typeface="Arial"/>
            </a:endParaRPr>
          </a:p>
        </p:txBody>
      </p:sp>
      <p:sp>
        <p:nvSpPr>
          <p:cNvPr id="640" name="Google Shape;640;p89"/>
          <p:cNvSpPr txBox="1"/>
          <p:nvPr/>
        </p:nvSpPr>
        <p:spPr>
          <a:xfrm>
            <a:off x="7473128" y="2791968"/>
            <a:ext cx="4343734" cy="2608032"/>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5EB8"/>
              </a:buClr>
              <a:buSzPts val="3600"/>
              <a:buFont typeface="Arial"/>
              <a:buNone/>
            </a:pPr>
            <a:r>
              <a:rPr lang="en-GB" sz="3600" b="1" i="0" u="none" strike="noStrike" cap="none">
                <a:solidFill>
                  <a:schemeClr val="lt1"/>
                </a:solidFill>
                <a:latin typeface="Arial"/>
                <a:ea typeface="Arial"/>
                <a:cs typeface="Arial"/>
                <a:sym typeface="Arial"/>
              </a:rPr>
              <a:t> Thank You</a:t>
            </a:r>
            <a:endParaRPr/>
          </a:p>
          <a:p>
            <a:pPr marL="0" marR="0" lvl="0" indent="0" algn="l" rtl="0">
              <a:lnSpc>
                <a:spcPct val="100000"/>
              </a:lnSpc>
              <a:spcBef>
                <a:spcPts val="24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@nhsdigital</a:t>
            </a:r>
            <a:endParaRPr/>
          </a:p>
          <a:p>
            <a:pPr marL="0" marR="0" lvl="0" indent="0" algn="l" rtl="0">
              <a:lnSpc>
                <a:spcPct val="100000"/>
              </a:lnSpc>
              <a:spcBef>
                <a:spcPts val="18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company/nhs-digital</a:t>
            </a:r>
            <a:endParaRPr/>
          </a:p>
          <a:p>
            <a:pPr marL="0" marR="0" lvl="0" indent="0" algn="l" rtl="0">
              <a:lnSpc>
                <a:spcPct val="100000"/>
              </a:lnSpc>
              <a:spcBef>
                <a:spcPts val="1800"/>
              </a:spcBef>
              <a:spcAft>
                <a:spcPts val="0"/>
              </a:spcAft>
              <a:buClr>
                <a:srgbClr val="005EB8"/>
              </a:buClr>
              <a:buSzPts val="2400"/>
              <a:buFont typeface="Arial"/>
              <a:buNone/>
            </a:pPr>
            <a:r>
              <a:rPr lang="en-GB" sz="2400" b="1" i="0" u="none" strike="noStrike" cap="none">
                <a:solidFill>
                  <a:schemeClr val="lt1"/>
                </a:solidFill>
                <a:latin typeface="Arial"/>
                <a:ea typeface="Arial"/>
                <a:cs typeface="Arial"/>
                <a:sym typeface="Arial"/>
              </a:rPr>
              <a:t>	digital.nhs.uk</a:t>
            </a:r>
            <a:endParaRPr sz="2400" b="1">
              <a:solidFill>
                <a:schemeClr val="lt1"/>
              </a:solidFill>
              <a:latin typeface="Arial"/>
              <a:ea typeface="Arial"/>
              <a:cs typeface="Arial"/>
              <a:sym typeface="Arial"/>
            </a:endParaRPr>
          </a:p>
        </p:txBody>
      </p:sp>
      <p:pic>
        <p:nvPicPr>
          <p:cNvPr id="641" name="Google Shape;641;p89"/>
          <p:cNvPicPr preferRelativeResize="0"/>
          <p:nvPr/>
        </p:nvPicPr>
        <p:blipFill rotWithShape="1">
          <a:blip r:embed="rId2">
            <a:alphaModFix/>
          </a:blip>
          <a:srcRect/>
          <a:stretch/>
        </p:blipFill>
        <p:spPr>
          <a:xfrm>
            <a:off x="7616952" y="3648456"/>
            <a:ext cx="390144" cy="390144"/>
          </a:xfrm>
          <a:prstGeom prst="rect">
            <a:avLst/>
          </a:prstGeom>
          <a:noFill/>
          <a:ln>
            <a:noFill/>
          </a:ln>
        </p:spPr>
      </p:pic>
      <p:pic>
        <p:nvPicPr>
          <p:cNvPr id="642" name="Google Shape;642;p89"/>
          <p:cNvPicPr preferRelativeResize="0"/>
          <p:nvPr/>
        </p:nvPicPr>
        <p:blipFill rotWithShape="1">
          <a:blip r:embed="rId3">
            <a:alphaModFix/>
          </a:blip>
          <a:srcRect/>
          <a:stretch/>
        </p:blipFill>
        <p:spPr>
          <a:xfrm>
            <a:off x="7630308" y="4249591"/>
            <a:ext cx="390144" cy="390144"/>
          </a:xfrm>
          <a:prstGeom prst="rect">
            <a:avLst/>
          </a:prstGeom>
          <a:noFill/>
          <a:ln>
            <a:noFill/>
          </a:ln>
        </p:spPr>
      </p:pic>
      <p:grpSp>
        <p:nvGrpSpPr>
          <p:cNvPr id="643" name="Google Shape;643;p89"/>
          <p:cNvGrpSpPr/>
          <p:nvPr/>
        </p:nvGrpSpPr>
        <p:grpSpPr>
          <a:xfrm>
            <a:off x="-359616" y="-457155"/>
            <a:ext cx="7950853" cy="7717021"/>
            <a:chOff x="-359616" y="-457155"/>
            <a:chExt cx="7950853" cy="7717021"/>
          </a:xfrm>
        </p:grpSpPr>
        <p:grpSp>
          <p:nvGrpSpPr>
            <p:cNvPr id="644" name="Google Shape;644;p89"/>
            <p:cNvGrpSpPr/>
            <p:nvPr/>
          </p:nvGrpSpPr>
          <p:grpSpPr>
            <a:xfrm>
              <a:off x="-359616" y="1468409"/>
              <a:ext cx="2979496" cy="2587996"/>
              <a:chOff x="9217799" y="1569442"/>
              <a:chExt cx="1938878" cy="1684112"/>
            </a:xfrm>
          </p:grpSpPr>
          <p:sp>
            <p:nvSpPr>
              <p:cNvPr id="645" name="Google Shape;645;p89"/>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6" name="Google Shape;646;p89"/>
              <p:cNvSpPr/>
              <p:nvPr/>
            </p:nvSpPr>
            <p:spPr>
              <a:xfrm rot="-3600000">
                <a:off x="9860437" y="2130769"/>
                <a:ext cx="1296000" cy="748800"/>
              </a:xfrm>
              <a:prstGeom prst="diamond">
                <a:avLst/>
              </a:prstGeom>
              <a:solidFill>
                <a:srgbClr val="B2CE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7" name="Google Shape;647;p89"/>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48" name="Google Shape;648;p89"/>
            <p:cNvGrpSpPr/>
            <p:nvPr/>
          </p:nvGrpSpPr>
          <p:grpSpPr>
            <a:xfrm>
              <a:off x="4604374" y="-3910"/>
              <a:ext cx="2979497" cy="2362287"/>
              <a:chOff x="4588906" y="2210"/>
              <a:chExt cx="2979497" cy="2362287"/>
            </a:xfrm>
          </p:grpSpPr>
          <p:sp>
            <p:nvSpPr>
              <p:cNvPr id="649" name="Google Shape;649;p89"/>
              <p:cNvSpPr/>
              <p:nvPr/>
            </p:nvSpPr>
            <p:spPr>
              <a:xfrm rot="-3600000">
                <a:off x="5576456" y="639098"/>
                <a:ext cx="1991579" cy="1150690"/>
              </a:xfrm>
              <a:prstGeom prst="diamond">
                <a:avLst/>
              </a:prstGeom>
              <a:solidFill>
                <a:srgbClr val="0225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0" name="Google Shape;650;p89"/>
              <p:cNvSpPr/>
              <p:nvPr/>
            </p:nvSpPr>
            <p:spPr>
              <a:xfrm rot="3600000">
                <a:off x="4589275" y="639100"/>
                <a:ext cx="1991579" cy="1150690"/>
              </a:xfrm>
              <a:prstGeom prst="diamond">
                <a:avLst/>
              </a:prstGeom>
              <a:solidFill>
                <a:srgbClr val="051C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1" name="Google Shape;651;p89"/>
              <p:cNvSpPr/>
              <p:nvPr/>
            </p:nvSpPr>
            <p:spPr>
              <a:xfrm>
                <a:off x="5082866" y="2210"/>
                <a:ext cx="1991578" cy="924981"/>
              </a:xfrm>
              <a:custGeom>
                <a:avLst/>
                <a:gdLst/>
                <a:ahLst/>
                <a:cxnLst/>
                <a:rect l="l" t="t" r="r" b="b"/>
                <a:pathLst>
                  <a:path w="1991578" h="924981" extrusionOk="0">
                    <a:moveTo>
                      <a:pt x="605139" y="0"/>
                    </a:moveTo>
                    <a:lnTo>
                      <a:pt x="1386439" y="0"/>
                    </a:lnTo>
                    <a:lnTo>
                      <a:pt x="1991578" y="349636"/>
                    </a:lnTo>
                    <a:lnTo>
                      <a:pt x="995789" y="924981"/>
                    </a:lnTo>
                    <a:lnTo>
                      <a:pt x="0" y="349636"/>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652" name="Google Shape;652;p89"/>
            <p:cNvSpPr/>
            <p:nvPr/>
          </p:nvSpPr>
          <p:spPr>
            <a:xfrm>
              <a:off x="1125113" y="912268"/>
              <a:ext cx="1991578" cy="1150689"/>
            </a:xfrm>
            <a:prstGeom prst="diamond">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653" name="Google Shape;653;p89"/>
            <p:cNvGrpSpPr/>
            <p:nvPr/>
          </p:nvGrpSpPr>
          <p:grpSpPr>
            <a:xfrm>
              <a:off x="2636702" y="3201792"/>
              <a:ext cx="2979496" cy="2587996"/>
              <a:chOff x="9217799" y="1569442"/>
              <a:chExt cx="1938878" cy="1684112"/>
            </a:xfrm>
          </p:grpSpPr>
          <p:sp>
            <p:nvSpPr>
              <p:cNvPr id="654" name="Google Shape;654;p89"/>
              <p:cNvSpPr/>
              <p:nvPr/>
            </p:nvSpPr>
            <p:spPr>
              <a:xfrm>
                <a:off x="9539238" y="1569442"/>
                <a:ext cx="1296000" cy="748800"/>
              </a:xfrm>
              <a:prstGeom prst="diamond">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5" name="Google Shape;655;p89"/>
              <p:cNvSpPr/>
              <p:nvPr/>
            </p:nvSpPr>
            <p:spPr>
              <a:xfrm rot="-3600000">
                <a:off x="9860437" y="2130769"/>
                <a:ext cx="1296000" cy="748800"/>
              </a:xfrm>
              <a:prstGeom prst="diamond">
                <a:avLst/>
              </a:prstGeom>
              <a:solidFill>
                <a:srgbClr val="0356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6" name="Google Shape;656;p89"/>
              <p:cNvSpPr/>
              <p:nvPr/>
            </p:nvSpPr>
            <p:spPr>
              <a:xfrm rot="3600000">
                <a:off x="9218039" y="2130770"/>
                <a:ext cx="1296000" cy="748800"/>
              </a:xfrm>
              <a:prstGeom prst="diamond">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57" name="Google Shape;657;p89"/>
            <p:cNvGrpSpPr/>
            <p:nvPr/>
          </p:nvGrpSpPr>
          <p:grpSpPr>
            <a:xfrm>
              <a:off x="1646028" y="4922338"/>
              <a:ext cx="2979498" cy="2337528"/>
              <a:chOff x="1439711" y="4910900"/>
              <a:chExt cx="2979498" cy="2337528"/>
            </a:xfrm>
          </p:grpSpPr>
          <p:sp>
            <p:nvSpPr>
              <p:cNvPr id="658" name="Google Shape;658;p89"/>
              <p:cNvSpPr/>
              <p:nvPr/>
            </p:nvSpPr>
            <p:spPr>
              <a:xfrm>
                <a:off x="1933671" y="4910900"/>
                <a:ext cx="1991578" cy="1150690"/>
              </a:xfrm>
              <a:prstGeom prst="diamond">
                <a:avLst/>
              </a:prstGeom>
              <a:solidFill>
                <a:srgbClr val="2B272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9" name="Google Shape;659;p89"/>
              <p:cNvSpPr/>
              <p:nvPr/>
            </p:nvSpPr>
            <p:spPr>
              <a:xfrm rot="-3600000">
                <a:off x="2645370" y="5647572"/>
                <a:ext cx="1700767" cy="1150690"/>
              </a:xfrm>
              <a:custGeom>
                <a:avLst/>
                <a:gdLst/>
                <a:ahLst/>
                <a:cxnLst/>
                <a:rect l="l" t="t" r="r" b="b"/>
                <a:pathLst>
                  <a:path w="1700767" h="1150690" extrusionOk="0">
                    <a:moveTo>
                      <a:pt x="1700767" y="575345"/>
                    </a:moveTo>
                    <a:lnTo>
                      <a:pt x="704978" y="1150690"/>
                    </a:lnTo>
                    <a:lnTo>
                      <a:pt x="291135" y="911581"/>
                    </a:lnTo>
                    <a:lnTo>
                      <a:pt x="0" y="407320"/>
                    </a:lnTo>
                    <a:lnTo>
                      <a:pt x="704978" y="0"/>
                    </a:lnTo>
                    <a:close/>
                  </a:path>
                </a:pathLst>
              </a:custGeom>
              <a:solidFill>
                <a:srgbClr val="1D1B1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0" name="Google Shape;660;p89"/>
              <p:cNvSpPr/>
              <p:nvPr/>
            </p:nvSpPr>
            <p:spPr>
              <a:xfrm rot="3600000">
                <a:off x="1512384" y="5648266"/>
                <a:ext cx="1702362" cy="1150690"/>
              </a:xfrm>
              <a:custGeom>
                <a:avLst/>
                <a:gdLst/>
                <a:ahLst/>
                <a:cxnLst/>
                <a:rect l="l" t="t" r="r" b="b"/>
                <a:pathLst>
                  <a:path w="1702362" h="1150690" extrusionOk="0">
                    <a:moveTo>
                      <a:pt x="0" y="575345"/>
                    </a:moveTo>
                    <a:lnTo>
                      <a:pt x="995790" y="0"/>
                    </a:lnTo>
                    <a:lnTo>
                      <a:pt x="1702362" y="408242"/>
                    </a:lnTo>
                    <a:lnTo>
                      <a:pt x="1412823" y="909737"/>
                    </a:lnTo>
                    <a:lnTo>
                      <a:pt x="995790" y="1150690"/>
                    </a:lnTo>
                    <a:close/>
                  </a:path>
                </a:pathLst>
              </a:cu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61" name="Google Shape;661;p89"/>
            <p:cNvGrpSpPr/>
            <p:nvPr/>
          </p:nvGrpSpPr>
          <p:grpSpPr>
            <a:xfrm>
              <a:off x="1630720" y="1491804"/>
              <a:ext cx="2979496" cy="2587996"/>
              <a:chOff x="9217799" y="1569442"/>
              <a:chExt cx="1938878" cy="1684112"/>
            </a:xfrm>
          </p:grpSpPr>
          <p:sp>
            <p:nvSpPr>
              <p:cNvPr id="662" name="Google Shape;662;p89"/>
              <p:cNvSpPr/>
              <p:nvPr/>
            </p:nvSpPr>
            <p:spPr>
              <a:xfrm>
                <a:off x="9539238" y="1569442"/>
                <a:ext cx="1296000" cy="748800"/>
              </a:xfrm>
              <a:prstGeom prst="diamond">
                <a:avLst/>
              </a:prstGeom>
              <a:solidFill>
                <a:srgbClr val="FAFAF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3" name="Google Shape;663;p89"/>
              <p:cNvSpPr/>
              <p:nvPr/>
            </p:nvSpPr>
            <p:spPr>
              <a:xfrm rot="-3600000">
                <a:off x="9860437" y="2130769"/>
                <a:ext cx="1296000" cy="748800"/>
              </a:xfrm>
              <a:prstGeom prst="diamond">
                <a:avLst/>
              </a:prstGeom>
              <a:solidFill>
                <a:srgbClr val="E8EA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4" name="Google Shape;664;p89"/>
              <p:cNvSpPr/>
              <p:nvPr/>
            </p:nvSpPr>
            <p:spPr>
              <a:xfrm rot="3600000">
                <a:off x="9218039" y="2130770"/>
                <a:ext cx="1296000" cy="748800"/>
              </a:xfrm>
              <a:prstGeom prst="diamond">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65" name="Google Shape;665;p89"/>
            <p:cNvGrpSpPr/>
            <p:nvPr/>
          </p:nvGrpSpPr>
          <p:grpSpPr>
            <a:xfrm>
              <a:off x="4611742" y="2057486"/>
              <a:ext cx="2979496" cy="2587996"/>
              <a:chOff x="9217799" y="1569442"/>
              <a:chExt cx="1938878" cy="1684112"/>
            </a:xfrm>
          </p:grpSpPr>
          <p:sp>
            <p:nvSpPr>
              <p:cNvPr id="666" name="Google Shape;666;p89"/>
              <p:cNvSpPr/>
              <p:nvPr/>
            </p:nvSpPr>
            <p:spPr>
              <a:xfrm>
                <a:off x="9539238" y="1569442"/>
                <a:ext cx="1296000" cy="748800"/>
              </a:xfrm>
              <a:prstGeom prst="diamond">
                <a:avLst/>
              </a:prstGeom>
              <a:solidFill>
                <a:srgbClr val="FADF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7" name="Google Shape;667;p89"/>
              <p:cNvSpPr/>
              <p:nvPr/>
            </p:nvSpPr>
            <p:spPr>
              <a:xfrm rot="-3600000">
                <a:off x="9860437" y="2130769"/>
                <a:ext cx="1296000" cy="748800"/>
              </a:xfrm>
              <a:prstGeom prst="diamond">
                <a:avLst/>
              </a:prstGeom>
              <a:solidFill>
                <a:srgbClr val="F6D50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8" name="Google Shape;668;p89"/>
              <p:cNvSpPr/>
              <p:nvPr/>
            </p:nvSpPr>
            <p:spPr>
              <a:xfrm rot="3600000">
                <a:off x="9218039" y="2130770"/>
                <a:ext cx="1296000" cy="748800"/>
              </a:xfrm>
              <a:prstGeom prst="diamond">
                <a:avLst/>
              </a:prstGeom>
              <a:solidFill>
                <a:srgbClr val="EDC7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69" name="Google Shape;669;p89"/>
            <p:cNvGrpSpPr/>
            <p:nvPr/>
          </p:nvGrpSpPr>
          <p:grpSpPr>
            <a:xfrm>
              <a:off x="978515" y="-457155"/>
              <a:ext cx="2293098" cy="1655813"/>
              <a:chOff x="748752" y="-440798"/>
              <a:chExt cx="2293098" cy="1655813"/>
            </a:xfrm>
          </p:grpSpPr>
          <p:sp>
            <p:nvSpPr>
              <p:cNvPr id="670" name="Google Shape;670;p89"/>
              <p:cNvSpPr/>
              <p:nvPr/>
            </p:nvSpPr>
            <p:spPr>
              <a:xfrm rot="-3600000">
                <a:off x="1615990" y="-127844"/>
                <a:ext cx="1301122" cy="1039272"/>
              </a:xfrm>
              <a:custGeom>
                <a:avLst/>
                <a:gdLst/>
                <a:ahLst/>
                <a:cxnLst/>
                <a:rect l="l" t="t" r="r" b="b"/>
                <a:pathLst>
                  <a:path w="1301122" h="1039272" extrusionOk="0">
                    <a:moveTo>
                      <a:pt x="802951" y="0"/>
                    </a:moveTo>
                    <a:lnTo>
                      <a:pt x="1301122" y="862857"/>
                    </a:lnTo>
                    <a:lnTo>
                      <a:pt x="995789" y="1039272"/>
                    </a:lnTo>
                    <a:lnTo>
                      <a:pt x="0" y="463927"/>
                    </a:lnTo>
                    <a:close/>
                  </a:path>
                </a:pathLst>
              </a:custGeom>
              <a:solidFill>
                <a:srgbClr val="0356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1" name="Google Shape;671;p89"/>
              <p:cNvSpPr/>
              <p:nvPr/>
            </p:nvSpPr>
            <p:spPr>
              <a:xfrm rot="3600000">
                <a:off x="873491" y="-134872"/>
                <a:ext cx="1309237" cy="1043961"/>
              </a:xfrm>
              <a:custGeom>
                <a:avLst/>
                <a:gdLst/>
                <a:ahLst/>
                <a:cxnLst/>
                <a:rect l="l" t="t" r="r" b="b"/>
                <a:pathLst>
                  <a:path w="1309237" h="1043961" extrusionOk="0">
                    <a:moveTo>
                      <a:pt x="0" y="862858"/>
                    </a:moveTo>
                    <a:lnTo>
                      <a:pt x="498171" y="0"/>
                    </a:lnTo>
                    <a:lnTo>
                      <a:pt x="1309237" y="468616"/>
                    </a:lnTo>
                    <a:lnTo>
                      <a:pt x="313448" y="1043961"/>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72" name="Google Shape;672;p89"/>
            <p:cNvGrpSpPr/>
            <p:nvPr/>
          </p:nvGrpSpPr>
          <p:grpSpPr>
            <a:xfrm>
              <a:off x="3615952" y="1486647"/>
              <a:ext cx="2485539" cy="2587996"/>
              <a:chOff x="9217799" y="1569442"/>
              <a:chExt cx="1617439" cy="1684112"/>
            </a:xfrm>
          </p:grpSpPr>
          <p:sp>
            <p:nvSpPr>
              <p:cNvPr id="673" name="Google Shape;673;p89"/>
              <p:cNvSpPr/>
              <p:nvPr/>
            </p:nvSpPr>
            <p:spPr>
              <a:xfrm>
                <a:off x="9539238" y="1569442"/>
                <a:ext cx="1296000" cy="748800"/>
              </a:xfrm>
              <a:prstGeom prst="diamond">
                <a:avLst/>
              </a:prstGeom>
              <a:solidFill>
                <a:srgbClr val="CCDE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4" name="Google Shape;674;p89"/>
              <p:cNvSpPr/>
              <p:nvPr/>
            </p:nvSpPr>
            <p:spPr>
              <a:xfrm rot="3600000">
                <a:off x="9218039" y="2130770"/>
                <a:ext cx="1296000" cy="748800"/>
              </a:xfrm>
              <a:prstGeom prst="diamond">
                <a:avLst/>
              </a:prstGeom>
              <a:solidFill>
                <a:srgbClr val="BFD5E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75" name="Google Shape;675;p89"/>
            <p:cNvGrpSpPr/>
            <p:nvPr/>
          </p:nvGrpSpPr>
          <p:grpSpPr>
            <a:xfrm>
              <a:off x="4611742" y="3490275"/>
              <a:ext cx="2979496" cy="2300104"/>
              <a:chOff x="9217799" y="1756785"/>
              <a:chExt cx="1938878" cy="1496770"/>
            </a:xfrm>
          </p:grpSpPr>
          <p:sp>
            <p:nvSpPr>
              <p:cNvPr id="676" name="Google Shape;676;p89"/>
              <p:cNvSpPr/>
              <p:nvPr/>
            </p:nvSpPr>
            <p:spPr>
              <a:xfrm rot="-3600000">
                <a:off x="9860437" y="2130769"/>
                <a:ext cx="1296000" cy="748800"/>
              </a:xfrm>
              <a:prstGeom prst="diamond">
                <a:avLst/>
              </a:prstGeom>
              <a:solidFill>
                <a:srgbClr val="F6D50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7" name="Google Shape;677;p89"/>
              <p:cNvSpPr/>
              <p:nvPr/>
            </p:nvSpPr>
            <p:spPr>
              <a:xfrm rot="3600000">
                <a:off x="9218039" y="2130770"/>
                <a:ext cx="1296000" cy="748800"/>
              </a:xfrm>
              <a:prstGeom prst="diamond">
                <a:avLst/>
              </a:prstGeom>
              <a:solidFill>
                <a:srgbClr val="EDC7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78" name="Google Shape;678;p89"/>
            <p:cNvGrpSpPr/>
            <p:nvPr/>
          </p:nvGrpSpPr>
          <p:grpSpPr>
            <a:xfrm>
              <a:off x="2621406" y="2209"/>
              <a:ext cx="2979497" cy="2352391"/>
              <a:chOff x="2384180" y="0"/>
              <a:chExt cx="2979497" cy="2352391"/>
            </a:xfrm>
          </p:grpSpPr>
          <p:sp>
            <p:nvSpPr>
              <p:cNvPr id="679" name="Google Shape;679;p89"/>
              <p:cNvSpPr/>
              <p:nvPr/>
            </p:nvSpPr>
            <p:spPr>
              <a:xfrm>
                <a:off x="2878139" y="0"/>
                <a:ext cx="1991578" cy="915084"/>
              </a:xfrm>
              <a:custGeom>
                <a:avLst/>
                <a:gdLst/>
                <a:ahLst/>
                <a:cxnLst/>
                <a:rect l="l" t="t" r="r" b="b"/>
                <a:pathLst>
                  <a:path w="1991578" h="915084" extrusionOk="0">
                    <a:moveTo>
                      <a:pt x="588010" y="0"/>
                    </a:moveTo>
                    <a:lnTo>
                      <a:pt x="1403569" y="0"/>
                    </a:lnTo>
                    <a:lnTo>
                      <a:pt x="1991578" y="339739"/>
                    </a:lnTo>
                    <a:lnTo>
                      <a:pt x="995789" y="915084"/>
                    </a:lnTo>
                    <a:lnTo>
                      <a:pt x="0" y="339739"/>
                    </a:lnTo>
                    <a:close/>
                  </a:path>
                </a:pathLst>
              </a:custGeom>
              <a:solidFill>
                <a:srgbClr val="E9ED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0" name="Google Shape;680;p89"/>
              <p:cNvSpPr/>
              <p:nvPr/>
            </p:nvSpPr>
            <p:spPr>
              <a:xfrm rot="-3600000">
                <a:off x="3371729" y="626992"/>
                <a:ext cx="1991579" cy="1150690"/>
              </a:xfrm>
              <a:prstGeom prst="diamond">
                <a:avLst/>
              </a:prstGeom>
              <a:solidFill>
                <a:srgbClr val="D7DED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1" name="Google Shape;681;p89"/>
              <p:cNvSpPr/>
              <p:nvPr/>
            </p:nvSpPr>
            <p:spPr>
              <a:xfrm rot="3600000">
                <a:off x="2384548" y="626994"/>
                <a:ext cx="1991579" cy="1150690"/>
              </a:xfrm>
              <a:prstGeom prst="diamond">
                <a:avLst/>
              </a:prstGeom>
              <a:solidFill>
                <a:srgbClr val="C3CAD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pic>
        <p:nvPicPr>
          <p:cNvPr id="682" name="Google Shape;682;p89"/>
          <p:cNvPicPr preferRelativeResize="0"/>
          <p:nvPr/>
        </p:nvPicPr>
        <p:blipFill rotWithShape="1">
          <a:blip r:embed="rId4">
            <a:alphaModFix/>
          </a:blip>
          <a:srcRect/>
          <a:stretch/>
        </p:blipFill>
        <p:spPr>
          <a:xfrm>
            <a:off x="7511986" y="4789744"/>
            <a:ext cx="600075" cy="600075"/>
          </a:xfrm>
          <a:prstGeom prst="rect">
            <a:avLst/>
          </a:prstGeom>
          <a:noFill/>
          <a:ln>
            <a:noFill/>
          </a:ln>
        </p:spPr>
      </p:pic>
      <p:pic>
        <p:nvPicPr>
          <p:cNvPr id="683" name="Google Shape;683;p89"/>
          <p:cNvPicPr preferRelativeResize="0"/>
          <p:nvPr/>
        </p:nvPicPr>
        <p:blipFill rotWithShape="1">
          <a:blip r:embed="rId5">
            <a:alphaModFix/>
          </a:blip>
          <a:srcRect/>
          <a:stretch/>
        </p:blipFill>
        <p:spPr>
          <a:xfrm>
            <a:off x="374406" y="5559600"/>
            <a:ext cx="1208955" cy="90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2_Title, subhead, Three columns">
  <p:cSld name="2_Title, subhead, Three columns">
    <p:spTree>
      <p:nvGrpSpPr>
        <p:cNvPr id="1" name="Shape 121"/>
        <p:cNvGrpSpPr/>
        <p:nvPr/>
      </p:nvGrpSpPr>
      <p:grpSpPr>
        <a:xfrm>
          <a:off x="0" y="0"/>
          <a:ext cx="0" cy="0"/>
          <a:chOff x="0" y="0"/>
          <a:chExt cx="0" cy="0"/>
        </a:xfrm>
      </p:grpSpPr>
      <p:sp>
        <p:nvSpPr>
          <p:cNvPr id="122" name="Google Shape;122;p45"/>
          <p:cNvSpPr txBox="1">
            <a:spLocks noGrp="1"/>
          </p:cNvSpPr>
          <p:nvPr>
            <p:ph type="body" idx="1"/>
          </p:nvPr>
        </p:nvSpPr>
        <p:spPr>
          <a:xfrm>
            <a:off x="432000" y="2736000"/>
            <a:ext cx="11088000" cy="3456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23" name="Google Shape;123;p45"/>
          <p:cNvSpPr txBox="1">
            <a:spLocks noGrp="1"/>
          </p:cNvSpPr>
          <p:nvPr>
            <p:ph type="body" idx="2"/>
          </p:nvPr>
        </p:nvSpPr>
        <p:spPr>
          <a:xfrm>
            <a:off x="432000" y="2087999"/>
            <a:ext cx="11050700" cy="46201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5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24" name="Google Shape;124;p45"/>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125" name="Google Shape;125;p45"/>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126" name="Google Shape;126;p4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127" name="Google Shape;127;p45"/>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128" name="Google Shape;128;p45"/>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129" name="Google Shape;129;p45"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extLst>
      <p:ext uri="{BB962C8B-B14F-4D97-AF65-F5344CB8AC3E}">
        <p14:creationId xmlns:p14="http://schemas.microsoft.com/office/powerpoint/2010/main" val="4183276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 with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465635" y="313210"/>
            <a:ext cx="10391932" cy="971657"/>
          </a:xfrm>
        </p:spPr>
        <p:txBody>
          <a:bodyPr/>
          <a:lstStyle>
            <a:lvl1pPr>
              <a:defRPr sz="3200"/>
            </a:lvl1pPr>
          </a:lstStyle>
          <a:p>
            <a:br>
              <a:rPr lang="de-DE"/>
            </a:br>
            <a:r>
              <a:rPr lang="de-DE"/>
              <a:t> Titel: Arial fett, </a:t>
            </a:r>
            <a:r>
              <a:rPr lang="de-DE" err="1"/>
              <a:t>right</a:t>
            </a:r>
            <a:r>
              <a:rPr lang="de-DE"/>
              <a:t>-al., min. 24 Pkt. – max. 34 Pkt. </a:t>
            </a:r>
            <a:r>
              <a:rPr lang="de-DE" err="1"/>
              <a:t>For</a:t>
            </a:r>
            <a:r>
              <a:rPr lang="de-DE"/>
              <a:t> a </a:t>
            </a:r>
            <a:r>
              <a:rPr lang="de-DE" err="1"/>
              <a:t>two-line</a:t>
            </a:r>
            <a:r>
              <a:rPr lang="de-DE"/>
              <a:t> Titel – max. 28 Pkt. </a:t>
            </a:r>
            <a:endParaRPr lang="de-AT"/>
          </a:p>
        </p:txBody>
      </p:sp>
      <p:sp>
        <p:nvSpPr>
          <p:cNvPr id="3" name="Inhaltsplatzhalter 2"/>
          <p:cNvSpPr>
            <a:spLocks noGrp="1"/>
          </p:cNvSpPr>
          <p:nvPr>
            <p:ph idx="1" hasCustomPrompt="1"/>
          </p:nvPr>
        </p:nvSpPr>
        <p:spPr>
          <a:xfrm>
            <a:off x="334435" y="1738010"/>
            <a:ext cx="11523132" cy="4598967"/>
          </a:xfrm>
        </p:spPr>
        <p:txBody>
          <a:bodyPr>
            <a:normAutofit/>
          </a:bodyPr>
          <a:lstStyle>
            <a:lvl1pPr marL="457178" indent="-457178">
              <a:lnSpc>
                <a:spcPct val="150000"/>
              </a:lnSpc>
              <a:buFont typeface="Wingdings" panose="05000000000000000000" pitchFamily="2" charset="2"/>
              <a:buChar char="§"/>
              <a:defRPr sz="3200">
                <a:latin typeface="Arial" panose="020B0604020202020204" pitchFamily="34" charset="0"/>
                <a:cs typeface="Arial" panose="020B0604020202020204" pitchFamily="34" charset="0"/>
              </a:defRPr>
            </a:lvl1pPr>
            <a:lvl2pPr marL="990550" indent="-380981">
              <a:buFont typeface="Wingdings" panose="05000000000000000000" pitchFamily="2" charset="2"/>
              <a:buChar char="§"/>
              <a:defRPr sz="2667">
                <a:latin typeface="Arial" panose="020B0604020202020204" pitchFamily="34" charset="0"/>
                <a:cs typeface="Arial" panose="020B0604020202020204" pitchFamily="34" charset="0"/>
              </a:defRPr>
            </a:lvl2pPr>
            <a:lvl3pPr marL="1523925" indent="-304784">
              <a:buFont typeface="Wingdings" panose="05000000000000000000" pitchFamily="2" charset="2"/>
              <a:buChar char="§"/>
              <a:defRPr sz="2667">
                <a:latin typeface="Arial" panose="020B0604020202020204" pitchFamily="34" charset="0"/>
                <a:cs typeface="Arial" panose="020B0604020202020204" pitchFamily="34" charset="0"/>
              </a:defRPr>
            </a:lvl3pPr>
            <a:lvl4pPr marL="2133493" indent="-304784">
              <a:buFont typeface="Wingdings" panose="05000000000000000000" pitchFamily="2" charset="2"/>
              <a:buChar char="§"/>
              <a:defRPr sz="2667">
                <a:latin typeface="Arial" panose="020B0604020202020204" pitchFamily="34" charset="0"/>
                <a:cs typeface="Arial" panose="020B0604020202020204" pitchFamily="34" charset="0"/>
              </a:defRPr>
            </a:lvl4pPr>
            <a:lvl5pPr marL="2743062" indent="-304784">
              <a:buFont typeface="Wingdings" panose="05000000000000000000" pitchFamily="2" charset="2"/>
              <a:buChar char="§"/>
              <a:defRPr sz="2667">
                <a:latin typeface="Arial" panose="020B0604020202020204" pitchFamily="34" charset="0"/>
                <a:cs typeface="Arial" panose="020B0604020202020204" pitchFamily="34" charset="0"/>
              </a:defRPr>
            </a:lvl5pPr>
          </a:lstStyle>
          <a:p>
            <a:pPr lvl="0"/>
            <a:r>
              <a:rPr lang="de-DE"/>
              <a:t>Bullet-points: </a:t>
            </a:r>
            <a:r>
              <a:rPr lang="de-DE" err="1"/>
              <a:t>blue</a:t>
            </a:r>
            <a:r>
              <a:rPr lang="de-DE"/>
              <a:t>, Text </a:t>
            </a:r>
            <a:r>
              <a:rPr lang="de-DE" err="1"/>
              <a:t>black</a:t>
            </a:r>
            <a:endParaRPr lang="de-DE"/>
          </a:p>
        </p:txBody>
      </p:sp>
      <p:sp>
        <p:nvSpPr>
          <p:cNvPr id="4" name="Fußzeilenplatzhalter 3"/>
          <p:cNvSpPr>
            <a:spLocks noGrp="1"/>
          </p:cNvSpPr>
          <p:nvPr>
            <p:ph type="ftr" sz="quarter" idx="10"/>
          </p:nvPr>
        </p:nvSpPr>
        <p:spPr/>
        <p:txBody>
          <a:bodyPr/>
          <a:lstStyle/>
          <a:p>
            <a:r>
              <a:rPr lang="de-DE"/>
              <a:t>Autorenzeile</a:t>
            </a:r>
            <a:endParaRPr lang="en-US"/>
          </a:p>
        </p:txBody>
      </p:sp>
      <p:sp>
        <p:nvSpPr>
          <p:cNvPr id="5" name="Foliennummernplatzhalter 4"/>
          <p:cNvSpPr>
            <a:spLocks noGrp="1"/>
          </p:cNvSpPr>
          <p:nvPr>
            <p:ph type="sldNum" sz="quarter" idx="11"/>
          </p:nvPr>
        </p:nvSpPr>
        <p:spPr/>
        <p:txBody>
          <a:bodyPr/>
          <a:lstStyle/>
          <a:p>
            <a:fld id="{7A62AB44-3536-4DFC-8309-85195EA41A17}" type="slidenum">
              <a:rPr lang="en-US" smtClean="0"/>
              <a:pPr/>
              <a:t>‹#›</a:t>
            </a:fld>
            <a:endParaRPr lang="en-US"/>
          </a:p>
        </p:txBody>
      </p:sp>
    </p:spTree>
    <p:extLst>
      <p:ext uri="{BB962C8B-B14F-4D97-AF65-F5344CB8AC3E}">
        <p14:creationId xmlns:p14="http://schemas.microsoft.com/office/powerpoint/2010/main" val="33429495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p:spTree>
      <p:nvGrpSpPr>
        <p:cNvPr id="1" name="Shape 130"/>
        <p:cNvGrpSpPr/>
        <p:nvPr/>
      </p:nvGrpSpPr>
      <p:grpSpPr>
        <a:xfrm>
          <a:off x="0" y="0"/>
          <a:ext cx="0" cy="0"/>
          <a:chOff x="0" y="0"/>
          <a:chExt cx="0" cy="0"/>
        </a:xfrm>
      </p:grpSpPr>
      <p:sp>
        <p:nvSpPr>
          <p:cNvPr id="131" name="Google Shape;131;p46"/>
          <p:cNvSpPr txBox="1">
            <a:spLocks noGrp="1"/>
          </p:cNvSpPr>
          <p:nvPr>
            <p:ph type="body" idx="1"/>
          </p:nvPr>
        </p:nvSpPr>
        <p:spPr>
          <a:xfrm>
            <a:off x="432000" y="2771999"/>
            <a:ext cx="11088000" cy="3456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32" name="Google Shape;132;p46"/>
          <p:cNvSpPr txBox="1">
            <a:spLocks noGrp="1"/>
          </p:cNvSpPr>
          <p:nvPr>
            <p:ph type="body" idx="2"/>
          </p:nvPr>
        </p:nvSpPr>
        <p:spPr>
          <a:xfrm>
            <a:off x="432001" y="2088000"/>
            <a:ext cx="11012644" cy="577927"/>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33" name="Google Shape;133;p4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134" name="Google Shape;134;p4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135" name="Google Shape;135;p46"/>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136" name="Google Shape;136;p46"/>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137" name="Google Shape;137;p46"/>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138" name="Google Shape;138;p46"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extLst>
      <p:ext uri="{BB962C8B-B14F-4D97-AF65-F5344CB8AC3E}">
        <p14:creationId xmlns:p14="http://schemas.microsoft.com/office/powerpoint/2010/main" val="338464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_Breaker Heading1-Grey-Blue-Mix">
  <p:cSld name="2_Breaker Heading1-Grey-Blue-Mix">
    <p:spTree>
      <p:nvGrpSpPr>
        <p:cNvPr id="1" name="Shape 85"/>
        <p:cNvGrpSpPr/>
        <p:nvPr/>
      </p:nvGrpSpPr>
      <p:grpSpPr>
        <a:xfrm>
          <a:off x="0" y="0"/>
          <a:ext cx="0" cy="0"/>
          <a:chOff x="0" y="0"/>
          <a:chExt cx="0" cy="0"/>
        </a:xfrm>
      </p:grpSpPr>
      <p:sp>
        <p:nvSpPr>
          <p:cNvPr id="86" name="Google Shape;86;p41"/>
          <p:cNvSpPr/>
          <p:nvPr/>
        </p:nvSpPr>
        <p:spPr>
          <a:xfrm>
            <a:off x="7801770" y="2789292"/>
            <a:ext cx="4399590" cy="4068709"/>
          </a:xfrm>
          <a:custGeom>
            <a:avLst/>
            <a:gdLst/>
            <a:ahLst/>
            <a:cxnLst/>
            <a:rect l="l" t="t" r="r" b="b"/>
            <a:pathLst>
              <a:path w="4399590" h="4068709" extrusionOk="0">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 name="Google Shape;87;p41"/>
          <p:cNvSpPr/>
          <p:nvPr/>
        </p:nvSpPr>
        <p:spPr>
          <a:xfrm rot="5400000">
            <a:off x="8498435" y="4229520"/>
            <a:ext cx="1931815" cy="3325147"/>
          </a:xfrm>
          <a:custGeom>
            <a:avLst/>
            <a:gdLst/>
            <a:ahLst/>
            <a:cxnLst/>
            <a:rect l="l" t="t" r="r" b="b"/>
            <a:pathLst>
              <a:path w="1931815" h="3325147" extrusionOk="0">
                <a:moveTo>
                  <a:pt x="0" y="3325147"/>
                </a:moveTo>
                <a:lnTo>
                  <a:pt x="1931815" y="0"/>
                </a:lnTo>
                <a:lnTo>
                  <a:pt x="1931815" y="3325147"/>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a:solidFill>
                  <a:schemeClr val="lt1"/>
                </a:solidFill>
                <a:latin typeface="Arial"/>
                <a:ea typeface="Arial"/>
                <a:cs typeface="Arial"/>
                <a:sym typeface="Arial"/>
              </a:rPr>
              <a:t>       </a:t>
            </a:r>
            <a:endParaRPr/>
          </a:p>
        </p:txBody>
      </p:sp>
      <p:sp>
        <p:nvSpPr>
          <p:cNvPr id="88" name="Google Shape;88;p41"/>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89" name="Google Shape;89;p41"/>
          <p:cNvSpPr/>
          <p:nvPr/>
        </p:nvSpPr>
        <p:spPr>
          <a:xfrm rot="10800000" flipH="1">
            <a:off x="-1" y="-3"/>
            <a:ext cx="2454962" cy="1361117"/>
          </a:xfrm>
          <a:prstGeom prst="triangle">
            <a:avLst>
              <a:gd name="adj" fmla="val 95"/>
            </a:avLst>
          </a:prstGeom>
          <a:solidFill>
            <a:srgbClr val="B1D0EB"/>
          </a:solidFill>
          <a:ln>
            <a:noFill/>
          </a:ln>
        </p:spPr>
        <p:txBody>
          <a:bodyPr spcFirstLastPara="1" wrap="square" lIns="90000"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0" name="Google Shape;90;p41"/>
          <p:cNvSpPr/>
          <p:nvPr/>
        </p:nvSpPr>
        <p:spPr>
          <a:xfrm rot="10800000">
            <a:off x="10316816" y="-2"/>
            <a:ext cx="1884542" cy="1053320"/>
          </a:xfrm>
          <a:prstGeom prst="triangle">
            <a:avLst>
              <a:gd name="adj" fmla="val 0"/>
            </a:avLst>
          </a:prstGeom>
          <a:solidFill>
            <a:srgbClr val="DDE1E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1" name="Google Shape;91;p41"/>
          <p:cNvSpPr/>
          <p:nvPr/>
        </p:nvSpPr>
        <p:spPr>
          <a:xfrm flipH="1">
            <a:off x="-2" y="5136256"/>
            <a:ext cx="4523427" cy="1725107"/>
          </a:xfrm>
          <a:custGeom>
            <a:avLst/>
            <a:gdLst/>
            <a:ahLst/>
            <a:cxnLst/>
            <a:rect l="l" t="t" r="r" b="b"/>
            <a:pathLst>
              <a:path w="940749" h="358775" extrusionOk="0">
                <a:moveTo>
                  <a:pt x="940749" y="358775"/>
                </a:moveTo>
                <a:lnTo>
                  <a:pt x="0" y="358775"/>
                </a:lnTo>
                <a:lnTo>
                  <a:pt x="656636" y="0"/>
                </a:lnTo>
                <a:lnTo>
                  <a:pt x="940749" y="155235"/>
                </a:lnTo>
                <a:close/>
              </a:path>
            </a:pathLst>
          </a:custGeom>
          <a:solidFill>
            <a:srgbClr val="D5E7F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2" name="Google Shape;92;p41"/>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6"/>
              </a:buClr>
              <a:buSzPts val="2800"/>
              <a:buNone/>
              <a:defRPr>
                <a:solidFill>
                  <a:schemeClr val="accent6"/>
                </a:solidFill>
              </a:defRPr>
            </a:lvl1pPr>
            <a:lvl2pPr marL="914400" lvl="1" indent="-228600" algn="l">
              <a:lnSpc>
                <a:spcPct val="90000"/>
              </a:lnSpc>
              <a:spcBef>
                <a:spcPts val="500"/>
              </a:spcBef>
              <a:spcAft>
                <a:spcPts val="0"/>
              </a:spcAft>
              <a:buClr>
                <a:schemeClr val="accent6"/>
              </a:buClr>
              <a:buSzPts val="2400"/>
              <a:buNone/>
              <a:defRPr/>
            </a:lvl2pPr>
            <a:lvl3pPr marL="1371600" lvl="2" indent="-228600" algn="l">
              <a:lnSpc>
                <a:spcPct val="90000"/>
              </a:lnSpc>
              <a:spcBef>
                <a:spcPts val="500"/>
              </a:spcBef>
              <a:spcAft>
                <a:spcPts val="0"/>
              </a:spcAft>
              <a:buClr>
                <a:schemeClr val="accent6"/>
              </a:buClr>
              <a:buSzPts val="2000"/>
              <a:buNone/>
              <a:defRPr/>
            </a:lvl3pPr>
            <a:lvl4pPr marL="1828800" lvl="3" indent="-228600" algn="l">
              <a:lnSpc>
                <a:spcPct val="90000"/>
              </a:lnSpc>
              <a:spcBef>
                <a:spcPts val="500"/>
              </a:spcBef>
              <a:spcAft>
                <a:spcPts val="0"/>
              </a:spcAft>
              <a:buClr>
                <a:schemeClr val="accent6"/>
              </a:buClr>
              <a:buSzPts val="1800"/>
              <a:buNone/>
              <a:defRPr/>
            </a:lvl4pPr>
            <a:lvl5pPr marL="2286000" lvl="4" indent="-228600" algn="l">
              <a:lnSpc>
                <a:spcPct val="90000"/>
              </a:lnSpc>
              <a:spcBef>
                <a:spcPts val="500"/>
              </a:spcBef>
              <a:spcAft>
                <a:spcPts val="0"/>
              </a:spcAft>
              <a:buClr>
                <a:schemeClr val="accent6"/>
              </a:buClr>
              <a:buSzPts val="1800"/>
              <a:buNone/>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93" name="Google Shape;93;p41"/>
          <p:cNvCxnSpPr/>
          <p:nvPr/>
        </p:nvCxnSpPr>
        <p:spPr>
          <a:xfrm>
            <a:off x="612000" y="2466000"/>
            <a:ext cx="865108" cy="0"/>
          </a:xfrm>
          <a:prstGeom prst="straightConnector1">
            <a:avLst/>
          </a:prstGeom>
          <a:noFill/>
          <a:ln w="38100" cap="flat" cmpd="sng">
            <a:solidFill>
              <a:schemeClr val="dk2"/>
            </a:solidFill>
            <a:prstDash val="solid"/>
            <a:miter lim="800000"/>
            <a:headEnd type="none" w="sm" len="sm"/>
            <a:tailEnd type="none" w="sm" len="sm"/>
          </a:ln>
        </p:spPr>
      </p:cxnSp>
      <p:sp>
        <p:nvSpPr>
          <p:cNvPr id="94" name="Google Shape;94;p41"/>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lt1"/>
              </a:buClr>
              <a:buSzPts val="6000"/>
              <a:buNone/>
              <a:defRPr sz="6000" b="1">
                <a:solidFill>
                  <a:schemeClr val="lt1"/>
                </a:solidFill>
              </a:defRPr>
            </a:lvl1pPr>
            <a:lvl2pPr marL="914400" lvl="1" indent="-228600" algn="l">
              <a:lnSpc>
                <a:spcPct val="90000"/>
              </a:lnSpc>
              <a:spcBef>
                <a:spcPts val="500"/>
              </a:spcBef>
              <a:spcAft>
                <a:spcPts val="0"/>
              </a:spcAft>
              <a:buClr>
                <a:schemeClr val="lt1"/>
              </a:buClr>
              <a:buSzPts val="2400"/>
              <a:buNone/>
              <a:defRPr>
                <a:solidFill>
                  <a:schemeClr val="lt1"/>
                </a:solidFill>
              </a:defRPr>
            </a:lvl2pPr>
            <a:lvl3pPr marL="1371600" lvl="2" indent="-228600" algn="l">
              <a:lnSpc>
                <a:spcPct val="90000"/>
              </a:lnSpc>
              <a:spcBef>
                <a:spcPts val="500"/>
              </a:spcBef>
              <a:spcAft>
                <a:spcPts val="0"/>
              </a:spcAft>
              <a:buClr>
                <a:schemeClr val="lt1"/>
              </a:buClr>
              <a:buSzPts val="2000"/>
              <a:buNone/>
              <a:defRPr>
                <a:solidFill>
                  <a:schemeClr val="lt1"/>
                </a:solidFill>
              </a:defRPr>
            </a:lvl3pPr>
            <a:lvl4pPr marL="1828800" lvl="3" indent="-228600" algn="l">
              <a:lnSpc>
                <a:spcPct val="90000"/>
              </a:lnSpc>
              <a:spcBef>
                <a:spcPts val="500"/>
              </a:spcBef>
              <a:spcAft>
                <a:spcPts val="0"/>
              </a:spcAft>
              <a:buClr>
                <a:schemeClr val="lt1"/>
              </a:buClr>
              <a:buSzPts val="1800"/>
              <a:buNone/>
              <a:defRPr>
                <a:solidFill>
                  <a:schemeClr val="lt1"/>
                </a:solidFill>
              </a:defRPr>
            </a:lvl4pPr>
            <a:lvl5pPr marL="2286000" lvl="4" indent="-228600" algn="l">
              <a:lnSpc>
                <a:spcPct val="90000"/>
              </a:lnSpc>
              <a:spcBef>
                <a:spcPts val="500"/>
              </a:spcBef>
              <a:spcAft>
                <a:spcPts val="0"/>
              </a:spcAft>
              <a:buClr>
                <a:schemeClr val="lt1"/>
              </a:buClr>
              <a:buSzPts val="1800"/>
              <a:buNone/>
              <a:defRPr>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Tree>
    <p:extLst>
      <p:ext uri="{BB962C8B-B14F-4D97-AF65-F5344CB8AC3E}">
        <p14:creationId xmlns:p14="http://schemas.microsoft.com/office/powerpoint/2010/main" val="1649858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Heading, content, basic text one col">
  <p:cSld name="Heading, content, basic text one col">
    <p:spTree>
      <p:nvGrpSpPr>
        <p:cNvPr id="1" name="Shape 104"/>
        <p:cNvGrpSpPr/>
        <p:nvPr/>
      </p:nvGrpSpPr>
      <p:grpSpPr>
        <a:xfrm>
          <a:off x="0" y="0"/>
          <a:ext cx="0" cy="0"/>
          <a:chOff x="0" y="0"/>
          <a:chExt cx="0" cy="0"/>
        </a:xfrm>
      </p:grpSpPr>
      <p:sp>
        <p:nvSpPr>
          <p:cNvPr id="105" name="Google Shape;105;p43"/>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43"/>
          <p:cNvSpPr txBox="1">
            <a:spLocks noGrp="1"/>
          </p:cNvSpPr>
          <p:nvPr>
            <p:ph type="body" idx="1"/>
          </p:nvPr>
        </p:nvSpPr>
        <p:spPr>
          <a:xfrm>
            <a:off x="412708" y="2106000"/>
            <a:ext cx="7632000" cy="402644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Font typeface="Arial"/>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07" name="Google Shape;107;p43"/>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108" name="Google Shape;108;p43"/>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cxnSp>
        <p:nvCxnSpPr>
          <p:cNvPr id="109" name="Google Shape;109;p43"/>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110" name="Google Shape;110;p43"/>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111" name="Google Shape;111;p43"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p:spTree>
      <p:nvGrpSpPr>
        <p:cNvPr id="1" name="Shape 112"/>
        <p:cNvGrpSpPr/>
        <p:nvPr/>
      </p:nvGrpSpPr>
      <p:grpSpPr>
        <a:xfrm>
          <a:off x="0" y="0"/>
          <a:ext cx="0" cy="0"/>
          <a:chOff x="0" y="0"/>
          <a:chExt cx="0" cy="0"/>
        </a:xfrm>
      </p:grpSpPr>
      <p:sp>
        <p:nvSpPr>
          <p:cNvPr id="113" name="Google Shape;113;p44"/>
          <p:cNvSpPr txBox="1">
            <a:spLocks noGrp="1"/>
          </p:cNvSpPr>
          <p:nvPr>
            <p:ph type="body" idx="1"/>
          </p:nvPr>
        </p:nvSpPr>
        <p:spPr>
          <a:xfrm>
            <a:off x="432000" y="2735992"/>
            <a:ext cx="11088000" cy="3456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200"/>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accent6"/>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14" name="Google Shape;114;p44"/>
          <p:cNvSpPr txBox="1">
            <a:spLocks noGrp="1"/>
          </p:cNvSpPr>
          <p:nvPr>
            <p:ph type="body" idx="2"/>
          </p:nvPr>
        </p:nvSpPr>
        <p:spPr>
          <a:xfrm>
            <a:off x="432000" y="2087999"/>
            <a:ext cx="11050700" cy="46201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2400"/>
              <a:buNone/>
              <a:defRPr sz="2400" b="1">
                <a:solidFill>
                  <a:schemeClr val="accent6"/>
                </a:solidFill>
              </a:defRPr>
            </a:lvl1pPr>
            <a:lvl2pPr marL="914400" lvl="1" indent="-228600" algn="l">
              <a:lnSpc>
                <a:spcPct val="90000"/>
              </a:lnSpc>
              <a:spcBef>
                <a:spcPts val="5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15" name="Google Shape;115;p44"/>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116" name="Google Shape;116;p4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117" name="Google Shape;117;p44"/>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118" name="Google Shape;118;p44"/>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119" name="Google Shape;119;p44"/>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120" name="Google Shape;120;p44"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ata 1">
  <p:cSld name="Data 1">
    <p:spTree>
      <p:nvGrpSpPr>
        <p:cNvPr id="1" name="Shape 449"/>
        <p:cNvGrpSpPr/>
        <p:nvPr/>
      </p:nvGrpSpPr>
      <p:grpSpPr>
        <a:xfrm>
          <a:off x="0" y="0"/>
          <a:ext cx="0" cy="0"/>
          <a:chOff x="0" y="0"/>
          <a:chExt cx="0" cy="0"/>
        </a:xfrm>
      </p:grpSpPr>
      <p:sp>
        <p:nvSpPr>
          <p:cNvPr id="450" name="Google Shape;450;p6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1" name="Google Shape;451;p68"/>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452" name="Google Shape;452;p68"/>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453" name="Google Shape;453;p68"/>
          <p:cNvSpPr txBox="1"/>
          <p:nvPr/>
        </p:nvSpPr>
        <p:spPr>
          <a:xfrm>
            <a:off x="2232561" y="3170712"/>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cxnSp>
        <p:nvCxnSpPr>
          <p:cNvPr id="454" name="Google Shape;454;p68"/>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455" name="Google Shape;455;p68"/>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456" name="Google Shape;456;p68"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3"/>
        <p:cNvGrpSpPr/>
        <p:nvPr/>
      </p:nvGrpSpPr>
      <p:grpSpPr>
        <a:xfrm>
          <a:off x="0" y="0"/>
          <a:ext cx="0" cy="0"/>
          <a:chOff x="0" y="0"/>
          <a:chExt cx="0" cy="0"/>
        </a:xfrm>
      </p:grpSpPr>
      <p:sp>
        <p:nvSpPr>
          <p:cNvPr id="474" name="Google Shape;474;p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5" name="Google Shape;475;p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6" name="Google Shape;476;p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Sample-Icons-Layout">
  <p:cSld name="Sample-Icons-Layout">
    <p:spTree>
      <p:nvGrpSpPr>
        <p:cNvPr id="1" name="Shape 477"/>
        <p:cNvGrpSpPr/>
        <p:nvPr/>
      </p:nvGrpSpPr>
      <p:grpSpPr>
        <a:xfrm>
          <a:off x="0" y="0"/>
          <a:ext cx="0" cy="0"/>
          <a:chOff x="0" y="0"/>
          <a:chExt cx="0" cy="0"/>
        </a:xfrm>
      </p:grpSpPr>
      <p:sp>
        <p:nvSpPr>
          <p:cNvPr id="478" name="Google Shape;478;p74"/>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9" name="Google Shape;479;p74"/>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480" name="Google Shape;480;p74"/>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cxnSp>
        <p:nvCxnSpPr>
          <p:cNvPr id="481" name="Google Shape;481;p74"/>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482" name="Google Shape;482;p74"/>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483" name="Google Shape;483;p74"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
        <p:nvSpPr>
          <p:cNvPr id="484" name="Google Shape;484;p74"/>
          <p:cNvSpPr/>
          <p:nvPr/>
        </p:nvSpPr>
        <p:spPr>
          <a:xfrm>
            <a:off x="383058"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5" name="Google Shape;485;p74"/>
          <p:cNvSpPr/>
          <p:nvPr/>
        </p:nvSpPr>
        <p:spPr>
          <a:xfrm>
            <a:off x="383058"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6" name="Google Shape;486;p74"/>
          <p:cNvSpPr/>
          <p:nvPr/>
        </p:nvSpPr>
        <p:spPr>
          <a:xfrm>
            <a:off x="1534525"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7" name="Google Shape;487;p74"/>
          <p:cNvSpPr/>
          <p:nvPr/>
        </p:nvSpPr>
        <p:spPr>
          <a:xfrm>
            <a:off x="2685992"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8" name="Google Shape;488;p74"/>
          <p:cNvSpPr/>
          <p:nvPr/>
        </p:nvSpPr>
        <p:spPr>
          <a:xfrm>
            <a:off x="3837459"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9" name="Google Shape;489;p74"/>
          <p:cNvSpPr/>
          <p:nvPr/>
        </p:nvSpPr>
        <p:spPr>
          <a:xfrm>
            <a:off x="4988926"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0" name="Google Shape;490;p74"/>
          <p:cNvSpPr/>
          <p:nvPr/>
        </p:nvSpPr>
        <p:spPr>
          <a:xfrm>
            <a:off x="6140393"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1" name="Google Shape;491;p74"/>
          <p:cNvSpPr/>
          <p:nvPr/>
        </p:nvSpPr>
        <p:spPr>
          <a:xfrm>
            <a:off x="7291860"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2" name="Google Shape;492;p74"/>
          <p:cNvSpPr/>
          <p:nvPr/>
        </p:nvSpPr>
        <p:spPr>
          <a:xfrm>
            <a:off x="8443327"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3" name="Google Shape;493;p74"/>
          <p:cNvSpPr/>
          <p:nvPr/>
        </p:nvSpPr>
        <p:spPr>
          <a:xfrm>
            <a:off x="9594794"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4" name="Google Shape;494;p74"/>
          <p:cNvSpPr/>
          <p:nvPr/>
        </p:nvSpPr>
        <p:spPr>
          <a:xfrm>
            <a:off x="10746258" y="1811216"/>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5" name="Google Shape;495;p74"/>
          <p:cNvSpPr/>
          <p:nvPr/>
        </p:nvSpPr>
        <p:spPr>
          <a:xfrm>
            <a:off x="1534525"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6" name="Google Shape;496;p74"/>
          <p:cNvSpPr/>
          <p:nvPr/>
        </p:nvSpPr>
        <p:spPr>
          <a:xfrm>
            <a:off x="2685992"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7" name="Google Shape;497;p74"/>
          <p:cNvSpPr/>
          <p:nvPr/>
        </p:nvSpPr>
        <p:spPr>
          <a:xfrm>
            <a:off x="3837459"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8" name="Google Shape;498;p74"/>
          <p:cNvSpPr/>
          <p:nvPr/>
        </p:nvSpPr>
        <p:spPr>
          <a:xfrm>
            <a:off x="4988926"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74"/>
          <p:cNvSpPr/>
          <p:nvPr/>
        </p:nvSpPr>
        <p:spPr>
          <a:xfrm>
            <a:off x="6140393"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0" name="Google Shape;500;p74"/>
          <p:cNvSpPr/>
          <p:nvPr/>
        </p:nvSpPr>
        <p:spPr>
          <a:xfrm>
            <a:off x="7291860"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1" name="Google Shape;501;p74"/>
          <p:cNvSpPr/>
          <p:nvPr/>
        </p:nvSpPr>
        <p:spPr>
          <a:xfrm>
            <a:off x="8443327"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2" name="Google Shape;502;p74"/>
          <p:cNvSpPr/>
          <p:nvPr/>
        </p:nvSpPr>
        <p:spPr>
          <a:xfrm>
            <a:off x="9594794"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3" name="Google Shape;503;p74"/>
          <p:cNvSpPr/>
          <p:nvPr/>
        </p:nvSpPr>
        <p:spPr>
          <a:xfrm>
            <a:off x="10746258" y="3175160"/>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4" name="Google Shape;504;p74"/>
          <p:cNvSpPr/>
          <p:nvPr/>
        </p:nvSpPr>
        <p:spPr>
          <a:xfrm>
            <a:off x="383058"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5" name="Google Shape;505;p74"/>
          <p:cNvSpPr/>
          <p:nvPr/>
        </p:nvSpPr>
        <p:spPr>
          <a:xfrm>
            <a:off x="1534525"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6" name="Google Shape;506;p74"/>
          <p:cNvSpPr/>
          <p:nvPr/>
        </p:nvSpPr>
        <p:spPr>
          <a:xfrm>
            <a:off x="2685992"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7" name="Google Shape;507;p74"/>
          <p:cNvSpPr/>
          <p:nvPr/>
        </p:nvSpPr>
        <p:spPr>
          <a:xfrm>
            <a:off x="3837459"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8" name="Google Shape;508;p74"/>
          <p:cNvSpPr/>
          <p:nvPr/>
        </p:nvSpPr>
        <p:spPr>
          <a:xfrm>
            <a:off x="4988926"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9" name="Google Shape;509;p74"/>
          <p:cNvSpPr/>
          <p:nvPr/>
        </p:nvSpPr>
        <p:spPr>
          <a:xfrm>
            <a:off x="6140393"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0" name="Google Shape;510;p74"/>
          <p:cNvSpPr/>
          <p:nvPr/>
        </p:nvSpPr>
        <p:spPr>
          <a:xfrm>
            <a:off x="7291860"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1" name="Google Shape;511;p74"/>
          <p:cNvSpPr/>
          <p:nvPr/>
        </p:nvSpPr>
        <p:spPr>
          <a:xfrm>
            <a:off x="8443327"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2" name="Google Shape;512;p74"/>
          <p:cNvSpPr/>
          <p:nvPr/>
        </p:nvSpPr>
        <p:spPr>
          <a:xfrm>
            <a:off x="9594794"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3" name="Google Shape;513;p74"/>
          <p:cNvSpPr/>
          <p:nvPr/>
        </p:nvSpPr>
        <p:spPr>
          <a:xfrm>
            <a:off x="10746258" y="4539104"/>
            <a:ext cx="1047157" cy="1024653"/>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Heading, content, basic text one col NO FOOTER">
  <p:cSld name="1_Heading, content, basic text one col NO FOOTER">
    <p:spTree>
      <p:nvGrpSpPr>
        <p:cNvPr id="1" name="Shape 514"/>
        <p:cNvGrpSpPr/>
        <p:nvPr/>
      </p:nvGrpSpPr>
      <p:grpSpPr>
        <a:xfrm>
          <a:off x="0" y="0"/>
          <a:ext cx="0" cy="0"/>
          <a:chOff x="0" y="0"/>
          <a:chExt cx="0" cy="0"/>
        </a:xfrm>
      </p:grpSpPr>
      <p:sp>
        <p:nvSpPr>
          <p:cNvPr id="515" name="Google Shape;515;p75"/>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6" name="Google Shape;516;p75"/>
          <p:cNvSpPr txBox="1">
            <a:spLocks noGrp="1"/>
          </p:cNvSpPr>
          <p:nvPr>
            <p:ph type="body" idx="1"/>
          </p:nvPr>
        </p:nvSpPr>
        <p:spPr>
          <a:xfrm>
            <a:off x="412708" y="2106000"/>
            <a:ext cx="7632000" cy="402644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2200"/>
              <a:buFont typeface="Arial"/>
              <a:buNone/>
              <a:defRPr sz="2200" b="0">
                <a:solidFill>
                  <a:schemeClr val="accent6"/>
                </a:solidFill>
              </a:defRPr>
            </a:lvl1pPr>
            <a:lvl2pPr marL="914400" lvl="1" indent="-368300" algn="l">
              <a:lnSpc>
                <a:spcPct val="90000"/>
              </a:lnSpc>
              <a:spcBef>
                <a:spcPts val="600"/>
              </a:spcBef>
              <a:spcAft>
                <a:spcPts val="0"/>
              </a:spcAft>
              <a:buClr>
                <a:schemeClr val="lt1"/>
              </a:buClr>
              <a:buSzPts val="2200"/>
              <a:buChar char="•"/>
              <a:defRPr sz="2200">
                <a:solidFill>
                  <a:schemeClr val="lt1"/>
                </a:solidFill>
              </a:defRPr>
            </a:lvl2pPr>
            <a:lvl3pPr marL="1371600" lvl="2" indent="-368300" algn="l">
              <a:lnSpc>
                <a:spcPct val="90000"/>
              </a:lnSpc>
              <a:spcBef>
                <a:spcPts val="500"/>
              </a:spcBef>
              <a:spcAft>
                <a:spcPts val="0"/>
              </a:spcAft>
              <a:buClr>
                <a:schemeClr val="lt1"/>
              </a:buClr>
              <a:buSzPts val="2200"/>
              <a:buChar char="•"/>
              <a:defRPr sz="2200">
                <a:solidFill>
                  <a:schemeClr val="lt1"/>
                </a:solidFill>
              </a:defRPr>
            </a:lvl3pPr>
            <a:lvl4pPr marL="1828800" lvl="3" indent="-368300" algn="l">
              <a:lnSpc>
                <a:spcPct val="90000"/>
              </a:lnSpc>
              <a:spcBef>
                <a:spcPts val="500"/>
              </a:spcBef>
              <a:spcAft>
                <a:spcPts val="0"/>
              </a:spcAft>
              <a:buClr>
                <a:schemeClr val="lt1"/>
              </a:buClr>
              <a:buSzPts val="2200"/>
              <a:buChar char="•"/>
              <a:defRPr sz="2200">
                <a:solidFill>
                  <a:schemeClr val="lt1"/>
                </a:solidFill>
              </a:defRPr>
            </a:lvl4pPr>
            <a:lvl5pPr marL="2286000" lvl="4" indent="-368300" algn="l">
              <a:lnSpc>
                <a:spcPct val="90000"/>
              </a:lnSpc>
              <a:spcBef>
                <a:spcPts val="500"/>
              </a:spcBef>
              <a:spcAft>
                <a:spcPts val="0"/>
              </a:spcAft>
              <a:buClr>
                <a:schemeClr val="lt1"/>
              </a:buClr>
              <a:buSzPts val="2200"/>
              <a:buChar char="•"/>
              <a:defRPr sz="22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17" name="Google Shape;517;p75"/>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18" name="Google Shape;518;p75"/>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cxnSp>
        <p:nvCxnSpPr>
          <p:cNvPr id="519" name="Google Shape;519;p75"/>
          <p:cNvCxnSpPr/>
          <p:nvPr/>
        </p:nvCxnSpPr>
        <p:spPr>
          <a:xfrm>
            <a:off x="432000" y="324000"/>
            <a:ext cx="432000"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CON Grid Boxes 2UP Grey">
  <p:cSld name="ICON Grid Boxes 2UP Grey">
    <p:spTree>
      <p:nvGrpSpPr>
        <p:cNvPr id="1" name="Shape 520"/>
        <p:cNvGrpSpPr/>
        <p:nvPr/>
      </p:nvGrpSpPr>
      <p:grpSpPr>
        <a:xfrm>
          <a:off x="0" y="0"/>
          <a:ext cx="0" cy="0"/>
          <a:chOff x="0" y="0"/>
          <a:chExt cx="0" cy="0"/>
        </a:xfrm>
      </p:grpSpPr>
      <p:sp>
        <p:nvSpPr>
          <p:cNvPr id="521" name="Google Shape;521;p76"/>
          <p:cNvSpPr txBox="1"/>
          <p:nvPr/>
        </p:nvSpPr>
        <p:spPr>
          <a:xfrm>
            <a:off x="4700954" y="4232031"/>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22" name="Google Shape;522;p76"/>
          <p:cNvSpPr/>
          <p:nvPr/>
        </p:nvSpPr>
        <p:spPr>
          <a:xfrm>
            <a:off x="11444644" y="6404977"/>
            <a:ext cx="372218"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200">
                <a:solidFill>
                  <a:schemeClr val="accent6"/>
                </a:solidFill>
                <a:latin typeface="Arial"/>
                <a:ea typeface="Arial"/>
                <a:cs typeface="Arial"/>
                <a:sym typeface="Arial"/>
              </a:rPr>
              <a:t>‹#›</a:t>
            </a:fld>
            <a:endParaRPr sz="1200">
              <a:solidFill>
                <a:schemeClr val="accent6"/>
              </a:solidFill>
              <a:latin typeface="Arial"/>
              <a:ea typeface="Arial"/>
              <a:cs typeface="Arial"/>
              <a:sym typeface="Arial"/>
            </a:endParaRPr>
          </a:p>
        </p:txBody>
      </p:sp>
      <p:sp>
        <p:nvSpPr>
          <p:cNvPr id="523" name="Google Shape;523;p76"/>
          <p:cNvSpPr txBox="1">
            <a:spLocks noGrp="1"/>
          </p:cNvSpPr>
          <p:nvPr>
            <p:ph type="body" idx="1"/>
          </p:nvPr>
        </p:nvSpPr>
        <p:spPr>
          <a:xfrm>
            <a:off x="432000" y="2699082"/>
            <a:ext cx="3564000" cy="3311999"/>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24" name="Google Shape;524;p76"/>
          <p:cNvSpPr/>
          <p:nvPr/>
        </p:nvSpPr>
        <p:spPr>
          <a:xfrm>
            <a:off x="432000" y="1691082"/>
            <a:ext cx="3564000" cy="1008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5" name="Google Shape;525;p76"/>
          <p:cNvSpPr txBox="1">
            <a:spLocks noGrp="1"/>
          </p:cNvSpPr>
          <p:nvPr>
            <p:ph type="body" idx="2"/>
          </p:nvPr>
        </p:nvSpPr>
        <p:spPr>
          <a:xfrm>
            <a:off x="4324378" y="2699082"/>
            <a:ext cx="3564000" cy="3311999"/>
          </a:xfrm>
          <a:prstGeom prst="rect">
            <a:avLst/>
          </a:prstGeom>
          <a:solidFill>
            <a:srgbClr val="F2F2F2"/>
          </a:solidFill>
          <a:ln>
            <a:noFill/>
          </a:ln>
        </p:spPr>
        <p:txBody>
          <a:bodyPr spcFirstLastPara="1" wrap="square" lIns="216000" tIns="216000" rIns="216000" bIns="216000" anchor="t" anchorCtr="0">
            <a:noAutofit/>
          </a:bodyPr>
          <a:lstStyle>
            <a:lvl1pPr marL="457200" lvl="0" indent="-228600" algn="l">
              <a:lnSpc>
                <a:spcPct val="122222"/>
              </a:lnSpc>
              <a:spcBef>
                <a:spcPts val="0"/>
              </a:spcBef>
              <a:spcAft>
                <a:spcPts val="0"/>
              </a:spcAft>
              <a:buClr>
                <a:schemeClr val="lt1"/>
              </a:buClr>
              <a:buSzPts val="1800"/>
              <a:buNone/>
              <a:defRPr sz="1800">
                <a:solidFill>
                  <a:schemeClr val="accent6"/>
                </a:solidFill>
              </a:defRPr>
            </a:lvl1pPr>
            <a:lvl2pPr marL="914400" lvl="1" indent="-228600" algn="l">
              <a:lnSpc>
                <a:spcPct val="90000"/>
              </a:lnSpc>
              <a:spcBef>
                <a:spcPts val="900"/>
              </a:spcBef>
              <a:spcAft>
                <a:spcPts val="0"/>
              </a:spcAft>
              <a:buClr>
                <a:schemeClr val="lt1"/>
              </a:buClr>
              <a:buSzPts val="1800"/>
              <a:buNone/>
              <a:defRPr sz="18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800"/>
              <a:buNone/>
              <a:defRPr sz="1800">
                <a:solidFill>
                  <a:schemeClr val="lt1"/>
                </a:solidFill>
              </a:defRPr>
            </a:lvl4pPr>
            <a:lvl5pPr marL="2286000" lvl="4" indent="-228600" algn="l">
              <a:lnSpc>
                <a:spcPct val="90000"/>
              </a:lnSpc>
              <a:spcBef>
                <a:spcPts val="500"/>
              </a:spcBef>
              <a:spcAft>
                <a:spcPts val="0"/>
              </a:spcAft>
              <a:buClr>
                <a:schemeClr val="lt1"/>
              </a:buClr>
              <a:buSzPts val="1800"/>
              <a:buNone/>
              <a:defRPr sz="1800">
                <a:solidFill>
                  <a:schemeClr val="lt1"/>
                </a:solidFill>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26" name="Google Shape;526;p76"/>
          <p:cNvSpPr/>
          <p:nvPr/>
        </p:nvSpPr>
        <p:spPr>
          <a:xfrm>
            <a:off x="4324378" y="1691082"/>
            <a:ext cx="3564000" cy="1008000"/>
          </a:xfrm>
          <a:prstGeom prst="rect">
            <a:avLst/>
          </a:prstGeom>
          <a:solidFill>
            <a:srgbClr val="E4EB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7" name="Google Shape;527;p76"/>
          <p:cNvSpPr txBox="1"/>
          <p:nvPr/>
        </p:nvSpPr>
        <p:spPr>
          <a:xfrm>
            <a:off x="4700954" y="6530388"/>
            <a:ext cx="0" cy="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1200" b="1">
              <a:solidFill>
                <a:schemeClr val="accent1"/>
              </a:solidFill>
              <a:latin typeface="Arial"/>
              <a:ea typeface="Arial"/>
              <a:cs typeface="Arial"/>
              <a:sym typeface="Arial"/>
            </a:endParaRPr>
          </a:p>
        </p:txBody>
      </p:sp>
      <p:sp>
        <p:nvSpPr>
          <p:cNvPr id="528" name="Google Shape;528;p76"/>
          <p:cNvSpPr txBox="1">
            <a:spLocks noGrp="1"/>
          </p:cNvSpPr>
          <p:nvPr>
            <p:ph type="title"/>
          </p:nvPr>
        </p:nvSpPr>
        <p:spPr>
          <a:xfrm>
            <a:off x="432000" y="432000"/>
            <a:ext cx="11404154" cy="695727"/>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3600"/>
              <a:buFont typeface="Arial"/>
              <a:buNone/>
              <a:defRPr sz="3600" b="1">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cxnSp>
        <p:nvCxnSpPr>
          <p:cNvPr id="529" name="Google Shape;529;p76"/>
          <p:cNvCxnSpPr/>
          <p:nvPr/>
        </p:nvCxnSpPr>
        <p:spPr>
          <a:xfrm>
            <a:off x="432000" y="324000"/>
            <a:ext cx="432118" cy="0"/>
          </a:xfrm>
          <a:prstGeom prst="straightConnector1">
            <a:avLst/>
          </a:prstGeom>
          <a:noFill/>
          <a:ln w="25400" cap="flat" cmpd="sng">
            <a:solidFill>
              <a:schemeClr val="dk2"/>
            </a:solidFill>
            <a:prstDash val="solid"/>
            <a:miter lim="800000"/>
            <a:headEnd type="none" w="sm" len="sm"/>
            <a:tailEnd type="none" w="sm" len="sm"/>
          </a:ln>
        </p:spPr>
      </p:cxnSp>
      <p:cxnSp>
        <p:nvCxnSpPr>
          <p:cNvPr id="530" name="Google Shape;530;p76"/>
          <p:cNvCxnSpPr/>
          <p:nvPr/>
        </p:nvCxnSpPr>
        <p:spPr>
          <a:xfrm>
            <a:off x="432000" y="6336000"/>
            <a:ext cx="11376000" cy="0"/>
          </a:xfrm>
          <a:prstGeom prst="straightConnector1">
            <a:avLst/>
          </a:prstGeom>
          <a:noFill/>
          <a:ln w="9525" cap="flat" cmpd="sng">
            <a:solidFill>
              <a:schemeClr val="accent2"/>
            </a:solidFill>
            <a:prstDash val="solid"/>
            <a:miter lim="800000"/>
            <a:headEnd type="none" w="sm" len="sm"/>
            <a:tailEnd type="none" w="sm" len="sm"/>
          </a:ln>
        </p:spPr>
      </p:cxnSp>
      <p:pic>
        <p:nvPicPr>
          <p:cNvPr id="531" name="Google Shape;531;p76" descr="Icon&#10;&#10;Description automatically generated with medium confidence"/>
          <p:cNvPicPr preferRelativeResize="0"/>
          <p:nvPr/>
        </p:nvPicPr>
        <p:blipFill rotWithShape="1">
          <a:blip r:embed="rId2">
            <a:alphaModFix/>
          </a:blip>
          <a:srcRect/>
          <a:stretch/>
        </p:blipFill>
        <p:spPr>
          <a:xfrm>
            <a:off x="347413" y="6341795"/>
            <a:ext cx="376428" cy="3764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Arial"/>
              <a:buNone/>
              <a:defRPr sz="44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1" name="Google Shape;11;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2" name="Google Shape;12;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A8A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3" name="Google Shape;13;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A8A8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4" name="Google Shape;14;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A8A8A"/>
                </a:solidFill>
                <a:latin typeface="Arial"/>
                <a:ea typeface="Arial"/>
                <a:cs typeface="Arial"/>
                <a:sym typeface="Arial"/>
              </a:defRPr>
            </a:lvl1pPr>
            <a:lvl2pPr marL="0" marR="0" lvl="1" indent="0" algn="r" rtl="0">
              <a:spcBef>
                <a:spcPts val="0"/>
              </a:spcBef>
              <a:buNone/>
              <a:defRPr sz="1200" b="0" i="0" u="none" strike="noStrike" cap="none">
                <a:solidFill>
                  <a:srgbClr val="8A8A8A"/>
                </a:solidFill>
                <a:latin typeface="Arial"/>
                <a:ea typeface="Arial"/>
                <a:cs typeface="Arial"/>
                <a:sym typeface="Arial"/>
              </a:defRPr>
            </a:lvl2pPr>
            <a:lvl3pPr marL="0" marR="0" lvl="2" indent="0" algn="r" rtl="0">
              <a:spcBef>
                <a:spcPts val="0"/>
              </a:spcBef>
              <a:buNone/>
              <a:defRPr sz="1200" b="0" i="0" u="none" strike="noStrike" cap="none">
                <a:solidFill>
                  <a:srgbClr val="8A8A8A"/>
                </a:solidFill>
                <a:latin typeface="Arial"/>
                <a:ea typeface="Arial"/>
                <a:cs typeface="Arial"/>
                <a:sym typeface="Arial"/>
              </a:defRPr>
            </a:lvl3pPr>
            <a:lvl4pPr marL="0" marR="0" lvl="3" indent="0" algn="r" rtl="0">
              <a:spcBef>
                <a:spcPts val="0"/>
              </a:spcBef>
              <a:buNone/>
              <a:defRPr sz="1200" b="0" i="0" u="none" strike="noStrike" cap="none">
                <a:solidFill>
                  <a:srgbClr val="8A8A8A"/>
                </a:solidFill>
                <a:latin typeface="Arial"/>
                <a:ea typeface="Arial"/>
                <a:cs typeface="Arial"/>
                <a:sym typeface="Arial"/>
              </a:defRPr>
            </a:lvl4pPr>
            <a:lvl5pPr marL="0" marR="0" lvl="4" indent="0" algn="r" rtl="0">
              <a:spcBef>
                <a:spcPts val="0"/>
              </a:spcBef>
              <a:buNone/>
              <a:defRPr sz="1200" b="0" i="0" u="none" strike="noStrike" cap="none">
                <a:solidFill>
                  <a:srgbClr val="8A8A8A"/>
                </a:solidFill>
                <a:latin typeface="Arial"/>
                <a:ea typeface="Arial"/>
                <a:cs typeface="Arial"/>
                <a:sym typeface="Arial"/>
              </a:defRPr>
            </a:lvl5pPr>
            <a:lvl6pPr marL="0" marR="0" lvl="5" indent="0" algn="r" rtl="0">
              <a:spcBef>
                <a:spcPts val="0"/>
              </a:spcBef>
              <a:buNone/>
              <a:defRPr sz="1200" b="0" i="0" u="none" strike="noStrike" cap="none">
                <a:solidFill>
                  <a:srgbClr val="8A8A8A"/>
                </a:solidFill>
                <a:latin typeface="Arial"/>
                <a:ea typeface="Arial"/>
                <a:cs typeface="Arial"/>
                <a:sym typeface="Arial"/>
              </a:defRPr>
            </a:lvl6pPr>
            <a:lvl7pPr marL="0" marR="0" lvl="6" indent="0" algn="r" rtl="0">
              <a:spcBef>
                <a:spcPts val="0"/>
              </a:spcBef>
              <a:buNone/>
              <a:defRPr sz="1200" b="0" i="0" u="none" strike="noStrike" cap="none">
                <a:solidFill>
                  <a:srgbClr val="8A8A8A"/>
                </a:solidFill>
                <a:latin typeface="Arial"/>
                <a:ea typeface="Arial"/>
                <a:cs typeface="Arial"/>
                <a:sym typeface="Arial"/>
              </a:defRPr>
            </a:lvl7pPr>
            <a:lvl8pPr marL="0" marR="0" lvl="7" indent="0" algn="r" rtl="0">
              <a:spcBef>
                <a:spcPts val="0"/>
              </a:spcBef>
              <a:buNone/>
              <a:defRPr sz="1200" b="0" i="0" u="none" strike="noStrike" cap="none">
                <a:solidFill>
                  <a:srgbClr val="8A8A8A"/>
                </a:solidFill>
                <a:latin typeface="Arial"/>
                <a:ea typeface="Arial"/>
                <a:cs typeface="Arial"/>
                <a:sym typeface="Arial"/>
              </a:defRPr>
            </a:lvl8pPr>
            <a:lvl9pPr marL="0" marR="0" lvl="8" indent="0" algn="r" rtl="0">
              <a:spcBef>
                <a:spcPts val="0"/>
              </a:spcBef>
              <a:buNone/>
              <a:defRPr sz="12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5" r:id="rId3"/>
    <p:sldLayoutId id="2147483656" r:id="rId4"/>
    <p:sldLayoutId id="2147483680"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57" r:id="rId23"/>
    <p:sldLayoutId id="2147483758" r:id="rId24"/>
    <p:sldLayoutId id="2147483760" r:id="rId25"/>
    <p:sldLayoutId id="2147483761" r:id="rId26"/>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1"/>
          <p:cNvSpPr txBox="1">
            <a:spLocks noGrp="1"/>
          </p:cNvSpPr>
          <p:nvPr>
            <p:ph type="ctrTitle"/>
          </p:nvPr>
        </p:nvSpPr>
        <p:spPr>
          <a:xfrm>
            <a:off x="432000" y="2100649"/>
            <a:ext cx="9723474" cy="1409314"/>
          </a:xfrm>
          <a:prstGeom prst="rect">
            <a:avLst/>
          </a:prstGeom>
          <a:noFill/>
          <a:ln>
            <a:noFill/>
          </a:ln>
        </p:spPr>
        <p:txBody>
          <a:bodyPr spcFirstLastPara="1" wrap="square" lIns="0" tIns="0" rIns="0" bIns="0" anchor="b" anchorCtr="0">
            <a:noAutofit/>
          </a:bodyPr>
          <a:lstStyle/>
          <a:p>
            <a:r>
              <a:rPr lang="en-GB" dirty="0"/>
              <a:t>Cloud Business Case</a:t>
            </a:r>
          </a:p>
        </p:txBody>
      </p:sp>
      <p:sp>
        <p:nvSpPr>
          <p:cNvPr id="1376" name="Google Shape;1376;p1"/>
          <p:cNvSpPr txBox="1">
            <a:spLocks noGrp="1"/>
          </p:cNvSpPr>
          <p:nvPr>
            <p:ph type="subTitle" idx="1"/>
          </p:nvPr>
        </p:nvSpPr>
        <p:spPr>
          <a:xfrm>
            <a:off x="432000" y="3600000"/>
            <a:ext cx="7973051" cy="1024967"/>
          </a:xfrm>
          <a:prstGeom prst="rect">
            <a:avLst/>
          </a:prstGeom>
          <a:noFill/>
          <a:ln>
            <a:noFill/>
          </a:ln>
        </p:spPr>
        <p:txBody>
          <a:bodyPr spcFirstLastPara="1" wrap="square" lIns="0" tIns="0" rIns="0" bIns="0" anchor="t" anchorCtr="0">
            <a:normAutofit/>
          </a:bodyPr>
          <a:lstStyle/>
          <a:p>
            <a:r>
              <a:rPr lang="en-GB" b="1" dirty="0"/>
              <a:t>NHSD </a:t>
            </a:r>
            <a:r>
              <a:rPr lang="en-GB" b="1" dirty="0" err="1"/>
              <a:t>CCoE</a:t>
            </a:r>
            <a:r>
              <a:rPr lang="en-GB" b="1" dirty="0"/>
              <a:t> Service Offering</a:t>
            </a:r>
            <a:endParaRPr lang="en-US" dirty="0"/>
          </a:p>
          <a:p>
            <a:pPr marL="0" lvl="0" indent="0" algn="l">
              <a:lnSpc>
                <a:spcPct val="90000"/>
              </a:lnSpc>
              <a:spcBef>
                <a:spcPts val="0"/>
              </a:spcBef>
              <a:spcAft>
                <a:spcPts val="0"/>
              </a:spcAft>
              <a:buSzPts val="3000"/>
              <a:buNone/>
            </a:pPr>
            <a:endParaRPr lang="en-GB" b="1" dirty="0">
              <a:solidFill>
                <a:srgbClr val="FF0000"/>
              </a:solidFill>
            </a:endParaRPr>
          </a:p>
        </p:txBody>
      </p:sp>
      <p:sp>
        <p:nvSpPr>
          <p:cNvPr id="3" name="Text Placeholder 2">
            <a:extLst>
              <a:ext uri="{FF2B5EF4-FFF2-40B4-BE49-F238E27FC236}">
                <a16:creationId xmlns:a16="http://schemas.microsoft.com/office/drawing/2014/main" id="{BBE2FC01-60EF-F7D3-B568-0B72D586A545}"/>
              </a:ext>
            </a:extLst>
          </p:cNvPr>
          <p:cNvSpPr>
            <a:spLocks noGrp="1"/>
          </p:cNvSpPr>
          <p:nvPr>
            <p:ph type="body" idx="2"/>
          </p:nvPr>
        </p:nvSpPr>
        <p:spPr/>
        <p:txBody>
          <a:bodyPr>
            <a:normAutofit/>
          </a:bodyPr>
          <a:lstStyle/>
          <a:p>
            <a:r>
              <a:rPr lang="en-GB" sz="1600" dirty="0"/>
              <a:t>MVP – 27 May 2022</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4C133-C966-4B96-8821-4B1A9D199EDB}"/>
              </a:ext>
            </a:extLst>
          </p:cNvPr>
          <p:cNvSpPr>
            <a:spLocks noGrp="1"/>
          </p:cNvSpPr>
          <p:nvPr>
            <p:ph type="title"/>
          </p:nvPr>
        </p:nvSpPr>
        <p:spPr/>
        <p:txBody>
          <a:bodyPr/>
          <a:lstStyle/>
          <a:p>
            <a:r>
              <a:rPr lang="en-GB" dirty="0"/>
              <a:t>Plan Assumptions</a:t>
            </a:r>
          </a:p>
        </p:txBody>
      </p:sp>
      <p:sp>
        <p:nvSpPr>
          <p:cNvPr id="3" name="Text Placeholder 4">
            <a:extLst>
              <a:ext uri="{FF2B5EF4-FFF2-40B4-BE49-F238E27FC236}">
                <a16:creationId xmlns:a16="http://schemas.microsoft.com/office/drawing/2014/main" id="{71DA4034-E729-4B1B-AC3F-75867223F9C3}"/>
              </a:ext>
            </a:extLst>
          </p:cNvPr>
          <p:cNvSpPr txBox="1">
            <a:spLocks/>
          </p:cNvSpPr>
          <p:nvPr/>
        </p:nvSpPr>
        <p:spPr>
          <a:xfrm>
            <a:off x="452054" y="1177986"/>
            <a:ext cx="11307946" cy="57792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1666"/>
              </a:lnSpc>
              <a:buClr>
                <a:schemeClr val="lt1"/>
              </a:buClr>
              <a:buSzPts val="2400"/>
            </a:pPr>
            <a:r>
              <a:rPr lang="en-GB" sz="1800" b="1" dirty="0">
                <a:solidFill>
                  <a:schemeClr val="accent6"/>
                </a:solidFill>
              </a:rPr>
              <a:t>The delivery plan, resourcing and cost of this work is based on the following assumptions:</a:t>
            </a:r>
          </a:p>
        </p:txBody>
      </p:sp>
      <p:sp>
        <p:nvSpPr>
          <p:cNvPr id="4" name="Text Placeholder 2">
            <a:extLst>
              <a:ext uri="{FF2B5EF4-FFF2-40B4-BE49-F238E27FC236}">
                <a16:creationId xmlns:a16="http://schemas.microsoft.com/office/drawing/2014/main" id="{0993AFA1-64E4-4A30-BBE5-871183F45169}"/>
              </a:ext>
            </a:extLst>
          </p:cNvPr>
          <p:cNvSpPr txBox="1">
            <a:spLocks/>
          </p:cNvSpPr>
          <p:nvPr/>
        </p:nvSpPr>
        <p:spPr>
          <a:xfrm>
            <a:off x="432000" y="1755913"/>
            <a:ext cx="11138767" cy="4026443"/>
          </a:xfrm>
          <a:prstGeom prst="rect">
            <a:avLst/>
          </a:prstGeom>
          <a:noFill/>
          <a:ln>
            <a:noFill/>
          </a:ln>
        </p:spPr>
        <p:txBody>
          <a:bodyPr spcFirstLastPara="1" wrap="square" lIns="0" tIns="0" rIns="0" bIns="0" numCol="2" anchor="t" anchorCtr="0">
            <a:norm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accent6"/>
                </a:solidFill>
                <a:latin typeface="Arial"/>
                <a:ea typeface="Arial"/>
                <a:cs typeface="Arial"/>
                <a:sym typeface="Arial"/>
              </a:defRPr>
            </a:lvl1pPr>
            <a:lvl2pPr marL="914400" marR="0" lvl="1" indent="-368300" algn="l" rtl="0">
              <a:lnSpc>
                <a:spcPct val="90000"/>
              </a:lnSpc>
              <a:spcBef>
                <a:spcPts val="6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176213" indent="0"/>
            <a:r>
              <a:rPr lang="en-GB" sz="1600" dirty="0"/>
              <a:t>Scope / quantities</a:t>
            </a:r>
          </a:p>
          <a:p>
            <a:pPr marL="461963" indent="-285750">
              <a:buFont typeface="Arial" panose="020B0604020202020204" pitchFamily="34" charset="0"/>
              <a:buChar char="•"/>
            </a:pPr>
            <a:r>
              <a:rPr lang="en-GB" sz="1600" dirty="0"/>
              <a:t>This assessment will cover data from one organisation</a:t>
            </a:r>
          </a:p>
          <a:p>
            <a:pPr marL="461963" indent="-285750">
              <a:buFont typeface="Arial" panose="020B0604020202020204" pitchFamily="34" charset="0"/>
              <a:buChar char="•"/>
            </a:pPr>
            <a:r>
              <a:rPr lang="en-GB" sz="1600" dirty="0"/>
              <a:t>Data about the organisation will be shared in a consistent and unified manner (no need for manipulation to create a consolidated view)</a:t>
            </a:r>
          </a:p>
          <a:p>
            <a:pPr marL="176213" indent="0"/>
            <a:endParaRPr lang="en-GB" sz="1600" dirty="0"/>
          </a:p>
          <a:p>
            <a:pPr marL="176213" indent="0"/>
            <a:r>
              <a:rPr lang="en-GB" sz="1600" dirty="0"/>
              <a:t>Stakeholder availability</a:t>
            </a:r>
          </a:p>
          <a:p>
            <a:pPr marL="461963" indent="-285750">
              <a:buFont typeface="Arial" panose="020B0604020202020204" pitchFamily="34" charset="0"/>
              <a:buChar char="•"/>
            </a:pPr>
            <a:r>
              <a:rPr lang="en-GB" sz="1600" dirty="0"/>
              <a:t>A plan of stakeholder meetings will be agreed during mobilisation.</a:t>
            </a:r>
          </a:p>
          <a:p>
            <a:pPr marL="461963" indent="-285750">
              <a:buFont typeface="Arial" panose="020B0604020202020204" pitchFamily="34" charset="0"/>
              <a:buChar char="•"/>
            </a:pPr>
            <a:r>
              <a:rPr lang="en-GB" sz="1600" dirty="0"/>
              <a:t>The key stakeholder contact will be available as outlined in the stakeholder commitment table to provide clarifications and will be empowered to share budget data.</a:t>
            </a:r>
          </a:p>
          <a:p>
            <a:pPr marL="176213" indent="0"/>
            <a:endParaRPr lang="en-GB" sz="1600" dirty="0"/>
          </a:p>
          <a:p>
            <a:pPr marL="176213" indent="0"/>
            <a:r>
              <a:rPr lang="en-GB" sz="1600" dirty="0"/>
              <a:t>Product reviews</a:t>
            </a:r>
          </a:p>
          <a:p>
            <a:pPr marL="461963" indent="-285750">
              <a:buFont typeface="Arial" panose="020B0604020202020204" pitchFamily="34" charset="0"/>
              <a:buChar char="•"/>
            </a:pPr>
            <a:r>
              <a:rPr lang="en-GB" sz="1600" dirty="0"/>
              <a:t>Feedback on draft documents will be provided within 5 working days of issue.</a:t>
            </a:r>
          </a:p>
          <a:p>
            <a:pPr marL="176213" indent="0"/>
            <a:endParaRPr lang="en-GB" sz="1600" dirty="0"/>
          </a:p>
          <a:p>
            <a:pPr marL="176213" indent="0"/>
            <a:endParaRPr lang="en-GB" sz="1600" dirty="0"/>
          </a:p>
          <a:p>
            <a:pPr marL="176213" indent="0"/>
            <a:endParaRPr lang="en-GB" sz="1600" dirty="0"/>
          </a:p>
          <a:p>
            <a:pPr marL="176213" indent="0"/>
            <a:endParaRPr lang="en-GB" sz="1600" dirty="0"/>
          </a:p>
        </p:txBody>
      </p:sp>
    </p:spTree>
    <p:extLst>
      <p:ext uri="{BB962C8B-B14F-4D97-AF65-F5344CB8AC3E}">
        <p14:creationId xmlns:p14="http://schemas.microsoft.com/office/powerpoint/2010/main" val="236288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3E9048-BF1A-490F-B842-67BCDC0552B0}"/>
              </a:ext>
            </a:extLst>
          </p:cNvPr>
          <p:cNvSpPr>
            <a:spLocks noGrp="1"/>
          </p:cNvSpPr>
          <p:nvPr>
            <p:ph type="title"/>
          </p:nvPr>
        </p:nvSpPr>
        <p:spPr/>
        <p:txBody>
          <a:bodyPr/>
          <a:lstStyle/>
          <a:p>
            <a:r>
              <a:rPr lang="en-GB" dirty="0"/>
              <a:t>Proposed team</a:t>
            </a:r>
          </a:p>
        </p:txBody>
      </p:sp>
      <p:graphicFrame>
        <p:nvGraphicFramePr>
          <p:cNvPr id="7" name="Table 6">
            <a:extLst>
              <a:ext uri="{FF2B5EF4-FFF2-40B4-BE49-F238E27FC236}">
                <a16:creationId xmlns:a16="http://schemas.microsoft.com/office/drawing/2014/main" id="{BC1A5EAD-8F5C-4F01-9B9B-1AE1E4327272}"/>
              </a:ext>
            </a:extLst>
          </p:cNvPr>
          <p:cNvGraphicFramePr>
            <a:graphicFrameLocks noGrp="1"/>
          </p:cNvGraphicFramePr>
          <p:nvPr>
            <p:extLst>
              <p:ext uri="{D42A27DB-BD31-4B8C-83A1-F6EECF244321}">
                <p14:modId xmlns:p14="http://schemas.microsoft.com/office/powerpoint/2010/main" val="2679600206"/>
              </p:ext>
            </p:extLst>
          </p:nvPr>
        </p:nvGraphicFramePr>
        <p:xfrm>
          <a:off x="1256752" y="1917308"/>
          <a:ext cx="8687348" cy="1081538"/>
        </p:xfrm>
        <a:graphic>
          <a:graphicData uri="http://schemas.openxmlformats.org/drawingml/2006/table">
            <a:tbl>
              <a:tblPr firstRow="1">
                <a:tableStyleId>{00A15C55-8517-42AA-B614-E9B94910E393}</a:tableStyleId>
              </a:tblPr>
              <a:tblGrid>
                <a:gridCol w="1844588">
                  <a:extLst>
                    <a:ext uri="{9D8B030D-6E8A-4147-A177-3AD203B41FA5}">
                      <a16:colId xmlns:a16="http://schemas.microsoft.com/office/drawing/2014/main" val="734199246"/>
                    </a:ext>
                  </a:extLst>
                </a:gridCol>
                <a:gridCol w="6842760">
                  <a:extLst>
                    <a:ext uri="{9D8B030D-6E8A-4147-A177-3AD203B41FA5}">
                      <a16:colId xmlns:a16="http://schemas.microsoft.com/office/drawing/2014/main" val="3229749537"/>
                    </a:ext>
                  </a:extLst>
                </a:gridCol>
              </a:tblGrid>
              <a:tr h="209988">
                <a:tc>
                  <a:txBody>
                    <a:bodyPr/>
                    <a:lstStyle/>
                    <a:p>
                      <a:r>
                        <a:rPr lang="en-GB" sz="1400" b="1" i="0" u="none" strike="noStrike" cap="none" dirty="0">
                          <a:solidFill>
                            <a:schemeClr val="tx1"/>
                          </a:solidFill>
                          <a:latin typeface="+mn-lt"/>
                          <a:ea typeface="+mn-ea"/>
                          <a:cs typeface="+mn-cs"/>
                          <a:sym typeface="Arial"/>
                        </a:rPr>
                        <a:t>Role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2"/>
                    </a:solidFill>
                  </a:tcPr>
                </a:tc>
                <a:tc>
                  <a:txBody>
                    <a:bodyPr/>
                    <a:lstStyle/>
                    <a:p>
                      <a:r>
                        <a:rPr lang="en-GB" sz="1400" b="1" i="0" u="none" strike="noStrike" cap="none" dirty="0">
                          <a:solidFill>
                            <a:schemeClr val="tx1"/>
                          </a:solidFill>
                          <a:latin typeface="+mn-lt"/>
                          <a:ea typeface="+mn-ea"/>
                          <a:cs typeface="+mn-cs"/>
                          <a:sym typeface="Arial"/>
                        </a:rPr>
                        <a:t>Responsibilities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2"/>
                    </a:solidFill>
                  </a:tcPr>
                </a:tc>
                <a:extLst>
                  <a:ext uri="{0D108BD9-81ED-4DB2-BD59-A6C34878D82A}">
                    <a16:rowId xmlns:a16="http://schemas.microsoft.com/office/drawing/2014/main" val="559898355"/>
                  </a:ext>
                </a:extLst>
              </a:tr>
              <a:tr h="388369">
                <a:tc>
                  <a:txBody>
                    <a:bodyPr/>
                    <a:lstStyle/>
                    <a:p>
                      <a:r>
                        <a:rPr lang="en-GB" sz="1200" dirty="0">
                          <a:solidFill>
                            <a:schemeClr val="bg1"/>
                          </a:solidFill>
                          <a:latin typeface="+mn-lt"/>
                        </a:rPr>
                        <a:t>Senior Advisor</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pPr marR="0" algn="l" rtl="0">
                        <a:lnSpc>
                          <a:spcPct val="100000"/>
                        </a:lnSpc>
                        <a:spcBef>
                          <a:spcPts val="0"/>
                        </a:spcBef>
                        <a:spcAft>
                          <a:spcPts val="0"/>
                        </a:spcAft>
                        <a:buClr>
                          <a:srgbClr val="000000"/>
                        </a:buClr>
                        <a:buFont typeface="Arial"/>
                      </a:pPr>
                      <a:r>
                        <a:rPr lang="en-GB" sz="1200" b="0" i="0" u="none" strike="noStrike" cap="none" dirty="0">
                          <a:solidFill>
                            <a:schemeClr val="bg1"/>
                          </a:solidFill>
                          <a:latin typeface="+mn-lt"/>
                          <a:ea typeface="+mn-ea"/>
                          <a:cs typeface="+mn-cs"/>
                          <a:sym typeface="Arial"/>
                        </a:rPr>
                        <a:t>Alignment of findings to objectives of broader programme.  Quality assurance.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388369">
                <a:tc>
                  <a:txBody>
                    <a:bodyPr/>
                    <a:lstStyle/>
                    <a:p>
                      <a:r>
                        <a:rPr lang="en-GB" sz="1200" dirty="0">
                          <a:solidFill>
                            <a:schemeClr val="bg1"/>
                          </a:solidFill>
                          <a:latin typeface="+mn-lt"/>
                        </a:rPr>
                        <a:t>Engagement Lead</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pPr marR="0" algn="l" rtl="0">
                        <a:lnSpc>
                          <a:spcPct val="100000"/>
                        </a:lnSpc>
                        <a:spcBef>
                          <a:spcPts val="0"/>
                        </a:spcBef>
                        <a:spcAft>
                          <a:spcPts val="0"/>
                        </a:spcAft>
                        <a:buClr>
                          <a:srgbClr val="000000"/>
                        </a:buClr>
                        <a:buFont typeface="Arial"/>
                      </a:pPr>
                      <a:r>
                        <a:rPr lang="en-GB" sz="1200" b="0" i="0" u="none" strike="noStrike" cap="none" dirty="0">
                          <a:solidFill>
                            <a:schemeClr val="bg1"/>
                          </a:solidFill>
                          <a:latin typeface="+mn-lt"/>
                          <a:ea typeface="+mn-ea"/>
                          <a:cs typeface="+mn-cs"/>
                          <a:sym typeface="Arial"/>
                        </a:rPr>
                        <a:t>Quality assurance oversight – part time.</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bl>
          </a:graphicData>
        </a:graphic>
      </p:graphicFrame>
      <p:sp>
        <p:nvSpPr>
          <p:cNvPr id="5" name="Text Placeholder 5">
            <a:extLst>
              <a:ext uri="{FF2B5EF4-FFF2-40B4-BE49-F238E27FC236}">
                <a16:creationId xmlns:a16="http://schemas.microsoft.com/office/drawing/2014/main" id="{F6F90E15-217D-4DFC-B62A-BB40AAD59898}"/>
              </a:ext>
            </a:extLst>
          </p:cNvPr>
          <p:cNvSpPr txBox="1">
            <a:spLocks/>
          </p:cNvSpPr>
          <p:nvPr/>
        </p:nvSpPr>
        <p:spPr>
          <a:xfrm>
            <a:off x="432000" y="1193973"/>
            <a:ext cx="11050700" cy="46201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1666"/>
              </a:lnSpc>
              <a:spcBef>
                <a:spcPts val="0"/>
              </a:spcBef>
              <a:spcAft>
                <a:spcPts val="0"/>
              </a:spcAft>
              <a:buClr>
                <a:schemeClr val="lt1"/>
              </a:buClr>
              <a:buSzPts val="2400"/>
              <a:buFont typeface="Arial"/>
              <a:buNone/>
              <a:defRPr sz="2400" b="1" i="0" u="none" strike="noStrike" cap="none">
                <a:solidFill>
                  <a:schemeClr val="accent6"/>
                </a:solidFill>
                <a:latin typeface="Arial"/>
                <a:ea typeface="Arial"/>
                <a:cs typeface="Arial"/>
                <a:sym typeface="Arial"/>
              </a:defRPr>
            </a:lvl1pPr>
            <a:lvl2pPr marL="914400" marR="0" lvl="1" indent="-228600" algn="l" rtl="0">
              <a:lnSpc>
                <a:spcPct val="90000"/>
              </a:lnSpc>
              <a:spcBef>
                <a:spcPts val="9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2pPr>
            <a:lvl3pPr marL="1371600" marR="0" lvl="2"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3pPr>
            <a:lvl4pPr marL="1828800" marR="0" lvl="3"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4pPr>
            <a:lvl5pPr marL="2286000" marR="0" lvl="4"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174625" indent="0"/>
            <a:r>
              <a:rPr lang="en-GB" sz="1800" dirty="0"/>
              <a:t>For a 4 week elapsed engagement, we propose the following team</a:t>
            </a:r>
          </a:p>
        </p:txBody>
      </p:sp>
    </p:spTree>
    <p:extLst>
      <p:ext uri="{BB962C8B-B14F-4D97-AF65-F5344CB8AC3E}">
        <p14:creationId xmlns:p14="http://schemas.microsoft.com/office/powerpoint/2010/main" val="2925753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A685E-0852-9245-8ACE-FC3E0F4E8138}"/>
              </a:ext>
            </a:extLst>
          </p:cNvPr>
          <p:cNvSpPr>
            <a:spLocks noGrp="1"/>
          </p:cNvSpPr>
          <p:nvPr>
            <p:ph type="title"/>
          </p:nvPr>
        </p:nvSpPr>
        <p:spPr/>
        <p:txBody>
          <a:bodyPr/>
          <a:lstStyle/>
          <a:p>
            <a:r>
              <a:rPr lang="en-NL" dirty="0"/>
              <a:t>Risk</a:t>
            </a:r>
            <a:r>
              <a:rPr lang="en-GB" dirty="0"/>
              <a:t>s</a:t>
            </a:r>
            <a:endParaRPr lang="en-NL" dirty="0"/>
          </a:p>
        </p:txBody>
      </p:sp>
      <p:graphicFrame>
        <p:nvGraphicFramePr>
          <p:cNvPr id="4" name="Table 5">
            <a:extLst>
              <a:ext uri="{FF2B5EF4-FFF2-40B4-BE49-F238E27FC236}">
                <a16:creationId xmlns:a16="http://schemas.microsoft.com/office/drawing/2014/main" id="{E8731605-651A-6C43-A2CF-E6ABF18D1013}"/>
              </a:ext>
            </a:extLst>
          </p:cNvPr>
          <p:cNvGraphicFramePr>
            <a:graphicFrameLocks noGrp="1"/>
          </p:cNvGraphicFramePr>
          <p:nvPr>
            <p:extLst>
              <p:ext uri="{D42A27DB-BD31-4B8C-83A1-F6EECF244321}">
                <p14:modId xmlns:p14="http://schemas.microsoft.com/office/powerpoint/2010/main" val="2100045802"/>
              </p:ext>
            </p:extLst>
          </p:nvPr>
        </p:nvGraphicFramePr>
        <p:xfrm>
          <a:off x="515344" y="1193426"/>
          <a:ext cx="10792123" cy="2483464"/>
        </p:xfrm>
        <a:graphic>
          <a:graphicData uri="http://schemas.openxmlformats.org/drawingml/2006/table">
            <a:tbl>
              <a:tblPr firstRow="1" bandRow="1">
                <a:tableStyleId>{5C22544A-7EE6-4342-B048-85BDC9FD1C3A}</a:tableStyleId>
              </a:tblPr>
              <a:tblGrid>
                <a:gridCol w="5306060">
                  <a:extLst>
                    <a:ext uri="{9D8B030D-6E8A-4147-A177-3AD203B41FA5}">
                      <a16:colId xmlns:a16="http://schemas.microsoft.com/office/drawing/2014/main" val="2121008903"/>
                    </a:ext>
                  </a:extLst>
                </a:gridCol>
                <a:gridCol w="5486063">
                  <a:extLst>
                    <a:ext uri="{9D8B030D-6E8A-4147-A177-3AD203B41FA5}">
                      <a16:colId xmlns:a16="http://schemas.microsoft.com/office/drawing/2014/main" val="3279291095"/>
                    </a:ext>
                  </a:extLst>
                </a:gridCol>
              </a:tblGrid>
              <a:tr h="460846">
                <a:tc>
                  <a:txBody>
                    <a:bodyPr/>
                    <a:lstStyle/>
                    <a:p>
                      <a:r>
                        <a:rPr lang="en-GB" dirty="0">
                          <a:solidFill>
                            <a:schemeClr val="tx1"/>
                          </a:solidFill>
                        </a:rPr>
                        <a:t>Risk</a:t>
                      </a:r>
                    </a:p>
                  </a:txBody>
                  <a:tcPr/>
                </a:tc>
                <a:tc>
                  <a:txBody>
                    <a:bodyPr/>
                    <a:lstStyle/>
                    <a:p>
                      <a:r>
                        <a:rPr lang="en-GB" dirty="0">
                          <a:solidFill>
                            <a:schemeClr val="tx1"/>
                          </a:solidFill>
                        </a:rPr>
                        <a:t>Mitigation</a:t>
                      </a:r>
                    </a:p>
                  </a:txBody>
                  <a:tcPr/>
                </a:tc>
                <a:extLst>
                  <a:ext uri="{0D108BD9-81ED-4DB2-BD59-A6C34878D82A}">
                    <a16:rowId xmlns:a16="http://schemas.microsoft.com/office/drawing/2014/main" val="4276631330"/>
                  </a:ext>
                </a:extLst>
              </a:tr>
              <a:tr h="460846">
                <a:tc>
                  <a:txBody>
                    <a:bodyPr/>
                    <a:lstStyle/>
                    <a:p>
                      <a:pPr algn="l">
                        <a:lnSpc>
                          <a:spcPct val="100000"/>
                        </a:lnSpc>
                        <a:spcBef>
                          <a:spcPts val="0"/>
                        </a:spcBef>
                        <a:spcAft>
                          <a:spcPts val="0"/>
                        </a:spcAft>
                      </a:pPr>
                      <a:r>
                        <a:rPr lang="en-GB" sz="1200" dirty="0">
                          <a:solidFill>
                            <a:schemeClr val="bg1"/>
                          </a:solidFill>
                          <a:effectLst/>
                          <a:latin typeface="+mn-lt"/>
                          <a:ea typeface="Calibri" panose="020F0502020204030204" pitchFamily="34" charset="0"/>
                          <a:cs typeface="Times New Roman" panose="02020603050405020304" pitchFamily="18" charset="0"/>
                        </a:rPr>
                        <a:t>Lack of understanding on the scope and cloud native skills. </a:t>
                      </a:r>
                    </a:p>
                  </a:txBody>
                  <a:tcPr marL="68580" marR="68580" marT="0" marB="0"/>
                </a:tc>
                <a:tc>
                  <a:txBody>
                    <a:bodyPr/>
                    <a:lstStyle/>
                    <a:p>
                      <a:pPr algn="l">
                        <a:spcBef>
                          <a:spcPts val="0"/>
                        </a:spcBef>
                      </a:pPr>
                      <a:r>
                        <a:rPr lang="en-GB" sz="1200" dirty="0">
                          <a:solidFill>
                            <a:schemeClr val="bg1"/>
                          </a:solidFill>
                          <a:latin typeface="+mn-lt"/>
                        </a:rPr>
                        <a:t>Hold scoping workshop during mobilisation phase to lock down the scope and expectation. Build communication plan to ensure effective execution. </a:t>
                      </a:r>
                    </a:p>
                  </a:txBody>
                  <a:tcPr/>
                </a:tc>
                <a:extLst>
                  <a:ext uri="{0D108BD9-81ED-4DB2-BD59-A6C34878D82A}">
                    <a16:rowId xmlns:a16="http://schemas.microsoft.com/office/drawing/2014/main" val="70052772"/>
                  </a:ext>
                </a:extLst>
              </a:tr>
              <a:tr h="460846">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200" dirty="0">
                          <a:solidFill>
                            <a:schemeClr val="bg1"/>
                          </a:solidFill>
                          <a:effectLst/>
                          <a:latin typeface="+mn-lt"/>
                          <a:ea typeface="Calibri" panose="020F0502020204030204" pitchFamily="34" charset="0"/>
                          <a:cs typeface="Times New Roman" panose="02020603050405020304" pitchFamily="18" charset="0"/>
                        </a:rPr>
                        <a:t>Mismatched expectations of the scope, purpose or content of the final deliverable. </a:t>
                      </a:r>
                    </a:p>
                  </a:txBody>
                  <a:tcPr marL="68580" marR="68580" marT="0" marB="0"/>
                </a:tc>
                <a:tc>
                  <a:txBody>
                    <a:bodyPr/>
                    <a:lstStyle/>
                    <a:p>
                      <a:pPr algn="l"/>
                      <a:r>
                        <a:rPr lang="en-GB" sz="1200" dirty="0">
                          <a:solidFill>
                            <a:schemeClr val="bg1"/>
                          </a:solidFill>
                          <a:latin typeface="+mn-lt"/>
                        </a:rPr>
                        <a:t>Share samples in advance of the start of the engagement. </a:t>
                      </a:r>
                    </a:p>
                    <a:p>
                      <a:pPr algn="l"/>
                      <a:r>
                        <a:rPr lang="en-GB" sz="1200" dirty="0">
                          <a:solidFill>
                            <a:schemeClr val="bg1"/>
                          </a:solidFill>
                          <a:latin typeface="+mn-lt"/>
                        </a:rPr>
                        <a:t>Review and align </a:t>
                      </a:r>
                      <a:r>
                        <a:rPr lang="en-GB" sz="1200" b="0" i="0" u="none" strike="noStrike" cap="none" dirty="0">
                          <a:solidFill>
                            <a:schemeClr val="bg1"/>
                          </a:solidFill>
                          <a:latin typeface="+mn-lt"/>
                          <a:ea typeface="+mn-ea"/>
                          <a:cs typeface="+mn-cs"/>
                          <a:sym typeface="Arial"/>
                        </a:rPr>
                        <a:t>deliverable content, structure and level of detail,</a:t>
                      </a:r>
                      <a:r>
                        <a:rPr lang="en-GB" sz="1200" dirty="0">
                          <a:solidFill>
                            <a:schemeClr val="bg1"/>
                          </a:solidFill>
                          <a:latin typeface="+mn-lt"/>
                        </a:rPr>
                        <a:t> during scoping and mobilisation workshop.</a:t>
                      </a:r>
                    </a:p>
                  </a:txBody>
                  <a:tcPr/>
                </a:tc>
                <a:extLst>
                  <a:ext uri="{0D108BD9-81ED-4DB2-BD59-A6C34878D82A}">
                    <a16:rowId xmlns:a16="http://schemas.microsoft.com/office/drawing/2014/main" val="1758679350"/>
                  </a:ext>
                </a:extLst>
              </a:tr>
              <a:tr h="460846">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defRPr/>
                      </a:pPr>
                      <a:r>
                        <a:rPr lang="en-GB" sz="1200" dirty="0">
                          <a:solidFill>
                            <a:schemeClr val="bg1"/>
                          </a:solidFill>
                          <a:effectLst/>
                          <a:latin typeface="+mn-lt"/>
                          <a:ea typeface="Calibri" panose="020F0502020204030204" pitchFamily="34" charset="0"/>
                          <a:cs typeface="Times New Roman" panose="02020603050405020304" pitchFamily="18" charset="0"/>
                        </a:rPr>
                        <a:t>Delay / accuracy of data collection</a:t>
                      </a:r>
                    </a:p>
                  </a:txBody>
                  <a:tcPr marL="68580" marR="68580" marT="0" marB="0"/>
                </a:tc>
                <a:tc>
                  <a:txBody>
                    <a:bodyPr/>
                    <a:lstStyle/>
                    <a:p>
                      <a:pPr algn="l">
                        <a:spcBef>
                          <a:spcPts val="0"/>
                        </a:spcBef>
                      </a:pPr>
                      <a:r>
                        <a:rPr lang="en-GB" sz="1200" dirty="0">
                          <a:solidFill>
                            <a:schemeClr val="bg1"/>
                          </a:solidFill>
                          <a:latin typeface="+mn-lt"/>
                        </a:rPr>
                        <a:t>Identify relevant client who can assist with this request. </a:t>
                      </a:r>
                    </a:p>
                  </a:txBody>
                  <a:tcPr/>
                </a:tc>
                <a:extLst>
                  <a:ext uri="{0D108BD9-81ED-4DB2-BD59-A6C34878D82A}">
                    <a16:rowId xmlns:a16="http://schemas.microsoft.com/office/drawing/2014/main" val="2960838954"/>
                  </a:ext>
                </a:extLst>
              </a:tr>
              <a:tr h="460846">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chemeClr val="bg1"/>
                          </a:solidFill>
                          <a:effectLst/>
                          <a:latin typeface="+mn-lt"/>
                          <a:ea typeface="Calibri" panose="020F0502020204030204" pitchFamily="34" charset="0"/>
                          <a:cs typeface="Times New Roman" panose="02020603050405020304" pitchFamily="18" charset="0"/>
                        </a:rPr>
                        <a:t>Availability of client-side SME’s to interpret data, provide guidance and timely feedback.</a:t>
                      </a:r>
                    </a:p>
                  </a:txBody>
                  <a:tcPr/>
                </a:tc>
                <a:tc>
                  <a:txBody>
                    <a:bodyPr/>
                    <a:lstStyle/>
                    <a:p>
                      <a:pPr algn="l"/>
                      <a:r>
                        <a:rPr lang="en-GB" sz="1200" b="0" i="0" u="none" strike="noStrike" cap="none" dirty="0">
                          <a:solidFill>
                            <a:schemeClr val="bg1"/>
                          </a:solidFill>
                          <a:latin typeface="+mn-lt"/>
                          <a:ea typeface="+mn-ea"/>
                          <a:cs typeface="+mn-cs"/>
                          <a:sym typeface="Arial"/>
                        </a:rPr>
                        <a:t>Default to working on assumptions.  This may affect accuracy and validity of the forecasts.</a:t>
                      </a:r>
                    </a:p>
                  </a:txBody>
                  <a:tcPr/>
                </a:tc>
                <a:extLst>
                  <a:ext uri="{0D108BD9-81ED-4DB2-BD59-A6C34878D82A}">
                    <a16:rowId xmlns:a16="http://schemas.microsoft.com/office/drawing/2014/main" val="2927078666"/>
                  </a:ext>
                </a:extLst>
              </a:tr>
            </a:tbl>
          </a:graphicData>
        </a:graphic>
      </p:graphicFrame>
    </p:spTree>
    <p:extLst>
      <p:ext uri="{BB962C8B-B14F-4D97-AF65-F5344CB8AC3E}">
        <p14:creationId xmlns:p14="http://schemas.microsoft.com/office/powerpoint/2010/main" val="219261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2" name="Google Shape;1412;p3"/>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dirty="0"/>
              <a:t>Prerequisites</a:t>
            </a:r>
            <a:endParaRPr dirty="0"/>
          </a:p>
        </p:txBody>
      </p:sp>
      <p:sp>
        <p:nvSpPr>
          <p:cNvPr id="1413" name="Google Shape;1413;p3"/>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2800"/>
              <a:buNone/>
            </a:pPr>
            <a:endParaRPr dirty="0"/>
          </a:p>
        </p:txBody>
      </p:sp>
    </p:spTree>
    <p:extLst>
      <p:ext uri="{BB962C8B-B14F-4D97-AF65-F5344CB8AC3E}">
        <p14:creationId xmlns:p14="http://schemas.microsoft.com/office/powerpoint/2010/main" val="58076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E2DB3E4-D433-41A6-801A-6BC884E947C5}"/>
              </a:ext>
            </a:extLst>
          </p:cNvPr>
          <p:cNvSpPr>
            <a:spLocks noGrp="1"/>
          </p:cNvSpPr>
          <p:nvPr>
            <p:ph type="body" idx="1"/>
          </p:nvPr>
        </p:nvSpPr>
        <p:spPr>
          <a:xfrm>
            <a:off x="432000" y="2273973"/>
            <a:ext cx="11088000" cy="3456000"/>
          </a:xfrm>
        </p:spPr>
        <p:txBody>
          <a:bodyPr/>
          <a:lstStyle/>
          <a:p>
            <a:pPr marR="0" lvl="0" algn="l" rtl="0">
              <a:lnSpc>
                <a:spcPct val="150000"/>
              </a:lnSpc>
              <a:spcBef>
                <a:spcPts val="0"/>
              </a:spcBef>
              <a:spcAft>
                <a:spcPts val="0"/>
              </a:spcAft>
              <a:buClr>
                <a:srgbClr val="000000"/>
              </a:buClr>
              <a:buSzPts val="1100"/>
              <a:buFont typeface="Arial" panose="020B0604020202020204" pitchFamily="34" charset="0"/>
              <a:buChar char="•"/>
            </a:pPr>
            <a:r>
              <a:rPr lang="en-GB" sz="1400" b="1" i="0" u="none" strike="noStrike" cap="none" dirty="0">
                <a:solidFill>
                  <a:schemeClr val="accent6"/>
                </a:solidFill>
                <a:latin typeface="Arial"/>
                <a:ea typeface="Arial"/>
                <a:cs typeface="Arial"/>
                <a:sym typeface="Arial"/>
              </a:rPr>
              <a:t>Executive Sponsor </a:t>
            </a:r>
            <a:r>
              <a:rPr lang="en-GB" sz="1400" b="0" i="0" u="none" strike="noStrike" cap="none" dirty="0">
                <a:solidFill>
                  <a:schemeClr val="accent6"/>
                </a:solidFill>
                <a:latin typeface="Arial"/>
                <a:ea typeface="Arial"/>
                <a:cs typeface="Arial"/>
                <a:sym typeface="Arial"/>
              </a:rPr>
              <a:t>- Overall Owner </a:t>
            </a:r>
          </a:p>
          <a:p>
            <a:pPr marR="0" lvl="0" algn="l" rtl="0">
              <a:lnSpc>
                <a:spcPct val="150000"/>
              </a:lnSpc>
              <a:spcBef>
                <a:spcPts val="0"/>
              </a:spcBef>
              <a:spcAft>
                <a:spcPts val="0"/>
              </a:spcAft>
              <a:buClr>
                <a:srgbClr val="000000"/>
              </a:buClr>
              <a:buSzPts val="1100"/>
              <a:buFont typeface="Arial" panose="020B0604020202020204" pitchFamily="34" charset="0"/>
              <a:buChar char="•"/>
            </a:pPr>
            <a:r>
              <a:rPr lang="en-GB" sz="1400" b="1" i="0" u="none" strike="noStrike" cap="none" dirty="0">
                <a:solidFill>
                  <a:schemeClr val="accent6"/>
                </a:solidFill>
                <a:latin typeface="Arial"/>
                <a:ea typeface="Arial"/>
                <a:cs typeface="Arial"/>
                <a:sym typeface="Arial"/>
              </a:rPr>
              <a:t>Customer Programme Manager </a:t>
            </a:r>
            <a:r>
              <a:rPr lang="en-GB" sz="1400" b="0" i="0" u="none" strike="noStrike" cap="none" dirty="0">
                <a:solidFill>
                  <a:schemeClr val="accent6"/>
                </a:solidFill>
                <a:latin typeface="Arial"/>
                <a:ea typeface="Arial"/>
                <a:cs typeface="Arial"/>
                <a:sym typeface="Arial"/>
              </a:rPr>
              <a:t>with access to key resources and ability to influence their priorities</a:t>
            </a:r>
          </a:p>
          <a:p>
            <a:pPr marR="0" lvl="0" algn="l" rtl="0">
              <a:lnSpc>
                <a:spcPct val="150000"/>
              </a:lnSpc>
              <a:spcBef>
                <a:spcPts val="0"/>
              </a:spcBef>
              <a:spcAft>
                <a:spcPts val="0"/>
              </a:spcAft>
              <a:buClr>
                <a:srgbClr val="000000"/>
              </a:buClr>
              <a:buSzPts val="1100"/>
              <a:buFont typeface="Arial" panose="020B0604020202020204" pitchFamily="34" charset="0"/>
              <a:buChar char="•"/>
            </a:pPr>
            <a:r>
              <a:rPr lang="en-GB" sz="1400" b="1" i="0" u="none" strike="noStrike" cap="none" dirty="0">
                <a:solidFill>
                  <a:schemeClr val="accent6"/>
                </a:solidFill>
                <a:latin typeface="Arial"/>
                <a:ea typeface="Arial"/>
                <a:cs typeface="Arial"/>
                <a:sym typeface="Arial"/>
              </a:rPr>
              <a:t>IT Finance Manager</a:t>
            </a:r>
          </a:p>
          <a:p>
            <a:pPr marR="0" lvl="0" algn="l" rtl="0">
              <a:lnSpc>
                <a:spcPct val="150000"/>
              </a:lnSpc>
              <a:spcBef>
                <a:spcPts val="0"/>
              </a:spcBef>
              <a:spcAft>
                <a:spcPts val="0"/>
              </a:spcAft>
              <a:buClr>
                <a:srgbClr val="000000"/>
              </a:buClr>
              <a:buSzPts val="1100"/>
              <a:buFont typeface="Arial" panose="020B0604020202020204" pitchFamily="34" charset="0"/>
              <a:buChar char="•"/>
            </a:pPr>
            <a:r>
              <a:rPr lang="en-GB" sz="1400" b="1" dirty="0"/>
              <a:t>IT Infrastructure Manager</a:t>
            </a:r>
            <a:endParaRPr lang="en-GB" sz="1400" b="1" i="0" u="none" strike="noStrike" cap="none" dirty="0">
              <a:solidFill>
                <a:schemeClr val="accent6"/>
              </a:solidFill>
              <a:latin typeface="Arial"/>
              <a:ea typeface="Arial"/>
              <a:cs typeface="Arial"/>
              <a:sym typeface="Arial"/>
            </a:endParaRPr>
          </a:p>
          <a:p>
            <a:pPr marL="228600" marR="0" lvl="0" indent="0" algn="l" rtl="0">
              <a:lnSpc>
                <a:spcPct val="150000"/>
              </a:lnSpc>
              <a:spcBef>
                <a:spcPts val="0"/>
              </a:spcBef>
              <a:spcAft>
                <a:spcPts val="0"/>
              </a:spcAft>
              <a:buClr>
                <a:srgbClr val="000000"/>
              </a:buClr>
              <a:buSzPts val="1100"/>
            </a:pPr>
            <a:endParaRPr lang="en-GB" sz="1400" b="0" i="0" u="none" strike="noStrike" cap="none" dirty="0">
              <a:solidFill>
                <a:schemeClr val="accent6"/>
              </a:solidFill>
              <a:latin typeface="Arial"/>
              <a:ea typeface="Arial"/>
              <a:cs typeface="Arial"/>
              <a:sym typeface="Arial"/>
            </a:endParaRPr>
          </a:p>
        </p:txBody>
      </p:sp>
      <p:sp>
        <p:nvSpPr>
          <p:cNvPr id="6" name="Text Placeholder 5">
            <a:extLst>
              <a:ext uri="{FF2B5EF4-FFF2-40B4-BE49-F238E27FC236}">
                <a16:creationId xmlns:a16="http://schemas.microsoft.com/office/drawing/2014/main" id="{BE12D103-F6AB-4BAA-B1F7-75CBC640224D}"/>
              </a:ext>
            </a:extLst>
          </p:cNvPr>
          <p:cNvSpPr>
            <a:spLocks noGrp="1"/>
          </p:cNvSpPr>
          <p:nvPr>
            <p:ph type="body" idx="2"/>
          </p:nvPr>
        </p:nvSpPr>
        <p:spPr>
          <a:xfrm>
            <a:off x="330400" y="1554571"/>
            <a:ext cx="11050700" cy="462017"/>
          </a:xfrm>
        </p:spPr>
        <p:txBody>
          <a:bodyPr/>
          <a:lstStyle/>
          <a:p>
            <a:pPr marL="174625" indent="0"/>
            <a:r>
              <a:rPr lang="en-GB" sz="1800" dirty="0"/>
              <a:t>For the assessment to be successful, the project team will need access to key stakeholders for information and regular dialogue.</a:t>
            </a:r>
          </a:p>
        </p:txBody>
      </p:sp>
      <p:sp>
        <p:nvSpPr>
          <p:cNvPr id="4" name="Title 3">
            <a:extLst>
              <a:ext uri="{FF2B5EF4-FFF2-40B4-BE49-F238E27FC236}">
                <a16:creationId xmlns:a16="http://schemas.microsoft.com/office/drawing/2014/main" id="{5B0CDB94-C0E6-4D70-AAC0-87398E5403FC}"/>
              </a:ext>
            </a:extLst>
          </p:cNvPr>
          <p:cNvSpPr>
            <a:spLocks noGrp="1"/>
          </p:cNvSpPr>
          <p:nvPr>
            <p:ph type="title"/>
          </p:nvPr>
        </p:nvSpPr>
        <p:spPr/>
        <p:txBody>
          <a:bodyPr/>
          <a:lstStyle/>
          <a:p>
            <a:r>
              <a:rPr lang="en-GB" dirty="0"/>
              <a:t>Stakeholder roles</a:t>
            </a:r>
          </a:p>
        </p:txBody>
      </p:sp>
    </p:spTree>
    <p:extLst>
      <p:ext uri="{BB962C8B-B14F-4D97-AF65-F5344CB8AC3E}">
        <p14:creationId xmlns:p14="http://schemas.microsoft.com/office/powerpoint/2010/main" val="1205712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A9B362-4A7C-40D5-816E-4159278D548C}"/>
              </a:ext>
            </a:extLst>
          </p:cNvPr>
          <p:cNvSpPr>
            <a:spLocks noGrp="1"/>
          </p:cNvSpPr>
          <p:nvPr>
            <p:ph type="body" idx="2"/>
          </p:nvPr>
        </p:nvSpPr>
        <p:spPr>
          <a:xfrm>
            <a:off x="432001" y="1180854"/>
            <a:ext cx="11012644" cy="577927"/>
          </a:xfrm>
        </p:spPr>
        <p:txBody>
          <a:bodyPr/>
          <a:lstStyle/>
          <a:p>
            <a:pPr marL="0" indent="0"/>
            <a:r>
              <a:rPr lang="en-GB" sz="1800" dirty="0"/>
              <a:t>Successful execution of this work will depend on access to key stakeholders to plan the engagement, discuss findings, take feedback.</a:t>
            </a:r>
          </a:p>
        </p:txBody>
      </p:sp>
      <p:sp>
        <p:nvSpPr>
          <p:cNvPr id="4" name="Title 3">
            <a:extLst>
              <a:ext uri="{FF2B5EF4-FFF2-40B4-BE49-F238E27FC236}">
                <a16:creationId xmlns:a16="http://schemas.microsoft.com/office/drawing/2014/main" id="{BCD7504E-9EFC-4D27-A606-18786EA5D3A3}"/>
              </a:ext>
            </a:extLst>
          </p:cNvPr>
          <p:cNvSpPr>
            <a:spLocks noGrp="1"/>
          </p:cNvSpPr>
          <p:nvPr>
            <p:ph type="title"/>
          </p:nvPr>
        </p:nvSpPr>
        <p:spPr/>
        <p:txBody>
          <a:bodyPr/>
          <a:lstStyle/>
          <a:p>
            <a:r>
              <a:rPr lang="en-GB" dirty="0"/>
              <a:t>Stakeholder</a:t>
            </a:r>
            <a:r>
              <a:rPr lang="en-GB" baseline="0" dirty="0"/>
              <a:t> commitment</a:t>
            </a:r>
            <a:endParaRPr lang="en-GB" dirty="0"/>
          </a:p>
        </p:txBody>
      </p:sp>
      <p:graphicFrame>
        <p:nvGraphicFramePr>
          <p:cNvPr id="5" name="Google Shape;2140;p199">
            <a:extLst>
              <a:ext uri="{FF2B5EF4-FFF2-40B4-BE49-F238E27FC236}">
                <a16:creationId xmlns:a16="http://schemas.microsoft.com/office/drawing/2014/main" id="{E2A76DF8-ECA2-4132-87E2-647CC0A9F9D7}"/>
              </a:ext>
            </a:extLst>
          </p:cNvPr>
          <p:cNvGraphicFramePr/>
          <p:nvPr>
            <p:extLst>
              <p:ext uri="{D42A27DB-BD31-4B8C-83A1-F6EECF244321}">
                <p14:modId xmlns:p14="http://schemas.microsoft.com/office/powerpoint/2010/main" val="2866295641"/>
              </p:ext>
            </p:extLst>
          </p:nvPr>
        </p:nvGraphicFramePr>
        <p:xfrm>
          <a:off x="734077" y="1904454"/>
          <a:ext cx="10800000" cy="2981731"/>
        </p:xfrm>
        <a:graphic>
          <a:graphicData uri="http://schemas.openxmlformats.org/drawingml/2006/table">
            <a:tbl>
              <a:tblPr firstRow="1">
                <a:noFill/>
              </a:tblPr>
              <a:tblGrid>
                <a:gridCol w="3600000">
                  <a:extLst>
                    <a:ext uri="{9D8B030D-6E8A-4147-A177-3AD203B41FA5}">
                      <a16:colId xmlns:a16="http://schemas.microsoft.com/office/drawing/2014/main" val="20000"/>
                    </a:ext>
                  </a:extLst>
                </a:gridCol>
                <a:gridCol w="4158750">
                  <a:extLst>
                    <a:ext uri="{9D8B030D-6E8A-4147-A177-3AD203B41FA5}">
                      <a16:colId xmlns:a16="http://schemas.microsoft.com/office/drawing/2014/main" val="20001"/>
                    </a:ext>
                  </a:extLst>
                </a:gridCol>
                <a:gridCol w="3041250">
                  <a:extLst>
                    <a:ext uri="{9D8B030D-6E8A-4147-A177-3AD203B41FA5}">
                      <a16:colId xmlns:a16="http://schemas.microsoft.com/office/drawing/2014/main" val="20002"/>
                    </a:ext>
                  </a:extLst>
                </a:gridCol>
              </a:tblGrid>
              <a:tr h="270925">
                <a:tc>
                  <a:txBody>
                    <a:bodyPr/>
                    <a:lstStyle/>
                    <a:p>
                      <a:pPr marL="0" marR="0" lvl="0" indent="0" algn="ctr" rtl="0">
                        <a:lnSpc>
                          <a:spcPct val="100000"/>
                        </a:lnSpc>
                        <a:spcBef>
                          <a:spcPts val="0"/>
                        </a:spcBef>
                        <a:spcAft>
                          <a:spcPts val="0"/>
                        </a:spcAft>
                        <a:buClr>
                          <a:srgbClr val="000000"/>
                        </a:buClr>
                        <a:buSzPts val="1600"/>
                        <a:buFont typeface="Arial"/>
                        <a:buNone/>
                      </a:pPr>
                      <a:r>
                        <a:rPr lang="fi-FI" sz="1600" b="1" u="none" strike="noStrike" cap="none" dirty="0">
                          <a:solidFill>
                            <a:srgbClr val="F3F3F3"/>
                          </a:solidFill>
                          <a:latin typeface="Arial"/>
                          <a:ea typeface="Arial"/>
                          <a:cs typeface="Arial"/>
                          <a:sym typeface="Arial"/>
                        </a:rPr>
                        <a:t>Activities</a:t>
                      </a:r>
                      <a:endParaRPr b="1"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fi-FI" sz="1600" b="1" u="none" strike="noStrike" cap="none" dirty="0">
                          <a:solidFill>
                            <a:srgbClr val="F3F3F3"/>
                          </a:solidFill>
                          <a:latin typeface="Arial"/>
                          <a:ea typeface="Arial"/>
                          <a:cs typeface="Arial"/>
                          <a:sym typeface="Arial"/>
                        </a:rPr>
                        <a:t>Trust Resources</a:t>
                      </a:r>
                      <a:endParaRPr b="1"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fi-FI" sz="1600" b="1" u="none" strike="noStrike" cap="none" dirty="0">
                          <a:solidFill>
                            <a:srgbClr val="F3F3F3"/>
                          </a:solidFill>
                          <a:latin typeface="Arial"/>
                          <a:ea typeface="Arial"/>
                          <a:cs typeface="Arial"/>
                          <a:sym typeface="Arial"/>
                        </a:rPr>
                        <a:t>Estimated Effort [hrs]</a:t>
                      </a:r>
                      <a:endParaRPr b="1" dirty="0"/>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632026">
                <a:tc>
                  <a:txBody>
                    <a:bodyPr/>
                    <a:lstStyle/>
                    <a:p>
                      <a:pPr marL="0" marR="0" lvl="0" indent="0" algn="l" rtl="0">
                        <a:lnSpc>
                          <a:spcPct val="100000"/>
                        </a:lnSpc>
                        <a:spcBef>
                          <a:spcPts val="0"/>
                        </a:spcBef>
                        <a:spcAft>
                          <a:spcPts val="0"/>
                        </a:spcAft>
                        <a:buNone/>
                      </a:pPr>
                      <a:r>
                        <a:rPr lang="fi-FI" sz="1400" u="none" strike="noStrike" cap="none" dirty="0">
                          <a:solidFill>
                            <a:schemeClr val="accent6"/>
                          </a:solidFill>
                          <a:latin typeface="Arial"/>
                          <a:ea typeface="Arial"/>
                          <a:cs typeface="Arial"/>
                          <a:sym typeface="Arial"/>
                        </a:rPr>
                        <a:t>Mobilisation</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cs typeface="Arial"/>
                          <a:sym typeface="Arial"/>
                        </a:rPr>
                        <a:t>Customer Programme Manager</a:t>
                      </a: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GB" dirty="0">
                          <a:solidFill>
                            <a:schemeClr val="accent6"/>
                          </a:solidFill>
                        </a:rPr>
                        <a:t>2 hours</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236346">
                <a:tc>
                  <a:txBody>
                    <a:bodyPr/>
                    <a:lstStyle/>
                    <a:p>
                      <a:pPr marL="0" marR="0" lvl="0" indent="0" algn="l" rtl="0">
                        <a:lnSpc>
                          <a:spcPct val="100000"/>
                        </a:lnSpc>
                        <a:spcBef>
                          <a:spcPts val="0"/>
                        </a:spcBef>
                        <a:spcAft>
                          <a:spcPts val="0"/>
                        </a:spcAft>
                        <a:buNone/>
                      </a:pPr>
                      <a:r>
                        <a:rPr lang="en-GB" dirty="0">
                          <a:solidFill>
                            <a:schemeClr val="accent6"/>
                          </a:solidFill>
                        </a:rPr>
                        <a:t>Agree </a:t>
                      </a:r>
                      <a:r>
                        <a:rPr lang="fi-FI" sz="1400" u="none" strike="noStrike" cap="none" dirty="0">
                          <a:solidFill>
                            <a:schemeClr val="accent6"/>
                          </a:solidFill>
                          <a:latin typeface="+mn-lt"/>
                          <a:ea typeface="Arial"/>
                          <a:cs typeface="Arial"/>
                          <a:sym typeface="Arial"/>
                        </a:rPr>
                        <a:t>Terms of Reference</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rtl="0">
                        <a:lnSpc>
                          <a:spcPct val="100000"/>
                        </a:lnSpc>
                        <a:spcBef>
                          <a:spcPts val="0"/>
                        </a:spcBef>
                        <a:spcAft>
                          <a:spcPts val="0"/>
                        </a:spcAft>
                        <a:buClr>
                          <a:schemeClr val="dk2"/>
                        </a:buClr>
                        <a:buSzPts val="1400"/>
                        <a:buFont typeface="Arial"/>
                        <a:buChar char="•"/>
                      </a:pPr>
                      <a:r>
                        <a:rPr lang="en-GB" sz="1400" b="0" i="0" u="none" strike="noStrike" cap="none" dirty="0">
                          <a:solidFill>
                            <a:schemeClr val="accent6"/>
                          </a:solidFill>
                          <a:latin typeface="Arial"/>
                          <a:cs typeface="Arial"/>
                          <a:sym typeface="Arial"/>
                        </a:rPr>
                        <a:t>Customer Programme Manager</a:t>
                      </a: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GB" dirty="0">
                          <a:solidFill>
                            <a:schemeClr val="accent6"/>
                          </a:solidFill>
                        </a:rPr>
                        <a:t>2 hours</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221650">
                <a:tc>
                  <a:txBody>
                    <a:bodyPr/>
                    <a:lstStyle/>
                    <a:p>
                      <a:pPr marL="0" marR="0" lvl="0" indent="0" algn="l" rtl="0">
                        <a:lnSpc>
                          <a:spcPct val="100000"/>
                        </a:lnSpc>
                        <a:spcBef>
                          <a:spcPts val="0"/>
                        </a:spcBef>
                        <a:spcAft>
                          <a:spcPts val="0"/>
                        </a:spcAft>
                        <a:buNone/>
                      </a:pPr>
                      <a:r>
                        <a:rPr lang="en-GB" dirty="0">
                          <a:solidFill>
                            <a:schemeClr val="accent6"/>
                          </a:solidFill>
                        </a:rPr>
                        <a:t>Budget hypothesis review workshop</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dk2"/>
                        </a:buClr>
                        <a:buSzPts val="1400"/>
                        <a:buFont typeface="Arial"/>
                        <a:buChar char="•"/>
                        <a:tabLst/>
                        <a:defRPr/>
                      </a:pPr>
                      <a:r>
                        <a:rPr lang="en-GB" sz="1400" b="0" i="0" u="none" strike="noStrike" cap="none" dirty="0">
                          <a:solidFill>
                            <a:schemeClr val="accent6"/>
                          </a:solidFill>
                          <a:latin typeface="+mn-lt"/>
                          <a:cs typeface="Arial"/>
                          <a:sym typeface="Arial"/>
                        </a:rPr>
                        <a:t>Customer Programme Manager</a:t>
                      </a: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GB" dirty="0">
                          <a:solidFill>
                            <a:schemeClr val="accent6"/>
                          </a:solidFill>
                        </a:rPr>
                        <a:t>2 hours</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517200">
                <a:tc>
                  <a:txBody>
                    <a:bodyPr/>
                    <a:lstStyle/>
                    <a:p>
                      <a:pPr marL="0" marR="0" lvl="0" indent="0" algn="l" rtl="0">
                        <a:lnSpc>
                          <a:spcPct val="100000"/>
                        </a:lnSpc>
                        <a:spcBef>
                          <a:spcPts val="0"/>
                        </a:spcBef>
                        <a:spcAft>
                          <a:spcPts val="0"/>
                        </a:spcAft>
                        <a:buNone/>
                      </a:pPr>
                      <a:r>
                        <a:rPr lang="en-GB" dirty="0">
                          <a:solidFill>
                            <a:schemeClr val="accent6"/>
                          </a:solidFill>
                        </a:rPr>
                        <a:t>Cloud TCO estimation review</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dk2"/>
                        </a:buClr>
                        <a:buSzPts val="1400"/>
                        <a:buFont typeface="Arial"/>
                        <a:buChar char="•"/>
                        <a:tabLst/>
                        <a:defRPr/>
                      </a:pPr>
                      <a:r>
                        <a:rPr lang="en-GB" sz="1400" b="0" i="0" u="none" strike="noStrike" cap="none" dirty="0">
                          <a:solidFill>
                            <a:schemeClr val="accent6"/>
                          </a:solidFill>
                          <a:latin typeface="+mn-lt"/>
                          <a:cs typeface="Arial"/>
                          <a:sym typeface="Arial"/>
                        </a:rPr>
                        <a:t>Customer Programme Manager</a:t>
                      </a: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GB" dirty="0">
                          <a:solidFill>
                            <a:schemeClr val="accent6"/>
                          </a:solidFill>
                        </a:rPr>
                        <a:t>1 hour</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369425">
                <a:tc>
                  <a:txBody>
                    <a:bodyPr/>
                    <a:lstStyle/>
                    <a:p>
                      <a:pPr marL="0" marR="0" lvl="0" indent="0" algn="l" rtl="0">
                        <a:lnSpc>
                          <a:spcPct val="100000"/>
                        </a:lnSpc>
                        <a:spcBef>
                          <a:spcPts val="0"/>
                        </a:spcBef>
                        <a:spcAft>
                          <a:spcPts val="0"/>
                        </a:spcAft>
                        <a:buNone/>
                      </a:pPr>
                      <a:r>
                        <a:rPr lang="en-GB" dirty="0">
                          <a:solidFill>
                            <a:schemeClr val="accent6"/>
                          </a:solidFill>
                        </a:rPr>
                        <a:t>Review &amp; comment draft findings summary</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dk2"/>
                        </a:buClr>
                        <a:buSzPts val="1400"/>
                        <a:buFont typeface="Arial"/>
                        <a:buChar char="•"/>
                        <a:tabLst/>
                        <a:defRPr/>
                      </a:pPr>
                      <a:r>
                        <a:rPr lang="en-GB" sz="1400" b="0" i="0" u="none" strike="noStrike" cap="none" dirty="0">
                          <a:solidFill>
                            <a:schemeClr val="accent6"/>
                          </a:solidFill>
                          <a:latin typeface="+mn-lt"/>
                          <a:cs typeface="Arial"/>
                          <a:sym typeface="Arial"/>
                        </a:rPr>
                        <a:t>Customer Programme Manager</a:t>
                      </a: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GB" dirty="0">
                          <a:solidFill>
                            <a:schemeClr val="accent6"/>
                          </a:solidFill>
                        </a:rPr>
                        <a:t>2 hours</a:t>
                      </a:r>
                      <a:endParaRPr dirty="0">
                        <a:solidFill>
                          <a:schemeClr val="accent6"/>
                        </a:solidFill>
                      </a:endParaRPr>
                    </a:p>
                  </a:txBody>
                  <a:tcPr marL="91450" marR="91450" marT="45725" marB="457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r h="478966">
                <a:tc>
                  <a:txBody>
                    <a:bodyPr/>
                    <a:lstStyle/>
                    <a:p>
                      <a:pPr marL="0" marR="0" lvl="0" indent="0" algn="l" rtl="0">
                        <a:lnSpc>
                          <a:spcPct val="100000"/>
                        </a:lnSpc>
                        <a:spcBef>
                          <a:spcPts val="0"/>
                        </a:spcBef>
                        <a:spcAft>
                          <a:spcPts val="0"/>
                        </a:spcAft>
                        <a:buNone/>
                      </a:pPr>
                      <a:r>
                        <a:rPr lang="en-GB" sz="1400" b="0" i="0" u="none" strike="noStrike" cap="none" dirty="0">
                          <a:solidFill>
                            <a:schemeClr val="accent6"/>
                          </a:solidFill>
                          <a:latin typeface="Arial"/>
                          <a:ea typeface="Arial"/>
                          <a:cs typeface="Arial"/>
                          <a:sym typeface="Arial"/>
                        </a:rPr>
                        <a:t>Exec summary presentation</a:t>
                      </a:r>
                      <a:endParaRPr sz="1400" b="0" i="0" u="none" strike="noStrike" cap="none" dirty="0">
                        <a:solidFill>
                          <a:schemeClr val="accent6"/>
                        </a:solidFill>
                        <a:latin typeface="Arial"/>
                        <a:ea typeface="Arial"/>
                        <a:cs typeface="Arial"/>
                        <a:sym typeface="Arial"/>
                      </a:endParaRPr>
                    </a:p>
                  </a:txBody>
                  <a:tcPr marL="91450" marR="91450" marT="45725" marB="45725" anchor="ctr">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dk2"/>
                        </a:buClr>
                        <a:buSzPts val="1400"/>
                        <a:buFont typeface="Arial"/>
                        <a:buChar char="•"/>
                        <a:tabLst/>
                        <a:defRPr/>
                      </a:pPr>
                      <a:r>
                        <a:rPr lang="en-GB" sz="1400" b="0" i="0" u="none" strike="noStrike" cap="none" dirty="0">
                          <a:solidFill>
                            <a:schemeClr val="accent6"/>
                          </a:solidFill>
                          <a:latin typeface="+mn-lt"/>
                          <a:cs typeface="Arial"/>
                          <a:sym typeface="Arial"/>
                        </a:rPr>
                        <a:t>Customer Programme Manager</a:t>
                      </a:r>
                    </a:p>
                    <a:p>
                      <a:pPr marL="285750" marR="0" lvl="0" indent="-285750" algn="l" defTabSz="914400" rtl="0" eaLnBrk="1" fontAlgn="auto" latinLnBrk="0" hangingPunct="1">
                        <a:lnSpc>
                          <a:spcPct val="100000"/>
                        </a:lnSpc>
                        <a:spcBef>
                          <a:spcPts val="0"/>
                        </a:spcBef>
                        <a:spcAft>
                          <a:spcPts val="0"/>
                        </a:spcAft>
                        <a:buClr>
                          <a:schemeClr val="dk2"/>
                        </a:buClr>
                        <a:buSzPts val="1400"/>
                        <a:buFont typeface="Arial"/>
                        <a:buChar char="•"/>
                        <a:tabLst/>
                        <a:defRPr/>
                      </a:pPr>
                      <a:r>
                        <a:rPr lang="en-GB" sz="1400" b="0" i="0" u="none" strike="noStrike" cap="none" dirty="0">
                          <a:solidFill>
                            <a:schemeClr val="accent6"/>
                          </a:solidFill>
                          <a:latin typeface="+mn-lt"/>
                          <a:cs typeface="Arial"/>
                          <a:sym typeface="Arial"/>
                        </a:rPr>
                        <a:t>Exec Sponsor</a:t>
                      </a:r>
                    </a:p>
                  </a:txBody>
                  <a:tcPr marL="91450" marR="91450" marT="45725" marB="45725" anchor="ctr">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GB" dirty="0">
                          <a:solidFill>
                            <a:schemeClr val="accent6"/>
                          </a:solidFill>
                        </a:rPr>
                        <a:t>1 hours</a:t>
                      </a:r>
                      <a:endParaRPr dirty="0">
                        <a:solidFill>
                          <a:schemeClr val="accent6"/>
                        </a:solidFill>
                      </a:endParaRPr>
                    </a:p>
                  </a:txBody>
                  <a:tcPr marL="91450" marR="91450" marT="45725" marB="45725" anchor="ctr">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59158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6F0F9E-1B6C-40A2-BC78-31508F123EF5}"/>
              </a:ext>
            </a:extLst>
          </p:cNvPr>
          <p:cNvSpPr>
            <a:spLocks noGrp="1"/>
          </p:cNvSpPr>
          <p:nvPr>
            <p:ph type="title"/>
          </p:nvPr>
        </p:nvSpPr>
        <p:spPr/>
        <p:txBody>
          <a:bodyPr/>
          <a:lstStyle/>
          <a:p>
            <a:r>
              <a:rPr lang="en-GB" dirty="0"/>
              <a:t>Information requirement </a:t>
            </a:r>
          </a:p>
        </p:txBody>
      </p:sp>
      <p:graphicFrame>
        <p:nvGraphicFramePr>
          <p:cNvPr id="5" name="Google Shape;2140;p199">
            <a:extLst>
              <a:ext uri="{FF2B5EF4-FFF2-40B4-BE49-F238E27FC236}">
                <a16:creationId xmlns:a16="http://schemas.microsoft.com/office/drawing/2014/main" id="{A3C3A2D8-ADF2-4BF6-9EE3-7C70B37A3084}"/>
              </a:ext>
            </a:extLst>
          </p:cNvPr>
          <p:cNvGraphicFramePr/>
          <p:nvPr>
            <p:extLst>
              <p:ext uri="{D42A27DB-BD31-4B8C-83A1-F6EECF244321}">
                <p14:modId xmlns:p14="http://schemas.microsoft.com/office/powerpoint/2010/main" val="2432740753"/>
              </p:ext>
            </p:extLst>
          </p:nvPr>
        </p:nvGraphicFramePr>
        <p:xfrm>
          <a:off x="509672" y="2007810"/>
          <a:ext cx="11326483" cy="3958765"/>
        </p:xfrm>
        <a:graphic>
          <a:graphicData uri="http://schemas.openxmlformats.org/drawingml/2006/table">
            <a:tbl>
              <a:tblPr firstRow="1">
                <a:noFill/>
              </a:tblPr>
              <a:tblGrid>
                <a:gridCol w="1137799">
                  <a:extLst>
                    <a:ext uri="{9D8B030D-6E8A-4147-A177-3AD203B41FA5}">
                      <a16:colId xmlns:a16="http://schemas.microsoft.com/office/drawing/2014/main" val="4184054979"/>
                    </a:ext>
                  </a:extLst>
                </a:gridCol>
                <a:gridCol w="5029100">
                  <a:extLst>
                    <a:ext uri="{9D8B030D-6E8A-4147-A177-3AD203B41FA5}">
                      <a16:colId xmlns:a16="http://schemas.microsoft.com/office/drawing/2014/main" val="20000"/>
                    </a:ext>
                  </a:extLst>
                </a:gridCol>
                <a:gridCol w="5159584">
                  <a:extLst>
                    <a:ext uri="{9D8B030D-6E8A-4147-A177-3AD203B41FA5}">
                      <a16:colId xmlns:a16="http://schemas.microsoft.com/office/drawing/2014/main" val="20001"/>
                    </a:ext>
                  </a:extLst>
                </a:gridCol>
              </a:tblGrid>
              <a:tr h="270925">
                <a:tc>
                  <a:txBody>
                    <a:bodyPr/>
                    <a:lstStyle/>
                    <a:p>
                      <a:pPr marL="0" marR="0" lvl="0" indent="0" algn="ctr" rtl="0">
                        <a:lnSpc>
                          <a:spcPct val="100000"/>
                        </a:lnSpc>
                        <a:spcBef>
                          <a:spcPts val="0"/>
                        </a:spcBef>
                        <a:spcAft>
                          <a:spcPts val="0"/>
                        </a:spcAft>
                        <a:buClr>
                          <a:srgbClr val="000000"/>
                        </a:buClr>
                        <a:buSzPts val="1600"/>
                        <a:buFont typeface="Arial"/>
                        <a:buNone/>
                      </a:pPr>
                      <a:endParaRPr b="1" dirty="0"/>
                    </a:p>
                  </a:txBody>
                  <a:tcPr marL="45720" marR="45720" marT="36000" marB="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GB" b="1" dirty="0"/>
                        <a:t>Data Item</a:t>
                      </a:r>
                      <a:endParaRPr b="1" dirty="0"/>
                    </a:p>
                  </a:txBody>
                  <a:tcPr marL="45720" marR="45720" marT="36000" marB="0" anchor="ctr">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GB" b="1" dirty="0"/>
                        <a:t>Format / Key Content</a:t>
                      </a:r>
                      <a:endParaRPr b="1" dirty="0"/>
                    </a:p>
                  </a:txBody>
                  <a:tcPr marL="45720" marR="45720" marT="36000" marB="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extLst>
                  <a:ext uri="{0D108BD9-81ED-4DB2-BD59-A6C34878D82A}">
                    <a16:rowId xmlns:a16="http://schemas.microsoft.com/office/drawing/2014/main" val="10000"/>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Mandatory</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Revenue for the organisation</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430651034"/>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Mandatory</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IT Budget – top line</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3438121814"/>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Desirable</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IT Budget split by cost categories</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0" marR="0" lvl="0" indent="0" algn="l" rtl="0">
                        <a:lnSpc>
                          <a:spcPct val="100000"/>
                        </a:lnSpc>
                        <a:spcBef>
                          <a:spcPts val="0"/>
                        </a:spcBef>
                        <a:spcAft>
                          <a:spcPts val="0"/>
                        </a:spcAft>
                        <a:buClr>
                          <a:schemeClr val="dk2"/>
                        </a:buClr>
                        <a:buSzPts val="1400"/>
                        <a:buFont typeface="Arial"/>
                        <a:buNone/>
                      </a:pPr>
                      <a:r>
                        <a:rPr lang="en-GB" sz="1200" dirty="0">
                          <a:solidFill>
                            <a:schemeClr val="accent6"/>
                          </a:solidFill>
                          <a:latin typeface="+mn-lt"/>
                        </a:rPr>
                        <a:t>Split by: hardware, software, staff, services, depreciation </a:t>
                      </a:r>
                    </a:p>
                    <a:p>
                      <a:pPr marL="0" marR="0" lvl="0" indent="0" algn="l" rtl="0">
                        <a:lnSpc>
                          <a:spcPct val="100000"/>
                        </a:lnSpc>
                        <a:spcBef>
                          <a:spcPts val="0"/>
                        </a:spcBef>
                        <a:spcAft>
                          <a:spcPts val="0"/>
                        </a:spcAft>
                        <a:buClr>
                          <a:schemeClr val="dk2"/>
                        </a:buClr>
                        <a:buSzPts val="1400"/>
                        <a:buFont typeface="Arial"/>
                        <a:buNone/>
                      </a:pPr>
                      <a:r>
                        <a:rPr lang="en-GB" sz="1200" dirty="0">
                          <a:solidFill>
                            <a:schemeClr val="accent6"/>
                          </a:solidFill>
                          <a:latin typeface="+mn-lt"/>
                        </a:rPr>
                        <a:t>Ideally, further split by:  Development,  Support, Operations, Administration</a:t>
                      </a: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932354132"/>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Desirable</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Book value of IT assets</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Hardware:  compute, storage, networking</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Software: OS, Middleware, database, Application, other</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Datacentre</a:t>
                      </a: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3292822820"/>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Desirable</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NPV assumptions: time, discount rate</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4287575665"/>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Desirable</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IT Budget split by: Run / Change / Grow the business</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565981214"/>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Context</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Organisation structure</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Business domains</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IT domains</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Cloud delivery / CCoE if exists</a:t>
                      </a: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4216434370"/>
                  </a:ext>
                </a:extLst>
              </a:tr>
              <a:tr h="0">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Context</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IT Estate</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Application count and prevailing technology types</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IT infrastructure – top level counts / quantities</a:t>
                      </a: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3771988467"/>
                  </a:ext>
                </a:extLst>
              </a:tr>
              <a:tr h="0">
                <a:tc>
                  <a:txBody>
                    <a:bodyPr/>
                    <a:lstStyle/>
                    <a:p>
                      <a:pPr marR="0" algn="l" rtl="0">
                        <a:lnSpc>
                          <a:spcPct val="107000"/>
                        </a:lnSpc>
                        <a:spcBef>
                          <a:spcPts val="0"/>
                        </a:spcBef>
                        <a:spcAft>
                          <a:spcPts val="800"/>
                        </a:spcAft>
                        <a:buClr>
                          <a:srgbClr val="000000"/>
                        </a:buClr>
                        <a:buFont typeface="Arial"/>
                      </a:pPr>
                      <a:endParaRPr lang="en-GB" sz="1200" b="0" i="0" u="none" strike="noStrike" cap="none" dirty="0">
                        <a:solidFill>
                          <a:schemeClr val="accent6"/>
                        </a:solidFill>
                        <a:latin typeface="+mn-lt"/>
                        <a:ea typeface="+mn-ea"/>
                        <a:cs typeface="Arial"/>
                        <a:sym typeface="Arial"/>
                      </a:endParaRPr>
                    </a:p>
                  </a:txBody>
                  <a:tcPr marL="45720" marR="45720" marT="3600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algn="l" rtl="0">
                        <a:lnSpc>
                          <a:spcPct val="107000"/>
                        </a:lnSpc>
                        <a:spcBef>
                          <a:spcPts val="0"/>
                        </a:spcBef>
                        <a:spcAft>
                          <a:spcPts val="800"/>
                        </a:spcAft>
                        <a:buClr>
                          <a:srgbClr val="000000"/>
                        </a:buClr>
                        <a:buFont typeface="Arial"/>
                      </a:pPr>
                      <a:r>
                        <a:rPr lang="en-GB" sz="1200" b="0" i="0" u="none" strike="noStrike" cap="none" dirty="0">
                          <a:solidFill>
                            <a:schemeClr val="accent6"/>
                          </a:solidFill>
                          <a:latin typeface="+mn-lt"/>
                          <a:ea typeface="+mn-ea"/>
                          <a:cs typeface="Arial"/>
                          <a:sym typeface="Arial"/>
                        </a:rPr>
                        <a:t>Data centre commitments</a:t>
                      </a: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Size / capacity /  </a:t>
                      </a:r>
                    </a:p>
                    <a:p>
                      <a:pPr marL="179388" marR="0" lvl="0" indent="-179388" algn="l" rtl="0">
                        <a:lnSpc>
                          <a:spcPct val="100000"/>
                        </a:lnSpc>
                        <a:spcBef>
                          <a:spcPts val="0"/>
                        </a:spcBef>
                        <a:spcAft>
                          <a:spcPts val="0"/>
                        </a:spcAft>
                        <a:buClr>
                          <a:schemeClr val="dk2"/>
                        </a:buClr>
                        <a:buSzPts val="1400"/>
                        <a:buFont typeface="Arial"/>
                        <a:buChar char="•"/>
                      </a:pPr>
                      <a:r>
                        <a:rPr lang="en-GB" sz="1200" dirty="0">
                          <a:solidFill>
                            <a:schemeClr val="accent6"/>
                          </a:solidFill>
                          <a:latin typeface="+mn-lt"/>
                        </a:rPr>
                        <a:t>Number of sites</a:t>
                      </a:r>
                      <a:endParaRPr sz="1200" dirty="0">
                        <a:solidFill>
                          <a:schemeClr val="accent6"/>
                        </a:solidFill>
                        <a:latin typeface="+mn-lt"/>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a:lnSpc>
                          <a:spcPct val="107000"/>
                        </a:lnSpc>
                        <a:spcAft>
                          <a:spcPts val="800"/>
                        </a:spcAft>
                      </a:pPr>
                      <a:r>
                        <a:rPr lang="en-GB" sz="1200" b="0" i="0" u="none" strike="noStrike" cap="none" dirty="0">
                          <a:solidFill>
                            <a:schemeClr val="accent6"/>
                          </a:solidFill>
                          <a:latin typeface="+mn-lt"/>
                          <a:ea typeface="+mn-ea"/>
                          <a:cs typeface="Arial"/>
                          <a:sym typeface="Arial"/>
                        </a:rPr>
                        <a:t>Context</a:t>
                      </a:r>
                    </a:p>
                  </a:txBody>
                  <a:tcPr marL="45720" marR="45720" marT="36000" marB="0">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a:lnSpc>
                          <a:spcPct val="107000"/>
                        </a:lnSpc>
                        <a:spcAft>
                          <a:spcPts val="800"/>
                        </a:spcAft>
                      </a:pPr>
                      <a:r>
                        <a:rPr lang="en-GB" sz="1200" b="0" i="0" u="none" strike="noStrike" cap="none" dirty="0">
                          <a:solidFill>
                            <a:schemeClr val="accent6"/>
                          </a:solidFill>
                          <a:latin typeface="+mn-lt"/>
                          <a:ea typeface="+mn-ea"/>
                          <a:cs typeface="Arial"/>
                          <a:sym typeface="Arial"/>
                        </a:rPr>
                        <a:t>Cloud usage information – approximate value of annual cloud spend </a:t>
                      </a: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b="0" i="0" u="none" strike="noStrike" cap="none" dirty="0">
                        <a:solidFill>
                          <a:schemeClr val="accent6"/>
                        </a:solidFill>
                        <a:latin typeface="+mn-lt"/>
                        <a:ea typeface="+mn-ea"/>
                        <a:cs typeface="Arial"/>
                        <a:sym typeface="Arial"/>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R="0" lvl="0" algn="l" rtl="0">
                        <a:lnSpc>
                          <a:spcPct val="107000"/>
                        </a:lnSpc>
                        <a:spcBef>
                          <a:spcPts val="0"/>
                        </a:spcBef>
                        <a:spcAft>
                          <a:spcPts val="800"/>
                        </a:spcAft>
                        <a:buClr>
                          <a:srgbClr val="000000"/>
                        </a:buClr>
                        <a:buFont typeface="Arial"/>
                        <a:buNone/>
                      </a:pPr>
                      <a:r>
                        <a:rPr lang="en-US" sz="1200" b="0" i="0" u="none" strike="noStrike" cap="none" dirty="0">
                          <a:solidFill>
                            <a:schemeClr val="accent6"/>
                          </a:solidFill>
                          <a:latin typeface="+mn-lt"/>
                          <a:ea typeface="+mn-ea"/>
                          <a:cs typeface="Arial"/>
                          <a:sym typeface="Arial"/>
                        </a:rPr>
                        <a:t>Context</a:t>
                      </a:r>
                    </a:p>
                  </a:txBody>
                  <a:tcPr marL="45720" marR="45720" marT="36000" marB="0">
                    <a:lnL w="9525" cap="flat" cmpd="sng">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R="0" lvl="0" algn="l" rtl="0">
                        <a:lnSpc>
                          <a:spcPct val="107000"/>
                        </a:lnSpc>
                        <a:spcBef>
                          <a:spcPts val="0"/>
                        </a:spcBef>
                        <a:spcAft>
                          <a:spcPts val="800"/>
                        </a:spcAft>
                        <a:buClr>
                          <a:srgbClr val="000000"/>
                        </a:buClr>
                        <a:buFont typeface="Arial"/>
                        <a:buNone/>
                      </a:pPr>
                      <a:r>
                        <a:rPr lang="en-US" sz="1200" b="0" i="0" u="none" strike="noStrike" cap="none" dirty="0">
                          <a:solidFill>
                            <a:schemeClr val="accent6"/>
                          </a:solidFill>
                          <a:latin typeface="+mn-lt"/>
                          <a:ea typeface="+mn-ea"/>
                          <a:cs typeface="Arial"/>
                          <a:sym typeface="Arial"/>
                        </a:rPr>
                        <a:t>Scope of current cloud usage</a:t>
                      </a:r>
                    </a:p>
                  </a:txBody>
                  <a:tcPr marL="45720" marR="45720" marT="36000" marB="0">
                    <a:lnL w="9525" cap="flat" cmpd="sng" algn="ctr">
                      <a:solidFill>
                        <a:schemeClr val="accent1"/>
                      </a:solidFill>
                      <a:prstDash val="solid"/>
                      <a:round/>
                      <a:headEnd type="none" w="sm" len="sm"/>
                      <a:tailEnd type="none" w="sm" len="sm"/>
                    </a:lnL>
                    <a:lnR w="9525" cap="flat" cmpd="sng" algn="ctr">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solidFill>
                      <a:schemeClr val="tx2"/>
                    </a:solidFill>
                  </a:tcPr>
                </a:tc>
                <a:tc>
                  <a:txBody>
                    <a:bodyPr/>
                    <a:lstStyle/>
                    <a:p>
                      <a:pPr marL="179388" marR="0" lvl="0" indent="-179388" algn="l" rtl="0">
                        <a:lnSpc>
                          <a:spcPct val="100000"/>
                        </a:lnSpc>
                        <a:spcBef>
                          <a:spcPts val="0"/>
                        </a:spcBef>
                        <a:spcAft>
                          <a:spcPts val="0"/>
                        </a:spcAft>
                        <a:buClr>
                          <a:schemeClr val="dk2"/>
                        </a:buClr>
                        <a:buSzPts val="1400"/>
                        <a:buFont typeface="Arial"/>
                        <a:buChar char="•"/>
                      </a:pPr>
                      <a:endParaRPr sz="1200" b="0" i="0" u="none" strike="noStrike" cap="none" dirty="0">
                        <a:solidFill>
                          <a:schemeClr val="accent6"/>
                        </a:solidFill>
                        <a:latin typeface="+mn-lt"/>
                        <a:cs typeface="Arial"/>
                        <a:sym typeface="Arial"/>
                      </a:endParaRPr>
                    </a:p>
                  </a:txBody>
                  <a:tcPr marL="45720" marR="45720" marT="36000" marB="0">
                    <a:lnL w="9525" cap="flat" cmpd="sng" algn="ctr">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lgn="ctr">
                      <a:solidFill>
                        <a:schemeClr val="accent1"/>
                      </a:solidFill>
                      <a:prstDash val="solid"/>
                      <a:round/>
                      <a:headEnd type="none" w="sm" len="sm"/>
                      <a:tailEnd type="none" w="sm" len="sm"/>
                    </a:lnT>
                    <a:lnB w="9525" cap="flat" cmpd="sng" algn="ctr">
                      <a:solidFill>
                        <a:schemeClr val="accent1"/>
                      </a:solidFill>
                      <a:prstDash val="solid"/>
                      <a:round/>
                      <a:headEnd type="none" w="sm" len="sm"/>
                      <a:tailEnd type="none" w="sm" len="sm"/>
                    </a:lnB>
                  </a:tcPr>
                </a:tc>
                <a:extLst>
                  <a:ext uri="{0D108BD9-81ED-4DB2-BD59-A6C34878D82A}">
                    <a16:rowId xmlns:a16="http://schemas.microsoft.com/office/drawing/2014/main" val="1450641854"/>
                  </a:ext>
                </a:extLst>
              </a:tr>
            </a:tbl>
          </a:graphicData>
        </a:graphic>
      </p:graphicFrame>
      <p:sp>
        <p:nvSpPr>
          <p:cNvPr id="6" name="Text Placeholder 2">
            <a:extLst>
              <a:ext uri="{FF2B5EF4-FFF2-40B4-BE49-F238E27FC236}">
                <a16:creationId xmlns:a16="http://schemas.microsoft.com/office/drawing/2014/main" id="{C1F8C064-B1C0-4338-9F17-AC9F23F6B69F}"/>
              </a:ext>
            </a:extLst>
          </p:cNvPr>
          <p:cNvSpPr txBox="1">
            <a:spLocks/>
          </p:cNvSpPr>
          <p:nvPr/>
        </p:nvSpPr>
        <p:spPr>
          <a:xfrm>
            <a:off x="442913" y="1160463"/>
            <a:ext cx="11012644" cy="26193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1666"/>
              </a:lnSpc>
              <a:spcBef>
                <a:spcPts val="0"/>
              </a:spcBef>
              <a:spcAft>
                <a:spcPts val="0"/>
              </a:spcAft>
              <a:buClr>
                <a:schemeClr val="lt1"/>
              </a:buClr>
              <a:buSzPts val="2400"/>
              <a:buFont typeface="Arial"/>
              <a:buNone/>
              <a:defRPr sz="2400" b="1" i="0" u="none" strike="noStrike" cap="none">
                <a:solidFill>
                  <a:schemeClr val="accent6"/>
                </a:solidFill>
                <a:latin typeface="Arial"/>
                <a:ea typeface="Arial"/>
                <a:cs typeface="Arial"/>
                <a:sym typeface="Arial"/>
              </a:defRPr>
            </a:lvl1pPr>
            <a:lvl2pPr marL="914400" marR="0" lvl="1" indent="-228600" algn="l" rtl="0">
              <a:lnSpc>
                <a:spcPct val="90000"/>
              </a:lnSpc>
              <a:spcBef>
                <a:spcPts val="9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2pPr>
            <a:lvl3pPr marL="1371600" marR="0" lvl="2"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3pPr>
            <a:lvl4pPr marL="1828800" marR="0" lvl="3"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4pPr>
            <a:lvl5pPr marL="2286000" marR="0" lvl="4" indent="-228600" algn="l"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r>
              <a:rPr lang="en-GB" sz="1800" dirty="0"/>
              <a:t>As a minimum, only a high level figures for revenue and IT spend are needed to conduct the assessment.  Accuracy of the estimates improves with more specific data as outlined below.</a:t>
            </a:r>
          </a:p>
        </p:txBody>
      </p:sp>
    </p:spTree>
    <p:extLst>
      <p:ext uri="{BB962C8B-B14F-4D97-AF65-F5344CB8AC3E}">
        <p14:creationId xmlns:p14="http://schemas.microsoft.com/office/powerpoint/2010/main" val="209422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2" name="Google Shape;1412;p3"/>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dirty="0"/>
              <a:t>Appendices</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1982FA-EC28-4238-A732-08F2EA0BF12B}"/>
              </a:ext>
            </a:extLst>
          </p:cNvPr>
          <p:cNvSpPr>
            <a:spLocks noGrp="1"/>
          </p:cNvSpPr>
          <p:nvPr>
            <p:ph type="body" idx="1"/>
          </p:nvPr>
        </p:nvSpPr>
        <p:spPr/>
        <p:txBody>
          <a:bodyPr/>
          <a:lstStyle/>
          <a:p>
            <a:endParaRPr lang="en-GB"/>
          </a:p>
        </p:txBody>
      </p:sp>
      <p:sp>
        <p:nvSpPr>
          <p:cNvPr id="5" name="Text Placeholder 4">
            <a:extLst>
              <a:ext uri="{FF2B5EF4-FFF2-40B4-BE49-F238E27FC236}">
                <a16:creationId xmlns:a16="http://schemas.microsoft.com/office/drawing/2014/main" id="{5B86BAFC-2C74-4BD3-8929-1E730CE13B7E}"/>
              </a:ext>
            </a:extLst>
          </p:cNvPr>
          <p:cNvSpPr>
            <a:spLocks noGrp="1"/>
          </p:cNvSpPr>
          <p:nvPr>
            <p:ph type="body" idx="2"/>
          </p:nvPr>
        </p:nvSpPr>
        <p:spPr>
          <a:xfrm>
            <a:off x="611999" y="2520000"/>
            <a:ext cx="8567169" cy="963612"/>
          </a:xfrm>
        </p:spPr>
        <p:txBody>
          <a:bodyPr/>
          <a:lstStyle/>
          <a:p>
            <a:r>
              <a:rPr lang="en-GB" dirty="0"/>
              <a:t>Product Descriptions</a:t>
            </a:r>
          </a:p>
        </p:txBody>
      </p:sp>
    </p:spTree>
    <p:extLst>
      <p:ext uri="{BB962C8B-B14F-4D97-AF65-F5344CB8AC3E}">
        <p14:creationId xmlns:p14="http://schemas.microsoft.com/office/powerpoint/2010/main" val="14351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677799-1CBC-46DF-AE8E-ED4F2F7D4C0A}"/>
              </a:ext>
            </a:extLst>
          </p:cNvPr>
          <p:cNvSpPr>
            <a:spLocks noGrp="1"/>
          </p:cNvSpPr>
          <p:nvPr>
            <p:ph type="title"/>
          </p:nvPr>
        </p:nvSpPr>
        <p:spPr/>
        <p:txBody>
          <a:bodyPr/>
          <a:lstStyle/>
          <a:p>
            <a:r>
              <a:rPr lang="en-GB" dirty="0"/>
              <a:t>Product Descriptions</a:t>
            </a:r>
          </a:p>
        </p:txBody>
      </p:sp>
      <p:graphicFrame>
        <p:nvGraphicFramePr>
          <p:cNvPr id="8" name="Table 5">
            <a:extLst>
              <a:ext uri="{FF2B5EF4-FFF2-40B4-BE49-F238E27FC236}">
                <a16:creationId xmlns:a16="http://schemas.microsoft.com/office/drawing/2014/main" id="{36EC47D5-4615-4DDA-8D36-609CD87B98CB}"/>
              </a:ext>
            </a:extLst>
          </p:cNvPr>
          <p:cNvGraphicFramePr>
            <a:graphicFrameLocks noGrp="1"/>
          </p:cNvGraphicFramePr>
          <p:nvPr>
            <p:extLst>
              <p:ext uri="{D42A27DB-BD31-4B8C-83A1-F6EECF244321}">
                <p14:modId xmlns:p14="http://schemas.microsoft.com/office/powerpoint/2010/main" val="1307283535"/>
              </p:ext>
            </p:extLst>
          </p:nvPr>
        </p:nvGraphicFramePr>
        <p:xfrm>
          <a:off x="432000" y="1304925"/>
          <a:ext cx="5504343" cy="4266446"/>
        </p:xfrm>
        <a:graphic>
          <a:graphicData uri="http://schemas.openxmlformats.org/drawingml/2006/table">
            <a:tbl>
              <a:tblPr firstRow="1" firstCol="1">
                <a:tableStyleId>{00A15C55-8517-42AA-B614-E9B94910E393}</a:tableStyleId>
              </a:tblPr>
              <a:tblGrid>
                <a:gridCol w="1592940">
                  <a:extLst>
                    <a:ext uri="{9D8B030D-6E8A-4147-A177-3AD203B41FA5}">
                      <a16:colId xmlns:a16="http://schemas.microsoft.com/office/drawing/2014/main" val="734199246"/>
                    </a:ext>
                  </a:extLst>
                </a:gridCol>
                <a:gridCol w="3911403">
                  <a:extLst>
                    <a:ext uri="{9D8B030D-6E8A-4147-A177-3AD203B41FA5}">
                      <a16:colId xmlns:a16="http://schemas.microsoft.com/office/drawing/2014/main" val="3229749537"/>
                    </a:ext>
                  </a:extLst>
                </a:gridCol>
              </a:tblGrid>
              <a:tr h="347226">
                <a:tc gridSpan="2">
                  <a:txBody>
                    <a:bodyPr/>
                    <a:lstStyle/>
                    <a:p>
                      <a:r>
                        <a:rPr lang="en-GB" sz="1400" b="1" i="0" u="none" strike="noStrike" cap="none" dirty="0">
                          <a:solidFill>
                            <a:schemeClr val="lt1"/>
                          </a:solidFill>
                          <a:effectLst/>
                          <a:latin typeface="+mn-lt"/>
                          <a:ea typeface="+mn-ea"/>
                          <a:cs typeface="+mn-cs"/>
                          <a:sym typeface="Arial"/>
                        </a:rPr>
                        <a:t>Executive summary presentation pack</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370840">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solidFill>
                            <a:schemeClr val="bg1"/>
                          </a:solidFill>
                        </a:rPr>
                        <a:t>Summarise and communicate value of cloud adoption based on the organisation’s actual budgets.</a:t>
                      </a:r>
                    </a:p>
                    <a:p>
                      <a:r>
                        <a:rPr lang="en-GB" sz="1050" dirty="0">
                          <a:solidFill>
                            <a:schemeClr val="bg1"/>
                          </a:solidFill>
                        </a:rPr>
                        <a:t>Inform decision making about next stage of the cloud journey.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370840">
                <a:tc>
                  <a:txBody>
                    <a:bodyPr/>
                    <a:lstStyle/>
                    <a:p>
                      <a:r>
                        <a:rPr lang="en-GB" sz="1050" dirty="0">
                          <a:solidFill>
                            <a:schemeClr val="tx1"/>
                          </a:solidFill>
                        </a:rPr>
                        <a:t>Composition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pPr marL="171450" indent="-171450">
                        <a:buFont typeface="Arial" panose="020B0604020202020204" pitchFamily="34" charset="0"/>
                        <a:buChar char="•"/>
                      </a:pPr>
                      <a:r>
                        <a:rPr lang="en-GB" sz="1050" dirty="0">
                          <a:solidFill>
                            <a:schemeClr val="bg1"/>
                          </a:solidFill>
                        </a:rPr>
                        <a:t>Executive Summary</a:t>
                      </a:r>
                    </a:p>
                    <a:p>
                      <a:pPr marL="171450" indent="-171450">
                        <a:buFont typeface="Arial" panose="020B0604020202020204" pitchFamily="34" charset="0"/>
                        <a:buChar char="•"/>
                      </a:pPr>
                      <a:r>
                        <a:rPr lang="en-GB" sz="1050" dirty="0">
                          <a:solidFill>
                            <a:schemeClr val="bg1"/>
                          </a:solidFill>
                        </a:rPr>
                        <a:t>Summary illustration of business case financial model and key highlights</a:t>
                      </a:r>
                    </a:p>
                    <a:p>
                      <a:pPr marL="171450" indent="-171450">
                        <a:buFont typeface="Arial" panose="020B0604020202020204" pitchFamily="34" charset="0"/>
                        <a:buChar char="•"/>
                      </a:pPr>
                      <a:r>
                        <a:rPr lang="en-GB" sz="1050" dirty="0">
                          <a:solidFill>
                            <a:schemeClr val="bg1"/>
                          </a:solidFill>
                        </a:rPr>
                        <a:t>Strategic drivers and articulate how the cloud can address them</a:t>
                      </a:r>
                    </a:p>
                    <a:p>
                      <a:pPr marL="171450" indent="-171450">
                        <a:buFont typeface="Arial" panose="020B0604020202020204" pitchFamily="34" charset="0"/>
                        <a:buChar char="•"/>
                      </a:pPr>
                      <a:r>
                        <a:rPr lang="en-GB" sz="1050" dirty="0">
                          <a:solidFill>
                            <a:schemeClr val="bg1"/>
                          </a:solidFill>
                        </a:rPr>
                        <a:t>Recommended next steps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370840">
                <a:tc>
                  <a:txBody>
                    <a:bodyPr/>
                    <a:lstStyle/>
                    <a:p>
                      <a:r>
                        <a:rPr lang="en-GB" sz="1050" dirty="0">
                          <a:solidFill>
                            <a:schemeClr val="tx1"/>
                          </a:solidFill>
                        </a:rPr>
                        <a:t>Derivation</a:t>
                      </a:r>
                      <a:r>
                        <a:rPr lang="en-GB" sz="1050" baseline="0" dirty="0">
                          <a:solidFill>
                            <a:schemeClr val="tx1"/>
                          </a:solidFill>
                        </a:rPr>
                        <a:t> / Inputs</a:t>
                      </a:r>
                      <a:endParaRPr lang="en-GB" sz="1050" dirty="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BVA Financial Model</a:t>
                      </a:r>
                    </a:p>
                    <a:p>
                      <a:r>
                        <a:rPr lang="en-GB" sz="1050" dirty="0">
                          <a:solidFill>
                            <a:schemeClr val="bg1"/>
                          </a:solidFill>
                        </a:rPr>
                        <a:t>Interviews and reviews.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370840">
                <a:tc>
                  <a:txBody>
                    <a:bodyPr/>
                    <a:lstStyle/>
                    <a:p>
                      <a:r>
                        <a:rPr lang="en-GB" sz="1050" dirty="0">
                          <a:solidFill>
                            <a:schemeClr val="tx1"/>
                          </a:solidFill>
                        </a:rPr>
                        <a:t>Definition of Done / Quality Criteria</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pPr marL="171450" indent="-171450">
                        <a:buFont typeface="Arial" panose="020B0604020202020204" pitchFamily="34" charset="0"/>
                        <a:buChar char="•"/>
                      </a:pPr>
                      <a:r>
                        <a:rPr lang="en-GB" sz="1050" dirty="0">
                          <a:solidFill>
                            <a:schemeClr val="bg1"/>
                          </a:solidFill>
                        </a:rPr>
                        <a:t>Clear and concise</a:t>
                      </a:r>
                    </a:p>
                    <a:p>
                      <a:pPr marL="171450" indent="-171450">
                        <a:buFont typeface="Arial" panose="020B0604020202020204" pitchFamily="34" charset="0"/>
                        <a:buChar char="•"/>
                      </a:pPr>
                      <a:r>
                        <a:rPr lang="en-GB" sz="1050" dirty="0">
                          <a:solidFill>
                            <a:schemeClr val="bg1"/>
                          </a:solidFill>
                        </a:rPr>
                        <a:t>Accuracy +/- 20% (as it is based on several assumptions)</a:t>
                      </a:r>
                    </a:p>
                    <a:p>
                      <a:pPr marL="171450" indent="-171450">
                        <a:buFont typeface="Arial" panose="020B0604020202020204" pitchFamily="34" charset="0"/>
                        <a:buChar char="•"/>
                      </a:pPr>
                      <a:r>
                        <a:rPr lang="en-GB" sz="1050" dirty="0">
                          <a:solidFill>
                            <a:schemeClr val="bg1"/>
                          </a:solidFill>
                        </a:rPr>
                        <a:t>Actionable insights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370840">
                <a:tc>
                  <a:txBody>
                    <a:bodyPr/>
                    <a:lstStyle/>
                    <a:p>
                      <a:r>
                        <a:rPr lang="en-GB" sz="1050" dirty="0">
                          <a:solidFill>
                            <a:schemeClr val="tx1"/>
                          </a:solidFill>
                        </a:rPr>
                        <a:t>Review Points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Week 2 – first draft</a:t>
                      </a:r>
                    </a:p>
                    <a:p>
                      <a:r>
                        <a:rPr lang="en-GB" sz="1050" dirty="0">
                          <a:solidFill>
                            <a:schemeClr val="bg1"/>
                          </a:solidFill>
                        </a:rPr>
                        <a:t>Week 3 – final draft</a:t>
                      </a:r>
                    </a:p>
                    <a:p>
                      <a:r>
                        <a:rPr lang="en-GB" sz="1050" dirty="0">
                          <a:solidFill>
                            <a:schemeClr val="bg1"/>
                          </a:solidFill>
                        </a:rPr>
                        <a:t>Week 3 – Exec presentation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370840">
                <a:tc>
                  <a:txBody>
                    <a:bodyPr/>
                    <a:lstStyle/>
                    <a:p>
                      <a:r>
                        <a:rPr lang="en-GB" sz="1050" dirty="0">
                          <a:solidFill>
                            <a:schemeClr val="tx1"/>
                          </a:solidFill>
                        </a:rPr>
                        <a:t>Reviewers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Programme Manager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370840">
                <a:tc>
                  <a:txBody>
                    <a:bodyPr/>
                    <a:lstStyle/>
                    <a:p>
                      <a:r>
                        <a:rPr lang="en-GB" sz="1050" dirty="0">
                          <a:solidFill>
                            <a:schemeClr val="tx1"/>
                          </a:solidFill>
                        </a:rPr>
                        <a:t>Approver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Sponsor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graphicFrame>
        <p:nvGraphicFramePr>
          <p:cNvPr id="5" name="Table 5">
            <a:extLst>
              <a:ext uri="{FF2B5EF4-FFF2-40B4-BE49-F238E27FC236}">
                <a16:creationId xmlns:a16="http://schemas.microsoft.com/office/drawing/2014/main" id="{4E0EEFCA-1F9E-4EA2-9B27-D7A1CE1C61D8}"/>
              </a:ext>
            </a:extLst>
          </p:cNvPr>
          <p:cNvGraphicFramePr>
            <a:graphicFrameLocks noGrp="1"/>
          </p:cNvGraphicFramePr>
          <p:nvPr>
            <p:extLst>
              <p:ext uri="{D42A27DB-BD31-4B8C-83A1-F6EECF244321}">
                <p14:modId xmlns:p14="http://schemas.microsoft.com/office/powerpoint/2010/main" val="2898548167"/>
              </p:ext>
            </p:extLst>
          </p:nvPr>
        </p:nvGraphicFramePr>
        <p:xfrm>
          <a:off x="6255657" y="1297186"/>
          <a:ext cx="5504343" cy="3946406"/>
        </p:xfrm>
        <a:graphic>
          <a:graphicData uri="http://schemas.openxmlformats.org/drawingml/2006/table">
            <a:tbl>
              <a:tblPr firstRow="1" firstCol="1">
                <a:tableStyleId>{00A15C55-8517-42AA-B614-E9B94910E393}</a:tableStyleId>
              </a:tblPr>
              <a:tblGrid>
                <a:gridCol w="1592940">
                  <a:extLst>
                    <a:ext uri="{9D8B030D-6E8A-4147-A177-3AD203B41FA5}">
                      <a16:colId xmlns:a16="http://schemas.microsoft.com/office/drawing/2014/main" val="734199246"/>
                    </a:ext>
                  </a:extLst>
                </a:gridCol>
                <a:gridCol w="3911403">
                  <a:extLst>
                    <a:ext uri="{9D8B030D-6E8A-4147-A177-3AD203B41FA5}">
                      <a16:colId xmlns:a16="http://schemas.microsoft.com/office/drawing/2014/main" val="3229749537"/>
                    </a:ext>
                  </a:extLst>
                </a:gridCol>
              </a:tblGrid>
              <a:tr h="347226">
                <a:tc gridSpan="2">
                  <a:txBody>
                    <a:bodyPr/>
                    <a:lstStyle/>
                    <a:p>
                      <a:r>
                        <a:rPr lang="en-GB" sz="1400" b="1" i="0" u="none" strike="noStrike" cap="none" dirty="0">
                          <a:solidFill>
                            <a:schemeClr val="lt1"/>
                          </a:solidFill>
                          <a:effectLst/>
                          <a:latin typeface="+mn-lt"/>
                          <a:ea typeface="+mn-ea"/>
                          <a:cs typeface="+mn-cs"/>
                          <a:sym typeface="Arial"/>
                        </a:rPr>
                        <a:t>BVA Financial model</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370840">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Calculate an estimate of the value of moving systems to the cloud, based on high-level IT budget values.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370840">
                <a:tc>
                  <a:txBody>
                    <a:bodyPr/>
                    <a:lstStyle/>
                    <a:p>
                      <a:r>
                        <a:rPr lang="en-GB" sz="1050" dirty="0">
                          <a:solidFill>
                            <a:schemeClr val="tx1"/>
                          </a:solidFill>
                        </a:rPr>
                        <a:t>Composition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Proprietary excel-based tool, based on an industry benchmark estimating model. </a:t>
                      </a:r>
                    </a:p>
                    <a:p>
                      <a:r>
                        <a:rPr lang="en-GB" sz="1050" dirty="0">
                          <a:solidFill>
                            <a:schemeClr val="bg1"/>
                          </a:solidFill>
                        </a:rPr>
                        <a:t>Summary visualisations of data</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370840">
                <a:tc>
                  <a:txBody>
                    <a:bodyPr/>
                    <a:lstStyle/>
                    <a:p>
                      <a:r>
                        <a:rPr lang="en-GB" sz="1050" dirty="0">
                          <a:solidFill>
                            <a:schemeClr val="tx1"/>
                          </a:solidFill>
                        </a:rPr>
                        <a:t>Derivation</a:t>
                      </a:r>
                      <a:r>
                        <a:rPr lang="en-GB" sz="1050" baseline="0" dirty="0">
                          <a:solidFill>
                            <a:schemeClr val="tx1"/>
                          </a:solidFill>
                        </a:rPr>
                        <a:t> / Inputs</a:t>
                      </a:r>
                      <a:endParaRPr lang="en-GB" sz="1050" dirty="0">
                        <a:solidFill>
                          <a:schemeClr val="tx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Annual report</a:t>
                      </a:r>
                    </a:p>
                    <a:p>
                      <a:r>
                        <a:rPr lang="en-GB" sz="1050" dirty="0">
                          <a:solidFill>
                            <a:schemeClr val="bg1"/>
                          </a:solidFill>
                        </a:rPr>
                        <a:t>IT budget, if available </a:t>
                      </a:r>
                    </a:p>
                    <a:p>
                      <a:r>
                        <a:rPr lang="en-GB" sz="1050" dirty="0">
                          <a:solidFill>
                            <a:schemeClr val="bg1"/>
                          </a:solidFill>
                        </a:rPr>
                        <a:t>IT organisation headcount</a:t>
                      </a:r>
                    </a:p>
                    <a:p>
                      <a:r>
                        <a:rPr lang="en-GB" sz="1050" dirty="0">
                          <a:solidFill>
                            <a:schemeClr val="bg1"/>
                          </a:solidFill>
                        </a:rPr>
                        <a:t>Contextual information about IT estate, applications and inventory if available.  See page on information requirement.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370840">
                <a:tc>
                  <a:txBody>
                    <a:bodyPr/>
                    <a:lstStyle/>
                    <a:p>
                      <a:r>
                        <a:rPr lang="en-GB" sz="1050" dirty="0">
                          <a:solidFill>
                            <a:schemeClr val="tx1"/>
                          </a:solidFill>
                        </a:rPr>
                        <a:t>Definition of Done / Quality Criteria</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Accuracy +/- 20%</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370840">
                <a:tc>
                  <a:txBody>
                    <a:bodyPr/>
                    <a:lstStyle/>
                    <a:p>
                      <a:r>
                        <a:rPr lang="en-GB" sz="1050" dirty="0">
                          <a:solidFill>
                            <a:schemeClr val="tx1"/>
                          </a:solidFill>
                        </a:rPr>
                        <a:t>Review Points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Week 1 – review assumptions and refine TCO </a:t>
                      </a:r>
                    </a:p>
                    <a:p>
                      <a:r>
                        <a:rPr lang="en-GB" sz="1050" dirty="0">
                          <a:solidFill>
                            <a:schemeClr val="bg1"/>
                          </a:solidFill>
                        </a:rPr>
                        <a:t>Week 2 – review and tune migration sensitivity analysis</a:t>
                      </a:r>
                    </a:p>
                    <a:p>
                      <a:r>
                        <a:rPr lang="en-GB" sz="1050" dirty="0">
                          <a:solidFill>
                            <a:schemeClr val="bg1"/>
                          </a:solidFill>
                        </a:rPr>
                        <a:t>Week 3</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370840">
                <a:tc>
                  <a:txBody>
                    <a:bodyPr/>
                    <a:lstStyle/>
                    <a:p>
                      <a:r>
                        <a:rPr lang="en-GB" sz="1050" dirty="0">
                          <a:solidFill>
                            <a:schemeClr val="tx1"/>
                          </a:solidFill>
                        </a:rPr>
                        <a:t>Reviewers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Programme Manager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370840">
                <a:tc>
                  <a:txBody>
                    <a:bodyPr/>
                    <a:lstStyle/>
                    <a:p>
                      <a:r>
                        <a:rPr lang="en-GB" sz="1050" dirty="0">
                          <a:solidFill>
                            <a:schemeClr val="tx1"/>
                          </a:solidFill>
                        </a:rPr>
                        <a:t>Approver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Sponsor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spTree>
    <p:extLst>
      <p:ext uri="{BB962C8B-B14F-4D97-AF65-F5344CB8AC3E}">
        <p14:creationId xmlns:p14="http://schemas.microsoft.com/office/powerpoint/2010/main" val="229982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64"/>
        <p:cNvGrpSpPr/>
        <p:nvPr/>
      </p:nvGrpSpPr>
      <p:grpSpPr>
        <a:xfrm>
          <a:off x="0" y="0"/>
          <a:ext cx="0" cy="0"/>
          <a:chOff x="0" y="0"/>
          <a:chExt cx="0" cy="0"/>
        </a:xfrm>
      </p:grpSpPr>
      <p:sp>
        <p:nvSpPr>
          <p:cNvPr id="1465" name="Google Shape;1465;p9"/>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a:lnSpc>
                <a:spcPct val="90000"/>
              </a:lnSpc>
              <a:spcBef>
                <a:spcPts val="0"/>
              </a:spcBef>
              <a:spcAft>
                <a:spcPts val="0"/>
              </a:spcAft>
              <a:buNone/>
            </a:pPr>
            <a:r>
              <a:rPr lang="en-GB" sz="4800" dirty="0"/>
              <a:t>Contents</a:t>
            </a:r>
            <a:endParaRPr lang="en-US" dirty="0"/>
          </a:p>
        </p:txBody>
      </p:sp>
      <p:sp>
        <p:nvSpPr>
          <p:cNvPr id="1467" name="Google Shape;1467;p9"/>
          <p:cNvSpPr txBox="1">
            <a:spLocks noGrp="1"/>
          </p:cNvSpPr>
          <p:nvPr>
            <p:ph type="body" idx="1"/>
          </p:nvPr>
        </p:nvSpPr>
        <p:spPr>
          <a:xfrm>
            <a:off x="432000" y="1464122"/>
            <a:ext cx="11012644" cy="2480862"/>
          </a:xfrm>
          <a:prstGeom prst="rect">
            <a:avLst/>
          </a:prstGeom>
          <a:noFill/>
          <a:ln>
            <a:noFill/>
          </a:ln>
        </p:spPr>
        <p:txBody>
          <a:bodyPr spcFirstLastPara="1" wrap="square" lIns="0" tIns="0" rIns="0" bIns="0" anchor="t" anchorCtr="0">
            <a:noAutofit/>
          </a:bodyPr>
          <a:lstStyle/>
          <a:p>
            <a:pPr marL="342900" indent="-342900">
              <a:buFont typeface="Arial" charset="0"/>
              <a:buChar char="•"/>
            </a:pPr>
            <a:r>
              <a:rPr lang="en-US" sz="2000" dirty="0"/>
              <a:t>Introduction</a:t>
            </a:r>
          </a:p>
          <a:p>
            <a:pPr marL="342900" indent="-342900">
              <a:buFont typeface="Arial" charset="0"/>
              <a:buChar char="•"/>
            </a:pPr>
            <a:r>
              <a:rPr lang="en-US" sz="2000" dirty="0"/>
              <a:t>Approach &amp; Key Outputs</a:t>
            </a:r>
          </a:p>
          <a:p>
            <a:pPr marL="342900" indent="-342900">
              <a:buFont typeface="Arial" charset="0"/>
              <a:buChar char="•"/>
            </a:pPr>
            <a:r>
              <a:rPr lang="en-US" sz="2000" dirty="0"/>
              <a:t>Process for Business Case Development</a:t>
            </a:r>
          </a:p>
          <a:p>
            <a:pPr marL="342900" indent="-342900">
              <a:buFont typeface="Arial" charset="0"/>
              <a:buChar char="•"/>
            </a:pPr>
            <a:r>
              <a:rPr lang="en-US" sz="2000" dirty="0"/>
              <a:t>Delivery Plan </a:t>
            </a:r>
          </a:p>
          <a:p>
            <a:pPr marL="342900" indent="-342900">
              <a:buFont typeface="Arial" charset="0"/>
              <a:buChar char="•"/>
            </a:pPr>
            <a:r>
              <a:rPr lang="en-US" sz="2000" dirty="0"/>
              <a:t>Risks</a:t>
            </a:r>
          </a:p>
          <a:p>
            <a:pPr marL="342900" indent="-342900">
              <a:buFont typeface="Arial" charset="0"/>
              <a:buChar char="•"/>
            </a:pPr>
            <a:r>
              <a:rPr lang="en-US" sz="2000" dirty="0"/>
              <a:t>Prerequisites</a:t>
            </a:r>
          </a:p>
          <a:p>
            <a:pPr marL="800100" lvl="1" indent="-342900">
              <a:buFont typeface="Arial" charset="0"/>
              <a:buChar char="•"/>
            </a:pPr>
            <a:r>
              <a:rPr lang="en-GB" sz="2000" dirty="0"/>
              <a:t>Information requirement</a:t>
            </a:r>
            <a:endParaRPr lang="en-US" sz="2000" dirty="0"/>
          </a:p>
          <a:p>
            <a:pPr marL="800100" lvl="1" indent="-342900">
              <a:buFont typeface="Arial" charset="0"/>
              <a:buChar char="•"/>
            </a:pPr>
            <a:r>
              <a:rPr lang="en-US" sz="2000" dirty="0"/>
              <a:t>Stakeholder list and time commitment </a:t>
            </a:r>
          </a:p>
        </p:txBody>
      </p:sp>
      <p:sp>
        <p:nvSpPr>
          <p:cNvPr id="2" name="Rectangle 1">
            <a:extLst>
              <a:ext uri="{FF2B5EF4-FFF2-40B4-BE49-F238E27FC236}">
                <a16:creationId xmlns:a16="http://schemas.microsoft.com/office/drawing/2014/main" id="{DBCD9892-8F70-7945-84FA-C40E5EF408A4}"/>
              </a:ext>
            </a:extLst>
          </p:cNvPr>
          <p:cNvSpPr/>
          <p:nvPr/>
        </p:nvSpPr>
        <p:spPr>
          <a:xfrm>
            <a:off x="432000" y="4919008"/>
            <a:ext cx="6096000" cy="1938992"/>
          </a:xfrm>
          <a:prstGeom prst="rect">
            <a:avLst/>
          </a:prstGeom>
          <a:noFill/>
          <a:ln>
            <a:noFill/>
          </a:ln>
        </p:spPr>
        <p:txBody>
          <a:bodyPr spcFirstLastPara="1" wrap="square" lIns="0" tIns="0" rIns="0" bIns="0" anchor="t" anchorCtr="0">
            <a:noAutofit/>
          </a:bodyPr>
          <a:lstStyle/>
          <a:p>
            <a:pPr>
              <a:buClr>
                <a:schemeClr val="lt1"/>
              </a:buClr>
              <a:buSzPts val="2200"/>
            </a:pPr>
            <a:r>
              <a:rPr lang="en-US" sz="2000" dirty="0">
                <a:solidFill>
                  <a:schemeClr val="accent6"/>
                </a:solidFill>
              </a:rPr>
              <a:t>Appendices</a:t>
            </a:r>
          </a:p>
          <a:p>
            <a:pPr marL="342900" indent="-342900">
              <a:buClr>
                <a:schemeClr val="lt1"/>
              </a:buClr>
              <a:buSzPts val="2200"/>
              <a:buFont typeface="Arial" charset="0"/>
              <a:buChar char="•"/>
            </a:pPr>
            <a:r>
              <a:rPr lang="en-US" sz="2000" dirty="0">
                <a:solidFill>
                  <a:schemeClr val="accent6"/>
                </a:solidFill>
              </a:rPr>
              <a:t>Workshop Agendas</a:t>
            </a:r>
          </a:p>
          <a:p>
            <a:pPr marL="342900" indent="-342900">
              <a:buClr>
                <a:schemeClr val="lt1"/>
              </a:buClr>
              <a:buSzPts val="2200"/>
              <a:buFont typeface="Arial" charset="0"/>
              <a:buChar char="•"/>
            </a:pPr>
            <a:r>
              <a:rPr lang="en-US" sz="2000" dirty="0">
                <a:solidFill>
                  <a:schemeClr val="accent6"/>
                </a:solidFill>
              </a:rPr>
              <a:t>Example Exec Summary </a:t>
            </a:r>
          </a:p>
          <a:p>
            <a:pPr marL="342900" indent="-342900">
              <a:buClr>
                <a:schemeClr val="lt1"/>
              </a:buClr>
              <a:buSzPts val="2200"/>
              <a:buFont typeface="Arial" charset="0"/>
              <a:buChar char="•"/>
            </a:pPr>
            <a:r>
              <a:rPr lang="en-US" sz="2000" dirty="0">
                <a:solidFill>
                  <a:schemeClr val="accent6"/>
                </a:solidFill>
              </a:rPr>
              <a:t>Business case framework readout </a:t>
            </a:r>
          </a:p>
          <a:p>
            <a:pPr marL="342900" indent="-342900">
              <a:buClr>
                <a:schemeClr val="lt1"/>
              </a:buClr>
              <a:buSzPts val="2200"/>
              <a:buFont typeface="Arial" charset="0"/>
              <a:buChar char="•"/>
            </a:pPr>
            <a:endParaRPr lang="en-GB" sz="2000" dirty="0">
              <a:solidFill>
                <a:schemeClr val="accent6"/>
              </a:solidFill>
            </a:endParaRPr>
          </a:p>
        </p:txBody>
      </p:sp>
    </p:spTree>
    <p:extLst>
      <p:ext uri="{BB962C8B-B14F-4D97-AF65-F5344CB8AC3E}">
        <p14:creationId xmlns:p14="http://schemas.microsoft.com/office/powerpoint/2010/main" val="118934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1982FA-EC28-4238-A732-08F2EA0BF12B}"/>
              </a:ext>
            </a:extLst>
          </p:cNvPr>
          <p:cNvSpPr>
            <a:spLocks noGrp="1"/>
          </p:cNvSpPr>
          <p:nvPr>
            <p:ph type="body" idx="1"/>
          </p:nvPr>
        </p:nvSpPr>
        <p:spPr/>
        <p:txBody>
          <a:bodyPr/>
          <a:lstStyle/>
          <a:p>
            <a:endParaRPr lang="en-GB"/>
          </a:p>
        </p:txBody>
      </p:sp>
      <p:sp>
        <p:nvSpPr>
          <p:cNvPr id="5" name="Text Placeholder 4">
            <a:extLst>
              <a:ext uri="{FF2B5EF4-FFF2-40B4-BE49-F238E27FC236}">
                <a16:creationId xmlns:a16="http://schemas.microsoft.com/office/drawing/2014/main" id="{5B86BAFC-2C74-4BD3-8929-1E730CE13B7E}"/>
              </a:ext>
            </a:extLst>
          </p:cNvPr>
          <p:cNvSpPr>
            <a:spLocks noGrp="1"/>
          </p:cNvSpPr>
          <p:nvPr>
            <p:ph type="body" idx="2"/>
          </p:nvPr>
        </p:nvSpPr>
        <p:spPr>
          <a:xfrm>
            <a:off x="611999" y="2520000"/>
            <a:ext cx="8567169" cy="963612"/>
          </a:xfrm>
        </p:spPr>
        <p:txBody>
          <a:bodyPr/>
          <a:lstStyle/>
          <a:p>
            <a:r>
              <a:rPr lang="en-GB" dirty="0"/>
              <a:t>Workshop Agendas</a:t>
            </a:r>
          </a:p>
        </p:txBody>
      </p:sp>
    </p:spTree>
    <p:extLst>
      <p:ext uri="{BB962C8B-B14F-4D97-AF65-F5344CB8AC3E}">
        <p14:creationId xmlns:p14="http://schemas.microsoft.com/office/powerpoint/2010/main" val="337509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96FD08-C7D6-4C50-A1BF-C53266DC17E9}"/>
              </a:ext>
            </a:extLst>
          </p:cNvPr>
          <p:cNvSpPr>
            <a:spLocks noGrp="1"/>
          </p:cNvSpPr>
          <p:nvPr>
            <p:ph type="title"/>
          </p:nvPr>
        </p:nvSpPr>
        <p:spPr/>
        <p:txBody>
          <a:bodyPr/>
          <a:lstStyle/>
          <a:p>
            <a:r>
              <a:rPr lang="en-GB" dirty="0"/>
              <a:t>Workshop Agendas</a:t>
            </a:r>
          </a:p>
        </p:txBody>
      </p:sp>
      <p:graphicFrame>
        <p:nvGraphicFramePr>
          <p:cNvPr id="5" name="Table 5">
            <a:extLst>
              <a:ext uri="{FF2B5EF4-FFF2-40B4-BE49-F238E27FC236}">
                <a16:creationId xmlns:a16="http://schemas.microsoft.com/office/drawing/2014/main" id="{672B44FE-99EC-4999-A692-323C6DAD1336}"/>
              </a:ext>
            </a:extLst>
          </p:cNvPr>
          <p:cNvGraphicFramePr>
            <a:graphicFrameLocks noGrp="1"/>
          </p:cNvGraphicFramePr>
          <p:nvPr>
            <p:extLst>
              <p:ext uri="{D42A27DB-BD31-4B8C-83A1-F6EECF244321}">
                <p14:modId xmlns:p14="http://schemas.microsoft.com/office/powerpoint/2010/main" val="3268196449"/>
              </p:ext>
            </p:extLst>
          </p:nvPr>
        </p:nvGraphicFramePr>
        <p:xfrm>
          <a:off x="431999" y="1297186"/>
          <a:ext cx="5504343" cy="4290060"/>
        </p:xfrm>
        <a:graphic>
          <a:graphicData uri="http://schemas.openxmlformats.org/drawingml/2006/table">
            <a:tbl>
              <a:tblPr firstRow="1" firstCol="1">
                <a:tableStyleId>{00A15C55-8517-42AA-B614-E9B94910E393}</a:tableStyleId>
              </a:tblPr>
              <a:tblGrid>
                <a:gridCol w="1251658">
                  <a:extLst>
                    <a:ext uri="{9D8B030D-6E8A-4147-A177-3AD203B41FA5}">
                      <a16:colId xmlns:a16="http://schemas.microsoft.com/office/drawing/2014/main" val="734199246"/>
                    </a:ext>
                  </a:extLst>
                </a:gridCol>
                <a:gridCol w="4252685">
                  <a:extLst>
                    <a:ext uri="{9D8B030D-6E8A-4147-A177-3AD203B41FA5}">
                      <a16:colId xmlns:a16="http://schemas.microsoft.com/office/drawing/2014/main" val="3229749537"/>
                    </a:ext>
                  </a:extLst>
                </a:gridCol>
              </a:tblGrid>
              <a:tr h="370840">
                <a:tc gridSpan="2">
                  <a:txBody>
                    <a:bodyPr/>
                    <a:lstStyle/>
                    <a:p>
                      <a:r>
                        <a:rPr lang="en-GB" sz="1400" dirty="0"/>
                        <a:t>Mobilisation / Terms of Reference meeting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370840">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Agree terms of reference and expectations.</a:t>
                      </a:r>
                    </a:p>
                    <a:p>
                      <a:r>
                        <a:rPr lang="en-GB" sz="1050" dirty="0">
                          <a:solidFill>
                            <a:schemeClr val="bg1"/>
                          </a:solidFill>
                        </a:rPr>
                        <a:t>Ensure mobilisation of right stakeholders and access to relevant data</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407278">
                <a:tc>
                  <a:txBody>
                    <a:bodyPr/>
                    <a:lstStyle/>
                    <a:p>
                      <a:r>
                        <a:rPr lang="en-GB" sz="1050" dirty="0">
                          <a:solidFill>
                            <a:schemeClr val="tx1"/>
                          </a:solidFill>
                        </a:rPr>
                        <a:t>Attendees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Customer programme manager, </a:t>
                      </a:r>
                    </a:p>
                    <a:p>
                      <a:r>
                        <a:rPr lang="en-GB" sz="1050" dirty="0">
                          <a:solidFill>
                            <a:schemeClr val="bg1"/>
                          </a:solidFill>
                        </a:rPr>
                        <a:t>Sponsor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370840">
                <a:tc>
                  <a:txBody>
                    <a:bodyPr/>
                    <a:lstStyle/>
                    <a:p>
                      <a:r>
                        <a:rPr lang="en-GB" sz="1050" dirty="0">
                          <a:solidFill>
                            <a:schemeClr val="tx1"/>
                          </a:solidFill>
                        </a:rPr>
                        <a:t>Agenda Topics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Delivery approach</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solidFill>
                            <a:schemeClr val="bg1"/>
                          </a:solidFill>
                        </a:rPr>
                        <a:t>Stakeholder mapping</a:t>
                      </a:r>
                    </a:p>
                    <a:p>
                      <a:r>
                        <a:rPr lang="en-GB" sz="1050" dirty="0">
                          <a:solidFill>
                            <a:schemeClr val="bg1"/>
                          </a:solidFill>
                        </a:rPr>
                        <a:t>Data sources and initial assumptions.</a:t>
                      </a:r>
                    </a:p>
                    <a:p>
                      <a:endParaRPr lang="en-GB" sz="1050" dirty="0">
                        <a:solidFill>
                          <a:schemeClr val="bg1"/>
                        </a:solidFill>
                      </a:endParaRPr>
                    </a:p>
                    <a:p>
                      <a:r>
                        <a:rPr lang="en-GB" sz="1050" dirty="0">
                          <a:solidFill>
                            <a:schemeClr val="bg1"/>
                          </a:solidFill>
                        </a:rPr>
                        <a:t>Estimating model</a:t>
                      </a:r>
                    </a:p>
                    <a:p>
                      <a:r>
                        <a:rPr lang="en-GB" sz="1050" dirty="0">
                          <a:solidFill>
                            <a:schemeClr val="bg1"/>
                          </a:solidFill>
                        </a:rPr>
                        <a:t>Cost of change (TCO, Migration, Upskilling)</a:t>
                      </a:r>
                    </a:p>
                    <a:p>
                      <a:r>
                        <a:rPr lang="en-GB" sz="1050" b="0" spc="-5" dirty="0">
                          <a:solidFill>
                            <a:schemeClr val="bg1"/>
                          </a:solidFill>
                        </a:rPr>
                        <a:t>Progress reporting</a:t>
                      </a:r>
                    </a:p>
                    <a:p>
                      <a:r>
                        <a:rPr lang="en-GB" sz="1050" b="0" spc="-5" dirty="0">
                          <a:solidFill>
                            <a:schemeClr val="bg1"/>
                          </a:solidFill>
                        </a:rPr>
                        <a:t>Communication plan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370840">
                <a:tc>
                  <a:txBody>
                    <a:bodyPr/>
                    <a:lstStyle/>
                    <a:p>
                      <a:r>
                        <a:rPr lang="en-GB" sz="1050" dirty="0">
                          <a:solidFill>
                            <a:schemeClr val="tx1"/>
                          </a:solidFill>
                        </a:rPr>
                        <a:t>Outputs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Scope statement</a:t>
                      </a:r>
                      <a:br>
                        <a:rPr lang="en-GB" sz="1050" dirty="0">
                          <a:solidFill>
                            <a:schemeClr val="bg1"/>
                          </a:solidFill>
                        </a:rPr>
                      </a:br>
                      <a:r>
                        <a:rPr lang="en-GB" sz="1050" dirty="0">
                          <a:solidFill>
                            <a:schemeClr val="bg1"/>
                          </a:solidFill>
                        </a:rPr>
                        <a:t>Data input Templates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370840">
                <a:tc>
                  <a:txBody>
                    <a:bodyPr/>
                    <a:lstStyle/>
                    <a:p>
                      <a:r>
                        <a:rPr lang="en-GB" sz="1050" dirty="0">
                          <a:solidFill>
                            <a:schemeClr val="tx1"/>
                          </a:solidFill>
                        </a:rPr>
                        <a:t>Inputs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Outline plan and draft terms of reference.</a:t>
                      </a:r>
                    </a:p>
                    <a:p>
                      <a:r>
                        <a:rPr lang="en-GB" sz="1050" dirty="0">
                          <a:solidFill>
                            <a:schemeClr val="bg1"/>
                          </a:solidFill>
                        </a:rPr>
                        <a:t>BVA estimate model</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370840">
                <a:tc>
                  <a:txBody>
                    <a:bodyPr/>
                    <a:lstStyle/>
                    <a:p>
                      <a:r>
                        <a:rPr lang="en-GB" sz="1050" dirty="0">
                          <a:solidFill>
                            <a:schemeClr val="tx1"/>
                          </a:solidFill>
                        </a:rPr>
                        <a:t>Duration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2-3 hours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370840">
                <a:tc>
                  <a:txBody>
                    <a:bodyPr/>
                    <a:lstStyle/>
                    <a:p>
                      <a:r>
                        <a:rPr lang="en-GB" sz="1050" dirty="0">
                          <a:solidFill>
                            <a:schemeClr val="tx1"/>
                          </a:solidFill>
                        </a:rPr>
                        <a:t>Timing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Prior to engagement start.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graphicFrame>
        <p:nvGraphicFramePr>
          <p:cNvPr id="7" name="Table 5">
            <a:extLst>
              <a:ext uri="{FF2B5EF4-FFF2-40B4-BE49-F238E27FC236}">
                <a16:creationId xmlns:a16="http://schemas.microsoft.com/office/drawing/2014/main" id="{0B33319A-CFF2-44FA-AE07-8A5D77BC099C}"/>
              </a:ext>
            </a:extLst>
          </p:cNvPr>
          <p:cNvGraphicFramePr>
            <a:graphicFrameLocks noGrp="1"/>
          </p:cNvGraphicFramePr>
          <p:nvPr>
            <p:extLst>
              <p:ext uri="{D42A27DB-BD31-4B8C-83A1-F6EECF244321}">
                <p14:modId xmlns:p14="http://schemas.microsoft.com/office/powerpoint/2010/main" val="4292734532"/>
              </p:ext>
            </p:extLst>
          </p:nvPr>
        </p:nvGraphicFramePr>
        <p:xfrm>
          <a:off x="6255660" y="1297186"/>
          <a:ext cx="5504343" cy="4204330"/>
        </p:xfrm>
        <a:graphic>
          <a:graphicData uri="http://schemas.openxmlformats.org/drawingml/2006/table">
            <a:tbl>
              <a:tblPr firstRow="1" firstCol="1">
                <a:tableStyleId>{00A15C55-8517-42AA-B614-E9B94910E393}</a:tableStyleId>
              </a:tblPr>
              <a:tblGrid>
                <a:gridCol w="1251658">
                  <a:extLst>
                    <a:ext uri="{9D8B030D-6E8A-4147-A177-3AD203B41FA5}">
                      <a16:colId xmlns:a16="http://schemas.microsoft.com/office/drawing/2014/main" val="734199246"/>
                    </a:ext>
                  </a:extLst>
                </a:gridCol>
                <a:gridCol w="4252685">
                  <a:extLst>
                    <a:ext uri="{9D8B030D-6E8A-4147-A177-3AD203B41FA5}">
                      <a16:colId xmlns:a16="http://schemas.microsoft.com/office/drawing/2014/main" val="3229749537"/>
                    </a:ext>
                  </a:extLst>
                </a:gridCol>
              </a:tblGrid>
              <a:tr h="440780">
                <a:tc gridSpan="2">
                  <a:txBody>
                    <a:bodyPr/>
                    <a:lstStyle/>
                    <a:p>
                      <a:r>
                        <a:rPr lang="en-GB" sz="1400" dirty="0"/>
                        <a:t>Budget validation workshop</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584320">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Establish common understanding of the IT budget and cost category breakdown. </a:t>
                      </a:r>
                    </a:p>
                    <a:p>
                      <a:endParaRPr lang="en-GB" sz="1050" dirty="0">
                        <a:solidFill>
                          <a:schemeClr val="bg1"/>
                        </a:solidFill>
                      </a:endParaRPr>
                    </a:p>
                    <a:p>
                      <a:r>
                        <a:rPr lang="en-GB" sz="1050" dirty="0">
                          <a:solidFill>
                            <a:schemeClr val="bg1"/>
                          </a:solidFill>
                        </a:rPr>
                        <a:t>Understand directional priorities and business value levers.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489085">
                <a:tc>
                  <a:txBody>
                    <a:bodyPr/>
                    <a:lstStyle/>
                    <a:p>
                      <a:r>
                        <a:rPr lang="en-GB" sz="1050" dirty="0">
                          <a:solidFill>
                            <a:schemeClr val="tx1"/>
                          </a:solidFill>
                        </a:rPr>
                        <a:t>Attendees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Customer programme manager, </a:t>
                      </a:r>
                    </a:p>
                    <a:p>
                      <a:r>
                        <a:rPr lang="en-GB" sz="1050" dirty="0">
                          <a:solidFill>
                            <a:schemeClr val="bg1"/>
                          </a:solidFill>
                        </a:rPr>
                        <a:t>Sponsor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679285">
                <a:tc>
                  <a:txBody>
                    <a:bodyPr/>
                    <a:lstStyle/>
                    <a:p>
                      <a:r>
                        <a:rPr lang="en-GB" sz="1050" dirty="0">
                          <a:solidFill>
                            <a:schemeClr val="tx1"/>
                          </a:solidFill>
                        </a:rPr>
                        <a:t>Agenda Topics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050" b="0" spc="-5" dirty="0">
                          <a:solidFill>
                            <a:schemeClr val="bg1"/>
                          </a:solidFill>
                        </a:rPr>
                        <a:t>Review budget hypothesis and tune the model</a:t>
                      </a:r>
                    </a:p>
                    <a:p>
                      <a:pPr marL="171450" indent="-171450">
                        <a:buFont typeface="Arial" panose="020B0604020202020204" pitchFamily="34" charset="0"/>
                        <a:buChar char="•"/>
                      </a:pPr>
                      <a:r>
                        <a:rPr lang="en-GB" sz="1050" b="0" spc="-5" dirty="0">
                          <a:solidFill>
                            <a:schemeClr val="bg1"/>
                          </a:solidFill>
                        </a:rPr>
                        <a:t>Discuss and prioritise organisation’s value drivers</a:t>
                      </a:r>
                    </a:p>
                    <a:p>
                      <a:pPr marL="171450" indent="-171450">
                        <a:buFont typeface="Arial" panose="020B0604020202020204" pitchFamily="34" charset="0"/>
                        <a:buChar char="•"/>
                      </a:pPr>
                      <a:r>
                        <a:rPr lang="en-GB" sz="1050" b="0" spc="-5" dirty="0">
                          <a:solidFill>
                            <a:schemeClr val="bg1"/>
                          </a:solidFill>
                        </a:rPr>
                        <a:t>Identify portion of IT budget which is addressable by cloud transformation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489085">
                <a:tc>
                  <a:txBody>
                    <a:bodyPr/>
                    <a:lstStyle/>
                    <a:p>
                      <a:r>
                        <a:rPr lang="en-GB" sz="1050" dirty="0">
                          <a:solidFill>
                            <a:schemeClr val="tx1"/>
                          </a:solidFill>
                        </a:rPr>
                        <a:t>Outputs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Validated cost breakdown </a:t>
                      </a:r>
                    </a:p>
                    <a:p>
                      <a:r>
                        <a:rPr lang="en-GB" sz="1050" dirty="0">
                          <a:solidFill>
                            <a:schemeClr val="bg1"/>
                          </a:solidFill>
                        </a:rPr>
                        <a:t>Addressable spend</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440780">
                <a:tc>
                  <a:txBody>
                    <a:bodyPr/>
                    <a:lstStyle/>
                    <a:p>
                      <a:r>
                        <a:rPr lang="en-GB" sz="1050" dirty="0">
                          <a:solidFill>
                            <a:schemeClr val="tx1"/>
                          </a:solidFill>
                        </a:rPr>
                        <a:t>Inputs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Budget hypothesis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440780">
                <a:tc>
                  <a:txBody>
                    <a:bodyPr/>
                    <a:lstStyle/>
                    <a:p>
                      <a:r>
                        <a:rPr lang="en-GB" sz="1050" dirty="0">
                          <a:solidFill>
                            <a:schemeClr val="tx1"/>
                          </a:solidFill>
                        </a:rPr>
                        <a:t>Duration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2 hours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440780">
                <a:tc>
                  <a:txBody>
                    <a:bodyPr/>
                    <a:lstStyle/>
                    <a:p>
                      <a:r>
                        <a:rPr lang="en-GB" sz="1050" dirty="0">
                          <a:solidFill>
                            <a:schemeClr val="tx1"/>
                          </a:solidFill>
                        </a:rPr>
                        <a:t>Timing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Week 1</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spTree>
    <p:extLst>
      <p:ext uri="{BB962C8B-B14F-4D97-AF65-F5344CB8AC3E}">
        <p14:creationId xmlns:p14="http://schemas.microsoft.com/office/powerpoint/2010/main" val="608858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96FD08-C7D6-4C50-A1BF-C53266DC17E9}"/>
              </a:ext>
            </a:extLst>
          </p:cNvPr>
          <p:cNvSpPr>
            <a:spLocks noGrp="1"/>
          </p:cNvSpPr>
          <p:nvPr>
            <p:ph type="title"/>
          </p:nvPr>
        </p:nvSpPr>
        <p:spPr/>
        <p:txBody>
          <a:bodyPr/>
          <a:lstStyle/>
          <a:p>
            <a:r>
              <a:rPr lang="en-GB" dirty="0"/>
              <a:t>Workshop Agendas</a:t>
            </a:r>
          </a:p>
        </p:txBody>
      </p:sp>
      <p:graphicFrame>
        <p:nvGraphicFramePr>
          <p:cNvPr id="5" name="Table 5">
            <a:extLst>
              <a:ext uri="{FF2B5EF4-FFF2-40B4-BE49-F238E27FC236}">
                <a16:creationId xmlns:a16="http://schemas.microsoft.com/office/drawing/2014/main" id="{672B44FE-99EC-4999-A692-323C6DAD1336}"/>
              </a:ext>
            </a:extLst>
          </p:cNvPr>
          <p:cNvGraphicFramePr>
            <a:graphicFrameLocks noGrp="1"/>
          </p:cNvGraphicFramePr>
          <p:nvPr>
            <p:extLst>
              <p:ext uri="{D42A27DB-BD31-4B8C-83A1-F6EECF244321}">
                <p14:modId xmlns:p14="http://schemas.microsoft.com/office/powerpoint/2010/main" val="421368197"/>
              </p:ext>
            </p:extLst>
          </p:nvPr>
        </p:nvGraphicFramePr>
        <p:xfrm>
          <a:off x="431999" y="1297186"/>
          <a:ext cx="5504343" cy="4048760"/>
        </p:xfrm>
        <a:graphic>
          <a:graphicData uri="http://schemas.openxmlformats.org/drawingml/2006/table">
            <a:tbl>
              <a:tblPr firstRow="1" firstCol="1">
                <a:tableStyleId>{00A15C55-8517-42AA-B614-E9B94910E393}</a:tableStyleId>
              </a:tblPr>
              <a:tblGrid>
                <a:gridCol w="1251658">
                  <a:extLst>
                    <a:ext uri="{9D8B030D-6E8A-4147-A177-3AD203B41FA5}">
                      <a16:colId xmlns:a16="http://schemas.microsoft.com/office/drawing/2014/main" val="734199246"/>
                    </a:ext>
                  </a:extLst>
                </a:gridCol>
                <a:gridCol w="4252685">
                  <a:extLst>
                    <a:ext uri="{9D8B030D-6E8A-4147-A177-3AD203B41FA5}">
                      <a16:colId xmlns:a16="http://schemas.microsoft.com/office/drawing/2014/main" val="3229749537"/>
                    </a:ext>
                  </a:extLst>
                </a:gridCol>
              </a:tblGrid>
              <a:tr h="370840">
                <a:tc gridSpan="2">
                  <a:txBody>
                    <a:bodyPr/>
                    <a:lstStyle/>
                    <a:p>
                      <a:r>
                        <a:rPr lang="en-GB" sz="1400" dirty="0"/>
                        <a:t>Final workshop for Business case results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370840">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Present case for change and supporting data to sponsor and key stakeholders.</a:t>
                      </a:r>
                    </a:p>
                    <a:p>
                      <a:endParaRPr lang="en-GB" sz="105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407278">
                <a:tc>
                  <a:txBody>
                    <a:bodyPr/>
                    <a:lstStyle/>
                    <a:p>
                      <a:r>
                        <a:rPr lang="en-GB" sz="1050" dirty="0">
                          <a:solidFill>
                            <a:schemeClr val="tx1"/>
                          </a:solidFill>
                        </a:rPr>
                        <a:t>Attendees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solidFill>
                            <a:schemeClr val="bg1"/>
                          </a:solidFill>
                        </a:rPr>
                        <a:t>Project sponsor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solidFill>
                            <a:schemeClr val="bg1"/>
                          </a:solidFill>
                        </a:rPr>
                        <a:t>Programme Manager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50" dirty="0">
                          <a:solidFill>
                            <a:schemeClr val="bg1"/>
                          </a:solidFill>
                        </a:rPr>
                        <a:t>Additional relevant stakeholders – to be confirmed.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05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370840">
                <a:tc>
                  <a:txBody>
                    <a:bodyPr/>
                    <a:lstStyle/>
                    <a:p>
                      <a:r>
                        <a:rPr lang="en-GB" sz="1050" dirty="0">
                          <a:solidFill>
                            <a:schemeClr val="tx1"/>
                          </a:solidFill>
                        </a:rPr>
                        <a:t>Agenda Topics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b="0" spc="-5" dirty="0">
                          <a:solidFill>
                            <a:schemeClr val="bg1"/>
                          </a:solidFill>
                        </a:rPr>
                        <a:t>Summary of financial model and key highlights</a:t>
                      </a:r>
                    </a:p>
                    <a:p>
                      <a:r>
                        <a:rPr lang="en-GB" sz="1050" b="0" spc="-5" dirty="0">
                          <a:solidFill>
                            <a:schemeClr val="bg1"/>
                          </a:solidFill>
                        </a:rPr>
                        <a:t>Strategic drivers and how the cloud can address them</a:t>
                      </a:r>
                    </a:p>
                    <a:p>
                      <a:r>
                        <a:rPr lang="en-GB" sz="1050" b="0" spc="-5" dirty="0">
                          <a:solidFill>
                            <a:schemeClr val="bg1"/>
                          </a:solidFill>
                        </a:rPr>
                        <a:t>Recommended next steps</a:t>
                      </a:r>
                    </a:p>
                    <a:p>
                      <a:endParaRPr lang="en-GB" sz="1050" b="0" spc="-5" dirty="0">
                        <a:solidFill>
                          <a:schemeClr val="bg1"/>
                        </a:solidFill>
                      </a:endParaRPr>
                    </a:p>
                    <a:p>
                      <a:r>
                        <a:rPr lang="en-GB" sz="1050" b="0" spc="-5" dirty="0">
                          <a:solidFill>
                            <a:schemeClr val="bg1"/>
                          </a:solidFill>
                        </a:rPr>
                        <a:t>Optional:  method and assumptions used in the model.</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370840">
                <a:tc>
                  <a:txBody>
                    <a:bodyPr/>
                    <a:lstStyle/>
                    <a:p>
                      <a:r>
                        <a:rPr lang="en-GB" sz="1050" dirty="0">
                          <a:solidFill>
                            <a:schemeClr val="tx1"/>
                          </a:solidFill>
                        </a:rPr>
                        <a:t>Outputs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Decision on next steps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370840">
                <a:tc>
                  <a:txBody>
                    <a:bodyPr/>
                    <a:lstStyle/>
                    <a:p>
                      <a:r>
                        <a:rPr lang="en-GB" sz="1050" dirty="0">
                          <a:solidFill>
                            <a:schemeClr val="tx1"/>
                          </a:solidFill>
                        </a:rPr>
                        <a:t>Inputs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Executive Summary Presentation Deck</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370840">
                <a:tc>
                  <a:txBody>
                    <a:bodyPr/>
                    <a:lstStyle/>
                    <a:p>
                      <a:r>
                        <a:rPr lang="en-GB" sz="1050" dirty="0">
                          <a:solidFill>
                            <a:schemeClr val="tx1"/>
                          </a:solidFill>
                        </a:rPr>
                        <a:t>Duration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1 hour</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370840">
                <a:tc>
                  <a:txBody>
                    <a:bodyPr/>
                    <a:lstStyle/>
                    <a:p>
                      <a:r>
                        <a:rPr lang="en-GB" sz="1050" dirty="0">
                          <a:solidFill>
                            <a:schemeClr val="tx1"/>
                          </a:solidFill>
                        </a:rPr>
                        <a:t>Timing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Week 3</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graphicFrame>
        <p:nvGraphicFramePr>
          <p:cNvPr id="7" name="Table 5">
            <a:extLst>
              <a:ext uri="{FF2B5EF4-FFF2-40B4-BE49-F238E27FC236}">
                <a16:creationId xmlns:a16="http://schemas.microsoft.com/office/drawing/2014/main" id="{181A62EC-3B99-0945-5E4D-8C4740C1732D}"/>
              </a:ext>
            </a:extLst>
          </p:cNvPr>
          <p:cNvGraphicFramePr>
            <a:graphicFrameLocks noGrp="1"/>
          </p:cNvGraphicFramePr>
          <p:nvPr>
            <p:extLst>
              <p:ext uri="{D42A27DB-BD31-4B8C-83A1-F6EECF244321}">
                <p14:modId xmlns:p14="http://schemas.microsoft.com/office/powerpoint/2010/main" val="1707773728"/>
              </p:ext>
            </p:extLst>
          </p:nvPr>
        </p:nvGraphicFramePr>
        <p:xfrm>
          <a:off x="6255660" y="1297186"/>
          <a:ext cx="5504343" cy="4290059"/>
        </p:xfrm>
        <a:graphic>
          <a:graphicData uri="http://schemas.openxmlformats.org/drawingml/2006/table">
            <a:tbl>
              <a:tblPr firstRow="1" firstCol="1">
                <a:tableStyleId>{00A15C55-8517-42AA-B614-E9B94910E393}</a:tableStyleId>
              </a:tblPr>
              <a:tblGrid>
                <a:gridCol w="1251658">
                  <a:extLst>
                    <a:ext uri="{9D8B030D-6E8A-4147-A177-3AD203B41FA5}">
                      <a16:colId xmlns:a16="http://schemas.microsoft.com/office/drawing/2014/main" val="734199246"/>
                    </a:ext>
                  </a:extLst>
                </a:gridCol>
                <a:gridCol w="4252685">
                  <a:extLst>
                    <a:ext uri="{9D8B030D-6E8A-4147-A177-3AD203B41FA5}">
                      <a16:colId xmlns:a16="http://schemas.microsoft.com/office/drawing/2014/main" val="3229749537"/>
                    </a:ext>
                  </a:extLst>
                </a:gridCol>
              </a:tblGrid>
              <a:tr h="440780">
                <a:tc gridSpan="2">
                  <a:txBody>
                    <a:bodyPr/>
                    <a:lstStyle/>
                    <a:p>
                      <a:r>
                        <a:rPr lang="en-GB" sz="1400" dirty="0"/>
                        <a:t>Status review call</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hMerge="1">
                  <a:txBody>
                    <a:bodyPr/>
                    <a:lstStyle/>
                    <a:p>
                      <a:endParaRPr lang="en-GB" dirty="0"/>
                    </a:p>
                  </a:txBody>
                  <a:tcPr>
                    <a:solidFill>
                      <a:schemeClr val="tx1"/>
                    </a:solidFill>
                  </a:tcPr>
                </a:tc>
                <a:extLst>
                  <a:ext uri="{0D108BD9-81ED-4DB2-BD59-A6C34878D82A}">
                    <a16:rowId xmlns:a16="http://schemas.microsoft.com/office/drawing/2014/main" val="559898355"/>
                  </a:ext>
                </a:extLst>
              </a:tr>
              <a:tr h="869484">
                <a:tc>
                  <a:txBody>
                    <a:bodyPr/>
                    <a:lstStyle/>
                    <a:p>
                      <a:r>
                        <a:rPr lang="en-GB" sz="1050" dirty="0">
                          <a:solidFill>
                            <a:schemeClr val="tx1"/>
                          </a:solidFil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Review progress against plan, risks and issues.</a:t>
                      </a:r>
                    </a:p>
                    <a:p>
                      <a:r>
                        <a:rPr lang="en-GB" sz="1050" dirty="0">
                          <a:solidFill>
                            <a:schemeClr val="bg1"/>
                          </a:solidFill>
                        </a:rPr>
                        <a:t>Review interim deliverables with key stakeholder. </a:t>
                      </a:r>
                    </a:p>
                    <a:p>
                      <a:r>
                        <a:rPr lang="en-GB" sz="1050" dirty="0">
                          <a:solidFill>
                            <a:schemeClr val="bg1"/>
                          </a:solidFill>
                        </a:rPr>
                        <a:t>Clarifications</a:t>
                      </a:r>
                    </a:p>
                    <a:p>
                      <a:r>
                        <a:rPr lang="en-GB" sz="1050" dirty="0">
                          <a:solidFill>
                            <a:schemeClr val="bg1"/>
                          </a:solidFill>
                        </a:rPr>
                        <a:t>Validate  assumptions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489085">
                <a:tc>
                  <a:txBody>
                    <a:bodyPr/>
                    <a:lstStyle/>
                    <a:p>
                      <a:r>
                        <a:rPr lang="en-GB" sz="1050" dirty="0">
                          <a:solidFill>
                            <a:schemeClr val="tx1"/>
                          </a:solidFill>
                        </a:rPr>
                        <a:t>Attendees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Executives &amp; IT leaders</a:t>
                      </a:r>
                      <a:br>
                        <a:rPr lang="en-GB" sz="1050" dirty="0">
                          <a:solidFill>
                            <a:schemeClr val="bg1"/>
                          </a:solidFill>
                        </a:rPr>
                      </a:br>
                      <a:endParaRPr lang="en-GB" sz="105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679285">
                <a:tc>
                  <a:txBody>
                    <a:bodyPr/>
                    <a:lstStyle/>
                    <a:p>
                      <a:r>
                        <a:rPr lang="en-GB" sz="1050" dirty="0">
                          <a:solidFill>
                            <a:schemeClr val="tx1"/>
                          </a:solidFill>
                        </a:rPr>
                        <a:t>Agenda Topics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Progress against plan</a:t>
                      </a:r>
                    </a:p>
                    <a:p>
                      <a:r>
                        <a:rPr lang="en-GB" sz="1050" b="0" spc="-5" dirty="0">
                          <a:solidFill>
                            <a:schemeClr val="bg1"/>
                          </a:solidFill>
                        </a:rPr>
                        <a:t>Risks and issues</a:t>
                      </a:r>
                    </a:p>
                    <a:p>
                      <a:endParaRPr lang="en-GB" sz="1050" b="0" spc="-5"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489085">
                <a:tc>
                  <a:txBody>
                    <a:bodyPr/>
                    <a:lstStyle/>
                    <a:p>
                      <a:r>
                        <a:rPr lang="en-GB" sz="1050" dirty="0">
                          <a:solidFill>
                            <a:schemeClr val="tx1"/>
                          </a:solidFill>
                        </a:rPr>
                        <a:t>Outputs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Presentation</a:t>
                      </a:r>
                      <a:br>
                        <a:rPr lang="en-GB" sz="1050" dirty="0">
                          <a:solidFill>
                            <a:schemeClr val="bg1"/>
                          </a:solidFill>
                        </a:rPr>
                      </a:br>
                      <a:r>
                        <a:rPr lang="en-GB" sz="1050" dirty="0">
                          <a:solidFill>
                            <a:schemeClr val="bg1"/>
                          </a:solidFill>
                        </a:rPr>
                        <a:t>Templates updates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440780">
                <a:tc>
                  <a:txBody>
                    <a:bodyPr/>
                    <a:lstStyle/>
                    <a:p>
                      <a:r>
                        <a:rPr lang="en-GB" sz="1050" dirty="0">
                          <a:solidFill>
                            <a:schemeClr val="tx1"/>
                          </a:solidFill>
                        </a:rPr>
                        <a:t>Inputs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Stakeholder Availability</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r h="440780">
                <a:tc>
                  <a:txBody>
                    <a:bodyPr/>
                    <a:lstStyle/>
                    <a:p>
                      <a:r>
                        <a:rPr lang="en-GB" sz="1050" dirty="0">
                          <a:solidFill>
                            <a:schemeClr val="tx1"/>
                          </a:solidFill>
                        </a:rPr>
                        <a:t>Duration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2 hours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67878224"/>
                  </a:ext>
                </a:extLst>
              </a:tr>
              <a:tr h="440780">
                <a:tc>
                  <a:txBody>
                    <a:bodyPr/>
                    <a:lstStyle/>
                    <a:p>
                      <a:r>
                        <a:rPr lang="en-GB" sz="1050" dirty="0">
                          <a:solidFill>
                            <a:schemeClr val="tx1"/>
                          </a:solidFill>
                        </a:rPr>
                        <a:t>Timing</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73CF"/>
                    </a:solidFill>
                  </a:tcPr>
                </a:tc>
                <a:tc>
                  <a:txBody>
                    <a:bodyPr/>
                    <a:lstStyle/>
                    <a:p>
                      <a:r>
                        <a:rPr lang="en-GB" sz="1050" dirty="0">
                          <a:solidFill>
                            <a:schemeClr val="bg1"/>
                          </a:solidFill>
                        </a:rPr>
                        <a:t>Every 3</a:t>
                      </a:r>
                      <a:r>
                        <a:rPr lang="en-GB" sz="1050" baseline="30000" dirty="0">
                          <a:solidFill>
                            <a:schemeClr val="bg1"/>
                          </a:solidFill>
                        </a:rPr>
                        <a:t>rd</a:t>
                      </a:r>
                      <a:r>
                        <a:rPr lang="en-GB" sz="1050" dirty="0">
                          <a:solidFill>
                            <a:schemeClr val="bg1"/>
                          </a:solidFill>
                        </a:rPr>
                        <a:t> week</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774750527"/>
                  </a:ext>
                </a:extLst>
              </a:tr>
            </a:tbl>
          </a:graphicData>
        </a:graphic>
      </p:graphicFrame>
    </p:spTree>
    <p:extLst>
      <p:ext uri="{BB962C8B-B14F-4D97-AF65-F5344CB8AC3E}">
        <p14:creationId xmlns:p14="http://schemas.microsoft.com/office/powerpoint/2010/main" val="39335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1982FA-EC28-4238-A732-08F2EA0BF12B}"/>
              </a:ext>
            </a:extLst>
          </p:cNvPr>
          <p:cNvSpPr>
            <a:spLocks noGrp="1"/>
          </p:cNvSpPr>
          <p:nvPr>
            <p:ph type="body" idx="1"/>
          </p:nvPr>
        </p:nvSpPr>
        <p:spPr/>
        <p:txBody>
          <a:bodyPr/>
          <a:lstStyle/>
          <a:p>
            <a:endParaRPr lang="en-GB"/>
          </a:p>
        </p:txBody>
      </p:sp>
      <p:sp>
        <p:nvSpPr>
          <p:cNvPr id="5" name="Text Placeholder 4">
            <a:extLst>
              <a:ext uri="{FF2B5EF4-FFF2-40B4-BE49-F238E27FC236}">
                <a16:creationId xmlns:a16="http://schemas.microsoft.com/office/drawing/2014/main" id="{5B86BAFC-2C74-4BD3-8929-1E730CE13B7E}"/>
              </a:ext>
            </a:extLst>
          </p:cNvPr>
          <p:cNvSpPr>
            <a:spLocks noGrp="1"/>
          </p:cNvSpPr>
          <p:nvPr>
            <p:ph type="body" idx="2"/>
          </p:nvPr>
        </p:nvSpPr>
        <p:spPr>
          <a:xfrm>
            <a:off x="611999" y="2520000"/>
            <a:ext cx="8567169" cy="963612"/>
          </a:xfrm>
        </p:spPr>
        <p:txBody>
          <a:bodyPr/>
          <a:lstStyle/>
          <a:p>
            <a:r>
              <a:rPr lang="en-GB" dirty="0"/>
              <a:t>Templates</a:t>
            </a:r>
          </a:p>
        </p:txBody>
      </p:sp>
    </p:spTree>
    <p:extLst>
      <p:ext uri="{BB962C8B-B14F-4D97-AF65-F5344CB8AC3E}">
        <p14:creationId xmlns:p14="http://schemas.microsoft.com/office/powerpoint/2010/main" val="423697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45911-746C-7C46-84A8-B7DC2582A674}"/>
              </a:ext>
            </a:extLst>
          </p:cNvPr>
          <p:cNvSpPr>
            <a:spLocks noGrp="1"/>
          </p:cNvSpPr>
          <p:nvPr>
            <p:ph type="title"/>
          </p:nvPr>
        </p:nvSpPr>
        <p:spPr/>
        <p:txBody>
          <a:bodyPr/>
          <a:lstStyle/>
          <a:p>
            <a:r>
              <a:rPr lang="en-NL" dirty="0"/>
              <a:t>Templates for data inputs</a:t>
            </a:r>
          </a:p>
        </p:txBody>
      </p:sp>
      <p:graphicFrame>
        <p:nvGraphicFramePr>
          <p:cNvPr id="4" name="Table 3">
            <a:extLst>
              <a:ext uri="{FF2B5EF4-FFF2-40B4-BE49-F238E27FC236}">
                <a16:creationId xmlns:a16="http://schemas.microsoft.com/office/drawing/2014/main" id="{C14AF2DC-DA9E-6B4F-A636-8AF49F250FD8}"/>
              </a:ext>
            </a:extLst>
          </p:cNvPr>
          <p:cNvGraphicFramePr>
            <a:graphicFrameLocks noGrp="1"/>
          </p:cNvGraphicFramePr>
          <p:nvPr>
            <p:extLst>
              <p:ext uri="{D42A27DB-BD31-4B8C-83A1-F6EECF244321}">
                <p14:modId xmlns:p14="http://schemas.microsoft.com/office/powerpoint/2010/main" val="1581772710"/>
              </p:ext>
            </p:extLst>
          </p:nvPr>
        </p:nvGraphicFramePr>
        <p:xfrm>
          <a:off x="356883" y="1440873"/>
          <a:ext cx="11057929" cy="3409123"/>
        </p:xfrm>
        <a:graphic>
          <a:graphicData uri="http://schemas.openxmlformats.org/drawingml/2006/table">
            <a:tbl>
              <a:tblPr firstRow="1">
                <a:tableStyleId>{00A15C55-8517-42AA-B614-E9B94910E393}</a:tableStyleId>
              </a:tblPr>
              <a:tblGrid>
                <a:gridCol w="2511008">
                  <a:extLst>
                    <a:ext uri="{9D8B030D-6E8A-4147-A177-3AD203B41FA5}">
                      <a16:colId xmlns:a16="http://schemas.microsoft.com/office/drawing/2014/main" val="734199246"/>
                    </a:ext>
                  </a:extLst>
                </a:gridCol>
                <a:gridCol w="3624649">
                  <a:extLst>
                    <a:ext uri="{9D8B030D-6E8A-4147-A177-3AD203B41FA5}">
                      <a16:colId xmlns:a16="http://schemas.microsoft.com/office/drawing/2014/main" val="3229749537"/>
                    </a:ext>
                  </a:extLst>
                </a:gridCol>
                <a:gridCol w="4922272">
                  <a:extLst>
                    <a:ext uri="{9D8B030D-6E8A-4147-A177-3AD203B41FA5}">
                      <a16:colId xmlns:a16="http://schemas.microsoft.com/office/drawing/2014/main" val="1124131280"/>
                    </a:ext>
                  </a:extLst>
                </a:gridCol>
              </a:tblGrid>
              <a:tr h="395528">
                <a:tc>
                  <a:txBody>
                    <a:bodyPr/>
                    <a:lstStyle/>
                    <a:p>
                      <a:r>
                        <a:rPr lang="en-GB" sz="1400" b="1" i="0" u="none" strike="noStrike" cap="none" dirty="0">
                          <a:solidFill>
                            <a:schemeClr val="tx1"/>
                          </a:solidFill>
                          <a:latin typeface="+mn-lt"/>
                          <a:ea typeface="+mn-ea"/>
                          <a:cs typeface="+mn-cs"/>
                          <a:sym typeface="Arial"/>
                        </a:rPr>
                        <a:t>File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2"/>
                    </a:solidFill>
                  </a:tcPr>
                </a:tc>
                <a:tc>
                  <a:txBody>
                    <a:bodyPr/>
                    <a:lstStyle/>
                    <a:p>
                      <a:r>
                        <a:rPr lang="en-GB" sz="1400" b="1" i="0" u="none" strike="noStrike" cap="none" dirty="0">
                          <a:solidFill>
                            <a:schemeClr val="tx1"/>
                          </a:solidFill>
                          <a:latin typeface="+mn-lt"/>
                          <a:ea typeface="+mn-ea"/>
                          <a:cs typeface="+mn-cs"/>
                          <a:sym typeface="Arial"/>
                        </a:rPr>
                        <a:t>Description</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2"/>
                    </a:solidFill>
                  </a:tcPr>
                </a:tc>
                <a:tc>
                  <a:txBody>
                    <a:bodyPr/>
                    <a:lstStyle/>
                    <a:p>
                      <a:r>
                        <a:rPr lang="en-GB" sz="1400" b="1" i="0" u="none" strike="noStrike" cap="none" dirty="0">
                          <a:solidFill>
                            <a:schemeClr val="tx1"/>
                          </a:solidFill>
                          <a:latin typeface="+mn-lt"/>
                          <a:ea typeface="+mn-ea"/>
                          <a:cs typeface="+mn-cs"/>
                          <a:sym typeface="Arial"/>
                        </a:rPr>
                        <a:t>Purpose</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bg2"/>
                    </a:solidFill>
                  </a:tcPr>
                </a:tc>
                <a:extLst>
                  <a:ext uri="{0D108BD9-81ED-4DB2-BD59-A6C34878D82A}">
                    <a16:rowId xmlns:a16="http://schemas.microsoft.com/office/drawing/2014/main" val="559898355"/>
                  </a:ext>
                </a:extLst>
              </a:tr>
              <a:tr h="596639">
                <a:tc>
                  <a:txBody>
                    <a:bodyPr/>
                    <a:lstStyle/>
                    <a:p>
                      <a:pPr>
                        <a:lnSpc>
                          <a:spcPct val="107000"/>
                        </a:lnSpc>
                        <a:spcAft>
                          <a:spcPts val="800"/>
                        </a:spcAft>
                      </a:pPr>
                      <a:r>
                        <a:rPr kumimoji="0" lang="en-GB" sz="1200" b="0" i="0" u="none" strike="noStrike" kern="0" cap="none" spc="0" normalizeH="0" baseline="0" noProof="0" dirty="0">
                          <a:ln>
                            <a:noFill/>
                          </a:ln>
                          <a:solidFill>
                            <a:srgbClr val="231F20"/>
                          </a:solidFill>
                          <a:effectLst/>
                          <a:uLnTx/>
                          <a:uFillTx/>
                          <a:latin typeface="Arial"/>
                          <a:ea typeface="Calibri" panose="020F0502020204030204" pitchFamily="34" charset="0"/>
                          <a:cs typeface="Times New Roman" panose="02020603050405020304" pitchFamily="18" charset="0"/>
                          <a:sym typeface="Arial"/>
                        </a:rPr>
                        <a:t>.xlsx</a:t>
                      </a:r>
                      <a:endParaRPr lang="en-GB" sz="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r>
                        <a:rPr lang="en-GB" sz="1200" dirty="0">
                          <a:solidFill>
                            <a:schemeClr val="bg1"/>
                          </a:solidFill>
                        </a:rPr>
                        <a:t>Template for data inputs and calculation of As is TCO.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60012382"/>
                  </a:ext>
                </a:extLst>
              </a:tr>
              <a:tr h="627039">
                <a:tc>
                  <a:txBody>
                    <a:bodyPr/>
                    <a:lstStyle/>
                    <a:p>
                      <a:pPr>
                        <a:lnSpc>
                          <a:spcPct val="107000"/>
                        </a:lnSpc>
                        <a:spcAft>
                          <a:spcPts val="800"/>
                        </a:spcAft>
                      </a:pPr>
                      <a:endParaRPr lang="en-GB" sz="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05511065"/>
                  </a:ext>
                </a:extLst>
              </a:tr>
              <a:tr h="596639">
                <a:tc>
                  <a:txBody>
                    <a:bodyPr/>
                    <a:lstStyle/>
                    <a:p>
                      <a:pPr>
                        <a:lnSpc>
                          <a:spcPct val="107000"/>
                        </a:lnSpc>
                        <a:spcAft>
                          <a:spcPts val="800"/>
                        </a:spcAft>
                      </a:pPr>
                      <a:endParaRPr lang="en-GB" sz="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070951190"/>
                  </a:ext>
                </a:extLst>
              </a:tr>
              <a:tr h="596639">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lang="en-GB" sz="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163993503"/>
                  </a:ext>
                </a:extLst>
              </a:tr>
              <a:tr h="596639">
                <a:tc>
                  <a:txBody>
                    <a:bodyPr/>
                    <a:lstStyle/>
                    <a:p>
                      <a:pPr>
                        <a:lnSpc>
                          <a:spcPct val="107000"/>
                        </a:lnSpc>
                        <a:spcAft>
                          <a:spcPts val="800"/>
                        </a:spcAft>
                      </a:pPr>
                      <a:endParaRPr lang="en-GB" sz="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2"/>
                    </a:solidFill>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endParaRPr lang="en-GB" sz="1200" dirty="0">
                        <a:solidFill>
                          <a:schemeClr val="bg1"/>
                        </a:solidFill>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62087563"/>
                  </a:ext>
                </a:extLst>
              </a:tr>
            </a:tbl>
          </a:graphicData>
        </a:graphic>
      </p:graphicFrame>
    </p:spTree>
    <p:extLst>
      <p:ext uri="{BB962C8B-B14F-4D97-AF65-F5344CB8AC3E}">
        <p14:creationId xmlns:p14="http://schemas.microsoft.com/office/powerpoint/2010/main" val="386010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1982FA-EC28-4238-A732-08F2EA0BF12B}"/>
              </a:ext>
            </a:extLst>
          </p:cNvPr>
          <p:cNvSpPr>
            <a:spLocks noGrp="1"/>
          </p:cNvSpPr>
          <p:nvPr>
            <p:ph type="body" idx="1"/>
          </p:nvPr>
        </p:nvSpPr>
        <p:spPr/>
        <p:txBody>
          <a:bodyPr/>
          <a:lstStyle/>
          <a:p>
            <a:endParaRPr lang="en-GB"/>
          </a:p>
        </p:txBody>
      </p:sp>
      <p:sp>
        <p:nvSpPr>
          <p:cNvPr id="5" name="Text Placeholder 4">
            <a:extLst>
              <a:ext uri="{FF2B5EF4-FFF2-40B4-BE49-F238E27FC236}">
                <a16:creationId xmlns:a16="http://schemas.microsoft.com/office/drawing/2014/main" id="{5B86BAFC-2C74-4BD3-8929-1E730CE13B7E}"/>
              </a:ext>
            </a:extLst>
          </p:cNvPr>
          <p:cNvSpPr>
            <a:spLocks noGrp="1"/>
          </p:cNvSpPr>
          <p:nvPr>
            <p:ph type="body" idx="2"/>
          </p:nvPr>
        </p:nvSpPr>
        <p:spPr>
          <a:xfrm>
            <a:off x="611999" y="2520000"/>
            <a:ext cx="8567169" cy="963612"/>
          </a:xfrm>
        </p:spPr>
        <p:txBody>
          <a:bodyPr/>
          <a:lstStyle/>
          <a:p>
            <a:r>
              <a:rPr lang="en-GB" dirty="0"/>
              <a:t>Example outputs</a:t>
            </a:r>
          </a:p>
        </p:txBody>
      </p:sp>
    </p:spTree>
    <p:extLst>
      <p:ext uri="{BB962C8B-B14F-4D97-AF65-F5344CB8AC3E}">
        <p14:creationId xmlns:p14="http://schemas.microsoft.com/office/powerpoint/2010/main" val="2366703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F625B7C-C8A8-4D44-BCC0-3967187045C5}"/>
              </a:ext>
            </a:extLst>
          </p:cNvPr>
          <p:cNvSpPr txBox="1"/>
          <p:nvPr/>
        </p:nvSpPr>
        <p:spPr>
          <a:xfrm>
            <a:off x="544534" y="1127618"/>
            <a:ext cx="10772580" cy="420129"/>
          </a:xfrm>
          <a:prstGeom prst="rect">
            <a:avLst/>
          </a:prstGeom>
          <a:solidFill>
            <a:schemeClr val="accent1"/>
          </a:solidFill>
        </p:spPr>
        <p:txBody>
          <a:bodyPr wrap="square" lIns="96000" tIns="96000" rIns="96000" bIns="96000" numCol="1" rtlCol="0">
            <a:noAutofit/>
          </a:bodyPr>
          <a:lstStyle>
            <a:defPPr>
              <a:defRPr lang="de-DE"/>
            </a:defPPr>
            <a:lvl2pPr marL="72000" lvl="1">
              <a:defRPr sz="1000" b="1"/>
            </a:lvl2pPr>
          </a:lstStyle>
          <a:p>
            <a:r>
              <a:rPr lang="en-US" sz="1333" dirty="0">
                <a:solidFill>
                  <a:schemeClr val="tx1"/>
                </a:solidFill>
              </a:rPr>
              <a:t>The Business Value Assessments identified and quantified several potentials for savings and improvements from moving workloads to cloud:</a:t>
            </a:r>
          </a:p>
        </p:txBody>
      </p:sp>
      <p:grpSp>
        <p:nvGrpSpPr>
          <p:cNvPr id="38" name="Group 37">
            <a:extLst>
              <a:ext uri="{FF2B5EF4-FFF2-40B4-BE49-F238E27FC236}">
                <a16:creationId xmlns:a16="http://schemas.microsoft.com/office/drawing/2014/main" id="{2B00405C-D4A8-3549-8B8F-65B278AD2EB0}"/>
              </a:ext>
            </a:extLst>
          </p:cNvPr>
          <p:cNvGrpSpPr/>
          <p:nvPr/>
        </p:nvGrpSpPr>
        <p:grpSpPr>
          <a:xfrm>
            <a:off x="544534" y="1646583"/>
            <a:ext cx="10638332" cy="3285552"/>
            <a:chOff x="505233" y="1516737"/>
            <a:chExt cx="7978749" cy="2464164"/>
          </a:xfrm>
        </p:grpSpPr>
        <p:sp>
          <p:nvSpPr>
            <p:cNvPr id="17" name="TextBox 16">
              <a:extLst>
                <a:ext uri="{FF2B5EF4-FFF2-40B4-BE49-F238E27FC236}">
                  <a16:creationId xmlns:a16="http://schemas.microsoft.com/office/drawing/2014/main" id="{71B443E1-2CA9-F940-806A-0E6A6477B303}"/>
                </a:ext>
              </a:extLst>
            </p:cNvPr>
            <p:cNvSpPr txBox="1"/>
            <p:nvPr/>
          </p:nvSpPr>
          <p:spPr>
            <a:xfrm>
              <a:off x="505234" y="1525171"/>
              <a:ext cx="3564878" cy="557236"/>
            </a:xfrm>
            <a:prstGeom prst="rect">
              <a:avLst/>
            </a:prstGeom>
            <a:solidFill>
              <a:srgbClr val="919EA8"/>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indent="0" algn="ctr">
                <a:buNone/>
                <a:defRPr sz="1800">
                  <a:solidFill>
                    <a:schemeClr val="lt1"/>
                  </a:solidFill>
                </a:defRPr>
              </a:lvl1pPr>
            </a:lstStyle>
            <a:p>
              <a:pPr lvl="1"/>
              <a:r>
                <a:rPr lang="en-US" sz="1200" b="1" dirty="0"/>
                <a:t>Infrastructure Rightsizing and Optimizations </a:t>
              </a:r>
              <a:br>
                <a:rPr lang="en-US" sz="1200" dirty="0"/>
              </a:br>
              <a:r>
                <a:rPr lang="en-US" sz="1200" dirty="0"/>
                <a:t>leading to reduction in resource usage, e.g., for compute resources and storage</a:t>
              </a:r>
            </a:p>
          </p:txBody>
        </p:sp>
        <p:sp>
          <p:nvSpPr>
            <p:cNvPr id="18" name="TextBox 17">
              <a:extLst>
                <a:ext uri="{FF2B5EF4-FFF2-40B4-BE49-F238E27FC236}">
                  <a16:creationId xmlns:a16="http://schemas.microsoft.com/office/drawing/2014/main" id="{BB382254-4CE3-C145-9B87-D0C73A67E3EE}"/>
                </a:ext>
              </a:extLst>
            </p:cNvPr>
            <p:cNvSpPr txBox="1"/>
            <p:nvPr/>
          </p:nvSpPr>
          <p:spPr>
            <a:xfrm>
              <a:off x="505234" y="2135277"/>
              <a:ext cx="3564878" cy="557236"/>
            </a:xfrm>
            <a:prstGeom prst="rect">
              <a:avLst/>
            </a:prstGeom>
            <a:solidFill>
              <a:schemeClr val="accent3"/>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indent="0" algn="ctr">
                <a:buNone/>
                <a:defRPr sz="1800">
                  <a:solidFill>
                    <a:schemeClr val="lt1"/>
                  </a:solidFill>
                </a:defRPr>
              </a:lvl1pPr>
            </a:lstStyle>
            <a:p>
              <a:pPr lvl="1"/>
              <a:r>
                <a:rPr lang="en-US" sz="1200" b="1" dirty="0"/>
                <a:t>Infrastructure rates savings, </a:t>
              </a:r>
              <a:br>
                <a:rPr lang="en-US" sz="1200" dirty="0"/>
              </a:br>
              <a:r>
                <a:rPr lang="en-US" sz="1200" dirty="0"/>
                <a:t>e.g., coming from licensing optimizations and use of discounts offered for resource reservations over 1 to 3 years</a:t>
              </a:r>
            </a:p>
          </p:txBody>
        </p:sp>
        <p:sp>
          <p:nvSpPr>
            <p:cNvPr id="19" name="TextBox 18">
              <a:extLst>
                <a:ext uri="{FF2B5EF4-FFF2-40B4-BE49-F238E27FC236}">
                  <a16:creationId xmlns:a16="http://schemas.microsoft.com/office/drawing/2014/main" id="{AC8C0714-B02C-1849-A482-2F2FE648515E}"/>
                </a:ext>
              </a:extLst>
            </p:cNvPr>
            <p:cNvSpPr txBox="1"/>
            <p:nvPr/>
          </p:nvSpPr>
          <p:spPr>
            <a:xfrm>
              <a:off x="505234" y="2813559"/>
              <a:ext cx="3564878" cy="557236"/>
            </a:xfrm>
            <a:prstGeom prst="rect">
              <a:avLst/>
            </a:prstGeom>
            <a:solidFill>
              <a:srgbClr val="919EA8"/>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a:defPPr>
              <a:lvl1pPr marL="0" indent="0" algn="ctr">
                <a:buNone/>
                <a:defRPr sz="1800">
                  <a:solidFill>
                    <a:schemeClr val="lt1"/>
                  </a:solidFill>
                </a:defRPr>
              </a:lvl1pPr>
              <a:lvl2pPr>
                <a:defRPr sz="1200"/>
              </a:lvl2pPr>
            </a:lstStyle>
            <a:p>
              <a:pPr lvl="1"/>
              <a:r>
                <a:rPr lang="en-US" b="1" dirty="0"/>
                <a:t>Productivity gains for IT staff, </a:t>
              </a:r>
              <a:br>
                <a:rPr lang="en-US" dirty="0"/>
              </a:br>
              <a:r>
                <a:rPr lang="en-US" dirty="0"/>
                <a:t>e.g., coming from increasing automation and access to cloud tooling</a:t>
              </a:r>
            </a:p>
            <a:p>
              <a:pPr lvl="1"/>
              <a:endParaRPr lang="en-US" dirty="0"/>
            </a:p>
          </p:txBody>
        </p:sp>
        <p:sp>
          <p:nvSpPr>
            <p:cNvPr id="20" name="TextBox 19">
              <a:extLst>
                <a:ext uri="{FF2B5EF4-FFF2-40B4-BE49-F238E27FC236}">
                  <a16:creationId xmlns:a16="http://schemas.microsoft.com/office/drawing/2014/main" id="{B5CC0017-B125-0F4A-8715-BB2E693FAD78}"/>
                </a:ext>
              </a:extLst>
            </p:cNvPr>
            <p:cNvSpPr txBox="1"/>
            <p:nvPr/>
          </p:nvSpPr>
          <p:spPr>
            <a:xfrm>
              <a:off x="505233" y="3423665"/>
              <a:ext cx="3564878" cy="557236"/>
            </a:xfrm>
            <a:prstGeom prst="rect">
              <a:avLst/>
            </a:prstGeom>
            <a:solidFill>
              <a:schemeClr val="accent3"/>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a:defPPr>
              <a:lvl1pPr marL="0" indent="0" algn="ctr">
                <a:buNone/>
                <a:defRPr sz="1800">
                  <a:solidFill>
                    <a:schemeClr val="lt1"/>
                  </a:solidFill>
                </a:defRPr>
              </a:lvl1pPr>
            </a:lstStyle>
            <a:p>
              <a:pPr lvl="1"/>
              <a:r>
                <a:rPr lang="en-US" sz="1200" b="1" dirty="0"/>
                <a:t>Operational improvements, </a:t>
              </a:r>
              <a:br>
                <a:rPr lang="en-US" sz="1200" dirty="0"/>
              </a:br>
              <a:r>
                <a:rPr lang="en-US" sz="1200" dirty="0"/>
                <a:t>e.g., coming from reduction of productivity losses due to downtime of IT systems by improving availability of resources and time to recover</a:t>
              </a:r>
            </a:p>
          </p:txBody>
        </p:sp>
        <p:sp>
          <p:nvSpPr>
            <p:cNvPr id="22" name="TextBox 21">
              <a:extLst>
                <a:ext uri="{FF2B5EF4-FFF2-40B4-BE49-F238E27FC236}">
                  <a16:creationId xmlns:a16="http://schemas.microsoft.com/office/drawing/2014/main" id="{218E525D-8926-DB46-AC25-55034971E678}"/>
                </a:ext>
              </a:extLst>
            </p:cNvPr>
            <p:cNvSpPr txBox="1"/>
            <p:nvPr/>
          </p:nvSpPr>
          <p:spPr>
            <a:xfrm>
              <a:off x="4260979" y="2810693"/>
              <a:ext cx="1137679" cy="1166527"/>
            </a:xfrm>
            <a:prstGeom prst="rect">
              <a:avLst/>
            </a:prstGeom>
            <a:solidFill>
              <a:schemeClr val="bg2">
                <a:lumMod val="20000"/>
                <a:lumOff val="80000"/>
              </a:schemeClr>
            </a:solidFill>
          </p:spPr>
          <p:txBody>
            <a:bodyPr wrap="square" lIns="96000" tIns="96000" rIns="96000" bIns="96000" numCol="1" rtlCol="0" anchor="ctr">
              <a:noAutofit/>
            </a:bodyPr>
            <a:lstStyle/>
            <a:p>
              <a:pPr lvl="1" algn="ctr"/>
              <a:r>
                <a:rPr lang="en-US" sz="1333" b="1"/>
                <a:t>Efficiency</a:t>
              </a:r>
            </a:p>
            <a:p>
              <a:pPr lvl="1" algn="ctr"/>
              <a:r>
                <a:rPr lang="en-US" sz="1333" b="1"/>
                <a:t>Gains</a:t>
              </a:r>
              <a:endParaRPr lang="en-US" dirty="0"/>
            </a:p>
          </p:txBody>
        </p:sp>
        <p:sp>
          <p:nvSpPr>
            <p:cNvPr id="25" name="TextBox 24">
              <a:extLst>
                <a:ext uri="{FF2B5EF4-FFF2-40B4-BE49-F238E27FC236}">
                  <a16:creationId xmlns:a16="http://schemas.microsoft.com/office/drawing/2014/main" id="{8D1181B1-09B9-B740-AB7B-3C20C8B38E5D}"/>
                </a:ext>
              </a:extLst>
            </p:cNvPr>
            <p:cNvSpPr txBox="1"/>
            <p:nvPr/>
          </p:nvSpPr>
          <p:spPr>
            <a:xfrm>
              <a:off x="5589528" y="1516737"/>
              <a:ext cx="2894454" cy="1131340"/>
            </a:xfrm>
            <a:prstGeom prst="rect">
              <a:avLst/>
            </a:prstGeom>
            <a:solidFill>
              <a:schemeClr val="accent3">
                <a:lumMod val="20000"/>
                <a:lumOff val="80000"/>
              </a:schemeClr>
            </a:solidFill>
          </p:spPr>
          <p:txBody>
            <a:bodyPr wrap="square" lIns="96000" tIns="96000" rIns="96000" bIns="96000" numCol="1" rtlCol="0" anchor="ctr">
              <a:noAutofit/>
            </a:bodyPr>
            <a:lstStyle/>
            <a:p>
              <a:pPr marL="95998" lvl="1"/>
              <a:r>
                <a:rPr lang="en-US" sz="1467" dirty="0"/>
                <a:t>Conservative estimations show potential infrastructure cost savings of </a:t>
              </a:r>
              <a:r>
                <a:rPr lang="en-US" sz="1467" b="1" dirty="0"/>
                <a:t>M+ £ annually</a:t>
              </a:r>
              <a:r>
                <a:rPr lang="en-US" sz="1467" dirty="0"/>
                <a:t>.</a:t>
              </a:r>
            </a:p>
          </p:txBody>
        </p:sp>
        <p:sp>
          <p:nvSpPr>
            <p:cNvPr id="27" name="TextBox 26">
              <a:extLst>
                <a:ext uri="{FF2B5EF4-FFF2-40B4-BE49-F238E27FC236}">
                  <a16:creationId xmlns:a16="http://schemas.microsoft.com/office/drawing/2014/main" id="{2AA1A9A2-F4CD-0042-8BE3-1B13F161F50F}"/>
                </a:ext>
              </a:extLst>
            </p:cNvPr>
            <p:cNvSpPr txBox="1"/>
            <p:nvPr/>
          </p:nvSpPr>
          <p:spPr>
            <a:xfrm>
              <a:off x="5589526" y="2805362"/>
              <a:ext cx="2894454" cy="1166527"/>
            </a:xfrm>
            <a:prstGeom prst="rect">
              <a:avLst/>
            </a:prstGeom>
            <a:solidFill>
              <a:schemeClr val="accent3">
                <a:lumMod val="60000"/>
                <a:lumOff val="40000"/>
              </a:schemeClr>
            </a:solidFill>
          </p:spPr>
          <p:txBody>
            <a:bodyPr wrap="square" lIns="96000" tIns="96000" rIns="96000" bIns="96000" numCol="1" rtlCol="0" anchor="ctr">
              <a:noAutofit/>
            </a:bodyPr>
            <a:lstStyle/>
            <a:p>
              <a:pPr marL="95998" lvl="1"/>
              <a:r>
                <a:rPr lang="en-US" sz="1467" dirty="0"/>
                <a:t>Further efficiency gains potentials are estimated to be in the range of </a:t>
              </a:r>
              <a:r>
                <a:rPr lang="en-US" sz="1467" b="1" dirty="0"/>
                <a:t>M+ £ annually.</a:t>
              </a:r>
              <a:endParaRPr lang="en-US" sz="1600" b="1" dirty="0"/>
            </a:p>
          </p:txBody>
        </p:sp>
        <p:sp>
          <p:nvSpPr>
            <p:cNvPr id="5" name="Triangle 4">
              <a:extLst>
                <a:ext uri="{FF2B5EF4-FFF2-40B4-BE49-F238E27FC236}">
                  <a16:creationId xmlns:a16="http://schemas.microsoft.com/office/drawing/2014/main" id="{30D764DF-40E9-1745-BB5F-E3DBD0728E85}"/>
                </a:ext>
              </a:extLst>
            </p:cNvPr>
            <p:cNvSpPr/>
            <p:nvPr/>
          </p:nvSpPr>
          <p:spPr>
            <a:xfrm rot="5400000">
              <a:off x="3954723" y="1750048"/>
              <a:ext cx="421642" cy="107483"/>
            </a:xfrm>
            <a:prstGeom prst="triangl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30" name="Triangle 29">
              <a:extLst>
                <a:ext uri="{FF2B5EF4-FFF2-40B4-BE49-F238E27FC236}">
                  <a16:creationId xmlns:a16="http://schemas.microsoft.com/office/drawing/2014/main" id="{01F54F19-F120-ED4F-89D5-DD1A9BDE4139}"/>
                </a:ext>
              </a:extLst>
            </p:cNvPr>
            <p:cNvSpPr/>
            <p:nvPr/>
          </p:nvSpPr>
          <p:spPr>
            <a:xfrm rot="5400000">
              <a:off x="3954723" y="2360154"/>
              <a:ext cx="421642" cy="107483"/>
            </a:xfrm>
            <a:prstGeom prst="triangl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31" name="Triangle 30">
              <a:extLst>
                <a:ext uri="{FF2B5EF4-FFF2-40B4-BE49-F238E27FC236}">
                  <a16:creationId xmlns:a16="http://schemas.microsoft.com/office/drawing/2014/main" id="{A1DB4E52-773E-0646-B3F7-B765A5B30F5B}"/>
                </a:ext>
              </a:extLst>
            </p:cNvPr>
            <p:cNvSpPr/>
            <p:nvPr/>
          </p:nvSpPr>
          <p:spPr>
            <a:xfrm rot="5400000">
              <a:off x="3954723" y="3038436"/>
              <a:ext cx="421642" cy="107483"/>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32" name="Triangle 31">
              <a:extLst>
                <a:ext uri="{FF2B5EF4-FFF2-40B4-BE49-F238E27FC236}">
                  <a16:creationId xmlns:a16="http://schemas.microsoft.com/office/drawing/2014/main" id="{4132FCF9-9417-2D43-939A-8591318A5277}"/>
                </a:ext>
              </a:extLst>
            </p:cNvPr>
            <p:cNvSpPr/>
            <p:nvPr/>
          </p:nvSpPr>
          <p:spPr>
            <a:xfrm rot="5400000">
              <a:off x="3954723" y="3648542"/>
              <a:ext cx="421642" cy="107483"/>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33" name="Triangle 32">
              <a:extLst>
                <a:ext uri="{FF2B5EF4-FFF2-40B4-BE49-F238E27FC236}">
                  <a16:creationId xmlns:a16="http://schemas.microsoft.com/office/drawing/2014/main" id="{C0CF1EFC-54FC-834C-AF4A-5B0C312B23A9}"/>
                </a:ext>
              </a:extLst>
            </p:cNvPr>
            <p:cNvSpPr/>
            <p:nvPr/>
          </p:nvSpPr>
          <p:spPr>
            <a:xfrm rot="5400000">
              <a:off x="5288946" y="2042430"/>
              <a:ext cx="421642" cy="107483"/>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34" name="TextBox 33">
              <a:extLst>
                <a:ext uri="{FF2B5EF4-FFF2-40B4-BE49-F238E27FC236}">
                  <a16:creationId xmlns:a16="http://schemas.microsoft.com/office/drawing/2014/main" id="{58619F3F-BBA0-B344-9DF6-590331B4EB0B}"/>
                </a:ext>
              </a:extLst>
            </p:cNvPr>
            <p:cNvSpPr txBox="1"/>
            <p:nvPr/>
          </p:nvSpPr>
          <p:spPr>
            <a:xfrm>
              <a:off x="4260978" y="1525171"/>
              <a:ext cx="1137679" cy="1166527"/>
            </a:xfrm>
            <a:prstGeom prst="rect">
              <a:avLst/>
            </a:prstGeom>
            <a:solidFill>
              <a:schemeClr val="bg2">
                <a:lumMod val="20000"/>
                <a:lumOff val="80000"/>
              </a:schemeClr>
            </a:solidFill>
          </p:spPr>
          <p:txBody>
            <a:bodyPr wrap="square" lIns="96000" tIns="96000" rIns="96000" bIns="96000" numCol="1" rtlCol="0" anchor="ctr">
              <a:noAutofit/>
            </a:bodyPr>
            <a:lstStyle/>
            <a:p>
              <a:pPr lvl="1" algn="ctr"/>
              <a:r>
                <a:rPr lang="en-US" sz="1333" b="1"/>
                <a:t>Infrastructure Cost Savings</a:t>
              </a:r>
              <a:endParaRPr lang="en-US" sz="1333" b="1" dirty="0"/>
            </a:p>
          </p:txBody>
        </p:sp>
        <p:sp>
          <p:nvSpPr>
            <p:cNvPr id="35" name="Triangle 34">
              <a:extLst>
                <a:ext uri="{FF2B5EF4-FFF2-40B4-BE49-F238E27FC236}">
                  <a16:creationId xmlns:a16="http://schemas.microsoft.com/office/drawing/2014/main" id="{CA1242F0-067C-8248-9F68-0576A8BF722F}"/>
                </a:ext>
              </a:extLst>
            </p:cNvPr>
            <p:cNvSpPr/>
            <p:nvPr/>
          </p:nvSpPr>
          <p:spPr>
            <a:xfrm rot="5400000">
              <a:off x="5301936" y="3334884"/>
              <a:ext cx="421642" cy="107483"/>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grpSp>
      <p:sp>
        <p:nvSpPr>
          <p:cNvPr id="36" name="TextBox 35">
            <a:extLst>
              <a:ext uri="{FF2B5EF4-FFF2-40B4-BE49-F238E27FC236}">
                <a16:creationId xmlns:a16="http://schemas.microsoft.com/office/drawing/2014/main" id="{E2F49BB0-6EDF-AC4A-B692-FF4036BFD5D2}"/>
              </a:ext>
            </a:extLst>
          </p:cNvPr>
          <p:cNvSpPr txBox="1"/>
          <p:nvPr/>
        </p:nvSpPr>
        <p:spPr>
          <a:xfrm>
            <a:off x="544534" y="5398400"/>
            <a:ext cx="10638329" cy="803941"/>
          </a:xfrm>
          <a:prstGeom prst="rect">
            <a:avLst/>
          </a:prstGeom>
          <a:solidFill>
            <a:schemeClr val="accent1"/>
          </a:solidFill>
        </p:spPr>
        <p:txBody>
          <a:bodyPr wrap="square" lIns="96000" tIns="96000" rIns="96000" bIns="96000" numCol="1" rtlCol="0">
            <a:noAutofit/>
          </a:bodyPr>
          <a:lstStyle/>
          <a:p>
            <a:pPr marL="95998" lvl="1"/>
            <a:r>
              <a:rPr lang="en-US" sz="1333" b="1" dirty="0">
                <a:solidFill>
                  <a:schemeClr val="tx1"/>
                </a:solidFill>
              </a:rPr>
              <a:t>Moving workloads to cloud will contribute to substantial savings and improvements in NHS IT infrastructure cost.</a:t>
            </a:r>
          </a:p>
          <a:p>
            <a:pPr marL="95998" lvl="1"/>
            <a:endParaRPr lang="en-US" sz="1333" b="1" dirty="0">
              <a:solidFill>
                <a:schemeClr val="tx1"/>
              </a:solidFill>
            </a:endParaRPr>
          </a:p>
          <a:p>
            <a:pPr marL="95998" lvl="1"/>
            <a:r>
              <a:rPr lang="en-US" sz="1333" b="1" dirty="0">
                <a:solidFill>
                  <a:schemeClr val="tx1"/>
                </a:solidFill>
              </a:rPr>
              <a:t>Estimates of effects of migration and modernization projects have strong positive results in the range of M+ €. </a:t>
            </a:r>
          </a:p>
        </p:txBody>
      </p:sp>
      <p:sp>
        <p:nvSpPr>
          <p:cNvPr id="39" name="Triangle 38">
            <a:extLst>
              <a:ext uri="{FF2B5EF4-FFF2-40B4-BE49-F238E27FC236}">
                <a16:creationId xmlns:a16="http://schemas.microsoft.com/office/drawing/2014/main" id="{CD7F390B-DEDD-274B-9CD4-97B1A793986C}"/>
              </a:ext>
            </a:extLst>
          </p:cNvPr>
          <p:cNvSpPr/>
          <p:nvPr/>
        </p:nvSpPr>
        <p:spPr>
          <a:xfrm rot="10800000">
            <a:off x="8323659" y="5048674"/>
            <a:ext cx="1859135" cy="221171"/>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p>
        </p:txBody>
      </p:sp>
      <p:sp>
        <p:nvSpPr>
          <p:cNvPr id="21" name="Title 3">
            <a:extLst>
              <a:ext uri="{FF2B5EF4-FFF2-40B4-BE49-F238E27FC236}">
                <a16:creationId xmlns:a16="http://schemas.microsoft.com/office/drawing/2014/main" id="{9D1623DC-C248-6145-BA68-3A9C81A325A3}"/>
              </a:ext>
            </a:extLst>
          </p:cNvPr>
          <p:cNvSpPr>
            <a:spLocks noGrp="1"/>
          </p:cNvSpPr>
          <p:nvPr>
            <p:ph type="title"/>
          </p:nvPr>
        </p:nvSpPr>
        <p:spPr>
          <a:xfrm>
            <a:off x="393700" y="312738"/>
            <a:ext cx="11404600" cy="865187"/>
          </a:xfrm>
        </p:spPr>
        <p:txBody>
          <a:bodyPr/>
          <a:lstStyle/>
          <a:p>
            <a:r>
              <a:rPr lang="en-GB" dirty="0"/>
              <a:t>Example Exec Summary Template</a:t>
            </a:r>
          </a:p>
        </p:txBody>
      </p:sp>
    </p:spTree>
    <p:extLst>
      <p:ext uri="{BB962C8B-B14F-4D97-AF65-F5344CB8AC3E}">
        <p14:creationId xmlns:p14="http://schemas.microsoft.com/office/powerpoint/2010/main" val="180980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780" name="Google Shape;780;g123a8c71e88_1_1"/>
          <p:cNvSpPr txBox="1"/>
          <p:nvPr/>
        </p:nvSpPr>
        <p:spPr>
          <a:xfrm>
            <a:off x="432000" y="399727"/>
            <a:ext cx="11276700" cy="468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800"/>
              <a:buFont typeface="Arial"/>
              <a:buNone/>
            </a:pPr>
            <a:r>
              <a:rPr lang="en-GB" sz="2800" b="1" i="0" u="none" strike="noStrike" cap="none">
                <a:solidFill>
                  <a:schemeClr val="l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Total</a:t>
            </a:r>
            <a:r>
              <a:rPr lang="en-GB" sz="2800" b="1" i="0" u="none" strike="noStrike" cap="none">
                <a:solidFill>
                  <a:schemeClr val="lt1"/>
                </a:solidFill>
                <a:latin typeface="Arial"/>
                <a:ea typeface="Arial"/>
                <a:cs typeface="Arial"/>
                <a:sym typeface="Arial"/>
              </a:rPr>
              <a:t> Cost of Ownership: </a:t>
            </a:r>
            <a:r>
              <a:rPr lang="en-GB" sz="1600" b="1" i="0" u="none" strike="noStrike" cap="none">
                <a:solidFill>
                  <a:schemeClr val="lt1"/>
                </a:solidFill>
                <a:latin typeface="Arial"/>
                <a:ea typeface="Arial"/>
                <a:cs typeface="Arial"/>
                <a:sym typeface="Arial"/>
              </a:rPr>
              <a:t>AWS Migration Portfolio Assessment (MPA) - On-premises to Cloud</a:t>
            </a:r>
            <a:endParaRPr lang="en-GB" sz="1600" b="0" i="0" u="none" strike="noStrike" cap="none">
              <a:solidFill>
                <a:srgbClr val="000000"/>
              </a:solidFill>
              <a:latin typeface="Arial"/>
              <a:ea typeface="Arial"/>
              <a:cs typeface="Arial"/>
              <a:sym typeface="Arial"/>
            </a:endParaRPr>
          </a:p>
        </p:txBody>
      </p:sp>
      <p:sp>
        <p:nvSpPr>
          <p:cNvPr id="781" name="Google Shape;781;g123a8c71e88_1_1"/>
          <p:cNvSpPr/>
          <p:nvPr/>
        </p:nvSpPr>
        <p:spPr>
          <a:xfrm>
            <a:off x="345688" y="987495"/>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Server</a:t>
            </a:r>
            <a:endParaRPr sz="900" b="0" i="0" u="none" strike="noStrike" cap="none">
              <a:solidFill>
                <a:srgbClr val="003087"/>
              </a:solidFill>
              <a:latin typeface="Rubik"/>
              <a:ea typeface="Rubik"/>
              <a:cs typeface="Rubik"/>
              <a:sym typeface="Rubik"/>
            </a:endParaRPr>
          </a:p>
        </p:txBody>
      </p:sp>
      <p:sp>
        <p:nvSpPr>
          <p:cNvPr id="782" name="Google Shape;782;g123a8c71e88_1_1"/>
          <p:cNvSpPr/>
          <p:nvPr/>
        </p:nvSpPr>
        <p:spPr>
          <a:xfrm>
            <a:off x="345687" y="1374322"/>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Server Maintenance</a:t>
            </a:r>
            <a:endParaRPr sz="900" b="0" i="0" u="none" strike="noStrike" cap="none">
              <a:solidFill>
                <a:srgbClr val="003087"/>
              </a:solidFill>
              <a:latin typeface="Rubik"/>
              <a:ea typeface="Rubik"/>
              <a:cs typeface="Rubik"/>
              <a:sym typeface="Rubik"/>
            </a:endParaRPr>
          </a:p>
        </p:txBody>
      </p:sp>
      <p:sp>
        <p:nvSpPr>
          <p:cNvPr id="783" name="Google Shape;783;g123a8c71e88_1_1"/>
          <p:cNvSpPr/>
          <p:nvPr/>
        </p:nvSpPr>
        <p:spPr>
          <a:xfrm>
            <a:off x="345686" y="1731591"/>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algn="ctr">
              <a:buSzPts val="900"/>
            </a:pPr>
            <a:r>
              <a:rPr lang="en-GB" sz="900">
                <a:solidFill>
                  <a:srgbClr val="003087"/>
                </a:solidFill>
                <a:latin typeface="Rubik"/>
                <a:cs typeface="Rubik"/>
                <a:sym typeface="Rubik"/>
              </a:rPr>
              <a:t>Server Rack/Hardware</a:t>
            </a:r>
            <a:endParaRPr sz="900">
              <a:solidFill>
                <a:srgbClr val="003087"/>
              </a:solidFill>
              <a:latin typeface="Rubik"/>
              <a:cs typeface="Rubik"/>
              <a:sym typeface="Rubik"/>
            </a:endParaRPr>
          </a:p>
        </p:txBody>
      </p:sp>
      <p:sp>
        <p:nvSpPr>
          <p:cNvPr id="784" name="Google Shape;784;g123a8c71e88_1_1"/>
          <p:cNvSpPr/>
          <p:nvPr/>
        </p:nvSpPr>
        <p:spPr>
          <a:xfrm>
            <a:off x="345686" y="2082034"/>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Server Facilities</a:t>
            </a:r>
            <a:endParaRPr sz="900" b="0" i="0" u="none" strike="noStrike" cap="none">
              <a:solidFill>
                <a:srgbClr val="003087"/>
              </a:solidFill>
              <a:latin typeface="Rubik"/>
              <a:ea typeface="Rubik"/>
              <a:cs typeface="Rubik"/>
              <a:sym typeface="Rubik"/>
            </a:endParaRPr>
          </a:p>
        </p:txBody>
      </p:sp>
      <p:sp>
        <p:nvSpPr>
          <p:cNvPr id="785" name="Google Shape;785;g123a8c71e88_1_1"/>
          <p:cNvSpPr/>
          <p:nvPr/>
        </p:nvSpPr>
        <p:spPr>
          <a:xfrm>
            <a:off x="345685" y="2433337"/>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Server Software</a:t>
            </a:r>
            <a:endParaRPr sz="900" b="0" i="0" u="none" strike="noStrike" cap="none">
              <a:solidFill>
                <a:srgbClr val="003087"/>
              </a:solidFill>
              <a:latin typeface="Rubik"/>
              <a:ea typeface="Rubik"/>
              <a:cs typeface="Rubik"/>
              <a:sym typeface="Rubik"/>
            </a:endParaRPr>
          </a:p>
        </p:txBody>
      </p:sp>
      <p:sp>
        <p:nvSpPr>
          <p:cNvPr id="786" name="Google Shape;786;g123a8c71e88_1_1"/>
          <p:cNvSpPr/>
          <p:nvPr/>
        </p:nvSpPr>
        <p:spPr>
          <a:xfrm>
            <a:off x="345684" y="2783780"/>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Database</a:t>
            </a:r>
            <a:endParaRPr sz="900" b="0" i="0" u="none" strike="noStrike" cap="none">
              <a:solidFill>
                <a:srgbClr val="003087"/>
              </a:solidFill>
              <a:latin typeface="Rubik"/>
              <a:ea typeface="Rubik"/>
              <a:cs typeface="Rubik"/>
              <a:sym typeface="Rubik"/>
            </a:endParaRPr>
          </a:p>
        </p:txBody>
      </p:sp>
      <p:sp>
        <p:nvSpPr>
          <p:cNvPr id="787" name="Google Shape;787;g123a8c71e88_1_1"/>
          <p:cNvSpPr/>
          <p:nvPr/>
        </p:nvSpPr>
        <p:spPr>
          <a:xfrm>
            <a:off x="345684" y="3145541"/>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algn="ctr">
              <a:buSzPts val="900"/>
            </a:pPr>
            <a:r>
              <a:rPr lang="en-GB" sz="900">
                <a:solidFill>
                  <a:srgbClr val="003087"/>
                </a:solidFill>
                <a:latin typeface="Rubik"/>
                <a:cs typeface="Rubik"/>
                <a:sym typeface="Rubik"/>
              </a:rPr>
              <a:t>Database Licenses</a:t>
            </a:r>
            <a:endParaRPr sz="900">
              <a:solidFill>
                <a:srgbClr val="003087"/>
              </a:solidFill>
              <a:latin typeface="Rubik"/>
              <a:cs typeface="Rubik"/>
              <a:sym typeface="Rubik"/>
            </a:endParaRPr>
          </a:p>
        </p:txBody>
      </p:sp>
      <p:sp>
        <p:nvSpPr>
          <p:cNvPr id="788" name="Google Shape;788;g123a8c71e88_1_1"/>
          <p:cNvSpPr/>
          <p:nvPr/>
        </p:nvSpPr>
        <p:spPr>
          <a:xfrm>
            <a:off x="345684" y="3558684"/>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Storage</a:t>
            </a:r>
            <a:endParaRPr sz="900" b="0" i="0" u="none" strike="noStrike" cap="none">
              <a:solidFill>
                <a:srgbClr val="003087"/>
              </a:solidFill>
              <a:latin typeface="Rubik"/>
              <a:ea typeface="Rubik"/>
              <a:cs typeface="Rubik"/>
              <a:sym typeface="Rubik"/>
            </a:endParaRPr>
          </a:p>
        </p:txBody>
      </p:sp>
      <p:sp>
        <p:nvSpPr>
          <p:cNvPr id="789" name="Google Shape;789;g123a8c71e88_1_1"/>
          <p:cNvSpPr/>
          <p:nvPr/>
        </p:nvSpPr>
        <p:spPr>
          <a:xfrm>
            <a:off x="345684" y="3912593"/>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Storage Rack/Hardware</a:t>
            </a:r>
            <a:endParaRPr sz="900" b="0" i="0" u="none" strike="noStrike" cap="none">
              <a:solidFill>
                <a:srgbClr val="003087"/>
              </a:solidFill>
              <a:latin typeface="Rubik"/>
              <a:ea typeface="Rubik"/>
              <a:cs typeface="Rubik"/>
              <a:sym typeface="Rubik"/>
            </a:endParaRPr>
          </a:p>
        </p:txBody>
      </p:sp>
      <p:sp>
        <p:nvSpPr>
          <p:cNvPr id="790" name="Google Shape;790;g123a8c71e88_1_1"/>
          <p:cNvSpPr/>
          <p:nvPr/>
        </p:nvSpPr>
        <p:spPr>
          <a:xfrm>
            <a:off x="345684" y="4297950"/>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Storage Facilities</a:t>
            </a:r>
            <a:endParaRPr sz="900" b="0" i="0" u="none" strike="noStrike" cap="none">
              <a:solidFill>
                <a:srgbClr val="003087"/>
              </a:solidFill>
              <a:latin typeface="Rubik"/>
              <a:ea typeface="Rubik"/>
              <a:cs typeface="Rubik"/>
              <a:sym typeface="Rubik"/>
            </a:endParaRPr>
          </a:p>
        </p:txBody>
      </p:sp>
      <p:sp>
        <p:nvSpPr>
          <p:cNvPr id="791" name="Google Shape;791;g123a8c71e88_1_1"/>
          <p:cNvSpPr/>
          <p:nvPr/>
        </p:nvSpPr>
        <p:spPr>
          <a:xfrm>
            <a:off x="345684" y="4692904"/>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dirty="0">
                <a:solidFill>
                  <a:srgbClr val="003087"/>
                </a:solidFill>
                <a:latin typeface="Rubik"/>
                <a:ea typeface="Rubik"/>
                <a:cs typeface="Rubik"/>
                <a:sym typeface="Rubik"/>
              </a:rPr>
              <a:t>Storage Software</a:t>
            </a:r>
            <a:endParaRPr sz="900" b="0" i="0" u="none" strike="noStrike" cap="none" dirty="0">
              <a:solidFill>
                <a:srgbClr val="003087"/>
              </a:solidFill>
              <a:latin typeface="Rubik"/>
              <a:ea typeface="Rubik"/>
              <a:cs typeface="Rubik"/>
              <a:sym typeface="Rubik"/>
            </a:endParaRPr>
          </a:p>
        </p:txBody>
      </p:sp>
      <p:sp>
        <p:nvSpPr>
          <p:cNvPr id="792" name="Google Shape;792;g123a8c71e88_1_1"/>
          <p:cNvSpPr/>
          <p:nvPr/>
        </p:nvSpPr>
        <p:spPr>
          <a:xfrm>
            <a:off x="345683" y="5079731"/>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algn="ctr">
              <a:buSzPts val="900"/>
            </a:pPr>
            <a:r>
              <a:rPr lang="en-GB" sz="900">
                <a:solidFill>
                  <a:srgbClr val="003087"/>
                </a:solidFill>
                <a:latin typeface="Rubik"/>
                <a:cs typeface="Rubik"/>
                <a:sym typeface="Rubik"/>
              </a:rPr>
              <a:t>Network</a:t>
            </a:r>
            <a:endParaRPr sz="900">
              <a:solidFill>
                <a:srgbClr val="003087"/>
              </a:solidFill>
              <a:latin typeface="Rubik"/>
              <a:cs typeface="Rubik"/>
              <a:sym typeface="Rubik"/>
            </a:endParaRPr>
          </a:p>
        </p:txBody>
      </p:sp>
      <p:sp>
        <p:nvSpPr>
          <p:cNvPr id="793" name="Google Shape;793;g123a8c71e88_1_1"/>
          <p:cNvSpPr/>
          <p:nvPr/>
        </p:nvSpPr>
        <p:spPr>
          <a:xfrm>
            <a:off x="345683" y="5477359"/>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a:solidFill>
                  <a:srgbClr val="003087"/>
                </a:solidFill>
                <a:latin typeface="Rubik"/>
                <a:ea typeface="Rubik"/>
                <a:cs typeface="Rubik"/>
                <a:sym typeface="Rubik"/>
              </a:rPr>
              <a:t>IT Labor</a:t>
            </a:r>
            <a:endParaRPr sz="900" b="0" i="0" u="none" strike="noStrike" cap="none">
              <a:solidFill>
                <a:srgbClr val="003087"/>
              </a:solidFill>
              <a:latin typeface="Rubik"/>
              <a:ea typeface="Rubik"/>
              <a:cs typeface="Rubik"/>
              <a:sym typeface="Rubik"/>
            </a:endParaRPr>
          </a:p>
        </p:txBody>
      </p:sp>
      <p:sp>
        <p:nvSpPr>
          <p:cNvPr id="794" name="Google Shape;794;g123a8c71e88_1_1"/>
          <p:cNvSpPr/>
          <p:nvPr/>
        </p:nvSpPr>
        <p:spPr>
          <a:xfrm>
            <a:off x="2484000" y="3852000"/>
            <a:ext cx="3456000" cy="468000"/>
          </a:xfrm>
          <a:prstGeom prst="rect">
            <a:avLst/>
          </a:prstGeom>
          <a:solidFill>
            <a:srgbClr val="677783"/>
          </a:solidFill>
          <a:ln w="9525" cap="flat" cmpd="sng">
            <a:solidFill>
              <a:srgbClr val="67778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dk1"/>
                </a:solidFill>
                <a:latin typeface="Rubik"/>
                <a:ea typeface="Rubik"/>
                <a:cs typeface="Rubik"/>
                <a:sym typeface="Rubik"/>
              </a:rPr>
              <a:t>On-Premises 5 Years TCO</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dk1"/>
                </a:solidFill>
                <a:latin typeface="Rubik"/>
                <a:ea typeface="Rubik"/>
                <a:cs typeface="Rubik"/>
                <a:sym typeface="Rubik"/>
              </a:rPr>
              <a:t>x.4M $</a:t>
            </a:r>
            <a:endParaRPr sz="1400" b="1" i="0" u="none" strike="noStrike" cap="none" dirty="0">
              <a:solidFill>
                <a:schemeClr val="dk1"/>
              </a:solidFill>
              <a:latin typeface="Rubik"/>
              <a:ea typeface="Rubik"/>
              <a:cs typeface="Rubik"/>
              <a:sym typeface="Rubik"/>
            </a:endParaRPr>
          </a:p>
        </p:txBody>
      </p:sp>
      <p:cxnSp>
        <p:nvCxnSpPr>
          <p:cNvPr id="795" name="Google Shape;795;g123a8c71e88_1_1"/>
          <p:cNvCxnSpPr>
            <a:stCxn id="794" idx="1"/>
            <a:endCxn id="781" idx="3"/>
          </p:cNvCxnSpPr>
          <p:nvPr/>
        </p:nvCxnSpPr>
        <p:spPr>
          <a:xfrm rot="10800000">
            <a:off x="1929000" y="1095300"/>
            <a:ext cx="555000" cy="29907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796" name="Google Shape;796;g123a8c71e88_1_1"/>
          <p:cNvCxnSpPr>
            <a:stCxn id="794" idx="1"/>
            <a:endCxn id="782" idx="3"/>
          </p:cNvCxnSpPr>
          <p:nvPr/>
        </p:nvCxnSpPr>
        <p:spPr>
          <a:xfrm rot="10800000">
            <a:off x="1929000" y="1482000"/>
            <a:ext cx="555000" cy="26040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797" name="Google Shape;797;g123a8c71e88_1_1"/>
          <p:cNvCxnSpPr>
            <a:stCxn id="794" idx="1"/>
            <a:endCxn id="783" idx="3"/>
          </p:cNvCxnSpPr>
          <p:nvPr/>
        </p:nvCxnSpPr>
        <p:spPr>
          <a:xfrm rot="10800000">
            <a:off x="1929000" y="1839300"/>
            <a:ext cx="555000" cy="22467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798" name="Google Shape;798;g123a8c71e88_1_1"/>
          <p:cNvCxnSpPr>
            <a:stCxn id="794" idx="1"/>
            <a:endCxn id="784" idx="3"/>
          </p:cNvCxnSpPr>
          <p:nvPr/>
        </p:nvCxnSpPr>
        <p:spPr>
          <a:xfrm rot="10800000">
            <a:off x="1929000" y="2189700"/>
            <a:ext cx="555000" cy="18963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799" name="Google Shape;799;g123a8c71e88_1_1"/>
          <p:cNvCxnSpPr>
            <a:stCxn id="794" idx="1"/>
            <a:endCxn id="785" idx="3"/>
          </p:cNvCxnSpPr>
          <p:nvPr/>
        </p:nvCxnSpPr>
        <p:spPr>
          <a:xfrm rot="10800000">
            <a:off x="1929000" y="2541000"/>
            <a:ext cx="555000" cy="15450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0" name="Google Shape;800;g123a8c71e88_1_1"/>
          <p:cNvCxnSpPr>
            <a:stCxn id="794" idx="1"/>
            <a:endCxn id="786" idx="3"/>
          </p:cNvCxnSpPr>
          <p:nvPr/>
        </p:nvCxnSpPr>
        <p:spPr>
          <a:xfrm rot="10800000">
            <a:off x="1929000" y="2891400"/>
            <a:ext cx="555000" cy="11946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1" name="Google Shape;801;g123a8c71e88_1_1"/>
          <p:cNvCxnSpPr>
            <a:stCxn id="794" idx="1"/>
            <a:endCxn id="787" idx="3"/>
          </p:cNvCxnSpPr>
          <p:nvPr/>
        </p:nvCxnSpPr>
        <p:spPr>
          <a:xfrm rot="10800000">
            <a:off x="1929000" y="3253200"/>
            <a:ext cx="555000" cy="8328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2" name="Google Shape;802;g123a8c71e88_1_1"/>
          <p:cNvCxnSpPr>
            <a:stCxn id="794" idx="1"/>
            <a:endCxn id="788" idx="3"/>
          </p:cNvCxnSpPr>
          <p:nvPr/>
        </p:nvCxnSpPr>
        <p:spPr>
          <a:xfrm rot="10800000">
            <a:off x="1929000" y="3666300"/>
            <a:ext cx="555000" cy="4197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3" name="Google Shape;803;g123a8c71e88_1_1"/>
          <p:cNvCxnSpPr>
            <a:stCxn id="794" idx="1"/>
            <a:endCxn id="789" idx="3"/>
          </p:cNvCxnSpPr>
          <p:nvPr/>
        </p:nvCxnSpPr>
        <p:spPr>
          <a:xfrm rot="10800000">
            <a:off x="1929000" y="4020300"/>
            <a:ext cx="555000" cy="657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4" name="Google Shape;804;g123a8c71e88_1_1"/>
          <p:cNvCxnSpPr>
            <a:stCxn id="794" idx="1"/>
            <a:endCxn id="790" idx="3"/>
          </p:cNvCxnSpPr>
          <p:nvPr/>
        </p:nvCxnSpPr>
        <p:spPr>
          <a:xfrm flipH="1">
            <a:off x="1929000" y="4086000"/>
            <a:ext cx="555000" cy="3198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5" name="Google Shape;805;g123a8c71e88_1_1"/>
          <p:cNvCxnSpPr>
            <a:cxnSpLocks/>
            <a:stCxn id="794" idx="1"/>
            <a:endCxn id="791" idx="3"/>
          </p:cNvCxnSpPr>
          <p:nvPr/>
        </p:nvCxnSpPr>
        <p:spPr>
          <a:xfrm flipH="1">
            <a:off x="1929000" y="4086000"/>
            <a:ext cx="555000" cy="7146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6" name="Google Shape;806;g123a8c71e88_1_1"/>
          <p:cNvCxnSpPr>
            <a:stCxn id="792" idx="3"/>
            <a:endCxn id="794" idx="1"/>
          </p:cNvCxnSpPr>
          <p:nvPr/>
        </p:nvCxnSpPr>
        <p:spPr>
          <a:xfrm rot="10800000" flipH="1">
            <a:off x="1929083" y="4086131"/>
            <a:ext cx="555000" cy="1101300"/>
          </a:xfrm>
          <a:prstGeom prst="bentConnector3">
            <a:avLst>
              <a:gd name="adj1" fmla="val 50000"/>
            </a:avLst>
          </a:prstGeom>
          <a:noFill/>
          <a:ln w="9525" cap="flat" cmpd="sng">
            <a:solidFill>
              <a:srgbClr val="3F5360"/>
            </a:solidFill>
            <a:prstDash val="solid"/>
            <a:round/>
            <a:headEnd type="none" w="sm" len="sm"/>
            <a:tailEnd type="none" w="sm" len="sm"/>
          </a:ln>
        </p:spPr>
      </p:cxnSp>
      <p:cxnSp>
        <p:nvCxnSpPr>
          <p:cNvPr id="807" name="Google Shape;807;g123a8c71e88_1_1"/>
          <p:cNvCxnSpPr>
            <a:stCxn id="793" idx="3"/>
            <a:endCxn id="794" idx="1"/>
          </p:cNvCxnSpPr>
          <p:nvPr/>
        </p:nvCxnSpPr>
        <p:spPr>
          <a:xfrm rot="10800000" flipH="1">
            <a:off x="1929083" y="4085959"/>
            <a:ext cx="555000" cy="1499100"/>
          </a:xfrm>
          <a:prstGeom prst="bentConnector3">
            <a:avLst>
              <a:gd name="adj1" fmla="val 50000"/>
            </a:avLst>
          </a:prstGeom>
          <a:noFill/>
          <a:ln w="9525" cap="flat" cmpd="sng">
            <a:solidFill>
              <a:srgbClr val="3F5360"/>
            </a:solidFill>
            <a:prstDash val="solid"/>
            <a:round/>
            <a:headEnd type="none" w="sm" len="sm"/>
            <a:tailEnd type="none" w="sm" len="sm"/>
          </a:ln>
        </p:spPr>
      </p:cxnSp>
      <p:sp>
        <p:nvSpPr>
          <p:cNvPr id="808" name="Google Shape;808;g123a8c71e88_1_1"/>
          <p:cNvSpPr/>
          <p:nvPr/>
        </p:nvSpPr>
        <p:spPr>
          <a:xfrm>
            <a:off x="5009167" y="871509"/>
            <a:ext cx="929700" cy="396000"/>
          </a:xfrm>
          <a:prstGeom prst="rect">
            <a:avLst/>
          </a:prstGeom>
          <a:solidFill>
            <a:schemeClr val="dk1"/>
          </a:solidFill>
          <a:ln w="127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accent6"/>
                </a:solidFill>
                <a:latin typeface="Rubik"/>
                <a:ea typeface="Rubik"/>
                <a:cs typeface="Rubik"/>
                <a:sym typeface="Rubik"/>
              </a:rPr>
              <a:t>Applications</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xxx</a:t>
            </a:r>
            <a:endParaRPr sz="1000" b="1" i="0" u="none" strike="noStrike" cap="none" dirty="0">
              <a:solidFill>
                <a:schemeClr val="accent6"/>
              </a:solidFill>
              <a:latin typeface="Rubik"/>
              <a:ea typeface="Rubik"/>
              <a:cs typeface="Rubik"/>
              <a:sym typeface="Rubik"/>
            </a:endParaRPr>
          </a:p>
        </p:txBody>
      </p:sp>
      <p:sp>
        <p:nvSpPr>
          <p:cNvPr id="809" name="Google Shape;809;g123a8c71e88_1_1"/>
          <p:cNvSpPr/>
          <p:nvPr/>
        </p:nvSpPr>
        <p:spPr>
          <a:xfrm>
            <a:off x="2483857" y="867411"/>
            <a:ext cx="1221900" cy="396000"/>
          </a:xfrm>
          <a:prstGeom prst="rect">
            <a:avLst/>
          </a:prstGeom>
          <a:solidFill>
            <a:schemeClr val="dk1"/>
          </a:solidFill>
          <a:ln w="127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accent6"/>
                </a:solidFill>
                <a:latin typeface="Rubik"/>
                <a:ea typeface="Rubik"/>
                <a:cs typeface="Rubik"/>
                <a:sym typeface="Rubik"/>
              </a:rPr>
              <a:t>Servers</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xxx</a:t>
            </a:r>
            <a:endParaRPr sz="1000" b="1" i="0" u="none" strike="noStrike" cap="none" dirty="0">
              <a:solidFill>
                <a:schemeClr val="accent6"/>
              </a:solidFill>
              <a:latin typeface="Rubik"/>
              <a:ea typeface="Rubik"/>
              <a:cs typeface="Rubik"/>
              <a:sym typeface="Rubik"/>
            </a:endParaRPr>
          </a:p>
        </p:txBody>
      </p:sp>
      <p:sp>
        <p:nvSpPr>
          <p:cNvPr id="810" name="Google Shape;810;g123a8c71e88_1_1"/>
          <p:cNvSpPr/>
          <p:nvPr/>
        </p:nvSpPr>
        <p:spPr>
          <a:xfrm>
            <a:off x="3849471" y="864707"/>
            <a:ext cx="1018500" cy="402900"/>
          </a:xfrm>
          <a:prstGeom prst="rect">
            <a:avLst/>
          </a:prstGeom>
          <a:solidFill>
            <a:schemeClr val="dk1"/>
          </a:solidFill>
          <a:ln w="127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accent6"/>
                </a:solidFill>
                <a:latin typeface="Rubik"/>
                <a:ea typeface="Rubik"/>
                <a:cs typeface="Rubik"/>
                <a:sym typeface="Rubik"/>
              </a:rPr>
              <a:t>Databases</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xx</a:t>
            </a:r>
            <a:endParaRPr sz="1000" b="1" i="0" u="none" strike="noStrike" cap="none" dirty="0">
              <a:solidFill>
                <a:schemeClr val="accent6"/>
              </a:solidFill>
              <a:latin typeface="Rubik"/>
              <a:ea typeface="Rubik"/>
              <a:cs typeface="Rubik"/>
              <a:sym typeface="Rubik"/>
            </a:endParaRPr>
          </a:p>
        </p:txBody>
      </p:sp>
      <p:sp>
        <p:nvSpPr>
          <p:cNvPr id="811" name="Google Shape;811;g123a8c71e88_1_1"/>
          <p:cNvSpPr/>
          <p:nvPr/>
        </p:nvSpPr>
        <p:spPr>
          <a:xfrm>
            <a:off x="2484000" y="1404000"/>
            <a:ext cx="3456000" cy="468000"/>
          </a:xfrm>
          <a:prstGeom prst="rect">
            <a:avLst/>
          </a:prstGeom>
          <a:solidFill>
            <a:schemeClr val="dk1"/>
          </a:solidFill>
          <a:ln w="127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a:solidFill>
                  <a:schemeClr val="accent6"/>
                </a:solidFill>
                <a:latin typeface="Rubik"/>
                <a:ea typeface="Rubik"/>
                <a:cs typeface="Rubik"/>
                <a:sym typeface="Rubik"/>
              </a:rPr>
              <a:t>Estimated Savings without migration &amp; On-Prem cost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58%</a:t>
            </a:r>
            <a:endParaRPr sz="1000" b="1" i="0" u="none" strike="noStrike" cap="none">
              <a:solidFill>
                <a:schemeClr val="accent6"/>
              </a:solidFill>
              <a:latin typeface="Rubik"/>
              <a:ea typeface="Rubik"/>
              <a:cs typeface="Rubik"/>
              <a:sym typeface="Rubik"/>
            </a:endParaRPr>
          </a:p>
        </p:txBody>
      </p:sp>
      <p:sp>
        <p:nvSpPr>
          <p:cNvPr id="812" name="Google Shape;812;g123a8c71e88_1_1"/>
          <p:cNvSpPr/>
          <p:nvPr/>
        </p:nvSpPr>
        <p:spPr>
          <a:xfrm>
            <a:off x="2484000" y="2016000"/>
            <a:ext cx="3455700" cy="468000"/>
          </a:xfrm>
          <a:prstGeom prst="rect">
            <a:avLst/>
          </a:prstGeom>
          <a:solidFill>
            <a:srgbClr val="002465"/>
          </a:solidFill>
          <a:ln w="9525" cap="flat" cmpd="sng">
            <a:solidFill>
              <a:srgbClr val="00396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a:solidFill>
                  <a:schemeClr val="dk1"/>
                </a:solidFill>
                <a:latin typeface="Rubik"/>
                <a:ea typeface="Rubik"/>
                <a:cs typeface="Rubik"/>
                <a:sym typeface="Rubik"/>
              </a:rPr>
              <a:t>Estimated Savings with migration cost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Rubik"/>
                <a:ea typeface="Rubik"/>
                <a:cs typeface="Rubik"/>
                <a:sym typeface="Rubik"/>
              </a:rPr>
              <a:t>33%</a:t>
            </a:r>
            <a:endParaRPr sz="1400" b="1" i="0" u="none" strike="noStrike" cap="none">
              <a:solidFill>
                <a:schemeClr val="dk1"/>
              </a:solidFill>
              <a:latin typeface="Rubik"/>
              <a:ea typeface="Rubik"/>
              <a:cs typeface="Rubik"/>
              <a:sym typeface="Rubik"/>
            </a:endParaRPr>
          </a:p>
        </p:txBody>
      </p:sp>
      <p:sp>
        <p:nvSpPr>
          <p:cNvPr id="813" name="Google Shape;813;g123a8c71e88_1_1"/>
          <p:cNvSpPr/>
          <p:nvPr/>
        </p:nvSpPr>
        <p:spPr>
          <a:xfrm>
            <a:off x="2484000" y="2628000"/>
            <a:ext cx="3456000" cy="468000"/>
          </a:xfrm>
          <a:prstGeom prst="rect">
            <a:avLst/>
          </a:prstGeom>
          <a:solidFill>
            <a:srgbClr val="002465"/>
          </a:solidFill>
          <a:ln w="9525" cap="flat" cmpd="sng">
            <a:solidFill>
              <a:srgbClr val="00396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dk1"/>
                </a:solidFill>
                <a:latin typeface="Rubik"/>
                <a:ea typeface="Rubik"/>
                <a:cs typeface="Rubik"/>
                <a:sym typeface="Rubik"/>
              </a:rPr>
              <a:t>Total Estimated Savings</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dk1"/>
                </a:solidFill>
                <a:latin typeface="Rubik"/>
                <a:ea typeface="Rubik"/>
                <a:cs typeface="Rubik"/>
                <a:sym typeface="Rubik"/>
              </a:rPr>
              <a:t>x.1M $</a:t>
            </a:r>
            <a:endParaRPr sz="1400" b="1" i="0" u="none" strike="noStrike" cap="none" dirty="0">
              <a:solidFill>
                <a:schemeClr val="dk1"/>
              </a:solidFill>
              <a:latin typeface="Rubik"/>
              <a:ea typeface="Rubik"/>
              <a:cs typeface="Rubik"/>
              <a:sym typeface="Rubik"/>
            </a:endParaRPr>
          </a:p>
        </p:txBody>
      </p:sp>
      <p:sp>
        <p:nvSpPr>
          <p:cNvPr id="814" name="Google Shape;814;g123a8c71e88_1_1"/>
          <p:cNvSpPr txBox="1"/>
          <p:nvPr/>
        </p:nvSpPr>
        <p:spPr>
          <a:xfrm>
            <a:off x="2369846" y="5877196"/>
            <a:ext cx="93204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chemeClr val="accent6"/>
                </a:solidFill>
                <a:latin typeface="Arial"/>
                <a:ea typeface="Arial"/>
                <a:cs typeface="Arial"/>
                <a:sym typeface="Arial"/>
              </a:rPr>
              <a:t>* TCO calculations are based on available data with some assumptions over the server/database technical information such as CPU cores, CPU/Memory average and peak utilization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chemeClr val="accent6"/>
                </a:solidFill>
                <a:latin typeface="Arial"/>
                <a:ea typeface="Arial"/>
                <a:cs typeface="Arial"/>
                <a:sym typeface="Arial"/>
              </a:rPr>
              <a:t>* Estimated Migration cost distributed over 2 years. AWS MPA tool is used to calculate the on-premises and cloud migration TCO (Default assumptions used with minor modifications on the base values)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chemeClr val="accent6"/>
                </a:solidFill>
                <a:latin typeface="Arial"/>
                <a:ea typeface="Arial"/>
                <a:cs typeface="Arial"/>
                <a:sym typeface="Arial"/>
              </a:rPr>
              <a:t>* Cloud database cost excludes database license cost. Assumption: Bring your own license. Retire application cost and cloud benefits such as productivity gain are not considered in the cost savings</a:t>
            </a:r>
            <a:endParaRPr sz="800" b="0" i="0" u="none" strike="noStrike" cap="none">
              <a:solidFill>
                <a:schemeClr val="accent6"/>
              </a:solidFill>
              <a:latin typeface="Arial"/>
              <a:ea typeface="Arial"/>
              <a:cs typeface="Arial"/>
              <a:sym typeface="Arial"/>
            </a:endParaRPr>
          </a:p>
        </p:txBody>
      </p:sp>
      <p:sp>
        <p:nvSpPr>
          <p:cNvPr id="815" name="Google Shape;815;g123a8c71e88_1_1"/>
          <p:cNvSpPr/>
          <p:nvPr/>
        </p:nvSpPr>
        <p:spPr>
          <a:xfrm>
            <a:off x="2484000" y="3240000"/>
            <a:ext cx="3456000" cy="468000"/>
          </a:xfrm>
          <a:prstGeom prst="rect">
            <a:avLst/>
          </a:prstGeom>
          <a:solidFill>
            <a:schemeClr val="bg2"/>
          </a:solidFill>
          <a:ln w="9525" cap="flat" cmpd="sng">
            <a:solidFill>
              <a:srgbClr val="47AD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0" i="0" u="none" strike="noStrike" cap="none" dirty="0">
                <a:solidFill>
                  <a:schemeClr val="dk1"/>
                </a:solidFill>
                <a:latin typeface="Rubik"/>
                <a:ea typeface="Rubik"/>
                <a:cs typeface="Rubik"/>
                <a:sym typeface="Rubik"/>
              </a:rPr>
              <a:t>Cloud TCO (5 Years) + Estimated Migration Cost</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dirty="0">
                <a:solidFill>
                  <a:schemeClr val="dk1"/>
                </a:solidFill>
                <a:latin typeface="Rubik"/>
                <a:ea typeface="Rubik"/>
                <a:cs typeface="Rubik"/>
                <a:sym typeface="Rubik"/>
              </a:rPr>
              <a:t>x.3M $</a:t>
            </a:r>
            <a:endParaRPr sz="1400" b="1" i="0" u="none" strike="noStrike" cap="none" dirty="0">
              <a:solidFill>
                <a:schemeClr val="dk1"/>
              </a:solidFill>
              <a:latin typeface="Rubik"/>
              <a:ea typeface="Rubik"/>
              <a:cs typeface="Rubik"/>
              <a:sym typeface="Rubik"/>
            </a:endParaRPr>
          </a:p>
        </p:txBody>
      </p:sp>
      <p:pic>
        <p:nvPicPr>
          <p:cNvPr id="816" name="Google Shape;816;g123a8c71e88_1_1"/>
          <p:cNvPicPr preferRelativeResize="0"/>
          <p:nvPr/>
        </p:nvPicPr>
        <p:blipFill rotWithShape="1">
          <a:blip r:embed="rId3">
            <a:alphaModFix/>
          </a:blip>
          <a:srcRect/>
          <a:stretch/>
        </p:blipFill>
        <p:spPr>
          <a:xfrm>
            <a:off x="6221322" y="863999"/>
            <a:ext cx="5467200" cy="1447200"/>
          </a:xfrm>
          <a:prstGeom prst="rect">
            <a:avLst/>
          </a:prstGeom>
          <a:noFill/>
          <a:ln>
            <a:noFill/>
          </a:ln>
        </p:spPr>
      </p:pic>
      <p:graphicFrame>
        <p:nvGraphicFramePr>
          <p:cNvPr id="817" name="Google Shape;817;g123a8c71e88_1_1"/>
          <p:cNvGraphicFramePr/>
          <p:nvPr>
            <p:extLst>
              <p:ext uri="{D42A27DB-BD31-4B8C-83A1-F6EECF244321}">
                <p14:modId xmlns:p14="http://schemas.microsoft.com/office/powerpoint/2010/main" val="3937306152"/>
              </p:ext>
            </p:extLst>
          </p:nvPr>
        </p:nvGraphicFramePr>
        <p:xfrm>
          <a:off x="2483856" y="4440830"/>
          <a:ext cx="9204725" cy="1464120"/>
        </p:xfrm>
        <a:graphic>
          <a:graphicData uri="http://schemas.openxmlformats.org/drawingml/2006/table">
            <a:tbl>
              <a:tblPr>
                <a:noFill/>
              </a:tblPr>
              <a:tblGrid>
                <a:gridCol w="2837550">
                  <a:extLst>
                    <a:ext uri="{9D8B030D-6E8A-4147-A177-3AD203B41FA5}">
                      <a16:colId xmlns:a16="http://schemas.microsoft.com/office/drawing/2014/main" val="20000"/>
                    </a:ext>
                  </a:extLst>
                </a:gridCol>
                <a:gridCol w="1342650">
                  <a:extLst>
                    <a:ext uri="{9D8B030D-6E8A-4147-A177-3AD203B41FA5}">
                      <a16:colId xmlns:a16="http://schemas.microsoft.com/office/drawing/2014/main" val="20001"/>
                    </a:ext>
                  </a:extLst>
                </a:gridCol>
                <a:gridCol w="1010450">
                  <a:extLst>
                    <a:ext uri="{9D8B030D-6E8A-4147-A177-3AD203B41FA5}">
                      <a16:colId xmlns:a16="http://schemas.microsoft.com/office/drawing/2014/main" val="20002"/>
                    </a:ext>
                  </a:extLst>
                </a:gridCol>
                <a:gridCol w="1093500">
                  <a:extLst>
                    <a:ext uri="{9D8B030D-6E8A-4147-A177-3AD203B41FA5}">
                      <a16:colId xmlns:a16="http://schemas.microsoft.com/office/drawing/2014/main" val="20003"/>
                    </a:ext>
                  </a:extLst>
                </a:gridCol>
                <a:gridCol w="1024275">
                  <a:extLst>
                    <a:ext uri="{9D8B030D-6E8A-4147-A177-3AD203B41FA5}">
                      <a16:colId xmlns:a16="http://schemas.microsoft.com/office/drawing/2014/main" val="20004"/>
                    </a:ext>
                  </a:extLst>
                </a:gridCol>
                <a:gridCol w="1079650">
                  <a:extLst>
                    <a:ext uri="{9D8B030D-6E8A-4147-A177-3AD203B41FA5}">
                      <a16:colId xmlns:a16="http://schemas.microsoft.com/office/drawing/2014/main" val="20005"/>
                    </a:ext>
                  </a:extLst>
                </a:gridCol>
                <a:gridCol w="816650">
                  <a:extLst>
                    <a:ext uri="{9D8B030D-6E8A-4147-A177-3AD203B41FA5}">
                      <a16:colId xmlns:a16="http://schemas.microsoft.com/office/drawing/2014/main" val="20006"/>
                    </a:ext>
                  </a:extLst>
                </a:gridCol>
              </a:tblGrid>
              <a:tr h="204350">
                <a:tc>
                  <a:txBody>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Year 1</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Year 2</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Year 3</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Year 4</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Year 5</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tc>
                  <a:txBody>
                    <a:bodyPr/>
                    <a:lstStyle/>
                    <a:p>
                      <a:pPr marL="0" marR="0" lvl="0" indent="0" algn="ct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Total</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D8D8D8"/>
                    </a:solidFill>
                  </a:tcPr>
                </a:tc>
                <a:extLst>
                  <a:ext uri="{0D108BD9-81ED-4DB2-BD59-A6C34878D82A}">
                    <a16:rowId xmlns:a16="http://schemas.microsoft.com/office/drawing/2014/main" val="10000"/>
                  </a:ext>
                </a:extLst>
              </a:tr>
              <a:tr h="204350">
                <a:tc>
                  <a:txBody>
                    <a:bodyPr/>
                    <a:lstStyle/>
                    <a:p>
                      <a:pPr marL="0" marR="0" lvl="0" indent="0" algn="l"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AWS Cost with Migration</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$xx0,210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$xxx,211</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$xxx,976</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$xxx,631</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$xxx,971</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$x,xxx,999</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F2F2F2"/>
                    </a:solidFill>
                  </a:tcPr>
                </a:tc>
                <a:extLst>
                  <a:ext uri="{0D108BD9-81ED-4DB2-BD59-A6C34878D82A}">
                    <a16:rowId xmlns:a16="http://schemas.microsoft.com/office/drawing/2014/main" val="10001"/>
                  </a:ext>
                </a:extLst>
              </a:tr>
              <a:tr h="204349">
                <a:tc>
                  <a:txBody>
                    <a:bodyPr/>
                    <a:lstStyle/>
                    <a:p>
                      <a:pPr marL="0" marR="0" lvl="0" indent="0" algn="l"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On-Premises Cost with Migration</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$xx7,041</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$xxx,516</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$x,xxx,557</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F2F2F2"/>
                    </a:solidFill>
                  </a:tcPr>
                </a:tc>
                <a:extLst>
                  <a:ext uri="{0D108BD9-81ED-4DB2-BD59-A6C34878D82A}">
                    <a16:rowId xmlns:a16="http://schemas.microsoft.com/office/drawing/2014/main" val="10002"/>
                  </a:ext>
                </a:extLst>
              </a:tr>
              <a:tr h="204350">
                <a:tc>
                  <a:txBody>
                    <a:bodyPr/>
                    <a:lstStyle/>
                    <a:p>
                      <a:pPr marL="0" marR="0" lvl="0" indent="0" algn="l"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Migration Cost</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$xxx,300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$xxx,700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0" u="none" strike="noStrike" cap="none" dirty="0">
                          <a:solidFill>
                            <a:schemeClr val="accent6"/>
                          </a:solidFill>
                        </a:rPr>
                        <a:t>$0</a:t>
                      </a:r>
                      <a:endParaRPr sz="900" b="0" i="0" u="none" strike="noStrike" cap="none" dirty="0">
                        <a:solidFill>
                          <a:schemeClr val="accent6"/>
                        </a:solidFill>
                        <a:latin typeface="Rubik"/>
                        <a:ea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Clr>
                          <a:srgbClr val="000000"/>
                        </a:buClr>
                        <a:buSzPts val="900"/>
                        <a:buFont typeface="Arial"/>
                        <a:buNone/>
                      </a:pPr>
                      <a:r>
                        <a:rPr lang="en-GB" sz="900" b="1" u="none" strike="noStrike" cap="none" dirty="0">
                          <a:solidFill>
                            <a:schemeClr val="accent6"/>
                          </a:solidFill>
                        </a:rPr>
                        <a:t>$xxx,000</a:t>
                      </a:r>
                      <a:endParaRPr sz="900" b="1" i="0" u="none" strike="noStrike" cap="none" dirty="0">
                        <a:solidFill>
                          <a:schemeClr val="accent6"/>
                        </a:solidFill>
                        <a:latin typeface="Rubik"/>
                        <a:ea typeface="Rubik"/>
                        <a:cs typeface="Rubik"/>
                        <a:sym typeface="Rubik"/>
                      </a:endParaRPr>
                    </a:p>
                  </a:txBody>
                  <a:tcPr marL="45725" marR="45725" marT="36000" marB="36000" anchor="ctr">
                    <a:solidFill>
                      <a:srgbClr val="F2F2F2"/>
                    </a:solidFill>
                  </a:tcPr>
                </a:tc>
                <a:extLst>
                  <a:ext uri="{0D108BD9-81ED-4DB2-BD59-A6C34878D82A}">
                    <a16:rowId xmlns:a16="http://schemas.microsoft.com/office/drawing/2014/main" val="10003"/>
                  </a:ext>
                </a:extLst>
              </a:tr>
              <a:tr h="204348">
                <a:tc>
                  <a:txBody>
                    <a:bodyPr/>
                    <a:lstStyle/>
                    <a:p>
                      <a:pPr marL="0" marR="0" lvl="0" indent="0" algn="l" rtl="0">
                        <a:lnSpc>
                          <a:spcPct val="100000"/>
                        </a:lnSpc>
                        <a:spcBef>
                          <a:spcPts val="0"/>
                        </a:spcBef>
                        <a:spcAft>
                          <a:spcPts val="0"/>
                        </a:spcAft>
                        <a:buSzPts val="900"/>
                        <a:buFont typeface="Arial"/>
                        <a:buNone/>
                      </a:pPr>
                      <a:r>
                        <a:rPr lang="en-GB" sz="900" b="1" u="none" strike="noStrike" cap="none" dirty="0">
                          <a:solidFill>
                            <a:schemeClr val="accent6"/>
                          </a:solidFill>
                        </a:rPr>
                        <a:t>Total Cost with Migration</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$xxx,551</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$xxx,427</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$xxx,976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$xxx,631</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$xxx,971</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bg1">
                              <a:lumMod val="75000"/>
                              <a:lumOff val="25000"/>
                            </a:schemeClr>
                          </a:solidFill>
                        </a:rPr>
                        <a:t>$x,xxx,556</a:t>
                      </a:r>
                      <a:endParaRPr lang="en-US" sz="900" b="1" i="0" u="none" strike="noStrike" cap="none" dirty="0">
                        <a:solidFill>
                          <a:schemeClr val="bg1">
                            <a:lumMod val="75000"/>
                            <a:lumOff val="25000"/>
                          </a:schemeClr>
                        </a:solidFill>
                        <a:latin typeface="Rubik"/>
                        <a:cs typeface="Rubik"/>
                        <a:sym typeface="Rubik"/>
                      </a:endParaRPr>
                    </a:p>
                  </a:txBody>
                  <a:tcPr marL="45725" marR="45725" marT="36000" marB="36000" anchor="ctr">
                    <a:solidFill>
                      <a:srgbClr val="F2F2F2"/>
                    </a:solidFill>
                  </a:tcPr>
                </a:tc>
                <a:extLst>
                  <a:ext uri="{0D108BD9-81ED-4DB2-BD59-A6C34878D82A}">
                    <a16:rowId xmlns:a16="http://schemas.microsoft.com/office/drawing/2014/main" val="523855662"/>
                  </a:ext>
                </a:extLst>
              </a:tr>
              <a:tr h="204349">
                <a:tc>
                  <a:txBody>
                    <a:bodyPr/>
                    <a:lstStyle/>
                    <a:p>
                      <a:pPr marL="0" marR="0" lvl="0" indent="0" algn="l" rtl="0">
                        <a:lnSpc>
                          <a:spcPct val="100000"/>
                        </a:lnSpc>
                        <a:spcBef>
                          <a:spcPts val="0"/>
                        </a:spcBef>
                        <a:spcAft>
                          <a:spcPts val="0"/>
                        </a:spcAft>
                        <a:buSzPts val="900"/>
                        <a:buFont typeface="Arial"/>
                        <a:buNone/>
                      </a:pPr>
                      <a:r>
                        <a:rPr lang="en-GB" sz="900" b="1" u="none" strike="noStrike" cap="none" dirty="0">
                          <a:solidFill>
                            <a:schemeClr val="accent6"/>
                          </a:solidFill>
                        </a:rPr>
                        <a:t>Total On-Premises Cost without Migration</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$x,xxx,696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$x,xxx,696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$x,xxx,696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$x,xxx,696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accent6"/>
                          </a:solidFill>
                        </a:rPr>
                        <a:t>$x,xxx,696</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rtl="0">
                        <a:lnSpc>
                          <a:spcPct val="100000"/>
                        </a:lnSpc>
                        <a:spcBef>
                          <a:spcPts val="0"/>
                        </a:spcBef>
                        <a:spcAft>
                          <a:spcPts val="0"/>
                        </a:spcAft>
                        <a:buSzPts val="900"/>
                        <a:buFont typeface="Arial"/>
                        <a:buNone/>
                      </a:pPr>
                      <a:r>
                        <a:rPr lang="en-GB" sz="900" b="1" u="none" strike="noStrike" cap="none" dirty="0">
                          <a:solidFill>
                            <a:schemeClr val="dk1"/>
                          </a:solidFill>
                        </a:rPr>
                        <a:t>$x,xxx,479</a:t>
                      </a:r>
                      <a:endParaRPr lang="en-US" sz="900" b="1" i="0" u="none" strike="noStrike" cap="none" dirty="0">
                        <a:solidFill>
                          <a:schemeClr val="dk1"/>
                        </a:solidFill>
                        <a:latin typeface="Rubik"/>
                        <a:cs typeface="Rubik"/>
                        <a:sym typeface="Rubik"/>
                      </a:endParaRPr>
                    </a:p>
                  </a:txBody>
                  <a:tcPr marL="45725" marR="45725" marT="36000" marB="36000" anchor="ctr">
                    <a:solidFill>
                      <a:srgbClr val="7F7F7F"/>
                    </a:solidFill>
                  </a:tcPr>
                </a:tc>
                <a:extLst>
                  <a:ext uri="{0D108BD9-81ED-4DB2-BD59-A6C34878D82A}">
                    <a16:rowId xmlns:a16="http://schemas.microsoft.com/office/drawing/2014/main" val="10004"/>
                  </a:ext>
                </a:extLst>
              </a:tr>
              <a:tr h="204349">
                <a:tc>
                  <a:txBody>
                    <a:bodyPr/>
                    <a:lstStyle/>
                    <a:p>
                      <a:pPr marL="0" marR="0" lvl="0" indent="0" algn="l" rtl="0">
                        <a:lnSpc>
                          <a:spcPct val="100000"/>
                        </a:lnSpc>
                        <a:spcBef>
                          <a:spcPts val="0"/>
                        </a:spcBef>
                        <a:spcAft>
                          <a:spcPts val="0"/>
                        </a:spcAft>
                        <a:buSzPts val="900"/>
                        <a:buFont typeface="Arial"/>
                        <a:buNone/>
                      </a:pPr>
                      <a:r>
                        <a:rPr lang="en-GB" sz="900" b="1" u="none" strike="noStrike" cap="none" dirty="0">
                          <a:solidFill>
                            <a:schemeClr val="accent6"/>
                          </a:solidFill>
                        </a:rPr>
                        <a:t>Upskilling &amp; Change Management</a:t>
                      </a:r>
                      <a:endParaRPr lang="en-US" sz="900" b="1" i="0" u="none" strike="noStrike" cap="none" dirty="0">
                        <a:solidFill>
                          <a:schemeClr val="accent6"/>
                        </a:solidFill>
                        <a:latin typeface="Rubik"/>
                        <a:cs typeface="Rubik"/>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accent6"/>
                          </a:solidFill>
                        </a:rPr>
                        <a:t>-</a:t>
                      </a:r>
                      <a:endParaRPr lang="en-US" dirty="0">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accent6"/>
                          </a:solidFill>
                        </a:rPr>
                        <a:t>-</a:t>
                      </a:r>
                      <a:endParaRPr lang="en-US" dirty="0">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accent6"/>
                          </a:solidFill>
                        </a:rPr>
                        <a:t>-</a:t>
                      </a:r>
                      <a:endParaRPr lang="en-US" dirty="0">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accent6"/>
                          </a:solidFill>
                        </a:rPr>
                        <a:t>-</a:t>
                      </a:r>
                      <a:endParaRPr lang="en-US" dirty="0">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accent6"/>
                          </a:solidFill>
                        </a:rPr>
                        <a:t>-</a:t>
                      </a:r>
                      <a:endParaRPr lang="en-US" dirty="0">
                        <a:sym typeface="Rubik"/>
                      </a:endParaRPr>
                    </a:p>
                  </a:txBody>
                  <a:tcPr marL="45725" marR="45725" marT="36000" marB="36000" anchor="ctr"/>
                </a:tc>
                <a:tc>
                  <a:txBody>
                    <a:bodyPr/>
                    <a:lstStyle/>
                    <a:p>
                      <a:pPr marL="0" marR="0" lvl="0" indent="0" algn="r">
                        <a:lnSpc>
                          <a:spcPct val="100000"/>
                        </a:lnSpc>
                        <a:spcBef>
                          <a:spcPts val="0"/>
                        </a:spcBef>
                        <a:spcAft>
                          <a:spcPts val="0"/>
                        </a:spcAft>
                        <a:buNone/>
                      </a:pPr>
                      <a:r>
                        <a:rPr lang="en-GB" sz="900" b="1" u="none" strike="noStrike" cap="none" dirty="0">
                          <a:solidFill>
                            <a:schemeClr val="dk1"/>
                          </a:solidFill>
                        </a:rPr>
                        <a:t>-</a:t>
                      </a:r>
                      <a:endParaRPr lang="en-US" dirty="0">
                        <a:sym typeface="Rubik"/>
                      </a:endParaRPr>
                    </a:p>
                  </a:txBody>
                  <a:tcPr marL="45725" marR="45725" marT="36000" marB="36000" anchor="ctr">
                    <a:solidFill>
                      <a:srgbClr val="7F7F7F"/>
                    </a:solidFill>
                  </a:tcPr>
                </a:tc>
                <a:extLst>
                  <a:ext uri="{0D108BD9-81ED-4DB2-BD59-A6C34878D82A}">
                    <a16:rowId xmlns:a16="http://schemas.microsoft.com/office/drawing/2014/main" val="10005"/>
                  </a:ext>
                </a:extLst>
              </a:tr>
            </a:tbl>
          </a:graphicData>
        </a:graphic>
      </p:graphicFrame>
      <p:pic>
        <p:nvPicPr>
          <p:cNvPr id="818" name="Google Shape;818;g123a8c71e88_1_1"/>
          <p:cNvPicPr preferRelativeResize="0"/>
          <p:nvPr/>
        </p:nvPicPr>
        <p:blipFill rotWithShape="1">
          <a:blip r:embed="rId4">
            <a:alphaModFix/>
          </a:blip>
          <a:srcRect/>
          <a:stretch/>
        </p:blipFill>
        <p:spPr>
          <a:xfrm>
            <a:off x="6221322" y="2432311"/>
            <a:ext cx="5467200" cy="1852500"/>
          </a:xfrm>
          <a:prstGeom prst="rect">
            <a:avLst/>
          </a:prstGeom>
          <a:noFill/>
          <a:ln>
            <a:noFill/>
          </a:ln>
        </p:spPr>
      </p:pic>
      <p:sp>
        <p:nvSpPr>
          <p:cNvPr id="41" name="Google Shape;793;g123a8c71e88_1_1">
            <a:extLst>
              <a:ext uri="{FF2B5EF4-FFF2-40B4-BE49-F238E27FC236}">
                <a16:creationId xmlns:a16="http://schemas.microsoft.com/office/drawing/2014/main" id="{CB407F92-F297-70D7-C2AA-1FAEFF6561D7}"/>
              </a:ext>
            </a:extLst>
          </p:cNvPr>
          <p:cNvSpPr/>
          <p:nvPr/>
        </p:nvSpPr>
        <p:spPr>
          <a:xfrm>
            <a:off x="780167" y="6423334"/>
            <a:ext cx="1583400" cy="215400"/>
          </a:xfrm>
          <a:prstGeom prst="rect">
            <a:avLst/>
          </a:prstGeom>
          <a:solidFill>
            <a:schemeClr val="bg2">
              <a:lumMod val="60000"/>
              <a:lumOff val="4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algn="ctr"/>
            <a:r>
              <a:rPr lang="en-GB" sz="800" dirty="0">
                <a:solidFill>
                  <a:srgbClr val="003087"/>
                </a:solidFill>
                <a:latin typeface="Rubik"/>
                <a:cs typeface="Rubik"/>
                <a:sym typeface="Rubik"/>
              </a:rPr>
              <a:t>Included for TCO Calculation</a:t>
            </a:r>
            <a:endParaRPr lang="en-US" sz="800" dirty="0">
              <a:solidFill>
                <a:srgbClr val="003087"/>
              </a:solidFill>
            </a:endParaRPr>
          </a:p>
        </p:txBody>
      </p:sp>
      <p:sp>
        <p:nvSpPr>
          <p:cNvPr id="42" name="Google Shape;791;g123a8c71e88_1_1">
            <a:extLst>
              <a:ext uri="{FF2B5EF4-FFF2-40B4-BE49-F238E27FC236}">
                <a16:creationId xmlns:a16="http://schemas.microsoft.com/office/drawing/2014/main" id="{45E4A51E-6C75-7462-C745-C55932236A4A}"/>
              </a:ext>
            </a:extLst>
          </p:cNvPr>
          <p:cNvSpPr/>
          <p:nvPr/>
        </p:nvSpPr>
        <p:spPr>
          <a:xfrm>
            <a:off x="2479284" y="6424722"/>
            <a:ext cx="1583400" cy="215400"/>
          </a:xfrm>
          <a:prstGeom prst="rect">
            <a:avLst/>
          </a:prstGeom>
          <a:solidFill>
            <a:schemeClr val="accent5">
              <a:lumMod val="40000"/>
              <a:lumOff val="60000"/>
            </a:schemeClr>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algn="ctr"/>
            <a:r>
              <a:rPr lang="en-GB" sz="900" dirty="0">
                <a:solidFill>
                  <a:srgbClr val="003087"/>
                </a:solidFill>
                <a:latin typeface="Rubik"/>
                <a:cs typeface="Rubik"/>
                <a:sym typeface="Rubik"/>
              </a:rPr>
              <a:t>Not Included for TCO</a:t>
            </a:r>
            <a:endParaRPr lang="en-US" dirty="0">
              <a:solidFill>
                <a:srgbClr val="003087"/>
              </a:solidFill>
            </a:endParaRPr>
          </a:p>
        </p:txBody>
      </p:sp>
    </p:spTree>
    <p:extLst>
      <p:ext uri="{BB962C8B-B14F-4D97-AF65-F5344CB8AC3E}">
        <p14:creationId xmlns:p14="http://schemas.microsoft.com/office/powerpoint/2010/main" val="32137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a:xfrm>
            <a:off x="400286" y="177376"/>
            <a:ext cx="11404154" cy="865186"/>
          </a:xfrm>
        </p:spPr>
        <p:txBody>
          <a:bodyPr/>
          <a:lstStyle/>
          <a:p>
            <a:r>
              <a:rPr lang="en-GB" dirty="0"/>
              <a:t>Example Business value assessment results</a:t>
            </a:r>
          </a:p>
        </p:txBody>
      </p:sp>
      <p:sp>
        <p:nvSpPr>
          <p:cNvPr id="7" name="Content Placeholder 1">
            <a:extLst>
              <a:ext uri="{FF2B5EF4-FFF2-40B4-BE49-F238E27FC236}">
                <a16:creationId xmlns:a16="http://schemas.microsoft.com/office/drawing/2014/main" id="{9F31C498-4938-DA4A-8943-61B8E922CDF4}"/>
              </a:ext>
            </a:extLst>
          </p:cNvPr>
          <p:cNvSpPr>
            <a:spLocks noGrp="1"/>
          </p:cNvSpPr>
          <p:nvPr>
            <p:ph idx="4294967295"/>
          </p:nvPr>
        </p:nvSpPr>
        <p:spPr>
          <a:xfrm>
            <a:off x="7121012" y="4416056"/>
            <a:ext cx="4579937" cy="1831975"/>
          </a:xfrm>
          <a:solidFill>
            <a:schemeClr val="tx2">
              <a:lumMod val="20000"/>
              <a:lumOff val="80000"/>
            </a:schemeClr>
          </a:solidFill>
          <a:ln>
            <a:solidFill>
              <a:schemeClr val="tx2">
                <a:lumMod val="20000"/>
                <a:lumOff val="80000"/>
              </a:schemeClr>
            </a:solidFill>
          </a:ln>
        </p:spPr>
        <p:txBody>
          <a:bodyPr spcFirstLastPara="1" wrap="square" lIns="96000" tIns="96000" rIns="96000" bIns="96000" anchor="t" anchorCtr="0">
            <a:noAutofit/>
          </a:bodyPr>
          <a:lstStyle/>
          <a:p>
            <a:pPr marL="0" indent="0">
              <a:lnSpc>
                <a:spcPct val="100000"/>
              </a:lnSpc>
              <a:spcBef>
                <a:spcPts val="0"/>
              </a:spcBef>
              <a:buNone/>
            </a:pPr>
            <a:r>
              <a:rPr lang="en-US" sz="900" b="1" dirty="0">
                <a:latin typeface="+mn-lt"/>
              </a:rPr>
              <a:t>Key Assumptions</a:t>
            </a:r>
          </a:p>
          <a:p>
            <a:pPr marL="0" indent="0">
              <a:lnSpc>
                <a:spcPct val="100000"/>
              </a:lnSpc>
              <a:spcBef>
                <a:spcPts val="0"/>
              </a:spcBef>
              <a:buNone/>
            </a:pPr>
            <a:r>
              <a:rPr lang="en-US" sz="900" dirty="0">
                <a:latin typeface="+mn-lt"/>
              </a:rPr>
              <a:t>WACC: 8%</a:t>
            </a:r>
          </a:p>
          <a:p>
            <a:pPr marL="0" indent="0">
              <a:lnSpc>
                <a:spcPct val="100000"/>
              </a:lnSpc>
              <a:spcBef>
                <a:spcPts val="0"/>
              </a:spcBef>
              <a:buNone/>
            </a:pPr>
            <a:r>
              <a:rPr lang="en-US" sz="900" dirty="0">
                <a:latin typeface="+mn-lt"/>
              </a:rPr>
              <a:t>For the charts only values coming from the AWS presentation are used, including the on-premise cost estimate.</a:t>
            </a:r>
          </a:p>
          <a:p>
            <a:pPr marL="0" indent="0">
              <a:lnSpc>
                <a:spcPct val="100000"/>
              </a:lnSpc>
              <a:spcBef>
                <a:spcPts val="0"/>
              </a:spcBef>
              <a:buNone/>
            </a:pPr>
            <a:r>
              <a:rPr lang="en-US" sz="900" dirty="0">
                <a:latin typeface="+mn-lt"/>
              </a:rPr>
              <a:t>100% of migration can be done in first 1 years</a:t>
            </a:r>
          </a:p>
          <a:p>
            <a:pPr marL="0" indent="0">
              <a:lnSpc>
                <a:spcPct val="100000"/>
              </a:lnSpc>
              <a:spcBef>
                <a:spcPts val="0"/>
              </a:spcBef>
              <a:buNone/>
            </a:pPr>
            <a:r>
              <a:rPr lang="en-US" sz="900" dirty="0">
                <a:latin typeface="+mn-lt"/>
              </a:rPr>
              <a:t>100% of infrastructure contained in input data can be moved </a:t>
            </a:r>
          </a:p>
          <a:p>
            <a:pPr marL="0" indent="0">
              <a:lnSpc>
                <a:spcPct val="100000"/>
              </a:lnSpc>
              <a:spcBef>
                <a:spcPts val="0"/>
              </a:spcBef>
              <a:buNone/>
            </a:pPr>
            <a:r>
              <a:rPr lang="en-US" sz="900" dirty="0">
                <a:latin typeface="+mn-lt"/>
              </a:rPr>
              <a:t>No Modernization: 100% lift &amp; shift</a:t>
            </a:r>
          </a:p>
          <a:p>
            <a:pPr marL="0" indent="0">
              <a:lnSpc>
                <a:spcPct val="100000"/>
              </a:lnSpc>
              <a:spcBef>
                <a:spcPts val="0"/>
              </a:spcBef>
              <a:buNone/>
            </a:pPr>
            <a:r>
              <a:rPr lang="en-US" sz="900" dirty="0">
                <a:latin typeface="+mn-lt"/>
              </a:rPr>
              <a:t>Reduction of cores by 50%, reduction of disk (block) storage by 40% (rightsizing benefits)</a:t>
            </a:r>
          </a:p>
          <a:p>
            <a:pPr marL="0" indent="0">
              <a:lnSpc>
                <a:spcPct val="100000"/>
              </a:lnSpc>
              <a:spcBef>
                <a:spcPts val="0"/>
              </a:spcBef>
              <a:buNone/>
            </a:pPr>
            <a:r>
              <a:rPr lang="en-US" sz="900" dirty="0">
                <a:latin typeface="+mn-lt"/>
              </a:rPr>
              <a:t>Use of 1/3 dedicated instances and 2/3 shared reserved instances (3 years commitment)</a:t>
            </a:r>
          </a:p>
          <a:p>
            <a:pPr marL="0" indent="0">
              <a:lnSpc>
                <a:spcPct val="100000"/>
              </a:lnSpc>
              <a:spcBef>
                <a:spcPts val="0"/>
              </a:spcBef>
              <a:buNone/>
            </a:pPr>
            <a:r>
              <a:rPr lang="en-US" sz="900" dirty="0">
                <a:latin typeface="+mn-lt"/>
              </a:rPr>
              <a:t>Reduction of OS license cost by 90% by use of instances which are billed with license included</a:t>
            </a:r>
          </a:p>
        </p:txBody>
      </p:sp>
      <p:grpSp>
        <p:nvGrpSpPr>
          <p:cNvPr id="4" name="Picture 5">
            <a:extLst>
              <a:ext uri="{FF2B5EF4-FFF2-40B4-BE49-F238E27FC236}">
                <a16:creationId xmlns:a16="http://schemas.microsoft.com/office/drawing/2014/main" id="{F7AAE560-5875-58B1-97FD-A71390FBD416}"/>
              </a:ext>
            </a:extLst>
          </p:cNvPr>
          <p:cNvGrpSpPr/>
          <p:nvPr/>
        </p:nvGrpSpPr>
        <p:grpSpPr>
          <a:xfrm>
            <a:off x="404079" y="963820"/>
            <a:ext cx="12499410" cy="6333227"/>
            <a:chOff x="404079" y="963820"/>
            <a:chExt cx="12499410" cy="6333227"/>
          </a:xfrm>
        </p:grpSpPr>
        <p:sp>
          <p:nvSpPr>
            <p:cNvPr id="5" name="Freeform: Shape 4">
              <a:extLst>
                <a:ext uri="{FF2B5EF4-FFF2-40B4-BE49-F238E27FC236}">
                  <a16:creationId xmlns:a16="http://schemas.microsoft.com/office/drawing/2014/main" id="{FA345120-81FD-09F5-BC8D-B0DACC9967AB}"/>
                </a:ext>
              </a:extLst>
            </p:cNvPr>
            <p:cNvSpPr/>
            <p:nvPr/>
          </p:nvSpPr>
          <p:spPr>
            <a:xfrm>
              <a:off x="404079" y="975445"/>
              <a:ext cx="6555236" cy="3000383"/>
            </a:xfrm>
            <a:custGeom>
              <a:avLst/>
              <a:gdLst>
                <a:gd name="connsiteX0" fmla="*/ -616 w 6555236"/>
                <a:gd name="connsiteY0" fmla="*/ -414 h 3000383"/>
                <a:gd name="connsiteX1" fmla="*/ 6554621 w 6555236"/>
                <a:gd name="connsiteY1" fmla="*/ -414 h 3000383"/>
                <a:gd name="connsiteX2" fmla="*/ 6554621 w 6555236"/>
                <a:gd name="connsiteY2" fmla="*/ 2999969 h 3000383"/>
                <a:gd name="connsiteX3" fmla="*/ -616 w 6555236"/>
                <a:gd name="connsiteY3" fmla="*/ 2999969 h 3000383"/>
              </a:gdLst>
              <a:ahLst/>
              <a:cxnLst>
                <a:cxn ang="0">
                  <a:pos x="connsiteX0" y="connsiteY0"/>
                </a:cxn>
                <a:cxn ang="0">
                  <a:pos x="connsiteX1" y="connsiteY1"/>
                </a:cxn>
                <a:cxn ang="0">
                  <a:pos x="connsiteX2" y="connsiteY2"/>
                </a:cxn>
                <a:cxn ang="0">
                  <a:pos x="connsiteX3" y="connsiteY3"/>
                </a:cxn>
              </a:cxnLst>
              <a:rect l="l" t="t" r="r" b="b"/>
              <a:pathLst>
                <a:path w="6555236" h="3000383">
                  <a:moveTo>
                    <a:pt x="-616" y="-414"/>
                  </a:moveTo>
                  <a:lnTo>
                    <a:pt x="6554621" y="-414"/>
                  </a:lnTo>
                  <a:lnTo>
                    <a:pt x="6554621" y="2999969"/>
                  </a:lnTo>
                  <a:lnTo>
                    <a:pt x="-616" y="2999969"/>
                  </a:lnTo>
                  <a:close/>
                </a:path>
              </a:pathLst>
            </a:custGeom>
            <a:solidFill>
              <a:srgbClr val="FFFFFF"/>
            </a:solidFill>
            <a:ln w="7587"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D58AABBF-3E06-4FF4-06CD-1F93288D152C}"/>
                </a:ext>
              </a:extLst>
            </p:cNvPr>
            <p:cNvSpPr/>
            <p:nvPr/>
          </p:nvSpPr>
          <p:spPr>
            <a:xfrm>
              <a:off x="404079" y="975445"/>
              <a:ext cx="6555236" cy="3000383"/>
            </a:xfrm>
            <a:custGeom>
              <a:avLst/>
              <a:gdLst>
                <a:gd name="connsiteX0" fmla="*/ -616 w 6555236"/>
                <a:gd name="connsiteY0" fmla="*/ -414 h 3000383"/>
                <a:gd name="connsiteX1" fmla="*/ 6554621 w 6555236"/>
                <a:gd name="connsiteY1" fmla="*/ -414 h 3000383"/>
                <a:gd name="connsiteX2" fmla="*/ 6554621 w 6555236"/>
                <a:gd name="connsiteY2" fmla="*/ 2999969 h 3000383"/>
                <a:gd name="connsiteX3" fmla="*/ -616 w 6555236"/>
                <a:gd name="connsiteY3" fmla="*/ 2999969 h 3000383"/>
              </a:gdLst>
              <a:ahLst/>
              <a:cxnLst>
                <a:cxn ang="0">
                  <a:pos x="connsiteX0" y="connsiteY0"/>
                </a:cxn>
                <a:cxn ang="0">
                  <a:pos x="connsiteX1" y="connsiteY1"/>
                </a:cxn>
                <a:cxn ang="0">
                  <a:pos x="connsiteX2" y="connsiteY2"/>
                </a:cxn>
                <a:cxn ang="0">
                  <a:pos x="connsiteX3" y="connsiteY3"/>
                </a:cxn>
              </a:cxnLst>
              <a:rect l="l" t="t" r="r" b="b"/>
              <a:pathLst>
                <a:path w="6555236" h="3000383">
                  <a:moveTo>
                    <a:pt x="-616" y="-414"/>
                  </a:moveTo>
                  <a:lnTo>
                    <a:pt x="6554621" y="-414"/>
                  </a:lnTo>
                  <a:lnTo>
                    <a:pt x="6554621" y="2999969"/>
                  </a:lnTo>
                  <a:lnTo>
                    <a:pt x="-616" y="2999969"/>
                  </a:lnTo>
                  <a:close/>
                </a:path>
              </a:pathLst>
            </a:custGeom>
            <a:noFill/>
            <a:ln w="5690" cap="flat">
              <a:solidFill>
                <a:srgbClr val="D9D9D9"/>
              </a:solidFill>
              <a:prstDash val="solid"/>
              <a:miter/>
            </a:ln>
          </p:spPr>
          <p:txBody>
            <a:bodyPr rtlCol="0" anchor="ctr"/>
            <a:lstStyle/>
            <a:p>
              <a:endParaRPr lang="en-GB"/>
            </a:p>
          </p:txBody>
        </p:sp>
        <p:grpSp>
          <p:nvGrpSpPr>
            <p:cNvPr id="11" name="Picture 5">
              <a:extLst>
                <a:ext uri="{FF2B5EF4-FFF2-40B4-BE49-F238E27FC236}">
                  <a16:creationId xmlns:a16="http://schemas.microsoft.com/office/drawing/2014/main" id="{621553E0-5BBE-8DCB-2E76-DE97D62DCAA9}"/>
                </a:ext>
              </a:extLst>
            </p:cNvPr>
            <p:cNvGrpSpPr/>
            <p:nvPr/>
          </p:nvGrpSpPr>
          <p:grpSpPr>
            <a:xfrm>
              <a:off x="449602" y="1180016"/>
              <a:ext cx="6464191" cy="2606393"/>
              <a:chOff x="449602" y="1180016"/>
              <a:chExt cx="6464191" cy="2606393"/>
            </a:xfrm>
          </p:grpSpPr>
          <p:sp>
            <p:nvSpPr>
              <p:cNvPr id="12" name="Freeform: Shape 11">
                <a:extLst>
                  <a:ext uri="{FF2B5EF4-FFF2-40B4-BE49-F238E27FC236}">
                    <a16:creationId xmlns:a16="http://schemas.microsoft.com/office/drawing/2014/main" id="{B01F98D7-2F27-C09E-3D83-64ADE029208B}"/>
                  </a:ext>
                </a:extLst>
              </p:cNvPr>
              <p:cNvSpPr/>
              <p:nvPr/>
            </p:nvSpPr>
            <p:spPr>
              <a:xfrm>
                <a:off x="449602"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3F189362-B3B2-C978-123E-A1D1C04FCD6F}"/>
                  </a:ext>
                </a:extLst>
              </p:cNvPr>
              <p:cNvSpPr/>
              <p:nvPr/>
            </p:nvSpPr>
            <p:spPr>
              <a:xfrm>
                <a:off x="1526967"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F85E2C66-CF2C-764F-9C5A-CC4259AD2B41}"/>
                  </a:ext>
                </a:extLst>
              </p:cNvPr>
              <p:cNvSpPr/>
              <p:nvPr/>
            </p:nvSpPr>
            <p:spPr>
              <a:xfrm>
                <a:off x="2604332"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AB266138-E576-09B5-DB06-05F056056D77}"/>
                  </a:ext>
                </a:extLst>
              </p:cNvPr>
              <p:cNvSpPr/>
              <p:nvPr/>
            </p:nvSpPr>
            <p:spPr>
              <a:xfrm>
                <a:off x="3681698"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AF9C1A1D-AABC-F9CF-9659-DCBB1C815C48}"/>
                  </a:ext>
                </a:extLst>
              </p:cNvPr>
              <p:cNvSpPr/>
              <p:nvPr/>
            </p:nvSpPr>
            <p:spPr>
              <a:xfrm>
                <a:off x="4751476"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118C25E-6C03-928C-8FF8-E88BF1D686FF}"/>
                  </a:ext>
                </a:extLst>
              </p:cNvPr>
              <p:cNvSpPr/>
              <p:nvPr/>
            </p:nvSpPr>
            <p:spPr>
              <a:xfrm>
                <a:off x="5828841"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8C3934C-DA07-BE32-674C-013DFE2730F9}"/>
                  </a:ext>
                </a:extLst>
              </p:cNvPr>
              <p:cNvSpPr/>
              <p:nvPr/>
            </p:nvSpPr>
            <p:spPr>
              <a:xfrm>
                <a:off x="6906206" y="1180016"/>
                <a:ext cx="7587" cy="2606393"/>
              </a:xfrm>
              <a:custGeom>
                <a:avLst/>
                <a:gdLst>
                  <a:gd name="connsiteX0" fmla="*/ -616 w 7587"/>
                  <a:gd name="connsiteY0" fmla="*/ 2605980 h 2606393"/>
                  <a:gd name="connsiteX1" fmla="*/ -616 w 7587"/>
                  <a:gd name="connsiteY1" fmla="*/ -414 h 2606393"/>
                </a:gdLst>
                <a:ahLst/>
                <a:cxnLst>
                  <a:cxn ang="0">
                    <a:pos x="connsiteX0" y="connsiteY0"/>
                  </a:cxn>
                  <a:cxn ang="0">
                    <a:pos x="connsiteX1" y="connsiteY1"/>
                  </a:cxn>
                </a:cxnLst>
                <a:rect l="l" t="t" r="r" b="b"/>
                <a:pathLst>
                  <a:path w="7587" h="2606393">
                    <a:moveTo>
                      <a:pt x="-616" y="2605980"/>
                    </a:moveTo>
                    <a:lnTo>
                      <a:pt x="-616" y="-414"/>
                    </a:lnTo>
                  </a:path>
                </a:pathLst>
              </a:custGeom>
              <a:noFill/>
              <a:ln w="5690" cap="flat">
                <a:solidFill>
                  <a:srgbClr val="D9D9D9"/>
                </a:solid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FE75708-EB47-2585-A1A1-0B12950988AD}"/>
                  </a:ext>
                </a:extLst>
              </p:cNvPr>
              <p:cNvSpPr/>
              <p:nvPr/>
            </p:nvSpPr>
            <p:spPr>
              <a:xfrm>
                <a:off x="449602" y="1180016"/>
                <a:ext cx="6456604" cy="2083599"/>
              </a:xfrm>
              <a:custGeom>
                <a:avLst/>
                <a:gdLst>
                  <a:gd name="connsiteX0" fmla="*/ -616 w 6456604"/>
                  <a:gd name="connsiteY0" fmla="*/ 2083186 h 2083599"/>
                  <a:gd name="connsiteX1" fmla="*/ 6455989 w 6456604"/>
                  <a:gd name="connsiteY1" fmla="*/ 2083186 h 2083599"/>
                  <a:gd name="connsiteX2" fmla="*/ -616 w 6456604"/>
                  <a:gd name="connsiteY2" fmla="*/ 1560392 h 2083599"/>
                  <a:gd name="connsiteX3" fmla="*/ 6455989 w 6456604"/>
                  <a:gd name="connsiteY3" fmla="*/ 1560392 h 2083599"/>
                  <a:gd name="connsiteX4" fmla="*/ -616 w 6456604"/>
                  <a:gd name="connsiteY4" fmla="*/ 1045174 h 2083599"/>
                  <a:gd name="connsiteX5" fmla="*/ 6455989 w 6456604"/>
                  <a:gd name="connsiteY5" fmla="*/ 1045174 h 2083599"/>
                  <a:gd name="connsiteX6" fmla="*/ -616 w 6456604"/>
                  <a:gd name="connsiteY6" fmla="*/ 522380 h 2083599"/>
                  <a:gd name="connsiteX7" fmla="*/ 6455989 w 6456604"/>
                  <a:gd name="connsiteY7" fmla="*/ 522380 h 2083599"/>
                  <a:gd name="connsiteX8" fmla="*/ -616 w 6456604"/>
                  <a:gd name="connsiteY8" fmla="*/ -414 h 2083599"/>
                  <a:gd name="connsiteX9" fmla="*/ 6455989 w 6456604"/>
                  <a:gd name="connsiteY9" fmla="*/ -414 h 208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56604" h="2083599">
                    <a:moveTo>
                      <a:pt x="-616" y="2083186"/>
                    </a:moveTo>
                    <a:lnTo>
                      <a:pt x="6455989" y="2083186"/>
                    </a:lnTo>
                    <a:moveTo>
                      <a:pt x="-616" y="1560392"/>
                    </a:moveTo>
                    <a:lnTo>
                      <a:pt x="6455989" y="1560392"/>
                    </a:lnTo>
                    <a:moveTo>
                      <a:pt x="-616" y="1045174"/>
                    </a:moveTo>
                    <a:lnTo>
                      <a:pt x="6455989" y="1045174"/>
                    </a:lnTo>
                    <a:moveTo>
                      <a:pt x="-616" y="522380"/>
                    </a:moveTo>
                    <a:lnTo>
                      <a:pt x="6455989" y="522380"/>
                    </a:lnTo>
                    <a:moveTo>
                      <a:pt x="-616" y="-414"/>
                    </a:moveTo>
                    <a:lnTo>
                      <a:pt x="6455989" y="-414"/>
                    </a:lnTo>
                  </a:path>
                </a:pathLst>
              </a:custGeom>
              <a:noFill/>
              <a:ln w="5690" cap="flat">
                <a:solidFill>
                  <a:srgbClr val="C9C9C9"/>
                </a:solidFill>
                <a:prstDash val="dash"/>
                <a:round/>
              </a:ln>
            </p:spPr>
            <p:txBody>
              <a:bodyPr rtlCol="0" anchor="ctr"/>
              <a:lstStyle/>
              <a:p>
                <a:endParaRPr lang="en-GB"/>
              </a:p>
            </p:txBody>
          </p:sp>
          <p:sp>
            <p:nvSpPr>
              <p:cNvPr id="22" name="Freeform: Shape 21">
                <a:extLst>
                  <a:ext uri="{FF2B5EF4-FFF2-40B4-BE49-F238E27FC236}">
                    <a16:creationId xmlns:a16="http://schemas.microsoft.com/office/drawing/2014/main" id="{37EE4539-49A9-3482-37AE-D6DC3FAB50EB}"/>
                  </a:ext>
                </a:extLst>
              </p:cNvPr>
              <p:cNvSpPr/>
              <p:nvPr/>
            </p:nvSpPr>
            <p:spPr>
              <a:xfrm>
                <a:off x="1341083" y="1782366"/>
                <a:ext cx="4666054" cy="1545651"/>
              </a:xfrm>
              <a:custGeom>
                <a:avLst/>
                <a:gdLst>
                  <a:gd name="connsiteX0" fmla="*/ -616 w 4666054"/>
                  <a:gd name="connsiteY0" fmla="*/ -414 h 1545651"/>
                  <a:gd name="connsiteX1" fmla="*/ 363564 w 4666054"/>
                  <a:gd name="connsiteY1" fmla="*/ -414 h 1545651"/>
                  <a:gd name="connsiteX2" fmla="*/ 1076749 w 4666054"/>
                  <a:gd name="connsiteY2" fmla="*/ 1272476 h 1545651"/>
                  <a:gd name="connsiteX3" fmla="*/ 1433342 w 4666054"/>
                  <a:gd name="connsiteY3" fmla="*/ 1272476 h 1545651"/>
                  <a:gd name="connsiteX4" fmla="*/ 2154115 w 4666054"/>
                  <a:gd name="connsiteY4" fmla="*/ 1492201 h 1545651"/>
                  <a:gd name="connsiteX5" fmla="*/ 2510708 w 4666054"/>
                  <a:gd name="connsiteY5" fmla="*/ 1492201 h 1545651"/>
                  <a:gd name="connsiteX6" fmla="*/ 3231480 w 4666054"/>
                  <a:gd name="connsiteY6" fmla="*/ 1545238 h 1545651"/>
                  <a:gd name="connsiteX7" fmla="*/ 3588073 w 4666054"/>
                  <a:gd name="connsiteY7" fmla="*/ 1545238 h 1545651"/>
                  <a:gd name="connsiteX8" fmla="*/ 4301258 w 4666054"/>
                  <a:gd name="connsiteY8" fmla="*/ 1545238 h 1545651"/>
                  <a:gd name="connsiteX9" fmla="*/ 4665438 w 4666054"/>
                  <a:gd name="connsiteY9" fmla="*/ 1545238 h 1545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6054" h="1545651">
                    <a:moveTo>
                      <a:pt x="-616" y="-414"/>
                    </a:moveTo>
                    <a:lnTo>
                      <a:pt x="363564" y="-414"/>
                    </a:lnTo>
                    <a:moveTo>
                      <a:pt x="1076749" y="1272476"/>
                    </a:moveTo>
                    <a:lnTo>
                      <a:pt x="1433342" y="1272476"/>
                    </a:lnTo>
                    <a:moveTo>
                      <a:pt x="2154115" y="1492201"/>
                    </a:moveTo>
                    <a:lnTo>
                      <a:pt x="2510708" y="1492201"/>
                    </a:lnTo>
                    <a:moveTo>
                      <a:pt x="3231480" y="1545238"/>
                    </a:moveTo>
                    <a:lnTo>
                      <a:pt x="3588073" y="1545238"/>
                    </a:lnTo>
                    <a:moveTo>
                      <a:pt x="4301258" y="1545238"/>
                    </a:moveTo>
                    <a:lnTo>
                      <a:pt x="4665438" y="1545238"/>
                    </a:lnTo>
                  </a:path>
                </a:pathLst>
              </a:custGeom>
              <a:noFill/>
              <a:ln w="11380" cap="flat">
                <a:solidFill>
                  <a:srgbClr val="404040"/>
                </a:solidFill>
                <a:prstDash val="dash"/>
                <a:round/>
              </a:ln>
            </p:spPr>
            <p:txBody>
              <a:bodyPr rtlCol="0" anchor="ctr"/>
              <a:lstStyle/>
              <a:p>
                <a:endParaRPr lang="en-GB"/>
              </a:p>
            </p:txBody>
          </p:sp>
          <p:sp>
            <p:nvSpPr>
              <p:cNvPr id="23" name="Freeform: Shape 22">
                <a:extLst>
                  <a:ext uri="{FF2B5EF4-FFF2-40B4-BE49-F238E27FC236}">
                    <a16:creationId xmlns:a16="http://schemas.microsoft.com/office/drawing/2014/main" id="{39991EBA-3AAE-53D6-A4E8-53EB1C3835DE}"/>
                  </a:ext>
                </a:extLst>
              </p:cNvPr>
              <p:cNvSpPr/>
              <p:nvPr/>
            </p:nvSpPr>
            <p:spPr>
              <a:xfrm>
                <a:off x="627898" y="1782366"/>
                <a:ext cx="713185" cy="2000255"/>
              </a:xfrm>
              <a:custGeom>
                <a:avLst/>
                <a:gdLst>
                  <a:gd name="connsiteX0" fmla="*/ -616 w 713185"/>
                  <a:gd name="connsiteY0" fmla="*/ -414 h 2000255"/>
                  <a:gd name="connsiteX1" fmla="*/ 712570 w 713185"/>
                  <a:gd name="connsiteY1" fmla="*/ -414 h 2000255"/>
                  <a:gd name="connsiteX2" fmla="*/ 712570 w 713185"/>
                  <a:gd name="connsiteY2" fmla="*/ 1999842 h 2000255"/>
                  <a:gd name="connsiteX3" fmla="*/ -616 w 713185"/>
                  <a:gd name="connsiteY3" fmla="*/ 1999842 h 2000255"/>
                </a:gdLst>
                <a:ahLst/>
                <a:cxnLst>
                  <a:cxn ang="0">
                    <a:pos x="connsiteX0" y="connsiteY0"/>
                  </a:cxn>
                  <a:cxn ang="0">
                    <a:pos x="connsiteX1" y="connsiteY1"/>
                  </a:cxn>
                  <a:cxn ang="0">
                    <a:pos x="connsiteX2" y="connsiteY2"/>
                  </a:cxn>
                  <a:cxn ang="0">
                    <a:pos x="connsiteX3" y="connsiteY3"/>
                  </a:cxn>
                </a:cxnLst>
                <a:rect l="l" t="t" r="r" b="b"/>
                <a:pathLst>
                  <a:path w="713185" h="2000255">
                    <a:moveTo>
                      <a:pt x="-616" y="-414"/>
                    </a:moveTo>
                    <a:lnTo>
                      <a:pt x="712570" y="-414"/>
                    </a:lnTo>
                    <a:lnTo>
                      <a:pt x="712570" y="1999842"/>
                    </a:lnTo>
                    <a:lnTo>
                      <a:pt x="-616" y="1999842"/>
                    </a:lnTo>
                    <a:close/>
                  </a:path>
                </a:pathLst>
              </a:custGeom>
              <a:solidFill>
                <a:srgbClr val="404040"/>
              </a:solidFill>
              <a:ln w="5690" cap="flat">
                <a:solidFill>
                  <a:srgbClr val="404040"/>
                </a:solidFill>
                <a:prstDash val="solid"/>
                <a:round/>
              </a:ln>
            </p:spPr>
            <p:txBody>
              <a:bodyPr rtlCol="0" anchor="ctr"/>
              <a:lstStyle/>
              <a:p>
                <a:endParaRPr lang="en-GB"/>
              </a:p>
            </p:txBody>
          </p:sp>
          <p:sp>
            <p:nvSpPr>
              <p:cNvPr id="24" name="Freeform: Shape 23">
                <a:extLst>
                  <a:ext uri="{FF2B5EF4-FFF2-40B4-BE49-F238E27FC236}">
                    <a16:creationId xmlns:a16="http://schemas.microsoft.com/office/drawing/2014/main" id="{05D4BEDF-C22A-A010-09DD-44859FBFC8B7}"/>
                  </a:ext>
                </a:extLst>
              </p:cNvPr>
              <p:cNvSpPr/>
              <p:nvPr/>
            </p:nvSpPr>
            <p:spPr>
              <a:xfrm>
                <a:off x="1705263" y="1782366"/>
                <a:ext cx="713185" cy="1272889"/>
              </a:xfrm>
              <a:custGeom>
                <a:avLst/>
                <a:gdLst>
                  <a:gd name="connsiteX0" fmla="*/ -616 w 713185"/>
                  <a:gd name="connsiteY0" fmla="*/ -414 h 1272889"/>
                  <a:gd name="connsiteX1" fmla="*/ 712570 w 713185"/>
                  <a:gd name="connsiteY1" fmla="*/ -414 h 1272889"/>
                  <a:gd name="connsiteX2" fmla="*/ 712570 w 713185"/>
                  <a:gd name="connsiteY2" fmla="*/ 1272476 h 1272889"/>
                  <a:gd name="connsiteX3" fmla="*/ -616 w 713185"/>
                  <a:gd name="connsiteY3" fmla="*/ 1272476 h 1272889"/>
                </a:gdLst>
                <a:ahLst/>
                <a:cxnLst>
                  <a:cxn ang="0">
                    <a:pos x="connsiteX0" y="connsiteY0"/>
                  </a:cxn>
                  <a:cxn ang="0">
                    <a:pos x="connsiteX1" y="connsiteY1"/>
                  </a:cxn>
                  <a:cxn ang="0">
                    <a:pos x="connsiteX2" y="connsiteY2"/>
                  </a:cxn>
                  <a:cxn ang="0">
                    <a:pos x="connsiteX3" y="connsiteY3"/>
                  </a:cxn>
                </a:cxnLst>
                <a:rect l="l" t="t" r="r" b="b"/>
                <a:pathLst>
                  <a:path w="713185" h="1272889">
                    <a:moveTo>
                      <a:pt x="-616" y="-414"/>
                    </a:moveTo>
                    <a:lnTo>
                      <a:pt x="712570" y="-414"/>
                    </a:lnTo>
                    <a:lnTo>
                      <a:pt x="712570" y="1272476"/>
                    </a:lnTo>
                    <a:lnTo>
                      <a:pt x="-616" y="1272476"/>
                    </a:lnTo>
                    <a:close/>
                  </a:path>
                </a:pathLst>
              </a:custGeom>
              <a:solidFill>
                <a:srgbClr val="BDD7EE"/>
              </a:solidFill>
              <a:ln w="5690" cap="flat">
                <a:solidFill>
                  <a:srgbClr val="9DC3E6"/>
                </a:solidFill>
                <a:prstDash val="solid"/>
                <a:round/>
              </a:ln>
            </p:spPr>
            <p:txBody>
              <a:bodyPr rtlCol="0" anchor="ctr"/>
              <a:lstStyle/>
              <a:p>
                <a:endParaRPr lang="en-GB"/>
              </a:p>
            </p:txBody>
          </p:sp>
          <p:sp>
            <p:nvSpPr>
              <p:cNvPr id="25" name="Freeform: Shape 24">
                <a:extLst>
                  <a:ext uri="{FF2B5EF4-FFF2-40B4-BE49-F238E27FC236}">
                    <a16:creationId xmlns:a16="http://schemas.microsoft.com/office/drawing/2014/main" id="{5315CB29-C1A2-F87C-377A-C4AF6AE14BCE}"/>
                  </a:ext>
                </a:extLst>
              </p:cNvPr>
              <p:cNvSpPr/>
              <p:nvPr/>
            </p:nvSpPr>
            <p:spPr>
              <a:xfrm>
                <a:off x="2775041" y="3055256"/>
                <a:ext cx="720772" cy="219725"/>
              </a:xfrm>
              <a:custGeom>
                <a:avLst/>
                <a:gdLst>
                  <a:gd name="connsiteX0" fmla="*/ -616 w 720772"/>
                  <a:gd name="connsiteY0" fmla="*/ -414 h 219725"/>
                  <a:gd name="connsiteX1" fmla="*/ 720157 w 720772"/>
                  <a:gd name="connsiteY1" fmla="*/ -414 h 219725"/>
                  <a:gd name="connsiteX2" fmla="*/ 720157 w 720772"/>
                  <a:gd name="connsiteY2" fmla="*/ 219311 h 219725"/>
                  <a:gd name="connsiteX3" fmla="*/ -616 w 720772"/>
                  <a:gd name="connsiteY3" fmla="*/ 219311 h 219725"/>
                </a:gdLst>
                <a:ahLst/>
                <a:cxnLst>
                  <a:cxn ang="0">
                    <a:pos x="connsiteX0" y="connsiteY0"/>
                  </a:cxn>
                  <a:cxn ang="0">
                    <a:pos x="connsiteX1" y="connsiteY1"/>
                  </a:cxn>
                  <a:cxn ang="0">
                    <a:pos x="connsiteX2" y="connsiteY2"/>
                  </a:cxn>
                  <a:cxn ang="0">
                    <a:pos x="connsiteX3" y="connsiteY3"/>
                  </a:cxn>
                </a:cxnLst>
                <a:rect l="l" t="t" r="r" b="b"/>
                <a:pathLst>
                  <a:path w="720772" h="219725">
                    <a:moveTo>
                      <a:pt x="-616" y="-414"/>
                    </a:moveTo>
                    <a:lnTo>
                      <a:pt x="720157" y="-414"/>
                    </a:lnTo>
                    <a:lnTo>
                      <a:pt x="720157" y="219311"/>
                    </a:lnTo>
                    <a:lnTo>
                      <a:pt x="-616" y="219311"/>
                    </a:lnTo>
                    <a:close/>
                  </a:path>
                </a:pathLst>
              </a:custGeom>
              <a:solidFill>
                <a:srgbClr val="BDD7EE"/>
              </a:solidFill>
              <a:ln w="5690" cap="flat">
                <a:solidFill>
                  <a:srgbClr val="9DC3E6"/>
                </a:solidFill>
                <a:prstDash val="solid"/>
                <a:round/>
              </a:ln>
            </p:spPr>
            <p:txBody>
              <a:bodyPr rtlCol="0" anchor="ctr"/>
              <a:lstStyle/>
              <a:p>
                <a:endParaRPr lang="en-GB"/>
              </a:p>
            </p:txBody>
          </p:sp>
          <p:sp>
            <p:nvSpPr>
              <p:cNvPr id="26" name="Freeform: Shape 25">
                <a:extLst>
                  <a:ext uri="{FF2B5EF4-FFF2-40B4-BE49-F238E27FC236}">
                    <a16:creationId xmlns:a16="http://schemas.microsoft.com/office/drawing/2014/main" id="{216FD30E-F30A-01A3-0A43-B76D9741B63E}"/>
                  </a:ext>
                </a:extLst>
              </p:cNvPr>
              <p:cNvSpPr/>
              <p:nvPr/>
            </p:nvSpPr>
            <p:spPr>
              <a:xfrm>
                <a:off x="3852407" y="3274981"/>
                <a:ext cx="720772" cy="53037"/>
              </a:xfrm>
              <a:custGeom>
                <a:avLst/>
                <a:gdLst>
                  <a:gd name="connsiteX0" fmla="*/ -616 w 720772"/>
                  <a:gd name="connsiteY0" fmla="*/ -414 h 53037"/>
                  <a:gd name="connsiteX1" fmla="*/ 720157 w 720772"/>
                  <a:gd name="connsiteY1" fmla="*/ -414 h 53037"/>
                  <a:gd name="connsiteX2" fmla="*/ 720157 w 720772"/>
                  <a:gd name="connsiteY2" fmla="*/ 52623 h 53037"/>
                  <a:gd name="connsiteX3" fmla="*/ -616 w 720772"/>
                  <a:gd name="connsiteY3" fmla="*/ 52623 h 53037"/>
                </a:gdLst>
                <a:ahLst/>
                <a:cxnLst>
                  <a:cxn ang="0">
                    <a:pos x="connsiteX0" y="connsiteY0"/>
                  </a:cxn>
                  <a:cxn ang="0">
                    <a:pos x="connsiteX1" y="connsiteY1"/>
                  </a:cxn>
                  <a:cxn ang="0">
                    <a:pos x="connsiteX2" y="connsiteY2"/>
                  </a:cxn>
                  <a:cxn ang="0">
                    <a:pos x="connsiteX3" y="connsiteY3"/>
                  </a:cxn>
                </a:cxnLst>
                <a:rect l="l" t="t" r="r" b="b"/>
                <a:pathLst>
                  <a:path w="720772" h="53037">
                    <a:moveTo>
                      <a:pt x="-616" y="-414"/>
                    </a:moveTo>
                    <a:lnTo>
                      <a:pt x="720157" y="-414"/>
                    </a:lnTo>
                    <a:lnTo>
                      <a:pt x="720157" y="52623"/>
                    </a:lnTo>
                    <a:lnTo>
                      <a:pt x="-616" y="52623"/>
                    </a:lnTo>
                    <a:close/>
                  </a:path>
                </a:pathLst>
              </a:custGeom>
              <a:solidFill>
                <a:srgbClr val="BDD7EE"/>
              </a:solidFill>
              <a:ln w="5690" cap="flat">
                <a:solidFill>
                  <a:srgbClr val="9DC3E6"/>
                </a:solidFill>
                <a:prstDash val="solid"/>
                <a:round/>
              </a:ln>
            </p:spPr>
            <p:txBody>
              <a:bodyPr rtlCol="0" anchor="ctr"/>
              <a:lstStyle/>
              <a:p>
                <a:endParaRPr lang="en-GB"/>
              </a:p>
            </p:txBody>
          </p:sp>
          <p:sp>
            <p:nvSpPr>
              <p:cNvPr id="27" name="Freeform: Shape 26">
                <a:extLst>
                  <a:ext uri="{FF2B5EF4-FFF2-40B4-BE49-F238E27FC236}">
                    <a16:creationId xmlns:a16="http://schemas.microsoft.com/office/drawing/2014/main" id="{B0945977-4CA5-9994-7FA3-CAA02FF566C5}"/>
                  </a:ext>
                </a:extLst>
              </p:cNvPr>
              <p:cNvSpPr/>
              <p:nvPr/>
            </p:nvSpPr>
            <p:spPr>
              <a:xfrm>
                <a:off x="4929772" y="3320441"/>
                <a:ext cx="713185" cy="7576"/>
              </a:xfrm>
              <a:custGeom>
                <a:avLst/>
                <a:gdLst>
                  <a:gd name="connsiteX0" fmla="*/ -616 w 713185"/>
                  <a:gd name="connsiteY0" fmla="*/ -414 h 7576"/>
                  <a:gd name="connsiteX1" fmla="*/ 712570 w 713185"/>
                  <a:gd name="connsiteY1" fmla="*/ -414 h 7576"/>
                  <a:gd name="connsiteX2" fmla="*/ 712570 w 713185"/>
                  <a:gd name="connsiteY2" fmla="*/ 7163 h 7576"/>
                  <a:gd name="connsiteX3" fmla="*/ -616 w 713185"/>
                  <a:gd name="connsiteY3" fmla="*/ 7163 h 7576"/>
                </a:gdLst>
                <a:ahLst/>
                <a:cxnLst>
                  <a:cxn ang="0">
                    <a:pos x="connsiteX0" y="connsiteY0"/>
                  </a:cxn>
                  <a:cxn ang="0">
                    <a:pos x="connsiteX1" y="connsiteY1"/>
                  </a:cxn>
                  <a:cxn ang="0">
                    <a:pos x="connsiteX2" y="connsiteY2"/>
                  </a:cxn>
                  <a:cxn ang="0">
                    <a:pos x="connsiteX3" y="connsiteY3"/>
                  </a:cxn>
                </a:cxnLst>
                <a:rect l="l" t="t" r="r" b="b"/>
                <a:pathLst>
                  <a:path w="713185" h="7576">
                    <a:moveTo>
                      <a:pt x="-616" y="-414"/>
                    </a:moveTo>
                    <a:lnTo>
                      <a:pt x="712570" y="-414"/>
                    </a:lnTo>
                    <a:lnTo>
                      <a:pt x="712570" y="7163"/>
                    </a:lnTo>
                    <a:lnTo>
                      <a:pt x="-616" y="7163"/>
                    </a:lnTo>
                    <a:close/>
                  </a:path>
                </a:pathLst>
              </a:custGeom>
              <a:solidFill>
                <a:srgbClr val="BDD7EE"/>
              </a:solidFill>
              <a:ln w="5690" cap="flat">
                <a:solidFill>
                  <a:srgbClr val="9DC3E6"/>
                </a:solidFill>
                <a:prstDash val="solid"/>
                <a:round/>
              </a:ln>
            </p:spPr>
            <p:txBody>
              <a:bodyPr rtlCol="0" anchor="ctr"/>
              <a:lstStyle/>
              <a:p>
                <a:endParaRPr lang="en-GB"/>
              </a:p>
            </p:txBody>
          </p:sp>
          <p:sp>
            <p:nvSpPr>
              <p:cNvPr id="28" name="Freeform: Shape 27">
                <a:extLst>
                  <a:ext uri="{FF2B5EF4-FFF2-40B4-BE49-F238E27FC236}">
                    <a16:creationId xmlns:a16="http://schemas.microsoft.com/office/drawing/2014/main" id="{31AF8328-617C-7F47-D03E-C5DDF4906559}"/>
                  </a:ext>
                </a:extLst>
              </p:cNvPr>
              <p:cNvSpPr/>
              <p:nvPr/>
            </p:nvSpPr>
            <p:spPr>
              <a:xfrm>
                <a:off x="6007137" y="1782366"/>
                <a:ext cx="713185" cy="1545651"/>
              </a:xfrm>
              <a:custGeom>
                <a:avLst/>
                <a:gdLst>
                  <a:gd name="connsiteX0" fmla="*/ -616 w 713185"/>
                  <a:gd name="connsiteY0" fmla="*/ -414 h 1545651"/>
                  <a:gd name="connsiteX1" fmla="*/ 712570 w 713185"/>
                  <a:gd name="connsiteY1" fmla="*/ -414 h 1545651"/>
                  <a:gd name="connsiteX2" fmla="*/ 712570 w 713185"/>
                  <a:gd name="connsiteY2" fmla="*/ 1545238 h 1545651"/>
                  <a:gd name="connsiteX3" fmla="*/ -616 w 713185"/>
                  <a:gd name="connsiteY3" fmla="*/ 1545238 h 1545651"/>
                </a:gdLst>
                <a:ahLst/>
                <a:cxnLst>
                  <a:cxn ang="0">
                    <a:pos x="connsiteX0" y="connsiteY0"/>
                  </a:cxn>
                  <a:cxn ang="0">
                    <a:pos x="connsiteX1" y="connsiteY1"/>
                  </a:cxn>
                  <a:cxn ang="0">
                    <a:pos x="connsiteX2" y="connsiteY2"/>
                  </a:cxn>
                  <a:cxn ang="0">
                    <a:pos x="connsiteX3" y="connsiteY3"/>
                  </a:cxn>
                </a:cxnLst>
                <a:rect l="l" t="t" r="r" b="b"/>
                <a:pathLst>
                  <a:path w="713185" h="1545651">
                    <a:moveTo>
                      <a:pt x="-616" y="-414"/>
                    </a:moveTo>
                    <a:lnTo>
                      <a:pt x="712570" y="-414"/>
                    </a:lnTo>
                    <a:lnTo>
                      <a:pt x="712570" y="1545238"/>
                    </a:lnTo>
                    <a:lnTo>
                      <a:pt x="-616" y="1545238"/>
                    </a:lnTo>
                    <a:close/>
                  </a:path>
                </a:pathLst>
              </a:custGeom>
              <a:solidFill>
                <a:srgbClr val="5B9BD5"/>
              </a:solidFill>
              <a:ln w="5690" cap="flat">
                <a:solidFill>
                  <a:srgbClr val="2E75B6"/>
                </a:solidFill>
                <a:prstDash val="solid"/>
                <a:round/>
              </a:ln>
            </p:spPr>
            <p:txBody>
              <a:bodyPr rtlCol="0" anchor="ctr"/>
              <a:lstStyle/>
              <a:p>
                <a:endParaRPr lang="en-GB"/>
              </a:p>
            </p:txBody>
          </p:sp>
          <p:sp>
            <p:nvSpPr>
              <p:cNvPr id="29" name="TextBox 28">
                <a:extLst>
                  <a:ext uri="{FF2B5EF4-FFF2-40B4-BE49-F238E27FC236}">
                    <a16:creationId xmlns:a16="http://schemas.microsoft.com/office/drawing/2014/main" id="{39858B25-893A-02B7-6475-42291401511B}"/>
                  </a:ext>
                </a:extLst>
              </p:cNvPr>
              <p:cNvSpPr txBox="1"/>
              <p:nvPr/>
            </p:nvSpPr>
            <p:spPr>
              <a:xfrm>
                <a:off x="730004" y="1653302"/>
                <a:ext cx="486030" cy="184218"/>
              </a:xfrm>
              <a:prstGeom prst="rect">
                <a:avLst/>
              </a:prstGeom>
              <a:noFill/>
            </p:spPr>
            <p:txBody>
              <a:bodyPr wrap="none" rtlCol="0">
                <a:spAutoFit/>
              </a:bodyPr>
              <a:lstStyle/>
              <a:p>
                <a:pPr algn="l"/>
                <a:r>
                  <a:rPr lang="en-GB" sz="597" b="1" spc="0" baseline="0" dirty="0" err="1">
                    <a:solidFill>
                      <a:srgbClr val="222A35"/>
                    </a:solidFill>
                    <a:latin typeface="Arial"/>
                    <a:cs typeface="Arial"/>
                    <a:sym typeface="Arial"/>
                    <a:rtl val="0"/>
                  </a:rPr>
                  <a:t>xx.xxxk</a:t>
                </a:r>
                <a:r>
                  <a:rPr lang="en-GB" sz="597" b="1" spc="0" baseline="0" dirty="0">
                    <a:solidFill>
                      <a:srgbClr val="222A35"/>
                    </a:solidFill>
                    <a:latin typeface="Arial"/>
                    <a:cs typeface="Arial"/>
                    <a:sym typeface="Arial"/>
                    <a:rtl val="0"/>
                  </a:rPr>
                  <a:t> </a:t>
                </a:r>
              </a:p>
            </p:txBody>
          </p:sp>
          <p:sp>
            <p:nvSpPr>
              <p:cNvPr id="30" name="TextBox 29">
                <a:extLst>
                  <a:ext uri="{FF2B5EF4-FFF2-40B4-BE49-F238E27FC236}">
                    <a16:creationId xmlns:a16="http://schemas.microsoft.com/office/drawing/2014/main" id="{489AEEAC-109F-8DDC-2048-F40DEFE1D309}"/>
                  </a:ext>
                </a:extLst>
              </p:cNvPr>
              <p:cNvSpPr txBox="1"/>
              <p:nvPr/>
            </p:nvSpPr>
            <p:spPr>
              <a:xfrm>
                <a:off x="1781915" y="3017113"/>
                <a:ext cx="205641" cy="174783"/>
              </a:xfrm>
              <a:prstGeom prst="rect">
                <a:avLst/>
              </a:prstGeom>
              <a:noFill/>
            </p:spPr>
            <p:txBody>
              <a:bodyPr wrap="none" rtlCol="0">
                <a:spAutoFit/>
              </a:bodyPr>
              <a:lstStyle/>
              <a:p>
                <a:pPr algn="l"/>
                <a:r>
                  <a:rPr lang="en-GB" sz="597" b="1" spc="0" baseline="0">
                    <a:solidFill>
                      <a:srgbClr val="222A35"/>
                    </a:solidFill>
                    <a:latin typeface="Arial"/>
                    <a:cs typeface="Arial"/>
                    <a:sym typeface="Arial"/>
                    <a:rtl val="0"/>
                  </a:rPr>
                  <a:t>-</a:t>
                </a:r>
              </a:p>
            </p:txBody>
          </p:sp>
          <p:sp>
            <p:nvSpPr>
              <p:cNvPr id="31" name="TextBox 30">
                <a:extLst>
                  <a:ext uri="{FF2B5EF4-FFF2-40B4-BE49-F238E27FC236}">
                    <a16:creationId xmlns:a16="http://schemas.microsoft.com/office/drawing/2014/main" id="{E5E8F6AD-DE66-2D89-4E7A-9C264ECF81DA}"/>
                  </a:ext>
                </a:extLst>
              </p:cNvPr>
              <p:cNvSpPr txBox="1"/>
              <p:nvPr/>
            </p:nvSpPr>
            <p:spPr>
              <a:xfrm>
                <a:off x="1807180" y="3017113"/>
                <a:ext cx="486030" cy="184218"/>
              </a:xfrm>
              <a:prstGeom prst="rect">
                <a:avLst/>
              </a:prstGeom>
              <a:noFill/>
            </p:spPr>
            <p:txBody>
              <a:bodyPr wrap="none" rtlCol="0">
                <a:spAutoFit/>
              </a:bodyPr>
              <a:lstStyle/>
              <a:p>
                <a:pPr algn="l"/>
                <a:r>
                  <a:rPr lang="en-GB" sz="597" b="1" spc="0" baseline="0" dirty="0" err="1">
                    <a:solidFill>
                      <a:srgbClr val="222A35"/>
                    </a:solidFill>
                    <a:latin typeface="Arial"/>
                    <a:cs typeface="Arial"/>
                    <a:sym typeface="Arial"/>
                    <a:rtl val="0"/>
                  </a:rPr>
                  <a:t>xx.xxx</a:t>
                </a:r>
                <a:r>
                  <a:rPr lang="en-GB" sz="597" b="1" spc="0" baseline="0" dirty="0">
                    <a:solidFill>
                      <a:srgbClr val="222A35"/>
                    </a:solidFill>
                    <a:latin typeface="Arial"/>
                    <a:cs typeface="Arial"/>
                    <a:sym typeface="Arial"/>
                    <a:rtl val="0"/>
                  </a:rPr>
                  <a:t> k</a:t>
                </a:r>
              </a:p>
            </p:txBody>
          </p:sp>
          <p:sp>
            <p:nvSpPr>
              <p:cNvPr id="32" name="TextBox 31">
                <a:extLst>
                  <a:ext uri="{FF2B5EF4-FFF2-40B4-BE49-F238E27FC236}">
                    <a16:creationId xmlns:a16="http://schemas.microsoft.com/office/drawing/2014/main" id="{78EC69E4-43EC-DA34-DEE4-9C1EF74646B6}"/>
                  </a:ext>
                </a:extLst>
              </p:cNvPr>
              <p:cNvSpPr txBox="1"/>
              <p:nvPr/>
            </p:nvSpPr>
            <p:spPr>
              <a:xfrm>
                <a:off x="2878096" y="3236838"/>
                <a:ext cx="205641" cy="174783"/>
              </a:xfrm>
              <a:prstGeom prst="rect">
                <a:avLst/>
              </a:prstGeom>
              <a:noFill/>
            </p:spPr>
            <p:txBody>
              <a:bodyPr wrap="none" rtlCol="0">
                <a:spAutoFit/>
              </a:bodyPr>
              <a:lstStyle/>
              <a:p>
                <a:pPr algn="l"/>
                <a:r>
                  <a:rPr lang="en-GB" sz="597" b="1" spc="0" baseline="0">
                    <a:solidFill>
                      <a:srgbClr val="222A35"/>
                    </a:solidFill>
                    <a:latin typeface="Arial"/>
                    <a:cs typeface="Arial"/>
                    <a:sym typeface="Arial"/>
                    <a:rtl val="0"/>
                  </a:rPr>
                  <a:t>-</a:t>
                </a:r>
              </a:p>
            </p:txBody>
          </p:sp>
          <p:sp>
            <p:nvSpPr>
              <p:cNvPr id="33" name="TextBox 32">
                <a:extLst>
                  <a:ext uri="{FF2B5EF4-FFF2-40B4-BE49-F238E27FC236}">
                    <a16:creationId xmlns:a16="http://schemas.microsoft.com/office/drawing/2014/main" id="{42A94A84-5F87-B6D2-5BDA-69DD17B65FB7}"/>
                  </a:ext>
                </a:extLst>
              </p:cNvPr>
              <p:cNvSpPr txBox="1"/>
              <p:nvPr/>
            </p:nvSpPr>
            <p:spPr>
              <a:xfrm>
                <a:off x="2903361" y="3236838"/>
                <a:ext cx="506870" cy="184218"/>
              </a:xfrm>
              <a:prstGeom prst="rect">
                <a:avLst/>
              </a:prstGeom>
              <a:noFill/>
            </p:spPr>
            <p:txBody>
              <a:bodyPr wrap="none" rtlCol="0">
                <a:spAutoFit/>
              </a:bodyPr>
              <a:lstStyle/>
              <a:p>
                <a:pPr algn="l"/>
                <a:r>
                  <a:rPr lang="en-GB" sz="597" b="1" spc="0" baseline="0" dirty="0" err="1">
                    <a:solidFill>
                      <a:srgbClr val="222A35"/>
                    </a:solidFill>
                    <a:latin typeface="Arial"/>
                    <a:cs typeface="Arial"/>
                    <a:sym typeface="Arial"/>
                    <a:rtl val="0"/>
                  </a:rPr>
                  <a:t>x.xxx</a:t>
                </a:r>
                <a:r>
                  <a:rPr lang="en-GB" sz="597" b="1" spc="0" baseline="0" dirty="0">
                    <a:solidFill>
                      <a:srgbClr val="222A35"/>
                    </a:solidFill>
                    <a:latin typeface="Arial"/>
                    <a:cs typeface="Arial"/>
                    <a:sym typeface="Arial"/>
                    <a:rtl val="0"/>
                  </a:rPr>
                  <a:t> k £</a:t>
                </a:r>
              </a:p>
            </p:txBody>
          </p:sp>
          <p:sp>
            <p:nvSpPr>
              <p:cNvPr id="34" name="TextBox 33">
                <a:extLst>
                  <a:ext uri="{FF2B5EF4-FFF2-40B4-BE49-F238E27FC236}">
                    <a16:creationId xmlns:a16="http://schemas.microsoft.com/office/drawing/2014/main" id="{A32C9282-A20D-EC68-2BB5-95526542EC9C}"/>
                  </a:ext>
                </a:extLst>
              </p:cNvPr>
              <p:cNvSpPr txBox="1"/>
              <p:nvPr/>
            </p:nvSpPr>
            <p:spPr>
              <a:xfrm>
                <a:off x="3984862" y="3282298"/>
                <a:ext cx="205641" cy="174783"/>
              </a:xfrm>
              <a:prstGeom prst="rect">
                <a:avLst/>
              </a:prstGeom>
              <a:noFill/>
            </p:spPr>
            <p:txBody>
              <a:bodyPr wrap="none" rtlCol="0">
                <a:spAutoFit/>
              </a:bodyPr>
              <a:lstStyle/>
              <a:p>
                <a:pPr algn="l"/>
                <a:r>
                  <a:rPr lang="en-GB" sz="597" b="1" spc="0" baseline="0">
                    <a:solidFill>
                      <a:srgbClr val="222A35"/>
                    </a:solidFill>
                    <a:latin typeface="Arial"/>
                    <a:cs typeface="Arial"/>
                    <a:sym typeface="Arial"/>
                    <a:rtl val="0"/>
                  </a:rPr>
                  <a:t>-</a:t>
                </a:r>
              </a:p>
            </p:txBody>
          </p:sp>
          <p:sp>
            <p:nvSpPr>
              <p:cNvPr id="35" name="TextBox 34">
                <a:extLst>
                  <a:ext uri="{FF2B5EF4-FFF2-40B4-BE49-F238E27FC236}">
                    <a16:creationId xmlns:a16="http://schemas.microsoft.com/office/drawing/2014/main" id="{4ACA4723-F0C5-E437-0130-F4676398EB20}"/>
                  </a:ext>
                </a:extLst>
              </p:cNvPr>
              <p:cNvSpPr txBox="1"/>
              <p:nvPr/>
            </p:nvSpPr>
            <p:spPr>
              <a:xfrm>
                <a:off x="4010051" y="3282298"/>
                <a:ext cx="442750" cy="184218"/>
              </a:xfrm>
              <a:prstGeom prst="rect">
                <a:avLst/>
              </a:prstGeom>
              <a:noFill/>
            </p:spPr>
            <p:txBody>
              <a:bodyPr wrap="none" rtlCol="0">
                <a:spAutoFit/>
              </a:bodyPr>
              <a:lstStyle/>
              <a:p>
                <a:pPr algn="l"/>
                <a:r>
                  <a:rPr lang="en-GB" sz="597" b="1" dirty="0">
                    <a:solidFill>
                      <a:srgbClr val="222A35"/>
                    </a:solidFill>
                    <a:rtl val="0"/>
                  </a:rPr>
                  <a:t>xxx</a:t>
                </a:r>
                <a:r>
                  <a:rPr lang="en-GB" sz="597" b="1" spc="0" baseline="0" dirty="0">
                    <a:solidFill>
                      <a:srgbClr val="222A35"/>
                    </a:solidFill>
                    <a:latin typeface="Arial"/>
                    <a:cs typeface="Arial"/>
                    <a:sym typeface="Arial"/>
                    <a:rtl val="0"/>
                  </a:rPr>
                  <a:t> k £</a:t>
                </a:r>
              </a:p>
            </p:txBody>
          </p:sp>
          <p:sp>
            <p:nvSpPr>
              <p:cNvPr id="36" name="TextBox 35">
                <a:extLst>
                  <a:ext uri="{FF2B5EF4-FFF2-40B4-BE49-F238E27FC236}">
                    <a16:creationId xmlns:a16="http://schemas.microsoft.com/office/drawing/2014/main" id="{4736657E-023D-F33A-346C-D4F486E53038}"/>
                  </a:ext>
                </a:extLst>
              </p:cNvPr>
              <p:cNvSpPr txBox="1"/>
              <p:nvPr/>
            </p:nvSpPr>
            <p:spPr>
              <a:xfrm>
                <a:off x="5114729" y="3191377"/>
                <a:ext cx="356188" cy="184218"/>
              </a:xfrm>
              <a:prstGeom prst="rect">
                <a:avLst/>
              </a:prstGeom>
              <a:noFill/>
            </p:spPr>
            <p:txBody>
              <a:bodyPr wrap="none" rtlCol="0">
                <a:spAutoFit/>
              </a:bodyPr>
              <a:lstStyle/>
              <a:p>
                <a:pPr algn="l"/>
                <a:r>
                  <a:rPr lang="en-GB" sz="597" b="1" spc="0" baseline="0" dirty="0">
                    <a:solidFill>
                      <a:srgbClr val="222A35"/>
                    </a:solidFill>
                    <a:latin typeface="Arial"/>
                    <a:cs typeface="Arial"/>
                    <a:sym typeface="Arial"/>
                    <a:rtl val="0"/>
                  </a:rPr>
                  <a:t>0 k £</a:t>
                </a:r>
              </a:p>
            </p:txBody>
          </p:sp>
          <p:sp>
            <p:nvSpPr>
              <p:cNvPr id="37" name="TextBox 36">
                <a:extLst>
                  <a:ext uri="{FF2B5EF4-FFF2-40B4-BE49-F238E27FC236}">
                    <a16:creationId xmlns:a16="http://schemas.microsoft.com/office/drawing/2014/main" id="{0812D71B-C3AC-DB4B-BB85-B18D87939E77}"/>
                  </a:ext>
                </a:extLst>
              </p:cNvPr>
              <p:cNvSpPr txBox="1"/>
              <p:nvPr/>
            </p:nvSpPr>
            <p:spPr>
              <a:xfrm>
                <a:off x="6097029" y="1653302"/>
                <a:ext cx="582211" cy="193451"/>
              </a:xfrm>
              <a:prstGeom prst="rect">
                <a:avLst/>
              </a:prstGeom>
              <a:noFill/>
            </p:spPr>
            <p:txBody>
              <a:bodyPr wrap="none" rtlCol="0">
                <a:spAutoFit/>
              </a:bodyPr>
              <a:lstStyle/>
              <a:p>
                <a:pPr algn="l"/>
                <a:r>
                  <a:rPr lang="en-GB" sz="657" b="1" spc="0" baseline="0" dirty="0" err="1">
                    <a:solidFill>
                      <a:srgbClr val="222A35"/>
                    </a:solidFill>
                    <a:latin typeface="Arial"/>
                    <a:cs typeface="Arial"/>
                    <a:sym typeface="Arial"/>
                    <a:rtl val="0"/>
                  </a:rPr>
                  <a:t>xx.xxx</a:t>
                </a:r>
                <a:r>
                  <a:rPr lang="en-GB" sz="657" b="1" spc="0" baseline="0" dirty="0">
                    <a:solidFill>
                      <a:srgbClr val="222A35"/>
                    </a:solidFill>
                    <a:latin typeface="Arial"/>
                    <a:cs typeface="Arial"/>
                    <a:sym typeface="Arial"/>
                    <a:rtl val="0"/>
                  </a:rPr>
                  <a:t> k £</a:t>
                </a:r>
              </a:p>
            </p:txBody>
          </p:sp>
        </p:grpSp>
        <p:sp>
          <p:nvSpPr>
            <p:cNvPr id="38" name="Freeform: Shape 37">
              <a:extLst>
                <a:ext uri="{FF2B5EF4-FFF2-40B4-BE49-F238E27FC236}">
                  <a16:creationId xmlns:a16="http://schemas.microsoft.com/office/drawing/2014/main" id="{39AA0DA7-9AE7-F8BE-B00D-86981DB58694}"/>
                </a:ext>
              </a:extLst>
            </p:cNvPr>
            <p:cNvSpPr/>
            <p:nvPr/>
          </p:nvSpPr>
          <p:spPr>
            <a:xfrm>
              <a:off x="449602" y="3786410"/>
              <a:ext cx="6456604" cy="7576"/>
            </a:xfrm>
            <a:custGeom>
              <a:avLst/>
              <a:gdLst>
                <a:gd name="connsiteX0" fmla="*/ -616 w 6456604"/>
                <a:gd name="connsiteY0" fmla="*/ -414 h 7576"/>
                <a:gd name="connsiteX1" fmla="*/ 6455989 w 6456604"/>
                <a:gd name="connsiteY1" fmla="*/ -414 h 7576"/>
              </a:gdLst>
              <a:ahLst/>
              <a:cxnLst>
                <a:cxn ang="0">
                  <a:pos x="connsiteX0" y="connsiteY0"/>
                </a:cxn>
                <a:cxn ang="0">
                  <a:pos x="connsiteX1" y="connsiteY1"/>
                </a:cxn>
              </a:cxnLst>
              <a:rect l="l" t="t" r="r" b="b"/>
              <a:pathLst>
                <a:path w="6456604" h="7576">
                  <a:moveTo>
                    <a:pt x="-616" y="-414"/>
                  </a:moveTo>
                  <a:lnTo>
                    <a:pt x="6455989" y="-414"/>
                  </a:lnTo>
                </a:path>
              </a:pathLst>
            </a:custGeom>
            <a:noFill/>
            <a:ln w="5690" cap="flat">
              <a:solidFill>
                <a:srgbClr val="D9D9D9"/>
              </a:solidFill>
              <a:prstDash val="solid"/>
              <a:miter/>
            </a:ln>
          </p:spPr>
          <p:txBody>
            <a:bodyPr rtlCol="0" anchor="ctr"/>
            <a:lstStyle/>
            <a:p>
              <a:endParaRPr lang="en-GB"/>
            </a:p>
          </p:txBody>
        </p:sp>
        <p:sp>
          <p:nvSpPr>
            <p:cNvPr id="39" name="TextBox 38">
              <a:extLst>
                <a:ext uri="{FF2B5EF4-FFF2-40B4-BE49-F238E27FC236}">
                  <a16:creationId xmlns:a16="http://schemas.microsoft.com/office/drawing/2014/main" id="{B6DEB8A5-A020-F93D-C8BB-2C19EA9765AC}"/>
                </a:ext>
              </a:extLst>
            </p:cNvPr>
            <p:cNvSpPr txBox="1"/>
            <p:nvPr/>
          </p:nvSpPr>
          <p:spPr>
            <a:xfrm>
              <a:off x="404761" y="3789939"/>
              <a:ext cx="478776"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Cost On</a:t>
              </a:r>
            </a:p>
          </p:txBody>
        </p:sp>
        <p:sp>
          <p:nvSpPr>
            <p:cNvPr id="40" name="TextBox 39">
              <a:extLst>
                <a:ext uri="{FF2B5EF4-FFF2-40B4-BE49-F238E27FC236}">
                  <a16:creationId xmlns:a16="http://schemas.microsoft.com/office/drawing/2014/main" id="{4E666E2D-5DFB-3EC3-8898-435DCD8143FD}"/>
                </a:ext>
              </a:extLst>
            </p:cNvPr>
            <p:cNvSpPr txBox="1"/>
            <p:nvPr/>
          </p:nvSpPr>
          <p:spPr>
            <a:xfrm>
              <a:off x="710900" y="3789939"/>
              <a:ext cx="213228"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a:t>
              </a:r>
            </a:p>
          </p:txBody>
        </p:sp>
        <p:sp>
          <p:nvSpPr>
            <p:cNvPr id="41" name="TextBox 40">
              <a:extLst>
                <a:ext uri="{FF2B5EF4-FFF2-40B4-BE49-F238E27FC236}">
                  <a16:creationId xmlns:a16="http://schemas.microsoft.com/office/drawing/2014/main" id="{7DB51C1B-A96A-45F9-D3F9-D1B9D39BDB6A}"/>
                </a:ext>
              </a:extLst>
            </p:cNvPr>
            <p:cNvSpPr txBox="1"/>
            <p:nvPr/>
          </p:nvSpPr>
          <p:spPr>
            <a:xfrm>
              <a:off x="738707" y="3789939"/>
              <a:ext cx="797433"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Premise Estimate</a:t>
              </a:r>
            </a:p>
          </p:txBody>
        </p:sp>
        <p:sp>
          <p:nvSpPr>
            <p:cNvPr id="42" name="TextBox 41">
              <a:extLst>
                <a:ext uri="{FF2B5EF4-FFF2-40B4-BE49-F238E27FC236}">
                  <a16:creationId xmlns:a16="http://schemas.microsoft.com/office/drawing/2014/main" id="{1380DB9B-362E-34BC-A875-008C1B1C385C}"/>
                </a:ext>
              </a:extLst>
            </p:cNvPr>
            <p:cNvSpPr txBox="1"/>
            <p:nvPr/>
          </p:nvSpPr>
          <p:spPr>
            <a:xfrm>
              <a:off x="1567883" y="3789939"/>
              <a:ext cx="1002284"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Infrastructure Savings</a:t>
              </a:r>
            </a:p>
          </p:txBody>
        </p:sp>
        <p:sp>
          <p:nvSpPr>
            <p:cNvPr id="43" name="TextBox 42">
              <a:extLst>
                <a:ext uri="{FF2B5EF4-FFF2-40B4-BE49-F238E27FC236}">
                  <a16:creationId xmlns:a16="http://schemas.microsoft.com/office/drawing/2014/main" id="{D58484E7-AAE7-EAC7-55C4-A9F43E6CED9C}"/>
                </a:ext>
              </a:extLst>
            </p:cNvPr>
            <p:cNvSpPr txBox="1"/>
            <p:nvPr/>
          </p:nvSpPr>
          <p:spPr>
            <a:xfrm>
              <a:off x="2712607" y="3789939"/>
              <a:ext cx="842955"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Productivity Gains</a:t>
              </a:r>
            </a:p>
          </p:txBody>
        </p:sp>
        <p:sp>
          <p:nvSpPr>
            <p:cNvPr id="44" name="TextBox 43">
              <a:extLst>
                <a:ext uri="{FF2B5EF4-FFF2-40B4-BE49-F238E27FC236}">
                  <a16:creationId xmlns:a16="http://schemas.microsoft.com/office/drawing/2014/main" id="{8353D93C-FC65-24CC-9903-6E721154CFB4}"/>
                </a:ext>
              </a:extLst>
            </p:cNvPr>
            <p:cNvSpPr txBox="1"/>
            <p:nvPr/>
          </p:nvSpPr>
          <p:spPr>
            <a:xfrm>
              <a:off x="3787597" y="3789939"/>
              <a:ext cx="835368"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Operational Gains</a:t>
              </a:r>
            </a:p>
          </p:txBody>
        </p:sp>
        <p:sp>
          <p:nvSpPr>
            <p:cNvPr id="45" name="TextBox 44">
              <a:extLst>
                <a:ext uri="{FF2B5EF4-FFF2-40B4-BE49-F238E27FC236}">
                  <a16:creationId xmlns:a16="http://schemas.microsoft.com/office/drawing/2014/main" id="{972B293C-2E15-A635-8C13-9FA627779F3B}"/>
                </a:ext>
              </a:extLst>
            </p:cNvPr>
            <p:cNvSpPr txBox="1"/>
            <p:nvPr/>
          </p:nvSpPr>
          <p:spPr>
            <a:xfrm>
              <a:off x="4909120" y="3789939"/>
              <a:ext cx="759498"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Business Gains</a:t>
              </a:r>
            </a:p>
          </p:txBody>
        </p:sp>
        <p:sp>
          <p:nvSpPr>
            <p:cNvPr id="46" name="TextBox 45">
              <a:extLst>
                <a:ext uri="{FF2B5EF4-FFF2-40B4-BE49-F238E27FC236}">
                  <a16:creationId xmlns:a16="http://schemas.microsoft.com/office/drawing/2014/main" id="{F803F5D3-1B3F-B9C2-C69E-CF77675664DA}"/>
                </a:ext>
              </a:extLst>
            </p:cNvPr>
            <p:cNvSpPr txBox="1"/>
            <p:nvPr/>
          </p:nvSpPr>
          <p:spPr>
            <a:xfrm>
              <a:off x="5919188" y="3789939"/>
              <a:ext cx="858130" cy="182360"/>
            </a:xfrm>
            <a:prstGeom prst="rect">
              <a:avLst/>
            </a:prstGeom>
            <a:noFill/>
          </p:spPr>
          <p:txBody>
            <a:bodyPr wrap="none" rtlCol="0">
              <a:spAutoFit/>
            </a:bodyPr>
            <a:lstStyle/>
            <a:p>
              <a:pPr algn="l"/>
              <a:r>
                <a:rPr lang="en-GB" sz="657" spc="0" baseline="0">
                  <a:solidFill>
                    <a:srgbClr val="000000"/>
                  </a:solidFill>
                  <a:latin typeface="Arial"/>
                  <a:cs typeface="Arial"/>
                  <a:sym typeface="Arial"/>
                  <a:rtl val="0"/>
                </a:rPr>
                <a:t>Total Annual Gains</a:t>
              </a:r>
            </a:p>
          </p:txBody>
        </p:sp>
        <p:sp>
          <p:nvSpPr>
            <p:cNvPr id="47" name="TextBox 46">
              <a:extLst>
                <a:ext uri="{FF2B5EF4-FFF2-40B4-BE49-F238E27FC236}">
                  <a16:creationId xmlns:a16="http://schemas.microsoft.com/office/drawing/2014/main" id="{4FB4184C-4BDC-3BAF-68AD-BE674BC84C65}"/>
                </a:ext>
              </a:extLst>
            </p:cNvPr>
            <p:cNvSpPr txBox="1"/>
            <p:nvPr/>
          </p:nvSpPr>
          <p:spPr>
            <a:xfrm>
              <a:off x="3165624" y="963820"/>
              <a:ext cx="994697" cy="220244"/>
            </a:xfrm>
            <a:prstGeom prst="rect">
              <a:avLst/>
            </a:prstGeom>
            <a:noFill/>
          </p:spPr>
          <p:txBody>
            <a:bodyPr wrap="none" rtlCol="0">
              <a:spAutoFit/>
            </a:bodyPr>
            <a:lstStyle/>
            <a:p>
              <a:pPr algn="l"/>
              <a:r>
                <a:rPr lang="en-GB" sz="836" spc="0" baseline="0">
                  <a:solidFill>
                    <a:srgbClr val="595959"/>
                  </a:solidFill>
                  <a:latin typeface="Calibri"/>
                  <a:cs typeface="Calibri"/>
                  <a:sym typeface="Calibri"/>
                  <a:rtl val="0"/>
                </a:rPr>
                <a:t>AWS BVA Overview</a:t>
              </a:r>
            </a:p>
          </p:txBody>
        </p:sp>
        <p:sp>
          <p:nvSpPr>
            <p:cNvPr id="48" name="Freeform: Shape 47">
              <a:extLst>
                <a:ext uri="{FF2B5EF4-FFF2-40B4-BE49-F238E27FC236}">
                  <a16:creationId xmlns:a16="http://schemas.microsoft.com/office/drawing/2014/main" id="{B1920E6B-95AE-42F6-7A7B-7878648FE322}"/>
                </a:ext>
              </a:extLst>
            </p:cNvPr>
            <p:cNvSpPr/>
            <p:nvPr/>
          </p:nvSpPr>
          <p:spPr>
            <a:xfrm>
              <a:off x="6348253" y="4296664"/>
              <a:ext cx="6555236" cy="3000383"/>
            </a:xfrm>
            <a:custGeom>
              <a:avLst/>
              <a:gdLst>
                <a:gd name="connsiteX0" fmla="*/ -616 w 6555236"/>
                <a:gd name="connsiteY0" fmla="*/ -414 h 3000383"/>
                <a:gd name="connsiteX1" fmla="*/ 6554621 w 6555236"/>
                <a:gd name="connsiteY1" fmla="*/ -414 h 3000383"/>
                <a:gd name="connsiteX2" fmla="*/ 6554621 w 6555236"/>
                <a:gd name="connsiteY2" fmla="*/ 2999969 h 3000383"/>
                <a:gd name="connsiteX3" fmla="*/ -616 w 6555236"/>
                <a:gd name="connsiteY3" fmla="*/ 2999969 h 3000383"/>
              </a:gdLst>
              <a:ahLst/>
              <a:cxnLst>
                <a:cxn ang="0">
                  <a:pos x="connsiteX0" y="connsiteY0"/>
                </a:cxn>
                <a:cxn ang="0">
                  <a:pos x="connsiteX1" y="connsiteY1"/>
                </a:cxn>
                <a:cxn ang="0">
                  <a:pos x="connsiteX2" y="connsiteY2"/>
                </a:cxn>
                <a:cxn ang="0">
                  <a:pos x="connsiteX3" y="connsiteY3"/>
                </a:cxn>
              </a:cxnLst>
              <a:rect l="l" t="t" r="r" b="b"/>
              <a:pathLst>
                <a:path w="6555236" h="3000383">
                  <a:moveTo>
                    <a:pt x="-616" y="-414"/>
                  </a:moveTo>
                  <a:lnTo>
                    <a:pt x="6554621" y="-414"/>
                  </a:lnTo>
                  <a:lnTo>
                    <a:pt x="6554621" y="2999969"/>
                  </a:lnTo>
                  <a:lnTo>
                    <a:pt x="-616" y="2999969"/>
                  </a:lnTo>
                  <a:close/>
                </a:path>
              </a:pathLst>
            </a:custGeom>
            <a:solidFill>
              <a:srgbClr val="000000">
                <a:alpha val="0"/>
              </a:srgbClr>
            </a:solidFill>
            <a:ln w="7587" cap="flat">
              <a:noFill/>
              <a:prstDash val="solid"/>
              <a:miter/>
            </a:ln>
          </p:spPr>
          <p:txBody>
            <a:bodyPr rtlCol="0" anchor="ctr"/>
            <a:lstStyle/>
            <a:p>
              <a:endParaRPr lang="en-GB" dirty="0"/>
            </a:p>
          </p:txBody>
        </p:sp>
      </p:grpSp>
      <p:sp>
        <p:nvSpPr>
          <p:cNvPr id="17" name="Content Placeholder 1">
            <a:extLst>
              <a:ext uri="{FF2B5EF4-FFF2-40B4-BE49-F238E27FC236}">
                <a16:creationId xmlns:a16="http://schemas.microsoft.com/office/drawing/2014/main" id="{BB84791A-580D-4B42-BA49-FF410CEE48E8}"/>
              </a:ext>
            </a:extLst>
          </p:cNvPr>
          <p:cNvSpPr txBox="1">
            <a:spLocks/>
          </p:cNvSpPr>
          <p:nvPr/>
        </p:nvSpPr>
        <p:spPr>
          <a:xfrm>
            <a:off x="7121012" y="2750428"/>
            <a:ext cx="4580136" cy="1665628"/>
          </a:xfrm>
          <a:prstGeom prst="rect">
            <a:avLst/>
          </a:prstGeom>
          <a:solidFill>
            <a:schemeClr val="tx2"/>
          </a:solidFill>
          <a:ln>
            <a:noFill/>
          </a:ln>
        </p:spPr>
        <p:txBody>
          <a:bodyPr vert="horz" lIns="96000" tIns="96000" rIns="96000" bIns="96000" rtlCol="0" anchor="t">
            <a:norm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72000" indent="-72000">
              <a:lnSpc>
                <a:spcPct val="100000"/>
              </a:lnSpc>
            </a:pPr>
            <a:r>
              <a:rPr lang="en-US" sz="1000" dirty="0">
                <a:solidFill>
                  <a:schemeClr val="bg1"/>
                </a:solidFill>
              </a:rPr>
              <a:t>NPV (5y): </a:t>
            </a:r>
            <a:r>
              <a:rPr lang="en-US" sz="1000" b="1" dirty="0" err="1">
                <a:solidFill>
                  <a:schemeClr val="bg1"/>
                </a:solidFill>
              </a:rPr>
              <a:t>xxM</a:t>
            </a:r>
            <a:r>
              <a:rPr lang="en-US" sz="1000" b="1" dirty="0">
                <a:solidFill>
                  <a:schemeClr val="bg1"/>
                </a:solidFill>
              </a:rPr>
              <a:t> £</a:t>
            </a:r>
          </a:p>
          <a:p>
            <a:pPr marL="72000" indent="-72000">
              <a:lnSpc>
                <a:spcPct val="100000"/>
              </a:lnSpc>
            </a:pPr>
            <a:r>
              <a:rPr lang="en-US" sz="1000" dirty="0">
                <a:solidFill>
                  <a:schemeClr val="bg1"/>
                </a:solidFill>
              </a:rPr>
              <a:t>ROI: 251%</a:t>
            </a:r>
          </a:p>
          <a:p>
            <a:pPr marL="72000" indent="-72000">
              <a:lnSpc>
                <a:spcPct val="100000"/>
              </a:lnSpc>
            </a:pPr>
            <a:r>
              <a:rPr lang="en-US" sz="1000" dirty="0">
                <a:solidFill>
                  <a:schemeClr val="bg1"/>
                </a:solidFill>
              </a:rPr>
              <a:t>Payback period: </a:t>
            </a:r>
            <a:r>
              <a:rPr lang="en-US" sz="1000" b="1" dirty="0">
                <a:solidFill>
                  <a:schemeClr val="bg1"/>
                </a:solidFill>
              </a:rPr>
              <a:t>14 months</a:t>
            </a:r>
            <a:endParaRPr lang="en-US" sz="1000" dirty="0">
              <a:solidFill>
                <a:schemeClr val="bg1"/>
              </a:solidFill>
            </a:endParaRPr>
          </a:p>
          <a:p>
            <a:pPr marL="72000" indent="-72000">
              <a:lnSpc>
                <a:spcPct val="100000"/>
              </a:lnSpc>
            </a:pPr>
            <a:r>
              <a:rPr lang="en-US" sz="1000" dirty="0">
                <a:solidFill>
                  <a:schemeClr val="bg1"/>
                </a:solidFill>
              </a:rPr>
              <a:t>Migration project total cost estimate</a:t>
            </a:r>
            <a:r>
              <a:rPr lang="en-US" sz="1000" b="1" dirty="0">
                <a:solidFill>
                  <a:schemeClr val="bg1"/>
                </a:solidFill>
              </a:rPr>
              <a:t>: </a:t>
            </a:r>
            <a:r>
              <a:rPr lang="en-US" sz="1000" b="1" dirty="0" err="1">
                <a:solidFill>
                  <a:schemeClr val="bg1"/>
                </a:solidFill>
              </a:rPr>
              <a:t>x.xxx</a:t>
            </a:r>
            <a:r>
              <a:rPr lang="en-US" sz="1000" b="1" dirty="0">
                <a:solidFill>
                  <a:schemeClr val="bg1"/>
                </a:solidFill>
              </a:rPr>
              <a:t> k £</a:t>
            </a:r>
          </a:p>
          <a:p>
            <a:pPr marL="72000" indent="-72000">
              <a:lnSpc>
                <a:spcPct val="100000"/>
              </a:lnSpc>
            </a:pPr>
            <a:r>
              <a:rPr lang="en-US" sz="1000" dirty="0">
                <a:solidFill>
                  <a:schemeClr val="bg1"/>
                </a:solidFill>
              </a:rPr>
              <a:t>AWS Funding to support migration: </a:t>
            </a:r>
          </a:p>
          <a:p>
            <a:pPr marL="472050" lvl="1" indent="-72000"/>
            <a:r>
              <a:rPr lang="en-US" sz="1000" dirty="0">
                <a:solidFill>
                  <a:schemeClr val="bg1"/>
                </a:solidFill>
              </a:rPr>
              <a:t>MAP Credits: </a:t>
            </a:r>
            <a:r>
              <a:rPr lang="en-US" sz="1000" b="1" dirty="0" err="1">
                <a:solidFill>
                  <a:schemeClr val="bg1"/>
                </a:solidFill>
              </a:rPr>
              <a:t>x.xxx</a:t>
            </a:r>
            <a:r>
              <a:rPr lang="en-US" sz="1000" b="1" dirty="0">
                <a:solidFill>
                  <a:schemeClr val="bg1"/>
                </a:solidFill>
              </a:rPr>
              <a:t> k £</a:t>
            </a:r>
          </a:p>
          <a:p>
            <a:pPr marL="472050" lvl="1" indent="-72000"/>
            <a:r>
              <a:rPr lang="en-US" sz="1000" dirty="0">
                <a:solidFill>
                  <a:schemeClr val="bg1"/>
                </a:solidFill>
              </a:rPr>
              <a:t>Partner Cash: </a:t>
            </a:r>
            <a:r>
              <a:rPr lang="en-US" sz="1000" b="1" dirty="0">
                <a:solidFill>
                  <a:schemeClr val="bg1"/>
                </a:solidFill>
              </a:rPr>
              <a:t>x00k £</a:t>
            </a:r>
          </a:p>
        </p:txBody>
      </p:sp>
      <p:sp>
        <p:nvSpPr>
          <p:cNvPr id="19" name="Content Placeholder 1">
            <a:extLst>
              <a:ext uri="{FF2B5EF4-FFF2-40B4-BE49-F238E27FC236}">
                <a16:creationId xmlns:a16="http://schemas.microsoft.com/office/drawing/2014/main" id="{D5FC3F55-FF6B-B748-ADDD-1037900B6408}"/>
              </a:ext>
            </a:extLst>
          </p:cNvPr>
          <p:cNvSpPr txBox="1">
            <a:spLocks/>
          </p:cNvSpPr>
          <p:nvPr/>
        </p:nvSpPr>
        <p:spPr>
          <a:xfrm>
            <a:off x="387560" y="4126930"/>
            <a:ext cx="6562824" cy="2186624"/>
          </a:xfrm>
          <a:prstGeom prst="rect">
            <a:avLst/>
          </a:prstGeom>
          <a:solidFill>
            <a:schemeClr val="tx2">
              <a:lumMod val="20000"/>
              <a:lumOff val="80000"/>
            </a:schemeClr>
          </a:solidFill>
          <a:ln>
            <a:noFill/>
          </a:ln>
        </p:spPr>
        <p:txBody>
          <a:bodyPr vert="horz" lIns="96000" tIns="96000" rIns="96000" bIns="96000" rtlCol="0" anchor="t">
            <a:norm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0000"/>
              </a:lnSpc>
              <a:buNone/>
            </a:pPr>
            <a:r>
              <a:rPr lang="en-US" sz="1200" b="1" dirty="0">
                <a:solidFill>
                  <a:schemeClr val="bg1"/>
                </a:solidFill>
              </a:rPr>
              <a:t>Effects Included</a:t>
            </a:r>
          </a:p>
          <a:p>
            <a:pPr marL="143996" indent="-143996">
              <a:lnSpc>
                <a:spcPct val="110000"/>
              </a:lnSpc>
            </a:pPr>
            <a:r>
              <a:rPr lang="en-US" sz="1200" b="1" dirty="0">
                <a:solidFill>
                  <a:schemeClr val="bg1"/>
                </a:solidFill>
              </a:rPr>
              <a:t>Rightsizing </a:t>
            </a:r>
            <a:r>
              <a:rPr lang="en-US" sz="1200" dirty="0">
                <a:solidFill>
                  <a:schemeClr val="bg1"/>
                </a:solidFill>
              </a:rPr>
              <a:t>the compute environment, i.e. reduction of cores and storage used: -12%</a:t>
            </a:r>
          </a:p>
          <a:p>
            <a:pPr marL="143996" indent="-143996">
              <a:lnSpc>
                <a:spcPct val="110000"/>
              </a:lnSpc>
            </a:pPr>
            <a:r>
              <a:rPr lang="en-US" sz="1200" dirty="0">
                <a:solidFill>
                  <a:schemeClr val="bg1"/>
                </a:solidFill>
              </a:rPr>
              <a:t>Storage Optimizations, i.e. effective use of storage tiers offered by AWS: -50%</a:t>
            </a:r>
          </a:p>
          <a:p>
            <a:pPr marL="143996" indent="-143996">
              <a:lnSpc>
                <a:spcPct val="110000"/>
              </a:lnSpc>
            </a:pPr>
            <a:r>
              <a:rPr lang="en-US" sz="1200" dirty="0">
                <a:solidFill>
                  <a:schemeClr val="bg1"/>
                </a:solidFill>
              </a:rPr>
              <a:t>Decommissioning of Data Centers: -10%</a:t>
            </a:r>
          </a:p>
          <a:p>
            <a:pPr marL="143996" indent="-143996">
              <a:lnSpc>
                <a:spcPct val="110000"/>
              </a:lnSpc>
            </a:pPr>
            <a:r>
              <a:rPr lang="en-US" sz="1200" b="1" dirty="0">
                <a:solidFill>
                  <a:schemeClr val="bg1"/>
                </a:solidFill>
              </a:rPr>
              <a:t>Productivity Gains </a:t>
            </a:r>
            <a:r>
              <a:rPr lang="en-US" sz="1200" dirty="0">
                <a:solidFill>
                  <a:schemeClr val="bg1"/>
                </a:solidFill>
              </a:rPr>
              <a:t>coming from increased number of infrastructure resources managed per IT staff: ~ +50% more resources managed</a:t>
            </a:r>
          </a:p>
          <a:p>
            <a:pPr marL="143996" indent="-143996">
              <a:lnSpc>
                <a:spcPct val="110000"/>
              </a:lnSpc>
            </a:pPr>
            <a:r>
              <a:rPr lang="en-US" sz="1200" b="1" dirty="0">
                <a:solidFill>
                  <a:schemeClr val="bg1"/>
                </a:solidFill>
              </a:rPr>
              <a:t>Operational Gains </a:t>
            </a:r>
            <a:r>
              <a:rPr lang="en-US" sz="1200" dirty="0">
                <a:solidFill>
                  <a:schemeClr val="bg1"/>
                </a:solidFill>
              </a:rPr>
              <a:t>coming from reduced downtime and improved recovery time: ~ -90%</a:t>
            </a:r>
          </a:p>
          <a:p>
            <a:pPr marL="143996" indent="-143996">
              <a:lnSpc>
                <a:spcPct val="110000"/>
              </a:lnSpc>
            </a:pPr>
            <a:r>
              <a:rPr lang="en-US" sz="1200" b="1" dirty="0">
                <a:solidFill>
                  <a:schemeClr val="bg1"/>
                </a:solidFill>
              </a:rPr>
              <a:t>Use of Reserved In</a:t>
            </a:r>
            <a:r>
              <a:rPr lang="en-US" sz="1200" dirty="0">
                <a:solidFill>
                  <a:schemeClr val="bg1"/>
                </a:solidFill>
              </a:rPr>
              <a:t>stances leads to cost reductions</a:t>
            </a:r>
          </a:p>
        </p:txBody>
      </p:sp>
      <p:graphicFrame>
        <p:nvGraphicFramePr>
          <p:cNvPr id="8" name="Table 7">
            <a:extLst>
              <a:ext uri="{FF2B5EF4-FFF2-40B4-BE49-F238E27FC236}">
                <a16:creationId xmlns:a16="http://schemas.microsoft.com/office/drawing/2014/main" id="{FC88CA26-4356-0C4B-ACB4-6E0299ABB13A}"/>
              </a:ext>
            </a:extLst>
          </p:cNvPr>
          <p:cNvGraphicFramePr>
            <a:graphicFrameLocks noGrp="1"/>
          </p:cNvGraphicFramePr>
          <p:nvPr>
            <p:extLst>
              <p:ext uri="{D42A27DB-BD31-4B8C-83A1-F6EECF244321}">
                <p14:modId xmlns:p14="http://schemas.microsoft.com/office/powerpoint/2010/main" val="697364250"/>
              </p:ext>
            </p:extLst>
          </p:nvPr>
        </p:nvGraphicFramePr>
        <p:xfrm>
          <a:off x="7120813" y="1030221"/>
          <a:ext cx="4580136" cy="1682267"/>
        </p:xfrm>
        <a:graphic>
          <a:graphicData uri="http://schemas.openxmlformats.org/drawingml/2006/table">
            <a:tbl>
              <a:tblPr/>
              <a:tblGrid>
                <a:gridCol w="2431779">
                  <a:extLst>
                    <a:ext uri="{9D8B030D-6E8A-4147-A177-3AD203B41FA5}">
                      <a16:colId xmlns:a16="http://schemas.microsoft.com/office/drawing/2014/main" val="2161000919"/>
                    </a:ext>
                  </a:extLst>
                </a:gridCol>
                <a:gridCol w="2148357">
                  <a:extLst>
                    <a:ext uri="{9D8B030D-6E8A-4147-A177-3AD203B41FA5}">
                      <a16:colId xmlns:a16="http://schemas.microsoft.com/office/drawing/2014/main" val="2238926419"/>
                    </a:ext>
                  </a:extLst>
                </a:gridCol>
              </a:tblGrid>
              <a:tr h="278880">
                <a:tc>
                  <a:txBody>
                    <a:bodyPr/>
                    <a:lstStyle/>
                    <a:p>
                      <a:pPr algn="l" fontAlgn="b"/>
                      <a:r>
                        <a:rPr lang="en-GB" sz="1200" b="1" i="0" u="none" strike="noStrike" dirty="0">
                          <a:solidFill>
                            <a:srgbClr val="000000"/>
                          </a:solidFill>
                          <a:effectLst/>
                          <a:latin typeface="+mn-lt"/>
                        </a:rPr>
                        <a:t>Cost On-Premise Estimate</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595959"/>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 xx.176 k £</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590232762"/>
                  </a:ext>
                </a:extLst>
              </a:tr>
              <a:tr h="278880">
                <a:tc>
                  <a:txBody>
                    <a:bodyPr/>
                    <a:lstStyle/>
                    <a:p>
                      <a:pPr algn="l" fontAlgn="b"/>
                      <a:r>
                        <a:rPr lang="en-GB" sz="1200" b="1" i="0" u="none" strike="noStrike" dirty="0">
                          <a:solidFill>
                            <a:srgbClr val="000000"/>
                          </a:solidFill>
                          <a:effectLst/>
                          <a:latin typeface="+mn-lt"/>
                        </a:rPr>
                        <a:t>Infrastructure Savings</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595959"/>
                      </a:solidFill>
                      <a:prstDash val="solid"/>
                      <a:round/>
                      <a:headEnd type="none" w="med" len="med"/>
                      <a:tailEnd type="none" w="med" len="med"/>
                    </a:lnT>
                    <a:lnB w="6350" cap="flat" cmpd="sng" algn="ctr">
                      <a:solidFill>
                        <a:srgbClr val="595959"/>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-xx.045 k £</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678481659"/>
                  </a:ext>
                </a:extLst>
              </a:tr>
              <a:tr h="278880">
                <a:tc>
                  <a:txBody>
                    <a:bodyPr/>
                    <a:lstStyle/>
                    <a:p>
                      <a:pPr algn="l" fontAlgn="b"/>
                      <a:r>
                        <a:rPr lang="en-GB" sz="1200" b="1" i="0" u="none" strike="noStrike" dirty="0">
                          <a:solidFill>
                            <a:srgbClr val="000000"/>
                          </a:solidFill>
                          <a:effectLst/>
                          <a:latin typeface="+mn-lt"/>
                        </a:rPr>
                        <a:t>Productivity Gains</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595959"/>
                      </a:solidFill>
                      <a:prstDash val="solid"/>
                      <a:round/>
                      <a:headEnd type="none" w="med" len="med"/>
                      <a:tailEnd type="none" w="med" len="med"/>
                    </a:lnT>
                    <a:lnB w="6350" cap="flat" cmpd="sng" algn="ctr">
                      <a:solidFill>
                        <a:srgbClr val="595959"/>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-x.116 k £</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710288268"/>
                  </a:ext>
                </a:extLst>
              </a:tr>
              <a:tr h="278880">
                <a:tc>
                  <a:txBody>
                    <a:bodyPr/>
                    <a:lstStyle/>
                    <a:p>
                      <a:pPr algn="l" fontAlgn="b"/>
                      <a:r>
                        <a:rPr lang="en-GB" sz="1200" b="1" i="0" u="none" strike="noStrike">
                          <a:solidFill>
                            <a:srgbClr val="000000"/>
                          </a:solidFill>
                          <a:effectLst/>
                          <a:latin typeface="+mn-lt"/>
                        </a:rPr>
                        <a:t>Operational Gains</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595959"/>
                      </a:solidFill>
                      <a:prstDash val="solid"/>
                      <a:round/>
                      <a:headEnd type="none" w="med" len="med"/>
                      <a:tailEnd type="none" w="med" len="med"/>
                    </a:lnT>
                    <a:lnB w="6350" cap="flat" cmpd="sng" algn="ctr">
                      <a:solidFill>
                        <a:srgbClr val="595959"/>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-xxx k £</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824738286"/>
                  </a:ext>
                </a:extLst>
              </a:tr>
              <a:tr h="278880">
                <a:tc>
                  <a:txBody>
                    <a:bodyPr/>
                    <a:lstStyle/>
                    <a:p>
                      <a:pPr algn="l" fontAlgn="b"/>
                      <a:r>
                        <a:rPr lang="en-GB" sz="1200" b="1" i="0" u="none" strike="noStrike" dirty="0">
                          <a:solidFill>
                            <a:srgbClr val="000000"/>
                          </a:solidFill>
                          <a:effectLst/>
                          <a:latin typeface="+mn-lt"/>
                        </a:rPr>
                        <a:t>Business Gains</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595959"/>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Not estimated</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15055071"/>
                  </a:ext>
                </a:extLst>
              </a:tr>
              <a:tr h="287867">
                <a:tc>
                  <a:txBody>
                    <a:bodyPr/>
                    <a:lstStyle/>
                    <a:p>
                      <a:pPr algn="l" fontAlgn="b"/>
                      <a:r>
                        <a:rPr lang="en-GB" sz="1200" b="1" i="0" u="none" strike="noStrike" dirty="0">
                          <a:solidFill>
                            <a:srgbClr val="000000"/>
                          </a:solidFill>
                          <a:effectLst/>
                          <a:latin typeface="+mn-lt"/>
                        </a:rPr>
                        <a:t>Total Annual Gains </a:t>
                      </a:r>
                    </a:p>
                  </a:txBody>
                  <a:tcPr marL="48000" marR="48000" marT="48000" marB="4800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r" fontAlgn="b"/>
                      <a:r>
                        <a:rPr lang="en-GB" sz="1200" b="0" i="0" u="none" strike="noStrike" dirty="0">
                          <a:solidFill>
                            <a:schemeClr val="tx1"/>
                          </a:solidFill>
                          <a:effectLst/>
                          <a:latin typeface="+mn-lt"/>
                        </a:rPr>
                        <a:t> xx.633 k £</a:t>
                      </a:r>
                    </a:p>
                  </a:txBody>
                  <a:tcPr marL="36000" marR="36000" marT="36000" marB="3600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068986093"/>
                  </a:ext>
                </a:extLst>
              </a:tr>
            </a:tbl>
          </a:graphicData>
        </a:graphic>
      </p:graphicFrame>
      <p:sp>
        <p:nvSpPr>
          <p:cNvPr id="2" name="Rectangle 1">
            <a:extLst>
              <a:ext uri="{FF2B5EF4-FFF2-40B4-BE49-F238E27FC236}">
                <a16:creationId xmlns:a16="http://schemas.microsoft.com/office/drawing/2014/main" id="{1025827B-EA17-DE40-8825-19A4E1B555C8}"/>
              </a:ext>
            </a:extLst>
          </p:cNvPr>
          <p:cNvSpPr/>
          <p:nvPr/>
        </p:nvSpPr>
        <p:spPr>
          <a:xfrm>
            <a:off x="5243813" y="1276641"/>
            <a:ext cx="981359" cy="307777"/>
          </a:xfrm>
          <a:prstGeom prst="rect">
            <a:avLst/>
          </a:prstGeom>
        </p:spPr>
        <p:txBody>
          <a:bodyPr wrap="none">
            <a:spAutoFit/>
          </a:bodyPr>
          <a:lstStyle/>
          <a:p>
            <a:r>
              <a:rPr lang="en-GB" dirty="0">
                <a:solidFill>
                  <a:srgbClr val="70757A"/>
                </a:solidFill>
                <a:latin typeface="arial" panose="020B0604020202020204" pitchFamily="34" charset="0"/>
              </a:rPr>
              <a:t>illustrative</a:t>
            </a:r>
            <a:endParaRPr lang="en-NL" dirty="0"/>
          </a:p>
        </p:txBody>
      </p:sp>
    </p:spTree>
    <p:extLst>
      <p:ext uri="{BB962C8B-B14F-4D97-AF65-F5344CB8AC3E}">
        <p14:creationId xmlns:p14="http://schemas.microsoft.com/office/powerpoint/2010/main" val="234792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a:xfrm>
            <a:off x="299330" y="203047"/>
            <a:ext cx="11404154" cy="865186"/>
          </a:xfrm>
        </p:spPr>
        <p:txBody>
          <a:bodyPr>
            <a:normAutofit/>
          </a:bodyPr>
          <a:lstStyle/>
          <a:p>
            <a:r>
              <a:rPr lang="en-GB" dirty="0"/>
              <a:t>TCO calculation results - 5 year view </a:t>
            </a:r>
          </a:p>
        </p:txBody>
      </p:sp>
      <p:sp>
        <p:nvSpPr>
          <p:cNvPr id="2" name="Rectangle 1">
            <a:extLst>
              <a:ext uri="{FF2B5EF4-FFF2-40B4-BE49-F238E27FC236}">
                <a16:creationId xmlns:a16="http://schemas.microsoft.com/office/drawing/2014/main" id="{E6DD0AC1-CC55-8E4C-828E-10A5F62C1ECC}"/>
              </a:ext>
            </a:extLst>
          </p:cNvPr>
          <p:cNvSpPr/>
          <p:nvPr/>
        </p:nvSpPr>
        <p:spPr>
          <a:xfrm>
            <a:off x="299330" y="821198"/>
            <a:ext cx="11399274" cy="276999"/>
          </a:xfrm>
          <a:prstGeom prst="rect">
            <a:avLst/>
          </a:prstGeom>
        </p:spPr>
        <p:txBody>
          <a:bodyPr wrap="none">
            <a:spAutoFit/>
          </a:bodyPr>
          <a:lstStyle/>
          <a:p>
            <a:pPr>
              <a:spcBef>
                <a:spcPct val="20000"/>
              </a:spcBef>
              <a:buClr>
                <a:srgbClr val="005EA4"/>
              </a:buClr>
            </a:pPr>
            <a:r>
              <a:rPr lang="en-US" sz="1200" b="1" dirty="0">
                <a:latin typeface="Arial" panose="020B0604020202020204" pitchFamily="34" charset="0"/>
                <a:cs typeface="Arial" panose="020B0604020202020204" pitchFamily="34" charset="0"/>
              </a:rPr>
              <a:t>High level view of TCO estimates based on data received &amp; mapped.  Treat as illustrative based on stated assumptions and may require further validation</a:t>
            </a:r>
          </a:p>
        </p:txBody>
      </p:sp>
      <p:sp>
        <p:nvSpPr>
          <p:cNvPr id="5" name="Rectangle 4">
            <a:extLst>
              <a:ext uri="{FF2B5EF4-FFF2-40B4-BE49-F238E27FC236}">
                <a16:creationId xmlns:a16="http://schemas.microsoft.com/office/drawing/2014/main" id="{00F114E7-7422-7C45-BF03-E9B52B22289D}"/>
              </a:ext>
            </a:extLst>
          </p:cNvPr>
          <p:cNvSpPr/>
          <p:nvPr/>
        </p:nvSpPr>
        <p:spPr>
          <a:xfrm>
            <a:off x="696211" y="6374461"/>
            <a:ext cx="10059199" cy="397288"/>
          </a:xfrm>
          <a:prstGeom prst="rect">
            <a:avLst/>
          </a:prstGeom>
        </p:spPr>
        <p:txBody>
          <a:bodyPr wrap="square">
            <a:spAutoFit/>
          </a:bodyPr>
          <a:lstStyle/>
          <a:p>
            <a:pPr lvl="0">
              <a:lnSpc>
                <a:spcPct val="115000"/>
              </a:lnSpc>
            </a:pPr>
            <a:r>
              <a:rPr lang="en-GB" sz="900" dirty="0">
                <a:solidFill>
                  <a:schemeClr val="accent6"/>
                </a:solidFill>
              </a:rPr>
              <a:t>* TCO calculations are based on available data with assumptions about the server/database technical information such as CPU cores, CPU/Memory average and peak utilization</a:t>
            </a:r>
          </a:p>
          <a:p>
            <a:pPr lvl="0">
              <a:lnSpc>
                <a:spcPct val="115000"/>
              </a:lnSpc>
            </a:pPr>
            <a:r>
              <a:rPr lang="en-GB" sz="900" dirty="0">
                <a:solidFill>
                  <a:schemeClr val="accent6"/>
                </a:solidFill>
              </a:rPr>
              <a:t>* VMCs are considered as relocate to VMC on AWS and no discount / bring your own license applied over cloud cost</a:t>
            </a:r>
          </a:p>
        </p:txBody>
      </p:sp>
      <p:graphicFrame>
        <p:nvGraphicFramePr>
          <p:cNvPr id="9" name="Table 8">
            <a:extLst>
              <a:ext uri="{FF2B5EF4-FFF2-40B4-BE49-F238E27FC236}">
                <a16:creationId xmlns:a16="http://schemas.microsoft.com/office/drawing/2014/main" id="{6DB19D4B-33AD-2649-A6F6-D50D1BAF474B}"/>
              </a:ext>
            </a:extLst>
          </p:cNvPr>
          <p:cNvGraphicFramePr>
            <a:graphicFrameLocks noGrp="1"/>
          </p:cNvGraphicFramePr>
          <p:nvPr>
            <p:extLst>
              <p:ext uri="{D42A27DB-BD31-4B8C-83A1-F6EECF244321}">
                <p14:modId xmlns:p14="http://schemas.microsoft.com/office/powerpoint/2010/main" val="2012634578"/>
              </p:ext>
            </p:extLst>
          </p:nvPr>
        </p:nvGraphicFramePr>
        <p:xfrm>
          <a:off x="696211" y="1149912"/>
          <a:ext cx="10361484" cy="5142870"/>
        </p:xfrm>
        <a:graphic>
          <a:graphicData uri="http://schemas.openxmlformats.org/drawingml/2006/table">
            <a:tbl>
              <a:tblPr/>
              <a:tblGrid>
                <a:gridCol w="1542174">
                  <a:extLst>
                    <a:ext uri="{9D8B030D-6E8A-4147-A177-3AD203B41FA5}">
                      <a16:colId xmlns:a16="http://schemas.microsoft.com/office/drawing/2014/main" val="3172948711"/>
                    </a:ext>
                  </a:extLst>
                </a:gridCol>
                <a:gridCol w="1542174">
                  <a:extLst>
                    <a:ext uri="{9D8B030D-6E8A-4147-A177-3AD203B41FA5}">
                      <a16:colId xmlns:a16="http://schemas.microsoft.com/office/drawing/2014/main" val="3330076438"/>
                    </a:ext>
                  </a:extLst>
                </a:gridCol>
                <a:gridCol w="1542174">
                  <a:extLst>
                    <a:ext uri="{9D8B030D-6E8A-4147-A177-3AD203B41FA5}">
                      <a16:colId xmlns:a16="http://schemas.microsoft.com/office/drawing/2014/main" val="1672675849"/>
                    </a:ext>
                  </a:extLst>
                </a:gridCol>
                <a:gridCol w="955827">
                  <a:extLst>
                    <a:ext uri="{9D8B030D-6E8A-4147-A177-3AD203B41FA5}">
                      <a16:colId xmlns:a16="http://schemas.microsoft.com/office/drawing/2014/main" val="1168813489"/>
                    </a:ext>
                  </a:extLst>
                </a:gridCol>
                <a:gridCol w="955827">
                  <a:extLst>
                    <a:ext uri="{9D8B030D-6E8A-4147-A177-3AD203B41FA5}">
                      <a16:colId xmlns:a16="http://schemas.microsoft.com/office/drawing/2014/main" val="1589126156"/>
                    </a:ext>
                  </a:extLst>
                </a:gridCol>
                <a:gridCol w="955827">
                  <a:extLst>
                    <a:ext uri="{9D8B030D-6E8A-4147-A177-3AD203B41FA5}">
                      <a16:colId xmlns:a16="http://schemas.microsoft.com/office/drawing/2014/main" val="3033853684"/>
                    </a:ext>
                  </a:extLst>
                </a:gridCol>
                <a:gridCol w="955827">
                  <a:extLst>
                    <a:ext uri="{9D8B030D-6E8A-4147-A177-3AD203B41FA5}">
                      <a16:colId xmlns:a16="http://schemas.microsoft.com/office/drawing/2014/main" val="3818349214"/>
                    </a:ext>
                  </a:extLst>
                </a:gridCol>
                <a:gridCol w="955827">
                  <a:extLst>
                    <a:ext uri="{9D8B030D-6E8A-4147-A177-3AD203B41FA5}">
                      <a16:colId xmlns:a16="http://schemas.microsoft.com/office/drawing/2014/main" val="3117285465"/>
                    </a:ext>
                  </a:extLst>
                </a:gridCol>
                <a:gridCol w="955827">
                  <a:extLst>
                    <a:ext uri="{9D8B030D-6E8A-4147-A177-3AD203B41FA5}">
                      <a16:colId xmlns:a16="http://schemas.microsoft.com/office/drawing/2014/main" val="4125014566"/>
                    </a:ext>
                  </a:extLst>
                </a:gridCol>
              </a:tblGrid>
              <a:tr h="194873">
                <a:tc gridSpan="2">
                  <a:txBody>
                    <a:bodyPr/>
                    <a:lstStyle/>
                    <a:p>
                      <a:pPr algn="ctr" rtl="0" fontAlgn="b"/>
                      <a:r>
                        <a:rPr lang="en-GB" sz="1400" b="1" i="0" u="none" strike="noStrike" dirty="0">
                          <a:solidFill>
                            <a:srgbClr val="FFFFFF"/>
                          </a:solidFill>
                          <a:effectLst/>
                          <a:latin typeface="Calibri" panose="020F0502020204030204" pitchFamily="34" charset="0"/>
                        </a:rPr>
                        <a:t>Year</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hMerge="1">
                  <a:txBody>
                    <a:bodyPr/>
                    <a:lstStyle/>
                    <a:p>
                      <a:endParaRPr lang="en-NL"/>
                    </a:p>
                  </a:txBody>
                  <a:tcPr/>
                </a:tc>
                <a:tc>
                  <a:txBody>
                    <a:bodyPr/>
                    <a:lstStyle/>
                    <a:p>
                      <a:pPr algn="ctr" rtl="0" fontAlgn="b"/>
                      <a:r>
                        <a:rPr lang="en-GB" sz="1400" b="1" i="0" u="none" strike="noStrike" dirty="0">
                          <a:solidFill>
                            <a:srgbClr val="FFFFFF"/>
                          </a:solidFill>
                          <a:effectLst/>
                          <a:latin typeface="Calibri" panose="020F0502020204030204" pitchFamily="34" charset="0"/>
                        </a:rPr>
                        <a:t>INPUTS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dirty="0">
                          <a:solidFill>
                            <a:srgbClr val="FFFFFF"/>
                          </a:solidFill>
                          <a:effectLst/>
                          <a:latin typeface="Calibri" panose="020F0502020204030204" pitchFamily="34" charset="0"/>
                        </a:rPr>
                        <a:t>1Y</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a:solidFill>
                            <a:srgbClr val="FFFFFF"/>
                          </a:solidFill>
                          <a:effectLst/>
                          <a:latin typeface="Calibri" panose="020F0502020204030204" pitchFamily="34" charset="0"/>
                        </a:rPr>
                        <a:t>2Y</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dirty="0">
                          <a:solidFill>
                            <a:srgbClr val="FFFFFF"/>
                          </a:solidFill>
                          <a:effectLst/>
                          <a:latin typeface="Calibri" panose="020F0502020204030204" pitchFamily="34" charset="0"/>
                        </a:rPr>
                        <a:t>3Y</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dirty="0">
                          <a:solidFill>
                            <a:srgbClr val="FFFFFF"/>
                          </a:solidFill>
                          <a:effectLst/>
                          <a:latin typeface="Calibri" panose="020F0502020204030204" pitchFamily="34" charset="0"/>
                        </a:rPr>
                        <a:t>4Y</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dirty="0">
                          <a:solidFill>
                            <a:srgbClr val="FFFFFF"/>
                          </a:solidFill>
                          <a:effectLst/>
                          <a:latin typeface="Calibri" panose="020F0502020204030204" pitchFamily="34" charset="0"/>
                        </a:rPr>
                        <a:t>5Y</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GB" sz="1400" b="1" i="0" u="none" strike="noStrike" dirty="0">
                          <a:solidFill>
                            <a:srgbClr val="FFFFFF"/>
                          </a:solidFill>
                          <a:effectLst/>
                          <a:latin typeface="Calibri" panose="020F0502020204030204" pitchFamily="34" charset="0"/>
                        </a:rPr>
                        <a:t>Total</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4217986192"/>
                  </a:ext>
                </a:extLst>
              </a:tr>
              <a:tr h="147648">
                <a:tc rowSpan="8" gridSpan="2">
                  <a:txBody>
                    <a:bodyPr/>
                    <a:lstStyle/>
                    <a:p>
                      <a:pPr algn="ctr" rtl="0" fontAlgn="ctr"/>
                      <a:r>
                        <a:rPr lang="en-GB" sz="1400" b="1" i="0" u="none" strike="noStrike" dirty="0">
                          <a:solidFill>
                            <a:srgbClr val="FFFFFF"/>
                          </a:solidFill>
                          <a:effectLst/>
                          <a:latin typeface="Calibri" panose="020F0502020204030204" pitchFamily="34" charset="0"/>
                        </a:rPr>
                        <a:t>Stay On-premises</a:t>
                      </a:r>
                    </a:p>
                    <a:p>
                      <a:pPr algn="ctr" rtl="0" fontAlgn="ctr"/>
                      <a:endParaRPr lang="en-GB" sz="1400" b="1" i="0" u="none" strike="noStrike" dirty="0">
                        <a:solidFill>
                          <a:srgbClr val="FFFFFF"/>
                        </a:solidFill>
                        <a:effectLst/>
                        <a:latin typeface="Calibri" panose="020F0502020204030204" pitchFamily="34" charset="0"/>
                      </a:endParaRPr>
                    </a:p>
                    <a:p>
                      <a:pPr algn="ctr" rtl="0" fontAlgn="ctr"/>
                      <a:r>
                        <a:rPr lang="en-GB" sz="1400" b="1" i="0" u="sng" strike="noStrike" dirty="0">
                          <a:solidFill>
                            <a:srgbClr val="FFFFFF"/>
                          </a:solidFill>
                          <a:effectLst/>
                          <a:latin typeface="Calibri" panose="020F0502020204030204" pitchFamily="34" charset="0"/>
                        </a:rPr>
                        <a:t>“As Is”</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rowSpan="8" h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Server</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.563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.563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.563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.563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.563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a:t>
                      </a:r>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.817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474490810"/>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Database</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.064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.064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.064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.064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.064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.318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544105790"/>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Database Licenses</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.092</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151354395"/>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Storage</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.466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.466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.466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.466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.466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.332</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106567491"/>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Network</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844362354"/>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IT </a:t>
                      </a:r>
                      <a:r>
                        <a:rPr lang="en-GB" sz="1050" b="0" i="0" u="none" strike="noStrike" dirty="0" err="1">
                          <a:solidFill>
                            <a:srgbClr val="000000"/>
                          </a:solidFill>
                          <a:effectLst/>
                          <a:latin typeface="Calibri" panose="020F0502020204030204" pitchFamily="34" charset="0"/>
                        </a:rPr>
                        <a:t>Labor</a:t>
                      </a:r>
                      <a:endParaRPr lang="en-GB" sz="1050" b="0" i="0" u="none" strike="noStrike" dirty="0">
                        <a:solidFill>
                          <a:srgbClr val="000000"/>
                        </a:solidFill>
                        <a:effectLst/>
                        <a:latin typeface="Calibri" panose="020F0502020204030204" pitchFamily="34" charset="0"/>
                      </a:endParaRP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.584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.584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.584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.584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.584</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a:t>
                      </a:r>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.919</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5463176"/>
                  </a:ext>
                </a:extLst>
              </a:tr>
              <a:tr h="147648">
                <a:tc gridSpan="2" vMerge="1">
                  <a:txBody>
                    <a:bodyPr/>
                    <a:lstStyle/>
                    <a:p>
                      <a:endParaRPr lang="en-NL"/>
                    </a:p>
                  </a:txBody>
                  <a:tcPr/>
                </a:tc>
                <a:tc hMerge="1" vMerge="1">
                  <a:txBody>
                    <a:bodyPr/>
                    <a:lstStyle/>
                    <a:p>
                      <a:endParaRPr lang="en-NL"/>
                    </a:p>
                  </a:txBody>
                  <a:tcPr/>
                </a:tc>
                <a:tc>
                  <a:txBody>
                    <a:bodyPr/>
                    <a:lstStyle/>
                    <a:p>
                      <a:pPr algn="l" fontAlgn="b"/>
                      <a:r>
                        <a:rPr lang="en-NL" sz="105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308614051"/>
                  </a:ext>
                </a:extLst>
              </a:tr>
              <a:tr h="147648">
                <a:tc gridSpan="2" vMerge="1">
                  <a:txBody>
                    <a:bodyPr/>
                    <a:lstStyle/>
                    <a:p>
                      <a:endParaRPr lang="en-NL"/>
                    </a:p>
                  </a:txBody>
                  <a:tcPr/>
                </a:tc>
                <a:tc hMerge="1" vMerge="1">
                  <a:txBody>
                    <a:bodyPr/>
                    <a:lstStyle/>
                    <a:p>
                      <a:endParaRPr lang="en-NL"/>
                    </a:p>
                  </a:txBody>
                  <a:tcPr/>
                </a:tc>
                <a:tc>
                  <a:txBody>
                    <a:bodyPr/>
                    <a:lstStyle/>
                    <a:p>
                      <a:pPr algn="ctr" rtl="0" fontAlgn="b"/>
                      <a:r>
                        <a:rPr lang="en-NL" sz="1050" b="1"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GB" sz="1050" b="1" i="0" u="none" strike="noStrike" dirty="0">
                          <a:solidFill>
                            <a:srgbClr val="000000"/>
                          </a:solidFill>
                          <a:effectLst/>
                          <a:latin typeface="Calibri" panose="020F0502020204030204" pitchFamily="34" charset="0"/>
                        </a:rPr>
                        <a:t>.</a:t>
                      </a:r>
                      <a:r>
                        <a:rPr lang="en-NL" sz="1050" b="1" i="0" u="none" strike="noStrike" dirty="0">
                          <a:solidFill>
                            <a:srgbClr val="000000"/>
                          </a:solidFill>
                          <a:effectLst/>
                          <a:latin typeface="Calibri" panose="020F0502020204030204" pitchFamily="34" charset="0"/>
                        </a:rPr>
                        <a:t>696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NL" sz="1050" b="1" i="0" u="none" strike="noStrike" dirty="0">
                          <a:solidFill>
                            <a:srgbClr val="000000"/>
                          </a:solidFill>
                          <a:effectLst/>
                          <a:latin typeface="Calibri" panose="020F0502020204030204" pitchFamily="34" charset="0"/>
                        </a:rPr>
                        <a:t>.696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NL" sz="1050" b="1" i="0" u="none" strike="noStrike" dirty="0">
                          <a:solidFill>
                            <a:srgbClr val="000000"/>
                          </a:solidFill>
                          <a:effectLst/>
                          <a:latin typeface="Calibri" panose="020F0502020204030204" pitchFamily="34" charset="0"/>
                        </a:rPr>
                        <a:t>.696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GB" sz="1050" b="1" i="0" u="none" strike="noStrike" dirty="0">
                          <a:solidFill>
                            <a:srgbClr val="000000"/>
                          </a:solidFill>
                          <a:effectLst/>
                          <a:latin typeface="Calibri" panose="020F0502020204030204" pitchFamily="34" charset="0"/>
                        </a:rPr>
                        <a:t>.</a:t>
                      </a:r>
                      <a:r>
                        <a:rPr lang="en-NL" sz="1050" b="1" i="0" u="none" strike="noStrike" dirty="0">
                          <a:solidFill>
                            <a:srgbClr val="000000"/>
                          </a:solidFill>
                          <a:effectLst/>
                          <a:latin typeface="Calibri" panose="020F0502020204030204" pitchFamily="34" charset="0"/>
                        </a:rPr>
                        <a:t>696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NL" sz="1050" b="1" i="0" u="none" strike="noStrike" dirty="0">
                          <a:solidFill>
                            <a:srgbClr val="000000"/>
                          </a:solidFill>
                          <a:effectLst/>
                          <a:latin typeface="Calibri" panose="020F0502020204030204" pitchFamily="34" charset="0"/>
                        </a:rPr>
                        <a:t>.696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GB" sz="1050" b="1" i="0" u="none" strike="noStrike" dirty="0">
                          <a:solidFill>
                            <a:srgbClr val="000000"/>
                          </a:solidFill>
                          <a:effectLst/>
                          <a:latin typeface="Calibri" panose="020F0502020204030204" pitchFamily="34" charset="0"/>
                        </a:rPr>
                        <a:t>.</a:t>
                      </a:r>
                      <a:r>
                        <a:rPr lang="en-NL" sz="1050" b="1" i="0" u="none" strike="noStrike" dirty="0">
                          <a:solidFill>
                            <a:srgbClr val="000000"/>
                          </a:solidFill>
                          <a:effectLst/>
                          <a:latin typeface="Calibri" panose="020F0502020204030204" pitchFamily="34" charset="0"/>
                        </a:rPr>
                        <a:t>478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extLst>
                  <a:ext uri="{0D108BD9-81ED-4DB2-BD59-A6C34878D82A}">
                    <a16:rowId xmlns:a16="http://schemas.microsoft.com/office/drawing/2014/main" val="2085420445"/>
                  </a:ext>
                </a:extLst>
              </a:tr>
              <a:tr h="147648">
                <a:tc rowSpan="17">
                  <a:txBody>
                    <a:bodyPr/>
                    <a:lstStyle/>
                    <a:p>
                      <a:pPr algn="ctr" rtl="0" fontAlgn="ctr"/>
                      <a:r>
                        <a:rPr lang="en-GB" sz="1400" b="1" i="0" u="none" strike="noStrike" dirty="0">
                          <a:solidFill>
                            <a:srgbClr val="FFFFFF"/>
                          </a:solidFill>
                          <a:effectLst/>
                          <a:latin typeface="Calibri" panose="020F0502020204030204" pitchFamily="34" charset="0"/>
                        </a:rPr>
                        <a:t>Migrate to AWS</a:t>
                      </a:r>
                    </a:p>
                    <a:p>
                      <a:pPr algn="ctr" rtl="0" fontAlgn="ctr"/>
                      <a:br>
                        <a:rPr lang="en-GB" sz="1400" b="1" i="0" u="none" strike="noStrike" dirty="0">
                          <a:solidFill>
                            <a:srgbClr val="FFFFFF"/>
                          </a:solidFill>
                          <a:effectLst/>
                          <a:latin typeface="Calibri" panose="020F0502020204030204" pitchFamily="34" charset="0"/>
                        </a:rPr>
                      </a:br>
                      <a:r>
                        <a:rPr lang="en-GB" sz="1400" b="1" i="0" u="sng" strike="noStrike" dirty="0">
                          <a:solidFill>
                            <a:srgbClr val="FFFFFF"/>
                          </a:solidFill>
                          <a:effectLst/>
                          <a:latin typeface="Calibri" panose="020F0502020204030204" pitchFamily="34" charset="0"/>
                        </a:rPr>
                        <a:t>“To Be”</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rowSpan="11">
                  <a:txBody>
                    <a:bodyPr/>
                    <a:lstStyle/>
                    <a:p>
                      <a:pPr algn="ctr" rtl="0" fontAlgn="ctr"/>
                      <a:r>
                        <a:rPr lang="en-GB" sz="1400" b="1" i="0" u="none" strike="noStrike" dirty="0">
                          <a:solidFill>
                            <a:srgbClr val="FFFFFF"/>
                          </a:solidFill>
                          <a:effectLst/>
                          <a:latin typeface="Calibri" panose="020F0502020204030204" pitchFamily="34" charset="0"/>
                        </a:rPr>
                        <a:t>AWS Costs</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l" fontAlgn="b"/>
                      <a:r>
                        <a:rPr lang="en-NL" sz="105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160736563"/>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a:solidFill>
                            <a:srgbClr val="000000"/>
                          </a:solidFill>
                          <a:effectLst/>
                          <a:latin typeface="Calibri" panose="020F0502020204030204" pitchFamily="34" charset="0"/>
                        </a:rPr>
                        <a:t>Server</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.807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.740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.016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.596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744803908"/>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VMware Cloud on AWS</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672037947"/>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Database (RDS)</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497060504"/>
                  </a:ext>
                </a:extLst>
              </a:tr>
              <a:tr h="289321">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Database Licenses - 3rd party</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728710433"/>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Storage</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.075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.860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.686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.686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.686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.993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07322030"/>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Network</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159931454"/>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IT </a:t>
                      </a:r>
                      <a:r>
                        <a:rPr lang="en-GB" sz="1050" b="0" i="0" u="none" strike="noStrike" dirty="0" err="1">
                          <a:solidFill>
                            <a:srgbClr val="000000"/>
                          </a:solidFill>
                          <a:effectLst/>
                          <a:latin typeface="Calibri" panose="020F0502020204030204" pitchFamily="34" charset="0"/>
                        </a:rPr>
                        <a:t>Labor</a:t>
                      </a:r>
                      <a:endParaRPr lang="en-GB" sz="1050" b="0" i="0" u="none" strike="noStrike" dirty="0">
                        <a:solidFill>
                          <a:srgbClr val="000000"/>
                        </a:solidFill>
                        <a:effectLst/>
                        <a:latin typeface="Calibri" panose="020F0502020204030204" pitchFamily="34" charset="0"/>
                      </a:endParaRP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.152</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.665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.881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.881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.881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.460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741908747"/>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AWS Support</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.195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.513</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.987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.987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a:t>
                      </a:r>
                      <a:r>
                        <a:rPr lang="en-NL" sz="1000" b="0" i="0" u="none" strike="noStrike" dirty="0">
                          <a:solidFill>
                            <a:srgbClr val="000000"/>
                          </a:solidFill>
                          <a:effectLst/>
                          <a:latin typeface="Calibri" panose="020F0502020204030204" pitchFamily="34" charset="0"/>
                        </a:rPr>
                        <a:t>.987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.668</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25166213"/>
                  </a:ext>
                </a:extLst>
              </a:tr>
              <a:tr h="248843">
                <a:tc vMerge="1">
                  <a:txBody>
                    <a:bodyPr/>
                    <a:lstStyle/>
                    <a:p>
                      <a:endParaRPr lang="en-NL"/>
                    </a:p>
                  </a:txBody>
                  <a:tcPr/>
                </a:tc>
                <a:tc vMerge="1">
                  <a:txBody>
                    <a:bodyPr/>
                    <a:lstStyle/>
                    <a:p>
                      <a:endParaRPr lang="en-NL"/>
                    </a:p>
                  </a:txBody>
                  <a:tcPr/>
                </a:tc>
                <a:tc>
                  <a:txBody>
                    <a:bodyPr/>
                    <a:lstStyle/>
                    <a:p>
                      <a:pPr algn="ctr" fontAlgn="b"/>
                      <a:r>
                        <a:rPr lang="en-NL" sz="1800" b="0" i="0" u="none" strike="noStrike" dirty="0">
                          <a:solidFill>
                            <a:srgbClr val="000000"/>
                          </a:solidFill>
                          <a:effectLst/>
                          <a:latin typeface="Arial" panose="020B060402020202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183658506"/>
                  </a:ext>
                </a:extLst>
              </a:tr>
              <a:tr h="147648">
                <a:tc vMerge="1">
                  <a:txBody>
                    <a:bodyPr/>
                    <a:lstStyle/>
                    <a:p>
                      <a:endParaRPr lang="en-NL"/>
                    </a:p>
                  </a:txBody>
                  <a:tcPr/>
                </a:tc>
                <a:tc vMerge="1">
                  <a:txBody>
                    <a:bodyPr/>
                    <a:lstStyle/>
                    <a:p>
                      <a:endParaRPr lang="en-NL"/>
                    </a:p>
                  </a:txBody>
                  <a:tcPr/>
                </a:tc>
                <a:tc>
                  <a:txBody>
                    <a:bodyPr/>
                    <a:lstStyle/>
                    <a:p>
                      <a:pPr algn="ctr" rtl="0" fontAlgn="b"/>
                      <a:r>
                        <a:rPr lang="en-NL" sz="1050" b="1"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.210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.211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.976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.631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.971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a:t>
                      </a:r>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.999</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4DADA"/>
                    </a:solidFill>
                  </a:tcPr>
                </a:tc>
                <a:extLst>
                  <a:ext uri="{0D108BD9-81ED-4DB2-BD59-A6C34878D82A}">
                    <a16:rowId xmlns:a16="http://schemas.microsoft.com/office/drawing/2014/main" val="2845005489"/>
                  </a:ext>
                </a:extLst>
              </a:tr>
              <a:tr h="248843">
                <a:tc vMerge="1">
                  <a:txBody>
                    <a:bodyPr/>
                    <a:lstStyle/>
                    <a:p>
                      <a:endParaRPr lang="en-NL"/>
                    </a:p>
                  </a:txBody>
                  <a:tcPr/>
                </a:tc>
                <a:tc rowSpan="6">
                  <a:txBody>
                    <a:bodyPr/>
                    <a:lstStyle/>
                    <a:p>
                      <a:pPr algn="ctr" rtl="0" fontAlgn="ctr"/>
                      <a:r>
                        <a:rPr lang="en-GB" sz="1400" b="1" i="0" u="none" strike="noStrike" dirty="0">
                          <a:solidFill>
                            <a:srgbClr val="FFFFFF"/>
                          </a:solidFill>
                          <a:effectLst/>
                          <a:latin typeface="Calibri" panose="020F0502020204030204" pitchFamily="34" charset="0"/>
                        </a:rPr>
                        <a:t>Migration Costs</a:t>
                      </a:r>
                    </a:p>
                  </a:txBody>
                  <a:tcPr marL="6750" marR="6750" marT="675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70C0"/>
                    </a:solidFill>
                  </a:tcPr>
                </a:tc>
                <a:tc>
                  <a:txBody>
                    <a:bodyPr/>
                    <a:lstStyle/>
                    <a:p>
                      <a:pPr algn="l" fontAlgn="b"/>
                      <a:r>
                        <a:rPr lang="en-NL" sz="1800" b="0" i="0" u="none" strike="noStrike" dirty="0">
                          <a:solidFill>
                            <a:srgbClr val="000000"/>
                          </a:solidFill>
                          <a:effectLst/>
                          <a:latin typeface="Arial" panose="020B060402020202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377245106"/>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Parallel Run Costs</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.041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.516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a:t>
                      </a:r>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.577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266565869"/>
                  </a:ext>
                </a:extLst>
              </a:tr>
              <a:tr h="147648">
                <a:tc vMerge="1">
                  <a:txBody>
                    <a:bodyPr/>
                    <a:lstStyle/>
                    <a:p>
                      <a:endParaRPr lang="en-NL"/>
                    </a:p>
                  </a:txBody>
                  <a:tcPr/>
                </a:tc>
                <a:tc vMerge="1">
                  <a:txBody>
                    <a:bodyPr/>
                    <a:lstStyle/>
                    <a:p>
                      <a:endParaRPr lang="en-NL"/>
                    </a:p>
                  </a:txBody>
                  <a:tcPr/>
                </a:tc>
                <a:tc>
                  <a:txBody>
                    <a:bodyPr/>
                    <a:lstStyle/>
                    <a:p>
                      <a:pPr algn="ctr" rtl="0" fontAlgn="b"/>
                      <a:r>
                        <a:rPr lang="en-GB" sz="1050" b="0" i="0" u="none" strike="noStrike" dirty="0">
                          <a:solidFill>
                            <a:srgbClr val="000000"/>
                          </a:solidFill>
                          <a:effectLst/>
                          <a:latin typeface="Calibri" panose="020F0502020204030204" pitchFamily="34" charset="0"/>
                        </a:rPr>
                        <a:t>Migration Effort</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.300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.700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a:t>
                      </a:r>
                      <a:r>
                        <a:rPr lang="en-GB" sz="1000" b="0" i="0" u="none" strike="noStrike" dirty="0">
                          <a:solidFill>
                            <a:srgbClr val="000000"/>
                          </a:solidFill>
                          <a:effectLst/>
                          <a:latin typeface="Calibri" panose="020F0502020204030204" pitchFamily="34" charset="0"/>
                        </a:rPr>
                        <a:t>xxx</a:t>
                      </a:r>
                      <a:r>
                        <a:rPr lang="en-NL" sz="1000" b="0" i="0" u="none" strike="noStrike" dirty="0">
                          <a:solidFill>
                            <a:srgbClr val="000000"/>
                          </a:solidFill>
                          <a:effectLst/>
                          <a:latin typeface="Calibri" panose="020F0502020204030204" pitchFamily="34" charset="0"/>
                        </a:rPr>
                        <a:t>.000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4197173533"/>
                  </a:ext>
                </a:extLst>
              </a:tr>
              <a:tr h="248843">
                <a:tc vMerge="1">
                  <a:txBody>
                    <a:bodyPr/>
                    <a:lstStyle/>
                    <a:p>
                      <a:endParaRPr lang="en-NL"/>
                    </a:p>
                  </a:txBody>
                  <a:tcPr/>
                </a:tc>
                <a:tc vMerge="1">
                  <a:txBody>
                    <a:bodyPr/>
                    <a:lstStyle/>
                    <a:p>
                      <a:endParaRPr lang="en-NL"/>
                    </a:p>
                  </a:txBody>
                  <a:tcPr/>
                </a:tc>
                <a:tc>
                  <a:txBody>
                    <a:bodyPr/>
                    <a:lstStyle/>
                    <a:p>
                      <a:pPr algn="l" fontAlgn="b"/>
                      <a:r>
                        <a:rPr lang="en-NL" sz="1800" b="0" i="0" u="none" strike="noStrike" dirty="0">
                          <a:solidFill>
                            <a:srgbClr val="000000"/>
                          </a:solidFill>
                          <a:effectLst/>
                          <a:latin typeface="Arial" panose="020B060402020202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n-NL" sz="1000" b="0" i="0" u="none" strike="noStrike" dirty="0">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72480182"/>
                  </a:ext>
                </a:extLst>
              </a:tr>
              <a:tr h="147648">
                <a:tc vMerge="1">
                  <a:txBody>
                    <a:bodyPr/>
                    <a:lstStyle/>
                    <a:p>
                      <a:endParaRPr lang="en-NL"/>
                    </a:p>
                  </a:txBody>
                  <a:tcPr/>
                </a:tc>
                <a:tc vMerge="1">
                  <a:txBody>
                    <a:bodyPr/>
                    <a:lstStyle/>
                    <a:p>
                      <a:endParaRPr lang="en-NL"/>
                    </a:p>
                  </a:txBody>
                  <a:tcPr/>
                </a:tc>
                <a:tc>
                  <a:txBody>
                    <a:bodyPr/>
                    <a:lstStyle/>
                    <a:p>
                      <a:pPr algn="r" rtl="0" fontAlgn="b"/>
                      <a:r>
                        <a:rPr lang="en-NL" sz="900" b="1" i="0" u="none" strike="noStrike">
                          <a:solidFill>
                            <a:srgbClr val="000000"/>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a:t>
                      </a:r>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.341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a:solidFill>
                            <a:srgbClr val="000000"/>
                          </a:solidFill>
                          <a:effectLst/>
                          <a:latin typeface="Calibri" panose="020F0502020204030204" pitchFamily="34" charset="0"/>
                        </a:rPr>
                        <a:t>xxx</a:t>
                      </a:r>
                      <a:r>
                        <a:rPr lang="en-NL" sz="1050" b="1" i="0" u="none" strike="noStrike" dirty="0">
                          <a:solidFill>
                            <a:srgbClr val="000000"/>
                          </a:solidFill>
                          <a:effectLst/>
                          <a:latin typeface="Calibri" panose="020F0502020204030204" pitchFamily="34" charset="0"/>
                        </a:rPr>
                        <a:t>.216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a:solidFill>
                            <a:srgbClr val="000000"/>
                          </a:solidFill>
                          <a:effectLst/>
                          <a:latin typeface="Calibri" panose="020F0502020204030204" pitchFamily="34" charset="0"/>
                        </a:rPr>
                        <a:t>$0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tc>
                  <a:txBody>
                    <a:bodyPr/>
                    <a:lstStyle/>
                    <a:p>
                      <a:pPr algn="ctr" fontAlgn="b"/>
                      <a:r>
                        <a:rPr lang="en-NL" sz="1050" b="1" i="0" u="none" strike="noStrike" dirty="0">
                          <a:solidFill>
                            <a:srgbClr val="000000"/>
                          </a:solidFill>
                          <a:effectLst/>
                          <a:latin typeface="Calibri" panose="020F0502020204030204" pitchFamily="34" charset="0"/>
                        </a:rPr>
                        <a:t>$</a:t>
                      </a:r>
                      <a:r>
                        <a:rPr lang="en-GB" sz="1050" b="1" i="0" u="none" strike="noStrike" dirty="0" err="1">
                          <a:solidFill>
                            <a:srgbClr val="000000"/>
                          </a:solidFill>
                          <a:effectLst/>
                          <a:latin typeface="Calibri" panose="020F0502020204030204" pitchFamily="34" charset="0"/>
                        </a:rPr>
                        <a:t>x.xxx</a:t>
                      </a:r>
                      <a:r>
                        <a:rPr lang="en-NL" sz="1050" b="1" i="0" u="none" strike="noStrike" dirty="0">
                          <a:solidFill>
                            <a:srgbClr val="000000"/>
                          </a:solidFill>
                          <a:effectLst/>
                          <a:latin typeface="Calibri" panose="020F0502020204030204" pitchFamily="34" charset="0"/>
                        </a:rPr>
                        <a:t>.577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3E502"/>
                    </a:solidFill>
                  </a:tcPr>
                </a:tc>
                <a:extLst>
                  <a:ext uri="{0D108BD9-81ED-4DB2-BD59-A6C34878D82A}">
                    <a16:rowId xmlns:a16="http://schemas.microsoft.com/office/drawing/2014/main" val="2340980519"/>
                  </a:ext>
                </a:extLst>
              </a:tr>
              <a:tr h="147648">
                <a:tc vMerge="1">
                  <a:txBody>
                    <a:bodyPr/>
                    <a:lstStyle/>
                    <a:p>
                      <a:endParaRPr lang="en-NL"/>
                    </a:p>
                  </a:txBody>
                  <a:tcPr/>
                </a:tc>
                <a:tc vMerge="1">
                  <a:txBody>
                    <a:bodyPr/>
                    <a:lstStyle/>
                    <a:p>
                      <a:endParaRPr lang="en-NL"/>
                    </a:p>
                  </a:txBody>
                  <a:tcPr/>
                </a:tc>
                <a:tc>
                  <a:txBody>
                    <a:bodyPr/>
                    <a:lstStyle/>
                    <a:p>
                      <a:pPr algn="r" rtl="0" fontAlgn="b"/>
                      <a:r>
                        <a:rPr lang="en-NL" sz="900" b="1" i="0" u="none" strike="noStrike">
                          <a:solidFill>
                            <a:srgbClr val="FFFFFF"/>
                          </a:solidFill>
                          <a:effectLst/>
                          <a:latin typeface="Calibri" panose="020F0502020204030204" pitchFamily="34" charset="0"/>
                        </a:rPr>
                        <a:t> </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a:t>
                      </a:r>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.551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.427</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.976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.631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.971</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err="1">
                          <a:solidFill>
                            <a:srgbClr val="FFFFFF"/>
                          </a:solidFill>
                          <a:effectLst/>
                          <a:latin typeface="Calibri" panose="020F0502020204030204" pitchFamily="34" charset="0"/>
                        </a:rPr>
                        <a:t>x.xxx</a:t>
                      </a:r>
                      <a:r>
                        <a:rPr lang="en-NL" sz="1050" b="1" i="0" u="none" strike="noStrike" dirty="0">
                          <a:solidFill>
                            <a:srgbClr val="FFFFFF"/>
                          </a:solidFill>
                          <a:effectLst/>
                          <a:latin typeface="Calibri" panose="020F0502020204030204" pitchFamily="34" charset="0"/>
                        </a:rPr>
                        <a:t>.576</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95959"/>
                    </a:solidFill>
                  </a:tcPr>
                </a:tc>
                <a:extLst>
                  <a:ext uri="{0D108BD9-81ED-4DB2-BD59-A6C34878D82A}">
                    <a16:rowId xmlns:a16="http://schemas.microsoft.com/office/drawing/2014/main" val="2540671142"/>
                  </a:ext>
                </a:extLst>
              </a:tr>
              <a:tr h="221858">
                <a:tc gridSpan="3">
                  <a:txBody>
                    <a:bodyPr/>
                    <a:lstStyle/>
                    <a:p>
                      <a:pPr algn="ctr" rtl="0" fontAlgn="b"/>
                      <a:r>
                        <a:rPr lang="en-GB" sz="1600" b="1" i="0" u="none" strike="noStrike" dirty="0">
                          <a:solidFill>
                            <a:srgbClr val="FFFFFF"/>
                          </a:solidFill>
                          <a:effectLst/>
                          <a:latin typeface="Calibri" panose="020F0502020204030204" pitchFamily="34" charset="0"/>
                        </a:rPr>
                        <a:t>Savings</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hMerge="1">
                  <a:txBody>
                    <a:bodyPr/>
                    <a:lstStyle/>
                    <a:p>
                      <a:endParaRPr lang="en-NL"/>
                    </a:p>
                  </a:txBody>
                  <a:tcPr/>
                </a:tc>
                <a:tc hMerge="1">
                  <a:txBody>
                    <a:bodyPr/>
                    <a:lstStyle/>
                    <a:p>
                      <a:endParaRPr lang="en-NL"/>
                    </a:p>
                  </a:txBody>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.855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.269</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.720</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.065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a:txBody>
                    <a:bodyPr/>
                    <a:lstStyle/>
                    <a:p>
                      <a:pPr algn="ctr" fontAlgn="b"/>
                      <a:r>
                        <a:rPr lang="en-NL" sz="1050" b="1" i="0" u="none" strike="noStrike" dirty="0">
                          <a:solidFill>
                            <a:srgbClr val="FFFFFF"/>
                          </a:solidFill>
                          <a:effectLst/>
                          <a:latin typeface="Calibri" panose="020F0502020204030204" pitchFamily="34" charset="0"/>
                        </a:rPr>
                        <a:t>$</a:t>
                      </a:r>
                      <a:r>
                        <a:rPr lang="en-GB" sz="1050" b="1" i="0" u="none" strike="noStrike" dirty="0">
                          <a:solidFill>
                            <a:srgbClr val="FFFFFF"/>
                          </a:solidFill>
                          <a:effectLst/>
                          <a:latin typeface="Calibri" panose="020F0502020204030204" pitchFamily="34" charset="0"/>
                        </a:rPr>
                        <a:t>xxx</a:t>
                      </a:r>
                      <a:r>
                        <a:rPr lang="en-NL" sz="1050" b="1" i="0" u="none" strike="noStrike" dirty="0">
                          <a:solidFill>
                            <a:srgbClr val="FFFFFF"/>
                          </a:solidFill>
                          <a:effectLst/>
                          <a:latin typeface="Calibri" panose="020F0502020204030204" pitchFamily="34" charset="0"/>
                        </a:rPr>
                        <a:t>.725</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tc>
                  <a:txBody>
                    <a:bodyPr/>
                    <a:lstStyle/>
                    <a:p>
                      <a:pPr algn="ctr" fontAlgn="b"/>
                      <a:r>
                        <a:rPr lang="en-NL" sz="1200" b="1" i="0" u="none" strike="noStrike" dirty="0">
                          <a:solidFill>
                            <a:srgbClr val="FFFFFF"/>
                          </a:solidFill>
                          <a:effectLst/>
                          <a:latin typeface="Calibri" panose="020F0502020204030204" pitchFamily="34" charset="0"/>
                        </a:rPr>
                        <a:t>$</a:t>
                      </a:r>
                      <a:r>
                        <a:rPr lang="en-GB" sz="1200" b="1" i="0" u="none" strike="noStrike" dirty="0" err="1">
                          <a:solidFill>
                            <a:srgbClr val="FFFFFF"/>
                          </a:solidFill>
                          <a:effectLst/>
                          <a:latin typeface="Calibri" panose="020F0502020204030204" pitchFamily="34" charset="0"/>
                        </a:rPr>
                        <a:t>x.xxx</a:t>
                      </a:r>
                      <a:r>
                        <a:rPr lang="en-NL" sz="1200" b="1" i="0" u="none" strike="noStrike" dirty="0">
                          <a:solidFill>
                            <a:srgbClr val="FFFFFF"/>
                          </a:solidFill>
                          <a:effectLst/>
                          <a:latin typeface="Calibri" panose="020F0502020204030204" pitchFamily="34" charset="0"/>
                        </a:rPr>
                        <a:t>.902</a:t>
                      </a:r>
                    </a:p>
                  </a:txBody>
                  <a:tcPr marL="6750" marR="6750" marT="675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1F497D"/>
                    </a:solidFill>
                  </a:tcPr>
                </a:tc>
                <a:extLst>
                  <a:ext uri="{0D108BD9-81ED-4DB2-BD59-A6C34878D82A}">
                    <a16:rowId xmlns:a16="http://schemas.microsoft.com/office/drawing/2014/main" val="4112897932"/>
                  </a:ext>
                </a:extLst>
              </a:tr>
            </a:tbl>
          </a:graphicData>
        </a:graphic>
      </p:graphicFrame>
    </p:spTree>
    <p:extLst>
      <p:ext uri="{BB962C8B-B14F-4D97-AF65-F5344CB8AC3E}">
        <p14:creationId xmlns:p14="http://schemas.microsoft.com/office/powerpoint/2010/main" val="591516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238B5-C0E4-4D53-8CF8-8F79B34D32F4}"/>
              </a:ext>
            </a:extLst>
          </p:cNvPr>
          <p:cNvSpPr>
            <a:spLocks noGrp="1"/>
          </p:cNvSpPr>
          <p:nvPr>
            <p:ph type="title"/>
          </p:nvPr>
        </p:nvSpPr>
        <p:spPr/>
        <p:txBody>
          <a:bodyPr/>
          <a:lstStyle/>
          <a:p>
            <a:r>
              <a:rPr lang="en-GB" dirty="0"/>
              <a:t>Introduction</a:t>
            </a:r>
          </a:p>
        </p:txBody>
      </p:sp>
      <p:sp>
        <p:nvSpPr>
          <p:cNvPr id="3" name="Text Placeholder 2">
            <a:extLst>
              <a:ext uri="{FF2B5EF4-FFF2-40B4-BE49-F238E27FC236}">
                <a16:creationId xmlns:a16="http://schemas.microsoft.com/office/drawing/2014/main" id="{F0C82DD6-3175-43B4-99F0-6A46E58C9257}"/>
              </a:ext>
            </a:extLst>
          </p:cNvPr>
          <p:cNvSpPr>
            <a:spLocks noGrp="1"/>
          </p:cNvSpPr>
          <p:nvPr>
            <p:ph type="body" idx="1"/>
          </p:nvPr>
        </p:nvSpPr>
        <p:spPr>
          <a:xfrm>
            <a:off x="6538684" y="1868802"/>
            <a:ext cx="4835948" cy="4026443"/>
          </a:xfrm>
          <a:noFill/>
          <a:ln>
            <a:noFill/>
          </a:ln>
        </p:spPr>
        <p:txBody>
          <a:bodyPr spcFirstLastPara="1" wrap="square" lIns="0" tIns="0" rIns="0" bIns="0" anchor="t" anchorCtr="0">
            <a:normAutofit/>
          </a:bodyPr>
          <a:lstStyle/>
          <a:p>
            <a:pPr marL="176213" indent="0"/>
            <a:r>
              <a:rPr lang="en-GB" sz="1600" dirty="0"/>
              <a:t>The assessment is structured as a repeatable work package based on standardised templates, to be delivered on a fixed timeline / fixed effort basis over the course of 3 weeks, preceded by a brief mobilisation period.</a:t>
            </a:r>
          </a:p>
          <a:p>
            <a:pPr marL="176213" indent="0"/>
            <a:endParaRPr lang="en-GB" sz="1600" dirty="0"/>
          </a:p>
          <a:p>
            <a:pPr marL="176213" indent="0"/>
            <a:endParaRPr lang="en-GB" sz="1600" dirty="0"/>
          </a:p>
        </p:txBody>
      </p:sp>
      <p:sp>
        <p:nvSpPr>
          <p:cNvPr id="5" name="Text Placeholder 2">
            <a:extLst>
              <a:ext uri="{FF2B5EF4-FFF2-40B4-BE49-F238E27FC236}">
                <a16:creationId xmlns:a16="http://schemas.microsoft.com/office/drawing/2014/main" id="{D1B96250-5189-45BF-8955-FA2151A73DA0}"/>
              </a:ext>
            </a:extLst>
          </p:cNvPr>
          <p:cNvSpPr txBox="1">
            <a:spLocks/>
          </p:cNvSpPr>
          <p:nvPr/>
        </p:nvSpPr>
        <p:spPr>
          <a:xfrm>
            <a:off x="375900" y="1868802"/>
            <a:ext cx="5777417" cy="4026443"/>
          </a:xfrm>
          <a:prstGeom prst="rect">
            <a:avLst/>
          </a:prstGeom>
          <a:noFill/>
          <a:ln>
            <a:noFill/>
          </a:ln>
        </p:spPr>
        <p:txBody>
          <a:bodyPr spcFirstLastPara="1" wrap="square" lIns="0" tIns="0" rIns="0" bIns="0" anchor="t" anchorCtr="0">
            <a:norm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lt1"/>
              </a:buClr>
              <a:buSzPts val="2200"/>
              <a:buFont typeface="Arial"/>
              <a:buNone/>
              <a:defRPr sz="2200" b="0" i="0" u="none" strike="noStrike" cap="none">
                <a:solidFill>
                  <a:schemeClr val="accent6"/>
                </a:solidFill>
                <a:latin typeface="Arial"/>
                <a:ea typeface="Arial"/>
                <a:cs typeface="Arial"/>
                <a:sym typeface="Arial"/>
              </a:defRPr>
            </a:lvl1pPr>
            <a:lvl2pPr marL="914400" marR="0" lvl="1" indent="-368300" algn="l" rtl="0">
              <a:lnSpc>
                <a:spcPct val="90000"/>
              </a:lnSpc>
              <a:spcBef>
                <a:spcPts val="6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500"/>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175895" indent="0"/>
            <a:r>
              <a:rPr lang="en-GB" sz="1600" dirty="0"/>
              <a:t>The Business Value Assessment service aims to demonstrate the value of moving systems to the cloud, by capturing and analysing the as is costs;  providing a projection of cloud costs, likely benefits and value levers.</a:t>
            </a:r>
          </a:p>
          <a:p>
            <a:pPr marL="175895" indent="0"/>
            <a:endParaRPr lang="en-GB" sz="1600" dirty="0"/>
          </a:p>
          <a:p>
            <a:pPr marL="176213" indent="0"/>
            <a:r>
              <a:rPr lang="en-GB" sz="1600" dirty="0"/>
              <a:t>More specifically it:</a:t>
            </a:r>
          </a:p>
          <a:p>
            <a:pPr marL="461645" indent="-285750">
              <a:buFont typeface="Arial" panose="020B0604020202020204" pitchFamily="34" charset="0"/>
              <a:buChar char="•"/>
            </a:pPr>
            <a:r>
              <a:rPr lang="en-GB" sz="1600" dirty="0"/>
              <a:t>Models the costs, savings, and soft benefits in a clear and concise format to support decision making.</a:t>
            </a:r>
          </a:p>
          <a:p>
            <a:pPr marL="461645" indent="-285750">
              <a:buFont typeface="Arial" panose="020B0604020202020204" pitchFamily="34" charset="0"/>
              <a:buChar char="•"/>
            </a:pPr>
            <a:r>
              <a:rPr lang="en-GB" sz="1600" dirty="0"/>
              <a:t>Quantifies the value of moving systems to the cloud. </a:t>
            </a:r>
          </a:p>
          <a:p>
            <a:pPr marL="461645" indent="-285750">
              <a:buFont typeface="Arial" panose="020B0604020202020204" pitchFamily="34" charset="0"/>
              <a:buChar char="•"/>
            </a:pPr>
            <a:r>
              <a:rPr lang="en-GB" sz="1600" dirty="0"/>
              <a:t>Informs decision making about the migration strategy and plans.</a:t>
            </a:r>
          </a:p>
          <a:p>
            <a:pPr marL="461645" indent="-285750">
              <a:buFont typeface="Arial" panose="020B0604020202020204" pitchFamily="34" charset="0"/>
              <a:buChar char="•"/>
            </a:pPr>
            <a:endParaRPr lang="en-GB" sz="1600" dirty="0"/>
          </a:p>
          <a:p>
            <a:pPr marL="175895" indent="0"/>
            <a:r>
              <a:rPr lang="en-GB" sz="1600" dirty="0"/>
              <a:t>The benefit of this model is that it can begin to quantify the value, based on limited data inputs and minimal stakeholder involvement.  The model can be refined incrementally if richer data is available.</a:t>
            </a:r>
          </a:p>
          <a:p>
            <a:pPr marL="176213" indent="0"/>
            <a:endParaRPr lang="en-GB" sz="1600" dirty="0"/>
          </a:p>
        </p:txBody>
      </p:sp>
      <p:sp>
        <p:nvSpPr>
          <p:cNvPr id="6" name="Text Placeholder 4">
            <a:extLst>
              <a:ext uri="{FF2B5EF4-FFF2-40B4-BE49-F238E27FC236}">
                <a16:creationId xmlns:a16="http://schemas.microsoft.com/office/drawing/2014/main" id="{C64552A7-860D-4A1A-B979-F8E560A59DCA}"/>
              </a:ext>
            </a:extLst>
          </p:cNvPr>
          <p:cNvSpPr txBox="1">
            <a:spLocks/>
          </p:cNvSpPr>
          <p:nvPr/>
        </p:nvSpPr>
        <p:spPr>
          <a:xfrm>
            <a:off x="452054" y="1177986"/>
            <a:ext cx="11307946" cy="577927"/>
          </a:xfrm>
          <a:prstGeom prst="rect">
            <a:avLst/>
          </a:prstGeom>
        </p:spPr>
        <p:txBody>
          <a:bodyPr lIns="91440" tIns="45720" rIns="91440" bIns="4572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1666"/>
              </a:lnSpc>
              <a:buClr>
                <a:schemeClr val="lt1"/>
              </a:buClr>
              <a:buSzPts val="2400"/>
            </a:pPr>
            <a:r>
              <a:rPr lang="en-GB" sz="1800" b="1" dirty="0">
                <a:solidFill>
                  <a:schemeClr val="accent6"/>
                </a:solidFill>
              </a:rPr>
              <a:t>This pack aims to describe the Cloud Business Case method adopted by the NHS Digital Cloud CoE</a:t>
            </a:r>
          </a:p>
        </p:txBody>
      </p:sp>
    </p:spTree>
    <p:extLst>
      <p:ext uri="{BB962C8B-B14F-4D97-AF65-F5344CB8AC3E}">
        <p14:creationId xmlns:p14="http://schemas.microsoft.com/office/powerpoint/2010/main" val="166359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p:txBody>
          <a:bodyPr>
            <a:normAutofit fontScale="90000"/>
          </a:bodyPr>
          <a:lstStyle/>
          <a:p>
            <a:r>
              <a:rPr lang="en-GB" dirty="0"/>
              <a:t>Recommended approach and cost savings potentials</a:t>
            </a:r>
          </a:p>
        </p:txBody>
      </p:sp>
      <p:sp>
        <p:nvSpPr>
          <p:cNvPr id="19" name="Rectangle 18">
            <a:extLst>
              <a:ext uri="{FF2B5EF4-FFF2-40B4-BE49-F238E27FC236}">
                <a16:creationId xmlns:a16="http://schemas.microsoft.com/office/drawing/2014/main" id="{92363471-3F7E-F246-810F-076E90C8D872}"/>
              </a:ext>
            </a:extLst>
          </p:cNvPr>
          <p:cNvSpPr/>
          <p:nvPr/>
        </p:nvSpPr>
        <p:spPr>
          <a:xfrm>
            <a:off x="446552" y="1428750"/>
            <a:ext cx="11554948" cy="234087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FBA7C640-FA51-7640-95EB-5583251C3696}"/>
              </a:ext>
            </a:extLst>
          </p:cNvPr>
          <p:cNvSpPr txBox="1"/>
          <p:nvPr/>
        </p:nvSpPr>
        <p:spPr>
          <a:xfrm>
            <a:off x="493928" y="1768887"/>
            <a:ext cx="3260910" cy="1918082"/>
          </a:xfrm>
          <a:prstGeom prst="rect">
            <a:avLst/>
          </a:prstGeom>
          <a:solidFill>
            <a:srgbClr val="FAE000"/>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indent="0" algn="ctr">
              <a:buNone/>
              <a:defRPr sz="1800">
                <a:solidFill>
                  <a:schemeClr val="lt2"/>
                </a:solidFill>
              </a:defRPr>
            </a:lvl1pPr>
          </a:lstStyle>
          <a:p>
            <a:endParaRPr lang="en-US" sz="1200" b="1" dirty="0">
              <a:solidFill>
                <a:schemeClr val="bg1"/>
              </a:solidFill>
            </a:endParaRPr>
          </a:p>
          <a:p>
            <a:r>
              <a:rPr lang="en-US" sz="1200" b="1" dirty="0">
                <a:solidFill>
                  <a:schemeClr val="bg1"/>
                </a:solidFill>
              </a:rPr>
              <a:t>Focus on modernization:</a:t>
            </a:r>
          </a:p>
          <a:p>
            <a:r>
              <a:rPr lang="en-US" sz="1200" b="1" dirty="0">
                <a:solidFill>
                  <a:schemeClr val="bg1"/>
                </a:solidFill>
              </a:rPr>
              <a:t>Rehost: 10%</a:t>
            </a:r>
          </a:p>
          <a:p>
            <a:r>
              <a:rPr lang="en-US" sz="1200" b="1" dirty="0" err="1">
                <a:solidFill>
                  <a:schemeClr val="bg1"/>
                </a:solidFill>
              </a:rPr>
              <a:t>Replatform</a:t>
            </a:r>
            <a:r>
              <a:rPr lang="en-US" sz="1200" b="1" dirty="0">
                <a:solidFill>
                  <a:schemeClr val="bg1"/>
                </a:solidFill>
              </a:rPr>
              <a:t> 30%</a:t>
            </a:r>
          </a:p>
          <a:p>
            <a:r>
              <a:rPr lang="en-US" sz="1200" b="1" dirty="0">
                <a:solidFill>
                  <a:schemeClr val="bg1"/>
                </a:solidFill>
              </a:rPr>
              <a:t>Refactor 60%</a:t>
            </a:r>
          </a:p>
          <a:p>
            <a:endParaRPr lang="en-US" sz="1200" dirty="0">
              <a:solidFill>
                <a:schemeClr val="bg1"/>
              </a:solidFill>
            </a:endParaRPr>
          </a:p>
          <a:p>
            <a:r>
              <a:rPr lang="en-US" sz="1200" dirty="0">
                <a:solidFill>
                  <a:schemeClr val="bg1"/>
                </a:solidFill>
              </a:rPr>
              <a:t>Avoid early big bang scenarios and use a model of accelerating migration and modernization over time.</a:t>
            </a:r>
          </a:p>
        </p:txBody>
      </p:sp>
      <p:sp>
        <p:nvSpPr>
          <p:cNvPr id="21" name="TextBox 20">
            <a:extLst>
              <a:ext uri="{FF2B5EF4-FFF2-40B4-BE49-F238E27FC236}">
                <a16:creationId xmlns:a16="http://schemas.microsoft.com/office/drawing/2014/main" id="{8938F9BB-963F-7E40-A88B-A6F075BF3D54}"/>
              </a:ext>
            </a:extLst>
          </p:cNvPr>
          <p:cNvSpPr txBox="1"/>
          <p:nvPr/>
        </p:nvSpPr>
        <p:spPr>
          <a:xfrm>
            <a:off x="4428955" y="1753595"/>
            <a:ext cx="3557758" cy="1887498"/>
          </a:xfrm>
          <a:prstGeom prst="rect">
            <a:avLst/>
          </a:prstGeom>
          <a:solidFill>
            <a:schemeClr val="accent2"/>
          </a:solidFill>
        </p:spPr>
        <p:txBody>
          <a:bodyPr wrap="square" rtlCol="0">
            <a:noAutofit/>
          </a:bodyPr>
          <a:lstStyle/>
          <a:p>
            <a:pPr marL="171450" indent="-171450">
              <a:buFont typeface="Wingdings" pitchFamily="2" charset="2"/>
              <a:buChar char="§"/>
            </a:pPr>
            <a:r>
              <a:rPr lang="en-US" sz="1100"/>
              <a:t>Highest potential for </a:t>
            </a:r>
            <a:r>
              <a:rPr lang="en-US" sz="1100" b="1"/>
              <a:t>sustainable infrastructure cost savings </a:t>
            </a:r>
            <a:r>
              <a:rPr lang="en-US" sz="1100"/>
              <a:t>and</a:t>
            </a:r>
            <a:r>
              <a:rPr lang="en-US" sz="1100" b="1"/>
              <a:t> lower maintenance cost</a:t>
            </a:r>
          </a:p>
          <a:p>
            <a:pPr marL="171450" indent="-171450">
              <a:buFont typeface="Wingdings" pitchFamily="2" charset="2"/>
              <a:buChar char="§"/>
            </a:pPr>
            <a:r>
              <a:rPr lang="en-US" sz="1100"/>
              <a:t>Opportunity to substantially reduce </a:t>
            </a:r>
            <a:r>
              <a:rPr lang="en-US" sz="1100" b="1"/>
              <a:t>technical debt</a:t>
            </a:r>
          </a:p>
          <a:p>
            <a:pPr marL="171450" indent="-171450">
              <a:buFont typeface="Wingdings" pitchFamily="2" charset="2"/>
              <a:buChar char="§"/>
            </a:pPr>
            <a:r>
              <a:rPr lang="en-US" sz="1100"/>
              <a:t>Maximizes </a:t>
            </a:r>
            <a:r>
              <a:rPr lang="en-US" sz="1100" b="1"/>
              <a:t>IT staff productivit</a:t>
            </a:r>
            <a:r>
              <a:rPr lang="en-US" sz="1100"/>
              <a:t>y gains</a:t>
            </a:r>
          </a:p>
          <a:p>
            <a:pPr marL="171450" indent="-171450">
              <a:buFont typeface="Wingdings" pitchFamily="2" charset="2"/>
              <a:buChar char="§"/>
            </a:pPr>
            <a:r>
              <a:rPr lang="en-US" sz="1100"/>
              <a:t>Lowers expected </a:t>
            </a:r>
            <a:r>
              <a:rPr lang="en-US" sz="1100" b="1"/>
              <a:t>infrastructure cost growth</a:t>
            </a:r>
          </a:p>
          <a:p>
            <a:pPr marL="171450" indent="-171450">
              <a:buFont typeface="Wingdings" pitchFamily="2" charset="2"/>
              <a:buChar char="§"/>
            </a:pPr>
            <a:r>
              <a:rPr lang="en-US" sz="1100"/>
              <a:t>Benefits from cloud native technologies in terms of </a:t>
            </a:r>
            <a:r>
              <a:rPr lang="en-US" sz="1100" b="1"/>
              <a:t>software development and maintenance cost</a:t>
            </a:r>
          </a:p>
          <a:p>
            <a:pPr marL="171450" indent="-171450">
              <a:buFont typeface="Wingdings" pitchFamily="2" charset="2"/>
              <a:buChar char="§"/>
            </a:pPr>
            <a:r>
              <a:rPr lang="en-US" sz="1100"/>
              <a:t>High potential for </a:t>
            </a:r>
            <a:r>
              <a:rPr lang="en-US" sz="1100" b="1"/>
              <a:t>business gains</a:t>
            </a:r>
            <a:endParaRPr lang="en-US" sz="1100" b="1" dirty="0"/>
          </a:p>
        </p:txBody>
      </p:sp>
      <p:sp>
        <p:nvSpPr>
          <p:cNvPr id="22" name="TextBox 21">
            <a:extLst>
              <a:ext uri="{FF2B5EF4-FFF2-40B4-BE49-F238E27FC236}">
                <a16:creationId xmlns:a16="http://schemas.microsoft.com/office/drawing/2014/main" id="{786BF488-3CD9-1B4A-BFB1-1DE080F4C342}"/>
              </a:ext>
            </a:extLst>
          </p:cNvPr>
          <p:cNvSpPr txBox="1"/>
          <p:nvPr/>
        </p:nvSpPr>
        <p:spPr>
          <a:xfrm>
            <a:off x="8443417" y="1724858"/>
            <a:ext cx="3386801" cy="1902790"/>
          </a:xfrm>
          <a:prstGeom prst="rect">
            <a:avLst/>
          </a:prstGeom>
          <a:solidFill>
            <a:schemeClr val="accent2"/>
          </a:solidFill>
        </p:spPr>
        <p:txBody>
          <a:bodyPr wrap="square" rtlCol="0">
            <a:noAutofit/>
          </a:bodyPr>
          <a:lstStyle/>
          <a:p>
            <a:endParaRPr lang="en-US" sz="1200" dirty="0"/>
          </a:p>
          <a:p>
            <a:pPr marL="171450" indent="-171450">
              <a:buFont typeface="Wingdings" pitchFamily="2" charset="2"/>
              <a:buChar char="§"/>
            </a:pPr>
            <a:r>
              <a:rPr lang="en-US" sz="1200" dirty="0"/>
              <a:t>Requires higher up-front application modernization costs</a:t>
            </a:r>
          </a:p>
          <a:p>
            <a:pPr marL="171450" indent="-171450">
              <a:buFont typeface="Wingdings" pitchFamily="2" charset="2"/>
              <a:buChar char="§"/>
            </a:pPr>
            <a:r>
              <a:rPr lang="en-US" sz="1200" dirty="0"/>
              <a:t>Substantial changes to application architecture are typically required</a:t>
            </a:r>
          </a:p>
          <a:p>
            <a:pPr marL="171450" indent="-171450">
              <a:buFont typeface="Wingdings" pitchFamily="2" charset="2"/>
              <a:buChar char="§"/>
            </a:pPr>
            <a:r>
              <a:rPr lang="en-US" sz="1200" dirty="0"/>
              <a:t>Data migration activities typically are required</a:t>
            </a:r>
          </a:p>
        </p:txBody>
      </p:sp>
      <p:sp>
        <p:nvSpPr>
          <p:cNvPr id="23" name="Triangle 22">
            <a:extLst>
              <a:ext uri="{FF2B5EF4-FFF2-40B4-BE49-F238E27FC236}">
                <a16:creationId xmlns:a16="http://schemas.microsoft.com/office/drawing/2014/main" id="{68B921E5-F44D-6D4B-98F6-36B5ED897047}"/>
              </a:ext>
            </a:extLst>
          </p:cNvPr>
          <p:cNvSpPr/>
          <p:nvPr/>
        </p:nvSpPr>
        <p:spPr>
          <a:xfrm rot="5400000">
            <a:off x="3140393" y="2675156"/>
            <a:ext cx="1563860" cy="14386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D76A188-2198-E447-84DC-EBA8FF4F2F29}"/>
              </a:ext>
            </a:extLst>
          </p:cNvPr>
          <p:cNvSpPr txBox="1"/>
          <p:nvPr/>
        </p:nvSpPr>
        <p:spPr>
          <a:xfrm>
            <a:off x="4089565" y="1724858"/>
            <a:ext cx="312377" cy="1918082"/>
          </a:xfrm>
          <a:prstGeom prst="rect">
            <a:avLst/>
          </a:prstGeom>
          <a:solidFill>
            <a:schemeClr val="bg2">
              <a:lumMod val="75000"/>
            </a:schemeClr>
          </a:solidFill>
        </p:spPr>
        <p:txBody>
          <a:bodyPr wrap="square" rtlCol="0" anchor="ctr">
            <a:noAutofit/>
          </a:bodyPr>
          <a:lstStyle/>
          <a:p>
            <a:pPr algn="ctr"/>
            <a:r>
              <a:rPr lang="en-US" sz="900" b="1">
                <a:solidFill>
                  <a:schemeClr val="tx1"/>
                </a:solidFill>
              </a:rPr>
              <a:t>+</a:t>
            </a:r>
          </a:p>
        </p:txBody>
      </p:sp>
      <p:sp>
        <p:nvSpPr>
          <p:cNvPr id="25" name="TextBox 24">
            <a:extLst>
              <a:ext uri="{FF2B5EF4-FFF2-40B4-BE49-F238E27FC236}">
                <a16:creationId xmlns:a16="http://schemas.microsoft.com/office/drawing/2014/main" id="{C5119F40-6B29-7D45-AB3B-E7F30A6A237D}"/>
              </a:ext>
            </a:extLst>
          </p:cNvPr>
          <p:cNvSpPr txBox="1"/>
          <p:nvPr/>
        </p:nvSpPr>
        <p:spPr>
          <a:xfrm>
            <a:off x="8135751" y="1724858"/>
            <a:ext cx="264198" cy="1902790"/>
          </a:xfrm>
          <a:prstGeom prst="rect">
            <a:avLst/>
          </a:prstGeom>
          <a:solidFill>
            <a:schemeClr val="bg2">
              <a:lumMod val="75000"/>
            </a:schemeClr>
          </a:solidFill>
        </p:spPr>
        <p:txBody>
          <a:bodyPr wrap="square" rtlCol="0" anchor="ctr">
            <a:noAutofit/>
          </a:bodyPr>
          <a:lstStyle/>
          <a:p>
            <a:pPr algn="ctr"/>
            <a:r>
              <a:rPr lang="en-US" sz="900" b="1">
                <a:solidFill>
                  <a:schemeClr val="tx1"/>
                </a:solidFill>
              </a:rPr>
              <a:t>-</a:t>
            </a:r>
          </a:p>
        </p:txBody>
      </p:sp>
      <p:sp>
        <p:nvSpPr>
          <p:cNvPr id="26" name="TextBox 25">
            <a:extLst>
              <a:ext uri="{FF2B5EF4-FFF2-40B4-BE49-F238E27FC236}">
                <a16:creationId xmlns:a16="http://schemas.microsoft.com/office/drawing/2014/main" id="{D2A87D43-8A56-D84B-A2D3-8A709F961CA3}"/>
              </a:ext>
            </a:extLst>
          </p:cNvPr>
          <p:cNvSpPr txBox="1"/>
          <p:nvPr/>
        </p:nvSpPr>
        <p:spPr>
          <a:xfrm>
            <a:off x="493928" y="4094002"/>
            <a:ext cx="3171035" cy="1803097"/>
          </a:xfrm>
          <a:prstGeom prst="rect">
            <a:avLst/>
          </a:prstGeom>
          <a:solidFill>
            <a:srgbClr val="FAE000"/>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b="1" dirty="0"/>
              <a:t>Lift &amp; Shift </a:t>
            </a:r>
          </a:p>
          <a:p>
            <a:endParaRPr lang="en-US" dirty="0"/>
          </a:p>
          <a:p>
            <a:r>
              <a:rPr lang="en-US" b="1" dirty="0"/>
              <a:t>Rehost: 100%</a:t>
            </a:r>
          </a:p>
          <a:p>
            <a:r>
              <a:rPr lang="en-US" b="1" dirty="0" err="1"/>
              <a:t>Replatform</a:t>
            </a:r>
            <a:r>
              <a:rPr lang="en-US" b="1" dirty="0"/>
              <a:t> 0%</a:t>
            </a:r>
          </a:p>
          <a:p>
            <a:r>
              <a:rPr lang="en-US" b="1" dirty="0"/>
              <a:t>Refactor 0%</a:t>
            </a:r>
          </a:p>
          <a:p>
            <a:endParaRPr lang="en-US" dirty="0"/>
          </a:p>
        </p:txBody>
      </p:sp>
      <p:sp>
        <p:nvSpPr>
          <p:cNvPr id="27" name="TextBox 26">
            <a:extLst>
              <a:ext uri="{FF2B5EF4-FFF2-40B4-BE49-F238E27FC236}">
                <a16:creationId xmlns:a16="http://schemas.microsoft.com/office/drawing/2014/main" id="{E0350686-0243-9E4D-BA9C-175CFECEE3D4}"/>
              </a:ext>
            </a:extLst>
          </p:cNvPr>
          <p:cNvSpPr txBox="1"/>
          <p:nvPr/>
        </p:nvSpPr>
        <p:spPr>
          <a:xfrm>
            <a:off x="4549115" y="4069673"/>
            <a:ext cx="3457383" cy="1803096"/>
          </a:xfrm>
          <a:prstGeom prst="rect">
            <a:avLst/>
          </a:prstGeom>
          <a:solidFill>
            <a:schemeClr val="accent2"/>
          </a:solidFill>
        </p:spPr>
        <p:txBody>
          <a:bodyPr wrap="square" rtlCol="0">
            <a:noAutofit/>
          </a:bodyPr>
          <a:lstStyle/>
          <a:p>
            <a:pPr marL="171450" indent="-171450">
              <a:buFont typeface="Wingdings" pitchFamily="2" charset="2"/>
              <a:buChar char="§"/>
            </a:pPr>
            <a:r>
              <a:rPr lang="en-US" sz="1100" dirty="0"/>
              <a:t>Only minimal changes to infrastructure architecture expected</a:t>
            </a:r>
          </a:p>
          <a:p>
            <a:pPr marL="171450" indent="-171450">
              <a:buFont typeface="Wingdings" pitchFamily="2" charset="2"/>
              <a:buChar char="§"/>
            </a:pPr>
            <a:r>
              <a:rPr lang="en-US" sz="1100" b="1" dirty="0"/>
              <a:t>No changes to applications</a:t>
            </a:r>
            <a:r>
              <a:rPr lang="en-US" sz="1100" dirty="0"/>
              <a:t> expected</a:t>
            </a:r>
          </a:p>
          <a:p>
            <a:pPr marL="171450" indent="-171450">
              <a:buFont typeface="Wingdings" pitchFamily="2" charset="2"/>
              <a:buChar char="§"/>
            </a:pPr>
            <a:r>
              <a:rPr lang="en-US" sz="1100" b="1" dirty="0"/>
              <a:t>No structural migration of data </a:t>
            </a:r>
            <a:r>
              <a:rPr lang="en-US" sz="1100" dirty="0"/>
              <a:t>required</a:t>
            </a:r>
          </a:p>
          <a:p>
            <a:pPr marL="171450" indent="-171450">
              <a:buFont typeface="Wingdings" pitchFamily="2" charset="2"/>
              <a:buChar char="§"/>
            </a:pPr>
            <a:r>
              <a:rPr lang="en-US" sz="1100" b="1" dirty="0"/>
              <a:t>Low migration project cost</a:t>
            </a:r>
          </a:p>
          <a:p>
            <a:pPr marL="171450" indent="-171450">
              <a:buFont typeface="Wingdings" pitchFamily="2" charset="2"/>
              <a:buChar char="§"/>
            </a:pPr>
            <a:r>
              <a:rPr lang="en-US" sz="1100" dirty="0"/>
              <a:t>Some limited </a:t>
            </a:r>
            <a:r>
              <a:rPr lang="en-US" sz="1100" b="1" dirty="0"/>
              <a:t>IT staff productivit</a:t>
            </a:r>
            <a:r>
              <a:rPr lang="en-US" sz="1100" dirty="0"/>
              <a:t>y gains</a:t>
            </a:r>
          </a:p>
          <a:p>
            <a:pPr marL="171450" indent="-171450">
              <a:buFont typeface="Wingdings" pitchFamily="2" charset="2"/>
              <a:buChar char="§"/>
            </a:pPr>
            <a:endParaRPr lang="en-US" sz="1100" b="1" dirty="0"/>
          </a:p>
        </p:txBody>
      </p:sp>
      <p:sp>
        <p:nvSpPr>
          <p:cNvPr id="28" name="TextBox 27">
            <a:extLst>
              <a:ext uri="{FF2B5EF4-FFF2-40B4-BE49-F238E27FC236}">
                <a16:creationId xmlns:a16="http://schemas.microsoft.com/office/drawing/2014/main" id="{80CCFB79-8D9B-114F-AFE6-3DB5427603F1}"/>
              </a:ext>
            </a:extLst>
          </p:cNvPr>
          <p:cNvSpPr txBox="1"/>
          <p:nvPr/>
        </p:nvSpPr>
        <p:spPr>
          <a:xfrm>
            <a:off x="8521103" y="4065728"/>
            <a:ext cx="3309115" cy="1803097"/>
          </a:xfrm>
          <a:prstGeom prst="rect">
            <a:avLst/>
          </a:prstGeom>
          <a:solidFill>
            <a:schemeClr val="accent2"/>
          </a:solidFill>
        </p:spPr>
        <p:txBody>
          <a:bodyPr wrap="square" rtlCol="0">
            <a:noAutofit/>
          </a:bodyPr>
          <a:lstStyle/>
          <a:p>
            <a:pPr marL="171450" indent="-171450">
              <a:buFont typeface="Wingdings" pitchFamily="2" charset="2"/>
              <a:buChar char="§"/>
            </a:pPr>
            <a:r>
              <a:rPr lang="en-US" sz="1050" dirty="0"/>
              <a:t>Similar to move from one data center to another data center: </a:t>
            </a:r>
            <a:r>
              <a:rPr lang="en-US" sz="1050" b="1" dirty="0"/>
              <a:t>Cloud potentials remain untapped</a:t>
            </a:r>
            <a:endParaRPr lang="en-US" sz="1050" dirty="0"/>
          </a:p>
          <a:p>
            <a:pPr marL="171450" indent="-171450">
              <a:buFont typeface="Wingdings" pitchFamily="2" charset="2"/>
              <a:buChar char="§"/>
            </a:pPr>
            <a:r>
              <a:rPr lang="en-US" sz="1050" dirty="0"/>
              <a:t>Lowest potential for </a:t>
            </a:r>
            <a:r>
              <a:rPr lang="en-US" sz="1050" b="1" dirty="0"/>
              <a:t>sustainable infrastructure cost savings </a:t>
            </a:r>
            <a:r>
              <a:rPr lang="en-US" sz="1050" dirty="0"/>
              <a:t>and</a:t>
            </a:r>
            <a:r>
              <a:rPr lang="en-US" sz="1050" b="1" dirty="0"/>
              <a:t> lower maintenance cost</a:t>
            </a:r>
          </a:p>
          <a:p>
            <a:pPr marL="171450" indent="-171450">
              <a:buFont typeface="Wingdings" pitchFamily="2" charset="2"/>
              <a:buChar char="§"/>
            </a:pPr>
            <a:r>
              <a:rPr lang="en-US" sz="1050" b="1" dirty="0"/>
              <a:t>Technical debt </a:t>
            </a:r>
            <a:r>
              <a:rPr lang="en-US" sz="1050" dirty="0"/>
              <a:t>remains as on-premise</a:t>
            </a:r>
          </a:p>
          <a:p>
            <a:pPr marL="171450" indent="-171450">
              <a:buFont typeface="Wingdings" pitchFamily="2" charset="2"/>
              <a:buChar char="§"/>
            </a:pPr>
            <a:r>
              <a:rPr lang="en-US" sz="1050" dirty="0"/>
              <a:t>Expected </a:t>
            </a:r>
            <a:r>
              <a:rPr lang="en-US" sz="1050" b="1" dirty="0"/>
              <a:t>infrastructure cost growth </a:t>
            </a:r>
            <a:r>
              <a:rPr lang="en-US" sz="1050" dirty="0"/>
              <a:t>unchanged</a:t>
            </a:r>
          </a:p>
          <a:p>
            <a:pPr marL="171450" indent="-171450">
              <a:buFont typeface="Wingdings" pitchFamily="2" charset="2"/>
              <a:buChar char="§"/>
            </a:pPr>
            <a:r>
              <a:rPr lang="en-US" sz="1050" dirty="0"/>
              <a:t>No benefits from cloud native technologies in terms of </a:t>
            </a:r>
            <a:r>
              <a:rPr lang="en-US" sz="1050" b="1" dirty="0"/>
              <a:t>software development and maintenance cost</a:t>
            </a:r>
          </a:p>
          <a:p>
            <a:pPr marL="171450" indent="-171450">
              <a:buFont typeface="Wingdings" pitchFamily="2" charset="2"/>
              <a:buChar char="§"/>
            </a:pPr>
            <a:r>
              <a:rPr lang="en-US" sz="1050" dirty="0"/>
              <a:t>Low potential for </a:t>
            </a:r>
            <a:r>
              <a:rPr lang="en-US" sz="1050" b="1" dirty="0"/>
              <a:t>business gains</a:t>
            </a:r>
          </a:p>
          <a:p>
            <a:pPr marL="171450" indent="-171450">
              <a:buFont typeface="Wingdings" pitchFamily="2" charset="2"/>
              <a:buChar char="§"/>
            </a:pPr>
            <a:endParaRPr lang="en-US" sz="1050" dirty="0"/>
          </a:p>
        </p:txBody>
      </p:sp>
      <p:sp>
        <p:nvSpPr>
          <p:cNvPr id="29" name="Triangle 28">
            <a:extLst>
              <a:ext uri="{FF2B5EF4-FFF2-40B4-BE49-F238E27FC236}">
                <a16:creationId xmlns:a16="http://schemas.microsoft.com/office/drawing/2014/main" id="{58597A7C-5397-914D-9E48-D0E60F6939FB}"/>
              </a:ext>
            </a:extLst>
          </p:cNvPr>
          <p:cNvSpPr/>
          <p:nvPr/>
        </p:nvSpPr>
        <p:spPr>
          <a:xfrm rot="5400000">
            <a:off x="3139881" y="4780184"/>
            <a:ext cx="1591650" cy="17062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BC88606-6669-134A-BF84-4680BD0D6ED9}"/>
              </a:ext>
            </a:extLst>
          </p:cNvPr>
          <p:cNvSpPr txBox="1"/>
          <p:nvPr/>
        </p:nvSpPr>
        <p:spPr>
          <a:xfrm>
            <a:off x="4114202" y="4094004"/>
            <a:ext cx="313757" cy="1803096"/>
          </a:xfrm>
          <a:prstGeom prst="rect">
            <a:avLst/>
          </a:prstGeom>
          <a:solidFill>
            <a:schemeClr val="bg2">
              <a:lumMod val="75000"/>
            </a:schemeClr>
          </a:solidFill>
        </p:spPr>
        <p:txBody>
          <a:bodyPr wrap="square" rtlCol="0" anchor="ctr">
            <a:noAutofit/>
          </a:bodyPr>
          <a:lstStyle/>
          <a:p>
            <a:pPr algn="ctr"/>
            <a:r>
              <a:rPr lang="en-US" sz="900" b="1">
                <a:solidFill>
                  <a:schemeClr val="tx1"/>
                </a:solidFill>
              </a:rPr>
              <a:t>+</a:t>
            </a:r>
          </a:p>
        </p:txBody>
      </p:sp>
      <p:sp>
        <p:nvSpPr>
          <p:cNvPr id="31" name="TextBox 30">
            <a:extLst>
              <a:ext uri="{FF2B5EF4-FFF2-40B4-BE49-F238E27FC236}">
                <a16:creationId xmlns:a16="http://schemas.microsoft.com/office/drawing/2014/main" id="{99AF1B2B-A006-4C47-B10B-94CCACB8B031}"/>
              </a:ext>
            </a:extLst>
          </p:cNvPr>
          <p:cNvSpPr txBox="1"/>
          <p:nvPr/>
        </p:nvSpPr>
        <p:spPr>
          <a:xfrm>
            <a:off x="8127653" y="4069673"/>
            <a:ext cx="272295" cy="1803096"/>
          </a:xfrm>
          <a:prstGeom prst="rect">
            <a:avLst/>
          </a:prstGeom>
          <a:solidFill>
            <a:schemeClr val="bg2">
              <a:lumMod val="75000"/>
            </a:schemeClr>
          </a:solidFill>
          <a:ln>
            <a:solidFill>
              <a:schemeClr val="accent1"/>
            </a:solidFill>
          </a:ln>
        </p:spPr>
        <p:txBody>
          <a:bodyPr wrap="square" rtlCol="0" anchor="ctr">
            <a:noAutofit/>
          </a:bodyPr>
          <a:lstStyle/>
          <a:p>
            <a:pPr algn="ctr"/>
            <a:r>
              <a:rPr lang="en-US" sz="900" b="1" dirty="0">
                <a:solidFill>
                  <a:schemeClr val="tx1"/>
                </a:solidFill>
              </a:rPr>
              <a:t>-</a:t>
            </a:r>
          </a:p>
        </p:txBody>
      </p:sp>
      <p:sp>
        <p:nvSpPr>
          <p:cNvPr id="32" name="TextBox 31">
            <a:extLst>
              <a:ext uri="{FF2B5EF4-FFF2-40B4-BE49-F238E27FC236}">
                <a16:creationId xmlns:a16="http://schemas.microsoft.com/office/drawing/2014/main" id="{F4017267-F092-084C-B287-356332CBA562}"/>
              </a:ext>
            </a:extLst>
          </p:cNvPr>
          <p:cNvSpPr txBox="1"/>
          <p:nvPr/>
        </p:nvSpPr>
        <p:spPr>
          <a:xfrm>
            <a:off x="483595" y="1468014"/>
            <a:ext cx="1896673" cy="261610"/>
          </a:xfrm>
          <a:prstGeom prst="rect">
            <a:avLst/>
          </a:prstGeom>
          <a:noFill/>
        </p:spPr>
        <p:txBody>
          <a:bodyPr wrap="none" rtlCol="0">
            <a:spAutoFit/>
          </a:bodyPr>
          <a:lstStyle/>
          <a:p>
            <a:r>
              <a:rPr lang="en-GB" sz="1100" b="1" dirty="0"/>
              <a:t>Recommended Approach</a:t>
            </a:r>
          </a:p>
        </p:txBody>
      </p:sp>
    </p:spTree>
    <p:extLst>
      <p:ext uri="{BB962C8B-B14F-4D97-AF65-F5344CB8AC3E}">
        <p14:creationId xmlns:p14="http://schemas.microsoft.com/office/powerpoint/2010/main" val="1526110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a:xfrm>
            <a:off x="358419" y="186362"/>
            <a:ext cx="11404154" cy="865186"/>
          </a:xfrm>
        </p:spPr>
        <p:txBody>
          <a:bodyPr/>
          <a:lstStyle/>
          <a:p>
            <a:r>
              <a:rPr lang="en-GB" dirty="0"/>
              <a:t>Value drivers for the business case</a:t>
            </a:r>
          </a:p>
        </p:txBody>
      </p:sp>
      <p:sp>
        <p:nvSpPr>
          <p:cNvPr id="13" name="Content Placeholder 1">
            <a:extLst>
              <a:ext uri="{FF2B5EF4-FFF2-40B4-BE49-F238E27FC236}">
                <a16:creationId xmlns:a16="http://schemas.microsoft.com/office/drawing/2014/main" id="{DDAC7C11-4380-4F47-9432-C82C259B841C}"/>
              </a:ext>
            </a:extLst>
          </p:cNvPr>
          <p:cNvSpPr txBox="1">
            <a:spLocks/>
          </p:cNvSpPr>
          <p:nvPr/>
        </p:nvSpPr>
        <p:spPr>
          <a:xfrm>
            <a:off x="332586" y="1422737"/>
            <a:ext cx="5666565" cy="1219797"/>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Improvements beyond lift &amp; shift</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License optimizations.</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Constant improvement of service usage (measure, monitor, improve).</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Modernization of applications and environment.</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Adoption of cloud native application models (e.g. serverless architecture).</a:t>
            </a:r>
            <a:endParaRPr lang="en-US" sz="1200" dirty="0">
              <a:solidFill>
                <a:schemeClr val="bg1"/>
              </a:solidFill>
            </a:endParaRPr>
          </a:p>
        </p:txBody>
      </p:sp>
      <p:sp>
        <p:nvSpPr>
          <p:cNvPr id="11" name="Content Placeholder 1">
            <a:extLst>
              <a:ext uri="{FF2B5EF4-FFF2-40B4-BE49-F238E27FC236}">
                <a16:creationId xmlns:a16="http://schemas.microsoft.com/office/drawing/2014/main" id="{5CB17B6E-75E0-1F4F-BD9C-CF1F1DFEB168}"/>
              </a:ext>
            </a:extLst>
          </p:cNvPr>
          <p:cNvSpPr txBox="1">
            <a:spLocks/>
          </p:cNvSpPr>
          <p:nvPr/>
        </p:nvSpPr>
        <p:spPr>
          <a:xfrm>
            <a:off x="332587" y="2639394"/>
            <a:ext cx="5666567" cy="1563481"/>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Rightsizing of compute environment</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Fit capacity to actual demand: Number of servers stays the same, but </a:t>
            </a:r>
            <a:r>
              <a:rPr lang="en-US" sz="1200" b="1" dirty="0">
                <a:solidFill>
                  <a:schemeClr val="bg1"/>
                </a:solidFill>
                <a:latin typeface="Rubik"/>
                <a:ea typeface="Rubik"/>
                <a:cs typeface="Rubik"/>
                <a:sym typeface="Rubik"/>
              </a:rPr>
              <a:t>number of cores </a:t>
            </a:r>
            <a:r>
              <a:rPr lang="en-US" sz="1200" dirty="0">
                <a:solidFill>
                  <a:schemeClr val="bg1"/>
                </a:solidFill>
                <a:latin typeface="Rubik"/>
                <a:ea typeface="Rubik"/>
                <a:cs typeface="Rubik"/>
                <a:sym typeface="Rubik"/>
              </a:rPr>
              <a:t>can be reduced from x to x (~50% reduction), </a:t>
            </a:r>
            <a:r>
              <a:rPr lang="en-US" sz="1200" b="1" dirty="0">
                <a:solidFill>
                  <a:schemeClr val="bg1"/>
                </a:solidFill>
                <a:latin typeface="Rubik"/>
                <a:ea typeface="Rubik"/>
                <a:cs typeface="Rubik"/>
                <a:sym typeface="Rubik"/>
              </a:rPr>
              <a:t>storage attached to compute instances</a:t>
            </a:r>
            <a:r>
              <a:rPr lang="en-US" sz="1200" dirty="0">
                <a:solidFill>
                  <a:schemeClr val="bg1"/>
                </a:solidFill>
                <a:latin typeface="Rubik"/>
                <a:ea typeface="Rubik"/>
                <a:cs typeface="Rubik"/>
                <a:sym typeface="Rubik"/>
              </a:rPr>
              <a:t> can be reduced from x TB to x TB (~40% reduction).</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Use of a mix of dedicated instances (~27%) and reserved instances (~73%) drives down cost by use of discounts for </a:t>
            </a:r>
            <a:r>
              <a:rPr lang="en-US" sz="1200" b="1" dirty="0">
                <a:solidFill>
                  <a:schemeClr val="bg1"/>
                </a:solidFill>
                <a:latin typeface="Rubik"/>
                <a:ea typeface="Rubik"/>
                <a:cs typeface="Rubik"/>
                <a:sym typeface="Rubik"/>
              </a:rPr>
              <a:t>3 year commitment</a:t>
            </a:r>
            <a:r>
              <a:rPr lang="en-US" sz="1200" dirty="0">
                <a:solidFill>
                  <a:schemeClr val="bg1"/>
                </a:solidFill>
                <a:latin typeface="Rubik"/>
                <a:ea typeface="Rubik"/>
                <a:cs typeface="Rubik"/>
                <a:sym typeface="Rubik"/>
              </a:rPr>
              <a:t>.</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This drives down direct cost of compute environment from </a:t>
            </a:r>
            <a:r>
              <a:rPr lang="en-US" sz="1200" dirty="0" err="1">
                <a:solidFill>
                  <a:schemeClr val="bg1"/>
                </a:solidFill>
                <a:latin typeface="Rubik"/>
                <a:ea typeface="Rubik"/>
                <a:cs typeface="Rubik"/>
                <a:sym typeface="Rubik"/>
              </a:rPr>
              <a:t>xM</a:t>
            </a:r>
            <a:r>
              <a:rPr lang="en-US" sz="1200" dirty="0">
                <a:solidFill>
                  <a:schemeClr val="bg1"/>
                </a:solidFill>
                <a:latin typeface="Rubik"/>
                <a:ea typeface="Rubik"/>
                <a:cs typeface="Rubik"/>
                <a:sym typeface="Rubik"/>
              </a:rPr>
              <a:t> to </a:t>
            </a:r>
            <a:r>
              <a:rPr lang="en-US" sz="1200" dirty="0" err="1">
                <a:solidFill>
                  <a:schemeClr val="bg1"/>
                </a:solidFill>
                <a:latin typeface="Rubik"/>
                <a:ea typeface="Rubik"/>
                <a:cs typeface="Rubik"/>
                <a:sym typeface="Rubik"/>
              </a:rPr>
              <a:t>xM</a:t>
            </a:r>
            <a:r>
              <a:rPr lang="en-US" sz="1200" dirty="0">
                <a:solidFill>
                  <a:schemeClr val="bg1"/>
                </a:solidFill>
                <a:latin typeface="Rubik"/>
                <a:ea typeface="Rubik"/>
                <a:cs typeface="Rubik"/>
                <a:sym typeface="Rubik"/>
              </a:rPr>
              <a:t>.</a:t>
            </a:r>
            <a:endParaRPr lang="en-US" sz="1200" dirty="0">
              <a:solidFill>
                <a:schemeClr val="bg1"/>
              </a:solidFill>
            </a:endParaRPr>
          </a:p>
        </p:txBody>
      </p:sp>
      <p:sp>
        <p:nvSpPr>
          <p:cNvPr id="19" name="Content Placeholder 1">
            <a:extLst>
              <a:ext uri="{FF2B5EF4-FFF2-40B4-BE49-F238E27FC236}">
                <a16:creationId xmlns:a16="http://schemas.microsoft.com/office/drawing/2014/main" id="{FCEFDEBC-8B45-3A47-9346-C90DDB567A1C}"/>
              </a:ext>
            </a:extLst>
          </p:cNvPr>
          <p:cNvSpPr txBox="1">
            <a:spLocks/>
          </p:cNvSpPr>
          <p:nvPr/>
        </p:nvSpPr>
        <p:spPr>
          <a:xfrm>
            <a:off x="358419" y="5549002"/>
            <a:ext cx="5666571" cy="773521"/>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Decommissioning of data center facilities</a:t>
            </a:r>
            <a:endParaRPr lang="en-US" sz="1200" dirty="0">
              <a:solidFill>
                <a:schemeClr val="bg1"/>
              </a:solidFill>
              <a:latin typeface="Rubik"/>
              <a:ea typeface="Rubik"/>
              <a:cs typeface="Rubik"/>
              <a:sym typeface="Rubik"/>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Eliminate </a:t>
            </a:r>
            <a:r>
              <a:rPr lang="en-US" sz="1200" b="1" dirty="0">
                <a:solidFill>
                  <a:schemeClr val="bg1"/>
                </a:solidFill>
                <a:latin typeface="Rubik"/>
                <a:ea typeface="Rubik"/>
                <a:cs typeface="Rubik"/>
                <a:sym typeface="Rubik"/>
              </a:rPr>
              <a:t>cost for facilities, energy, maintenance, and security </a:t>
            </a:r>
            <a:r>
              <a:rPr lang="en-US" sz="1200" dirty="0">
                <a:solidFill>
                  <a:schemeClr val="bg1"/>
                </a:solidFill>
                <a:latin typeface="Rubik"/>
                <a:ea typeface="Rubik"/>
                <a:cs typeface="Rubik"/>
                <a:sym typeface="Rubik"/>
              </a:rPr>
              <a:t> leading to another reduction in cost of £ </a:t>
            </a:r>
            <a:r>
              <a:rPr lang="en-US" sz="1200" dirty="0" err="1">
                <a:solidFill>
                  <a:schemeClr val="bg1"/>
                </a:solidFill>
                <a:latin typeface="Rubik"/>
                <a:ea typeface="Rubik"/>
                <a:cs typeface="Rubik"/>
                <a:sym typeface="Rubik"/>
              </a:rPr>
              <a:t>x,x</a:t>
            </a:r>
            <a:r>
              <a:rPr lang="en-US" sz="1200" dirty="0">
                <a:solidFill>
                  <a:schemeClr val="bg1"/>
                </a:solidFill>
                <a:latin typeface="Rubik"/>
                <a:ea typeface="Rubik"/>
                <a:cs typeface="Rubik"/>
                <a:sym typeface="Rubik"/>
              </a:rPr>
              <a:t> M.</a:t>
            </a:r>
            <a:endParaRPr lang="en-US" sz="1200" dirty="0">
              <a:solidFill>
                <a:schemeClr val="bg1"/>
              </a:solidFill>
            </a:endParaRPr>
          </a:p>
        </p:txBody>
      </p:sp>
      <p:sp>
        <p:nvSpPr>
          <p:cNvPr id="14" name="Content Placeholder 1">
            <a:extLst>
              <a:ext uri="{FF2B5EF4-FFF2-40B4-BE49-F238E27FC236}">
                <a16:creationId xmlns:a16="http://schemas.microsoft.com/office/drawing/2014/main" id="{BDD50446-7241-1B49-B358-C74098330F34}"/>
              </a:ext>
            </a:extLst>
          </p:cNvPr>
          <p:cNvSpPr txBox="1">
            <a:spLocks/>
          </p:cNvSpPr>
          <p:nvPr/>
        </p:nvSpPr>
        <p:spPr>
          <a:xfrm>
            <a:off x="332585" y="4231438"/>
            <a:ext cx="5666569" cy="1301871"/>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defPPr marR="0" lvl="0" algn="l" rtl="0">
              <a:lnSpc>
                <a:spcPct val="100000"/>
              </a:lnSpc>
              <a:spcBef>
                <a:spcPts val="0"/>
              </a:spcBef>
              <a:spcAft>
                <a:spcPts val="0"/>
              </a:spcAft>
            </a:defPPr>
            <a:lvl1pPr marL="0" indent="0" defTabSz="914400" eaLnBrk="1" latinLnBrk="0" hangingPunct="1">
              <a:buClr>
                <a:srgbClr val="005EA4"/>
              </a:buClr>
              <a:buSzPts val="900"/>
              <a:buFont typeface="Wingdings" panose="05000000000000000000" pitchFamily="2" charset="2"/>
              <a:buNone/>
              <a:defRPr sz="1100" b="1" kern="1200">
                <a:solidFill>
                  <a:schemeClr val="bg1"/>
                </a:solidFill>
                <a:latin typeface="Rubik"/>
                <a:ea typeface="Rubik"/>
                <a:cs typeface="Rubik"/>
              </a:defRPr>
            </a:lvl1pPr>
            <a:lvl2pPr marL="742950" indent="-285750" defTabSz="91440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defTabSz="91440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defTabSz="91440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defTabSz="91440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defTabSz="91440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defTabSz="91440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defTabSz="91440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defTabSz="91440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a:sym typeface="Rubik"/>
              </a:rPr>
              <a:t>Optimization of storage usage and pricing tiers</a:t>
            </a:r>
            <a:endParaRPr lang="en-US" sz="1200" dirty="0"/>
          </a:p>
          <a:p>
            <a:r>
              <a:rPr lang="en-US" sz="1200" dirty="0">
                <a:sym typeface="Rubik"/>
              </a:rPr>
              <a:t>Reduction of total volume of storage needed for compute </a:t>
            </a:r>
            <a:r>
              <a:rPr lang="en-US" sz="1200" b="0" dirty="0">
                <a:sym typeface="Rubik"/>
              </a:rPr>
              <a:t>instance due to flexible use of shared instances from x PB to x PB.</a:t>
            </a:r>
            <a:endParaRPr lang="en-US" sz="1200" b="0" dirty="0"/>
          </a:p>
          <a:p>
            <a:r>
              <a:rPr lang="en-US" sz="1200" b="0" dirty="0">
                <a:sym typeface="Rubik"/>
              </a:rPr>
              <a:t>Usage of appropriate storage tiers, e.g. low-cost, highly durable S3 glacier storage for backups and storage.</a:t>
            </a:r>
            <a:endParaRPr lang="en-US" sz="1200" b="0" dirty="0"/>
          </a:p>
          <a:p>
            <a:r>
              <a:rPr lang="en-US" sz="1200" b="0" dirty="0">
                <a:sym typeface="Rubik"/>
              </a:rPr>
              <a:t>In total a reduction of storage cost from </a:t>
            </a:r>
            <a:r>
              <a:rPr lang="en-US" sz="1200" b="0" dirty="0" err="1">
                <a:sym typeface="Rubik"/>
              </a:rPr>
              <a:t>xM</a:t>
            </a:r>
            <a:r>
              <a:rPr lang="en-US" sz="1200" b="0" dirty="0">
                <a:sym typeface="Rubik"/>
              </a:rPr>
              <a:t> to </a:t>
            </a:r>
            <a:r>
              <a:rPr lang="en-US" sz="1200" b="0" dirty="0" err="1">
                <a:sym typeface="Rubik"/>
              </a:rPr>
              <a:t>xM</a:t>
            </a:r>
            <a:r>
              <a:rPr lang="en-US" sz="1200" b="0" dirty="0">
                <a:sym typeface="Rubik"/>
              </a:rPr>
              <a:t> (~50%) is estimated</a:t>
            </a:r>
          </a:p>
        </p:txBody>
      </p:sp>
      <p:sp>
        <p:nvSpPr>
          <p:cNvPr id="12" name="TextBox 11">
            <a:extLst>
              <a:ext uri="{FF2B5EF4-FFF2-40B4-BE49-F238E27FC236}">
                <a16:creationId xmlns:a16="http://schemas.microsoft.com/office/drawing/2014/main" id="{9820BEFB-7AD3-9E4C-8114-9939C321E579}"/>
              </a:ext>
            </a:extLst>
          </p:cNvPr>
          <p:cNvSpPr txBox="1"/>
          <p:nvPr/>
        </p:nvSpPr>
        <p:spPr>
          <a:xfrm>
            <a:off x="332585" y="1067241"/>
            <a:ext cx="5666564" cy="284771"/>
          </a:xfrm>
          <a:prstGeom prst="rect">
            <a:avLst/>
          </a:prstGeom>
          <a:solidFill>
            <a:schemeClr val="accent1"/>
          </a:solidFill>
          <a:ln>
            <a:solidFill>
              <a:schemeClr val="accent1"/>
            </a:solidFill>
          </a:ln>
        </p:spPr>
        <p:txBody>
          <a:bodyPr wrap="none" rtlCol="0" anchor="ctr">
            <a:noAutofit/>
          </a:bodyPr>
          <a:lstStyle/>
          <a:p>
            <a:r>
              <a:rPr lang="en-US" sz="1333" dirty="0">
                <a:solidFill>
                  <a:schemeClr val="tx1"/>
                </a:solidFill>
              </a:rPr>
              <a:t>Cost Savings Potential</a:t>
            </a:r>
          </a:p>
        </p:txBody>
      </p:sp>
      <p:sp>
        <p:nvSpPr>
          <p:cNvPr id="10" name="Content Placeholder 1">
            <a:extLst>
              <a:ext uri="{FF2B5EF4-FFF2-40B4-BE49-F238E27FC236}">
                <a16:creationId xmlns:a16="http://schemas.microsoft.com/office/drawing/2014/main" id="{F96804B8-0764-1842-AEB6-C5550872100E}"/>
              </a:ext>
            </a:extLst>
          </p:cNvPr>
          <p:cNvSpPr txBox="1">
            <a:spLocks/>
          </p:cNvSpPr>
          <p:nvPr/>
        </p:nvSpPr>
        <p:spPr>
          <a:xfrm>
            <a:off x="6094158" y="4469550"/>
            <a:ext cx="5666572" cy="983835"/>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Migration Cost Support</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AWS MAP programs support migration projects with additional funding. </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In this case an example value of £</a:t>
            </a:r>
            <a:r>
              <a:rPr lang="en-US" sz="1200" dirty="0" err="1">
                <a:solidFill>
                  <a:schemeClr val="bg1"/>
                </a:solidFill>
                <a:latin typeface="Rubik"/>
                <a:ea typeface="Rubik"/>
                <a:cs typeface="Rubik"/>
                <a:sym typeface="Rubik"/>
              </a:rPr>
              <a:t>xM</a:t>
            </a:r>
            <a:r>
              <a:rPr lang="en-US" sz="1200" dirty="0">
                <a:solidFill>
                  <a:schemeClr val="bg1"/>
                </a:solidFill>
                <a:latin typeface="Rubik"/>
                <a:ea typeface="Rubik"/>
                <a:cs typeface="Rubik"/>
                <a:sym typeface="Rubik"/>
              </a:rPr>
              <a:t> MAP funding and £</a:t>
            </a:r>
            <a:r>
              <a:rPr lang="en-US" sz="1200" dirty="0" err="1">
                <a:solidFill>
                  <a:schemeClr val="bg1"/>
                </a:solidFill>
                <a:latin typeface="Rubik"/>
                <a:ea typeface="Rubik"/>
                <a:cs typeface="Rubik"/>
                <a:sym typeface="Rubik"/>
              </a:rPr>
              <a:t>xk</a:t>
            </a:r>
            <a:r>
              <a:rPr lang="en-US" sz="1200" dirty="0">
                <a:solidFill>
                  <a:schemeClr val="bg1"/>
                </a:solidFill>
                <a:latin typeface="Rubik"/>
                <a:ea typeface="Rubik"/>
                <a:cs typeface="Rubik"/>
                <a:sym typeface="Rubik"/>
              </a:rPr>
              <a:t> additional partner cash was shown.</a:t>
            </a:r>
            <a:endParaRPr lang="en-US" sz="1200" dirty="0">
              <a:solidFill>
                <a:schemeClr val="bg1"/>
              </a:solidFill>
            </a:endParaRPr>
          </a:p>
        </p:txBody>
      </p:sp>
      <p:sp>
        <p:nvSpPr>
          <p:cNvPr id="17" name="Content Placeholder 1">
            <a:extLst>
              <a:ext uri="{FF2B5EF4-FFF2-40B4-BE49-F238E27FC236}">
                <a16:creationId xmlns:a16="http://schemas.microsoft.com/office/drawing/2014/main" id="{E8C83FB8-4CB2-1446-A5BC-5E03BF785338}"/>
              </a:ext>
            </a:extLst>
          </p:cNvPr>
          <p:cNvSpPr txBox="1">
            <a:spLocks/>
          </p:cNvSpPr>
          <p:nvPr/>
        </p:nvSpPr>
        <p:spPr>
          <a:xfrm>
            <a:off x="6094158" y="1422737"/>
            <a:ext cx="5667493" cy="1958461"/>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Productivity Improvements</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Due to </a:t>
            </a:r>
            <a:r>
              <a:rPr lang="en-US" sz="1200" b="1" dirty="0">
                <a:solidFill>
                  <a:schemeClr val="bg1"/>
                </a:solidFill>
                <a:latin typeface="Rubik"/>
                <a:ea typeface="Rubik"/>
                <a:cs typeface="Rubik"/>
                <a:sym typeface="Rubik"/>
              </a:rPr>
              <a:t>improved efficiency in management and maintenance of infrastructure</a:t>
            </a:r>
            <a:r>
              <a:rPr lang="en-US" sz="1200" dirty="0">
                <a:solidFill>
                  <a:schemeClr val="bg1"/>
                </a:solidFill>
                <a:latin typeface="Rubik"/>
                <a:ea typeface="Rubik"/>
                <a:cs typeface="Rubik"/>
                <a:sym typeface="Rubik"/>
              </a:rPr>
              <a:t>, there is an estimate of </a:t>
            </a:r>
            <a:r>
              <a:rPr lang="en-US" sz="1200" dirty="0" err="1">
                <a:solidFill>
                  <a:schemeClr val="bg1"/>
                </a:solidFill>
                <a:latin typeface="Rubik"/>
                <a:ea typeface="Rubik"/>
                <a:cs typeface="Rubik"/>
                <a:sym typeface="Rubik"/>
              </a:rPr>
              <a:t>xk</a:t>
            </a:r>
            <a:r>
              <a:rPr lang="en-US" sz="1200" dirty="0">
                <a:solidFill>
                  <a:schemeClr val="bg1"/>
                </a:solidFill>
                <a:latin typeface="Rubik"/>
                <a:ea typeface="Rubik"/>
                <a:cs typeface="Rubik"/>
                <a:sym typeface="Rubik"/>
              </a:rPr>
              <a:t> man hours annually. This translates to savings of </a:t>
            </a:r>
            <a:r>
              <a:rPr lang="en-US" sz="1200" dirty="0" err="1">
                <a:solidFill>
                  <a:schemeClr val="bg1"/>
                </a:solidFill>
                <a:latin typeface="Rubik"/>
                <a:ea typeface="Rubik"/>
                <a:cs typeface="Rubik"/>
                <a:sym typeface="Rubik"/>
              </a:rPr>
              <a:t>xM</a:t>
            </a:r>
            <a:r>
              <a:rPr lang="en-US" sz="1200" dirty="0">
                <a:solidFill>
                  <a:schemeClr val="bg1"/>
                </a:solidFill>
                <a:latin typeface="Rubik"/>
                <a:ea typeface="Rubik"/>
                <a:cs typeface="Rubik"/>
                <a:sym typeface="Rubik"/>
              </a:rPr>
              <a:t> annually.</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The estimate relies on a conservative estimate of 41% improvement for administration of VMs. AWS benchmarks show increases of 57% after lift &amp; shift migrations and 148% after modernization.</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For storage administrations 50% are considered in the estimation. AWS benchmarks show increases of 68% after lift &amp; shift migrations and 154% after modernization.</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Assumptions are 100 FTE with £65k average salary.</a:t>
            </a:r>
            <a:endParaRPr lang="en-US" sz="1200" dirty="0">
              <a:solidFill>
                <a:schemeClr val="bg1"/>
              </a:solidFill>
            </a:endParaRPr>
          </a:p>
        </p:txBody>
      </p:sp>
      <p:sp>
        <p:nvSpPr>
          <p:cNvPr id="18" name="Content Placeholder 1">
            <a:extLst>
              <a:ext uri="{FF2B5EF4-FFF2-40B4-BE49-F238E27FC236}">
                <a16:creationId xmlns:a16="http://schemas.microsoft.com/office/drawing/2014/main" id="{7B8A8AF6-D407-9642-B020-A2C9313557DC}"/>
              </a:ext>
            </a:extLst>
          </p:cNvPr>
          <p:cNvSpPr txBox="1">
            <a:spLocks/>
          </p:cNvSpPr>
          <p:nvPr/>
        </p:nvSpPr>
        <p:spPr>
          <a:xfrm>
            <a:off x="6094158" y="3444146"/>
            <a:ext cx="5666572" cy="983835"/>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00000"/>
              </a:lnSpc>
              <a:spcBef>
                <a:spcPts val="0"/>
              </a:spcBef>
              <a:buSzPts val="900"/>
              <a:buNone/>
            </a:pPr>
            <a:r>
              <a:rPr lang="en-US" sz="1200" b="1" dirty="0">
                <a:solidFill>
                  <a:schemeClr val="bg1"/>
                </a:solidFill>
                <a:latin typeface="Rubik"/>
                <a:ea typeface="Rubik"/>
                <a:cs typeface="Rubik"/>
                <a:sym typeface="Rubik"/>
              </a:rPr>
              <a:t>Reduction in Productivity Loss caused by Downtime</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From </a:t>
            </a:r>
            <a:r>
              <a:rPr lang="en-US" sz="1200" b="1" dirty="0">
                <a:solidFill>
                  <a:schemeClr val="bg1"/>
                </a:solidFill>
                <a:latin typeface="Rubik"/>
                <a:ea typeface="Rubik"/>
                <a:cs typeface="Rubik"/>
                <a:sym typeface="Rubik"/>
              </a:rPr>
              <a:t>increased availability and accelerated recovery time </a:t>
            </a:r>
            <a:r>
              <a:rPr lang="en-US" sz="1200" dirty="0">
                <a:solidFill>
                  <a:schemeClr val="bg1"/>
                </a:solidFill>
                <a:latin typeface="Rubik"/>
                <a:ea typeface="Rubik"/>
                <a:cs typeface="Rubik"/>
                <a:sym typeface="Rubik"/>
              </a:rPr>
              <a:t>a reduction of cost from lost productivity from currently  £</a:t>
            </a:r>
            <a:r>
              <a:rPr lang="en-US" sz="1200" dirty="0" err="1">
                <a:solidFill>
                  <a:schemeClr val="bg1"/>
                </a:solidFill>
                <a:latin typeface="Rubik"/>
                <a:ea typeface="Rubik"/>
                <a:cs typeface="Rubik"/>
                <a:sym typeface="Rubik"/>
              </a:rPr>
              <a:t>xk</a:t>
            </a:r>
            <a:r>
              <a:rPr lang="en-US" sz="1200" dirty="0">
                <a:solidFill>
                  <a:schemeClr val="bg1"/>
                </a:solidFill>
                <a:latin typeface="Rubik"/>
                <a:ea typeface="Rubik"/>
                <a:cs typeface="Rubik"/>
                <a:sym typeface="Rubik"/>
              </a:rPr>
              <a:t> to £</a:t>
            </a:r>
            <a:r>
              <a:rPr lang="en-US" sz="1200" dirty="0" err="1">
                <a:solidFill>
                  <a:schemeClr val="bg1"/>
                </a:solidFill>
                <a:latin typeface="Rubik"/>
                <a:ea typeface="Rubik"/>
                <a:cs typeface="Rubik"/>
                <a:sym typeface="Rubik"/>
              </a:rPr>
              <a:t>xk</a:t>
            </a:r>
            <a:r>
              <a:rPr lang="en-US" sz="1200" dirty="0">
                <a:solidFill>
                  <a:schemeClr val="bg1"/>
                </a:solidFill>
                <a:latin typeface="Rubik"/>
                <a:ea typeface="Rubik"/>
                <a:cs typeface="Rubik"/>
                <a:sym typeface="Rubik"/>
              </a:rPr>
              <a:t> is shown.</a:t>
            </a:r>
            <a:endParaRPr lang="en-US" sz="1200" dirty="0">
              <a:solidFill>
                <a:schemeClr val="bg1"/>
              </a:solidFill>
            </a:endParaRPr>
          </a:p>
          <a:p>
            <a:pPr marL="72000" lvl="0" indent="-72000">
              <a:lnSpc>
                <a:spcPct val="100000"/>
              </a:lnSpc>
              <a:spcBef>
                <a:spcPts val="180"/>
              </a:spcBef>
              <a:buSzPts val="900"/>
              <a:buFont typeface="Noto Sans Symbols"/>
              <a:buChar char="▪"/>
            </a:pPr>
            <a:r>
              <a:rPr lang="en-US" sz="1200" dirty="0">
                <a:solidFill>
                  <a:schemeClr val="bg1"/>
                </a:solidFill>
                <a:latin typeface="Rubik"/>
                <a:ea typeface="Rubik"/>
                <a:cs typeface="Rubik"/>
                <a:sym typeface="Rubik"/>
              </a:rPr>
              <a:t>Assumptions are 24h/year unplanned downtime and 1000 internal users affects</a:t>
            </a:r>
            <a:endParaRPr lang="en-US" sz="1200" dirty="0">
              <a:solidFill>
                <a:schemeClr val="bg1"/>
              </a:solidFill>
            </a:endParaRPr>
          </a:p>
        </p:txBody>
      </p:sp>
      <p:sp>
        <p:nvSpPr>
          <p:cNvPr id="16" name="TextBox 15">
            <a:extLst>
              <a:ext uri="{FF2B5EF4-FFF2-40B4-BE49-F238E27FC236}">
                <a16:creationId xmlns:a16="http://schemas.microsoft.com/office/drawing/2014/main" id="{0E622B69-69EC-4C4F-9141-1455403E7B36}"/>
              </a:ext>
            </a:extLst>
          </p:cNvPr>
          <p:cNvSpPr txBox="1"/>
          <p:nvPr/>
        </p:nvSpPr>
        <p:spPr>
          <a:xfrm>
            <a:off x="6095080" y="1067241"/>
            <a:ext cx="5667493" cy="284771"/>
          </a:xfrm>
          <a:prstGeom prst="rect">
            <a:avLst/>
          </a:prstGeom>
          <a:solidFill>
            <a:schemeClr val="accent1"/>
          </a:solidFill>
          <a:ln>
            <a:solidFill>
              <a:schemeClr val="accent1"/>
            </a:solidFill>
          </a:ln>
        </p:spPr>
        <p:txBody>
          <a:bodyPr wrap="none" rtlCol="0" anchor="ctr">
            <a:noAutofit/>
          </a:bodyPr>
          <a:lstStyle/>
          <a:p>
            <a:r>
              <a:rPr lang="en-US" sz="1333">
                <a:solidFill>
                  <a:schemeClr val="tx1"/>
                </a:solidFill>
              </a:rPr>
              <a:t>Additional Value</a:t>
            </a:r>
          </a:p>
        </p:txBody>
      </p:sp>
      <p:sp>
        <p:nvSpPr>
          <p:cNvPr id="15" name="Content Placeholder 1">
            <a:extLst>
              <a:ext uri="{FF2B5EF4-FFF2-40B4-BE49-F238E27FC236}">
                <a16:creationId xmlns:a16="http://schemas.microsoft.com/office/drawing/2014/main" id="{EE15D544-CE29-534E-BD58-5C971F3A0905}"/>
              </a:ext>
            </a:extLst>
          </p:cNvPr>
          <p:cNvSpPr txBox="1">
            <a:spLocks/>
          </p:cNvSpPr>
          <p:nvPr/>
        </p:nvSpPr>
        <p:spPr>
          <a:xfrm>
            <a:off x="6094158" y="5505587"/>
            <a:ext cx="5666572" cy="784806"/>
          </a:xfrm>
          <a:prstGeom prst="rect">
            <a:avLst/>
          </a:prstGeom>
          <a:solidFill>
            <a:schemeClr val="tx2">
              <a:lumMod val="20000"/>
              <a:lumOff val="80000"/>
            </a:schemeClr>
          </a:solidFill>
          <a:ln>
            <a:solidFill>
              <a:schemeClr val="tx2"/>
            </a:solidFill>
          </a:ln>
        </p:spPr>
        <p:txBody>
          <a:bodyPr vert="horz" wrap="square" lIns="96000" tIns="96000" rIns="96000" bIns="96000" rtlCol="0">
            <a:spAutoFit/>
          </a:bodyPr>
          <a:lstStyle>
            <a:lvl1pPr marL="342900" indent="-342900"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b="1" dirty="0">
                <a:solidFill>
                  <a:schemeClr val="bg1"/>
                </a:solidFill>
              </a:rPr>
              <a:t>Upskilling</a:t>
            </a:r>
          </a:p>
          <a:p>
            <a:pPr marL="72000" indent="-72000">
              <a:lnSpc>
                <a:spcPct val="100000"/>
              </a:lnSpc>
            </a:pPr>
            <a:r>
              <a:rPr lang="en-US" sz="1200" dirty="0">
                <a:solidFill>
                  <a:schemeClr val="bg1"/>
                </a:solidFill>
                <a:latin typeface="Rubik"/>
                <a:cs typeface="Rubik"/>
              </a:rPr>
              <a:t>CSP vendors will help upskilling to NHS staff for Cloud, estimated monetary value ~£ </a:t>
            </a:r>
            <a:r>
              <a:rPr lang="en-US" sz="1200" dirty="0" err="1">
                <a:solidFill>
                  <a:schemeClr val="bg1"/>
                </a:solidFill>
                <a:latin typeface="Rubik"/>
                <a:cs typeface="Rubik"/>
              </a:rPr>
              <a:t>xxk</a:t>
            </a:r>
            <a:r>
              <a:rPr lang="en-US" sz="1200" dirty="0">
                <a:solidFill>
                  <a:schemeClr val="bg1"/>
                </a:solidFill>
                <a:latin typeface="Rubik"/>
                <a:cs typeface="Rubik"/>
              </a:rPr>
              <a:t>	</a:t>
            </a:r>
          </a:p>
        </p:txBody>
      </p:sp>
      <p:sp>
        <p:nvSpPr>
          <p:cNvPr id="2" name="Rectangle 1">
            <a:extLst>
              <a:ext uri="{FF2B5EF4-FFF2-40B4-BE49-F238E27FC236}">
                <a16:creationId xmlns:a16="http://schemas.microsoft.com/office/drawing/2014/main" id="{7118F47D-C537-4147-8A6C-5D9CF6B1DD22}"/>
              </a:ext>
            </a:extLst>
          </p:cNvPr>
          <p:cNvSpPr/>
          <p:nvPr/>
        </p:nvSpPr>
        <p:spPr>
          <a:xfrm>
            <a:off x="332585" y="810535"/>
            <a:ext cx="12069622" cy="276999"/>
          </a:xfrm>
          <a:prstGeom prst="rect">
            <a:avLst/>
          </a:prstGeom>
        </p:spPr>
        <p:txBody>
          <a:bodyPr wrap="square">
            <a:spAutoFit/>
          </a:bodyPr>
          <a:lstStyle/>
          <a:p>
            <a:r>
              <a:rPr lang="en-NL" sz="1200" b="1" dirty="0"/>
              <a:t>Drawn from our experiences, below are some cost saving value levers that will help you navigate cost saving option of using public cloud.</a:t>
            </a:r>
          </a:p>
        </p:txBody>
      </p:sp>
    </p:spTree>
    <p:extLst>
      <p:ext uri="{BB962C8B-B14F-4D97-AF65-F5344CB8AC3E}">
        <p14:creationId xmlns:p14="http://schemas.microsoft.com/office/powerpoint/2010/main" val="1963290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a:xfrm>
            <a:off x="403322" y="390151"/>
            <a:ext cx="11404154" cy="865186"/>
          </a:xfrm>
        </p:spPr>
        <p:txBody>
          <a:bodyPr/>
          <a:lstStyle/>
          <a:p>
            <a:r>
              <a:rPr lang="en-GB" dirty="0"/>
              <a:t>Conclusions</a:t>
            </a:r>
          </a:p>
        </p:txBody>
      </p:sp>
      <p:sp>
        <p:nvSpPr>
          <p:cNvPr id="7" name="Content Placeholder 1">
            <a:extLst>
              <a:ext uri="{FF2B5EF4-FFF2-40B4-BE49-F238E27FC236}">
                <a16:creationId xmlns:a16="http://schemas.microsoft.com/office/drawing/2014/main" id="{B349C525-BF12-2442-8F22-84E17C273003}"/>
              </a:ext>
            </a:extLst>
          </p:cNvPr>
          <p:cNvSpPr>
            <a:spLocks noGrp="1"/>
          </p:cNvSpPr>
          <p:nvPr>
            <p:ph idx="4294967295"/>
          </p:nvPr>
        </p:nvSpPr>
        <p:spPr>
          <a:xfrm>
            <a:off x="1948550" y="2244517"/>
            <a:ext cx="9845675" cy="1422400"/>
          </a:xfrm>
          <a:solidFill>
            <a:schemeClr val="accent3"/>
          </a:solidFill>
          <a:ln>
            <a:noFill/>
          </a:ln>
        </p:spPr>
        <p:txBody>
          <a:bodyPr spcFirstLastPara="1" vert="horz" wrap="square" lIns="121920" tIns="60960" rIns="121920" bIns="60960" rtlCol="0" anchor="t" anchorCtr="0">
            <a:normAutofit/>
          </a:bodyPr>
          <a:lstStyle/>
          <a:p>
            <a:pPr marL="0" indent="0">
              <a:lnSpc>
                <a:spcPct val="100000"/>
              </a:lnSpc>
              <a:buNone/>
            </a:pPr>
            <a:r>
              <a:rPr lang="en-GB" sz="1200" dirty="0">
                <a:solidFill>
                  <a:schemeClr val="bg1"/>
                </a:solidFill>
              </a:rPr>
              <a:t>Both cloud service providers offer </a:t>
            </a:r>
            <a:r>
              <a:rPr lang="en-GB" sz="1200" b="1" dirty="0">
                <a:solidFill>
                  <a:schemeClr val="bg1"/>
                </a:solidFill>
              </a:rPr>
              <a:t>very similar rates for basic infrastructure</a:t>
            </a:r>
            <a:r>
              <a:rPr lang="en-GB" sz="1200" dirty="0">
                <a:solidFill>
                  <a:schemeClr val="bg1"/>
                </a:solidFill>
              </a:rPr>
              <a:t>, such as virtual machines and different tiers of storage.  After normalising the business case numbers, AWS shows consistently better NPV results for cost savings based calculations. When taking into account business value in a modernization scenario, Azure shows a higher NPV (£</a:t>
            </a:r>
            <a:r>
              <a:rPr lang="en-GB" sz="1200" dirty="0" err="1">
                <a:solidFill>
                  <a:schemeClr val="bg1"/>
                </a:solidFill>
              </a:rPr>
              <a:t>xxM</a:t>
            </a:r>
            <a:r>
              <a:rPr lang="en-GB" sz="1200" dirty="0">
                <a:solidFill>
                  <a:schemeClr val="bg1"/>
                </a:solidFill>
              </a:rPr>
              <a:t> Azure vs. £</a:t>
            </a:r>
            <a:r>
              <a:rPr lang="en-GB" sz="1200" dirty="0" err="1">
                <a:solidFill>
                  <a:schemeClr val="bg1"/>
                </a:solidFill>
              </a:rPr>
              <a:t>xx,x</a:t>
            </a:r>
            <a:r>
              <a:rPr lang="en-GB" sz="1200" dirty="0">
                <a:solidFill>
                  <a:schemeClr val="bg1"/>
                </a:solidFill>
              </a:rPr>
              <a:t> M AWS).Considering the additional cost shown by Azure for cloud enablement (</a:t>
            </a:r>
            <a:r>
              <a:rPr lang="en-GB" sz="1200" dirty="0" err="1">
                <a:solidFill>
                  <a:schemeClr val="bg1"/>
                </a:solidFill>
              </a:rPr>
              <a:t>x,x</a:t>
            </a:r>
            <a:r>
              <a:rPr lang="en-GB" sz="1200" dirty="0">
                <a:solidFill>
                  <a:schemeClr val="bg1"/>
                </a:solidFill>
              </a:rPr>
              <a:t> M) and upskilling (£</a:t>
            </a:r>
            <a:r>
              <a:rPr lang="en-GB" sz="1200" dirty="0" err="1">
                <a:solidFill>
                  <a:schemeClr val="bg1"/>
                </a:solidFill>
              </a:rPr>
              <a:t>xxxk</a:t>
            </a:r>
            <a:r>
              <a:rPr lang="en-GB" sz="1200" dirty="0">
                <a:solidFill>
                  <a:schemeClr val="bg1"/>
                </a:solidFill>
              </a:rPr>
              <a:t>, provided for free by Azure), there is no clear advantage of a switch of primary CSP for NHS based on the facts presented by both parties</a:t>
            </a:r>
            <a:r>
              <a:rPr lang="en-GB" sz="1200">
                <a:solidFill>
                  <a:schemeClr val="bg1"/>
                </a:solidFill>
              </a:rPr>
              <a:t>. </a:t>
            </a:r>
            <a:endParaRPr lang="en-GB" sz="1200" dirty="0">
              <a:solidFill>
                <a:schemeClr val="bg1"/>
              </a:solidFill>
            </a:endParaRPr>
          </a:p>
        </p:txBody>
      </p:sp>
      <p:sp>
        <p:nvSpPr>
          <p:cNvPr id="6" name="Rectangle 5">
            <a:extLst>
              <a:ext uri="{FF2B5EF4-FFF2-40B4-BE49-F238E27FC236}">
                <a16:creationId xmlns:a16="http://schemas.microsoft.com/office/drawing/2014/main" id="{1619F3B3-0B67-FB42-B52C-3A76C1037ABC}"/>
              </a:ext>
            </a:extLst>
          </p:cNvPr>
          <p:cNvSpPr/>
          <p:nvPr/>
        </p:nvSpPr>
        <p:spPr>
          <a:xfrm>
            <a:off x="298909" y="2244517"/>
            <a:ext cx="1512127" cy="14225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rPr>
              <a:t>Cloud Service Provider (AWS / Azure)</a:t>
            </a:r>
            <a:endParaRPr lang="en-US" dirty="0">
              <a:solidFill>
                <a:schemeClr val="tx1"/>
              </a:solidFill>
            </a:endParaRPr>
          </a:p>
        </p:txBody>
      </p:sp>
      <p:sp>
        <p:nvSpPr>
          <p:cNvPr id="8" name="Rectangle 7">
            <a:extLst>
              <a:ext uri="{FF2B5EF4-FFF2-40B4-BE49-F238E27FC236}">
                <a16:creationId xmlns:a16="http://schemas.microsoft.com/office/drawing/2014/main" id="{89CE66C9-E3A3-EA49-908D-CAC0B761ED68}"/>
              </a:ext>
            </a:extLst>
          </p:cNvPr>
          <p:cNvSpPr/>
          <p:nvPr/>
        </p:nvSpPr>
        <p:spPr>
          <a:xfrm>
            <a:off x="298909" y="3763345"/>
            <a:ext cx="1512127" cy="14225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rPr>
              <a:t>Cost Versus Value</a:t>
            </a:r>
          </a:p>
        </p:txBody>
      </p:sp>
      <p:sp>
        <p:nvSpPr>
          <p:cNvPr id="9" name="Content Placeholder 1">
            <a:extLst>
              <a:ext uri="{FF2B5EF4-FFF2-40B4-BE49-F238E27FC236}">
                <a16:creationId xmlns:a16="http://schemas.microsoft.com/office/drawing/2014/main" id="{653FEADA-AB4D-2447-90A3-C43448B065DD}"/>
              </a:ext>
            </a:extLst>
          </p:cNvPr>
          <p:cNvSpPr txBox="1">
            <a:spLocks/>
          </p:cNvSpPr>
          <p:nvPr/>
        </p:nvSpPr>
        <p:spPr>
          <a:xfrm>
            <a:off x="1947546" y="3763345"/>
            <a:ext cx="9846687" cy="1422553"/>
          </a:xfrm>
          <a:prstGeom prst="rect">
            <a:avLst/>
          </a:prstGeom>
          <a:solidFill>
            <a:schemeClr val="accent3"/>
          </a:solidFill>
          <a:ln>
            <a:noFill/>
          </a:ln>
        </p:spPr>
        <p:txBody>
          <a:bodyPr vert="horz" lIns="121920" tIns="60960" rIns="121920" bIns="60960" rtlCol="0">
            <a:noAutofit/>
          </a:bodyPr>
          <a:lstStyle>
            <a:defPPr>
              <a:defRPr lang="de-DE"/>
            </a:defPPr>
            <a:lvl1pPr marL="90000" indent="-90000">
              <a:lnSpc>
                <a:spcPct val="100000"/>
              </a:lnSpc>
              <a:spcBef>
                <a:spcPct val="20000"/>
              </a:spcBef>
              <a:buClr>
                <a:srgbClr val="005EA4"/>
              </a:buClr>
              <a:buFont typeface="Wingdings" panose="05000000000000000000" pitchFamily="2" charset="2"/>
              <a:buChar char="§"/>
              <a:defRPr sz="900">
                <a:latin typeface="Arial" panose="020B0604020202020204" pitchFamily="34" charset="0"/>
                <a:cs typeface="Arial" panose="020B0604020202020204" pitchFamily="34" charset="0"/>
              </a:defRPr>
            </a:lvl1pPr>
            <a:lvl2pPr marL="742950" indent="-28575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2pPr>
            <a:lvl3pPr marL="11430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3pPr>
            <a:lvl4pPr marL="16002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4pPr>
            <a:lvl5pPr marL="20574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GB" sz="1200" dirty="0"/>
              <a:t>Infrastructure cost make up only 20-25% of a typical IT budget. Therefore, more aspects than cost need to be considered.</a:t>
            </a:r>
          </a:p>
          <a:p>
            <a:r>
              <a:rPr lang="en-GB" sz="1200" dirty="0"/>
              <a:t>When comparing typical on-premise infrastructure costs with public cloud costs only, a slight cost advantage in favour of a cloud setup can be seen even for lift and shift migrations. </a:t>
            </a:r>
          </a:p>
          <a:p>
            <a:r>
              <a:rPr lang="en-GB" sz="1200" dirty="0"/>
              <a:t>This advantage of public cloud increases when adding other value components to the equation, such as </a:t>
            </a:r>
            <a:r>
              <a:rPr lang="en-GB" sz="1200" b="1" dirty="0"/>
              <a:t>productivity gains</a:t>
            </a:r>
            <a:r>
              <a:rPr lang="en-GB" sz="1200" dirty="0"/>
              <a:t>, </a:t>
            </a:r>
            <a:r>
              <a:rPr lang="en-GB" sz="1200" b="1" dirty="0"/>
              <a:t>operational gains </a:t>
            </a:r>
            <a:r>
              <a:rPr lang="en-GB" sz="1200" dirty="0"/>
              <a:t>and </a:t>
            </a:r>
            <a:r>
              <a:rPr lang="en-GB" sz="1200" b="1" dirty="0"/>
              <a:t>business gains</a:t>
            </a:r>
            <a:r>
              <a:rPr lang="en-GB" sz="1200" dirty="0"/>
              <a:t>.</a:t>
            </a:r>
          </a:p>
          <a:p>
            <a:r>
              <a:rPr lang="en-GB" sz="1200" dirty="0"/>
              <a:t>The majority of additional benefits described for public cloud can </a:t>
            </a:r>
            <a:r>
              <a:rPr lang="en-GB" sz="1200" b="1" dirty="0"/>
              <a:t>not be realized with on-premise or private cloud setups</a:t>
            </a:r>
            <a:r>
              <a:rPr lang="en-GB" sz="1200" dirty="0"/>
              <a:t>. </a:t>
            </a:r>
          </a:p>
        </p:txBody>
      </p:sp>
      <p:sp>
        <p:nvSpPr>
          <p:cNvPr id="10" name="Rectangle 9">
            <a:extLst>
              <a:ext uri="{FF2B5EF4-FFF2-40B4-BE49-F238E27FC236}">
                <a16:creationId xmlns:a16="http://schemas.microsoft.com/office/drawing/2014/main" id="{2035D43E-4213-6D4E-8126-5E3491F67FEF}"/>
              </a:ext>
            </a:extLst>
          </p:cNvPr>
          <p:cNvSpPr/>
          <p:nvPr/>
        </p:nvSpPr>
        <p:spPr>
          <a:xfrm>
            <a:off x="298909" y="5282173"/>
            <a:ext cx="1512127" cy="1185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rPr>
              <a:t>Migration Versus Modernization</a:t>
            </a:r>
          </a:p>
        </p:txBody>
      </p:sp>
      <p:sp>
        <p:nvSpPr>
          <p:cNvPr id="11" name="Content Placeholder 1">
            <a:extLst>
              <a:ext uri="{FF2B5EF4-FFF2-40B4-BE49-F238E27FC236}">
                <a16:creationId xmlns:a16="http://schemas.microsoft.com/office/drawing/2014/main" id="{3F38AA07-8375-B348-A114-A0EB1A320EDE}"/>
              </a:ext>
            </a:extLst>
          </p:cNvPr>
          <p:cNvSpPr txBox="1">
            <a:spLocks/>
          </p:cNvSpPr>
          <p:nvPr/>
        </p:nvSpPr>
        <p:spPr>
          <a:xfrm>
            <a:off x="1947537" y="5282173"/>
            <a:ext cx="9846687" cy="1185676"/>
          </a:xfrm>
          <a:prstGeom prst="rect">
            <a:avLst/>
          </a:prstGeom>
          <a:solidFill>
            <a:schemeClr val="accent3"/>
          </a:solidFill>
          <a:ln>
            <a:noFill/>
          </a:ln>
        </p:spPr>
        <p:txBody>
          <a:bodyPr vert="horz" lIns="121920" tIns="60960" rIns="121920" bIns="60960" rtlCol="0">
            <a:normAutofit/>
          </a:bodyPr>
          <a:lstStyle>
            <a:defPPr>
              <a:defRPr lang="de-DE"/>
            </a:defPPr>
            <a:lvl1pPr marL="90000" indent="-90000">
              <a:lnSpc>
                <a:spcPct val="100000"/>
              </a:lnSpc>
              <a:spcBef>
                <a:spcPct val="20000"/>
              </a:spcBef>
              <a:buClr>
                <a:srgbClr val="005EA4"/>
              </a:buClr>
              <a:buFont typeface="Wingdings" panose="05000000000000000000" pitchFamily="2" charset="2"/>
              <a:buChar char="§"/>
              <a:defRPr sz="900">
                <a:latin typeface="Arial" panose="020B0604020202020204" pitchFamily="34" charset="0"/>
                <a:cs typeface="Arial" panose="020B0604020202020204" pitchFamily="34" charset="0"/>
              </a:defRPr>
            </a:lvl1pPr>
            <a:lvl2pPr marL="742950" indent="-28575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2pPr>
            <a:lvl3pPr marL="11430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3pPr>
            <a:lvl4pPr marL="16002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4pPr>
            <a:lvl5pPr marL="2057400" indent="-228600">
              <a:spcBef>
                <a:spcPct val="20000"/>
              </a:spcBef>
              <a:buClr>
                <a:srgbClr val="005EA4"/>
              </a:buClr>
              <a:buFont typeface="Wingdings" panose="05000000000000000000" pitchFamily="2" charset="2"/>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GB" sz="1200" dirty="0"/>
              <a:t>The most important driver for benefits from move to cloud is the </a:t>
            </a:r>
            <a:r>
              <a:rPr lang="en-GB" sz="1200" b="1" dirty="0"/>
              <a:t>approach chosen for the applications</a:t>
            </a:r>
            <a:r>
              <a:rPr lang="en-GB" sz="1200" dirty="0"/>
              <a:t>. </a:t>
            </a:r>
          </a:p>
          <a:p>
            <a:r>
              <a:rPr lang="en-GB" sz="1200" dirty="0"/>
              <a:t>The higher the ratio of applications that are moved to </a:t>
            </a:r>
            <a:r>
              <a:rPr lang="en-GB" sz="1200" b="1" dirty="0"/>
              <a:t>cloud native solutions </a:t>
            </a:r>
            <a:r>
              <a:rPr lang="en-GB" sz="1200" dirty="0"/>
              <a:t>(modernization), the bigger the expected benefits will become.</a:t>
            </a:r>
          </a:p>
          <a:p>
            <a:r>
              <a:rPr lang="en-GB" sz="1200" dirty="0"/>
              <a:t>Benchmarks from the AWS study suggests a potential for improvement in IT staff productivity from 50% for lift and shift migrations to around 150% for modernization of infrastructure.</a:t>
            </a:r>
          </a:p>
          <a:p>
            <a:r>
              <a:rPr lang="en-GB" sz="1200" b="1" dirty="0"/>
              <a:t>Recommendation</a:t>
            </a:r>
            <a:r>
              <a:rPr lang="en-GB" sz="1200" dirty="0"/>
              <a:t>: Maximize number of modernized applications, use lift &amp; shift only for selected cases.</a:t>
            </a:r>
          </a:p>
        </p:txBody>
      </p:sp>
      <p:sp>
        <p:nvSpPr>
          <p:cNvPr id="12" name="Rectangle 11">
            <a:extLst>
              <a:ext uri="{FF2B5EF4-FFF2-40B4-BE49-F238E27FC236}">
                <a16:creationId xmlns:a16="http://schemas.microsoft.com/office/drawing/2014/main" id="{E926737A-27C0-EE48-B418-43F7C6786C5C}"/>
              </a:ext>
            </a:extLst>
          </p:cNvPr>
          <p:cNvSpPr/>
          <p:nvPr/>
        </p:nvSpPr>
        <p:spPr>
          <a:xfrm>
            <a:off x="298909" y="1442841"/>
            <a:ext cx="1512127" cy="7054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200" dirty="0">
                <a:solidFill>
                  <a:schemeClr val="tx1"/>
                </a:solidFill>
              </a:rPr>
              <a:t>Cloud Versus On-Premise</a:t>
            </a:r>
          </a:p>
        </p:txBody>
      </p:sp>
      <p:sp>
        <p:nvSpPr>
          <p:cNvPr id="13" name="Content Placeholder 1">
            <a:extLst>
              <a:ext uri="{FF2B5EF4-FFF2-40B4-BE49-F238E27FC236}">
                <a16:creationId xmlns:a16="http://schemas.microsoft.com/office/drawing/2014/main" id="{9B89C4B5-FEAE-6D42-BEC7-C62F0826B7DA}"/>
              </a:ext>
            </a:extLst>
          </p:cNvPr>
          <p:cNvSpPr txBox="1">
            <a:spLocks/>
          </p:cNvSpPr>
          <p:nvPr/>
        </p:nvSpPr>
        <p:spPr>
          <a:xfrm>
            <a:off x="1947538" y="1442841"/>
            <a:ext cx="9846687" cy="705401"/>
          </a:xfrm>
          <a:prstGeom prst="rect">
            <a:avLst/>
          </a:prstGeom>
          <a:solidFill>
            <a:schemeClr val="accent3"/>
          </a:solidFill>
          <a:ln>
            <a:noFill/>
          </a:ln>
        </p:spPr>
        <p:txBody>
          <a:bodyPr vert="horz" lIns="121920" tIns="60960" rIns="121920" bIns="60960" rtlCol="0">
            <a:normAutofit lnSpcReduction="10000"/>
          </a:bodyPr>
          <a:lstStyle>
            <a:lvl1pPr marL="342892" indent="-342892" algn="l" defTabSz="914400" rtl="0" eaLnBrk="1" latinLnBrk="0" hangingPunct="1">
              <a:lnSpc>
                <a:spcPct val="150000"/>
              </a:lnSpc>
              <a:spcBef>
                <a:spcPct val="20000"/>
              </a:spcBef>
              <a:buClr>
                <a:srgbClr val="005EA4"/>
              </a:buClr>
              <a:buFont typeface="Wingdings" panose="05000000000000000000" pitchFamily="2" charset="2"/>
              <a:buChar char="§"/>
              <a:defRPr sz="2400" kern="1200">
                <a:solidFill>
                  <a:schemeClr val="tx1"/>
                </a:solidFill>
                <a:latin typeface="Arial" panose="020B0604020202020204" pitchFamily="34" charset="0"/>
                <a:ea typeface="+mn-ea"/>
                <a:cs typeface="Arial" panose="020B0604020202020204" pitchFamily="34" charset="0"/>
              </a:defRPr>
            </a:lvl1pPr>
            <a:lvl2pPr marL="742931" indent="-285743"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2pPr>
            <a:lvl3pPr marL="1142972" indent="-228594"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4pPr>
            <a:lvl5pPr marL="2057348" indent="-228594" algn="l" defTabSz="914400" rtl="0" eaLnBrk="1" latinLnBrk="0" hangingPunct="1">
              <a:spcBef>
                <a:spcPct val="20000"/>
              </a:spcBef>
              <a:buClr>
                <a:srgbClr val="005EA4"/>
              </a:buClr>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19997" indent="-119997">
              <a:lnSpc>
                <a:spcPct val="100000"/>
              </a:lnSpc>
            </a:pPr>
            <a:r>
              <a:rPr lang="en-GB" sz="1200" dirty="0">
                <a:solidFill>
                  <a:schemeClr val="bg1"/>
                </a:solidFill>
              </a:rPr>
              <a:t>Conservative calculations focusing on infrastructure cost savings show a positive NPV (5 years, 8% WACC) of </a:t>
            </a:r>
            <a:r>
              <a:rPr lang="en-GB" sz="1200" b="1" dirty="0">
                <a:solidFill>
                  <a:schemeClr val="bg1"/>
                </a:solidFill>
              </a:rPr>
              <a:t>£</a:t>
            </a:r>
            <a:r>
              <a:rPr lang="en-GB" sz="1200" b="1" dirty="0" err="1">
                <a:solidFill>
                  <a:schemeClr val="bg1"/>
                </a:solidFill>
              </a:rPr>
              <a:t>xxM</a:t>
            </a:r>
            <a:r>
              <a:rPr lang="en-GB" sz="1200" b="1" dirty="0">
                <a:solidFill>
                  <a:schemeClr val="bg1"/>
                </a:solidFill>
              </a:rPr>
              <a:t> on AWS </a:t>
            </a:r>
            <a:r>
              <a:rPr lang="en-GB" sz="1200" dirty="0">
                <a:solidFill>
                  <a:schemeClr val="bg1"/>
                </a:solidFill>
              </a:rPr>
              <a:t>and </a:t>
            </a:r>
            <a:r>
              <a:rPr lang="en-GB" sz="1200" b="1" dirty="0">
                <a:solidFill>
                  <a:schemeClr val="bg1"/>
                </a:solidFill>
              </a:rPr>
              <a:t>£xx for Azure</a:t>
            </a:r>
            <a:r>
              <a:rPr lang="en-GB" sz="1200" dirty="0">
                <a:solidFill>
                  <a:schemeClr val="bg1"/>
                </a:solidFill>
              </a:rPr>
              <a:t> for a lift &amp; shift migration.</a:t>
            </a:r>
          </a:p>
          <a:p>
            <a:pPr marL="119997" indent="-119997">
              <a:lnSpc>
                <a:spcPct val="100000"/>
              </a:lnSpc>
            </a:pPr>
            <a:r>
              <a:rPr lang="en-GB" sz="1200" b="1" dirty="0">
                <a:solidFill>
                  <a:schemeClr val="bg1"/>
                </a:solidFill>
              </a:rPr>
              <a:t>A move to cloud therefore can clearly recommended.</a:t>
            </a:r>
          </a:p>
        </p:txBody>
      </p:sp>
    </p:spTree>
    <p:extLst>
      <p:ext uri="{BB962C8B-B14F-4D97-AF65-F5344CB8AC3E}">
        <p14:creationId xmlns:p14="http://schemas.microsoft.com/office/powerpoint/2010/main" val="165867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1982FA-EC28-4238-A732-08F2EA0BF12B}"/>
              </a:ext>
            </a:extLst>
          </p:cNvPr>
          <p:cNvSpPr>
            <a:spLocks noGrp="1"/>
          </p:cNvSpPr>
          <p:nvPr>
            <p:ph type="body" idx="1"/>
          </p:nvPr>
        </p:nvSpPr>
        <p:spPr/>
        <p:txBody>
          <a:bodyPr/>
          <a:lstStyle/>
          <a:p>
            <a:endParaRPr lang="en-GB"/>
          </a:p>
        </p:txBody>
      </p:sp>
      <p:sp>
        <p:nvSpPr>
          <p:cNvPr id="5" name="Text Placeholder 4">
            <a:extLst>
              <a:ext uri="{FF2B5EF4-FFF2-40B4-BE49-F238E27FC236}">
                <a16:creationId xmlns:a16="http://schemas.microsoft.com/office/drawing/2014/main" id="{5B86BAFC-2C74-4BD3-8929-1E730CE13B7E}"/>
              </a:ext>
            </a:extLst>
          </p:cNvPr>
          <p:cNvSpPr>
            <a:spLocks noGrp="1"/>
          </p:cNvSpPr>
          <p:nvPr>
            <p:ph type="body" idx="2"/>
          </p:nvPr>
        </p:nvSpPr>
        <p:spPr>
          <a:xfrm>
            <a:off x="611999" y="2520000"/>
            <a:ext cx="10046765" cy="963612"/>
          </a:xfrm>
        </p:spPr>
        <p:txBody>
          <a:bodyPr/>
          <a:lstStyle/>
          <a:p>
            <a:r>
              <a:rPr lang="en-GB" dirty="0"/>
              <a:t>Supporting Information</a:t>
            </a:r>
          </a:p>
        </p:txBody>
      </p:sp>
    </p:spTree>
    <p:extLst>
      <p:ext uri="{BB962C8B-B14F-4D97-AF65-F5344CB8AC3E}">
        <p14:creationId xmlns:p14="http://schemas.microsoft.com/office/powerpoint/2010/main" val="4234356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cess 4">
            <a:extLst>
              <a:ext uri="{FF2B5EF4-FFF2-40B4-BE49-F238E27FC236}">
                <a16:creationId xmlns:a16="http://schemas.microsoft.com/office/drawing/2014/main" id="{FF297C68-13D5-1348-BD7F-0E336DAE6074}"/>
              </a:ext>
            </a:extLst>
          </p:cNvPr>
          <p:cNvSpPr/>
          <p:nvPr/>
        </p:nvSpPr>
        <p:spPr>
          <a:xfrm>
            <a:off x="520402" y="1230940"/>
            <a:ext cx="5715222" cy="5066990"/>
          </a:xfrm>
          <a:prstGeom prst="flowChartProcess">
            <a:avLst/>
          </a:prstGeom>
          <a:solidFill>
            <a:schemeClr val="accent2">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52" name="Process 51">
            <a:extLst>
              <a:ext uri="{FF2B5EF4-FFF2-40B4-BE49-F238E27FC236}">
                <a16:creationId xmlns:a16="http://schemas.microsoft.com/office/drawing/2014/main" id="{37DBBC8D-86A3-FB40-BCD5-F476142872C8}"/>
              </a:ext>
            </a:extLst>
          </p:cNvPr>
          <p:cNvSpPr/>
          <p:nvPr/>
        </p:nvSpPr>
        <p:spPr>
          <a:xfrm>
            <a:off x="3360328" y="4094485"/>
            <a:ext cx="2417151" cy="787760"/>
          </a:xfrm>
          <a:prstGeom prst="flowChartProcess">
            <a:avLst/>
          </a:prstGeom>
          <a:solidFill>
            <a:schemeClr val="accent2"/>
          </a:solidFill>
          <a:ln>
            <a:noFill/>
          </a:ln>
        </p:spPr>
        <p:txBody>
          <a:bodyPr spcFirstLastPara="1" wrap="square" lIns="91425" tIns="45700" rIns="91425" bIns="45700" anchor="ctr" anchorCtr="0">
            <a:noAutofit/>
          </a:bodyPr>
          <a:lstStyle/>
          <a:p>
            <a:pPr algn="ctr"/>
            <a:endParaRPr lang="en-NL" sz="1800">
              <a:solidFill>
                <a:srgbClr val="000000"/>
              </a:solidFill>
              <a:latin typeface="Arial"/>
              <a:cs typeface="Arial"/>
            </a:endParaRPr>
          </a:p>
        </p:txBody>
      </p:sp>
      <p:sp>
        <p:nvSpPr>
          <p:cNvPr id="2" name="Process 1">
            <a:extLst>
              <a:ext uri="{FF2B5EF4-FFF2-40B4-BE49-F238E27FC236}">
                <a16:creationId xmlns:a16="http://schemas.microsoft.com/office/drawing/2014/main" id="{79391C7E-9BBF-D549-9021-1FC28DDF9268}"/>
              </a:ext>
            </a:extLst>
          </p:cNvPr>
          <p:cNvSpPr/>
          <p:nvPr/>
        </p:nvSpPr>
        <p:spPr>
          <a:xfrm>
            <a:off x="672917" y="4089648"/>
            <a:ext cx="2507871" cy="787760"/>
          </a:xfrm>
          <a:prstGeom prst="flowChartProcess">
            <a:avLst/>
          </a:prstGeom>
          <a:solidFill>
            <a:schemeClr val="accent2"/>
          </a:solidFill>
          <a:ln>
            <a:noFill/>
          </a:ln>
        </p:spPr>
        <p:txBody>
          <a:bodyPr spcFirstLastPara="1" wrap="square" lIns="91425" tIns="45700" rIns="91425" bIns="45700" anchor="ctr" anchorCtr="0">
            <a:noAutofit/>
          </a:bodyPr>
          <a:lstStyle/>
          <a:p>
            <a:endParaRPr lang="en-NL" sz="1800" dirty="0">
              <a:solidFill>
                <a:srgbClr val="000000"/>
              </a:solidFill>
              <a:latin typeface="Arial"/>
              <a:cs typeface="Arial"/>
            </a:endParaRPr>
          </a:p>
        </p:txBody>
      </p:sp>
      <p:sp>
        <p:nvSpPr>
          <p:cNvPr id="3" name="Title 2">
            <a:extLst>
              <a:ext uri="{FF2B5EF4-FFF2-40B4-BE49-F238E27FC236}">
                <a16:creationId xmlns:a16="http://schemas.microsoft.com/office/drawing/2014/main" id="{7110C9A9-4417-144F-8D2F-1768610342E1}"/>
              </a:ext>
            </a:extLst>
          </p:cNvPr>
          <p:cNvSpPr>
            <a:spLocks noGrp="1"/>
          </p:cNvSpPr>
          <p:nvPr>
            <p:ph type="title"/>
          </p:nvPr>
        </p:nvSpPr>
        <p:spPr>
          <a:xfrm>
            <a:off x="393923" y="185269"/>
            <a:ext cx="11404154" cy="865186"/>
          </a:xfrm>
        </p:spPr>
        <p:txBody>
          <a:bodyPr/>
          <a:lstStyle/>
          <a:p>
            <a:r>
              <a:rPr lang="en-GB" dirty="0"/>
              <a:t>Total Cost of Ownership</a:t>
            </a:r>
          </a:p>
        </p:txBody>
      </p:sp>
      <p:sp>
        <p:nvSpPr>
          <p:cNvPr id="12" name="AutoShape 116">
            <a:extLst>
              <a:ext uri="{FF2B5EF4-FFF2-40B4-BE49-F238E27FC236}">
                <a16:creationId xmlns:a16="http://schemas.microsoft.com/office/drawing/2014/main" id="{2017E7F0-6C06-7445-962F-4C9F4434AB84}"/>
              </a:ext>
            </a:extLst>
          </p:cNvPr>
          <p:cNvSpPr>
            <a:spLocks noChangeArrowheads="1"/>
          </p:cNvSpPr>
          <p:nvPr/>
        </p:nvSpPr>
        <p:spPr bwMode="auto">
          <a:xfrm flipH="1">
            <a:off x="656839" y="1376651"/>
            <a:ext cx="5120641" cy="343159"/>
          </a:xfrm>
          <a:prstGeom prst="leftRightArrow">
            <a:avLst>
              <a:gd name="adj1" fmla="val 100000"/>
              <a:gd name="adj2" fmla="val 0"/>
            </a:avLst>
          </a:prstGeom>
          <a:solidFill>
            <a:schemeClr val="accent1"/>
          </a:solidFill>
          <a:ln w="9525" cmpd="sng" algn="ctr">
            <a:solidFill>
              <a:schemeClr val="accent1"/>
            </a:solidFill>
            <a:prstDash val="solid"/>
            <a:miter lim="800000"/>
            <a:headEnd/>
            <a:tailEnd/>
          </a:ln>
        </p:spPr>
        <p:txBody>
          <a:bodyPr vert="horz" wrap="square" lIns="48000" tIns="48000" rIns="48000" bIns="48000" numCol="1" anchor="t" anchorCtr="0" compatLnSpc="1">
            <a:prstTxWarp prst="textNoShape">
              <a:avLst/>
            </a:prstTxWarp>
            <a:spAutoFit/>
          </a:bodyPr>
          <a:lstStyle/>
          <a:p>
            <a:pPr algn="ctr" fontAlgn="base">
              <a:spcBef>
                <a:spcPct val="0"/>
              </a:spcBef>
              <a:spcAft>
                <a:spcPct val="0"/>
              </a:spcAft>
            </a:pPr>
            <a:r>
              <a:rPr lang="en-GB" sz="1600" b="1" dirty="0">
                <a:solidFill>
                  <a:schemeClr val="tx1"/>
                </a:solidFill>
                <a:cs typeface="Arial" pitchFamily="34" charset="0"/>
              </a:rPr>
              <a:t>On premise TCO Elements - “As-Is”</a:t>
            </a:r>
            <a:endParaRPr lang="en-GB" sz="2000" dirty="0">
              <a:solidFill>
                <a:schemeClr val="tx1"/>
              </a:solidFill>
              <a:cs typeface="Arial" pitchFamily="34" charset="0"/>
            </a:endParaRPr>
          </a:p>
        </p:txBody>
      </p:sp>
      <p:sp>
        <p:nvSpPr>
          <p:cNvPr id="21" name="AutoShape 116">
            <a:extLst>
              <a:ext uri="{FF2B5EF4-FFF2-40B4-BE49-F238E27FC236}">
                <a16:creationId xmlns:a16="http://schemas.microsoft.com/office/drawing/2014/main" id="{90ED5AE9-C6FB-1D44-A2DD-3B9EF4D8655D}"/>
              </a:ext>
            </a:extLst>
          </p:cNvPr>
          <p:cNvSpPr>
            <a:spLocks noChangeArrowheads="1"/>
          </p:cNvSpPr>
          <p:nvPr/>
        </p:nvSpPr>
        <p:spPr bwMode="auto">
          <a:xfrm flipH="1">
            <a:off x="668290" y="3692572"/>
            <a:ext cx="5120639" cy="343159"/>
          </a:xfrm>
          <a:prstGeom prst="leftRightArrow">
            <a:avLst>
              <a:gd name="adj1" fmla="val 100000"/>
              <a:gd name="adj2" fmla="val 0"/>
            </a:avLst>
          </a:prstGeom>
          <a:solidFill>
            <a:schemeClr val="accent1"/>
          </a:solidFill>
          <a:ln w="9525" cmpd="sng" algn="ctr">
            <a:solidFill>
              <a:schemeClr val="accent1"/>
            </a:solidFill>
            <a:prstDash val="solid"/>
            <a:miter lim="800000"/>
            <a:headEnd/>
            <a:tailEnd/>
          </a:ln>
        </p:spPr>
        <p:txBody>
          <a:bodyPr vert="horz" wrap="square" lIns="48000" tIns="48000" rIns="48000" bIns="48000" numCol="1" anchor="t" anchorCtr="0" compatLnSpc="1">
            <a:prstTxWarp prst="textNoShape">
              <a:avLst/>
            </a:prstTxWarp>
            <a:spAutoFit/>
          </a:bodyPr>
          <a:lstStyle/>
          <a:p>
            <a:pPr algn="ctr" fontAlgn="base">
              <a:spcBef>
                <a:spcPct val="0"/>
              </a:spcBef>
              <a:spcAft>
                <a:spcPct val="0"/>
              </a:spcAft>
            </a:pPr>
            <a:r>
              <a:rPr lang="en-GB" sz="1600" b="1" dirty="0">
                <a:solidFill>
                  <a:schemeClr val="tx1"/>
                </a:solidFill>
                <a:cs typeface="Arial" pitchFamily="34" charset="0"/>
              </a:rPr>
              <a:t>Cloud TCO Elements - “To Be”</a:t>
            </a:r>
            <a:endParaRPr lang="en-GB" sz="2000" dirty="0">
              <a:solidFill>
                <a:schemeClr val="tx1"/>
              </a:solidFill>
              <a:cs typeface="Arial" pitchFamily="34" charset="0"/>
            </a:endParaRPr>
          </a:p>
        </p:txBody>
      </p:sp>
      <p:sp>
        <p:nvSpPr>
          <p:cNvPr id="13" name="Google Shape;1059;p154">
            <a:extLst>
              <a:ext uri="{FF2B5EF4-FFF2-40B4-BE49-F238E27FC236}">
                <a16:creationId xmlns:a16="http://schemas.microsoft.com/office/drawing/2014/main" id="{EA323643-4295-C449-A481-9C98BAB4855C}"/>
              </a:ext>
            </a:extLst>
          </p:cNvPr>
          <p:cNvSpPr/>
          <p:nvPr/>
        </p:nvSpPr>
        <p:spPr>
          <a:xfrm>
            <a:off x="656839" y="1861935"/>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Server</a:t>
            </a:r>
            <a:endParaRPr sz="1000" b="1" i="0" u="none" strike="noStrike" cap="none">
              <a:solidFill>
                <a:schemeClr val="accent6"/>
              </a:solidFill>
              <a:latin typeface="Rubik"/>
              <a:ea typeface="Rubik"/>
              <a:cs typeface="Rubik"/>
              <a:sym typeface="Rubik"/>
            </a:endParaRPr>
          </a:p>
        </p:txBody>
      </p:sp>
      <p:sp>
        <p:nvSpPr>
          <p:cNvPr id="14" name="Google Shape;1060;p154">
            <a:extLst>
              <a:ext uri="{FF2B5EF4-FFF2-40B4-BE49-F238E27FC236}">
                <a16:creationId xmlns:a16="http://schemas.microsoft.com/office/drawing/2014/main" id="{5E1AA4F8-8B25-A647-933F-5E2DF4C28C77}"/>
              </a:ext>
            </a:extLst>
          </p:cNvPr>
          <p:cNvSpPr/>
          <p:nvPr/>
        </p:nvSpPr>
        <p:spPr>
          <a:xfrm>
            <a:off x="2396815" y="1870630"/>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Server Maintenance</a:t>
            </a:r>
            <a:endParaRPr sz="1000" b="1" i="0" u="none" strike="noStrike" cap="none">
              <a:solidFill>
                <a:schemeClr val="accent6"/>
              </a:solidFill>
              <a:latin typeface="Rubik"/>
              <a:ea typeface="Rubik"/>
              <a:cs typeface="Rubik"/>
              <a:sym typeface="Rubik"/>
            </a:endParaRPr>
          </a:p>
        </p:txBody>
      </p:sp>
      <p:sp>
        <p:nvSpPr>
          <p:cNvPr id="15" name="Google Shape;1061;p154">
            <a:extLst>
              <a:ext uri="{FF2B5EF4-FFF2-40B4-BE49-F238E27FC236}">
                <a16:creationId xmlns:a16="http://schemas.microsoft.com/office/drawing/2014/main" id="{736A7A8F-CAF8-3746-8F24-92A44F808871}"/>
              </a:ext>
            </a:extLst>
          </p:cNvPr>
          <p:cNvSpPr/>
          <p:nvPr/>
        </p:nvSpPr>
        <p:spPr>
          <a:xfrm>
            <a:off x="668290" y="2196388"/>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Server Rack/Hardware</a:t>
            </a:r>
            <a:endParaRPr sz="1000" b="1" i="0" u="none" strike="noStrike" cap="none">
              <a:solidFill>
                <a:schemeClr val="accent6"/>
              </a:solidFill>
              <a:latin typeface="Rubik"/>
              <a:ea typeface="Rubik"/>
              <a:cs typeface="Rubik"/>
              <a:sym typeface="Rubik"/>
            </a:endParaRPr>
          </a:p>
        </p:txBody>
      </p:sp>
      <p:sp>
        <p:nvSpPr>
          <p:cNvPr id="16" name="Google Shape;1062;p154">
            <a:extLst>
              <a:ext uri="{FF2B5EF4-FFF2-40B4-BE49-F238E27FC236}">
                <a16:creationId xmlns:a16="http://schemas.microsoft.com/office/drawing/2014/main" id="{2176AE23-445F-1E46-B79E-E8E7F51A5D5C}"/>
              </a:ext>
            </a:extLst>
          </p:cNvPr>
          <p:cNvSpPr/>
          <p:nvPr/>
        </p:nvSpPr>
        <p:spPr>
          <a:xfrm>
            <a:off x="668290" y="2521551"/>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Server Facilities</a:t>
            </a:r>
            <a:endParaRPr sz="1000" b="1" i="0" u="none" strike="noStrike" cap="none">
              <a:solidFill>
                <a:schemeClr val="accent6"/>
              </a:solidFill>
              <a:latin typeface="Rubik"/>
              <a:ea typeface="Rubik"/>
              <a:cs typeface="Rubik"/>
              <a:sym typeface="Rubik"/>
            </a:endParaRPr>
          </a:p>
        </p:txBody>
      </p:sp>
      <p:sp>
        <p:nvSpPr>
          <p:cNvPr id="17" name="Google Shape;1063;p154">
            <a:extLst>
              <a:ext uri="{FF2B5EF4-FFF2-40B4-BE49-F238E27FC236}">
                <a16:creationId xmlns:a16="http://schemas.microsoft.com/office/drawing/2014/main" id="{4A203CFA-4807-B343-8DB7-361471067C0C}"/>
              </a:ext>
            </a:extLst>
          </p:cNvPr>
          <p:cNvSpPr/>
          <p:nvPr/>
        </p:nvSpPr>
        <p:spPr>
          <a:xfrm>
            <a:off x="668290" y="2871994"/>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Server Software</a:t>
            </a:r>
            <a:endParaRPr sz="1000" b="1" i="0" u="none" strike="noStrike" cap="none">
              <a:solidFill>
                <a:schemeClr val="accent6"/>
              </a:solidFill>
              <a:latin typeface="Rubik"/>
              <a:ea typeface="Rubik"/>
              <a:cs typeface="Rubik"/>
              <a:sym typeface="Rubik"/>
            </a:endParaRPr>
          </a:p>
        </p:txBody>
      </p:sp>
      <p:sp>
        <p:nvSpPr>
          <p:cNvPr id="19" name="Google Shape;1064;p154">
            <a:extLst>
              <a:ext uri="{FF2B5EF4-FFF2-40B4-BE49-F238E27FC236}">
                <a16:creationId xmlns:a16="http://schemas.microsoft.com/office/drawing/2014/main" id="{B35EA935-3DF5-0B4C-B23A-0E47B8E64D54}"/>
              </a:ext>
            </a:extLst>
          </p:cNvPr>
          <p:cNvSpPr/>
          <p:nvPr/>
        </p:nvSpPr>
        <p:spPr>
          <a:xfrm>
            <a:off x="2386636" y="2877698"/>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Database</a:t>
            </a:r>
            <a:endParaRPr sz="1000" b="1" i="0" u="none" strike="noStrike" cap="none">
              <a:solidFill>
                <a:schemeClr val="accent6"/>
              </a:solidFill>
              <a:latin typeface="Rubik"/>
              <a:ea typeface="Rubik"/>
              <a:cs typeface="Rubik"/>
              <a:sym typeface="Rubik"/>
            </a:endParaRPr>
          </a:p>
        </p:txBody>
      </p:sp>
      <p:sp>
        <p:nvSpPr>
          <p:cNvPr id="20" name="Google Shape;1065;p154">
            <a:extLst>
              <a:ext uri="{FF2B5EF4-FFF2-40B4-BE49-F238E27FC236}">
                <a16:creationId xmlns:a16="http://schemas.microsoft.com/office/drawing/2014/main" id="{0CF7FDCA-1FF3-1947-8954-E34F67B3ED0D}"/>
              </a:ext>
            </a:extLst>
          </p:cNvPr>
          <p:cNvSpPr/>
          <p:nvPr/>
        </p:nvSpPr>
        <p:spPr>
          <a:xfrm>
            <a:off x="4136789" y="2221073"/>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Database Licenses</a:t>
            </a:r>
            <a:endParaRPr sz="1000" b="1" i="0" u="none" strike="noStrike" cap="none" dirty="0">
              <a:solidFill>
                <a:schemeClr val="accent6"/>
              </a:solidFill>
              <a:latin typeface="Rubik"/>
              <a:ea typeface="Rubik"/>
              <a:cs typeface="Rubik"/>
              <a:sym typeface="Rubik"/>
            </a:endParaRPr>
          </a:p>
        </p:txBody>
      </p:sp>
      <p:sp>
        <p:nvSpPr>
          <p:cNvPr id="22" name="Google Shape;1066;p154">
            <a:extLst>
              <a:ext uri="{FF2B5EF4-FFF2-40B4-BE49-F238E27FC236}">
                <a16:creationId xmlns:a16="http://schemas.microsoft.com/office/drawing/2014/main" id="{AD293238-00A7-4D44-932D-F43D3681DE14}"/>
              </a:ext>
            </a:extLst>
          </p:cNvPr>
          <p:cNvSpPr/>
          <p:nvPr/>
        </p:nvSpPr>
        <p:spPr>
          <a:xfrm>
            <a:off x="2386636" y="2533410"/>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Storage</a:t>
            </a:r>
            <a:endParaRPr sz="1000" b="1" i="0" u="none" strike="noStrike" cap="none">
              <a:solidFill>
                <a:schemeClr val="accent6"/>
              </a:solidFill>
              <a:latin typeface="Rubik"/>
              <a:ea typeface="Rubik"/>
              <a:cs typeface="Rubik"/>
              <a:sym typeface="Rubik"/>
            </a:endParaRPr>
          </a:p>
        </p:txBody>
      </p:sp>
      <p:sp>
        <p:nvSpPr>
          <p:cNvPr id="23" name="Google Shape;1067;p154">
            <a:extLst>
              <a:ext uri="{FF2B5EF4-FFF2-40B4-BE49-F238E27FC236}">
                <a16:creationId xmlns:a16="http://schemas.microsoft.com/office/drawing/2014/main" id="{92D59533-E4BE-9241-B84F-179FC6CD4FA4}"/>
              </a:ext>
            </a:extLst>
          </p:cNvPr>
          <p:cNvSpPr/>
          <p:nvPr/>
        </p:nvSpPr>
        <p:spPr>
          <a:xfrm>
            <a:off x="4136790" y="2525288"/>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900" b="1" i="0" u="none" strike="noStrike" cap="none" dirty="0">
                <a:solidFill>
                  <a:schemeClr val="accent6"/>
                </a:solidFill>
                <a:latin typeface="Rubik"/>
                <a:ea typeface="Rubik"/>
                <a:cs typeface="Rubik"/>
                <a:sym typeface="Rubik"/>
              </a:rPr>
              <a:t>Storage Rack/Hardware</a:t>
            </a:r>
            <a:endParaRPr sz="900" b="1" i="0" u="none" strike="noStrike" cap="none" dirty="0">
              <a:solidFill>
                <a:schemeClr val="accent6"/>
              </a:solidFill>
              <a:latin typeface="Rubik"/>
              <a:ea typeface="Rubik"/>
              <a:cs typeface="Rubik"/>
              <a:sym typeface="Rubik"/>
            </a:endParaRPr>
          </a:p>
        </p:txBody>
      </p:sp>
      <p:sp>
        <p:nvSpPr>
          <p:cNvPr id="25" name="Google Shape;1068;p154">
            <a:extLst>
              <a:ext uri="{FF2B5EF4-FFF2-40B4-BE49-F238E27FC236}">
                <a16:creationId xmlns:a16="http://schemas.microsoft.com/office/drawing/2014/main" id="{0F0D1276-DE9C-244C-8809-07A6D1B60E1B}"/>
              </a:ext>
            </a:extLst>
          </p:cNvPr>
          <p:cNvSpPr/>
          <p:nvPr/>
        </p:nvSpPr>
        <p:spPr>
          <a:xfrm>
            <a:off x="686615" y="3204539"/>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Storage Facilities</a:t>
            </a:r>
            <a:endParaRPr sz="1000" b="1" i="0" u="none" strike="noStrike" cap="none" dirty="0">
              <a:solidFill>
                <a:schemeClr val="accent6"/>
              </a:solidFill>
              <a:latin typeface="Rubik"/>
              <a:ea typeface="Rubik"/>
              <a:cs typeface="Rubik"/>
              <a:sym typeface="Rubik"/>
            </a:endParaRPr>
          </a:p>
        </p:txBody>
      </p:sp>
      <p:sp>
        <p:nvSpPr>
          <p:cNvPr id="26" name="Google Shape;1069;p154">
            <a:extLst>
              <a:ext uri="{FF2B5EF4-FFF2-40B4-BE49-F238E27FC236}">
                <a16:creationId xmlns:a16="http://schemas.microsoft.com/office/drawing/2014/main" id="{FF6AB70A-CC3D-F143-89B7-F02AF045C863}"/>
              </a:ext>
            </a:extLst>
          </p:cNvPr>
          <p:cNvSpPr/>
          <p:nvPr/>
        </p:nvSpPr>
        <p:spPr>
          <a:xfrm>
            <a:off x="4124127" y="2862473"/>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Storage Software</a:t>
            </a:r>
            <a:endParaRPr sz="1000" b="1" i="0" u="none" strike="noStrike" cap="none">
              <a:solidFill>
                <a:schemeClr val="accent6"/>
              </a:solidFill>
              <a:latin typeface="Rubik"/>
              <a:ea typeface="Rubik"/>
              <a:cs typeface="Rubik"/>
              <a:sym typeface="Rubik"/>
            </a:endParaRPr>
          </a:p>
        </p:txBody>
      </p:sp>
      <p:sp>
        <p:nvSpPr>
          <p:cNvPr id="27" name="Google Shape;1070;p154">
            <a:extLst>
              <a:ext uri="{FF2B5EF4-FFF2-40B4-BE49-F238E27FC236}">
                <a16:creationId xmlns:a16="http://schemas.microsoft.com/office/drawing/2014/main" id="{FE61143D-EA3E-2D4C-B267-022953E13547}"/>
              </a:ext>
            </a:extLst>
          </p:cNvPr>
          <p:cNvSpPr/>
          <p:nvPr/>
        </p:nvSpPr>
        <p:spPr>
          <a:xfrm>
            <a:off x="4136791" y="1861935"/>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Network</a:t>
            </a:r>
            <a:endParaRPr sz="1000" b="1" i="0" u="none" strike="noStrike" cap="none">
              <a:solidFill>
                <a:schemeClr val="accent6"/>
              </a:solidFill>
              <a:latin typeface="Rubik"/>
              <a:ea typeface="Rubik"/>
              <a:cs typeface="Rubik"/>
              <a:sym typeface="Rubik"/>
            </a:endParaRPr>
          </a:p>
        </p:txBody>
      </p:sp>
      <p:sp>
        <p:nvSpPr>
          <p:cNvPr id="28" name="Google Shape;1071;p154">
            <a:extLst>
              <a:ext uri="{FF2B5EF4-FFF2-40B4-BE49-F238E27FC236}">
                <a16:creationId xmlns:a16="http://schemas.microsoft.com/office/drawing/2014/main" id="{9D4B7783-68D3-9A48-B035-A3FEA9415DB5}"/>
              </a:ext>
            </a:extLst>
          </p:cNvPr>
          <p:cNvSpPr/>
          <p:nvPr/>
        </p:nvSpPr>
        <p:spPr>
          <a:xfrm>
            <a:off x="2386636" y="2221073"/>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accent6"/>
                </a:solidFill>
                <a:latin typeface="Rubik"/>
                <a:ea typeface="Rubik"/>
                <a:cs typeface="Rubik"/>
                <a:sym typeface="Rubik"/>
              </a:rPr>
              <a:t>IT Labor</a:t>
            </a:r>
            <a:endParaRPr sz="1000" b="1" i="0" u="none" strike="noStrike" cap="none">
              <a:solidFill>
                <a:schemeClr val="accent6"/>
              </a:solidFill>
              <a:latin typeface="Rubik"/>
              <a:ea typeface="Rubik"/>
              <a:cs typeface="Rubik"/>
              <a:sym typeface="Rubik"/>
            </a:endParaRPr>
          </a:p>
        </p:txBody>
      </p:sp>
      <p:sp>
        <p:nvSpPr>
          <p:cNvPr id="7" name="Rectangle 6">
            <a:extLst>
              <a:ext uri="{FF2B5EF4-FFF2-40B4-BE49-F238E27FC236}">
                <a16:creationId xmlns:a16="http://schemas.microsoft.com/office/drawing/2014/main" id="{4A6ED0DC-3F7A-194A-9CE3-7A3C06EBAC9E}"/>
              </a:ext>
            </a:extLst>
          </p:cNvPr>
          <p:cNvSpPr/>
          <p:nvPr/>
        </p:nvSpPr>
        <p:spPr>
          <a:xfrm>
            <a:off x="188166" y="857407"/>
            <a:ext cx="9881664" cy="338554"/>
          </a:xfrm>
          <a:prstGeom prst="rect">
            <a:avLst/>
          </a:prstGeom>
        </p:spPr>
        <p:txBody>
          <a:bodyPr wrap="square">
            <a:spAutoFit/>
          </a:bodyPr>
          <a:lstStyle/>
          <a:p>
            <a:pPr lvl="0"/>
            <a:r>
              <a:rPr lang="en-US" sz="1600" b="1" dirty="0">
                <a:solidFill>
                  <a:schemeClr val="lt1"/>
                </a:solidFill>
                <a:latin typeface="+mn-lt"/>
                <a:ea typeface="Rubik"/>
                <a:cs typeface="Rubik"/>
                <a:sym typeface="Rubik"/>
              </a:rPr>
              <a:t>  Elements that must be considered for building a TCO for a business case and key outputs </a:t>
            </a:r>
            <a:endParaRPr lang="en-US" sz="2000" b="1" dirty="0">
              <a:latin typeface="+mn-lt"/>
            </a:endParaRPr>
          </a:p>
        </p:txBody>
      </p:sp>
      <p:pic>
        <p:nvPicPr>
          <p:cNvPr id="29" name="object 12">
            <a:extLst>
              <a:ext uri="{FF2B5EF4-FFF2-40B4-BE49-F238E27FC236}">
                <a16:creationId xmlns:a16="http://schemas.microsoft.com/office/drawing/2014/main" id="{76E9E8AB-7F75-1945-920D-156576644D73}"/>
              </a:ext>
            </a:extLst>
          </p:cNvPr>
          <p:cNvPicPr/>
          <p:nvPr/>
        </p:nvPicPr>
        <p:blipFill>
          <a:blip r:embed="rId3" cstate="print"/>
          <a:stretch>
            <a:fillRect/>
          </a:stretch>
        </p:blipFill>
        <p:spPr>
          <a:xfrm>
            <a:off x="2391263" y="4783614"/>
            <a:ext cx="1742695" cy="1154990"/>
          </a:xfrm>
          <a:prstGeom prst="rect">
            <a:avLst/>
          </a:prstGeom>
        </p:spPr>
      </p:pic>
      <p:sp>
        <p:nvSpPr>
          <p:cNvPr id="30" name="Rectangle 29">
            <a:extLst>
              <a:ext uri="{FF2B5EF4-FFF2-40B4-BE49-F238E27FC236}">
                <a16:creationId xmlns:a16="http://schemas.microsoft.com/office/drawing/2014/main" id="{9660576B-D3C0-A44E-B770-3324C450DE9B}"/>
              </a:ext>
            </a:extLst>
          </p:cNvPr>
          <p:cNvSpPr/>
          <p:nvPr/>
        </p:nvSpPr>
        <p:spPr>
          <a:xfrm>
            <a:off x="2690695" y="5154664"/>
            <a:ext cx="1433432" cy="400110"/>
          </a:xfrm>
          <a:prstGeom prst="rect">
            <a:avLst/>
          </a:prstGeom>
        </p:spPr>
        <p:txBody>
          <a:bodyPr wrap="square">
            <a:spAutoFit/>
          </a:bodyPr>
          <a:lstStyle/>
          <a:p>
            <a:pPr fontAlgn="base"/>
            <a:endParaRPr lang="en-GB" sz="1000" b="1" dirty="0">
              <a:solidFill>
                <a:schemeClr val="bg1"/>
              </a:solidFill>
              <a:latin typeface="+mn-lt"/>
            </a:endParaRPr>
          </a:p>
          <a:p>
            <a:pPr fontAlgn="base"/>
            <a:r>
              <a:rPr lang="en-GB" sz="1000" b="1" dirty="0">
                <a:solidFill>
                  <a:schemeClr val="bg1"/>
                </a:solidFill>
                <a:latin typeface="+mn-lt"/>
              </a:rPr>
              <a:t>Cloud TCO  Model</a:t>
            </a:r>
          </a:p>
        </p:txBody>
      </p:sp>
      <p:sp>
        <p:nvSpPr>
          <p:cNvPr id="35" name="Rectangle 34">
            <a:extLst>
              <a:ext uri="{FF2B5EF4-FFF2-40B4-BE49-F238E27FC236}">
                <a16:creationId xmlns:a16="http://schemas.microsoft.com/office/drawing/2014/main" id="{F42C1B1F-CCE6-8344-89F9-E7E08F3CBDC8}"/>
              </a:ext>
            </a:extLst>
          </p:cNvPr>
          <p:cNvSpPr/>
          <p:nvPr/>
        </p:nvSpPr>
        <p:spPr>
          <a:xfrm>
            <a:off x="606070" y="4096583"/>
            <a:ext cx="2114681" cy="307777"/>
          </a:xfrm>
          <a:prstGeom prst="rect">
            <a:avLst/>
          </a:prstGeom>
        </p:spPr>
        <p:txBody>
          <a:bodyPr wrap="none">
            <a:spAutoFit/>
          </a:bodyPr>
          <a:lstStyle/>
          <a:p>
            <a:pPr>
              <a:spcBef>
                <a:spcPct val="20000"/>
              </a:spcBef>
              <a:buClr>
                <a:srgbClr val="005EA4"/>
              </a:buClr>
            </a:pPr>
            <a:r>
              <a:rPr lang="en-US" b="1" dirty="0">
                <a:latin typeface="Arial" panose="020B0604020202020204" pitchFamily="34" charset="0"/>
                <a:cs typeface="Arial" panose="020B0604020202020204" pitchFamily="34" charset="0"/>
              </a:rPr>
              <a:t> Enabler resource cost</a:t>
            </a:r>
          </a:p>
        </p:txBody>
      </p:sp>
      <p:sp>
        <p:nvSpPr>
          <p:cNvPr id="36" name="Rectangle 35">
            <a:extLst>
              <a:ext uri="{FF2B5EF4-FFF2-40B4-BE49-F238E27FC236}">
                <a16:creationId xmlns:a16="http://schemas.microsoft.com/office/drawing/2014/main" id="{344BC5B2-030B-AE45-BA8F-5CDC5B7985BC}"/>
              </a:ext>
            </a:extLst>
          </p:cNvPr>
          <p:cNvSpPr/>
          <p:nvPr/>
        </p:nvSpPr>
        <p:spPr>
          <a:xfrm>
            <a:off x="3339153" y="4083034"/>
            <a:ext cx="1914307" cy="307777"/>
          </a:xfrm>
          <a:prstGeom prst="rect">
            <a:avLst/>
          </a:prstGeom>
        </p:spPr>
        <p:txBody>
          <a:bodyPr wrap="none">
            <a:spAutoFit/>
          </a:bodyPr>
          <a:lstStyle/>
          <a:p>
            <a:pPr>
              <a:spcBef>
                <a:spcPct val="20000"/>
              </a:spcBef>
              <a:buClr>
                <a:srgbClr val="005EA4"/>
              </a:buClr>
            </a:pPr>
            <a:r>
              <a:rPr lang="en-US" b="1" dirty="0">
                <a:latin typeface="Arial" panose="020B0604020202020204" pitchFamily="34" charset="0"/>
                <a:cs typeface="Arial" panose="020B0604020202020204" pitchFamily="34" charset="0"/>
              </a:rPr>
              <a:t>Cloud resource cost</a:t>
            </a:r>
          </a:p>
        </p:txBody>
      </p:sp>
      <p:sp>
        <p:nvSpPr>
          <p:cNvPr id="37" name="Google Shape;1065;p154">
            <a:extLst>
              <a:ext uri="{FF2B5EF4-FFF2-40B4-BE49-F238E27FC236}">
                <a16:creationId xmlns:a16="http://schemas.microsoft.com/office/drawing/2014/main" id="{F51262EF-C785-C54C-B6D6-C9A8E5E6F948}"/>
              </a:ext>
            </a:extLst>
          </p:cNvPr>
          <p:cNvSpPr/>
          <p:nvPr/>
        </p:nvSpPr>
        <p:spPr>
          <a:xfrm>
            <a:off x="684582" y="4912230"/>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Network Cost</a:t>
            </a:r>
            <a:endParaRPr sz="1000" b="1" i="0" u="none" strike="noStrike" cap="none" dirty="0">
              <a:solidFill>
                <a:schemeClr val="accent6"/>
              </a:solidFill>
              <a:latin typeface="Rubik"/>
              <a:ea typeface="Rubik"/>
              <a:cs typeface="Rubik"/>
              <a:sym typeface="Rubik"/>
            </a:endParaRPr>
          </a:p>
        </p:txBody>
      </p:sp>
      <p:sp>
        <p:nvSpPr>
          <p:cNvPr id="38" name="Google Shape;1065;p154">
            <a:extLst>
              <a:ext uri="{FF2B5EF4-FFF2-40B4-BE49-F238E27FC236}">
                <a16:creationId xmlns:a16="http://schemas.microsoft.com/office/drawing/2014/main" id="{1A18FB06-DFFB-2142-8B59-329D607754CC}"/>
              </a:ext>
            </a:extLst>
          </p:cNvPr>
          <p:cNvSpPr/>
          <p:nvPr/>
        </p:nvSpPr>
        <p:spPr>
          <a:xfrm>
            <a:off x="684582" y="5178223"/>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People Resource Cost</a:t>
            </a:r>
            <a:endParaRPr sz="1000" b="1" i="0" u="none" strike="noStrike" cap="none" dirty="0">
              <a:solidFill>
                <a:schemeClr val="accent6"/>
              </a:solidFill>
              <a:latin typeface="Rubik"/>
              <a:ea typeface="Rubik"/>
              <a:cs typeface="Rubik"/>
              <a:sym typeface="Rubik"/>
            </a:endParaRPr>
          </a:p>
        </p:txBody>
      </p:sp>
      <p:sp>
        <p:nvSpPr>
          <p:cNvPr id="39" name="Google Shape;1065;p154">
            <a:extLst>
              <a:ext uri="{FF2B5EF4-FFF2-40B4-BE49-F238E27FC236}">
                <a16:creationId xmlns:a16="http://schemas.microsoft.com/office/drawing/2014/main" id="{385382D7-3F69-0641-B5C1-653E5A30B8D7}"/>
              </a:ext>
            </a:extLst>
          </p:cNvPr>
          <p:cNvSpPr/>
          <p:nvPr/>
        </p:nvSpPr>
        <p:spPr>
          <a:xfrm>
            <a:off x="682130" y="5451582"/>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Licensing Cost</a:t>
            </a:r>
            <a:endParaRPr sz="1000" b="1" i="0" u="none" strike="noStrike" cap="none" dirty="0">
              <a:solidFill>
                <a:schemeClr val="accent6"/>
              </a:solidFill>
              <a:latin typeface="Rubik"/>
              <a:ea typeface="Rubik"/>
              <a:cs typeface="Rubik"/>
              <a:sym typeface="Rubik"/>
            </a:endParaRPr>
          </a:p>
        </p:txBody>
      </p:sp>
      <p:sp>
        <p:nvSpPr>
          <p:cNvPr id="40" name="Google Shape;1065;p154">
            <a:extLst>
              <a:ext uri="{FF2B5EF4-FFF2-40B4-BE49-F238E27FC236}">
                <a16:creationId xmlns:a16="http://schemas.microsoft.com/office/drawing/2014/main" id="{9CCC0A9E-A572-9B46-95B8-45803B539B4B}"/>
              </a:ext>
            </a:extLst>
          </p:cNvPr>
          <p:cNvSpPr/>
          <p:nvPr/>
        </p:nvSpPr>
        <p:spPr>
          <a:xfrm>
            <a:off x="4136408" y="4915846"/>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Cloud Service Cost</a:t>
            </a:r>
            <a:endParaRPr sz="1000" b="1" i="0" u="none" strike="noStrike" cap="none" dirty="0">
              <a:solidFill>
                <a:schemeClr val="accent6"/>
              </a:solidFill>
              <a:latin typeface="Rubik"/>
              <a:ea typeface="Rubik"/>
              <a:cs typeface="Rubik"/>
              <a:sym typeface="Rubik"/>
            </a:endParaRPr>
          </a:p>
        </p:txBody>
      </p:sp>
      <p:sp>
        <p:nvSpPr>
          <p:cNvPr id="41" name="Google Shape;1065;p154">
            <a:extLst>
              <a:ext uri="{FF2B5EF4-FFF2-40B4-BE49-F238E27FC236}">
                <a16:creationId xmlns:a16="http://schemas.microsoft.com/office/drawing/2014/main" id="{E170D1CA-D304-4040-9206-0633BC4A3677}"/>
              </a:ext>
            </a:extLst>
          </p:cNvPr>
          <p:cNvSpPr/>
          <p:nvPr/>
        </p:nvSpPr>
        <p:spPr>
          <a:xfrm>
            <a:off x="4149598" y="5205900"/>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Cloud Data Transfer Cost</a:t>
            </a:r>
            <a:endParaRPr sz="1000" b="1" i="0" u="none" strike="noStrike" cap="none" dirty="0">
              <a:solidFill>
                <a:schemeClr val="accent6"/>
              </a:solidFill>
              <a:latin typeface="Rubik"/>
              <a:ea typeface="Rubik"/>
              <a:cs typeface="Rubik"/>
              <a:sym typeface="Rubik"/>
            </a:endParaRPr>
          </a:p>
        </p:txBody>
      </p:sp>
      <p:sp>
        <p:nvSpPr>
          <p:cNvPr id="42" name="Google Shape;1065;p154">
            <a:extLst>
              <a:ext uri="{FF2B5EF4-FFF2-40B4-BE49-F238E27FC236}">
                <a16:creationId xmlns:a16="http://schemas.microsoft.com/office/drawing/2014/main" id="{11E774F5-65D1-104B-AE01-6E5F2399F26B}"/>
              </a:ext>
            </a:extLst>
          </p:cNvPr>
          <p:cNvSpPr/>
          <p:nvPr/>
        </p:nvSpPr>
        <p:spPr>
          <a:xfrm>
            <a:off x="4149597" y="5497215"/>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Cloud Connectivity Cost</a:t>
            </a:r>
            <a:endParaRPr sz="1000" b="1" i="0" u="none" strike="noStrike" cap="none" dirty="0">
              <a:solidFill>
                <a:schemeClr val="accent6"/>
              </a:solidFill>
              <a:latin typeface="Rubik"/>
              <a:ea typeface="Rubik"/>
              <a:cs typeface="Rubik"/>
              <a:sym typeface="Rubik"/>
            </a:endParaRPr>
          </a:p>
        </p:txBody>
      </p:sp>
      <p:sp>
        <p:nvSpPr>
          <p:cNvPr id="49" name="Rectangle 48">
            <a:extLst>
              <a:ext uri="{FF2B5EF4-FFF2-40B4-BE49-F238E27FC236}">
                <a16:creationId xmlns:a16="http://schemas.microsoft.com/office/drawing/2014/main" id="{07B7A613-6B67-1440-B9FF-75612891AEBE}"/>
              </a:ext>
            </a:extLst>
          </p:cNvPr>
          <p:cNvSpPr/>
          <p:nvPr/>
        </p:nvSpPr>
        <p:spPr>
          <a:xfrm>
            <a:off x="562637" y="4400016"/>
            <a:ext cx="2456769" cy="461665"/>
          </a:xfrm>
          <a:prstGeom prst="rect">
            <a:avLst/>
          </a:prstGeom>
        </p:spPr>
        <p:txBody>
          <a:bodyPr wrap="square">
            <a:spAutoFit/>
          </a:bodyPr>
          <a:lstStyle/>
          <a:p>
            <a:pPr lvl="0" algn="ctr">
              <a:buSzPts val="1000"/>
            </a:pPr>
            <a:r>
              <a:rPr lang="en-GB" sz="1200" b="1" dirty="0">
                <a:solidFill>
                  <a:schemeClr val="accent6"/>
                </a:solidFill>
                <a:latin typeface="Rubik"/>
                <a:ea typeface="Rubik"/>
                <a:cs typeface="Rubik"/>
                <a:sym typeface="Rubik"/>
              </a:rPr>
              <a:t>Includes the total cost of enabler cloud resources consumes</a:t>
            </a:r>
          </a:p>
        </p:txBody>
      </p:sp>
      <p:sp>
        <p:nvSpPr>
          <p:cNvPr id="44" name="Google Shape;1065;p154">
            <a:extLst>
              <a:ext uri="{FF2B5EF4-FFF2-40B4-BE49-F238E27FC236}">
                <a16:creationId xmlns:a16="http://schemas.microsoft.com/office/drawing/2014/main" id="{D8262DB0-388A-8E43-8D4E-984CEA4FAC0F}"/>
              </a:ext>
            </a:extLst>
          </p:cNvPr>
          <p:cNvSpPr/>
          <p:nvPr/>
        </p:nvSpPr>
        <p:spPr>
          <a:xfrm>
            <a:off x="684579" y="5724941"/>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dirty="0">
                <a:solidFill>
                  <a:schemeClr val="accent6"/>
                </a:solidFill>
                <a:latin typeface="Rubik"/>
                <a:ea typeface="Rubik"/>
                <a:cs typeface="Rubik"/>
                <a:sym typeface="Rubik"/>
              </a:rPr>
              <a:t>Upskilling &amp; Change </a:t>
            </a:r>
            <a:r>
              <a:rPr lang="en-GB" sz="1000" b="1" dirty="0" err="1">
                <a:solidFill>
                  <a:schemeClr val="accent6"/>
                </a:solidFill>
                <a:latin typeface="Rubik"/>
                <a:ea typeface="Rubik"/>
                <a:cs typeface="Rubik"/>
                <a:sym typeface="Rubik"/>
              </a:rPr>
              <a:t>Mgmt</a:t>
            </a:r>
            <a:r>
              <a:rPr lang="en-GB" sz="1000" b="1" dirty="0">
                <a:solidFill>
                  <a:schemeClr val="accent6"/>
                </a:solidFill>
                <a:latin typeface="Rubik"/>
                <a:ea typeface="Rubik"/>
                <a:cs typeface="Rubik"/>
                <a:sym typeface="Rubik"/>
              </a:rPr>
              <a:t> </a:t>
            </a:r>
            <a:endParaRPr sz="1000" b="1" i="0" u="none" strike="noStrike" cap="none" dirty="0">
              <a:solidFill>
                <a:schemeClr val="accent6"/>
              </a:solidFill>
              <a:latin typeface="Rubik"/>
              <a:ea typeface="Rubik"/>
              <a:cs typeface="Rubik"/>
              <a:sym typeface="Rubik"/>
            </a:endParaRPr>
          </a:p>
        </p:txBody>
      </p:sp>
      <p:sp>
        <p:nvSpPr>
          <p:cNvPr id="43" name="Google Shape;1069;p154">
            <a:extLst>
              <a:ext uri="{FF2B5EF4-FFF2-40B4-BE49-F238E27FC236}">
                <a16:creationId xmlns:a16="http://schemas.microsoft.com/office/drawing/2014/main" id="{868D22F4-FFE3-D74F-946E-2F63B2BD99C0}"/>
              </a:ext>
            </a:extLst>
          </p:cNvPr>
          <p:cNvSpPr/>
          <p:nvPr/>
        </p:nvSpPr>
        <p:spPr>
          <a:xfrm>
            <a:off x="2383436" y="3208939"/>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Additional Cost</a:t>
            </a:r>
            <a:endParaRPr sz="1000" b="1" i="0" u="none" strike="noStrike" cap="none" dirty="0">
              <a:solidFill>
                <a:schemeClr val="accent6"/>
              </a:solidFill>
              <a:latin typeface="Rubik"/>
              <a:ea typeface="Rubik"/>
              <a:cs typeface="Rubik"/>
              <a:sym typeface="Rubik"/>
            </a:endParaRPr>
          </a:p>
        </p:txBody>
      </p:sp>
      <p:sp>
        <p:nvSpPr>
          <p:cNvPr id="4" name="Rectangle 3">
            <a:extLst>
              <a:ext uri="{FF2B5EF4-FFF2-40B4-BE49-F238E27FC236}">
                <a16:creationId xmlns:a16="http://schemas.microsoft.com/office/drawing/2014/main" id="{0BD033C8-0E77-7948-81ED-9C9C0768C806}"/>
              </a:ext>
            </a:extLst>
          </p:cNvPr>
          <p:cNvSpPr/>
          <p:nvPr/>
        </p:nvSpPr>
        <p:spPr>
          <a:xfrm>
            <a:off x="3335254" y="4367887"/>
            <a:ext cx="2508238" cy="461665"/>
          </a:xfrm>
          <a:prstGeom prst="rect">
            <a:avLst/>
          </a:prstGeom>
        </p:spPr>
        <p:txBody>
          <a:bodyPr wrap="square">
            <a:spAutoFit/>
          </a:bodyPr>
          <a:lstStyle/>
          <a:p>
            <a:r>
              <a:rPr lang="en-GB" sz="1200" b="1" dirty="0">
                <a:solidFill>
                  <a:schemeClr val="accent6"/>
                </a:solidFill>
                <a:latin typeface="Rubik"/>
                <a:cs typeface="Rubik"/>
                <a:sym typeface="Rubik"/>
              </a:rPr>
              <a:t>Includes the total  cloud resources consumes</a:t>
            </a:r>
            <a:endParaRPr lang="en-NL" sz="1200" b="1" dirty="0">
              <a:solidFill>
                <a:schemeClr val="accent6"/>
              </a:solidFill>
              <a:latin typeface="Rubik"/>
              <a:cs typeface="Rubik"/>
            </a:endParaRPr>
          </a:p>
        </p:txBody>
      </p:sp>
      <p:sp>
        <p:nvSpPr>
          <p:cNvPr id="55" name="Google Shape;1065;p154">
            <a:extLst>
              <a:ext uri="{FF2B5EF4-FFF2-40B4-BE49-F238E27FC236}">
                <a16:creationId xmlns:a16="http://schemas.microsoft.com/office/drawing/2014/main" id="{EAF3FBA6-25FA-824B-B3AC-378E0A25BC78}"/>
              </a:ext>
            </a:extLst>
          </p:cNvPr>
          <p:cNvSpPr/>
          <p:nvPr/>
        </p:nvSpPr>
        <p:spPr>
          <a:xfrm>
            <a:off x="668290" y="5990934"/>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Transition costs</a:t>
            </a:r>
            <a:endParaRPr sz="1000" b="1" i="0" u="none" strike="noStrike" cap="none" dirty="0">
              <a:solidFill>
                <a:schemeClr val="accent6"/>
              </a:solidFill>
              <a:latin typeface="Rubik"/>
              <a:ea typeface="Rubik"/>
              <a:cs typeface="Rubik"/>
              <a:sym typeface="Rubik"/>
            </a:endParaRPr>
          </a:p>
        </p:txBody>
      </p:sp>
      <p:sp>
        <p:nvSpPr>
          <p:cNvPr id="56" name="Google Shape;1065;p154">
            <a:extLst>
              <a:ext uri="{FF2B5EF4-FFF2-40B4-BE49-F238E27FC236}">
                <a16:creationId xmlns:a16="http://schemas.microsoft.com/office/drawing/2014/main" id="{97B059CC-06E2-4740-BE1D-F31EA4730F1A}"/>
              </a:ext>
            </a:extLst>
          </p:cNvPr>
          <p:cNvSpPr/>
          <p:nvPr/>
        </p:nvSpPr>
        <p:spPr>
          <a:xfrm>
            <a:off x="4141778" y="5775490"/>
            <a:ext cx="1583473" cy="215444"/>
          </a:xfrm>
          <a:prstGeom prst="rect">
            <a:avLst/>
          </a:prstGeom>
          <a:solidFill>
            <a:schemeClr val="dk1"/>
          </a:solidFill>
          <a:ln w="25400" cap="flat" cmpd="sng">
            <a:solidFill>
              <a:srgbClr val="BABA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dirty="0">
                <a:solidFill>
                  <a:schemeClr val="accent6"/>
                </a:solidFill>
                <a:latin typeface="Rubik"/>
                <a:ea typeface="Rubik"/>
                <a:cs typeface="Rubik"/>
                <a:sym typeface="Rubik"/>
              </a:rPr>
              <a:t>Cloud </a:t>
            </a:r>
            <a:r>
              <a:rPr lang="en-GB" sz="1000" b="1" dirty="0">
                <a:solidFill>
                  <a:schemeClr val="accent6"/>
                </a:solidFill>
                <a:latin typeface="Rubik"/>
                <a:ea typeface="Rubik"/>
                <a:cs typeface="Rubik"/>
                <a:sym typeface="Rubik"/>
              </a:rPr>
              <a:t>Unit </a:t>
            </a:r>
            <a:r>
              <a:rPr lang="en-GB" sz="1000" b="1" i="0" u="none" strike="noStrike" cap="none" dirty="0">
                <a:solidFill>
                  <a:schemeClr val="accent6"/>
                </a:solidFill>
                <a:latin typeface="Rubik"/>
                <a:ea typeface="Rubik"/>
                <a:cs typeface="Rubik"/>
                <a:sym typeface="Rubik"/>
              </a:rPr>
              <a:t>Cost</a:t>
            </a:r>
            <a:endParaRPr sz="1000" b="1" i="0" u="none" strike="noStrike" cap="none" dirty="0">
              <a:solidFill>
                <a:schemeClr val="accent6"/>
              </a:solidFill>
              <a:latin typeface="Rubik"/>
              <a:ea typeface="Rubik"/>
              <a:cs typeface="Rubik"/>
              <a:sym typeface="Rubik"/>
            </a:endParaRPr>
          </a:p>
        </p:txBody>
      </p:sp>
    </p:spTree>
    <p:extLst>
      <p:ext uri="{BB962C8B-B14F-4D97-AF65-F5344CB8AC3E}">
        <p14:creationId xmlns:p14="http://schemas.microsoft.com/office/powerpoint/2010/main" val="3675802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solidFill>
                  <a:schemeClr val="bg1"/>
                </a:solidFill>
              </a:rPr>
              <a:t>Value Components: IT Infrastructure Cost Savings</a:t>
            </a:r>
            <a:endParaRPr dirty="0">
              <a:solidFill>
                <a:schemeClr val="bg1"/>
              </a:solidFill>
            </a:endParaRPr>
          </a:p>
        </p:txBody>
      </p:sp>
      <p:sp>
        <p:nvSpPr>
          <p:cNvPr id="2" name="Rectangle 1">
            <a:extLst>
              <a:ext uri="{FF2B5EF4-FFF2-40B4-BE49-F238E27FC236}">
                <a16:creationId xmlns:a16="http://schemas.microsoft.com/office/drawing/2014/main" id="{F0380DAA-7B97-7F40-B2BC-3C4080DAAE4F}"/>
              </a:ext>
            </a:extLst>
          </p:cNvPr>
          <p:cNvSpPr/>
          <p:nvPr/>
        </p:nvSpPr>
        <p:spPr>
          <a:xfrm>
            <a:off x="432000" y="1297186"/>
            <a:ext cx="11623366" cy="523220"/>
          </a:xfrm>
          <a:prstGeom prst="rect">
            <a:avLst/>
          </a:prstGeom>
        </p:spPr>
        <p:txBody>
          <a:bodyPr wrap="square">
            <a:spAutoFit/>
          </a:bodyPr>
          <a:lstStyle/>
          <a:p>
            <a:pPr lvl="0"/>
            <a:r>
              <a:rPr lang="en-US" dirty="0">
                <a:solidFill>
                  <a:schemeClr val="bg1"/>
                </a:solidFill>
                <a:latin typeface="Rubik"/>
                <a:ea typeface="Rubik"/>
                <a:cs typeface="Rubik"/>
                <a:sym typeface="Rubik"/>
              </a:rPr>
              <a:t>Moving to public cloud unlocks potential savings on IT infrastructure and other costs closely related, e.g. license costs. Using a cloud native approach to infrastructure provisioning adds further savings potential by reducing usage of computing, storage or networking resources.</a:t>
            </a:r>
            <a:endParaRPr lang="en-US" dirty="0">
              <a:solidFill>
                <a:schemeClr val="bg1"/>
              </a:solidFill>
            </a:endParaRPr>
          </a:p>
        </p:txBody>
      </p:sp>
      <p:graphicFrame>
        <p:nvGraphicFramePr>
          <p:cNvPr id="19" name="Google Shape;816;p25">
            <a:extLst>
              <a:ext uri="{FF2B5EF4-FFF2-40B4-BE49-F238E27FC236}">
                <a16:creationId xmlns:a16="http://schemas.microsoft.com/office/drawing/2014/main" id="{106C394D-5300-2148-8692-33AC5DB15208}"/>
              </a:ext>
            </a:extLst>
          </p:cNvPr>
          <p:cNvGraphicFramePr/>
          <p:nvPr>
            <p:extLst>
              <p:ext uri="{D42A27DB-BD31-4B8C-83A1-F6EECF244321}">
                <p14:modId xmlns:p14="http://schemas.microsoft.com/office/powerpoint/2010/main" val="2758116122"/>
              </p:ext>
            </p:extLst>
          </p:nvPr>
        </p:nvGraphicFramePr>
        <p:xfrm>
          <a:off x="723154" y="1931144"/>
          <a:ext cx="10407302" cy="4008180"/>
        </p:xfrm>
        <a:graphic>
          <a:graphicData uri="http://schemas.openxmlformats.org/drawingml/2006/table">
            <a:tbl>
              <a:tblPr firstRow="1" bandRow="1">
                <a:noFill/>
              </a:tblPr>
              <a:tblGrid>
                <a:gridCol w="2315717">
                  <a:extLst>
                    <a:ext uri="{9D8B030D-6E8A-4147-A177-3AD203B41FA5}">
                      <a16:colId xmlns:a16="http://schemas.microsoft.com/office/drawing/2014/main" val="20000"/>
                    </a:ext>
                  </a:extLst>
                </a:gridCol>
                <a:gridCol w="3499493">
                  <a:extLst>
                    <a:ext uri="{9D8B030D-6E8A-4147-A177-3AD203B41FA5}">
                      <a16:colId xmlns:a16="http://schemas.microsoft.com/office/drawing/2014/main" val="20001"/>
                    </a:ext>
                  </a:extLst>
                </a:gridCol>
                <a:gridCol w="4592092">
                  <a:extLst>
                    <a:ext uri="{9D8B030D-6E8A-4147-A177-3AD203B41FA5}">
                      <a16:colId xmlns:a16="http://schemas.microsoft.com/office/drawing/2014/main" val="20002"/>
                    </a:ext>
                  </a:extLst>
                </a:gridCol>
              </a:tblGrid>
              <a:tr h="263000">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Levers</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Description</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Examples</a:t>
                      </a:r>
                      <a:endParaRPr sz="1800" dirty="0">
                        <a:solidFill>
                          <a:schemeClr val="tx1"/>
                        </a:solidFill>
                      </a:endParaRPr>
                    </a:p>
                  </a:txBody>
                  <a:tcPr marL="90000" marR="90000" marT="45725" marB="45725">
                    <a:solidFill>
                      <a:schemeClr val="accent1"/>
                    </a:solidFill>
                  </a:tcPr>
                </a:tc>
                <a:extLst>
                  <a:ext uri="{0D108BD9-81ED-4DB2-BD59-A6C34878D82A}">
                    <a16:rowId xmlns:a16="http://schemas.microsoft.com/office/drawing/2014/main" val="10000"/>
                  </a:ext>
                </a:extLst>
              </a:tr>
              <a:tr h="642575">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Align infrastructure cost with business needs</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Scale IT infrastructure dynamically to provide resources the business requires at the right time. When demand is low, cost goes down.</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Scale systems needed for end-of-month processing up for these tasks, reduce size at other times.</a:t>
                      </a:r>
                      <a:endParaRPr sz="1100" dirty="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Systems are sized to average, not to peak as typically is done on-premise. For demand peaks, systems are scaled.</a:t>
                      </a:r>
                      <a:endParaRPr sz="1100" dirty="0">
                        <a:solidFill>
                          <a:schemeClr val="bg1"/>
                        </a:solidFill>
                      </a:endParaRPr>
                    </a:p>
                  </a:txBody>
                  <a:tcPr marL="72000" marR="72000" marT="45725" marB="45725"/>
                </a:tc>
                <a:extLst>
                  <a:ext uri="{0D108BD9-81ED-4DB2-BD59-A6C34878D82A}">
                    <a16:rowId xmlns:a16="http://schemas.microsoft.com/office/drawing/2014/main" val="10001"/>
                  </a:ext>
                </a:extLst>
              </a:tr>
              <a:tr h="375700">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Infrastructure on demand </a:t>
                      </a:r>
                      <a:br>
                        <a:rPr lang="en-US" sz="1100" u="none" strike="noStrike" cap="none" dirty="0">
                          <a:solidFill>
                            <a:schemeClr val="bg1"/>
                          </a:solidFill>
                          <a:latin typeface="Rubik"/>
                          <a:ea typeface="Rubik"/>
                          <a:cs typeface="Rubik"/>
                          <a:sym typeface="Rubik"/>
                        </a:rPr>
                      </a:br>
                      <a:endParaRPr sz="1100" dirty="0">
                        <a:solidFill>
                          <a:srgbClr val="FF0000"/>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Infrastructure is created, started and stopped on demand.</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NHS COVID App during creation during pandemic. </a:t>
                      </a: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Shutdown development and test environments outside working hours.</a:t>
                      </a:r>
                      <a:endParaRPr sz="1100" dirty="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Create environments for acceptance tests on demand.</a:t>
                      </a:r>
                      <a:endParaRPr sz="1100" dirty="0">
                        <a:solidFill>
                          <a:schemeClr val="bg1"/>
                        </a:solidFill>
                      </a:endParaRPr>
                    </a:p>
                  </a:txBody>
                  <a:tcPr marL="72000" marR="72000" marT="45725" marB="45725"/>
                </a:tc>
                <a:extLst>
                  <a:ext uri="{0D108BD9-81ED-4DB2-BD59-A6C34878D82A}">
                    <a16:rowId xmlns:a16="http://schemas.microsoft.com/office/drawing/2014/main" val="10002"/>
                  </a:ext>
                </a:extLst>
              </a:tr>
              <a:tr h="642575">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Infrastructure modernization</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Use of shared resources, platforms and applications instead of provisioning individual infrastructure. Modernize applications to benefit from cloud native, serverless products.</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Decommission database servers and migrate to shared database services.</a:t>
                      </a:r>
                      <a:endParaRPr sz="1100" dirty="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Use a managed runtime environment (e.g. AWS Beanstalk or Azure App Service) for applications.</a:t>
                      </a:r>
                      <a:endParaRPr sz="1100" dirty="0">
                        <a:solidFill>
                          <a:schemeClr val="bg1"/>
                        </a:solidFill>
                      </a:endParaRPr>
                    </a:p>
                  </a:txBody>
                  <a:tcPr marL="72000" marR="72000" marT="45725" marB="45725"/>
                </a:tc>
                <a:extLst>
                  <a:ext uri="{0D108BD9-81ED-4DB2-BD59-A6C34878D82A}">
                    <a16:rowId xmlns:a16="http://schemas.microsoft.com/office/drawing/2014/main" val="10003"/>
                  </a:ext>
                </a:extLst>
              </a:tr>
              <a:tr h="917975">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License optimization</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Reduce license cost by </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Switching to solutions requiring fewer or cheaper licenses,</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Using pay-as-you-go license instead of permanent licenses, or</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Consolidate machines for optimal usage of licenses.</a:t>
                      </a:r>
                      <a:endParaRPr sz="110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Run application server machines only when really needed, license is billed pay-as-you-go for only that time.</a:t>
                      </a:r>
                      <a:endParaRPr sz="1100" dirty="0">
                        <a:solidFill>
                          <a:schemeClr val="bg1"/>
                        </a:solidFill>
                      </a:endParaRPr>
                    </a:p>
                  </a:txBody>
                  <a:tcPr marL="72000" marR="72000" marT="45725" marB="45725"/>
                </a:tc>
                <a:extLst>
                  <a:ext uri="{0D108BD9-81ED-4DB2-BD59-A6C34878D82A}">
                    <a16:rowId xmlns:a16="http://schemas.microsoft.com/office/drawing/2014/main" val="10004"/>
                  </a:ext>
                </a:extLst>
              </a:tr>
              <a:tr h="375700">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Access to specialized infrastructure</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Use specialized infrastructure for tasks that benefit most from it.</a:t>
                      </a:r>
                      <a:endParaRPr sz="110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Run accelerated machine learning jobs on GPU-enabled virtual machines.</a:t>
                      </a:r>
                      <a:endParaRPr sz="1100" dirty="0">
                        <a:solidFill>
                          <a:schemeClr val="bg1"/>
                        </a:solidFill>
                      </a:endParaRPr>
                    </a:p>
                  </a:txBody>
                  <a:tcPr marL="72000" marR="72000" marT="45725" marB="4572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97483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lvl="0"/>
            <a:r>
              <a:rPr lang="en-US" dirty="0"/>
              <a:t>Value Components: IT Productivity Gains</a:t>
            </a:r>
            <a:endParaRPr dirty="0">
              <a:solidFill>
                <a:schemeClr val="bg1"/>
              </a:solidFill>
            </a:endParaRPr>
          </a:p>
        </p:txBody>
      </p:sp>
      <p:sp>
        <p:nvSpPr>
          <p:cNvPr id="2" name="Rectangle 1">
            <a:extLst>
              <a:ext uri="{FF2B5EF4-FFF2-40B4-BE49-F238E27FC236}">
                <a16:creationId xmlns:a16="http://schemas.microsoft.com/office/drawing/2014/main" id="{F0380DAA-7B97-7F40-B2BC-3C4080DAAE4F}"/>
              </a:ext>
            </a:extLst>
          </p:cNvPr>
          <p:cNvSpPr/>
          <p:nvPr/>
        </p:nvSpPr>
        <p:spPr>
          <a:xfrm>
            <a:off x="432000" y="1297186"/>
            <a:ext cx="11623366" cy="523220"/>
          </a:xfrm>
          <a:prstGeom prst="rect">
            <a:avLst/>
          </a:prstGeom>
        </p:spPr>
        <p:txBody>
          <a:bodyPr wrap="square">
            <a:spAutoFit/>
          </a:bodyPr>
          <a:lstStyle/>
          <a:p>
            <a:pPr lvl="0"/>
            <a:r>
              <a:rPr lang="en-US" dirty="0">
                <a:latin typeface="Rubik"/>
                <a:ea typeface="Rubik"/>
                <a:cs typeface="Rubik"/>
                <a:sym typeface="Rubik"/>
              </a:rPr>
              <a:t>Cloud infrastructure has a sweet spot for automation and DevOps practices, making it easier to gain benefits from them. An extensive support for tooling helps leveraging tools and platforms. This leads to increased benefits arising from higher productivity of staff.</a:t>
            </a:r>
            <a:endParaRPr lang="en-US" dirty="0"/>
          </a:p>
        </p:txBody>
      </p:sp>
      <p:graphicFrame>
        <p:nvGraphicFramePr>
          <p:cNvPr id="5" name="Google Shape;826;p26">
            <a:extLst>
              <a:ext uri="{FF2B5EF4-FFF2-40B4-BE49-F238E27FC236}">
                <a16:creationId xmlns:a16="http://schemas.microsoft.com/office/drawing/2014/main" id="{C5D39298-D764-0048-BC1C-5F412F57E179}"/>
              </a:ext>
            </a:extLst>
          </p:cNvPr>
          <p:cNvGraphicFramePr/>
          <p:nvPr/>
        </p:nvGraphicFramePr>
        <p:xfrm>
          <a:off x="586519" y="2162372"/>
          <a:ext cx="10144544" cy="3488561"/>
        </p:xfrm>
        <a:graphic>
          <a:graphicData uri="http://schemas.openxmlformats.org/drawingml/2006/table">
            <a:tbl>
              <a:tblPr firstRow="1" bandRow="1">
                <a:noFill/>
              </a:tblPr>
              <a:tblGrid>
                <a:gridCol w="2257245">
                  <a:extLst>
                    <a:ext uri="{9D8B030D-6E8A-4147-A177-3AD203B41FA5}">
                      <a16:colId xmlns:a16="http://schemas.microsoft.com/office/drawing/2014/main" val="20000"/>
                    </a:ext>
                  </a:extLst>
                </a:gridCol>
                <a:gridCol w="3411138">
                  <a:extLst>
                    <a:ext uri="{9D8B030D-6E8A-4147-A177-3AD203B41FA5}">
                      <a16:colId xmlns:a16="http://schemas.microsoft.com/office/drawing/2014/main" val="20001"/>
                    </a:ext>
                  </a:extLst>
                </a:gridCol>
                <a:gridCol w="4476161">
                  <a:extLst>
                    <a:ext uri="{9D8B030D-6E8A-4147-A177-3AD203B41FA5}">
                      <a16:colId xmlns:a16="http://schemas.microsoft.com/office/drawing/2014/main" val="20002"/>
                    </a:ext>
                  </a:extLst>
                </a:gridCol>
              </a:tblGrid>
              <a:tr h="361037">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Levers</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Description</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Examples</a:t>
                      </a:r>
                      <a:endParaRPr sz="1800" dirty="0">
                        <a:solidFill>
                          <a:schemeClr val="tx1"/>
                        </a:solidFill>
                      </a:endParaRPr>
                    </a:p>
                  </a:txBody>
                  <a:tcPr marL="90000" marR="90000" marT="45725" marB="45725">
                    <a:solidFill>
                      <a:schemeClr val="accent1"/>
                    </a:solidFill>
                  </a:tcPr>
                </a:tc>
                <a:extLst>
                  <a:ext uri="{0D108BD9-81ED-4DB2-BD59-A6C34878D82A}">
                    <a16:rowId xmlns:a16="http://schemas.microsoft.com/office/drawing/2014/main" val="10000"/>
                  </a:ext>
                </a:extLst>
              </a:tr>
              <a:tr h="846434">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Managed services</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Hand over infrastructure management tasks to the cloud provider.</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Migration to virtual machines frees resources from managing underlying hardware.</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Migration to shared database services frees resources from the need to patch or optimize the DB.</a:t>
                      </a:r>
                      <a:endParaRPr sz="1100">
                        <a:solidFill>
                          <a:schemeClr val="bg1"/>
                        </a:solidFill>
                      </a:endParaRPr>
                    </a:p>
                  </a:txBody>
                  <a:tcPr marL="72000" marR="72000" marT="45725" marB="45725"/>
                </a:tc>
                <a:extLst>
                  <a:ext uri="{0D108BD9-81ED-4DB2-BD59-A6C34878D82A}">
                    <a16:rowId xmlns:a16="http://schemas.microsoft.com/office/drawing/2014/main" val="10001"/>
                  </a:ext>
                </a:extLst>
              </a:tr>
              <a:tr h="846434">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Automation</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Cloud infrastructure generally provides interfaces and tooling for efficiently automating regular tasks for all resources.</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Use terraform to deploy or destroy whole environments.</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AWS benchmarks show a dramatic increase in the number of infrastructure assets managed per IT staff of 50% (lift &amp; shift migration) to 150% (modernization) for compute instances / VMs.</a:t>
                      </a:r>
                      <a:endParaRPr sz="1100">
                        <a:solidFill>
                          <a:schemeClr val="bg1"/>
                        </a:solidFill>
                      </a:endParaRPr>
                    </a:p>
                  </a:txBody>
                  <a:tcPr marL="72000" marR="72000" marT="45725" marB="45725"/>
                </a:tc>
                <a:extLst>
                  <a:ext uri="{0D108BD9-81ED-4DB2-BD59-A6C34878D82A}">
                    <a16:rowId xmlns:a16="http://schemas.microsoft.com/office/drawing/2014/main" val="10002"/>
                  </a:ext>
                </a:extLst>
              </a:tr>
              <a:tr h="768644">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Preconfigured and integrated tooling</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For many development and management tasks CSPs provide tools that are easy to set up and integrate in their environment. This reduces integration cost.</a:t>
                      </a:r>
                      <a:endParaRPr sz="1100" dirty="0">
                        <a:solidFill>
                          <a:schemeClr val="bg1"/>
                        </a:solidFill>
                      </a:endParaRPr>
                    </a:p>
                  </a:txBody>
                  <a:tcPr marL="72000" marR="72000" marT="45725" marB="45725"/>
                </a:tc>
                <a:tc>
                  <a:txBody>
                    <a:bodyPr/>
                    <a:lstStyle/>
                    <a:p>
                      <a:pPr marL="171450" marR="0" lvl="0" indent="-114300" algn="l" rtl="0">
                        <a:lnSpc>
                          <a:spcPct val="100000"/>
                        </a:lnSpc>
                        <a:spcBef>
                          <a:spcPts val="0"/>
                        </a:spcBef>
                        <a:spcAft>
                          <a:spcPts val="0"/>
                        </a:spcAft>
                        <a:buClr>
                          <a:srgbClr val="000000"/>
                        </a:buClr>
                        <a:buSzPts val="900"/>
                        <a:buFont typeface="Noto Sans Symbols"/>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3"/>
                  </a:ext>
                </a:extLst>
              </a:tr>
              <a:tr h="661279">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Integrated logging, monitoring, alerting</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Use centralized and integrated tools for logging, monitoring and alerting to gain insight into infrastructure status and events.</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52565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lvl="0"/>
            <a:r>
              <a:rPr lang="en-US" dirty="0"/>
              <a:t>Value Components: IT Operational Gains</a:t>
            </a:r>
            <a:endParaRPr dirty="0">
              <a:solidFill>
                <a:schemeClr val="bg1"/>
              </a:solidFill>
            </a:endParaRPr>
          </a:p>
        </p:txBody>
      </p:sp>
      <p:sp>
        <p:nvSpPr>
          <p:cNvPr id="2" name="Rectangle 1">
            <a:extLst>
              <a:ext uri="{FF2B5EF4-FFF2-40B4-BE49-F238E27FC236}">
                <a16:creationId xmlns:a16="http://schemas.microsoft.com/office/drawing/2014/main" id="{F0380DAA-7B97-7F40-B2BC-3C4080DAAE4F}"/>
              </a:ext>
            </a:extLst>
          </p:cNvPr>
          <p:cNvSpPr/>
          <p:nvPr/>
        </p:nvSpPr>
        <p:spPr>
          <a:xfrm>
            <a:off x="432000" y="1297186"/>
            <a:ext cx="11623366" cy="523220"/>
          </a:xfrm>
          <a:prstGeom prst="rect">
            <a:avLst/>
          </a:prstGeom>
        </p:spPr>
        <p:txBody>
          <a:bodyPr wrap="square">
            <a:spAutoFit/>
          </a:bodyPr>
          <a:lstStyle/>
          <a:p>
            <a:pPr lvl="0"/>
            <a:r>
              <a:rPr lang="en-US" dirty="0">
                <a:latin typeface="Rubik"/>
                <a:ea typeface="Rubik"/>
                <a:cs typeface="Rubik"/>
                <a:sym typeface="Rubik"/>
              </a:rPr>
              <a:t>Cloud infrastructure generally is backed by highly efficient, technically advanced and secure datacenters supported by global operations teams. This enables savings coming from capturing the economics of scale and scope of the CSP for having a secure, available and global environment.</a:t>
            </a:r>
            <a:endParaRPr lang="en-US" dirty="0"/>
          </a:p>
        </p:txBody>
      </p:sp>
      <p:graphicFrame>
        <p:nvGraphicFramePr>
          <p:cNvPr id="6" name="Google Shape;836;p27">
            <a:extLst>
              <a:ext uri="{FF2B5EF4-FFF2-40B4-BE49-F238E27FC236}">
                <a16:creationId xmlns:a16="http://schemas.microsoft.com/office/drawing/2014/main" id="{EDFC433E-7808-8C4E-AD95-6A2D5D26F548}"/>
              </a:ext>
            </a:extLst>
          </p:cNvPr>
          <p:cNvGraphicFramePr/>
          <p:nvPr/>
        </p:nvGraphicFramePr>
        <p:xfrm>
          <a:off x="649582" y="2312276"/>
          <a:ext cx="10670058" cy="3121725"/>
        </p:xfrm>
        <a:graphic>
          <a:graphicData uri="http://schemas.openxmlformats.org/drawingml/2006/table">
            <a:tbl>
              <a:tblPr firstRow="1" bandRow="1">
                <a:noFill/>
              </a:tblPr>
              <a:tblGrid>
                <a:gridCol w="2374176">
                  <a:extLst>
                    <a:ext uri="{9D8B030D-6E8A-4147-A177-3AD203B41FA5}">
                      <a16:colId xmlns:a16="http://schemas.microsoft.com/office/drawing/2014/main" val="20000"/>
                    </a:ext>
                  </a:extLst>
                </a:gridCol>
                <a:gridCol w="3587844">
                  <a:extLst>
                    <a:ext uri="{9D8B030D-6E8A-4147-A177-3AD203B41FA5}">
                      <a16:colId xmlns:a16="http://schemas.microsoft.com/office/drawing/2014/main" val="20001"/>
                    </a:ext>
                  </a:extLst>
                </a:gridCol>
                <a:gridCol w="4708038">
                  <a:extLst>
                    <a:ext uri="{9D8B030D-6E8A-4147-A177-3AD203B41FA5}">
                      <a16:colId xmlns:a16="http://schemas.microsoft.com/office/drawing/2014/main" val="20002"/>
                    </a:ext>
                  </a:extLst>
                </a:gridCol>
              </a:tblGrid>
              <a:tr h="408965">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Levers</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Description</a:t>
                      </a:r>
                      <a:endParaRPr sz="1800" dirty="0">
                        <a:solidFill>
                          <a:schemeClr val="tx1"/>
                        </a:solidFill>
                      </a:endParaRPr>
                    </a:p>
                  </a:txBody>
                  <a:tcPr marL="90000" marR="90000" marT="45725" marB="45725">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Examples</a:t>
                      </a:r>
                      <a:endParaRPr sz="1800" dirty="0">
                        <a:solidFill>
                          <a:schemeClr val="tx1"/>
                        </a:solidFill>
                      </a:endParaRPr>
                    </a:p>
                  </a:txBody>
                  <a:tcPr marL="90000" marR="90000" marT="45725" marB="45725">
                    <a:solidFill>
                      <a:schemeClr val="accent1"/>
                    </a:solidFill>
                  </a:tcPr>
                </a:tc>
                <a:extLst>
                  <a:ext uri="{0D108BD9-81ED-4DB2-BD59-A6C34878D82A}">
                    <a16:rowId xmlns:a16="http://schemas.microsoft.com/office/drawing/2014/main" val="10000"/>
                  </a:ext>
                </a:extLst>
              </a:tr>
              <a:tr h="592150">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Availability</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Pick the availability that matches the requirements of the application.</a:t>
                      </a:r>
                      <a:endParaRPr sz="110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Avoid downtime cost (e.g. lost business, lost staff productivity, reputation loss) by picking higher availability</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Avoid cost for unneeded availability by picking lower availability</a:t>
                      </a:r>
                      <a:endParaRPr sz="1100">
                        <a:solidFill>
                          <a:schemeClr val="bg1"/>
                        </a:solidFill>
                      </a:endParaRPr>
                    </a:p>
                  </a:txBody>
                  <a:tcPr marL="72000" marR="72000" marT="45725" marB="45725"/>
                </a:tc>
                <a:extLst>
                  <a:ext uri="{0D108BD9-81ED-4DB2-BD59-A6C34878D82A}">
                    <a16:rowId xmlns:a16="http://schemas.microsoft.com/office/drawing/2014/main" val="10001"/>
                  </a:ext>
                </a:extLst>
              </a:tr>
              <a:tr h="592150">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Disaster recovery</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Establishing a DR site in another cloud region with minimal cost for standby resources.</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Use automation for provisioning infrastructure in another region when primary region goes down. Backups that have been mirrored to the DR region are used for recovery.</a:t>
                      </a:r>
                      <a:endParaRPr sz="1100">
                        <a:solidFill>
                          <a:schemeClr val="bg1"/>
                        </a:solidFill>
                      </a:endParaRPr>
                    </a:p>
                  </a:txBody>
                  <a:tcPr marL="72000" marR="72000" marT="45725" marB="45725"/>
                </a:tc>
                <a:extLst>
                  <a:ext uri="{0D108BD9-81ED-4DB2-BD59-A6C34878D82A}">
                    <a16:rowId xmlns:a16="http://schemas.microsoft.com/office/drawing/2014/main" val="10002"/>
                  </a:ext>
                </a:extLst>
              </a:tr>
              <a:tr h="915135">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Security</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CSPs have highly skilled security operations teams that will increase resilience against common threats to infrastructure, e.g. attacks targeting specific vulnerabilities or DDoS attacks. Tools for analyzing the security posture and automated response help mitigating security risks.</a:t>
                      </a:r>
                      <a:endParaRPr sz="110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All hyperscalers quickly applied fixes for the meltdown and spectre bugs in intel chips, which has taken considerably longer in typical on-premise environments.</a:t>
                      </a:r>
                      <a:endParaRPr sz="1100">
                        <a:solidFill>
                          <a:schemeClr val="bg1"/>
                        </a:solidFill>
                      </a:endParaRPr>
                    </a:p>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a:solidFill>
                            <a:schemeClr val="bg1"/>
                          </a:solidFill>
                          <a:latin typeface="Rubik"/>
                          <a:ea typeface="Rubik"/>
                          <a:cs typeface="Rubik"/>
                          <a:sym typeface="Rubik"/>
                        </a:rPr>
                        <a:t>Unusual patterns detected by CSP tooling lead to automated denial of access to resources, thus avoiding a data breach causing damage to reputation.</a:t>
                      </a:r>
                      <a:endParaRPr sz="1100">
                        <a:solidFill>
                          <a:schemeClr val="bg1"/>
                        </a:solidFill>
                      </a:endParaRPr>
                    </a:p>
                  </a:txBody>
                  <a:tcPr marL="72000" marR="72000" marT="45725" marB="45725"/>
                </a:tc>
                <a:extLst>
                  <a:ext uri="{0D108BD9-81ED-4DB2-BD59-A6C34878D82A}">
                    <a16:rowId xmlns:a16="http://schemas.microsoft.com/office/drawing/2014/main" val="10003"/>
                  </a:ext>
                </a:extLst>
              </a:tr>
              <a:tr h="592150">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Cost Transparency</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FinOps practices and enhanced infrastructure analytics enable better cost transparency, making it easier to attribute IT cost to specific projects or business units.</a:t>
                      </a:r>
                      <a:endParaRPr sz="1100" dirty="0">
                        <a:solidFill>
                          <a:schemeClr val="bg1"/>
                        </a:solidFill>
                      </a:endParaRPr>
                    </a:p>
                  </a:txBody>
                  <a:tcPr marL="72000" marR="72000" marT="45725" marB="45725"/>
                </a:tc>
                <a:tc>
                  <a:txBody>
                    <a:bodyPr/>
                    <a:lstStyle/>
                    <a:p>
                      <a:pPr marL="171450" marR="0" lvl="0" indent="-171450" algn="l" rtl="0">
                        <a:lnSpc>
                          <a:spcPct val="100000"/>
                        </a:lnSpc>
                        <a:spcBef>
                          <a:spcPts val="0"/>
                        </a:spcBef>
                        <a:spcAft>
                          <a:spcPts val="0"/>
                        </a:spcAft>
                        <a:buClr>
                          <a:srgbClr val="000000"/>
                        </a:buClr>
                        <a:buSzPts val="900"/>
                        <a:buFont typeface="Noto Sans Symbols"/>
                        <a:buChar char="▪"/>
                      </a:pPr>
                      <a:r>
                        <a:rPr lang="en-US" sz="1100" u="none" strike="noStrike" cap="none" dirty="0">
                          <a:solidFill>
                            <a:schemeClr val="bg1"/>
                          </a:solidFill>
                          <a:latin typeface="Rubik"/>
                          <a:ea typeface="Rubik"/>
                          <a:cs typeface="Rubik"/>
                          <a:sym typeface="Rubik"/>
                        </a:rPr>
                        <a:t>IT spend for specific resources is aligned with a project automatically by using a common tagging strategy.</a:t>
                      </a:r>
                      <a:endParaRPr sz="1100" dirty="0">
                        <a:solidFill>
                          <a:schemeClr val="bg1"/>
                        </a:solidFill>
                      </a:endParaRPr>
                    </a:p>
                  </a:txBody>
                  <a:tcPr marL="72000" marR="72000" marT="45725" marB="4572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29038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8"/>
          <p:cNvSpPr txBox="1">
            <a:spLocks noGrp="1"/>
          </p:cNvSpPr>
          <p:nvPr>
            <p:ph type="title"/>
          </p:nvPr>
        </p:nvSpPr>
        <p:spPr>
          <a:xfrm>
            <a:off x="432000" y="432000"/>
            <a:ext cx="11404154" cy="865186"/>
          </a:xfrm>
          <a:prstGeom prst="rect">
            <a:avLst/>
          </a:prstGeom>
          <a:noFill/>
          <a:ln>
            <a:noFill/>
          </a:ln>
        </p:spPr>
        <p:txBody>
          <a:bodyPr spcFirstLastPara="1" wrap="square" lIns="0" tIns="0" rIns="0" bIns="0" anchor="ctr" anchorCtr="0">
            <a:normAutofit/>
          </a:bodyPr>
          <a:lstStyle/>
          <a:p>
            <a:pPr lvl="0"/>
            <a:r>
              <a:rPr lang="en-US" dirty="0"/>
              <a:t>Value Components: Business Gains</a:t>
            </a:r>
            <a:endParaRPr dirty="0">
              <a:solidFill>
                <a:schemeClr val="bg1"/>
              </a:solidFill>
            </a:endParaRPr>
          </a:p>
        </p:txBody>
      </p:sp>
      <p:sp>
        <p:nvSpPr>
          <p:cNvPr id="2" name="Rectangle 1">
            <a:extLst>
              <a:ext uri="{FF2B5EF4-FFF2-40B4-BE49-F238E27FC236}">
                <a16:creationId xmlns:a16="http://schemas.microsoft.com/office/drawing/2014/main" id="{F0380DAA-7B97-7F40-B2BC-3C4080DAAE4F}"/>
              </a:ext>
            </a:extLst>
          </p:cNvPr>
          <p:cNvSpPr/>
          <p:nvPr/>
        </p:nvSpPr>
        <p:spPr>
          <a:xfrm>
            <a:off x="432000" y="1297186"/>
            <a:ext cx="11623366" cy="523220"/>
          </a:xfrm>
          <a:prstGeom prst="rect">
            <a:avLst/>
          </a:prstGeom>
        </p:spPr>
        <p:txBody>
          <a:bodyPr wrap="square">
            <a:spAutoFit/>
          </a:bodyPr>
          <a:lstStyle/>
          <a:p>
            <a:pPr lvl="0"/>
            <a:r>
              <a:rPr lang="en-US" dirty="0">
                <a:latin typeface="Rubik"/>
                <a:ea typeface="Rubik"/>
                <a:cs typeface="Rubik"/>
                <a:sym typeface="Rubik"/>
              </a:rPr>
              <a:t>Public Cloud not only provides savings and efficiency gains, but also enables and supports development of new business capabilities. This not only leads to possible savings, but increased business as well.</a:t>
            </a:r>
            <a:endParaRPr lang="en-US" dirty="0"/>
          </a:p>
        </p:txBody>
      </p:sp>
      <p:graphicFrame>
        <p:nvGraphicFramePr>
          <p:cNvPr id="5" name="Google Shape;846;p28">
            <a:extLst>
              <a:ext uri="{FF2B5EF4-FFF2-40B4-BE49-F238E27FC236}">
                <a16:creationId xmlns:a16="http://schemas.microsoft.com/office/drawing/2014/main" id="{941D2C5E-53A7-E848-A333-46D34706C04D}"/>
              </a:ext>
            </a:extLst>
          </p:cNvPr>
          <p:cNvGraphicFramePr/>
          <p:nvPr>
            <p:extLst>
              <p:ext uri="{D42A27DB-BD31-4B8C-83A1-F6EECF244321}">
                <p14:modId xmlns:p14="http://schemas.microsoft.com/office/powerpoint/2010/main" val="2158379592"/>
              </p:ext>
            </p:extLst>
          </p:nvPr>
        </p:nvGraphicFramePr>
        <p:xfrm>
          <a:off x="587493" y="1900868"/>
          <a:ext cx="10615190" cy="4360562"/>
        </p:xfrm>
        <a:graphic>
          <a:graphicData uri="http://schemas.openxmlformats.org/drawingml/2006/table">
            <a:tbl>
              <a:tblPr firstRow="1" bandRow="1">
                <a:noFill/>
              </a:tblPr>
              <a:tblGrid>
                <a:gridCol w="2355403">
                  <a:extLst>
                    <a:ext uri="{9D8B030D-6E8A-4147-A177-3AD203B41FA5}">
                      <a16:colId xmlns:a16="http://schemas.microsoft.com/office/drawing/2014/main" val="20000"/>
                    </a:ext>
                  </a:extLst>
                </a:gridCol>
                <a:gridCol w="3575959">
                  <a:extLst>
                    <a:ext uri="{9D8B030D-6E8A-4147-A177-3AD203B41FA5}">
                      <a16:colId xmlns:a16="http://schemas.microsoft.com/office/drawing/2014/main" val="20001"/>
                    </a:ext>
                  </a:extLst>
                </a:gridCol>
                <a:gridCol w="4683828">
                  <a:extLst>
                    <a:ext uri="{9D8B030D-6E8A-4147-A177-3AD203B41FA5}">
                      <a16:colId xmlns:a16="http://schemas.microsoft.com/office/drawing/2014/main" val="20002"/>
                    </a:ext>
                  </a:extLst>
                </a:gridCol>
              </a:tblGrid>
              <a:tr h="389953">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Levers</a:t>
                      </a:r>
                      <a:endParaRPr sz="1800" dirty="0">
                        <a:solidFill>
                          <a:schemeClr val="tx1"/>
                        </a:solidFill>
                      </a:endParaRPr>
                    </a:p>
                  </a:txBody>
                  <a:tcPr marL="90000" marR="90000" marT="90000" marB="90000">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Description</a:t>
                      </a:r>
                      <a:endParaRPr sz="1800" dirty="0">
                        <a:solidFill>
                          <a:schemeClr val="tx1"/>
                        </a:solidFill>
                      </a:endParaRPr>
                    </a:p>
                  </a:txBody>
                  <a:tcPr marL="90000" marR="90000" marT="90000" marB="90000">
                    <a:solidFill>
                      <a:schemeClr val="accent1"/>
                    </a:solidFill>
                  </a:tcPr>
                </a:tc>
                <a:tc>
                  <a:txBody>
                    <a:bodyPr/>
                    <a:lstStyle/>
                    <a:p>
                      <a:pPr marL="0" marR="0" lvl="0" indent="0" algn="l" rtl="0">
                        <a:lnSpc>
                          <a:spcPct val="100000"/>
                        </a:lnSpc>
                        <a:spcBef>
                          <a:spcPts val="0"/>
                        </a:spcBef>
                        <a:spcAft>
                          <a:spcPts val="0"/>
                        </a:spcAft>
                        <a:buNone/>
                      </a:pPr>
                      <a:r>
                        <a:rPr lang="en-US" sz="1800" u="none" strike="noStrike" cap="none" dirty="0">
                          <a:solidFill>
                            <a:schemeClr val="tx1"/>
                          </a:solidFill>
                          <a:latin typeface="Rubik"/>
                          <a:ea typeface="Rubik"/>
                          <a:cs typeface="Rubik"/>
                          <a:sym typeface="Rubik"/>
                        </a:rPr>
                        <a:t>Examples</a:t>
                      </a:r>
                      <a:endParaRPr sz="1800" dirty="0">
                        <a:solidFill>
                          <a:schemeClr val="tx1"/>
                        </a:solidFill>
                      </a:endParaRPr>
                    </a:p>
                  </a:txBody>
                  <a:tcPr marL="90000" marR="90000" marT="90000" marB="90000">
                    <a:solidFill>
                      <a:schemeClr val="accent1"/>
                    </a:solidFill>
                  </a:tcPr>
                </a:tc>
                <a:extLst>
                  <a:ext uri="{0D108BD9-81ED-4DB2-BD59-A6C34878D82A}">
                    <a16:rowId xmlns:a16="http://schemas.microsoft.com/office/drawing/2014/main" val="10000"/>
                  </a:ext>
                </a:extLst>
              </a:tr>
              <a:tr h="429101">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Business agility by experimentation</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Simple and fast access to tools and components without upfront infrastructure investments support business experimentation.</a:t>
                      </a:r>
                      <a:endParaRPr sz="1100" dirty="0">
                        <a:solidFill>
                          <a:schemeClr val="bg1"/>
                        </a:solidFill>
                      </a:endParaRPr>
                    </a:p>
                  </a:txBody>
                  <a:tcPr marL="72000" marR="72000" marT="45725" marB="45725"/>
                </a:tc>
                <a:tc>
                  <a:txBody>
                    <a:bodyPr/>
                    <a:lstStyle/>
                    <a:p>
                      <a:pPr marL="171450" marR="0" lvl="0" indent="-114300" algn="l" rtl="0">
                        <a:lnSpc>
                          <a:spcPct val="100000"/>
                        </a:lnSpc>
                        <a:spcBef>
                          <a:spcPts val="0"/>
                        </a:spcBef>
                        <a:spcAft>
                          <a:spcPts val="0"/>
                        </a:spcAft>
                        <a:buClr>
                          <a:srgbClr val="000000"/>
                        </a:buClr>
                        <a:buSzPts val="900"/>
                        <a:buFont typeface="Noto Sans Symbols"/>
                        <a:buNone/>
                      </a:pPr>
                      <a:endParaRPr sz="1100" b="0" u="none" strike="noStrike" cap="none" dirty="0">
                        <a:solidFill>
                          <a:schemeClr val="bg1"/>
                        </a:solidFill>
                        <a:latin typeface="Rubik"/>
                        <a:ea typeface="Rubik"/>
                        <a:cs typeface="Rubik"/>
                        <a:sym typeface="Rubik"/>
                      </a:endParaRPr>
                    </a:p>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1"/>
                  </a:ext>
                </a:extLst>
              </a:tr>
              <a:tr h="590010">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Technology innovation</a:t>
                      </a:r>
                      <a:endParaRPr sz="110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a:solidFill>
                            <a:schemeClr val="bg1"/>
                          </a:solidFill>
                          <a:latin typeface="Rubik"/>
                          <a:ea typeface="Rubik"/>
                          <a:cs typeface="Rubik"/>
                          <a:sym typeface="Rubik"/>
                        </a:rPr>
                        <a:t>All hyperscalers have extensive R&amp;D budgets contributing to the development of new technologies and products that are made available for their customers.</a:t>
                      </a:r>
                      <a:endParaRPr sz="1100">
                        <a:solidFill>
                          <a:schemeClr val="bg1"/>
                        </a:solidFill>
                      </a:endParaRPr>
                    </a:p>
                  </a:txBody>
                  <a:tcPr marL="72000" marR="7200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ts val="900"/>
                        <a:buFont typeface="Noto Sans Symbols"/>
                        <a:buChar char="▪"/>
                        <a:tabLst/>
                        <a:defRPr/>
                      </a:pPr>
                      <a:r>
                        <a:rPr lang="en-GB" sz="1100" b="0" i="0" u="none" strike="noStrike" cap="none" dirty="0">
                          <a:solidFill>
                            <a:schemeClr val="bg1"/>
                          </a:solidFill>
                          <a:latin typeface="Rubik"/>
                          <a:cs typeface="Rubik"/>
                          <a:sym typeface="Arial"/>
                        </a:rPr>
                        <a:t>Tommy’s app now hosted on NHSD Azure tenant</a:t>
                      </a:r>
                      <a:endParaRPr lang="en-NL" sz="1100" b="0" i="0" u="none" strike="noStrike" cap="none" dirty="0">
                        <a:solidFill>
                          <a:schemeClr val="bg1"/>
                        </a:solidFill>
                        <a:latin typeface="Rubik"/>
                        <a:cs typeface="Rubik"/>
                        <a:sym typeface="Arial"/>
                      </a:endParaRPr>
                    </a:p>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2"/>
                  </a:ext>
                </a:extLst>
              </a:tr>
              <a:tr h="750919">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Business agility by accelerated product development</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Cloud environments have a sweet spot for digital product development supported by agile and DevOps practices. This accelerates the ease to develop new products, e.g. by fast deployments to new development and test environments.</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3"/>
                  </a:ext>
                </a:extLst>
              </a:tr>
              <a:tr h="750919">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Sustainability using cloud</a:t>
                      </a:r>
                      <a:endParaRPr sz="1100" dirty="0">
                        <a:solidFill>
                          <a:schemeClr val="bg1"/>
                        </a:solidFill>
                      </a:endParaRPr>
                    </a:p>
                  </a:txBody>
                  <a:tcPr marL="72000" marR="7200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bg1"/>
                          </a:solidFill>
                          <a:latin typeface="Rubik"/>
                          <a:cs typeface="Rubik"/>
                          <a:sym typeface="Arial"/>
                        </a:rPr>
                        <a:t>As organizations of all sizes re-evaluate strategy as a result of the COVID-19 pandemic, it’s clear that deploying technology is key, both for accelerating economic recovery and ensuring we do do in a sustainable way.  NHS focus in on sustainable hybrid cloud model that add meaningful value to the society at large. </a:t>
                      </a:r>
                    </a:p>
                  </a:txBody>
                  <a:tcPr marL="72000" marR="7200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ts val="900"/>
                        <a:buFont typeface="Noto Sans Symbols"/>
                        <a:buChar char="▪"/>
                        <a:tabLst/>
                        <a:defRPr/>
                      </a:pPr>
                      <a:r>
                        <a:rPr lang="en-US" sz="1100" b="0" i="0" u="none" strike="noStrike" cap="none" dirty="0">
                          <a:solidFill>
                            <a:schemeClr val="bg1"/>
                          </a:solidFill>
                          <a:latin typeface="Rubik"/>
                          <a:ea typeface="+mn-ea"/>
                          <a:cs typeface="Rubik"/>
                          <a:sym typeface="Rubik"/>
                        </a:rPr>
                        <a:t>Reduction of Co2 emission for NHS via cloud migration to hyperscale data center</a:t>
                      </a:r>
                    </a:p>
                    <a:p>
                      <a:pPr marL="171450" marR="0" lvl="0" indent="-171450" algn="l" defTabSz="914400" rtl="0" eaLnBrk="1" fontAlgn="auto" latinLnBrk="0" hangingPunct="1">
                        <a:lnSpc>
                          <a:spcPct val="100000"/>
                        </a:lnSpc>
                        <a:spcBef>
                          <a:spcPts val="0"/>
                        </a:spcBef>
                        <a:spcAft>
                          <a:spcPts val="0"/>
                        </a:spcAft>
                        <a:buClr>
                          <a:srgbClr val="000000"/>
                        </a:buClr>
                        <a:buSzPts val="900"/>
                        <a:buFont typeface="Noto Sans Symbols"/>
                        <a:buChar char="▪"/>
                        <a:tabLst/>
                        <a:defRPr/>
                      </a:pPr>
                      <a:r>
                        <a:rPr lang="en-US" sz="1100" b="0" i="0" u="none" strike="noStrike" cap="none" dirty="0">
                          <a:solidFill>
                            <a:schemeClr val="bg1"/>
                          </a:solidFill>
                          <a:latin typeface="Rubik"/>
                          <a:ea typeface="+mn-ea"/>
                          <a:cs typeface="Rubik"/>
                          <a:sym typeface="Rubik"/>
                        </a:rPr>
                        <a:t>Using CSP tools to give insight into the future energy grid and match workloads with surplus of renewable energy to advance green computing</a:t>
                      </a:r>
                      <a:endParaRPr lang="en-US" sz="1100" b="0" i="0" u="none" strike="noStrike" cap="none" dirty="0">
                        <a:solidFill>
                          <a:schemeClr val="bg1"/>
                        </a:solidFill>
                        <a:latin typeface="Rubik"/>
                        <a:ea typeface="+mn-ea"/>
                        <a:cs typeface="Rubik"/>
                        <a:sym typeface="Arial"/>
                      </a:endParaRPr>
                    </a:p>
                  </a:txBody>
                  <a:tcPr marL="72000" marR="72000" marT="45725" marB="45725"/>
                </a:tc>
                <a:extLst>
                  <a:ext uri="{0D108BD9-81ED-4DB2-BD59-A6C34878D82A}">
                    <a16:rowId xmlns:a16="http://schemas.microsoft.com/office/drawing/2014/main" val="10004"/>
                  </a:ext>
                </a:extLst>
              </a:tr>
              <a:tr h="429101">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Leverage CSP ecosystem</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r>
                        <a:rPr lang="en-US" sz="1100" u="none" strike="noStrike" cap="none" dirty="0">
                          <a:solidFill>
                            <a:schemeClr val="bg1"/>
                          </a:solidFill>
                          <a:latin typeface="Rubik"/>
                          <a:ea typeface="Rubik"/>
                          <a:cs typeface="Rubik"/>
                          <a:sym typeface="Rubik"/>
                        </a:rPr>
                        <a:t>Around each major CSPs offerings, a large ecosystem of additional </a:t>
                      </a:r>
                      <a:r>
                        <a:rPr lang="en-US" sz="1100" b="0" i="0" u="none" strike="noStrike" cap="none" dirty="0">
                          <a:solidFill>
                            <a:schemeClr val="bg1"/>
                          </a:solidFill>
                          <a:latin typeface="Rubik"/>
                          <a:ea typeface="Rubik"/>
                          <a:cs typeface="Rubik"/>
                          <a:sym typeface="Rubik"/>
                        </a:rPr>
                        <a:t>services</a:t>
                      </a:r>
                      <a:r>
                        <a:rPr lang="en-US" sz="1100" u="none" strike="noStrike" cap="none" dirty="0">
                          <a:solidFill>
                            <a:schemeClr val="bg1"/>
                          </a:solidFill>
                          <a:latin typeface="Rubik"/>
                          <a:ea typeface="Rubik"/>
                          <a:cs typeface="Rubik"/>
                          <a:sym typeface="Rubik"/>
                        </a:rPr>
                        <a:t> and products has evolved.</a:t>
                      </a: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0005"/>
                  </a:ext>
                </a:extLst>
              </a:tr>
              <a:tr h="429101">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100" u="none" strike="noStrike" cap="none" dirty="0">
                          <a:solidFill>
                            <a:schemeClr val="bg1"/>
                          </a:solidFill>
                          <a:latin typeface="Rubik"/>
                          <a:ea typeface="Rubik"/>
                          <a:cs typeface="Rubik"/>
                          <a:sym typeface="Rubik"/>
                        </a:rPr>
                        <a:t>Staff Productivity </a:t>
                      </a:r>
                      <a:endParaRPr lang="en-US" sz="1100" dirty="0">
                        <a:solidFill>
                          <a:schemeClr val="bg1"/>
                        </a:solidFill>
                      </a:endParaRPr>
                    </a:p>
                    <a:p>
                      <a:pPr marL="0" marR="0" lvl="0" indent="0" algn="l" rtl="0">
                        <a:lnSpc>
                          <a:spcPct val="100000"/>
                        </a:lnSpc>
                        <a:spcBef>
                          <a:spcPts val="0"/>
                        </a:spcBef>
                        <a:spcAft>
                          <a:spcPts val="0"/>
                        </a:spcAft>
                        <a:buNone/>
                      </a:pPr>
                      <a:endParaRPr sz="1100" dirty="0">
                        <a:solidFill>
                          <a:schemeClr val="bg1"/>
                        </a:solidFill>
                      </a:endParaRPr>
                    </a:p>
                  </a:txBody>
                  <a:tcPr marL="72000" marR="72000" marT="45725" marB="45725"/>
                </a:tc>
                <a:tc>
                  <a:txBody>
                    <a:bodyPr/>
                    <a:lstStyle/>
                    <a:p>
                      <a:pPr marL="0" marR="0" lvl="0" indent="0" algn="l" rtl="0">
                        <a:lnSpc>
                          <a:spcPct val="100000"/>
                        </a:lnSpc>
                        <a:spcBef>
                          <a:spcPts val="0"/>
                        </a:spcBef>
                        <a:spcAft>
                          <a:spcPts val="0"/>
                        </a:spcAft>
                        <a:buClr>
                          <a:srgbClr val="000000"/>
                        </a:buClr>
                        <a:buFont typeface="Arial"/>
                        <a:buNone/>
                      </a:pPr>
                      <a:r>
                        <a:rPr lang="en-US" sz="1100" b="0" i="0" u="none" strike="noStrike" cap="none" dirty="0">
                          <a:solidFill>
                            <a:schemeClr val="bg1"/>
                          </a:solidFill>
                          <a:latin typeface="Rubik"/>
                          <a:cs typeface="Rubik"/>
                          <a:sym typeface="Arial"/>
                        </a:rPr>
                        <a:t>Developer velocity increase as more freedom are in hands of engineers. </a:t>
                      </a:r>
                      <a:endParaRPr sz="1100" b="0" i="0" u="none" strike="noStrike" cap="none" dirty="0">
                        <a:solidFill>
                          <a:schemeClr val="bg1"/>
                        </a:solidFill>
                        <a:latin typeface="Rubik"/>
                        <a:cs typeface="Rubik"/>
                        <a:sym typeface="Arial"/>
                      </a:endParaRPr>
                    </a:p>
                  </a:txBody>
                  <a:tcPr marL="72000" marR="72000" marT="45725" marB="45725"/>
                </a:tc>
                <a:tc>
                  <a:txBody>
                    <a:bodyPr/>
                    <a:lstStyle/>
                    <a:p>
                      <a:pPr marL="0" marR="0" lvl="0" indent="0" algn="l" rtl="0">
                        <a:lnSpc>
                          <a:spcPct val="100000"/>
                        </a:lnSpc>
                        <a:spcBef>
                          <a:spcPts val="0"/>
                        </a:spcBef>
                        <a:spcAft>
                          <a:spcPts val="0"/>
                        </a:spcAft>
                        <a:buNone/>
                      </a:pPr>
                      <a:endParaRPr sz="1100" u="none" strike="noStrike" cap="none" dirty="0">
                        <a:solidFill>
                          <a:schemeClr val="bg1"/>
                        </a:solidFill>
                        <a:latin typeface="Rubik"/>
                        <a:ea typeface="Rubik"/>
                        <a:cs typeface="Rubik"/>
                        <a:sym typeface="Rubik"/>
                      </a:endParaRPr>
                    </a:p>
                  </a:txBody>
                  <a:tcPr marL="72000" marR="72000" marT="45725" marB="45725"/>
                </a:tc>
                <a:extLst>
                  <a:ext uri="{0D108BD9-81ED-4DB2-BD59-A6C34878D82A}">
                    <a16:rowId xmlns:a16="http://schemas.microsoft.com/office/drawing/2014/main" val="1432780011"/>
                  </a:ext>
                </a:extLst>
              </a:tr>
            </a:tbl>
          </a:graphicData>
        </a:graphic>
      </p:graphicFrame>
    </p:spTree>
    <p:extLst>
      <p:ext uri="{BB962C8B-B14F-4D97-AF65-F5344CB8AC3E}">
        <p14:creationId xmlns:p14="http://schemas.microsoft.com/office/powerpoint/2010/main" val="124634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733"/>
        <p:cNvGrpSpPr/>
        <p:nvPr/>
      </p:nvGrpSpPr>
      <p:grpSpPr>
        <a:xfrm>
          <a:off x="0" y="0"/>
          <a:ext cx="0" cy="0"/>
          <a:chOff x="0" y="0"/>
          <a:chExt cx="0" cy="0"/>
        </a:xfrm>
      </p:grpSpPr>
      <p:sp>
        <p:nvSpPr>
          <p:cNvPr id="1734" name="Google Shape;1734;p35"/>
          <p:cNvSpPr txBox="1">
            <a:spLocks noGrp="1"/>
          </p:cNvSpPr>
          <p:nvPr>
            <p:ph type="title" idx="4294967295"/>
          </p:nvPr>
        </p:nvSpPr>
        <p:spPr>
          <a:xfrm>
            <a:off x="838200" y="-1325563"/>
            <a:ext cx="10515600" cy="1325563"/>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4400"/>
              <a:buFont typeface="Arial"/>
              <a:buNone/>
            </a:pPr>
            <a:r>
              <a:rPr lang="en-GB"/>
              <a:t>End slide</a:t>
            </a:r>
            <a:endParaRPr/>
          </a:p>
        </p:txBody>
      </p:sp>
    </p:spTree>
    <p:extLst>
      <p:ext uri="{BB962C8B-B14F-4D97-AF65-F5344CB8AC3E}">
        <p14:creationId xmlns:p14="http://schemas.microsoft.com/office/powerpoint/2010/main" val="2458422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2" name="Google Shape;1412;p3"/>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dirty="0"/>
              <a:t>Approach</a:t>
            </a:r>
            <a:endParaRPr dirty="0"/>
          </a:p>
        </p:txBody>
      </p:sp>
      <p:sp>
        <p:nvSpPr>
          <p:cNvPr id="1413" name="Google Shape;1413;p3"/>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2800"/>
              <a:buNone/>
            </a:pPr>
            <a:endParaRPr dirty="0"/>
          </a:p>
        </p:txBody>
      </p:sp>
    </p:spTree>
    <p:extLst>
      <p:ext uri="{BB962C8B-B14F-4D97-AF65-F5344CB8AC3E}">
        <p14:creationId xmlns:p14="http://schemas.microsoft.com/office/powerpoint/2010/main" val="3684280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25" name="Google Shape;386;p3">
            <a:extLst>
              <a:ext uri="{FF2B5EF4-FFF2-40B4-BE49-F238E27FC236}">
                <a16:creationId xmlns:a16="http://schemas.microsoft.com/office/drawing/2014/main" id="{ABF93AA7-4CB7-6D49-92AF-EC30DC303E98}"/>
              </a:ext>
            </a:extLst>
          </p:cNvPr>
          <p:cNvSpPr/>
          <p:nvPr/>
        </p:nvSpPr>
        <p:spPr>
          <a:xfrm>
            <a:off x="254932" y="1344929"/>
            <a:ext cx="11404153" cy="2757480"/>
          </a:xfrm>
          <a:prstGeom prst="round2SameRect">
            <a:avLst>
              <a:gd name="adj1" fmla="val 2981"/>
              <a:gd name="adj2" fmla="val 2981"/>
            </a:avLst>
          </a:prstGeom>
          <a:solidFill>
            <a:srgbClr val="F2F2F2"/>
          </a:solidFill>
          <a:ln>
            <a:noFill/>
          </a:ln>
        </p:spPr>
        <p:txBody>
          <a:bodyPr spcFirstLastPara="1" wrap="square" lIns="144000" tIns="144000" rIns="144000" bIns="144000" anchor="t" anchorCtr="0">
            <a:noAutofit/>
          </a:bodyPr>
          <a:lstStyle/>
          <a:p>
            <a:pPr marL="0" marR="0" lvl="0" indent="0" algn="l" rtl="0">
              <a:lnSpc>
                <a:spcPct val="100000"/>
              </a:lnSpc>
              <a:spcBef>
                <a:spcPts val="0"/>
              </a:spcBef>
              <a:spcAft>
                <a:spcPts val="0"/>
              </a:spcAft>
              <a:buNone/>
            </a:pPr>
            <a:endParaRPr sz="1000" b="0" i="0" u="none" strike="noStrike" cap="none">
              <a:solidFill>
                <a:srgbClr val="373737"/>
              </a:solidFill>
              <a:latin typeface="Rubik"/>
              <a:ea typeface="Rubik"/>
              <a:cs typeface="Rubik"/>
              <a:sym typeface="Rubik"/>
            </a:endParaRPr>
          </a:p>
        </p:txBody>
      </p:sp>
      <p:sp>
        <p:nvSpPr>
          <p:cNvPr id="36" name="Google Shape;400;p3">
            <a:extLst>
              <a:ext uri="{FF2B5EF4-FFF2-40B4-BE49-F238E27FC236}">
                <a16:creationId xmlns:a16="http://schemas.microsoft.com/office/drawing/2014/main" id="{B3759F3E-B917-4C40-BA65-83AC20DAA75B}"/>
              </a:ext>
            </a:extLst>
          </p:cNvPr>
          <p:cNvSpPr/>
          <p:nvPr/>
        </p:nvSpPr>
        <p:spPr>
          <a:xfrm rot="5400000">
            <a:off x="3387991" y="2849629"/>
            <a:ext cx="1020991" cy="171880"/>
          </a:xfrm>
          <a:prstGeom prst="triangle">
            <a:avLst>
              <a:gd name="adj" fmla="val 50000"/>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8" name="Google Shape;402;p3">
            <a:extLst>
              <a:ext uri="{FF2B5EF4-FFF2-40B4-BE49-F238E27FC236}">
                <a16:creationId xmlns:a16="http://schemas.microsoft.com/office/drawing/2014/main" id="{C151E76D-A2E2-0444-AA8B-729361B1C0ED}"/>
              </a:ext>
            </a:extLst>
          </p:cNvPr>
          <p:cNvSpPr/>
          <p:nvPr/>
        </p:nvSpPr>
        <p:spPr>
          <a:xfrm rot="5400000">
            <a:off x="7337979" y="2843381"/>
            <a:ext cx="1015366" cy="171880"/>
          </a:xfrm>
          <a:prstGeom prst="triangle">
            <a:avLst>
              <a:gd name="adj" fmla="val 50000"/>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 name="Title 3">
            <a:extLst>
              <a:ext uri="{FF2B5EF4-FFF2-40B4-BE49-F238E27FC236}">
                <a16:creationId xmlns:a16="http://schemas.microsoft.com/office/drawing/2014/main" id="{2926D2A9-8432-2540-88FB-C9567C9A9DEF}"/>
              </a:ext>
            </a:extLst>
          </p:cNvPr>
          <p:cNvSpPr txBox="1">
            <a:spLocks/>
          </p:cNvSpPr>
          <p:nvPr/>
        </p:nvSpPr>
        <p:spPr>
          <a:xfrm>
            <a:off x="254931" y="426756"/>
            <a:ext cx="11777411" cy="865186"/>
          </a:xfrm>
          <a:prstGeom prst="rect">
            <a:avLst/>
          </a:prstGeom>
          <a:noFill/>
          <a:ln>
            <a:noFill/>
          </a:ln>
        </p:spPr>
        <p:txBody>
          <a:bodyPr spcFirstLastPara="1" wrap="square" lIns="0" tIns="0" rIns="0" bIns="0" anchor="ctr" anchorCtr="0">
            <a:normAutofit fontScale="97500"/>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r>
              <a:rPr lang="en-US" dirty="0"/>
              <a:t>The BVA aims to articulate the value of cloud adoption</a:t>
            </a:r>
            <a:endParaRPr lang="en-NL" dirty="0"/>
          </a:p>
        </p:txBody>
      </p:sp>
      <p:sp>
        <p:nvSpPr>
          <p:cNvPr id="43" name="TextBox 42">
            <a:extLst>
              <a:ext uri="{FF2B5EF4-FFF2-40B4-BE49-F238E27FC236}">
                <a16:creationId xmlns:a16="http://schemas.microsoft.com/office/drawing/2014/main" id="{249B25B4-DCDC-432A-97BE-DACDD75827F5}"/>
              </a:ext>
            </a:extLst>
          </p:cNvPr>
          <p:cNvSpPr txBox="1"/>
          <p:nvPr/>
        </p:nvSpPr>
        <p:spPr>
          <a:xfrm>
            <a:off x="4568980" y="1316554"/>
            <a:ext cx="2475571" cy="307777"/>
          </a:xfrm>
          <a:prstGeom prst="rect">
            <a:avLst/>
          </a:prstGeom>
          <a:noFill/>
        </p:spPr>
        <p:txBody>
          <a:bodyPr wrap="square" rtlCol="0">
            <a:spAutoFit/>
          </a:bodyPr>
          <a:lstStyle/>
          <a:p>
            <a:pPr algn="ctr"/>
            <a:r>
              <a:rPr lang="en-GB" b="1" u="sng" dirty="0"/>
              <a:t>Analysis &amp; Estimation</a:t>
            </a:r>
          </a:p>
        </p:txBody>
      </p:sp>
      <p:sp>
        <p:nvSpPr>
          <p:cNvPr id="44" name="TextBox 43">
            <a:extLst>
              <a:ext uri="{FF2B5EF4-FFF2-40B4-BE49-F238E27FC236}">
                <a16:creationId xmlns:a16="http://schemas.microsoft.com/office/drawing/2014/main" id="{17CC0E3D-EB02-475C-8F93-759153BB4CCA}"/>
              </a:ext>
            </a:extLst>
          </p:cNvPr>
          <p:cNvSpPr txBox="1"/>
          <p:nvPr/>
        </p:nvSpPr>
        <p:spPr>
          <a:xfrm>
            <a:off x="8514533" y="1315065"/>
            <a:ext cx="2475571" cy="307777"/>
          </a:xfrm>
          <a:prstGeom prst="rect">
            <a:avLst/>
          </a:prstGeom>
          <a:noFill/>
        </p:spPr>
        <p:txBody>
          <a:bodyPr wrap="square" rtlCol="0">
            <a:spAutoFit/>
          </a:bodyPr>
          <a:lstStyle/>
          <a:p>
            <a:pPr algn="ctr"/>
            <a:r>
              <a:rPr lang="en-GB" b="1" u="sng" dirty="0"/>
              <a:t>Business Case</a:t>
            </a:r>
          </a:p>
        </p:txBody>
      </p:sp>
      <p:grpSp>
        <p:nvGrpSpPr>
          <p:cNvPr id="4" name="Group 3">
            <a:extLst>
              <a:ext uri="{FF2B5EF4-FFF2-40B4-BE49-F238E27FC236}">
                <a16:creationId xmlns:a16="http://schemas.microsoft.com/office/drawing/2014/main" id="{6C398B71-0264-34BC-7B81-FE996AE8E9DD}"/>
              </a:ext>
            </a:extLst>
          </p:cNvPr>
          <p:cNvGrpSpPr/>
          <p:nvPr/>
        </p:nvGrpSpPr>
        <p:grpSpPr>
          <a:xfrm>
            <a:off x="4369735" y="1860148"/>
            <a:ext cx="3004679" cy="2133356"/>
            <a:chOff x="4304426" y="1860148"/>
            <a:chExt cx="3004679" cy="2133356"/>
          </a:xfrm>
        </p:grpSpPr>
        <p:sp>
          <p:nvSpPr>
            <p:cNvPr id="32" name="Google Shape;396;p3">
              <a:extLst>
                <a:ext uri="{FF2B5EF4-FFF2-40B4-BE49-F238E27FC236}">
                  <a16:creationId xmlns:a16="http://schemas.microsoft.com/office/drawing/2014/main" id="{657D878F-6E6B-7E45-BB7F-9EE40CFAF8DE}"/>
                </a:ext>
              </a:extLst>
            </p:cNvPr>
            <p:cNvSpPr/>
            <p:nvPr/>
          </p:nvSpPr>
          <p:spPr>
            <a:xfrm>
              <a:off x="4304428" y="2239345"/>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Value Drivers</a:t>
              </a:r>
              <a:endParaRPr dirty="0">
                <a:solidFill>
                  <a:schemeClr val="tx1"/>
                </a:solidFill>
                <a:latin typeface="+mn-lt"/>
              </a:endParaRPr>
            </a:p>
          </p:txBody>
        </p:sp>
        <p:sp>
          <p:nvSpPr>
            <p:cNvPr id="33" name="Google Shape;397;p3">
              <a:extLst>
                <a:ext uri="{FF2B5EF4-FFF2-40B4-BE49-F238E27FC236}">
                  <a16:creationId xmlns:a16="http://schemas.microsoft.com/office/drawing/2014/main" id="{68DFD79B-138E-6541-9A61-3633D244E9CB}"/>
                </a:ext>
              </a:extLst>
            </p:cNvPr>
            <p:cNvSpPr/>
            <p:nvPr/>
          </p:nvSpPr>
          <p:spPr>
            <a:xfrm>
              <a:off x="4304428" y="2612365"/>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Business Case Template</a:t>
              </a:r>
              <a:endParaRPr dirty="0">
                <a:solidFill>
                  <a:schemeClr val="tx1"/>
                </a:solidFill>
                <a:latin typeface="+mn-lt"/>
              </a:endParaRPr>
            </a:p>
          </p:txBody>
        </p:sp>
        <p:sp>
          <p:nvSpPr>
            <p:cNvPr id="34" name="Google Shape;398;p3">
              <a:extLst>
                <a:ext uri="{FF2B5EF4-FFF2-40B4-BE49-F238E27FC236}">
                  <a16:creationId xmlns:a16="http://schemas.microsoft.com/office/drawing/2014/main" id="{4D48F55A-B7BD-3444-ABD3-E4A8196714F2}"/>
                </a:ext>
              </a:extLst>
            </p:cNvPr>
            <p:cNvSpPr/>
            <p:nvPr/>
          </p:nvSpPr>
          <p:spPr>
            <a:xfrm>
              <a:off x="4304428" y="1860148"/>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Budget TCO Hypothesis</a:t>
              </a:r>
              <a:endParaRPr dirty="0">
                <a:solidFill>
                  <a:schemeClr val="tx1"/>
                </a:solidFill>
                <a:latin typeface="+mn-lt"/>
              </a:endParaRPr>
            </a:p>
          </p:txBody>
        </p:sp>
        <p:sp>
          <p:nvSpPr>
            <p:cNvPr id="35" name="Google Shape;399;p3">
              <a:extLst>
                <a:ext uri="{FF2B5EF4-FFF2-40B4-BE49-F238E27FC236}">
                  <a16:creationId xmlns:a16="http://schemas.microsoft.com/office/drawing/2014/main" id="{2640BAEE-8092-B944-8872-3A4395D837EA}"/>
                </a:ext>
              </a:extLst>
            </p:cNvPr>
            <p:cNvSpPr/>
            <p:nvPr/>
          </p:nvSpPr>
          <p:spPr>
            <a:xfrm>
              <a:off x="4304428" y="2984251"/>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Cloud run costs</a:t>
              </a:r>
              <a:endParaRPr dirty="0">
                <a:solidFill>
                  <a:schemeClr val="tx1"/>
                </a:solidFill>
                <a:latin typeface="+mn-lt"/>
              </a:endParaRPr>
            </a:p>
          </p:txBody>
        </p:sp>
        <p:sp>
          <p:nvSpPr>
            <p:cNvPr id="40" name="Google Shape;404;p3">
              <a:extLst>
                <a:ext uri="{FF2B5EF4-FFF2-40B4-BE49-F238E27FC236}">
                  <a16:creationId xmlns:a16="http://schemas.microsoft.com/office/drawing/2014/main" id="{5C919006-AA63-5A46-AEF4-939D9932287C}"/>
                </a:ext>
              </a:extLst>
            </p:cNvPr>
            <p:cNvSpPr/>
            <p:nvPr/>
          </p:nvSpPr>
          <p:spPr>
            <a:xfrm>
              <a:off x="4304428" y="3356137"/>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Migration Cost Estimate</a:t>
              </a:r>
              <a:endParaRPr lang="en-US" sz="1200" dirty="0">
                <a:solidFill>
                  <a:schemeClr val="tx1"/>
                </a:solidFill>
                <a:latin typeface="+mn-lt"/>
              </a:endParaRPr>
            </a:p>
          </p:txBody>
        </p:sp>
        <p:sp>
          <p:nvSpPr>
            <p:cNvPr id="47" name="Google Shape;404;p3">
              <a:extLst>
                <a:ext uri="{FF2B5EF4-FFF2-40B4-BE49-F238E27FC236}">
                  <a16:creationId xmlns:a16="http://schemas.microsoft.com/office/drawing/2014/main" id="{D046A053-CB91-4821-AA3D-4F059EBD578F}"/>
                </a:ext>
              </a:extLst>
            </p:cNvPr>
            <p:cNvSpPr/>
            <p:nvPr/>
          </p:nvSpPr>
          <p:spPr>
            <a:xfrm>
              <a:off x="4304426" y="3723790"/>
              <a:ext cx="3004677" cy="26971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Scenario Modelling</a:t>
              </a:r>
              <a:endParaRPr dirty="0">
                <a:solidFill>
                  <a:schemeClr val="tx1"/>
                </a:solidFill>
                <a:latin typeface="+mn-lt"/>
              </a:endParaRPr>
            </a:p>
          </p:txBody>
        </p:sp>
      </p:grpSp>
      <p:grpSp>
        <p:nvGrpSpPr>
          <p:cNvPr id="5" name="Group 4">
            <a:extLst>
              <a:ext uri="{FF2B5EF4-FFF2-40B4-BE49-F238E27FC236}">
                <a16:creationId xmlns:a16="http://schemas.microsoft.com/office/drawing/2014/main" id="{7C151903-1FDD-4B96-1C55-24128D17724B}"/>
              </a:ext>
            </a:extLst>
          </p:cNvPr>
          <p:cNvGrpSpPr/>
          <p:nvPr/>
        </p:nvGrpSpPr>
        <p:grpSpPr>
          <a:xfrm>
            <a:off x="422563" y="1355947"/>
            <a:ext cx="3004677" cy="2637557"/>
            <a:chOff x="756392" y="1355947"/>
            <a:chExt cx="3004677" cy="2637557"/>
          </a:xfrm>
        </p:grpSpPr>
        <p:sp>
          <p:nvSpPr>
            <p:cNvPr id="27" name="Google Shape;391;p3">
              <a:extLst>
                <a:ext uri="{FF2B5EF4-FFF2-40B4-BE49-F238E27FC236}">
                  <a16:creationId xmlns:a16="http://schemas.microsoft.com/office/drawing/2014/main" id="{33835036-D4C8-E949-82F3-F333EF05F526}"/>
                </a:ext>
              </a:extLst>
            </p:cNvPr>
            <p:cNvSpPr/>
            <p:nvPr/>
          </p:nvSpPr>
          <p:spPr>
            <a:xfrm>
              <a:off x="756392" y="2232974"/>
              <a:ext cx="3004677" cy="269714"/>
            </a:xfrm>
            <a:prstGeom prst="roundRect">
              <a:avLst>
                <a:gd name="adj" fmla="val 16667"/>
              </a:avLst>
            </a:prstGeom>
            <a:solidFill>
              <a:schemeClr val="dk1"/>
            </a:solidFill>
            <a:ln>
              <a:solidFill>
                <a:schemeClr val="accent6"/>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1" i="0" u="none" strike="noStrike" cap="none" dirty="0">
                  <a:solidFill>
                    <a:schemeClr val="lt1"/>
                  </a:solidFill>
                  <a:latin typeface="+mn-lt"/>
                  <a:ea typeface="Rubik"/>
                  <a:cs typeface="Rubik"/>
                  <a:sym typeface="Rubik"/>
                </a:rPr>
                <a:t>IT Budget</a:t>
              </a:r>
              <a:endParaRPr b="1" dirty="0">
                <a:latin typeface="+mn-lt"/>
              </a:endParaRPr>
            </a:p>
          </p:txBody>
        </p:sp>
        <p:sp>
          <p:nvSpPr>
            <p:cNvPr id="29" name="Google Shape;393;p3">
              <a:extLst>
                <a:ext uri="{FF2B5EF4-FFF2-40B4-BE49-F238E27FC236}">
                  <a16:creationId xmlns:a16="http://schemas.microsoft.com/office/drawing/2014/main" id="{3C3C9EF7-B3CE-4744-9B71-0B4FF64BC27B}"/>
                </a:ext>
              </a:extLst>
            </p:cNvPr>
            <p:cNvSpPr/>
            <p:nvPr/>
          </p:nvSpPr>
          <p:spPr>
            <a:xfrm>
              <a:off x="756392" y="2978626"/>
              <a:ext cx="3004677" cy="269714"/>
            </a:xfrm>
            <a:prstGeom prst="roundRect">
              <a:avLst>
                <a:gd name="adj" fmla="val 16667"/>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1200" i="1" dirty="0">
                  <a:latin typeface="+mn-lt"/>
                </a:rPr>
                <a:t>Business priorities</a:t>
              </a:r>
              <a:endParaRPr sz="1200" i="1" dirty="0">
                <a:latin typeface="+mn-lt"/>
              </a:endParaRPr>
            </a:p>
          </p:txBody>
        </p:sp>
        <p:sp>
          <p:nvSpPr>
            <p:cNvPr id="30" name="Google Shape;394;p3">
              <a:extLst>
                <a:ext uri="{FF2B5EF4-FFF2-40B4-BE49-F238E27FC236}">
                  <a16:creationId xmlns:a16="http://schemas.microsoft.com/office/drawing/2014/main" id="{F6D44B2F-BFBA-8F46-99DB-3D53531A258E}"/>
                </a:ext>
              </a:extLst>
            </p:cNvPr>
            <p:cNvSpPr/>
            <p:nvPr/>
          </p:nvSpPr>
          <p:spPr>
            <a:xfrm>
              <a:off x="756392" y="3351452"/>
              <a:ext cx="3004677" cy="269714"/>
            </a:xfrm>
            <a:prstGeom prst="roundRect">
              <a:avLst>
                <a:gd name="adj" fmla="val 16667"/>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1" u="none" strike="noStrike" cap="none" dirty="0">
                  <a:solidFill>
                    <a:schemeClr val="lt1"/>
                  </a:solidFill>
                  <a:latin typeface="+mn-lt"/>
                  <a:ea typeface="Rubik"/>
                  <a:cs typeface="Rubik"/>
                  <a:sym typeface="Rubik"/>
                </a:rPr>
                <a:t>Cloud Strategy – if available</a:t>
              </a:r>
              <a:endParaRPr lang="en-US" sz="1200" i="1" dirty="0">
                <a:latin typeface="+mn-lt"/>
              </a:endParaRPr>
            </a:p>
          </p:txBody>
        </p:sp>
        <p:sp>
          <p:nvSpPr>
            <p:cNvPr id="37" name="Google Shape;401;p3">
              <a:extLst>
                <a:ext uri="{FF2B5EF4-FFF2-40B4-BE49-F238E27FC236}">
                  <a16:creationId xmlns:a16="http://schemas.microsoft.com/office/drawing/2014/main" id="{299744C2-A100-D248-915F-6D95B92D44A5}"/>
                </a:ext>
              </a:extLst>
            </p:cNvPr>
            <p:cNvSpPr/>
            <p:nvPr/>
          </p:nvSpPr>
          <p:spPr>
            <a:xfrm>
              <a:off x="756392" y="1860148"/>
              <a:ext cx="3004677" cy="269714"/>
            </a:xfrm>
            <a:prstGeom prst="round2SameRect">
              <a:avLst>
                <a:gd name="adj1" fmla="val 16667"/>
                <a:gd name="adj2" fmla="val 14740"/>
              </a:avLst>
            </a:prstGeom>
            <a:solidFill>
              <a:schemeClr val="dk1"/>
            </a:solidFill>
            <a:ln>
              <a:solidFill>
                <a:schemeClr val="accent6"/>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1" i="0" u="none" strike="noStrike" cap="none" dirty="0">
                  <a:solidFill>
                    <a:schemeClr val="lt1"/>
                  </a:solidFill>
                  <a:latin typeface="+mn-lt"/>
                  <a:ea typeface="Rubik"/>
                  <a:cs typeface="Rubik"/>
                  <a:sym typeface="Rubik"/>
                </a:rPr>
                <a:t>Revenue</a:t>
              </a:r>
              <a:endParaRPr b="1" dirty="0">
                <a:latin typeface="+mn-lt"/>
              </a:endParaRPr>
            </a:p>
          </p:txBody>
        </p:sp>
        <p:sp>
          <p:nvSpPr>
            <p:cNvPr id="22" name="Google Shape;392;p3">
              <a:extLst>
                <a:ext uri="{FF2B5EF4-FFF2-40B4-BE49-F238E27FC236}">
                  <a16:creationId xmlns:a16="http://schemas.microsoft.com/office/drawing/2014/main" id="{1E45410C-E05E-44EE-AD97-649A927A9D8E}"/>
                </a:ext>
              </a:extLst>
            </p:cNvPr>
            <p:cNvSpPr/>
            <p:nvPr/>
          </p:nvSpPr>
          <p:spPr>
            <a:xfrm>
              <a:off x="756392" y="3723790"/>
              <a:ext cx="3004677" cy="269714"/>
            </a:xfrm>
            <a:prstGeom prst="roundRect">
              <a:avLst>
                <a:gd name="adj" fmla="val 16667"/>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1" u="none" strike="noStrike" cap="none" dirty="0">
                  <a:solidFill>
                    <a:schemeClr val="lt1"/>
                  </a:solidFill>
                  <a:latin typeface="+mn-lt"/>
                  <a:ea typeface="Rubik"/>
                  <a:cs typeface="Rubik"/>
                  <a:sym typeface="Rubik"/>
                </a:rPr>
                <a:t>Regulatory &amp; Compliance Constraints</a:t>
              </a:r>
              <a:endParaRPr i="1" dirty="0">
                <a:latin typeface="+mn-lt"/>
              </a:endParaRPr>
            </a:p>
          </p:txBody>
        </p:sp>
        <p:sp>
          <p:nvSpPr>
            <p:cNvPr id="3" name="TextBox 2">
              <a:extLst>
                <a:ext uri="{FF2B5EF4-FFF2-40B4-BE49-F238E27FC236}">
                  <a16:creationId xmlns:a16="http://schemas.microsoft.com/office/drawing/2014/main" id="{4B610D66-C25F-426B-BADF-CE1E259C420F}"/>
                </a:ext>
              </a:extLst>
            </p:cNvPr>
            <p:cNvSpPr txBox="1"/>
            <p:nvPr/>
          </p:nvSpPr>
          <p:spPr>
            <a:xfrm>
              <a:off x="1020945" y="1355947"/>
              <a:ext cx="2475571" cy="307777"/>
            </a:xfrm>
            <a:prstGeom prst="rect">
              <a:avLst/>
            </a:prstGeom>
            <a:noFill/>
          </p:spPr>
          <p:txBody>
            <a:bodyPr wrap="square" rtlCol="0">
              <a:spAutoFit/>
            </a:bodyPr>
            <a:lstStyle/>
            <a:p>
              <a:pPr algn="ctr"/>
              <a:r>
                <a:rPr lang="en-GB" b="1" u="sng" dirty="0"/>
                <a:t>Inputs</a:t>
              </a:r>
            </a:p>
          </p:txBody>
        </p:sp>
        <p:sp>
          <p:nvSpPr>
            <p:cNvPr id="48" name="TextBox 47">
              <a:extLst>
                <a:ext uri="{FF2B5EF4-FFF2-40B4-BE49-F238E27FC236}">
                  <a16:creationId xmlns:a16="http://schemas.microsoft.com/office/drawing/2014/main" id="{66C81CE2-6853-7644-3B86-5F60236FEEBC}"/>
                </a:ext>
              </a:extLst>
            </p:cNvPr>
            <p:cNvSpPr txBox="1"/>
            <p:nvPr/>
          </p:nvSpPr>
          <p:spPr>
            <a:xfrm>
              <a:off x="1020945" y="2624585"/>
              <a:ext cx="2475571" cy="307777"/>
            </a:xfrm>
            <a:prstGeom prst="rect">
              <a:avLst/>
            </a:prstGeom>
            <a:noFill/>
          </p:spPr>
          <p:txBody>
            <a:bodyPr wrap="square" rtlCol="0">
              <a:spAutoFit/>
            </a:bodyPr>
            <a:lstStyle/>
            <a:p>
              <a:pPr algn="ctr"/>
              <a:r>
                <a:rPr lang="en-GB" b="1" u="sng" dirty="0"/>
                <a:t>Context</a:t>
              </a:r>
            </a:p>
          </p:txBody>
        </p:sp>
      </p:grpSp>
      <p:grpSp>
        <p:nvGrpSpPr>
          <p:cNvPr id="2" name="Group 1">
            <a:extLst>
              <a:ext uri="{FF2B5EF4-FFF2-40B4-BE49-F238E27FC236}">
                <a16:creationId xmlns:a16="http://schemas.microsoft.com/office/drawing/2014/main" id="{ECF48355-EA78-AD4D-3825-CEDDDB35AF65}"/>
              </a:ext>
            </a:extLst>
          </p:cNvPr>
          <p:cNvGrpSpPr/>
          <p:nvPr/>
        </p:nvGrpSpPr>
        <p:grpSpPr>
          <a:xfrm>
            <a:off x="8316909" y="1995005"/>
            <a:ext cx="3004678" cy="1585669"/>
            <a:chOff x="7925025" y="1995005"/>
            <a:chExt cx="3004678" cy="1585669"/>
          </a:xfrm>
        </p:grpSpPr>
        <p:sp>
          <p:nvSpPr>
            <p:cNvPr id="39" name="Google Shape;403;p3">
              <a:extLst>
                <a:ext uri="{FF2B5EF4-FFF2-40B4-BE49-F238E27FC236}">
                  <a16:creationId xmlns:a16="http://schemas.microsoft.com/office/drawing/2014/main" id="{4E711980-2F2F-4C4D-8190-E9623C60E96A}"/>
                </a:ext>
              </a:extLst>
            </p:cNvPr>
            <p:cNvSpPr/>
            <p:nvPr/>
          </p:nvSpPr>
          <p:spPr>
            <a:xfrm>
              <a:off x="7925026" y="3310960"/>
              <a:ext cx="3004677" cy="269714"/>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b="0" i="0" u="none" strike="noStrike" cap="none" dirty="0">
                  <a:solidFill>
                    <a:schemeClr val="tx1"/>
                  </a:solidFill>
                  <a:latin typeface="+mn-lt"/>
                  <a:ea typeface="Rubik"/>
                  <a:cs typeface="Rubik"/>
                  <a:sym typeface="Rubik"/>
                </a:rPr>
                <a:t>Insights &amp; Recommendations</a:t>
              </a:r>
              <a:endParaRPr dirty="0">
                <a:solidFill>
                  <a:schemeClr val="tx1"/>
                </a:solidFill>
                <a:latin typeface="+mn-lt"/>
              </a:endParaRPr>
            </a:p>
          </p:txBody>
        </p:sp>
        <p:sp>
          <p:nvSpPr>
            <p:cNvPr id="45" name="Google Shape;403;p3">
              <a:extLst>
                <a:ext uri="{FF2B5EF4-FFF2-40B4-BE49-F238E27FC236}">
                  <a16:creationId xmlns:a16="http://schemas.microsoft.com/office/drawing/2014/main" id="{84BB5800-C096-4DCD-9246-DCFC27843C6B}"/>
                </a:ext>
              </a:extLst>
            </p:cNvPr>
            <p:cNvSpPr/>
            <p:nvPr/>
          </p:nvSpPr>
          <p:spPr>
            <a:xfrm>
              <a:off x="7925026" y="2306988"/>
              <a:ext cx="3004677" cy="269714"/>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dirty="0">
                  <a:solidFill>
                    <a:schemeClr val="tx1"/>
                  </a:solidFill>
                  <a:latin typeface="+mn-lt"/>
                  <a:sym typeface="Rubik"/>
                </a:rPr>
                <a:t>Value Gains</a:t>
              </a:r>
              <a:endParaRPr dirty="0">
                <a:solidFill>
                  <a:schemeClr val="tx1"/>
                </a:solidFill>
                <a:latin typeface="+mn-lt"/>
              </a:endParaRPr>
            </a:p>
          </p:txBody>
        </p:sp>
        <p:sp>
          <p:nvSpPr>
            <p:cNvPr id="46" name="Google Shape;403;p3">
              <a:extLst>
                <a:ext uri="{FF2B5EF4-FFF2-40B4-BE49-F238E27FC236}">
                  <a16:creationId xmlns:a16="http://schemas.microsoft.com/office/drawing/2014/main" id="{B388540E-F3EC-42B3-AABE-B17EF510A328}"/>
                </a:ext>
              </a:extLst>
            </p:cNvPr>
            <p:cNvSpPr/>
            <p:nvPr/>
          </p:nvSpPr>
          <p:spPr>
            <a:xfrm>
              <a:off x="7925026" y="2976302"/>
              <a:ext cx="3004677" cy="269714"/>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dirty="0">
                  <a:solidFill>
                    <a:schemeClr val="tx1"/>
                  </a:solidFill>
                  <a:latin typeface="+mn-lt"/>
                  <a:sym typeface="Rubik"/>
                </a:rPr>
                <a:t>Calculations</a:t>
              </a:r>
              <a:endParaRPr dirty="0">
                <a:solidFill>
                  <a:schemeClr val="tx1"/>
                </a:solidFill>
                <a:latin typeface="+mn-lt"/>
              </a:endParaRPr>
            </a:p>
          </p:txBody>
        </p:sp>
        <p:sp>
          <p:nvSpPr>
            <p:cNvPr id="49" name="Google Shape;403;p3">
              <a:extLst>
                <a:ext uri="{FF2B5EF4-FFF2-40B4-BE49-F238E27FC236}">
                  <a16:creationId xmlns:a16="http://schemas.microsoft.com/office/drawing/2014/main" id="{DDD8D2F5-7020-71F0-7D36-82C9370B914B}"/>
                </a:ext>
              </a:extLst>
            </p:cNvPr>
            <p:cNvSpPr/>
            <p:nvPr/>
          </p:nvSpPr>
          <p:spPr>
            <a:xfrm>
              <a:off x="7925026" y="2641645"/>
              <a:ext cx="3004677" cy="269714"/>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dirty="0">
                  <a:solidFill>
                    <a:schemeClr val="tx1"/>
                  </a:solidFill>
                  <a:latin typeface="+mn-lt"/>
                  <a:sym typeface="Rubik"/>
                </a:rPr>
                <a:t>Strategic Drivers</a:t>
              </a:r>
              <a:endParaRPr dirty="0">
                <a:solidFill>
                  <a:schemeClr val="tx1"/>
                </a:solidFill>
                <a:latin typeface="+mn-lt"/>
              </a:endParaRPr>
            </a:p>
          </p:txBody>
        </p:sp>
        <p:sp>
          <p:nvSpPr>
            <p:cNvPr id="50" name="Google Shape;403;p3">
              <a:extLst>
                <a:ext uri="{FF2B5EF4-FFF2-40B4-BE49-F238E27FC236}">
                  <a16:creationId xmlns:a16="http://schemas.microsoft.com/office/drawing/2014/main" id="{0E7CF3D4-0AC4-115C-1067-ABD335584699}"/>
                </a:ext>
              </a:extLst>
            </p:cNvPr>
            <p:cNvSpPr/>
            <p:nvPr/>
          </p:nvSpPr>
          <p:spPr>
            <a:xfrm>
              <a:off x="7925025" y="1995005"/>
              <a:ext cx="3004677" cy="269714"/>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200" dirty="0">
                  <a:solidFill>
                    <a:schemeClr val="tx1"/>
                  </a:solidFill>
                  <a:latin typeface="+mn-lt"/>
                  <a:sym typeface="Rubik"/>
                </a:rPr>
                <a:t>Cost Savings</a:t>
              </a:r>
              <a:endParaRPr dirty="0">
                <a:solidFill>
                  <a:schemeClr val="tx1"/>
                </a:solidFill>
                <a:latin typeface="+mn-lt"/>
              </a:endParaRPr>
            </a:p>
          </p:txBody>
        </p:sp>
      </p:grpSp>
      <p:sp>
        <p:nvSpPr>
          <p:cNvPr id="51" name="Google Shape;387;p3">
            <a:extLst>
              <a:ext uri="{FF2B5EF4-FFF2-40B4-BE49-F238E27FC236}">
                <a16:creationId xmlns:a16="http://schemas.microsoft.com/office/drawing/2014/main" id="{7D9F22A2-3C0E-5658-8437-8B5191E77032}"/>
              </a:ext>
            </a:extLst>
          </p:cNvPr>
          <p:cNvSpPr/>
          <p:nvPr/>
        </p:nvSpPr>
        <p:spPr>
          <a:xfrm>
            <a:off x="283515" y="4365432"/>
            <a:ext cx="3305598" cy="1699325"/>
          </a:xfrm>
          <a:prstGeom prst="round2SameRect">
            <a:avLst>
              <a:gd name="adj1" fmla="val 2981"/>
              <a:gd name="adj2" fmla="val 2981"/>
            </a:avLst>
          </a:prstGeom>
          <a:noFill/>
          <a:ln>
            <a:noFill/>
          </a:ln>
        </p:spPr>
        <p:txBody>
          <a:bodyPr spcFirstLastPara="1" wrap="square" lIns="0" tIns="45700" rIns="0" bIns="45700" anchor="t" anchorCtr="0">
            <a:noAutofit/>
          </a:bodyPr>
          <a:lstStyle/>
          <a:p>
            <a:r>
              <a:rPr lang="en-US" sz="1200" dirty="0">
                <a:solidFill>
                  <a:schemeClr val="accent6"/>
                </a:solidFill>
                <a:sym typeface="Rubik"/>
              </a:rPr>
              <a:t>The Cloud Business Value Assessments takes a publicly available data as starting point.</a:t>
            </a:r>
          </a:p>
          <a:p>
            <a:endParaRPr lang="en-US" sz="1200" dirty="0">
              <a:solidFill>
                <a:schemeClr val="accent6"/>
              </a:solidFill>
              <a:sym typeface="Rubik"/>
            </a:endParaRPr>
          </a:p>
          <a:p>
            <a:r>
              <a:rPr lang="en-US" sz="1200" dirty="0">
                <a:solidFill>
                  <a:schemeClr val="accent6"/>
                </a:solidFill>
                <a:sym typeface="Rubik"/>
              </a:rPr>
              <a:t>Contextual data, if available, can be used to refine and enrich the model.</a:t>
            </a:r>
            <a:endParaRPr sz="1200" dirty="0">
              <a:solidFill>
                <a:schemeClr val="accent6"/>
              </a:solidFill>
            </a:endParaRPr>
          </a:p>
        </p:txBody>
      </p:sp>
      <p:sp>
        <p:nvSpPr>
          <p:cNvPr id="52" name="Google Shape;408;p3">
            <a:extLst>
              <a:ext uri="{FF2B5EF4-FFF2-40B4-BE49-F238E27FC236}">
                <a16:creationId xmlns:a16="http://schemas.microsoft.com/office/drawing/2014/main" id="{B995CF93-82CC-4272-301B-303B3342DD68}"/>
              </a:ext>
            </a:extLst>
          </p:cNvPr>
          <p:cNvSpPr/>
          <p:nvPr/>
        </p:nvSpPr>
        <p:spPr>
          <a:xfrm>
            <a:off x="4174704" y="4365432"/>
            <a:ext cx="3394738" cy="1699325"/>
          </a:xfrm>
          <a:prstGeom prst="round2SameRect">
            <a:avLst>
              <a:gd name="adj1" fmla="val 2981"/>
              <a:gd name="adj2" fmla="val 2981"/>
            </a:avLst>
          </a:prstGeom>
          <a:noFill/>
          <a:ln>
            <a:noFill/>
          </a:ln>
        </p:spPr>
        <p:txBody>
          <a:bodyPr spcFirstLastPara="1" wrap="square" lIns="0" tIns="45700" rIns="0" bIns="45700" anchor="t" anchorCtr="0">
            <a:noAutofit/>
          </a:bodyPr>
          <a:lstStyle/>
          <a:p>
            <a:r>
              <a:rPr lang="en-GB" sz="1200" dirty="0">
                <a:solidFill>
                  <a:schemeClr val="accent6"/>
                </a:solidFill>
                <a:sym typeface="Rubik"/>
              </a:rPr>
              <a:t>An initial hypothesis is derived using industry cost benchmark data.   This hypothesis is validated and tuned based on IT cost actuals if available.</a:t>
            </a:r>
          </a:p>
          <a:p>
            <a:endParaRPr lang="en-GB" sz="1200" dirty="0">
              <a:solidFill>
                <a:schemeClr val="accent6"/>
              </a:solidFill>
              <a:sym typeface="Rubik"/>
            </a:endParaRPr>
          </a:p>
          <a:p>
            <a:r>
              <a:rPr lang="en-GB" sz="1200" dirty="0">
                <a:solidFill>
                  <a:schemeClr val="accent6"/>
                </a:solidFill>
                <a:sym typeface="Rubik"/>
              </a:rPr>
              <a:t>Once the As Is costs are established, the model is used to generates a range of cost projections and value cases.</a:t>
            </a:r>
            <a:endParaRPr lang="en-GB" sz="1200" dirty="0">
              <a:solidFill>
                <a:schemeClr val="accent6"/>
              </a:solidFill>
            </a:endParaRPr>
          </a:p>
          <a:p>
            <a:endParaRPr lang="en-GB" sz="1200" dirty="0">
              <a:solidFill>
                <a:schemeClr val="accent6"/>
              </a:solidFill>
              <a:sym typeface="Rubik"/>
            </a:endParaRPr>
          </a:p>
          <a:p>
            <a:r>
              <a:rPr lang="en-GB" sz="1200" dirty="0">
                <a:solidFill>
                  <a:schemeClr val="accent6"/>
                </a:solidFill>
                <a:sym typeface="Rubik"/>
              </a:rPr>
              <a:t>Finally, adoption and migration scenarios are assessed to estimate the cost of change</a:t>
            </a:r>
            <a:endParaRPr lang="en-GB" sz="1200" dirty="0">
              <a:solidFill>
                <a:schemeClr val="accent6"/>
              </a:solidFill>
            </a:endParaRPr>
          </a:p>
        </p:txBody>
      </p:sp>
      <p:sp>
        <p:nvSpPr>
          <p:cNvPr id="53" name="Google Shape;409;p3">
            <a:extLst>
              <a:ext uri="{FF2B5EF4-FFF2-40B4-BE49-F238E27FC236}">
                <a16:creationId xmlns:a16="http://schemas.microsoft.com/office/drawing/2014/main" id="{03DAADE4-6C54-2567-0964-A230A58B11DE}"/>
              </a:ext>
            </a:extLst>
          </p:cNvPr>
          <p:cNvSpPr/>
          <p:nvPr/>
        </p:nvSpPr>
        <p:spPr>
          <a:xfrm>
            <a:off x="8344332" y="4365432"/>
            <a:ext cx="3314753" cy="1699325"/>
          </a:xfrm>
          <a:prstGeom prst="round2SameRect">
            <a:avLst>
              <a:gd name="adj1" fmla="val 2981"/>
              <a:gd name="adj2" fmla="val 2981"/>
            </a:avLst>
          </a:prstGeom>
          <a:noFill/>
          <a:ln>
            <a:noFill/>
          </a:ln>
        </p:spPr>
        <p:txBody>
          <a:bodyPr spcFirstLastPara="1" wrap="square" lIns="0" tIns="45700" rIns="0" bIns="45700" anchor="t" anchorCtr="0">
            <a:noAutofit/>
          </a:bodyPr>
          <a:lstStyle/>
          <a:p>
            <a:r>
              <a:rPr lang="en-GB" sz="1200" dirty="0">
                <a:solidFill>
                  <a:schemeClr val="accent6"/>
                </a:solidFill>
                <a:sym typeface="Rubik"/>
              </a:rPr>
              <a:t>Insights and recommendations from the Business Value Assessment summary report aim to inform decision-making about the migration strategy and plans.</a:t>
            </a:r>
          </a:p>
          <a:p>
            <a:endParaRPr sz="1200" dirty="0">
              <a:solidFill>
                <a:schemeClr val="accent6"/>
              </a:solidFill>
            </a:endParaRPr>
          </a:p>
        </p:txBody>
      </p:sp>
    </p:spTree>
    <p:extLst>
      <p:ext uri="{BB962C8B-B14F-4D97-AF65-F5344CB8AC3E}">
        <p14:creationId xmlns:p14="http://schemas.microsoft.com/office/powerpoint/2010/main" val="1759532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p8"/>
          <p:cNvSpPr txBox="1">
            <a:spLocks noGrp="1"/>
          </p:cNvSpPr>
          <p:nvPr>
            <p:ph type="title"/>
          </p:nvPr>
        </p:nvSpPr>
        <p:spPr>
          <a:xfrm>
            <a:off x="496848" y="315526"/>
            <a:ext cx="11404154" cy="865186"/>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3600"/>
              <a:buFont typeface="Arial"/>
              <a:buNone/>
            </a:pPr>
            <a:r>
              <a:rPr lang="en-GB" dirty="0"/>
              <a:t>Cloud value Gains</a:t>
            </a:r>
            <a:endParaRPr dirty="0"/>
          </a:p>
        </p:txBody>
      </p:sp>
      <p:sp>
        <p:nvSpPr>
          <p:cNvPr id="9" name="Google Shape;417;p4">
            <a:extLst>
              <a:ext uri="{FF2B5EF4-FFF2-40B4-BE49-F238E27FC236}">
                <a16:creationId xmlns:a16="http://schemas.microsoft.com/office/drawing/2014/main" id="{6B4A73B2-4D7F-5840-A54A-6B21007C2731}"/>
              </a:ext>
            </a:extLst>
          </p:cNvPr>
          <p:cNvSpPr/>
          <p:nvPr/>
        </p:nvSpPr>
        <p:spPr>
          <a:xfrm flipH="1">
            <a:off x="619939" y="2320479"/>
            <a:ext cx="2544092" cy="269814"/>
          </a:xfrm>
          <a:prstGeom prst="round2SameRect">
            <a:avLst>
              <a:gd name="adj1" fmla="val 16667"/>
              <a:gd name="adj2" fmla="val 0"/>
            </a:avLst>
          </a:prstGeom>
          <a:solidFill>
            <a:schemeClr val="dk2"/>
          </a:solidFill>
          <a:ln>
            <a:noFill/>
          </a:ln>
        </p:spPr>
        <p:txBody>
          <a:bodyPr spcFirstLastPara="1" wrap="square" lIns="36000" tIns="36000" rIns="36000" bIns="36000" anchor="t" anchorCtr="0">
            <a:spAutoFit/>
          </a:bodyPr>
          <a:lstStyle/>
          <a:p>
            <a:pPr marL="0" marR="0" lvl="0" indent="0" algn="ctr" rtl="0">
              <a:lnSpc>
                <a:spcPct val="100000"/>
              </a:lnSpc>
              <a:spcBef>
                <a:spcPts val="0"/>
              </a:spcBef>
              <a:spcAft>
                <a:spcPts val="0"/>
              </a:spcAft>
              <a:buNone/>
            </a:pPr>
            <a:r>
              <a:rPr lang="en-US" sz="1200" b="1" i="0" u="none" strike="noStrike" cap="none" dirty="0">
                <a:solidFill>
                  <a:schemeClr val="tx1"/>
                </a:solidFill>
                <a:latin typeface="Rubik"/>
                <a:ea typeface="Rubik"/>
                <a:cs typeface="Rubik"/>
                <a:sym typeface="Rubik"/>
              </a:rPr>
              <a:t>IT Infrastructure Cost Savings</a:t>
            </a:r>
            <a:endParaRPr sz="1800" b="1" i="0" u="none" strike="noStrike" cap="none" dirty="0">
              <a:solidFill>
                <a:schemeClr val="tx1"/>
              </a:solidFill>
              <a:latin typeface="Rubik"/>
              <a:ea typeface="Rubik"/>
              <a:cs typeface="Rubik"/>
              <a:sym typeface="Rubik"/>
            </a:endParaRPr>
          </a:p>
        </p:txBody>
      </p:sp>
      <p:sp>
        <p:nvSpPr>
          <p:cNvPr id="10" name="Google Shape;418;p4">
            <a:extLst>
              <a:ext uri="{FF2B5EF4-FFF2-40B4-BE49-F238E27FC236}">
                <a16:creationId xmlns:a16="http://schemas.microsoft.com/office/drawing/2014/main" id="{3CDF994E-E943-E143-9598-875508113185}"/>
              </a:ext>
            </a:extLst>
          </p:cNvPr>
          <p:cNvSpPr/>
          <p:nvPr/>
        </p:nvSpPr>
        <p:spPr>
          <a:xfrm>
            <a:off x="619941" y="2573729"/>
            <a:ext cx="2544092" cy="2892834"/>
          </a:xfrm>
          <a:prstGeom prst="round2SameRect">
            <a:avLst>
              <a:gd name="adj1" fmla="val 0"/>
              <a:gd name="adj2" fmla="val 6818"/>
            </a:avLst>
          </a:prstGeom>
          <a:solidFill>
            <a:schemeClr val="tx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200" b="0" i="0" u="none" strike="noStrike" cap="none" dirty="0">
                <a:solidFill>
                  <a:srgbClr val="000000"/>
                </a:solidFill>
                <a:latin typeface="Rubik Light"/>
                <a:ea typeface="Rubik Light"/>
                <a:cs typeface="Rubik Light"/>
                <a:sym typeface="Rubik Light"/>
              </a:rPr>
              <a:t>Moving to public cloud unlocks potential savings on IT infrastructure and related costs, e.g. license costs. </a:t>
            </a:r>
            <a:endParaRPr sz="2000" dirty="0"/>
          </a:p>
          <a:p>
            <a:pPr marL="0" marR="0" lvl="0" indent="0" algn="l" rtl="0">
              <a:lnSpc>
                <a:spcPct val="100000"/>
              </a:lnSpc>
              <a:spcBef>
                <a:spcPts val="0"/>
              </a:spcBef>
              <a:spcAft>
                <a:spcPts val="0"/>
              </a:spcAft>
              <a:buNone/>
            </a:pPr>
            <a:endParaRPr sz="1200" b="0" i="0" u="none" strike="noStrike" cap="none" dirty="0">
              <a:solidFill>
                <a:srgbClr val="000000"/>
              </a:solidFill>
              <a:latin typeface="Rubik Light"/>
              <a:ea typeface="Rubik Light"/>
              <a:cs typeface="Rubik Light"/>
              <a:sym typeface="Rubik Light"/>
            </a:endParaRPr>
          </a:p>
          <a:p>
            <a:pPr marL="0" marR="0" lvl="0" indent="0" algn="l" rtl="0">
              <a:lnSpc>
                <a:spcPct val="100000"/>
              </a:lnSpc>
              <a:spcBef>
                <a:spcPts val="0"/>
              </a:spcBef>
              <a:spcAft>
                <a:spcPts val="0"/>
              </a:spcAft>
              <a:buNone/>
            </a:pPr>
            <a:r>
              <a:rPr lang="en-US" sz="1200" b="0" i="0" u="none" strike="noStrike" cap="none" dirty="0">
                <a:solidFill>
                  <a:srgbClr val="000000"/>
                </a:solidFill>
                <a:latin typeface="Rubik Light"/>
                <a:ea typeface="Rubik Light"/>
                <a:cs typeface="Rubik Light"/>
                <a:sym typeface="Rubik Light"/>
              </a:rPr>
              <a:t>Using a cloud native approach (rightsizing, pay as you use) to infrastructure provisioning adds further savings potential by reducing usage of computing, storage or networking resources.</a:t>
            </a:r>
            <a:endParaRPr sz="2000" dirty="0"/>
          </a:p>
        </p:txBody>
      </p:sp>
      <p:sp>
        <p:nvSpPr>
          <p:cNvPr id="11" name="Google Shape;419;p4">
            <a:extLst>
              <a:ext uri="{FF2B5EF4-FFF2-40B4-BE49-F238E27FC236}">
                <a16:creationId xmlns:a16="http://schemas.microsoft.com/office/drawing/2014/main" id="{F1EA6920-AB94-4F4D-91AC-D7B60F732E06}"/>
              </a:ext>
            </a:extLst>
          </p:cNvPr>
          <p:cNvSpPr/>
          <p:nvPr/>
        </p:nvSpPr>
        <p:spPr>
          <a:xfrm flipH="1">
            <a:off x="3205013" y="2320479"/>
            <a:ext cx="2544089" cy="269814"/>
          </a:xfrm>
          <a:prstGeom prst="round2SameRect">
            <a:avLst>
              <a:gd name="adj1" fmla="val 16667"/>
              <a:gd name="adj2" fmla="val 0"/>
            </a:avLst>
          </a:prstGeom>
          <a:solidFill>
            <a:schemeClr val="accent4"/>
          </a:solidFill>
          <a:ln>
            <a:noFill/>
          </a:ln>
        </p:spPr>
        <p:txBody>
          <a:bodyPr spcFirstLastPara="1" wrap="square" lIns="36000" tIns="36000" rIns="36000" bIns="36000" anchor="t" anchorCtr="0">
            <a:spAutoFit/>
          </a:bodyPr>
          <a:lstStyle/>
          <a:p>
            <a:pPr marL="0" marR="0" lvl="0" indent="0" algn="ctr" rtl="0">
              <a:lnSpc>
                <a:spcPct val="100000"/>
              </a:lnSpc>
              <a:spcBef>
                <a:spcPts val="0"/>
              </a:spcBef>
              <a:spcAft>
                <a:spcPts val="0"/>
              </a:spcAft>
              <a:buNone/>
            </a:pPr>
            <a:r>
              <a:rPr lang="en-US" sz="1200" b="1" i="0" u="none" strike="noStrike" cap="none" dirty="0">
                <a:solidFill>
                  <a:schemeClr val="tx1"/>
                </a:solidFill>
                <a:latin typeface="Rubik"/>
                <a:ea typeface="Rubik"/>
                <a:cs typeface="Rubik"/>
                <a:sym typeface="Rubik"/>
              </a:rPr>
              <a:t>IT Productivity Gains</a:t>
            </a:r>
            <a:endParaRPr sz="1800" b="1" i="0" u="none" strike="noStrike" cap="none" dirty="0">
              <a:solidFill>
                <a:schemeClr val="tx1"/>
              </a:solidFill>
              <a:latin typeface="Rubik"/>
              <a:ea typeface="Rubik"/>
              <a:cs typeface="Rubik"/>
              <a:sym typeface="Rubik"/>
            </a:endParaRPr>
          </a:p>
        </p:txBody>
      </p:sp>
      <p:sp>
        <p:nvSpPr>
          <p:cNvPr id="12" name="Google Shape;420;p4">
            <a:extLst>
              <a:ext uri="{FF2B5EF4-FFF2-40B4-BE49-F238E27FC236}">
                <a16:creationId xmlns:a16="http://schemas.microsoft.com/office/drawing/2014/main" id="{F02EFF4B-38F1-A340-8747-18A8B9BD0C25}"/>
              </a:ext>
            </a:extLst>
          </p:cNvPr>
          <p:cNvSpPr/>
          <p:nvPr/>
        </p:nvSpPr>
        <p:spPr>
          <a:xfrm>
            <a:off x="3205015" y="2579729"/>
            <a:ext cx="2544090" cy="2885741"/>
          </a:xfrm>
          <a:prstGeom prst="round2SameRect">
            <a:avLst>
              <a:gd name="adj1" fmla="val 0"/>
              <a:gd name="adj2" fmla="val 6818"/>
            </a:avLst>
          </a:prstGeom>
          <a:solidFill>
            <a:schemeClr val="accent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200" b="0" i="0" u="none" strike="noStrike" cap="none" dirty="0">
                <a:solidFill>
                  <a:srgbClr val="000000"/>
                </a:solidFill>
                <a:latin typeface="Rubik Light"/>
                <a:ea typeface="Rubik Light"/>
                <a:cs typeface="Rubik Light"/>
                <a:sym typeface="Rubik Light"/>
              </a:rPr>
              <a:t>Cloud infrastructure has a sweet spot for automation and DevOps practices, making it easier to gain benefits from them. An extensive support for tooling helps leveraging tools and platforms. </a:t>
            </a:r>
            <a:endParaRPr sz="2000" dirty="0"/>
          </a:p>
          <a:p>
            <a:pPr marL="0" marR="0" lvl="0" indent="0" algn="l" rtl="0">
              <a:lnSpc>
                <a:spcPct val="100000"/>
              </a:lnSpc>
              <a:spcBef>
                <a:spcPts val="0"/>
              </a:spcBef>
              <a:spcAft>
                <a:spcPts val="0"/>
              </a:spcAft>
              <a:buNone/>
            </a:pPr>
            <a:endParaRPr sz="1200" b="0" i="0" u="none" strike="noStrike" cap="none" dirty="0">
              <a:solidFill>
                <a:srgbClr val="000000"/>
              </a:solidFill>
              <a:latin typeface="Rubik Light"/>
              <a:ea typeface="Rubik Light"/>
              <a:cs typeface="Rubik Light"/>
              <a:sym typeface="Rubik Light"/>
            </a:endParaRPr>
          </a:p>
          <a:p>
            <a:pPr marL="0" marR="0" lvl="0" indent="0" algn="l" rtl="0">
              <a:lnSpc>
                <a:spcPct val="100000"/>
              </a:lnSpc>
              <a:spcBef>
                <a:spcPts val="0"/>
              </a:spcBef>
              <a:spcAft>
                <a:spcPts val="0"/>
              </a:spcAft>
              <a:buNone/>
            </a:pPr>
            <a:r>
              <a:rPr lang="en-US" sz="1200" b="0" i="0" u="none" strike="noStrike" cap="none" dirty="0">
                <a:solidFill>
                  <a:srgbClr val="000000"/>
                </a:solidFill>
                <a:latin typeface="Rubik Light"/>
                <a:ea typeface="Rubik Light"/>
                <a:cs typeface="Rubik Light"/>
                <a:sym typeface="Rubik Light"/>
              </a:rPr>
              <a:t>This leads to increased benefits arising from higher productivity of staff.</a:t>
            </a:r>
            <a:endParaRPr sz="2000" dirty="0"/>
          </a:p>
        </p:txBody>
      </p:sp>
      <p:sp>
        <p:nvSpPr>
          <p:cNvPr id="13" name="Google Shape;421;p4">
            <a:extLst>
              <a:ext uri="{FF2B5EF4-FFF2-40B4-BE49-F238E27FC236}">
                <a16:creationId xmlns:a16="http://schemas.microsoft.com/office/drawing/2014/main" id="{711E1C06-85CF-514F-BF70-E33C56EAB51F}"/>
              </a:ext>
            </a:extLst>
          </p:cNvPr>
          <p:cNvSpPr/>
          <p:nvPr/>
        </p:nvSpPr>
        <p:spPr>
          <a:xfrm flipH="1">
            <a:off x="5818416" y="2320479"/>
            <a:ext cx="2544091" cy="269814"/>
          </a:xfrm>
          <a:prstGeom prst="round2SameRect">
            <a:avLst>
              <a:gd name="adj1" fmla="val 16667"/>
              <a:gd name="adj2" fmla="val 0"/>
            </a:avLst>
          </a:prstGeom>
          <a:solidFill>
            <a:srgbClr val="373737"/>
          </a:solidFill>
          <a:ln>
            <a:noFill/>
          </a:ln>
        </p:spPr>
        <p:txBody>
          <a:bodyPr spcFirstLastPara="1" wrap="square" lIns="36000" tIns="36000" rIns="36000" bIns="36000" anchor="t" anchorCtr="0">
            <a:spAutoFit/>
          </a:bodyPr>
          <a:lstStyle/>
          <a:p>
            <a:pPr marL="0" marR="0" lvl="0" indent="0" algn="ctr" rtl="0">
              <a:lnSpc>
                <a:spcPct val="100000"/>
              </a:lnSpc>
              <a:spcBef>
                <a:spcPts val="0"/>
              </a:spcBef>
              <a:spcAft>
                <a:spcPts val="0"/>
              </a:spcAft>
              <a:buNone/>
            </a:pPr>
            <a:r>
              <a:rPr lang="en-US" sz="1200" b="1" i="0" u="none" strike="noStrike" cap="none" dirty="0">
                <a:solidFill>
                  <a:schemeClr val="tx1"/>
                </a:solidFill>
                <a:latin typeface="Rubik"/>
                <a:ea typeface="Rubik"/>
                <a:cs typeface="Rubik"/>
                <a:sym typeface="Rubik"/>
              </a:rPr>
              <a:t>IT Operational Gains</a:t>
            </a:r>
            <a:endParaRPr sz="1800" b="1" i="0" u="none" strike="noStrike" cap="none" dirty="0">
              <a:solidFill>
                <a:schemeClr val="tx1"/>
              </a:solidFill>
              <a:latin typeface="Rubik"/>
              <a:ea typeface="Rubik"/>
              <a:cs typeface="Rubik"/>
              <a:sym typeface="Rubik"/>
            </a:endParaRPr>
          </a:p>
        </p:txBody>
      </p:sp>
      <p:sp>
        <p:nvSpPr>
          <p:cNvPr id="14" name="Google Shape;422;p4">
            <a:extLst>
              <a:ext uri="{FF2B5EF4-FFF2-40B4-BE49-F238E27FC236}">
                <a16:creationId xmlns:a16="http://schemas.microsoft.com/office/drawing/2014/main" id="{83F710CD-E0ED-D547-8169-1D32F182C3E3}"/>
              </a:ext>
            </a:extLst>
          </p:cNvPr>
          <p:cNvSpPr/>
          <p:nvPr/>
        </p:nvSpPr>
        <p:spPr>
          <a:xfrm>
            <a:off x="5818417" y="2573728"/>
            <a:ext cx="2544092" cy="2885650"/>
          </a:xfrm>
          <a:prstGeom prst="round2SameRect">
            <a:avLst>
              <a:gd name="adj1" fmla="val 0"/>
              <a:gd name="adj2" fmla="val 6818"/>
            </a:avLst>
          </a:prstGeom>
          <a:solidFill>
            <a:schemeClr val="tx2"/>
          </a:solidFill>
          <a:ln>
            <a:noFill/>
          </a:ln>
        </p:spPr>
        <p:txBody>
          <a:bodyPr spcFirstLastPara="1" wrap="square" lIns="91425" tIns="45700" rIns="91425" bIns="45700" anchor="t" anchorCtr="0">
            <a:noAutofit/>
          </a:bodyPr>
          <a:lstStyle/>
          <a:p>
            <a:r>
              <a:rPr lang="en-US" sz="1200" dirty="0">
                <a:latin typeface="Rubik Light"/>
                <a:cs typeface="Rubik Light"/>
                <a:sym typeface="Rubik Light"/>
              </a:rPr>
              <a:t>Cloud infrastructure generally is backed by highly efficient, technically advanced and secure data </a:t>
            </a:r>
            <a:r>
              <a:rPr lang="en-US" sz="1200" dirty="0" err="1">
                <a:latin typeface="Rubik Light"/>
                <a:cs typeface="Rubik Light"/>
                <a:sym typeface="Rubik Light"/>
              </a:rPr>
              <a:t>centres</a:t>
            </a:r>
            <a:r>
              <a:rPr lang="en-US" sz="1200" dirty="0">
                <a:latin typeface="Rubik Light"/>
                <a:cs typeface="Rubik Light"/>
                <a:sym typeface="Rubik Light"/>
              </a:rPr>
              <a:t> supported by global operations teams. </a:t>
            </a:r>
            <a:endParaRPr sz="1200" dirty="0">
              <a:latin typeface="Rubik Light"/>
              <a:cs typeface="Rubik Light"/>
            </a:endParaRPr>
          </a:p>
          <a:p>
            <a:endParaRPr lang="en-GB" sz="1200" dirty="0">
              <a:latin typeface="Rubik Light"/>
              <a:cs typeface="Rubik Light"/>
              <a:sym typeface="Rubik Light"/>
            </a:endParaRPr>
          </a:p>
          <a:p>
            <a:r>
              <a:rPr lang="en-GB" sz="1200" dirty="0">
                <a:latin typeface="Rubik Light"/>
                <a:cs typeface="Rubik Light"/>
                <a:sym typeface="Rubik Light"/>
              </a:rPr>
              <a:t>Automation capabilities are core to how the cloud works.</a:t>
            </a:r>
          </a:p>
          <a:p>
            <a:endParaRPr sz="1200" dirty="0">
              <a:latin typeface="Rubik Light"/>
              <a:cs typeface="Rubik Light"/>
              <a:sym typeface="Rubik Light"/>
            </a:endParaRPr>
          </a:p>
          <a:p>
            <a:r>
              <a:rPr lang="en-US" sz="1200" dirty="0">
                <a:latin typeface="Rubik Light"/>
                <a:cs typeface="Rubik Light"/>
                <a:sym typeface="Rubik Light"/>
              </a:rPr>
              <a:t>This enables savings derived from capturing the economics of scale and scope of the Cloud Service Provider  for having a secure, available and truly global environment.</a:t>
            </a:r>
            <a:endParaRPr sz="1200" dirty="0">
              <a:latin typeface="Rubik Light"/>
              <a:cs typeface="Rubik Light"/>
            </a:endParaRPr>
          </a:p>
        </p:txBody>
      </p:sp>
      <p:sp>
        <p:nvSpPr>
          <p:cNvPr id="15" name="Google Shape;423;p4">
            <a:extLst>
              <a:ext uri="{FF2B5EF4-FFF2-40B4-BE49-F238E27FC236}">
                <a16:creationId xmlns:a16="http://schemas.microsoft.com/office/drawing/2014/main" id="{9499B91B-7685-5B4C-B0FC-A6DB24ADF03E}"/>
              </a:ext>
            </a:extLst>
          </p:cNvPr>
          <p:cNvSpPr/>
          <p:nvPr/>
        </p:nvSpPr>
        <p:spPr>
          <a:xfrm flipH="1">
            <a:off x="8439216" y="2320479"/>
            <a:ext cx="2544092" cy="269814"/>
          </a:xfrm>
          <a:prstGeom prst="round2SameRect">
            <a:avLst>
              <a:gd name="adj1" fmla="val 16667"/>
              <a:gd name="adj2" fmla="val 0"/>
            </a:avLst>
          </a:prstGeom>
          <a:solidFill>
            <a:schemeClr val="accent1"/>
          </a:solidFill>
          <a:ln>
            <a:noFill/>
          </a:ln>
        </p:spPr>
        <p:txBody>
          <a:bodyPr spcFirstLastPara="1" wrap="square" lIns="36000" tIns="36000" rIns="36000" bIns="36000" anchor="t" anchorCtr="0">
            <a:spAutoFit/>
          </a:bodyPr>
          <a:lstStyle/>
          <a:p>
            <a:pPr marL="0" marR="0" lvl="0" indent="0" algn="ctr" rtl="0">
              <a:lnSpc>
                <a:spcPct val="100000"/>
              </a:lnSpc>
              <a:spcBef>
                <a:spcPts val="0"/>
              </a:spcBef>
              <a:spcAft>
                <a:spcPts val="0"/>
              </a:spcAft>
              <a:buNone/>
            </a:pPr>
            <a:r>
              <a:rPr lang="en-US" sz="1200" b="1" i="0" u="none" strike="noStrike" cap="none" dirty="0">
                <a:solidFill>
                  <a:schemeClr val="tx1"/>
                </a:solidFill>
                <a:latin typeface="Rubik"/>
                <a:ea typeface="Rubik"/>
                <a:cs typeface="Rubik"/>
                <a:sym typeface="Rubik"/>
              </a:rPr>
              <a:t>Business Gains</a:t>
            </a:r>
            <a:endParaRPr sz="1800" b="1" i="0" u="none" strike="noStrike" cap="none" dirty="0">
              <a:solidFill>
                <a:schemeClr val="tx1"/>
              </a:solidFill>
              <a:latin typeface="Rubik"/>
              <a:ea typeface="Rubik"/>
              <a:cs typeface="Rubik"/>
              <a:sym typeface="Rubik"/>
            </a:endParaRPr>
          </a:p>
        </p:txBody>
      </p:sp>
      <p:sp>
        <p:nvSpPr>
          <p:cNvPr id="16" name="Google Shape;424;p4">
            <a:extLst>
              <a:ext uri="{FF2B5EF4-FFF2-40B4-BE49-F238E27FC236}">
                <a16:creationId xmlns:a16="http://schemas.microsoft.com/office/drawing/2014/main" id="{F2F79195-653D-BB4D-AB8D-7CD5E7DFF9DC}"/>
              </a:ext>
            </a:extLst>
          </p:cNvPr>
          <p:cNvSpPr/>
          <p:nvPr/>
        </p:nvSpPr>
        <p:spPr>
          <a:xfrm>
            <a:off x="8439216" y="2579729"/>
            <a:ext cx="2544093" cy="2885650"/>
          </a:xfrm>
          <a:prstGeom prst="round2SameRect">
            <a:avLst>
              <a:gd name="adj1" fmla="val 0"/>
              <a:gd name="adj2" fmla="val 6818"/>
            </a:avLst>
          </a:prstGeom>
          <a:solidFill>
            <a:schemeClr val="accent3"/>
          </a:solidFill>
          <a:ln>
            <a:noFill/>
          </a:ln>
        </p:spPr>
        <p:txBody>
          <a:bodyPr spcFirstLastPara="1" wrap="square" lIns="91425" tIns="45700" rIns="91425" bIns="45700" anchor="t" anchorCtr="0">
            <a:noAutofit/>
          </a:bodyPr>
          <a:lstStyle/>
          <a:p>
            <a:r>
              <a:rPr lang="en-US" sz="1200" dirty="0">
                <a:latin typeface="Rubik Light"/>
                <a:cs typeface="Rubik Light"/>
                <a:sym typeface="Rubik Light"/>
              </a:rPr>
              <a:t>Public Cloud not only provides savings and efficiency gains, but also enables and supports accelerated development of new business capabilities. </a:t>
            </a:r>
            <a:endParaRPr sz="1200" dirty="0">
              <a:latin typeface="Rubik Light"/>
              <a:cs typeface="Rubik Light"/>
            </a:endParaRPr>
          </a:p>
          <a:p>
            <a:endParaRPr sz="1200" dirty="0">
              <a:latin typeface="Rubik Light"/>
              <a:cs typeface="Rubik Light"/>
              <a:sym typeface="Rubik Light"/>
            </a:endParaRPr>
          </a:p>
          <a:p>
            <a:r>
              <a:rPr lang="en-US" sz="1200" dirty="0">
                <a:latin typeface="Rubik Light"/>
                <a:cs typeface="Rubik Light"/>
                <a:sym typeface="Rubik Light"/>
              </a:rPr>
              <a:t>This not only leads to possible savings, but enable new business capabilities as well.</a:t>
            </a:r>
            <a:endParaRPr sz="1200" dirty="0">
              <a:latin typeface="Rubik Light"/>
              <a:cs typeface="Rubik Light"/>
            </a:endParaRPr>
          </a:p>
        </p:txBody>
      </p:sp>
      <p:sp>
        <p:nvSpPr>
          <p:cNvPr id="17" name="Google Shape;433;p4">
            <a:extLst>
              <a:ext uri="{FF2B5EF4-FFF2-40B4-BE49-F238E27FC236}">
                <a16:creationId xmlns:a16="http://schemas.microsoft.com/office/drawing/2014/main" id="{5EB50EBA-EC74-1044-9FDC-F5CC7AD3A784}"/>
              </a:ext>
            </a:extLst>
          </p:cNvPr>
          <p:cNvSpPr/>
          <p:nvPr/>
        </p:nvSpPr>
        <p:spPr>
          <a:xfrm>
            <a:off x="290998" y="1011149"/>
            <a:ext cx="10916208" cy="739446"/>
          </a:xfrm>
          <a:prstGeom prst="roundRect">
            <a:avLst>
              <a:gd name="adj" fmla="val 7135"/>
            </a:avLst>
          </a:prstGeom>
          <a:solidFill>
            <a:schemeClr val="dk1"/>
          </a:solidFill>
          <a:ln>
            <a:noFill/>
          </a:ln>
        </p:spPr>
        <p:txBody>
          <a:bodyPr spcFirstLastPara="1" wrap="square" lIns="180000" tIns="180000" rIns="180000" bIns="180000" anchor="ctr" anchorCtr="0">
            <a:noAutofit/>
          </a:bodyPr>
          <a:lstStyle/>
          <a:p>
            <a:r>
              <a:rPr lang="en-US" sz="1600" dirty="0">
                <a:solidFill>
                  <a:schemeClr val="lt1"/>
                </a:solidFill>
                <a:latin typeface="+mn-lt"/>
                <a:ea typeface="Rubik"/>
                <a:cs typeface="Rubik"/>
                <a:sym typeface="Rubik"/>
              </a:rPr>
              <a:t>Cloud value is not limited to savings on infrastructure.  The Cloud Business Case</a:t>
            </a:r>
            <a:r>
              <a:rPr lang="en-US" sz="1600" b="0" i="0" u="none" strike="noStrike" cap="none" dirty="0">
                <a:solidFill>
                  <a:schemeClr val="lt1"/>
                </a:solidFill>
                <a:latin typeface="+mn-lt"/>
                <a:ea typeface="Rubik"/>
                <a:cs typeface="Rubik"/>
                <a:sym typeface="Rubik"/>
              </a:rPr>
              <a:t> aims to provide a full 360° view of </a:t>
            </a:r>
            <a:r>
              <a:rPr lang="en-US" sz="1600" dirty="0">
                <a:solidFill>
                  <a:schemeClr val="lt1"/>
                </a:solidFill>
                <a:latin typeface="+mn-lt"/>
                <a:ea typeface="Rubik"/>
                <a:cs typeface="Rubik"/>
                <a:sym typeface="Rubik"/>
              </a:rPr>
              <a:t>the potential business benefits</a:t>
            </a:r>
            <a:r>
              <a:rPr lang="en-US" sz="1600" b="0" i="0" u="none" strike="noStrike" cap="none" dirty="0">
                <a:solidFill>
                  <a:schemeClr val="lt1"/>
                </a:solidFill>
                <a:latin typeface="+mn-lt"/>
                <a:ea typeface="Rubik"/>
                <a:cs typeface="Rubik"/>
                <a:sym typeface="Rubik"/>
              </a:rPr>
              <a:t> </a:t>
            </a:r>
            <a:r>
              <a:rPr lang="en-US" sz="1600" dirty="0">
                <a:solidFill>
                  <a:schemeClr val="lt1"/>
                </a:solidFill>
                <a:latin typeface="+mn-lt"/>
                <a:ea typeface="Rubik"/>
                <a:cs typeface="Rubik"/>
                <a:sym typeface="Rubik"/>
              </a:rPr>
              <a:t>of using public</a:t>
            </a:r>
            <a:r>
              <a:rPr lang="en-US" sz="1600" b="0" i="0" u="none" strike="noStrike" cap="none" dirty="0">
                <a:solidFill>
                  <a:schemeClr val="lt1"/>
                </a:solidFill>
                <a:latin typeface="+mn-lt"/>
                <a:ea typeface="Rubik"/>
                <a:cs typeface="Rubik"/>
                <a:sym typeface="Rubik"/>
              </a:rPr>
              <a:t> cloud</a:t>
            </a:r>
            <a:r>
              <a:rPr lang="en-US" sz="1600" dirty="0">
                <a:solidFill>
                  <a:schemeClr val="lt1"/>
                </a:solidFill>
                <a:latin typeface="+mn-lt"/>
                <a:ea typeface="Rubik"/>
                <a:cs typeface="Rubik"/>
                <a:sym typeface="Rubik"/>
              </a:rPr>
              <a:t>. </a:t>
            </a:r>
            <a:r>
              <a:rPr lang="en-US" sz="1600" dirty="0">
                <a:solidFill>
                  <a:schemeClr val="lt1"/>
                </a:solidFill>
                <a:latin typeface="+mn-lt"/>
              </a:rPr>
              <a:t>This will include consideration of the following areas:</a:t>
            </a:r>
          </a:p>
        </p:txBody>
      </p:sp>
    </p:spTree>
    <p:extLst>
      <p:ext uri="{BB962C8B-B14F-4D97-AF65-F5344CB8AC3E}">
        <p14:creationId xmlns:p14="http://schemas.microsoft.com/office/powerpoint/2010/main" val="3115978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E48616-CC68-0944-9ACA-5F0AE1181CC0}"/>
              </a:ext>
            </a:extLst>
          </p:cNvPr>
          <p:cNvSpPr>
            <a:spLocks noGrp="1"/>
          </p:cNvSpPr>
          <p:nvPr>
            <p:ph type="title"/>
          </p:nvPr>
        </p:nvSpPr>
        <p:spPr>
          <a:xfrm>
            <a:off x="432000" y="383310"/>
            <a:ext cx="11404154" cy="865186"/>
          </a:xfrm>
        </p:spPr>
        <p:txBody>
          <a:bodyPr>
            <a:normAutofit fontScale="90000"/>
          </a:bodyPr>
          <a:lstStyle/>
          <a:p>
            <a:pPr lvl="0"/>
            <a:r>
              <a:rPr lang="en-US" dirty="0">
                <a:solidFill>
                  <a:schemeClr val="bg1"/>
                </a:solidFill>
              </a:rPr>
              <a:t>Outputs</a:t>
            </a:r>
            <a:br>
              <a:rPr lang="en-US" dirty="0">
                <a:solidFill>
                  <a:schemeClr val="bg1"/>
                </a:solidFill>
              </a:rPr>
            </a:br>
            <a:endParaRPr lang="en-US" dirty="0">
              <a:solidFill>
                <a:schemeClr val="bg1"/>
              </a:solidFill>
            </a:endParaRPr>
          </a:p>
        </p:txBody>
      </p:sp>
      <p:pic>
        <p:nvPicPr>
          <p:cNvPr id="6" name="Picture 5">
            <a:extLst>
              <a:ext uri="{FF2B5EF4-FFF2-40B4-BE49-F238E27FC236}">
                <a16:creationId xmlns:a16="http://schemas.microsoft.com/office/drawing/2014/main" id="{5B0409FA-ED07-0146-AF20-0B2E6D94FACF}"/>
              </a:ext>
            </a:extLst>
          </p:cNvPr>
          <p:cNvPicPr>
            <a:picLocks noChangeAspect="1"/>
          </p:cNvPicPr>
          <p:nvPr/>
        </p:nvPicPr>
        <p:blipFill>
          <a:blip r:embed="rId2"/>
          <a:stretch>
            <a:fillRect/>
          </a:stretch>
        </p:blipFill>
        <p:spPr>
          <a:xfrm>
            <a:off x="647418" y="1660464"/>
            <a:ext cx="3415246" cy="1863254"/>
          </a:xfrm>
          <a:prstGeom prst="rect">
            <a:avLst/>
          </a:prstGeom>
          <a:effectLst>
            <a:outerShdw blurRad="50800" dist="38100" dir="13500000" algn="br" rotWithShape="0">
              <a:prstClr val="black">
                <a:alpha val="40000"/>
              </a:prstClr>
            </a:outerShdw>
          </a:effectLst>
        </p:spPr>
      </p:pic>
      <p:pic>
        <p:nvPicPr>
          <p:cNvPr id="10" name="Picture 9">
            <a:extLst>
              <a:ext uri="{FF2B5EF4-FFF2-40B4-BE49-F238E27FC236}">
                <a16:creationId xmlns:a16="http://schemas.microsoft.com/office/drawing/2014/main" id="{B5290248-0110-5241-9205-86C2CA94B4CD}"/>
              </a:ext>
            </a:extLst>
          </p:cNvPr>
          <p:cNvPicPr>
            <a:picLocks noChangeAspect="1"/>
          </p:cNvPicPr>
          <p:nvPr/>
        </p:nvPicPr>
        <p:blipFill>
          <a:blip r:embed="rId3"/>
          <a:stretch>
            <a:fillRect/>
          </a:stretch>
        </p:blipFill>
        <p:spPr>
          <a:xfrm>
            <a:off x="2241923" y="4183802"/>
            <a:ext cx="3641482" cy="1785370"/>
          </a:xfrm>
          <a:prstGeom prst="rect">
            <a:avLst/>
          </a:prstGeom>
          <a:effectLst>
            <a:outerShdw blurRad="50800" dist="38100" dir="13500000" algn="br" rotWithShape="0">
              <a:prstClr val="black">
                <a:alpha val="40000"/>
              </a:prstClr>
            </a:outerShdw>
          </a:effectLst>
        </p:spPr>
      </p:pic>
      <p:pic>
        <p:nvPicPr>
          <p:cNvPr id="11" name="Picture 10">
            <a:extLst>
              <a:ext uri="{FF2B5EF4-FFF2-40B4-BE49-F238E27FC236}">
                <a16:creationId xmlns:a16="http://schemas.microsoft.com/office/drawing/2014/main" id="{1C071341-319F-354D-B588-6F3967B8870F}"/>
              </a:ext>
            </a:extLst>
          </p:cNvPr>
          <p:cNvPicPr>
            <a:picLocks noChangeAspect="1"/>
          </p:cNvPicPr>
          <p:nvPr/>
        </p:nvPicPr>
        <p:blipFill>
          <a:blip r:embed="rId4"/>
          <a:stretch>
            <a:fillRect/>
          </a:stretch>
        </p:blipFill>
        <p:spPr>
          <a:xfrm>
            <a:off x="8265458" y="1660465"/>
            <a:ext cx="3427515" cy="1768536"/>
          </a:xfrm>
          <a:prstGeom prst="rect">
            <a:avLst/>
          </a:prstGeom>
          <a:effectLst>
            <a:outerShdw blurRad="50800" dist="38100" dir="13500000" algn="br" rotWithShape="0">
              <a:prstClr val="black">
                <a:alpha val="40000"/>
              </a:prstClr>
            </a:outerShdw>
          </a:effectLst>
        </p:spPr>
      </p:pic>
      <p:pic>
        <p:nvPicPr>
          <p:cNvPr id="13" name="Picture 12">
            <a:extLst>
              <a:ext uri="{FF2B5EF4-FFF2-40B4-BE49-F238E27FC236}">
                <a16:creationId xmlns:a16="http://schemas.microsoft.com/office/drawing/2014/main" id="{4AA7B6AA-29DF-2E41-9F9B-CA932C7A9623}"/>
              </a:ext>
            </a:extLst>
          </p:cNvPr>
          <p:cNvPicPr>
            <a:picLocks noChangeAspect="1"/>
          </p:cNvPicPr>
          <p:nvPr/>
        </p:nvPicPr>
        <p:blipFill>
          <a:blip r:embed="rId5"/>
          <a:stretch>
            <a:fillRect/>
          </a:stretch>
        </p:blipFill>
        <p:spPr>
          <a:xfrm>
            <a:off x="6534384" y="4178372"/>
            <a:ext cx="3512940" cy="1785370"/>
          </a:xfrm>
          <a:prstGeom prst="rect">
            <a:avLst/>
          </a:prstGeom>
          <a:effectLst>
            <a:outerShdw blurRad="50800" dist="38100" dir="13500000" algn="br" rotWithShape="0">
              <a:prstClr val="black">
                <a:alpha val="40000"/>
              </a:prstClr>
            </a:outerShdw>
          </a:effectLst>
        </p:spPr>
      </p:pic>
      <p:sp>
        <p:nvSpPr>
          <p:cNvPr id="2" name="Rectangle 1">
            <a:extLst>
              <a:ext uri="{FF2B5EF4-FFF2-40B4-BE49-F238E27FC236}">
                <a16:creationId xmlns:a16="http://schemas.microsoft.com/office/drawing/2014/main" id="{10D57923-B80A-424A-B4AC-830698B580C6}"/>
              </a:ext>
            </a:extLst>
          </p:cNvPr>
          <p:cNvSpPr/>
          <p:nvPr/>
        </p:nvSpPr>
        <p:spPr>
          <a:xfrm>
            <a:off x="355846" y="861329"/>
            <a:ext cx="9027310" cy="338554"/>
          </a:xfrm>
          <a:prstGeom prst="rect">
            <a:avLst/>
          </a:prstGeom>
        </p:spPr>
        <p:txBody>
          <a:bodyPr wrap="square">
            <a:spAutoFit/>
          </a:bodyPr>
          <a:lstStyle/>
          <a:p>
            <a:r>
              <a:rPr lang="en-US" sz="1600" dirty="0">
                <a:solidFill>
                  <a:schemeClr val="bg1"/>
                </a:solidFill>
              </a:rPr>
              <a:t>The outputs aim to inform the decision-making regarding cloud adoption.</a:t>
            </a:r>
            <a:endParaRPr lang="en-NL" sz="1600" dirty="0"/>
          </a:p>
        </p:txBody>
      </p:sp>
      <p:pic>
        <p:nvPicPr>
          <p:cNvPr id="5" name="Picture 4">
            <a:extLst>
              <a:ext uri="{FF2B5EF4-FFF2-40B4-BE49-F238E27FC236}">
                <a16:creationId xmlns:a16="http://schemas.microsoft.com/office/drawing/2014/main" id="{0C3F0BA8-0FE8-F84F-87CC-42CA9F68C273}"/>
              </a:ext>
            </a:extLst>
          </p:cNvPr>
          <p:cNvPicPr>
            <a:picLocks noChangeAspect="1"/>
          </p:cNvPicPr>
          <p:nvPr/>
        </p:nvPicPr>
        <p:blipFill>
          <a:blip r:embed="rId6"/>
          <a:stretch>
            <a:fillRect/>
          </a:stretch>
        </p:blipFill>
        <p:spPr>
          <a:xfrm>
            <a:off x="4379113" y="1660464"/>
            <a:ext cx="3334076" cy="1863254"/>
          </a:xfrm>
          <a:prstGeom prst="rect">
            <a:avLst/>
          </a:prstGeom>
          <a:effectLst>
            <a:glow rad="63500">
              <a:schemeClr val="accent6">
                <a:satMod val="175000"/>
                <a:alpha val="40000"/>
              </a:schemeClr>
            </a:glow>
          </a:effectLst>
        </p:spPr>
      </p:pic>
    </p:spTree>
    <p:extLst>
      <p:ext uri="{BB962C8B-B14F-4D97-AF65-F5344CB8AC3E}">
        <p14:creationId xmlns:p14="http://schemas.microsoft.com/office/powerpoint/2010/main" val="3895486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2" name="Google Shape;1412;p3"/>
          <p:cNvSpPr txBox="1">
            <a:spLocks noGrp="1"/>
          </p:cNvSpPr>
          <p:nvPr>
            <p:ph type="body" idx="2"/>
          </p:nvPr>
        </p:nvSpPr>
        <p:spPr>
          <a:xfrm>
            <a:off x="612000" y="2520000"/>
            <a:ext cx="6948488" cy="9636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6000"/>
              <a:buNone/>
            </a:pPr>
            <a:r>
              <a:rPr lang="en-GB" dirty="0"/>
              <a:t>Delivery</a:t>
            </a:r>
            <a:endParaRPr dirty="0"/>
          </a:p>
        </p:txBody>
      </p:sp>
      <p:sp>
        <p:nvSpPr>
          <p:cNvPr id="1413" name="Google Shape;1413;p3"/>
          <p:cNvSpPr txBox="1">
            <a:spLocks noGrp="1"/>
          </p:cNvSpPr>
          <p:nvPr>
            <p:ph type="body" idx="1"/>
          </p:nvPr>
        </p:nvSpPr>
        <p:spPr>
          <a:xfrm>
            <a:off x="612000" y="3564000"/>
            <a:ext cx="3890150" cy="89693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2800"/>
              <a:buNone/>
            </a:pPr>
            <a:endParaRPr dirty="0"/>
          </a:p>
        </p:txBody>
      </p:sp>
    </p:spTree>
    <p:extLst>
      <p:ext uri="{BB962C8B-B14F-4D97-AF65-F5344CB8AC3E}">
        <p14:creationId xmlns:p14="http://schemas.microsoft.com/office/powerpoint/2010/main" val="373368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a:extLst>
              <a:ext uri="{FF2B5EF4-FFF2-40B4-BE49-F238E27FC236}">
                <a16:creationId xmlns:a16="http://schemas.microsoft.com/office/drawing/2014/main" id="{8DEF26F5-B794-3C4C-A647-21703F7B3786}"/>
              </a:ext>
            </a:extLst>
          </p:cNvPr>
          <p:cNvSpPr txBox="1"/>
          <p:nvPr/>
        </p:nvSpPr>
        <p:spPr>
          <a:xfrm>
            <a:off x="10640320" y="4698930"/>
            <a:ext cx="864000" cy="650492"/>
          </a:xfrm>
          <a:prstGeom prst="rect">
            <a:avLst/>
          </a:prstGeom>
          <a:solidFill>
            <a:srgbClr val="FAE000"/>
          </a:solidFill>
          <a:ln>
            <a:noFill/>
          </a:ln>
        </p:spPr>
        <p:txBody>
          <a:bodyPr spcFirstLastPara="1" wrap="square" lIns="36000" tIns="45700" rIns="36000"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dirty="0"/>
              <a:t>Final  exec summary</a:t>
            </a:r>
          </a:p>
        </p:txBody>
      </p:sp>
      <p:sp>
        <p:nvSpPr>
          <p:cNvPr id="52" name="TextBox 51">
            <a:extLst>
              <a:ext uri="{FF2B5EF4-FFF2-40B4-BE49-F238E27FC236}">
                <a16:creationId xmlns:a16="http://schemas.microsoft.com/office/drawing/2014/main" id="{8932EA28-7E4B-914D-9DDE-ED2C59A38659}"/>
              </a:ext>
            </a:extLst>
          </p:cNvPr>
          <p:cNvSpPr txBox="1"/>
          <p:nvPr/>
        </p:nvSpPr>
        <p:spPr>
          <a:xfrm>
            <a:off x="8720757" y="4698930"/>
            <a:ext cx="864000" cy="577131"/>
          </a:xfrm>
          <a:prstGeom prst="rect">
            <a:avLst/>
          </a:prstGeom>
          <a:solidFill>
            <a:srgbClr val="FAE000"/>
          </a:solidFill>
          <a:ln>
            <a:noFill/>
          </a:ln>
        </p:spPr>
        <p:txBody>
          <a:bodyPr spcFirstLastPara="1" wrap="square" lIns="36000" tIns="45700" rIns="36000"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dirty="0"/>
              <a:t>Draft exec summary</a:t>
            </a:r>
          </a:p>
        </p:txBody>
      </p:sp>
      <p:sp>
        <p:nvSpPr>
          <p:cNvPr id="50" name="TextBox 49">
            <a:extLst>
              <a:ext uri="{FF2B5EF4-FFF2-40B4-BE49-F238E27FC236}">
                <a16:creationId xmlns:a16="http://schemas.microsoft.com/office/drawing/2014/main" id="{95B9B15E-AFFD-DC4B-ABA9-06600F5E0659}"/>
              </a:ext>
            </a:extLst>
          </p:cNvPr>
          <p:cNvSpPr txBox="1"/>
          <p:nvPr/>
        </p:nvSpPr>
        <p:spPr>
          <a:xfrm>
            <a:off x="7412343" y="4698930"/>
            <a:ext cx="864000" cy="577131"/>
          </a:xfrm>
          <a:prstGeom prst="rect">
            <a:avLst/>
          </a:prstGeom>
          <a:solidFill>
            <a:srgbClr val="FAE000"/>
          </a:solidFill>
          <a:ln>
            <a:noFill/>
          </a:ln>
        </p:spPr>
        <p:txBody>
          <a:bodyPr spcFirstLastPara="1" wrap="square" lIns="36000" tIns="45700" rIns="36000"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dirty="0"/>
              <a:t>Cloud TCO estimations</a:t>
            </a:r>
          </a:p>
        </p:txBody>
      </p:sp>
      <p:sp>
        <p:nvSpPr>
          <p:cNvPr id="49" name="TextBox 48">
            <a:extLst>
              <a:ext uri="{FF2B5EF4-FFF2-40B4-BE49-F238E27FC236}">
                <a16:creationId xmlns:a16="http://schemas.microsoft.com/office/drawing/2014/main" id="{0ADF8589-56E7-FB4D-B07E-FD9F69F9D36B}"/>
              </a:ext>
            </a:extLst>
          </p:cNvPr>
          <p:cNvSpPr txBox="1"/>
          <p:nvPr/>
        </p:nvSpPr>
        <p:spPr>
          <a:xfrm>
            <a:off x="4294840" y="4698930"/>
            <a:ext cx="864000" cy="577131"/>
          </a:xfrm>
          <a:prstGeom prst="rect">
            <a:avLst/>
          </a:prstGeom>
          <a:solidFill>
            <a:srgbClr val="FAE000"/>
          </a:solidFill>
          <a:ln>
            <a:noFill/>
          </a:ln>
        </p:spPr>
        <p:txBody>
          <a:bodyPr spcFirstLastPara="1" wrap="square" lIns="36000" tIns="45700" rIns="36000"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dirty="0"/>
              <a:t>Budget hypothesis</a:t>
            </a:r>
          </a:p>
        </p:txBody>
      </p:sp>
      <p:graphicFrame>
        <p:nvGraphicFramePr>
          <p:cNvPr id="24" name="Google Shape;714;p21">
            <a:extLst>
              <a:ext uri="{FF2B5EF4-FFF2-40B4-BE49-F238E27FC236}">
                <a16:creationId xmlns:a16="http://schemas.microsoft.com/office/drawing/2014/main" id="{011E3527-0772-4C40-961F-3ADED57AD912}"/>
              </a:ext>
            </a:extLst>
          </p:cNvPr>
          <p:cNvGraphicFramePr/>
          <p:nvPr>
            <p:extLst>
              <p:ext uri="{D42A27DB-BD31-4B8C-83A1-F6EECF244321}">
                <p14:modId xmlns:p14="http://schemas.microsoft.com/office/powerpoint/2010/main" val="2279507428"/>
              </p:ext>
            </p:extLst>
          </p:nvPr>
        </p:nvGraphicFramePr>
        <p:xfrm>
          <a:off x="624065" y="1118394"/>
          <a:ext cx="10620880" cy="3358390"/>
        </p:xfrm>
        <a:graphic>
          <a:graphicData uri="http://schemas.openxmlformats.org/drawingml/2006/table">
            <a:tbl>
              <a:tblPr>
                <a:noFill/>
              </a:tblPr>
              <a:tblGrid>
                <a:gridCol w="2124176">
                  <a:extLst>
                    <a:ext uri="{9D8B030D-6E8A-4147-A177-3AD203B41FA5}">
                      <a16:colId xmlns:a16="http://schemas.microsoft.com/office/drawing/2014/main" val="20000"/>
                    </a:ext>
                  </a:extLst>
                </a:gridCol>
                <a:gridCol w="2124176">
                  <a:extLst>
                    <a:ext uri="{9D8B030D-6E8A-4147-A177-3AD203B41FA5}">
                      <a16:colId xmlns:a16="http://schemas.microsoft.com/office/drawing/2014/main" val="20001"/>
                    </a:ext>
                  </a:extLst>
                </a:gridCol>
                <a:gridCol w="2124176">
                  <a:extLst>
                    <a:ext uri="{9D8B030D-6E8A-4147-A177-3AD203B41FA5}">
                      <a16:colId xmlns:a16="http://schemas.microsoft.com/office/drawing/2014/main" val="20002"/>
                    </a:ext>
                  </a:extLst>
                </a:gridCol>
                <a:gridCol w="2124176">
                  <a:extLst>
                    <a:ext uri="{9D8B030D-6E8A-4147-A177-3AD203B41FA5}">
                      <a16:colId xmlns:a16="http://schemas.microsoft.com/office/drawing/2014/main" val="20003"/>
                    </a:ext>
                  </a:extLst>
                </a:gridCol>
                <a:gridCol w="2124176">
                  <a:extLst>
                    <a:ext uri="{9D8B030D-6E8A-4147-A177-3AD203B41FA5}">
                      <a16:colId xmlns:a16="http://schemas.microsoft.com/office/drawing/2014/main" val="20004"/>
                    </a:ext>
                  </a:extLst>
                </a:gridCol>
              </a:tblGrid>
              <a:tr h="447229">
                <a:tc>
                  <a:txBody>
                    <a:bodyPr/>
                    <a:lstStyle/>
                    <a:p>
                      <a:pPr marL="0" marR="0" lvl="0" indent="0" algn="ctr" rtl="0">
                        <a:lnSpc>
                          <a:spcPct val="115000"/>
                        </a:lnSpc>
                        <a:spcBef>
                          <a:spcPts val="0"/>
                        </a:spcBef>
                        <a:spcAft>
                          <a:spcPts val="0"/>
                        </a:spcAft>
                        <a:buClr>
                          <a:srgbClr val="000000"/>
                        </a:buClr>
                        <a:buSzPts val="700"/>
                        <a:buFont typeface="Arial"/>
                        <a:buNone/>
                      </a:pPr>
                      <a:r>
                        <a:rPr lang="en-US" sz="1400" b="0" u="none" strike="noStrike" cap="none" dirty="0">
                          <a:solidFill>
                            <a:schemeClr val="bg1"/>
                          </a:solidFill>
                          <a:latin typeface="Rubik"/>
                          <a:ea typeface="Rubik"/>
                          <a:cs typeface="Rubik"/>
                          <a:sym typeface="Rubik"/>
                        </a:rPr>
                        <a:t>Preparation</a:t>
                      </a:r>
                      <a:endParaRPr sz="1400" b="0" u="none" strike="noStrike" cap="none" dirty="0">
                        <a:solidFill>
                          <a:schemeClr val="bg1"/>
                        </a:solidFill>
                        <a:latin typeface="Rubik"/>
                        <a:ea typeface="Rubik"/>
                        <a:cs typeface="Rubik"/>
                        <a:sym typeface="Rubik"/>
                      </a:endParaRPr>
                    </a:p>
                  </a:txBody>
                  <a:tcPr marL="127000" marR="127000" marT="127000" marB="127000" anchor="ctr">
                    <a:lnR w="12650" cap="flat" cmpd="sng">
                      <a:solidFill>
                        <a:srgbClr val="FFFFFF"/>
                      </a:solidFill>
                      <a:prstDash val="solid"/>
                      <a:round/>
                      <a:headEnd type="none" w="sm" len="sm"/>
                      <a:tailEnd type="none" w="sm" len="sm"/>
                    </a:lnR>
                    <a:solidFill>
                      <a:schemeClr val="accent3"/>
                    </a:solidFill>
                  </a:tcPr>
                </a:tc>
                <a:tc>
                  <a:txBody>
                    <a:bodyPr/>
                    <a:lstStyle/>
                    <a:p>
                      <a:pPr marL="0" marR="0" lvl="0" indent="0" algn="ctr" rtl="0">
                        <a:lnSpc>
                          <a:spcPct val="115000"/>
                        </a:lnSpc>
                        <a:spcBef>
                          <a:spcPts val="0"/>
                        </a:spcBef>
                        <a:spcAft>
                          <a:spcPts val="0"/>
                        </a:spcAft>
                        <a:buClr>
                          <a:srgbClr val="000000"/>
                        </a:buClr>
                        <a:buSzPts val="700"/>
                        <a:buFont typeface="Arial"/>
                        <a:buNone/>
                      </a:pPr>
                      <a:r>
                        <a:rPr lang="en-US" sz="1400" b="0" u="none" strike="noStrike" cap="none" dirty="0">
                          <a:solidFill>
                            <a:schemeClr val="bg1"/>
                          </a:solidFill>
                          <a:latin typeface="Rubik"/>
                          <a:ea typeface="Rubik"/>
                          <a:cs typeface="Rubik"/>
                          <a:sym typeface="Rubik"/>
                        </a:rPr>
                        <a:t>Week -1 </a:t>
                      </a:r>
                      <a:endParaRPr sz="1400" b="0" u="none" strike="noStrike" cap="none" dirty="0">
                        <a:solidFill>
                          <a:schemeClr val="bg1"/>
                        </a:solidFill>
                        <a:latin typeface="Rubik"/>
                        <a:ea typeface="Rubik"/>
                        <a:cs typeface="Rubik"/>
                        <a:sym typeface="Rubik"/>
                      </a:endParaRPr>
                    </a:p>
                  </a:txBody>
                  <a:tcPr marL="127000" marR="127000" marT="127000" marB="127000"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solidFill>
                      <a:schemeClr val="accent3"/>
                    </a:solidFill>
                  </a:tcPr>
                </a:tc>
                <a:tc>
                  <a:txBody>
                    <a:bodyPr/>
                    <a:lstStyle/>
                    <a:p>
                      <a:pPr marL="0" marR="0" lvl="0" indent="0" algn="ctr" rtl="0">
                        <a:lnSpc>
                          <a:spcPct val="115000"/>
                        </a:lnSpc>
                        <a:spcBef>
                          <a:spcPts val="0"/>
                        </a:spcBef>
                        <a:spcAft>
                          <a:spcPts val="0"/>
                        </a:spcAft>
                        <a:buClr>
                          <a:srgbClr val="000000"/>
                        </a:buClr>
                        <a:buSzPts val="700"/>
                        <a:buFont typeface="Arial"/>
                        <a:buNone/>
                      </a:pPr>
                      <a:r>
                        <a:rPr lang="en-US" sz="1400" b="0" u="none" strike="noStrike" cap="none" dirty="0">
                          <a:solidFill>
                            <a:schemeClr val="bg1"/>
                          </a:solidFill>
                          <a:latin typeface="Rubik"/>
                          <a:ea typeface="Rubik"/>
                          <a:cs typeface="Rubik"/>
                          <a:sym typeface="Rubik"/>
                        </a:rPr>
                        <a:t>Week 1</a:t>
                      </a:r>
                      <a:endParaRPr sz="1400" b="0" u="none" strike="noStrike" cap="none" dirty="0">
                        <a:solidFill>
                          <a:schemeClr val="bg1"/>
                        </a:solidFill>
                        <a:latin typeface="Rubik"/>
                        <a:ea typeface="Rubik"/>
                        <a:cs typeface="Rubik"/>
                        <a:sym typeface="Rubik"/>
                      </a:endParaRPr>
                    </a:p>
                  </a:txBody>
                  <a:tcPr marL="127000" marR="127000" marT="127000" marB="127000"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solidFill>
                      <a:schemeClr val="accent3"/>
                    </a:solidFill>
                  </a:tcPr>
                </a:tc>
                <a:tc>
                  <a:txBody>
                    <a:bodyPr/>
                    <a:lstStyle/>
                    <a:p>
                      <a:pPr marL="0" marR="0" lvl="0" indent="0" algn="ctr" rtl="0">
                        <a:lnSpc>
                          <a:spcPct val="115000"/>
                        </a:lnSpc>
                        <a:spcBef>
                          <a:spcPts val="0"/>
                        </a:spcBef>
                        <a:spcAft>
                          <a:spcPts val="0"/>
                        </a:spcAft>
                        <a:buClr>
                          <a:srgbClr val="000000"/>
                        </a:buClr>
                        <a:buSzPts val="700"/>
                        <a:buFont typeface="Arial"/>
                        <a:buNone/>
                      </a:pPr>
                      <a:r>
                        <a:rPr lang="en-US" sz="1400" b="0" u="none" strike="noStrike" cap="none" dirty="0">
                          <a:solidFill>
                            <a:schemeClr val="bg1"/>
                          </a:solidFill>
                          <a:latin typeface="Rubik"/>
                          <a:ea typeface="Rubik"/>
                          <a:cs typeface="Rubik"/>
                          <a:sym typeface="Rubik"/>
                        </a:rPr>
                        <a:t>Week 2</a:t>
                      </a:r>
                      <a:endParaRPr sz="1400" b="0" u="none" strike="noStrike" cap="none" dirty="0">
                        <a:solidFill>
                          <a:schemeClr val="bg1"/>
                        </a:solidFill>
                        <a:latin typeface="Rubik"/>
                        <a:ea typeface="Rubik"/>
                        <a:cs typeface="Rubik"/>
                        <a:sym typeface="Rubik"/>
                      </a:endParaRPr>
                    </a:p>
                  </a:txBody>
                  <a:tcPr marL="127000" marR="127000" marT="127000" marB="127000"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solidFill>
                      <a:schemeClr val="accent3"/>
                    </a:solidFill>
                  </a:tcPr>
                </a:tc>
                <a:tc>
                  <a:txBody>
                    <a:bodyPr/>
                    <a:lstStyle/>
                    <a:p>
                      <a:pPr marL="0" marR="0" lvl="0" indent="0" algn="ctr" rtl="0">
                        <a:lnSpc>
                          <a:spcPct val="115000"/>
                        </a:lnSpc>
                        <a:spcBef>
                          <a:spcPts val="0"/>
                        </a:spcBef>
                        <a:spcAft>
                          <a:spcPts val="0"/>
                        </a:spcAft>
                        <a:buClr>
                          <a:srgbClr val="000000"/>
                        </a:buClr>
                        <a:buSzPts val="700"/>
                        <a:buFont typeface="Arial"/>
                        <a:buNone/>
                      </a:pPr>
                      <a:r>
                        <a:rPr lang="en-US" sz="1400" b="0" u="none" strike="noStrike" cap="none" dirty="0">
                          <a:solidFill>
                            <a:schemeClr val="bg1"/>
                          </a:solidFill>
                          <a:latin typeface="Rubik"/>
                          <a:ea typeface="Rubik"/>
                          <a:cs typeface="Rubik"/>
                          <a:sym typeface="Rubik"/>
                        </a:rPr>
                        <a:t>Week 3</a:t>
                      </a:r>
                      <a:endParaRPr sz="1400" b="0" u="none" strike="noStrike" cap="none" dirty="0">
                        <a:solidFill>
                          <a:schemeClr val="bg1"/>
                        </a:solidFill>
                        <a:latin typeface="Rubik"/>
                        <a:ea typeface="Rubik"/>
                        <a:cs typeface="Rubik"/>
                        <a:sym typeface="Rubik"/>
                      </a:endParaRPr>
                    </a:p>
                  </a:txBody>
                  <a:tcPr marL="127000" marR="127000" marT="127000" marB="127000" anchor="ctr">
                    <a:lnL w="12650" cap="flat" cmpd="sng">
                      <a:solidFill>
                        <a:srgbClr val="FFFFFF"/>
                      </a:solidFill>
                      <a:prstDash val="solid"/>
                      <a:round/>
                      <a:headEnd type="none" w="sm" len="sm"/>
                      <a:tailEnd type="none" w="sm" len="sm"/>
                    </a:lnL>
                    <a:lnR w="12700" cap="flat" cmpd="sng" algn="ctr">
                      <a:solidFill>
                        <a:schemeClr val="bg1"/>
                      </a:solidFill>
                      <a:prstDash val="solid"/>
                      <a:round/>
                      <a:headEnd type="none" w="med" len="med"/>
                      <a:tailEnd type="none" w="med" len="med"/>
                    </a:lnR>
                    <a:solidFill>
                      <a:schemeClr val="accent3"/>
                    </a:solidFill>
                  </a:tcPr>
                </a:tc>
                <a:extLst>
                  <a:ext uri="{0D108BD9-81ED-4DB2-BD59-A6C34878D82A}">
                    <a16:rowId xmlns:a16="http://schemas.microsoft.com/office/drawing/2014/main" val="10000"/>
                  </a:ext>
                </a:extLst>
              </a:tr>
              <a:tr h="359180">
                <a:tc>
                  <a:txBody>
                    <a:bodyPr/>
                    <a:lstStyle/>
                    <a:p>
                      <a:pPr marL="0" marR="0" lvl="0" indent="0" algn="l" rtl="0">
                        <a:lnSpc>
                          <a:spcPct val="115000"/>
                        </a:lnSpc>
                        <a:spcBef>
                          <a:spcPts val="0"/>
                        </a:spcBef>
                        <a:spcAft>
                          <a:spcPts val="0"/>
                        </a:spcAft>
                        <a:buClr>
                          <a:srgbClr val="000000"/>
                        </a:buClr>
                        <a:buSzPts val="200"/>
                        <a:buFont typeface="Arial"/>
                        <a:buNone/>
                      </a:pPr>
                      <a:endParaRPr sz="2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200"/>
                        <a:buFont typeface="Arial"/>
                        <a:buNone/>
                      </a:pPr>
                      <a:endParaRPr sz="2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200"/>
                        <a:buFont typeface="Arial"/>
                        <a:buNone/>
                      </a:pPr>
                      <a:endParaRPr sz="2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200"/>
                        <a:buFont typeface="Arial"/>
                        <a:buNone/>
                      </a:pPr>
                      <a:endParaRPr sz="2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200"/>
                        <a:buFont typeface="Arial"/>
                        <a:buNone/>
                      </a:pPr>
                      <a:endParaRPr sz="2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1"/>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r>
                        <a:rPr lang="en-US" sz="500" u="none" strike="noStrike" cap="none">
                          <a:latin typeface="Rubik Light"/>
                          <a:ea typeface="Rubik Light"/>
                          <a:cs typeface="Rubik Light"/>
                          <a:sym typeface="Rubik Light"/>
                        </a:rPr>
                        <a:t> </a:t>
                      </a: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2"/>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r>
                        <a:rPr lang="en-US" sz="500" u="none" strike="noStrike" cap="none">
                          <a:latin typeface="Rubik Light"/>
                          <a:ea typeface="Rubik Light"/>
                          <a:cs typeface="Rubik Light"/>
                          <a:sym typeface="Rubik Light"/>
                        </a:rPr>
                        <a:t> </a:t>
                      </a: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3"/>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r>
                        <a:rPr lang="en-US" sz="500" u="none" strike="noStrike" cap="none" dirty="0">
                          <a:latin typeface="Rubik Light"/>
                          <a:ea typeface="Rubik Light"/>
                          <a:cs typeface="Rubik Light"/>
                          <a:sym typeface="Rubik Light"/>
                        </a:rPr>
                        <a:t> </a:t>
                      </a: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4"/>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5"/>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6"/>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7"/>
                  </a:ext>
                </a:extLst>
              </a:tr>
              <a:tr h="359180">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500"/>
                        <a:buFont typeface="Arial"/>
                        <a:buNone/>
                      </a:pPr>
                      <a:endParaRPr sz="500" u="none" strike="noStrike" cap="none" dirty="0">
                        <a:latin typeface="Rubik Light"/>
                        <a:ea typeface="Rubik Light"/>
                        <a:cs typeface="Rubik Light"/>
                        <a:sym typeface="Rubik Light"/>
                      </a:endParaRPr>
                    </a:p>
                  </a:txBody>
                  <a:tcPr marL="127000" marR="127000" marT="127000" marB="127000">
                    <a:lnL w="12650" cap="flat" cmpd="sng">
                      <a:solidFill>
                        <a:srgbClr val="161632"/>
                      </a:solidFill>
                      <a:prstDash val="solid"/>
                      <a:round/>
                      <a:headEnd type="none" w="sm" len="sm"/>
                      <a:tailEnd type="none" w="sm" len="sm"/>
                    </a:lnL>
                    <a:lnR w="12650" cap="flat" cmpd="sng">
                      <a:solidFill>
                        <a:srgbClr val="161632"/>
                      </a:solidFill>
                      <a:prstDash val="solid"/>
                      <a:round/>
                      <a:headEnd type="none" w="sm" len="sm"/>
                      <a:tailEnd type="none" w="sm" len="sm"/>
                    </a:lnR>
                    <a:lnT w="12650" cap="flat" cmpd="sng">
                      <a:solidFill>
                        <a:srgbClr val="E7E6E6"/>
                      </a:solidFill>
                      <a:prstDash val="solid"/>
                      <a:round/>
                      <a:headEnd type="none" w="sm" len="sm"/>
                      <a:tailEnd type="none" w="sm" len="sm"/>
                    </a:lnT>
                    <a:lnB w="12650" cap="flat" cmpd="sng">
                      <a:solidFill>
                        <a:srgbClr val="E7E6E6"/>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25" name="Google Shape;715;p21">
            <a:extLst>
              <a:ext uri="{FF2B5EF4-FFF2-40B4-BE49-F238E27FC236}">
                <a16:creationId xmlns:a16="http://schemas.microsoft.com/office/drawing/2014/main" id="{32D94200-A33B-764C-8E22-23A7A32220A0}"/>
              </a:ext>
            </a:extLst>
          </p:cNvPr>
          <p:cNvSpPr/>
          <p:nvPr/>
        </p:nvSpPr>
        <p:spPr>
          <a:xfrm>
            <a:off x="610441" y="1613481"/>
            <a:ext cx="1080000" cy="364460"/>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Agree </a:t>
            </a:r>
            <a:r>
              <a:rPr lang="en-US" sz="1050" b="0" i="0" u="none" strike="noStrike" cap="none" dirty="0" err="1">
                <a:solidFill>
                  <a:schemeClr val="tx1"/>
                </a:solidFill>
                <a:latin typeface="+mn-lt"/>
                <a:ea typeface="Rubik"/>
                <a:cs typeface="Rubik"/>
                <a:sym typeface="Rubik"/>
              </a:rPr>
              <a:t>ToR</a:t>
            </a:r>
            <a:r>
              <a:rPr lang="en-US" sz="1050" b="0" i="0" u="none" strike="noStrike" cap="none" dirty="0">
                <a:solidFill>
                  <a:schemeClr val="tx1"/>
                </a:solidFill>
                <a:latin typeface="+mn-lt"/>
                <a:ea typeface="Rubik"/>
                <a:cs typeface="Rubik"/>
                <a:sym typeface="Rubik"/>
              </a:rPr>
              <a:t> and schedule </a:t>
            </a:r>
            <a:endParaRPr sz="1050" b="0" i="0" u="none" strike="noStrike" cap="none" dirty="0">
              <a:solidFill>
                <a:schemeClr val="tx1"/>
              </a:solidFill>
              <a:latin typeface="+mn-lt"/>
              <a:ea typeface="Rubik"/>
              <a:cs typeface="Rubik"/>
              <a:sym typeface="Rubik"/>
            </a:endParaRPr>
          </a:p>
        </p:txBody>
      </p:sp>
      <p:sp>
        <p:nvSpPr>
          <p:cNvPr id="32" name="Google Shape;723;p21">
            <a:extLst>
              <a:ext uri="{FF2B5EF4-FFF2-40B4-BE49-F238E27FC236}">
                <a16:creationId xmlns:a16="http://schemas.microsoft.com/office/drawing/2014/main" id="{304F5090-3236-2C46-89BC-C87A7B1D57C1}"/>
              </a:ext>
            </a:extLst>
          </p:cNvPr>
          <p:cNvSpPr/>
          <p:nvPr/>
        </p:nvSpPr>
        <p:spPr>
          <a:xfrm>
            <a:off x="5683053" y="2969493"/>
            <a:ext cx="3414725" cy="261626"/>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Cost &amp; value estimations</a:t>
            </a:r>
            <a:endParaRPr sz="1050" b="0" i="0" u="none" strike="noStrike" cap="none" dirty="0">
              <a:solidFill>
                <a:schemeClr val="tx1"/>
              </a:solidFill>
              <a:latin typeface="+mn-lt"/>
              <a:ea typeface="Rubik"/>
              <a:cs typeface="Rubik"/>
              <a:sym typeface="Rubik"/>
            </a:endParaRPr>
          </a:p>
        </p:txBody>
      </p:sp>
      <p:sp>
        <p:nvSpPr>
          <p:cNvPr id="33" name="Google Shape;724;p21">
            <a:extLst>
              <a:ext uri="{FF2B5EF4-FFF2-40B4-BE49-F238E27FC236}">
                <a16:creationId xmlns:a16="http://schemas.microsoft.com/office/drawing/2014/main" id="{77341BCB-EB22-DD4C-9D75-0C667D15BA96}"/>
              </a:ext>
            </a:extLst>
          </p:cNvPr>
          <p:cNvSpPr/>
          <p:nvPr/>
        </p:nvSpPr>
        <p:spPr>
          <a:xfrm>
            <a:off x="6208889" y="3264186"/>
            <a:ext cx="2863180" cy="261626"/>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Migration Scenarios and sensitivity analysis</a:t>
            </a:r>
            <a:endParaRPr sz="1050" b="0" i="0" u="none" strike="noStrike" cap="none" dirty="0">
              <a:solidFill>
                <a:schemeClr val="tx1"/>
              </a:solidFill>
              <a:latin typeface="+mn-lt"/>
              <a:ea typeface="Rubik"/>
              <a:cs typeface="Rubik"/>
              <a:sym typeface="Rubik"/>
            </a:endParaRPr>
          </a:p>
        </p:txBody>
      </p:sp>
      <p:sp>
        <p:nvSpPr>
          <p:cNvPr id="36" name="Google Shape;727;p21">
            <a:extLst>
              <a:ext uri="{FF2B5EF4-FFF2-40B4-BE49-F238E27FC236}">
                <a16:creationId xmlns:a16="http://schemas.microsoft.com/office/drawing/2014/main" id="{92271F21-B53D-4A49-BACF-ADBD9C60B5EE}"/>
              </a:ext>
            </a:extLst>
          </p:cNvPr>
          <p:cNvSpPr/>
          <p:nvPr/>
        </p:nvSpPr>
        <p:spPr>
          <a:xfrm>
            <a:off x="8065432" y="3558879"/>
            <a:ext cx="1495674" cy="261626"/>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Draft </a:t>
            </a:r>
            <a:r>
              <a:rPr lang="en-US" sz="1050" dirty="0">
                <a:solidFill>
                  <a:schemeClr val="tx1"/>
                </a:solidFill>
                <a:latin typeface="+mn-lt"/>
                <a:ea typeface="Rubik"/>
                <a:cs typeface="Rubik"/>
                <a:sym typeface="Rubik"/>
              </a:rPr>
              <a:t>exec summary </a:t>
            </a:r>
            <a:endParaRPr sz="1050" b="0" i="0" u="none" strike="noStrike" cap="none" dirty="0">
              <a:solidFill>
                <a:schemeClr val="tx1"/>
              </a:solidFill>
              <a:latin typeface="+mn-lt"/>
              <a:ea typeface="Rubik"/>
              <a:cs typeface="Rubik"/>
              <a:sym typeface="Rubik"/>
            </a:endParaRPr>
          </a:p>
        </p:txBody>
      </p:sp>
      <p:sp>
        <p:nvSpPr>
          <p:cNvPr id="37" name="Google Shape;728;p21">
            <a:extLst>
              <a:ext uri="{FF2B5EF4-FFF2-40B4-BE49-F238E27FC236}">
                <a16:creationId xmlns:a16="http://schemas.microsoft.com/office/drawing/2014/main" id="{37C23448-3B94-7245-B4CE-D510583D64F2}"/>
              </a:ext>
            </a:extLst>
          </p:cNvPr>
          <p:cNvSpPr/>
          <p:nvPr/>
        </p:nvSpPr>
        <p:spPr>
          <a:xfrm>
            <a:off x="10640320" y="4148265"/>
            <a:ext cx="756000" cy="354274"/>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Present results</a:t>
            </a:r>
            <a:endParaRPr sz="1050" b="0" i="0" u="none" strike="noStrike" cap="none" dirty="0">
              <a:solidFill>
                <a:schemeClr val="tx1"/>
              </a:solidFill>
              <a:latin typeface="+mn-lt"/>
              <a:ea typeface="Rubik"/>
              <a:cs typeface="Rubik"/>
              <a:sym typeface="Rubik"/>
            </a:endParaRPr>
          </a:p>
        </p:txBody>
      </p:sp>
      <p:sp>
        <p:nvSpPr>
          <p:cNvPr id="44" name="Title 3">
            <a:extLst>
              <a:ext uri="{FF2B5EF4-FFF2-40B4-BE49-F238E27FC236}">
                <a16:creationId xmlns:a16="http://schemas.microsoft.com/office/drawing/2014/main" id="{C3A3A104-81B5-1E4D-B047-31D2F5E72F3A}"/>
              </a:ext>
            </a:extLst>
          </p:cNvPr>
          <p:cNvSpPr>
            <a:spLocks noGrp="1"/>
          </p:cNvSpPr>
          <p:nvPr>
            <p:ph type="title"/>
          </p:nvPr>
        </p:nvSpPr>
        <p:spPr>
          <a:xfrm>
            <a:off x="393923" y="253208"/>
            <a:ext cx="11404154" cy="865186"/>
          </a:xfrm>
        </p:spPr>
        <p:txBody>
          <a:bodyPr/>
          <a:lstStyle/>
          <a:p>
            <a:r>
              <a:rPr lang="en-NL" dirty="0"/>
              <a:t>Delivery Plan &amp; timelines </a:t>
            </a:r>
          </a:p>
        </p:txBody>
      </p:sp>
      <p:grpSp>
        <p:nvGrpSpPr>
          <p:cNvPr id="3" name="Group 2">
            <a:extLst>
              <a:ext uri="{FF2B5EF4-FFF2-40B4-BE49-F238E27FC236}">
                <a16:creationId xmlns:a16="http://schemas.microsoft.com/office/drawing/2014/main" id="{EF17ACC9-9611-9BF4-3976-E90B6EB0737F}"/>
              </a:ext>
            </a:extLst>
          </p:cNvPr>
          <p:cNvGrpSpPr/>
          <p:nvPr/>
        </p:nvGrpSpPr>
        <p:grpSpPr>
          <a:xfrm>
            <a:off x="4311221" y="4236490"/>
            <a:ext cx="900000" cy="449685"/>
            <a:chOff x="4035791" y="4220132"/>
            <a:chExt cx="900000" cy="449685"/>
          </a:xfrm>
        </p:grpSpPr>
        <p:sp>
          <p:nvSpPr>
            <p:cNvPr id="2" name="7-point Star 1">
              <a:extLst>
                <a:ext uri="{FF2B5EF4-FFF2-40B4-BE49-F238E27FC236}">
                  <a16:creationId xmlns:a16="http://schemas.microsoft.com/office/drawing/2014/main" id="{94884866-75BD-A546-A06F-AA342654A5FF}"/>
                </a:ext>
              </a:extLst>
            </p:cNvPr>
            <p:cNvSpPr/>
            <p:nvPr/>
          </p:nvSpPr>
          <p:spPr>
            <a:xfrm>
              <a:off x="4354856" y="4220132"/>
              <a:ext cx="268879" cy="24120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3" name="Google Shape;717;p21">
              <a:extLst>
                <a:ext uri="{FF2B5EF4-FFF2-40B4-BE49-F238E27FC236}">
                  <a16:creationId xmlns:a16="http://schemas.microsoft.com/office/drawing/2014/main" id="{85EF61BA-FE9C-EC49-81EE-0991995470F6}"/>
                </a:ext>
              </a:extLst>
            </p:cNvPr>
            <p:cNvSpPr txBox="1">
              <a:spLocks/>
            </p:cNvSpPr>
            <p:nvPr/>
          </p:nvSpPr>
          <p:spPr>
            <a:xfrm>
              <a:off x="4035791" y="4381817"/>
              <a:ext cx="900000" cy="288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lgn="ctr">
                <a:lnSpc>
                  <a:spcPct val="100000"/>
                </a:lnSpc>
                <a:spcBef>
                  <a:spcPts val="0"/>
                </a:spcBef>
                <a:spcAft>
                  <a:spcPts val="1333"/>
                </a:spcAft>
                <a:buClr>
                  <a:schemeClr val="accent1"/>
                </a:buClr>
                <a:buSzPts val="1200"/>
                <a:buFont typeface="Rubik Light"/>
                <a:buNone/>
              </a:pPr>
              <a:r>
                <a:rPr lang="en-US" sz="1000" dirty="0">
                  <a:solidFill>
                    <a:schemeClr val="bg1"/>
                  </a:solidFill>
                  <a:latin typeface="+mn-lt"/>
                  <a:ea typeface="Rubik Medium"/>
                  <a:cs typeface="Rubik Medium"/>
                  <a:sym typeface="Rubik Medium"/>
                </a:rPr>
                <a:t>Review call</a:t>
              </a:r>
            </a:p>
          </p:txBody>
        </p:sp>
      </p:grpSp>
      <p:sp>
        <p:nvSpPr>
          <p:cNvPr id="4" name="Chevron 3">
            <a:extLst>
              <a:ext uri="{FF2B5EF4-FFF2-40B4-BE49-F238E27FC236}">
                <a16:creationId xmlns:a16="http://schemas.microsoft.com/office/drawing/2014/main" id="{29D4C02F-1EBD-2845-AAEB-62F479CB4C72}"/>
              </a:ext>
            </a:extLst>
          </p:cNvPr>
          <p:cNvSpPr/>
          <p:nvPr/>
        </p:nvSpPr>
        <p:spPr>
          <a:xfrm>
            <a:off x="1598063" y="5454901"/>
            <a:ext cx="2887727" cy="819397"/>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HYPOTHESIS</a:t>
            </a:r>
            <a:br>
              <a:rPr lang="en-NL" dirty="0">
                <a:solidFill>
                  <a:schemeClr val="bg1"/>
                </a:solidFill>
              </a:rPr>
            </a:br>
            <a:r>
              <a:rPr lang="en-NL" dirty="0">
                <a:solidFill>
                  <a:schemeClr val="bg1"/>
                </a:solidFill>
              </a:rPr>
              <a:t>Business objective &amp; TCO</a:t>
            </a:r>
            <a:r>
              <a:rPr lang="en-GB" dirty="0">
                <a:solidFill>
                  <a:schemeClr val="bg1"/>
                </a:solidFill>
              </a:rPr>
              <a:t> model</a:t>
            </a:r>
            <a:endParaRPr lang="en-NL" dirty="0">
              <a:solidFill>
                <a:schemeClr val="bg1"/>
              </a:solidFill>
            </a:endParaRPr>
          </a:p>
        </p:txBody>
      </p:sp>
      <p:sp>
        <p:nvSpPr>
          <p:cNvPr id="51" name="Chevron 50">
            <a:extLst>
              <a:ext uri="{FF2B5EF4-FFF2-40B4-BE49-F238E27FC236}">
                <a16:creationId xmlns:a16="http://schemas.microsoft.com/office/drawing/2014/main" id="{C6939927-6560-0341-8709-7383768E7CA2}"/>
              </a:ext>
            </a:extLst>
          </p:cNvPr>
          <p:cNvSpPr/>
          <p:nvPr/>
        </p:nvSpPr>
        <p:spPr>
          <a:xfrm>
            <a:off x="4228089" y="5454901"/>
            <a:ext cx="5160912" cy="819397"/>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b="1" dirty="0">
                <a:solidFill>
                  <a:schemeClr val="bg1"/>
                </a:solidFill>
              </a:rPr>
              <a:t>ANALYSIS</a:t>
            </a:r>
            <a:br>
              <a:rPr lang="en-GB" b="1" dirty="0">
                <a:solidFill>
                  <a:schemeClr val="bg1"/>
                </a:solidFill>
              </a:rPr>
            </a:br>
            <a:r>
              <a:rPr lang="en-GB" dirty="0">
                <a:solidFill>
                  <a:schemeClr val="bg1"/>
                </a:solidFill>
              </a:rPr>
              <a:t>Estimate target state run costs and cost of change</a:t>
            </a:r>
            <a:endParaRPr lang="en-NL" dirty="0">
              <a:solidFill>
                <a:schemeClr val="bg1"/>
              </a:solidFill>
            </a:endParaRPr>
          </a:p>
        </p:txBody>
      </p:sp>
      <p:sp>
        <p:nvSpPr>
          <p:cNvPr id="54" name="Chevron 53">
            <a:extLst>
              <a:ext uri="{FF2B5EF4-FFF2-40B4-BE49-F238E27FC236}">
                <a16:creationId xmlns:a16="http://schemas.microsoft.com/office/drawing/2014/main" id="{F918B0D3-4E37-8B42-862F-DF3F52334134}"/>
              </a:ext>
            </a:extLst>
          </p:cNvPr>
          <p:cNvSpPr/>
          <p:nvPr/>
        </p:nvSpPr>
        <p:spPr>
          <a:xfrm>
            <a:off x="9131300" y="5454901"/>
            <a:ext cx="2599111" cy="819397"/>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b="1" dirty="0">
                <a:solidFill>
                  <a:schemeClr val="bg1"/>
                </a:solidFill>
              </a:rPr>
              <a:t>OUTPUT</a:t>
            </a:r>
          </a:p>
          <a:p>
            <a:pPr algn="ctr"/>
            <a:r>
              <a:rPr lang="en-NL" dirty="0">
                <a:solidFill>
                  <a:schemeClr val="bg1"/>
                </a:solidFill>
              </a:rPr>
              <a:t>To guide strategic decision making</a:t>
            </a:r>
          </a:p>
        </p:txBody>
      </p:sp>
      <p:sp>
        <p:nvSpPr>
          <p:cNvPr id="28" name="Google Shape;723;p21">
            <a:extLst>
              <a:ext uri="{FF2B5EF4-FFF2-40B4-BE49-F238E27FC236}">
                <a16:creationId xmlns:a16="http://schemas.microsoft.com/office/drawing/2014/main" id="{37DC71EE-728C-FF27-A25C-527CC5F9CCED}"/>
              </a:ext>
            </a:extLst>
          </p:cNvPr>
          <p:cNvSpPr/>
          <p:nvPr/>
        </p:nvSpPr>
        <p:spPr>
          <a:xfrm>
            <a:off x="2778428" y="2011008"/>
            <a:ext cx="2038927" cy="286428"/>
          </a:xfrm>
          <a:prstGeom prst="roundRect">
            <a:avLst>
              <a:gd name="adj" fmla="val 16667"/>
            </a:avLst>
          </a:prstGeom>
          <a:solidFill>
            <a:schemeClr val="accen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Build Budget Hypothesis</a:t>
            </a:r>
            <a:endParaRPr sz="1050" b="0" i="0" u="none" strike="noStrike" cap="none" dirty="0">
              <a:solidFill>
                <a:schemeClr val="tx1"/>
              </a:solidFill>
              <a:latin typeface="+mn-lt"/>
              <a:ea typeface="Rubik"/>
              <a:cs typeface="Rubik"/>
              <a:sym typeface="Rubik"/>
            </a:endParaRPr>
          </a:p>
        </p:txBody>
      </p:sp>
      <p:sp>
        <p:nvSpPr>
          <p:cNvPr id="29" name="Google Shape;723;p21">
            <a:extLst>
              <a:ext uri="{FF2B5EF4-FFF2-40B4-BE49-F238E27FC236}">
                <a16:creationId xmlns:a16="http://schemas.microsoft.com/office/drawing/2014/main" id="{5B1AB365-8903-BD00-E9AD-6E1F414D5790}"/>
              </a:ext>
            </a:extLst>
          </p:cNvPr>
          <p:cNvSpPr/>
          <p:nvPr/>
        </p:nvSpPr>
        <p:spPr>
          <a:xfrm>
            <a:off x="4906434" y="2330503"/>
            <a:ext cx="1332000" cy="286428"/>
          </a:xfrm>
          <a:prstGeom prst="roundRect">
            <a:avLst>
              <a:gd name="adj" fmla="val 16667"/>
            </a:avLst>
          </a:prstGeom>
          <a:solidFill>
            <a:schemeClr val="accent1"/>
          </a:solidFill>
          <a:ln>
            <a:noFill/>
          </a:ln>
        </p:spPr>
        <p:txBody>
          <a:bodyPr spcFirstLastPara="1" wrap="square" lIns="0" tIns="121900" rIns="0" bIns="121900" anchor="ctr" anchorCtr="0">
            <a:noAutofit/>
          </a:bodyPr>
          <a:lstStyle/>
          <a:p>
            <a:pPr marL="0" marR="0" lvl="0" indent="0" algn="ctr" rtl="0">
              <a:lnSpc>
                <a:spcPct val="100000"/>
              </a:lnSpc>
              <a:spcBef>
                <a:spcPts val="0"/>
              </a:spcBef>
              <a:spcAft>
                <a:spcPts val="0"/>
              </a:spcAft>
              <a:buNone/>
            </a:pPr>
            <a:r>
              <a:rPr lang="en-US" sz="1050" b="0" i="0" u="none" strike="noStrike" cap="none" dirty="0">
                <a:solidFill>
                  <a:schemeClr val="tx1"/>
                </a:solidFill>
                <a:latin typeface="+mn-lt"/>
                <a:ea typeface="Rubik"/>
                <a:cs typeface="Rubik"/>
                <a:sym typeface="Rubik"/>
              </a:rPr>
              <a:t>Validate Hypothesis</a:t>
            </a:r>
            <a:endParaRPr sz="1050" b="0" i="0" u="none" strike="noStrike" cap="none" dirty="0">
              <a:solidFill>
                <a:schemeClr val="tx1"/>
              </a:solidFill>
              <a:latin typeface="+mn-lt"/>
              <a:ea typeface="Rubik"/>
              <a:cs typeface="Rubik"/>
              <a:sym typeface="Rubik"/>
            </a:endParaRPr>
          </a:p>
        </p:txBody>
      </p:sp>
      <p:sp>
        <p:nvSpPr>
          <p:cNvPr id="30" name="Google Shape;723;p21">
            <a:extLst>
              <a:ext uri="{FF2B5EF4-FFF2-40B4-BE49-F238E27FC236}">
                <a16:creationId xmlns:a16="http://schemas.microsoft.com/office/drawing/2014/main" id="{327D57DD-B9DE-7D8D-A970-86E83B5513E3}"/>
              </a:ext>
            </a:extLst>
          </p:cNvPr>
          <p:cNvSpPr/>
          <p:nvPr/>
        </p:nvSpPr>
        <p:spPr>
          <a:xfrm>
            <a:off x="4906433" y="2649998"/>
            <a:ext cx="1332000" cy="286428"/>
          </a:xfrm>
          <a:prstGeom prst="roundRect">
            <a:avLst>
              <a:gd name="adj" fmla="val 16667"/>
            </a:avLst>
          </a:prstGeom>
          <a:solidFill>
            <a:schemeClr val="accent1"/>
          </a:solidFill>
          <a:ln>
            <a:noFill/>
          </a:ln>
        </p:spPr>
        <p:txBody>
          <a:bodyPr spcFirstLastPara="1" wrap="square" lIns="0" tIns="121900" rIns="0" bIns="121900" anchor="ctr" anchorCtr="0">
            <a:noAutofit/>
          </a:bodyPr>
          <a:lstStyle/>
          <a:p>
            <a:pPr marL="0" marR="0" lvl="0" indent="0" algn="ctr" rtl="0">
              <a:lnSpc>
                <a:spcPct val="100000"/>
              </a:lnSpc>
              <a:spcBef>
                <a:spcPts val="0"/>
              </a:spcBef>
              <a:spcAft>
                <a:spcPts val="0"/>
              </a:spcAft>
              <a:buNone/>
            </a:pPr>
            <a:r>
              <a:rPr lang="en-GB" sz="1050" b="0" i="0" u="none" strike="noStrike" cap="none" dirty="0">
                <a:solidFill>
                  <a:schemeClr val="tx1"/>
                </a:solidFill>
                <a:latin typeface="+mn-lt"/>
                <a:ea typeface="Rubik"/>
                <a:cs typeface="Rubik"/>
                <a:sym typeface="Rubik"/>
              </a:rPr>
              <a:t>Prioritise</a:t>
            </a:r>
            <a:r>
              <a:rPr lang="en-US" sz="1050" b="0" i="0" u="none" strike="noStrike" cap="none" dirty="0">
                <a:solidFill>
                  <a:schemeClr val="tx1"/>
                </a:solidFill>
                <a:latin typeface="+mn-lt"/>
                <a:ea typeface="Rubik"/>
                <a:cs typeface="Rubik"/>
                <a:sym typeface="Rubik"/>
              </a:rPr>
              <a:t> value levers</a:t>
            </a:r>
            <a:endParaRPr sz="1050" b="0" i="0" u="none" strike="noStrike" cap="none" dirty="0">
              <a:solidFill>
                <a:schemeClr val="tx1"/>
              </a:solidFill>
              <a:latin typeface="+mn-lt"/>
              <a:ea typeface="Rubik"/>
              <a:cs typeface="Rubik"/>
              <a:sym typeface="Rubik"/>
            </a:endParaRPr>
          </a:p>
        </p:txBody>
      </p:sp>
      <p:sp>
        <p:nvSpPr>
          <p:cNvPr id="34" name="Google Shape;727;p21">
            <a:extLst>
              <a:ext uri="{FF2B5EF4-FFF2-40B4-BE49-F238E27FC236}">
                <a16:creationId xmlns:a16="http://schemas.microsoft.com/office/drawing/2014/main" id="{8F005097-6BC8-15C4-81CC-F0736927B834}"/>
              </a:ext>
            </a:extLst>
          </p:cNvPr>
          <p:cNvSpPr/>
          <p:nvPr/>
        </p:nvSpPr>
        <p:spPr>
          <a:xfrm>
            <a:off x="9473460" y="3853572"/>
            <a:ext cx="1404000" cy="261626"/>
          </a:xfrm>
          <a:prstGeom prst="roundRect">
            <a:avLst>
              <a:gd name="adj" fmla="val 16667"/>
            </a:avLst>
          </a:prstGeom>
          <a:solidFill>
            <a:schemeClr val="accent1"/>
          </a:solidFill>
          <a:ln>
            <a:noFill/>
          </a:ln>
        </p:spPr>
        <p:txBody>
          <a:bodyPr spcFirstLastPara="1" wrap="square" lIns="0" tIns="121900" rIns="0" bIns="121900" anchor="ctr" anchorCtr="0">
            <a:noAutofit/>
          </a:bodyPr>
          <a:lstStyle/>
          <a:p>
            <a:pPr marL="0" marR="0" lvl="0" indent="0" algn="l" rtl="0">
              <a:lnSpc>
                <a:spcPct val="100000"/>
              </a:lnSpc>
              <a:spcBef>
                <a:spcPts val="0"/>
              </a:spcBef>
              <a:spcAft>
                <a:spcPts val="0"/>
              </a:spcAft>
              <a:buNone/>
            </a:pPr>
            <a:r>
              <a:rPr lang="en-GB" sz="1050" b="0" i="0" u="none" strike="noStrike" cap="none" dirty="0">
                <a:solidFill>
                  <a:schemeClr val="tx1"/>
                </a:solidFill>
                <a:latin typeface="+mn-lt"/>
                <a:ea typeface="Rubik"/>
                <a:cs typeface="Rubik"/>
                <a:sym typeface="Rubik"/>
              </a:rPr>
              <a:t>Finalise</a:t>
            </a:r>
            <a:r>
              <a:rPr lang="en-US" sz="1050" b="0" i="0" u="none" strike="noStrike" cap="none" dirty="0">
                <a:solidFill>
                  <a:schemeClr val="tx1"/>
                </a:solidFill>
                <a:latin typeface="+mn-lt"/>
                <a:ea typeface="Rubik"/>
                <a:cs typeface="Rubik"/>
                <a:sym typeface="Rubik"/>
              </a:rPr>
              <a:t> </a:t>
            </a:r>
            <a:r>
              <a:rPr lang="en-US" sz="1050" dirty="0">
                <a:solidFill>
                  <a:schemeClr val="tx1"/>
                </a:solidFill>
                <a:latin typeface="+mn-lt"/>
                <a:ea typeface="Rubik"/>
                <a:cs typeface="Rubik"/>
                <a:sym typeface="Rubik"/>
              </a:rPr>
              <a:t>exec summary </a:t>
            </a:r>
            <a:endParaRPr sz="1050" b="0" i="0" u="none" strike="noStrike" cap="none" dirty="0">
              <a:solidFill>
                <a:schemeClr val="tx1"/>
              </a:solidFill>
              <a:latin typeface="+mn-lt"/>
              <a:ea typeface="Rubik"/>
              <a:cs typeface="Rubik"/>
              <a:sym typeface="Rubik"/>
            </a:endParaRPr>
          </a:p>
        </p:txBody>
      </p:sp>
      <p:grpSp>
        <p:nvGrpSpPr>
          <p:cNvPr id="35" name="Group 34">
            <a:extLst>
              <a:ext uri="{FF2B5EF4-FFF2-40B4-BE49-F238E27FC236}">
                <a16:creationId xmlns:a16="http://schemas.microsoft.com/office/drawing/2014/main" id="{82402E5B-2190-31D8-FA87-FA6E63DF3DCF}"/>
              </a:ext>
            </a:extLst>
          </p:cNvPr>
          <p:cNvGrpSpPr/>
          <p:nvPr/>
        </p:nvGrpSpPr>
        <p:grpSpPr>
          <a:xfrm>
            <a:off x="6450199" y="4236490"/>
            <a:ext cx="900000" cy="449685"/>
            <a:chOff x="4035791" y="4220132"/>
            <a:chExt cx="900000" cy="449685"/>
          </a:xfrm>
        </p:grpSpPr>
        <p:sp>
          <p:nvSpPr>
            <p:cNvPr id="43" name="7-point Star 1">
              <a:extLst>
                <a:ext uri="{FF2B5EF4-FFF2-40B4-BE49-F238E27FC236}">
                  <a16:creationId xmlns:a16="http://schemas.microsoft.com/office/drawing/2014/main" id="{4FA512DC-B124-1333-1B0E-C3365725AAFA}"/>
                </a:ext>
              </a:extLst>
            </p:cNvPr>
            <p:cNvSpPr/>
            <p:nvPr/>
          </p:nvSpPr>
          <p:spPr>
            <a:xfrm>
              <a:off x="4354856" y="4220132"/>
              <a:ext cx="268879" cy="24120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55" name="Google Shape;717;p21">
              <a:extLst>
                <a:ext uri="{FF2B5EF4-FFF2-40B4-BE49-F238E27FC236}">
                  <a16:creationId xmlns:a16="http://schemas.microsoft.com/office/drawing/2014/main" id="{C3421CC2-599A-D5E0-DA25-11D670C1164B}"/>
                </a:ext>
              </a:extLst>
            </p:cNvPr>
            <p:cNvSpPr txBox="1">
              <a:spLocks/>
            </p:cNvSpPr>
            <p:nvPr/>
          </p:nvSpPr>
          <p:spPr>
            <a:xfrm>
              <a:off x="4035791" y="4381817"/>
              <a:ext cx="900000" cy="288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lgn="ctr">
                <a:lnSpc>
                  <a:spcPct val="100000"/>
                </a:lnSpc>
                <a:spcBef>
                  <a:spcPts val="0"/>
                </a:spcBef>
                <a:spcAft>
                  <a:spcPts val="1333"/>
                </a:spcAft>
                <a:buClr>
                  <a:schemeClr val="accent1"/>
                </a:buClr>
                <a:buSzPts val="1200"/>
                <a:buFont typeface="Rubik Light"/>
                <a:buNone/>
              </a:pPr>
              <a:r>
                <a:rPr lang="en-US" sz="1000" dirty="0">
                  <a:solidFill>
                    <a:schemeClr val="bg1"/>
                  </a:solidFill>
                  <a:latin typeface="+mn-lt"/>
                  <a:ea typeface="Rubik Medium"/>
                  <a:cs typeface="Rubik Medium"/>
                  <a:sym typeface="Rubik Medium"/>
                </a:rPr>
                <a:t>Review call</a:t>
              </a:r>
            </a:p>
          </p:txBody>
        </p:sp>
      </p:grpSp>
      <p:grpSp>
        <p:nvGrpSpPr>
          <p:cNvPr id="56" name="Group 55">
            <a:extLst>
              <a:ext uri="{FF2B5EF4-FFF2-40B4-BE49-F238E27FC236}">
                <a16:creationId xmlns:a16="http://schemas.microsoft.com/office/drawing/2014/main" id="{7B589673-6AE3-C631-EFA0-4BBF885D6E6E}"/>
              </a:ext>
            </a:extLst>
          </p:cNvPr>
          <p:cNvGrpSpPr/>
          <p:nvPr/>
        </p:nvGrpSpPr>
        <p:grpSpPr>
          <a:xfrm>
            <a:off x="8589177" y="4236490"/>
            <a:ext cx="900000" cy="449685"/>
            <a:chOff x="4035791" y="4220132"/>
            <a:chExt cx="900000" cy="449685"/>
          </a:xfrm>
        </p:grpSpPr>
        <p:sp>
          <p:nvSpPr>
            <p:cNvPr id="57" name="7-point Star 1">
              <a:extLst>
                <a:ext uri="{FF2B5EF4-FFF2-40B4-BE49-F238E27FC236}">
                  <a16:creationId xmlns:a16="http://schemas.microsoft.com/office/drawing/2014/main" id="{F3415BA5-E5C6-7B2B-7E5A-2773DAE98B03}"/>
                </a:ext>
              </a:extLst>
            </p:cNvPr>
            <p:cNvSpPr/>
            <p:nvPr/>
          </p:nvSpPr>
          <p:spPr>
            <a:xfrm>
              <a:off x="4354856" y="4220132"/>
              <a:ext cx="268879" cy="24120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58" name="Google Shape;717;p21">
              <a:extLst>
                <a:ext uri="{FF2B5EF4-FFF2-40B4-BE49-F238E27FC236}">
                  <a16:creationId xmlns:a16="http://schemas.microsoft.com/office/drawing/2014/main" id="{CCCA9575-FD51-3C01-CBAF-EDC52DE89226}"/>
                </a:ext>
              </a:extLst>
            </p:cNvPr>
            <p:cNvSpPr txBox="1">
              <a:spLocks/>
            </p:cNvSpPr>
            <p:nvPr/>
          </p:nvSpPr>
          <p:spPr>
            <a:xfrm>
              <a:off x="4035791" y="4381817"/>
              <a:ext cx="900000" cy="288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lgn="ctr">
                <a:lnSpc>
                  <a:spcPct val="100000"/>
                </a:lnSpc>
                <a:spcBef>
                  <a:spcPts val="0"/>
                </a:spcBef>
                <a:spcAft>
                  <a:spcPts val="1333"/>
                </a:spcAft>
                <a:buClr>
                  <a:schemeClr val="accent1"/>
                </a:buClr>
                <a:buSzPts val="1200"/>
                <a:buFont typeface="Rubik Light"/>
                <a:buNone/>
              </a:pPr>
              <a:r>
                <a:rPr lang="en-US" sz="1000" dirty="0">
                  <a:solidFill>
                    <a:schemeClr val="bg1"/>
                  </a:solidFill>
                  <a:latin typeface="+mn-lt"/>
                  <a:ea typeface="Rubik Medium"/>
                  <a:cs typeface="Rubik Medium"/>
                  <a:sym typeface="Rubik Medium"/>
                </a:rPr>
                <a:t>Review call</a:t>
              </a:r>
            </a:p>
          </p:txBody>
        </p:sp>
      </p:grpSp>
      <p:sp>
        <p:nvSpPr>
          <p:cNvPr id="60" name="TextBox 59">
            <a:extLst>
              <a:ext uri="{FF2B5EF4-FFF2-40B4-BE49-F238E27FC236}">
                <a16:creationId xmlns:a16="http://schemas.microsoft.com/office/drawing/2014/main" id="{48949241-1F72-72E9-18ED-B17117B1D1B7}"/>
              </a:ext>
            </a:extLst>
          </p:cNvPr>
          <p:cNvSpPr txBox="1"/>
          <p:nvPr/>
        </p:nvSpPr>
        <p:spPr>
          <a:xfrm>
            <a:off x="6174143" y="4698930"/>
            <a:ext cx="864000" cy="577131"/>
          </a:xfrm>
          <a:prstGeom prst="rect">
            <a:avLst/>
          </a:prstGeom>
          <a:solidFill>
            <a:srgbClr val="FAE000"/>
          </a:solidFill>
          <a:ln>
            <a:noFill/>
          </a:ln>
        </p:spPr>
        <p:txBody>
          <a:bodyPr spcFirstLastPara="1" wrap="square" lIns="36000" tIns="45700" rIns="36000" bIns="45700" anchor="ctr" anchorCtr="0">
            <a:noAutofit/>
          </a:bodyPr>
          <a:lstStyle>
            <a:defPPr marR="0" lvl="0" algn="l" rtl="0">
              <a:lnSpc>
                <a:spcPct val="100000"/>
              </a:lnSpc>
              <a:spcBef>
                <a:spcPts val="0"/>
              </a:spcBef>
              <a:spcAft>
                <a:spcPts val="0"/>
              </a:spcAft>
              <a:defRPr/>
            </a:defPPr>
            <a:lvl1pPr marL="0" indent="0" algn="ctr">
              <a:buNone/>
              <a:defRPr sz="1200">
                <a:solidFill>
                  <a:schemeClr val="bg1"/>
                </a:solidFill>
              </a:defRPr>
            </a:lvl1pPr>
          </a:lstStyle>
          <a:p>
            <a:r>
              <a:rPr lang="en-US" dirty="0"/>
              <a:t>Tuned budget</a:t>
            </a:r>
          </a:p>
        </p:txBody>
      </p:sp>
      <p:grpSp>
        <p:nvGrpSpPr>
          <p:cNvPr id="62" name="Group 61">
            <a:extLst>
              <a:ext uri="{FF2B5EF4-FFF2-40B4-BE49-F238E27FC236}">
                <a16:creationId xmlns:a16="http://schemas.microsoft.com/office/drawing/2014/main" id="{A5F73318-2820-A1C8-DB94-81833578479E}"/>
              </a:ext>
            </a:extLst>
          </p:cNvPr>
          <p:cNvGrpSpPr/>
          <p:nvPr/>
        </p:nvGrpSpPr>
        <p:grpSpPr>
          <a:xfrm>
            <a:off x="4783053" y="3607965"/>
            <a:ext cx="900000" cy="449685"/>
            <a:chOff x="4035791" y="4220132"/>
            <a:chExt cx="900000" cy="449685"/>
          </a:xfrm>
        </p:grpSpPr>
        <p:sp>
          <p:nvSpPr>
            <p:cNvPr id="63" name="7-point Star 1">
              <a:extLst>
                <a:ext uri="{FF2B5EF4-FFF2-40B4-BE49-F238E27FC236}">
                  <a16:creationId xmlns:a16="http://schemas.microsoft.com/office/drawing/2014/main" id="{0E817EFE-0F96-8DC6-7AC2-7EF735B602F4}"/>
                </a:ext>
              </a:extLst>
            </p:cNvPr>
            <p:cNvSpPr/>
            <p:nvPr/>
          </p:nvSpPr>
          <p:spPr>
            <a:xfrm>
              <a:off x="4354856" y="4220132"/>
              <a:ext cx="268879" cy="24120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64" name="Google Shape;717;p21">
              <a:extLst>
                <a:ext uri="{FF2B5EF4-FFF2-40B4-BE49-F238E27FC236}">
                  <a16:creationId xmlns:a16="http://schemas.microsoft.com/office/drawing/2014/main" id="{31BAEDDB-4291-76D2-BA48-F6CE6CB689D0}"/>
                </a:ext>
              </a:extLst>
            </p:cNvPr>
            <p:cNvSpPr txBox="1">
              <a:spLocks/>
            </p:cNvSpPr>
            <p:nvPr/>
          </p:nvSpPr>
          <p:spPr>
            <a:xfrm>
              <a:off x="4035791" y="4381817"/>
              <a:ext cx="900000" cy="288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lgn="ctr">
                <a:lnSpc>
                  <a:spcPct val="100000"/>
                </a:lnSpc>
                <a:spcBef>
                  <a:spcPts val="0"/>
                </a:spcBef>
                <a:spcAft>
                  <a:spcPts val="1333"/>
                </a:spcAft>
                <a:buClr>
                  <a:schemeClr val="accent1"/>
                </a:buClr>
                <a:buSzPts val="1200"/>
                <a:buFont typeface="Rubik Light"/>
                <a:buNone/>
              </a:pPr>
              <a:r>
                <a:rPr lang="en-US" sz="1000" dirty="0">
                  <a:solidFill>
                    <a:schemeClr val="bg1"/>
                  </a:solidFill>
                  <a:latin typeface="+mn-lt"/>
                  <a:ea typeface="Rubik Medium"/>
                  <a:cs typeface="Rubik Medium"/>
                  <a:sym typeface="Rubik Medium"/>
                </a:rPr>
                <a:t>Validation</a:t>
              </a:r>
              <a:br>
                <a:rPr lang="en-US" sz="1000" dirty="0">
                  <a:solidFill>
                    <a:schemeClr val="bg1"/>
                  </a:solidFill>
                  <a:latin typeface="+mn-lt"/>
                  <a:ea typeface="Rubik Medium"/>
                  <a:cs typeface="Rubik Medium"/>
                  <a:sym typeface="Rubik Medium"/>
                </a:rPr>
              </a:br>
              <a:r>
                <a:rPr lang="en-US" sz="1000" dirty="0">
                  <a:solidFill>
                    <a:schemeClr val="bg1"/>
                  </a:solidFill>
                  <a:latin typeface="+mn-lt"/>
                  <a:ea typeface="Rubik Medium"/>
                  <a:cs typeface="Rubik Medium"/>
                  <a:sym typeface="Rubik Medium"/>
                </a:rPr>
                <a:t>Workshop</a:t>
              </a:r>
            </a:p>
          </p:txBody>
        </p:sp>
      </p:grpSp>
      <p:grpSp>
        <p:nvGrpSpPr>
          <p:cNvPr id="65" name="Group 64">
            <a:extLst>
              <a:ext uri="{FF2B5EF4-FFF2-40B4-BE49-F238E27FC236}">
                <a16:creationId xmlns:a16="http://schemas.microsoft.com/office/drawing/2014/main" id="{19DD2368-3E83-700C-9C02-BDC101F67F89}"/>
              </a:ext>
            </a:extLst>
          </p:cNvPr>
          <p:cNvGrpSpPr/>
          <p:nvPr/>
        </p:nvGrpSpPr>
        <p:grpSpPr>
          <a:xfrm>
            <a:off x="8346312" y="3745851"/>
            <a:ext cx="900000" cy="449685"/>
            <a:chOff x="4035791" y="4220132"/>
            <a:chExt cx="900000" cy="449685"/>
          </a:xfrm>
        </p:grpSpPr>
        <p:sp>
          <p:nvSpPr>
            <p:cNvPr id="66" name="7-point Star 1">
              <a:extLst>
                <a:ext uri="{FF2B5EF4-FFF2-40B4-BE49-F238E27FC236}">
                  <a16:creationId xmlns:a16="http://schemas.microsoft.com/office/drawing/2014/main" id="{781B4660-61F0-59A7-B784-5CB5C1A17279}"/>
                </a:ext>
              </a:extLst>
            </p:cNvPr>
            <p:cNvSpPr/>
            <p:nvPr/>
          </p:nvSpPr>
          <p:spPr>
            <a:xfrm>
              <a:off x="4354856" y="4220132"/>
              <a:ext cx="268879" cy="24120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67" name="Google Shape;717;p21">
              <a:extLst>
                <a:ext uri="{FF2B5EF4-FFF2-40B4-BE49-F238E27FC236}">
                  <a16:creationId xmlns:a16="http://schemas.microsoft.com/office/drawing/2014/main" id="{B4A01E7D-3E05-F344-725F-E757DBF276C4}"/>
                </a:ext>
              </a:extLst>
            </p:cNvPr>
            <p:cNvSpPr txBox="1">
              <a:spLocks/>
            </p:cNvSpPr>
            <p:nvPr/>
          </p:nvSpPr>
          <p:spPr>
            <a:xfrm>
              <a:off x="4035791" y="4381817"/>
              <a:ext cx="900000" cy="288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accent6"/>
                </a:buClr>
                <a:buSzPts val="2800"/>
                <a:buFont typeface="Arial"/>
                <a:buChar char="•"/>
                <a:defRPr sz="2800" b="0" i="0" u="none" strike="noStrike" cap="none">
                  <a:solidFill>
                    <a:schemeClr val="accent6"/>
                  </a:solidFill>
                  <a:latin typeface="Arial"/>
                  <a:ea typeface="Arial"/>
                  <a:cs typeface="Arial"/>
                  <a:sym typeface="Arial"/>
                </a:defRPr>
              </a:lvl1pPr>
              <a:lvl2pPr marL="914400" marR="0" lvl="1" indent="-381000" algn="l" rtl="0">
                <a:lnSpc>
                  <a:spcPct val="90000"/>
                </a:lnSpc>
                <a:spcBef>
                  <a:spcPts val="500"/>
                </a:spcBef>
                <a:spcAft>
                  <a:spcPts val="0"/>
                </a:spcAft>
                <a:buClr>
                  <a:schemeClr val="accent6"/>
                </a:buClr>
                <a:buSzPts val="2400"/>
                <a:buFont typeface="Arial"/>
                <a:buChar char="•"/>
                <a:defRPr sz="2400" b="0" i="0" u="none" strike="noStrike" cap="none">
                  <a:solidFill>
                    <a:schemeClr val="accent6"/>
                  </a:solidFill>
                  <a:latin typeface="Arial"/>
                  <a:ea typeface="Arial"/>
                  <a:cs typeface="Arial"/>
                  <a:sym typeface="Arial"/>
                </a:defRPr>
              </a:lvl2pPr>
              <a:lvl3pPr marL="1371600" marR="0" lvl="2" indent="-355600" algn="l" rtl="0">
                <a:lnSpc>
                  <a:spcPct val="90000"/>
                </a:lnSpc>
                <a:spcBef>
                  <a:spcPts val="500"/>
                </a:spcBef>
                <a:spcAft>
                  <a:spcPts val="0"/>
                </a:spcAft>
                <a:buClr>
                  <a:schemeClr val="accent6"/>
                </a:buClr>
                <a:buSzPts val="2000"/>
                <a:buFont typeface="Arial"/>
                <a:buChar char="•"/>
                <a:defRPr sz="2000" b="0" i="0" u="none" strike="noStrike" cap="none">
                  <a:solidFill>
                    <a:schemeClr val="accent6"/>
                  </a:solidFill>
                  <a:latin typeface="Arial"/>
                  <a:ea typeface="Arial"/>
                  <a:cs typeface="Arial"/>
                  <a:sym typeface="Arial"/>
                </a:defRPr>
              </a:lvl3pPr>
              <a:lvl4pPr marL="1828800" marR="0" lvl="3"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4pPr>
              <a:lvl5pPr marL="2286000" marR="0" lvl="4" indent="-342900" algn="l" rtl="0">
                <a:lnSpc>
                  <a:spcPct val="90000"/>
                </a:lnSpc>
                <a:spcBef>
                  <a:spcPts val="5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pPr marL="0" indent="0" algn="ctr">
                <a:lnSpc>
                  <a:spcPct val="100000"/>
                </a:lnSpc>
                <a:spcBef>
                  <a:spcPts val="0"/>
                </a:spcBef>
                <a:spcAft>
                  <a:spcPts val="1333"/>
                </a:spcAft>
                <a:buClr>
                  <a:schemeClr val="accent1"/>
                </a:buClr>
                <a:buSzPts val="1200"/>
                <a:buFont typeface="Rubik Light"/>
                <a:buNone/>
              </a:pPr>
              <a:r>
                <a:rPr lang="en-US" sz="1000" dirty="0">
                  <a:solidFill>
                    <a:schemeClr val="bg1"/>
                  </a:solidFill>
                  <a:latin typeface="+mn-lt"/>
                  <a:ea typeface="Rubik Medium"/>
                  <a:cs typeface="Rubik Medium"/>
                  <a:sym typeface="Rubik Medium"/>
                </a:rPr>
                <a:t>Review Draft</a:t>
              </a:r>
            </a:p>
          </p:txBody>
        </p:sp>
      </p:grpSp>
    </p:spTree>
    <p:extLst>
      <p:ext uri="{BB962C8B-B14F-4D97-AF65-F5344CB8AC3E}">
        <p14:creationId xmlns:p14="http://schemas.microsoft.com/office/powerpoint/2010/main" val="2428183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5840</Words>
  <Application>Microsoft Office PowerPoint</Application>
  <PresentationFormat>Widescreen</PresentationFormat>
  <Paragraphs>967</Paragraphs>
  <Slides>39</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arial</vt:lpstr>
      <vt:lpstr>Calibri</vt:lpstr>
      <vt:lpstr>Noto Sans Symbols</vt:lpstr>
      <vt:lpstr>Rubik</vt:lpstr>
      <vt:lpstr>Rubik Light</vt:lpstr>
      <vt:lpstr>Symbol</vt:lpstr>
      <vt:lpstr>Wingdings</vt:lpstr>
      <vt:lpstr>NHSD-Refresh-Theme-NOV1120B</vt:lpstr>
      <vt:lpstr>Cloud Business Case</vt:lpstr>
      <vt:lpstr>Contents</vt:lpstr>
      <vt:lpstr>Introduction</vt:lpstr>
      <vt:lpstr>PowerPoint Presentation</vt:lpstr>
      <vt:lpstr>PowerPoint Presentation</vt:lpstr>
      <vt:lpstr>Cloud value Gains</vt:lpstr>
      <vt:lpstr>Outputs </vt:lpstr>
      <vt:lpstr>PowerPoint Presentation</vt:lpstr>
      <vt:lpstr>Delivery Plan &amp; timelines </vt:lpstr>
      <vt:lpstr>Plan Assumptions</vt:lpstr>
      <vt:lpstr>Proposed team</vt:lpstr>
      <vt:lpstr>Risks</vt:lpstr>
      <vt:lpstr>PowerPoint Presentation</vt:lpstr>
      <vt:lpstr>Stakeholder roles</vt:lpstr>
      <vt:lpstr>Stakeholder commitment</vt:lpstr>
      <vt:lpstr>Information requirement </vt:lpstr>
      <vt:lpstr>PowerPoint Presentation</vt:lpstr>
      <vt:lpstr>PowerPoint Presentation</vt:lpstr>
      <vt:lpstr>Product Descriptions</vt:lpstr>
      <vt:lpstr>PowerPoint Presentation</vt:lpstr>
      <vt:lpstr>Workshop Agendas</vt:lpstr>
      <vt:lpstr>Workshop Agendas</vt:lpstr>
      <vt:lpstr>PowerPoint Presentation</vt:lpstr>
      <vt:lpstr>Templates for data inputs</vt:lpstr>
      <vt:lpstr>PowerPoint Presentation</vt:lpstr>
      <vt:lpstr>Example Exec Summary Template</vt:lpstr>
      <vt:lpstr>PowerPoint Presentation</vt:lpstr>
      <vt:lpstr>Example Business value assessment results</vt:lpstr>
      <vt:lpstr>TCO calculation results - 5 year view </vt:lpstr>
      <vt:lpstr>Recommended approach and cost savings potentials</vt:lpstr>
      <vt:lpstr>Value drivers for the business case</vt:lpstr>
      <vt:lpstr>Conclusions</vt:lpstr>
      <vt:lpstr>PowerPoint Presentation</vt:lpstr>
      <vt:lpstr>Total Cost of Ownership</vt:lpstr>
      <vt:lpstr>Value Components: IT Infrastructure Cost Savings</vt:lpstr>
      <vt:lpstr>Value Components: IT Productivity Gains</vt:lpstr>
      <vt:lpstr>Value Components: IT Operational Gains</vt:lpstr>
      <vt:lpstr>Value Components: Business Gains</vt:lpstr>
      <vt:lpstr>End slide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NHS_Building_Business_Case</dc:title>
  <dc:subject/>
  <dc:creator>Gagan Vashisht</dc:creator>
  <cp:keywords/>
  <dc:description/>
  <cp:lastModifiedBy>Virginia Wilson</cp:lastModifiedBy>
  <cp:revision>502</cp:revision>
  <dcterms:created xsi:type="dcterms:W3CDTF">2020-11-30T10:49:03Z</dcterms:created>
  <dcterms:modified xsi:type="dcterms:W3CDTF">2022-07-21T07:39:58Z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0x010100F56AC1E539A90047BC30B3C9F7C85DBF009974B1B821AB36488BB2955A9F4B5285</vt:lpwstr>
  </property>
  <property fmtid="{D5CDD505-2E9C-101B-9397-08002B2CF9AE}" pid="3" name="_dlc_DocIdItemGuid">
    <vt:lpwstr>56579ddb-1cdf-4035-9a3d-2da04fab6c26</vt:lpwstr>
  </property>
</Properties>
</file>