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1"/>
  </p:notesMasterIdLst>
  <p:sldIdLst>
    <p:sldId id="256" r:id="rId2"/>
    <p:sldId id="257" r:id="rId3"/>
    <p:sldId id="258" r:id="rId4"/>
    <p:sldId id="288" r:id="rId5"/>
    <p:sldId id="262" r:id="rId6"/>
    <p:sldId id="259" r:id="rId7"/>
    <p:sldId id="260" r:id="rId8"/>
    <p:sldId id="263" r:id="rId9"/>
    <p:sldId id="261" r:id="rId10"/>
    <p:sldId id="266" r:id="rId11"/>
    <p:sldId id="267" r:id="rId12"/>
    <p:sldId id="268" r:id="rId13"/>
    <p:sldId id="269" r:id="rId14"/>
    <p:sldId id="270" r:id="rId15"/>
    <p:sldId id="271" r:id="rId16"/>
    <p:sldId id="272" r:id="rId17"/>
    <p:sldId id="273" r:id="rId18"/>
    <p:sldId id="274" r:id="rId19"/>
    <p:sldId id="275" r:id="rId20"/>
    <p:sldId id="276" r:id="rId21"/>
    <p:sldId id="278" r:id="rId22"/>
    <p:sldId id="279" r:id="rId23"/>
    <p:sldId id="280" r:id="rId24"/>
    <p:sldId id="281" r:id="rId25"/>
    <p:sldId id="282" r:id="rId26"/>
    <p:sldId id="283" r:id="rId27"/>
    <p:sldId id="284" r:id="rId28"/>
    <p:sldId id="285" r:id="rId29"/>
    <p:sldId id="287" r:id="rId3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731">
          <p15:clr>
            <a:srgbClr val="A4A3A4"/>
          </p15:clr>
        </p15:guide>
        <p15:guide id="2" pos="279">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2" roundtripDataSignature="AMtx7mibPtOxdzdY1P1sCVv2/7oXRWyLj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C1C000-EC19-20B3-5F80-2D1F40F622E9}" name="Douglas O'Connor" initials="DO" userId="Douglas O'Conno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eter Oates" initials="" lastIdx="2" clrIdx="0"/>
  <p:cmAuthor id="1" name="Douglas O'Connor"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DBE147-FDB4-405B-B6CD-11098D5EB3E3}" v="1" dt="2022-06-21T15:00:49.474"/>
    <p1510:client id="{8CEF5EB9-AAFA-4F04-86CC-497C06375F71}" v="303" dt="2022-05-09T13:11:08.475"/>
  </p1510:revLst>
</p1510:revInfo>
</file>

<file path=ppt/tableStyles.xml><?xml version="1.0" encoding="utf-8"?>
<a:tblStyleLst xmlns:a="http://schemas.openxmlformats.org/drawingml/2006/main" def="{D40C3384-F17D-4B0A-B2A8-0E3215590952}">
  <a:tblStyle styleId="{D40C3384-F17D-4B0A-B2A8-0E3215590952}"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CA9079E5-3570-4925-9D0A-E01C9E3488D3}"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7ED"/>
          </a:solidFill>
        </a:fill>
      </a:tcStyle>
    </a:wholeTbl>
    <a:band1H>
      <a:tcTxStyle b="off" i="off"/>
      <a:tcStyle>
        <a:tcBdr/>
        <a:fill>
          <a:solidFill>
            <a:srgbClr val="CACCD9"/>
          </a:solidFill>
        </a:fill>
      </a:tcStyle>
    </a:band1H>
    <a:band2H>
      <a:tcTxStyle b="off" i="off"/>
      <a:tcStyle>
        <a:tcBdr/>
      </a:tcStyle>
    </a:band2H>
    <a:band1V>
      <a:tcTxStyle b="off" i="off"/>
      <a:tcStyle>
        <a:tcBdr/>
        <a:fill>
          <a:solidFill>
            <a:srgbClr val="CACCD9"/>
          </a:solidFill>
        </a:fill>
      </a:tcStyle>
    </a:band1V>
    <a:band2V>
      <a:tcTxStyle b="off" i="off"/>
      <a:tcStyle>
        <a:tcBdr/>
      </a:tcStyle>
    </a:band2V>
    <a:lastCol>
      <a:tcTxStyle b="on" i="off">
        <a:font>
          <a:latin typeface="Arial"/>
          <a:ea typeface="Arial"/>
          <a:cs typeface="Arial"/>
        </a:font>
        <a:schemeClr val="lt1"/>
      </a:tcTxStyle>
      <a:tcStyle>
        <a:tcBdr/>
        <a:fill>
          <a:solidFill>
            <a:schemeClr val="accent4"/>
          </a:solidFill>
        </a:fill>
      </a:tcStyle>
    </a:lastCol>
    <a:firstCol>
      <a:tcTxStyle b="on" i="off">
        <a:font>
          <a:latin typeface="Arial"/>
          <a:ea typeface="Arial"/>
          <a:cs typeface="Arial"/>
        </a:font>
        <a:schemeClr val="lt1"/>
      </a:tcTxStyle>
      <a:tcStyle>
        <a:tcBdr/>
        <a:fill>
          <a:solidFill>
            <a:schemeClr val="accent4"/>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4"/>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4"/>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6" autoAdjust="0"/>
    <p:restoredTop sz="96761" autoAdjust="0"/>
  </p:normalViewPr>
  <p:slideViewPr>
    <p:cSldViewPr snapToGrid="0">
      <p:cViewPr varScale="1">
        <p:scale>
          <a:sx n="114" d="100"/>
          <a:sy n="114" d="100"/>
        </p:scale>
        <p:origin x="102" y="336"/>
      </p:cViewPr>
      <p:guideLst>
        <p:guide orient="horz" pos="731"/>
        <p:guide pos="2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59"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3" Type="http://schemas.openxmlformats.org/officeDocument/2006/relationships/commentAuthors" Target="commentAuthors.xml"/><Relationship Id="rId58"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52" Type="http://customschemas.google.com/relationships/presentationmetadata" Target="metadata"/><Relationship Id="rId60"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56"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rdon Watson" clId="Web-{72DBE147-FDB4-405B-B6CD-11098D5EB3E3}"/>
    <pc:docChg chg="modSld">
      <pc:chgData name="Gordon Watson" userId="" providerId="" clId="Web-{72DBE147-FDB4-405B-B6CD-11098D5EB3E3}" dt="2022-06-21T15:00:49.474" v="0"/>
      <pc:docMkLst>
        <pc:docMk/>
      </pc:docMkLst>
      <pc:sldChg chg="modSp">
        <pc:chgData name="Gordon Watson" userId="" providerId="" clId="Web-{72DBE147-FDB4-405B-B6CD-11098D5EB3E3}" dt="2022-06-21T15:00:49.474" v="0"/>
        <pc:sldMkLst>
          <pc:docMk/>
          <pc:sldMk cId="0" sldId="261"/>
        </pc:sldMkLst>
        <pc:picChg chg="mod">
          <ac:chgData name="Gordon Watson" userId="" providerId="" clId="Web-{72DBE147-FDB4-405B-B6CD-11098D5EB3E3}" dt="2022-06-21T15:00:49.474" v="0"/>
          <ac:picMkLst>
            <pc:docMk/>
            <pc:sldMk cId="0" sldId="261"/>
            <ac:picMk id="440"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Standard title slide</a:t>
            </a:r>
            <a:endParaRPr/>
          </a:p>
        </p:txBody>
      </p:sp>
      <p:sp>
        <p:nvSpPr>
          <p:cNvPr id="360" name="Google Shape;36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1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513" name="Google Shape;513;p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1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521" name="Google Shape;521;p1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p1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527" name="Google Shape;527;p1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1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5" name="Google Shape;535;p1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1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541" name="Google Shape;541;p1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1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548" name="Google Shape;548;p1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1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555" name="Google Shape;555;p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2" name="Google Shape;56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1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8" name="Google Shape;568;p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p1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4" name="Google Shape;574;p1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1400"/>
              <a:buFont typeface="Arial"/>
              <a:buNone/>
            </a:pPr>
            <a:r>
              <a:rPr lang="en-GB" dirty="0"/>
              <a:t>DONE DRAFT</a:t>
            </a:r>
            <a:endParaRPr dirty="0"/>
          </a:p>
        </p:txBody>
      </p:sp>
      <p:sp>
        <p:nvSpPr>
          <p:cNvPr id="575" name="Google Shape;575;p1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7" name="Google Shape;367;p1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p1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2" name="Google Shape;582;p1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1400"/>
              <a:buFont typeface="Arial"/>
              <a:buNone/>
            </a:pPr>
            <a:r>
              <a:rPr lang="en-GB" sz="1200" dirty="0">
                <a:latin typeface="Arial"/>
                <a:ea typeface="Arial"/>
                <a:cs typeface="Arial"/>
                <a:sym typeface="Arial"/>
              </a:rPr>
              <a:t>DONE DRAFT</a:t>
            </a:r>
            <a:endParaRPr dirty="0"/>
          </a:p>
        </p:txBody>
      </p:sp>
      <p:sp>
        <p:nvSpPr>
          <p:cNvPr id="583" name="Google Shape;583;p1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p1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7" name="Google Shape;597;p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p1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603" name="Google Shape;603;p1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1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610" name="Google Shape;610;p1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Google Shape;615;p1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616" name="Google Shape;616;p1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1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3" name="Google Shape;623;p1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g11b8ce6b77e_0_27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g11b8ce6b77e_0_27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11b8ce6b77e_0_28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5" name="Google Shape;725;g11b8ce6b77e_0_28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g11b8ce6b77e_0_28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8" name="Google Shape;788;g11b8ce6b77e_0_28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2"/>
        <p:cNvGrpSpPr/>
        <p:nvPr/>
      </p:nvGrpSpPr>
      <p:grpSpPr>
        <a:xfrm>
          <a:off x="0" y="0"/>
          <a:ext cx="0" cy="0"/>
          <a:chOff x="0" y="0"/>
          <a:chExt cx="0" cy="0"/>
        </a:xfrm>
      </p:grpSpPr>
      <p:sp>
        <p:nvSpPr>
          <p:cNvPr id="813" name="Google Shape;813;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4" name="Google Shape;814;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815" name="Google Shape;815;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29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1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DRAFT DONE</a:t>
            </a:r>
            <a:endParaRPr dirty="0"/>
          </a:p>
        </p:txBody>
      </p:sp>
      <p:sp>
        <p:nvSpPr>
          <p:cNvPr id="373" name="Google Shape;373;p1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1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DRAFT DONE</a:t>
            </a:r>
            <a:endParaRPr dirty="0"/>
          </a:p>
        </p:txBody>
      </p:sp>
      <p:sp>
        <p:nvSpPr>
          <p:cNvPr id="373" name="Google Shape;373;p1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93497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1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5" name="Google Shape;445;p1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1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381" name="Google Shape;381;p1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11b8ce6b77e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418" name="Google Shape;418;g11b8ce6b77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11b8ce6b77e_0_13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DONE DRAFT</a:t>
            </a:r>
            <a:endParaRPr dirty="0"/>
          </a:p>
        </p:txBody>
      </p:sp>
      <p:sp>
        <p:nvSpPr>
          <p:cNvPr id="451" name="Google Shape;451;g11b8ce6b77e_0_13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5" name="Google Shape;425;p1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1400"/>
              <a:buFont typeface="Arial"/>
              <a:buNone/>
            </a:pPr>
            <a:r>
              <a:rPr lang="en-GB" sz="1100" dirty="0">
                <a:latin typeface="Calibri"/>
                <a:ea typeface="Calibri"/>
                <a:cs typeface="Calibri"/>
                <a:sym typeface="Calibri"/>
              </a:rPr>
              <a:t>DONE DRAFT</a:t>
            </a:r>
            <a:endParaRPr sz="1100" dirty="0">
              <a:latin typeface="Calibri"/>
              <a:ea typeface="Calibri"/>
              <a:cs typeface="Calibri"/>
              <a:sym typeface="Calibri"/>
            </a:endParaRPr>
          </a:p>
        </p:txBody>
      </p:sp>
      <p:sp>
        <p:nvSpPr>
          <p:cNvPr id="426" name="Google Shape;426;p1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ront title slide">
  <p:cSld name="Front title slide">
    <p:spTree>
      <p:nvGrpSpPr>
        <p:cNvPr id="1" name="Shape 15"/>
        <p:cNvGrpSpPr/>
        <p:nvPr/>
      </p:nvGrpSpPr>
      <p:grpSpPr>
        <a:xfrm>
          <a:off x="0" y="0"/>
          <a:ext cx="0" cy="0"/>
          <a:chOff x="0" y="0"/>
          <a:chExt cx="0" cy="0"/>
        </a:xfrm>
      </p:grpSpPr>
      <p:sp>
        <p:nvSpPr>
          <p:cNvPr id="16" name="Google Shape;16;p37"/>
          <p:cNvSpPr txBox="1">
            <a:spLocks noGrp="1"/>
          </p:cNvSpPr>
          <p:nvPr>
            <p:ph type="ctrTitle"/>
          </p:nvPr>
        </p:nvSpPr>
        <p:spPr>
          <a:xfrm>
            <a:off x="432000" y="2100649"/>
            <a:ext cx="9723474" cy="14093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7"/>
          <p:cNvSpPr txBox="1">
            <a:spLocks noGrp="1"/>
          </p:cNvSpPr>
          <p:nvPr>
            <p:ph type="subTitle" idx="1"/>
          </p:nvPr>
        </p:nvSpPr>
        <p:spPr>
          <a:xfrm>
            <a:off x="432000" y="3600000"/>
            <a:ext cx="7973051" cy="1024967"/>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accent6"/>
              </a:buClr>
              <a:buSzPts val="3000"/>
              <a:buNone/>
              <a:defRPr sz="3000">
                <a:solidFill>
                  <a:schemeClr val="accent6"/>
                </a:solidFill>
              </a:defRPr>
            </a:lvl1pPr>
            <a:lvl2pPr lvl="1" algn="ctr">
              <a:lnSpc>
                <a:spcPct val="90000"/>
              </a:lnSpc>
              <a:spcBef>
                <a:spcPts val="500"/>
              </a:spcBef>
              <a:spcAft>
                <a:spcPts val="0"/>
              </a:spcAft>
              <a:buClr>
                <a:schemeClr val="accent6"/>
              </a:buClr>
              <a:buSzPts val="2000"/>
              <a:buNone/>
              <a:defRPr sz="2000"/>
            </a:lvl2pPr>
            <a:lvl3pPr lvl="2" algn="ctr">
              <a:lnSpc>
                <a:spcPct val="90000"/>
              </a:lnSpc>
              <a:spcBef>
                <a:spcPts val="500"/>
              </a:spcBef>
              <a:spcAft>
                <a:spcPts val="0"/>
              </a:spcAft>
              <a:buClr>
                <a:schemeClr val="accent6"/>
              </a:buClr>
              <a:buSzPts val="1800"/>
              <a:buNone/>
              <a:defRPr sz="1800"/>
            </a:lvl3pPr>
            <a:lvl4pPr lvl="3" algn="ctr">
              <a:lnSpc>
                <a:spcPct val="90000"/>
              </a:lnSpc>
              <a:spcBef>
                <a:spcPts val="500"/>
              </a:spcBef>
              <a:spcAft>
                <a:spcPts val="0"/>
              </a:spcAft>
              <a:buClr>
                <a:schemeClr val="accent6"/>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18" name="Google Shape;18;p37"/>
          <p:cNvSpPr txBox="1">
            <a:spLocks noGrp="1"/>
          </p:cNvSpPr>
          <p:nvPr>
            <p:ph type="sldNum" idx="12"/>
          </p:nvPr>
        </p:nvSpPr>
        <p:spPr>
          <a:xfrm>
            <a:off x="8610600" y="6356350"/>
            <a:ext cx="300228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19" name="Google Shape;19;p37"/>
          <p:cNvPicPr preferRelativeResize="0"/>
          <p:nvPr/>
        </p:nvPicPr>
        <p:blipFill rotWithShape="1">
          <a:blip r:embed="rId2">
            <a:alphaModFix/>
          </a:blip>
          <a:srcRect/>
          <a:stretch/>
        </p:blipFill>
        <p:spPr>
          <a:xfrm>
            <a:off x="432000" y="387542"/>
            <a:ext cx="1208955" cy="900000"/>
          </a:xfrm>
          <a:prstGeom prst="rect">
            <a:avLst/>
          </a:prstGeom>
          <a:noFill/>
          <a:ln>
            <a:noFill/>
          </a:ln>
        </p:spPr>
      </p:pic>
      <p:sp>
        <p:nvSpPr>
          <p:cNvPr id="20" name="Google Shape;20;p37"/>
          <p:cNvSpPr txBox="1"/>
          <p:nvPr/>
        </p:nvSpPr>
        <p:spPr>
          <a:xfrm>
            <a:off x="3225114" y="601774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1" name="Google Shape;21;p37"/>
          <p:cNvSpPr txBox="1">
            <a:spLocks noGrp="1"/>
          </p:cNvSpPr>
          <p:nvPr>
            <p:ph type="body" idx="2"/>
          </p:nvPr>
        </p:nvSpPr>
        <p:spPr>
          <a:xfrm>
            <a:off x="432000" y="5760000"/>
            <a:ext cx="6259513" cy="48895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accent6"/>
              </a:buClr>
              <a:buSzPts val="2400"/>
              <a:buNone/>
              <a:defRPr sz="2400">
                <a:solidFill>
                  <a:schemeClr val="accent6"/>
                </a:solidFill>
              </a:defRPr>
            </a:lvl1pPr>
            <a:lvl2pPr marL="914400" lvl="1" indent="-228600" algn="l">
              <a:lnSpc>
                <a:spcPct val="90000"/>
              </a:lnSpc>
              <a:spcBef>
                <a:spcPts val="500"/>
              </a:spcBef>
              <a:spcAft>
                <a:spcPts val="0"/>
              </a:spcAft>
              <a:buClr>
                <a:schemeClr val="accent2"/>
              </a:buClr>
              <a:buSzPts val="2400"/>
              <a:buNone/>
              <a:defRPr>
                <a:solidFill>
                  <a:schemeClr val="accent2"/>
                </a:solidFill>
              </a:defRPr>
            </a:lvl2pPr>
            <a:lvl3pPr marL="1371600" lvl="2" indent="-228600" algn="l">
              <a:lnSpc>
                <a:spcPct val="90000"/>
              </a:lnSpc>
              <a:spcBef>
                <a:spcPts val="500"/>
              </a:spcBef>
              <a:spcAft>
                <a:spcPts val="0"/>
              </a:spcAft>
              <a:buClr>
                <a:schemeClr val="accent2"/>
              </a:buClr>
              <a:buSzPts val="2000"/>
              <a:buNone/>
              <a:defRPr>
                <a:solidFill>
                  <a:schemeClr val="accent2"/>
                </a:solidFill>
              </a:defRPr>
            </a:lvl3pPr>
            <a:lvl4pPr marL="1828800" lvl="3" indent="-228600" algn="l">
              <a:lnSpc>
                <a:spcPct val="90000"/>
              </a:lnSpc>
              <a:spcBef>
                <a:spcPts val="500"/>
              </a:spcBef>
              <a:spcAft>
                <a:spcPts val="0"/>
              </a:spcAft>
              <a:buClr>
                <a:schemeClr val="accent2"/>
              </a:buClr>
              <a:buSzPts val="1800"/>
              <a:buNone/>
              <a:defRPr>
                <a:solidFill>
                  <a:schemeClr val="accent2"/>
                </a:solidFill>
              </a:defRPr>
            </a:lvl4pPr>
            <a:lvl5pPr marL="2286000" lvl="4" indent="-228600" algn="l">
              <a:lnSpc>
                <a:spcPct val="90000"/>
              </a:lnSpc>
              <a:spcBef>
                <a:spcPts val="500"/>
              </a:spcBef>
              <a:spcAft>
                <a:spcPts val="0"/>
              </a:spcAft>
              <a:buClr>
                <a:schemeClr val="accent2"/>
              </a:buClr>
              <a:buSzPts val="1800"/>
              <a:buNone/>
              <a:defRPr>
                <a:solidFill>
                  <a:schemeClr val="accent2"/>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2" name="Google Shape;22;p37"/>
          <p:cNvSpPr txBox="1"/>
          <p:nvPr/>
        </p:nvSpPr>
        <p:spPr>
          <a:xfrm>
            <a:off x="9233452" y="5486400"/>
            <a:ext cx="18473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23" name="Google Shape;23;p37"/>
          <p:cNvGrpSpPr/>
          <p:nvPr/>
        </p:nvGrpSpPr>
        <p:grpSpPr>
          <a:xfrm>
            <a:off x="6064133" y="1974899"/>
            <a:ext cx="6524831" cy="5109191"/>
            <a:chOff x="6064133" y="1974899"/>
            <a:chExt cx="6524831" cy="5109191"/>
          </a:xfrm>
        </p:grpSpPr>
        <p:grpSp>
          <p:nvGrpSpPr>
            <p:cNvPr id="24" name="Google Shape;24;p37"/>
            <p:cNvGrpSpPr/>
            <p:nvPr/>
          </p:nvGrpSpPr>
          <p:grpSpPr>
            <a:xfrm>
              <a:off x="9511356" y="3300746"/>
              <a:ext cx="2305959" cy="2002962"/>
              <a:chOff x="9217799" y="1569442"/>
              <a:chExt cx="1938878" cy="1684112"/>
            </a:xfrm>
          </p:grpSpPr>
          <p:sp>
            <p:nvSpPr>
              <p:cNvPr id="25" name="Google Shape;25;p37"/>
              <p:cNvSpPr/>
              <p:nvPr/>
            </p:nvSpPr>
            <p:spPr>
              <a:xfrm>
                <a:off x="9539238" y="1569442"/>
                <a:ext cx="1296000" cy="748800"/>
              </a:xfrm>
              <a:prstGeom prst="diamond">
                <a:avLst/>
              </a:prstGeom>
              <a:solidFill>
                <a:srgbClr val="CCDE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6" name="Google Shape;26;p37"/>
              <p:cNvSpPr/>
              <p:nvPr/>
            </p:nvSpPr>
            <p:spPr>
              <a:xfrm rot="-3600000">
                <a:off x="9860437" y="2130769"/>
                <a:ext cx="1296000" cy="748800"/>
              </a:xfrm>
              <a:prstGeom prst="diamond">
                <a:avLst/>
              </a:prstGeom>
              <a:solidFill>
                <a:srgbClr val="B2CE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7" name="Google Shape;27;p37"/>
              <p:cNvSpPr/>
              <p:nvPr/>
            </p:nvSpPr>
            <p:spPr>
              <a:xfrm rot="3600000">
                <a:off x="9218039" y="2130770"/>
                <a:ext cx="1296000" cy="748800"/>
              </a:xfrm>
              <a:prstGeom prst="diamond">
                <a:avLst/>
              </a:prstGeom>
              <a:solidFill>
                <a:srgbClr val="BFD5E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28" name="Google Shape;28;p37"/>
            <p:cNvGrpSpPr/>
            <p:nvPr/>
          </p:nvGrpSpPr>
          <p:grpSpPr>
            <a:xfrm>
              <a:off x="10282973" y="1974899"/>
              <a:ext cx="2305959" cy="2002962"/>
              <a:chOff x="9217799" y="1569442"/>
              <a:chExt cx="1938878" cy="1684112"/>
            </a:xfrm>
          </p:grpSpPr>
          <p:sp>
            <p:nvSpPr>
              <p:cNvPr id="29" name="Google Shape;29;p37"/>
              <p:cNvSpPr/>
              <p:nvPr/>
            </p:nvSpPr>
            <p:spPr>
              <a:xfrm>
                <a:off x="9539238" y="1569442"/>
                <a:ext cx="1296000" cy="748800"/>
              </a:xfrm>
              <a:prstGeom prst="diamond">
                <a:avLst/>
              </a:prstGeom>
              <a:solidFill>
                <a:srgbClr val="FAFAF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0" name="Google Shape;30;p37"/>
              <p:cNvSpPr/>
              <p:nvPr/>
            </p:nvSpPr>
            <p:spPr>
              <a:xfrm rot="-3600000">
                <a:off x="9860437" y="2130769"/>
                <a:ext cx="1296000" cy="748800"/>
              </a:xfrm>
              <a:prstGeom prst="diamond">
                <a:avLst/>
              </a:prstGeom>
              <a:solidFill>
                <a:srgbClr val="E8EA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 name="Google Shape;31;p37"/>
              <p:cNvSpPr/>
              <p:nvPr/>
            </p:nvSpPr>
            <p:spPr>
              <a:xfrm rot="3600000">
                <a:off x="9218039" y="2130770"/>
                <a:ext cx="1296000" cy="748800"/>
              </a:xfrm>
              <a:prstGeom prst="diamond">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32" name="Google Shape;32;p37"/>
            <p:cNvGrpSpPr/>
            <p:nvPr/>
          </p:nvGrpSpPr>
          <p:grpSpPr>
            <a:xfrm>
              <a:off x="7980104" y="4194936"/>
              <a:ext cx="1923663" cy="2002962"/>
              <a:chOff x="9217799" y="1569442"/>
              <a:chExt cx="1617439" cy="1684112"/>
            </a:xfrm>
          </p:grpSpPr>
          <p:sp>
            <p:nvSpPr>
              <p:cNvPr id="33" name="Google Shape;33;p37"/>
              <p:cNvSpPr/>
              <p:nvPr/>
            </p:nvSpPr>
            <p:spPr>
              <a:xfrm>
                <a:off x="9539238" y="1569442"/>
                <a:ext cx="1296000" cy="748800"/>
              </a:xfrm>
              <a:prstGeom prst="diamond">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4" name="Google Shape;34;p37"/>
              <p:cNvSpPr/>
              <p:nvPr/>
            </p:nvSpPr>
            <p:spPr>
              <a:xfrm rot="3600000">
                <a:off x="9218039" y="2130770"/>
                <a:ext cx="1296000" cy="748800"/>
              </a:xfrm>
              <a:prstGeom prst="diamond">
                <a:avLst/>
              </a:prstGeom>
              <a:solidFill>
                <a:srgbClr val="0225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35" name="Google Shape;35;p37"/>
            <p:cNvGrpSpPr/>
            <p:nvPr/>
          </p:nvGrpSpPr>
          <p:grpSpPr>
            <a:xfrm>
              <a:off x="9511423" y="5081128"/>
              <a:ext cx="2305959" cy="2002962"/>
              <a:chOff x="9217799" y="1569442"/>
              <a:chExt cx="1938878" cy="1684112"/>
            </a:xfrm>
          </p:grpSpPr>
          <p:sp>
            <p:nvSpPr>
              <p:cNvPr id="36" name="Google Shape;36;p37"/>
              <p:cNvSpPr/>
              <p:nvPr/>
            </p:nvSpPr>
            <p:spPr>
              <a:xfrm>
                <a:off x="9539238" y="1569442"/>
                <a:ext cx="1296000" cy="748800"/>
              </a:xfrm>
              <a:prstGeom prst="diamond">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7" name="Google Shape;37;p37"/>
              <p:cNvSpPr/>
              <p:nvPr/>
            </p:nvSpPr>
            <p:spPr>
              <a:xfrm rot="-3600000">
                <a:off x="9860437" y="2130769"/>
                <a:ext cx="1296000" cy="748800"/>
              </a:xfrm>
              <a:prstGeom prst="diamond">
                <a:avLst/>
              </a:prstGeom>
              <a:solidFill>
                <a:srgbClr val="0356B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8" name="Google Shape;38;p37"/>
              <p:cNvSpPr/>
              <p:nvPr/>
            </p:nvSpPr>
            <p:spPr>
              <a:xfrm rot="3600000">
                <a:off x="9218039" y="2130770"/>
                <a:ext cx="1296000" cy="748800"/>
              </a:xfrm>
              <a:prstGeom prst="diamond">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39" name="Google Shape;39;p37"/>
            <p:cNvGrpSpPr/>
            <p:nvPr/>
          </p:nvGrpSpPr>
          <p:grpSpPr>
            <a:xfrm>
              <a:off x="10665301" y="4634062"/>
              <a:ext cx="1923663" cy="2002959"/>
              <a:chOff x="9539238" y="1569442"/>
              <a:chExt cx="1617439" cy="1684111"/>
            </a:xfrm>
          </p:grpSpPr>
          <p:sp>
            <p:nvSpPr>
              <p:cNvPr id="40" name="Google Shape;40;p37"/>
              <p:cNvSpPr/>
              <p:nvPr/>
            </p:nvSpPr>
            <p:spPr>
              <a:xfrm>
                <a:off x="9539238" y="1569442"/>
                <a:ext cx="1296000" cy="748800"/>
              </a:xfrm>
              <a:prstGeom prst="diamond">
                <a:avLst/>
              </a:prstGeom>
              <a:solidFill>
                <a:srgbClr val="FAE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1" name="Google Shape;41;p37"/>
              <p:cNvSpPr/>
              <p:nvPr/>
            </p:nvSpPr>
            <p:spPr>
              <a:xfrm rot="-3600000">
                <a:off x="9860437" y="2130769"/>
                <a:ext cx="1296000" cy="748800"/>
              </a:xfrm>
              <a:prstGeom prst="diamond">
                <a:avLst/>
              </a:prstGeom>
              <a:solidFill>
                <a:srgbClr val="EDC8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42" name="Google Shape;42;p37"/>
            <p:cNvGrpSpPr/>
            <p:nvPr/>
          </p:nvGrpSpPr>
          <p:grpSpPr>
            <a:xfrm>
              <a:off x="8747718" y="4636215"/>
              <a:ext cx="1923663" cy="2002962"/>
              <a:chOff x="9217799" y="1569442"/>
              <a:chExt cx="1617439" cy="1684112"/>
            </a:xfrm>
          </p:grpSpPr>
          <p:sp>
            <p:nvSpPr>
              <p:cNvPr id="43" name="Google Shape;43;p37"/>
              <p:cNvSpPr/>
              <p:nvPr/>
            </p:nvSpPr>
            <p:spPr>
              <a:xfrm>
                <a:off x="9539238" y="1569442"/>
                <a:ext cx="1296000" cy="748800"/>
              </a:xfrm>
              <a:prstGeom prst="diamond">
                <a:avLst/>
              </a:prstGeom>
              <a:solidFill>
                <a:srgbClr val="FAFAF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4" name="Google Shape;44;p37"/>
              <p:cNvSpPr/>
              <p:nvPr/>
            </p:nvSpPr>
            <p:spPr>
              <a:xfrm rot="3600000">
                <a:off x="9218039" y="2130770"/>
                <a:ext cx="1296000" cy="748800"/>
              </a:xfrm>
              <a:prstGeom prst="diamond">
                <a:avLst/>
              </a:prstGeom>
              <a:solidFill>
                <a:srgbClr val="E8E8E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
          <p:nvSpPr>
            <p:cNvPr id="45" name="Google Shape;45;p37"/>
            <p:cNvSpPr/>
            <p:nvPr/>
          </p:nvSpPr>
          <p:spPr>
            <a:xfrm>
              <a:off x="9132454" y="6414689"/>
              <a:ext cx="1541368" cy="457926"/>
            </a:xfrm>
            <a:custGeom>
              <a:avLst/>
              <a:gdLst/>
              <a:ahLst/>
              <a:cxnLst/>
              <a:rect l="l" t="t" r="r" b="b"/>
              <a:pathLst>
                <a:path w="1541368" h="457926" extrusionOk="0">
                  <a:moveTo>
                    <a:pt x="770684" y="0"/>
                  </a:moveTo>
                  <a:lnTo>
                    <a:pt x="1541368" y="445284"/>
                  </a:lnTo>
                  <a:lnTo>
                    <a:pt x="1519488" y="457926"/>
                  </a:lnTo>
                  <a:lnTo>
                    <a:pt x="21880" y="457926"/>
                  </a:lnTo>
                  <a:lnTo>
                    <a:pt x="0" y="445284"/>
                  </a:lnTo>
                  <a:close/>
                </a:path>
              </a:pathLst>
            </a:cu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 name="Google Shape;46;p37"/>
            <p:cNvSpPr/>
            <p:nvPr/>
          </p:nvSpPr>
          <p:spPr>
            <a:xfrm>
              <a:off x="7605886" y="6418762"/>
              <a:ext cx="1520438" cy="439238"/>
            </a:xfrm>
            <a:custGeom>
              <a:avLst/>
              <a:gdLst/>
              <a:ahLst/>
              <a:cxnLst/>
              <a:rect l="l" t="t" r="r" b="b"/>
              <a:pathLst>
                <a:path w="1520438" h="439238" extrusionOk="0">
                  <a:moveTo>
                    <a:pt x="760219" y="0"/>
                  </a:moveTo>
                  <a:lnTo>
                    <a:pt x="1520438" y="439238"/>
                  </a:lnTo>
                  <a:lnTo>
                    <a:pt x="0" y="439238"/>
                  </a:lnTo>
                  <a:close/>
                </a:path>
              </a:pathLst>
            </a:custGeom>
            <a:solidFill>
              <a:srgbClr val="CCDE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7" name="Google Shape;47;p37"/>
            <p:cNvSpPr/>
            <p:nvPr/>
          </p:nvSpPr>
          <p:spPr>
            <a:xfrm>
              <a:off x="6064133" y="6414690"/>
              <a:ext cx="1534538" cy="443311"/>
            </a:xfrm>
            <a:custGeom>
              <a:avLst/>
              <a:gdLst/>
              <a:ahLst/>
              <a:cxnLst/>
              <a:rect l="l" t="t" r="r" b="b"/>
              <a:pathLst>
                <a:path w="1534538" h="443311" extrusionOk="0">
                  <a:moveTo>
                    <a:pt x="767269" y="0"/>
                  </a:moveTo>
                  <a:lnTo>
                    <a:pt x="1534538" y="443311"/>
                  </a:lnTo>
                  <a:lnTo>
                    <a:pt x="0" y="443311"/>
                  </a:lnTo>
                  <a:close/>
                </a:path>
              </a:pathLst>
            </a:custGeom>
            <a:solidFill>
              <a:srgbClr val="FAFAF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Sample-Icons-Layout">
  <p:cSld name="Sample-Icons-Layout">
    <p:spTree>
      <p:nvGrpSpPr>
        <p:cNvPr id="1" name="Shape 197"/>
        <p:cNvGrpSpPr/>
        <p:nvPr/>
      </p:nvGrpSpPr>
      <p:grpSpPr>
        <a:xfrm>
          <a:off x="0" y="0"/>
          <a:ext cx="0" cy="0"/>
          <a:chOff x="0" y="0"/>
          <a:chExt cx="0" cy="0"/>
        </a:xfrm>
      </p:grpSpPr>
      <p:sp>
        <p:nvSpPr>
          <p:cNvPr id="198" name="Google Shape;198;p74"/>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9" name="Google Shape;199;p74"/>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00" name="Google Shape;200;p74"/>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cxnSp>
        <p:nvCxnSpPr>
          <p:cNvPr id="201" name="Google Shape;201;p74"/>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202" name="Google Shape;202;p74"/>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203" name="Google Shape;203;p74"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
        <p:nvSpPr>
          <p:cNvPr id="204" name="Google Shape;204;p74"/>
          <p:cNvSpPr/>
          <p:nvPr/>
        </p:nvSpPr>
        <p:spPr>
          <a:xfrm>
            <a:off x="383058"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5" name="Google Shape;205;p74"/>
          <p:cNvSpPr/>
          <p:nvPr/>
        </p:nvSpPr>
        <p:spPr>
          <a:xfrm>
            <a:off x="383058"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6" name="Google Shape;206;p74"/>
          <p:cNvSpPr/>
          <p:nvPr/>
        </p:nvSpPr>
        <p:spPr>
          <a:xfrm>
            <a:off x="1534525"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7" name="Google Shape;207;p74"/>
          <p:cNvSpPr/>
          <p:nvPr/>
        </p:nvSpPr>
        <p:spPr>
          <a:xfrm>
            <a:off x="2685992"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8" name="Google Shape;208;p74"/>
          <p:cNvSpPr/>
          <p:nvPr/>
        </p:nvSpPr>
        <p:spPr>
          <a:xfrm>
            <a:off x="3837459"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9" name="Google Shape;209;p74"/>
          <p:cNvSpPr/>
          <p:nvPr/>
        </p:nvSpPr>
        <p:spPr>
          <a:xfrm>
            <a:off x="4988926"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0" name="Google Shape;210;p74"/>
          <p:cNvSpPr/>
          <p:nvPr/>
        </p:nvSpPr>
        <p:spPr>
          <a:xfrm>
            <a:off x="6140393"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1" name="Google Shape;211;p74"/>
          <p:cNvSpPr/>
          <p:nvPr/>
        </p:nvSpPr>
        <p:spPr>
          <a:xfrm>
            <a:off x="7291860"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2" name="Google Shape;212;p74"/>
          <p:cNvSpPr/>
          <p:nvPr/>
        </p:nvSpPr>
        <p:spPr>
          <a:xfrm>
            <a:off x="8443327"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3" name="Google Shape;213;p74"/>
          <p:cNvSpPr/>
          <p:nvPr/>
        </p:nvSpPr>
        <p:spPr>
          <a:xfrm>
            <a:off x="9594794"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4" name="Google Shape;214;p74"/>
          <p:cNvSpPr/>
          <p:nvPr/>
        </p:nvSpPr>
        <p:spPr>
          <a:xfrm>
            <a:off x="10746258"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5" name="Google Shape;215;p74"/>
          <p:cNvSpPr/>
          <p:nvPr/>
        </p:nvSpPr>
        <p:spPr>
          <a:xfrm>
            <a:off x="1534525"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6" name="Google Shape;216;p74"/>
          <p:cNvSpPr/>
          <p:nvPr/>
        </p:nvSpPr>
        <p:spPr>
          <a:xfrm>
            <a:off x="2685992"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7" name="Google Shape;217;p74"/>
          <p:cNvSpPr/>
          <p:nvPr/>
        </p:nvSpPr>
        <p:spPr>
          <a:xfrm>
            <a:off x="3837459"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8" name="Google Shape;218;p74"/>
          <p:cNvSpPr/>
          <p:nvPr/>
        </p:nvSpPr>
        <p:spPr>
          <a:xfrm>
            <a:off x="4988926"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9" name="Google Shape;219;p74"/>
          <p:cNvSpPr/>
          <p:nvPr/>
        </p:nvSpPr>
        <p:spPr>
          <a:xfrm>
            <a:off x="6140393"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0" name="Google Shape;220;p74"/>
          <p:cNvSpPr/>
          <p:nvPr/>
        </p:nvSpPr>
        <p:spPr>
          <a:xfrm>
            <a:off x="7291860"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1" name="Google Shape;221;p74"/>
          <p:cNvSpPr/>
          <p:nvPr/>
        </p:nvSpPr>
        <p:spPr>
          <a:xfrm>
            <a:off x="8443327"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2" name="Google Shape;222;p74"/>
          <p:cNvSpPr/>
          <p:nvPr/>
        </p:nvSpPr>
        <p:spPr>
          <a:xfrm>
            <a:off x="9594794"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3" name="Google Shape;223;p74"/>
          <p:cNvSpPr/>
          <p:nvPr/>
        </p:nvSpPr>
        <p:spPr>
          <a:xfrm>
            <a:off x="10746258"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4" name="Google Shape;224;p74"/>
          <p:cNvSpPr/>
          <p:nvPr/>
        </p:nvSpPr>
        <p:spPr>
          <a:xfrm>
            <a:off x="383058"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5" name="Google Shape;225;p74"/>
          <p:cNvSpPr/>
          <p:nvPr/>
        </p:nvSpPr>
        <p:spPr>
          <a:xfrm>
            <a:off x="1534525"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6" name="Google Shape;226;p74"/>
          <p:cNvSpPr/>
          <p:nvPr/>
        </p:nvSpPr>
        <p:spPr>
          <a:xfrm>
            <a:off x="2685992"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7" name="Google Shape;227;p74"/>
          <p:cNvSpPr/>
          <p:nvPr/>
        </p:nvSpPr>
        <p:spPr>
          <a:xfrm>
            <a:off x="3837459"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8" name="Google Shape;228;p74"/>
          <p:cNvSpPr/>
          <p:nvPr/>
        </p:nvSpPr>
        <p:spPr>
          <a:xfrm>
            <a:off x="4988926"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9" name="Google Shape;229;p74"/>
          <p:cNvSpPr/>
          <p:nvPr/>
        </p:nvSpPr>
        <p:spPr>
          <a:xfrm>
            <a:off x="6140393"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0" name="Google Shape;230;p74"/>
          <p:cNvSpPr/>
          <p:nvPr/>
        </p:nvSpPr>
        <p:spPr>
          <a:xfrm>
            <a:off x="7291860"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1" name="Google Shape;231;p74"/>
          <p:cNvSpPr/>
          <p:nvPr/>
        </p:nvSpPr>
        <p:spPr>
          <a:xfrm>
            <a:off x="8443327"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2" name="Google Shape;232;p74"/>
          <p:cNvSpPr/>
          <p:nvPr/>
        </p:nvSpPr>
        <p:spPr>
          <a:xfrm>
            <a:off x="9594794"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3" name="Google Shape;233;p74"/>
          <p:cNvSpPr/>
          <p:nvPr/>
        </p:nvSpPr>
        <p:spPr>
          <a:xfrm>
            <a:off x="10746258"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Heading, content, basic text one col NO FOOTER">
  <p:cSld name="1_Heading, content, basic text one col NO FOOTER">
    <p:spTree>
      <p:nvGrpSpPr>
        <p:cNvPr id="1" name="Shape 234"/>
        <p:cNvGrpSpPr/>
        <p:nvPr/>
      </p:nvGrpSpPr>
      <p:grpSpPr>
        <a:xfrm>
          <a:off x="0" y="0"/>
          <a:ext cx="0" cy="0"/>
          <a:chOff x="0" y="0"/>
          <a:chExt cx="0" cy="0"/>
        </a:xfrm>
      </p:grpSpPr>
      <p:sp>
        <p:nvSpPr>
          <p:cNvPr id="235" name="Google Shape;235;p75"/>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6" name="Google Shape;236;p75"/>
          <p:cNvSpPr txBox="1">
            <a:spLocks noGrp="1"/>
          </p:cNvSpPr>
          <p:nvPr>
            <p:ph type="body" idx="1"/>
          </p:nvPr>
        </p:nvSpPr>
        <p:spPr>
          <a:xfrm>
            <a:off x="412708" y="2106000"/>
            <a:ext cx="7632000" cy="4026443"/>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2200"/>
              <a:buFont typeface="Arial"/>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37" name="Google Shape;237;p75"/>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38" name="Google Shape;238;p75"/>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cxnSp>
        <p:nvCxnSpPr>
          <p:cNvPr id="239" name="Google Shape;239;p75"/>
          <p:cNvCxnSpPr/>
          <p:nvPr/>
        </p:nvCxnSpPr>
        <p:spPr>
          <a:xfrm>
            <a:off x="432000" y="324000"/>
            <a:ext cx="432000" cy="0"/>
          </a:xfrm>
          <a:prstGeom prst="straightConnector1">
            <a:avLst/>
          </a:prstGeom>
          <a:noFill/>
          <a:ln w="25400" cap="flat" cmpd="sng">
            <a:solidFill>
              <a:schemeClr val="dk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CON Grid Boxes 2UP Grey">
  <p:cSld name="ICON Grid Boxes 2UP Grey">
    <p:spTree>
      <p:nvGrpSpPr>
        <p:cNvPr id="1" name="Shape 240"/>
        <p:cNvGrpSpPr/>
        <p:nvPr/>
      </p:nvGrpSpPr>
      <p:grpSpPr>
        <a:xfrm>
          <a:off x="0" y="0"/>
          <a:ext cx="0" cy="0"/>
          <a:chOff x="0" y="0"/>
          <a:chExt cx="0" cy="0"/>
        </a:xfrm>
      </p:grpSpPr>
      <p:sp>
        <p:nvSpPr>
          <p:cNvPr id="241" name="Google Shape;241;p76"/>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42" name="Google Shape;242;p76"/>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243" name="Google Shape;243;p76"/>
          <p:cNvSpPr txBox="1">
            <a:spLocks noGrp="1"/>
          </p:cNvSpPr>
          <p:nvPr>
            <p:ph type="body" idx="1"/>
          </p:nvPr>
        </p:nvSpPr>
        <p:spPr>
          <a:xfrm>
            <a:off x="432000" y="2699082"/>
            <a:ext cx="3564000" cy="3311999"/>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44" name="Google Shape;244;p76"/>
          <p:cNvSpPr/>
          <p:nvPr/>
        </p:nvSpPr>
        <p:spPr>
          <a:xfrm>
            <a:off x="432000" y="1691082"/>
            <a:ext cx="3564000" cy="1008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5" name="Google Shape;245;p76"/>
          <p:cNvSpPr txBox="1">
            <a:spLocks noGrp="1"/>
          </p:cNvSpPr>
          <p:nvPr>
            <p:ph type="body" idx="2"/>
          </p:nvPr>
        </p:nvSpPr>
        <p:spPr>
          <a:xfrm>
            <a:off x="4324378" y="2699082"/>
            <a:ext cx="3564000" cy="3311999"/>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46" name="Google Shape;246;p76"/>
          <p:cNvSpPr/>
          <p:nvPr/>
        </p:nvSpPr>
        <p:spPr>
          <a:xfrm>
            <a:off x="4324378" y="1691082"/>
            <a:ext cx="3564000" cy="1008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7" name="Google Shape;247;p76"/>
          <p:cNvSpPr txBox="1"/>
          <p:nvPr/>
        </p:nvSpPr>
        <p:spPr>
          <a:xfrm>
            <a:off x="4700954" y="6530388"/>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48" name="Google Shape;248;p76"/>
          <p:cNvSpPr txBox="1">
            <a:spLocks noGrp="1"/>
          </p:cNvSpPr>
          <p:nvPr>
            <p:ph type="title"/>
          </p:nvPr>
        </p:nvSpPr>
        <p:spPr>
          <a:xfrm>
            <a:off x="432000" y="432000"/>
            <a:ext cx="11404154" cy="695727"/>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49" name="Google Shape;249;p76"/>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250" name="Google Shape;250;p76"/>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251" name="Google Shape;251;p76"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Grid, Titles 4UP Grey">
  <p:cSld name="TEXT Grid, Titles 4UP Grey">
    <p:spTree>
      <p:nvGrpSpPr>
        <p:cNvPr id="1" name="Shape 252"/>
        <p:cNvGrpSpPr/>
        <p:nvPr/>
      </p:nvGrpSpPr>
      <p:grpSpPr>
        <a:xfrm>
          <a:off x="0" y="0"/>
          <a:ext cx="0" cy="0"/>
          <a:chOff x="0" y="0"/>
          <a:chExt cx="0" cy="0"/>
        </a:xfrm>
      </p:grpSpPr>
      <p:sp>
        <p:nvSpPr>
          <p:cNvPr id="253" name="Google Shape;253;p77"/>
          <p:cNvSpPr/>
          <p:nvPr/>
        </p:nvSpPr>
        <p:spPr>
          <a:xfrm>
            <a:off x="432000" y="1188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4" name="Google Shape;254;p77"/>
          <p:cNvSpPr txBox="1">
            <a:spLocks noGrp="1"/>
          </p:cNvSpPr>
          <p:nvPr>
            <p:ph type="body" idx="1"/>
          </p:nvPr>
        </p:nvSpPr>
        <p:spPr>
          <a:xfrm>
            <a:off x="432000" y="2088000"/>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5" name="Google Shape;255;p77"/>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56" name="Google Shape;256;p77"/>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257" name="Google Shape;257;p77"/>
          <p:cNvSpPr txBox="1">
            <a:spLocks noGrp="1"/>
          </p:cNvSpPr>
          <p:nvPr>
            <p:ph type="body" idx="2"/>
          </p:nvPr>
        </p:nvSpPr>
        <p:spPr>
          <a:xfrm>
            <a:off x="4392000" y="2089034"/>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8" name="Google Shape;258;p77"/>
          <p:cNvSpPr/>
          <p:nvPr/>
        </p:nvSpPr>
        <p:spPr>
          <a:xfrm>
            <a:off x="4392000" y="1188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9" name="Google Shape;259;p77"/>
          <p:cNvSpPr txBox="1">
            <a:spLocks noGrp="1"/>
          </p:cNvSpPr>
          <p:nvPr>
            <p:ph type="body" idx="3"/>
          </p:nvPr>
        </p:nvSpPr>
        <p:spPr>
          <a:xfrm>
            <a:off x="432000" y="4644000"/>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60" name="Google Shape;260;p77"/>
          <p:cNvSpPr txBox="1"/>
          <p:nvPr/>
        </p:nvSpPr>
        <p:spPr>
          <a:xfrm>
            <a:off x="4700954" y="6530388"/>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61" name="Google Shape;261;p77"/>
          <p:cNvSpPr/>
          <p:nvPr/>
        </p:nvSpPr>
        <p:spPr>
          <a:xfrm>
            <a:off x="432000" y="3744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62" name="Google Shape;262;p77"/>
          <p:cNvSpPr txBox="1">
            <a:spLocks noGrp="1"/>
          </p:cNvSpPr>
          <p:nvPr>
            <p:ph type="body" idx="4"/>
          </p:nvPr>
        </p:nvSpPr>
        <p:spPr>
          <a:xfrm>
            <a:off x="4392000" y="4644000"/>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63" name="Google Shape;263;p77"/>
          <p:cNvSpPr/>
          <p:nvPr/>
        </p:nvSpPr>
        <p:spPr>
          <a:xfrm>
            <a:off x="4392000" y="3744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64" name="Google Shape;264;p77"/>
          <p:cNvSpPr txBox="1">
            <a:spLocks noGrp="1"/>
          </p:cNvSpPr>
          <p:nvPr>
            <p:ph type="title"/>
          </p:nvPr>
        </p:nvSpPr>
        <p:spPr>
          <a:xfrm>
            <a:off x="432000" y="432000"/>
            <a:ext cx="11404154" cy="695727"/>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5" name="Google Shape;265;p77"/>
          <p:cNvSpPr txBox="1">
            <a:spLocks noGrp="1"/>
          </p:cNvSpPr>
          <p:nvPr>
            <p:ph type="body" idx="5"/>
          </p:nvPr>
        </p:nvSpPr>
        <p:spPr>
          <a:xfrm>
            <a:off x="540000" y="1296000"/>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66" name="Google Shape;266;p77"/>
          <p:cNvSpPr txBox="1">
            <a:spLocks noGrp="1"/>
          </p:cNvSpPr>
          <p:nvPr>
            <p:ph type="body" idx="6"/>
          </p:nvPr>
        </p:nvSpPr>
        <p:spPr>
          <a:xfrm>
            <a:off x="4500000" y="1302462"/>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67" name="Google Shape;267;p77"/>
          <p:cNvSpPr txBox="1">
            <a:spLocks noGrp="1"/>
          </p:cNvSpPr>
          <p:nvPr>
            <p:ph type="body" idx="7"/>
          </p:nvPr>
        </p:nvSpPr>
        <p:spPr>
          <a:xfrm>
            <a:off x="540000" y="3852000"/>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68" name="Google Shape;268;p77"/>
          <p:cNvSpPr txBox="1">
            <a:spLocks noGrp="1"/>
          </p:cNvSpPr>
          <p:nvPr>
            <p:ph type="body" idx="8"/>
          </p:nvPr>
        </p:nvSpPr>
        <p:spPr>
          <a:xfrm>
            <a:off x="4500000" y="3852000"/>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269" name="Google Shape;269;p77"/>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270" name="Google Shape;270;p77"/>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271" name="Google Shape;271;p77"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blue">
  <p:cSld name="Quote blue">
    <p:spTree>
      <p:nvGrpSpPr>
        <p:cNvPr id="1" name="Shape 272"/>
        <p:cNvGrpSpPr/>
        <p:nvPr/>
      </p:nvGrpSpPr>
      <p:grpSpPr>
        <a:xfrm>
          <a:off x="0" y="0"/>
          <a:ext cx="0" cy="0"/>
          <a:chOff x="0" y="0"/>
          <a:chExt cx="0" cy="0"/>
        </a:xfrm>
      </p:grpSpPr>
      <p:cxnSp>
        <p:nvCxnSpPr>
          <p:cNvPr id="273" name="Google Shape;273;p78"/>
          <p:cNvCxnSpPr/>
          <p:nvPr/>
        </p:nvCxnSpPr>
        <p:spPr>
          <a:xfrm>
            <a:off x="537224" y="720488"/>
            <a:ext cx="865108" cy="0"/>
          </a:xfrm>
          <a:prstGeom prst="straightConnector1">
            <a:avLst/>
          </a:prstGeom>
          <a:noFill/>
          <a:ln w="38100" cap="flat" cmpd="sng">
            <a:solidFill>
              <a:schemeClr val="lt2"/>
            </a:solidFill>
            <a:prstDash val="solid"/>
            <a:miter lim="800000"/>
            <a:headEnd type="none" w="sm" len="sm"/>
            <a:tailEnd type="none" w="sm" len="sm"/>
          </a:ln>
        </p:spPr>
      </p:cxnSp>
      <p:sp>
        <p:nvSpPr>
          <p:cNvPr id="274" name="Google Shape;274;p78"/>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2"/>
                </a:solidFill>
                <a:latin typeface="Arial"/>
                <a:ea typeface="Arial"/>
                <a:cs typeface="Arial"/>
                <a:sym typeface="Arial"/>
              </a:rPr>
              <a:t>‹#›</a:t>
            </a:fld>
            <a:endParaRPr sz="1200" b="0" i="0" u="none" strike="noStrike" cap="none">
              <a:solidFill>
                <a:schemeClr val="accent2"/>
              </a:solidFill>
              <a:latin typeface="Arial"/>
              <a:ea typeface="Arial"/>
              <a:cs typeface="Arial"/>
              <a:sym typeface="Arial"/>
            </a:endParaRPr>
          </a:p>
        </p:txBody>
      </p:sp>
      <p:sp>
        <p:nvSpPr>
          <p:cNvPr id="275" name="Google Shape;275;p78"/>
          <p:cNvSpPr txBox="1">
            <a:spLocks noGrp="1"/>
          </p:cNvSpPr>
          <p:nvPr>
            <p:ph type="body" idx="1"/>
          </p:nvPr>
        </p:nvSpPr>
        <p:spPr>
          <a:xfrm>
            <a:off x="537224" y="1314156"/>
            <a:ext cx="7503849" cy="346672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4200"/>
              <a:buNone/>
              <a:defRPr sz="42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76" name="Google Shape;276;p78"/>
          <p:cNvSpPr txBox="1">
            <a:spLocks noGrp="1"/>
          </p:cNvSpPr>
          <p:nvPr>
            <p:ph type="body" idx="2"/>
          </p:nvPr>
        </p:nvSpPr>
        <p:spPr>
          <a:xfrm>
            <a:off x="828000" y="4780883"/>
            <a:ext cx="7503849" cy="8969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800"/>
              <a:buNone/>
              <a:defRPr b="1">
                <a:solidFill>
                  <a:schemeClr val="dk1"/>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277" name="Google Shape;277;p78"/>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278" name="Google Shape;278;p78"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and image 3">
  <p:cSld name="Quote and image 3">
    <p:spTree>
      <p:nvGrpSpPr>
        <p:cNvPr id="1" name="Shape 279"/>
        <p:cNvGrpSpPr/>
        <p:nvPr/>
      </p:nvGrpSpPr>
      <p:grpSpPr>
        <a:xfrm>
          <a:off x="0" y="0"/>
          <a:ext cx="0" cy="0"/>
          <a:chOff x="0" y="0"/>
          <a:chExt cx="0" cy="0"/>
        </a:xfrm>
      </p:grpSpPr>
      <p:sp>
        <p:nvSpPr>
          <p:cNvPr id="280" name="Google Shape;280;p79"/>
          <p:cNvSpPr/>
          <p:nvPr/>
        </p:nvSpPr>
        <p:spPr>
          <a:xfrm rot="5400000">
            <a:off x="5926744" y="595440"/>
            <a:ext cx="6866053" cy="5669837"/>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rgbClr val="C2E2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81" name="Google Shape;281;p7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2"/>
                </a:solidFill>
                <a:latin typeface="Arial"/>
                <a:ea typeface="Arial"/>
                <a:cs typeface="Arial"/>
                <a:sym typeface="Arial"/>
              </a:rPr>
              <a:t>‹#›</a:t>
            </a:fld>
            <a:endParaRPr sz="1200" b="0" i="0" u="none" strike="noStrike" cap="none">
              <a:solidFill>
                <a:schemeClr val="accent2"/>
              </a:solidFill>
              <a:latin typeface="Arial"/>
              <a:ea typeface="Arial"/>
              <a:cs typeface="Arial"/>
              <a:sym typeface="Arial"/>
            </a:endParaRPr>
          </a:p>
        </p:txBody>
      </p:sp>
      <p:sp>
        <p:nvSpPr>
          <p:cNvPr id="282" name="Google Shape;282;p79"/>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cxnSp>
        <p:nvCxnSpPr>
          <p:cNvPr id="283" name="Google Shape;283;p79"/>
          <p:cNvCxnSpPr/>
          <p:nvPr/>
        </p:nvCxnSpPr>
        <p:spPr>
          <a:xfrm>
            <a:off x="10724056" y="516181"/>
            <a:ext cx="865108" cy="0"/>
          </a:xfrm>
          <a:prstGeom prst="straightConnector1">
            <a:avLst/>
          </a:prstGeom>
          <a:noFill/>
          <a:ln w="38100" cap="flat" cmpd="sng">
            <a:solidFill>
              <a:schemeClr val="lt1"/>
            </a:solidFill>
            <a:prstDash val="solid"/>
            <a:miter lim="800000"/>
            <a:headEnd type="none" w="sm" len="sm"/>
            <a:tailEnd type="none" w="sm" len="sm"/>
          </a:ln>
        </p:spPr>
      </p:cxnSp>
      <p:sp>
        <p:nvSpPr>
          <p:cNvPr id="284" name="Google Shape;284;p7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285" name="Google Shape;285;p79"/>
          <p:cNvSpPr>
            <a:spLocks noGrp="1"/>
          </p:cNvSpPr>
          <p:nvPr>
            <p:ph type="pic" idx="2"/>
          </p:nvPr>
        </p:nvSpPr>
        <p:spPr>
          <a:xfrm>
            <a:off x="0" y="0"/>
            <a:ext cx="8729034" cy="6858000"/>
          </a:xfrm>
          <a:prstGeom prst="rect">
            <a:avLst/>
          </a:prstGeom>
          <a:noFill/>
          <a:ln>
            <a:noFill/>
          </a:ln>
        </p:spPr>
      </p:sp>
      <p:sp>
        <p:nvSpPr>
          <p:cNvPr id="286" name="Google Shape;286;p79"/>
          <p:cNvSpPr txBox="1">
            <a:spLocks noGrp="1"/>
          </p:cNvSpPr>
          <p:nvPr>
            <p:ph type="body" idx="1"/>
          </p:nvPr>
        </p:nvSpPr>
        <p:spPr>
          <a:xfrm>
            <a:off x="8412933" y="612000"/>
            <a:ext cx="3217820" cy="508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1000"/>
              </a:spcBef>
              <a:spcAft>
                <a:spcPts val="0"/>
              </a:spcAft>
              <a:buClr>
                <a:schemeClr val="lt1"/>
              </a:buClr>
              <a:buSzPts val="2400"/>
              <a:buNone/>
              <a:defRPr sz="2400" b="1">
                <a:solidFill>
                  <a:schemeClr val="lt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87" name="Google Shape;287;p79"/>
          <p:cNvSpPr txBox="1">
            <a:spLocks noGrp="1"/>
          </p:cNvSpPr>
          <p:nvPr>
            <p:ph type="body" idx="3"/>
          </p:nvPr>
        </p:nvSpPr>
        <p:spPr>
          <a:xfrm>
            <a:off x="7202605" y="1928217"/>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3000"/>
              <a:buNone/>
              <a:defRPr sz="30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288" name="Google Shape;288;p79"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289" name="Google Shape;289;p79"/>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Headline and image with header 1">
  <p:cSld name="Headline and image with header 1">
    <p:spTree>
      <p:nvGrpSpPr>
        <p:cNvPr id="1" name="Shape 290"/>
        <p:cNvGrpSpPr/>
        <p:nvPr/>
      </p:nvGrpSpPr>
      <p:grpSpPr>
        <a:xfrm>
          <a:off x="0" y="0"/>
          <a:ext cx="0" cy="0"/>
          <a:chOff x="0" y="0"/>
          <a:chExt cx="0" cy="0"/>
        </a:xfrm>
      </p:grpSpPr>
      <p:sp>
        <p:nvSpPr>
          <p:cNvPr id="291" name="Google Shape;291;p80"/>
          <p:cNvSpPr/>
          <p:nvPr/>
        </p:nvSpPr>
        <p:spPr>
          <a:xfrm rot="-5400000">
            <a:off x="-605612" y="596720"/>
            <a:ext cx="6864922" cy="567148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2" name="Google Shape;292;p80"/>
          <p:cNvSpPr>
            <a:spLocks noGrp="1"/>
          </p:cNvSpPr>
          <p:nvPr>
            <p:ph type="pic" idx="2"/>
          </p:nvPr>
        </p:nvSpPr>
        <p:spPr>
          <a:xfrm>
            <a:off x="3302000" y="-3175"/>
            <a:ext cx="8890000" cy="6861175"/>
          </a:xfrm>
          <a:prstGeom prst="rect">
            <a:avLst/>
          </a:prstGeom>
          <a:noFill/>
          <a:ln>
            <a:noFill/>
          </a:ln>
        </p:spPr>
      </p:sp>
      <p:cxnSp>
        <p:nvCxnSpPr>
          <p:cNvPr id="293" name="Google Shape;293;p80"/>
          <p:cNvCxnSpPr/>
          <p:nvPr/>
        </p:nvCxnSpPr>
        <p:spPr>
          <a:xfrm>
            <a:off x="612000" y="516181"/>
            <a:ext cx="865108" cy="0"/>
          </a:xfrm>
          <a:prstGeom prst="straightConnector1">
            <a:avLst/>
          </a:prstGeom>
          <a:noFill/>
          <a:ln w="38100" cap="flat" cmpd="sng">
            <a:solidFill>
              <a:schemeClr val="dk1"/>
            </a:solidFill>
            <a:prstDash val="solid"/>
            <a:miter lim="800000"/>
            <a:headEnd type="none" w="sm" len="sm"/>
            <a:tailEnd type="none" w="sm" len="sm"/>
          </a:ln>
        </p:spPr>
      </p:cxnSp>
      <p:sp>
        <p:nvSpPr>
          <p:cNvPr id="294" name="Google Shape;294;p80"/>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295" name="Google Shape;295;p80"/>
          <p:cNvSpPr txBox="1">
            <a:spLocks noGrp="1"/>
          </p:cNvSpPr>
          <p:nvPr>
            <p:ph type="body" idx="1"/>
          </p:nvPr>
        </p:nvSpPr>
        <p:spPr>
          <a:xfrm>
            <a:off x="612775" y="2519999"/>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dk1"/>
              </a:buClr>
              <a:buSzPts val="3600"/>
              <a:buNone/>
              <a:defRPr sz="36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96" name="Google Shape;296;p80"/>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297" name="Google Shape;297;p80"/>
          <p:cNvSpPr txBox="1">
            <a:spLocks noGrp="1"/>
          </p:cNvSpPr>
          <p:nvPr>
            <p:ph type="body" idx="3"/>
          </p:nvPr>
        </p:nvSpPr>
        <p:spPr>
          <a:xfrm>
            <a:off x="612775" y="604838"/>
            <a:ext cx="3217820" cy="508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dk1"/>
              </a:buClr>
              <a:buSzPts val="2400"/>
              <a:buNone/>
              <a:defRPr sz="2400" b="1">
                <a:solidFill>
                  <a:schemeClr val="dk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298" name="Google Shape;298;p80"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299" name="Google Shape;299;p80"/>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Headline and image with Header 2">
  <p:cSld name="Headline and image with Header 2">
    <p:spTree>
      <p:nvGrpSpPr>
        <p:cNvPr id="1" name="Shape 300"/>
        <p:cNvGrpSpPr/>
        <p:nvPr/>
      </p:nvGrpSpPr>
      <p:grpSpPr>
        <a:xfrm>
          <a:off x="0" y="0"/>
          <a:ext cx="0" cy="0"/>
          <a:chOff x="0" y="0"/>
          <a:chExt cx="0" cy="0"/>
        </a:xfrm>
      </p:grpSpPr>
      <p:sp>
        <p:nvSpPr>
          <p:cNvPr id="301" name="Google Shape;301;p81"/>
          <p:cNvSpPr/>
          <p:nvPr/>
        </p:nvSpPr>
        <p:spPr>
          <a:xfrm rot="-5400000">
            <a:off x="-605612" y="596720"/>
            <a:ext cx="6864922" cy="567148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C2E2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02" name="Google Shape;302;p81"/>
          <p:cNvSpPr>
            <a:spLocks noGrp="1"/>
          </p:cNvSpPr>
          <p:nvPr>
            <p:ph type="pic" idx="2"/>
          </p:nvPr>
        </p:nvSpPr>
        <p:spPr>
          <a:xfrm>
            <a:off x="3302000" y="-3175"/>
            <a:ext cx="8890000" cy="6861175"/>
          </a:xfrm>
          <a:prstGeom prst="rect">
            <a:avLst/>
          </a:prstGeom>
          <a:noFill/>
          <a:ln>
            <a:noFill/>
          </a:ln>
        </p:spPr>
      </p:sp>
      <p:cxnSp>
        <p:nvCxnSpPr>
          <p:cNvPr id="303" name="Google Shape;303;p81"/>
          <p:cNvCxnSpPr/>
          <p:nvPr/>
        </p:nvCxnSpPr>
        <p:spPr>
          <a:xfrm>
            <a:off x="612000" y="516181"/>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304" name="Google Shape;304;p81"/>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305" name="Google Shape;305;p81"/>
          <p:cNvSpPr txBox="1">
            <a:spLocks noGrp="1"/>
          </p:cNvSpPr>
          <p:nvPr>
            <p:ph type="body" idx="1"/>
          </p:nvPr>
        </p:nvSpPr>
        <p:spPr>
          <a:xfrm>
            <a:off x="612775" y="2519999"/>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06" name="Google Shape;306;p81"/>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307" name="Google Shape;307;p81"/>
          <p:cNvSpPr txBox="1">
            <a:spLocks noGrp="1"/>
          </p:cNvSpPr>
          <p:nvPr>
            <p:ph type="body" idx="3"/>
          </p:nvPr>
        </p:nvSpPr>
        <p:spPr>
          <a:xfrm>
            <a:off x="612775" y="604838"/>
            <a:ext cx="3217820" cy="508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400"/>
              <a:buNone/>
              <a:defRPr sz="2400" b="1">
                <a:solidFill>
                  <a:schemeClr val="lt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308" name="Google Shape;308;p81"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309" name="Google Shape;309;p81"/>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Headline and image with header 4">
  <p:cSld name="Headline and image with header 4">
    <p:spTree>
      <p:nvGrpSpPr>
        <p:cNvPr id="1" name="Shape 310"/>
        <p:cNvGrpSpPr/>
        <p:nvPr/>
      </p:nvGrpSpPr>
      <p:grpSpPr>
        <a:xfrm>
          <a:off x="0" y="0"/>
          <a:ext cx="0" cy="0"/>
          <a:chOff x="0" y="0"/>
          <a:chExt cx="0" cy="0"/>
        </a:xfrm>
      </p:grpSpPr>
      <p:sp>
        <p:nvSpPr>
          <p:cNvPr id="311" name="Google Shape;311;p82"/>
          <p:cNvSpPr/>
          <p:nvPr/>
        </p:nvSpPr>
        <p:spPr>
          <a:xfrm rot="5400000">
            <a:off x="5926744" y="595440"/>
            <a:ext cx="6866053" cy="5669837"/>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2" name="Google Shape;312;p82"/>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2"/>
                </a:solidFill>
                <a:latin typeface="Arial"/>
                <a:ea typeface="Arial"/>
                <a:cs typeface="Arial"/>
                <a:sym typeface="Arial"/>
              </a:rPr>
              <a:t>‹#›</a:t>
            </a:fld>
            <a:endParaRPr sz="1200" b="0" i="0" u="none" strike="noStrike" cap="none">
              <a:solidFill>
                <a:schemeClr val="accent2"/>
              </a:solidFill>
              <a:latin typeface="Arial"/>
              <a:ea typeface="Arial"/>
              <a:cs typeface="Arial"/>
              <a:sym typeface="Arial"/>
            </a:endParaRPr>
          </a:p>
        </p:txBody>
      </p:sp>
      <p:sp>
        <p:nvSpPr>
          <p:cNvPr id="313" name="Google Shape;313;p82"/>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cxnSp>
        <p:nvCxnSpPr>
          <p:cNvPr id="314" name="Google Shape;314;p82"/>
          <p:cNvCxnSpPr/>
          <p:nvPr/>
        </p:nvCxnSpPr>
        <p:spPr>
          <a:xfrm>
            <a:off x="10724056" y="516181"/>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315" name="Google Shape;315;p82"/>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316" name="Google Shape;316;p82"/>
          <p:cNvSpPr txBox="1">
            <a:spLocks noGrp="1"/>
          </p:cNvSpPr>
          <p:nvPr>
            <p:ph type="body" idx="1"/>
          </p:nvPr>
        </p:nvSpPr>
        <p:spPr>
          <a:xfrm>
            <a:off x="8412933" y="612000"/>
            <a:ext cx="3217820" cy="508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1000"/>
              </a:spcBef>
              <a:spcAft>
                <a:spcPts val="0"/>
              </a:spcAft>
              <a:buClr>
                <a:schemeClr val="lt1"/>
              </a:buClr>
              <a:buSzPts val="2400"/>
              <a:buNone/>
              <a:defRPr sz="2400" b="1">
                <a:solidFill>
                  <a:schemeClr val="lt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17" name="Google Shape;317;p82"/>
          <p:cNvSpPr txBox="1">
            <a:spLocks noGrp="1"/>
          </p:cNvSpPr>
          <p:nvPr>
            <p:ph type="body" idx="2"/>
          </p:nvPr>
        </p:nvSpPr>
        <p:spPr>
          <a:xfrm>
            <a:off x="7202605" y="2358345"/>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18" name="Google Shape;318;p82"/>
          <p:cNvSpPr>
            <a:spLocks noGrp="1"/>
          </p:cNvSpPr>
          <p:nvPr>
            <p:ph type="pic" idx="3"/>
          </p:nvPr>
        </p:nvSpPr>
        <p:spPr>
          <a:xfrm>
            <a:off x="0" y="0"/>
            <a:ext cx="8729034" cy="6858000"/>
          </a:xfrm>
          <a:prstGeom prst="rect">
            <a:avLst/>
          </a:prstGeom>
          <a:noFill/>
          <a:ln>
            <a:noFill/>
          </a:ln>
        </p:spPr>
      </p:sp>
      <p:pic>
        <p:nvPicPr>
          <p:cNvPr id="319" name="Google Shape;319;p82"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320" name="Google Shape;320;p82"/>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and image 5">
  <p:cSld name="Quote and image 5">
    <p:spTree>
      <p:nvGrpSpPr>
        <p:cNvPr id="1" name="Shape 321"/>
        <p:cNvGrpSpPr/>
        <p:nvPr/>
      </p:nvGrpSpPr>
      <p:grpSpPr>
        <a:xfrm>
          <a:off x="0" y="0"/>
          <a:ext cx="0" cy="0"/>
          <a:chOff x="0" y="0"/>
          <a:chExt cx="0" cy="0"/>
        </a:xfrm>
      </p:grpSpPr>
      <p:sp>
        <p:nvSpPr>
          <p:cNvPr id="322" name="Google Shape;322;p83"/>
          <p:cNvSpPr/>
          <p:nvPr/>
        </p:nvSpPr>
        <p:spPr>
          <a:xfrm rot="5400000">
            <a:off x="5926744" y="595440"/>
            <a:ext cx="6866053" cy="5669837"/>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3" name="Google Shape;323;p83"/>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324" name="Google Shape;324;p83"/>
          <p:cNvSpPr txBox="1">
            <a:spLocks noGrp="1"/>
          </p:cNvSpPr>
          <p:nvPr>
            <p:ph type="body" idx="1"/>
          </p:nvPr>
        </p:nvSpPr>
        <p:spPr>
          <a:xfrm>
            <a:off x="7164000" y="2519999"/>
            <a:ext cx="4428148" cy="3001565"/>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2400"/>
              <a:buNone/>
              <a:defRPr sz="24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25" name="Google Shape;325;p83"/>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cxnSp>
        <p:nvCxnSpPr>
          <p:cNvPr id="326" name="Google Shape;326;p83"/>
          <p:cNvCxnSpPr/>
          <p:nvPr/>
        </p:nvCxnSpPr>
        <p:spPr>
          <a:xfrm>
            <a:off x="10724056" y="516181"/>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327" name="Google Shape;327;p83"/>
          <p:cNvSpPr>
            <a:spLocks noGrp="1"/>
          </p:cNvSpPr>
          <p:nvPr>
            <p:ph type="pic" idx="2"/>
          </p:nvPr>
        </p:nvSpPr>
        <p:spPr>
          <a:xfrm>
            <a:off x="0" y="0"/>
            <a:ext cx="8729034" cy="6858000"/>
          </a:xfrm>
          <a:prstGeom prst="rect">
            <a:avLst/>
          </a:prstGeom>
          <a:noFill/>
          <a:ln>
            <a:noFill/>
          </a:ln>
        </p:spPr>
      </p:sp>
      <p:pic>
        <p:nvPicPr>
          <p:cNvPr id="328" name="Google Shape;328;p83"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329" name="Google Shape;329;p83"/>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Heading, content, basic text one col">
  <p:cSld name="Heading, content, basic text one col">
    <p:spTree>
      <p:nvGrpSpPr>
        <p:cNvPr id="1" name="Shape 48"/>
        <p:cNvGrpSpPr/>
        <p:nvPr/>
      </p:nvGrpSpPr>
      <p:grpSpPr>
        <a:xfrm>
          <a:off x="0" y="0"/>
          <a:ext cx="0" cy="0"/>
          <a:chOff x="0" y="0"/>
          <a:chExt cx="0" cy="0"/>
        </a:xfrm>
      </p:grpSpPr>
      <p:sp>
        <p:nvSpPr>
          <p:cNvPr id="49" name="Google Shape;49;p43"/>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43"/>
          <p:cNvSpPr txBox="1">
            <a:spLocks noGrp="1"/>
          </p:cNvSpPr>
          <p:nvPr>
            <p:ph type="body" idx="1"/>
          </p:nvPr>
        </p:nvSpPr>
        <p:spPr>
          <a:xfrm>
            <a:off x="412708" y="2106000"/>
            <a:ext cx="7632000" cy="4026443"/>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2200"/>
              <a:buFont typeface="Arial"/>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1" name="Google Shape;51;p43"/>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52" name="Google Shape;52;p43"/>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cxnSp>
        <p:nvCxnSpPr>
          <p:cNvPr id="53" name="Google Shape;53;p43"/>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54" name="Google Shape;54;p43"/>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55" name="Google Shape;55;p43"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Divider1">
  <p:cSld name="Section Divider1">
    <p:spTree>
      <p:nvGrpSpPr>
        <p:cNvPr id="1" name="Shape 330"/>
        <p:cNvGrpSpPr/>
        <p:nvPr/>
      </p:nvGrpSpPr>
      <p:grpSpPr>
        <a:xfrm>
          <a:off x="0" y="0"/>
          <a:ext cx="0" cy="0"/>
          <a:chOff x="0" y="0"/>
          <a:chExt cx="0" cy="0"/>
        </a:xfrm>
      </p:grpSpPr>
      <p:cxnSp>
        <p:nvCxnSpPr>
          <p:cNvPr id="331" name="Google Shape;331;p84"/>
          <p:cNvCxnSpPr/>
          <p:nvPr/>
        </p:nvCxnSpPr>
        <p:spPr>
          <a:xfrm>
            <a:off x="612000" y="2466000"/>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332" name="Google Shape;332;p84"/>
          <p:cNvSpPr txBox="1">
            <a:spLocks noGrp="1"/>
          </p:cNvSpPr>
          <p:nvPr>
            <p:ph type="body" idx="1"/>
          </p:nvPr>
        </p:nvSpPr>
        <p:spPr>
          <a:xfrm>
            <a:off x="611999" y="2519999"/>
            <a:ext cx="6539077" cy="3142243"/>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4200"/>
              <a:buNone/>
              <a:defRPr sz="42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33" name="Google Shape;333;p84"/>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subhead, three columns">
  <p:cSld name="Title, subhead, three columns">
    <p:spTree>
      <p:nvGrpSpPr>
        <p:cNvPr id="1" name="Shape 334"/>
        <p:cNvGrpSpPr/>
        <p:nvPr/>
      </p:nvGrpSpPr>
      <p:grpSpPr>
        <a:xfrm>
          <a:off x="0" y="0"/>
          <a:ext cx="0" cy="0"/>
          <a:chOff x="0" y="0"/>
          <a:chExt cx="0" cy="0"/>
        </a:xfrm>
      </p:grpSpPr>
      <p:sp>
        <p:nvSpPr>
          <p:cNvPr id="335" name="Google Shape;335;p85"/>
          <p:cNvSpPr txBox="1">
            <a:spLocks noGrp="1"/>
          </p:cNvSpPr>
          <p:nvPr>
            <p:ph type="title"/>
          </p:nvPr>
        </p:nvSpPr>
        <p:spPr>
          <a:xfrm>
            <a:off x="432000" y="432000"/>
            <a:ext cx="11404154" cy="86518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6" name="Google Shape;336;p85"/>
          <p:cNvSpPr txBox="1">
            <a:spLocks noGrp="1"/>
          </p:cNvSpPr>
          <p:nvPr>
            <p:ph type="body" idx="1"/>
          </p:nvPr>
        </p:nvSpPr>
        <p:spPr>
          <a:xfrm>
            <a:off x="412708" y="2106000"/>
            <a:ext cx="4780615" cy="410309"/>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200"/>
              <a:buNone/>
              <a:defRPr sz="2200" b="1">
                <a:solidFill>
                  <a:schemeClr val="accent6"/>
                </a:solidFill>
              </a:defRPr>
            </a:lvl1pPr>
            <a:lvl2pPr marL="914400" lvl="1" indent="-368300" algn="l">
              <a:lnSpc>
                <a:spcPct val="90000"/>
              </a:lnSpc>
              <a:spcBef>
                <a:spcPts val="5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37" name="Google Shape;337;p85"/>
          <p:cNvSpPr txBox="1">
            <a:spLocks noGrp="1"/>
          </p:cNvSpPr>
          <p:nvPr>
            <p:ph type="body" idx="2"/>
          </p:nvPr>
        </p:nvSpPr>
        <p:spPr>
          <a:xfrm>
            <a:off x="412750" y="2743200"/>
            <a:ext cx="11404111" cy="3294063"/>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38" name="Google Shape;338;p85"/>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339" name="Google Shape;339;p85"/>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ubhead, bullets">
  <p:cSld name="Title, subhead, bullets">
    <p:spTree>
      <p:nvGrpSpPr>
        <p:cNvPr id="1" name="Shape 340"/>
        <p:cNvGrpSpPr/>
        <p:nvPr/>
      </p:nvGrpSpPr>
      <p:grpSpPr>
        <a:xfrm>
          <a:off x="0" y="0"/>
          <a:ext cx="0" cy="0"/>
          <a:chOff x="0" y="0"/>
          <a:chExt cx="0" cy="0"/>
        </a:xfrm>
      </p:grpSpPr>
      <p:sp>
        <p:nvSpPr>
          <p:cNvPr id="341" name="Google Shape;341;p86"/>
          <p:cNvSpPr txBox="1">
            <a:spLocks noGrp="1"/>
          </p:cNvSpPr>
          <p:nvPr>
            <p:ph type="title"/>
          </p:nvPr>
        </p:nvSpPr>
        <p:spPr>
          <a:xfrm>
            <a:off x="432000" y="432000"/>
            <a:ext cx="11404154" cy="86518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2" name="Google Shape;342;p86"/>
          <p:cNvSpPr txBox="1">
            <a:spLocks noGrp="1"/>
          </p:cNvSpPr>
          <p:nvPr>
            <p:ph type="body" idx="1"/>
          </p:nvPr>
        </p:nvSpPr>
        <p:spPr>
          <a:xfrm>
            <a:off x="412708" y="2106000"/>
            <a:ext cx="4780615" cy="410309"/>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200"/>
              <a:buNone/>
              <a:defRPr sz="2200" b="1">
                <a:solidFill>
                  <a:schemeClr val="accent6"/>
                </a:solidFill>
              </a:defRPr>
            </a:lvl1pPr>
            <a:lvl2pPr marL="914400" lvl="1" indent="-368300" algn="l">
              <a:lnSpc>
                <a:spcPct val="90000"/>
              </a:lnSpc>
              <a:spcBef>
                <a:spcPts val="5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43" name="Google Shape;343;p86"/>
          <p:cNvSpPr txBox="1">
            <a:spLocks noGrp="1"/>
          </p:cNvSpPr>
          <p:nvPr>
            <p:ph type="body" idx="2"/>
          </p:nvPr>
        </p:nvSpPr>
        <p:spPr>
          <a:xfrm>
            <a:off x="412751" y="2743200"/>
            <a:ext cx="5683250" cy="3294063"/>
          </a:xfrm>
          <a:prstGeom prst="rect">
            <a:avLst/>
          </a:prstGeom>
          <a:noFill/>
          <a:ln>
            <a:noFill/>
          </a:ln>
        </p:spPr>
        <p:txBody>
          <a:bodyPr spcFirstLastPara="1" wrap="square" lIns="0" tIns="0" rIns="0" bIns="0" anchor="t" anchorCtr="0">
            <a:noAutofit/>
          </a:bodyPr>
          <a:lstStyle>
            <a:lvl1pPr marL="457200" lvl="0" indent="-342900" algn="l">
              <a:lnSpc>
                <a:spcPct val="122222"/>
              </a:lnSpc>
              <a:spcBef>
                <a:spcPts val="0"/>
              </a:spcBef>
              <a:spcAft>
                <a:spcPts val="0"/>
              </a:spcAft>
              <a:buClr>
                <a:schemeClr val="accent6"/>
              </a:buClr>
              <a:buSzPts val="1800"/>
              <a:buFont typeface="Arial"/>
              <a:buChar char="•"/>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44" name="Google Shape;344;p86"/>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345" name="Google Shape;345;p86"/>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slide with image">
  <p:cSld name="Text slide with image">
    <p:spTree>
      <p:nvGrpSpPr>
        <p:cNvPr id="1" name="Shape 346"/>
        <p:cNvGrpSpPr/>
        <p:nvPr/>
      </p:nvGrpSpPr>
      <p:grpSpPr>
        <a:xfrm>
          <a:off x="0" y="0"/>
          <a:ext cx="0" cy="0"/>
          <a:chOff x="0" y="0"/>
          <a:chExt cx="0" cy="0"/>
        </a:xfrm>
      </p:grpSpPr>
      <p:sp>
        <p:nvSpPr>
          <p:cNvPr id="347" name="Google Shape;347;p87"/>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348" name="Google Shape;348;p87"/>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49" name="Google Shape;349;p87"/>
          <p:cNvSpPr>
            <a:spLocks noGrp="1"/>
          </p:cNvSpPr>
          <p:nvPr>
            <p:ph type="pic" idx="2"/>
          </p:nvPr>
        </p:nvSpPr>
        <p:spPr>
          <a:xfrm>
            <a:off x="6096000" y="0"/>
            <a:ext cx="6096000" cy="6858000"/>
          </a:xfrm>
          <a:prstGeom prst="rect">
            <a:avLst/>
          </a:prstGeom>
          <a:noFill/>
          <a:ln>
            <a:noFill/>
          </a:ln>
        </p:spPr>
      </p:sp>
      <p:sp>
        <p:nvSpPr>
          <p:cNvPr id="350" name="Google Shape;350;p87"/>
          <p:cNvSpPr txBox="1">
            <a:spLocks noGrp="1"/>
          </p:cNvSpPr>
          <p:nvPr>
            <p:ph type="body" idx="1"/>
          </p:nvPr>
        </p:nvSpPr>
        <p:spPr>
          <a:xfrm>
            <a:off x="412708" y="2106000"/>
            <a:ext cx="4780615" cy="410309"/>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200"/>
              <a:buNone/>
              <a:defRPr sz="2200" b="1">
                <a:solidFill>
                  <a:schemeClr val="accent6"/>
                </a:solidFill>
              </a:defRPr>
            </a:lvl1pPr>
            <a:lvl2pPr marL="914400" lvl="1" indent="-368300" algn="l">
              <a:lnSpc>
                <a:spcPct val="90000"/>
              </a:lnSpc>
              <a:spcBef>
                <a:spcPts val="5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51" name="Google Shape;351;p87"/>
          <p:cNvSpPr txBox="1">
            <a:spLocks noGrp="1"/>
          </p:cNvSpPr>
          <p:nvPr>
            <p:ph type="body" idx="3"/>
          </p:nvPr>
        </p:nvSpPr>
        <p:spPr>
          <a:xfrm>
            <a:off x="412751" y="2743200"/>
            <a:ext cx="5683250" cy="3294063"/>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800"/>
              <a:buFont typeface="Arial"/>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Quote accessible">
  <p:cSld name="Quote accessible">
    <p:spTree>
      <p:nvGrpSpPr>
        <p:cNvPr id="1" name="Shape 352"/>
        <p:cNvGrpSpPr/>
        <p:nvPr/>
      </p:nvGrpSpPr>
      <p:grpSpPr>
        <a:xfrm>
          <a:off x="0" y="0"/>
          <a:ext cx="0" cy="0"/>
          <a:chOff x="0" y="0"/>
          <a:chExt cx="0" cy="0"/>
        </a:xfrm>
      </p:grpSpPr>
      <p:cxnSp>
        <p:nvCxnSpPr>
          <p:cNvPr id="353" name="Google Shape;353;p88"/>
          <p:cNvCxnSpPr/>
          <p:nvPr/>
        </p:nvCxnSpPr>
        <p:spPr>
          <a:xfrm>
            <a:off x="1191600" y="946120"/>
            <a:ext cx="865108" cy="0"/>
          </a:xfrm>
          <a:prstGeom prst="straightConnector1">
            <a:avLst/>
          </a:prstGeom>
          <a:noFill/>
          <a:ln w="38100" cap="flat" cmpd="sng">
            <a:solidFill>
              <a:schemeClr val="accent6"/>
            </a:solidFill>
            <a:prstDash val="solid"/>
            <a:miter lim="800000"/>
            <a:headEnd type="none" w="sm" len="sm"/>
            <a:tailEnd type="none" w="sm" len="sm"/>
          </a:ln>
        </p:spPr>
      </p:cxnSp>
      <p:sp>
        <p:nvSpPr>
          <p:cNvPr id="354" name="Google Shape;354;p88"/>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rgbClr val="819BAC"/>
                </a:solidFill>
                <a:latin typeface="Arial"/>
                <a:ea typeface="Arial"/>
                <a:cs typeface="Arial"/>
                <a:sym typeface="Arial"/>
              </a:rPr>
              <a:t>‹#›</a:t>
            </a:fld>
            <a:endParaRPr sz="1200" b="0" i="0" u="none" strike="noStrike" cap="none">
              <a:solidFill>
                <a:srgbClr val="819BAC"/>
              </a:solidFill>
              <a:latin typeface="Arial"/>
              <a:ea typeface="Arial"/>
              <a:cs typeface="Arial"/>
              <a:sym typeface="Arial"/>
            </a:endParaRPr>
          </a:p>
        </p:txBody>
      </p:sp>
      <p:sp>
        <p:nvSpPr>
          <p:cNvPr id="355" name="Google Shape;355;p88"/>
          <p:cNvSpPr txBox="1">
            <a:spLocks noGrp="1"/>
          </p:cNvSpPr>
          <p:nvPr>
            <p:ph type="body" idx="1"/>
          </p:nvPr>
        </p:nvSpPr>
        <p:spPr>
          <a:xfrm>
            <a:off x="1190366" y="1389478"/>
            <a:ext cx="9811265" cy="346672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4200"/>
              <a:buNone/>
              <a:defRPr sz="4200" b="0">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56" name="Google Shape;356;p88"/>
          <p:cNvSpPr txBox="1">
            <a:spLocks noGrp="1"/>
          </p:cNvSpPr>
          <p:nvPr>
            <p:ph type="body" idx="2"/>
          </p:nvPr>
        </p:nvSpPr>
        <p:spPr>
          <a:xfrm>
            <a:off x="1191600" y="5096236"/>
            <a:ext cx="3890150" cy="8969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800"/>
              <a:buNone/>
              <a:defRPr b="0">
                <a:solidFill>
                  <a:schemeClr val="dk1"/>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eading, subhead, bullets one column">
  <p:cSld name="Heading, subhead, bullets one column">
    <p:spTree>
      <p:nvGrpSpPr>
        <p:cNvPr id="1" name="Shape 56"/>
        <p:cNvGrpSpPr/>
        <p:nvPr/>
      </p:nvGrpSpPr>
      <p:grpSpPr>
        <a:xfrm>
          <a:off x="0" y="0"/>
          <a:ext cx="0" cy="0"/>
          <a:chOff x="0" y="0"/>
          <a:chExt cx="0" cy="0"/>
        </a:xfrm>
      </p:grpSpPr>
      <p:sp>
        <p:nvSpPr>
          <p:cNvPr id="57" name="Google Shape;57;p46"/>
          <p:cNvSpPr txBox="1">
            <a:spLocks noGrp="1"/>
          </p:cNvSpPr>
          <p:nvPr>
            <p:ph type="body" idx="1"/>
          </p:nvPr>
        </p:nvSpPr>
        <p:spPr>
          <a:xfrm>
            <a:off x="432000" y="2771999"/>
            <a:ext cx="11088000" cy="3456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2200"/>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accent6"/>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8" name="Google Shape;58;p46"/>
          <p:cNvSpPr txBox="1">
            <a:spLocks noGrp="1"/>
          </p:cNvSpPr>
          <p:nvPr>
            <p:ph type="body" idx="2"/>
          </p:nvPr>
        </p:nvSpPr>
        <p:spPr>
          <a:xfrm>
            <a:off x="432001" y="2088000"/>
            <a:ext cx="11012644" cy="577927"/>
          </a:xfrm>
          <a:prstGeom prst="rect">
            <a:avLst/>
          </a:prstGeom>
          <a:noFill/>
          <a:ln>
            <a:noFill/>
          </a:ln>
        </p:spPr>
        <p:txBody>
          <a:bodyPr spcFirstLastPara="1" wrap="square" lIns="0" tIns="0" rIns="0" bIns="0" anchor="t" anchorCtr="0">
            <a:noAutofit/>
          </a:bodyPr>
          <a:lstStyle>
            <a:lvl1pPr marL="457200" lvl="0" indent="-228600" algn="l">
              <a:lnSpc>
                <a:spcPct val="91666"/>
              </a:lnSpc>
              <a:spcBef>
                <a:spcPts val="0"/>
              </a:spcBef>
              <a:spcAft>
                <a:spcPts val="0"/>
              </a:spcAft>
              <a:buClr>
                <a:schemeClr val="lt1"/>
              </a:buClr>
              <a:buSzPts val="2400"/>
              <a:buNone/>
              <a:defRPr sz="2400" b="1">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9" name="Google Shape;59;p46"/>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60" name="Google Shape;60;p46"/>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61" name="Google Shape;61;p46"/>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2" name="Google Shape;62;p46"/>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63" name="Google Shape;63;p46"/>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64" name="Google Shape;64;p46"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ata 1">
  <p:cSld name="Data 1">
    <p:spTree>
      <p:nvGrpSpPr>
        <p:cNvPr id="1" name="Shape 65"/>
        <p:cNvGrpSpPr/>
        <p:nvPr/>
      </p:nvGrpSpPr>
      <p:grpSpPr>
        <a:xfrm>
          <a:off x="0" y="0"/>
          <a:ext cx="0" cy="0"/>
          <a:chOff x="0" y="0"/>
          <a:chExt cx="0" cy="0"/>
        </a:xfrm>
      </p:grpSpPr>
      <p:sp>
        <p:nvSpPr>
          <p:cNvPr id="66" name="Google Shape;66;p68"/>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68"/>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68" name="Google Shape;68;p68"/>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69" name="Google Shape;69;p68"/>
          <p:cNvSpPr txBox="1"/>
          <p:nvPr/>
        </p:nvSpPr>
        <p:spPr>
          <a:xfrm>
            <a:off x="2232561" y="3170712"/>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cxnSp>
        <p:nvCxnSpPr>
          <p:cNvPr id="70" name="Google Shape;70;p68"/>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71" name="Google Shape;71;p68"/>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72" name="Google Shape;72;p68"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Breaker Heading1-Blue-DarkBlueA">
  <p:cSld name="3_Breaker Heading1-Blue-DarkBlueA">
    <p:spTree>
      <p:nvGrpSpPr>
        <p:cNvPr id="1" name="Shape 73"/>
        <p:cNvGrpSpPr/>
        <p:nvPr/>
      </p:nvGrpSpPr>
      <p:grpSpPr>
        <a:xfrm>
          <a:off x="0" y="0"/>
          <a:ext cx="0" cy="0"/>
          <a:chOff x="0" y="0"/>
          <a:chExt cx="0" cy="0"/>
        </a:xfrm>
      </p:grpSpPr>
      <p:sp>
        <p:nvSpPr>
          <p:cNvPr id="74" name="Google Shape;74;p39"/>
          <p:cNvSpPr/>
          <p:nvPr/>
        </p:nvSpPr>
        <p:spPr>
          <a:xfrm>
            <a:off x="1" y="-1"/>
            <a:ext cx="12201359" cy="6874203"/>
          </a:xfrm>
          <a:custGeom>
            <a:avLst/>
            <a:gdLst/>
            <a:ahLst/>
            <a:cxnLst/>
            <a:rect l="l" t="t" r="r" b="b"/>
            <a:pathLst>
              <a:path w="12201359" h="6874203" extrusionOk="0">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5" name="Google Shape;75;p39"/>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dk1"/>
              </a:buClr>
              <a:buSzPts val="2800"/>
              <a:buNone/>
              <a:defRPr>
                <a:solidFill>
                  <a:schemeClr val="dk1"/>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76" name="Google Shape;76;p39"/>
          <p:cNvCxnSpPr/>
          <p:nvPr/>
        </p:nvCxnSpPr>
        <p:spPr>
          <a:xfrm>
            <a:off x="612000" y="2466000"/>
            <a:ext cx="865108" cy="0"/>
          </a:xfrm>
          <a:prstGeom prst="straightConnector1">
            <a:avLst/>
          </a:prstGeom>
          <a:noFill/>
          <a:ln w="38100" cap="flat" cmpd="sng">
            <a:solidFill>
              <a:schemeClr val="dk1"/>
            </a:solidFill>
            <a:prstDash val="solid"/>
            <a:miter lim="800000"/>
            <a:headEnd type="none" w="sm" len="sm"/>
            <a:tailEnd type="none" w="sm" len="sm"/>
          </a:ln>
        </p:spPr>
      </p:cxnSp>
      <p:sp>
        <p:nvSpPr>
          <p:cNvPr id="77" name="Google Shape;77;p39"/>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dk1"/>
              </a:buClr>
              <a:buSzPts val="6000"/>
              <a:buNone/>
              <a:defRPr sz="60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8" name="Google Shape;78;p3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9" name="Google Shape;79;p39"/>
          <p:cNvSpPr/>
          <p:nvPr/>
        </p:nvSpPr>
        <p:spPr>
          <a:xfrm>
            <a:off x="0" y="5116665"/>
            <a:ext cx="3013281" cy="1741335"/>
          </a:xfrm>
          <a:prstGeom prst="triangle">
            <a:avLst>
              <a:gd name="adj" fmla="val 204"/>
            </a:avLst>
          </a:prstGeom>
          <a:solidFill>
            <a:srgbClr val="1D6D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39"/>
          <p:cNvSpPr/>
          <p:nvPr/>
        </p:nvSpPr>
        <p:spPr>
          <a:xfrm rot="10800000" flipH="1">
            <a:off x="0" y="0"/>
            <a:ext cx="3155902" cy="1825819"/>
          </a:xfrm>
          <a:prstGeom prst="triangle">
            <a:avLst>
              <a:gd name="adj" fmla="val 204"/>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1" name="Google Shape;81;p39"/>
          <p:cNvSpPr/>
          <p:nvPr/>
        </p:nvSpPr>
        <p:spPr>
          <a:xfrm flipH="1">
            <a:off x="6369360" y="3428999"/>
            <a:ext cx="5832000" cy="3445200"/>
          </a:xfrm>
          <a:prstGeom prst="triangle">
            <a:avLst>
              <a:gd name="adj" fmla="val 95"/>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2" name="Google Shape;82;p39"/>
          <p:cNvSpPr/>
          <p:nvPr/>
        </p:nvSpPr>
        <p:spPr>
          <a:xfrm rot="10800000">
            <a:off x="6511981" y="0"/>
            <a:ext cx="5689379" cy="3429000"/>
          </a:xfrm>
          <a:prstGeom prst="triangle">
            <a:avLst>
              <a:gd name="adj" fmla="val 0"/>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1_Title, subhead, two columns">
  <p:cSld name="1_Title, subhead, two columns">
    <p:spTree>
      <p:nvGrpSpPr>
        <p:cNvPr id="1" name="Shape 83"/>
        <p:cNvGrpSpPr/>
        <p:nvPr/>
      </p:nvGrpSpPr>
      <p:grpSpPr>
        <a:xfrm>
          <a:off x="0" y="0"/>
          <a:ext cx="0" cy="0"/>
          <a:chOff x="0" y="0"/>
          <a:chExt cx="0" cy="0"/>
        </a:xfrm>
      </p:grpSpPr>
      <p:sp>
        <p:nvSpPr>
          <p:cNvPr id="84" name="Google Shape;84;p44"/>
          <p:cNvSpPr txBox="1">
            <a:spLocks noGrp="1"/>
          </p:cNvSpPr>
          <p:nvPr>
            <p:ph type="body" idx="1"/>
          </p:nvPr>
        </p:nvSpPr>
        <p:spPr>
          <a:xfrm>
            <a:off x="432000" y="2735992"/>
            <a:ext cx="11088000" cy="3456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2200"/>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accent6"/>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5" name="Google Shape;85;p44"/>
          <p:cNvSpPr txBox="1">
            <a:spLocks noGrp="1"/>
          </p:cNvSpPr>
          <p:nvPr>
            <p:ph type="body" idx="2"/>
          </p:nvPr>
        </p:nvSpPr>
        <p:spPr>
          <a:xfrm>
            <a:off x="432000" y="2087999"/>
            <a:ext cx="11050700" cy="46201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2400"/>
              <a:buNone/>
              <a:defRPr sz="2400" b="1">
                <a:solidFill>
                  <a:schemeClr val="accent6"/>
                </a:solidFill>
              </a:defRPr>
            </a:lvl1pPr>
            <a:lvl2pPr marL="914400" lvl="1" indent="-228600" algn="l">
              <a:lnSpc>
                <a:spcPct val="90000"/>
              </a:lnSpc>
              <a:spcBef>
                <a:spcPts val="5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6" name="Google Shape;86;p44"/>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chemeClr val="accent1"/>
              </a:solidFill>
              <a:latin typeface="Arial"/>
              <a:ea typeface="Arial"/>
              <a:cs typeface="Arial"/>
              <a:sym typeface="Arial"/>
            </a:endParaRPr>
          </a:p>
        </p:txBody>
      </p:sp>
      <p:sp>
        <p:nvSpPr>
          <p:cNvPr id="87" name="Google Shape;87;p44"/>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6"/>
                </a:solidFill>
                <a:latin typeface="Arial"/>
                <a:ea typeface="Arial"/>
                <a:cs typeface="Arial"/>
                <a:sym typeface="Arial"/>
              </a:rPr>
              <a:t>‹#›</a:t>
            </a:fld>
            <a:endParaRPr sz="1200" b="0" i="0" u="none" strike="noStrike" cap="none">
              <a:solidFill>
                <a:schemeClr val="accent6"/>
              </a:solidFill>
              <a:latin typeface="Arial"/>
              <a:ea typeface="Arial"/>
              <a:cs typeface="Arial"/>
              <a:sym typeface="Arial"/>
            </a:endParaRPr>
          </a:p>
        </p:txBody>
      </p:sp>
      <p:sp>
        <p:nvSpPr>
          <p:cNvPr id="88" name="Google Shape;88;p44"/>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9" name="Google Shape;89;p44"/>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90" name="Google Shape;90;p44"/>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91" name="Google Shape;91;p44"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Breaker Heading1-Grey-Blue-Mix">
  <p:cSld name="2_Breaker Heading1-Grey-Blue-Mix">
    <p:spTree>
      <p:nvGrpSpPr>
        <p:cNvPr id="1" name="Shape 92"/>
        <p:cNvGrpSpPr/>
        <p:nvPr/>
      </p:nvGrpSpPr>
      <p:grpSpPr>
        <a:xfrm>
          <a:off x="0" y="0"/>
          <a:ext cx="0" cy="0"/>
          <a:chOff x="0" y="0"/>
          <a:chExt cx="0" cy="0"/>
        </a:xfrm>
      </p:grpSpPr>
      <p:sp>
        <p:nvSpPr>
          <p:cNvPr id="93" name="Google Shape;93;p41"/>
          <p:cNvSpPr/>
          <p:nvPr/>
        </p:nvSpPr>
        <p:spPr>
          <a:xfrm>
            <a:off x="7801770" y="2789292"/>
            <a:ext cx="4399590" cy="4068709"/>
          </a:xfrm>
          <a:custGeom>
            <a:avLst/>
            <a:gdLst/>
            <a:ahLst/>
            <a:cxnLst/>
            <a:rect l="l" t="t" r="r" b="b"/>
            <a:pathLst>
              <a:path w="4399590" h="4068709" extrusionOk="0">
                <a:moveTo>
                  <a:pt x="3667329" y="0"/>
                </a:moveTo>
                <a:lnTo>
                  <a:pt x="4399590" y="427314"/>
                </a:lnTo>
                <a:lnTo>
                  <a:pt x="4399590" y="4068709"/>
                </a:lnTo>
                <a:lnTo>
                  <a:pt x="3304962" y="4068709"/>
                </a:lnTo>
                <a:lnTo>
                  <a:pt x="2" y="2140085"/>
                </a:lnTo>
                <a:lnTo>
                  <a:pt x="0" y="2140084"/>
                </a:lnTo>
                <a:lnTo>
                  <a:pt x="3" y="2140084"/>
                </a:lnTo>
                <a:close/>
              </a:path>
            </a:pathLst>
          </a:custGeom>
          <a:solidFill>
            <a:srgbClr val="F9FAF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4" name="Google Shape;94;p41"/>
          <p:cNvSpPr/>
          <p:nvPr/>
        </p:nvSpPr>
        <p:spPr>
          <a:xfrm rot="5400000">
            <a:off x="8498435" y="4229520"/>
            <a:ext cx="1931815" cy="3325147"/>
          </a:xfrm>
          <a:custGeom>
            <a:avLst/>
            <a:gdLst/>
            <a:ahLst/>
            <a:cxnLst/>
            <a:rect l="l" t="t" r="r" b="b"/>
            <a:pathLst>
              <a:path w="1931815" h="3325147" extrusionOk="0">
                <a:moveTo>
                  <a:pt x="0" y="3325147"/>
                </a:moveTo>
                <a:lnTo>
                  <a:pt x="1931815" y="0"/>
                </a:lnTo>
                <a:lnTo>
                  <a:pt x="1931815" y="3325147"/>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95" name="Google Shape;95;p41"/>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96" name="Google Shape;96;p41"/>
          <p:cNvSpPr/>
          <p:nvPr/>
        </p:nvSpPr>
        <p:spPr>
          <a:xfrm rot="10800000" flipH="1">
            <a:off x="-1" y="-3"/>
            <a:ext cx="2454962" cy="1361117"/>
          </a:xfrm>
          <a:prstGeom prst="triangle">
            <a:avLst>
              <a:gd name="adj" fmla="val 95"/>
            </a:avLst>
          </a:prstGeom>
          <a:solidFill>
            <a:srgbClr val="B1D0EB"/>
          </a:solidFill>
          <a:ln>
            <a:noFill/>
          </a:ln>
        </p:spPr>
        <p:txBody>
          <a:bodyPr spcFirstLastPara="1" wrap="square" lIns="90000"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7" name="Google Shape;97;p41"/>
          <p:cNvSpPr/>
          <p:nvPr/>
        </p:nvSpPr>
        <p:spPr>
          <a:xfrm rot="10800000">
            <a:off x="10316816" y="-2"/>
            <a:ext cx="1884542" cy="1053320"/>
          </a:xfrm>
          <a:prstGeom prst="triangle">
            <a:avLst>
              <a:gd name="adj" fmla="val 0"/>
            </a:avLst>
          </a:prstGeom>
          <a:solidFill>
            <a:srgbClr val="DDE1E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8" name="Google Shape;98;p41"/>
          <p:cNvSpPr/>
          <p:nvPr/>
        </p:nvSpPr>
        <p:spPr>
          <a:xfrm flipH="1">
            <a:off x="-2" y="5136256"/>
            <a:ext cx="4523427" cy="1725107"/>
          </a:xfrm>
          <a:custGeom>
            <a:avLst/>
            <a:gdLst/>
            <a:ahLst/>
            <a:cxnLst/>
            <a:rect l="l" t="t" r="r" b="b"/>
            <a:pathLst>
              <a:path w="940749" h="358775" extrusionOk="0">
                <a:moveTo>
                  <a:pt x="940749" y="358775"/>
                </a:moveTo>
                <a:lnTo>
                  <a:pt x="0" y="358775"/>
                </a:lnTo>
                <a:lnTo>
                  <a:pt x="656636" y="0"/>
                </a:lnTo>
                <a:lnTo>
                  <a:pt x="940749" y="155235"/>
                </a:lnTo>
                <a:close/>
              </a:path>
            </a:pathLst>
          </a:custGeom>
          <a:solidFill>
            <a:srgbClr val="D5E7F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9" name="Google Shape;99;p41"/>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6"/>
              </a:buClr>
              <a:buSzPts val="2800"/>
              <a:buNone/>
              <a:defRPr>
                <a:solidFill>
                  <a:schemeClr val="accent6"/>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100" name="Google Shape;100;p41"/>
          <p:cNvCxnSpPr/>
          <p:nvPr/>
        </p:nvCxnSpPr>
        <p:spPr>
          <a:xfrm>
            <a:off x="612000" y="2466000"/>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101" name="Google Shape;101;p41"/>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6000"/>
              <a:buNone/>
              <a:defRPr sz="60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nd Slide ACCESSIBLE">
  <p:cSld name="End Slide ACCESSIBLE">
    <p:spTree>
      <p:nvGrpSpPr>
        <p:cNvPr id="1" name="Shape 102"/>
        <p:cNvGrpSpPr/>
        <p:nvPr/>
      </p:nvGrpSpPr>
      <p:grpSpPr>
        <a:xfrm>
          <a:off x="0" y="0"/>
          <a:ext cx="0" cy="0"/>
          <a:chOff x="0" y="0"/>
          <a:chExt cx="0" cy="0"/>
        </a:xfrm>
      </p:grpSpPr>
      <p:cxnSp>
        <p:nvCxnSpPr>
          <p:cNvPr id="103" name="Google Shape;103;p89"/>
          <p:cNvCxnSpPr/>
          <p:nvPr/>
        </p:nvCxnSpPr>
        <p:spPr>
          <a:xfrm>
            <a:off x="7578284" y="2589074"/>
            <a:ext cx="865108" cy="0"/>
          </a:xfrm>
          <a:prstGeom prst="straightConnector1">
            <a:avLst/>
          </a:prstGeom>
          <a:noFill/>
          <a:ln w="38100" cap="flat" cmpd="sng">
            <a:solidFill>
              <a:schemeClr val="lt1"/>
            </a:solidFill>
            <a:prstDash val="solid"/>
            <a:miter lim="800000"/>
            <a:headEnd type="none" w="sm" len="sm"/>
            <a:tailEnd type="none" w="sm" len="sm"/>
          </a:ln>
        </p:spPr>
      </p:cxnSp>
      <p:sp>
        <p:nvSpPr>
          <p:cNvPr id="104" name="Google Shape;104;p8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accent2"/>
                </a:solidFill>
                <a:latin typeface="Arial"/>
                <a:ea typeface="Arial"/>
                <a:cs typeface="Arial"/>
                <a:sym typeface="Arial"/>
              </a:rPr>
              <a:t>‹#›</a:t>
            </a:fld>
            <a:endParaRPr sz="1200" b="0" i="0" u="none" strike="noStrike" cap="none">
              <a:solidFill>
                <a:schemeClr val="accent2"/>
              </a:solidFill>
              <a:latin typeface="Arial"/>
              <a:ea typeface="Arial"/>
              <a:cs typeface="Arial"/>
              <a:sym typeface="Arial"/>
            </a:endParaRPr>
          </a:p>
        </p:txBody>
      </p:sp>
      <p:sp>
        <p:nvSpPr>
          <p:cNvPr id="105" name="Google Shape;105;p89"/>
          <p:cNvSpPr txBox="1"/>
          <p:nvPr/>
        </p:nvSpPr>
        <p:spPr>
          <a:xfrm>
            <a:off x="7473128" y="2791968"/>
            <a:ext cx="4343734" cy="2608032"/>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5EB8"/>
              </a:buClr>
              <a:buSzPts val="3600"/>
              <a:buFont typeface="Arial"/>
              <a:buNone/>
            </a:pPr>
            <a:r>
              <a:rPr lang="en-GB" sz="3600" b="1" i="0" u="none" strike="noStrike" cap="none">
                <a:solidFill>
                  <a:schemeClr val="lt1"/>
                </a:solidFill>
                <a:latin typeface="Arial"/>
                <a:ea typeface="Arial"/>
                <a:cs typeface="Arial"/>
                <a:sym typeface="Arial"/>
              </a:rPr>
              <a:t> Thank You</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0"/>
              </a:spcBef>
              <a:spcAft>
                <a:spcPts val="0"/>
              </a:spcAft>
              <a:buClr>
                <a:srgbClr val="005EB8"/>
              </a:buClr>
              <a:buSzPts val="2400"/>
              <a:buFont typeface="Arial"/>
              <a:buNone/>
            </a:pPr>
            <a:r>
              <a:rPr lang="en-GB" sz="2400" b="1" i="0" u="none" strike="noStrike" cap="none">
                <a:solidFill>
                  <a:schemeClr val="lt1"/>
                </a:solidFill>
                <a:latin typeface="Arial"/>
                <a:ea typeface="Arial"/>
                <a:cs typeface="Arial"/>
                <a:sym typeface="Arial"/>
              </a:rPr>
              <a:t>        	@nhsdigital</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5EB8"/>
              </a:buClr>
              <a:buSzPts val="2400"/>
              <a:buFont typeface="Arial"/>
              <a:buNone/>
            </a:pPr>
            <a:r>
              <a:rPr lang="en-GB" sz="2400" b="1" i="0" u="none" strike="noStrike" cap="none">
                <a:solidFill>
                  <a:schemeClr val="lt1"/>
                </a:solidFill>
                <a:latin typeface="Arial"/>
                <a:ea typeface="Arial"/>
                <a:cs typeface="Arial"/>
                <a:sym typeface="Arial"/>
              </a:rPr>
              <a:t>        	company/nhs-digital</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5EB8"/>
              </a:buClr>
              <a:buSzPts val="2400"/>
              <a:buFont typeface="Arial"/>
              <a:buNone/>
            </a:pPr>
            <a:r>
              <a:rPr lang="en-GB" sz="2400" b="1" i="0" u="none" strike="noStrike" cap="none">
                <a:solidFill>
                  <a:schemeClr val="lt1"/>
                </a:solidFill>
                <a:latin typeface="Arial"/>
                <a:ea typeface="Arial"/>
                <a:cs typeface="Arial"/>
                <a:sym typeface="Arial"/>
              </a:rPr>
              <a:t>	digital.nhs.uk</a:t>
            </a:r>
            <a:endParaRPr sz="2400" b="1" i="0" u="none" strike="noStrike" cap="none">
              <a:solidFill>
                <a:schemeClr val="lt1"/>
              </a:solidFill>
              <a:latin typeface="Arial"/>
              <a:ea typeface="Arial"/>
              <a:cs typeface="Arial"/>
              <a:sym typeface="Arial"/>
            </a:endParaRPr>
          </a:p>
        </p:txBody>
      </p:sp>
      <p:pic>
        <p:nvPicPr>
          <p:cNvPr id="106" name="Google Shape;106;p89"/>
          <p:cNvPicPr preferRelativeResize="0"/>
          <p:nvPr/>
        </p:nvPicPr>
        <p:blipFill rotWithShape="1">
          <a:blip r:embed="rId2">
            <a:alphaModFix/>
          </a:blip>
          <a:srcRect/>
          <a:stretch/>
        </p:blipFill>
        <p:spPr>
          <a:xfrm>
            <a:off x="7616952" y="3648456"/>
            <a:ext cx="390144" cy="390144"/>
          </a:xfrm>
          <a:prstGeom prst="rect">
            <a:avLst/>
          </a:prstGeom>
          <a:noFill/>
          <a:ln>
            <a:noFill/>
          </a:ln>
        </p:spPr>
      </p:pic>
      <p:pic>
        <p:nvPicPr>
          <p:cNvPr id="107" name="Google Shape;107;p89"/>
          <p:cNvPicPr preferRelativeResize="0"/>
          <p:nvPr/>
        </p:nvPicPr>
        <p:blipFill rotWithShape="1">
          <a:blip r:embed="rId3">
            <a:alphaModFix/>
          </a:blip>
          <a:srcRect/>
          <a:stretch/>
        </p:blipFill>
        <p:spPr>
          <a:xfrm>
            <a:off x="7630308" y="4249591"/>
            <a:ext cx="390144" cy="390144"/>
          </a:xfrm>
          <a:prstGeom prst="rect">
            <a:avLst/>
          </a:prstGeom>
          <a:noFill/>
          <a:ln>
            <a:noFill/>
          </a:ln>
        </p:spPr>
      </p:pic>
      <p:grpSp>
        <p:nvGrpSpPr>
          <p:cNvPr id="108" name="Google Shape;108;p89"/>
          <p:cNvGrpSpPr/>
          <p:nvPr/>
        </p:nvGrpSpPr>
        <p:grpSpPr>
          <a:xfrm>
            <a:off x="-359616" y="-457155"/>
            <a:ext cx="7950854" cy="7717021"/>
            <a:chOff x="-359616" y="-457155"/>
            <a:chExt cx="7950854" cy="7717021"/>
          </a:xfrm>
        </p:grpSpPr>
        <p:grpSp>
          <p:nvGrpSpPr>
            <p:cNvPr id="109" name="Google Shape;109;p89"/>
            <p:cNvGrpSpPr/>
            <p:nvPr/>
          </p:nvGrpSpPr>
          <p:grpSpPr>
            <a:xfrm>
              <a:off x="-359616" y="1468409"/>
              <a:ext cx="2979496" cy="2587998"/>
              <a:chOff x="9217799" y="1569442"/>
              <a:chExt cx="1938878" cy="1684112"/>
            </a:xfrm>
          </p:grpSpPr>
          <p:sp>
            <p:nvSpPr>
              <p:cNvPr id="110" name="Google Shape;110;p89"/>
              <p:cNvSpPr/>
              <p:nvPr/>
            </p:nvSpPr>
            <p:spPr>
              <a:xfrm>
                <a:off x="9539238" y="1569442"/>
                <a:ext cx="1296000" cy="748800"/>
              </a:xfrm>
              <a:prstGeom prst="diamond">
                <a:avLst/>
              </a:prstGeom>
              <a:solidFill>
                <a:srgbClr val="CCDE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1" name="Google Shape;111;p89"/>
              <p:cNvSpPr/>
              <p:nvPr/>
            </p:nvSpPr>
            <p:spPr>
              <a:xfrm rot="-3600000">
                <a:off x="9860437" y="2130769"/>
                <a:ext cx="1296000" cy="748800"/>
              </a:xfrm>
              <a:prstGeom prst="diamond">
                <a:avLst/>
              </a:prstGeom>
              <a:solidFill>
                <a:srgbClr val="B2CE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2" name="Google Shape;112;p89"/>
              <p:cNvSpPr/>
              <p:nvPr/>
            </p:nvSpPr>
            <p:spPr>
              <a:xfrm rot="3600000">
                <a:off x="9218039" y="2130770"/>
                <a:ext cx="1296000" cy="748800"/>
              </a:xfrm>
              <a:prstGeom prst="diamond">
                <a:avLst/>
              </a:prstGeom>
              <a:solidFill>
                <a:srgbClr val="BFD5E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13" name="Google Shape;113;p89"/>
            <p:cNvGrpSpPr/>
            <p:nvPr/>
          </p:nvGrpSpPr>
          <p:grpSpPr>
            <a:xfrm>
              <a:off x="4604374" y="-3910"/>
              <a:ext cx="2979497" cy="2362287"/>
              <a:chOff x="4588906" y="2210"/>
              <a:chExt cx="2979497" cy="2362287"/>
            </a:xfrm>
          </p:grpSpPr>
          <p:sp>
            <p:nvSpPr>
              <p:cNvPr id="114" name="Google Shape;114;p89"/>
              <p:cNvSpPr/>
              <p:nvPr/>
            </p:nvSpPr>
            <p:spPr>
              <a:xfrm rot="-3600000">
                <a:off x="5576456" y="639098"/>
                <a:ext cx="1991579" cy="1150690"/>
              </a:xfrm>
              <a:prstGeom prst="diamond">
                <a:avLst/>
              </a:prstGeom>
              <a:solidFill>
                <a:srgbClr val="0225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5" name="Google Shape;115;p89"/>
              <p:cNvSpPr/>
              <p:nvPr/>
            </p:nvSpPr>
            <p:spPr>
              <a:xfrm rot="3600000">
                <a:off x="4589275" y="639100"/>
                <a:ext cx="1991579" cy="1150690"/>
              </a:xfrm>
              <a:prstGeom prst="diamond">
                <a:avLst/>
              </a:prstGeom>
              <a:solidFill>
                <a:srgbClr val="051C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6" name="Google Shape;116;p89"/>
              <p:cNvSpPr/>
              <p:nvPr/>
            </p:nvSpPr>
            <p:spPr>
              <a:xfrm>
                <a:off x="5082866" y="2210"/>
                <a:ext cx="1991578" cy="924981"/>
              </a:xfrm>
              <a:custGeom>
                <a:avLst/>
                <a:gdLst/>
                <a:ahLst/>
                <a:cxnLst/>
                <a:rect l="l" t="t" r="r" b="b"/>
                <a:pathLst>
                  <a:path w="1991578" h="924981" extrusionOk="0">
                    <a:moveTo>
                      <a:pt x="605139" y="0"/>
                    </a:moveTo>
                    <a:lnTo>
                      <a:pt x="1386439" y="0"/>
                    </a:lnTo>
                    <a:lnTo>
                      <a:pt x="1991578" y="349636"/>
                    </a:lnTo>
                    <a:lnTo>
                      <a:pt x="995789" y="924981"/>
                    </a:lnTo>
                    <a:lnTo>
                      <a:pt x="0" y="349636"/>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
          <p:nvSpPr>
            <p:cNvPr id="117" name="Google Shape;117;p89"/>
            <p:cNvSpPr/>
            <p:nvPr/>
          </p:nvSpPr>
          <p:spPr>
            <a:xfrm>
              <a:off x="1125113" y="912268"/>
              <a:ext cx="1991578" cy="1150689"/>
            </a:xfrm>
            <a:prstGeom prst="diamond">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118" name="Google Shape;118;p89"/>
            <p:cNvGrpSpPr/>
            <p:nvPr/>
          </p:nvGrpSpPr>
          <p:grpSpPr>
            <a:xfrm>
              <a:off x="2636702" y="3201792"/>
              <a:ext cx="2979496" cy="2587998"/>
              <a:chOff x="9217799" y="1569442"/>
              <a:chExt cx="1938878" cy="1684112"/>
            </a:xfrm>
          </p:grpSpPr>
          <p:sp>
            <p:nvSpPr>
              <p:cNvPr id="119" name="Google Shape;119;p89"/>
              <p:cNvSpPr/>
              <p:nvPr/>
            </p:nvSpPr>
            <p:spPr>
              <a:xfrm>
                <a:off x="9539238" y="1569442"/>
                <a:ext cx="1296000" cy="748800"/>
              </a:xfrm>
              <a:prstGeom prst="diamond">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0" name="Google Shape;120;p89"/>
              <p:cNvSpPr/>
              <p:nvPr/>
            </p:nvSpPr>
            <p:spPr>
              <a:xfrm rot="-3600000">
                <a:off x="9860437" y="2130769"/>
                <a:ext cx="1296000" cy="748800"/>
              </a:xfrm>
              <a:prstGeom prst="diamond">
                <a:avLst/>
              </a:prstGeom>
              <a:solidFill>
                <a:srgbClr val="0356B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1" name="Google Shape;121;p89"/>
              <p:cNvSpPr/>
              <p:nvPr/>
            </p:nvSpPr>
            <p:spPr>
              <a:xfrm rot="3600000">
                <a:off x="9218039" y="2130770"/>
                <a:ext cx="1296000" cy="748800"/>
              </a:xfrm>
              <a:prstGeom prst="diamond">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22" name="Google Shape;122;p89"/>
            <p:cNvGrpSpPr/>
            <p:nvPr/>
          </p:nvGrpSpPr>
          <p:grpSpPr>
            <a:xfrm>
              <a:off x="1646028" y="4922338"/>
              <a:ext cx="2979498" cy="2337528"/>
              <a:chOff x="1439711" y="4910900"/>
              <a:chExt cx="2979498" cy="2337528"/>
            </a:xfrm>
          </p:grpSpPr>
          <p:sp>
            <p:nvSpPr>
              <p:cNvPr id="123" name="Google Shape;123;p89"/>
              <p:cNvSpPr/>
              <p:nvPr/>
            </p:nvSpPr>
            <p:spPr>
              <a:xfrm>
                <a:off x="1933671" y="4910900"/>
                <a:ext cx="1991578" cy="1150690"/>
              </a:xfrm>
              <a:prstGeom prst="diamond">
                <a:avLst/>
              </a:prstGeom>
              <a:solidFill>
                <a:srgbClr val="2B272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4" name="Google Shape;124;p89"/>
              <p:cNvSpPr/>
              <p:nvPr/>
            </p:nvSpPr>
            <p:spPr>
              <a:xfrm rot="-3600000">
                <a:off x="2645370" y="5647572"/>
                <a:ext cx="1700767" cy="1150690"/>
              </a:xfrm>
              <a:custGeom>
                <a:avLst/>
                <a:gdLst/>
                <a:ahLst/>
                <a:cxnLst/>
                <a:rect l="l" t="t" r="r" b="b"/>
                <a:pathLst>
                  <a:path w="1700767" h="1150690" extrusionOk="0">
                    <a:moveTo>
                      <a:pt x="1700767" y="575345"/>
                    </a:moveTo>
                    <a:lnTo>
                      <a:pt x="704978" y="1150690"/>
                    </a:lnTo>
                    <a:lnTo>
                      <a:pt x="291135" y="911581"/>
                    </a:lnTo>
                    <a:lnTo>
                      <a:pt x="0" y="407320"/>
                    </a:lnTo>
                    <a:lnTo>
                      <a:pt x="704978" y="0"/>
                    </a:lnTo>
                    <a:close/>
                  </a:path>
                </a:pathLst>
              </a:custGeom>
              <a:solidFill>
                <a:srgbClr val="1D1B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5" name="Google Shape;125;p89"/>
              <p:cNvSpPr/>
              <p:nvPr/>
            </p:nvSpPr>
            <p:spPr>
              <a:xfrm rot="3600000">
                <a:off x="1512384" y="5648266"/>
                <a:ext cx="1702362" cy="1150690"/>
              </a:xfrm>
              <a:custGeom>
                <a:avLst/>
                <a:gdLst/>
                <a:ahLst/>
                <a:cxnLst/>
                <a:rect l="l" t="t" r="r" b="b"/>
                <a:pathLst>
                  <a:path w="1702362" h="1150690" extrusionOk="0">
                    <a:moveTo>
                      <a:pt x="0" y="575345"/>
                    </a:moveTo>
                    <a:lnTo>
                      <a:pt x="995790" y="0"/>
                    </a:lnTo>
                    <a:lnTo>
                      <a:pt x="1702362" y="408242"/>
                    </a:lnTo>
                    <a:lnTo>
                      <a:pt x="1412823" y="909737"/>
                    </a:lnTo>
                    <a:lnTo>
                      <a:pt x="995790" y="1150690"/>
                    </a:lnTo>
                    <a:close/>
                  </a:path>
                </a:pathLst>
              </a:cu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26" name="Google Shape;126;p89"/>
            <p:cNvGrpSpPr/>
            <p:nvPr/>
          </p:nvGrpSpPr>
          <p:grpSpPr>
            <a:xfrm>
              <a:off x="1630720" y="1491804"/>
              <a:ext cx="2979496" cy="2587998"/>
              <a:chOff x="9217799" y="1569442"/>
              <a:chExt cx="1938878" cy="1684112"/>
            </a:xfrm>
          </p:grpSpPr>
          <p:sp>
            <p:nvSpPr>
              <p:cNvPr id="127" name="Google Shape;127;p89"/>
              <p:cNvSpPr/>
              <p:nvPr/>
            </p:nvSpPr>
            <p:spPr>
              <a:xfrm>
                <a:off x="9539238" y="1569442"/>
                <a:ext cx="1296000" cy="748800"/>
              </a:xfrm>
              <a:prstGeom prst="diamond">
                <a:avLst/>
              </a:prstGeom>
              <a:solidFill>
                <a:srgbClr val="FAFAF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8" name="Google Shape;128;p89"/>
              <p:cNvSpPr/>
              <p:nvPr/>
            </p:nvSpPr>
            <p:spPr>
              <a:xfrm rot="-3600000">
                <a:off x="9860437" y="2130769"/>
                <a:ext cx="1296000" cy="748800"/>
              </a:xfrm>
              <a:prstGeom prst="diamond">
                <a:avLst/>
              </a:prstGeom>
              <a:solidFill>
                <a:srgbClr val="E8EA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9" name="Google Shape;129;p89"/>
              <p:cNvSpPr/>
              <p:nvPr/>
            </p:nvSpPr>
            <p:spPr>
              <a:xfrm rot="3600000">
                <a:off x="9218039" y="2130770"/>
                <a:ext cx="1296000" cy="748800"/>
              </a:xfrm>
              <a:prstGeom prst="diamond">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30" name="Google Shape;130;p89"/>
            <p:cNvGrpSpPr/>
            <p:nvPr/>
          </p:nvGrpSpPr>
          <p:grpSpPr>
            <a:xfrm>
              <a:off x="4611742" y="2057486"/>
              <a:ext cx="2979496" cy="2587998"/>
              <a:chOff x="9217799" y="1569442"/>
              <a:chExt cx="1938878" cy="1684112"/>
            </a:xfrm>
          </p:grpSpPr>
          <p:sp>
            <p:nvSpPr>
              <p:cNvPr id="131" name="Google Shape;131;p89"/>
              <p:cNvSpPr/>
              <p:nvPr/>
            </p:nvSpPr>
            <p:spPr>
              <a:xfrm>
                <a:off x="9539238" y="1569442"/>
                <a:ext cx="1296000" cy="748800"/>
              </a:xfrm>
              <a:prstGeom prst="diamond">
                <a:avLst/>
              </a:prstGeom>
              <a:solidFill>
                <a:srgbClr val="FADF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32" name="Google Shape;132;p89"/>
              <p:cNvSpPr/>
              <p:nvPr/>
            </p:nvSpPr>
            <p:spPr>
              <a:xfrm rot="-3600000">
                <a:off x="9860437" y="2130769"/>
                <a:ext cx="1296000" cy="748800"/>
              </a:xfrm>
              <a:prstGeom prst="diamond">
                <a:avLst/>
              </a:prstGeom>
              <a:solidFill>
                <a:srgbClr val="F6D50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33" name="Google Shape;133;p89"/>
              <p:cNvSpPr/>
              <p:nvPr/>
            </p:nvSpPr>
            <p:spPr>
              <a:xfrm rot="3600000">
                <a:off x="9218039" y="2130770"/>
                <a:ext cx="1296000" cy="748800"/>
              </a:xfrm>
              <a:prstGeom prst="diamond">
                <a:avLst/>
              </a:prstGeom>
              <a:solidFill>
                <a:srgbClr val="EDC7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34" name="Google Shape;134;p89"/>
            <p:cNvGrpSpPr/>
            <p:nvPr/>
          </p:nvGrpSpPr>
          <p:grpSpPr>
            <a:xfrm>
              <a:off x="978515" y="-457155"/>
              <a:ext cx="2293098" cy="1655813"/>
              <a:chOff x="748752" y="-440798"/>
              <a:chExt cx="2293098" cy="1655813"/>
            </a:xfrm>
          </p:grpSpPr>
          <p:sp>
            <p:nvSpPr>
              <p:cNvPr id="135" name="Google Shape;135;p89"/>
              <p:cNvSpPr/>
              <p:nvPr/>
            </p:nvSpPr>
            <p:spPr>
              <a:xfrm rot="-3600000">
                <a:off x="1615990" y="-127844"/>
                <a:ext cx="1301122" cy="1039272"/>
              </a:xfrm>
              <a:custGeom>
                <a:avLst/>
                <a:gdLst/>
                <a:ahLst/>
                <a:cxnLst/>
                <a:rect l="l" t="t" r="r" b="b"/>
                <a:pathLst>
                  <a:path w="1301122" h="1039272" extrusionOk="0">
                    <a:moveTo>
                      <a:pt x="802951" y="0"/>
                    </a:moveTo>
                    <a:lnTo>
                      <a:pt x="1301122" y="862857"/>
                    </a:lnTo>
                    <a:lnTo>
                      <a:pt x="995789" y="1039272"/>
                    </a:lnTo>
                    <a:lnTo>
                      <a:pt x="0" y="463927"/>
                    </a:lnTo>
                    <a:close/>
                  </a:path>
                </a:pathLst>
              </a:custGeom>
              <a:solidFill>
                <a:srgbClr val="0356B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36" name="Google Shape;136;p89"/>
              <p:cNvSpPr/>
              <p:nvPr/>
            </p:nvSpPr>
            <p:spPr>
              <a:xfrm rot="3600000">
                <a:off x="873491" y="-134872"/>
                <a:ext cx="1309237" cy="1043961"/>
              </a:xfrm>
              <a:custGeom>
                <a:avLst/>
                <a:gdLst/>
                <a:ahLst/>
                <a:cxnLst/>
                <a:rect l="l" t="t" r="r" b="b"/>
                <a:pathLst>
                  <a:path w="1309237" h="1043961" extrusionOk="0">
                    <a:moveTo>
                      <a:pt x="0" y="862858"/>
                    </a:moveTo>
                    <a:lnTo>
                      <a:pt x="498171" y="0"/>
                    </a:lnTo>
                    <a:lnTo>
                      <a:pt x="1309237" y="468616"/>
                    </a:lnTo>
                    <a:lnTo>
                      <a:pt x="313448" y="1043961"/>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37" name="Google Shape;137;p89"/>
            <p:cNvGrpSpPr/>
            <p:nvPr/>
          </p:nvGrpSpPr>
          <p:grpSpPr>
            <a:xfrm>
              <a:off x="3615952" y="1486647"/>
              <a:ext cx="2485539" cy="2587998"/>
              <a:chOff x="9217799" y="1569442"/>
              <a:chExt cx="1617439" cy="1684112"/>
            </a:xfrm>
          </p:grpSpPr>
          <p:sp>
            <p:nvSpPr>
              <p:cNvPr id="138" name="Google Shape;138;p89"/>
              <p:cNvSpPr/>
              <p:nvPr/>
            </p:nvSpPr>
            <p:spPr>
              <a:xfrm>
                <a:off x="9539238" y="1569442"/>
                <a:ext cx="1296000" cy="748800"/>
              </a:xfrm>
              <a:prstGeom prst="diamond">
                <a:avLst/>
              </a:prstGeom>
              <a:solidFill>
                <a:srgbClr val="CCDE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39" name="Google Shape;139;p89"/>
              <p:cNvSpPr/>
              <p:nvPr/>
            </p:nvSpPr>
            <p:spPr>
              <a:xfrm rot="3600000">
                <a:off x="9218039" y="2130770"/>
                <a:ext cx="1296000" cy="748800"/>
              </a:xfrm>
              <a:prstGeom prst="diamond">
                <a:avLst/>
              </a:prstGeom>
              <a:solidFill>
                <a:srgbClr val="BFD5E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40" name="Google Shape;140;p89"/>
            <p:cNvGrpSpPr/>
            <p:nvPr/>
          </p:nvGrpSpPr>
          <p:grpSpPr>
            <a:xfrm>
              <a:off x="4611742" y="3490273"/>
              <a:ext cx="2979496" cy="2300104"/>
              <a:chOff x="9217799" y="1756785"/>
              <a:chExt cx="1938878" cy="1496770"/>
            </a:xfrm>
          </p:grpSpPr>
          <p:sp>
            <p:nvSpPr>
              <p:cNvPr id="141" name="Google Shape;141;p89"/>
              <p:cNvSpPr/>
              <p:nvPr/>
            </p:nvSpPr>
            <p:spPr>
              <a:xfrm rot="-3600000">
                <a:off x="9860437" y="2130769"/>
                <a:ext cx="1296000" cy="748800"/>
              </a:xfrm>
              <a:prstGeom prst="diamond">
                <a:avLst/>
              </a:prstGeom>
              <a:solidFill>
                <a:srgbClr val="F6D50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42" name="Google Shape;142;p89"/>
              <p:cNvSpPr/>
              <p:nvPr/>
            </p:nvSpPr>
            <p:spPr>
              <a:xfrm rot="3600000">
                <a:off x="9218039" y="2130770"/>
                <a:ext cx="1296000" cy="748800"/>
              </a:xfrm>
              <a:prstGeom prst="diamond">
                <a:avLst/>
              </a:prstGeom>
              <a:solidFill>
                <a:srgbClr val="EDC7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43" name="Google Shape;143;p89"/>
            <p:cNvGrpSpPr/>
            <p:nvPr/>
          </p:nvGrpSpPr>
          <p:grpSpPr>
            <a:xfrm>
              <a:off x="2621405" y="2209"/>
              <a:ext cx="2979497" cy="2352391"/>
              <a:chOff x="2384179" y="0"/>
              <a:chExt cx="2979497" cy="2352391"/>
            </a:xfrm>
          </p:grpSpPr>
          <p:sp>
            <p:nvSpPr>
              <p:cNvPr id="144" name="Google Shape;144;p89"/>
              <p:cNvSpPr/>
              <p:nvPr/>
            </p:nvSpPr>
            <p:spPr>
              <a:xfrm>
                <a:off x="2878139" y="0"/>
                <a:ext cx="1991578" cy="915084"/>
              </a:xfrm>
              <a:custGeom>
                <a:avLst/>
                <a:gdLst/>
                <a:ahLst/>
                <a:cxnLst/>
                <a:rect l="l" t="t" r="r" b="b"/>
                <a:pathLst>
                  <a:path w="1991578" h="915084" extrusionOk="0">
                    <a:moveTo>
                      <a:pt x="588010" y="0"/>
                    </a:moveTo>
                    <a:lnTo>
                      <a:pt x="1403569" y="0"/>
                    </a:lnTo>
                    <a:lnTo>
                      <a:pt x="1991578" y="339739"/>
                    </a:lnTo>
                    <a:lnTo>
                      <a:pt x="995789" y="915084"/>
                    </a:lnTo>
                    <a:lnTo>
                      <a:pt x="0" y="339739"/>
                    </a:lnTo>
                    <a:close/>
                  </a:path>
                </a:pathLst>
              </a:custGeom>
              <a:solidFill>
                <a:srgbClr val="E9ED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45" name="Google Shape;145;p89"/>
              <p:cNvSpPr/>
              <p:nvPr/>
            </p:nvSpPr>
            <p:spPr>
              <a:xfrm rot="-3600000">
                <a:off x="3371729" y="626992"/>
                <a:ext cx="1991579" cy="1150690"/>
              </a:xfrm>
              <a:prstGeom prst="diamond">
                <a:avLst/>
              </a:prstGeom>
              <a:solidFill>
                <a:srgbClr val="D7DE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46" name="Google Shape;146;p89"/>
              <p:cNvSpPr/>
              <p:nvPr/>
            </p:nvSpPr>
            <p:spPr>
              <a:xfrm rot="3600000">
                <a:off x="2384548" y="626994"/>
                <a:ext cx="1991579" cy="1150690"/>
              </a:xfrm>
              <a:prstGeom prst="diamond">
                <a:avLst/>
              </a:prstGeom>
              <a:solidFill>
                <a:srgbClr val="C3CAD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pic>
        <p:nvPicPr>
          <p:cNvPr id="147" name="Google Shape;147;p89"/>
          <p:cNvPicPr preferRelativeResize="0"/>
          <p:nvPr/>
        </p:nvPicPr>
        <p:blipFill rotWithShape="1">
          <a:blip r:embed="rId4">
            <a:alphaModFix/>
          </a:blip>
          <a:srcRect/>
          <a:stretch/>
        </p:blipFill>
        <p:spPr>
          <a:xfrm>
            <a:off x="7511986" y="4789744"/>
            <a:ext cx="600075" cy="600075"/>
          </a:xfrm>
          <a:prstGeom prst="rect">
            <a:avLst/>
          </a:prstGeom>
          <a:noFill/>
          <a:ln>
            <a:noFill/>
          </a:ln>
        </p:spPr>
      </p:pic>
      <p:pic>
        <p:nvPicPr>
          <p:cNvPr id="148" name="Google Shape;148;p89"/>
          <p:cNvPicPr preferRelativeResize="0"/>
          <p:nvPr/>
        </p:nvPicPr>
        <p:blipFill rotWithShape="1">
          <a:blip r:embed="rId5">
            <a:alphaModFix/>
          </a:blip>
          <a:srcRect/>
          <a:stretch/>
        </p:blipFill>
        <p:spPr>
          <a:xfrm>
            <a:off x="374406" y="5559600"/>
            <a:ext cx="1208955" cy="900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3"/>
        <p:cNvGrpSpPr/>
        <p:nvPr/>
      </p:nvGrpSpPr>
      <p:grpSpPr>
        <a:xfrm>
          <a:off x="0" y="0"/>
          <a:ext cx="0" cy="0"/>
          <a:chOff x="0" y="0"/>
          <a:chExt cx="0" cy="0"/>
        </a:xfrm>
      </p:grpSpPr>
      <p:sp>
        <p:nvSpPr>
          <p:cNvPr id="194" name="Google Shape;194;p7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7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6" name="Google Shape;196;p7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sp>
        <p:nvSpPr>
          <p:cNvPr id="10" name="Google Shape;10;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1" name="Google Shape;11;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6"/>
              </a:buClr>
              <a:buSzPts val="2800"/>
              <a:buFont typeface="Arial"/>
              <a:buChar char="•"/>
              <a:defRPr sz="2800" b="0" i="0" u="none" strike="noStrike" cap="none">
                <a:solidFill>
                  <a:schemeClr val="accent6"/>
                </a:solidFill>
                <a:latin typeface="Arial"/>
                <a:ea typeface="Arial"/>
                <a:cs typeface="Arial"/>
                <a:sym typeface="Arial"/>
              </a:defRPr>
            </a:lvl1pPr>
            <a:lvl2pPr marL="914400" marR="0" lvl="1" indent="-381000" algn="l" rtl="0">
              <a:lnSpc>
                <a:spcPct val="90000"/>
              </a:lnSpc>
              <a:spcBef>
                <a:spcPts val="500"/>
              </a:spcBef>
              <a:spcAft>
                <a:spcPts val="0"/>
              </a:spcAft>
              <a:buClr>
                <a:schemeClr val="accent6"/>
              </a:buClr>
              <a:buSzPts val="2400"/>
              <a:buFont typeface="Arial"/>
              <a:buChar char="•"/>
              <a:defRPr sz="2400" b="0" i="0" u="none" strike="noStrike" cap="none">
                <a:solidFill>
                  <a:schemeClr val="accent6"/>
                </a:solidFill>
                <a:latin typeface="Arial"/>
                <a:ea typeface="Arial"/>
                <a:cs typeface="Arial"/>
                <a:sym typeface="Arial"/>
              </a:defRPr>
            </a:lvl2pPr>
            <a:lvl3pPr marL="1371600" marR="0" lvl="2" indent="-355600" algn="l" rtl="0">
              <a:lnSpc>
                <a:spcPct val="90000"/>
              </a:lnSpc>
              <a:spcBef>
                <a:spcPts val="500"/>
              </a:spcBef>
              <a:spcAft>
                <a:spcPts val="0"/>
              </a:spcAft>
              <a:buClr>
                <a:schemeClr val="accent6"/>
              </a:buClr>
              <a:buSzPts val="2000"/>
              <a:buFont typeface="Arial"/>
              <a:buChar char="•"/>
              <a:defRPr sz="2000" b="0" i="0" u="none" strike="noStrike" cap="none">
                <a:solidFill>
                  <a:schemeClr val="accent6"/>
                </a:solidFill>
                <a:latin typeface="Arial"/>
                <a:ea typeface="Arial"/>
                <a:cs typeface="Arial"/>
                <a:sym typeface="Arial"/>
              </a:defRPr>
            </a:lvl3pPr>
            <a:lvl4pPr marL="1828800" marR="0" lvl="3"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4pPr>
            <a:lvl5pPr marL="2286000" marR="0" lvl="4"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2" name="Google Shape;12;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A8A8A"/>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A8A8A"/>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4" name="Google Shape;14;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about.gitlab.com/solutions/aws/" TargetMode="External"/><Relationship Id="rId18" Type="http://schemas.openxmlformats.org/officeDocument/2006/relationships/image" Target="../media/image19.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18.png"/><Relationship Id="rId2" Type="http://schemas.openxmlformats.org/officeDocument/2006/relationships/notesSlide" Target="../notesSlides/notesSlide6.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hyperlink" Target="https://www.bauer-power.net/2018/05/script-to-clone-azure-network-security.html" TargetMode="External"/><Relationship Id="rId10" Type="http://schemas.openxmlformats.org/officeDocument/2006/relationships/image" Target="../media/image13.png"/><Relationship Id="rId19" Type="http://schemas.openxmlformats.org/officeDocument/2006/relationships/image" Target="../media/image20.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6.jp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1"/>
          <p:cNvSpPr txBox="1">
            <a:spLocks noGrp="1"/>
          </p:cNvSpPr>
          <p:nvPr>
            <p:ph type="ctrTitle"/>
          </p:nvPr>
        </p:nvSpPr>
        <p:spPr>
          <a:xfrm>
            <a:off x="432000" y="1769039"/>
            <a:ext cx="9723474" cy="1024968"/>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lt1"/>
              </a:buClr>
              <a:buSzPts val="6000"/>
              <a:buFont typeface="Arial"/>
              <a:buNone/>
            </a:pPr>
            <a:r>
              <a:rPr lang="en-GB" sz="6000" dirty="0"/>
              <a:t>Architecture Evaluation</a:t>
            </a:r>
            <a:endParaRPr dirty="0"/>
          </a:p>
        </p:txBody>
      </p:sp>
      <p:sp>
        <p:nvSpPr>
          <p:cNvPr id="363" name="Google Shape;363;p1"/>
          <p:cNvSpPr txBox="1">
            <a:spLocks noGrp="1"/>
          </p:cNvSpPr>
          <p:nvPr>
            <p:ph type="subTitle" idx="1"/>
          </p:nvPr>
        </p:nvSpPr>
        <p:spPr>
          <a:xfrm>
            <a:off x="432000" y="3600000"/>
            <a:ext cx="7973051" cy="1024967"/>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accent6"/>
              </a:buClr>
              <a:buSzPts val="3000"/>
              <a:buNone/>
            </a:pPr>
            <a:r>
              <a:rPr lang="en-GB" b="1"/>
              <a:t>NHSD CCoE Service Offering</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153"/>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Proposed team</a:t>
            </a:r>
            <a:endParaRPr/>
          </a:p>
        </p:txBody>
      </p:sp>
      <p:graphicFrame>
        <p:nvGraphicFramePr>
          <p:cNvPr id="516" name="Google Shape;516;p153"/>
          <p:cNvGraphicFramePr/>
          <p:nvPr>
            <p:extLst>
              <p:ext uri="{D42A27DB-BD31-4B8C-83A1-F6EECF244321}">
                <p14:modId xmlns:p14="http://schemas.microsoft.com/office/powerpoint/2010/main" val="1688336524"/>
              </p:ext>
            </p:extLst>
          </p:nvPr>
        </p:nvGraphicFramePr>
        <p:xfrm>
          <a:off x="1256752" y="1917308"/>
          <a:ext cx="7916123" cy="2246685"/>
        </p:xfrm>
        <a:graphic>
          <a:graphicData uri="http://schemas.openxmlformats.org/drawingml/2006/table">
            <a:tbl>
              <a:tblPr firstRow="1">
                <a:noFill/>
                <a:tableStyleId>{CA9079E5-3570-4925-9D0A-E01C9E3488D3}</a:tableStyleId>
              </a:tblPr>
              <a:tblGrid>
                <a:gridCol w="2448974">
                  <a:extLst>
                    <a:ext uri="{9D8B030D-6E8A-4147-A177-3AD203B41FA5}">
                      <a16:colId xmlns:a16="http://schemas.microsoft.com/office/drawing/2014/main" val="20000"/>
                    </a:ext>
                  </a:extLst>
                </a:gridCol>
                <a:gridCol w="5467149">
                  <a:extLst>
                    <a:ext uri="{9D8B030D-6E8A-4147-A177-3AD203B41FA5}">
                      <a16:colId xmlns:a16="http://schemas.microsoft.com/office/drawing/2014/main" val="20001"/>
                    </a:ext>
                  </a:extLst>
                </a:gridCol>
              </a:tblGrid>
              <a:tr h="210000">
                <a:tc>
                  <a:txBody>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chemeClr val="dk1"/>
                          </a:solidFill>
                          <a:latin typeface="Arial"/>
                          <a:ea typeface="Arial"/>
                          <a:cs typeface="Arial"/>
                          <a:sym typeface="Arial"/>
                        </a:rPr>
                        <a:t>Role</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chemeClr val="dk1"/>
                          </a:solidFill>
                          <a:latin typeface="Arial"/>
                          <a:ea typeface="Arial"/>
                          <a:cs typeface="Arial"/>
                          <a:sym typeface="Arial"/>
                        </a:rPr>
                        <a:t>Responsibilities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388375">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a:solidFill>
                            <a:schemeClr val="lt1"/>
                          </a:solidFill>
                          <a:latin typeface="Arial"/>
                          <a:ea typeface="Arial"/>
                          <a:cs typeface="Arial"/>
                          <a:sym typeface="Arial"/>
                        </a:rPr>
                        <a:t>Project Manager</a:t>
                      </a:r>
                      <a:endParaRPr sz="1400" u="none" strike="noStrike" cap="none"/>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Co-ordinate delivery of work to plan.  Manage customer expectations.</a:t>
                      </a:r>
                      <a:endParaRPr sz="1200" u="none" strike="noStrike" cap="none" dirty="0">
                        <a:solidFill>
                          <a:schemeClr val="lt1"/>
                        </a:solidFill>
                        <a:latin typeface="Arial"/>
                        <a:ea typeface="Arial"/>
                        <a:cs typeface="Arial"/>
                        <a:sym typeface="Arial"/>
                      </a:endParaRPr>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88375">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Lead Architect</a:t>
                      </a:r>
                      <a:endParaRPr sz="1400" u="none" strike="noStrike" cap="none" dirty="0"/>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Lead strategy planning, EA rapid discovery and evaluation.</a:t>
                      </a:r>
                      <a:endParaRPr sz="1200" u="none" strike="noStrike" cap="none" dirty="0">
                        <a:solidFill>
                          <a:schemeClr val="lt1"/>
                        </a:solidFill>
                        <a:latin typeface="Arial"/>
                        <a:ea typeface="Arial"/>
                        <a:cs typeface="Arial"/>
                        <a:sym typeface="Arial"/>
                      </a:endParaRPr>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88375">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Architect</a:t>
                      </a:r>
                      <a:endParaRPr sz="1400" u="none" strike="noStrike" cap="none" dirty="0"/>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Reference architecture and Architecture Evaluation report.</a:t>
                      </a:r>
                      <a:endParaRPr sz="1200" u="none" strike="noStrike" cap="none" dirty="0">
                        <a:solidFill>
                          <a:schemeClr val="lt1"/>
                        </a:solidFill>
                        <a:latin typeface="Arial"/>
                        <a:ea typeface="Arial"/>
                        <a:cs typeface="Arial"/>
                        <a:sym typeface="Arial"/>
                      </a:endParaRPr>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88375">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Architect</a:t>
                      </a:r>
                      <a:endParaRPr sz="1400" u="none" strike="noStrike" cap="none" dirty="0"/>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Data collection and architectural analysis.</a:t>
                      </a:r>
                      <a:endParaRPr sz="1200" u="none" strike="noStrike" cap="none" dirty="0">
                        <a:solidFill>
                          <a:schemeClr val="lt1"/>
                        </a:solidFill>
                        <a:latin typeface="Arial"/>
                        <a:ea typeface="Arial"/>
                        <a:cs typeface="Arial"/>
                        <a:sym typeface="Arial"/>
                      </a:endParaRPr>
                    </a:p>
                  </a:txBody>
                  <a:tcPr marL="91450" marR="91450" marT="45725" marB="45725" anchor="ctr">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88375">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a:solidFill>
                            <a:schemeClr val="lt1"/>
                          </a:solidFill>
                          <a:latin typeface="Arial"/>
                          <a:ea typeface="Arial"/>
                          <a:cs typeface="Arial"/>
                          <a:sym typeface="Arial"/>
                        </a:rPr>
                        <a:t>Business Advisory Consultant</a:t>
                      </a:r>
                      <a:endParaRPr sz="1400" u="none" strike="noStrike" cap="none"/>
                    </a:p>
                  </a:txBody>
                  <a:tcPr marL="91450" marR="91450" marT="45725" marB="45725" anchor="ctr">
                    <a:lnL w="12700" cap="flat" cmpd="sng">
                      <a:solidFill>
                        <a:schemeClr val="dk2"/>
                      </a:solidFill>
                      <a:prstDash val="solid"/>
                      <a:round/>
                      <a:headEnd type="none" w="sm" len="sm"/>
                      <a:tailEnd type="none" w="sm" len="sm"/>
                    </a:lnL>
                    <a:lnR w="12700" cap="flat" cmpd="sng" algn="ctr">
                      <a:solidFill>
                        <a:schemeClr val="dk2"/>
                      </a:solidFill>
                      <a:prstDash val="solid"/>
                      <a:round/>
                      <a:headEnd type="none" w="sm" len="sm"/>
                      <a:tailEnd type="none" w="sm" len="sm"/>
                    </a:lnR>
                    <a:lnT w="12700" cap="flat" cmpd="sng" algn="ctr">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Business value case, domain analysis. </a:t>
                      </a:r>
                      <a:endParaRPr sz="1200" u="none" strike="noStrike" cap="none" dirty="0">
                        <a:solidFill>
                          <a:schemeClr val="lt1"/>
                        </a:solidFill>
                        <a:latin typeface="Arial"/>
                        <a:ea typeface="Arial"/>
                        <a:cs typeface="Arial"/>
                        <a:sym typeface="Arial"/>
                      </a:endParaRPr>
                    </a:p>
                  </a:txBody>
                  <a:tcPr marL="91450" marR="91450" marT="45725" marB="45725" anchor="ctr">
                    <a:lnL w="12700" cap="flat" cmpd="sng" algn="ctr">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lgn="ctr">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517" name="Google Shape;517;p153"/>
          <p:cNvSpPr txBox="1"/>
          <p:nvPr/>
        </p:nvSpPr>
        <p:spPr>
          <a:xfrm>
            <a:off x="432000" y="1193973"/>
            <a:ext cx="11050700" cy="462017"/>
          </a:xfrm>
          <a:prstGeom prst="rect">
            <a:avLst/>
          </a:prstGeom>
          <a:noFill/>
          <a:ln>
            <a:noFill/>
          </a:ln>
        </p:spPr>
        <p:txBody>
          <a:bodyPr spcFirstLastPara="1" wrap="square" lIns="0" tIns="0" rIns="0" bIns="0" anchor="t" anchorCtr="0">
            <a:noAutofit/>
          </a:bodyPr>
          <a:lstStyle/>
          <a:p>
            <a:pPr marL="174625" marR="0" lvl="0" indent="0" algn="l" rtl="0">
              <a:lnSpc>
                <a:spcPct val="91666"/>
              </a:lnSpc>
              <a:spcBef>
                <a:spcPts val="0"/>
              </a:spcBef>
              <a:spcAft>
                <a:spcPts val="0"/>
              </a:spcAft>
              <a:buClr>
                <a:schemeClr val="lt1"/>
              </a:buClr>
              <a:buSzPts val="2400"/>
              <a:buFont typeface="Arial"/>
              <a:buNone/>
            </a:pPr>
            <a:r>
              <a:rPr lang="en-GB" sz="1800" b="1" i="0" u="none" strike="noStrike" cap="none">
                <a:solidFill>
                  <a:schemeClr val="accent6"/>
                </a:solidFill>
                <a:latin typeface="Arial"/>
                <a:ea typeface="Arial"/>
                <a:cs typeface="Arial"/>
                <a:sym typeface="Arial"/>
              </a:rPr>
              <a:t>For a 10 week elapsed engagement, we propose the following team</a:t>
            </a: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154"/>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Risks / Mitigations</a:t>
            </a:r>
            <a:endParaRPr/>
          </a:p>
        </p:txBody>
      </p:sp>
      <p:graphicFrame>
        <p:nvGraphicFramePr>
          <p:cNvPr id="524" name="Google Shape;524;p154"/>
          <p:cNvGraphicFramePr/>
          <p:nvPr>
            <p:extLst>
              <p:ext uri="{D42A27DB-BD31-4B8C-83A1-F6EECF244321}">
                <p14:modId xmlns:p14="http://schemas.microsoft.com/office/powerpoint/2010/main" val="1797388215"/>
              </p:ext>
            </p:extLst>
          </p:nvPr>
        </p:nvGraphicFramePr>
        <p:xfrm>
          <a:off x="356883" y="1835067"/>
          <a:ext cx="11057925" cy="3523235"/>
        </p:xfrm>
        <a:graphic>
          <a:graphicData uri="http://schemas.openxmlformats.org/drawingml/2006/table">
            <a:tbl>
              <a:tblPr firstRow="1">
                <a:noFill/>
                <a:tableStyleId>{CA9079E5-3570-4925-9D0A-E01C9E3488D3}</a:tableStyleId>
              </a:tblPr>
              <a:tblGrid>
                <a:gridCol w="5550850">
                  <a:extLst>
                    <a:ext uri="{9D8B030D-6E8A-4147-A177-3AD203B41FA5}">
                      <a16:colId xmlns:a16="http://schemas.microsoft.com/office/drawing/2014/main" val="20000"/>
                    </a:ext>
                  </a:extLst>
                </a:gridCol>
                <a:gridCol w="5507075">
                  <a:extLst>
                    <a:ext uri="{9D8B030D-6E8A-4147-A177-3AD203B41FA5}">
                      <a16:colId xmlns:a16="http://schemas.microsoft.com/office/drawing/2014/main" val="20001"/>
                    </a:ext>
                  </a:extLst>
                </a:gridCol>
              </a:tblGrid>
              <a:tr h="155100">
                <a:tc>
                  <a:txBody>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chemeClr val="dk1"/>
                          </a:solidFill>
                          <a:latin typeface="Arial"/>
                          <a:ea typeface="Arial"/>
                          <a:cs typeface="Arial"/>
                          <a:sym typeface="Arial"/>
                        </a:rPr>
                        <a:t>Risk</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chemeClr val="dk1"/>
                          </a:solidFill>
                          <a:latin typeface="Arial"/>
                          <a:ea typeface="Arial"/>
                          <a:cs typeface="Arial"/>
                          <a:sym typeface="Arial"/>
                        </a:rPr>
                        <a:t>Mitigation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459775">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a:solidFill>
                            <a:schemeClr val="lt1"/>
                          </a:solidFill>
                          <a:latin typeface="Arial"/>
                          <a:ea typeface="Arial"/>
                          <a:cs typeface="Arial"/>
                          <a:sym typeface="Arial"/>
                        </a:rPr>
                        <a:t>Gaps in understanding on the scope</a:t>
                      </a:r>
                      <a:endParaRPr sz="1400" u="none" strike="noStrike" cap="none"/>
                    </a:p>
                  </a:txBody>
                  <a:tcPr marL="68575" marR="68575" marT="0" marB="0">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a:solidFill>
                            <a:schemeClr val="lt1"/>
                          </a:solidFill>
                        </a:rPr>
                        <a:t>Hold scoping workshop during mobilisation phase to lock down the scope and expectations for the project.</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459775">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Delay in artefact and/or artefact repository access</a:t>
                      </a:r>
                      <a:endParaRPr sz="1400" u="none" strike="noStrike" cap="none" dirty="0"/>
                    </a:p>
                  </a:txBody>
                  <a:tcPr marL="68575" marR="68575" marT="0" marB="0">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rPr>
                        <a:t>Identify relevant artefact owner/managers who can assist with access and request permission to access at the outset of the project.</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459775">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Availability of client-side SME’s to provide artefact context, provide guidance and timely feedback.</a:t>
                      </a:r>
                      <a:endParaRPr sz="1400" u="none" strike="noStrike" cap="none" dirty="0"/>
                    </a:p>
                  </a:txBody>
                  <a:tcPr marL="68575" marR="68575" marT="0" marB="0">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a:solidFill>
                            <a:schemeClr val="lt1"/>
                          </a:solidFill>
                        </a:rPr>
                        <a:t>Outline expectations from the project outset. </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459775">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chemeClr val="lt1"/>
                          </a:solidFill>
                          <a:latin typeface="Arial"/>
                          <a:ea typeface="Arial"/>
                          <a:cs typeface="Arial"/>
                          <a:sym typeface="Arial"/>
                        </a:rPr>
                        <a:t>Gaps in evaluation and guidance in case of unavailable or incomplete data.</a:t>
                      </a:r>
                      <a:endParaRPr sz="1400" u="none" strike="noStrike" cap="none" dirty="0"/>
                    </a:p>
                  </a:txBody>
                  <a:tcPr marL="68575" marR="68575" marT="0" marB="0">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rPr>
                        <a:t>Prepare data inputs in advance of the start of the engagement.  The requirements are outlined in this pack.</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459775">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a:solidFill>
                            <a:schemeClr val="lt1"/>
                          </a:solidFill>
                          <a:latin typeface="Arial"/>
                          <a:ea typeface="Arial"/>
                          <a:cs typeface="Arial"/>
                          <a:sym typeface="Arial"/>
                        </a:rPr>
                        <a:t>Non-alignment with customer on the final deliverable/content of the final deliverable</a:t>
                      </a:r>
                      <a:endParaRPr sz="1400" u="none" strike="noStrike" cap="none"/>
                    </a:p>
                  </a:txBody>
                  <a:tcPr marL="68575" marR="68575" marT="0" marB="0">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GB" sz="1200" u="none" strike="noStrike" cap="none" dirty="0">
                          <a:solidFill>
                            <a:schemeClr val="lt1"/>
                          </a:solidFill>
                        </a:rPr>
                        <a:t>Align on deliverable content, structure and level of detail during mobilisation.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459775">
                <a:tc>
                  <a:txBody>
                    <a:bodyPr/>
                    <a:lstStyle/>
                    <a:p>
                      <a:pPr marL="0" marR="0" lvl="0" indent="0" algn="l" rtl="0">
                        <a:lnSpc>
                          <a:spcPct val="107000"/>
                        </a:lnSpc>
                        <a:spcBef>
                          <a:spcPts val="0"/>
                        </a:spcBef>
                        <a:spcAft>
                          <a:spcPts val="0"/>
                        </a:spcAft>
                        <a:buClr>
                          <a:srgbClr val="000000"/>
                        </a:buClr>
                        <a:buSzPts val="1200"/>
                        <a:buFont typeface="Arial"/>
                        <a:buNone/>
                      </a:pPr>
                      <a:endParaRPr sz="1200" u="none" strike="noStrike" cap="none">
                        <a:solidFill>
                          <a:schemeClr val="lt1"/>
                        </a:solidFill>
                        <a:latin typeface="Arial"/>
                        <a:ea typeface="Arial"/>
                        <a:cs typeface="Arial"/>
                        <a:sym typeface="Arial"/>
                      </a:endParaRPr>
                    </a:p>
                  </a:txBody>
                  <a:tcPr marL="68575" marR="68575" marT="0" marB="0">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endParaRPr sz="1200" u="none" strike="noStrike" cap="none" dirty="0">
                        <a:solidFill>
                          <a:schemeClr val="lt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459775">
                <a:tc>
                  <a:txBody>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200"/>
                        <a:buFont typeface="Arial"/>
                        <a:buNone/>
                      </a:pPr>
                      <a:endParaRPr sz="1200" u="none" strike="noStrike" cap="none" dirty="0">
                        <a:solidFill>
                          <a:schemeClr val="lt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155"/>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dirty="0"/>
              <a:t>Plan Assumptions</a:t>
            </a:r>
            <a:endParaRPr dirty="0"/>
          </a:p>
        </p:txBody>
      </p:sp>
      <p:sp>
        <p:nvSpPr>
          <p:cNvPr id="530" name="Google Shape;530;p155"/>
          <p:cNvSpPr txBox="1"/>
          <p:nvPr/>
        </p:nvSpPr>
        <p:spPr>
          <a:xfrm>
            <a:off x="452054" y="1100986"/>
            <a:ext cx="11307946" cy="577927"/>
          </a:xfrm>
          <a:prstGeom prst="rect">
            <a:avLst/>
          </a:prstGeom>
          <a:noFill/>
          <a:ln>
            <a:noFill/>
          </a:ln>
        </p:spPr>
        <p:txBody>
          <a:bodyPr spcFirstLastPara="1" wrap="square" lIns="91425" tIns="45700" rIns="91425" bIns="45700" anchor="t" anchorCtr="0">
            <a:noAutofit/>
          </a:bodyPr>
          <a:lstStyle/>
          <a:p>
            <a:pPr marL="0" marR="0" lvl="0" indent="0" algn="l" rtl="0">
              <a:lnSpc>
                <a:spcPct val="91666"/>
              </a:lnSpc>
              <a:spcBef>
                <a:spcPts val="0"/>
              </a:spcBef>
              <a:spcAft>
                <a:spcPts val="0"/>
              </a:spcAft>
              <a:buClr>
                <a:srgbClr val="000000"/>
              </a:buClr>
              <a:buSzPts val="1800"/>
              <a:buFont typeface="Arial"/>
              <a:buNone/>
            </a:pPr>
            <a:r>
              <a:rPr lang="en-GB" sz="1800" b="1" i="0" u="none" strike="noStrike" cap="none" dirty="0">
                <a:solidFill>
                  <a:schemeClr val="accent6"/>
                </a:solidFill>
                <a:latin typeface="Arial"/>
                <a:ea typeface="Arial"/>
                <a:cs typeface="Arial"/>
                <a:sym typeface="Arial"/>
              </a:rPr>
              <a:t>The delivery plan, resourcing and cost of this work is based on the following assumptions:</a:t>
            </a:r>
            <a:endParaRPr sz="1400" b="0" i="0" u="none" strike="noStrike" cap="none" dirty="0">
              <a:solidFill>
                <a:srgbClr val="000000"/>
              </a:solidFill>
              <a:latin typeface="Arial"/>
              <a:ea typeface="Arial"/>
              <a:cs typeface="Arial"/>
              <a:sym typeface="Arial"/>
            </a:endParaRPr>
          </a:p>
        </p:txBody>
      </p:sp>
      <p:sp>
        <p:nvSpPr>
          <p:cNvPr id="531" name="Google Shape;531;p155"/>
          <p:cNvSpPr txBox="1"/>
          <p:nvPr/>
        </p:nvSpPr>
        <p:spPr>
          <a:xfrm>
            <a:off x="375899" y="1486700"/>
            <a:ext cx="5061805" cy="4425900"/>
          </a:xfrm>
          <a:prstGeom prst="rect">
            <a:avLst/>
          </a:prstGeom>
          <a:noFill/>
          <a:ln>
            <a:noFill/>
          </a:ln>
        </p:spPr>
        <p:txBody>
          <a:bodyPr spcFirstLastPara="1" wrap="square" lIns="0" tIns="0" rIns="0" bIns="0" anchor="t" anchorCtr="0">
            <a:noAutofit/>
          </a:bodyPr>
          <a:lstStyle/>
          <a:p>
            <a:pPr marL="176213" marR="0" lvl="0" indent="0" algn="l" rtl="0">
              <a:lnSpc>
                <a:spcPct val="100000"/>
              </a:lnSpc>
              <a:spcBef>
                <a:spcPts val="0"/>
              </a:spcBef>
              <a:spcAft>
                <a:spcPts val="0"/>
              </a:spcAft>
              <a:buClr>
                <a:schemeClr val="lt1"/>
              </a:buClr>
              <a:buSzPts val="2200"/>
              <a:buFont typeface="Arial"/>
              <a:buNone/>
            </a:pPr>
            <a:r>
              <a:rPr lang="en-GB" sz="1300" b="1" i="0" u="none" strike="noStrike" cap="none" dirty="0">
                <a:solidFill>
                  <a:schemeClr val="accent6"/>
                </a:solidFill>
                <a:latin typeface="Arial"/>
                <a:ea typeface="Arial"/>
                <a:cs typeface="Arial"/>
                <a:sym typeface="Arial"/>
              </a:rPr>
              <a:t>Scope / quantities</a:t>
            </a:r>
            <a:endParaRPr sz="1300" b="1" i="0" u="none" strike="noStrike" cap="none" dirty="0">
              <a:solidFill>
                <a:srgbClr val="000000"/>
              </a:solidFill>
              <a:latin typeface="Arial"/>
              <a:ea typeface="Arial"/>
              <a:cs typeface="Arial"/>
              <a:sym typeface="Arial"/>
            </a:endParaRPr>
          </a:p>
          <a:p>
            <a:pPr marL="461963" marR="0" lvl="0" indent="-234949" algn="l" rtl="0">
              <a:lnSpc>
                <a:spcPct val="100000"/>
              </a:lnSpc>
              <a:spcBef>
                <a:spcPts val="0"/>
              </a:spcBef>
              <a:spcAft>
                <a:spcPts val="0"/>
              </a:spcAft>
              <a:buClr>
                <a:schemeClr val="lt1"/>
              </a:buClr>
              <a:buSzPts val="1400"/>
              <a:buFont typeface="Arial"/>
              <a:buChar char="•"/>
            </a:pPr>
            <a:r>
              <a:rPr lang="en-GB" sz="1300" b="0" i="0" u="none" strike="noStrike" cap="none" dirty="0">
                <a:solidFill>
                  <a:schemeClr val="accent6"/>
                </a:solidFill>
                <a:latin typeface="Arial"/>
                <a:ea typeface="Arial"/>
                <a:cs typeface="Arial"/>
                <a:sym typeface="Arial"/>
              </a:rPr>
              <a:t>The customer will provide the access and artefacts described in the Information Requirement page of this pack at the start of the mobilisation.</a:t>
            </a:r>
          </a:p>
          <a:p>
            <a:pPr marL="461645" indent="-234315">
              <a:buClr>
                <a:schemeClr val="lt1"/>
              </a:buClr>
              <a:buSzPts val="1400"/>
              <a:buFont typeface="Arial"/>
              <a:buChar char="•"/>
            </a:pPr>
            <a:r>
              <a:rPr lang="en-GB" sz="1300" b="0" i="0" u="none" strike="noStrike" cap="none" dirty="0">
                <a:solidFill>
                  <a:schemeClr val="accent6"/>
                </a:solidFill>
                <a:latin typeface="Arial"/>
                <a:ea typeface="Arial"/>
                <a:cs typeface="Arial"/>
                <a:sym typeface="Arial"/>
              </a:rPr>
              <a:t>Data and access will be provided promptly, or the analysis will be delayed.</a:t>
            </a:r>
            <a:r>
              <a:rPr lang="en-GB" sz="1300" dirty="0">
                <a:solidFill>
                  <a:schemeClr val="accent6"/>
                </a:solidFill>
              </a:rPr>
              <a:t> </a:t>
            </a:r>
            <a:endParaRPr lang="en-GB" sz="1300" b="0" i="0" u="none" strike="noStrike" cap="none" dirty="0">
              <a:solidFill>
                <a:schemeClr val="accent6"/>
              </a:solidFill>
              <a:latin typeface="Arial"/>
              <a:ea typeface="Arial"/>
              <a:cs typeface="Arial"/>
            </a:endParaRPr>
          </a:p>
          <a:p>
            <a:pPr marL="464398" marR="0" lvl="0" indent="-236498" algn="l" rtl="0">
              <a:lnSpc>
                <a:spcPct val="100000"/>
              </a:lnSpc>
              <a:spcBef>
                <a:spcPts val="0"/>
              </a:spcBef>
              <a:spcAft>
                <a:spcPts val="0"/>
              </a:spcAft>
              <a:buClr>
                <a:schemeClr val="lt1"/>
              </a:buClr>
              <a:buSzPts val="1400"/>
              <a:buFont typeface="Arial"/>
              <a:buChar char="•"/>
            </a:pPr>
            <a:r>
              <a:rPr lang="en-GB" sz="1300" b="0" i="0" u="none" strike="noStrike" cap="none" dirty="0">
                <a:solidFill>
                  <a:schemeClr val="accent6"/>
                </a:solidFill>
                <a:latin typeface="Arial"/>
                <a:ea typeface="Arial"/>
                <a:cs typeface="Arial"/>
                <a:sym typeface="Arial"/>
              </a:rPr>
              <a:t>There will be clarity around the scope </a:t>
            </a:r>
            <a:r>
              <a:rPr lang="en-GB" sz="1300" dirty="0">
                <a:solidFill>
                  <a:schemeClr val="accent6"/>
                </a:solidFill>
              </a:rPr>
              <a:t>of the evaluation, </a:t>
            </a:r>
            <a:r>
              <a:rPr lang="en-GB" sz="1300" b="0" i="0" u="none" strike="noStrike" cap="none" dirty="0">
                <a:solidFill>
                  <a:schemeClr val="accent6"/>
                </a:solidFill>
                <a:latin typeface="Arial"/>
                <a:ea typeface="Arial"/>
                <a:cs typeface="Arial"/>
                <a:sym typeface="Arial"/>
              </a:rPr>
              <a:t>especially if this differs from the scope in any provided data.</a:t>
            </a:r>
            <a:endParaRPr sz="1300" b="0" i="0" u="none" strike="noStrike" cap="none" dirty="0">
              <a:solidFill>
                <a:srgbClr val="000000"/>
              </a:solidFill>
              <a:latin typeface="Arial"/>
              <a:ea typeface="Arial"/>
              <a:cs typeface="Arial"/>
              <a:sym typeface="Arial"/>
            </a:endParaRPr>
          </a:p>
          <a:p>
            <a:pPr marL="461963" marR="0" lvl="0" indent="-234949" algn="l" rtl="0">
              <a:lnSpc>
                <a:spcPct val="100000"/>
              </a:lnSpc>
              <a:spcBef>
                <a:spcPts val="0"/>
              </a:spcBef>
              <a:spcAft>
                <a:spcPts val="0"/>
              </a:spcAft>
              <a:buClr>
                <a:schemeClr val="lt1"/>
              </a:buClr>
              <a:buSzPts val="1400"/>
              <a:buFont typeface="Arial"/>
              <a:buChar char="•"/>
            </a:pPr>
            <a:r>
              <a:rPr lang="en-GB" sz="1300" b="0" i="0" u="none" strike="noStrike" cap="none" dirty="0">
                <a:solidFill>
                  <a:schemeClr val="accent6"/>
                </a:solidFill>
                <a:latin typeface="Arial"/>
                <a:ea typeface="Arial"/>
                <a:cs typeface="Arial"/>
                <a:sym typeface="Arial"/>
              </a:rPr>
              <a:t>The discovery and evaluation is time bound. Delays will affect what can be produced in the time.</a:t>
            </a:r>
            <a:endParaRPr sz="1300" b="0" i="0" u="none" strike="noStrike" cap="none" dirty="0">
              <a:solidFill>
                <a:srgbClr val="000000"/>
              </a:solidFill>
              <a:latin typeface="Arial"/>
              <a:ea typeface="Arial"/>
              <a:cs typeface="Arial"/>
              <a:sym typeface="Arial"/>
            </a:endParaRPr>
          </a:p>
          <a:p>
            <a:pPr marL="176213" marR="0" lvl="0" indent="0" algn="l" rtl="0">
              <a:lnSpc>
                <a:spcPct val="100000"/>
              </a:lnSpc>
              <a:spcBef>
                <a:spcPts val="0"/>
              </a:spcBef>
              <a:spcAft>
                <a:spcPts val="0"/>
              </a:spcAft>
              <a:buClr>
                <a:schemeClr val="lt1"/>
              </a:buClr>
              <a:buSzPts val="2200"/>
              <a:buFont typeface="Arial"/>
              <a:buNone/>
            </a:pPr>
            <a:endParaRPr sz="1300" b="0" i="0" u="none" strike="noStrike" cap="none" dirty="0">
              <a:solidFill>
                <a:schemeClr val="accent6"/>
              </a:solidFill>
              <a:latin typeface="Arial"/>
              <a:ea typeface="Arial"/>
              <a:cs typeface="Arial"/>
              <a:sym typeface="Arial"/>
            </a:endParaRPr>
          </a:p>
          <a:p>
            <a:pPr marL="176213" marR="0" lvl="0" indent="0" algn="l" rtl="0">
              <a:lnSpc>
                <a:spcPct val="100000"/>
              </a:lnSpc>
              <a:spcBef>
                <a:spcPts val="0"/>
              </a:spcBef>
              <a:spcAft>
                <a:spcPts val="0"/>
              </a:spcAft>
              <a:buClr>
                <a:schemeClr val="lt1"/>
              </a:buClr>
              <a:buSzPts val="2200"/>
              <a:buFont typeface="Arial"/>
              <a:buNone/>
            </a:pPr>
            <a:r>
              <a:rPr lang="en-GB" sz="1300" b="1" i="0" u="none" strike="noStrike" cap="none" dirty="0">
                <a:solidFill>
                  <a:schemeClr val="accent6"/>
                </a:solidFill>
                <a:latin typeface="Arial"/>
                <a:ea typeface="Arial"/>
                <a:cs typeface="Arial"/>
                <a:sym typeface="Arial"/>
              </a:rPr>
              <a:t>Data quality</a:t>
            </a:r>
            <a:endParaRPr sz="1300" b="1" i="0" u="none" strike="noStrike" cap="none" dirty="0">
              <a:solidFill>
                <a:srgbClr val="000000"/>
              </a:solidFill>
              <a:latin typeface="Arial"/>
              <a:ea typeface="Arial"/>
              <a:cs typeface="Arial"/>
              <a:sym typeface="Arial"/>
            </a:endParaRPr>
          </a:p>
          <a:p>
            <a:pPr marL="461645" indent="-234315">
              <a:buClr>
                <a:schemeClr val="lt1"/>
              </a:buClr>
              <a:buSzPts val="1400"/>
              <a:buFont typeface="Arial"/>
              <a:buChar char="•"/>
            </a:pPr>
            <a:r>
              <a:rPr lang="en-GB" sz="1300" dirty="0">
                <a:solidFill>
                  <a:schemeClr val="accent6"/>
                </a:solidFill>
              </a:rPr>
              <a:t>In cases where there are gaps in available data, stakeholders must </a:t>
            </a:r>
            <a:r>
              <a:rPr lang="en-GB" sz="1300" b="0" i="0" u="none" strike="noStrike" cap="none" dirty="0">
                <a:solidFill>
                  <a:schemeClr val="accent6"/>
                </a:solidFill>
                <a:latin typeface="Arial"/>
                <a:ea typeface="Arial"/>
                <a:cs typeface="Arial"/>
                <a:sym typeface="Arial"/>
              </a:rPr>
              <a:t>be available to</a:t>
            </a:r>
            <a:r>
              <a:rPr lang="en-GB" sz="1300" dirty="0">
                <a:solidFill>
                  <a:schemeClr val="accent6"/>
                </a:solidFill>
              </a:rPr>
              <a:t> validate</a:t>
            </a:r>
            <a:r>
              <a:rPr lang="en-GB" sz="1300" b="0" i="0" u="none" strike="noStrike" cap="none" dirty="0">
                <a:solidFill>
                  <a:schemeClr val="accent6"/>
                </a:solidFill>
                <a:latin typeface="Arial"/>
                <a:ea typeface="Arial"/>
                <a:cs typeface="Arial"/>
                <a:sym typeface="Arial"/>
              </a:rPr>
              <a:t> assumptions.</a:t>
            </a:r>
            <a:endParaRPr sz="1300" b="0" i="0" u="none" strike="noStrike" cap="none" dirty="0">
              <a:solidFill>
                <a:schemeClr val="accent6"/>
              </a:solidFill>
              <a:latin typeface="Arial"/>
              <a:ea typeface="Arial"/>
              <a:cs typeface="Arial"/>
            </a:endParaRPr>
          </a:p>
          <a:p>
            <a:pPr marL="461645" indent="-234315">
              <a:buClr>
                <a:schemeClr val="lt1"/>
              </a:buClr>
              <a:buSzPts val="1400"/>
              <a:buFont typeface="Arial"/>
              <a:buChar char="•"/>
            </a:pPr>
            <a:r>
              <a:rPr lang="en-GB" sz="1300" dirty="0">
                <a:solidFill>
                  <a:schemeClr val="accent6"/>
                </a:solidFill>
              </a:rPr>
              <a:t>There must be a means to map architecture and infrastructure, without this the evaluation may be incomplete.</a:t>
            </a:r>
          </a:p>
          <a:p>
            <a:pPr marL="461962" marR="0" lvl="0" indent="-234950" algn="l">
              <a:lnSpc>
                <a:spcPct val="100000"/>
              </a:lnSpc>
              <a:spcBef>
                <a:spcPts val="0"/>
              </a:spcBef>
              <a:spcAft>
                <a:spcPts val="0"/>
              </a:spcAft>
              <a:buClr>
                <a:schemeClr val="lt1"/>
              </a:buClr>
              <a:buSzPts val="1400"/>
              <a:buFont typeface="Arial"/>
              <a:buChar char="•"/>
            </a:pPr>
            <a:r>
              <a:rPr lang="en-GB" sz="1300" b="0" i="0" u="none" strike="noStrike" cap="none" dirty="0">
                <a:solidFill>
                  <a:schemeClr val="accent6"/>
                </a:solidFill>
                <a:latin typeface="Arial"/>
                <a:ea typeface="Arial"/>
                <a:cs typeface="Arial"/>
                <a:sym typeface="Arial"/>
              </a:rPr>
              <a:t>Data quality must be sufficient for realistic conclusions to be made. Lack of data will require use of assumptions which may affect the final evaluation.</a:t>
            </a:r>
            <a:endParaRPr sz="1300" b="0" i="0" u="none" strike="noStrike" cap="none" dirty="0">
              <a:solidFill>
                <a:srgbClr val="000000"/>
              </a:solidFill>
              <a:latin typeface="Arial"/>
              <a:ea typeface="Arial"/>
              <a:cs typeface="Arial"/>
              <a:sym typeface="Arial"/>
            </a:endParaRPr>
          </a:p>
        </p:txBody>
      </p:sp>
      <p:sp>
        <p:nvSpPr>
          <p:cNvPr id="532" name="Google Shape;532;p155"/>
          <p:cNvSpPr txBox="1"/>
          <p:nvPr/>
        </p:nvSpPr>
        <p:spPr>
          <a:xfrm>
            <a:off x="5900250" y="1486700"/>
            <a:ext cx="5461656" cy="4785895"/>
          </a:xfrm>
          <a:prstGeom prst="rect">
            <a:avLst/>
          </a:prstGeom>
          <a:noFill/>
          <a:ln>
            <a:noFill/>
          </a:ln>
        </p:spPr>
        <p:txBody>
          <a:bodyPr spcFirstLastPara="1" wrap="square" lIns="91425" tIns="91425" rIns="91425" bIns="91425" anchor="t" anchorCtr="0">
            <a:spAutoFit/>
          </a:bodyPr>
          <a:lstStyle/>
          <a:p>
            <a:pPr marL="176212" marR="0" lvl="0" indent="0" algn="l" rtl="0">
              <a:lnSpc>
                <a:spcPct val="100000"/>
              </a:lnSpc>
              <a:spcBef>
                <a:spcPts val="0"/>
              </a:spcBef>
              <a:spcAft>
                <a:spcPts val="0"/>
              </a:spcAft>
              <a:buClr>
                <a:srgbClr val="000000"/>
              </a:buClr>
              <a:buSzPts val="1300"/>
              <a:buFont typeface="Arial"/>
              <a:buNone/>
            </a:pPr>
            <a:r>
              <a:rPr lang="en-GB" sz="1300" b="1" i="0" u="none" strike="noStrike" cap="none" dirty="0">
                <a:solidFill>
                  <a:schemeClr val="accent6"/>
                </a:solidFill>
                <a:latin typeface="Arial"/>
                <a:ea typeface="Arial"/>
                <a:cs typeface="Arial"/>
                <a:sym typeface="Arial"/>
              </a:rPr>
              <a:t>Stakeholder availability</a:t>
            </a:r>
            <a:endParaRPr sz="1300" b="1" i="0" u="none" strike="noStrike" cap="none" dirty="0">
              <a:solidFill>
                <a:srgbClr val="000000"/>
              </a:solidFill>
              <a:latin typeface="Arial"/>
              <a:ea typeface="Arial"/>
              <a:cs typeface="Arial"/>
              <a:sym typeface="Arial"/>
            </a:endParaRPr>
          </a:p>
          <a:p>
            <a:pPr marL="461962" marR="0" lvl="0" indent="-228600" algn="l" rtl="0">
              <a:lnSpc>
                <a:spcPct val="100000"/>
              </a:lnSpc>
              <a:spcBef>
                <a:spcPts val="0"/>
              </a:spcBef>
              <a:spcAft>
                <a:spcPts val="0"/>
              </a:spcAft>
              <a:buClr>
                <a:schemeClr val="lt1"/>
              </a:buClr>
              <a:buSzPts val="1300"/>
              <a:buFont typeface="Arial"/>
              <a:buChar char="•"/>
            </a:pPr>
            <a:r>
              <a:rPr lang="en-GB" sz="1300" b="0" i="0" u="none" strike="noStrike" cap="none" dirty="0">
                <a:solidFill>
                  <a:schemeClr val="accent6"/>
                </a:solidFill>
                <a:latin typeface="Arial"/>
                <a:ea typeface="Arial"/>
                <a:cs typeface="Arial"/>
                <a:sym typeface="Arial"/>
              </a:rPr>
              <a:t>Stakeholders will be available in line with the plan to provide required input for the evaluation, </a:t>
            </a:r>
            <a:r>
              <a:rPr lang="en-GB" sz="1300" dirty="0">
                <a:solidFill>
                  <a:schemeClr val="accent6"/>
                </a:solidFill>
              </a:rPr>
              <a:t>validate findings, progress and recommendations.</a:t>
            </a:r>
            <a:r>
              <a:rPr lang="en-GB" sz="1300" b="0" i="0" u="none" strike="noStrike" cap="none" dirty="0">
                <a:solidFill>
                  <a:schemeClr val="accent6"/>
                </a:solidFill>
                <a:latin typeface="Arial"/>
                <a:ea typeface="Arial"/>
                <a:cs typeface="Arial"/>
                <a:sym typeface="Arial"/>
              </a:rPr>
              <a:t> Without stakeholder involvement assumptions will be made.</a:t>
            </a:r>
            <a:endParaRPr sz="1300" b="0" i="0" u="none" strike="noStrike" cap="none" dirty="0">
              <a:solidFill>
                <a:srgbClr val="000000"/>
              </a:solidFill>
              <a:latin typeface="Arial"/>
              <a:ea typeface="Arial"/>
              <a:cs typeface="Arial"/>
              <a:sym typeface="Arial"/>
            </a:endParaRPr>
          </a:p>
          <a:p>
            <a:pPr marL="461962" marR="0" lvl="0" indent="-228600" algn="l" rtl="0">
              <a:lnSpc>
                <a:spcPct val="100000"/>
              </a:lnSpc>
              <a:spcBef>
                <a:spcPts val="0"/>
              </a:spcBef>
              <a:spcAft>
                <a:spcPts val="0"/>
              </a:spcAft>
              <a:buClr>
                <a:schemeClr val="lt1"/>
              </a:buClr>
              <a:buSzPts val="1300"/>
              <a:buFont typeface="Arial"/>
              <a:buChar char="•"/>
            </a:pPr>
            <a:r>
              <a:rPr lang="en-GB" sz="1300" b="0" i="0" u="none" strike="noStrike" cap="none" dirty="0">
                <a:solidFill>
                  <a:schemeClr val="accent6"/>
                </a:solidFill>
                <a:latin typeface="Arial"/>
                <a:ea typeface="Arial"/>
                <a:cs typeface="Arial"/>
                <a:sym typeface="Arial"/>
              </a:rPr>
              <a:t>Customer SMEs will respond in a timely fashion to allow the evaluation to run at pace.</a:t>
            </a:r>
            <a:endParaRPr sz="13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dirty="0">
              <a:solidFill>
                <a:schemeClr val="accent6"/>
              </a:solidFill>
              <a:latin typeface="Arial"/>
              <a:ea typeface="Arial"/>
              <a:cs typeface="Arial"/>
              <a:sym typeface="Arial"/>
            </a:endParaRPr>
          </a:p>
          <a:p>
            <a:pPr marL="176212" marR="0" lvl="0" indent="0" algn="l" rtl="0">
              <a:lnSpc>
                <a:spcPct val="100000"/>
              </a:lnSpc>
              <a:spcBef>
                <a:spcPts val="0"/>
              </a:spcBef>
              <a:spcAft>
                <a:spcPts val="0"/>
              </a:spcAft>
              <a:buClr>
                <a:srgbClr val="000000"/>
              </a:buClr>
              <a:buSzPts val="1300"/>
              <a:buFont typeface="Arial"/>
              <a:buNone/>
            </a:pPr>
            <a:r>
              <a:rPr lang="en-GB" sz="1300" b="1" i="0" u="none" strike="noStrike" cap="none" dirty="0">
                <a:solidFill>
                  <a:schemeClr val="accent6"/>
                </a:solidFill>
                <a:latin typeface="Arial"/>
                <a:ea typeface="Arial"/>
                <a:cs typeface="Arial"/>
                <a:sym typeface="Arial"/>
              </a:rPr>
              <a:t>Product reviews</a:t>
            </a:r>
            <a:endParaRPr sz="1300" b="1" i="0" u="none" strike="noStrike" cap="none" dirty="0">
              <a:solidFill>
                <a:srgbClr val="000000"/>
              </a:solidFill>
              <a:latin typeface="Arial"/>
              <a:ea typeface="Arial"/>
              <a:cs typeface="Arial"/>
              <a:sym typeface="Arial"/>
            </a:endParaRPr>
          </a:p>
          <a:p>
            <a:pPr marL="461962" indent="-228600">
              <a:buClr>
                <a:schemeClr val="lt1"/>
              </a:buClr>
              <a:buSzPts val="1300"/>
              <a:buFont typeface="Arial"/>
              <a:buChar char="•"/>
            </a:pPr>
            <a:r>
              <a:rPr lang="en-GB" sz="1300" dirty="0">
                <a:solidFill>
                  <a:schemeClr val="accent6"/>
                </a:solidFill>
              </a:rPr>
              <a:t>Draft products will be reviewed within 5 working days from issue.</a:t>
            </a:r>
          </a:p>
          <a:p>
            <a:pPr marL="461962" indent="-228600">
              <a:buClr>
                <a:schemeClr val="lt1"/>
              </a:buClr>
              <a:buSzPts val="1300"/>
              <a:buFont typeface="Arial"/>
              <a:buChar char="•"/>
            </a:pPr>
            <a:r>
              <a:rPr lang="en-GB" sz="1300" dirty="0">
                <a:solidFill>
                  <a:schemeClr val="accent6"/>
                </a:solidFill>
              </a:rPr>
              <a:t>There will be a common understanding and communication about next steps. This will be essential to maintaining the direction for the evaluation and providing valuable output to the trust</a:t>
            </a:r>
            <a:endParaRPr sz="1300" dirty="0">
              <a:solidFill>
                <a:schemeClr val="accent6"/>
              </a:solidFill>
            </a:endParaRPr>
          </a:p>
          <a:p>
            <a:pPr marL="176212" marR="0" lvl="0" indent="0" algn="l" rtl="0">
              <a:lnSpc>
                <a:spcPct val="100000"/>
              </a:lnSpc>
              <a:spcBef>
                <a:spcPts val="0"/>
              </a:spcBef>
              <a:spcAft>
                <a:spcPts val="0"/>
              </a:spcAft>
              <a:buClr>
                <a:srgbClr val="000000"/>
              </a:buClr>
              <a:buSzPts val="1300"/>
              <a:buFont typeface="Arial"/>
              <a:buNone/>
            </a:pPr>
            <a:endParaRPr sz="1300" b="0" i="0" u="none" strike="noStrike" cap="none" dirty="0">
              <a:solidFill>
                <a:schemeClr val="accent6"/>
              </a:solidFill>
              <a:latin typeface="Arial"/>
              <a:ea typeface="Arial"/>
              <a:cs typeface="Arial"/>
              <a:sym typeface="Arial"/>
            </a:endParaRPr>
          </a:p>
          <a:p>
            <a:pPr marL="176212" marR="0" lvl="0" indent="0" algn="l" rtl="0">
              <a:lnSpc>
                <a:spcPct val="100000"/>
              </a:lnSpc>
              <a:spcBef>
                <a:spcPts val="0"/>
              </a:spcBef>
              <a:spcAft>
                <a:spcPts val="0"/>
              </a:spcAft>
              <a:buClr>
                <a:srgbClr val="000000"/>
              </a:buClr>
              <a:buSzPts val="1300"/>
              <a:buFont typeface="Arial"/>
              <a:buNone/>
            </a:pPr>
            <a:r>
              <a:rPr lang="en-GB" sz="1300" b="1" i="0" u="none" strike="noStrike" cap="none" dirty="0">
                <a:solidFill>
                  <a:schemeClr val="accent6"/>
                </a:solidFill>
                <a:latin typeface="Arial"/>
                <a:ea typeface="Arial"/>
                <a:cs typeface="Arial"/>
                <a:sym typeface="Arial"/>
              </a:rPr>
              <a:t>Systems access</a:t>
            </a:r>
            <a:endParaRPr sz="1300" b="1" i="0" u="none" strike="noStrike" cap="none" dirty="0">
              <a:solidFill>
                <a:srgbClr val="000000"/>
              </a:solidFill>
              <a:latin typeface="Arial"/>
              <a:ea typeface="Arial"/>
              <a:cs typeface="Arial"/>
              <a:sym typeface="Arial"/>
            </a:endParaRPr>
          </a:p>
          <a:p>
            <a:pPr marL="461962" marR="0" lvl="0" indent="-228600" algn="l" rtl="0">
              <a:lnSpc>
                <a:spcPct val="100000"/>
              </a:lnSpc>
              <a:spcBef>
                <a:spcPts val="0"/>
              </a:spcBef>
              <a:spcAft>
                <a:spcPts val="0"/>
              </a:spcAft>
              <a:buClr>
                <a:schemeClr val="lt1"/>
              </a:buClr>
              <a:buSzPts val="1300"/>
              <a:buFont typeface="Arial"/>
              <a:buChar char="•"/>
            </a:pPr>
            <a:r>
              <a:rPr lang="en-GB" sz="1300" b="0" i="0" u="none" strike="noStrike" cap="none" dirty="0">
                <a:solidFill>
                  <a:schemeClr val="accent6"/>
                </a:solidFill>
                <a:latin typeface="Arial"/>
                <a:ea typeface="Arial"/>
                <a:cs typeface="Arial"/>
                <a:sym typeface="Arial"/>
              </a:rPr>
              <a:t>Access will be provided and stakeholder commitment given to assist with </a:t>
            </a:r>
            <a:r>
              <a:rPr lang="en-GB" sz="1300" dirty="0">
                <a:solidFill>
                  <a:schemeClr val="accent6"/>
                </a:solidFill>
              </a:rPr>
              <a:t>documentation repositories, any EA or TA tooling</a:t>
            </a:r>
            <a:r>
              <a:rPr lang="en-GB" sz="1300" b="0" i="0" u="none" strike="noStrike" cap="none" dirty="0">
                <a:solidFill>
                  <a:schemeClr val="accent6"/>
                </a:solidFill>
                <a:latin typeface="Arial"/>
                <a:ea typeface="Arial"/>
                <a:cs typeface="Arial"/>
                <a:sym typeface="Arial"/>
              </a:rPr>
              <a:t>.</a:t>
            </a:r>
            <a:endParaRPr sz="1300" b="0" i="0" u="none" strike="noStrike" cap="none" dirty="0">
              <a:solidFill>
                <a:srgbClr val="000000"/>
              </a:solidFill>
              <a:latin typeface="Arial"/>
              <a:ea typeface="Arial"/>
              <a:cs typeface="Arial"/>
              <a:sym typeface="Arial"/>
            </a:endParaRPr>
          </a:p>
          <a:p>
            <a:pPr marL="461962" marR="0" lvl="0" indent="-228600" algn="l" rtl="0">
              <a:lnSpc>
                <a:spcPct val="100000"/>
              </a:lnSpc>
              <a:spcBef>
                <a:spcPts val="0"/>
              </a:spcBef>
              <a:spcAft>
                <a:spcPts val="0"/>
              </a:spcAft>
              <a:buClr>
                <a:schemeClr val="lt1"/>
              </a:buClr>
              <a:buSzPts val="1300"/>
              <a:buFont typeface="Arial"/>
              <a:buChar char="•"/>
            </a:pPr>
            <a:r>
              <a:rPr lang="en-GB" sz="1300" b="0" i="0" u="none" strike="noStrike" cap="none" dirty="0">
                <a:solidFill>
                  <a:schemeClr val="accent6"/>
                </a:solidFill>
                <a:latin typeface="Arial"/>
                <a:ea typeface="Arial"/>
                <a:cs typeface="Arial"/>
                <a:sym typeface="Arial"/>
              </a:rPr>
              <a:t>Deeper analysis may require additional access to systems. The lead time for this will not be long enough to impact the plan.</a:t>
            </a:r>
          </a:p>
          <a:p>
            <a:pPr marL="233362" marR="0" lvl="0" algn="l" rtl="0">
              <a:lnSpc>
                <a:spcPct val="100000"/>
              </a:lnSpc>
              <a:spcBef>
                <a:spcPts val="0"/>
              </a:spcBef>
              <a:spcAft>
                <a:spcPts val="0"/>
              </a:spcAft>
              <a:buClr>
                <a:schemeClr val="lt1"/>
              </a:buClr>
              <a:buSzPts val="1300"/>
            </a:pPr>
            <a:endParaRPr sz="1300" b="0" i="0" u="none" strike="noStrike" cap="none" dirty="0">
              <a:solidFill>
                <a:srgbClr val="000000"/>
              </a:solidFill>
              <a:highlight>
                <a:srgbClr val="FFFFFF"/>
              </a:highlight>
              <a:latin typeface="Arial"/>
              <a:ea typeface="Arial"/>
              <a:cs typeface="Arial"/>
              <a:sym typeface="Arial"/>
            </a:endParaRPr>
          </a:p>
          <a:p>
            <a:pPr marL="176212" marR="0" lvl="0" indent="0" algn="l" rtl="0">
              <a:lnSpc>
                <a:spcPct val="100000"/>
              </a:lnSpc>
              <a:spcBef>
                <a:spcPts val="0"/>
              </a:spcBef>
              <a:spcAft>
                <a:spcPts val="0"/>
              </a:spcAft>
              <a:buClr>
                <a:srgbClr val="000000"/>
              </a:buClr>
              <a:buSzPts val="1300"/>
              <a:buFont typeface="Arial"/>
              <a:buNone/>
            </a:pPr>
            <a:r>
              <a:rPr lang="en-GB" sz="1300" b="1" i="0" u="none" strike="noStrike" cap="none" dirty="0">
                <a:solidFill>
                  <a:schemeClr val="accent6"/>
                </a:solidFill>
                <a:latin typeface="Arial"/>
                <a:ea typeface="Arial"/>
                <a:cs typeface="Arial"/>
                <a:sym typeface="Arial"/>
              </a:rPr>
              <a:t>Software licences</a:t>
            </a:r>
            <a:endParaRPr lang="en-GB" sz="1300" b="1" i="0" u="none" strike="noStrike" cap="none" dirty="0">
              <a:solidFill>
                <a:srgbClr val="000000"/>
              </a:solidFill>
              <a:latin typeface="Arial"/>
              <a:ea typeface="Arial"/>
              <a:cs typeface="Arial"/>
              <a:sym typeface="Arial"/>
            </a:endParaRPr>
          </a:p>
          <a:p>
            <a:pPr marL="461962" indent="-228600">
              <a:buClr>
                <a:schemeClr val="lt1"/>
              </a:buClr>
              <a:buSzPts val="1300"/>
              <a:buFont typeface="Arial"/>
              <a:buChar char="•"/>
            </a:pPr>
            <a:r>
              <a:rPr lang="en-GB" sz="1300" dirty="0">
                <a:solidFill>
                  <a:schemeClr val="accent6"/>
                </a:solidFill>
              </a:rPr>
              <a:t>The customer is responsible for providing all necessary software licences.  Licence costs are excluded from the cost estimates.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156"/>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6000"/>
              <a:buNone/>
            </a:pPr>
            <a:r>
              <a:rPr lang="en-GB"/>
              <a:t>Prerequisites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157"/>
          <p:cNvSpPr txBox="1">
            <a:spLocks noGrp="1"/>
          </p:cNvSpPr>
          <p:nvPr>
            <p:ph type="body" idx="1"/>
          </p:nvPr>
        </p:nvSpPr>
        <p:spPr>
          <a:xfrm>
            <a:off x="432000" y="2735992"/>
            <a:ext cx="11088000" cy="3456000"/>
          </a:xfrm>
          <a:prstGeom prst="rect">
            <a:avLst/>
          </a:prstGeom>
          <a:noFill/>
          <a:ln>
            <a:noFill/>
          </a:ln>
        </p:spPr>
        <p:txBody>
          <a:bodyPr spcFirstLastPara="1" wrap="square" lIns="0" tIns="0" rIns="0" bIns="0" anchor="t" anchorCtr="0">
            <a:noAutofit/>
          </a:bodyPr>
          <a:lstStyle/>
          <a:p>
            <a:pPr marL="457200" marR="0" lvl="0" indent="-228600" algn="l" rtl="0">
              <a:lnSpc>
                <a:spcPct val="150000"/>
              </a:lnSpc>
              <a:spcBef>
                <a:spcPts val="0"/>
              </a:spcBef>
              <a:spcAft>
                <a:spcPts val="0"/>
              </a:spcAft>
              <a:buClr>
                <a:srgbClr val="000000"/>
              </a:buClr>
              <a:buSzPts val="1100"/>
              <a:buFont typeface="Arial"/>
              <a:buChar char="•"/>
            </a:pPr>
            <a:r>
              <a:rPr lang="en-GB" sz="1400" b="1" i="0" u="none" strike="noStrike" cap="none" dirty="0">
                <a:solidFill>
                  <a:schemeClr val="accent6"/>
                </a:solidFill>
                <a:latin typeface="Arial"/>
                <a:ea typeface="Arial"/>
                <a:cs typeface="Arial"/>
                <a:sym typeface="Arial"/>
              </a:rPr>
              <a:t>Executive Sponsor </a:t>
            </a:r>
            <a:r>
              <a:rPr lang="en-GB" sz="1400" b="0" i="0" u="none" strike="noStrike" cap="none" dirty="0">
                <a:solidFill>
                  <a:schemeClr val="accent6"/>
                </a:solidFill>
                <a:latin typeface="Arial"/>
                <a:ea typeface="Arial"/>
                <a:cs typeface="Arial"/>
                <a:sym typeface="Arial"/>
              </a:rPr>
              <a:t>- Overall Owner </a:t>
            </a:r>
            <a:endParaRPr dirty="0"/>
          </a:p>
          <a:p>
            <a:pPr marL="457200" marR="0" lvl="0" indent="-228600" algn="l" rtl="0">
              <a:lnSpc>
                <a:spcPct val="150000"/>
              </a:lnSpc>
              <a:spcBef>
                <a:spcPts val="0"/>
              </a:spcBef>
              <a:spcAft>
                <a:spcPts val="0"/>
              </a:spcAft>
              <a:buClr>
                <a:srgbClr val="000000"/>
              </a:buClr>
              <a:buSzPts val="1100"/>
              <a:buFont typeface="Arial"/>
              <a:buChar char="•"/>
            </a:pPr>
            <a:r>
              <a:rPr lang="en-GB" sz="1400" b="0" i="0" u="none" strike="noStrike" cap="none" dirty="0" err="1">
                <a:solidFill>
                  <a:schemeClr val="accent6"/>
                </a:solidFill>
                <a:latin typeface="Arial"/>
                <a:ea typeface="Arial"/>
                <a:cs typeface="Arial"/>
                <a:sym typeface="Arial"/>
              </a:rPr>
              <a:t>SPoC</a:t>
            </a:r>
            <a:r>
              <a:rPr lang="en-GB" sz="1400" b="0" i="0" u="none" strike="noStrike" cap="none" dirty="0">
                <a:solidFill>
                  <a:schemeClr val="accent6"/>
                </a:solidFill>
                <a:latin typeface="Arial"/>
                <a:ea typeface="Arial"/>
                <a:cs typeface="Arial"/>
                <a:sym typeface="Arial"/>
              </a:rPr>
              <a:t> – </a:t>
            </a:r>
            <a:r>
              <a:rPr lang="en-GB" sz="1400" b="1" i="0" u="none" strike="noStrike" cap="none" dirty="0">
                <a:solidFill>
                  <a:schemeClr val="accent6"/>
                </a:solidFill>
                <a:latin typeface="Arial"/>
                <a:ea typeface="Arial"/>
                <a:cs typeface="Arial"/>
                <a:sym typeface="Arial"/>
              </a:rPr>
              <a:t>Customer Programme Manager </a:t>
            </a:r>
            <a:r>
              <a:rPr lang="en-GB" sz="1400" b="0" i="0" u="none" strike="noStrike" cap="none" dirty="0">
                <a:solidFill>
                  <a:schemeClr val="accent6"/>
                </a:solidFill>
                <a:latin typeface="Arial"/>
                <a:ea typeface="Arial"/>
                <a:cs typeface="Arial"/>
                <a:sym typeface="Arial"/>
              </a:rPr>
              <a:t>with access to key resources and ability to influence</a:t>
            </a:r>
            <a:endParaRPr dirty="0"/>
          </a:p>
          <a:p>
            <a:pPr marL="457200" marR="0" lvl="0" indent="-228600" algn="l" rtl="0">
              <a:lnSpc>
                <a:spcPct val="150000"/>
              </a:lnSpc>
              <a:spcBef>
                <a:spcPts val="0"/>
              </a:spcBef>
              <a:spcAft>
                <a:spcPts val="0"/>
              </a:spcAft>
              <a:buClr>
                <a:srgbClr val="000000"/>
              </a:buClr>
              <a:buSzPts val="1100"/>
              <a:buFont typeface="Arial"/>
              <a:buChar char="•"/>
            </a:pPr>
            <a:r>
              <a:rPr lang="en-GB" sz="1400" b="1" i="0" u="none" strike="noStrike" cap="none" dirty="0">
                <a:solidFill>
                  <a:schemeClr val="accent6"/>
                </a:solidFill>
                <a:latin typeface="Arial"/>
                <a:ea typeface="Arial"/>
                <a:cs typeface="Arial"/>
                <a:sym typeface="Arial"/>
              </a:rPr>
              <a:t>EA Owners </a:t>
            </a:r>
            <a:r>
              <a:rPr lang="en-GB" sz="1400" b="0" i="0" u="none" strike="noStrike" cap="none" dirty="0">
                <a:solidFill>
                  <a:schemeClr val="accent6"/>
                </a:solidFill>
                <a:latin typeface="Arial"/>
                <a:ea typeface="Arial"/>
                <a:cs typeface="Arial"/>
                <a:sym typeface="Arial"/>
              </a:rPr>
              <a:t>– Thorough knowledge of the domains, strategies and values</a:t>
            </a:r>
            <a:endParaRPr dirty="0"/>
          </a:p>
          <a:p>
            <a:pPr marL="457200" marR="0" lvl="0" indent="-228600" algn="l" rtl="0">
              <a:lnSpc>
                <a:spcPct val="150000"/>
              </a:lnSpc>
              <a:spcBef>
                <a:spcPts val="0"/>
              </a:spcBef>
              <a:spcAft>
                <a:spcPts val="0"/>
              </a:spcAft>
              <a:buClr>
                <a:srgbClr val="000000"/>
              </a:buClr>
              <a:buSzPts val="1100"/>
              <a:buFont typeface="Arial"/>
              <a:buChar char="•"/>
            </a:pPr>
            <a:r>
              <a:rPr lang="en-GB" sz="1400" b="1" i="0" u="none" strike="noStrike" cap="none" dirty="0">
                <a:solidFill>
                  <a:schemeClr val="accent6"/>
                </a:solidFill>
                <a:latin typeface="Arial"/>
                <a:ea typeface="Arial"/>
                <a:cs typeface="Arial"/>
                <a:sym typeface="Arial"/>
              </a:rPr>
              <a:t>Architects</a:t>
            </a:r>
            <a:r>
              <a:rPr lang="en-GB" sz="1400" b="0" i="0" u="none" strike="noStrike" cap="none" dirty="0">
                <a:solidFill>
                  <a:schemeClr val="accent6"/>
                </a:solidFill>
                <a:latin typeface="Arial"/>
                <a:ea typeface="Arial"/>
                <a:cs typeface="Arial"/>
                <a:sym typeface="Arial"/>
              </a:rPr>
              <a:t> – Infra, Security and Cloud Architects. Able to contribute in Architecture requirements and Strategy</a:t>
            </a:r>
            <a:endParaRPr dirty="0"/>
          </a:p>
          <a:p>
            <a:pPr marL="457200" marR="0" lvl="0" indent="-228600" algn="l" rtl="0">
              <a:lnSpc>
                <a:spcPct val="150000"/>
              </a:lnSpc>
              <a:spcBef>
                <a:spcPts val="0"/>
              </a:spcBef>
              <a:spcAft>
                <a:spcPts val="0"/>
              </a:spcAft>
              <a:buClr>
                <a:srgbClr val="000000"/>
              </a:buClr>
              <a:buSzPts val="1100"/>
              <a:buFont typeface="Arial"/>
              <a:buChar char="•"/>
            </a:pPr>
            <a:r>
              <a:rPr lang="en-GB" sz="1400" b="1" i="0" u="none" strike="noStrike" cap="none" dirty="0">
                <a:solidFill>
                  <a:schemeClr val="accent6"/>
                </a:solidFill>
                <a:latin typeface="Arial"/>
                <a:ea typeface="Arial"/>
                <a:cs typeface="Arial"/>
                <a:sym typeface="Arial"/>
              </a:rPr>
              <a:t>Business IT Leads </a:t>
            </a:r>
            <a:r>
              <a:rPr lang="en-GB" sz="1400" b="0" i="0" u="none" strike="noStrike" cap="none" dirty="0">
                <a:solidFill>
                  <a:schemeClr val="accent6"/>
                </a:solidFill>
                <a:latin typeface="Arial"/>
                <a:ea typeface="Arial"/>
                <a:cs typeface="Arial"/>
                <a:sym typeface="Arial"/>
              </a:rPr>
              <a:t>– IT liaisons to business. Understanding of Business Value and functional requirements and possible functional overlaps</a:t>
            </a:r>
            <a:endParaRPr dirty="0"/>
          </a:p>
          <a:p>
            <a:pPr>
              <a:lnSpc>
                <a:spcPct val="150000"/>
              </a:lnSpc>
              <a:buClr>
                <a:srgbClr val="000000"/>
              </a:buClr>
              <a:buSzPts val="1100"/>
              <a:buFont typeface="Arial"/>
              <a:buChar char="•"/>
            </a:pPr>
            <a:r>
              <a:rPr lang="en-US" sz="1400" b="0" i="0" u="none" strike="noStrike" cap="none" dirty="0">
                <a:solidFill>
                  <a:schemeClr val="accent6"/>
                </a:solidFill>
                <a:latin typeface="Arial"/>
                <a:ea typeface="Arial"/>
                <a:cs typeface="Arial"/>
                <a:sym typeface="Arial"/>
              </a:rPr>
              <a:t>EA Artefacts / </a:t>
            </a:r>
            <a:r>
              <a:rPr lang="en-US" sz="1400" b="1" dirty="0"/>
              <a:t>Enterprise Architecture </a:t>
            </a:r>
            <a:r>
              <a:rPr lang="en-US" sz="1400" b="1" i="0" u="none" strike="noStrike" cap="none" dirty="0">
                <a:solidFill>
                  <a:schemeClr val="accent6"/>
                </a:solidFill>
                <a:latin typeface="Arial"/>
                <a:ea typeface="Arial"/>
                <a:cs typeface="Arial"/>
                <a:sym typeface="Arial"/>
              </a:rPr>
              <a:t>SME </a:t>
            </a:r>
            <a:r>
              <a:rPr lang="en-US" sz="1400" b="0" i="0" u="none" strike="noStrike" cap="none" dirty="0">
                <a:solidFill>
                  <a:schemeClr val="accent6"/>
                </a:solidFill>
                <a:latin typeface="Arial"/>
                <a:ea typeface="Arial"/>
                <a:cs typeface="Arial"/>
                <a:sym typeface="Arial"/>
              </a:rPr>
              <a:t>– to assist with collection and interpretation of the EA framework.</a:t>
            </a:r>
            <a:endParaRPr lang="en-US" sz="1400" dirty="0"/>
          </a:p>
          <a:p>
            <a:pPr marL="457200" marR="0" lvl="0" indent="-228600" algn="l" rtl="0">
              <a:lnSpc>
                <a:spcPct val="150000"/>
              </a:lnSpc>
              <a:spcBef>
                <a:spcPts val="0"/>
              </a:spcBef>
              <a:spcAft>
                <a:spcPts val="0"/>
              </a:spcAft>
              <a:buClr>
                <a:srgbClr val="000000"/>
              </a:buClr>
              <a:buSzPts val="1100"/>
              <a:buFont typeface="Arial"/>
              <a:buChar char="•"/>
            </a:pPr>
            <a:r>
              <a:rPr lang="en-GB" sz="1400" b="0" i="0" u="none" strike="noStrike" cap="none" dirty="0">
                <a:solidFill>
                  <a:schemeClr val="accent6"/>
                </a:solidFill>
                <a:latin typeface="Arial"/>
                <a:ea typeface="Arial"/>
                <a:cs typeface="Arial"/>
                <a:sym typeface="Arial"/>
              </a:rPr>
              <a:t>TA Artefacts / </a:t>
            </a:r>
            <a:r>
              <a:rPr lang="en-GB" sz="1400" b="1" i="0" u="none" strike="noStrike" cap="none" dirty="0">
                <a:solidFill>
                  <a:schemeClr val="accent6"/>
                </a:solidFill>
                <a:latin typeface="Arial"/>
                <a:ea typeface="Arial"/>
                <a:cs typeface="Arial"/>
                <a:sym typeface="Arial"/>
              </a:rPr>
              <a:t>Technical Architecture SME </a:t>
            </a:r>
            <a:r>
              <a:rPr lang="en-GB" sz="1400" b="0" i="0" u="none" strike="noStrike" cap="none" dirty="0">
                <a:solidFill>
                  <a:schemeClr val="accent6"/>
                </a:solidFill>
                <a:latin typeface="Arial"/>
                <a:ea typeface="Arial"/>
                <a:cs typeface="Arial"/>
                <a:sym typeface="Arial"/>
              </a:rPr>
              <a:t>– to assist with collection and interpretation of the TA artefacts.</a:t>
            </a:r>
            <a:endParaRPr dirty="0"/>
          </a:p>
        </p:txBody>
      </p:sp>
      <p:sp>
        <p:nvSpPr>
          <p:cNvPr id="544" name="Google Shape;544;p157"/>
          <p:cNvSpPr txBox="1">
            <a:spLocks noGrp="1"/>
          </p:cNvSpPr>
          <p:nvPr>
            <p:ph type="body" idx="2"/>
          </p:nvPr>
        </p:nvSpPr>
        <p:spPr>
          <a:xfrm>
            <a:off x="330400" y="1554571"/>
            <a:ext cx="11050700" cy="462017"/>
          </a:xfrm>
          <a:prstGeom prst="rect">
            <a:avLst/>
          </a:prstGeom>
          <a:noFill/>
          <a:ln>
            <a:noFill/>
          </a:ln>
        </p:spPr>
        <p:txBody>
          <a:bodyPr spcFirstLastPara="1" wrap="square" lIns="0" tIns="0" rIns="0" bIns="0" anchor="t" anchorCtr="0">
            <a:noAutofit/>
          </a:bodyPr>
          <a:lstStyle/>
          <a:p>
            <a:pPr marL="174625" lvl="0" indent="0" algn="l" rtl="0">
              <a:lnSpc>
                <a:spcPct val="100000"/>
              </a:lnSpc>
              <a:spcBef>
                <a:spcPts val="0"/>
              </a:spcBef>
              <a:spcAft>
                <a:spcPts val="0"/>
              </a:spcAft>
              <a:buSzPts val="2400"/>
              <a:buNone/>
            </a:pPr>
            <a:r>
              <a:rPr lang="en-GB" sz="1800" dirty="0"/>
              <a:t>For the evaluation to be successful, the project team will need access to key stakeholders for information and regular dialogue.</a:t>
            </a:r>
            <a:endParaRPr dirty="0"/>
          </a:p>
        </p:txBody>
      </p:sp>
      <p:sp>
        <p:nvSpPr>
          <p:cNvPr id="545" name="Google Shape;545;p157"/>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Stakeholder roles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158"/>
          <p:cNvSpPr txBox="1">
            <a:spLocks noGrp="1"/>
          </p:cNvSpPr>
          <p:nvPr>
            <p:ph type="body" idx="2"/>
          </p:nvPr>
        </p:nvSpPr>
        <p:spPr>
          <a:xfrm>
            <a:off x="432001" y="1180854"/>
            <a:ext cx="11012644" cy="577927"/>
          </a:xfrm>
          <a:prstGeom prst="rect">
            <a:avLst/>
          </a:prstGeom>
          <a:noFill/>
          <a:ln>
            <a:noFill/>
          </a:ln>
        </p:spPr>
        <p:txBody>
          <a:bodyPr spcFirstLastPara="1" wrap="square" lIns="0" tIns="0" rIns="0" bIns="0" anchor="t" anchorCtr="0">
            <a:noAutofit/>
          </a:bodyPr>
          <a:lstStyle/>
          <a:p>
            <a:pPr marL="0" lvl="0" indent="0" algn="l" rtl="0">
              <a:lnSpc>
                <a:spcPct val="91666"/>
              </a:lnSpc>
              <a:spcBef>
                <a:spcPts val="0"/>
              </a:spcBef>
              <a:spcAft>
                <a:spcPts val="0"/>
              </a:spcAft>
              <a:buSzPts val="2400"/>
              <a:buNone/>
            </a:pPr>
            <a:r>
              <a:rPr lang="en-GB" sz="1800"/>
              <a:t>Successful execution of this work will depend on access to key stakeholders to plan the engagement, discuss findings, take feedback.</a:t>
            </a:r>
            <a:endParaRPr/>
          </a:p>
        </p:txBody>
      </p:sp>
      <p:sp>
        <p:nvSpPr>
          <p:cNvPr id="551" name="Google Shape;551;p158"/>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Stakeholder minimum commitment</a:t>
            </a:r>
            <a:endParaRPr/>
          </a:p>
        </p:txBody>
      </p:sp>
      <p:graphicFrame>
        <p:nvGraphicFramePr>
          <p:cNvPr id="552" name="Google Shape;552;p158"/>
          <p:cNvGraphicFramePr/>
          <p:nvPr>
            <p:extLst>
              <p:ext uri="{D42A27DB-BD31-4B8C-83A1-F6EECF244321}">
                <p14:modId xmlns:p14="http://schemas.microsoft.com/office/powerpoint/2010/main" val="462901692"/>
              </p:ext>
            </p:extLst>
          </p:nvPr>
        </p:nvGraphicFramePr>
        <p:xfrm>
          <a:off x="734077" y="1904454"/>
          <a:ext cx="10800000" cy="4084390"/>
        </p:xfrm>
        <a:graphic>
          <a:graphicData uri="http://schemas.openxmlformats.org/drawingml/2006/table">
            <a:tbl>
              <a:tblPr>
                <a:noFill/>
                <a:tableStyleId>{D40C3384-F17D-4B0A-B2A8-0E3215590952}</a:tableStyleId>
              </a:tblPr>
              <a:tblGrid>
                <a:gridCol w="3600000">
                  <a:extLst>
                    <a:ext uri="{9D8B030D-6E8A-4147-A177-3AD203B41FA5}">
                      <a16:colId xmlns:a16="http://schemas.microsoft.com/office/drawing/2014/main" val="20000"/>
                    </a:ext>
                  </a:extLst>
                </a:gridCol>
                <a:gridCol w="4158750">
                  <a:extLst>
                    <a:ext uri="{9D8B030D-6E8A-4147-A177-3AD203B41FA5}">
                      <a16:colId xmlns:a16="http://schemas.microsoft.com/office/drawing/2014/main" val="20001"/>
                    </a:ext>
                  </a:extLst>
                </a:gridCol>
                <a:gridCol w="3041250">
                  <a:extLst>
                    <a:ext uri="{9D8B030D-6E8A-4147-A177-3AD203B41FA5}">
                      <a16:colId xmlns:a16="http://schemas.microsoft.com/office/drawing/2014/main" val="20002"/>
                    </a:ext>
                  </a:extLst>
                </a:gridCol>
              </a:tblGrid>
              <a:tr h="270925">
                <a:tc>
                  <a:txBody>
                    <a:bodyPr/>
                    <a:lstStyle/>
                    <a:p>
                      <a:pPr marL="0" marR="0" lvl="0" indent="0" algn="ctr" rtl="0">
                        <a:lnSpc>
                          <a:spcPct val="100000"/>
                        </a:lnSpc>
                        <a:spcBef>
                          <a:spcPts val="0"/>
                        </a:spcBef>
                        <a:spcAft>
                          <a:spcPts val="0"/>
                        </a:spcAft>
                        <a:buClr>
                          <a:srgbClr val="000000"/>
                        </a:buClr>
                        <a:buSzPts val="1600"/>
                        <a:buFont typeface="Arial"/>
                        <a:buNone/>
                      </a:pPr>
                      <a:r>
                        <a:rPr lang="en-GB" sz="1600" b="1" u="none" strike="noStrike" cap="none">
                          <a:solidFill>
                            <a:srgbClr val="F3F3F3"/>
                          </a:solidFill>
                          <a:latin typeface="Arial"/>
                          <a:ea typeface="Arial"/>
                          <a:cs typeface="Arial"/>
                          <a:sym typeface="Arial"/>
                        </a:rPr>
                        <a:t>Activities</a:t>
                      </a:r>
                      <a:endParaRPr sz="1400" b="1"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GB" sz="1600" b="1" u="none" strike="noStrike" cap="none">
                          <a:solidFill>
                            <a:srgbClr val="F3F3F3"/>
                          </a:solidFill>
                          <a:latin typeface="Arial"/>
                          <a:ea typeface="Arial"/>
                          <a:cs typeface="Arial"/>
                          <a:sym typeface="Arial"/>
                        </a:rPr>
                        <a:t>Trust Resources</a:t>
                      </a:r>
                      <a:endParaRPr sz="1400" b="1"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GB" sz="1600" b="1" u="none" strike="noStrike" cap="none">
                          <a:solidFill>
                            <a:srgbClr val="F3F3F3"/>
                          </a:solidFill>
                          <a:latin typeface="Arial"/>
                          <a:ea typeface="Arial"/>
                          <a:cs typeface="Arial"/>
                          <a:sym typeface="Arial"/>
                        </a:rPr>
                        <a:t>Estimated Effort [hrs]</a:t>
                      </a:r>
                      <a:endParaRPr sz="1400" b="1"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517200">
                <a:tc>
                  <a:txBody>
                    <a:bodyPr/>
                    <a:lstStyle/>
                    <a:p>
                      <a:pPr marL="0" marR="0" lvl="0" indent="0" algn="l" rtl="0">
                        <a:lnSpc>
                          <a:spcPct val="100000"/>
                        </a:lnSpc>
                        <a:spcBef>
                          <a:spcPts val="0"/>
                        </a:spcBef>
                        <a:spcAft>
                          <a:spcPts val="0"/>
                        </a:spcAft>
                        <a:buClr>
                          <a:srgbClr val="000000"/>
                        </a:buClr>
                        <a:buSzPts val="1400"/>
                        <a:buFont typeface="Arial"/>
                        <a:buNone/>
                      </a:pPr>
                      <a:r>
                        <a:rPr lang="en-GB" sz="1400" u="none" strike="noStrike" cap="none">
                          <a:solidFill>
                            <a:schemeClr val="accent6"/>
                          </a:solidFill>
                          <a:latin typeface="Arial"/>
                          <a:ea typeface="Arial"/>
                          <a:cs typeface="Arial"/>
                          <a:sym typeface="Arial"/>
                        </a:rPr>
                        <a:t>Kick-off</a:t>
                      </a:r>
                      <a:endParaRPr sz="1400"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Project sponsor</a:t>
                      </a:r>
                      <a:endParaRPr sz="1400" u="none" strike="noStrike" cap="none" dirty="0"/>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Enterprise Architect</a:t>
                      </a:r>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cs typeface="Arial"/>
                          <a:sym typeface="Arial"/>
                        </a:rPr>
                        <a:t>Technical Architect</a:t>
                      </a:r>
                      <a:endParaRPr sz="1400" u="none" strike="noStrike" cap="none" dirty="0"/>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Infrastructure owner</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accent6"/>
                          </a:solidFill>
                          <a:latin typeface="Arial"/>
                          <a:ea typeface="Arial"/>
                          <a:cs typeface="Arial"/>
                          <a:sym typeface="Arial"/>
                        </a:rPr>
                        <a:t>1 </a:t>
                      </a:r>
                      <a:endParaRPr sz="1400"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1"/>
                  </a:ext>
                </a:extLst>
              </a:tr>
              <a:tr h="236350">
                <a:tc>
                  <a:txBody>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accent6"/>
                          </a:solidFill>
                          <a:latin typeface="Arial"/>
                          <a:ea typeface="Arial"/>
                          <a:cs typeface="Arial"/>
                          <a:sym typeface="Arial"/>
                        </a:rPr>
                        <a:t>Data gathering </a:t>
                      </a:r>
                      <a:endParaRPr sz="1400"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Artefact Owners (</a:t>
                      </a:r>
                      <a:r>
                        <a:rPr lang="en-GB" sz="1400" b="0" i="0" u="none" strike="noStrike" cap="none" dirty="0" err="1">
                          <a:solidFill>
                            <a:schemeClr val="accent6"/>
                          </a:solidFill>
                          <a:latin typeface="Arial"/>
                          <a:ea typeface="Arial"/>
                          <a:cs typeface="Arial"/>
                          <a:sym typeface="Arial"/>
                        </a:rPr>
                        <a:t>SPoC</a:t>
                      </a:r>
                      <a:r>
                        <a:rPr lang="en-GB" sz="1400" b="0" i="0" u="none" strike="noStrike" cap="none" dirty="0">
                          <a:solidFill>
                            <a:schemeClr val="accent6"/>
                          </a:solidFill>
                          <a:latin typeface="Arial"/>
                          <a:ea typeface="Arial"/>
                          <a:cs typeface="Arial"/>
                          <a:sym typeface="Arial"/>
                        </a:rPr>
                        <a:t> can coordinate)</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dirty="0">
                          <a:solidFill>
                            <a:schemeClr val="accent6"/>
                          </a:solidFill>
                          <a:latin typeface="Arial"/>
                          <a:ea typeface="Arial"/>
                          <a:cs typeface="Arial"/>
                          <a:sym typeface="Arial"/>
                        </a:rPr>
                        <a:t>0.5 per artefact owner</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2"/>
                  </a:ext>
                </a:extLst>
              </a:tr>
              <a:tr h="221650">
                <a:tc>
                  <a:txBody>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dirty="0">
                          <a:solidFill>
                            <a:schemeClr val="accent6"/>
                          </a:solidFill>
                          <a:latin typeface="Arial"/>
                          <a:ea typeface="Arial"/>
                          <a:cs typeface="Arial"/>
                          <a:sym typeface="Arial"/>
                        </a:rPr>
                        <a:t>Access during artefact and information gathering </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Process and repository Owners (</a:t>
                      </a:r>
                      <a:r>
                        <a:rPr lang="en-GB" sz="1400" b="0" i="0" u="none" strike="noStrike" cap="none" dirty="0" err="1">
                          <a:solidFill>
                            <a:schemeClr val="accent6"/>
                          </a:solidFill>
                          <a:latin typeface="Arial"/>
                          <a:ea typeface="Arial"/>
                          <a:cs typeface="Arial"/>
                          <a:sym typeface="Arial"/>
                        </a:rPr>
                        <a:t>SpoC</a:t>
                      </a:r>
                      <a:r>
                        <a:rPr lang="en-GB" sz="1400" b="0" i="0" u="none" strike="noStrike" cap="none" dirty="0">
                          <a:solidFill>
                            <a:schemeClr val="accent6"/>
                          </a:solidFill>
                          <a:latin typeface="Arial"/>
                          <a:ea typeface="Arial"/>
                          <a:cs typeface="Arial"/>
                          <a:sym typeface="Arial"/>
                        </a:rPr>
                        <a:t> can coordinate)</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44450" marR="0" lvl="0" indent="0" algn="l" rtl="0">
                        <a:lnSpc>
                          <a:spcPct val="100000"/>
                        </a:lnSpc>
                        <a:spcBef>
                          <a:spcPts val="0"/>
                        </a:spcBef>
                        <a:spcAft>
                          <a:spcPts val="0"/>
                        </a:spcAft>
                        <a:buClr>
                          <a:srgbClr val="000000"/>
                        </a:buClr>
                        <a:buSzPts val="1100"/>
                        <a:buFont typeface="Arial"/>
                        <a:buNone/>
                      </a:pPr>
                      <a:r>
                        <a:rPr lang="en-GB" sz="1400" u="none" strike="noStrike" cap="none" dirty="0">
                          <a:solidFill>
                            <a:schemeClr val="accent6"/>
                          </a:solidFill>
                          <a:latin typeface="Arial"/>
                          <a:ea typeface="Arial"/>
                          <a:cs typeface="Arial"/>
                          <a:sym typeface="Arial"/>
                        </a:rPr>
                        <a:t>3-5 days depending on # of repositories.</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3"/>
                  </a:ext>
                </a:extLst>
              </a:tr>
              <a:tr h="517200">
                <a:tc>
                  <a:txBody>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dirty="0">
                          <a:solidFill>
                            <a:schemeClr val="accent6"/>
                          </a:solidFill>
                          <a:latin typeface="Arial"/>
                          <a:ea typeface="Arial"/>
                          <a:cs typeface="Arial"/>
                          <a:sym typeface="Arial"/>
                        </a:rPr>
                        <a:t>Architecture workshops </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Enterprise Architect </a:t>
                      </a:r>
                      <a:endParaRPr sz="1400" u="none" strike="noStrike" cap="none" dirty="0"/>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Technical Architect</a:t>
                      </a:r>
                      <a:endParaRPr sz="1400" u="none" strike="noStrike" cap="none" dirty="0"/>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err="1">
                          <a:solidFill>
                            <a:schemeClr val="accent6"/>
                          </a:solidFill>
                          <a:latin typeface="Arial"/>
                          <a:ea typeface="Arial"/>
                          <a:cs typeface="Arial"/>
                          <a:sym typeface="Arial"/>
                        </a:rPr>
                        <a:t>Infratsructure</a:t>
                      </a:r>
                      <a:r>
                        <a:rPr lang="en-GB" sz="1400" b="0" i="0" u="none" strike="noStrike" cap="none" dirty="0">
                          <a:solidFill>
                            <a:schemeClr val="accent6"/>
                          </a:solidFill>
                          <a:latin typeface="Arial"/>
                          <a:ea typeface="Arial"/>
                          <a:cs typeface="Arial"/>
                          <a:sym typeface="Arial"/>
                        </a:rPr>
                        <a:t> Leads</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GB" sz="1400" u="none" strike="noStrike" cap="none">
                          <a:solidFill>
                            <a:schemeClr val="accent6"/>
                          </a:solidFill>
                          <a:latin typeface="Arial"/>
                          <a:ea typeface="Arial"/>
                          <a:cs typeface="Arial"/>
                          <a:sym typeface="Arial"/>
                        </a:rPr>
                        <a:t>2</a:t>
                      </a:r>
                      <a:endParaRPr sz="1400"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4"/>
                  </a:ext>
                </a:extLst>
              </a:tr>
              <a:tr h="369425">
                <a:tc>
                  <a:txBody>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dirty="0">
                          <a:solidFill>
                            <a:schemeClr val="accent6"/>
                          </a:solidFill>
                          <a:latin typeface="Arial"/>
                          <a:ea typeface="Arial"/>
                          <a:cs typeface="Arial"/>
                          <a:sym typeface="Arial"/>
                        </a:rPr>
                        <a:t>Adoption Strategy Workshop </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Key Architects</a:t>
                      </a:r>
                      <a:endParaRPr sz="1400" u="none" strike="noStrike" cap="none" dirty="0"/>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DC, Infra, Security and Cloud Architects </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44450" marR="0" lvl="0" indent="0" algn="l" rtl="0">
                        <a:lnSpc>
                          <a:spcPct val="100000"/>
                        </a:lnSpc>
                        <a:spcBef>
                          <a:spcPts val="0"/>
                        </a:spcBef>
                        <a:spcAft>
                          <a:spcPts val="0"/>
                        </a:spcAft>
                        <a:buClr>
                          <a:srgbClr val="000000"/>
                        </a:buClr>
                        <a:buSzPts val="1400"/>
                        <a:buFont typeface="Arial"/>
                        <a:buNone/>
                      </a:pPr>
                      <a:r>
                        <a:rPr lang="en-GB" sz="1400" u="none" strike="noStrike" cap="none">
                          <a:solidFill>
                            <a:schemeClr val="accent6"/>
                          </a:solidFill>
                          <a:latin typeface="Arial"/>
                          <a:ea typeface="Arial"/>
                          <a:cs typeface="Arial"/>
                          <a:sym typeface="Arial"/>
                        </a:rPr>
                        <a:t>Multiple 1 hour sessions</a:t>
                      </a:r>
                      <a:endParaRPr sz="1400" u="none" strike="noStrike" cap="none"/>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5"/>
                  </a:ext>
                </a:extLst>
              </a:tr>
              <a:tr h="602950">
                <a:tc>
                  <a:txBody>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accent6"/>
                          </a:solidFill>
                          <a:latin typeface="Arial"/>
                          <a:ea typeface="Arial"/>
                          <a:cs typeface="Arial"/>
                          <a:sym typeface="Arial"/>
                        </a:rPr>
                        <a:t>Report Presentation </a:t>
                      </a:r>
                      <a:endParaRPr sz="1400" u="none" strike="noStrike" cap="none"/>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Arial"/>
                        <a:ea typeface="Arial"/>
                        <a:cs typeface="Arial"/>
                        <a:sym typeface="Aria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Key Architecture Owners </a:t>
                      </a:r>
                      <a:endParaRPr sz="1400" u="none" strike="noStrike" cap="none" dirty="0"/>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ea typeface="Arial"/>
                          <a:cs typeface="Arial"/>
                          <a:sym typeface="Arial"/>
                        </a:rPr>
                        <a:t>Overall Owners</a:t>
                      </a:r>
                      <a:endParaRPr sz="1400" u="none" strike="noStrike" cap="none" dirty="0"/>
                    </a:p>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err="1">
                          <a:solidFill>
                            <a:schemeClr val="accent6"/>
                          </a:solidFill>
                          <a:latin typeface="Arial"/>
                          <a:ea typeface="Arial"/>
                          <a:cs typeface="Arial"/>
                          <a:sym typeface="Arial"/>
                        </a:rPr>
                        <a:t>SPoC</a:t>
                      </a:r>
                      <a:r>
                        <a:rPr lang="en-GB" sz="1400" b="0" i="0" u="none" strike="noStrike" cap="none" dirty="0">
                          <a:solidFill>
                            <a:schemeClr val="accent6"/>
                          </a:solidFill>
                          <a:latin typeface="Arial"/>
                          <a:ea typeface="Arial"/>
                          <a:cs typeface="Arial"/>
                          <a:sym typeface="Arial"/>
                        </a:rPr>
                        <a:t> </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44450" marR="0" lvl="0" indent="0" algn="l" rtl="0">
                        <a:lnSpc>
                          <a:spcPct val="100000"/>
                        </a:lnSpc>
                        <a:spcBef>
                          <a:spcPts val="0"/>
                        </a:spcBef>
                        <a:spcAft>
                          <a:spcPts val="0"/>
                        </a:spcAft>
                        <a:buClr>
                          <a:srgbClr val="000000"/>
                        </a:buClr>
                        <a:buSzPts val="1100"/>
                        <a:buFont typeface="Arial"/>
                        <a:buNone/>
                      </a:pPr>
                      <a:r>
                        <a:rPr lang="en-GB" sz="1400" u="none" strike="noStrike" cap="none" dirty="0">
                          <a:solidFill>
                            <a:schemeClr val="accent6"/>
                          </a:solidFill>
                          <a:latin typeface="Arial"/>
                          <a:ea typeface="Arial"/>
                          <a:cs typeface="Arial"/>
                          <a:sym typeface="Arial"/>
                        </a:rPr>
                        <a:t>1.5</a:t>
                      </a:r>
                      <a:endParaRPr sz="1400"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159"/>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Information requirement </a:t>
            </a:r>
            <a:endParaRPr/>
          </a:p>
        </p:txBody>
      </p:sp>
      <p:graphicFrame>
        <p:nvGraphicFramePr>
          <p:cNvPr id="558" name="Google Shape;558;p159"/>
          <p:cNvGraphicFramePr/>
          <p:nvPr>
            <p:extLst>
              <p:ext uri="{D42A27DB-BD31-4B8C-83A1-F6EECF244321}">
                <p14:modId xmlns:p14="http://schemas.microsoft.com/office/powerpoint/2010/main" val="755218248"/>
              </p:ext>
            </p:extLst>
          </p:nvPr>
        </p:nvGraphicFramePr>
        <p:xfrm>
          <a:off x="509672" y="2194744"/>
          <a:ext cx="10530825" cy="3505320"/>
        </p:xfrm>
        <a:graphic>
          <a:graphicData uri="http://schemas.openxmlformats.org/drawingml/2006/table">
            <a:tbl>
              <a:tblPr>
                <a:noFill/>
                <a:tableStyleId>{D40C3384-F17D-4B0A-B2A8-0E3215590952}</a:tableStyleId>
              </a:tblPr>
              <a:tblGrid>
                <a:gridCol w="5425425">
                  <a:extLst>
                    <a:ext uri="{9D8B030D-6E8A-4147-A177-3AD203B41FA5}">
                      <a16:colId xmlns:a16="http://schemas.microsoft.com/office/drawing/2014/main" val="20000"/>
                    </a:ext>
                  </a:extLst>
                </a:gridCol>
                <a:gridCol w="5105400">
                  <a:extLst>
                    <a:ext uri="{9D8B030D-6E8A-4147-A177-3AD203B41FA5}">
                      <a16:colId xmlns:a16="http://schemas.microsoft.com/office/drawing/2014/main" val="20001"/>
                    </a:ext>
                  </a:extLst>
                </a:gridCol>
              </a:tblGrid>
              <a:tr h="270925">
                <a:tc>
                  <a:txBody>
                    <a:bodyPr/>
                    <a:lstStyle/>
                    <a:p>
                      <a:pPr marL="0" marR="0" lvl="0" indent="0" algn="ctr" rtl="0">
                        <a:lnSpc>
                          <a:spcPct val="100000"/>
                        </a:lnSpc>
                        <a:spcBef>
                          <a:spcPts val="0"/>
                        </a:spcBef>
                        <a:spcAft>
                          <a:spcPts val="0"/>
                        </a:spcAft>
                        <a:buClr>
                          <a:srgbClr val="000000"/>
                        </a:buClr>
                        <a:buSzPts val="1600"/>
                        <a:buFont typeface="Arial"/>
                        <a:buNone/>
                      </a:pPr>
                      <a:r>
                        <a:rPr lang="en-GB" sz="1400" b="1" u="none" strike="noStrike" cap="none" dirty="0"/>
                        <a:t>Source</a:t>
                      </a:r>
                      <a:endParaRPr sz="1400" b="1"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GB" sz="1400" b="1" u="none" strike="noStrike" cap="none" dirty="0"/>
                        <a:t>Format / Key Content</a:t>
                      </a:r>
                      <a:endParaRPr sz="1400" b="1" u="none" strike="noStrike" cap="none"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b="0" i="0" u="none" strike="noStrike" cap="none" dirty="0">
                          <a:solidFill>
                            <a:srgbClr val="425563"/>
                          </a:solidFill>
                          <a:latin typeface="Arial"/>
                          <a:ea typeface="Arial"/>
                          <a:cs typeface="Arial"/>
                          <a:sym typeface="Arial"/>
                        </a:rPr>
                        <a:t>Enterprise Architecture Framework documentation</a:t>
                      </a:r>
                      <a:endParaRPr sz="1400" u="none" strike="noStrike" cap="none" dirty="0"/>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b="0" i="0" u="none" strike="noStrike" cap="none" dirty="0">
                          <a:solidFill>
                            <a:srgbClr val="425563"/>
                          </a:solidFill>
                          <a:latin typeface="Arial"/>
                          <a:ea typeface="Arial"/>
                          <a:cs typeface="Arial"/>
                          <a:sym typeface="Arial"/>
                        </a:rPr>
                        <a:t>Any readable document format, ideally with context, </a:t>
                      </a:r>
                      <a:r>
                        <a:rPr lang="en-GB" sz="1200" b="0" i="0" u="none" strike="noStrike" cap="none" dirty="0" err="1">
                          <a:solidFill>
                            <a:srgbClr val="425563"/>
                          </a:solidFill>
                          <a:latin typeface="Arial"/>
                          <a:ea typeface="Arial"/>
                          <a:cs typeface="Arial"/>
                          <a:sym typeface="Arial"/>
                        </a:rPr>
                        <a:t>Archimate</a:t>
                      </a:r>
                      <a:r>
                        <a:rPr lang="en-GB" sz="1200" b="0" i="0" u="none" strike="noStrike" cap="none" dirty="0">
                          <a:solidFill>
                            <a:srgbClr val="425563"/>
                          </a:solidFill>
                          <a:latin typeface="Arial"/>
                          <a:ea typeface="Arial"/>
                          <a:cs typeface="Arial"/>
                          <a:sym typeface="Arial"/>
                        </a:rPr>
                        <a:t> modelling</a:t>
                      </a:r>
                      <a:endParaRPr sz="1400" u="none" strike="noStrike" cap="none" dirty="0"/>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1"/>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b="0" i="0" u="none" strike="noStrike" cap="none" dirty="0">
                          <a:solidFill>
                            <a:srgbClr val="425563"/>
                          </a:solidFill>
                          <a:latin typeface="Arial"/>
                          <a:cs typeface="Arial"/>
                          <a:sym typeface="Arial"/>
                        </a:rPr>
                        <a:t>Architectural Principles</a:t>
                      </a:r>
                      <a:endParaRPr sz="1200" b="0" i="0" u="none" strike="noStrike" cap="none" dirty="0">
                        <a:solidFill>
                          <a:srgbClr val="425563"/>
                        </a:solidFill>
                        <a:latin typeface="Arial"/>
                        <a:cs typeface="Arial"/>
                        <a:sym typeface="Arial"/>
                      </a:endParaRPr>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u="none" strike="noStrike" cap="none" dirty="0">
                          <a:solidFill>
                            <a:srgbClr val="425563"/>
                          </a:solidFill>
                          <a:latin typeface="Arial"/>
                          <a:ea typeface="Arial"/>
                          <a:cs typeface="Arial"/>
                          <a:sym typeface="Arial"/>
                        </a:rPr>
                        <a:t>Documentation</a:t>
                      </a:r>
                      <a:endParaRPr sz="120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10002"/>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rgbClr val="425563"/>
                          </a:solidFill>
                          <a:latin typeface="Arial"/>
                          <a:ea typeface="Arial"/>
                          <a:cs typeface="Arial"/>
                          <a:sym typeface="Arial"/>
                        </a:rPr>
                        <a:t>Technical Architecture designs, HLD, LLD any generic patterns</a:t>
                      </a:r>
                      <a:endParaRPr sz="1400" u="none" strike="noStrike" cap="none" dirty="0"/>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b="0" i="0" u="none" strike="noStrike" cap="none" dirty="0">
                          <a:solidFill>
                            <a:srgbClr val="425563"/>
                          </a:solidFill>
                          <a:latin typeface="Arial"/>
                          <a:ea typeface="Arial"/>
                          <a:cs typeface="Arial"/>
                          <a:sym typeface="Arial"/>
                        </a:rPr>
                        <a:t>Visio, Lucid, any readable document</a:t>
                      </a:r>
                      <a:endParaRPr sz="120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3"/>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b="0" i="0" u="none" strike="noStrike" cap="none" dirty="0">
                          <a:solidFill>
                            <a:srgbClr val="425563"/>
                          </a:solidFill>
                          <a:latin typeface="Arial"/>
                          <a:ea typeface="Arial"/>
                          <a:cs typeface="Arial"/>
                          <a:sym typeface="Arial"/>
                        </a:rPr>
                        <a:t>Availability of SME based on Interview schedules</a:t>
                      </a:r>
                      <a:endParaRPr sz="1400" u="none" strike="noStrike" cap="none" dirty="0"/>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panose="020B0604020202020204" pitchFamily="34" charset="0"/>
                        <a:buNone/>
                      </a:pPr>
                      <a:r>
                        <a:rPr lang="en-GB" sz="1200" b="0" i="0" u="none" strike="noStrike" cap="none" dirty="0">
                          <a:solidFill>
                            <a:srgbClr val="425563"/>
                          </a:solidFill>
                          <a:latin typeface="Arial"/>
                          <a:ea typeface="Arial"/>
                          <a:cs typeface="Arial"/>
                          <a:sym typeface="Arial"/>
                        </a:rPr>
                        <a:t>Shared schedule</a:t>
                      </a:r>
                      <a:endParaRPr sz="1200" b="0" i="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4"/>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rgbClr val="425563"/>
                          </a:solidFill>
                          <a:latin typeface="Arial"/>
                          <a:ea typeface="Arial"/>
                          <a:cs typeface="Arial"/>
                          <a:sym typeface="Arial"/>
                        </a:rPr>
                        <a:t>Existing cloud adoption plans, patterns and designs</a:t>
                      </a:r>
                      <a:endParaRPr sz="1400" u="none" strike="noStrike" cap="none" dirty="0"/>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b="0" i="0" u="none" strike="noStrike" cap="none" dirty="0">
                          <a:solidFill>
                            <a:srgbClr val="425563"/>
                          </a:solidFill>
                          <a:latin typeface="Arial"/>
                          <a:ea typeface="Arial"/>
                          <a:cs typeface="Arial"/>
                          <a:sym typeface="Arial"/>
                        </a:rPr>
                        <a:t>Documentation</a:t>
                      </a:r>
                      <a:endParaRPr sz="1200" b="0" i="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5"/>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rgbClr val="425563"/>
                          </a:solidFill>
                          <a:latin typeface="Arial"/>
                          <a:ea typeface="Arial"/>
                          <a:cs typeface="Arial"/>
                          <a:sym typeface="Arial"/>
                        </a:rPr>
                        <a:t>Current or Planned organisation for Centre of Excellence</a:t>
                      </a:r>
                      <a:endParaRPr sz="1400" u="none" strike="noStrike" cap="none" dirty="0"/>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b="0" i="0" u="none" strike="noStrike" cap="none" dirty="0">
                          <a:solidFill>
                            <a:srgbClr val="425563"/>
                          </a:solidFill>
                          <a:latin typeface="Arial"/>
                          <a:ea typeface="Arial"/>
                          <a:cs typeface="Arial"/>
                          <a:sym typeface="Arial"/>
                        </a:rPr>
                        <a:t>Documentation about structure, scope of services offered, development plans.</a:t>
                      </a:r>
                      <a:endParaRPr sz="1200" b="0" i="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6"/>
                  </a:ext>
                </a:extLst>
              </a:tr>
              <a:tr h="0">
                <a:tc>
                  <a:txBody>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196850" algn="l" rtl="0">
                        <a:lnSpc>
                          <a:spcPct val="100000"/>
                        </a:lnSpc>
                        <a:spcBef>
                          <a:spcPts val="0"/>
                        </a:spcBef>
                        <a:spcAft>
                          <a:spcPts val="0"/>
                        </a:spcAft>
                        <a:buClr>
                          <a:schemeClr val="dk2"/>
                        </a:buClr>
                        <a:buSzPts val="1400"/>
                        <a:buFont typeface="Arial"/>
                        <a:buNone/>
                      </a:pPr>
                      <a:endParaRPr sz="120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7"/>
                  </a:ext>
                </a:extLst>
              </a:tr>
              <a:tr h="152400">
                <a:tc>
                  <a:txBody>
                    <a:bodyPr/>
                    <a:lstStyle/>
                    <a:p>
                      <a:pPr marL="0" marR="0" lvl="0" indent="0" algn="l" rtl="0">
                        <a:lnSpc>
                          <a:spcPct val="100000"/>
                        </a:lnSpc>
                        <a:spcBef>
                          <a:spcPts val="0"/>
                        </a:spcBef>
                        <a:spcAft>
                          <a:spcPts val="0"/>
                        </a:spcAft>
                        <a:buClr>
                          <a:srgbClr val="000000"/>
                        </a:buClr>
                        <a:buSzPts val="1200"/>
                        <a:buFont typeface="Arial"/>
                        <a:buNone/>
                      </a:pPr>
                      <a:r>
                        <a:rPr lang="en-GB" sz="1200" b="1" i="0" u="sng" strike="noStrike" cap="none" dirty="0">
                          <a:solidFill>
                            <a:srgbClr val="425563"/>
                          </a:solidFill>
                          <a:latin typeface="Arial"/>
                          <a:ea typeface="Arial"/>
                          <a:cs typeface="Arial"/>
                          <a:sym typeface="Arial"/>
                        </a:rPr>
                        <a:t>System Access</a:t>
                      </a:r>
                      <a:endParaRPr sz="1200" b="1" i="0" u="sng"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196850" algn="l" rtl="0">
                        <a:lnSpc>
                          <a:spcPct val="100000"/>
                        </a:lnSpc>
                        <a:spcBef>
                          <a:spcPts val="0"/>
                        </a:spcBef>
                        <a:spcAft>
                          <a:spcPts val="0"/>
                        </a:spcAft>
                        <a:buClr>
                          <a:schemeClr val="dk2"/>
                        </a:buClr>
                        <a:buSzPts val="1400"/>
                        <a:buFont typeface="Arial"/>
                        <a:buNone/>
                      </a:pPr>
                      <a:endParaRPr sz="1200" u="none" strike="noStrike" cap="none">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8"/>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rgbClr val="425563"/>
                          </a:solidFill>
                          <a:latin typeface="Arial"/>
                          <a:ea typeface="Arial"/>
                          <a:cs typeface="Arial"/>
                          <a:sym typeface="Arial"/>
                        </a:rPr>
                        <a:t>Access to Customer / 3rd Party Hosted environments</a:t>
                      </a:r>
                      <a:endParaRPr sz="1400" u="none" strike="noStrike" cap="none" dirty="0"/>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b="0" i="0" u="none" strike="noStrike" cap="none" dirty="0">
                          <a:solidFill>
                            <a:srgbClr val="425563"/>
                          </a:solidFill>
                          <a:latin typeface="Arial"/>
                          <a:ea typeface="Arial"/>
                          <a:cs typeface="Arial"/>
                          <a:sym typeface="Arial"/>
                        </a:rPr>
                        <a:t>Provide SME support for direct design review</a:t>
                      </a:r>
                      <a:endParaRPr sz="1200" b="0" i="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9"/>
                  </a:ext>
                </a:extLst>
              </a:tr>
              <a:tr h="152400">
                <a:tc>
                  <a:txBody>
                    <a:bodyPr/>
                    <a:lstStyle/>
                    <a:p>
                      <a:pPr marL="0" marR="0" lvl="0" indent="0" algn="l" rtl="0">
                        <a:lnSpc>
                          <a:spcPct val="107000"/>
                        </a:lnSpc>
                        <a:spcBef>
                          <a:spcPts val="0"/>
                        </a:spcBef>
                        <a:spcAft>
                          <a:spcPts val="0"/>
                        </a:spcAft>
                        <a:buClr>
                          <a:srgbClr val="000000"/>
                        </a:buClr>
                        <a:buSzPts val="1200"/>
                        <a:buFont typeface="Arial"/>
                        <a:buNone/>
                      </a:pPr>
                      <a:r>
                        <a:rPr lang="en-GB" sz="1200" u="none" strike="noStrike" cap="none" dirty="0">
                          <a:solidFill>
                            <a:srgbClr val="425563"/>
                          </a:solidFill>
                          <a:latin typeface="Arial"/>
                          <a:ea typeface="Arial"/>
                          <a:cs typeface="Arial"/>
                          <a:sym typeface="Arial"/>
                        </a:rPr>
                        <a:t>Access to artefact repositories</a:t>
                      </a:r>
                      <a:endParaRPr sz="1400" u="none" strike="noStrike" cap="none" dirty="0"/>
                    </a:p>
                  </a:txBody>
                  <a:tcPr marL="68575" marR="68575" marT="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b="0" i="0" u="none" strike="noStrike" cap="none" dirty="0">
                          <a:solidFill>
                            <a:srgbClr val="425563"/>
                          </a:solidFill>
                          <a:latin typeface="Arial"/>
                          <a:ea typeface="Arial"/>
                          <a:cs typeface="Arial"/>
                          <a:sym typeface="Arial"/>
                        </a:rPr>
                        <a:t>Designs, patterns, HLD &amp; LLD documents</a:t>
                      </a:r>
                      <a:endParaRPr sz="1200" b="0" i="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10"/>
                  </a:ext>
                </a:extLst>
              </a:tr>
              <a:tr h="0">
                <a:tc>
                  <a:txBody>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285750" marR="0" lvl="0" indent="-196850" algn="l" rtl="0">
                        <a:lnSpc>
                          <a:spcPct val="100000"/>
                        </a:lnSpc>
                        <a:spcBef>
                          <a:spcPts val="0"/>
                        </a:spcBef>
                        <a:spcAft>
                          <a:spcPts val="0"/>
                        </a:spcAft>
                        <a:buClr>
                          <a:schemeClr val="dk2"/>
                        </a:buClr>
                        <a:buSzPts val="1400"/>
                        <a:buFont typeface="Arial"/>
                        <a:buNone/>
                      </a:pPr>
                      <a:endParaRPr sz="1200" u="none" strike="noStrike" cap="none" dirty="0">
                        <a:solidFill>
                          <a:srgbClr val="425563"/>
                        </a:solidFill>
                        <a:latin typeface="Arial"/>
                        <a:ea typeface="Arial"/>
                        <a:cs typeface="Arial"/>
                        <a:sym typeface="Arial"/>
                      </a:endParaRPr>
                    </a:p>
                  </a:txBody>
                  <a:tcPr marL="91450" marR="91450" marT="45725" marB="457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11"/>
                  </a:ext>
                </a:extLst>
              </a:tr>
            </a:tbl>
          </a:graphicData>
        </a:graphic>
      </p:graphicFrame>
      <p:sp>
        <p:nvSpPr>
          <p:cNvPr id="559" name="Google Shape;559;p159"/>
          <p:cNvSpPr txBox="1"/>
          <p:nvPr/>
        </p:nvSpPr>
        <p:spPr>
          <a:xfrm>
            <a:off x="442913" y="1160463"/>
            <a:ext cx="11012644" cy="577927"/>
          </a:xfrm>
          <a:prstGeom prst="rect">
            <a:avLst/>
          </a:prstGeom>
          <a:noFill/>
          <a:ln>
            <a:noFill/>
          </a:ln>
        </p:spPr>
        <p:txBody>
          <a:bodyPr spcFirstLastPara="1" wrap="square" lIns="0" tIns="0" rIns="0" bIns="0" anchor="t" anchorCtr="0">
            <a:noAutofit/>
          </a:bodyPr>
          <a:lstStyle/>
          <a:p>
            <a:pPr marL="0" marR="0" lvl="0" indent="0" algn="l" rtl="0">
              <a:lnSpc>
                <a:spcPct val="91666"/>
              </a:lnSpc>
              <a:spcBef>
                <a:spcPts val="0"/>
              </a:spcBef>
              <a:spcAft>
                <a:spcPts val="0"/>
              </a:spcAft>
              <a:buClr>
                <a:schemeClr val="lt1"/>
              </a:buClr>
              <a:buSzPts val="2400"/>
              <a:buFont typeface="Arial"/>
              <a:buNone/>
            </a:pPr>
            <a:r>
              <a:rPr lang="en-GB" sz="1800" b="1" i="0" u="none" strike="noStrike" cap="none" dirty="0">
                <a:solidFill>
                  <a:schemeClr val="accent6"/>
                </a:solidFill>
                <a:latin typeface="Arial"/>
                <a:ea typeface="Arial"/>
                <a:cs typeface="Arial"/>
                <a:sym typeface="Arial"/>
              </a:rPr>
              <a:t>The delivery team require ready access to the following information and systems to conduct the evaluation:</a:t>
            </a:r>
            <a:endParaRPr sz="1400" b="0" i="0" u="none" strike="noStrike" cap="none" dirty="0">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3"/>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6000"/>
              <a:buNone/>
            </a:pPr>
            <a:r>
              <a:rPr lang="en-GB"/>
              <a:t>Appendices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1" name="Google Shape;571;p160"/>
          <p:cNvSpPr txBox="1">
            <a:spLocks noGrp="1"/>
          </p:cNvSpPr>
          <p:nvPr>
            <p:ph type="body" idx="2"/>
          </p:nvPr>
        </p:nvSpPr>
        <p:spPr>
          <a:xfrm>
            <a:off x="611999" y="2520000"/>
            <a:ext cx="8567169" cy="963612"/>
          </a:xfrm>
          <a:prstGeom prst="rect">
            <a:avLst/>
          </a:prstGeom>
          <a:noFill/>
          <a:ln>
            <a:noFill/>
          </a:ln>
        </p:spPr>
        <p:txBody>
          <a:bodyPr spcFirstLastPara="1" wrap="square" lIns="0" tIns="0" rIns="0" bIns="0" anchor="t" anchorCtr="0">
            <a:noAutofit/>
          </a:bodyPr>
          <a:lstStyle/>
          <a:p>
            <a:pPr marL="457200" lvl="0" indent="-228600" algn="l" rtl="0">
              <a:lnSpc>
                <a:spcPct val="90000"/>
              </a:lnSpc>
              <a:spcBef>
                <a:spcPts val="1000"/>
              </a:spcBef>
              <a:spcAft>
                <a:spcPts val="0"/>
              </a:spcAft>
              <a:buClr>
                <a:schemeClr val="lt1"/>
              </a:buClr>
              <a:buSzPts val="6000"/>
              <a:buNone/>
            </a:pPr>
            <a:r>
              <a:rPr lang="en-GB"/>
              <a:t>Product Descriptions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161"/>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Product Descriptions</a:t>
            </a:r>
            <a:endParaRPr/>
          </a:p>
        </p:txBody>
      </p:sp>
      <p:graphicFrame>
        <p:nvGraphicFramePr>
          <p:cNvPr id="578" name="Google Shape;578;p161"/>
          <p:cNvGraphicFramePr/>
          <p:nvPr>
            <p:extLst>
              <p:ext uri="{D42A27DB-BD31-4B8C-83A1-F6EECF244321}">
                <p14:modId xmlns:p14="http://schemas.microsoft.com/office/powerpoint/2010/main" val="123523115"/>
              </p:ext>
            </p:extLst>
          </p:nvPr>
        </p:nvGraphicFramePr>
        <p:xfrm>
          <a:off x="431998" y="1297186"/>
          <a:ext cx="5504350" cy="4610180"/>
        </p:xfrm>
        <a:graphic>
          <a:graphicData uri="http://schemas.openxmlformats.org/drawingml/2006/table">
            <a:tbl>
              <a:tblPr firstRow="1" firstCol="1">
                <a:noFill/>
                <a:tableStyleId>{CA9079E5-3570-4925-9D0A-E01C9E3488D3}</a:tableStyleId>
              </a:tblPr>
              <a:tblGrid>
                <a:gridCol w="1592950">
                  <a:extLst>
                    <a:ext uri="{9D8B030D-6E8A-4147-A177-3AD203B41FA5}">
                      <a16:colId xmlns:a16="http://schemas.microsoft.com/office/drawing/2014/main" val="20000"/>
                    </a:ext>
                  </a:extLst>
                </a:gridCol>
                <a:gridCol w="3911400">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Overall Architecture Evaluation Report</a:t>
                      </a: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Purpose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Present the architecture strategy and roadmap.</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Summarise the analysis and key findings of the Architecture Evaluation.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Composition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Key findings and recommendations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Strategy and technology gaps</a:t>
                      </a:r>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Cloud, tooling and technologies recommendations</a:t>
                      </a:r>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Business case and risk/benefits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Evaluation Methodology</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Supporting data and commentary</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Derivation / Inputs</a:t>
                      </a:r>
                      <a:endParaRPr sz="1050" u="none" strike="noStrike" cap="none">
                        <a:solidFill>
                          <a:schemeClr val="dk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Inventory data, interviews, validation workshops.</a:t>
                      </a:r>
                      <a:endParaRPr sz="1400" u="none" strike="noStrike" cap="none"/>
                    </a:p>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Outline report is based on a standard template.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Definition of Done / Quality Criteria</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171450" marR="0" lvl="0" indent="-171450" algn="l" rtl="0">
                        <a:lnSpc>
                          <a:spcPct val="100000"/>
                        </a:lnSpc>
                        <a:spcBef>
                          <a:spcPts val="0"/>
                        </a:spcBef>
                        <a:spcAft>
                          <a:spcPts val="0"/>
                        </a:spcAft>
                        <a:buClr>
                          <a:srgbClr val="000000"/>
                        </a:buClr>
                        <a:buSzPts val="1050"/>
                        <a:buFont typeface="Arial"/>
                        <a:buChar char="•"/>
                      </a:pPr>
                      <a:r>
                        <a:rPr lang="en-GB" sz="1050" u="none" strike="noStrike" cap="none">
                          <a:solidFill>
                            <a:schemeClr val="lt1"/>
                          </a:solidFill>
                        </a:rPr>
                        <a:t>Correct document template</a:t>
                      </a:r>
                      <a:endParaRPr sz="1400" u="none" strike="noStrike" cap="none"/>
                    </a:p>
                    <a:p>
                      <a:pPr marL="171450" marR="0" lvl="0" indent="-171450" algn="l" rtl="0">
                        <a:lnSpc>
                          <a:spcPct val="100000"/>
                        </a:lnSpc>
                        <a:spcBef>
                          <a:spcPts val="0"/>
                        </a:spcBef>
                        <a:spcAft>
                          <a:spcPts val="0"/>
                        </a:spcAft>
                        <a:buClr>
                          <a:srgbClr val="000000"/>
                        </a:buClr>
                        <a:buSzPts val="1050"/>
                        <a:buFont typeface="Arial"/>
                        <a:buChar char="•"/>
                      </a:pPr>
                      <a:r>
                        <a:rPr lang="en-GB" sz="1050" u="none" strike="noStrike" cap="none">
                          <a:solidFill>
                            <a:schemeClr val="lt1"/>
                          </a:solidFill>
                        </a:rPr>
                        <a:t>Coverage of agreed technical scope</a:t>
                      </a:r>
                      <a:endParaRPr sz="1400" u="none" strike="noStrike" cap="none"/>
                    </a:p>
                    <a:p>
                      <a:pPr marL="171450" marR="0" lvl="0" indent="-171450" algn="l" rtl="0">
                        <a:lnSpc>
                          <a:spcPct val="100000"/>
                        </a:lnSpc>
                        <a:spcBef>
                          <a:spcPts val="0"/>
                        </a:spcBef>
                        <a:spcAft>
                          <a:spcPts val="0"/>
                        </a:spcAft>
                        <a:buClr>
                          <a:srgbClr val="000000"/>
                        </a:buClr>
                        <a:buSzPts val="1050"/>
                        <a:buFont typeface="Arial"/>
                        <a:buChar char="•"/>
                      </a:pPr>
                      <a:r>
                        <a:rPr lang="en-GB" sz="1050" u="none" strike="noStrike" cap="none">
                          <a:solidFill>
                            <a:schemeClr val="lt1"/>
                          </a:solidFill>
                        </a:rPr>
                        <a:t>Clear and concise summary</a:t>
                      </a:r>
                      <a:endParaRPr sz="1400" u="none" strike="noStrike" cap="none"/>
                    </a:p>
                    <a:p>
                      <a:pPr marL="171450" marR="0" lvl="0" indent="-171450" algn="l" rtl="0">
                        <a:lnSpc>
                          <a:spcPct val="100000"/>
                        </a:lnSpc>
                        <a:spcBef>
                          <a:spcPts val="0"/>
                        </a:spcBef>
                        <a:spcAft>
                          <a:spcPts val="0"/>
                        </a:spcAft>
                        <a:buClr>
                          <a:srgbClr val="000000"/>
                        </a:buClr>
                        <a:buSzPts val="1050"/>
                        <a:buFont typeface="Arial"/>
                        <a:buChar char="•"/>
                      </a:pPr>
                      <a:r>
                        <a:rPr lang="en-GB" sz="1050" u="none" strike="noStrike" cap="none">
                          <a:solidFill>
                            <a:schemeClr val="lt1"/>
                          </a:solidFill>
                        </a:rPr>
                        <a:t>Actionable roadmap</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 Points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End </a:t>
                      </a:r>
                      <a:r>
                        <a:rPr lang="en-GB" sz="1050" u="none" strike="noStrike" cap="none" dirty="0">
                          <a:solidFill>
                            <a:schemeClr val="lt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Week</a:t>
                      </a:r>
                      <a:r>
                        <a:rPr lang="en-GB" sz="1050" u="none" strike="noStrike" cap="none" dirty="0">
                          <a:solidFill>
                            <a:schemeClr val="lt1"/>
                          </a:solidFill>
                        </a:rPr>
                        <a:t> 4 – first draft for review</a:t>
                      </a:r>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Iteration reviews based on availability of new data.</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End Week 7 – final draft for review</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Week 8 – stakeholder presentation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Reviewers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Executive sponsor, Architects, Programme Manager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Approver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Customer Programme Manager</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graphicFrame>
        <p:nvGraphicFramePr>
          <p:cNvPr id="579" name="Google Shape;579;p161"/>
          <p:cNvGraphicFramePr/>
          <p:nvPr>
            <p:extLst>
              <p:ext uri="{D42A27DB-BD31-4B8C-83A1-F6EECF244321}">
                <p14:modId xmlns:p14="http://schemas.microsoft.com/office/powerpoint/2010/main" val="3585621353"/>
              </p:ext>
            </p:extLst>
          </p:nvPr>
        </p:nvGraphicFramePr>
        <p:xfrm>
          <a:off x="6255657" y="1297186"/>
          <a:ext cx="5504350" cy="3769440"/>
        </p:xfrm>
        <a:graphic>
          <a:graphicData uri="http://schemas.openxmlformats.org/drawingml/2006/table">
            <a:tbl>
              <a:tblPr firstRow="1" firstCol="1">
                <a:noFill/>
                <a:tableStyleId>{CA9079E5-3570-4925-9D0A-E01C9E3488D3}</a:tableStyleId>
              </a:tblPr>
              <a:tblGrid>
                <a:gridCol w="1592950">
                  <a:extLst>
                    <a:ext uri="{9D8B030D-6E8A-4147-A177-3AD203B41FA5}">
                      <a16:colId xmlns:a16="http://schemas.microsoft.com/office/drawing/2014/main" val="20000"/>
                    </a:ext>
                  </a:extLst>
                </a:gridCol>
                <a:gridCol w="3911400">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Architecture Gap Analysis</a:t>
                      </a: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dk1"/>
                          </a:solidFill>
                        </a:rPr>
                        <a:t>Purpose</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Identification and measurement of the as-is vs. to-be states.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Composition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EA vision, domains, strategies and missions against cloud best practice</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Technical capabilities delivering against service or a target operating model</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File format: </a:t>
                      </a:r>
                      <a:r>
                        <a:rPr lang="en-GB" sz="1050" u="none" strike="noStrike" cap="none" dirty="0" err="1">
                          <a:solidFill>
                            <a:schemeClr val="lt1"/>
                          </a:solidFill>
                        </a:rPr>
                        <a:t>Powerpoint</a:t>
                      </a:r>
                      <a:r>
                        <a:rPr lang="en-GB" sz="1050" u="none" strike="noStrike" cap="none" dirty="0">
                          <a:solidFill>
                            <a:schemeClr val="lt1"/>
                          </a:solidFill>
                        </a:rPr>
                        <a:t>.</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Derivation / Inputs</a:t>
                      </a:r>
                      <a:endParaRPr sz="1050" u="none" strike="noStrike" cap="none">
                        <a:solidFill>
                          <a:schemeClr val="dk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The evaluation makes use of workshop inputs and reviewed architecture artefacts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Definition of Done / Quality Criteria</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Coverage of analysis aligns with agreed scope.</a:t>
                      </a:r>
                      <a:endParaRPr sz="1400" u="none" strike="noStrike" cap="none"/>
                    </a:p>
                    <a:p>
                      <a:pPr marL="0" marR="0" lvl="0" indent="0" algn="l" rtl="0">
                        <a:lnSpc>
                          <a:spcPct val="100000"/>
                        </a:lnSpc>
                        <a:spcBef>
                          <a:spcPts val="0"/>
                        </a:spcBef>
                        <a:spcAft>
                          <a:spcPts val="0"/>
                        </a:spcAft>
                        <a:buClr>
                          <a:srgbClr val="000000"/>
                        </a:buClr>
                        <a:buSzPts val="1050"/>
                        <a:buFont typeface="Arial"/>
                        <a:buNone/>
                      </a:pPr>
                      <a:endParaRPr sz="1050" u="none" strike="noStrike" cap="none">
                        <a:solidFill>
                          <a:schemeClr val="lt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 Points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End Week 4 – first draft for review</a:t>
                      </a:r>
                      <a:endParaRPr sz="1400" u="none" strike="noStrike" cap="none"/>
                    </a:p>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End Week 6 – final draft for review</a:t>
                      </a:r>
                      <a:endParaRPr sz="1400" u="none" strike="noStrike" cap="none"/>
                    </a:p>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Week 7 – Finalise for issue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Reviewers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Architects, Domain Owners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Approver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Lead Architect, Enterprise, Technical or both</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145"/>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Contents</a:t>
            </a:r>
            <a:endParaRPr/>
          </a:p>
        </p:txBody>
      </p:sp>
      <p:sp>
        <p:nvSpPr>
          <p:cNvPr id="370" name="Google Shape;370;p145"/>
          <p:cNvSpPr txBox="1">
            <a:spLocks noGrp="1"/>
          </p:cNvSpPr>
          <p:nvPr>
            <p:ph type="body" idx="1"/>
          </p:nvPr>
        </p:nvSpPr>
        <p:spPr>
          <a:xfrm>
            <a:off x="432000" y="1415778"/>
            <a:ext cx="7632000" cy="4026443"/>
          </a:xfrm>
          <a:prstGeom prst="rect">
            <a:avLst/>
          </a:prstGeom>
          <a:noFill/>
          <a:ln>
            <a:noFill/>
          </a:ln>
        </p:spPr>
        <p:txBody>
          <a:bodyPr spcFirstLastPara="1" wrap="square" lIns="0" tIns="0" rIns="0" bIns="0" anchor="t" anchorCtr="0">
            <a:normAutofit fontScale="92500" lnSpcReduction="20000"/>
          </a:bodyPr>
          <a:lstStyle/>
          <a:p>
            <a:pPr marL="571500" lvl="0" indent="-342900" algn="l" rtl="0">
              <a:lnSpc>
                <a:spcPct val="100000"/>
              </a:lnSpc>
              <a:spcBef>
                <a:spcPts val="0"/>
              </a:spcBef>
              <a:spcAft>
                <a:spcPts val="0"/>
              </a:spcAft>
              <a:buSzPct val="108107"/>
              <a:buFont typeface="Arial"/>
              <a:buChar char="•"/>
            </a:pPr>
            <a:r>
              <a:rPr lang="en-GB" dirty="0"/>
              <a:t>Introduction</a:t>
            </a:r>
            <a:endParaRPr dirty="0"/>
          </a:p>
          <a:p>
            <a:pPr marL="571500" lvl="0" indent="-342900" algn="l" rtl="0">
              <a:lnSpc>
                <a:spcPct val="100000"/>
              </a:lnSpc>
              <a:spcBef>
                <a:spcPts val="0"/>
              </a:spcBef>
              <a:spcAft>
                <a:spcPts val="0"/>
              </a:spcAft>
              <a:buSzPct val="108107"/>
              <a:buFont typeface="Arial"/>
              <a:buChar char="•"/>
            </a:pPr>
            <a:r>
              <a:rPr lang="en-GB" dirty="0"/>
              <a:t>Approach</a:t>
            </a:r>
            <a:endParaRPr dirty="0"/>
          </a:p>
          <a:p>
            <a:pPr marL="571500" lvl="0" indent="-342900" algn="l" rtl="0">
              <a:lnSpc>
                <a:spcPct val="100000"/>
              </a:lnSpc>
              <a:spcBef>
                <a:spcPts val="0"/>
              </a:spcBef>
              <a:spcAft>
                <a:spcPts val="0"/>
              </a:spcAft>
              <a:buSzPct val="108107"/>
              <a:buFont typeface="Arial"/>
              <a:buChar char="•"/>
            </a:pPr>
            <a:r>
              <a:rPr lang="en-GB" dirty="0"/>
              <a:t>Process</a:t>
            </a:r>
            <a:endParaRPr dirty="0"/>
          </a:p>
          <a:p>
            <a:pPr marL="571500" indent="-342900">
              <a:buSzPct val="108107"/>
              <a:buFont typeface="Arial"/>
              <a:buChar char="•"/>
            </a:pPr>
            <a:r>
              <a:rPr lang="en-GB" dirty="0"/>
              <a:t>Delivery plan</a:t>
            </a:r>
          </a:p>
          <a:p>
            <a:pPr marL="571500" lvl="0" indent="-342900" algn="l" rtl="0">
              <a:lnSpc>
                <a:spcPct val="100000"/>
              </a:lnSpc>
              <a:spcBef>
                <a:spcPts val="0"/>
              </a:spcBef>
              <a:spcAft>
                <a:spcPts val="0"/>
              </a:spcAft>
              <a:buSzPct val="108107"/>
              <a:buFont typeface="Arial"/>
              <a:buChar char="•"/>
            </a:pPr>
            <a:r>
              <a:rPr lang="en-GB" dirty="0"/>
              <a:t>Key Outputs</a:t>
            </a:r>
          </a:p>
          <a:p>
            <a:pPr marL="571500" lvl="0" indent="-342900" algn="l" rtl="0">
              <a:lnSpc>
                <a:spcPct val="100000"/>
              </a:lnSpc>
              <a:spcBef>
                <a:spcPts val="0"/>
              </a:spcBef>
              <a:spcAft>
                <a:spcPts val="0"/>
              </a:spcAft>
              <a:buSzPct val="108107"/>
              <a:buFont typeface="Arial"/>
              <a:buChar char="•"/>
            </a:pPr>
            <a:r>
              <a:rPr lang="en-GB" dirty="0"/>
              <a:t>Team</a:t>
            </a:r>
            <a:endParaRPr dirty="0"/>
          </a:p>
          <a:p>
            <a:pPr marL="571500" lvl="0" indent="-342900" algn="l" rtl="0">
              <a:lnSpc>
                <a:spcPct val="100000"/>
              </a:lnSpc>
              <a:spcBef>
                <a:spcPts val="0"/>
              </a:spcBef>
              <a:spcAft>
                <a:spcPts val="0"/>
              </a:spcAft>
              <a:buSzPct val="108107"/>
              <a:buFont typeface="Arial"/>
              <a:buChar char="•"/>
            </a:pPr>
            <a:r>
              <a:rPr lang="en-GB" dirty="0"/>
              <a:t>Risks</a:t>
            </a:r>
          </a:p>
          <a:p>
            <a:pPr marL="571500" lvl="0" indent="-342900" algn="l" rtl="0">
              <a:lnSpc>
                <a:spcPct val="100000"/>
              </a:lnSpc>
              <a:spcBef>
                <a:spcPts val="0"/>
              </a:spcBef>
              <a:spcAft>
                <a:spcPts val="0"/>
              </a:spcAft>
              <a:buSzPct val="108107"/>
              <a:buFont typeface="Arial"/>
              <a:buChar char="•"/>
            </a:pPr>
            <a:r>
              <a:rPr lang="en-GB" dirty="0"/>
              <a:t>Assumptions</a:t>
            </a:r>
            <a:endParaRPr dirty="0"/>
          </a:p>
          <a:p>
            <a:pPr marL="571500" lvl="0" indent="-342900" algn="l" rtl="0">
              <a:lnSpc>
                <a:spcPct val="100000"/>
              </a:lnSpc>
              <a:spcBef>
                <a:spcPts val="0"/>
              </a:spcBef>
              <a:spcAft>
                <a:spcPts val="0"/>
              </a:spcAft>
              <a:buSzPct val="108107"/>
              <a:buFont typeface="Arial"/>
              <a:buChar char="•"/>
            </a:pPr>
            <a:r>
              <a:rPr lang="en-GB" dirty="0"/>
              <a:t>Prerequisites</a:t>
            </a:r>
            <a:endParaRPr dirty="0"/>
          </a:p>
          <a:p>
            <a:pPr marL="1028700" lvl="1" indent="-342900" algn="l" rtl="0">
              <a:lnSpc>
                <a:spcPct val="90000"/>
              </a:lnSpc>
              <a:spcBef>
                <a:spcPts val="600"/>
              </a:spcBef>
              <a:spcAft>
                <a:spcPts val="0"/>
              </a:spcAft>
              <a:buSzPct val="108107"/>
              <a:buFont typeface="Arial"/>
              <a:buChar char="•"/>
            </a:pPr>
            <a:r>
              <a:rPr lang="en-GB" dirty="0">
                <a:solidFill>
                  <a:schemeClr val="accent6"/>
                </a:solidFill>
              </a:rPr>
              <a:t>Stakeholder roles, list and time commitment</a:t>
            </a:r>
            <a:endParaRPr dirty="0"/>
          </a:p>
          <a:p>
            <a:pPr marL="1028700" lvl="1" indent="-342900" algn="l" rtl="0">
              <a:lnSpc>
                <a:spcPct val="90000"/>
              </a:lnSpc>
              <a:spcBef>
                <a:spcPts val="600"/>
              </a:spcBef>
              <a:spcAft>
                <a:spcPts val="0"/>
              </a:spcAft>
              <a:buSzPct val="108107"/>
              <a:buFont typeface="Arial"/>
              <a:buChar char="•"/>
            </a:pPr>
            <a:r>
              <a:rPr lang="en-GB" dirty="0">
                <a:solidFill>
                  <a:schemeClr val="accent6"/>
                </a:solidFill>
              </a:rPr>
              <a:t>Information requirement</a:t>
            </a:r>
            <a:endParaRPr dirty="0"/>
          </a:p>
          <a:p>
            <a:pPr marL="457200" lvl="0" indent="-228600" algn="l" rtl="0">
              <a:lnSpc>
                <a:spcPct val="100000"/>
              </a:lnSpc>
              <a:spcBef>
                <a:spcPts val="0"/>
              </a:spcBef>
              <a:spcAft>
                <a:spcPts val="0"/>
              </a:spcAft>
              <a:buClr>
                <a:schemeClr val="lt1"/>
              </a:buClr>
              <a:buSzPct val="108107"/>
              <a:buFont typeface="Arial"/>
              <a:buNone/>
            </a:pPr>
            <a:endParaRPr dirty="0"/>
          </a:p>
          <a:p>
            <a:pPr marL="457200" lvl="0" indent="-228600" algn="l" rtl="0">
              <a:lnSpc>
                <a:spcPct val="100000"/>
              </a:lnSpc>
              <a:spcBef>
                <a:spcPts val="0"/>
              </a:spcBef>
              <a:spcAft>
                <a:spcPts val="0"/>
              </a:spcAft>
              <a:buClr>
                <a:schemeClr val="lt1"/>
              </a:buClr>
              <a:buSzPct val="108107"/>
              <a:buFont typeface="Arial"/>
              <a:buNone/>
            </a:pPr>
            <a:r>
              <a:rPr lang="en-GB" dirty="0"/>
              <a:t>Appendices</a:t>
            </a:r>
            <a:endParaRPr dirty="0"/>
          </a:p>
          <a:p>
            <a:pPr marL="571500" lvl="0" indent="-342900" algn="l" rtl="0">
              <a:lnSpc>
                <a:spcPct val="110000"/>
              </a:lnSpc>
              <a:spcBef>
                <a:spcPts val="0"/>
              </a:spcBef>
              <a:spcAft>
                <a:spcPts val="0"/>
              </a:spcAft>
              <a:buSzPct val="108107"/>
              <a:buFont typeface="Arial"/>
              <a:buChar char="•"/>
            </a:pPr>
            <a:r>
              <a:rPr lang="en-GB" dirty="0"/>
              <a:t>Product descriptions</a:t>
            </a:r>
            <a:endParaRPr dirty="0"/>
          </a:p>
          <a:p>
            <a:pPr marL="571500" lvl="0" indent="-342900" algn="l" rtl="0">
              <a:lnSpc>
                <a:spcPct val="110000"/>
              </a:lnSpc>
              <a:spcBef>
                <a:spcPts val="0"/>
              </a:spcBef>
              <a:spcAft>
                <a:spcPts val="0"/>
              </a:spcAft>
              <a:buSzPct val="108107"/>
              <a:buFont typeface="Arial"/>
              <a:buChar char="•"/>
            </a:pPr>
            <a:r>
              <a:rPr lang="en-GB" dirty="0"/>
              <a:t>Workshop Agendas</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162"/>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Product Descriptions</a:t>
            </a:r>
            <a:endParaRPr/>
          </a:p>
        </p:txBody>
      </p:sp>
      <p:graphicFrame>
        <p:nvGraphicFramePr>
          <p:cNvPr id="586" name="Google Shape;586;p162"/>
          <p:cNvGraphicFramePr/>
          <p:nvPr>
            <p:extLst>
              <p:ext uri="{D42A27DB-BD31-4B8C-83A1-F6EECF244321}">
                <p14:modId xmlns:p14="http://schemas.microsoft.com/office/powerpoint/2010/main" val="1270407182"/>
              </p:ext>
            </p:extLst>
          </p:nvPr>
        </p:nvGraphicFramePr>
        <p:xfrm>
          <a:off x="6255660" y="1297186"/>
          <a:ext cx="5504350" cy="3650060"/>
        </p:xfrm>
        <a:graphic>
          <a:graphicData uri="http://schemas.openxmlformats.org/drawingml/2006/table">
            <a:tbl>
              <a:tblPr firstRow="1" firstCol="1">
                <a:noFill/>
                <a:tableStyleId>{CA9079E5-3570-4925-9D0A-E01C9E3488D3}</a:tableStyleId>
              </a:tblPr>
              <a:tblGrid>
                <a:gridCol w="1592950">
                  <a:extLst>
                    <a:ext uri="{9D8B030D-6E8A-4147-A177-3AD203B41FA5}">
                      <a16:colId xmlns:a16="http://schemas.microsoft.com/office/drawing/2014/main" val="20000"/>
                    </a:ext>
                  </a:extLst>
                </a:gridCol>
                <a:gridCol w="3911400">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Architecture Roadmap</a:t>
                      </a: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Purpose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Phase-wise sequence of design activities over time to aid understanding of timescale and effort required to attain desired adoption velocity.</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Composition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One page view of indicative architecture plan.</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Up to a maximum of three different scenarios.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Derivation / Inputs</a:t>
                      </a:r>
                      <a:endParaRPr sz="1050" u="none" strike="noStrike" cap="none">
                        <a:solidFill>
                          <a:schemeClr val="dk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Architecture strategy;  architecture gap analysis derived from analysis of IT architecture and infrastructure.  Planned CSP, CAF and tooling implementation priorities.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Definition of Done / Quality Criteria</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Roadmap covers identified gaps and defines architectural focus to increase adoption.</a:t>
                      </a:r>
                      <a:endParaRPr sz="1050" u="none" strike="noStrike" cap="none" dirty="0">
                        <a:solidFill>
                          <a:schemeClr val="lt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 Points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End Week 6 – first draft for review</a:t>
                      </a:r>
                      <a:endParaRPr sz="1400" u="none" strike="noStrike" cap="none"/>
                    </a:p>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End Week 7 – final draft for review</a:t>
                      </a:r>
                      <a:endParaRPr sz="1400" u="none" strike="noStrike" cap="none"/>
                    </a:p>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Week 8 – stakeholder presentation and issue.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Reviewers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Executive sponsor, Architects, Programme Manager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Approver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Customer Programme Manager</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graphicFrame>
        <p:nvGraphicFramePr>
          <p:cNvPr id="587" name="Google Shape;587;p162"/>
          <p:cNvGraphicFramePr/>
          <p:nvPr>
            <p:extLst>
              <p:ext uri="{D42A27DB-BD31-4B8C-83A1-F6EECF244321}">
                <p14:modId xmlns:p14="http://schemas.microsoft.com/office/powerpoint/2010/main" val="1902857518"/>
              </p:ext>
            </p:extLst>
          </p:nvPr>
        </p:nvGraphicFramePr>
        <p:xfrm>
          <a:off x="431998" y="1297186"/>
          <a:ext cx="5504350" cy="4290140"/>
        </p:xfrm>
        <a:graphic>
          <a:graphicData uri="http://schemas.openxmlformats.org/drawingml/2006/table">
            <a:tbl>
              <a:tblPr firstRow="1" firstCol="1">
                <a:noFill/>
                <a:tableStyleId>{CA9079E5-3570-4925-9D0A-E01C9E3488D3}</a:tableStyleId>
              </a:tblPr>
              <a:tblGrid>
                <a:gridCol w="1592950">
                  <a:extLst>
                    <a:ext uri="{9D8B030D-6E8A-4147-A177-3AD203B41FA5}">
                      <a16:colId xmlns:a16="http://schemas.microsoft.com/office/drawing/2014/main" val="20000"/>
                    </a:ext>
                  </a:extLst>
                </a:gridCol>
                <a:gridCol w="3911400">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Technology Selection Document</a:t>
                      </a: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Purpose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Summarises the recommended cloud service provider (CSP), Cloud Adoption Framework (CAF), any relevant best practice frameworks (Well Architected Framework for example). LZ design selection if appropriate. Support this with alignment guidance and appropriate tooling selection recommendations.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Composition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An aggregation document of the recommended available best practices in adoption, architecture, tooling and design presented as a few pages of options, selection criteria, selection and linked information.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Derivation / Inputs</a:t>
                      </a:r>
                      <a:endParaRPr sz="1050" u="none" strike="noStrike" cap="none">
                        <a:solidFill>
                          <a:schemeClr val="dk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Desired state from the initial architectural reviews and workshops, gap analysis to provide areas to be filled by cloud best practice material.</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Definition of Done / Quality Criteria</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Agreed, documented selection of: cloud service provider, adoption framework, and operating tooling .</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 Points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End Week 6 – first draft for review</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End Week 7 – final draft for review</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Week 8 – stakeholder presentation and issue.</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Reviewers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Architects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Approver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Lead Cloud Architect</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sp>
        <p:nvSpPr>
          <p:cNvPr id="599" name="Google Shape;599;p164"/>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p>
            <a:pPr marL="457200" lvl="0" indent="-228600" algn="l" rtl="0">
              <a:lnSpc>
                <a:spcPct val="90000"/>
              </a:lnSpc>
              <a:spcBef>
                <a:spcPts val="1000"/>
              </a:spcBef>
              <a:spcAft>
                <a:spcPts val="0"/>
              </a:spcAft>
              <a:buClr>
                <a:schemeClr val="accent6"/>
              </a:buClr>
              <a:buSzPts val="2800"/>
              <a:buNone/>
            </a:pPr>
            <a:endParaRPr/>
          </a:p>
        </p:txBody>
      </p:sp>
      <p:sp>
        <p:nvSpPr>
          <p:cNvPr id="600" name="Google Shape;600;p164"/>
          <p:cNvSpPr txBox="1">
            <a:spLocks noGrp="1"/>
          </p:cNvSpPr>
          <p:nvPr>
            <p:ph type="body" idx="2"/>
          </p:nvPr>
        </p:nvSpPr>
        <p:spPr>
          <a:xfrm>
            <a:off x="611999" y="2520000"/>
            <a:ext cx="8567169" cy="963612"/>
          </a:xfrm>
          <a:prstGeom prst="rect">
            <a:avLst/>
          </a:prstGeom>
          <a:noFill/>
          <a:ln>
            <a:noFill/>
          </a:ln>
        </p:spPr>
        <p:txBody>
          <a:bodyPr spcFirstLastPara="1" wrap="square" lIns="0" tIns="0" rIns="0" bIns="0" anchor="t" anchorCtr="0">
            <a:noAutofit/>
          </a:bodyPr>
          <a:lstStyle/>
          <a:p>
            <a:pPr marL="457200" lvl="0" indent="-228600" algn="l" rtl="0">
              <a:lnSpc>
                <a:spcPct val="90000"/>
              </a:lnSpc>
              <a:spcBef>
                <a:spcPts val="1000"/>
              </a:spcBef>
              <a:spcAft>
                <a:spcPts val="0"/>
              </a:spcAft>
              <a:buClr>
                <a:schemeClr val="lt1"/>
              </a:buClr>
              <a:buSzPts val="6000"/>
              <a:buNone/>
            </a:pPr>
            <a:r>
              <a:rPr lang="en-GB"/>
              <a:t>Workshop Agendas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165"/>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dirty="0"/>
              <a:t>One-Off Workshop Agendas</a:t>
            </a:r>
            <a:endParaRPr dirty="0"/>
          </a:p>
        </p:txBody>
      </p:sp>
      <p:graphicFrame>
        <p:nvGraphicFramePr>
          <p:cNvPr id="606" name="Google Shape;606;p165"/>
          <p:cNvGraphicFramePr/>
          <p:nvPr>
            <p:extLst>
              <p:ext uri="{D42A27DB-BD31-4B8C-83A1-F6EECF244321}">
                <p14:modId xmlns:p14="http://schemas.microsoft.com/office/powerpoint/2010/main" val="2013675123"/>
              </p:ext>
            </p:extLst>
          </p:nvPr>
        </p:nvGraphicFramePr>
        <p:xfrm>
          <a:off x="431999" y="1297186"/>
          <a:ext cx="5504325" cy="4770200"/>
        </p:xfrm>
        <a:graphic>
          <a:graphicData uri="http://schemas.openxmlformats.org/drawingml/2006/table">
            <a:tbl>
              <a:tblPr firstRow="1" firstCol="1">
                <a:noFill/>
                <a:tableStyleId>{CA9079E5-3570-4925-9D0A-E01C9E3488D3}</a:tableStyleId>
              </a:tblPr>
              <a:tblGrid>
                <a:gridCol w="1251650">
                  <a:extLst>
                    <a:ext uri="{9D8B030D-6E8A-4147-A177-3AD203B41FA5}">
                      <a16:colId xmlns:a16="http://schemas.microsoft.com/office/drawing/2014/main" val="20000"/>
                    </a:ext>
                  </a:extLst>
                </a:gridCol>
                <a:gridCol w="4252675">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GB" sz="1400" b="1" u="none" strike="noStrike" cap="none" dirty="0"/>
                        <a:t>Mobilisation Meeting</a:t>
                      </a:r>
                      <a:endParaRPr sz="1400" b="1"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Purpose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Identify stakeholders</a:t>
                      </a:r>
                      <a:endParaRPr sz="1400" u="none" strike="noStrike" cap="none"/>
                    </a:p>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Align on the delivery approach and expectations</a:t>
                      </a:r>
                      <a:endParaRPr sz="1400" u="none" strike="noStrike" cap="none"/>
                    </a:p>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Ensure mobilisation of stakeholders and understanding of pre-requisites.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Attendees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Executive Sponsor, Customer Programme Manager,  Cloud Architect</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Agenda Topics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Current cloud context – technology, organisation,  </a:t>
                      </a:r>
                      <a:r>
                        <a:rPr lang="en-GB" sz="1050" u="none" strike="noStrike" cap="none" dirty="0" err="1">
                          <a:solidFill>
                            <a:schemeClr val="lt1"/>
                          </a:solidFill>
                        </a:rPr>
                        <a:t>CCoE</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Objectives and success criteria</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Delivery approach</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Stakeholder mapping</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Data sources – e.g. architecture artefact repositories, EA models, designs, patterns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SME’s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Progress reporting</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Deliverable reviews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Outputs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Outstanding project requirements assigned to customer team members.</a:t>
                      </a:r>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Delivery plan outline agreed.</a:t>
                      </a:r>
                      <a:endParaRPr lang="en-GB" sz="1400" u="none" strike="noStrike" cap="none" dirty="0">
                        <a:solidFill>
                          <a:schemeClr val="lt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Inputs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Organisation chart</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Evaluation pre-requisites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Duration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2 hours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Timing</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Week -3</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graphicFrame>
        <p:nvGraphicFramePr>
          <p:cNvPr id="607" name="Google Shape;607;p165"/>
          <p:cNvGraphicFramePr/>
          <p:nvPr>
            <p:extLst>
              <p:ext uri="{D42A27DB-BD31-4B8C-83A1-F6EECF244321}">
                <p14:modId xmlns:p14="http://schemas.microsoft.com/office/powerpoint/2010/main" val="3054812530"/>
              </p:ext>
            </p:extLst>
          </p:nvPr>
        </p:nvGraphicFramePr>
        <p:xfrm>
          <a:off x="6255660" y="1297186"/>
          <a:ext cx="5426175" cy="4249500"/>
        </p:xfrm>
        <a:graphic>
          <a:graphicData uri="http://schemas.openxmlformats.org/drawingml/2006/table">
            <a:tbl>
              <a:tblPr firstRow="1" firstCol="1">
                <a:noFill/>
                <a:tableStyleId>{CA9079E5-3570-4925-9D0A-E01C9E3488D3}</a:tableStyleId>
              </a:tblPr>
              <a:tblGrid>
                <a:gridCol w="1173500">
                  <a:extLst>
                    <a:ext uri="{9D8B030D-6E8A-4147-A177-3AD203B41FA5}">
                      <a16:colId xmlns:a16="http://schemas.microsoft.com/office/drawing/2014/main" val="20000"/>
                    </a:ext>
                  </a:extLst>
                </a:gridCol>
                <a:gridCol w="4252675">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GB" sz="1400" b="1" u="none" strike="noStrike" cap="none" dirty="0"/>
                        <a:t>Scoping Workshop  </a:t>
                      </a:r>
                      <a:r>
                        <a:rPr lang="en-GB" sz="1400" b="0" u="none" strike="noStrike" cap="none" dirty="0"/>
                        <a:t>(similar form for EA, TA)</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Purpose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Define the scope of the evaluation in terms of: </a:t>
                      </a:r>
                      <a:endParaRPr sz="1400" u="none" strike="noStrike" cap="none" dirty="0"/>
                    </a:p>
                    <a:p>
                      <a:pPr marL="171450" marR="0" lvl="0" indent="-171450" algn="l" rtl="0">
                        <a:lnSpc>
                          <a:spcPct val="100000"/>
                        </a:lnSpc>
                        <a:spcBef>
                          <a:spcPts val="0"/>
                        </a:spcBef>
                        <a:spcAft>
                          <a:spcPts val="0"/>
                        </a:spcAft>
                        <a:buClr>
                          <a:srgbClr val="000000"/>
                        </a:buClr>
                        <a:buSzPts val="1050"/>
                        <a:buFont typeface="Arial"/>
                        <a:buChar char="-"/>
                      </a:pPr>
                      <a:r>
                        <a:rPr lang="en-GB" sz="1050" u="none" strike="noStrike" cap="none" dirty="0">
                          <a:solidFill>
                            <a:schemeClr val="lt1"/>
                          </a:solidFill>
                        </a:rPr>
                        <a:t>Functional areas / business and technical </a:t>
                      </a:r>
                      <a:r>
                        <a:rPr lang="en-GB" sz="1050" u="none" strike="noStrike" cap="none" dirty="0" err="1">
                          <a:solidFill>
                            <a:schemeClr val="lt1"/>
                          </a:solidFill>
                        </a:rPr>
                        <a:t>capablities</a:t>
                      </a:r>
                      <a:endParaRPr sz="1400" u="none" strike="noStrike" cap="none" dirty="0"/>
                    </a:p>
                    <a:p>
                      <a:pPr marL="171450" marR="0" lvl="0" indent="-171450" algn="l" rtl="0">
                        <a:lnSpc>
                          <a:spcPct val="100000"/>
                        </a:lnSpc>
                        <a:spcBef>
                          <a:spcPts val="0"/>
                        </a:spcBef>
                        <a:spcAft>
                          <a:spcPts val="0"/>
                        </a:spcAft>
                        <a:buClr>
                          <a:srgbClr val="000000"/>
                        </a:buClr>
                        <a:buSzPts val="1050"/>
                        <a:buFont typeface="Arial"/>
                        <a:buChar char="-"/>
                      </a:pPr>
                      <a:r>
                        <a:rPr lang="en-GB" sz="1050" u="none" strike="noStrike" cap="none" dirty="0">
                          <a:solidFill>
                            <a:schemeClr val="lt1"/>
                          </a:solidFill>
                        </a:rPr>
                        <a:t>Physical / logical partitions (i.e. specific datacentre or network zones)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Identify where the architecture evaluation should be out of scope (legacy DC for example)</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Attendees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Executive Sponsor, Customer Programme Manager,  Cloud Architect,  Artefact owners / Business IT Leads, Architecture leads.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Agenda Topics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EA framework or Technical </a:t>
                      </a:r>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Architecture blueprints, Physical layout, Logical layout</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Existing cloud platforms </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Identity constraints and opportunities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Agree scope</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Outputs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Scope statement for project charter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Inputs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Data sources identified in Week -3 Mobilisation</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SME knowledge</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Duration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2 hours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Timing</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Week 2</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166"/>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dirty="0"/>
              <a:t>One-Off Workshop Agendas</a:t>
            </a:r>
            <a:endParaRPr dirty="0"/>
          </a:p>
        </p:txBody>
      </p:sp>
      <p:graphicFrame>
        <p:nvGraphicFramePr>
          <p:cNvPr id="613" name="Google Shape;613;p166"/>
          <p:cNvGraphicFramePr/>
          <p:nvPr>
            <p:extLst>
              <p:ext uri="{D42A27DB-BD31-4B8C-83A1-F6EECF244321}">
                <p14:modId xmlns:p14="http://schemas.microsoft.com/office/powerpoint/2010/main" val="600550905"/>
              </p:ext>
            </p:extLst>
          </p:nvPr>
        </p:nvGraphicFramePr>
        <p:xfrm>
          <a:off x="447527" y="1271786"/>
          <a:ext cx="5504325" cy="3408760"/>
        </p:xfrm>
        <a:graphic>
          <a:graphicData uri="http://schemas.openxmlformats.org/drawingml/2006/table">
            <a:tbl>
              <a:tblPr firstRow="1" firstCol="1">
                <a:noFill/>
                <a:tableStyleId>{CA9079E5-3570-4925-9D0A-E01C9E3488D3}</a:tableStyleId>
              </a:tblPr>
              <a:tblGrid>
                <a:gridCol w="1251650">
                  <a:extLst>
                    <a:ext uri="{9D8B030D-6E8A-4147-A177-3AD203B41FA5}">
                      <a16:colId xmlns:a16="http://schemas.microsoft.com/office/drawing/2014/main" val="20000"/>
                    </a:ext>
                  </a:extLst>
                </a:gridCol>
                <a:gridCol w="4252675">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GB" sz="1400" b="1" u="none" strike="noStrike" cap="none" dirty="0"/>
                        <a:t>Architecture Artefact Owner Interviews</a:t>
                      </a:r>
                      <a:endParaRPr sz="1400" b="1"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Purpose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To identify further context and information about specific artefacts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Attendees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Artefact owners, Architects, </a:t>
                      </a:r>
                      <a:r>
                        <a:rPr lang="en-GB" sz="1050" b="0" i="0" u="none" strike="noStrike" cap="none" dirty="0">
                          <a:solidFill>
                            <a:schemeClr val="lt1"/>
                          </a:solidFill>
                          <a:latin typeface="Arial"/>
                          <a:ea typeface="Arial"/>
                          <a:cs typeface="Arial"/>
                          <a:sym typeface="Arial"/>
                        </a:rPr>
                        <a:t>Business IT Leads</a:t>
                      </a:r>
                      <a:r>
                        <a:rPr lang="en-GB" sz="1050" u="none" strike="noStrike" cap="none" dirty="0">
                          <a:solidFill>
                            <a:schemeClr val="lt1"/>
                          </a:solidFill>
                        </a:rPr>
                        <a:t> </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Agenda Topics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Deep dive into:</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Architecture</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Dependencies and capabilities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Identification of missing data and data completion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Outputs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Additional context and data completion for gap analysis, framework selection and roadmap</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Inputs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Artefacts</a:t>
                      </a:r>
                      <a:endParaRPr sz="1400" u="none" strike="noStrike" cap="none" dirty="0"/>
                    </a:p>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SME knowledge</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Duration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2 hours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Timing</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Week 3 onwards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graphicFrame>
        <p:nvGraphicFramePr>
          <p:cNvPr id="2" name="Table 1">
            <a:extLst>
              <a:ext uri="{FF2B5EF4-FFF2-40B4-BE49-F238E27FC236}">
                <a16:creationId xmlns:a16="http://schemas.microsoft.com/office/drawing/2014/main" id="{0242990D-8C44-0334-ED99-C16034DF5622}"/>
              </a:ext>
            </a:extLst>
          </p:cNvPr>
          <p:cNvGraphicFramePr>
            <a:graphicFrameLocks noGrp="1"/>
          </p:cNvGraphicFramePr>
          <p:nvPr>
            <p:extLst>
              <p:ext uri="{D42A27DB-BD31-4B8C-83A1-F6EECF244321}">
                <p14:modId xmlns:p14="http://schemas.microsoft.com/office/powerpoint/2010/main" val="2894734635"/>
              </p:ext>
            </p:extLst>
          </p:nvPr>
        </p:nvGraphicFramePr>
        <p:xfrm>
          <a:off x="6347356" y="1271786"/>
          <a:ext cx="5504325" cy="3007440"/>
        </p:xfrm>
        <a:graphic>
          <a:graphicData uri="http://schemas.openxmlformats.org/drawingml/2006/table">
            <a:tbl>
              <a:tblPr firstRow="1" firstCol="1">
                <a:noFill/>
                <a:tableStyleId>{CA9079E5-3570-4925-9D0A-E01C9E3488D3}</a:tableStyleId>
              </a:tblPr>
              <a:tblGrid>
                <a:gridCol w="1251650">
                  <a:extLst>
                    <a:ext uri="{9D8B030D-6E8A-4147-A177-3AD203B41FA5}">
                      <a16:colId xmlns:a16="http://schemas.microsoft.com/office/drawing/2014/main" val="989469868"/>
                    </a:ext>
                  </a:extLst>
                </a:gridCol>
                <a:gridCol w="4252675">
                  <a:extLst>
                    <a:ext uri="{9D8B030D-6E8A-4147-A177-3AD203B41FA5}">
                      <a16:colId xmlns:a16="http://schemas.microsoft.com/office/drawing/2014/main" val="2472077053"/>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GB" sz="1400" b="1" u="none" strike="noStrike" cap="none" dirty="0"/>
                        <a:t>Final presentation of findings </a:t>
                      </a:r>
                      <a:endParaRPr sz="1400" b="1"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600014347"/>
                  </a:ext>
                </a:extLst>
              </a:tr>
              <a:tr h="370850">
                <a:tc>
                  <a:txBody>
                    <a:bodyPr/>
                    <a:lstStyle/>
                    <a:p>
                      <a:endParaRPr lang="en-GB"/>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To show the final strategy, migration roadmap and business case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866899430"/>
                  </a:ext>
                </a:extLst>
              </a:tr>
              <a:tr h="370850">
                <a:tc>
                  <a:txBody>
                    <a:bodyPr/>
                    <a:lstStyle/>
                    <a:p>
                      <a:endParaRPr lang="en-GB"/>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b="0" i="0" u="none" strike="noStrike" cap="none">
                          <a:solidFill>
                            <a:schemeClr val="lt1"/>
                          </a:solidFill>
                          <a:latin typeface="Arial"/>
                          <a:ea typeface="Arial"/>
                          <a:cs typeface="Arial"/>
                          <a:sym typeface="Arial"/>
                        </a:rPr>
                        <a:t>Executive Sponsor, Customer Programme Manager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3342723182"/>
                  </a:ext>
                </a:extLst>
              </a:tr>
              <a:tr h="370850">
                <a:tc>
                  <a:txBody>
                    <a:bodyPr/>
                    <a:lstStyle/>
                    <a:p>
                      <a:endParaRPr lang="en-GB"/>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Review key findings, final architecture strategy, adoption roadmap, technology and tooling  selections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3460507586"/>
                  </a:ext>
                </a:extLst>
              </a:tr>
              <a:tr h="370850">
                <a:tc>
                  <a:txBody>
                    <a:bodyPr/>
                    <a:lstStyle/>
                    <a:p>
                      <a:endParaRPr lang="en-GB"/>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Final Architecture Evaluation comments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3064389267"/>
                  </a:ext>
                </a:extLst>
              </a:tr>
              <a:tr h="370850">
                <a:tc>
                  <a:txBody>
                    <a:bodyPr/>
                    <a:lstStyle/>
                    <a:p>
                      <a:endParaRPr lang="en-GB"/>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Final Architecture Evaluation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766783417"/>
                  </a:ext>
                </a:extLst>
              </a:tr>
              <a:tr h="370850">
                <a:tc>
                  <a:txBody>
                    <a:bodyPr/>
                    <a:lstStyle/>
                    <a:p>
                      <a:endParaRPr lang="en-GB"/>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1 hour</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46111889"/>
                  </a:ext>
                </a:extLst>
              </a:tr>
              <a:tr h="370850">
                <a:tc>
                  <a:txBody>
                    <a:bodyPr/>
                    <a:lstStyle/>
                    <a:p>
                      <a:endParaRPr lang="en-GB"/>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Week 7/8</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81225988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167"/>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dirty="0"/>
              <a:t>Repeating Workshop Agendas</a:t>
            </a:r>
            <a:endParaRPr dirty="0"/>
          </a:p>
        </p:txBody>
      </p:sp>
      <p:graphicFrame>
        <p:nvGraphicFramePr>
          <p:cNvPr id="619" name="Google Shape;619;p167"/>
          <p:cNvGraphicFramePr/>
          <p:nvPr>
            <p:extLst>
              <p:ext uri="{D42A27DB-BD31-4B8C-83A1-F6EECF244321}">
                <p14:modId xmlns:p14="http://schemas.microsoft.com/office/powerpoint/2010/main" val="414200197"/>
              </p:ext>
            </p:extLst>
          </p:nvPr>
        </p:nvGraphicFramePr>
        <p:xfrm>
          <a:off x="431999" y="1297186"/>
          <a:ext cx="5504325" cy="3048080"/>
        </p:xfrm>
        <a:graphic>
          <a:graphicData uri="http://schemas.openxmlformats.org/drawingml/2006/table">
            <a:tbl>
              <a:tblPr firstRow="1" firstCol="1">
                <a:noFill/>
                <a:tableStyleId>{CA9079E5-3570-4925-9D0A-E01C9E3488D3}</a:tableStyleId>
              </a:tblPr>
              <a:tblGrid>
                <a:gridCol w="1251650">
                  <a:extLst>
                    <a:ext uri="{9D8B030D-6E8A-4147-A177-3AD203B41FA5}">
                      <a16:colId xmlns:a16="http://schemas.microsoft.com/office/drawing/2014/main" val="20000"/>
                    </a:ext>
                  </a:extLst>
                </a:gridCol>
                <a:gridCol w="4252675">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GB" sz="1400" b="1" u="none" strike="noStrike" cap="none" dirty="0"/>
                        <a:t>Interim Findings/Architectural Approach Workshop</a:t>
                      </a:r>
                      <a:endParaRPr sz="1400" b="1"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chemeClr val="dk1"/>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Purpose</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To show incremental findings and validate direction of the evaluation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Attendees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b="0" i="0" u="none" strike="noStrike" cap="none" dirty="0">
                          <a:solidFill>
                            <a:schemeClr val="lt1"/>
                          </a:solidFill>
                          <a:latin typeface="Arial"/>
                          <a:ea typeface="Arial"/>
                          <a:cs typeface="Arial"/>
                          <a:sym typeface="Arial"/>
                        </a:rPr>
                        <a:t>Executive Sponsor, Customer Programme Manager, key artefact owners, Architects</a:t>
                      </a:r>
                      <a:endParaRPr sz="1400" u="none" strike="noStrike" cap="none" dirty="0">
                        <a:solidFill>
                          <a:schemeClr val="lt1"/>
                        </a:solidFill>
                      </a:endParaRPr>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Agenda Topics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Review incremental findings</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Outputs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Interim findings review and comments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Inputs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Interim evaluation</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Duration</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lt1"/>
                          </a:solidFill>
                        </a:rPr>
                        <a:t>Multiple 1 hour sessions</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a:solidFill>
                            <a:schemeClr val="dk1"/>
                          </a:solidFill>
                        </a:rPr>
                        <a:t>Timing</a:t>
                      </a:r>
                      <a:endParaRPr sz="1400" u="none" strike="noStrike" cap="none"/>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solidFill>
                      <a:srgbClr val="0073CF"/>
                    </a:solidFill>
                  </a:tcPr>
                </a:tc>
                <a:tc>
                  <a:txBody>
                    <a:bodyPr/>
                    <a:lstStyle/>
                    <a:p>
                      <a:pPr marL="0" marR="0" lvl="0" indent="0" algn="l" rtl="0">
                        <a:lnSpc>
                          <a:spcPct val="100000"/>
                        </a:lnSpc>
                        <a:spcBef>
                          <a:spcPts val="0"/>
                        </a:spcBef>
                        <a:spcAft>
                          <a:spcPts val="0"/>
                        </a:spcAft>
                        <a:buClr>
                          <a:srgbClr val="000000"/>
                        </a:buClr>
                        <a:buSzPts val="1050"/>
                        <a:buFont typeface="Arial"/>
                        <a:buNone/>
                      </a:pPr>
                      <a:r>
                        <a:rPr lang="en-GB" sz="1050" u="none" strike="noStrike" cap="none" dirty="0">
                          <a:solidFill>
                            <a:schemeClr val="lt1"/>
                          </a:solidFill>
                        </a:rPr>
                        <a:t>Week 2 onwards. Every 2 weeks, expect 2 sessions min. in the week</a:t>
                      </a:r>
                      <a:endParaRPr sz="1400" u="none" strike="noStrike" cap="none" dirty="0"/>
                    </a:p>
                  </a:txBody>
                  <a:tcPr marL="91450" marR="91450" marT="45725" marB="45725">
                    <a:lnL w="12700" cap="flat" cmpd="sng">
                      <a:solidFill>
                        <a:schemeClr val="dk2"/>
                      </a:solidFill>
                      <a:prstDash val="solid"/>
                      <a:round/>
                      <a:headEnd type="none" w="sm" len="sm"/>
                      <a:tailEnd type="none" w="sm" len="sm"/>
                    </a:lnL>
                    <a:lnR w="12700" cap="flat" cmpd="sng">
                      <a:solidFill>
                        <a:schemeClr val="dk2"/>
                      </a:solidFill>
                      <a:prstDash val="solid"/>
                      <a:round/>
                      <a:headEnd type="none" w="sm" len="sm"/>
                      <a:tailEnd type="none" w="sm" len="sm"/>
                    </a:lnR>
                    <a:lnT w="12700" cap="flat" cmpd="sng">
                      <a:solidFill>
                        <a:schemeClr val="dk2"/>
                      </a:solidFill>
                      <a:prstDash val="solid"/>
                      <a:round/>
                      <a:headEnd type="none" w="sm" len="sm"/>
                      <a:tailEnd type="none" w="sm" len="sm"/>
                    </a:lnT>
                    <a:lnB w="12700" cap="flat" cmpd="sng">
                      <a:solidFill>
                        <a:schemeClr val="dk2"/>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624"/>
        <p:cNvGrpSpPr/>
        <p:nvPr/>
      </p:nvGrpSpPr>
      <p:grpSpPr>
        <a:xfrm>
          <a:off x="0" y="0"/>
          <a:ext cx="0" cy="0"/>
          <a:chOff x="0" y="0"/>
          <a:chExt cx="0" cy="0"/>
        </a:xfrm>
      </p:grpSpPr>
      <p:sp>
        <p:nvSpPr>
          <p:cNvPr id="625" name="Google Shape;625;p168"/>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p>
            <a:pPr marL="457200" lvl="0" indent="-228600" algn="l" rtl="0">
              <a:lnSpc>
                <a:spcPct val="90000"/>
              </a:lnSpc>
              <a:spcBef>
                <a:spcPts val="1000"/>
              </a:spcBef>
              <a:spcAft>
                <a:spcPts val="0"/>
              </a:spcAft>
              <a:buClr>
                <a:schemeClr val="accent6"/>
              </a:buClr>
              <a:buSzPts val="2800"/>
              <a:buNone/>
            </a:pPr>
            <a:endParaRPr/>
          </a:p>
        </p:txBody>
      </p:sp>
      <p:sp>
        <p:nvSpPr>
          <p:cNvPr id="626" name="Google Shape;626;p168"/>
          <p:cNvSpPr txBox="1">
            <a:spLocks noGrp="1"/>
          </p:cNvSpPr>
          <p:nvPr>
            <p:ph type="body" idx="2"/>
          </p:nvPr>
        </p:nvSpPr>
        <p:spPr>
          <a:xfrm>
            <a:off x="611999" y="2520000"/>
            <a:ext cx="10290463" cy="963612"/>
          </a:xfrm>
          <a:prstGeom prst="rect">
            <a:avLst/>
          </a:prstGeom>
          <a:noFill/>
          <a:ln>
            <a:noFill/>
          </a:ln>
        </p:spPr>
        <p:txBody>
          <a:bodyPr spcFirstLastPara="1" wrap="square" lIns="0" tIns="0" rIns="0" bIns="0" anchor="t" anchorCtr="0">
            <a:noAutofit/>
          </a:bodyPr>
          <a:lstStyle/>
          <a:p>
            <a:pPr marL="457200" lvl="0" indent="-228600" algn="l" rtl="0">
              <a:lnSpc>
                <a:spcPct val="90000"/>
              </a:lnSpc>
              <a:spcBef>
                <a:spcPts val="1000"/>
              </a:spcBef>
              <a:spcAft>
                <a:spcPts val="0"/>
              </a:spcAft>
              <a:buClr>
                <a:schemeClr val="lt1"/>
              </a:buClr>
              <a:buSzPts val="6000"/>
              <a:buNone/>
            </a:pPr>
            <a:r>
              <a:rPr lang="en-GB"/>
              <a:t>Example Summary Report</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Shape 630"/>
        <p:cNvGrpSpPr/>
        <p:nvPr/>
      </p:nvGrpSpPr>
      <p:grpSpPr>
        <a:xfrm>
          <a:off x="0" y="0"/>
          <a:ext cx="0" cy="0"/>
          <a:chOff x="0" y="0"/>
          <a:chExt cx="0" cy="0"/>
        </a:xfrm>
      </p:grpSpPr>
      <p:grpSp>
        <p:nvGrpSpPr>
          <p:cNvPr id="631" name="Google Shape;631;g11b8ce6b77e_0_2725"/>
          <p:cNvGrpSpPr/>
          <p:nvPr/>
        </p:nvGrpSpPr>
        <p:grpSpPr>
          <a:xfrm>
            <a:off x="8384025" y="3097194"/>
            <a:ext cx="3240094" cy="3069174"/>
            <a:chOff x="0" y="0"/>
            <a:chExt cx="5281327" cy="6872310"/>
          </a:xfrm>
        </p:grpSpPr>
        <p:sp>
          <p:nvSpPr>
            <p:cNvPr id="632" name="Google Shape;632;g11b8ce6b77e_0_2725"/>
            <p:cNvSpPr/>
            <p:nvPr/>
          </p:nvSpPr>
          <p:spPr>
            <a:xfrm>
              <a:off x="0" y="0"/>
              <a:ext cx="5281327" cy="6872310"/>
            </a:xfrm>
            <a:custGeom>
              <a:avLst/>
              <a:gdLst/>
              <a:ahLst/>
              <a:cxnLst/>
              <a:rect l="l" t="t" r="r" b="b"/>
              <a:pathLst>
                <a:path w="21595" h="21600" extrusionOk="0">
                  <a:moveTo>
                    <a:pt x="21595" y="14755"/>
                  </a:moveTo>
                  <a:cubicBezTo>
                    <a:pt x="21595" y="14654"/>
                    <a:pt x="21595" y="14587"/>
                    <a:pt x="21595" y="14587"/>
                  </a:cubicBezTo>
                  <a:cubicBezTo>
                    <a:pt x="21595" y="14587"/>
                    <a:pt x="21586" y="14526"/>
                    <a:pt x="21569" y="14425"/>
                  </a:cubicBezTo>
                  <a:cubicBezTo>
                    <a:pt x="21560" y="14330"/>
                    <a:pt x="21534" y="14195"/>
                    <a:pt x="21498" y="14067"/>
                  </a:cubicBezTo>
                  <a:cubicBezTo>
                    <a:pt x="21454" y="13939"/>
                    <a:pt x="21411" y="13811"/>
                    <a:pt x="21367" y="13716"/>
                  </a:cubicBezTo>
                  <a:cubicBezTo>
                    <a:pt x="21323" y="13622"/>
                    <a:pt x="21296" y="13561"/>
                    <a:pt x="21296" y="13561"/>
                  </a:cubicBezTo>
                  <a:cubicBezTo>
                    <a:pt x="21296" y="13561"/>
                    <a:pt x="21261" y="13500"/>
                    <a:pt x="21209" y="13412"/>
                  </a:cubicBezTo>
                  <a:cubicBezTo>
                    <a:pt x="21156" y="13318"/>
                    <a:pt x="21077" y="13203"/>
                    <a:pt x="20989" y="13088"/>
                  </a:cubicBezTo>
                  <a:cubicBezTo>
                    <a:pt x="20901" y="12974"/>
                    <a:pt x="20804" y="12865"/>
                    <a:pt x="20734" y="12791"/>
                  </a:cubicBezTo>
                  <a:cubicBezTo>
                    <a:pt x="20655" y="12710"/>
                    <a:pt x="20602" y="12656"/>
                    <a:pt x="20602" y="12656"/>
                  </a:cubicBezTo>
                  <a:cubicBezTo>
                    <a:pt x="20602" y="12656"/>
                    <a:pt x="20541" y="12609"/>
                    <a:pt x="20462" y="12535"/>
                  </a:cubicBezTo>
                  <a:cubicBezTo>
                    <a:pt x="20374" y="12460"/>
                    <a:pt x="20251" y="12366"/>
                    <a:pt x="20119" y="12278"/>
                  </a:cubicBezTo>
                  <a:cubicBezTo>
                    <a:pt x="19996" y="12190"/>
                    <a:pt x="19856" y="12110"/>
                    <a:pt x="19759" y="12056"/>
                  </a:cubicBezTo>
                  <a:cubicBezTo>
                    <a:pt x="19654" y="11995"/>
                    <a:pt x="19575" y="11961"/>
                    <a:pt x="19575" y="11961"/>
                  </a:cubicBezTo>
                  <a:cubicBezTo>
                    <a:pt x="19575" y="11961"/>
                    <a:pt x="19504" y="11927"/>
                    <a:pt x="19390" y="11880"/>
                  </a:cubicBezTo>
                  <a:cubicBezTo>
                    <a:pt x="19285" y="11826"/>
                    <a:pt x="19127" y="11765"/>
                    <a:pt x="18969" y="11718"/>
                  </a:cubicBezTo>
                  <a:cubicBezTo>
                    <a:pt x="18819" y="11664"/>
                    <a:pt x="18652" y="11617"/>
                    <a:pt x="18529" y="11590"/>
                  </a:cubicBezTo>
                  <a:cubicBezTo>
                    <a:pt x="18406" y="11556"/>
                    <a:pt x="18327" y="11543"/>
                    <a:pt x="18327" y="11543"/>
                  </a:cubicBezTo>
                  <a:cubicBezTo>
                    <a:pt x="18327" y="11543"/>
                    <a:pt x="18239" y="11522"/>
                    <a:pt x="18117" y="11502"/>
                  </a:cubicBezTo>
                  <a:cubicBezTo>
                    <a:pt x="17985" y="11482"/>
                    <a:pt x="17818" y="11462"/>
                    <a:pt x="17651" y="11448"/>
                  </a:cubicBezTo>
                  <a:cubicBezTo>
                    <a:pt x="17475" y="11434"/>
                    <a:pt x="17308" y="11434"/>
                    <a:pt x="17177" y="11434"/>
                  </a:cubicBezTo>
                  <a:cubicBezTo>
                    <a:pt x="17054" y="11434"/>
                    <a:pt x="16966" y="11441"/>
                    <a:pt x="16966" y="11441"/>
                  </a:cubicBezTo>
                  <a:cubicBezTo>
                    <a:pt x="16966" y="11441"/>
                    <a:pt x="16878" y="11441"/>
                    <a:pt x="16755" y="11455"/>
                  </a:cubicBezTo>
                  <a:cubicBezTo>
                    <a:pt x="16623" y="11462"/>
                    <a:pt x="16456" y="11482"/>
                    <a:pt x="16289" y="11509"/>
                  </a:cubicBezTo>
                  <a:cubicBezTo>
                    <a:pt x="16123" y="11536"/>
                    <a:pt x="15956" y="11576"/>
                    <a:pt x="15833" y="11610"/>
                  </a:cubicBezTo>
                  <a:cubicBezTo>
                    <a:pt x="15710" y="11637"/>
                    <a:pt x="15631" y="11664"/>
                    <a:pt x="15631" y="11664"/>
                  </a:cubicBezTo>
                  <a:cubicBezTo>
                    <a:pt x="15631" y="11664"/>
                    <a:pt x="15552" y="11684"/>
                    <a:pt x="15429" y="11725"/>
                  </a:cubicBezTo>
                  <a:cubicBezTo>
                    <a:pt x="15314" y="11765"/>
                    <a:pt x="15156" y="11826"/>
                    <a:pt x="15007" y="11893"/>
                  </a:cubicBezTo>
                  <a:cubicBezTo>
                    <a:pt x="14866" y="11961"/>
                    <a:pt x="14717" y="12035"/>
                    <a:pt x="14620" y="12089"/>
                  </a:cubicBezTo>
                  <a:cubicBezTo>
                    <a:pt x="14515" y="12150"/>
                    <a:pt x="14445" y="12190"/>
                    <a:pt x="14445" y="12190"/>
                  </a:cubicBezTo>
                  <a:cubicBezTo>
                    <a:pt x="14445" y="12190"/>
                    <a:pt x="14383" y="12231"/>
                    <a:pt x="14287" y="12298"/>
                  </a:cubicBezTo>
                  <a:cubicBezTo>
                    <a:pt x="14190" y="12366"/>
                    <a:pt x="14067" y="12460"/>
                    <a:pt x="13953" y="12555"/>
                  </a:cubicBezTo>
                  <a:cubicBezTo>
                    <a:pt x="13839" y="12656"/>
                    <a:pt x="13733" y="12757"/>
                    <a:pt x="13663" y="12839"/>
                  </a:cubicBezTo>
                  <a:cubicBezTo>
                    <a:pt x="13584" y="12919"/>
                    <a:pt x="13540" y="12974"/>
                    <a:pt x="13540" y="12974"/>
                  </a:cubicBezTo>
                  <a:cubicBezTo>
                    <a:pt x="13540" y="12974"/>
                    <a:pt x="13487" y="13028"/>
                    <a:pt x="13426" y="13115"/>
                  </a:cubicBezTo>
                  <a:cubicBezTo>
                    <a:pt x="13364" y="13203"/>
                    <a:pt x="13285" y="13318"/>
                    <a:pt x="13215" y="13439"/>
                  </a:cubicBezTo>
                  <a:cubicBezTo>
                    <a:pt x="13145" y="13561"/>
                    <a:pt x="13083" y="13682"/>
                    <a:pt x="13048" y="13777"/>
                  </a:cubicBezTo>
                  <a:cubicBezTo>
                    <a:pt x="13004" y="13871"/>
                    <a:pt x="12987" y="13939"/>
                    <a:pt x="12987" y="13939"/>
                  </a:cubicBezTo>
                  <a:cubicBezTo>
                    <a:pt x="12987" y="13939"/>
                    <a:pt x="12960" y="14000"/>
                    <a:pt x="12934" y="14094"/>
                  </a:cubicBezTo>
                  <a:cubicBezTo>
                    <a:pt x="12908" y="14195"/>
                    <a:pt x="12881" y="14324"/>
                    <a:pt x="12864" y="14459"/>
                  </a:cubicBezTo>
                  <a:cubicBezTo>
                    <a:pt x="12855" y="14519"/>
                    <a:pt x="12846" y="14587"/>
                    <a:pt x="12846" y="14647"/>
                  </a:cubicBezTo>
                  <a:cubicBezTo>
                    <a:pt x="12846" y="14681"/>
                    <a:pt x="12837" y="14708"/>
                    <a:pt x="12837" y="14735"/>
                  </a:cubicBezTo>
                  <a:cubicBezTo>
                    <a:pt x="12837" y="14762"/>
                    <a:pt x="12837" y="14783"/>
                    <a:pt x="12837" y="14809"/>
                  </a:cubicBezTo>
                  <a:cubicBezTo>
                    <a:pt x="12837" y="14857"/>
                    <a:pt x="12837" y="14884"/>
                    <a:pt x="12837" y="14884"/>
                  </a:cubicBezTo>
                  <a:cubicBezTo>
                    <a:pt x="12837" y="14884"/>
                    <a:pt x="12829" y="15005"/>
                    <a:pt x="12793" y="15127"/>
                  </a:cubicBezTo>
                  <a:cubicBezTo>
                    <a:pt x="12776" y="15188"/>
                    <a:pt x="12758" y="15248"/>
                    <a:pt x="12741" y="15289"/>
                  </a:cubicBezTo>
                  <a:cubicBezTo>
                    <a:pt x="12723" y="15336"/>
                    <a:pt x="12706" y="15363"/>
                    <a:pt x="12706" y="15363"/>
                  </a:cubicBezTo>
                  <a:cubicBezTo>
                    <a:pt x="12706" y="15363"/>
                    <a:pt x="12688" y="15390"/>
                    <a:pt x="12670" y="15431"/>
                  </a:cubicBezTo>
                  <a:cubicBezTo>
                    <a:pt x="12644" y="15478"/>
                    <a:pt x="12609" y="15532"/>
                    <a:pt x="12565" y="15586"/>
                  </a:cubicBezTo>
                  <a:cubicBezTo>
                    <a:pt x="12530" y="15633"/>
                    <a:pt x="12486" y="15687"/>
                    <a:pt x="12451" y="15727"/>
                  </a:cubicBezTo>
                  <a:cubicBezTo>
                    <a:pt x="12407" y="15761"/>
                    <a:pt x="12389" y="15788"/>
                    <a:pt x="12389" y="15788"/>
                  </a:cubicBezTo>
                  <a:cubicBezTo>
                    <a:pt x="12389" y="15788"/>
                    <a:pt x="12363" y="15809"/>
                    <a:pt x="12319" y="15842"/>
                  </a:cubicBezTo>
                  <a:cubicBezTo>
                    <a:pt x="12284" y="15876"/>
                    <a:pt x="12222" y="15923"/>
                    <a:pt x="12161" y="15964"/>
                  </a:cubicBezTo>
                  <a:cubicBezTo>
                    <a:pt x="12108" y="16004"/>
                    <a:pt x="12047" y="16045"/>
                    <a:pt x="11994" y="16072"/>
                  </a:cubicBezTo>
                  <a:cubicBezTo>
                    <a:pt x="11941" y="16099"/>
                    <a:pt x="11915" y="16112"/>
                    <a:pt x="11915" y="16112"/>
                  </a:cubicBezTo>
                  <a:cubicBezTo>
                    <a:pt x="11915" y="16112"/>
                    <a:pt x="11880" y="16132"/>
                    <a:pt x="11827" y="16153"/>
                  </a:cubicBezTo>
                  <a:cubicBezTo>
                    <a:pt x="11774" y="16180"/>
                    <a:pt x="11704" y="16207"/>
                    <a:pt x="11634" y="16234"/>
                  </a:cubicBezTo>
                  <a:cubicBezTo>
                    <a:pt x="11485" y="16281"/>
                    <a:pt x="11335" y="16315"/>
                    <a:pt x="11335" y="16315"/>
                  </a:cubicBezTo>
                  <a:cubicBezTo>
                    <a:pt x="11335" y="16315"/>
                    <a:pt x="11177" y="16349"/>
                    <a:pt x="11019" y="16355"/>
                  </a:cubicBezTo>
                  <a:cubicBezTo>
                    <a:pt x="10940" y="16362"/>
                    <a:pt x="10861" y="16369"/>
                    <a:pt x="10799" y="16369"/>
                  </a:cubicBezTo>
                  <a:cubicBezTo>
                    <a:pt x="10738" y="16369"/>
                    <a:pt x="10694" y="16362"/>
                    <a:pt x="10694" y="16362"/>
                  </a:cubicBezTo>
                  <a:cubicBezTo>
                    <a:pt x="10694" y="16362"/>
                    <a:pt x="10659" y="16362"/>
                    <a:pt x="10597" y="16362"/>
                  </a:cubicBezTo>
                  <a:cubicBezTo>
                    <a:pt x="10536" y="16355"/>
                    <a:pt x="10457" y="16349"/>
                    <a:pt x="10378" y="16335"/>
                  </a:cubicBezTo>
                  <a:cubicBezTo>
                    <a:pt x="10299" y="16322"/>
                    <a:pt x="10228" y="16308"/>
                    <a:pt x="10167" y="16295"/>
                  </a:cubicBezTo>
                  <a:cubicBezTo>
                    <a:pt x="10114" y="16274"/>
                    <a:pt x="10079" y="16268"/>
                    <a:pt x="10079" y="16268"/>
                  </a:cubicBezTo>
                  <a:cubicBezTo>
                    <a:pt x="10079" y="16268"/>
                    <a:pt x="10035" y="16254"/>
                    <a:pt x="9982" y="16234"/>
                  </a:cubicBezTo>
                  <a:cubicBezTo>
                    <a:pt x="9930" y="16220"/>
                    <a:pt x="9859" y="16193"/>
                    <a:pt x="9789" y="16160"/>
                  </a:cubicBezTo>
                  <a:cubicBezTo>
                    <a:pt x="9719" y="16132"/>
                    <a:pt x="9649" y="16099"/>
                    <a:pt x="9605" y="16072"/>
                  </a:cubicBezTo>
                  <a:cubicBezTo>
                    <a:pt x="9552" y="16045"/>
                    <a:pt x="9526" y="16025"/>
                    <a:pt x="9526" y="16025"/>
                  </a:cubicBezTo>
                  <a:cubicBezTo>
                    <a:pt x="9526" y="16025"/>
                    <a:pt x="9491" y="16004"/>
                    <a:pt x="9447" y="15971"/>
                  </a:cubicBezTo>
                  <a:cubicBezTo>
                    <a:pt x="9403" y="15944"/>
                    <a:pt x="9341" y="15903"/>
                    <a:pt x="9289" y="15856"/>
                  </a:cubicBezTo>
                  <a:cubicBezTo>
                    <a:pt x="9236" y="15809"/>
                    <a:pt x="9183" y="15761"/>
                    <a:pt x="9148" y="15721"/>
                  </a:cubicBezTo>
                  <a:cubicBezTo>
                    <a:pt x="9113" y="15687"/>
                    <a:pt x="9095" y="15660"/>
                    <a:pt x="9095" y="15660"/>
                  </a:cubicBezTo>
                  <a:cubicBezTo>
                    <a:pt x="9095" y="15660"/>
                    <a:pt x="9069" y="15633"/>
                    <a:pt x="9043" y="15593"/>
                  </a:cubicBezTo>
                  <a:cubicBezTo>
                    <a:pt x="9007" y="15559"/>
                    <a:pt x="8972" y="15505"/>
                    <a:pt x="8937" y="15444"/>
                  </a:cubicBezTo>
                  <a:cubicBezTo>
                    <a:pt x="8911" y="15390"/>
                    <a:pt x="8876" y="15336"/>
                    <a:pt x="8858" y="15289"/>
                  </a:cubicBezTo>
                  <a:cubicBezTo>
                    <a:pt x="8841" y="15248"/>
                    <a:pt x="8832" y="15214"/>
                    <a:pt x="8832" y="15214"/>
                  </a:cubicBezTo>
                  <a:cubicBezTo>
                    <a:pt x="8832" y="15214"/>
                    <a:pt x="8823" y="15188"/>
                    <a:pt x="8805" y="15140"/>
                  </a:cubicBezTo>
                  <a:cubicBezTo>
                    <a:pt x="8797" y="15100"/>
                    <a:pt x="8779" y="15039"/>
                    <a:pt x="8770" y="14978"/>
                  </a:cubicBezTo>
                  <a:cubicBezTo>
                    <a:pt x="8761" y="14918"/>
                    <a:pt x="8761" y="14850"/>
                    <a:pt x="8761" y="14809"/>
                  </a:cubicBezTo>
                  <a:cubicBezTo>
                    <a:pt x="8761" y="14762"/>
                    <a:pt x="8761" y="14729"/>
                    <a:pt x="8761" y="14729"/>
                  </a:cubicBezTo>
                  <a:cubicBezTo>
                    <a:pt x="8761" y="14729"/>
                    <a:pt x="8761" y="14695"/>
                    <a:pt x="8770" y="14654"/>
                  </a:cubicBezTo>
                  <a:cubicBezTo>
                    <a:pt x="8770" y="14607"/>
                    <a:pt x="8788" y="14546"/>
                    <a:pt x="8797" y="14486"/>
                  </a:cubicBezTo>
                  <a:cubicBezTo>
                    <a:pt x="8814" y="14425"/>
                    <a:pt x="8841" y="14364"/>
                    <a:pt x="8858" y="14324"/>
                  </a:cubicBezTo>
                  <a:cubicBezTo>
                    <a:pt x="8876" y="14276"/>
                    <a:pt x="8884" y="14249"/>
                    <a:pt x="8884" y="14249"/>
                  </a:cubicBezTo>
                  <a:cubicBezTo>
                    <a:pt x="8884" y="14249"/>
                    <a:pt x="8902" y="14222"/>
                    <a:pt x="8928" y="14182"/>
                  </a:cubicBezTo>
                  <a:cubicBezTo>
                    <a:pt x="8946" y="14134"/>
                    <a:pt x="8981" y="14081"/>
                    <a:pt x="9025" y="14027"/>
                  </a:cubicBezTo>
                  <a:cubicBezTo>
                    <a:pt x="9060" y="13973"/>
                    <a:pt x="9104" y="13925"/>
                    <a:pt x="9139" y="13885"/>
                  </a:cubicBezTo>
                  <a:cubicBezTo>
                    <a:pt x="9174" y="13851"/>
                    <a:pt x="9201" y="13824"/>
                    <a:pt x="9201" y="13824"/>
                  </a:cubicBezTo>
                  <a:cubicBezTo>
                    <a:pt x="9201" y="13824"/>
                    <a:pt x="9227" y="13804"/>
                    <a:pt x="9262" y="13763"/>
                  </a:cubicBezTo>
                  <a:cubicBezTo>
                    <a:pt x="9306" y="13729"/>
                    <a:pt x="9359" y="13689"/>
                    <a:pt x="9420" y="13642"/>
                  </a:cubicBezTo>
                  <a:cubicBezTo>
                    <a:pt x="9482" y="13601"/>
                    <a:pt x="9543" y="13568"/>
                    <a:pt x="9587" y="13541"/>
                  </a:cubicBezTo>
                  <a:cubicBezTo>
                    <a:pt x="9640" y="13507"/>
                    <a:pt x="9675" y="13493"/>
                    <a:pt x="9675" y="13493"/>
                  </a:cubicBezTo>
                  <a:cubicBezTo>
                    <a:pt x="9675" y="13493"/>
                    <a:pt x="9701" y="13473"/>
                    <a:pt x="9754" y="13453"/>
                  </a:cubicBezTo>
                  <a:cubicBezTo>
                    <a:pt x="9807" y="13426"/>
                    <a:pt x="9877" y="13399"/>
                    <a:pt x="9947" y="13372"/>
                  </a:cubicBezTo>
                  <a:cubicBezTo>
                    <a:pt x="10026" y="13345"/>
                    <a:pt x="10097" y="13324"/>
                    <a:pt x="10149" y="13311"/>
                  </a:cubicBezTo>
                  <a:cubicBezTo>
                    <a:pt x="10211" y="13298"/>
                    <a:pt x="10246" y="13291"/>
                    <a:pt x="10246" y="13291"/>
                  </a:cubicBezTo>
                  <a:cubicBezTo>
                    <a:pt x="10246" y="13291"/>
                    <a:pt x="10290" y="13284"/>
                    <a:pt x="10343" y="13270"/>
                  </a:cubicBezTo>
                  <a:cubicBezTo>
                    <a:pt x="10404" y="13264"/>
                    <a:pt x="10483" y="13250"/>
                    <a:pt x="10562" y="13244"/>
                  </a:cubicBezTo>
                  <a:cubicBezTo>
                    <a:pt x="10641" y="13237"/>
                    <a:pt x="10720" y="13230"/>
                    <a:pt x="10782" y="13230"/>
                  </a:cubicBezTo>
                  <a:cubicBezTo>
                    <a:pt x="10808" y="13230"/>
                    <a:pt x="10826" y="13230"/>
                    <a:pt x="10852" y="13230"/>
                  </a:cubicBezTo>
                  <a:cubicBezTo>
                    <a:pt x="10878" y="13230"/>
                    <a:pt x="10896" y="13230"/>
                    <a:pt x="10914" y="13230"/>
                  </a:cubicBezTo>
                  <a:cubicBezTo>
                    <a:pt x="10958" y="13230"/>
                    <a:pt x="10975" y="13230"/>
                    <a:pt x="10975" y="13230"/>
                  </a:cubicBezTo>
                  <a:cubicBezTo>
                    <a:pt x="10975" y="13230"/>
                    <a:pt x="11063" y="13230"/>
                    <a:pt x="11186" y="13216"/>
                  </a:cubicBezTo>
                  <a:cubicBezTo>
                    <a:pt x="11318" y="13210"/>
                    <a:pt x="11485" y="13196"/>
                    <a:pt x="11651" y="13169"/>
                  </a:cubicBezTo>
                  <a:cubicBezTo>
                    <a:pt x="11827" y="13142"/>
                    <a:pt x="11994" y="13109"/>
                    <a:pt x="12117" y="13075"/>
                  </a:cubicBezTo>
                  <a:cubicBezTo>
                    <a:pt x="12240" y="13048"/>
                    <a:pt x="12319" y="13028"/>
                    <a:pt x="12319" y="13028"/>
                  </a:cubicBezTo>
                  <a:cubicBezTo>
                    <a:pt x="12319" y="13028"/>
                    <a:pt x="12398" y="13001"/>
                    <a:pt x="12512" y="12967"/>
                  </a:cubicBezTo>
                  <a:cubicBezTo>
                    <a:pt x="12635" y="12926"/>
                    <a:pt x="12793" y="12865"/>
                    <a:pt x="12943" y="12805"/>
                  </a:cubicBezTo>
                  <a:cubicBezTo>
                    <a:pt x="13092" y="12737"/>
                    <a:pt x="13233" y="12670"/>
                    <a:pt x="13338" y="12609"/>
                  </a:cubicBezTo>
                  <a:cubicBezTo>
                    <a:pt x="13443" y="12555"/>
                    <a:pt x="13505" y="12508"/>
                    <a:pt x="13505" y="12508"/>
                  </a:cubicBezTo>
                  <a:cubicBezTo>
                    <a:pt x="13505" y="12508"/>
                    <a:pt x="13575" y="12467"/>
                    <a:pt x="13672" y="12406"/>
                  </a:cubicBezTo>
                  <a:cubicBezTo>
                    <a:pt x="13768" y="12339"/>
                    <a:pt x="13900" y="12251"/>
                    <a:pt x="14014" y="12157"/>
                  </a:cubicBezTo>
                  <a:cubicBezTo>
                    <a:pt x="14129" y="12056"/>
                    <a:pt x="14234" y="11954"/>
                    <a:pt x="14313" y="11873"/>
                  </a:cubicBezTo>
                  <a:cubicBezTo>
                    <a:pt x="14392" y="11799"/>
                    <a:pt x="14436" y="11738"/>
                    <a:pt x="14436" y="11738"/>
                  </a:cubicBezTo>
                  <a:cubicBezTo>
                    <a:pt x="14436" y="11738"/>
                    <a:pt x="14489" y="11684"/>
                    <a:pt x="14550" y="11603"/>
                  </a:cubicBezTo>
                  <a:cubicBezTo>
                    <a:pt x="14620" y="11516"/>
                    <a:pt x="14700" y="11401"/>
                    <a:pt x="14770" y="11279"/>
                  </a:cubicBezTo>
                  <a:cubicBezTo>
                    <a:pt x="14849" y="11164"/>
                    <a:pt x="14910" y="11036"/>
                    <a:pt x="14945" y="10949"/>
                  </a:cubicBezTo>
                  <a:cubicBezTo>
                    <a:pt x="14989" y="10854"/>
                    <a:pt x="15016" y="10787"/>
                    <a:pt x="15016" y="10787"/>
                  </a:cubicBezTo>
                  <a:cubicBezTo>
                    <a:pt x="15016" y="10787"/>
                    <a:pt x="15033" y="10726"/>
                    <a:pt x="15068" y="10631"/>
                  </a:cubicBezTo>
                  <a:cubicBezTo>
                    <a:pt x="15095" y="10530"/>
                    <a:pt x="15130" y="10402"/>
                    <a:pt x="15148" y="10274"/>
                  </a:cubicBezTo>
                  <a:cubicBezTo>
                    <a:pt x="15165" y="10139"/>
                    <a:pt x="15174" y="10010"/>
                    <a:pt x="15183" y="9909"/>
                  </a:cubicBezTo>
                  <a:cubicBezTo>
                    <a:pt x="15183" y="9815"/>
                    <a:pt x="15174" y="9747"/>
                    <a:pt x="15174" y="9747"/>
                  </a:cubicBezTo>
                  <a:cubicBezTo>
                    <a:pt x="15174" y="9747"/>
                    <a:pt x="15174" y="9680"/>
                    <a:pt x="15165" y="9585"/>
                  </a:cubicBezTo>
                  <a:cubicBezTo>
                    <a:pt x="15156" y="9484"/>
                    <a:pt x="15130" y="9356"/>
                    <a:pt x="15104" y="9221"/>
                  </a:cubicBezTo>
                  <a:cubicBezTo>
                    <a:pt x="15068" y="9092"/>
                    <a:pt x="15025" y="8964"/>
                    <a:pt x="14981" y="8870"/>
                  </a:cubicBezTo>
                  <a:cubicBezTo>
                    <a:pt x="14945" y="8775"/>
                    <a:pt x="14919" y="8714"/>
                    <a:pt x="14919" y="8714"/>
                  </a:cubicBezTo>
                  <a:cubicBezTo>
                    <a:pt x="14919" y="8714"/>
                    <a:pt x="14884" y="8654"/>
                    <a:pt x="14840" y="8559"/>
                  </a:cubicBezTo>
                  <a:cubicBezTo>
                    <a:pt x="14787" y="8471"/>
                    <a:pt x="14717" y="8350"/>
                    <a:pt x="14629" y="8235"/>
                  </a:cubicBezTo>
                  <a:cubicBezTo>
                    <a:pt x="14550" y="8120"/>
                    <a:pt x="14454" y="8005"/>
                    <a:pt x="14383" y="7931"/>
                  </a:cubicBezTo>
                  <a:cubicBezTo>
                    <a:pt x="14304" y="7850"/>
                    <a:pt x="14252" y="7796"/>
                    <a:pt x="14252" y="7796"/>
                  </a:cubicBezTo>
                  <a:cubicBezTo>
                    <a:pt x="14252" y="7796"/>
                    <a:pt x="14199" y="7742"/>
                    <a:pt x="14120" y="7668"/>
                  </a:cubicBezTo>
                  <a:cubicBezTo>
                    <a:pt x="14032" y="7594"/>
                    <a:pt x="13918" y="7499"/>
                    <a:pt x="13795" y="7405"/>
                  </a:cubicBezTo>
                  <a:cubicBezTo>
                    <a:pt x="13663" y="7317"/>
                    <a:pt x="13531" y="7236"/>
                    <a:pt x="13435" y="7175"/>
                  </a:cubicBezTo>
                  <a:cubicBezTo>
                    <a:pt x="13329" y="7114"/>
                    <a:pt x="13259" y="7081"/>
                    <a:pt x="13259" y="7081"/>
                  </a:cubicBezTo>
                  <a:cubicBezTo>
                    <a:pt x="13259" y="7081"/>
                    <a:pt x="13189" y="7040"/>
                    <a:pt x="13074" y="6993"/>
                  </a:cubicBezTo>
                  <a:cubicBezTo>
                    <a:pt x="12969" y="6939"/>
                    <a:pt x="12820" y="6872"/>
                    <a:pt x="12662" y="6818"/>
                  </a:cubicBezTo>
                  <a:cubicBezTo>
                    <a:pt x="12503" y="6764"/>
                    <a:pt x="12345" y="6716"/>
                    <a:pt x="12222" y="6682"/>
                  </a:cubicBezTo>
                  <a:cubicBezTo>
                    <a:pt x="12099" y="6649"/>
                    <a:pt x="12020" y="6635"/>
                    <a:pt x="12020" y="6635"/>
                  </a:cubicBezTo>
                  <a:cubicBezTo>
                    <a:pt x="12020" y="6635"/>
                    <a:pt x="11933" y="6615"/>
                    <a:pt x="11810" y="6588"/>
                  </a:cubicBezTo>
                  <a:cubicBezTo>
                    <a:pt x="11687" y="6568"/>
                    <a:pt x="11520" y="6541"/>
                    <a:pt x="11344" y="6527"/>
                  </a:cubicBezTo>
                  <a:cubicBezTo>
                    <a:pt x="11177" y="6507"/>
                    <a:pt x="11001" y="6500"/>
                    <a:pt x="10878" y="6500"/>
                  </a:cubicBezTo>
                  <a:cubicBezTo>
                    <a:pt x="10747" y="6500"/>
                    <a:pt x="10659" y="6500"/>
                    <a:pt x="10659" y="6500"/>
                  </a:cubicBezTo>
                  <a:cubicBezTo>
                    <a:pt x="10659" y="6500"/>
                    <a:pt x="10580" y="6507"/>
                    <a:pt x="10448" y="6514"/>
                  </a:cubicBezTo>
                  <a:cubicBezTo>
                    <a:pt x="10325" y="6520"/>
                    <a:pt x="10149" y="6534"/>
                    <a:pt x="9982" y="6561"/>
                  </a:cubicBezTo>
                  <a:cubicBezTo>
                    <a:pt x="9816" y="6581"/>
                    <a:pt x="9649" y="6615"/>
                    <a:pt x="9526" y="6649"/>
                  </a:cubicBezTo>
                  <a:cubicBezTo>
                    <a:pt x="9403" y="6676"/>
                    <a:pt x="9324" y="6696"/>
                    <a:pt x="9324" y="6696"/>
                  </a:cubicBezTo>
                  <a:cubicBezTo>
                    <a:pt x="9324" y="6696"/>
                    <a:pt x="9236" y="6723"/>
                    <a:pt x="9122" y="6757"/>
                  </a:cubicBezTo>
                  <a:cubicBezTo>
                    <a:pt x="8999" y="6797"/>
                    <a:pt x="8841" y="6851"/>
                    <a:pt x="8691" y="6912"/>
                  </a:cubicBezTo>
                  <a:cubicBezTo>
                    <a:pt x="8542" y="6979"/>
                    <a:pt x="8401" y="7047"/>
                    <a:pt x="8296" y="7108"/>
                  </a:cubicBezTo>
                  <a:cubicBezTo>
                    <a:pt x="8191" y="7162"/>
                    <a:pt x="8120" y="7202"/>
                    <a:pt x="8120" y="7202"/>
                  </a:cubicBezTo>
                  <a:cubicBezTo>
                    <a:pt x="8120" y="7202"/>
                    <a:pt x="8050" y="7243"/>
                    <a:pt x="7953" y="7310"/>
                  </a:cubicBezTo>
                  <a:cubicBezTo>
                    <a:pt x="7857" y="7371"/>
                    <a:pt x="7734" y="7459"/>
                    <a:pt x="7611" y="7560"/>
                  </a:cubicBezTo>
                  <a:cubicBezTo>
                    <a:pt x="7497" y="7654"/>
                    <a:pt x="7391" y="7756"/>
                    <a:pt x="7312" y="7830"/>
                  </a:cubicBezTo>
                  <a:cubicBezTo>
                    <a:pt x="7233" y="7911"/>
                    <a:pt x="7180" y="7965"/>
                    <a:pt x="7180" y="7965"/>
                  </a:cubicBezTo>
                  <a:cubicBezTo>
                    <a:pt x="7180" y="7965"/>
                    <a:pt x="7136" y="8019"/>
                    <a:pt x="7066" y="8107"/>
                  </a:cubicBezTo>
                  <a:cubicBezTo>
                    <a:pt x="6996" y="8188"/>
                    <a:pt x="6917" y="8303"/>
                    <a:pt x="6838" y="8424"/>
                  </a:cubicBezTo>
                  <a:cubicBezTo>
                    <a:pt x="6768" y="8539"/>
                    <a:pt x="6706" y="8667"/>
                    <a:pt x="6662" y="8762"/>
                  </a:cubicBezTo>
                  <a:cubicBezTo>
                    <a:pt x="6618" y="8849"/>
                    <a:pt x="6601" y="8917"/>
                    <a:pt x="6601" y="8917"/>
                  </a:cubicBezTo>
                  <a:cubicBezTo>
                    <a:pt x="6601" y="8917"/>
                    <a:pt x="6574" y="8977"/>
                    <a:pt x="6539" y="9072"/>
                  </a:cubicBezTo>
                  <a:cubicBezTo>
                    <a:pt x="6513" y="9173"/>
                    <a:pt x="6478" y="9302"/>
                    <a:pt x="6460" y="9430"/>
                  </a:cubicBezTo>
                  <a:cubicBezTo>
                    <a:pt x="6434" y="9565"/>
                    <a:pt x="6425" y="9693"/>
                    <a:pt x="6425" y="9794"/>
                  </a:cubicBezTo>
                  <a:cubicBezTo>
                    <a:pt x="6416" y="9862"/>
                    <a:pt x="6416" y="9909"/>
                    <a:pt x="6416" y="9909"/>
                  </a:cubicBezTo>
                  <a:cubicBezTo>
                    <a:pt x="6416" y="9909"/>
                    <a:pt x="6416" y="10030"/>
                    <a:pt x="6390" y="10152"/>
                  </a:cubicBezTo>
                  <a:cubicBezTo>
                    <a:pt x="6372" y="10213"/>
                    <a:pt x="6355" y="10274"/>
                    <a:pt x="6337" y="10314"/>
                  </a:cubicBezTo>
                  <a:cubicBezTo>
                    <a:pt x="6320" y="10361"/>
                    <a:pt x="6302" y="10388"/>
                    <a:pt x="6302" y="10388"/>
                  </a:cubicBezTo>
                  <a:cubicBezTo>
                    <a:pt x="6302" y="10388"/>
                    <a:pt x="6293" y="10415"/>
                    <a:pt x="6267" y="10462"/>
                  </a:cubicBezTo>
                  <a:cubicBezTo>
                    <a:pt x="6249" y="10503"/>
                    <a:pt x="6214" y="10557"/>
                    <a:pt x="6170" y="10611"/>
                  </a:cubicBezTo>
                  <a:cubicBezTo>
                    <a:pt x="6135" y="10665"/>
                    <a:pt x="6091" y="10719"/>
                    <a:pt x="6056" y="10759"/>
                  </a:cubicBezTo>
                  <a:cubicBezTo>
                    <a:pt x="6021" y="10793"/>
                    <a:pt x="6003" y="10820"/>
                    <a:pt x="6003" y="10820"/>
                  </a:cubicBezTo>
                  <a:cubicBezTo>
                    <a:pt x="6003" y="10820"/>
                    <a:pt x="5977" y="10841"/>
                    <a:pt x="5933" y="10881"/>
                  </a:cubicBezTo>
                  <a:cubicBezTo>
                    <a:pt x="5898" y="10915"/>
                    <a:pt x="5845" y="10962"/>
                    <a:pt x="5784" y="11003"/>
                  </a:cubicBezTo>
                  <a:cubicBezTo>
                    <a:pt x="5731" y="11043"/>
                    <a:pt x="5670" y="11084"/>
                    <a:pt x="5617" y="11111"/>
                  </a:cubicBezTo>
                  <a:cubicBezTo>
                    <a:pt x="5573" y="11138"/>
                    <a:pt x="5538" y="11158"/>
                    <a:pt x="5538" y="11158"/>
                  </a:cubicBezTo>
                  <a:cubicBezTo>
                    <a:pt x="5538" y="11158"/>
                    <a:pt x="5503" y="11178"/>
                    <a:pt x="5450" y="11198"/>
                  </a:cubicBezTo>
                  <a:cubicBezTo>
                    <a:pt x="5406" y="11225"/>
                    <a:pt x="5336" y="11252"/>
                    <a:pt x="5265" y="11279"/>
                  </a:cubicBezTo>
                  <a:cubicBezTo>
                    <a:pt x="5186" y="11306"/>
                    <a:pt x="5116" y="11326"/>
                    <a:pt x="5063" y="11347"/>
                  </a:cubicBezTo>
                  <a:cubicBezTo>
                    <a:pt x="5002" y="11360"/>
                    <a:pt x="4967" y="11367"/>
                    <a:pt x="4967" y="11367"/>
                  </a:cubicBezTo>
                  <a:cubicBezTo>
                    <a:pt x="4967" y="11367"/>
                    <a:pt x="4932" y="11380"/>
                    <a:pt x="4870" y="11387"/>
                  </a:cubicBezTo>
                  <a:cubicBezTo>
                    <a:pt x="4809" y="11401"/>
                    <a:pt x="4730" y="11414"/>
                    <a:pt x="4651" y="11421"/>
                  </a:cubicBezTo>
                  <a:cubicBezTo>
                    <a:pt x="4571" y="11428"/>
                    <a:pt x="4492" y="11434"/>
                    <a:pt x="4431" y="11434"/>
                  </a:cubicBezTo>
                  <a:cubicBezTo>
                    <a:pt x="4369" y="11434"/>
                    <a:pt x="4334" y="11434"/>
                    <a:pt x="4334" y="11434"/>
                  </a:cubicBezTo>
                  <a:cubicBezTo>
                    <a:pt x="4334" y="11434"/>
                    <a:pt x="4290" y="11434"/>
                    <a:pt x="4229" y="11428"/>
                  </a:cubicBezTo>
                  <a:cubicBezTo>
                    <a:pt x="4176" y="11428"/>
                    <a:pt x="4097" y="11421"/>
                    <a:pt x="4018" y="11408"/>
                  </a:cubicBezTo>
                  <a:cubicBezTo>
                    <a:pt x="3939" y="11401"/>
                    <a:pt x="3860" y="11380"/>
                    <a:pt x="3798" y="11374"/>
                  </a:cubicBezTo>
                  <a:cubicBezTo>
                    <a:pt x="3746" y="11360"/>
                    <a:pt x="3711" y="11347"/>
                    <a:pt x="3711" y="11347"/>
                  </a:cubicBezTo>
                  <a:cubicBezTo>
                    <a:pt x="3711" y="11347"/>
                    <a:pt x="3667" y="11340"/>
                    <a:pt x="3614" y="11320"/>
                  </a:cubicBezTo>
                  <a:cubicBezTo>
                    <a:pt x="3561" y="11306"/>
                    <a:pt x="3482" y="11279"/>
                    <a:pt x="3412" y="11246"/>
                  </a:cubicBezTo>
                  <a:cubicBezTo>
                    <a:pt x="3342" y="11218"/>
                    <a:pt x="3280" y="11185"/>
                    <a:pt x="3228" y="11158"/>
                  </a:cubicBezTo>
                  <a:cubicBezTo>
                    <a:pt x="3175" y="11138"/>
                    <a:pt x="3148" y="11117"/>
                    <a:pt x="3148" y="11117"/>
                  </a:cubicBezTo>
                  <a:cubicBezTo>
                    <a:pt x="3148" y="11117"/>
                    <a:pt x="3113" y="11097"/>
                    <a:pt x="3069" y="11070"/>
                  </a:cubicBezTo>
                  <a:cubicBezTo>
                    <a:pt x="3025" y="11036"/>
                    <a:pt x="2964" y="10996"/>
                    <a:pt x="2911" y="10955"/>
                  </a:cubicBezTo>
                  <a:cubicBezTo>
                    <a:pt x="2850" y="10908"/>
                    <a:pt x="2797" y="10861"/>
                    <a:pt x="2762" y="10827"/>
                  </a:cubicBezTo>
                  <a:cubicBezTo>
                    <a:pt x="2727" y="10787"/>
                    <a:pt x="2709" y="10759"/>
                    <a:pt x="2709" y="10759"/>
                  </a:cubicBezTo>
                  <a:cubicBezTo>
                    <a:pt x="2709" y="10759"/>
                    <a:pt x="2683" y="10739"/>
                    <a:pt x="2648" y="10699"/>
                  </a:cubicBezTo>
                  <a:cubicBezTo>
                    <a:pt x="2621" y="10658"/>
                    <a:pt x="2578" y="10604"/>
                    <a:pt x="2542" y="10550"/>
                  </a:cubicBezTo>
                  <a:cubicBezTo>
                    <a:pt x="2507" y="10496"/>
                    <a:pt x="2481" y="10436"/>
                    <a:pt x="2455" y="10395"/>
                  </a:cubicBezTo>
                  <a:cubicBezTo>
                    <a:pt x="2437" y="10354"/>
                    <a:pt x="2428" y="10321"/>
                    <a:pt x="2428" y="10321"/>
                  </a:cubicBezTo>
                  <a:cubicBezTo>
                    <a:pt x="2428" y="10321"/>
                    <a:pt x="2419" y="10294"/>
                    <a:pt x="2402" y="10246"/>
                  </a:cubicBezTo>
                  <a:cubicBezTo>
                    <a:pt x="2384" y="10206"/>
                    <a:pt x="2367" y="10145"/>
                    <a:pt x="2358" y="10085"/>
                  </a:cubicBezTo>
                  <a:cubicBezTo>
                    <a:pt x="2349" y="10024"/>
                    <a:pt x="2340" y="9963"/>
                    <a:pt x="2340" y="9916"/>
                  </a:cubicBezTo>
                  <a:cubicBezTo>
                    <a:pt x="2340" y="9869"/>
                    <a:pt x="2340" y="9835"/>
                    <a:pt x="2340" y="9835"/>
                  </a:cubicBezTo>
                  <a:cubicBezTo>
                    <a:pt x="2340" y="9835"/>
                    <a:pt x="2340" y="9713"/>
                    <a:pt x="2367" y="9592"/>
                  </a:cubicBezTo>
                  <a:cubicBezTo>
                    <a:pt x="2384" y="9531"/>
                    <a:pt x="2402" y="9470"/>
                    <a:pt x="2419" y="9430"/>
                  </a:cubicBezTo>
                  <a:cubicBezTo>
                    <a:pt x="2437" y="9383"/>
                    <a:pt x="2446" y="9356"/>
                    <a:pt x="2446" y="9356"/>
                  </a:cubicBezTo>
                  <a:cubicBezTo>
                    <a:pt x="2446" y="9356"/>
                    <a:pt x="2463" y="9329"/>
                    <a:pt x="2481" y="9288"/>
                  </a:cubicBezTo>
                  <a:cubicBezTo>
                    <a:pt x="2507" y="9241"/>
                    <a:pt x="2542" y="9187"/>
                    <a:pt x="2578" y="9133"/>
                  </a:cubicBezTo>
                  <a:cubicBezTo>
                    <a:pt x="2613" y="9079"/>
                    <a:pt x="2657" y="9025"/>
                    <a:pt x="2692" y="8991"/>
                  </a:cubicBezTo>
                  <a:cubicBezTo>
                    <a:pt x="2727" y="8950"/>
                    <a:pt x="2744" y="8923"/>
                    <a:pt x="2744" y="8923"/>
                  </a:cubicBezTo>
                  <a:cubicBezTo>
                    <a:pt x="2744" y="8923"/>
                    <a:pt x="2771" y="8903"/>
                    <a:pt x="2815" y="8863"/>
                  </a:cubicBezTo>
                  <a:cubicBezTo>
                    <a:pt x="2850" y="8829"/>
                    <a:pt x="2903" y="8782"/>
                    <a:pt x="2964" y="8741"/>
                  </a:cubicBezTo>
                  <a:cubicBezTo>
                    <a:pt x="3017" y="8701"/>
                    <a:pt x="3078" y="8660"/>
                    <a:pt x="3122" y="8626"/>
                  </a:cubicBezTo>
                  <a:cubicBezTo>
                    <a:pt x="3175" y="8599"/>
                    <a:pt x="3210" y="8586"/>
                    <a:pt x="3210" y="8586"/>
                  </a:cubicBezTo>
                  <a:cubicBezTo>
                    <a:pt x="3210" y="8586"/>
                    <a:pt x="3236" y="8566"/>
                    <a:pt x="3289" y="8539"/>
                  </a:cubicBezTo>
                  <a:cubicBezTo>
                    <a:pt x="3342" y="8518"/>
                    <a:pt x="3412" y="8485"/>
                    <a:pt x="3482" y="8458"/>
                  </a:cubicBezTo>
                  <a:cubicBezTo>
                    <a:pt x="3553" y="8431"/>
                    <a:pt x="3623" y="8411"/>
                    <a:pt x="3684" y="8390"/>
                  </a:cubicBezTo>
                  <a:cubicBezTo>
                    <a:pt x="3737" y="8377"/>
                    <a:pt x="3781" y="8370"/>
                    <a:pt x="3781" y="8370"/>
                  </a:cubicBezTo>
                  <a:cubicBezTo>
                    <a:pt x="3781" y="8370"/>
                    <a:pt x="3816" y="8357"/>
                    <a:pt x="3869" y="8350"/>
                  </a:cubicBezTo>
                  <a:cubicBezTo>
                    <a:pt x="3930" y="8336"/>
                    <a:pt x="4009" y="8323"/>
                    <a:pt x="4088" y="8316"/>
                  </a:cubicBezTo>
                  <a:cubicBezTo>
                    <a:pt x="4167" y="8309"/>
                    <a:pt x="4246" y="8303"/>
                    <a:pt x="4308" y="8303"/>
                  </a:cubicBezTo>
                  <a:cubicBezTo>
                    <a:pt x="4334" y="8296"/>
                    <a:pt x="4361" y="8296"/>
                    <a:pt x="4378" y="8296"/>
                  </a:cubicBezTo>
                  <a:cubicBezTo>
                    <a:pt x="4413" y="8296"/>
                    <a:pt x="4440" y="8296"/>
                    <a:pt x="4440" y="8296"/>
                  </a:cubicBezTo>
                  <a:cubicBezTo>
                    <a:pt x="4440" y="8296"/>
                    <a:pt x="4528" y="8296"/>
                    <a:pt x="4651" y="8296"/>
                  </a:cubicBezTo>
                  <a:cubicBezTo>
                    <a:pt x="4782" y="8289"/>
                    <a:pt x="4949" y="8276"/>
                    <a:pt x="5116" y="8249"/>
                  </a:cubicBezTo>
                  <a:cubicBezTo>
                    <a:pt x="5292" y="8228"/>
                    <a:pt x="5459" y="8201"/>
                    <a:pt x="5582" y="8167"/>
                  </a:cubicBezTo>
                  <a:cubicBezTo>
                    <a:pt x="5705" y="8140"/>
                    <a:pt x="5784" y="8120"/>
                    <a:pt x="5784" y="8120"/>
                  </a:cubicBezTo>
                  <a:cubicBezTo>
                    <a:pt x="5784" y="8120"/>
                    <a:pt x="5872" y="8100"/>
                    <a:pt x="5986" y="8066"/>
                  </a:cubicBezTo>
                  <a:cubicBezTo>
                    <a:pt x="6109" y="8026"/>
                    <a:pt x="6267" y="7972"/>
                    <a:pt x="6416" y="7911"/>
                  </a:cubicBezTo>
                  <a:cubicBezTo>
                    <a:pt x="6565" y="7850"/>
                    <a:pt x="6715" y="7783"/>
                    <a:pt x="6820" y="7729"/>
                  </a:cubicBezTo>
                  <a:cubicBezTo>
                    <a:pt x="6926" y="7675"/>
                    <a:pt x="6996" y="7634"/>
                    <a:pt x="6996" y="7634"/>
                  </a:cubicBezTo>
                  <a:cubicBezTo>
                    <a:pt x="6996" y="7634"/>
                    <a:pt x="7066" y="7594"/>
                    <a:pt x="7163" y="7533"/>
                  </a:cubicBezTo>
                  <a:cubicBezTo>
                    <a:pt x="7268" y="7465"/>
                    <a:pt x="7391" y="7378"/>
                    <a:pt x="7514" y="7283"/>
                  </a:cubicBezTo>
                  <a:cubicBezTo>
                    <a:pt x="7628" y="7195"/>
                    <a:pt x="7743" y="7094"/>
                    <a:pt x="7822" y="7013"/>
                  </a:cubicBezTo>
                  <a:cubicBezTo>
                    <a:pt x="7901" y="6939"/>
                    <a:pt x="7953" y="6885"/>
                    <a:pt x="7953" y="6885"/>
                  </a:cubicBezTo>
                  <a:cubicBezTo>
                    <a:pt x="7953" y="6885"/>
                    <a:pt x="7997" y="6831"/>
                    <a:pt x="8068" y="6743"/>
                  </a:cubicBezTo>
                  <a:cubicBezTo>
                    <a:pt x="8138" y="6662"/>
                    <a:pt x="8226" y="6547"/>
                    <a:pt x="8305" y="6433"/>
                  </a:cubicBezTo>
                  <a:cubicBezTo>
                    <a:pt x="8384" y="6311"/>
                    <a:pt x="8445" y="6190"/>
                    <a:pt x="8489" y="6095"/>
                  </a:cubicBezTo>
                  <a:cubicBezTo>
                    <a:pt x="8533" y="6007"/>
                    <a:pt x="8559" y="5940"/>
                    <a:pt x="8559" y="5940"/>
                  </a:cubicBezTo>
                  <a:cubicBezTo>
                    <a:pt x="8559" y="5940"/>
                    <a:pt x="8586" y="5879"/>
                    <a:pt x="8621" y="5785"/>
                  </a:cubicBezTo>
                  <a:cubicBezTo>
                    <a:pt x="8647" y="5690"/>
                    <a:pt x="8691" y="5555"/>
                    <a:pt x="8709" y="5427"/>
                  </a:cubicBezTo>
                  <a:cubicBezTo>
                    <a:pt x="8735" y="5299"/>
                    <a:pt x="8753" y="5164"/>
                    <a:pt x="8753" y="5069"/>
                  </a:cubicBezTo>
                  <a:cubicBezTo>
                    <a:pt x="8761" y="4968"/>
                    <a:pt x="8761" y="4900"/>
                    <a:pt x="8761" y="4900"/>
                  </a:cubicBezTo>
                  <a:cubicBezTo>
                    <a:pt x="8761" y="4900"/>
                    <a:pt x="8761" y="4840"/>
                    <a:pt x="8753" y="4738"/>
                  </a:cubicBezTo>
                  <a:cubicBezTo>
                    <a:pt x="8744" y="4644"/>
                    <a:pt x="8726" y="4509"/>
                    <a:pt x="8700" y="4381"/>
                  </a:cubicBezTo>
                  <a:cubicBezTo>
                    <a:pt x="8674" y="4252"/>
                    <a:pt x="8630" y="4117"/>
                    <a:pt x="8595" y="4023"/>
                  </a:cubicBezTo>
                  <a:cubicBezTo>
                    <a:pt x="8559" y="3928"/>
                    <a:pt x="8533" y="3868"/>
                    <a:pt x="8533" y="3868"/>
                  </a:cubicBezTo>
                  <a:cubicBezTo>
                    <a:pt x="8533" y="3868"/>
                    <a:pt x="8507" y="3807"/>
                    <a:pt x="8463" y="3712"/>
                  </a:cubicBezTo>
                  <a:cubicBezTo>
                    <a:pt x="8419" y="3618"/>
                    <a:pt x="8349" y="3496"/>
                    <a:pt x="8270" y="3382"/>
                  </a:cubicBezTo>
                  <a:cubicBezTo>
                    <a:pt x="8191" y="3267"/>
                    <a:pt x="8103" y="3152"/>
                    <a:pt x="8024" y="3071"/>
                  </a:cubicBezTo>
                  <a:cubicBezTo>
                    <a:pt x="7953" y="2990"/>
                    <a:pt x="7901" y="2936"/>
                    <a:pt x="7901" y="2936"/>
                  </a:cubicBezTo>
                  <a:cubicBezTo>
                    <a:pt x="7901" y="2936"/>
                    <a:pt x="7857" y="2882"/>
                    <a:pt x="7769" y="2808"/>
                  </a:cubicBezTo>
                  <a:cubicBezTo>
                    <a:pt x="7690" y="2727"/>
                    <a:pt x="7576" y="2632"/>
                    <a:pt x="7453" y="2538"/>
                  </a:cubicBezTo>
                  <a:cubicBezTo>
                    <a:pt x="7338" y="2443"/>
                    <a:pt x="7207" y="2356"/>
                    <a:pt x="7101" y="2295"/>
                  </a:cubicBezTo>
                  <a:cubicBezTo>
                    <a:pt x="7005" y="2234"/>
                    <a:pt x="6934" y="2200"/>
                    <a:pt x="6934" y="2200"/>
                  </a:cubicBezTo>
                  <a:cubicBezTo>
                    <a:pt x="6934" y="2200"/>
                    <a:pt x="6864" y="2160"/>
                    <a:pt x="6759" y="2106"/>
                  </a:cubicBezTo>
                  <a:cubicBezTo>
                    <a:pt x="6645" y="2052"/>
                    <a:pt x="6504" y="1984"/>
                    <a:pt x="6346" y="1924"/>
                  </a:cubicBezTo>
                  <a:cubicBezTo>
                    <a:pt x="6197" y="1863"/>
                    <a:pt x="6038" y="1816"/>
                    <a:pt x="5915" y="1782"/>
                  </a:cubicBezTo>
                  <a:cubicBezTo>
                    <a:pt x="5792" y="1748"/>
                    <a:pt x="5713" y="1728"/>
                    <a:pt x="5713" y="1728"/>
                  </a:cubicBezTo>
                  <a:cubicBezTo>
                    <a:pt x="5713" y="1728"/>
                    <a:pt x="5626" y="1708"/>
                    <a:pt x="5503" y="1681"/>
                  </a:cubicBezTo>
                  <a:cubicBezTo>
                    <a:pt x="5380" y="1654"/>
                    <a:pt x="5213" y="1627"/>
                    <a:pt x="5046" y="1606"/>
                  </a:cubicBezTo>
                  <a:cubicBezTo>
                    <a:pt x="4870" y="1586"/>
                    <a:pt x="4703" y="1573"/>
                    <a:pt x="4571" y="1573"/>
                  </a:cubicBezTo>
                  <a:cubicBezTo>
                    <a:pt x="4475" y="1566"/>
                    <a:pt x="4396" y="1566"/>
                    <a:pt x="4378" y="1566"/>
                  </a:cubicBezTo>
                  <a:cubicBezTo>
                    <a:pt x="4369" y="1566"/>
                    <a:pt x="4369" y="1566"/>
                    <a:pt x="4369" y="1566"/>
                  </a:cubicBezTo>
                  <a:cubicBezTo>
                    <a:pt x="4369" y="1566"/>
                    <a:pt x="4369" y="1566"/>
                    <a:pt x="4369" y="1566"/>
                  </a:cubicBezTo>
                  <a:cubicBezTo>
                    <a:pt x="4369" y="1566"/>
                    <a:pt x="4211" y="1566"/>
                    <a:pt x="4053" y="1546"/>
                  </a:cubicBezTo>
                  <a:cubicBezTo>
                    <a:pt x="3974" y="1539"/>
                    <a:pt x="3895" y="1525"/>
                    <a:pt x="3834" y="1512"/>
                  </a:cubicBezTo>
                  <a:cubicBezTo>
                    <a:pt x="3781" y="1498"/>
                    <a:pt x="3746" y="1492"/>
                    <a:pt x="3746" y="1492"/>
                  </a:cubicBezTo>
                  <a:cubicBezTo>
                    <a:pt x="3746" y="1492"/>
                    <a:pt x="3702" y="1478"/>
                    <a:pt x="3649" y="1465"/>
                  </a:cubicBezTo>
                  <a:cubicBezTo>
                    <a:pt x="3596" y="1444"/>
                    <a:pt x="3517" y="1424"/>
                    <a:pt x="3447" y="1397"/>
                  </a:cubicBezTo>
                  <a:cubicBezTo>
                    <a:pt x="3377" y="1370"/>
                    <a:pt x="3307" y="1336"/>
                    <a:pt x="3263" y="1309"/>
                  </a:cubicBezTo>
                  <a:cubicBezTo>
                    <a:pt x="3210" y="1282"/>
                    <a:pt x="3175" y="1269"/>
                    <a:pt x="3175" y="1269"/>
                  </a:cubicBezTo>
                  <a:cubicBezTo>
                    <a:pt x="3175" y="1269"/>
                    <a:pt x="3148" y="1249"/>
                    <a:pt x="3096" y="1222"/>
                  </a:cubicBezTo>
                  <a:cubicBezTo>
                    <a:pt x="3052" y="1188"/>
                    <a:pt x="2990" y="1147"/>
                    <a:pt x="2938" y="1107"/>
                  </a:cubicBezTo>
                  <a:cubicBezTo>
                    <a:pt x="2876" y="1060"/>
                    <a:pt x="2823" y="1012"/>
                    <a:pt x="2788" y="979"/>
                  </a:cubicBezTo>
                  <a:cubicBezTo>
                    <a:pt x="2753" y="945"/>
                    <a:pt x="2727" y="918"/>
                    <a:pt x="2727" y="918"/>
                  </a:cubicBezTo>
                  <a:cubicBezTo>
                    <a:pt x="2727" y="918"/>
                    <a:pt x="2700" y="891"/>
                    <a:pt x="2674" y="857"/>
                  </a:cubicBezTo>
                  <a:cubicBezTo>
                    <a:pt x="2639" y="817"/>
                    <a:pt x="2595" y="763"/>
                    <a:pt x="2560" y="709"/>
                  </a:cubicBezTo>
                  <a:cubicBezTo>
                    <a:pt x="2525" y="655"/>
                    <a:pt x="2490" y="601"/>
                    <a:pt x="2472" y="553"/>
                  </a:cubicBezTo>
                  <a:cubicBezTo>
                    <a:pt x="2455" y="513"/>
                    <a:pt x="2437" y="486"/>
                    <a:pt x="2437" y="486"/>
                  </a:cubicBezTo>
                  <a:cubicBezTo>
                    <a:pt x="2437" y="486"/>
                    <a:pt x="2428" y="452"/>
                    <a:pt x="2411" y="412"/>
                  </a:cubicBezTo>
                  <a:cubicBezTo>
                    <a:pt x="2393" y="364"/>
                    <a:pt x="2375" y="304"/>
                    <a:pt x="2367" y="243"/>
                  </a:cubicBezTo>
                  <a:cubicBezTo>
                    <a:pt x="2340" y="121"/>
                    <a:pt x="2340" y="0"/>
                    <a:pt x="2340" y="0"/>
                  </a:cubicBezTo>
                  <a:cubicBezTo>
                    <a:pt x="4" y="0"/>
                    <a:pt x="4" y="0"/>
                    <a:pt x="4" y="0"/>
                  </a:cubicBezTo>
                  <a:cubicBezTo>
                    <a:pt x="4" y="0"/>
                    <a:pt x="-5" y="67"/>
                    <a:pt x="4" y="162"/>
                  </a:cubicBezTo>
                  <a:cubicBezTo>
                    <a:pt x="13" y="263"/>
                    <a:pt x="21" y="391"/>
                    <a:pt x="56" y="526"/>
                  </a:cubicBezTo>
                  <a:cubicBezTo>
                    <a:pt x="83" y="655"/>
                    <a:pt x="118" y="783"/>
                    <a:pt x="153" y="877"/>
                  </a:cubicBezTo>
                  <a:cubicBezTo>
                    <a:pt x="188" y="972"/>
                    <a:pt x="215" y="1039"/>
                    <a:pt x="215" y="1039"/>
                  </a:cubicBezTo>
                  <a:cubicBezTo>
                    <a:pt x="215" y="1039"/>
                    <a:pt x="241" y="1100"/>
                    <a:pt x="285" y="1195"/>
                  </a:cubicBezTo>
                  <a:cubicBezTo>
                    <a:pt x="329" y="1282"/>
                    <a:pt x="399" y="1404"/>
                    <a:pt x="478" y="1525"/>
                  </a:cubicBezTo>
                  <a:cubicBezTo>
                    <a:pt x="548" y="1640"/>
                    <a:pt x="636" y="1755"/>
                    <a:pt x="707" y="1836"/>
                  </a:cubicBezTo>
                  <a:cubicBezTo>
                    <a:pt x="777" y="1924"/>
                    <a:pt x="829" y="1971"/>
                    <a:pt x="829" y="1971"/>
                  </a:cubicBezTo>
                  <a:cubicBezTo>
                    <a:pt x="829" y="1971"/>
                    <a:pt x="882" y="2025"/>
                    <a:pt x="961" y="2106"/>
                  </a:cubicBezTo>
                  <a:cubicBezTo>
                    <a:pt x="1040" y="2180"/>
                    <a:pt x="1154" y="2281"/>
                    <a:pt x="1277" y="2376"/>
                  </a:cubicBezTo>
                  <a:cubicBezTo>
                    <a:pt x="1400" y="2470"/>
                    <a:pt x="1523" y="2558"/>
                    <a:pt x="1629" y="2619"/>
                  </a:cubicBezTo>
                  <a:cubicBezTo>
                    <a:pt x="1725" y="2680"/>
                    <a:pt x="1796" y="2720"/>
                    <a:pt x="1796" y="2720"/>
                  </a:cubicBezTo>
                  <a:cubicBezTo>
                    <a:pt x="1796" y="2720"/>
                    <a:pt x="1866" y="2754"/>
                    <a:pt x="1971" y="2808"/>
                  </a:cubicBezTo>
                  <a:cubicBezTo>
                    <a:pt x="2077" y="2869"/>
                    <a:pt x="2226" y="2936"/>
                    <a:pt x="2375" y="2997"/>
                  </a:cubicBezTo>
                  <a:cubicBezTo>
                    <a:pt x="2534" y="3058"/>
                    <a:pt x="2692" y="3105"/>
                    <a:pt x="2806" y="3145"/>
                  </a:cubicBezTo>
                  <a:cubicBezTo>
                    <a:pt x="2929" y="3179"/>
                    <a:pt x="3008" y="3199"/>
                    <a:pt x="3008" y="3199"/>
                  </a:cubicBezTo>
                  <a:cubicBezTo>
                    <a:pt x="3008" y="3199"/>
                    <a:pt x="3096" y="3220"/>
                    <a:pt x="3219" y="3247"/>
                  </a:cubicBezTo>
                  <a:cubicBezTo>
                    <a:pt x="3342" y="3274"/>
                    <a:pt x="3509" y="3301"/>
                    <a:pt x="3676" y="3321"/>
                  </a:cubicBezTo>
                  <a:cubicBezTo>
                    <a:pt x="3851" y="3341"/>
                    <a:pt x="4018" y="3355"/>
                    <a:pt x="4150" y="3361"/>
                  </a:cubicBezTo>
                  <a:cubicBezTo>
                    <a:pt x="4273" y="3368"/>
                    <a:pt x="4361" y="3368"/>
                    <a:pt x="4361" y="3368"/>
                  </a:cubicBezTo>
                  <a:cubicBezTo>
                    <a:pt x="4378" y="3368"/>
                    <a:pt x="4413" y="3368"/>
                    <a:pt x="4475" y="3368"/>
                  </a:cubicBezTo>
                  <a:cubicBezTo>
                    <a:pt x="4528" y="3368"/>
                    <a:pt x="4615" y="3375"/>
                    <a:pt x="4694" y="3382"/>
                  </a:cubicBezTo>
                  <a:cubicBezTo>
                    <a:pt x="4774" y="3395"/>
                    <a:pt x="4844" y="3409"/>
                    <a:pt x="4905" y="3415"/>
                  </a:cubicBezTo>
                  <a:cubicBezTo>
                    <a:pt x="4958" y="3429"/>
                    <a:pt x="5002" y="3442"/>
                    <a:pt x="5002" y="3442"/>
                  </a:cubicBezTo>
                  <a:cubicBezTo>
                    <a:pt x="5002" y="3442"/>
                    <a:pt x="5037" y="3449"/>
                    <a:pt x="5090" y="3463"/>
                  </a:cubicBezTo>
                  <a:cubicBezTo>
                    <a:pt x="5151" y="3483"/>
                    <a:pt x="5222" y="3503"/>
                    <a:pt x="5292" y="3530"/>
                  </a:cubicBezTo>
                  <a:cubicBezTo>
                    <a:pt x="5362" y="3557"/>
                    <a:pt x="5432" y="3591"/>
                    <a:pt x="5485" y="3618"/>
                  </a:cubicBezTo>
                  <a:cubicBezTo>
                    <a:pt x="5538" y="3638"/>
                    <a:pt x="5564" y="3658"/>
                    <a:pt x="5564" y="3658"/>
                  </a:cubicBezTo>
                  <a:cubicBezTo>
                    <a:pt x="5564" y="3658"/>
                    <a:pt x="5599" y="3679"/>
                    <a:pt x="5643" y="3706"/>
                  </a:cubicBezTo>
                  <a:cubicBezTo>
                    <a:pt x="5696" y="3733"/>
                    <a:pt x="5757" y="3773"/>
                    <a:pt x="5810" y="3820"/>
                  </a:cubicBezTo>
                  <a:cubicBezTo>
                    <a:pt x="5872" y="3861"/>
                    <a:pt x="5924" y="3908"/>
                    <a:pt x="5959" y="3942"/>
                  </a:cubicBezTo>
                  <a:cubicBezTo>
                    <a:pt x="5995" y="3976"/>
                    <a:pt x="6021" y="4003"/>
                    <a:pt x="6021" y="4003"/>
                  </a:cubicBezTo>
                  <a:cubicBezTo>
                    <a:pt x="6021" y="4003"/>
                    <a:pt x="6047" y="4030"/>
                    <a:pt x="6082" y="4063"/>
                  </a:cubicBezTo>
                  <a:cubicBezTo>
                    <a:pt x="6109" y="4104"/>
                    <a:pt x="6153" y="4158"/>
                    <a:pt x="6188" y="4212"/>
                  </a:cubicBezTo>
                  <a:cubicBezTo>
                    <a:pt x="6232" y="4266"/>
                    <a:pt x="6258" y="4320"/>
                    <a:pt x="6284" y="4367"/>
                  </a:cubicBezTo>
                  <a:cubicBezTo>
                    <a:pt x="6302" y="4408"/>
                    <a:pt x="6320" y="4435"/>
                    <a:pt x="6320" y="4435"/>
                  </a:cubicBezTo>
                  <a:cubicBezTo>
                    <a:pt x="6320" y="4435"/>
                    <a:pt x="6328" y="4468"/>
                    <a:pt x="6346" y="4509"/>
                  </a:cubicBezTo>
                  <a:cubicBezTo>
                    <a:pt x="6363" y="4556"/>
                    <a:pt x="6381" y="4610"/>
                    <a:pt x="6390" y="4671"/>
                  </a:cubicBezTo>
                  <a:cubicBezTo>
                    <a:pt x="6407" y="4732"/>
                    <a:pt x="6416" y="4792"/>
                    <a:pt x="6416" y="4840"/>
                  </a:cubicBezTo>
                  <a:cubicBezTo>
                    <a:pt x="6416" y="4887"/>
                    <a:pt x="6416" y="4921"/>
                    <a:pt x="6416" y="4921"/>
                  </a:cubicBezTo>
                  <a:cubicBezTo>
                    <a:pt x="6416" y="4921"/>
                    <a:pt x="6425" y="5042"/>
                    <a:pt x="6399" y="5164"/>
                  </a:cubicBezTo>
                  <a:cubicBezTo>
                    <a:pt x="6390" y="5224"/>
                    <a:pt x="6372" y="5285"/>
                    <a:pt x="6355" y="5333"/>
                  </a:cubicBezTo>
                  <a:cubicBezTo>
                    <a:pt x="6337" y="5373"/>
                    <a:pt x="6328" y="5400"/>
                    <a:pt x="6328" y="5400"/>
                  </a:cubicBezTo>
                  <a:cubicBezTo>
                    <a:pt x="6328" y="5400"/>
                    <a:pt x="6311" y="5434"/>
                    <a:pt x="6293" y="5474"/>
                  </a:cubicBezTo>
                  <a:cubicBezTo>
                    <a:pt x="6276" y="5521"/>
                    <a:pt x="6240" y="5575"/>
                    <a:pt x="6205" y="5629"/>
                  </a:cubicBezTo>
                  <a:cubicBezTo>
                    <a:pt x="6170" y="5683"/>
                    <a:pt x="6135" y="5737"/>
                    <a:pt x="6100" y="5778"/>
                  </a:cubicBezTo>
                  <a:cubicBezTo>
                    <a:pt x="6065" y="5819"/>
                    <a:pt x="6047" y="5839"/>
                    <a:pt x="6047" y="5839"/>
                  </a:cubicBezTo>
                  <a:cubicBezTo>
                    <a:pt x="6047" y="5839"/>
                    <a:pt x="6021" y="5866"/>
                    <a:pt x="5986" y="5900"/>
                  </a:cubicBezTo>
                  <a:cubicBezTo>
                    <a:pt x="5951" y="5940"/>
                    <a:pt x="5898" y="5987"/>
                    <a:pt x="5836" y="6028"/>
                  </a:cubicBezTo>
                  <a:cubicBezTo>
                    <a:pt x="5784" y="6075"/>
                    <a:pt x="5722" y="6115"/>
                    <a:pt x="5678" y="6142"/>
                  </a:cubicBezTo>
                  <a:cubicBezTo>
                    <a:pt x="5626" y="6176"/>
                    <a:pt x="5599" y="6190"/>
                    <a:pt x="5599" y="6190"/>
                  </a:cubicBezTo>
                  <a:cubicBezTo>
                    <a:pt x="5599" y="6190"/>
                    <a:pt x="5564" y="6210"/>
                    <a:pt x="5511" y="6237"/>
                  </a:cubicBezTo>
                  <a:cubicBezTo>
                    <a:pt x="5467" y="6264"/>
                    <a:pt x="5397" y="6291"/>
                    <a:pt x="5327" y="6325"/>
                  </a:cubicBezTo>
                  <a:cubicBezTo>
                    <a:pt x="5257" y="6352"/>
                    <a:pt x="5186" y="6379"/>
                    <a:pt x="5125" y="6392"/>
                  </a:cubicBezTo>
                  <a:cubicBezTo>
                    <a:pt x="5072" y="6406"/>
                    <a:pt x="5037" y="6419"/>
                    <a:pt x="5037" y="6419"/>
                  </a:cubicBezTo>
                  <a:cubicBezTo>
                    <a:pt x="5037" y="6419"/>
                    <a:pt x="4888" y="6460"/>
                    <a:pt x="4730" y="6480"/>
                  </a:cubicBezTo>
                  <a:cubicBezTo>
                    <a:pt x="4571" y="6500"/>
                    <a:pt x="4405" y="6500"/>
                    <a:pt x="4405" y="6500"/>
                  </a:cubicBezTo>
                  <a:cubicBezTo>
                    <a:pt x="4405" y="6500"/>
                    <a:pt x="4396" y="6500"/>
                    <a:pt x="4378" y="6500"/>
                  </a:cubicBezTo>
                  <a:cubicBezTo>
                    <a:pt x="4343" y="6500"/>
                    <a:pt x="4290" y="6500"/>
                    <a:pt x="4229" y="6500"/>
                  </a:cubicBezTo>
                  <a:cubicBezTo>
                    <a:pt x="4097" y="6507"/>
                    <a:pt x="3921" y="6514"/>
                    <a:pt x="3755" y="6534"/>
                  </a:cubicBezTo>
                  <a:cubicBezTo>
                    <a:pt x="3588" y="6554"/>
                    <a:pt x="3421" y="6581"/>
                    <a:pt x="3289" y="6608"/>
                  </a:cubicBezTo>
                  <a:cubicBezTo>
                    <a:pt x="3166" y="6628"/>
                    <a:pt x="3087" y="6649"/>
                    <a:pt x="3087" y="6649"/>
                  </a:cubicBezTo>
                  <a:cubicBezTo>
                    <a:pt x="3087" y="6649"/>
                    <a:pt x="3008" y="6669"/>
                    <a:pt x="2885" y="6703"/>
                  </a:cubicBezTo>
                  <a:cubicBezTo>
                    <a:pt x="2762" y="6736"/>
                    <a:pt x="2604" y="6784"/>
                    <a:pt x="2446" y="6845"/>
                  </a:cubicBezTo>
                  <a:cubicBezTo>
                    <a:pt x="2296" y="6905"/>
                    <a:pt x="2147" y="6966"/>
                    <a:pt x="2033" y="7020"/>
                  </a:cubicBezTo>
                  <a:cubicBezTo>
                    <a:pt x="1927" y="7074"/>
                    <a:pt x="1857" y="7114"/>
                    <a:pt x="1857" y="7114"/>
                  </a:cubicBezTo>
                  <a:cubicBezTo>
                    <a:pt x="1857" y="7114"/>
                    <a:pt x="1787" y="7148"/>
                    <a:pt x="1690" y="7209"/>
                  </a:cubicBezTo>
                  <a:cubicBezTo>
                    <a:pt x="1585" y="7270"/>
                    <a:pt x="1453" y="7358"/>
                    <a:pt x="1330" y="7452"/>
                  </a:cubicBezTo>
                  <a:cubicBezTo>
                    <a:pt x="1207" y="7540"/>
                    <a:pt x="1093" y="7641"/>
                    <a:pt x="1014" y="7715"/>
                  </a:cubicBezTo>
                  <a:cubicBezTo>
                    <a:pt x="926" y="7790"/>
                    <a:pt x="882" y="7844"/>
                    <a:pt x="882" y="7844"/>
                  </a:cubicBezTo>
                  <a:cubicBezTo>
                    <a:pt x="882" y="7844"/>
                    <a:pt x="829" y="7898"/>
                    <a:pt x="750" y="7978"/>
                  </a:cubicBezTo>
                  <a:cubicBezTo>
                    <a:pt x="680" y="8059"/>
                    <a:pt x="592" y="8174"/>
                    <a:pt x="513" y="8289"/>
                  </a:cubicBezTo>
                  <a:cubicBezTo>
                    <a:pt x="425" y="8404"/>
                    <a:pt x="355" y="8525"/>
                    <a:pt x="311" y="8620"/>
                  </a:cubicBezTo>
                  <a:cubicBezTo>
                    <a:pt x="267" y="8708"/>
                    <a:pt x="241" y="8775"/>
                    <a:pt x="241" y="8775"/>
                  </a:cubicBezTo>
                  <a:cubicBezTo>
                    <a:pt x="241" y="8775"/>
                    <a:pt x="206" y="8836"/>
                    <a:pt x="171" y="8930"/>
                  </a:cubicBezTo>
                  <a:cubicBezTo>
                    <a:pt x="136" y="9025"/>
                    <a:pt x="92" y="9153"/>
                    <a:pt x="65" y="9281"/>
                  </a:cubicBezTo>
                  <a:cubicBezTo>
                    <a:pt x="39" y="9410"/>
                    <a:pt x="21" y="9544"/>
                    <a:pt x="13" y="9639"/>
                  </a:cubicBezTo>
                  <a:cubicBezTo>
                    <a:pt x="4" y="9740"/>
                    <a:pt x="4" y="9808"/>
                    <a:pt x="4" y="9808"/>
                  </a:cubicBezTo>
                  <a:cubicBezTo>
                    <a:pt x="4" y="9808"/>
                    <a:pt x="-5" y="9875"/>
                    <a:pt x="4" y="9970"/>
                  </a:cubicBezTo>
                  <a:cubicBezTo>
                    <a:pt x="4" y="10071"/>
                    <a:pt x="21" y="10199"/>
                    <a:pt x="39" y="10328"/>
                  </a:cubicBezTo>
                  <a:cubicBezTo>
                    <a:pt x="65" y="10462"/>
                    <a:pt x="100" y="10591"/>
                    <a:pt x="127" y="10685"/>
                  </a:cubicBezTo>
                  <a:cubicBezTo>
                    <a:pt x="162" y="10780"/>
                    <a:pt x="188" y="10847"/>
                    <a:pt x="188" y="10847"/>
                  </a:cubicBezTo>
                  <a:cubicBezTo>
                    <a:pt x="188" y="10847"/>
                    <a:pt x="215" y="10908"/>
                    <a:pt x="259" y="11003"/>
                  </a:cubicBezTo>
                  <a:cubicBezTo>
                    <a:pt x="302" y="11097"/>
                    <a:pt x="364" y="11218"/>
                    <a:pt x="443" y="11340"/>
                  </a:cubicBezTo>
                  <a:cubicBezTo>
                    <a:pt x="513" y="11455"/>
                    <a:pt x="601" y="11570"/>
                    <a:pt x="671" y="11657"/>
                  </a:cubicBezTo>
                  <a:cubicBezTo>
                    <a:pt x="733" y="11738"/>
                    <a:pt x="786" y="11792"/>
                    <a:pt x="786" y="11792"/>
                  </a:cubicBezTo>
                  <a:cubicBezTo>
                    <a:pt x="786" y="11792"/>
                    <a:pt x="838" y="11846"/>
                    <a:pt x="917" y="11927"/>
                  </a:cubicBezTo>
                  <a:cubicBezTo>
                    <a:pt x="988" y="12002"/>
                    <a:pt x="1102" y="12103"/>
                    <a:pt x="1225" y="12197"/>
                  </a:cubicBezTo>
                  <a:cubicBezTo>
                    <a:pt x="1339" y="12292"/>
                    <a:pt x="1462" y="12380"/>
                    <a:pt x="1567" y="12447"/>
                  </a:cubicBezTo>
                  <a:cubicBezTo>
                    <a:pt x="1664" y="12508"/>
                    <a:pt x="1734" y="12548"/>
                    <a:pt x="1734" y="12548"/>
                  </a:cubicBezTo>
                  <a:cubicBezTo>
                    <a:pt x="1734" y="12548"/>
                    <a:pt x="1796" y="12589"/>
                    <a:pt x="1910" y="12643"/>
                  </a:cubicBezTo>
                  <a:cubicBezTo>
                    <a:pt x="2015" y="12697"/>
                    <a:pt x="2156" y="12771"/>
                    <a:pt x="2305" y="12832"/>
                  </a:cubicBezTo>
                  <a:cubicBezTo>
                    <a:pt x="2463" y="12893"/>
                    <a:pt x="2613" y="12947"/>
                    <a:pt x="2736" y="12987"/>
                  </a:cubicBezTo>
                  <a:cubicBezTo>
                    <a:pt x="2859" y="13021"/>
                    <a:pt x="2938" y="13048"/>
                    <a:pt x="2938" y="13048"/>
                  </a:cubicBezTo>
                  <a:cubicBezTo>
                    <a:pt x="2938" y="13048"/>
                    <a:pt x="3017" y="13068"/>
                    <a:pt x="3140" y="13095"/>
                  </a:cubicBezTo>
                  <a:cubicBezTo>
                    <a:pt x="3263" y="13122"/>
                    <a:pt x="3430" y="13156"/>
                    <a:pt x="3596" y="13176"/>
                  </a:cubicBezTo>
                  <a:cubicBezTo>
                    <a:pt x="3772" y="13203"/>
                    <a:pt x="3939" y="13216"/>
                    <a:pt x="4071" y="13223"/>
                  </a:cubicBezTo>
                  <a:cubicBezTo>
                    <a:pt x="4194" y="13230"/>
                    <a:pt x="4282" y="13230"/>
                    <a:pt x="4282" y="13230"/>
                  </a:cubicBezTo>
                  <a:cubicBezTo>
                    <a:pt x="4282" y="13230"/>
                    <a:pt x="4369" y="13230"/>
                    <a:pt x="4492" y="13230"/>
                  </a:cubicBezTo>
                  <a:cubicBezTo>
                    <a:pt x="4624" y="13230"/>
                    <a:pt x="4791" y="13223"/>
                    <a:pt x="4967" y="13203"/>
                  </a:cubicBezTo>
                  <a:cubicBezTo>
                    <a:pt x="5134" y="13183"/>
                    <a:pt x="5301" y="13156"/>
                    <a:pt x="5432" y="13136"/>
                  </a:cubicBezTo>
                  <a:cubicBezTo>
                    <a:pt x="5555" y="13109"/>
                    <a:pt x="5634" y="13088"/>
                    <a:pt x="5634" y="13088"/>
                  </a:cubicBezTo>
                  <a:cubicBezTo>
                    <a:pt x="5634" y="13088"/>
                    <a:pt x="5722" y="13075"/>
                    <a:pt x="5836" y="13041"/>
                  </a:cubicBezTo>
                  <a:cubicBezTo>
                    <a:pt x="5959" y="13007"/>
                    <a:pt x="6117" y="12960"/>
                    <a:pt x="6276" y="12899"/>
                  </a:cubicBezTo>
                  <a:cubicBezTo>
                    <a:pt x="6434" y="12845"/>
                    <a:pt x="6583" y="12778"/>
                    <a:pt x="6688" y="12724"/>
                  </a:cubicBezTo>
                  <a:cubicBezTo>
                    <a:pt x="6803" y="12677"/>
                    <a:pt x="6873" y="12636"/>
                    <a:pt x="6873" y="12636"/>
                  </a:cubicBezTo>
                  <a:cubicBezTo>
                    <a:pt x="6873" y="12636"/>
                    <a:pt x="6943" y="12602"/>
                    <a:pt x="7040" y="12542"/>
                  </a:cubicBezTo>
                  <a:cubicBezTo>
                    <a:pt x="7145" y="12481"/>
                    <a:pt x="7277" y="12393"/>
                    <a:pt x="7400" y="12305"/>
                  </a:cubicBezTo>
                  <a:cubicBezTo>
                    <a:pt x="7523" y="12211"/>
                    <a:pt x="7637" y="12116"/>
                    <a:pt x="7725" y="12042"/>
                  </a:cubicBezTo>
                  <a:cubicBezTo>
                    <a:pt x="7804" y="11968"/>
                    <a:pt x="7857" y="11914"/>
                    <a:pt x="7857" y="11914"/>
                  </a:cubicBezTo>
                  <a:cubicBezTo>
                    <a:pt x="7857" y="11914"/>
                    <a:pt x="7909" y="11860"/>
                    <a:pt x="7980" y="11779"/>
                  </a:cubicBezTo>
                  <a:cubicBezTo>
                    <a:pt x="8059" y="11698"/>
                    <a:pt x="8147" y="11590"/>
                    <a:pt x="8234" y="11468"/>
                  </a:cubicBezTo>
                  <a:cubicBezTo>
                    <a:pt x="8314" y="11354"/>
                    <a:pt x="8384" y="11239"/>
                    <a:pt x="8436" y="11144"/>
                  </a:cubicBezTo>
                  <a:cubicBezTo>
                    <a:pt x="8480" y="11050"/>
                    <a:pt x="8507" y="10989"/>
                    <a:pt x="8507" y="10989"/>
                  </a:cubicBezTo>
                  <a:cubicBezTo>
                    <a:pt x="8507" y="10989"/>
                    <a:pt x="8542" y="10928"/>
                    <a:pt x="8577" y="10834"/>
                  </a:cubicBezTo>
                  <a:cubicBezTo>
                    <a:pt x="8612" y="10739"/>
                    <a:pt x="8656" y="10611"/>
                    <a:pt x="8682" y="10483"/>
                  </a:cubicBezTo>
                  <a:cubicBezTo>
                    <a:pt x="8718" y="10348"/>
                    <a:pt x="8735" y="10220"/>
                    <a:pt x="8744" y="10118"/>
                  </a:cubicBezTo>
                  <a:cubicBezTo>
                    <a:pt x="8753" y="10024"/>
                    <a:pt x="8761" y="9956"/>
                    <a:pt x="8761" y="9956"/>
                  </a:cubicBezTo>
                  <a:cubicBezTo>
                    <a:pt x="8761" y="9956"/>
                    <a:pt x="8761" y="9943"/>
                    <a:pt x="8761" y="9909"/>
                  </a:cubicBezTo>
                  <a:cubicBezTo>
                    <a:pt x="8761" y="9889"/>
                    <a:pt x="8761" y="9862"/>
                    <a:pt x="8761" y="9835"/>
                  </a:cubicBezTo>
                  <a:cubicBezTo>
                    <a:pt x="8761" y="9788"/>
                    <a:pt x="8770" y="9720"/>
                    <a:pt x="8779" y="9659"/>
                  </a:cubicBezTo>
                  <a:cubicBezTo>
                    <a:pt x="8788" y="9598"/>
                    <a:pt x="8805" y="9544"/>
                    <a:pt x="8814" y="9497"/>
                  </a:cubicBezTo>
                  <a:cubicBezTo>
                    <a:pt x="8832" y="9450"/>
                    <a:pt x="8841" y="9423"/>
                    <a:pt x="8841" y="9423"/>
                  </a:cubicBezTo>
                  <a:cubicBezTo>
                    <a:pt x="8841" y="9423"/>
                    <a:pt x="8849" y="9396"/>
                    <a:pt x="8876" y="9349"/>
                  </a:cubicBezTo>
                  <a:cubicBezTo>
                    <a:pt x="8893" y="9308"/>
                    <a:pt x="8920" y="9248"/>
                    <a:pt x="8955" y="9194"/>
                  </a:cubicBezTo>
                  <a:cubicBezTo>
                    <a:pt x="8990" y="9140"/>
                    <a:pt x="9025" y="9085"/>
                    <a:pt x="9060" y="9045"/>
                  </a:cubicBezTo>
                  <a:cubicBezTo>
                    <a:pt x="9095" y="9004"/>
                    <a:pt x="9113" y="8984"/>
                    <a:pt x="9113" y="8984"/>
                  </a:cubicBezTo>
                  <a:cubicBezTo>
                    <a:pt x="9113" y="8984"/>
                    <a:pt x="9139" y="8957"/>
                    <a:pt x="9174" y="8917"/>
                  </a:cubicBezTo>
                  <a:cubicBezTo>
                    <a:pt x="9209" y="8883"/>
                    <a:pt x="9262" y="8836"/>
                    <a:pt x="9315" y="8789"/>
                  </a:cubicBezTo>
                  <a:cubicBezTo>
                    <a:pt x="9368" y="8748"/>
                    <a:pt x="9429" y="8708"/>
                    <a:pt x="9473" y="8674"/>
                  </a:cubicBezTo>
                  <a:cubicBezTo>
                    <a:pt x="9517" y="8647"/>
                    <a:pt x="9552" y="8626"/>
                    <a:pt x="9552" y="8626"/>
                  </a:cubicBezTo>
                  <a:cubicBezTo>
                    <a:pt x="9552" y="8626"/>
                    <a:pt x="9587" y="8606"/>
                    <a:pt x="9631" y="8579"/>
                  </a:cubicBezTo>
                  <a:cubicBezTo>
                    <a:pt x="9684" y="8552"/>
                    <a:pt x="9754" y="8518"/>
                    <a:pt x="9816" y="8491"/>
                  </a:cubicBezTo>
                  <a:cubicBezTo>
                    <a:pt x="9886" y="8464"/>
                    <a:pt x="9965" y="8437"/>
                    <a:pt x="10018" y="8417"/>
                  </a:cubicBezTo>
                  <a:cubicBezTo>
                    <a:pt x="10070" y="8404"/>
                    <a:pt x="10114" y="8390"/>
                    <a:pt x="10114" y="8390"/>
                  </a:cubicBezTo>
                  <a:cubicBezTo>
                    <a:pt x="10114" y="8390"/>
                    <a:pt x="10149" y="8377"/>
                    <a:pt x="10202" y="8363"/>
                  </a:cubicBezTo>
                  <a:cubicBezTo>
                    <a:pt x="10264" y="8350"/>
                    <a:pt x="10343" y="8336"/>
                    <a:pt x="10413" y="8330"/>
                  </a:cubicBezTo>
                  <a:cubicBezTo>
                    <a:pt x="10492" y="8316"/>
                    <a:pt x="10571" y="8309"/>
                    <a:pt x="10632" y="8303"/>
                  </a:cubicBezTo>
                  <a:cubicBezTo>
                    <a:pt x="10694" y="8303"/>
                    <a:pt x="10738" y="8303"/>
                    <a:pt x="10738" y="8303"/>
                  </a:cubicBezTo>
                  <a:cubicBezTo>
                    <a:pt x="10738" y="8303"/>
                    <a:pt x="10773" y="8296"/>
                    <a:pt x="10835" y="8303"/>
                  </a:cubicBezTo>
                  <a:cubicBezTo>
                    <a:pt x="10896" y="8303"/>
                    <a:pt x="10975" y="8303"/>
                    <a:pt x="11054" y="8309"/>
                  </a:cubicBezTo>
                  <a:cubicBezTo>
                    <a:pt x="11133" y="8316"/>
                    <a:pt x="11212" y="8330"/>
                    <a:pt x="11274" y="8343"/>
                  </a:cubicBezTo>
                  <a:cubicBezTo>
                    <a:pt x="11326" y="8350"/>
                    <a:pt x="11370" y="8363"/>
                    <a:pt x="11370" y="8363"/>
                  </a:cubicBezTo>
                  <a:cubicBezTo>
                    <a:pt x="11370" y="8363"/>
                    <a:pt x="11405" y="8370"/>
                    <a:pt x="11458" y="8384"/>
                  </a:cubicBezTo>
                  <a:cubicBezTo>
                    <a:pt x="11520" y="8397"/>
                    <a:pt x="11590" y="8417"/>
                    <a:pt x="11669" y="8444"/>
                  </a:cubicBezTo>
                  <a:cubicBezTo>
                    <a:pt x="11739" y="8471"/>
                    <a:pt x="11810" y="8505"/>
                    <a:pt x="11862" y="8525"/>
                  </a:cubicBezTo>
                  <a:cubicBezTo>
                    <a:pt x="11906" y="8552"/>
                    <a:pt x="11941" y="8566"/>
                    <a:pt x="11941" y="8566"/>
                  </a:cubicBezTo>
                  <a:cubicBezTo>
                    <a:pt x="11941" y="8566"/>
                    <a:pt x="11976" y="8586"/>
                    <a:pt x="12020" y="8613"/>
                  </a:cubicBezTo>
                  <a:cubicBezTo>
                    <a:pt x="12073" y="8640"/>
                    <a:pt x="12135" y="8681"/>
                    <a:pt x="12196" y="8721"/>
                  </a:cubicBezTo>
                  <a:cubicBezTo>
                    <a:pt x="12249" y="8762"/>
                    <a:pt x="12310" y="8809"/>
                    <a:pt x="12345" y="8843"/>
                  </a:cubicBezTo>
                  <a:cubicBezTo>
                    <a:pt x="12381" y="8876"/>
                    <a:pt x="12407" y="8903"/>
                    <a:pt x="12407" y="8903"/>
                  </a:cubicBezTo>
                  <a:cubicBezTo>
                    <a:pt x="12407" y="8903"/>
                    <a:pt x="12433" y="8930"/>
                    <a:pt x="12468" y="8964"/>
                  </a:cubicBezTo>
                  <a:cubicBezTo>
                    <a:pt x="12503" y="9004"/>
                    <a:pt x="12547" y="9052"/>
                    <a:pt x="12583" y="9106"/>
                  </a:cubicBezTo>
                  <a:cubicBezTo>
                    <a:pt x="12626" y="9160"/>
                    <a:pt x="12662" y="9214"/>
                    <a:pt x="12679" y="9261"/>
                  </a:cubicBezTo>
                  <a:cubicBezTo>
                    <a:pt x="12706" y="9302"/>
                    <a:pt x="12714" y="9329"/>
                    <a:pt x="12714" y="9329"/>
                  </a:cubicBezTo>
                  <a:cubicBezTo>
                    <a:pt x="12714" y="9329"/>
                    <a:pt x="12732" y="9356"/>
                    <a:pt x="12749" y="9403"/>
                  </a:cubicBezTo>
                  <a:cubicBezTo>
                    <a:pt x="12767" y="9443"/>
                    <a:pt x="12785" y="9504"/>
                    <a:pt x="12802" y="9565"/>
                  </a:cubicBezTo>
                  <a:cubicBezTo>
                    <a:pt x="12820" y="9626"/>
                    <a:pt x="12829" y="9686"/>
                    <a:pt x="12829" y="9734"/>
                  </a:cubicBezTo>
                  <a:cubicBezTo>
                    <a:pt x="12837" y="9781"/>
                    <a:pt x="12837" y="9808"/>
                    <a:pt x="12837" y="9808"/>
                  </a:cubicBezTo>
                  <a:cubicBezTo>
                    <a:pt x="12837" y="9808"/>
                    <a:pt x="12837" y="9842"/>
                    <a:pt x="12837" y="9889"/>
                  </a:cubicBezTo>
                  <a:cubicBezTo>
                    <a:pt x="12837" y="9936"/>
                    <a:pt x="12837" y="9997"/>
                    <a:pt x="12829" y="10057"/>
                  </a:cubicBezTo>
                  <a:cubicBezTo>
                    <a:pt x="12811" y="10179"/>
                    <a:pt x="12758" y="10294"/>
                    <a:pt x="12758" y="10294"/>
                  </a:cubicBezTo>
                  <a:cubicBezTo>
                    <a:pt x="12758" y="10294"/>
                    <a:pt x="12749" y="10328"/>
                    <a:pt x="12732" y="10368"/>
                  </a:cubicBezTo>
                  <a:cubicBezTo>
                    <a:pt x="12714" y="10415"/>
                    <a:pt x="12688" y="10469"/>
                    <a:pt x="12653" y="10523"/>
                  </a:cubicBezTo>
                  <a:cubicBezTo>
                    <a:pt x="12618" y="10584"/>
                    <a:pt x="12583" y="10638"/>
                    <a:pt x="12547" y="10672"/>
                  </a:cubicBezTo>
                  <a:cubicBezTo>
                    <a:pt x="12521" y="10712"/>
                    <a:pt x="12495" y="10739"/>
                    <a:pt x="12495" y="10739"/>
                  </a:cubicBezTo>
                  <a:cubicBezTo>
                    <a:pt x="12495" y="10739"/>
                    <a:pt x="12468" y="10766"/>
                    <a:pt x="12433" y="10800"/>
                  </a:cubicBezTo>
                  <a:cubicBezTo>
                    <a:pt x="12398" y="10841"/>
                    <a:pt x="12354" y="10888"/>
                    <a:pt x="12293" y="10935"/>
                  </a:cubicBezTo>
                  <a:cubicBezTo>
                    <a:pt x="12240" y="10975"/>
                    <a:pt x="12187" y="11016"/>
                    <a:pt x="12135" y="11050"/>
                  </a:cubicBezTo>
                  <a:cubicBezTo>
                    <a:pt x="12091" y="11077"/>
                    <a:pt x="12064" y="11097"/>
                    <a:pt x="12064" y="11097"/>
                  </a:cubicBezTo>
                  <a:cubicBezTo>
                    <a:pt x="12064" y="11097"/>
                    <a:pt x="12029" y="11117"/>
                    <a:pt x="11976" y="11144"/>
                  </a:cubicBezTo>
                  <a:cubicBezTo>
                    <a:pt x="11933" y="11171"/>
                    <a:pt x="11862" y="11205"/>
                    <a:pt x="11792" y="11232"/>
                  </a:cubicBezTo>
                  <a:cubicBezTo>
                    <a:pt x="11722" y="11266"/>
                    <a:pt x="11651" y="11293"/>
                    <a:pt x="11599" y="11306"/>
                  </a:cubicBezTo>
                  <a:cubicBezTo>
                    <a:pt x="11546" y="11326"/>
                    <a:pt x="11502" y="11340"/>
                    <a:pt x="11502" y="11340"/>
                  </a:cubicBezTo>
                  <a:cubicBezTo>
                    <a:pt x="11502" y="11340"/>
                    <a:pt x="11467" y="11347"/>
                    <a:pt x="11414" y="11360"/>
                  </a:cubicBezTo>
                  <a:cubicBezTo>
                    <a:pt x="11353" y="11374"/>
                    <a:pt x="11283" y="11394"/>
                    <a:pt x="11203" y="11401"/>
                  </a:cubicBezTo>
                  <a:cubicBezTo>
                    <a:pt x="11045" y="11428"/>
                    <a:pt x="10878" y="11434"/>
                    <a:pt x="10878" y="11434"/>
                  </a:cubicBezTo>
                  <a:cubicBezTo>
                    <a:pt x="10878" y="11434"/>
                    <a:pt x="10870" y="11434"/>
                    <a:pt x="10852" y="11434"/>
                  </a:cubicBezTo>
                  <a:cubicBezTo>
                    <a:pt x="10835" y="11434"/>
                    <a:pt x="10799" y="11434"/>
                    <a:pt x="10764" y="11434"/>
                  </a:cubicBezTo>
                  <a:cubicBezTo>
                    <a:pt x="10632" y="11434"/>
                    <a:pt x="10466" y="11441"/>
                    <a:pt x="10290" y="11455"/>
                  </a:cubicBezTo>
                  <a:cubicBezTo>
                    <a:pt x="10123" y="11468"/>
                    <a:pt x="9956" y="11495"/>
                    <a:pt x="9824" y="11516"/>
                  </a:cubicBezTo>
                  <a:cubicBezTo>
                    <a:pt x="9701" y="11543"/>
                    <a:pt x="9622" y="11556"/>
                    <a:pt x="9622" y="11556"/>
                  </a:cubicBezTo>
                  <a:cubicBezTo>
                    <a:pt x="9622" y="11556"/>
                    <a:pt x="9534" y="11576"/>
                    <a:pt x="9412" y="11603"/>
                  </a:cubicBezTo>
                  <a:cubicBezTo>
                    <a:pt x="9289" y="11637"/>
                    <a:pt x="9130" y="11684"/>
                    <a:pt x="8972" y="11738"/>
                  </a:cubicBezTo>
                  <a:cubicBezTo>
                    <a:pt x="8814" y="11792"/>
                    <a:pt x="8665" y="11860"/>
                    <a:pt x="8559" y="11907"/>
                  </a:cubicBezTo>
                  <a:cubicBezTo>
                    <a:pt x="8445" y="11961"/>
                    <a:pt x="8375" y="11995"/>
                    <a:pt x="8375" y="11995"/>
                  </a:cubicBezTo>
                  <a:cubicBezTo>
                    <a:pt x="8375" y="11995"/>
                    <a:pt x="8305" y="12035"/>
                    <a:pt x="8199" y="12089"/>
                  </a:cubicBezTo>
                  <a:cubicBezTo>
                    <a:pt x="8094" y="12150"/>
                    <a:pt x="7962" y="12231"/>
                    <a:pt x="7839" y="12319"/>
                  </a:cubicBezTo>
                  <a:cubicBezTo>
                    <a:pt x="7707" y="12406"/>
                    <a:pt x="7593" y="12508"/>
                    <a:pt x="7505" y="12582"/>
                  </a:cubicBezTo>
                  <a:cubicBezTo>
                    <a:pt x="7426" y="12656"/>
                    <a:pt x="7374" y="12703"/>
                    <a:pt x="7374" y="12703"/>
                  </a:cubicBezTo>
                  <a:cubicBezTo>
                    <a:pt x="7374" y="12703"/>
                    <a:pt x="7312" y="12757"/>
                    <a:pt x="7242" y="12839"/>
                  </a:cubicBezTo>
                  <a:cubicBezTo>
                    <a:pt x="7163" y="12919"/>
                    <a:pt x="7075" y="13028"/>
                    <a:pt x="6987" y="13142"/>
                  </a:cubicBezTo>
                  <a:cubicBezTo>
                    <a:pt x="6899" y="13257"/>
                    <a:pt x="6829" y="13378"/>
                    <a:pt x="6776" y="13466"/>
                  </a:cubicBezTo>
                  <a:cubicBezTo>
                    <a:pt x="6724" y="13561"/>
                    <a:pt x="6697" y="13622"/>
                    <a:pt x="6697" y="13622"/>
                  </a:cubicBezTo>
                  <a:cubicBezTo>
                    <a:pt x="6697" y="13622"/>
                    <a:pt x="6662" y="13682"/>
                    <a:pt x="6627" y="13777"/>
                  </a:cubicBezTo>
                  <a:cubicBezTo>
                    <a:pt x="6583" y="13871"/>
                    <a:pt x="6539" y="14000"/>
                    <a:pt x="6504" y="14128"/>
                  </a:cubicBezTo>
                  <a:cubicBezTo>
                    <a:pt x="6469" y="14256"/>
                    <a:pt x="6451" y="14384"/>
                    <a:pt x="6442" y="14486"/>
                  </a:cubicBezTo>
                  <a:cubicBezTo>
                    <a:pt x="6425" y="14587"/>
                    <a:pt x="6425" y="14647"/>
                    <a:pt x="6425" y="14647"/>
                  </a:cubicBezTo>
                  <a:cubicBezTo>
                    <a:pt x="6425" y="14647"/>
                    <a:pt x="6416" y="14715"/>
                    <a:pt x="6416" y="14816"/>
                  </a:cubicBezTo>
                  <a:cubicBezTo>
                    <a:pt x="6416" y="14911"/>
                    <a:pt x="6425" y="15046"/>
                    <a:pt x="6442" y="15174"/>
                  </a:cubicBezTo>
                  <a:cubicBezTo>
                    <a:pt x="6469" y="15302"/>
                    <a:pt x="6495" y="15437"/>
                    <a:pt x="6522" y="15532"/>
                  </a:cubicBezTo>
                  <a:cubicBezTo>
                    <a:pt x="6548" y="15626"/>
                    <a:pt x="6574" y="15694"/>
                    <a:pt x="6574" y="15694"/>
                  </a:cubicBezTo>
                  <a:cubicBezTo>
                    <a:pt x="6574" y="15694"/>
                    <a:pt x="6601" y="15755"/>
                    <a:pt x="6636" y="15849"/>
                  </a:cubicBezTo>
                  <a:cubicBezTo>
                    <a:pt x="6680" y="15944"/>
                    <a:pt x="6741" y="16065"/>
                    <a:pt x="6811" y="16186"/>
                  </a:cubicBezTo>
                  <a:cubicBezTo>
                    <a:pt x="6882" y="16308"/>
                    <a:pt x="6961" y="16423"/>
                    <a:pt x="7022" y="16511"/>
                  </a:cubicBezTo>
                  <a:cubicBezTo>
                    <a:pt x="7093" y="16598"/>
                    <a:pt x="7136" y="16652"/>
                    <a:pt x="7136" y="16652"/>
                  </a:cubicBezTo>
                  <a:cubicBezTo>
                    <a:pt x="7136" y="16652"/>
                    <a:pt x="7189" y="16706"/>
                    <a:pt x="7259" y="16787"/>
                  </a:cubicBezTo>
                  <a:cubicBezTo>
                    <a:pt x="7338" y="16862"/>
                    <a:pt x="7444" y="16970"/>
                    <a:pt x="7558" y="17064"/>
                  </a:cubicBezTo>
                  <a:cubicBezTo>
                    <a:pt x="7672" y="17165"/>
                    <a:pt x="7795" y="17253"/>
                    <a:pt x="7892" y="17321"/>
                  </a:cubicBezTo>
                  <a:cubicBezTo>
                    <a:pt x="7988" y="17381"/>
                    <a:pt x="8059" y="17429"/>
                    <a:pt x="8059" y="17429"/>
                  </a:cubicBezTo>
                  <a:cubicBezTo>
                    <a:pt x="8059" y="17429"/>
                    <a:pt x="8129" y="17469"/>
                    <a:pt x="8226" y="17523"/>
                  </a:cubicBezTo>
                  <a:cubicBezTo>
                    <a:pt x="8331" y="17584"/>
                    <a:pt x="8472" y="17658"/>
                    <a:pt x="8621" y="17719"/>
                  </a:cubicBezTo>
                  <a:cubicBezTo>
                    <a:pt x="8770" y="17786"/>
                    <a:pt x="8928" y="17847"/>
                    <a:pt x="9043" y="17888"/>
                  </a:cubicBezTo>
                  <a:cubicBezTo>
                    <a:pt x="9166" y="17921"/>
                    <a:pt x="9245" y="17948"/>
                    <a:pt x="9245" y="17948"/>
                  </a:cubicBezTo>
                  <a:cubicBezTo>
                    <a:pt x="9245" y="17948"/>
                    <a:pt x="9324" y="17969"/>
                    <a:pt x="9447" y="18002"/>
                  </a:cubicBezTo>
                  <a:cubicBezTo>
                    <a:pt x="9570" y="18036"/>
                    <a:pt x="9737" y="18070"/>
                    <a:pt x="9903" y="18097"/>
                  </a:cubicBezTo>
                  <a:cubicBezTo>
                    <a:pt x="10070" y="18124"/>
                    <a:pt x="10246" y="18137"/>
                    <a:pt x="10369" y="18151"/>
                  </a:cubicBezTo>
                  <a:cubicBezTo>
                    <a:pt x="10501" y="18158"/>
                    <a:pt x="10589" y="18164"/>
                    <a:pt x="10589" y="18164"/>
                  </a:cubicBezTo>
                  <a:cubicBezTo>
                    <a:pt x="10589" y="18164"/>
                    <a:pt x="10668" y="18164"/>
                    <a:pt x="10799" y="18164"/>
                  </a:cubicBezTo>
                  <a:cubicBezTo>
                    <a:pt x="10922" y="18164"/>
                    <a:pt x="11098" y="18158"/>
                    <a:pt x="11265" y="18144"/>
                  </a:cubicBezTo>
                  <a:cubicBezTo>
                    <a:pt x="11441" y="18130"/>
                    <a:pt x="11608" y="18110"/>
                    <a:pt x="11731" y="18090"/>
                  </a:cubicBezTo>
                  <a:cubicBezTo>
                    <a:pt x="11862" y="18070"/>
                    <a:pt x="11941" y="18050"/>
                    <a:pt x="11941" y="18050"/>
                  </a:cubicBezTo>
                  <a:cubicBezTo>
                    <a:pt x="11941" y="18050"/>
                    <a:pt x="12029" y="18036"/>
                    <a:pt x="12143" y="18002"/>
                  </a:cubicBezTo>
                  <a:cubicBezTo>
                    <a:pt x="12266" y="17975"/>
                    <a:pt x="12433" y="17928"/>
                    <a:pt x="12591" y="17874"/>
                  </a:cubicBezTo>
                  <a:cubicBezTo>
                    <a:pt x="12749" y="17820"/>
                    <a:pt x="12899" y="17759"/>
                    <a:pt x="13004" y="17705"/>
                  </a:cubicBezTo>
                  <a:cubicBezTo>
                    <a:pt x="13118" y="17658"/>
                    <a:pt x="13189" y="17617"/>
                    <a:pt x="13189" y="17617"/>
                  </a:cubicBezTo>
                  <a:cubicBezTo>
                    <a:pt x="13189" y="17617"/>
                    <a:pt x="13259" y="17584"/>
                    <a:pt x="13364" y="17530"/>
                  </a:cubicBezTo>
                  <a:cubicBezTo>
                    <a:pt x="13470" y="17469"/>
                    <a:pt x="13610" y="17388"/>
                    <a:pt x="13733" y="17300"/>
                  </a:cubicBezTo>
                  <a:cubicBezTo>
                    <a:pt x="13856" y="17212"/>
                    <a:pt x="13979" y="17118"/>
                    <a:pt x="14067" y="17044"/>
                  </a:cubicBezTo>
                  <a:cubicBezTo>
                    <a:pt x="14155" y="16970"/>
                    <a:pt x="14208" y="16916"/>
                    <a:pt x="14208" y="16916"/>
                  </a:cubicBezTo>
                  <a:cubicBezTo>
                    <a:pt x="14208" y="16916"/>
                    <a:pt x="14260" y="16868"/>
                    <a:pt x="14331" y="16787"/>
                  </a:cubicBezTo>
                  <a:cubicBezTo>
                    <a:pt x="14410" y="16706"/>
                    <a:pt x="14506" y="16598"/>
                    <a:pt x="14594" y="16484"/>
                  </a:cubicBezTo>
                  <a:cubicBezTo>
                    <a:pt x="14682" y="16369"/>
                    <a:pt x="14752" y="16254"/>
                    <a:pt x="14805" y="16160"/>
                  </a:cubicBezTo>
                  <a:cubicBezTo>
                    <a:pt x="14858" y="16072"/>
                    <a:pt x="14884" y="16011"/>
                    <a:pt x="14884" y="16011"/>
                  </a:cubicBezTo>
                  <a:cubicBezTo>
                    <a:pt x="14884" y="16011"/>
                    <a:pt x="14919" y="15944"/>
                    <a:pt x="14963" y="15849"/>
                  </a:cubicBezTo>
                  <a:cubicBezTo>
                    <a:pt x="14998" y="15761"/>
                    <a:pt x="15051" y="15633"/>
                    <a:pt x="15086" y="15505"/>
                  </a:cubicBezTo>
                  <a:cubicBezTo>
                    <a:pt x="15121" y="15370"/>
                    <a:pt x="15148" y="15242"/>
                    <a:pt x="15156" y="15147"/>
                  </a:cubicBezTo>
                  <a:cubicBezTo>
                    <a:pt x="15174" y="15046"/>
                    <a:pt x="15174" y="14978"/>
                    <a:pt x="15174" y="14978"/>
                  </a:cubicBezTo>
                  <a:cubicBezTo>
                    <a:pt x="15174" y="14978"/>
                    <a:pt x="15183" y="14918"/>
                    <a:pt x="15183" y="14816"/>
                  </a:cubicBezTo>
                  <a:cubicBezTo>
                    <a:pt x="15183" y="14803"/>
                    <a:pt x="15183" y="14789"/>
                    <a:pt x="15183" y="14769"/>
                  </a:cubicBezTo>
                  <a:cubicBezTo>
                    <a:pt x="15183" y="14755"/>
                    <a:pt x="15183" y="14742"/>
                    <a:pt x="15183" y="14729"/>
                  </a:cubicBezTo>
                  <a:cubicBezTo>
                    <a:pt x="15183" y="14701"/>
                    <a:pt x="15183" y="14668"/>
                    <a:pt x="15191" y="14641"/>
                  </a:cubicBezTo>
                  <a:cubicBezTo>
                    <a:pt x="15200" y="14573"/>
                    <a:pt x="15209" y="14519"/>
                    <a:pt x="15227" y="14472"/>
                  </a:cubicBezTo>
                  <a:cubicBezTo>
                    <a:pt x="15235" y="14425"/>
                    <a:pt x="15244" y="14398"/>
                    <a:pt x="15244" y="14398"/>
                  </a:cubicBezTo>
                  <a:cubicBezTo>
                    <a:pt x="15244" y="14398"/>
                    <a:pt x="15253" y="14364"/>
                    <a:pt x="15279" y="14324"/>
                  </a:cubicBezTo>
                  <a:cubicBezTo>
                    <a:pt x="15297" y="14283"/>
                    <a:pt x="15323" y="14222"/>
                    <a:pt x="15350" y="14168"/>
                  </a:cubicBezTo>
                  <a:cubicBezTo>
                    <a:pt x="15385" y="14108"/>
                    <a:pt x="15420" y="14054"/>
                    <a:pt x="15455" y="14013"/>
                  </a:cubicBezTo>
                  <a:cubicBezTo>
                    <a:pt x="15481" y="13979"/>
                    <a:pt x="15508" y="13952"/>
                    <a:pt x="15508" y="13952"/>
                  </a:cubicBezTo>
                  <a:cubicBezTo>
                    <a:pt x="15508" y="13952"/>
                    <a:pt x="15525" y="13925"/>
                    <a:pt x="15560" y="13885"/>
                  </a:cubicBezTo>
                  <a:cubicBezTo>
                    <a:pt x="15595" y="13851"/>
                    <a:pt x="15648" y="13804"/>
                    <a:pt x="15701" y="13757"/>
                  </a:cubicBezTo>
                  <a:cubicBezTo>
                    <a:pt x="15754" y="13709"/>
                    <a:pt x="15806" y="13669"/>
                    <a:pt x="15850" y="13635"/>
                  </a:cubicBezTo>
                  <a:cubicBezTo>
                    <a:pt x="15894" y="13601"/>
                    <a:pt x="15929" y="13588"/>
                    <a:pt x="15929" y="13588"/>
                  </a:cubicBezTo>
                  <a:cubicBezTo>
                    <a:pt x="15929" y="13588"/>
                    <a:pt x="15964" y="13568"/>
                    <a:pt x="16008" y="13541"/>
                  </a:cubicBezTo>
                  <a:cubicBezTo>
                    <a:pt x="16061" y="13514"/>
                    <a:pt x="16123" y="13473"/>
                    <a:pt x="16193" y="13446"/>
                  </a:cubicBezTo>
                  <a:cubicBezTo>
                    <a:pt x="16263" y="13412"/>
                    <a:pt x="16333" y="13385"/>
                    <a:pt x="16386" y="13365"/>
                  </a:cubicBezTo>
                  <a:cubicBezTo>
                    <a:pt x="16439" y="13352"/>
                    <a:pt x="16483" y="13338"/>
                    <a:pt x="16483" y="13338"/>
                  </a:cubicBezTo>
                  <a:cubicBezTo>
                    <a:pt x="16483" y="13338"/>
                    <a:pt x="16518" y="13324"/>
                    <a:pt x="16571" y="13311"/>
                  </a:cubicBezTo>
                  <a:cubicBezTo>
                    <a:pt x="16632" y="13298"/>
                    <a:pt x="16702" y="13284"/>
                    <a:pt x="16781" y="13270"/>
                  </a:cubicBezTo>
                  <a:cubicBezTo>
                    <a:pt x="16860" y="13257"/>
                    <a:pt x="16939" y="13244"/>
                    <a:pt x="17001" y="13244"/>
                  </a:cubicBezTo>
                  <a:cubicBezTo>
                    <a:pt x="17062" y="13237"/>
                    <a:pt x="17098" y="13237"/>
                    <a:pt x="17098" y="13237"/>
                  </a:cubicBezTo>
                  <a:cubicBezTo>
                    <a:pt x="17098" y="13237"/>
                    <a:pt x="17141" y="13230"/>
                    <a:pt x="17203" y="13230"/>
                  </a:cubicBezTo>
                  <a:cubicBezTo>
                    <a:pt x="17264" y="13230"/>
                    <a:pt x="17344" y="13237"/>
                    <a:pt x="17423" y="13237"/>
                  </a:cubicBezTo>
                  <a:cubicBezTo>
                    <a:pt x="17502" y="13244"/>
                    <a:pt x="17581" y="13257"/>
                    <a:pt x="17642" y="13264"/>
                  </a:cubicBezTo>
                  <a:cubicBezTo>
                    <a:pt x="17695" y="13277"/>
                    <a:pt x="17739" y="13284"/>
                    <a:pt x="17739" y="13284"/>
                  </a:cubicBezTo>
                  <a:cubicBezTo>
                    <a:pt x="17739" y="13284"/>
                    <a:pt x="17774" y="13291"/>
                    <a:pt x="17827" y="13304"/>
                  </a:cubicBezTo>
                  <a:cubicBezTo>
                    <a:pt x="17888" y="13318"/>
                    <a:pt x="17958" y="13338"/>
                    <a:pt x="18037" y="13365"/>
                  </a:cubicBezTo>
                  <a:cubicBezTo>
                    <a:pt x="18108" y="13385"/>
                    <a:pt x="18178" y="13412"/>
                    <a:pt x="18231" y="13439"/>
                  </a:cubicBezTo>
                  <a:cubicBezTo>
                    <a:pt x="18283" y="13460"/>
                    <a:pt x="18319" y="13480"/>
                    <a:pt x="18319" y="13480"/>
                  </a:cubicBezTo>
                  <a:cubicBezTo>
                    <a:pt x="18319" y="13480"/>
                    <a:pt x="18354" y="13493"/>
                    <a:pt x="18398" y="13520"/>
                  </a:cubicBezTo>
                  <a:cubicBezTo>
                    <a:pt x="18450" y="13547"/>
                    <a:pt x="18512" y="13588"/>
                    <a:pt x="18573" y="13628"/>
                  </a:cubicBezTo>
                  <a:cubicBezTo>
                    <a:pt x="18635" y="13669"/>
                    <a:pt x="18687" y="13709"/>
                    <a:pt x="18731" y="13743"/>
                  </a:cubicBezTo>
                  <a:cubicBezTo>
                    <a:pt x="18767" y="13777"/>
                    <a:pt x="18793" y="13804"/>
                    <a:pt x="18793" y="13804"/>
                  </a:cubicBezTo>
                  <a:cubicBezTo>
                    <a:pt x="18793" y="13804"/>
                    <a:pt x="18819" y="13824"/>
                    <a:pt x="18854" y="13865"/>
                  </a:cubicBezTo>
                  <a:cubicBezTo>
                    <a:pt x="18890" y="13898"/>
                    <a:pt x="18933" y="13952"/>
                    <a:pt x="18977" y="14006"/>
                  </a:cubicBezTo>
                  <a:cubicBezTo>
                    <a:pt x="19021" y="14060"/>
                    <a:pt x="19056" y="14114"/>
                    <a:pt x="19083" y="14155"/>
                  </a:cubicBezTo>
                  <a:cubicBezTo>
                    <a:pt x="19100" y="14195"/>
                    <a:pt x="19118" y="14222"/>
                    <a:pt x="19118" y="14222"/>
                  </a:cubicBezTo>
                  <a:cubicBezTo>
                    <a:pt x="19118" y="14222"/>
                    <a:pt x="19135" y="14249"/>
                    <a:pt x="19153" y="14296"/>
                  </a:cubicBezTo>
                  <a:cubicBezTo>
                    <a:pt x="19171" y="14337"/>
                    <a:pt x="19197" y="14398"/>
                    <a:pt x="19215" y="14459"/>
                  </a:cubicBezTo>
                  <a:cubicBezTo>
                    <a:pt x="19232" y="14519"/>
                    <a:pt x="19241" y="14580"/>
                    <a:pt x="19250" y="14621"/>
                  </a:cubicBezTo>
                  <a:cubicBezTo>
                    <a:pt x="19250" y="14668"/>
                    <a:pt x="19258" y="14701"/>
                    <a:pt x="19258" y="14701"/>
                  </a:cubicBezTo>
                  <a:cubicBezTo>
                    <a:pt x="19258" y="14701"/>
                    <a:pt x="19258" y="14729"/>
                    <a:pt x="19258" y="14776"/>
                  </a:cubicBezTo>
                  <a:cubicBezTo>
                    <a:pt x="19258" y="14850"/>
                    <a:pt x="19258" y="14938"/>
                    <a:pt x="19258" y="15032"/>
                  </a:cubicBezTo>
                  <a:cubicBezTo>
                    <a:pt x="19258" y="15221"/>
                    <a:pt x="19258" y="15417"/>
                    <a:pt x="19258" y="15417"/>
                  </a:cubicBezTo>
                  <a:cubicBezTo>
                    <a:pt x="19258" y="16193"/>
                    <a:pt x="19258" y="16193"/>
                    <a:pt x="19258" y="16193"/>
                  </a:cubicBezTo>
                  <a:cubicBezTo>
                    <a:pt x="19258" y="16963"/>
                    <a:pt x="19258" y="16963"/>
                    <a:pt x="19258" y="16963"/>
                  </a:cubicBezTo>
                  <a:cubicBezTo>
                    <a:pt x="19258" y="17739"/>
                    <a:pt x="19258" y="17739"/>
                    <a:pt x="19258" y="17739"/>
                  </a:cubicBezTo>
                  <a:cubicBezTo>
                    <a:pt x="19258" y="18509"/>
                    <a:pt x="19258" y="18509"/>
                    <a:pt x="19258" y="18509"/>
                  </a:cubicBezTo>
                  <a:cubicBezTo>
                    <a:pt x="19258" y="19285"/>
                    <a:pt x="19258" y="19285"/>
                    <a:pt x="19258" y="19285"/>
                  </a:cubicBezTo>
                  <a:cubicBezTo>
                    <a:pt x="19258" y="20054"/>
                    <a:pt x="19258" y="20054"/>
                    <a:pt x="19258" y="20054"/>
                  </a:cubicBezTo>
                  <a:cubicBezTo>
                    <a:pt x="19258" y="20830"/>
                    <a:pt x="19258" y="20830"/>
                    <a:pt x="19258" y="20830"/>
                  </a:cubicBezTo>
                  <a:cubicBezTo>
                    <a:pt x="19258" y="21600"/>
                    <a:pt x="19258" y="21600"/>
                    <a:pt x="19258" y="21600"/>
                  </a:cubicBezTo>
                  <a:cubicBezTo>
                    <a:pt x="21595" y="21600"/>
                    <a:pt x="21595" y="21600"/>
                    <a:pt x="21595" y="21600"/>
                  </a:cubicBezTo>
                  <a:cubicBezTo>
                    <a:pt x="21595" y="20830"/>
                    <a:pt x="21595" y="20830"/>
                    <a:pt x="21595" y="20830"/>
                  </a:cubicBezTo>
                  <a:cubicBezTo>
                    <a:pt x="21595" y="20054"/>
                    <a:pt x="21595" y="20054"/>
                    <a:pt x="21595" y="20054"/>
                  </a:cubicBezTo>
                  <a:cubicBezTo>
                    <a:pt x="21595" y="19285"/>
                    <a:pt x="21595" y="19285"/>
                    <a:pt x="21595" y="19285"/>
                  </a:cubicBezTo>
                  <a:cubicBezTo>
                    <a:pt x="21595" y="18509"/>
                    <a:pt x="21595" y="18509"/>
                    <a:pt x="21595" y="18509"/>
                  </a:cubicBezTo>
                  <a:cubicBezTo>
                    <a:pt x="21595" y="17739"/>
                    <a:pt x="21595" y="17739"/>
                    <a:pt x="21595" y="17739"/>
                  </a:cubicBezTo>
                  <a:cubicBezTo>
                    <a:pt x="21595" y="16963"/>
                    <a:pt x="21595" y="16963"/>
                    <a:pt x="21595" y="16963"/>
                  </a:cubicBezTo>
                  <a:cubicBezTo>
                    <a:pt x="21595" y="16193"/>
                    <a:pt x="21595" y="16193"/>
                    <a:pt x="21595" y="16193"/>
                  </a:cubicBezTo>
                  <a:cubicBezTo>
                    <a:pt x="21595" y="15417"/>
                    <a:pt x="21595" y="15417"/>
                    <a:pt x="21595" y="15417"/>
                  </a:cubicBezTo>
                  <a:cubicBezTo>
                    <a:pt x="21595" y="15417"/>
                    <a:pt x="21595" y="15221"/>
                    <a:pt x="21595" y="15032"/>
                  </a:cubicBezTo>
                  <a:cubicBezTo>
                    <a:pt x="21595" y="14931"/>
                    <a:pt x="21595" y="14830"/>
                    <a:pt x="21595" y="14755"/>
                  </a:cubicBezTo>
                </a:path>
              </a:pathLst>
            </a:custGeom>
            <a:solidFill>
              <a:srgbClr val="262626"/>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3" name="Google Shape;633;g11b8ce6b77e_0_2725"/>
            <p:cNvSpPr/>
            <p:nvPr/>
          </p:nvSpPr>
          <p:spPr>
            <a:xfrm>
              <a:off x="4977010" y="6666071"/>
              <a:ext cx="39900" cy="1680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4" name="Google Shape;634;g11b8ce6b77e_0_2725"/>
            <p:cNvSpPr/>
            <p:nvPr/>
          </p:nvSpPr>
          <p:spPr>
            <a:xfrm>
              <a:off x="264976" y="38154"/>
              <a:ext cx="69066" cy="171720"/>
            </a:xfrm>
            <a:custGeom>
              <a:avLst/>
              <a:gdLst/>
              <a:ahLst/>
              <a:cxnLst/>
              <a:rect l="l" t="t" r="r" b="b"/>
              <a:pathLst>
                <a:path w="21600" h="21600" extrusionOk="0">
                  <a:moveTo>
                    <a:pt x="8775" y="21600"/>
                  </a:moveTo>
                  <a:cubicBezTo>
                    <a:pt x="21600" y="20250"/>
                    <a:pt x="21600" y="20250"/>
                    <a:pt x="21600" y="20250"/>
                  </a:cubicBezTo>
                  <a:cubicBezTo>
                    <a:pt x="21600" y="20250"/>
                    <a:pt x="18225" y="15120"/>
                    <a:pt x="16200" y="10260"/>
                  </a:cubicBezTo>
                  <a:cubicBezTo>
                    <a:pt x="14175" y="5130"/>
                    <a:pt x="13500" y="0"/>
                    <a:pt x="13500" y="0"/>
                  </a:cubicBezTo>
                  <a:cubicBezTo>
                    <a:pt x="0" y="270"/>
                    <a:pt x="0" y="270"/>
                    <a:pt x="0" y="270"/>
                  </a:cubicBezTo>
                  <a:cubicBezTo>
                    <a:pt x="0" y="270"/>
                    <a:pt x="675" y="5670"/>
                    <a:pt x="3375" y="11070"/>
                  </a:cubicBezTo>
                  <a:cubicBezTo>
                    <a:pt x="5400" y="16200"/>
                    <a:pt x="8775" y="21600"/>
                    <a:pt x="8775"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5" name="Google Shape;635;g11b8ce6b77e_0_2725"/>
            <p:cNvSpPr/>
            <p:nvPr/>
          </p:nvSpPr>
          <p:spPr>
            <a:xfrm>
              <a:off x="316757" y="270713"/>
              <a:ext cx="113562" cy="168966"/>
            </a:xfrm>
            <a:custGeom>
              <a:avLst/>
              <a:gdLst/>
              <a:ahLst/>
              <a:cxnLst/>
              <a:rect l="l" t="t" r="r" b="b"/>
              <a:pathLst>
                <a:path w="21600" h="21600" extrusionOk="0">
                  <a:moveTo>
                    <a:pt x="6928" y="12030"/>
                  </a:moveTo>
                  <a:cubicBezTo>
                    <a:pt x="10596" y="16952"/>
                    <a:pt x="15079" y="21600"/>
                    <a:pt x="15079" y="21600"/>
                  </a:cubicBezTo>
                  <a:cubicBezTo>
                    <a:pt x="21600" y="18592"/>
                    <a:pt x="21600" y="18592"/>
                    <a:pt x="21600" y="18592"/>
                  </a:cubicBezTo>
                  <a:cubicBezTo>
                    <a:pt x="21600" y="18592"/>
                    <a:pt x="17117" y="14218"/>
                    <a:pt x="13857" y="9570"/>
                  </a:cubicBezTo>
                  <a:cubicBezTo>
                    <a:pt x="10189" y="4922"/>
                    <a:pt x="7743" y="0"/>
                    <a:pt x="7743" y="0"/>
                  </a:cubicBezTo>
                  <a:cubicBezTo>
                    <a:pt x="0" y="1914"/>
                    <a:pt x="0" y="1914"/>
                    <a:pt x="0" y="1914"/>
                  </a:cubicBezTo>
                  <a:cubicBezTo>
                    <a:pt x="0" y="1914"/>
                    <a:pt x="2853" y="7109"/>
                    <a:pt x="6928" y="1203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6" name="Google Shape;636;g11b8ce6b77e_0_2725"/>
            <p:cNvSpPr/>
            <p:nvPr/>
          </p:nvSpPr>
          <p:spPr>
            <a:xfrm>
              <a:off x="443937" y="478743"/>
              <a:ext cx="145368" cy="148068"/>
            </a:xfrm>
            <a:custGeom>
              <a:avLst/>
              <a:gdLst/>
              <a:ahLst/>
              <a:cxnLst/>
              <a:rect l="l" t="t" r="r" b="b"/>
              <a:pathLst>
                <a:path w="21600" h="21600" extrusionOk="0">
                  <a:moveTo>
                    <a:pt x="17788" y="21600"/>
                  </a:moveTo>
                  <a:cubicBezTo>
                    <a:pt x="21600" y="16591"/>
                    <a:pt x="21600" y="16591"/>
                    <a:pt x="21600" y="16591"/>
                  </a:cubicBezTo>
                  <a:cubicBezTo>
                    <a:pt x="21600" y="16591"/>
                    <a:pt x="16835" y="12835"/>
                    <a:pt x="12706" y="8765"/>
                  </a:cubicBezTo>
                  <a:cubicBezTo>
                    <a:pt x="8576" y="4696"/>
                    <a:pt x="4765" y="0"/>
                    <a:pt x="4765" y="0"/>
                  </a:cubicBezTo>
                  <a:cubicBezTo>
                    <a:pt x="0" y="3757"/>
                    <a:pt x="0" y="3757"/>
                    <a:pt x="0" y="3757"/>
                  </a:cubicBezTo>
                  <a:cubicBezTo>
                    <a:pt x="0" y="3757"/>
                    <a:pt x="3812" y="8765"/>
                    <a:pt x="8259" y="13148"/>
                  </a:cubicBezTo>
                  <a:cubicBezTo>
                    <a:pt x="12706" y="17530"/>
                    <a:pt x="17788" y="21600"/>
                    <a:pt x="17788"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7" name="Google Shape;637;g11b8ce6b77e_0_2725"/>
            <p:cNvSpPr/>
            <p:nvPr/>
          </p:nvSpPr>
          <p:spPr>
            <a:xfrm>
              <a:off x="628349" y="637719"/>
              <a:ext cx="167130" cy="113562"/>
            </a:xfrm>
            <a:custGeom>
              <a:avLst/>
              <a:gdLst/>
              <a:ahLst/>
              <a:cxnLst/>
              <a:rect l="l" t="t" r="r" b="b"/>
              <a:pathLst>
                <a:path w="21600" h="21600" extrusionOk="0">
                  <a:moveTo>
                    <a:pt x="19662" y="21600"/>
                  </a:moveTo>
                  <a:cubicBezTo>
                    <a:pt x="21600" y="14264"/>
                    <a:pt x="21600" y="14264"/>
                    <a:pt x="21600" y="14264"/>
                  </a:cubicBezTo>
                  <a:cubicBezTo>
                    <a:pt x="21600" y="14264"/>
                    <a:pt x="16892" y="11411"/>
                    <a:pt x="12185" y="7743"/>
                  </a:cubicBezTo>
                  <a:cubicBezTo>
                    <a:pt x="7477" y="4483"/>
                    <a:pt x="3046" y="0"/>
                    <a:pt x="3046" y="0"/>
                  </a:cubicBezTo>
                  <a:cubicBezTo>
                    <a:pt x="0" y="6928"/>
                    <a:pt x="0" y="6928"/>
                    <a:pt x="0" y="6928"/>
                  </a:cubicBezTo>
                  <a:cubicBezTo>
                    <a:pt x="0" y="6928"/>
                    <a:pt x="4708" y="11411"/>
                    <a:pt x="9692" y="15079"/>
                  </a:cubicBezTo>
                  <a:cubicBezTo>
                    <a:pt x="14677" y="18747"/>
                    <a:pt x="19662" y="21600"/>
                    <a:pt x="19662"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8" name="Google Shape;638;g11b8ce6b77e_0_2725"/>
            <p:cNvSpPr/>
            <p:nvPr/>
          </p:nvSpPr>
          <p:spPr>
            <a:xfrm>
              <a:off x="858182" y="736738"/>
              <a:ext cx="171720" cy="68148"/>
            </a:xfrm>
            <a:custGeom>
              <a:avLst/>
              <a:gdLst/>
              <a:ahLst/>
              <a:cxnLst/>
              <a:rect l="l" t="t" r="r" b="b"/>
              <a:pathLst>
                <a:path w="21600" h="21600" extrusionOk="0">
                  <a:moveTo>
                    <a:pt x="21330" y="21600"/>
                  </a:moveTo>
                  <a:cubicBezTo>
                    <a:pt x="21600" y="8100"/>
                    <a:pt x="21600" y="8100"/>
                    <a:pt x="21600" y="8100"/>
                  </a:cubicBezTo>
                  <a:cubicBezTo>
                    <a:pt x="21600" y="8100"/>
                    <a:pt x="16470" y="7425"/>
                    <a:pt x="11340" y="5400"/>
                  </a:cubicBezTo>
                  <a:cubicBezTo>
                    <a:pt x="6210" y="3375"/>
                    <a:pt x="1350" y="0"/>
                    <a:pt x="1350" y="0"/>
                  </a:cubicBezTo>
                  <a:cubicBezTo>
                    <a:pt x="0" y="12825"/>
                    <a:pt x="0" y="12825"/>
                    <a:pt x="0" y="12825"/>
                  </a:cubicBezTo>
                  <a:cubicBezTo>
                    <a:pt x="0" y="12825"/>
                    <a:pt x="5130" y="16200"/>
                    <a:pt x="10530" y="18225"/>
                  </a:cubicBezTo>
                  <a:cubicBezTo>
                    <a:pt x="15930" y="20925"/>
                    <a:pt x="21330" y="21600"/>
                    <a:pt x="21330"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9" name="Google Shape;639;g11b8ce6b77e_0_2725"/>
            <p:cNvSpPr/>
            <p:nvPr/>
          </p:nvSpPr>
          <p:spPr>
            <a:xfrm>
              <a:off x="1105276" y="763991"/>
              <a:ext cx="171720" cy="67230"/>
            </a:xfrm>
            <a:custGeom>
              <a:avLst/>
              <a:gdLst/>
              <a:ahLst/>
              <a:cxnLst/>
              <a:rect l="l" t="t" r="r" b="b"/>
              <a:pathLst>
                <a:path w="21600" h="21600" extrusionOk="0">
                  <a:moveTo>
                    <a:pt x="20250" y="21600"/>
                  </a:moveTo>
                  <a:cubicBezTo>
                    <a:pt x="21600" y="8361"/>
                    <a:pt x="21600" y="8361"/>
                    <a:pt x="21600" y="8361"/>
                  </a:cubicBezTo>
                  <a:cubicBezTo>
                    <a:pt x="21600" y="8361"/>
                    <a:pt x="16470" y="4877"/>
                    <a:pt x="11070" y="2787"/>
                  </a:cubicBezTo>
                  <a:cubicBezTo>
                    <a:pt x="5670" y="697"/>
                    <a:pt x="270" y="0"/>
                    <a:pt x="270" y="0"/>
                  </a:cubicBezTo>
                  <a:cubicBezTo>
                    <a:pt x="0" y="13935"/>
                    <a:pt x="0" y="13935"/>
                    <a:pt x="0" y="13935"/>
                  </a:cubicBezTo>
                  <a:cubicBezTo>
                    <a:pt x="0" y="13935"/>
                    <a:pt x="5130" y="13935"/>
                    <a:pt x="10260" y="16026"/>
                  </a:cubicBezTo>
                  <a:cubicBezTo>
                    <a:pt x="15390" y="18116"/>
                    <a:pt x="20250" y="21600"/>
                    <a:pt x="20250"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0" name="Google Shape;640;g11b8ce6b77e_0_2725"/>
            <p:cNvSpPr/>
            <p:nvPr/>
          </p:nvSpPr>
          <p:spPr>
            <a:xfrm>
              <a:off x="1339651" y="813955"/>
              <a:ext cx="167130" cy="113562"/>
            </a:xfrm>
            <a:custGeom>
              <a:avLst/>
              <a:gdLst/>
              <a:ahLst/>
              <a:cxnLst/>
              <a:rect l="l" t="t" r="r" b="b"/>
              <a:pathLst>
                <a:path w="21600" h="21600" extrusionOk="0">
                  <a:moveTo>
                    <a:pt x="18831" y="21600"/>
                  </a:moveTo>
                  <a:cubicBezTo>
                    <a:pt x="21600" y="14672"/>
                    <a:pt x="21600" y="14672"/>
                    <a:pt x="21600" y="14672"/>
                  </a:cubicBezTo>
                  <a:cubicBezTo>
                    <a:pt x="21600" y="14672"/>
                    <a:pt x="17169" y="10189"/>
                    <a:pt x="12185" y="6521"/>
                  </a:cubicBezTo>
                  <a:cubicBezTo>
                    <a:pt x="7200" y="2853"/>
                    <a:pt x="1938" y="0"/>
                    <a:pt x="1938" y="0"/>
                  </a:cubicBezTo>
                  <a:cubicBezTo>
                    <a:pt x="0" y="7743"/>
                    <a:pt x="0" y="7743"/>
                    <a:pt x="0" y="7743"/>
                  </a:cubicBezTo>
                  <a:cubicBezTo>
                    <a:pt x="0" y="7743"/>
                    <a:pt x="4985" y="10189"/>
                    <a:pt x="9692" y="13857"/>
                  </a:cubicBezTo>
                  <a:cubicBezTo>
                    <a:pt x="14400" y="17117"/>
                    <a:pt x="18831" y="21600"/>
                    <a:pt x="18831"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1" name="Google Shape;641;g11b8ce6b77e_0_2725"/>
            <p:cNvSpPr/>
            <p:nvPr/>
          </p:nvSpPr>
          <p:spPr>
            <a:xfrm>
              <a:off x="1547682" y="938410"/>
              <a:ext cx="148068" cy="148068"/>
            </a:xfrm>
            <a:custGeom>
              <a:avLst/>
              <a:gdLst/>
              <a:ahLst/>
              <a:cxnLst/>
              <a:rect l="l" t="t" r="r" b="b"/>
              <a:pathLst>
                <a:path w="21600" h="21600" extrusionOk="0">
                  <a:moveTo>
                    <a:pt x="13148" y="8452"/>
                  </a:moveTo>
                  <a:cubicBezTo>
                    <a:pt x="8452" y="4070"/>
                    <a:pt x="3757" y="0"/>
                    <a:pt x="3757" y="0"/>
                  </a:cubicBezTo>
                  <a:cubicBezTo>
                    <a:pt x="0" y="4696"/>
                    <a:pt x="0" y="4696"/>
                    <a:pt x="0" y="4696"/>
                  </a:cubicBezTo>
                  <a:cubicBezTo>
                    <a:pt x="0" y="4696"/>
                    <a:pt x="4383" y="8452"/>
                    <a:pt x="8765" y="12835"/>
                  </a:cubicBezTo>
                  <a:cubicBezTo>
                    <a:pt x="13148" y="16904"/>
                    <a:pt x="16904" y="21600"/>
                    <a:pt x="16904" y="21600"/>
                  </a:cubicBezTo>
                  <a:cubicBezTo>
                    <a:pt x="21600" y="17530"/>
                    <a:pt x="21600" y="17530"/>
                    <a:pt x="21600" y="17530"/>
                  </a:cubicBezTo>
                  <a:cubicBezTo>
                    <a:pt x="21600" y="17530"/>
                    <a:pt x="17530" y="12835"/>
                    <a:pt x="13148" y="8452"/>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2" name="Google Shape;642;g11b8ce6b77e_0_2725"/>
            <p:cNvSpPr/>
            <p:nvPr/>
          </p:nvSpPr>
          <p:spPr>
            <a:xfrm>
              <a:off x="1709382" y="1122821"/>
              <a:ext cx="113562" cy="169884"/>
            </a:xfrm>
            <a:custGeom>
              <a:avLst/>
              <a:gdLst/>
              <a:ahLst/>
              <a:cxnLst/>
              <a:rect l="l" t="t" r="r" b="b"/>
              <a:pathLst>
                <a:path w="21600" h="21600" extrusionOk="0">
                  <a:moveTo>
                    <a:pt x="6521" y="0"/>
                  </a:moveTo>
                  <a:cubicBezTo>
                    <a:pt x="0" y="3008"/>
                    <a:pt x="0" y="3008"/>
                    <a:pt x="0" y="3008"/>
                  </a:cubicBezTo>
                  <a:cubicBezTo>
                    <a:pt x="0" y="3008"/>
                    <a:pt x="4075" y="7382"/>
                    <a:pt x="7743" y="12030"/>
                  </a:cubicBezTo>
                  <a:cubicBezTo>
                    <a:pt x="11411" y="16678"/>
                    <a:pt x="14264" y="21600"/>
                    <a:pt x="14264" y="21600"/>
                  </a:cubicBezTo>
                  <a:cubicBezTo>
                    <a:pt x="21600" y="19413"/>
                    <a:pt x="21600" y="19413"/>
                    <a:pt x="21600" y="19413"/>
                  </a:cubicBezTo>
                  <a:cubicBezTo>
                    <a:pt x="21600" y="19413"/>
                    <a:pt x="18747" y="14491"/>
                    <a:pt x="14672" y="9570"/>
                  </a:cubicBezTo>
                  <a:cubicBezTo>
                    <a:pt x="11004" y="4648"/>
                    <a:pt x="6521" y="0"/>
                    <a:pt x="6521" y="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3" name="Google Shape;643;g11b8ce6b77e_0_2725"/>
            <p:cNvSpPr/>
            <p:nvPr/>
          </p:nvSpPr>
          <p:spPr>
            <a:xfrm>
              <a:off x="1807493" y="1352655"/>
              <a:ext cx="69066" cy="171720"/>
            </a:xfrm>
            <a:custGeom>
              <a:avLst/>
              <a:gdLst/>
              <a:ahLst/>
              <a:cxnLst/>
              <a:rect l="l" t="t" r="r" b="b"/>
              <a:pathLst>
                <a:path w="21600" h="21600" extrusionOk="0">
                  <a:moveTo>
                    <a:pt x="14850" y="3240"/>
                  </a:moveTo>
                  <a:cubicBezTo>
                    <a:pt x="13500" y="1350"/>
                    <a:pt x="12825" y="0"/>
                    <a:pt x="12825" y="0"/>
                  </a:cubicBezTo>
                  <a:cubicBezTo>
                    <a:pt x="0" y="1350"/>
                    <a:pt x="0" y="1350"/>
                    <a:pt x="0" y="1350"/>
                  </a:cubicBezTo>
                  <a:cubicBezTo>
                    <a:pt x="0" y="1350"/>
                    <a:pt x="3375" y="6210"/>
                    <a:pt x="5400" y="11340"/>
                  </a:cubicBezTo>
                  <a:cubicBezTo>
                    <a:pt x="7425" y="16470"/>
                    <a:pt x="8100" y="21600"/>
                    <a:pt x="8100" y="21600"/>
                  </a:cubicBezTo>
                  <a:cubicBezTo>
                    <a:pt x="21600" y="21330"/>
                    <a:pt x="21600" y="21330"/>
                    <a:pt x="21600" y="21330"/>
                  </a:cubicBezTo>
                  <a:cubicBezTo>
                    <a:pt x="21600" y="21330"/>
                    <a:pt x="20925" y="15930"/>
                    <a:pt x="18225" y="10530"/>
                  </a:cubicBezTo>
                  <a:cubicBezTo>
                    <a:pt x="17550" y="7830"/>
                    <a:pt x="16200" y="5130"/>
                    <a:pt x="14850" y="324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4" name="Google Shape;644;g11b8ce6b77e_0_2725"/>
            <p:cNvSpPr/>
            <p:nvPr/>
          </p:nvSpPr>
          <p:spPr>
            <a:xfrm>
              <a:off x="1810218" y="1599748"/>
              <a:ext cx="66312" cy="171720"/>
            </a:xfrm>
            <a:custGeom>
              <a:avLst/>
              <a:gdLst/>
              <a:ahLst/>
              <a:cxnLst/>
              <a:rect l="l" t="t" r="r" b="b"/>
              <a:pathLst>
                <a:path w="21600" h="21600" extrusionOk="0">
                  <a:moveTo>
                    <a:pt x="18813" y="11070"/>
                  </a:moveTo>
                  <a:cubicBezTo>
                    <a:pt x="20903" y="5670"/>
                    <a:pt x="21600" y="270"/>
                    <a:pt x="21600" y="270"/>
                  </a:cubicBezTo>
                  <a:cubicBezTo>
                    <a:pt x="8361" y="0"/>
                    <a:pt x="8361" y="0"/>
                    <a:pt x="8361" y="0"/>
                  </a:cubicBezTo>
                  <a:cubicBezTo>
                    <a:pt x="8361" y="0"/>
                    <a:pt x="7665" y="5130"/>
                    <a:pt x="5574" y="10260"/>
                  </a:cubicBezTo>
                  <a:cubicBezTo>
                    <a:pt x="3484" y="15390"/>
                    <a:pt x="0" y="20250"/>
                    <a:pt x="0" y="20250"/>
                  </a:cubicBezTo>
                  <a:cubicBezTo>
                    <a:pt x="13239" y="21600"/>
                    <a:pt x="13239" y="21600"/>
                    <a:pt x="13239" y="21600"/>
                  </a:cubicBezTo>
                  <a:cubicBezTo>
                    <a:pt x="13239" y="21600"/>
                    <a:pt x="17419" y="16470"/>
                    <a:pt x="18813" y="1107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5" name="Google Shape;645;g11b8ce6b77e_0_2725"/>
            <p:cNvSpPr/>
            <p:nvPr/>
          </p:nvSpPr>
          <p:spPr>
            <a:xfrm>
              <a:off x="1715741" y="1834123"/>
              <a:ext cx="111726" cy="169884"/>
            </a:xfrm>
            <a:custGeom>
              <a:avLst/>
              <a:gdLst/>
              <a:ahLst/>
              <a:cxnLst/>
              <a:rect l="l" t="t" r="r" b="b"/>
              <a:pathLst>
                <a:path w="21600" h="21600" extrusionOk="0">
                  <a:moveTo>
                    <a:pt x="12462" y="3008"/>
                  </a:moveTo>
                  <a:cubicBezTo>
                    <a:pt x="11215" y="4922"/>
                    <a:pt x="9554" y="7382"/>
                    <a:pt x="7892" y="9570"/>
                  </a:cubicBezTo>
                  <a:cubicBezTo>
                    <a:pt x="4154" y="14218"/>
                    <a:pt x="0" y="18592"/>
                    <a:pt x="0" y="18592"/>
                  </a:cubicBezTo>
                  <a:cubicBezTo>
                    <a:pt x="7062" y="21600"/>
                    <a:pt x="7062" y="21600"/>
                    <a:pt x="7062" y="21600"/>
                  </a:cubicBezTo>
                  <a:cubicBezTo>
                    <a:pt x="7062" y="21600"/>
                    <a:pt x="11215" y="16952"/>
                    <a:pt x="14954" y="12030"/>
                  </a:cubicBezTo>
                  <a:cubicBezTo>
                    <a:pt x="17031" y="9570"/>
                    <a:pt x="18692" y="7109"/>
                    <a:pt x="19938" y="5195"/>
                  </a:cubicBezTo>
                  <a:cubicBezTo>
                    <a:pt x="20769" y="3281"/>
                    <a:pt x="21600" y="1914"/>
                    <a:pt x="21600" y="1914"/>
                  </a:cubicBezTo>
                  <a:cubicBezTo>
                    <a:pt x="14123" y="0"/>
                    <a:pt x="14123" y="0"/>
                    <a:pt x="14123" y="0"/>
                  </a:cubicBezTo>
                  <a:cubicBezTo>
                    <a:pt x="14123" y="0"/>
                    <a:pt x="13292" y="1367"/>
                    <a:pt x="12462" y="3008"/>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6" name="Google Shape;646;g11b8ce6b77e_0_2725"/>
            <p:cNvSpPr/>
            <p:nvPr/>
          </p:nvSpPr>
          <p:spPr>
            <a:xfrm>
              <a:off x="1556766" y="2042154"/>
              <a:ext cx="148068" cy="148068"/>
            </a:xfrm>
            <a:custGeom>
              <a:avLst/>
              <a:gdLst/>
              <a:ahLst/>
              <a:cxnLst/>
              <a:rect l="l" t="t" r="r" b="b"/>
              <a:pathLst>
                <a:path w="21600" h="21600" extrusionOk="0">
                  <a:moveTo>
                    <a:pt x="0" y="16904"/>
                  </a:moveTo>
                  <a:cubicBezTo>
                    <a:pt x="4070" y="21600"/>
                    <a:pt x="4070" y="21600"/>
                    <a:pt x="4070" y="21600"/>
                  </a:cubicBezTo>
                  <a:cubicBezTo>
                    <a:pt x="4070" y="21600"/>
                    <a:pt x="8765" y="17843"/>
                    <a:pt x="13148" y="13148"/>
                  </a:cubicBezTo>
                  <a:cubicBezTo>
                    <a:pt x="17843" y="8765"/>
                    <a:pt x="21600" y="3757"/>
                    <a:pt x="21600" y="3757"/>
                  </a:cubicBezTo>
                  <a:cubicBezTo>
                    <a:pt x="16904" y="0"/>
                    <a:pt x="16904" y="0"/>
                    <a:pt x="16904" y="0"/>
                  </a:cubicBezTo>
                  <a:cubicBezTo>
                    <a:pt x="16904" y="0"/>
                    <a:pt x="13148" y="4696"/>
                    <a:pt x="8765" y="8765"/>
                  </a:cubicBezTo>
                  <a:cubicBezTo>
                    <a:pt x="4696" y="13148"/>
                    <a:pt x="0" y="16904"/>
                    <a:pt x="0" y="16904"/>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7" name="Google Shape;647;g11b8ce6b77e_0_2725"/>
            <p:cNvSpPr/>
            <p:nvPr/>
          </p:nvSpPr>
          <p:spPr>
            <a:xfrm>
              <a:off x="1352369" y="2202947"/>
              <a:ext cx="167130" cy="116262"/>
            </a:xfrm>
            <a:custGeom>
              <a:avLst/>
              <a:gdLst/>
              <a:ahLst/>
              <a:cxnLst/>
              <a:rect l="l" t="t" r="r" b="b"/>
              <a:pathLst>
                <a:path w="21600" h="21600" extrusionOk="0">
                  <a:moveTo>
                    <a:pt x="9415" y="8000"/>
                  </a:moveTo>
                  <a:cubicBezTo>
                    <a:pt x="4985" y="11600"/>
                    <a:pt x="0" y="14400"/>
                    <a:pt x="0" y="14400"/>
                  </a:cubicBezTo>
                  <a:cubicBezTo>
                    <a:pt x="1938" y="21600"/>
                    <a:pt x="1938" y="21600"/>
                    <a:pt x="1938" y="21600"/>
                  </a:cubicBezTo>
                  <a:cubicBezTo>
                    <a:pt x="1938" y="21600"/>
                    <a:pt x="7200" y="18800"/>
                    <a:pt x="12185" y="14800"/>
                  </a:cubicBezTo>
                  <a:cubicBezTo>
                    <a:pt x="16892" y="11200"/>
                    <a:pt x="21600" y="6800"/>
                    <a:pt x="21600" y="6800"/>
                  </a:cubicBezTo>
                  <a:cubicBezTo>
                    <a:pt x="18554" y="0"/>
                    <a:pt x="18554" y="0"/>
                    <a:pt x="18554" y="0"/>
                  </a:cubicBezTo>
                  <a:cubicBezTo>
                    <a:pt x="18554" y="0"/>
                    <a:pt x="14123" y="4400"/>
                    <a:pt x="9415" y="80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8" name="Google Shape;648;g11b8ce6b77e_0_2725"/>
            <p:cNvSpPr/>
            <p:nvPr/>
          </p:nvSpPr>
          <p:spPr>
            <a:xfrm>
              <a:off x="1120719" y="2304691"/>
              <a:ext cx="171720" cy="68148"/>
            </a:xfrm>
            <a:custGeom>
              <a:avLst/>
              <a:gdLst/>
              <a:ahLst/>
              <a:cxnLst/>
              <a:rect l="l" t="t" r="r" b="b"/>
              <a:pathLst>
                <a:path w="21600" h="21600" extrusionOk="0">
                  <a:moveTo>
                    <a:pt x="0" y="8775"/>
                  </a:moveTo>
                  <a:cubicBezTo>
                    <a:pt x="270" y="21600"/>
                    <a:pt x="270" y="21600"/>
                    <a:pt x="270" y="21600"/>
                  </a:cubicBezTo>
                  <a:cubicBezTo>
                    <a:pt x="270" y="21600"/>
                    <a:pt x="5670" y="20925"/>
                    <a:pt x="11070" y="18900"/>
                  </a:cubicBezTo>
                  <a:cubicBezTo>
                    <a:pt x="16200" y="16200"/>
                    <a:pt x="21600" y="12825"/>
                    <a:pt x="21600" y="12825"/>
                  </a:cubicBezTo>
                  <a:cubicBezTo>
                    <a:pt x="19980" y="0"/>
                    <a:pt x="19980" y="0"/>
                    <a:pt x="19980" y="0"/>
                  </a:cubicBezTo>
                  <a:cubicBezTo>
                    <a:pt x="19980" y="0"/>
                    <a:pt x="15120" y="3375"/>
                    <a:pt x="9990" y="5400"/>
                  </a:cubicBezTo>
                  <a:cubicBezTo>
                    <a:pt x="5130" y="8100"/>
                    <a:pt x="0" y="8775"/>
                    <a:pt x="0" y="8775"/>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9" name="Google Shape;649;g11b8ce6b77e_0_2725"/>
            <p:cNvSpPr/>
            <p:nvPr/>
          </p:nvSpPr>
          <p:spPr>
            <a:xfrm>
              <a:off x="870900" y="2334669"/>
              <a:ext cx="171720" cy="64476"/>
            </a:xfrm>
            <a:custGeom>
              <a:avLst/>
              <a:gdLst/>
              <a:ahLst/>
              <a:cxnLst/>
              <a:rect l="l" t="t" r="r" b="b"/>
              <a:pathLst>
                <a:path w="21600" h="21600" extrusionOk="0">
                  <a:moveTo>
                    <a:pt x="3510" y="5760"/>
                  </a:moveTo>
                  <a:cubicBezTo>
                    <a:pt x="1350" y="7200"/>
                    <a:pt x="0" y="7920"/>
                    <a:pt x="0" y="7920"/>
                  </a:cubicBezTo>
                  <a:cubicBezTo>
                    <a:pt x="1350" y="21600"/>
                    <a:pt x="1350" y="21600"/>
                    <a:pt x="1350" y="21600"/>
                  </a:cubicBezTo>
                  <a:cubicBezTo>
                    <a:pt x="1350" y="21600"/>
                    <a:pt x="6480" y="18000"/>
                    <a:pt x="11340" y="16560"/>
                  </a:cubicBezTo>
                  <a:cubicBezTo>
                    <a:pt x="16470" y="14400"/>
                    <a:pt x="21600" y="13680"/>
                    <a:pt x="21600" y="13680"/>
                  </a:cubicBezTo>
                  <a:cubicBezTo>
                    <a:pt x="21600" y="0"/>
                    <a:pt x="21600" y="0"/>
                    <a:pt x="21600" y="0"/>
                  </a:cubicBezTo>
                  <a:cubicBezTo>
                    <a:pt x="21600" y="0"/>
                    <a:pt x="15930" y="0"/>
                    <a:pt x="10800" y="2160"/>
                  </a:cubicBezTo>
                  <a:cubicBezTo>
                    <a:pt x="8100" y="3600"/>
                    <a:pt x="5400" y="5040"/>
                    <a:pt x="3510" y="576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0" name="Google Shape;650;g11b8ce6b77e_0_2725"/>
            <p:cNvSpPr/>
            <p:nvPr/>
          </p:nvSpPr>
          <p:spPr>
            <a:xfrm>
              <a:off x="641067" y="2381908"/>
              <a:ext cx="168048" cy="111726"/>
            </a:xfrm>
            <a:custGeom>
              <a:avLst/>
              <a:gdLst/>
              <a:ahLst/>
              <a:cxnLst/>
              <a:rect l="l" t="t" r="r" b="b"/>
              <a:pathLst>
                <a:path w="21600" h="21600" extrusionOk="0">
                  <a:moveTo>
                    <a:pt x="0" y="14538"/>
                  </a:moveTo>
                  <a:cubicBezTo>
                    <a:pt x="2769" y="21600"/>
                    <a:pt x="2769" y="21600"/>
                    <a:pt x="2769" y="21600"/>
                  </a:cubicBezTo>
                  <a:cubicBezTo>
                    <a:pt x="2769" y="21600"/>
                    <a:pt x="7200" y="17446"/>
                    <a:pt x="11908" y="13708"/>
                  </a:cubicBezTo>
                  <a:cubicBezTo>
                    <a:pt x="16615" y="10385"/>
                    <a:pt x="21600" y="7477"/>
                    <a:pt x="21600" y="7477"/>
                  </a:cubicBezTo>
                  <a:cubicBezTo>
                    <a:pt x="19938" y="0"/>
                    <a:pt x="19938" y="0"/>
                    <a:pt x="19938" y="0"/>
                  </a:cubicBezTo>
                  <a:cubicBezTo>
                    <a:pt x="19938" y="0"/>
                    <a:pt x="14677" y="2908"/>
                    <a:pt x="9692" y="6646"/>
                  </a:cubicBezTo>
                  <a:cubicBezTo>
                    <a:pt x="4708" y="10385"/>
                    <a:pt x="0" y="14538"/>
                    <a:pt x="0" y="14538"/>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1" name="Google Shape;651;g11b8ce6b77e_0_2725"/>
            <p:cNvSpPr/>
            <p:nvPr/>
          </p:nvSpPr>
          <p:spPr>
            <a:xfrm>
              <a:off x="452113" y="2503637"/>
              <a:ext cx="148068" cy="146232"/>
            </a:xfrm>
            <a:custGeom>
              <a:avLst/>
              <a:gdLst/>
              <a:ahLst/>
              <a:cxnLst/>
              <a:rect l="l" t="t" r="r" b="b"/>
              <a:pathLst>
                <a:path w="21600" h="21600" extrusionOk="0">
                  <a:moveTo>
                    <a:pt x="17843" y="0"/>
                  </a:moveTo>
                  <a:cubicBezTo>
                    <a:pt x="17843" y="0"/>
                    <a:pt x="12835" y="3812"/>
                    <a:pt x="8452" y="8259"/>
                  </a:cubicBezTo>
                  <a:cubicBezTo>
                    <a:pt x="4070" y="12706"/>
                    <a:pt x="0" y="17788"/>
                    <a:pt x="0" y="17788"/>
                  </a:cubicBezTo>
                  <a:cubicBezTo>
                    <a:pt x="4696" y="21600"/>
                    <a:pt x="4696" y="21600"/>
                    <a:pt x="4696" y="21600"/>
                  </a:cubicBezTo>
                  <a:cubicBezTo>
                    <a:pt x="4696" y="21600"/>
                    <a:pt x="8452" y="16835"/>
                    <a:pt x="12835" y="12706"/>
                  </a:cubicBezTo>
                  <a:cubicBezTo>
                    <a:pt x="16904" y="8576"/>
                    <a:pt x="21600" y="4765"/>
                    <a:pt x="21600" y="4765"/>
                  </a:cubicBezTo>
                  <a:lnTo>
                    <a:pt x="17843" y="0"/>
                  </a:ln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2" name="Google Shape;652;g11b8ce6b77e_0_2725"/>
            <p:cNvSpPr/>
            <p:nvPr/>
          </p:nvSpPr>
          <p:spPr>
            <a:xfrm>
              <a:off x="323116" y="2686232"/>
              <a:ext cx="116262" cy="168048"/>
            </a:xfrm>
            <a:custGeom>
              <a:avLst/>
              <a:gdLst/>
              <a:ahLst/>
              <a:cxnLst/>
              <a:rect l="l" t="t" r="r" b="b"/>
              <a:pathLst>
                <a:path w="21600" h="21600" extrusionOk="0">
                  <a:moveTo>
                    <a:pt x="14800" y="0"/>
                  </a:moveTo>
                  <a:cubicBezTo>
                    <a:pt x="14800" y="0"/>
                    <a:pt x="10400" y="4708"/>
                    <a:pt x="6800" y="9692"/>
                  </a:cubicBezTo>
                  <a:cubicBezTo>
                    <a:pt x="2800" y="14400"/>
                    <a:pt x="0" y="19662"/>
                    <a:pt x="0" y="19662"/>
                  </a:cubicBezTo>
                  <a:cubicBezTo>
                    <a:pt x="7200" y="21600"/>
                    <a:pt x="7200" y="21600"/>
                    <a:pt x="7200" y="21600"/>
                  </a:cubicBezTo>
                  <a:cubicBezTo>
                    <a:pt x="7200" y="21600"/>
                    <a:pt x="10000" y="16892"/>
                    <a:pt x="13600" y="12185"/>
                  </a:cubicBezTo>
                  <a:cubicBezTo>
                    <a:pt x="17200" y="7477"/>
                    <a:pt x="21600" y="3046"/>
                    <a:pt x="21600" y="3046"/>
                  </a:cubicBezTo>
                  <a:lnTo>
                    <a:pt x="14800" y="0"/>
                  </a:ln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3" name="Google Shape;653;g11b8ce6b77e_0_2725"/>
            <p:cNvSpPr/>
            <p:nvPr/>
          </p:nvSpPr>
          <p:spPr>
            <a:xfrm>
              <a:off x="267702" y="2914249"/>
              <a:ext cx="68148" cy="173502"/>
            </a:xfrm>
            <a:custGeom>
              <a:avLst/>
              <a:gdLst/>
              <a:ahLst/>
              <a:cxnLst/>
              <a:rect l="l" t="t" r="r" b="b"/>
              <a:pathLst>
                <a:path w="21600" h="21600" extrusionOk="0">
                  <a:moveTo>
                    <a:pt x="13500" y="18400"/>
                  </a:moveTo>
                  <a:cubicBezTo>
                    <a:pt x="14175" y="16533"/>
                    <a:pt x="14850" y="13867"/>
                    <a:pt x="16200" y="11467"/>
                  </a:cubicBezTo>
                  <a:cubicBezTo>
                    <a:pt x="18225" y="6400"/>
                    <a:pt x="21600" y="1600"/>
                    <a:pt x="21600" y="1600"/>
                  </a:cubicBezTo>
                  <a:cubicBezTo>
                    <a:pt x="9450" y="0"/>
                    <a:pt x="9450" y="0"/>
                    <a:pt x="9450" y="0"/>
                  </a:cubicBezTo>
                  <a:cubicBezTo>
                    <a:pt x="9450" y="267"/>
                    <a:pt x="5400" y="5333"/>
                    <a:pt x="3375" y="10667"/>
                  </a:cubicBezTo>
                  <a:cubicBezTo>
                    <a:pt x="2025" y="13067"/>
                    <a:pt x="1350" y="15733"/>
                    <a:pt x="675" y="17867"/>
                  </a:cubicBezTo>
                  <a:cubicBezTo>
                    <a:pt x="0" y="19733"/>
                    <a:pt x="0" y="21067"/>
                    <a:pt x="0" y="21067"/>
                  </a:cubicBezTo>
                  <a:cubicBezTo>
                    <a:pt x="12825" y="21600"/>
                    <a:pt x="12825" y="21600"/>
                    <a:pt x="12825" y="21600"/>
                  </a:cubicBezTo>
                  <a:cubicBezTo>
                    <a:pt x="12825" y="21600"/>
                    <a:pt x="13500" y="20267"/>
                    <a:pt x="13500" y="184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4" name="Google Shape;654;g11b8ce6b77e_0_2725"/>
            <p:cNvSpPr/>
            <p:nvPr/>
          </p:nvSpPr>
          <p:spPr>
            <a:xfrm>
              <a:off x="264976" y="3163159"/>
              <a:ext cx="64476" cy="171720"/>
            </a:xfrm>
            <a:custGeom>
              <a:avLst/>
              <a:gdLst/>
              <a:ahLst/>
              <a:cxnLst/>
              <a:rect l="l" t="t" r="r" b="b"/>
              <a:pathLst>
                <a:path w="21600" h="21600" extrusionOk="0">
                  <a:moveTo>
                    <a:pt x="2880" y="11070"/>
                  </a:moveTo>
                  <a:cubicBezTo>
                    <a:pt x="4320" y="16200"/>
                    <a:pt x="7920" y="21600"/>
                    <a:pt x="7920" y="21600"/>
                  </a:cubicBezTo>
                  <a:cubicBezTo>
                    <a:pt x="21600" y="20250"/>
                    <a:pt x="21600" y="20250"/>
                    <a:pt x="21600" y="20250"/>
                  </a:cubicBezTo>
                  <a:cubicBezTo>
                    <a:pt x="21600" y="20250"/>
                    <a:pt x="18000" y="15390"/>
                    <a:pt x="16560" y="10260"/>
                  </a:cubicBezTo>
                  <a:cubicBezTo>
                    <a:pt x="14400" y="5130"/>
                    <a:pt x="14400" y="0"/>
                    <a:pt x="14400" y="0"/>
                  </a:cubicBezTo>
                  <a:cubicBezTo>
                    <a:pt x="0" y="270"/>
                    <a:pt x="0" y="270"/>
                    <a:pt x="0" y="270"/>
                  </a:cubicBezTo>
                  <a:cubicBezTo>
                    <a:pt x="0" y="270"/>
                    <a:pt x="720" y="5670"/>
                    <a:pt x="2880" y="1107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5" name="Google Shape;655;g11b8ce6b77e_0_2725"/>
            <p:cNvSpPr/>
            <p:nvPr/>
          </p:nvSpPr>
          <p:spPr>
            <a:xfrm>
              <a:off x="312215" y="3397534"/>
              <a:ext cx="111726" cy="169884"/>
            </a:xfrm>
            <a:custGeom>
              <a:avLst/>
              <a:gdLst/>
              <a:ahLst/>
              <a:cxnLst/>
              <a:rect l="l" t="t" r="r" b="b"/>
              <a:pathLst>
                <a:path w="21600" h="21600" extrusionOk="0">
                  <a:moveTo>
                    <a:pt x="14538" y="21600"/>
                  </a:moveTo>
                  <a:cubicBezTo>
                    <a:pt x="21600" y="18592"/>
                    <a:pt x="21600" y="18592"/>
                    <a:pt x="21600" y="18592"/>
                  </a:cubicBezTo>
                  <a:cubicBezTo>
                    <a:pt x="21600" y="18592"/>
                    <a:pt x="17031" y="14218"/>
                    <a:pt x="13708" y="9570"/>
                  </a:cubicBezTo>
                  <a:cubicBezTo>
                    <a:pt x="10385" y="4922"/>
                    <a:pt x="7477" y="0"/>
                    <a:pt x="7477" y="0"/>
                  </a:cubicBezTo>
                  <a:cubicBezTo>
                    <a:pt x="0" y="1914"/>
                    <a:pt x="0" y="1914"/>
                    <a:pt x="0" y="1914"/>
                  </a:cubicBezTo>
                  <a:cubicBezTo>
                    <a:pt x="0" y="1914"/>
                    <a:pt x="2908" y="7109"/>
                    <a:pt x="6646" y="12030"/>
                  </a:cubicBezTo>
                  <a:cubicBezTo>
                    <a:pt x="9969" y="16952"/>
                    <a:pt x="14538" y="21600"/>
                    <a:pt x="14538"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6" name="Google Shape;656;g11b8ce6b77e_0_2725"/>
            <p:cNvSpPr/>
            <p:nvPr/>
          </p:nvSpPr>
          <p:spPr>
            <a:xfrm>
              <a:off x="433036" y="3605565"/>
              <a:ext cx="146232" cy="150822"/>
            </a:xfrm>
            <a:custGeom>
              <a:avLst/>
              <a:gdLst/>
              <a:ahLst/>
              <a:cxnLst/>
              <a:rect l="l" t="t" r="r" b="b"/>
              <a:pathLst>
                <a:path w="21600" h="21600" extrusionOk="0">
                  <a:moveTo>
                    <a:pt x="17788" y="21600"/>
                  </a:moveTo>
                  <a:cubicBezTo>
                    <a:pt x="21600" y="16971"/>
                    <a:pt x="21600" y="16971"/>
                    <a:pt x="21600" y="16971"/>
                  </a:cubicBezTo>
                  <a:cubicBezTo>
                    <a:pt x="21600" y="16971"/>
                    <a:pt x="17153" y="13269"/>
                    <a:pt x="13024" y="8949"/>
                  </a:cubicBezTo>
                  <a:cubicBezTo>
                    <a:pt x="8576" y="4629"/>
                    <a:pt x="5082" y="0"/>
                    <a:pt x="5082" y="0"/>
                  </a:cubicBezTo>
                  <a:cubicBezTo>
                    <a:pt x="0" y="3703"/>
                    <a:pt x="0" y="3703"/>
                    <a:pt x="0" y="3703"/>
                  </a:cubicBezTo>
                  <a:cubicBezTo>
                    <a:pt x="0" y="3703"/>
                    <a:pt x="4129" y="8640"/>
                    <a:pt x="8576" y="13269"/>
                  </a:cubicBezTo>
                  <a:cubicBezTo>
                    <a:pt x="12706" y="17589"/>
                    <a:pt x="17788" y="21600"/>
                    <a:pt x="17788"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7" name="Google Shape;657;g11b8ce6b77e_0_2725"/>
            <p:cNvSpPr/>
            <p:nvPr/>
          </p:nvSpPr>
          <p:spPr>
            <a:xfrm>
              <a:off x="617448" y="3769083"/>
              <a:ext cx="165348" cy="116262"/>
            </a:xfrm>
            <a:custGeom>
              <a:avLst/>
              <a:gdLst/>
              <a:ahLst/>
              <a:cxnLst/>
              <a:rect l="l" t="t" r="r" b="b"/>
              <a:pathLst>
                <a:path w="21600" h="21600" extrusionOk="0">
                  <a:moveTo>
                    <a:pt x="19636" y="21600"/>
                  </a:moveTo>
                  <a:cubicBezTo>
                    <a:pt x="21600" y="14400"/>
                    <a:pt x="21600" y="14400"/>
                    <a:pt x="21600" y="14400"/>
                  </a:cubicBezTo>
                  <a:cubicBezTo>
                    <a:pt x="21600" y="14400"/>
                    <a:pt x="16831" y="11600"/>
                    <a:pt x="12062" y="8000"/>
                  </a:cubicBezTo>
                  <a:cubicBezTo>
                    <a:pt x="7294" y="4400"/>
                    <a:pt x="3086" y="0"/>
                    <a:pt x="3086" y="0"/>
                  </a:cubicBezTo>
                  <a:cubicBezTo>
                    <a:pt x="0" y="6800"/>
                    <a:pt x="0" y="6800"/>
                    <a:pt x="0" y="6800"/>
                  </a:cubicBezTo>
                  <a:cubicBezTo>
                    <a:pt x="0" y="6800"/>
                    <a:pt x="4488" y="11200"/>
                    <a:pt x="9538" y="14800"/>
                  </a:cubicBezTo>
                  <a:cubicBezTo>
                    <a:pt x="14306" y="18800"/>
                    <a:pt x="19636" y="21600"/>
                    <a:pt x="19636"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8" name="Google Shape;658;g11b8ce6b77e_0_2725"/>
            <p:cNvSpPr/>
            <p:nvPr/>
          </p:nvSpPr>
          <p:spPr>
            <a:xfrm>
              <a:off x="842739" y="3871734"/>
              <a:ext cx="172584" cy="70848"/>
            </a:xfrm>
            <a:custGeom>
              <a:avLst/>
              <a:gdLst/>
              <a:ahLst/>
              <a:cxnLst/>
              <a:rect l="l" t="t" r="r" b="b"/>
              <a:pathLst>
                <a:path w="21600" h="21600" extrusionOk="0">
                  <a:moveTo>
                    <a:pt x="21330" y="21600"/>
                  </a:moveTo>
                  <a:cubicBezTo>
                    <a:pt x="21600" y="8509"/>
                    <a:pt x="21600" y="8509"/>
                    <a:pt x="21600" y="8509"/>
                  </a:cubicBezTo>
                  <a:cubicBezTo>
                    <a:pt x="21600" y="8509"/>
                    <a:pt x="16470" y="7855"/>
                    <a:pt x="11610" y="5891"/>
                  </a:cubicBezTo>
                  <a:cubicBezTo>
                    <a:pt x="8910" y="4582"/>
                    <a:pt x="6480" y="3273"/>
                    <a:pt x="4590" y="1964"/>
                  </a:cubicBezTo>
                  <a:cubicBezTo>
                    <a:pt x="2700" y="655"/>
                    <a:pt x="1620" y="0"/>
                    <a:pt x="1620" y="0"/>
                  </a:cubicBezTo>
                  <a:cubicBezTo>
                    <a:pt x="0" y="12436"/>
                    <a:pt x="0" y="12436"/>
                    <a:pt x="0" y="12436"/>
                  </a:cubicBezTo>
                  <a:cubicBezTo>
                    <a:pt x="0" y="12436"/>
                    <a:pt x="1350" y="13091"/>
                    <a:pt x="3240" y="14400"/>
                  </a:cubicBezTo>
                  <a:cubicBezTo>
                    <a:pt x="5400" y="15709"/>
                    <a:pt x="7830" y="17018"/>
                    <a:pt x="10530" y="18327"/>
                  </a:cubicBezTo>
                  <a:cubicBezTo>
                    <a:pt x="15930" y="20945"/>
                    <a:pt x="21330" y="21600"/>
                    <a:pt x="21330"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9" name="Google Shape;659;g11b8ce6b77e_0_2725"/>
            <p:cNvSpPr/>
            <p:nvPr/>
          </p:nvSpPr>
          <p:spPr>
            <a:xfrm>
              <a:off x="1092557" y="3880820"/>
              <a:ext cx="171720" cy="64476"/>
            </a:xfrm>
            <a:custGeom>
              <a:avLst/>
              <a:gdLst/>
              <a:ahLst/>
              <a:cxnLst/>
              <a:rect l="l" t="t" r="r" b="b"/>
              <a:pathLst>
                <a:path w="21600" h="21600" extrusionOk="0">
                  <a:moveTo>
                    <a:pt x="21600" y="13680"/>
                  </a:moveTo>
                  <a:cubicBezTo>
                    <a:pt x="20250" y="0"/>
                    <a:pt x="20250" y="0"/>
                    <a:pt x="20250" y="0"/>
                  </a:cubicBezTo>
                  <a:cubicBezTo>
                    <a:pt x="20250" y="0"/>
                    <a:pt x="15390" y="3600"/>
                    <a:pt x="10260" y="5040"/>
                  </a:cubicBezTo>
                  <a:cubicBezTo>
                    <a:pt x="5130" y="7200"/>
                    <a:pt x="0" y="7200"/>
                    <a:pt x="0" y="7200"/>
                  </a:cubicBezTo>
                  <a:cubicBezTo>
                    <a:pt x="0" y="21600"/>
                    <a:pt x="0" y="21600"/>
                    <a:pt x="0" y="21600"/>
                  </a:cubicBezTo>
                  <a:cubicBezTo>
                    <a:pt x="0" y="21600"/>
                    <a:pt x="5670" y="20880"/>
                    <a:pt x="10800" y="19440"/>
                  </a:cubicBezTo>
                  <a:cubicBezTo>
                    <a:pt x="16200" y="17280"/>
                    <a:pt x="21600" y="13680"/>
                    <a:pt x="21600" y="1368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0" name="Google Shape;660;g11b8ce6b77e_0_2725"/>
            <p:cNvSpPr/>
            <p:nvPr/>
          </p:nvSpPr>
          <p:spPr>
            <a:xfrm>
              <a:off x="1326933" y="3788160"/>
              <a:ext cx="168966" cy="109944"/>
            </a:xfrm>
            <a:custGeom>
              <a:avLst/>
              <a:gdLst/>
              <a:ahLst/>
              <a:cxnLst/>
              <a:rect l="l" t="t" r="r" b="b"/>
              <a:pathLst>
                <a:path w="21600" h="21600" extrusionOk="0">
                  <a:moveTo>
                    <a:pt x="18592" y="9741"/>
                  </a:moveTo>
                  <a:cubicBezTo>
                    <a:pt x="20233" y="8047"/>
                    <a:pt x="21600" y="7200"/>
                    <a:pt x="21600" y="7200"/>
                  </a:cubicBezTo>
                  <a:cubicBezTo>
                    <a:pt x="18592" y="0"/>
                    <a:pt x="18592" y="0"/>
                    <a:pt x="18592" y="0"/>
                  </a:cubicBezTo>
                  <a:cubicBezTo>
                    <a:pt x="18592" y="0"/>
                    <a:pt x="17499" y="1271"/>
                    <a:pt x="15858" y="2541"/>
                  </a:cubicBezTo>
                  <a:cubicBezTo>
                    <a:pt x="14218" y="4235"/>
                    <a:pt x="12030" y="5929"/>
                    <a:pt x="9570" y="7624"/>
                  </a:cubicBezTo>
                  <a:cubicBezTo>
                    <a:pt x="4922" y="11435"/>
                    <a:pt x="0" y="13976"/>
                    <a:pt x="0" y="13976"/>
                  </a:cubicBezTo>
                  <a:cubicBezTo>
                    <a:pt x="1914" y="21600"/>
                    <a:pt x="1914" y="21600"/>
                    <a:pt x="1914" y="21600"/>
                  </a:cubicBezTo>
                  <a:cubicBezTo>
                    <a:pt x="1914" y="21600"/>
                    <a:pt x="7109" y="19059"/>
                    <a:pt x="12030" y="15247"/>
                  </a:cubicBezTo>
                  <a:cubicBezTo>
                    <a:pt x="14491" y="13553"/>
                    <a:pt x="16678" y="11435"/>
                    <a:pt x="18592" y="9741"/>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1" name="Google Shape;661;g11b8ce6b77e_0_2725"/>
            <p:cNvSpPr/>
            <p:nvPr/>
          </p:nvSpPr>
          <p:spPr>
            <a:xfrm>
              <a:off x="1536780" y="3633726"/>
              <a:ext cx="148068" cy="143532"/>
            </a:xfrm>
            <a:custGeom>
              <a:avLst/>
              <a:gdLst/>
              <a:ahLst/>
              <a:cxnLst/>
              <a:rect l="l" t="t" r="r" b="b"/>
              <a:pathLst>
                <a:path w="21600" h="21600" extrusionOk="0">
                  <a:moveTo>
                    <a:pt x="21600" y="3869"/>
                  </a:moveTo>
                  <a:cubicBezTo>
                    <a:pt x="16904" y="0"/>
                    <a:pt x="16904" y="0"/>
                    <a:pt x="16904" y="0"/>
                  </a:cubicBezTo>
                  <a:cubicBezTo>
                    <a:pt x="16904" y="0"/>
                    <a:pt x="13148" y="4513"/>
                    <a:pt x="8765" y="8704"/>
                  </a:cubicBezTo>
                  <a:cubicBezTo>
                    <a:pt x="4696" y="12896"/>
                    <a:pt x="0" y="16764"/>
                    <a:pt x="0" y="16764"/>
                  </a:cubicBezTo>
                  <a:cubicBezTo>
                    <a:pt x="3443" y="21600"/>
                    <a:pt x="3443" y="21600"/>
                    <a:pt x="3443" y="21600"/>
                  </a:cubicBezTo>
                  <a:cubicBezTo>
                    <a:pt x="3443" y="21600"/>
                    <a:pt x="8452" y="17731"/>
                    <a:pt x="13148" y="13218"/>
                  </a:cubicBezTo>
                  <a:cubicBezTo>
                    <a:pt x="17530" y="9027"/>
                    <a:pt x="21600" y="3869"/>
                    <a:pt x="21600" y="3869"/>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2" name="Google Shape;662;g11b8ce6b77e_0_2725"/>
            <p:cNvSpPr/>
            <p:nvPr/>
          </p:nvSpPr>
          <p:spPr>
            <a:xfrm>
              <a:off x="1700298" y="3429329"/>
              <a:ext cx="116262" cy="168048"/>
            </a:xfrm>
            <a:custGeom>
              <a:avLst/>
              <a:gdLst/>
              <a:ahLst/>
              <a:cxnLst/>
              <a:rect l="l" t="t" r="r" b="b"/>
              <a:pathLst>
                <a:path w="21600" h="21600" extrusionOk="0">
                  <a:moveTo>
                    <a:pt x="12400" y="3046"/>
                  </a:moveTo>
                  <a:cubicBezTo>
                    <a:pt x="11600" y="4708"/>
                    <a:pt x="9600" y="7200"/>
                    <a:pt x="8000" y="9415"/>
                  </a:cubicBezTo>
                  <a:cubicBezTo>
                    <a:pt x="4400" y="14123"/>
                    <a:pt x="0" y="18554"/>
                    <a:pt x="0" y="18554"/>
                  </a:cubicBezTo>
                  <a:cubicBezTo>
                    <a:pt x="6400" y="21600"/>
                    <a:pt x="6400" y="21600"/>
                    <a:pt x="6400" y="21600"/>
                  </a:cubicBezTo>
                  <a:cubicBezTo>
                    <a:pt x="6400" y="21600"/>
                    <a:pt x="11200" y="16892"/>
                    <a:pt x="14800" y="12185"/>
                  </a:cubicBezTo>
                  <a:cubicBezTo>
                    <a:pt x="16800" y="9692"/>
                    <a:pt x="18400" y="7200"/>
                    <a:pt x="19600" y="5262"/>
                  </a:cubicBezTo>
                  <a:cubicBezTo>
                    <a:pt x="20800" y="3323"/>
                    <a:pt x="21600" y="1938"/>
                    <a:pt x="21600" y="1938"/>
                  </a:cubicBezTo>
                  <a:cubicBezTo>
                    <a:pt x="14400" y="0"/>
                    <a:pt x="14400" y="0"/>
                    <a:pt x="14400" y="0"/>
                  </a:cubicBezTo>
                  <a:cubicBezTo>
                    <a:pt x="14400" y="0"/>
                    <a:pt x="13600" y="1108"/>
                    <a:pt x="12400" y="3046"/>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3" name="Google Shape;663;g11b8ce6b77e_0_2725"/>
            <p:cNvSpPr/>
            <p:nvPr/>
          </p:nvSpPr>
          <p:spPr>
            <a:xfrm>
              <a:off x="1803859" y="3197679"/>
              <a:ext cx="70848" cy="171720"/>
            </a:xfrm>
            <a:custGeom>
              <a:avLst/>
              <a:gdLst/>
              <a:ahLst/>
              <a:cxnLst/>
              <a:rect l="l" t="t" r="r" b="b"/>
              <a:pathLst>
                <a:path w="21600" h="21600" extrusionOk="0">
                  <a:moveTo>
                    <a:pt x="5891" y="10260"/>
                  </a:moveTo>
                  <a:cubicBezTo>
                    <a:pt x="3927" y="15120"/>
                    <a:pt x="0" y="20250"/>
                    <a:pt x="0" y="20250"/>
                  </a:cubicBezTo>
                  <a:cubicBezTo>
                    <a:pt x="12436" y="21600"/>
                    <a:pt x="12436" y="21600"/>
                    <a:pt x="12436" y="21600"/>
                  </a:cubicBezTo>
                  <a:cubicBezTo>
                    <a:pt x="12436" y="21600"/>
                    <a:pt x="16364" y="16470"/>
                    <a:pt x="18327" y="11070"/>
                  </a:cubicBezTo>
                  <a:cubicBezTo>
                    <a:pt x="20945" y="5670"/>
                    <a:pt x="21600" y="270"/>
                    <a:pt x="21600" y="270"/>
                  </a:cubicBezTo>
                  <a:cubicBezTo>
                    <a:pt x="9164" y="0"/>
                    <a:pt x="9164" y="0"/>
                    <a:pt x="9164" y="0"/>
                  </a:cubicBezTo>
                  <a:cubicBezTo>
                    <a:pt x="9164" y="0"/>
                    <a:pt x="7855" y="5130"/>
                    <a:pt x="5891" y="1026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4" name="Google Shape;664;g11b8ce6b77e_0_2725"/>
            <p:cNvSpPr/>
            <p:nvPr/>
          </p:nvSpPr>
          <p:spPr>
            <a:xfrm>
              <a:off x="1835654" y="2950586"/>
              <a:ext cx="62694" cy="171720"/>
            </a:xfrm>
            <a:custGeom>
              <a:avLst/>
              <a:gdLst/>
              <a:ahLst/>
              <a:cxnLst/>
              <a:rect l="l" t="t" r="r" b="b"/>
              <a:pathLst>
                <a:path w="21600" h="21600" extrusionOk="0">
                  <a:moveTo>
                    <a:pt x="5214" y="3240"/>
                  </a:moveTo>
                  <a:cubicBezTo>
                    <a:pt x="4469" y="5130"/>
                    <a:pt x="2979" y="7830"/>
                    <a:pt x="2234" y="10530"/>
                  </a:cubicBezTo>
                  <a:cubicBezTo>
                    <a:pt x="0" y="15930"/>
                    <a:pt x="0" y="21330"/>
                    <a:pt x="0" y="21330"/>
                  </a:cubicBezTo>
                  <a:cubicBezTo>
                    <a:pt x="14152" y="21600"/>
                    <a:pt x="14152" y="21600"/>
                    <a:pt x="14152" y="21600"/>
                  </a:cubicBezTo>
                  <a:cubicBezTo>
                    <a:pt x="14152" y="21600"/>
                    <a:pt x="14897" y="16200"/>
                    <a:pt x="16386" y="11340"/>
                  </a:cubicBezTo>
                  <a:cubicBezTo>
                    <a:pt x="17876" y="8640"/>
                    <a:pt x="18621" y="6210"/>
                    <a:pt x="20110" y="4320"/>
                  </a:cubicBezTo>
                  <a:cubicBezTo>
                    <a:pt x="20855" y="2430"/>
                    <a:pt x="21600" y="1080"/>
                    <a:pt x="21600" y="1080"/>
                  </a:cubicBezTo>
                  <a:cubicBezTo>
                    <a:pt x="7448" y="0"/>
                    <a:pt x="7448" y="0"/>
                    <a:pt x="7448" y="0"/>
                  </a:cubicBezTo>
                  <a:cubicBezTo>
                    <a:pt x="7448" y="0"/>
                    <a:pt x="6703" y="1350"/>
                    <a:pt x="5214" y="324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5" name="Google Shape;665;g11b8ce6b77e_0_2725"/>
            <p:cNvSpPr/>
            <p:nvPr/>
          </p:nvSpPr>
          <p:spPr>
            <a:xfrm>
              <a:off x="1881076" y="2718936"/>
              <a:ext cx="109026" cy="167130"/>
            </a:xfrm>
            <a:custGeom>
              <a:avLst/>
              <a:gdLst/>
              <a:ahLst/>
              <a:cxnLst/>
              <a:rect l="l" t="t" r="r" b="b"/>
              <a:pathLst>
                <a:path w="21600" h="21600" extrusionOk="0">
                  <a:moveTo>
                    <a:pt x="13976" y="11908"/>
                  </a:moveTo>
                  <a:cubicBezTo>
                    <a:pt x="17365" y="7200"/>
                    <a:pt x="21600" y="2769"/>
                    <a:pt x="21600" y="2769"/>
                  </a:cubicBezTo>
                  <a:cubicBezTo>
                    <a:pt x="14400" y="0"/>
                    <a:pt x="14400" y="0"/>
                    <a:pt x="14400" y="0"/>
                  </a:cubicBezTo>
                  <a:cubicBezTo>
                    <a:pt x="14400" y="0"/>
                    <a:pt x="9741" y="4708"/>
                    <a:pt x="6353" y="9692"/>
                  </a:cubicBezTo>
                  <a:cubicBezTo>
                    <a:pt x="2541" y="14677"/>
                    <a:pt x="0" y="19938"/>
                    <a:pt x="0" y="19938"/>
                  </a:cubicBezTo>
                  <a:cubicBezTo>
                    <a:pt x="7624" y="21600"/>
                    <a:pt x="7624" y="21600"/>
                    <a:pt x="7624" y="21600"/>
                  </a:cubicBezTo>
                  <a:cubicBezTo>
                    <a:pt x="7624" y="21600"/>
                    <a:pt x="10165" y="16615"/>
                    <a:pt x="13976" y="11908"/>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6" name="Google Shape;666;g11b8ce6b77e_0_2725"/>
            <p:cNvSpPr/>
            <p:nvPr/>
          </p:nvSpPr>
          <p:spPr>
            <a:xfrm>
              <a:off x="1999172" y="2527257"/>
              <a:ext cx="146232" cy="150822"/>
            </a:xfrm>
            <a:custGeom>
              <a:avLst/>
              <a:gdLst/>
              <a:ahLst/>
              <a:cxnLst/>
              <a:rect l="l" t="t" r="r" b="b"/>
              <a:pathLst>
                <a:path w="21600" h="21600" extrusionOk="0">
                  <a:moveTo>
                    <a:pt x="21600" y="4320"/>
                  </a:moveTo>
                  <a:cubicBezTo>
                    <a:pt x="17471" y="0"/>
                    <a:pt x="17471" y="0"/>
                    <a:pt x="17471" y="0"/>
                  </a:cubicBezTo>
                  <a:cubicBezTo>
                    <a:pt x="17471" y="0"/>
                    <a:pt x="12706" y="4011"/>
                    <a:pt x="8259" y="8331"/>
                  </a:cubicBezTo>
                  <a:cubicBezTo>
                    <a:pt x="3812" y="12960"/>
                    <a:pt x="0" y="17897"/>
                    <a:pt x="0" y="17897"/>
                  </a:cubicBezTo>
                  <a:cubicBezTo>
                    <a:pt x="5082" y="21600"/>
                    <a:pt x="5082" y="21600"/>
                    <a:pt x="5082" y="21600"/>
                  </a:cubicBezTo>
                  <a:cubicBezTo>
                    <a:pt x="5082" y="21600"/>
                    <a:pt x="8576" y="16663"/>
                    <a:pt x="12706" y="12651"/>
                  </a:cubicBezTo>
                  <a:cubicBezTo>
                    <a:pt x="16835" y="8331"/>
                    <a:pt x="21600" y="4320"/>
                    <a:pt x="21600" y="432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7" name="Google Shape;667;g11b8ce6b77e_0_2725"/>
            <p:cNvSpPr/>
            <p:nvPr/>
          </p:nvSpPr>
          <p:spPr>
            <a:xfrm>
              <a:off x="2181767" y="2394626"/>
              <a:ext cx="165348" cy="118098"/>
            </a:xfrm>
            <a:custGeom>
              <a:avLst/>
              <a:gdLst/>
              <a:ahLst/>
              <a:cxnLst/>
              <a:rect l="l" t="t" r="r" b="b"/>
              <a:pathLst>
                <a:path w="21600" h="21600" extrusionOk="0">
                  <a:moveTo>
                    <a:pt x="12062" y="13745"/>
                  </a:moveTo>
                  <a:cubicBezTo>
                    <a:pt x="16831" y="9818"/>
                    <a:pt x="21600" y="7069"/>
                    <a:pt x="21600" y="7069"/>
                  </a:cubicBezTo>
                  <a:cubicBezTo>
                    <a:pt x="19636" y="0"/>
                    <a:pt x="19636" y="0"/>
                    <a:pt x="19636" y="0"/>
                  </a:cubicBezTo>
                  <a:cubicBezTo>
                    <a:pt x="19636" y="0"/>
                    <a:pt x="14306" y="3142"/>
                    <a:pt x="9538" y="7069"/>
                  </a:cubicBezTo>
                  <a:cubicBezTo>
                    <a:pt x="4488" y="10604"/>
                    <a:pt x="0" y="15316"/>
                    <a:pt x="0" y="15316"/>
                  </a:cubicBezTo>
                  <a:cubicBezTo>
                    <a:pt x="3086" y="21600"/>
                    <a:pt x="3086" y="21600"/>
                    <a:pt x="3086" y="21600"/>
                  </a:cubicBezTo>
                  <a:cubicBezTo>
                    <a:pt x="3086" y="21600"/>
                    <a:pt x="7294" y="17280"/>
                    <a:pt x="12062" y="13745"/>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8" name="Google Shape;668;g11b8ce6b77e_0_2725"/>
            <p:cNvSpPr/>
            <p:nvPr/>
          </p:nvSpPr>
          <p:spPr>
            <a:xfrm>
              <a:off x="2407058" y="2336486"/>
              <a:ext cx="171720" cy="70848"/>
            </a:xfrm>
            <a:custGeom>
              <a:avLst/>
              <a:gdLst/>
              <a:ahLst/>
              <a:cxnLst/>
              <a:rect l="l" t="t" r="r" b="b"/>
              <a:pathLst>
                <a:path w="21600" h="21600" extrusionOk="0">
                  <a:moveTo>
                    <a:pt x="18360" y="13091"/>
                  </a:moveTo>
                  <a:cubicBezTo>
                    <a:pt x="20250" y="13091"/>
                    <a:pt x="21600" y="12436"/>
                    <a:pt x="21600" y="12436"/>
                  </a:cubicBezTo>
                  <a:cubicBezTo>
                    <a:pt x="21330" y="0"/>
                    <a:pt x="21330" y="0"/>
                    <a:pt x="21330" y="0"/>
                  </a:cubicBezTo>
                  <a:cubicBezTo>
                    <a:pt x="21330" y="0"/>
                    <a:pt x="19980" y="0"/>
                    <a:pt x="17820" y="655"/>
                  </a:cubicBezTo>
                  <a:cubicBezTo>
                    <a:pt x="15930" y="1309"/>
                    <a:pt x="13230" y="1964"/>
                    <a:pt x="10530" y="3273"/>
                  </a:cubicBezTo>
                  <a:cubicBezTo>
                    <a:pt x="5130" y="5891"/>
                    <a:pt x="0" y="9818"/>
                    <a:pt x="0" y="9818"/>
                  </a:cubicBezTo>
                  <a:cubicBezTo>
                    <a:pt x="1620" y="21600"/>
                    <a:pt x="1620" y="21600"/>
                    <a:pt x="1620" y="21600"/>
                  </a:cubicBezTo>
                  <a:cubicBezTo>
                    <a:pt x="1620" y="21600"/>
                    <a:pt x="6480" y="18327"/>
                    <a:pt x="11610" y="15709"/>
                  </a:cubicBezTo>
                  <a:cubicBezTo>
                    <a:pt x="14040" y="14400"/>
                    <a:pt x="16470" y="13745"/>
                    <a:pt x="18360" y="13091"/>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9" name="Google Shape;669;g11b8ce6b77e_0_2725"/>
            <p:cNvSpPr/>
            <p:nvPr/>
          </p:nvSpPr>
          <p:spPr>
            <a:xfrm>
              <a:off x="2655968" y="2334669"/>
              <a:ext cx="169884" cy="59940"/>
            </a:xfrm>
            <a:custGeom>
              <a:avLst/>
              <a:gdLst/>
              <a:ahLst/>
              <a:cxnLst/>
              <a:rect l="l" t="t" r="r" b="b"/>
              <a:pathLst>
                <a:path w="21600" h="21600" extrusionOk="0">
                  <a:moveTo>
                    <a:pt x="20506" y="21600"/>
                  </a:moveTo>
                  <a:cubicBezTo>
                    <a:pt x="21600" y="6943"/>
                    <a:pt x="21600" y="6943"/>
                    <a:pt x="21600" y="6943"/>
                  </a:cubicBezTo>
                  <a:cubicBezTo>
                    <a:pt x="21600" y="6943"/>
                    <a:pt x="16405" y="3857"/>
                    <a:pt x="10937" y="1543"/>
                  </a:cubicBezTo>
                  <a:cubicBezTo>
                    <a:pt x="8203" y="771"/>
                    <a:pt x="5468" y="0"/>
                    <a:pt x="3281" y="0"/>
                  </a:cubicBezTo>
                  <a:cubicBezTo>
                    <a:pt x="1367" y="0"/>
                    <a:pt x="0" y="0"/>
                    <a:pt x="0" y="0"/>
                  </a:cubicBezTo>
                  <a:cubicBezTo>
                    <a:pt x="0" y="14657"/>
                    <a:pt x="0" y="14657"/>
                    <a:pt x="0" y="14657"/>
                  </a:cubicBezTo>
                  <a:cubicBezTo>
                    <a:pt x="0" y="14657"/>
                    <a:pt x="1094" y="14657"/>
                    <a:pt x="3008" y="15429"/>
                  </a:cubicBezTo>
                  <a:cubicBezTo>
                    <a:pt x="5195" y="15429"/>
                    <a:pt x="7656" y="16200"/>
                    <a:pt x="10116" y="16971"/>
                  </a:cubicBezTo>
                  <a:cubicBezTo>
                    <a:pt x="15311" y="18514"/>
                    <a:pt x="20506" y="21600"/>
                    <a:pt x="20506"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0" name="Google Shape;670;g11b8ce6b77e_0_2725"/>
            <p:cNvSpPr/>
            <p:nvPr/>
          </p:nvSpPr>
          <p:spPr>
            <a:xfrm>
              <a:off x="2890343" y="2377365"/>
              <a:ext cx="169884" cy="109026"/>
            </a:xfrm>
            <a:custGeom>
              <a:avLst/>
              <a:gdLst/>
              <a:ahLst/>
              <a:cxnLst/>
              <a:rect l="l" t="t" r="r" b="b"/>
              <a:pathLst>
                <a:path w="21600" h="21600" extrusionOk="0">
                  <a:moveTo>
                    <a:pt x="18592" y="21600"/>
                  </a:moveTo>
                  <a:cubicBezTo>
                    <a:pt x="21600" y="14400"/>
                    <a:pt x="21600" y="14400"/>
                    <a:pt x="21600" y="14400"/>
                  </a:cubicBezTo>
                  <a:cubicBezTo>
                    <a:pt x="21600" y="14400"/>
                    <a:pt x="16952" y="9741"/>
                    <a:pt x="11757" y="6353"/>
                  </a:cubicBezTo>
                  <a:cubicBezTo>
                    <a:pt x="6835" y="2541"/>
                    <a:pt x="1641" y="0"/>
                    <a:pt x="1641" y="0"/>
                  </a:cubicBezTo>
                  <a:cubicBezTo>
                    <a:pt x="0" y="7624"/>
                    <a:pt x="0" y="7624"/>
                    <a:pt x="0" y="7624"/>
                  </a:cubicBezTo>
                  <a:cubicBezTo>
                    <a:pt x="0" y="7624"/>
                    <a:pt x="4922" y="10165"/>
                    <a:pt x="9570" y="13976"/>
                  </a:cubicBezTo>
                  <a:cubicBezTo>
                    <a:pt x="14218" y="17365"/>
                    <a:pt x="18592" y="21600"/>
                    <a:pt x="18592"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1" name="Google Shape;671;g11b8ce6b77e_0_2725"/>
            <p:cNvSpPr/>
            <p:nvPr/>
          </p:nvSpPr>
          <p:spPr>
            <a:xfrm>
              <a:off x="3101099" y="2495462"/>
              <a:ext cx="150822" cy="143532"/>
            </a:xfrm>
            <a:custGeom>
              <a:avLst/>
              <a:gdLst/>
              <a:ahLst/>
              <a:cxnLst/>
              <a:rect l="l" t="t" r="r" b="b"/>
              <a:pathLst>
                <a:path w="21600" h="21600" extrusionOk="0">
                  <a:moveTo>
                    <a:pt x="12960" y="8382"/>
                  </a:moveTo>
                  <a:cubicBezTo>
                    <a:pt x="8640" y="3869"/>
                    <a:pt x="3703" y="0"/>
                    <a:pt x="3703" y="0"/>
                  </a:cubicBezTo>
                  <a:cubicBezTo>
                    <a:pt x="0" y="4836"/>
                    <a:pt x="0" y="4836"/>
                    <a:pt x="0" y="4836"/>
                  </a:cubicBezTo>
                  <a:cubicBezTo>
                    <a:pt x="0" y="4836"/>
                    <a:pt x="4629" y="8704"/>
                    <a:pt x="8949" y="12896"/>
                  </a:cubicBezTo>
                  <a:cubicBezTo>
                    <a:pt x="13269" y="17087"/>
                    <a:pt x="16971" y="21600"/>
                    <a:pt x="16971" y="21600"/>
                  </a:cubicBezTo>
                  <a:cubicBezTo>
                    <a:pt x="21600" y="17409"/>
                    <a:pt x="21600" y="17409"/>
                    <a:pt x="21600" y="17409"/>
                  </a:cubicBezTo>
                  <a:cubicBezTo>
                    <a:pt x="21600" y="17409"/>
                    <a:pt x="17589" y="12573"/>
                    <a:pt x="12960" y="8382"/>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2" name="Google Shape;672;g11b8ce6b77e_0_2725"/>
            <p:cNvSpPr/>
            <p:nvPr/>
          </p:nvSpPr>
          <p:spPr>
            <a:xfrm>
              <a:off x="3266434" y="2676239"/>
              <a:ext cx="118098" cy="167130"/>
            </a:xfrm>
            <a:custGeom>
              <a:avLst/>
              <a:gdLst/>
              <a:ahLst/>
              <a:cxnLst/>
              <a:rect l="l" t="t" r="r" b="b"/>
              <a:pathLst>
                <a:path w="21600" h="21600" extrusionOk="0">
                  <a:moveTo>
                    <a:pt x="6284" y="0"/>
                  </a:moveTo>
                  <a:cubicBezTo>
                    <a:pt x="0" y="3046"/>
                    <a:pt x="0" y="3046"/>
                    <a:pt x="0" y="3046"/>
                  </a:cubicBezTo>
                  <a:cubicBezTo>
                    <a:pt x="0" y="3046"/>
                    <a:pt x="4320" y="7477"/>
                    <a:pt x="7855" y="11908"/>
                  </a:cubicBezTo>
                  <a:cubicBezTo>
                    <a:pt x="11782" y="16615"/>
                    <a:pt x="14531" y="21600"/>
                    <a:pt x="14531" y="21600"/>
                  </a:cubicBezTo>
                  <a:cubicBezTo>
                    <a:pt x="21600" y="19385"/>
                    <a:pt x="21600" y="19385"/>
                    <a:pt x="21600" y="19385"/>
                  </a:cubicBezTo>
                  <a:cubicBezTo>
                    <a:pt x="21600" y="19385"/>
                    <a:pt x="18458" y="14123"/>
                    <a:pt x="14531" y="9415"/>
                  </a:cubicBezTo>
                  <a:cubicBezTo>
                    <a:pt x="10996" y="4431"/>
                    <a:pt x="6284" y="0"/>
                    <a:pt x="6284" y="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3" name="Google Shape;673;g11b8ce6b77e_0_2725"/>
            <p:cNvSpPr/>
            <p:nvPr/>
          </p:nvSpPr>
          <p:spPr>
            <a:xfrm>
              <a:off x="3371812" y="2901531"/>
              <a:ext cx="72684" cy="171720"/>
            </a:xfrm>
            <a:custGeom>
              <a:avLst/>
              <a:gdLst/>
              <a:ahLst/>
              <a:cxnLst/>
              <a:rect l="l" t="t" r="r" b="b"/>
              <a:pathLst>
                <a:path w="21600" h="21600" extrusionOk="0">
                  <a:moveTo>
                    <a:pt x="13976" y="3240"/>
                  </a:moveTo>
                  <a:cubicBezTo>
                    <a:pt x="12706" y="1350"/>
                    <a:pt x="12071" y="0"/>
                    <a:pt x="12071" y="0"/>
                  </a:cubicBezTo>
                  <a:cubicBezTo>
                    <a:pt x="0" y="1620"/>
                    <a:pt x="0" y="1620"/>
                    <a:pt x="0" y="1620"/>
                  </a:cubicBezTo>
                  <a:cubicBezTo>
                    <a:pt x="0" y="1620"/>
                    <a:pt x="635" y="2700"/>
                    <a:pt x="1906" y="4590"/>
                  </a:cubicBezTo>
                  <a:cubicBezTo>
                    <a:pt x="3176" y="6480"/>
                    <a:pt x="4447" y="8910"/>
                    <a:pt x="5718" y="11610"/>
                  </a:cubicBezTo>
                  <a:cubicBezTo>
                    <a:pt x="8259" y="16470"/>
                    <a:pt x="8894" y="21600"/>
                    <a:pt x="8894" y="21600"/>
                  </a:cubicBezTo>
                  <a:cubicBezTo>
                    <a:pt x="21600" y="21330"/>
                    <a:pt x="21600" y="21330"/>
                    <a:pt x="21600" y="21330"/>
                  </a:cubicBezTo>
                  <a:cubicBezTo>
                    <a:pt x="21600" y="21330"/>
                    <a:pt x="20329" y="15930"/>
                    <a:pt x="17788" y="10530"/>
                  </a:cubicBezTo>
                  <a:cubicBezTo>
                    <a:pt x="16518" y="7830"/>
                    <a:pt x="15247" y="5130"/>
                    <a:pt x="13976" y="324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4" name="Google Shape;674;g11b8ce6b77e_0_2725"/>
            <p:cNvSpPr/>
            <p:nvPr/>
          </p:nvSpPr>
          <p:spPr>
            <a:xfrm>
              <a:off x="3387255" y="3150441"/>
              <a:ext cx="59940" cy="169884"/>
            </a:xfrm>
            <a:custGeom>
              <a:avLst/>
              <a:gdLst/>
              <a:ahLst/>
              <a:cxnLst/>
              <a:rect l="l" t="t" r="r" b="b"/>
              <a:pathLst>
                <a:path w="21600" h="21600" extrusionOk="0">
                  <a:moveTo>
                    <a:pt x="19286" y="10937"/>
                  </a:moveTo>
                  <a:cubicBezTo>
                    <a:pt x="21600" y="5468"/>
                    <a:pt x="21600" y="0"/>
                    <a:pt x="21600" y="0"/>
                  </a:cubicBezTo>
                  <a:cubicBezTo>
                    <a:pt x="6943" y="0"/>
                    <a:pt x="6943" y="0"/>
                    <a:pt x="6943" y="0"/>
                  </a:cubicBezTo>
                  <a:cubicBezTo>
                    <a:pt x="6943" y="0"/>
                    <a:pt x="6171" y="5195"/>
                    <a:pt x="4629" y="10390"/>
                  </a:cubicBezTo>
                  <a:cubicBezTo>
                    <a:pt x="3086" y="15311"/>
                    <a:pt x="0" y="20506"/>
                    <a:pt x="0" y="20506"/>
                  </a:cubicBezTo>
                  <a:cubicBezTo>
                    <a:pt x="14657" y="21600"/>
                    <a:pt x="14657" y="21600"/>
                    <a:pt x="14657" y="21600"/>
                  </a:cubicBezTo>
                  <a:cubicBezTo>
                    <a:pt x="14657" y="21600"/>
                    <a:pt x="17743" y="16405"/>
                    <a:pt x="19286" y="10937"/>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5" name="Google Shape;675;g11b8ce6b77e_0_2725"/>
            <p:cNvSpPr/>
            <p:nvPr/>
          </p:nvSpPr>
          <p:spPr>
            <a:xfrm>
              <a:off x="3296412" y="3384816"/>
              <a:ext cx="107190" cy="168966"/>
            </a:xfrm>
            <a:custGeom>
              <a:avLst/>
              <a:gdLst/>
              <a:ahLst/>
              <a:cxnLst/>
              <a:rect l="l" t="t" r="r" b="b"/>
              <a:pathLst>
                <a:path w="21600" h="21600" extrusionOk="0">
                  <a:moveTo>
                    <a:pt x="7776" y="9570"/>
                  </a:moveTo>
                  <a:cubicBezTo>
                    <a:pt x="4320" y="14491"/>
                    <a:pt x="0" y="18866"/>
                    <a:pt x="0" y="18866"/>
                  </a:cubicBezTo>
                  <a:cubicBezTo>
                    <a:pt x="7344" y="21600"/>
                    <a:pt x="7344" y="21600"/>
                    <a:pt x="7344" y="21600"/>
                  </a:cubicBezTo>
                  <a:cubicBezTo>
                    <a:pt x="7344" y="21600"/>
                    <a:pt x="11664" y="16952"/>
                    <a:pt x="15120" y="12030"/>
                  </a:cubicBezTo>
                  <a:cubicBezTo>
                    <a:pt x="19008" y="6835"/>
                    <a:pt x="21600" y="1641"/>
                    <a:pt x="21600" y="1641"/>
                  </a:cubicBezTo>
                  <a:cubicBezTo>
                    <a:pt x="13824" y="0"/>
                    <a:pt x="13824" y="0"/>
                    <a:pt x="13824" y="0"/>
                  </a:cubicBezTo>
                  <a:cubicBezTo>
                    <a:pt x="13824" y="0"/>
                    <a:pt x="11232" y="4922"/>
                    <a:pt x="7776" y="957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6" name="Google Shape;676;g11b8ce6b77e_0_2725"/>
            <p:cNvSpPr/>
            <p:nvPr/>
          </p:nvSpPr>
          <p:spPr>
            <a:xfrm>
              <a:off x="3143796" y="3594663"/>
              <a:ext cx="144450" cy="152604"/>
            </a:xfrm>
            <a:custGeom>
              <a:avLst/>
              <a:gdLst/>
              <a:ahLst/>
              <a:cxnLst/>
              <a:rect l="l" t="t" r="r" b="b"/>
              <a:pathLst>
                <a:path w="21600" h="21600" extrusionOk="0">
                  <a:moveTo>
                    <a:pt x="8704" y="8823"/>
                  </a:moveTo>
                  <a:cubicBezTo>
                    <a:pt x="4513" y="13082"/>
                    <a:pt x="0" y="17037"/>
                    <a:pt x="0" y="17037"/>
                  </a:cubicBezTo>
                  <a:cubicBezTo>
                    <a:pt x="3869" y="21600"/>
                    <a:pt x="3869" y="21600"/>
                    <a:pt x="3869" y="21600"/>
                  </a:cubicBezTo>
                  <a:cubicBezTo>
                    <a:pt x="3869" y="21600"/>
                    <a:pt x="9027" y="17341"/>
                    <a:pt x="13218" y="13082"/>
                  </a:cubicBezTo>
                  <a:cubicBezTo>
                    <a:pt x="17731" y="8518"/>
                    <a:pt x="21600" y="3651"/>
                    <a:pt x="21600" y="3651"/>
                  </a:cubicBezTo>
                  <a:cubicBezTo>
                    <a:pt x="16442" y="0"/>
                    <a:pt x="16442" y="0"/>
                    <a:pt x="16442" y="0"/>
                  </a:cubicBezTo>
                  <a:cubicBezTo>
                    <a:pt x="16442" y="0"/>
                    <a:pt x="12896" y="4868"/>
                    <a:pt x="8704" y="8823"/>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7" name="Google Shape;677;g11b8ce6b77e_0_2725"/>
            <p:cNvSpPr/>
            <p:nvPr/>
          </p:nvSpPr>
          <p:spPr>
            <a:xfrm>
              <a:off x="2942124" y="3762724"/>
              <a:ext cx="165348" cy="118098"/>
            </a:xfrm>
            <a:custGeom>
              <a:avLst/>
              <a:gdLst/>
              <a:ahLst/>
              <a:cxnLst/>
              <a:rect l="l" t="t" r="r" b="b"/>
              <a:pathLst>
                <a:path w="21600" h="21600" extrusionOk="0">
                  <a:moveTo>
                    <a:pt x="9538" y="7855"/>
                  </a:moveTo>
                  <a:cubicBezTo>
                    <a:pt x="4769" y="11782"/>
                    <a:pt x="0" y="14531"/>
                    <a:pt x="0" y="14531"/>
                  </a:cubicBezTo>
                  <a:cubicBezTo>
                    <a:pt x="1964" y="21600"/>
                    <a:pt x="1964" y="21600"/>
                    <a:pt x="1964" y="21600"/>
                  </a:cubicBezTo>
                  <a:cubicBezTo>
                    <a:pt x="1964" y="21600"/>
                    <a:pt x="7294" y="18458"/>
                    <a:pt x="12062" y="14531"/>
                  </a:cubicBezTo>
                  <a:cubicBezTo>
                    <a:pt x="17112" y="10604"/>
                    <a:pt x="21600" y="6284"/>
                    <a:pt x="21600" y="6284"/>
                  </a:cubicBezTo>
                  <a:cubicBezTo>
                    <a:pt x="18514" y="0"/>
                    <a:pt x="18514" y="0"/>
                    <a:pt x="18514" y="0"/>
                  </a:cubicBezTo>
                  <a:cubicBezTo>
                    <a:pt x="18514" y="0"/>
                    <a:pt x="14026" y="4320"/>
                    <a:pt x="9538" y="7855"/>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8" name="Google Shape;678;g11b8ce6b77e_0_2725"/>
            <p:cNvSpPr/>
            <p:nvPr/>
          </p:nvSpPr>
          <p:spPr>
            <a:xfrm>
              <a:off x="2710474" y="3868102"/>
              <a:ext cx="171720" cy="72684"/>
            </a:xfrm>
            <a:custGeom>
              <a:avLst/>
              <a:gdLst/>
              <a:ahLst/>
              <a:cxnLst/>
              <a:rect l="l" t="t" r="r" b="b"/>
              <a:pathLst>
                <a:path w="21600" h="21600" extrusionOk="0">
                  <a:moveTo>
                    <a:pt x="0" y="9529"/>
                  </a:moveTo>
                  <a:cubicBezTo>
                    <a:pt x="540" y="21600"/>
                    <a:pt x="540" y="21600"/>
                    <a:pt x="540" y="21600"/>
                  </a:cubicBezTo>
                  <a:cubicBezTo>
                    <a:pt x="540" y="21600"/>
                    <a:pt x="5940" y="20965"/>
                    <a:pt x="11070" y="18424"/>
                  </a:cubicBezTo>
                  <a:cubicBezTo>
                    <a:pt x="16470" y="15882"/>
                    <a:pt x="21600" y="12071"/>
                    <a:pt x="21600" y="12071"/>
                  </a:cubicBezTo>
                  <a:cubicBezTo>
                    <a:pt x="19980" y="0"/>
                    <a:pt x="19980" y="0"/>
                    <a:pt x="19980" y="0"/>
                  </a:cubicBezTo>
                  <a:cubicBezTo>
                    <a:pt x="19980" y="0"/>
                    <a:pt x="15120" y="3812"/>
                    <a:pt x="10260" y="6353"/>
                  </a:cubicBezTo>
                  <a:cubicBezTo>
                    <a:pt x="5130" y="8259"/>
                    <a:pt x="0" y="9529"/>
                    <a:pt x="0" y="9529"/>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9" name="Google Shape;679;g11b8ce6b77e_0_2725"/>
            <p:cNvSpPr/>
            <p:nvPr/>
          </p:nvSpPr>
          <p:spPr>
            <a:xfrm>
              <a:off x="2463381" y="3901714"/>
              <a:ext cx="171720" cy="62694"/>
            </a:xfrm>
            <a:custGeom>
              <a:avLst/>
              <a:gdLst/>
              <a:ahLst/>
              <a:cxnLst/>
              <a:rect l="l" t="t" r="r" b="b"/>
              <a:pathLst>
                <a:path w="21600" h="21600" extrusionOk="0">
                  <a:moveTo>
                    <a:pt x="3240" y="5214"/>
                  </a:moveTo>
                  <a:cubicBezTo>
                    <a:pt x="1350" y="5959"/>
                    <a:pt x="0" y="7448"/>
                    <a:pt x="0" y="7448"/>
                  </a:cubicBezTo>
                  <a:cubicBezTo>
                    <a:pt x="1080" y="21600"/>
                    <a:pt x="1080" y="21600"/>
                    <a:pt x="1080" y="21600"/>
                  </a:cubicBezTo>
                  <a:cubicBezTo>
                    <a:pt x="1080" y="21600"/>
                    <a:pt x="2430" y="20855"/>
                    <a:pt x="4320" y="19366"/>
                  </a:cubicBezTo>
                  <a:cubicBezTo>
                    <a:pt x="6210" y="18621"/>
                    <a:pt x="8640" y="17131"/>
                    <a:pt x="11340" y="16386"/>
                  </a:cubicBezTo>
                  <a:cubicBezTo>
                    <a:pt x="16470" y="14897"/>
                    <a:pt x="21600" y="14897"/>
                    <a:pt x="21600" y="14897"/>
                  </a:cubicBezTo>
                  <a:cubicBezTo>
                    <a:pt x="21330" y="0"/>
                    <a:pt x="21330" y="0"/>
                    <a:pt x="21330" y="0"/>
                  </a:cubicBezTo>
                  <a:cubicBezTo>
                    <a:pt x="21330" y="0"/>
                    <a:pt x="15930" y="0"/>
                    <a:pt x="10530" y="2234"/>
                  </a:cubicBezTo>
                  <a:cubicBezTo>
                    <a:pt x="8100" y="2979"/>
                    <a:pt x="5400" y="4469"/>
                    <a:pt x="3240" y="5214"/>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0" name="Google Shape;680;g11b8ce6b77e_0_2725"/>
            <p:cNvSpPr/>
            <p:nvPr/>
          </p:nvSpPr>
          <p:spPr>
            <a:xfrm>
              <a:off x="2229005" y="3945318"/>
              <a:ext cx="169884" cy="107190"/>
            </a:xfrm>
            <a:custGeom>
              <a:avLst/>
              <a:gdLst/>
              <a:ahLst/>
              <a:cxnLst/>
              <a:rect l="l" t="t" r="r" b="b"/>
              <a:pathLst>
                <a:path w="21600" h="21600" extrusionOk="0">
                  <a:moveTo>
                    <a:pt x="0" y="14256"/>
                  </a:moveTo>
                  <a:cubicBezTo>
                    <a:pt x="2734" y="21600"/>
                    <a:pt x="2734" y="21600"/>
                    <a:pt x="2734" y="21600"/>
                  </a:cubicBezTo>
                  <a:cubicBezTo>
                    <a:pt x="2734" y="21600"/>
                    <a:pt x="7382" y="17280"/>
                    <a:pt x="12030" y="13824"/>
                  </a:cubicBezTo>
                  <a:cubicBezTo>
                    <a:pt x="16678" y="10368"/>
                    <a:pt x="21600" y="7776"/>
                    <a:pt x="21600" y="7776"/>
                  </a:cubicBezTo>
                  <a:cubicBezTo>
                    <a:pt x="19959" y="0"/>
                    <a:pt x="19959" y="0"/>
                    <a:pt x="19959" y="0"/>
                  </a:cubicBezTo>
                  <a:cubicBezTo>
                    <a:pt x="19959" y="0"/>
                    <a:pt x="14765" y="2592"/>
                    <a:pt x="9843" y="6048"/>
                  </a:cubicBezTo>
                  <a:cubicBezTo>
                    <a:pt x="4648" y="9936"/>
                    <a:pt x="0" y="14256"/>
                    <a:pt x="0" y="14256"/>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1" name="Google Shape;681;g11b8ce6b77e_0_2725"/>
            <p:cNvSpPr/>
            <p:nvPr/>
          </p:nvSpPr>
          <p:spPr>
            <a:xfrm>
              <a:off x="2035509" y="4060688"/>
              <a:ext cx="152604" cy="144450"/>
            </a:xfrm>
            <a:custGeom>
              <a:avLst/>
              <a:gdLst/>
              <a:ahLst/>
              <a:cxnLst/>
              <a:rect l="l" t="t" r="r" b="b"/>
              <a:pathLst>
                <a:path w="21600" h="21600" extrusionOk="0">
                  <a:moveTo>
                    <a:pt x="21600" y="4836"/>
                  </a:moveTo>
                  <a:cubicBezTo>
                    <a:pt x="17949" y="0"/>
                    <a:pt x="17949" y="0"/>
                    <a:pt x="17949" y="0"/>
                  </a:cubicBezTo>
                  <a:cubicBezTo>
                    <a:pt x="17949" y="0"/>
                    <a:pt x="13082" y="3869"/>
                    <a:pt x="8518" y="8060"/>
                  </a:cubicBezTo>
                  <a:cubicBezTo>
                    <a:pt x="3955" y="12573"/>
                    <a:pt x="0" y="17409"/>
                    <a:pt x="0" y="17409"/>
                  </a:cubicBezTo>
                  <a:cubicBezTo>
                    <a:pt x="4563" y="21600"/>
                    <a:pt x="4563" y="21600"/>
                    <a:pt x="4563" y="21600"/>
                  </a:cubicBezTo>
                  <a:cubicBezTo>
                    <a:pt x="4563" y="21600"/>
                    <a:pt x="8214" y="16764"/>
                    <a:pt x="12473" y="12896"/>
                  </a:cubicBezTo>
                  <a:cubicBezTo>
                    <a:pt x="16732" y="8704"/>
                    <a:pt x="21600" y="4836"/>
                    <a:pt x="21600" y="4836"/>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2" name="Google Shape;682;g11b8ce6b77e_0_2725"/>
            <p:cNvSpPr/>
            <p:nvPr/>
          </p:nvSpPr>
          <p:spPr>
            <a:xfrm>
              <a:off x="1901970" y="4239650"/>
              <a:ext cx="118098" cy="165348"/>
            </a:xfrm>
            <a:custGeom>
              <a:avLst/>
              <a:gdLst/>
              <a:ahLst/>
              <a:cxnLst/>
              <a:rect l="l" t="t" r="r" b="b"/>
              <a:pathLst>
                <a:path w="21600" h="21600" extrusionOk="0">
                  <a:moveTo>
                    <a:pt x="15316" y="0"/>
                  </a:moveTo>
                  <a:cubicBezTo>
                    <a:pt x="15316" y="0"/>
                    <a:pt x="10604" y="4488"/>
                    <a:pt x="6676" y="9538"/>
                  </a:cubicBezTo>
                  <a:cubicBezTo>
                    <a:pt x="2749" y="14306"/>
                    <a:pt x="0" y="19636"/>
                    <a:pt x="0" y="19636"/>
                  </a:cubicBezTo>
                  <a:cubicBezTo>
                    <a:pt x="6676" y="21600"/>
                    <a:pt x="6676" y="21600"/>
                    <a:pt x="6676" y="21600"/>
                  </a:cubicBezTo>
                  <a:cubicBezTo>
                    <a:pt x="6676" y="21600"/>
                    <a:pt x="9818" y="16831"/>
                    <a:pt x="13353" y="12062"/>
                  </a:cubicBezTo>
                  <a:cubicBezTo>
                    <a:pt x="17280" y="7574"/>
                    <a:pt x="21600" y="3086"/>
                    <a:pt x="21600" y="3086"/>
                  </a:cubicBezTo>
                  <a:lnTo>
                    <a:pt x="15316" y="0"/>
                  </a:ln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3" name="Google Shape;683;g11b8ce6b77e_0_2725"/>
            <p:cNvSpPr/>
            <p:nvPr/>
          </p:nvSpPr>
          <p:spPr>
            <a:xfrm>
              <a:off x="1837471" y="4464941"/>
              <a:ext cx="75384" cy="171720"/>
            </a:xfrm>
            <a:custGeom>
              <a:avLst/>
              <a:gdLst/>
              <a:ahLst/>
              <a:cxnLst/>
              <a:rect l="l" t="t" r="r" b="b"/>
              <a:pathLst>
                <a:path w="21600" h="21600" extrusionOk="0">
                  <a:moveTo>
                    <a:pt x="12960" y="18360"/>
                  </a:moveTo>
                  <a:cubicBezTo>
                    <a:pt x="13577" y="16470"/>
                    <a:pt x="14811" y="14040"/>
                    <a:pt x="15429" y="11340"/>
                  </a:cubicBezTo>
                  <a:cubicBezTo>
                    <a:pt x="17897" y="6480"/>
                    <a:pt x="21600" y="1620"/>
                    <a:pt x="21600" y="1620"/>
                  </a:cubicBezTo>
                  <a:cubicBezTo>
                    <a:pt x="9874" y="0"/>
                    <a:pt x="9874" y="0"/>
                    <a:pt x="9874" y="0"/>
                  </a:cubicBezTo>
                  <a:cubicBezTo>
                    <a:pt x="9874" y="0"/>
                    <a:pt x="6171" y="5130"/>
                    <a:pt x="3703" y="10260"/>
                  </a:cubicBezTo>
                  <a:cubicBezTo>
                    <a:pt x="2469" y="12960"/>
                    <a:pt x="1851" y="15660"/>
                    <a:pt x="1234" y="17820"/>
                  </a:cubicBezTo>
                  <a:cubicBezTo>
                    <a:pt x="617" y="19710"/>
                    <a:pt x="0" y="21060"/>
                    <a:pt x="0" y="21060"/>
                  </a:cubicBezTo>
                  <a:cubicBezTo>
                    <a:pt x="12343" y="21600"/>
                    <a:pt x="12343" y="21600"/>
                    <a:pt x="12343" y="21600"/>
                  </a:cubicBezTo>
                  <a:cubicBezTo>
                    <a:pt x="12343" y="21600"/>
                    <a:pt x="12343" y="20250"/>
                    <a:pt x="12960" y="1836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4" name="Google Shape;684;g11b8ce6b77e_0_2725"/>
            <p:cNvSpPr/>
            <p:nvPr/>
          </p:nvSpPr>
          <p:spPr>
            <a:xfrm>
              <a:off x="1835654" y="4712035"/>
              <a:ext cx="59940" cy="171720"/>
            </a:xfrm>
            <a:custGeom>
              <a:avLst/>
              <a:gdLst/>
              <a:ahLst/>
              <a:cxnLst/>
              <a:rect l="l" t="t" r="r" b="b"/>
              <a:pathLst>
                <a:path w="21600" h="21600" extrusionOk="0">
                  <a:moveTo>
                    <a:pt x="0" y="3510"/>
                  </a:moveTo>
                  <a:cubicBezTo>
                    <a:pt x="0" y="5400"/>
                    <a:pt x="771" y="8100"/>
                    <a:pt x="1543" y="10800"/>
                  </a:cubicBezTo>
                  <a:cubicBezTo>
                    <a:pt x="3086" y="16200"/>
                    <a:pt x="6943" y="21600"/>
                    <a:pt x="6943" y="21600"/>
                  </a:cubicBezTo>
                  <a:cubicBezTo>
                    <a:pt x="21600" y="20520"/>
                    <a:pt x="21600" y="20520"/>
                    <a:pt x="21600" y="20520"/>
                  </a:cubicBezTo>
                  <a:cubicBezTo>
                    <a:pt x="21600" y="20520"/>
                    <a:pt x="18514" y="15390"/>
                    <a:pt x="16971" y="10260"/>
                  </a:cubicBezTo>
                  <a:cubicBezTo>
                    <a:pt x="15429" y="7830"/>
                    <a:pt x="15429" y="5130"/>
                    <a:pt x="15429" y="3240"/>
                  </a:cubicBezTo>
                  <a:cubicBezTo>
                    <a:pt x="14657" y="1350"/>
                    <a:pt x="14657" y="0"/>
                    <a:pt x="14657" y="0"/>
                  </a:cubicBezTo>
                  <a:cubicBezTo>
                    <a:pt x="0" y="0"/>
                    <a:pt x="0" y="0"/>
                    <a:pt x="0" y="0"/>
                  </a:cubicBezTo>
                  <a:cubicBezTo>
                    <a:pt x="0" y="0"/>
                    <a:pt x="0" y="1350"/>
                    <a:pt x="0" y="351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5" name="Google Shape;685;g11b8ce6b77e_0_2725"/>
            <p:cNvSpPr/>
            <p:nvPr/>
          </p:nvSpPr>
          <p:spPr>
            <a:xfrm>
              <a:off x="1876534" y="4948227"/>
              <a:ext cx="105354" cy="169884"/>
            </a:xfrm>
            <a:custGeom>
              <a:avLst/>
              <a:gdLst/>
              <a:ahLst/>
              <a:cxnLst/>
              <a:rect l="l" t="t" r="r" b="b"/>
              <a:pathLst>
                <a:path w="21600" h="21600" extrusionOk="0">
                  <a:moveTo>
                    <a:pt x="6171" y="11757"/>
                  </a:moveTo>
                  <a:cubicBezTo>
                    <a:pt x="9698" y="16952"/>
                    <a:pt x="14547" y="21600"/>
                    <a:pt x="14547" y="21600"/>
                  </a:cubicBezTo>
                  <a:cubicBezTo>
                    <a:pt x="21600" y="18866"/>
                    <a:pt x="21600" y="18866"/>
                    <a:pt x="21600" y="18866"/>
                  </a:cubicBezTo>
                  <a:cubicBezTo>
                    <a:pt x="21600" y="18866"/>
                    <a:pt x="17633" y="14491"/>
                    <a:pt x="14106" y="9570"/>
                  </a:cubicBezTo>
                  <a:cubicBezTo>
                    <a:pt x="10580" y="4922"/>
                    <a:pt x="7935" y="0"/>
                    <a:pt x="7935" y="0"/>
                  </a:cubicBezTo>
                  <a:cubicBezTo>
                    <a:pt x="0" y="1641"/>
                    <a:pt x="0" y="1641"/>
                    <a:pt x="0" y="1641"/>
                  </a:cubicBezTo>
                  <a:cubicBezTo>
                    <a:pt x="0" y="1641"/>
                    <a:pt x="441" y="3008"/>
                    <a:pt x="1763" y="4922"/>
                  </a:cubicBezTo>
                  <a:cubicBezTo>
                    <a:pt x="2645" y="6835"/>
                    <a:pt x="4408" y="9296"/>
                    <a:pt x="6171" y="11757"/>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6" name="Google Shape;686;g11b8ce6b77e_0_2725"/>
            <p:cNvSpPr/>
            <p:nvPr/>
          </p:nvSpPr>
          <p:spPr>
            <a:xfrm>
              <a:off x="1990088" y="5160800"/>
              <a:ext cx="144450" cy="149904"/>
            </a:xfrm>
            <a:custGeom>
              <a:avLst/>
              <a:gdLst/>
              <a:ahLst/>
              <a:cxnLst/>
              <a:rect l="l" t="t" r="r" b="b"/>
              <a:pathLst>
                <a:path w="21600" h="21600" extrusionOk="0">
                  <a:moveTo>
                    <a:pt x="17409" y="21600"/>
                  </a:moveTo>
                  <a:cubicBezTo>
                    <a:pt x="21600" y="17280"/>
                    <a:pt x="21600" y="17280"/>
                    <a:pt x="21600" y="17280"/>
                  </a:cubicBezTo>
                  <a:cubicBezTo>
                    <a:pt x="21600" y="17280"/>
                    <a:pt x="17087" y="13269"/>
                    <a:pt x="12896" y="8949"/>
                  </a:cubicBezTo>
                  <a:cubicBezTo>
                    <a:pt x="8704" y="4629"/>
                    <a:pt x="5158" y="0"/>
                    <a:pt x="5158" y="0"/>
                  </a:cubicBezTo>
                  <a:cubicBezTo>
                    <a:pt x="0" y="3394"/>
                    <a:pt x="0" y="3394"/>
                    <a:pt x="0" y="3394"/>
                  </a:cubicBezTo>
                  <a:cubicBezTo>
                    <a:pt x="0" y="3394"/>
                    <a:pt x="3869" y="8331"/>
                    <a:pt x="8382" y="12960"/>
                  </a:cubicBezTo>
                  <a:cubicBezTo>
                    <a:pt x="12573" y="17589"/>
                    <a:pt x="17409" y="21600"/>
                    <a:pt x="17409"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7" name="Google Shape;687;g11b8ce6b77e_0_2725"/>
            <p:cNvSpPr/>
            <p:nvPr/>
          </p:nvSpPr>
          <p:spPr>
            <a:xfrm>
              <a:off x="2169049" y="5327951"/>
              <a:ext cx="165348" cy="118098"/>
            </a:xfrm>
            <a:custGeom>
              <a:avLst/>
              <a:gdLst/>
              <a:ahLst/>
              <a:cxnLst/>
              <a:rect l="l" t="t" r="r" b="b"/>
              <a:pathLst>
                <a:path w="21600" h="21600" extrusionOk="0">
                  <a:moveTo>
                    <a:pt x="19636" y="21600"/>
                  </a:moveTo>
                  <a:cubicBezTo>
                    <a:pt x="21600" y="14531"/>
                    <a:pt x="21600" y="14531"/>
                    <a:pt x="21600" y="14531"/>
                  </a:cubicBezTo>
                  <a:cubicBezTo>
                    <a:pt x="21600" y="14531"/>
                    <a:pt x="16831" y="11782"/>
                    <a:pt x="12343" y="7855"/>
                  </a:cubicBezTo>
                  <a:cubicBezTo>
                    <a:pt x="7574" y="4320"/>
                    <a:pt x="3366" y="0"/>
                    <a:pt x="3366" y="0"/>
                  </a:cubicBezTo>
                  <a:cubicBezTo>
                    <a:pt x="0" y="6284"/>
                    <a:pt x="0" y="6284"/>
                    <a:pt x="0" y="6284"/>
                  </a:cubicBezTo>
                  <a:cubicBezTo>
                    <a:pt x="0" y="6284"/>
                    <a:pt x="4488" y="10604"/>
                    <a:pt x="9538" y="14531"/>
                  </a:cubicBezTo>
                  <a:cubicBezTo>
                    <a:pt x="14306" y="18458"/>
                    <a:pt x="19636" y="21600"/>
                    <a:pt x="19636"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8" name="Google Shape;688;g11b8ce6b77e_0_2725"/>
            <p:cNvSpPr/>
            <p:nvPr/>
          </p:nvSpPr>
          <p:spPr>
            <a:xfrm>
              <a:off x="2394340" y="5435146"/>
              <a:ext cx="171720" cy="75384"/>
            </a:xfrm>
            <a:custGeom>
              <a:avLst/>
              <a:gdLst/>
              <a:ahLst/>
              <a:cxnLst/>
              <a:rect l="l" t="t" r="r" b="b"/>
              <a:pathLst>
                <a:path w="21600" h="21600" extrusionOk="0">
                  <a:moveTo>
                    <a:pt x="21060" y="21600"/>
                  </a:moveTo>
                  <a:cubicBezTo>
                    <a:pt x="21600" y="9257"/>
                    <a:pt x="21600" y="9257"/>
                    <a:pt x="21600" y="9257"/>
                  </a:cubicBezTo>
                  <a:cubicBezTo>
                    <a:pt x="21600" y="9257"/>
                    <a:pt x="16470" y="8640"/>
                    <a:pt x="11340" y="6171"/>
                  </a:cubicBezTo>
                  <a:cubicBezTo>
                    <a:pt x="6480" y="3703"/>
                    <a:pt x="1620" y="0"/>
                    <a:pt x="1620" y="0"/>
                  </a:cubicBezTo>
                  <a:cubicBezTo>
                    <a:pt x="0" y="11726"/>
                    <a:pt x="0" y="11726"/>
                    <a:pt x="0" y="11726"/>
                  </a:cubicBezTo>
                  <a:cubicBezTo>
                    <a:pt x="0" y="11726"/>
                    <a:pt x="5130" y="15429"/>
                    <a:pt x="10260" y="17897"/>
                  </a:cubicBezTo>
                  <a:cubicBezTo>
                    <a:pt x="15660" y="20366"/>
                    <a:pt x="21060" y="21600"/>
                    <a:pt x="21060" y="216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9" name="Google Shape;689;g11b8ce6b77e_0_2725"/>
            <p:cNvSpPr/>
            <p:nvPr/>
          </p:nvSpPr>
          <p:spPr>
            <a:xfrm>
              <a:off x="2641433" y="5455132"/>
              <a:ext cx="171720" cy="59940"/>
            </a:xfrm>
            <a:custGeom>
              <a:avLst/>
              <a:gdLst/>
              <a:ahLst/>
              <a:cxnLst/>
              <a:rect l="l" t="t" r="r" b="b"/>
              <a:pathLst>
                <a:path w="21600" h="21600" extrusionOk="0">
                  <a:moveTo>
                    <a:pt x="10800" y="20057"/>
                  </a:moveTo>
                  <a:cubicBezTo>
                    <a:pt x="16200" y="18514"/>
                    <a:pt x="21600" y="14657"/>
                    <a:pt x="21600" y="14657"/>
                  </a:cubicBezTo>
                  <a:cubicBezTo>
                    <a:pt x="20520" y="0"/>
                    <a:pt x="20520" y="0"/>
                    <a:pt x="20520" y="0"/>
                  </a:cubicBezTo>
                  <a:cubicBezTo>
                    <a:pt x="20520" y="0"/>
                    <a:pt x="15390" y="3086"/>
                    <a:pt x="10260" y="4629"/>
                  </a:cubicBezTo>
                  <a:cubicBezTo>
                    <a:pt x="5130" y="6171"/>
                    <a:pt x="0" y="6171"/>
                    <a:pt x="0" y="6171"/>
                  </a:cubicBezTo>
                  <a:cubicBezTo>
                    <a:pt x="0" y="21600"/>
                    <a:pt x="0" y="21600"/>
                    <a:pt x="0" y="21600"/>
                  </a:cubicBezTo>
                  <a:cubicBezTo>
                    <a:pt x="0" y="21600"/>
                    <a:pt x="5400" y="21600"/>
                    <a:pt x="10800" y="20057"/>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0" name="Google Shape;690;g11b8ce6b77e_0_2725"/>
            <p:cNvSpPr/>
            <p:nvPr/>
          </p:nvSpPr>
          <p:spPr>
            <a:xfrm>
              <a:off x="2877625" y="5368831"/>
              <a:ext cx="169884" cy="107190"/>
            </a:xfrm>
            <a:custGeom>
              <a:avLst/>
              <a:gdLst/>
              <a:ahLst/>
              <a:cxnLst/>
              <a:rect l="l" t="t" r="r" b="b"/>
              <a:pathLst>
                <a:path w="21600" h="21600" extrusionOk="0">
                  <a:moveTo>
                    <a:pt x="21600" y="7344"/>
                  </a:moveTo>
                  <a:cubicBezTo>
                    <a:pt x="18866" y="0"/>
                    <a:pt x="18866" y="0"/>
                    <a:pt x="18866" y="0"/>
                  </a:cubicBezTo>
                  <a:cubicBezTo>
                    <a:pt x="18866" y="0"/>
                    <a:pt x="14491" y="4320"/>
                    <a:pt x="9570" y="7344"/>
                  </a:cubicBezTo>
                  <a:cubicBezTo>
                    <a:pt x="4922" y="10800"/>
                    <a:pt x="0" y="13392"/>
                    <a:pt x="0" y="13392"/>
                  </a:cubicBezTo>
                  <a:cubicBezTo>
                    <a:pt x="1641" y="21600"/>
                    <a:pt x="1641" y="21600"/>
                    <a:pt x="1641" y="21600"/>
                  </a:cubicBezTo>
                  <a:cubicBezTo>
                    <a:pt x="1641" y="21168"/>
                    <a:pt x="6835" y="18576"/>
                    <a:pt x="11757" y="15120"/>
                  </a:cubicBezTo>
                  <a:cubicBezTo>
                    <a:pt x="16952" y="11664"/>
                    <a:pt x="21600" y="7344"/>
                    <a:pt x="21600" y="7344"/>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1" name="Google Shape;691;g11b8ce6b77e_0_2725"/>
            <p:cNvSpPr/>
            <p:nvPr/>
          </p:nvSpPr>
          <p:spPr>
            <a:xfrm>
              <a:off x="3090198" y="5218939"/>
              <a:ext cx="152604" cy="141696"/>
            </a:xfrm>
            <a:custGeom>
              <a:avLst/>
              <a:gdLst/>
              <a:ahLst/>
              <a:cxnLst/>
              <a:rect l="l" t="t" r="r" b="b"/>
              <a:pathLst>
                <a:path w="21600" h="21600" extrusionOk="0">
                  <a:moveTo>
                    <a:pt x="21600" y="4255"/>
                  </a:moveTo>
                  <a:cubicBezTo>
                    <a:pt x="17037" y="0"/>
                    <a:pt x="17037" y="0"/>
                    <a:pt x="17037" y="0"/>
                  </a:cubicBezTo>
                  <a:cubicBezTo>
                    <a:pt x="17037" y="0"/>
                    <a:pt x="13082" y="4582"/>
                    <a:pt x="8823" y="8836"/>
                  </a:cubicBezTo>
                  <a:cubicBezTo>
                    <a:pt x="4563" y="12764"/>
                    <a:pt x="0" y="16691"/>
                    <a:pt x="0" y="16691"/>
                  </a:cubicBezTo>
                  <a:cubicBezTo>
                    <a:pt x="3346" y="21600"/>
                    <a:pt x="3346" y="21600"/>
                    <a:pt x="3346" y="21600"/>
                  </a:cubicBezTo>
                  <a:cubicBezTo>
                    <a:pt x="3346" y="21600"/>
                    <a:pt x="8214" y="18000"/>
                    <a:pt x="12777" y="13418"/>
                  </a:cubicBezTo>
                  <a:cubicBezTo>
                    <a:pt x="17341" y="9164"/>
                    <a:pt x="21600" y="4255"/>
                    <a:pt x="21600" y="4255"/>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2" name="Google Shape;692;g11b8ce6b77e_0_2725"/>
            <p:cNvSpPr/>
            <p:nvPr/>
          </p:nvSpPr>
          <p:spPr>
            <a:xfrm>
              <a:off x="3258258" y="5019085"/>
              <a:ext cx="119934" cy="165348"/>
            </a:xfrm>
            <a:custGeom>
              <a:avLst/>
              <a:gdLst/>
              <a:ahLst/>
              <a:cxnLst/>
              <a:rect l="l" t="t" r="r" b="b"/>
              <a:pathLst>
                <a:path w="21600" h="21600" extrusionOk="0">
                  <a:moveTo>
                    <a:pt x="8100" y="9257"/>
                  </a:moveTo>
                  <a:cubicBezTo>
                    <a:pt x="4629" y="14026"/>
                    <a:pt x="0" y="18234"/>
                    <a:pt x="0" y="18234"/>
                  </a:cubicBezTo>
                  <a:cubicBezTo>
                    <a:pt x="6171" y="21600"/>
                    <a:pt x="6171" y="21600"/>
                    <a:pt x="6171" y="21600"/>
                  </a:cubicBezTo>
                  <a:cubicBezTo>
                    <a:pt x="6171" y="21600"/>
                    <a:pt x="10800" y="17112"/>
                    <a:pt x="14657" y="12062"/>
                  </a:cubicBezTo>
                  <a:cubicBezTo>
                    <a:pt x="18514" y="7294"/>
                    <a:pt x="21600" y="2244"/>
                    <a:pt x="21600" y="2244"/>
                  </a:cubicBezTo>
                  <a:cubicBezTo>
                    <a:pt x="14657" y="0"/>
                    <a:pt x="14657" y="0"/>
                    <a:pt x="14657" y="0"/>
                  </a:cubicBezTo>
                  <a:cubicBezTo>
                    <a:pt x="14657" y="0"/>
                    <a:pt x="11957" y="4769"/>
                    <a:pt x="8100" y="9257"/>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3" name="Google Shape;693;g11b8ce6b77e_0_2725"/>
            <p:cNvSpPr/>
            <p:nvPr/>
          </p:nvSpPr>
          <p:spPr>
            <a:xfrm>
              <a:off x="3367270" y="4786526"/>
              <a:ext cx="75384" cy="174420"/>
            </a:xfrm>
            <a:custGeom>
              <a:avLst/>
              <a:gdLst/>
              <a:ahLst/>
              <a:cxnLst/>
              <a:rect l="l" t="t" r="r" b="b"/>
              <a:pathLst>
                <a:path w="21600" h="21600" extrusionOk="0">
                  <a:moveTo>
                    <a:pt x="6171" y="10133"/>
                  </a:moveTo>
                  <a:cubicBezTo>
                    <a:pt x="3703" y="14933"/>
                    <a:pt x="0" y="19733"/>
                    <a:pt x="0" y="19733"/>
                  </a:cubicBezTo>
                  <a:cubicBezTo>
                    <a:pt x="11726" y="21600"/>
                    <a:pt x="11726" y="21600"/>
                    <a:pt x="11726" y="21600"/>
                  </a:cubicBezTo>
                  <a:cubicBezTo>
                    <a:pt x="11726" y="21600"/>
                    <a:pt x="15429" y="16533"/>
                    <a:pt x="17897" y="11200"/>
                  </a:cubicBezTo>
                  <a:cubicBezTo>
                    <a:pt x="20366" y="5867"/>
                    <a:pt x="21600" y="533"/>
                    <a:pt x="21600" y="533"/>
                  </a:cubicBezTo>
                  <a:cubicBezTo>
                    <a:pt x="9874" y="0"/>
                    <a:pt x="9874" y="0"/>
                    <a:pt x="9874" y="0"/>
                  </a:cubicBezTo>
                  <a:cubicBezTo>
                    <a:pt x="9874" y="0"/>
                    <a:pt x="8640" y="5067"/>
                    <a:pt x="6171" y="10133"/>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4" name="Google Shape;694;g11b8ce6b77e_0_2725"/>
            <p:cNvSpPr/>
            <p:nvPr/>
          </p:nvSpPr>
          <p:spPr>
            <a:xfrm>
              <a:off x="3406332" y="4540341"/>
              <a:ext cx="58158" cy="171720"/>
            </a:xfrm>
            <a:custGeom>
              <a:avLst/>
              <a:gdLst/>
              <a:ahLst/>
              <a:cxnLst/>
              <a:rect l="l" t="t" r="r" b="b"/>
              <a:pathLst>
                <a:path w="21600" h="21600" extrusionOk="0">
                  <a:moveTo>
                    <a:pt x="1600" y="10800"/>
                  </a:moveTo>
                  <a:cubicBezTo>
                    <a:pt x="800" y="13500"/>
                    <a:pt x="0" y="16200"/>
                    <a:pt x="0" y="18360"/>
                  </a:cubicBezTo>
                  <a:cubicBezTo>
                    <a:pt x="0" y="19170"/>
                    <a:pt x="0" y="19980"/>
                    <a:pt x="0" y="20790"/>
                  </a:cubicBezTo>
                  <a:cubicBezTo>
                    <a:pt x="0" y="21330"/>
                    <a:pt x="0" y="21600"/>
                    <a:pt x="0" y="21600"/>
                  </a:cubicBezTo>
                  <a:cubicBezTo>
                    <a:pt x="15200" y="21600"/>
                    <a:pt x="15200" y="21600"/>
                    <a:pt x="15200" y="21600"/>
                  </a:cubicBezTo>
                  <a:cubicBezTo>
                    <a:pt x="15200" y="21600"/>
                    <a:pt x="15200" y="21330"/>
                    <a:pt x="15200" y="20790"/>
                  </a:cubicBezTo>
                  <a:cubicBezTo>
                    <a:pt x="15200" y="20250"/>
                    <a:pt x="15200" y="19440"/>
                    <a:pt x="15200" y="18360"/>
                  </a:cubicBezTo>
                  <a:cubicBezTo>
                    <a:pt x="16000" y="16470"/>
                    <a:pt x="16000" y="13770"/>
                    <a:pt x="16800" y="11340"/>
                  </a:cubicBezTo>
                  <a:cubicBezTo>
                    <a:pt x="18400" y="6210"/>
                    <a:pt x="21600" y="1350"/>
                    <a:pt x="21600" y="1350"/>
                  </a:cubicBezTo>
                  <a:cubicBezTo>
                    <a:pt x="6400" y="0"/>
                    <a:pt x="6400" y="0"/>
                    <a:pt x="6400" y="0"/>
                  </a:cubicBezTo>
                  <a:cubicBezTo>
                    <a:pt x="6400" y="0"/>
                    <a:pt x="3200" y="5400"/>
                    <a:pt x="1600" y="108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5" name="Google Shape;695;g11b8ce6b77e_0_2725"/>
            <p:cNvSpPr/>
            <p:nvPr/>
          </p:nvSpPr>
          <p:spPr>
            <a:xfrm>
              <a:off x="3442670" y="4305966"/>
              <a:ext cx="107190" cy="169884"/>
            </a:xfrm>
            <a:custGeom>
              <a:avLst/>
              <a:gdLst/>
              <a:ahLst/>
              <a:cxnLst/>
              <a:rect l="l" t="t" r="r" b="b"/>
              <a:pathLst>
                <a:path w="21600" h="21600" extrusionOk="0">
                  <a:moveTo>
                    <a:pt x="13824" y="12030"/>
                  </a:moveTo>
                  <a:cubicBezTo>
                    <a:pt x="17280" y="7109"/>
                    <a:pt x="21600" y="2734"/>
                    <a:pt x="21600" y="2734"/>
                  </a:cubicBezTo>
                  <a:cubicBezTo>
                    <a:pt x="14256" y="0"/>
                    <a:pt x="14256" y="0"/>
                    <a:pt x="14256" y="0"/>
                  </a:cubicBezTo>
                  <a:cubicBezTo>
                    <a:pt x="14256" y="0"/>
                    <a:pt x="9936" y="4648"/>
                    <a:pt x="6480" y="9843"/>
                  </a:cubicBezTo>
                  <a:cubicBezTo>
                    <a:pt x="2592" y="14765"/>
                    <a:pt x="0" y="19959"/>
                    <a:pt x="0" y="19959"/>
                  </a:cubicBezTo>
                  <a:cubicBezTo>
                    <a:pt x="8208" y="21600"/>
                    <a:pt x="8208" y="21600"/>
                    <a:pt x="8208" y="21600"/>
                  </a:cubicBezTo>
                  <a:cubicBezTo>
                    <a:pt x="8208" y="21600"/>
                    <a:pt x="10800" y="16678"/>
                    <a:pt x="13824" y="1203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6" name="Google Shape;696;g11b8ce6b77e_0_2725"/>
            <p:cNvSpPr/>
            <p:nvPr/>
          </p:nvSpPr>
          <p:spPr>
            <a:xfrm>
              <a:off x="3556224" y="4110652"/>
              <a:ext cx="141696" cy="152604"/>
            </a:xfrm>
            <a:custGeom>
              <a:avLst/>
              <a:gdLst/>
              <a:ahLst/>
              <a:cxnLst/>
              <a:rect l="l" t="t" r="r" b="b"/>
              <a:pathLst>
                <a:path w="21600" h="21600" extrusionOk="0">
                  <a:moveTo>
                    <a:pt x="21600" y="4563"/>
                  </a:moveTo>
                  <a:cubicBezTo>
                    <a:pt x="17345" y="0"/>
                    <a:pt x="17345" y="0"/>
                    <a:pt x="17345" y="0"/>
                  </a:cubicBezTo>
                  <a:cubicBezTo>
                    <a:pt x="17345" y="0"/>
                    <a:pt x="12436" y="3955"/>
                    <a:pt x="8182" y="8823"/>
                  </a:cubicBezTo>
                  <a:cubicBezTo>
                    <a:pt x="3927" y="13082"/>
                    <a:pt x="0" y="18254"/>
                    <a:pt x="0" y="18254"/>
                  </a:cubicBezTo>
                  <a:cubicBezTo>
                    <a:pt x="5236" y="21600"/>
                    <a:pt x="5236" y="21600"/>
                    <a:pt x="5236" y="21600"/>
                  </a:cubicBezTo>
                  <a:cubicBezTo>
                    <a:pt x="5236" y="21600"/>
                    <a:pt x="8836" y="17037"/>
                    <a:pt x="13091" y="12777"/>
                  </a:cubicBezTo>
                  <a:cubicBezTo>
                    <a:pt x="17018" y="8214"/>
                    <a:pt x="21600" y="4563"/>
                    <a:pt x="21600" y="4563"/>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7" name="Google Shape;697;g11b8ce6b77e_0_2725"/>
            <p:cNvSpPr/>
            <p:nvPr/>
          </p:nvSpPr>
          <p:spPr>
            <a:xfrm>
              <a:off x="3732459" y="3972571"/>
              <a:ext cx="165348" cy="120798"/>
            </a:xfrm>
            <a:custGeom>
              <a:avLst/>
              <a:gdLst/>
              <a:ahLst/>
              <a:cxnLst/>
              <a:rect l="l" t="t" r="r" b="b"/>
              <a:pathLst>
                <a:path w="21600" h="21600" extrusionOk="0">
                  <a:moveTo>
                    <a:pt x="12343" y="13500"/>
                  </a:moveTo>
                  <a:cubicBezTo>
                    <a:pt x="16831" y="10029"/>
                    <a:pt x="21600" y="6943"/>
                    <a:pt x="21600" y="6943"/>
                  </a:cubicBezTo>
                  <a:cubicBezTo>
                    <a:pt x="19356" y="0"/>
                    <a:pt x="19356" y="0"/>
                    <a:pt x="19356" y="0"/>
                  </a:cubicBezTo>
                  <a:cubicBezTo>
                    <a:pt x="19356" y="0"/>
                    <a:pt x="14306" y="3086"/>
                    <a:pt x="9538" y="6943"/>
                  </a:cubicBezTo>
                  <a:cubicBezTo>
                    <a:pt x="4488" y="10800"/>
                    <a:pt x="0" y="15429"/>
                    <a:pt x="0" y="15429"/>
                  </a:cubicBezTo>
                  <a:cubicBezTo>
                    <a:pt x="3366" y="21600"/>
                    <a:pt x="3366" y="21600"/>
                    <a:pt x="3366" y="21600"/>
                  </a:cubicBezTo>
                  <a:cubicBezTo>
                    <a:pt x="3366" y="21600"/>
                    <a:pt x="7574" y="17357"/>
                    <a:pt x="12343" y="135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8" name="Google Shape;698;g11b8ce6b77e_0_2725"/>
            <p:cNvSpPr/>
            <p:nvPr/>
          </p:nvSpPr>
          <p:spPr>
            <a:xfrm>
              <a:off x="3955933" y="3908981"/>
              <a:ext cx="171720" cy="74466"/>
            </a:xfrm>
            <a:custGeom>
              <a:avLst/>
              <a:gdLst/>
              <a:ahLst/>
              <a:cxnLst/>
              <a:rect l="l" t="t" r="r" b="b"/>
              <a:pathLst>
                <a:path w="21600" h="21600" extrusionOk="0">
                  <a:moveTo>
                    <a:pt x="21600" y="11726"/>
                  </a:moveTo>
                  <a:cubicBezTo>
                    <a:pt x="21060" y="0"/>
                    <a:pt x="21060" y="0"/>
                    <a:pt x="21060" y="0"/>
                  </a:cubicBezTo>
                  <a:cubicBezTo>
                    <a:pt x="21060" y="0"/>
                    <a:pt x="15660" y="1234"/>
                    <a:pt x="10530" y="3703"/>
                  </a:cubicBezTo>
                  <a:cubicBezTo>
                    <a:pt x="5130" y="6171"/>
                    <a:pt x="0" y="10491"/>
                    <a:pt x="0" y="10491"/>
                  </a:cubicBezTo>
                  <a:cubicBezTo>
                    <a:pt x="1620" y="21600"/>
                    <a:pt x="1620" y="21600"/>
                    <a:pt x="1620" y="21600"/>
                  </a:cubicBezTo>
                  <a:cubicBezTo>
                    <a:pt x="1620" y="21600"/>
                    <a:pt x="6480" y="17897"/>
                    <a:pt x="11610" y="15429"/>
                  </a:cubicBezTo>
                  <a:cubicBezTo>
                    <a:pt x="16740" y="12960"/>
                    <a:pt x="21600" y="11726"/>
                    <a:pt x="21600" y="11726"/>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9" name="Google Shape;699;g11b8ce6b77e_0_2725"/>
            <p:cNvSpPr/>
            <p:nvPr/>
          </p:nvSpPr>
          <p:spPr>
            <a:xfrm>
              <a:off x="4205752" y="3901714"/>
              <a:ext cx="168966" cy="58158"/>
            </a:xfrm>
            <a:custGeom>
              <a:avLst/>
              <a:gdLst/>
              <a:ahLst/>
              <a:cxnLst/>
              <a:rect l="l" t="t" r="r" b="b"/>
              <a:pathLst>
                <a:path w="21600" h="21600" extrusionOk="0">
                  <a:moveTo>
                    <a:pt x="3281" y="16000"/>
                  </a:moveTo>
                  <a:cubicBezTo>
                    <a:pt x="5195" y="16000"/>
                    <a:pt x="7656" y="16800"/>
                    <a:pt x="10390" y="17600"/>
                  </a:cubicBezTo>
                  <a:cubicBezTo>
                    <a:pt x="15585" y="18400"/>
                    <a:pt x="20506" y="21600"/>
                    <a:pt x="20506" y="21600"/>
                  </a:cubicBezTo>
                  <a:cubicBezTo>
                    <a:pt x="21600" y="6400"/>
                    <a:pt x="21600" y="6400"/>
                    <a:pt x="21600" y="6400"/>
                  </a:cubicBezTo>
                  <a:cubicBezTo>
                    <a:pt x="21600" y="6400"/>
                    <a:pt x="16405" y="3200"/>
                    <a:pt x="10937" y="1600"/>
                  </a:cubicBezTo>
                  <a:cubicBezTo>
                    <a:pt x="8203" y="800"/>
                    <a:pt x="5468" y="800"/>
                    <a:pt x="3281" y="0"/>
                  </a:cubicBezTo>
                  <a:cubicBezTo>
                    <a:pt x="1367" y="0"/>
                    <a:pt x="0" y="0"/>
                    <a:pt x="0" y="0"/>
                  </a:cubicBezTo>
                  <a:cubicBezTo>
                    <a:pt x="0" y="16000"/>
                    <a:pt x="0" y="16000"/>
                    <a:pt x="0" y="16000"/>
                  </a:cubicBezTo>
                  <a:cubicBezTo>
                    <a:pt x="0" y="16000"/>
                    <a:pt x="1367" y="16000"/>
                    <a:pt x="3281" y="160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0" name="Google Shape;700;g11b8ce6b77e_0_2725"/>
            <p:cNvSpPr/>
            <p:nvPr/>
          </p:nvSpPr>
          <p:spPr>
            <a:xfrm>
              <a:off x="4441944" y="3940776"/>
              <a:ext cx="169884" cy="105354"/>
            </a:xfrm>
            <a:custGeom>
              <a:avLst/>
              <a:gdLst/>
              <a:ahLst/>
              <a:cxnLst/>
              <a:rect l="l" t="t" r="r" b="b"/>
              <a:pathLst>
                <a:path w="21600" h="21600" extrusionOk="0">
                  <a:moveTo>
                    <a:pt x="16132" y="18955"/>
                  </a:moveTo>
                  <a:cubicBezTo>
                    <a:pt x="17772" y="20278"/>
                    <a:pt x="18866" y="21600"/>
                    <a:pt x="18866" y="21600"/>
                  </a:cubicBezTo>
                  <a:cubicBezTo>
                    <a:pt x="21600" y="14106"/>
                    <a:pt x="21600" y="14106"/>
                    <a:pt x="21600" y="14106"/>
                  </a:cubicBezTo>
                  <a:cubicBezTo>
                    <a:pt x="21600" y="14106"/>
                    <a:pt x="20233" y="12784"/>
                    <a:pt x="18592" y="11461"/>
                  </a:cubicBezTo>
                  <a:cubicBezTo>
                    <a:pt x="16678" y="9698"/>
                    <a:pt x="14218" y="7935"/>
                    <a:pt x="11757" y="6171"/>
                  </a:cubicBezTo>
                  <a:cubicBezTo>
                    <a:pt x="9296" y="4408"/>
                    <a:pt x="6562" y="2645"/>
                    <a:pt x="4648" y="1763"/>
                  </a:cubicBezTo>
                  <a:cubicBezTo>
                    <a:pt x="2734" y="441"/>
                    <a:pt x="1367" y="0"/>
                    <a:pt x="1367" y="0"/>
                  </a:cubicBezTo>
                  <a:cubicBezTo>
                    <a:pt x="0" y="7935"/>
                    <a:pt x="0" y="7935"/>
                    <a:pt x="0" y="7935"/>
                  </a:cubicBezTo>
                  <a:cubicBezTo>
                    <a:pt x="0" y="7935"/>
                    <a:pt x="1094" y="8816"/>
                    <a:pt x="3008" y="9698"/>
                  </a:cubicBezTo>
                  <a:cubicBezTo>
                    <a:pt x="4922" y="10580"/>
                    <a:pt x="7109" y="12343"/>
                    <a:pt x="9570" y="14106"/>
                  </a:cubicBezTo>
                  <a:cubicBezTo>
                    <a:pt x="12030" y="15429"/>
                    <a:pt x="14218" y="17633"/>
                    <a:pt x="16132" y="18955"/>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1" name="Google Shape;701;g11b8ce6b77e_0_2725"/>
            <p:cNvSpPr/>
            <p:nvPr/>
          </p:nvSpPr>
          <p:spPr>
            <a:xfrm>
              <a:off x="4654517" y="4052513"/>
              <a:ext cx="152604" cy="141696"/>
            </a:xfrm>
            <a:custGeom>
              <a:avLst/>
              <a:gdLst/>
              <a:ahLst/>
              <a:cxnLst/>
              <a:rect l="l" t="t" r="r" b="b"/>
              <a:pathLst>
                <a:path w="21600" h="21600" extrusionOk="0">
                  <a:moveTo>
                    <a:pt x="13082" y="8182"/>
                  </a:moveTo>
                  <a:cubicBezTo>
                    <a:pt x="8518" y="3600"/>
                    <a:pt x="3346" y="0"/>
                    <a:pt x="3346" y="0"/>
                  </a:cubicBezTo>
                  <a:cubicBezTo>
                    <a:pt x="0" y="5236"/>
                    <a:pt x="0" y="5236"/>
                    <a:pt x="0" y="5236"/>
                  </a:cubicBezTo>
                  <a:cubicBezTo>
                    <a:pt x="0" y="5236"/>
                    <a:pt x="4868" y="8836"/>
                    <a:pt x="9127" y="12764"/>
                  </a:cubicBezTo>
                  <a:cubicBezTo>
                    <a:pt x="13386" y="17018"/>
                    <a:pt x="17341" y="21600"/>
                    <a:pt x="17341" y="21600"/>
                  </a:cubicBezTo>
                  <a:cubicBezTo>
                    <a:pt x="21600" y="17345"/>
                    <a:pt x="21600" y="17345"/>
                    <a:pt x="21600" y="17345"/>
                  </a:cubicBezTo>
                  <a:cubicBezTo>
                    <a:pt x="21600" y="17345"/>
                    <a:pt x="17645" y="12436"/>
                    <a:pt x="13082" y="8182"/>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2" name="Google Shape;702;g11b8ce6b77e_0_2725"/>
            <p:cNvSpPr/>
            <p:nvPr/>
          </p:nvSpPr>
          <p:spPr>
            <a:xfrm>
              <a:off x="4824394" y="4228749"/>
              <a:ext cx="121716" cy="165348"/>
            </a:xfrm>
            <a:custGeom>
              <a:avLst/>
              <a:gdLst/>
              <a:ahLst/>
              <a:cxnLst/>
              <a:rect l="l" t="t" r="r" b="b"/>
              <a:pathLst>
                <a:path w="21600" h="21600" extrusionOk="0">
                  <a:moveTo>
                    <a:pt x="14400" y="9257"/>
                  </a:moveTo>
                  <a:cubicBezTo>
                    <a:pt x="10611" y="4488"/>
                    <a:pt x="6063" y="0"/>
                    <a:pt x="6063" y="0"/>
                  </a:cubicBezTo>
                  <a:cubicBezTo>
                    <a:pt x="0" y="3086"/>
                    <a:pt x="0" y="3086"/>
                    <a:pt x="0" y="3086"/>
                  </a:cubicBezTo>
                  <a:cubicBezTo>
                    <a:pt x="0" y="3086"/>
                    <a:pt x="4547" y="7574"/>
                    <a:pt x="7958" y="12062"/>
                  </a:cubicBezTo>
                  <a:cubicBezTo>
                    <a:pt x="11747" y="16551"/>
                    <a:pt x="14779" y="21600"/>
                    <a:pt x="14779" y="21600"/>
                  </a:cubicBezTo>
                  <a:cubicBezTo>
                    <a:pt x="21600" y="19356"/>
                    <a:pt x="21600" y="19356"/>
                    <a:pt x="21600" y="19356"/>
                  </a:cubicBezTo>
                  <a:cubicBezTo>
                    <a:pt x="21600" y="19356"/>
                    <a:pt x="18189" y="14026"/>
                    <a:pt x="14400" y="9257"/>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3" name="Google Shape;703;g11b8ce6b77e_0_2725"/>
            <p:cNvSpPr/>
            <p:nvPr/>
          </p:nvSpPr>
          <p:spPr>
            <a:xfrm>
              <a:off x="4936131" y="4449498"/>
              <a:ext cx="77220" cy="174420"/>
            </a:xfrm>
            <a:custGeom>
              <a:avLst/>
              <a:gdLst/>
              <a:ahLst/>
              <a:cxnLst/>
              <a:rect l="l" t="t" r="r" b="b"/>
              <a:pathLst>
                <a:path w="21600" h="21600" extrusionOk="0">
                  <a:moveTo>
                    <a:pt x="17400" y="10400"/>
                  </a:moveTo>
                  <a:cubicBezTo>
                    <a:pt x="15000" y="5067"/>
                    <a:pt x="10800" y="0"/>
                    <a:pt x="10800" y="0"/>
                  </a:cubicBezTo>
                  <a:cubicBezTo>
                    <a:pt x="0" y="1867"/>
                    <a:pt x="0" y="1867"/>
                    <a:pt x="0" y="1867"/>
                  </a:cubicBezTo>
                  <a:cubicBezTo>
                    <a:pt x="0" y="1867"/>
                    <a:pt x="3600" y="6667"/>
                    <a:pt x="6000" y="11467"/>
                  </a:cubicBezTo>
                  <a:cubicBezTo>
                    <a:pt x="8400" y="16533"/>
                    <a:pt x="9600" y="21600"/>
                    <a:pt x="9600" y="21600"/>
                  </a:cubicBezTo>
                  <a:cubicBezTo>
                    <a:pt x="21600" y="20800"/>
                    <a:pt x="21600" y="20800"/>
                    <a:pt x="21600" y="20800"/>
                  </a:cubicBezTo>
                  <a:cubicBezTo>
                    <a:pt x="21600" y="20800"/>
                    <a:pt x="20400" y="15467"/>
                    <a:pt x="17400" y="10400"/>
                  </a:cubicBez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4" name="Google Shape;704;g11b8ce6b77e_0_2725"/>
            <p:cNvSpPr/>
            <p:nvPr/>
          </p:nvSpPr>
          <p:spPr>
            <a:xfrm>
              <a:off x="4974285" y="4699317"/>
              <a:ext cx="42714" cy="167130"/>
            </a:xfrm>
            <a:custGeom>
              <a:avLst/>
              <a:gdLst/>
              <a:ahLst/>
              <a:cxnLst/>
              <a:rect l="l" t="t" r="r" b="b"/>
              <a:pathLst>
                <a:path w="21600" h="21600" extrusionOk="0">
                  <a:moveTo>
                    <a:pt x="0" y="0"/>
                  </a:moveTo>
                  <a:lnTo>
                    <a:pt x="1379" y="21600"/>
                  </a:lnTo>
                  <a:lnTo>
                    <a:pt x="21600" y="21600"/>
                  </a:lnTo>
                  <a:lnTo>
                    <a:pt x="21600" y="0"/>
                  </a:lnTo>
                  <a:lnTo>
                    <a:pt x="0" y="0"/>
                  </a:lnTo>
                  <a:close/>
                </a:path>
              </a:pathLst>
            </a:cu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5" name="Google Shape;705;g11b8ce6b77e_0_2725"/>
            <p:cNvSpPr/>
            <p:nvPr/>
          </p:nvSpPr>
          <p:spPr>
            <a:xfrm>
              <a:off x="4977010" y="4943685"/>
              <a:ext cx="39900" cy="1671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6" name="Google Shape;706;g11b8ce6b77e_0_2725"/>
            <p:cNvSpPr/>
            <p:nvPr/>
          </p:nvSpPr>
          <p:spPr>
            <a:xfrm>
              <a:off x="4977010" y="5190778"/>
              <a:ext cx="39900" cy="1671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7" name="Google Shape;707;g11b8ce6b77e_0_2725"/>
            <p:cNvSpPr/>
            <p:nvPr/>
          </p:nvSpPr>
          <p:spPr>
            <a:xfrm>
              <a:off x="4977010" y="5435146"/>
              <a:ext cx="39900" cy="1680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8" name="Google Shape;708;g11b8ce6b77e_0_2725"/>
            <p:cNvSpPr/>
            <p:nvPr/>
          </p:nvSpPr>
          <p:spPr>
            <a:xfrm>
              <a:off x="4977010" y="5682239"/>
              <a:ext cx="39900" cy="1680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9" name="Google Shape;709;g11b8ce6b77e_0_2725"/>
            <p:cNvSpPr/>
            <p:nvPr/>
          </p:nvSpPr>
          <p:spPr>
            <a:xfrm>
              <a:off x="4977010" y="5927516"/>
              <a:ext cx="39900" cy="1671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0" name="Google Shape;710;g11b8ce6b77e_0_2725"/>
            <p:cNvSpPr/>
            <p:nvPr/>
          </p:nvSpPr>
          <p:spPr>
            <a:xfrm>
              <a:off x="4977010" y="6174610"/>
              <a:ext cx="39900" cy="1671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1" name="Google Shape;711;g11b8ce6b77e_0_2725"/>
            <p:cNvSpPr/>
            <p:nvPr/>
          </p:nvSpPr>
          <p:spPr>
            <a:xfrm>
              <a:off x="4977010" y="6418977"/>
              <a:ext cx="39900" cy="168000"/>
            </a:xfrm>
            <a:prstGeom prst="rect">
              <a:avLst/>
            </a:prstGeom>
            <a:solidFill>
              <a:srgbClr val="F0F0F0"/>
            </a:solid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12" name="Google Shape;712;g11b8ce6b77e_0_2725"/>
          <p:cNvSpPr txBox="1"/>
          <p:nvPr/>
        </p:nvSpPr>
        <p:spPr>
          <a:xfrm>
            <a:off x="451095" y="4340337"/>
            <a:ext cx="2547300" cy="4548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231F20"/>
              </a:buClr>
              <a:buSzPts val="2400"/>
              <a:buFont typeface="Arial"/>
              <a:buNone/>
            </a:pPr>
            <a:r>
              <a:rPr lang="en-GB" sz="1600" b="1" i="0" u="none" strike="noStrike" cap="none">
                <a:solidFill>
                  <a:srgbClr val="FFFFFF"/>
                </a:solidFill>
                <a:latin typeface="Arial"/>
                <a:ea typeface="Arial"/>
                <a:cs typeface="Arial"/>
                <a:sym typeface="Arial"/>
              </a:rPr>
              <a:t>Infrastructure inventory</a:t>
            </a:r>
            <a:endParaRPr sz="1400" b="0" i="0" u="none" strike="noStrike" cap="none">
              <a:solidFill>
                <a:srgbClr val="FFFFFF"/>
              </a:solidFill>
              <a:latin typeface="Arial"/>
              <a:ea typeface="Arial"/>
              <a:cs typeface="Arial"/>
              <a:sym typeface="Arial"/>
            </a:endParaRPr>
          </a:p>
        </p:txBody>
      </p:sp>
      <p:sp>
        <p:nvSpPr>
          <p:cNvPr id="713" name="Google Shape;713;g11b8ce6b77e_0_2725"/>
          <p:cNvSpPr/>
          <p:nvPr/>
        </p:nvSpPr>
        <p:spPr>
          <a:xfrm>
            <a:off x="3748600" y="3302994"/>
            <a:ext cx="8080200" cy="6927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295275" algn="l" rtl="0">
              <a:lnSpc>
                <a:spcPct val="115000"/>
              </a:lnSpc>
              <a:spcBef>
                <a:spcPts val="0"/>
              </a:spcBef>
              <a:spcAft>
                <a:spcPts val="0"/>
              </a:spcAft>
              <a:buClr>
                <a:srgbClr val="425563"/>
              </a:buClr>
              <a:buSzPts val="1050"/>
              <a:buFont typeface="Arial"/>
              <a:buChar char="●"/>
            </a:pPr>
            <a:r>
              <a:rPr lang="en-GB" sz="1050" b="0" i="0" u="none" strike="noStrike" cap="none">
                <a:solidFill>
                  <a:srgbClr val="425563"/>
                </a:solidFill>
                <a:latin typeface="Arial"/>
                <a:ea typeface="Arial"/>
                <a:cs typeface="Arial"/>
                <a:sym typeface="Arial"/>
              </a:rPr>
              <a:t>Cloud </a:t>
            </a:r>
            <a:r>
              <a:rPr lang="en-GB" sz="1050">
                <a:solidFill>
                  <a:srgbClr val="425563"/>
                </a:solidFill>
              </a:rPr>
              <a:t>Skeptic</a:t>
            </a:r>
            <a:r>
              <a:rPr lang="en-GB" sz="1050" b="0" i="0" u="none" strike="noStrike" cap="none">
                <a:solidFill>
                  <a:srgbClr val="425563"/>
                </a:solidFill>
                <a:latin typeface="Arial"/>
                <a:ea typeface="Arial"/>
                <a:cs typeface="Arial"/>
                <a:sym typeface="Arial"/>
              </a:rPr>
              <a:t>. </a:t>
            </a:r>
            <a:r>
              <a:rPr lang="en-GB" sz="1050">
                <a:solidFill>
                  <a:srgbClr val="425563"/>
                </a:solidFill>
              </a:rPr>
              <a:t>150 applications to migrate. Trust Services are not convinced about migration</a:t>
            </a:r>
            <a:endParaRPr sz="1050" b="0" i="0" u="none" strike="noStrike" cap="none">
              <a:solidFill>
                <a:srgbClr val="425563"/>
              </a:solidFill>
              <a:latin typeface="Arial"/>
              <a:ea typeface="Arial"/>
              <a:cs typeface="Arial"/>
              <a:sym typeface="Arial"/>
            </a:endParaRPr>
          </a:p>
        </p:txBody>
      </p:sp>
      <p:sp>
        <p:nvSpPr>
          <p:cNvPr id="714" name="Google Shape;714;g11b8ce6b77e_0_2725"/>
          <p:cNvSpPr/>
          <p:nvPr/>
        </p:nvSpPr>
        <p:spPr>
          <a:xfrm>
            <a:off x="3748600" y="4144675"/>
            <a:ext cx="8080200" cy="11001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295275" algn="l" rtl="0">
              <a:lnSpc>
                <a:spcPct val="115000"/>
              </a:lnSpc>
              <a:spcBef>
                <a:spcPts val="0"/>
              </a:spcBef>
              <a:spcAft>
                <a:spcPts val="0"/>
              </a:spcAft>
              <a:buClr>
                <a:srgbClr val="425563"/>
              </a:buClr>
              <a:buSzPts val="1050"/>
              <a:buFont typeface="Arial"/>
              <a:buChar char="●"/>
            </a:pPr>
            <a:r>
              <a:rPr lang="en-GB" sz="1050" b="0" i="0" u="none" strike="noStrike" cap="none">
                <a:solidFill>
                  <a:srgbClr val="425563"/>
                </a:solidFill>
                <a:latin typeface="Arial"/>
                <a:ea typeface="Arial"/>
                <a:cs typeface="Arial"/>
                <a:sym typeface="Arial"/>
              </a:rPr>
              <a:t>Cloud Inspired. </a:t>
            </a:r>
            <a:r>
              <a:rPr lang="en-GB" sz="1050">
                <a:solidFill>
                  <a:srgbClr val="425563"/>
                </a:solidFill>
              </a:rPr>
              <a:t>Keen to move to cloud to reduce the burden on operational management.</a:t>
            </a:r>
            <a:endParaRPr sz="1050" b="0" i="0" u="none" strike="noStrike" cap="none">
              <a:solidFill>
                <a:srgbClr val="425563"/>
              </a:solidFill>
              <a:latin typeface="Arial"/>
              <a:ea typeface="Arial"/>
              <a:cs typeface="Arial"/>
              <a:sym typeface="Arial"/>
            </a:endParaRPr>
          </a:p>
          <a:p>
            <a:pPr marL="457200" marR="0" lvl="0" indent="-295275" algn="l" rtl="0">
              <a:lnSpc>
                <a:spcPct val="115000"/>
              </a:lnSpc>
              <a:spcBef>
                <a:spcPts val="0"/>
              </a:spcBef>
              <a:spcAft>
                <a:spcPts val="0"/>
              </a:spcAft>
              <a:buClr>
                <a:srgbClr val="425563"/>
              </a:buClr>
              <a:buSzPts val="1050"/>
              <a:buFont typeface="Arial"/>
              <a:buChar char="●"/>
            </a:pPr>
            <a:r>
              <a:rPr lang="en-GB" sz="1050">
                <a:solidFill>
                  <a:srgbClr val="425563"/>
                </a:solidFill>
              </a:rPr>
              <a:t>Already run some tooling on Cloud</a:t>
            </a:r>
            <a:endParaRPr sz="1050" b="0" i="0" u="none" strike="noStrike" cap="none">
              <a:solidFill>
                <a:srgbClr val="425563"/>
              </a:solidFill>
              <a:latin typeface="Arial"/>
              <a:ea typeface="Arial"/>
              <a:cs typeface="Arial"/>
              <a:sym typeface="Arial"/>
            </a:endParaRPr>
          </a:p>
        </p:txBody>
      </p:sp>
      <p:sp>
        <p:nvSpPr>
          <p:cNvPr id="715" name="Google Shape;715;g11b8ce6b77e_0_2725"/>
          <p:cNvSpPr txBox="1"/>
          <p:nvPr/>
        </p:nvSpPr>
        <p:spPr>
          <a:xfrm>
            <a:off x="3872075" y="3244669"/>
            <a:ext cx="13878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a:solidFill>
                  <a:srgbClr val="005EB8"/>
                </a:solidFill>
              </a:rPr>
              <a:t>Trust Services</a:t>
            </a:r>
            <a:endParaRPr sz="1400" b="0" i="0" u="none" strike="noStrike" cap="none">
              <a:solidFill>
                <a:srgbClr val="000000"/>
              </a:solidFill>
              <a:latin typeface="Arial"/>
              <a:ea typeface="Arial"/>
              <a:cs typeface="Arial"/>
              <a:sym typeface="Arial"/>
            </a:endParaRPr>
          </a:p>
        </p:txBody>
      </p:sp>
      <p:sp>
        <p:nvSpPr>
          <p:cNvPr id="716" name="Google Shape;716;g11b8ce6b77e_0_2725"/>
          <p:cNvSpPr txBox="1"/>
          <p:nvPr/>
        </p:nvSpPr>
        <p:spPr>
          <a:xfrm>
            <a:off x="3872075" y="4059898"/>
            <a:ext cx="13878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a:solidFill>
                  <a:srgbClr val="005EB8"/>
                </a:solidFill>
              </a:rPr>
              <a:t>Trust Operations</a:t>
            </a:r>
            <a:endParaRPr sz="1400" b="0" i="0" u="none" strike="noStrike" cap="none">
              <a:solidFill>
                <a:srgbClr val="000000"/>
              </a:solidFill>
              <a:latin typeface="Arial"/>
              <a:ea typeface="Arial"/>
              <a:cs typeface="Arial"/>
              <a:sym typeface="Arial"/>
            </a:endParaRPr>
          </a:p>
        </p:txBody>
      </p:sp>
      <p:sp>
        <p:nvSpPr>
          <p:cNvPr id="717" name="Google Shape;717;g11b8ce6b77e_0_2725"/>
          <p:cNvSpPr txBox="1">
            <a:spLocks noGrp="1"/>
          </p:cNvSpPr>
          <p:nvPr>
            <p:ph type="title"/>
          </p:nvPr>
        </p:nvSpPr>
        <p:spPr>
          <a:xfrm>
            <a:off x="421573" y="273137"/>
            <a:ext cx="11404200" cy="507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sz="2800" dirty="0"/>
              <a:t>Workload Evaluation</a:t>
            </a:r>
            <a:endParaRPr sz="2800" dirty="0"/>
          </a:p>
        </p:txBody>
      </p:sp>
      <p:sp>
        <p:nvSpPr>
          <p:cNvPr id="718" name="Google Shape;718;g11b8ce6b77e_0_2725"/>
          <p:cNvSpPr/>
          <p:nvPr/>
        </p:nvSpPr>
        <p:spPr>
          <a:xfrm>
            <a:off x="451100" y="780949"/>
            <a:ext cx="7557900" cy="23535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304800" algn="l" rtl="0">
              <a:lnSpc>
                <a:spcPct val="115000"/>
              </a:lnSpc>
              <a:spcBef>
                <a:spcPts val="0"/>
              </a:spcBef>
              <a:spcAft>
                <a:spcPts val="0"/>
              </a:spcAft>
              <a:buClr>
                <a:srgbClr val="425563"/>
              </a:buClr>
              <a:buSzPts val="1200"/>
              <a:buFont typeface="Arial"/>
              <a:buChar char="●"/>
            </a:pPr>
            <a:r>
              <a:rPr lang="en-GB" sz="1150" b="0" i="0" u="none" strike="noStrike" cap="none" dirty="0">
                <a:solidFill>
                  <a:srgbClr val="425563"/>
                </a:solidFill>
                <a:latin typeface="Arial"/>
                <a:ea typeface="Arial"/>
                <a:cs typeface="Arial"/>
                <a:sym typeface="Arial"/>
              </a:rPr>
              <a:t>NHS </a:t>
            </a:r>
            <a:r>
              <a:rPr lang="en-GB" sz="1150" dirty="0">
                <a:solidFill>
                  <a:srgbClr val="425563"/>
                </a:solidFill>
              </a:rPr>
              <a:t>Trust</a:t>
            </a:r>
            <a:r>
              <a:rPr lang="en-GB" sz="1150" b="0" i="0" u="none" strike="noStrike" cap="none" dirty="0">
                <a:solidFill>
                  <a:srgbClr val="425563"/>
                </a:solidFill>
                <a:latin typeface="Arial"/>
                <a:ea typeface="Arial"/>
                <a:cs typeface="Arial"/>
                <a:sym typeface="Arial"/>
              </a:rPr>
              <a:t> are </a:t>
            </a:r>
            <a:r>
              <a:rPr lang="en-GB" sz="1150" dirty="0">
                <a:solidFill>
                  <a:srgbClr val="425563"/>
                </a:solidFill>
              </a:rPr>
              <a:t>just starting</a:t>
            </a:r>
            <a:r>
              <a:rPr lang="en-GB" sz="1150" b="0" i="0" u="none" strike="noStrike" cap="none" dirty="0">
                <a:solidFill>
                  <a:srgbClr val="425563"/>
                </a:solidFill>
                <a:latin typeface="Arial"/>
                <a:ea typeface="Arial"/>
                <a:cs typeface="Arial"/>
                <a:sym typeface="Arial"/>
              </a:rPr>
              <a:t> on the public cloud</a:t>
            </a:r>
            <a:r>
              <a:rPr lang="en-GB" sz="1150" dirty="0">
                <a:solidFill>
                  <a:srgbClr val="425563"/>
                </a:solidFill>
              </a:rPr>
              <a:t>.</a:t>
            </a:r>
            <a:endParaRPr sz="1150" b="0" i="0" u="none" strike="noStrike" cap="none" dirty="0">
              <a:solidFill>
                <a:srgbClr val="425563"/>
              </a:solidFill>
              <a:latin typeface="Arial"/>
              <a:ea typeface="Arial"/>
              <a:cs typeface="Arial"/>
              <a:sym typeface="Arial"/>
            </a:endParaRPr>
          </a:p>
          <a:p>
            <a:pPr marL="457200" marR="0" lvl="0" indent="-304800" algn="l" rtl="0">
              <a:lnSpc>
                <a:spcPct val="115000"/>
              </a:lnSpc>
              <a:spcBef>
                <a:spcPts val="0"/>
              </a:spcBef>
              <a:spcAft>
                <a:spcPts val="0"/>
              </a:spcAft>
              <a:buClr>
                <a:srgbClr val="425563"/>
              </a:buClr>
              <a:buSzPts val="1200"/>
              <a:buFont typeface="Arial"/>
              <a:buChar char="●"/>
            </a:pPr>
            <a:r>
              <a:rPr lang="en-GB" sz="1150" b="0" i="0" u="none" strike="noStrike" cap="none" dirty="0">
                <a:solidFill>
                  <a:srgbClr val="425563"/>
                </a:solidFill>
                <a:latin typeface="Arial"/>
                <a:ea typeface="Arial"/>
                <a:cs typeface="Arial"/>
                <a:sym typeface="Arial"/>
              </a:rPr>
              <a:t>The majority of their application portfolio (</a:t>
            </a:r>
            <a:r>
              <a:rPr lang="en-GB" sz="1150" b="1" dirty="0">
                <a:solidFill>
                  <a:srgbClr val="425563"/>
                </a:solidFill>
              </a:rPr>
              <a:t>85</a:t>
            </a:r>
            <a:r>
              <a:rPr lang="en-GB" sz="1150" b="0" i="0" u="none" strike="noStrike" cap="none" dirty="0">
                <a:solidFill>
                  <a:srgbClr val="425563"/>
                </a:solidFill>
                <a:latin typeface="Arial"/>
                <a:ea typeface="Arial"/>
                <a:cs typeface="Arial"/>
                <a:sym typeface="Arial"/>
              </a:rPr>
              <a:t>%) </a:t>
            </a:r>
            <a:r>
              <a:rPr lang="en-GB" sz="1150" dirty="0">
                <a:solidFill>
                  <a:srgbClr val="425563"/>
                </a:solidFill>
              </a:rPr>
              <a:t>Run on-premise.</a:t>
            </a:r>
            <a:r>
              <a:rPr lang="en-GB" sz="1150" b="0" i="0" u="none" strike="noStrike" cap="none" dirty="0">
                <a:solidFill>
                  <a:srgbClr val="425563"/>
                </a:solidFill>
                <a:latin typeface="Arial"/>
                <a:ea typeface="Arial"/>
                <a:cs typeface="Arial"/>
                <a:sym typeface="Arial"/>
              </a:rPr>
              <a:t> </a:t>
            </a:r>
            <a:r>
              <a:rPr lang="en-GB" sz="1150" dirty="0">
                <a:solidFill>
                  <a:srgbClr val="425563"/>
                </a:solidFill>
              </a:rPr>
              <a:t>5</a:t>
            </a:r>
            <a:r>
              <a:rPr lang="en-GB" sz="1150" b="0" i="0" u="none" strike="noStrike" cap="none" dirty="0">
                <a:solidFill>
                  <a:srgbClr val="425563"/>
                </a:solidFill>
                <a:latin typeface="Arial"/>
                <a:ea typeface="Arial"/>
                <a:cs typeface="Arial"/>
                <a:sym typeface="Arial"/>
              </a:rPr>
              <a:t>% are cloud native and </a:t>
            </a:r>
            <a:r>
              <a:rPr lang="en-GB" sz="1150" dirty="0">
                <a:solidFill>
                  <a:srgbClr val="425563"/>
                </a:solidFill>
              </a:rPr>
              <a:t>10</a:t>
            </a:r>
            <a:r>
              <a:rPr lang="en-GB" sz="1150" b="0" i="0" u="none" strike="noStrike" cap="none" dirty="0">
                <a:solidFill>
                  <a:srgbClr val="425563"/>
                </a:solidFill>
                <a:latin typeface="Arial"/>
                <a:ea typeface="Arial"/>
                <a:cs typeface="Arial"/>
                <a:sym typeface="Arial"/>
              </a:rPr>
              <a:t>% on </a:t>
            </a:r>
            <a:r>
              <a:rPr lang="en-GB" sz="1150" b="0" i="0" u="none" strike="noStrike" cap="none" dirty="0">
                <a:solidFill>
                  <a:schemeClr val="accent6"/>
                </a:solidFill>
                <a:latin typeface="Arial"/>
                <a:ea typeface="Arial"/>
                <a:cs typeface="Arial"/>
                <a:sym typeface="Arial"/>
              </a:rPr>
              <a:t>VMware on AWS (VMC)</a:t>
            </a:r>
            <a:endParaRPr sz="1150" b="0" i="0" u="none" strike="noStrike" cap="none" dirty="0">
              <a:solidFill>
                <a:srgbClr val="425563"/>
              </a:solidFill>
              <a:latin typeface="Arial"/>
              <a:ea typeface="Arial"/>
              <a:cs typeface="Arial"/>
              <a:sym typeface="Arial"/>
            </a:endParaRPr>
          </a:p>
          <a:p>
            <a:pPr marL="457200" marR="0" lvl="0" indent="-301625" algn="l" rtl="0">
              <a:lnSpc>
                <a:spcPct val="115000"/>
              </a:lnSpc>
              <a:spcBef>
                <a:spcPts val="0"/>
              </a:spcBef>
              <a:spcAft>
                <a:spcPts val="0"/>
              </a:spcAft>
              <a:buClr>
                <a:srgbClr val="425563"/>
              </a:buClr>
              <a:buSzPts val="1150"/>
              <a:buFont typeface="Arial"/>
              <a:buChar char="●"/>
            </a:pPr>
            <a:r>
              <a:rPr lang="en-GB" sz="1150" b="0" i="0" u="none" strike="noStrike" cap="none" dirty="0">
                <a:solidFill>
                  <a:srgbClr val="425563"/>
                </a:solidFill>
                <a:latin typeface="Arial"/>
                <a:ea typeface="Arial"/>
                <a:cs typeface="Arial"/>
                <a:sym typeface="Arial"/>
              </a:rPr>
              <a:t>NHS </a:t>
            </a:r>
            <a:r>
              <a:rPr lang="en-GB" sz="1150" dirty="0">
                <a:solidFill>
                  <a:srgbClr val="425563"/>
                </a:solidFill>
              </a:rPr>
              <a:t>Trust</a:t>
            </a:r>
            <a:r>
              <a:rPr lang="en-GB" sz="1150" b="0" i="0" u="none" strike="noStrike" cap="none" dirty="0">
                <a:solidFill>
                  <a:srgbClr val="425563"/>
                </a:solidFill>
                <a:latin typeface="Arial"/>
                <a:ea typeface="Arial"/>
                <a:cs typeface="Arial"/>
                <a:sym typeface="Arial"/>
              </a:rPr>
              <a:t> are interested in determining the migration strategies and roadmap for the remaining on-premise applications</a:t>
            </a:r>
            <a:endParaRPr sz="1150" b="0" i="0" u="none" strike="noStrike" cap="none" dirty="0">
              <a:solidFill>
                <a:srgbClr val="425563"/>
              </a:solidFill>
              <a:latin typeface="Arial"/>
              <a:ea typeface="Arial"/>
              <a:cs typeface="Arial"/>
              <a:sym typeface="Arial"/>
            </a:endParaRPr>
          </a:p>
          <a:p>
            <a:pPr marL="457200" marR="0" lvl="0" indent="-301625" algn="l" rtl="0">
              <a:lnSpc>
                <a:spcPct val="115000"/>
              </a:lnSpc>
              <a:spcBef>
                <a:spcPts val="0"/>
              </a:spcBef>
              <a:spcAft>
                <a:spcPts val="0"/>
              </a:spcAft>
              <a:buClr>
                <a:srgbClr val="425563"/>
              </a:buClr>
              <a:buSzPts val="1150"/>
              <a:buFont typeface="Arial"/>
              <a:buChar char="●"/>
            </a:pPr>
            <a:r>
              <a:rPr lang="en-GB" sz="1150" b="0" i="0" u="none" strike="noStrike" cap="none" dirty="0">
                <a:solidFill>
                  <a:srgbClr val="425563"/>
                </a:solidFill>
                <a:latin typeface="Arial"/>
                <a:ea typeface="Arial"/>
                <a:cs typeface="Arial"/>
                <a:sym typeface="Arial"/>
              </a:rPr>
              <a:t>The Architecture Evaluation must demonstrate the strategies and roadmap to produce a successful cloud migration</a:t>
            </a:r>
            <a:endParaRPr sz="1150" b="0" i="0" u="none" strike="noStrike" cap="none" dirty="0">
              <a:solidFill>
                <a:srgbClr val="425563"/>
              </a:solidFill>
              <a:highlight>
                <a:srgbClr val="FFFF00"/>
              </a:highlight>
              <a:latin typeface="Arial"/>
              <a:ea typeface="Arial"/>
              <a:cs typeface="Arial"/>
              <a:sym typeface="Arial"/>
            </a:endParaRPr>
          </a:p>
          <a:p>
            <a:pPr marL="457200" marR="0" lvl="0" indent="-301625" algn="l" rtl="0">
              <a:lnSpc>
                <a:spcPct val="114999"/>
              </a:lnSpc>
              <a:spcBef>
                <a:spcPts val="0"/>
              </a:spcBef>
              <a:spcAft>
                <a:spcPts val="0"/>
              </a:spcAft>
              <a:buClr>
                <a:srgbClr val="425563"/>
              </a:buClr>
              <a:buSzPts val="1150"/>
              <a:buFont typeface="Arial"/>
              <a:buChar char="●"/>
            </a:pPr>
            <a:r>
              <a:rPr lang="en-GB" sz="1150" dirty="0">
                <a:solidFill>
                  <a:srgbClr val="425563"/>
                </a:solidFill>
              </a:rPr>
              <a:t>2</a:t>
            </a:r>
            <a:r>
              <a:rPr lang="en-GB" sz="1150" b="0" i="0" u="none" strike="noStrike" cap="none" dirty="0">
                <a:solidFill>
                  <a:srgbClr val="425563"/>
                </a:solidFill>
                <a:latin typeface="Arial"/>
                <a:ea typeface="Arial"/>
                <a:cs typeface="Arial"/>
                <a:sym typeface="Arial"/>
              </a:rPr>
              <a:t> </a:t>
            </a:r>
            <a:r>
              <a:rPr lang="en-GB" sz="1150" dirty="0">
                <a:solidFill>
                  <a:srgbClr val="425563"/>
                </a:solidFill>
              </a:rPr>
              <a:t>Business units</a:t>
            </a:r>
            <a:r>
              <a:rPr lang="en-GB" sz="1150" b="0" i="0" u="none" strike="noStrike" cap="none" dirty="0">
                <a:solidFill>
                  <a:srgbClr val="425563"/>
                </a:solidFill>
                <a:latin typeface="Arial"/>
                <a:ea typeface="Arial"/>
                <a:cs typeface="Arial"/>
                <a:sym typeface="Arial"/>
              </a:rPr>
              <a:t> </a:t>
            </a:r>
            <a:r>
              <a:rPr lang="en-GB" sz="1150" dirty="0">
                <a:solidFill>
                  <a:srgbClr val="425563"/>
                </a:solidFill>
              </a:rPr>
              <a:t>within NHS Trust are considered</a:t>
            </a:r>
            <a:endParaRPr sz="1400" b="0" i="0" u="none" strike="noStrike" cap="none" dirty="0">
              <a:solidFill>
                <a:srgbClr val="000000"/>
              </a:solidFill>
              <a:latin typeface="Arial"/>
              <a:ea typeface="Arial"/>
              <a:cs typeface="Arial"/>
              <a:sym typeface="Arial"/>
            </a:endParaRPr>
          </a:p>
        </p:txBody>
      </p:sp>
      <p:sp>
        <p:nvSpPr>
          <p:cNvPr id="719" name="Google Shape;719;g11b8ce6b77e_0_2725"/>
          <p:cNvSpPr txBox="1"/>
          <p:nvPr/>
        </p:nvSpPr>
        <p:spPr>
          <a:xfrm>
            <a:off x="647893" y="689125"/>
            <a:ext cx="12651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a:solidFill>
                  <a:srgbClr val="005EB8"/>
                </a:solidFill>
                <a:latin typeface="Arial"/>
                <a:ea typeface="Arial"/>
                <a:cs typeface="Arial"/>
                <a:sym typeface="Arial"/>
              </a:rPr>
              <a:t>NHS </a:t>
            </a:r>
            <a:r>
              <a:rPr lang="en-GB" sz="1200" b="1">
                <a:solidFill>
                  <a:srgbClr val="005EB8"/>
                </a:solidFill>
              </a:rPr>
              <a:t>Trust</a:t>
            </a:r>
            <a:endParaRPr sz="1400" b="0" i="0" u="none" strike="noStrike" cap="none">
              <a:solidFill>
                <a:srgbClr val="000000"/>
              </a:solidFill>
              <a:latin typeface="Arial"/>
              <a:ea typeface="Arial"/>
              <a:cs typeface="Arial"/>
              <a:sym typeface="Arial"/>
            </a:endParaRPr>
          </a:p>
        </p:txBody>
      </p:sp>
      <p:sp>
        <p:nvSpPr>
          <p:cNvPr id="720" name="Google Shape;720;g11b8ce6b77e_0_2725"/>
          <p:cNvSpPr/>
          <p:nvPr/>
        </p:nvSpPr>
        <p:spPr>
          <a:xfrm>
            <a:off x="8192225" y="767875"/>
            <a:ext cx="3623700" cy="23535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295275" algn="l" rtl="0">
              <a:lnSpc>
                <a:spcPct val="100000"/>
              </a:lnSpc>
              <a:spcBef>
                <a:spcPts val="600"/>
              </a:spcBef>
              <a:spcAft>
                <a:spcPts val="0"/>
              </a:spcAft>
              <a:buClr>
                <a:srgbClr val="425563"/>
              </a:buClr>
              <a:buSzPts val="1050"/>
              <a:buFont typeface="Arial"/>
              <a:buChar char="●"/>
            </a:pPr>
            <a:r>
              <a:rPr lang="en-GB" sz="1050" b="0" i="0" u="none" strike="noStrike" cap="none">
                <a:solidFill>
                  <a:srgbClr val="425563"/>
                </a:solidFill>
                <a:latin typeface="Arial"/>
                <a:ea typeface="Arial"/>
                <a:cs typeface="Arial"/>
                <a:sym typeface="Arial"/>
              </a:rPr>
              <a:t>To follow the NHS public cloud first principle</a:t>
            </a:r>
            <a:endParaRPr sz="1050" b="0" i="0" u="none" strike="noStrike" cap="none">
              <a:solidFill>
                <a:srgbClr val="425563"/>
              </a:solidFill>
              <a:latin typeface="Arial"/>
              <a:ea typeface="Arial"/>
              <a:cs typeface="Arial"/>
              <a:sym typeface="Arial"/>
            </a:endParaRPr>
          </a:p>
          <a:p>
            <a:pPr marL="457200" marR="0" lvl="0" indent="-295275" algn="l" rtl="0">
              <a:lnSpc>
                <a:spcPct val="100000"/>
              </a:lnSpc>
              <a:spcBef>
                <a:spcPts val="600"/>
              </a:spcBef>
              <a:spcAft>
                <a:spcPts val="0"/>
              </a:spcAft>
              <a:buClr>
                <a:srgbClr val="425563"/>
              </a:buClr>
              <a:buSzPts val="1050"/>
              <a:buFont typeface="Arial"/>
              <a:buChar char="●"/>
            </a:pPr>
            <a:r>
              <a:rPr lang="en-GB" sz="1050" b="0" i="0" u="none" strike="noStrike" cap="none">
                <a:solidFill>
                  <a:srgbClr val="425563"/>
                </a:solidFill>
                <a:latin typeface="Arial"/>
                <a:ea typeface="Arial"/>
                <a:cs typeface="Arial"/>
                <a:sym typeface="Arial"/>
              </a:rPr>
              <a:t>To migrate all on-premise applications to cloud</a:t>
            </a:r>
            <a:endParaRPr sz="1050" b="0" i="0" u="none" strike="noStrike" cap="none">
              <a:solidFill>
                <a:srgbClr val="425563"/>
              </a:solidFill>
              <a:latin typeface="Arial"/>
              <a:ea typeface="Arial"/>
              <a:cs typeface="Arial"/>
              <a:sym typeface="Arial"/>
            </a:endParaRPr>
          </a:p>
          <a:p>
            <a:pPr marL="457200" marR="0" lvl="0" indent="-295275" algn="l" rtl="0">
              <a:lnSpc>
                <a:spcPct val="100000"/>
              </a:lnSpc>
              <a:spcBef>
                <a:spcPts val="600"/>
              </a:spcBef>
              <a:spcAft>
                <a:spcPts val="0"/>
              </a:spcAft>
              <a:buClr>
                <a:srgbClr val="425563"/>
              </a:buClr>
              <a:buSzPts val="1050"/>
              <a:buFont typeface="Arial"/>
              <a:buChar char="●"/>
            </a:pPr>
            <a:r>
              <a:rPr lang="en-GB" sz="1050" b="0" i="0" u="none" strike="noStrike" cap="none">
                <a:solidFill>
                  <a:srgbClr val="425563"/>
                </a:solidFill>
                <a:latin typeface="Arial"/>
                <a:ea typeface="Arial"/>
                <a:cs typeface="Arial"/>
                <a:sym typeface="Arial"/>
              </a:rPr>
              <a:t>To enable the close down of the </a:t>
            </a:r>
            <a:r>
              <a:rPr lang="en-GB" sz="1050">
                <a:solidFill>
                  <a:srgbClr val="425563"/>
                </a:solidFill>
              </a:rPr>
              <a:t>trusts</a:t>
            </a:r>
            <a:r>
              <a:rPr lang="en-GB" sz="1050" b="0" i="0" u="none" strike="noStrike" cap="none">
                <a:solidFill>
                  <a:srgbClr val="425563"/>
                </a:solidFill>
                <a:latin typeface="Arial"/>
                <a:ea typeface="Arial"/>
                <a:cs typeface="Arial"/>
                <a:sym typeface="Arial"/>
              </a:rPr>
              <a:t> data centre </a:t>
            </a:r>
            <a:endParaRPr sz="1050" b="0" i="0" u="none" strike="noStrike" cap="none">
              <a:solidFill>
                <a:srgbClr val="425563"/>
              </a:solidFill>
              <a:latin typeface="Arial"/>
              <a:ea typeface="Arial"/>
              <a:cs typeface="Arial"/>
              <a:sym typeface="Arial"/>
            </a:endParaRPr>
          </a:p>
          <a:p>
            <a:pPr marL="457200" marR="0" lvl="0" indent="-295275" algn="l" rtl="0">
              <a:lnSpc>
                <a:spcPct val="100000"/>
              </a:lnSpc>
              <a:spcBef>
                <a:spcPts val="600"/>
              </a:spcBef>
              <a:spcAft>
                <a:spcPts val="0"/>
              </a:spcAft>
              <a:buClr>
                <a:srgbClr val="425563"/>
              </a:buClr>
              <a:buSzPts val="1050"/>
              <a:buFont typeface="Arial"/>
              <a:buChar char="●"/>
            </a:pPr>
            <a:r>
              <a:rPr lang="en-GB" sz="1050" b="0" i="0" u="none" strike="noStrike" cap="none">
                <a:solidFill>
                  <a:srgbClr val="425563"/>
                </a:solidFill>
                <a:latin typeface="Arial"/>
                <a:ea typeface="Arial"/>
                <a:cs typeface="Arial"/>
                <a:sym typeface="Arial"/>
              </a:rPr>
              <a:t>To modernise applications to take full advantage of cost savings and cloud service benefits </a:t>
            </a:r>
            <a:endParaRPr sz="1050" b="0" i="0" u="none" strike="noStrike" cap="none">
              <a:solidFill>
                <a:srgbClr val="425563"/>
              </a:solidFill>
              <a:latin typeface="Arial"/>
              <a:ea typeface="Arial"/>
              <a:cs typeface="Arial"/>
              <a:sym typeface="Arial"/>
            </a:endParaRPr>
          </a:p>
        </p:txBody>
      </p:sp>
      <p:sp>
        <p:nvSpPr>
          <p:cNvPr id="721" name="Google Shape;721;g11b8ce6b77e_0_2725"/>
          <p:cNvSpPr txBox="1"/>
          <p:nvPr/>
        </p:nvSpPr>
        <p:spPr>
          <a:xfrm>
            <a:off x="8384025" y="689125"/>
            <a:ext cx="14568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a:solidFill>
                  <a:srgbClr val="005EB8"/>
                </a:solidFill>
                <a:latin typeface="Arial"/>
                <a:ea typeface="Arial"/>
                <a:cs typeface="Arial"/>
                <a:sym typeface="Arial"/>
              </a:rPr>
              <a:t>Goals and drivers</a:t>
            </a:r>
            <a:endParaRPr sz="1400" b="0" i="0" u="none" strike="noStrike" cap="none">
              <a:solidFill>
                <a:srgbClr val="000000"/>
              </a:solidFill>
              <a:latin typeface="Arial"/>
              <a:ea typeface="Arial"/>
              <a:cs typeface="Arial"/>
              <a:sym typeface="Arial"/>
            </a:endParaRPr>
          </a:p>
        </p:txBody>
      </p:sp>
      <p:pic>
        <p:nvPicPr>
          <p:cNvPr id="722" name="Google Shape;722;g11b8ce6b77e_0_2725"/>
          <p:cNvPicPr preferRelativeResize="0"/>
          <p:nvPr/>
        </p:nvPicPr>
        <p:blipFill>
          <a:blip r:embed="rId3">
            <a:alphaModFix/>
          </a:blip>
          <a:stretch>
            <a:fillRect/>
          </a:stretch>
        </p:blipFill>
        <p:spPr>
          <a:xfrm>
            <a:off x="421575" y="3609575"/>
            <a:ext cx="3200583" cy="2044425"/>
          </a:xfrm>
          <a:prstGeom prst="rect">
            <a:avLst/>
          </a:prstGeom>
          <a:noFill/>
          <a:ln w="25400" cap="flat" cmpd="sng">
            <a:solidFill>
              <a:schemeClr val="dk1"/>
            </a:solidFill>
            <a:prstDash val="solid"/>
            <a:round/>
            <a:headEnd type="none" w="sm" len="sm"/>
            <a:tailEnd type="none" w="sm" len="sm"/>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Shape 726"/>
        <p:cNvGrpSpPr/>
        <p:nvPr/>
      </p:nvGrpSpPr>
      <p:grpSpPr>
        <a:xfrm>
          <a:off x="0" y="0"/>
          <a:ext cx="0" cy="0"/>
          <a:chOff x="0" y="0"/>
          <a:chExt cx="0" cy="0"/>
        </a:xfrm>
      </p:grpSpPr>
      <p:sp>
        <p:nvSpPr>
          <p:cNvPr id="727" name="Google Shape;727;g11b8ce6b77e_0_2823"/>
          <p:cNvSpPr txBox="1"/>
          <p:nvPr/>
        </p:nvSpPr>
        <p:spPr>
          <a:xfrm>
            <a:off x="78845" y="1905533"/>
            <a:ext cx="2547300" cy="4548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231F20"/>
              </a:buClr>
              <a:buSzPts val="2400"/>
              <a:buFont typeface="Arial"/>
              <a:buNone/>
            </a:pPr>
            <a:r>
              <a:rPr lang="en-GB" sz="1600" b="1" i="0" u="none" strike="noStrike" cap="none">
                <a:solidFill>
                  <a:srgbClr val="FFFFFF"/>
                </a:solidFill>
                <a:latin typeface="Arial"/>
                <a:ea typeface="Arial"/>
                <a:cs typeface="Arial"/>
                <a:sym typeface="Arial"/>
              </a:rPr>
              <a:t>Infrastructure inventory</a:t>
            </a:r>
            <a:endParaRPr sz="1400" b="0" i="0" u="none" strike="noStrike" cap="none">
              <a:solidFill>
                <a:srgbClr val="FFFFFF"/>
              </a:solidFill>
              <a:latin typeface="Arial"/>
              <a:ea typeface="Arial"/>
              <a:cs typeface="Arial"/>
              <a:sym typeface="Arial"/>
            </a:endParaRPr>
          </a:p>
        </p:txBody>
      </p:sp>
      <p:sp>
        <p:nvSpPr>
          <p:cNvPr id="728" name="Google Shape;728;g11b8ce6b77e_0_2823"/>
          <p:cNvSpPr txBox="1">
            <a:spLocks noGrp="1"/>
          </p:cNvSpPr>
          <p:nvPr>
            <p:ph type="title"/>
          </p:nvPr>
        </p:nvSpPr>
        <p:spPr>
          <a:xfrm>
            <a:off x="421573" y="273137"/>
            <a:ext cx="11404200" cy="507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sz="2800"/>
              <a:t>Migration Strategy and Potential Roadmap</a:t>
            </a:r>
            <a:endParaRPr sz="2800" b="0"/>
          </a:p>
        </p:txBody>
      </p:sp>
      <p:sp>
        <p:nvSpPr>
          <p:cNvPr id="729" name="Google Shape;729;g11b8ce6b77e_0_2823"/>
          <p:cNvSpPr/>
          <p:nvPr/>
        </p:nvSpPr>
        <p:spPr>
          <a:xfrm>
            <a:off x="8816250" y="388800"/>
            <a:ext cx="2687400" cy="33153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292100" algn="l" rtl="0">
              <a:lnSpc>
                <a:spcPct val="100000"/>
              </a:lnSpc>
              <a:spcBef>
                <a:spcPts val="600"/>
              </a:spcBef>
              <a:spcAft>
                <a:spcPts val="0"/>
              </a:spcAft>
              <a:buClr>
                <a:schemeClr val="accent6"/>
              </a:buClr>
              <a:buSzPts val="1000"/>
              <a:buFont typeface="Arial"/>
              <a:buChar char="●"/>
            </a:pPr>
            <a:r>
              <a:rPr lang="en-GB" sz="1000" b="0" i="0" u="none" strike="noStrike" cap="none">
                <a:solidFill>
                  <a:schemeClr val="accent6"/>
                </a:solidFill>
                <a:latin typeface="Arial"/>
                <a:ea typeface="Arial"/>
                <a:cs typeface="Arial"/>
                <a:sym typeface="Arial"/>
              </a:rPr>
              <a:t>Completing the on-premise migration to cloud could provide </a:t>
            </a:r>
            <a:r>
              <a:rPr lang="en-GB" sz="1000" b="1" i="0" u="none" strike="noStrike" cap="none">
                <a:solidFill>
                  <a:schemeClr val="accent6"/>
                </a:solidFill>
                <a:latin typeface="Arial"/>
                <a:ea typeface="Arial"/>
                <a:cs typeface="Arial"/>
                <a:sym typeface="Arial"/>
              </a:rPr>
              <a:t>$</a:t>
            </a:r>
            <a:r>
              <a:rPr lang="en-GB" sz="1000" b="1">
                <a:solidFill>
                  <a:schemeClr val="accent6"/>
                </a:solidFill>
              </a:rPr>
              <a:t>2 </a:t>
            </a:r>
            <a:r>
              <a:rPr lang="en-GB" sz="1000" b="1" i="0" u="none" strike="noStrike" cap="none">
                <a:solidFill>
                  <a:schemeClr val="accent6"/>
                </a:solidFill>
                <a:latin typeface="Arial"/>
                <a:ea typeface="Arial"/>
                <a:cs typeface="Arial"/>
                <a:sym typeface="Arial"/>
              </a:rPr>
              <a:t>- $</a:t>
            </a:r>
            <a:r>
              <a:rPr lang="en-GB" sz="1000" b="1">
                <a:solidFill>
                  <a:schemeClr val="accent6"/>
                </a:solidFill>
              </a:rPr>
              <a:t>3</a:t>
            </a:r>
            <a:r>
              <a:rPr lang="en-GB" sz="1000" b="1" i="0" u="none" strike="noStrike" cap="none">
                <a:solidFill>
                  <a:schemeClr val="accent6"/>
                </a:solidFill>
                <a:latin typeface="Arial"/>
                <a:ea typeface="Arial"/>
                <a:cs typeface="Arial"/>
                <a:sym typeface="Arial"/>
              </a:rPr>
              <a:t> million</a:t>
            </a:r>
            <a:r>
              <a:rPr lang="en-GB" sz="1000" b="0" i="0" u="none" strike="noStrike" cap="none">
                <a:solidFill>
                  <a:schemeClr val="accent6"/>
                </a:solidFill>
                <a:latin typeface="Arial"/>
                <a:ea typeface="Arial"/>
                <a:cs typeface="Arial"/>
                <a:sym typeface="Arial"/>
              </a:rPr>
              <a:t> in hosting cost savings over 5 years</a:t>
            </a:r>
            <a:endParaRPr sz="1000" b="0" i="0" u="none" strike="noStrike" cap="none">
              <a:solidFill>
                <a:schemeClr val="accent6"/>
              </a:solidFill>
              <a:latin typeface="Arial"/>
              <a:ea typeface="Arial"/>
              <a:cs typeface="Arial"/>
              <a:sym typeface="Arial"/>
            </a:endParaRPr>
          </a:p>
          <a:p>
            <a:pPr marL="457200" marR="0" lvl="0" indent="-292100" algn="l" rtl="0">
              <a:lnSpc>
                <a:spcPct val="100000"/>
              </a:lnSpc>
              <a:spcBef>
                <a:spcPts val="600"/>
              </a:spcBef>
              <a:spcAft>
                <a:spcPts val="0"/>
              </a:spcAft>
              <a:buClr>
                <a:schemeClr val="accent6"/>
              </a:buClr>
              <a:buSzPts val="1000"/>
              <a:buFont typeface="Arial"/>
              <a:buChar char="●"/>
            </a:pPr>
            <a:r>
              <a:rPr lang="en-GB" sz="1000" b="0" i="0" u="none" strike="noStrike" cap="none">
                <a:solidFill>
                  <a:schemeClr val="accent6"/>
                </a:solidFill>
                <a:latin typeface="Arial"/>
                <a:ea typeface="Arial"/>
                <a:cs typeface="Arial"/>
                <a:sym typeface="Arial"/>
              </a:rPr>
              <a:t>The migration cost will be in the region of </a:t>
            </a:r>
            <a:r>
              <a:rPr lang="en-GB" sz="1000" b="1" i="0" u="none" strike="noStrike" cap="none">
                <a:solidFill>
                  <a:schemeClr val="accent6"/>
                </a:solidFill>
                <a:latin typeface="Arial"/>
                <a:ea typeface="Arial"/>
                <a:cs typeface="Arial"/>
                <a:sym typeface="Arial"/>
              </a:rPr>
              <a:t>$</a:t>
            </a:r>
            <a:r>
              <a:rPr lang="en-GB" sz="1000" b="1">
                <a:solidFill>
                  <a:schemeClr val="accent6"/>
                </a:solidFill>
              </a:rPr>
              <a:t>600,000 </a:t>
            </a:r>
            <a:r>
              <a:rPr lang="en-GB" sz="1000">
                <a:solidFill>
                  <a:schemeClr val="accent6"/>
                </a:solidFill>
              </a:rPr>
              <a:t>for on-premise migration</a:t>
            </a:r>
            <a:endParaRPr sz="1100" i="0" u="none" strike="noStrike" cap="none">
              <a:solidFill>
                <a:schemeClr val="accent6"/>
              </a:solidFill>
            </a:endParaRPr>
          </a:p>
          <a:p>
            <a:pPr marL="457200" marR="0" lvl="0" indent="-292100" algn="l" rtl="0">
              <a:lnSpc>
                <a:spcPct val="100000"/>
              </a:lnSpc>
              <a:spcBef>
                <a:spcPts val="600"/>
              </a:spcBef>
              <a:spcAft>
                <a:spcPts val="0"/>
              </a:spcAft>
              <a:buClr>
                <a:schemeClr val="accent6"/>
              </a:buClr>
              <a:buSzPts val="1000"/>
              <a:buFont typeface="Arial"/>
              <a:buChar char="●"/>
            </a:pPr>
            <a:r>
              <a:rPr lang="en-GB" sz="1000" b="0" i="0" u="none" strike="noStrike" cap="none">
                <a:solidFill>
                  <a:schemeClr val="accent6"/>
                </a:solidFill>
                <a:latin typeface="Arial"/>
                <a:ea typeface="Arial"/>
                <a:cs typeface="Arial"/>
                <a:sym typeface="Arial"/>
              </a:rPr>
              <a:t>100% cloud native </a:t>
            </a:r>
            <a:r>
              <a:rPr lang="en-GB" sz="1000">
                <a:solidFill>
                  <a:schemeClr val="accent6"/>
                </a:solidFill>
              </a:rPr>
              <a:t>Trust Services</a:t>
            </a:r>
            <a:r>
              <a:rPr lang="en-GB" sz="1000" b="0" i="0" u="none" strike="noStrike" cap="none">
                <a:solidFill>
                  <a:schemeClr val="accent6"/>
                </a:solidFill>
                <a:latin typeface="Arial"/>
                <a:ea typeface="Arial"/>
                <a:cs typeface="Arial"/>
                <a:sym typeface="Arial"/>
              </a:rPr>
              <a:t> </a:t>
            </a:r>
            <a:endParaRPr sz="1000" b="0" i="0" u="none" strike="noStrike" cap="none">
              <a:solidFill>
                <a:schemeClr val="accent6"/>
              </a:solidFill>
              <a:latin typeface="Arial"/>
              <a:ea typeface="Arial"/>
              <a:cs typeface="Arial"/>
              <a:sym typeface="Arial"/>
            </a:endParaRPr>
          </a:p>
          <a:p>
            <a:pPr marL="457200" marR="0" lvl="0" indent="-292100" algn="l" rtl="0">
              <a:lnSpc>
                <a:spcPct val="100000"/>
              </a:lnSpc>
              <a:spcBef>
                <a:spcPts val="600"/>
              </a:spcBef>
              <a:spcAft>
                <a:spcPts val="0"/>
              </a:spcAft>
              <a:buClr>
                <a:schemeClr val="accent6"/>
              </a:buClr>
              <a:buSzPts val="1000"/>
              <a:buFont typeface="Arial"/>
              <a:buChar char="●"/>
            </a:pPr>
            <a:r>
              <a:rPr lang="en-GB" sz="1000" b="0" i="0" u="none" strike="noStrike" cap="none">
                <a:solidFill>
                  <a:schemeClr val="accent6"/>
                </a:solidFill>
                <a:latin typeface="Arial"/>
                <a:ea typeface="Arial"/>
                <a:cs typeface="Arial"/>
                <a:sym typeface="Arial"/>
              </a:rPr>
              <a:t>Lots of opportunity for </a:t>
            </a:r>
            <a:r>
              <a:rPr lang="en-GB" sz="1000">
                <a:solidFill>
                  <a:schemeClr val="accent6"/>
                </a:solidFill>
              </a:rPr>
              <a:t>Trust operations to consolidate tooling</a:t>
            </a:r>
            <a:endParaRPr sz="1000" b="0" i="0" u="none" strike="noStrike" cap="none">
              <a:solidFill>
                <a:schemeClr val="accent6"/>
              </a:solidFill>
              <a:latin typeface="Arial"/>
              <a:ea typeface="Arial"/>
              <a:cs typeface="Arial"/>
              <a:sym typeface="Arial"/>
            </a:endParaRPr>
          </a:p>
          <a:p>
            <a:pPr marL="457200" marR="0" lvl="0" indent="-292100" algn="l" rtl="0">
              <a:lnSpc>
                <a:spcPct val="100000"/>
              </a:lnSpc>
              <a:spcBef>
                <a:spcPts val="600"/>
              </a:spcBef>
              <a:spcAft>
                <a:spcPts val="0"/>
              </a:spcAft>
              <a:buClr>
                <a:schemeClr val="accent6"/>
              </a:buClr>
              <a:buSzPts val="1000"/>
              <a:buFont typeface="Arial"/>
              <a:buChar char="●"/>
            </a:pPr>
            <a:r>
              <a:rPr lang="en-GB" sz="1000" b="0" i="0" u="none" strike="noStrike" cap="none">
                <a:solidFill>
                  <a:schemeClr val="accent6"/>
                </a:solidFill>
                <a:latin typeface="Arial"/>
                <a:ea typeface="Arial"/>
                <a:cs typeface="Arial"/>
                <a:sym typeface="Arial"/>
              </a:rPr>
              <a:t>Modernisation </a:t>
            </a:r>
            <a:r>
              <a:rPr lang="en-GB" sz="1000">
                <a:solidFill>
                  <a:schemeClr val="accent6"/>
                </a:solidFill>
              </a:rPr>
              <a:t>of Trust Services</a:t>
            </a:r>
            <a:endParaRPr sz="1000" b="0" i="0" u="none" strike="noStrike" cap="none">
              <a:solidFill>
                <a:schemeClr val="accent6"/>
              </a:solidFill>
              <a:latin typeface="Arial"/>
              <a:ea typeface="Arial"/>
              <a:cs typeface="Arial"/>
              <a:sym typeface="Arial"/>
            </a:endParaRPr>
          </a:p>
        </p:txBody>
      </p:sp>
      <p:sp>
        <p:nvSpPr>
          <p:cNvPr id="730" name="Google Shape;730;g11b8ce6b77e_0_2823"/>
          <p:cNvSpPr txBox="1"/>
          <p:nvPr/>
        </p:nvSpPr>
        <p:spPr>
          <a:xfrm>
            <a:off x="8920133" y="268608"/>
            <a:ext cx="16734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a:solidFill>
                  <a:srgbClr val="005EB8"/>
                </a:solidFill>
                <a:latin typeface="Arial"/>
                <a:ea typeface="Arial"/>
                <a:cs typeface="Arial"/>
                <a:sym typeface="Arial"/>
              </a:rPr>
              <a:t>Benefits and TCO</a:t>
            </a:r>
            <a:endParaRPr sz="1400" b="0" i="0" u="none" strike="noStrike" cap="none">
              <a:solidFill>
                <a:srgbClr val="000000"/>
              </a:solidFill>
              <a:latin typeface="Arial"/>
              <a:ea typeface="Arial"/>
              <a:cs typeface="Arial"/>
              <a:sym typeface="Arial"/>
            </a:endParaRPr>
          </a:p>
        </p:txBody>
      </p:sp>
      <p:cxnSp>
        <p:nvCxnSpPr>
          <p:cNvPr id="731" name="Google Shape;731;g11b8ce6b77e_0_2823"/>
          <p:cNvCxnSpPr/>
          <p:nvPr/>
        </p:nvCxnSpPr>
        <p:spPr>
          <a:xfrm flipH="1">
            <a:off x="817975" y="1416183"/>
            <a:ext cx="582900" cy="1224000"/>
          </a:xfrm>
          <a:prstGeom prst="straightConnector1">
            <a:avLst/>
          </a:prstGeom>
          <a:noFill/>
          <a:ln w="9525" cap="flat" cmpd="sng">
            <a:solidFill>
              <a:schemeClr val="dk2"/>
            </a:solidFill>
            <a:prstDash val="dash"/>
            <a:round/>
            <a:headEnd type="none" w="sm" len="sm"/>
            <a:tailEnd type="none" w="sm" len="sm"/>
          </a:ln>
        </p:spPr>
      </p:cxnSp>
      <p:sp>
        <p:nvSpPr>
          <p:cNvPr id="732" name="Google Shape;732;g11b8ce6b77e_0_2823"/>
          <p:cNvSpPr txBox="1"/>
          <p:nvPr/>
        </p:nvSpPr>
        <p:spPr>
          <a:xfrm>
            <a:off x="103058" y="2665483"/>
            <a:ext cx="2547300" cy="6465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6"/>
                </a:solidFill>
              </a:rPr>
              <a:t>Over 12 months migrate the majority of Trust Operations to Cloud. Skill up Operations staff on Cloud operations</a:t>
            </a:r>
            <a:endParaRPr sz="1000" b="0" i="0" u="none" strike="noStrike" cap="none">
              <a:solidFill>
                <a:schemeClr val="accent6"/>
              </a:solidFill>
              <a:latin typeface="Arial"/>
              <a:ea typeface="Arial"/>
              <a:cs typeface="Arial"/>
              <a:sym typeface="Arial"/>
            </a:endParaRPr>
          </a:p>
        </p:txBody>
      </p:sp>
      <p:cxnSp>
        <p:nvCxnSpPr>
          <p:cNvPr id="733" name="Google Shape;733;g11b8ce6b77e_0_2823"/>
          <p:cNvCxnSpPr/>
          <p:nvPr/>
        </p:nvCxnSpPr>
        <p:spPr>
          <a:xfrm flipH="1">
            <a:off x="3155213" y="1651704"/>
            <a:ext cx="1269900" cy="440400"/>
          </a:xfrm>
          <a:prstGeom prst="straightConnector1">
            <a:avLst/>
          </a:prstGeom>
          <a:noFill/>
          <a:ln w="9525" cap="flat" cmpd="sng">
            <a:solidFill>
              <a:schemeClr val="dk2"/>
            </a:solidFill>
            <a:prstDash val="dash"/>
            <a:round/>
            <a:headEnd type="none" w="sm" len="sm"/>
            <a:tailEnd type="none" w="sm" len="sm"/>
          </a:ln>
        </p:spPr>
      </p:cxnSp>
      <p:sp>
        <p:nvSpPr>
          <p:cNvPr id="734" name="Google Shape;734;g11b8ce6b77e_0_2823"/>
          <p:cNvSpPr txBox="1"/>
          <p:nvPr/>
        </p:nvSpPr>
        <p:spPr>
          <a:xfrm>
            <a:off x="3318163" y="859771"/>
            <a:ext cx="2264700" cy="3387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6"/>
                </a:solidFill>
              </a:rPr>
              <a:t>Over 2 years migrate trust services. </a:t>
            </a:r>
            <a:endParaRPr sz="1000" b="0" i="0" u="none" strike="noStrike" cap="none">
              <a:solidFill>
                <a:schemeClr val="accent6"/>
              </a:solidFill>
              <a:latin typeface="Arial"/>
              <a:ea typeface="Arial"/>
              <a:cs typeface="Arial"/>
              <a:sym typeface="Arial"/>
            </a:endParaRPr>
          </a:p>
        </p:txBody>
      </p:sp>
      <p:cxnSp>
        <p:nvCxnSpPr>
          <p:cNvPr id="735" name="Google Shape;735;g11b8ce6b77e_0_2823"/>
          <p:cNvCxnSpPr/>
          <p:nvPr/>
        </p:nvCxnSpPr>
        <p:spPr>
          <a:xfrm flipH="1">
            <a:off x="4981680" y="2041677"/>
            <a:ext cx="1020300" cy="907800"/>
          </a:xfrm>
          <a:prstGeom prst="straightConnector1">
            <a:avLst/>
          </a:prstGeom>
          <a:noFill/>
          <a:ln w="9525" cap="flat" cmpd="sng">
            <a:solidFill>
              <a:schemeClr val="dk2"/>
            </a:solidFill>
            <a:prstDash val="dash"/>
            <a:round/>
            <a:headEnd type="none" w="sm" len="sm"/>
            <a:tailEnd type="none" w="sm" len="sm"/>
          </a:ln>
        </p:spPr>
      </p:cxnSp>
      <p:sp>
        <p:nvSpPr>
          <p:cNvPr id="736" name="Google Shape;736;g11b8ce6b77e_0_2823"/>
          <p:cNvSpPr txBox="1"/>
          <p:nvPr/>
        </p:nvSpPr>
        <p:spPr>
          <a:xfrm>
            <a:off x="3409642" y="2888813"/>
            <a:ext cx="3134700" cy="492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6"/>
                </a:solidFill>
              </a:rPr>
              <a:t>Migrate the final set of trust operations tools and close down the data center.</a:t>
            </a:r>
            <a:endParaRPr sz="1000" b="0" i="0" u="none" strike="noStrike" cap="none">
              <a:solidFill>
                <a:schemeClr val="accent6"/>
              </a:solidFill>
              <a:latin typeface="Arial"/>
              <a:ea typeface="Arial"/>
              <a:cs typeface="Arial"/>
              <a:sym typeface="Arial"/>
            </a:endParaRPr>
          </a:p>
        </p:txBody>
      </p:sp>
      <p:cxnSp>
        <p:nvCxnSpPr>
          <p:cNvPr id="737" name="Google Shape;737;g11b8ce6b77e_0_2823"/>
          <p:cNvCxnSpPr/>
          <p:nvPr/>
        </p:nvCxnSpPr>
        <p:spPr>
          <a:xfrm rot="10800000">
            <a:off x="7766920" y="1905390"/>
            <a:ext cx="55800" cy="595800"/>
          </a:xfrm>
          <a:prstGeom prst="straightConnector1">
            <a:avLst/>
          </a:prstGeom>
          <a:noFill/>
          <a:ln w="9525" cap="flat" cmpd="sng">
            <a:solidFill>
              <a:schemeClr val="dk2"/>
            </a:solidFill>
            <a:prstDash val="dash"/>
            <a:round/>
            <a:headEnd type="none" w="sm" len="sm"/>
            <a:tailEnd type="none" w="sm" len="sm"/>
          </a:ln>
        </p:spPr>
      </p:cxnSp>
      <p:sp>
        <p:nvSpPr>
          <p:cNvPr id="738" name="Google Shape;738;g11b8ce6b77e_0_2823"/>
          <p:cNvSpPr txBox="1"/>
          <p:nvPr/>
        </p:nvSpPr>
        <p:spPr>
          <a:xfrm>
            <a:off x="6792783" y="1240600"/>
            <a:ext cx="1931400" cy="6465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chemeClr val="accent6"/>
                </a:solidFill>
              </a:rPr>
              <a:t>Work on modernisation of trust services to take full advantage of the cloud</a:t>
            </a:r>
            <a:endParaRPr sz="1000" b="0" i="0" u="none" strike="noStrike" cap="none">
              <a:solidFill>
                <a:schemeClr val="accent6"/>
              </a:solidFill>
              <a:latin typeface="Arial"/>
              <a:ea typeface="Arial"/>
              <a:cs typeface="Arial"/>
              <a:sym typeface="Arial"/>
            </a:endParaRPr>
          </a:p>
        </p:txBody>
      </p:sp>
      <p:grpSp>
        <p:nvGrpSpPr>
          <p:cNvPr id="739" name="Google Shape;739;g11b8ce6b77e_0_2823"/>
          <p:cNvGrpSpPr/>
          <p:nvPr/>
        </p:nvGrpSpPr>
        <p:grpSpPr>
          <a:xfrm>
            <a:off x="434167" y="1356621"/>
            <a:ext cx="7811434" cy="2081621"/>
            <a:chOff x="-2" y="-1"/>
            <a:chExt cx="12192030" cy="4388827"/>
          </a:xfrm>
        </p:grpSpPr>
        <p:sp>
          <p:nvSpPr>
            <p:cNvPr id="740" name="Google Shape;740;g11b8ce6b77e_0_2823"/>
            <p:cNvSpPr/>
            <p:nvPr/>
          </p:nvSpPr>
          <p:spPr>
            <a:xfrm>
              <a:off x="-1" y="98472"/>
              <a:ext cx="12188610" cy="4290354"/>
            </a:xfrm>
            <a:custGeom>
              <a:avLst/>
              <a:gdLst/>
              <a:ahLst/>
              <a:cxnLst/>
              <a:rect l="l" t="t" r="r" b="b"/>
              <a:pathLst>
                <a:path w="21600" h="21600" extrusionOk="0">
                  <a:moveTo>
                    <a:pt x="10" y="0"/>
                  </a:moveTo>
                  <a:cubicBezTo>
                    <a:pt x="5251" y="0"/>
                    <a:pt x="5251" y="0"/>
                    <a:pt x="5251" y="0"/>
                  </a:cubicBezTo>
                  <a:cubicBezTo>
                    <a:pt x="5516" y="0"/>
                    <a:pt x="5757" y="396"/>
                    <a:pt x="5896" y="1026"/>
                  </a:cubicBezTo>
                  <a:cubicBezTo>
                    <a:pt x="6035" y="1656"/>
                    <a:pt x="6048" y="2448"/>
                    <a:pt x="5928" y="3132"/>
                  </a:cubicBezTo>
                  <a:cubicBezTo>
                    <a:pt x="4934" y="8784"/>
                    <a:pt x="4934" y="8784"/>
                    <a:pt x="4934" y="8784"/>
                  </a:cubicBezTo>
                  <a:cubicBezTo>
                    <a:pt x="8523" y="8784"/>
                    <a:pt x="8523" y="8784"/>
                    <a:pt x="8523" y="8784"/>
                  </a:cubicBezTo>
                  <a:cubicBezTo>
                    <a:pt x="8649" y="6444"/>
                    <a:pt x="8649" y="6444"/>
                    <a:pt x="8649" y="6444"/>
                  </a:cubicBezTo>
                  <a:cubicBezTo>
                    <a:pt x="8706" y="5382"/>
                    <a:pt x="9029" y="4608"/>
                    <a:pt x="9402" y="4608"/>
                  </a:cubicBezTo>
                  <a:cubicBezTo>
                    <a:pt x="13301" y="4608"/>
                    <a:pt x="13301" y="4608"/>
                    <a:pt x="13301" y="4608"/>
                  </a:cubicBezTo>
                  <a:cubicBezTo>
                    <a:pt x="13649" y="4608"/>
                    <a:pt x="13953" y="5274"/>
                    <a:pt x="14035" y="6228"/>
                  </a:cubicBezTo>
                  <a:cubicBezTo>
                    <a:pt x="14269" y="8784"/>
                    <a:pt x="14269" y="8784"/>
                    <a:pt x="14269" y="8784"/>
                  </a:cubicBezTo>
                  <a:cubicBezTo>
                    <a:pt x="17301" y="8784"/>
                    <a:pt x="17301" y="8784"/>
                    <a:pt x="17301" y="8784"/>
                  </a:cubicBezTo>
                  <a:cubicBezTo>
                    <a:pt x="17592" y="8784"/>
                    <a:pt x="17864" y="9270"/>
                    <a:pt x="17991" y="10026"/>
                  </a:cubicBezTo>
                  <a:cubicBezTo>
                    <a:pt x="19187" y="17280"/>
                    <a:pt x="19187" y="17280"/>
                    <a:pt x="19187" y="17280"/>
                  </a:cubicBezTo>
                  <a:cubicBezTo>
                    <a:pt x="21000" y="17280"/>
                    <a:pt x="21454" y="17280"/>
                    <a:pt x="21567" y="17280"/>
                  </a:cubicBezTo>
                  <a:lnTo>
                    <a:pt x="21600" y="17280"/>
                  </a:lnTo>
                  <a:lnTo>
                    <a:pt x="21600" y="21600"/>
                  </a:lnTo>
                  <a:lnTo>
                    <a:pt x="21095" y="21600"/>
                  </a:lnTo>
                  <a:cubicBezTo>
                    <a:pt x="18706" y="21600"/>
                    <a:pt x="18706" y="21600"/>
                    <a:pt x="18706" y="21600"/>
                  </a:cubicBezTo>
                  <a:cubicBezTo>
                    <a:pt x="18415" y="21600"/>
                    <a:pt x="18149" y="21114"/>
                    <a:pt x="18023" y="20358"/>
                  </a:cubicBezTo>
                  <a:cubicBezTo>
                    <a:pt x="16820" y="13104"/>
                    <a:pt x="16820" y="13104"/>
                    <a:pt x="16820" y="13104"/>
                  </a:cubicBezTo>
                  <a:cubicBezTo>
                    <a:pt x="13681" y="13104"/>
                    <a:pt x="13681" y="13104"/>
                    <a:pt x="13681" y="13104"/>
                  </a:cubicBezTo>
                  <a:cubicBezTo>
                    <a:pt x="13333" y="13104"/>
                    <a:pt x="13029" y="12438"/>
                    <a:pt x="12940" y="11484"/>
                  </a:cubicBezTo>
                  <a:cubicBezTo>
                    <a:pt x="12713" y="8928"/>
                    <a:pt x="12713" y="8928"/>
                    <a:pt x="12713" y="8928"/>
                  </a:cubicBezTo>
                  <a:cubicBezTo>
                    <a:pt x="10054" y="8928"/>
                    <a:pt x="10054" y="8928"/>
                    <a:pt x="10054" y="8928"/>
                  </a:cubicBezTo>
                  <a:cubicBezTo>
                    <a:pt x="9928" y="11268"/>
                    <a:pt x="9928" y="11268"/>
                    <a:pt x="9928" y="11268"/>
                  </a:cubicBezTo>
                  <a:cubicBezTo>
                    <a:pt x="9871" y="12330"/>
                    <a:pt x="9548" y="13104"/>
                    <a:pt x="9175" y="13104"/>
                  </a:cubicBezTo>
                  <a:cubicBezTo>
                    <a:pt x="3706" y="13104"/>
                    <a:pt x="3706" y="13104"/>
                    <a:pt x="3706" y="13104"/>
                  </a:cubicBezTo>
                  <a:cubicBezTo>
                    <a:pt x="3441" y="13104"/>
                    <a:pt x="3200" y="12708"/>
                    <a:pt x="3061" y="12078"/>
                  </a:cubicBezTo>
                  <a:cubicBezTo>
                    <a:pt x="2922" y="11448"/>
                    <a:pt x="2909" y="10656"/>
                    <a:pt x="3029" y="9972"/>
                  </a:cubicBezTo>
                  <a:cubicBezTo>
                    <a:pt x="4023" y="4320"/>
                    <a:pt x="4023" y="4320"/>
                    <a:pt x="4023" y="4320"/>
                  </a:cubicBezTo>
                  <a:cubicBezTo>
                    <a:pt x="10" y="4320"/>
                    <a:pt x="10" y="4320"/>
                    <a:pt x="10" y="4320"/>
                  </a:cubicBezTo>
                  <a:lnTo>
                    <a:pt x="0" y="4317"/>
                  </a:lnTo>
                  <a:lnTo>
                    <a:pt x="0" y="3"/>
                  </a:lnTo>
                  <a:close/>
                </a:path>
              </a:pathLst>
            </a:custGeom>
            <a:solidFill>
              <a:srgbClr val="D9D9D9"/>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41" name="Google Shape;741;g11b8ce6b77e_0_2823"/>
            <p:cNvSpPr/>
            <p:nvPr/>
          </p:nvSpPr>
          <p:spPr>
            <a:xfrm>
              <a:off x="5092" y="-1"/>
              <a:ext cx="12186936" cy="4288680"/>
            </a:xfrm>
            <a:custGeom>
              <a:avLst/>
              <a:gdLst/>
              <a:ahLst/>
              <a:cxnLst/>
              <a:rect l="l" t="t" r="r" b="b"/>
              <a:pathLst>
                <a:path w="21600" h="21600" extrusionOk="0">
                  <a:moveTo>
                    <a:pt x="21600" y="21600"/>
                  </a:moveTo>
                  <a:cubicBezTo>
                    <a:pt x="18701" y="21600"/>
                    <a:pt x="18701" y="21600"/>
                    <a:pt x="18701" y="21600"/>
                  </a:cubicBezTo>
                  <a:cubicBezTo>
                    <a:pt x="18409" y="21600"/>
                    <a:pt x="18143" y="21114"/>
                    <a:pt x="18017" y="20358"/>
                  </a:cubicBezTo>
                  <a:cubicBezTo>
                    <a:pt x="16814" y="13104"/>
                    <a:pt x="16814" y="13104"/>
                    <a:pt x="16814" y="13104"/>
                  </a:cubicBezTo>
                  <a:cubicBezTo>
                    <a:pt x="13674" y="13104"/>
                    <a:pt x="13674" y="13104"/>
                    <a:pt x="13674" y="13104"/>
                  </a:cubicBezTo>
                  <a:cubicBezTo>
                    <a:pt x="13326" y="13104"/>
                    <a:pt x="13022" y="12438"/>
                    <a:pt x="12933" y="11484"/>
                  </a:cubicBezTo>
                  <a:cubicBezTo>
                    <a:pt x="12706" y="8928"/>
                    <a:pt x="12706" y="8928"/>
                    <a:pt x="12706" y="8928"/>
                  </a:cubicBezTo>
                  <a:cubicBezTo>
                    <a:pt x="10047" y="8928"/>
                    <a:pt x="10047" y="8928"/>
                    <a:pt x="10047" y="8928"/>
                  </a:cubicBezTo>
                  <a:cubicBezTo>
                    <a:pt x="9920" y="11268"/>
                    <a:pt x="9920" y="11268"/>
                    <a:pt x="9920" y="11268"/>
                  </a:cubicBezTo>
                  <a:cubicBezTo>
                    <a:pt x="9863" y="12330"/>
                    <a:pt x="9540" y="13104"/>
                    <a:pt x="9167" y="13104"/>
                  </a:cubicBezTo>
                  <a:cubicBezTo>
                    <a:pt x="3697" y="13104"/>
                    <a:pt x="3697" y="13104"/>
                    <a:pt x="3697" y="13104"/>
                  </a:cubicBezTo>
                  <a:cubicBezTo>
                    <a:pt x="3431" y="13104"/>
                    <a:pt x="3191" y="12708"/>
                    <a:pt x="3051" y="12078"/>
                  </a:cubicBezTo>
                  <a:cubicBezTo>
                    <a:pt x="2912" y="11448"/>
                    <a:pt x="2899" y="10656"/>
                    <a:pt x="3020" y="9972"/>
                  </a:cubicBezTo>
                  <a:cubicBezTo>
                    <a:pt x="4014" y="4320"/>
                    <a:pt x="4014" y="4320"/>
                    <a:pt x="4014" y="4320"/>
                  </a:cubicBezTo>
                  <a:cubicBezTo>
                    <a:pt x="0" y="4320"/>
                    <a:pt x="0" y="4320"/>
                    <a:pt x="0" y="4320"/>
                  </a:cubicBezTo>
                  <a:cubicBezTo>
                    <a:pt x="0" y="0"/>
                    <a:pt x="0" y="0"/>
                    <a:pt x="0" y="0"/>
                  </a:cubicBezTo>
                  <a:cubicBezTo>
                    <a:pt x="5242" y="0"/>
                    <a:pt x="5242" y="0"/>
                    <a:pt x="5242" y="0"/>
                  </a:cubicBezTo>
                  <a:cubicBezTo>
                    <a:pt x="5508" y="0"/>
                    <a:pt x="5748" y="396"/>
                    <a:pt x="5887" y="1026"/>
                  </a:cubicBezTo>
                  <a:cubicBezTo>
                    <a:pt x="6027" y="1656"/>
                    <a:pt x="6039" y="2448"/>
                    <a:pt x="5919" y="3132"/>
                  </a:cubicBezTo>
                  <a:cubicBezTo>
                    <a:pt x="4925" y="8784"/>
                    <a:pt x="4925" y="8784"/>
                    <a:pt x="4925" y="8784"/>
                  </a:cubicBezTo>
                  <a:cubicBezTo>
                    <a:pt x="8515" y="8784"/>
                    <a:pt x="8515" y="8784"/>
                    <a:pt x="8515" y="8784"/>
                  </a:cubicBezTo>
                  <a:cubicBezTo>
                    <a:pt x="8641" y="6444"/>
                    <a:pt x="8641" y="6444"/>
                    <a:pt x="8641" y="6444"/>
                  </a:cubicBezTo>
                  <a:cubicBezTo>
                    <a:pt x="8698" y="5382"/>
                    <a:pt x="9021" y="4608"/>
                    <a:pt x="9395" y="4608"/>
                  </a:cubicBezTo>
                  <a:cubicBezTo>
                    <a:pt x="13294" y="4608"/>
                    <a:pt x="13294" y="4608"/>
                    <a:pt x="13294" y="4608"/>
                  </a:cubicBezTo>
                  <a:cubicBezTo>
                    <a:pt x="13642" y="4608"/>
                    <a:pt x="13946" y="5274"/>
                    <a:pt x="14029" y="6228"/>
                  </a:cubicBezTo>
                  <a:cubicBezTo>
                    <a:pt x="14263" y="8784"/>
                    <a:pt x="14263" y="8784"/>
                    <a:pt x="14263" y="8784"/>
                  </a:cubicBezTo>
                  <a:cubicBezTo>
                    <a:pt x="17295" y="8784"/>
                    <a:pt x="17295" y="8784"/>
                    <a:pt x="17295" y="8784"/>
                  </a:cubicBezTo>
                  <a:cubicBezTo>
                    <a:pt x="17586" y="8784"/>
                    <a:pt x="17859" y="9270"/>
                    <a:pt x="17985" y="10026"/>
                  </a:cubicBezTo>
                  <a:cubicBezTo>
                    <a:pt x="19182" y="17280"/>
                    <a:pt x="19182" y="17280"/>
                    <a:pt x="19182" y="17280"/>
                  </a:cubicBezTo>
                  <a:cubicBezTo>
                    <a:pt x="21600" y="17280"/>
                    <a:pt x="21600" y="17280"/>
                    <a:pt x="21600" y="17280"/>
                  </a:cubicBezTo>
                  <a:cubicBezTo>
                    <a:pt x="21600" y="21600"/>
                    <a:pt x="21600" y="21600"/>
                    <a:pt x="21600" y="21600"/>
                  </a:cubicBezTo>
                </a:path>
              </a:pathLst>
            </a:custGeom>
            <a:solidFill>
              <a:srgbClr val="0D0D0D"/>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42" name="Google Shape;742;g11b8ce6b77e_0_2823"/>
            <p:cNvSpPr/>
            <p:nvPr/>
          </p:nvSpPr>
          <p:spPr>
            <a:xfrm>
              <a:off x="5092" y="71308"/>
              <a:ext cx="12186936" cy="4146066"/>
            </a:xfrm>
            <a:custGeom>
              <a:avLst/>
              <a:gdLst/>
              <a:ahLst/>
              <a:cxnLst/>
              <a:rect l="l" t="t" r="r" b="b"/>
              <a:pathLst>
                <a:path w="21600" h="21600" extrusionOk="0">
                  <a:moveTo>
                    <a:pt x="21600" y="21600"/>
                  </a:moveTo>
                  <a:cubicBezTo>
                    <a:pt x="18701" y="21600"/>
                    <a:pt x="18701" y="21600"/>
                    <a:pt x="18701" y="21600"/>
                  </a:cubicBezTo>
                  <a:cubicBezTo>
                    <a:pt x="18460" y="21600"/>
                    <a:pt x="18232" y="21190"/>
                    <a:pt x="18131" y="20539"/>
                  </a:cubicBezTo>
                  <a:cubicBezTo>
                    <a:pt x="16896" y="12811"/>
                    <a:pt x="16896" y="12811"/>
                    <a:pt x="16896" y="12811"/>
                  </a:cubicBezTo>
                  <a:cubicBezTo>
                    <a:pt x="13674" y="12811"/>
                    <a:pt x="13674" y="12811"/>
                    <a:pt x="13674" y="12811"/>
                  </a:cubicBezTo>
                  <a:cubicBezTo>
                    <a:pt x="13383" y="12811"/>
                    <a:pt x="13130" y="12234"/>
                    <a:pt x="13060" y="11414"/>
                  </a:cubicBezTo>
                  <a:cubicBezTo>
                    <a:pt x="12800" y="8491"/>
                    <a:pt x="12800" y="8491"/>
                    <a:pt x="12800" y="8491"/>
                  </a:cubicBezTo>
                  <a:cubicBezTo>
                    <a:pt x="9939" y="8491"/>
                    <a:pt x="9939" y="8491"/>
                    <a:pt x="9939" y="8491"/>
                  </a:cubicBezTo>
                  <a:cubicBezTo>
                    <a:pt x="9793" y="11228"/>
                    <a:pt x="9793" y="11228"/>
                    <a:pt x="9793" y="11228"/>
                  </a:cubicBezTo>
                  <a:cubicBezTo>
                    <a:pt x="9743" y="12141"/>
                    <a:pt x="9477" y="12811"/>
                    <a:pt x="9167" y="12811"/>
                  </a:cubicBezTo>
                  <a:cubicBezTo>
                    <a:pt x="3697" y="12811"/>
                    <a:pt x="3697" y="12811"/>
                    <a:pt x="3697" y="12811"/>
                  </a:cubicBezTo>
                  <a:cubicBezTo>
                    <a:pt x="3475" y="12811"/>
                    <a:pt x="3273" y="12476"/>
                    <a:pt x="3159" y="11936"/>
                  </a:cubicBezTo>
                  <a:cubicBezTo>
                    <a:pt x="3045" y="11377"/>
                    <a:pt x="3032" y="10688"/>
                    <a:pt x="3134" y="10111"/>
                  </a:cubicBezTo>
                  <a:cubicBezTo>
                    <a:pt x="4216" y="3724"/>
                    <a:pt x="4216" y="3724"/>
                    <a:pt x="4216" y="3724"/>
                  </a:cubicBezTo>
                  <a:cubicBezTo>
                    <a:pt x="0" y="3724"/>
                    <a:pt x="0" y="3724"/>
                    <a:pt x="0" y="3724"/>
                  </a:cubicBezTo>
                  <a:cubicBezTo>
                    <a:pt x="0" y="0"/>
                    <a:pt x="0" y="0"/>
                    <a:pt x="0" y="0"/>
                  </a:cubicBezTo>
                  <a:cubicBezTo>
                    <a:pt x="5242" y="0"/>
                    <a:pt x="5242" y="0"/>
                    <a:pt x="5242" y="0"/>
                  </a:cubicBezTo>
                  <a:cubicBezTo>
                    <a:pt x="5463" y="0"/>
                    <a:pt x="5666" y="335"/>
                    <a:pt x="5780" y="875"/>
                  </a:cubicBezTo>
                  <a:cubicBezTo>
                    <a:pt x="5894" y="1434"/>
                    <a:pt x="5906" y="2123"/>
                    <a:pt x="5805" y="2700"/>
                  </a:cubicBezTo>
                  <a:cubicBezTo>
                    <a:pt x="4723" y="9087"/>
                    <a:pt x="4723" y="9087"/>
                    <a:pt x="4723" y="9087"/>
                  </a:cubicBezTo>
                  <a:cubicBezTo>
                    <a:pt x="8622" y="9087"/>
                    <a:pt x="8622" y="9087"/>
                    <a:pt x="8622" y="9087"/>
                  </a:cubicBezTo>
                  <a:cubicBezTo>
                    <a:pt x="8768" y="6350"/>
                    <a:pt x="8768" y="6350"/>
                    <a:pt x="8768" y="6350"/>
                  </a:cubicBezTo>
                  <a:cubicBezTo>
                    <a:pt x="8819" y="5437"/>
                    <a:pt x="9084" y="4767"/>
                    <a:pt x="9395" y="4767"/>
                  </a:cubicBezTo>
                  <a:cubicBezTo>
                    <a:pt x="13294" y="4767"/>
                    <a:pt x="13294" y="4767"/>
                    <a:pt x="13294" y="4767"/>
                  </a:cubicBezTo>
                  <a:cubicBezTo>
                    <a:pt x="13585" y="4767"/>
                    <a:pt x="13839" y="5344"/>
                    <a:pt x="13908" y="6163"/>
                  </a:cubicBezTo>
                  <a:cubicBezTo>
                    <a:pt x="14162" y="9087"/>
                    <a:pt x="14162" y="9087"/>
                    <a:pt x="14162" y="9087"/>
                  </a:cubicBezTo>
                  <a:cubicBezTo>
                    <a:pt x="17295" y="9087"/>
                    <a:pt x="17295" y="9087"/>
                    <a:pt x="17295" y="9087"/>
                  </a:cubicBezTo>
                  <a:cubicBezTo>
                    <a:pt x="17542" y="9087"/>
                    <a:pt x="17764" y="9497"/>
                    <a:pt x="17865" y="10148"/>
                  </a:cubicBezTo>
                  <a:cubicBezTo>
                    <a:pt x="19106" y="17876"/>
                    <a:pt x="19106" y="17876"/>
                    <a:pt x="19106" y="17876"/>
                  </a:cubicBezTo>
                  <a:cubicBezTo>
                    <a:pt x="21600" y="17876"/>
                    <a:pt x="21600" y="17876"/>
                    <a:pt x="21600" y="17876"/>
                  </a:cubicBezTo>
                  <a:cubicBezTo>
                    <a:pt x="21600" y="21600"/>
                    <a:pt x="21600" y="21600"/>
                    <a:pt x="21600" y="21600"/>
                  </a:cubicBezTo>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43" name="Google Shape;743;g11b8ce6b77e_0_2823"/>
            <p:cNvSpPr/>
            <p:nvPr/>
          </p:nvSpPr>
          <p:spPr>
            <a:xfrm>
              <a:off x="5092" y="142616"/>
              <a:ext cx="12186936" cy="4003452"/>
            </a:xfrm>
            <a:custGeom>
              <a:avLst/>
              <a:gdLst/>
              <a:ahLst/>
              <a:cxnLst/>
              <a:rect l="l" t="t" r="r" b="b"/>
              <a:pathLst>
                <a:path w="21600" h="21600" extrusionOk="0">
                  <a:moveTo>
                    <a:pt x="21600" y="21600"/>
                  </a:moveTo>
                  <a:cubicBezTo>
                    <a:pt x="18701" y="21600"/>
                    <a:pt x="18701" y="21600"/>
                    <a:pt x="18701" y="21600"/>
                  </a:cubicBezTo>
                  <a:cubicBezTo>
                    <a:pt x="18504" y="21600"/>
                    <a:pt x="18327" y="21253"/>
                    <a:pt x="18245" y="20713"/>
                  </a:cubicBezTo>
                  <a:cubicBezTo>
                    <a:pt x="16972" y="12497"/>
                    <a:pt x="16972" y="12497"/>
                    <a:pt x="16972" y="12497"/>
                  </a:cubicBezTo>
                  <a:cubicBezTo>
                    <a:pt x="13674" y="12497"/>
                    <a:pt x="13674" y="12497"/>
                    <a:pt x="13674" y="12497"/>
                  </a:cubicBezTo>
                  <a:cubicBezTo>
                    <a:pt x="13440" y="12497"/>
                    <a:pt x="13237" y="12015"/>
                    <a:pt x="13180" y="11340"/>
                  </a:cubicBezTo>
                  <a:cubicBezTo>
                    <a:pt x="12902" y="8023"/>
                    <a:pt x="12902" y="8023"/>
                    <a:pt x="12902" y="8023"/>
                  </a:cubicBezTo>
                  <a:cubicBezTo>
                    <a:pt x="9831" y="8023"/>
                    <a:pt x="9831" y="8023"/>
                    <a:pt x="9831" y="8023"/>
                  </a:cubicBezTo>
                  <a:cubicBezTo>
                    <a:pt x="9667" y="11186"/>
                    <a:pt x="9667" y="11186"/>
                    <a:pt x="9667" y="11186"/>
                  </a:cubicBezTo>
                  <a:cubicBezTo>
                    <a:pt x="9629" y="11938"/>
                    <a:pt x="9414" y="12497"/>
                    <a:pt x="9167" y="12497"/>
                  </a:cubicBezTo>
                  <a:cubicBezTo>
                    <a:pt x="3697" y="12497"/>
                    <a:pt x="3697" y="12497"/>
                    <a:pt x="3697" y="12497"/>
                  </a:cubicBezTo>
                  <a:cubicBezTo>
                    <a:pt x="3520" y="12497"/>
                    <a:pt x="3362" y="12227"/>
                    <a:pt x="3267" y="11764"/>
                  </a:cubicBezTo>
                  <a:cubicBezTo>
                    <a:pt x="3172" y="11301"/>
                    <a:pt x="3165" y="10742"/>
                    <a:pt x="3241" y="10260"/>
                  </a:cubicBezTo>
                  <a:cubicBezTo>
                    <a:pt x="4425" y="3086"/>
                    <a:pt x="4425" y="3086"/>
                    <a:pt x="4425" y="3086"/>
                  </a:cubicBezTo>
                  <a:cubicBezTo>
                    <a:pt x="0" y="3086"/>
                    <a:pt x="0" y="3086"/>
                    <a:pt x="0" y="3086"/>
                  </a:cubicBezTo>
                  <a:cubicBezTo>
                    <a:pt x="0" y="0"/>
                    <a:pt x="0" y="0"/>
                    <a:pt x="0" y="0"/>
                  </a:cubicBezTo>
                  <a:cubicBezTo>
                    <a:pt x="5242" y="0"/>
                    <a:pt x="5242" y="0"/>
                    <a:pt x="5242" y="0"/>
                  </a:cubicBezTo>
                  <a:cubicBezTo>
                    <a:pt x="5419" y="0"/>
                    <a:pt x="5577" y="270"/>
                    <a:pt x="5672" y="733"/>
                  </a:cubicBezTo>
                  <a:cubicBezTo>
                    <a:pt x="5767" y="1196"/>
                    <a:pt x="5774" y="1755"/>
                    <a:pt x="5698" y="2237"/>
                  </a:cubicBezTo>
                  <a:cubicBezTo>
                    <a:pt x="4514" y="9411"/>
                    <a:pt x="4514" y="9411"/>
                    <a:pt x="4514" y="9411"/>
                  </a:cubicBezTo>
                  <a:cubicBezTo>
                    <a:pt x="8730" y="9411"/>
                    <a:pt x="8730" y="9411"/>
                    <a:pt x="8730" y="9411"/>
                  </a:cubicBezTo>
                  <a:cubicBezTo>
                    <a:pt x="8894" y="6249"/>
                    <a:pt x="8894" y="6249"/>
                    <a:pt x="8894" y="6249"/>
                  </a:cubicBezTo>
                  <a:cubicBezTo>
                    <a:pt x="8932" y="5496"/>
                    <a:pt x="9148" y="4937"/>
                    <a:pt x="9395" y="4937"/>
                  </a:cubicBezTo>
                  <a:cubicBezTo>
                    <a:pt x="13294" y="4937"/>
                    <a:pt x="13294" y="4937"/>
                    <a:pt x="13294" y="4937"/>
                  </a:cubicBezTo>
                  <a:cubicBezTo>
                    <a:pt x="13528" y="4937"/>
                    <a:pt x="13725" y="5419"/>
                    <a:pt x="13782" y="6094"/>
                  </a:cubicBezTo>
                  <a:cubicBezTo>
                    <a:pt x="14067" y="9411"/>
                    <a:pt x="14067" y="9411"/>
                    <a:pt x="14067" y="9411"/>
                  </a:cubicBezTo>
                  <a:cubicBezTo>
                    <a:pt x="17295" y="9411"/>
                    <a:pt x="17295" y="9411"/>
                    <a:pt x="17295" y="9411"/>
                  </a:cubicBezTo>
                  <a:cubicBezTo>
                    <a:pt x="17491" y="9411"/>
                    <a:pt x="17669" y="9759"/>
                    <a:pt x="17751" y="10299"/>
                  </a:cubicBezTo>
                  <a:cubicBezTo>
                    <a:pt x="19023" y="18514"/>
                    <a:pt x="19023" y="18514"/>
                    <a:pt x="19023" y="18514"/>
                  </a:cubicBezTo>
                  <a:cubicBezTo>
                    <a:pt x="21600" y="18514"/>
                    <a:pt x="21600" y="18514"/>
                    <a:pt x="21600" y="18514"/>
                  </a:cubicBezTo>
                  <a:cubicBezTo>
                    <a:pt x="21600" y="21600"/>
                    <a:pt x="21600" y="21600"/>
                    <a:pt x="21600" y="21600"/>
                  </a:cubicBezTo>
                </a:path>
              </a:pathLst>
            </a:custGeom>
            <a:solidFill>
              <a:srgbClr val="262626"/>
            </a:solidFill>
            <a:ln w="2857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grpSp>
          <p:nvGrpSpPr>
            <p:cNvPr id="744" name="Google Shape;744;g11b8ce6b77e_0_2823"/>
            <p:cNvGrpSpPr/>
            <p:nvPr/>
          </p:nvGrpSpPr>
          <p:grpSpPr>
            <a:xfrm>
              <a:off x="-2" y="385402"/>
              <a:ext cx="12188597" cy="3489026"/>
              <a:chOff x="-1" y="-1"/>
              <a:chExt cx="12188597" cy="3489026"/>
            </a:xfrm>
          </p:grpSpPr>
          <p:sp>
            <p:nvSpPr>
              <p:cNvPr id="745" name="Google Shape;745;g11b8ce6b77e_0_2823"/>
              <p:cNvSpPr/>
              <p:nvPr/>
            </p:nvSpPr>
            <p:spPr>
              <a:xfrm>
                <a:off x="2706314" y="-1"/>
                <a:ext cx="284343" cy="261468"/>
              </a:xfrm>
              <a:custGeom>
                <a:avLst/>
                <a:gdLst/>
                <a:ahLst/>
                <a:cxnLst/>
                <a:rect l="l" t="t" r="r" b="b"/>
                <a:pathLst>
                  <a:path w="21533" h="21600" extrusionOk="0">
                    <a:moveTo>
                      <a:pt x="11610" y="21600"/>
                    </a:moveTo>
                    <a:cubicBezTo>
                      <a:pt x="11340" y="21600"/>
                      <a:pt x="11070" y="21600"/>
                      <a:pt x="10800" y="21304"/>
                    </a:cubicBezTo>
                    <a:cubicBezTo>
                      <a:pt x="9720" y="20712"/>
                      <a:pt x="9180" y="19529"/>
                      <a:pt x="9720" y="18345"/>
                    </a:cubicBezTo>
                    <a:cubicBezTo>
                      <a:pt x="15930" y="4734"/>
                      <a:pt x="15930" y="4734"/>
                      <a:pt x="15930" y="4734"/>
                    </a:cubicBezTo>
                    <a:cubicBezTo>
                      <a:pt x="2160" y="4734"/>
                      <a:pt x="2160" y="4734"/>
                      <a:pt x="2160" y="4734"/>
                    </a:cubicBezTo>
                    <a:cubicBezTo>
                      <a:pt x="1080" y="4734"/>
                      <a:pt x="0" y="3551"/>
                      <a:pt x="0" y="2367"/>
                    </a:cubicBezTo>
                    <a:cubicBezTo>
                      <a:pt x="0" y="1184"/>
                      <a:pt x="1080" y="0"/>
                      <a:pt x="2160" y="0"/>
                    </a:cubicBezTo>
                    <a:cubicBezTo>
                      <a:pt x="19440" y="0"/>
                      <a:pt x="19440" y="0"/>
                      <a:pt x="19440" y="0"/>
                    </a:cubicBezTo>
                    <a:cubicBezTo>
                      <a:pt x="20250" y="0"/>
                      <a:pt x="20790" y="296"/>
                      <a:pt x="21330" y="1184"/>
                    </a:cubicBezTo>
                    <a:cubicBezTo>
                      <a:pt x="21600" y="1775"/>
                      <a:pt x="21600" y="2663"/>
                      <a:pt x="21330" y="3551"/>
                    </a:cubicBezTo>
                    <a:cubicBezTo>
                      <a:pt x="13770" y="20416"/>
                      <a:pt x="13770" y="20416"/>
                      <a:pt x="13770" y="20416"/>
                    </a:cubicBezTo>
                    <a:cubicBezTo>
                      <a:pt x="13230" y="21304"/>
                      <a:pt x="12420" y="21600"/>
                      <a:pt x="11610" y="2160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46" name="Google Shape;746;g11b8ce6b77e_0_2823"/>
              <p:cNvSpPr/>
              <p:nvPr/>
            </p:nvSpPr>
            <p:spPr>
              <a:xfrm>
                <a:off x="-1" y="-1"/>
                <a:ext cx="263142" cy="57726"/>
              </a:xfrm>
              <a:custGeom>
                <a:avLst/>
                <a:gdLst/>
                <a:ahLst/>
                <a:cxnLst/>
                <a:rect l="l" t="t" r="r" b="b"/>
                <a:pathLst>
                  <a:path w="21600" h="21600" extrusionOk="0">
                    <a:moveTo>
                      <a:pt x="530" y="0"/>
                    </a:moveTo>
                    <a:cubicBezTo>
                      <a:pt x="19259" y="0"/>
                      <a:pt x="19259" y="0"/>
                      <a:pt x="19259" y="0"/>
                    </a:cubicBezTo>
                    <a:cubicBezTo>
                      <a:pt x="20429" y="0"/>
                      <a:pt x="21600" y="5400"/>
                      <a:pt x="21600" y="10800"/>
                    </a:cubicBezTo>
                    <a:cubicBezTo>
                      <a:pt x="21600" y="16200"/>
                      <a:pt x="20429" y="21600"/>
                      <a:pt x="19259" y="21600"/>
                    </a:cubicBezTo>
                    <a:cubicBezTo>
                      <a:pt x="530" y="21600"/>
                      <a:pt x="530" y="21600"/>
                      <a:pt x="530" y="21600"/>
                    </a:cubicBezTo>
                    <a:lnTo>
                      <a:pt x="0" y="20490"/>
                    </a:lnTo>
                    <a:lnTo>
                      <a:pt x="0" y="1111"/>
                    </a:ln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47" name="Google Shape;747;g11b8ce6b77e_0_2823"/>
              <p:cNvSpPr/>
              <p:nvPr/>
            </p:nvSpPr>
            <p:spPr>
              <a:xfrm>
                <a:off x="706290" y="-1"/>
                <a:ext cx="1556874" cy="57726"/>
              </a:xfrm>
              <a:custGeom>
                <a:avLst/>
                <a:gdLst/>
                <a:ahLst/>
                <a:cxnLst/>
                <a:rect l="l" t="t" r="r" b="b"/>
                <a:pathLst>
                  <a:path w="21600" h="21600" extrusionOk="0">
                    <a:moveTo>
                      <a:pt x="21204" y="21600"/>
                    </a:moveTo>
                    <a:cubicBezTo>
                      <a:pt x="14268" y="21600"/>
                      <a:pt x="14268" y="21600"/>
                      <a:pt x="14268" y="21600"/>
                    </a:cubicBezTo>
                    <a:cubicBezTo>
                      <a:pt x="14070" y="21600"/>
                      <a:pt x="13872" y="16200"/>
                      <a:pt x="13872" y="10800"/>
                    </a:cubicBezTo>
                    <a:cubicBezTo>
                      <a:pt x="13872" y="5400"/>
                      <a:pt x="14070" y="0"/>
                      <a:pt x="14268" y="0"/>
                    </a:cubicBezTo>
                    <a:cubicBezTo>
                      <a:pt x="21204" y="0"/>
                      <a:pt x="21204" y="0"/>
                      <a:pt x="21204" y="0"/>
                    </a:cubicBezTo>
                    <a:cubicBezTo>
                      <a:pt x="21402" y="0"/>
                      <a:pt x="21600" y="5400"/>
                      <a:pt x="21600" y="10800"/>
                    </a:cubicBezTo>
                    <a:cubicBezTo>
                      <a:pt x="21600" y="16200"/>
                      <a:pt x="21402" y="21600"/>
                      <a:pt x="21204" y="21600"/>
                    </a:cubicBezTo>
                    <a:moveTo>
                      <a:pt x="7332" y="21600"/>
                    </a:moveTo>
                    <a:cubicBezTo>
                      <a:pt x="396" y="21600"/>
                      <a:pt x="396" y="21600"/>
                      <a:pt x="396" y="21600"/>
                    </a:cubicBezTo>
                    <a:cubicBezTo>
                      <a:pt x="198" y="21600"/>
                      <a:pt x="0" y="16200"/>
                      <a:pt x="0" y="10800"/>
                    </a:cubicBezTo>
                    <a:cubicBezTo>
                      <a:pt x="0" y="5400"/>
                      <a:pt x="198" y="0"/>
                      <a:pt x="396" y="0"/>
                    </a:cubicBezTo>
                    <a:cubicBezTo>
                      <a:pt x="7332" y="0"/>
                      <a:pt x="7332" y="0"/>
                      <a:pt x="7332" y="0"/>
                    </a:cubicBezTo>
                    <a:cubicBezTo>
                      <a:pt x="7530" y="0"/>
                      <a:pt x="7728" y="5400"/>
                      <a:pt x="7728" y="10800"/>
                    </a:cubicBezTo>
                    <a:cubicBezTo>
                      <a:pt x="7728" y="16200"/>
                      <a:pt x="7530" y="21600"/>
                      <a:pt x="7332" y="21600"/>
                    </a:cubicBezTo>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48" name="Google Shape;748;g11b8ce6b77e_0_2823"/>
              <p:cNvSpPr/>
              <p:nvPr/>
            </p:nvSpPr>
            <p:spPr>
              <a:xfrm>
                <a:off x="2387317" y="650443"/>
                <a:ext cx="279782" cy="500680"/>
              </a:xfrm>
              <a:custGeom>
                <a:avLst/>
                <a:gdLst/>
                <a:ahLst/>
                <a:cxnLst/>
                <a:rect l="l" t="t" r="r" b="b"/>
                <a:pathLst>
                  <a:path w="21060" h="21447" extrusionOk="0">
                    <a:moveTo>
                      <a:pt x="2160" y="21447"/>
                    </a:moveTo>
                    <a:cubicBezTo>
                      <a:pt x="1890" y="21447"/>
                      <a:pt x="1350" y="21447"/>
                      <a:pt x="1080" y="21294"/>
                    </a:cubicBezTo>
                    <a:cubicBezTo>
                      <a:pt x="0" y="20987"/>
                      <a:pt x="-270" y="20375"/>
                      <a:pt x="270" y="19762"/>
                    </a:cubicBezTo>
                    <a:cubicBezTo>
                      <a:pt x="17010" y="613"/>
                      <a:pt x="17010" y="613"/>
                      <a:pt x="17010" y="613"/>
                    </a:cubicBezTo>
                    <a:cubicBezTo>
                      <a:pt x="17550" y="0"/>
                      <a:pt x="18900" y="-153"/>
                      <a:pt x="19980" y="153"/>
                    </a:cubicBezTo>
                    <a:cubicBezTo>
                      <a:pt x="21060" y="460"/>
                      <a:pt x="21330" y="1073"/>
                      <a:pt x="20790" y="1685"/>
                    </a:cubicBezTo>
                    <a:cubicBezTo>
                      <a:pt x="4050" y="20834"/>
                      <a:pt x="4050" y="20834"/>
                      <a:pt x="4050" y="20834"/>
                    </a:cubicBezTo>
                    <a:cubicBezTo>
                      <a:pt x="3780" y="21294"/>
                      <a:pt x="2970" y="21447"/>
                      <a:pt x="2160" y="21447"/>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49" name="Google Shape;749;g11b8ce6b77e_0_2823"/>
              <p:cNvSpPr/>
              <p:nvPr/>
            </p:nvSpPr>
            <p:spPr>
              <a:xfrm>
                <a:off x="2063734" y="1540101"/>
                <a:ext cx="284343" cy="261289"/>
              </a:xfrm>
              <a:custGeom>
                <a:avLst/>
                <a:gdLst/>
                <a:ahLst/>
                <a:cxnLst/>
                <a:rect l="l" t="t" r="r" b="b"/>
                <a:pathLst>
                  <a:path w="21533" h="21308" extrusionOk="0">
                    <a:moveTo>
                      <a:pt x="19373" y="21308"/>
                    </a:moveTo>
                    <a:cubicBezTo>
                      <a:pt x="2093" y="21308"/>
                      <a:pt x="2093" y="21308"/>
                      <a:pt x="2093" y="21308"/>
                    </a:cubicBezTo>
                    <a:cubicBezTo>
                      <a:pt x="1283" y="21308"/>
                      <a:pt x="743" y="21016"/>
                      <a:pt x="203" y="20140"/>
                    </a:cubicBezTo>
                    <a:cubicBezTo>
                      <a:pt x="-67" y="19557"/>
                      <a:pt x="-67" y="18681"/>
                      <a:pt x="203" y="17805"/>
                    </a:cubicBezTo>
                    <a:cubicBezTo>
                      <a:pt x="7763" y="1167"/>
                      <a:pt x="7763" y="1167"/>
                      <a:pt x="7763" y="1167"/>
                    </a:cubicBezTo>
                    <a:cubicBezTo>
                      <a:pt x="8303" y="0"/>
                      <a:pt x="9653" y="-292"/>
                      <a:pt x="10733" y="292"/>
                    </a:cubicBezTo>
                    <a:cubicBezTo>
                      <a:pt x="11813" y="876"/>
                      <a:pt x="12353" y="2043"/>
                      <a:pt x="11813" y="3211"/>
                    </a:cubicBezTo>
                    <a:cubicBezTo>
                      <a:pt x="5603" y="16638"/>
                      <a:pt x="5603" y="16638"/>
                      <a:pt x="5603" y="16638"/>
                    </a:cubicBezTo>
                    <a:cubicBezTo>
                      <a:pt x="19373" y="16638"/>
                      <a:pt x="19373" y="16638"/>
                      <a:pt x="19373" y="16638"/>
                    </a:cubicBezTo>
                    <a:cubicBezTo>
                      <a:pt x="20453" y="16638"/>
                      <a:pt x="21533" y="17805"/>
                      <a:pt x="21533" y="18973"/>
                    </a:cubicBezTo>
                    <a:cubicBezTo>
                      <a:pt x="21533" y="20140"/>
                      <a:pt x="20453" y="21308"/>
                      <a:pt x="19373" y="21308"/>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0" name="Google Shape;750;g11b8ce6b77e_0_2823"/>
              <p:cNvSpPr/>
              <p:nvPr/>
            </p:nvSpPr>
            <p:spPr>
              <a:xfrm>
                <a:off x="2820067" y="1743655"/>
                <a:ext cx="1643490" cy="57726"/>
              </a:xfrm>
              <a:custGeom>
                <a:avLst/>
                <a:gdLst/>
                <a:ahLst/>
                <a:cxnLst/>
                <a:rect l="l" t="t" r="r" b="b"/>
                <a:pathLst>
                  <a:path w="21600" h="21600" extrusionOk="0">
                    <a:moveTo>
                      <a:pt x="21224" y="21600"/>
                    </a:moveTo>
                    <a:cubicBezTo>
                      <a:pt x="14275" y="21600"/>
                      <a:pt x="14275" y="21600"/>
                      <a:pt x="14275" y="21600"/>
                    </a:cubicBezTo>
                    <a:cubicBezTo>
                      <a:pt x="14087" y="21600"/>
                      <a:pt x="13899" y="16200"/>
                      <a:pt x="13899" y="10800"/>
                    </a:cubicBezTo>
                    <a:cubicBezTo>
                      <a:pt x="13899" y="5400"/>
                      <a:pt x="14087" y="0"/>
                      <a:pt x="14275" y="0"/>
                    </a:cubicBezTo>
                    <a:cubicBezTo>
                      <a:pt x="21224" y="0"/>
                      <a:pt x="21224" y="0"/>
                      <a:pt x="21224" y="0"/>
                    </a:cubicBezTo>
                    <a:cubicBezTo>
                      <a:pt x="21412" y="0"/>
                      <a:pt x="21600" y="5400"/>
                      <a:pt x="21600" y="10800"/>
                    </a:cubicBezTo>
                    <a:cubicBezTo>
                      <a:pt x="21600" y="16200"/>
                      <a:pt x="21412" y="21600"/>
                      <a:pt x="21224" y="21600"/>
                    </a:cubicBezTo>
                    <a:moveTo>
                      <a:pt x="7325" y="21600"/>
                    </a:moveTo>
                    <a:cubicBezTo>
                      <a:pt x="376" y="21600"/>
                      <a:pt x="376" y="21600"/>
                      <a:pt x="376" y="21600"/>
                    </a:cubicBezTo>
                    <a:cubicBezTo>
                      <a:pt x="188" y="21600"/>
                      <a:pt x="0" y="16200"/>
                      <a:pt x="0" y="10800"/>
                    </a:cubicBezTo>
                    <a:cubicBezTo>
                      <a:pt x="0" y="5400"/>
                      <a:pt x="188" y="0"/>
                      <a:pt x="376" y="0"/>
                    </a:cubicBezTo>
                    <a:cubicBezTo>
                      <a:pt x="7325" y="0"/>
                      <a:pt x="7325" y="0"/>
                      <a:pt x="7325" y="0"/>
                    </a:cubicBezTo>
                    <a:cubicBezTo>
                      <a:pt x="7513" y="0"/>
                      <a:pt x="7701" y="5400"/>
                      <a:pt x="7701" y="10800"/>
                    </a:cubicBezTo>
                    <a:cubicBezTo>
                      <a:pt x="7701" y="16200"/>
                      <a:pt x="7513" y="21600"/>
                      <a:pt x="7325" y="21600"/>
                    </a:cubicBezTo>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1" name="Google Shape;751;g11b8ce6b77e_0_2823"/>
              <p:cNvSpPr/>
              <p:nvPr/>
            </p:nvSpPr>
            <p:spPr>
              <a:xfrm>
                <a:off x="4920264" y="1519030"/>
                <a:ext cx="320868" cy="282349"/>
              </a:xfrm>
              <a:custGeom>
                <a:avLst/>
                <a:gdLst/>
                <a:ahLst/>
                <a:cxnLst/>
                <a:rect l="l" t="t" r="r" b="b"/>
                <a:pathLst>
                  <a:path w="21600" h="21382" extrusionOk="0">
                    <a:moveTo>
                      <a:pt x="17280" y="21382"/>
                    </a:moveTo>
                    <a:cubicBezTo>
                      <a:pt x="1920" y="21382"/>
                      <a:pt x="1920" y="21382"/>
                      <a:pt x="1920" y="21382"/>
                    </a:cubicBezTo>
                    <a:cubicBezTo>
                      <a:pt x="960" y="21382"/>
                      <a:pt x="0" y="20302"/>
                      <a:pt x="0" y="19222"/>
                    </a:cubicBezTo>
                    <a:cubicBezTo>
                      <a:pt x="0" y="18142"/>
                      <a:pt x="960" y="17062"/>
                      <a:pt x="1920" y="17062"/>
                    </a:cubicBezTo>
                    <a:cubicBezTo>
                      <a:pt x="15600" y="17062"/>
                      <a:pt x="15600" y="17062"/>
                      <a:pt x="15600" y="17062"/>
                    </a:cubicBezTo>
                    <a:cubicBezTo>
                      <a:pt x="17760" y="1942"/>
                      <a:pt x="17760" y="1942"/>
                      <a:pt x="17760" y="1942"/>
                    </a:cubicBezTo>
                    <a:cubicBezTo>
                      <a:pt x="18000" y="592"/>
                      <a:pt x="18960" y="-218"/>
                      <a:pt x="19920" y="52"/>
                    </a:cubicBezTo>
                    <a:cubicBezTo>
                      <a:pt x="20880" y="322"/>
                      <a:pt x="21600" y="1402"/>
                      <a:pt x="21600" y="2482"/>
                    </a:cubicBezTo>
                    <a:cubicBezTo>
                      <a:pt x="19200" y="19492"/>
                      <a:pt x="19200" y="19492"/>
                      <a:pt x="19200" y="19492"/>
                    </a:cubicBezTo>
                    <a:cubicBezTo>
                      <a:pt x="18960" y="20572"/>
                      <a:pt x="18240" y="21382"/>
                      <a:pt x="17280" y="21382"/>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2" name="Google Shape;752;g11b8ce6b77e_0_2823"/>
              <p:cNvSpPr/>
              <p:nvPr/>
            </p:nvSpPr>
            <p:spPr>
              <a:xfrm>
                <a:off x="5241151" y="915121"/>
                <a:ext cx="322596" cy="281826"/>
              </a:xfrm>
              <a:custGeom>
                <a:avLst/>
                <a:gdLst/>
                <a:ahLst/>
                <a:cxnLst/>
                <a:rect l="l" t="t" r="r" b="b"/>
                <a:pathLst>
                  <a:path w="21600" h="21600" extrusionOk="0">
                    <a:moveTo>
                      <a:pt x="1920" y="21600"/>
                    </a:moveTo>
                    <a:cubicBezTo>
                      <a:pt x="1920" y="21600"/>
                      <a:pt x="1680" y="21600"/>
                      <a:pt x="1680" y="21600"/>
                    </a:cubicBezTo>
                    <a:cubicBezTo>
                      <a:pt x="720" y="21327"/>
                      <a:pt x="0" y="20233"/>
                      <a:pt x="0" y="19139"/>
                    </a:cubicBezTo>
                    <a:cubicBezTo>
                      <a:pt x="2400" y="1914"/>
                      <a:pt x="2400" y="1914"/>
                      <a:pt x="2400" y="1914"/>
                    </a:cubicBezTo>
                    <a:cubicBezTo>
                      <a:pt x="2640" y="820"/>
                      <a:pt x="3360" y="0"/>
                      <a:pt x="4320" y="0"/>
                    </a:cubicBezTo>
                    <a:cubicBezTo>
                      <a:pt x="19680" y="0"/>
                      <a:pt x="19680" y="0"/>
                      <a:pt x="19680" y="0"/>
                    </a:cubicBezTo>
                    <a:cubicBezTo>
                      <a:pt x="20640" y="0"/>
                      <a:pt x="21600" y="1094"/>
                      <a:pt x="21600" y="2187"/>
                    </a:cubicBezTo>
                    <a:cubicBezTo>
                      <a:pt x="21600" y="3281"/>
                      <a:pt x="20640" y="4375"/>
                      <a:pt x="19680" y="4375"/>
                    </a:cubicBezTo>
                    <a:cubicBezTo>
                      <a:pt x="6000" y="4375"/>
                      <a:pt x="6000" y="4375"/>
                      <a:pt x="6000" y="4375"/>
                    </a:cubicBezTo>
                    <a:cubicBezTo>
                      <a:pt x="3840" y="19686"/>
                      <a:pt x="3840" y="19686"/>
                      <a:pt x="3840" y="19686"/>
                    </a:cubicBezTo>
                    <a:cubicBezTo>
                      <a:pt x="3600" y="20780"/>
                      <a:pt x="2880" y="21600"/>
                      <a:pt x="1920" y="2160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3" name="Google Shape;753;g11b8ce6b77e_0_2823"/>
              <p:cNvSpPr/>
              <p:nvPr/>
            </p:nvSpPr>
            <p:spPr>
              <a:xfrm>
                <a:off x="6091756" y="915121"/>
                <a:ext cx="641790" cy="57726"/>
              </a:xfrm>
              <a:custGeom>
                <a:avLst/>
                <a:gdLst/>
                <a:ahLst/>
                <a:cxnLst/>
                <a:rect l="l" t="t" r="r" b="b"/>
                <a:pathLst>
                  <a:path w="21600" h="21600" extrusionOk="0">
                    <a:moveTo>
                      <a:pt x="20640" y="21600"/>
                    </a:moveTo>
                    <a:cubicBezTo>
                      <a:pt x="960" y="21600"/>
                      <a:pt x="960" y="21600"/>
                      <a:pt x="960" y="21600"/>
                    </a:cubicBezTo>
                    <a:cubicBezTo>
                      <a:pt x="480" y="21600"/>
                      <a:pt x="0" y="16200"/>
                      <a:pt x="0" y="10800"/>
                    </a:cubicBezTo>
                    <a:cubicBezTo>
                      <a:pt x="0" y="5400"/>
                      <a:pt x="480" y="0"/>
                      <a:pt x="960" y="0"/>
                    </a:cubicBezTo>
                    <a:cubicBezTo>
                      <a:pt x="20640" y="0"/>
                      <a:pt x="20640" y="0"/>
                      <a:pt x="20640" y="0"/>
                    </a:cubicBezTo>
                    <a:cubicBezTo>
                      <a:pt x="21120" y="0"/>
                      <a:pt x="21600" y="5400"/>
                      <a:pt x="21600" y="10800"/>
                    </a:cubicBezTo>
                    <a:cubicBezTo>
                      <a:pt x="21600" y="16200"/>
                      <a:pt x="21120" y="21600"/>
                      <a:pt x="20640" y="2160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4" name="Google Shape;754;g11b8ce6b77e_0_2823"/>
              <p:cNvSpPr/>
              <p:nvPr/>
            </p:nvSpPr>
            <p:spPr>
              <a:xfrm>
                <a:off x="7247966" y="915121"/>
                <a:ext cx="343470" cy="278424"/>
              </a:xfrm>
              <a:custGeom>
                <a:avLst/>
                <a:gdLst/>
                <a:ahLst/>
                <a:cxnLst/>
                <a:rect l="l" t="t" r="r" b="b"/>
                <a:pathLst>
                  <a:path w="21420" h="21600" extrusionOk="0">
                    <a:moveTo>
                      <a:pt x="19596" y="21600"/>
                    </a:moveTo>
                    <a:cubicBezTo>
                      <a:pt x="18705" y="21600"/>
                      <a:pt x="18037" y="21046"/>
                      <a:pt x="17814" y="19938"/>
                    </a:cubicBezTo>
                    <a:cubicBezTo>
                      <a:pt x="14697" y="4431"/>
                      <a:pt x="14697" y="4431"/>
                      <a:pt x="14697" y="4431"/>
                    </a:cubicBezTo>
                    <a:cubicBezTo>
                      <a:pt x="1781" y="4431"/>
                      <a:pt x="1781" y="4431"/>
                      <a:pt x="1781" y="4431"/>
                    </a:cubicBezTo>
                    <a:cubicBezTo>
                      <a:pt x="891" y="4431"/>
                      <a:pt x="0" y="3323"/>
                      <a:pt x="0" y="2215"/>
                    </a:cubicBezTo>
                    <a:cubicBezTo>
                      <a:pt x="0" y="1108"/>
                      <a:pt x="891" y="0"/>
                      <a:pt x="1781" y="0"/>
                    </a:cubicBezTo>
                    <a:cubicBezTo>
                      <a:pt x="16033" y="0"/>
                      <a:pt x="16033" y="0"/>
                      <a:pt x="16033" y="0"/>
                    </a:cubicBezTo>
                    <a:cubicBezTo>
                      <a:pt x="16924" y="0"/>
                      <a:pt x="17592" y="554"/>
                      <a:pt x="17814" y="1662"/>
                    </a:cubicBezTo>
                    <a:cubicBezTo>
                      <a:pt x="21377" y="18831"/>
                      <a:pt x="21377" y="18831"/>
                      <a:pt x="21377" y="18831"/>
                    </a:cubicBezTo>
                    <a:cubicBezTo>
                      <a:pt x="21600" y="19938"/>
                      <a:pt x="20932" y="21323"/>
                      <a:pt x="20041" y="21600"/>
                    </a:cubicBezTo>
                    <a:cubicBezTo>
                      <a:pt x="19819" y="21600"/>
                      <a:pt x="19819" y="21600"/>
                      <a:pt x="19596" y="21600"/>
                    </a:cubicBezTo>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5" name="Google Shape;755;g11b8ce6b77e_0_2823"/>
              <p:cNvSpPr/>
              <p:nvPr/>
            </p:nvSpPr>
            <p:spPr>
              <a:xfrm>
                <a:off x="7632867" y="1522420"/>
                <a:ext cx="345183" cy="278956"/>
              </a:xfrm>
              <a:custGeom>
                <a:avLst/>
                <a:gdLst/>
                <a:ahLst/>
                <a:cxnLst/>
                <a:rect l="l" t="t" r="r" b="b"/>
                <a:pathLst>
                  <a:path w="21420" h="21380" extrusionOk="0">
                    <a:moveTo>
                      <a:pt x="19639" y="21380"/>
                    </a:moveTo>
                    <a:cubicBezTo>
                      <a:pt x="5387" y="21380"/>
                      <a:pt x="5387" y="21380"/>
                      <a:pt x="5387" y="21380"/>
                    </a:cubicBezTo>
                    <a:cubicBezTo>
                      <a:pt x="4496" y="21380"/>
                      <a:pt x="3828" y="20833"/>
                      <a:pt x="3606" y="19739"/>
                    </a:cubicBezTo>
                    <a:cubicBezTo>
                      <a:pt x="43" y="2788"/>
                      <a:pt x="43" y="2788"/>
                      <a:pt x="43" y="2788"/>
                    </a:cubicBezTo>
                    <a:cubicBezTo>
                      <a:pt x="-180" y="1694"/>
                      <a:pt x="488" y="327"/>
                      <a:pt x="1379" y="53"/>
                    </a:cubicBezTo>
                    <a:cubicBezTo>
                      <a:pt x="2269" y="-220"/>
                      <a:pt x="3383" y="600"/>
                      <a:pt x="3606" y="1694"/>
                    </a:cubicBezTo>
                    <a:cubicBezTo>
                      <a:pt x="6723" y="17005"/>
                      <a:pt x="6723" y="17005"/>
                      <a:pt x="6723" y="17005"/>
                    </a:cubicBezTo>
                    <a:cubicBezTo>
                      <a:pt x="19639" y="17005"/>
                      <a:pt x="19639" y="17005"/>
                      <a:pt x="19639" y="17005"/>
                    </a:cubicBezTo>
                    <a:cubicBezTo>
                      <a:pt x="20529" y="17005"/>
                      <a:pt x="21420" y="18099"/>
                      <a:pt x="21420" y="19193"/>
                    </a:cubicBezTo>
                    <a:cubicBezTo>
                      <a:pt x="21420" y="20286"/>
                      <a:pt x="20529" y="21380"/>
                      <a:pt x="19639" y="2138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6" name="Google Shape;756;g11b8ce6b77e_0_2823"/>
              <p:cNvSpPr/>
              <p:nvPr/>
            </p:nvSpPr>
            <p:spPr>
              <a:xfrm>
                <a:off x="8448320" y="1743655"/>
                <a:ext cx="585738" cy="57726"/>
              </a:xfrm>
              <a:custGeom>
                <a:avLst/>
                <a:gdLst/>
                <a:ahLst/>
                <a:cxnLst/>
                <a:rect l="l" t="t" r="r" b="b"/>
                <a:pathLst>
                  <a:path w="21600" h="21600" extrusionOk="0">
                    <a:moveTo>
                      <a:pt x="20546" y="21600"/>
                    </a:moveTo>
                    <a:cubicBezTo>
                      <a:pt x="1054" y="21600"/>
                      <a:pt x="1054" y="21600"/>
                      <a:pt x="1054" y="21600"/>
                    </a:cubicBezTo>
                    <a:cubicBezTo>
                      <a:pt x="527" y="21600"/>
                      <a:pt x="0" y="16200"/>
                      <a:pt x="0" y="10800"/>
                    </a:cubicBezTo>
                    <a:cubicBezTo>
                      <a:pt x="0" y="5400"/>
                      <a:pt x="527" y="0"/>
                      <a:pt x="1054" y="0"/>
                    </a:cubicBezTo>
                    <a:cubicBezTo>
                      <a:pt x="20546" y="0"/>
                      <a:pt x="20546" y="0"/>
                      <a:pt x="20546" y="0"/>
                    </a:cubicBezTo>
                    <a:cubicBezTo>
                      <a:pt x="21073" y="0"/>
                      <a:pt x="21600" y="5400"/>
                      <a:pt x="21600" y="10800"/>
                    </a:cubicBezTo>
                    <a:cubicBezTo>
                      <a:pt x="21600" y="16200"/>
                      <a:pt x="21073" y="21600"/>
                      <a:pt x="20546" y="2160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7" name="Google Shape;757;g11b8ce6b77e_0_2823"/>
              <p:cNvSpPr/>
              <p:nvPr/>
            </p:nvSpPr>
            <p:spPr>
              <a:xfrm>
                <a:off x="9506059" y="1743655"/>
                <a:ext cx="383114" cy="264870"/>
              </a:xfrm>
              <a:custGeom>
                <a:avLst/>
                <a:gdLst/>
                <a:ahLst/>
                <a:cxnLst/>
                <a:rect l="l" t="t" r="r" b="b"/>
                <a:pathLst>
                  <a:path w="21472" h="21600" extrusionOk="0">
                    <a:moveTo>
                      <a:pt x="19800" y="21600"/>
                    </a:moveTo>
                    <a:cubicBezTo>
                      <a:pt x="19200" y="21600"/>
                      <a:pt x="18600" y="21016"/>
                      <a:pt x="18400" y="20141"/>
                    </a:cubicBezTo>
                    <a:cubicBezTo>
                      <a:pt x="13400" y="4670"/>
                      <a:pt x="13400" y="4670"/>
                      <a:pt x="13400" y="4670"/>
                    </a:cubicBezTo>
                    <a:cubicBezTo>
                      <a:pt x="1600" y="4670"/>
                      <a:pt x="1600" y="4670"/>
                      <a:pt x="1600" y="4670"/>
                    </a:cubicBezTo>
                    <a:cubicBezTo>
                      <a:pt x="800" y="4670"/>
                      <a:pt x="0" y="3503"/>
                      <a:pt x="0" y="2335"/>
                    </a:cubicBezTo>
                    <a:cubicBezTo>
                      <a:pt x="0" y="1168"/>
                      <a:pt x="800" y="0"/>
                      <a:pt x="1600" y="0"/>
                    </a:cubicBezTo>
                    <a:cubicBezTo>
                      <a:pt x="14400" y="0"/>
                      <a:pt x="14400" y="0"/>
                      <a:pt x="14400" y="0"/>
                    </a:cubicBezTo>
                    <a:cubicBezTo>
                      <a:pt x="15000" y="0"/>
                      <a:pt x="15600" y="584"/>
                      <a:pt x="15800" y="1459"/>
                    </a:cubicBezTo>
                    <a:cubicBezTo>
                      <a:pt x="21400" y="18097"/>
                      <a:pt x="21400" y="18097"/>
                      <a:pt x="21400" y="18097"/>
                    </a:cubicBezTo>
                    <a:cubicBezTo>
                      <a:pt x="21600" y="19265"/>
                      <a:pt x="21400" y="20724"/>
                      <a:pt x="20600" y="21308"/>
                    </a:cubicBezTo>
                    <a:cubicBezTo>
                      <a:pt x="20400" y="21600"/>
                      <a:pt x="20000" y="21600"/>
                      <a:pt x="19800" y="21600"/>
                    </a:cubicBezTo>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8" name="Google Shape;758;g11b8ce6b77e_0_2823"/>
              <p:cNvSpPr/>
              <p:nvPr/>
            </p:nvSpPr>
            <p:spPr>
              <a:xfrm>
                <a:off x="10031638" y="2375827"/>
                <a:ext cx="256936" cy="479889"/>
              </a:xfrm>
              <a:custGeom>
                <a:avLst/>
                <a:gdLst/>
                <a:ahLst/>
                <a:cxnLst/>
                <a:rect l="l" t="t" r="r" b="b"/>
                <a:pathLst>
                  <a:path w="20953" h="21498" extrusionOk="0">
                    <a:moveTo>
                      <a:pt x="18618" y="21498"/>
                    </a:moveTo>
                    <a:cubicBezTo>
                      <a:pt x="17742" y="21498"/>
                      <a:pt x="16867" y="21338"/>
                      <a:pt x="16575" y="20858"/>
                    </a:cubicBezTo>
                    <a:cubicBezTo>
                      <a:pt x="229" y="1818"/>
                      <a:pt x="229" y="1818"/>
                      <a:pt x="229" y="1818"/>
                    </a:cubicBezTo>
                    <a:cubicBezTo>
                      <a:pt x="-355" y="1178"/>
                      <a:pt x="229" y="378"/>
                      <a:pt x="1396" y="58"/>
                    </a:cubicBezTo>
                    <a:cubicBezTo>
                      <a:pt x="2564" y="-102"/>
                      <a:pt x="4023" y="58"/>
                      <a:pt x="4315" y="698"/>
                    </a:cubicBezTo>
                    <a:cubicBezTo>
                      <a:pt x="20661" y="19738"/>
                      <a:pt x="20661" y="19738"/>
                      <a:pt x="20661" y="19738"/>
                    </a:cubicBezTo>
                    <a:cubicBezTo>
                      <a:pt x="21245" y="20378"/>
                      <a:pt x="20953" y="21178"/>
                      <a:pt x="19786" y="21498"/>
                    </a:cubicBezTo>
                    <a:cubicBezTo>
                      <a:pt x="19202" y="21498"/>
                      <a:pt x="18910" y="21498"/>
                      <a:pt x="18618" y="21498"/>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59" name="Google Shape;759;g11b8ce6b77e_0_2823"/>
              <p:cNvSpPr/>
              <p:nvPr/>
            </p:nvSpPr>
            <p:spPr>
              <a:xfrm>
                <a:off x="10435703" y="3225100"/>
                <a:ext cx="384462" cy="263925"/>
              </a:xfrm>
              <a:custGeom>
                <a:avLst/>
                <a:gdLst/>
                <a:ahLst/>
                <a:cxnLst/>
                <a:rect l="l" t="t" r="r" b="b"/>
                <a:pathLst>
                  <a:path w="21359" h="21250" extrusionOk="0">
                    <a:moveTo>
                      <a:pt x="19774" y="21250"/>
                    </a:moveTo>
                    <a:cubicBezTo>
                      <a:pt x="6695" y="21250"/>
                      <a:pt x="6695" y="21250"/>
                      <a:pt x="6695" y="21250"/>
                    </a:cubicBezTo>
                    <a:cubicBezTo>
                      <a:pt x="6100" y="21250"/>
                      <a:pt x="5506" y="20674"/>
                      <a:pt x="5308" y="19810"/>
                    </a:cubicBezTo>
                    <a:cubicBezTo>
                      <a:pt x="155" y="3106"/>
                      <a:pt x="155" y="3106"/>
                      <a:pt x="155" y="3106"/>
                    </a:cubicBezTo>
                    <a:cubicBezTo>
                      <a:pt x="-241" y="1954"/>
                      <a:pt x="155" y="802"/>
                      <a:pt x="948" y="226"/>
                    </a:cubicBezTo>
                    <a:cubicBezTo>
                      <a:pt x="1741" y="-350"/>
                      <a:pt x="2533" y="226"/>
                      <a:pt x="2930" y="1378"/>
                    </a:cubicBezTo>
                    <a:cubicBezTo>
                      <a:pt x="7686" y="16642"/>
                      <a:pt x="7686" y="16642"/>
                      <a:pt x="7686" y="16642"/>
                    </a:cubicBezTo>
                    <a:cubicBezTo>
                      <a:pt x="19774" y="16642"/>
                      <a:pt x="19774" y="16642"/>
                      <a:pt x="19774" y="16642"/>
                    </a:cubicBezTo>
                    <a:cubicBezTo>
                      <a:pt x="20566" y="16642"/>
                      <a:pt x="21359" y="17794"/>
                      <a:pt x="21359" y="18946"/>
                    </a:cubicBezTo>
                    <a:cubicBezTo>
                      <a:pt x="21359" y="20098"/>
                      <a:pt x="20566" y="21250"/>
                      <a:pt x="19774" y="2125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60" name="Google Shape;760;g11b8ce6b77e_0_2823"/>
              <p:cNvSpPr/>
              <p:nvPr/>
            </p:nvSpPr>
            <p:spPr>
              <a:xfrm>
                <a:off x="11147845" y="3431282"/>
                <a:ext cx="443124" cy="57726"/>
              </a:xfrm>
              <a:custGeom>
                <a:avLst/>
                <a:gdLst/>
                <a:ahLst/>
                <a:cxnLst/>
                <a:rect l="l" t="t" r="r" b="b"/>
                <a:pathLst>
                  <a:path w="21600" h="21600" extrusionOk="0">
                    <a:moveTo>
                      <a:pt x="20206" y="21600"/>
                    </a:moveTo>
                    <a:cubicBezTo>
                      <a:pt x="1394" y="21600"/>
                      <a:pt x="1394" y="21600"/>
                      <a:pt x="1394" y="21600"/>
                    </a:cubicBezTo>
                    <a:cubicBezTo>
                      <a:pt x="697" y="21600"/>
                      <a:pt x="0" y="16200"/>
                      <a:pt x="0" y="10800"/>
                    </a:cubicBezTo>
                    <a:cubicBezTo>
                      <a:pt x="0" y="5400"/>
                      <a:pt x="697" y="0"/>
                      <a:pt x="1394" y="0"/>
                    </a:cubicBezTo>
                    <a:cubicBezTo>
                      <a:pt x="20206" y="0"/>
                      <a:pt x="20206" y="0"/>
                      <a:pt x="20206" y="0"/>
                    </a:cubicBezTo>
                    <a:cubicBezTo>
                      <a:pt x="20903" y="0"/>
                      <a:pt x="21600" y="5400"/>
                      <a:pt x="21600" y="10800"/>
                    </a:cubicBezTo>
                    <a:cubicBezTo>
                      <a:pt x="21600" y="16200"/>
                      <a:pt x="20903" y="21600"/>
                      <a:pt x="20206" y="2160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761" name="Google Shape;761;g11b8ce6b77e_0_2823"/>
              <p:cNvSpPr/>
              <p:nvPr/>
            </p:nvSpPr>
            <p:spPr>
              <a:xfrm>
                <a:off x="11933932" y="3431282"/>
                <a:ext cx="254664" cy="57726"/>
              </a:xfrm>
              <a:custGeom>
                <a:avLst/>
                <a:gdLst/>
                <a:ahLst/>
                <a:cxnLst/>
                <a:rect l="l" t="t" r="r" b="b"/>
                <a:pathLst>
                  <a:path w="21600" h="21600" extrusionOk="0">
                    <a:moveTo>
                      <a:pt x="2434" y="0"/>
                    </a:moveTo>
                    <a:cubicBezTo>
                      <a:pt x="17035" y="0"/>
                      <a:pt x="20686" y="0"/>
                      <a:pt x="21598" y="0"/>
                    </a:cubicBezTo>
                    <a:lnTo>
                      <a:pt x="21600" y="0"/>
                    </a:lnTo>
                    <a:lnTo>
                      <a:pt x="21600" y="21600"/>
                    </a:lnTo>
                    <a:lnTo>
                      <a:pt x="15476" y="21600"/>
                    </a:lnTo>
                    <a:cubicBezTo>
                      <a:pt x="2434" y="21600"/>
                      <a:pt x="2434" y="21600"/>
                      <a:pt x="2434" y="21600"/>
                    </a:cubicBezTo>
                    <a:cubicBezTo>
                      <a:pt x="1217" y="21600"/>
                      <a:pt x="0" y="16200"/>
                      <a:pt x="0" y="10800"/>
                    </a:cubicBezTo>
                    <a:cubicBezTo>
                      <a:pt x="0" y="5400"/>
                      <a:pt x="1217" y="0"/>
                      <a:pt x="2434" y="0"/>
                    </a:cubicBezTo>
                    <a:close/>
                  </a:path>
                </a:pathLst>
              </a:cu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grpSp>
      </p:grpSp>
      <p:grpSp>
        <p:nvGrpSpPr>
          <p:cNvPr id="762" name="Google Shape;762;g11b8ce6b77e_0_2823"/>
          <p:cNvGrpSpPr/>
          <p:nvPr/>
        </p:nvGrpSpPr>
        <p:grpSpPr>
          <a:xfrm>
            <a:off x="1169392" y="758196"/>
            <a:ext cx="574265" cy="800373"/>
            <a:chOff x="620022" y="1058089"/>
            <a:chExt cx="736237" cy="1075626"/>
          </a:xfrm>
        </p:grpSpPr>
        <p:sp>
          <p:nvSpPr>
            <p:cNvPr id="763" name="Google Shape;763;g11b8ce6b77e_0_2823"/>
            <p:cNvSpPr/>
            <p:nvPr/>
          </p:nvSpPr>
          <p:spPr>
            <a:xfrm>
              <a:off x="620022" y="1058089"/>
              <a:ext cx="736236" cy="1075626"/>
            </a:xfrm>
            <a:custGeom>
              <a:avLst/>
              <a:gdLst/>
              <a:ahLst/>
              <a:cxnLst/>
              <a:rect l="l" t="t" r="r" b="b"/>
              <a:pathLst>
                <a:path w="21600" h="21600" extrusionOk="0">
                  <a:moveTo>
                    <a:pt x="21600" y="7399"/>
                  </a:moveTo>
                  <a:cubicBezTo>
                    <a:pt x="21600" y="13308"/>
                    <a:pt x="10800" y="21600"/>
                    <a:pt x="10800" y="21600"/>
                  </a:cubicBezTo>
                  <a:cubicBezTo>
                    <a:pt x="10800" y="21600"/>
                    <a:pt x="0" y="13159"/>
                    <a:pt x="0" y="7399"/>
                  </a:cubicBezTo>
                  <a:cubicBezTo>
                    <a:pt x="0" y="3327"/>
                    <a:pt x="4856" y="0"/>
                    <a:pt x="10800" y="0"/>
                  </a:cubicBezTo>
                  <a:cubicBezTo>
                    <a:pt x="16744" y="0"/>
                    <a:pt x="21600" y="3327"/>
                    <a:pt x="21600" y="7399"/>
                  </a:cubicBezTo>
                </a:path>
              </a:pathLst>
            </a:custGeom>
            <a:solidFill>
              <a:srgbClr val="005EB8"/>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64" name="Google Shape;764;g11b8ce6b77e_0_2823"/>
            <p:cNvSpPr/>
            <p:nvPr/>
          </p:nvSpPr>
          <p:spPr>
            <a:xfrm>
              <a:off x="988735" y="1058089"/>
              <a:ext cx="367524" cy="1075626"/>
            </a:xfrm>
            <a:custGeom>
              <a:avLst/>
              <a:gdLst/>
              <a:ahLst/>
              <a:cxnLst/>
              <a:rect l="l" t="t" r="r" b="b"/>
              <a:pathLst>
                <a:path w="21600" h="21600" extrusionOk="0">
                  <a:moveTo>
                    <a:pt x="0" y="0"/>
                  </a:moveTo>
                  <a:cubicBezTo>
                    <a:pt x="0" y="21600"/>
                    <a:pt x="0" y="21600"/>
                    <a:pt x="0" y="21600"/>
                  </a:cubicBezTo>
                  <a:cubicBezTo>
                    <a:pt x="0" y="21600"/>
                    <a:pt x="21600" y="13308"/>
                    <a:pt x="21600" y="7399"/>
                  </a:cubicBezTo>
                  <a:cubicBezTo>
                    <a:pt x="21600" y="3327"/>
                    <a:pt x="11887" y="0"/>
                    <a:pt x="0" y="0"/>
                  </a:cubicBezTo>
                </a:path>
              </a:pathLst>
            </a:custGeom>
            <a:solidFill>
              <a:srgbClr val="0072CE"/>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65" name="Google Shape;765;g11b8ce6b77e_0_2823"/>
            <p:cNvSpPr/>
            <p:nvPr/>
          </p:nvSpPr>
          <p:spPr>
            <a:xfrm>
              <a:off x="711612" y="1152029"/>
              <a:ext cx="553200" cy="552000"/>
            </a:xfrm>
            <a:prstGeom prst="ellipse">
              <a:avLst/>
            </a:pr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grpSp>
      <p:grpSp>
        <p:nvGrpSpPr>
          <p:cNvPr id="766" name="Google Shape;766;g11b8ce6b77e_0_2823"/>
          <p:cNvGrpSpPr/>
          <p:nvPr/>
        </p:nvGrpSpPr>
        <p:grpSpPr>
          <a:xfrm>
            <a:off x="2785829" y="1561027"/>
            <a:ext cx="574265" cy="800373"/>
            <a:chOff x="8967308" y="3044742"/>
            <a:chExt cx="736237" cy="1075626"/>
          </a:xfrm>
        </p:grpSpPr>
        <p:sp>
          <p:nvSpPr>
            <p:cNvPr id="767" name="Google Shape;767;g11b8ce6b77e_0_2823"/>
            <p:cNvSpPr/>
            <p:nvPr/>
          </p:nvSpPr>
          <p:spPr>
            <a:xfrm>
              <a:off x="8967308" y="3044742"/>
              <a:ext cx="736236" cy="1075626"/>
            </a:xfrm>
            <a:custGeom>
              <a:avLst/>
              <a:gdLst/>
              <a:ahLst/>
              <a:cxnLst/>
              <a:rect l="l" t="t" r="r" b="b"/>
              <a:pathLst>
                <a:path w="21600" h="21600" extrusionOk="0">
                  <a:moveTo>
                    <a:pt x="21600" y="7399"/>
                  </a:moveTo>
                  <a:cubicBezTo>
                    <a:pt x="21600" y="13308"/>
                    <a:pt x="10800" y="21600"/>
                    <a:pt x="10800" y="21600"/>
                  </a:cubicBezTo>
                  <a:cubicBezTo>
                    <a:pt x="10800" y="21600"/>
                    <a:pt x="0" y="13159"/>
                    <a:pt x="0" y="7399"/>
                  </a:cubicBezTo>
                  <a:cubicBezTo>
                    <a:pt x="0" y="3327"/>
                    <a:pt x="4856" y="0"/>
                    <a:pt x="10800" y="0"/>
                  </a:cubicBezTo>
                  <a:cubicBezTo>
                    <a:pt x="16744" y="0"/>
                    <a:pt x="21600" y="3327"/>
                    <a:pt x="21600" y="7399"/>
                  </a:cubicBezTo>
                </a:path>
              </a:pathLst>
            </a:custGeom>
            <a:solidFill>
              <a:srgbClr val="B2CEEB"/>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68" name="Google Shape;768;g11b8ce6b77e_0_2823"/>
            <p:cNvSpPr/>
            <p:nvPr/>
          </p:nvSpPr>
          <p:spPr>
            <a:xfrm>
              <a:off x="9336021" y="3044742"/>
              <a:ext cx="367524" cy="1075626"/>
            </a:xfrm>
            <a:custGeom>
              <a:avLst/>
              <a:gdLst/>
              <a:ahLst/>
              <a:cxnLst/>
              <a:rect l="l" t="t" r="r" b="b"/>
              <a:pathLst>
                <a:path w="21600" h="21600" extrusionOk="0">
                  <a:moveTo>
                    <a:pt x="0" y="0"/>
                  </a:moveTo>
                  <a:cubicBezTo>
                    <a:pt x="0" y="21600"/>
                    <a:pt x="0" y="21600"/>
                    <a:pt x="0" y="21600"/>
                  </a:cubicBezTo>
                  <a:cubicBezTo>
                    <a:pt x="0" y="21600"/>
                    <a:pt x="21600" y="13308"/>
                    <a:pt x="21600" y="7399"/>
                  </a:cubicBezTo>
                  <a:cubicBezTo>
                    <a:pt x="21600" y="3327"/>
                    <a:pt x="11887" y="0"/>
                    <a:pt x="0" y="0"/>
                  </a:cubicBezTo>
                </a:path>
              </a:pathLst>
            </a:custGeom>
            <a:solidFill>
              <a:srgbClr val="99C7EB"/>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69" name="Google Shape;769;g11b8ce6b77e_0_2823"/>
            <p:cNvSpPr/>
            <p:nvPr/>
          </p:nvSpPr>
          <p:spPr>
            <a:xfrm>
              <a:off x="9058898" y="3138682"/>
              <a:ext cx="554100" cy="550800"/>
            </a:xfrm>
            <a:prstGeom prst="ellipse">
              <a:avLst/>
            </a:pr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grpSp>
      <p:grpSp>
        <p:nvGrpSpPr>
          <p:cNvPr id="770" name="Google Shape;770;g11b8ce6b77e_0_2823"/>
          <p:cNvGrpSpPr/>
          <p:nvPr/>
        </p:nvGrpSpPr>
        <p:grpSpPr>
          <a:xfrm>
            <a:off x="5714792" y="1561033"/>
            <a:ext cx="574265" cy="800373"/>
            <a:chOff x="620022" y="1058089"/>
            <a:chExt cx="736237" cy="1075626"/>
          </a:xfrm>
        </p:grpSpPr>
        <p:sp>
          <p:nvSpPr>
            <p:cNvPr id="771" name="Google Shape;771;g11b8ce6b77e_0_2823"/>
            <p:cNvSpPr/>
            <p:nvPr/>
          </p:nvSpPr>
          <p:spPr>
            <a:xfrm>
              <a:off x="620022" y="1058089"/>
              <a:ext cx="736236" cy="1075626"/>
            </a:xfrm>
            <a:custGeom>
              <a:avLst/>
              <a:gdLst/>
              <a:ahLst/>
              <a:cxnLst/>
              <a:rect l="l" t="t" r="r" b="b"/>
              <a:pathLst>
                <a:path w="21600" h="21600" extrusionOk="0">
                  <a:moveTo>
                    <a:pt x="21600" y="7399"/>
                  </a:moveTo>
                  <a:cubicBezTo>
                    <a:pt x="21600" y="13308"/>
                    <a:pt x="10800" y="21600"/>
                    <a:pt x="10800" y="21600"/>
                  </a:cubicBezTo>
                  <a:cubicBezTo>
                    <a:pt x="10800" y="21600"/>
                    <a:pt x="0" y="13159"/>
                    <a:pt x="0" y="7399"/>
                  </a:cubicBezTo>
                  <a:cubicBezTo>
                    <a:pt x="0" y="3327"/>
                    <a:pt x="4856" y="0"/>
                    <a:pt x="10800" y="0"/>
                  </a:cubicBezTo>
                  <a:cubicBezTo>
                    <a:pt x="16744" y="0"/>
                    <a:pt x="21600" y="3327"/>
                    <a:pt x="21600" y="7399"/>
                  </a:cubicBezTo>
                </a:path>
              </a:pathLst>
            </a:custGeom>
            <a:solidFill>
              <a:srgbClr val="005EB8"/>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72" name="Google Shape;772;g11b8ce6b77e_0_2823"/>
            <p:cNvSpPr/>
            <p:nvPr/>
          </p:nvSpPr>
          <p:spPr>
            <a:xfrm>
              <a:off x="988735" y="1058089"/>
              <a:ext cx="367524" cy="1075626"/>
            </a:xfrm>
            <a:custGeom>
              <a:avLst/>
              <a:gdLst/>
              <a:ahLst/>
              <a:cxnLst/>
              <a:rect l="l" t="t" r="r" b="b"/>
              <a:pathLst>
                <a:path w="21600" h="21600" extrusionOk="0">
                  <a:moveTo>
                    <a:pt x="0" y="0"/>
                  </a:moveTo>
                  <a:cubicBezTo>
                    <a:pt x="0" y="21600"/>
                    <a:pt x="0" y="21600"/>
                    <a:pt x="0" y="21600"/>
                  </a:cubicBezTo>
                  <a:cubicBezTo>
                    <a:pt x="0" y="21600"/>
                    <a:pt x="21600" y="13308"/>
                    <a:pt x="21600" y="7399"/>
                  </a:cubicBezTo>
                  <a:cubicBezTo>
                    <a:pt x="21600" y="3327"/>
                    <a:pt x="11887" y="0"/>
                    <a:pt x="0" y="0"/>
                  </a:cubicBezTo>
                </a:path>
              </a:pathLst>
            </a:custGeom>
            <a:solidFill>
              <a:srgbClr val="0072CE"/>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73" name="Google Shape;773;g11b8ce6b77e_0_2823"/>
            <p:cNvSpPr/>
            <p:nvPr/>
          </p:nvSpPr>
          <p:spPr>
            <a:xfrm>
              <a:off x="711612" y="1152029"/>
              <a:ext cx="553200" cy="552000"/>
            </a:xfrm>
            <a:prstGeom prst="ellipse">
              <a:avLst/>
            </a:pr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grpSp>
      <p:grpSp>
        <p:nvGrpSpPr>
          <p:cNvPr id="774" name="Google Shape;774;g11b8ce6b77e_0_2823"/>
          <p:cNvGrpSpPr/>
          <p:nvPr/>
        </p:nvGrpSpPr>
        <p:grpSpPr>
          <a:xfrm>
            <a:off x="7535179" y="2431290"/>
            <a:ext cx="574265" cy="800373"/>
            <a:chOff x="8967308" y="3044742"/>
            <a:chExt cx="736237" cy="1075626"/>
          </a:xfrm>
        </p:grpSpPr>
        <p:sp>
          <p:nvSpPr>
            <p:cNvPr id="775" name="Google Shape;775;g11b8ce6b77e_0_2823"/>
            <p:cNvSpPr/>
            <p:nvPr/>
          </p:nvSpPr>
          <p:spPr>
            <a:xfrm>
              <a:off x="8967308" y="3044742"/>
              <a:ext cx="736236" cy="1075626"/>
            </a:xfrm>
            <a:custGeom>
              <a:avLst/>
              <a:gdLst/>
              <a:ahLst/>
              <a:cxnLst/>
              <a:rect l="l" t="t" r="r" b="b"/>
              <a:pathLst>
                <a:path w="21600" h="21600" extrusionOk="0">
                  <a:moveTo>
                    <a:pt x="21600" y="7399"/>
                  </a:moveTo>
                  <a:cubicBezTo>
                    <a:pt x="21600" y="13308"/>
                    <a:pt x="10800" y="21600"/>
                    <a:pt x="10800" y="21600"/>
                  </a:cubicBezTo>
                  <a:cubicBezTo>
                    <a:pt x="10800" y="21600"/>
                    <a:pt x="0" y="13159"/>
                    <a:pt x="0" y="7399"/>
                  </a:cubicBezTo>
                  <a:cubicBezTo>
                    <a:pt x="0" y="3327"/>
                    <a:pt x="4856" y="0"/>
                    <a:pt x="10800" y="0"/>
                  </a:cubicBezTo>
                  <a:cubicBezTo>
                    <a:pt x="16744" y="0"/>
                    <a:pt x="21600" y="3327"/>
                    <a:pt x="21600" y="7399"/>
                  </a:cubicBezTo>
                </a:path>
              </a:pathLst>
            </a:custGeom>
            <a:solidFill>
              <a:srgbClr val="B2CEEB"/>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76" name="Google Shape;776;g11b8ce6b77e_0_2823"/>
            <p:cNvSpPr/>
            <p:nvPr/>
          </p:nvSpPr>
          <p:spPr>
            <a:xfrm>
              <a:off x="9336021" y="3044742"/>
              <a:ext cx="367524" cy="1075626"/>
            </a:xfrm>
            <a:custGeom>
              <a:avLst/>
              <a:gdLst/>
              <a:ahLst/>
              <a:cxnLst/>
              <a:rect l="l" t="t" r="r" b="b"/>
              <a:pathLst>
                <a:path w="21600" h="21600" extrusionOk="0">
                  <a:moveTo>
                    <a:pt x="0" y="0"/>
                  </a:moveTo>
                  <a:cubicBezTo>
                    <a:pt x="0" y="21600"/>
                    <a:pt x="0" y="21600"/>
                    <a:pt x="0" y="21600"/>
                  </a:cubicBezTo>
                  <a:cubicBezTo>
                    <a:pt x="0" y="21600"/>
                    <a:pt x="21600" y="13308"/>
                    <a:pt x="21600" y="7399"/>
                  </a:cubicBezTo>
                  <a:cubicBezTo>
                    <a:pt x="21600" y="3327"/>
                    <a:pt x="11887" y="0"/>
                    <a:pt x="0" y="0"/>
                  </a:cubicBezTo>
                </a:path>
              </a:pathLst>
            </a:custGeom>
            <a:solidFill>
              <a:srgbClr val="99C7EB"/>
            </a:soli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Arial"/>
                <a:ea typeface="Arial"/>
                <a:cs typeface="Arial"/>
                <a:sym typeface="Arial"/>
              </a:endParaRPr>
            </a:p>
          </p:txBody>
        </p:sp>
        <p:sp>
          <p:nvSpPr>
            <p:cNvPr id="777" name="Google Shape;777;g11b8ce6b77e_0_2823"/>
            <p:cNvSpPr/>
            <p:nvPr/>
          </p:nvSpPr>
          <p:spPr>
            <a:xfrm>
              <a:off x="9058898" y="3138682"/>
              <a:ext cx="554100" cy="550800"/>
            </a:xfrm>
            <a:prstGeom prst="ellipse">
              <a:avLst/>
            </a:pr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p:txBody>
        </p:sp>
      </p:grpSp>
      <p:sp>
        <p:nvSpPr>
          <p:cNvPr id="778" name="Google Shape;778;g11b8ce6b77e_0_2823"/>
          <p:cNvSpPr txBox="1"/>
          <p:nvPr/>
        </p:nvSpPr>
        <p:spPr>
          <a:xfrm>
            <a:off x="185506" y="2591133"/>
            <a:ext cx="928500" cy="1692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100" b="1" i="0" u="none" strike="noStrike" cap="none">
                <a:solidFill>
                  <a:srgbClr val="005EB8"/>
                </a:solidFill>
                <a:latin typeface="Arial"/>
                <a:ea typeface="Arial"/>
                <a:cs typeface="Arial"/>
                <a:sym typeface="Arial"/>
              </a:rPr>
              <a:t>Short term</a:t>
            </a:r>
            <a:endParaRPr sz="1300" b="0" i="0" u="none" strike="noStrike" cap="none">
              <a:solidFill>
                <a:srgbClr val="000000"/>
              </a:solidFill>
              <a:latin typeface="Arial"/>
              <a:ea typeface="Arial"/>
              <a:cs typeface="Arial"/>
              <a:sym typeface="Arial"/>
            </a:endParaRPr>
          </a:p>
        </p:txBody>
      </p:sp>
      <p:sp>
        <p:nvSpPr>
          <p:cNvPr id="779" name="Google Shape;779;g11b8ce6b77e_0_2823"/>
          <p:cNvSpPr txBox="1"/>
          <p:nvPr/>
        </p:nvSpPr>
        <p:spPr>
          <a:xfrm>
            <a:off x="3321724" y="761325"/>
            <a:ext cx="1931400" cy="1692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100" b="1">
                <a:solidFill>
                  <a:srgbClr val="005EB8"/>
                </a:solidFill>
              </a:rPr>
              <a:t>Migrate Trust Services</a:t>
            </a:r>
            <a:endParaRPr sz="1300" b="0" i="0" u="none" strike="noStrike" cap="none">
              <a:solidFill>
                <a:srgbClr val="000000"/>
              </a:solidFill>
              <a:latin typeface="Arial"/>
              <a:ea typeface="Arial"/>
              <a:cs typeface="Arial"/>
              <a:sym typeface="Arial"/>
            </a:endParaRPr>
          </a:p>
        </p:txBody>
      </p:sp>
      <p:sp>
        <p:nvSpPr>
          <p:cNvPr id="780" name="Google Shape;780;g11b8ce6b77e_0_2823"/>
          <p:cNvSpPr txBox="1"/>
          <p:nvPr/>
        </p:nvSpPr>
        <p:spPr>
          <a:xfrm>
            <a:off x="3519641" y="2845125"/>
            <a:ext cx="1673400" cy="1692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100" b="1">
                <a:solidFill>
                  <a:srgbClr val="005EB8"/>
                </a:solidFill>
              </a:rPr>
              <a:t>Close Data Center</a:t>
            </a:r>
            <a:endParaRPr sz="1300" b="0" i="0" u="none" strike="noStrike" cap="none">
              <a:solidFill>
                <a:srgbClr val="000000"/>
              </a:solidFill>
              <a:latin typeface="Arial"/>
              <a:ea typeface="Arial"/>
              <a:cs typeface="Arial"/>
              <a:sym typeface="Arial"/>
            </a:endParaRPr>
          </a:p>
        </p:txBody>
      </p:sp>
      <p:sp>
        <p:nvSpPr>
          <p:cNvPr id="781" name="Google Shape;781;g11b8ce6b77e_0_2823"/>
          <p:cNvSpPr txBox="1"/>
          <p:nvPr/>
        </p:nvSpPr>
        <p:spPr>
          <a:xfrm>
            <a:off x="6871706" y="1157916"/>
            <a:ext cx="928500" cy="1692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100" b="1">
                <a:solidFill>
                  <a:srgbClr val="005EB8"/>
                </a:solidFill>
              </a:rPr>
              <a:t>Long term</a:t>
            </a:r>
            <a:endParaRPr sz="1300" b="0" i="0" u="none" strike="noStrike" cap="none">
              <a:solidFill>
                <a:srgbClr val="000000"/>
              </a:solidFill>
              <a:latin typeface="Arial"/>
              <a:ea typeface="Arial"/>
              <a:cs typeface="Arial"/>
              <a:sym typeface="Arial"/>
            </a:endParaRPr>
          </a:p>
        </p:txBody>
      </p:sp>
      <p:sp>
        <p:nvSpPr>
          <p:cNvPr id="782" name="Google Shape;782;g11b8ce6b77e_0_2823"/>
          <p:cNvSpPr/>
          <p:nvPr/>
        </p:nvSpPr>
        <p:spPr>
          <a:xfrm>
            <a:off x="377558" y="4485917"/>
            <a:ext cx="11080200" cy="7095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295275" algn="l" rtl="0">
              <a:lnSpc>
                <a:spcPct val="115000"/>
              </a:lnSpc>
              <a:spcBef>
                <a:spcPts val="0"/>
              </a:spcBef>
              <a:spcAft>
                <a:spcPts val="0"/>
              </a:spcAft>
              <a:buClr>
                <a:schemeClr val="accent6"/>
              </a:buClr>
              <a:buSzPts val="1050"/>
              <a:buFont typeface="Arial"/>
              <a:buChar char="●"/>
            </a:pPr>
            <a:r>
              <a:rPr lang="en-GB" sz="1000" b="0" i="0" u="none" strike="noStrike" cap="none">
                <a:solidFill>
                  <a:schemeClr val="accent6"/>
                </a:solidFill>
                <a:latin typeface="Arial"/>
                <a:ea typeface="Arial"/>
                <a:cs typeface="Arial"/>
                <a:sym typeface="Arial"/>
              </a:rPr>
              <a:t>A plan to make </a:t>
            </a:r>
            <a:r>
              <a:rPr lang="en-GB" sz="1000">
                <a:solidFill>
                  <a:schemeClr val="accent6"/>
                </a:solidFill>
              </a:rPr>
              <a:t>Trust Services</a:t>
            </a:r>
            <a:r>
              <a:rPr lang="en-GB" sz="1000" b="0" i="0" u="none" strike="noStrike" cap="none">
                <a:solidFill>
                  <a:schemeClr val="accent6"/>
                </a:solidFill>
                <a:latin typeface="Arial"/>
                <a:ea typeface="Arial"/>
                <a:cs typeface="Arial"/>
                <a:sym typeface="Arial"/>
              </a:rPr>
              <a:t> cloud native. </a:t>
            </a:r>
            <a:endParaRPr sz="1000">
              <a:solidFill>
                <a:schemeClr val="accent6"/>
              </a:solidFill>
            </a:endParaRPr>
          </a:p>
          <a:p>
            <a:pPr marL="457200" marR="0" lvl="0" indent="-292100" algn="l" rtl="0">
              <a:lnSpc>
                <a:spcPct val="115000"/>
              </a:lnSpc>
              <a:spcBef>
                <a:spcPts val="0"/>
              </a:spcBef>
              <a:spcAft>
                <a:spcPts val="0"/>
              </a:spcAft>
              <a:buClr>
                <a:schemeClr val="accent6"/>
              </a:buClr>
              <a:buSzPts val="1000"/>
              <a:buChar char="●"/>
            </a:pPr>
            <a:r>
              <a:rPr lang="en-GB" sz="1000">
                <a:solidFill>
                  <a:schemeClr val="accent6"/>
                </a:solidFill>
              </a:rPr>
              <a:t>Some migration to VMC</a:t>
            </a:r>
            <a:endParaRPr sz="1000">
              <a:solidFill>
                <a:schemeClr val="accent6"/>
              </a:solidFill>
            </a:endParaRPr>
          </a:p>
          <a:p>
            <a:pPr marL="457200" marR="0" lvl="0" indent="-295275" algn="l" rtl="0">
              <a:lnSpc>
                <a:spcPct val="115000"/>
              </a:lnSpc>
              <a:spcBef>
                <a:spcPts val="0"/>
              </a:spcBef>
              <a:spcAft>
                <a:spcPts val="0"/>
              </a:spcAft>
              <a:buClr>
                <a:schemeClr val="accent6"/>
              </a:buClr>
              <a:buSzPts val="1050"/>
              <a:buFont typeface="Arial"/>
              <a:buChar char="●"/>
            </a:pPr>
            <a:r>
              <a:rPr lang="en-GB" sz="1000">
                <a:solidFill>
                  <a:schemeClr val="accent6"/>
                </a:solidFill>
              </a:rPr>
              <a:t>5</a:t>
            </a:r>
            <a:r>
              <a:rPr lang="en-GB" sz="1000" b="0" i="0" u="none" strike="noStrike" cap="none">
                <a:solidFill>
                  <a:schemeClr val="accent6"/>
                </a:solidFill>
                <a:latin typeface="Arial"/>
                <a:ea typeface="Arial"/>
                <a:cs typeface="Arial"/>
                <a:sym typeface="Arial"/>
              </a:rPr>
              <a:t> waves across </a:t>
            </a:r>
            <a:r>
              <a:rPr lang="en-GB" sz="1000">
                <a:solidFill>
                  <a:schemeClr val="accent6"/>
                </a:solidFill>
              </a:rPr>
              <a:t>18</a:t>
            </a:r>
            <a:r>
              <a:rPr lang="en-GB" sz="1000" b="0" i="0" u="none" strike="noStrike" cap="none">
                <a:solidFill>
                  <a:schemeClr val="accent6"/>
                </a:solidFill>
                <a:latin typeface="Arial"/>
                <a:ea typeface="Arial"/>
                <a:cs typeface="Arial"/>
                <a:sym typeface="Arial"/>
              </a:rPr>
              <a:t> months to move from on-premise, consist of </a:t>
            </a:r>
            <a:r>
              <a:rPr lang="en-GB" sz="1000">
                <a:solidFill>
                  <a:schemeClr val="accent6"/>
                </a:solidFill>
              </a:rPr>
              <a:t>hospital admissions</a:t>
            </a:r>
            <a:r>
              <a:rPr lang="en-GB" sz="1000" b="0" i="0" u="none" strike="noStrike" cap="none">
                <a:solidFill>
                  <a:schemeClr val="accent6"/>
                </a:solidFill>
                <a:latin typeface="Arial"/>
                <a:ea typeface="Arial"/>
                <a:cs typeface="Arial"/>
                <a:sym typeface="Arial"/>
              </a:rPr>
              <a:t>, </a:t>
            </a:r>
            <a:r>
              <a:rPr lang="en-GB" sz="1000">
                <a:solidFill>
                  <a:schemeClr val="accent6"/>
                </a:solidFill>
              </a:rPr>
              <a:t>nursing management</a:t>
            </a:r>
            <a:r>
              <a:rPr lang="en-GB" sz="1000" b="0" i="0" u="none" strike="noStrike" cap="none">
                <a:solidFill>
                  <a:schemeClr val="accent6"/>
                </a:solidFill>
                <a:latin typeface="Arial"/>
                <a:ea typeface="Arial"/>
                <a:cs typeface="Arial"/>
                <a:sym typeface="Arial"/>
              </a:rPr>
              <a:t> and a general group. Majority of rehosting.</a:t>
            </a:r>
            <a:endParaRPr sz="1000" b="0" i="0" u="none" strike="noStrike" cap="none">
              <a:solidFill>
                <a:schemeClr val="accent6"/>
              </a:solidFill>
              <a:latin typeface="Arial"/>
              <a:ea typeface="Arial"/>
              <a:cs typeface="Arial"/>
              <a:sym typeface="Arial"/>
            </a:endParaRPr>
          </a:p>
        </p:txBody>
      </p:sp>
      <p:sp>
        <p:nvSpPr>
          <p:cNvPr id="783" name="Google Shape;783;g11b8ce6b77e_0_2823"/>
          <p:cNvSpPr/>
          <p:nvPr/>
        </p:nvSpPr>
        <p:spPr>
          <a:xfrm>
            <a:off x="386000" y="5308933"/>
            <a:ext cx="11071800" cy="6927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lvl="0" indent="-295275" algn="l" rtl="0">
              <a:lnSpc>
                <a:spcPct val="115000"/>
              </a:lnSpc>
              <a:spcBef>
                <a:spcPts val="0"/>
              </a:spcBef>
              <a:spcAft>
                <a:spcPts val="0"/>
              </a:spcAft>
              <a:buClr>
                <a:schemeClr val="accent6"/>
              </a:buClr>
              <a:buSzPts val="1050"/>
              <a:buChar char="●"/>
            </a:pPr>
            <a:r>
              <a:rPr lang="en-GB" sz="1000">
                <a:solidFill>
                  <a:schemeClr val="accent6"/>
                </a:solidFill>
              </a:rPr>
              <a:t>12 months to migrate Trust Operations tools and applications to cloud.</a:t>
            </a:r>
            <a:endParaRPr sz="1000">
              <a:solidFill>
                <a:schemeClr val="accent6"/>
              </a:solidFill>
            </a:endParaRPr>
          </a:p>
          <a:p>
            <a:pPr marL="457200" lvl="0" indent="-295275" algn="l" rtl="0">
              <a:lnSpc>
                <a:spcPct val="114999"/>
              </a:lnSpc>
              <a:spcBef>
                <a:spcPts val="0"/>
              </a:spcBef>
              <a:spcAft>
                <a:spcPts val="0"/>
              </a:spcAft>
              <a:buClr>
                <a:schemeClr val="accent6"/>
              </a:buClr>
              <a:buSzPts val="1050"/>
              <a:buChar char="●"/>
            </a:pPr>
            <a:r>
              <a:rPr lang="en-GB" sz="1000">
                <a:solidFill>
                  <a:schemeClr val="accent6"/>
                </a:solidFill>
              </a:rPr>
              <a:t>6 months to migrate and retire the final set of tools after trust services have completed their migration</a:t>
            </a:r>
            <a:endParaRPr sz="1000">
              <a:solidFill>
                <a:schemeClr val="accent6"/>
              </a:solidFill>
            </a:endParaRPr>
          </a:p>
        </p:txBody>
      </p:sp>
      <p:sp>
        <p:nvSpPr>
          <p:cNvPr id="784" name="Google Shape;784;g11b8ce6b77e_0_2823"/>
          <p:cNvSpPr txBox="1"/>
          <p:nvPr/>
        </p:nvSpPr>
        <p:spPr>
          <a:xfrm>
            <a:off x="526608" y="4393792"/>
            <a:ext cx="13878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a:solidFill>
                  <a:srgbClr val="005EB8"/>
                </a:solidFill>
              </a:rPr>
              <a:t>Trust</a:t>
            </a:r>
            <a:r>
              <a:rPr lang="en-GB" sz="1200" b="1" i="0" u="none" strike="noStrike" cap="none">
                <a:solidFill>
                  <a:srgbClr val="005EB8"/>
                </a:solidFill>
                <a:latin typeface="Arial"/>
                <a:ea typeface="Arial"/>
                <a:cs typeface="Arial"/>
                <a:sym typeface="Arial"/>
              </a:rPr>
              <a:t> </a:t>
            </a:r>
            <a:r>
              <a:rPr lang="en-GB" sz="1200" b="1">
                <a:solidFill>
                  <a:srgbClr val="005EB8"/>
                </a:solidFill>
              </a:rPr>
              <a:t>Services</a:t>
            </a:r>
            <a:endParaRPr sz="1400" b="0" i="0" u="none" strike="noStrike" cap="none">
              <a:solidFill>
                <a:srgbClr val="000000"/>
              </a:solidFill>
              <a:latin typeface="Arial"/>
              <a:ea typeface="Arial"/>
              <a:cs typeface="Arial"/>
              <a:sym typeface="Arial"/>
            </a:endParaRPr>
          </a:p>
        </p:txBody>
      </p:sp>
      <p:sp>
        <p:nvSpPr>
          <p:cNvPr id="785" name="Google Shape;785;g11b8ce6b77e_0_2823"/>
          <p:cNvSpPr txBox="1"/>
          <p:nvPr/>
        </p:nvSpPr>
        <p:spPr>
          <a:xfrm>
            <a:off x="571125" y="5224146"/>
            <a:ext cx="13878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a:solidFill>
                  <a:srgbClr val="005EB8"/>
                </a:solidFill>
              </a:rPr>
              <a:t>Trust Operations</a:t>
            </a: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Shape 789"/>
        <p:cNvGrpSpPr/>
        <p:nvPr/>
      </p:nvGrpSpPr>
      <p:grpSpPr>
        <a:xfrm>
          <a:off x="0" y="0"/>
          <a:ext cx="0" cy="0"/>
          <a:chOff x="0" y="0"/>
          <a:chExt cx="0" cy="0"/>
        </a:xfrm>
      </p:grpSpPr>
      <p:sp>
        <p:nvSpPr>
          <p:cNvPr id="790" name="Google Shape;790;g11b8ce6b77e_0_2887"/>
          <p:cNvSpPr txBox="1"/>
          <p:nvPr/>
        </p:nvSpPr>
        <p:spPr>
          <a:xfrm>
            <a:off x="669720" y="4347387"/>
            <a:ext cx="2547300" cy="4548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lt1"/>
              </a:buClr>
              <a:buSzPts val="2400"/>
              <a:buFont typeface="Arial"/>
              <a:buNone/>
            </a:pPr>
            <a:r>
              <a:rPr lang="en-GB" sz="1600" b="1" i="0" u="none" strike="noStrike" cap="none">
                <a:solidFill>
                  <a:schemeClr val="dk1"/>
                </a:solidFill>
                <a:latin typeface="Arial"/>
                <a:ea typeface="Arial"/>
                <a:cs typeface="Arial"/>
                <a:sym typeface="Arial"/>
              </a:rPr>
              <a:t>Application inventory</a:t>
            </a:r>
            <a:endParaRPr sz="1400" b="0" i="0" u="none" strike="noStrike" cap="none">
              <a:solidFill>
                <a:schemeClr val="dk1"/>
              </a:solidFill>
              <a:latin typeface="Arial"/>
              <a:ea typeface="Arial"/>
              <a:cs typeface="Arial"/>
              <a:sym typeface="Arial"/>
            </a:endParaRPr>
          </a:p>
        </p:txBody>
      </p:sp>
      <p:sp>
        <p:nvSpPr>
          <p:cNvPr id="791" name="Google Shape;791;g11b8ce6b77e_0_2887"/>
          <p:cNvSpPr txBox="1"/>
          <p:nvPr/>
        </p:nvSpPr>
        <p:spPr>
          <a:xfrm>
            <a:off x="-868305" y="4257262"/>
            <a:ext cx="2547300" cy="4548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lt1"/>
              </a:buClr>
              <a:buSzPts val="2400"/>
              <a:buFont typeface="Arial"/>
              <a:buNone/>
            </a:pPr>
            <a:r>
              <a:rPr lang="en-GB" sz="1600" b="1" i="0" u="none" strike="noStrike" cap="none">
                <a:solidFill>
                  <a:schemeClr val="dk1"/>
                </a:solidFill>
                <a:latin typeface="Arial"/>
                <a:ea typeface="Arial"/>
                <a:cs typeface="Arial"/>
                <a:sym typeface="Arial"/>
              </a:rPr>
              <a:t>Infrastructure inventory</a:t>
            </a:r>
            <a:endParaRPr sz="1400" b="0" i="0" u="none" strike="noStrike" cap="none">
              <a:solidFill>
                <a:schemeClr val="dk1"/>
              </a:solidFill>
              <a:latin typeface="Arial"/>
              <a:ea typeface="Arial"/>
              <a:cs typeface="Arial"/>
              <a:sym typeface="Arial"/>
            </a:endParaRPr>
          </a:p>
        </p:txBody>
      </p:sp>
      <p:sp>
        <p:nvSpPr>
          <p:cNvPr id="792" name="Google Shape;792;g11b8ce6b77e_0_2887"/>
          <p:cNvSpPr txBox="1"/>
          <p:nvPr/>
        </p:nvSpPr>
        <p:spPr>
          <a:xfrm>
            <a:off x="432000" y="432001"/>
            <a:ext cx="11404200" cy="468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800"/>
              <a:buFont typeface="Arial"/>
              <a:buNone/>
            </a:pPr>
            <a:r>
              <a:rPr lang="en-GB" sz="2800" b="1" i="0" u="none" strike="noStrike" cap="none">
                <a:solidFill>
                  <a:schemeClr val="lt1"/>
                </a:solidFill>
                <a:latin typeface="Arial"/>
                <a:ea typeface="Arial"/>
                <a:cs typeface="Arial"/>
                <a:sym typeface="Arial"/>
              </a:rPr>
              <a:t>The numbers</a:t>
            </a:r>
            <a:endParaRPr sz="1400" b="0" i="0" u="none" strike="noStrike" cap="none">
              <a:solidFill>
                <a:srgbClr val="000000"/>
              </a:solidFill>
              <a:latin typeface="Arial"/>
              <a:ea typeface="Arial"/>
              <a:cs typeface="Arial"/>
              <a:sym typeface="Arial"/>
            </a:endParaRPr>
          </a:p>
        </p:txBody>
      </p:sp>
      <p:graphicFrame>
        <p:nvGraphicFramePr>
          <p:cNvPr id="793" name="Google Shape;793;g11b8ce6b77e_0_2887"/>
          <p:cNvGraphicFramePr/>
          <p:nvPr/>
        </p:nvGraphicFramePr>
        <p:xfrm>
          <a:off x="6860342" y="3697980"/>
          <a:ext cx="3713450" cy="2185775"/>
        </p:xfrm>
        <a:graphic>
          <a:graphicData uri="http://schemas.openxmlformats.org/drawingml/2006/table">
            <a:tbl>
              <a:tblPr>
                <a:noFill/>
                <a:tableStyleId>{D40C3384-F17D-4B0A-B2A8-0E3215590952}</a:tableStyleId>
              </a:tblPr>
              <a:tblGrid>
                <a:gridCol w="817475">
                  <a:extLst>
                    <a:ext uri="{9D8B030D-6E8A-4147-A177-3AD203B41FA5}">
                      <a16:colId xmlns:a16="http://schemas.microsoft.com/office/drawing/2014/main" val="20000"/>
                    </a:ext>
                  </a:extLst>
                </a:gridCol>
                <a:gridCol w="965325">
                  <a:extLst>
                    <a:ext uri="{9D8B030D-6E8A-4147-A177-3AD203B41FA5}">
                      <a16:colId xmlns:a16="http://schemas.microsoft.com/office/drawing/2014/main" val="20001"/>
                    </a:ext>
                  </a:extLst>
                </a:gridCol>
                <a:gridCol w="965325">
                  <a:extLst>
                    <a:ext uri="{9D8B030D-6E8A-4147-A177-3AD203B41FA5}">
                      <a16:colId xmlns:a16="http://schemas.microsoft.com/office/drawing/2014/main" val="20002"/>
                    </a:ext>
                  </a:extLst>
                </a:gridCol>
                <a:gridCol w="965325">
                  <a:extLst>
                    <a:ext uri="{9D8B030D-6E8A-4147-A177-3AD203B41FA5}">
                      <a16:colId xmlns:a16="http://schemas.microsoft.com/office/drawing/2014/main" val="20003"/>
                    </a:ext>
                  </a:extLst>
                </a:gridCol>
              </a:tblGrid>
              <a:tr h="858525">
                <a:tc>
                  <a:txBody>
                    <a:bodyPr/>
                    <a:lstStyle/>
                    <a:p>
                      <a:pPr marL="0" marR="0" lvl="0" indent="0" algn="ctr" rtl="0">
                        <a:lnSpc>
                          <a:spcPct val="100000"/>
                        </a:lnSpc>
                        <a:spcBef>
                          <a:spcPts val="0"/>
                        </a:spcBef>
                        <a:spcAft>
                          <a:spcPts val="0"/>
                        </a:spcAft>
                        <a:buClr>
                          <a:srgbClr val="000000"/>
                        </a:buClr>
                        <a:buSzPts val="1200"/>
                        <a:buFont typeface="Arial"/>
                        <a:buNone/>
                      </a:pPr>
                      <a:r>
                        <a:rPr lang="en-GB" sz="1000" b="1" u="none" strike="noStrike" cap="none">
                          <a:solidFill>
                            <a:srgbClr val="FFFFFF"/>
                          </a:solidFill>
                        </a:rPr>
                        <a:t>Location</a:t>
                      </a:r>
                      <a:endParaRPr sz="1000" b="1" u="none" strike="noStrike" cap="none">
                        <a:solidFill>
                          <a:srgbClr val="FFFFFF"/>
                        </a:solidFill>
                      </a:endParaRPr>
                    </a:p>
                  </a:txBody>
                  <a:tcPr marL="63500" marR="63500" marT="63500" marB="63500" anchor="ctr">
                    <a:solidFill>
                      <a:srgbClr val="005EB8"/>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GB" sz="1000" b="1" u="none" strike="noStrike" cap="none">
                          <a:solidFill>
                            <a:srgbClr val="FFFFFF"/>
                          </a:solidFill>
                        </a:rPr>
                        <a:t>% of total applications</a:t>
                      </a:r>
                      <a:endParaRPr sz="1000" b="1" u="none" strike="noStrike" cap="none">
                        <a:solidFill>
                          <a:srgbClr val="FFFFFF"/>
                        </a:solidFill>
                      </a:endParaRPr>
                    </a:p>
                  </a:txBody>
                  <a:tcPr marL="63500" marR="63500" marT="63500" marB="63500" anchor="ctr">
                    <a:solidFill>
                      <a:srgbClr val="005EB8"/>
                    </a:solidFill>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b="1">
                          <a:solidFill>
                            <a:srgbClr val="FFFFFF"/>
                          </a:solidFill>
                        </a:rPr>
                        <a:t>Y1</a:t>
                      </a:r>
                      <a:endParaRPr sz="1000" b="1" u="none" strike="noStrike" cap="none">
                        <a:solidFill>
                          <a:srgbClr val="FFFFFF"/>
                        </a:solidFill>
                      </a:endParaRPr>
                    </a:p>
                  </a:txBody>
                  <a:tcPr marL="63500" marR="63500" marT="63500" marB="63500" anchor="ctr">
                    <a:solidFill>
                      <a:srgbClr val="005EB8"/>
                    </a:solidFill>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b="1">
                          <a:solidFill>
                            <a:srgbClr val="FFFFFF"/>
                          </a:solidFill>
                        </a:rPr>
                        <a:t>Y2</a:t>
                      </a:r>
                      <a:endParaRPr sz="1000" b="1" u="none" strike="noStrike" cap="none">
                        <a:solidFill>
                          <a:srgbClr val="FFFFFF"/>
                        </a:solidFill>
                      </a:endParaRPr>
                    </a:p>
                  </a:txBody>
                  <a:tcPr marL="63500" marR="63500" marT="63500" marB="63500" anchor="ctr">
                    <a:solidFill>
                      <a:srgbClr val="005EB8"/>
                    </a:solidFill>
                  </a:tcPr>
                </a:tc>
                <a:extLst>
                  <a:ext uri="{0D108BD9-81ED-4DB2-BD59-A6C34878D82A}">
                    <a16:rowId xmlns:a16="http://schemas.microsoft.com/office/drawing/2014/main" val="10000"/>
                  </a:ext>
                </a:extLst>
              </a:tr>
              <a:tr h="383075">
                <a:tc>
                  <a:txBody>
                    <a:bodyPr/>
                    <a:lstStyle/>
                    <a:p>
                      <a:pPr marL="0" marR="0" lvl="0" indent="0" algn="l" rtl="0">
                        <a:lnSpc>
                          <a:spcPct val="100000"/>
                        </a:lnSpc>
                        <a:spcBef>
                          <a:spcPts val="0"/>
                        </a:spcBef>
                        <a:spcAft>
                          <a:spcPts val="0"/>
                        </a:spcAft>
                        <a:buClr>
                          <a:srgbClr val="000000"/>
                        </a:buClr>
                        <a:buSzPts val="1200"/>
                        <a:buFont typeface="Arial"/>
                        <a:buNone/>
                      </a:pPr>
                      <a:r>
                        <a:rPr lang="en-GB" sz="1000" u="none" strike="noStrike" cap="none">
                          <a:solidFill>
                            <a:srgbClr val="425563"/>
                          </a:solidFill>
                        </a:rPr>
                        <a:t>Cloud native</a:t>
                      </a:r>
                      <a:endParaRPr sz="1000" u="none" strike="noStrike" cap="none">
                        <a:solidFill>
                          <a:srgbClr val="425563"/>
                        </a:solidFill>
                      </a:endParaRPr>
                    </a:p>
                  </a:txBody>
                  <a:tcPr marL="63500" marR="63500" marT="63500" marB="63500" anchor="ctr">
                    <a:solidFill>
                      <a:schemeClr val="dk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GB" sz="1000">
                          <a:solidFill>
                            <a:srgbClr val="425563"/>
                          </a:solidFill>
                        </a:rPr>
                        <a:t>5</a:t>
                      </a:r>
                      <a:r>
                        <a:rPr lang="en-GB" sz="1000" u="none" strike="noStrike" cap="none">
                          <a:solidFill>
                            <a:srgbClr val="425563"/>
                          </a:solidFill>
                        </a:rPr>
                        <a:t>%</a:t>
                      </a:r>
                      <a:endParaRPr sz="1000" u="none" strike="noStrike" cap="none">
                        <a:solidFill>
                          <a:srgbClr val="425563"/>
                        </a:solidFill>
                      </a:endParaRPr>
                    </a:p>
                  </a:txBody>
                  <a:tcPr marL="63500" marR="63500" marT="63500" marB="63500" anchor="ctr">
                    <a:solidFill>
                      <a:schemeClr val="dk1"/>
                    </a:solidFill>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u="none" strike="noStrike" cap="none">
                          <a:solidFill>
                            <a:srgbClr val="425563"/>
                          </a:solidFill>
                        </a:rPr>
                        <a:t>5</a:t>
                      </a:r>
                      <a:r>
                        <a:rPr lang="en-GB" sz="1000">
                          <a:solidFill>
                            <a:srgbClr val="425563"/>
                          </a:solidFill>
                        </a:rPr>
                        <a:t>0</a:t>
                      </a:r>
                      <a:r>
                        <a:rPr lang="en-GB" sz="1000" u="none" strike="noStrike" cap="none">
                          <a:solidFill>
                            <a:srgbClr val="425563"/>
                          </a:solidFill>
                        </a:rPr>
                        <a:t>%</a:t>
                      </a:r>
                      <a:endParaRPr sz="1000" u="none" strike="noStrike" cap="none">
                        <a:solidFill>
                          <a:srgbClr val="425563"/>
                        </a:solidFill>
                      </a:endParaRPr>
                    </a:p>
                  </a:txBody>
                  <a:tcPr marL="63500" marR="63500" marT="63500" marB="63500" anchor="ctr">
                    <a:solidFill>
                      <a:schemeClr val="dk1"/>
                    </a:solidFill>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425563"/>
                          </a:solidFill>
                        </a:rPr>
                        <a:t>80</a:t>
                      </a:r>
                      <a:r>
                        <a:rPr lang="en-GB" sz="1000" u="none" strike="noStrike" cap="none">
                          <a:solidFill>
                            <a:srgbClr val="425563"/>
                          </a:solidFill>
                        </a:rPr>
                        <a:t>%</a:t>
                      </a:r>
                      <a:endParaRPr sz="1000" u="none" strike="noStrike" cap="none">
                        <a:solidFill>
                          <a:srgbClr val="425563"/>
                        </a:solidFill>
                      </a:endParaRPr>
                    </a:p>
                  </a:txBody>
                  <a:tcPr marL="63500" marR="63500" marT="63500" marB="63500" anchor="ctr">
                    <a:solidFill>
                      <a:schemeClr val="dk1"/>
                    </a:solidFill>
                  </a:tcPr>
                </a:tc>
                <a:extLst>
                  <a:ext uri="{0D108BD9-81ED-4DB2-BD59-A6C34878D82A}">
                    <a16:rowId xmlns:a16="http://schemas.microsoft.com/office/drawing/2014/main" val="10001"/>
                  </a:ext>
                </a:extLst>
              </a:tr>
              <a:tr h="402700">
                <a:tc>
                  <a:txBody>
                    <a:bodyPr/>
                    <a:lstStyle/>
                    <a:p>
                      <a:pPr marL="0" marR="0" lvl="0" indent="0" algn="l" rtl="0">
                        <a:lnSpc>
                          <a:spcPct val="100000"/>
                        </a:lnSpc>
                        <a:spcBef>
                          <a:spcPts val="0"/>
                        </a:spcBef>
                        <a:spcAft>
                          <a:spcPts val="0"/>
                        </a:spcAft>
                        <a:buClr>
                          <a:srgbClr val="000000"/>
                        </a:buClr>
                        <a:buSzPts val="1200"/>
                        <a:buFont typeface="Arial"/>
                        <a:buNone/>
                      </a:pPr>
                      <a:r>
                        <a:rPr lang="en-GB" sz="1000" u="none" strike="noStrike" cap="none">
                          <a:solidFill>
                            <a:srgbClr val="425563"/>
                          </a:solidFill>
                        </a:rPr>
                        <a:t>VMC</a:t>
                      </a:r>
                      <a:endParaRPr sz="1000" u="none" strike="noStrike" cap="none">
                        <a:solidFill>
                          <a:srgbClr val="425563"/>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200"/>
                        <a:buFont typeface="Arial"/>
                        <a:buNone/>
                      </a:pPr>
                      <a:r>
                        <a:rPr lang="en-GB" sz="1000">
                          <a:solidFill>
                            <a:srgbClr val="425563"/>
                          </a:solidFill>
                        </a:rPr>
                        <a:t>10</a:t>
                      </a:r>
                      <a:r>
                        <a:rPr lang="en-GB" sz="1000" u="none" strike="noStrike" cap="none">
                          <a:solidFill>
                            <a:srgbClr val="425563"/>
                          </a:solidFill>
                        </a:rPr>
                        <a:t>%</a:t>
                      </a:r>
                      <a:endParaRPr sz="1000" u="none" strike="noStrike" cap="none">
                        <a:solidFill>
                          <a:srgbClr val="425563"/>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425563"/>
                          </a:solidFill>
                        </a:rPr>
                        <a:t>20</a:t>
                      </a:r>
                      <a:r>
                        <a:rPr lang="en-GB" sz="1000" u="none" strike="noStrike" cap="none">
                          <a:solidFill>
                            <a:srgbClr val="425563"/>
                          </a:solidFill>
                        </a:rPr>
                        <a:t>%</a:t>
                      </a:r>
                      <a:endParaRPr sz="1000" u="none" strike="noStrike" cap="none">
                        <a:solidFill>
                          <a:srgbClr val="425563"/>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425563"/>
                          </a:solidFill>
                        </a:rPr>
                        <a:t>20</a:t>
                      </a:r>
                      <a:r>
                        <a:rPr lang="en-GB" sz="1000" u="none" strike="noStrike" cap="none">
                          <a:solidFill>
                            <a:srgbClr val="425563"/>
                          </a:solidFill>
                        </a:rPr>
                        <a:t>%</a:t>
                      </a:r>
                      <a:endParaRPr sz="1000" u="none" strike="noStrike" cap="none">
                        <a:solidFill>
                          <a:srgbClr val="425563"/>
                        </a:solidFill>
                      </a:endParaRPr>
                    </a:p>
                  </a:txBody>
                  <a:tcPr marL="63500" marR="63500" marT="63500" marB="63500" anchor="ctr"/>
                </a:tc>
                <a:extLst>
                  <a:ext uri="{0D108BD9-81ED-4DB2-BD59-A6C34878D82A}">
                    <a16:rowId xmlns:a16="http://schemas.microsoft.com/office/drawing/2014/main" val="10002"/>
                  </a:ext>
                </a:extLst>
              </a:tr>
              <a:tr h="492750">
                <a:tc>
                  <a:txBody>
                    <a:bodyPr/>
                    <a:lstStyle/>
                    <a:p>
                      <a:pPr marL="0" marR="0" lvl="0" indent="0" algn="l" rtl="0">
                        <a:lnSpc>
                          <a:spcPct val="100000"/>
                        </a:lnSpc>
                        <a:spcBef>
                          <a:spcPts val="0"/>
                        </a:spcBef>
                        <a:spcAft>
                          <a:spcPts val="0"/>
                        </a:spcAft>
                        <a:buClr>
                          <a:srgbClr val="000000"/>
                        </a:buClr>
                        <a:buSzPts val="1200"/>
                        <a:buFont typeface="Arial"/>
                        <a:buNone/>
                      </a:pPr>
                      <a:r>
                        <a:rPr lang="en-GB" sz="1000" u="none" strike="noStrike" cap="none">
                          <a:solidFill>
                            <a:srgbClr val="425563"/>
                          </a:solidFill>
                        </a:rPr>
                        <a:t>On-premise</a:t>
                      </a:r>
                      <a:endParaRPr sz="1000" u="none" strike="noStrike" cap="none">
                        <a:solidFill>
                          <a:srgbClr val="425563"/>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200"/>
                        <a:buFont typeface="Arial"/>
                        <a:buNone/>
                      </a:pPr>
                      <a:r>
                        <a:rPr lang="en-GB" sz="1000">
                          <a:solidFill>
                            <a:srgbClr val="425563"/>
                          </a:solidFill>
                        </a:rPr>
                        <a:t>85</a:t>
                      </a:r>
                      <a:r>
                        <a:rPr lang="en-GB" sz="1000" b="0" u="none" strike="noStrike" cap="none">
                          <a:solidFill>
                            <a:srgbClr val="425563"/>
                          </a:solidFill>
                        </a:rPr>
                        <a:t>%</a:t>
                      </a:r>
                      <a:endParaRPr sz="1000" b="0" u="none" strike="noStrike" cap="none">
                        <a:solidFill>
                          <a:srgbClr val="425563"/>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425563"/>
                          </a:solidFill>
                        </a:rPr>
                        <a:t>30</a:t>
                      </a:r>
                      <a:r>
                        <a:rPr lang="en-GB" sz="1000" b="0" u="none" strike="noStrike" cap="none">
                          <a:solidFill>
                            <a:srgbClr val="425563"/>
                          </a:solidFill>
                        </a:rPr>
                        <a:t>%</a:t>
                      </a:r>
                      <a:endParaRPr sz="1000" b="0" u="none" strike="noStrike" cap="none">
                        <a:solidFill>
                          <a:srgbClr val="425563"/>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b="0" u="none" strike="noStrike" cap="none">
                          <a:solidFill>
                            <a:srgbClr val="425563"/>
                          </a:solidFill>
                        </a:rPr>
                        <a:t>0%</a:t>
                      </a:r>
                      <a:endParaRPr sz="1000" b="0" u="none" strike="noStrike" cap="none">
                        <a:solidFill>
                          <a:srgbClr val="425563"/>
                        </a:solidFill>
                      </a:endParaRPr>
                    </a:p>
                  </a:txBody>
                  <a:tcPr marL="63500" marR="63500" marT="63500" marB="63500" anchor="ctr"/>
                </a:tc>
                <a:extLst>
                  <a:ext uri="{0D108BD9-81ED-4DB2-BD59-A6C34878D82A}">
                    <a16:rowId xmlns:a16="http://schemas.microsoft.com/office/drawing/2014/main" val="10003"/>
                  </a:ext>
                </a:extLst>
              </a:tr>
            </a:tbl>
          </a:graphicData>
        </a:graphic>
      </p:graphicFrame>
      <p:sp>
        <p:nvSpPr>
          <p:cNvPr id="794" name="Google Shape;794;g11b8ce6b77e_0_2887"/>
          <p:cNvSpPr/>
          <p:nvPr/>
        </p:nvSpPr>
        <p:spPr>
          <a:xfrm>
            <a:off x="4819875" y="949545"/>
            <a:ext cx="3524100" cy="24123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1000"/>
              </a:spcBef>
              <a:spcAft>
                <a:spcPts val="0"/>
              </a:spcAft>
              <a:buClr>
                <a:srgbClr val="000000"/>
              </a:buClr>
              <a:buSzPts val="1000"/>
              <a:buFont typeface="Arial"/>
              <a:buNone/>
            </a:pPr>
            <a:endParaRPr sz="1000" b="0" i="0" u="none" strike="noStrike" cap="none">
              <a:solidFill>
                <a:srgbClr val="000000"/>
              </a:solidFill>
              <a:latin typeface="Arial"/>
              <a:ea typeface="Arial"/>
              <a:cs typeface="Arial"/>
              <a:sym typeface="Arial"/>
            </a:endParaRPr>
          </a:p>
        </p:txBody>
      </p:sp>
      <p:sp>
        <p:nvSpPr>
          <p:cNvPr id="795" name="Google Shape;795;g11b8ce6b77e_0_2887"/>
          <p:cNvSpPr txBox="1"/>
          <p:nvPr/>
        </p:nvSpPr>
        <p:spPr>
          <a:xfrm>
            <a:off x="1955220" y="2319462"/>
            <a:ext cx="2547300" cy="4548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lt1"/>
              </a:buClr>
              <a:buSzPts val="2400"/>
              <a:buFont typeface="Arial"/>
              <a:buNone/>
            </a:pPr>
            <a:r>
              <a:rPr lang="en-GB" sz="1600" b="1" i="0" u="none" strike="noStrike" cap="none">
                <a:solidFill>
                  <a:schemeClr val="dk1"/>
                </a:solidFill>
                <a:latin typeface="Arial"/>
                <a:ea typeface="Arial"/>
                <a:cs typeface="Arial"/>
                <a:sym typeface="Arial"/>
              </a:rPr>
              <a:t>Application inventory</a:t>
            </a:r>
            <a:endParaRPr sz="1400" b="0" i="0" u="none" strike="noStrike" cap="none">
              <a:solidFill>
                <a:schemeClr val="dk1"/>
              </a:solidFill>
              <a:latin typeface="Arial"/>
              <a:ea typeface="Arial"/>
              <a:cs typeface="Arial"/>
              <a:sym typeface="Arial"/>
            </a:endParaRPr>
          </a:p>
        </p:txBody>
      </p:sp>
      <p:sp>
        <p:nvSpPr>
          <p:cNvPr id="796" name="Google Shape;796;g11b8ce6b77e_0_2887"/>
          <p:cNvSpPr/>
          <p:nvPr/>
        </p:nvSpPr>
        <p:spPr>
          <a:xfrm>
            <a:off x="305625" y="929870"/>
            <a:ext cx="4354500" cy="24639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292100" algn="l" rtl="0">
              <a:lnSpc>
                <a:spcPct val="100000"/>
              </a:lnSpc>
              <a:spcBef>
                <a:spcPts val="1000"/>
              </a:spcBef>
              <a:spcAft>
                <a:spcPts val="0"/>
              </a:spcAft>
              <a:buClr>
                <a:schemeClr val="accent6"/>
              </a:buClr>
              <a:buSzPts val="1000"/>
              <a:buFont typeface="Arial"/>
              <a:buChar char="●"/>
            </a:pPr>
            <a:r>
              <a:rPr lang="en-GB" sz="1150" b="1">
                <a:solidFill>
                  <a:schemeClr val="accent6"/>
                </a:solidFill>
              </a:rPr>
              <a:t>320</a:t>
            </a:r>
            <a:r>
              <a:rPr lang="en-GB" sz="1150" b="0" i="0" u="none" strike="noStrike" cap="none">
                <a:solidFill>
                  <a:schemeClr val="accent6"/>
                </a:solidFill>
                <a:latin typeface="Arial"/>
                <a:ea typeface="Arial"/>
                <a:cs typeface="Arial"/>
                <a:sym typeface="Arial"/>
              </a:rPr>
              <a:t> In-Scope Applications, data enhanced with assumptions, manual analysis and mapping of additional data sources</a:t>
            </a:r>
            <a:endParaRPr sz="1400" b="0" i="0" u="none" strike="noStrike" cap="none">
              <a:solidFill>
                <a:srgbClr val="000000"/>
              </a:solidFill>
              <a:latin typeface="Arial"/>
              <a:ea typeface="Arial"/>
              <a:cs typeface="Arial"/>
              <a:sym typeface="Arial"/>
            </a:endParaRPr>
          </a:p>
          <a:p>
            <a:pPr marL="457200" marR="0" lvl="0" indent="-292100" algn="l" rtl="0">
              <a:lnSpc>
                <a:spcPct val="100000"/>
              </a:lnSpc>
              <a:spcBef>
                <a:spcPts val="1000"/>
              </a:spcBef>
              <a:spcAft>
                <a:spcPts val="0"/>
              </a:spcAft>
              <a:buClr>
                <a:schemeClr val="accent6"/>
              </a:buClr>
              <a:buSzPts val="1000"/>
              <a:buFont typeface="Arial"/>
              <a:buChar char="●"/>
            </a:pPr>
            <a:r>
              <a:rPr lang="en-GB" sz="1150">
                <a:solidFill>
                  <a:schemeClr val="accent6"/>
                </a:solidFill>
              </a:rPr>
              <a:t>Business Units</a:t>
            </a:r>
            <a:r>
              <a:rPr lang="en-GB" sz="1150" b="0" i="0" u="none" strike="noStrike" cap="none">
                <a:solidFill>
                  <a:schemeClr val="accent6"/>
                </a:solidFill>
                <a:latin typeface="Arial"/>
                <a:ea typeface="Arial"/>
                <a:cs typeface="Arial"/>
                <a:sym typeface="Arial"/>
              </a:rPr>
              <a:t> mapped and used in the analysis. There are </a:t>
            </a:r>
            <a:r>
              <a:rPr lang="en-GB" sz="1150">
                <a:solidFill>
                  <a:schemeClr val="accent6"/>
                </a:solidFill>
              </a:rPr>
              <a:t>2</a:t>
            </a:r>
            <a:r>
              <a:rPr lang="en-GB" sz="1150" b="0" i="0" u="none" strike="noStrike" cap="none">
                <a:solidFill>
                  <a:schemeClr val="accent6"/>
                </a:solidFill>
                <a:latin typeface="Arial"/>
                <a:ea typeface="Arial"/>
                <a:cs typeface="Arial"/>
                <a:sym typeface="Arial"/>
              </a:rPr>
              <a:t> primary </a:t>
            </a:r>
            <a:r>
              <a:rPr lang="en-GB" sz="1150">
                <a:solidFill>
                  <a:schemeClr val="accent6"/>
                </a:solidFill>
              </a:rPr>
              <a:t>business units</a:t>
            </a:r>
            <a:r>
              <a:rPr lang="en-GB" sz="1150" b="0" i="0" u="none" strike="noStrike" cap="none">
                <a:solidFill>
                  <a:schemeClr val="accent6"/>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797" name="Google Shape;797;g11b8ce6b77e_0_2887"/>
          <p:cNvSpPr txBox="1"/>
          <p:nvPr/>
        </p:nvSpPr>
        <p:spPr>
          <a:xfrm>
            <a:off x="661775" y="845295"/>
            <a:ext cx="18330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a:solidFill>
                  <a:srgbClr val="005EB8"/>
                </a:solidFill>
                <a:latin typeface="Arial"/>
                <a:ea typeface="Arial"/>
                <a:cs typeface="Arial"/>
                <a:sym typeface="Arial"/>
              </a:rPr>
              <a:t>Application inventory</a:t>
            </a:r>
            <a:endParaRPr sz="1400" b="0" i="0" u="none" strike="noStrike" cap="none">
              <a:solidFill>
                <a:srgbClr val="000000"/>
              </a:solidFill>
              <a:latin typeface="Arial"/>
              <a:ea typeface="Arial"/>
              <a:cs typeface="Arial"/>
              <a:sym typeface="Arial"/>
            </a:endParaRPr>
          </a:p>
        </p:txBody>
      </p:sp>
      <p:sp>
        <p:nvSpPr>
          <p:cNvPr id="798" name="Google Shape;798;g11b8ce6b77e_0_2887"/>
          <p:cNvSpPr/>
          <p:nvPr/>
        </p:nvSpPr>
        <p:spPr>
          <a:xfrm>
            <a:off x="8503725" y="939620"/>
            <a:ext cx="3240300" cy="24123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91425" tIns="45700" rIns="91425" bIns="45700" anchor="ctr" anchorCtr="0">
            <a:noAutofit/>
          </a:bodyPr>
          <a:lstStyle/>
          <a:p>
            <a:pPr marL="457200" marR="0" lvl="0" indent="-292100" algn="l" rtl="0">
              <a:lnSpc>
                <a:spcPct val="100000"/>
              </a:lnSpc>
              <a:spcBef>
                <a:spcPts val="1000"/>
              </a:spcBef>
              <a:spcAft>
                <a:spcPts val="0"/>
              </a:spcAft>
              <a:buClr>
                <a:schemeClr val="accent6"/>
              </a:buClr>
              <a:buSzPts val="1000"/>
              <a:buFont typeface="Arial"/>
              <a:buChar char="●"/>
            </a:pPr>
            <a:r>
              <a:rPr lang="en-GB" sz="1150" b="0" i="0" u="none" strike="noStrike" cap="none">
                <a:solidFill>
                  <a:schemeClr val="accent6"/>
                </a:solidFill>
                <a:latin typeface="Arial"/>
                <a:ea typeface="Arial"/>
                <a:cs typeface="Arial"/>
                <a:sym typeface="Arial"/>
              </a:rPr>
              <a:t>There are </a:t>
            </a:r>
            <a:r>
              <a:rPr lang="en-GB" sz="1150" b="1">
                <a:solidFill>
                  <a:schemeClr val="accent6"/>
                </a:solidFill>
              </a:rPr>
              <a:t>1052</a:t>
            </a:r>
            <a:r>
              <a:rPr lang="en-GB" sz="1150" b="1" i="0" u="none" strike="noStrike" cap="none">
                <a:solidFill>
                  <a:schemeClr val="accent6"/>
                </a:solidFill>
                <a:latin typeface="Arial"/>
                <a:ea typeface="Arial"/>
                <a:cs typeface="Arial"/>
                <a:sym typeface="Arial"/>
              </a:rPr>
              <a:t> </a:t>
            </a:r>
            <a:r>
              <a:rPr lang="en-GB" sz="1150" b="0" i="0" u="none" strike="noStrike" cap="none">
                <a:solidFill>
                  <a:schemeClr val="accent6"/>
                </a:solidFill>
                <a:latin typeface="Arial"/>
                <a:ea typeface="Arial"/>
                <a:cs typeface="Arial"/>
                <a:sym typeface="Arial"/>
              </a:rPr>
              <a:t>servers in scope </a:t>
            </a:r>
            <a:endParaRPr sz="1150" b="0" i="0" u="none" strike="noStrike" cap="none">
              <a:solidFill>
                <a:schemeClr val="accent6"/>
              </a:solidFill>
              <a:latin typeface="Arial"/>
              <a:ea typeface="Arial"/>
              <a:cs typeface="Arial"/>
              <a:sym typeface="Arial"/>
            </a:endParaRPr>
          </a:p>
          <a:p>
            <a:pPr marL="457200" marR="0" lvl="0" indent="-292100" algn="l" rtl="0">
              <a:lnSpc>
                <a:spcPct val="100000"/>
              </a:lnSpc>
              <a:spcBef>
                <a:spcPts val="1000"/>
              </a:spcBef>
              <a:spcAft>
                <a:spcPts val="0"/>
              </a:spcAft>
              <a:buClr>
                <a:schemeClr val="accent6"/>
              </a:buClr>
              <a:buSzPts val="1000"/>
              <a:buFont typeface="Arial"/>
              <a:buChar char="●"/>
            </a:pPr>
            <a:r>
              <a:rPr lang="en-GB" sz="1150" b="0" i="0" u="none" strike="noStrike" cap="none">
                <a:solidFill>
                  <a:schemeClr val="accent6"/>
                </a:solidFill>
                <a:latin typeface="Arial"/>
                <a:ea typeface="Arial"/>
                <a:cs typeface="Arial"/>
                <a:sym typeface="Arial"/>
              </a:rPr>
              <a:t>On the servers there are </a:t>
            </a:r>
            <a:r>
              <a:rPr lang="en-GB" sz="1150" b="1">
                <a:solidFill>
                  <a:schemeClr val="accent6"/>
                </a:solidFill>
              </a:rPr>
              <a:t>34</a:t>
            </a:r>
            <a:r>
              <a:rPr lang="en-GB" sz="1150" b="1" i="0" u="none" strike="noStrike" cap="none">
                <a:solidFill>
                  <a:schemeClr val="accent6"/>
                </a:solidFill>
                <a:latin typeface="Arial"/>
                <a:ea typeface="Arial"/>
                <a:cs typeface="Arial"/>
                <a:sym typeface="Arial"/>
              </a:rPr>
              <a:t>%</a:t>
            </a:r>
            <a:r>
              <a:rPr lang="en-GB" sz="1150" b="0" i="0" u="none" strike="noStrike" cap="none">
                <a:solidFill>
                  <a:schemeClr val="accent6"/>
                </a:solidFill>
                <a:latin typeface="Arial"/>
                <a:ea typeface="Arial"/>
                <a:cs typeface="Arial"/>
                <a:sym typeface="Arial"/>
              </a:rPr>
              <a:t> running out of support  OS versions </a:t>
            </a:r>
            <a:endParaRPr sz="1150" b="0" i="0" u="none" strike="noStrike" cap="none">
              <a:solidFill>
                <a:schemeClr val="accent6"/>
              </a:solidFill>
              <a:latin typeface="Arial"/>
              <a:ea typeface="Arial"/>
              <a:cs typeface="Arial"/>
              <a:sym typeface="Arial"/>
            </a:endParaRPr>
          </a:p>
          <a:p>
            <a:pPr marL="457200" marR="0" lvl="0" indent="-292100" algn="l" rtl="0">
              <a:lnSpc>
                <a:spcPct val="100000"/>
              </a:lnSpc>
              <a:spcBef>
                <a:spcPts val="1000"/>
              </a:spcBef>
              <a:spcAft>
                <a:spcPts val="0"/>
              </a:spcAft>
              <a:buClr>
                <a:schemeClr val="accent6"/>
              </a:buClr>
              <a:buSzPts val="1000"/>
              <a:buFont typeface="Arial"/>
              <a:buChar char="●"/>
            </a:pPr>
            <a:r>
              <a:rPr lang="en-GB" sz="1150" b="0" i="0" u="none" strike="noStrike" cap="none">
                <a:solidFill>
                  <a:schemeClr val="accent6"/>
                </a:solidFill>
                <a:latin typeface="Arial"/>
                <a:ea typeface="Arial"/>
                <a:cs typeface="Arial"/>
                <a:sym typeface="Arial"/>
              </a:rPr>
              <a:t>There are </a:t>
            </a:r>
            <a:r>
              <a:rPr lang="en-GB" sz="1150" b="1">
                <a:solidFill>
                  <a:schemeClr val="accent6"/>
                </a:solidFill>
              </a:rPr>
              <a:t>256</a:t>
            </a:r>
            <a:r>
              <a:rPr lang="en-GB" sz="1150" b="0" i="0" u="none" strike="noStrike" cap="none">
                <a:solidFill>
                  <a:schemeClr val="accent6"/>
                </a:solidFill>
                <a:latin typeface="Arial"/>
                <a:ea typeface="Arial"/>
                <a:cs typeface="Arial"/>
                <a:sym typeface="Arial"/>
              </a:rPr>
              <a:t> servers with SQL Server Database. </a:t>
            </a:r>
            <a:endParaRPr sz="1150" b="1" i="0" u="none" strike="noStrike" cap="none">
              <a:solidFill>
                <a:schemeClr val="accent6"/>
              </a:solidFill>
              <a:latin typeface="Arial"/>
              <a:ea typeface="Arial"/>
              <a:cs typeface="Arial"/>
              <a:sym typeface="Arial"/>
            </a:endParaRPr>
          </a:p>
        </p:txBody>
      </p:sp>
      <p:sp>
        <p:nvSpPr>
          <p:cNvPr id="799" name="Google Shape;799;g11b8ce6b77e_0_2887"/>
          <p:cNvSpPr txBox="1"/>
          <p:nvPr/>
        </p:nvSpPr>
        <p:spPr>
          <a:xfrm>
            <a:off x="8679150" y="845295"/>
            <a:ext cx="19758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a:solidFill>
                  <a:srgbClr val="005EB8"/>
                </a:solidFill>
                <a:latin typeface="Arial"/>
                <a:ea typeface="Arial"/>
                <a:cs typeface="Arial"/>
                <a:sym typeface="Arial"/>
              </a:rPr>
              <a:t>Infrastructure inventory</a:t>
            </a:r>
            <a:endParaRPr sz="1400" b="0" i="0" u="none" strike="noStrike" cap="none">
              <a:solidFill>
                <a:srgbClr val="000000"/>
              </a:solidFill>
              <a:latin typeface="Arial"/>
              <a:ea typeface="Arial"/>
              <a:cs typeface="Arial"/>
              <a:sym typeface="Arial"/>
            </a:endParaRPr>
          </a:p>
        </p:txBody>
      </p:sp>
      <p:sp>
        <p:nvSpPr>
          <p:cNvPr id="800" name="Google Shape;800;g11b8ce6b77e_0_2887"/>
          <p:cNvSpPr txBox="1"/>
          <p:nvPr/>
        </p:nvSpPr>
        <p:spPr>
          <a:xfrm>
            <a:off x="5045200" y="855208"/>
            <a:ext cx="1833000" cy="184800"/>
          </a:xfrm>
          <a:prstGeom prst="rect">
            <a:avLst/>
          </a:prstGeom>
          <a:solidFill>
            <a:srgbClr val="FFFFFF"/>
          </a:solidFill>
          <a:ln>
            <a:noFill/>
          </a:ln>
        </p:spPr>
        <p:txBody>
          <a:bodyPr spcFirstLastPara="1" wrap="square" lIns="72000" tIns="0" rIns="7200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a:solidFill>
                  <a:srgbClr val="005EB8"/>
                </a:solidFill>
                <a:latin typeface="Arial"/>
                <a:ea typeface="Arial"/>
                <a:cs typeface="Arial"/>
                <a:sym typeface="Arial"/>
              </a:rPr>
              <a:t>Application Location</a:t>
            </a:r>
            <a:endParaRPr sz="1400" b="0" i="0" u="none" strike="noStrike" cap="none">
              <a:solidFill>
                <a:srgbClr val="000000"/>
              </a:solidFill>
              <a:latin typeface="Arial"/>
              <a:ea typeface="Arial"/>
              <a:cs typeface="Arial"/>
              <a:sym typeface="Arial"/>
            </a:endParaRPr>
          </a:p>
        </p:txBody>
      </p:sp>
      <p:sp>
        <p:nvSpPr>
          <p:cNvPr id="801" name="Google Shape;801;g11b8ce6b77e_0_2887"/>
          <p:cNvSpPr txBox="1"/>
          <p:nvPr/>
        </p:nvSpPr>
        <p:spPr>
          <a:xfrm>
            <a:off x="246850" y="5883750"/>
            <a:ext cx="4651800" cy="323100"/>
          </a:xfrm>
          <a:prstGeom prst="rect">
            <a:avLst/>
          </a:prstGeom>
          <a:noFill/>
          <a:ln>
            <a:noFill/>
          </a:ln>
        </p:spPr>
        <p:txBody>
          <a:bodyPr spcFirstLastPara="1" wrap="square" lIns="91425" tIns="91425" rIns="91425" bIns="91425" anchor="t" anchorCtr="0">
            <a:spAutoFit/>
          </a:bodyPr>
          <a:lstStyle/>
          <a:p>
            <a:pPr marL="457200" marR="0" lvl="0" indent="-285750" algn="l" rtl="0">
              <a:lnSpc>
                <a:spcPct val="100000"/>
              </a:lnSpc>
              <a:spcBef>
                <a:spcPts val="0"/>
              </a:spcBef>
              <a:spcAft>
                <a:spcPts val="0"/>
              </a:spcAft>
              <a:buClr>
                <a:schemeClr val="accent6"/>
              </a:buClr>
              <a:buSzPts val="900"/>
              <a:buFont typeface="Arial"/>
              <a:buChar char="●"/>
            </a:pPr>
            <a:r>
              <a:rPr lang="en-GB" sz="900" b="0" i="0" u="none" strike="noStrike" cap="none">
                <a:solidFill>
                  <a:schemeClr val="accent6"/>
                </a:solidFill>
                <a:latin typeface="Arial"/>
                <a:ea typeface="Arial"/>
                <a:cs typeface="Arial"/>
                <a:sym typeface="Arial"/>
              </a:rPr>
              <a:t>Where rehost describes a lift and shift to cloud native IaaS. </a:t>
            </a:r>
            <a:endParaRPr sz="900" b="0" i="0" u="none" strike="noStrike" cap="none">
              <a:solidFill>
                <a:schemeClr val="accent6"/>
              </a:solidFill>
              <a:latin typeface="Arial"/>
              <a:ea typeface="Arial"/>
              <a:cs typeface="Arial"/>
              <a:sym typeface="Arial"/>
            </a:endParaRPr>
          </a:p>
        </p:txBody>
      </p:sp>
      <p:pic>
        <p:nvPicPr>
          <p:cNvPr id="802" name="Google Shape;802;g11b8ce6b77e_0_2887"/>
          <p:cNvPicPr preferRelativeResize="0"/>
          <p:nvPr/>
        </p:nvPicPr>
        <p:blipFill>
          <a:blip r:embed="rId3">
            <a:alphaModFix/>
          </a:blip>
          <a:stretch>
            <a:fillRect/>
          </a:stretch>
        </p:blipFill>
        <p:spPr>
          <a:xfrm>
            <a:off x="4981638" y="1123563"/>
            <a:ext cx="3200583" cy="2044425"/>
          </a:xfrm>
          <a:prstGeom prst="rect">
            <a:avLst/>
          </a:prstGeom>
          <a:noFill/>
          <a:ln w="25400" cap="flat" cmpd="sng">
            <a:solidFill>
              <a:schemeClr val="dk1"/>
            </a:solidFill>
            <a:prstDash val="solid"/>
            <a:round/>
            <a:headEnd type="none" w="sm" len="sm"/>
            <a:tailEnd type="none" w="sm" len="sm"/>
          </a:ln>
        </p:spPr>
      </p:pic>
      <p:pic>
        <p:nvPicPr>
          <p:cNvPr id="803" name="Google Shape;803;g11b8ce6b77e_0_2887"/>
          <p:cNvPicPr preferRelativeResize="0"/>
          <p:nvPr/>
        </p:nvPicPr>
        <p:blipFill>
          <a:blip r:embed="rId4">
            <a:alphaModFix/>
          </a:blip>
          <a:stretch>
            <a:fillRect/>
          </a:stretch>
        </p:blipFill>
        <p:spPr>
          <a:xfrm>
            <a:off x="1770777" y="3523050"/>
            <a:ext cx="3927250" cy="236070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146"/>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Introduction</a:t>
            </a:r>
            <a:endParaRPr/>
          </a:p>
        </p:txBody>
      </p:sp>
      <p:sp>
        <p:nvSpPr>
          <p:cNvPr id="376" name="Google Shape;376;p146"/>
          <p:cNvSpPr txBox="1">
            <a:spLocks noGrp="1"/>
          </p:cNvSpPr>
          <p:nvPr>
            <p:ph type="body" idx="1"/>
          </p:nvPr>
        </p:nvSpPr>
        <p:spPr>
          <a:xfrm>
            <a:off x="5314278" y="1755913"/>
            <a:ext cx="6060354" cy="4026443"/>
          </a:xfrm>
          <a:prstGeom prst="rect">
            <a:avLst/>
          </a:prstGeom>
          <a:noFill/>
          <a:ln>
            <a:noFill/>
          </a:ln>
        </p:spPr>
        <p:txBody>
          <a:bodyPr spcFirstLastPara="1" wrap="square" lIns="0" tIns="0" rIns="0" bIns="0" anchor="t" anchorCtr="0">
            <a:normAutofit/>
          </a:bodyPr>
          <a:lstStyle/>
          <a:p>
            <a:pPr marL="176213" lvl="0" indent="0" algn="l" rtl="0">
              <a:lnSpc>
                <a:spcPct val="100000"/>
              </a:lnSpc>
              <a:spcBef>
                <a:spcPts val="0"/>
              </a:spcBef>
              <a:spcAft>
                <a:spcPts val="0"/>
              </a:spcAft>
              <a:buSzPts val="2200"/>
              <a:buNone/>
            </a:pPr>
            <a:r>
              <a:rPr lang="en-US" sz="1600" b="0" i="0" u="none" strike="noStrike" cap="none" dirty="0">
                <a:solidFill>
                  <a:schemeClr val="accent6"/>
                </a:solidFill>
                <a:latin typeface="Arial"/>
                <a:ea typeface="Arial"/>
                <a:cs typeface="Arial"/>
                <a:sym typeface="Arial"/>
              </a:rPr>
              <a:t>Specifically it:</a:t>
            </a:r>
            <a:endParaRPr lang="en-US" sz="1400" b="0" i="0" u="none" strike="noStrike" cap="none" dirty="0">
              <a:solidFill>
                <a:srgbClr val="000000"/>
              </a:solidFill>
              <a:latin typeface="Arial"/>
              <a:ea typeface="Arial"/>
              <a:cs typeface="Arial"/>
              <a:sym typeface="Arial"/>
            </a:endParaRPr>
          </a:p>
          <a:p>
            <a:pPr marL="461963" marR="0" lvl="0" indent="-285750" algn="l" rtl="0">
              <a:lnSpc>
                <a:spcPct val="100000"/>
              </a:lnSpc>
              <a:spcBef>
                <a:spcPts val="0"/>
              </a:spcBef>
              <a:spcAft>
                <a:spcPts val="0"/>
              </a:spcAft>
              <a:buClr>
                <a:schemeClr val="lt1"/>
              </a:buClr>
              <a:buSzPts val="2200"/>
              <a:buFont typeface="Arial"/>
              <a:buChar char="•"/>
            </a:pPr>
            <a:r>
              <a:rPr lang="en-US" sz="1600" b="0" i="0" u="none" strike="noStrike" cap="none" dirty="0">
                <a:solidFill>
                  <a:schemeClr val="accent6"/>
                </a:solidFill>
                <a:latin typeface="Arial"/>
                <a:ea typeface="Arial"/>
                <a:cs typeface="Arial"/>
                <a:sym typeface="Arial"/>
              </a:rPr>
              <a:t>Reviews any existing Enterprise Architecture (EA) framework and supporting assets within the </a:t>
            </a:r>
            <a:r>
              <a:rPr lang="en-US" sz="1600" b="0" i="0" u="none" strike="noStrike" cap="none" dirty="0" err="1">
                <a:solidFill>
                  <a:schemeClr val="accent6"/>
                </a:solidFill>
                <a:latin typeface="Arial"/>
                <a:ea typeface="Arial"/>
                <a:cs typeface="Arial"/>
                <a:sym typeface="Arial"/>
              </a:rPr>
              <a:t>organisation</a:t>
            </a:r>
            <a:r>
              <a:rPr lang="en-US" sz="1600" b="0" i="0" u="none" strike="noStrike" cap="none" dirty="0">
                <a:solidFill>
                  <a:schemeClr val="accent6"/>
                </a:solidFill>
                <a:latin typeface="Arial"/>
                <a:ea typeface="Arial"/>
                <a:cs typeface="Arial"/>
                <a:sym typeface="Arial"/>
              </a:rPr>
              <a:t>.</a:t>
            </a:r>
          </a:p>
          <a:p>
            <a:pPr marL="461963" marR="0" lvl="0" indent="-285750" algn="l" rtl="0">
              <a:lnSpc>
                <a:spcPct val="100000"/>
              </a:lnSpc>
              <a:spcBef>
                <a:spcPts val="0"/>
              </a:spcBef>
              <a:spcAft>
                <a:spcPts val="0"/>
              </a:spcAft>
              <a:buClr>
                <a:schemeClr val="lt1"/>
              </a:buClr>
              <a:buSzPts val="2200"/>
              <a:buFont typeface="Arial"/>
              <a:buChar char="•"/>
            </a:pPr>
            <a:r>
              <a:rPr lang="en-US" sz="1600" dirty="0">
                <a:solidFill>
                  <a:schemeClr val="accent6"/>
                </a:solidFill>
              </a:rPr>
              <a:t>Identifies gaps assuming a standard flow of value to vision </a:t>
            </a:r>
            <a:r>
              <a:rPr lang="en-US" sz="1600" dirty="0">
                <a:solidFill>
                  <a:schemeClr val="accent6"/>
                </a:solidFill>
                <a:sym typeface="Wingdings" panose="05000000000000000000" pitchFamily="2" charset="2"/>
              </a:rPr>
              <a:t></a:t>
            </a:r>
            <a:r>
              <a:rPr lang="en-US" sz="1600" dirty="0">
                <a:solidFill>
                  <a:schemeClr val="accent6"/>
                </a:solidFill>
              </a:rPr>
              <a:t> mission </a:t>
            </a:r>
            <a:r>
              <a:rPr lang="en-US" sz="1600" dirty="0">
                <a:solidFill>
                  <a:schemeClr val="accent6"/>
                </a:solidFill>
                <a:sym typeface="Wingdings" panose="05000000000000000000" pitchFamily="2" charset="2"/>
              </a:rPr>
              <a:t></a:t>
            </a:r>
            <a:r>
              <a:rPr lang="en-US" sz="1600" dirty="0">
                <a:solidFill>
                  <a:schemeClr val="accent6"/>
                </a:solidFill>
              </a:rPr>
              <a:t> strategy supported by standards, reference architectures and patterns.</a:t>
            </a:r>
          </a:p>
          <a:p>
            <a:pPr marL="461963" marR="0" lvl="0" indent="-285750" algn="l" rtl="0">
              <a:lnSpc>
                <a:spcPct val="100000"/>
              </a:lnSpc>
              <a:spcBef>
                <a:spcPts val="0"/>
              </a:spcBef>
              <a:spcAft>
                <a:spcPts val="0"/>
              </a:spcAft>
              <a:buClr>
                <a:schemeClr val="lt1"/>
              </a:buClr>
              <a:buSzPts val="2200"/>
              <a:buFont typeface="Arial"/>
              <a:buChar char="•"/>
            </a:pPr>
            <a:r>
              <a:rPr lang="en-US" sz="1600" b="0" i="0" u="none" strike="noStrike" cap="none" dirty="0">
                <a:solidFill>
                  <a:schemeClr val="accent6"/>
                </a:solidFill>
                <a:latin typeface="Arial"/>
                <a:ea typeface="Arial"/>
                <a:cs typeface="Arial"/>
                <a:sym typeface="Arial"/>
              </a:rPr>
              <a:t>Recommends resources and strategies to elevate architectural maturity or fill existing gaps.</a:t>
            </a:r>
          </a:p>
          <a:p>
            <a:pPr marL="461963" marR="0" lvl="0" indent="-285750" algn="l" rtl="0">
              <a:lnSpc>
                <a:spcPct val="100000"/>
              </a:lnSpc>
              <a:spcBef>
                <a:spcPts val="0"/>
              </a:spcBef>
              <a:spcAft>
                <a:spcPts val="0"/>
              </a:spcAft>
              <a:buClr>
                <a:schemeClr val="lt1"/>
              </a:buClr>
              <a:buSzPts val="2200"/>
              <a:buFont typeface="Arial"/>
              <a:buChar char="•"/>
            </a:pPr>
            <a:r>
              <a:rPr lang="en-US" sz="1600" dirty="0">
                <a:solidFill>
                  <a:schemeClr val="accent6"/>
                </a:solidFill>
              </a:rPr>
              <a:t>Informs the business process relying on and supporting architecture efforts.</a:t>
            </a:r>
          </a:p>
          <a:p>
            <a:pPr marL="461963" marR="0" lvl="0" indent="-285750" algn="l" rtl="0">
              <a:lnSpc>
                <a:spcPct val="100000"/>
              </a:lnSpc>
              <a:spcBef>
                <a:spcPts val="0"/>
              </a:spcBef>
              <a:spcAft>
                <a:spcPts val="0"/>
              </a:spcAft>
              <a:buClr>
                <a:schemeClr val="lt1"/>
              </a:buClr>
              <a:buSzPts val="2200"/>
              <a:buFont typeface="Arial"/>
              <a:buChar char="•"/>
            </a:pPr>
            <a:r>
              <a:rPr lang="en-US" sz="1600" b="0" i="0" u="none" strike="noStrike" cap="none" dirty="0">
                <a:solidFill>
                  <a:schemeClr val="accent6"/>
                </a:solidFill>
                <a:latin typeface="Arial"/>
                <a:ea typeface="Arial"/>
                <a:cs typeface="Arial"/>
                <a:sym typeface="Arial"/>
              </a:rPr>
              <a:t>Matches technical architecture and capabilities to cloud service requirements</a:t>
            </a:r>
          </a:p>
          <a:p>
            <a:pPr marL="461963" marR="0" lvl="0" indent="-285750" algn="l" rtl="0">
              <a:lnSpc>
                <a:spcPct val="100000"/>
              </a:lnSpc>
              <a:spcBef>
                <a:spcPts val="0"/>
              </a:spcBef>
              <a:spcAft>
                <a:spcPts val="0"/>
              </a:spcAft>
              <a:buClr>
                <a:schemeClr val="lt1"/>
              </a:buClr>
              <a:buSzPts val="2200"/>
              <a:buFont typeface="Arial"/>
              <a:buChar char="•"/>
            </a:pPr>
            <a:r>
              <a:rPr lang="en-US" sz="1600" dirty="0"/>
              <a:t>Identifies supporting best practices in patterns, platform and tooling</a:t>
            </a:r>
            <a:endParaRPr lang="en-US" sz="1600" b="0" i="0" u="none" strike="noStrike" cap="none" dirty="0">
              <a:solidFill>
                <a:schemeClr val="accent6"/>
              </a:solidFill>
              <a:latin typeface="Arial"/>
              <a:ea typeface="Arial"/>
              <a:cs typeface="Arial"/>
              <a:sym typeface="Arial"/>
            </a:endParaRPr>
          </a:p>
        </p:txBody>
      </p:sp>
      <p:sp>
        <p:nvSpPr>
          <p:cNvPr id="377" name="Google Shape;377;p146"/>
          <p:cNvSpPr txBox="1"/>
          <p:nvPr/>
        </p:nvSpPr>
        <p:spPr>
          <a:xfrm>
            <a:off x="375901" y="1755913"/>
            <a:ext cx="4561860" cy="4026443"/>
          </a:xfrm>
          <a:prstGeom prst="rect">
            <a:avLst/>
          </a:prstGeom>
          <a:noFill/>
          <a:ln>
            <a:noFill/>
          </a:ln>
        </p:spPr>
        <p:txBody>
          <a:bodyPr spcFirstLastPara="1" wrap="square" lIns="0" tIns="0" rIns="0" bIns="0" anchor="t" anchorCtr="0">
            <a:normAutofit/>
          </a:bodyPr>
          <a:lstStyle/>
          <a:p>
            <a:pPr marL="176213" lvl="0" indent="0" algn="l" rtl="0">
              <a:lnSpc>
                <a:spcPct val="100000"/>
              </a:lnSpc>
              <a:spcBef>
                <a:spcPts val="0"/>
              </a:spcBef>
              <a:spcAft>
                <a:spcPts val="0"/>
              </a:spcAft>
              <a:buSzPts val="2200"/>
              <a:buNone/>
            </a:pPr>
            <a:r>
              <a:rPr lang="en-GB" sz="1600" b="0" i="0" u="none" strike="noStrike" cap="none" dirty="0">
                <a:solidFill>
                  <a:schemeClr val="accent6"/>
                </a:solidFill>
                <a:latin typeface="Arial"/>
                <a:ea typeface="Arial"/>
                <a:cs typeface="Arial"/>
                <a:sym typeface="Arial"/>
              </a:rPr>
              <a:t>The Architecture Evaluation provides an understanding of the architecture landscape and how it supports and enables the organisation’s cloud strategy.</a:t>
            </a:r>
          </a:p>
          <a:p>
            <a:pPr marL="176213" lvl="0" indent="0" algn="l" rtl="0">
              <a:lnSpc>
                <a:spcPct val="100000"/>
              </a:lnSpc>
              <a:spcBef>
                <a:spcPts val="0"/>
              </a:spcBef>
              <a:spcAft>
                <a:spcPts val="0"/>
              </a:spcAft>
              <a:buSzPts val="2200"/>
              <a:buNone/>
            </a:pPr>
            <a:endParaRPr lang="en-GB" sz="1600" dirty="0">
              <a:solidFill>
                <a:schemeClr val="accent6"/>
              </a:solidFill>
            </a:endParaRPr>
          </a:p>
          <a:p>
            <a:pPr marL="176213" lvl="0" indent="0" algn="l" rtl="0">
              <a:lnSpc>
                <a:spcPct val="100000"/>
              </a:lnSpc>
              <a:spcBef>
                <a:spcPts val="0"/>
              </a:spcBef>
              <a:spcAft>
                <a:spcPts val="0"/>
              </a:spcAft>
              <a:buSzPts val="2200"/>
              <a:buNone/>
            </a:pPr>
            <a:r>
              <a:rPr lang="en-GB" sz="1600" dirty="0">
                <a:solidFill>
                  <a:schemeClr val="accent6"/>
                </a:solidFill>
              </a:rPr>
              <a:t>The evaluation is structured as a repeatable work package based on standardised templates, to be delivered on a fixed timeline / fixed effort basis over the course of 10 weeks, preceded by a brief mobilisation period.</a:t>
            </a:r>
            <a:endParaRPr sz="1600" dirty="0">
              <a:solidFill>
                <a:schemeClr val="accent6"/>
              </a:solidFill>
            </a:endParaRPr>
          </a:p>
          <a:p>
            <a:pPr marL="176213" marR="0" lvl="0" indent="0" algn="l" rtl="0">
              <a:lnSpc>
                <a:spcPct val="100000"/>
              </a:lnSpc>
              <a:spcBef>
                <a:spcPts val="0"/>
              </a:spcBef>
              <a:spcAft>
                <a:spcPts val="0"/>
              </a:spcAft>
              <a:buClr>
                <a:schemeClr val="lt1"/>
              </a:buClr>
              <a:buSzPts val="2200"/>
              <a:buFont typeface="Arial"/>
              <a:buNone/>
            </a:pPr>
            <a:endParaRPr sz="1600" b="0" i="0" u="none" strike="noStrike" cap="none" dirty="0">
              <a:solidFill>
                <a:schemeClr val="accent6"/>
              </a:solidFill>
              <a:latin typeface="Arial"/>
              <a:ea typeface="Arial"/>
              <a:cs typeface="Arial"/>
              <a:sym typeface="Arial"/>
            </a:endParaRPr>
          </a:p>
        </p:txBody>
      </p:sp>
      <p:sp>
        <p:nvSpPr>
          <p:cNvPr id="378" name="Google Shape;378;p146"/>
          <p:cNvSpPr txBox="1"/>
          <p:nvPr/>
        </p:nvSpPr>
        <p:spPr>
          <a:xfrm>
            <a:off x="452054" y="1177986"/>
            <a:ext cx="11307946" cy="577927"/>
          </a:xfrm>
          <a:prstGeom prst="rect">
            <a:avLst/>
          </a:prstGeom>
          <a:noFill/>
          <a:ln>
            <a:noFill/>
          </a:ln>
        </p:spPr>
        <p:txBody>
          <a:bodyPr spcFirstLastPara="1" wrap="square" lIns="91425" tIns="45700" rIns="91425" bIns="45700" anchor="t" anchorCtr="0">
            <a:noAutofit/>
          </a:bodyPr>
          <a:lstStyle/>
          <a:p>
            <a:pPr marL="0" marR="0" lvl="0" indent="0" algn="l" rtl="0">
              <a:lnSpc>
                <a:spcPct val="91666"/>
              </a:lnSpc>
              <a:spcBef>
                <a:spcPts val="0"/>
              </a:spcBef>
              <a:spcAft>
                <a:spcPts val="0"/>
              </a:spcAft>
              <a:buClr>
                <a:srgbClr val="000000"/>
              </a:buClr>
              <a:buSzPts val="1800"/>
              <a:buFont typeface="Arial"/>
              <a:buNone/>
            </a:pPr>
            <a:r>
              <a:rPr lang="en-GB" sz="1800" b="1" i="0" u="none" strike="noStrike" cap="none" dirty="0">
                <a:solidFill>
                  <a:schemeClr val="accent6"/>
                </a:solidFill>
                <a:latin typeface="Arial"/>
                <a:ea typeface="Arial"/>
                <a:cs typeface="Arial"/>
                <a:sym typeface="Arial"/>
              </a:rPr>
              <a:t>This pack describes the Architecture Evaluation approach adopted by the NHS Digital CCoE</a:t>
            </a:r>
            <a:endParaRPr sz="1400" b="0" i="0" u="none" strike="noStrike" cap="none" dirty="0">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146"/>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dirty="0"/>
              <a:t>Engagement Scoping</a:t>
            </a:r>
            <a:endParaRPr dirty="0"/>
          </a:p>
        </p:txBody>
      </p:sp>
      <p:sp>
        <p:nvSpPr>
          <p:cNvPr id="376" name="Google Shape;376;p146"/>
          <p:cNvSpPr txBox="1">
            <a:spLocks noGrp="1"/>
          </p:cNvSpPr>
          <p:nvPr>
            <p:ph type="body" idx="1"/>
          </p:nvPr>
        </p:nvSpPr>
        <p:spPr>
          <a:xfrm>
            <a:off x="5314278" y="1755913"/>
            <a:ext cx="6060354" cy="4026443"/>
          </a:xfrm>
          <a:prstGeom prst="rect">
            <a:avLst/>
          </a:prstGeom>
          <a:noFill/>
          <a:ln>
            <a:noFill/>
          </a:ln>
        </p:spPr>
        <p:txBody>
          <a:bodyPr spcFirstLastPara="1" wrap="square" lIns="0" tIns="0" rIns="0" bIns="0" anchor="t" anchorCtr="0">
            <a:normAutofit/>
          </a:bodyPr>
          <a:lstStyle/>
          <a:p>
            <a:pPr marL="176213" lvl="0" indent="0" algn="l" rtl="0">
              <a:lnSpc>
                <a:spcPct val="100000"/>
              </a:lnSpc>
              <a:spcBef>
                <a:spcPts val="0"/>
              </a:spcBef>
              <a:spcAft>
                <a:spcPts val="0"/>
              </a:spcAft>
              <a:buSzPts val="2200"/>
              <a:buNone/>
            </a:pPr>
            <a:r>
              <a:rPr lang="en-US" sz="1600" b="0" i="0" u="none" strike="noStrike" cap="none" dirty="0">
                <a:solidFill>
                  <a:schemeClr val="accent6"/>
                </a:solidFill>
                <a:latin typeface="Arial"/>
                <a:ea typeface="Arial"/>
                <a:cs typeface="Arial"/>
                <a:sym typeface="Arial"/>
              </a:rPr>
              <a:t>Scoping will:</a:t>
            </a:r>
            <a:endParaRPr lang="en-US" sz="1400" b="0" i="0" u="none" strike="noStrike" cap="none" dirty="0">
              <a:solidFill>
                <a:srgbClr val="000000"/>
              </a:solidFill>
              <a:latin typeface="Arial"/>
              <a:ea typeface="Arial"/>
              <a:cs typeface="Arial"/>
              <a:sym typeface="Arial"/>
            </a:endParaRPr>
          </a:p>
          <a:p>
            <a:pPr marL="461963" marR="0" lvl="0" indent="-285750" algn="l" rtl="0">
              <a:lnSpc>
                <a:spcPct val="100000"/>
              </a:lnSpc>
              <a:spcBef>
                <a:spcPts val="0"/>
              </a:spcBef>
              <a:spcAft>
                <a:spcPts val="0"/>
              </a:spcAft>
              <a:buClr>
                <a:schemeClr val="lt1"/>
              </a:buClr>
              <a:buSzPts val="2200"/>
              <a:buFont typeface="Arial"/>
              <a:buChar char="•"/>
            </a:pPr>
            <a:r>
              <a:rPr lang="en-US" sz="1600" b="0" i="0" u="none" strike="noStrike" cap="none" dirty="0">
                <a:solidFill>
                  <a:schemeClr val="accent6"/>
                </a:solidFill>
                <a:latin typeface="Arial"/>
                <a:ea typeface="Arial"/>
                <a:cs typeface="Arial"/>
                <a:sym typeface="Arial"/>
              </a:rPr>
              <a:t>Consider the Cloud Maturity Assessment and other assessment materials to identify areas in or out of scope.</a:t>
            </a:r>
          </a:p>
          <a:p>
            <a:pPr marL="461963" indent="-285750">
              <a:buFont typeface="Arial"/>
              <a:buChar char="•"/>
            </a:pPr>
            <a:r>
              <a:rPr lang="en-US" sz="1600" dirty="0">
                <a:solidFill>
                  <a:schemeClr val="accent6"/>
                </a:solidFill>
              </a:rPr>
              <a:t>Consider information supplied for the assessment pre-requisites </a:t>
            </a:r>
            <a:r>
              <a:rPr lang="en-US" sz="1600" b="0" i="0" u="none" strike="noStrike" cap="none" dirty="0">
                <a:solidFill>
                  <a:schemeClr val="accent6"/>
                </a:solidFill>
                <a:latin typeface="Arial"/>
                <a:ea typeface="Arial"/>
                <a:cs typeface="Arial"/>
                <a:sym typeface="Arial"/>
              </a:rPr>
              <a:t> to identify areas in or out of scope.</a:t>
            </a:r>
            <a:endParaRPr lang="en-US" sz="1600" dirty="0">
              <a:solidFill>
                <a:schemeClr val="accent6"/>
              </a:solidFill>
            </a:endParaRPr>
          </a:p>
          <a:p>
            <a:pPr marL="461963" marR="0" lvl="0" indent="-285750" algn="l" rtl="0">
              <a:lnSpc>
                <a:spcPct val="100000"/>
              </a:lnSpc>
              <a:spcBef>
                <a:spcPts val="0"/>
              </a:spcBef>
              <a:spcAft>
                <a:spcPts val="0"/>
              </a:spcAft>
              <a:buClr>
                <a:schemeClr val="lt1"/>
              </a:buClr>
              <a:buSzPts val="2200"/>
              <a:buFont typeface="Arial"/>
              <a:buChar char="•"/>
            </a:pPr>
            <a:r>
              <a:rPr lang="en-US" sz="1600" b="0" i="0" u="none" strike="noStrike" cap="none" dirty="0">
                <a:solidFill>
                  <a:schemeClr val="accent6"/>
                </a:solidFill>
                <a:latin typeface="Arial"/>
                <a:ea typeface="Arial"/>
                <a:cs typeface="Arial"/>
                <a:sym typeface="Arial"/>
              </a:rPr>
              <a:t>Agree with the customer what can be safely excluded from the assessment to increase delivery velocity.</a:t>
            </a:r>
          </a:p>
          <a:p>
            <a:pPr marL="461963" marR="0" lvl="0" indent="-285750" algn="l" rtl="0">
              <a:lnSpc>
                <a:spcPct val="100000"/>
              </a:lnSpc>
              <a:spcBef>
                <a:spcPts val="0"/>
              </a:spcBef>
              <a:spcAft>
                <a:spcPts val="0"/>
              </a:spcAft>
              <a:buClr>
                <a:schemeClr val="lt1"/>
              </a:buClr>
              <a:buSzPts val="2200"/>
              <a:buFont typeface="Arial"/>
              <a:buChar char="•"/>
            </a:pPr>
            <a:r>
              <a:rPr lang="en-US" sz="1600" dirty="0"/>
              <a:t>Re-define the deliverable outputs to match the scoped requirements.</a:t>
            </a:r>
            <a:endParaRPr lang="en-US" sz="1600" b="0" i="0" u="none" strike="noStrike" cap="none" dirty="0">
              <a:solidFill>
                <a:schemeClr val="accent6"/>
              </a:solidFill>
              <a:latin typeface="Arial"/>
              <a:ea typeface="Arial"/>
              <a:cs typeface="Arial"/>
              <a:sym typeface="Arial"/>
            </a:endParaRPr>
          </a:p>
          <a:p>
            <a:pPr marL="461963" marR="0" lvl="0" indent="-285750" algn="l" rtl="0">
              <a:lnSpc>
                <a:spcPct val="100000"/>
              </a:lnSpc>
              <a:spcBef>
                <a:spcPts val="0"/>
              </a:spcBef>
              <a:spcAft>
                <a:spcPts val="0"/>
              </a:spcAft>
              <a:buClr>
                <a:schemeClr val="lt1"/>
              </a:buClr>
              <a:buSzPts val="2200"/>
              <a:buFont typeface="Arial"/>
              <a:buChar char="•"/>
            </a:pPr>
            <a:r>
              <a:rPr lang="en-US" sz="1600" dirty="0">
                <a:solidFill>
                  <a:schemeClr val="accent6"/>
                </a:solidFill>
              </a:rPr>
              <a:t>Re-define the team size and commitment to complete the scoped assessment</a:t>
            </a:r>
          </a:p>
          <a:p>
            <a:pPr marL="461963" marR="0" lvl="0" indent="-285750" algn="l" rtl="0">
              <a:lnSpc>
                <a:spcPct val="100000"/>
              </a:lnSpc>
              <a:spcBef>
                <a:spcPts val="0"/>
              </a:spcBef>
              <a:spcAft>
                <a:spcPts val="0"/>
              </a:spcAft>
              <a:buClr>
                <a:schemeClr val="lt1"/>
              </a:buClr>
              <a:buSzPts val="2200"/>
              <a:buFont typeface="Arial"/>
              <a:buChar char="•"/>
            </a:pPr>
            <a:r>
              <a:rPr lang="en-US" sz="1600" b="0" i="0" u="none" strike="noStrike" cap="none" dirty="0">
                <a:latin typeface="Arial"/>
                <a:ea typeface="Arial"/>
                <a:cs typeface="Arial"/>
                <a:sym typeface="Arial"/>
              </a:rPr>
              <a:t>Provide a</a:t>
            </a:r>
            <a:r>
              <a:rPr lang="en-US" sz="1600" dirty="0"/>
              <a:t> pre-engagement overview of the newly scoped engagement length, team and deliverables.</a:t>
            </a:r>
            <a:endParaRPr lang="en-US" sz="1600" b="0" i="0" u="none" strike="noStrike" cap="none" dirty="0">
              <a:solidFill>
                <a:schemeClr val="accent6"/>
              </a:solidFill>
              <a:latin typeface="Arial"/>
              <a:ea typeface="Arial"/>
              <a:cs typeface="Arial"/>
              <a:sym typeface="Arial"/>
            </a:endParaRPr>
          </a:p>
        </p:txBody>
      </p:sp>
      <p:sp>
        <p:nvSpPr>
          <p:cNvPr id="377" name="Google Shape;377;p146"/>
          <p:cNvSpPr txBox="1"/>
          <p:nvPr/>
        </p:nvSpPr>
        <p:spPr>
          <a:xfrm>
            <a:off x="375901" y="1755913"/>
            <a:ext cx="4561860" cy="4026443"/>
          </a:xfrm>
          <a:prstGeom prst="rect">
            <a:avLst/>
          </a:prstGeom>
          <a:noFill/>
          <a:ln>
            <a:noFill/>
          </a:ln>
        </p:spPr>
        <p:txBody>
          <a:bodyPr spcFirstLastPara="1" wrap="square" lIns="0" tIns="0" rIns="0" bIns="0" anchor="t" anchorCtr="0">
            <a:normAutofit lnSpcReduction="10000"/>
          </a:bodyPr>
          <a:lstStyle/>
          <a:p>
            <a:pPr marL="176213" lvl="0" indent="0" algn="l" rtl="0">
              <a:lnSpc>
                <a:spcPct val="100000"/>
              </a:lnSpc>
              <a:spcBef>
                <a:spcPts val="0"/>
              </a:spcBef>
              <a:spcAft>
                <a:spcPts val="0"/>
              </a:spcAft>
              <a:buSzPts val="2200"/>
              <a:buNone/>
            </a:pPr>
            <a:r>
              <a:rPr lang="en-GB" sz="1600" b="0" i="0" u="none" strike="noStrike" cap="none" dirty="0">
                <a:solidFill>
                  <a:schemeClr val="accent6"/>
                </a:solidFill>
                <a:latin typeface="Arial"/>
                <a:ea typeface="Arial"/>
                <a:cs typeface="Arial"/>
                <a:sym typeface="Arial"/>
              </a:rPr>
              <a:t>The Architecture Evaluation defined here assumes a 10 week fixed engagement with the full team listed on the Proposed team page.</a:t>
            </a:r>
          </a:p>
          <a:p>
            <a:pPr marL="176213" lvl="0" indent="0" algn="l" rtl="0">
              <a:lnSpc>
                <a:spcPct val="100000"/>
              </a:lnSpc>
              <a:spcBef>
                <a:spcPts val="0"/>
              </a:spcBef>
              <a:spcAft>
                <a:spcPts val="0"/>
              </a:spcAft>
              <a:buSzPts val="2200"/>
              <a:buNone/>
            </a:pPr>
            <a:endParaRPr lang="en-GB" sz="1600" dirty="0">
              <a:solidFill>
                <a:schemeClr val="accent6"/>
              </a:solidFill>
            </a:endParaRPr>
          </a:p>
          <a:p>
            <a:pPr marL="176213" lvl="0" indent="0" algn="l" rtl="0">
              <a:lnSpc>
                <a:spcPct val="100000"/>
              </a:lnSpc>
              <a:spcBef>
                <a:spcPts val="0"/>
              </a:spcBef>
              <a:spcAft>
                <a:spcPts val="0"/>
              </a:spcAft>
              <a:buSzPts val="2200"/>
              <a:buNone/>
            </a:pPr>
            <a:r>
              <a:rPr lang="en-GB" sz="1600" dirty="0">
                <a:solidFill>
                  <a:schemeClr val="accent6"/>
                </a:solidFill>
              </a:rPr>
              <a:t>The first part of the engagement will be an initial scoping exercise to collate information from supplied pre-requirements (defined later) and any information or analysis coming from Cloud Maturity Assessment or any other assessments done.</a:t>
            </a:r>
          </a:p>
          <a:p>
            <a:pPr marL="176213" lvl="0" indent="0" algn="l" rtl="0">
              <a:lnSpc>
                <a:spcPct val="100000"/>
              </a:lnSpc>
              <a:spcBef>
                <a:spcPts val="0"/>
              </a:spcBef>
              <a:spcAft>
                <a:spcPts val="0"/>
              </a:spcAft>
              <a:buSzPts val="2200"/>
              <a:buNone/>
            </a:pPr>
            <a:endParaRPr lang="en-GB" sz="1600" dirty="0">
              <a:solidFill>
                <a:schemeClr val="accent6"/>
              </a:solidFill>
            </a:endParaRPr>
          </a:p>
          <a:p>
            <a:pPr marL="176213" lvl="0" indent="0" algn="l" rtl="0">
              <a:lnSpc>
                <a:spcPct val="100000"/>
              </a:lnSpc>
              <a:spcBef>
                <a:spcPts val="0"/>
              </a:spcBef>
              <a:spcAft>
                <a:spcPts val="0"/>
              </a:spcAft>
              <a:buSzPts val="2200"/>
              <a:buNone/>
            </a:pPr>
            <a:r>
              <a:rPr lang="en-GB" sz="1600" dirty="0">
                <a:solidFill>
                  <a:schemeClr val="accent6"/>
                </a:solidFill>
              </a:rPr>
              <a:t>The evaluation exercise will be scoped so as to optimise the </a:t>
            </a:r>
            <a:r>
              <a:rPr lang="en-GB" sz="1600">
                <a:solidFill>
                  <a:schemeClr val="accent6"/>
                </a:solidFill>
              </a:rPr>
              <a:t>output products </a:t>
            </a:r>
            <a:r>
              <a:rPr lang="en-GB" sz="1600" dirty="0">
                <a:solidFill>
                  <a:schemeClr val="accent6"/>
                </a:solidFill>
              </a:rPr>
              <a:t>to match the gaps in the customer’s maturity and capability.</a:t>
            </a:r>
          </a:p>
          <a:p>
            <a:pPr marL="176213" lvl="0" indent="0" algn="l" rtl="0">
              <a:lnSpc>
                <a:spcPct val="100000"/>
              </a:lnSpc>
              <a:spcBef>
                <a:spcPts val="0"/>
              </a:spcBef>
              <a:spcAft>
                <a:spcPts val="0"/>
              </a:spcAft>
              <a:buSzPts val="2200"/>
              <a:buNone/>
            </a:pPr>
            <a:endParaRPr lang="en-GB" sz="1600" dirty="0">
              <a:solidFill>
                <a:schemeClr val="accent6"/>
              </a:solidFill>
            </a:endParaRPr>
          </a:p>
          <a:p>
            <a:pPr marL="176213" lvl="0" indent="0" algn="l" rtl="0">
              <a:lnSpc>
                <a:spcPct val="100000"/>
              </a:lnSpc>
              <a:spcBef>
                <a:spcPts val="0"/>
              </a:spcBef>
              <a:spcAft>
                <a:spcPts val="0"/>
              </a:spcAft>
              <a:buSzPts val="2200"/>
              <a:buNone/>
            </a:pPr>
            <a:r>
              <a:rPr lang="en-GB" sz="1600" dirty="0">
                <a:solidFill>
                  <a:schemeClr val="accent6"/>
                </a:solidFill>
              </a:rPr>
              <a:t>This will have the possible effect of reducing team size and engagement length to reduce cost and speed up delivery.</a:t>
            </a:r>
            <a:endParaRPr sz="1600" dirty="0">
              <a:solidFill>
                <a:schemeClr val="accent6"/>
              </a:solidFill>
            </a:endParaRPr>
          </a:p>
          <a:p>
            <a:pPr marL="176213" marR="0" lvl="0" indent="0" algn="l" rtl="0">
              <a:lnSpc>
                <a:spcPct val="100000"/>
              </a:lnSpc>
              <a:spcBef>
                <a:spcPts val="0"/>
              </a:spcBef>
              <a:spcAft>
                <a:spcPts val="0"/>
              </a:spcAft>
              <a:buClr>
                <a:schemeClr val="lt1"/>
              </a:buClr>
              <a:buSzPts val="2200"/>
              <a:buFont typeface="Arial"/>
              <a:buNone/>
            </a:pPr>
            <a:endParaRPr sz="1600" b="0" i="0" u="none" strike="noStrike" cap="none" dirty="0">
              <a:solidFill>
                <a:schemeClr val="accent6"/>
              </a:solidFill>
              <a:latin typeface="Arial"/>
              <a:ea typeface="Arial"/>
              <a:cs typeface="Arial"/>
              <a:sym typeface="Arial"/>
            </a:endParaRPr>
          </a:p>
        </p:txBody>
      </p:sp>
      <p:sp>
        <p:nvSpPr>
          <p:cNvPr id="378" name="Google Shape;378;p146"/>
          <p:cNvSpPr txBox="1"/>
          <p:nvPr/>
        </p:nvSpPr>
        <p:spPr>
          <a:xfrm>
            <a:off x="452054" y="1177986"/>
            <a:ext cx="11307946" cy="577927"/>
          </a:xfrm>
          <a:prstGeom prst="rect">
            <a:avLst/>
          </a:prstGeom>
          <a:noFill/>
          <a:ln>
            <a:noFill/>
          </a:ln>
        </p:spPr>
        <p:txBody>
          <a:bodyPr spcFirstLastPara="1" wrap="square" lIns="91425" tIns="45700" rIns="91425" bIns="45700" anchor="t" anchorCtr="0">
            <a:noAutofit/>
          </a:bodyPr>
          <a:lstStyle/>
          <a:p>
            <a:pPr marL="0" marR="0" lvl="0" indent="0" algn="l" rtl="0">
              <a:lnSpc>
                <a:spcPct val="91666"/>
              </a:lnSpc>
              <a:spcBef>
                <a:spcPts val="0"/>
              </a:spcBef>
              <a:spcAft>
                <a:spcPts val="0"/>
              </a:spcAft>
              <a:buClr>
                <a:srgbClr val="000000"/>
              </a:buClr>
              <a:buSzPts val="1800"/>
              <a:buFont typeface="Arial"/>
              <a:buNone/>
            </a:pPr>
            <a:r>
              <a:rPr lang="en-GB" sz="1800" b="1" i="0" u="none" strike="noStrike" cap="none" dirty="0">
                <a:solidFill>
                  <a:schemeClr val="accent6"/>
                </a:solidFill>
                <a:latin typeface="Arial"/>
                <a:ea typeface="Arial"/>
                <a:cs typeface="Arial"/>
                <a:sym typeface="Arial"/>
              </a:rPr>
              <a:t>Right sizing the engagement with any inputs from Maturity Assessment and early information capture</a:t>
            </a: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420408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150"/>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6000"/>
              <a:buNone/>
            </a:pPr>
            <a:r>
              <a:rPr lang="en-GB"/>
              <a:t>Delivery</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147"/>
          <p:cNvSpPr txBox="1">
            <a:spLocks noGrp="1"/>
          </p:cNvSpPr>
          <p:nvPr>
            <p:ph type="body" idx="2"/>
          </p:nvPr>
        </p:nvSpPr>
        <p:spPr>
          <a:xfrm>
            <a:off x="452054" y="1177986"/>
            <a:ext cx="11012644" cy="577927"/>
          </a:xfrm>
          <a:prstGeom prst="rect">
            <a:avLst/>
          </a:prstGeom>
          <a:noFill/>
          <a:ln>
            <a:noFill/>
          </a:ln>
        </p:spPr>
        <p:txBody>
          <a:bodyPr spcFirstLastPara="1" wrap="square" lIns="0" tIns="0" rIns="0" bIns="0" anchor="t" anchorCtr="0">
            <a:noAutofit/>
          </a:bodyPr>
          <a:lstStyle/>
          <a:p>
            <a:pPr marL="0" lvl="0" indent="0" algn="l" rtl="0">
              <a:lnSpc>
                <a:spcPct val="91666"/>
              </a:lnSpc>
              <a:spcBef>
                <a:spcPts val="0"/>
              </a:spcBef>
              <a:spcAft>
                <a:spcPts val="0"/>
              </a:spcAft>
              <a:buSzPts val="2400"/>
              <a:buNone/>
            </a:pPr>
            <a:r>
              <a:rPr lang="en-GB" sz="1800" dirty="0"/>
              <a:t>The Architecture Evaluation follows a proven, structured approach to deliver clear results, fast.</a:t>
            </a:r>
            <a:endParaRPr dirty="0"/>
          </a:p>
        </p:txBody>
      </p:sp>
      <p:sp>
        <p:nvSpPr>
          <p:cNvPr id="384" name="Google Shape;384;p147"/>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Delivery Approach</a:t>
            </a:r>
            <a:endParaRPr/>
          </a:p>
        </p:txBody>
      </p:sp>
      <p:sp>
        <p:nvSpPr>
          <p:cNvPr id="385" name="Google Shape;385;p147"/>
          <p:cNvSpPr/>
          <p:nvPr/>
        </p:nvSpPr>
        <p:spPr>
          <a:xfrm rot="-5400000">
            <a:off x="427378" y="2103214"/>
            <a:ext cx="1561874" cy="421964"/>
          </a:xfrm>
          <a:prstGeom prst="roundRect">
            <a:avLst>
              <a:gd name="adj" fmla="val 16667"/>
            </a:avLst>
          </a:prstGeom>
          <a:solidFill>
            <a:schemeClr val="dk2"/>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a:solidFill>
                  <a:srgbClr val="FFFFFF"/>
                </a:solidFill>
                <a:latin typeface="Arial"/>
                <a:ea typeface="Arial"/>
                <a:cs typeface="Arial"/>
                <a:sym typeface="Arial"/>
              </a:rPr>
              <a:t>Approach</a:t>
            </a:r>
            <a:endParaRPr sz="1300" b="0" i="0" u="none" strike="noStrike" cap="none">
              <a:solidFill>
                <a:srgbClr val="FFFFFF"/>
              </a:solidFill>
              <a:latin typeface="Arial"/>
              <a:ea typeface="Arial"/>
              <a:cs typeface="Arial"/>
              <a:sym typeface="Arial"/>
            </a:endParaRPr>
          </a:p>
        </p:txBody>
      </p:sp>
      <p:sp>
        <p:nvSpPr>
          <p:cNvPr id="386" name="Google Shape;386;p147"/>
          <p:cNvSpPr/>
          <p:nvPr/>
        </p:nvSpPr>
        <p:spPr>
          <a:xfrm rot="-5400000">
            <a:off x="427378" y="3706746"/>
            <a:ext cx="1561874" cy="421964"/>
          </a:xfrm>
          <a:prstGeom prst="roundRect">
            <a:avLst>
              <a:gd name="adj" fmla="val 16667"/>
            </a:avLst>
          </a:prstGeom>
          <a:solidFill>
            <a:schemeClr val="dk2"/>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a:solidFill>
                  <a:srgbClr val="FFFFFF"/>
                </a:solidFill>
                <a:latin typeface="Arial"/>
                <a:ea typeface="Arial"/>
                <a:cs typeface="Arial"/>
                <a:sym typeface="Arial"/>
              </a:rPr>
              <a:t>Activities</a:t>
            </a:r>
            <a:endParaRPr sz="1300" b="0" i="0" u="none" strike="noStrike" cap="none">
              <a:solidFill>
                <a:srgbClr val="FFFFFF"/>
              </a:solidFill>
              <a:latin typeface="Arial"/>
              <a:ea typeface="Arial"/>
              <a:cs typeface="Arial"/>
              <a:sym typeface="Arial"/>
            </a:endParaRPr>
          </a:p>
        </p:txBody>
      </p:sp>
      <p:sp>
        <p:nvSpPr>
          <p:cNvPr id="387" name="Google Shape;387;p147"/>
          <p:cNvSpPr/>
          <p:nvPr/>
        </p:nvSpPr>
        <p:spPr>
          <a:xfrm rot="-5400000">
            <a:off x="427378" y="5318261"/>
            <a:ext cx="1561874" cy="421964"/>
          </a:xfrm>
          <a:prstGeom prst="roundRect">
            <a:avLst>
              <a:gd name="adj" fmla="val 16667"/>
            </a:avLst>
          </a:prstGeom>
          <a:solidFill>
            <a:schemeClr val="dk2"/>
          </a:solid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dirty="0">
                <a:solidFill>
                  <a:srgbClr val="FFFFFF"/>
                </a:solidFill>
                <a:latin typeface="Arial"/>
                <a:ea typeface="Arial"/>
                <a:cs typeface="Arial"/>
                <a:sym typeface="Arial"/>
              </a:rPr>
              <a:t>Deliverables</a:t>
            </a:r>
            <a:endParaRPr sz="1300" b="0" i="0" u="none" strike="noStrike" cap="none" dirty="0">
              <a:solidFill>
                <a:srgbClr val="FFFFFF"/>
              </a:solidFill>
              <a:latin typeface="Arial"/>
              <a:ea typeface="Arial"/>
              <a:cs typeface="Arial"/>
              <a:sym typeface="Arial"/>
            </a:endParaRPr>
          </a:p>
        </p:txBody>
      </p:sp>
      <p:cxnSp>
        <p:nvCxnSpPr>
          <p:cNvPr id="388" name="Google Shape;388;p147"/>
          <p:cNvCxnSpPr/>
          <p:nvPr/>
        </p:nvCxnSpPr>
        <p:spPr>
          <a:xfrm rot="10800000" flipH="1">
            <a:off x="1007997" y="3059075"/>
            <a:ext cx="10436647" cy="42300"/>
          </a:xfrm>
          <a:prstGeom prst="straightConnector1">
            <a:avLst/>
          </a:prstGeom>
          <a:noFill/>
          <a:ln w="9525" cap="flat" cmpd="sng">
            <a:solidFill>
              <a:schemeClr val="dk2"/>
            </a:solidFill>
            <a:prstDash val="solid"/>
            <a:round/>
            <a:headEnd type="none" w="sm" len="sm"/>
            <a:tailEnd type="none" w="sm" len="sm"/>
          </a:ln>
        </p:spPr>
      </p:cxnSp>
      <p:cxnSp>
        <p:nvCxnSpPr>
          <p:cNvPr id="389" name="Google Shape;389;p147"/>
          <p:cNvCxnSpPr/>
          <p:nvPr/>
        </p:nvCxnSpPr>
        <p:spPr>
          <a:xfrm rot="10800000" flipH="1">
            <a:off x="1007997" y="4680888"/>
            <a:ext cx="10436647" cy="42300"/>
          </a:xfrm>
          <a:prstGeom prst="straightConnector1">
            <a:avLst/>
          </a:prstGeom>
          <a:noFill/>
          <a:ln w="9525" cap="flat" cmpd="sng">
            <a:solidFill>
              <a:schemeClr val="dk2"/>
            </a:solidFill>
            <a:prstDash val="solid"/>
            <a:round/>
            <a:headEnd type="none" w="sm" len="sm"/>
            <a:tailEnd type="none" w="sm" len="sm"/>
          </a:ln>
        </p:spPr>
      </p:cxnSp>
      <p:pic>
        <p:nvPicPr>
          <p:cNvPr id="391" name="Google Shape;391;p147" descr="Search icon"/>
          <p:cNvPicPr preferRelativeResize="0"/>
          <p:nvPr/>
        </p:nvPicPr>
        <p:blipFill rotWithShape="1">
          <a:blip r:embed="rId3">
            <a:alphaModFix amt="70000"/>
          </a:blip>
          <a:srcRect/>
          <a:stretch/>
        </p:blipFill>
        <p:spPr>
          <a:xfrm>
            <a:off x="1977118" y="1627659"/>
            <a:ext cx="849327" cy="831903"/>
          </a:xfrm>
          <a:prstGeom prst="rect">
            <a:avLst/>
          </a:prstGeom>
          <a:noFill/>
          <a:ln>
            <a:noFill/>
          </a:ln>
        </p:spPr>
      </p:pic>
      <p:sp>
        <p:nvSpPr>
          <p:cNvPr id="392" name="Google Shape;392;p147"/>
          <p:cNvSpPr txBox="1"/>
          <p:nvPr/>
        </p:nvSpPr>
        <p:spPr>
          <a:xfrm>
            <a:off x="1419297" y="3053483"/>
            <a:ext cx="1964969" cy="1586255"/>
          </a:xfrm>
          <a:prstGeom prst="rect">
            <a:avLst/>
          </a:prstGeom>
          <a:noFill/>
          <a:ln>
            <a:noFill/>
          </a:ln>
        </p:spPr>
        <p:txBody>
          <a:bodyPr spcFirstLastPara="1" wrap="square" lIns="36000" tIns="36000" rIns="0" bIns="0" anchor="t" anchorCtr="0">
            <a:noAutofit/>
          </a:bodyPr>
          <a:lstStyle/>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Analyse EA vision, strategy and principles</a:t>
            </a:r>
            <a:endParaRPr sz="1400" b="0" i="0" u="none" strike="noStrike" cap="none" dirty="0">
              <a:solidFill>
                <a:schemeClr val="accent6"/>
              </a:solidFill>
              <a:latin typeface="Arial"/>
              <a:ea typeface="Arial"/>
              <a:cs typeface="Arial"/>
              <a:sym typeface="Arial"/>
            </a:endParaRPr>
          </a:p>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Check Value Propositions , Goals, Objectives</a:t>
            </a:r>
            <a:endParaRPr sz="1400" b="0" i="0" u="none" strike="noStrike" cap="none" dirty="0">
              <a:solidFill>
                <a:schemeClr val="accent6"/>
              </a:solidFill>
              <a:latin typeface="Arial"/>
              <a:ea typeface="Arial"/>
              <a:cs typeface="Arial"/>
              <a:sym typeface="Arial"/>
            </a:endParaRPr>
          </a:p>
          <a:p>
            <a:pPr marL="152400" marR="0" lvl="0" indent="-152400" algn="l" rtl="0">
              <a:lnSpc>
                <a:spcPct val="100000"/>
              </a:lnSpc>
              <a:spcBef>
                <a:spcPts val="0"/>
              </a:spcBef>
              <a:spcAft>
                <a:spcPts val="0"/>
              </a:spcAft>
              <a:buClr>
                <a:schemeClr val="dk2"/>
              </a:buClr>
              <a:buSzPts val="1200"/>
              <a:buFont typeface="Rubik Light"/>
              <a:buChar char="●"/>
            </a:pPr>
            <a:r>
              <a:rPr lang="en-GB" sz="1200" dirty="0">
                <a:solidFill>
                  <a:schemeClr val="accent6"/>
                </a:solidFill>
              </a:rPr>
              <a:t>Gather the high level TA artefacts (net, infra, apps)</a:t>
            </a:r>
            <a:endParaRPr sz="1200" dirty="0">
              <a:solidFill>
                <a:schemeClr val="accent6"/>
              </a:solidFill>
            </a:endParaRPr>
          </a:p>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Create the initial Architecture Summary document</a:t>
            </a:r>
          </a:p>
        </p:txBody>
      </p:sp>
      <p:sp>
        <p:nvSpPr>
          <p:cNvPr id="393" name="Google Shape;393;p147"/>
          <p:cNvSpPr txBox="1"/>
          <p:nvPr/>
        </p:nvSpPr>
        <p:spPr>
          <a:xfrm>
            <a:off x="1597515" y="2415459"/>
            <a:ext cx="1603983" cy="588383"/>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dirty="0">
                <a:solidFill>
                  <a:schemeClr val="accent6"/>
                </a:solidFill>
                <a:latin typeface="Arial"/>
                <a:ea typeface="Arial"/>
                <a:cs typeface="Arial"/>
                <a:sym typeface="Arial"/>
              </a:rPr>
              <a:t>Understand the current landscape</a:t>
            </a:r>
            <a:endParaRPr sz="1300" b="0" i="0" u="none" strike="noStrike" cap="none" dirty="0">
              <a:solidFill>
                <a:schemeClr val="accent6"/>
              </a:solidFill>
              <a:latin typeface="Arial"/>
              <a:ea typeface="Arial"/>
              <a:cs typeface="Arial"/>
              <a:sym typeface="Arial"/>
            </a:endParaRPr>
          </a:p>
        </p:txBody>
      </p:sp>
      <p:pic>
        <p:nvPicPr>
          <p:cNvPr id="397" name="Google Shape;397;p147" descr="Diverge icon"/>
          <p:cNvPicPr preferRelativeResize="0"/>
          <p:nvPr/>
        </p:nvPicPr>
        <p:blipFill rotWithShape="1">
          <a:blip r:embed="rId4">
            <a:alphaModFix amt="70000"/>
          </a:blip>
          <a:srcRect/>
          <a:stretch/>
        </p:blipFill>
        <p:spPr>
          <a:xfrm>
            <a:off x="3958739" y="1627659"/>
            <a:ext cx="853166" cy="835663"/>
          </a:xfrm>
          <a:prstGeom prst="rect">
            <a:avLst/>
          </a:prstGeom>
          <a:noFill/>
          <a:ln>
            <a:noFill/>
          </a:ln>
        </p:spPr>
      </p:pic>
      <p:sp>
        <p:nvSpPr>
          <p:cNvPr id="398" name="Google Shape;398;p147"/>
          <p:cNvSpPr txBox="1"/>
          <p:nvPr/>
        </p:nvSpPr>
        <p:spPr>
          <a:xfrm>
            <a:off x="3651308" y="2423716"/>
            <a:ext cx="1468028" cy="588383"/>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a:solidFill>
                  <a:schemeClr val="accent6"/>
                </a:solidFill>
                <a:latin typeface="Arial"/>
                <a:ea typeface="Arial"/>
                <a:cs typeface="Arial"/>
                <a:sym typeface="Arial"/>
              </a:rPr>
              <a:t>Assess the Current Estate</a:t>
            </a:r>
            <a:endParaRPr sz="1300" b="0" i="0" u="none" strike="noStrike" cap="none">
              <a:solidFill>
                <a:schemeClr val="accent6"/>
              </a:solidFill>
              <a:latin typeface="Arial"/>
              <a:ea typeface="Arial"/>
              <a:cs typeface="Arial"/>
              <a:sym typeface="Arial"/>
            </a:endParaRPr>
          </a:p>
        </p:txBody>
      </p:sp>
      <p:sp>
        <p:nvSpPr>
          <p:cNvPr id="400" name="Google Shape;400;p147"/>
          <p:cNvSpPr txBox="1"/>
          <p:nvPr/>
        </p:nvSpPr>
        <p:spPr>
          <a:xfrm>
            <a:off x="3402688" y="3108903"/>
            <a:ext cx="1965269" cy="1586255"/>
          </a:xfrm>
          <a:prstGeom prst="rect">
            <a:avLst/>
          </a:prstGeom>
          <a:noFill/>
          <a:ln>
            <a:noFill/>
          </a:ln>
        </p:spPr>
        <p:txBody>
          <a:bodyPr spcFirstLastPara="1" wrap="square" lIns="36000" tIns="36000" rIns="0" bIns="0" anchor="t" anchorCtr="0">
            <a:noAutofit/>
          </a:bodyPr>
          <a:lstStyle/>
          <a:p>
            <a:pPr marL="152400" marR="0" lvl="0" indent="-152400" algn="l" rtl="0">
              <a:lnSpc>
                <a:spcPct val="100000"/>
              </a:lnSpc>
              <a:spcBef>
                <a:spcPts val="0"/>
              </a:spcBef>
              <a:spcAft>
                <a:spcPts val="0"/>
              </a:spcAft>
              <a:buClr>
                <a:schemeClr val="dk2"/>
              </a:buClr>
              <a:buSzPts val="1200"/>
              <a:buFont typeface="Rubik Light"/>
              <a:buChar char="●"/>
            </a:pPr>
            <a:r>
              <a:rPr lang="en-US" sz="1200" b="0" i="0" u="none" strike="noStrike" cap="none" dirty="0" err="1">
                <a:solidFill>
                  <a:schemeClr val="accent6"/>
                </a:solidFill>
                <a:latin typeface="Arial"/>
                <a:ea typeface="Arial"/>
                <a:cs typeface="Arial"/>
                <a:sym typeface="Arial"/>
              </a:rPr>
              <a:t>Analyse</a:t>
            </a:r>
            <a:r>
              <a:rPr lang="en-US" sz="1200" b="0" i="0" u="none" strike="noStrike" cap="none" dirty="0">
                <a:solidFill>
                  <a:schemeClr val="accent6"/>
                </a:solidFill>
                <a:latin typeface="Arial"/>
                <a:ea typeface="Arial"/>
                <a:cs typeface="Arial"/>
                <a:sym typeface="Arial"/>
              </a:rPr>
              <a:t> EA approach and supporting artefacts</a:t>
            </a:r>
          </a:p>
          <a:p>
            <a:pPr marL="152400" marR="0" lvl="0" indent="-152400" algn="l" rtl="0">
              <a:lnSpc>
                <a:spcPct val="100000"/>
              </a:lnSpc>
              <a:spcBef>
                <a:spcPts val="0"/>
              </a:spcBef>
              <a:spcAft>
                <a:spcPts val="0"/>
              </a:spcAft>
              <a:buClr>
                <a:schemeClr val="dk2"/>
              </a:buClr>
              <a:buSzPts val="1200"/>
              <a:buFont typeface="Rubik Light"/>
              <a:buChar char="●"/>
            </a:pPr>
            <a:r>
              <a:rPr lang="en-US" sz="1200" b="0" i="0" u="none" strike="noStrike" cap="none" dirty="0">
                <a:solidFill>
                  <a:schemeClr val="accent6"/>
                </a:solidFill>
                <a:latin typeface="Arial"/>
                <a:ea typeface="Arial"/>
                <a:cs typeface="Arial"/>
                <a:sym typeface="Arial"/>
              </a:rPr>
              <a:t>Review documenting and modelling processes</a:t>
            </a:r>
            <a:endParaRPr lang="en-GB" sz="1200" b="0" i="0" u="none" strike="noStrike" cap="none" dirty="0">
              <a:solidFill>
                <a:schemeClr val="accent6"/>
              </a:solidFill>
              <a:latin typeface="Arial"/>
              <a:ea typeface="Arial"/>
              <a:cs typeface="Arial"/>
              <a:sym typeface="Arial"/>
            </a:endParaRPr>
          </a:p>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Review Reference architectures</a:t>
            </a:r>
          </a:p>
          <a:p>
            <a:pPr marL="152400" marR="0" lvl="0" indent="-152400" algn="l" rtl="0">
              <a:lnSpc>
                <a:spcPct val="100000"/>
              </a:lnSpc>
              <a:spcBef>
                <a:spcPts val="0"/>
              </a:spcBef>
              <a:spcAft>
                <a:spcPts val="0"/>
              </a:spcAft>
              <a:buClr>
                <a:schemeClr val="dk2"/>
              </a:buClr>
              <a:buSzPts val="1200"/>
              <a:buFont typeface="Rubik Light"/>
              <a:buChar char="●"/>
            </a:pPr>
            <a:r>
              <a:rPr lang="en-GB" sz="1200" dirty="0">
                <a:solidFill>
                  <a:schemeClr val="accent6"/>
                </a:solidFill>
              </a:rPr>
              <a:t>Review existing connectivity designs</a:t>
            </a:r>
            <a:endParaRPr lang="en-GB" sz="1200" b="0" i="0" u="none" strike="noStrike" cap="none" dirty="0">
              <a:solidFill>
                <a:schemeClr val="accent6"/>
              </a:solidFill>
              <a:latin typeface="Arial"/>
              <a:ea typeface="Arial"/>
              <a:cs typeface="Arial"/>
              <a:sym typeface="Arial"/>
            </a:endParaRPr>
          </a:p>
        </p:txBody>
      </p:sp>
      <p:pic>
        <p:nvPicPr>
          <p:cNvPr id="402" name="Google Shape;402;p147" descr="Star icon"/>
          <p:cNvPicPr preferRelativeResize="0"/>
          <p:nvPr/>
        </p:nvPicPr>
        <p:blipFill rotWithShape="1">
          <a:blip r:embed="rId5">
            <a:alphaModFix amt="70000"/>
          </a:blip>
          <a:srcRect/>
          <a:stretch/>
        </p:blipFill>
        <p:spPr>
          <a:xfrm>
            <a:off x="5942430" y="1627659"/>
            <a:ext cx="853166" cy="835663"/>
          </a:xfrm>
          <a:prstGeom prst="rect">
            <a:avLst/>
          </a:prstGeom>
          <a:noFill/>
          <a:ln>
            <a:noFill/>
          </a:ln>
        </p:spPr>
      </p:pic>
      <p:sp>
        <p:nvSpPr>
          <p:cNvPr id="403" name="Google Shape;403;p147"/>
          <p:cNvSpPr txBox="1"/>
          <p:nvPr/>
        </p:nvSpPr>
        <p:spPr>
          <a:xfrm>
            <a:off x="5634999" y="2423716"/>
            <a:ext cx="1468028" cy="588383"/>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dirty="0">
                <a:solidFill>
                  <a:schemeClr val="accent6"/>
                </a:solidFill>
                <a:latin typeface="Arial"/>
                <a:ea typeface="Arial"/>
                <a:cs typeface="Arial"/>
                <a:sym typeface="Arial"/>
              </a:rPr>
              <a:t>Create </a:t>
            </a:r>
            <a:endParaRPr sz="1300" b="0" i="0" u="none" strike="noStrike" cap="none" dirty="0">
              <a:solidFill>
                <a:schemeClr val="accent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dirty="0">
                <a:solidFill>
                  <a:schemeClr val="accent6"/>
                </a:solidFill>
                <a:latin typeface="Arial"/>
                <a:ea typeface="Arial"/>
                <a:cs typeface="Arial"/>
                <a:sym typeface="Arial"/>
              </a:rPr>
              <a:t>Analysis</a:t>
            </a:r>
            <a:endParaRPr sz="1300" b="0" i="0" u="none" strike="noStrike" cap="none" dirty="0">
              <a:solidFill>
                <a:schemeClr val="accent6"/>
              </a:solidFill>
              <a:latin typeface="Arial"/>
              <a:ea typeface="Arial"/>
              <a:cs typeface="Arial"/>
              <a:sym typeface="Arial"/>
            </a:endParaRPr>
          </a:p>
        </p:txBody>
      </p:sp>
      <p:sp>
        <p:nvSpPr>
          <p:cNvPr id="405" name="Google Shape;405;p147"/>
          <p:cNvSpPr txBox="1"/>
          <p:nvPr/>
        </p:nvSpPr>
        <p:spPr>
          <a:xfrm>
            <a:off x="5386379" y="3108903"/>
            <a:ext cx="1965269" cy="1445255"/>
          </a:xfrm>
          <a:prstGeom prst="rect">
            <a:avLst/>
          </a:prstGeom>
          <a:noFill/>
          <a:ln>
            <a:noFill/>
          </a:ln>
        </p:spPr>
        <p:txBody>
          <a:bodyPr spcFirstLastPara="1" wrap="square" lIns="36000" tIns="36000" rIns="0" bIns="0" anchor="t" anchorCtr="0">
            <a:noAutofit/>
          </a:bodyPr>
          <a:lstStyle/>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Identify optimal CSP and usage models</a:t>
            </a:r>
          </a:p>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Identify EA gaps for cloud adoption</a:t>
            </a:r>
            <a:endParaRPr sz="1200" b="0" i="0" u="none" strike="noStrike" cap="none" dirty="0">
              <a:solidFill>
                <a:schemeClr val="accent6"/>
              </a:solidFill>
              <a:latin typeface="Arial"/>
              <a:ea typeface="Arial"/>
              <a:cs typeface="Arial"/>
              <a:sym typeface="Arial"/>
            </a:endParaRPr>
          </a:p>
          <a:p>
            <a:pPr marL="152400" indent="-152400">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Analyse current patterns for cloud suitability</a:t>
            </a:r>
            <a:endParaRPr lang="en-GB" sz="1200" dirty="0">
              <a:solidFill>
                <a:schemeClr val="accent6"/>
              </a:solidFill>
            </a:endParaRPr>
          </a:p>
          <a:p>
            <a:pPr marL="152400" indent="-152400">
              <a:buClr>
                <a:schemeClr val="dk2"/>
              </a:buClr>
              <a:buSzPts val="1200"/>
              <a:buFont typeface="Rubik Light"/>
              <a:buChar char="●"/>
            </a:pPr>
            <a:r>
              <a:rPr lang="en-GB" sz="1200" dirty="0">
                <a:solidFill>
                  <a:schemeClr val="accent6"/>
                </a:solidFill>
              </a:rPr>
              <a:t>Identify TA gaps for cloud adoption</a:t>
            </a:r>
            <a:endParaRPr sz="1200" b="0" i="0" u="none" strike="noStrike" cap="none" dirty="0">
              <a:solidFill>
                <a:schemeClr val="accent6"/>
              </a:solidFill>
              <a:latin typeface="Arial"/>
              <a:ea typeface="Arial"/>
              <a:cs typeface="Arial"/>
              <a:sym typeface="Arial"/>
            </a:endParaRPr>
          </a:p>
        </p:txBody>
      </p:sp>
      <p:pic>
        <p:nvPicPr>
          <p:cNvPr id="407" name="Google Shape;407;p147" descr="Sync icon"/>
          <p:cNvPicPr preferRelativeResize="0"/>
          <p:nvPr/>
        </p:nvPicPr>
        <p:blipFill rotWithShape="1">
          <a:blip r:embed="rId6">
            <a:alphaModFix amt="70000"/>
          </a:blip>
          <a:srcRect/>
          <a:stretch/>
        </p:blipFill>
        <p:spPr>
          <a:xfrm>
            <a:off x="7926121" y="1627659"/>
            <a:ext cx="853166" cy="835663"/>
          </a:xfrm>
          <a:prstGeom prst="rect">
            <a:avLst/>
          </a:prstGeom>
          <a:noFill/>
          <a:ln>
            <a:noFill/>
          </a:ln>
        </p:spPr>
      </p:pic>
      <p:sp>
        <p:nvSpPr>
          <p:cNvPr id="408" name="Google Shape;408;p147"/>
          <p:cNvSpPr txBox="1"/>
          <p:nvPr/>
        </p:nvSpPr>
        <p:spPr>
          <a:xfrm>
            <a:off x="7618690" y="2423715"/>
            <a:ext cx="1612282" cy="588383"/>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dirty="0">
                <a:solidFill>
                  <a:schemeClr val="accent6"/>
                </a:solidFill>
              </a:rPr>
              <a:t>Design the Scaffold</a:t>
            </a:r>
            <a:endParaRPr sz="1300" dirty="0">
              <a:solidFill>
                <a:schemeClr val="accent6"/>
              </a:solidFill>
            </a:endParaRPr>
          </a:p>
        </p:txBody>
      </p:sp>
      <p:sp>
        <p:nvSpPr>
          <p:cNvPr id="410" name="Google Shape;410;p147"/>
          <p:cNvSpPr txBox="1"/>
          <p:nvPr/>
        </p:nvSpPr>
        <p:spPr>
          <a:xfrm>
            <a:off x="7370070" y="3108903"/>
            <a:ext cx="1965269" cy="1587676"/>
          </a:xfrm>
          <a:prstGeom prst="rect">
            <a:avLst/>
          </a:prstGeom>
          <a:noFill/>
          <a:ln>
            <a:noFill/>
          </a:ln>
        </p:spPr>
        <p:txBody>
          <a:bodyPr spcFirstLastPara="1" wrap="square" lIns="36000" tIns="36000" rIns="0" bIns="0" anchor="t" anchorCtr="0">
            <a:noAutofit/>
          </a:bodyPr>
          <a:lstStyle/>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Align Cloud Adoption Framework with Org</a:t>
            </a:r>
          </a:p>
          <a:p>
            <a:pPr marL="152400" marR="0" lvl="0" indent="-152400" algn="l" rtl="0">
              <a:lnSpc>
                <a:spcPct val="100000"/>
              </a:lnSpc>
              <a:spcBef>
                <a:spcPts val="0"/>
              </a:spcBef>
              <a:spcAft>
                <a:spcPts val="0"/>
              </a:spcAft>
              <a:buClr>
                <a:schemeClr val="dk2"/>
              </a:buClr>
              <a:buSzPts val="1200"/>
              <a:buFont typeface="Rubik Light"/>
              <a:buChar char="●"/>
            </a:pPr>
            <a:r>
              <a:rPr lang="en-GB" sz="1200" dirty="0">
                <a:solidFill>
                  <a:schemeClr val="accent6"/>
                </a:solidFill>
              </a:rPr>
              <a:t>Select appropriate adoption strategies</a:t>
            </a:r>
            <a:endParaRPr lang="en-GB" sz="1200" b="0" i="0" u="none" strike="noStrike" cap="none" dirty="0">
              <a:solidFill>
                <a:schemeClr val="accent6"/>
              </a:solidFill>
              <a:latin typeface="Arial"/>
              <a:ea typeface="Arial"/>
              <a:cs typeface="Arial"/>
              <a:sym typeface="Arial"/>
            </a:endParaRPr>
          </a:p>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Gather relevant patterns for TA gaps</a:t>
            </a:r>
          </a:p>
          <a:p>
            <a:pPr marL="152400" marR="0" lvl="0" indent="-152400" algn="l" rtl="0">
              <a:lnSpc>
                <a:spcPct val="100000"/>
              </a:lnSpc>
              <a:spcBef>
                <a:spcPts val="0"/>
              </a:spcBef>
              <a:spcAft>
                <a:spcPts val="0"/>
              </a:spcAft>
              <a:buClr>
                <a:schemeClr val="dk2"/>
              </a:buClr>
              <a:buSzPts val="1200"/>
              <a:buFont typeface="Rubik Light"/>
              <a:buChar char="●"/>
            </a:pPr>
            <a:r>
              <a:rPr lang="en-GB" sz="1200" dirty="0">
                <a:solidFill>
                  <a:schemeClr val="accent6"/>
                </a:solidFill>
              </a:rPr>
              <a:t>Select CSP and strategy aligned tooling options</a:t>
            </a:r>
            <a:endParaRPr lang="en-GB" sz="1200" b="0" i="0" u="none" strike="noStrike" cap="none" dirty="0">
              <a:solidFill>
                <a:schemeClr val="accent6"/>
              </a:solidFill>
              <a:latin typeface="Arial"/>
              <a:ea typeface="Arial"/>
              <a:cs typeface="Arial"/>
              <a:sym typeface="Arial"/>
            </a:endParaRPr>
          </a:p>
        </p:txBody>
      </p:sp>
      <p:pic>
        <p:nvPicPr>
          <p:cNvPr id="412" name="Google Shape;412;p147" descr="Calendar icon"/>
          <p:cNvPicPr preferRelativeResize="0"/>
          <p:nvPr/>
        </p:nvPicPr>
        <p:blipFill rotWithShape="1">
          <a:blip r:embed="rId7">
            <a:alphaModFix amt="70000"/>
          </a:blip>
          <a:srcRect/>
          <a:stretch/>
        </p:blipFill>
        <p:spPr>
          <a:xfrm>
            <a:off x="9941516" y="1627659"/>
            <a:ext cx="853166" cy="835663"/>
          </a:xfrm>
          <a:prstGeom prst="rect">
            <a:avLst/>
          </a:prstGeom>
          <a:noFill/>
          <a:ln>
            <a:noFill/>
          </a:ln>
        </p:spPr>
      </p:pic>
      <p:sp>
        <p:nvSpPr>
          <p:cNvPr id="413" name="Google Shape;413;p147"/>
          <p:cNvSpPr txBox="1"/>
          <p:nvPr/>
        </p:nvSpPr>
        <p:spPr>
          <a:xfrm>
            <a:off x="9688518" y="2415459"/>
            <a:ext cx="1359163" cy="588383"/>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300" b="0" i="0" u="none" strike="noStrike" cap="none">
                <a:solidFill>
                  <a:schemeClr val="accent6"/>
                </a:solidFill>
                <a:latin typeface="Arial"/>
                <a:ea typeface="Arial"/>
                <a:cs typeface="Arial"/>
                <a:sym typeface="Arial"/>
              </a:rPr>
              <a:t>Create the Roadmap</a:t>
            </a:r>
            <a:endParaRPr sz="1300" b="0" i="0" u="none" strike="noStrike" cap="none">
              <a:solidFill>
                <a:schemeClr val="accent6"/>
              </a:solidFill>
              <a:latin typeface="Arial"/>
              <a:ea typeface="Arial"/>
              <a:cs typeface="Arial"/>
              <a:sym typeface="Arial"/>
            </a:endParaRPr>
          </a:p>
        </p:txBody>
      </p:sp>
      <p:sp>
        <p:nvSpPr>
          <p:cNvPr id="415" name="Google Shape;415;p147"/>
          <p:cNvSpPr txBox="1"/>
          <p:nvPr/>
        </p:nvSpPr>
        <p:spPr>
          <a:xfrm>
            <a:off x="9385465" y="3108903"/>
            <a:ext cx="1965269" cy="1587676"/>
          </a:xfrm>
          <a:prstGeom prst="rect">
            <a:avLst/>
          </a:prstGeom>
          <a:noFill/>
          <a:ln>
            <a:noFill/>
          </a:ln>
        </p:spPr>
        <p:txBody>
          <a:bodyPr spcFirstLastPara="1" wrap="square" lIns="36000" tIns="36000" rIns="0" bIns="0" anchor="t" anchorCtr="0">
            <a:noAutofit/>
          </a:bodyPr>
          <a:lstStyle/>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Provide short term &amp; mid term adoption strategies to create an executable roadmap</a:t>
            </a:r>
            <a:endParaRPr sz="1200" b="0" i="0" u="none" strike="noStrike" cap="none" dirty="0">
              <a:solidFill>
                <a:schemeClr val="accent6"/>
              </a:solidFill>
              <a:latin typeface="Arial"/>
              <a:ea typeface="Arial"/>
              <a:cs typeface="Arial"/>
              <a:sym typeface="Arial"/>
            </a:endParaRPr>
          </a:p>
          <a:p>
            <a:pPr marL="152400" marR="0" lvl="0" indent="-152400" algn="l" rtl="0">
              <a:lnSpc>
                <a:spcPct val="100000"/>
              </a:lnSpc>
              <a:spcBef>
                <a:spcPts val="0"/>
              </a:spcBef>
              <a:spcAft>
                <a:spcPts val="0"/>
              </a:spcAft>
              <a:buClr>
                <a:schemeClr val="dk2"/>
              </a:buClr>
              <a:buSzPts val="1200"/>
              <a:buFont typeface="Rubik Light"/>
              <a:buChar char="●"/>
            </a:pPr>
            <a:r>
              <a:rPr lang="en-GB" sz="1200" b="0" i="0" u="none" strike="noStrike" cap="none" dirty="0">
                <a:solidFill>
                  <a:schemeClr val="accent6"/>
                </a:solidFill>
                <a:latin typeface="Arial"/>
                <a:ea typeface="Arial"/>
                <a:cs typeface="Arial"/>
                <a:sym typeface="Arial"/>
              </a:rPr>
              <a:t>Strategy optimisation options (like DevOps, PaaS, SaaS etc)</a:t>
            </a:r>
            <a:endParaRPr sz="1200" b="0" i="0" u="none" strike="noStrike" cap="none" dirty="0">
              <a:solidFill>
                <a:schemeClr val="accent6"/>
              </a:solidFill>
              <a:latin typeface="Arial"/>
              <a:ea typeface="Arial"/>
              <a:cs typeface="Arial"/>
              <a:sym typeface="Arial"/>
            </a:endParaRPr>
          </a:p>
        </p:txBody>
      </p:sp>
      <p:pic>
        <p:nvPicPr>
          <p:cNvPr id="4" name="Picture 3" descr="Table&#10;&#10;Description automatically generated">
            <a:extLst>
              <a:ext uri="{FF2B5EF4-FFF2-40B4-BE49-F238E27FC236}">
                <a16:creationId xmlns:a16="http://schemas.microsoft.com/office/drawing/2014/main" id="{89F73592-D11C-EBEA-4DB3-297AC0E18DE7}"/>
              </a:ext>
            </a:extLst>
          </p:cNvPr>
          <p:cNvPicPr>
            <a:picLocks noChangeAspect="1"/>
          </p:cNvPicPr>
          <p:nvPr/>
        </p:nvPicPr>
        <p:blipFill>
          <a:blip r:embed="rId8"/>
          <a:stretch>
            <a:fillRect/>
          </a:stretch>
        </p:blipFill>
        <p:spPr>
          <a:xfrm>
            <a:off x="1534433" y="5057412"/>
            <a:ext cx="1929630" cy="833522"/>
          </a:xfrm>
          <a:prstGeom prst="rect">
            <a:avLst/>
          </a:prstGeom>
        </p:spPr>
      </p:pic>
      <p:pic>
        <p:nvPicPr>
          <p:cNvPr id="8" name="Picture 7" descr="Diagram&#10;&#10;Description automatically generated">
            <a:extLst>
              <a:ext uri="{FF2B5EF4-FFF2-40B4-BE49-F238E27FC236}">
                <a16:creationId xmlns:a16="http://schemas.microsoft.com/office/drawing/2014/main" id="{11387795-2A79-10C5-5AD7-5C88B47328C0}"/>
              </a:ext>
            </a:extLst>
          </p:cNvPr>
          <p:cNvPicPr>
            <a:picLocks noChangeAspect="1"/>
          </p:cNvPicPr>
          <p:nvPr/>
        </p:nvPicPr>
        <p:blipFill>
          <a:blip r:embed="rId9"/>
          <a:stretch>
            <a:fillRect/>
          </a:stretch>
        </p:blipFill>
        <p:spPr>
          <a:xfrm>
            <a:off x="4339332" y="5735933"/>
            <a:ext cx="1169498" cy="559241"/>
          </a:xfrm>
          <a:prstGeom prst="rect">
            <a:avLst/>
          </a:prstGeom>
        </p:spPr>
      </p:pic>
      <p:pic>
        <p:nvPicPr>
          <p:cNvPr id="6" name="Picture 5" descr="Diagram&#10;&#10;Description automatically generated">
            <a:extLst>
              <a:ext uri="{FF2B5EF4-FFF2-40B4-BE49-F238E27FC236}">
                <a16:creationId xmlns:a16="http://schemas.microsoft.com/office/drawing/2014/main" id="{D01D1FE2-C475-CB1E-5CCA-71D6BCBA284E}"/>
              </a:ext>
            </a:extLst>
          </p:cNvPr>
          <p:cNvPicPr>
            <a:picLocks noChangeAspect="1"/>
          </p:cNvPicPr>
          <p:nvPr/>
        </p:nvPicPr>
        <p:blipFill>
          <a:blip r:embed="rId10"/>
          <a:stretch>
            <a:fillRect/>
          </a:stretch>
        </p:blipFill>
        <p:spPr>
          <a:xfrm>
            <a:off x="3709827" y="5474173"/>
            <a:ext cx="1060128" cy="583714"/>
          </a:xfrm>
          <a:prstGeom prst="rect">
            <a:avLst/>
          </a:prstGeom>
        </p:spPr>
      </p:pic>
      <p:pic>
        <p:nvPicPr>
          <p:cNvPr id="14" name="Picture 13" descr="Graphical user interface, text, application, email&#10;&#10;Description automatically generated">
            <a:extLst>
              <a:ext uri="{FF2B5EF4-FFF2-40B4-BE49-F238E27FC236}">
                <a16:creationId xmlns:a16="http://schemas.microsoft.com/office/drawing/2014/main" id="{FF526BC3-844A-E90B-1F3A-86DF3534F7ED}"/>
              </a:ext>
            </a:extLst>
          </p:cNvPr>
          <p:cNvPicPr>
            <a:picLocks noChangeAspect="1"/>
          </p:cNvPicPr>
          <p:nvPr/>
        </p:nvPicPr>
        <p:blipFill>
          <a:blip r:embed="rId11"/>
          <a:stretch>
            <a:fillRect/>
          </a:stretch>
        </p:blipFill>
        <p:spPr>
          <a:xfrm>
            <a:off x="3846850" y="4748306"/>
            <a:ext cx="1168869" cy="800113"/>
          </a:xfrm>
          <a:prstGeom prst="rect">
            <a:avLst/>
          </a:prstGeom>
        </p:spPr>
      </p:pic>
      <p:pic>
        <p:nvPicPr>
          <p:cNvPr id="16" name="Picture 15" descr="Logo&#10;&#10;Description automatically generated">
            <a:extLst>
              <a:ext uri="{FF2B5EF4-FFF2-40B4-BE49-F238E27FC236}">
                <a16:creationId xmlns:a16="http://schemas.microsoft.com/office/drawing/2014/main" id="{CE577638-B59B-4F22-9DA7-DF1491A6F9EF}"/>
              </a:ext>
            </a:extLst>
          </p:cNvPr>
          <p:cNvPicPr>
            <a:picLocks noChangeAspect="1"/>
          </p:cNvPicPr>
          <p:nvPr/>
        </p:nvPicPr>
        <p:blipFill>
          <a:blip r:embed="rId12">
            <a:extLst>
              <a:ext uri="{837473B0-CC2E-450A-ABE3-18F120FF3D39}">
                <a1611:picAttrSrcUrl xmlns:a1611="http://schemas.microsoft.com/office/drawing/2016/11/main" r:id="rId13"/>
              </a:ext>
            </a:extLst>
          </a:blip>
          <a:stretch>
            <a:fillRect/>
          </a:stretch>
        </p:blipFill>
        <p:spPr>
          <a:xfrm>
            <a:off x="5684900" y="4936837"/>
            <a:ext cx="778893" cy="466167"/>
          </a:xfrm>
          <a:prstGeom prst="rect">
            <a:avLst/>
          </a:prstGeom>
        </p:spPr>
      </p:pic>
      <p:pic>
        <p:nvPicPr>
          <p:cNvPr id="19" name="Picture 18" descr="Logo, company name&#10;&#10;Description automatically generated">
            <a:extLst>
              <a:ext uri="{FF2B5EF4-FFF2-40B4-BE49-F238E27FC236}">
                <a16:creationId xmlns:a16="http://schemas.microsoft.com/office/drawing/2014/main" id="{D124373F-0064-A0FF-F4F1-CBEEDC3F87D9}"/>
              </a:ext>
            </a:extLst>
          </p:cNvPr>
          <p:cNvPicPr>
            <a:picLocks noChangeAspect="1"/>
          </p:cNvPicPr>
          <p:nvPr/>
        </p:nvPicPr>
        <p:blipFill>
          <a:blip r:embed="rId14">
            <a:extLst>
              <a:ext uri="{837473B0-CC2E-450A-ABE3-18F120FF3D39}">
                <a1611:picAttrSrcUrl xmlns:a1611="http://schemas.microsoft.com/office/drawing/2016/11/main" r:id="rId15"/>
              </a:ext>
            </a:extLst>
          </a:blip>
          <a:stretch>
            <a:fillRect/>
          </a:stretch>
        </p:blipFill>
        <p:spPr>
          <a:xfrm>
            <a:off x="6529670" y="4908038"/>
            <a:ext cx="706998" cy="466168"/>
          </a:xfrm>
          <a:prstGeom prst="rect">
            <a:avLst/>
          </a:prstGeom>
        </p:spPr>
      </p:pic>
      <p:pic>
        <p:nvPicPr>
          <p:cNvPr id="24" name="Picture 23" descr="Chart, treemap chart&#10;&#10;Description automatically generated">
            <a:extLst>
              <a:ext uri="{FF2B5EF4-FFF2-40B4-BE49-F238E27FC236}">
                <a16:creationId xmlns:a16="http://schemas.microsoft.com/office/drawing/2014/main" id="{59971068-E5C1-1C82-A75E-A639F45FD2B8}"/>
              </a:ext>
            </a:extLst>
          </p:cNvPr>
          <p:cNvPicPr>
            <a:picLocks noChangeAspect="1"/>
          </p:cNvPicPr>
          <p:nvPr/>
        </p:nvPicPr>
        <p:blipFill>
          <a:blip r:embed="rId16"/>
          <a:stretch>
            <a:fillRect/>
          </a:stretch>
        </p:blipFill>
        <p:spPr>
          <a:xfrm>
            <a:off x="7668156" y="4733826"/>
            <a:ext cx="1359163" cy="814593"/>
          </a:xfrm>
          <a:prstGeom prst="rect">
            <a:avLst/>
          </a:prstGeom>
        </p:spPr>
      </p:pic>
      <p:pic>
        <p:nvPicPr>
          <p:cNvPr id="26" name="Picture 25" descr="Graphical user interface, application&#10;&#10;Description automatically generated">
            <a:extLst>
              <a:ext uri="{FF2B5EF4-FFF2-40B4-BE49-F238E27FC236}">
                <a16:creationId xmlns:a16="http://schemas.microsoft.com/office/drawing/2014/main" id="{C9ED66C1-BFDF-51F6-C28B-485A968F144F}"/>
              </a:ext>
            </a:extLst>
          </p:cNvPr>
          <p:cNvPicPr>
            <a:picLocks noChangeAspect="1"/>
          </p:cNvPicPr>
          <p:nvPr/>
        </p:nvPicPr>
        <p:blipFill>
          <a:blip r:embed="rId17"/>
          <a:stretch>
            <a:fillRect/>
          </a:stretch>
        </p:blipFill>
        <p:spPr>
          <a:xfrm>
            <a:off x="8109285" y="5674778"/>
            <a:ext cx="1049560" cy="560276"/>
          </a:xfrm>
          <a:prstGeom prst="rect">
            <a:avLst/>
          </a:prstGeom>
        </p:spPr>
      </p:pic>
      <p:pic>
        <p:nvPicPr>
          <p:cNvPr id="22" name="Picture 21" descr="Diagram&#10;&#10;Description automatically generated">
            <a:extLst>
              <a:ext uri="{FF2B5EF4-FFF2-40B4-BE49-F238E27FC236}">
                <a16:creationId xmlns:a16="http://schemas.microsoft.com/office/drawing/2014/main" id="{1BDD34CE-0571-92FD-EC8B-5D08D6FD1893}"/>
              </a:ext>
            </a:extLst>
          </p:cNvPr>
          <p:cNvPicPr>
            <a:picLocks noChangeAspect="1"/>
          </p:cNvPicPr>
          <p:nvPr/>
        </p:nvPicPr>
        <p:blipFill>
          <a:blip r:embed="rId18"/>
          <a:stretch>
            <a:fillRect/>
          </a:stretch>
        </p:blipFill>
        <p:spPr>
          <a:xfrm>
            <a:off x="7248780" y="5491410"/>
            <a:ext cx="1212566" cy="489046"/>
          </a:xfrm>
          <a:prstGeom prst="rect">
            <a:avLst/>
          </a:prstGeom>
        </p:spPr>
      </p:pic>
      <p:pic>
        <p:nvPicPr>
          <p:cNvPr id="35" name="Picture 34">
            <a:extLst>
              <a:ext uri="{FF2B5EF4-FFF2-40B4-BE49-F238E27FC236}">
                <a16:creationId xmlns:a16="http://schemas.microsoft.com/office/drawing/2014/main" id="{2F011889-4554-CF22-A03A-D32BA4F694F3}"/>
              </a:ext>
            </a:extLst>
          </p:cNvPr>
          <p:cNvPicPr>
            <a:picLocks noChangeAspect="1"/>
          </p:cNvPicPr>
          <p:nvPr/>
        </p:nvPicPr>
        <p:blipFill>
          <a:blip r:embed="rId19"/>
          <a:stretch>
            <a:fillRect/>
          </a:stretch>
        </p:blipFill>
        <p:spPr>
          <a:xfrm>
            <a:off x="5596065" y="5397890"/>
            <a:ext cx="1623198" cy="914769"/>
          </a:xfrm>
          <a:prstGeom prst="rect">
            <a:avLst/>
          </a:prstGeom>
        </p:spPr>
      </p:pic>
      <p:pic>
        <p:nvPicPr>
          <p:cNvPr id="36" name="Picture 35">
            <a:extLst>
              <a:ext uri="{FF2B5EF4-FFF2-40B4-BE49-F238E27FC236}">
                <a16:creationId xmlns:a16="http://schemas.microsoft.com/office/drawing/2014/main" id="{F3349C36-6782-9A49-BB1B-251A68A07CD4}"/>
              </a:ext>
            </a:extLst>
          </p:cNvPr>
          <p:cNvPicPr>
            <a:picLocks noChangeAspect="1"/>
          </p:cNvPicPr>
          <p:nvPr/>
        </p:nvPicPr>
        <p:blipFill>
          <a:blip r:embed="rId20"/>
          <a:stretch>
            <a:fillRect/>
          </a:stretch>
        </p:blipFill>
        <p:spPr>
          <a:xfrm>
            <a:off x="9578229" y="4867969"/>
            <a:ext cx="2101527" cy="118322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1" name="Google Shape;421;g11b8ce6b77e_0_0"/>
          <p:cNvSpPr txBox="1">
            <a:spLocks noGrp="1"/>
          </p:cNvSpPr>
          <p:nvPr>
            <p:ph type="title"/>
          </p:nvPr>
        </p:nvSpPr>
        <p:spPr>
          <a:xfrm>
            <a:off x="432000" y="432000"/>
            <a:ext cx="8452200" cy="865200"/>
          </a:xfrm>
          <a:prstGeom prst="rect">
            <a:avLst/>
          </a:prstGeom>
          <a:noFill/>
          <a:ln>
            <a:noFill/>
          </a:ln>
        </p:spPr>
        <p:txBody>
          <a:bodyPr spcFirstLastPara="1" wrap="square" lIns="0" tIns="0" rIns="0" bIns="0" anchor="ctr" anchorCtr="0">
            <a:normAutofit/>
          </a:bodyPr>
          <a:lstStyle/>
          <a:p>
            <a:pPr marL="0" lvl="0" indent="0" algn="l" rtl="0">
              <a:spcBef>
                <a:spcPts val="0"/>
              </a:spcBef>
              <a:spcAft>
                <a:spcPts val="0"/>
              </a:spcAft>
              <a:buSzPts val="3600"/>
              <a:buNone/>
            </a:pPr>
            <a:r>
              <a:rPr lang="en-GB"/>
              <a:t>Delivery Process</a:t>
            </a:r>
            <a:endParaRPr sz="3000"/>
          </a:p>
        </p:txBody>
      </p:sp>
      <p:sp>
        <p:nvSpPr>
          <p:cNvPr id="2" name="Rectangle 1">
            <a:extLst>
              <a:ext uri="{FF2B5EF4-FFF2-40B4-BE49-F238E27FC236}">
                <a16:creationId xmlns:a16="http://schemas.microsoft.com/office/drawing/2014/main" id="{0BE9C6A3-860E-0258-E333-967B8FEEE425}"/>
              </a:ext>
            </a:extLst>
          </p:cNvPr>
          <p:cNvSpPr/>
          <p:nvPr/>
        </p:nvSpPr>
        <p:spPr>
          <a:xfrm>
            <a:off x="8339328" y="6163056"/>
            <a:ext cx="3511296" cy="2629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0" name="Google Shape;420;g11b8ce6b77e_0_0"/>
          <p:cNvSpPr/>
          <p:nvPr/>
        </p:nvSpPr>
        <p:spPr>
          <a:xfrm>
            <a:off x="8984478" y="621575"/>
            <a:ext cx="2727300" cy="56880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dirty="0">
                <a:solidFill>
                  <a:srgbClr val="000000"/>
                </a:solidFill>
                <a:latin typeface="Arial"/>
                <a:ea typeface="Arial"/>
                <a:cs typeface="Arial"/>
                <a:sym typeface="Arial"/>
              </a:rPr>
              <a:t>The evaluation of NHS Trusts follows a multi-stage iterative process to gain an understanding of the EA framework and technical architecture landscape, assessing these to produce the migration strategies and roadmap to be used.</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GB" sz="1000" b="0" i="0" u="none" strike="noStrike" cap="none" dirty="0">
                <a:solidFill>
                  <a:srgbClr val="000000"/>
                </a:solidFill>
                <a:latin typeface="Arial"/>
                <a:ea typeface="Arial"/>
                <a:cs typeface="Arial"/>
                <a:sym typeface="Arial"/>
              </a:rPr>
              <a:t>The process starts with rapid discovery and evaluation, a top-down approach taking existing Trust knowledge, determining Trust structure and capabilities, and identifying the most important applications.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GB" sz="1000" b="0" i="0" u="none" strike="noStrike" cap="none" dirty="0">
                <a:solidFill>
                  <a:srgbClr val="000000"/>
                </a:solidFill>
                <a:latin typeface="Arial"/>
                <a:ea typeface="Arial"/>
                <a:cs typeface="Arial"/>
                <a:sym typeface="Arial"/>
              </a:rPr>
              <a:t>A rapid evaluation of the EA maturity is carried out to determine a scope and assess the potential for adoption.</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GB" sz="1000" b="0" i="0" u="none" strike="noStrike" cap="none" dirty="0">
                <a:solidFill>
                  <a:srgbClr val="000000"/>
                </a:solidFill>
                <a:latin typeface="Arial"/>
                <a:ea typeface="Arial"/>
                <a:cs typeface="Arial"/>
                <a:sym typeface="Arial"/>
              </a:rPr>
              <a:t>The bottom-up evaluation makes use of technical artefacts to build a view of technical capabilities, and a decision tree assists with mapping current architecture to cloud and best practice frameworks to form an adoption roadmap.</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GB" sz="1000" b="0" i="0" u="none" strike="noStrike" cap="none" dirty="0">
                <a:solidFill>
                  <a:srgbClr val="000000"/>
                </a:solidFill>
                <a:latin typeface="Arial"/>
                <a:ea typeface="Arial"/>
                <a:cs typeface="Arial"/>
                <a:sym typeface="Arial"/>
              </a:rPr>
              <a:t>Combining the top-down and bottom-up analysis produces the final Architecture Evaluation report.</a:t>
            </a:r>
            <a:endParaRPr sz="1400" b="0" i="0" u="none" strike="noStrike" cap="none" dirty="0">
              <a:solidFill>
                <a:srgbClr val="000000"/>
              </a:solidFill>
              <a:latin typeface="Arial"/>
              <a:ea typeface="Arial"/>
              <a:cs typeface="Arial"/>
              <a:sym typeface="Arial"/>
            </a:endParaRPr>
          </a:p>
        </p:txBody>
      </p:sp>
      <p:pic>
        <p:nvPicPr>
          <p:cNvPr id="4" name="Picture 4">
            <a:extLst>
              <a:ext uri="{FF2B5EF4-FFF2-40B4-BE49-F238E27FC236}">
                <a16:creationId xmlns:a16="http://schemas.microsoft.com/office/drawing/2014/main" id="{E2FBBAE5-42BB-6E76-0B8D-1FB61D666335}"/>
              </a:ext>
            </a:extLst>
          </p:cNvPr>
          <p:cNvPicPr>
            <a:picLocks noChangeAspect="1"/>
          </p:cNvPicPr>
          <p:nvPr/>
        </p:nvPicPr>
        <p:blipFill>
          <a:blip r:embed="rId3"/>
          <a:srcRect/>
          <a:stretch/>
        </p:blipFill>
        <p:spPr>
          <a:xfrm>
            <a:off x="400425" y="1175354"/>
            <a:ext cx="7869015" cy="55402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g11b8ce6b77e_0_1338"/>
          <p:cNvSpPr/>
          <p:nvPr/>
        </p:nvSpPr>
        <p:spPr>
          <a:xfrm>
            <a:off x="7553401" y="1868525"/>
            <a:ext cx="2414400" cy="8421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4" name="Google Shape;454;g11b8ce6b77e_0_1338"/>
          <p:cNvSpPr txBox="1"/>
          <p:nvPr/>
        </p:nvSpPr>
        <p:spPr>
          <a:xfrm>
            <a:off x="834734" y="3215799"/>
            <a:ext cx="1786500" cy="541085"/>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GB" sz="1100" b="1" dirty="0">
                <a:solidFill>
                  <a:srgbClr val="FFFFFF"/>
                </a:solidFill>
              </a:rPr>
              <a:t>ENTERPRISE</a:t>
            </a:r>
          </a:p>
          <a:p>
            <a:pPr marL="0" marR="0" lvl="0" indent="0" algn="l" rtl="0">
              <a:lnSpc>
                <a:spcPct val="100000"/>
              </a:lnSpc>
              <a:spcBef>
                <a:spcPts val="0"/>
              </a:spcBef>
              <a:spcAft>
                <a:spcPts val="0"/>
              </a:spcAft>
              <a:buNone/>
            </a:pPr>
            <a:r>
              <a:rPr lang="en-GB" sz="1100" b="1" dirty="0">
                <a:solidFill>
                  <a:srgbClr val="FFFFFF"/>
                </a:solidFill>
              </a:rPr>
              <a:t>ARCHITECTURE</a:t>
            </a:r>
            <a:endParaRPr sz="1100" b="1" dirty="0">
              <a:solidFill>
                <a:srgbClr val="FFFFFF"/>
              </a:solidFill>
            </a:endParaRPr>
          </a:p>
          <a:p>
            <a:pPr marL="0" marR="0" lvl="0" indent="0" algn="l" rtl="0">
              <a:lnSpc>
                <a:spcPct val="100000"/>
              </a:lnSpc>
              <a:spcBef>
                <a:spcPts val="0"/>
              </a:spcBef>
              <a:spcAft>
                <a:spcPts val="0"/>
              </a:spcAft>
              <a:buNone/>
            </a:pPr>
            <a:r>
              <a:rPr lang="en-GB" sz="1100" b="1" dirty="0">
                <a:solidFill>
                  <a:srgbClr val="FFFFFF"/>
                </a:solidFill>
              </a:rPr>
              <a:t>EVALUATION</a:t>
            </a:r>
            <a:endParaRPr sz="1100" b="0" i="0" u="none" strike="noStrike" cap="none" dirty="0">
              <a:solidFill>
                <a:srgbClr val="000000"/>
              </a:solidFill>
              <a:latin typeface="Arial"/>
              <a:ea typeface="Arial"/>
              <a:cs typeface="Arial"/>
              <a:sym typeface="Arial"/>
            </a:endParaRPr>
          </a:p>
        </p:txBody>
      </p:sp>
      <p:cxnSp>
        <p:nvCxnSpPr>
          <p:cNvPr id="455" name="Google Shape;455;g11b8ce6b77e_0_1338"/>
          <p:cNvCxnSpPr/>
          <p:nvPr/>
        </p:nvCxnSpPr>
        <p:spPr>
          <a:xfrm>
            <a:off x="2432538" y="3486342"/>
            <a:ext cx="3718500" cy="16800"/>
          </a:xfrm>
          <a:prstGeom prst="straightConnector1">
            <a:avLst/>
          </a:prstGeom>
          <a:noFill/>
          <a:ln w="28575" cap="flat" cmpd="sng">
            <a:solidFill>
              <a:schemeClr val="dk2"/>
            </a:solidFill>
            <a:prstDash val="solid"/>
            <a:round/>
            <a:headEnd type="none" w="sm" len="sm"/>
            <a:tailEnd type="none" w="sm" len="sm"/>
          </a:ln>
        </p:spPr>
      </p:cxnSp>
      <p:sp>
        <p:nvSpPr>
          <p:cNvPr id="456" name="Google Shape;456;g11b8ce6b77e_0_1338"/>
          <p:cNvSpPr/>
          <p:nvPr/>
        </p:nvSpPr>
        <p:spPr>
          <a:xfrm>
            <a:off x="4980599" y="1868525"/>
            <a:ext cx="855900" cy="8421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457" name="Google Shape;457;g11b8ce6b77e_0_1338"/>
          <p:cNvCxnSpPr/>
          <p:nvPr/>
        </p:nvCxnSpPr>
        <p:spPr>
          <a:xfrm rot="10800000" flipH="1">
            <a:off x="1945410" y="4903754"/>
            <a:ext cx="8550300" cy="10500"/>
          </a:xfrm>
          <a:prstGeom prst="straightConnector1">
            <a:avLst/>
          </a:prstGeom>
          <a:noFill/>
          <a:ln w="28575" cap="flat" cmpd="sng">
            <a:solidFill>
              <a:schemeClr val="accent4"/>
            </a:solidFill>
            <a:prstDash val="solid"/>
            <a:round/>
            <a:headEnd type="none" w="sm" len="sm"/>
            <a:tailEnd type="none" w="sm" len="sm"/>
          </a:ln>
        </p:spPr>
      </p:cxnSp>
      <p:sp>
        <p:nvSpPr>
          <p:cNvPr id="458" name="Google Shape;458;g11b8ce6b77e_0_1338"/>
          <p:cNvSpPr/>
          <p:nvPr/>
        </p:nvSpPr>
        <p:spPr>
          <a:xfrm>
            <a:off x="5102548" y="4906275"/>
            <a:ext cx="3711279" cy="8421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459" name="Google Shape;459;g11b8ce6b77e_0_1338"/>
          <p:cNvCxnSpPr/>
          <p:nvPr/>
        </p:nvCxnSpPr>
        <p:spPr>
          <a:xfrm>
            <a:off x="1945410" y="1868529"/>
            <a:ext cx="8461500" cy="8400"/>
          </a:xfrm>
          <a:prstGeom prst="straightConnector1">
            <a:avLst/>
          </a:prstGeom>
          <a:noFill/>
          <a:ln w="28575" cap="flat" cmpd="sng">
            <a:solidFill>
              <a:schemeClr val="dk2"/>
            </a:solidFill>
            <a:prstDash val="solid"/>
            <a:round/>
            <a:headEnd type="none" w="sm" len="sm"/>
            <a:tailEnd type="none" w="sm" len="sm"/>
          </a:ln>
        </p:spPr>
      </p:cxnSp>
      <p:sp>
        <p:nvSpPr>
          <p:cNvPr id="460" name="Google Shape;460;g11b8ce6b77e_0_1338"/>
          <p:cNvSpPr txBox="1">
            <a:spLocks noGrp="1"/>
          </p:cNvSpPr>
          <p:nvPr>
            <p:ph type="title"/>
          </p:nvPr>
        </p:nvSpPr>
        <p:spPr>
          <a:xfrm>
            <a:off x="432000" y="432000"/>
            <a:ext cx="11404200" cy="8652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3600"/>
              <a:buFont typeface="Arial"/>
              <a:buNone/>
            </a:pPr>
            <a:r>
              <a:rPr lang="en-GB" sz="3000" dirty="0"/>
              <a:t>Delivery Sequence Plan</a:t>
            </a:r>
            <a:endParaRPr sz="3000" dirty="0"/>
          </a:p>
        </p:txBody>
      </p:sp>
      <p:sp>
        <p:nvSpPr>
          <p:cNvPr id="461" name="Google Shape;461;g11b8ce6b77e_0_1338"/>
          <p:cNvSpPr/>
          <p:nvPr/>
        </p:nvSpPr>
        <p:spPr>
          <a:xfrm>
            <a:off x="6647529" y="4700192"/>
            <a:ext cx="377100" cy="4176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62" name="Google Shape;462;g11b8ce6b77e_0_1338"/>
          <p:cNvSpPr txBox="1"/>
          <p:nvPr/>
        </p:nvSpPr>
        <p:spPr>
          <a:xfrm>
            <a:off x="2565557" y="5128621"/>
            <a:ext cx="1806899" cy="574839"/>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Clr>
                <a:srgbClr val="000000"/>
              </a:buClr>
              <a:buSzPts val="1300"/>
              <a:buFont typeface="Arial"/>
              <a:buNone/>
            </a:pPr>
            <a:r>
              <a:rPr lang="en-GB" sz="1100" b="1" dirty="0">
                <a:solidFill>
                  <a:schemeClr val="accent4"/>
                </a:solidFill>
              </a:rPr>
              <a:t>TA Discovery &amp; Evaluation</a:t>
            </a:r>
            <a:endParaRPr sz="1100" b="1" dirty="0">
              <a:solidFill>
                <a:schemeClr val="dk2"/>
              </a:solidFill>
            </a:endParaRPr>
          </a:p>
          <a:p>
            <a:pPr marL="0" marR="0" lvl="0" indent="0" algn="ctr" rtl="0">
              <a:lnSpc>
                <a:spcPct val="100000"/>
              </a:lnSpc>
              <a:spcBef>
                <a:spcPts val="0"/>
              </a:spcBef>
              <a:spcAft>
                <a:spcPts val="0"/>
              </a:spcAft>
              <a:buClr>
                <a:srgbClr val="000000"/>
              </a:buClr>
              <a:buSzPts val="1300"/>
              <a:buFont typeface="Arial"/>
              <a:buNone/>
            </a:pPr>
            <a:endParaRPr sz="1200" b="1" i="0" u="none" strike="noStrike" cap="none" dirty="0">
              <a:solidFill>
                <a:schemeClr val="dk2"/>
              </a:solidFill>
              <a:latin typeface="Arial"/>
              <a:ea typeface="Arial"/>
              <a:cs typeface="Arial"/>
              <a:sym typeface="Arial"/>
            </a:endParaRPr>
          </a:p>
        </p:txBody>
      </p:sp>
      <p:sp>
        <p:nvSpPr>
          <p:cNvPr id="463" name="Google Shape;463;g11b8ce6b77e_0_1338"/>
          <p:cNvSpPr txBox="1"/>
          <p:nvPr/>
        </p:nvSpPr>
        <p:spPr>
          <a:xfrm>
            <a:off x="4681913" y="1286919"/>
            <a:ext cx="1402800" cy="6219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None/>
            </a:pPr>
            <a:r>
              <a:rPr lang="en-GB" sz="1100" b="1">
                <a:solidFill>
                  <a:schemeClr val="dk2"/>
                </a:solidFill>
              </a:rPr>
              <a:t>Scoping</a:t>
            </a:r>
            <a:endParaRPr sz="1100" b="1" i="0" u="none" strike="noStrike" cap="none">
              <a:solidFill>
                <a:schemeClr val="dk2"/>
              </a:solidFill>
              <a:latin typeface="Arial"/>
              <a:ea typeface="Arial"/>
              <a:cs typeface="Arial"/>
              <a:sym typeface="Arial"/>
            </a:endParaRPr>
          </a:p>
        </p:txBody>
      </p:sp>
      <p:sp>
        <p:nvSpPr>
          <p:cNvPr id="464" name="Google Shape;464;g11b8ce6b77e_0_1338"/>
          <p:cNvSpPr txBox="1"/>
          <p:nvPr/>
        </p:nvSpPr>
        <p:spPr>
          <a:xfrm>
            <a:off x="6316642" y="5088335"/>
            <a:ext cx="1160100" cy="5727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100" b="1" i="0" u="none" strike="noStrike" cap="none" dirty="0">
                <a:solidFill>
                  <a:schemeClr val="accent4"/>
                </a:solidFill>
                <a:latin typeface="Arial"/>
                <a:ea typeface="Arial"/>
                <a:cs typeface="Arial"/>
                <a:sym typeface="Arial"/>
              </a:rPr>
              <a:t>Discovery &amp;</a:t>
            </a:r>
            <a:endParaRPr sz="1100" b="1" i="0" u="none" strike="noStrike" cap="none" dirty="0">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GB" sz="1100" b="1" i="0" u="none" strike="noStrike" cap="none" dirty="0">
                <a:solidFill>
                  <a:schemeClr val="accent4"/>
                </a:solidFill>
                <a:latin typeface="Arial"/>
                <a:ea typeface="Arial"/>
                <a:cs typeface="Arial"/>
                <a:sym typeface="Arial"/>
              </a:rPr>
              <a:t>Evaluation</a:t>
            </a:r>
            <a:endParaRPr sz="1100" b="1" i="0" u="none" strike="noStrike" cap="none" dirty="0">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endParaRPr sz="1100" b="1" i="0" u="none" strike="noStrike" cap="none" dirty="0">
              <a:solidFill>
                <a:schemeClr val="accent4"/>
              </a:solidFill>
              <a:latin typeface="Arial"/>
              <a:ea typeface="Arial"/>
              <a:cs typeface="Arial"/>
              <a:sym typeface="Arial"/>
            </a:endParaRPr>
          </a:p>
        </p:txBody>
      </p:sp>
      <p:sp>
        <p:nvSpPr>
          <p:cNvPr id="465" name="Google Shape;465;g11b8ce6b77e_0_1338"/>
          <p:cNvSpPr/>
          <p:nvPr/>
        </p:nvSpPr>
        <p:spPr>
          <a:xfrm>
            <a:off x="9267172" y="4692754"/>
            <a:ext cx="377100" cy="4176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FF"/>
              </a:solidFill>
              <a:latin typeface="Arial"/>
              <a:ea typeface="Arial"/>
              <a:cs typeface="Arial"/>
              <a:sym typeface="Arial"/>
            </a:endParaRPr>
          </a:p>
        </p:txBody>
      </p:sp>
      <p:sp>
        <p:nvSpPr>
          <p:cNvPr id="466" name="Google Shape;466;g11b8ce6b77e_0_1338"/>
          <p:cNvSpPr txBox="1"/>
          <p:nvPr/>
        </p:nvSpPr>
        <p:spPr>
          <a:xfrm>
            <a:off x="8762425" y="5146660"/>
            <a:ext cx="1373400" cy="5568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100" b="1" i="0" u="none" strike="noStrike" cap="none" dirty="0">
                <a:solidFill>
                  <a:schemeClr val="accent4"/>
                </a:solidFill>
                <a:latin typeface="Arial"/>
                <a:ea typeface="Arial"/>
                <a:cs typeface="Arial"/>
                <a:sym typeface="Arial"/>
              </a:rPr>
              <a:t>Architecture Evaluation Report</a:t>
            </a:r>
            <a:endParaRPr sz="1100" b="1" i="0" u="none" strike="noStrike" cap="none" dirty="0">
              <a:solidFill>
                <a:schemeClr val="accent4"/>
              </a:solidFill>
              <a:latin typeface="Arial"/>
              <a:ea typeface="Arial"/>
              <a:cs typeface="Arial"/>
              <a:sym typeface="Arial"/>
            </a:endParaRPr>
          </a:p>
        </p:txBody>
      </p:sp>
      <p:sp>
        <p:nvSpPr>
          <p:cNvPr id="467" name="Google Shape;467;g11b8ce6b77e_0_1338"/>
          <p:cNvSpPr txBox="1"/>
          <p:nvPr/>
        </p:nvSpPr>
        <p:spPr>
          <a:xfrm>
            <a:off x="799999" y="4641274"/>
            <a:ext cx="1806900" cy="535436"/>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r>
              <a:rPr lang="en-GB" sz="1100" b="1" dirty="0">
                <a:solidFill>
                  <a:srgbClr val="FFFFFF"/>
                </a:solidFill>
              </a:rPr>
              <a:t>TECHNICAL</a:t>
            </a:r>
          </a:p>
          <a:p>
            <a:pPr marL="0" marR="0" lvl="0" indent="0" algn="l" rtl="0">
              <a:lnSpc>
                <a:spcPct val="100000"/>
              </a:lnSpc>
              <a:spcBef>
                <a:spcPts val="0"/>
              </a:spcBef>
              <a:spcAft>
                <a:spcPts val="0"/>
              </a:spcAft>
              <a:buClr>
                <a:srgbClr val="000000"/>
              </a:buClr>
              <a:buSzPts val="1300"/>
              <a:buFont typeface="Arial"/>
              <a:buNone/>
            </a:pPr>
            <a:r>
              <a:rPr lang="en-GB" sz="1100" b="1" i="0" u="none" strike="noStrike" cap="none" dirty="0">
                <a:solidFill>
                  <a:srgbClr val="FFFFFF"/>
                </a:solidFill>
                <a:latin typeface="Arial"/>
                <a:ea typeface="Arial"/>
                <a:cs typeface="Arial"/>
                <a:sym typeface="Arial"/>
              </a:rPr>
              <a:t>ARCHITECTURE EVALUATION</a:t>
            </a:r>
            <a:endParaRPr sz="1100" b="1" i="0" u="none" strike="noStrike" cap="none" dirty="0">
              <a:solidFill>
                <a:srgbClr val="FFFFFF"/>
              </a:solidFill>
              <a:latin typeface="Arial"/>
              <a:ea typeface="Arial"/>
              <a:cs typeface="Arial"/>
              <a:sym typeface="Arial"/>
            </a:endParaRPr>
          </a:p>
        </p:txBody>
      </p:sp>
      <p:sp>
        <p:nvSpPr>
          <p:cNvPr id="468" name="Google Shape;468;g11b8ce6b77e_0_1338"/>
          <p:cNvSpPr/>
          <p:nvPr/>
        </p:nvSpPr>
        <p:spPr>
          <a:xfrm>
            <a:off x="5761350" y="3370302"/>
            <a:ext cx="377100" cy="18939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69" name="Google Shape;469;g11b8ce6b77e_0_1338"/>
          <p:cNvSpPr/>
          <p:nvPr/>
        </p:nvSpPr>
        <p:spPr>
          <a:xfrm>
            <a:off x="4341334" y="1586456"/>
            <a:ext cx="349500" cy="44076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70" name="Google Shape;470;g11b8ce6b77e_0_1338"/>
          <p:cNvSpPr txBox="1"/>
          <p:nvPr/>
        </p:nvSpPr>
        <p:spPr>
          <a:xfrm rot="-5400000">
            <a:off x="3095231" y="3633905"/>
            <a:ext cx="2818200" cy="3552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None/>
            </a:pPr>
            <a:r>
              <a:rPr lang="en-GB" sz="1100" b="1">
                <a:solidFill>
                  <a:schemeClr val="accent5"/>
                </a:solidFill>
              </a:rPr>
              <a:t>Trust Understanding</a:t>
            </a:r>
            <a:endParaRPr sz="1100" b="1" i="0" u="none" strike="noStrike" cap="none">
              <a:solidFill>
                <a:schemeClr val="accent5"/>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endParaRPr sz="1200" b="1" i="0" u="none" strike="noStrike" cap="none">
              <a:solidFill>
                <a:schemeClr val="accent4"/>
              </a:solidFill>
              <a:latin typeface="Arial"/>
              <a:ea typeface="Arial"/>
              <a:cs typeface="Arial"/>
              <a:sym typeface="Arial"/>
            </a:endParaRPr>
          </a:p>
        </p:txBody>
      </p:sp>
      <p:sp>
        <p:nvSpPr>
          <p:cNvPr id="471" name="Google Shape;471;g11b8ce6b77e_0_1338"/>
          <p:cNvSpPr/>
          <p:nvPr/>
        </p:nvSpPr>
        <p:spPr>
          <a:xfrm>
            <a:off x="5219991" y="1666507"/>
            <a:ext cx="377100" cy="4176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72" name="Google Shape;472;g11b8ce6b77e_0_1338"/>
          <p:cNvSpPr/>
          <p:nvPr/>
        </p:nvSpPr>
        <p:spPr>
          <a:xfrm>
            <a:off x="7961010" y="4692754"/>
            <a:ext cx="377100" cy="4176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FF"/>
              </a:solidFill>
              <a:latin typeface="Arial"/>
              <a:ea typeface="Arial"/>
              <a:cs typeface="Arial"/>
              <a:sym typeface="Arial"/>
            </a:endParaRPr>
          </a:p>
        </p:txBody>
      </p:sp>
      <p:sp>
        <p:nvSpPr>
          <p:cNvPr id="473" name="Google Shape;473;g11b8ce6b77e_0_1338"/>
          <p:cNvSpPr txBox="1"/>
          <p:nvPr/>
        </p:nvSpPr>
        <p:spPr>
          <a:xfrm>
            <a:off x="7483189" y="5084285"/>
            <a:ext cx="1373400" cy="3774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100" b="1" i="0" u="none" strike="noStrike" cap="none" dirty="0">
                <a:solidFill>
                  <a:schemeClr val="accent4"/>
                </a:solidFill>
                <a:latin typeface="Arial"/>
                <a:ea typeface="Arial"/>
                <a:cs typeface="Arial"/>
                <a:sym typeface="Arial"/>
              </a:rPr>
              <a:t>Evaluation and</a:t>
            </a:r>
          </a:p>
          <a:p>
            <a:pPr marL="0" marR="0" lvl="0" indent="0" algn="ctr" rtl="0">
              <a:lnSpc>
                <a:spcPct val="100000"/>
              </a:lnSpc>
              <a:spcBef>
                <a:spcPts val="0"/>
              </a:spcBef>
              <a:spcAft>
                <a:spcPts val="0"/>
              </a:spcAft>
              <a:buClr>
                <a:srgbClr val="000000"/>
              </a:buClr>
              <a:buSzPts val="1300"/>
              <a:buFont typeface="Arial"/>
              <a:buNone/>
            </a:pPr>
            <a:r>
              <a:rPr lang="en-GB" sz="1100" b="1" dirty="0">
                <a:solidFill>
                  <a:schemeClr val="accent4"/>
                </a:solidFill>
              </a:rPr>
              <a:t>Gap Analysis</a:t>
            </a:r>
            <a:endParaRPr sz="1100" b="1" i="0" u="none" strike="noStrike" cap="none" dirty="0">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endParaRPr sz="1300" b="1" i="0" u="none" strike="noStrike" cap="none" dirty="0">
              <a:solidFill>
                <a:schemeClr val="accent4"/>
              </a:solidFill>
              <a:latin typeface="Arial"/>
              <a:ea typeface="Arial"/>
              <a:cs typeface="Arial"/>
              <a:sym typeface="Arial"/>
            </a:endParaRPr>
          </a:p>
        </p:txBody>
      </p:sp>
      <p:sp>
        <p:nvSpPr>
          <p:cNvPr id="474" name="Google Shape;474;g11b8ce6b77e_0_1338"/>
          <p:cNvSpPr/>
          <p:nvPr/>
        </p:nvSpPr>
        <p:spPr>
          <a:xfrm>
            <a:off x="10247493" y="1586456"/>
            <a:ext cx="367800" cy="34368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75" name="Google Shape;475;g11b8ce6b77e_0_1338"/>
          <p:cNvSpPr txBox="1"/>
          <p:nvPr/>
        </p:nvSpPr>
        <p:spPr>
          <a:xfrm>
            <a:off x="810199" y="1699793"/>
            <a:ext cx="1786500" cy="3510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GB" sz="1100" b="1">
                <a:solidFill>
                  <a:srgbClr val="FFFFFF"/>
                </a:solidFill>
              </a:rPr>
              <a:t>TRUST </a:t>
            </a:r>
            <a:endParaRPr sz="1100" b="1">
              <a:solidFill>
                <a:srgbClr val="FFFFFF"/>
              </a:solidFill>
            </a:endParaRPr>
          </a:p>
          <a:p>
            <a:pPr marL="0" marR="0" lvl="0" indent="0" algn="l" rtl="0">
              <a:lnSpc>
                <a:spcPct val="100000"/>
              </a:lnSpc>
              <a:spcBef>
                <a:spcPts val="0"/>
              </a:spcBef>
              <a:spcAft>
                <a:spcPts val="0"/>
              </a:spcAft>
              <a:buNone/>
            </a:pPr>
            <a:r>
              <a:rPr lang="en-GB" sz="1100" b="1">
                <a:solidFill>
                  <a:srgbClr val="FFFFFF"/>
                </a:solidFill>
              </a:rPr>
              <a:t>PERSPECTIVE</a:t>
            </a:r>
            <a:endParaRPr sz="1100" b="0" i="0" u="none" strike="noStrike" cap="none">
              <a:solidFill>
                <a:srgbClr val="000000"/>
              </a:solidFill>
              <a:latin typeface="Arial"/>
              <a:ea typeface="Arial"/>
              <a:cs typeface="Arial"/>
              <a:sym typeface="Arial"/>
            </a:endParaRPr>
          </a:p>
        </p:txBody>
      </p:sp>
      <p:sp>
        <p:nvSpPr>
          <p:cNvPr id="476" name="Google Shape;476;g11b8ce6b77e_0_1338"/>
          <p:cNvSpPr txBox="1"/>
          <p:nvPr/>
        </p:nvSpPr>
        <p:spPr>
          <a:xfrm>
            <a:off x="6767595" y="1286916"/>
            <a:ext cx="2309400" cy="4209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GB" sz="1100" b="1" i="0" u="none" strike="noStrike" cap="none" dirty="0">
                <a:solidFill>
                  <a:schemeClr val="dk2"/>
                </a:solidFill>
                <a:latin typeface="Arial"/>
                <a:ea typeface="Arial"/>
                <a:cs typeface="Arial"/>
                <a:sym typeface="Arial"/>
              </a:rPr>
              <a:t>Strategies and Value</a:t>
            </a:r>
            <a:endParaRPr sz="1100" b="0" i="0" u="none" strike="noStrike" cap="none" dirty="0">
              <a:solidFill>
                <a:schemeClr val="dk2"/>
              </a:solidFill>
              <a:latin typeface="Arial"/>
              <a:ea typeface="Arial"/>
              <a:cs typeface="Arial"/>
              <a:sym typeface="Arial"/>
            </a:endParaRPr>
          </a:p>
        </p:txBody>
      </p:sp>
      <p:sp>
        <p:nvSpPr>
          <p:cNvPr id="477" name="Google Shape;477;g11b8ce6b77e_0_1338"/>
          <p:cNvSpPr/>
          <p:nvPr/>
        </p:nvSpPr>
        <p:spPr>
          <a:xfrm>
            <a:off x="9305277" y="1666511"/>
            <a:ext cx="377100" cy="4176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78" name="Google Shape;478;g11b8ce6b77e_0_1338"/>
          <p:cNvSpPr/>
          <p:nvPr/>
        </p:nvSpPr>
        <p:spPr>
          <a:xfrm>
            <a:off x="7792789" y="1666511"/>
            <a:ext cx="377100" cy="4176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79" name="Google Shape;479;g11b8ce6b77e_0_1338"/>
          <p:cNvSpPr txBox="1"/>
          <p:nvPr/>
        </p:nvSpPr>
        <p:spPr>
          <a:xfrm>
            <a:off x="8976024" y="1287216"/>
            <a:ext cx="1035600" cy="4203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GB" sz="1100" b="1" i="0" u="none" strike="noStrike" cap="none">
                <a:solidFill>
                  <a:schemeClr val="dk2"/>
                </a:solidFill>
                <a:latin typeface="Arial"/>
                <a:ea typeface="Arial"/>
                <a:cs typeface="Arial"/>
                <a:sym typeface="Arial"/>
              </a:rPr>
              <a:t>Roadmap</a:t>
            </a:r>
            <a:endParaRPr sz="1100" b="0" i="0" u="none" strike="noStrike" cap="none">
              <a:solidFill>
                <a:schemeClr val="dk2"/>
              </a:solidFill>
              <a:latin typeface="Arial"/>
              <a:ea typeface="Arial"/>
              <a:cs typeface="Arial"/>
              <a:sym typeface="Arial"/>
            </a:endParaRPr>
          </a:p>
        </p:txBody>
      </p:sp>
      <p:sp>
        <p:nvSpPr>
          <p:cNvPr id="480" name="Google Shape;480;g11b8ce6b77e_0_1338"/>
          <p:cNvSpPr txBox="1"/>
          <p:nvPr/>
        </p:nvSpPr>
        <p:spPr>
          <a:xfrm>
            <a:off x="10617065" y="3005649"/>
            <a:ext cx="1044000" cy="872100"/>
          </a:xfrm>
          <a:prstGeom prst="rect">
            <a:avLst/>
          </a:prstGeom>
          <a:no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GB" sz="1100" b="1" i="0" u="none" strike="noStrike" cap="none" dirty="0">
                <a:solidFill>
                  <a:schemeClr val="dk2"/>
                </a:solidFill>
                <a:latin typeface="Arial"/>
                <a:ea typeface="Arial"/>
                <a:cs typeface="Arial"/>
                <a:sym typeface="Arial"/>
              </a:rPr>
              <a:t>Final Value and Roadmap</a:t>
            </a:r>
            <a:endParaRPr sz="1200" b="0" i="0" u="none" strike="noStrike" cap="none" dirty="0">
              <a:solidFill>
                <a:schemeClr val="dk2"/>
              </a:solidFill>
              <a:latin typeface="Arial"/>
              <a:ea typeface="Arial"/>
              <a:cs typeface="Arial"/>
              <a:sym typeface="Arial"/>
            </a:endParaRPr>
          </a:p>
        </p:txBody>
      </p:sp>
      <p:sp>
        <p:nvSpPr>
          <p:cNvPr id="481" name="Google Shape;481;g11b8ce6b77e_0_1338"/>
          <p:cNvSpPr/>
          <p:nvPr/>
        </p:nvSpPr>
        <p:spPr>
          <a:xfrm>
            <a:off x="5504473" y="5523047"/>
            <a:ext cx="377100" cy="4176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82" name="Google Shape;482;g11b8ce6b77e_0_1338"/>
          <p:cNvSpPr txBox="1"/>
          <p:nvPr/>
        </p:nvSpPr>
        <p:spPr>
          <a:xfrm>
            <a:off x="4939935" y="5835095"/>
            <a:ext cx="1707600" cy="439200"/>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None/>
            </a:pPr>
            <a:r>
              <a:rPr lang="en-GB" sz="1100" b="1" dirty="0">
                <a:solidFill>
                  <a:schemeClr val="accent4"/>
                </a:solidFill>
              </a:rPr>
              <a:t>Technical Architect interviews</a:t>
            </a:r>
            <a:endParaRPr sz="1100" b="0" i="0" u="none" strike="noStrike" cap="none" dirty="0">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endParaRPr sz="1300" b="1" i="0" u="none" strike="noStrike" cap="none" dirty="0">
              <a:solidFill>
                <a:schemeClr val="accent4"/>
              </a:solidFill>
              <a:latin typeface="Arial"/>
              <a:ea typeface="Arial"/>
              <a:cs typeface="Arial"/>
              <a:sym typeface="Arial"/>
            </a:endParaRPr>
          </a:p>
        </p:txBody>
      </p:sp>
      <p:sp>
        <p:nvSpPr>
          <p:cNvPr id="483" name="Google Shape;483;g11b8ce6b77e_0_1338"/>
          <p:cNvSpPr txBox="1"/>
          <p:nvPr/>
        </p:nvSpPr>
        <p:spPr>
          <a:xfrm rot="-5400000">
            <a:off x="5002950" y="4142655"/>
            <a:ext cx="1893900" cy="3492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100" b="1" i="0" u="none" strike="noStrike" cap="none" dirty="0">
                <a:solidFill>
                  <a:schemeClr val="accent5"/>
                </a:solidFill>
                <a:latin typeface="Arial"/>
                <a:ea typeface="Arial"/>
                <a:cs typeface="Arial"/>
                <a:sym typeface="Arial"/>
              </a:rPr>
              <a:t>Evaluation</a:t>
            </a:r>
            <a:endParaRPr sz="1100" b="1" i="0" u="none" strike="noStrike" cap="none" dirty="0">
              <a:solidFill>
                <a:schemeClr val="accent5"/>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GB" sz="1100" b="1" i="0" u="none" strike="noStrike" cap="none" dirty="0">
                <a:solidFill>
                  <a:schemeClr val="accent5"/>
                </a:solidFill>
                <a:latin typeface="Arial"/>
                <a:ea typeface="Arial"/>
                <a:cs typeface="Arial"/>
                <a:sym typeface="Arial"/>
              </a:rPr>
              <a:t>Increment</a:t>
            </a:r>
            <a:endParaRPr sz="1100" b="1" i="0" u="none" strike="noStrike" cap="none" dirty="0">
              <a:solidFill>
                <a:schemeClr val="accent5"/>
              </a:solidFill>
              <a:latin typeface="Arial"/>
              <a:ea typeface="Arial"/>
              <a:cs typeface="Arial"/>
              <a:sym typeface="Arial"/>
            </a:endParaRPr>
          </a:p>
        </p:txBody>
      </p:sp>
      <p:sp>
        <p:nvSpPr>
          <p:cNvPr id="484" name="Google Shape;484;g11b8ce6b77e_0_1338"/>
          <p:cNvSpPr/>
          <p:nvPr/>
        </p:nvSpPr>
        <p:spPr>
          <a:xfrm>
            <a:off x="3280457" y="1666503"/>
            <a:ext cx="377100" cy="4176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85" name="Google Shape;485;g11b8ce6b77e_0_1338"/>
          <p:cNvSpPr txBox="1"/>
          <p:nvPr/>
        </p:nvSpPr>
        <p:spPr>
          <a:xfrm>
            <a:off x="2275153" y="1286916"/>
            <a:ext cx="2414400" cy="4209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GB" sz="1100" b="1" i="0" u="none" strike="noStrike" cap="none" dirty="0">
                <a:solidFill>
                  <a:schemeClr val="dk2"/>
                </a:solidFill>
                <a:latin typeface="Arial"/>
                <a:ea typeface="Arial"/>
                <a:cs typeface="Arial"/>
                <a:sym typeface="Arial"/>
              </a:rPr>
              <a:t>Initial Vision  </a:t>
            </a:r>
            <a:endParaRPr dirty="0"/>
          </a:p>
        </p:txBody>
      </p:sp>
      <p:sp>
        <p:nvSpPr>
          <p:cNvPr id="486" name="Google Shape;486;g11b8ce6b77e_0_1338"/>
          <p:cNvSpPr/>
          <p:nvPr/>
        </p:nvSpPr>
        <p:spPr>
          <a:xfrm>
            <a:off x="2266027" y="1586456"/>
            <a:ext cx="357600" cy="44097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87" name="Google Shape;487;g11b8ce6b77e_0_1338"/>
          <p:cNvSpPr txBox="1"/>
          <p:nvPr/>
        </p:nvSpPr>
        <p:spPr>
          <a:xfrm rot="-5400000">
            <a:off x="987494" y="3641718"/>
            <a:ext cx="2859000" cy="3426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GB" sz="1100" b="1">
                <a:solidFill>
                  <a:schemeClr val="accent5"/>
                </a:solidFill>
              </a:rPr>
              <a:t>Stakeholder Engagement</a:t>
            </a:r>
            <a:endParaRPr sz="1100" b="1">
              <a:solidFill>
                <a:schemeClr val="accent5"/>
              </a:solidFill>
            </a:endParaRPr>
          </a:p>
        </p:txBody>
      </p:sp>
      <p:sp>
        <p:nvSpPr>
          <p:cNvPr id="488" name="Google Shape;488;g11b8ce6b77e_0_1338"/>
          <p:cNvSpPr/>
          <p:nvPr/>
        </p:nvSpPr>
        <p:spPr>
          <a:xfrm>
            <a:off x="5220001" y="2463797"/>
            <a:ext cx="377100" cy="12078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89" name="Google Shape;489;g11b8ce6b77e_0_1338"/>
          <p:cNvSpPr txBox="1"/>
          <p:nvPr/>
        </p:nvSpPr>
        <p:spPr>
          <a:xfrm rot="-5400000">
            <a:off x="4799550" y="2893104"/>
            <a:ext cx="1218000" cy="3492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100" b="1">
                <a:solidFill>
                  <a:schemeClr val="accent5"/>
                </a:solidFill>
              </a:rPr>
              <a:t>Scope</a:t>
            </a:r>
            <a:endParaRPr sz="1100" b="1" i="0" u="none" strike="noStrike" cap="none">
              <a:solidFill>
                <a:schemeClr val="accent5"/>
              </a:solidFill>
              <a:latin typeface="Arial"/>
              <a:ea typeface="Arial"/>
              <a:cs typeface="Arial"/>
              <a:sym typeface="Arial"/>
            </a:endParaRPr>
          </a:p>
        </p:txBody>
      </p:sp>
      <p:sp>
        <p:nvSpPr>
          <p:cNvPr id="490" name="Google Shape;490;g11b8ce6b77e_0_1338"/>
          <p:cNvSpPr/>
          <p:nvPr/>
        </p:nvSpPr>
        <p:spPr>
          <a:xfrm>
            <a:off x="3293915" y="3249569"/>
            <a:ext cx="377100" cy="4176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91" name="Google Shape;491;g11b8ce6b77e_0_1338"/>
          <p:cNvSpPr txBox="1"/>
          <p:nvPr/>
        </p:nvSpPr>
        <p:spPr>
          <a:xfrm>
            <a:off x="2484551" y="2754913"/>
            <a:ext cx="1995600" cy="4209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GB" sz="1100" b="1" dirty="0">
                <a:solidFill>
                  <a:schemeClr val="dk2"/>
                </a:solidFill>
              </a:rPr>
              <a:t>EA Rapid Discovery</a:t>
            </a:r>
          </a:p>
          <a:p>
            <a:pPr marL="0" marR="0" lvl="0" indent="0" algn="ctr" rtl="0">
              <a:lnSpc>
                <a:spcPct val="100000"/>
              </a:lnSpc>
              <a:spcBef>
                <a:spcPts val="0"/>
              </a:spcBef>
              <a:spcAft>
                <a:spcPts val="0"/>
              </a:spcAft>
              <a:buNone/>
            </a:pPr>
            <a:r>
              <a:rPr lang="en-GB" sz="1100" b="1" dirty="0">
                <a:solidFill>
                  <a:schemeClr val="dk2"/>
                </a:solidFill>
              </a:rPr>
              <a:t>&amp; Evaluation</a:t>
            </a:r>
            <a:endParaRPr dirty="0"/>
          </a:p>
        </p:txBody>
      </p:sp>
      <p:sp>
        <p:nvSpPr>
          <p:cNvPr id="492" name="Google Shape;492;g11b8ce6b77e_0_1338"/>
          <p:cNvSpPr/>
          <p:nvPr/>
        </p:nvSpPr>
        <p:spPr>
          <a:xfrm>
            <a:off x="3294457" y="4692754"/>
            <a:ext cx="377100" cy="4176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93" name="Google Shape;493;g11b8ce6b77e_0_1338"/>
          <p:cNvSpPr/>
          <p:nvPr/>
        </p:nvSpPr>
        <p:spPr>
          <a:xfrm>
            <a:off x="8553699" y="1586456"/>
            <a:ext cx="523295" cy="1657981"/>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Arial"/>
              <a:ea typeface="Arial"/>
              <a:cs typeface="Arial"/>
              <a:sym typeface="Arial"/>
            </a:endParaRPr>
          </a:p>
        </p:txBody>
      </p:sp>
      <p:sp>
        <p:nvSpPr>
          <p:cNvPr id="494" name="Google Shape;494;g11b8ce6b77e_0_1338"/>
          <p:cNvSpPr txBox="1"/>
          <p:nvPr/>
        </p:nvSpPr>
        <p:spPr>
          <a:xfrm rot="-5400000">
            <a:off x="7934710" y="2145106"/>
            <a:ext cx="1727609" cy="471053"/>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en-GB" sz="1100" b="1" dirty="0">
                <a:solidFill>
                  <a:schemeClr val="accent5"/>
                </a:solidFill>
              </a:rPr>
              <a:t>Strategies, Missions</a:t>
            </a:r>
            <a:endParaRPr sz="1100" b="1" i="0" u="none" strike="noStrike" cap="none" dirty="0">
              <a:solidFill>
                <a:schemeClr val="accent5"/>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r>
              <a:rPr lang="en-GB" sz="1100" b="1" i="0" u="none" strike="noStrike" cap="none" dirty="0">
                <a:solidFill>
                  <a:schemeClr val="accent5"/>
                </a:solidFill>
                <a:latin typeface="Arial"/>
                <a:ea typeface="Arial"/>
                <a:cs typeface="Arial"/>
                <a:sym typeface="Arial"/>
              </a:rPr>
              <a:t> and Value Increment</a:t>
            </a:r>
            <a:endParaRPr sz="1100" b="1" i="0" u="none" strike="noStrike" cap="none" dirty="0">
              <a:solidFill>
                <a:schemeClr val="accent5"/>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149"/>
          <p:cNvSpPr txBox="1">
            <a:spLocks noGrp="1"/>
          </p:cNvSpPr>
          <p:nvPr>
            <p:ph type="body" idx="2"/>
          </p:nvPr>
        </p:nvSpPr>
        <p:spPr>
          <a:xfrm>
            <a:off x="432000" y="1167703"/>
            <a:ext cx="11012644" cy="341356"/>
          </a:xfrm>
          <a:prstGeom prst="rect">
            <a:avLst/>
          </a:prstGeom>
          <a:noFill/>
          <a:ln>
            <a:noFill/>
          </a:ln>
        </p:spPr>
        <p:txBody>
          <a:bodyPr spcFirstLastPara="1" wrap="square" lIns="0" tIns="0" rIns="0" bIns="0" anchor="t" anchorCtr="0">
            <a:noAutofit/>
          </a:bodyPr>
          <a:lstStyle/>
          <a:p>
            <a:pPr marL="87313" lvl="0" indent="-17463" algn="l" rtl="0">
              <a:lnSpc>
                <a:spcPct val="91666"/>
              </a:lnSpc>
              <a:spcBef>
                <a:spcPts val="0"/>
              </a:spcBef>
              <a:spcAft>
                <a:spcPts val="0"/>
              </a:spcAft>
              <a:buSzPts val="2400"/>
              <a:buNone/>
            </a:pPr>
            <a:r>
              <a:rPr lang="en-GB" sz="1800" dirty="0"/>
              <a:t>The evaluation will produce the following outputs</a:t>
            </a:r>
            <a:endParaRPr dirty="0"/>
          </a:p>
        </p:txBody>
      </p:sp>
      <p:sp>
        <p:nvSpPr>
          <p:cNvPr id="429" name="Google Shape;429;p149"/>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a:t>Outputs</a:t>
            </a:r>
            <a:endParaRPr/>
          </a:p>
        </p:txBody>
      </p:sp>
      <p:sp>
        <p:nvSpPr>
          <p:cNvPr id="430" name="Google Shape;430;p149"/>
          <p:cNvSpPr txBox="1"/>
          <p:nvPr/>
        </p:nvSpPr>
        <p:spPr>
          <a:xfrm>
            <a:off x="432000" y="1759432"/>
            <a:ext cx="3537572" cy="322805"/>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1400"/>
              <a:buFont typeface="Arial"/>
              <a:buNone/>
            </a:pPr>
            <a:r>
              <a:rPr lang="en-GB" sz="1400" b="1" i="0" u="none" strike="noStrike" cap="none" dirty="0">
                <a:solidFill>
                  <a:srgbClr val="000000"/>
                </a:solidFill>
                <a:latin typeface="Arial"/>
                <a:ea typeface="Arial"/>
                <a:cs typeface="Arial"/>
                <a:sym typeface="Arial"/>
              </a:rPr>
              <a:t>Overall Architecture Evaluation Report</a:t>
            </a:r>
            <a:endParaRPr sz="1400" b="1" i="0" u="none" strike="noStrike" cap="none" dirty="0">
              <a:solidFill>
                <a:srgbClr val="000000"/>
              </a:solidFill>
              <a:latin typeface="Calibri"/>
              <a:ea typeface="Calibri"/>
              <a:cs typeface="Calibri"/>
              <a:sym typeface="Calibri"/>
            </a:endParaRPr>
          </a:p>
        </p:txBody>
      </p:sp>
      <p:sp>
        <p:nvSpPr>
          <p:cNvPr id="431" name="Google Shape;431;p149"/>
          <p:cNvSpPr txBox="1"/>
          <p:nvPr/>
        </p:nvSpPr>
        <p:spPr>
          <a:xfrm>
            <a:off x="2637315" y="3708788"/>
            <a:ext cx="2922494" cy="322805"/>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1400"/>
              <a:buFont typeface="Arial"/>
              <a:buNone/>
            </a:pPr>
            <a:r>
              <a:rPr lang="en-GB" sz="1400" b="1" i="0" u="none" strike="noStrike" cap="none" dirty="0">
                <a:solidFill>
                  <a:srgbClr val="000000"/>
                </a:solidFill>
                <a:latin typeface="Arial"/>
                <a:ea typeface="Arial"/>
                <a:cs typeface="Arial"/>
                <a:sym typeface="Arial"/>
              </a:rPr>
              <a:t>Architecture Gap Analysis</a:t>
            </a:r>
            <a:endParaRPr sz="1400" b="0" i="0" u="none" strike="noStrike" cap="none" dirty="0">
              <a:solidFill>
                <a:srgbClr val="000000"/>
              </a:solidFill>
              <a:latin typeface="Arial"/>
              <a:ea typeface="Arial"/>
              <a:cs typeface="Arial"/>
              <a:sym typeface="Arial"/>
            </a:endParaRPr>
          </a:p>
        </p:txBody>
      </p:sp>
      <p:sp>
        <p:nvSpPr>
          <p:cNvPr id="433" name="Google Shape;433;p149"/>
          <p:cNvSpPr txBox="1"/>
          <p:nvPr/>
        </p:nvSpPr>
        <p:spPr>
          <a:xfrm>
            <a:off x="6964703" y="3708788"/>
            <a:ext cx="2922494" cy="322805"/>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1400"/>
              <a:buFont typeface="Arial"/>
              <a:buNone/>
            </a:pPr>
            <a:r>
              <a:rPr lang="en-GB" sz="1400" b="1" i="0" u="none" strike="noStrike" cap="none" dirty="0">
                <a:solidFill>
                  <a:srgbClr val="000000"/>
                </a:solidFill>
                <a:latin typeface="Arial"/>
                <a:ea typeface="Arial"/>
                <a:cs typeface="Arial"/>
                <a:sym typeface="Arial"/>
              </a:rPr>
              <a:t>Architecture Roadmap</a:t>
            </a:r>
            <a:endParaRPr sz="1400" b="1" i="0" u="none" strike="noStrike" cap="none" dirty="0">
              <a:solidFill>
                <a:srgbClr val="000000"/>
              </a:solidFill>
              <a:latin typeface="Calibri"/>
              <a:ea typeface="Calibri"/>
              <a:cs typeface="Calibri"/>
              <a:sym typeface="Calibri"/>
            </a:endParaRPr>
          </a:p>
        </p:txBody>
      </p:sp>
      <p:sp>
        <p:nvSpPr>
          <p:cNvPr id="434" name="Google Shape;434;p149"/>
          <p:cNvSpPr txBox="1"/>
          <p:nvPr/>
        </p:nvSpPr>
        <p:spPr>
          <a:xfrm>
            <a:off x="5149627" y="1771981"/>
            <a:ext cx="3149898" cy="322805"/>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1400"/>
              <a:buFont typeface="Arial"/>
              <a:buNone/>
            </a:pPr>
            <a:r>
              <a:rPr lang="en-GB" b="1" dirty="0">
                <a:sym typeface="Calibri"/>
              </a:rPr>
              <a:t>Technology Selection Document</a:t>
            </a:r>
            <a:endParaRPr b="1" dirty="0">
              <a:sym typeface="Calibri"/>
            </a:endParaRPr>
          </a:p>
        </p:txBody>
      </p:sp>
      <p:pic>
        <p:nvPicPr>
          <p:cNvPr id="440" name="Google Shape;440;p149" descr="ArchEvalFrontPage.png"/>
          <p:cNvPicPr preferRelativeResize="0"/>
          <p:nvPr/>
        </p:nvPicPr>
        <p:blipFill rotWithShape="1">
          <a:blip r:embed="rId3"/>
          <a:srcRect/>
          <a:stretch/>
        </p:blipFill>
        <p:spPr>
          <a:xfrm>
            <a:off x="1648711" y="2116914"/>
            <a:ext cx="919377" cy="1290226"/>
          </a:xfrm>
          <a:prstGeom prst="rect">
            <a:avLst/>
          </a:prstGeom>
          <a:noFill/>
          <a:ln>
            <a:noFill/>
          </a:ln>
          <a:effectLst>
            <a:outerShdw blurRad="292100" dist="139700" dir="2700000" algn="tl" rotWithShape="0">
              <a:srgbClr val="333333">
                <a:alpha val="64313"/>
              </a:srgbClr>
            </a:outerShdw>
          </a:effectLst>
        </p:spPr>
      </p:pic>
      <p:sp>
        <p:nvSpPr>
          <p:cNvPr id="442" name="Google Shape;442;p149"/>
          <p:cNvSpPr txBox="1"/>
          <p:nvPr/>
        </p:nvSpPr>
        <p:spPr>
          <a:xfrm>
            <a:off x="432000" y="5878400"/>
            <a:ext cx="11012644" cy="341356"/>
          </a:xfrm>
          <a:prstGeom prst="rect">
            <a:avLst/>
          </a:prstGeom>
          <a:noFill/>
          <a:ln>
            <a:noFill/>
          </a:ln>
        </p:spPr>
        <p:txBody>
          <a:bodyPr spcFirstLastPara="1" wrap="square" lIns="0" tIns="0" rIns="0" bIns="0" anchor="t" anchorCtr="0">
            <a:noAutofit/>
          </a:bodyPr>
          <a:lstStyle/>
          <a:p>
            <a:pPr marL="87313" marR="0" lvl="0" indent="-17463" algn="l" rtl="0">
              <a:lnSpc>
                <a:spcPct val="91666"/>
              </a:lnSpc>
              <a:spcBef>
                <a:spcPts val="0"/>
              </a:spcBef>
              <a:spcAft>
                <a:spcPts val="0"/>
              </a:spcAft>
              <a:buClr>
                <a:schemeClr val="lt1"/>
              </a:buClr>
              <a:buSzPts val="2400"/>
              <a:buFont typeface="Arial"/>
              <a:buNone/>
            </a:pPr>
            <a:r>
              <a:rPr lang="en-GB" sz="1800" b="1" i="0" u="none" strike="noStrike" cap="none">
                <a:solidFill>
                  <a:schemeClr val="accent6"/>
                </a:solidFill>
                <a:latin typeface="Arial"/>
                <a:ea typeface="Arial"/>
                <a:cs typeface="Arial"/>
                <a:sym typeface="Arial"/>
              </a:rPr>
              <a:t>Each output is described in the Appendix A - Product Descriptions</a:t>
            </a:r>
            <a:endParaRPr sz="1400" b="0" i="0" u="none" strike="noStrike" cap="none">
              <a:solidFill>
                <a:srgbClr val="000000"/>
              </a:solidFill>
              <a:latin typeface="Arial"/>
              <a:ea typeface="Arial"/>
              <a:cs typeface="Arial"/>
              <a:sym typeface="Arial"/>
            </a:endParaRPr>
          </a:p>
        </p:txBody>
      </p:sp>
      <p:pic>
        <p:nvPicPr>
          <p:cNvPr id="13" name="Google Shape;441;p149">
            <a:extLst>
              <a:ext uri="{FF2B5EF4-FFF2-40B4-BE49-F238E27FC236}">
                <a16:creationId xmlns:a16="http://schemas.microsoft.com/office/drawing/2014/main" id="{A796E1D8-4186-C2B2-FD5A-282248FE691F}"/>
              </a:ext>
            </a:extLst>
          </p:cNvPr>
          <p:cNvPicPr preferRelativeResize="0"/>
          <p:nvPr/>
        </p:nvPicPr>
        <p:blipFill>
          <a:blip r:embed="rId4"/>
          <a:srcRect/>
          <a:stretch/>
        </p:blipFill>
        <p:spPr>
          <a:xfrm>
            <a:off x="5922781" y="2055160"/>
            <a:ext cx="1603590" cy="856028"/>
          </a:xfrm>
          <a:prstGeom prst="rect">
            <a:avLst/>
          </a:prstGeom>
          <a:noFill/>
          <a:ln>
            <a:noFill/>
          </a:ln>
          <a:effectLst>
            <a:outerShdw blurRad="292100" dist="139700" dir="2700000" algn="tl" rotWithShape="0">
              <a:srgbClr val="333333">
                <a:alpha val="64313"/>
              </a:srgbClr>
            </a:outerShdw>
          </a:effectLst>
        </p:spPr>
      </p:pic>
      <p:pic>
        <p:nvPicPr>
          <p:cNvPr id="14" name="Picture 13">
            <a:extLst>
              <a:ext uri="{FF2B5EF4-FFF2-40B4-BE49-F238E27FC236}">
                <a16:creationId xmlns:a16="http://schemas.microsoft.com/office/drawing/2014/main" id="{3F79732B-2C70-77F4-2844-3E2C0519EAB1}"/>
              </a:ext>
            </a:extLst>
          </p:cNvPr>
          <p:cNvPicPr>
            <a:picLocks noChangeAspect="1"/>
          </p:cNvPicPr>
          <p:nvPr/>
        </p:nvPicPr>
        <p:blipFill>
          <a:blip r:embed="rId5"/>
          <a:srcRect/>
          <a:stretch/>
        </p:blipFill>
        <p:spPr>
          <a:xfrm>
            <a:off x="7508557" y="4071774"/>
            <a:ext cx="1834784" cy="1032800"/>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2B33168F-B60E-DFBB-16D1-161FF004C1C2}"/>
              </a:ext>
            </a:extLst>
          </p:cNvPr>
          <p:cNvPicPr>
            <a:picLocks noChangeAspect="1"/>
          </p:cNvPicPr>
          <p:nvPr/>
        </p:nvPicPr>
        <p:blipFill>
          <a:blip r:embed="rId6"/>
          <a:srcRect/>
          <a:stretch/>
        </p:blipFill>
        <p:spPr>
          <a:xfrm>
            <a:off x="3248326" y="4118258"/>
            <a:ext cx="1838149" cy="1032800"/>
          </a:xfrm>
          <a:prstGeom prst="rect">
            <a:avLst/>
          </a:prstGeom>
          <a:noFill/>
          <a:ln>
            <a:noFill/>
          </a:ln>
          <a:effectLst>
            <a:outerShdw blurRad="292100" dist="139700" dir="2700000" algn="tl" rotWithShape="0">
              <a:srgbClr val="333333">
                <a:alpha val="64313"/>
              </a:srgb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theme/theme1.xml><?xml version="1.0" encoding="utf-8"?>
<a:theme xmlns:a="http://schemas.openxmlformats.org/drawingml/2006/main" name="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3180</Words>
  <Application>Microsoft Office PowerPoint</Application>
  <PresentationFormat>Widescreen</PresentationFormat>
  <Paragraphs>512</Paragraphs>
  <Slides>29</Slides>
  <Notes>29</Notes>
  <HiddenSlides>4</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Rubik Light</vt:lpstr>
      <vt:lpstr>NHSD-Refresh-Theme-NOV1120B</vt:lpstr>
      <vt:lpstr>Architecture Evaluation</vt:lpstr>
      <vt:lpstr>Contents</vt:lpstr>
      <vt:lpstr>Introduction</vt:lpstr>
      <vt:lpstr>Engagement Scoping</vt:lpstr>
      <vt:lpstr>PowerPoint Presentation</vt:lpstr>
      <vt:lpstr>Delivery Approach</vt:lpstr>
      <vt:lpstr>Delivery Process</vt:lpstr>
      <vt:lpstr>Delivery Sequence Plan</vt:lpstr>
      <vt:lpstr>Outputs</vt:lpstr>
      <vt:lpstr>Proposed team</vt:lpstr>
      <vt:lpstr>Risks / Mitigations</vt:lpstr>
      <vt:lpstr>Plan Assumptions</vt:lpstr>
      <vt:lpstr>PowerPoint Presentation</vt:lpstr>
      <vt:lpstr>Stakeholder roles</vt:lpstr>
      <vt:lpstr>Stakeholder minimum commitment</vt:lpstr>
      <vt:lpstr>Information requirement </vt:lpstr>
      <vt:lpstr>PowerPoint Presentation</vt:lpstr>
      <vt:lpstr>PowerPoint Presentation</vt:lpstr>
      <vt:lpstr>Product Descriptions</vt:lpstr>
      <vt:lpstr>Product Descriptions</vt:lpstr>
      <vt:lpstr>PowerPoint Presentation</vt:lpstr>
      <vt:lpstr>One-Off Workshop Agendas</vt:lpstr>
      <vt:lpstr>One-Off Workshop Agendas</vt:lpstr>
      <vt:lpstr>Repeating Workshop Agendas</vt:lpstr>
      <vt:lpstr>PowerPoint Presentation</vt:lpstr>
      <vt:lpstr>Workload Evaluation</vt:lpstr>
      <vt:lpstr>Migration Strategy and Potential Roadmap</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Workload Migration Assessment</dc:title>
  <dc:creator>Gregory Wye</dc:creator>
  <cp:lastModifiedBy>Douglas O'Connor</cp:lastModifiedBy>
  <cp:revision>83</cp:revision>
  <dcterms:created xsi:type="dcterms:W3CDTF">2020-11-30T10:49:03Z</dcterms:created>
  <dcterms:modified xsi:type="dcterms:W3CDTF">2022-06-28T12:39:35Z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0x010100F56AC1E539A90047BC30B3C9F7C85DBF009974B1B821AB36488BB2955A9F4B5285</vt:lpwstr>
  </property>
  <property fmtid="{D5CDD505-2E9C-101B-9397-08002B2CF9AE}" pid="3" name="_dlc_DocIdItemGuid">
    <vt:lpwstr>56579ddb-1cdf-4035-9a3d-2da04fab6c26</vt:lpwstr>
  </property>
</Properties>
</file>