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87"/>
  </p:notesMasterIdLst>
  <p:handoutMasterIdLst>
    <p:handoutMasterId r:id="rId88"/>
  </p:handoutMasterIdLst>
  <p:sldIdLst>
    <p:sldId id="265" r:id="rId5"/>
    <p:sldId id="271" r:id="rId6"/>
    <p:sldId id="266" r:id="rId7"/>
    <p:sldId id="272" r:id="rId8"/>
    <p:sldId id="273" r:id="rId9"/>
    <p:sldId id="274" r:id="rId10"/>
    <p:sldId id="275" r:id="rId11"/>
    <p:sldId id="276" r:id="rId12"/>
    <p:sldId id="392" r:id="rId13"/>
    <p:sldId id="284" r:id="rId14"/>
    <p:sldId id="283" r:id="rId15"/>
    <p:sldId id="359" r:id="rId16"/>
    <p:sldId id="360" r:id="rId17"/>
    <p:sldId id="293" r:id="rId18"/>
    <p:sldId id="346" r:id="rId19"/>
    <p:sldId id="347" r:id="rId20"/>
    <p:sldId id="348" r:id="rId21"/>
    <p:sldId id="361" r:id="rId22"/>
    <p:sldId id="362" r:id="rId23"/>
    <p:sldId id="363" r:id="rId24"/>
    <p:sldId id="288" r:id="rId25"/>
    <p:sldId id="295" r:id="rId26"/>
    <p:sldId id="292" r:id="rId27"/>
    <p:sldId id="364" r:id="rId28"/>
    <p:sldId id="365" r:id="rId29"/>
    <p:sldId id="366" r:id="rId30"/>
    <p:sldId id="367" r:id="rId31"/>
    <p:sldId id="289" r:id="rId32"/>
    <p:sldId id="325" r:id="rId33"/>
    <p:sldId id="326" r:id="rId34"/>
    <p:sldId id="327" r:id="rId35"/>
    <p:sldId id="328" r:id="rId36"/>
    <p:sldId id="329" r:id="rId37"/>
    <p:sldId id="330" r:id="rId38"/>
    <p:sldId id="332" r:id="rId39"/>
    <p:sldId id="368" r:id="rId40"/>
    <p:sldId id="369" r:id="rId41"/>
    <p:sldId id="370" r:id="rId42"/>
    <p:sldId id="371" r:id="rId43"/>
    <p:sldId id="298" r:id="rId44"/>
    <p:sldId id="333" r:id="rId45"/>
    <p:sldId id="334" r:id="rId46"/>
    <p:sldId id="335" r:id="rId47"/>
    <p:sldId id="336" r:id="rId48"/>
    <p:sldId id="337" r:id="rId49"/>
    <p:sldId id="338" r:id="rId50"/>
    <p:sldId id="339" r:id="rId51"/>
    <p:sldId id="277" r:id="rId52"/>
    <p:sldId id="372" r:id="rId53"/>
    <p:sldId id="341" r:id="rId54"/>
    <p:sldId id="342" r:id="rId55"/>
    <p:sldId id="373" r:id="rId56"/>
    <p:sldId id="374" r:id="rId57"/>
    <p:sldId id="300" r:id="rId58"/>
    <p:sldId id="303" r:id="rId59"/>
    <p:sldId id="375" r:id="rId60"/>
    <p:sldId id="376" r:id="rId61"/>
    <p:sldId id="377" r:id="rId62"/>
    <p:sldId id="378" r:id="rId63"/>
    <p:sldId id="379" r:id="rId64"/>
    <p:sldId id="308" r:id="rId65"/>
    <p:sldId id="312" r:id="rId66"/>
    <p:sldId id="309" r:id="rId67"/>
    <p:sldId id="304" r:id="rId68"/>
    <p:sldId id="315" r:id="rId69"/>
    <p:sldId id="314" r:id="rId70"/>
    <p:sldId id="316" r:id="rId71"/>
    <p:sldId id="317" r:id="rId72"/>
    <p:sldId id="320" r:id="rId73"/>
    <p:sldId id="313" r:id="rId74"/>
    <p:sldId id="321" r:id="rId75"/>
    <p:sldId id="322" r:id="rId76"/>
    <p:sldId id="387" r:id="rId77"/>
    <p:sldId id="380" r:id="rId78"/>
    <p:sldId id="381" r:id="rId79"/>
    <p:sldId id="323" r:id="rId80"/>
    <p:sldId id="306" r:id="rId81"/>
    <p:sldId id="281" r:id="rId82"/>
    <p:sldId id="391" r:id="rId83"/>
    <p:sldId id="318" r:id="rId84"/>
    <p:sldId id="349" r:id="rId85"/>
    <p:sldId id="358" r:id="rId8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lides" id="{D23E2767-9D92-4362-8E89-7F783E644D5C}">
          <p14:sldIdLst>
            <p14:sldId id="265"/>
            <p14:sldId id="271"/>
            <p14:sldId id="266"/>
            <p14:sldId id="272"/>
            <p14:sldId id="273"/>
            <p14:sldId id="274"/>
            <p14:sldId id="275"/>
            <p14:sldId id="276"/>
            <p14:sldId id="392"/>
            <p14:sldId id="284"/>
            <p14:sldId id="283"/>
            <p14:sldId id="359"/>
            <p14:sldId id="360"/>
            <p14:sldId id="293"/>
            <p14:sldId id="346"/>
            <p14:sldId id="347"/>
            <p14:sldId id="348"/>
            <p14:sldId id="361"/>
            <p14:sldId id="362"/>
            <p14:sldId id="363"/>
            <p14:sldId id="288"/>
            <p14:sldId id="295"/>
            <p14:sldId id="292"/>
            <p14:sldId id="364"/>
            <p14:sldId id="365"/>
            <p14:sldId id="366"/>
            <p14:sldId id="367"/>
            <p14:sldId id="289"/>
            <p14:sldId id="325"/>
            <p14:sldId id="326"/>
            <p14:sldId id="327"/>
            <p14:sldId id="328"/>
            <p14:sldId id="329"/>
            <p14:sldId id="330"/>
            <p14:sldId id="332"/>
            <p14:sldId id="368"/>
            <p14:sldId id="369"/>
            <p14:sldId id="370"/>
            <p14:sldId id="371"/>
            <p14:sldId id="298"/>
            <p14:sldId id="333"/>
            <p14:sldId id="334"/>
            <p14:sldId id="335"/>
            <p14:sldId id="336"/>
            <p14:sldId id="337"/>
            <p14:sldId id="338"/>
            <p14:sldId id="339"/>
            <p14:sldId id="277"/>
            <p14:sldId id="372"/>
            <p14:sldId id="341"/>
            <p14:sldId id="342"/>
            <p14:sldId id="373"/>
            <p14:sldId id="374"/>
            <p14:sldId id="300"/>
            <p14:sldId id="303"/>
            <p14:sldId id="375"/>
            <p14:sldId id="376"/>
            <p14:sldId id="377"/>
            <p14:sldId id="378"/>
            <p14:sldId id="379"/>
            <p14:sldId id="308"/>
            <p14:sldId id="312"/>
            <p14:sldId id="309"/>
            <p14:sldId id="304"/>
            <p14:sldId id="315"/>
            <p14:sldId id="314"/>
            <p14:sldId id="316"/>
            <p14:sldId id="317"/>
            <p14:sldId id="320"/>
            <p14:sldId id="313"/>
            <p14:sldId id="321"/>
            <p14:sldId id="322"/>
            <p14:sldId id="387"/>
            <p14:sldId id="380"/>
            <p14:sldId id="381"/>
            <p14:sldId id="323"/>
            <p14:sldId id="306"/>
            <p14:sldId id="281"/>
            <p14:sldId id="391"/>
            <p14:sldId id="318"/>
            <p14:sldId id="349"/>
            <p14:sldId id="358"/>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7DB0E96B-FA5D-3289-8525-948642F09E8B}" name="Lizz Paley" initials="LP" userId="S::lizz.paley@phe.gov.uk::5a9244b2-c0f7-4bb0-946f-e803b23d90d5"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768692"/>
    <a:srgbClr val="228789"/>
    <a:srgbClr val="2AA8AA"/>
    <a:srgbClr val="E8F1F1"/>
    <a:srgbClr val="425563"/>
    <a:srgbClr val="329E6A"/>
    <a:srgbClr val="4CC088"/>
    <a:srgbClr val="45B1E9"/>
    <a:srgbClr val="337EC6"/>
    <a:srgbClr val="96D8B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6B12085-47D0-BE7C-98E0-D74D55266D2F}" v="236" dt="2022-09-21T15:50:20.064"/>
    <p1510:client id="{1888A739-EFD7-5553-97B1-52B2EBA5E117}" v="16" dt="2022-06-23T15:30:54.013"/>
    <p1510:client id="{264D0336-47A4-B7CA-EE91-A197D4D825C4}" v="1451" dt="2022-07-12T15:56:41.857"/>
    <p1510:client id="{3C6511B9-83CA-3D59-4540-A6DB80A10F5C}" v="111" dt="2022-07-10T15:45:35.810"/>
    <p1510:client id="{43EC0546-054B-30B8-F54E-D87BDF0BEE8A}" v="821" dt="2022-06-24T16:01:40.056"/>
    <p1510:client id="{8A6EC3F4-F314-39E4-B171-B156D7CE8C79}" v="5" dt="2022-06-14T12:46:49.364"/>
    <p1510:client id="{900AA389-318A-62A8-7E09-5F65DD0F1F60}" v="103" dt="2022-09-22T15:03:45.365"/>
    <p1510:client id="{9BF287B6-26FD-5073-C35B-11A478524D55}" v="547" dt="2022-07-04T12:00:49.241"/>
    <p1510:client id="{A041F88D-4998-8A40-80F0-652573185462}" v="9" dt="2022-07-19T16:23:28.844"/>
    <p1510:client id="{A14B47DE-9E47-3DEB-F19D-D3E6C3A1B27E}" v="659" dt="2022-07-04T22:04:24.318"/>
    <p1510:client id="{BE298999-553D-9CF2-ED59-1BB23D9367D9}" v="53" dt="2022-07-20T15:38:28.991"/>
    <p1510:client id="{BF805B0E-60C7-85E3-1183-B6159A5FF540}" v="37" dt="2022-06-14T18:16:03.962"/>
    <p1510:client id="{EC44FDF7-42ED-74C2-0A73-8D70F512D93A}" v="919" dt="2022-07-11T17:24:37.626"/>
    <p1510:client id="{F718893D-A98B-72F9-B28D-78B47A1C43D4}" v="2" dt="2022-07-20T08:58:38.80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4" d="100"/>
          <a:sy n="104" d="100"/>
        </p:scale>
        <p:origin x="63" y="186"/>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84" Type="http://schemas.openxmlformats.org/officeDocument/2006/relationships/slide" Target="slides/slide80.xml"/><Relationship Id="rId89" Type="http://schemas.openxmlformats.org/officeDocument/2006/relationships/presProps" Target="presProps.xml"/><Relationship Id="rId16" Type="http://schemas.openxmlformats.org/officeDocument/2006/relationships/slide" Target="slides/slide12.xml"/><Relationship Id="rId11" Type="http://schemas.openxmlformats.org/officeDocument/2006/relationships/slide" Target="slides/slide7.xml"/><Relationship Id="rId32" Type="http://schemas.openxmlformats.org/officeDocument/2006/relationships/slide" Target="slides/slide28.xml"/><Relationship Id="rId37" Type="http://schemas.openxmlformats.org/officeDocument/2006/relationships/slide" Target="slides/slide33.xml"/><Relationship Id="rId53" Type="http://schemas.openxmlformats.org/officeDocument/2006/relationships/slide" Target="slides/slide49.xml"/><Relationship Id="rId58" Type="http://schemas.openxmlformats.org/officeDocument/2006/relationships/slide" Target="slides/slide54.xml"/><Relationship Id="rId74" Type="http://schemas.openxmlformats.org/officeDocument/2006/relationships/slide" Target="slides/slide70.xml"/><Relationship Id="rId79" Type="http://schemas.openxmlformats.org/officeDocument/2006/relationships/slide" Target="slides/slide75.xml"/><Relationship Id="rId5" Type="http://schemas.openxmlformats.org/officeDocument/2006/relationships/slide" Target="slides/slide1.xml"/><Relationship Id="rId90" Type="http://schemas.openxmlformats.org/officeDocument/2006/relationships/viewProps" Target="viewProps.xml"/><Relationship Id="rId22" Type="http://schemas.openxmlformats.org/officeDocument/2006/relationships/slide" Target="slides/slide18.xml"/><Relationship Id="rId27" Type="http://schemas.openxmlformats.org/officeDocument/2006/relationships/slide" Target="slides/slide23.xml"/><Relationship Id="rId43" Type="http://schemas.openxmlformats.org/officeDocument/2006/relationships/slide" Target="slides/slide39.xml"/><Relationship Id="rId48" Type="http://schemas.openxmlformats.org/officeDocument/2006/relationships/slide" Target="slides/slide44.xml"/><Relationship Id="rId64" Type="http://schemas.openxmlformats.org/officeDocument/2006/relationships/slide" Target="slides/slide60.xml"/><Relationship Id="rId69" Type="http://schemas.openxmlformats.org/officeDocument/2006/relationships/slide" Target="slides/slide65.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slide" Target="slides/slide76.xml"/><Relationship Id="rId85" Type="http://schemas.openxmlformats.org/officeDocument/2006/relationships/slide" Target="slides/slide81.xml"/><Relationship Id="rId93" Type="http://schemas.microsoft.com/office/2015/10/relationships/revisionInfo" Target="revisionInfo.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openxmlformats.org/officeDocument/2006/relationships/slide" Target="slides/slide79.xml"/><Relationship Id="rId88" Type="http://schemas.openxmlformats.org/officeDocument/2006/relationships/handoutMaster" Target="handoutMasters/handoutMaster1.xml"/><Relationship Id="rId9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slide" Target="slides/slide77.xml"/><Relationship Id="rId86" Type="http://schemas.openxmlformats.org/officeDocument/2006/relationships/slide" Target="slides/slide82.xml"/><Relationship Id="rId94"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slide" Target="slides/slide72.xml"/><Relationship Id="rId7" Type="http://schemas.openxmlformats.org/officeDocument/2006/relationships/slide" Target="slides/slide3.xml"/><Relationship Id="rId71" Type="http://schemas.openxmlformats.org/officeDocument/2006/relationships/slide" Target="slides/slide67.xml"/><Relationship Id="rId92" Type="http://schemas.openxmlformats.org/officeDocument/2006/relationships/tableStyles" Target="tableStyles.xml"/><Relationship Id="rId2" Type="http://schemas.openxmlformats.org/officeDocument/2006/relationships/customXml" Target="../customXml/item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 Id="rId87" Type="http://schemas.openxmlformats.org/officeDocument/2006/relationships/notesMaster" Target="notesMasters/notesMaster1.xml"/><Relationship Id="rId61" Type="http://schemas.openxmlformats.org/officeDocument/2006/relationships/slide" Target="slides/slide57.xml"/><Relationship Id="rId82" Type="http://schemas.openxmlformats.org/officeDocument/2006/relationships/slide" Target="slides/slide78.xml"/><Relationship Id="rId19" Type="http://schemas.openxmlformats.org/officeDocument/2006/relationships/slide" Target="slides/slide15.xml"/><Relationship Id="rId14" Type="http://schemas.openxmlformats.org/officeDocument/2006/relationships/slide" Target="slides/slide10.xml"/><Relationship Id="rId30" Type="http://schemas.openxmlformats.org/officeDocument/2006/relationships/slide" Target="slides/slide26.xml"/><Relationship Id="rId35" Type="http://schemas.openxmlformats.org/officeDocument/2006/relationships/slide" Target="slides/slide31.xml"/><Relationship Id="rId56" Type="http://schemas.openxmlformats.org/officeDocument/2006/relationships/slide" Target="slides/slide52.xml"/><Relationship Id="rId77" Type="http://schemas.openxmlformats.org/officeDocument/2006/relationships/slide" Target="slides/slide7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41D46D74-74FE-4A93-9077-C992DF5A459E}"/>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67DC3C9A-52A2-4933-8BA9-F812C466D98C}"/>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244DDD6-6ADB-4DF8-8936-1AA8F5F9F014}" type="datetimeFigureOut">
              <a:rPr lang="en-GB" smtClean="0"/>
              <a:t>30/09/2022</a:t>
            </a:fld>
            <a:endParaRPr lang="en-GB"/>
          </a:p>
        </p:txBody>
      </p:sp>
      <p:sp>
        <p:nvSpPr>
          <p:cNvPr id="4" name="Footer Placeholder 3">
            <a:extLst>
              <a:ext uri="{FF2B5EF4-FFF2-40B4-BE49-F238E27FC236}">
                <a16:creationId xmlns:a16="http://schemas.microsoft.com/office/drawing/2014/main" id="{79312E7B-AA6C-4A1B-B29D-B1798609AA6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5C6CA1CE-F3A8-43D6-95B0-EB1C00ADE83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07EB7AF-04B5-4767-8551-36D91437AD5C}" type="slidenum">
              <a:rPr lang="en-GB" smtClean="0"/>
              <a:t>‹#›</a:t>
            </a:fld>
            <a:endParaRPr lang="en-GB"/>
          </a:p>
        </p:txBody>
      </p:sp>
    </p:spTree>
    <p:extLst>
      <p:ext uri="{BB962C8B-B14F-4D97-AF65-F5344CB8AC3E}">
        <p14:creationId xmlns:p14="http://schemas.microsoft.com/office/powerpoint/2010/main" val="315897001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67EC26C-E156-4757-82E0-5A5BF7E0FCF9}" type="datetimeFigureOut">
              <a:rPr lang="en-GB" smtClean="0"/>
              <a:t>30/09/2022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7FE6B22-D62B-44D7-8888-48BB662636FB}" type="slidenum">
              <a:rPr lang="en-GB" smtClean="0"/>
              <a:t>‹#›</a:t>
            </a:fld>
            <a:endParaRPr lang="en-GB"/>
          </a:p>
        </p:txBody>
      </p:sp>
    </p:spTree>
    <p:extLst>
      <p:ext uri="{BB962C8B-B14F-4D97-AF65-F5344CB8AC3E}">
        <p14:creationId xmlns:p14="http://schemas.microsoft.com/office/powerpoint/2010/main" val="28236170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7FE6B22-D62B-44D7-8888-48BB662636FB}" type="slidenum">
              <a:rPr lang="en-GB" smtClean="0"/>
              <a:t>10</a:t>
            </a:fld>
            <a:endParaRPr lang="en-GB"/>
          </a:p>
        </p:txBody>
      </p:sp>
    </p:spTree>
    <p:extLst>
      <p:ext uri="{BB962C8B-B14F-4D97-AF65-F5344CB8AC3E}">
        <p14:creationId xmlns:p14="http://schemas.microsoft.com/office/powerpoint/2010/main" val="117907267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7FE6B22-D62B-44D7-8888-48BB662636FB}" type="slidenum">
              <a:rPr lang="en-GB" smtClean="0"/>
              <a:t>54</a:t>
            </a:fld>
            <a:endParaRPr lang="en-GB"/>
          </a:p>
        </p:txBody>
      </p:sp>
    </p:spTree>
    <p:extLst>
      <p:ext uri="{BB962C8B-B14F-4D97-AF65-F5344CB8AC3E}">
        <p14:creationId xmlns:p14="http://schemas.microsoft.com/office/powerpoint/2010/main" val="25494219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7FE6B22-D62B-44D7-8888-48BB662636FB}" type="slidenum">
              <a:rPr lang="en-GB" smtClean="0"/>
              <a:t>63</a:t>
            </a:fld>
            <a:endParaRPr lang="en-GB"/>
          </a:p>
        </p:txBody>
      </p:sp>
    </p:spTree>
    <p:extLst>
      <p:ext uri="{BB962C8B-B14F-4D97-AF65-F5344CB8AC3E}">
        <p14:creationId xmlns:p14="http://schemas.microsoft.com/office/powerpoint/2010/main" val="148673976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7FE6B22-D62B-44D7-8888-48BB662636FB}" type="slidenum">
              <a:rPr lang="en-GB" smtClean="0"/>
              <a:t>70</a:t>
            </a:fld>
            <a:endParaRPr lang="en-GB"/>
          </a:p>
        </p:txBody>
      </p:sp>
    </p:spTree>
    <p:extLst>
      <p:ext uri="{BB962C8B-B14F-4D97-AF65-F5344CB8AC3E}">
        <p14:creationId xmlns:p14="http://schemas.microsoft.com/office/powerpoint/2010/main" val="258854836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7FE6B22-D62B-44D7-8888-48BB662636FB}" type="slidenum">
              <a:rPr lang="en-GB" smtClean="0"/>
              <a:t>71</a:t>
            </a:fld>
            <a:endParaRPr lang="en-GB"/>
          </a:p>
        </p:txBody>
      </p:sp>
    </p:spTree>
    <p:extLst>
      <p:ext uri="{BB962C8B-B14F-4D97-AF65-F5344CB8AC3E}">
        <p14:creationId xmlns:p14="http://schemas.microsoft.com/office/powerpoint/2010/main" val="109762560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7FE6B22-D62B-44D7-8888-48BB662636FB}" type="slidenum">
              <a:rPr lang="en-GB" smtClean="0"/>
              <a:t>72</a:t>
            </a:fld>
            <a:endParaRPr lang="en-GB"/>
          </a:p>
        </p:txBody>
      </p:sp>
    </p:spTree>
    <p:extLst>
      <p:ext uri="{BB962C8B-B14F-4D97-AF65-F5344CB8AC3E}">
        <p14:creationId xmlns:p14="http://schemas.microsoft.com/office/powerpoint/2010/main" val="25008816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7FE6B22-D62B-44D7-8888-48BB662636FB}" type="slidenum">
              <a:rPr lang="en-GB" smtClean="0"/>
              <a:t>11</a:t>
            </a:fld>
            <a:endParaRPr lang="en-GB"/>
          </a:p>
        </p:txBody>
      </p:sp>
    </p:spTree>
    <p:extLst>
      <p:ext uri="{BB962C8B-B14F-4D97-AF65-F5344CB8AC3E}">
        <p14:creationId xmlns:p14="http://schemas.microsoft.com/office/powerpoint/2010/main" val="17535530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7FE6B22-D62B-44D7-8888-48BB662636FB}" type="slidenum">
              <a:rPr lang="en-GB" smtClean="0"/>
              <a:t>12</a:t>
            </a:fld>
            <a:endParaRPr lang="en-GB"/>
          </a:p>
        </p:txBody>
      </p:sp>
    </p:spTree>
    <p:extLst>
      <p:ext uri="{BB962C8B-B14F-4D97-AF65-F5344CB8AC3E}">
        <p14:creationId xmlns:p14="http://schemas.microsoft.com/office/powerpoint/2010/main" val="3944207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7FE6B22-D62B-44D7-8888-48BB662636FB}" type="slidenum">
              <a:rPr lang="en-GB" smtClean="0"/>
              <a:t>13</a:t>
            </a:fld>
            <a:endParaRPr lang="en-GB"/>
          </a:p>
        </p:txBody>
      </p:sp>
    </p:spTree>
    <p:extLst>
      <p:ext uri="{BB962C8B-B14F-4D97-AF65-F5344CB8AC3E}">
        <p14:creationId xmlns:p14="http://schemas.microsoft.com/office/powerpoint/2010/main" val="37354931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7FE6B22-D62B-44D7-8888-48BB662636FB}" type="slidenum">
              <a:rPr lang="en-GB" smtClean="0"/>
              <a:t>14</a:t>
            </a:fld>
            <a:endParaRPr lang="en-GB"/>
          </a:p>
        </p:txBody>
      </p:sp>
    </p:spTree>
    <p:extLst>
      <p:ext uri="{BB962C8B-B14F-4D97-AF65-F5344CB8AC3E}">
        <p14:creationId xmlns:p14="http://schemas.microsoft.com/office/powerpoint/2010/main" val="21769815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7FE6B22-D62B-44D7-8888-48BB662636FB}" type="slidenum">
              <a:rPr lang="en-GB" smtClean="0"/>
              <a:t>15</a:t>
            </a:fld>
            <a:endParaRPr lang="en-GB"/>
          </a:p>
        </p:txBody>
      </p:sp>
    </p:spTree>
    <p:extLst>
      <p:ext uri="{BB962C8B-B14F-4D97-AF65-F5344CB8AC3E}">
        <p14:creationId xmlns:p14="http://schemas.microsoft.com/office/powerpoint/2010/main" val="9764895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7FE6B22-D62B-44D7-8888-48BB662636FB}" type="slidenum">
              <a:rPr lang="en-GB" smtClean="0"/>
              <a:t>16</a:t>
            </a:fld>
            <a:endParaRPr lang="en-GB"/>
          </a:p>
        </p:txBody>
      </p:sp>
    </p:spTree>
    <p:extLst>
      <p:ext uri="{BB962C8B-B14F-4D97-AF65-F5344CB8AC3E}">
        <p14:creationId xmlns:p14="http://schemas.microsoft.com/office/powerpoint/2010/main" val="37504946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7FE6B22-D62B-44D7-8888-48BB662636FB}" type="slidenum">
              <a:rPr lang="en-GB" smtClean="0"/>
              <a:t>17</a:t>
            </a:fld>
            <a:endParaRPr lang="en-GB"/>
          </a:p>
        </p:txBody>
      </p:sp>
    </p:spTree>
    <p:extLst>
      <p:ext uri="{BB962C8B-B14F-4D97-AF65-F5344CB8AC3E}">
        <p14:creationId xmlns:p14="http://schemas.microsoft.com/office/powerpoint/2010/main" val="28362358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AC: If this is for London could filter the data to London trusts? </a:t>
            </a:r>
          </a:p>
        </p:txBody>
      </p:sp>
      <p:sp>
        <p:nvSpPr>
          <p:cNvPr id="4" name="Slide Number Placeholder 3"/>
          <p:cNvSpPr>
            <a:spLocks noGrp="1"/>
          </p:cNvSpPr>
          <p:nvPr>
            <p:ph type="sldNum" sz="quarter" idx="5"/>
          </p:nvPr>
        </p:nvSpPr>
        <p:spPr/>
        <p:txBody>
          <a:bodyPr/>
          <a:lstStyle/>
          <a:p>
            <a:fld id="{67FE6B22-D62B-44D7-8888-48BB662636FB}" type="slidenum">
              <a:rPr lang="en-GB" smtClean="0"/>
              <a:t>21</a:t>
            </a:fld>
            <a:endParaRPr lang="en-GB"/>
          </a:p>
        </p:txBody>
      </p:sp>
    </p:spTree>
    <p:extLst>
      <p:ext uri="{BB962C8B-B14F-4D97-AF65-F5344CB8AC3E}">
        <p14:creationId xmlns:p14="http://schemas.microsoft.com/office/powerpoint/2010/main" val="9303491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alpha val="10000"/>
          </a:schemeClr>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C827368-52A6-4FDD-8435-EF05D009F33D}"/>
              </a:ext>
            </a:extLst>
          </p:cNvPr>
          <p:cNvSpPr/>
          <p:nvPr userDrawn="1"/>
        </p:nvSpPr>
        <p:spPr>
          <a:xfrm>
            <a:off x="0" y="991892"/>
            <a:ext cx="12192000" cy="5492275"/>
          </a:xfrm>
          <a:prstGeom prst="rect">
            <a:avLst/>
          </a:prstGeom>
          <a:solidFill>
            <a:srgbClr val="E8F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8F39F6DE-648C-489F-A9D8-CBE09F4955C2}"/>
              </a:ext>
            </a:extLst>
          </p:cNvPr>
          <p:cNvSpPr/>
          <p:nvPr userDrawn="1"/>
        </p:nvSpPr>
        <p:spPr>
          <a:xfrm>
            <a:off x="-1" y="8546"/>
            <a:ext cx="12192000" cy="6490439"/>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Subtitle 2">
            <a:extLst>
              <a:ext uri="{FF2B5EF4-FFF2-40B4-BE49-F238E27FC236}">
                <a16:creationId xmlns:a16="http://schemas.microsoft.com/office/drawing/2014/main" id="{AF6A19AF-F6BF-4C1F-BD0B-60B5E1AC62E2}"/>
              </a:ext>
            </a:extLst>
          </p:cNvPr>
          <p:cNvSpPr>
            <a:spLocks noGrp="1"/>
          </p:cNvSpPr>
          <p:nvPr>
            <p:ph type="subTitle" idx="1"/>
          </p:nvPr>
        </p:nvSpPr>
        <p:spPr>
          <a:xfrm>
            <a:off x="838200" y="4792126"/>
            <a:ext cx="10515600" cy="1271838"/>
          </a:xfrm>
        </p:spPr>
        <p:txBody>
          <a:bodyPr/>
          <a:lstStyle>
            <a:lvl1pPr marL="0" indent="0" algn="ctr">
              <a:buNone/>
              <a:defRPr sz="2400">
                <a:solidFill>
                  <a:schemeClr val="bg1">
                    <a:alpha val="90000"/>
                  </a:schemeClr>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edit Master subtitle style</a:t>
            </a:r>
            <a:endParaRPr lang="en-GB"/>
          </a:p>
        </p:txBody>
      </p:sp>
      <p:sp>
        <p:nvSpPr>
          <p:cNvPr id="15" name="Title 14">
            <a:extLst>
              <a:ext uri="{FF2B5EF4-FFF2-40B4-BE49-F238E27FC236}">
                <a16:creationId xmlns:a16="http://schemas.microsoft.com/office/drawing/2014/main" id="{45E4E91B-B143-4602-841F-7CFF294F04F5}"/>
              </a:ext>
            </a:extLst>
          </p:cNvPr>
          <p:cNvSpPr>
            <a:spLocks noGrp="1"/>
          </p:cNvSpPr>
          <p:nvPr>
            <p:ph type="title"/>
          </p:nvPr>
        </p:nvSpPr>
        <p:spPr>
          <a:xfrm>
            <a:off x="838200" y="2668463"/>
            <a:ext cx="10515600" cy="1380553"/>
          </a:xfrm>
        </p:spPr>
        <p:txBody>
          <a:bodyPr anchor="ctr" anchorCtr="1">
            <a:normAutofit/>
          </a:bodyPr>
          <a:lstStyle>
            <a:lvl1pPr>
              <a:lnSpc>
                <a:spcPct val="100000"/>
              </a:lnSpc>
              <a:defRPr sz="4000">
                <a:solidFill>
                  <a:schemeClr val="bg1"/>
                </a:solidFill>
              </a:defRPr>
            </a:lvl1pPr>
          </a:lstStyle>
          <a:p>
            <a:r>
              <a:rPr lang="en-US"/>
              <a:t>Click to edit Master title style</a:t>
            </a:r>
            <a:endParaRPr lang="en-GB"/>
          </a:p>
        </p:txBody>
      </p:sp>
      <p:sp>
        <p:nvSpPr>
          <p:cNvPr id="16" name="Date Placeholder 15">
            <a:extLst>
              <a:ext uri="{FF2B5EF4-FFF2-40B4-BE49-F238E27FC236}">
                <a16:creationId xmlns:a16="http://schemas.microsoft.com/office/drawing/2014/main" id="{8A8733C3-8067-4A35-9C5C-1E09C6B5475E}"/>
              </a:ext>
            </a:extLst>
          </p:cNvPr>
          <p:cNvSpPr>
            <a:spLocks noGrp="1"/>
          </p:cNvSpPr>
          <p:nvPr>
            <p:ph type="dt" sz="half" idx="10"/>
          </p:nvPr>
        </p:nvSpPr>
        <p:spPr/>
        <p:txBody>
          <a:bodyPr/>
          <a:lstStyle/>
          <a:p>
            <a:fld id="{5B87A4B3-E801-4598-9F77-316DCAAF1347}" type="datetime1">
              <a:rPr lang="en-GB" smtClean="0"/>
              <a:t>30/09/2022</a:t>
            </a:fld>
            <a:endParaRPr lang="en-GB"/>
          </a:p>
        </p:txBody>
      </p:sp>
      <p:sp>
        <p:nvSpPr>
          <p:cNvPr id="17" name="Footer Placeholder 16">
            <a:extLst>
              <a:ext uri="{FF2B5EF4-FFF2-40B4-BE49-F238E27FC236}">
                <a16:creationId xmlns:a16="http://schemas.microsoft.com/office/drawing/2014/main" id="{2A9E6056-4FEB-46DA-ACF1-11EA8D43EC38}"/>
              </a:ext>
            </a:extLst>
          </p:cNvPr>
          <p:cNvSpPr>
            <a:spLocks noGrp="1"/>
          </p:cNvSpPr>
          <p:nvPr>
            <p:ph type="ftr" sz="quarter" idx="11"/>
          </p:nvPr>
        </p:nvSpPr>
        <p:spPr/>
        <p:txBody>
          <a:bodyPr/>
          <a:lstStyle/>
          <a:p>
            <a:r>
              <a:rPr lang="en-GB"/>
              <a:t>© 2021 National Disease Registration Service (NDRS). All Rights Reserved</a:t>
            </a:r>
          </a:p>
        </p:txBody>
      </p:sp>
      <p:sp>
        <p:nvSpPr>
          <p:cNvPr id="18" name="Slide Number Placeholder 17">
            <a:extLst>
              <a:ext uri="{FF2B5EF4-FFF2-40B4-BE49-F238E27FC236}">
                <a16:creationId xmlns:a16="http://schemas.microsoft.com/office/drawing/2014/main" id="{3298D636-629E-43EA-9579-ECF9E7C6DD7B}"/>
              </a:ext>
            </a:extLst>
          </p:cNvPr>
          <p:cNvSpPr>
            <a:spLocks noGrp="1"/>
          </p:cNvSpPr>
          <p:nvPr>
            <p:ph type="sldNum" sz="quarter" idx="12"/>
          </p:nvPr>
        </p:nvSpPr>
        <p:spPr/>
        <p:txBody>
          <a:bodyPr/>
          <a:lstStyle/>
          <a:p>
            <a:fld id="{B33FDC71-8906-4088-9FB1-76CBC632085F}" type="slidenum">
              <a:rPr lang="en-GB" smtClean="0"/>
              <a:pPr/>
              <a:t>‹#›</a:t>
            </a:fld>
            <a:endParaRPr lang="en-GB"/>
          </a:p>
        </p:txBody>
      </p:sp>
      <p:cxnSp>
        <p:nvCxnSpPr>
          <p:cNvPr id="6" name="Straight Connector 5">
            <a:extLst>
              <a:ext uri="{FF2B5EF4-FFF2-40B4-BE49-F238E27FC236}">
                <a16:creationId xmlns:a16="http://schemas.microsoft.com/office/drawing/2014/main" id="{A884FEFB-66E6-4E3B-8D58-30B38B0FFF82}"/>
              </a:ext>
            </a:extLst>
          </p:cNvPr>
          <p:cNvCxnSpPr/>
          <p:nvPr userDrawn="1"/>
        </p:nvCxnSpPr>
        <p:spPr>
          <a:xfrm>
            <a:off x="3397526" y="4382228"/>
            <a:ext cx="5396948" cy="0"/>
          </a:xfrm>
          <a:prstGeom prst="line">
            <a:avLst/>
          </a:prstGeom>
          <a:ln>
            <a:solidFill>
              <a:srgbClr val="96D8B8"/>
            </a:solidFill>
          </a:ln>
        </p:spPr>
        <p:style>
          <a:lnRef idx="1">
            <a:schemeClr val="accent1"/>
          </a:lnRef>
          <a:fillRef idx="0">
            <a:schemeClr val="accent1"/>
          </a:fillRef>
          <a:effectRef idx="0">
            <a:schemeClr val="accent1"/>
          </a:effectRef>
          <a:fontRef idx="minor">
            <a:schemeClr val="tx1"/>
          </a:fontRef>
        </p:style>
      </p:cxnSp>
      <p:sp>
        <p:nvSpPr>
          <p:cNvPr id="23" name="Rectangle 22">
            <a:extLst>
              <a:ext uri="{FF2B5EF4-FFF2-40B4-BE49-F238E27FC236}">
                <a16:creationId xmlns:a16="http://schemas.microsoft.com/office/drawing/2014/main" id="{AC0259C0-FE09-45C0-95A3-648650A6B7F4}"/>
              </a:ext>
            </a:extLst>
          </p:cNvPr>
          <p:cNvSpPr/>
          <p:nvPr userDrawn="1"/>
        </p:nvSpPr>
        <p:spPr>
          <a:xfrm>
            <a:off x="0" y="0"/>
            <a:ext cx="12192000" cy="10127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a:p>
        </p:txBody>
      </p:sp>
      <p:pic>
        <p:nvPicPr>
          <p:cNvPr id="12" name="Picture 11">
            <a:extLst>
              <a:ext uri="{FF2B5EF4-FFF2-40B4-BE49-F238E27FC236}">
                <a16:creationId xmlns:a16="http://schemas.microsoft.com/office/drawing/2014/main" id="{A59FE530-4BE4-4237-96CC-0008A64FDA68}"/>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8200" y="145238"/>
            <a:ext cx="1380971" cy="745349"/>
          </a:xfrm>
          <a:prstGeom prst="rect">
            <a:avLst/>
          </a:prstGeom>
        </p:spPr>
      </p:pic>
      <p:pic>
        <p:nvPicPr>
          <p:cNvPr id="13" name="Picture 12" descr="Logo&#10;&#10;Description automatically generated">
            <a:extLst>
              <a:ext uri="{FF2B5EF4-FFF2-40B4-BE49-F238E27FC236}">
                <a16:creationId xmlns:a16="http://schemas.microsoft.com/office/drawing/2014/main" id="{09AE6992-C56E-4D74-A8BF-9BB8983EECB9}"/>
              </a:ext>
            </a:extLst>
          </p:cNvPr>
          <p:cNvPicPr/>
          <p:nvPr userDrawn="1"/>
        </p:nvPicPr>
        <p:blipFill>
          <a:blip r:embed="rId3" cstate="print">
            <a:extLst>
              <a:ext uri="{28A0092B-C50C-407E-A947-70E740481C1C}">
                <a14:useLocalDpi xmlns:a14="http://schemas.microsoft.com/office/drawing/2010/main" val="0"/>
              </a:ext>
            </a:extLst>
          </a:blip>
          <a:stretch>
            <a:fillRect/>
          </a:stretch>
        </p:blipFill>
        <p:spPr>
          <a:xfrm>
            <a:off x="10400030" y="144405"/>
            <a:ext cx="1010920" cy="799465"/>
          </a:xfrm>
          <a:prstGeom prst="rect">
            <a:avLst/>
          </a:prstGeom>
        </p:spPr>
      </p:pic>
    </p:spTree>
    <p:extLst>
      <p:ext uri="{BB962C8B-B14F-4D97-AF65-F5344CB8AC3E}">
        <p14:creationId xmlns:p14="http://schemas.microsoft.com/office/powerpoint/2010/main" val="17639522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588550-0EF0-4F3E-B8EC-D68EDDB9512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63DDF71-BA8A-45D3-954F-BF5A95162FC1}"/>
              </a:ext>
            </a:extLst>
          </p:cNvPr>
          <p:cNvSpPr>
            <a:spLocks noGrp="1"/>
          </p:cNvSpPr>
          <p:nvPr>
            <p:ph idx="1"/>
          </p:nvPr>
        </p:nvSpPr>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CD786B8-D756-4862-8472-3F501D037FFB}"/>
              </a:ext>
            </a:extLst>
          </p:cNvPr>
          <p:cNvSpPr>
            <a:spLocks noGrp="1"/>
          </p:cNvSpPr>
          <p:nvPr>
            <p:ph type="dt" sz="half" idx="10"/>
          </p:nvPr>
        </p:nvSpPr>
        <p:spPr/>
        <p:txBody>
          <a:bodyPr/>
          <a:lstStyle/>
          <a:p>
            <a:fld id="{F0047545-05D9-4679-8C04-5ACF96FDFEB0}" type="datetime1">
              <a:rPr lang="en-GB" smtClean="0"/>
              <a:t>30/09/2022</a:t>
            </a:fld>
            <a:endParaRPr lang="en-GB"/>
          </a:p>
        </p:txBody>
      </p:sp>
      <p:sp>
        <p:nvSpPr>
          <p:cNvPr id="5" name="Footer Placeholder 4">
            <a:extLst>
              <a:ext uri="{FF2B5EF4-FFF2-40B4-BE49-F238E27FC236}">
                <a16:creationId xmlns:a16="http://schemas.microsoft.com/office/drawing/2014/main" id="{A173E0C4-F90B-45F6-998D-9B668B019B84}"/>
              </a:ext>
            </a:extLst>
          </p:cNvPr>
          <p:cNvSpPr>
            <a:spLocks noGrp="1"/>
          </p:cNvSpPr>
          <p:nvPr>
            <p:ph type="ftr" sz="quarter" idx="11"/>
          </p:nvPr>
        </p:nvSpPr>
        <p:spPr/>
        <p:txBody>
          <a:bodyPr/>
          <a:lstStyle/>
          <a:p>
            <a:r>
              <a:rPr lang="en-GB"/>
              <a:t>© 2021 National Disease Registration Service (NDRS). All Rights Reserved</a:t>
            </a:r>
          </a:p>
        </p:txBody>
      </p:sp>
      <p:sp>
        <p:nvSpPr>
          <p:cNvPr id="6" name="Slide Number Placeholder 5">
            <a:extLst>
              <a:ext uri="{FF2B5EF4-FFF2-40B4-BE49-F238E27FC236}">
                <a16:creationId xmlns:a16="http://schemas.microsoft.com/office/drawing/2014/main" id="{136008C6-9F8C-4FC8-8405-05E146560269}"/>
              </a:ext>
            </a:extLst>
          </p:cNvPr>
          <p:cNvSpPr>
            <a:spLocks noGrp="1"/>
          </p:cNvSpPr>
          <p:nvPr>
            <p:ph type="sldNum" sz="quarter" idx="12"/>
          </p:nvPr>
        </p:nvSpPr>
        <p:spPr/>
        <p:txBody>
          <a:bodyPr/>
          <a:lstStyle/>
          <a:p>
            <a:fld id="{B33FDC71-8906-4088-9FB1-76CBC632085F}" type="slidenum">
              <a:rPr lang="en-GB" smtClean="0"/>
              <a:t>‹#›</a:t>
            </a:fld>
            <a:endParaRPr lang="en-GB"/>
          </a:p>
        </p:txBody>
      </p:sp>
    </p:spTree>
    <p:extLst>
      <p:ext uri="{BB962C8B-B14F-4D97-AF65-F5344CB8AC3E}">
        <p14:creationId xmlns:p14="http://schemas.microsoft.com/office/powerpoint/2010/main" val="27697528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588550-0EF0-4F3E-B8EC-D68EDDB9512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63DDF71-BA8A-45D3-954F-BF5A95162FC1}"/>
              </a:ext>
            </a:extLst>
          </p:cNvPr>
          <p:cNvSpPr>
            <a:spLocks noGrp="1"/>
          </p:cNvSpPr>
          <p:nvPr>
            <p:ph idx="1"/>
          </p:nvPr>
        </p:nvSpPr>
        <p:spPr>
          <a:xfrm>
            <a:off x="838200" y="2032000"/>
            <a:ext cx="10515600" cy="4144963"/>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CD786B8-D756-4862-8472-3F501D037FFB}"/>
              </a:ext>
            </a:extLst>
          </p:cNvPr>
          <p:cNvSpPr>
            <a:spLocks noGrp="1"/>
          </p:cNvSpPr>
          <p:nvPr>
            <p:ph type="dt" sz="half" idx="10"/>
          </p:nvPr>
        </p:nvSpPr>
        <p:spPr/>
        <p:txBody>
          <a:bodyPr/>
          <a:lstStyle/>
          <a:p>
            <a:fld id="{F0047545-05D9-4679-8C04-5ACF96FDFEB0}" type="datetime1">
              <a:rPr lang="en-GB" smtClean="0"/>
              <a:t>30/09/2022</a:t>
            </a:fld>
            <a:endParaRPr lang="en-GB"/>
          </a:p>
        </p:txBody>
      </p:sp>
      <p:sp>
        <p:nvSpPr>
          <p:cNvPr id="5" name="Footer Placeholder 4">
            <a:extLst>
              <a:ext uri="{FF2B5EF4-FFF2-40B4-BE49-F238E27FC236}">
                <a16:creationId xmlns:a16="http://schemas.microsoft.com/office/drawing/2014/main" id="{A173E0C4-F90B-45F6-998D-9B668B019B84}"/>
              </a:ext>
            </a:extLst>
          </p:cNvPr>
          <p:cNvSpPr>
            <a:spLocks noGrp="1"/>
          </p:cNvSpPr>
          <p:nvPr>
            <p:ph type="ftr" sz="quarter" idx="11"/>
          </p:nvPr>
        </p:nvSpPr>
        <p:spPr/>
        <p:txBody>
          <a:bodyPr/>
          <a:lstStyle/>
          <a:p>
            <a:r>
              <a:rPr lang="en-GB"/>
              <a:t>© 2021 National Disease Registration Service (NDRS). All Rights Reserved</a:t>
            </a:r>
          </a:p>
        </p:txBody>
      </p:sp>
      <p:sp>
        <p:nvSpPr>
          <p:cNvPr id="6" name="Slide Number Placeholder 5">
            <a:extLst>
              <a:ext uri="{FF2B5EF4-FFF2-40B4-BE49-F238E27FC236}">
                <a16:creationId xmlns:a16="http://schemas.microsoft.com/office/drawing/2014/main" id="{136008C6-9F8C-4FC8-8405-05E146560269}"/>
              </a:ext>
            </a:extLst>
          </p:cNvPr>
          <p:cNvSpPr>
            <a:spLocks noGrp="1"/>
          </p:cNvSpPr>
          <p:nvPr>
            <p:ph type="sldNum" sz="quarter" idx="12"/>
          </p:nvPr>
        </p:nvSpPr>
        <p:spPr/>
        <p:txBody>
          <a:bodyPr/>
          <a:lstStyle/>
          <a:p>
            <a:fld id="{B33FDC71-8906-4088-9FB1-76CBC632085F}" type="slidenum">
              <a:rPr lang="en-GB" smtClean="0"/>
              <a:t>‹#›</a:t>
            </a:fld>
            <a:endParaRPr lang="en-GB"/>
          </a:p>
        </p:txBody>
      </p:sp>
      <p:sp>
        <p:nvSpPr>
          <p:cNvPr id="7" name="Title 1">
            <a:extLst>
              <a:ext uri="{FF2B5EF4-FFF2-40B4-BE49-F238E27FC236}">
                <a16:creationId xmlns:a16="http://schemas.microsoft.com/office/drawing/2014/main" id="{FA55A910-D001-4A37-B0D9-B789789C7825}"/>
              </a:ext>
            </a:extLst>
          </p:cNvPr>
          <p:cNvSpPr txBox="1">
            <a:spLocks/>
          </p:cNvSpPr>
          <p:nvPr userDrawn="1"/>
        </p:nvSpPr>
        <p:spPr>
          <a:xfrm>
            <a:off x="838200" y="1021423"/>
            <a:ext cx="10515600" cy="1001872"/>
          </a:xfrm>
          <a:prstGeom prst="rect">
            <a:avLst/>
          </a:prstGeom>
        </p:spPr>
        <p:txBody>
          <a:bodyPr vert="horz" lIns="91440" tIns="45720" rIns="91440" bIns="45720" rtlCol="0" anchor="ctr">
            <a:normAutofit/>
          </a:bodyPr>
          <a:lstStyle>
            <a:lvl1pPr algn="ctr" defTabSz="914377" rtl="0" eaLnBrk="1" latinLnBrk="0" hangingPunct="1">
              <a:lnSpc>
                <a:spcPct val="90000"/>
              </a:lnSpc>
              <a:spcBef>
                <a:spcPct val="0"/>
              </a:spcBef>
              <a:buNone/>
              <a:defRPr sz="2800" kern="1200">
                <a:solidFill>
                  <a:schemeClr val="tx1"/>
                </a:solidFill>
                <a:latin typeface="Merriweather" panose="02000000000000000000" pitchFamily="2" charset="0"/>
                <a:ea typeface="+mj-ea"/>
                <a:cs typeface="Merriweather" panose="02000000000000000000" pitchFamily="2" charset="0"/>
              </a:defRPr>
            </a:lvl1pPr>
          </a:lstStyle>
          <a:p>
            <a:r>
              <a:rPr lang="en-US" sz="2400">
                <a:latin typeface="Segoe UI" panose="020B0502040204020203" pitchFamily="34" charset="0"/>
                <a:cs typeface="Segoe UI" panose="020B0502040204020203" pitchFamily="34" charset="0"/>
              </a:rPr>
              <a:t>Click to edit sub-title style</a:t>
            </a:r>
            <a:endParaRPr lang="en-GB" sz="240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14787950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reserve="1">
  <p:cSld name="Title and Content VARIATION">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50A27ACD-FDD5-43DC-BB1E-2A0324512A69}"/>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a:p>
        </p:txBody>
      </p:sp>
      <p:sp>
        <p:nvSpPr>
          <p:cNvPr id="8" name="Rectangle 7">
            <a:extLst>
              <a:ext uri="{FF2B5EF4-FFF2-40B4-BE49-F238E27FC236}">
                <a16:creationId xmlns:a16="http://schemas.microsoft.com/office/drawing/2014/main" id="{3978E22C-39FD-43B4-9091-C4D6AFB6637A}"/>
              </a:ext>
            </a:extLst>
          </p:cNvPr>
          <p:cNvSpPr/>
          <p:nvPr userDrawn="1"/>
        </p:nvSpPr>
        <p:spPr>
          <a:xfrm>
            <a:off x="0" y="0"/>
            <a:ext cx="12192000" cy="365129"/>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a:p>
        </p:txBody>
      </p:sp>
      <p:sp>
        <p:nvSpPr>
          <p:cNvPr id="2" name="Title 1">
            <a:extLst>
              <a:ext uri="{FF2B5EF4-FFF2-40B4-BE49-F238E27FC236}">
                <a16:creationId xmlns:a16="http://schemas.microsoft.com/office/drawing/2014/main" id="{72588550-0EF0-4F3E-B8EC-D68EDDB95128}"/>
              </a:ext>
            </a:extLst>
          </p:cNvPr>
          <p:cNvSpPr>
            <a:spLocks noGrp="1"/>
          </p:cNvSpPr>
          <p:nvPr>
            <p:ph type="title"/>
          </p:nvPr>
        </p:nvSpPr>
        <p:spPr>
          <a:xfrm>
            <a:off x="838200" y="643423"/>
            <a:ext cx="10515600" cy="1061676"/>
          </a:xfrm>
        </p:spPr>
        <p:txBody>
          <a:bodyPr/>
          <a:lstStyle>
            <a:lvl1pPr>
              <a:defRPr>
                <a:solidFill>
                  <a:schemeClr val="tx1"/>
                </a:solidFill>
              </a:defRPr>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C63DDF71-BA8A-45D3-954F-BF5A95162FC1}"/>
              </a:ext>
            </a:extLst>
          </p:cNvPr>
          <p:cNvSpPr>
            <a:spLocks noGrp="1"/>
          </p:cNvSpPr>
          <p:nvPr>
            <p:ph idx="1"/>
          </p:nvPr>
        </p:nvSpPr>
        <p:spPr>
          <a:xfrm>
            <a:off x="838200" y="1713804"/>
            <a:ext cx="10515600" cy="4741453"/>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CD786B8-D756-4862-8472-3F501D037FFB}"/>
              </a:ext>
            </a:extLst>
          </p:cNvPr>
          <p:cNvSpPr>
            <a:spLocks noGrp="1"/>
          </p:cNvSpPr>
          <p:nvPr>
            <p:ph type="dt" sz="half" idx="10"/>
          </p:nvPr>
        </p:nvSpPr>
        <p:spPr/>
        <p:txBody>
          <a:bodyPr/>
          <a:lstStyle/>
          <a:p>
            <a:fld id="{F0047545-05D9-4679-8C04-5ACF96FDFEB0}" type="datetime1">
              <a:rPr lang="en-GB" smtClean="0"/>
              <a:t>30/09/2022</a:t>
            </a:fld>
            <a:endParaRPr lang="en-GB"/>
          </a:p>
        </p:txBody>
      </p:sp>
      <p:sp>
        <p:nvSpPr>
          <p:cNvPr id="5" name="Footer Placeholder 4">
            <a:extLst>
              <a:ext uri="{FF2B5EF4-FFF2-40B4-BE49-F238E27FC236}">
                <a16:creationId xmlns:a16="http://schemas.microsoft.com/office/drawing/2014/main" id="{A173E0C4-F90B-45F6-998D-9B668B019B84}"/>
              </a:ext>
            </a:extLst>
          </p:cNvPr>
          <p:cNvSpPr>
            <a:spLocks noGrp="1"/>
          </p:cNvSpPr>
          <p:nvPr>
            <p:ph type="ftr" sz="quarter" idx="11"/>
          </p:nvPr>
        </p:nvSpPr>
        <p:spPr/>
        <p:txBody>
          <a:bodyPr/>
          <a:lstStyle/>
          <a:p>
            <a:r>
              <a:rPr lang="en-GB"/>
              <a:t>© 2021 National Disease Registration Service (NDRS). All Rights Reserved</a:t>
            </a:r>
          </a:p>
        </p:txBody>
      </p:sp>
      <p:sp>
        <p:nvSpPr>
          <p:cNvPr id="6" name="Slide Number Placeholder 5">
            <a:extLst>
              <a:ext uri="{FF2B5EF4-FFF2-40B4-BE49-F238E27FC236}">
                <a16:creationId xmlns:a16="http://schemas.microsoft.com/office/drawing/2014/main" id="{136008C6-9F8C-4FC8-8405-05E146560269}"/>
              </a:ext>
            </a:extLst>
          </p:cNvPr>
          <p:cNvSpPr>
            <a:spLocks noGrp="1"/>
          </p:cNvSpPr>
          <p:nvPr>
            <p:ph type="sldNum" sz="quarter" idx="12"/>
          </p:nvPr>
        </p:nvSpPr>
        <p:spPr/>
        <p:txBody>
          <a:bodyPr/>
          <a:lstStyle/>
          <a:p>
            <a:fld id="{B33FDC71-8906-4088-9FB1-76CBC632085F}" type="slidenum">
              <a:rPr lang="en-GB" smtClean="0"/>
              <a:t>‹#›</a:t>
            </a:fld>
            <a:endParaRPr lang="en-GB"/>
          </a:p>
        </p:txBody>
      </p:sp>
      <p:cxnSp>
        <p:nvCxnSpPr>
          <p:cNvPr id="10" name="Straight Connector 9">
            <a:extLst>
              <a:ext uri="{FF2B5EF4-FFF2-40B4-BE49-F238E27FC236}">
                <a16:creationId xmlns:a16="http://schemas.microsoft.com/office/drawing/2014/main" id="{4D716E6B-1DFA-4019-B395-E204F7C296E5}"/>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637967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D56E40B-F944-48D9-AA33-59DD2700A8CD}"/>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a:p>
        </p:txBody>
      </p:sp>
      <p:sp>
        <p:nvSpPr>
          <p:cNvPr id="4" name="Date Placeholder 3">
            <a:extLst>
              <a:ext uri="{FF2B5EF4-FFF2-40B4-BE49-F238E27FC236}">
                <a16:creationId xmlns:a16="http://schemas.microsoft.com/office/drawing/2014/main" id="{1161CCCB-EE4A-4013-904A-A3242109E957}"/>
              </a:ext>
            </a:extLst>
          </p:cNvPr>
          <p:cNvSpPr>
            <a:spLocks noGrp="1"/>
          </p:cNvSpPr>
          <p:nvPr>
            <p:ph type="dt" sz="half" idx="10"/>
          </p:nvPr>
        </p:nvSpPr>
        <p:spPr/>
        <p:txBody>
          <a:bodyPr/>
          <a:lstStyle/>
          <a:p>
            <a:fld id="{B035E4CB-B75A-43F8-8F68-2462AE5B3866}" type="datetime1">
              <a:rPr lang="en-GB" smtClean="0"/>
              <a:t>30/09/2022</a:t>
            </a:fld>
            <a:endParaRPr lang="en-GB"/>
          </a:p>
        </p:txBody>
      </p:sp>
      <p:sp>
        <p:nvSpPr>
          <p:cNvPr id="5" name="Footer Placeholder 4">
            <a:extLst>
              <a:ext uri="{FF2B5EF4-FFF2-40B4-BE49-F238E27FC236}">
                <a16:creationId xmlns:a16="http://schemas.microsoft.com/office/drawing/2014/main" id="{78C2385A-0C4B-48CD-88AB-1E5049889635}"/>
              </a:ext>
            </a:extLst>
          </p:cNvPr>
          <p:cNvSpPr>
            <a:spLocks noGrp="1"/>
          </p:cNvSpPr>
          <p:nvPr>
            <p:ph type="ftr" sz="quarter" idx="11"/>
          </p:nvPr>
        </p:nvSpPr>
        <p:spPr/>
        <p:txBody>
          <a:bodyPr/>
          <a:lstStyle/>
          <a:p>
            <a:r>
              <a:rPr lang="en-GB"/>
              <a:t>© 2021 National Disease Registration Service (NDRS). All Rights Reserved</a:t>
            </a:r>
          </a:p>
        </p:txBody>
      </p:sp>
      <p:sp>
        <p:nvSpPr>
          <p:cNvPr id="6" name="Slide Number Placeholder 5">
            <a:extLst>
              <a:ext uri="{FF2B5EF4-FFF2-40B4-BE49-F238E27FC236}">
                <a16:creationId xmlns:a16="http://schemas.microsoft.com/office/drawing/2014/main" id="{DC88BC47-D161-4E01-BF29-3504132C7752}"/>
              </a:ext>
            </a:extLst>
          </p:cNvPr>
          <p:cNvSpPr>
            <a:spLocks noGrp="1"/>
          </p:cNvSpPr>
          <p:nvPr>
            <p:ph type="sldNum" sz="quarter" idx="12"/>
          </p:nvPr>
        </p:nvSpPr>
        <p:spPr>
          <a:xfrm>
            <a:off x="10658167" y="6475466"/>
            <a:ext cx="914707" cy="373830"/>
          </a:xfrm>
        </p:spPr>
        <p:txBody>
          <a:bodyPr/>
          <a:lstStyle/>
          <a:p>
            <a:fld id="{B33FDC71-8906-4088-9FB1-76CBC632085F}" type="slidenum">
              <a:rPr lang="en-GB" smtClean="0"/>
              <a:t>‹#›</a:t>
            </a:fld>
            <a:endParaRPr lang="en-GB"/>
          </a:p>
        </p:txBody>
      </p:sp>
      <p:cxnSp>
        <p:nvCxnSpPr>
          <p:cNvPr id="14" name="Straight Connector 13">
            <a:extLst>
              <a:ext uri="{FF2B5EF4-FFF2-40B4-BE49-F238E27FC236}">
                <a16:creationId xmlns:a16="http://schemas.microsoft.com/office/drawing/2014/main" id="{09574EB8-C755-4D01-A5D0-F228AC08D20C}"/>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3" name="Group 12">
            <a:extLst>
              <a:ext uri="{FF2B5EF4-FFF2-40B4-BE49-F238E27FC236}">
                <a16:creationId xmlns:a16="http://schemas.microsoft.com/office/drawing/2014/main" id="{46AFC09A-0C2A-48EA-8670-8F8310DB2E95}"/>
              </a:ext>
            </a:extLst>
          </p:cNvPr>
          <p:cNvGrpSpPr/>
          <p:nvPr userDrawn="1"/>
        </p:nvGrpSpPr>
        <p:grpSpPr>
          <a:xfrm>
            <a:off x="2892912" y="2314574"/>
            <a:ext cx="7765255" cy="1664494"/>
            <a:chOff x="1378744" y="1628775"/>
            <a:chExt cx="7765255" cy="1664494"/>
          </a:xfrm>
          <a:solidFill>
            <a:srgbClr val="2AA8AA"/>
          </a:solidFill>
        </p:grpSpPr>
        <p:sp>
          <p:nvSpPr>
            <p:cNvPr id="15" name="Rectangle 14">
              <a:extLst>
                <a:ext uri="{FF2B5EF4-FFF2-40B4-BE49-F238E27FC236}">
                  <a16:creationId xmlns:a16="http://schemas.microsoft.com/office/drawing/2014/main" id="{EFAB83A6-5E05-40C3-A65E-3F6F1DD62755}"/>
                </a:ext>
              </a:extLst>
            </p:cNvPr>
            <p:cNvSpPr>
              <a:spLocks noChangeArrowheads="1"/>
            </p:cNvSpPr>
            <p:nvPr/>
          </p:nvSpPr>
          <p:spPr bwMode="auto">
            <a:xfrm>
              <a:off x="3243262" y="1628775"/>
              <a:ext cx="5900737" cy="1664494"/>
            </a:xfrm>
            <a:prstGeom prst="rect">
              <a:avLst/>
            </a:prstGeom>
            <a:grpFill/>
            <a:ln w="9525">
              <a:noFill/>
              <a:miter lim="800000"/>
              <a:headEnd/>
              <a:tailEnd/>
            </a:ln>
          </p:spPr>
          <p:txBody>
            <a:bodyPr anchor="ctr">
              <a:prstTxWarp prst="textNoShape">
                <a:avLst/>
              </a:prstTxWarp>
            </a:bodyPr>
            <a:lstStyle/>
            <a:p>
              <a:pPr algn="ctr">
                <a:defRPr/>
              </a:pPr>
              <a:endParaRPr lang="en-US">
                <a:solidFill>
                  <a:prstClr val="white"/>
                </a:solidFill>
                <a:latin typeface="Calibri"/>
              </a:endParaRPr>
            </a:p>
          </p:txBody>
        </p:sp>
        <p:sp>
          <p:nvSpPr>
            <p:cNvPr id="16" name="Right Triangle 15">
              <a:extLst>
                <a:ext uri="{FF2B5EF4-FFF2-40B4-BE49-F238E27FC236}">
                  <a16:creationId xmlns:a16="http://schemas.microsoft.com/office/drawing/2014/main" id="{6BAC66A7-9D2A-4C75-BE95-B117B2BAD974}"/>
                </a:ext>
              </a:extLst>
            </p:cNvPr>
            <p:cNvSpPr/>
            <p:nvPr/>
          </p:nvSpPr>
          <p:spPr>
            <a:xfrm rot="10800000">
              <a:off x="1378744" y="1628775"/>
              <a:ext cx="1864518" cy="1664494"/>
            </a:xfrm>
            <a:prstGeom prst="rtTriangle">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defRPr/>
              </a:pPr>
              <a:endParaRPr lang="en-GB">
                <a:solidFill>
                  <a:prstClr val="white"/>
                </a:solidFill>
                <a:latin typeface="Calibri"/>
              </a:endParaRPr>
            </a:p>
          </p:txBody>
        </p:sp>
      </p:grpSp>
      <p:sp>
        <p:nvSpPr>
          <p:cNvPr id="18" name="Title 14">
            <a:extLst>
              <a:ext uri="{FF2B5EF4-FFF2-40B4-BE49-F238E27FC236}">
                <a16:creationId xmlns:a16="http://schemas.microsoft.com/office/drawing/2014/main" id="{30EFBAD7-AF48-47CC-A7E9-46DE6971CCA5}"/>
              </a:ext>
            </a:extLst>
          </p:cNvPr>
          <p:cNvSpPr>
            <a:spLocks noGrp="1"/>
          </p:cNvSpPr>
          <p:nvPr>
            <p:ph type="title" hasCustomPrompt="1"/>
          </p:nvPr>
        </p:nvSpPr>
        <p:spPr>
          <a:xfrm>
            <a:off x="4417141" y="2746325"/>
            <a:ext cx="6153151" cy="800991"/>
          </a:xfrm>
        </p:spPr>
        <p:txBody>
          <a:bodyPr anchor="t" anchorCtr="0">
            <a:normAutofit/>
          </a:bodyPr>
          <a:lstStyle>
            <a:lvl1pPr>
              <a:lnSpc>
                <a:spcPct val="100000"/>
              </a:lnSpc>
              <a:defRPr sz="4000" b="1">
                <a:solidFill>
                  <a:schemeClr val="bg1"/>
                </a:solidFill>
              </a:defRPr>
            </a:lvl1pPr>
          </a:lstStyle>
          <a:p>
            <a:r>
              <a:rPr lang="en-US"/>
              <a:t>Click to edit section title</a:t>
            </a:r>
            <a:endParaRPr lang="en-GB"/>
          </a:p>
        </p:txBody>
      </p:sp>
      <p:sp>
        <p:nvSpPr>
          <p:cNvPr id="17" name="Rectangle 16">
            <a:extLst>
              <a:ext uri="{FF2B5EF4-FFF2-40B4-BE49-F238E27FC236}">
                <a16:creationId xmlns:a16="http://schemas.microsoft.com/office/drawing/2014/main" id="{A6360E11-1181-40D3-97EB-4F454899C7B2}"/>
              </a:ext>
            </a:extLst>
          </p:cNvPr>
          <p:cNvSpPr/>
          <p:nvPr userDrawn="1"/>
        </p:nvSpPr>
        <p:spPr>
          <a:xfrm>
            <a:off x="0" y="0"/>
            <a:ext cx="12192000" cy="101272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a:p>
        </p:txBody>
      </p:sp>
    </p:spTree>
    <p:extLst>
      <p:ext uri="{BB962C8B-B14F-4D97-AF65-F5344CB8AC3E}">
        <p14:creationId xmlns:p14="http://schemas.microsoft.com/office/powerpoint/2010/main" val="17958133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1+#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FADEFD-63FC-4F95-B487-15AC2D16B40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AE10C7C-4B04-48B7-9C8A-08034B68309B}"/>
              </a:ext>
            </a:extLst>
          </p:cNvPr>
          <p:cNvSpPr>
            <a:spLocks noGrp="1"/>
          </p:cNvSpPr>
          <p:nvPr>
            <p:ph sz="half" idx="1"/>
          </p:nvPr>
        </p:nvSpPr>
        <p:spPr>
          <a:xfrm>
            <a:off x="838200" y="1524000"/>
            <a:ext cx="5181600" cy="4652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F7F21115-BFBE-4B5D-8D96-151BAE0F67AE}"/>
              </a:ext>
            </a:extLst>
          </p:cNvPr>
          <p:cNvSpPr>
            <a:spLocks noGrp="1"/>
          </p:cNvSpPr>
          <p:nvPr>
            <p:ph sz="half" idx="2"/>
          </p:nvPr>
        </p:nvSpPr>
        <p:spPr>
          <a:xfrm>
            <a:off x="6172200" y="1524000"/>
            <a:ext cx="5181600" cy="4652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6D6841AD-1BE9-42A3-926D-D37F73C52A3C}"/>
              </a:ext>
            </a:extLst>
          </p:cNvPr>
          <p:cNvSpPr>
            <a:spLocks noGrp="1"/>
          </p:cNvSpPr>
          <p:nvPr>
            <p:ph type="dt" sz="half" idx="10"/>
          </p:nvPr>
        </p:nvSpPr>
        <p:spPr/>
        <p:txBody>
          <a:bodyPr/>
          <a:lstStyle/>
          <a:p>
            <a:fld id="{A23EF97D-74F0-4EB9-B54E-2B03C5B96992}" type="datetime1">
              <a:rPr lang="en-GB" smtClean="0"/>
              <a:t>30/09/2022</a:t>
            </a:fld>
            <a:endParaRPr lang="en-GB"/>
          </a:p>
        </p:txBody>
      </p:sp>
      <p:sp>
        <p:nvSpPr>
          <p:cNvPr id="6" name="Footer Placeholder 5">
            <a:extLst>
              <a:ext uri="{FF2B5EF4-FFF2-40B4-BE49-F238E27FC236}">
                <a16:creationId xmlns:a16="http://schemas.microsoft.com/office/drawing/2014/main" id="{75077802-EBD1-44FF-8D3D-0FF372E85E84}"/>
              </a:ext>
            </a:extLst>
          </p:cNvPr>
          <p:cNvSpPr>
            <a:spLocks noGrp="1"/>
          </p:cNvSpPr>
          <p:nvPr>
            <p:ph type="ftr" sz="quarter" idx="11"/>
          </p:nvPr>
        </p:nvSpPr>
        <p:spPr/>
        <p:txBody>
          <a:bodyPr/>
          <a:lstStyle/>
          <a:p>
            <a:r>
              <a:rPr lang="en-GB"/>
              <a:t>© 2021 National Disease Registration Service (NDRS). All Rights Reserved</a:t>
            </a:r>
          </a:p>
        </p:txBody>
      </p:sp>
      <p:sp>
        <p:nvSpPr>
          <p:cNvPr id="7" name="Slide Number Placeholder 6">
            <a:extLst>
              <a:ext uri="{FF2B5EF4-FFF2-40B4-BE49-F238E27FC236}">
                <a16:creationId xmlns:a16="http://schemas.microsoft.com/office/drawing/2014/main" id="{F1A300CF-EB1D-4F62-A84C-53207EC973CB}"/>
              </a:ext>
            </a:extLst>
          </p:cNvPr>
          <p:cNvSpPr>
            <a:spLocks noGrp="1"/>
          </p:cNvSpPr>
          <p:nvPr>
            <p:ph type="sldNum" sz="quarter" idx="12"/>
          </p:nvPr>
        </p:nvSpPr>
        <p:spPr/>
        <p:txBody>
          <a:bodyPr/>
          <a:lstStyle/>
          <a:p>
            <a:fld id="{B33FDC71-8906-4088-9FB1-76CBC632085F}" type="slidenum">
              <a:rPr lang="en-GB" smtClean="0"/>
              <a:t>‹#›</a:t>
            </a:fld>
            <a:endParaRPr lang="en-GB"/>
          </a:p>
        </p:txBody>
      </p:sp>
    </p:spTree>
    <p:extLst>
      <p:ext uri="{BB962C8B-B14F-4D97-AF65-F5344CB8AC3E}">
        <p14:creationId xmlns:p14="http://schemas.microsoft.com/office/powerpoint/2010/main" val="42410833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EF88E5-6F72-413D-8719-368DED92E7E5}"/>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A1D7B495-7AC7-4325-80B8-095274876C24}"/>
              </a:ext>
            </a:extLst>
          </p:cNvPr>
          <p:cNvSpPr>
            <a:spLocks noGrp="1"/>
          </p:cNvSpPr>
          <p:nvPr>
            <p:ph type="dt" sz="half" idx="10"/>
          </p:nvPr>
        </p:nvSpPr>
        <p:spPr/>
        <p:txBody>
          <a:bodyPr/>
          <a:lstStyle/>
          <a:p>
            <a:fld id="{88F47C75-AD47-461D-80A8-F039BB400D8B}" type="datetime1">
              <a:rPr lang="en-GB" smtClean="0"/>
              <a:t>30/09/2022</a:t>
            </a:fld>
            <a:endParaRPr lang="en-GB"/>
          </a:p>
        </p:txBody>
      </p:sp>
      <p:sp>
        <p:nvSpPr>
          <p:cNvPr id="4" name="Footer Placeholder 3">
            <a:extLst>
              <a:ext uri="{FF2B5EF4-FFF2-40B4-BE49-F238E27FC236}">
                <a16:creationId xmlns:a16="http://schemas.microsoft.com/office/drawing/2014/main" id="{8BAE736B-B0D9-412B-A3A8-441AE8AF6C39}"/>
              </a:ext>
            </a:extLst>
          </p:cNvPr>
          <p:cNvSpPr>
            <a:spLocks noGrp="1"/>
          </p:cNvSpPr>
          <p:nvPr>
            <p:ph type="ftr" sz="quarter" idx="11"/>
          </p:nvPr>
        </p:nvSpPr>
        <p:spPr/>
        <p:txBody>
          <a:bodyPr/>
          <a:lstStyle/>
          <a:p>
            <a:r>
              <a:rPr lang="en-GB"/>
              <a:t>© 2021 National Disease Registration Service (NDRS). All Rights Reserved</a:t>
            </a:r>
          </a:p>
        </p:txBody>
      </p:sp>
      <p:sp>
        <p:nvSpPr>
          <p:cNvPr id="5" name="Slide Number Placeholder 4">
            <a:extLst>
              <a:ext uri="{FF2B5EF4-FFF2-40B4-BE49-F238E27FC236}">
                <a16:creationId xmlns:a16="http://schemas.microsoft.com/office/drawing/2014/main" id="{F4750794-F2A2-4C79-BF84-DDDAAA031FF3}"/>
              </a:ext>
            </a:extLst>
          </p:cNvPr>
          <p:cNvSpPr>
            <a:spLocks noGrp="1"/>
          </p:cNvSpPr>
          <p:nvPr>
            <p:ph type="sldNum" sz="quarter" idx="12"/>
          </p:nvPr>
        </p:nvSpPr>
        <p:spPr/>
        <p:txBody>
          <a:bodyPr/>
          <a:lstStyle/>
          <a:p>
            <a:fld id="{B33FDC71-8906-4088-9FB1-76CBC632085F}" type="slidenum">
              <a:rPr lang="en-GB" smtClean="0"/>
              <a:t>‹#›</a:t>
            </a:fld>
            <a:endParaRPr lang="en-GB"/>
          </a:p>
        </p:txBody>
      </p:sp>
    </p:spTree>
    <p:extLst>
      <p:ext uri="{BB962C8B-B14F-4D97-AF65-F5344CB8AC3E}">
        <p14:creationId xmlns:p14="http://schemas.microsoft.com/office/powerpoint/2010/main" val="35195688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Blank">
    <p:bg>
      <p:bgPr>
        <a:solidFill>
          <a:schemeClr val="bg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38F35739-63FA-43B8-BF8C-FC8FD4106ED1}"/>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a:p>
        </p:txBody>
      </p:sp>
      <p:sp>
        <p:nvSpPr>
          <p:cNvPr id="7" name="Rectangle 6">
            <a:extLst>
              <a:ext uri="{FF2B5EF4-FFF2-40B4-BE49-F238E27FC236}">
                <a16:creationId xmlns:a16="http://schemas.microsoft.com/office/drawing/2014/main" id="{4DE541E7-56F7-4E67-B8E0-404C1EFAF05F}"/>
              </a:ext>
            </a:extLst>
          </p:cNvPr>
          <p:cNvSpPr/>
          <p:nvPr userDrawn="1"/>
        </p:nvSpPr>
        <p:spPr>
          <a:xfrm>
            <a:off x="0" y="0"/>
            <a:ext cx="12192000" cy="365129"/>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a:p>
        </p:txBody>
      </p:sp>
      <p:sp>
        <p:nvSpPr>
          <p:cNvPr id="2" name="Date Placeholder 1">
            <a:extLst>
              <a:ext uri="{FF2B5EF4-FFF2-40B4-BE49-F238E27FC236}">
                <a16:creationId xmlns:a16="http://schemas.microsoft.com/office/drawing/2014/main" id="{841F4048-7548-4637-A2A9-0DE136EC2052}"/>
              </a:ext>
            </a:extLst>
          </p:cNvPr>
          <p:cNvSpPr>
            <a:spLocks noGrp="1"/>
          </p:cNvSpPr>
          <p:nvPr>
            <p:ph type="dt" sz="half" idx="10"/>
          </p:nvPr>
        </p:nvSpPr>
        <p:spPr/>
        <p:txBody>
          <a:bodyPr/>
          <a:lstStyle/>
          <a:p>
            <a:fld id="{B9A9FFE0-03E5-4DD2-BFBE-95B48F447020}" type="datetime1">
              <a:rPr lang="en-GB" smtClean="0"/>
              <a:t>30/09/2022</a:t>
            </a:fld>
            <a:endParaRPr lang="en-GB"/>
          </a:p>
        </p:txBody>
      </p:sp>
      <p:sp>
        <p:nvSpPr>
          <p:cNvPr id="3" name="Footer Placeholder 2">
            <a:extLst>
              <a:ext uri="{FF2B5EF4-FFF2-40B4-BE49-F238E27FC236}">
                <a16:creationId xmlns:a16="http://schemas.microsoft.com/office/drawing/2014/main" id="{0F932361-BDB4-453D-9163-FC6EE039A95D}"/>
              </a:ext>
            </a:extLst>
          </p:cNvPr>
          <p:cNvSpPr>
            <a:spLocks noGrp="1"/>
          </p:cNvSpPr>
          <p:nvPr>
            <p:ph type="ftr" sz="quarter" idx="11"/>
          </p:nvPr>
        </p:nvSpPr>
        <p:spPr/>
        <p:txBody>
          <a:bodyPr/>
          <a:lstStyle/>
          <a:p>
            <a:r>
              <a:rPr lang="en-GB"/>
              <a:t>© 2021 National Disease Registration Service (NDRS). All Rights Reserved</a:t>
            </a:r>
          </a:p>
        </p:txBody>
      </p:sp>
      <p:sp>
        <p:nvSpPr>
          <p:cNvPr id="4" name="Slide Number Placeholder 3">
            <a:extLst>
              <a:ext uri="{FF2B5EF4-FFF2-40B4-BE49-F238E27FC236}">
                <a16:creationId xmlns:a16="http://schemas.microsoft.com/office/drawing/2014/main" id="{5C54395B-D621-4DAC-823D-921ED31C5BDB}"/>
              </a:ext>
            </a:extLst>
          </p:cNvPr>
          <p:cNvSpPr>
            <a:spLocks noGrp="1"/>
          </p:cNvSpPr>
          <p:nvPr>
            <p:ph type="sldNum" sz="quarter" idx="12"/>
          </p:nvPr>
        </p:nvSpPr>
        <p:spPr/>
        <p:txBody>
          <a:bodyPr/>
          <a:lstStyle/>
          <a:p>
            <a:fld id="{B33FDC71-8906-4088-9FB1-76CBC632085F}" type="slidenum">
              <a:rPr lang="en-GB" smtClean="0"/>
              <a:t>‹#›</a:t>
            </a:fld>
            <a:endParaRPr lang="en-GB"/>
          </a:p>
        </p:txBody>
      </p:sp>
      <p:cxnSp>
        <p:nvCxnSpPr>
          <p:cNvPr id="8" name="Straight Connector 7">
            <a:extLst>
              <a:ext uri="{FF2B5EF4-FFF2-40B4-BE49-F238E27FC236}">
                <a16:creationId xmlns:a16="http://schemas.microsoft.com/office/drawing/2014/main" id="{B52BD86C-58DF-4FCD-9912-B18DC6C468C6}"/>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282019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DFE0FD0C-B5C6-4720-BC23-F5D333D00C41}"/>
              </a:ext>
            </a:extLst>
          </p:cNvPr>
          <p:cNvGrpSpPr/>
          <p:nvPr userDrawn="1"/>
        </p:nvGrpSpPr>
        <p:grpSpPr>
          <a:xfrm>
            <a:off x="0" y="0"/>
            <a:ext cx="12192000" cy="6858000"/>
            <a:chOff x="0" y="0"/>
            <a:chExt cx="12192000" cy="6858000"/>
          </a:xfrm>
        </p:grpSpPr>
        <p:sp>
          <p:nvSpPr>
            <p:cNvPr id="9" name="Rectangle 8">
              <a:extLst>
                <a:ext uri="{FF2B5EF4-FFF2-40B4-BE49-F238E27FC236}">
                  <a16:creationId xmlns:a16="http://schemas.microsoft.com/office/drawing/2014/main" id="{37246B47-B7DA-40DE-8146-5EB4D3A9775E}"/>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a:p>
          </p:txBody>
        </p:sp>
        <p:sp>
          <p:nvSpPr>
            <p:cNvPr id="10" name="Rectangle 9">
              <a:extLst>
                <a:ext uri="{FF2B5EF4-FFF2-40B4-BE49-F238E27FC236}">
                  <a16:creationId xmlns:a16="http://schemas.microsoft.com/office/drawing/2014/main" id="{A9AEF83F-3611-4E7F-83DC-B7536129D559}"/>
                </a:ext>
              </a:extLst>
            </p:cNvPr>
            <p:cNvSpPr/>
            <p:nvPr userDrawn="1"/>
          </p:nvSpPr>
          <p:spPr>
            <a:xfrm>
              <a:off x="0" y="0"/>
              <a:ext cx="12192000" cy="1012723"/>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a:p>
          </p:txBody>
        </p:sp>
      </p:grpSp>
      <p:sp>
        <p:nvSpPr>
          <p:cNvPr id="2" name="Title Placeholder 1">
            <a:extLst>
              <a:ext uri="{FF2B5EF4-FFF2-40B4-BE49-F238E27FC236}">
                <a16:creationId xmlns:a16="http://schemas.microsoft.com/office/drawing/2014/main" id="{9B34A093-F2AC-4E0B-8102-CFE5E50C6D2D}"/>
              </a:ext>
            </a:extLst>
          </p:cNvPr>
          <p:cNvSpPr>
            <a:spLocks noGrp="1"/>
          </p:cNvSpPr>
          <p:nvPr>
            <p:ph type="title"/>
          </p:nvPr>
        </p:nvSpPr>
        <p:spPr>
          <a:xfrm>
            <a:off x="838200" y="8705"/>
            <a:ext cx="10515600" cy="1012719"/>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4CFCAEA-1975-41DE-B059-87AABDEDA188}"/>
              </a:ext>
            </a:extLst>
          </p:cNvPr>
          <p:cNvSpPr>
            <a:spLocks noGrp="1"/>
          </p:cNvSpPr>
          <p:nvPr>
            <p:ph type="body" idx="1"/>
          </p:nvPr>
        </p:nvSpPr>
        <p:spPr>
          <a:xfrm>
            <a:off x="838200" y="1435510"/>
            <a:ext cx="10515600" cy="474145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FE746E0-CB1C-4AED-81F7-ABA8EC83C5B3}"/>
              </a:ext>
            </a:extLst>
          </p:cNvPr>
          <p:cNvSpPr>
            <a:spLocks noGrp="1"/>
          </p:cNvSpPr>
          <p:nvPr>
            <p:ph type="dt" sz="half" idx="2"/>
          </p:nvPr>
        </p:nvSpPr>
        <p:spPr>
          <a:xfrm>
            <a:off x="7827092" y="6484170"/>
            <a:ext cx="2743200" cy="365125"/>
          </a:xfrm>
          <a:prstGeom prst="rect">
            <a:avLst/>
          </a:prstGeom>
        </p:spPr>
        <p:txBody>
          <a:bodyPr vert="horz" lIns="91440" tIns="45720" rIns="91440" bIns="45720" rtlCol="0" anchor="ctr"/>
          <a:lstStyle>
            <a:lvl1pPr algn="r">
              <a:defRPr sz="1050">
                <a:solidFill>
                  <a:schemeClr val="bg1"/>
                </a:solidFill>
                <a:latin typeface="Arial Nova Light" panose="020B0304020202020204" pitchFamily="34" charset="0"/>
              </a:defRPr>
            </a:lvl1pPr>
          </a:lstStyle>
          <a:p>
            <a:fld id="{0AE34D91-6AFA-445C-AE89-81337D68ADC1}" type="datetime1">
              <a:rPr lang="en-GB" smtClean="0"/>
              <a:pPr/>
              <a:t>30/09/2022</a:t>
            </a:fld>
            <a:endParaRPr lang="en-GB"/>
          </a:p>
        </p:txBody>
      </p:sp>
      <p:sp>
        <p:nvSpPr>
          <p:cNvPr id="5" name="Footer Placeholder 4">
            <a:extLst>
              <a:ext uri="{FF2B5EF4-FFF2-40B4-BE49-F238E27FC236}">
                <a16:creationId xmlns:a16="http://schemas.microsoft.com/office/drawing/2014/main" id="{E521BCB1-FEC1-444F-A588-75D3F02C676B}"/>
              </a:ext>
            </a:extLst>
          </p:cNvPr>
          <p:cNvSpPr>
            <a:spLocks noGrp="1"/>
          </p:cNvSpPr>
          <p:nvPr>
            <p:ph type="ftr" sz="quarter" idx="3"/>
          </p:nvPr>
        </p:nvSpPr>
        <p:spPr>
          <a:xfrm>
            <a:off x="838200" y="6484169"/>
            <a:ext cx="7145594" cy="373831"/>
          </a:xfrm>
          <a:prstGeom prst="rect">
            <a:avLst/>
          </a:prstGeom>
        </p:spPr>
        <p:txBody>
          <a:bodyPr vert="horz" lIns="91440" tIns="45720" rIns="91440" bIns="45720" rtlCol="0" anchor="ctr"/>
          <a:lstStyle>
            <a:lvl1pPr algn="l">
              <a:defRPr sz="1050">
                <a:solidFill>
                  <a:schemeClr val="bg1"/>
                </a:solidFill>
                <a:latin typeface="Arial Nova Light" panose="020B0304020202020204" pitchFamily="34" charset="0"/>
              </a:defRPr>
            </a:lvl1pPr>
          </a:lstStyle>
          <a:p>
            <a:r>
              <a:rPr lang="en-GB"/>
              <a:t>© 2021 National Disease Registration Service (NDRS). All Rights Reserved</a:t>
            </a:r>
          </a:p>
        </p:txBody>
      </p:sp>
      <p:sp>
        <p:nvSpPr>
          <p:cNvPr id="6" name="Slide Number Placeholder 5">
            <a:extLst>
              <a:ext uri="{FF2B5EF4-FFF2-40B4-BE49-F238E27FC236}">
                <a16:creationId xmlns:a16="http://schemas.microsoft.com/office/drawing/2014/main" id="{FC356DEA-21FE-4052-A133-88D20F18B1EC}"/>
              </a:ext>
            </a:extLst>
          </p:cNvPr>
          <p:cNvSpPr>
            <a:spLocks noGrp="1"/>
          </p:cNvSpPr>
          <p:nvPr>
            <p:ph type="sldNum" sz="quarter" idx="4"/>
          </p:nvPr>
        </p:nvSpPr>
        <p:spPr>
          <a:xfrm>
            <a:off x="10658168" y="6475466"/>
            <a:ext cx="695632" cy="373830"/>
          </a:xfrm>
          <a:prstGeom prst="rect">
            <a:avLst/>
          </a:prstGeom>
        </p:spPr>
        <p:txBody>
          <a:bodyPr vert="horz" lIns="91440" tIns="45720" rIns="91440" bIns="45720" rtlCol="0" anchor="ctr"/>
          <a:lstStyle>
            <a:lvl1pPr algn="r">
              <a:defRPr sz="1400" b="1">
                <a:solidFill>
                  <a:schemeClr val="bg1"/>
                </a:solidFill>
                <a:latin typeface="Segoe UI Semibold" panose="020B0702040204020203" pitchFamily="34" charset="0"/>
                <a:cs typeface="Segoe UI Semibold" panose="020B0702040204020203" pitchFamily="34" charset="0"/>
              </a:defRPr>
            </a:lvl1pPr>
          </a:lstStyle>
          <a:p>
            <a:fld id="{B33FDC71-8906-4088-9FB1-76CBC632085F}" type="slidenum">
              <a:rPr lang="en-GB" smtClean="0"/>
              <a:pPr/>
              <a:t>‹#›</a:t>
            </a:fld>
            <a:endParaRPr lang="en-GB"/>
          </a:p>
        </p:txBody>
      </p:sp>
      <p:cxnSp>
        <p:nvCxnSpPr>
          <p:cNvPr id="14" name="Straight Connector 13">
            <a:extLst>
              <a:ext uri="{FF2B5EF4-FFF2-40B4-BE49-F238E27FC236}">
                <a16:creationId xmlns:a16="http://schemas.microsoft.com/office/drawing/2014/main" id="{4C672E85-FACD-44BD-94E4-805C91E7AFBF}"/>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57076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89" r:id="rId3"/>
    <p:sldLayoutId id="2147483660" r:id="rId4"/>
    <p:sldLayoutId id="2147483692" r:id="rId5"/>
    <p:sldLayoutId id="2147483652" r:id="rId6"/>
    <p:sldLayoutId id="2147483654" r:id="rId7"/>
    <p:sldLayoutId id="2147483655" r:id="rId8"/>
  </p:sldLayoutIdLst>
  <p:hf hdr="0"/>
  <p:txStyles>
    <p:titleStyle>
      <a:lvl1pPr algn="ctr" defTabSz="914377" rtl="0" eaLnBrk="1" latinLnBrk="0" hangingPunct="1">
        <a:lnSpc>
          <a:spcPct val="90000"/>
        </a:lnSpc>
        <a:spcBef>
          <a:spcPct val="0"/>
        </a:spcBef>
        <a:buNone/>
        <a:defRPr sz="2800" kern="1200">
          <a:solidFill>
            <a:schemeClr val="bg1"/>
          </a:solidFill>
          <a:latin typeface="Segoe UI Semibold" panose="020B0702040204020203" pitchFamily="34" charset="0"/>
          <a:ea typeface="+mj-ea"/>
          <a:cs typeface="Segoe UI Semibold" panose="020B0702040204020203" pitchFamily="34" charset="0"/>
        </a:defRPr>
      </a:lvl1pPr>
    </p:titleStyle>
    <p:bodyStyle>
      <a:lvl1pPr marL="228594" indent="-228594" algn="l" defTabSz="914377" rtl="0" eaLnBrk="1" latinLnBrk="0" hangingPunct="1">
        <a:lnSpc>
          <a:spcPct val="100000"/>
        </a:lnSpc>
        <a:spcBef>
          <a:spcPts val="1000"/>
        </a:spcBef>
        <a:buFont typeface="Arial" panose="020B0604020202020204" pitchFamily="34" charset="0"/>
        <a:buChar char="•"/>
        <a:defRPr sz="2400" kern="1200">
          <a:solidFill>
            <a:schemeClr val="tx1"/>
          </a:solidFill>
          <a:latin typeface="Arial Nova Light" panose="020B0304020202020204" pitchFamily="34" charset="0"/>
          <a:ea typeface="+mn-ea"/>
          <a:cs typeface="+mn-cs"/>
        </a:defRPr>
      </a:lvl1pPr>
      <a:lvl2pPr marL="685783" indent="-228594" algn="l" defTabSz="914377" rtl="0" eaLnBrk="1" latinLnBrk="0" hangingPunct="1">
        <a:lnSpc>
          <a:spcPct val="100000"/>
        </a:lnSpc>
        <a:spcBef>
          <a:spcPts val="500"/>
        </a:spcBef>
        <a:buFont typeface="Arial" panose="020B0604020202020204" pitchFamily="34" charset="0"/>
        <a:buChar char="•"/>
        <a:defRPr sz="2200" kern="1200">
          <a:solidFill>
            <a:schemeClr val="tx1"/>
          </a:solidFill>
          <a:latin typeface="Arial Nova Light" panose="020B0304020202020204" pitchFamily="34" charset="0"/>
          <a:ea typeface="+mn-ea"/>
          <a:cs typeface="+mn-cs"/>
        </a:defRPr>
      </a:lvl2pPr>
      <a:lvl3pPr marL="1142971" indent="-228594" algn="l" defTabSz="914377" rtl="0" eaLnBrk="1" latinLnBrk="0" hangingPunct="1">
        <a:lnSpc>
          <a:spcPct val="100000"/>
        </a:lnSpc>
        <a:spcBef>
          <a:spcPts val="500"/>
        </a:spcBef>
        <a:buFont typeface="Arial" panose="020B0604020202020204" pitchFamily="34" charset="0"/>
        <a:buChar char="•"/>
        <a:defRPr sz="2000" kern="1200">
          <a:solidFill>
            <a:schemeClr val="tx1"/>
          </a:solidFill>
          <a:latin typeface="Arial Nova Light" panose="020B0304020202020204" pitchFamily="34" charset="0"/>
          <a:ea typeface="+mn-ea"/>
          <a:cs typeface="+mn-cs"/>
        </a:defRPr>
      </a:lvl3pPr>
      <a:lvl4pPr marL="1600160" indent="-228594" algn="l" defTabSz="914377" rtl="0" eaLnBrk="1" latinLnBrk="0" hangingPunct="1">
        <a:lnSpc>
          <a:spcPct val="100000"/>
        </a:lnSpc>
        <a:spcBef>
          <a:spcPts val="500"/>
        </a:spcBef>
        <a:buFont typeface="Arial" panose="020B0604020202020204" pitchFamily="34" charset="0"/>
        <a:buChar char="•"/>
        <a:defRPr sz="1800" kern="1200">
          <a:solidFill>
            <a:schemeClr val="tx1"/>
          </a:solidFill>
          <a:latin typeface="Arial Nova Light" panose="020B0304020202020204" pitchFamily="34" charset="0"/>
          <a:ea typeface="+mn-ea"/>
          <a:cs typeface="+mn-cs"/>
        </a:defRPr>
      </a:lvl4pPr>
      <a:lvl5pPr marL="2057349" indent="-228594" algn="l" defTabSz="914377" rtl="0" eaLnBrk="1" latinLnBrk="0" hangingPunct="1">
        <a:lnSpc>
          <a:spcPct val="100000"/>
        </a:lnSpc>
        <a:spcBef>
          <a:spcPts val="500"/>
        </a:spcBef>
        <a:buFont typeface="Arial" panose="020B0604020202020204" pitchFamily="34" charset="0"/>
        <a:buChar char="•"/>
        <a:defRPr sz="1600" kern="1200">
          <a:solidFill>
            <a:schemeClr val="tx1"/>
          </a:solidFill>
          <a:latin typeface="Arial Nova Light" panose="020B0304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cancerstats.ndrs.nhs.uk/user/register" TargetMode="Externa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9.xml.rels><?xml version="1.0" encoding="UTF-8" standalone="yes"?>
<Relationships xmlns="http://schemas.openxmlformats.org/package/2006/relationships"><Relationship Id="rId2" Type="http://schemas.openxmlformats.org/officeDocument/2006/relationships/hyperlink" Target="https://nww.cancerstats.nhs.uk/users/sign_up"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www.ncin.org.uk/collecting_and_using_data/rcrd" TargetMode="Externa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6.xml"/></Relationships>
</file>

<file path=ppt/slides/_rels/slide65.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6.xml"/></Relationships>
</file>

<file path=ppt/slides/_rels/slide66.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6.xml"/></Relationships>
</file>

<file path=ppt/slides/_rels/slide67.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6.xml"/></Relationships>
</file>

<file path=ppt/slides/_rels/slide68.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6.xml"/></Relationships>
</file>

<file path=ppt/slides/_rels/slide69.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0.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71.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72.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7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6.xml"/></Relationships>
</file>

<file path=ppt/slides/_rels/slide77.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6.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9.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6.xml"/></Relationships>
</file>

<file path=ppt/slides/_rels/slide81.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6.xml"/></Relationships>
</file>

<file path=ppt/slides/_rels/slide82.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jpeg"/><Relationship Id="rId1" Type="http://schemas.openxmlformats.org/officeDocument/2006/relationships/slideLayout" Target="../slideLayouts/slideLayout6.xml"/><Relationship Id="rId4" Type="http://schemas.openxmlformats.org/officeDocument/2006/relationships/hyperlink" Target="https://khub.net/documents/484268442/0/CancerStats2++-+An+Introduction+to+the+Reporting+Platform.pdf/5c9eb8ef-bd6d-9d0c-4a94-eda0cf4cdc9f?t=1624539934466%E2%80%9D" TargetMode="Externa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9FC1872-3301-41A8-942E-6DC209647906}"/>
              </a:ext>
            </a:extLst>
          </p:cNvPr>
          <p:cNvSpPr>
            <a:spLocks noGrp="1"/>
          </p:cNvSpPr>
          <p:nvPr>
            <p:ph type="title"/>
          </p:nvPr>
        </p:nvSpPr>
        <p:spPr/>
        <p:txBody>
          <a:bodyPr/>
          <a:lstStyle/>
          <a:p>
            <a:r>
              <a:rPr lang="en-GB" b="1" err="1">
                <a:latin typeface="Arial Nova"/>
                <a:cs typeface="Segoe UI Semibold"/>
              </a:rPr>
              <a:t>CancerStats</a:t>
            </a:r>
            <a:r>
              <a:rPr lang="en-GB" b="1">
                <a:latin typeface="Arial Nova"/>
                <a:cs typeface="Segoe UI Semibold"/>
              </a:rPr>
              <a:t> 2: Overview of available statistics </a:t>
            </a:r>
            <a:endParaRPr lang="en-GB"/>
          </a:p>
        </p:txBody>
      </p:sp>
      <p:sp>
        <p:nvSpPr>
          <p:cNvPr id="5" name="Footer Placeholder 4">
            <a:extLst>
              <a:ext uri="{FF2B5EF4-FFF2-40B4-BE49-F238E27FC236}">
                <a16:creationId xmlns:a16="http://schemas.microsoft.com/office/drawing/2014/main" id="{DDE7E3EE-FF34-4658-B2DF-6E3A1DCF1002}"/>
              </a:ext>
            </a:extLst>
          </p:cNvPr>
          <p:cNvSpPr>
            <a:spLocks noGrp="1"/>
          </p:cNvSpPr>
          <p:nvPr>
            <p:ph type="ftr" sz="quarter" idx="11"/>
          </p:nvPr>
        </p:nvSpPr>
        <p:spPr/>
        <p:txBody>
          <a:bodyPr/>
          <a:lstStyle/>
          <a:p>
            <a:r>
              <a:rPr lang="en-GB"/>
              <a:t>© 2021 National Disease Registration Service (NDRS). All Rights Reserved</a:t>
            </a:r>
          </a:p>
        </p:txBody>
      </p:sp>
      <p:sp>
        <p:nvSpPr>
          <p:cNvPr id="6" name="Slide Number Placeholder 5">
            <a:extLst>
              <a:ext uri="{FF2B5EF4-FFF2-40B4-BE49-F238E27FC236}">
                <a16:creationId xmlns:a16="http://schemas.microsoft.com/office/drawing/2014/main" id="{FF03FF18-2B16-478D-91D7-9FBA62062BC6}"/>
              </a:ext>
            </a:extLst>
          </p:cNvPr>
          <p:cNvSpPr>
            <a:spLocks noGrp="1"/>
          </p:cNvSpPr>
          <p:nvPr>
            <p:ph type="sldNum" sz="quarter" idx="12"/>
          </p:nvPr>
        </p:nvSpPr>
        <p:spPr/>
        <p:txBody>
          <a:bodyPr/>
          <a:lstStyle/>
          <a:p>
            <a:fld id="{B33FDC71-8906-4088-9FB1-76CBC632085F}" type="slidenum">
              <a:rPr lang="en-GB" smtClean="0"/>
              <a:pPr/>
              <a:t>1</a:t>
            </a:fld>
            <a:endParaRPr lang="en-GB"/>
          </a:p>
        </p:txBody>
      </p:sp>
      <p:sp>
        <p:nvSpPr>
          <p:cNvPr id="8" name="Subtitle 7">
            <a:extLst>
              <a:ext uri="{FF2B5EF4-FFF2-40B4-BE49-F238E27FC236}">
                <a16:creationId xmlns:a16="http://schemas.microsoft.com/office/drawing/2014/main" id="{5DBAB579-5D8C-6D3F-8C94-DBA87D68ACAE}"/>
              </a:ext>
            </a:extLst>
          </p:cNvPr>
          <p:cNvSpPr>
            <a:spLocks noGrp="1"/>
          </p:cNvSpPr>
          <p:nvPr>
            <p:ph type="subTitle" idx="1"/>
          </p:nvPr>
        </p:nvSpPr>
        <p:spPr/>
        <p:txBody>
          <a:bodyPr vert="horz" lIns="91440" tIns="45720" rIns="91440" bIns="45720" rtlCol="0" anchor="t">
            <a:normAutofit/>
          </a:bodyPr>
          <a:lstStyle/>
          <a:p>
            <a:r>
              <a:rPr lang="en-US" dirty="0">
                <a:solidFill>
                  <a:srgbClr val="FFFFFF">
                    <a:alpha val="90000"/>
                  </a:srgbClr>
                </a:solidFill>
                <a:latin typeface="Arial Nova Light"/>
              </a:rPr>
              <a:t>Last updated: September 2022</a:t>
            </a:r>
            <a:endParaRPr lang="en-US" dirty="0"/>
          </a:p>
        </p:txBody>
      </p:sp>
    </p:spTree>
    <p:extLst>
      <p:ext uri="{BB962C8B-B14F-4D97-AF65-F5344CB8AC3E}">
        <p14:creationId xmlns:p14="http://schemas.microsoft.com/office/powerpoint/2010/main" val="3574998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1" descr="Graphical user interface&#10;&#10;Description automatically generated">
            <a:extLst>
              <a:ext uri="{FF2B5EF4-FFF2-40B4-BE49-F238E27FC236}">
                <a16:creationId xmlns:a16="http://schemas.microsoft.com/office/drawing/2014/main" id="{14E1F63B-EA60-BD73-CF9E-9F5552D5A3FD}"/>
              </a:ext>
            </a:extLst>
          </p:cNvPr>
          <p:cNvPicPr>
            <a:picLocks noChangeAspect="1"/>
          </p:cNvPicPr>
          <p:nvPr/>
        </p:nvPicPr>
        <p:blipFill rotWithShape="1">
          <a:blip r:embed="rId3"/>
          <a:srcRect t="16638" r="4792" b="9605"/>
          <a:stretch/>
        </p:blipFill>
        <p:spPr>
          <a:xfrm>
            <a:off x="5557" y="1137445"/>
            <a:ext cx="11838421" cy="5202671"/>
          </a:xfrm>
          <a:prstGeom prst="rect">
            <a:avLst/>
          </a:prstGeom>
        </p:spPr>
      </p:pic>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normAutofit/>
          </a:bodyPr>
          <a:lstStyle/>
          <a:p>
            <a:r>
              <a:rPr lang="en-GB" b="1">
                <a:latin typeface="Arial Nova"/>
                <a:cs typeface="Segoe UI Semibold"/>
              </a:rPr>
              <a:t>Level 1 Data Submissions: London 2022</a:t>
            </a:r>
            <a:endParaRPr lang="en-GB" b="1">
              <a:latin typeface="Arial Nova" panose="020B0504020202020204" pitchFamily="34" charset="0"/>
            </a:endParaRPr>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10</a:t>
            </a:fld>
            <a:endParaRPr lang="en-GB"/>
          </a:p>
        </p:txBody>
      </p:sp>
      <p:sp>
        <p:nvSpPr>
          <p:cNvPr id="8" name="Rectangle 7">
            <a:extLst>
              <a:ext uri="{FF2B5EF4-FFF2-40B4-BE49-F238E27FC236}">
                <a16:creationId xmlns:a16="http://schemas.microsoft.com/office/drawing/2014/main" id="{B769A40A-1075-42BD-96AE-BCA6D19C1A5E}"/>
              </a:ext>
            </a:extLst>
          </p:cNvPr>
          <p:cNvSpPr/>
          <p:nvPr/>
        </p:nvSpPr>
        <p:spPr>
          <a:xfrm>
            <a:off x="44980" y="1716902"/>
            <a:ext cx="5096933" cy="431122"/>
          </a:xfrm>
          <a:prstGeom prst="rect">
            <a:avLst/>
          </a:prstGeom>
          <a:noFill/>
          <a:ln w="19050">
            <a:solidFill>
              <a:schemeClr val="tx1"/>
            </a:solidFill>
          </a:ln>
          <a:effectLst>
            <a:outerShdw blurRad="50800" dist="50800" dir="5400000" algn="ctr" rotWithShape="0">
              <a:srgbClr val="FFFFFF"/>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0000"/>
              </a:solidFill>
              <a:highlight>
                <a:srgbClr val="FF00FF"/>
              </a:highlight>
            </a:endParaRPr>
          </a:p>
        </p:txBody>
      </p:sp>
      <p:sp>
        <p:nvSpPr>
          <p:cNvPr id="9" name="TextBox 8">
            <a:extLst>
              <a:ext uri="{FF2B5EF4-FFF2-40B4-BE49-F238E27FC236}">
                <a16:creationId xmlns:a16="http://schemas.microsoft.com/office/drawing/2014/main" id="{040B14AF-1CEF-46E7-A3C3-F355BC5FFD69}"/>
              </a:ext>
            </a:extLst>
          </p:cNvPr>
          <p:cNvSpPr txBox="1"/>
          <p:nvPr/>
        </p:nvSpPr>
        <p:spPr>
          <a:xfrm>
            <a:off x="7693926" y="1258049"/>
            <a:ext cx="4147664" cy="738664"/>
          </a:xfrm>
          <a:prstGeom prst="rect">
            <a:avLst/>
          </a:prstGeom>
          <a:noFill/>
          <a:ln w="19050">
            <a:solidFill>
              <a:schemeClr val="tx1"/>
            </a:solidFill>
          </a:ln>
        </p:spPr>
        <p:txBody>
          <a:bodyPr wrap="square" lIns="91440" tIns="45720" rIns="91440" bIns="45720" rtlCol="0" anchor="t">
            <a:spAutoFit/>
          </a:bodyPr>
          <a:lstStyle/>
          <a:p>
            <a:r>
              <a:rPr lang="en-GB" sz="1400" b="1"/>
              <a:t>Selections: </a:t>
            </a:r>
            <a:r>
              <a:rPr lang="en-GB" sz="1400"/>
              <a:t>year, dataset, geography </a:t>
            </a:r>
            <a:endParaRPr lang="en-GB" sz="1400" b="1"/>
          </a:p>
          <a:p>
            <a:r>
              <a:rPr lang="en-GB" sz="1400" b="1"/>
              <a:t>Outputs:</a:t>
            </a:r>
            <a:r>
              <a:rPr lang="en-GB" sz="1400"/>
              <a:t> timeliness of submissions, format of submissions, </a:t>
            </a:r>
            <a:r>
              <a:rPr lang="en-GB" sz="1400" u="sng"/>
              <a:t>trust summary</a:t>
            </a:r>
            <a:endParaRPr lang="en-GB" sz="1400" b="1"/>
          </a:p>
        </p:txBody>
      </p:sp>
      <p:cxnSp>
        <p:nvCxnSpPr>
          <p:cNvPr id="10" name="Straight Arrow Connector 9">
            <a:extLst>
              <a:ext uri="{FF2B5EF4-FFF2-40B4-BE49-F238E27FC236}">
                <a16:creationId xmlns:a16="http://schemas.microsoft.com/office/drawing/2014/main" id="{942366F6-972A-4067-87D4-0C122547C19A}"/>
              </a:ext>
            </a:extLst>
          </p:cNvPr>
          <p:cNvCxnSpPr/>
          <p:nvPr/>
        </p:nvCxnSpPr>
        <p:spPr>
          <a:xfrm flipH="1">
            <a:off x="5145881" y="1603567"/>
            <a:ext cx="2528200" cy="281261"/>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E61DE711-0335-48A7-BF4B-9345479FD838}"/>
              </a:ext>
            </a:extLst>
          </p:cNvPr>
          <p:cNvSpPr txBox="1"/>
          <p:nvPr/>
        </p:nvSpPr>
        <p:spPr>
          <a:xfrm>
            <a:off x="9875914" y="2505560"/>
            <a:ext cx="2472378" cy="2462213"/>
          </a:xfrm>
          <a:prstGeom prst="rect">
            <a:avLst/>
          </a:prstGeom>
          <a:noFill/>
        </p:spPr>
        <p:txBody>
          <a:bodyPr wrap="square" rtlCol="0">
            <a:spAutoFit/>
          </a:bodyPr>
          <a:lstStyle/>
          <a:p>
            <a:r>
              <a:rPr lang="en-GB" sz="1400" b="1"/>
              <a:t>For L1.1 - Timeliness</a:t>
            </a:r>
          </a:p>
          <a:p>
            <a:r>
              <a:rPr lang="en-GB" sz="1400" b="1">
                <a:solidFill>
                  <a:srgbClr val="329E6A"/>
                </a:solidFill>
              </a:rPr>
              <a:t>Received on time</a:t>
            </a:r>
          </a:p>
          <a:p>
            <a:r>
              <a:rPr lang="en-GB" sz="1400" b="1">
                <a:solidFill>
                  <a:srgbClr val="FFCC00"/>
                </a:solidFill>
              </a:rPr>
              <a:t>Received 1 day late</a:t>
            </a:r>
          </a:p>
          <a:p>
            <a:r>
              <a:rPr lang="en-GB" sz="1400" b="1">
                <a:solidFill>
                  <a:srgbClr val="FF0000"/>
                </a:solidFill>
              </a:rPr>
              <a:t>Received 2 or more days late</a:t>
            </a:r>
          </a:p>
          <a:p>
            <a:r>
              <a:rPr lang="en-GB" sz="1400" b="1"/>
              <a:t>Not yet received</a:t>
            </a:r>
          </a:p>
          <a:p>
            <a:endParaRPr lang="en-GB" sz="1400" b="1">
              <a:solidFill>
                <a:schemeClr val="bg1">
                  <a:lumMod val="50000"/>
                </a:schemeClr>
              </a:solidFill>
            </a:endParaRPr>
          </a:p>
          <a:p>
            <a:r>
              <a:rPr lang="en-GB" sz="1400" b="1"/>
              <a:t>For L1.2 - Format</a:t>
            </a:r>
          </a:p>
          <a:p>
            <a:r>
              <a:rPr lang="en-GB" sz="1400" b="1">
                <a:solidFill>
                  <a:srgbClr val="329E6A"/>
                </a:solidFill>
              </a:rPr>
              <a:t>COSD-compliant format</a:t>
            </a:r>
          </a:p>
          <a:p>
            <a:r>
              <a:rPr lang="en-GB" sz="1400" b="1">
                <a:solidFill>
                  <a:srgbClr val="FFCC00"/>
                </a:solidFill>
              </a:rPr>
              <a:t>Not COSD compliant format</a:t>
            </a:r>
          </a:p>
          <a:p>
            <a:r>
              <a:rPr lang="en-GB" sz="1400" b="1">
                <a:solidFill>
                  <a:srgbClr val="FF0000"/>
                </a:solidFill>
              </a:rPr>
              <a:t>Not yet received</a:t>
            </a:r>
          </a:p>
          <a:p>
            <a:r>
              <a:rPr lang="en-GB" sz="1400" b="1"/>
              <a:t>N/A</a:t>
            </a:r>
          </a:p>
        </p:txBody>
      </p:sp>
    </p:spTree>
    <p:extLst>
      <p:ext uri="{BB962C8B-B14F-4D97-AF65-F5344CB8AC3E}">
        <p14:creationId xmlns:p14="http://schemas.microsoft.com/office/powerpoint/2010/main" val="31597460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8" descr="Graphical user interface, application&#10;&#10;Description automatically generated">
            <a:extLst>
              <a:ext uri="{FF2B5EF4-FFF2-40B4-BE49-F238E27FC236}">
                <a16:creationId xmlns:a16="http://schemas.microsoft.com/office/drawing/2014/main" id="{94DC71ED-6F2A-BD4B-7489-389AEF59C7AB}"/>
              </a:ext>
            </a:extLst>
          </p:cNvPr>
          <p:cNvPicPr>
            <a:picLocks noChangeAspect="1"/>
          </p:cNvPicPr>
          <p:nvPr/>
        </p:nvPicPr>
        <p:blipFill rotWithShape="1">
          <a:blip r:embed="rId3"/>
          <a:srcRect t="15645" r="845" b="9422"/>
          <a:stretch/>
        </p:blipFill>
        <p:spPr>
          <a:xfrm>
            <a:off x="-2381" y="1148766"/>
            <a:ext cx="12051301" cy="5267182"/>
          </a:xfrm>
          <a:prstGeom prst="rect">
            <a:avLst/>
          </a:prstGeom>
        </p:spPr>
      </p:pic>
      <p:sp>
        <p:nvSpPr>
          <p:cNvPr id="2" name="Title 1">
            <a:extLst>
              <a:ext uri="{FF2B5EF4-FFF2-40B4-BE49-F238E27FC236}">
                <a16:creationId xmlns:a16="http://schemas.microsoft.com/office/drawing/2014/main" id="{7CA4C9EB-B377-441F-8D2E-1B547E4EB57B}"/>
              </a:ext>
            </a:extLst>
          </p:cNvPr>
          <p:cNvSpPr>
            <a:spLocks noGrp="1"/>
          </p:cNvSpPr>
          <p:nvPr>
            <p:ph type="title"/>
          </p:nvPr>
        </p:nvSpPr>
        <p:spPr/>
        <p:txBody>
          <a:bodyPr>
            <a:normAutofit/>
          </a:bodyPr>
          <a:lstStyle/>
          <a:p>
            <a:r>
              <a:rPr lang="en-GB" b="1">
                <a:latin typeface="Arial Nova"/>
                <a:cs typeface="Segoe UI Semibold"/>
              </a:rPr>
              <a:t>Level 2 Headline Indicators, London 2021</a:t>
            </a:r>
            <a:endParaRPr lang="en-GB" b="1">
              <a:latin typeface="Arial Nova" panose="020B0504020202020204" pitchFamily="34" charset="0"/>
            </a:endParaRPr>
          </a:p>
        </p:txBody>
      </p:sp>
      <p:sp>
        <p:nvSpPr>
          <p:cNvPr id="6" name="Footer Placeholder 5">
            <a:extLst>
              <a:ext uri="{FF2B5EF4-FFF2-40B4-BE49-F238E27FC236}">
                <a16:creationId xmlns:a16="http://schemas.microsoft.com/office/drawing/2014/main" id="{86BB8561-F48A-4DF2-A15A-6046BA5A29CC}"/>
              </a:ext>
            </a:extLst>
          </p:cNvPr>
          <p:cNvSpPr>
            <a:spLocks noGrp="1"/>
          </p:cNvSpPr>
          <p:nvPr>
            <p:ph type="ftr" sz="quarter" idx="11"/>
          </p:nvPr>
        </p:nvSpPr>
        <p:spPr/>
        <p:txBody>
          <a:bodyPr/>
          <a:lstStyle/>
          <a:p>
            <a:r>
              <a:rPr lang="en-GB"/>
              <a:t>© 2021 National Disease Registration Service (NDRS). All Rights Reserved</a:t>
            </a:r>
          </a:p>
        </p:txBody>
      </p:sp>
      <p:sp>
        <p:nvSpPr>
          <p:cNvPr id="7" name="Slide Number Placeholder 6">
            <a:extLst>
              <a:ext uri="{FF2B5EF4-FFF2-40B4-BE49-F238E27FC236}">
                <a16:creationId xmlns:a16="http://schemas.microsoft.com/office/drawing/2014/main" id="{98DDC62B-5B33-4CC6-BE27-4A1B108701A2}"/>
              </a:ext>
            </a:extLst>
          </p:cNvPr>
          <p:cNvSpPr>
            <a:spLocks noGrp="1"/>
          </p:cNvSpPr>
          <p:nvPr>
            <p:ph type="sldNum" sz="quarter" idx="12"/>
          </p:nvPr>
        </p:nvSpPr>
        <p:spPr/>
        <p:txBody>
          <a:bodyPr/>
          <a:lstStyle/>
          <a:p>
            <a:fld id="{B33FDC71-8906-4088-9FB1-76CBC632085F}" type="slidenum">
              <a:rPr lang="en-GB" smtClean="0"/>
              <a:t>11</a:t>
            </a:fld>
            <a:endParaRPr lang="en-GB"/>
          </a:p>
        </p:txBody>
      </p:sp>
      <p:sp>
        <p:nvSpPr>
          <p:cNvPr id="11" name="Rectangle 10">
            <a:extLst>
              <a:ext uri="{FF2B5EF4-FFF2-40B4-BE49-F238E27FC236}">
                <a16:creationId xmlns:a16="http://schemas.microsoft.com/office/drawing/2014/main" id="{9B2A9090-B990-4E59-9BD9-2019BC42A025}"/>
              </a:ext>
            </a:extLst>
          </p:cNvPr>
          <p:cNvSpPr/>
          <p:nvPr/>
        </p:nvSpPr>
        <p:spPr>
          <a:xfrm>
            <a:off x="0" y="1790638"/>
            <a:ext cx="8819601" cy="505084"/>
          </a:xfrm>
          <a:prstGeom prst="rect">
            <a:avLst/>
          </a:prstGeom>
          <a:noFill/>
          <a:ln w="19050">
            <a:solidFill>
              <a:schemeClr val="tx1"/>
            </a:solidFill>
          </a:ln>
          <a:effectLst>
            <a:outerShdw blurRad="50800" dist="50800" dir="5400000" algn="ctr" rotWithShape="0">
              <a:srgbClr val="FFFFFF"/>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0000"/>
              </a:solidFill>
              <a:highlight>
                <a:srgbClr val="FF00FF"/>
              </a:highlight>
            </a:endParaRPr>
          </a:p>
        </p:txBody>
      </p:sp>
      <p:sp>
        <p:nvSpPr>
          <p:cNvPr id="12" name="TextBox 11">
            <a:extLst>
              <a:ext uri="{FF2B5EF4-FFF2-40B4-BE49-F238E27FC236}">
                <a16:creationId xmlns:a16="http://schemas.microsoft.com/office/drawing/2014/main" id="{0D78FD79-6DAE-4FBC-BDA0-E7FB30C71EDA}"/>
              </a:ext>
            </a:extLst>
          </p:cNvPr>
          <p:cNvSpPr txBox="1"/>
          <p:nvPr/>
        </p:nvSpPr>
        <p:spPr>
          <a:xfrm>
            <a:off x="9090269" y="1137067"/>
            <a:ext cx="2733171" cy="1600438"/>
          </a:xfrm>
          <a:prstGeom prst="rect">
            <a:avLst/>
          </a:prstGeom>
          <a:noFill/>
          <a:ln w="19050">
            <a:solidFill>
              <a:schemeClr val="tx1"/>
            </a:solidFill>
          </a:ln>
        </p:spPr>
        <p:txBody>
          <a:bodyPr wrap="square" lIns="91440" tIns="45720" rIns="91440" bIns="45720" rtlCol="0" anchor="t">
            <a:spAutoFit/>
          </a:bodyPr>
          <a:lstStyle/>
          <a:p>
            <a:r>
              <a:rPr lang="en-GB" sz="1400" b="1"/>
              <a:t>Selections: </a:t>
            </a:r>
            <a:r>
              <a:rPr lang="en-GB" sz="1400"/>
              <a:t>date, tumour group, geography</a:t>
            </a:r>
          </a:p>
          <a:p>
            <a:r>
              <a:rPr lang="en-GB" sz="1400" b="1"/>
              <a:t>Outputs: </a:t>
            </a:r>
            <a:r>
              <a:rPr lang="en-GB" sz="1400" u="sng"/>
              <a:t>headline indicators dashboard</a:t>
            </a:r>
            <a:r>
              <a:rPr lang="en-GB" sz="1400"/>
              <a:t>, summary analysis, data tables (national/trust summary/tumour groups), stage vs diagnosis, alliance summary</a:t>
            </a:r>
          </a:p>
        </p:txBody>
      </p:sp>
      <p:cxnSp>
        <p:nvCxnSpPr>
          <p:cNvPr id="13" name="Straight Arrow Connector 12">
            <a:extLst>
              <a:ext uri="{FF2B5EF4-FFF2-40B4-BE49-F238E27FC236}">
                <a16:creationId xmlns:a16="http://schemas.microsoft.com/office/drawing/2014/main" id="{F667A6D8-DCBC-4A17-AF34-7C62D0F6A39B}"/>
              </a:ext>
            </a:extLst>
          </p:cNvPr>
          <p:cNvCxnSpPr>
            <a:cxnSpLocks/>
            <a:stCxn id="12" idx="1"/>
          </p:cNvCxnSpPr>
          <p:nvPr/>
        </p:nvCxnSpPr>
        <p:spPr>
          <a:xfrm flipH="1">
            <a:off x="8801880" y="1937286"/>
            <a:ext cx="307281" cy="7967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224885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8" descr="Graphical user interface, application&#10;&#10;Description automatically generated">
            <a:extLst>
              <a:ext uri="{FF2B5EF4-FFF2-40B4-BE49-F238E27FC236}">
                <a16:creationId xmlns:a16="http://schemas.microsoft.com/office/drawing/2014/main" id="{95C12359-8444-95E6-0763-765B4EC88EA9}"/>
              </a:ext>
            </a:extLst>
          </p:cNvPr>
          <p:cNvPicPr>
            <a:picLocks noChangeAspect="1"/>
          </p:cNvPicPr>
          <p:nvPr/>
        </p:nvPicPr>
        <p:blipFill rotWithShape="1">
          <a:blip r:embed="rId3"/>
          <a:srcRect t="22798" r="4515" b="12048"/>
          <a:stretch/>
        </p:blipFill>
        <p:spPr>
          <a:xfrm>
            <a:off x="-2379" y="1758972"/>
            <a:ext cx="11256496" cy="4344075"/>
          </a:xfrm>
          <a:prstGeom prst="rect">
            <a:avLst/>
          </a:prstGeom>
        </p:spPr>
      </p:pic>
      <p:sp>
        <p:nvSpPr>
          <p:cNvPr id="2" name="Title 1">
            <a:extLst>
              <a:ext uri="{FF2B5EF4-FFF2-40B4-BE49-F238E27FC236}">
                <a16:creationId xmlns:a16="http://schemas.microsoft.com/office/drawing/2014/main" id="{7CA4C9EB-B377-441F-8D2E-1B547E4EB57B}"/>
              </a:ext>
            </a:extLst>
          </p:cNvPr>
          <p:cNvSpPr>
            <a:spLocks noGrp="1"/>
          </p:cNvSpPr>
          <p:nvPr>
            <p:ph type="title"/>
          </p:nvPr>
        </p:nvSpPr>
        <p:spPr/>
        <p:txBody>
          <a:bodyPr>
            <a:normAutofit/>
          </a:bodyPr>
          <a:lstStyle/>
          <a:p>
            <a:r>
              <a:rPr lang="en-GB" b="1">
                <a:latin typeface="Arial Nova"/>
                <a:cs typeface="Segoe UI Semibold"/>
              </a:rPr>
              <a:t>Level 2 Data Completeness, London 2021</a:t>
            </a:r>
            <a:endParaRPr lang="en-GB" b="1">
              <a:latin typeface="Arial Nova" panose="020B0504020202020204" pitchFamily="34" charset="0"/>
            </a:endParaRPr>
          </a:p>
        </p:txBody>
      </p:sp>
      <p:sp>
        <p:nvSpPr>
          <p:cNvPr id="6" name="Footer Placeholder 5">
            <a:extLst>
              <a:ext uri="{FF2B5EF4-FFF2-40B4-BE49-F238E27FC236}">
                <a16:creationId xmlns:a16="http://schemas.microsoft.com/office/drawing/2014/main" id="{86BB8561-F48A-4DF2-A15A-6046BA5A29CC}"/>
              </a:ext>
            </a:extLst>
          </p:cNvPr>
          <p:cNvSpPr>
            <a:spLocks noGrp="1"/>
          </p:cNvSpPr>
          <p:nvPr>
            <p:ph type="ftr" sz="quarter" idx="11"/>
          </p:nvPr>
        </p:nvSpPr>
        <p:spPr/>
        <p:txBody>
          <a:bodyPr/>
          <a:lstStyle/>
          <a:p>
            <a:r>
              <a:rPr lang="en-GB"/>
              <a:t>© 2021 National Disease Registration Service (NDRS). All Rights Reserved</a:t>
            </a:r>
          </a:p>
        </p:txBody>
      </p:sp>
      <p:sp>
        <p:nvSpPr>
          <p:cNvPr id="7" name="Slide Number Placeholder 6">
            <a:extLst>
              <a:ext uri="{FF2B5EF4-FFF2-40B4-BE49-F238E27FC236}">
                <a16:creationId xmlns:a16="http://schemas.microsoft.com/office/drawing/2014/main" id="{98DDC62B-5B33-4CC6-BE27-4A1B108701A2}"/>
              </a:ext>
            </a:extLst>
          </p:cNvPr>
          <p:cNvSpPr>
            <a:spLocks noGrp="1"/>
          </p:cNvSpPr>
          <p:nvPr>
            <p:ph type="sldNum" sz="quarter" idx="12"/>
          </p:nvPr>
        </p:nvSpPr>
        <p:spPr/>
        <p:txBody>
          <a:bodyPr/>
          <a:lstStyle/>
          <a:p>
            <a:fld id="{B33FDC71-8906-4088-9FB1-76CBC632085F}" type="slidenum">
              <a:rPr lang="en-GB" smtClean="0"/>
              <a:t>12</a:t>
            </a:fld>
            <a:endParaRPr lang="en-GB"/>
          </a:p>
        </p:txBody>
      </p:sp>
      <p:sp>
        <p:nvSpPr>
          <p:cNvPr id="11" name="Rectangle 10">
            <a:extLst>
              <a:ext uri="{FF2B5EF4-FFF2-40B4-BE49-F238E27FC236}">
                <a16:creationId xmlns:a16="http://schemas.microsoft.com/office/drawing/2014/main" id="{9B2A9090-B990-4E59-9BD9-2019BC42A025}"/>
              </a:ext>
            </a:extLst>
          </p:cNvPr>
          <p:cNvSpPr/>
          <p:nvPr/>
        </p:nvSpPr>
        <p:spPr>
          <a:xfrm>
            <a:off x="11906" y="1910083"/>
            <a:ext cx="8421545" cy="405166"/>
          </a:xfrm>
          <a:prstGeom prst="rect">
            <a:avLst/>
          </a:prstGeom>
          <a:noFill/>
          <a:ln w="19050">
            <a:solidFill>
              <a:schemeClr val="tx1"/>
            </a:solidFill>
          </a:ln>
          <a:effectLst>
            <a:outerShdw blurRad="50800" dist="50800" dir="5400000" algn="ctr" rotWithShape="0">
              <a:srgbClr val="FFFFFF"/>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0000"/>
              </a:solidFill>
              <a:highlight>
                <a:srgbClr val="FF00FF"/>
              </a:highlight>
            </a:endParaRPr>
          </a:p>
        </p:txBody>
      </p:sp>
      <p:sp>
        <p:nvSpPr>
          <p:cNvPr id="12" name="TextBox 11">
            <a:extLst>
              <a:ext uri="{FF2B5EF4-FFF2-40B4-BE49-F238E27FC236}">
                <a16:creationId xmlns:a16="http://schemas.microsoft.com/office/drawing/2014/main" id="{0D78FD79-6DAE-4FBC-BDA0-E7FB30C71EDA}"/>
              </a:ext>
            </a:extLst>
          </p:cNvPr>
          <p:cNvSpPr txBox="1"/>
          <p:nvPr/>
        </p:nvSpPr>
        <p:spPr>
          <a:xfrm>
            <a:off x="8684341" y="1080036"/>
            <a:ext cx="3290415" cy="1384995"/>
          </a:xfrm>
          <a:prstGeom prst="rect">
            <a:avLst/>
          </a:prstGeom>
          <a:noFill/>
          <a:ln w="19050">
            <a:solidFill>
              <a:schemeClr val="tx1"/>
            </a:solidFill>
          </a:ln>
        </p:spPr>
        <p:txBody>
          <a:bodyPr wrap="square" rtlCol="0">
            <a:spAutoFit/>
          </a:bodyPr>
          <a:lstStyle/>
          <a:p>
            <a:r>
              <a:rPr lang="en-GB" sz="1400" b="1"/>
              <a:t>Selections: </a:t>
            </a:r>
            <a:r>
              <a:rPr lang="en-GB" sz="1400"/>
              <a:t>date, tumour group, geography, data field, key metrics</a:t>
            </a:r>
          </a:p>
          <a:p>
            <a:r>
              <a:rPr lang="en-GB" sz="1400" b="1"/>
              <a:t>Outputs:</a:t>
            </a:r>
            <a:r>
              <a:rPr lang="en-GB" sz="1400"/>
              <a:t> </a:t>
            </a:r>
            <a:r>
              <a:rPr lang="en-GB" sz="1400" u="sng"/>
              <a:t>summary analysis</a:t>
            </a:r>
            <a:r>
              <a:rPr lang="en-GB" sz="1400"/>
              <a:t>, data tables (national, trust and tumour group), stage vs diagnosis, alliance summary, appendix A &amp; B</a:t>
            </a:r>
            <a:endParaRPr lang="en-GB" sz="1400" b="1"/>
          </a:p>
        </p:txBody>
      </p:sp>
      <p:cxnSp>
        <p:nvCxnSpPr>
          <p:cNvPr id="13" name="Straight Arrow Connector 12">
            <a:extLst>
              <a:ext uri="{FF2B5EF4-FFF2-40B4-BE49-F238E27FC236}">
                <a16:creationId xmlns:a16="http://schemas.microsoft.com/office/drawing/2014/main" id="{F667A6D8-DCBC-4A17-AF34-7C62D0F6A39B}"/>
              </a:ext>
            </a:extLst>
          </p:cNvPr>
          <p:cNvCxnSpPr>
            <a:cxnSpLocks/>
          </p:cNvCxnSpPr>
          <p:nvPr/>
        </p:nvCxnSpPr>
        <p:spPr>
          <a:xfrm flipH="1">
            <a:off x="8185757" y="1517149"/>
            <a:ext cx="477579" cy="392933"/>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3A623A3A-DED1-497D-A1A0-0B7ED3FF63F9}"/>
              </a:ext>
            </a:extLst>
          </p:cNvPr>
          <p:cNvSpPr txBox="1"/>
          <p:nvPr/>
        </p:nvSpPr>
        <p:spPr>
          <a:xfrm>
            <a:off x="19907" y="5714728"/>
            <a:ext cx="12172093" cy="769441"/>
          </a:xfrm>
          <a:prstGeom prst="rect">
            <a:avLst/>
          </a:prstGeom>
          <a:noFill/>
        </p:spPr>
        <p:txBody>
          <a:bodyPr wrap="square" lIns="91440" tIns="45720" rIns="91440" bIns="45720" rtlCol="0" anchor="t">
            <a:spAutoFit/>
          </a:bodyPr>
          <a:lstStyle/>
          <a:p>
            <a:r>
              <a:rPr lang="en-GB" sz="2200">
                <a:solidFill>
                  <a:schemeClr val="bg1">
                    <a:lumMod val="50000"/>
                  </a:schemeClr>
                </a:solidFill>
              </a:rPr>
              <a:t>Summary analysis shows the % completeness for all the COSD Conformance Framework Measures (these can be selected from the checklist on the right hand side).</a:t>
            </a:r>
          </a:p>
        </p:txBody>
      </p:sp>
    </p:spTree>
    <p:extLst>
      <p:ext uri="{BB962C8B-B14F-4D97-AF65-F5344CB8AC3E}">
        <p14:creationId xmlns:p14="http://schemas.microsoft.com/office/powerpoint/2010/main" val="25748663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descr="Graphical user interface, chart&#10;&#10;Description automatically generated">
            <a:extLst>
              <a:ext uri="{FF2B5EF4-FFF2-40B4-BE49-F238E27FC236}">
                <a16:creationId xmlns:a16="http://schemas.microsoft.com/office/drawing/2014/main" id="{F295FF57-EF8A-5483-791C-BE6C6AE85E49}"/>
              </a:ext>
            </a:extLst>
          </p:cNvPr>
          <p:cNvPicPr>
            <a:picLocks noChangeAspect="1"/>
          </p:cNvPicPr>
          <p:nvPr/>
        </p:nvPicPr>
        <p:blipFill rotWithShape="1">
          <a:blip r:embed="rId3"/>
          <a:srcRect t="28759" r="2119" b="8647"/>
          <a:stretch/>
        </p:blipFill>
        <p:spPr>
          <a:xfrm>
            <a:off x="57150" y="1387476"/>
            <a:ext cx="12077690" cy="4348410"/>
          </a:xfrm>
          <a:prstGeom prst="rect">
            <a:avLst/>
          </a:prstGeom>
        </p:spPr>
      </p:pic>
      <p:sp>
        <p:nvSpPr>
          <p:cNvPr id="2" name="Title 1">
            <a:extLst>
              <a:ext uri="{FF2B5EF4-FFF2-40B4-BE49-F238E27FC236}">
                <a16:creationId xmlns:a16="http://schemas.microsoft.com/office/drawing/2014/main" id="{7CA4C9EB-B377-441F-8D2E-1B547E4EB57B}"/>
              </a:ext>
            </a:extLst>
          </p:cNvPr>
          <p:cNvSpPr>
            <a:spLocks noGrp="1"/>
          </p:cNvSpPr>
          <p:nvPr>
            <p:ph type="title"/>
          </p:nvPr>
        </p:nvSpPr>
        <p:spPr/>
        <p:txBody>
          <a:bodyPr>
            <a:normAutofit/>
          </a:bodyPr>
          <a:lstStyle/>
          <a:p>
            <a:r>
              <a:rPr lang="en-GB" b="1">
                <a:latin typeface="Arial Nova"/>
                <a:cs typeface="Segoe UI Semibold"/>
              </a:rPr>
              <a:t>Level 2 Benchmark Report, London 2022</a:t>
            </a:r>
            <a:endParaRPr lang="en-GB" b="1">
              <a:latin typeface="Arial Nova" panose="020B0504020202020204" pitchFamily="34" charset="0"/>
            </a:endParaRPr>
          </a:p>
        </p:txBody>
      </p:sp>
      <p:sp>
        <p:nvSpPr>
          <p:cNvPr id="6" name="Footer Placeholder 5">
            <a:extLst>
              <a:ext uri="{FF2B5EF4-FFF2-40B4-BE49-F238E27FC236}">
                <a16:creationId xmlns:a16="http://schemas.microsoft.com/office/drawing/2014/main" id="{86BB8561-F48A-4DF2-A15A-6046BA5A29CC}"/>
              </a:ext>
            </a:extLst>
          </p:cNvPr>
          <p:cNvSpPr>
            <a:spLocks noGrp="1"/>
          </p:cNvSpPr>
          <p:nvPr>
            <p:ph type="ftr" sz="quarter" idx="11"/>
          </p:nvPr>
        </p:nvSpPr>
        <p:spPr/>
        <p:txBody>
          <a:bodyPr/>
          <a:lstStyle/>
          <a:p>
            <a:r>
              <a:rPr lang="en-GB"/>
              <a:t>© 2021 National Disease Registration Service (NDRS). All Rights Reserved</a:t>
            </a:r>
          </a:p>
        </p:txBody>
      </p:sp>
      <p:sp>
        <p:nvSpPr>
          <p:cNvPr id="7" name="Slide Number Placeholder 6">
            <a:extLst>
              <a:ext uri="{FF2B5EF4-FFF2-40B4-BE49-F238E27FC236}">
                <a16:creationId xmlns:a16="http://schemas.microsoft.com/office/drawing/2014/main" id="{98DDC62B-5B33-4CC6-BE27-4A1B108701A2}"/>
              </a:ext>
            </a:extLst>
          </p:cNvPr>
          <p:cNvSpPr>
            <a:spLocks noGrp="1"/>
          </p:cNvSpPr>
          <p:nvPr>
            <p:ph type="sldNum" sz="quarter" idx="12"/>
          </p:nvPr>
        </p:nvSpPr>
        <p:spPr/>
        <p:txBody>
          <a:bodyPr/>
          <a:lstStyle/>
          <a:p>
            <a:fld id="{B33FDC71-8906-4088-9FB1-76CBC632085F}" type="slidenum">
              <a:rPr lang="en-GB" smtClean="0"/>
              <a:t>13</a:t>
            </a:fld>
            <a:endParaRPr lang="en-GB"/>
          </a:p>
        </p:txBody>
      </p:sp>
      <p:sp>
        <p:nvSpPr>
          <p:cNvPr id="11" name="Rectangle 10">
            <a:extLst>
              <a:ext uri="{FF2B5EF4-FFF2-40B4-BE49-F238E27FC236}">
                <a16:creationId xmlns:a16="http://schemas.microsoft.com/office/drawing/2014/main" id="{9B2A9090-B990-4E59-9BD9-2019BC42A025}"/>
              </a:ext>
            </a:extLst>
          </p:cNvPr>
          <p:cNvSpPr/>
          <p:nvPr/>
        </p:nvSpPr>
        <p:spPr>
          <a:xfrm>
            <a:off x="67476" y="1664811"/>
            <a:ext cx="7471470" cy="422363"/>
          </a:xfrm>
          <a:prstGeom prst="rect">
            <a:avLst/>
          </a:prstGeom>
          <a:noFill/>
          <a:ln w="19050">
            <a:solidFill>
              <a:schemeClr val="tx1"/>
            </a:solidFill>
          </a:ln>
          <a:effectLst>
            <a:outerShdw blurRad="50800" dist="50800" dir="5400000" algn="ctr" rotWithShape="0">
              <a:srgbClr val="FFFFFF"/>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0000"/>
              </a:solidFill>
              <a:highlight>
                <a:srgbClr val="FF00FF"/>
              </a:highlight>
            </a:endParaRPr>
          </a:p>
        </p:txBody>
      </p:sp>
      <p:sp>
        <p:nvSpPr>
          <p:cNvPr id="12" name="TextBox 11">
            <a:extLst>
              <a:ext uri="{FF2B5EF4-FFF2-40B4-BE49-F238E27FC236}">
                <a16:creationId xmlns:a16="http://schemas.microsoft.com/office/drawing/2014/main" id="{0D78FD79-6DAE-4FBC-BDA0-E7FB30C71EDA}"/>
              </a:ext>
            </a:extLst>
          </p:cNvPr>
          <p:cNvSpPr txBox="1"/>
          <p:nvPr/>
        </p:nvSpPr>
        <p:spPr>
          <a:xfrm>
            <a:off x="7784759" y="1660515"/>
            <a:ext cx="4364908" cy="954107"/>
          </a:xfrm>
          <a:prstGeom prst="rect">
            <a:avLst/>
          </a:prstGeom>
          <a:noFill/>
          <a:ln w="19050">
            <a:solidFill>
              <a:schemeClr val="tx1"/>
            </a:solidFill>
          </a:ln>
        </p:spPr>
        <p:txBody>
          <a:bodyPr wrap="square" lIns="91440" tIns="45720" rIns="91440" bIns="45720" rtlCol="0" anchor="t">
            <a:spAutoFit/>
          </a:bodyPr>
          <a:lstStyle/>
          <a:p>
            <a:r>
              <a:rPr lang="en-GB" sz="1400" b="1"/>
              <a:t>Selections: </a:t>
            </a:r>
            <a:r>
              <a:rPr lang="en-GB" sz="1400"/>
              <a:t>date,  metric,  tumour group, geography, data field, key metrics</a:t>
            </a:r>
          </a:p>
          <a:p>
            <a:r>
              <a:rPr lang="en-GB" sz="1400" b="1"/>
              <a:t>Outputs: </a:t>
            </a:r>
            <a:r>
              <a:rPr lang="en-GB" sz="1400"/>
              <a:t>front page, </a:t>
            </a:r>
            <a:r>
              <a:rPr lang="en-GB" sz="1400" u="sng"/>
              <a:t>benchmarking</a:t>
            </a:r>
            <a:r>
              <a:rPr lang="en-GB" sz="1400"/>
              <a:t> (by multiple years, one year, tumour group and alliance)</a:t>
            </a:r>
            <a:endParaRPr lang="en-GB" sz="1400" b="1"/>
          </a:p>
        </p:txBody>
      </p:sp>
      <p:cxnSp>
        <p:nvCxnSpPr>
          <p:cNvPr id="13" name="Straight Arrow Connector 12">
            <a:extLst>
              <a:ext uri="{FF2B5EF4-FFF2-40B4-BE49-F238E27FC236}">
                <a16:creationId xmlns:a16="http://schemas.microsoft.com/office/drawing/2014/main" id="{F667A6D8-DCBC-4A17-AF34-7C62D0F6A39B}"/>
              </a:ext>
            </a:extLst>
          </p:cNvPr>
          <p:cNvCxnSpPr>
            <a:cxnSpLocks/>
            <a:stCxn id="12" idx="1"/>
          </p:cNvCxnSpPr>
          <p:nvPr/>
        </p:nvCxnSpPr>
        <p:spPr>
          <a:xfrm flipH="1" flipV="1">
            <a:off x="7539725" y="1892915"/>
            <a:ext cx="245034" cy="244654"/>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967451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7" descr="Graphical user interface&#10;&#10;Description automatically generated">
            <a:extLst>
              <a:ext uri="{FF2B5EF4-FFF2-40B4-BE49-F238E27FC236}">
                <a16:creationId xmlns:a16="http://schemas.microsoft.com/office/drawing/2014/main" id="{D4066C3C-981B-212F-4B05-01A2C1311157}"/>
              </a:ext>
            </a:extLst>
          </p:cNvPr>
          <p:cNvPicPr>
            <a:picLocks noChangeAspect="1"/>
          </p:cNvPicPr>
          <p:nvPr/>
        </p:nvPicPr>
        <p:blipFill rotWithShape="1">
          <a:blip r:embed="rId3"/>
          <a:srcRect t="11637" r="1433" b="8481"/>
          <a:stretch/>
        </p:blipFill>
        <p:spPr>
          <a:xfrm>
            <a:off x="4233" y="1747310"/>
            <a:ext cx="10405513" cy="4726951"/>
          </a:xfrm>
          <a:prstGeom prst="rect">
            <a:avLst/>
          </a:prstGeom>
        </p:spPr>
      </p:pic>
      <p:sp>
        <p:nvSpPr>
          <p:cNvPr id="2" name="Title 1">
            <a:extLst>
              <a:ext uri="{FF2B5EF4-FFF2-40B4-BE49-F238E27FC236}">
                <a16:creationId xmlns:a16="http://schemas.microsoft.com/office/drawing/2014/main" id="{7CA4C9EB-B377-441F-8D2E-1B547E4EB57B}"/>
              </a:ext>
            </a:extLst>
          </p:cNvPr>
          <p:cNvSpPr>
            <a:spLocks noGrp="1"/>
          </p:cNvSpPr>
          <p:nvPr>
            <p:ph type="title"/>
          </p:nvPr>
        </p:nvSpPr>
        <p:spPr/>
        <p:txBody>
          <a:bodyPr>
            <a:normAutofit/>
          </a:bodyPr>
          <a:lstStyle/>
          <a:p>
            <a:r>
              <a:rPr lang="en-GB" b="1">
                <a:latin typeface="Arial Nova"/>
                <a:cs typeface="Segoe UI Semibold"/>
              </a:rPr>
              <a:t>Level 3: Total Incidence of Metastatic Breast cancer, South East London 2013-2019</a:t>
            </a:r>
          </a:p>
        </p:txBody>
      </p:sp>
      <p:sp>
        <p:nvSpPr>
          <p:cNvPr id="6" name="Footer Placeholder 5">
            <a:extLst>
              <a:ext uri="{FF2B5EF4-FFF2-40B4-BE49-F238E27FC236}">
                <a16:creationId xmlns:a16="http://schemas.microsoft.com/office/drawing/2014/main" id="{86BB8561-F48A-4DF2-A15A-6046BA5A29CC}"/>
              </a:ext>
            </a:extLst>
          </p:cNvPr>
          <p:cNvSpPr>
            <a:spLocks noGrp="1"/>
          </p:cNvSpPr>
          <p:nvPr>
            <p:ph type="ftr" sz="quarter" idx="11"/>
          </p:nvPr>
        </p:nvSpPr>
        <p:spPr/>
        <p:txBody>
          <a:bodyPr/>
          <a:lstStyle/>
          <a:p>
            <a:r>
              <a:rPr lang="en-GB"/>
              <a:t>© 2021 National Disease Registration Service (NDRS). All Rights Reserved</a:t>
            </a:r>
          </a:p>
        </p:txBody>
      </p:sp>
      <p:sp>
        <p:nvSpPr>
          <p:cNvPr id="7" name="Slide Number Placeholder 6">
            <a:extLst>
              <a:ext uri="{FF2B5EF4-FFF2-40B4-BE49-F238E27FC236}">
                <a16:creationId xmlns:a16="http://schemas.microsoft.com/office/drawing/2014/main" id="{98DDC62B-5B33-4CC6-BE27-4A1B108701A2}"/>
              </a:ext>
            </a:extLst>
          </p:cNvPr>
          <p:cNvSpPr>
            <a:spLocks noGrp="1"/>
          </p:cNvSpPr>
          <p:nvPr>
            <p:ph type="sldNum" sz="quarter" idx="12"/>
          </p:nvPr>
        </p:nvSpPr>
        <p:spPr/>
        <p:txBody>
          <a:bodyPr/>
          <a:lstStyle/>
          <a:p>
            <a:fld id="{B33FDC71-8906-4088-9FB1-76CBC632085F}" type="slidenum">
              <a:rPr lang="en-GB" smtClean="0"/>
              <a:t>14</a:t>
            </a:fld>
            <a:endParaRPr lang="en-GB"/>
          </a:p>
        </p:txBody>
      </p:sp>
      <p:sp>
        <p:nvSpPr>
          <p:cNvPr id="9" name="Rectangle 8">
            <a:extLst>
              <a:ext uri="{FF2B5EF4-FFF2-40B4-BE49-F238E27FC236}">
                <a16:creationId xmlns:a16="http://schemas.microsoft.com/office/drawing/2014/main" id="{AEEF6B6E-9D93-4517-B302-B2ED8C452BAB}"/>
              </a:ext>
            </a:extLst>
          </p:cNvPr>
          <p:cNvSpPr/>
          <p:nvPr/>
        </p:nvSpPr>
        <p:spPr>
          <a:xfrm>
            <a:off x="8222" y="1714377"/>
            <a:ext cx="10417658" cy="898612"/>
          </a:xfrm>
          <a:prstGeom prst="rect">
            <a:avLst/>
          </a:prstGeom>
          <a:noFill/>
          <a:ln w="19050">
            <a:solidFill>
              <a:schemeClr val="tx1"/>
            </a:solidFill>
          </a:ln>
          <a:effectLst>
            <a:outerShdw blurRad="50800" dist="50800" dir="5400000" algn="ctr" rotWithShape="0">
              <a:srgbClr val="FFFFFF"/>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0000"/>
              </a:solidFill>
              <a:highlight>
                <a:srgbClr val="FF00FF"/>
              </a:highlight>
            </a:endParaRPr>
          </a:p>
        </p:txBody>
      </p:sp>
      <p:sp>
        <p:nvSpPr>
          <p:cNvPr id="10" name="TextBox 9">
            <a:extLst>
              <a:ext uri="{FF2B5EF4-FFF2-40B4-BE49-F238E27FC236}">
                <a16:creationId xmlns:a16="http://schemas.microsoft.com/office/drawing/2014/main" id="{91F7C6EB-0572-490F-9BF9-14308CED01C6}"/>
              </a:ext>
            </a:extLst>
          </p:cNvPr>
          <p:cNvSpPr txBox="1"/>
          <p:nvPr/>
        </p:nvSpPr>
        <p:spPr>
          <a:xfrm>
            <a:off x="9837337" y="2826286"/>
            <a:ext cx="2359669" cy="2031325"/>
          </a:xfrm>
          <a:prstGeom prst="rect">
            <a:avLst/>
          </a:prstGeom>
          <a:noFill/>
          <a:ln w="19050">
            <a:solidFill>
              <a:schemeClr val="tx1"/>
            </a:solidFill>
          </a:ln>
        </p:spPr>
        <p:txBody>
          <a:bodyPr wrap="square" lIns="91440" tIns="45720" rIns="91440" bIns="45720" rtlCol="0" anchor="t">
            <a:spAutoFit/>
          </a:bodyPr>
          <a:lstStyle/>
          <a:p>
            <a:r>
              <a:rPr lang="en-GB" sz="1400" b="1"/>
              <a:t>Selections: </a:t>
            </a:r>
            <a:r>
              <a:rPr lang="en-GB" sz="1400"/>
              <a:t>specialism, geography, demographic grouping, date, type of cancer, ICD-10 Site, time series/proportion </a:t>
            </a:r>
            <a:endParaRPr lang="en-GB" sz="1400" b="1"/>
          </a:p>
          <a:p>
            <a:r>
              <a:rPr lang="en-GB" sz="1400" b="1"/>
              <a:t>Outputs: </a:t>
            </a:r>
            <a:r>
              <a:rPr lang="en-GB" sz="1400" u="sng"/>
              <a:t>total</a:t>
            </a:r>
            <a:r>
              <a:rPr lang="en-GB" sz="1400" b="1" u="sng"/>
              <a:t> </a:t>
            </a:r>
            <a:r>
              <a:rPr lang="en-GB" sz="1400" u="sng"/>
              <a:t>incidence</a:t>
            </a:r>
            <a:r>
              <a:rPr lang="en-GB" sz="1400"/>
              <a:t>, tumour site, geography, comparison, geography explorer, ICD browser </a:t>
            </a:r>
            <a:endParaRPr lang="en-GB" sz="1400" b="1"/>
          </a:p>
        </p:txBody>
      </p:sp>
      <p:cxnSp>
        <p:nvCxnSpPr>
          <p:cNvPr id="11" name="Straight Arrow Connector 10">
            <a:extLst>
              <a:ext uri="{FF2B5EF4-FFF2-40B4-BE49-F238E27FC236}">
                <a16:creationId xmlns:a16="http://schemas.microsoft.com/office/drawing/2014/main" id="{DBE4AB1C-7947-4909-BC15-CCDC83CB6328}"/>
              </a:ext>
            </a:extLst>
          </p:cNvPr>
          <p:cNvCxnSpPr>
            <a:cxnSpLocks/>
          </p:cNvCxnSpPr>
          <p:nvPr/>
        </p:nvCxnSpPr>
        <p:spPr>
          <a:xfrm flipH="1" flipV="1">
            <a:off x="9212118" y="2611314"/>
            <a:ext cx="600085" cy="620995"/>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264946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7">
            <a:extLst>
              <a:ext uri="{FF2B5EF4-FFF2-40B4-BE49-F238E27FC236}">
                <a16:creationId xmlns:a16="http://schemas.microsoft.com/office/drawing/2014/main" id="{BEF23CBC-C826-6E96-BDE2-F7B24FB90905}"/>
              </a:ext>
            </a:extLst>
          </p:cNvPr>
          <p:cNvPicPr>
            <a:picLocks noChangeAspect="1"/>
          </p:cNvPicPr>
          <p:nvPr/>
        </p:nvPicPr>
        <p:blipFill rotWithShape="1">
          <a:blip r:embed="rId3"/>
          <a:srcRect t="26947" r="2133" b="9474"/>
          <a:stretch/>
        </p:blipFill>
        <p:spPr>
          <a:xfrm>
            <a:off x="152400" y="2117726"/>
            <a:ext cx="10924072" cy="3995308"/>
          </a:xfrm>
          <a:prstGeom prst="rect">
            <a:avLst/>
          </a:prstGeom>
        </p:spPr>
      </p:pic>
      <p:sp>
        <p:nvSpPr>
          <p:cNvPr id="2" name="Title 1">
            <a:extLst>
              <a:ext uri="{FF2B5EF4-FFF2-40B4-BE49-F238E27FC236}">
                <a16:creationId xmlns:a16="http://schemas.microsoft.com/office/drawing/2014/main" id="{7CA4C9EB-B377-441F-8D2E-1B547E4EB57B}"/>
              </a:ext>
            </a:extLst>
          </p:cNvPr>
          <p:cNvSpPr>
            <a:spLocks noGrp="1"/>
          </p:cNvSpPr>
          <p:nvPr>
            <p:ph type="title"/>
          </p:nvPr>
        </p:nvSpPr>
        <p:spPr/>
        <p:txBody>
          <a:bodyPr>
            <a:normAutofit/>
          </a:bodyPr>
          <a:lstStyle/>
          <a:p>
            <a:r>
              <a:rPr lang="en-GB" b="1">
                <a:latin typeface="Arial Nova"/>
                <a:cs typeface="Segoe UI Semibold"/>
              </a:rPr>
              <a:t>Count of Keratinocytes by year, London 2016-2022</a:t>
            </a:r>
            <a:endParaRPr lang="en-GB" b="1">
              <a:latin typeface="Arial Nova" panose="020B0504020202020204" pitchFamily="34" charset="0"/>
            </a:endParaRPr>
          </a:p>
        </p:txBody>
      </p:sp>
      <p:sp>
        <p:nvSpPr>
          <p:cNvPr id="6" name="Footer Placeholder 5">
            <a:extLst>
              <a:ext uri="{FF2B5EF4-FFF2-40B4-BE49-F238E27FC236}">
                <a16:creationId xmlns:a16="http://schemas.microsoft.com/office/drawing/2014/main" id="{86BB8561-F48A-4DF2-A15A-6046BA5A29CC}"/>
              </a:ext>
            </a:extLst>
          </p:cNvPr>
          <p:cNvSpPr>
            <a:spLocks noGrp="1"/>
          </p:cNvSpPr>
          <p:nvPr>
            <p:ph type="ftr" sz="quarter" idx="11"/>
          </p:nvPr>
        </p:nvSpPr>
        <p:spPr/>
        <p:txBody>
          <a:bodyPr/>
          <a:lstStyle/>
          <a:p>
            <a:r>
              <a:rPr lang="en-GB"/>
              <a:t>© 2021 National Disease Registration Service (NDRS). All Rights Reserved</a:t>
            </a:r>
          </a:p>
        </p:txBody>
      </p:sp>
      <p:sp>
        <p:nvSpPr>
          <p:cNvPr id="7" name="Slide Number Placeholder 6">
            <a:extLst>
              <a:ext uri="{FF2B5EF4-FFF2-40B4-BE49-F238E27FC236}">
                <a16:creationId xmlns:a16="http://schemas.microsoft.com/office/drawing/2014/main" id="{98DDC62B-5B33-4CC6-BE27-4A1B108701A2}"/>
              </a:ext>
            </a:extLst>
          </p:cNvPr>
          <p:cNvSpPr>
            <a:spLocks noGrp="1"/>
          </p:cNvSpPr>
          <p:nvPr>
            <p:ph type="sldNum" sz="quarter" idx="12"/>
          </p:nvPr>
        </p:nvSpPr>
        <p:spPr/>
        <p:txBody>
          <a:bodyPr/>
          <a:lstStyle/>
          <a:p>
            <a:fld id="{B33FDC71-8906-4088-9FB1-76CBC632085F}" type="slidenum">
              <a:rPr lang="en-GB" smtClean="0"/>
              <a:t>15</a:t>
            </a:fld>
            <a:endParaRPr lang="en-GB"/>
          </a:p>
        </p:txBody>
      </p:sp>
      <p:sp>
        <p:nvSpPr>
          <p:cNvPr id="9" name="Rectangle 8">
            <a:extLst>
              <a:ext uri="{FF2B5EF4-FFF2-40B4-BE49-F238E27FC236}">
                <a16:creationId xmlns:a16="http://schemas.microsoft.com/office/drawing/2014/main" id="{AEEF6B6E-9D93-4517-B302-B2ED8C452BAB}"/>
              </a:ext>
            </a:extLst>
          </p:cNvPr>
          <p:cNvSpPr/>
          <p:nvPr/>
        </p:nvSpPr>
        <p:spPr>
          <a:xfrm>
            <a:off x="217244" y="2182690"/>
            <a:ext cx="5206999" cy="464696"/>
          </a:xfrm>
          <a:prstGeom prst="rect">
            <a:avLst/>
          </a:prstGeom>
          <a:noFill/>
          <a:ln w="19050">
            <a:solidFill>
              <a:schemeClr val="tx1"/>
            </a:solidFill>
          </a:ln>
          <a:effectLst>
            <a:outerShdw blurRad="50800" dist="50800" dir="5400000" algn="ctr" rotWithShape="0">
              <a:srgbClr val="FFFFFF"/>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0000"/>
              </a:solidFill>
              <a:highlight>
                <a:srgbClr val="FF00FF"/>
              </a:highlight>
            </a:endParaRPr>
          </a:p>
        </p:txBody>
      </p:sp>
      <p:sp>
        <p:nvSpPr>
          <p:cNvPr id="10" name="TextBox 9">
            <a:extLst>
              <a:ext uri="{FF2B5EF4-FFF2-40B4-BE49-F238E27FC236}">
                <a16:creationId xmlns:a16="http://schemas.microsoft.com/office/drawing/2014/main" id="{91F7C6EB-0572-490F-9BF9-14308CED01C6}"/>
              </a:ext>
            </a:extLst>
          </p:cNvPr>
          <p:cNvSpPr txBox="1"/>
          <p:nvPr/>
        </p:nvSpPr>
        <p:spPr>
          <a:xfrm>
            <a:off x="3847171" y="1080036"/>
            <a:ext cx="8127585" cy="738664"/>
          </a:xfrm>
          <a:prstGeom prst="rect">
            <a:avLst/>
          </a:prstGeom>
          <a:noFill/>
          <a:ln w="19050">
            <a:solidFill>
              <a:schemeClr val="tx1"/>
            </a:solidFill>
          </a:ln>
        </p:spPr>
        <p:txBody>
          <a:bodyPr wrap="square" lIns="91440" tIns="45720" rIns="91440" bIns="45720" rtlCol="0" anchor="t">
            <a:spAutoFit/>
          </a:bodyPr>
          <a:lstStyle/>
          <a:p>
            <a:r>
              <a:rPr lang="en-GB" sz="1400" b="1"/>
              <a:t>Selections: </a:t>
            </a:r>
            <a:r>
              <a:rPr lang="en-GB" sz="1400"/>
              <a:t>date, geography, format type, BCC/SCC, ICD03 code</a:t>
            </a:r>
            <a:endParaRPr lang="en-GB" sz="1400" b="1"/>
          </a:p>
          <a:p>
            <a:r>
              <a:rPr lang="en-GB" sz="1400" b="1"/>
              <a:t>Outputs: </a:t>
            </a:r>
            <a:r>
              <a:rPr lang="en-GB" sz="1400" u="sng"/>
              <a:t>keratinocyte chart by year</a:t>
            </a:r>
            <a:r>
              <a:rPr lang="en-GB" sz="1400"/>
              <a:t>, keratinocyte table year on year, keratinocyte table month on month , keratinocyte table topography</a:t>
            </a:r>
            <a:endParaRPr lang="en-GB" sz="1400" b="1"/>
          </a:p>
        </p:txBody>
      </p:sp>
      <p:cxnSp>
        <p:nvCxnSpPr>
          <p:cNvPr id="11" name="Straight Arrow Connector 10">
            <a:extLst>
              <a:ext uri="{FF2B5EF4-FFF2-40B4-BE49-F238E27FC236}">
                <a16:creationId xmlns:a16="http://schemas.microsoft.com/office/drawing/2014/main" id="{DBE4AB1C-7947-4909-BC15-CCDC83CB6328}"/>
              </a:ext>
            </a:extLst>
          </p:cNvPr>
          <p:cNvCxnSpPr>
            <a:cxnSpLocks/>
          </p:cNvCxnSpPr>
          <p:nvPr/>
        </p:nvCxnSpPr>
        <p:spPr>
          <a:xfrm flipH="1">
            <a:off x="3306618" y="1565434"/>
            <a:ext cx="540554" cy="617255"/>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414866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7" descr="Graphical user interface&#10;&#10;Description automatically generated">
            <a:extLst>
              <a:ext uri="{FF2B5EF4-FFF2-40B4-BE49-F238E27FC236}">
                <a16:creationId xmlns:a16="http://schemas.microsoft.com/office/drawing/2014/main" id="{8ABB5A6B-126B-7FFE-3C4E-CD959B4F66D0}"/>
              </a:ext>
            </a:extLst>
          </p:cNvPr>
          <p:cNvPicPr>
            <a:picLocks noChangeAspect="1"/>
          </p:cNvPicPr>
          <p:nvPr/>
        </p:nvPicPr>
        <p:blipFill rotWithShape="1">
          <a:blip r:embed="rId3"/>
          <a:srcRect t="27055" r="1892" b="8211"/>
          <a:stretch/>
        </p:blipFill>
        <p:spPr>
          <a:xfrm>
            <a:off x="55154" y="2039540"/>
            <a:ext cx="11735898" cy="4345614"/>
          </a:xfrm>
          <a:prstGeom prst="rect">
            <a:avLst/>
          </a:prstGeom>
        </p:spPr>
      </p:pic>
      <p:sp>
        <p:nvSpPr>
          <p:cNvPr id="2" name="Title 1">
            <a:extLst>
              <a:ext uri="{FF2B5EF4-FFF2-40B4-BE49-F238E27FC236}">
                <a16:creationId xmlns:a16="http://schemas.microsoft.com/office/drawing/2014/main" id="{7CA4C9EB-B377-441F-8D2E-1B547E4EB57B}"/>
              </a:ext>
            </a:extLst>
          </p:cNvPr>
          <p:cNvSpPr>
            <a:spLocks noGrp="1"/>
          </p:cNvSpPr>
          <p:nvPr>
            <p:ph type="title"/>
          </p:nvPr>
        </p:nvSpPr>
        <p:spPr/>
        <p:txBody>
          <a:bodyPr>
            <a:normAutofit/>
          </a:bodyPr>
          <a:lstStyle/>
          <a:p>
            <a:r>
              <a:rPr lang="en-GB" b="1">
                <a:latin typeface="Arial Nova"/>
                <a:cs typeface="Segoe UI Semibold"/>
              </a:rPr>
              <a:t>Monthly feedback report on stageable cancers, London 2022</a:t>
            </a:r>
            <a:endParaRPr lang="en-GB" b="1">
              <a:latin typeface="Arial Nova" panose="020B0504020202020204" pitchFamily="34" charset="0"/>
            </a:endParaRPr>
          </a:p>
        </p:txBody>
      </p:sp>
      <p:sp>
        <p:nvSpPr>
          <p:cNvPr id="6" name="Footer Placeholder 5">
            <a:extLst>
              <a:ext uri="{FF2B5EF4-FFF2-40B4-BE49-F238E27FC236}">
                <a16:creationId xmlns:a16="http://schemas.microsoft.com/office/drawing/2014/main" id="{86BB8561-F48A-4DF2-A15A-6046BA5A29CC}"/>
              </a:ext>
            </a:extLst>
          </p:cNvPr>
          <p:cNvSpPr>
            <a:spLocks noGrp="1"/>
          </p:cNvSpPr>
          <p:nvPr>
            <p:ph type="ftr" sz="quarter" idx="11"/>
          </p:nvPr>
        </p:nvSpPr>
        <p:spPr/>
        <p:txBody>
          <a:bodyPr/>
          <a:lstStyle/>
          <a:p>
            <a:r>
              <a:rPr lang="en-GB"/>
              <a:t>© 2021 National Disease Registration Service (NDRS). All Rights Reserved</a:t>
            </a:r>
          </a:p>
        </p:txBody>
      </p:sp>
      <p:sp>
        <p:nvSpPr>
          <p:cNvPr id="7" name="Slide Number Placeholder 6">
            <a:extLst>
              <a:ext uri="{FF2B5EF4-FFF2-40B4-BE49-F238E27FC236}">
                <a16:creationId xmlns:a16="http://schemas.microsoft.com/office/drawing/2014/main" id="{98DDC62B-5B33-4CC6-BE27-4A1B108701A2}"/>
              </a:ext>
            </a:extLst>
          </p:cNvPr>
          <p:cNvSpPr>
            <a:spLocks noGrp="1"/>
          </p:cNvSpPr>
          <p:nvPr>
            <p:ph type="sldNum" sz="quarter" idx="12"/>
          </p:nvPr>
        </p:nvSpPr>
        <p:spPr/>
        <p:txBody>
          <a:bodyPr/>
          <a:lstStyle/>
          <a:p>
            <a:fld id="{B33FDC71-8906-4088-9FB1-76CBC632085F}" type="slidenum">
              <a:rPr lang="en-GB" smtClean="0"/>
              <a:t>16</a:t>
            </a:fld>
            <a:endParaRPr lang="en-GB"/>
          </a:p>
        </p:txBody>
      </p:sp>
      <p:sp>
        <p:nvSpPr>
          <p:cNvPr id="9" name="Rectangle 8">
            <a:extLst>
              <a:ext uri="{FF2B5EF4-FFF2-40B4-BE49-F238E27FC236}">
                <a16:creationId xmlns:a16="http://schemas.microsoft.com/office/drawing/2014/main" id="{AEEF6B6E-9D93-4517-B302-B2ED8C452BAB}"/>
              </a:ext>
            </a:extLst>
          </p:cNvPr>
          <p:cNvSpPr/>
          <p:nvPr/>
        </p:nvSpPr>
        <p:spPr>
          <a:xfrm>
            <a:off x="58494" y="2404940"/>
            <a:ext cx="11757512" cy="464696"/>
          </a:xfrm>
          <a:prstGeom prst="rect">
            <a:avLst/>
          </a:prstGeom>
          <a:noFill/>
          <a:ln w="19050">
            <a:solidFill>
              <a:schemeClr val="tx1"/>
            </a:solidFill>
          </a:ln>
          <a:effectLst>
            <a:outerShdw blurRad="50800" dist="50800" dir="5400000" algn="ctr" rotWithShape="0">
              <a:srgbClr val="FFFFFF"/>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0000"/>
              </a:solidFill>
              <a:highlight>
                <a:srgbClr val="FF00FF"/>
              </a:highlight>
            </a:endParaRPr>
          </a:p>
        </p:txBody>
      </p:sp>
      <p:sp>
        <p:nvSpPr>
          <p:cNvPr id="10" name="TextBox 9">
            <a:extLst>
              <a:ext uri="{FF2B5EF4-FFF2-40B4-BE49-F238E27FC236}">
                <a16:creationId xmlns:a16="http://schemas.microsoft.com/office/drawing/2014/main" id="{91F7C6EB-0572-490F-9BF9-14308CED01C6}"/>
              </a:ext>
            </a:extLst>
          </p:cNvPr>
          <p:cNvSpPr txBox="1"/>
          <p:nvPr/>
        </p:nvSpPr>
        <p:spPr>
          <a:xfrm>
            <a:off x="3847171" y="1080036"/>
            <a:ext cx="8127585" cy="954107"/>
          </a:xfrm>
          <a:prstGeom prst="rect">
            <a:avLst/>
          </a:prstGeom>
          <a:noFill/>
          <a:ln w="19050">
            <a:solidFill>
              <a:schemeClr val="tx1"/>
            </a:solidFill>
          </a:ln>
        </p:spPr>
        <p:txBody>
          <a:bodyPr wrap="square" rtlCol="0">
            <a:spAutoFit/>
          </a:bodyPr>
          <a:lstStyle/>
          <a:p>
            <a:r>
              <a:rPr lang="en-GB" sz="1400" b="1"/>
              <a:t>Selections: </a:t>
            </a:r>
            <a:r>
              <a:rPr lang="en-GB" sz="1400"/>
              <a:t>date, geography, trust name</a:t>
            </a:r>
          </a:p>
          <a:p>
            <a:r>
              <a:rPr lang="en-GB" sz="1400" b="1"/>
              <a:t>Outputs: </a:t>
            </a:r>
            <a:r>
              <a:rPr lang="en-GB" sz="1400"/>
              <a:t>guidance, </a:t>
            </a:r>
            <a:r>
              <a:rPr lang="en-GB" sz="1400" u="sng"/>
              <a:t>stageable cancers</a:t>
            </a:r>
            <a:r>
              <a:rPr lang="en-GB" sz="1400"/>
              <a:t>, breast, soft tissue &amp; bone, cardiothoracic, endocrine, gynaecology, lymphoma, myeloma, CLL, head &amp; neck, hepatobiliary &amp; gall bladder, lung, melanoma skin, non-melanoma skin…</a:t>
            </a:r>
            <a:endParaRPr lang="en-GB" sz="1400" b="1"/>
          </a:p>
        </p:txBody>
      </p:sp>
      <p:cxnSp>
        <p:nvCxnSpPr>
          <p:cNvPr id="11" name="Straight Arrow Connector 10">
            <a:extLst>
              <a:ext uri="{FF2B5EF4-FFF2-40B4-BE49-F238E27FC236}">
                <a16:creationId xmlns:a16="http://schemas.microsoft.com/office/drawing/2014/main" id="{DBE4AB1C-7947-4909-BC15-CCDC83CB6328}"/>
              </a:ext>
            </a:extLst>
          </p:cNvPr>
          <p:cNvCxnSpPr>
            <a:cxnSpLocks/>
          </p:cNvCxnSpPr>
          <p:nvPr/>
        </p:nvCxnSpPr>
        <p:spPr>
          <a:xfrm flipH="1">
            <a:off x="3359534" y="1565434"/>
            <a:ext cx="487638" cy="850088"/>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526005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11" descr="Chart&#10;&#10;Description automatically generated">
            <a:extLst>
              <a:ext uri="{FF2B5EF4-FFF2-40B4-BE49-F238E27FC236}">
                <a16:creationId xmlns:a16="http://schemas.microsoft.com/office/drawing/2014/main" id="{E10F08DD-6157-5818-C675-8020E734C5A7}"/>
              </a:ext>
            </a:extLst>
          </p:cNvPr>
          <p:cNvPicPr>
            <a:picLocks noChangeAspect="1"/>
          </p:cNvPicPr>
          <p:nvPr/>
        </p:nvPicPr>
        <p:blipFill rotWithShape="1">
          <a:blip r:embed="rId3"/>
          <a:srcRect t="28891" r="2497" b="8941"/>
          <a:stretch/>
        </p:blipFill>
        <p:spPr>
          <a:xfrm>
            <a:off x="215900" y="1990852"/>
            <a:ext cx="11654324" cy="4171998"/>
          </a:xfrm>
          <a:prstGeom prst="rect">
            <a:avLst/>
          </a:prstGeom>
        </p:spPr>
      </p:pic>
      <p:sp>
        <p:nvSpPr>
          <p:cNvPr id="2" name="Title 1">
            <a:extLst>
              <a:ext uri="{FF2B5EF4-FFF2-40B4-BE49-F238E27FC236}">
                <a16:creationId xmlns:a16="http://schemas.microsoft.com/office/drawing/2014/main" id="{7CA4C9EB-B377-441F-8D2E-1B547E4EB57B}"/>
              </a:ext>
            </a:extLst>
          </p:cNvPr>
          <p:cNvSpPr>
            <a:spLocks noGrp="1"/>
          </p:cNvSpPr>
          <p:nvPr>
            <p:ph type="title"/>
          </p:nvPr>
        </p:nvSpPr>
        <p:spPr/>
        <p:txBody>
          <a:bodyPr>
            <a:normAutofit/>
          </a:bodyPr>
          <a:lstStyle/>
          <a:p>
            <a:r>
              <a:rPr lang="en-GB" b="1">
                <a:latin typeface="Arial Nova"/>
                <a:cs typeface="Segoe UI Semibold"/>
              </a:rPr>
              <a:t>Sarcoma staging by age for people diagnosed in 2013-2018</a:t>
            </a:r>
            <a:endParaRPr lang="en-GB" b="1">
              <a:latin typeface="Arial Nova" panose="020B0504020202020204" pitchFamily="34" charset="0"/>
            </a:endParaRPr>
          </a:p>
        </p:txBody>
      </p:sp>
      <p:sp>
        <p:nvSpPr>
          <p:cNvPr id="6" name="Footer Placeholder 5">
            <a:extLst>
              <a:ext uri="{FF2B5EF4-FFF2-40B4-BE49-F238E27FC236}">
                <a16:creationId xmlns:a16="http://schemas.microsoft.com/office/drawing/2014/main" id="{86BB8561-F48A-4DF2-A15A-6046BA5A29CC}"/>
              </a:ext>
            </a:extLst>
          </p:cNvPr>
          <p:cNvSpPr>
            <a:spLocks noGrp="1"/>
          </p:cNvSpPr>
          <p:nvPr>
            <p:ph type="ftr" sz="quarter" idx="11"/>
          </p:nvPr>
        </p:nvSpPr>
        <p:spPr/>
        <p:txBody>
          <a:bodyPr/>
          <a:lstStyle/>
          <a:p>
            <a:r>
              <a:rPr lang="en-GB"/>
              <a:t>© 2021 National Disease Registration Service (NDRS). All Rights Reserved</a:t>
            </a:r>
          </a:p>
        </p:txBody>
      </p:sp>
      <p:sp>
        <p:nvSpPr>
          <p:cNvPr id="7" name="Slide Number Placeholder 6">
            <a:extLst>
              <a:ext uri="{FF2B5EF4-FFF2-40B4-BE49-F238E27FC236}">
                <a16:creationId xmlns:a16="http://schemas.microsoft.com/office/drawing/2014/main" id="{98DDC62B-5B33-4CC6-BE27-4A1B108701A2}"/>
              </a:ext>
            </a:extLst>
          </p:cNvPr>
          <p:cNvSpPr>
            <a:spLocks noGrp="1"/>
          </p:cNvSpPr>
          <p:nvPr>
            <p:ph type="sldNum" sz="quarter" idx="12"/>
          </p:nvPr>
        </p:nvSpPr>
        <p:spPr/>
        <p:txBody>
          <a:bodyPr/>
          <a:lstStyle/>
          <a:p>
            <a:fld id="{B33FDC71-8906-4088-9FB1-76CBC632085F}" type="slidenum">
              <a:rPr lang="en-GB" smtClean="0"/>
              <a:t>17</a:t>
            </a:fld>
            <a:endParaRPr lang="en-GB"/>
          </a:p>
        </p:txBody>
      </p:sp>
      <p:sp>
        <p:nvSpPr>
          <p:cNvPr id="9" name="Rectangle 8">
            <a:extLst>
              <a:ext uri="{FF2B5EF4-FFF2-40B4-BE49-F238E27FC236}">
                <a16:creationId xmlns:a16="http://schemas.microsoft.com/office/drawing/2014/main" id="{AEEF6B6E-9D93-4517-B302-B2ED8C452BAB}"/>
              </a:ext>
            </a:extLst>
          </p:cNvPr>
          <p:cNvSpPr/>
          <p:nvPr/>
        </p:nvSpPr>
        <p:spPr>
          <a:xfrm>
            <a:off x="217244" y="2182690"/>
            <a:ext cx="5047216" cy="496446"/>
          </a:xfrm>
          <a:prstGeom prst="rect">
            <a:avLst/>
          </a:prstGeom>
          <a:noFill/>
          <a:ln w="19050">
            <a:solidFill>
              <a:schemeClr val="tx1"/>
            </a:solidFill>
          </a:ln>
          <a:effectLst>
            <a:outerShdw blurRad="50800" dist="50800" dir="5400000" algn="ctr" rotWithShape="0">
              <a:srgbClr val="FFFFFF"/>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0000"/>
              </a:solidFill>
              <a:highlight>
                <a:srgbClr val="FF00FF"/>
              </a:highlight>
            </a:endParaRPr>
          </a:p>
        </p:txBody>
      </p:sp>
      <p:sp>
        <p:nvSpPr>
          <p:cNvPr id="10" name="TextBox 9">
            <a:extLst>
              <a:ext uri="{FF2B5EF4-FFF2-40B4-BE49-F238E27FC236}">
                <a16:creationId xmlns:a16="http://schemas.microsoft.com/office/drawing/2014/main" id="{91F7C6EB-0572-490F-9BF9-14308CED01C6}"/>
              </a:ext>
            </a:extLst>
          </p:cNvPr>
          <p:cNvSpPr txBox="1"/>
          <p:nvPr/>
        </p:nvSpPr>
        <p:spPr>
          <a:xfrm>
            <a:off x="3847172" y="1080036"/>
            <a:ext cx="6590370" cy="523220"/>
          </a:xfrm>
          <a:prstGeom prst="rect">
            <a:avLst/>
          </a:prstGeom>
          <a:noFill/>
          <a:ln w="19050">
            <a:solidFill>
              <a:schemeClr val="tx1"/>
            </a:solidFill>
          </a:ln>
        </p:spPr>
        <p:txBody>
          <a:bodyPr wrap="square" rtlCol="0">
            <a:spAutoFit/>
          </a:bodyPr>
          <a:lstStyle/>
          <a:p>
            <a:r>
              <a:rPr lang="en-GB" sz="1400" b="1"/>
              <a:t>Selections: </a:t>
            </a:r>
            <a:r>
              <a:rPr lang="en-GB" sz="1400"/>
              <a:t>year of diagnosis, geography, tumour site, morphology, age group</a:t>
            </a:r>
          </a:p>
          <a:p>
            <a:r>
              <a:rPr lang="en-GB" sz="1400" b="1"/>
              <a:t>Outputs: </a:t>
            </a:r>
            <a:r>
              <a:rPr lang="en-GB" sz="1400" u="sng"/>
              <a:t>stage by age</a:t>
            </a:r>
            <a:r>
              <a:rPr lang="en-GB" sz="1400"/>
              <a:t>, performance status by age, CNS by age, morphology by age</a:t>
            </a:r>
            <a:endParaRPr lang="en-GB" sz="1400" b="1"/>
          </a:p>
        </p:txBody>
      </p:sp>
      <p:cxnSp>
        <p:nvCxnSpPr>
          <p:cNvPr id="11" name="Straight Arrow Connector 10">
            <a:extLst>
              <a:ext uri="{FF2B5EF4-FFF2-40B4-BE49-F238E27FC236}">
                <a16:creationId xmlns:a16="http://schemas.microsoft.com/office/drawing/2014/main" id="{DBE4AB1C-7947-4909-BC15-CCDC83CB6328}"/>
              </a:ext>
            </a:extLst>
          </p:cNvPr>
          <p:cNvCxnSpPr>
            <a:cxnSpLocks/>
          </p:cNvCxnSpPr>
          <p:nvPr/>
        </p:nvCxnSpPr>
        <p:spPr>
          <a:xfrm flipH="1">
            <a:off x="3306618" y="1565434"/>
            <a:ext cx="540554" cy="617255"/>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0868373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5F7BA409-6BDC-403D-A368-99727F7F6AAD}"/>
              </a:ext>
            </a:extLst>
          </p:cNvPr>
          <p:cNvSpPr>
            <a:spLocks noGrp="1"/>
          </p:cNvSpPr>
          <p:nvPr>
            <p:ph type="ftr" sz="quarter" idx="11"/>
          </p:nvPr>
        </p:nvSpPr>
        <p:spPr/>
        <p:txBody>
          <a:bodyPr/>
          <a:lstStyle/>
          <a:p>
            <a:r>
              <a:rPr lang="en-GB"/>
              <a:t>© 2021 National Disease Registration Service (NDRS). All Rights Reserved</a:t>
            </a:r>
          </a:p>
        </p:txBody>
      </p:sp>
      <p:sp>
        <p:nvSpPr>
          <p:cNvPr id="7" name="Slide Number Placeholder 6">
            <a:extLst>
              <a:ext uri="{FF2B5EF4-FFF2-40B4-BE49-F238E27FC236}">
                <a16:creationId xmlns:a16="http://schemas.microsoft.com/office/drawing/2014/main" id="{3AE28093-1460-42E8-900D-A3CFC3665721}"/>
              </a:ext>
            </a:extLst>
          </p:cNvPr>
          <p:cNvSpPr>
            <a:spLocks noGrp="1"/>
          </p:cNvSpPr>
          <p:nvPr>
            <p:ph type="sldNum" sz="quarter" idx="12"/>
          </p:nvPr>
        </p:nvSpPr>
        <p:spPr/>
        <p:txBody>
          <a:bodyPr/>
          <a:lstStyle/>
          <a:p>
            <a:fld id="{B33FDC71-8906-4088-9FB1-76CBC632085F}" type="slidenum">
              <a:rPr lang="en-GB" smtClean="0"/>
              <a:t>18</a:t>
            </a:fld>
            <a:endParaRPr lang="en-GB"/>
          </a:p>
        </p:txBody>
      </p:sp>
      <p:sp>
        <p:nvSpPr>
          <p:cNvPr id="8" name="Title 7">
            <a:extLst>
              <a:ext uri="{FF2B5EF4-FFF2-40B4-BE49-F238E27FC236}">
                <a16:creationId xmlns:a16="http://schemas.microsoft.com/office/drawing/2014/main" id="{F73FA48A-44CD-40BD-835A-1BEA37347F4C}"/>
              </a:ext>
            </a:extLst>
          </p:cNvPr>
          <p:cNvSpPr>
            <a:spLocks noGrp="1"/>
          </p:cNvSpPr>
          <p:nvPr>
            <p:ph type="title"/>
          </p:nvPr>
        </p:nvSpPr>
        <p:spPr/>
        <p:txBody>
          <a:bodyPr/>
          <a:lstStyle/>
          <a:p>
            <a:r>
              <a:rPr lang="en-GB">
                <a:latin typeface="Arial Nova" panose="020B0504020202020204" pitchFamily="34" charset="0"/>
              </a:rPr>
              <a:t>Audits</a:t>
            </a:r>
          </a:p>
        </p:txBody>
      </p:sp>
    </p:spTree>
    <p:extLst>
      <p:ext uri="{BB962C8B-B14F-4D97-AF65-F5344CB8AC3E}">
        <p14:creationId xmlns:p14="http://schemas.microsoft.com/office/powerpoint/2010/main" val="405904257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6838D9B8-0C17-4BF1-9094-13B9A8135C00}"/>
              </a:ext>
            </a:extLst>
          </p:cNvPr>
          <p:cNvSpPr>
            <a:spLocks noGrp="1"/>
          </p:cNvSpPr>
          <p:nvPr>
            <p:ph type="title"/>
          </p:nvPr>
        </p:nvSpPr>
        <p:spPr/>
        <p:txBody>
          <a:bodyPr/>
          <a:lstStyle/>
          <a:p>
            <a:r>
              <a:rPr lang="en-GB" b="1">
                <a:latin typeface="Arial Nova" panose="020B0504020202020204" pitchFamily="34" charset="0"/>
              </a:rPr>
              <a:t>Audit reports available in CancerStats 2</a:t>
            </a:r>
            <a:endParaRPr lang="en-GB"/>
          </a:p>
        </p:txBody>
      </p:sp>
      <p:sp>
        <p:nvSpPr>
          <p:cNvPr id="7" name="Content Placeholder 6">
            <a:extLst>
              <a:ext uri="{FF2B5EF4-FFF2-40B4-BE49-F238E27FC236}">
                <a16:creationId xmlns:a16="http://schemas.microsoft.com/office/drawing/2014/main" id="{A4CD4B4F-32D8-493A-A2D0-7258217DFA3C}"/>
              </a:ext>
            </a:extLst>
          </p:cNvPr>
          <p:cNvSpPr>
            <a:spLocks noGrp="1"/>
          </p:cNvSpPr>
          <p:nvPr>
            <p:ph idx="1"/>
          </p:nvPr>
        </p:nvSpPr>
        <p:spPr/>
        <p:txBody>
          <a:bodyPr vert="horz" lIns="91440" tIns="45720" rIns="91440" bIns="45720" rtlCol="0" anchor="t">
            <a:normAutofit/>
          </a:bodyPr>
          <a:lstStyle/>
          <a:p>
            <a:pPr marL="0" indent="0">
              <a:spcAft>
                <a:spcPts val="600"/>
              </a:spcAft>
              <a:buNone/>
            </a:pPr>
            <a:r>
              <a:rPr lang="en-GB" b="1" dirty="0">
                <a:solidFill>
                  <a:schemeClr val="tx2"/>
                </a:solidFill>
                <a:latin typeface="Arial Nova Light"/>
              </a:rPr>
              <a:t>National Audit of Breast Cancer in Older Patients (NABCOP)</a:t>
            </a:r>
          </a:p>
          <a:p>
            <a:pPr marL="285750" indent="-285750" defTabSz="914400">
              <a:lnSpc>
                <a:spcPct val="80000"/>
              </a:lnSpc>
              <a:spcBef>
                <a:spcPts val="0"/>
              </a:spcBef>
              <a:spcAft>
                <a:spcPts val="600"/>
              </a:spcAft>
            </a:pPr>
            <a:r>
              <a:rPr lang="en-GB" dirty="0">
                <a:latin typeface="Arial Nova Light"/>
              </a:rPr>
              <a:t>Data Completeness (Cancer Alliance and Trust-level; 2014-2021)</a:t>
            </a:r>
          </a:p>
          <a:p>
            <a:pPr marL="285750" indent="-285750" defTabSz="914400">
              <a:lnSpc>
                <a:spcPct val="80000"/>
              </a:lnSpc>
              <a:spcBef>
                <a:spcPts val="0"/>
              </a:spcBef>
              <a:spcAft>
                <a:spcPts val="600"/>
              </a:spcAft>
            </a:pPr>
            <a:r>
              <a:rPr lang="en-GB" dirty="0">
                <a:latin typeface="Arial Nova Light"/>
              </a:rPr>
              <a:t>Quarterly Report of completeness (Cancer Alliance; 2019-2021)</a:t>
            </a:r>
          </a:p>
          <a:p>
            <a:pPr marL="285750" indent="-285750">
              <a:lnSpc>
                <a:spcPct val="80000"/>
              </a:lnSpc>
              <a:spcBef>
                <a:spcPts val="0"/>
              </a:spcBef>
              <a:spcAft>
                <a:spcPts val="600"/>
              </a:spcAft>
            </a:pPr>
            <a:endParaRPr lang="en-GB" dirty="0">
              <a:solidFill>
                <a:srgbClr val="353535"/>
              </a:solidFill>
              <a:latin typeface="Arial Nova Light"/>
            </a:endParaRPr>
          </a:p>
          <a:p>
            <a:pPr marL="0" indent="0">
              <a:lnSpc>
                <a:spcPct val="125000"/>
              </a:lnSpc>
              <a:spcBef>
                <a:spcPts val="0"/>
              </a:spcBef>
              <a:spcAft>
                <a:spcPts val="600"/>
              </a:spcAft>
              <a:buNone/>
            </a:pPr>
            <a:r>
              <a:rPr lang="en-GB" b="1" dirty="0">
                <a:solidFill>
                  <a:srgbClr val="238789"/>
                </a:solidFill>
                <a:latin typeface="Arial Nova Light"/>
              </a:rPr>
              <a:t>National Prostate Cancer Audit (NPCA)</a:t>
            </a:r>
            <a:endParaRPr lang="en-US">
              <a:latin typeface="Arial Nova Light"/>
            </a:endParaRPr>
          </a:p>
          <a:p>
            <a:pPr marL="285750" indent="-285750">
              <a:spcBef>
                <a:spcPts val="0"/>
              </a:spcBef>
              <a:spcAft>
                <a:spcPts val="600"/>
              </a:spcAft>
              <a:buFont typeface="Arial"/>
              <a:buChar char="•"/>
            </a:pPr>
            <a:r>
              <a:rPr lang="en-GB" dirty="0">
                <a:latin typeface="Arial Nova Light"/>
              </a:rPr>
              <a:t>Quarterly Report of completeness (PDF, 2018-2021)</a:t>
            </a:r>
            <a:endParaRPr lang="en-US">
              <a:latin typeface="Arial Nova Light"/>
            </a:endParaRPr>
          </a:p>
          <a:p>
            <a:pPr marL="285750" indent="-285750">
              <a:spcBef>
                <a:spcPts val="0"/>
              </a:spcBef>
              <a:spcAft>
                <a:spcPts val="600"/>
              </a:spcAft>
              <a:buFont typeface="Arial"/>
              <a:buChar char="•"/>
            </a:pPr>
            <a:r>
              <a:rPr lang="en-GB" dirty="0">
                <a:latin typeface="Arial Nova Light"/>
              </a:rPr>
              <a:t>Data Completeness (Region, Cancer Alliance and Trust-level; 2016-2019)</a:t>
            </a:r>
            <a:endParaRPr lang="en-US">
              <a:latin typeface="Arial Nova Light"/>
            </a:endParaRPr>
          </a:p>
          <a:p>
            <a:pPr marL="285750" indent="-285750">
              <a:spcBef>
                <a:spcPts val="0"/>
              </a:spcBef>
              <a:spcAft>
                <a:spcPts val="600"/>
              </a:spcAft>
              <a:buFont typeface="Arial"/>
              <a:buChar char="•"/>
            </a:pPr>
            <a:r>
              <a:rPr lang="en-GB" dirty="0"/>
              <a:t>Data Completeness COSD (Region, Cancer Alliance and Trust-level, 2018-2021)</a:t>
            </a:r>
          </a:p>
          <a:p>
            <a:pPr marL="0" indent="0">
              <a:lnSpc>
                <a:spcPct val="125000"/>
              </a:lnSpc>
              <a:spcAft>
                <a:spcPts val="600"/>
              </a:spcAft>
              <a:buNone/>
            </a:pPr>
            <a:endParaRPr lang="en-GB" b="1" dirty="0">
              <a:solidFill>
                <a:srgbClr val="238789"/>
              </a:solidFill>
            </a:endParaRPr>
          </a:p>
          <a:p>
            <a:pPr marL="227965" indent="-227965"/>
            <a:endParaRPr lang="en-GB"/>
          </a:p>
        </p:txBody>
      </p:sp>
      <p:sp>
        <p:nvSpPr>
          <p:cNvPr id="3" name="Footer Placeholder 2">
            <a:extLst>
              <a:ext uri="{FF2B5EF4-FFF2-40B4-BE49-F238E27FC236}">
                <a16:creationId xmlns:a16="http://schemas.microsoft.com/office/drawing/2014/main" id="{774BA73C-737E-42CE-9B39-E0EBE523BAD3}"/>
              </a:ext>
            </a:extLst>
          </p:cNvPr>
          <p:cNvSpPr>
            <a:spLocks noGrp="1"/>
          </p:cNvSpPr>
          <p:nvPr>
            <p:ph type="ftr" sz="quarter" idx="11"/>
          </p:nvPr>
        </p:nvSpPr>
        <p:spPr/>
        <p:txBody>
          <a:bodyPr/>
          <a:lstStyle/>
          <a:p>
            <a:r>
              <a:rPr lang="en-GB"/>
              <a:t>© 2021 National Disease Registration Service (NDRS). All Rights Reserved</a:t>
            </a:r>
          </a:p>
        </p:txBody>
      </p:sp>
      <p:sp>
        <p:nvSpPr>
          <p:cNvPr id="4" name="Slide Number Placeholder 3">
            <a:extLst>
              <a:ext uri="{FF2B5EF4-FFF2-40B4-BE49-F238E27FC236}">
                <a16:creationId xmlns:a16="http://schemas.microsoft.com/office/drawing/2014/main" id="{52A4478D-5928-4DEC-8055-F7E17E867BB2}"/>
              </a:ext>
            </a:extLst>
          </p:cNvPr>
          <p:cNvSpPr>
            <a:spLocks noGrp="1"/>
          </p:cNvSpPr>
          <p:nvPr>
            <p:ph type="sldNum" sz="quarter" idx="12"/>
          </p:nvPr>
        </p:nvSpPr>
        <p:spPr/>
        <p:txBody>
          <a:bodyPr/>
          <a:lstStyle/>
          <a:p>
            <a:fld id="{B33FDC71-8906-4088-9FB1-76CBC632085F}" type="slidenum">
              <a:rPr lang="en-GB" smtClean="0"/>
              <a:t>19</a:t>
            </a:fld>
            <a:endParaRPr lang="en-GB"/>
          </a:p>
        </p:txBody>
      </p:sp>
    </p:spTree>
    <p:extLst>
      <p:ext uri="{BB962C8B-B14F-4D97-AF65-F5344CB8AC3E}">
        <p14:creationId xmlns:p14="http://schemas.microsoft.com/office/powerpoint/2010/main" val="28192655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6A6EDD0D-6C14-4312-8BCD-6FAAA2C9E5D7}"/>
              </a:ext>
            </a:extLst>
          </p:cNvPr>
          <p:cNvSpPr>
            <a:spLocks noGrp="1"/>
          </p:cNvSpPr>
          <p:nvPr>
            <p:ph type="ftr" sz="quarter" idx="11"/>
          </p:nvPr>
        </p:nvSpPr>
        <p:spPr/>
        <p:txBody>
          <a:bodyPr/>
          <a:lstStyle/>
          <a:p>
            <a:r>
              <a:rPr lang="en-GB"/>
              <a:t>© 2021 National Disease Registration Service (NDRS). All Rights Reserved</a:t>
            </a:r>
          </a:p>
        </p:txBody>
      </p:sp>
      <p:sp>
        <p:nvSpPr>
          <p:cNvPr id="4" name="Slide Number Placeholder 3">
            <a:extLst>
              <a:ext uri="{FF2B5EF4-FFF2-40B4-BE49-F238E27FC236}">
                <a16:creationId xmlns:a16="http://schemas.microsoft.com/office/drawing/2014/main" id="{5C4A9309-F392-4BEC-928D-73CEA9B5E7B7}"/>
              </a:ext>
            </a:extLst>
          </p:cNvPr>
          <p:cNvSpPr>
            <a:spLocks noGrp="1"/>
          </p:cNvSpPr>
          <p:nvPr>
            <p:ph type="sldNum" sz="quarter" idx="12"/>
          </p:nvPr>
        </p:nvSpPr>
        <p:spPr/>
        <p:txBody>
          <a:bodyPr/>
          <a:lstStyle/>
          <a:p>
            <a:fld id="{B33FDC71-8906-4088-9FB1-76CBC632085F}" type="slidenum">
              <a:rPr lang="en-GB" smtClean="0"/>
              <a:t>2</a:t>
            </a:fld>
            <a:endParaRPr lang="en-GB"/>
          </a:p>
        </p:txBody>
      </p:sp>
      <p:sp>
        <p:nvSpPr>
          <p:cNvPr id="5" name="Title 4">
            <a:extLst>
              <a:ext uri="{FF2B5EF4-FFF2-40B4-BE49-F238E27FC236}">
                <a16:creationId xmlns:a16="http://schemas.microsoft.com/office/drawing/2014/main" id="{5CBC9714-2372-41D8-A396-1990CBDEACC7}"/>
              </a:ext>
            </a:extLst>
          </p:cNvPr>
          <p:cNvSpPr>
            <a:spLocks noGrp="1"/>
          </p:cNvSpPr>
          <p:nvPr>
            <p:ph type="title"/>
          </p:nvPr>
        </p:nvSpPr>
        <p:spPr>
          <a:xfrm>
            <a:off x="4410997" y="2475609"/>
            <a:ext cx="6587067" cy="800991"/>
          </a:xfrm>
        </p:spPr>
        <p:txBody>
          <a:bodyPr>
            <a:noAutofit/>
          </a:bodyPr>
          <a:lstStyle/>
          <a:p>
            <a:r>
              <a:rPr lang="en-GB">
                <a:latin typeface="Arial Nova" panose="020B0504020202020204" pitchFamily="34" charset="0"/>
              </a:rPr>
              <a:t>Introduction to CancerStats 2 (CS2)</a:t>
            </a:r>
            <a:endParaRPr lang="en-GB"/>
          </a:p>
        </p:txBody>
      </p:sp>
    </p:spTree>
    <p:extLst>
      <p:ext uri="{BB962C8B-B14F-4D97-AF65-F5344CB8AC3E}">
        <p14:creationId xmlns:p14="http://schemas.microsoft.com/office/powerpoint/2010/main" val="199114687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72D304-D3B5-44B1-9192-7CD96CA12364}"/>
              </a:ext>
            </a:extLst>
          </p:cNvPr>
          <p:cNvSpPr>
            <a:spLocks noGrp="1"/>
          </p:cNvSpPr>
          <p:nvPr>
            <p:ph type="title"/>
          </p:nvPr>
        </p:nvSpPr>
        <p:spPr/>
        <p:txBody>
          <a:bodyPr/>
          <a:lstStyle/>
          <a:p>
            <a:r>
              <a:rPr lang="en-GB" b="1">
                <a:latin typeface="Arial Nova" panose="020B0504020202020204" pitchFamily="34" charset="0"/>
              </a:rPr>
              <a:t>Audit reports available in CancerStats 2</a:t>
            </a:r>
            <a:endParaRPr lang="en-GB"/>
          </a:p>
        </p:txBody>
      </p:sp>
      <p:sp>
        <p:nvSpPr>
          <p:cNvPr id="3" name="Content Placeholder 2">
            <a:extLst>
              <a:ext uri="{FF2B5EF4-FFF2-40B4-BE49-F238E27FC236}">
                <a16:creationId xmlns:a16="http://schemas.microsoft.com/office/drawing/2014/main" id="{2855434A-4408-49A0-849D-EC8C76F97BF4}"/>
              </a:ext>
            </a:extLst>
          </p:cNvPr>
          <p:cNvSpPr>
            <a:spLocks noGrp="1"/>
          </p:cNvSpPr>
          <p:nvPr>
            <p:ph idx="1"/>
          </p:nvPr>
        </p:nvSpPr>
        <p:spPr/>
        <p:txBody>
          <a:bodyPr vert="horz" lIns="91440" tIns="45720" rIns="91440" bIns="45720" rtlCol="0" anchor="t">
            <a:normAutofit/>
          </a:bodyPr>
          <a:lstStyle/>
          <a:p>
            <a:pPr marL="0" indent="0" defTabSz="914400">
              <a:lnSpc>
                <a:spcPct val="125000"/>
              </a:lnSpc>
              <a:spcBef>
                <a:spcPts val="0"/>
              </a:spcBef>
              <a:spcAft>
                <a:spcPts val="600"/>
              </a:spcAft>
              <a:buNone/>
            </a:pPr>
            <a:r>
              <a:rPr lang="en-GB" sz="2600" b="1" dirty="0">
                <a:solidFill>
                  <a:srgbClr val="238789"/>
                </a:solidFill>
                <a:latin typeface="Arial Nova Light"/>
              </a:rPr>
              <a:t>Ovarian Cancer Audit Feasibility Pilot (OCAFP)</a:t>
            </a:r>
          </a:p>
          <a:p>
            <a:pPr marL="285750" lvl="0" indent="-285750" defTabSz="914400">
              <a:spcBef>
                <a:spcPts val="0"/>
              </a:spcBef>
              <a:spcAft>
                <a:spcPts val="600"/>
              </a:spcAft>
            </a:pPr>
            <a:r>
              <a:rPr lang="en-GB" sz="2600" dirty="0">
                <a:latin typeface="Arial Nova Light"/>
              </a:rPr>
              <a:t>Data Completeness (Region, Cancer Alliance, Trust-level, 2018-2021)</a:t>
            </a:r>
          </a:p>
          <a:p>
            <a:pPr marL="285750" lvl="0" indent="-285750" defTabSz="914400">
              <a:spcBef>
                <a:spcPts val="0"/>
              </a:spcBef>
              <a:spcAft>
                <a:spcPts val="600"/>
              </a:spcAft>
            </a:pPr>
            <a:r>
              <a:rPr lang="en-GB" sz="2600" dirty="0">
                <a:latin typeface="Arial Nova Light"/>
              </a:rPr>
              <a:t>Geographic Variability in Cancer Treatment (Cancer Alliance, 2016-2019)</a:t>
            </a:r>
          </a:p>
          <a:p>
            <a:pPr marL="285750" indent="-285750" defTabSz="914400">
              <a:spcBef>
                <a:spcPts val="0"/>
              </a:spcBef>
              <a:spcAft>
                <a:spcPts val="600"/>
              </a:spcAft>
            </a:pPr>
            <a:r>
              <a:rPr lang="en-GB" sz="2600" dirty="0">
                <a:latin typeface="Arial Nova Light"/>
              </a:rPr>
              <a:t>Short Term Mortality  (Trust-level, 2013-2018)</a:t>
            </a:r>
          </a:p>
          <a:p>
            <a:pPr marL="285750" indent="-285750" defTabSz="914400">
              <a:spcBef>
                <a:spcPts val="0"/>
              </a:spcBef>
              <a:spcAft>
                <a:spcPts val="600"/>
              </a:spcAft>
            </a:pPr>
            <a:r>
              <a:rPr lang="en-GB" sz="2600" dirty="0">
                <a:latin typeface="Arial Nova Light"/>
              </a:rPr>
              <a:t>Variability in Cancer Treatment by Trust (Stage, Trust-level 2016-2018)</a:t>
            </a:r>
          </a:p>
          <a:p>
            <a:pPr marL="3175" lvl="0" indent="0" defTabSz="914400">
              <a:spcBef>
                <a:spcPts val="0"/>
              </a:spcBef>
              <a:spcAft>
                <a:spcPts val="600"/>
              </a:spcAft>
              <a:buNone/>
              <a:tabLst>
                <a:tab pos="0" algn="l"/>
              </a:tabLst>
            </a:pPr>
            <a:endParaRPr lang="en-GB" sz="2600">
              <a:solidFill>
                <a:srgbClr val="238789"/>
              </a:solidFill>
              <a:latin typeface="Arial Nova Light"/>
            </a:endParaRPr>
          </a:p>
          <a:p>
            <a:pPr marL="3175" lvl="0" indent="0" defTabSz="914400">
              <a:spcBef>
                <a:spcPts val="0"/>
              </a:spcBef>
              <a:spcAft>
                <a:spcPts val="600"/>
              </a:spcAft>
              <a:buNone/>
              <a:tabLst>
                <a:tab pos="0" algn="l"/>
              </a:tabLst>
            </a:pPr>
            <a:r>
              <a:rPr lang="en-GB" sz="2600" dirty="0">
                <a:solidFill>
                  <a:srgbClr val="238789"/>
                </a:solidFill>
                <a:latin typeface="Arial Nova Light"/>
              </a:rPr>
              <a:t>All audits utilise data routinely collected through COSD, but may also collect some additional data items</a:t>
            </a:r>
          </a:p>
          <a:p>
            <a:pPr marL="227965" indent="-227965"/>
            <a:endParaRPr lang="en-GB"/>
          </a:p>
        </p:txBody>
      </p:sp>
      <p:sp>
        <p:nvSpPr>
          <p:cNvPr id="5" name="Footer Placeholder 4">
            <a:extLst>
              <a:ext uri="{FF2B5EF4-FFF2-40B4-BE49-F238E27FC236}">
                <a16:creationId xmlns:a16="http://schemas.microsoft.com/office/drawing/2014/main" id="{94DA61B4-4D36-4FA7-9E2D-950777C8B50D}"/>
              </a:ext>
            </a:extLst>
          </p:cNvPr>
          <p:cNvSpPr>
            <a:spLocks noGrp="1"/>
          </p:cNvSpPr>
          <p:nvPr>
            <p:ph type="ftr" sz="quarter" idx="11"/>
          </p:nvPr>
        </p:nvSpPr>
        <p:spPr/>
        <p:txBody>
          <a:bodyPr/>
          <a:lstStyle/>
          <a:p>
            <a:r>
              <a:rPr lang="en-GB"/>
              <a:t>© 2021 National Disease Registration Service (NDRS). All Rights Reserved</a:t>
            </a:r>
          </a:p>
        </p:txBody>
      </p:sp>
      <p:sp>
        <p:nvSpPr>
          <p:cNvPr id="6" name="Slide Number Placeholder 5">
            <a:extLst>
              <a:ext uri="{FF2B5EF4-FFF2-40B4-BE49-F238E27FC236}">
                <a16:creationId xmlns:a16="http://schemas.microsoft.com/office/drawing/2014/main" id="{A954D217-1704-454C-8082-E0FC7260275F}"/>
              </a:ext>
            </a:extLst>
          </p:cNvPr>
          <p:cNvSpPr>
            <a:spLocks noGrp="1"/>
          </p:cNvSpPr>
          <p:nvPr>
            <p:ph type="sldNum" sz="quarter" idx="12"/>
          </p:nvPr>
        </p:nvSpPr>
        <p:spPr/>
        <p:txBody>
          <a:bodyPr/>
          <a:lstStyle/>
          <a:p>
            <a:fld id="{B33FDC71-8906-4088-9FB1-76CBC632085F}" type="slidenum">
              <a:rPr lang="en-GB" smtClean="0"/>
              <a:t>20</a:t>
            </a:fld>
            <a:endParaRPr lang="en-GB"/>
          </a:p>
        </p:txBody>
      </p:sp>
    </p:spTree>
    <p:extLst>
      <p:ext uri="{BB962C8B-B14F-4D97-AF65-F5344CB8AC3E}">
        <p14:creationId xmlns:p14="http://schemas.microsoft.com/office/powerpoint/2010/main" val="405095305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descr="Graphical user interface, application&#10;&#10;Description automatically generated">
            <a:extLst>
              <a:ext uri="{FF2B5EF4-FFF2-40B4-BE49-F238E27FC236}">
                <a16:creationId xmlns:a16="http://schemas.microsoft.com/office/drawing/2014/main" id="{E8E4AEEF-9953-3290-7B3C-AEA9572AD95A}"/>
              </a:ext>
            </a:extLst>
          </p:cNvPr>
          <p:cNvPicPr>
            <a:picLocks noChangeAspect="1"/>
          </p:cNvPicPr>
          <p:nvPr/>
        </p:nvPicPr>
        <p:blipFill rotWithShape="1">
          <a:blip r:embed="rId3"/>
          <a:srcRect t="28499" r="3467" b="9709"/>
          <a:stretch/>
        </p:blipFill>
        <p:spPr>
          <a:xfrm>
            <a:off x="4234" y="2348108"/>
            <a:ext cx="11146297" cy="3997603"/>
          </a:xfrm>
          <a:prstGeom prst="rect">
            <a:avLst/>
          </a:prstGeom>
        </p:spPr>
      </p:pic>
      <p:sp>
        <p:nvSpPr>
          <p:cNvPr id="2" name="Title 1">
            <a:extLst>
              <a:ext uri="{FF2B5EF4-FFF2-40B4-BE49-F238E27FC236}">
                <a16:creationId xmlns:a16="http://schemas.microsoft.com/office/drawing/2014/main" id="{7CA4C9EB-B377-441F-8D2E-1B547E4EB57B}"/>
              </a:ext>
            </a:extLst>
          </p:cNvPr>
          <p:cNvSpPr>
            <a:spLocks noGrp="1"/>
          </p:cNvSpPr>
          <p:nvPr>
            <p:ph type="title"/>
          </p:nvPr>
        </p:nvSpPr>
        <p:spPr>
          <a:xfrm>
            <a:off x="914664" y="0"/>
            <a:ext cx="10515600" cy="1012719"/>
          </a:xfrm>
        </p:spPr>
        <p:txBody>
          <a:bodyPr>
            <a:normAutofit/>
          </a:bodyPr>
          <a:lstStyle/>
          <a:p>
            <a:r>
              <a:rPr lang="en-GB" b="1">
                <a:latin typeface="Arial Nova"/>
                <a:cs typeface="Segoe UI Semibold"/>
              </a:rPr>
              <a:t>NABCOP Completeness, North East London 2022</a:t>
            </a:r>
          </a:p>
        </p:txBody>
      </p:sp>
      <p:sp>
        <p:nvSpPr>
          <p:cNvPr id="6" name="Footer Placeholder 5">
            <a:extLst>
              <a:ext uri="{FF2B5EF4-FFF2-40B4-BE49-F238E27FC236}">
                <a16:creationId xmlns:a16="http://schemas.microsoft.com/office/drawing/2014/main" id="{86BB8561-F48A-4DF2-A15A-6046BA5A29CC}"/>
              </a:ext>
            </a:extLst>
          </p:cNvPr>
          <p:cNvSpPr>
            <a:spLocks noGrp="1"/>
          </p:cNvSpPr>
          <p:nvPr>
            <p:ph type="ftr" sz="quarter" idx="11"/>
          </p:nvPr>
        </p:nvSpPr>
        <p:spPr>
          <a:xfrm>
            <a:off x="914664" y="6475464"/>
            <a:ext cx="7145594" cy="373831"/>
          </a:xfrm>
        </p:spPr>
        <p:txBody>
          <a:bodyPr/>
          <a:lstStyle/>
          <a:p>
            <a:r>
              <a:rPr lang="en-GB"/>
              <a:t>© 2021 National Disease Registration Service (NDRS). All Rights Reserved</a:t>
            </a:r>
          </a:p>
        </p:txBody>
      </p:sp>
      <p:sp>
        <p:nvSpPr>
          <p:cNvPr id="7" name="Slide Number Placeholder 6">
            <a:extLst>
              <a:ext uri="{FF2B5EF4-FFF2-40B4-BE49-F238E27FC236}">
                <a16:creationId xmlns:a16="http://schemas.microsoft.com/office/drawing/2014/main" id="{98DDC62B-5B33-4CC6-BE27-4A1B108701A2}"/>
              </a:ext>
            </a:extLst>
          </p:cNvPr>
          <p:cNvSpPr>
            <a:spLocks noGrp="1"/>
          </p:cNvSpPr>
          <p:nvPr>
            <p:ph type="sldNum" sz="quarter" idx="12"/>
          </p:nvPr>
        </p:nvSpPr>
        <p:spPr>
          <a:xfrm>
            <a:off x="10734632" y="6466761"/>
            <a:ext cx="695632" cy="373830"/>
          </a:xfrm>
        </p:spPr>
        <p:txBody>
          <a:bodyPr/>
          <a:lstStyle/>
          <a:p>
            <a:fld id="{B33FDC71-8906-4088-9FB1-76CBC632085F}" type="slidenum">
              <a:rPr lang="en-GB" smtClean="0"/>
              <a:t>21</a:t>
            </a:fld>
            <a:endParaRPr lang="en-GB"/>
          </a:p>
        </p:txBody>
      </p:sp>
      <p:sp>
        <p:nvSpPr>
          <p:cNvPr id="9" name="Rectangle 8">
            <a:extLst>
              <a:ext uri="{FF2B5EF4-FFF2-40B4-BE49-F238E27FC236}">
                <a16:creationId xmlns:a16="http://schemas.microsoft.com/office/drawing/2014/main" id="{3E540BC6-480A-4826-A16D-83705CA17026}"/>
              </a:ext>
            </a:extLst>
          </p:cNvPr>
          <p:cNvSpPr/>
          <p:nvPr/>
        </p:nvSpPr>
        <p:spPr>
          <a:xfrm>
            <a:off x="1" y="2351771"/>
            <a:ext cx="8603646" cy="551542"/>
          </a:xfrm>
          <a:prstGeom prst="rect">
            <a:avLst/>
          </a:prstGeom>
          <a:noFill/>
          <a:ln w="19050">
            <a:solidFill>
              <a:schemeClr val="tx1"/>
            </a:solidFill>
          </a:ln>
          <a:effectLst>
            <a:outerShdw blurRad="50800" dist="50800" dir="5400000" algn="ctr" rotWithShape="0">
              <a:srgbClr val="FFFFFF"/>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0000"/>
              </a:solidFill>
              <a:highlight>
                <a:srgbClr val="FF00FF"/>
              </a:highlight>
            </a:endParaRPr>
          </a:p>
        </p:txBody>
      </p:sp>
      <p:sp>
        <p:nvSpPr>
          <p:cNvPr id="10" name="TextBox 9">
            <a:extLst>
              <a:ext uri="{FF2B5EF4-FFF2-40B4-BE49-F238E27FC236}">
                <a16:creationId xmlns:a16="http://schemas.microsoft.com/office/drawing/2014/main" id="{C0DED8E4-3BC0-4832-B35D-BFA4CECDB6BC}"/>
              </a:ext>
            </a:extLst>
          </p:cNvPr>
          <p:cNvSpPr txBox="1"/>
          <p:nvPr/>
        </p:nvSpPr>
        <p:spPr>
          <a:xfrm>
            <a:off x="8697950" y="1071331"/>
            <a:ext cx="3570514" cy="954107"/>
          </a:xfrm>
          <a:prstGeom prst="rect">
            <a:avLst/>
          </a:prstGeom>
          <a:noFill/>
          <a:ln w="19050">
            <a:solidFill>
              <a:schemeClr val="tx1"/>
            </a:solidFill>
          </a:ln>
        </p:spPr>
        <p:txBody>
          <a:bodyPr wrap="square" lIns="91440" tIns="45720" rIns="91440" bIns="45720" rtlCol="0" anchor="t">
            <a:spAutoFit/>
          </a:bodyPr>
          <a:lstStyle/>
          <a:p>
            <a:r>
              <a:rPr lang="en-GB" sz="1400" b="1"/>
              <a:t>Selections: </a:t>
            </a:r>
            <a:r>
              <a:rPr lang="en-GB" sz="1400"/>
              <a:t>date, in-situ/invasive, age, geography, key metrics</a:t>
            </a:r>
            <a:endParaRPr lang="en-GB" sz="1400" b="1"/>
          </a:p>
          <a:p>
            <a:r>
              <a:rPr lang="en-GB" sz="1400" b="1"/>
              <a:t>Outputs:</a:t>
            </a:r>
            <a:r>
              <a:rPr lang="en-GB" sz="1400"/>
              <a:t> </a:t>
            </a:r>
            <a:r>
              <a:rPr lang="en-GB" sz="1400" u="sng"/>
              <a:t>summary analysis</a:t>
            </a:r>
            <a:r>
              <a:rPr lang="en-GB" sz="1400"/>
              <a:t>, data table (national)/(trust)</a:t>
            </a:r>
          </a:p>
        </p:txBody>
      </p:sp>
      <p:cxnSp>
        <p:nvCxnSpPr>
          <p:cNvPr id="11" name="Straight Arrow Connector 10">
            <a:extLst>
              <a:ext uri="{FF2B5EF4-FFF2-40B4-BE49-F238E27FC236}">
                <a16:creationId xmlns:a16="http://schemas.microsoft.com/office/drawing/2014/main" id="{F15E8573-166B-4C28-8A2C-CABA45B7052E}"/>
              </a:ext>
            </a:extLst>
          </p:cNvPr>
          <p:cNvCxnSpPr>
            <a:cxnSpLocks/>
          </p:cNvCxnSpPr>
          <p:nvPr/>
        </p:nvCxnSpPr>
        <p:spPr>
          <a:xfrm flipH="1">
            <a:off x="8151542" y="1629404"/>
            <a:ext cx="546408" cy="713662"/>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0112047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11" descr="Graphical user interface, chart&#10;&#10;Description automatically generated">
            <a:extLst>
              <a:ext uri="{FF2B5EF4-FFF2-40B4-BE49-F238E27FC236}">
                <a16:creationId xmlns:a16="http://schemas.microsoft.com/office/drawing/2014/main" id="{763D086A-CA95-A8AA-BAFC-F48A7EFB2364}"/>
              </a:ext>
            </a:extLst>
          </p:cNvPr>
          <p:cNvPicPr>
            <a:picLocks noChangeAspect="1"/>
          </p:cNvPicPr>
          <p:nvPr/>
        </p:nvPicPr>
        <p:blipFill rotWithShape="1">
          <a:blip r:embed="rId2"/>
          <a:srcRect t="27230" r="5013" b="8451"/>
          <a:stretch/>
        </p:blipFill>
        <p:spPr>
          <a:xfrm>
            <a:off x="14817" y="1472142"/>
            <a:ext cx="10236101" cy="3910698"/>
          </a:xfrm>
          <a:prstGeom prst="rect">
            <a:avLst/>
          </a:prstGeom>
        </p:spPr>
      </p:pic>
      <p:sp>
        <p:nvSpPr>
          <p:cNvPr id="2" name="Title 1">
            <a:extLst>
              <a:ext uri="{FF2B5EF4-FFF2-40B4-BE49-F238E27FC236}">
                <a16:creationId xmlns:a16="http://schemas.microsoft.com/office/drawing/2014/main" id="{7CA4C9EB-B377-441F-8D2E-1B547E4EB57B}"/>
              </a:ext>
            </a:extLst>
          </p:cNvPr>
          <p:cNvSpPr>
            <a:spLocks noGrp="1"/>
          </p:cNvSpPr>
          <p:nvPr>
            <p:ph type="title"/>
          </p:nvPr>
        </p:nvSpPr>
        <p:spPr/>
        <p:txBody>
          <a:bodyPr>
            <a:normAutofit/>
          </a:bodyPr>
          <a:lstStyle/>
          <a:p>
            <a:r>
              <a:rPr lang="en-GB" b="1">
                <a:latin typeface="Arial Nova"/>
                <a:cs typeface="Segoe UI Semibold"/>
              </a:rPr>
              <a:t>NPCA Data Completeness, London 2019</a:t>
            </a:r>
            <a:endParaRPr lang="en-GB" b="1">
              <a:latin typeface="Arial Nova" panose="020B0504020202020204" pitchFamily="34" charset="0"/>
            </a:endParaRPr>
          </a:p>
        </p:txBody>
      </p:sp>
      <p:sp>
        <p:nvSpPr>
          <p:cNvPr id="6" name="Footer Placeholder 5">
            <a:extLst>
              <a:ext uri="{FF2B5EF4-FFF2-40B4-BE49-F238E27FC236}">
                <a16:creationId xmlns:a16="http://schemas.microsoft.com/office/drawing/2014/main" id="{86BB8561-F48A-4DF2-A15A-6046BA5A29CC}"/>
              </a:ext>
            </a:extLst>
          </p:cNvPr>
          <p:cNvSpPr>
            <a:spLocks noGrp="1"/>
          </p:cNvSpPr>
          <p:nvPr>
            <p:ph type="ftr" sz="quarter" idx="11"/>
          </p:nvPr>
        </p:nvSpPr>
        <p:spPr/>
        <p:txBody>
          <a:bodyPr/>
          <a:lstStyle/>
          <a:p>
            <a:r>
              <a:rPr lang="en-GB"/>
              <a:t>© 2021 National Disease Registration Service (NDRS). All Rights Reserved</a:t>
            </a:r>
          </a:p>
        </p:txBody>
      </p:sp>
      <p:sp>
        <p:nvSpPr>
          <p:cNvPr id="7" name="Slide Number Placeholder 6">
            <a:extLst>
              <a:ext uri="{FF2B5EF4-FFF2-40B4-BE49-F238E27FC236}">
                <a16:creationId xmlns:a16="http://schemas.microsoft.com/office/drawing/2014/main" id="{98DDC62B-5B33-4CC6-BE27-4A1B108701A2}"/>
              </a:ext>
            </a:extLst>
          </p:cNvPr>
          <p:cNvSpPr>
            <a:spLocks noGrp="1"/>
          </p:cNvSpPr>
          <p:nvPr>
            <p:ph type="sldNum" sz="quarter" idx="12"/>
          </p:nvPr>
        </p:nvSpPr>
        <p:spPr/>
        <p:txBody>
          <a:bodyPr/>
          <a:lstStyle/>
          <a:p>
            <a:fld id="{B33FDC71-8906-4088-9FB1-76CBC632085F}" type="slidenum">
              <a:rPr lang="en-GB" smtClean="0"/>
              <a:t>22</a:t>
            </a:fld>
            <a:endParaRPr lang="en-GB"/>
          </a:p>
        </p:txBody>
      </p:sp>
      <p:sp>
        <p:nvSpPr>
          <p:cNvPr id="9" name="Rectangle 8">
            <a:extLst>
              <a:ext uri="{FF2B5EF4-FFF2-40B4-BE49-F238E27FC236}">
                <a16:creationId xmlns:a16="http://schemas.microsoft.com/office/drawing/2014/main" id="{9F63D104-56FE-40F1-BE2D-3938592E1550}"/>
              </a:ext>
            </a:extLst>
          </p:cNvPr>
          <p:cNvSpPr/>
          <p:nvPr/>
        </p:nvSpPr>
        <p:spPr>
          <a:xfrm>
            <a:off x="35806" y="1520575"/>
            <a:ext cx="3269463" cy="476358"/>
          </a:xfrm>
          <a:prstGeom prst="rect">
            <a:avLst/>
          </a:prstGeom>
          <a:noFill/>
          <a:ln w="19050">
            <a:solidFill>
              <a:schemeClr val="tx1"/>
            </a:solidFill>
          </a:ln>
          <a:effectLst>
            <a:outerShdw blurRad="50800" dist="50800" dir="5400000" algn="ctr" rotWithShape="0">
              <a:srgbClr val="FFFFFF"/>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0000"/>
              </a:solidFill>
              <a:highlight>
                <a:srgbClr val="FF00FF"/>
              </a:highlight>
            </a:endParaRPr>
          </a:p>
        </p:txBody>
      </p:sp>
      <p:sp>
        <p:nvSpPr>
          <p:cNvPr id="10" name="TextBox 9">
            <a:extLst>
              <a:ext uri="{FF2B5EF4-FFF2-40B4-BE49-F238E27FC236}">
                <a16:creationId xmlns:a16="http://schemas.microsoft.com/office/drawing/2014/main" id="{439686FC-441D-458E-A42C-7E609CBE33AA}"/>
              </a:ext>
            </a:extLst>
          </p:cNvPr>
          <p:cNvSpPr txBox="1"/>
          <p:nvPr/>
        </p:nvSpPr>
        <p:spPr>
          <a:xfrm>
            <a:off x="6736376" y="1191090"/>
            <a:ext cx="5421673" cy="738664"/>
          </a:xfrm>
          <a:prstGeom prst="rect">
            <a:avLst/>
          </a:prstGeom>
          <a:noFill/>
          <a:ln w="19050">
            <a:solidFill>
              <a:schemeClr val="tx1"/>
            </a:solidFill>
          </a:ln>
        </p:spPr>
        <p:txBody>
          <a:bodyPr wrap="square" rtlCol="0">
            <a:spAutoFit/>
          </a:bodyPr>
          <a:lstStyle/>
          <a:p>
            <a:r>
              <a:rPr lang="en-GB" sz="1400" b="1"/>
              <a:t>Selections:</a:t>
            </a:r>
            <a:r>
              <a:rPr lang="en-GB" sz="1400"/>
              <a:t> date of diagnosis, Alliance/Trust, geography, key metrics</a:t>
            </a:r>
          </a:p>
          <a:p>
            <a:r>
              <a:rPr lang="en-GB" sz="1400" b="1"/>
              <a:t>Outputs: </a:t>
            </a:r>
            <a:r>
              <a:rPr lang="en-GB" sz="1400" u="sng"/>
              <a:t>summary analysis,</a:t>
            </a:r>
            <a:r>
              <a:rPr lang="en-GB" sz="1400"/>
              <a:t> data tables (National/Trust summary)</a:t>
            </a:r>
          </a:p>
          <a:p>
            <a:endParaRPr lang="en-GB" sz="1400"/>
          </a:p>
        </p:txBody>
      </p:sp>
      <p:cxnSp>
        <p:nvCxnSpPr>
          <p:cNvPr id="11" name="Straight Arrow Connector 10">
            <a:extLst>
              <a:ext uri="{FF2B5EF4-FFF2-40B4-BE49-F238E27FC236}">
                <a16:creationId xmlns:a16="http://schemas.microsoft.com/office/drawing/2014/main" id="{9EE05FA9-3C97-43CE-ACA3-008771FFE520}"/>
              </a:ext>
            </a:extLst>
          </p:cNvPr>
          <p:cNvCxnSpPr>
            <a:cxnSpLocks/>
            <a:stCxn id="10" idx="1"/>
          </p:cNvCxnSpPr>
          <p:nvPr/>
        </p:nvCxnSpPr>
        <p:spPr>
          <a:xfrm flipH="1">
            <a:off x="3305269" y="1560422"/>
            <a:ext cx="3431107" cy="215444"/>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8852B7CA-F01C-46EB-81DC-6088C7CCB318}"/>
              </a:ext>
            </a:extLst>
          </p:cNvPr>
          <p:cNvSpPr txBox="1"/>
          <p:nvPr/>
        </p:nvSpPr>
        <p:spPr>
          <a:xfrm>
            <a:off x="35807" y="5510961"/>
            <a:ext cx="12120388" cy="1107996"/>
          </a:xfrm>
          <a:prstGeom prst="rect">
            <a:avLst/>
          </a:prstGeom>
          <a:noFill/>
        </p:spPr>
        <p:txBody>
          <a:bodyPr wrap="square" lIns="91440" tIns="45720" rIns="91440" bIns="45720" rtlCol="0" anchor="t">
            <a:spAutoFit/>
          </a:bodyPr>
          <a:lstStyle/>
          <a:p>
            <a:r>
              <a:rPr lang="en-GB" sz="2200" dirty="0">
                <a:solidFill>
                  <a:schemeClr val="bg1">
                    <a:lumMod val="50000"/>
                  </a:schemeClr>
                </a:solidFill>
              </a:rPr>
              <a:t>Summary analysis shows the % completeness for all the NPCA metrics (these can be selected from the checklist on the right-hand side).</a:t>
            </a:r>
          </a:p>
          <a:p>
            <a:endParaRPr lang="en-GB" sz="2200" dirty="0"/>
          </a:p>
        </p:txBody>
      </p:sp>
    </p:spTree>
    <p:extLst>
      <p:ext uri="{BB962C8B-B14F-4D97-AF65-F5344CB8AC3E}">
        <p14:creationId xmlns:p14="http://schemas.microsoft.com/office/powerpoint/2010/main" val="216835042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1DEDACE4-AFC9-4DB0-B535-54EC67CC6945}"/>
              </a:ext>
            </a:extLst>
          </p:cNvPr>
          <p:cNvPicPr>
            <a:picLocks noChangeAspect="1"/>
          </p:cNvPicPr>
          <p:nvPr/>
        </p:nvPicPr>
        <p:blipFill rotWithShape="1">
          <a:blip r:embed="rId2"/>
          <a:srcRect l="399" t="14894" r="1825" b="8614"/>
          <a:stretch/>
        </p:blipFill>
        <p:spPr>
          <a:xfrm>
            <a:off x="0" y="1005483"/>
            <a:ext cx="12193719" cy="5365877"/>
          </a:xfrm>
          <a:prstGeom prst="rect">
            <a:avLst/>
          </a:prstGeom>
        </p:spPr>
      </p:pic>
      <p:sp>
        <p:nvSpPr>
          <p:cNvPr id="2" name="Title 1">
            <a:extLst>
              <a:ext uri="{FF2B5EF4-FFF2-40B4-BE49-F238E27FC236}">
                <a16:creationId xmlns:a16="http://schemas.microsoft.com/office/drawing/2014/main" id="{7CA4C9EB-B377-441F-8D2E-1B547E4EB57B}"/>
              </a:ext>
            </a:extLst>
          </p:cNvPr>
          <p:cNvSpPr>
            <a:spLocks noGrp="1"/>
          </p:cNvSpPr>
          <p:nvPr>
            <p:ph type="title"/>
          </p:nvPr>
        </p:nvSpPr>
        <p:spPr/>
        <p:txBody>
          <a:bodyPr>
            <a:normAutofit/>
          </a:bodyPr>
          <a:lstStyle/>
          <a:p>
            <a:r>
              <a:rPr lang="en-GB" b="1">
                <a:latin typeface="Arial Nova" panose="020B0504020202020204" pitchFamily="34" charset="0"/>
              </a:rPr>
              <a:t>OCAFP: Geographic variability in cancer treatment</a:t>
            </a:r>
            <a:endParaRPr lang="en-GB" b="1" u="sng">
              <a:latin typeface="Arial Nova" panose="020B0504020202020204" pitchFamily="34" charset="0"/>
            </a:endParaRPr>
          </a:p>
        </p:txBody>
      </p:sp>
      <p:sp>
        <p:nvSpPr>
          <p:cNvPr id="5" name="Date Placeholder 4">
            <a:extLst>
              <a:ext uri="{FF2B5EF4-FFF2-40B4-BE49-F238E27FC236}">
                <a16:creationId xmlns:a16="http://schemas.microsoft.com/office/drawing/2014/main" id="{D6129997-AA07-4144-9B5C-2A97DB6924FC}"/>
              </a:ext>
            </a:extLst>
          </p:cNvPr>
          <p:cNvSpPr>
            <a:spLocks noGrp="1"/>
          </p:cNvSpPr>
          <p:nvPr>
            <p:ph type="dt" sz="half" idx="10"/>
          </p:nvPr>
        </p:nvSpPr>
        <p:spPr/>
        <p:txBody>
          <a:bodyPr/>
          <a:lstStyle/>
          <a:p>
            <a:fld id="{A23EF97D-74F0-4EB9-B54E-2B03C5B96992}" type="datetime1">
              <a:rPr lang="en-GB" smtClean="0"/>
              <a:t>30/09/2022</a:t>
            </a:fld>
            <a:endParaRPr lang="en-GB"/>
          </a:p>
        </p:txBody>
      </p:sp>
      <p:sp>
        <p:nvSpPr>
          <p:cNvPr id="6" name="Footer Placeholder 5">
            <a:extLst>
              <a:ext uri="{FF2B5EF4-FFF2-40B4-BE49-F238E27FC236}">
                <a16:creationId xmlns:a16="http://schemas.microsoft.com/office/drawing/2014/main" id="{86BB8561-F48A-4DF2-A15A-6046BA5A29CC}"/>
              </a:ext>
            </a:extLst>
          </p:cNvPr>
          <p:cNvSpPr>
            <a:spLocks noGrp="1"/>
          </p:cNvSpPr>
          <p:nvPr>
            <p:ph type="ftr" sz="quarter" idx="11"/>
          </p:nvPr>
        </p:nvSpPr>
        <p:spPr/>
        <p:txBody>
          <a:bodyPr/>
          <a:lstStyle/>
          <a:p>
            <a:r>
              <a:rPr lang="en-GB"/>
              <a:t>© 2021 National Disease Registration Service (NDRS). All Rights Reserved</a:t>
            </a:r>
          </a:p>
        </p:txBody>
      </p:sp>
      <p:sp>
        <p:nvSpPr>
          <p:cNvPr id="7" name="Slide Number Placeholder 6">
            <a:extLst>
              <a:ext uri="{FF2B5EF4-FFF2-40B4-BE49-F238E27FC236}">
                <a16:creationId xmlns:a16="http://schemas.microsoft.com/office/drawing/2014/main" id="{98DDC62B-5B33-4CC6-BE27-4A1B108701A2}"/>
              </a:ext>
            </a:extLst>
          </p:cNvPr>
          <p:cNvSpPr>
            <a:spLocks noGrp="1"/>
          </p:cNvSpPr>
          <p:nvPr>
            <p:ph type="sldNum" sz="quarter" idx="12"/>
          </p:nvPr>
        </p:nvSpPr>
        <p:spPr/>
        <p:txBody>
          <a:bodyPr/>
          <a:lstStyle/>
          <a:p>
            <a:fld id="{B33FDC71-8906-4088-9FB1-76CBC632085F}" type="slidenum">
              <a:rPr lang="en-GB" smtClean="0"/>
              <a:t>23</a:t>
            </a:fld>
            <a:endParaRPr lang="en-GB"/>
          </a:p>
        </p:txBody>
      </p:sp>
      <p:sp>
        <p:nvSpPr>
          <p:cNvPr id="9" name="Rectangle 8">
            <a:extLst>
              <a:ext uri="{FF2B5EF4-FFF2-40B4-BE49-F238E27FC236}">
                <a16:creationId xmlns:a16="http://schemas.microsoft.com/office/drawing/2014/main" id="{E68E28D3-EC73-473B-89C6-C4CF06AE93DD}"/>
              </a:ext>
            </a:extLst>
          </p:cNvPr>
          <p:cNvSpPr/>
          <p:nvPr/>
        </p:nvSpPr>
        <p:spPr>
          <a:xfrm>
            <a:off x="312525" y="3321572"/>
            <a:ext cx="5783475" cy="366850"/>
          </a:xfrm>
          <a:prstGeom prst="rect">
            <a:avLst/>
          </a:prstGeom>
          <a:noFill/>
          <a:ln w="19050">
            <a:solidFill>
              <a:schemeClr val="tx1"/>
            </a:solidFill>
          </a:ln>
          <a:effectLst>
            <a:outerShdw blurRad="50800" dist="50800" dir="5400000" algn="ctr" rotWithShape="0">
              <a:srgbClr val="FFFFFF"/>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0000"/>
              </a:solidFill>
              <a:highlight>
                <a:srgbClr val="FF00FF"/>
              </a:highlight>
            </a:endParaRPr>
          </a:p>
        </p:txBody>
      </p:sp>
      <p:sp>
        <p:nvSpPr>
          <p:cNvPr id="10" name="TextBox 9">
            <a:extLst>
              <a:ext uri="{FF2B5EF4-FFF2-40B4-BE49-F238E27FC236}">
                <a16:creationId xmlns:a16="http://schemas.microsoft.com/office/drawing/2014/main" id="{370F93EF-AE55-42D3-A27A-CD1E5149B855}"/>
              </a:ext>
            </a:extLst>
          </p:cNvPr>
          <p:cNvSpPr txBox="1"/>
          <p:nvPr/>
        </p:nvSpPr>
        <p:spPr>
          <a:xfrm>
            <a:off x="7894239" y="1290797"/>
            <a:ext cx="3570514" cy="523220"/>
          </a:xfrm>
          <a:prstGeom prst="rect">
            <a:avLst/>
          </a:prstGeom>
          <a:noFill/>
          <a:ln w="19050">
            <a:solidFill>
              <a:schemeClr val="tx1"/>
            </a:solidFill>
          </a:ln>
        </p:spPr>
        <p:txBody>
          <a:bodyPr wrap="square" rtlCol="0">
            <a:spAutoFit/>
          </a:bodyPr>
          <a:lstStyle/>
          <a:p>
            <a:r>
              <a:rPr lang="en-GB" sz="1400" b="1"/>
              <a:t>Outputs: </a:t>
            </a:r>
            <a:r>
              <a:rPr lang="en-GB" sz="1400"/>
              <a:t>stage, age, tumour morphology, cancer alliance (all stages/</a:t>
            </a:r>
            <a:r>
              <a:rPr lang="en-GB" sz="1400" u="sng"/>
              <a:t>stage II-IV)</a:t>
            </a:r>
          </a:p>
        </p:txBody>
      </p:sp>
      <p:cxnSp>
        <p:nvCxnSpPr>
          <p:cNvPr id="12" name="Straight Arrow Connector 11">
            <a:extLst>
              <a:ext uri="{FF2B5EF4-FFF2-40B4-BE49-F238E27FC236}">
                <a16:creationId xmlns:a16="http://schemas.microsoft.com/office/drawing/2014/main" id="{7AD63472-EF4E-4E78-B1E2-8F43CCBFCEA9}"/>
              </a:ext>
            </a:extLst>
          </p:cNvPr>
          <p:cNvCxnSpPr>
            <a:cxnSpLocks/>
          </p:cNvCxnSpPr>
          <p:nvPr/>
        </p:nvCxnSpPr>
        <p:spPr>
          <a:xfrm flipH="1">
            <a:off x="6096001" y="1552407"/>
            <a:ext cx="1798238" cy="1906398"/>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9325084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24BF9CF4-280E-4F63-AB55-A8A47E15CF8A}"/>
              </a:ext>
            </a:extLst>
          </p:cNvPr>
          <p:cNvSpPr>
            <a:spLocks noGrp="1"/>
          </p:cNvSpPr>
          <p:nvPr>
            <p:ph type="ftr" sz="quarter" idx="11"/>
          </p:nvPr>
        </p:nvSpPr>
        <p:spPr/>
        <p:txBody>
          <a:bodyPr/>
          <a:lstStyle/>
          <a:p>
            <a:r>
              <a:rPr lang="en-GB"/>
              <a:t>© 2021 National Disease Registration Service (NDRS). All Rights Reserved</a:t>
            </a:r>
          </a:p>
        </p:txBody>
      </p:sp>
      <p:sp>
        <p:nvSpPr>
          <p:cNvPr id="7" name="Slide Number Placeholder 6">
            <a:extLst>
              <a:ext uri="{FF2B5EF4-FFF2-40B4-BE49-F238E27FC236}">
                <a16:creationId xmlns:a16="http://schemas.microsoft.com/office/drawing/2014/main" id="{08993F32-81BC-4897-A992-E923C513FDFE}"/>
              </a:ext>
            </a:extLst>
          </p:cNvPr>
          <p:cNvSpPr>
            <a:spLocks noGrp="1"/>
          </p:cNvSpPr>
          <p:nvPr>
            <p:ph type="sldNum" sz="quarter" idx="12"/>
          </p:nvPr>
        </p:nvSpPr>
        <p:spPr/>
        <p:txBody>
          <a:bodyPr/>
          <a:lstStyle/>
          <a:p>
            <a:fld id="{B33FDC71-8906-4088-9FB1-76CBC632085F}" type="slidenum">
              <a:rPr lang="en-GB" smtClean="0"/>
              <a:t>24</a:t>
            </a:fld>
            <a:endParaRPr lang="en-GB"/>
          </a:p>
        </p:txBody>
      </p:sp>
      <p:sp>
        <p:nvSpPr>
          <p:cNvPr id="8" name="Title 7">
            <a:extLst>
              <a:ext uri="{FF2B5EF4-FFF2-40B4-BE49-F238E27FC236}">
                <a16:creationId xmlns:a16="http://schemas.microsoft.com/office/drawing/2014/main" id="{69EC2305-5116-452C-8778-8A632415324F}"/>
              </a:ext>
            </a:extLst>
          </p:cNvPr>
          <p:cNvSpPr>
            <a:spLocks noGrp="1"/>
          </p:cNvSpPr>
          <p:nvPr>
            <p:ph type="title"/>
          </p:nvPr>
        </p:nvSpPr>
        <p:spPr>
          <a:xfrm>
            <a:off x="4431822" y="2509476"/>
            <a:ext cx="6153151" cy="800991"/>
          </a:xfrm>
        </p:spPr>
        <p:txBody>
          <a:bodyPr>
            <a:noAutofit/>
          </a:bodyPr>
          <a:lstStyle/>
          <a:p>
            <a:r>
              <a:rPr lang="en-GB">
                <a:latin typeface="Arial Nova" panose="020B0504020202020204" pitchFamily="34" charset="0"/>
              </a:rPr>
              <a:t>Radiotherapy Dataset (RTDS)</a:t>
            </a:r>
          </a:p>
        </p:txBody>
      </p:sp>
    </p:spTree>
    <p:extLst>
      <p:ext uri="{BB962C8B-B14F-4D97-AF65-F5344CB8AC3E}">
        <p14:creationId xmlns:p14="http://schemas.microsoft.com/office/powerpoint/2010/main" val="370965072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16C13318-A3F2-4C3E-8269-2D561E95FE9A}"/>
              </a:ext>
            </a:extLst>
          </p:cNvPr>
          <p:cNvSpPr>
            <a:spLocks noGrp="1"/>
          </p:cNvSpPr>
          <p:nvPr>
            <p:ph type="title"/>
          </p:nvPr>
        </p:nvSpPr>
        <p:spPr/>
        <p:txBody>
          <a:bodyPr/>
          <a:lstStyle/>
          <a:p>
            <a:r>
              <a:rPr lang="en-GB" b="1">
                <a:latin typeface="Arial Nova" panose="020B0504020202020204" pitchFamily="34" charset="0"/>
              </a:rPr>
              <a:t>RTDS Reports</a:t>
            </a:r>
          </a:p>
        </p:txBody>
      </p:sp>
      <p:sp>
        <p:nvSpPr>
          <p:cNvPr id="7" name="Content Placeholder 6">
            <a:extLst>
              <a:ext uri="{FF2B5EF4-FFF2-40B4-BE49-F238E27FC236}">
                <a16:creationId xmlns:a16="http://schemas.microsoft.com/office/drawing/2014/main" id="{39299FA0-C1A8-4051-A153-4B90D5C62CBD}"/>
              </a:ext>
            </a:extLst>
          </p:cNvPr>
          <p:cNvSpPr>
            <a:spLocks noGrp="1"/>
          </p:cNvSpPr>
          <p:nvPr>
            <p:ph idx="1"/>
          </p:nvPr>
        </p:nvSpPr>
        <p:spPr/>
        <p:txBody>
          <a:bodyPr vert="horz" lIns="91440" tIns="45720" rIns="91440" bIns="45720" rtlCol="0" anchor="t">
            <a:normAutofit fontScale="92500"/>
          </a:bodyPr>
          <a:lstStyle/>
          <a:p>
            <a:pPr marL="0" indent="0" fontAlgn="base">
              <a:buNone/>
            </a:pPr>
            <a:r>
              <a:rPr lang="en-GB">
                <a:solidFill>
                  <a:schemeClr val="bg1">
                    <a:lumMod val="50000"/>
                  </a:schemeClr>
                </a:solidFill>
                <a:latin typeface="Arial Nova Light"/>
              </a:rPr>
              <a:t>“The RTDS standard has required all NHS Acute Trust providers of radiotherapy services in England to collect and submit standardised data monthly against a nationally defined data set since 2009. The purpose of the standard is to collect consistent and comparable data across all NHS Acute Trust providers of radiotherapy services in England in order to provide intelligence for service planning, commissioning, clinical practice and research.</a:t>
            </a:r>
          </a:p>
          <a:p>
            <a:pPr marL="0" indent="0" fontAlgn="base">
              <a:buNone/>
            </a:pPr>
            <a:endParaRPr lang="en-GB">
              <a:solidFill>
                <a:schemeClr val="bg1">
                  <a:lumMod val="50000"/>
                </a:schemeClr>
              </a:solidFill>
            </a:endParaRPr>
          </a:p>
          <a:p>
            <a:pPr marL="0" indent="0" fontAlgn="base">
              <a:buNone/>
            </a:pPr>
            <a:r>
              <a:rPr lang="en-GB">
                <a:solidFill>
                  <a:schemeClr val="bg1">
                    <a:lumMod val="50000"/>
                  </a:schemeClr>
                </a:solidFill>
                <a:latin typeface="Arial Nova Light"/>
              </a:rPr>
              <a:t>RTDS will continue to provide intelligence to underpin the strategic objectives for radiotherapy services defined in the National Radiotherapy Implementation Group report "Radiotherapy Services in England" (2012) and NHS England/Cancer Research UK "Vision for Radiotherapy 2014-2024". Clinical input into the analysis of radiotherapy data will be secured through the National Cancer Registration and Analysis Service (NCRAS) and NHS England's Radiotherapy clinical reference group.”</a:t>
            </a:r>
          </a:p>
          <a:p>
            <a:pPr marL="227965" indent="-227965"/>
            <a:endParaRPr lang="en-GB"/>
          </a:p>
        </p:txBody>
      </p:sp>
      <p:sp>
        <p:nvSpPr>
          <p:cNvPr id="3" name="Footer Placeholder 2">
            <a:extLst>
              <a:ext uri="{FF2B5EF4-FFF2-40B4-BE49-F238E27FC236}">
                <a16:creationId xmlns:a16="http://schemas.microsoft.com/office/drawing/2014/main" id="{58EC2822-923F-4DC5-B5D9-94280ED90481}"/>
              </a:ext>
            </a:extLst>
          </p:cNvPr>
          <p:cNvSpPr>
            <a:spLocks noGrp="1"/>
          </p:cNvSpPr>
          <p:nvPr>
            <p:ph type="ftr" sz="quarter" idx="11"/>
          </p:nvPr>
        </p:nvSpPr>
        <p:spPr/>
        <p:txBody>
          <a:bodyPr/>
          <a:lstStyle/>
          <a:p>
            <a:r>
              <a:rPr lang="en-GB"/>
              <a:t>© 2021 National Disease Registration Service (NDRS). All Rights Reserved</a:t>
            </a:r>
          </a:p>
        </p:txBody>
      </p:sp>
      <p:sp>
        <p:nvSpPr>
          <p:cNvPr id="4" name="Slide Number Placeholder 3">
            <a:extLst>
              <a:ext uri="{FF2B5EF4-FFF2-40B4-BE49-F238E27FC236}">
                <a16:creationId xmlns:a16="http://schemas.microsoft.com/office/drawing/2014/main" id="{6474E417-DA2B-439E-A845-C6EFF29252D0}"/>
              </a:ext>
            </a:extLst>
          </p:cNvPr>
          <p:cNvSpPr>
            <a:spLocks noGrp="1"/>
          </p:cNvSpPr>
          <p:nvPr>
            <p:ph type="sldNum" sz="quarter" idx="12"/>
          </p:nvPr>
        </p:nvSpPr>
        <p:spPr/>
        <p:txBody>
          <a:bodyPr/>
          <a:lstStyle/>
          <a:p>
            <a:fld id="{B33FDC71-8906-4088-9FB1-76CBC632085F}" type="slidenum">
              <a:rPr lang="en-GB" smtClean="0"/>
              <a:t>25</a:t>
            </a:fld>
            <a:endParaRPr lang="en-GB"/>
          </a:p>
        </p:txBody>
      </p:sp>
    </p:spTree>
    <p:extLst>
      <p:ext uri="{BB962C8B-B14F-4D97-AF65-F5344CB8AC3E}">
        <p14:creationId xmlns:p14="http://schemas.microsoft.com/office/powerpoint/2010/main" val="297193983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8CF9E4-7DF0-4B4E-BDD9-52C22061BA86}"/>
              </a:ext>
            </a:extLst>
          </p:cNvPr>
          <p:cNvSpPr>
            <a:spLocks noGrp="1"/>
          </p:cNvSpPr>
          <p:nvPr>
            <p:ph type="title"/>
          </p:nvPr>
        </p:nvSpPr>
        <p:spPr/>
        <p:txBody>
          <a:bodyPr/>
          <a:lstStyle/>
          <a:p>
            <a:r>
              <a:rPr lang="en-GB" b="1">
                <a:latin typeface="Arial Nova" panose="020B0504020202020204" pitchFamily="34" charset="0"/>
              </a:rPr>
              <a:t>RTDS Reports</a:t>
            </a:r>
          </a:p>
        </p:txBody>
      </p:sp>
      <p:sp>
        <p:nvSpPr>
          <p:cNvPr id="3" name="Content Placeholder 2">
            <a:extLst>
              <a:ext uri="{FF2B5EF4-FFF2-40B4-BE49-F238E27FC236}">
                <a16:creationId xmlns:a16="http://schemas.microsoft.com/office/drawing/2014/main" id="{11F13AE9-4508-458E-B5E5-2572CB146AB0}"/>
              </a:ext>
            </a:extLst>
          </p:cNvPr>
          <p:cNvSpPr>
            <a:spLocks noGrp="1"/>
          </p:cNvSpPr>
          <p:nvPr>
            <p:ph idx="1"/>
          </p:nvPr>
        </p:nvSpPr>
        <p:spPr/>
        <p:txBody>
          <a:bodyPr vert="horz" lIns="91440" tIns="45720" rIns="91440" bIns="45720" rtlCol="0" anchor="t">
            <a:normAutofit fontScale="92500" lnSpcReduction="20000"/>
          </a:bodyPr>
          <a:lstStyle/>
          <a:p>
            <a:pPr marL="285750" indent="-285750"/>
            <a:r>
              <a:rPr lang="en-GB" b="1">
                <a:solidFill>
                  <a:schemeClr val="tx2"/>
                </a:solidFill>
                <a:latin typeface="Arial Nova Light"/>
              </a:rPr>
              <a:t>RTDS Network and Region reporting - </a:t>
            </a:r>
            <a:r>
              <a:rPr lang="en-GB">
                <a:solidFill>
                  <a:schemeClr val="bg1">
                    <a:lumMod val="50000"/>
                  </a:schemeClr>
                </a:solidFill>
                <a:latin typeface="Arial Nova Light"/>
              </a:rPr>
              <a:t>Number of radiotherapy episodes by site of treatment</a:t>
            </a:r>
          </a:p>
          <a:p>
            <a:pPr marL="285750" indent="-285750">
              <a:buClr>
                <a:schemeClr val="bg1"/>
              </a:buClr>
            </a:pPr>
            <a:endParaRPr lang="en-GB">
              <a:solidFill>
                <a:schemeClr val="bg1">
                  <a:lumMod val="50000"/>
                </a:schemeClr>
              </a:solidFill>
            </a:endParaRPr>
          </a:p>
          <a:p>
            <a:pPr marL="285750" indent="-285750"/>
            <a:r>
              <a:rPr lang="en-GB" b="1">
                <a:solidFill>
                  <a:schemeClr val="tx2"/>
                </a:solidFill>
                <a:latin typeface="Arial Nova Light"/>
              </a:rPr>
              <a:t>Events (Attendances, Episodes and Prescriptions) - </a:t>
            </a:r>
            <a:r>
              <a:rPr lang="en-GB">
                <a:solidFill>
                  <a:schemeClr val="bg1">
                    <a:lumMod val="50000"/>
                  </a:schemeClr>
                </a:solidFill>
                <a:latin typeface="Arial Nova Light"/>
              </a:rPr>
              <a:t>Number of radiotherapy treatment events measured as attendances, episodes and prescriptions</a:t>
            </a:r>
          </a:p>
          <a:p>
            <a:pPr marL="285750" indent="-285750">
              <a:buClr>
                <a:schemeClr val="bg1"/>
              </a:buClr>
            </a:pPr>
            <a:endParaRPr lang="en-GB">
              <a:solidFill>
                <a:schemeClr val="bg1">
                  <a:lumMod val="50000"/>
                </a:schemeClr>
              </a:solidFill>
            </a:endParaRPr>
          </a:p>
          <a:p>
            <a:pPr marL="285750" indent="-285750"/>
            <a:r>
              <a:rPr lang="en-GB" b="1">
                <a:solidFill>
                  <a:schemeClr val="tx2"/>
                </a:solidFill>
                <a:latin typeface="Arial Nova Light"/>
              </a:rPr>
              <a:t>Radiotherapy machines (Attendances, working day profile) - </a:t>
            </a:r>
            <a:r>
              <a:rPr lang="en-GB">
                <a:solidFill>
                  <a:schemeClr val="bg1">
                    <a:lumMod val="50000"/>
                  </a:schemeClr>
                </a:solidFill>
                <a:latin typeface="Arial Nova Light"/>
              </a:rPr>
              <a:t>Describes different radiotherapy machines usage levels</a:t>
            </a:r>
          </a:p>
          <a:p>
            <a:pPr marL="285750" indent="-285750">
              <a:buClr>
                <a:schemeClr val="bg1"/>
              </a:buClr>
            </a:pPr>
            <a:endParaRPr lang="en-GB">
              <a:solidFill>
                <a:schemeClr val="bg1">
                  <a:lumMod val="50000"/>
                </a:schemeClr>
              </a:solidFill>
            </a:endParaRPr>
          </a:p>
          <a:p>
            <a:pPr marL="285750" indent="-285750"/>
            <a:r>
              <a:rPr lang="en-GB" b="1">
                <a:solidFill>
                  <a:schemeClr val="tx2"/>
                </a:solidFill>
                <a:latin typeface="Arial Nova Light"/>
              </a:rPr>
              <a:t>Treatment codes (HRG) - </a:t>
            </a:r>
            <a:r>
              <a:rPr lang="en-GB">
                <a:solidFill>
                  <a:schemeClr val="bg1">
                    <a:lumMod val="50000"/>
                  </a:schemeClr>
                </a:solidFill>
                <a:latin typeface="Arial Nova Light"/>
              </a:rPr>
              <a:t>Describes attendances by HRG code</a:t>
            </a:r>
          </a:p>
          <a:p>
            <a:pPr marL="285750" indent="-285750">
              <a:buClr>
                <a:schemeClr val="bg1"/>
              </a:buClr>
            </a:pPr>
            <a:endParaRPr lang="en-GB">
              <a:solidFill>
                <a:schemeClr val="bg1">
                  <a:lumMod val="50000"/>
                </a:schemeClr>
              </a:solidFill>
            </a:endParaRPr>
          </a:p>
          <a:p>
            <a:pPr marL="285750" indent="-285750"/>
            <a:r>
              <a:rPr lang="en-GB" b="1">
                <a:solidFill>
                  <a:schemeClr val="tx2"/>
                </a:solidFill>
                <a:latin typeface="Arial Nova Light"/>
              </a:rPr>
              <a:t>QIPP (Quality, Innovation, Production and Prevention) - </a:t>
            </a:r>
            <a:r>
              <a:rPr lang="en-GB">
                <a:solidFill>
                  <a:schemeClr val="bg1">
                    <a:lumMod val="50000"/>
                  </a:schemeClr>
                </a:solidFill>
                <a:latin typeface="Arial Nova Light"/>
              </a:rPr>
              <a:t>Describes number of attendances by QIPP</a:t>
            </a:r>
          </a:p>
          <a:p>
            <a:pPr marL="227965" indent="-227965"/>
            <a:endParaRPr lang="en-GB"/>
          </a:p>
        </p:txBody>
      </p:sp>
      <p:sp>
        <p:nvSpPr>
          <p:cNvPr id="5" name="Footer Placeholder 4">
            <a:extLst>
              <a:ext uri="{FF2B5EF4-FFF2-40B4-BE49-F238E27FC236}">
                <a16:creationId xmlns:a16="http://schemas.microsoft.com/office/drawing/2014/main" id="{BCCA7234-DC49-4C99-855E-6834FFD55FDD}"/>
              </a:ext>
            </a:extLst>
          </p:cNvPr>
          <p:cNvSpPr>
            <a:spLocks noGrp="1"/>
          </p:cNvSpPr>
          <p:nvPr>
            <p:ph type="ftr" sz="quarter" idx="11"/>
          </p:nvPr>
        </p:nvSpPr>
        <p:spPr/>
        <p:txBody>
          <a:bodyPr/>
          <a:lstStyle/>
          <a:p>
            <a:r>
              <a:rPr lang="en-GB"/>
              <a:t>© 2021 National Disease Registration Service (NDRS). All Rights Reserved</a:t>
            </a:r>
          </a:p>
        </p:txBody>
      </p:sp>
      <p:sp>
        <p:nvSpPr>
          <p:cNvPr id="6" name="Slide Number Placeholder 5">
            <a:extLst>
              <a:ext uri="{FF2B5EF4-FFF2-40B4-BE49-F238E27FC236}">
                <a16:creationId xmlns:a16="http://schemas.microsoft.com/office/drawing/2014/main" id="{1190D431-BAE6-4B5F-AFB8-5A1CEDDE40B6}"/>
              </a:ext>
            </a:extLst>
          </p:cNvPr>
          <p:cNvSpPr>
            <a:spLocks noGrp="1"/>
          </p:cNvSpPr>
          <p:nvPr>
            <p:ph type="sldNum" sz="quarter" idx="12"/>
          </p:nvPr>
        </p:nvSpPr>
        <p:spPr/>
        <p:txBody>
          <a:bodyPr/>
          <a:lstStyle/>
          <a:p>
            <a:fld id="{B33FDC71-8906-4088-9FB1-76CBC632085F}" type="slidenum">
              <a:rPr lang="en-GB" smtClean="0"/>
              <a:t>26</a:t>
            </a:fld>
            <a:endParaRPr lang="en-GB"/>
          </a:p>
        </p:txBody>
      </p:sp>
    </p:spTree>
    <p:extLst>
      <p:ext uri="{BB962C8B-B14F-4D97-AF65-F5344CB8AC3E}">
        <p14:creationId xmlns:p14="http://schemas.microsoft.com/office/powerpoint/2010/main" val="59932675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C890C2-4310-4773-B296-6D0071F5343F}"/>
              </a:ext>
            </a:extLst>
          </p:cNvPr>
          <p:cNvSpPr>
            <a:spLocks noGrp="1"/>
          </p:cNvSpPr>
          <p:nvPr>
            <p:ph type="title"/>
          </p:nvPr>
        </p:nvSpPr>
        <p:spPr/>
        <p:txBody>
          <a:bodyPr/>
          <a:lstStyle/>
          <a:p>
            <a:r>
              <a:rPr lang="en-GB" b="1">
                <a:latin typeface="Arial Nova" panose="020B0504020202020204" pitchFamily="34" charset="0"/>
              </a:rPr>
              <a:t>RTDS Reports</a:t>
            </a:r>
          </a:p>
        </p:txBody>
      </p:sp>
      <p:sp>
        <p:nvSpPr>
          <p:cNvPr id="3" name="Content Placeholder 2">
            <a:extLst>
              <a:ext uri="{FF2B5EF4-FFF2-40B4-BE49-F238E27FC236}">
                <a16:creationId xmlns:a16="http://schemas.microsoft.com/office/drawing/2014/main" id="{B2770626-B162-4699-A40E-96F10A718570}"/>
              </a:ext>
            </a:extLst>
          </p:cNvPr>
          <p:cNvSpPr>
            <a:spLocks noGrp="1"/>
          </p:cNvSpPr>
          <p:nvPr>
            <p:ph idx="1"/>
          </p:nvPr>
        </p:nvSpPr>
        <p:spPr/>
        <p:txBody>
          <a:bodyPr>
            <a:normAutofit lnSpcReduction="10000"/>
          </a:bodyPr>
          <a:lstStyle/>
          <a:p>
            <a:pPr marL="285750" indent="-285750"/>
            <a:r>
              <a:rPr lang="en-GB" b="1">
                <a:solidFill>
                  <a:schemeClr val="tx2"/>
                </a:solidFill>
              </a:rPr>
              <a:t>RTDS Quality Dashboard - </a:t>
            </a:r>
            <a:r>
              <a:rPr lang="en-GB">
                <a:solidFill>
                  <a:schemeClr val="bg1">
                    <a:lumMod val="50000"/>
                  </a:schemeClr>
                </a:solidFill>
              </a:rPr>
              <a:t>Describes proportion of patients treated by different treatment type and their waiting times</a:t>
            </a:r>
          </a:p>
          <a:p>
            <a:pPr marL="285750" indent="-285750">
              <a:buClr>
                <a:schemeClr val="bg1"/>
              </a:buClr>
            </a:pPr>
            <a:r>
              <a:rPr lang="en-GB">
                <a:solidFill>
                  <a:schemeClr val="bg1">
                    <a:lumMod val="50000"/>
                  </a:schemeClr>
                </a:solidFill>
              </a:rPr>
              <a:t> </a:t>
            </a:r>
          </a:p>
          <a:p>
            <a:pPr marL="285750" indent="-285750"/>
            <a:r>
              <a:rPr lang="en-GB" b="1">
                <a:solidFill>
                  <a:schemeClr val="tx2"/>
                </a:solidFill>
              </a:rPr>
              <a:t>Intensity-Modulated Radiation Therapy (IMRT) - </a:t>
            </a:r>
            <a:r>
              <a:rPr lang="en-GB">
                <a:solidFill>
                  <a:schemeClr val="bg1">
                    <a:lumMod val="50000"/>
                  </a:schemeClr>
                </a:solidFill>
              </a:rPr>
              <a:t>Describes number of IMRT use</a:t>
            </a:r>
          </a:p>
          <a:p>
            <a:pPr marL="285750" indent="-285750">
              <a:buClr>
                <a:schemeClr val="bg1"/>
              </a:buClr>
            </a:pPr>
            <a:endParaRPr lang="en-GB">
              <a:solidFill>
                <a:schemeClr val="bg1">
                  <a:lumMod val="50000"/>
                </a:schemeClr>
              </a:solidFill>
            </a:endParaRPr>
          </a:p>
          <a:p>
            <a:pPr marL="285750" indent="-285750"/>
            <a:r>
              <a:rPr lang="en-GB" b="1">
                <a:solidFill>
                  <a:schemeClr val="tx2"/>
                </a:solidFill>
              </a:rPr>
              <a:t>COVID-19 Dashboard - </a:t>
            </a:r>
            <a:r>
              <a:rPr lang="en-GB">
                <a:solidFill>
                  <a:schemeClr val="bg1">
                    <a:lumMod val="50000"/>
                  </a:schemeClr>
                </a:solidFill>
              </a:rPr>
              <a:t>Provides a suite of metrics of radiotherapy activity during the COVID-19 pandemic</a:t>
            </a:r>
          </a:p>
          <a:p>
            <a:pPr marL="285750" indent="-285750">
              <a:buClr>
                <a:schemeClr val="bg1"/>
              </a:buClr>
            </a:pPr>
            <a:endParaRPr lang="en-GB">
              <a:solidFill>
                <a:schemeClr val="bg1">
                  <a:lumMod val="50000"/>
                </a:schemeClr>
              </a:solidFill>
            </a:endParaRPr>
          </a:p>
          <a:p>
            <a:pPr marL="285750" indent="-285750"/>
            <a:r>
              <a:rPr lang="en-GB" b="1">
                <a:solidFill>
                  <a:schemeClr val="tx2"/>
                </a:solidFill>
              </a:rPr>
              <a:t>Population Estimates - </a:t>
            </a:r>
            <a:r>
              <a:rPr lang="en-GB">
                <a:solidFill>
                  <a:schemeClr val="bg1">
                    <a:lumMod val="50000"/>
                  </a:schemeClr>
                </a:solidFill>
              </a:rPr>
              <a:t>Yearly population estimates for each radiotherapy provider from 2009</a:t>
            </a:r>
            <a:endParaRPr lang="en-GB"/>
          </a:p>
        </p:txBody>
      </p:sp>
      <p:sp>
        <p:nvSpPr>
          <p:cNvPr id="5" name="Footer Placeholder 4">
            <a:extLst>
              <a:ext uri="{FF2B5EF4-FFF2-40B4-BE49-F238E27FC236}">
                <a16:creationId xmlns:a16="http://schemas.microsoft.com/office/drawing/2014/main" id="{2CC097CB-66FD-4B8B-AC3C-4D440F2A2AB0}"/>
              </a:ext>
            </a:extLst>
          </p:cNvPr>
          <p:cNvSpPr>
            <a:spLocks noGrp="1"/>
          </p:cNvSpPr>
          <p:nvPr>
            <p:ph type="ftr" sz="quarter" idx="11"/>
          </p:nvPr>
        </p:nvSpPr>
        <p:spPr/>
        <p:txBody>
          <a:bodyPr/>
          <a:lstStyle/>
          <a:p>
            <a:r>
              <a:rPr lang="en-GB"/>
              <a:t>© 2021 National Disease Registration Service (NDRS). All Rights Reserved</a:t>
            </a:r>
          </a:p>
        </p:txBody>
      </p:sp>
      <p:sp>
        <p:nvSpPr>
          <p:cNvPr id="6" name="Slide Number Placeholder 5">
            <a:extLst>
              <a:ext uri="{FF2B5EF4-FFF2-40B4-BE49-F238E27FC236}">
                <a16:creationId xmlns:a16="http://schemas.microsoft.com/office/drawing/2014/main" id="{D1568ECC-F523-48B8-A9C9-3E08DFC44002}"/>
              </a:ext>
            </a:extLst>
          </p:cNvPr>
          <p:cNvSpPr>
            <a:spLocks noGrp="1"/>
          </p:cNvSpPr>
          <p:nvPr>
            <p:ph type="sldNum" sz="quarter" idx="12"/>
          </p:nvPr>
        </p:nvSpPr>
        <p:spPr/>
        <p:txBody>
          <a:bodyPr/>
          <a:lstStyle/>
          <a:p>
            <a:fld id="{B33FDC71-8906-4088-9FB1-76CBC632085F}" type="slidenum">
              <a:rPr lang="en-GB" smtClean="0"/>
              <a:t>27</a:t>
            </a:fld>
            <a:endParaRPr lang="en-GB"/>
          </a:p>
        </p:txBody>
      </p:sp>
    </p:spTree>
    <p:extLst>
      <p:ext uri="{BB962C8B-B14F-4D97-AF65-F5344CB8AC3E}">
        <p14:creationId xmlns:p14="http://schemas.microsoft.com/office/powerpoint/2010/main" val="106944217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A4C9EB-B377-441F-8D2E-1B547E4EB57B}"/>
              </a:ext>
            </a:extLst>
          </p:cNvPr>
          <p:cNvSpPr>
            <a:spLocks noGrp="1"/>
          </p:cNvSpPr>
          <p:nvPr>
            <p:ph type="title"/>
          </p:nvPr>
        </p:nvSpPr>
        <p:spPr/>
        <p:txBody>
          <a:bodyPr>
            <a:normAutofit/>
          </a:bodyPr>
          <a:lstStyle/>
          <a:p>
            <a:r>
              <a:rPr lang="en-GB" b="1">
                <a:latin typeface="Arial Nova" panose="020B0504020202020204" pitchFamily="34" charset="0"/>
              </a:rPr>
              <a:t>RTDS Network and Region Reporting, London</a:t>
            </a:r>
          </a:p>
        </p:txBody>
      </p:sp>
      <p:sp>
        <p:nvSpPr>
          <p:cNvPr id="6" name="Footer Placeholder 5">
            <a:extLst>
              <a:ext uri="{FF2B5EF4-FFF2-40B4-BE49-F238E27FC236}">
                <a16:creationId xmlns:a16="http://schemas.microsoft.com/office/drawing/2014/main" id="{86BB8561-F48A-4DF2-A15A-6046BA5A29CC}"/>
              </a:ext>
            </a:extLst>
          </p:cNvPr>
          <p:cNvSpPr>
            <a:spLocks noGrp="1"/>
          </p:cNvSpPr>
          <p:nvPr>
            <p:ph type="ftr" sz="quarter" idx="11"/>
          </p:nvPr>
        </p:nvSpPr>
        <p:spPr/>
        <p:txBody>
          <a:bodyPr/>
          <a:lstStyle/>
          <a:p>
            <a:r>
              <a:rPr lang="en-GB"/>
              <a:t>© 2021 National Disease Registration Service (NDRS). All Rights Reserved</a:t>
            </a:r>
          </a:p>
        </p:txBody>
      </p:sp>
      <p:sp>
        <p:nvSpPr>
          <p:cNvPr id="7" name="Slide Number Placeholder 6">
            <a:extLst>
              <a:ext uri="{FF2B5EF4-FFF2-40B4-BE49-F238E27FC236}">
                <a16:creationId xmlns:a16="http://schemas.microsoft.com/office/drawing/2014/main" id="{98DDC62B-5B33-4CC6-BE27-4A1B108701A2}"/>
              </a:ext>
            </a:extLst>
          </p:cNvPr>
          <p:cNvSpPr>
            <a:spLocks noGrp="1"/>
          </p:cNvSpPr>
          <p:nvPr>
            <p:ph type="sldNum" sz="quarter" idx="12"/>
          </p:nvPr>
        </p:nvSpPr>
        <p:spPr/>
        <p:txBody>
          <a:bodyPr/>
          <a:lstStyle/>
          <a:p>
            <a:fld id="{B33FDC71-8906-4088-9FB1-76CBC632085F}" type="slidenum">
              <a:rPr lang="en-GB" smtClean="0"/>
              <a:t>28</a:t>
            </a:fld>
            <a:endParaRPr lang="en-GB"/>
          </a:p>
        </p:txBody>
      </p:sp>
      <p:pic>
        <p:nvPicPr>
          <p:cNvPr id="3" name="Picture 2">
            <a:extLst>
              <a:ext uri="{FF2B5EF4-FFF2-40B4-BE49-F238E27FC236}">
                <a16:creationId xmlns:a16="http://schemas.microsoft.com/office/drawing/2014/main" id="{BAAAE122-57DC-4D2F-8EA3-7905D54C4F4E}"/>
              </a:ext>
            </a:extLst>
          </p:cNvPr>
          <p:cNvPicPr>
            <a:picLocks noChangeAspect="1"/>
          </p:cNvPicPr>
          <p:nvPr/>
        </p:nvPicPr>
        <p:blipFill rotWithShape="1">
          <a:blip r:embed="rId2"/>
          <a:srcRect l="52500" t="12439" r="1494" b="12042"/>
          <a:stretch/>
        </p:blipFill>
        <p:spPr>
          <a:xfrm>
            <a:off x="10544" y="1588783"/>
            <a:ext cx="10603686" cy="4895386"/>
          </a:xfrm>
          <a:prstGeom prst="rect">
            <a:avLst/>
          </a:prstGeom>
        </p:spPr>
      </p:pic>
      <p:sp>
        <p:nvSpPr>
          <p:cNvPr id="8" name="Rectangle 7">
            <a:extLst>
              <a:ext uri="{FF2B5EF4-FFF2-40B4-BE49-F238E27FC236}">
                <a16:creationId xmlns:a16="http://schemas.microsoft.com/office/drawing/2014/main" id="{5F49926D-20A2-4937-B920-C0F6E4301875}"/>
              </a:ext>
            </a:extLst>
          </p:cNvPr>
          <p:cNvSpPr/>
          <p:nvPr/>
        </p:nvSpPr>
        <p:spPr>
          <a:xfrm>
            <a:off x="-33394" y="1916517"/>
            <a:ext cx="10603686" cy="559053"/>
          </a:xfrm>
          <a:prstGeom prst="rect">
            <a:avLst/>
          </a:prstGeom>
          <a:noFill/>
          <a:ln w="19050">
            <a:solidFill>
              <a:schemeClr val="tx1"/>
            </a:solidFill>
          </a:ln>
          <a:effectLst>
            <a:outerShdw blurRad="50800" dist="50800" dir="5400000" algn="ctr" rotWithShape="0">
              <a:srgbClr val="FFFFFF"/>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0000"/>
              </a:solidFill>
              <a:highlight>
                <a:srgbClr val="FF00FF"/>
              </a:highlight>
            </a:endParaRPr>
          </a:p>
        </p:txBody>
      </p:sp>
      <p:sp>
        <p:nvSpPr>
          <p:cNvPr id="9" name="TextBox 8">
            <a:extLst>
              <a:ext uri="{FF2B5EF4-FFF2-40B4-BE49-F238E27FC236}">
                <a16:creationId xmlns:a16="http://schemas.microsoft.com/office/drawing/2014/main" id="{3C882EEA-1249-4A63-824A-244EE80E34DB}"/>
              </a:ext>
            </a:extLst>
          </p:cNvPr>
          <p:cNvSpPr txBox="1"/>
          <p:nvPr/>
        </p:nvSpPr>
        <p:spPr>
          <a:xfrm>
            <a:off x="6411951" y="1131687"/>
            <a:ext cx="5780049" cy="738664"/>
          </a:xfrm>
          <a:prstGeom prst="rect">
            <a:avLst/>
          </a:prstGeom>
          <a:noFill/>
          <a:ln w="19050">
            <a:solidFill>
              <a:schemeClr val="tx1"/>
            </a:solidFill>
          </a:ln>
        </p:spPr>
        <p:txBody>
          <a:bodyPr wrap="square" rtlCol="0">
            <a:spAutoFit/>
          </a:bodyPr>
          <a:lstStyle/>
          <a:p>
            <a:r>
              <a:rPr lang="en-GB" sz="1400" b="1"/>
              <a:t>Inputs: </a:t>
            </a:r>
            <a:r>
              <a:rPr lang="en-GB" sz="1400"/>
              <a:t>geography, date</a:t>
            </a:r>
          </a:p>
          <a:p>
            <a:r>
              <a:rPr lang="en-GB" sz="1400" b="1"/>
              <a:t>Outputs: </a:t>
            </a:r>
            <a:r>
              <a:rPr lang="en-GB" sz="1400" u="sng"/>
              <a:t>all episodes</a:t>
            </a:r>
            <a:r>
              <a:rPr lang="en-GB" sz="1400"/>
              <a:t>, gynae/lower GI/urology/brain &amp; CNS/skin/head &amp; neck/lung/upper GI/breast/haematology/sarcoma (episodes &amp; radical)</a:t>
            </a:r>
            <a:endParaRPr lang="en-GB" sz="1400" b="1"/>
          </a:p>
        </p:txBody>
      </p:sp>
      <p:cxnSp>
        <p:nvCxnSpPr>
          <p:cNvPr id="10" name="Straight Arrow Connector 9">
            <a:extLst>
              <a:ext uri="{FF2B5EF4-FFF2-40B4-BE49-F238E27FC236}">
                <a16:creationId xmlns:a16="http://schemas.microsoft.com/office/drawing/2014/main" id="{539BF2DF-2EE4-49BF-88AA-8E8126226FFF}"/>
              </a:ext>
            </a:extLst>
          </p:cNvPr>
          <p:cNvCxnSpPr>
            <a:cxnSpLocks/>
          </p:cNvCxnSpPr>
          <p:nvPr/>
        </p:nvCxnSpPr>
        <p:spPr>
          <a:xfrm flipH="1">
            <a:off x="5597912" y="1542686"/>
            <a:ext cx="814040" cy="37383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9305383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A4C9EB-B377-441F-8D2E-1B547E4EB57B}"/>
              </a:ext>
            </a:extLst>
          </p:cNvPr>
          <p:cNvSpPr>
            <a:spLocks noGrp="1"/>
          </p:cNvSpPr>
          <p:nvPr>
            <p:ph type="title"/>
          </p:nvPr>
        </p:nvSpPr>
        <p:spPr/>
        <p:txBody>
          <a:bodyPr>
            <a:normAutofit/>
          </a:bodyPr>
          <a:lstStyle/>
          <a:p>
            <a:r>
              <a:rPr lang="en-GB" b="1">
                <a:latin typeface="Arial Nova" panose="020B0504020202020204" pitchFamily="34" charset="0"/>
              </a:rPr>
              <a:t>RTDS Events, London 2021 </a:t>
            </a:r>
          </a:p>
        </p:txBody>
      </p:sp>
      <p:sp>
        <p:nvSpPr>
          <p:cNvPr id="6" name="Footer Placeholder 5">
            <a:extLst>
              <a:ext uri="{FF2B5EF4-FFF2-40B4-BE49-F238E27FC236}">
                <a16:creationId xmlns:a16="http://schemas.microsoft.com/office/drawing/2014/main" id="{86BB8561-F48A-4DF2-A15A-6046BA5A29CC}"/>
              </a:ext>
            </a:extLst>
          </p:cNvPr>
          <p:cNvSpPr>
            <a:spLocks noGrp="1"/>
          </p:cNvSpPr>
          <p:nvPr>
            <p:ph type="ftr" sz="quarter" idx="11"/>
          </p:nvPr>
        </p:nvSpPr>
        <p:spPr/>
        <p:txBody>
          <a:bodyPr/>
          <a:lstStyle/>
          <a:p>
            <a:r>
              <a:rPr lang="en-GB"/>
              <a:t>© 2021 National Disease Registration Service (NDRS). All Rights Reserved</a:t>
            </a:r>
          </a:p>
        </p:txBody>
      </p:sp>
      <p:sp>
        <p:nvSpPr>
          <p:cNvPr id="7" name="Slide Number Placeholder 6">
            <a:extLst>
              <a:ext uri="{FF2B5EF4-FFF2-40B4-BE49-F238E27FC236}">
                <a16:creationId xmlns:a16="http://schemas.microsoft.com/office/drawing/2014/main" id="{98DDC62B-5B33-4CC6-BE27-4A1B108701A2}"/>
              </a:ext>
            </a:extLst>
          </p:cNvPr>
          <p:cNvSpPr>
            <a:spLocks noGrp="1"/>
          </p:cNvSpPr>
          <p:nvPr>
            <p:ph type="sldNum" sz="quarter" idx="12"/>
          </p:nvPr>
        </p:nvSpPr>
        <p:spPr/>
        <p:txBody>
          <a:bodyPr/>
          <a:lstStyle/>
          <a:p>
            <a:fld id="{B33FDC71-8906-4088-9FB1-76CBC632085F}" type="slidenum">
              <a:rPr lang="en-GB" smtClean="0"/>
              <a:t>29</a:t>
            </a:fld>
            <a:endParaRPr lang="en-GB"/>
          </a:p>
        </p:txBody>
      </p:sp>
      <p:pic>
        <p:nvPicPr>
          <p:cNvPr id="3" name="Picture 2">
            <a:extLst>
              <a:ext uri="{FF2B5EF4-FFF2-40B4-BE49-F238E27FC236}">
                <a16:creationId xmlns:a16="http://schemas.microsoft.com/office/drawing/2014/main" id="{5DD9916E-CB0A-4F3F-BE9C-A949E48C78EA}"/>
              </a:ext>
            </a:extLst>
          </p:cNvPr>
          <p:cNvPicPr>
            <a:picLocks noChangeAspect="1"/>
          </p:cNvPicPr>
          <p:nvPr/>
        </p:nvPicPr>
        <p:blipFill rotWithShape="1">
          <a:blip r:embed="rId2"/>
          <a:srcRect l="52410" t="11073" r="765" b="5407"/>
          <a:stretch/>
        </p:blipFill>
        <p:spPr>
          <a:xfrm>
            <a:off x="0" y="1727200"/>
            <a:ext cx="9138154" cy="4584188"/>
          </a:xfrm>
          <a:prstGeom prst="rect">
            <a:avLst/>
          </a:prstGeom>
        </p:spPr>
      </p:pic>
      <p:sp>
        <p:nvSpPr>
          <p:cNvPr id="8" name="Rectangle 7">
            <a:extLst>
              <a:ext uri="{FF2B5EF4-FFF2-40B4-BE49-F238E27FC236}">
                <a16:creationId xmlns:a16="http://schemas.microsoft.com/office/drawing/2014/main" id="{5DA1F13B-F9FB-4239-81FB-2014AA49A072}"/>
              </a:ext>
            </a:extLst>
          </p:cNvPr>
          <p:cNvSpPr/>
          <p:nvPr/>
        </p:nvSpPr>
        <p:spPr>
          <a:xfrm>
            <a:off x="0" y="2187919"/>
            <a:ext cx="7560527" cy="559053"/>
          </a:xfrm>
          <a:prstGeom prst="rect">
            <a:avLst/>
          </a:prstGeom>
          <a:noFill/>
          <a:ln w="19050">
            <a:solidFill>
              <a:schemeClr val="tx1"/>
            </a:solidFill>
          </a:ln>
          <a:effectLst>
            <a:outerShdw blurRad="50800" dist="50800" dir="5400000" algn="ctr" rotWithShape="0">
              <a:srgbClr val="FFFFFF"/>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highlight>
                <a:srgbClr val="FF00FF"/>
              </a:highlight>
            </a:endParaRPr>
          </a:p>
        </p:txBody>
      </p:sp>
      <p:sp>
        <p:nvSpPr>
          <p:cNvPr id="10" name="TextBox 9">
            <a:extLst>
              <a:ext uri="{FF2B5EF4-FFF2-40B4-BE49-F238E27FC236}">
                <a16:creationId xmlns:a16="http://schemas.microsoft.com/office/drawing/2014/main" id="{6F2183C4-23A7-4471-A6AB-C6CCDBCCB58C}"/>
              </a:ext>
            </a:extLst>
          </p:cNvPr>
          <p:cNvSpPr txBox="1"/>
          <p:nvPr/>
        </p:nvSpPr>
        <p:spPr>
          <a:xfrm>
            <a:off x="6308667" y="1079036"/>
            <a:ext cx="5780049" cy="954107"/>
          </a:xfrm>
          <a:prstGeom prst="rect">
            <a:avLst/>
          </a:prstGeom>
          <a:noFill/>
          <a:ln w="19050">
            <a:solidFill>
              <a:schemeClr val="tx1"/>
            </a:solidFill>
          </a:ln>
        </p:spPr>
        <p:txBody>
          <a:bodyPr wrap="square" rtlCol="0">
            <a:spAutoFit/>
          </a:bodyPr>
          <a:lstStyle/>
          <a:p>
            <a:r>
              <a:rPr lang="en-GB" sz="1400" b="1"/>
              <a:t>Inputs: </a:t>
            </a:r>
            <a:r>
              <a:rPr lang="en-GB" sz="1400"/>
              <a:t>attendances/episodes/prescriptions, date, radiotherapy intent, geography disease site </a:t>
            </a:r>
          </a:p>
          <a:p>
            <a:r>
              <a:rPr lang="en-GB" sz="1400" b="1"/>
              <a:t>Outputs: </a:t>
            </a:r>
            <a:r>
              <a:rPr lang="en-GB" sz="1400" u="sng"/>
              <a:t>activity summary</a:t>
            </a:r>
            <a:r>
              <a:rPr lang="en-GB" sz="1400"/>
              <a:t>, activity comparison (by itself, trust/tumour group), events (provider, alliance, CCG), data table </a:t>
            </a:r>
            <a:endParaRPr lang="en-GB" sz="1400" b="1"/>
          </a:p>
        </p:txBody>
      </p:sp>
      <p:cxnSp>
        <p:nvCxnSpPr>
          <p:cNvPr id="11" name="Straight Arrow Connector 10">
            <a:extLst>
              <a:ext uri="{FF2B5EF4-FFF2-40B4-BE49-F238E27FC236}">
                <a16:creationId xmlns:a16="http://schemas.microsoft.com/office/drawing/2014/main" id="{75947247-1B2D-42E9-9732-0ABB21F87A7E}"/>
              </a:ext>
            </a:extLst>
          </p:cNvPr>
          <p:cNvCxnSpPr>
            <a:cxnSpLocks/>
          </p:cNvCxnSpPr>
          <p:nvPr/>
        </p:nvCxnSpPr>
        <p:spPr>
          <a:xfrm flipH="1">
            <a:off x="5374888" y="1606223"/>
            <a:ext cx="915466" cy="581695"/>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715545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b="1">
                <a:latin typeface="Arial Nova" panose="020B0504020202020204" pitchFamily="34" charset="0"/>
              </a:rPr>
              <a:t>Introduction to CancerStats 2</a:t>
            </a:r>
            <a:endParaRPr lang="en-GB"/>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vert="horz" lIns="91440" tIns="45720" rIns="91440" bIns="45720" rtlCol="0" anchor="t">
            <a:normAutofit lnSpcReduction="10000"/>
          </a:bodyPr>
          <a:lstStyle/>
          <a:p>
            <a:pPr marL="539750" indent="-269875">
              <a:tabLst>
                <a:tab pos="10310813" algn="l"/>
              </a:tabLst>
            </a:pPr>
            <a:r>
              <a:rPr lang="en-GB" sz="2200" err="1">
                <a:latin typeface="Arial Nova Light"/>
              </a:rPr>
              <a:t>CancerStats</a:t>
            </a:r>
            <a:r>
              <a:rPr lang="en-GB" sz="2200">
                <a:latin typeface="Arial Nova Light"/>
              </a:rPr>
              <a:t> 2 is the main platform for </a:t>
            </a:r>
            <a:r>
              <a:rPr lang="en-GB" sz="2200" err="1">
                <a:latin typeface="Arial Nova Light"/>
              </a:rPr>
              <a:t>CancerStats</a:t>
            </a:r>
            <a:r>
              <a:rPr lang="en-GB" sz="2200">
                <a:latin typeface="Arial Nova Light"/>
              </a:rPr>
              <a:t> data available to logged in users</a:t>
            </a:r>
            <a:endParaRPr lang="en-US">
              <a:latin typeface="Arial Nova Light"/>
            </a:endParaRPr>
          </a:p>
          <a:p>
            <a:pPr marL="539750" indent="-269875">
              <a:tabLst>
                <a:tab pos="10310813" algn="l"/>
              </a:tabLst>
            </a:pPr>
            <a:r>
              <a:rPr lang="en-GB" sz="2200">
                <a:latin typeface="Arial Nova Light"/>
              </a:rPr>
              <a:t>Only Incidence and Mortality data remains on </a:t>
            </a:r>
            <a:r>
              <a:rPr lang="en-GB" sz="2200" err="1">
                <a:latin typeface="Arial Nova Light"/>
              </a:rPr>
              <a:t>CancerStats</a:t>
            </a:r>
            <a:r>
              <a:rPr lang="en-GB" sz="2200">
                <a:latin typeface="Arial Nova Light"/>
              </a:rPr>
              <a:t> 1, whereas </a:t>
            </a:r>
            <a:r>
              <a:rPr lang="en-GB" sz="2200" err="1">
                <a:latin typeface="Arial Nova Light"/>
              </a:rPr>
              <a:t>CancerStats</a:t>
            </a:r>
            <a:r>
              <a:rPr lang="en-GB" sz="2200">
                <a:latin typeface="Arial Nova Light"/>
              </a:rPr>
              <a:t> 2 contains Prevalence data, as well as a wide range of bespoke reports </a:t>
            </a:r>
            <a:endParaRPr lang="en-GB" sz="2200"/>
          </a:p>
          <a:p>
            <a:pPr marL="539750" indent="-269875">
              <a:tabLst>
                <a:tab pos="10310813" algn="l"/>
              </a:tabLst>
            </a:pPr>
            <a:r>
              <a:rPr lang="en-GB" sz="2200">
                <a:latin typeface="Arial Nova Light"/>
              </a:rPr>
              <a:t>It allows trusts to view reports based on the data they send into NCRAS and compare their data nationally, locally and internally </a:t>
            </a:r>
            <a:endParaRPr lang="en-GB" sz="2200"/>
          </a:p>
          <a:p>
            <a:pPr marL="539750" lvl="0" indent="-269875">
              <a:tabLst>
                <a:tab pos="10310813" algn="l"/>
              </a:tabLst>
            </a:pPr>
            <a:r>
              <a:rPr lang="en-GB" sz="2200">
                <a:latin typeface="Arial Nova Light"/>
              </a:rPr>
              <a:t>It helps cancer services identify data issues and any areas that can be improved</a:t>
            </a:r>
          </a:p>
          <a:p>
            <a:pPr marL="539750" lvl="0" indent="-269875">
              <a:tabLst>
                <a:tab pos="10310813" algn="l"/>
              </a:tabLst>
            </a:pPr>
            <a:r>
              <a:rPr lang="en-GB" sz="2200">
                <a:latin typeface="Arial Nova Light"/>
              </a:rPr>
              <a:t>MDTs can view trends in the data sent for their site</a:t>
            </a:r>
          </a:p>
          <a:p>
            <a:pPr marL="539750" indent="-269875">
              <a:tabLst>
                <a:tab pos="10310813" algn="l"/>
              </a:tabLst>
            </a:pPr>
            <a:r>
              <a:rPr lang="en-GB" sz="2200">
                <a:latin typeface="Arial Nova Light"/>
              </a:rPr>
              <a:t>CCGs &amp; Alliances can monitor their regional conformance and data quality </a:t>
            </a:r>
            <a:endParaRPr lang="en-GB" sz="2200"/>
          </a:p>
          <a:p>
            <a:pPr marL="539750" indent="-269875"/>
            <a:r>
              <a:rPr lang="en-GB" sz="2200">
                <a:latin typeface="Arial Nova Light"/>
              </a:rPr>
              <a:t>For this presentation we have used London (or a geography in London) as an example</a:t>
            </a:r>
            <a:endParaRPr lang="en-GB" sz="2200"/>
          </a:p>
          <a:p>
            <a:pPr marL="227965" indent="-227965"/>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a:t>
            </a:fld>
            <a:endParaRPr lang="en-GB"/>
          </a:p>
        </p:txBody>
      </p:sp>
    </p:spTree>
    <p:extLst>
      <p:ext uri="{BB962C8B-B14F-4D97-AF65-F5344CB8AC3E}">
        <p14:creationId xmlns:p14="http://schemas.microsoft.com/office/powerpoint/2010/main" val="389019265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A4C9EB-B377-441F-8D2E-1B547E4EB57B}"/>
              </a:ext>
            </a:extLst>
          </p:cNvPr>
          <p:cNvSpPr>
            <a:spLocks noGrp="1"/>
          </p:cNvSpPr>
          <p:nvPr>
            <p:ph type="title"/>
          </p:nvPr>
        </p:nvSpPr>
        <p:spPr/>
        <p:txBody>
          <a:bodyPr>
            <a:normAutofit/>
          </a:bodyPr>
          <a:lstStyle/>
          <a:p>
            <a:r>
              <a:rPr lang="en-GB" b="1">
                <a:latin typeface="Arial Nova" panose="020B0504020202020204" pitchFamily="34" charset="0"/>
              </a:rPr>
              <a:t>RTDS Radiotherapy Machine Use by Weekday, North Central London</a:t>
            </a:r>
          </a:p>
        </p:txBody>
      </p:sp>
      <p:sp>
        <p:nvSpPr>
          <p:cNvPr id="5" name="Date Placeholder 4">
            <a:extLst>
              <a:ext uri="{FF2B5EF4-FFF2-40B4-BE49-F238E27FC236}">
                <a16:creationId xmlns:a16="http://schemas.microsoft.com/office/drawing/2014/main" id="{D6129997-AA07-4144-9B5C-2A97DB6924FC}"/>
              </a:ext>
            </a:extLst>
          </p:cNvPr>
          <p:cNvSpPr>
            <a:spLocks noGrp="1"/>
          </p:cNvSpPr>
          <p:nvPr>
            <p:ph type="dt" sz="half" idx="10"/>
          </p:nvPr>
        </p:nvSpPr>
        <p:spPr/>
        <p:txBody>
          <a:bodyPr/>
          <a:lstStyle/>
          <a:p>
            <a:fld id="{A23EF97D-74F0-4EB9-B54E-2B03C5B96992}" type="datetime1">
              <a:rPr lang="en-GB" smtClean="0"/>
              <a:t>30/09/2022</a:t>
            </a:fld>
            <a:endParaRPr lang="en-GB"/>
          </a:p>
        </p:txBody>
      </p:sp>
      <p:sp>
        <p:nvSpPr>
          <p:cNvPr id="6" name="Footer Placeholder 5">
            <a:extLst>
              <a:ext uri="{FF2B5EF4-FFF2-40B4-BE49-F238E27FC236}">
                <a16:creationId xmlns:a16="http://schemas.microsoft.com/office/drawing/2014/main" id="{86BB8561-F48A-4DF2-A15A-6046BA5A29CC}"/>
              </a:ext>
            </a:extLst>
          </p:cNvPr>
          <p:cNvSpPr>
            <a:spLocks noGrp="1"/>
          </p:cNvSpPr>
          <p:nvPr>
            <p:ph type="ftr" sz="quarter" idx="11"/>
          </p:nvPr>
        </p:nvSpPr>
        <p:spPr/>
        <p:txBody>
          <a:bodyPr/>
          <a:lstStyle/>
          <a:p>
            <a:r>
              <a:rPr lang="en-GB"/>
              <a:t>© 2021 National Disease Registration Service (NDRS). All Rights Reserved</a:t>
            </a:r>
          </a:p>
        </p:txBody>
      </p:sp>
      <p:sp>
        <p:nvSpPr>
          <p:cNvPr id="7" name="Slide Number Placeholder 6">
            <a:extLst>
              <a:ext uri="{FF2B5EF4-FFF2-40B4-BE49-F238E27FC236}">
                <a16:creationId xmlns:a16="http://schemas.microsoft.com/office/drawing/2014/main" id="{98DDC62B-5B33-4CC6-BE27-4A1B108701A2}"/>
              </a:ext>
            </a:extLst>
          </p:cNvPr>
          <p:cNvSpPr>
            <a:spLocks noGrp="1"/>
          </p:cNvSpPr>
          <p:nvPr>
            <p:ph type="sldNum" sz="quarter" idx="12"/>
          </p:nvPr>
        </p:nvSpPr>
        <p:spPr/>
        <p:txBody>
          <a:bodyPr/>
          <a:lstStyle/>
          <a:p>
            <a:fld id="{B33FDC71-8906-4088-9FB1-76CBC632085F}" type="slidenum">
              <a:rPr lang="en-GB" smtClean="0"/>
              <a:t>30</a:t>
            </a:fld>
            <a:endParaRPr lang="en-GB"/>
          </a:p>
        </p:txBody>
      </p:sp>
      <p:pic>
        <p:nvPicPr>
          <p:cNvPr id="3" name="Picture 2">
            <a:extLst>
              <a:ext uri="{FF2B5EF4-FFF2-40B4-BE49-F238E27FC236}">
                <a16:creationId xmlns:a16="http://schemas.microsoft.com/office/drawing/2014/main" id="{70EEE27E-CA83-4071-B502-F2CFBE3FB48F}"/>
              </a:ext>
            </a:extLst>
          </p:cNvPr>
          <p:cNvPicPr>
            <a:picLocks noChangeAspect="1"/>
          </p:cNvPicPr>
          <p:nvPr/>
        </p:nvPicPr>
        <p:blipFill rotWithShape="1">
          <a:blip r:embed="rId2"/>
          <a:srcRect l="52591" t="9837" r="718" b="5284"/>
          <a:stretch/>
        </p:blipFill>
        <p:spPr>
          <a:xfrm>
            <a:off x="0" y="1459048"/>
            <a:ext cx="9578898" cy="4897536"/>
          </a:xfrm>
          <a:prstGeom prst="rect">
            <a:avLst/>
          </a:prstGeom>
        </p:spPr>
      </p:pic>
      <p:sp>
        <p:nvSpPr>
          <p:cNvPr id="8" name="Rectangle 7">
            <a:extLst>
              <a:ext uri="{FF2B5EF4-FFF2-40B4-BE49-F238E27FC236}">
                <a16:creationId xmlns:a16="http://schemas.microsoft.com/office/drawing/2014/main" id="{CBC09F82-7B28-48EE-8AB0-43AC4FB03039}"/>
              </a:ext>
            </a:extLst>
          </p:cNvPr>
          <p:cNvSpPr/>
          <p:nvPr/>
        </p:nvSpPr>
        <p:spPr>
          <a:xfrm>
            <a:off x="1" y="2009499"/>
            <a:ext cx="5174166" cy="559053"/>
          </a:xfrm>
          <a:prstGeom prst="rect">
            <a:avLst/>
          </a:prstGeom>
          <a:noFill/>
          <a:ln w="19050">
            <a:solidFill>
              <a:schemeClr val="tx1"/>
            </a:solidFill>
          </a:ln>
          <a:effectLst>
            <a:outerShdw blurRad="50800" dist="50800" dir="5400000" algn="ctr" rotWithShape="0">
              <a:srgbClr val="FFFFFF"/>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highlight>
                <a:srgbClr val="FF00FF"/>
              </a:highlight>
            </a:endParaRPr>
          </a:p>
        </p:txBody>
      </p:sp>
      <p:sp>
        <p:nvSpPr>
          <p:cNvPr id="9" name="TextBox 8">
            <a:extLst>
              <a:ext uri="{FF2B5EF4-FFF2-40B4-BE49-F238E27FC236}">
                <a16:creationId xmlns:a16="http://schemas.microsoft.com/office/drawing/2014/main" id="{56E48217-0D28-4297-A5FA-8032B8D665FA}"/>
              </a:ext>
            </a:extLst>
          </p:cNvPr>
          <p:cNvSpPr txBox="1"/>
          <p:nvPr/>
        </p:nvSpPr>
        <p:spPr>
          <a:xfrm>
            <a:off x="6308667" y="1079036"/>
            <a:ext cx="5780049" cy="738664"/>
          </a:xfrm>
          <a:prstGeom prst="rect">
            <a:avLst/>
          </a:prstGeom>
          <a:noFill/>
          <a:ln w="19050">
            <a:solidFill>
              <a:schemeClr val="tx1"/>
            </a:solidFill>
          </a:ln>
        </p:spPr>
        <p:txBody>
          <a:bodyPr wrap="square" lIns="91440" tIns="45720" rIns="91440" bIns="45720" rtlCol="0" anchor="t">
            <a:spAutoFit/>
          </a:bodyPr>
          <a:lstStyle/>
          <a:p>
            <a:r>
              <a:rPr lang="en-GB" sz="1400" b="1"/>
              <a:t>Inputs: </a:t>
            </a:r>
            <a:r>
              <a:rPr lang="en-GB" sz="1400"/>
              <a:t>machine type, treatment intent, tumour site, date, alliance/trust</a:t>
            </a:r>
          </a:p>
          <a:p>
            <a:r>
              <a:rPr lang="en-GB" sz="1400" b="1"/>
              <a:t>Outputs: </a:t>
            </a:r>
            <a:r>
              <a:rPr lang="en-GB" sz="1400" u="sng"/>
              <a:t>machine use by weekday</a:t>
            </a:r>
            <a:r>
              <a:rPr lang="en-GB" sz="1400"/>
              <a:t>, machine type, monthly attendances per linac, working day profile </a:t>
            </a:r>
            <a:endParaRPr lang="en-GB" sz="1400" b="1"/>
          </a:p>
        </p:txBody>
      </p:sp>
      <p:cxnSp>
        <p:nvCxnSpPr>
          <p:cNvPr id="10" name="Straight Arrow Connector 9">
            <a:extLst>
              <a:ext uri="{FF2B5EF4-FFF2-40B4-BE49-F238E27FC236}">
                <a16:creationId xmlns:a16="http://schemas.microsoft.com/office/drawing/2014/main" id="{7B9A2F3E-4A01-4B12-9C00-DE1E4BCBCCBD}"/>
              </a:ext>
            </a:extLst>
          </p:cNvPr>
          <p:cNvCxnSpPr>
            <a:cxnSpLocks/>
          </p:cNvCxnSpPr>
          <p:nvPr/>
        </p:nvCxnSpPr>
        <p:spPr>
          <a:xfrm flipH="1">
            <a:off x="5174167" y="1370361"/>
            <a:ext cx="1134501" cy="639137"/>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1401778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0" descr="Graphical user interface&#10;&#10;Description automatically generated">
            <a:extLst>
              <a:ext uri="{FF2B5EF4-FFF2-40B4-BE49-F238E27FC236}">
                <a16:creationId xmlns:a16="http://schemas.microsoft.com/office/drawing/2014/main" id="{2E97012F-1610-4AD2-4783-6D8783C17ECC}"/>
              </a:ext>
            </a:extLst>
          </p:cNvPr>
          <p:cNvPicPr>
            <a:picLocks noChangeAspect="1"/>
          </p:cNvPicPr>
          <p:nvPr/>
        </p:nvPicPr>
        <p:blipFill rotWithShape="1">
          <a:blip r:embed="rId2"/>
          <a:srcRect t="25857" r="1934" b="8443"/>
          <a:stretch/>
        </p:blipFill>
        <p:spPr>
          <a:xfrm>
            <a:off x="103678" y="2092765"/>
            <a:ext cx="11720119" cy="4408276"/>
          </a:xfrm>
          <a:prstGeom prst="rect">
            <a:avLst/>
          </a:prstGeom>
        </p:spPr>
      </p:pic>
      <p:sp>
        <p:nvSpPr>
          <p:cNvPr id="2" name="Title 1">
            <a:extLst>
              <a:ext uri="{FF2B5EF4-FFF2-40B4-BE49-F238E27FC236}">
                <a16:creationId xmlns:a16="http://schemas.microsoft.com/office/drawing/2014/main" id="{7CA4C9EB-B377-441F-8D2E-1B547E4EB57B}"/>
              </a:ext>
            </a:extLst>
          </p:cNvPr>
          <p:cNvSpPr>
            <a:spLocks noGrp="1"/>
          </p:cNvSpPr>
          <p:nvPr>
            <p:ph type="title"/>
          </p:nvPr>
        </p:nvSpPr>
        <p:spPr/>
        <p:txBody>
          <a:bodyPr>
            <a:normAutofit/>
          </a:bodyPr>
          <a:lstStyle/>
          <a:p>
            <a:r>
              <a:rPr lang="en-GB" b="1">
                <a:latin typeface="Arial Nova"/>
                <a:cs typeface="Segoe UI Semibold"/>
              </a:rPr>
              <a:t>RTDS Treatment codes (HRG), North Central London 2022</a:t>
            </a:r>
          </a:p>
        </p:txBody>
      </p:sp>
      <p:sp>
        <p:nvSpPr>
          <p:cNvPr id="6" name="Footer Placeholder 5">
            <a:extLst>
              <a:ext uri="{FF2B5EF4-FFF2-40B4-BE49-F238E27FC236}">
                <a16:creationId xmlns:a16="http://schemas.microsoft.com/office/drawing/2014/main" id="{86BB8561-F48A-4DF2-A15A-6046BA5A29CC}"/>
              </a:ext>
            </a:extLst>
          </p:cNvPr>
          <p:cNvSpPr>
            <a:spLocks noGrp="1"/>
          </p:cNvSpPr>
          <p:nvPr>
            <p:ph type="ftr" sz="quarter" idx="11"/>
          </p:nvPr>
        </p:nvSpPr>
        <p:spPr/>
        <p:txBody>
          <a:bodyPr/>
          <a:lstStyle/>
          <a:p>
            <a:r>
              <a:rPr lang="en-GB"/>
              <a:t>© 2021 National Disease Registration Service (NDRS). All Rights Reserved</a:t>
            </a:r>
          </a:p>
        </p:txBody>
      </p:sp>
      <p:sp>
        <p:nvSpPr>
          <p:cNvPr id="7" name="Slide Number Placeholder 6">
            <a:extLst>
              <a:ext uri="{FF2B5EF4-FFF2-40B4-BE49-F238E27FC236}">
                <a16:creationId xmlns:a16="http://schemas.microsoft.com/office/drawing/2014/main" id="{98DDC62B-5B33-4CC6-BE27-4A1B108701A2}"/>
              </a:ext>
            </a:extLst>
          </p:cNvPr>
          <p:cNvSpPr>
            <a:spLocks noGrp="1"/>
          </p:cNvSpPr>
          <p:nvPr>
            <p:ph type="sldNum" sz="quarter" idx="12"/>
          </p:nvPr>
        </p:nvSpPr>
        <p:spPr/>
        <p:txBody>
          <a:bodyPr/>
          <a:lstStyle/>
          <a:p>
            <a:fld id="{B33FDC71-8906-4088-9FB1-76CBC632085F}" type="slidenum">
              <a:rPr lang="en-GB" smtClean="0"/>
              <a:t>31</a:t>
            </a:fld>
            <a:endParaRPr lang="en-GB"/>
          </a:p>
        </p:txBody>
      </p:sp>
      <p:sp>
        <p:nvSpPr>
          <p:cNvPr id="8" name="TextBox 7">
            <a:extLst>
              <a:ext uri="{FF2B5EF4-FFF2-40B4-BE49-F238E27FC236}">
                <a16:creationId xmlns:a16="http://schemas.microsoft.com/office/drawing/2014/main" id="{F1B4283B-45C1-4BCE-B155-85667520C354}"/>
              </a:ext>
            </a:extLst>
          </p:cNvPr>
          <p:cNvSpPr txBox="1"/>
          <p:nvPr/>
        </p:nvSpPr>
        <p:spPr>
          <a:xfrm>
            <a:off x="6298084" y="1193309"/>
            <a:ext cx="5780049" cy="523220"/>
          </a:xfrm>
          <a:prstGeom prst="rect">
            <a:avLst/>
          </a:prstGeom>
          <a:noFill/>
          <a:ln w="19050">
            <a:solidFill>
              <a:schemeClr val="tx1"/>
            </a:solidFill>
          </a:ln>
        </p:spPr>
        <p:txBody>
          <a:bodyPr wrap="square" rtlCol="0">
            <a:spAutoFit/>
          </a:bodyPr>
          <a:lstStyle/>
          <a:p>
            <a:r>
              <a:rPr lang="en-GB" sz="1400" b="1"/>
              <a:t>Inputs: </a:t>
            </a:r>
            <a:r>
              <a:rPr lang="en-GB" sz="1400"/>
              <a:t>HRG (delivery/preparation), date, tumour site, alliance/trust</a:t>
            </a:r>
          </a:p>
          <a:p>
            <a:r>
              <a:rPr lang="en-GB" sz="1400" b="1"/>
              <a:t>Outputs: </a:t>
            </a:r>
            <a:r>
              <a:rPr lang="en-GB" sz="1400" u="sng"/>
              <a:t>monthly analysis</a:t>
            </a:r>
            <a:r>
              <a:rPr lang="en-GB" sz="1400"/>
              <a:t>, code summary</a:t>
            </a:r>
            <a:endParaRPr lang="en-GB" sz="1400" b="1"/>
          </a:p>
        </p:txBody>
      </p:sp>
      <p:sp>
        <p:nvSpPr>
          <p:cNvPr id="9" name="Rectangle 8">
            <a:extLst>
              <a:ext uri="{FF2B5EF4-FFF2-40B4-BE49-F238E27FC236}">
                <a16:creationId xmlns:a16="http://schemas.microsoft.com/office/drawing/2014/main" id="{47FC9A75-CF3A-4585-9581-6F5256129AE6}"/>
              </a:ext>
            </a:extLst>
          </p:cNvPr>
          <p:cNvSpPr/>
          <p:nvPr/>
        </p:nvSpPr>
        <p:spPr>
          <a:xfrm>
            <a:off x="103284" y="2285873"/>
            <a:ext cx="4481086" cy="421470"/>
          </a:xfrm>
          <a:prstGeom prst="rect">
            <a:avLst/>
          </a:prstGeom>
          <a:noFill/>
          <a:ln w="19050">
            <a:solidFill>
              <a:schemeClr val="tx1"/>
            </a:solidFill>
          </a:ln>
          <a:effectLst>
            <a:outerShdw blurRad="50800" dist="50800" dir="5400000" algn="ctr" rotWithShape="0">
              <a:srgbClr val="FFFFFF"/>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highlight>
                <a:srgbClr val="FF00FF"/>
              </a:highlight>
            </a:endParaRPr>
          </a:p>
        </p:txBody>
      </p:sp>
      <p:cxnSp>
        <p:nvCxnSpPr>
          <p:cNvPr id="10" name="Straight Arrow Connector 9">
            <a:extLst>
              <a:ext uri="{FF2B5EF4-FFF2-40B4-BE49-F238E27FC236}">
                <a16:creationId xmlns:a16="http://schemas.microsoft.com/office/drawing/2014/main" id="{EF885814-24A4-482E-BD46-273781411673}"/>
              </a:ext>
            </a:extLst>
          </p:cNvPr>
          <p:cNvCxnSpPr>
            <a:cxnSpLocks/>
          </p:cNvCxnSpPr>
          <p:nvPr/>
        </p:nvCxnSpPr>
        <p:spPr>
          <a:xfrm flipH="1">
            <a:off x="4588338" y="1370361"/>
            <a:ext cx="1720331" cy="1106402"/>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6153555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A4C9EB-B377-441F-8D2E-1B547E4EB57B}"/>
              </a:ext>
            </a:extLst>
          </p:cNvPr>
          <p:cNvSpPr>
            <a:spLocks noGrp="1"/>
          </p:cNvSpPr>
          <p:nvPr>
            <p:ph type="title"/>
          </p:nvPr>
        </p:nvSpPr>
        <p:spPr/>
        <p:txBody>
          <a:bodyPr>
            <a:normAutofit/>
          </a:bodyPr>
          <a:lstStyle/>
          <a:p>
            <a:r>
              <a:rPr lang="en-GB" b="1">
                <a:latin typeface="Arial Nova" panose="020B0504020202020204" pitchFamily="34" charset="0"/>
              </a:rPr>
              <a:t>RTDS QIPPs, North Central Londo</a:t>
            </a:r>
            <a:r>
              <a:rPr lang="en-GB" sz="3000" b="1">
                <a:latin typeface="Arial Nova" panose="020B0504020202020204" pitchFamily="34" charset="0"/>
              </a:rPr>
              <a:t>n</a:t>
            </a:r>
          </a:p>
        </p:txBody>
      </p:sp>
      <p:sp>
        <p:nvSpPr>
          <p:cNvPr id="6" name="Footer Placeholder 5">
            <a:extLst>
              <a:ext uri="{FF2B5EF4-FFF2-40B4-BE49-F238E27FC236}">
                <a16:creationId xmlns:a16="http://schemas.microsoft.com/office/drawing/2014/main" id="{86BB8561-F48A-4DF2-A15A-6046BA5A29CC}"/>
              </a:ext>
            </a:extLst>
          </p:cNvPr>
          <p:cNvSpPr>
            <a:spLocks noGrp="1"/>
          </p:cNvSpPr>
          <p:nvPr>
            <p:ph type="ftr" sz="quarter" idx="11"/>
          </p:nvPr>
        </p:nvSpPr>
        <p:spPr/>
        <p:txBody>
          <a:bodyPr/>
          <a:lstStyle/>
          <a:p>
            <a:r>
              <a:rPr lang="en-GB"/>
              <a:t>© 2021 National Disease Registration Service (NDRS). All Rights Reserved</a:t>
            </a:r>
          </a:p>
        </p:txBody>
      </p:sp>
      <p:sp>
        <p:nvSpPr>
          <p:cNvPr id="7" name="Slide Number Placeholder 6">
            <a:extLst>
              <a:ext uri="{FF2B5EF4-FFF2-40B4-BE49-F238E27FC236}">
                <a16:creationId xmlns:a16="http://schemas.microsoft.com/office/drawing/2014/main" id="{98DDC62B-5B33-4CC6-BE27-4A1B108701A2}"/>
              </a:ext>
            </a:extLst>
          </p:cNvPr>
          <p:cNvSpPr>
            <a:spLocks noGrp="1"/>
          </p:cNvSpPr>
          <p:nvPr>
            <p:ph type="sldNum" sz="quarter" idx="12"/>
          </p:nvPr>
        </p:nvSpPr>
        <p:spPr/>
        <p:txBody>
          <a:bodyPr/>
          <a:lstStyle/>
          <a:p>
            <a:fld id="{B33FDC71-8906-4088-9FB1-76CBC632085F}" type="slidenum">
              <a:rPr lang="en-GB" smtClean="0"/>
              <a:t>32</a:t>
            </a:fld>
            <a:endParaRPr lang="en-GB"/>
          </a:p>
        </p:txBody>
      </p:sp>
      <p:pic>
        <p:nvPicPr>
          <p:cNvPr id="3" name="Picture 2">
            <a:extLst>
              <a:ext uri="{FF2B5EF4-FFF2-40B4-BE49-F238E27FC236}">
                <a16:creationId xmlns:a16="http://schemas.microsoft.com/office/drawing/2014/main" id="{8528A02B-BC00-4057-A353-69F3F1205EA9}"/>
              </a:ext>
            </a:extLst>
          </p:cNvPr>
          <p:cNvPicPr>
            <a:picLocks noChangeAspect="1"/>
          </p:cNvPicPr>
          <p:nvPr/>
        </p:nvPicPr>
        <p:blipFill rotWithShape="1">
          <a:blip r:embed="rId2"/>
          <a:srcRect l="52500" t="9187" r="853" b="17925"/>
          <a:stretch/>
        </p:blipFill>
        <p:spPr>
          <a:xfrm>
            <a:off x="0" y="1302933"/>
            <a:ext cx="10181063" cy="4474272"/>
          </a:xfrm>
          <a:prstGeom prst="rect">
            <a:avLst/>
          </a:prstGeom>
        </p:spPr>
      </p:pic>
      <p:sp>
        <p:nvSpPr>
          <p:cNvPr id="8" name="Rectangle 7">
            <a:extLst>
              <a:ext uri="{FF2B5EF4-FFF2-40B4-BE49-F238E27FC236}">
                <a16:creationId xmlns:a16="http://schemas.microsoft.com/office/drawing/2014/main" id="{CAB6B2CC-7704-42BC-9ECD-BA14A5A736BB}"/>
              </a:ext>
            </a:extLst>
          </p:cNvPr>
          <p:cNvSpPr/>
          <p:nvPr/>
        </p:nvSpPr>
        <p:spPr>
          <a:xfrm>
            <a:off x="-1" y="1920289"/>
            <a:ext cx="6478859" cy="559053"/>
          </a:xfrm>
          <a:prstGeom prst="rect">
            <a:avLst/>
          </a:prstGeom>
          <a:noFill/>
          <a:ln w="19050">
            <a:solidFill>
              <a:schemeClr val="tx1"/>
            </a:solidFill>
          </a:ln>
          <a:effectLst>
            <a:outerShdw blurRad="50800" dist="50800" dir="5400000" algn="ctr" rotWithShape="0">
              <a:srgbClr val="FFFFFF"/>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highlight>
                <a:srgbClr val="FF00FF"/>
              </a:highlight>
            </a:endParaRPr>
          </a:p>
        </p:txBody>
      </p:sp>
      <p:sp>
        <p:nvSpPr>
          <p:cNvPr id="9" name="TextBox 8">
            <a:extLst>
              <a:ext uri="{FF2B5EF4-FFF2-40B4-BE49-F238E27FC236}">
                <a16:creationId xmlns:a16="http://schemas.microsoft.com/office/drawing/2014/main" id="{02189301-40EF-4203-A5E7-C5BBA0AC26EA}"/>
              </a:ext>
            </a:extLst>
          </p:cNvPr>
          <p:cNvSpPr txBox="1"/>
          <p:nvPr/>
        </p:nvSpPr>
        <p:spPr>
          <a:xfrm>
            <a:off x="6308667" y="1079036"/>
            <a:ext cx="5780049" cy="523220"/>
          </a:xfrm>
          <a:prstGeom prst="rect">
            <a:avLst/>
          </a:prstGeom>
          <a:noFill/>
          <a:ln w="19050">
            <a:solidFill>
              <a:schemeClr val="tx1"/>
            </a:solidFill>
          </a:ln>
        </p:spPr>
        <p:txBody>
          <a:bodyPr wrap="square" rtlCol="0">
            <a:spAutoFit/>
          </a:bodyPr>
          <a:lstStyle/>
          <a:p>
            <a:r>
              <a:rPr lang="en-GB" sz="1400" b="1"/>
              <a:t>Inputs: </a:t>
            </a:r>
            <a:r>
              <a:rPr lang="en-GB" sz="1400"/>
              <a:t>alliance, quarter, QIPP, treatment regions</a:t>
            </a:r>
          </a:p>
          <a:p>
            <a:r>
              <a:rPr lang="en-GB" sz="1400" b="1"/>
              <a:t>Outputs: </a:t>
            </a:r>
            <a:r>
              <a:rPr lang="en-GB" sz="1400" u="sng"/>
              <a:t>QIPP analysis</a:t>
            </a:r>
            <a:r>
              <a:rPr lang="en-GB" sz="1400"/>
              <a:t>, QIPP data</a:t>
            </a:r>
            <a:endParaRPr lang="en-GB" sz="1400" b="1"/>
          </a:p>
        </p:txBody>
      </p:sp>
      <p:cxnSp>
        <p:nvCxnSpPr>
          <p:cNvPr id="10" name="Straight Arrow Connector 9">
            <a:extLst>
              <a:ext uri="{FF2B5EF4-FFF2-40B4-BE49-F238E27FC236}">
                <a16:creationId xmlns:a16="http://schemas.microsoft.com/office/drawing/2014/main" id="{CDD8B159-2B50-40F1-9898-B7CA03B79C24}"/>
              </a:ext>
            </a:extLst>
          </p:cNvPr>
          <p:cNvCxnSpPr>
            <a:cxnSpLocks/>
          </p:cNvCxnSpPr>
          <p:nvPr/>
        </p:nvCxnSpPr>
        <p:spPr>
          <a:xfrm flipH="1">
            <a:off x="5084956" y="1370361"/>
            <a:ext cx="1223713" cy="549928"/>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BAD574F3-3DCA-4913-B000-E2A2334B4B42}"/>
              </a:ext>
            </a:extLst>
          </p:cNvPr>
          <p:cNvSpPr txBox="1"/>
          <p:nvPr/>
        </p:nvSpPr>
        <p:spPr>
          <a:xfrm>
            <a:off x="3741235" y="3556353"/>
            <a:ext cx="1499839" cy="184666"/>
          </a:xfrm>
          <a:prstGeom prst="rect">
            <a:avLst/>
          </a:prstGeom>
          <a:solidFill>
            <a:schemeClr val="bg1"/>
          </a:solidFill>
        </p:spPr>
        <p:txBody>
          <a:bodyPr wrap="square" rtlCol="0">
            <a:spAutoFit/>
          </a:bodyPr>
          <a:lstStyle/>
          <a:p>
            <a:r>
              <a:rPr lang="en-GB" sz="600">
                <a:highlight>
                  <a:srgbClr val="FFFFFF"/>
                </a:highlight>
              </a:rPr>
              <a:t>Trust A</a:t>
            </a:r>
          </a:p>
        </p:txBody>
      </p:sp>
    </p:spTree>
    <p:extLst>
      <p:ext uri="{BB962C8B-B14F-4D97-AF65-F5344CB8AC3E}">
        <p14:creationId xmlns:p14="http://schemas.microsoft.com/office/powerpoint/2010/main" val="75905258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9" descr="Graphical user interface&#10;&#10;Description automatically generated">
            <a:extLst>
              <a:ext uri="{FF2B5EF4-FFF2-40B4-BE49-F238E27FC236}">
                <a16:creationId xmlns:a16="http://schemas.microsoft.com/office/drawing/2014/main" id="{A9038D1E-B192-EBFE-EF0A-CE0C79EBF9F7}"/>
              </a:ext>
            </a:extLst>
          </p:cNvPr>
          <p:cNvPicPr>
            <a:picLocks noChangeAspect="1"/>
          </p:cNvPicPr>
          <p:nvPr/>
        </p:nvPicPr>
        <p:blipFill rotWithShape="1">
          <a:blip r:embed="rId2"/>
          <a:srcRect t="24276" r="11129" b="11898"/>
          <a:stretch/>
        </p:blipFill>
        <p:spPr>
          <a:xfrm>
            <a:off x="-4752" y="2134078"/>
            <a:ext cx="9928810" cy="4026878"/>
          </a:xfrm>
          <a:prstGeom prst="rect">
            <a:avLst/>
          </a:prstGeom>
        </p:spPr>
      </p:pic>
      <p:sp>
        <p:nvSpPr>
          <p:cNvPr id="2" name="Title 1">
            <a:extLst>
              <a:ext uri="{FF2B5EF4-FFF2-40B4-BE49-F238E27FC236}">
                <a16:creationId xmlns:a16="http://schemas.microsoft.com/office/drawing/2014/main" id="{7CA4C9EB-B377-441F-8D2E-1B547E4EB57B}"/>
              </a:ext>
            </a:extLst>
          </p:cNvPr>
          <p:cNvSpPr>
            <a:spLocks noGrp="1"/>
          </p:cNvSpPr>
          <p:nvPr>
            <p:ph type="title"/>
          </p:nvPr>
        </p:nvSpPr>
        <p:spPr/>
        <p:txBody>
          <a:bodyPr>
            <a:normAutofit/>
          </a:bodyPr>
          <a:lstStyle/>
          <a:p>
            <a:r>
              <a:rPr lang="en-GB" b="1">
                <a:latin typeface="Arial Nova"/>
                <a:cs typeface="Segoe UI Semibold"/>
              </a:rPr>
              <a:t>RTDS Quality Dashboard: Bone Radiotherapy Episodes 2021, North Central London </a:t>
            </a:r>
            <a:endParaRPr lang="en-GB" b="1">
              <a:latin typeface="Arial Nova" panose="020B0504020202020204" pitchFamily="34" charset="0"/>
            </a:endParaRPr>
          </a:p>
        </p:txBody>
      </p:sp>
      <p:sp>
        <p:nvSpPr>
          <p:cNvPr id="6" name="Footer Placeholder 5">
            <a:extLst>
              <a:ext uri="{FF2B5EF4-FFF2-40B4-BE49-F238E27FC236}">
                <a16:creationId xmlns:a16="http://schemas.microsoft.com/office/drawing/2014/main" id="{86BB8561-F48A-4DF2-A15A-6046BA5A29CC}"/>
              </a:ext>
            </a:extLst>
          </p:cNvPr>
          <p:cNvSpPr>
            <a:spLocks noGrp="1"/>
          </p:cNvSpPr>
          <p:nvPr>
            <p:ph type="ftr" sz="quarter" idx="11"/>
          </p:nvPr>
        </p:nvSpPr>
        <p:spPr/>
        <p:txBody>
          <a:bodyPr/>
          <a:lstStyle/>
          <a:p>
            <a:r>
              <a:rPr lang="en-GB"/>
              <a:t>© 2021 National Disease Registration Service (NDRS). All Rights Reserved</a:t>
            </a:r>
          </a:p>
        </p:txBody>
      </p:sp>
      <p:sp>
        <p:nvSpPr>
          <p:cNvPr id="7" name="Slide Number Placeholder 6">
            <a:extLst>
              <a:ext uri="{FF2B5EF4-FFF2-40B4-BE49-F238E27FC236}">
                <a16:creationId xmlns:a16="http://schemas.microsoft.com/office/drawing/2014/main" id="{98DDC62B-5B33-4CC6-BE27-4A1B108701A2}"/>
              </a:ext>
            </a:extLst>
          </p:cNvPr>
          <p:cNvSpPr>
            <a:spLocks noGrp="1"/>
          </p:cNvSpPr>
          <p:nvPr>
            <p:ph type="sldNum" sz="quarter" idx="12"/>
          </p:nvPr>
        </p:nvSpPr>
        <p:spPr/>
        <p:txBody>
          <a:bodyPr/>
          <a:lstStyle/>
          <a:p>
            <a:fld id="{B33FDC71-8906-4088-9FB1-76CBC632085F}" type="slidenum">
              <a:rPr lang="en-GB" smtClean="0"/>
              <a:t>33</a:t>
            </a:fld>
            <a:endParaRPr lang="en-GB"/>
          </a:p>
        </p:txBody>
      </p:sp>
      <p:sp>
        <p:nvSpPr>
          <p:cNvPr id="8" name="Rectangle 7">
            <a:extLst>
              <a:ext uri="{FF2B5EF4-FFF2-40B4-BE49-F238E27FC236}">
                <a16:creationId xmlns:a16="http://schemas.microsoft.com/office/drawing/2014/main" id="{ABEA33A8-194B-48FC-849F-E817B725B9E1}"/>
              </a:ext>
            </a:extLst>
          </p:cNvPr>
          <p:cNvSpPr/>
          <p:nvPr/>
        </p:nvSpPr>
        <p:spPr>
          <a:xfrm>
            <a:off x="1" y="2422094"/>
            <a:ext cx="6095949" cy="400303"/>
          </a:xfrm>
          <a:prstGeom prst="rect">
            <a:avLst/>
          </a:prstGeom>
          <a:noFill/>
          <a:ln w="19050">
            <a:solidFill>
              <a:schemeClr val="tx1"/>
            </a:solidFill>
          </a:ln>
          <a:effectLst>
            <a:outerShdw blurRad="50800" dist="50800" dir="5400000" algn="ctr" rotWithShape="0">
              <a:srgbClr val="FFFFFF"/>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highlight>
                <a:srgbClr val="FF00FF"/>
              </a:highlight>
            </a:endParaRPr>
          </a:p>
        </p:txBody>
      </p:sp>
      <p:sp>
        <p:nvSpPr>
          <p:cNvPr id="9" name="TextBox 8">
            <a:extLst>
              <a:ext uri="{FF2B5EF4-FFF2-40B4-BE49-F238E27FC236}">
                <a16:creationId xmlns:a16="http://schemas.microsoft.com/office/drawing/2014/main" id="{D652D1A9-491E-492F-AC00-D3ECF9C9004A}"/>
              </a:ext>
            </a:extLst>
          </p:cNvPr>
          <p:cNvSpPr txBox="1"/>
          <p:nvPr/>
        </p:nvSpPr>
        <p:spPr>
          <a:xfrm>
            <a:off x="6233533" y="1468428"/>
            <a:ext cx="5780049" cy="738664"/>
          </a:xfrm>
          <a:prstGeom prst="rect">
            <a:avLst/>
          </a:prstGeom>
          <a:noFill/>
          <a:ln w="19050">
            <a:solidFill>
              <a:schemeClr val="tx1"/>
            </a:solidFill>
          </a:ln>
        </p:spPr>
        <p:txBody>
          <a:bodyPr wrap="square" lIns="91440" tIns="45720" rIns="91440" bIns="45720" rtlCol="0" anchor="t">
            <a:spAutoFit/>
          </a:bodyPr>
          <a:lstStyle/>
          <a:p>
            <a:r>
              <a:rPr lang="en-GB" sz="1400" b="1"/>
              <a:t>Inputs: </a:t>
            </a:r>
            <a:r>
              <a:rPr lang="en-GB" sz="1400"/>
              <a:t>month, trust/alliance, radiotherapy network </a:t>
            </a:r>
          </a:p>
          <a:p>
            <a:r>
              <a:rPr lang="en-GB" sz="1400" b="1"/>
              <a:t>Outputs: </a:t>
            </a:r>
            <a:r>
              <a:rPr lang="en-GB" sz="1400"/>
              <a:t>RAD12A-B, RAD13A-D, RAD14, RAD15-C, RAD16, RAD17, </a:t>
            </a:r>
            <a:r>
              <a:rPr lang="en-GB" sz="1400" u="sng"/>
              <a:t>RAD18</a:t>
            </a:r>
            <a:r>
              <a:rPr lang="en-GB" sz="1400"/>
              <a:t>, RAD19, data table </a:t>
            </a:r>
          </a:p>
        </p:txBody>
      </p:sp>
      <p:cxnSp>
        <p:nvCxnSpPr>
          <p:cNvPr id="11" name="Straight Arrow Connector 10">
            <a:extLst>
              <a:ext uri="{FF2B5EF4-FFF2-40B4-BE49-F238E27FC236}">
                <a16:creationId xmlns:a16="http://schemas.microsoft.com/office/drawing/2014/main" id="{35FFB5AD-A458-471C-848D-CF1C8E3D930D}"/>
              </a:ext>
            </a:extLst>
          </p:cNvPr>
          <p:cNvCxnSpPr>
            <a:cxnSpLocks/>
          </p:cNvCxnSpPr>
          <p:nvPr/>
        </p:nvCxnSpPr>
        <p:spPr>
          <a:xfrm flipH="1">
            <a:off x="5609063" y="1839451"/>
            <a:ext cx="617900" cy="582642"/>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5416522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8" descr="Chart, bar chart&#10;&#10;Description automatically generated">
            <a:extLst>
              <a:ext uri="{FF2B5EF4-FFF2-40B4-BE49-F238E27FC236}">
                <a16:creationId xmlns:a16="http://schemas.microsoft.com/office/drawing/2014/main" id="{D9D6572B-2437-D372-4186-19072BAE5C6A}"/>
              </a:ext>
            </a:extLst>
          </p:cNvPr>
          <p:cNvPicPr>
            <a:picLocks noChangeAspect="1"/>
          </p:cNvPicPr>
          <p:nvPr/>
        </p:nvPicPr>
        <p:blipFill rotWithShape="1">
          <a:blip r:embed="rId2"/>
          <a:srcRect t="27826" r="3907" b="8261"/>
          <a:stretch/>
        </p:blipFill>
        <p:spPr>
          <a:xfrm>
            <a:off x="4233" y="2022476"/>
            <a:ext cx="10871116" cy="4080001"/>
          </a:xfrm>
          <a:prstGeom prst="rect">
            <a:avLst/>
          </a:prstGeom>
        </p:spPr>
      </p:pic>
      <p:sp>
        <p:nvSpPr>
          <p:cNvPr id="2" name="Title 1">
            <a:extLst>
              <a:ext uri="{FF2B5EF4-FFF2-40B4-BE49-F238E27FC236}">
                <a16:creationId xmlns:a16="http://schemas.microsoft.com/office/drawing/2014/main" id="{7CA4C9EB-B377-441F-8D2E-1B547E4EB57B}"/>
              </a:ext>
            </a:extLst>
          </p:cNvPr>
          <p:cNvSpPr>
            <a:spLocks noGrp="1"/>
          </p:cNvSpPr>
          <p:nvPr>
            <p:ph type="title"/>
          </p:nvPr>
        </p:nvSpPr>
        <p:spPr/>
        <p:txBody>
          <a:bodyPr>
            <a:normAutofit/>
          </a:bodyPr>
          <a:lstStyle/>
          <a:p>
            <a:r>
              <a:rPr lang="en-GB" b="1">
                <a:latin typeface="Arial Nova"/>
                <a:cs typeface="Segoe UI Semibold"/>
              </a:rPr>
              <a:t>Intensity-Modulated Radiation Therapy tumour site count 2022, North Central London</a:t>
            </a:r>
          </a:p>
        </p:txBody>
      </p:sp>
      <p:sp>
        <p:nvSpPr>
          <p:cNvPr id="6" name="Footer Placeholder 5">
            <a:extLst>
              <a:ext uri="{FF2B5EF4-FFF2-40B4-BE49-F238E27FC236}">
                <a16:creationId xmlns:a16="http://schemas.microsoft.com/office/drawing/2014/main" id="{86BB8561-F48A-4DF2-A15A-6046BA5A29CC}"/>
              </a:ext>
            </a:extLst>
          </p:cNvPr>
          <p:cNvSpPr>
            <a:spLocks noGrp="1"/>
          </p:cNvSpPr>
          <p:nvPr>
            <p:ph type="ftr" sz="quarter" idx="11"/>
          </p:nvPr>
        </p:nvSpPr>
        <p:spPr/>
        <p:txBody>
          <a:bodyPr/>
          <a:lstStyle/>
          <a:p>
            <a:r>
              <a:rPr lang="en-GB"/>
              <a:t>© 2021 National Disease Registration Service (NDRS). All Rights Reserved</a:t>
            </a:r>
          </a:p>
        </p:txBody>
      </p:sp>
      <p:sp>
        <p:nvSpPr>
          <p:cNvPr id="7" name="Slide Number Placeholder 6">
            <a:extLst>
              <a:ext uri="{FF2B5EF4-FFF2-40B4-BE49-F238E27FC236}">
                <a16:creationId xmlns:a16="http://schemas.microsoft.com/office/drawing/2014/main" id="{98DDC62B-5B33-4CC6-BE27-4A1B108701A2}"/>
              </a:ext>
            </a:extLst>
          </p:cNvPr>
          <p:cNvSpPr>
            <a:spLocks noGrp="1"/>
          </p:cNvSpPr>
          <p:nvPr>
            <p:ph type="sldNum" sz="quarter" idx="12"/>
          </p:nvPr>
        </p:nvSpPr>
        <p:spPr/>
        <p:txBody>
          <a:bodyPr/>
          <a:lstStyle/>
          <a:p>
            <a:fld id="{B33FDC71-8906-4088-9FB1-76CBC632085F}" type="slidenum">
              <a:rPr lang="en-GB" smtClean="0"/>
              <a:t>34</a:t>
            </a:fld>
            <a:endParaRPr lang="en-GB"/>
          </a:p>
        </p:txBody>
      </p:sp>
      <p:sp>
        <p:nvSpPr>
          <p:cNvPr id="8" name="Rectangle 7">
            <a:extLst>
              <a:ext uri="{FF2B5EF4-FFF2-40B4-BE49-F238E27FC236}">
                <a16:creationId xmlns:a16="http://schemas.microsoft.com/office/drawing/2014/main" id="{95CB1618-5FA2-4DBA-A49C-52E4E57F39EF}"/>
              </a:ext>
            </a:extLst>
          </p:cNvPr>
          <p:cNvSpPr/>
          <p:nvPr/>
        </p:nvSpPr>
        <p:spPr>
          <a:xfrm>
            <a:off x="1" y="2018333"/>
            <a:ext cx="4325692" cy="1021974"/>
          </a:xfrm>
          <a:prstGeom prst="rect">
            <a:avLst/>
          </a:prstGeom>
          <a:noFill/>
          <a:ln w="19050">
            <a:solidFill>
              <a:schemeClr val="tx1"/>
            </a:solidFill>
          </a:ln>
          <a:effectLst>
            <a:outerShdw blurRad="50800" dist="50800" dir="5400000" algn="ctr" rotWithShape="0">
              <a:srgbClr val="FFFFFF"/>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highlight>
                <a:srgbClr val="FF00FF"/>
              </a:highlight>
            </a:endParaRPr>
          </a:p>
        </p:txBody>
      </p:sp>
      <p:sp>
        <p:nvSpPr>
          <p:cNvPr id="10" name="TextBox 9">
            <a:extLst>
              <a:ext uri="{FF2B5EF4-FFF2-40B4-BE49-F238E27FC236}">
                <a16:creationId xmlns:a16="http://schemas.microsoft.com/office/drawing/2014/main" id="{89F05E54-C111-4479-98F5-94EB84E02593}"/>
              </a:ext>
            </a:extLst>
          </p:cNvPr>
          <p:cNvSpPr txBox="1"/>
          <p:nvPr/>
        </p:nvSpPr>
        <p:spPr>
          <a:xfrm>
            <a:off x="6221658" y="1279669"/>
            <a:ext cx="5780049" cy="738664"/>
          </a:xfrm>
          <a:prstGeom prst="rect">
            <a:avLst/>
          </a:prstGeom>
          <a:noFill/>
          <a:ln w="19050">
            <a:solidFill>
              <a:schemeClr val="tx1"/>
            </a:solidFill>
          </a:ln>
        </p:spPr>
        <p:txBody>
          <a:bodyPr wrap="square" lIns="91440" tIns="45720" rIns="91440" bIns="45720" rtlCol="0" anchor="t">
            <a:spAutoFit/>
          </a:bodyPr>
          <a:lstStyle/>
          <a:p>
            <a:r>
              <a:rPr lang="en-GB" sz="1400" b="1"/>
              <a:t>Inputs: </a:t>
            </a:r>
            <a:r>
              <a:rPr lang="en-GB" sz="1400"/>
              <a:t>date, alliance/trust, operational delivery network, tumour site</a:t>
            </a:r>
          </a:p>
          <a:p>
            <a:r>
              <a:rPr lang="en-GB" sz="1400" b="1"/>
              <a:t>Outputs: </a:t>
            </a:r>
            <a:r>
              <a:rPr lang="en-GB" sz="1400" u="sng"/>
              <a:t>count by tumour site</a:t>
            </a:r>
            <a:r>
              <a:rPr lang="en-GB" sz="1400"/>
              <a:t>, count by month, % month, % by provider, % by month, data table </a:t>
            </a:r>
          </a:p>
        </p:txBody>
      </p:sp>
      <p:cxnSp>
        <p:nvCxnSpPr>
          <p:cNvPr id="12" name="Straight Arrow Connector 11">
            <a:extLst>
              <a:ext uri="{FF2B5EF4-FFF2-40B4-BE49-F238E27FC236}">
                <a16:creationId xmlns:a16="http://schemas.microsoft.com/office/drawing/2014/main" id="{B8C9F4F5-8DFC-4298-918C-3509ABA89D40}"/>
              </a:ext>
            </a:extLst>
          </p:cNvPr>
          <p:cNvCxnSpPr>
            <a:cxnSpLocks/>
            <a:endCxn id="8" idx="3"/>
          </p:cNvCxnSpPr>
          <p:nvPr/>
        </p:nvCxnSpPr>
        <p:spPr>
          <a:xfrm flipH="1">
            <a:off x="4325693" y="1444396"/>
            <a:ext cx="1895966" cy="1084924"/>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1578070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10" descr="A screenshot of a computer&#10;&#10;Description automatically generated">
            <a:extLst>
              <a:ext uri="{FF2B5EF4-FFF2-40B4-BE49-F238E27FC236}">
                <a16:creationId xmlns:a16="http://schemas.microsoft.com/office/drawing/2014/main" id="{25EDF733-C771-769A-4799-017ABBCD1F23}"/>
              </a:ext>
            </a:extLst>
          </p:cNvPr>
          <p:cNvPicPr>
            <a:picLocks noChangeAspect="1"/>
          </p:cNvPicPr>
          <p:nvPr/>
        </p:nvPicPr>
        <p:blipFill rotWithShape="1">
          <a:blip r:embed="rId2"/>
          <a:srcRect t="25276" r="1507" b="9919"/>
          <a:stretch/>
        </p:blipFill>
        <p:spPr>
          <a:xfrm>
            <a:off x="57151" y="2228855"/>
            <a:ext cx="10932345" cy="4022572"/>
          </a:xfrm>
          <a:prstGeom prst="rect">
            <a:avLst/>
          </a:prstGeom>
        </p:spPr>
      </p:pic>
      <p:sp>
        <p:nvSpPr>
          <p:cNvPr id="2" name="Title 1">
            <a:extLst>
              <a:ext uri="{FF2B5EF4-FFF2-40B4-BE49-F238E27FC236}">
                <a16:creationId xmlns:a16="http://schemas.microsoft.com/office/drawing/2014/main" id="{7CA4C9EB-B377-441F-8D2E-1B547E4EB57B}"/>
              </a:ext>
            </a:extLst>
          </p:cNvPr>
          <p:cNvSpPr>
            <a:spLocks noGrp="1"/>
          </p:cNvSpPr>
          <p:nvPr>
            <p:ph type="title"/>
          </p:nvPr>
        </p:nvSpPr>
        <p:spPr>
          <a:xfrm>
            <a:off x="838200" y="-140382"/>
            <a:ext cx="10515600" cy="1012719"/>
          </a:xfrm>
        </p:spPr>
        <p:txBody>
          <a:bodyPr>
            <a:normAutofit/>
          </a:bodyPr>
          <a:lstStyle/>
          <a:p>
            <a:r>
              <a:rPr lang="en-GB" b="1">
                <a:latin typeface="Arial Nova"/>
                <a:cs typeface="Segoe UI Semibold"/>
              </a:rPr>
              <a:t>RTDS COVID-19 Dashboard activity by fractionation category and tumour group, London 2022</a:t>
            </a:r>
            <a:endParaRPr lang="en-GB" b="1">
              <a:latin typeface="Arial Nova" panose="020B0504020202020204" pitchFamily="34" charset="0"/>
            </a:endParaRPr>
          </a:p>
        </p:txBody>
      </p:sp>
      <p:sp>
        <p:nvSpPr>
          <p:cNvPr id="6" name="Footer Placeholder 5">
            <a:extLst>
              <a:ext uri="{FF2B5EF4-FFF2-40B4-BE49-F238E27FC236}">
                <a16:creationId xmlns:a16="http://schemas.microsoft.com/office/drawing/2014/main" id="{86BB8561-F48A-4DF2-A15A-6046BA5A29CC}"/>
              </a:ext>
            </a:extLst>
          </p:cNvPr>
          <p:cNvSpPr>
            <a:spLocks noGrp="1"/>
          </p:cNvSpPr>
          <p:nvPr>
            <p:ph type="ftr" sz="quarter" idx="11"/>
          </p:nvPr>
        </p:nvSpPr>
        <p:spPr/>
        <p:txBody>
          <a:bodyPr/>
          <a:lstStyle/>
          <a:p>
            <a:r>
              <a:rPr lang="en-GB"/>
              <a:t>© 2021 National Disease Registration Service (NDRS). All Rights Reserved</a:t>
            </a:r>
          </a:p>
        </p:txBody>
      </p:sp>
      <p:sp>
        <p:nvSpPr>
          <p:cNvPr id="7" name="Slide Number Placeholder 6">
            <a:extLst>
              <a:ext uri="{FF2B5EF4-FFF2-40B4-BE49-F238E27FC236}">
                <a16:creationId xmlns:a16="http://schemas.microsoft.com/office/drawing/2014/main" id="{98DDC62B-5B33-4CC6-BE27-4A1B108701A2}"/>
              </a:ext>
            </a:extLst>
          </p:cNvPr>
          <p:cNvSpPr>
            <a:spLocks noGrp="1"/>
          </p:cNvSpPr>
          <p:nvPr>
            <p:ph type="sldNum" sz="quarter" idx="12"/>
          </p:nvPr>
        </p:nvSpPr>
        <p:spPr/>
        <p:txBody>
          <a:bodyPr/>
          <a:lstStyle/>
          <a:p>
            <a:fld id="{B33FDC71-8906-4088-9FB1-76CBC632085F}" type="slidenum">
              <a:rPr lang="en-GB" smtClean="0"/>
              <a:t>35</a:t>
            </a:fld>
            <a:endParaRPr lang="en-GB"/>
          </a:p>
        </p:txBody>
      </p:sp>
      <p:sp>
        <p:nvSpPr>
          <p:cNvPr id="8" name="Rectangle 7">
            <a:extLst>
              <a:ext uri="{FF2B5EF4-FFF2-40B4-BE49-F238E27FC236}">
                <a16:creationId xmlns:a16="http://schemas.microsoft.com/office/drawing/2014/main" id="{0964CDA7-8046-443D-A04C-8849850700ED}"/>
              </a:ext>
            </a:extLst>
          </p:cNvPr>
          <p:cNvSpPr/>
          <p:nvPr/>
        </p:nvSpPr>
        <p:spPr>
          <a:xfrm>
            <a:off x="60267" y="2460438"/>
            <a:ext cx="10944748" cy="463804"/>
          </a:xfrm>
          <a:prstGeom prst="rect">
            <a:avLst/>
          </a:prstGeom>
          <a:noFill/>
          <a:ln w="19050">
            <a:solidFill>
              <a:schemeClr val="tx1"/>
            </a:solidFill>
          </a:ln>
          <a:effectLst>
            <a:outerShdw blurRad="50800" dist="50800" dir="5400000" algn="ctr" rotWithShape="0">
              <a:srgbClr val="FFFFFF"/>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highlight>
                <a:srgbClr val="FF00FF"/>
              </a:highlight>
            </a:endParaRPr>
          </a:p>
        </p:txBody>
      </p:sp>
      <p:sp>
        <p:nvSpPr>
          <p:cNvPr id="9" name="TextBox 8">
            <a:extLst>
              <a:ext uri="{FF2B5EF4-FFF2-40B4-BE49-F238E27FC236}">
                <a16:creationId xmlns:a16="http://schemas.microsoft.com/office/drawing/2014/main" id="{AADD0C4C-EFB4-46E6-9D7B-4648977F5BBD}"/>
              </a:ext>
            </a:extLst>
          </p:cNvPr>
          <p:cNvSpPr txBox="1"/>
          <p:nvPr/>
        </p:nvSpPr>
        <p:spPr>
          <a:xfrm>
            <a:off x="6179671" y="1082664"/>
            <a:ext cx="5883333" cy="1384995"/>
          </a:xfrm>
          <a:prstGeom prst="rect">
            <a:avLst/>
          </a:prstGeom>
          <a:noFill/>
          <a:ln w="19050">
            <a:solidFill>
              <a:schemeClr val="tx1"/>
            </a:solidFill>
          </a:ln>
        </p:spPr>
        <p:txBody>
          <a:bodyPr wrap="square" rtlCol="0">
            <a:spAutoFit/>
          </a:bodyPr>
          <a:lstStyle/>
          <a:p>
            <a:r>
              <a:rPr lang="en-GB" sz="1400" b="1"/>
              <a:t>Inputs: </a:t>
            </a:r>
            <a:r>
              <a:rPr lang="en-GB" sz="1400"/>
              <a:t>month, network &amp; provider, alliance, area team, tumour group &amp; intent, dose &amp; fraction, age group</a:t>
            </a:r>
          </a:p>
          <a:p>
            <a:r>
              <a:rPr lang="en-GB" sz="1400" b="1"/>
              <a:t>Outputs: </a:t>
            </a:r>
            <a:r>
              <a:rPr lang="en-GB" sz="1400"/>
              <a:t>activity (n) by: fractionation category/dose fractionation/schedules/age group(table/chart), activity (%) by: fractionation category &amp; tumour group,/schedules,/age group, activity (% &amp; n) by: dose fraction (curative/palliative)</a:t>
            </a:r>
          </a:p>
        </p:txBody>
      </p:sp>
      <p:cxnSp>
        <p:nvCxnSpPr>
          <p:cNvPr id="10" name="Straight Arrow Connector 9">
            <a:extLst>
              <a:ext uri="{FF2B5EF4-FFF2-40B4-BE49-F238E27FC236}">
                <a16:creationId xmlns:a16="http://schemas.microsoft.com/office/drawing/2014/main" id="{DEE91EFE-1B18-43CF-8725-726FA6D8C172}"/>
              </a:ext>
            </a:extLst>
          </p:cNvPr>
          <p:cNvCxnSpPr>
            <a:cxnSpLocks/>
          </p:cNvCxnSpPr>
          <p:nvPr/>
        </p:nvCxnSpPr>
        <p:spPr>
          <a:xfrm flipH="1">
            <a:off x="4772723" y="1558678"/>
            <a:ext cx="1406948" cy="893168"/>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3793054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77B93476-580E-4176-B874-DEF46503BFA5}"/>
              </a:ext>
            </a:extLst>
          </p:cNvPr>
          <p:cNvSpPr>
            <a:spLocks noGrp="1"/>
          </p:cNvSpPr>
          <p:nvPr>
            <p:ph type="ftr" sz="quarter" idx="11"/>
          </p:nvPr>
        </p:nvSpPr>
        <p:spPr/>
        <p:txBody>
          <a:bodyPr/>
          <a:lstStyle/>
          <a:p>
            <a:r>
              <a:rPr lang="en-GB"/>
              <a:t>© 2021 National Disease Registration Service (NDRS). All Rights Reserved</a:t>
            </a:r>
          </a:p>
        </p:txBody>
      </p:sp>
      <p:sp>
        <p:nvSpPr>
          <p:cNvPr id="7" name="Slide Number Placeholder 6">
            <a:extLst>
              <a:ext uri="{FF2B5EF4-FFF2-40B4-BE49-F238E27FC236}">
                <a16:creationId xmlns:a16="http://schemas.microsoft.com/office/drawing/2014/main" id="{EA010F8B-D869-467E-A85E-774E6C7A2489}"/>
              </a:ext>
            </a:extLst>
          </p:cNvPr>
          <p:cNvSpPr>
            <a:spLocks noGrp="1"/>
          </p:cNvSpPr>
          <p:nvPr>
            <p:ph type="sldNum" sz="quarter" idx="12"/>
          </p:nvPr>
        </p:nvSpPr>
        <p:spPr/>
        <p:txBody>
          <a:bodyPr/>
          <a:lstStyle/>
          <a:p>
            <a:fld id="{B33FDC71-8906-4088-9FB1-76CBC632085F}" type="slidenum">
              <a:rPr lang="en-GB" smtClean="0"/>
              <a:t>36</a:t>
            </a:fld>
            <a:endParaRPr lang="en-GB"/>
          </a:p>
        </p:txBody>
      </p:sp>
      <p:sp>
        <p:nvSpPr>
          <p:cNvPr id="8" name="Title 7">
            <a:extLst>
              <a:ext uri="{FF2B5EF4-FFF2-40B4-BE49-F238E27FC236}">
                <a16:creationId xmlns:a16="http://schemas.microsoft.com/office/drawing/2014/main" id="{918DEADD-E923-48CB-ADB4-11FA76DE00E3}"/>
              </a:ext>
            </a:extLst>
          </p:cNvPr>
          <p:cNvSpPr>
            <a:spLocks noGrp="1"/>
          </p:cNvSpPr>
          <p:nvPr>
            <p:ph type="title"/>
          </p:nvPr>
        </p:nvSpPr>
        <p:spPr>
          <a:xfrm>
            <a:off x="4410997" y="2492542"/>
            <a:ext cx="6153151" cy="800991"/>
          </a:xfrm>
        </p:spPr>
        <p:txBody>
          <a:bodyPr>
            <a:noAutofit/>
          </a:bodyPr>
          <a:lstStyle/>
          <a:p>
            <a:r>
              <a:rPr lang="en-GB">
                <a:latin typeface="Arial Nova" panose="020B0504020202020204" pitchFamily="34" charset="0"/>
              </a:rPr>
              <a:t>Systemic Anti-Cancer Therapy (SACT)</a:t>
            </a:r>
          </a:p>
        </p:txBody>
      </p:sp>
    </p:spTree>
    <p:extLst>
      <p:ext uri="{BB962C8B-B14F-4D97-AF65-F5344CB8AC3E}">
        <p14:creationId xmlns:p14="http://schemas.microsoft.com/office/powerpoint/2010/main" val="125269432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6BE69883-E2E4-460B-B201-D7FBF7619805}"/>
              </a:ext>
            </a:extLst>
          </p:cNvPr>
          <p:cNvSpPr>
            <a:spLocks noGrp="1"/>
          </p:cNvSpPr>
          <p:nvPr>
            <p:ph type="title"/>
          </p:nvPr>
        </p:nvSpPr>
        <p:spPr/>
        <p:txBody>
          <a:bodyPr/>
          <a:lstStyle/>
          <a:p>
            <a:r>
              <a:rPr lang="en-GB" b="1">
                <a:latin typeface="Arial Nova" panose="020B0504020202020204" pitchFamily="34" charset="0"/>
              </a:rPr>
              <a:t>SACT Reports</a:t>
            </a:r>
          </a:p>
        </p:txBody>
      </p:sp>
      <p:sp>
        <p:nvSpPr>
          <p:cNvPr id="7" name="Content Placeholder 6">
            <a:extLst>
              <a:ext uri="{FF2B5EF4-FFF2-40B4-BE49-F238E27FC236}">
                <a16:creationId xmlns:a16="http://schemas.microsoft.com/office/drawing/2014/main" id="{BEA2F413-31CD-45F3-9C13-8CDFA4E8E0D5}"/>
              </a:ext>
            </a:extLst>
          </p:cNvPr>
          <p:cNvSpPr>
            <a:spLocks noGrp="1"/>
          </p:cNvSpPr>
          <p:nvPr>
            <p:ph idx="1"/>
          </p:nvPr>
        </p:nvSpPr>
        <p:spPr/>
        <p:txBody>
          <a:bodyPr>
            <a:normAutofit fontScale="85000" lnSpcReduction="20000"/>
          </a:bodyPr>
          <a:lstStyle/>
          <a:p>
            <a:pPr marL="0" indent="0" fontAlgn="base">
              <a:buNone/>
            </a:pPr>
            <a:r>
              <a:rPr lang="en-GB">
                <a:solidFill>
                  <a:schemeClr val="bg1">
                    <a:lumMod val="50000"/>
                  </a:schemeClr>
                </a:solidFill>
              </a:rPr>
              <a:t>“The Systemic Anti-Cancer Therapy dataset is the national mandatory collection of systemic anti-cancer therapy activity from all NHS England chemotherapy providers.</a:t>
            </a:r>
          </a:p>
          <a:p>
            <a:pPr marL="0" indent="0" fontAlgn="base">
              <a:buNone/>
            </a:pPr>
            <a:r>
              <a:rPr lang="en-GB">
                <a:solidFill>
                  <a:schemeClr val="bg1">
                    <a:lumMod val="50000"/>
                  </a:schemeClr>
                </a:solidFill>
              </a:rPr>
              <a:t> </a:t>
            </a:r>
          </a:p>
          <a:p>
            <a:pPr marL="0" indent="0" fontAlgn="base">
              <a:buNone/>
            </a:pPr>
            <a:r>
              <a:rPr lang="en-GB">
                <a:solidFill>
                  <a:schemeClr val="bg1">
                    <a:lumMod val="50000"/>
                  </a:schemeClr>
                </a:solidFill>
              </a:rPr>
              <a:t>It has been designed to:</a:t>
            </a:r>
          </a:p>
          <a:p>
            <a:pPr marL="285750" indent="-285750" fontAlgn="base"/>
            <a:r>
              <a:rPr lang="en-GB">
                <a:solidFill>
                  <a:schemeClr val="bg1">
                    <a:lumMod val="50000"/>
                  </a:schemeClr>
                </a:solidFill>
              </a:rPr>
              <a:t>Provide a clear picture of patterns of systemic anti-cancer therapy, including chemotherapy, being given across England.</a:t>
            </a:r>
          </a:p>
          <a:p>
            <a:pPr marL="285750" indent="-285750" fontAlgn="base"/>
            <a:r>
              <a:rPr lang="en-GB">
                <a:solidFill>
                  <a:schemeClr val="bg1">
                    <a:lumMod val="50000"/>
                  </a:schemeClr>
                </a:solidFill>
              </a:rPr>
              <a:t>Support patients and their clinical teams in choosing appropriate treatments and care.</a:t>
            </a:r>
          </a:p>
          <a:p>
            <a:pPr marL="285750" indent="-285750" fontAlgn="base"/>
            <a:r>
              <a:rPr lang="en-GB">
                <a:solidFill>
                  <a:schemeClr val="bg1">
                    <a:lumMod val="50000"/>
                  </a:schemeClr>
                </a:solidFill>
              </a:rPr>
              <a:t>Understand patterns of service provision and support rational clinical decision making to improve patient care.</a:t>
            </a:r>
          </a:p>
          <a:p>
            <a:pPr fontAlgn="base"/>
            <a:endParaRPr lang="en-GB">
              <a:solidFill>
                <a:schemeClr val="bg1">
                  <a:lumMod val="50000"/>
                </a:schemeClr>
              </a:solidFill>
            </a:endParaRPr>
          </a:p>
          <a:p>
            <a:pPr marL="0" indent="0" fontAlgn="base">
              <a:buNone/>
            </a:pPr>
            <a:r>
              <a:rPr lang="en-GB">
                <a:solidFill>
                  <a:schemeClr val="bg1">
                    <a:lumMod val="50000"/>
                  </a:schemeClr>
                </a:solidFill>
              </a:rPr>
              <a:t>The SACT dataset collects information reported routinely by NHS trusts on the treatment of malignant disease in secondary care in England.  It relates to all cancer patients, both adult and paediatric, in acute inpatient, day-case and outpatient settings and delivery in the community. It covers systemic anti-cancer treatment for all solid and haematological malignancies, including patients in clinical trials.”</a:t>
            </a:r>
          </a:p>
          <a:p>
            <a:endParaRPr lang="en-GB"/>
          </a:p>
        </p:txBody>
      </p:sp>
      <p:sp>
        <p:nvSpPr>
          <p:cNvPr id="3" name="Footer Placeholder 2">
            <a:extLst>
              <a:ext uri="{FF2B5EF4-FFF2-40B4-BE49-F238E27FC236}">
                <a16:creationId xmlns:a16="http://schemas.microsoft.com/office/drawing/2014/main" id="{706314F2-0882-40C7-BA1B-86721F662224}"/>
              </a:ext>
            </a:extLst>
          </p:cNvPr>
          <p:cNvSpPr>
            <a:spLocks noGrp="1"/>
          </p:cNvSpPr>
          <p:nvPr>
            <p:ph type="ftr" sz="quarter" idx="11"/>
          </p:nvPr>
        </p:nvSpPr>
        <p:spPr/>
        <p:txBody>
          <a:bodyPr/>
          <a:lstStyle/>
          <a:p>
            <a:r>
              <a:rPr lang="en-GB"/>
              <a:t>© 2021 National Disease Registration Service (NDRS). All Rights Reserved</a:t>
            </a:r>
          </a:p>
        </p:txBody>
      </p:sp>
      <p:sp>
        <p:nvSpPr>
          <p:cNvPr id="4" name="Slide Number Placeholder 3">
            <a:extLst>
              <a:ext uri="{FF2B5EF4-FFF2-40B4-BE49-F238E27FC236}">
                <a16:creationId xmlns:a16="http://schemas.microsoft.com/office/drawing/2014/main" id="{47DAA74A-7E91-45D8-B21C-CBBC2127E009}"/>
              </a:ext>
            </a:extLst>
          </p:cNvPr>
          <p:cNvSpPr>
            <a:spLocks noGrp="1"/>
          </p:cNvSpPr>
          <p:nvPr>
            <p:ph type="sldNum" sz="quarter" idx="12"/>
          </p:nvPr>
        </p:nvSpPr>
        <p:spPr/>
        <p:txBody>
          <a:bodyPr/>
          <a:lstStyle/>
          <a:p>
            <a:fld id="{B33FDC71-8906-4088-9FB1-76CBC632085F}" type="slidenum">
              <a:rPr lang="en-GB" smtClean="0"/>
              <a:t>37</a:t>
            </a:fld>
            <a:endParaRPr lang="en-GB"/>
          </a:p>
        </p:txBody>
      </p:sp>
    </p:spTree>
    <p:extLst>
      <p:ext uri="{BB962C8B-B14F-4D97-AF65-F5344CB8AC3E}">
        <p14:creationId xmlns:p14="http://schemas.microsoft.com/office/powerpoint/2010/main" val="10553830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2D8289-B815-4B36-9C24-94D8FE0ACB92}"/>
              </a:ext>
            </a:extLst>
          </p:cNvPr>
          <p:cNvSpPr>
            <a:spLocks noGrp="1"/>
          </p:cNvSpPr>
          <p:nvPr>
            <p:ph type="title"/>
          </p:nvPr>
        </p:nvSpPr>
        <p:spPr/>
        <p:txBody>
          <a:bodyPr/>
          <a:lstStyle/>
          <a:p>
            <a:r>
              <a:rPr lang="en-GB" b="1">
                <a:latin typeface="Arial Nova" panose="020B0504020202020204" pitchFamily="34" charset="0"/>
              </a:rPr>
              <a:t>SACT Reports</a:t>
            </a:r>
          </a:p>
        </p:txBody>
      </p:sp>
      <p:sp>
        <p:nvSpPr>
          <p:cNvPr id="3" name="Content Placeholder 2">
            <a:extLst>
              <a:ext uri="{FF2B5EF4-FFF2-40B4-BE49-F238E27FC236}">
                <a16:creationId xmlns:a16="http://schemas.microsoft.com/office/drawing/2014/main" id="{EE07201D-A8EA-434F-9C93-DAA64A2F0883}"/>
              </a:ext>
            </a:extLst>
          </p:cNvPr>
          <p:cNvSpPr>
            <a:spLocks noGrp="1"/>
          </p:cNvSpPr>
          <p:nvPr>
            <p:ph idx="1"/>
          </p:nvPr>
        </p:nvSpPr>
        <p:spPr/>
        <p:txBody>
          <a:bodyPr>
            <a:normAutofit fontScale="92500"/>
          </a:bodyPr>
          <a:lstStyle/>
          <a:p>
            <a:pPr marL="285750" indent="-285750"/>
            <a:r>
              <a:rPr lang="en-GB" b="1">
                <a:solidFill>
                  <a:schemeClr val="tx2"/>
                </a:solidFill>
              </a:rPr>
              <a:t>Core Targets Reports (Coverage, Deadlines, Data Completeness Targets, v3 Compliance) - </a:t>
            </a:r>
            <a:r>
              <a:rPr lang="en-GB">
                <a:solidFill>
                  <a:schemeClr val="bg1">
                    <a:lumMod val="50000"/>
                  </a:schemeClr>
                </a:solidFill>
              </a:rPr>
              <a:t>Measures Trust performance on data reporting</a:t>
            </a:r>
          </a:p>
          <a:p>
            <a:pPr>
              <a:spcAft>
                <a:spcPts val="0"/>
              </a:spcAft>
            </a:pPr>
            <a:endParaRPr lang="en-GB"/>
          </a:p>
          <a:p>
            <a:pPr marL="285750" indent="-285750"/>
            <a:r>
              <a:rPr lang="en-GB" b="1">
                <a:solidFill>
                  <a:schemeClr val="tx2"/>
                </a:solidFill>
              </a:rPr>
              <a:t>Data quality &amp; completeness (Region &amp; Trust-level) - </a:t>
            </a:r>
            <a:r>
              <a:rPr lang="en-GB">
                <a:solidFill>
                  <a:schemeClr val="bg1">
                    <a:lumMod val="50000"/>
                  </a:schemeClr>
                </a:solidFill>
              </a:rPr>
              <a:t>Measures Trust performance against requirement for data completeness and data quality for certain data items </a:t>
            </a:r>
          </a:p>
          <a:p>
            <a:pPr>
              <a:spcAft>
                <a:spcPts val="0"/>
              </a:spcAft>
            </a:pPr>
            <a:endParaRPr lang="en-GB" b="1"/>
          </a:p>
          <a:p>
            <a:pPr marL="285750" indent="-285750"/>
            <a:r>
              <a:rPr lang="en-GB" b="1">
                <a:solidFill>
                  <a:schemeClr val="tx2"/>
                </a:solidFill>
              </a:rPr>
              <a:t>Dose banding (Region &amp; Trust-level) - </a:t>
            </a:r>
            <a:r>
              <a:rPr lang="en-GB">
                <a:solidFill>
                  <a:schemeClr val="bg1">
                    <a:lumMod val="50000"/>
                  </a:schemeClr>
                </a:solidFill>
              </a:rPr>
              <a:t>Describes SACT drugs administered inside/outside national dose banding</a:t>
            </a:r>
          </a:p>
          <a:p>
            <a:pPr marL="285750" indent="-285750"/>
            <a:endParaRPr lang="en-GB">
              <a:solidFill>
                <a:schemeClr val="bg1">
                  <a:lumMod val="50000"/>
                </a:schemeClr>
              </a:solidFill>
            </a:endParaRPr>
          </a:p>
          <a:p>
            <a:pPr marL="285750" indent="-285750"/>
            <a:r>
              <a:rPr lang="en-GB" b="1">
                <a:solidFill>
                  <a:schemeClr val="tx2"/>
                </a:solidFill>
              </a:rPr>
              <a:t>CTYA Data Report (Region &amp; Trust-level) - </a:t>
            </a:r>
            <a:r>
              <a:rPr lang="en-GB">
                <a:solidFill>
                  <a:schemeClr val="bg1">
                    <a:lumMod val="50000"/>
                  </a:schemeClr>
                </a:solidFill>
              </a:rPr>
              <a:t>Report on children, teenagers and young adults receiving systemic anti-cancer therapy</a:t>
            </a:r>
          </a:p>
          <a:p>
            <a:endParaRPr lang="en-GB"/>
          </a:p>
        </p:txBody>
      </p:sp>
      <p:sp>
        <p:nvSpPr>
          <p:cNvPr id="5" name="Footer Placeholder 4">
            <a:extLst>
              <a:ext uri="{FF2B5EF4-FFF2-40B4-BE49-F238E27FC236}">
                <a16:creationId xmlns:a16="http://schemas.microsoft.com/office/drawing/2014/main" id="{C1F83A40-5A5F-4996-BE6B-A76CC6EA8314}"/>
              </a:ext>
            </a:extLst>
          </p:cNvPr>
          <p:cNvSpPr>
            <a:spLocks noGrp="1"/>
          </p:cNvSpPr>
          <p:nvPr>
            <p:ph type="ftr" sz="quarter" idx="11"/>
          </p:nvPr>
        </p:nvSpPr>
        <p:spPr/>
        <p:txBody>
          <a:bodyPr/>
          <a:lstStyle/>
          <a:p>
            <a:r>
              <a:rPr lang="en-GB"/>
              <a:t>© 2021 National Disease Registration Service (NDRS). All Rights Reserved</a:t>
            </a:r>
          </a:p>
        </p:txBody>
      </p:sp>
      <p:sp>
        <p:nvSpPr>
          <p:cNvPr id="6" name="Slide Number Placeholder 5">
            <a:extLst>
              <a:ext uri="{FF2B5EF4-FFF2-40B4-BE49-F238E27FC236}">
                <a16:creationId xmlns:a16="http://schemas.microsoft.com/office/drawing/2014/main" id="{8C9ADD3F-F2AC-4765-9442-3964E9AB2144}"/>
              </a:ext>
            </a:extLst>
          </p:cNvPr>
          <p:cNvSpPr>
            <a:spLocks noGrp="1"/>
          </p:cNvSpPr>
          <p:nvPr>
            <p:ph type="sldNum" sz="quarter" idx="12"/>
          </p:nvPr>
        </p:nvSpPr>
        <p:spPr/>
        <p:txBody>
          <a:bodyPr/>
          <a:lstStyle/>
          <a:p>
            <a:fld id="{B33FDC71-8906-4088-9FB1-76CBC632085F}" type="slidenum">
              <a:rPr lang="en-GB" smtClean="0"/>
              <a:t>38</a:t>
            </a:fld>
            <a:endParaRPr lang="en-GB"/>
          </a:p>
        </p:txBody>
      </p:sp>
    </p:spTree>
    <p:extLst>
      <p:ext uri="{BB962C8B-B14F-4D97-AF65-F5344CB8AC3E}">
        <p14:creationId xmlns:p14="http://schemas.microsoft.com/office/powerpoint/2010/main" val="272435499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A0F72E-053B-4817-850E-ED7A3245DE54}"/>
              </a:ext>
            </a:extLst>
          </p:cNvPr>
          <p:cNvSpPr>
            <a:spLocks noGrp="1"/>
          </p:cNvSpPr>
          <p:nvPr>
            <p:ph type="title"/>
          </p:nvPr>
        </p:nvSpPr>
        <p:spPr/>
        <p:txBody>
          <a:bodyPr/>
          <a:lstStyle/>
          <a:p>
            <a:r>
              <a:rPr lang="en-GB" b="1">
                <a:latin typeface="Arial Nova" panose="020B0504020202020204" pitchFamily="34" charset="0"/>
              </a:rPr>
              <a:t>SACT Reports</a:t>
            </a:r>
          </a:p>
        </p:txBody>
      </p:sp>
      <p:sp>
        <p:nvSpPr>
          <p:cNvPr id="3" name="Content Placeholder 2">
            <a:extLst>
              <a:ext uri="{FF2B5EF4-FFF2-40B4-BE49-F238E27FC236}">
                <a16:creationId xmlns:a16="http://schemas.microsoft.com/office/drawing/2014/main" id="{1A1B881D-D0DD-4E15-BEB7-9B5D45E4A2F8}"/>
              </a:ext>
            </a:extLst>
          </p:cNvPr>
          <p:cNvSpPr>
            <a:spLocks noGrp="1"/>
          </p:cNvSpPr>
          <p:nvPr>
            <p:ph idx="1"/>
          </p:nvPr>
        </p:nvSpPr>
        <p:spPr/>
        <p:txBody>
          <a:bodyPr>
            <a:normAutofit fontScale="92500" lnSpcReduction="10000"/>
          </a:bodyPr>
          <a:lstStyle/>
          <a:p>
            <a:pPr marL="285750" indent="-285750"/>
            <a:r>
              <a:rPr lang="en-GB" b="1">
                <a:solidFill>
                  <a:schemeClr val="tx2"/>
                </a:solidFill>
              </a:rPr>
              <a:t>Haematology Reporting Suite (Region &amp; Trust-level) - </a:t>
            </a:r>
            <a:r>
              <a:rPr lang="en-GB">
                <a:solidFill>
                  <a:schemeClr val="bg1">
                    <a:lumMod val="50000"/>
                  </a:schemeClr>
                </a:solidFill>
              </a:rPr>
              <a:t>Measures drug usage, drug levels and treatment outcomes for haematological cancers </a:t>
            </a:r>
          </a:p>
          <a:p>
            <a:pPr marL="268288">
              <a:spcBef>
                <a:spcPts val="0"/>
              </a:spcBef>
            </a:pPr>
            <a:endParaRPr lang="en-GB" b="1"/>
          </a:p>
          <a:p>
            <a:pPr marL="285750" indent="-285750"/>
            <a:r>
              <a:rPr lang="en-GB" b="1">
                <a:solidFill>
                  <a:schemeClr val="tx2"/>
                </a:solidFill>
              </a:rPr>
              <a:t>Treatment Activity Reporting Suite (Region &amp; Trust-level) - </a:t>
            </a:r>
            <a:r>
              <a:rPr lang="en-GB">
                <a:solidFill>
                  <a:schemeClr val="bg1">
                    <a:lumMod val="50000"/>
                  </a:schemeClr>
                </a:solidFill>
              </a:rPr>
              <a:t>Measures regimens, regimen activity and regimen intent by region/trust</a:t>
            </a:r>
          </a:p>
          <a:p>
            <a:pPr marL="285750" indent="-285750">
              <a:buClr>
                <a:schemeClr val="bg1"/>
              </a:buClr>
            </a:pPr>
            <a:endParaRPr lang="en-GB">
              <a:solidFill>
                <a:schemeClr val="bg1">
                  <a:lumMod val="50000"/>
                </a:schemeClr>
              </a:solidFill>
            </a:endParaRPr>
          </a:p>
          <a:p>
            <a:pPr marL="285750" indent="-285750"/>
            <a:r>
              <a:rPr lang="en-GB" b="1">
                <a:solidFill>
                  <a:schemeClr val="tx2"/>
                </a:solidFill>
              </a:rPr>
              <a:t>Cancer Drugs Fund (Region &amp; Trust-level) - </a:t>
            </a:r>
            <a:r>
              <a:rPr lang="en-GB">
                <a:solidFill>
                  <a:schemeClr val="bg1">
                    <a:lumMod val="50000"/>
                  </a:schemeClr>
                </a:solidFill>
              </a:rPr>
              <a:t>Measure CDF application, SACT activity and treatment timeliness by drug and date. Measures ‘Performance Status’ and height &amp; weight data completeness</a:t>
            </a:r>
          </a:p>
          <a:p>
            <a:pPr marL="285750" indent="-285750">
              <a:buClr>
                <a:schemeClr val="bg1"/>
              </a:buClr>
            </a:pPr>
            <a:endParaRPr lang="en-GB">
              <a:solidFill>
                <a:schemeClr val="bg1">
                  <a:lumMod val="50000"/>
                </a:schemeClr>
              </a:solidFill>
            </a:endParaRPr>
          </a:p>
          <a:p>
            <a:pPr marL="285750" indent="-285750"/>
            <a:r>
              <a:rPr lang="en-GB" b="1">
                <a:solidFill>
                  <a:schemeClr val="tx2"/>
                </a:solidFill>
              </a:rPr>
              <a:t>Covid-19 Dashboard (Region, Cancer Alliance &amp; Trust-level) - </a:t>
            </a:r>
            <a:r>
              <a:rPr lang="en-GB">
                <a:solidFill>
                  <a:schemeClr val="bg1">
                    <a:lumMod val="50000"/>
                  </a:schemeClr>
                </a:solidFill>
              </a:rPr>
              <a:t> Provides a suite of metrics of SACT activity relevant to the COVID-19 pandemic</a:t>
            </a:r>
            <a:endParaRPr lang="en-GB" b="1"/>
          </a:p>
          <a:p>
            <a:endParaRPr lang="en-GB"/>
          </a:p>
        </p:txBody>
      </p:sp>
      <p:sp>
        <p:nvSpPr>
          <p:cNvPr id="5" name="Footer Placeholder 4">
            <a:extLst>
              <a:ext uri="{FF2B5EF4-FFF2-40B4-BE49-F238E27FC236}">
                <a16:creationId xmlns:a16="http://schemas.microsoft.com/office/drawing/2014/main" id="{AD17A33A-FE49-4DE2-8DAF-D02B8D0AF6FC}"/>
              </a:ext>
            </a:extLst>
          </p:cNvPr>
          <p:cNvSpPr>
            <a:spLocks noGrp="1"/>
          </p:cNvSpPr>
          <p:nvPr>
            <p:ph type="ftr" sz="quarter" idx="11"/>
          </p:nvPr>
        </p:nvSpPr>
        <p:spPr/>
        <p:txBody>
          <a:bodyPr/>
          <a:lstStyle/>
          <a:p>
            <a:r>
              <a:rPr lang="en-GB"/>
              <a:t>© 2021 National Disease Registration Service (NDRS). All Rights Reserved</a:t>
            </a:r>
          </a:p>
        </p:txBody>
      </p:sp>
      <p:sp>
        <p:nvSpPr>
          <p:cNvPr id="6" name="Slide Number Placeholder 5">
            <a:extLst>
              <a:ext uri="{FF2B5EF4-FFF2-40B4-BE49-F238E27FC236}">
                <a16:creationId xmlns:a16="http://schemas.microsoft.com/office/drawing/2014/main" id="{646921CD-8C55-4098-81A4-E92A5143C7DB}"/>
              </a:ext>
            </a:extLst>
          </p:cNvPr>
          <p:cNvSpPr>
            <a:spLocks noGrp="1"/>
          </p:cNvSpPr>
          <p:nvPr>
            <p:ph type="sldNum" sz="quarter" idx="12"/>
          </p:nvPr>
        </p:nvSpPr>
        <p:spPr/>
        <p:txBody>
          <a:bodyPr/>
          <a:lstStyle/>
          <a:p>
            <a:fld id="{B33FDC71-8906-4088-9FB1-76CBC632085F}" type="slidenum">
              <a:rPr lang="en-GB" smtClean="0"/>
              <a:t>39</a:t>
            </a:fld>
            <a:endParaRPr lang="en-GB"/>
          </a:p>
        </p:txBody>
      </p:sp>
    </p:spTree>
    <p:extLst>
      <p:ext uri="{BB962C8B-B14F-4D97-AF65-F5344CB8AC3E}">
        <p14:creationId xmlns:p14="http://schemas.microsoft.com/office/powerpoint/2010/main" val="26873839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1B9ABC-2478-4DB8-906A-868BC6FDEF1A}"/>
              </a:ext>
            </a:extLst>
          </p:cNvPr>
          <p:cNvSpPr>
            <a:spLocks noGrp="1"/>
          </p:cNvSpPr>
          <p:nvPr>
            <p:ph type="title"/>
          </p:nvPr>
        </p:nvSpPr>
        <p:spPr/>
        <p:txBody>
          <a:bodyPr/>
          <a:lstStyle/>
          <a:p>
            <a:r>
              <a:rPr lang="en-GB" b="1">
                <a:latin typeface="Arial Nova" panose="020B0504020202020204" pitchFamily="34" charset="0"/>
              </a:rPr>
              <a:t>Accessing CancerStats 2</a:t>
            </a:r>
            <a:endParaRPr lang="en-GB"/>
          </a:p>
        </p:txBody>
      </p:sp>
      <p:sp>
        <p:nvSpPr>
          <p:cNvPr id="3" name="Content Placeholder 2">
            <a:extLst>
              <a:ext uri="{FF2B5EF4-FFF2-40B4-BE49-F238E27FC236}">
                <a16:creationId xmlns:a16="http://schemas.microsoft.com/office/drawing/2014/main" id="{2241BD8F-56D3-4C24-BEFD-BBA55F9E7A7D}"/>
              </a:ext>
            </a:extLst>
          </p:cNvPr>
          <p:cNvSpPr>
            <a:spLocks noGrp="1"/>
          </p:cNvSpPr>
          <p:nvPr>
            <p:ph idx="1"/>
          </p:nvPr>
        </p:nvSpPr>
        <p:spPr/>
        <p:txBody>
          <a:bodyPr vert="horz" lIns="91440" tIns="45720" rIns="91440" bIns="45720" rtlCol="0" anchor="t">
            <a:normAutofit/>
          </a:bodyPr>
          <a:lstStyle/>
          <a:p>
            <a:pPr marL="539750" indent="-269875"/>
            <a:r>
              <a:rPr lang="en-GB">
                <a:solidFill>
                  <a:schemeClr val="bg1">
                    <a:lumMod val="50000"/>
                  </a:schemeClr>
                </a:solidFill>
                <a:latin typeface="Arial Nova Light"/>
              </a:rPr>
              <a:t>Requires an N3 connection to access the website </a:t>
            </a:r>
            <a:endParaRPr lang="en-US">
              <a:solidFill>
                <a:schemeClr val="bg1">
                  <a:lumMod val="50000"/>
                </a:schemeClr>
              </a:solidFill>
            </a:endParaRPr>
          </a:p>
          <a:p>
            <a:pPr marL="539750" indent="-269875"/>
            <a:r>
              <a:rPr lang="en-GB">
                <a:solidFill>
                  <a:schemeClr val="bg1">
                    <a:lumMod val="50000"/>
                  </a:schemeClr>
                </a:solidFill>
                <a:latin typeface="Arial Nova Light"/>
              </a:rPr>
              <a:t>To sign up please click here: </a:t>
            </a:r>
            <a:r>
              <a:rPr lang="en-GB">
                <a:latin typeface="Arial Nova Light"/>
                <a:hlinkClick r:id="rId2"/>
              </a:rPr>
              <a:t>Create new account | CancerStats (ndrs.nhs.uk)</a:t>
            </a:r>
            <a:endParaRPr lang="en-GB">
              <a:latin typeface="Arial Nova Light"/>
            </a:endParaRPr>
          </a:p>
          <a:p>
            <a:pPr marL="539750" indent="-269875"/>
            <a:r>
              <a:rPr lang="en-GB">
                <a:solidFill>
                  <a:schemeClr val="bg1">
                    <a:lumMod val="50000"/>
                  </a:schemeClr>
                </a:solidFill>
                <a:latin typeface="Arial Nova Light"/>
              </a:rPr>
              <a:t>It is best to use Google Chrome, Mozilla Firefox or Microsoft Edge with </a:t>
            </a:r>
            <a:r>
              <a:rPr lang="en-GB" err="1">
                <a:solidFill>
                  <a:schemeClr val="bg1">
                    <a:lumMod val="50000"/>
                  </a:schemeClr>
                </a:solidFill>
                <a:latin typeface="Arial Nova Light"/>
              </a:rPr>
              <a:t>CancerStats</a:t>
            </a:r>
            <a:r>
              <a:rPr lang="en-GB">
                <a:solidFill>
                  <a:schemeClr val="bg1">
                    <a:lumMod val="50000"/>
                  </a:schemeClr>
                </a:solidFill>
                <a:latin typeface="Arial Nova Light"/>
              </a:rPr>
              <a:t> 2 </a:t>
            </a:r>
            <a:endParaRPr lang="en-GB">
              <a:solidFill>
                <a:schemeClr val="bg1">
                  <a:lumMod val="50000"/>
                </a:schemeClr>
              </a:solidFill>
            </a:endParaRPr>
          </a:p>
          <a:p>
            <a:pPr marL="539750" indent="-269875"/>
            <a:r>
              <a:rPr lang="en-GB">
                <a:solidFill>
                  <a:schemeClr val="bg1">
                    <a:lumMod val="50000"/>
                  </a:schemeClr>
                </a:solidFill>
                <a:latin typeface="Arial Nova Light"/>
              </a:rPr>
              <a:t>Users must adhere to information governance rules to protect patient identification if onwards sharing </a:t>
            </a:r>
            <a:r>
              <a:rPr lang="en-GB" err="1">
                <a:solidFill>
                  <a:schemeClr val="bg1">
                    <a:lumMod val="50000"/>
                  </a:schemeClr>
                </a:solidFill>
                <a:latin typeface="Arial Nova Light"/>
              </a:rPr>
              <a:t>CancerStats</a:t>
            </a:r>
            <a:r>
              <a:rPr lang="en-GB">
                <a:solidFill>
                  <a:schemeClr val="bg1">
                    <a:lumMod val="50000"/>
                  </a:schemeClr>
                </a:solidFill>
                <a:latin typeface="Arial Nova Light"/>
              </a:rPr>
              <a:t> data involving small numbers.</a:t>
            </a:r>
          </a:p>
          <a:p>
            <a:pPr marL="0" indent="0">
              <a:buNone/>
            </a:pPr>
            <a:endParaRPr lang="en-GB"/>
          </a:p>
        </p:txBody>
      </p:sp>
      <p:sp>
        <p:nvSpPr>
          <p:cNvPr id="5" name="Footer Placeholder 4">
            <a:extLst>
              <a:ext uri="{FF2B5EF4-FFF2-40B4-BE49-F238E27FC236}">
                <a16:creationId xmlns:a16="http://schemas.microsoft.com/office/drawing/2014/main" id="{B0D62B5D-4FB3-416F-8F00-3F82345E1875}"/>
              </a:ext>
            </a:extLst>
          </p:cNvPr>
          <p:cNvSpPr>
            <a:spLocks noGrp="1"/>
          </p:cNvSpPr>
          <p:nvPr>
            <p:ph type="ftr" sz="quarter" idx="11"/>
          </p:nvPr>
        </p:nvSpPr>
        <p:spPr/>
        <p:txBody>
          <a:bodyPr/>
          <a:lstStyle/>
          <a:p>
            <a:r>
              <a:rPr lang="en-GB"/>
              <a:t>© 2021 National Disease Registration Service (NDRS). All Rights Reserved</a:t>
            </a:r>
          </a:p>
        </p:txBody>
      </p:sp>
      <p:sp>
        <p:nvSpPr>
          <p:cNvPr id="6" name="Slide Number Placeholder 5">
            <a:extLst>
              <a:ext uri="{FF2B5EF4-FFF2-40B4-BE49-F238E27FC236}">
                <a16:creationId xmlns:a16="http://schemas.microsoft.com/office/drawing/2014/main" id="{5F01BD33-79CA-4B28-99AE-6577891CD0AE}"/>
              </a:ext>
            </a:extLst>
          </p:cNvPr>
          <p:cNvSpPr>
            <a:spLocks noGrp="1"/>
          </p:cNvSpPr>
          <p:nvPr>
            <p:ph type="sldNum" sz="quarter" idx="12"/>
          </p:nvPr>
        </p:nvSpPr>
        <p:spPr/>
        <p:txBody>
          <a:bodyPr/>
          <a:lstStyle/>
          <a:p>
            <a:fld id="{B33FDC71-8906-4088-9FB1-76CBC632085F}" type="slidenum">
              <a:rPr lang="en-GB" smtClean="0"/>
              <a:t>4</a:t>
            </a:fld>
            <a:endParaRPr lang="en-GB"/>
          </a:p>
        </p:txBody>
      </p:sp>
    </p:spTree>
    <p:extLst>
      <p:ext uri="{BB962C8B-B14F-4D97-AF65-F5344CB8AC3E}">
        <p14:creationId xmlns:p14="http://schemas.microsoft.com/office/powerpoint/2010/main" val="78321404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D2A98C4-7015-49C9-B95A-D732F0AEF7D7}"/>
              </a:ext>
            </a:extLst>
          </p:cNvPr>
          <p:cNvPicPr>
            <a:picLocks noChangeAspect="1"/>
          </p:cNvPicPr>
          <p:nvPr/>
        </p:nvPicPr>
        <p:blipFill rotWithShape="1">
          <a:blip r:embed="rId2"/>
          <a:srcRect l="1098" t="23252" b="19616"/>
          <a:stretch/>
        </p:blipFill>
        <p:spPr>
          <a:xfrm>
            <a:off x="0" y="1954687"/>
            <a:ext cx="12058185" cy="3918097"/>
          </a:xfrm>
          <a:prstGeom prst="rect">
            <a:avLst/>
          </a:prstGeom>
        </p:spPr>
      </p:pic>
      <p:sp>
        <p:nvSpPr>
          <p:cNvPr id="2" name="Title 1">
            <a:extLst>
              <a:ext uri="{FF2B5EF4-FFF2-40B4-BE49-F238E27FC236}">
                <a16:creationId xmlns:a16="http://schemas.microsoft.com/office/drawing/2014/main" id="{7CA4C9EB-B377-441F-8D2E-1B547E4EB57B}"/>
              </a:ext>
            </a:extLst>
          </p:cNvPr>
          <p:cNvSpPr>
            <a:spLocks noGrp="1"/>
          </p:cNvSpPr>
          <p:nvPr>
            <p:ph type="title"/>
          </p:nvPr>
        </p:nvSpPr>
        <p:spPr/>
        <p:txBody>
          <a:bodyPr>
            <a:normAutofit/>
          </a:bodyPr>
          <a:lstStyle/>
          <a:p>
            <a:r>
              <a:rPr lang="en-GB" b="1">
                <a:latin typeface="Arial Nova" panose="020B0504020202020204" pitchFamily="34" charset="0"/>
              </a:rPr>
              <a:t>Performance status completeness, London 2019</a:t>
            </a:r>
          </a:p>
        </p:txBody>
      </p:sp>
      <p:sp>
        <p:nvSpPr>
          <p:cNvPr id="5" name="Date Placeholder 4">
            <a:extLst>
              <a:ext uri="{FF2B5EF4-FFF2-40B4-BE49-F238E27FC236}">
                <a16:creationId xmlns:a16="http://schemas.microsoft.com/office/drawing/2014/main" id="{D6129997-AA07-4144-9B5C-2A97DB6924FC}"/>
              </a:ext>
            </a:extLst>
          </p:cNvPr>
          <p:cNvSpPr>
            <a:spLocks noGrp="1"/>
          </p:cNvSpPr>
          <p:nvPr>
            <p:ph type="dt" sz="half" idx="10"/>
          </p:nvPr>
        </p:nvSpPr>
        <p:spPr/>
        <p:txBody>
          <a:bodyPr/>
          <a:lstStyle/>
          <a:p>
            <a:fld id="{A23EF97D-74F0-4EB9-B54E-2B03C5B96992}" type="datetime1">
              <a:rPr lang="en-GB" smtClean="0"/>
              <a:t>30/09/2022</a:t>
            </a:fld>
            <a:endParaRPr lang="en-GB"/>
          </a:p>
        </p:txBody>
      </p:sp>
      <p:sp>
        <p:nvSpPr>
          <p:cNvPr id="6" name="Footer Placeholder 5">
            <a:extLst>
              <a:ext uri="{FF2B5EF4-FFF2-40B4-BE49-F238E27FC236}">
                <a16:creationId xmlns:a16="http://schemas.microsoft.com/office/drawing/2014/main" id="{86BB8561-F48A-4DF2-A15A-6046BA5A29CC}"/>
              </a:ext>
            </a:extLst>
          </p:cNvPr>
          <p:cNvSpPr>
            <a:spLocks noGrp="1"/>
          </p:cNvSpPr>
          <p:nvPr>
            <p:ph type="ftr" sz="quarter" idx="11"/>
          </p:nvPr>
        </p:nvSpPr>
        <p:spPr/>
        <p:txBody>
          <a:bodyPr/>
          <a:lstStyle/>
          <a:p>
            <a:r>
              <a:rPr lang="en-GB"/>
              <a:t>© 2021 National Disease Registration Service (NDRS). All Rights Reserved</a:t>
            </a:r>
          </a:p>
        </p:txBody>
      </p:sp>
      <p:sp>
        <p:nvSpPr>
          <p:cNvPr id="7" name="Slide Number Placeholder 6">
            <a:extLst>
              <a:ext uri="{FF2B5EF4-FFF2-40B4-BE49-F238E27FC236}">
                <a16:creationId xmlns:a16="http://schemas.microsoft.com/office/drawing/2014/main" id="{98DDC62B-5B33-4CC6-BE27-4A1B108701A2}"/>
              </a:ext>
            </a:extLst>
          </p:cNvPr>
          <p:cNvSpPr>
            <a:spLocks noGrp="1"/>
          </p:cNvSpPr>
          <p:nvPr>
            <p:ph type="sldNum" sz="quarter" idx="12"/>
          </p:nvPr>
        </p:nvSpPr>
        <p:spPr/>
        <p:txBody>
          <a:bodyPr/>
          <a:lstStyle/>
          <a:p>
            <a:fld id="{B33FDC71-8906-4088-9FB1-76CBC632085F}" type="slidenum">
              <a:rPr lang="en-GB" smtClean="0"/>
              <a:t>40</a:t>
            </a:fld>
            <a:endParaRPr lang="en-GB"/>
          </a:p>
        </p:txBody>
      </p:sp>
      <p:sp>
        <p:nvSpPr>
          <p:cNvPr id="9" name="TextBox 8">
            <a:extLst>
              <a:ext uri="{FF2B5EF4-FFF2-40B4-BE49-F238E27FC236}">
                <a16:creationId xmlns:a16="http://schemas.microsoft.com/office/drawing/2014/main" id="{38D675CA-7683-493B-B929-2F62E3B0EAA1}"/>
              </a:ext>
            </a:extLst>
          </p:cNvPr>
          <p:cNvSpPr txBox="1"/>
          <p:nvPr/>
        </p:nvSpPr>
        <p:spPr>
          <a:xfrm>
            <a:off x="3506612" y="1140551"/>
            <a:ext cx="8640960" cy="954107"/>
          </a:xfrm>
          <a:prstGeom prst="rect">
            <a:avLst/>
          </a:prstGeom>
          <a:noFill/>
          <a:ln w="19050">
            <a:solidFill>
              <a:schemeClr val="tx1"/>
            </a:solidFill>
          </a:ln>
        </p:spPr>
        <p:txBody>
          <a:bodyPr wrap="square" rtlCol="0">
            <a:spAutoFit/>
          </a:bodyPr>
          <a:lstStyle/>
          <a:p>
            <a:r>
              <a:rPr lang="en-GB" sz="1400" b="1"/>
              <a:t>Selections:</a:t>
            </a:r>
            <a:r>
              <a:rPr lang="en-GB" sz="1400"/>
              <a:t> date, geography, age group, tumour group</a:t>
            </a:r>
          </a:p>
          <a:p>
            <a:r>
              <a:rPr lang="en-GB" sz="1400" b="1"/>
              <a:t>Outputs:</a:t>
            </a:r>
            <a:r>
              <a:rPr lang="en-GB" sz="1400"/>
              <a:t> performance status &amp; treatment intent, </a:t>
            </a:r>
            <a:r>
              <a:rPr lang="en-GB" sz="1400" u="sng"/>
              <a:t>performance status completeness</a:t>
            </a:r>
            <a:r>
              <a:rPr lang="en-GB" sz="1400"/>
              <a:t> (time trend), performance status unknown (time trend), treatment intent unknown (time trend), performance status/treatment intent by tumour group, height &amp; weight completeness (non-IV/IV): time trend, tumour group</a:t>
            </a:r>
          </a:p>
        </p:txBody>
      </p:sp>
      <p:sp>
        <p:nvSpPr>
          <p:cNvPr id="10" name="Rectangle 9">
            <a:extLst>
              <a:ext uri="{FF2B5EF4-FFF2-40B4-BE49-F238E27FC236}">
                <a16:creationId xmlns:a16="http://schemas.microsoft.com/office/drawing/2014/main" id="{4EE11A4E-F2AD-4DA5-A0AE-A056A5BA50FC}"/>
              </a:ext>
            </a:extLst>
          </p:cNvPr>
          <p:cNvSpPr/>
          <p:nvPr/>
        </p:nvSpPr>
        <p:spPr>
          <a:xfrm>
            <a:off x="0" y="2314014"/>
            <a:ext cx="12147572" cy="648124"/>
          </a:xfrm>
          <a:prstGeom prst="rect">
            <a:avLst/>
          </a:prstGeom>
          <a:noFill/>
          <a:ln w="19050">
            <a:solidFill>
              <a:schemeClr val="tx1"/>
            </a:solidFill>
          </a:ln>
          <a:effectLst>
            <a:outerShdw blurRad="50800" dist="50800" dir="5400000" algn="ctr" rotWithShape="0">
              <a:srgbClr val="FFFFFF"/>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highlight>
                <a:srgbClr val="FF00FF"/>
              </a:highlight>
            </a:endParaRPr>
          </a:p>
        </p:txBody>
      </p:sp>
      <p:cxnSp>
        <p:nvCxnSpPr>
          <p:cNvPr id="11" name="Straight Arrow Connector 10">
            <a:extLst>
              <a:ext uri="{FF2B5EF4-FFF2-40B4-BE49-F238E27FC236}">
                <a16:creationId xmlns:a16="http://schemas.microsoft.com/office/drawing/2014/main" id="{EAFB5ECD-C31E-4481-8288-12C525A4D5B6}"/>
              </a:ext>
            </a:extLst>
          </p:cNvPr>
          <p:cNvCxnSpPr>
            <a:cxnSpLocks/>
          </p:cNvCxnSpPr>
          <p:nvPr/>
        </p:nvCxnSpPr>
        <p:spPr>
          <a:xfrm flipH="1">
            <a:off x="2057675" y="1306563"/>
            <a:ext cx="1448937" cy="100745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0178941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a:extLst>
              <a:ext uri="{FF2B5EF4-FFF2-40B4-BE49-F238E27FC236}">
                <a16:creationId xmlns:a16="http://schemas.microsoft.com/office/drawing/2014/main" id="{63374D6E-2293-D7A3-ECE0-023712A624F9}"/>
              </a:ext>
            </a:extLst>
          </p:cNvPr>
          <p:cNvPicPr>
            <a:picLocks noChangeAspect="1"/>
          </p:cNvPicPr>
          <p:nvPr/>
        </p:nvPicPr>
        <p:blipFill rotWithShape="1">
          <a:blip r:embed="rId2"/>
          <a:srcRect t="27778" r="1356" b="9476"/>
          <a:stretch/>
        </p:blipFill>
        <p:spPr>
          <a:xfrm>
            <a:off x="4233" y="1723803"/>
            <a:ext cx="11580257" cy="4124570"/>
          </a:xfrm>
          <a:prstGeom prst="rect">
            <a:avLst/>
          </a:prstGeom>
        </p:spPr>
      </p:pic>
      <p:sp>
        <p:nvSpPr>
          <p:cNvPr id="2" name="Title 1">
            <a:extLst>
              <a:ext uri="{FF2B5EF4-FFF2-40B4-BE49-F238E27FC236}">
                <a16:creationId xmlns:a16="http://schemas.microsoft.com/office/drawing/2014/main" id="{7CA4C9EB-B377-441F-8D2E-1B547E4EB57B}"/>
              </a:ext>
            </a:extLst>
          </p:cNvPr>
          <p:cNvSpPr>
            <a:spLocks noGrp="1"/>
          </p:cNvSpPr>
          <p:nvPr>
            <p:ph type="title"/>
          </p:nvPr>
        </p:nvSpPr>
        <p:spPr/>
        <p:txBody>
          <a:bodyPr>
            <a:normAutofit/>
          </a:bodyPr>
          <a:lstStyle/>
          <a:p>
            <a:r>
              <a:rPr lang="en-GB" b="1">
                <a:latin typeface="Arial Nova"/>
                <a:cs typeface="Segoe UI Semibold"/>
              </a:rPr>
              <a:t>National Dose Banding, London 2022</a:t>
            </a:r>
            <a:endParaRPr lang="en-GB" b="1">
              <a:latin typeface="Arial Nova" panose="020B0504020202020204" pitchFamily="34" charset="0"/>
            </a:endParaRPr>
          </a:p>
        </p:txBody>
      </p:sp>
      <p:sp>
        <p:nvSpPr>
          <p:cNvPr id="6" name="Footer Placeholder 5">
            <a:extLst>
              <a:ext uri="{FF2B5EF4-FFF2-40B4-BE49-F238E27FC236}">
                <a16:creationId xmlns:a16="http://schemas.microsoft.com/office/drawing/2014/main" id="{86BB8561-F48A-4DF2-A15A-6046BA5A29CC}"/>
              </a:ext>
            </a:extLst>
          </p:cNvPr>
          <p:cNvSpPr>
            <a:spLocks noGrp="1"/>
          </p:cNvSpPr>
          <p:nvPr>
            <p:ph type="ftr" sz="quarter" idx="11"/>
          </p:nvPr>
        </p:nvSpPr>
        <p:spPr/>
        <p:txBody>
          <a:bodyPr/>
          <a:lstStyle/>
          <a:p>
            <a:r>
              <a:rPr lang="en-GB"/>
              <a:t>© 2021 National Disease Registration Service (NDRS). All Rights Reserved</a:t>
            </a:r>
          </a:p>
        </p:txBody>
      </p:sp>
      <p:sp>
        <p:nvSpPr>
          <p:cNvPr id="7" name="Slide Number Placeholder 6">
            <a:extLst>
              <a:ext uri="{FF2B5EF4-FFF2-40B4-BE49-F238E27FC236}">
                <a16:creationId xmlns:a16="http://schemas.microsoft.com/office/drawing/2014/main" id="{98DDC62B-5B33-4CC6-BE27-4A1B108701A2}"/>
              </a:ext>
            </a:extLst>
          </p:cNvPr>
          <p:cNvSpPr>
            <a:spLocks noGrp="1"/>
          </p:cNvSpPr>
          <p:nvPr>
            <p:ph type="sldNum" sz="quarter" idx="12"/>
          </p:nvPr>
        </p:nvSpPr>
        <p:spPr/>
        <p:txBody>
          <a:bodyPr/>
          <a:lstStyle/>
          <a:p>
            <a:fld id="{B33FDC71-8906-4088-9FB1-76CBC632085F}" type="slidenum">
              <a:rPr lang="en-GB" smtClean="0"/>
              <a:t>41</a:t>
            </a:fld>
            <a:endParaRPr lang="en-GB"/>
          </a:p>
        </p:txBody>
      </p:sp>
      <p:sp>
        <p:nvSpPr>
          <p:cNvPr id="9" name="TextBox 8">
            <a:extLst>
              <a:ext uri="{FF2B5EF4-FFF2-40B4-BE49-F238E27FC236}">
                <a16:creationId xmlns:a16="http://schemas.microsoft.com/office/drawing/2014/main" id="{38D675CA-7683-493B-B929-2F62E3B0EAA1}"/>
              </a:ext>
            </a:extLst>
          </p:cNvPr>
          <p:cNvSpPr txBox="1"/>
          <p:nvPr/>
        </p:nvSpPr>
        <p:spPr>
          <a:xfrm>
            <a:off x="2907586" y="1140551"/>
            <a:ext cx="9284413" cy="523220"/>
          </a:xfrm>
          <a:prstGeom prst="rect">
            <a:avLst/>
          </a:prstGeom>
          <a:noFill/>
          <a:ln w="19050">
            <a:solidFill>
              <a:schemeClr val="tx1"/>
            </a:solidFill>
          </a:ln>
        </p:spPr>
        <p:txBody>
          <a:bodyPr wrap="square" lIns="91440" tIns="45720" rIns="91440" bIns="45720" rtlCol="0" anchor="t">
            <a:spAutoFit/>
          </a:bodyPr>
          <a:lstStyle/>
          <a:p>
            <a:r>
              <a:rPr lang="en-GB" sz="1400" b="1"/>
              <a:t>Selections:</a:t>
            </a:r>
            <a:r>
              <a:rPr lang="en-GB" sz="1400"/>
              <a:t> date, drug, geography, age group, dose</a:t>
            </a:r>
          </a:p>
          <a:p>
            <a:r>
              <a:rPr lang="en-GB" sz="1400" b="1"/>
              <a:t>Outputs:</a:t>
            </a:r>
            <a:r>
              <a:rPr lang="en-GB" sz="1400"/>
              <a:t> drug comparison inside/outside band, admin outside/</a:t>
            </a:r>
            <a:r>
              <a:rPr lang="en-GB" sz="1400" u="sng"/>
              <a:t>inside band</a:t>
            </a:r>
            <a:r>
              <a:rPr lang="en-GB" sz="1400"/>
              <a:t>, inside/outside band by trust/drugs/regions…</a:t>
            </a:r>
          </a:p>
        </p:txBody>
      </p:sp>
      <p:sp>
        <p:nvSpPr>
          <p:cNvPr id="10" name="Rectangle 9">
            <a:extLst>
              <a:ext uri="{FF2B5EF4-FFF2-40B4-BE49-F238E27FC236}">
                <a16:creationId xmlns:a16="http://schemas.microsoft.com/office/drawing/2014/main" id="{F7CF1A2B-2DDF-44C3-85CD-961D15CC9979}"/>
              </a:ext>
            </a:extLst>
          </p:cNvPr>
          <p:cNvSpPr/>
          <p:nvPr/>
        </p:nvSpPr>
        <p:spPr>
          <a:xfrm>
            <a:off x="-1" y="1721342"/>
            <a:ext cx="11586117" cy="692431"/>
          </a:xfrm>
          <a:prstGeom prst="rect">
            <a:avLst/>
          </a:prstGeom>
          <a:noFill/>
          <a:ln w="19050">
            <a:solidFill>
              <a:schemeClr val="tx1"/>
            </a:solidFill>
          </a:ln>
          <a:effectLst>
            <a:outerShdw blurRad="50800" dist="50800" dir="5400000" algn="ctr" rotWithShape="0">
              <a:srgbClr val="FFFFFF"/>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highlight>
                <a:srgbClr val="FF00FF"/>
              </a:highlight>
            </a:endParaRPr>
          </a:p>
        </p:txBody>
      </p:sp>
      <p:cxnSp>
        <p:nvCxnSpPr>
          <p:cNvPr id="11" name="Straight Arrow Connector 10">
            <a:extLst>
              <a:ext uri="{FF2B5EF4-FFF2-40B4-BE49-F238E27FC236}">
                <a16:creationId xmlns:a16="http://schemas.microsoft.com/office/drawing/2014/main" id="{19B8AE91-C4EE-4392-936F-5B0ADAB6424C}"/>
              </a:ext>
            </a:extLst>
          </p:cNvPr>
          <p:cNvCxnSpPr>
            <a:cxnSpLocks/>
            <a:stCxn id="9" idx="1"/>
          </p:cNvCxnSpPr>
          <p:nvPr/>
        </p:nvCxnSpPr>
        <p:spPr>
          <a:xfrm flipH="1">
            <a:off x="2319456" y="1402161"/>
            <a:ext cx="588130" cy="319181"/>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8179357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7" descr="Graphical user interface&#10;&#10;Description automatically generated">
            <a:extLst>
              <a:ext uri="{FF2B5EF4-FFF2-40B4-BE49-F238E27FC236}">
                <a16:creationId xmlns:a16="http://schemas.microsoft.com/office/drawing/2014/main" id="{9AC89FC4-D552-64F7-518E-38ECDC60DA45}"/>
              </a:ext>
            </a:extLst>
          </p:cNvPr>
          <p:cNvPicPr>
            <a:picLocks noChangeAspect="1"/>
          </p:cNvPicPr>
          <p:nvPr/>
        </p:nvPicPr>
        <p:blipFill rotWithShape="1">
          <a:blip r:embed="rId2"/>
          <a:srcRect t="25368" r="1136" b="8511"/>
          <a:stretch/>
        </p:blipFill>
        <p:spPr>
          <a:xfrm>
            <a:off x="2437" y="1759854"/>
            <a:ext cx="11511419" cy="4279915"/>
          </a:xfrm>
          <a:prstGeom prst="rect">
            <a:avLst/>
          </a:prstGeom>
        </p:spPr>
      </p:pic>
      <p:sp>
        <p:nvSpPr>
          <p:cNvPr id="2" name="Title 1">
            <a:extLst>
              <a:ext uri="{FF2B5EF4-FFF2-40B4-BE49-F238E27FC236}">
                <a16:creationId xmlns:a16="http://schemas.microsoft.com/office/drawing/2014/main" id="{7CA4C9EB-B377-441F-8D2E-1B547E4EB57B}"/>
              </a:ext>
            </a:extLst>
          </p:cNvPr>
          <p:cNvSpPr>
            <a:spLocks noGrp="1"/>
          </p:cNvSpPr>
          <p:nvPr>
            <p:ph type="title"/>
          </p:nvPr>
        </p:nvSpPr>
        <p:spPr/>
        <p:txBody>
          <a:bodyPr>
            <a:normAutofit/>
          </a:bodyPr>
          <a:lstStyle/>
          <a:p>
            <a:r>
              <a:rPr lang="en-GB" b="1">
                <a:latin typeface="Arial Nova"/>
                <a:cs typeface="Segoe UI Semibold"/>
              </a:rPr>
              <a:t>CTYA paediatric tumour groups by age, London 2018-2022</a:t>
            </a:r>
            <a:endParaRPr lang="en-GB" b="1">
              <a:latin typeface="Arial Nova" panose="020B0504020202020204" pitchFamily="34" charset="0"/>
            </a:endParaRPr>
          </a:p>
        </p:txBody>
      </p:sp>
      <p:sp>
        <p:nvSpPr>
          <p:cNvPr id="6" name="Footer Placeholder 5">
            <a:extLst>
              <a:ext uri="{FF2B5EF4-FFF2-40B4-BE49-F238E27FC236}">
                <a16:creationId xmlns:a16="http://schemas.microsoft.com/office/drawing/2014/main" id="{86BB8561-F48A-4DF2-A15A-6046BA5A29CC}"/>
              </a:ext>
            </a:extLst>
          </p:cNvPr>
          <p:cNvSpPr>
            <a:spLocks noGrp="1"/>
          </p:cNvSpPr>
          <p:nvPr>
            <p:ph type="ftr" sz="quarter" idx="11"/>
          </p:nvPr>
        </p:nvSpPr>
        <p:spPr/>
        <p:txBody>
          <a:bodyPr/>
          <a:lstStyle/>
          <a:p>
            <a:r>
              <a:rPr lang="en-GB"/>
              <a:t>© 2021 National Disease Registration Service (NDRS). All Rights Reserved</a:t>
            </a:r>
          </a:p>
        </p:txBody>
      </p:sp>
      <p:sp>
        <p:nvSpPr>
          <p:cNvPr id="7" name="Slide Number Placeholder 6">
            <a:extLst>
              <a:ext uri="{FF2B5EF4-FFF2-40B4-BE49-F238E27FC236}">
                <a16:creationId xmlns:a16="http://schemas.microsoft.com/office/drawing/2014/main" id="{98DDC62B-5B33-4CC6-BE27-4A1B108701A2}"/>
              </a:ext>
            </a:extLst>
          </p:cNvPr>
          <p:cNvSpPr>
            <a:spLocks noGrp="1"/>
          </p:cNvSpPr>
          <p:nvPr>
            <p:ph type="sldNum" sz="quarter" idx="12"/>
          </p:nvPr>
        </p:nvSpPr>
        <p:spPr/>
        <p:txBody>
          <a:bodyPr/>
          <a:lstStyle/>
          <a:p>
            <a:fld id="{B33FDC71-8906-4088-9FB1-76CBC632085F}" type="slidenum">
              <a:rPr lang="en-GB" smtClean="0"/>
              <a:t>42</a:t>
            </a:fld>
            <a:endParaRPr lang="en-GB"/>
          </a:p>
        </p:txBody>
      </p:sp>
      <p:sp>
        <p:nvSpPr>
          <p:cNvPr id="9" name="TextBox 8">
            <a:extLst>
              <a:ext uri="{FF2B5EF4-FFF2-40B4-BE49-F238E27FC236}">
                <a16:creationId xmlns:a16="http://schemas.microsoft.com/office/drawing/2014/main" id="{38D675CA-7683-493B-B929-2F62E3B0EAA1}"/>
              </a:ext>
            </a:extLst>
          </p:cNvPr>
          <p:cNvSpPr txBox="1"/>
          <p:nvPr/>
        </p:nvSpPr>
        <p:spPr>
          <a:xfrm>
            <a:off x="2256263" y="1144503"/>
            <a:ext cx="9935737" cy="738664"/>
          </a:xfrm>
          <a:prstGeom prst="rect">
            <a:avLst/>
          </a:prstGeom>
          <a:noFill/>
          <a:ln w="19050">
            <a:solidFill>
              <a:schemeClr val="tx1"/>
            </a:solidFill>
          </a:ln>
        </p:spPr>
        <p:txBody>
          <a:bodyPr wrap="square" rtlCol="0">
            <a:spAutoFit/>
          </a:bodyPr>
          <a:lstStyle/>
          <a:p>
            <a:r>
              <a:rPr lang="en-GB" sz="1400" b="1"/>
              <a:t>Selections:</a:t>
            </a:r>
            <a:r>
              <a:rPr lang="en-GB" sz="1400"/>
              <a:t> date, drug, age, geography, paediatric/TYA service, paediatric/TYA tumour </a:t>
            </a:r>
          </a:p>
          <a:p>
            <a:r>
              <a:rPr lang="en-GB" sz="1400" b="1"/>
              <a:t>Outputs:</a:t>
            </a:r>
            <a:r>
              <a:rPr lang="en-GB" sz="1400"/>
              <a:t> count: patient, tumour, admin &amp; regimen, activity: organisation (charts &amp; table), age &amp; trust, weekday (IV &amp; intrathecal/oral), </a:t>
            </a:r>
            <a:r>
              <a:rPr lang="en-GB" sz="1400" u="sng"/>
              <a:t>tumour groups by age (paediatric </a:t>
            </a:r>
            <a:r>
              <a:rPr lang="en-GB" sz="1400"/>
              <a:t>/ TYA), patient gender &amp; age breakdown, regimen &amp; drug level information….</a:t>
            </a:r>
          </a:p>
        </p:txBody>
      </p:sp>
      <p:sp>
        <p:nvSpPr>
          <p:cNvPr id="10" name="Rectangle 9">
            <a:extLst>
              <a:ext uri="{FF2B5EF4-FFF2-40B4-BE49-F238E27FC236}">
                <a16:creationId xmlns:a16="http://schemas.microsoft.com/office/drawing/2014/main" id="{F9FA446C-F998-425E-9A63-CC362A708BDD}"/>
              </a:ext>
            </a:extLst>
          </p:cNvPr>
          <p:cNvSpPr/>
          <p:nvPr/>
        </p:nvSpPr>
        <p:spPr>
          <a:xfrm>
            <a:off x="0" y="2006246"/>
            <a:ext cx="11514747" cy="633386"/>
          </a:xfrm>
          <a:prstGeom prst="rect">
            <a:avLst/>
          </a:prstGeom>
          <a:noFill/>
          <a:ln w="19050">
            <a:solidFill>
              <a:schemeClr val="tx1"/>
            </a:solidFill>
          </a:ln>
          <a:effectLst>
            <a:outerShdw blurRad="50800" dist="50800" dir="5400000" algn="ctr" rotWithShape="0">
              <a:srgbClr val="FFFFFF"/>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highlight>
                <a:srgbClr val="FF00FF"/>
              </a:highlight>
            </a:endParaRPr>
          </a:p>
        </p:txBody>
      </p:sp>
      <p:cxnSp>
        <p:nvCxnSpPr>
          <p:cNvPr id="11" name="Straight Arrow Connector 10">
            <a:extLst>
              <a:ext uri="{FF2B5EF4-FFF2-40B4-BE49-F238E27FC236}">
                <a16:creationId xmlns:a16="http://schemas.microsoft.com/office/drawing/2014/main" id="{ED61561B-0CB7-4606-A8BE-414C88A66805}"/>
              </a:ext>
            </a:extLst>
          </p:cNvPr>
          <p:cNvCxnSpPr>
            <a:cxnSpLocks/>
            <a:stCxn id="9" idx="1"/>
          </p:cNvCxnSpPr>
          <p:nvPr/>
        </p:nvCxnSpPr>
        <p:spPr>
          <a:xfrm flipH="1">
            <a:off x="1777429" y="1513835"/>
            <a:ext cx="478834" cy="49241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5874314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7" descr="Graphical user interface, application&#10;&#10;Description automatically generated">
            <a:extLst>
              <a:ext uri="{FF2B5EF4-FFF2-40B4-BE49-F238E27FC236}">
                <a16:creationId xmlns:a16="http://schemas.microsoft.com/office/drawing/2014/main" id="{6D877B78-BADA-3B24-7E66-37D224997B32}"/>
              </a:ext>
            </a:extLst>
          </p:cNvPr>
          <p:cNvPicPr>
            <a:picLocks noChangeAspect="1"/>
          </p:cNvPicPr>
          <p:nvPr/>
        </p:nvPicPr>
        <p:blipFill rotWithShape="1">
          <a:blip r:embed="rId2"/>
          <a:srcRect t="26509" r="1222" b="11954"/>
          <a:stretch/>
        </p:blipFill>
        <p:spPr>
          <a:xfrm>
            <a:off x="4549" y="2149273"/>
            <a:ext cx="11835884" cy="4133960"/>
          </a:xfrm>
          <a:prstGeom prst="rect">
            <a:avLst/>
          </a:prstGeom>
        </p:spPr>
      </p:pic>
      <p:sp>
        <p:nvSpPr>
          <p:cNvPr id="2" name="Title 1">
            <a:extLst>
              <a:ext uri="{FF2B5EF4-FFF2-40B4-BE49-F238E27FC236}">
                <a16:creationId xmlns:a16="http://schemas.microsoft.com/office/drawing/2014/main" id="{7CA4C9EB-B377-441F-8D2E-1B547E4EB57B}"/>
              </a:ext>
            </a:extLst>
          </p:cNvPr>
          <p:cNvSpPr>
            <a:spLocks noGrp="1"/>
          </p:cNvSpPr>
          <p:nvPr>
            <p:ph type="title"/>
          </p:nvPr>
        </p:nvSpPr>
        <p:spPr/>
        <p:txBody>
          <a:bodyPr>
            <a:normAutofit/>
          </a:bodyPr>
          <a:lstStyle/>
          <a:p>
            <a:r>
              <a:rPr lang="en-GB" b="1">
                <a:latin typeface="Arial Nova"/>
                <a:cs typeface="Segoe UI Semibold"/>
              </a:rPr>
              <a:t>Regimen for Chronic Lymphoid Leukaemia, South East London 2022</a:t>
            </a:r>
          </a:p>
        </p:txBody>
      </p:sp>
      <p:sp>
        <p:nvSpPr>
          <p:cNvPr id="6" name="Footer Placeholder 5">
            <a:extLst>
              <a:ext uri="{FF2B5EF4-FFF2-40B4-BE49-F238E27FC236}">
                <a16:creationId xmlns:a16="http://schemas.microsoft.com/office/drawing/2014/main" id="{86BB8561-F48A-4DF2-A15A-6046BA5A29CC}"/>
              </a:ext>
            </a:extLst>
          </p:cNvPr>
          <p:cNvSpPr>
            <a:spLocks noGrp="1"/>
          </p:cNvSpPr>
          <p:nvPr>
            <p:ph type="ftr" sz="quarter" idx="11"/>
          </p:nvPr>
        </p:nvSpPr>
        <p:spPr/>
        <p:txBody>
          <a:bodyPr/>
          <a:lstStyle/>
          <a:p>
            <a:r>
              <a:rPr lang="en-GB"/>
              <a:t>© 2021 National Disease Registration Service (NDRS). All Rights Reserved</a:t>
            </a:r>
          </a:p>
        </p:txBody>
      </p:sp>
      <p:sp>
        <p:nvSpPr>
          <p:cNvPr id="7" name="Slide Number Placeholder 6">
            <a:extLst>
              <a:ext uri="{FF2B5EF4-FFF2-40B4-BE49-F238E27FC236}">
                <a16:creationId xmlns:a16="http://schemas.microsoft.com/office/drawing/2014/main" id="{98DDC62B-5B33-4CC6-BE27-4A1B108701A2}"/>
              </a:ext>
            </a:extLst>
          </p:cNvPr>
          <p:cNvSpPr>
            <a:spLocks noGrp="1"/>
          </p:cNvSpPr>
          <p:nvPr>
            <p:ph type="sldNum" sz="quarter" idx="12"/>
          </p:nvPr>
        </p:nvSpPr>
        <p:spPr/>
        <p:txBody>
          <a:bodyPr/>
          <a:lstStyle/>
          <a:p>
            <a:fld id="{B33FDC71-8906-4088-9FB1-76CBC632085F}" type="slidenum">
              <a:rPr lang="en-GB" smtClean="0"/>
              <a:t>43</a:t>
            </a:fld>
            <a:endParaRPr lang="en-GB"/>
          </a:p>
        </p:txBody>
      </p:sp>
      <p:sp>
        <p:nvSpPr>
          <p:cNvPr id="9" name="TextBox 8">
            <a:extLst>
              <a:ext uri="{FF2B5EF4-FFF2-40B4-BE49-F238E27FC236}">
                <a16:creationId xmlns:a16="http://schemas.microsoft.com/office/drawing/2014/main" id="{38D675CA-7683-493B-B929-2F62E3B0EAA1}"/>
              </a:ext>
            </a:extLst>
          </p:cNvPr>
          <p:cNvSpPr txBox="1"/>
          <p:nvPr/>
        </p:nvSpPr>
        <p:spPr>
          <a:xfrm>
            <a:off x="5402677" y="1119109"/>
            <a:ext cx="6669458" cy="954107"/>
          </a:xfrm>
          <a:prstGeom prst="rect">
            <a:avLst/>
          </a:prstGeom>
          <a:noFill/>
          <a:ln w="19050">
            <a:solidFill>
              <a:schemeClr val="tx1"/>
            </a:solidFill>
          </a:ln>
        </p:spPr>
        <p:txBody>
          <a:bodyPr wrap="square" lIns="91440" tIns="45720" rIns="91440" bIns="45720" rtlCol="0" anchor="t">
            <a:spAutoFit/>
          </a:bodyPr>
          <a:lstStyle/>
          <a:p>
            <a:r>
              <a:rPr lang="en-GB" sz="1400" b="1"/>
              <a:t>Selections:</a:t>
            </a:r>
            <a:r>
              <a:rPr lang="en-GB" sz="1400"/>
              <a:t> date, age group, geography, tumour group, performance status, regimen, transplant centre</a:t>
            </a:r>
          </a:p>
          <a:p>
            <a:r>
              <a:rPr lang="en-GB" sz="1400" b="1"/>
              <a:t>Outputs:</a:t>
            </a:r>
            <a:r>
              <a:rPr lang="en-GB" sz="1400"/>
              <a:t> regimens: trust, intent, performance status &amp; intent (V2.0/V3.0), Regimen activity by trust, </a:t>
            </a:r>
            <a:r>
              <a:rPr lang="en-GB" sz="1400" u="sng"/>
              <a:t>trust by regimen</a:t>
            </a:r>
            <a:r>
              <a:rPr lang="en-GB" sz="1400"/>
              <a:t>, downloading data</a:t>
            </a:r>
          </a:p>
        </p:txBody>
      </p:sp>
      <p:sp>
        <p:nvSpPr>
          <p:cNvPr id="10" name="Rectangle 9">
            <a:extLst>
              <a:ext uri="{FF2B5EF4-FFF2-40B4-BE49-F238E27FC236}">
                <a16:creationId xmlns:a16="http://schemas.microsoft.com/office/drawing/2014/main" id="{EAD4562F-3EDD-4CA6-AE2A-B824297B998D}"/>
              </a:ext>
            </a:extLst>
          </p:cNvPr>
          <p:cNvSpPr/>
          <p:nvPr/>
        </p:nvSpPr>
        <p:spPr>
          <a:xfrm>
            <a:off x="0" y="2276171"/>
            <a:ext cx="9498942" cy="602858"/>
          </a:xfrm>
          <a:prstGeom prst="rect">
            <a:avLst/>
          </a:prstGeom>
          <a:noFill/>
          <a:ln w="19050">
            <a:solidFill>
              <a:schemeClr val="tx1"/>
            </a:solidFill>
          </a:ln>
          <a:effectLst>
            <a:outerShdw blurRad="50800" dist="50800" dir="5400000" algn="ctr" rotWithShape="0">
              <a:srgbClr val="FFFFFF"/>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highlight>
                <a:srgbClr val="FF00FF"/>
              </a:highlight>
            </a:endParaRPr>
          </a:p>
        </p:txBody>
      </p:sp>
      <p:cxnSp>
        <p:nvCxnSpPr>
          <p:cNvPr id="11" name="Straight Arrow Connector 10">
            <a:extLst>
              <a:ext uri="{FF2B5EF4-FFF2-40B4-BE49-F238E27FC236}">
                <a16:creationId xmlns:a16="http://schemas.microsoft.com/office/drawing/2014/main" id="{97B0911B-25E5-42B8-B297-631490BDFD62}"/>
              </a:ext>
            </a:extLst>
          </p:cNvPr>
          <p:cNvCxnSpPr>
            <a:cxnSpLocks/>
          </p:cNvCxnSpPr>
          <p:nvPr/>
        </p:nvCxnSpPr>
        <p:spPr>
          <a:xfrm flipH="1">
            <a:off x="4726112" y="1476753"/>
            <a:ext cx="676567" cy="799417"/>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4331936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7">
            <a:extLst>
              <a:ext uri="{FF2B5EF4-FFF2-40B4-BE49-F238E27FC236}">
                <a16:creationId xmlns:a16="http://schemas.microsoft.com/office/drawing/2014/main" id="{12732433-9D0A-AE00-3E8F-31CA3C4D0420}"/>
              </a:ext>
            </a:extLst>
          </p:cNvPr>
          <p:cNvPicPr>
            <a:picLocks noChangeAspect="1"/>
          </p:cNvPicPr>
          <p:nvPr/>
        </p:nvPicPr>
        <p:blipFill rotWithShape="1">
          <a:blip r:embed="rId2"/>
          <a:srcRect t="28182" r="3046" b="10000"/>
          <a:stretch/>
        </p:blipFill>
        <p:spPr>
          <a:xfrm>
            <a:off x="78317" y="2509309"/>
            <a:ext cx="11167475" cy="3973984"/>
          </a:xfrm>
          <a:prstGeom prst="rect">
            <a:avLst/>
          </a:prstGeom>
        </p:spPr>
      </p:pic>
      <p:sp>
        <p:nvSpPr>
          <p:cNvPr id="2" name="Title 1">
            <a:extLst>
              <a:ext uri="{FF2B5EF4-FFF2-40B4-BE49-F238E27FC236}">
                <a16:creationId xmlns:a16="http://schemas.microsoft.com/office/drawing/2014/main" id="{7CA4C9EB-B377-441F-8D2E-1B547E4EB57B}"/>
              </a:ext>
            </a:extLst>
          </p:cNvPr>
          <p:cNvSpPr>
            <a:spLocks noGrp="1"/>
          </p:cNvSpPr>
          <p:nvPr>
            <p:ph type="title"/>
          </p:nvPr>
        </p:nvSpPr>
        <p:spPr/>
        <p:txBody>
          <a:bodyPr>
            <a:normAutofit/>
          </a:bodyPr>
          <a:lstStyle/>
          <a:p>
            <a:r>
              <a:rPr lang="en-GB" b="1">
                <a:latin typeface="Arial Nova"/>
                <a:cs typeface="Segoe UI Semibold"/>
              </a:rPr>
              <a:t>Administration route by patient count for Acute Leukaemia, London 2019-2022</a:t>
            </a:r>
            <a:endParaRPr lang="en-GB" b="1">
              <a:latin typeface="Arial Nova" panose="020B0504020202020204" pitchFamily="34" charset="0"/>
            </a:endParaRPr>
          </a:p>
        </p:txBody>
      </p:sp>
      <p:sp>
        <p:nvSpPr>
          <p:cNvPr id="6" name="Footer Placeholder 5">
            <a:extLst>
              <a:ext uri="{FF2B5EF4-FFF2-40B4-BE49-F238E27FC236}">
                <a16:creationId xmlns:a16="http://schemas.microsoft.com/office/drawing/2014/main" id="{86BB8561-F48A-4DF2-A15A-6046BA5A29CC}"/>
              </a:ext>
            </a:extLst>
          </p:cNvPr>
          <p:cNvSpPr>
            <a:spLocks noGrp="1"/>
          </p:cNvSpPr>
          <p:nvPr>
            <p:ph type="ftr" sz="quarter" idx="11"/>
          </p:nvPr>
        </p:nvSpPr>
        <p:spPr/>
        <p:txBody>
          <a:bodyPr/>
          <a:lstStyle/>
          <a:p>
            <a:r>
              <a:rPr lang="en-GB"/>
              <a:t>© 2021 National Disease Registration Service (NDRS). All Rights Reserved</a:t>
            </a:r>
          </a:p>
        </p:txBody>
      </p:sp>
      <p:sp>
        <p:nvSpPr>
          <p:cNvPr id="7" name="Slide Number Placeholder 6">
            <a:extLst>
              <a:ext uri="{FF2B5EF4-FFF2-40B4-BE49-F238E27FC236}">
                <a16:creationId xmlns:a16="http://schemas.microsoft.com/office/drawing/2014/main" id="{98DDC62B-5B33-4CC6-BE27-4A1B108701A2}"/>
              </a:ext>
            </a:extLst>
          </p:cNvPr>
          <p:cNvSpPr>
            <a:spLocks noGrp="1"/>
          </p:cNvSpPr>
          <p:nvPr>
            <p:ph type="sldNum" sz="quarter" idx="12"/>
          </p:nvPr>
        </p:nvSpPr>
        <p:spPr/>
        <p:txBody>
          <a:bodyPr/>
          <a:lstStyle/>
          <a:p>
            <a:fld id="{B33FDC71-8906-4088-9FB1-76CBC632085F}" type="slidenum">
              <a:rPr lang="en-GB" smtClean="0"/>
              <a:t>44</a:t>
            </a:fld>
            <a:endParaRPr lang="en-GB"/>
          </a:p>
        </p:txBody>
      </p:sp>
      <p:sp>
        <p:nvSpPr>
          <p:cNvPr id="9" name="TextBox 8">
            <a:extLst>
              <a:ext uri="{FF2B5EF4-FFF2-40B4-BE49-F238E27FC236}">
                <a16:creationId xmlns:a16="http://schemas.microsoft.com/office/drawing/2014/main" id="{38D675CA-7683-493B-B929-2F62E3B0EAA1}"/>
              </a:ext>
            </a:extLst>
          </p:cNvPr>
          <p:cNvSpPr txBox="1"/>
          <p:nvPr/>
        </p:nvSpPr>
        <p:spPr>
          <a:xfrm>
            <a:off x="5185317" y="1057543"/>
            <a:ext cx="6571962" cy="1384995"/>
          </a:xfrm>
          <a:prstGeom prst="rect">
            <a:avLst/>
          </a:prstGeom>
          <a:noFill/>
          <a:ln w="19050">
            <a:solidFill>
              <a:schemeClr val="tx1"/>
            </a:solidFill>
          </a:ln>
        </p:spPr>
        <p:txBody>
          <a:bodyPr wrap="square" rtlCol="0">
            <a:spAutoFit/>
          </a:bodyPr>
          <a:lstStyle/>
          <a:p>
            <a:r>
              <a:rPr lang="en-GB" sz="1400" b="1"/>
              <a:t>Selections:</a:t>
            </a:r>
            <a:r>
              <a:rPr lang="en-GB" sz="1400"/>
              <a:t> date, age group, geography, tumour group, treatment intent (V2/V3), regimen, drug group, administration route, transplant centre</a:t>
            </a:r>
          </a:p>
          <a:p>
            <a:r>
              <a:rPr lang="en-GB" sz="1400" b="1"/>
              <a:t>Outputs: </a:t>
            </a:r>
            <a:r>
              <a:rPr lang="en-GB" sz="1400"/>
              <a:t>activity (patient, tumour, regimen &amp; administration), patient activity by trust, patients by tumour group, tumour group by trust, regimen &amp; drug level information, treatment administrations: day of the week, tumour group, drug level information, drugs by trust….</a:t>
            </a:r>
          </a:p>
        </p:txBody>
      </p:sp>
      <p:sp>
        <p:nvSpPr>
          <p:cNvPr id="10" name="Rectangle 9">
            <a:extLst>
              <a:ext uri="{FF2B5EF4-FFF2-40B4-BE49-F238E27FC236}">
                <a16:creationId xmlns:a16="http://schemas.microsoft.com/office/drawing/2014/main" id="{EAD4562F-3EDD-4CA6-AE2A-B824297B998D}"/>
              </a:ext>
            </a:extLst>
          </p:cNvPr>
          <p:cNvSpPr/>
          <p:nvPr/>
        </p:nvSpPr>
        <p:spPr>
          <a:xfrm>
            <a:off x="83126" y="2512017"/>
            <a:ext cx="11263748" cy="829295"/>
          </a:xfrm>
          <a:prstGeom prst="rect">
            <a:avLst/>
          </a:prstGeom>
          <a:noFill/>
          <a:ln w="19050">
            <a:solidFill>
              <a:schemeClr val="tx1"/>
            </a:solidFill>
          </a:ln>
          <a:effectLst>
            <a:outerShdw blurRad="50800" dist="50800" dir="5400000" algn="ctr" rotWithShape="0">
              <a:srgbClr val="FFFFFF"/>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0000"/>
              </a:solidFill>
              <a:highlight>
                <a:srgbClr val="FF00FF"/>
              </a:highlight>
            </a:endParaRPr>
          </a:p>
        </p:txBody>
      </p:sp>
      <p:cxnSp>
        <p:nvCxnSpPr>
          <p:cNvPr id="11" name="Straight Arrow Connector 10">
            <a:extLst>
              <a:ext uri="{FF2B5EF4-FFF2-40B4-BE49-F238E27FC236}">
                <a16:creationId xmlns:a16="http://schemas.microsoft.com/office/drawing/2014/main" id="{97B0911B-25E5-42B8-B297-631490BDFD62}"/>
              </a:ext>
            </a:extLst>
          </p:cNvPr>
          <p:cNvCxnSpPr>
            <a:cxnSpLocks/>
          </p:cNvCxnSpPr>
          <p:nvPr/>
        </p:nvCxnSpPr>
        <p:spPr>
          <a:xfrm flipH="1">
            <a:off x="4150760" y="1765817"/>
            <a:ext cx="1034559" cy="746199"/>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7822381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7" descr="Chart, bar chart&#10;&#10;Description automatically generated">
            <a:extLst>
              <a:ext uri="{FF2B5EF4-FFF2-40B4-BE49-F238E27FC236}">
                <a16:creationId xmlns:a16="http://schemas.microsoft.com/office/drawing/2014/main" id="{F3DD8795-AB66-1ACB-8B9B-D6B30061A9D0}"/>
              </a:ext>
            </a:extLst>
          </p:cNvPr>
          <p:cNvPicPr>
            <a:picLocks noChangeAspect="1"/>
          </p:cNvPicPr>
          <p:nvPr/>
        </p:nvPicPr>
        <p:blipFill rotWithShape="1">
          <a:blip r:embed="rId2"/>
          <a:srcRect t="20958" r="1910" b="7984"/>
          <a:stretch/>
        </p:blipFill>
        <p:spPr>
          <a:xfrm>
            <a:off x="4234" y="1577977"/>
            <a:ext cx="11156947" cy="4549336"/>
          </a:xfrm>
          <a:prstGeom prst="rect">
            <a:avLst/>
          </a:prstGeom>
        </p:spPr>
      </p:pic>
      <p:sp>
        <p:nvSpPr>
          <p:cNvPr id="2" name="Title 1">
            <a:extLst>
              <a:ext uri="{FF2B5EF4-FFF2-40B4-BE49-F238E27FC236}">
                <a16:creationId xmlns:a16="http://schemas.microsoft.com/office/drawing/2014/main" id="{7CA4C9EB-B377-441F-8D2E-1B547E4EB57B}"/>
              </a:ext>
            </a:extLst>
          </p:cNvPr>
          <p:cNvSpPr>
            <a:spLocks noGrp="1"/>
          </p:cNvSpPr>
          <p:nvPr>
            <p:ph type="title"/>
          </p:nvPr>
        </p:nvSpPr>
        <p:spPr>
          <a:xfrm>
            <a:off x="838200" y="-32391"/>
            <a:ext cx="10515600" cy="1012719"/>
          </a:xfrm>
        </p:spPr>
        <p:txBody>
          <a:bodyPr>
            <a:normAutofit/>
          </a:bodyPr>
          <a:lstStyle/>
          <a:p>
            <a:r>
              <a:rPr lang="en-GB" b="1">
                <a:latin typeface="Arial Nova"/>
                <a:cs typeface="Segoe UI Semibold"/>
              </a:rPr>
              <a:t>Haematology outcomes received by V3.0 outcome field, 2018-2022  </a:t>
            </a:r>
            <a:endParaRPr lang="en-GB" b="1">
              <a:latin typeface="Arial Nova" panose="020B0504020202020204" pitchFamily="34" charset="0"/>
            </a:endParaRPr>
          </a:p>
        </p:txBody>
      </p:sp>
      <p:sp>
        <p:nvSpPr>
          <p:cNvPr id="6" name="Footer Placeholder 5">
            <a:extLst>
              <a:ext uri="{FF2B5EF4-FFF2-40B4-BE49-F238E27FC236}">
                <a16:creationId xmlns:a16="http://schemas.microsoft.com/office/drawing/2014/main" id="{86BB8561-F48A-4DF2-A15A-6046BA5A29CC}"/>
              </a:ext>
            </a:extLst>
          </p:cNvPr>
          <p:cNvSpPr>
            <a:spLocks noGrp="1"/>
          </p:cNvSpPr>
          <p:nvPr>
            <p:ph type="ftr" sz="quarter" idx="11"/>
          </p:nvPr>
        </p:nvSpPr>
        <p:spPr/>
        <p:txBody>
          <a:bodyPr/>
          <a:lstStyle/>
          <a:p>
            <a:r>
              <a:rPr lang="en-GB"/>
              <a:t>© 2021 National Disease Registration Service (NDRS). All Rights Reserved</a:t>
            </a:r>
          </a:p>
        </p:txBody>
      </p:sp>
      <p:sp>
        <p:nvSpPr>
          <p:cNvPr id="7" name="Slide Number Placeholder 6">
            <a:extLst>
              <a:ext uri="{FF2B5EF4-FFF2-40B4-BE49-F238E27FC236}">
                <a16:creationId xmlns:a16="http://schemas.microsoft.com/office/drawing/2014/main" id="{98DDC62B-5B33-4CC6-BE27-4A1B108701A2}"/>
              </a:ext>
            </a:extLst>
          </p:cNvPr>
          <p:cNvSpPr>
            <a:spLocks noGrp="1"/>
          </p:cNvSpPr>
          <p:nvPr>
            <p:ph type="sldNum" sz="quarter" idx="12"/>
          </p:nvPr>
        </p:nvSpPr>
        <p:spPr/>
        <p:txBody>
          <a:bodyPr/>
          <a:lstStyle/>
          <a:p>
            <a:fld id="{B33FDC71-8906-4088-9FB1-76CBC632085F}" type="slidenum">
              <a:rPr lang="en-GB" smtClean="0"/>
              <a:t>45</a:t>
            </a:fld>
            <a:endParaRPr lang="en-GB"/>
          </a:p>
        </p:txBody>
      </p:sp>
      <p:sp>
        <p:nvSpPr>
          <p:cNvPr id="10" name="Rectangle 9">
            <a:extLst>
              <a:ext uri="{FF2B5EF4-FFF2-40B4-BE49-F238E27FC236}">
                <a16:creationId xmlns:a16="http://schemas.microsoft.com/office/drawing/2014/main" id="{EAD4562F-3EDD-4CA6-AE2A-B824297B998D}"/>
              </a:ext>
            </a:extLst>
          </p:cNvPr>
          <p:cNvSpPr/>
          <p:nvPr/>
        </p:nvSpPr>
        <p:spPr>
          <a:xfrm>
            <a:off x="0" y="2153150"/>
            <a:ext cx="11165313" cy="610598"/>
          </a:xfrm>
          <a:prstGeom prst="rect">
            <a:avLst/>
          </a:prstGeom>
          <a:noFill/>
          <a:ln w="19050">
            <a:solidFill>
              <a:schemeClr val="tx1"/>
            </a:solidFill>
          </a:ln>
          <a:effectLst>
            <a:outerShdw blurRad="50800" dist="50800" dir="5400000" algn="ctr" rotWithShape="0">
              <a:srgbClr val="FFFFFF"/>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highlight>
                <a:srgbClr val="FF00FF"/>
              </a:highlight>
            </a:endParaRPr>
          </a:p>
        </p:txBody>
      </p:sp>
      <p:sp>
        <p:nvSpPr>
          <p:cNvPr id="9" name="TextBox 8">
            <a:extLst>
              <a:ext uri="{FF2B5EF4-FFF2-40B4-BE49-F238E27FC236}">
                <a16:creationId xmlns:a16="http://schemas.microsoft.com/office/drawing/2014/main" id="{38D675CA-7683-493B-B929-2F62E3B0EAA1}"/>
              </a:ext>
            </a:extLst>
          </p:cNvPr>
          <p:cNvSpPr txBox="1"/>
          <p:nvPr/>
        </p:nvSpPr>
        <p:spPr>
          <a:xfrm>
            <a:off x="5486689" y="1060054"/>
            <a:ext cx="6571962" cy="1169551"/>
          </a:xfrm>
          <a:prstGeom prst="rect">
            <a:avLst/>
          </a:prstGeom>
          <a:noFill/>
          <a:ln w="19050">
            <a:solidFill>
              <a:schemeClr val="tx1"/>
            </a:solidFill>
          </a:ln>
        </p:spPr>
        <p:txBody>
          <a:bodyPr wrap="square" lIns="91440" tIns="45720" rIns="91440" bIns="45720" rtlCol="0" anchor="t">
            <a:spAutoFit/>
          </a:bodyPr>
          <a:lstStyle/>
          <a:p>
            <a:r>
              <a:rPr lang="en-GB" sz="1400" b="1"/>
              <a:t>Selections:</a:t>
            </a:r>
            <a:r>
              <a:rPr lang="en-GB" sz="1400"/>
              <a:t> date, age group, geography, tumour group, performance status, regimen, transplant centre</a:t>
            </a:r>
          </a:p>
          <a:p>
            <a:r>
              <a:rPr lang="en-GB" sz="1400" b="1"/>
              <a:t>Outputs: </a:t>
            </a:r>
            <a:r>
              <a:rPr lang="en-GB" sz="1400"/>
              <a:t>outcomes received: V2.0 treatment intent, </a:t>
            </a:r>
            <a:r>
              <a:rPr lang="en-GB" sz="1400" u="sng"/>
              <a:t>V3.0 outcome field</a:t>
            </a:r>
            <a:r>
              <a:rPr lang="en-GB" sz="1400"/>
              <a:t>, regimens expected &amp; received, outcomes received/expected by month, outcomes expected by treatment intent V2.0…</a:t>
            </a:r>
          </a:p>
        </p:txBody>
      </p:sp>
      <p:cxnSp>
        <p:nvCxnSpPr>
          <p:cNvPr id="11" name="Straight Arrow Connector 10">
            <a:extLst>
              <a:ext uri="{FF2B5EF4-FFF2-40B4-BE49-F238E27FC236}">
                <a16:creationId xmlns:a16="http://schemas.microsoft.com/office/drawing/2014/main" id="{97B0911B-25E5-42B8-B297-631490BDFD62}"/>
              </a:ext>
            </a:extLst>
          </p:cNvPr>
          <p:cNvCxnSpPr>
            <a:cxnSpLocks/>
          </p:cNvCxnSpPr>
          <p:nvPr/>
        </p:nvCxnSpPr>
        <p:spPr>
          <a:xfrm flipH="1">
            <a:off x="4410997" y="1426587"/>
            <a:ext cx="1075692" cy="726562"/>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5433743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descr="Chart&#10;&#10;Description automatically generated">
            <a:extLst>
              <a:ext uri="{FF2B5EF4-FFF2-40B4-BE49-F238E27FC236}">
                <a16:creationId xmlns:a16="http://schemas.microsoft.com/office/drawing/2014/main" id="{68DDF393-043C-2CF6-06D0-7C520A4E5C9B}"/>
              </a:ext>
            </a:extLst>
          </p:cNvPr>
          <p:cNvPicPr>
            <a:picLocks noChangeAspect="1"/>
          </p:cNvPicPr>
          <p:nvPr/>
        </p:nvPicPr>
        <p:blipFill rotWithShape="1">
          <a:blip r:embed="rId2"/>
          <a:srcRect l="-183" t="28339" r="2559" b="9446"/>
          <a:stretch/>
        </p:blipFill>
        <p:spPr>
          <a:xfrm>
            <a:off x="4234" y="2075393"/>
            <a:ext cx="10701821" cy="3804688"/>
          </a:xfrm>
          <a:prstGeom prst="rect">
            <a:avLst/>
          </a:prstGeom>
        </p:spPr>
      </p:pic>
      <p:sp>
        <p:nvSpPr>
          <p:cNvPr id="2" name="Title 1">
            <a:extLst>
              <a:ext uri="{FF2B5EF4-FFF2-40B4-BE49-F238E27FC236}">
                <a16:creationId xmlns:a16="http://schemas.microsoft.com/office/drawing/2014/main" id="{7CA4C9EB-B377-441F-8D2E-1B547E4EB57B}"/>
              </a:ext>
            </a:extLst>
          </p:cNvPr>
          <p:cNvSpPr>
            <a:spLocks noGrp="1"/>
          </p:cNvSpPr>
          <p:nvPr>
            <p:ph type="title"/>
          </p:nvPr>
        </p:nvSpPr>
        <p:spPr/>
        <p:txBody>
          <a:bodyPr>
            <a:normAutofit/>
          </a:bodyPr>
          <a:lstStyle/>
          <a:p>
            <a:r>
              <a:rPr lang="en-GB" b="1">
                <a:latin typeface="Arial Nova"/>
                <a:cs typeface="Segoe UI Semibold"/>
              </a:rPr>
              <a:t>SACT reporting suite, Regimen for the Lower GI in London 2018-2022</a:t>
            </a:r>
          </a:p>
        </p:txBody>
      </p:sp>
      <p:sp>
        <p:nvSpPr>
          <p:cNvPr id="6" name="Footer Placeholder 5">
            <a:extLst>
              <a:ext uri="{FF2B5EF4-FFF2-40B4-BE49-F238E27FC236}">
                <a16:creationId xmlns:a16="http://schemas.microsoft.com/office/drawing/2014/main" id="{86BB8561-F48A-4DF2-A15A-6046BA5A29CC}"/>
              </a:ext>
            </a:extLst>
          </p:cNvPr>
          <p:cNvSpPr>
            <a:spLocks noGrp="1"/>
          </p:cNvSpPr>
          <p:nvPr>
            <p:ph type="ftr" sz="quarter" idx="11"/>
          </p:nvPr>
        </p:nvSpPr>
        <p:spPr/>
        <p:txBody>
          <a:bodyPr/>
          <a:lstStyle/>
          <a:p>
            <a:r>
              <a:rPr lang="en-GB"/>
              <a:t>© 2021 National Disease Registration Service (NDRS). All Rights Reserved</a:t>
            </a:r>
          </a:p>
        </p:txBody>
      </p:sp>
      <p:sp>
        <p:nvSpPr>
          <p:cNvPr id="7" name="Slide Number Placeholder 6">
            <a:extLst>
              <a:ext uri="{FF2B5EF4-FFF2-40B4-BE49-F238E27FC236}">
                <a16:creationId xmlns:a16="http://schemas.microsoft.com/office/drawing/2014/main" id="{98DDC62B-5B33-4CC6-BE27-4A1B108701A2}"/>
              </a:ext>
            </a:extLst>
          </p:cNvPr>
          <p:cNvSpPr>
            <a:spLocks noGrp="1"/>
          </p:cNvSpPr>
          <p:nvPr>
            <p:ph type="sldNum" sz="quarter" idx="12"/>
          </p:nvPr>
        </p:nvSpPr>
        <p:spPr/>
        <p:txBody>
          <a:bodyPr/>
          <a:lstStyle/>
          <a:p>
            <a:fld id="{B33FDC71-8906-4088-9FB1-76CBC632085F}" type="slidenum">
              <a:rPr lang="en-GB" smtClean="0"/>
              <a:t>46</a:t>
            </a:fld>
            <a:endParaRPr lang="en-GB"/>
          </a:p>
        </p:txBody>
      </p:sp>
      <p:sp>
        <p:nvSpPr>
          <p:cNvPr id="9" name="TextBox 8">
            <a:extLst>
              <a:ext uri="{FF2B5EF4-FFF2-40B4-BE49-F238E27FC236}">
                <a16:creationId xmlns:a16="http://schemas.microsoft.com/office/drawing/2014/main" id="{38D675CA-7683-493B-B929-2F62E3B0EAA1}"/>
              </a:ext>
            </a:extLst>
          </p:cNvPr>
          <p:cNvSpPr txBox="1"/>
          <p:nvPr/>
        </p:nvSpPr>
        <p:spPr>
          <a:xfrm>
            <a:off x="5620038" y="1161730"/>
            <a:ext cx="6111045" cy="738664"/>
          </a:xfrm>
          <a:prstGeom prst="rect">
            <a:avLst/>
          </a:prstGeom>
          <a:noFill/>
          <a:ln w="19050">
            <a:solidFill>
              <a:schemeClr val="tx1"/>
            </a:solidFill>
          </a:ln>
        </p:spPr>
        <p:txBody>
          <a:bodyPr wrap="square" rtlCol="0">
            <a:spAutoFit/>
          </a:bodyPr>
          <a:lstStyle/>
          <a:p>
            <a:r>
              <a:rPr lang="en-GB" sz="1400" b="1"/>
              <a:t>Selections:</a:t>
            </a:r>
            <a:r>
              <a:rPr lang="en-GB" sz="1400"/>
              <a:t> date, age group, geography, tumour group, performance status, regimen, </a:t>
            </a:r>
            <a:r>
              <a:rPr lang="en-GB" sz="1400" b="1"/>
              <a:t>Outputs:</a:t>
            </a:r>
            <a:r>
              <a:rPr lang="en-GB" sz="1400"/>
              <a:t> regimens: trust, </a:t>
            </a:r>
            <a:r>
              <a:rPr lang="en-GB" sz="1400" u="sng"/>
              <a:t>intent</a:t>
            </a:r>
            <a:r>
              <a:rPr lang="en-GB" sz="1400"/>
              <a:t>, performance status &amp; intent (V2.0/V3.0), Regimen activity by trust, trust by regimen, downloading data</a:t>
            </a:r>
          </a:p>
        </p:txBody>
      </p:sp>
      <p:sp>
        <p:nvSpPr>
          <p:cNvPr id="10" name="Rectangle 9">
            <a:extLst>
              <a:ext uri="{FF2B5EF4-FFF2-40B4-BE49-F238E27FC236}">
                <a16:creationId xmlns:a16="http://schemas.microsoft.com/office/drawing/2014/main" id="{EAD4562F-3EDD-4CA6-AE2A-B824297B998D}"/>
              </a:ext>
            </a:extLst>
          </p:cNvPr>
          <p:cNvSpPr/>
          <p:nvPr/>
        </p:nvSpPr>
        <p:spPr>
          <a:xfrm>
            <a:off x="-1" y="2151425"/>
            <a:ext cx="8555295" cy="577111"/>
          </a:xfrm>
          <a:prstGeom prst="rect">
            <a:avLst/>
          </a:prstGeom>
          <a:noFill/>
          <a:ln w="19050">
            <a:solidFill>
              <a:schemeClr val="tx1"/>
            </a:solidFill>
          </a:ln>
          <a:effectLst>
            <a:outerShdw blurRad="50800" dist="50800" dir="5400000" algn="ctr" rotWithShape="0">
              <a:srgbClr val="FFFFFF"/>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highlight>
                <a:srgbClr val="FF00FF"/>
              </a:highlight>
            </a:endParaRPr>
          </a:p>
        </p:txBody>
      </p:sp>
      <p:cxnSp>
        <p:nvCxnSpPr>
          <p:cNvPr id="11" name="Straight Arrow Connector 10">
            <a:extLst>
              <a:ext uri="{FF2B5EF4-FFF2-40B4-BE49-F238E27FC236}">
                <a16:creationId xmlns:a16="http://schemas.microsoft.com/office/drawing/2014/main" id="{97B0911B-25E5-42B8-B297-631490BDFD62}"/>
              </a:ext>
            </a:extLst>
          </p:cNvPr>
          <p:cNvCxnSpPr>
            <a:cxnSpLocks/>
          </p:cNvCxnSpPr>
          <p:nvPr/>
        </p:nvCxnSpPr>
        <p:spPr>
          <a:xfrm flipH="1">
            <a:off x="4410998" y="1434351"/>
            <a:ext cx="1209040" cy="698682"/>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5586100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descr="Graphical user interface, text, application, email&#10;&#10;Description automatically generated">
            <a:extLst>
              <a:ext uri="{FF2B5EF4-FFF2-40B4-BE49-F238E27FC236}">
                <a16:creationId xmlns:a16="http://schemas.microsoft.com/office/drawing/2014/main" id="{FD242D97-074D-1325-6855-6119DA9D0DA2}"/>
              </a:ext>
            </a:extLst>
          </p:cNvPr>
          <p:cNvPicPr>
            <a:picLocks noChangeAspect="1"/>
          </p:cNvPicPr>
          <p:nvPr/>
        </p:nvPicPr>
        <p:blipFill rotWithShape="1">
          <a:blip r:embed="rId2"/>
          <a:srcRect t="27481" r="1398" b="9924"/>
          <a:stretch/>
        </p:blipFill>
        <p:spPr>
          <a:xfrm>
            <a:off x="-2506" y="2544797"/>
            <a:ext cx="10938197" cy="3927885"/>
          </a:xfrm>
          <a:prstGeom prst="rect">
            <a:avLst/>
          </a:prstGeom>
        </p:spPr>
      </p:pic>
      <p:sp>
        <p:nvSpPr>
          <p:cNvPr id="2" name="Title 1">
            <a:extLst>
              <a:ext uri="{FF2B5EF4-FFF2-40B4-BE49-F238E27FC236}">
                <a16:creationId xmlns:a16="http://schemas.microsoft.com/office/drawing/2014/main" id="{7CA4C9EB-B377-441F-8D2E-1B547E4EB57B}"/>
              </a:ext>
            </a:extLst>
          </p:cNvPr>
          <p:cNvSpPr>
            <a:spLocks noGrp="1"/>
          </p:cNvSpPr>
          <p:nvPr>
            <p:ph type="title"/>
          </p:nvPr>
        </p:nvSpPr>
        <p:spPr>
          <a:xfrm>
            <a:off x="838200" y="42571"/>
            <a:ext cx="10515600" cy="1012719"/>
          </a:xfrm>
        </p:spPr>
        <p:txBody>
          <a:bodyPr>
            <a:normAutofit/>
          </a:bodyPr>
          <a:lstStyle/>
          <a:p>
            <a:r>
              <a:rPr lang="en-GB" b="1">
                <a:latin typeface="Arial Nova" panose="020B0504020202020204" pitchFamily="34" charset="0"/>
              </a:rPr>
              <a:t>SACT activity by tumour group during COVID-19, London</a:t>
            </a:r>
          </a:p>
        </p:txBody>
      </p:sp>
      <p:sp>
        <p:nvSpPr>
          <p:cNvPr id="6" name="Footer Placeholder 5">
            <a:extLst>
              <a:ext uri="{FF2B5EF4-FFF2-40B4-BE49-F238E27FC236}">
                <a16:creationId xmlns:a16="http://schemas.microsoft.com/office/drawing/2014/main" id="{86BB8561-F48A-4DF2-A15A-6046BA5A29CC}"/>
              </a:ext>
            </a:extLst>
          </p:cNvPr>
          <p:cNvSpPr>
            <a:spLocks noGrp="1"/>
          </p:cNvSpPr>
          <p:nvPr>
            <p:ph type="ftr" sz="quarter" idx="11"/>
          </p:nvPr>
        </p:nvSpPr>
        <p:spPr/>
        <p:txBody>
          <a:bodyPr/>
          <a:lstStyle/>
          <a:p>
            <a:r>
              <a:rPr lang="en-GB"/>
              <a:t>© 2021 National Disease Registration Service (NDRS). All Rights Reserved</a:t>
            </a:r>
          </a:p>
        </p:txBody>
      </p:sp>
      <p:sp>
        <p:nvSpPr>
          <p:cNvPr id="7" name="Slide Number Placeholder 6">
            <a:extLst>
              <a:ext uri="{FF2B5EF4-FFF2-40B4-BE49-F238E27FC236}">
                <a16:creationId xmlns:a16="http://schemas.microsoft.com/office/drawing/2014/main" id="{98DDC62B-5B33-4CC6-BE27-4A1B108701A2}"/>
              </a:ext>
            </a:extLst>
          </p:cNvPr>
          <p:cNvSpPr>
            <a:spLocks noGrp="1"/>
          </p:cNvSpPr>
          <p:nvPr>
            <p:ph type="sldNum" sz="quarter" idx="12"/>
          </p:nvPr>
        </p:nvSpPr>
        <p:spPr/>
        <p:txBody>
          <a:bodyPr/>
          <a:lstStyle/>
          <a:p>
            <a:fld id="{B33FDC71-8906-4088-9FB1-76CBC632085F}" type="slidenum">
              <a:rPr lang="en-GB" smtClean="0"/>
              <a:t>47</a:t>
            </a:fld>
            <a:endParaRPr lang="en-GB"/>
          </a:p>
        </p:txBody>
      </p:sp>
      <p:sp>
        <p:nvSpPr>
          <p:cNvPr id="10" name="Rectangle 9">
            <a:extLst>
              <a:ext uri="{FF2B5EF4-FFF2-40B4-BE49-F238E27FC236}">
                <a16:creationId xmlns:a16="http://schemas.microsoft.com/office/drawing/2014/main" id="{EAD4562F-3EDD-4CA6-AE2A-B824297B998D}"/>
              </a:ext>
            </a:extLst>
          </p:cNvPr>
          <p:cNvSpPr/>
          <p:nvPr/>
        </p:nvSpPr>
        <p:spPr>
          <a:xfrm>
            <a:off x="0" y="2547755"/>
            <a:ext cx="11000949" cy="696886"/>
          </a:xfrm>
          <a:prstGeom prst="rect">
            <a:avLst/>
          </a:prstGeom>
          <a:noFill/>
          <a:ln w="19050">
            <a:solidFill>
              <a:schemeClr val="tx1"/>
            </a:solidFill>
          </a:ln>
          <a:effectLst>
            <a:outerShdw blurRad="50800" dist="50800" dir="5400000" algn="ctr" rotWithShape="0">
              <a:srgbClr val="FFFFFF"/>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highlight>
                <a:srgbClr val="FF00FF"/>
              </a:highlight>
            </a:endParaRPr>
          </a:p>
        </p:txBody>
      </p:sp>
      <p:cxnSp>
        <p:nvCxnSpPr>
          <p:cNvPr id="11" name="Straight Arrow Connector 10">
            <a:extLst>
              <a:ext uri="{FF2B5EF4-FFF2-40B4-BE49-F238E27FC236}">
                <a16:creationId xmlns:a16="http://schemas.microsoft.com/office/drawing/2014/main" id="{97B0911B-25E5-42B8-B297-631490BDFD62}"/>
              </a:ext>
            </a:extLst>
          </p:cNvPr>
          <p:cNvCxnSpPr>
            <a:cxnSpLocks/>
          </p:cNvCxnSpPr>
          <p:nvPr/>
        </p:nvCxnSpPr>
        <p:spPr>
          <a:xfrm flipH="1">
            <a:off x="4512623" y="1434351"/>
            <a:ext cx="1107415" cy="1104698"/>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38D675CA-7683-493B-B929-2F62E3B0EAA1}"/>
              </a:ext>
            </a:extLst>
          </p:cNvPr>
          <p:cNvSpPr txBox="1"/>
          <p:nvPr/>
        </p:nvSpPr>
        <p:spPr>
          <a:xfrm>
            <a:off x="5620039" y="1091194"/>
            <a:ext cx="6143872" cy="1384995"/>
          </a:xfrm>
          <a:prstGeom prst="rect">
            <a:avLst/>
          </a:prstGeom>
          <a:noFill/>
          <a:ln w="19050">
            <a:solidFill>
              <a:schemeClr val="tx1"/>
            </a:solidFill>
          </a:ln>
        </p:spPr>
        <p:txBody>
          <a:bodyPr wrap="square" rtlCol="0">
            <a:spAutoFit/>
          </a:bodyPr>
          <a:lstStyle/>
          <a:p>
            <a:r>
              <a:rPr lang="en-GB" sz="1400" b="1"/>
              <a:t>Selections: </a:t>
            </a:r>
            <a:r>
              <a:rPr lang="en-GB" sz="1400"/>
              <a:t>data completeness, geography, tumour group, sex, performance status, age group, intent of treatment, administration route, drug modality, regimen, drug </a:t>
            </a:r>
          </a:p>
          <a:p>
            <a:r>
              <a:rPr lang="en-GB" sz="1400" b="1"/>
              <a:t>Outputs:  </a:t>
            </a:r>
            <a:r>
              <a:rPr lang="en-GB" sz="1400"/>
              <a:t>SACT activity (trust/</a:t>
            </a:r>
            <a:r>
              <a:rPr lang="en-GB" sz="1400" u="sng"/>
              <a:t>tumour group</a:t>
            </a:r>
            <a:r>
              <a:rPr lang="en-GB" sz="1400"/>
              <a:t>), monthly comparison by trust (table/chart), monthly comparison by tumour group (table/chart), blood cancer (trust/tumour group)…</a:t>
            </a:r>
          </a:p>
        </p:txBody>
      </p:sp>
    </p:spTree>
    <p:extLst>
      <p:ext uri="{BB962C8B-B14F-4D97-AF65-F5344CB8AC3E}">
        <p14:creationId xmlns:p14="http://schemas.microsoft.com/office/powerpoint/2010/main" val="5303321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6A6EDD0D-6C14-4312-8BCD-6FAAA2C9E5D7}"/>
              </a:ext>
            </a:extLst>
          </p:cNvPr>
          <p:cNvSpPr>
            <a:spLocks noGrp="1"/>
          </p:cNvSpPr>
          <p:nvPr>
            <p:ph type="ftr" sz="quarter" idx="11"/>
          </p:nvPr>
        </p:nvSpPr>
        <p:spPr/>
        <p:txBody>
          <a:bodyPr/>
          <a:lstStyle/>
          <a:p>
            <a:r>
              <a:rPr lang="en-GB"/>
              <a:t>© 2021 National Disease Registration Service (NDRS). All Rights Reserved</a:t>
            </a:r>
          </a:p>
        </p:txBody>
      </p:sp>
      <p:sp>
        <p:nvSpPr>
          <p:cNvPr id="4" name="Slide Number Placeholder 3">
            <a:extLst>
              <a:ext uri="{FF2B5EF4-FFF2-40B4-BE49-F238E27FC236}">
                <a16:creationId xmlns:a16="http://schemas.microsoft.com/office/drawing/2014/main" id="{5C4A9309-F392-4BEC-928D-73CEA9B5E7B7}"/>
              </a:ext>
            </a:extLst>
          </p:cNvPr>
          <p:cNvSpPr>
            <a:spLocks noGrp="1"/>
          </p:cNvSpPr>
          <p:nvPr>
            <p:ph type="sldNum" sz="quarter" idx="12"/>
          </p:nvPr>
        </p:nvSpPr>
        <p:spPr/>
        <p:txBody>
          <a:bodyPr/>
          <a:lstStyle/>
          <a:p>
            <a:fld id="{B33FDC71-8906-4088-9FB1-76CBC632085F}" type="slidenum">
              <a:rPr lang="en-GB" smtClean="0"/>
              <a:t>48</a:t>
            </a:fld>
            <a:endParaRPr lang="en-GB"/>
          </a:p>
        </p:txBody>
      </p:sp>
      <p:sp>
        <p:nvSpPr>
          <p:cNvPr id="5" name="Title 4">
            <a:extLst>
              <a:ext uri="{FF2B5EF4-FFF2-40B4-BE49-F238E27FC236}">
                <a16:creationId xmlns:a16="http://schemas.microsoft.com/office/drawing/2014/main" id="{5CBC9714-2372-41D8-A396-1990CBDEACC7}"/>
              </a:ext>
            </a:extLst>
          </p:cNvPr>
          <p:cNvSpPr>
            <a:spLocks noGrp="1"/>
          </p:cNvSpPr>
          <p:nvPr>
            <p:ph type="title"/>
          </p:nvPr>
        </p:nvSpPr>
        <p:spPr/>
        <p:txBody>
          <a:bodyPr>
            <a:noAutofit/>
          </a:bodyPr>
          <a:lstStyle/>
          <a:p>
            <a:r>
              <a:rPr lang="en-GB">
                <a:latin typeface="Arial Nova" panose="020B0504020202020204" pitchFamily="34" charset="0"/>
              </a:rPr>
              <a:t>CASCADE</a:t>
            </a:r>
          </a:p>
        </p:txBody>
      </p:sp>
    </p:spTree>
    <p:extLst>
      <p:ext uri="{BB962C8B-B14F-4D97-AF65-F5344CB8AC3E}">
        <p14:creationId xmlns:p14="http://schemas.microsoft.com/office/powerpoint/2010/main" val="383638166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520828FD-8894-4CF8-BD54-3B69CFAE9E72}"/>
              </a:ext>
            </a:extLst>
          </p:cNvPr>
          <p:cNvSpPr>
            <a:spLocks noGrp="1"/>
          </p:cNvSpPr>
          <p:nvPr>
            <p:ph type="title"/>
          </p:nvPr>
        </p:nvSpPr>
        <p:spPr/>
        <p:txBody>
          <a:bodyPr/>
          <a:lstStyle/>
          <a:p>
            <a:r>
              <a:rPr lang="en-GB"/>
              <a:t>CASCADE</a:t>
            </a:r>
          </a:p>
        </p:txBody>
      </p:sp>
      <p:sp>
        <p:nvSpPr>
          <p:cNvPr id="3" name="Footer Placeholder 2">
            <a:extLst>
              <a:ext uri="{FF2B5EF4-FFF2-40B4-BE49-F238E27FC236}">
                <a16:creationId xmlns:a16="http://schemas.microsoft.com/office/drawing/2014/main" id="{80493F1E-6C64-471F-BA58-D4633E9DAE87}"/>
              </a:ext>
            </a:extLst>
          </p:cNvPr>
          <p:cNvSpPr>
            <a:spLocks noGrp="1"/>
          </p:cNvSpPr>
          <p:nvPr>
            <p:ph type="ftr" sz="quarter" idx="11"/>
          </p:nvPr>
        </p:nvSpPr>
        <p:spPr/>
        <p:txBody>
          <a:bodyPr/>
          <a:lstStyle/>
          <a:p>
            <a:r>
              <a:rPr lang="en-GB"/>
              <a:t>© 2021 National Disease Registration Service (NDRS). All Rights Reserved</a:t>
            </a:r>
          </a:p>
        </p:txBody>
      </p:sp>
      <p:sp>
        <p:nvSpPr>
          <p:cNvPr id="4" name="Slide Number Placeholder 3">
            <a:extLst>
              <a:ext uri="{FF2B5EF4-FFF2-40B4-BE49-F238E27FC236}">
                <a16:creationId xmlns:a16="http://schemas.microsoft.com/office/drawing/2014/main" id="{9AD6C178-AAD5-4060-B1F1-2B20C529BDD6}"/>
              </a:ext>
            </a:extLst>
          </p:cNvPr>
          <p:cNvSpPr>
            <a:spLocks noGrp="1"/>
          </p:cNvSpPr>
          <p:nvPr>
            <p:ph type="sldNum" sz="quarter" idx="12"/>
          </p:nvPr>
        </p:nvSpPr>
        <p:spPr/>
        <p:txBody>
          <a:bodyPr/>
          <a:lstStyle/>
          <a:p>
            <a:fld id="{B33FDC71-8906-4088-9FB1-76CBC632085F}" type="slidenum">
              <a:rPr lang="en-GB" smtClean="0"/>
              <a:t>49</a:t>
            </a:fld>
            <a:endParaRPr lang="en-GB"/>
          </a:p>
        </p:txBody>
      </p:sp>
      <p:sp>
        <p:nvSpPr>
          <p:cNvPr id="8" name="Content Placeholder 7">
            <a:extLst>
              <a:ext uri="{FF2B5EF4-FFF2-40B4-BE49-F238E27FC236}">
                <a16:creationId xmlns:a16="http://schemas.microsoft.com/office/drawing/2014/main" id="{7E807FED-FFD1-4214-8EB7-76E7AB47F81D}"/>
              </a:ext>
            </a:extLst>
          </p:cNvPr>
          <p:cNvSpPr txBox="1">
            <a:spLocks noGrp="1"/>
          </p:cNvSpPr>
          <p:nvPr>
            <p:ph idx="1"/>
          </p:nvPr>
        </p:nvSpPr>
        <p:spPr>
          <a:xfrm>
            <a:off x="838200" y="1435100"/>
            <a:ext cx="10515600" cy="3432153"/>
          </a:xfrm>
          <a:prstGeom prst="rect">
            <a:avLst/>
          </a:prstGeom>
          <a:noFill/>
        </p:spPr>
        <p:txBody>
          <a:bodyPr wrap="square" lIns="360000" tIns="36000" rtlCol="0">
            <a:spAutoFit/>
          </a:bodyPr>
          <a:lstStyle/>
          <a:p>
            <a:pPr marL="285750" indent="-285750">
              <a:buFont typeface="Arial" panose="020B0604020202020204" pitchFamily="34" charset="0"/>
              <a:buChar char="•"/>
            </a:pPr>
            <a:r>
              <a:rPr lang="en-GB" sz="2200" b="1">
                <a:solidFill>
                  <a:schemeClr val="tx2"/>
                </a:solidFill>
              </a:rPr>
              <a:t>Incidence</a:t>
            </a:r>
          </a:p>
          <a:p>
            <a:pPr marL="285750" indent="-285750">
              <a:buFont typeface="Arial" panose="020B0604020202020204" pitchFamily="34" charset="0"/>
              <a:buChar char="•"/>
            </a:pPr>
            <a:r>
              <a:rPr lang="en-GB" sz="2200" b="1">
                <a:solidFill>
                  <a:schemeClr val="tx2"/>
                </a:solidFill>
              </a:rPr>
              <a:t>Mortality</a:t>
            </a:r>
          </a:p>
          <a:p>
            <a:pPr marL="285750" indent="-285750">
              <a:buFont typeface="Arial" panose="020B0604020202020204" pitchFamily="34" charset="0"/>
              <a:buChar char="•"/>
            </a:pPr>
            <a:r>
              <a:rPr lang="en-GB" sz="2200" b="1">
                <a:solidFill>
                  <a:schemeClr val="tx2"/>
                </a:solidFill>
              </a:rPr>
              <a:t>Prevalence </a:t>
            </a:r>
          </a:p>
          <a:p>
            <a:pPr marL="742950" lvl="1" indent="-285750">
              <a:buFont typeface="Arial" panose="020B0604020202020204" pitchFamily="34" charset="0"/>
              <a:buChar char="•"/>
            </a:pPr>
            <a:r>
              <a:rPr lang="en-GB" sz="2200">
                <a:solidFill>
                  <a:schemeClr val="bg1">
                    <a:lumMod val="50000"/>
                  </a:schemeClr>
                </a:solidFill>
              </a:rPr>
              <a:t>Patient level (Alliance, CCG, STP, England)</a:t>
            </a:r>
          </a:p>
          <a:p>
            <a:pPr marL="742950" lvl="1" indent="-285750">
              <a:buFont typeface="Arial" panose="020B0604020202020204" pitchFamily="34" charset="0"/>
              <a:buChar char="•"/>
            </a:pPr>
            <a:r>
              <a:rPr lang="en-GB" sz="2200">
                <a:solidFill>
                  <a:schemeClr val="bg1">
                    <a:lumMod val="50000"/>
                  </a:schemeClr>
                </a:solidFill>
              </a:rPr>
              <a:t>Tumour level (Alliance, CCG, STP, England)</a:t>
            </a:r>
          </a:p>
          <a:p>
            <a:endParaRPr lang="en-GB" sz="2200">
              <a:solidFill>
                <a:schemeClr val="bg1">
                  <a:lumMod val="50000"/>
                </a:schemeClr>
              </a:solidFill>
            </a:endParaRPr>
          </a:p>
          <a:p>
            <a:pPr marL="0" indent="0">
              <a:buNone/>
            </a:pPr>
            <a:r>
              <a:rPr lang="en-GB" sz="2200">
                <a:solidFill>
                  <a:schemeClr val="bg1">
                    <a:lumMod val="50000"/>
                  </a:schemeClr>
                </a:solidFill>
              </a:rPr>
              <a:t>The Incidence and Mortality data is only available on </a:t>
            </a:r>
            <a:r>
              <a:rPr lang="en-GB" sz="2200" err="1">
                <a:solidFill>
                  <a:schemeClr val="bg1">
                    <a:lumMod val="50000"/>
                  </a:schemeClr>
                </a:solidFill>
              </a:rPr>
              <a:t>CancerStats</a:t>
            </a:r>
            <a:r>
              <a:rPr lang="en-GB" sz="2200">
                <a:solidFill>
                  <a:schemeClr val="bg1">
                    <a:lumMod val="50000"/>
                  </a:schemeClr>
                </a:solidFill>
              </a:rPr>
              <a:t> 1 and you can create an account for it </a:t>
            </a:r>
            <a:r>
              <a:rPr lang="en-GB" sz="2200">
                <a:solidFill>
                  <a:schemeClr val="bg1">
                    <a:lumMod val="50000"/>
                  </a:schemeClr>
                </a:solidFill>
                <a:hlinkClick r:id="rId2"/>
              </a:rPr>
              <a:t>here</a:t>
            </a:r>
            <a:r>
              <a:rPr lang="en-GB" sz="2200">
                <a:solidFill>
                  <a:schemeClr val="bg1">
                    <a:lumMod val="50000"/>
                  </a:schemeClr>
                </a:solidFill>
              </a:rPr>
              <a:t>.</a:t>
            </a:r>
          </a:p>
        </p:txBody>
      </p:sp>
    </p:spTree>
    <p:extLst>
      <p:ext uri="{BB962C8B-B14F-4D97-AF65-F5344CB8AC3E}">
        <p14:creationId xmlns:p14="http://schemas.microsoft.com/office/powerpoint/2010/main" val="14154334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0B0DF0-26DB-4042-AA25-ADA3B885FD13}"/>
              </a:ext>
            </a:extLst>
          </p:cNvPr>
          <p:cNvSpPr>
            <a:spLocks noGrp="1"/>
          </p:cNvSpPr>
          <p:nvPr>
            <p:ph type="title"/>
          </p:nvPr>
        </p:nvSpPr>
        <p:spPr/>
        <p:txBody>
          <a:bodyPr/>
          <a:lstStyle/>
          <a:p>
            <a:r>
              <a:rPr lang="en-GB" b="1">
                <a:latin typeface="Arial Nova" panose="020B0504020202020204" pitchFamily="34" charset="0"/>
              </a:rPr>
              <a:t>The different data levels of CancerStats 2</a:t>
            </a:r>
            <a:endParaRPr lang="en-GB"/>
          </a:p>
        </p:txBody>
      </p:sp>
      <p:sp>
        <p:nvSpPr>
          <p:cNvPr id="3" name="Content Placeholder 2">
            <a:extLst>
              <a:ext uri="{FF2B5EF4-FFF2-40B4-BE49-F238E27FC236}">
                <a16:creationId xmlns:a16="http://schemas.microsoft.com/office/drawing/2014/main" id="{75E037F6-D5D9-4B06-B740-86D481E7C332}"/>
              </a:ext>
            </a:extLst>
          </p:cNvPr>
          <p:cNvSpPr>
            <a:spLocks noGrp="1"/>
          </p:cNvSpPr>
          <p:nvPr>
            <p:ph idx="1"/>
          </p:nvPr>
        </p:nvSpPr>
        <p:spPr/>
        <p:txBody>
          <a:bodyPr vert="horz" lIns="91440" tIns="45720" rIns="91440" bIns="45720" rtlCol="0" anchor="t">
            <a:normAutofit lnSpcReduction="10000"/>
          </a:bodyPr>
          <a:lstStyle/>
          <a:p>
            <a:pPr marL="539750" indent="-269875"/>
            <a:r>
              <a:rPr lang="en-GB" b="1">
                <a:solidFill>
                  <a:schemeClr val="tx2"/>
                </a:solidFill>
                <a:latin typeface="Arial Nova Light"/>
              </a:rPr>
              <a:t>Level 1 – operational feedback</a:t>
            </a:r>
          </a:p>
          <a:p>
            <a:pPr marL="539750" indent="-269875">
              <a:buNone/>
            </a:pPr>
            <a:r>
              <a:rPr lang="en-GB">
                <a:solidFill>
                  <a:schemeClr val="bg1">
                    <a:lumMod val="50000"/>
                  </a:schemeClr>
                </a:solidFill>
                <a:latin typeface="Arial Nova Light"/>
              </a:rPr>
              <a:t>	Tables that show if NCRAS has received the correct data, in the correct format and within the timescales for NHS trusts.</a:t>
            </a:r>
          </a:p>
          <a:p>
            <a:pPr marL="539750" indent="-269875"/>
            <a:r>
              <a:rPr lang="en-GB" b="1">
                <a:solidFill>
                  <a:schemeClr val="tx2"/>
                </a:solidFill>
                <a:latin typeface="Arial Nova Light"/>
              </a:rPr>
              <a:t>Level 2 – raw data feedback</a:t>
            </a:r>
          </a:p>
          <a:p>
            <a:pPr marL="539750" indent="-269875">
              <a:buNone/>
            </a:pPr>
            <a:r>
              <a:rPr lang="en-GB">
                <a:solidFill>
                  <a:schemeClr val="bg1">
                    <a:lumMod val="50000"/>
                  </a:schemeClr>
                </a:solidFill>
                <a:latin typeface="Arial Nova Light"/>
              </a:rPr>
              <a:t>	Reports of basic record counts that are regularly updated with new submissions. They are utilised by the NCRAS Registration teams.</a:t>
            </a:r>
          </a:p>
          <a:p>
            <a:pPr marL="539750" indent="-269875"/>
            <a:r>
              <a:rPr lang="en-GB" b="1">
                <a:solidFill>
                  <a:schemeClr val="tx2"/>
                </a:solidFill>
                <a:latin typeface="Arial Nova Light"/>
              </a:rPr>
              <a:t>Rapid Cancer Registration Dataset (RCRD)</a:t>
            </a:r>
          </a:p>
          <a:p>
            <a:pPr marL="539750" indent="-269875">
              <a:buNone/>
            </a:pPr>
            <a:r>
              <a:rPr lang="en-GB">
                <a:solidFill>
                  <a:schemeClr val="bg1">
                    <a:lumMod val="50000"/>
                  </a:schemeClr>
                </a:solidFill>
                <a:latin typeface="Arial Nova Light"/>
              </a:rPr>
              <a:t>Primarily based on submissions to Cancer Outcomes and Services Dataset (COSD) but incorporates other datasets e.g. Cancer Wating Times. Designed to be a faster version of Level 3 data but may miss or falsely report some of the newly diagnosed cancers because of data quality and completeness limitations. There is a monthly quality report </a:t>
            </a:r>
            <a:r>
              <a:rPr lang="en-GB">
                <a:solidFill>
                  <a:schemeClr val="tx2"/>
                </a:solidFill>
                <a:latin typeface="Arial Nova Light"/>
                <a:hlinkClick r:id="rId2">
                  <a:extLst>
                    <a:ext uri="{A12FA001-AC4F-418D-AE19-62706E023703}">
                      <ahyp:hlinkClr xmlns:ahyp="http://schemas.microsoft.com/office/drawing/2018/hyperlinkcolor" val="tx"/>
                    </a:ext>
                  </a:extLst>
                </a:hlinkClick>
              </a:rPr>
              <a:t>available</a:t>
            </a:r>
            <a:r>
              <a:rPr lang="en-GB">
                <a:solidFill>
                  <a:schemeClr val="bg1">
                    <a:lumMod val="50000"/>
                  </a:schemeClr>
                </a:solidFill>
                <a:latin typeface="Arial Nova Light"/>
              </a:rPr>
              <a:t>. </a:t>
            </a:r>
            <a:endParaRPr lang="en-GB">
              <a:solidFill>
                <a:schemeClr val="bg1">
                  <a:lumMod val="50000"/>
                </a:schemeClr>
              </a:solidFill>
            </a:endParaRPr>
          </a:p>
          <a:p>
            <a:pPr marL="227965" indent="-227965"/>
            <a:endParaRPr lang="en-GB"/>
          </a:p>
        </p:txBody>
      </p:sp>
      <p:sp>
        <p:nvSpPr>
          <p:cNvPr id="5" name="Footer Placeholder 4">
            <a:extLst>
              <a:ext uri="{FF2B5EF4-FFF2-40B4-BE49-F238E27FC236}">
                <a16:creationId xmlns:a16="http://schemas.microsoft.com/office/drawing/2014/main" id="{B674EFEF-2F4A-4242-B0C1-CE66209E00B6}"/>
              </a:ext>
            </a:extLst>
          </p:cNvPr>
          <p:cNvSpPr>
            <a:spLocks noGrp="1"/>
          </p:cNvSpPr>
          <p:nvPr>
            <p:ph type="ftr" sz="quarter" idx="11"/>
          </p:nvPr>
        </p:nvSpPr>
        <p:spPr/>
        <p:txBody>
          <a:bodyPr/>
          <a:lstStyle/>
          <a:p>
            <a:r>
              <a:rPr lang="en-GB"/>
              <a:t>© 2021 National Disease Registration Service (NDRS). All Rights Reserved</a:t>
            </a:r>
          </a:p>
        </p:txBody>
      </p:sp>
      <p:sp>
        <p:nvSpPr>
          <p:cNvPr id="6" name="Slide Number Placeholder 5">
            <a:extLst>
              <a:ext uri="{FF2B5EF4-FFF2-40B4-BE49-F238E27FC236}">
                <a16:creationId xmlns:a16="http://schemas.microsoft.com/office/drawing/2014/main" id="{A52F51C6-CF40-4AD2-87E5-B8577D7134F8}"/>
              </a:ext>
            </a:extLst>
          </p:cNvPr>
          <p:cNvSpPr>
            <a:spLocks noGrp="1"/>
          </p:cNvSpPr>
          <p:nvPr>
            <p:ph type="sldNum" sz="quarter" idx="12"/>
          </p:nvPr>
        </p:nvSpPr>
        <p:spPr/>
        <p:txBody>
          <a:bodyPr/>
          <a:lstStyle/>
          <a:p>
            <a:fld id="{B33FDC71-8906-4088-9FB1-76CBC632085F}" type="slidenum">
              <a:rPr lang="en-GB" smtClean="0"/>
              <a:t>5</a:t>
            </a:fld>
            <a:endParaRPr lang="en-GB"/>
          </a:p>
        </p:txBody>
      </p:sp>
    </p:spTree>
    <p:extLst>
      <p:ext uri="{BB962C8B-B14F-4D97-AF65-F5344CB8AC3E}">
        <p14:creationId xmlns:p14="http://schemas.microsoft.com/office/powerpoint/2010/main" val="375116320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0" descr="Graphical user interface&#10;&#10;Description automatically generated">
            <a:extLst>
              <a:ext uri="{FF2B5EF4-FFF2-40B4-BE49-F238E27FC236}">
                <a16:creationId xmlns:a16="http://schemas.microsoft.com/office/drawing/2014/main" id="{E8888C13-EBBC-C243-B077-1D6A44E6E17F}"/>
              </a:ext>
            </a:extLst>
          </p:cNvPr>
          <p:cNvPicPr>
            <a:picLocks noChangeAspect="1"/>
          </p:cNvPicPr>
          <p:nvPr/>
        </p:nvPicPr>
        <p:blipFill rotWithShape="1">
          <a:blip r:embed="rId2"/>
          <a:srcRect t="28212" r="1510" b="13708"/>
          <a:stretch/>
        </p:blipFill>
        <p:spPr>
          <a:xfrm>
            <a:off x="152400" y="2456193"/>
            <a:ext cx="11117451" cy="3702678"/>
          </a:xfrm>
          <a:prstGeom prst="rect">
            <a:avLst/>
          </a:prstGeom>
        </p:spPr>
      </p:pic>
      <p:sp>
        <p:nvSpPr>
          <p:cNvPr id="2" name="Title 1">
            <a:extLst>
              <a:ext uri="{FF2B5EF4-FFF2-40B4-BE49-F238E27FC236}">
                <a16:creationId xmlns:a16="http://schemas.microsoft.com/office/drawing/2014/main" id="{7CA4C9EB-B377-441F-8D2E-1B547E4EB57B}"/>
              </a:ext>
            </a:extLst>
          </p:cNvPr>
          <p:cNvSpPr>
            <a:spLocks noGrp="1"/>
          </p:cNvSpPr>
          <p:nvPr>
            <p:ph type="title"/>
          </p:nvPr>
        </p:nvSpPr>
        <p:spPr>
          <a:xfrm>
            <a:off x="838200" y="8704"/>
            <a:ext cx="10515600" cy="1012719"/>
          </a:xfrm>
        </p:spPr>
        <p:txBody>
          <a:bodyPr>
            <a:normAutofit/>
          </a:bodyPr>
          <a:lstStyle/>
          <a:p>
            <a:r>
              <a:rPr lang="en-GB" b="1">
                <a:latin typeface="Arial Nova"/>
                <a:cs typeface="Segoe UI Semibold"/>
              </a:rPr>
              <a:t>CASCADE Prevalence patient level, North Central London 2019</a:t>
            </a:r>
            <a:endParaRPr lang="en-GB" b="1">
              <a:latin typeface="Arial Nova" panose="020B0504020202020204" pitchFamily="34" charset="0"/>
            </a:endParaRPr>
          </a:p>
        </p:txBody>
      </p:sp>
      <p:sp>
        <p:nvSpPr>
          <p:cNvPr id="6" name="Footer Placeholder 5">
            <a:extLst>
              <a:ext uri="{FF2B5EF4-FFF2-40B4-BE49-F238E27FC236}">
                <a16:creationId xmlns:a16="http://schemas.microsoft.com/office/drawing/2014/main" id="{86BB8561-F48A-4DF2-A15A-6046BA5A29CC}"/>
              </a:ext>
            </a:extLst>
          </p:cNvPr>
          <p:cNvSpPr>
            <a:spLocks noGrp="1"/>
          </p:cNvSpPr>
          <p:nvPr>
            <p:ph type="ftr" sz="quarter" idx="11"/>
          </p:nvPr>
        </p:nvSpPr>
        <p:spPr/>
        <p:txBody>
          <a:bodyPr/>
          <a:lstStyle/>
          <a:p>
            <a:r>
              <a:rPr lang="en-GB"/>
              <a:t>© 2021 National Disease Registration Service (NDRS). All Rights Reserved</a:t>
            </a:r>
          </a:p>
        </p:txBody>
      </p:sp>
      <p:sp>
        <p:nvSpPr>
          <p:cNvPr id="7" name="Slide Number Placeholder 6">
            <a:extLst>
              <a:ext uri="{FF2B5EF4-FFF2-40B4-BE49-F238E27FC236}">
                <a16:creationId xmlns:a16="http://schemas.microsoft.com/office/drawing/2014/main" id="{98DDC62B-5B33-4CC6-BE27-4A1B108701A2}"/>
              </a:ext>
            </a:extLst>
          </p:cNvPr>
          <p:cNvSpPr>
            <a:spLocks noGrp="1"/>
          </p:cNvSpPr>
          <p:nvPr>
            <p:ph type="sldNum" sz="quarter" idx="12"/>
          </p:nvPr>
        </p:nvSpPr>
        <p:spPr/>
        <p:txBody>
          <a:bodyPr/>
          <a:lstStyle/>
          <a:p>
            <a:fld id="{B33FDC71-8906-4088-9FB1-76CBC632085F}" type="slidenum">
              <a:rPr lang="en-GB" smtClean="0"/>
              <a:t>50</a:t>
            </a:fld>
            <a:endParaRPr lang="en-GB"/>
          </a:p>
        </p:txBody>
      </p:sp>
      <p:sp>
        <p:nvSpPr>
          <p:cNvPr id="8" name="Rectangle 7">
            <a:extLst>
              <a:ext uri="{FF2B5EF4-FFF2-40B4-BE49-F238E27FC236}">
                <a16:creationId xmlns:a16="http://schemas.microsoft.com/office/drawing/2014/main" id="{0441BF7A-DEFD-469C-BF8C-9BCCD91EC029}"/>
              </a:ext>
            </a:extLst>
          </p:cNvPr>
          <p:cNvSpPr/>
          <p:nvPr/>
        </p:nvSpPr>
        <p:spPr>
          <a:xfrm>
            <a:off x="156118" y="2564780"/>
            <a:ext cx="5583114" cy="427802"/>
          </a:xfrm>
          <a:prstGeom prst="rect">
            <a:avLst/>
          </a:prstGeom>
          <a:noFill/>
          <a:ln w="19050">
            <a:solidFill>
              <a:schemeClr val="tx1"/>
            </a:solidFill>
          </a:ln>
          <a:effectLst>
            <a:outerShdw blurRad="50800" dist="50800" dir="5400000" algn="ctr" rotWithShape="0">
              <a:srgbClr val="FFFFFF"/>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highlight>
                <a:srgbClr val="FF00FF"/>
              </a:highlight>
            </a:endParaRPr>
          </a:p>
        </p:txBody>
      </p:sp>
      <p:sp>
        <p:nvSpPr>
          <p:cNvPr id="9" name="TextBox 8">
            <a:extLst>
              <a:ext uri="{FF2B5EF4-FFF2-40B4-BE49-F238E27FC236}">
                <a16:creationId xmlns:a16="http://schemas.microsoft.com/office/drawing/2014/main" id="{84F437E9-98FB-4E88-BCB6-BE18B5E2C7E4}"/>
              </a:ext>
            </a:extLst>
          </p:cNvPr>
          <p:cNvSpPr txBox="1"/>
          <p:nvPr/>
        </p:nvSpPr>
        <p:spPr>
          <a:xfrm>
            <a:off x="5620038" y="1161730"/>
            <a:ext cx="6111045" cy="738664"/>
          </a:xfrm>
          <a:prstGeom prst="rect">
            <a:avLst/>
          </a:prstGeom>
          <a:noFill/>
          <a:ln w="19050">
            <a:solidFill>
              <a:schemeClr val="tx1"/>
            </a:solidFill>
          </a:ln>
        </p:spPr>
        <p:txBody>
          <a:bodyPr wrap="square" lIns="91440" tIns="45720" rIns="91440" bIns="45720" rtlCol="0" anchor="t">
            <a:spAutoFit/>
          </a:bodyPr>
          <a:lstStyle/>
          <a:p>
            <a:r>
              <a:rPr lang="en-GB" sz="1400" b="1"/>
              <a:t>Selections: </a:t>
            </a:r>
            <a:r>
              <a:rPr lang="en-GB" sz="1400"/>
              <a:t>geography</a:t>
            </a:r>
          </a:p>
          <a:p>
            <a:r>
              <a:rPr lang="en-GB" sz="1400" b="1"/>
              <a:t>Outputs: </a:t>
            </a:r>
            <a:r>
              <a:rPr lang="en-GB" sz="1400"/>
              <a:t>overall prevalence, age in 2019, </a:t>
            </a:r>
            <a:r>
              <a:rPr lang="en-GB" sz="1400" u="sng"/>
              <a:t>years since diagnosis</a:t>
            </a:r>
            <a:r>
              <a:rPr lang="en-GB" sz="1400"/>
              <a:t>,  deprivation quintile, stage at diagnosis, ethnicity, methodology </a:t>
            </a:r>
          </a:p>
        </p:txBody>
      </p:sp>
      <p:cxnSp>
        <p:nvCxnSpPr>
          <p:cNvPr id="10" name="Straight Arrow Connector 9">
            <a:extLst>
              <a:ext uri="{FF2B5EF4-FFF2-40B4-BE49-F238E27FC236}">
                <a16:creationId xmlns:a16="http://schemas.microsoft.com/office/drawing/2014/main" id="{6D1FFBB1-016A-4E55-B49F-E63560570A71}"/>
              </a:ext>
            </a:extLst>
          </p:cNvPr>
          <p:cNvCxnSpPr>
            <a:cxnSpLocks/>
          </p:cNvCxnSpPr>
          <p:nvPr/>
        </p:nvCxnSpPr>
        <p:spPr>
          <a:xfrm flipH="1">
            <a:off x="4560849" y="1434351"/>
            <a:ext cx="1059191" cy="1130428"/>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1650503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10">
            <a:extLst>
              <a:ext uri="{FF2B5EF4-FFF2-40B4-BE49-F238E27FC236}">
                <a16:creationId xmlns:a16="http://schemas.microsoft.com/office/drawing/2014/main" id="{5EDD5FC6-1938-EF60-5B49-7FAD860D8EC9}"/>
              </a:ext>
            </a:extLst>
          </p:cNvPr>
          <p:cNvPicPr>
            <a:picLocks noChangeAspect="1"/>
          </p:cNvPicPr>
          <p:nvPr/>
        </p:nvPicPr>
        <p:blipFill rotWithShape="1">
          <a:blip r:embed="rId2"/>
          <a:srcRect l="139" t="28248" r="4856" b="9591"/>
          <a:stretch/>
        </p:blipFill>
        <p:spPr>
          <a:xfrm>
            <a:off x="176339" y="2148750"/>
            <a:ext cx="9676327" cy="3563840"/>
          </a:xfrm>
          <a:prstGeom prst="rect">
            <a:avLst/>
          </a:prstGeom>
        </p:spPr>
      </p:pic>
      <p:sp>
        <p:nvSpPr>
          <p:cNvPr id="2" name="Title 1">
            <a:extLst>
              <a:ext uri="{FF2B5EF4-FFF2-40B4-BE49-F238E27FC236}">
                <a16:creationId xmlns:a16="http://schemas.microsoft.com/office/drawing/2014/main" id="{7CA4C9EB-B377-441F-8D2E-1B547E4EB57B}"/>
              </a:ext>
            </a:extLst>
          </p:cNvPr>
          <p:cNvSpPr>
            <a:spLocks noGrp="1"/>
          </p:cNvSpPr>
          <p:nvPr>
            <p:ph type="title"/>
          </p:nvPr>
        </p:nvSpPr>
        <p:spPr/>
        <p:txBody>
          <a:bodyPr>
            <a:normAutofit/>
          </a:bodyPr>
          <a:lstStyle/>
          <a:p>
            <a:r>
              <a:rPr lang="en-GB" b="1">
                <a:latin typeface="Arial Nova"/>
                <a:cs typeface="Segoe UI Semibold"/>
              </a:rPr>
              <a:t>CASCADE Prevalence tumour level, London 2019</a:t>
            </a:r>
            <a:endParaRPr lang="en-GB" b="1">
              <a:latin typeface="Arial Nova" panose="020B0504020202020204" pitchFamily="34" charset="0"/>
            </a:endParaRPr>
          </a:p>
        </p:txBody>
      </p:sp>
      <p:sp>
        <p:nvSpPr>
          <p:cNvPr id="6" name="Footer Placeholder 5">
            <a:extLst>
              <a:ext uri="{FF2B5EF4-FFF2-40B4-BE49-F238E27FC236}">
                <a16:creationId xmlns:a16="http://schemas.microsoft.com/office/drawing/2014/main" id="{86BB8561-F48A-4DF2-A15A-6046BA5A29CC}"/>
              </a:ext>
            </a:extLst>
          </p:cNvPr>
          <p:cNvSpPr>
            <a:spLocks noGrp="1"/>
          </p:cNvSpPr>
          <p:nvPr>
            <p:ph type="ftr" sz="quarter" idx="11"/>
          </p:nvPr>
        </p:nvSpPr>
        <p:spPr/>
        <p:txBody>
          <a:bodyPr/>
          <a:lstStyle/>
          <a:p>
            <a:r>
              <a:rPr lang="en-GB"/>
              <a:t>© 2021 National Disease Registration Service (NDRS). All Rights Reserved</a:t>
            </a:r>
          </a:p>
        </p:txBody>
      </p:sp>
      <p:sp>
        <p:nvSpPr>
          <p:cNvPr id="7" name="Slide Number Placeholder 6">
            <a:extLst>
              <a:ext uri="{FF2B5EF4-FFF2-40B4-BE49-F238E27FC236}">
                <a16:creationId xmlns:a16="http://schemas.microsoft.com/office/drawing/2014/main" id="{98DDC62B-5B33-4CC6-BE27-4A1B108701A2}"/>
              </a:ext>
            </a:extLst>
          </p:cNvPr>
          <p:cNvSpPr>
            <a:spLocks noGrp="1"/>
          </p:cNvSpPr>
          <p:nvPr>
            <p:ph type="sldNum" sz="quarter" idx="12"/>
          </p:nvPr>
        </p:nvSpPr>
        <p:spPr/>
        <p:txBody>
          <a:bodyPr/>
          <a:lstStyle/>
          <a:p>
            <a:fld id="{B33FDC71-8906-4088-9FB1-76CBC632085F}" type="slidenum">
              <a:rPr lang="en-GB" smtClean="0"/>
              <a:t>51</a:t>
            </a:fld>
            <a:endParaRPr lang="en-GB"/>
          </a:p>
        </p:txBody>
      </p:sp>
      <p:sp>
        <p:nvSpPr>
          <p:cNvPr id="8" name="Rectangle 7">
            <a:extLst>
              <a:ext uri="{FF2B5EF4-FFF2-40B4-BE49-F238E27FC236}">
                <a16:creationId xmlns:a16="http://schemas.microsoft.com/office/drawing/2014/main" id="{0441BF7A-DEFD-469C-BF8C-9BCCD91EC029}"/>
              </a:ext>
            </a:extLst>
          </p:cNvPr>
          <p:cNvSpPr/>
          <p:nvPr/>
        </p:nvSpPr>
        <p:spPr>
          <a:xfrm>
            <a:off x="172223" y="2149568"/>
            <a:ext cx="5093483" cy="852956"/>
          </a:xfrm>
          <a:prstGeom prst="rect">
            <a:avLst/>
          </a:prstGeom>
          <a:noFill/>
          <a:ln w="19050">
            <a:solidFill>
              <a:schemeClr val="tx1"/>
            </a:solidFill>
          </a:ln>
          <a:effectLst>
            <a:outerShdw blurRad="50800" dist="50800" dir="5400000" algn="ctr" rotWithShape="0">
              <a:srgbClr val="FFFFFF"/>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highlight>
                <a:srgbClr val="FF00FF"/>
              </a:highlight>
            </a:endParaRPr>
          </a:p>
        </p:txBody>
      </p:sp>
      <p:sp>
        <p:nvSpPr>
          <p:cNvPr id="9" name="TextBox 8">
            <a:extLst>
              <a:ext uri="{FF2B5EF4-FFF2-40B4-BE49-F238E27FC236}">
                <a16:creationId xmlns:a16="http://schemas.microsoft.com/office/drawing/2014/main" id="{84F437E9-98FB-4E88-BCB6-BE18B5E2C7E4}"/>
              </a:ext>
            </a:extLst>
          </p:cNvPr>
          <p:cNvSpPr txBox="1"/>
          <p:nvPr/>
        </p:nvSpPr>
        <p:spPr>
          <a:xfrm>
            <a:off x="5949858" y="1161730"/>
            <a:ext cx="5781225" cy="761410"/>
          </a:xfrm>
          <a:prstGeom prst="rect">
            <a:avLst/>
          </a:prstGeom>
          <a:noFill/>
          <a:ln w="19050">
            <a:solidFill>
              <a:schemeClr val="tx1"/>
            </a:solidFill>
          </a:ln>
        </p:spPr>
        <p:txBody>
          <a:bodyPr wrap="square" lIns="91440" tIns="45720" rIns="91440" bIns="45720" rtlCol="0" anchor="t">
            <a:spAutoFit/>
          </a:bodyPr>
          <a:lstStyle/>
          <a:p>
            <a:r>
              <a:rPr lang="en-GB" sz="1400" b="1"/>
              <a:t>Selections: </a:t>
            </a:r>
            <a:r>
              <a:rPr lang="en-GB" sz="1400"/>
              <a:t>geography. cancer site, sex</a:t>
            </a:r>
          </a:p>
          <a:p>
            <a:r>
              <a:rPr lang="en-GB" sz="1400" b="1"/>
              <a:t>Outputs: </a:t>
            </a:r>
            <a:r>
              <a:rPr lang="en-GB" sz="1400" u="sng"/>
              <a:t>overall tumour group prevalence</a:t>
            </a:r>
            <a:r>
              <a:rPr lang="en-GB" sz="1400"/>
              <a:t>, age in 2019, ethnicity,  deprivation, time since diagnosis, methodology </a:t>
            </a:r>
          </a:p>
        </p:txBody>
      </p:sp>
      <p:cxnSp>
        <p:nvCxnSpPr>
          <p:cNvPr id="10" name="Straight Arrow Connector 9">
            <a:extLst>
              <a:ext uri="{FF2B5EF4-FFF2-40B4-BE49-F238E27FC236}">
                <a16:creationId xmlns:a16="http://schemas.microsoft.com/office/drawing/2014/main" id="{6D1FFBB1-016A-4E55-B49F-E63560570A71}"/>
              </a:ext>
            </a:extLst>
          </p:cNvPr>
          <p:cNvCxnSpPr>
            <a:cxnSpLocks/>
          </p:cNvCxnSpPr>
          <p:nvPr/>
        </p:nvCxnSpPr>
        <p:spPr>
          <a:xfrm flipH="1">
            <a:off x="4704904" y="1461428"/>
            <a:ext cx="1223053" cy="682519"/>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5380327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C048F602-F16A-4C1B-BCE9-1D4BAD4DB4FF}"/>
              </a:ext>
            </a:extLst>
          </p:cNvPr>
          <p:cNvSpPr>
            <a:spLocks noGrp="1"/>
          </p:cNvSpPr>
          <p:nvPr>
            <p:ph type="ftr" sz="quarter" idx="11"/>
          </p:nvPr>
        </p:nvSpPr>
        <p:spPr/>
        <p:txBody>
          <a:bodyPr/>
          <a:lstStyle/>
          <a:p>
            <a:r>
              <a:rPr lang="en-GB"/>
              <a:t>© 2021 National Disease Registration Service (NDRS). All Rights Reserved</a:t>
            </a:r>
          </a:p>
        </p:txBody>
      </p:sp>
      <p:sp>
        <p:nvSpPr>
          <p:cNvPr id="7" name="Slide Number Placeholder 6">
            <a:extLst>
              <a:ext uri="{FF2B5EF4-FFF2-40B4-BE49-F238E27FC236}">
                <a16:creationId xmlns:a16="http://schemas.microsoft.com/office/drawing/2014/main" id="{E5D51BFA-D1D4-4E0E-9AA2-8F44FA7E79ED}"/>
              </a:ext>
            </a:extLst>
          </p:cNvPr>
          <p:cNvSpPr>
            <a:spLocks noGrp="1"/>
          </p:cNvSpPr>
          <p:nvPr>
            <p:ph type="sldNum" sz="quarter" idx="12"/>
          </p:nvPr>
        </p:nvSpPr>
        <p:spPr/>
        <p:txBody>
          <a:bodyPr/>
          <a:lstStyle/>
          <a:p>
            <a:fld id="{B33FDC71-8906-4088-9FB1-76CBC632085F}" type="slidenum">
              <a:rPr lang="en-GB" smtClean="0"/>
              <a:t>52</a:t>
            </a:fld>
            <a:endParaRPr lang="en-GB"/>
          </a:p>
        </p:txBody>
      </p:sp>
      <p:sp>
        <p:nvSpPr>
          <p:cNvPr id="8" name="Title 7">
            <a:extLst>
              <a:ext uri="{FF2B5EF4-FFF2-40B4-BE49-F238E27FC236}">
                <a16:creationId xmlns:a16="http://schemas.microsoft.com/office/drawing/2014/main" id="{5A054397-760E-4A56-A1AE-687F26F61BC4}"/>
              </a:ext>
            </a:extLst>
          </p:cNvPr>
          <p:cNvSpPr>
            <a:spLocks noGrp="1"/>
          </p:cNvSpPr>
          <p:nvPr>
            <p:ph type="title"/>
          </p:nvPr>
        </p:nvSpPr>
        <p:spPr>
          <a:xfrm>
            <a:off x="4410997" y="2475609"/>
            <a:ext cx="6153151" cy="800991"/>
          </a:xfrm>
        </p:spPr>
        <p:txBody>
          <a:bodyPr>
            <a:noAutofit/>
          </a:bodyPr>
          <a:lstStyle/>
          <a:p>
            <a:r>
              <a:rPr lang="en-GB">
                <a:latin typeface="Arial Nova" panose="020B0504020202020204" pitchFamily="34" charset="0"/>
              </a:rPr>
              <a:t>Life After Prostate Cancer (LAPCD)</a:t>
            </a:r>
          </a:p>
        </p:txBody>
      </p:sp>
    </p:spTree>
    <p:extLst>
      <p:ext uri="{BB962C8B-B14F-4D97-AF65-F5344CB8AC3E}">
        <p14:creationId xmlns:p14="http://schemas.microsoft.com/office/powerpoint/2010/main" val="289774578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E6AF625F-517A-45F7-99E9-6CB182551EF8}"/>
              </a:ext>
            </a:extLst>
          </p:cNvPr>
          <p:cNvSpPr>
            <a:spLocks noGrp="1"/>
          </p:cNvSpPr>
          <p:nvPr>
            <p:ph type="title"/>
          </p:nvPr>
        </p:nvSpPr>
        <p:spPr/>
        <p:txBody>
          <a:bodyPr/>
          <a:lstStyle/>
          <a:p>
            <a:r>
              <a:rPr lang="en-GB"/>
              <a:t>LAPCD</a:t>
            </a:r>
          </a:p>
        </p:txBody>
      </p:sp>
      <p:sp>
        <p:nvSpPr>
          <p:cNvPr id="7" name="Content Placeholder 6">
            <a:extLst>
              <a:ext uri="{FF2B5EF4-FFF2-40B4-BE49-F238E27FC236}">
                <a16:creationId xmlns:a16="http://schemas.microsoft.com/office/drawing/2014/main" id="{393CCC49-74E9-4414-859D-4A6F500C9070}"/>
              </a:ext>
            </a:extLst>
          </p:cNvPr>
          <p:cNvSpPr>
            <a:spLocks noGrp="1"/>
          </p:cNvSpPr>
          <p:nvPr>
            <p:ph idx="1"/>
          </p:nvPr>
        </p:nvSpPr>
        <p:spPr/>
        <p:txBody>
          <a:bodyPr>
            <a:normAutofit fontScale="92500"/>
          </a:bodyPr>
          <a:lstStyle/>
          <a:p>
            <a:pPr>
              <a:spcAft>
                <a:spcPts val="1200"/>
              </a:spcAft>
            </a:pPr>
            <a:r>
              <a:rPr lang="en-GB" sz="2200">
                <a:solidFill>
                  <a:schemeClr val="bg1">
                    <a:lumMod val="50000"/>
                  </a:schemeClr>
                </a:solidFill>
              </a:rPr>
              <a:t>The LAPCD reports summarise over 100 questions in the LAPCD patient questionnaire alongside response rates</a:t>
            </a:r>
          </a:p>
          <a:p>
            <a:pPr marL="285750" indent="-285750">
              <a:spcAft>
                <a:spcPts val="1200"/>
              </a:spcAft>
            </a:pPr>
            <a:r>
              <a:rPr lang="en-GB" sz="2200">
                <a:solidFill>
                  <a:schemeClr val="bg1">
                    <a:lumMod val="50000"/>
                  </a:schemeClr>
                </a:solidFill>
              </a:rPr>
              <a:t>The questions ‘assessed a variety of health and quality of life domains, including urinary, bowel and sexual function; psychological and emotional well-being; and social difficulties. Additional items covered treatments received, socio-demographic characteristics and the patient perspective i.e. decision regret and patient empowerment.’</a:t>
            </a:r>
          </a:p>
          <a:p>
            <a:pPr marL="285750" indent="-285750">
              <a:spcAft>
                <a:spcPts val="1200"/>
              </a:spcAft>
            </a:pPr>
            <a:r>
              <a:rPr lang="en-GB" sz="2200">
                <a:solidFill>
                  <a:schemeClr val="bg1">
                    <a:lumMod val="50000"/>
                  </a:schemeClr>
                </a:solidFill>
              </a:rPr>
              <a:t>Data are available at Trust, National and UK level</a:t>
            </a:r>
          </a:p>
          <a:p>
            <a:pPr marL="742939" lvl="1" indent="-285750">
              <a:spcAft>
                <a:spcPts val="1200"/>
              </a:spcAft>
            </a:pPr>
            <a:r>
              <a:rPr lang="en-GB" sz="2000" b="1">
                <a:solidFill>
                  <a:schemeClr val="tx2"/>
                </a:solidFill>
              </a:rPr>
              <a:t>Report: </a:t>
            </a:r>
            <a:r>
              <a:rPr lang="en-GB" sz="2000">
                <a:solidFill>
                  <a:schemeClr val="bg1">
                    <a:lumMod val="50000"/>
                  </a:schemeClr>
                </a:solidFill>
              </a:rPr>
              <a:t>Gives results of all questions with categorised answers</a:t>
            </a:r>
          </a:p>
          <a:p>
            <a:pPr lvl="2"/>
            <a:r>
              <a:rPr lang="en-GB">
                <a:solidFill>
                  <a:schemeClr val="bg1">
                    <a:lumMod val="50000"/>
                  </a:schemeClr>
                </a:solidFill>
              </a:rPr>
              <a:t>Report 1 (survey, 2015-2016)</a:t>
            </a:r>
          </a:p>
          <a:p>
            <a:pPr lvl="2"/>
            <a:r>
              <a:rPr lang="en-GB">
                <a:solidFill>
                  <a:schemeClr val="bg1">
                    <a:lumMod val="50000"/>
                  </a:schemeClr>
                </a:solidFill>
              </a:rPr>
              <a:t>Report 2 (survey, 2017-2018) was a follow up to survey 1 respondents </a:t>
            </a:r>
          </a:p>
          <a:p>
            <a:pPr marL="742939" lvl="1" indent="-285750">
              <a:spcAft>
                <a:spcPts val="1200"/>
              </a:spcAft>
            </a:pPr>
            <a:r>
              <a:rPr lang="en-GB" sz="2000" b="1">
                <a:solidFill>
                  <a:schemeClr val="tx2"/>
                </a:solidFill>
              </a:rPr>
              <a:t>Survey Results: </a:t>
            </a:r>
            <a:r>
              <a:rPr lang="en-GB" sz="2000">
                <a:solidFill>
                  <a:schemeClr val="bg1">
                    <a:lumMod val="50000"/>
                  </a:schemeClr>
                </a:solidFill>
              </a:rPr>
              <a:t>Gives results of all scored questions</a:t>
            </a:r>
            <a:endParaRPr lang="en-GB" sz="2000"/>
          </a:p>
          <a:p>
            <a:endParaRPr lang="en-GB"/>
          </a:p>
        </p:txBody>
      </p:sp>
      <p:sp>
        <p:nvSpPr>
          <p:cNvPr id="3" name="Footer Placeholder 2">
            <a:extLst>
              <a:ext uri="{FF2B5EF4-FFF2-40B4-BE49-F238E27FC236}">
                <a16:creationId xmlns:a16="http://schemas.microsoft.com/office/drawing/2014/main" id="{2DC911AB-1F88-421F-82EE-2B84BDA3AE61}"/>
              </a:ext>
            </a:extLst>
          </p:cNvPr>
          <p:cNvSpPr>
            <a:spLocks noGrp="1"/>
          </p:cNvSpPr>
          <p:nvPr>
            <p:ph type="ftr" sz="quarter" idx="11"/>
          </p:nvPr>
        </p:nvSpPr>
        <p:spPr/>
        <p:txBody>
          <a:bodyPr/>
          <a:lstStyle/>
          <a:p>
            <a:r>
              <a:rPr lang="en-GB"/>
              <a:t>© 2021 National Disease Registration Service (NDRS). All Rights Reserved</a:t>
            </a:r>
          </a:p>
        </p:txBody>
      </p:sp>
      <p:sp>
        <p:nvSpPr>
          <p:cNvPr id="4" name="Slide Number Placeholder 3">
            <a:extLst>
              <a:ext uri="{FF2B5EF4-FFF2-40B4-BE49-F238E27FC236}">
                <a16:creationId xmlns:a16="http://schemas.microsoft.com/office/drawing/2014/main" id="{A17888E5-E2EC-4ED9-8865-74F88875781A}"/>
              </a:ext>
            </a:extLst>
          </p:cNvPr>
          <p:cNvSpPr>
            <a:spLocks noGrp="1"/>
          </p:cNvSpPr>
          <p:nvPr>
            <p:ph type="sldNum" sz="quarter" idx="12"/>
          </p:nvPr>
        </p:nvSpPr>
        <p:spPr/>
        <p:txBody>
          <a:bodyPr/>
          <a:lstStyle/>
          <a:p>
            <a:fld id="{B33FDC71-8906-4088-9FB1-76CBC632085F}" type="slidenum">
              <a:rPr lang="en-GB" smtClean="0"/>
              <a:t>53</a:t>
            </a:fld>
            <a:endParaRPr lang="en-GB"/>
          </a:p>
        </p:txBody>
      </p:sp>
    </p:spTree>
    <p:extLst>
      <p:ext uri="{BB962C8B-B14F-4D97-AF65-F5344CB8AC3E}">
        <p14:creationId xmlns:p14="http://schemas.microsoft.com/office/powerpoint/2010/main" val="250899774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A4C9EB-B377-441F-8D2E-1B547E4EB57B}"/>
              </a:ext>
            </a:extLst>
          </p:cNvPr>
          <p:cNvSpPr>
            <a:spLocks noGrp="1"/>
          </p:cNvSpPr>
          <p:nvPr>
            <p:ph type="title"/>
          </p:nvPr>
        </p:nvSpPr>
        <p:spPr/>
        <p:txBody>
          <a:bodyPr>
            <a:normAutofit/>
          </a:bodyPr>
          <a:lstStyle/>
          <a:p>
            <a:r>
              <a:rPr lang="en-GB" b="1">
                <a:latin typeface="Arial Nova" panose="020B0504020202020204" pitchFamily="34" charset="0"/>
              </a:rPr>
              <a:t>LAPCD: Report 1 National Level, 2017</a:t>
            </a:r>
          </a:p>
        </p:txBody>
      </p:sp>
      <p:sp>
        <p:nvSpPr>
          <p:cNvPr id="6" name="Footer Placeholder 5">
            <a:extLst>
              <a:ext uri="{FF2B5EF4-FFF2-40B4-BE49-F238E27FC236}">
                <a16:creationId xmlns:a16="http://schemas.microsoft.com/office/drawing/2014/main" id="{86BB8561-F48A-4DF2-A15A-6046BA5A29CC}"/>
              </a:ext>
            </a:extLst>
          </p:cNvPr>
          <p:cNvSpPr>
            <a:spLocks noGrp="1"/>
          </p:cNvSpPr>
          <p:nvPr>
            <p:ph type="ftr" sz="quarter" idx="11"/>
          </p:nvPr>
        </p:nvSpPr>
        <p:spPr/>
        <p:txBody>
          <a:bodyPr/>
          <a:lstStyle/>
          <a:p>
            <a:r>
              <a:rPr lang="en-GB"/>
              <a:t>© 2021 National Disease Registration Service (NDRS). All Rights Reserved</a:t>
            </a:r>
          </a:p>
        </p:txBody>
      </p:sp>
      <p:sp>
        <p:nvSpPr>
          <p:cNvPr id="7" name="Slide Number Placeholder 6">
            <a:extLst>
              <a:ext uri="{FF2B5EF4-FFF2-40B4-BE49-F238E27FC236}">
                <a16:creationId xmlns:a16="http://schemas.microsoft.com/office/drawing/2014/main" id="{98DDC62B-5B33-4CC6-BE27-4A1B108701A2}"/>
              </a:ext>
            </a:extLst>
          </p:cNvPr>
          <p:cNvSpPr>
            <a:spLocks noGrp="1"/>
          </p:cNvSpPr>
          <p:nvPr>
            <p:ph type="sldNum" sz="quarter" idx="12"/>
          </p:nvPr>
        </p:nvSpPr>
        <p:spPr/>
        <p:txBody>
          <a:bodyPr/>
          <a:lstStyle/>
          <a:p>
            <a:fld id="{B33FDC71-8906-4088-9FB1-76CBC632085F}" type="slidenum">
              <a:rPr lang="en-GB" smtClean="0"/>
              <a:t>54</a:t>
            </a:fld>
            <a:endParaRPr lang="en-GB"/>
          </a:p>
        </p:txBody>
      </p:sp>
      <p:pic>
        <p:nvPicPr>
          <p:cNvPr id="8" name="Picture 7">
            <a:extLst>
              <a:ext uri="{FF2B5EF4-FFF2-40B4-BE49-F238E27FC236}">
                <a16:creationId xmlns:a16="http://schemas.microsoft.com/office/drawing/2014/main" id="{4FEBE92E-D53D-45DD-AC23-AD910F5E7914}"/>
              </a:ext>
            </a:extLst>
          </p:cNvPr>
          <p:cNvPicPr>
            <a:picLocks noChangeAspect="1"/>
          </p:cNvPicPr>
          <p:nvPr/>
        </p:nvPicPr>
        <p:blipFill rotWithShape="1">
          <a:blip r:embed="rId3"/>
          <a:srcRect t="14894" r="2591" b="8131"/>
          <a:stretch/>
        </p:blipFill>
        <p:spPr>
          <a:xfrm>
            <a:off x="0" y="1021424"/>
            <a:ext cx="12192000" cy="5419458"/>
          </a:xfrm>
          <a:prstGeom prst="rect">
            <a:avLst/>
          </a:prstGeom>
        </p:spPr>
      </p:pic>
      <p:sp>
        <p:nvSpPr>
          <p:cNvPr id="9" name="TextBox 8">
            <a:extLst>
              <a:ext uri="{FF2B5EF4-FFF2-40B4-BE49-F238E27FC236}">
                <a16:creationId xmlns:a16="http://schemas.microsoft.com/office/drawing/2014/main" id="{00AB2466-54FF-4BF2-A64D-01F238EFA791}"/>
              </a:ext>
            </a:extLst>
          </p:cNvPr>
          <p:cNvSpPr txBox="1"/>
          <p:nvPr/>
        </p:nvSpPr>
        <p:spPr>
          <a:xfrm>
            <a:off x="7026965" y="1976826"/>
            <a:ext cx="4326835" cy="1169551"/>
          </a:xfrm>
          <a:prstGeom prst="rect">
            <a:avLst/>
          </a:prstGeom>
          <a:noFill/>
          <a:ln w="19050">
            <a:solidFill>
              <a:schemeClr val="tx1"/>
            </a:solidFill>
          </a:ln>
        </p:spPr>
        <p:txBody>
          <a:bodyPr wrap="square" rtlCol="0">
            <a:spAutoFit/>
          </a:bodyPr>
          <a:lstStyle/>
          <a:p>
            <a:r>
              <a:rPr lang="en-GB" sz="1400" b="1"/>
              <a:t>Selections:</a:t>
            </a:r>
            <a:r>
              <a:rPr lang="en-GB" sz="1400"/>
              <a:t> 85+ survey </a:t>
            </a:r>
            <a:r>
              <a:rPr lang="en-GB" sz="1400" err="1"/>
              <a:t>qs</a:t>
            </a:r>
            <a:r>
              <a:rPr lang="en-GB" sz="1400"/>
              <a:t> (health-related QoL, functional outcomes, emotional wellbeing, social difficulties) country</a:t>
            </a:r>
          </a:p>
          <a:p>
            <a:r>
              <a:rPr lang="en-GB" sz="1400" b="1"/>
              <a:t>Outputs:</a:t>
            </a:r>
            <a:r>
              <a:rPr lang="en-GB" sz="1400"/>
              <a:t> provider, nation and </a:t>
            </a:r>
            <a:r>
              <a:rPr lang="en-GB" sz="1400" u="sng"/>
              <a:t>UK level data</a:t>
            </a:r>
            <a:r>
              <a:rPr lang="en-GB" sz="1400"/>
              <a:t> (numerator, denominator, response rate.</a:t>
            </a:r>
          </a:p>
        </p:txBody>
      </p:sp>
      <p:sp>
        <p:nvSpPr>
          <p:cNvPr id="10" name="Rectangle 9">
            <a:extLst>
              <a:ext uri="{FF2B5EF4-FFF2-40B4-BE49-F238E27FC236}">
                <a16:creationId xmlns:a16="http://schemas.microsoft.com/office/drawing/2014/main" id="{8D7AC5F0-7560-4363-9254-8A00D1266FC2}"/>
              </a:ext>
            </a:extLst>
          </p:cNvPr>
          <p:cNvSpPr/>
          <p:nvPr/>
        </p:nvSpPr>
        <p:spPr>
          <a:xfrm>
            <a:off x="1" y="1658410"/>
            <a:ext cx="5910146" cy="474596"/>
          </a:xfrm>
          <a:prstGeom prst="rect">
            <a:avLst/>
          </a:prstGeom>
          <a:noFill/>
          <a:ln w="19050">
            <a:solidFill>
              <a:schemeClr val="tx1"/>
            </a:solidFill>
          </a:ln>
          <a:effectLst>
            <a:outerShdw blurRad="50800" dist="50800" dir="5400000" algn="ctr" rotWithShape="0">
              <a:srgbClr val="FFFFFF"/>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highlight>
                <a:srgbClr val="FF00FF"/>
              </a:highlight>
            </a:endParaRPr>
          </a:p>
        </p:txBody>
      </p:sp>
      <p:cxnSp>
        <p:nvCxnSpPr>
          <p:cNvPr id="11" name="Straight Arrow Connector 10">
            <a:extLst>
              <a:ext uri="{FF2B5EF4-FFF2-40B4-BE49-F238E27FC236}">
                <a16:creationId xmlns:a16="http://schemas.microsoft.com/office/drawing/2014/main" id="{7455646F-072F-4BCA-BDCD-F621E07F156C}"/>
              </a:ext>
            </a:extLst>
          </p:cNvPr>
          <p:cNvCxnSpPr>
            <a:cxnSpLocks/>
            <a:stCxn id="9" idx="1"/>
          </p:cNvCxnSpPr>
          <p:nvPr/>
        </p:nvCxnSpPr>
        <p:spPr>
          <a:xfrm flipH="1" flipV="1">
            <a:off x="5910147" y="1771688"/>
            <a:ext cx="1116818" cy="789914"/>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512508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A4C9EB-B377-441F-8D2E-1B547E4EB57B}"/>
              </a:ext>
            </a:extLst>
          </p:cNvPr>
          <p:cNvSpPr>
            <a:spLocks noGrp="1"/>
          </p:cNvSpPr>
          <p:nvPr>
            <p:ph type="title"/>
          </p:nvPr>
        </p:nvSpPr>
        <p:spPr/>
        <p:txBody>
          <a:bodyPr>
            <a:normAutofit/>
          </a:bodyPr>
          <a:lstStyle/>
          <a:p>
            <a:r>
              <a:rPr lang="en-GB" sz="3000" b="1">
                <a:latin typeface="Arial Nova" panose="020B0504020202020204" pitchFamily="34" charset="0"/>
              </a:rPr>
              <a:t>LAPCD: Scored questions summary </a:t>
            </a:r>
          </a:p>
        </p:txBody>
      </p:sp>
      <p:sp>
        <p:nvSpPr>
          <p:cNvPr id="6" name="Footer Placeholder 5">
            <a:extLst>
              <a:ext uri="{FF2B5EF4-FFF2-40B4-BE49-F238E27FC236}">
                <a16:creationId xmlns:a16="http://schemas.microsoft.com/office/drawing/2014/main" id="{86BB8561-F48A-4DF2-A15A-6046BA5A29CC}"/>
              </a:ext>
            </a:extLst>
          </p:cNvPr>
          <p:cNvSpPr>
            <a:spLocks noGrp="1"/>
          </p:cNvSpPr>
          <p:nvPr>
            <p:ph type="ftr" sz="quarter" idx="11"/>
          </p:nvPr>
        </p:nvSpPr>
        <p:spPr/>
        <p:txBody>
          <a:bodyPr/>
          <a:lstStyle/>
          <a:p>
            <a:r>
              <a:rPr lang="en-GB"/>
              <a:t>© 2021 National Disease Registration Service (NDRS). All Rights Reserved</a:t>
            </a:r>
          </a:p>
        </p:txBody>
      </p:sp>
      <p:sp>
        <p:nvSpPr>
          <p:cNvPr id="7" name="Slide Number Placeholder 6">
            <a:extLst>
              <a:ext uri="{FF2B5EF4-FFF2-40B4-BE49-F238E27FC236}">
                <a16:creationId xmlns:a16="http://schemas.microsoft.com/office/drawing/2014/main" id="{98DDC62B-5B33-4CC6-BE27-4A1B108701A2}"/>
              </a:ext>
            </a:extLst>
          </p:cNvPr>
          <p:cNvSpPr>
            <a:spLocks noGrp="1"/>
          </p:cNvSpPr>
          <p:nvPr>
            <p:ph type="sldNum" sz="quarter" idx="12"/>
          </p:nvPr>
        </p:nvSpPr>
        <p:spPr/>
        <p:txBody>
          <a:bodyPr/>
          <a:lstStyle/>
          <a:p>
            <a:fld id="{B33FDC71-8906-4088-9FB1-76CBC632085F}" type="slidenum">
              <a:rPr lang="en-GB" smtClean="0"/>
              <a:t>55</a:t>
            </a:fld>
            <a:endParaRPr lang="en-GB"/>
          </a:p>
        </p:txBody>
      </p:sp>
      <p:pic>
        <p:nvPicPr>
          <p:cNvPr id="8" name="Picture 7">
            <a:extLst>
              <a:ext uri="{FF2B5EF4-FFF2-40B4-BE49-F238E27FC236}">
                <a16:creationId xmlns:a16="http://schemas.microsoft.com/office/drawing/2014/main" id="{52D8D44B-2977-4855-9011-08D721AB4677}"/>
              </a:ext>
            </a:extLst>
          </p:cNvPr>
          <p:cNvPicPr>
            <a:picLocks noChangeAspect="1"/>
          </p:cNvPicPr>
          <p:nvPr/>
        </p:nvPicPr>
        <p:blipFill rotWithShape="1">
          <a:blip r:embed="rId2"/>
          <a:srcRect t="14894" b="16001"/>
          <a:stretch/>
        </p:blipFill>
        <p:spPr>
          <a:xfrm>
            <a:off x="0" y="1038832"/>
            <a:ext cx="12192000" cy="5445337"/>
          </a:xfrm>
          <a:prstGeom prst="rect">
            <a:avLst/>
          </a:prstGeom>
        </p:spPr>
      </p:pic>
      <p:sp>
        <p:nvSpPr>
          <p:cNvPr id="9" name="Rectangle 8">
            <a:extLst>
              <a:ext uri="{FF2B5EF4-FFF2-40B4-BE49-F238E27FC236}">
                <a16:creationId xmlns:a16="http://schemas.microsoft.com/office/drawing/2014/main" id="{88F710B6-7C04-415A-BC01-6B3A5ACBB289}"/>
              </a:ext>
            </a:extLst>
          </p:cNvPr>
          <p:cNvSpPr/>
          <p:nvPr/>
        </p:nvSpPr>
        <p:spPr>
          <a:xfrm>
            <a:off x="0" y="2145382"/>
            <a:ext cx="3703320" cy="474596"/>
          </a:xfrm>
          <a:prstGeom prst="rect">
            <a:avLst/>
          </a:prstGeom>
          <a:noFill/>
          <a:ln w="19050">
            <a:solidFill>
              <a:schemeClr val="tx1"/>
            </a:solidFill>
          </a:ln>
          <a:effectLst>
            <a:outerShdw blurRad="50800" dist="50800" dir="5400000" algn="ctr" rotWithShape="0">
              <a:srgbClr val="FFFFFF"/>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highlight>
                <a:srgbClr val="FF00FF"/>
              </a:highlight>
            </a:endParaRPr>
          </a:p>
        </p:txBody>
      </p:sp>
      <p:sp>
        <p:nvSpPr>
          <p:cNvPr id="10" name="TextBox 9">
            <a:extLst>
              <a:ext uri="{FF2B5EF4-FFF2-40B4-BE49-F238E27FC236}">
                <a16:creationId xmlns:a16="http://schemas.microsoft.com/office/drawing/2014/main" id="{B5788CD8-5300-46B3-B38C-AA85DAAF62D0}"/>
              </a:ext>
            </a:extLst>
          </p:cNvPr>
          <p:cNvSpPr txBox="1"/>
          <p:nvPr/>
        </p:nvSpPr>
        <p:spPr>
          <a:xfrm>
            <a:off x="4721510" y="1601921"/>
            <a:ext cx="4371119" cy="738664"/>
          </a:xfrm>
          <a:prstGeom prst="rect">
            <a:avLst/>
          </a:prstGeom>
          <a:noFill/>
          <a:ln w="19050">
            <a:solidFill>
              <a:schemeClr val="tx1"/>
            </a:solidFill>
          </a:ln>
        </p:spPr>
        <p:txBody>
          <a:bodyPr wrap="square" rtlCol="0">
            <a:spAutoFit/>
          </a:bodyPr>
          <a:lstStyle/>
          <a:p>
            <a:r>
              <a:rPr lang="en-GB" sz="1400" b="1"/>
              <a:t>Selections:</a:t>
            </a:r>
            <a:r>
              <a:rPr lang="en-GB" sz="1400"/>
              <a:t> question where the response is scored on a scale (0-100) </a:t>
            </a:r>
          </a:p>
          <a:p>
            <a:r>
              <a:rPr lang="en-GB" sz="1400" b="1"/>
              <a:t>Outputs: </a:t>
            </a:r>
            <a:r>
              <a:rPr lang="en-GB" sz="1400" u="sng"/>
              <a:t>trust-level summary score</a:t>
            </a:r>
          </a:p>
        </p:txBody>
      </p:sp>
      <p:cxnSp>
        <p:nvCxnSpPr>
          <p:cNvPr id="11" name="Straight Arrow Connector 10">
            <a:extLst>
              <a:ext uri="{FF2B5EF4-FFF2-40B4-BE49-F238E27FC236}">
                <a16:creationId xmlns:a16="http://schemas.microsoft.com/office/drawing/2014/main" id="{56B8A47D-6FF4-4762-BAF8-110CDB7CA9CE}"/>
              </a:ext>
            </a:extLst>
          </p:cNvPr>
          <p:cNvCxnSpPr>
            <a:cxnSpLocks/>
            <a:stCxn id="10" idx="1"/>
          </p:cNvCxnSpPr>
          <p:nvPr/>
        </p:nvCxnSpPr>
        <p:spPr>
          <a:xfrm flipH="1">
            <a:off x="3703320" y="1971253"/>
            <a:ext cx="1018190" cy="238071"/>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2844661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6BF4AE49-06BD-4749-B5DC-ABF01ECBDD20}"/>
              </a:ext>
            </a:extLst>
          </p:cNvPr>
          <p:cNvSpPr>
            <a:spLocks noGrp="1"/>
          </p:cNvSpPr>
          <p:nvPr>
            <p:ph type="ftr" sz="quarter" idx="11"/>
          </p:nvPr>
        </p:nvSpPr>
        <p:spPr/>
        <p:txBody>
          <a:bodyPr/>
          <a:lstStyle/>
          <a:p>
            <a:r>
              <a:rPr lang="en-GB"/>
              <a:t>© 2021 National Disease Registration Service (NDRS). All Rights Reserved</a:t>
            </a:r>
          </a:p>
        </p:txBody>
      </p:sp>
      <p:sp>
        <p:nvSpPr>
          <p:cNvPr id="7" name="Slide Number Placeholder 6">
            <a:extLst>
              <a:ext uri="{FF2B5EF4-FFF2-40B4-BE49-F238E27FC236}">
                <a16:creationId xmlns:a16="http://schemas.microsoft.com/office/drawing/2014/main" id="{54EBF223-F3F8-4EF6-B2A4-1C2D83C86DCF}"/>
              </a:ext>
            </a:extLst>
          </p:cNvPr>
          <p:cNvSpPr>
            <a:spLocks noGrp="1"/>
          </p:cNvSpPr>
          <p:nvPr>
            <p:ph type="sldNum" sz="quarter" idx="12"/>
          </p:nvPr>
        </p:nvSpPr>
        <p:spPr/>
        <p:txBody>
          <a:bodyPr/>
          <a:lstStyle/>
          <a:p>
            <a:fld id="{B33FDC71-8906-4088-9FB1-76CBC632085F}" type="slidenum">
              <a:rPr lang="en-GB" smtClean="0"/>
              <a:t>56</a:t>
            </a:fld>
            <a:endParaRPr lang="en-GB"/>
          </a:p>
        </p:txBody>
      </p:sp>
      <p:sp>
        <p:nvSpPr>
          <p:cNvPr id="8" name="Title 7">
            <a:extLst>
              <a:ext uri="{FF2B5EF4-FFF2-40B4-BE49-F238E27FC236}">
                <a16:creationId xmlns:a16="http://schemas.microsoft.com/office/drawing/2014/main" id="{25DBFB6D-3F7C-4879-8E92-7901C9803D33}"/>
              </a:ext>
            </a:extLst>
          </p:cNvPr>
          <p:cNvSpPr>
            <a:spLocks noGrp="1"/>
          </p:cNvSpPr>
          <p:nvPr>
            <p:ph type="title"/>
          </p:nvPr>
        </p:nvSpPr>
        <p:spPr/>
        <p:txBody>
          <a:bodyPr/>
          <a:lstStyle/>
          <a:p>
            <a:r>
              <a:rPr lang="en-GB">
                <a:latin typeface="Arial Nova" panose="020B0504020202020204" pitchFamily="34" charset="0"/>
              </a:rPr>
              <a:t>CADEAS</a:t>
            </a:r>
          </a:p>
        </p:txBody>
      </p:sp>
    </p:spTree>
    <p:extLst>
      <p:ext uri="{BB962C8B-B14F-4D97-AF65-F5344CB8AC3E}">
        <p14:creationId xmlns:p14="http://schemas.microsoft.com/office/powerpoint/2010/main" val="2951404136"/>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E884F4D7-758A-400F-8A21-86022EA95E1B}"/>
              </a:ext>
            </a:extLst>
          </p:cNvPr>
          <p:cNvSpPr>
            <a:spLocks noGrp="1"/>
          </p:cNvSpPr>
          <p:nvPr>
            <p:ph type="title"/>
          </p:nvPr>
        </p:nvSpPr>
        <p:spPr/>
        <p:txBody>
          <a:bodyPr/>
          <a:lstStyle/>
          <a:p>
            <a:r>
              <a:rPr lang="en-GB" b="1">
                <a:latin typeface="Arial Nova" panose="020B0504020202020204" pitchFamily="34" charset="0"/>
              </a:rPr>
              <a:t>CADEAS</a:t>
            </a:r>
          </a:p>
        </p:txBody>
      </p:sp>
      <p:sp>
        <p:nvSpPr>
          <p:cNvPr id="7" name="Content Placeholder 6">
            <a:extLst>
              <a:ext uri="{FF2B5EF4-FFF2-40B4-BE49-F238E27FC236}">
                <a16:creationId xmlns:a16="http://schemas.microsoft.com/office/drawing/2014/main" id="{8234AEAB-99D3-404E-A7BE-FF43B27E4A8E}"/>
              </a:ext>
            </a:extLst>
          </p:cNvPr>
          <p:cNvSpPr>
            <a:spLocks noGrp="1"/>
          </p:cNvSpPr>
          <p:nvPr>
            <p:ph idx="1"/>
          </p:nvPr>
        </p:nvSpPr>
        <p:spPr/>
        <p:txBody>
          <a:bodyPr/>
          <a:lstStyle/>
          <a:p>
            <a:pPr marL="285750" indent="-285750">
              <a:spcAft>
                <a:spcPts val="1200"/>
              </a:spcAft>
            </a:pPr>
            <a:r>
              <a:rPr lang="en-GB">
                <a:solidFill>
                  <a:schemeClr val="bg1">
                    <a:lumMod val="50000"/>
                  </a:schemeClr>
                </a:solidFill>
              </a:rPr>
              <a:t>The Cancer Alliance Data Evidence and Analysis Service (CADEAS) aims to produce a series of reports on cancer metrics for Cancer Alliances</a:t>
            </a:r>
          </a:p>
          <a:p>
            <a:pPr marL="285750" indent="-285750">
              <a:spcAft>
                <a:spcPts val="1200"/>
              </a:spcAft>
            </a:pPr>
            <a:r>
              <a:rPr lang="en-GB">
                <a:solidFill>
                  <a:schemeClr val="bg1">
                    <a:lumMod val="50000"/>
                  </a:schemeClr>
                </a:solidFill>
              </a:rPr>
              <a:t>These reports are intended to help Cancer Alliances identify variation and make evidence-based decisions for their cancer transformation programmes</a:t>
            </a:r>
          </a:p>
          <a:p>
            <a:pPr marL="285750" indent="-285750">
              <a:spcAft>
                <a:spcPts val="1200"/>
              </a:spcAft>
            </a:pPr>
            <a:r>
              <a:rPr lang="en-GB">
                <a:solidFill>
                  <a:schemeClr val="bg1">
                    <a:lumMod val="50000"/>
                  </a:schemeClr>
                </a:solidFill>
              </a:rPr>
              <a:t>CCG and STP-level data is also provided for certain cancer metrics</a:t>
            </a:r>
          </a:p>
          <a:p>
            <a:r>
              <a:rPr lang="en-GB">
                <a:solidFill>
                  <a:schemeClr val="bg1">
                    <a:lumMod val="50000"/>
                  </a:schemeClr>
                </a:solidFill>
              </a:rPr>
              <a:t>Trust-level data should be included later this year</a:t>
            </a:r>
          </a:p>
          <a:p>
            <a:endParaRPr lang="en-GB"/>
          </a:p>
        </p:txBody>
      </p:sp>
      <p:sp>
        <p:nvSpPr>
          <p:cNvPr id="3" name="Footer Placeholder 2">
            <a:extLst>
              <a:ext uri="{FF2B5EF4-FFF2-40B4-BE49-F238E27FC236}">
                <a16:creationId xmlns:a16="http://schemas.microsoft.com/office/drawing/2014/main" id="{B548525A-C202-4C20-87B4-4E4982E23A28}"/>
              </a:ext>
            </a:extLst>
          </p:cNvPr>
          <p:cNvSpPr>
            <a:spLocks noGrp="1"/>
          </p:cNvSpPr>
          <p:nvPr>
            <p:ph type="ftr" sz="quarter" idx="11"/>
          </p:nvPr>
        </p:nvSpPr>
        <p:spPr/>
        <p:txBody>
          <a:bodyPr/>
          <a:lstStyle/>
          <a:p>
            <a:r>
              <a:rPr lang="en-GB"/>
              <a:t>© 2021 National Disease Registration Service (NDRS). All Rights Reserved</a:t>
            </a:r>
          </a:p>
        </p:txBody>
      </p:sp>
      <p:sp>
        <p:nvSpPr>
          <p:cNvPr id="4" name="Slide Number Placeholder 3">
            <a:extLst>
              <a:ext uri="{FF2B5EF4-FFF2-40B4-BE49-F238E27FC236}">
                <a16:creationId xmlns:a16="http://schemas.microsoft.com/office/drawing/2014/main" id="{7989A3C5-ED21-44F9-A4C1-C343D2FDDACD}"/>
              </a:ext>
            </a:extLst>
          </p:cNvPr>
          <p:cNvSpPr>
            <a:spLocks noGrp="1"/>
          </p:cNvSpPr>
          <p:nvPr>
            <p:ph type="sldNum" sz="quarter" idx="12"/>
          </p:nvPr>
        </p:nvSpPr>
        <p:spPr/>
        <p:txBody>
          <a:bodyPr/>
          <a:lstStyle/>
          <a:p>
            <a:fld id="{B33FDC71-8906-4088-9FB1-76CBC632085F}" type="slidenum">
              <a:rPr lang="en-GB" smtClean="0"/>
              <a:t>57</a:t>
            </a:fld>
            <a:endParaRPr lang="en-GB"/>
          </a:p>
        </p:txBody>
      </p:sp>
    </p:spTree>
    <p:extLst>
      <p:ext uri="{BB962C8B-B14F-4D97-AF65-F5344CB8AC3E}">
        <p14:creationId xmlns:p14="http://schemas.microsoft.com/office/powerpoint/2010/main" val="729307258"/>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414C32-4C57-4AFB-AF3F-8D697027184B}"/>
              </a:ext>
            </a:extLst>
          </p:cNvPr>
          <p:cNvSpPr>
            <a:spLocks noGrp="1"/>
          </p:cNvSpPr>
          <p:nvPr>
            <p:ph type="title"/>
          </p:nvPr>
        </p:nvSpPr>
        <p:spPr/>
        <p:txBody>
          <a:bodyPr/>
          <a:lstStyle/>
          <a:p>
            <a:r>
              <a:rPr lang="en-GB" b="1">
                <a:latin typeface="Arial Nova" panose="020B0504020202020204" pitchFamily="34" charset="0"/>
              </a:rPr>
              <a:t>CADEAS cancer metrics on CancerStats 2</a:t>
            </a:r>
          </a:p>
        </p:txBody>
      </p:sp>
      <p:sp>
        <p:nvSpPr>
          <p:cNvPr id="3" name="Content Placeholder 2">
            <a:extLst>
              <a:ext uri="{FF2B5EF4-FFF2-40B4-BE49-F238E27FC236}">
                <a16:creationId xmlns:a16="http://schemas.microsoft.com/office/drawing/2014/main" id="{9E07130B-A1E5-4ED9-95C3-3BE0C272D678}"/>
              </a:ext>
            </a:extLst>
          </p:cNvPr>
          <p:cNvSpPr>
            <a:spLocks noGrp="1"/>
          </p:cNvSpPr>
          <p:nvPr>
            <p:ph idx="1"/>
          </p:nvPr>
        </p:nvSpPr>
        <p:spPr/>
        <p:txBody>
          <a:bodyPr vert="horz" lIns="91440" tIns="45720" rIns="91440" bIns="45720" rtlCol="0" anchor="t">
            <a:normAutofit fontScale="92500"/>
          </a:bodyPr>
          <a:lstStyle/>
          <a:p>
            <a:pPr marL="285750" indent="-285750"/>
            <a:r>
              <a:rPr lang="en-GB" b="1">
                <a:solidFill>
                  <a:schemeClr val="tx2"/>
                </a:solidFill>
                <a:latin typeface="Arial Nova Light"/>
              </a:rPr>
              <a:t>Section 1:  Metric and tumour search - </a:t>
            </a:r>
            <a:r>
              <a:rPr lang="en-GB">
                <a:solidFill>
                  <a:schemeClr val="bg1">
                    <a:lumMod val="50000"/>
                  </a:schemeClr>
                </a:solidFill>
                <a:latin typeface="Arial Nova Light"/>
              </a:rPr>
              <a:t>Allows you to search for specific metrics/tumours and directs you to the metric specific webpage</a:t>
            </a:r>
          </a:p>
          <a:p>
            <a:pPr marL="285750" indent="-285750"/>
            <a:r>
              <a:rPr lang="en-GB" b="1">
                <a:solidFill>
                  <a:schemeClr val="tx2"/>
                </a:solidFill>
                <a:latin typeface="Arial Nova Light"/>
              </a:rPr>
              <a:t>Section 2: Summary Grids - </a:t>
            </a:r>
            <a:r>
              <a:rPr lang="en-GB">
                <a:solidFill>
                  <a:schemeClr val="bg1">
                    <a:lumMod val="50000"/>
                  </a:schemeClr>
                </a:solidFill>
                <a:latin typeface="Arial Nova Light"/>
              </a:rPr>
              <a:t>Summary data tables of cancer metrics presented in reports (Alliance, CCG)</a:t>
            </a:r>
          </a:p>
          <a:p>
            <a:pPr marL="285750" indent="-285750"/>
            <a:r>
              <a:rPr lang="en-GB" b="1">
                <a:solidFill>
                  <a:schemeClr val="tx2"/>
                </a:solidFill>
                <a:latin typeface="Arial Nova Light"/>
              </a:rPr>
              <a:t>Section 3: Prevention and contextual - </a:t>
            </a:r>
            <a:r>
              <a:rPr lang="en-GB">
                <a:solidFill>
                  <a:schemeClr val="bg1">
                    <a:lumMod val="50000"/>
                  </a:schemeClr>
                </a:solidFill>
                <a:latin typeface="Arial Nova Light"/>
              </a:rPr>
              <a:t>Population data, Obesity &amp; smoking prevalence: metadata, cross-sections and trends (Alliance, STP, CCG), </a:t>
            </a:r>
            <a:endParaRPr lang="en-GB">
              <a:solidFill>
                <a:schemeClr val="bg1">
                  <a:lumMod val="50000"/>
                </a:schemeClr>
              </a:solidFill>
            </a:endParaRPr>
          </a:p>
          <a:p>
            <a:pPr marL="271145" indent="0">
              <a:buNone/>
            </a:pPr>
            <a:r>
              <a:rPr lang="en-GB">
                <a:solidFill>
                  <a:schemeClr val="bg1">
                    <a:lumMod val="50000"/>
                  </a:schemeClr>
                </a:solidFill>
                <a:latin typeface="Arial Nova Light"/>
              </a:rPr>
              <a:t>Smoking prevalence inequalities: metadata, cross-sections, trends (Alliance, STP)</a:t>
            </a:r>
          </a:p>
          <a:p>
            <a:pPr marL="285750" indent="-285750"/>
            <a:r>
              <a:rPr lang="en-GB" b="1">
                <a:solidFill>
                  <a:schemeClr val="tx2"/>
                </a:solidFill>
                <a:latin typeface="Arial Nova Light"/>
              </a:rPr>
              <a:t>Section 4: Faster Diagnosis  - </a:t>
            </a:r>
            <a:r>
              <a:rPr lang="en-GB">
                <a:solidFill>
                  <a:schemeClr val="bg1">
                    <a:lumMod val="50000"/>
                  </a:schemeClr>
                </a:solidFill>
                <a:latin typeface="Arial Nova Light"/>
              </a:rPr>
              <a:t>Two week wait &amp; 62-day wait: metadata, cross-sections and trends (Alliance, STP, CCG). </a:t>
            </a:r>
            <a:endParaRPr lang="en-GB">
              <a:solidFill>
                <a:schemeClr val="bg1">
                  <a:lumMod val="50000"/>
                </a:schemeClr>
              </a:solidFill>
            </a:endParaRPr>
          </a:p>
          <a:p>
            <a:pPr marL="271145" lvl="1" indent="0">
              <a:buNone/>
            </a:pPr>
            <a:r>
              <a:rPr lang="en-GB" sz="2400">
                <a:solidFill>
                  <a:schemeClr val="bg1">
                    <a:lumMod val="50000"/>
                  </a:schemeClr>
                </a:solidFill>
                <a:latin typeface="Arial Nova Light"/>
              </a:rPr>
              <a:t>Diagnostic waiting times / Timing and treatment modality of 62-day pathway / inpatient procedures : metadata, cross-section and trends (Alliance, STP, CCG)</a:t>
            </a:r>
          </a:p>
          <a:p>
            <a:pPr marL="227965" indent="-227965"/>
            <a:endParaRPr lang="en-GB"/>
          </a:p>
        </p:txBody>
      </p:sp>
      <p:sp>
        <p:nvSpPr>
          <p:cNvPr id="5" name="Footer Placeholder 4">
            <a:extLst>
              <a:ext uri="{FF2B5EF4-FFF2-40B4-BE49-F238E27FC236}">
                <a16:creationId xmlns:a16="http://schemas.microsoft.com/office/drawing/2014/main" id="{0123B83F-2D30-4594-BEFC-40514B1DE619}"/>
              </a:ext>
            </a:extLst>
          </p:cNvPr>
          <p:cNvSpPr>
            <a:spLocks noGrp="1"/>
          </p:cNvSpPr>
          <p:nvPr>
            <p:ph type="ftr" sz="quarter" idx="11"/>
          </p:nvPr>
        </p:nvSpPr>
        <p:spPr/>
        <p:txBody>
          <a:bodyPr/>
          <a:lstStyle/>
          <a:p>
            <a:r>
              <a:rPr lang="en-GB"/>
              <a:t>© 2021 National Disease Registration Service (NDRS). All Rights Reserved</a:t>
            </a:r>
          </a:p>
        </p:txBody>
      </p:sp>
      <p:sp>
        <p:nvSpPr>
          <p:cNvPr id="6" name="Slide Number Placeholder 5">
            <a:extLst>
              <a:ext uri="{FF2B5EF4-FFF2-40B4-BE49-F238E27FC236}">
                <a16:creationId xmlns:a16="http://schemas.microsoft.com/office/drawing/2014/main" id="{ADE183D0-15A9-4579-BE28-3E80E33F0F9B}"/>
              </a:ext>
            </a:extLst>
          </p:cNvPr>
          <p:cNvSpPr>
            <a:spLocks noGrp="1"/>
          </p:cNvSpPr>
          <p:nvPr>
            <p:ph type="sldNum" sz="quarter" idx="12"/>
          </p:nvPr>
        </p:nvSpPr>
        <p:spPr/>
        <p:txBody>
          <a:bodyPr/>
          <a:lstStyle/>
          <a:p>
            <a:fld id="{B33FDC71-8906-4088-9FB1-76CBC632085F}" type="slidenum">
              <a:rPr lang="en-GB" smtClean="0"/>
              <a:t>58</a:t>
            </a:fld>
            <a:endParaRPr lang="en-GB"/>
          </a:p>
        </p:txBody>
      </p:sp>
    </p:spTree>
    <p:extLst>
      <p:ext uri="{BB962C8B-B14F-4D97-AF65-F5344CB8AC3E}">
        <p14:creationId xmlns:p14="http://schemas.microsoft.com/office/powerpoint/2010/main" val="397181694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492943-4C4E-4850-8F5C-0E8B1220E75D}"/>
              </a:ext>
            </a:extLst>
          </p:cNvPr>
          <p:cNvSpPr>
            <a:spLocks noGrp="1"/>
          </p:cNvSpPr>
          <p:nvPr>
            <p:ph type="title"/>
          </p:nvPr>
        </p:nvSpPr>
        <p:spPr/>
        <p:txBody>
          <a:bodyPr/>
          <a:lstStyle/>
          <a:p>
            <a:r>
              <a:rPr lang="en-GB" b="1">
                <a:latin typeface="Arial Nova"/>
                <a:cs typeface="Segoe UI Semibold"/>
              </a:rPr>
              <a:t>CADEAS cancer metrics on CancerStats 2</a:t>
            </a:r>
            <a:endParaRPr lang="en-GB">
              <a:latin typeface="Arial Nova"/>
              <a:cs typeface="Segoe UI Semibold"/>
            </a:endParaRPr>
          </a:p>
        </p:txBody>
      </p:sp>
      <p:sp>
        <p:nvSpPr>
          <p:cNvPr id="3" name="Content Placeholder 2">
            <a:extLst>
              <a:ext uri="{FF2B5EF4-FFF2-40B4-BE49-F238E27FC236}">
                <a16:creationId xmlns:a16="http://schemas.microsoft.com/office/drawing/2014/main" id="{DE14C61C-6597-49F2-B59F-B07A740BDD8E}"/>
              </a:ext>
            </a:extLst>
          </p:cNvPr>
          <p:cNvSpPr>
            <a:spLocks noGrp="1"/>
          </p:cNvSpPr>
          <p:nvPr>
            <p:ph idx="1"/>
          </p:nvPr>
        </p:nvSpPr>
        <p:spPr/>
        <p:txBody>
          <a:bodyPr vert="horz" lIns="91440" tIns="45720" rIns="91440" bIns="45720" rtlCol="0" anchor="t">
            <a:normAutofit fontScale="92500" lnSpcReduction="20000"/>
          </a:bodyPr>
          <a:lstStyle/>
          <a:p>
            <a:pPr marL="285750" indent="-285750"/>
            <a:r>
              <a:rPr lang="en-GB" b="1">
                <a:solidFill>
                  <a:schemeClr val="tx2"/>
                </a:solidFill>
                <a:latin typeface="Arial Nova Light"/>
              </a:rPr>
              <a:t>Section 5: Early diagnosis - </a:t>
            </a:r>
            <a:r>
              <a:rPr lang="en-GB">
                <a:solidFill>
                  <a:srgbClr val="768692"/>
                </a:solidFill>
                <a:latin typeface="Arial Nova Light"/>
              </a:rPr>
              <a:t>Early-stage</a:t>
            </a:r>
            <a:r>
              <a:rPr lang="en-GB">
                <a:solidFill>
                  <a:schemeClr val="bg1">
                    <a:lumMod val="50000"/>
                  </a:schemeClr>
                </a:solidFill>
                <a:latin typeface="Arial Nova Light"/>
              </a:rPr>
              <a:t> diagnoses &amp; emergency presentations</a:t>
            </a:r>
            <a:r>
              <a:rPr lang="en-GB" i="1">
                <a:solidFill>
                  <a:schemeClr val="bg1">
                    <a:lumMod val="50000"/>
                  </a:schemeClr>
                </a:solidFill>
                <a:latin typeface="Arial Nova Light"/>
              </a:rPr>
              <a:t>: </a:t>
            </a:r>
            <a:r>
              <a:rPr lang="en-GB">
                <a:solidFill>
                  <a:schemeClr val="bg1">
                    <a:lumMod val="50000"/>
                  </a:schemeClr>
                </a:solidFill>
                <a:latin typeface="Arial Nova Light"/>
              </a:rPr>
              <a:t>metadata, cross-sections and trends (Alliance, STP, CCG). </a:t>
            </a:r>
            <a:endParaRPr lang="en-GB">
              <a:solidFill>
                <a:schemeClr val="bg1">
                  <a:lumMod val="50000"/>
                </a:schemeClr>
              </a:solidFill>
            </a:endParaRPr>
          </a:p>
          <a:p>
            <a:pPr marL="285750" indent="-285750"/>
            <a:r>
              <a:rPr lang="en-GB">
                <a:solidFill>
                  <a:schemeClr val="bg1">
                    <a:lumMod val="50000"/>
                  </a:schemeClr>
                </a:solidFill>
                <a:latin typeface="Arial Nova Light"/>
              </a:rPr>
              <a:t>Screening uptake &amp; coverage statistics: metadata, cross-sections and trends (Alliance, STP, CCG)</a:t>
            </a:r>
            <a:endParaRPr lang="en-GB" i="1">
              <a:solidFill>
                <a:schemeClr val="bg1">
                  <a:lumMod val="50000"/>
                </a:schemeClr>
              </a:solidFill>
              <a:latin typeface="Arial Nova Light"/>
            </a:endParaRPr>
          </a:p>
          <a:p>
            <a:pPr marL="285750" indent="-285750"/>
            <a:r>
              <a:rPr lang="en-GB" b="1">
                <a:solidFill>
                  <a:schemeClr val="tx2"/>
                </a:solidFill>
                <a:latin typeface="Arial Nova Light"/>
              </a:rPr>
              <a:t>Section 6: Treatment - </a:t>
            </a:r>
            <a:r>
              <a:rPr lang="en-GB">
                <a:solidFill>
                  <a:schemeClr val="bg1">
                    <a:lumMod val="50000"/>
                  </a:schemeClr>
                </a:solidFill>
                <a:latin typeface="Arial Nova Light"/>
              </a:rPr>
              <a:t>Directs to the Chemotherapy, Radiotherapy and Timing &amp; treatment modality of 62-day pathway data</a:t>
            </a:r>
          </a:p>
          <a:p>
            <a:pPr marL="285750" indent="-285750"/>
            <a:r>
              <a:rPr lang="en-GB" b="1">
                <a:solidFill>
                  <a:schemeClr val="tx2"/>
                </a:solidFill>
                <a:latin typeface="Arial Nova Light"/>
              </a:rPr>
              <a:t>Section 7: Outcomes - </a:t>
            </a:r>
            <a:r>
              <a:rPr lang="en-GB">
                <a:solidFill>
                  <a:schemeClr val="bg1">
                    <a:lumMod val="50000"/>
                  </a:schemeClr>
                </a:solidFill>
                <a:latin typeface="Arial Nova Light"/>
              </a:rPr>
              <a:t>Survival index cross-section, One year net survival  / Under 75 mortality: metadata, distribution, cross-section and trends (All Alliance, STP &amp; CCG) </a:t>
            </a:r>
            <a:endParaRPr lang="en-GB">
              <a:solidFill>
                <a:schemeClr val="bg1">
                  <a:lumMod val="50000"/>
                </a:schemeClr>
              </a:solidFill>
            </a:endParaRPr>
          </a:p>
          <a:p>
            <a:pPr marL="269875" indent="-227965">
              <a:buClr>
                <a:schemeClr val="bg1"/>
              </a:buClr>
            </a:pPr>
            <a:r>
              <a:rPr lang="en-GB">
                <a:solidFill>
                  <a:schemeClr val="bg1">
                    <a:lumMod val="50000"/>
                  </a:schemeClr>
                </a:solidFill>
                <a:latin typeface="Arial Nova Light"/>
              </a:rPr>
              <a:t>One-year survival by tumour,  One-year net survival by deprivation slope index of inequality (Cross-section, Trends), One-year net survival by ethnicity (All Alliance)</a:t>
            </a:r>
          </a:p>
          <a:p>
            <a:pPr marL="269875" indent="-227965">
              <a:buClr>
                <a:schemeClr val="bg1"/>
              </a:buClr>
            </a:pPr>
            <a:r>
              <a:rPr lang="en-GB">
                <a:solidFill>
                  <a:schemeClr val="bg1">
                    <a:lumMod val="50000"/>
                  </a:schemeClr>
                </a:solidFill>
                <a:latin typeface="Arial Nova Light"/>
              </a:rPr>
              <a:t>CPES questions, results and cross-sections (CCG &amp; some by STP &amp; Alliance), Overall patient experience by deprivation (Alliance), Overall patient experience by deprivation slope index of inequality (Alliance)</a:t>
            </a:r>
          </a:p>
          <a:p>
            <a:pPr marL="227965" indent="-227965"/>
            <a:endParaRPr lang="en-GB"/>
          </a:p>
        </p:txBody>
      </p:sp>
      <p:sp>
        <p:nvSpPr>
          <p:cNvPr id="5" name="Footer Placeholder 4">
            <a:extLst>
              <a:ext uri="{FF2B5EF4-FFF2-40B4-BE49-F238E27FC236}">
                <a16:creationId xmlns:a16="http://schemas.microsoft.com/office/drawing/2014/main" id="{A62815B4-BDEE-41EE-A1B0-4C229A9BAA01}"/>
              </a:ext>
            </a:extLst>
          </p:cNvPr>
          <p:cNvSpPr>
            <a:spLocks noGrp="1"/>
          </p:cNvSpPr>
          <p:nvPr>
            <p:ph type="ftr" sz="quarter" idx="11"/>
          </p:nvPr>
        </p:nvSpPr>
        <p:spPr/>
        <p:txBody>
          <a:bodyPr/>
          <a:lstStyle/>
          <a:p>
            <a:r>
              <a:rPr lang="en-GB"/>
              <a:t>© 2021 National Disease Registration Service (NDRS). All Rights Reserved</a:t>
            </a:r>
          </a:p>
        </p:txBody>
      </p:sp>
      <p:sp>
        <p:nvSpPr>
          <p:cNvPr id="6" name="Slide Number Placeholder 5">
            <a:extLst>
              <a:ext uri="{FF2B5EF4-FFF2-40B4-BE49-F238E27FC236}">
                <a16:creationId xmlns:a16="http://schemas.microsoft.com/office/drawing/2014/main" id="{5D6CCC2A-AD2B-409D-8952-B2B3731E52A1}"/>
              </a:ext>
            </a:extLst>
          </p:cNvPr>
          <p:cNvSpPr>
            <a:spLocks noGrp="1"/>
          </p:cNvSpPr>
          <p:nvPr>
            <p:ph type="sldNum" sz="quarter" idx="12"/>
          </p:nvPr>
        </p:nvSpPr>
        <p:spPr/>
        <p:txBody>
          <a:bodyPr/>
          <a:lstStyle/>
          <a:p>
            <a:fld id="{B33FDC71-8906-4088-9FB1-76CBC632085F}" type="slidenum">
              <a:rPr lang="en-GB" smtClean="0"/>
              <a:t>59</a:t>
            </a:fld>
            <a:endParaRPr lang="en-GB"/>
          </a:p>
        </p:txBody>
      </p:sp>
    </p:spTree>
    <p:extLst>
      <p:ext uri="{BB962C8B-B14F-4D97-AF65-F5344CB8AC3E}">
        <p14:creationId xmlns:p14="http://schemas.microsoft.com/office/powerpoint/2010/main" val="34240091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871345-AC08-48A4-8CDA-A056D286E8AC}"/>
              </a:ext>
            </a:extLst>
          </p:cNvPr>
          <p:cNvSpPr>
            <a:spLocks noGrp="1"/>
          </p:cNvSpPr>
          <p:nvPr>
            <p:ph type="title"/>
          </p:nvPr>
        </p:nvSpPr>
        <p:spPr/>
        <p:txBody>
          <a:bodyPr/>
          <a:lstStyle/>
          <a:p>
            <a:r>
              <a:rPr lang="en-GB" b="1">
                <a:latin typeface="Arial Nova" panose="020B0504020202020204" pitchFamily="34" charset="0"/>
              </a:rPr>
              <a:t>The different data levels of CancerStats 2</a:t>
            </a:r>
            <a:endParaRPr lang="en-GB"/>
          </a:p>
        </p:txBody>
      </p:sp>
      <p:sp>
        <p:nvSpPr>
          <p:cNvPr id="3" name="Content Placeholder 2">
            <a:extLst>
              <a:ext uri="{FF2B5EF4-FFF2-40B4-BE49-F238E27FC236}">
                <a16:creationId xmlns:a16="http://schemas.microsoft.com/office/drawing/2014/main" id="{B6067A27-16B3-4F3C-B035-1FA80E5B6682}"/>
              </a:ext>
            </a:extLst>
          </p:cNvPr>
          <p:cNvSpPr>
            <a:spLocks noGrp="1"/>
          </p:cNvSpPr>
          <p:nvPr>
            <p:ph idx="1"/>
          </p:nvPr>
        </p:nvSpPr>
        <p:spPr/>
        <p:txBody>
          <a:bodyPr/>
          <a:lstStyle/>
          <a:p>
            <a:pPr marL="539750" indent="-269875"/>
            <a:r>
              <a:rPr lang="en-GB" b="1">
                <a:solidFill>
                  <a:schemeClr val="tx2"/>
                </a:solidFill>
              </a:rPr>
              <a:t>Level 3 – more comprehensive and time-lagged version of RCRD </a:t>
            </a:r>
          </a:p>
          <a:p>
            <a:pPr marL="539750" indent="-269875">
              <a:buNone/>
            </a:pPr>
            <a:r>
              <a:rPr lang="en-GB">
                <a:solidFill>
                  <a:schemeClr val="bg1">
                    <a:lumMod val="50000"/>
                  </a:schemeClr>
                </a:solidFill>
              </a:rPr>
              <a:t>	Includes different datasets produced by the NCRAS Registration Teams that are linked together at patient pathway and tumour level (of which patients may have multiple). The data is from many different feeds of information from NHS trusts. Most of the reports have been quality assured by the Registration team; usually biannually, but the national audits are done annually. </a:t>
            </a:r>
          </a:p>
          <a:p>
            <a:pPr marL="539750" indent="-269875">
              <a:buNone/>
            </a:pPr>
            <a:r>
              <a:rPr lang="en-GB" sz="2200">
                <a:solidFill>
                  <a:srgbClr val="238789"/>
                </a:solidFill>
                <a:latin typeface="Arial Nova Light"/>
              </a:rPr>
              <a:t>	</a:t>
            </a:r>
          </a:p>
          <a:p>
            <a:pPr marL="539750" indent="-269875">
              <a:buNone/>
            </a:pPr>
            <a:r>
              <a:rPr lang="en-GB" sz="2200" i="1">
                <a:solidFill>
                  <a:srgbClr val="238789"/>
                </a:solidFill>
                <a:latin typeface="Arial Nova Light"/>
              </a:rPr>
              <a:t>	Level 2 data shouldn’t be used to replicate patient pathway numbers from the RCRD and Level 3 data. It should be used to understand submitted provider data and overall volume of activity. </a:t>
            </a:r>
          </a:p>
          <a:p>
            <a:pPr marL="0" indent="0">
              <a:buNone/>
            </a:pPr>
            <a:endParaRPr lang="en-GB">
              <a:solidFill>
                <a:schemeClr val="bg1">
                  <a:lumMod val="50000"/>
                </a:schemeClr>
              </a:solidFill>
            </a:endParaRPr>
          </a:p>
          <a:p>
            <a:endParaRPr lang="en-GB"/>
          </a:p>
        </p:txBody>
      </p:sp>
      <p:sp>
        <p:nvSpPr>
          <p:cNvPr id="5" name="Footer Placeholder 4">
            <a:extLst>
              <a:ext uri="{FF2B5EF4-FFF2-40B4-BE49-F238E27FC236}">
                <a16:creationId xmlns:a16="http://schemas.microsoft.com/office/drawing/2014/main" id="{F1E221B7-642E-4C21-9F54-452FFFDA58EB}"/>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EFA78D4B-5A63-4959-B6D2-04F699223C13}"/>
              </a:ext>
            </a:extLst>
          </p:cNvPr>
          <p:cNvSpPr>
            <a:spLocks noGrp="1"/>
          </p:cNvSpPr>
          <p:nvPr>
            <p:ph type="sldNum" sz="quarter" idx="12"/>
          </p:nvPr>
        </p:nvSpPr>
        <p:spPr/>
        <p:txBody>
          <a:bodyPr/>
          <a:lstStyle/>
          <a:p>
            <a:fld id="{B33FDC71-8906-4088-9FB1-76CBC632085F}" type="slidenum">
              <a:rPr lang="en-GB" smtClean="0"/>
              <a:t>6</a:t>
            </a:fld>
            <a:endParaRPr lang="en-GB"/>
          </a:p>
        </p:txBody>
      </p:sp>
    </p:spTree>
    <p:extLst>
      <p:ext uri="{BB962C8B-B14F-4D97-AF65-F5344CB8AC3E}">
        <p14:creationId xmlns:p14="http://schemas.microsoft.com/office/powerpoint/2010/main" val="2875119407"/>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46941C-3035-4B4E-ABE0-E1D12D66DC3A}"/>
              </a:ext>
            </a:extLst>
          </p:cNvPr>
          <p:cNvSpPr>
            <a:spLocks noGrp="1"/>
          </p:cNvSpPr>
          <p:nvPr>
            <p:ph type="title"/>
          </p:nvPr>
        </p:nvSpPr>
        <p:spPr/>
        <p:txBody>
          <a:bodyPr/>
          <a:lstStyle/>
          <a:p>
            <a:r>
              <a:rPr lang="en-GB" b="1">
                <a:latin typeface="Arial Nova" panose="020B0504020202020204" pitchFamily="34" charset="0"/>
              </a:rPr>
              <a:t>CADEAS cancer metrics on CancerStats 2</a:t>
            </a:r>
            <a:endParaRPr lang="en-GB"/>
          </a:p>
        </p:txBody>
      </p:sp>
      <p:sp>
        <p:nvSpPr>
          <p:cNvPr id="3" name="Content Placeholder 2">
            <a:extLst>
              <a:ext uri="{FF2B5EF4-FFF2-40B4-BE49-F238E27FC236}">
                <a16:creationId xmlns:a16="http://schemas.microsoft.com/office/drawing/2014/main" id="{0C0FB7FC-93A2-4A5D-8E78-C654BE8BF25B}"/>
              </a:ext>
            </a:extLst>
          </p:cNvPr>
          <p:cNvSpPr>
            <a:spLocks noGrp="1"/>
          </p:cNvSpPr>
          <p:nvPr>
            <p:ph idx="1"/>
          </p:nvPr>
        </p:nvSpPr>
        <p:spPr/>
        <p:txBody>
          <a:bodyPr vert="horz" lIns="91440" tIns="45720" rIns="91440" bIns="45720" rtlCol="0" anchor="t">
            <a:normAutofit/>
          </a:bodyPr>
          <a:lstStyle/>
          <a:p>
            <a:pPr marL="269875" indent="-227965">
              <a:buClr>
                <a:schemeClr val="tx2"/>
              </a:buClr>
            </a:pPr>
            <a:r>
              <a:rPr lang="en-GB" b="1">
                <a:solidFill>
                  <a:schemeClr val="tx2"/>
                </a:solidFill>
                <a:latin typeface="Arial Nova Light"/>
              </a:rPr>
              <a:t>Section 8: Living With and Beyond Cancer - </a:t>
            </a:r>
            <a:r>
              <a:rPr lang="en-GB">
                <a:solidFill>
                  <a:schemeClr val="bg1">
                    <a:lumMod val="50000"/>
                  </a:schemeClr>
                </a:solidFill>
                <a:latin typeface="Arial Nova Light"/>
              </a:rPr>
              <a:t>Directs to Living with and Beyond bladder, cervical, ovarian &amp; womb cancer pilots</a:t>
            </a:r>
          </a:p>
          <a:p>
            <a:pPr marL="269875" indent="-227965">
              <a:buClr>
                <a:schemeClr val="tx2"/>
              </a:buClr>
            </a:pPr>
            <a:r>
              <a:rPr lang="en-GB" b="1">
                <a:solidFill>
                  <a:srgbClr val="228789"/>
                </a:solidFill>
                <a:latin typeface="Arial Nova Light"/>
              </a:rPr>
              <a:t>NHS </a:t>
            </a:r>
            <a:r>
              <a:rPr lang="en-GB" b="1">
                <a:solidFill>
                  <a:schemeClr val="tx2"/>
                </a:solidFill>
                <a:latin typeface="Arial Nova Light"/>
              </a:rPr>
              <a:t>England Staging Dashboard</a:t>
            </a:r>
            <a:endParaRPr lang="en-GB" b="1">
              <a:solidFill>
                <a:schemeClr val="tx2"/>
              </a:solidFill>
            </a:endParaRPr>
          </a:p>
          <a:p>
            <a:pPr marL="269875" indent="-227965">
              <a:buClr>
                <a:srgbClr val="238789"/>
              </a:buClr>
            </a:pPr>
            <a:r>
              <a:rPr lang="en-GB" b="1">
                <a:solidFill>
                  <a:srgbClr val="228789"/>
                </a:solidFill>
                <a:latin typeface="Arial Nova Light"/>
              </a:rPr>
              <a:t>Feedback</a:t>
            </a:r>
          </a:p>
          <a:p>
            <a:pPr marL="227965" indent="-227965">
              <a:spcAft>
                <a:spcPts val="1200"/>
              </a:spcAft>
              <a:buClr>
                <a:srgbClr val="FFFFFF"/>
              </a:buClr>
              <a:buFont typeface="Wingdings" panose="020B0604020202020204" pitchFamily="34" charset="0"/>
              <a:buChar char="q"/>
            </a:pPr>
            <a:endParaRPr lang="en-GB">
              <a:solidFill>
                <a:schemeClr val="bg1">
                  <a:lumMod val="50000"/>
                </a:schemeClr>
              </a:solidFill>
              <a:latin typeface="Arial Nova Light"/>
            </a:endParaRPr>
          </a:p>
          <a:p>
            <a:pPr marL="227965" indent="-227965">
              <a:spcAft>
                <a:spcPts val="1200"/>
              </a:spcAft>
              <a:buClr>
                <a:srgbClr val="FFFFFF"/>
              </a:buClr>
            </a:pPr>
            <a:endParaRPr lang="en-GB" b="1">
              <a:solidFill>
                <a:srgbClr val="238789"/>
              </a:solidFill>
            </a:endParaRPr>
          </a:p>
          <a:p>
            <a:pPr marL="0" indent="0">
              <a:spcAft>
                <a:spcPts val="1200"/>
              </a:spcAft>
              <a:buClr>
                <a:srgbClr val="FFFFFF"/>
              </a:buClr>
              <a:buNone/>
            </a:pPr>
            <a:endParaRPr lang="en-GB">
              <a:solidFill>
                <a:srgbClr val="7F7F7F"/>
              </a:solidFill>
            </a:endParaRPr>
          </a:p>
          <a:p>
            <a:pPr marL="227965" indent="-227965"/>
            <a:endParaRPr lang="en-GB">
              <a:solidFill>
                <a:srgbClr val="353535"/>
              </a:solidFill>
            </a:endParaRPr>
          </a:p>
        </p:txBody>
      </p:sp>
      <p:sp>
        <p:nvSpPr>
          <p:cNvPr id="5" name="Footer Placeholder 4">
            <a:extLst>
              <a:ext uri="{FF2B5EF4-FFF2-40B4-BE49-F238E27FC236}">
                <a16:creationId xmlns:a16="http://schemas.microsoft.com/office/drawing/2014/main" id="{ED90CB5A-1494-4AE0-A184-AACD7E970074}"/>
              </a:ext>
            </a:extLst>
          </p:cNvPr>
          <p:cNvSpPr>
            <a:spLocks noGrp="1"/>
          </p:cNvSpPr>
          <p:nvPr>
            <p:ph type="ftr" sz="quarter" idx="11"/>
          </p:nvPr>
        </p:nvSpPr>
        <p:spPr/>
        <p:txBody>
          <a:bodyPr/>
          <a:lstStyle/>
          <a:p>
            <a:r>
              <a:rPr lang="en-GB"/>
              <a:t>© 2021 National Disease Registration Service (NDRS). All Rights Reserved</a:t>
            </a:r>
          </a:p>
        </p:txBody>
      </p:sp>
      <p:sp>
        <p:nvSpPr>
          <p:cNvPr id="6" name="Slide Number Placeholder 5">
            <a:extLst>
              <a:ext uri="{FF2B5EF4-FFF2-40B4-BE49-F238E27FC236}">
                <a16:creationId xmlns:a16="http://schemas.microsoft.com/office/drawing/2014/main" id="{6B51F170-E712-46BA-BB96-A8CA5905E9D5}"/>
              </a:ext>
            </a:extLst>
          </p:cNvPr>
          <p:cNvSpPr>
            <a:spLocks noGrp="1"/>
          </p:cNvSpPr>
          <p:nvPr>
            <p:ph type="sldNum" sz="quarter" idx="12"/>
          </p:nvPr>
        </p:nvSpPr>
        <p:spPr/>
        <p:txBody>
          <a:bodyPr/>
          <a:lstStyle/>
          <a:p>
            <a:fld id="{B33FDC71-8906-4088-9FB1-76CBC632085F}" type="slidenum">
              <a:rPr lang="en-GB" smtClean="0"/>
              <a:t>60</a:t>
            </a:fld>
            <a:endParaRPr lang="en-GB"/>
          </a:p>
        </p:txBody>
      </p:sp>
    </p:spTree>
    <p:extLst>
      <p:ext uri="{BB962C8B-B14F-4D97-AF65-F5344CB8AC3E}">
        <p14:creationId xmlns:p14="http://schemas.microsoft.com/office/powerpoint/2010/main" val="2854288884"/>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A4C9EB-B377-441F-8D2E-1B547E4EB57B}"/>
              </a:ext>
            </a:extLst>
          </p:cNvPr>
          <p:cNvSpPr>
            <a:spLocks noGrp="1"/>
          </p:cNvSpPr>
          <p:nvPr>
            <p:ph type="title"/>
          </p:nvPr>
        </p:nvSpPr>
        <p:spPr/>
        <p:txBody>
          <a:bodyPr>
            <a:normAutofit/>
          </a:bodyPr>
          <a:lstStyle/>
          <a:p>
            <a:r>
              <a:rPr lang="en-GB" b="1">
                <a:latin typeface="Arial Nova" panose="020B0504020202020204" pitchFamily="34" charset="0"/>
              </a:rPr>
              <a:t>Section 1 Metric search</a:t>
            </a:r>
          </a:p>
        </p:txBody>
      </p:sp>
      <p:sp>
        <p:nvSpPr>
          <p:cNvPr id="6" name="Footer Placeholder 5">
            <a:extLst>
              <a:ext uri="{FF2B5EF4-FFF2-40B4-BE49-F238E27FC236}">
                <a16:creationId xmlns:a16="http://schemas.microsoft.com/office/drawing/2014/main" id="{86BB8561-F48A-4DF2-A15A-6046BA5A29CC}"/>
              </a:ext>
            </a:extLst>
          </p:cNvPr>
          <p:cNvSpPr>
            <a:spLocks noGrp="1"/>
          </p:cNvSpPr>
          <p:nvPr>
            <p:ph type="ftr" sz="quarter" idx="11"/>
          </p:nvPr>
        </p:nvSpPr>
        <p:spPr/>
        <p:txBody>
          <a:bodyPr/>
          <a:lstStyle/>
          <a:p>
            <a:r>
              <a:rPr lang="en-GB"/>
              <a:t>© 2021 National Disease Registration Service (NDRS). All Rights Reserved</a:t>
            </a:r>
          </a:p>
        </p:txBody>
      </p:sp>
      <p:sp>
        <p:nvSpPr>
          <p:cNvPr id="7" name="Slide Number Placeholder 6">
            <a:extLst>
              <a:ext uri="{FF2B5EF4-FFF2-40B4-BE49-F238E27FC236}">
                <a16:creationId xmlns:a16="http://schemas.microsoft.com/office/drawing/2014/main" id="{98DDC62B-5B33-4CC6-BE27-4A1B108701A2}"/>
              </a:ext>
            </a:extLst>
          </p:cNvPr>
          <p:cNvSpPr>
            <a:spLocks noGrp="1"/>
          </p:cNvSpPr>
          <p:nvPr>
            <p:ph type="sldNum" sz="quarter" idx="12"/>
          </p:nvPr>
        </p:nvSpPr>
        <p:spPr/>
        <p:txBody>
          <a:bodyPr/>
          <a:lstStyle/>
          <a:p>
            <a:fld id="{B33FDC71-8906-4088-9FB1-76CBC632085F}" type="slidenum">
              <a:rPr lang="en-GB" smtClean="0"/>
              <a:t>61</a:t>
            </a:fld>
            <a:endParaRPr lang="en-GB"/>
          </a:p>
        </p:txBody>
      </p:sp>
      <p:pic>
        <p:nvPicPr>
          <p:cNvPr id="9" name="Picture 8">
            <a:extLst>
              <a:ext uri="{FF2B5EF4-FFF2-40B4-BE49-F238E27FC236}">
                <a16:creationId xmlns:a16="http://schemas.microsoft.com/office/drawing/2014/main" id="{81FEE077-E5C7-46ED-B35D-798773B039EB}"/>
              </a:ext>
            </a:extLst>
          </p:cNvPr>
          <p:cNvPicPr>
            <a:picLocks noChangeAspect="1"/>
          </p:cNvPicPr>
          <p:nvPr/>
        </p:nvPicPr>
        <p:blipFill rotWithShape="1">
          <a:blip r:embed="rId2"/>
          <a:srcRect l="16622" t="16396" b="14414"/>
          <a:stretch/>
        </p:blipFill>
        <p:spPr>
          <a:xfrm>
            <a:off x="-39756" y="1021424"/>
            <a:ext cx="11665877" cy="5445337"/>
          </a:xfrm>
          <a:prstGeom prst="rect">
            <a:avLst/>
          </a:prstGeom>
        </p:spPr>
      </p:pic>
      <p:sp>
        <p:nvSpPr>
          <p:cNvPr id="10" name="TextBox 9">
            <a:extLst>
              <a:ext uri="{FF2B5EF4-FFF2-40B4-BE49-F238E27FC236}">
                <a16:creationId xmlns:a16="http://schemas.microsoft.com/office/drawing/2014/main" id="{71713B2D-1980-4747-85A4-2AD4824F3B31}"/>
              </a:ext>
            </a:extLst>
          </p:cNvPr>
          <p:cNvSpPr txBox="1"/>
          <p:nvPr/>
        </p:nvSpPr>
        <p:spPr>
          <a:xfrm>
            <a:off x="6960101" y="1572478"/>
            <a:ext cx="4477182" cy="523220"/>
          </a:xfrm>
          <a:prstGeom prst="rect">
            <a:avLst/>
          </a:prstGeom>
          <a:noFill/>
          <a:ln w="19050">
            <a:solidFill>
              <a:schemeClr val="tx1"/>
            </a:solidFill>
          </a:ln>
        </p:spPr>
        <p:txBody>
          <a:bodyPr wrap="square" rtlCol="0">
            <a:spAutoFit/>
          </a:bodyPr>
          <a:lstStyle/>
          <a:p>
            <a:r>
              <a:rPr lang="en-GB" sz="1400" b="1"/>
              <a:t>Selections:</a:t>
            </a:r>
            <a:r>
              <a:rPr lang="en-GB" sz="1400"/>
              <a:t> metric either by searching or browsing</a:t>
            </a:r>
          </a:p>
          <a:p>
            <a:r>
              <a:rPr lang="en-GB" sz="1400" b="1"/>
              <a:t>Outputs: </a:t>
            </a:r>
            <a:r>
              <a:rPr lang="en-GB" sz="1400"/>
              <a:t>report section, name and URL</a:t>
            </a:r>
          </a:p>
        </p:txBody>
      </p:sp>
      <p:sp>
        <p:nvSpPr>
          <p:cNvPr id="12" name="Rectangle 11">
            <a:extLst>
              <a:ext uri="{FF2B5EF4-FFF2-40B4-BE49-F238E27FC236}">
                <a16:creationId xmlns:a16="http://schemas.microsoft.com/office/drawing/2014/main" id="{57D7F1DA-67DA-4549-9600-F38681A124F9}"/>
              </a:ext>
            </a:extLst>
          </p:cNvPr>
          <p:cNvSpPr/>
          <p:nvPr/>
        </p:nvSpPr>
        <p:spPr>
          <a:xfrm>
            <a:off x="125730" y="2431132"/>
            <a:ext cx="1143000" cy="474596"/>
          </a:xfrm>
          <a:prstGeom prst="rect">
            <a:avLst/>
          </a:prstGeom>
          <a:noFill/>
          <a:ln w="19050">
            <a:solidFill>
              <a:schemeClr val="tx1"/>
            </a:solidFill>
          </a:ln>
          <a:effectLst>
            <a:outerShdw blurRad="50800" dist="50800" dir="5400000" algn="ctr" rotWithShape="0">
              <a:srgbClr val="FFFFFF"/>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highlight>
                <a:srgbClr val="FF00FF"/>
              </a:highlight>
            </a:endParaRPr>
          </a:p>
        </p:txBody>
      </p:sp>
      <p:sp>
        <p:nvSpPr>
          <p:cNvPr id="13" name="Rectangle 12">
            <a:extLst>
              <a:ext uri="{FF2B5EF4-FFF2-40B4-BE49-F238E27FC236}">
                <a16:creationId xmlns:a16="http://schemas.microsoft.com/office/drawing/2014/main" id="{60EEF998-C6C1-45A0-B19A-7F888201C772}"/>
              </a:ext>
            </a:extLst>
          </p:cNvPr>
          <p:cNvSpPr/>
          <p:nvPr/>
        </p:nvSpPr>
        <p:spPr>
          <a:xfrm>
            <a:off x="125730" y="4573883"/>
            <a:ext cx="1143000" cy="474596"/>
          </a:xfrm>
          <a:prstGeom prst="rect">
            <a:avLst/>
          </a:prstGeom>
          <a:noFill/>
          <a:ln w="19050">
            <a:solidFill>
              <a:schemeClr val="tx1"/>
            </a:solidFill>
          </a:ln>
          <a:effectLst>
            <a:outerShdw blurRad="50800" dist="50800" dir="5400000" algn="ctr" rotWithShape="0">
              <a:srgbClr val="FFFFFF"/>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highlight>
                <a:srgbClr val="FF00FF"/>
              </a:highlight>
            </a:endParaRPr>
          </a:p>
        </p:txBody>
      </p:sp>
      <p:cxnSp>
        <p:nvCxnSpPr>
          <p:cNvPr id="14" name="Straight Arrow Connector 13">
            <a:extLst>
              <a:ext uri="{FF2B5EF4-FFF2-40B4-BE49-F238E27FC236}">
                <a16:creationId xmlns:a16="http://schemas.microsoft.com/office/drawing/2014/main" id="{4DDB906B-5042-469D-913B-EAD8C3B8B02F}"/>
              </a:ext>
            </a:extLst>
          </p:cNvPr>
          <p:cNvCxnSpPr>
            <a:cxnSpLocks/>
            <a:endCxn id="12" idx="3"/>
          </p:cNvCxnSpPr>
          <p:nvPr/>
        </p:nvCxnSpPr>
        <p:spPr>
          <a:xfrm flipH="1">
            <a:off x="1268730" y="1876690"/>
            <a:ext cx="5691372" cy="79174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A4EEA78B-F427-4EA1-B658-7FE6B0C02B00}"/>
              </a:ext>
            </a:extLst>
          </p:cNvPr>
          <p:cNvCxnSpPr>
            <a:cxnSpLocks/>
            <a:endCxn id="13" idx="3"/>
          </p:cNvCxnSpPr>
          <p:nvPr/>
        </p:nvCxnSpPr>
        <p:spPr>
          <a:xfrm flipH="1">
            <a:off x="1268730" y="2095698"/>
            <a:ext cx="7038362" cy="2715483"/>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98437731"/>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A4C9EB-B377-441F-8D2E-1B547E4EB57B}"/>
              </a:ext>
            </a:extLst>
          </p:cNvPr>
          <p:cNvSpPr>
            <a:spLocks noGrp="1"/>
          </p:cNvSpPr>
          <p:nvPr>
            <p:ph type="title"/>
          </p:nvPr>
        </p:nvSpPr>
        <p:spPr/>
        <p:txBody>
          <a:bodyPr>
            <a:normAutofit/>
          </a:bodyPr>
          <a:lstStyle/>
          <a:p>
            <a:r>
              <a:rPr lang="en-GB" b="1"/>
              <a:t>Section 1 Tumour search, breast cancer</a:t>
            </a:r>
          </a:p>
        </p:txBody>
      </p:sp>
      <p:sp>
        <p:nvSpPr>
          <p:cNvPr id="5" name="Date Placeholder 4">
            <a:extLst>
              <a:ext uri="{FF2B5EF4-FFF2-40B4-BE49-F238E27FC236}">
                <a16:creationId xmlns:a16="http://schemas.microsoft.com/office/drawing/2014/main" id="{D6129997-AA07-4144-9B5C-2A97DB6924FC}"/>
              </a:ext>
            </a:extLst>
          </p:cNvPr>
          <p:cNvSpPr>
            <a:spLocks noGrp="1"/>
          </p:cNvSpPr>
          <p:nvPr>
            <p:ph type="dt" sz="half" idx="10"/>
          </p:nvPr>
        </p:nvSpPr>
        <p:spPr/>
        <p:txBody>
          <a:bodyPr/>
          <a:lstStyle/>
          <a:p>
            <a:fld id="{A23EF97D-74F0-4EB9-B54E-2B03C5B96992}" type="datetime1">
              <a:rPr lang="en-GB" smtClean="0"/>
              <a:t>30/09/2022</a:t>
            </a:fld>
            <a:endParaRPr lang="en-GB" dirty="0"/>
          </a:p>
        </p:txBody>
      </p:sp>
      <p:sp>
        <p:nvSpPr>
          <p:cNvPr id="6" name="Footer Placeholder 5">
            <a:extLst>
              <a:ext uri="{FF2B5EF4-FFF2-40B4-BE49-F238E27FC236}">
                <a16:creationId xmlns:a16="http://schemas.microsoft.com/office/drawing/2014/main" id="{86BB8561-F48A-4DF2-A15A-6046BA5A29CC}"/>
              </a:ext>
            </a:extLst>
          </p:cNvPr>
          <p:cNvSpPr>
            <a:spLocks noGrp="1"/>
          </p:cNvSpPr>
          <p:nvPr>
            <p:ph type="ftr" sz="quarter" idx="11"/>
          </p:nvPr>
        </p:nvSpPr>
        <p:spPr/>
        <p:txBody>
          <a:bodyPr/>
          <a:lstStyle/>
          <a:p>
            <a:r>
              <a:rPr lang="en-GB"/>
              <a:t>© 2021 National Disease Registration Service (NDRS). All Rights Reserved</a:t>
            </a:r>
          </a:p>
        </p:txBody>
      </p:sp>
      <p:sp>
        <p:nvSpPr>
          <p:cNvPr id="7" name="Slide Number Placeholder 6">
            <a:extLst>
              <a:ext uri="{FF2B5EF4-FFF2-40B4-BE49-F238E27FC236}">
                <a16:creationId xmlns:a16="http://schemas.microsoft.com/office/drawing/2014/main" id="{98DDC62B-5B33-4CC6-BE27-4A1B108701A2}"/>
              </a:ext>
            </a:extLst>
          </p:cNvPr>
          <p:cNvSpPr>
            <a:spLocks noGrp="1"/>
          </p:cNvSpPr>
          <p:nvPr>
            <p:ph type="sldNum" sz="quarter" idx="12"/>
          </p:nvPr>
        </p:nvSpPr>
        <p:spPr/>
        <p:txBody>
          <a:bodyPr/>
          <a:lstStyle/>
          <a:p>
            <a:fld id="{B33FDC71-8906-4088-9FB1-76CBC632085F}" type="slidenum">
              <a:rPr lang="en-GB" smtClean="0"/>
              <a:t>62</a:t>
            </a:fld>
            <a:endParaRPr lang="en-GB"/>
          </a:p>
        </p:txBody>
      </p:sp>
      <p:pic>
        <p:nvPicPr>
          <p:cNvPr id="3" name="Picture 2">
            <a:extLst>
              <a:ext uri="{FF2B5EF4-FFF2-40B4-BE49-F238E27FC236}">
                <a16:creationId xmlns:a16="http://schemas.microsoft.com/office/drawing/2014/main" id="{C0C6BFE2-B2EC-4366-A7C5-F8BC806746BE}"/>
              </a:ext>
            </a:extLst>
          </p:cNvPr>
          <p:cNvPicPr>
            <a:picLocks noChangeAspect="1"/>
          </p:cNvPicPr>
          <p:nvPr/>
        </p:nvPicPr>
        <p:blipFill rotWithShape="1">
          <a:blip r:embed="rId2"/>
          <a:srcRect l="16406" t="17229" b="11847"/>
          <a:stretch/>
        </p:blipFill>
        <p:spPr>
          <a:xfrm>
            <a:off x="-1" y="1000124"/>
            <a:ext cx="11690537" cy="5572125"/>
          </a:xfrm>
          <a:prstGeom prst="rect">
            <a:avLst/>
          </a:prstGeom>
        </p:spPr>
      </p:pic>
      <p:sp>
        <p:nvSpPr>
          <p:cNvPr id="10" name="TextBox 9">
            <a:extLst>
              <a:ext uri="{FF2B5EF4-FFF2-40B4-BE49-F238E27FC236}">
                <a16:creationId xmlns:a16="http://schemas.microsoft.com/office/drawing/2014/main" id="{71713B2D-1980-4747-85A4-2AD4824F3B31}"/>
              </a:ext>
            </a:extLst>
          </p:cNvPr>
          <p:cNvSpPr txBox="1"/>
          <p:nvPr/>
        </p:nvSpPr>
        <p:spPr>
          <a:xfrm>
            <a:off x="6876618" y="1379889"/>
            <a:ext cx="4477182" cy="523220"/>
          </a:xfrm>
          <a:prstGeom prst="rect">
            <a:avLst/>
          </a:prstGeom>
          <a:noFill/>
          <a:ln w="19050">
            <a:solidFill>
              <a:schemeClr val="tx1"/>
            </a:solidFill>
          </a:ln>
        </p:spPr>
        <p:txBody>
          <a:bodyPr wrap="square" rtlCol="0">
            <a:spAutoFit/>
          </a:bodyPr>
          <a:lstStyle/>
          <a:p>
            <a:r>
              <a:rPr lang="en-GB" sz="1400" b="1"/>
              <a:t>Selections:</a:t>
            </a:r>
            <a:r>
              <a:rPr lang="en-GB" sz="1400"/>
              <a:t> tumour either by searching or browsing</a:t>
            </a:r>
          </a:p>
          <a:p>
            <a:r>
              <a:rPr lang="en-GB" sz="1400" b="1"/>
              <a:t>Outputs: </a:t>
            </a:r>
            <a:r>
              <a:rPr lang="en-GB" sz="1400"/>
              <a:t>metric name, age, sex</a:t>
            </a:r>
          </a:p>
        </p:txBody>
      </p:sp>
      <p:sp>
        <p:nvSpPr>
          <p:cNvPr id="11" name="Rectangle 10">
            <a:extLst>
              <a:ext uri="{FF2B5EF4-FFF2-40B4-BE49-F238E27FC236}">
                <a16:creationId xmlns:a16="http://schemas.microsoft.com/office/drawing/2014/main" id="{5B371867-452D-42ED-B82D-B7FBF82730F8}"/>
              </a:ext>
            </a:extLst>
          </p:cNvPr>
          <p:cNvSpPr/>
          <p:nvPr/>
        </p:nvSpPr>
        <p:spPr>
          <a:xfrm>
            <a:off x="125730" y="2715561"/>
            <a:ext cx="1143000" cy="474596"/>
          </a:xfrm>
          <a:prstGeom prst="rect">
            <a:avLst/>
          </a:prstGeom>
          <a:noFill/>
          <a:ln w="19050">
            <a:solidFill>
              <a:schemeClr val="tx1"/>
            </a:solidFill>
          </a:ln>
          <a:effectLst>
            <a:outerShdw blurRad="50800" dist="50800" dir="5400000" algn="ctr" rotWithShape="0">
              <a:srgbClr val="FFFFFF"/>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highlight>
                <a:srgbClr val="FF00FF"/>
              </a:highlight>
            </a:endParaRPr>
          </a:p>
        </p:txBody>
      </p:sp>
      <p:sp>
        <p:nvSpPr>
          <p:cNvPr id="12" name="Rectangle 11">
            <a:extLst>
              <a:ext uri="{FF2B5EF4-FFF2-40B4-BE49-F238E27FC236}">
                <a16:creationId xmlns:a16="http://schemas.microsoft.com/office/drawing/2014/main" id="{48661427-C8CC-471F-A5D9-44FDEF93E99F}"/>
              </a:ext>
            </a:extLst>
          </p:cNvPr>
          <p:cNvSpPr/>
          <p:nvPr/>
        </p:nvSpPr>
        <p:spPr>
          <a:xfrm>
            <a:off x="125730" y="4599865"/>
            <a:ext cx="1143000" cy="474596"/>
          </a:xfrm>
          <a:prstGeom prst="rect">
            <a:avLst/>
          </a:prstGeom>
          <a:noFill/>
          <a:ln w="19050">
            <a:solidFill>
              <a:schemeClr val="tx1"/>
            </a:solidFill>
          </a:ln>
          <a:effectLst>
            <a:outerShdw blurRad="50800" dist="50800" dir="5400000" algn="ctr" rotWithShape="0">
              <a:srgbClr val="FFFFFF"/>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highlight>
                <a:srgbClr val="FF00FF"/>
              </a:highlight>
            </a:endParaRPr>
          </a:p>
        </p:txBody>
      </p:sp>
      <p:cxnSp>
        <p:nvCxnSpPr>
          <p:cNvPr id="13" name="Straight Arrow Connector 12">
            <a:extLst>
              <a:ext uri="{FF2B5EF4-FFF2-40B4-BE49-F238E27FC236}">
                <a16:creationId xmlns:a16="http://schemas.microsoft.com/office/drawing/2014/main" id="{A013AF4E-A2BD-4466-9B78-F7D6D268DD77}"/>
              </a:ext>
            </a:extLst>
          </p:cNvPr>
          <p:cNvCxnSpPr>
            <a:cxnSpLocks/>
            <a:stCxn id="10" idx="1"/>
          </p:cNvCxnSpPr>
          <p:nvPr/>
        </p:nvCxnSpPr>
        <p:spPr>
          <a:xfrm flipH="1">
            <a:off x="1268730" y="1641499"/>
            <a:ext cx="5607888" cy="131136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CF8DA842-7183-497C-82B9-5C7943B54505}"/>
              </a:ext>
            </a:extLst>
          </p:cNvPr>
          <p:cNvCxnSpPr>
            <a:cxnSpLocks/>
            <a:stCxn id="10" idx="1"/>
          </p:cNvCxnSpPr>
          <p:nvPr/>
        </p:nvCxnSpPr>
        <p:spPr>
          <a:xfrm flipH="1">
            <a:off x="1268730" y="1641499"/>
            <a:ext cx="5607888" cy="3226543"/>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0828027"/>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26D2F87-931B-40A2-92E3-C6C1A98578A9}"/>
              </a:ext>
            </a:extLst>
          </p:cNvPr>
          <p:cNvPicPr>
            <a:picLocks noChangeAspect="1"/>
          </p:cNvPicPr>
          <p:nvPr/>
        </p:nvPicPr>
        <p:blipFill rotWithShape="1">
          <a:blip r:embed="rId3"/>
          <a:srcRect l="824" t="23487" r="1128" b="14634"/>
          <a:stretch/>
        </p:blipFill>
        <p:spPr>
          <a:xfrm>
            <a:off x="0" y="1823894"/>
            <a:ext cx="11954107" cy="4243668"/>
          </a:xfrm>
          <a:prstGeom prst="rect">
            <a:avLst/>
          </a:prstGeom>
        </p:spPr>
      </p:pic>
      <p:sp>
        <p:nvSpPr>
          <p:cNvPr id="2" name="Title 1">
            <a:extLst>
              <a:ext uri="{FF2B5EF4-FFF2-40B4-BE49-F238E27FC236}">
                <a16:creationId xmlns:a16="http://schemas.microsoft.com/office/drawing/2014/main" id="{7CA4C9EB-B377-441F-8D2E-1B547E4EB57B}"/>
              </a:ext>
            </a:extLst>
          </p:cNvPr>
          <p:cNvSpPr>
            <a:spLocks noGrp="1"/>
          </p:cNvSpPr>
          <p:nvPr>
            <p:ph type="title"/>
          </p:nvPr>
        </p:nvSpPr>
        <p:spPr/>
        <p:txBody>
          <a:bodyPr>
            <a:normAutofit/>
          </a:bodyPr>
          <a:lstStyle/>
          <a:p>
            <a:r>
              <a:rPr lang="en-GB" b="1">
                <a:latin typeface="Arial Nova" panose="020B0504020202020204" pitchFamily="34" charset="0"/>
              </a:rPr>
              <a:t>Section 2 CCG/STP Summary Grid, London</a:t>
            </a:r>
          </a:p>
        </p:txBody>
      </p:sp>
      <p:sp>
        <p:nvSpPr>
          <p:cNvPr id="6" name="Footer Placeholder 5">
            <a:extLst>
              <a:ext uri="{FF2B5EF4-FFF2-40B4-BE49-F238E27FC236}">
                <a16:creationId xmlns:a16="http://schemas.microsoft.com/office/drawing/2014/main" id="{86BB8561-F48A-4DF2-A15A-6046BA5A29CC}"/>
              </a:ext>
            </a:extLst>
          </p:cNvPr>
          <p:cNvSpPr>
            <a:spLocks noGrp="1"/>
          </p:cNvSpPr>
          <p:nvPr>
            <p:ph type="ftr" sz="quarter" idx="11"/>
          </p:nvPr>
        </p:nvSpPr>
        <p:spPr/>
        <p:txBody>
          <a:bodyPr/>
          <a:lstStyle/>
          <a:p>
            <a:r>
              <a:rPr lang="en-GB"/>
              <a:t>© 2021 National Disease Registration Service (NDRS). All Rights Reserved</a:t>
            </a:r>
          </a:p>
        </p:txBody>
      </p:sp>
      <p:sp>
        <p:nvSpPr>
          <p:cNvPr id="7" name="Slide Number Placeholder 6">
            <a:extLst>
              <a:ext uri="{FF2B5EF4-FFF2-40B4-BE49-F238E27FC236}">
                <a16:creationId xmlns:a16="http://schemas.microsoft.com/office/drawing/2014/main" id="{98DDC62B-5B33-4CC6-BE27-4A1B108701A2}"/>
              </a:ext>
            </a:extLst>
          </p:cNvPr>
          <p:cNvSpPr>
            <a:spLocks noGrp="1"/>
          </p:cNvSpPr>
          <p:nvPr>
            <p:ph type="sldNum" sz="quarter" idx="12"/>
          </p:nvPr>
        </p:nvSpPr>
        <p:spPr/>
        <p:txBody>
          <a:bodyPr/>
          <a:lstStyle/>
          <a:p>
            <a:fld id="{B33FDC71-8906-4088-9FB1-76CBC632085F}" type="slidenum">
              <a:rPr lang="en-GB" smtClean="0"/>
              <a:t>63</a:t>
            </a:fld>
            <a:endParaRPr lang="en-GB"/>
          </a:p>
        </p:txBody>
      </p:sp>
      <p:sp>
        <p:nvSpPr>
          <p:cNvPr id="9" name="TextBox 8">
            <a:extLst>
              <a:ext uri="{FF2B5EF4-FFF2-40B4-BE49-F238E27FC236}">
                <a16:creationId xmlns:a16="http://schemas.microsoft.com/office/drawing/2014/main" id="{709D7B85-0A18-466C-BF03-56B52C195A6E}"/>
              </a:ext>
            </a:extLst>
          </p:cNvPr>
          <p:cNvSpPr txBox="1"/>
          <p:nvPr/>
        </p:nvSpPr>
        <p:spPr>
          <a:xfrm>
            <a:off x="6876618" y="1379889"/>
            <a:ext cx="4477182" cy="954107"/>
          </a:xfrm>
          <a:prstGeom prst="rect">
            <a:avLst/>
          </a:prstGeom>
          <a:noFill/>
          <a:ln w="19050">
            <a:solidFill>
              <a:schemeClr val="tx1"/>
            </a:solidFill>
          </a:ln>
        </p:spPr>
        <p:txBody>
          <a:bodyPr wrap="square" lIns="91440" tIns="45720" rIns="91440" bIns="45720" rtlCol="0" anchor="t">
            <a:spAutoFit/>
          </a:bodyPr>
          <a:lstStyle/>
          <a:p>
            <a:r>
              <a:rPr lang="en-GB" sz="1400" b="1"/>
              <a:t>Selections: </a:t>
            </a:r>
            <a:r>
              <a:rPr lang="en-GB" sz="1400"/>
              <a:t>geography, indicator </a:t>
            </a:r>
          </a:p>
          <a:p>
            <a:r>
              <a:rPr lang="en-GB" sz="1400" b="1"/>
              <a:t>Outputs: </a:t>
            </a:r>
            <a:r>
              <a:rPr lang="en-GB" sz="1400"/>
              <a:t>alliance grid, CCG/STP grid, metadata, future plans, alliance timelines, CCG/STP timelines</a:t>
            </a:r>
          </a:p>
          <a:p>
            <a:endParaRPr lang="en-GB" sz="1400"/>
          </a:p>
        </p:txBody>
      </p:sp>
      <p:sp>
        <p:nvSpPr>
          <p:cNvPr id="10" name="Rectangle 9">
            <a:extLst>
              <a:ext uri="{FF2B5EF4-FFF2-40B4-BE49-F238E27FC236}">
                <a16:creationId xmlns:a16="http://schemas.microsoft.com/office/drawing/2014/main" id="{21769E55-7EB5-4AB2-B8CE-39FBD37EB52E}"/>
              </a:ext>
            </a:extLst>
          </p:cNvPr>
          <p:cNvSpPr/>
          <p:nvPr/>
        </p:nvSpPr>
        <p:spPr>
          <a:xfrm>
            <a:off x="0" y="2152186"/>
            <a:ext cx="5999355" cy="1037972"/>
          </a:xfrm>
          <a:prstGeom prst="rect">
            <a:avLst/>
          </a:prstGeom>
          <a:noFill/>
          <a:ln w="19050">
            <a:solidFill>
              <a:schemeClr val="tx1"/>
            </a:solidFill>
          </a:ln>
          <a:effectLst>
            <a:outerShdw blurRad="50800" dist="50800" dir="5400000" algn="ctr" rotWithShape="0">
              <a:srgbClr val="FFFFFF"/>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highlight>
                <a:srgbClr val="FF00FF"/>
              </a:highlight>
            </a:endParaRPr>
          </a:p>
        </p:txBody>
      </p:sp>
      <p:cxnSp>
        <p:nvCxnSpPr>
          <p:cNvPr id="11" name="Straight Arrow Connector 10">
            <a:extLst>
              <a:ext uri="{FF2B5EF4-FFF2-40B4-BE49-F238E27FC236}">
                <a16:creationId xmlns:a16="http://schemas.microsoft.com/office/drawing/2014/main" id="{3D59CA4B-254C-4E59-8542-ED79F6A60D19}"/>
              </a:ext>
            </a:extLst>
          </p:cNvPr>
          <p:cNvCxnSpPr>
            <a:cxnSpLocks/>
          </p:cNvCxnSpPr>
          <p:nvPr/>
        </p:nvCxnSpPr>
        <p:spPr>
          <a:xfrm flipH="1">
            <a:off x="5798634" y="1610722"/>
            <a:ext cx="1077985" cy="541464"/>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20370966"/>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A4C9EB-B377-441F-8D2E-1B547E4EB57B}"/>
              </a:ext>
            </a:extLst>
          </p:cNvPr>
          <p:cNvSpPr>
            <a:spLocks noGrp="1"/>
          </p:cNvSpPr>
          <p:nvPr>
            <p:ph type="title"/>
          </p:nvPr>
        </p:nvSpPr>
        <p:spPr/>
        <p:txBody>
          <a:bodyPr>
            <a:normAutofit/>
          </a:bodyPr>
          <a:lstStyle/>
          <a:p>
            <a:r>
              <a:rPr lang="en-GB" b="1">
                <a:latin typeface="Arial Nova" panose="020B0504020202020204" pitchFamily="34" charset="0"/>
              </a:rPr>
              <a:t>Section 3a: Prevention and contextual, obesity prevalence 2018-2019 </a:t>
            </a:r>
          </a:p>
        </p:txBody>
      </p:sp>
      <p:sp>
        <p:nvSpPr>
          <p:cNvPr id="6" name="Footer Placeholder 5">
            <a:extLst>
              <a:ext uri="{FF2B5EF4-FFF2-40B4-BE49-F238E27FC236}">
                <a16:creationId xmlns:a16="http://schemas.microsoft.com/office/drawing/2014/main" id="{86BB8561-F48A-4DF2-A15A-6046BA5A29CC}"/>
              </a:ext>
            </a:extLst>
          </p:cNvPr>
          <p:cNvSpPr>
            <a:spLocks noGrp="1"/>
          </p:cNvSpPr>
          <p:nvPr>
            <p:ph type="ftr" sz="quarter" idx="11"/>
          </p:nvPr>
        </p:nvSpPr>
        <p:spPr/>
        <p:txBody>
          <a:bodyPr/>
          <a:lstStyle/>
          <a:p>
            <a:r>
              <a:rPr lang="en-GB"/>
              <a:t>© 2021 National Disease Registration Service (NDRS). All Rights Reserved</a:t>
            </a:r>
          </a:p>
        </p:txBody>
      </p:sp>
      <p:sp>
        <p:nvSpPr>
          <p:cNvPr id="7" name="Slide Number Placeholder 6">
            <a:extLst>
              <a:ext uri="{FF2B5EF4-FFF2-40B4-BE49-F238E27FC236}">
                <a16:creationId xmlns:a16="http://schemas.microsoft.com/office/drawing/2014/main" id="{98DDC62B-5B33-4CC6-BE27-4A1B108701A2}"/>
              </a:ext>
            </a:extLst>
          </p:cNvPr>
          <p:cNvSpPr>
            <a:spLocks noGrp="1"/>
          </p:cNvSpPr>
          <p:nvPr>
            <p:ph type="sldNum" sz="quarter" idx="12"/>
          </p:nvPr>
        </p:nvSpPr>
        <p:spPr/>
        <p:txBody>
          <a:bodyPr/>
          <a:lstStyle/>
          <a:p>
            <a:fld id="{B33FDC71-8906-4088-9FB1-76CBC632085F}" type="slidenum">
              <a:rPr lang="en-GB" smtClean="0"/>
              <a:t>64</a:t>
            </a:fld>
            <a:endParaRPr lang="en-GB"/>
          </a:p>
        </p:txBody>
      </p:sp>
      <p:pic>
        <p:nvPicPr>
          <p:cNvPr id="8" name="Picture 7">
            <a:extLst>
              <a:ext uri="{FF2B5EF4-FFF2-40B4-BE49-F238E27FC236}">
                <a16:creationId xmlns:a16="http://schemas.microsoft.com/office/drawing/2014/main" id="{34A976BD-D0C1-4001-BBE5-5D7CED7EDBF6}"/>
              </a:ext>
            </a:extLst>
          </p:cNvPr>
          <p:cNvPicPr>
            <a:picLocks noChangeAspect="1"/>
          </p:cNvPicPr>
          <p:nvPr/>
        </p:nvPicPr>
        <p:blipFill rotWithShape="1">
          <a:blip r:embed="rId2"/>
          <a:srcRect l="16463" t="14894" r="844" b="9611"/>
          <a:stretch/>
        </p:blipFill>
        <p:spPr>
          <a:xfrm>
            <a:off x="0" y="1021424"/>
            <a:ext cx="12192000" cy="5473454"/>
          </a:xfrm>
          <a:prstGeom prst="rect">
            <a:avLst/>
          </a:prstGeom>
        </p:spPr>
      </p:pic>
      <p:sp>
        <p:nvSpPr>
          <p:cNvPr id="9" name="Rectangle 8">
            <a:extLst>
              <a:ext uri="{FF2B5EF4-FFF2-40B4-BE49-F238E27FC236}">
                <a16:creationId xmlns:a16="http://schemas.microsoft.com/office/drawing/2014/main" id="{51C500F1-EE94-4B0C-9340-9DC3B9BB1354}"/>
              </a:ext>
            </a:extLst>
          </p:cNvPr>
          <p:cNvSpPr/>
          <p:nvPr/>
        </p:nvSpPr>
        <p:spPr>
          <a:xfrm>
            <a:off x="0" y="2034142"/>
            <a:ext cx="3610099" cy="918509"/>
          </a:xfrm>
          <a:prstGeom prst="rect">
            <a:avLst/>
          </a:prstGeom>
          <a:noFill/>
          <a:ln w="19050">
            <a:solidFill>
              <a:schemeClr val="tx1"/>
            </a:solidFill>
          </a:ln>
          <a:effectLst>
            <a:outerShdw blurRad="50800" dist="50800" dir="5400000" algn="ctr" rotWithShape="0">
              <a:srgbClr val="FFFFFF"/>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highlight>
                <a:srgbClr val="FF00FF"/>
              </a:highlight>
            </a:endParaRPr>
          </a:p>
        </p:txBody>
      </p:sp>
      <p:sp>
        <p:nvSpPr>
          <p:cNvPr id="10" name="TextBox 9">
            <a:extLst>
              <a:ext uri="{FF2B5EF4-FFF2-40B4-BE49-F238E27FC236}">
                <a16:creationId xmlns:a16="http://schemas.microsoft.com/office/drawing/2014/main" id="{A17686FD-C50A-4615-9A90-0F9F14138850}"/>
              </a:ext>
            </a:extLst>
          </p:cNvPr>
          <p:cNvSpPr txBox="1"/>
          <p:nvPr/>
        </p:nvSpPr>
        <p:spPr>
          <a:xfrm>
            <a:off x="6528802" y="1572477"/>
            <a:ext cx="4477182" cy="738664"/>
          </a:xfrm>
          <a:prstGeom prst="rect">
            <a:avLst/>
          </a:prstGeom>
          <a:noFill/>
          <a:ln w="19050">
            <a:solidFill>
              <a:schemeClr val="tx1"/>
            </a:solidFill>
          </a:ln>
        </p:spPr>
        <p:txBody>
          <a:bodyPr wrap="square" lIns="91440" tIns="45720" rIns="91440" bIns="45720" rtlCol="0" anchor="t">
            <a:spAutoFit/>
          </a:bodyPr>
          <a:lstStyle/>
          <a:p>
            <a:r>
              <a:rPr lang="en-GB" sz="1400" b="1"/>
              <a:t>Selections: </a:t>
            </a:r>
            <a:r>
              <a:rPr lang="en-GB" sz="1400"/>
              <a:t>year, alliance/CCG/ STP performance</a:t>
            </a:r>
          </a:p>
          <a:p>
            <a:r>
              <a:rPr lang="en-GB" sz="1400" b="1"/>
              <a:t>Outputs: </a:t>
            </a:r>
            <a:r>
              <a:rPr lang="en-GB" sz="1400"/>
              <a:t>metadata, data table, </a:t>
            </a:r>
            <a:r>
              <a:rPr lang="en-GB" sz="1400" u="sng"/>
              <a:t>prevention</a:t>
            </a:r>
            <a:r>
              <a:rPr lang="en-GB" sz="1400"/>
              <a:t> (</a:t>
            </a:r>
            <a:r>
              <a:rPr lang="en-GB" sz="1400" u="sng"/>
              <a:t>cross</a:t>
            </a:r>
            <a:r>
              <a:rPr lang="en-GB" sz="1400"/>
              <a:t> </a:t>
            </a:r>
            <a:r>
              <a:rPr lang="en-GB" sz="1400" u="sng"/>
              <a:t>section</a:t>
            </a:r>
            <a:r>
              <a:rPr lang="en-GB" sz="1400"/>
              <a:t>/ &amp; trends), geography</a:t>
            </a:r>
          </a:p>
        </p:txBody>
      </p:sp>
      <p:cxnSp>
        <p:nvCxnSpPr>
          <p:cNvPr id="11" name="Straight Arrow Connector 10">
            <a:extLst>
              <a:ext uri="{FF2B5EF4-FFF2-40B4-BE49-F238E27FC236}">
                <a16:creationId xmlns:a16="http://schemas.microsoft.com/office/drawing/2014/main" id="{737017B0-8D35-4E5D-9920-98B465ADC41E}"/>
              </a:ext>
            </a:extLst>
          </p:cNvPr>
          <p:cNvCxnSpPr>
            <a:cxnSpLocks/>
          </p:cNvCxnSpPr>
          <p:nvPr/>
        </p:nvCxnSpPr>
        <p:spPr>
          <a:xfrm flipH="1">
            <a:off x="3610100" y="1803309"/>
            <a:ext cx="2918702" cy="719013"/>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31038341"/>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6F3FBEC-C333-48E3-81DC-390CFEC126E6}"/>
              </a:ext>
            </a:extLst>
          </p:cNvPr>
          <p:cNvPicPr>
            <a:picLocks noChangeAspect="1"/>
          </p:cNvPicPr>
          <p:nvPr/>
        </p:nvPicPr>
        <p:blipFill rotWithShape="1">
          <a:blip r:embed="rId2"/>
          <a:srcRect l="823" t="16586" r="1716" b="14529"/>
          <a:stretch/>
        </p:blipFill>
        <p:spPr>
          <a:xfrm>
            <a:off x="309627" y="1256765"/>
            <a:ext cx="11882373" cy="4724122"/>
          </a:xfrm>
          <a:prstGeom prst="rect">
            <a:avLst/>
          </a:prstGeom>
        </p:spPr>
      </p:pic>
      <p:sp>
        <p:nvSpPr>
          <p:cNvPr id="2" name="Title 1">
            <a:extLst>
              <a:ext uri="{FF2B5EF4-FFF2-40B4-BE49-F238E27FC236}">
                <a16:creationId xmlns:a16="http://schemas.microsoft.com/office/drawing/2014/main" id="{7CA4C9EB-B377-441F-8D2E-1B547E4EB57B}"/>
              </a:ext>
            </a:extLst>
          </p:cNvPr>
          <p:cNvSpPr>
            <a:spLocks noGrp="1"/>
          </p:cNvSpPr>
          <p:nvPr>
            <p:ph type="title"/>
          </p:nvPr>
        </p:nvSpPr>
        <p:spPr/>
        <p:txBody>
          <a:bodyPr>
            <a:normAutofit/>
          </a:bodyPr>
          <a:lstStyle/>
          <a:p>
            <a:r>
              <a:rPr lang="en-GB" b="1">
                <a:latin typeface="Arial Nova" panose="020B0504020202020204" pitchFamily="34" charset="0"/>
              </a:rPr>
              <a:t>Section 3a: Prevention and contextual, smoking prevalence in London 2015-2019</a:t>
            </a:r>
          </a:p>
        </p:txBody>
      </p:sp>
      <p:sp>
        <p:nvSpPr>
          <p:cNvPr id="6" name="Footer Placeholder 5">
            <a:extLst>
              <a:ext uri="{FF2B5EF4-FFF2-40B4-BE49-F238E27FC236}">
                <a16:creationId xmlns:a16="http://schemas.microsoft.com/office/drawing/2014/main" id="{86BB8561-F48A-4DF2-A15A-6046BA5A29CC}"/>
              </a:ext>
            </a:extLst>
          </p:cNvPr>
          <p:cNvSpPr>
            <a:spLocks noGrp="1"/>
          </p:cNvSpPr>
          <p:nvPr>
            <p:ph type="ftr" sz="quarter" idx="11"/>
          </p:nvPr>
        </p:nvSpPr>
        <p:spPr/>
        <p:txBody>
          <a:bodyPr/>
          <a:lstStyle/>
          <a:p>
            <a:r>
              <a:rPr lang="en-GB"/>
              <a:t>© 2021 National Disease Registration Service (NDRS). All Rights Reserved</a:t>
            </a:r>
          </a:p>
        </p:txBody>
      </p:sp>
      <p:sp>
        <p:nvSpPr>
          <p:cNvPr id="7" name="Slide Number Placeholder 6">
            <a:extLst>
              <a:ext uri="{FF2B5EF4-FFF2-40B4-BE49-F238E27FC236}">
                <a16:creationId xmlns:a16="http://schemas.microsoft.com/office/drawing/2014/main" id="{98DDC62B-5B33-4CC6-BE27-4A1B108701A2}"/>
              </a:ext>
            </a:extLst>
          </p:cNvPr>
          <p:cNvSpPr>
            <a:spLocks noGrp="1"/>
          </p:cNvSpPr>
          <p:nvPr>
            <p:ph type="sldNum" sz="quarter" idx="12"/>
          </p:nvPr>
        </p:nvSpPr>
        <p:spPr/>
        <p:txBody>
          <a:bodyPr/>
          <a:lstStyle/>
          <a:p>
            <a:fld id="{B33FDC71-8906-4088-9FB1-76CBC632085F}" type="slidenum">
              <a:rPr lang="en-GB" smtClean="0"/>
              <a:t>65</a:t>
            </a:fld>
            <a:endParaRPr lang="en-GB"/>
          </a:p>
        </p:txBody>
      </p:sp>
      <p:sp>
        <p:nvSpPr>
          <p:cNvPr id="9" name="Rectangle 8">
            <a:extLst>
              <a:ext uri="{FF2B5EF4-FFF2-40B4-BE49-F238E27FC236}">
                <a16:creationId xmlns:a16="http://schemas.microsoft.com/office/drawing/2014/main" id="{51C500F1-EE94-4B0C-9340-9DC3B9BB1354}"/>
              </a:ext>
            </a:extLst>
          </p:cNvPr>
          <p:cNvSpPr/>
          <p:nvPr/>
        </p:nvSpPr>
        <p:spPr>
          <a:xfrm>
            <a:off x="309627" y="2184163"/>
            <a:ext cx="6654781" cy="1016238"/>
          </a:xfrm>
          <a:prstGeom prst="rect">
            <a:avLst/>
          </a:prstGeom>
          <a:noFill/>
          <a:ln w="19050">
            <a:solidFill>
              <a:schemeClr val="tx1"/>
            </a:solidFill>
          </a:ln>
          <a:effectLst>
            <a:outerShdw blurRad="50800" dist="50800" dir="5400000" algn="ctr" rotWithShape="0">
              <a:srgbClr val="FFFFFF"/>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highlight>
                <a:srgbClr val="FF00FF"/>
              </a:highlight>
            </a:endParaRPr>
          </a:p>
        </p:txBody>
      </p:sp>
      <p:sp>
        <p:nvSpPr>
          <p:cNvPr id="10" name="TextBox 9">
            <a:extLst>
              <a:ext uri="{FF2B5EF4-FFF2-40B4-BE49-F238E27FC236}">
                <a16:creationId xmlns:a16="http://schemas.microsoft.com/office/drawing/2014/main" id="{A17686FD-C50A-4615-9A90-0F9F14138850}"/>
              </a:ext>
            </a:extLst>
          </p:cNvPr>
          <p:cNvSpPr txBox="1"/>
          <p:nvPr/>
        </p:nvSpPr>
        <p:spPr>
          <a:xfrm>
            <a:off x="7714819" y="1699973"/>
            <a:ext cx="4267915" cy="738664"/>
          </a:xfrm>
          <a:prstGeom prst="rect">
            <a:avLst/>
          </a:prstGeom>
          <a:noFill/>
          <a:ln w="19050">
            <a:solidFill>
              <a:schemeClr val="tx1"/>
            </a:solidFill>
          </a:ln>
        </p:spPr>
        <p:txBody>
          <a:bodyPr wrap="square" rtlCol="0">
            <a:spAutoFit/>
          </a:bodyPr>
          <a:lstStyle/>
          <a:p>
            <a:r>
              <a:rPr lang="en-GB" sz="1400" b="1"/>
              <a:t>Selections:</a:t>
            </a:r>
            <a:r>
              <a:rPr lang="en-GB" sz="1400"/>
              <a:t> prevention metric, year, geography</a:t>
            </a:r>
          </a:p>
          <a:p>
            <a:r>
              <a:rPr lang="en-GB" sz="1400" b="1"/>
              <a:t>Outputs:</a:t>
            </a:r>
            <a:r>
              <a:rPr lang="en-GB" sz="1400"/>
              <a:t> obesity prevalence, smoking prevalence (cross-section &amp; trends)</a:t>
            </a:r>
          </a:p>
        </p:txBody>
      </p:sp>
      <p:cxnSp>
        <p:nvCxnSpPr>
          <p:cNvPr id="11" name="Straight Arrow Connector 10">
            <a:extLst>
              <a:ext uri="{FF2B5EF4-FFF2-40B4-BE49-F238E27FC236}">
                <a16:creationId xmlns:a16="http://schemas.microsoft.com/office/drawing/2014/main" id="{737017B0-8D35-4E5D-9920-98B465ADC41E}"/>
              </a:ext>
            </a:extLst>
          </p:cNvPr>
          <p:cNvCxnSpPr>
            <a:cxnSpLocks/>
          </p:cNvCxnSpPr>
          <p:nvPr/>
        </p:nvCxnSpPr>
        <p:spPr>
          <a:xfrm flipH="1">
            <a:off x="6964408" y="1948822"/>
            <a:ext cx="750411" cy="489815"/>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03756826"/>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505D30E-DF4F-4302-BDF1-0295D9949F5D}"/>
              </a:ext>
            </a:extLst>
          </p:cNvPr>
          <p:cNvPicPr>
            <a:picLocks noChangeAspect="1"/>
          </p:cNvPicPr>
          <p:nvPr/>
        </p:nvPicPr>
        <p:blipFill rotWithShape="1">
          <a:blip r:embed="rId2"/>
          <a:srcRect l="796" t="22277" r="1585" b="14874"/>
          <a:stretch/>
        </p:blipFill>
        <p:spPr>
          <a:xfrm>
            <a:off x="0" y="2162716"/>
            <a:ext cx="11901719" cy="4310199"/>
          </a:xfrm>
          <a:prstGeom prst="rect">
            <a:avLst/>
          </a:prstGeom>
        </p:spPr>
      </p:pic>
      <p:sp>
        <p:nvSpPr>
          <p:cNvPr id="2" name="Title 1">
            <a:extLst>
              <a:ext uri="{FF2B5EF4-FFF2-40B4-BE49-F238E27FC236}">
                <a16:creationId xmlns:a16="http://schemas.microsoft.com/office/drawing/2014/main" id="{7CA4C9EB-B377-441F-8D2E-1B547E4EB57B}"/>
              </a:ext>
            </a:extLst>
          </p:cNvPr>
          <p:cNvSpPr>
            <a:spLocks noGrp="1"/>
          </p:cNvSpPr>
          <p:nvPr>
            <p:ph type="title"/>
          </p:nvPr>
        </p:nvSpPr>
        <p:spPr/>
        <p:txBody>
          <a:bodyPr>
            <a:normAutofit/>
          </a:bodyPr>
          <a:lstStyle/>
          <a:p>
            <a:r>
              <a:rPr lang="en-GB" b="1">
                <a:latin typeface="Arial Nova" panose="020B0504020202020204" pitchFamily="34" charset="0"/>
              </a:rPr>
              <a:t>Section 3b: Smoking prevalence inequalities, National and South East London 2019</a:t>
            </a:r>
          </a:p>
        </p:txBody>
      </p:sp>
      <p:sp>
        <p:nvSpPr>
          <p:cNvPr id="6" name="Footer Placeholder 5">
            <a:extLst>
              <a:ext uri="{FF2B5EF4-FFF2-40B4-BE49-F238E27FC236}">
                <a16:creationId xmlns:a16="http://schemas.microsoft.com/office/drawing/2014/main" id="{86BB8561-F48A-4DF2-A15A-6046BA5A29CC}"/>
              </a:ext>
            </a:extLst>
          </p:cNvPr>
          <p:cNvSpPr>
            <a:spLocks noGrp="1"/>
          </p:cNvSpPr>
          <p:nvPr>
            <p:ph type="ftr" sz="quarter" idx="11"/>
          </p:nvPr>
        </p:nvSpPr>
        <p:spPr/>
        <p:txBody>
          <a:bodyPr/>
          <a:lstStyle/>
          <a:p>
            <a:r>
              <a:rPr lang="en-GB"/>
              <a:t>© 2021 National Disease Registration Service (NDRS). All Rights Reserved</a:t>
            </a:r>
          </a:p>
        </p:txBody>
      </p:sp>
      <p:sp>
        <p:nvSpPr>
          <p:cNvPr id="7" name="Slide Number Placeholder 6">
            <a:extLst>
              <a:ext uri="{FF2B5EF4-FFF2-40B4-BE49-F238E27FC236}">
                <a16:creationId xmlns:a16="http://schemas.microsoft.com/office/drawing/2014/main" id="{98DDC62B-5B33-4CC6-BE27-4A1B108701A2}"/>
              </a:ext>
            </a:extLst>
          </p:cNvPr>
          <p:cNvSpPr>
            <a:spLocks noGrp="1"/>
          </p:cNvSpPr>
          <p:nvPr>
            <p:ph type="sldNum" sz="quarter" idx="12"/>
          </p:nvPr>
        </p:nvSpPr>
        <p:spPr/>
        <p:txBody>
          <a:bodyPr/>
          <a:lstStyle/>
          <a:p>
            <a:fld id="{B33FDC71-8906-4088-9FB1-76CBC632085F}" type="slidenum">
              <a:rPr lang="en-GB" smtClean="0"/>
              <a:t>66</a:t>
            </a:fld>
            <a:endParaRPr lang="en-GB"/>
          </a:p>
        </p:txBody>
      </p:sp>
      <p:sp>
        <p:nvSpPr>
          <p:cNvPr id="9" name="Rectangle 8">
            <a:extLst>
              <a:ext uri="{FF2B5EF4-FFF2-40B4-BE49-F238E27FC236}">
                <a16:creationId xmlns:a16="http://schemas.microsoft.com/office/drawing/2014/main" id="{F28CBFAE-2287-48BE-B2E0-AB1BE465551B}"/>
              </a:ext>
            </a:extLst>
          </p:cNvPr>
          <p:cNvSpPr/>
          <p:nvPr/>
        </p:nvSpPr>
        <p:spPr>
          <a:xfrm>
            <a:off x="1" y="2732016"/>
            <a:ext cx="8508380" cy="418001"/>
          </a:xfrm>
          <a:prstGeom prst="rect">
            <a:avLst/>
          </a:prstGeom>
          <a:noFill/>
          <a:ln w="19050">
            <a:solidFill>
              <a:schemeClr val="tx1"/>
            </a:solidFill>
          </a:ln>
          <a:effectLst>
            <a:outerShdw blurRad="50800" dist="50800" dir="5400000" algn="ctr" rotWithShape="0">
              <a:srgbClr val="FFFFFF"/>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highlight>
                <a:srgbClr val="FF00FF"/>
              </a:highlight>
            </a:endParaRPr>
          </a:p>
        </p:txBody>
      </p:sp>
      <p:cxnSp>
        <p:nvCxnSpPr>
          <p:cNvPr id="12" name="Straight Arrow Connector 11">
            <a:extLst>
              <a:ext uri="{FF2B5EF4-FFF2-40B4-BE49-F238E27FC236}">
                <a16:creationId xmlns:a16="http://schemas.microsoft.com/office/drawing/2014/main" id="{5D863549-8F33-4758-A2B4-3A42BCFC302A}"/>
              </a:ext>
            </a:extLst>
          </p:cNvPr>
          <p:cNvCxnSpPr>
            <a:cxnSpLocks/>
            <a:stCxn id="11" idx="1"/>
          </p:cNvCxnSpPr>
          <p:nvPr/>
        </p:nvCxnSpPr>
        <p:spPr>
          <a:xfrm flipH="1">
            <a:off x="6933375" y="1856179"/>
            <a:ext cx="1052466" cy="879594"/>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5CB27220-5FF3-496E-BCD5-7E48C9BF74D2}"/>
              </a:ext>
            </a:extLst>
          </p:cNvPr>
          <p:cNvSpPr txBox="1"/>
          <p:nvPr/>
        </p:nvSpPr>
        <p:spPr>
          <a:xfrm>
            <a:off x="7985841" y="1163681"/>
            <a:ext cx="4204416" cy="1384995"/>
          </a:xfrm>
          <a:prstGeom prst="rect">
            <a:avLst/>
          </a:prstGeom>
          <a:noFill/>
          <a:ln w="19050">
            <a:solidFill>
              <a:schemeClr val="tx1"/>
            </a:solidFill>
          </a:ln>
        </p:spPr>
        <p:txBody>
          <a:bodyPr wrap="square" lIns="91440" tIns="45720" rIns="91440" bIns="45720" rtlCol="0" anchor="t">
            <a:spAutoFit/>
          </a:bodyPr>
          <a:lstStyle/>
          <a:p>
            <a:r>
              <a:rPr lang="en-GB" sz="1400" b="1"/>
              <a:t>Selections: </a:t>
            </a:r>
            <a:r>
              <a:rPr lang="en-GB" sz="1400"/>
              <a:t>deprivation metric, year, geography </a:t>
            </a:r>
            <a:r>
              <a:rPr lang="en-GB" sz="1400" b="1"/>
              <a:t>Outputs: </a:t>
            </a:r>
            <a:r>
              <a:rPr lang="en-GB" sz="1400" u="sng"/>
              <a:t>smoking prevalence by deprivation (cross-sectio</a:t>
            </a:r>
            <a:r>
              <a:rPr lang="en-GB" sz="1400"/>
              <a:t>n &amp; trends bar with RAG), smoking prevalence by deprivation slope index of inequality (SII)  (cross-section/trends), smoking prevalence by quintile of IMD (trends)</a:t>
            </a:r>
          </a:p>
        </p:txBody>
      </p:sp>
    </p:spTree>
    <p:extLst>
      <p:ext uri="{BB962C8B-B14F-4D97-AF65-F5344CB8AC3E}">
        <p14:creationId xmlns:p14="http://schemas.microsoft.com/office/powerpoint/2010/main" val="4182638057"/>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C9C478E-33F0-4DC6-80DE-22B05C656F44}"/>
              </a:ext>
            </a:extLst>
          </p:cNvPr>
          <p:cNvPicPr>
            <a:picLocks noChangeAspect="1"/>
          </p:cNvPicPr>
          <p:nvPr/>
        </p:nvPicPr>
        <p:blipFill rotWithShape="1">
          <a:blip r:embed="rId2"/>
          <a:srcRect l="795" t="23333" r="915" b="16260"/>
          <a:stretch/>
        </p:blipFill>
        <p:spPr>
          <a:xfrm>
            <a:off x="96993" y="1600166"/>
            <a:ext cx="11983496" cy="4142712"/>
          </a:xfrm>
          <a:prstGeom prst="rect">
            <a:avLst/>
          </a:prstGeom>
        </p:spPr>
      </p:pic>
      <p:sp>
        <p:nvSpPr>
          <p:cNvPr id="2" name="Title 1">
            <a:extLst>
              <a:ext uri="{FF2B5EF4-FFF2-40B4-BE49-F238E27FC236}">
                <a16:creationId xmlns:a16="http://schemas.microsoft.com/office/drawing/2014/main" id="{7CA4C9EB-B377-441F-8D2E-1B547E4EB57B}"/>
              </a:ext>
            </a:extLst>
          </p:cNvPr>
          <p:cNvSpPr>
            <a:spLocks noGrp="1"/>
          </p:cNvSpPr>
          <p:nvPr>
            <p:ph type="title"/>
          </p:nvPr>
        </p:nvSpPr>
        <p:spPr/>
        <p:txBody>
          <a:bodyPr>
            <a:normAutofit/>
          </a:bodyPr>
          <a:lstStyle/>
          <a:p>
            <a:r>
              <a:rPr lang="en-GB" b="1">
                <a:latin typeface="Arial Nova" panose="020B0504020202020204" pitchFamily="34" charset="0"/>
              </a:rPr>
              <a:t>Section 4a: 62 Day wait trends, London 2018-2019</a:t>
            </a:r>
          </a:p>
        </p:txBody>
      </p:sp>
      <p:sp>
        <p:nvSpPr>
          <p:cNvPr id="6" name="Footer Placeholder 5">
            <a:extLst>
              <a:ext uri="{FF2B5EF4-FFF2-40B4-BE49-F238E27FC236}">
                <a16:creationId xmlns:a16="http://schemas.microsoft.com/office/drawing/2014/main" id="{86BB8561-F48A-4DF2-A15A-6046BA5A29CC}"/>
              </a:ext>
            </a:extLst>
          </p:cNvPr>
          <p:cNvSpPr>
            <a:spLocks noGrp="1"/>
          </p:cNvSpPr>
          <p:nvPr>
            <p:ph type="ftr" sz="quarter" idx="11"/>
          </p:nvPr>
        </p:nvSpPr>
        <p:spPr/>
        <p:txBody>
          <a:bodyPr/>
          <a:lstStyle/>
          <a:p>
            <a:r>
              <a:rPr lang="en-GB"/>
              <a:t>© 2021 National Disease Registration Service (NDRS). All Rights Reserved</a:t>
            </a:r>
          </a:p>
        </p:txBody>
      </p:sp>
      <p:sp>
        <p:nvSpPr>
          <p:cNvPr id="7" name="Slide Number Placeholder 6">
            <a:extLst>
              <a:ext uri="{FF2B5EF4-FFF2-40B4-BE49-F238E27FC236}">
                <a16:creationId xmlns:a16="http://schemas.microsoft.com/office/drawing/2014/main" id="{98DDC62B-5B33-4CC6-BE27-4A1B108701A2}"/>
              </a:ext>
            </a:extLst>
          </p:cNvPr>
          <p:cNvSpPr>
            <a:spLocks noGrp="1"/>
          </p:cNvSpPr>
          <p:nvPr>
            <p:ph type="sldNum" sz="quarter" idx="12"/>
          </p:nvPr>
        </p:nvSpPr>
        <p:spPr/>
        <p:txBody>
          <a:bodyPr/>
          <a:lstStyle/>
          <a:p>
            <a:fld id="{B33FDC71-8906-4088-9FB1-76CBC632085F}" type="slidenum">
              <a:rPr lang="en-GB" smtClean="0"/>
              <a:t>67</a:t>
            </a:fld>
            <a:endParaRPr lang="en-GB"/>
          </a:p>
        </p:txBody>
      </p:sp>
      <p:sp>
        <p:nvSpPr>
          <p:cNvPr id="9" name="Rectangle 8">
            <a:extLst>
              <a:ext uri="{FF2B5EF4-FFF2-40B4-BE49-F238E27FC236}">
                <a16:creationId xmlns:a16="http://schemas.microsoft.com/office/drawing/2014/main" id="{85FADD59-2165-4F2D-8ABC-A6B307E8C2BE}"/>
              </a:ext>
            </a:extLst>
          </p:cNvPr>
          <p:cNvSpPr/>
          <p:nvPr/>
        </p:nvSpPr>
        <p:spPr>
          <a:xfrm>
            <a:off x="111512" y="2308368"/>
            <a:ext cx="6424551" cy="890649"/>
          </a:xfrm>
          <a:prstGeom prst="rect">
            <a:avLst/>
          </a:prstGeom>
          <a:noFill/>
          <a:ln w="19050">
            <a:solidFill>
              <a:schemeClr val="tx1"/>
            </a:solidFill>
          </a:ln>
          <a:effectLst>
            <a:outerShdw blurRad="50800" dist="50800" dir="5400000" algn="ctr" rotWithShape="0">
              <a:srgbClr val="FFFFFF"/>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highlight>
                <a:srgbClr val="FF00FF"/>
              </a:highlight>
            </a:endParaRPr>
          </a:p>
        </p:txBody>
      </p:sp>
      <p:sp>
        <p:nvSpPr>
          <p:cNvPr id="10" name="TextBox 9">
            <a:extLst>
              <a:ext uri="{FF2B5EF4-FFF2-40B4-BE49-F238E27FC236}">
                <a16:creationId xmlns:a16="http://schemas.microsoft.com/office/drawing/2014/main" id="{E68FBEDD-A533-4438-A3A0-89E47EE3F834}"/>
              </a:ext>
            </a:extLst>
          </p:cNvPr>
          <p:cNvSpPr txBox="1"/>
          <p:nvPr/>
        </p:nvSpPr>
        <p:spPr>
          <a:xfrm>
            <a:off x="7827092" y="1277001"/>
            <a:ext cx="4308081" cy="954107"/>
          </a:xfrm>
          <a:prstGeom prst="rect">
            <a:avLst/>
          </a:prstGeom>
          <a:noFill/>
          <a:ln w="19050">
            <a:solidFill>
              <a:schemeClr val="tx1"/>
            </a:solidFill>
          </a:ln>
        </p:spPr>
        <p:txBody>
          <a:bodyPr wrap="square" lIns="91440" tIns="45720" rIns="91440" bIns="45720" rtlCol="0" anchor="t">
            <a:spAutoFit/>
          </a:bodyPr>
          <a:lstStyle/>
          <a:p>
            <a:r>
              <a:rPr lang="en-GB" sz="1400" b="1"/>
              <a:t>Selections: </a:t>
            </a:r>
            <a:r>
              <a:rPr lang="en-GB" sz="1400"/>
              <a:t>waiting time (cross-section &amp; trend), geography </a:t>
            </a:r>
          </a:p>
          <a:p>
            <a:r>
              <a:rPr lang="en-GB" sz="1400" b="1"/>
              <a:t>Outputs:</a:t>
            </a:r>
            <a:r>
              <a:rPr lang="en-GB" sz="1400"/>
              <a:t> Metadata, Data table, TWW and </a:t>
            </a:r>
            <a:r>
              <a:rPr lang="en-GB" sz="1400" u="sng"/>
              <a:t>62 Day Wait</a:t>
            </a:r>
            <a:r>
              <a:rPr lang="en-GB" sz="1400"/>
              <a:t> (cross-section &amp; </a:t>
            </a:r>
            <a:r>
              <a:rPr lang="en-GB" sz="1400" u="sng"/>
              <a:t>trends</a:t>
            </a:r>
            <a:r>
              <a:rPr lang="en-GB" sz="1400"/>
              <a:t>) </a:t>
            </a:r>
          </a:p>
        </p:txBody>
      </p:sp>
      <p:cxnSp>
        <p:nvCxnSpPr>
          <p:cNvPr id="11" name="Straight Arrow Connector 10">
            <a:extLst>
              <a:ext uri="{FF2B5EF4-FFF2-40B4-BE49-F238E27FC236}">
                <a16:creationId xmlns:a16="http://schemas.microsoft.com/office/drawing/2014/main" id="{C8CA33D4-F8E0-434F-8B27-9737D0A22C43}"/>
              </a:ext>
            </a:extLst>
          </p:cNvPr>
          <p:cNvCxnSpPr>
            <a:cxnSpLocks/>
            <a:stCxn id="10" idx="1"/>
          </p:cNvCxnSpPr>
          <p:nvPr/>
        </p:nvCxnSpPr>
        <p:spPr>
          <a:xfrm flipH="1">
            <a:off x="6293646" y="1754055"/>
            <a:ext cx="1533446" cy="554313"/>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72385490"/>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7034BC0-59BA-44A5-878A-0110977C9B0B}"/>
              </a:ext>
            </a:extLst>
          </p:cNvPr>
          <p:cNvPicPr>
            <a:picLocks noChangeAspect="1"/>
          </p:cNvPicPr>
          <p:nvPr/>
        </p:nvPicPr>
        <p:blipFill rotWithShape="1">
          <a:blip r:embed="rId2"/>
          <a:srcRect l="823" t="16974" r="1037" b="12033"/>
          <a:stretch/>
        </p:blipFill>
        <p:spPr>
          <a:xfrm>
            <a:off x="113370" y="1261287"/>
            <a:ext cx="11965260" cy="4868782"/>
          </a:xfrm>
          <a:prstGeom prst="rect">
            <a:avLst/>
          </a:prstGeom>
        </p:spPr>
      </p:pic>
      <p:sp>
        <p:nvSpPr>
          <p:cNvPr id="2" name="Title 1">
            <a:extLst>
              <a:ext uri="{FF2B5EF4-FFF2-40B4-BE49-F238E27FC236}">
                <a16:creationId xmlns:a16="http://schemas.microsoft.com/office/drawing/2014/main" id="{7CA4C9EB-B377-441F-8D2E-1B547E4EB57B}"/>
              </a:ext>
            </a:extLst>
          </p:cNvPr>
          <p:cNvSpPr>
            <a:spLocks noGrp="1"/>
          </p:cNvSpPr>
          <p:nvPr>
            <p:ph type="title"/>
          </p:nvPr>
        </p:nvSpPr>
        <p:spPr/>
        <p:txBody>
          <a:bodyPr>
            <a:normAutofit/>
          </a:bodyPr>
          <a:lstStyle/>
          <a:p>
            <a:r>
              <a:rPr lang="en-GB" b="1">
                <a:latin typeface="Arial Nova" panose="020B0504020202020204" pitchFamily="34" charset="0"/>
              </a:rPr>
              <a:t>Section 5a: Bowel coverage 60-74, South East London 2019</a:t>
            </a:r>
          </a:p>
        </p:txBody>
      </p:sp>
      <p:sp>
        <p:nvSpPr>
          <p:cNvPr id="6" name="Footer Placeholder 5">
            <a:extLst>
              <a:ext uri="{FF2B5EF4-FFF2-40B4-BE49-F238E27FC236}">
                <a16:creationId xmlns:a16="http://schemas.microsoft.com/office/drawing/2014/main" id="{86BB8561-F48A-4DF2-A15A-6046BA5A29CC}"/>
              </a:ext>
            </a:extLst>
          </p:cNvPr>
          <p:cNvSpPr>
            <a:spLocks noGrp="1"/>
          </p:cNvSpPr>
          <p:nvPr>
            <p:ph type="ftr" sz="quarter" idx="11"/>
          </p:nvPr>
        </p:nvSpPr>
        <p:spPr/>
        <p:txBody>
          <a:bodyPr/>
          <a:lstStyle/>
          <a:p>
            <a:r>
              <a:rPr lang="en-GB"/>
              <a:t>© 2021 National Disease Registration Service (NDRS). All Rights Reserved</a:t>
            </a:r>
          </a:p>
        </p:txBody>
      </p:sp>
      <p:sp>
        <p:nvSpPr>
          <p:cNvPr id="7" name="Slide Number Placeholder 6">
            <a:extLst>
              <a:ext uri="{FF2B5EF4-FFF2-40B4-BE49-F238E27FC236}">
                <a16:creationId xmlns:a16="http://schemas.microsoft.com/office/drawing/2014/main" id="{98DDC62B-5B33-4CC6-BE27-4A1B108701A2}"/>
              </a:ext>
            </a:extLst>
          </p:cNvPr>
          <p:cNvSpPr>
            <a:spLocks noGrp="1"/>
          </p:cNvSpPr>
          <p:nvPr>
            <p:ph type="sldNum" sz="quarter" idx="12"/>
          </p:nvPr>
        </p:nvSpPr>
        <p:spPr/>
        <p:txBody>
          <a:bodyPr/>
          <a:lstStyle/>
          <a:p>
            <a:fld id="{B33FDC71-8906-4088-9FB1-76CBC632085F}" type="slidenum">
              <a:rPr lang="en-GB" smtClean="0"/>
              <a:t>68</a:t>
            </a:fld>
            <a:endParaRPr lang="en-GB"/>
          </a:p>
        </p:txBody>
      </p:sp>
      <p:sp>
        <p:nvSpPr>
          <p:cNvPr id="10" name="Rectangle 9">
            <a:extLst>
              <a:ext uri="{FF2B5EF4-FFF2-40B4-BE49-F238E27FC236}">
                <a16:creationId xmlns:a16="http://schemas.microsoft.com/office/drawing/2014/main" id="{595506F4-4DCC-4813-8E20-408BBE3CEE5F}"/>
              </a:ext>
            </a:extLst>
          </p:cNvPr>
          <p:cNvSpPr/>
          <p:nvPr/>
        </p:nvSpPr>
        <p:spPr>
          <a:xfrm>
            <a:off x="113369" y="2137632"/>
            <a:ext cx="5729291" cy="769880"/>
          </a:xfrm>
          <a:prstGeom prst="rect">
            <a:avLst/>
          </a:prstGeom>
          <a:noFill/>
          <a:ln w="19050">
            <a:solidFill>
              <a:schemeClr val="tx1"/>
            </a:solidFill>
          </a:ln>
          <a:effectLst>
            <a:outerShdw blurRad="50800" dist="50800" dir="5400000" algn="ctr" rotWithShape="0">
              <a:srgbClr val="FFFFFF"/>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highlight>
                <a:srgbClr val="FF00FF"/>
              </a:highlight>
            </a:endParaRPr>
          </a:p>
        </p:txBody>
      </p:sp>
      <p:sp>
        <p:nvSpPr>
          <p:cNvPr id="11" name="TextBox 10">
            <a:extLst>
              <a:ext uri="{FF2B5EF4-FFF2-40B4-BE49-F238E27FC236}">
                <a16:creationId xmlns:a16="http://schemas.microsoft.com/office/drawing/2014/main" id="{8EEF92C0-1985-43C8-BC52-2D4088ADD81E}"/>
              </a:ext>
            </a:extLst>
          </p:cNvPr>
          <p:cNvSpPr txBox="1"/>
          <p:nvPr/>
        </p:nvSpPr>
        <p:spPr>
          <a:xfrm>
            <a:off x="7590575" y="1164029"/>
            <a:ext cx="4267915" cy="954107"/>
          </a:xfrm>
          <a:prstGeom prst="rect">
            <a:avLst/>
          </a:prstGeom>
          <a:noFill/>
          <a:ln w="19050">
            <a:solidFill>
              <a:schemeClr val="tx1"/>
            </a:solidFill>
          </a:ln>
        </p:spPr>
        <p:txBody>
          <a:bodyPr wrap="square" lIns="91440" tIns="45720" rIns="91440" bIns="45720" rtlCol="0" anchor="t">
            <a:spAutoFit/>
          </a:bodyPr>
          <a:lstStyle/>
          <a:p>
            <a:r>
              <a:rPr lang="en-GB" sz="1400" b="1"/>
              <a:t>Selections: </a:t>
            </a:r>
            <a:r>
              <a:rPr lang="en-GB" sz="1400"/>
              <a:t>screening programme metric, geography</a:t>
            </a:r>
          </a:p>
          <a:p>
            <a:r>
              <a:rPr lang="en-GB" sz="1400" b="1"/>
              <a:t>Outputs: </a:t>
            </a:r>
            <a:r>
              <a:rPr lang="en-GB" sz="1400"/>
              <a:t>metadata, data table,</a:t>
            </a:r>
            <a:r>
              <a:rPr lang="en-GB" sz="1400" u="sng"/>
              <a:t> screening cross-section</a:t>
            </a:r>
            <a:r>
              <a:rPr lang="en-GB" sz="1400"/>
              <a:t>/tends </a:t>
            </a:r>
          </a:p>
          <a:p>
            <a:endParaRPr lang="en-GB" sz="1400"/>
          </a:p>
        </p:txBody>
      </p:sp>
      <p:cxnSp>
        <p:nvCxnSpPr>
          <p:cNvPr id="12" name="Straight Arrow Connector 11">
            <a:extLst>
              <a:ext uri="{FF2B5EF4-FFF2-40B4-BE49-F238E27FC236}">
                <a16:creationId xmlns:a16="http://schemas.microsoft.com/office/drawing/2014/main" id="{9F020C30-382F-47CA-A724-025584123167}"/>
              </a:ext>
            </a:extLst>
          </p:cNvPr>
          <p:cNvCxnSpPr>
            <a:cxnSpLocks/>
          </p:cNvCxnSpPr>
          <p:nvPr/>
        </p:nvCxnSpPr>
        <p:spPr>
          <a:xfrm flipH="1">
            <a:off x="5842661" y="1579247"/>
            <a:ext cx="1747913" cy="769879"/>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14797887"/>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7" descr="Graphical user interface&#10;&#10;Description automatically generated">
            <a:extLst>
              <a:ext uri="{FF2B5EF4-FFF2-40B4-BE49-F238E27FC236}">
                <a16:creationId xmlns:a16="http://schemas.microsoft.com/office/drawing/2014/main" id="{19579F49-5B5A-49AC-A760-A1D70FD6B2EC}"/>
              </a:ext>
            </a:extLst>
          </p:cNvPr>
          <p:cNvPicPr>
            <a:picLocks noChangeAspect="1"/>
          </p:cNvPicPr>
          <p:nvPr/>
        </p:nvPicPr>
        <p:blipFill rotWithShape="1">
          <a:blip r:embed="rId2"/>
          <a:srcRect t="25714" r="1793" b="7017"/>
          <a:stretch/>
        </p:blipFill>
        <p:spPr>
          <a:xfrm>
            <a:off x="11023" y="1577975"/>
            <a:ext cx="11949132" cy="4586321"/>
          </a:xfrm>
          <a:prstGeom prst="rect">
            <a:avLst/>
          </a:prstGeom>
        </p:spPr>
      </p:pic>
      <p:sp>
        <p:nvSpPr>
          <p:cNvPr id="2" name="Title 1">
            <a:extLst>
              <a:ext uri="{FF2B5EF4-FFF2-40B4-BE49-F238E27FC236}">
                <a16:creationId xmlns:a16="http://schemas.microsoft.com/office/drawing/2014/main" id="{7CA4C9EB-B377-441F-8D2E-1B547E4EB57B}"/>
              </a:ext>
            </a:extLst>
          </p:cNvPr>
          <p:cNvSpPr>
            <a:spLocks noGrp="1"/>
          </p:cNvSpPr>
          <p:nvPr>
            <p:ph type="title"/>
          </p:nvPr>
        </p:nvSpPr>
        <p:spPr/>
        <p:txBody>
          <a:bodyPr>
            <a:normAutofit/>
          </a:bodyPr>
          <a:lstStyle/>
          <a:p>
            <a:r>
              <a:rPr lang="en-GB" b="1">
                <a:latin typeface="Arial Nova"/>
                <a:cs typeface="Segoe UI Semibold"/>
              </a:rPr>
              <a:t>Section 5c: Emergency presentations, South East London 2009-2020</a:t>
            </a:r>
            <a:endParaRPr lang="en-GB" b="1">
              <a:latin typeface="Arial Nova" panose="020B0504020202020204" pitchFamily="34" charset="0"/>
            </a:endParaRPr>
          </a:p>
        </p:txBody>
      </p:sp>
      <p:sp>
        <p:nvSpPr>
          <p:cNvPr id="6" name="Footer Placeholder 5">
            <a:extLst>
              <a:ext uri="{FF2B5EF4-FFF2-40B4-BE49-F238E27FC236}">
                <a16:creationId xmlns:a16="http://schemas.microsoft.com/office/drawing/2014/main" id="{86BB8561-F48A-4DF2-A15A-6046BA5A29CC}"/>
              </a:ext>
            </a:extLst>
          </p:cNvPr>
          <p:cNvSpPr>
            <a:spLocks noGrp="1"/>
          </p:cNvSpPr>
          <p:nvPr>
            <p:ph type="ftr" sz="quarter" idx="11"/>
          </p:nvPr>
        </p:nvSpPr>
        <p:spPr/>
        <p:txBody>
          <a:bodyPr/>
          <a:lstStyle/>
          <a:p>
            <a:r>
              <a:rPr lang="en-GB"/>
              <a:t>© 2021 National Disease Registration Service (NDRS). All Rights Reserved</a:t>
            </a:r>
          </a:p>
        </p:txBody>
      </p:sp>
      <p:sp>
        <p:nvSpPr>
          <p:cNvPr id="7" name="Slide Number Placeholder 6">
            <a:extLst>
              <a:ext uri="{FF2B5EF4-FFF2-40B4-BE49-F238E27FC236}">
                <a16:creationId xmlns:a16="http://schemas.microsoft.com/office/drawing/2014/main" id="{98DDC62B-5B33-4CC6-BE27-4A1B108701A2}"/>
              </a:ext>
            </a:extLst>
          </p:cNvPr>
          <p:cNvSpPr>
            <a:spLocks noGrp="1"/>
          </p:cNvSpPr>
          <p:nvPr>
            <p:ph type="sldNum" sz="quarter" idx="12"/>
          </p:nvPr>
        </p:nvSpPr>
        <p:spPr/>
        <p:txBody>
          <a:bodyPr/>
          <a:lstStyle/>
          <a:p>
            <a:fld id="{B33FDC71-8906-4088-9FB1-76CBC632085F}" type="slidenum">
              <a:rPr lang="en-GB" smtClean="0"/>
              <a:t>69</a:t>
            </a:fld>
            <a:endParaRPr lang="en-GB"/>
          </a:p>
        </p:txBody>
      </p:sp>
      <p:sp>
        <p:nvSpPr>
          <p:cNvPr id="10" name="Rectangle 9">
            <a:extLst>
              <a:ext uri="{FF2B5EF4-FFF2-40B4-BE49-F238E27FC236}">
                <a16:creationId xmlns:a16="http://schemas.microsoft.com/office/drawing/2014/main" id="{595506F4-4DCC-4813-8E20-408BBE3CEE5F}"/>
              </a:ext>
            </a:extLst>
          </p:cNvPr>
          <p:cNvSpPr/>
          <p:nvPr/>
        </p:nvSpPr>
        <p:spPr>
          <a:xfrm>
            <a:off x="29680" y="1579246"/>
            <a:ext cx="6439946" cy="890649"/>
          </a:xfrm>
          <a:prstGeom prst="rect">
            <a:avLst/>
          </a:prstGeom>
          <a:noFill/>
          <a:ln w="19050">
            <a:solidFill>
              <a:schemeClr val="tx1"/>
            </a:solidFill>
          </a:ln>
          <a:effectLst>
            <a:outerShdw blurRad="50800" dist="50800" dir="5400000" algn="ctr" rotWithShape="0">
              <a:srgbClr val="FFFFFF"/>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highlight>
                <a:srgbClr val="FF00FF"/>
              </a:highlight>
            </a:endParaRPr>
          </a:p>
        </p:txBody>
      </p:sp>
      <p:sp>
        <p:nvSpPr>
          <p:cNvPr id="11" name="TextBox 10">
            <a:extLst>
              <a:ext uri="{FF2B5EF4-FFF2-40B4-BE49-F238E27FC236}">
                <a16:creationId xmlns:a16="http://schemas.microsoft.com/office/drawing/2014/main" id="{8EEF92C0-1985-43C8-BC52-2D4088ADD81E}"/>
              </a:ext>
            </a:extLst>
          </p:cNvPr>
          <p:cNvSpPr txBox="1"/>
          <p:nvPr/>
        </p:nvSpPr>
        <p:spPr>
          <a:xfrm>
            <a:off x="7590576" y="1087926"/>
            <a:ext cx="4267915" cy="738664"/>
          </a:xfrm>
          <a:prstGeom prst="rect">
            <a:avLst/>
          </a:prstGeom>
          <a:noFill/>
          <a:ln w="19050">
            <a:solidFill>
              <a:schemeClr val="tx1"/>
            </a:solidFill>
          </a:ln>
        </p:spPr>
        <p:txBody>
          <a:bodyPr wrap="square" lIns="91440" tIns="45720" rIns="91440" bIns="45720" rtlCol="0" anchor="t">
            <a:spAutoFit/>
          </a:bodyPr>
          <a:lstStyle/>
          <a:p>
            <a:r>
              <a:rPr lang="en-GB" sz="1400" b="1"/>
              <a:t>Selections: </a:t>
            </a:r>
            <a:r>
              <a:rPr lang="en-GB" sz="1400"/>
              <a:t>dates, geography </a:t>
            </a:r>
          </a:p>
          <a:p>
            <a:r>
              <a:rPr lang="en-GB" sz="1400" b="1"/>
              <a:t>Outputs: </a:t>
            </a:r>
            <a:r>
              <a:rPr lang="en-GB" sz="1400" u="sng"/>
              <a:t>rate of emergency admissions</a:t>
            </a:r>
            <a:r>
              <a:rPr lang="en-GB" sz="1400"/>
              <a:t> (cross-section &amp; </a:t>
            </a:r>
            <a:r>
              <a:rPr lang="en-GB" sz="1400" u="sng"/>
              <a:t>trends</a:t>
            </a:r>
            <a:r>
              <a:rPr lang="en-GB" sz="1400"/>
              <a:t>)</a:t>
            </a:r>
          </a:p>
        </p:txBody>
      </p:sp>
      <p:cxnSp>
        <p:nvCxnSpPr>
          <p:cNvPr id="12" name="Straight Arrow Connector 11">
            <a:extLst>
              <a:ext uri="{FF2B5EF4-FFF2-40B4-BE49-F238E27FC236}">
                <a16:creationId xmlns:a16="http://schemas.microsoft.com/office/drawing/2014/main" id="{9F020C30-382F-47CA-A724-025584123167}"/>
              </a:ext>
            </a:extLst>
          </p:cNvPr>
          <p:cNvCxnSpPr>
            <a:cxnSpLocks/>
            <a:endCxn id="10" idx="3"/>
          </p:cNvCxnSpPr>
          <p:nvPr/>
        </p:nvCxnSpPr>
        <p:spPr>
          <a:xfrm flipH="1">
            <a:off x="6469626" y="1579247"/>
            <a:ext cx="1120950" cy="445324"/>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643104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29986F88-7CF2-4695-83D6-E859572F2BA4}"/>
              </a:ext>
            </a:extLst>
          </p:cNvPr>
          <p:cNvSpPr>
            <a:spLocks noGrp="1"/>
          </p:cNvSpPr>
          <p:nvPr>
            <p:ph type="ftr" sz="quarter" idx="11"/>
          </p:nvPr>
        </p:nvSpPr>
        <p:spPr/>
        <p:txBody>
          <a:bodyPr/>
          <a:lstStyle/>
          <a:p>
            <a:r>
              <a:rPr lang="en-GB"/>
              <a:t>© 2021 National Disease Registration Service (NDRS). All Rights Reserved</a:t>
            </a:r>
          </a:p>
        </p:txBody>
      </p:sp>
      <p:sp>
        <p:nvSpPr>
          <p:cNvPr id="6" name="Slide Number Placeholder 5">
            <a:extLst>
              <a:ext uri="{FF2B5EF4-FFF2-40B4-BE49-F238E27FC236}">
                <a16:creationId xmlns:a16="http://schemas.microsoft.com/office/drawing/2014/main" id="{3A5FAD67-A558-4192-8E03-2231BAC112C9}"/>
              </a:ext>
            </a:extLst>
          </p:cNvPr>
          <p:cNvSpPr>
            <a:spLocks noGrp="1"/>
          </p:cNvSpPr>
          <p:nvPr>
            <p:ph type="sldNum" sz="quarter" idx="12"/>
          </p:nvPr>
        </p:nvSpPr>
        <p:spPr/>
        <p:txBody>
          <a:bodyPr/>
          <a:lstStyle/>
          <a:p>
            <a:fld id="{B33FDC71-8906-4088-9FB1-76CBC632085F}" type="slidenum">
              <a:rPr lang="en-GB" smtClean="0"/>
              <a:t>7</a:t>
            </a:fld>
            <a:endParaRPr lang="en-GB"/>
          </a:p>
        </p:txBody>
      </p:sp>
      <p:sp>
        <p:nvSpPr>
          <p:cNvPr id="7" name="Title 6">
            <a:extLst>
              <a:ext uri="{FF2B5EF4-FFF2-40B4-BE49-F238E27FC236}">
                <a16:creationId xmlns:a16="http://schemas.microsoft.com/office/drawing/2014/main" id="{E69755BA-5759-40C2-A210-59FE92FAE946}"/>
              </a:ext>
            </a:extLst>
          </p:cNvPr>
          <p:cNvSpPr>
            <a:spLocks noGrp="1"/>
          </p:cNvSpPr>
          <p:nvPr>
            <p:ph type="title"/>
          </p:nvPr>
        </p:nvSpPr>
        <p:spPr>
          <a:xfrm>
            <a:off x="4410997" y="2780192"/>
            <a:ext cx="6153151" cy="800991"/>
          </a:xfrm>
        </p:spPr>
        <p:txBody>
          <a:bodyPr/>
          <a:lstStyle/>
          <a:p>
            <a:r>
              <a:rPr lang="en-GB">
                <a:latin typeface="Arial Nova" panose="020B0504020202020204" pitchFamily="34" charset="0"/>
              </a:rPr>
              <a:t>COSD Reports</a:t>
            </a:r>
          </a:p>
        </p:txBody>
      </p:sp>
    </p:spTree>
    <p:extLst>
      <p:ext uri="{BB962C8B-B14F-4D97-AF65-F5344CB8AC3E}">
        <p14:creationId xmlns:p14="http://schemas.microsoft.com/office/powerpoint/2010/main" val="215930967"/>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3128E31-B50C-4336-B438-4CBE46C9CD6F}"/>
              </a:ext>
            </a:extLst>
          </p:cNvPr>
          <p:cNvPicPr>
            <a:picLocks noChangeAspect="1"/>
          </p:cNvPicPr>
          <p:nvPr/>
        </p:nvPicPr>
        <p:blipFill rotWithShape="1">
          <a:blip r:embed="rId3"/>
          <a:srcRect l="1007" t="23028" r="1494" b="13821"/>
          <a:stretch/>
        </p:blipFill>
        <p:spPr>
          <a:xfrm>
            <a:off x="0" y="1490037"/>
            <a:ext cx="11887200" cy="4330900"/>
          </a:xfrm>
          <a:prstGeom prst="rect">
            <a:avLst/>
          </a:prstGeom>
        </p:spPr>
      </p:pic>
      <p:sp>
        <p:nvSpPr>
          <p:cNvPr id="2" name="Title 1">
            <a:extLst>
              <a:ext uri="{FF2B5EF4-FFF2-40B4-BE49-F238E27FC236}">
                <a16:creationId xmlns:a16="http://schemas.microsoft.com/office/drawing/2014/main" id="{7CA4C9EB-B377-441F-8D2E-1B547E4EB57B}"/>
              </a:ext>
            </a:extLst>
          </p:cNvPr>
          <p:cNvSpPr>
            <a:spLocks noGrp="1"/>
          </p:cNvSpPr>
          <p:nvPr>
            <p:ph type="title"/>
          </p:nvPr>
        </p:nvSpPr>
        <p:spPr/>
        <p:txBody>
          <a:bodyPr>
            <a:normAutofit/>
          </a:bodyPr>
          <a:lstStyle/>
          <a:p>
            <a:r>
              <a:rPr lang="en-GB" b="1">
                <a:latin typeface="Arial Nova" panose="020B0504020202020204" pitchFamily="34" charset="0"/>
              </a:rPr>
              <a:t>Section 5f: 75% ambition early stage trends, London 2018</a:t>
            </a:r>
          </a:p>
        </p:txBody>
      </p:sp>
      <p:sp>
        <p:nvSpPr>
          <p:cNvPr id="6" name="Footer Placeholder 5">
            <a:extLst>
              <a:ext uri="{FF2B5EF4-FFF2-40B4-BE49-F238E27FC236}">
                <a16:creationId xmlns:a16="http://schemas.microsoft.com/office/drawing/2014/main" id="{86BB8561-F48A-4DF2-A15A-6046BA5A29CC}"/>
              </a:ext>
            </a:extLst>
          </p:cNvPr>
          <p:cNvSpPr>
            <a:spLocks noGrp="1"/>
          </p:cNvSpPr>
          <p:nvPr>
            <p:ph type="ftr" sz="quarter" idx="11"/>
          </p:nvPr>
        </p:nvSpPr>
        <p:spPr/>
        <p:txBody>
          <a:bodyPr/>
          <a:lstStyle/>
          <a:p>
            <a:r>
              <a:rPr lang="en-GB"/>
              <a:t>© 2021 National Disease Registration Service (NDRS). All Rights Reserved</a:t>
            </a:r>
          </a:p>
        </p:txBody>
      </p:sp>
      <p:sp>
        <p:nvSpPr>
          <p:cNvPr id="7" name="Slide Number Placeholder 6">
            <a:extLst>
              <a:ext uri="{FF2B5EF4-FFF2-40B4-BE49-F238E27FC236}">
                <a16:creationId xmlns:a16="http://schemas.microsoft.com/office/drawing/2014/main" id="{98DDC62B-5B33-4CC6-BE27-4A1B108701A2}"/>
              </a:ext>
            </a:extLst>
          </p:cNvPr>
          <p:cNvSpPr>
            <a:spLocks noGrp="1"/>
          </p:cNvSpPr>
          <p:nvPr>
            <p:ph type="sldNum" sz="quarter" idx="12"/>
          </p:nvPr>
        </p:nvSpPr>
        <p:spPr/>
        <p:txBody>
          <a:bodyPr/>
          <a:lstStyle/>
          <a:p>
            <a:fld id="{B33FDC71-8906-4088-9FB1-76CBC632085F}" type="slidenum">
              <a:rPr lang="en-GB" smtClean="0"/>
              <a:t>70</a:t>
            </a:fld>
            <a:endParaRPr lang="en-GB"/>
          </a:p>
        </p:txBody>
      </p:sp>
      <p:sp>
        <p:nvSpPr>
          <p:cNvPr id="10" name="Rectangle 9">
            <a:extLst>
              <a:ext uri="{FF2B5EF4-FFF2-40B4-BE49-F238E27FC236}">
                <a16:creationId xmlns:a16="http://schemas.microsoft.com/office/drawing/2014/main" id="{3AD41C43-98C3-43DB-97B9-CFF1913F4269}"/>
              </a:ext>
            </a:extLst>
          </p:cNvPr>
          <p:cNvSpPr/>
          <p:nvPr/>
        </p:nvSpPr>
        <p:spPr>
          <a:xfrm>
            <a:off x="0" y="1983252"/>
            <a:ext cx="5842660" cy="890649"/>
          </a:xfrm>
          <a:prstGeom prst="rect">
            <a:avLst/>
          </a:prstGeom>
          <a:noFill/>
          <a:ln w="19050">
            <a:solidFill>
              <a:schemeClr val="tx1"/>
            </a:solidFill>
          </a:ln>
          <a:effectLst>
            <a:outerShdw blurRad="50800" dist="50800" dir="5400000" algn="ctr" rotWithShape="0">
              <a:srgbClr val="FFFFFF"/>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highlight>
                <a:srgbClr val="FF00FF"/>
              </a:highlight>
            </a:endParaRPr>
          </a:p>
        </p:txBody>
      </p:sp>
      <p:sp>
        <p:nvSpPr>
          <p:cNvPr id="11" name="TextBox 10">
            <a:extLst>
              <a:ext uri="{FF2B5EF4-FFF2-40B4-BE49-F238E27FC236}">
                <a16:creationId xmlns:a16="http://schemas.microsoft.com/office/drawing/2014/main" id="{BDE11263-2BCC-4223-9D01-5A2AF0B2D5E2}"/>
              </a:ext>
            </a:extLst>
          </p:cNvPr>
          <p:cNvSpPr txBox="1"/>
          <p:nvPr/>
        </p:nvSpPr>
        <p:spPr>
          <a:xfrm>
            <a:off x="7590575" y="1164029"/>
            <a:ext cx="4267915" cy="954107"/>
          </a:xfrm>
          <a:prstGeom prst="rect">
            <a:avLst/>
          </a:prstGeom>
          <a:noFill/>
          <a:ln w="19050">
            <a:solidFill>
              <a:schemeClr val="tx1"/>
            </a:solidFill>
          </a:ln>
        </p:spPr>
        <p:txBody>
          <a:bodyPr wrap="square" lIns="91440" tIns="45720" rIns="91440" bIns="45720" rtlCol="0" anchor="t">
            <a:spAutoFit/>
          </a:bodyPr>
          <a:lstStyle/>
          <a:p>
            <a:r>
              <a:rPr lang="en-GB" sz="1400" b="1"/>
              <a:t>Selections: </a:t>
            </a:r>
            <a:r>
              <a:rPr lang="en-GB" sz="1400"/>
              <a:t>date, geography</a:t>
            </a:r>
          </a:p>
          <a:p>
            <a:r>
              <a:rPr lang="en-GB" sz="1400" b="1"/>
              <a:t>Outputs: </a:t>
            </a:r>
            <a:r>
              <a:rPr lang="en-GB" sz="1400" u="sng"/>
              <a:t>75% ambition early stage</a:t>
            </a:r>
            <a:r>
              <a:rPr lang="en-GB" sz="1400"/>
              <a:t> (cross-section &amp; </a:t>
            </a:r>
            <a:r>
              <a:rPr lang="en-GB" sz="1400" u="sng"/>
              <a:t>trends</a:t>
            </a:r>
            <a:r>
              <a:rPr lang="en-GB" sz="1400"/>
              <a:t>), CMA Early stage (cross-section &amp; trends)</a:t>
            </a:r>
          </a:p>
          <a:p>
            <a:endParaRPr lang="en-GB" sz="1400"/>
          </a:p>
        </p:txBody>
      </p:sp>
      <p:cxnSp>
        <p:nvCxnSpPr>
          <p:cNvPr id="12" name="Straight Arrow Connector 11">
            <a:extLst>
              <a:ext uri="{FF2B5EF4-FFF2-40B4-BE49-F238E27FC236}">
                <a16:creationId xmlns:a16="http://schemas.microsoft.com/office/drawing/2014/main" id="{840D09F7-3F3E-4884-B46F-018ED830A466}"/>
              </a:ext>
            </a:extLst>
          </p:cNvPr>
          <p:cNvCxnSpPr>
            <a:cxnSpLocks/>
          </p:cNvCxnSpPr>
          <p:nvPr/>
        </p:nvCxnSpPr>
        <p:spPr>
          <a:xfrm flipH="1">
            <a:off x="5842661" y="1579247"/>
            <a:ext cx="1747913" cy="769879"/>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69263126"/>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795A566-C3F6-4BF7-B1EA-605ADFEB7C80}"/>
              </a:ext>
            </a:extLst>
          </p:cNvPr>
          <p:cNvPicPr>
            <a:picLocks noChangeAspect="1"/>
          </p:cNvPicPr>
          <p:nvPr/>
        </p:nvPicPr>
        <p:blipFill rotWithShape="1">
          <a:blip r:embed="rId3"/>
          <a:srcRect l="50000" t="18507" b="5484"/>
          <a:stretch/>
        </p:blipFill>
        <p:spPr>
          <a:xfrm>
            <a:off x="0" y="1244701"/>
            <a:ext cx="12213976" cy="5222060"/>
          </a:xfrm>
          <a:prstGeom prst="rect">
            <a:avLst/>
          </a:prstGeom>
        </p:spPr>
      </p:pic>
      <p:sp>
        <p:nvSpPr>
          <p:cNvPr id="2" name="Title 1">
            <a:extLst>
              <a:ext uri="{FF2B5EF4-FFF2-40B4-BE49-F238E27FC236}">
                <a16:creationId xmlns:a16="http://schemas.microsoft.com/office/drawing/2014/main" id="{7CA4C9EB-B377-441F-8D2E-1B547E4EB57B}"/>
              </a:ext>
            </a:extLst>
          </p:cNvPr>
          <p:cNvSpPr>
            <a:spLocks noGrp="1"/>
          </p:cNvSpPr>
          <p:nvPr>
            <p:ph type="title"/>
          </p:nvPr>
        </p:nvSpPr>
        <p:spPr/>
        <p:txBody>
          <a:bodyPr>
            <a:normAutofit/>
          </a:bodyPr>
          <a:lstStyle/>
          <a:p>
            <a:r>
              <a:rPr lang="en-GB" b="1">
                <a:latin typeface="Arial Nova" panose="020B0504020202020204" pitchFamily="34" charset="0"/>
              </a:rPr>
              <a:t>Section 7a: Under 75 mortality distribution, SE London compared to England 2016</a:t>
            </a:r>
          </a:p>
        </p:txBody>
      </p:sp>
      <p:sp>
        <p:nvSpPr>
          <p:cNvPr id="6" name="Footer Placeholder 5">
            <a:extLst>
              <a:ext uri="{FF2B5EF4-FFF2-40B4-BE49-F238E27FC236}">
                <a16:creationId xmlns:a16="http://schemas.microsoft.com/office/drawing/2014/main" id="{86BB8561-F48A-4DF2-A15A-6046BA5A29CC}"/>
              </a:ext>
            </a:extLst>
          </p:cNvPr>
          <p:cNvSpPr>
            <a:spLocks noGrp="1"/>
          </p:cNvSpPr>
          <p:nvPr>
            <p:ph type="ftr" sz="quarter" idx="11"/>
          </p:nvPr>
        </p:nvSpPr>
        <p:spPr/>
        <p:txBody>
          <a:bodyPr/>
          <a:lstStyle/>
          <a:p>
            <a:r>
              <a:rPr lang="en-GB"/>
              <a:t>© 2021 National Disease Registration Service (NDRS). All Rights Reserved</a:t>
            </a:r>
          </a:p>
        </p:txBody>
      </p:sp>
      <p:sp>
        <p:nvSpPr>
          <p:cNvPr id="7" name="Slide Number Placeholder 6">
            <a:extLst>
              <a:ext uri="{FF2B5EF4-FFF2-40B4-BE49-F238E27FC236}">
                <a16:creationId xmlns:a16="http://schemas.microsoft.com/office/drawing/2014/main" id="{98DDC62B-5B33-4CC6-BE27-4A1B108701A2}"/>
              </a:ext>
            </a:extLst>
          </p:cNvPr>
          <p:cNvSpPr>
            <a:spLocks noGrp="1"/>
          </p:cNvSpPr>
          <p:nvPr>
            <p:ph type="sldNum" sz="quarter" idx="12"/>
          </p:nvPr>
        </p:nvSpPr>
        <p:spPr/>
        <p:txBody>
          <a:bodyPr/>
          <a:lstStyle/>
          <a:p>
            <a:fld id="{B33FDC71-8906-4088-9FB1-76CBC632085F}" type="slidenum">
              <a:rPr lang="en-GB" smtClean="0"/>
              <a:t>71</a:t>
            </a:fld>
            <a:endParaRPr lang="en-GB"/>
          </a:p>
        </p:txBody>
      </p:sp>
      <p:sp>
        <p:nvSpPr>
          <p:cNvPr id="10" name="Rectangle 9">
            <a:extLst>
              <a:ext uri="{FF2B5EF4-FFF2-40B4-BE49-F238E27FC236}">
                <a16:creationId xmlns:a16="http://schemas.microsoft.com/office/drawing/2014/main" id="{3AD41C43-98C3-43DB-97B9-CFF1913F4269}"/>
              </a:ext>
            </a:extLst>
          </p:cNvPr>
          <p:cNvSpPr/>
          <p:nvPr/>
        </p:nvSpPr>
        <p:spPr>
          <a:xfrm>
            <a:off x="0" y="1793023"/>
            <a:ext cx="9753599" cy="890649"/>
          </a:xfrm>
          <a:prstGeom prst="rect">
            <a:avLst/>
          </a:prstGeom>
          <a:noFill/>
          <a:ln w="19050">
            <a:solidFill>
              <a:schemeClr val="tx1"/>
            </a:solidFill>
          </a:ln>
          <a:effectLst>
            <a:outerShdw blurRad="50800" dist="50800" dir="5400000" algn="ctr" rotWithShape="0">
              <a:srgbClr val="FFFFFF"/>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highlight>
                <a:srgbClr val="FF00FF"/>
              </a:highlight>
            </a:endParaRPr>
          </a:p>
        </p:txBody>
      </p:sp>
      <p:sp>
        <p:nvSpPr>
          <p:cNvPr id="11" name="TextBox 10">
            <a:extLst>
              <a:ext uri="{FF2B5EF4-FFF2-40B4-BE49-F238E27FC236}">
                <a16:creationId xmlns:a16="http://schemas.microsoft.com/office/drawing/2014/main" id="{BDE11263-2BCC-4223-9D01-5A2AF0B2D5E2}"/>
              </a:ext>
            </a:extLst>
          </p:cNvPr>
          <p:cNvSpPr txBox="1"/>
          <p:nvPr/>
        </p:nvSpPr>
        <p:spPr>
          <a:xfrm>
            <a:off x="7619641" y="1038832"/>
            <a:ext cx="4267915" cy="738664"/>
          </a:xfrm>
          <a:prstGeom prst="rect">
            <a:avLst/>
          </a:prstGeom>
          <a:noFill/>
          <a:ln w="19050">
            <a:solidFill>
              <a:schemeClr val="tx1"/>
            </a:solidFill>
          </a:ln>
        </p:spPr>
        <p:txBody>
          <a:bodyPr wrap="square" lIns="91440" tIns="45720" rIns="91440" bIns="45720" rtlCol="0" anchor="t">
            <a:spAutoFit/>
          </a:bodyPr>
          <a:lstStyle/>
          <a:p>
            <a:r>
              <a:rPr lang="en-GB" sz="1400" b="1"/>
              <a:t>Selections: </a:t>
            </a:r>
            <a:r>
              <a:rPr lang="en-GB" sz="1400"/>
              <a:t>geography, year</a:t>
            </a:r>
          </a:p>
          <a:p>
            <a:r>
              <a:rPr lang="en-GB" sz="1400" b="1"/>
              <a:t>Outputs: </a:t>
            </a:r>
            <a:r>
              <a:rPr lang="en-GB" sz="1400" u="sng"/>
              <a:t>mortality distribution</a:t>
            </a:r>
            <a:r>
              <a:rPr lang="en-GB" sz="1400"/>
              <a:t>, mortality rates (cross-section &amp; trends)</a:t>
            </a:r>
          </a:p>
        </p:txBody>
      </p:sp>
      <p:cxnSp>
        <p:nvCxnSpPr>
          <p:cNvPr id="12" name="Straight Arrow Connector 11">
            <a:extLst>
              <a:ext uri="{FF2B5EF4-FFF2-40B4-BE49-F238E27FC236}">
                <a16:creationId xmlns:a16="http://schemas.microsoft.com/office/drawing/2014/main" id="{840D09F7-3F3E-4884-B46F-018ED830A466}"/>
              </a:ext>
            </a:extLst>
          </p:cNvPr>
          <p:cNvCxnSpPr>
            <a:cxnSpLocks/>
          </p:cNvCxnSpPr>
          <p:nvPr/>
        </p:nvCxnSpPr>
        <p:spPr>
          <a:xfrm flipH="1">
            <a:off x="6990735" y="1539148"/>
            <a:ext cx="628907" cy="236466"/>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16745906"/>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1EAAFDB-F257-4129-A580-86476F320988}"/>
              </a:ext>
            </a:extLst>
          </p:cNvPr>
          <p:cNvPicPr>
            <a:picLocks noChangeAspect="1"/>
          </p:cNvPicPr>
          <p:nvPr/>
        </p:nvPicPr>
        <p:blipFill rotWithShape="1">
          <a:blip r:embed="rId3"/>
          <a:srcRect l="50000" t="16880" r="807" b="6057"/>
          <a:stretch/>
        </p:blipFill>
        <p:spPr>
          <a:xfrm>
            <a:off x="68826" y="1038831"/>
            <a:ext cx="12058668" cy="5445337"/>
          </a:xfrm>
          <a:prstGeom prst="rect">
            <a:avLst/>
          </a:prstGeom>
        </p:spPr>
      </p:pic>
      <p:sp>
        <p:nvSpPr>
          <p:cNvPr id="2" name="Title 1">
            <a:extLst>
              <a:ext uri="{FF2B5EF4-FFF2-40B4-BE49-F238E27FC236}">
                <a16:creationId xmlns:a16="http://schemas.microsoft.com/office/drawing/2014/main" id="{7CA4C9EB-B377-441F-8D2E-1B547E4EB57B}"/>
              </a:ext>
            </a:extLst>
          </p:cNvPr>
          <p:cNvSpPr>
            <a:spLocks noGrp="1"/>
          </p:cNvSpPr>
          <p:nvPr>
            <p:ph type="title"/>
          </p:nvPr>
        </p:nvSpPr>
        <p:spPr/>
        <p:txBody>
          <a:bodyPr>
            <a:normAutofit/>
          </a:bodyPr>
          <a:lstStyle/>
          <a:p>
            <a:r>
              <a:rPr lang="en-GB" b="1">
                <a:latin typeface="Arial Nova" panose="020B0504020202020204" pitchFamily="34" charset="0"/>
              </a:rPr>
              <a:t>Section 7e: Patient experience survey results at CCG level, Southwark </a:t>
            </a:r>
          </a:p>
        </p:txBody>
      </p:sp>
      <p:sp>
        <p:nvSpPr>
          <p:cNvPr id="6" name="Footer Placeholder 5">
            <a:extLst>
              <a:ext uri="{FF2B5EF4-FFF2-40B4-BE49-F238E27FC236}">
                <a16:creationId xmlns:a16="http://schemas.microsoft.com/office/drawing/2014/main" id="{86BB8561-F48A-4DF2-A15A-6046BA5A29CC}"/>
              </a:ext>
            </a:extLst>
          </p:cNvPr>
          <p:cNvSpPr>
            <a:spLocks noGrp="1"/>
          </p:cNvSpPr>
          <p:nvPr>
            <p:ph type="ftr" sz="quarter" idx="11"/>
          </p:nvPr>
        </p:nvSpPr>
        <p:spPr/>
        <p:txBody>
          <a:bodyPr/>
          <a:lstStyle/>
          <a:p>
            <a:r>
              <a:rPr lang="en-GB"/>
              <a:t>© 2021 National Disease Registration Service (NDRS). All Rights Reserved</a:t>
            </a:r>
          </a:p>
        </p:txBody>
      </p:sp>
      <p:sp>
        <p:nvSpPr>
          <p:cNvPr id="7" name="Slide Number Placeholder 6">
            <a:extLst>
              <a:ext uri="{FF2B5EF4-FFF2-40B4-BE49-F238E27FC236}">
                <a16:creationId xmlns:a16="http://schemas.microsoft.com/office/drawing/2014/main" id="{98DDC62B-5B33-4CC6-BE27-4A1B108701A2}"/>
              </a:ext>
            </a:extLst>
          </p:cNvPr>
          <p:cNvSpPr>
            <a:spLocks noGrp="1"/>
          </p:cNvSpPr>
          <p:nvPr>
            <p:ph type="sldNum" sz="quarter" idx="12"/>
          </p:nvPr>
        </p:nvSpPr>
        <p:spPr/>
        <p:txBody>
          <a:bodyPr/>
          <a:lstStyle/>
          <a:p>
            <a:fld id="{B33FDC71-8906-4088-9FB1-76CBC632085F}" type="slidenum">
              <a:rPr lang="en-GB" smtClean="0"/>
              <a:t>72</a:t>
            </a:fld>
            <a:endParaRPr lang="en-GB"/>
          </a:p>
        </p:txBody>
      </p:sp>
      <p:sp>
        <p:nvSpPr>
          <p:cNvPr id="10" name="Rectangle 9">
            <a:extLst>
              <a:ext uri="{FF2B5EF4-FFF2-40B4-BE49-F238E27FC236}">
                <a16:creationId xmlns:a16="http://schemas.microsoft.com/office/drawing/2014/main" id="{3AD41C43-98C3-43DB-97B9-CFF1913F4269}"/>
              </a:ext>
            </a:extLst>
          </p:cNvPr>
          <p:cNvSpPr/>
          <p:nvPr/>
        </p:nvSpPr>
        <p:spPr>
          <a:xfrm>
            <a:off x="0" y="1793023"/>
            <a:ext cx="6272981" cy="1117325"/>
          </a:xfrm>
          <a:prstGeom prst="rect">
            <a:avLst/>
          </a:prstGeom>
          <a:noFill/>
          <a:ln w="19050">
            <a:solidFill>
              <a:schemeClr val="tx1"/>
            </a:solidFill>
          </a:ln>
          <a:effectLst>
            <a:outerShdw blurRad="50800" dist="50800" dir="5400000" algn="ctr" rotWithShape="0">
              <a:srgbClr val="FFFFFF"/>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50000"/>
                </a:schemeClr>
              </a:solidFill>
              <a:highlight>
                <a:srgbClr val="FF00FF"/>
              </a:highlight>
            </a:endParaRPr>
          </a:p>
        </p:txBody>
      </p:sp>
      <p:sp>
        <p:nvSpPr>
          <p:cNvPr id="11" name="TextBox 10">
            <a:extLst>
              <a:ext uri="{FF2B5EF4-FFF2-40B4-BE49-F238E27FC236}">
                <a16:creationId xmlns:a16="http://schemas.microsoft.com/office/drawing/2014/main" id="{BDE11263-2BCC-4223-9D01-5A2AF0B2D5E2}"/>
              </a:ext>
            </a:extLst>
          </p:cNvPr>
          <p:cNvSpPr txBox="1"/>
          <p:nvPr/>
        </p:nvSpPr>
        <p:spPr>
          <a:xfrm>
            <a:off x="7619641" y="1038832"/>
            <a:ext cx="4267915" cy="738664"/>
          </a:xfrm>
          <a:prstGeom prst="rect">
            <a:avLst/>
          </a:prstGeom>
          <a:noFill/>
          <a:ln w="19050">
            <a:solidFill>
              <a:schemeClr val="tx1"/>
            </a:solidFill>
          </a:ln>
        </p:spPr>
        <p:txBody>
          <a:bodyPr wrap="square" lIns="91440" tIns="45720" rIns="91440" bIns="45720" rtlCol="0" anchor="t">
            <a:spAutoFit/>
          </a:bodyPr>
          <a:lstStyle/>
          <a:p>
            <a:r>
              <a:rPr lang="en-GB" sz="1400" b="1"/>
              <a:t>Selections: </a:t>
            </a:r>
            <a:r>
              <a:rPr lang="en-GB" sz="1400"/>
              <a:t>year, geography</a:t>
            </a:r>
          </a:p>
          <a:p>
            <a:r>
              <a:rPr lang="en-GB" sz="1400" b="1"/>
              <a:t>Outputs: </a:t>
            </a:r>
            <a:r>
              <a:rPr lang="en-GB" sz="1400" u="sng"/>
              <a:t>CPES results</a:t>
            </a:r>
            <a:r>
              <a:rPr lang="en-GB" sz="1400"/>
              <a:t>, CPES Q1-68: cross-section, CPES Q69 overall care: cross-section </a:t>
            </a:r>
          </a:p>
        </p:txBody>
      </p:sp>
      <p:cxnSp>
        <p:nvCxnSpPr>
          <p:cNvPr id="12" name="Straight Arrow Connector 11">
            <a:extLst>
              <a:ext uri="{FF2B5EF4-FFF2-40B4-BE49-F238E27FC236}">
                <a16:creationId xmlns:a16="http://schemas.microsoft.com/office/drawing/2014/main" id="{840D09F7-3F3E-4884-B46F-018ED830A466}"/>
              </a:ext>
            </a:extLst>
          </p:cNvPr>
          <p:cNvCxnSpPr>
            <a:cxnSpLocks/>
          </p:cNvCxnSpPr>
          <p:nvPr/>
        </p:nvCxnSpPr>
        <p:spPr>
          <a:xfrm flipH="1">
            <a:off x="6272982" y="1565753"/>
            <a:ext cx="1346659" cy="705499"/>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57792946"/>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664A36-D71F-4BAA-B616-B9B587D0EF19}"/>
              </a:ext>
            </a:extLst>
          </p:cNvPr>
          <p:cNvSpPr>
            <a:spLocks noGrp="1"/>
          </p:cNvSpPr>
          <p:nvPr>
            <p:ph type="title"/>
          </p:nvPr>
        </p:nvSpPr>
        <p:spPr/>
        <p:txBody>
          <a:bodyPr/>
          <a:lstStyle/>
          <a:p>
            <a:r>
              <a:rPr lang="en-GB">
                <a:latin typeface="Segoe UI Semibold"/>
                <a:cs typeface="Segoe UI Semibold"/>
              </a:rPr>
              <a:t>NHS England Dashboard for Cancer Staging, South East London 2022</a:t>
            </a:r>
            <a:endParaRPr lang="en-GB"/>
          </a:p>
        </p:txBody>
      </p:sp>
      <p:sp>
        <p:nvSpPr>
          <p:cNvPr id="6" name="Footer Placeholder 5">
            <a:extLst>
              <a:ext uri="{FF2B5EF4-FFF2-40B4-BE49-F238E27FC236}">
                <a16:creationId xmlns:a16="http://schemas.microsoft.com/office/drawing/2014/main" id="{9002C8C5-7E89-4C23-897D-DE682B6D71B2}"/>
              </a:ext>
            </a:extLst>
          </p:cNvPr>
          <p:cNvSpPr>
            <a:spLocks noGrp="1"/>
          </p:cNvSpPr>
          <p:nvPr>
            <p:ph type="ftr" sz="quarter" idx="11"/>
          </p:nvPr>
        </p:nvSpPr>
        <p:spPr/>
        <p:txBody>
          <a:bodyPr/>
          <a:lstStyle/>
          <a:p>
            <a:r>
              <a:rPr lang="en-GB"/>
              <a:t>© 2021 National Disease Registration Service (NDRS). All Rights Reserved</a:t>
            </a:r>
          </a:p>
        </p:txBody>
      </p:sp>
      <p:sp>
        <p:nvSpPr>
          <p:cNvPr id="7" name="Slide Number Placeholder 6">
            <a:extLst>
              <a:ext uri="{FF2B5EF4-FFF2-40B4-BE49-F238E27FC236}">
                <a16:creationId xmlns:a16="http://schemas.microsoft.com/office/drawing/2014/main" id="{7298C236-0443-45DC-8E9F-3607EE03E9B1}"/>
              </a:ext>
            </a:extLst>
          </p:cNvPr>
          <p:cNvSpPr>
            <a:spLocks noGrp="1"/>
          </p:cNvSpPr>
          <p:nvPr>
            <p:ph type="sldNum" sz="quarter" idx="12"/>
          </p:nvPr>
        </p:nvSpPr>
        <p:spPr/>
        <p:txBody>
          <a:bodyPr/>
          <a:lstStyle/>
          <a:p>
            <a:fld id="{B33FDC71-8906-4088-9FB1-76CBC632085F}" type="slidenum">
              <a:rPr lang="en-GB" smtClean="0"/>
              <a:t>73</a:t>
            </a:fld>
            <a:endParaRPr lang="en-GB"/>
          </a:p>
        </p:txBody>
      </p:sp>
      <p:pic>
        <p:nvPicPr>
          <p:cNvPr id="3" name="Picture 3" descr="Graphical user interface, application&#10;&#10;Description automatically generated">
            <a:extLst>
              <a:ext uri="{FF2B5EF4-FFF2-40B4-BE49-F238E27FC236}">
                <a16:creationId xmlns:a16="http://schemas.microsoft.com/office/drawing/2014/main" id="{DC315197-1C07-0035-B36F-88372F53DECC}"/>
              </a:ext>
            </a:extLst>
          </p:cNvPr>
          <p:cNvPicPr>
            <a:picLocks noChangeAspect="1"/>
          </p:cNvPicPr>
          <p:nvPr/>
        </p:nvPicPr>
        <p:blipFill rotWithShape="1">
          <a:blip r:embed="rId2"/>
          <a:srcRect t="18248" r="50459" b="8759"/>
          <a:stretch/>
        </p:blipFill>
        <p:spPr>
          <a:xfrm>
            <a:off x="0" y="1277938"/>
            <a:ext cx="11899902" cy="4887181"/>
          </a:xfrm>
          <a:prstGeom prst="rect">
            <a:avLst/>
          </a:prstGeom>
        </p:spPr>
      </p:pic>
      <p:sp>
        <p:nvSpPr>
          <p:cNvPr id="8" name="TextBox 7">
            <a:extLst>
              <a:ext uri="{FF2B5EF4-FFF2-40B4-BE49-F238E27FC236}">
                <a16:creationId xmlns:a16="http://schemas.microsoft.com/office/drawing/2014/main" id="{473A7882-C70C-BCA6-9060-4307BAC571EE}"/>
              </a:ext>
            </a:extLst>
          </p:cNvPr>
          <p:cNvSpPr txBox="1"/>
          <p:nvPr/>
        </p:nvSpPr>
        <p:spPr>
          <a:xfrm>
            <a:off x="8419" y="1713010"/>
            <a:ext cx="1458431" cy="167620"/>
          </a:xfrm>
          <a:prstGeom prst="rect">
            <a:avLst/>
          </a:prstGeom>
          <a:noFill/>
          <a:ln w="28575">
            <a:solidFill>
              <a:schemeClr val="tx1"/>
            </a:solidFill>
          </a:ln>
        </p:spPr>
        <p:txBody>
          <a:bodyPr wrap="square" rtlCol="0">
            <a:spAutoFit/>
          </a:bodyPr>
          <a:lstStyle/>
          <a:p>
            <a:endParaRPr lang="en-GB">
              <a:solidFill>
                <a:schemeClr val="tx1">
                  <a:lumMod val="50000"/>
                </a:schemeClr>
              </a:solidFill>
            </a:endParaRPr>
          </a:p>
        </p:txBody>
      </p:sp>
      <p:sp>
        <p:nvSpPr>
          <p:cNvPr id="11" name="Rectangle 10">
            <a:extLst>
              <a:ext uri="{FF2B5EF4-FFF2-40B4-BE49-F238E27FC236}">
                <a16:creationId xmlns:a16="http://schemas.microsoft.com/office/drawing/2014/main" id="{2F52D9B4-34EE-AA9D-C9BA-D6F7864AA3BD}"/>
              </a:ext>
            </a:extLst>
          </p:cNvPr>
          <p:cNvSpPr/>
          <p:nvPr/>
        </p:nvSpPr>
        <p:spPr>
          <a:xfrm>
            <a:off x="7124700" y="2580423"/>
            <a:ext cx="1942281" cy="241025"/>
          </a:xfrm>
          <a:prstGeom prst="rect">
            <a:avLst/>
          </a:prstGeom>
          <a:noFill/>
          <a:ln w="19050">
            <a:solidFill>
              <a:schemeClr val="tx1"/>
            </a:solidFill>
          </a:ln>
          <a:effectLst>
            <a:outerShdw blurRad="50800" dist="50800" dir="5400000" algn="ctr" rotWithShape="0">
              <a:srgbClr val="FFFFFF"/>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50000"/>
                </a:schemeClr>
              </a:solidFill>
              <a:highlight>
                <a:srgbClr val="FF00FF"/>
              </a:highlight>
            </a:endParaRPr>
          </a:p>
        </p:txBody>
      </p:sp>
      <p:sp>
        <p:nvSpPr>
          <p:cNvPr id="13" name="TextBox 12">
            <a:extLst>
              <a:ext uri="{FF2B5EF4-FFF2-40B4-BE49-F238E27FC236}">
                <a16:creationId xmlns:a16="http://schemas.microsoft.com/office/drawing/2014/main" id="{B279145B-64FB-29CE-1484-2728670FA966}"/>
              </a:ext>
            </a:extLst>
          </p:cNvPr>
          <p:cNvSpPr txBox="1"/>
          <p:nvPr/>
        </p:nvSpPr>
        <p:spPr>
          <a:xfrm>
            <a:off x="7619641" y="1013432"/>
            <a:ext cx="4547315" cy="954107"/>
          </a:xfrm>
          <a:prstGeom prst="rect">
            <a:avLst/>
          </a:prstGeom>
          <a:noFill/>
          <a:ln w="19050">
            <a:solidFill>
              <a:schemeClr val="tx1"/>
            </a:solidFill>
          </a:ln>
        </p:spPr>
        <p:txBody>
          <a:bodyPr wrap="square" lIns="91440" tIns="45720" rIns="91440" bIns="45720" rtlCol="0" anchor="t">
            <a:spAutoFit/>
          </a:bodyPr>
          <a:lstStyle/>
          <a:p>
            <a:r>
              <a:rPr lang="en-GB" sz="1400" b="1"/>
              <a:t>Selections: </a:t>
            </a:r>
            <a:r>
              <a:rPr lang="en-GB" sz="1400"/>
              <a:t>dashboard, interrogator (date, cancer group)</a:t>
            </a:r>
          </a:p>
          <a:p>
            <a:r>
              <a:rPr lang="en-GB" sz="1400" b="1"/>
              <a:t>Outputs: </a:t>
            </a:r>
            <a:r>
              <a:rPr lang="en-GB" sz="1400"/>
              <a:t>geography (</a:t>
            </a:r>
            <a:r>
              <a:rPr lang="en-GB" sz="1400" u="sng"/>
              <a:t>dashboard</a:t>
            </a:r>
            <a:r>
              <a:rPr lang="en-GB" sz="1400"/>
              <a:t>), completeness by trust (interrogator), completeness by trust and cancer group (interrogator)</a:t>
            </a:r>
            <a:endParaRPr lang="en-GB" sz="1400" u="sng"/>
          </a:p>
        </p:txBody>
      </p:sp>
      <p:cxnSp>
        <p:nvCxnSpPr>
          <p:cNvPr id="19" name="Straight Arrow Connector 18">
            <a:extLst>
              <a:ext uri="{FF2B5EF4-FFF2-40B4-BE49-F238E27FC236}">
                <a16:creationId xmlns:a16="http://schemas.microsoft.com/office/drawing/2014/main" id="{AA213A33-3522-0187-A8D0-86E4378792F0}"/>
              </a:ext>
            </a:extLst>
          </p:cNvPr>
          <p:cNvCxnSpPr/>
          <p:nvPr/>
        </p:nvCxnSpPr>
        <p:spPr>
          <a:xfrm flipH="1">
            <a:off x="1473200" y="1308100"/>
            <a:ext cx="6134100" cy="44450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EFFDBAB3-0FAB-5048-BF06-41D55E876DE6}"/>
              </a:ext>
            </a:extLst>
          </p:cNvPr>
          <p:cNvCxnSpPr>
            <a:cxnSpLocks/>
          </p:cNvCxnSpPr>
          <p:nvPr/>
        </p:nvCxnSpPr>
        <p:spPr>
          <a:xfrm flipH="1">
            <a:off x="8318500" y="1955800"/>
            <a:ext cx="469900" cy="59690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78016208"/>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752DFCD4-4CA7-4AEA-87DF-FA68AB26C885}"/>
              </a:ext>
            </a:extLst>
          </p:cNvPr>
          <p:cNvSpPr>
            <a:spLocks noGrp="1"/>
          </p:cNvSpPr>
          <p:nvPr>
            <p:ph type="ftr" sz="quarter" idx="11"/>
          </p:nvPr>
        </p:nvSpPr>
        <p:spPr/>
        <p:txBody>
          <a:bodyPr/>
          <a:lstStyle/>
          <a:p>
            <a:r>
              <a:rPr lang="en-GB"/>
              <a:t>© 2021 National Disease Registration Service (NDRS). All Rights Reserved</a:t>
            </a:r>
          </a:p>
        </p:txBody>
      </p:sp>
      <p:sp>
        <p:nvSpPr>
          <p:cNvPr id="7" name="Slide Number Placeholder 6">
            <a:extLst>
              <a:ext uri="{FF2B5EF4-FFF2-40B4-BE49-F238E27FC236}">
                <a16:creationId xmlns:a16="http://schemas.microsoft.com/office/drawing/2014/main" id="{5D0BF609-0761-4A9C-9786-B39946DCE925}"/>
              </a:ext>
            </a:extLst>
          </p:cNvPr>
          <p:cNvSpPr>
            <a:spLocks noGrp="1"/>
          </p:cNvSpPr>
          <p:nvPr>
            <p:ph type="sldNum" sz="quarter" idx="12"/>
          </p:nvPr>
        </p:nvSpPr>
        <p:spPr/>
        <p:txBody>
          <a:bodyPr/>
          <a:lstStyle/>
          <a:p>
            <a:fld id="{B33FDC71-8906-4088-9FB1-76CBC632085F}" type="slidenum">
              <a:rPr lang="en-GB" smtClean="0"/>
              <a:t>74</a:t>
            </a:fld>
            <a:endParaRPr lang="en-GB"/>
          </a:p>
        </p:txBody>
      </p:sp>
      <p:sp>
        <p:nvSpPr>
          <p:cNvPr id="8" name="Title 7">
            <a:extLst>
              <a:ext uri="{FF2B5EF4-FFF2-40B4-BE49-F238E27FC236}">
                <a16:creationId xmlns:a16="http://schemas.microsoft.com/office/drawing/2014/main" id="{F0E2DBF9-31C8-4C80-97DB-152F3A0D6660}"/>
              </a:ext>
            </a:extLst>
          </p:cNvPr>
          <p:cNvSpPr>
            <a:spLocks noGrp="1"/>
          </p:cNvSpPr>
          <p:nvPr>
            <p:ph type="title"/>
          </p:nvPr>
        </p:nvSpPr>
        <p:spPr>
          <a:xfrm>
            <a:off x="4107219" y="2475609"/>
            <a:ext cx="6550948" cy="800991"/>
          </a:xfrm>
        </p:spPr>
        <p:txBody>
          <a:bodyPr>
            <a:noAutofit/>
          </a:bodyPr>
          <a:lstStyle/>
          <a:p>
            <a:r>
              <a:rPr lang="en-GB">
                <a:latin typeface="Arial Nova" panose="020B0504020202020204" pitchFamily="34" charset="0"/>
              </a:rPr>
              <a:t>Rapid Cancer Registration Dataset (RCRD)</a:t>
            </a:r>
          </a:p>
        </p:txBody>
      </p:sp>
    </p:spTree>
    <p:extLst>
      <p:ext uri="{BB962C8B-B14F-4D97-AF65-F5344CB8AC3E}">
        <p14:creationId xmlns:p14="http://schemas.microsoft.com/office/powerpoint/2010/main" val="3482669917"/>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24590121-4066-404A-86A6-92273284E935}"/>
              </a:ext>
            </a:extLst>
          </p:cNvPr>
          <p:cNvSpPr>
            <a:spLocks noGrp="1"/>
          </p:cNvSpPr>
          <p:nvPr>
            <p:ph type="title"/>
          </p:nvPr>
        </p:nvSpPr>
        <p:spPr/>
        <p:txBody>
          <a:bodyPr/>
          <a:lstStyle/>
          <a:p>
            <a:r>
              <a:rPr lang="en-GB" b="1">
                <a:latin typeface="Arial Nova" panose="020B0504020202020204" pitchFamily="34" charset="0"/>
              </a:rPr>
              <a:t>RCRD COVID Dashboard</a:t>
            </a:r>
          </a:p>
        </p:txBody>
      </p:sp>
      <p:sp>
        <p:nvSpPr>
          <p:cNvPr id="7" name="Content Placeholder 6">
            <a:extLst>
              <a:ext uri="{FF2B5EF4-FFF2-40B4-BE49-F238E27FC236}">
                <a16:creationId xmlns:a16="http://schemas.microsoft.com/office/drawing/2014/main" id="{0F9F085B-B423-4C95-A9A5-770E9184D291}"/>
              </a:ext>
            </a:extLst>
          </p:cNvPr>
          <p:cNvSpPr>
            <a:spLocks noGrp="1"/>
          </p:cNvSpPr>
          <p:nvPr>
            <p:ph idx="1"/>
          </p:nvPr>
        </p:nvSpPr>
        <p:spPr/>
        <p:txBody>
          <a:bodyPr vert="horz" lIns="91440" tIns="45720" rIns="91440" bIns="45720" rtlCol="0" anchor="t">
            <a:normAutofit/>
          </a:bodyPr>
          <a:lstStyle/>
          <a:p>
            <a:pPr marL="0" indent="0">
              <a:buNone/>
            </a:pPr>
            <a:r>
              <a:rPr lang="en-GB">
                <a:solidFill>
                  <a:schemeClr val="bg1">
                    <a:lumMod val="50000"/>
                  </a:schemeClr>
                </a:solidFill>
                <a:latin typeface="Arial Nova Light"/>
              </a:rPr>
              <a:t>“</a:t>
            </a:r>
            <a:r>
              <a:rPr lang="en-GB">
                <a:latin typeface="Arial Nova Light"/>
              </a:rPr>
              <a:t>The Rapid Cancer Registration Dataset contains proxy tumour registrations and some associated events on the cancer patient pathway (e.g. surgery, radiotherapy and chemotherapy) from January 2019 to the most recently available data on cancer diagnoses.</a:t>
            </a:r>
            <a:endParaRPr lang="en-GB">
              <a:solidFill>
                <a:schemeClr val="bg1">
                  <a:lumMod val="50000"/>
                </a:schemeClr>
              </a:solidFill>
            </a:endParaRPr>
          </a:p>
          <a:p>
            <a:pPr marL="0" indent="0">
              <a:buNone/>
            </a:pPr>
            <a:endParaRPr lang="en-GB">
              <a:solidFill>
                <a:schemeClr val="bg1">
                  <a:lumMod val="50000"/>
                </a:schemeClr>
              </a:solidFill>
            </a:endParaRPr>
          </a:p>
          <a:p>
            <a:pPr marL="0" indent="0">
              <a:buNone/>
            </a:pPr>
            <a:r>
              <a:rPr lang="en-GB">
                <a:solidFill>
                  <a:schemeClr val="bg1">
                    <a:lumMod val="50000"/>
                  </a:schemeClr>
                </a:solidFill>
                <a:latin typeface="Arial Nova Light"/>
              </a:rPr>
              <a:t>The data is based on a rapid processing of cancer registration data sources, in particular on Cancer Outcomes and Services Dataset (COSD) information. Full, gold standard cancer registration data is not yet available for much of this time period as it relies on additional data sources, enhanced follow-up with trusts and expert processing by cancer registration officers. This rapid dataset provides a quicker, indicative source of cancer data.”</a:t>
            </a:r>
          </a:p>
          <a:p>
            <a:pPr marL="227965" indent="-227965"/>
            <a:endParaRPr lang="en-GB"/>
          </a:p>
        </p:txBody>
      </p:sp>
      <p:sp>
        <p:nvSpPr>
          <p:cNvPr id="3" name="Footer Placeholder 2">
            <a:extLst>
              <a:ext uri="{FF2B5EF4-FFF2-40B4-BE49-F238E27FC236}">
                <a16:creationId xmlns:a16="http://schemas.microsoft.com/office/drawing/2014/main" id="{0C29059C-339D-41BC-A027-DAAB1E8A8266}"/>
              </a:ext>
            </a:extLst>
          </p:cNvPr>
          <p:cNvSpPr>
            <a:spLocks noGrp="1"/>
          </p:cNvSpPr>
          <p:nvPr>
            <p:ph type="ftr" sz="quarter" idx="11"/>
          </p:nvPr>
        </p:nvSpPr>
        <p:spPr/>
        <p:txBody>
          <a:bodyPr/>
          <a:lstStyle/>
          <a:p>
            <a:r>
              <a:rPr lang="en-GB"/>
              <a:t>© 2021 National Disease Registration Service (NDRS). All Rights Reserved</a:t>
            </a:r>
          </a:p>
        </p:txBody>
      </p:sp>
      <p:sp>
        <p:nvSpPr>
          <p:cNvPr id="4" name="Slide Number Placeholder 3">
            <a:extLst>
              <a:ext uri="{FF2B5EF4-FFF2-40B4-BE49-F238E27FC236}">
                <a16:creationId xmlns:a16="http://schemas.microsoft.com/office/drawing/2014/main" id="{43712F4A-087E-48D7-A37F-E22410902BE4}"/>
              </a:ext>
            </a:extLst>
          </p:cNvPr>
          <p:cNvSpPr>
            <a:spLocks noGrp="1"/>
          </p:cNvSpPr>
          <p:nvPr>
            <p:ph type="sldNum" sz="quarter" idx="12"/>
          </p:nvPr>
        </p:nvSpPr>
        <p:spPr/>
        <p:txBody>
          <a:bodyPr/>
          <a:lstStyle/>
          <a:p>
            <a:fld id="{B33FDC71-8906-4088-9FB1-76CBC632085F}" type="slidenum">
              <a:rPr lang="en-GB" smtClean="0"/>
              <a:t>75</a:t>
            </a:fld>
            <a:endParaRPr lang="en-GB"/>
          </a:p>
        </p:txBody>
      </p:sp>
    </p:spTree>
    <p:extLst>
      <p:ext uri="{BB962C8B-B14F-4D97-AF65-F5344CB8AC3E}">
        <p14:creationId xmlns:p14="http://schemas.microsoft.com/office/powerpoint/2010/main" val="1717174658"/>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descr="Graphical user interface, application&#10;&#10;Description automatically generated">
            <a:extLst>
              <a:ext uri="{FF2B5EF4-FFF2-40B4-BE49-F238E27FC236}">
                <a16:creationId xmlns:a16="http://schemas.microsoft.com/office/drawing/2014/main" id="{3806A4EA-1767-D0F2-E4B6-74377A8EC4C5}"/>
              </a:ext>
            </a:extLst>
          </p:cNvPr>
          <p:cNvPicPr>
            <a:picLocks noChangeAspect="1"/>
          </p:cNvPicPr>
          <p:nvPr/>
        </p:nvPicPr>
        <p:blipFill rotWithShape="1">
          <a:blip r:embed="rId2"/>
          <a:srcRect t="17300" r="50059" b="27426"/>
          <a:stretch/>
        </p:blipFill>
        <p:spPr>
          <a:xfrm>
            <a:off x="0" y="2738438"/>
            <a:ext cx="11874508" cy="3668550"/>
          </a:xfrm>
          <a:prstGeom prst="rect">
            <a:avLst/>
          </a:prstGeom>
        </p:spPr>
      </p:pic>
      <p:sp>
        <p:nvSpPr>
          <p:cNvPr id="2" name="Title 1">
            <a:extLst>
              <a:ext uri="{FF2B5EF4-FFF2-40B4-BE49-F238E27FC236}">
                <a16:creationId xmlns:a16="http://schemas.microsoft.com/office/drawing/2014/main" id="{7CA4C9EB-B377-441F-8D2E-1B547E4EB57B}"/>
              </a:ext>
            </a:extLst>
          </p:cNvPr>
          <p:cNvSpPr>
            <a:spLocks noGrp="1"/>
          </p:cNvSpPr>
          <p:nvPr>
            <p:ph type="title"/>
          </p:nvPr>
        </p:nvSpPr>
        <p:spPr/>
        <p:txBody>
          <a:bodyPr>
            <a:normAutofit/>
          </a:bodyPr>
          <a:lstStyle/>
          <a:p>
            <a:r>
              <a:rPr lang="en-GB" b="1">
                <a:latin typeface="Arial Nova"/>
                <a:cs typeface="Segoe UI Semibold"/>
              </a:rPr>
              <a:t>RCRD Time trend for activity broken down by deprivation, North Central London 2021</a:t>
            </a:r>
          </a:p>
        </p:txBody>
      </p:sp>
      <p:sp>
        <p:nvSpPr>
          <p:cNvPr id="6" name="Footer Placeholder 5">
            <a:extLst>
              <a:ext uri="{FF2B5EF4-FFF2-40B4-BE49-F238E27FC236}">
                <a16:creationId xmlns:a16="http://schemas.microsoft.com/office/drawing/2014/main" id="{86BB8561-F48A-4DF2-A15A-6046BA5A29CC}"/>
              </a:ext>
            </a:extLst>
          </p:cNvPr>
          <p:cNvSpPr>
            <a:spLocks noGrp="1"/>
          </p:cNvSpPr>
          <p:nvPr>
            <p:ph type="ftr" sz="quarter" idx="11"/>
          </p:nvPr>
        </p:nvSpPr>
        <p:spPr/>
        <p:txBody>
          <a:bodyPr/>
          <a:lstStyle/>
          <a:p>
            <a:r>
              <a:rPr lang="en-GB"/>
              <a:t>© 2021 National Disease Registration Service (NDRS). All Rights Reserved</a:t>
            </a:r>
          </a:p>
        </p:txBody>
      </p:sp>
      <p:sp>
        <p:nvSpPr>
          <p:cNvPr id="7" name="Slide Number Placeholder 6">
            <a:extLst>
              <a:ext uri="{FF2B5EF4-FFF2-40B4-BE49-F238E27FC236}">
                <a16:creationId xmlns:a16="http://schemas.microsoft.com/office/drawing/2014/main" id="{98DDC62B-5B33-4CC6-BE27-4A1B108701A2}"/>
              </a:ext>
            </a:extLst>
          </p:cNvPr>
          <p:cNvSpPr>
            <a:spLocks noGrp="1"/>
          </p:cNvSpPr>
          <p:nvPr>
            <p:ph type="sldNum" sz="quarter" idx="12"/>
          </p:nvPr>
        </p:nvSpPr>
        <p:spPr/>
        <p:txBody>
          <a:bodyPr/>
          <a:lstStyle/>
          <a:p>
            <a:fld id="{B33FDC71-8906-4088-9FB1-76CBC632085F}" type="slidenum">
              <a:rPr lang="en-GB" smtClean="0"/>
              <a:t>76</a:t>
            </a:fld>
            <a:endParaRPr lang="en-GB"/>
          </a:p>
        </p:txBody>
      </p:sp>
      <p:sp>
        <p:nvSpPr>
          <p:cNvPr id="8" name="Rectangle 7">
            <a:extLst>
              <a:ext uri="{FF2B5EF4-FFF2-40B4-BE49-F238E27FC236}">
                <a16:creationId xmlns:a16="http://schemas.microsoft.com/office/drawing/2014/main" id="{FECE5199-B531-4E08-B664-B6F7D209C715}"/>
              </a:ext>
            </a:extLst>
          </p:cNvPr>
          <p:cNvSpPr/>
          <p:nvPr/>
        </p:nvSpPr>
        <p:spPr>
          <a:xfrm>
            <a:off x="0" y="2804885"/>
            <a:ext cx="8171017" cy="411897"/>
          </a:xfrm>
          <a:prstGeom prst="rect">
            <a:avLst/>
          </a:prstGeom>
          <a:noFill/>
          <a:ln w="19050">
            <a:solidFill>
              <a:schemeClr val="tx1"/>
            </a:solidFill>
          </a:ln>
          <a:effectLst>
            <a:outerShdw blurRad="50800" dist="50800" dir="5400000" algn="ctr" rotWithShape="0">
              <a:srgbClr val="FFFFFF"/>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highlight>
                <a:srgbClr val="FF00FF"/>
              </a:highlight>
            </a:endParaRPr>
          </a:p>
        </p:txBody>
      </p:sp>
      <p:sp>
        <p:nvSpPr>
          <p:cNvPr id="9" name="TextBox 8">
            <a:extLst>
              <a:ext uri="{FF2B5EF4-FFF2-40B4-BE49-F238E27FC236}">
                <a16:creationId xmlns:a16="http://schemas.microsoft.com/office/drawing/2014/main" id="{908869EC-0F7F-4B5F-8C9E-5A161FFF1DE4}"/>
              </a:ext>
            </a:extLst>
          </p:cNvPr>
          <p:cNvSpPr txBox="1"/>
          <p:nvPr/>
        </p:nvSpPr>
        <p:spPr>
          <a:xfrm>
            <a:off x="4719457" y="1089530"/>
            <a:ext cx="7262165" cy="1600438"/>
          </a:xfrm>
          <a:prstGeom prst="rect">
            <a:avLst/>
          </a:prstGeom>
          <a:noFill/>
          <a:ln w="19050">
            <a:solidFill>
              <a:schemeClr val="tx1"/>
            </a:solidFill>
          </a:ln>
        </p:spPr>
        <p:txBody>
          <a:bodyPr wrap="square" lIns="91440" tIns="45720" rIns="91440" bIns="45720" rtlCol="0" anchor="t">
            <a:spAutoFit/>
          </a:bodyPr>
          <a:lstStyle/>
          <a:p>
            <a:r>
              <a:rPr lang="en-GB" sz="1400" b="1"/>
              <a:t>Selections: </a:t>
            </a:r>
            <a:r>
              <a:rPr lang="en-GB" sz="1400"/>
              <a:t>activity, stage, treatment, treatment combinations, demographic, geography, provider, cancer group (broad), cancer group (detailed) </a:t>
            </a:r>
          </a:p>
          <a:p>
            <a:r>
              <a:rPr lang="en-GB" sz="1400"/>
              <a:t> </a:t>
            </a:r>
            <a:r>
              <a:rPr lang="en-GB" sz="1400" b="1"/>
              <a:t>Outputs: </a:t>
            </a:r>
            <a:r>
              <a:rPr lang="en-GB" sz="1400" u="sng"/>
              <a:t>activity</a:t>
            </a:r>
            <a:r>
              <a:rPr lang="en-GB" sz="1400"/>
              <a:t> </a:t>
            </a:r>
            <a:r>
              <a:rPr lang="en-GB" sz="1400">
                <a:ea typeface="+mn-lt"/>
                <a:cs typeface="+mn-lt"/>
              </a:rPr>
              <a:t>(</a:t>
            </a:r>
            <a:r>
              <a:rPr lang="en-GB" sz="1400" u="sng">
                <a:ea typeface="+mn-lt"/>
                <a:cs typeface="+mn-lt"/>
              </a:rPr>
              <a:t>time trend</a:t>
            </a:r>
            <a:r>
              <a:rPr lang="en-GB" sz="1400">
                <a:ea typeface="+mn-lt"/>
                <a:cs typeface="+mn-lt"/>
              </a:rPr>
              <a:t>, annual comparison, data export (incidence and surgery), data export (early-stage proportion)</a:t>
            </a:r>
            <a:r>
              <a:rPr lang="en-GB" sz="1400"/>
              <a:t>, stage (time trend, stage proportions by year), treatment (treatment proportions, time to treatment (proportion of cases/proportion of treatment), data export (treatment/time to treatment),  treatment  combinations (independent, combination, data export (independent treatment/treatment combinations)</a:t>
            </a:r>
          </a:p>
        </p:txBody>
      </p:sp>
      <p:cxnSp>
        <p:nvCxnSpPr>
          <p:cNvPr id="10" name="Straight Arrow Connector 9">
            <a:extLst>
              <a:ext uri="{FF2B5EF4-FFF2-40B4-BE49-F238E27FC236}">
                <a16:creationId xmlns:a16="http://schemas.microsoft.com/office/drawing/2014/main" id="{1D3E7F9D-9D61-4122-A46F-7C71A678E9C4}"/>
              </a:ext>
            </a:extLst>
          </p:cNvPr>
          <p:cNvCxnSpPr>
            <a:cxnSpLocks/>
            <a:stCxn id="9" idx="0"/>
          </p:cNvCxnSpPr>
          <p:nvPr/>
        </p:nvCxnSpPr>
        <p:spPr>
          <a:xfrm flipH="1">
            <a:off x="3646032" y="1889630"/>
            <a:ext cx="1085008" cy="920754"/>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53657487"/>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A4C9EB-B377-441F-8D2E-1B547E4EB57B}"/>
              </a:ext>
            </a:extLst>
          </p:cNvPr>
          <p:cNvSpPr>
            <a:spLocks noGrp="1"/>
          </p:cNvSpPr>
          <p:nvPr>
            <p:ph type="title"/>
          </p:nvPr>
        </p:nvSpPr>
        <p:spPr/>
        <p:txBody>
          <a:bodyPr>
            <a:normAutofit/>
          </a:bodyPr>
          <a:lstStyle/>
          <a:p>
            <a:r>
              <a:rPr lang="en-GB" b="1">
                <a:latin typeface="Arial Nova"/>
                <a:cs typeface="Segoe UI Semibold"/>
              </a:rPr>
              <a:t>RCRD time to treatment (proportion of treatment) for tumour resection of breast cancer, North Central London</a:t>
            </a:r>
            <a:endParaRPr lang="en-GB" b="1">
              <a:latin typeface="Arial Nova" panose="020B0504020202020204" pitchFamily="34" charset="0"/>
            </a:endParaRPr>
          </a:p>
        </p:txBody>
      </p:sp>
      <p:sp>
        <p:nvSpPr>
          <p:cNvPr id="6" name="Footer Placeholder 5">
            <a:extLst>
              <a:ext uri="{FF2B5EF4-FFF2-40B4-BE49-F238E27FC236}">
                <a16:creationId xmlns:a16="http://schemas.microsoft.com/office/drawing/2014/main" id="{86BB8561-F48A-4DF2-A15A-6046BA5A29CC}"/>
              </a:ext>
            </a:extLst>
          </p:cNvPr>
          <p:cNvSpPr>
            <a:spLocks noGrp="1"/>
          </p:cNvSpPr>
          <p:nvPr>
            <p:ph type="ftr" sz="quarter" idx="11"/>
          </p:nvPr>
        </p:nvSpPr>
        <p:spPr/>
        <p:txBody>
          <a:bodyPr/>
          <a:lstStyle/>
          <a:p>
            <a:r>
              <a:rPr lang="en-GB"/>
              <a:t>© 2021 National Disease Registration Service (NDRS). All Rights Reserved</a:t>
            </a:r>
          </a:p>
        </p:txBody>
      </p:sp>
      <p:sp>
        <p:nvSpPr>
          <p:cNvPr id="7" name="Slide Number Placeholder 6">
            <a:extLst>
              <a:ext uri="{FF2B5EF4-FFF2-40B4-BE49-F238E27FC236}">
                <a16:creationId xmlns:a16="http://schemas.microsoft.com/office/drawing/2014/main" id="{98DDC62B-5B33-4CC6-BE27-4A1B108701A2}"/>
              </a:ext>
            </a:extLst>
          </p:cNvPr>
          <p:cNvSpPr>
            <a:spLocks noGrp="1"/>
          </p:cNvSpPr>
          <p:nvPr>
            <p:ph type="sldNum" sz="quarter" idx="12"/>
          </p:nvPr>
        </p:nvSpPr>
        <p:spPr/>
        <p:txBody>
          <a:bodyPr/>
          <a:lstStyle/>
          <a:p>
            <a:fld id="{B33FDC71-8906-4088-9FB1-76CBC632085F}" type="slidenum">
              <a:rPr lang="en-GB" smtClean="0"/>
              <a:t>77</a:t>
            </a:fld>
            <a:endParaRPr lang="en-GB"/>
          </a:p>
        </p:txBody>
      </p:sp>
      <p:sp>
        <p:nvSpPr>
          <p:cNvPr id="10" name="TextBox 9">
            <a:extLst>
              <a:ext uri="{FF2B5EF4-FFF2-40B4-BE49-F238E27FC236}">
                <a16:creationId xmlns:a16="http://schemas.microsoft.com/office/drawing/2014/main" id="{1EFD1162-3A8F-4BB9-81FA-AABE046BA40F}"/>
              </a:ext>
            </a:extLst>
          </p:cNvPr>
          <p:cNvSpPr txBox="1"/>
          <p:nvPr/>
        </p:nvSpPr>
        <p:spPr>
          <a:xfrm>
            <a:off x="3606489" y="1086556"/>
            <a:ext cx="8518902" cy="954107"/>
          </a:xfrm>
          <a:prstGeom prst="rect">
            <a:avLst/>
          </a:prstGeom>
          <a:noFill/>
          <a:ln w="19050">
            <a:solidFill>
              <a:schemeClr val="tx1"/>
            </a:solidFill>
          </a:ln>
        </p:spPr>
        <p:txBody>
          <a:bodyPr wrap="square" lIns="91440" tIns="45720" rIns="91440" bIns="45720" rtlCol="0" anchor="t">
            <a:spAutoFit/>
          </a:bodyPr>
          <a:lstStyle/>
          <a:p>
            <a:r>
              <a:rPr lang="en-GB" sz="1400" b="1"/>
              <a:t>Selections: </a:t>
            </a:r>
            <a:r>
              <a:rPr lang="en-GB" sz="1400"/>
              <a:t>activity, stage, treatment, treatment combinations, demographic breakdown, year, cancer alliance, provider, cancer group (broad &amp; detailed), treatment, follow-up completeness </a:t>
            </a:r>
          </a:p>
          <a:p>
            <a:r>
              <a:rPr lang="en-GB" sz="1400"/>
              <a:t> </a:t>
            </a:r>
            <a:r>
              <a:rPr lang="en-GB" sz="1400" b="1"/>
              <a:t>Outputs: </a:t>
            </a:r>
            <a:r>
              <a:rPr lang="en-GB" sz="1400"/>
              <a:t>treatment proportions, time to treatment (proportion of cases/proportion of treatment), data export (treatment/time to treatment)</a:t>
            </a:r>
            <a:endParaRPr lang="en-GB" sz="1400" b="1"/>
          </a:p>
        </p:txBody>
      </p:sp>
      <p:cxnSp>
        <p:nvCxnSpPr>
          <p:cNvPr id="11" name="Straight Arrow Connector 10">
            <a:extLst>
              <a:ext uri="{FF2B5EF4-FFF2-40B4-BE49-F238E27FC236}">
                <a16:creationId xmlns:a16="http://schemas.microsoft.com/office/drawing/2014/main" id="{624EC6B2-1A8B-40FE-BD43-7E6C8D4E43C1}"/>
              </a:ext>
            </a:extLst>
          </p:cNvPr>
          <p:cNvCxnSpPr>
            <a:cxnSpLocks/>
          </p:cNvCxnSpPr>
          <p:nvPr/>
        </p:nvCxnSpPr>
        <p:spPr>
          <a:xfrm flipH="1">
            <a:off x="2775391" y="1580827"/>
            <a:ext cx="831098" cy="1205338"/>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3" name="Picture 3" descr="Graphical user interface, application&#10;&#10;Description automatically generated">
            <a:extLst>
              <a:ext uri="{FF2B5EF4-FFF2-40B4-BE49-F238E27FC236}">
                <a16:creationId xmlns:a16="http://schemas.microsoft.com/office/drawing/2014/main" id="{300CF761-BDB3-7AFF-8C5B-FC7FB4C5D2AD}"/>
              </a:ext>
            </a:extLst>
          </p:cNvPr>
          <p:cNvPicPr>
            <a:picLocks noChangeAspect="1"/>
          </p:cNvPicPr>
          <p:nvPr/>
        </p:nvPicPr>
        <p:blipFill rotWithShape="1">
          <a:blip r:embed="rId2"/>
          <a:srcRect t="17969" r="50135" b="28320"/>
          <a:stretch/>
        </p:blipFill>
        <p:spPr>
          <a:xfrm>
            <a:off x="50800" y="2797117"/>
            <a:ext cx="11689052" cy="3494343"/>
          </a:xfrm>
          <a:prstGeom prst="rect">
            <a:avLst/>
          </a:prstGeom>
        </p:spPr>
      </p:pic>
      <p:sp>
        <p:nvSpPr>
          <p:cNvPr id="9" name="Rectangle 8">
            <a:extLst>
              <a:ext uri="{FF2B5EF4-FFF2-40B4-BE49-F238E27FC236}">
                <a16:creationId xmlns:a16="http://schemas.microsoft.com/office/drawing/2014/main" id="{1504541B-3EFC-44D6-8757-3FD953D35B21}"/>
              </a:ext>
            </a:extLst>
          </p:cNvPr>
          <p:cNvSpPr/>
          <p:nvPr/>
        </p:nvSpPr>
        <p:spPr>
          <a:xfrm>
            <a:off x="38100" y="2791450"/>
            <a:ext cx="8718927" cy="485520"/>
          </a:xfrm>
          <a:prstGeom prst="rect">
            <a:avLst/>
          </a:prstGeom>
          <a:noFill/>
          <a:ln w="19050">
            <a:solidFill>
              <a:schemeClr val="tx1"/>
            </a:solidFill>
          </a:ln>
          <a:effectLst>
            <a:outerShdw blurRad="50800" dist="50800" dir="5400000" algn="ctr" rotWithShape="0">
              <a:srgbClr val="FFFFFF"/>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highlight>
                <a:srgbClr val="FF00FF"/>
              </a:highlight>
            </a:endParaRPr>
          </a:p>
        </p:txBody>
      </p:sp>
    </p:spTree>
    <p:extLst>
      <p:ext uri="{BB962C8B-B14F-4D97-AF65-F5344CB8AC3E}">
        <p14:creationId xmlns:p14="http://schemas.microsoft.com/office/powerpoint/2010/main" val="3055684411"/>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6A6EDD0D-6C14-4312-8BCD-6FAAA2C9E5D7}"/>
              </a:ext>
            </a:extLst>
          </p:cNvPr>
          <p:cNvSpPr>
            <a:spLocks noGrp="1"/>
          </p:cNvSpPr>
          <p:nvPr>
            <p:ph type="ftr" sz="quarter" idx="11"/>
          </p:nvPr>
        </p:nvSpPr>
        <p:spPr/>
        <p:txBody>
          <a:bodyPr/>
          <a:lstStyle/>
          <a:p>
            <a:r>
              <a:rPr lang="en-GB"/>
              <a:t>© 2021 National Disease Registration Service (NDRS). All Rights Reserved</a:t>
            </a:r>
          </a:p>
        </p:txBody>
      </p:sp>
      <p:sp>
        <p:nvSpPr>
          <p:cNvPr id="4" name="Slide Number Placeholder 3">
            <a:extLst>
              <a:ext uri="{FF2B5EF4-FFF2-40B4-BE49-F238E27FC236}">
                <a16:creationId xmlns:a16="http://schemas.microsoft.com/office/drawing/2014/main" id="{5C4A9309-F392-4BEC-928D-73CEA9B5E7B7}"/>
              </a:ext>
            </a:extLst>
          </p:cNvPr>
          <p:cNvSpPr>
            <a:spLocks noGrp="1"/>
          </p:cNvSpPr>
          <p:nvPr>
            <p:ph type="sldNum" sz="quarter" idx="12"/>
          </p:nvPr>
        </p:nvSpPr>
        <p:spPr/>
        <p:txBody>
          <a:bodyPr/>
          <a:lstStyle/>
          <a:p>
            <a:fld id="{B33FDC71-8906-4088-9FB1-76CBC632085F}" type="slidenum">
              <a:rPr lang="en-GB" smtClean="0"/>
              <a:t>78</a:t>
            </a:fld>
            <a:endParaRPr lang="en-GB"/>
          </a:p>
        </p:txBody>
      </p:sp>
      <p:sp>
        <p:nvSpPr>
          <p:cNvPr id="5" name="Title 4">
            <a:extLst>
              <a:ext uri="{FF2B5EF4-FFF2-40B4-BE49-F238E27FC236}">
                <a16:creationId xmlns:a16="http://schemas.microsoft.com/office/drawing/2014/main" id="{5CBC9714-2372-41D8-A396-1990CBDEACC7}"/>
              </a:ext>
            </a:extLst>
          </p:cNvPr>
          <p:cNvSpPr>
            <a:spLocks noGrp="1"/>
          </p:cNvSpPr>
          <p:nvPr>
            <p:ph type="title"/>
          </p:nvPr>
        </p:nvSpPr>
        <p:spPr/>
        <p:txBody>
          <a:bodyPr>
            <a:noAutofit/>
          </a:bodyPr>
          <a:lstStyle/>
          <a:p>
            <a:r>
              <a:rPr lang="en-GB">
                <a:latin typeface="Arial Nova" panose="020B0504020202020204" pitchFamily="34" charset="0"/>
              </a:rPr>
              <a:t>Molecular</a:t>
            </a:r>
          </a:p>
        </p:txBody>
      </p:sp>
    </p:spTree>
    <p:extLst>
      <p:ext uri="{BB962C8B-B14F-4D97-AF65-F5344CB8AC3E}">
        <p14:creationId xmlns:p14="http://schemas.microsoft.com/office/powerpoint/2010/main" val="2952307291"/>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44C594-0ACB-A1A1-A469-8EDA6900FC12}"/>
              </a:ext>
            </a:extLst>
          </p:cNvPr>
          <p:cNvSpPr>
            <a:spLocks noGrp="1"/>
          </p:cNvSpPr>
          <p:nvPr>
            <p:ph type="title"/>
          </p:nvPr>
        </p:nvSpPr>
        <p:spPr/>
        <p:txBody>
          <a:bodyPr>
            <a:normAutofit fontScale="90000"/>
          </a:bodyPr>
          <a:lstStyle/>
          <a:p>
            <a:r>
              <a:rPr lang="en-US">
                <a:latin typeface="Segoe UI Semibold"/>
                <a:cs typeface="Segoe UI Semibold"/>
              </a:rPr>
              <a:t>Lynch Syndrome Dashboard: Germline testing for Endometrial cancer when MSH2/MSH6/PMS2 deficient, London Cancer Alliances</a:t>
            </a:r>
            <a:endParaRPr lang="en-US"/>
          </a:p>
        </p:txBody>
      </p:sp>
      <p:sp>
        <p:nvSpPr>
          <p:cNvPr id="6" name="Footer Placeholder 5">
            <a:extLst>
              <a:ext uri="{FF2B5EF4-FFF2-40B4-BE49-F238E27FC236}">
                <a16:creationId xmlns:a16="http://schemas.microsoft.com/office/drawing/2014/main" id="{C4D9B2A9-51B7-84EB-4F2F-80F69B36B413}"/>
              </a:ext>
            </a:extLst>
          </p:cNvPr>
          <p:cNvSpPr>
            <a:spLocks noGrp="1"/>
          </p:cNvSpPr>
          <p:nvPr>
            <p:ph type="ftr" sz="quarter" idx="11"/>
          </p:nvPr>
        </p:nvSpPr>
        <p:spPr/>
        <p:txBody>
          <a:bodyPr/>
          <a:lstStyle/>
          <a:p>
            <a:r>
              <a:rPr lang="en-GB"/>
              <a:t>© 2021 National Disease Registration Service (NDRS). All Rights Reserved</a:t>
            </a:r>
          </a:p>
        </p:txBody>
      </p:sp>
      <p:sp>
        <p:nvSpPr>
          <p:cNvPr id="7" name="Slide Number Placeholder 6">
            <a:extLst>
              <a:ext uri="{FF2B5EF4-FFF2-40B4-BE49-F238E27FC236}">
                <a16:creationId xmlns:a16="http://schemas.microsoft.com/office/drawing/2014/main" id="{37ED51C6-25A3-7122-9C4E-5D8EB9304ADF}"/>
              </a:ext>
            </a:extLst>
          </p:cNvPr>
          <p:cNvSpPr>
            <a:spLocks noGrp="1"/>
          </p:cNvSpPr>
          <p:nvPr>
            <p:ph type="sldNum" sz="quarter" idx="12"/>
          </p:nvPr>
        </p:nvSpPr>
        <p:spPr/>
        <p:txBody>
          <a:bodyPr/>
          <a:lstStyle/>
          <a:p>
            <a:fld id="{B33FDC71-8906-4088-9FB1-76CBC632085F}" type="slidenum">
              <a:rPr lang="en-GB" smtClean="0"/>
              <a:t>79</a:t>
            </a:fld>
            <a:endParaRPr lang="en-GB"/>
          </a:p>
        </p:txBody>
      </p:sp>
      <p:pic>
        <p:nvPicPr>
          <p:cNvPr id="8" name="Picture 8" descr="Graphical user interface&#10;&#10;Description automatically generated">
            <a:extLst>
              <a:ext uri="{FF2B5EF4-FFF2-40B4-BE49-F238E27FC236}">
                <a16:creationId xmlns:a16="http://schemas.microsoft.com/office/drawing/2014/main" id="{94B64724-3AD6-A3D2-D4EB-9FEF5A7DB982}"/>
              </a:ext>
            </a:extLst>
          </p:cNvPr>
          <p:cNvPicPr>
            <a:picLocks noChangeAspect="1"/>
          </p:cNvPicPr>
          <p:nvPr/>
        </p:nvPicPr>
        <p:blipFill rotWithShape="1">
          <a:blip r:embed="rId2"/>
          <a:srcRect t="16360" r="1726" b="8589"/>
          <a:stretch/>
        </p:blipFill>
        <p:spPr>
          <a:xfrm>
            <a:off x="4233" y="1313393"/>
            <a:ext cx="10786499" cy="4641858"/>
          </a:xfrm>
          <a:prstGeom prst="rect">
            <a:avLst/>
          </a:prstGeom>
        </p:spPr>
      </p:pic>
      <p:sp>
        <p:nvSpPr>
          <p:cNvPr id="10" name="Rectangle 9">
            <a:extLst>
              <a:ext uri="{FF2B5EF4-FFF2-40B4-BE49-F238E27FC236}">
                <a16:creationId xmlns:a16="http://schemas.microsoft.com/office/drawing/2014/main" id="{AED0BCA4-9EB1-E5B1-F1F1-08A38E84F6DA}"/>
              </a:ext>
            </a:extLst>
          </p:cNvPr>
          <p:cNvSpPr/>
          <p:nvPr/>
        </p:nvSpPr>
        <p:spPr>
          <a:xfrm>
            <a:off x="10584" y="1435106"/>
            <a:ext cx="10790249" cy="702181"/>
          </a:xfrm>
          <a:prstGeom prst="rect">
            <a:avLst/>
          </a:prstGeom>
          <a:noFill/>
          <a:ln w="19050">
            <a:solidFill>
              <a:schemeClr val="tx1"/>
            </a:solidFill>
          </a:ln>
          <a:effectLst>
            <a:outerShdw blurRad="50800" dist="50800" dir="5400000" algn="ctr" rotWithShape="0">
              <a:srgbClr val="FFFFFF"/>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highlight>
                <a:srgbClr val="FF00FF"/>
              </a:highlight>
            </a:endParaRPr>
          </a:p>
        </p:txBody>
      </p:sp>
      <p:sp>
        <p:nvSpPr>
          <p:cNvPr id="12" name="TextBox 11">
            <a:extLst>
              <a:ext uri="{FF2B5EF4-FFF2-40B4-BE49-F238E27FC236}">
                <a16:creationId xmlns:a16="http://schemas.microsoft.com/office/drawing/2014/main" id="{36B13EDA-CD8D-4D27-AC9D-79E1A0FE8940}"/>
              </a:ext>
            </a:extLst>
          </p:cNvPr>
          <p:cNvSpPr txBox="1"/>
          <p:nvPr/>
        </p:nvSpPr>
        <p:spPr>
          <a:xfrm>
            <a:off x="8250184" y="2760008"/>
            <a:ext cx="3937433" cy="2031325"/>
          </a:xfrm>
          <a:prstGeom prst="rect">
            <a:avLst/>
          </a:prstGeom>
          <a:noFill/>
          <a:ln w="19050">
            <a:solidFill>
              <a:schemeClr val="tx1"/>
            </a:solidFill>
          </a:ln>
        </p:spPr>
        <p:txBody>
          <a:bodyPr wrap="square" lIns="91440" tIns="45720" rIns="91440" bIns="45720" rtlCol="0" anchor="t">
            <a:spAutoFit/>
          </a:bodyPr>
          <a:lstStyle/>
          <a:p>
            <a:r>
              <a:rPr lang="en-GB" sz="1400" b="1"/>
              <a:t>Selections: </a:t>
            </a:r>
            <a:r>
              <a:rPr lang="en-GB" sz="1400"/>
              <a:t>cancer alliance, colorectal/endometrial, graph/table </a:t>
            </a:r>
          </a:p>
          <a:p>
            <a:r>
              <a:rPr lang="en-GB" sz="1400" b="1"/>
              <a:t>Outputs: </a:t>
            </a:r>
            <a:r>
              <a:rPr lang="en-GB" sz="1400"/>
              <a:t>Somatic MMR testing (IHC and/or MSI), </a:t>
            </a:r>
            <a:r>
              <a:rPr lang="en-GB" sz="1400" u="sng"/>
              <a:t>Germline testing when MSH2/MSH6/OMS2 deficient</a:t>
            </a:r>
            <a:r>
              <a:rPr lang="en-GB" sz="1400"/>
              <a:t>, Somatic BRAF and MLH1 meth testing when MLH1 deficient when MLH1 deficient or MSI, Germline testing when BRAF wild type and MLH1 unmeth, Germline testing when BRAG wild type or MLH1 unmeth</a:t>
            </a:r>
          </a:p>
        </p:txBody>
      </p:sp>
      <p:cxnSp>
        <p:nvCxnSpPr>
          <p:cNvPr id="14" name="Straight Arrow Connector 13">
            <a:extLst>
              <a:ext uri="{FF2B5EF4-FFF2-40B4-BE49-F238E27FC236}">
                <a16:creationId xmlns:a16="http://schemas.microsoft.com/office/drawing/2014/main" id="{174E42BF-8414-44A8-CA6D-01A726A6CF23}"/>
              </a:ext>
            </a:extLst>
          </p:cNvPr>
          <p:cNvCxnSpPr>
            <a:cxnSpLocks/>
          </p:cNvCxnSpPr>
          <p:nvPr/>
        </p:nvCxnSpPr>
        <p:spPr>
          <a:xfrm flipH="1" flipV="1">
            <a:off x="8227858" y="2158455"/>
            <a:ext cx="2133918" cy="55922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873350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DFD818CF-B31B-4B51-B94C-B3D9C8B0EC4A}"/>
              </a:ext>
            </a:extLst>
          </p:cNvPr>
          <p:cNvSpPr>
            <a:spLocks noGrp="1"/>
          </p:cNvSpPr>
          <p:nvPr>
            <p:ph type="title"/>
          </p:nvPr>
        </p:nvSpPr>
        <p:spPr/>
        <p:txBody>
          <a:bodyPr/>
          <a:lstStyle/>
          <a:p>
            <a:r>
              <a:rPr lang="en-GB" b="1">
                <a:latin typeface="Arial Nova" panose="020B0504020202020204" pitchFamily="34" charset="0"/>
              </a:rPr>
              <a:t>COSD Reports</a:t>
            </a:r>
          </a:p>
        </p:txBody>
      </p:sp>
      <p:sp>
        <p:nvSpPr>
          <p:cNvPr id="7" name="Content Placeholder 6">
            <a:extLst>
              <a:ext uri="{FF2B5EF4-FFF2-40B4-BE49-F238E27FC236}">
                <a16:creationId xmlns:a16="http://schemas.microsoft.com/office/drawing/2014/main" id="{E68CA0CD-8C21-4BE8-B6FD-344C3C7D500F}"/>
              </a:ext>
            </a:extLst>
          </p:cNvPr>
          <p:cNvSpPr>
            <a:spLocks noGrp="1"/>
          </p:cNvSpPr>
          <p:nvPr>
            <p:ph idx="1"/>
          </p:nvPr>
        </p:nvSpPr>
        <p:spPr/>
        <p:txBody>
          <a:bodyPr vert="horz" lIns="91440" tIns="45720" rIns="91440" bIns="45720" rtlCol="0" anchor="t">
            <a:normAutofit fontScale="77500" lnSpcReduction="20000"/>
          </a:bodyPr>
          <a:lstStyle/>
          <a:p>
            <a:pPr marL="379095" indent="-342900">
              <a:spcBef>
                <a:spcPts val="600"/>
              </a:spcBef>
              <a:spcAft>
                <a:spcPts val="1200"/>
              </a:spcAft>
            </a:pPr>
            <a:r>
              <a:rPr lang="en-GB" b="1" dirty="0">
                <a:solidFill>
                  <a:schemeClr val="tx2"/>
                </a:solidFill>
                <a:latin typeface="Arial Nova Light"/>
              </a:rPr>
              <a:t>NHS England Staging Dashboard - </a:t>
            </a:r>
            <a:r>
              <a:rPr lang="en-GB" dirty="0">
                <a:solidFill>
                  <a:srgbClr val="768692"/>
                </a:solidFill>
                <a:latin typeface="Arial Nova Light"/>
              </a:rPr>
              <a:t>Indicator of whether cases are discussed at MDT and reported with a full stage </a:t>
            </a:r>
            <a:endParaRPr lang="en-GB" b="1" dirty="0">
              <a:solidFill>
                <a:srgbClr val="238789"/>
              </a:solidFill>
              <a:latin typeface="Arial Nova Light"/>
            </a:endParaRPr>
          </a:p>
          <a:p>
            <a:pPr marL="379095" indent="-342900">
              <a:spcBef>
                <a:spcPts val="600"/>
              </a:spcBef>
              <a:spcAft>
                <a:spcPts val="1200"/>
              </a:spcAft>
            </a:pPr>
            <a:r>
              <a:rPr lang="en-GB" b="1" dirty="0">
                <a:solidFill>
                  <a:schemeClr val="tx2"/>
                </a:solidFill>
                <a:latin typeface="Arial Nova Light"/>
              </a:rPr>
              <a:t>Level 1: Data Submissions - </a:t>
            </a:r>
            <a:r>
              <a:rPr lang="en-GB" dirty="0">
                <a:solidFill>
                  <a:schemeClr val="bg1">
                    <a:lumMod val="50000"/>
                  </a:schemeClr>
                </a:solidFill>
                <a:latin typeface="Arial Nova Light"/>
              </a:rPr>
              <a:t>Indicator of whether submissions are made in the required format and timelines</a:t>
            </a:r>
            <a:endParaRPr lang="en-GB" b="1" dirty="0">
              <a:solidFill>
                <a:schemeClr val="bg1">
                  <a:lumMod val="50000"/>
                </a:schemeClr>
              </a:solidFill>
            </a:endParaRPr>
          </a:p>
          <a:p>
            <a:pPr marL="379095" indent="-342900">
              <a:spcBef>
                <a:spcPts val="600"/>
              </a:spcBef>
              <a:spcAft>
                <a:spcPts val="1200"/>
              </a:spcAft>
            </a:pPr>
            <a:r>
              <a:rPr lang="en-GB" b="1" dirty="0">
                <a:solidFill>
                  <a:schemeClr val="tx2"/>
                </a:solidFill>
                <a:latin typeface="Arial Nova Light"/>
              </a:rPr>
              <a:t>Level 2: Data Completeness - </a:t>
            </a:r>
            <a:r>
              <a:rPr lang="en-GB" dirty="0">
                <a:solidFill>
                  <a:schemeClr val="bg1">
                    <a:lumMod val="50000"/>
                  </a:schemeClr>
                </a:solidFill>
                <a:latin typeface="Arial Nova Light"/>
              </a:rPr>
              <a:t>Completeness of key data items, including meeting benchmarks, submitted by providers</a:t>
            </a:r>
          </a:p>
          <a:p>
            <a:pPr marL="379095" indent="-342900">
              <a:spcBef>
                <a:spcPts val="600"/>
              </a:spcBef>
              <a:spcAft>
                <a:spcPts val="1200"/>
              </a:spcAft>
            </a:pPr>
            <a:r>
              <a:rPr lang="en-GB" b="1" dirty="0">
                <a:solidFill>
                  <a:schemeClr val="tx2"/>
                </a:solidFill>
                <a:latin typeface="Arial Nova Light"/>
              </a:rPr>
              <a:t>Level 3: Curated data (2013-2019) - </a:t>
            </a:r>
            <a:r>
              <a:rPr lang="en-GB" dirty="0">
                <a:solidFill>
                  <a:schemeClr val="bg1">
                    <a:lumMod val="50000"/>
                  </a:schemeClr>
                </a:solidFill>
                <a:latin typeface="Arial Nova Light"/>
              </a:rPr>
              <a:t>Allows the user to create bespoke analysis of incidence and staging data using selections/filters based on cancer registration records</a:t>
            </a:r>
            <a:endParaRPr lang="en-GB" dirty="0">
              <a:solidFill>
                <a:schemeClr val="bg1">
                  <a:lumMod val="50000"/>
                </a:schemeClr>
              </a:solidFill>
            </a:endParaRPr>
          </a:p>
          <a:p>
            <a:pPr marL="355600" indent="-318770">
              <a:spcBef>
                <a:spcPts val="600"/>
              </a:spcBef>
            </a:pPr>
            <a:r>
              <a:rPr lang="en-GB" b="1" dirty="0">
                <a:solidFill>
                  <a:schemeClr val="tx2"/>
                </a:solidFill>
                <a:latin typeface="Arial Nova Light"/>
              </a:rPr>
              <a:t>Pathology</a:t>
            </a:r>
            <a:r>
              <a:rPr lang="en-GB" b="1" dirty="0">
                <a:latin typeface="Arial Nova Light"/>
              </a:rPr>
              <a:t> </a:t>
            </a:r>
            <a:r>
              <a:rPr lang="en-GB" b="1" dirty="0">
                <a:solidFill>
                  <a:schemeClr val="tx2"/>
                </a:solidFill>
                <a:latin typeface="Arial Nova Light"/>
              </a:rPr>
              <a:t>-</a:t>
            </a:r>
            <a:r>
              <a:rPr lang="en-GB" b="1" dirty="0">
                <a:latin typeface="Arial Nova Light"/>
              </a:rPr>
              <a:t> </a:t>
            </a:r>
            <a:r>
              <a:rPr lang="en-GB" dirty="0">
                <a:solidFill>
                  <a:schemeClr val="bg1">
                    <a:lumMod val="50000"/>
                  </a:schemeClr>
                </a:solidFill>
                <a:latin typeface="Arial Nova Light"/>
              </a:rPr>
              <a:t>Submitted pathology counts by Trust</a:t>
            </a:r>
          </a:p>
          <a:p>
            <a:pPr marL="36830" indent="0">
              <a:spcBef>
                <a:spcPts val="600"/>
              </a:spcBef>
              <a:buNone/>
            </a:pPr>
            <a:endParaRPr lang="en-GB">
              <a:solidFill>
                <a:schemeClr val="bg1">
                  <a:lumMod val="50000"/>
                </a:schemeClr>
              </a:solidFill>
              <a:latin typeface="Arial Nova Light"/>
            </a:endParaRPr>
          </a:p>
          <a:p>
            <a:pPr marL="355600" indent="-318770">
              <a:spcBef>
                <a:spcPts val="600"/>
              </a:spcBef>
            </a:pPr>
            <a:r>
              <a:rPr lang="en-GB" b="1" dirty="0">
                <a:solidFill>
                  <a:schemeClr val="tx2"/>
                </a:solidFill>
                <a:latin typeface="Arial Nova Light"/>
              </a:rPr>
              <a:t>Monthly Feedback Report - </a:t>
            </a:r>
            <a:r>
              <a:rPr lang="en-GB" dirty="0">
                <a:solidFill>
                  <a:schemeClr val="tx1">
                    <a:lumMod val="60000"/>
                    <a:lumOff val="40000"/>
                  </a:schemeClr>
                </a:solidFill>
                <a:latin typeface="Arial Nova Light"/>
              </a:rPr>
              <a:t>Allows the user to see the completeness of monthly COSD submissions from trusts broken down into key metrics</a:t>
            </a:r>
            <a:endParaRPr lang="en-GB" dirty="0">
              <a:solidFill>
                <a:schemeClr val="tx1">
                  <a:lumMod val="60000"/>
                  <a:lumOff val="40000"/>
                </a:schemeClr>
              </a:solidFill>
            </a:endParaRPr>
          </a:p>
          <a:p>
            <a:pPr marL="355600" indent="-318770">
              <a:spcBef>
                <a:spcPts val="600"/>
              </a:spcBef>
            </a:pPr>
            <a:endParaRPr lang="en-GB" sz="800">
              <a:solidFill>
                <a:srgbClr val="7F7F7F"/>
              </a:solidFill>
            </a:endParaRPr>
          </a:p>
          <a:p>
            <a:pPr marL="355600" indent="-318770">
              <a:spcBef>
                <a:spcPts val="600"/>
              </a:spcBef>
            </a:pPr>
            <a:r>
              <a:rPr lang="en-GB" b="1" dirty="0">
                <a:solidFill>
                  <a:schemeClr val="tx2"/>
                </a:solidFill>
                <a:latin typeface="Arial Nova Light"/>
              </a:rPr>
              <a:t>Site Specific COSD - </a:t>
            </a:r>
            <a:r>
              <a:rPr lang="en-GB" dirty="0">
                <a:solidFill>
                  <a:schemeClr val="bg1">
                    <a:lumMod val="50000"/>
                  </a:schemeClr>
                </a:solidFill>
                <a:latin typeface="Arial Nova Light"/>
              </a:rPr>
              <a:t>Age analyses of haematological cancers/sarcomas, including for children, teenagers and young adults </a:t>
            </a:r>
            <a:endParaRPr lang="en-GB">
              <a:solidFill>
                <a:schemeClr val="bg1">
                  <a:lumMod val="50000"/>
                </a:schemeClr>
              </a:solidFill>
            </a:endParaRPr>
          </a:p>
          <a:p>
            <a:pPr marL="355600" indent="-318770">
              <a:spcBef>
                <a:spcPts val="600"/>
              </a:spcBef>
            </a:pPr>
            <a:endParaRPr lang="en-GB">
              <a:solidFill>
                <a:schemeClr val="bg1">
                  <a:lumMod val="50000"/>
                </a:schemeClr>
              </a:solidFill>
            </a:endParaRPr>
          </a:p>
          <a:p>
            <a:pPr marL="227965" indent="-227965"/>
            <a:endParaRPr lang="en-GB"/>
          </a:p>
        </p:txBody>
      </p:sp>
      <p:sp>
        <p:nvSpPr>
          <p:cNvPr id="3" name="Footer Placeholder 2">
            <a:extLst>
              <a:ext uri="{FF2B5EF4-FFF2-40B4-BE49-F238E27FC236}">
                <a16:creationId xmlns:a16="http://schemas.microsoft.com/office/drawing/2014/main" id="{90EAD21C-82EB-4108-869C-EF8572943087}"/>
              </a:ext>
            </a:extLst>
          </p:cNvPr>
          <p:cNvSpPr>
            <a:spLocks noGrp="1"/>
          </p:cNvSpPr>
          <p:nvPr>
            <p:ph type="ftr" sz="quarter" idx="11"/>
          </p:nvPr>
        </p:nvSpPr>
        <p:spPr/>
        <p:txBody>
          <a:bodyPr/>
          <a:lstStyle/>
          <a:p>
            <a:r>
              <a:rPr lang="en-GB"/>
              <a:t>© 2021 National Disease Registration Service (NDRS). All Rights Reserved</a:t>
            </a:r>
          </a:p>
        </p:txBody>
      </p:sp>
      <p:sp>
        <p:nvSpPr>
          <p:cNvPr id="4" name="Slide Number Placeholder 3">
            <a:extLst>
              <a:ext uri="{FF2B5EF4-FFF2-40B4-BE49-F238E27FC236}">
                <a16:creationId xmlns:a16="http://schemas.microsoft.com/office/drawing/2014/main" id="{BE9A8C5A-88F1-4CAA-B9E4-CAADD476F89D}"/>
              </a:ext>
            </a:extLst>
          </p:cNvPr>
          <p:cNvSpPr>
            <a:spLocks noGrp="1"/>
          </p:cNvSpPr>
          <p:nvPr>
            <p:ph type="sldNum" sz="quarter" idx="12"/>
          </p:nvPr>
        </p:nvSpPr>
        <p:spPr/>
        <p:txBody>
          <a:bodyPr/>
          <a:lstStyle/>
          <a:p>
            <a:fld id="{B33FDC71-8906-4088-9FB1-76CBC632085F}" type="slidenum">
              <a:rPr lang="en-GB" smtClean="0"/>
              <a:t>8</a:t>
            </a:fld>
            <a:endParaRPr lang="en-GB"/>
          </a:p>
        </p:txBody>
      </p:sp>
    </p:spTree>
    <p:extLst>
      <p:ext uri="{BB962C8B-B14F-4D97-AF65-F5344CB8AC3E}">
        <p14:creationId xmlns:p14="http://schemas.microsoft.com/office/powerpoint/2010/main" val="3987842295"/>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025D78BD-24D9-4972-AE7B-B62E4095A4F0}"/>
              </a:ext>
            </a:extLst>
          </p:cNvPr>
          <p:cNvPicPr>
            <a:picLocks noChangeAspect="1"/>
          </p:cNvPicPr>
          <p:nvPr/>
        </p:nvPicPr>
        <p:blipFill rotWithShape="1">
          <a:blip r:embed="rId2"/>
          <a:srcRect l="50000" t="22520" r="386" b="23496"/>
          <a:stretch/>
        </p:blipFill>
        <p:spPr>
          <a:xfrm>
            <a:off x="0" y="1220862"/>
            <a:ext cx="12144916" cy="3716613"/>
          </a:xfrm>
          <a:prstGeom prst="rect">
            <a:avLst/>
          </a:prstGeom>
        </p:spPr>
      </p:pic>
      <p:sp>
        <p:nvSpPr>
          <p:cNvPr id="2" name="Title 1">
            <a:extLst>
              <a:ext uri="{FF2B5EF4-FFF2-40B4-BE49-F238E27FC236}">
                <a16:creationId xmlns:a16="http://schemas.microsoft.com/office/drawing/2014/main" id="{7CA4C9EB-B377-441F-8D2E-1B547E4EB57B}"/>
              </a:ext>
            </a:extLst>
          </p:cNvPr>
          <p:cNvSpPr>
            <a:spLocks noGrp="1"/>
          </p:cNvSpPr>
          <p:nvPr>
            <p:ph type="title"/>
          </p:nvPr>
        </p:nvSpPr>
        <p:spPr>
          <a:xfrm>
            <a:off x="838200" y="47204"/>
            <a:ext cx="10811933" cy="1012719"/>
          </a:xfrm>
        </p:spPr>
        <p:txBody>
          <a:bodyPr>
            <a:noAutofit/>
          </a:bodyPr>
          <a:lstStyle/>
          <a:p>
            <a:r>
              <a:rPr lang="en-GB" b="1">
                <a:latin typeface="Arial Nova"/>
                <a:cs typeface="Segoe UI Semibold"/>
              </a:rPr>
              <a:t>Lynch Syndrome Dashboard: test result graph for Colorectal cancer patients in South East, North Central and East London  </a:t>
            </a:r>
            <a:endParaRPr lang="en-GB" b="1">
              <a:latin typeface="Arial Nova" panose="020B0504020202020204" pitchFamily="34" charset="0"/>
            </a:endParaRPr>
          </a:p>
        </p:txBody>
      </p:sp>
      <p:sp>
        <p:nvSpPr>
          <p:cNvPr id="6" name="Footer Placeholder 5">
            <a:extLst>
              <a:ext uri="{FF2B5EF4-FFF2-40B4-BE49-F238E27FC236}">
                <a16:creationId xmlns:a16="http://schemas.microsoft.com/office/drawing/2014/main" id="{86BB8561-F48A-4DF2-A15A-6046BA5A29CC}"/>
              </a:ext>
            </a:extLst>
          </p:cNvPr>
          <p:cNvSpPr>
            <a:spLocks noGrp="1"/>
          </p:cNvSpPr>
          <p:nvPr>
            <p:ph type="ftr" sz="quarter" idx="11"/>
          </p:nvPr>
        </p:nvSpPr>
        <p:spPr/>
        <p:txBody>
          <a:bodyPr/>
          <a:lstStyle/>
          <a:p>
            <a:r>
              <a:rPr lang="en-GB"/>
              <a:t>© 2021 National Disease Registration Service (NDRS). All Rights Reserved</a:t>
            </a:r>
          </a:p>
        </p:txBody>
      </p:sp>
      <p:sp>
        <p:nvSpPr>
          <p:cNvPr id="7" name="Slide Number Placeholder 6">
            <a:extLst>
              <a:ext uri="{FF2B5EF4-FFF2-40B4-BE49-F238E27FC236}">
                <a16:creationId xmlns:a16="http://schemas.microsoft.com/office/drawing/2014/main" id="{98DDC62B-5B33-4CC6-BE27-4A1B108701A2}"/>
              </a:ext>
            </a:extLst>
          </p:cNvPr>
          <p:cNvSpPr>
            <a:spLocks noGrp="1"/>
          </p:cNvSpPr>
          <p:nvPr>
            <p:ph type="sldNum" sz="quarter" idx="12"/>
          </p:nvPr>
        </p:nvSpPr>
        <p:spPr/>
        <p:txBody>
          <a:bodyPr/>
          <a:lstStyle/>
          <a:p>
            <a:fld id="{B33FDC71-8906-4088-9FB1-76CBC632085F}" type="slidenum">
              <a:rPr lang="en-GB" smtClean="0"/>
              <a:t>80</a:t>
            </a:fld>
            <a:endParaRPr lang="en-GB"/>
          </a:p>
        </p:txBody>
      </p:sp>
      <p:sp>
        <p:nvSpPr>
          <p:cNvPr id="9" name="Rectangle 8">
            <a:extLst>
              <a:ext uri="{FF2B5EF4-FFF2-40B4-BE49-F238E27FC236}">
                <a16:creationId xmlns:a16="http://schemas.microsoft.com/office/drawing/2014/main" id="{EBDFBF77-60B0-46D0-BEF4-481F0F9D49D7}"/>
              </a:ext>
            </a:extLst>
          </p:cNvPr>
          <p:cNvSpPr/>
          <p:nvPr/>
        </p:nvSpPr>
        <p:spPr>
          <a:xfrm>
            <a:off x="0" y="1308106"/>
            <a:ext cx="12144916" cy="702181"/>
          </a:xfrm>
          <a:prstGeom prst="rect">
            <a:avLst/>
          </a:prstGeom>
          <a:noFill/>
          <a:ln w="19050">
            <a:solidFill>
              <a:schemeClr val="tx1"/>
            </a:solidFill>
          </a:ln>
          <a:effectLst>
            <a:outerShdw blurRad="50800" dist="50800" dir="5400000" algn="ctr" rotWithShape="0">
              <a:srgbClr val="FFFFFF"/>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highlight>
                <a:srgbClr val="FF00FF"/>
              </a:highlight>
            </a:endParaRPr>
          </a:p>
        </p:txBody>
      </p:sp>
      <p:sp>
        <p:nvSpPr>
          <p:cNvPr id="10" name="TextBox 9">
            <a:extLst>
              <a:ext uri="{FF2B5EF4-FFF2-40B4-BE49-F238E27FC236}">
                <a16:creationId xmlns:a16="http://schemas.microsoft.com/office/drawing/2014/main" id="{FB6AD434-442A-498B-AABE-D753FFDBC60A}"/>
              </a:ext>
            </a:extLst>
          </p:cNvPr>
          <p:cNvSpPr txBox="1"/>
          <p:nvPr/>
        </p:nvSpPr>
        <p:spPr>
          <a:xfrm>
            <a:off x="7244767" y="4749675"/>
            <a:ext cx="4731183" cy="1600438"/>
          </a:xfrm>
          <a:prstGeom prst="rect">
            <a:avLst/>
          </a:prstGeom>
          <a:noFill/>
          <a:ln w="19050">
            <a:solidFill>
              <a:schemeClr val="tx1"/>
            </a:solidFill>
          </a:ln>
        </p:spPr>
        <p:txBody>
          <a:bodyPr wrap="square" rtlCol="0">
            <a:spAutoFit/>
          </a:bodyPr>
          <a:lstStyle/>
          <a:p>
            <a:r>
              <a:rPr lang="en-GB" sz="1400" b="1"/>
              <a:t>Selections: </a:t>
            </a:r>
            <a:r>
              <a:rPr lang="en-GB" sz="1400"/>
              <a:t>year (diagnosis &amp; test), cancer alliance, colorectal/endometrial </a:t>
            </a:r>
          </a:p>
          <a:p>
            <a:r>
              <a:rPr lang="en-GB" sz="1400" b="1"/>
              <a:t>Outputs: </a:t>
            </a:r>
            <a:r>
              <a:rPr lang="en-GB" sz="1400"/>
              <a:t>date periods for testing by lab, diagnosis graph, diagnosis summary, germline testing rates graph, germline testing rates summary, genetic test scope graph, genetic test scope summary, </a:t>
            </a:r>
            <a:r>
              <a:rPr lang="en-GB" sz="1400" u="sng"/>
              <a:t>test</a:t>
            </a:r>
            <a:r>
              <a:rPr lang="en-GB" sz="1400"/>
              <a:t> </a:t>
            </a:r>
            <a:r>
              <a:rPr lang="en-GB" sz="1400" u="sng"/>
              <a:t>result graph</a:t>
            </a:r>
            <a:r>
              <a:rPr lang="en-GB" sz="1400"/>
              <a:t>, test result summary, mutation distribution by gene graph and summary…</a:t>
            </a:r>
          </a:p>
        </p:txBody>
      </p:sp>
      <p:cxnSp>
        <p:nvCxnSpPr>
          <p:cNvPr id="12" name="Straight Arrow Connector 11">
            <a:extLst>
              <a:ext uri="{FF2B5EF4-FFF2-40B4-BE49-F238E27FC236}">
                <a16:creationId xmlns:a16="http://schemas.microsoft.com/office/drawing/2014/main" id="{72DDF891-1E4C-4C5B-A93E-8B6F63E222F9}"/>
              </a:ext>
            </a:extLst>
          </p:cNvPr>
          <p:cNvCxnSpPr>
            <a:cxnSpLocks/>
            <a:stCxn id="10" idx="0"/>
          </p:cNvCxnSpPr>
          <p:nvPr/>
        </p:nvCxnSpPr>
        <p:spPr>
          <a:xfrm flipV="1">
            <a:off x="9610359" y="2010289"/>
            <a:ext cx="702415" cy="2739386"/>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59037587"/>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A105339-8549-489D-B1F2-9A766ECE106A}"/>
              </a:ext>
            </a:extLst>
          </p:cNvPr>
          <p:cNvPicPr>
            <a:picLocks noChangeAspect="1"/>
          </p:cNvPicPr>
          <p:nvPr/>
        </p:nvPicPr>
        <p:blipFill rotWithShape="1">
          <a:blip r:embed="rId2"/>
          <a:srcRect t="17352" r="1781" b="7945"/>
          <a:stretch/>
        </p:blipFill>
        <p:spPr>
          <a:xfrm>
            <a:off x="0" y="1308106"/>
            <a:ext cx="11974882" cy="5123146"/>
          </a:xfrm>
          <a:prstGeom prst="rect">
            <a:avLst/>
          </a:prstGeom>
        </p:spPr>
      </p:pic>
      <p:sp>
        <p:nvSpPr>
          <p:cNvPr id="2" name="Title 1">
            <a:extLst>
              <a:ext uri="{FF2B5EF4-FFF2-40B4-BE49-F238E27FC236}">
                <a16:creationId xmlns:a16="http://schemas.microsoft.com/office/drawing/2014/main" id="{7CA4C9EB-B377-441F-8D2E-1B547E4EB57B}"/>
              </a:ext>
            </a:extLst>
          </p:cNvPr>
          <p:cNvSpPr>
            <a:spLocks noGrp="1"/>
          </p:cNvSpPr>
          <p:nvPr>
            <p:ph type="title"/>
          </p:nvPr>
        </p:nvSpPr>
        <p:spPr>
          <a:xfrm>
            <a:off x="423333" y="8705"/>
            <a:ext cx="11379200" cy="1012719"/>
          </a:xfrm>
        </p:spPr>
        <p:txBody>
          <a:bodyPr>
            <a:normAutofit/>
          </a:bodyPr>
          <a:lstStyle/>
          <a:p>
            <a:r>
              <a:rPr lang="en-GB" b="1">
                <a:latin typeface="Arial Nova" panose="020B0504020202020204" pitchFamily="34" charset="0"/>
              </a:rPr>
              <a:t>Somatic Molecular Report: Genetic aberration for Pancreas cancer </a:t>
            </a:r>
          </a:p>
        </p:txBody>
      </p:sp>
      <p:sp>
        <p:nvSpPr>
          <p:cNvPr id="6" name="Footer Placeholder 5">
            <a:extLst>
              <a:ext uri="{FF2B5EF4-FFF2-40B4-BE49-F238E27FC236}">
                <a16:creationId xmlns:a16="http://schemas.microsoft.com/office/drawing/2014/main" id="{86BB8561-F48A-4DF2-A15A-6046BA5A29CC}"/>
              </a:ext>
            </a:extLst>
          </p:cNvPr>
          <p:cNvSpPr>
            <a:spLocks noGrp="1"/>
          </p:cNvSpPr>
          <p:nvPr>
            <p:ph type="ftr" sz="quarter" idx="11"/>
          </p:nvPr>
        </p:nvSpPr>
        <p:spPr/>
        <p:txBody>
          <a:bodyPr/>
          <a:lstStyle/>
          <a:p>
            <a:r>
              <a:rPr lang="en-GB"/>
              <a:t>© 2021 National Disease Registration Service (NDRS). All Rights Reserved</a:t>
            </a:r>
          </a:p>
        </p:txBody>
      </p:sp>
      <p:sp>
        <p:nvSpPr>
          <p:cNvPr id="7" name="Slide Number Placeholder 6">
            <a:extLst>
              <a:ext uri="{FF2B5EF4-FFF2-40B4-BE49-F238E27FC236}">
                <a16:creationId xmlns:a16="http://schemas.microsoft.com/office/drawing/2014/main" id="{98DDC62B-5B33-4CC6-BE27-4A1B108701A2}"/>
              </a:ext>
            </a:extLst>
          </p:cNvPr>
          <p:cNvSpPr>
            <a:spLocks noGrp="1"/>
          </p:cNvSpPr>
          <p:nvPr>
            <p:ph type="sldNum" sz="quarter" idx="12"/>
          </p:nvPr>
        </p:nvSpPr>
        <p:spPr/>
        <p:txBody>
          <a:bodyPr/>
          <a:lstStyle/>
          <a:p>
            <a:fld id="{B33FDC71-8906-4088-9FB1-76CBC632085F}" type="slidenum">
              <a:rPr lang="en-GB" smtClean="0"/>
              <a:t>81</a:t>
            </a:fld>
            <a:endParaRPr lang="en-GB"/>
          </a:p>
        </p:txBody>
      </p:sp>
      <p:sp>
        <p:nvSpPr>
          <p:cNvPr id="9" name="Rectangle 8">
            <a:extLst>
              <a:ext uri="{FF2B5EF4-FFF2-40B4-BE49-F238E27FC236}">
                <a16:creationId xmlns:a16="http://schemas.microsoft.com/office/drawing/2014/main" id="{EBDFBF77-60B0-46D0-BEF4-481F0F9D49D7}"/>
              </a:ext>
            </a:extLst>
          </p:cNvPr>
          <p:cNvSpPr/>
          <p:nvPr/>
        </p:nvSpPr>
        <p:spPr>
          <a:xfrm>
            <a:off x="0" y="1308106"/>
            <a:ext cx="12144916" cy="791884"/>
          </a:xfrm>
          <a:prstGeom prst="rect">
            <a:avLst/>
          </a:prstGeom>
          <a:noFill/>
          <a:ln w="19050">
            <a:solidFill>
              <a:schemeClr val="tx1"/>
            </a:solidFill>
          </a:ln>
          <a:effectLst>
            <a:outerShdw blurRad="50800" dist="50800" dir="5400000" algn="ctr" rotWithShape="0">
              <a:srgbClr val="FFFFFF"/>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highlight>
                <a:srgbClr val="FF00FF"/>
              </a:highlight>
            </a:endParaRPr>
          </a:p>
        </p:txBody>
      </p:sp>
      <p:sp>
        <p:nvSpPr>
          <p:cNvPr id="10" name="TextBox 9">
            <a:extLst>
              <a:ext uri="{FF2B5EF4-FFF2-40B4-BE49-F238E27FC236}">
                <a16:creationId xmlns:a16="http://schemas.microsoft.com/office/drawing/2014/main" id="{FB6AD434-442A-498B-AABE-D753FFDBC60A}"/>
              </a:ext>
            </a:extLst>
          </p:cNvPr>
          <p:cNvSpPr txBox="1"/>
          <p:nvPr/>
        </p:nvSpPr>
        <p:spPr>
          <a:xfrm>
            <a:off x="6883685" y="2386672"/>
            <a:ext cx="5091197" cy="738664"/>
          </a:xfrm>
          <a:prstGeom prst="rect">
            <a:avLst/>
          </a:prstGeom>
          <a:noFill/>
          <a:ln w="19050">
            <a:solidFill>
              <a:schemeClr val="tx1"/>
            </a:solidFill>
          </a:ln>
        </p:spPr>
        <p:txBody>
          <a:bodyPr wrap="square" rtlCol="0">
            <a:spAutoFit/>
          </a:bodyPr>
          <a:lstStyle/>
          <a:p>
            <a:r>
              <a:rPr lang="en-GB" sz="1400" b="1"/>
              <a:t>Selections: </a:t>
            </a:r>
            <a:r>
              <a:rPr lang="en-GB" sz="1400"/>
              <a:t>year (diagnosis &amp; test), laboratory, tumour type, gene</a:t>
            </a:r>
          </a:p>
          <a:p>
            <a:r>
              <a:rPr lang="en-GB" sz="1400" b="1"/>
              <a:t>Outputs: </a:t>
            </a:r>
            <a:r>
              <a:rPr lang="en-GB" sz="1400"/>
              <a:t>gene &amp; tumour spectrum tested, method, specimen type, reason for referral, test result, genetic aberration</a:t>
            </a:r>
          </a:p>
        </p:txBody>
      </p:sp>
      <p:cxnSp>
        <p:nvCxnSpPr>
          <p:cNvPr id="12" name="Straight Arrow Connector 11">
            <a:extLst>
              <a:ext uri="{FF2B5EF4-FFF2-40B4-BE49-F238E27FC236}">
                <a16:creationId xmlns:a16="http://schemas.microsoft.com/office/drawing/2014/main" id="{72DDF891-1E4C-4C5B-A93E-8B6F63E222F9}"/>
              </a:ext>
            </a:extLst>
          </p:cNvPr>
          <p:cNvCxnSpPr>
            <a:cxnSpLocks/>
            <a:stCxn id="10" idx="1"/>
          </p:cNvCxnSpPr>
          <p:nvPr/>
        </p:nvCxnSpPr>
        <p:spPr>
          <a:xfrm flipH="1" flipV="1">
            <a:off x="6226139" y="2099990"/>
            <a:ext cx="657546" cy="656014"/>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5139818"/>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B8744D-9459-4B66-98EC-20A08567BDF9}"/>
              </a:ext>
            </a:extLst>
          </p:cNvPr>
          <p:cNvSpPr>
            <a:spLocks noGrp="1"/>
          </p:cNvSpPr>
          <p:nvPr>
            <p:ph type="title"/>
          </p:nvPr>
        </p:nvSpPr>
        <p:spPr/>
        <p:txBody>
          <a:bodyPr/>
          <a:lstStyle/>
          <a:p>
            <a:r>
              <a:rPr lang="en-GB" b="1">
                <a:latin typeface="Arial Nova" panose="020B0504020202020204" pitchFamily="34" charset="0"/>
              </a:rPr>
              <a:t>Platform Guidance Document </a:t>
            </a:r>
          </a:p>
        </p:txBody>
      </p:sp>
      <p:sp>
        <p:nvSpPr>
          <p:cNvPr id="6" name="Footer Placeholder 5">
            <a:extLst>
              <a:ext uri="{FF2B5EF4-FFF2-40B4-BE49-F238E27FC236}">
                <a16:creationId xmlns:a16="http://schemas.microsoft.com/office/drawing/2014/main" id="{03264014-6431-4605-90BB-D65C71BFB936}"/>
              </a:ext>
            </a:extLst>
          </p:cNvPr>
          <p:cNvSpPr>
            <a:spLocks noGrp="1"/>
          </p:cNvSpPr>
          <p:nvPr>
            <p:ph type="ftr" sz="quarter" idx="11"/>
          </p:nvPr>
        </p:nvSpPr>
        <p:spPr/>
        <p:txBody>
          <a:bodyPr/>
          <a:lstStyle/>
          <a:p>
            <a:r>
              <a:rPr lang="en-GB"/>
              <a:t>© 2021 National Disease Registration Service (NDRS). All Rights Reserved</a:t>
            </a:r>
          </a:p>
        </p:txBody>
      </p:sp>
      <p:sp>
        <p:nvSpPr>
          <p:cNvPr id="7" name="Slide Number Placeholder 6">
            <a:extLst>
              <a:ext uri="{FF2B5EF4-FFF2-40B4-BE49-F238E27FC236}">
                <a16:creationId xmlns:a16="http://schemas.microsoft.com/office/drawing/2014/main" id="{4F2ABF14-781B-4193-BA97-E5534904F514}"/>
              </a:ext>
            </a:extLst>
          </p:cNvPr>
          <p:cNvSpPr>
            <a:spLocks noGrp="1"/>
          </p:cNvSpPr>
          <p:nvPr>
            <p:ph type="sldNum" sz="quarter" idx="12"/>
          </p:nvPr>
        </p:nvSpPr>
        <p:spPr/>
        <p:txBody>
          <a:bodyPr/>
          <a:lstStyle/>
          <a:p>
            <a:fld id="{B33FDC71-8906-4088-9FB1-76CBC632085F}" type="slidenum">
              <a:rPr lang="en-GB" b="0" smtClean="0"/>
              <a:t>82</a:t>
            </a:fld>
            <a:endParaRPr lang="en-GB" b="0"/>
          </a:p>
        </p:txBody>
      </p:sp>
      <p:pic>
        <p:nvPicPr>
          <p:cNvPr id="3080" name="Picture 8">
            <a:extLst>
              <a:ext uri="{FF2B5EF4-FFF2-40B4-BE49-F238E27FC236}">
                <a16:creationId xmlns:a16="http://schemas.microsoft.com/office/drawing/2014/main" id="{CED9A2E2-0E0D-4C16-89E7-6DE7F4103757}"/>
              </a:ext>
            </a:extLst>
          </p:cNvPr>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2286000" y="2245519"/>
            <a:ext cx="2286000" cy="3209925"/>
          </a:xfrm>
          <a:prstGeom prst="rect">
            <a:avLst/>
          </a:prstGeom>
          <a:noFill/>
          <a:extLst>
            <a:ext uri="{909E8E84-426E-40DD-AFC4-6F175D3DCCD1}">
              <a14:hiddenFill xmlns:a14="http://schemas.microsoft.com/office/drawing/2010/main">
                <a:solidFill>
                  <a:srgbClr val="FFFFFF"/>
                </a:solidFill>
              </a14:hiddenFill>
            </a:ext>
          </a:extLst>
        </p:spPr>
      </p:pic>
      <p:pic>
        <p:nvPicPr>
          <p:cNvPr id="3084" name="Picture 12">
            <a:extLst>
              <a:ext uri="{FF2B5EF4-FFF2-40B4-BE49-F238E27FC236}">
                <a16:creationId xmlns:a16="http://schemas.microsoft.com/office/drawing/2014/main" id="{C4640E6D-0F26-44C9-A4D9-146A6D7350D3}"/>
              </a:ext>
            </a:extLst>
          </p:cNvPr>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5774932" y="2245519"/>
            <a:ext cx="4131067" cy="1896022"/>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2D9C76DD-1159-4EA8-AF07-1581061CA963}"/>
              </a:ext>
            </a:extLst>
          </p:cNvPr>
          <p:cNvSpPr txBox="1"/>
          <p:nvPr/>
        </p:nvSpPr>
        <p:spPr>
          <a:xfrm>
            <a:off x="5728699" y="4464514"/>
            <a:ext cx="5578867" cy="430887"/>
          </a:xfrm>
          <a:prstGeom prst="rect">
            <a:avLst/>
          </a:prstGeom>
          <a:noFill/>
        </p:spPr>
        <p:txBody>
          <a:bodyPr wrap="square" rtlCol="0">
            <a:spAutoFit/>
          </a:bodyPr>
          <a:lstStyle/>
          <a:p>
            <a:r>
              <a:rPr lang="en-GB" sz="2200">
                <a:solidFill>
                  <a:schemeClr val="bg1">
                    <a:lumMod val="50000"/>
                  </a:schemeClr>
                </a:solidFill>
                <a:hlinkClick r:id="rId4">
                  <a:extLst>
                    <a:ext uri="{A12FA001-AC4F-418D-AE19-62706E023703}">
                      <ahyp:hlinkClr xmlns:ahyp="http://schemas.microsoft.com/office/drawing/2018/hyperlinkcolor" val="tx"/>
                    </a:ext>
                  </a:extLst>
                </a:hlinkClick>
              </a:rPr>
              <a:t>Link to the CS2 Guidance Document</a:t>
            </a:r>
            <a:endParaRPr lang="en-GB" sz="2200">
              <a:solidFill>
                <a:schemeClr val="bg1">
                  <a:lumMod val="50000"/>
                </a:schemeClr>
              </a:solidFill>
            </a:endParaRPr>
          </a:p>
        </p:txBody>
      </p:sp>
    </p:spTree>
    <p:extLst>
      <p:ext uri="{BB962C8B-B14F-4D97-AF65-F5344CB8AC3E}">
        <p14:creationId xmlns:p14="http://schemas.microsoft.com/office/powerpoint/2010/main" val="3873486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664A36-D71F-4BAA-B616-B9B587D0EF19}"/>
              </a:ext>
            </a:extLst>
          </p:cNvPr>
          <p:cNvSpPr>
            <a:spLocks noGrp="1"/>
          </p:cNvSpPr>
          <p:nvPr>
            <p:ph type="title"/>
          </p:nvPr>
        </p:nvSpPr>
        <p:spPr/>
        <p:txBody>
          <a:bodyPr/>
          <a:lstStyle/>
          <a:p>
            <a:r>
              <a:rPr lang="en-GB">
                <a:latin typeface="Segoe UI Semibold"/>
                <a:cs typeface="Segoe UI Semibold"/>
              </a:rPr>
              <a:t>NHS England Dashboard for Cancer Staging, South East London 2022</a:t>
            </a:r>
            <a:endParaRPr lang="en-GB"/>
          </a:p>
        </p:txBody>
      </p:sp>
      <p:sp>
        <p:nvSpPr>
          <p:cNvPr id="6" name="Footer Placeholder 5">
            <a:extLst>
              <a:ext uri="{FF2B5EF4-FFF2-40B4-BE49-F238E27FC236}">
                <a16:creationId xmlns:a16="http://schemas.microsoft.com/office/drawing/2014/main" id="{9002C8C5-7E89-4C23-897D-DE682B6D71B2}"/>
              </a:ext>
            </a:extLst>
          </p:cNvPr>
          <p:cNvSpPr>
            <a:spLocks noGrp="1"/>
          </p:cNvSpPr>
          <p:nvPr>
            <p:ph type="ftr" sz="quarter" idx="11"/>
          </p:nvPr>
        </p:nvSpPr>
        <p:spPr/>
        <p:txBody>
          <a:bodyPr/>
          <a:lstStyle/>
          <a:p>
            <a:r>
              <a:rPr lang="en-GB"/>
              <a:t>© 2021 National Disease Registration Service (NDRS). All Rights Reserved</a:t>
            </a:r>
          </a:p>
        </p:txBody>
      </p:sp>
      <p:sp>
        <p:nvSpPr>
          <p:cNvPr id="7" name="Slide Number Placeholder 6">
            <a:extLst>
              <a:ext uri="{FF2B5EF4-FFF2-40B4-BE49-F238E27FC236}">
                <a16:creationId xmlns:a16="http://schemas.microsoft.com/office/drawing/2014/main" id="{7298C236-0443-45DC-8E9F-3607EE03E9B1}"/>
              </a:ext>
            </a:extLst>
          </p:cNvPr>
          <p:cNvSpPr>
            <a:spLocks noGrp="1"/>
          </p:cNvSpPr>
          <p:nvPr>
            <p:ph type="sldNum" sz="quarter" idx="12"/>
          </p:nvPr>
        </p:nvSpPr>
        <p:spPr/>
        <p:txBody>
          <a:bodyPr/>
          <a:lstStyle/>
          <a:p>
            <a:fld id="{B33FDC71-8906-4088-9FB1-76CBC632085F}" type="slidenum">
              <a:rPr lang="en-GB" smtClean="0"/>
              <a:t>9</a:t>
            </a:fld>
            <a:endParaRPr lang="en-GB"/>
          </a:p>
        </p:txBody>
      </p:sp>
      <p:pic>
        <p:nvPicPr>
          <p:cNvPr id="3" name="Picture 3" descr="Graphical user interface, application&#10;&#10;Description automatically generated">
            <a:extLst>
              <a:ext uri="{FF2B5EF4-FFF2-40B4-BE49-F238E27FC236}">
                <a16:creationId xmlns:a16="http://schemas.microsoft.com/office/drawing/2014/main" id="{DC315197-1C07-0035-B36F-88372F53DECC}"/>
              </a:ext>
            </a:extLst>
          </p:cNvPr>
          <p:cNvPicPr>
            <a:picLocks noChangeAspect="1"/>
          </p:cNvPicPr>
          <p:nvPr/>
        </p:nvPicPr>
        <p:blipFill rotWithShape="1">
          <a:blip r:embed="rId2"/>
          <a:srcRect t="18248" r="50459" b="8759"/>
          <a:stretch/>
        </p:blipFill>
        <p:spPr>
          <a:xfrm>
            <a:off x="0" y="1277938"/>
            <a:ext cx="11899902" cy="4887181"/>
          </a:xfrm>
          <a:prstGeom prst="rect">
            <a:avLst/>
          </a:prstGeom>
        </p:spPr>
      </p:pic>
      <p:sp>
        <p:nvSpPr>
          <p:cNvPr id="8" name="TextBox 7">
            <a:extLst>
              <a:ext uri="{FF2B5EF4-FFF2-40B4-BE49-F238E27FC236}">
                <a16:creationId xmlns:a16="http://schemas.microsoft.com/office/drawing/2014/main" id="{473A7882-C70C-BCA6-9060-4307BAC571EE}"/>
              </a:ext>
            </a:extLst>
          </p:cNvPr>
          <p:cNvSpPr txBox="1"/>
          <p:nvPr/>
        </p:nvSpPr>
        <p:spPr>
          <a:xfrm>
            <a:off x="8419" y="1713010"/>
            <a:ext cx="1458431" cy="167620"/>
          </a:xfrm>
          <a:prstGeom prst="rect">
            <a:avLst/>
          </a:prstGeom>
          <a:noFill/>
          <a:ln w="28575">
            <a:solidFill>
              <a:schemeClr val="tx1"/>
            </a:solidFill>
          </a:ln>
        </p:spPr>
        <p:txBody>
          <a:bodyPr wrap="square" rtlCol="0">
            <a:spAutoFit/>
          </a:bodyPr>
          <a:lstStyle/>
          <a:p>
            <a:endParaRPr lang="en-GB">
              <a:solidFill>
                <a:schemeClr val="tx1">
                  <a:lumMod val="50000"/>
                </a:schemeClr>
              </a:solidFill>
            </a:endParaRPr>
          </a:p>
        </p:txBody>
      </p:sp>
      <p:sp>
        <p:nvSpPr>
          <p:cNvPr id="11" name="Rectangle 10">
            <a:extLst>
              <a:ext uri="{FF2B5EF4-FFF2-40B4-BE49-F238E27FC236}">
                <a16:creationId xmlns:a16="http://schemas.microsoft.com/office/drawing/2014/main" id="{2F52D9B4-34EE-AA9D-C9BA-D6F7864AA3BD}"/>
              </a:ext>
            </a:extLst>
          </p:cNvPr>
          <p:cNvSpPr/>
          <p:nvPr/>
        </p:nvSpPr>
        <p:spPr>
          <a:xfrm>
            <a:off x="7124700" y="2580423"/>
            <a:ext cx="1942281" cy="241025"/>
          </a:xfrm>
          <a:prstGeom prst="rect">
            <a:avLst/>
          </a:prstGeom>
          <a:noFill/>
          <a:ln w="19050">
            <a:solidFill>
              <a:schemeClr val="tx1"/>
            </a:solidFill>
          </a:ln>
          <a:effectLst>
            <a:outerShdw blurRad="50800" dist="50800" dir="5400000" algn="ctr" rotWithShape="0">
              <a:srgbClr val="FFFFFF"/>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50000"/>
                </a:schemeClr>
              </a:solidFill>
              <a:highlight>
                <a:srgbClr val="FF00FF"/>
              </a:highlight>
            </a:endParaRPr>
          </a:p>
        </p:txBody>
      </p:sp>
      <p:sp>
        <p:nvSpPr>
          <p:cNvPr id="13" name="TextBox 12">
            <a:extLst>
              <a:ext uri="{FF2B5EF4-FFF2-40B4-BE49-F238E27FC236}">
                <a16:creationId xmlns:a16="http://schemas.microsoft.com/office/drawing/2014/main" id="{B279145B-64FB-29CE-1484-2728670FA966}"/>
              </a:ext>
            </a:extLst>
          </p:cNvPr>
          <p:cNvSpPr txBox="1"/>
          <p:nvPr/>
        </p:nvSpPr>
        <p:spPr>
          <a:xfrm>
            <a:off x="7619641" y="1013432"/>
            <a:ext cx="4547315" cy="954107"/>
          </a:xfrm>
          <a:prstGeom prst="rect">
            <a:avLst/>
          </a:prstGeom>
          <a:noFill/>
          <a:ln w="19050">
            <a:solidFill>
              <a:schemeClr val="tx1"/>
            </a:solidFill>
          </a:ln>
        </p:spPr>
        <p:txBody>
          <a:bodyPr wrap="square" lIns="91440" tIns="45720" rIns="91440" bIns="45720" rtlCol="0" anchor="t">
            <a:spAutoFit/>
          </a:bodyPr>
          <a:lstStyle/>
          <a:p>
            <a:r>
              <a:rPr lang="en-GB" sz="1400" b="1"/>
              <a:t>Selections: </a:t>
            </a:r>
            <a:r>
              <a:rPr lang="en-GB" sz="1400"/>
              <a:t>dashboard, interrogator (date, cancer group)</a:t>
            </a:r>
          </a:p>
          <a:p>
            <a:r>
              <a:rPr lang="en-GB" sz="1400" b="1"/>
              <a:t>Outputs: </a:t>
            </a:r>
            <a:r>
              <a:rPr lang="en-GB" sz="1400"/>
              <a:t>geography (</a:t>
            </a:r>
            <a:r>
              <a:rPr lang="en-GB" sz="1400" u="sng"/>
              <a:t>dashboard</a:t>
            </a:r>
            <a:r>
              <a:rPr lang="en-GB" sz="1400"/>
              <a:t>), completeness by trust (interrogator), completeness by trust and cancer group (interrogator)</a:t>
            </a:r>
            <a:endParaRPr lang="en-GB" sz="1400" u="sng"/>
          </a:p>
        </p:txBody>
      </p:sp>
      <p:cxnSp>
        <p:nvCxnSpPr>
          <p:cNvPr id="19" name="Straight Arrow Connector 18">
            <a:extLst>
              <a:ext uri="{FF2B5EF4-FFF2-40B4-BE49-F238E27FC236}">
                <a16:creationId xmlns:a16="http://schemas.microsoft.com/office/drawing/2014/main" id="{AA213A33-3522-0187-A8D0-86E4378792F0}"/>
              </a:ext>
            </a:extLst>
          </p:cNvPr>
          <p:cNvCxnSpPr/>
          <p:nvPr/>
        </p:nvCxnSpPr>
        <p:spPr>
          <a:xfrm flipH="1">
            <a:off x="1473200" y="1308100"/>
            <a:ext cx="6134100" cy="44450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EFFDBAB3-0FAB-5048-BF06-41D55E876DE6}"/>
              </a:ext>
            </a:extLst>
          </p:cNvPr>
          <p:cNvCxnSpPr>
            <a:cxnSpLocks/>
          </p:cNvCxnSpPr>
          <p:nvPr/>
        </p:nvCxnSpPr>
        <p:spPr>
          <a:xfrm flipH="1">
            <a:off x="8318500" y="1955800"/>
            <a:ext cx="469900" cy="59690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76572780"/>
      </p:ext>
    </p:extLst>
  </p:cSld>
  <p:clrMapOvr>
    <a:masterClrMapping/>
  </p:clrMapOvr>
</p:sld>
</file>

<file path=ppt/theme/theme1.xml><?xml version="1.0" encoding="utf-8"?>
<a:theme xmlns:a="http://schemas.openxmlformats.org/drawingml/2006/main" name="NDRS">
  <a:themeElements>
    <a:clrScheme name="NDRS NEW">
      <a:dk1>
        <a:srgbClr val="353535"/>
      </a:dk1>
      <a:lt1>
        <a:sysClr val="window" lastClr="FFFFFF"/>
      </a:lt1>
      <a:dk2>
        <a:srgbClr val="238789"/>
      </a:dk2>
      <a:lt2>
        <a:srgbClr val="DBEFF9"/>
      </a:lt2>
      <a:accent1>
        <a:srgbClr val="1C6C6E"/>
      </a:accent1>
      <a:accent2>
        <a:srgbClr val="238789"/>
      </a:accent2>
      <a:accent3>
        <a:srgbClr val="2AA8AA"/>
      </a:accent3>
      <a:accent4>
        <a:srgbClr val="3BB8BA"/>
      </a:accent4>
      <a:accent5>
        <a:srgbClr val="54CBCD"/>
      </a:accent5>
      <a:accent6>
        <a:srgbClr val="C3EEEF"/>
      </a:accent6>
      <a:hlink>
        <a:srgbClr val="2AA8AA"/>
      </a:hlink>
      <a:folHlink>
        <a:srgbClr val="238789"/>
      </a:folHlink>
    </a:clrScheme>
    <a:fontScheme name="NDRS">
      <a:majorFont>
        <a:latin typeface="Merriweather"/>
        <a:ea typeface=""/>
        <a:cs typeface=""/>
      </a:majorFont>
      <a:minorFont>
        <a:latin typeface="Arial Nova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DF53F64E0A7A444CB4B004B86B9C84E6" ma:contentTypeVersion="5" ma:contentTypeDescription="Create a new document." ma:contentTypeScope="" ma:versionID="509acf5e0fe6282296548fc59c662d26">
  <xsd:schema xmlns:xsd="http://www.w3.org/2001/XMLSchema" xmlns:xs="http://www.w3.org/2001/XMLSchema" xmlns:p="http://schemas.microsoft.com/office/2006/metadata/properties" xmlns:ns3="cce00e9a-b07d-4e12-bbf3-a64f2793c7dc" xmlns:ns4="f05569ee-a7d2-49ae-ab64-781c5eb656f7" targetNamespace="http://schemas.microsoft.com/office/2006/metadata/properties" ma:root="true" ma:fieldsID="3a270572f61401606212ced390ee4a22" ns3:_="" ns4:_="">
    <xsd:import namespace="cce00e9a-b07d-4e12-bbf3-a64f2793c7dc"/>
    <xsd:import namespace="f05569ee-a7d2-49ae-ab64-781c5eb656f7"/>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ce00e9a-b07d-4e12-bbf3-a64f2793c7dc"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SharingHintHash" ma:index="10" nillable="true" ma:displayName="Sharing Hint Hash"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05569ee-a7d2-49ae-ab64-781c5eb656f7"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3115E95-D640-4BAD-B6D0-C554228E422B}">
  <ds:schemaRefs>
    <ds:schemaRef ds:uri="http://purl.org/dc/elements/1.1/"/>
    <ds:schemaRef ds:uri="http://schemas.microsoft.com/office/2006/metadata/properties"/>
    <ds:schemaRef ds:uri="cce00e9a-b07d-4e12-bbf3-a64f2793c7dc"/>
    <ds:schemaRef ds:uri="http://purl.org/dc/terms/"/>
    <ds:schemaRef ds:uri="http://schemas.openxmlformats.org/package/2006/metadata/core-properties"/>
    <ds:schemaRef ds:uri="http://schemas.microsoft.com/office/2006/documentManagement/types"/>
    <ds:schemaRef ds:uri="http://purl.org/dc/dcmitype/"/>
    <ds:schemaRef ds:uri="http://schemas.microsoft.com/office/infopath/2007/PartnerControls"/>
    <ds:schemaRef ds:uri="f05569ee-a7d2-49ae-ab64-781c5eb656f7"/>
    <ds:schemaRef ds:uri="http://www.w3.org/XML/1998/namespace"/>
  </ds:schemaRefs>
</ds:datastoreItem>
</file>

<file path=customXml/itemProps2.xml><?xml version="1.0" encoding="utf-8"?>
<ds:datastoreItem xmlns:ds="http://schemas.openxmlformats.org/officeDocument/2006/customXml" ds:itemID="{A66E180C-31F2-439D-8EFC-F18B8545225A}">
  <ds:schemaRefs>
    <ds:schemaRef ds:uri="cce00e9a-b07d-4e12-bbf3-a64f2793c7dc"/>
    <ds:schemaRef ds:uri="f05569ee-a7d2-49ae-ab64-781c5eb656f7"/>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E9B59703-BEB3-4287-B027-5BB68FEA649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7</TotalTime>
  <Words>5693</Words>
  <Application>Microsoft Office PowerPoint</Application>
  <PresentationFormat>Widescreen</PresentationFormat>
  <Paragraphs>502</Paragraphs>
  <Slides>82</Slides>
  <Notes>14</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82</vt:i4>
      </vt:variant>
    </vt:vector>
  </HeadingPairs>
  <TitlesOfParts>
    <vt:vector size="90" baseType="lpstr">
      <vt:lpstr>Arial</vt:lpstr>
      <vt:lpstr>Arial Nova</vt:lpstr>
      <vt:lpstr>Arial Nova Light</vt:lpstr>
      <vt:lpstr>Calibri</vt:lpstr>
      <vt:lpstr>Segoe UI</vt:lpstr>
      <vt:lpstr>Segoe UI Semibold</vt:lpstr>
      <vt:lpstr>Wingdings</vt:lpstr>
      <vt:lpstr>NDRS</vt:lpstr>
      <vt:lpstr>CancerStats 2: Overview of available statistics </vt:lpstr>
      <vt:lpstr>Introduction to CancerStats 2 (CS2)</vt:lpstr>
      <vt:lpstr>Introduction to CancerStats 2</vt:lpstr>
      <vt:lpstr>Accessing CancerStats 2</vt:lpstr>
      <vt:lpstr>The different data levels of CancerStats 2</vt:lpstr>
      <vt:lpstr>The different data levels of CancerStats 2</vt:lpstr>
      <vt:lpstr>COSD Reports</vt:lpstr>
      <vt:lpstr>COSD Reports</vt:lpstr>
      <vt:lpstr>NHS England Dashboard for Cancer Staging, South East London 2022</vt:lpstr>
      <vt:lpstr>Level 1 Data Submissions: London 2022</vt:lpstr>
      <vt:lpstr>Level 2 Headline Indicators, London 2021</vt:lpstr>
      <vt:lpstr>Level 2 Data Completeness, London 2021</vt:lpstr>
      <vt:lpstr>Level 2 Benchmark Report, London 2022</vt:lpstr>
      <vt:lpstr>Level 3: Total Incidence of Metastatic Breast cancer, South East London 2013-2019</vt:lpstr>
      <vt:lpstr>Count of Keratinocytes by year, London 2016-2022</vt:lpstr>
      <vt:lpstr>Monthly feedback report on stageable cancers, London 2022</vt:lpstr>
      <vt:lpstr>Sarcoma staging by age for people diagnosed in 2013-2018</vt:lpstr>
      <vt:lpstr>Audits</vt:lpstr>
      <vt:lpstr>Audit reports available in CancerStats 2</vt:lpstr>
      <vt:lpstr>Audit reports available in CancerStats 2</vt:lpstr>
      <vt:lpstr>NABCOP Completeness, North East London 2022</vt:lpstr>
      <vt:lpstr>NPCA Data Completeness, London 2019</vt:lpstr>
      <vt:lpstr>OCAFP: Geographic variability in cancer treatment</vt:lpstr>
      <vt:lpstr>Radiotherapy Dataset (RTDS)</vt:lpstr>
      <vt:lpstr>RTDS Reports</vt:lpstr>
      <vt:lpstr>RTDS Reports</vt:lpstr>
      <vt:lpstr>RTDS Reports</vt:lpstr>
      <vt:lpstr>RTDS Network and Region Reporting, London</vt:lpstr>
      <vt:lpstr>RTDS Events, London 2021 </vt:lpstr>
      <vt:lpstr>RTDS Radiotherapy Machine Use by Weekday, North Central London</vt:lpstr>
      <vt:lpstr>RTDS Treatment codes (HRG), North Central London 2022</vt:lpstr>
      <vt:lpstr>RTDS QIPPs, North Central London</vt:lpstr>
      <vt:lpstr>RTDS Quality Dashboard: Bone Radiotherapy Episodes 2021, North Central London </vt:lpstr>
      <vt:lpstr>Intensity-Modulated Radiation Therapy tumour site count 2022, North Central London</vt:lpstr>
      <vt:lpstr>RTDS COVID-19 Dashboard activity by fractionation category and tumour group, London 2022</vt:lpstr>
      <vt:lpstr>Systemic Anti-Cancer Therapy (SACT)</vt:lpstr>
      <vt:lpstr>SACT Reports</vt:lpstr>
      <vt:lpstr>SACT Reports</vt:lpstr>
      <vt:lpstr>SACT Reports</vt:lpstr>
      <vt:lpstr>Performance status completeness, London 2019</vt:lpstr>
      <vt:lpstr>National Dose Banding, London 2022</vt:lpstr>
      <vt:lpstr>CTYA paediatric tumour groups by age, London 2018-2022</vt:lpstr>
      <vt:lpstr>Regimen for Chronic Lymphoid Leukaemia, South East London 2022</vt:lpstr>
      <vt:lpstr>Administration route by patient count for Acute Leukaemia, London 2019-2022</vt:lpstr>
      <vt:lpstr>Haematology outcomes received by V3.0 outcome field, 2018-2022  </vt:lpstr>
      <vt:lpstr>SACT reporting suite, Regimen for the Lower GI in London 2018-2022</vt:lpstr>
      <vt:lpstr>SACT activity by tumour group during COVID-19, London</vt:lpstr>
      <vt:lpstr>CASCADE</vt:lpstr>
      <vt:lpstr>CASCADE</vt:lpstr>
      <vt:lpstr>CASCADE Prevalence patient level, North Central London 2019</vt:lpstr>
      <vt:lpstr>CASCADE Prevalence tumour level, London 2019</vt:lpstr>
      <vt:lpstr>Life After Prostate Cancer (LAPCD)</vt:lpstr>
      <vt:lpstr>LAPCD</vt:lpstr>
      <vt:lpstr>LAPCD: Report 1 National Level, 2017</vt:lpstr>
      <vt:lpstr>LAPCD: Scored questions summary </vt:lpstr>
      <vt:lpstr>CADEAS</vt:lpstr>
      <vt:lpstr>CADEAS</vt:lpstr>
      <vt:lpstr>CADEAS cancer metrics on CancerStats 2</vt:lpstr>
      <vt:lpstr>CADEAS cancer metrics on CancerStats 2</vt:lpstr>
      <vt:lpstr>CADEAS cancer metrics on CancerStats 2</vt:lpstr>
      <vt:lpstr>Section 1 Metric search</vt:lpstr>
      <vt:lpstr>Section 1 Tumour search, breast cancer</vt:lpstr>
      <vt:lpstr>Section 2 CCG/STP Summary Grid, London</vt:lpstr>
      <vt:lpstr>Section 3a: Prevention and contextual, obesity prevalence 2018-2019 </vt:lpstr>
      <vt:lpstr>Section 3a: Prevention and contextual, smoking prevalence in London 2015-2019</vt:lpstr>
      <vt:lpstr>Section 3b: Smoking prevalence inequalities, National and South East London 2019</vt:lpstr>
      <vt:lpstr>Section 4a: 62 Day wait trends, London 2018-2019</vt:lpstr>
      <vt:lpstr>Section 5a: Bowel coverage 60-74, South East London 2019</vt:lpstr>
      <vt:lpstr>Section 5c: Emergency presentations, South East London 2009-2020</vt:lpstr>
      <vt:lpstr>Section 5f: 75% ambition early stage trends, London 2018</vt:lpstr>
      <vt:lpstr>Section 7a: Under 75 mortality distribution, SE London compared to England 2016</vt:lpstr>
      <vt:lpstr>Section 7e: Patient experience survey results at CCG level, Southwark </vt:lpstr>
      <vt:lpstr>NHS England Dashboard for Cancer Staging, South East London 2022</vt:lpstr>
      <vt:lpstr>Rapid Cancer Registration Dataset (RCRD)</vt:lpstr>
      <vt:lpstr>RCRD COVID Dashboard</vt:lpstr>
      <vt:lpstr>RCRD Time trend for activity broken down by deprivation, North Central London 2021</vt:lpstr>
      <vt:lpstr>RCRD time to treatment (proportion of treatment) for tumour resection of breast cancer, North Central London</vt:lpstr>
      <vt:lpstr>Molecular</vt:lpstr>
      <vt:lpstr>Lynch Syndrome Dashboard: Germline testing for Endometrial cancer when MSH2/MSH6/PMS2 deficient, London Cancer Alliances</vt:lpstr>
      <vt:lpstr>Lynch Syndrome Dashboard: test result graph for Colorectal cancer patients in South East, North Central and East London  </vt:lpstr>
      <vt:lpstr>Somatic Molecular Report: Genetic aberration for Pancreas cancer </vt:lpstr>
      <vt:lpstr>Platform Guidance Document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Christopher Wharton</dc:creator>
  <cp:lastModifiedBy>PAYNE, Elsita (NHS DIGITAL)</cp:lastModifiedBy>
  <cp:revision>89</cp:revision>
  <dcterms:created xsi:type="dcterms:W3CDTF">2021-02-08T11:29:00Z</dcterms:created>
  <dcterms:modified xsi:type="dcterms:W3CDTF">2022-09-30T17:12:59Z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0x010100DF53F64E0A7A444CB4B004B86B9C84E6</vt:lpwstr>
  </property>
</Properties>
</file>