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5"/>
  </p:notesMasterIdLst>
  <p:handoutMasterIdLst>
    <p:handoutMasterId r:id="rId46"/>
  </p:handoutMasterIdLst>
  <p:sldIdLst>
    <p:sldId id="272" r:id="rId5"/>
    <p:sldId id="304" r:id="rId6"/>
    <p:sldId id="585" r:id="rId7"/>
    <p:sldId id="266" r:id="rId8"/>
    <p:sldId id="528" r:id="rId9"/>
    <p:sldId id="591" r:id="rId10"/>
    <p:sldId id="590" r:id="rId11"/>
    <p:sldId id="593" r:id="rId12"/>
    <p:sldId id="589" r:id="rId13"/>
    <p:sldId id="588" r:id="rId14"/>
    <p:sldId id="587" r:id="rId15"/>
    <p:sldId id="586" r:id="rId16"/>
    <p:sldId id="594" r:id="rId17"/>
    <p:sldId id="607" r:id="rId18"/>
    <p:sldId id="606" r:id="rId19"/>
    <p:sldId id="605" r:id="rId20"/>
    <p:sldId id="604" r:id="rId21"/>
    <p:sldId id="608" r:id="rId22"/>
    <p:sldId id="540" r:id="rId23"/>
    <p:sldId id="603" r:id="rId24"/>
    <p:sldId id="600" r:id="rId25"/>
    <p:sldId id="725" r:id="rId26"/>
    <p:sldId id="601" r:id="rId27"/>
    <p:sldId id="602" r:id="rId28"/>
    <p:sldId id="599" r:id="rId29"/>
    <p:sldId id="598" r:id="rId30"/>
    <p:sldId id="597" r:id="rId31"/>
    <p:sldId id="596" r:id="rId32"/>
    <p:sldId id="612" r:id="rId33"/>
    <p:sldId id="611" r:id="rId34"/>
    <p:sldId id="614" r:id="rId35"/>
    <p:sldId id="571" r:id="rId36"/>
    <p:sldId id="613" r:id="rId37"/>
    <p:sldId id="617" r:id="rId38"/>
    <p:sldId id="616" r:id="rId39"/>
    <p:sldId id="615" r:id="rId40"/>
    <p:sldId id="543" r:id="rId41"/>
    <p:sldId id="458" r:id="rId42"/>
    <p:sldId id="293" r:id="rId43"/>
    <p:sldId id="724"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585"/>
            <p14:sldId id="266"/>
            <p14:sldId id="528"/>
            <p14:sldId id="591"/>
            <p14:sldId id="590"/>
            <p14:sldId id="593"/>
            <p14:sldId id="589"/>
            <p14:sldId id="588"/>
            <p14:sldId id="587"/>
            <p14:sldId id="586"/>
            <p14:sldId id="594"/>
            <p14:sldId id="607"/>
            <p14:sldId id="606"/>
            <p14:sldId id="605"/>
            <p14:sldId id="604"/>
            <p14:sldId id="608"/>
            <p14:sldId id="540"/>
            <p14:sldId id="603"/>
            <p14:sldId id="600"/>
            <p14:sldId id="725"/>
            <p14:sldId id="601"/>
            <p14:sldId id="602"/>
            <p14:sldId id="599"/>
            <p14:sldId id="598"/>
            <p14:sldId id="597"/>
            <p14:sldId id="596"/>
            <p14:sldId id="612"/>
            <p14:sldId id="611"/>
            <p14:sldId id="614"/>
            <p14:sldId id="571"/>
            <p14:sldId id="613"/>
            <p14:sldId id="617"/>
            <p14:sldId id="616"/>
            <p14:sldId id="615"/>
            <p14:sldId id="543"/>
            <p14:sldId id="458"/>
            <p14:sldId id="293"/>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D8B8"/>
    <a:srgbClr val="2AA8AA"/>
    <a:srgbClr val="E8F1F1"/>
    <a:srgbClr val="425563"/>
    <a:srgbClr val="228789"/>
    <a:srgbClr val="329E6A"/>
    <a:srgbClr val="4CC088"/>
    <a:srgbClr val="45B1E9"/>
    <a:srgbClr val="337EC6"/>
    <a:srgbClr val="7686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6925" autoAdjust="0"/>
  </p:normalViewPr>
  <p:slideViewPr>
    <p:cSldViewPr snapToGrid="0">
      <p:cViewPr varScale="1">
        <p:scale>
          <a:sx n="96" d="100"/>
          <a:sy n="96" d="100"/>
        </p:scale>
        <p:origin x="1152" y="84"/>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3T17:12:19.075"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03/12/2025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03/12/2025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Welcome to this NDRS training module on Urological tumours - Prostate  This module is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prostate secretes fluid that makes up a quarter of the volume of semen.  This function depends on testosterone levels in the body</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2133603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Regional lymph nodes for the prostate include the Pelvic, iliac and sacral lymph nodes</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783033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diagnostic process usually starts with a Prostate Specific Antigen test (or PSA test) as well as a Digital Rectal Examination.  Imaging, which may include an MRI or ultrasound, normally follows, generally with a biopsy.  If </a:t>
            </a:r>
            <a:r>
              <a:rPr lang="en-GB" dirty="0" err="1"/>
              <a:t>mets</a:t>
            </a:r>
            <a:r>
              <a:rPr lang="en-GB" dirty="0"/>
              <a:t> are suspected, the patient may undergo a bone scan</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17787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PSA is detected via a blood test.  Higher levels of PSA indicate that further investigation is needed but are not necessarily an indication of a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3679132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DREs are used to assess the size, palpability and smoothness of the prostate and are important in the staging process.</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1667980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Several types of imaging may be utilised and these may include a trans-rectal ultrasound to guide a biopsy.  MRIs may also be used to guide biopsies as well as to assess nodal involvement.  Bone scans are used where </a:t>
            </a:r>
            <a:r>
              <a:rPr lang="en-GB" dirty="0" err="1"/>
              <a:t>mets</a:t>
            </a:r>
            <a:r>
              <a:rPr lang="en-GB" dirty="0"/>
              <a:t> are suspected</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818447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definitive test for malignancy is a biopsy.  Biopsies may be guided by Ultrasound, with or without MRI imaging, or by use of a template</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24124209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invasive tumours of the prostate are ICD10 coded as C61X.  Most invasive tumours are adenocarcinomas.</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3385708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pathology report reveals transitional cell carcinoma, the tumour cells will not have originated in the prostate.  These will be a metastatic deposit from a different primary tumour and the ICD10 code in the pathway will need to reflect this. </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3418348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pathology comes back as in-situ, this is coded as D07.5. It should be noted that while your clinical team may request that non-invasive tumours are also recorded, these do not currently need a COSD submission from your cancer data management system – NDRS obtains this data direct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581719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We’re going to give you a brief introduction to Urological tumours including some of the symptoms that patients might experience.  We’ll look at the anatomy &amp; physiology of the Urological system and will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Prostate tumours are graded using the Gleason system, which will always have at least two component numbers and may sometimes have three.  These numbers describe the appearance of the tumour cells under the microscope: The higher the number, the more abnormal the cells appear.  The position of the number in the score indicates how common that level of abnormality is within the sample – the most common grade is listed first.</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3314659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Invasive prostate tumours are staged using the appropriate UICC TNM version</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10925911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details on recording stage please refer to the NDRS training module KPI-TNM Staging 101</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24247812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Most patients will undergo a non-surgical 1</a:t>
            </a:r>
            <a:r>
              <a:rPr lang="en-GB" sz="1200" baseline="30000" dirty="0"/>
              <a:t>st</a:t>
            </a:r>
            <a:r>
              <a:rPr lang="en-GB" sz="1200" dirty="0"/>
              <a:t> treatment meaning the pathway must have a </a:t>
            </a:r>
            <a:r>
              <a:rPr lang="en-GB" sz="1200" b="1" dirty="0"/>
              <a:t>pre-treatment</a:t>
            </a:r>
            <a:r>
              <a:rPr lang="en-GB" sz="1200" dirty="0"/>
              <a:t> stage recorded. It’s derived by the clinical team, based on physical examination, imaging – in some cases, a biopsy - and any other relevant examinations. Where there is no suspicion of metastatic deposits, it’s expected that the clinical team would direct administrators to record M0</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1600794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While surgery for prostate tumours is rarer, the Integrated stage is determined following surgery as the 1</a:t>
            </a:r>
            <a:r>
              <a:rPr lang="en-GB" sz="1200" baseline="30000" dirty="0"/>
              <a:t>st</a:t>
            </a:r>
            <a:r>
              <a:rPr lang="en-GB" sz="1200" dirty="0"/>
              <a:t> treatment.  This is determined from the integration of the pathological T &amp; N stage and any other information collected such as metastasis which is usually arrived at by clinical means. Again, where there’s no suspicion of </a:t>
            </a:r>
            <a:r>
              <a:rPr lang="en-GB" sz="1200" dirty="0" err="1"/>
              <a:t>mets</a:t>
            </a:r>
            <a:r>
              <a:rPr lang="en-GB" sz="1200" dirty="0"/>
              <a:t>, it’s expected that the clinical team would direct administrators to record M0</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4528961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Surgery is required, it may be in the form of a radical prostatectomy, where both the prostate and seminal vesicles are removed…</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16931534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or in some instances a TURP will be offered.  This surgery doesn’t usually cure the patient but will relieve pressure on the urethra, allowing urine to pass more easily.</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24354098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Many patients are given hormone therapy to reduce the amount of testosterone in the body.  This can slow the growth of a tumour but won’t cure it</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0689883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External beam radiotherapy may be offered with curative intent.  For advanced cases where a curative treatment is not possible, the patient may undergo radiotherapy to bone </a:t>
            </a:r>
            <a:r>
              <a:rPr lang="en-GB" dirty="0" err="1"/>
              <a:t>mets</a:t>
            </a:r>
            <a:r>
              <a:rPr lang="en-GB" dirty="0"/>
              <a:t> to relieve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7601617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Brachytherapy is where a radioactive source is inserted into the body.  The radiation destroys nearby cancer cells whilst minimising damage to surrounding tissue.  In low dose brachytherapy, small pieces of radioactive metal are permanently inserted into the tumour, whereas for high dose brachytherapy the radioactive source is only temporarily inserted.</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2566667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Urological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69689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Patients may be offered Active Surveillance if their tumour is either at an early stage or if they wish to decline or delay other active treatments.  This would involve regular PSA checks &amp; DREs, and potentially a specialised type of MRI.  If the tumour progresses, the treatment plan may change.</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4171202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Patients with advanced prostate cancer but no symptoms may be offered Watchful Waiting as a treatment option, which involves only PSA checks at a longer interval.  This may also be offered to patients with a localised tumour as well as other health conditions that would prevent more radical treatment options.  For the purposes of COSD, both Active Surveillance &amp; Watchful Waiting would be recorded as Active Monitoring</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34762802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31109471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Risk factors for prostate tumours include increased age, ethnicity and a family history of specified cancers</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28473838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Patients may present with difficulty urinating, waking up at night needing to urinate or needing to urinate more often but these can also be symptoms of benign conditions</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6351971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PSA test and DRE are common diagnostic tests which are usually followed with imaging and probably a biopsy</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33199621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a tumour is diagnosed, it may or may not be invasive.  All invasive tumours must be recorded in your cancer data management system and while the clinical team might request that non-invasive tumours are recorded, these do not need to be recorded for the purposes of COSD – NDRS obtains these records directly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40196532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Urological tumours are divided into tumours of the Prostate and tumours of the Urinary Tract.  Urinary tract tumours are further classified as either Kidney or Renal Pelvis, Ureter, Bladder &amp; Urethra.  This module covers tumours of the Prostate.</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8258781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causes and risk factors …</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213673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risk of prostate tumours increases with age.  They are less common in men of Asian origin but more common where there is a family history of certain other conditions or where the patient is extremely overweight</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4266177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Symptoms tend to occur only once the tumour has started to narrow the urethra.  However, some benign conditions may also cause the same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2876358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might include pain on urinating, frequent urination or waking up at night to urinate.</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870726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Roughly the size of a walnut and located at the base of the bladder, the prostate is usually described as having two lobes: one on the left, one on the right.  These lobes wrap around the urethra as it exits the bladder.  It should be noted that although there are two lobes, there is only one prostate so laterality does not apply for the purposes of COSD.</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26712709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03/12/2025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03/12/2025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03/12/2025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2.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11.tiff"/><Relationship Id="rId5" Type="http://schemas.openxmlformats.org/officeDocument/2006/relationships/image" Target="../media/image10.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40.m4a"/><Relationship Id="rId1" Type="http://schemas.microsoft.com/office/2007/relationships/media" Target="../media/media40.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40.xml"/><Relationship Id="rId9" Type="http://schemas.openxmlformats.org/officeDocument/2006/relationships/hyperlink" Target="mailto:p.stacey@nhs.net"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6.jp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5"/>
            <a:ext cx="10515600" cy="1674635"/>
          </a:xfrm>
        </p:spPr>
        <p:txBody>
          <a:bodyPr/>
          <a:lstStyle/>
          <a:p>
            <a:r>
              <a:rPr lang="en-GB" dirty="0"/>
              <a:t>Urological tumours</a:t>
            </a:r>
          </a:p>
          <a:p>
            <a:r>
              <a:rPr lang="en-GB" dirty="0"/>
              <a:t>Prostate</a:t>
            </a:r>
          </a:p>
          <a:p>
            <a:r>
              <a:rPr lang="en-GB" dirty="0"/>
              <a:t>v3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F628BAA4-C2CB-45C1-B99B-E4760D804D0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6152"/>
    </mc:Choice>
    <mc:Fallback xmlns="">
      <p:transition spd="slow" advTm="161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285750" indent="-285750"/>
            <a:r>
              <a:rPr lang="en-GB" dirty="0">
                <a:latin typeface="+mn-lt"/>
              </a:rPr>
              <a:t>The function of the prostate is to produce and secrete a fluid that constitutes about 25% of the volume of the semen</a:t>
            </a:r>
          </a:p>
          <a:p>
            <a:endParaRPr lang="en-GB" dirty="0">
              <a:latin typeface="+mn-lt"/>
            </a:endParaRPr>
          </a:p>
          <a:p>
            <a:pPr marL="285750" indent="-285750"/>
            <a:r>
              <a:rPr lang="en-GB" dirty="0">
                <a:latin typeface="+mn-lt"/>
              </a:rPr>
              <a:t>The growth and function of the prostate is dependent on the male hormone testosterone which is produced mainly by the testes, although small quantities are produced by the adrenal glands</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Audio 6">
            <a:hlinkClick r:id="" action="ppaction://media"/>
            <a:extLst>
              <a:ext uri="{FF2B5EF4-FFF2-40B4-BE49-F238E27FC236}">
                <a16:creationId xmlns:a16="http://schemas.microsoft.com/office/drawing/2014/main" id="{8EEA6E6F-23B3-4356-B853-A886D0E4404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84405630"/>
      </p:ext>
    </p:extLst>
  </p:cSld>
  <p:clrMapOvr>
    <a:masterClrMapping/>
  </p:clrMapOvr>
  <mc:AlternateContent xmlns:mc="http://schemas.openxmlformats.org/markup-compatibility/2006" xmlns:p14="http://schemas.microsoft.com/office/powerpoint/2010/main">
    <mc:Choice Requires="p14">
      <p:transition spd="slow" p14:dur="2000" advTm="11759"/>
    </mc:Choice>
    <mc:Fallback xmlns="">
      <p:transition spd="slow" advTm="117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678783" cy="4741453"/>
          </a:xfrm>
        </p:spPr>
        <p:txBody>
          <a:bodyPr>
            <a:normAutofit lnSpcReduction="10000"/>
          </a:bodyPr>
          <a:lstStyle/>
          <a:p>
            <a:r>
              <a:rPr lang="en-GB" dirty="0">
                <a:latin typeface="+mn-lt"/>
              </a:rPr>
              <a:t>The regional or local lymph nodes associated with the prostate are the nodes within the pelvis below the bifurcation of the common iliac arteries</a:t>
            </a:r>
          </a:p>
          <a:p>
            <a:endParaRPr lang="en-GB" dirty="0">
              <a:latin typeface="+mn-lt"/>
            </a:endParaRPr>
          </a:p>
          <a:p>
            <a:pPr marL="742950" lvl="1" indent="-285750"/>
            <a:r>
              <a:rPr lang="en-GB" sz="2400" dirty="0">
                <a:latin typeface="+mn-lt"/>
              </a:rPr>
              <a:t>Pelvic lymph nodes</a:t>
            </a:r>
          </a:p>
          <a:p>
            <a:pPr marL="742950" lvl="1" indent="-285750"/>
            <a:r>
              <a:rPr lang="en-GB" sz="2400" dirty="0">
                <a:latin typeface="+mn-lt"/>
              </a:rPr>
              <a:t>Hypogastric lymph nodes (situated near the internal iliac lymph nodes)</a:t>
            </a:r>
          </a:p>
          <a:p>
            <a:pPr marL="742950" lvl="1" indent="-285750"/>
            <a:r>
              <a:rPr lang="en-GB" sz="2400" dirty="0">
                <a:latin typeface="+mn-lt"/>
              </a:rPr>
              <a:t>Obturator lymph nodes (situated near the external iliac lymph nodes)</a:t>
            </a:r>
          </a:p>
          <a:p>
            <a:pPr marL="742950" lvl="1" indent="-285750"/>
            <a:r>
              <a:rPr lang="en-GB" sz="2400" dirty="0">
                <a:latin typeface="+mn-lt"/>
              </a:rPr>
              <a:t>Iliac lymph nodes </a:t>
            </a:r>
          </a:p>
          <a:p>
            <a:pPr marL="742950" lvl="1" indent="-285750"/>
            <a:r>
              <a:rPr lang="en-GB" sz="2400" dirty="0">
                <a:latin typeface="+mn-lt"/>
              </a:rPr>
              <a:t>Sacral lymph nodes (situated near the sacrum at the base of the spine)</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grpSp>
        <p:nvGrpSpPr>
          <p:cNvPr id="7" name="Group 6">
            <a:extLst>
              <a:ext uri="{FF2B5EF4-FFF2-40B4-BE49-F238E27FC236}">
                <a16:creationId xmlns:a16="http://schemas.microsoft.com/office/drawing/2014/main" id="{093D822C-777E-4FD5-B686-9FF4D68978B2}"/>
              </a:ext>
            </a:extLst>
          </p:cNvPr>
          <p:cNvGrpSpPr/>
          <p:nvPr/>
        </p:nvGrpSpPr>
        <p:grpSpPr>
          <a:xfrm>
            <a:off x="8241362" y="1468437"/>
            <a:ext cx="3566439" cy="4743985"/>
            <a:chOff x="5135220" y="1052736"/>
            <a:chExt cx="4008780" cy="5332375"/>
          </a:xfrm>
        </p:grpSpPr>
        <p:pic>
          <p:nvPicPr>
            <p:cNvPr id="8" name="Graphic 7">
              <a:extLst>
                <a:ext uri="{FF2B5EF4-FFF2-40B4-BE49-F238E27FC236}">
                  <a16:creationId xmlns:a16="http://schemas.microsoft.com/office/drawing/2014/main" id="{38FA73B9-FF58-475C-AA34-BDDE3E915F8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CACA317B-5948-47F6-8A2D-6865F33D0778}"/>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0" name="Audio 9">
            <a:hlinkClick r:id="" action="ppaction://media"/>
            <a:extLst>
              <a:ext uri="{FF2B5EF4-FFF2-40B4-BE49-F238E27FC236}">
                <a16:creationId xmlns:a16="http://schemas.microsoft.com/office/drawing/2014/main" id="{489ED203-8E7A-4CF6-9AAF-81ECBF09C93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0036377"/>
      </p:ext>
    </p:extLst>
  </p:cSld>
  <p:clrMapOvr>
    <a:masterClrMapping/>
  </p:clrMapOvr>
  <mc:AlternateContent xmlns:mc="http://schemas.openxmlformats.org/markup-compatibility/2006" xmlns:p14="http://schemas.microsoft.com/office/powerpoint/2010/main">
    <mc:Choice Requires="p14">
      <p:transition spd="slow" p14:dur="2000" advTm="9808"/>
    </mc:Choice>
    <mc:Fallback xmlns="">
      <p:transition spd="slow" advTm="98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Diagnosis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grpSp>
        <p:nvGrpSpPr>
          <p:cNvPr id="7" name="Group 6">
            <a:extLst>
              <a:ext uri="{FF2B5EF4-FFF2-40B4-BE49-F238E27FC236}">
                <a16:creationId xmlns:a16="http://schemas.microsoft.com/office/drawing/2014/main" id="{9B3D902A-AFD7-406F-ADB1-A06E05CE318F}"/>
              </a:ext>
            </a:extLst>
          </p:cNvPr>
          <p:cNvGrpSpPr/>
          <p:nvPr/>
        </p:nvGrpSpPr>
        <p:grpSpPr>
          <a:xfrm>
            <a:off x="1344407" y="1267097"/>
            <a:ext cx="9354864" cy="5034292"/>
            <a:chOff x="595940" y="1740093"/>
            <a:chExt cx="8082473" cy="4349559"/>
          </a:xfrm>
        </p:grpSpPr>
        <p:cxnSp>
          <p:nvCxnSpPr>
            <p:cNvPr id="8" name="Connector: Elbow 7">
              <a:extLst>
                <a:ext uri="{FF2B5EF4-FFF2-40B4-BE49-F238E27FC236}">
                  <a16:creationId xmlns:a16="http://schemas.microsoft.com/office/drawing/2014/main" id="{78066645-1637-4EFA-AD24-F152D57BC361}"/>
                </a:ext>
              </a:extLst>
            </p:cNvPr>
            <p:cNvCxnSpPr>
              <a:stCxn id="15" idx="6"/>
            </p:cNvCxnSpPr>
            <p:nvPr/>
          </p:nvCxnSpPr>
          <p:spPr>
            <a:xfrm>
              <a:off x="4922818" y="3617489"/>
              <a:ext cx="2212804" cy="2009325"/>
            </a:xfrm>
            <a:prstGeom prst="bentConnector3">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9" name="Connector: Elbow 8">
              <a:extLst>
                <a:ext uri="{FF2B5EF4-FFF2-40B4-BE49-F238E27FC236}">
                  <a16:creationId xmlns:a16="http://schemas.microsoft.com/office/drawing/2014/main" id="{F28E275F-AB31-4EC4-AE6B-0DF56C379351}"/>
                </a:ext>
              </a:extLst>
            </p:cNvPr>
            <p:cNvCxnSpPr>
              <a:cxnSpLocks/>
              <a:stCxn id="15" idx="1"/>
            </p:cNvCxnSpPr>
            <p:nvPr/>
          </p:nvCxnSpPr>
          <p:spPr>
            <a:xfrm flipV="1">
              <a:off x="4922818" y="2331720"/>
              <a:ext cx="2212804" cy="360094"/>
            </a:xfrm>
            <a:prstGeom prst="bentConnector3">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10" name="Freeform 25">
              <a:extLst>
                <a:ext uri="{FF2B5EF4-FFF2-40B4-BE49-F238E27FC236}">
                  <a16:creationId xmlns:a16="http://schemas.microsoft.com/office/drawing/2014/main" id="{99BE9B00-E7E8-4A78-83FF-DA674B034E41}"/>
                </a:ext>
              </a:extLst>
            </p:cNvPr>
            <p:cNvSpPr/>
            <p:nvPr/>
          </p:nvSpPr>
          <p:spPr>
            <a:xfrm>
              <a:off x="7135622" y="5163977"/>
              <a:ext cx="1542791" cy="925675"/>
            </a:xfrm>
            <a:custGeom>
              <a:avLst/>
              <a:gdLst>
                <a:gd name="connsiteX0" fmla="*/ 0 w 1542791"/>
                <a:gd name="connsiteY0" fmla="*/ 92568 h 925675"/>
                <a:gd name="connsiteX1" fmla="*/ 92568 w 1542791"/>
                <a:gd name="connsiteY1" fmla="*/ 0 h 925675"/>
                <a:gd name="connsiteX2" fmla="*/ 1450224 w 1542791"/>
                <a:gd name="connsiteY2" fmla="*/ 0 h 925675"/>
                <a:gd name="connsiteX3" fmla="*/ 1542792 w 1542791"/>
                <a:gd name="connsiteY3" fmla="*/ 92568 h 925675"/>
                <a:gd name="connsiteX4" fmla="*/ 1542791 w 1542791"/>
                <a:gd name="connsiteY4" fmla="*/ 833108 h 925675"/>
                <a:gd name="connsiteX5" fmla="*/ 1450223 w 1542791"/>
                <a:gd name="connsiteY5" fmla="*/ 925676 h 925675"/>
                <a:gd name="connsiteX6" fmla="*/ 92568 w 1542791"/>
                <a:gd name="connsiteY6" fmla="*/ 925675 h 925675"/>
                <a:gd name="connsiteX7" fmla="*/ 0 w 1542791"/>
                <a:gd name="connsiteY7" fmla="*/ 833107 h 925675"/>
                <a:gd name="connsiteX8" fmla="*/ 0 w 1542791"/>
                <a:gd name="connsiteY8" fmla="*/ 92568 h 92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2791" h="925675">
                  <a:moveTo>
                    <a:pt x="0" y="92568"/>
                  </a:moveTo>
                  <a:cubicBezTo>
                    <a:pt x="0" y="41444"/>
                    <a:pt x="41444" y="0"/>
                    <a:pt x="92568" y="0"/>
                  </a:cubicBezTo>
                  <a:lnTo>
                    <a:pt x="1450224" y="0"/>
                  </a:lnTo>
                  <a:cubicBezTo>
                    <a:pt x="1501348" y="0"/>
                    <a:pt x="1542792" y="41444"/>
                    <a:pt x="1542792" y="92568"/>
                  </a:cubicBezTo>
                  <a:cubicBezTo>
                    <a:pt x="1542792" y="339415"/>
                    <a:pt x="1542791" y="586261"/>
                    <a:pt x="1542791" y="833108"/>
                  </a:cubicBezTo>
                  <a:cubicBezTo>
                    <a:pt x="1542791" y="884232"/>
                    <a:pt x="1501347" y="925676"/>
                    <a:pt x="1450223" y="925676"/>
                  </a:cubicBezTo>
                  <a:lnTo>
                    <a:pt x="92568" y="925675"/>
                  </a:lnTo>
                  <a:cubicBezTo>
                    <a:pt x="41444" y="925675"/>
                    <a:pt x="0" y="884231"/>
                    <a:pt x="0" y="833107"/>
                  </a:cubicBezTo>
                  <a:lnTo>
                    <a:pt x="0" y="92568"/>
                  </a:lnTo>
                  <a:close/>
                </a:path>
              </a:pathLst>
            </a:custGeom>
            <a:solidFill>
              <a:srgbClr val="D6DCE9"/>
            </a:solidFill>
            <a:ln w="25400" cap="flat" cmpd="sng" algn="ctr">
              <a:solidFill>
                <a:srgbClr val="D6DCE9"/>
              </a:solidFill>
              <a:prstDash val="solid"/>
            </a:ln>
            <a:effectLst/>
          </p:spPr>
          <p:txBody>
            <a:bodyPr spcFirstLastPara="0" vert="horz" wrap="square" lIns="95692" tIns="95692" rIns="95692" bIns="95692" numCol="1" spcCol="1270" anchor="ctr" anchorCtr="0">
              <a:noAutofit/>
            </a:bodyPr>
            <a:lstStyle/>
            <a:p>
              <a:pPr marL="0" marR="0" lvl="0" indent="0" algn="ctr" defTabSz="800100" eaLnBrk="1" fontAlgn="auto" latinLnBrk="0" hangingPunct="1">
                <a:lnSpc>
                  <a:spcPct val="90000"/>
                </a:lnSpc>
                <a:spcBef>
                  <a:spcPct val="0"/>
                </a:spcBef>
                <a:spcAft>
                  <a:spcPct val="35000"/>
                </a:spcAft>
                <a:buClrTx/>
                <a:buSzTx/>
                <a:buFontTx/>
                <a:buNone/>
                <a:tabLst/>
                <a:defRPr/>
              </a:pPr>
              <a:r>
                <a:rPr kumimoji="0" lang="en-GB" sz="1800" b="1" i="0" u="none" strike="noStrike" kern="0" cap="none" spc="0" normalizeH="0" baseline="0" noProof="0" dirty="0">
                  <a:ln>
                    <a:noFill/>
                  </a:ln>
                  <a:solidFill>
                    <a:prstClr val="black"/>
                  </a:solidFill>
                  <a:effectLst/>
                  <a:uLnTx/>
                  <a:uFillTx/>
                  <a:latin typeface="Arial"/>
                  <a:ea typeface="+mn-ea"/>
                  <a:cs typeface="+mn-cs"/>
                </a:rPr>
                <a:t>Treatment</a:t>
              </a:r>
            </a:p>
          </p:txBody>
        </p:sp>
        <p:sp>
          <p:nvSpPr>
            <p:cNvPr id="11" name="Freeform 18">
              <a:extLst>
                <a:ext uri="{FF2B5EF4-FFF2-40B4-BE49-F238E27FC236}">
                  <a16:creationId xmlns:a16="http://schemas.microsoft.com/office/drawing/2014/main" id="{EC27335D-20AB-4137-AB4C-82B5FD8C87ED}"/>
                </a:ext>
              </a:extLst>
            </p:cNvPr>
            <p:cNvSpPr/>
            <p:nvPr/>
          </p:nvSpPr>
          <p:spPr>
            <a:xfrm>
              <a:off x="595940" y="2695106"/>
              <a:ext cx="1542791" cy="925675"/>
            </a:xfrm>
            <a:custGeom>
              <a:avLst/>
              <a:gdLst>
                <a:gd name="connsiteX0" fmla="*/ 0 w 1542791"/>
                <a:gd name="connsiteY0" fmla="*/ 92568 h 925675"/>
                <a:gd name="connsiteX1" fmla="*/ 92568 w 1542791"/>
                <a:gd name="connsiteY1" fmla="*/ 0 h 925675"/>
                <a:gd name="connsiteX2" fmla="*/ 1450224 w 1542791"/>
                <a:gd name="connsiteY2" fmla="*/ 0 h 925675"/>
                <a:gd name="connsiteX3" fmla="*/ 1542792 w 1542791"/>
                <a:gd name="connsiteY3" fmla="*/ 92568 h 925675"/>
                <a:gd name="connsiteX4" fmla="*/ 1542791 w 1542791"/>
                <a:gd name="connsiteY4" fmla="*/ 833108 h 925675"/>
                <a:gd name="connsiteX5" fmla="*/ 1450223 w 1542791"/>
                <a:gd name="connsiteY5" fmla="*/ 925676 h 925675"/>
                <a:gd name="connsiteX6" fmla="*/ 92568 w 1542791"/>
                <a:gd name="connsiteY6" fmla="*/ 925675 h 925675"/>
                <a:gd name="connsiteX7" fmla="*/ 0 w 1542791"/>
                <a:gd name="connsiteY7" fmla="*/ 833107 h 925675"/>
                <a:gd name="connsiteX8" fmla="*/ 0 w 1542791"/>
                <a:gd name="connsiteY8" fmla="*/ 92568 h 92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2791" h="925675">
                  <a:moveTo>
                    <a:pt x="0" y="92568"/>
                  </a:moveTo>
                  <a:cubicBezTo>
                    <a:pt x="0" y="41444"/>
                    <a:pt x="41444" y="0"/>
                    <a:pt x="92568" y="0"/>
                  </a:cubicBezTo>
                  <a:lnTo>
                    <a:pt x="1450224" y="0"/>
                  </a:lnTo>
                  <a:cubicBezTo>
                    <a:pt x="1501348" y="0"/>
                    <a:pt x="1542792" y="41444"/>
                    <a:pt x="1542792" y="92568"/>
                  </a:cubicBezTo>
                  <a:cubicBezTo>
                    <a:pt x="1542792" y="339415"/>
                    <a:pt x="1542791" y="586261"/>
                    <a:pt x="1542791" y="833108"/>
                  </a:cubicBezTo>
                  <a:cubicBezTo>
                    <a:pt x="1542791" y="884232"/>
                    <a:pt x="1501347" y="925676"/>
                    <a:pt x="1450223" y="925676"/>
                  </a:cubicBezTo>
                  <a:lnTo>
                    <a:pt x="92568" y="925675"/>
                  </a:lnTo>
                  <a:cubicBezTo>
                    <a:pt x="41444" y="925675"/>
                    <a:pt x="0" y="884231"/>
                    <a:pt x="0" y="833107"/>
                  </a:cubicBezTo>
                  <a:lnTo>
                    <a:pt x="0" y="92568"/>
                  </a:lnTo>
                  <a:close/>
                </a:path>
              </a:pathLst>
            </a:custGeom>
            <a:solidFill>
              <a:srgbClr val="D6DCE9"/>
            </a:solidFill>
            <a:ln w="25400" cap="flat" cmpd="sng" algn="ctr">
              <a:solidFill>
                <a:srgbClr val="D6DCE9"/>
              </a:solidFill>
              <a:prstDash val="solid"/>
            </a:ln>
            <a:effectLst/>
          </p:spPr>
          <p:txBody>
            <a:bodyPr spcFirstLastPara="0" vert="horz" wrap="square" lIns="95692" tIns="95692" rIns="95692" bIns="95692" numCol="1" spcCol="1270" anchor="ctr" anchorCtr="0">
              <a:noAutofit/>
            </a:bodyPr>
            <a:lstStyle/>
            <a:p>
              <a:pPr marL="0" marR="0" lvl="0" indent="0" algn="ctr" defTabSz="800100" eaLnBrk="1" fontAlgn="auto" latinLnBrk="0" hangingPunct="1">
                <a:lnSpc>
                  <a:spcPct val="90000"/>
                </a:lnSpc>
                <a:spcBef>
                  <a:spcPct val="0"/>
                </a:spcBef>
                <a:spcAft>
                  <a:spcPct val="35000"/>
                </a:spcAft>
                <a:buClrTx/>
                <a:buSzTx/>
                <a:buFontTx/>
                <a:buNone/>
                <a:tabLst/>
                <a:defRPr/>
              </a:pPr>
              <a:r>
                <a:rPr kumimoji="0" lang="en-GB" sz="1800" b="1" i="0" u="none" strike="noStrike" kern="0" cap="none" spc="0" normalizeH="0" baseline="0" noProof="0" dirty="0">
                  <a:ln>
                    <a:noFill/>
                  </a:ln>
                  <a:solidFill>
                    <a:prstClr val="black"/>
                  </a:solidFill>
                  <a:effectLst/>
                  <a:uLnTx/>
                  <a:uFillTx/>
                  <a:latin typeface="Arial"/>
                  <a:ea typeface="+mn-ea"/>
                  <a:cs typeface="+mn-cs"/>
                </a:rPr>
                <a:t>PSA Test </a:t>
              </a:r>
              <a:br>
                <a:rPr kumimoji="0" lang="en-GB" sz="1800" b="1" i="0" u="none" strike="noStrike" kern="0" cap="none" spc="0" normalizeH="0" baseline="0" noProof="0" dirty="0">
                  <a:ln>
                    <a:noFill/>
                  </a:ln>
                  <a:solidFill>
                    <a:prstClr val="black"/>
                  </a:solidFill>
                  <a:effectLst/>
                  <a:uLnTx/>
                  <a:uFillTx/>
                  <a:latin typeface="Arial"/>
                  <a:ea typeface="+mn-ea"/>
                  <a:cs typeface="+mn-cs"/>
                </a:rPr>
              </a:br>
              <a:r>
                <a:rPr kumimoji="0" lang="en-GB" sz="1800" b="1" i="0" u="none" strike="noStrike" kern="0" cap="none" spc="0" normalizeH="0" baseline="0" noProof="0" dirty="0">
                  <a:ln>
                    <a:noFill/>
                  </a:ln>
                  <a:solidFill>
                    <a:prstClr val="black"/>
                  </a:solidFill>
                  <a:effectLst/>
                  <a:uLnTx/>
                  <a:uFillTx/>
                  <a:latin typeface="Arial"/>
                  <a:ea typeface="+mn-ea"/>
                  <a:cs typeface="+mn-cs"/>
                </a:rPr>
                <a:t>and</a:t>
              </a:r>
              <a:br>
                <a:rPr kumimoji="0" lang="en-GB" sz="1800" b="1" i="0" u="none" strike="noStrike" kern="0" cap="none" spc="0" normalizeH="0" baseline="0" noProof="0" dirty="0">
                  <a:ln>
                    <a:noFill/>
                  </a:ln>
                  <a:solidFill>
                    <a:prstClr val="black"/>
                  </a:solidFill>
                  <a:effectLst/>
                  <a:uLnTx/>
                  <a:uFillTx/>
                  <a:latin typeface="Arial"/>
                  <a:ea typeface="+mn-ea"/>
                  <a:cs typeface="+mn-cs"/>
                </a:rPr>
              </a:br>
              <a:r>
                <a:rPr kumimoji="0" lang="en-GB" sz="1800" b="1" i="0" u="none" strike="noStrike" kern="0" cap="none" spc="0" normalizeH="0" baseline="0" noProof="0" dirty="0">
                  <a:ln>
                    <a:noFill/>
                  </a:ln>
                  <a:solidFill>
                    <a:prstClr val="black"/>
                  </a:solidFill>
                  <a:effectLst/>
                  <a:uLnTx/>
                  <a:uFillTx/>
                  <a:latin typeface="Arial"/>
                  <a:ea typeface="+mn-ea"/>
                  <a:cs typeface="+mn-cs"/>
                </a:rPr>
                <a:t>DRE</a:t>
              </a:r>
            </a:p>
          </p:txBody>
        </p:sp>
        <p:sp>
          <p:nvSpPr>
            <p:cNvPr id="12" name="Freeform 22">
              <a:extLst>
                <a:ext uri="{FF2B5EF4-FFF2-40B4-BE49-F238E27FC236}">
                  <a16:creationId xmlns:a16="http://schemas.microsoft.com/office/drawing/2014/main" id="{0A16F770-A0A6-45D9-820D-42A55C9B8058}"/>
                </a:ext>
              </a:extLst>
            </p:cNvPr>
            <p:cNvSpPr/>
            <p:nvPr/>
          </p:nvSpPr>
          <p:spPr>
            <a:xfrm>
              <a:off x="2730946" y="3461594"/>
              <a:ext cx="1542791" cy="925675"/>
            </a:xfrm>
            <a:custGeom>
              <a:avLst/>
              <a:gdLst>
                <a:gd name="connsiteX0" fmla="*/ 0 w 1542791"/>
                <a:gd name="connsiteY0" fmla="*/ 92568 h 925675"/>
                <a:gd name="connsiteX1" fmla="*/ 92568 w 1542791"/>
                <a:gd name="connsiteY1" fmla="*/ 0 h 925675"/>
                <a:gd name="connsiteX2" fmla="*/ 1450224 w 1542791"/>
                <a:gd name="connsiteY2" fmla="*/ 0 h 925675"/>
                <a:gd name="connsiteX3" fmla="*/ 1542792 w 1542791"/>
                <a:gd name="connsiteY3" fmla="*/ 92568 h 925675"/>
                <a:gd name="connsiteX4" fmla="*/ 1542791 w 1542791"/>
                <a:gd name="connsiteY4" fmla="*/ 833108 h 925675"/>
                <a:gd name="connsiteX5" fmla="*/ 1450223 w 1542791"/>
                <a:gd name="connsiteY5" fmla="*/ 925676 h 925675"/>
                <a:gd name="connsiteX6" fmla="*/ 92568 w 1542791"/>
                <a:gd name="connsiteY6" fmla="*/ 925675 h 925675"/>
                <a:gd name="connsiteX7" fmla="*/ 0 w 1542791"/>
                <a:gd name="connsiteY7" fmla="*/ 833107 h 925675"/>
                <a:gd name="connsiteX8" fmla="*/ 0 w 1542791"/>
                <a:gd name="connsiteY8" fmla="*/ 92568 h 92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2791" h="925675">
                  <a:moveTo>
                    <a:pt x="0" y="92568"/>
                  </a:moveTo>
                  <a:cubicBezTo>
                    <a:pt x="0" y="41444"/>
                    <a:pt x="41444" y="0"/>
                    <a:pt x="92568" y="0"/>
                  </a:cubicBezTo>
                  <a:lnTo>
                    <a:pt x="1450224" y="0"/>
                  </a:lnTo>
                  <a:cubicBezTo>
                    <a:pt x="1501348" y="0"/>
                    <a:pt x="1542792" y="41444"/>
                    <a:pt x="1542792" y="92568"/>
                  </a:cubicBezTo>
                  <a:cubicBezTo>
                    <a:pt x="1542792" y="339415"/>
                    <a:pt x="1542791" y="586261"/>
                    <a:pt x="1542791" y="833108"/>
                  </a:cubicBezTo>
                  <a:cubicBezTo>
                    <a:pt x="1542791" y="884232"/>
                    <a:pt x="1501347" y="925676"/>
                    <a:pt x="1450223" y="925676"/>
                  </a:cubicBezTo>
                  <a:lnTo>
                    <a:pt x="92568" y="925675"/>
                  </a:lnTo>
                  <a:cubicBezTo>
                    <a:pt x="41444" y="925675"/>
                    <a:pt x="0" y="884231"/>
                    <a:pt x="0" y="833107"/>
                  </a:cubicBezTo>
                  <a:lnTo>
                    <a:pt x="0" y="92568"/>
                  </a:lnTo>
                  <a:close/>
                </a:path>
              </a:pathLst>
            </a:custGeom>
            <a:solidFill>
              <a:srgbClr val="D6DCE9"/>
            </a:solidFill>
            <a:ln w="25400" cap="flat" cmpd="sng" algn="ctr">
              <a:solidFill>
                <a:srgbClr val="D6DCE9"/>
              </a:solidFill>
              <a:prstDash val="solid"/>
            </a:ln>
            <a:effectLst/>
          </p:spPr>
          <p:txBody>
            <a:bodyPr spcFirstLastPara="0" vert="horz" wrap="square" lIns="95692" tIns="95692" rIns="95692" bIns="95692" numCol="1" spcCol="1270" anchor="ctr" anchorCtr="0">
              <a:noAutofit/>
            </a:bodyPr>
            <a:lstStyle/>
            <a:p>
              <a:pPr marL="0" marR="0" lvl="0" indent="0" algn="ctr" defTabSz="800100" eaLnBrk="1" fontAlgn="auto" latinLnBrk="0" hangingPunct="1">
                <a:lnSpc>
                  <a:spcPct val="90000"/>
                </a:lnSpc>
                <a:spcBef>
                  <a:spcPct val="0"/>
                </a:spcBef>
                <a:spcAft>
                  <a:spcPct val="35000"/>
                </a:spcAft>
                <a:buClrTx/>
                <a:buSzTx/>
                <a:buFontTx/>
                <a:buNone/>
                <a:tabLst/>
                <a:defRPr/>
              </a:pPr>
              <a:r>
                <a:rPr kumimoji="0" lang="en-GB" sz="1800" b="1" i="0" u="none" strike="noStrike" kern="0" cap="none" spc="0" normalizeH="0" baseline="0" noProof="0" dirty="0">
                  <a:ln>
                    <a:noFill/>
                  </a:ln>
                  <a:solidFill>
                    <a:prstClr val="black"/>
                  </a:solidFill>
                  <a:effectLst/>
                  <a:uLnTx/>
                  <a:uFillTx/>
                  <a:latin typeface="Arial"/>
                  <a:ea typeface="+mn-ea"/>
                  <a:cs typeface="+mn-cs"/>
                </a:rPr>
                <a:t>MRI / CT Scan</a:t>
              </a:r>
            </a:p>
          </p:txBody>
        </p:sp>
        <p:sp>
          <p:nvSpPr>
            <p:cNvPr id="13" name="Freeform 24">
              <a:extLst>
                <a:ext uri="{FF2B5EF4-FFF2-40B4-BE49-F238E27FC236}">
                  <a16:creationId xmlns:a16="http://schemas.microsoft.com/office/drawing/2014/main" id="{71C0EF53-4CA9-43E0-B77D-BC74747FEEE2}"/>
                </a:ext>
              </a:extLst>
            </p:cNvPr>
            <p:cNvSpPr/>
            <p:nvPr/>
          </p:nvSpPr>
          <p:spPr>
            <a:xfrm>
              <a:off x="7135622" y="2001558"/>
              <a:ext cx="1542791" cy="925675"/>
            </a:xfrm>
            <a:custGeom>
              <a:avLst/>
              <a:gdLst>
                <a:gd name="connsiteX0" fmla="*/ 0 w 1542791"/>
                <a:gd name="connsiteY0" fmla="*/ 92568 h 925675"/>
                <a:gd name="connsiteX1" fmla="*/ 92568 w 1542791"/>
                <a:gd name="connsiteY1" fmla="*/ 0 h 925675"/>
                <a:gd name="connsiteX2" fmla="*/ 1450224 w 1542791"/>
                <a:gd name="connsiteY2" fmla="*/ 0 h 925675"/>
                <a:gd name="connsiteX3" fmla="*/ 1542792 w 1542791"/>
                <a:gd name="connsiteY3" fmla="*/ 92568 h 925675"/>
                <a:gd name="connsiteX4" fmla="*/ 1542791 w 1542791"/>
                <a:gd name="connsiteY4" fmla="*/ 833108 h 925675"/>
                <a:gd name="connsiteX5" fmla="*/ 1450223 w 1542791"/>
                <a:gd name="connsiteY5" fmla="*/ 925676 h 925675"/>
                <a:gd name="connsiteX6" fmla="*/ 92568 w 1542791"/>
                <a:gd name="connsiteY6" fmla="*/ 925675 h 925675"/>
                <a:gd name="connsiteX7" fmla="*/ 0 w 1542791"/>
                <a:gd name="connsiteY7" fmla="*/ 833107 h 925675"/>
                <a:gd name="connsiteX8" fmla="*/ 0 w 1542791"/>
                <a:gd name="connsiteY8" fmla="*/ 92568 h 92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2791" h="925675">
                  <a:moveTo>
                    <a:pt x="0" y="92568"/>
                  </a:moveTo>
                  <a:cubicBezTo>
                    <a:pt x="0" y="41444"/>
                    <a:pt x="41444" y="0"/>
                    <a:pt x="92568" y="0"/>
                  </a:cubicBezTo>
                  <a:lnTo>
                    <a:pt x="1450224" y="0"/>
                  </a:lnTo>
                  <a:cubicBezTo>
                    <a:pt x="1501348" y="0"/>
                    <a:pt x="1542792" y="41444"/>
                    <a:pt x="1542792" y="92568"/>
                  </a:cubicBezTo>
                  <a:cubicBezTo>
                    <a:pt x="1542792" y="339415"/>
                    <a:pt x="1542791" y="586261"/>
                    <a:pt x="1542791" y="833108"/>
                  </a:cubicBezTo>
                  <a:cubicBezTo>
                    <a:pt x="1542791" y="884232"/>
                    <a:pt x="1501347" y="925676"/>
                    <a:pt x="1450223" y="925676"/>
                  </a:cubicBezTo>
                  <a:lnTo>
                    <a:pt x="92568" y="925675"/>
                  </a:lnTo>
                  <a:cubicBezTo>
                    <a:pt x="41444" y="925675"/>
                    <a:pt x="0" y="884231"/>
                    <a:pt x="0" y="833107"/>
                  </a:cubicBezTo>
                  <a:lnTo>
                    <a:pt x="0" y="92568"/>
                  </a:lnTo>
                  <a:close/>
                </a:path>
              </a:pathLst>
            </a:custGeom>
            <a:solidFill>
              <a:srgbClr val="D6DCE9"/>
            </a:solidFill>
            <a:ln w="25400" cap="flat" cmpd="sng" algn="ctr">
              <a:solidFill>
                <a:srgbClr val="D6DCE9"/>
              </a:solidFill>
              <a:prstDash val="solid"/>
            </a:ln>
            <a:effectLst/>
          </p:spPr>
          <p:txBody>
            <a:bodyPr spcFirstLastPara="0" vert="horz" wrap="square" lIns="95692" tIns="95692" rIns="95692" bIns="95692" numCol="1" spcCol="1270" anchor="ctr" anchorCtr="0">
              <a:noAutofit/>
            </a:bodyPr>
            <a:lstStyle/>
            <a:p>
              <a:pPr marL="0" marR="0" lvl="0" indent="0" algn="ctr" defTabSz="800100" eaLnBrk="1" fontAlgn="auto" latinLnBrk="0" hangingPunct="1">
                <a:lnSpc>
                  <a:spcPct val="90000"/>
                </a:lnSpc>
                <a:spcBef>
                  <a:spcPct val="0"/>
                </a:spcBef>
                <a:spcAft>
                  <a:spcPct val="35000"/>
                </a:spcAft>
                <a:buClrTx/>
                <a:buSzTx/>
                <a:buFontTx/>
                <a:buNone/>
                <a:tabLst/>
                <a:defRPr/>
              </a:pPr>
              <a:r>
                <a:rPr kumimoji="0" lang="en-GB" sz="1800" b="1" i="0" u="none" strike="noStrike" kern="0" cap="none" spc="0" normalizeH="0" baseline="0" noProof="0" dirty="0">
                  <a:ln>
                    <a:noFill/>
                  </a:ln>
                  <a:solidFill>
                    <a:prstClr val="black"/>
                  </a:solidFill>
                  <a:effectLst/>
                  <a:uLnTx/>
                  <a:uFillTx/>
                  <a:latin typeface="Arial"/>
                  <a:ea typeface="+mn-ea"/>
                  <a:cs typeface="+mn-cs"/>
                </a:rPr>
                <a:t>Bone Scan</a:t>
              </a:r>
            </a:p>
          </p:txBody>
        </p:sp>
        <p:sp>
          <p:nvSpPr>
            <p:cNvPr id="14" name="Freeform 20">
              <a:extLst>
                <a:ext uri="{FF2B5EF4-FFF2-40B4-BE49-F238E27FC236}">
                  <a16:creationId xmlns:a16="http://schemas.microsoft.com/office/drawing/2014/main" id="{EE55CB1F-C37C-4A57-AEB2-B635A23DCFD2}"/>
                </a:ext>
              </a:extLst>
            </p:cNvPr>
            <p:cNvSpPr/>
            <p:nvPr/>
          </p:nvSpPr>
          <p:spPr>
            <a:xfrm>
              <a:off x="2731884" y="2001559"/>
              <a:ext cx="1542791" cy="925675"/>
            </a:xfrm>
            <a:custGeom>
              <a:avLst/>
              <a:gdLst>
                <a:gd name="connsiteX0" fmla="*/ 0 w 1542791"/>
                <a:gd name="connsiteY0" fmla="*/ 92568 h 925675"/>
                <a:gd name="connsiteX1" fmla="*/ 92568 w 1542791"/>
                <a:gd name="connsiteY1" fmla="*/ 0 h 925675"/>
                <a:gd name="connsiteX2" fmla="*/ 1450224 w 1542791"/>
                <a:gd name="connsiteY2" fmla="*/ 0 h 925675"/>
                <a:gd name="connsiteX3" fmla="*/ 1542792 w 1542791"/>
                <a:gd name="connsiteY3" fmla="*/ 92568 h 925675"/>
                <a:gd name="connsiteX4" fmla="*/ 1542791 w 1542791"/>
                <a:gd name="connsiteY4" fmla="*/ 833108 h 925675"/>
                <a:gd name="connsiteX5" fmla="*/ 1450223 w 1542791"/>
                <a:gd name="connsiteY5" fmla="*/ 925676 h 925675"/>
                <a:gd name="connsiteX6" fmla="*/ 92568 w 1542791"/>
                <a:gd name="connsiteY6" fmla="*/ 925675 h 925675"/>
                <a:gd name="connsiteX7" fmla="*/ 0 w 1542791"/>
                <a:gd name="connsiteY7" fmla="*/ 833107 h 925675"/>
                <a:gd name="connsiteX8" fmla="*/ 0 w 1542791"/>
                <a:gd name="connsiteY8" fmla="*/ 92568 h 92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2791" h="925675">
                  <a:moveTo>
                    <a:pt x="0" y="92568"/>
                  </a:moveTo>
                  <a:cubicBezTo>
                    <a:pt x="0" y="41444"/>
                    <a:pt x="41444" y="0"/>
                    <a:pt x="92568" y="0"/>
                  </a:cubicBezTo>
                  <a:lnTo>
                    <a:pt x="1450224" y="0"/>
                  </a:lnTo>
                  <a:cubicBezTo>
                    <a:pt x="1501348" y="0"/>
                    <a:pt x="1542792" y="41444"/>
                    <a:pt x="1542792" y="92568"/>
                  </a:cubicBezTo>
                  <a:cubicBezTo>
                    <a:pt x="1542792" y="339415"/>
                    <a:pt x="1542791" y="586261"/>
                    <a:pt x="1542791" y="833108"/>
                  </a:cubicBezTo>
                  <a:cubicBezTo>
                    <a:pt x="1542791" y="884232"/>
                    <a:pt x="1501347" y="925676"/>
                    <a:pt x="1450223" y="925676"/>
                  </a:cubicBezTo>
                  <a:lnTo>
                    <a:pt x="92568" y="925675"/>
                  </a:lnTo>
                  <a:cubicBezTo>
                    <a:pt x="41444" y="925675"/>
                    <a:pt x="0" y="884231"/>
                    <a:pt x="0" y="833107"/>
                  </a:cubicBezTo>
                  <a:lnTo>
                    <a:pt x="0" y="92568"/>
                  </a:lnTo>
                  <a:close/>
                </a:path>
              </a:pathLst>
            </a:custGeom>
            <a:solidFill>
              <a:srgbClr val="D6DCE9"/>
            </a:solidFill>
            <a:ln w="25400" cap="flat" cmpd="sng" algn="ctr">
              <a:solidFill>
                <a:srgbClr val="D6DCE9"/>
              </a:solidFill>
              <a:prstDash val="solid"/>
            </a:ln>
            <a:effectLst/>
          </p:spPr>
          <p:txBody>
            <a:bodyPr spcFirstLastPara="0" vert="horz" wrap="square" lIns="95692" tIns="95692" rIns="95692" bIns="95692" numCol="1" spcCol="1270" anchor="ctr" anchorCtr="0">
              <a:noAutofit/>
            </a:bodyPr>
            <a:lstStyle/>
            <a:p>
              <a:pPr marL="0" marR="0" lvl="0" indent="0" algn="ctr" defTabSz="800100" eaLnBrk="1" fontAlgn="auto" latinLnBrk="0" hangingPunct="1">
                <a:lnSpc>
                  <a:spcPct val="90000"/>
                </a:lnSpc>
                <a:spcBef>
                  <a:spcPct val="0"/>
                </a:spcBef>
                <a:spcAft>
                  <a:spcPct val="35000"/>
                </a:spcAft>
                <a:buClrTx/>
                <a:buSzTx/>
                <a:buFontTx/>
                <a:buNone/>
                <a:tabLst/>
                <a:defRPr/>
              </a:pPr>
              <a:r>
                <a:rPr kumimoji="0" lang="en-GB" sz="1800" b="1" i="0" u="none" strike="noStrike" kern="0" cap="none" spc="0" normalizeH="0" baseline="0" noProof="0" dirty="0">
                  <a:ln>
                    <a:noFill/>
                  </a:ln>
                  <a:solidFill>
                    <a:prstClr val="black"/>
                  </a:solidFill>
                  <a:effectLst/>
                  <a:uLnTx/>
                  <a:uFillTx/>
                  <a:latin typeface="Arial"/>
                  <a:ea typeface="+mn-ea"/>
                  <a:cs typeface="+mn-cs"/>
                </a:rPr>
                <a:t>Biopsy</a:t>
              </a:r>
            </a:p>
            <a:p>
              <a:pPr marL="0" marR="0" lvl="0" indent="0" algn="ctr" defTabSz="800100" eaLnBrk="1" fontAlgn="auto" latinLnBrk="0" hangingPunct="1">
                <a:lnSpc>
                  <a:spcPct val="90000"/>
                </a:lnSpc>
                <a:spcBef>
                  <a:spcPct val="0"/>
                </a:spcBef>
                <a:spcAft>
                  <a:spcPct val="35000"/>
                </a:spcAft>
                <a:buClrTx/>
                <a:buSzTx/>
                <a:buFontTx/>
                <a:buNone/>
                <a:tabLst/>
                <a:defRPr/>
              </a:pPr>
              <a:r>
                <a:rPr kumimoji="0" lang="en-GB" sz="1400" b="1" i="0" u="none" strike="noStrike" kern="0" cap="none" spc="0" normalizeH="0" baseline="0" noProof="0" dirty="0">
                  <a:ln>
                    <a:noFill/>
                  </a:ln>
                  <a:solidFill>
                    <a:prstClr val="black"/>
                  </a:solidFill>
                  <a:effectLst/>
                  <a:uLnTx/>
                  <a:uFillTx/>
                  <a:latin typeface="Arial"/>
                  <a:ea typeface="+mn-ea"/>
                  <a:cs typeface="+mn-cs"/>
                </a:rPr>
                <a:t>(US guided / Template / MRI guided)</a:t>
              </a:r>
            </a:p>
          </p:txBody>
        </p:sp>
        <p:sp>
          <p:nvSpPr>
            <p:cNvPr id="15" name="Freeform 24">
              <a:extLst>
                <a:ext uri="{FF2B5EF4-FFF2-40B4-BE49-F238E27FC236}">
                  <a16:creationId xmlns:a16="http://schemas.microsoft.com/office/drawing/2014/main" id="{965A49EE-92CF-4AC0-893E-C46432D8B0AC}"/>
                </a:ext>
              </a:extLst>
            </p:cNvPr>
            <p:cNvSpPr/>
            <p:nvPr/>
          </p:nvSpPr>
          <p:spPr>
            <a:xfrm>
              <a:off x="4830250" y="2691814"/>
              <a:ext cx="1542791" cy="925675"/>
            </a:xfrm>
            <a:custGeom>
              <a:avLst/>
              <a:gdLst>
                <a:gd name="connsiteX0" fmla="*/ 0 w 1542791"/>
                <a:gd name="connsiteY0" fmla="*/ 92568 h 925675"/>
                <a:gd name="connsiteX1" fmla="*/ 92568 w 1542791"/>
                <a:gd name="connsiteY1" fmla="*/ 0 h 925675"/>
                <a:gd name="connsiteX2" fmla="*/ 1450224 w 1542791"/>
                <a:gd name="connsiteY2" fmla="*/ 0 h 925675"/>
                <a:gd name="connsiteX3" fmla="*/ 1542792 w 1542791"/>
                <a:gd name="connsiteY3" fmla="*/ 92568 h 925675"/>
                <a:gd name="connsiteX4" fmla="*/ 1542791 w 1542791"/>
                <a:gd name="connsiteY4" fmla="*/ 833108 h 925675"/>
                <a:gd name="connsiteX5" fmla="*/ 1450223 w 1542791"/>
                <a:gd name="connsiteY5" fmla="*/ 925676 h 925675"/>
                <a:gd name="connsiteX6" fmla="*/ 92568 w 1542791"/>
                <a:gd name="connsiteY6" fmla="*/ 925675 h 925675"/>
                <a:gd name="connsiteX7" fmla="*/ 0 w 1542791"/>
                <a:gd name="connsiteY7" fmla="*/ 833107 h 925675"/>
                <a:gd name="connsiteX8" fmla="*/ 0 w 1542791"/>
                <a:gd name="connsiteY8" fmla="*/ 92568 h 92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2791" h="925675">
                  <a:moveTo>
                    <a:pt x="0" y="92568"/>
                  </a:moveTo>
                  <a:cubicBezTo>
                    <a:pt x="0" y="41444"/>
                    <a:pt x="41444" y="0"/>
                    <a:pt x="92568" y="0"/>
                  </a:cubicBezTo>
                  <a:lnTo>
                    <a:pt x="1450224" y="0"/>
                  </a:lnTo>
                  <a:cubicBezTo>
                    <a:pt x="1501348" y="0"/>
                    <a:pt x="1542792" y="41444"/>
                    <a:pt x="1542792" y="92568"/>
                  </a:cubicBezTo>
                  <a:cubicBezTo>
                    <a:pt x="1542792" y="339415"/>
                    <a:pt x="1542791" y="586261"/>
                    <a:pt x="1542791" y="833108"/>
                  </a:cubicBezTo>
                  <a:cubicBezTo>
                    <a:pt x="1542791" y="884232"/>
                    <a:pt x="1501347" y="925676"/>
                    <a:pt x="1450223" y="925676"/>
                  </a:cubicBezTo>
                  <a:lnTo>
                    <a:pt x="92568" y="925675"/>
                  </a:lnTo>
                  <a:cubicBezTo>
                    <a:pt x="41444" y="925675"/>
                    <a:pt x="0" y="884231"/>
                    <a:pt x="0" y="833107"/>
                  </a:cubicBezTo>
                  <a:lnTo>
                    <a:pt x="0" y="92568"/>
                  </a:lnTo>
                  <a:close/>
                </a:path>
              </a:pathLst>
            </a:custGeom>
            <a:solidFill>
              <a:srgbClr val="D6DCE9"/>
            </a:solidFill>
            <a:ln w="25400" cap="flat" cmpd="sng" algn="ctr">
              <a:solidFill>
                <a:srgbClr val="D6DCE9"/>
              </a:solidFill>
              <a:prstDash val="solid"/>
            </a:ln>
            <a:effectLst/>
          </p:spPr>
          <p:txBody>
            <a:bodyPr spcFirstLastPara="0" vert="horz" wrap="square" lIns="95692" tIns="95692" rIns="95692" bIns="95692" numCol="1" spcCol="1270" anchor="ctr" anchorCtr="0">
              <a:noAutofit/>
            </a:bodyPr>
            <a:lstStyle/>
            <a:p>
              <a:pPr marL="0" marR="0" lvl="0" indent="0" algn="ctr" defTabSz="800100" eaLnBrk="1" fontAlgn="auto" latinLnBrk="0" hangingPunct="1">
                <a:lnSpc>
                  <a:spcPct val="90000"/>
                </a:lnSpc>
                <a:spcBef>
                  <a:spcPct val="0"/>
                </a:spcBef>
                <a:spcAft>
                  <a:spcPct val="35000"/>
                </a:spcAft>
                <a:buClrTx/>
                <a:buSzTx/>
                <a:buFontTx/>
                <a:buNone/>
                <a:tabLst/>
                <a:defRPr/>
              </a:pPr>
              <a:r>
                <a:rPr kumimoji="0" lang="en-GB" sz="1400" b="1" i="0" u="none" strike="noStrike" kern="0" cap="none" spc="0" normalizeH="0" baseline="0" noProof="0" dirty="0">
                  <a:ln>
                    <a:noFill/>
                  </a:ln>
                  <a:solidFill>
                    <a:prstClr val="black"/>
                  </a:solidFill>
                  <a:effectLst/>
                  <a:uLnTx/>
                  <a:uFillTx/>
                  <a:latin typeface="Arial"/>
                  <a:ea typeface="+mn-ea"/>
                  <a:cs typeface="+mn-cs"/>
                </a:rPr>
                <a:t>Metastases suspected that may alter treatment plan?</a:t>
              </a:r>
            </a:p>
          </p:txBody>
        </p:sp>
        <p:sp>
          <p:nvSpPr>
            <p:cNvPr id="16" name="Freeform 20">
              <a:extLst>
                <a:ext uri="{FF2B5EF4-FFF2-40B4-BE49-F238E27FC236}">
                  <a16:creationId xmlns:a16="http://schemas.microsoft.com/office/drawing/2014/main" id="{938D3D45-AC52-4CC5-BFEE-A5D7FB178AAD}"/>
                </a:ext>
              </a:extLst>
            </p:cNvPr>
            <p:cNvSpPr/>
            <p:nvPr/>
          </p:nvSpPr>
          <p:spPr>
            <a:xfrm>
              <a:off x="6077706" y="4082581"/>
              <a:ext cx="590670" cy="488375"/>
            </a:xfrm>
            <a:custGeom>
              <a:avLst/>
              <a:gdLst>
                <a:gd name="connsiteX0" fmla="*/ 0 w 1542791"/>
                <a:gd name="connsiteY0" fmla="*/ 92568 h 925675"/>
                <a:gd name="connsiteX1" fmla="*/ 92568 w 1542791"/>
                <a:gd name="connsiteY1" fmla="*/ 0 h 925675"/>
                <a:gd name="connsiteX2" fmla="*/ 1450224 w 1542791"/>
                <a:gd name="connsiteY2" fmla="*/ 0 h 925675"/>
                <a:gd name="connsiteX3" fmla="*/ 1542792 w 1542791"/>
                <a:gd name="connsiteY3" fmla="*/ 92568 h 925675"/>
                <a:gd name="connsiteX4" fmla="*/ 1542791 w 1542791"/>
                <a:gd name="connsiteY4" fmla="*/ 833108 h 925675"/>
                <a:gd name="connsiteX5" fmla="*/ 1450223 w 1542791"/>
                <a:gd name="connsiteY5" fmla="*/ 925676 h 925675"/>
                <a:gd name="connsiteX6" fmla="*/ 92568 w 1542791"/>
                <a:gd name="connsiteY6" fmla="*/ 925675 h 925675"/>
                <a:gd name="connsiteX7" fmla="*/ 0 w 1542791"/>
                <a:gd name="connsiteY7" fmla="*/ 833107 h 925675"/>
                <a:gd name="connsiteX8" fmla="*/ 0 w 1542791"/>
                <a:gd name="connsiteY8" fmla="*/ 92568 h 92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2791" h="925675">
                  <a:moveTo>
                    <a:pt x="0" y="92568"/>
                  </a:moveTo>
                  <a:cubicBezTo>
                    <a:pt x="0" y="41444"/>
                    <a:pt x="41444" y="0"/>
                    <a:pt x="92568" y="0"/>
                  </a:cubicBezTo>
                  <a:lnTo>
                    <a:pt x="1450224" y="0"/>
                  </a:lnTo>
                  <a:cubicBezTo>
                    <a:pt x="1501348" y="0"/>
                    <a:pt x="1542792" y="41444"/>
                    <a:pt x="1542792" y="92568"/>
                  </a:cubicBezTo>
                  <a:cubicBezTo>
                    <a:pt x="1542792" y="339415"/>
                    <a:pt x="1542791" y="586261"/>
                    <a:pt x="1542791" y="833108"/>
                  </a:cubicBezTo>
                  <a:cubicBezTo>
                    <a:pt x="1542791" y="884232"/>
                    <a:pt x="1501347" y="925676"/>
                    <a:pt x="1450223" y="925676"/>
                  </a:cubicBezTo>
                  <a:lnTo>
                    <a:pt x="92568" y="925675"/>
                  </a:lnTo>
                  <a:cubicBezTo>
                    <a:pt x="41444" y="925675"/>
                    <a:pt x="0" y="884231"/>
                    <a:pt x="0" y="833107"/>
                  </a:cubicBezTo>
                  <a:lnTo>
                    <a:pt x="0" y="92568"/>
                  </a:lnTo>
                  <a:close/>
                </a:path>
              </a:pathLst>
            </a:custGeom>
            <a:solidFill>
              <a:srgbClr val="D6DCE9"/>
            </a:solidFill>
            <a:ln w="25400" cap="flat" cmpd="sng" algn="ctr">
              <a:solidFill>
                <a:srgbClr val="D6DCE9"/>
              </a:solidFill>
              <a:prstDash val="solid"/>
            </a:ln>
            <a:effectLst/>
          </p:spPr>
          <p:txBody>
            <a:bodyPr spcFirstLastPara="0" vert="horz" wrap="square" lIns="95692" tIns="95692" rIns="95692" bIns="95692" numCol="1" spcCol="1270" anchor="ctr" anchorCtr="0">
              <a:noAutofit/>
            </a:bodyPr>
            <a:lstStyle/>
            <a:p>
              <a:pPr marL="0" marR="0" lvl="0" indent="0" algn="ctr" defTabSz="800100" eaLnBrk="1" fontAlgn="auto" latinLnBrk="0" hangingPunct="1">
                <a:lnSpc>
                  <a:spcPct val="90000"/>
                </a:lnSpc>
                <a:spcBef>
                  <a:spcPct val="0"/>
                </a:spcBef>
                <a:spcAft>
                  <a:spcPct val="35000"/>
                </a:spcAft>
                <a:buClrTx/>
                <a:buSzTx/>
                <a:buFontTx/>
                <a:buNone/>
                <a:tabLst/>
                <a:defRPr/>
              </a:pPr>
              <a:r>
                <a:rPr kumimoji="0" lang="en-GB" sz="1200" b="1" i="0" u="none" strike="noStrike" kern="0" cap="none" spc="0" normalizeH="0" baseline="0" noProof="0" dirty="0">
                  <a:ln>
                    <a:noFill/>
                  </a:ln>
                  <a:solidFill>
                    <a:srgbClr val="00B050"/>
                  </a:solidFill>
                  <a:effectLst/>
                  <a:uLnTx/>
                  <a:uFillTx/>
                  <a:latin typeface="Arial"/>
                  <a:ea typeface="+mn-ea"/>
                  <a:cs typeface="+mn-cs"/>
                </a:rPr>
                <a:t>NO</a:t>
              </a:r>
            </a:p>
          </p:txBody>
        </p:sp>
        <p:sp>
          <p:nvSpPr>
            <p:cNvPr id="17" name="Freeform 20">
              <a:extLst>
                <a:ext uri="{FF2B5EF4-FFF2-40B4-BE49-F238E27FC236}">
                  <a16:creationId xmlns:a16="http://schemas.microsoft.com/office/drawing/2014/main" id="{F26BA7B0-E349-4229-950D-B6702D109DD4}"/>
                </a:ext>
              </a:extLst>
            </p:cNvPr>
            <p:cNvSpPr/>
            <p:nvPr/>
          </p:nvSpPr>
          <p:spPr>
            <a:xfrm>
              <a:off x="6077706" y="1740093"/>
              <a:ext cx="590670" cy="488375"/>
            </a:xfrm>
            <a:custGeom>
              <a:avLst/>
              <a:gdLst>
                <a:gd name="connsiteX0" fmla="*/ 0 w 1542791"/>
                <a:gd name="connsiteY0" fmla="*/ 92568 h 925675"/>
                <a:gd name="connsiteX1" fmla="*/ 92568 w 1542791"/>
                <a:gd name="connsiteY1" fmla="*/ 0 h 925675"/>
                <a:gd name="connsiteX2" fmla="*/ 1450224 w 1542791"/>
                <a:gd name="connsiteY2" fmla="*/ 0 h 925675"/>
                <a:gd name="connsiteX3" fmla="*/ 1542792 w 1542791"/>
                <a:gd name="connsiteY3" fmla="*/ 92568 h 925675"/>
                <a:gd name="connsiteX4" fmla="*/ 1542791 w 1542791"/>
                <a:gd name="connsiteY4" fmla="*/ 833108 h 925675"/>
                <a:gd name="connsiteX5" fmla="*/ 1450223 w 1542791"/>
                <a:gd name="connsiteY5" fmla="*/ 925676 h 925675"/>
                <a:gd name="connsiteX6" fmla="*/ 92568 w 1542791"/>
                <a:gd name="connsiteY6" fmla="*/ 925675 h 925675"/>
                <a:gd name="connsiteX7" fmla="*/ 0 w 1542791"/>
                <a:gd name="connsiteY7" fmla="*/ 833107 h 925675"/>
                <a:gd name="connsiteX8" fmla="*/ 0 w 1542791"/>
                <a:gd name="connsiteY8" fmla="*/ 92568 h 92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2791" h="925675">
                  <a:moveTo>
                    <a:pt x="0" y="92568"/>
                  </a:moveTo>
                  <a:cubicBezTo>
                    <a:pt x="0" y="41444"/>
                    <a:pt x="41444" y="0"/>
                    <a:pt x="92568" y="0"/>
                  </a:cubicBezTo>
                  <a:lnTo>
                    <a:pt x="1450224" y="0"/>
                  </a:lnTo>
                  <a:cubicBezTo>
                    <a:pt x="1501348" y="0"/>
                    <a:pt x="1542792" y="41444"/>
                    <a:pt x="1542792" y="92568"/>
                  </a:cubicBezTo>
                  <a:cubicBezTo>
                    <a:pt x="1542792" y="339415"/>
                    <a:pt x="1542791" y="586261"/>
                    <a:pt x="1542791" y="833108"/>
                  </a:cubicBezTo>
                  <a:cubicBezTo>
                    <a:pt x="1542791" y="884232"/>
                    <a:pt x="1501347" y="925676"/>
                    <a:pt x="1450223" y="925676"/>
                  </a:cubicBezTo>
                  <a:lnTo>
                    <a:pt x="92568" y="925675"/>
                  </a:lnTo>
                  <a:cubicBezTo>
                    <a:pt x="41444" y="925675"/>
                    <a:pt x="0" y="884231"/>
                    <a:pt x="0" y="833107"/>
                  </a:cubicBezTo>
                  <a:lnTo>
                    <a:pt x="0" y="92568"/>
                  </a:lnTo>
                  <a:close/>
                </a:path>
              </a:pathLst>
            </a:custGeom>
            <a:solidFill>
              <a:srgbClr val="D6DCE9"/>
            </a:solidFill>
            <a:ln w="25400" cap="flat" cmpd="sng" algn="ctr">
              <a:solidFill>
                <a:srgbClr val="D6DCE9"/>
              </a:solidFill>
              <a:prstDash val="solid"/>
            </a:ln>
            <a:effectLst/>
          </p:spPr>
          <p:txBody>
            <a:bodyPr spcFirstLastPara="0" vert="horz" wrap="square" lIns="95692" tIns="95692" rIns="95692" bIns="95692" numCol="1" spcCol="1270" anchor="ctr" anchorCtr="0">
              <a:noAutofit/>
            </a:bodyPr>
            <a:lstStyle/>
            <a:p>
              <a:pPr marL="0" marR="0" lvl="0" indent="0" algn="ctr" defTabSz="800100" eaLnBrk="1" fontAlgn="auto" latinLnBrk="0" hangingPunct="1">
                <a:lnSpc>
                  <a:spcPct val="90000"/>
                </a:lnSpc>
                <a:spcBef>
                  <a:spcPct val="0"/>
                </a:spcBef>
                <a:spcAft>
                  <a:spcPct val="35000"/>
                </a:spcAft>
                <a:buClrTx/>
                <a:buSzTx/>
                <a:buFontTx/>
                <a:buNone/>
                <a:tabLst/>
                <a:defRPr/>
              </a:pPr>
              <a:r>
                <a:rPr kumimoji="0" lang="en-GB" sz="1200" b="1" i="0" u="none" strike="noStrike" kern="0" cap="none" spc="0" normalizeH="0" noProof="0" dirty="0">
                  <a:ln>
                    <a:noFill/>
                  </a:ln>
                  <a:solidFill>
                    <a:srgbClr val="FF0000"/>
                  </a:solidFill>
                  <a:effectLst/>
                  <a:uLnTx/>
                  <a:uFillTx/>
                  <a:latin typeface="Arial"/>
                  <a:ea typeface="+mn-ea"/>
                  <a:cs typeface="+mn-cs"/>
                </a:rPr>
                <a:t>YES</a:t>
              </a:r>
            </a:p>
          </p:txBody>
        </p:sp>
        <p:cxnSp>
          <p:nvCxnSpPr>
            <p:cNvPr id="18" name="Connector: Elbow 17">
              <a:extLst>
                <a:ext uri="{FF2B5EF4-FFF2-40B4-BE49-F238E27FC236}">
                  <a16:creationId xmlns:a16="http://schemas.microsoft.com/office/drawing/2014/main" id="{4598C7B0-AB50-45F2-AEF3-0D4AB9437F94}"/>
                </a:ext>
              </a:extLst>
            </p:cNvPr>
            <p:cNvCxnSpPr/>
            <p:nvPr/>
          </p:nvCxnSpPr>
          <p:spPr>
            <a:xfrm>
              <a:off x="2138731" y="3163824"/>
              <a:ext cx="522173" cy="456957"/>
            </a:xfrm>
            <a:prstGeom prst="bentConnector3">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1F83402B-03DB-41F9-B87D-5A23D007FBD0}"/>
                </a:ext>
              </a:extLst>
            </p:cNvPr>
            <p:cNvCxnSpPr>
              <a:cxnSpLocks/>
            </p:cNvCxnSpPr>
            <p:nvPr/>
          </p:nvCxnSpPr>
          <p:spPr>
            <a:xfrm flipV="1">
              <a:off x="2138731" y="2697695"/>
              <a:ext cx="522173" cy="456957"/>
            </a:xfrm>
            <a:prstGeom prst="bentConnector3">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4E2C2742-E72F-41F3-8455-7F031FA1D3CE}"/>
                </a:ext>
              </a:extLst>
            </p:cNvPr>
            <p:cNvCxnSpPr>
              <a:cxnSpLocks/>
              <a:stCxn id="12" idx="3"/>
            </p:cNvCxnSpPr>
            <p:nvPr/>
          </p:nvCxnSpPr>
          <p:spPr>
            <a:xfrm flipV="1">
              <a:off x="4273738" y="3163824"/>
              <a:ext cx="556512" cy="390338"/>
            </a:xfrm>
            <a:prstGeom prst="bentConnector3">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0D38A7F0-C15D-4985-BB64-F4C42A235592}"/>
                </a:ext>
              </a:extLst>
            </p:cNvPr>
            <p:cNvCxnSpPr>
              <a:cxnSpLocks/>
              <a:stCxn id="14" idx="4"/>
            </p:cNvCxnSpPr>
            <p:nvPr/>
          </p:nvCxnSpPr>
          <p:spPr>
            <a:xfrm>
              <a:off x="4274675" y="2834667"/>
              <a:ext cx="555904" cy="325162"/>
            </a:xfrm>
            <a:prstGeom prst="bentConnector3">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E15F105-0B91-4133-8662-D8E7F6AEAE47}"/>
                </a:ext>
              </a:extLst>
            </p:cNvPr>
            <p:cNvCxnSpPr/>
            <p:nvPr/>
          </p:nvCxnSpPr>
          <p:spPr>
            <a:xfrm>
              <a:off x="7907017" y="2927234"/>
              <a:ext cx="0" cy="2165974"/>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48A65E2-7647-4BB8-97EF-E0F2E6349B13}"/>
                </a:ext>
              </a:extLst>
            </p:cNvPr>
            <p:cNvCxnSpPr/>
            <p:nvPr/>
          </p:nvCxnSpPr>
          <p:spPr>
            <a:xfrm>
              <a:off x="3502341" y="2997248"/>
              <a:ext cx="0" cy="395054"/>
            </a:xfrm>
            <a:prstGeom prst="straightConnector1">
              <a:avLst/>
            </a:prstGeom>
            <a:ln>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pic>
        <p:nvPicPr>
          <p:cNvPr id="24" name="Audio 23">
            <a:hlinkClick r:id="" action="ppaction://media"/>
            <a:extLst>
              <a:ext uri="{FF2B5EF4-FFF2-40B4-BE49-F238E27FC236}">
                <a16:creationId xmlns:a16="http://schemas.microsoft.com/office/drawing/2014/main" id="{D5969C86-1B8C-48F0-8F0B-A6E42B5AD35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92949304"/>
      </p:ext>
    </p:extLst>
  </p:cSld>
  <p:clrMapOvr>
    <a:masterClrMapping/>
  </p:clrMapOvr>
  <mc:AlternateContent xmlns:mc="http://schemas.openxmlformats.org/markup-compatibility/2006" xmlns:p14="http://schemas.microsoft.com/office/powerpoint/2010/main">
    <mc:Choice Requires="p14">
      <p:transition spd="slow" p14:dur="2000" advTm="21873"/>
    </mc:Choice>
    <mc:Fallback xmlns="">
      <p:transition spd="slow" advTm="218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Diagnosis - Prostate Specific Antigen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fontScale="92500" lnSpcReduction="10000"/>
          </a:bodyPr>
          <a:lstStyle/>
          <a:p>
            <a:r>
              <a:rPr lang="en-GB" dirty="0">
                <a:latin typeface="+mn-lt"/>
              </a:rPr>
              <a:t>Prostate Specific Antigen (PSA) is a protein produced in the prostate and can be detected in the blood</a:t>
            </a:r>
          </a:p>
          <a:p>
            <a:endParaRPr lang="en-GB" dirty="0">
              <a:latin typeface="+mn-lt"/>
            </a:endParaRPr>
          </a:p>
          <a:p>
            <a:r>
              <a:rPr lang="en-GB" dirty="0">
                <a:latin typeface="+mn-lt"/>
              </a:rPr>
              <a:t>Elevated PSA levels in the blood can give an indication of problems in the prostate, but is not always cancer. A number of benign conditions can cause PSA level to rise, such as prostatitis and benign prostatic hyperplasia (BPH)</a:t>
            </a:r>
          </a:p>
          <a:p>
            <a:endParaRPr lang="en-GB" dirty="0">
              <a:latin typeface="+mn-lt"/>
            </a:endParaRPr>
          </a:p>
          <a:p>
            <a:r>
              <a:rPr lang="en-GB" dirty="0">
                <a:latin typeface="+mn-lt"/>
              </a:rPr>
              <a:t>If a patient is found to have a raised PSA, it is not diagnostic for prostate cancer but can give an indication that further investigations are necessary</a:t>
            </a:r>
          </a:p>
          <a:p>
            <a:endParaRPr lang="en-GB" dirty="0">
              <a:latin typeface="+mn-lt"/>
            </a:endParaRPr>
          </a:p>
          <a:p>
            <a:r>
              <a:rPr lang="en-GB" dirty="0">
                <a:latin typeface="+mn-lt"/>
              </a:rPr>
              <a:t>In patients diagnosed with prostate cancer, PSA testing can be used to monitor the patient</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7" name="Audio 6">
            <a:hlinkClick r:id="" action="ppaction://media"/>
            <a:extLst>
              <a:ext uri="{FF2B5EF4-FFF2-40B4-BE49-F238E27FC236}">
                <a16:creationId xmlns:a16="http://schemas.microsoft.com/office/drawing/2014/main" id="{CDDBE5D1-C470-4A5D-81DB-87A0275C864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54823798"/>
      </p:ext>
    </p:extLst>
  </p:cSld>
  <p:clrMapOvr>
    <a:masterClrMapping/>
  </p:clrMapOvr>
  <mc:AlternateContent xmlns:mc="http://schemas.openxmlformats.org/markup-compatibility/2006" xmlns:p14="http://schemas.microsoft.com/office/powerpoint/2010/main">
    <mc:Choice Requires="p14">
      <p:transition spd="slow" p14:dur="2000" advTm="14522"/>
    </mc:Choice>
    <mc:Fallback xmlns="">
      <p:transition spd="slow" advTm="145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Diagnosis - Digital Rectal Examination (DRE)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latin typeface="+mn-lt"/>
              </a:rPr>
              <a:t>Digital rectal exams involve the examination of the prostate through the rectal wall and are used in conjunction with other tests to diagnose problems with the prostate</a:t>
            </a:r>
          </a:p>
          <a:p>
            <a:endParaRPr lang="en-GB" dirty="0">
              <a:latin typeface="+mn-lt"/>
            </a:endParaRPr>
          </a:p>
          <a:p>
            <a:r>
              <a:rPr lang="en-GB" dirty="0">
                <a:latin typeface="+mn-lt"/>
              </a:rPr>
              <a:t>Enlarged</a:t>
            </a:r>
          </a:p>
          <a:p>
            <a:r>
              <a:rPr lang="en-GB" dirty="0">
                <a:latin typeface="+mn-lt"/>
              </a:rPr>
              <a:t>Hardened</a:t>
            </a:r>
          </a:p>
          <a:p>
            <a:r>
              <a:rPr lang="en-GB" dirty="0">
                <a:latin typeface="+mn-lt"/>
              </a:rPr>
              <a:t>Lumpy</a:t>
            </a:r>
          </a:p>
          <a:p>
            <a:endParaRPr lang="en-GB" dirty="0">
              <a:latin typeface="+mn-lt"/>
            </a:endParaRPr>
          </a:p>
          <a:p>
            <a:r>
              <a:rPr lang="en-GB" dirty="0">
                <a:latin typeface="+mn-lt"/>
              </a:rPr>
              <a:t>The results from DRE are also an important component to staging invasive prostate tumours</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7" name="Audio 6">
            <a:hlinkClick r:id="" action="ppaction://media"/>
            <a:extLst>
              <a:ext uri="{FF2B5EF4-FFF2-40B4-BE49-F238E27FC236}">
                <a16:creationId xmlns:a16="http://schemas.microsoft.com/office/drawing/2014/main" id="{6C359357-64BF-40D4-A7CF-F94C27811CB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70361277"/>
      </p:ext>
    </p:extLst>
  </p:cSld>
  <p:clrMapOvr>
    <a:masterClrMapping/>
  </p:clrMapOvr>
  <mc:AlternateContent xmlns:mc="http://schemas.openxmlformats.org/markup-compatibility/2006" xmlns:p14="http://schemas.microsoft.com/office/powerpoint/2010/main">
    <mc:Choice Requires="p14">
      <p:transition spd="slow" p14:dur="2000" advTm="11620"/>
    </mc:Choice>
    <mc:Fallback xmlns="">
      <p:transition spd="slow" advTm="116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Diagnosis - Imaging</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grpSp>
        <p:nvGrpSpPr>
          <p:cNvPr id="8" name="Group 7">
            <a:extLst>
              <a:ext uri="{FF2B5EF4-FFF2-40B4-BE49-F238E27FC236}">
                <a16:creationId xmlns:a16="http://schemas.microsoft.com/office/drawing/2014/main" id="{B84D2A7A-3A1B-4C6B-82FD-6D2CD1FC3916}"/>
              </a:ext>
            </a:extLst>
          </p:cNvPr>
          <p:cNvGrpSpPr/>
          <p:nvPr/>
        </p:nvGrpSpPr>
        <p:grpSpPr>
          <a:xfrm>
            <a:off x="557213" y="1456524"/>
            <a:ext cx="11107918" cy="4407233"/>
            <a:chOff x="557213" y="633563"/>
            <a:chExt cx="11107918" cy="4407233"/>
          </a:xfrm>
        </p:grpSpPr>
        <p:sp>
          <p:nvSpPr>
            <p:cNvPr id="9" name="Freeform: Shape 8">
              <a:extLst>
                <a:ext uri="{FF2B5EF4-FFF2-40B4-BE49-F238E27FC236}">
                  <a16:creationId xmlns:a16="http://schemas.microsoft.com/office/drawing/2014/main" id="{A341BB51-4231-4828-90B1-F6E3BDF2DB51}"/>
                </a:ext>
              </a:extLst>
            </p:cNvPr>
            <p:cNvSpPr/>
            <p:nvPr/>
          </p:nvSpPr>
          <p:spPr>
            <a:xfrm>
              <a:off x="557213" y="1875675"/>
              <a:ext cx="11107918" cy="907200"/>
            </a:xfrm>
            <a:custGeom>
              <a:avLst/>
              <a:gdLst>
                <a:gd name="connsiteX0" fmla="*/ 0 w 11107918"/>
                <a:gd name="connsiteY0" fmla="*/ 0 h 907200"/>
                <a:gd name="connsiteX1" fmla="*/ 11107918 w 11107918"/>
                <a:gd name="connsiteY1" fmla="*/ 0 h 907200"/>
                <a:gd name="connsiteX2" fmla="*/ 11107918 w 11107918"/>
                <a:gd name="connsiteY2" fmla="*/ 907200 h 907200"/>
                <a:gd name="connsiteX3" fmla="*/ 0 w 11107918"/>
                <a:gd name="connsiteY3" fmla="*/ 907200 h 907200"/>
                <a:gd name="connsiteX4" fmla="*/ 0 w 11107918"/>
                <a:gd name="connsiteY4" fmla="*/ 0 h 90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7918" h="907200">
                  <a:moveTo>
                    <a:pt x="0" y="0"/>
                  </a:moveTo>
                  <a:lnTo>
                    <a:pt x="11107918" y="0"/>
                  </a:lnTo>
                  <a:lnTo>
                    <a:pt x="11107918" y="907200"/>
                  </a:lnTo>
                  <a:lnTo>
                    <a:pt x="0" y="907200"/>
                  </a:lnTo>
                  <a:lnTo>
                    <a:pt x="0" y="0"/>
                  </a:lnTo>
                  <a:close/>
                </a:path>
              </a:pathLst>
            </a:custGeom>
            <a:solidFill>
              <a:schemeClr val="bg1"/>
            </a:solidFill>
            <a:ln>
              <a:solidFill>
                <a:srgbClr val="D6DCE9"/>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2098" tIns="333248" rIns="862098"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dirty="0"/>
                <a:t>Used for assessment of local spread of the tumour, and may also include information on nodal involvement. Sometimes used for targeted biopsies. </a:t>
              </a:r>
            </a:p>
          </p:txBody>
        </p:sp>
        <p:sp>
          <p:nvSpPr>
            <p:cNvPr id="10" name="Freeform: Shape 9">
              <a:extLst>
                <a:ext uri="{FF2B5EF4-FFF2-40B4-BE49-F238E27FC236}">
                  <a16:creationId xmlns:a16="http://schemas.microsoft.com/office/drawing/2014/main" id="{8B35C6CA-0BD5-43A5-9657-D04113A9312B}"/>
                </a:ext>
              </a:extLst>
            </p:cNvPr>
            <p:cNvSpPr/>
            <p:nvPr/>
          </p:nvSpPr>
          <p:spPr>
            <a:xfrm>
              <a:off x="1112608" y="1639515"/>
              <a:ext cx="3087667" cy="472320"/>
            </a:xfrm>
            <a:custGeom>
              <a:avLst/>
              <a:gdLst>
                <a:gd name="connsiteX0" fmla="*/ 0 w 3087667"/>
                <a:gd name="connsiteY0" fmla="*/ 78722 h 472320"/>
                <a:gd name="connsiteX1" fmla="*/ 78722 w 3087667"/>
                <a:gd name="connsiteY1" fmla="*/ 0 h 472320"/>
                <a:gd name="connsiteX2" fmla="*/ 3008945 w 3087667"/>
                <a:gd name="connsiteY2" fmla="*/ 0 h 472320"/>
                <a:gd name="connsiteX3" fmla="*/ 3087667 w 3087667"/>
                <a:gd name="connsiteY3" fmla="*/ 78722 h 472320"/>
                <a:gd name="connsiteX4" fmla="*/ 3087667 w 3087667"/>
                <a:gd name="connsiteY4" fmla="*/ 393598 h 472320"/>
                <a:gd name="connsiteX5" fmla="*/ 3008945 w 3087667"/>
                <a:gd name="connsiteY5" fmla="*/ 472320 h 472320"/>
                <a:gd name="connsiteX6" fmla="*/ 78722 w 3087667"/>
                <a:gd name="connsiteY6" fmla="*/ 472320 h 472320"/>
                <a:gd name="connsiteX7" fmla="*/ 0 w 3087667"/>
                <a:gd name="connsiteY7" fmla="*/ 393598 h 472320"/>
                <a:gd name="connsiteX8" fmla="*/ 0 w 3087667"/>
                <a:gd name="connsiteY8" fmla="*/ 78722 h 472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87667" h="472320">
                  <a:moveTo>
                    <a:pt x="0" y="78722"/>
                  </a:moveTo>
                  <a:cubicBezTo>
                    <a:pt x="0" y="35245"/>
                    <a:pt x="35245" y="0"/>
                    <a:pt x="78722" y="0"/>
                  </a:cubicBezTo>
                  <a:lnTo>
                    <a:pt x="3008945" y="0"/>
                  </a:lnTo>
                  <a:cubicBezTo>
                    <a:pt x="3052422" y="0"/>
                    <a:pt x="3087667" y="35245"/>
                    <a:pt x="3087667" y="78722"/>
                  </a:cubicBezTo>
                  <a:lnTo>
                    <a:pt x="3087667" y="393598"/>
                  </a:lnTo>
                  <a:cubicBezTo>
                    <a:pt x="3087667" y="437075"/>
                    <a:pt x="3052422" y="472320"/>
                    <a:pt x="3008945" y="472320"/>
                  </a:cubicBezTo>
                  <a:lnTo>
                    <a:pt x="78722" y="472320"/>
                  </a:lnTo>
                  <a:cubicBezTo>
                    <a:pt x="35245" y="472320"/>
                    <a:pt x="0" y="437075"/>
                    <a:pt x="0" y="393598"/>
                  </a:cubicBezTo>
                  <a:lnTo>
                    <a:pt x="0" y="78722"/>
                  </a:lnTo>
                  <a:close/>
                </a:path>
              </a:pathLst>
            </a:custGeom>
            <a:solidFill>
              <a:srgbClr val="5981B7"/>
            </a:solidFill>
            <a:ln>
              <a:solidFill>
                <a:srgbClr val="5981B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16954" tIns="23057" rIns="316954" bIns="23057" numCol="1" spcCol="1270" anchor="ctr" anchorCtr="0">
              <a:noAutofit/>
            </a:bodyPr>
            <a:lstStyle/>
            <a:p>
              <a:pPr marL="0" lvl="0" indent="0" algn="l" defTabSz="889000">
                <a:lnSpc>
                  <a:spcPct val="90000"/>
                </a:lnSpc>
                <a:spcBef>
                  <a:spcPct val="0"/>
                </a:spcBef>
                <a:spcAft>
                  <a:spcPct val="35000"/>
                </a:spcAft>
                <a:buNone/>
              </a:pPr>
              <a:r>
                <a:rPr lang="en-GB" sz="2000" b="1" kern="1200" dirty="0">
                  <a:latin typeface="Calibri" panose="020F0502020204030204" pitchFamily="34" charset="0"/>
                  <a:cs typeface="Calibri" panose="020F0502020204030204" pitchFamily="34" charset="0"/>
                </a:rPr>
                <a:t>MRI Scan</a:t>
              </a:r>
            </a:p>
          </p:txBody>
        </p:sp>
        <p:sp>
          <p:nvSpPr>
            <p:cNvPr id="11" name="Freeform: Shape 10">
              <a:extLst>
                <a:ext uri="{FF2B5EF4-FFF2-40B4-BE49-F238E27FC236}">
                  <a16:creationId xmlns:a16="http://schemas.microsoft.com/office/drawing/2014/main" id="{2BD42924-5AD3-4D12-90B7-1C9458D2B1F8}"/>
                </a:ext>
              </a:extLst>
            </p:cNvPr>
            <p:cNvSpPr/>
            <p:nvPr/>
          </p:nvSpPr>
          <p:spPr>
            <a:xfrm>
              <a:off x="557213" y="3105435"/>
              <a:ext cx="11107918" cy="932400"/>
            </a:xfrm>
            <a:custGeom>
              <a:avLst/>
              <a:gdLst>
                <a:gd name="connsiteX0" fmla="*/ 0 w 11107918"/>
                <a:gd name="connsiteY0" fmla="*/ 0 h 932400"/>
                <a:gd name="connsiteX1" fmla="*/ 11107918 w 11107918"/>
                <a:gd name="connsiteY1" fmla="*/ 0 h 932400"/>
                <a:gd name="connsiteX2" fmla="*/ 11107918 w 11107918"/>
                <a:gd name="connsiteY2" fmla="*/ 932400 h 932400"/>
                <a:gd name="connsiteX3" fmla="*/ 0 w 11107918"/>
                <a:gd name="connsiteY3" fmla="*/ 932400 h 932400"/>
                <a:gd name="connsiteX4" fmla="*/ 0 w 11107918"/>
                <a:gd name="connsiteY4" fmla="*/ 0 h 93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7918" h="932400">
                  <a:moveTo>
                    <a:pt x="0" y="0"/>
                  </a:moveTo>
                  <a:lnTo>
                    <a:pt x="11107918" y="0"/>
                  </a:lnTo>
                  <a:lnTo>
                    <a:pt x="11107918" y="932400"/>
                  </a:lnTo>
                  <a:lnTo>
                    <a:pt x="0" y="932400"/>
                  </a:lnTo>
                  <a:lnTo>
                    <a:pt x="0" y="0"/>
                  </a:lnTo>
                  <a:close/>
                </a:path>
              </a:pathLst>
            </a:custGeom>
            <a:solidFill>
              <a:schemeClr val="bg1"/>
            </a:solidFill>
            <a:ln>
              <a:solidFill>
                <a:srgbClr val="D6DCE9"/>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2098" tIns="333248" rIns="862098"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dirty="0"/>
                <a:t>Used when MRI is not possible.</a:t>
              </a:r>
            </a:p>
            <a:p>
              <a:pPr marL="171450" lvl="1" indent="-171450" algn="l" defTabSz="711200">
                <a:lnSpc>
                  <a:spcPct val="90000"/>
                </a:lnSpc>
                <a:spcBef>
                  <a:spcPct val="0"/>
                </a:spcBef>
                <a:spcAft>
                  <a:spcPct val="15000"/>
                </a:spcAft>
                <a:buChar char="•"/>
              </a:pPr>
              <a:r>
                <a:rPr lang="en-GB" sz="1600" kern="1200" dirty="0"/>
                <a:t>Used to assess nodal involvement and distant metastasis.</a:t>
              </a:r>
            </a:p>
          </p:txBody>
        </p:sp>
        <p:sp>
          <p:nvSpPr>
            <p:cNvPr id="12" name="Freeform: Shape 11">
              <a:extLst>
                <a:ext uri="{FF2B5EF4-FFF2-40B4-BE49-F238E27FC236}">
                  <a16:creationId xmlns:a16="http://schemas.microsoft.com/office/drawing/2014/main" id="{678BA4A5-026A-4F98-A74D-C7A4E059FE66}"/>
                </a:ext>
              </a:extLst>
            </p:cNvPr>
            <p:cNvSpPr/>
            <p:nvPr/>
          </p:nvSpPr>
          <p:spPr>
            <a:xfrm>
              <a:off x="1112608" y="2869275"/>
              <a:ext cx="3087667" cy="472320"/>
            </a:xfrm>
            <a:custGeom>
              <a:avLst/>
              <a:gdLst>
                <a:gd name="connsiteX0" fmla="*/ 0 w 3087667"/>
                <a:gd name="connsiteY0" fmla="*/ 78722 h 472320"/>
                <a:gd name="connsiteX1" fmla="*/ 78722 w 3087667"/>
                <a:gd name="connsiteY1" fmla="*/ 0 h 472320"/>
                <a:gd name="connsiteX2" fmla="*/ 3008945 w 3087667"/>
                <a:gd name="connsiteY2" fmla="*/ 0 h 472320"/>
                <a:gd name="connsiteX3" fmla="*/ 3087667 w 3087667"/>
                <a:gd name="connsiteY3" fmla="*/ 78722 h 472320"/>
                <a:gd name="connsiteX4" fmla="*/ 3087667 w 3087667"/>
                <a:gd name="connsiteY4" fmla="*/ 393598 h 472320"/>
                <a:gd name="connsiteX5" fmla="*/ 3008945 w 3087667"/>
                <a:gd name="connsiteY5" fmla="*/ 472320 h 472320"/>
                <a:gd name="connsiteX6" fmla="*/ 78722 w 3087667"/>
                <a:gd name="connsiteY6" fmla="*/ 472320 h 472320"/>
                <a:gd name="connsiteX7" fmla="*/ 0 w 3087667"/>
                <a:gd name="connsiteY7" fmla="*/ 393598 h 472320"/>
                <a:gd name="connsiteX8" fmla="*/ 0 w 3087667"/>
                <a:gd name="connsiteY8" fmla="*/ 78722 h 472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87667" h="472320">
                  <a:moveTo>
                    <a:pt x="0" y="78722"/>
                  </a:moveTo>
                  <a:cubicBezTo>
                    <a:pt x="0" y="35245"/>
                    <a:pt x="35245" y="0"/>
                    <a:pt x="78722" y="0"/>
                  </a:cubicBezTo>
                  <a:lnTo>
                    <a:pt x="3008945" y="0"/>
                  </a:lnTo>
                  <a:cubicBezTo>
                    <a:pt x="3052422" y="0"/>
                    <a:pt x="3087667" y="35245"/>
                    <a:pt x="3087667" y="78722"/>
                  </a:cubicBezTo>
                  <a:lnTo>
                    <a:pt x="3087667" y="393598"/>
                  </a:lnTo>
                  <a:cubicBezTo>
                    <a:pt x="3087667" y="437075"/>
                    <a:pt x="3052422" y="472320"/>
                    <a:pt x="3008945" y="472320"/>
                  </a:cubicBezTo>
                  <a:lnTo>
                    <a:pt x="78722" y="472320"/>
                  </a:lnTo>
                  <a:cubicBezTo>
                    <a:pt x="35245" y="472320"/>
                    <a:pt x="0" y="437075"/>
                    <a:pt x="0" y="393598"/>
                  </a:cubicBezTo>
                  <a:lnTo>
                    <a:pt x="0" y="78722"/>
                  </a:lnTo>
                  <a:close/>
                </a:path>
              </a:pathLst>
            </a:custGeom>
            <a:solidFill>
              <a:srgbClr val="5981B7"/>
            </a:solidFill>
            <a:ln>
              <a:solidFill>
                <a:srgbClr val="5981B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16954" tIns="23057" rIns="316954" bIns="23057" numCol="1" spcCol="1270" anchor="ctr" anchorCtr="0">
              <a:noAutofit/>
            </a:bodyPr>
            <a:lstStyle/>
            <a:p>
              <a:pPr marL="0" lvl="0" indent="0" algn="l" defTabSz="889000">
                <a:lnSpc>
                  <a:spcPct val="90000"/>
                </a:lnSpc>
                <a:spcBef>
                  <a:spcPct val="0"/>
                </a:spcBef>
                <a:spcAft>
                  <a:spcPct val="35000"/>
                </a:spcAft>
                <a:buNone/>
              </a:pPr>
              <a:r>
                <a:rPr lang="en-GB" sz="2000" b="1" kern="1200" dirty="0">
                  <a:latin typeface="Calibri" panose="020F0502020204030204" pitchFamily="34" charset="0"/>
                  <a:cs typeface="Calibri" panose="020F0502020204030204" pitchFamily="34" charset="0"/>
                </a:rPr>
                <a:t>CT Scan</a:t>
              </a:r>
            </a:p>
          </p:txBody>
        </p:sp>
        <p:sp>
          <p:nvSpPr>
            <p:cNvPr id="13" name="Freeform: Shape 12">
              <a:extLst>
                <a:ext uri="{FF2B5EF4-FFF2-40B4-BE49-F238E27FC236}">
                  <a16:creationId xmlns:a16="http://schemas.microsoft.com/office/drawing/2014/main" id="{9DC31065-3605-4CA9-8BCE-105DEDB689D9}"/>
                </a:ext>
              </a:extLst>
            </p:cNvPr>
            <p:cNvSpPr/>
            <p:nvPr/>
          </p:nvSpPr>
          <p:spPr>
            <a:xfrm>
              <a:off x="557213" y="4360396"/>
              <a:ext cx="11107918" cy="680400"/>
            </a:xfrm>
            <a:custGeom>
              <a:avLst/>
              <a:gdLst>
                <a:gd name="connsiteX0" fmla="*/ 0 w 11107918"/>
                <a:gd name="connsiteY0" fmla="*/ 0 h 680400"/>
                <a:gd name="connsiteX1" fmla="*/ 11107918 w 11107918"/>
                <a:gd name="connsiteY1" fmla="*/ 0 h 680400"/>
                <a:gd name="connsiteX2" fmla="*/ 11107918 w 11107918"/>
                <a:gd name="connsiteY2" fmla="*/ 680400 h 680400"/>
                <a:gd name="connsiteX3" fmla="*/ 0 w 11107918"/>
                <a:gd name="connsiteY3" fmla="*/ 680400 h 680400"/>
                <a:gd name="connsiteX4" fmla="*/ 0 w 11107918"/>
                <a:gd name="connsiteY4" fmla="*/ 0 h 68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7918" h="680400">
                  <a:moveTo>
                    <a:pt x="0" y="0"/>
                  </a:moveTo>
                  <a:lnTo>
                    <a:pt x="11107918" y="0"/>
                  </a:lnTo>
                  <a:lnTo>
                    <a:pt x="11107918" y="680400"/>
                  </a:lnTo>
                  <a:lnTo>
                    <a:pt x="0" y="680400"/>
                  </a:lnTo>
                  <a:lnTo>
                    <a:pt x="0" y="0"/>
                  </a:lnTo>
                  <a:close/>
                </a:path>
              </a:pathLst>
            </a:custGeom>
            <a:solidFill>
              <a:schemeClr val="bg1"/>
            </a:solidFill>
            <a:ln>
              <a:solidFill>
                <a:srgbClr val="D6DCE9"/>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2098" tIns="333248" rIns="862098"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dirty="0"/>
                <a:t>Used to check for bone metastasis as bone is the most common site of distant spread.</a:t>
              </a:r>
            </a:p>
          </p:txBody>
        </p:sp>
        <p:sp>
          <p:nvSpPr>
            <p:cNvPr id="14" name="Freeform: Shape 13">
              <a:extLst>
                <a:ext uri="{FF2B5EF4-FFF2-40B4-BE49-F238E27FC236}">
                  <a16:creationId xmlns:a16="http://schemas.microsoft.com/office/drawing/2014/main" id="{90D29B3E-A704-497D-B463-B47873E5E71F}"/>
                </a:ext>
              </a:extLst>
            </p:cNvPr>
            <p:cNvSpPr/>
            <p:nvPr/>
          </p:nvSpPr>
          <p:spPr>
            <a:xfrm>
              <a:off x="1112608" y="4124236"/>
              <a:ext cx="3087667" cy="472320"/>
            </a:xfrm>
            <a:custGeom>
              <a:avLst/>
              <a:gdLst>
                <a:gd name="connsiteX0" fmla="*/ 0 w 3087667"/>
                <a:gd name="connsiteY0" fmla="*/ 78722 h 472320"/>
                <a:gd name="connsiteX1" fmla="*/ 78722 w 3087667"/>
                <a:gd name="connsiteY1" fmla="*/ 0 h 472320"/>
                <a:gd name="connsiteX2" fmla="*/ 3008945 w 3087667"/>
                <a:gd name="connsiteY2" fmla="*/ 0 h 472320"/>
                <a:gd name="connsiteX3" fmla="*/ 3087667 w 3087667"/>
                <a:gd name="connsiteY3" fmla="*/ 78722 h 472320"/>
                <a:gd name="connsiteX4" fmla="*/ 3087667 w 3087667"/>
                <a:gd name="connsiteY4" fmla="*/ 393598 h 472320"/>
                <a:gd name="connsiteX5" fmla="*/ 3008945 w 3087667"/>
                <a:gd name="connsiteY5" fmla="*/ 472320 h 472320"/>
                <a:gd name="connsiteX6" fmla="*/ 78722 w 3087667"/>
                <a:gd name="connsiteY6" fmla="*/ 472320 h 472320"/>
                <a:gd name="connsiteX7" fmla="*/ 0 w 3087667"/>
                <a:gd name="connsiteY7" fmla="*/ 393598 h 472320"/>
                <a:gd name="connsiteX8" fmla="*/ 0 w 3087667"/>
                <a:gd name="connsiteY8" fmla="*/ 78722 h 472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87667" h="472320">
                  <a:moveTo>
                    <a:pt x="0" y="78722"/>
                  </a:moveTo>
                  <a:cubicBezTo>
                    <a:pt x="0" y="35245"/>
                    <a:pt x="35245" y="0"/>
                    <a:pt x="78722" y="0"/>
                  </a:cubicBezTo>
                  <a:lnTo>
                    <a:pt x="3008945" y="0"/>
                  </a:lnTo>
                  <a:cubicBezTo>
                    <a:pt x="3052422" y="0"/>
                    <a:pt x="3087667" y="35245"/>
                    <a:pt x="3087667" y="78722"/>
                  </a:cubicBezTo>
                  <a:lnTo>
                    <a:pt x="3087667" y="393598"/>
                  </a:lnTo>
                  <a:cubicBezTo>
                    <a:pt x="3087667" y="437075"/>
                    <a:pt x="3052422" y="472320"/>
                    <a:pt x="3008945" y="472320"/>
                  </a:cubicBezTo>
                  <a:lnTo>
                    <a:pt x="78722" y="472320"/>
                  </a:lnTo>
                  <a:cubicBezTo>
                    <a:pt x="35245" y="472320"/>
                    <a:pt x="0" y="437075"/>
                    <a:pt x="0" y="393598"/>
                  </a:cubicBezTo>
                  <a:lnTo>
                    <a:pt x="0" y="78722"/>
                  </a:lnTo>
                  <a:close/>
                </a:path>
              </a:pathLst>
            </a:custGeom>
            <a:solidFill>
              <a:srgbClr val="5981B7"/>
            </a:solidFill>
            <a:ln>
              <a:solidFill>
                <a:srgbClr val="5981B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16954" tIns="23057" rIns="316954" bIns="23057" numCol="1" spcCol="1270" anchor="ctr" anchorCtr="0">
              <a:noAutofit/>
            </a:bodyPr>
            <a:lstStyle/>
            <a:p>
              <a:pPr marL="0" lvl="0" indent="0" algn="l" defTabSz="889000">
                <a:lnSpc>
                  <a:spcPct val="90000"/>
                </a:lnSpc>
                <a:spcBef>
                  <a:spcPct val="0"/>
                </a:spcBef>
                <a:spcAft>
                  <a:spcPct val="35000"/>
                </a:spcAft>
                <a:buNone/>
              </a:pPr>
              <a:r>
                <a:rPr lang="en-GB" sz="2000" b="1" kern="1200" dirty="0">
                  <a:latin typeface="Calibri" panose="020F0502020204030204" pitchFamily="34" charset="0"/>
                  <a:cs typeface="Calibri" panose="020F0502020204030204" pitchFamily="34" charset="0"/>
                </a:rPr>
                <a:t>Bone Scan</a:t>
              </a:r>
            </a:p>
          </p:txBody>
        </p:sp>
        <p:sp>
          <p:nvSpPr>
            <p:cNvPr id="15" name="Freeform: Shape 14">
              <a:extLst>
                <a:ext uri="{FF2B5EF4-FFF2-40B4-BE49-F238E27FC236}">
                  <a16:creationId xmlns:a16="http://schemas.microsoft.com/office/drawing/2014/main" id="{558A2F89-D4D4-4544-8218-410A056C67D0}"/>
                </a:ext>
              </a:extLst>
            </p:cNvPr>
            <p:cNvSpPr/>
            <p:nvPr/>
          </p:nvSpPr>
          <p:spPr>
            <a:xfrm>
              <a:off x="557213" y="869723"/>
              <a:ext cx="11107918" cy="680400"/>
            </a:xfrm>
            <a:custGeom>
              <a:avLst/>
              <a:gdLst>
                <a:gd name="connsiteX0" fmla="*/ 0 w 11107918"/>
                <a:gd name="connsiteY0" fmla="*/ 0 h 680400"/>
                <a:gd name="connsiteX1" fmla="*/ 11107918 w 11107918"/>
                <a:gd name="connsiteY1" fmla="*/ 0 h 680400"/>
                <a:gd name="connsiteX2" fmla="*/ 11107918 w 11107918"/>
                <a:gd name="connsiteY2" fmla="*/ 680400 h 680400"/>
                <a:gd name="connsiteX3" fmla="*/ 0 w 11107918"/>
                <a:gd name="connsiteY3" fmla="*/ 680400 h 680400"/>
                <a:gd name="connsiteX4" fmla="*/ 0 w 11107918"/>
                <a:gd name="connsiteY4" fmla="*/ 0 h 68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7918" h="680400">
                  <a:moveTo>
                    <a:pt x="0" y="0"/>
                  </a:moveTo>
                  <a:lnTo>
                    <a:pt x="11107918" y="0"/>
                  </a:lnTo>
                  <a:lnTo>
                    <a:pt x="11107918" y="680400"/>
                  </a:lnTo>
                  <a:lnTo>
                    <a:pt x="0" y="680400"/>
                  </a:lnTo>
                  <a:lnTo>
                    <a:pt x="0" y="0"/>
                  </a:lnTo>
                  <a:close/>
                </a:path>
              </a:pathLst>
            </a:custGeom>
            <a:solidFill>
              <a:schemeClr val="bg1"/>
            </a:solidFill>
            <a:ln>
              <a:solidFill>
                <a:srgbClr val="D6DCE9"/>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2098" tIns="333248" rIns="862098"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dirty="0"/>
                <a:t>Used to guide prostate biopsies.</a:t>
              </a:r>
            </a:p>
          </p:txBody>
        </p:sp>
        <p:sp>
          <p:nvSpPr>
            <p:cNvPr id="16" name="Freeform: Shape 15">
              <a:extLst>
                <a:ext uri="{FF2B5EF4-FFF2-40B4-BE49-F238E27FC236}">
                  <a16:creationId xmlns:a16="http://schemas.microsoft.com/office/drawing/2014/main" id="{3A70223D-0DCA-45FD-BA1E-EA450760F5C5}"/>
                </a:ext>
              </a:extLst>
            </p:cNvPr>
            <p:cNvSpPr/>
            <p:nvPr/>
          </p:nvSpPr>
          <p:spPr>
            <a:xfrm>
              <a:off x="1112608" y="633563"/>
              <a:ext cx="3087667" cy="472320"/>
            </a:xfrm>
            <a:custGeom>
              <a:avLst/>
              <a:gdLst>
                <a:gd name="connsiteX0" fmla="*/ 0 w 3087667"/>
                <a:gd name="connsiteY0" fmla="*/ 78722 h 472320"/>
                <a:gd name="connsiteX1" fmla="*/ 78722 w 3087667"/>
                <a:gd name="connsiteY1" fmla="*/ 0 h 472320"/>
                <a:gd name="connsiteX2" fmla="*/ 3008945 w 3087667"/>
                <a:gd name="connsiteY2" fmla="*/ 0 h 472320"/>
                <a:gd name="connsiteX3" fmla="*/ 3087667 w 3087667"/>
                <a:gd name="connsiteY3" fmla="*/ 78722 h 472320"/>
                <a:gd name="connsiteX4" fmla="*/ 3087667 w 3087667"/>
                <a:gd name="connsiteY4" fmla="*/ 393598 h 472320"/>
                <a:gd name="connsiteX5" fmla="*/ 3008945 w 3087667"/>
                <a:gd name="connsiteY5" fmla="*/ 472320 h 472320"/>
                <a:gd name="connsiteX6" fmla="*/ 78722 w 3087667"/>
                <a:gd name="connsiteY6" fmla="*/ 472320 h 472320"/>
                <a:gd name="connsiteX7" fmla="*/ 0 w 3087667"/>
                <a:gd name="connsiteY7" fmla="*/ 393598 h 472320"/>
                <a:gd name="connsiteX8" fmla="*/ 0 w 3087667"/>
                <a:gd name="connsiteY8" fmla="*/ 78722 h 472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87667" h="472320">
                  <a:moveTo>
                    <a:pt x="0" y="78722"/>
                  </a:moveTo>
                  <a:cubicBezTo>
                    <a:pt x="0" y="35245"/>
                    <a:pt x="35245" y="0"/>
                    <a:pt x="78722" y="0"/>
                  </a:cubicBezTo>
                  <a:lnTo>
                    <a:pt x="3008945" y="0"/>
                  </a:lnTo>
                  <a:cubicBezTo>
                    <a:pt x="3052422" y="0"/>
                    <a:pt x="3087667" y="35245"/>
                    <a:pt x="3087667" y="78722"/>
                  </a:cubicBezTo>
                  <a:lnTo>
                    <a:pt x="3087667" y="393598"/>
                  </a:lnTo>
                  <a:cubicBezTo>
                    <a:pt x="3087667" y="437075"/>
                    <a:pt x="3052422" y="472320"/>
                    <a:pt x="3008945" y="472320"/>
                  </a:cubicBezTo>
                  <a:lnTo>
                    <a:pt x="78722" y="472320"/>
                  </a:lnTo>
                  <a:cubicBezTo>
                    <a:pt x="35245" y="472320"/>
                    <a:pt x="0" y="437075"/>
                    <a:pt x="0" y="393598"/>
                  </a:cubicBezTo>
                  <a:lnTo>
                    <a:pt x="0" y="78722"/>
                  </a:lnTo>
                  <a:close/>
                </a:path>
              </a:pathLst>
            </a:custGeom>
            <a:solidFill>
              <a:srgbClr val="5981B7"/>
            </a:solidFill>
            <a:ln>
              <a:solidFill>
                <a:srgbClr val="5981B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16954" tIns="23057" rIns="316954" bIns="23057" numCol="1" spcCol="1270" anchor="ctr" anchorCtr="0">
              <a:noAutofit/>
            </a:bodyPr>
            <a:lstStyle/>
            <a:p>
              <a:pPr marL="0" lvl="0" indent="0" algn="l" defTabSz="889000">
                <a:lnSpc>
                  <a:spcPct val="90000"/>
                </a:lnSpc>
                <a:spcBef>
                  <a:spcPct val="0"/>
                </a:spcBef>
                <a:spcAft>
                  <a:spcPct val="35000"/>
                </a:spcAft>
                <a:buNone/>
              </a:pPr>
              <a:r>
                <a:rPr lang="en-GB" sz="2000" b="1" kern="1200" dirty="0">
                  <a:latin typeface="Calibri" panose="020F0502020204030204" pitchFamily="34" charset="0"/>
                  <a:cs typeface="Calibri" panose="020F0502020204030204" pitchFamily="34" charset="0"/>
                </a:rPr>
                <a:t>Ultrasound Scan</a:t>
              </a:r>
            </a:p>
          </p:txBody>
        </p:sp>
      </p:grpSp>
      <p:pic>
        <p:nvPicPr>
          <p:cNvPr id="3" name="Audio 2">
            <a:hlinkClick r:id="" action="ppaction://media"/>
            <a:extLst>
              <a:ext uri="{FF2B5EF4-FFF2-40B4-BE49-F238E27FC236}">
                <a16:creationId xmlns:a16="http://schemas.microsoft.com/office/drawing/2014/main" id="{A7DCE11D-37AA-4E20-8C02-F7B2FCCA423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52722195"/>
      </p:ext>
    </p:extLst>
  </p:cSld>
  <p:clrMapOvr>
    <a:masterClrMapping/>
  </p:clrMapOvr>
  <mc:AlternateContent xmlns:mc="http://schemas.openxmlformats.org/markup-compatibility/2006" xmlns:p14="http://schemas.microsoft.com/office/powerpoint/2010/main">
    <mc:Choice Requires="p14">
      <p:transition spd="slow" p14:dur="2000" advTm="20025"/>
    </mc:Choice>
    <mc:Fallback xmlns="">
      <p:transition spd="slow" advTm="200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Diagnosis - Biopsy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7145594" cy="4741453"/>
          </a:xfrm>
        </p:spPr>
        <p:txBody>
          <a:bodyPr>
            <a:normAutofit/>
          </a:bodyPr>
          <a:lstStyle/>
          <a:p>
            <a:pPr marL="0" indent="0">
              <a:buNone/>
            </a:pPr>
            <a:r>
              <a:rPr lang="en-GB" dirty="0">
                <a:latin typeface="+mn-lt"/>
              </a:rPr>
              <a:t>The most definitive diagnostic test is a biopsy. There are different techniques to biopsy the prostate:</a:t>
            </a:r>
          </a:p>
          <a:p>
            <a:pPr marL="0" indent="0">
              <a:buNone/>
            </a:pPr>
            <a:endParaRPr lang="en-GB" dirty="0">
              <a:latin typeface="+mn-lt"/>
            </a:endParaRPr>
          </a:p>
          <a:p>
            <a:r>
              <a:rPr lang="en-GB" dirty="0">
                <a:latin typeface="+mn-lt"/>
              </a:rPr>
              <a:t>Transrectal US guided biopsy</a:t>
            </a:r>
          </a:p>
          <a:p>
            <a:endParaRPr lang="en-GB" dirty="0">
              <a:latin typeface="+mn-lt"/>
            </a:endParaRPr>
          </a:p>
          <a:p>
            <a:r>
              <a:rPr lang="en-GB" dirty="0">
                <a:latin typeface="+mn-lt"/>
              </a:rPr>
              <a:t>Transrectal US guided biopsy using prior MRI data (also known as a fusion biopsy)</a:t>
            </a:r>
          </a:p>
          <a:p>
            <a:endParaRPr lang="en-GB" dirty="0">
              <a:latin typeface="+mn-lt"/>
            </a:endParaRPr>
          </a:p>
          <a:p>
            <a:r>
              <a:rPr lang="en-GB" dirty="0">
                <a:latin typeface="+mn-lt"/>
              </a:rPr>
              <a:t>Template biopsy</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Picture 6" descr="A picture containing text, clock&#10;&#10;Description automatically generated">
            <a:extLst>
              <a:ext uri="{FF2B5EF4-FFF2-40B4-BE49-F238E27FC236}">
                <a16:creationId xmlns:a16="http://schemas.microsoft.com/office/drawing/2014/main" id="{97D30C36-407D-429E-9932-CFCFBD93B102}"/>
              </a:ext>
            </a:extLst>
          </p:cNvPr>
          <p:cNvPicPr>
            <a:picLocks noChangeAspect="1"/>
          </p:cNvPicPr>
          <p:nvPr/>
        </p:nvPicPr>
        <p:blipFill>
          <a:blip r:embed="rId5"/>
          <a:stretch>
            <a:fillRect/>
          </a:stretch>
        </p:blipFill>
        <p:spPr>
          <a:xfrm>
            <a:off x="7378881" y="2690814"/>
            <a:ext cx="4286250" cy="3486150"/>
          </a:xfrm>
          <a:prstGeom prst="rect">
            <a:avLst/>
          </a:prstGeom>
        </p:spPr>
      </p:pic>
      <p:pic>
        <p:nvPicPr>
          <p:cNvPr id="8" name="Audio 7">
            <a:hlinkClick r:id="" action="ppaction://media"/>
            <a:extLst>
              <a:ext uri="{FF2B5EF4-FFF2-40B4-BE49-F238E27FC236}">
                <a16:creationId xmlns:a16="http://schemas.microsoft.com/office/drawing/2014/main" id="{AA4642E0-D40F-4C33-92EA-0773003C1F5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37907175"/>
      </p:ext>
    </p:extLst>
  </p:cSld>
  <p:clrMapOvr>
    <a:masterClrMapping/>
  </p:clrMapOvr>
  <mc:AlternateContent xmlns:mc="http://schemas.openxmlformats.org/markup-compatibility/2006" xmlns:p14="http://schemas.microsoft.com/office/powerpoint/2010/main">
    <mc:Choice Requires="p14">
      <p:transition spd="slow" p14:dur="2000" advTm="14151"/>
    </mc:Choice>
    <mc:Fallback xmlns="">
      <p:transition spd="slow" advTm="141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Morphology &amp;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latin typeface="+mn-lt"/>
              </a:rPr>
              <a:t>Assigning a tumour site for a primary prostate cancer is very simple as all are assigned the same topography: </a:t>
            </a:r>
            <a:r>
              <a:rPr lang="en-GB" b="1" dirty="0">
                <a:latin typeface="+mn-lt"/>
              </a:rPr>
              <a:t>C61X</a:t>
            </a:r>
          </a:p>
          <a:p>
            <a:endParaRPr lang="en-GB" b="1" dirty="0">
              <a:latin typeface="+mn-lt"/>
            </a:endParaRPr>
          </a:p>
          <a:p>
            <a:r>
              <a:rPr lang="en-GB" dirty="0">
                <a:latin typeface="+mn-lt"/>
              </a:rPr>
              <a:t>The morphology of the majority of invasive tumours arising in the prostate is adenocarcinoma – </a:t>
            </a:r>
            <a:r>
              <a:rPr lang="en-GB" b="1" dirty="0">
                <a:latin typeface="+mn-lt"/>
              </a:rPr>
              <a:t>M81403</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Audio 6">
            <a:hlinkClick r:id="" action="ppaction://media"/>
            <a:extLst>
              <a:ext uri="{FF2B5EF4-FFF2-40B4-BE49-F238E27FC236}">
                <a16:creationId xmlns:a16="http://schemas.microsoft.com/office/drawing/2014/main" id="{CA3824AD-E41D-4AB3-886F-2E18BD3584A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15162803"/>
      </p:ext>
    </p:extLst>
  </p:cSld>
  <p:clrMapOvr>
    <a:masterClrMapping/>
  </p:clrMapOvr>
  <mc:AlternateContent xmlns:mc="http://schemas.openxmlformats.org/markup-compatibility/2006" xmlns:p14="http://schemas.microsoft.com/office/powerpoint/2010/main">
    <mc:Choice Requires="p14">
      <p:transition spd="slow" p14:dur="2000" advTm="13106"/>
    </mc:Choice>
    <mc:Fallback xmlns="">
      <p:transition spd="slow" advTm="131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Morphology &amp;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latin typeface="+mn-lt"/>
              </a:rPr>
              <a:t>Another invasive morphology, transitional cell carcinoma </a:t>
            </a:r>
            <a:r>
              <a:rPr lang="en-GB" b="1" dirty="0">
                <a:latin typeface="+mn-lt"/>
              </a:rPr>
              <a:t>cannot</a:t>
            </a:r>
            <a:r>
              <a:rPr lang="en-GB" dirty="0">
                <a:latin typeface="+mn-lt"/>
              </a:rPr>
              <a:t> arise in the prostate.  If this morphology is found in the prostate, this will have arisen in the prostatic urethra or the bladder and spread into the prostate.  In this instance the primary cancer would be recorded as:</a:t>
            </a:r>
          </a:p>
          <a:p>
            <a:endParaRPr lang="en-GB" dirty="0">
              <a:latin typeface="+mn-lt"/>
            </a:endParaRPr>
          </a:p>
          <a:p>
            <a:r>
              <a:rPr lang="en-GB" dirty="0">
                <a:latin typeface="+mn-lt"/>
              </a:rPr>
              <a:t>C68.0 – Urethra</a:t>
            </a:r>
          </a:p>
          <a:p>
            <a:r>
              <a:rPr lang="en-GB" dirty="0">
                <a:latin typeface="+mn-lt"/>
              </a:rPr>
              <a:t>C68.1 – Paraurethral gland</a:t>
            </a:r>
          </a:p>
          <a:p>
            <a:r>
              <a:rPr lang="en-GB" dirty="0">
                <a:latin typeface="+mn-lt"/>
              </a:rPr>
              <a:t>C68.8 – Overlapping lesion of urinary organs</a:t>
            </a:r>
          </a:p>
          <a:p>
            <a:r>
              <a:rPr lang="en-GB" dirty="0">
                <a:latin typeface="+mn-lt"/>
              </a:rPr>
              <a:t>C68.9 – Urinary organ, unspecified</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8" name="Audio 7">
            <a:hlinkClick r:id="" action="ppaction://media"/>
            <a:extLst>
              <a:ext uri="{FF2B5EF4-FFF2-40B4-BE49-F238E27FC236}">
                <a16:creationId xmlns:a16="http://schemas.microsoft.com/office/drawing/2014/main" id="{0F645440-0C65-408B-A67A-927A5533E85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91321349"/>
      </p:ext>
    </p:extLst>
  </p:cSld>
  <p:clrMapOvr>
    <a:masterClrMapping/>
  </p:clrMapOvr>
  <mc:AlternateContent xmlns:mc="http://schemas.openxmlformats.org/markup-compatibility/2006" xmlns:p14="http://schemas.microsoft.com/office/powerpoint/2010/main">
    <mc:Choice Requires="p14">
      <p:transition spd="slow" p14:dur="2000" advTm="19749"/>
    </mc:Choice>
    <mc:Fallback xmlns="">
      <p:transition spd="slow" advTm="197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Morphology &amp; Topography – In Situ</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Once diagnosed, an in situ prostate tumour is classified as </a:t>
            </a:r>
            <a:r>
              <a:rPr lang="en-US" altLang="en-US" sz="2400" b="1" kern="0" dirty="0">
                <a:solidFill>
                  <a:srgbClr val="000000"/>
                </a:solidFill>
              </a:rPr>
              <a:t>D07.5</a:t>
            </a:r>
          </a:p>
          <a:p>
            <a:pPr marL="742950" lvl="1" indent="-285750" defTabSz="914400" eaLnBrk="0" fontAlgn="base" hangingPunct="0">
              <a:spcBef>
                <a:spcPct val="20000"/>
              </a:spcBef>
              <a:spcAft>
                <a:spcPct val="0"/>
              </a:spcAft>
              <a:buFontTx/>
              <a:buChar char="•"/>
              <a:defRPr/>
            </a:pPr>
            <a:endParaRPr lang="en-US" altLang="en-US" sz="2400" kern="0" dirty="0">
              <a:solidFill>
                <a:srgbClr val="000000"/>
              </a:solidFill>
            </a:endParaRP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While your clinical team may request that D07.5 in-situ stomach tumours are recorded, these do not currently require a COSD submission from your cancer data management system – NDRS obtains this data direct from pathology laboratories</a:t>
            </a:r>
          </a:p>
          <a:p>
            <a:pPr marL="742950" lvl="1" indent="-285750" defTabSz="914400" eaLnBrk="0" fontAlgn="base" hangingPunct="0">
              <a:spcBef>
                <a:spcPct val="20000"/>
              </a:spcBef>
              <a:spcAft>
                <a:spcPct val="0"/>
              </a:spcAft>
              <a:buFontTx/>
              <a:buChar char="•"/>
              <a:defRPr/>
            </a:pPr>
            <a:endParaRPr lang="en-GB" altLang="en-US" sz="2400" kern="0" dirty="0">
              <a:solidFill>
                <a:srgbClr val="000000"/>
              </a:solidFill>
            </a:endParaRPr>
          </a:p>
          <a:p>
            <a:pPr marL="742950" lvl="1" indent="-285750" defTabSz="914400" eaLnBrk="0" fontAlgn="base" hangingPunct="0">
              <a:spcBef>
                <a:spcPct val="20000"/>
              </a:spcBef>
              <a:spcAft>
                <a:spcPct val="0"/>
              </a:spcAft>
              <a:buFontTx/>
              <a:buChar char="•"/>
              <a:defRPr/>
            </a:pPr>
            <a:r>
              <a:rPr lang="en-GB" sz="2400" dirty="0"/>
              <a:t>The final digit of the ICD-O-3 morphology code describes the behaviour – see the NDRS training module: What is Cancer?</a:t>
            </a:r>
          </a:p>
          <a:p>
            <a:pPr marL="742950" lvl="1" indent="-285750" defTabSz="914400" eaLnBrk="0" fontAlgn="base" hangingPunct="0">
              <a:spcBef>
                <a:spcPct val="20000"/>
              </a:spcBef>
              <a:spcAft>
                <a:spcPct val="0"/>
              </a:spcAft>
              <a:buFontTx/>
              <a:buChar char="•"/>
              <a:defRPr/>
            </a:pPr>
            <a:endParaRPr lang="en-GB" altLang="en-US" sz="2400" kern="0" dirty="0">
              <a:solidFill>
                <a:srgbClr val="000000"/>
              </a:solidFill>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8" name="Audio 7">
            <a:hlinkClick r:id="" action="ppaction://media"/>
            <a:extLst>
              <a:ext uri="{FF2B5EF4-FFF2-40B4-BE49-F238E27FC236}">
                <a16:creationId xmlns:a16="http://schemas.microsoft.com/office/drawing/2014/main" id="{6A35B902-0D8B-45C8-A985-DB11D7B806E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2252820"/>
      </p:ext>
    </p:extLst>
  </p:cSld>
  <p:clrMapOvr>
    <a:masterClrMapping/>
  </p:clrMapOvr>
  <mc:AlternateContent xmlns:mc="http://schemas.openxmlformats.org/markup-compatibility/2006" xmlns:p14="http://schemas.microsoft.com/office/powerpoint/2010/main">
    <mc:Choice Requires="p14">
      <p:transition spd="slow" p14:dur="2000" advTm="24901"/>
    </mc:Choice>
    <mc:Fallback xmlns="">
      <p:transition spd="slow" advTm="249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Introduction</a:t>
            </a:r>
          </a:p>
          <a:p>
            <a:r>
              <a:rPr lang="en-GB" dirty="0"/>
              <a:t>Prostate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03/12/2025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777F2C73-168C-4CA0-8580-372A25C0C16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8882"/>
    </mc:Choice>
    <mc:Fallback xmlns="">
      <p:transition spd="slow" advTm="188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fontScale="92500" lnSpcReduction="20000"/>
          </a:bodyPr>
          <a:lstStyle/>
          <a:p>
            <a:pPr marL="0" indent="0">
              <a:buNone/>
            </a:pPr>
            <a:r>
              <a:rPr lang="en-GB" sz="2800" dirty="0">
                <a:latin typeface="+mn-lt"/>
              </a:rPr>
              <a:t>The Gleason score (grade) will ALWAYS have at least two components and may include a third:</a:t>
            </a:r>
          </a:p>
          <a:p>
            <a:endParaRPr lang="en-GB" sz="2800" dirty="0">
              <a:latin typeface="+mn-lt"/>
            </a:endParaRPr>
          </a:p>
          <a:p>
            <a:endParaRPr lang="en-GB" sz="2800" dirty="0">
              <a:latin typeface="+mn-lt"/>
            </a:endParaRPr>
          </a:p>
          <a:p>
            <a:pPr marL="0" indent="0">
              <a:buNone/>
            </a:pPr>
            <a:r>
              <a:rPr lang="en-GB" sz="2800" dirty="0">
                <a:latin typeface="+mn-lt"/>
              </a:rPr>
              <a:t>Each component is a grade between </a:t>
            </a:r>
          </a:p>
          <a:p>
            <a:pPr marL="0" indent="0">
              <a:buNone/>
            </a:pPr>
            <a:r>
              <a:rPr lang="en-GB" sz="2800" dirty="0">
                <a:latin typeface="+mn-lt"/>
              </a:rPr>
              <a:t>one and five, </a:t>
            </a:r>
            <a:r>
              <a:rPr lang="en-GB" sz="2800" dirty="0" err="1">
                <a:latin typeface="+mn-lt"/>
              </a:rPr>
              <a:t>ie</a:t>
            </a:r>
            <a:r>
              <a:rPr lang="en-GB" sz="2800" dirty="0">
                <a:latin typeface="+mn-lt"/>
              </a:rPr>
              <a:t>.:</a:t>
            </a:r>
          </a:p>
          <a:p>
            <a:pPr marL="0" indent="0">
              <a:buNone/>
            </a:pPr>
            <a:r>
              <a:rPr lang="en-GB" sz="2800" dirty="0">
                <a:latin typeface="+mn-lt"/>
              </a:rPr>
              <a:t>	3 + 4</a:t>
            </a:r>
          </a:p>
          <a:p>
            <a:pPr marL="0" indent="0">
              <a:buNone/>
            </a:pPr>
            <a:r>
              <a:rPr lang="en-GB" sz="2800" dirty="0">
                <a:latin typeface="+mn-lt"/>
              </a:rPr>
              <a:t>The most common grade seen in the</a:t>
            </a:r>
          </a:p>
          <a:p>
            <a:pPr marL="0" indent="0">
              <a:buNone/>
            </a:pPr>
            <a:r>
              <a:rPr lang="en-GB" sz="2800" dirty="0">
                <a:latin typeface="+mn-lt"/>
              </a:rPr>
              <a:t>Pathology sample is listed first (in this</a:t>
            </a:r>
          </a:p>
          <a:p>
            <a:pPr marL="0" indent="0">
              <a:buNone/>
            </a:pPr>
            <a:r>
              <a:rPr lang="en-GB" sz="2800" dirty="0">
                <a:latin typeface="+mn-lt"/>
              </a:rPr>
              <a:t>instance 3) followed by the next most</a:t>
            </a:r>
          </a:p>
          <a:p>
            <a:pPr marL="0" indent="0">
              <a:buNone/>
            </a:pPr>
            <a:r>
              <a:rPr lang="en-GB" sz="2800" dirty="0">
                <a:latin typeface="+mn-lt"/>
              </a:rPr>
              <a:t>common grade (here it’s 4)</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Picture 1">
            <a:extLst>
              <a:ext uri="{FF2B5EF4-FFF2-40B4-BE49-F238E27FC236}">
                <a16:creationId xmlns:a16="http://schemas.microsoft.com/office/drawing/2014/main" id="{3D7BEAA2-E02F-4DC0-8D65-09D8964B768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5923" y="2090132"/>
            <a:ext cx="4337690" cy="92866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DC1428D9-EBBA-4380-8760-AD55462A65C3}"/>
              </a:ext>
            </a:extLst>
          </p:cNvPr>
          <p:cNvPicPr>
            <a:picLocks noChangeAspect="1"/>
          </p:cNvPicPr>
          <p:nvPr/>
        </p:nvPicPr>
        <p:blipFill rotWithShape="1">
          <a:blip r:embed="rId6"/>
          <a:srcRect t="8754"/>
          <a:stretch/>
        </p:blipFill>
        <p:spPr>
          <a:xfrm>
            <a:off x="7147823" y="3211175"/>
            <a:ext cx="4694739" cy="3110687"/>
          </a:xfrm>
          <a:prstGeom prst="rect">
            <a:avLst/>
          </a:prstGeom>
        </p:spPr>
      </p:pic>
      <p:pic>
        <p:nvPicPr>
          <p:cNvPr id="10" name="Audio 9">
            <a:hlinkClick r:id="" action="ppaction://media"/>
            <a:extLst>
              <a:ext uri="{FF2B5EF4-FFF2-40B4-BE49-F238E27FC236}">
                <a16:creationId xmlns:a16="http://schemas.microsoft.com/office/drawing/2014/main" id="{2D2B11F6-B478-4027-9A8E-3FD455B6BAC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71601756"/>
      </p:ext>
    </p:extLst>
  </p:cSld>
  <p:clrMapOvr>
    <a:masterClrMapping/>
  </p:clrMapOvr>
  <mc:AlternateContent xmlns:mc="http://schemas.openxmlformats.org/markup-compatibility/2006" xmlns:p14="http://schemas.microsoft.com/office/powerpoint/2010/main">
    <mc:Choice Requires="p14">
      <p:transition spd="slow" p14:dur="2000" advTm="31511"/>
    </mc:Choice>
    <mc:Fallback xmlns="">
      <p:transition spd="slow" advTm="315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latin typeface="+mn-lt"/>
              </a:rPr>
              <a:t>Invasive prostate tumours are staged </a:t>
            </a:r>
            <a:r>
              <a:rPr lang="en-GB" dirty="0">
                <a:cs typeface="Arial" pitchFamily="34" charset="0"/>
              </a:rPr>
              <a:t>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14" name="Audio 13">
            <a:hlinkClick r:id="" action="ppaction://media"/>
            <a:extLst>
              <a:ext uri="{FF2B5EF4-FFF2-40B4-BE49-F238E27FC236}">
                <a16:creationId xmlns:a16="http://schemas.microsoft.com/office/drawing/2014/main" id="{3DC37866-1F0E-F44A-3D32-642ADAFFBD31}"/>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50070838"/>
      </p:ext>
    </p:extLst>
  </p:cSld>
  <p:clrMapOvr>
    <a:masterClrMapping/>
  </p:clrMapOvr>
  <mc:AlternateContent xmlns:mc="http://schemas.openxmlformats.org/markup-compatibility/2006">
    <mc:Choice xmlns:p14="http://schemas.microsoft.com/office/powerpoint/2010/main" Requires="p14">
      <p:transition spd="slow" p14:dur="2000" advTm="8099"/>
    </mc:Choice>
    <mc:Fallback>
      <p:transition spd="slow" advTm="80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cs typeface="Arial" pitchFamily="34" charset="0"/>
              </a:rPr>
              <a:t>For details on recording stage, please see the NDRS training module KPI-TNM Staging 101, available on this link: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dirty="0">
              <a:cs typeface="Arial" pitchFamily="34" charset="0"/>
            </a:endParaRPr>
          </a:p>
          <a:p>
            <a:r>
              <a:rPr lang="en-GB" dirty="0"/>
              <a:t>TNM stage should be recorded for all invasive tumours</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10" name="Audio 9">
            <a:hlinkClick r:id="" action="ppaction://media"/>
            <a:extLst>
              <a:ext uri="{FF2B5EF4-FFF2-40B4-BE49-F238E27FC236}">
                <a16:creationId xmlns:a16="http://schemas.microsoft.com/office/drawing/2014/main" id="{42C2699A-32B2-B060-D3CD-518BF04F54F4}"/>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55284230"/>
      </p:ext>
    </p:extLst>
  </p:cSld>
  <p:clrMapOvr>
    <a:masterClrMapping/>
  </p:clrMapOvr>
  <mc:AlternateContent xmlns:mc="http://schemas.openxmlformats.org/markup-compatibility/2006">
    <mc:Choice xmlns:p14="http://schemas.microsoft.com/office/powerpoint/2010/main" Requires="p14">
      <p:transition spd="slow" p14:dur="2000" advTm="9929"/>
    </mc:Choice>
    <mc:Fallback>
      <p:transition spd="slow" advTm="99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Stage – Pre-Treatment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grpSp>
        <p:nvGrpSpPr>
          <p:cNvPr id="23" name="Group 22">
            <a:extLst>
              <a:ext uri="{FF2B5EF4-FFF2-40B4-BE49-F238E27FC236}">
                <a16:creationId xmlns:a16="http://schemas.microsoft.com/office/drawing/2014/main" id="{69228892-5FA8-4DF3-861E-D1424C584BCD}"/>
              </a:ext>
            </a:extLst>
          </p:cNvPr>
          <p:cNvGrpSpPr/>
          <p:nvPr/>
        </p:nvGrpSpPr>
        <p:grpSpPr>
          <a:xfrm>
            <a:off x="1007603" y="1403094"/>
            <a:ext cx="10515599" cy="4834218"/>
            <a:chOff x="1007604" y="1403094"/>
            <a:chExt cx="6614190" cy="4834218"/>
          </a:xfrm>
        </p:grpSpPr>
        <p:cxnSp>
          <p:nvCxnSpPr>
            <p:cNvPr id="33" name="Elbow Connector 13">
              <a:extLst>
                <a:ext uri="{FF2B5EF4-FFF2-40B4-BE49-F238E27FC236}">
                  <a16:creationId xmlns:a16="http://schemas.microsoft.com/office/drawing/2014/main" id="{3D3DC7B8-2CBC-4C70-8046-B1FBCC480105}"/>
                </a:ext>
              </a:extLst>
            </p:cNvPr>
            <p:cNvCxnSpPr>
              <a:cxnSpLocks/>
              <a:stCxn id="26" idx="3"/>
            </p:cNvCxnSpPr>
            <p:nvPr/>
          </p:nvCxnSpPr>
          <p:spPr>
            <a:xfrm flipV="1">
              <a:off x="3525386" y="1538599"/>
              <a:ext cx="3138548" cy="224535"/>
            </a:xfrm>
            <a:prstGeom prst="bentConnector3">
              <a:avLst>
                <a:gd name="adj1" fmla="val 4040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13">
              <a:extLst>
                <a:ext uri="{FF2B5EF4-FFF2-40B4-BE49-F238E27FC236}">
                  <a16:creationId xmlns:a16="http://schemas.microsoft.com/office/drawing/2014/main" id="{6D6D5DB7-312D-473E-966D-7F1D056B7981}"/>
                </a:ext>
              </a:extLst>
            </p:cNvPr>
            <p:cNvCxnSpPr>
              <a:cxnSpLocks/>
              <a:stCxn id="37" idx="3"/>
              <a:endCxn id="27" idx="2"/>
            </p:cNvCxnSpPr>
            <p:nvPr/>
          </p:nvCxnSpPr>
          <p:spPr>
            <a:xfrm flipV="1">
              <a:off x="3528924" y="1951608"/>
              <a:ext cx="3055955" cy="902916"/>
            </a:xfrm>
            <a:prstGeom prst="bentConnector3">
              <a:avLst>
                <a:gd name="adj1" fmla="val 50000"/>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14">
              <a:extLst>
                <a:ext uri="{FF2B5EF4-FFF2-40B4-BE49-F238E27FC236}">
                  <a16:creationId xmlns:a16="http://schemas.microsoft.com/office/drawing/2014/main" id="{DDFB9DB5-846B-4A7B-8986-80D64EED0D0F}"/>
                </a:ext>
              </a:extLst>
            </p:cNvPr>
            <p:cNvCxnSpPr>
              <a:cxnSpLocks/>
              <a:stCxn id="28" idx="3"/>
            </p:cNvCxnSpPr>
            <p:nvPr/>
          </p:nvCxnSpPr>
          <p:spPr>
            <a:xfrm flipV="1">
              <a:off x="3528924" y="2208225"/>
              <a:ext cx="3034687" cy="1719590"/>
            </a:xfrm>
            <a:prstGeom prst="bentConnector3">
              <a:avLst>
                <a:gd name="adj1" fmla="val 60529"/>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5" name="Elbow Connector 17">
              <a:extLst>
                <a:ext uri="{FF2B5EF4-FFF2-40B4-BE49-F238E27FC236}">
                  <a16:creationId xmlns:a16="http://schemas.microsoft.com/office/drawing/2014/main" id="{1589F061-4663-4863-88DD-0A8AF6906949}"/>
                </a:ext>
              </a:extLst>
            </p:cNvPr>
            <p:cNvCxnSpPr>
              <a:endCxn id="31" idx="2"/>
            </p:cNvCxnSpPr>
            <p:nvPr/>
          </p:nvCxnSpPr>
          <p:spPr>
            <a:xfrm flipV="1">
              <a:off x="4829725" y="5359219"/>
              <a:ext cx="1733888" cy="288032"/>
            </a:xfrm>
            <a:prstGeom prst="bentConnector3">
              <a:avLst>
                <a:gd name="adj1" fmla="val -122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6" name="Flowchart: Predefined Process 25">
              <a:extLst>
                <a:ext uri="{FF2B5EF4-FFF2-40B4-BE49-F238E27FC236}">
                  <a16:creationId xmlns:a16="http://schemas.microsoft.com/office/drawing/2014/main" id="{797C08AD-6033-4945-85D6-439BECEE5B8F}"/>
                </a:ext>
              </a:extLst>
            </p:cNvPr>
            <p:cNvSpPr/>
            <p:nvPr/>
          </p:nvSpPr>
          <p:spPr>
            <a:xfrm>
              <a:off x="1079611" y="1403094"/>
              <a:ext cx="2445774" cy="720080"/>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MRI / DRE</a:t>
              </a:r>
            </a:p>
          </p:txBody>
        </p:sp>
        <p:sp>
          <p:nvSpPr>
            <p:cNvPr id="27" name="Flowchart: Data 26">
              <a:extLst>
                <a:ext uri="{FF2B5EF4-FFF2-40B4-BE49-F238E27FC236}">
                  <a16:creationId xmlns:a16="http://schemas.microsoft.com/office/drawing/2014/main" id="{5E3B6BA7-892A-4FE6-8457-BAAFD2E791C6}"/>
                </a:ext>
              </a:extLst>
            </p:cNvPr>
            <p:cNvSpPr/>
            <p:nvPr/>
          </p:nvSpPr>
          <p:spPr>
            <a:xfrm>
              <a:off x="6469666" y="1447552"/>
              <a:ext cx="1152128"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T stage</a:t>
              </a:r>
            </a:p>
          </p:txBody>
        </p:sp>
        <p:sp>
          <p:nvSpPr>
            <p:cNvPr id="28" name="Flowchart: Predefined Process 27">
              <a:extLst>
                <a:ext uri="{FF2B5EF4-FFF2-40B4-BE49-F238E27FC236}">
                  <a16:creationId xmlns:a16="http://schemas.microsoft.com/office/drawing/2014/main" id="{D78B97E1-28CF-4EFA-9EC6-2C83E2C9C41B}"/>
                </a:ext>
              </a:extLst>
            </p:cNvPr>
            <p:cNvSpPr/>
            <p:nvPr/>
          </p:nvSpPr>
          <p:spPr>
            <a:xfrm>
              <a:off x="1079611" y="3567775"/>
              <a:ext cx="2449313" cy="720080"/>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TRUSS / MRI</a:t>
              </a:r>
            </a:p>
          </p:txBody>
        </p:sp>
        <p:sp>
          <p:nvSpPr>
            <p:cNvPr id="29" name="Flowchart: Data 28">
              <a:extLst>
                <a:ext uri="{FF2B5EF4-FFF2-40B4-BE49-F238E27FC236}">
                  <a16:creationId xmlns:a16="http://schemas.microsoft.com/office/drawing/2014/main" id="{C4C286F0-6F4B-4750-ACB6-17A3C1E5D5F0}"/>
                </a:ext>
              </a:extLst>
            </p:cNvPr>
            <p:cNvSpPr/>
            <p:nvPr/>
          </p:nvSpPr>
          <p:spPr>
            <a:xfrm>
              <a:off x="6448400" y="3356992"/>
              <a:ext cx="1152128"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N stage</a:t>
              </a:r>
            </a:p>
          </p:txBody>
        </p:sp>
        <p:sp>
          <p:nvSpPr>
            <p:cNvPr id="30" name="Flowchart: Decision 29">
              <a:extLst>
                <a:ext uri="{FF2B5EF4-FFF2-40B4-BE49-F238E27FC236}">
                  <a16:creationId xmlns:a16="http://schemas.microsoft.com/office/drawing/2014/main" id="{73FBA821-2521-4143-A200-29AF2EDCFC93}"/>
                </a:ext>
              </a:extLst>
            </p:cNvPr>
            <p:cNvSpPr/>
            <p:nvPr/>
          </p:nvSpPr>
          <p:spPr>
            <a:xfrm>
              <a:off x="1007604" y="4383297"/>
              <a:ext cx="2521321" cy="936104"/>
            </a:xfrm>
            <a:prstGeom prst="flowChartDecision">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Option 1: Clinical</a:t>
              </a:r>
            </a:p>
            <a:p>
              <a:pPr algn="ctr"/>
              <a:r>
                <a:rPr lang="en-GB" b="1" dirty="0"/>
                <a:t>Judgement</a:t>
              </a:r>
            </a:p>
          </p:txBody>
        </p:sp>
        <p:sp>
          <p:nvSpPr>
            <p:cNvPr id="31" name="Flowchart: Data 30">
              <a:extLst>
                <a:ext uri="{FF2B5EF4-FFF2-40B4-BE49-F238E27FC236}">
                  <a16:creationId xmlns:a16="http://schemas.microsoft.com/office/drawing/2014/main" id="{531900D6-6726-4380-8E07-65F9830BF501}"/>
                </a:ext>
              </a:extLst>
            </p:cNvPr>
            <p:cNvSpPr/>
            <p:nvPr/>
          </p:nvSpPr>
          <p:spPr>
            <a:xfrm>
              <a:off x="6448400" y="4855163"/>
              <a:ext cx="1152128"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M stage</a:t>
              </a:r>
            </a:p>
          </p:txBody>
        </p:sp>
        <p:sp>
          <p:nvSpPr>
            <p:cNvPr id="32" name="Flowchart: Predefined Process 31">
              <a:extLst>
                <a:ext uri="{FF2B5EF4-FFF2-40B4-BE49-F238E27FC236}">
                  <a16:creationId xmlns:a16="http://schemas.microsoft.com/office/drawing/2014/main" id="{A77E228D-5F24-4B04-9F60-656887D660A2}"/>
                </a:ext>
              </a:extLst>
            </p:cNvPr>
            <p:cNvSpPr/>
            <p:nvPr/>
          </p:nvSpPr>
          <p:spPr>
            <a:xfrm>
              <a:off x="1079612" y="5445224"/>
              <a:ext cx="5004556" cy="792088"/>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Option 2:  If metastatic deposits </a:t>
              </a:r>
              <a:r>
                <a:rPr lang="en-GB" b="1" u="sng" dirty="0"/>
                <a:t>are</a:t>
              </a:r>
              <a:r>
                <a:rPr lang="en-GB" b="1" dirty="0"/>
                <a:t> suspected, further imaging may be carried out for a clinical (radiological) pre-treatment M stage:  CT / Bone Scan / Other</a:t>
              </a:r>
            </a:p>
          </p:txBody>
        </p:sp>
        <p:cxnSp>
          <p:nvCxnSpPr>
            <p:cNvPr id="34" name="Elbow Connector 14">
              <a:extLst>
                <a:ext uri="{FF2B5EF4-FFF2-40B4-BE49-F238E27FC236}">
                  <a16:creationId xmlns:a16="http://schemas.microsoft.com/office/drawing/2014/main" id="{167C4A10-59A1-4124-95F3-82D72D01834D}"/>
                </a:ext>
              </a:extLst>
            </p:cNvPr>
            <p:cNvCxnSpPr>
              <a:cxnSpLocks/>
              <a:stCxn id="28" idx="3"/>
            </p:cNvCxnSpPr>
            <p:nvPr/>
          </p:nvCxnSpPr>
          <p:spPr>
            <a:xfrm flipV="1">
              <a:off x="3528924" y="3649809"/>
              <a:ext cx="3057911" cy="278006"/>
            </a:xfrm>
            <a:prstGeom prst="bentConnector3">
              <a:avLst>
                <a:gd name="adj1" fmla="val 6009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5" name="Elbow Connector 18">
              <a:extLst>
                <a:ext uri="{FF2B5EF4-FFF2-40B4-BE49-F238E27FC236}">
                  <a16:creationId xmlns:a16="http://schemas.microsoft.com/office/drawing/2014/main" id="{3E826CDE-F9FE-44B6-9119-45831697F409}"/>
                </a:ext>
              </a:extLst>
            </p:cNvPr>
            <p:cNvCxnSpPr>
              <a:cxnSpLocks/>
              <a:stCxn id="30" idx="3"/>
            </p:cNvCxnSpPr>
            <p:nvPr/>
          </p:nvCxnSpPr>
          <p:spPr>
            <a:xfrm>
              <a:off x="3528925" y="4851349"/>
              <a:ext cx="3034687" cy="211323"/>
            </a:xfrm>
            <a:prstGeom prst="bentConnector3">
              <a:avLst>
                <a:gd name="adj1" fmla="val 64620"/>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6" name="Elbow Connector 20">
              <a:extLst>
                <a:ext uri="{FF2B5EF4-FFF2-40B4-BE49-F238E27FC236}">
                  <a16:creationId xmlns:a16="http://schemas.microsoft.com/office/drawing/2014/main" id="{BFBA711F-C77D-4B4F-A4F9-A18404B0852D}"/>
                </a:ext>
              </a:extLst>
            </p:cNvPr>
            <p:cNvCxnSpPr>
              <a:cxnSpLocks/>
              <a:stCxn id="30" idx="3"/>
            </p:cNvCxnSpPr>
            <p:nvPr/>
          </p:nvCxnSpPr>
          <p:spPr>
            <a:xfrm flipV="1">
              <a:off x="3528925" y="3988749"/>
              <a:ext cx="2940740" cy="862600"/>
            </a:xfrm>
            <a:prstGeom prst="bentConnector3">
              <a:avLst>
                <a:gd name="adj1" fmla="val 67043"/>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7" name="Flowchart: Predefined Process 36">
              <a:extLst>
                <a:ext uri="{FF2B5EF4-FFF2-40B4-BE49-F238E27FC236}">
                  <a16:creationId xmlns:a16="http://schemas.microsoft.com/office/drawing/2014/main" id="{DC3D314D-152D-438E-A2E4-AEE02EA30D27}"/>
                </a:ext>
              </a:extLst>
            </p:cNvPr>
            <p:cNvSpPr/>
            <p:nvPr/>
          </p:nvSpPr>
          <p:spPr>
            <a:xfrm>
              <a:off x="1083149" y="2208225"/>
              <a:ext cx="2445774" cy="1292597"/>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PATHOLOGY FROM BIOPSY*</a:t>
              </a:r>
            </a:p>
            <a:p>
              <a:pPr algn="ctr"/>
              <a:r>
                <a:rPr lang="en-GB" sz="1500" b="1" dirty="0"/>
                <a:t>*</a:t>
              </a:r>
              <a:r>
                <a:rPr lang="en-GB" sz="1500" dirty="0"/>
                <a:t>not all cases – clinical assessment also needed</a:t>
              </a:r>
            </a:p>
          </p:txBody>
        </p:sp>
      </p:grpSp>
      <p:pic>
        <p:nvPicPr>
          <p:cNvPr id="3" name="Audio 2">
            <a:hlinkClick r:id="" action="ppaction://media"/>
            <a:extLst>
              <a:ext uri="{FF2B5EF4-FFF2-40B4-BE49-F238E27FC236}">
                <a16:creationId xmlns:a16="http://schemas.microsoft.com/office/drawing/2014/main" id="{F37B6E54-BBF4-49DC-BE2C-A1F8DE24BD1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77824651"/>
      </p:ext>
    </p:extLst>
  </p:cSld>
  <p:clrMapOvr>
    <a:masterClrMapping/>
  </p:clrMapOvr>
  <mc:AlternateContent xmlns:mc="http://schemas.openxmlformats.org/markup-compatibility/2006" xmlns:p14="http://schemas.microsoft.com/office/powerpoint/2010/main">
    <mc:Choice Requires="p14">
      <p:transition spd="slow" p14:dur="2000" advTm="29058"/>
    </mc:Choice>
    <mc:Fallback xmlns="">
      <p:transition spd="slow" advTm="290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Stage – Integrated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grpSp>
        <p:nvGrpSpPr>
          <p:cNvPr id="19" name="Group 18">
            <a:extLst>
              <a:ext uri="{FF2B5EF4-FFF2-40B4-BE49-F238E27FC236}">
                <a16:creationId xmlns:a16="http://schemas.microsoft.com/office/drawing/2014/main" id="{547899ED-5C84-4B2A-B1E4-461CE11BA2E9}"/>
              </a:ext>
            </a:extLst>
          </p:cNvPr>
          <p:cNvGrpSpPr/>
          <p:nvPr/>
        </p:nvGrpSpPr>
        <p:grpSpPr>
          <a:xfrm>
            <a:off x="1007600" y="1240972"/>
            <a:ext cx="10487714" cy="5022790"/>
            <a:chOff x="1007602" y="1916831"/>
            <a:chExt cx="6617604" cy="4464497"/>
          </a:xfrm>
        </p:grpSpPr>
        <p:cxnSp>
          <p:nvCxnSpPr>
            <p:cNvPr id="29" name="Elbow Connector 18">
              <a:extLst>
                <a:ext uri="{FF2B5EF4-FFF2-40B4-BE49-F238E27FC236}">
                  <a16:creationId xmlns:a16="http://schemas.microsoft.com/office/drawing/2014/main" id="{9FD15473-8ED9-4642-A512-B2FF066C1893}"/>
                </a:ext>
              </a:extLst>
            </p:cNvPr>
            <p:cNvCxnSpPr>
              <a:cxnSpLocks/>
              <a:stCxn id="25" idx="3"/>
            </p:cNvCxnSpPr>
            <p:nvPr/>
          </p:nvCxnSpPr>
          <p:spPr>
            <a:xfrm>
              <a:off x="3520448" y="4737147"/>
              <a:ext cx="3139783" cy="314315"/>
            </a:xfrm>
            <a:prstGeom prst="bentConnector3">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21">
              <a:extLst>
                <a:ext uri="{FF2B5EF4-FFF2-40B4-BE49-F238E27FC236}">
                  <a16:creationId xmlns:a16="http://schemas.microsoft.com/office/drawing/2014/main" id="{23EB7228-2593-4C15-8A26-8FB2BDDD5A7F}"/>
                </a:ext>
              </a:extLst>
            </p:cNvPr>
            <p:cNvCxnSpPr>
              <a:cxnSpLocks/>
              <a:stCxn id="21" idx="3"/>
            </p:cNvCxnSpPr>
            <p:nvPr/>
          </p:nvCxnSpPr>
          <p:spPr>
            <a:xfrm>
              <a:off x="3520448" y="2432889"/>
              <a:ext cx="3043165" cy="1053835"/>
            </a:xfrm>
            <a:prstGeom prst="bentConnector3">
              <a:avLst>
                <a:gd name="adj1" fmla="val 68689"/>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1" name="Flowchart: Predefined Process 20">
              <a:extLst>
                <a:ext uri="{FF2B5EF4-FFF2-40B4-BE49-F238E27FC236}">
                  <a16:creationId xmlns:a16="http://schemas.microsoft.com/office/drawing/2014/main" id="{85967A13-6370-48DF-B65A-4779DBA82F14}"/>
                </a:ext>
              </a:extLst>
            </p:cNvPr>
            <p:cNvSpPr/>
            <p:nvPr/>
          </p:nvSpPr>
          <p:spPr>
            <a:xfrm>
              <a:off x="1079612" y="1916831"/>
              <a:ext cx="2440836" cy="1032115"/>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Pathology from EXCISION (T) / NODES (N)</a:t>
              </a:r>
            </a:p>
          </p:txBody>
        </p:sp>
        <p:sp>
          <p:nvSpPr>
            <p:cNvPr id="22" name="Flowchart: Data 21">
              <a:extLst>
                <a:ext uri="{FF2B5EF4-FFF2-40B4-BE49-F238E27FC236}">
                  <a16:creationId xmlns:a16="http://schemas.microsoft.com/office/drawing/2014/main" id="{4C871230-983B-41AA-A2B7-389EB41A66D0}"/>
                </a:ext>
              </a:extLst>
            </p:cNvPr>
            <p:cNvSpPr/>
            <p:nvPr/>
          </p:nvSpPr>
          <p:spPr>
            <a:xfrm>
              <a:off x="6473078" y="1916831"/>
              <a:ext cx="1152128"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T stage</a:t>
              </a:r>
            </a:p>
          </p:txBody>
        </p:sp>
        <p:sp>
          <p:nvSpPr>
            <p:cNvPr id="23" name="Flowchart: Predefined Process 22">
              <a:extLst>
                <a:ext uri="{FF2B5EF4-FFF2-40B4-BE49-F238E27FC236}">
                  <a16:creationId xmlns:a16="http://schemas.microsoft.com/office/drawing/2014/main" id="{F8DC1330-1180-4906-B584-39E413A0BD81}"/>
                </a:ext>
              </a:extLst>
            </p:cNvPr>
            <p:cNvSpPr/>
            <p:nvPr/>
          </p:nvSpPr>
          <p:spPr>
            <a:xfrm>
              <a:off x="1079612" y="3092963"/>
              <a:ext cx="2440836" cy="720080"/>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Previous TRUSS / MRI</a:t>
              </a:r>
            </a:p>
          </p:txBody>
        </p:sp>
        <p:sp>
          <p:nvSpPr>
            <p:cNvPr id="24" name="Flowchart: Data 23">
              <a:extLst>
                <a:ext uri="{FF2B5EF4-FFF2-40B4-BE49-F238E27FC236}">
                  <a16:creationId xmlns:a16="http://schemas.microsoft.com/office/drawing/2014/main" id="{F159CE5F-AE94-411B-953E-6DE9FBC18FE1}"/>
                </a:ext>
              </a:extLst>
            </p:cNvPr>
            <p:cNvSpPr/>
            <p:nvPr/>
          </p:nvSpPr>
          <p:spPr>
            <a:xfrm>
              <a:off x="6448401" y="3368993"/>
              <a:ext cx="1152128"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N stage</a:t>
              </a:r>
            </a:p>
          </p:txBody>
        </p:sp>
        <p:sp>
          <p:nvSpPr>
            <p:cNvPr id="25" name="Flowchart: Decision 24">
              <a:extLst>
                <a:ext uri="{FF2B5EF4-FFF2-40B4-BE49-F238E27FC236}">
                  <a16:creationId xmlns:a16="http://schemas.microsoft.com/office/drawing/2014/main" id="{0D6A3E66-8061-4521-8895-91A3282D28C2}"/>
                </a:ext>
              </a:extLst>
            </p:cNvPr>
            <p:cNvSpPr/>
            <p:nvPr/>
          </p:nvSpPr>
          <p:spPr>
            <a:xfrm>
              <a:off x="1007602" y="4269094"/>
              <a:ext cx="2512846" cy="936104"/>
            </a:xfrm>
            <a:prstGeom prst="flowChartDecision">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Option 1: Clinical</a:t>
              </a:r>
            </a:p>
            <a:p>
              <a:pPr algn="ctr"/>
              <a:r>
                <a:rPr lang="en-GB" b="1" dirty="0"/>
                <a:t>Judgement</a:t>
              </a:r>
            </a:p>
          </p:txBody>
        </p:sp>
        <p:sp>
          <p:nvSpPr>
            <p:cNvPr id="26" name="Flowchart: Data 25">
              <a:extLst>
                <a:ext uri="{FF2B5EF4-FFF2-40B4-BE49-F238E27FC236}">
                  <a16:creationId xmlns:a16="http://schemas.microsoft.com/office/drawing/2014/main" id="{7BF08D67-0D5C-470B-BFBA-57AC2E7556BD}"/>
                </a:ext>
              </a:extLst>
            </p:cNvPr>
            <p:cNvSpPr/>
            <p:nvPr/>
          </p:nvSpPr>
          <p:spPr>
            <a:xfrm>
              <a:off x="6448400" y="4869160"/>
              <a:ext cx="1152128" cy="1008112"/>
            </a:xfrm>
            <a:prstGeom prst="flowChartInputOutput">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M stage</a:t>
              </a:r>
            </a:p>
          </p:txBody>
        </p:sp>
        <p:cxnSp>
          <p:nvCxnSpPr>
            <p:cNvPr id="27" name="Elbow Connector 13">
              <a:extLst>
                <a:ext uri="{FF2B5EF4-FFF2-40B4-BE49-F238E27FC236}">
                  <a16:creationId xmlns:a16="http://schemas.microsoft.com/office/drawing/2014/main" id="{F5328DFC-59B7-40BA-8E56-073B79BBAF33}"/>
                </a:ext>
              </a:extLst>
            </p:cNvPr>
            <p:cNvCxnSpPr>
              <a:cxnSpLocks/>
              <a:stCxn id="21" idx="3"/>
            </p:cNvCxnSpPr>
            <p:nvPr/>
          </p:nvCxnSpPr>
          <p:spPr>
            <a:xfrm flipV="1">
              <a:off x="3520448" y="2114504"/>
              <a:ext cx="3139784" cy="318385"/>
            </a:xfrm>
            <a:prstGeom prst="bentConnector3">
              <a:avLst>
                <a:gd name="adj1" fmla="val 6680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8" name="Elbow Connector 14">
              <a:extLst>
                <a:ext uri="{FF2B5EF4-FFF2-40B4-BE49-F238E27FC236}">
                  <a16:creationId xmlns:a16="http://schemas.microsoft.com/office/drawing/2014/main" id="{3577E2D1-948B-42A2-960D-ABA646167FDB}"/>
                </a:ext>
              </a:extLst>
            </p:cNvPr>
            <p:cNvCxnSpPr>
              <a:cxnSpLocks/>
              <a:stCxn id="23" idx="3"/>
            </p:cNvCxnSpPr>
            <p:nvPr/>
          </p:nvCxnSpPr>
          <p:spPr>
            <a:xfrm>
              <a:off x="3520448" y="3453003"/>
              <a:ext cx="2952630" cy="716410"/>
            </a:xfrm>
            <a:prstGeom prst="bentConnector3">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0" name="Flowchart: Predefined Process 29">
              <a:extLst>
                <a:ext uri="{FF2B5EF4-FFF2-40B4-BE49-F238E27FC236}">
                  <a16:creationId xmlns:a16="http://schemas.microsoft.com/office/drawing/2014/main" id="{11B05495-3C21-432D-B740-BDEDF07C84D8}"/>
                </a:ext>
              </a:extLst>
            </p:cNvPr>
            <p:cNvSpPr/>
            <p:nvPr/>
          </p:nvSpPr>
          <p:spPr>
            <a:xfrm>
              <a:off x="1079612" y="5589240"/>
              <a:ext cx="5004556" cy="792088"/>
            </a:xfrm>
            <a:prstGeom prst="flowChartPredefinedProcess">
              <a:avLst/>
            </a:prstGeom>
            <a:solidFill>
              <a:srgbClr val="2AA8A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Option 2:  If metastatic deposits </a:t>
              </a:r>
              <a:r>
                <a:rPr lang="en-GB" b="1" u="sng" dirty="0"/>
                <a:t>are</a:t>
              </a:r>
              <a:r>
                <a:rPr lang="en-GB" b="1" dirty="0"/>
                <a:t> suspected, further imaging may be carried out for a final integrated M stage:  CT / Bone Scan / Other</a:t>
              </a:r>
            </a:p>
          </p:txBody>
        </p:sp>
        <p:cxnSp>
          <p:nvCxnSpPr>
            <p:cNvPr id="31" name="Elbow Connector 15">
              <a:extLst>
                <a:ext uri="{FF2B5EF4-FFF2-40B4-BE49-F238E27FC236}">
                  <a16:creationId xmlns:a16="http://schemas.microsoft.com/office/drawing/2014/main" id="{EF17102B-E68B-4C8F-8835-78DD55F62C9C}"/>
                </a:ext>
              </a:extLst>
            </p:cNvPr>
            <p:cNvCxnSpPr/>
            <p:nvPr/>
          </p:nvCxnSpPr>
          <p:spPr>
            <a:xfrm flipV="1">
              <a:off x="4823585" y="5373216"/>
              <a:ext cx="1740028" cy="216024"/>
            </a:xfrm>
            <a:prstGeom prst="bentConnector3">
              <a:avLst>
                <a:gd name="adj1" fmla="val 4325"/>
              </a:avLst>
            </a:prstGeom>
            <a:ln w="25400">
              <a:tailEnd type="triangle"/>
            </a:ln>
          </p:spPr>
          <p:style>
            <a:lnRef idx="1">
              <a:schemeClr val="accent1"/>
            </a:lnRef>
            <a:fillRef idx="0">
              <a:schemeClr val="accent1"/>
            </a:fillRef>
            <a:effectRef idx="0">
              <a:schemeClr val="accent1"/>
            </a:effectRef>
            <a:fontRef idx="minor">
              <a:schemeClr val="tx1"/>
            </a:fontRef>
          </p:style>
        </p:cxnSp>
      </p:grpSp>
      <p:pic>
        <p:nvPicPr>
          <p:cNvPr id="3" name="Audio 2">
            <a:hlinkClick r:id="" action="ppaction://media"/>
            <a:extLst>
              <a:ext uri="{FF2B5EF4-FFF2-40B4-BE49-F238E27FC236}">
                <a16:creationId xmlns:a16="http://schemas.microsoft.com/office/drawing/2014/main" id="{3082A50D-D105-41FF-A136-9BD54B0B9C8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23476424"/>
      </p:ext>
    </p:extLst>
  </p:cSld>
  <p:clrMapOvr>
    <a:masterClrMapping/>
  </p:clrMapOvr>
  <mc:AlternateContent xmlns:mc="http://schemas.openxmlformats.org/markup-compatibility/2006" xmlns:p14="http://schemas.microsoft.com/office/powerpoint/2010/main">
    <mc:Choice Requires="p14">
      <p:transition spd="slow" p14:dur="2000" advTm="30265"/>
    </mc:Choice>
    <mc:Fallback xmlns="">
      <p:transition spd="slow" advTm="302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622143" cy="4741453"/>
          </a:xfrm>
        </p:spPr>
        <p:txBody>
          <a:bodyPr>
            <a:normAutofit/>
          </a:bodyPr>
          <a:lstStyle/>
          <a:p>
            <a:pPr marL="0" indent="0">
              <a:buNone/>
            </a:pPr>
            <a:r>
              <a:rPr lang="en-GB" dirty="0">
                <a:latin typeface="+mn-lt"/>
              </a:rPr>
              <a:t>Prostatectomy </a:t>
            </a:r>
          </a:p>
          <a:p>
            <a:r>
              <a:rPr lang="en-GB" dirty="0">
                <a:latin typeface="+mn-lt"/>
              </a:rPr>
              <a:t>The excision of the entire prostate gland, local nodes and nearby organs with a curative intent</a:t>
            </a:r>
          </a:p>
          <a:p>
            <a:r>
              <a:rPr lang="en-GB" dirty="0">
                <a:latin typeface="+mn-lt"/>
              </a:rPr>
              <a:t>Patients with a fast growing locally advanced tumour that needs radical treatment can be offered a prostatectomy, provided that they are fit enough for major surgery</a:t>
            </a:r>
          </a:p>
          <a:p>
            <a:r>
              <a:rPr lang="en-GB" dirty="0">
                <a:latin typeface="+mn-lt"/>
              </a:rPr>
              <a:t>There are significant side effects to prostatectomy which has to be considered before a decision for surgery to be made</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7" name="Picture 6">
            <a:extLst>
              <a:ext uri="{FF2B5EF4-FFF2-40B4-BE49-F238E27FC236}">
                <a16:creationId xmlns:a16="http://schemas.microsoft.com/office/drawing/2014/main" id="{6403AE9E-B2FD-4CC2-80ED-4EA402BDC8AC}"/>
              </a:ext>
            </a:extLst>
          </p:cNvPr>
          <p:cNvPicPr>
            <a:picLocks noChangeAspect="1"/>
          </p:cNvPicPr>
          <p:nvPr/>
        </p:nvPicPr>
        <p:blipFill>
          <a:blip r:embed="rId5"/>
          <a:stretch>
            <a:fillRect/>
          </a:stretch>
        </p:blipFill>
        <p:spPr>
          <a:xfrm>
            <a:off x="7781925" y="1358081"/>
            <a:ext cx="3571875" cy="4772025"/>
          </a:xfrm>
          <a:prstGeom prst="rect">
            <a:avLst/>
          </a:prstGeom>
        </p:spPr>
      </p:pic>
      <p:pic>
        <p:nvPicPr>
          <p:cNvPr id="8" name="Audio 7">
            <a:hlinkClick r:id="" action="ppaction://media"/>
            <a:extLst>
              <a:ext uri="{FF2B5EF4-FFF2-40B4-BE49-F238E27FC236}">
                <a16:creationId xmlns:a16="http://schemas.microsoft.com/office/drawing/2014/main" id="{0A2B36EE-08C0-4040-AC7B-93DB07999E9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23370661"/>
      </p:ext>
    </p:extLst>
  </p:cSld>
  <p:clrMapOvr>
    <a:masterClrMapping/>
  </p:clrMapOvr>
  <mc:AlternateContent xmlns:mc="http://schemas.openxmlformats.org/markup-compatibility/2006" xmlns:p14="http://schemas.microsoft.com/office/powerpoint/2010/main">
    <mc:Choice Requires="p14">
      <p:transition spd="slow" p14:dur="2000" advTm="11039"/>
    </mc:Choice>
    <mc:Fallback xmlns="">
      <p:transition spd="slow" advTm="110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680200" cy="4741453"/>
          </a:xfrm>
        </p:spPr>
        <p:txBody>
          <a:bodyPr>
            <a:normAutofit/>
          </a:bodyPr>
          <a:lstStyle/>
          <a:p>
            <a:pPr marL="0" indent="0">
              <a:buNone/>
            </a:pPr>
            <a:r>
              <a:rPr lang="en-GB" dirty="0">
                <a:latin typeface="+mn-lt"/>
              </a:rPr>
              <a:t>Transurethral Resection of Prostate (TURP) </a:t>
            </a:r>
          </a:p>
          <a:p>
            <a:r>
              <a:rPr lang="en-GB" dirty="0">
                <a:latin typeface="+mn-lt"/>
              </a:rPr>
              <a:t>TURP removes part of the prostate tissue that is pressing against the upper part of the urethra and restricting the flow of urine</a:t>
            </a:r>
          </a:p>
          <a:p>
            <a:r>
              <a:rPr lang="en-GB" dirty="0">
                <a:latin typeface="+mn-lt"/>
              </a:rPr>
              <a:t>Usually TURP will not cure the patient, but can relieve symptoms of a prostate tumour</a:t>
            </a:r>
          </a:p>
          <a:p>
            <a:r>
              <a:rPr lang="en-GB" dirty="0">
                <a:latin typeface="+mn-lt"/>
              </a:rPr>
              <a:t>TURP may be the only treatment required for non-invasive or early stage invasive tumours</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Picture 6">
            <a:extLst>
              <a:ext uri="{FF2B5EF4-FFF2-40B4-BE49-F238E27FC236}">
                <a16:creationId xmlns:a16="http://schemas.microsoft.com/office/drawing/2014/main" id="{E49DEBA5-429A-4384-B9C1-AF7A8C607EE3}"/>
              </a:ext>
            </a:extLst>
          </p:cNvPr>
          <p:cNvPicPr>
            <a:picLocks noChangeAspect="1"/>
          </p:cNvPicPr>
          <p:nvPr/>
        </p:nvPicPr>
        <p:blipFill>
          <a:blip r:embed="rId5"/>
          <a:stretch>
            <a:fillRect/>
          </a:stretch>
        </p:blipFill>
        <p:spPr>
          <a:xfrm>
            <a:off x="8169955" y="2892425"/>
            <a:ext cx="3457575" cy="3105150"/>
          </a:xfrm>
          <a:prstGeom prst="rect">
            <a:avLst/>
          </a:prstGeom>
        </p:spPr>
      </p:pic>
      <p:pic>
        <p:nvPicPr>
          <p:cNvPr id="9" name="Audio 8">
            <a:hlinkClick r:id="" action="ppaction://media"/>
            <a:extLst>
              <a:ext uri="{FF2B5EF4-FFF2-40B4-BE49-F238E27FC236}">
                <a16:creationId xmlns:a16="http://schemas.microsoft.com/office/drawing/2014/main" id="{6AB03853-99F6-4AEA-85A9-F2DEFA44061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30823128"/>
      </p:ext>
    </p:extLst>
  </p:cSld>
  <p:clrMapOvr>
    <a:masterClrMapping/>
  </p:clrMapOvr>
  <mc:AlternateContent xmlns:mc="http://schemas.openxmlformats.org/markup-compatibility/2006" xmlns:p14="http://schemas.microsoft.com/office/powerpoint/2010/main">
    <mc:Choice Requires="p14">
      <p:transition spd="slow" p14:dur="2000" advTm="14108"/>
    </mc:Choice>
    <mc:Fallback xmlns="">
      <p:transition spd="slow" advTm="141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Treatment – Hormone 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latin typeface="+mn-lt"/>
              </a:rPr>
              <a:t>The prostate is affected by the testosterone levels in the blood, this can be manipulated to treat/manage prostate tumours</a:t>
            </a:r>
          </a:p>
          <a:p>
            <a:endParaRPr lang="en-GB" dirty="0">
              <a:latin typeface="+mn-lt"/>
            </a:endParaRPr>
          </a:p>
          <a:p>
            <a:r>
              <a:rPr lang="en-GB" dirty="0">
                <a:latin typeface="+mn-lt"/>
              </a:rPr>
              <a:t>Hormones to reduce the level of testosterone in the blood which can slow the development of a prostate tumour</a:t>
            </a:r>
          </a:p>
          <a:p>
            <a:endParaRPr lang="en-GB" dirty="0">
              <a:latin typeface="+mn-lt"/>
            </a:endParaRPr>
          </a:p>
          <a:p>
            <a:r>
              <a:rPr lang="en-GB" dirty="0">
                <a:latin typeface="+mn-lt"/>
              </a:rPr>
              <a:t>There are different types of drugs that reduce testosterone levels and they are </a:t>
            </a:r>
          </a:p>
          <a:p>
            <a:pPr lvl="1"/>
            <a:r>
              <a:rPr lang="en-GB" sz="2400" dirty="0">
                <a:latin typeface="+mn-lt"/>
              </a:rPr>
              <a:t>Luteinising hormone blockers</a:t>
            </a:r>
          </a:p>
          <a:p>
            <a:pPr lvl="1"/>
            <a:r>
              <a:rPr lang="en-GB" sz="2400" dirty="0">
                <a:latin typeface="+mn-lt"/>
              </a:rPr>
              <a:t>Anti-androgens</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Audio 6">
            <a:hlinkClick r:id="" action="ppaction://media"/>
            <a:extLst>
              <a:ext uri="{FF2B5EF4-FFF2-40B4-BE49-F238E27FC236}">
                <a16:creationId xmlns:a16="http://schemas.microsoft.com/office/drawing/2014/main" id="{083500EE-165C-4A5B-B905-0DCBEA3382D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28774784"/>
      </p:ext>
    </p:extLst>
  </p:cSld>
  <p:clrMapOvr>
    <a:masterClrMapping/>
  </p:clrMapOvr>
  <mc:AlternateContent xmlns:mc="http://schemas.openxmlformats.org/markup-compatibility/2006" xmlns:p14="http://schemas.microsoft.com/office/powerpoint/2010/main">
    <mc:Choice Requires="p14">
      <p:transition spd="slow" p14:dur="2000" advTm="13431"/>
    </mc:Choice>
    <mc:Fallback xmlns="">
      <p:transition spd="slow" advTm="134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06029" cy="4741453"/>
          </a:xfrm>
        </p:spPr>
        <p:txBody>
          <a:bodyPr>
            <a:normAutofit/>
          </a:bodyPr>
          <a:lstStyle/>
          <a:p>
            <a:pPr marL="0" indent="0">
              <a:buNone/>
            </a:pPr>
            <a:r>
              <a:rPr lang="en-GB" dirty="0">
                <a:latin typeface="+mn-lt"/>
              </a:rPr>
              <a:t>External Beam Radiotherapy</a:t>
            </a:r>
          </a:p>
          <a:p>
            <a:r>
              <a:rPr lang="en-GB" dirty="0">
                <a:latin typeface="+mn-lt"/>
              </a:rPr>
              <a:t>High energy X rays are able to damage tumour cells, preventing them from growing</a:t>
            </a:r>
          </a:p>
          <a:p>
            <a:r>
              <a:rPr lang="en-GB" dirty="0">
                <a:latin typeface="+mn-lt"/>
              </a:rPr>
              <a:t>Can be used to treat the whole prostate, regional lymph nodes with a curative intent</a:t>
            </a:r>
          </a:p>
          <a:p>
            <a:r>
              <a:rPr lang="en-GB" dirty="0">
                <a:latin typeface="+mn-lt"/>
              </a:rPr>
              <a:t>Patients with bone metastasis can receive radiotherapy to relieve pain</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7" name="Picture 6">
            <a:extLst>
              <a:ext uri="{FF2B5EF4-FFF2-40B4-BE49-F238E27FC236}">
                <a16:creationId xmlns:a16="http://schemas.microsoft.com/office/drawing/2014/main" id="{AE08CF6D-F06A-48E1-B96B-F8FAEEC6D58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83586" y="1673790"/>
            <a:ext cx="3886200" cy="3886200"/>
          </a:xfrm>
          <a:prstGeom prst="rect">
            <a:avLst/>
          </a:prstGeom>
        </p:spPr>
      </p:pic>
      <p:pic>
        <p:nvPicPr>
          <p:cNvPr id="9" name="Audio 8">
            <a:hlinkClick r:id="" action="ppaction://media"/>
            <a:extLst>
              <a:ext uri="{FF2B5EF4-FFF2-40B4-BE49-F238E27FC236}">
                <a16:creationId xmlns:a16="http://schemas.microsoft.com/office/drawing/2014/main" id="{B4AC6EF2-7CE6-4615-ABE7-B483E856CD2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35209114"/>
      </p:ext>
    </p:extLst>
  </p:cSld>
  <p:clrMapOvr>
    <a:masterClrMapping/>
  </p:clrMapOvr>
  <mc:AlternateContent xmlns:mc="http://schemas.openxmlformats.org/markup-compatibility/2006" xmlns:p14="http://schemas.microsoft.com/office/powerpoint/2010/main">
    <mc:Choice Requires="p14">
      <p:transition spd="slow" p14:dur="2000" advTm="16045"/>
    </mc:Choice>
    <mc:Fallback xmlns="">
      <p:transition spd="slow" advTm="160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360886" cy="4741453"/>
          </a:xfrm>
        </p:spPr>
        <p:txBody>
          <a:bodyPr>
            <a:normAutofit/>
          </a:bodyPr>
          <a:lstStyle/>
          <a:p>
            <a:pPr marL="0" indent="0">
              <a:buNone/>
            </a:pPr>
            <a:r>
              <a:rPr lang="en-GB" dirty="0">
                <a:latin typeface="+mn-lt"/>
              </a:rPr>
              <a:t>Brachytherapy </a:t>
            </a:r>
          </a:p>
          <a:p>
            <a:r>
              <a:rPr lang="en-GB" dirty="0">
                <a:latin typeface="+mn-lt"/>
              </a:rPr>
              <a:t>Rather than external sources of radiation, a radioactive source is inserted into the body</a:t>
            </a:r>
          </a:p>
          <a:p>
            <a:r>
              <a:rPr lang="en-GB" dirty="0">
                <a:latin typeface="+mn-lt"/>
              </a:rPr>
              <a:t>Low Dose (pictured) - Small radioactive metal seeds are inserted into the tumour to release over a period of time</a:t>
            </a:r>
          </a:p>
          <a:p>
            <a:r>
              <a:rPr lang="en-GB" dirty="0">
                <a:latin typeface="+mn-lt"/>
              </a:rPr>
              <a:t>High Dose – Small tubes of radioactive material is inserted into the testicles or rectum, they are removed once the correct dose has been achieved</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7" name="Picture 6">
            <a:extLst>
              <a:ext uri="{FF2B5EF4-FFF2-40B4-BE49-F238E27FC236}">
                <a16:creationId xmlns:a16="http://schemas.microsoft.com/office/drawing/2014/main" id="{31AA9F14-4EE7-4DE0-8CBD-B69B20CF1284}"/>
              </a:ext>
            </a:extLst>
          </p:cNvPr>
          <p:cNvPicPr>
            <a:picLocks noChangeAspect="1"/>
          </p:cNvPicPr>
          <p:nvPr/>
        </p:nvPicPr>
        <p:blipFill>
          <a:blip r:embed="rId5"/>
          <a:stretch>
            <a:fillRect/>
          </a:stretch>
        </p:blipFill>
        <p:spPr>
          <a:xfrm>
            <a:off x="8116661" y="1995488"/>
            <a:ext cx="3448050" cy="4181475"/>
          </a:xfrm>
          <a:prstGeom prst="rect">
            <a:avLst/>
          </a:prstGeom>
        </p:spPr>
      </p:pic>
      <p:pic>
        <p:nvPicPr>
          <p:cNvPr id="10" name="Audio 9">
            <a:hlinkClick r:id="" action="ppaction://media"/>
            <a:extLst>
              <a:ext uri="{FF2B5EF4-FFF2-40B4-BE49-F238E27FC236}">
                <a16:creationId xmlns:a16="http://schemas.microsoft.com/office/drawing/2014/main" id="{97369614-0141-4D51-955D-3E44C5B7C58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52978349"/>
      </p:ext>
    </p:extLst>
  </p:cSld>
  <p:clrMapOvr>
    <a:masterClrMapping/>
  </p:clrMapOvr>
  <mc:AlternateContent xmlns:mc="http://schemas.openxmlformats.org/markup-compatibility/2006" xmlns:p14="http://schemas.microsoft.com/office/powerpoint/2010/main">
    <mc:Choice Requires="p14">
      <p:transition spd="slow" p14:dur="2000" advTm="27474"/>
    </mc:Choice>
    <mc:Fallback xmlns="">
      <p:transition spd="slow" advTm="274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Urological tumour</a:t>
            </a:r>
          </a:p>
        </p:txBody>
      </p:sp>
      <p:pic>
        <p:nvPicPr>
          <p:cNvPr id="7" name="Audio 6">
            <a:hlinkClick r:id="" action="ppaction://media"/>
            <a:extLst>
              <a:ext uri="{FF2B5EF4-FFF2-40B4-BE49-F238E27FC236}">
                <a16:creationId xmlns:a16="http://schemas.microsoft.com/office/drawing/2014/main" id="{3F845764-B6F8-4C2C-8F1C-FD767E93B75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0395414"/>
      </p:ext>
    </p:extLst>
  </p:cSld>
  <p:clrMapOvr>
    <a:masterClrMapping/>
  </p:clrMapOvr>
  <mc:AlternateContent xmlns:mc="http://schemas.openxmlformats.org/markup-compatibility/2006" xmlns:p14="http://schemas.microsoft.com/office/powerpoint/2010/main">
    <mc:Choice Requires="p14">
      <p:transition spd="slow" p14:dur="2000" advTm="5652"/>
    </mc:Choice>
    <mc:Fallback xmlns="">
      <p:transition spd="slow" advTm="56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Treatment – Active Surveillance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pPr marL="0" indent="0">
              <a:buNone/>
            </a:pPr>
            <a:r>
              <a:rPr lang="en-GB" dirty="0"/>
              <a:t>Active Surveillance</a:t>
            </a:r>
          </a:p>
          <a:p>
            <a:r>
              <a:rPr lang="en-GB" dirty="0"/>
              <a:t>May be offered where the patient has a very early stage tumour that is slow-growing or where the patient has declined or wishes to delay other active treatments</a:t>
            </a:r>
          </a:p>
          <a:p>
            <a:r>
              <a:rPr lang="en-GB" dirty="0"/>
              <a:t>Regular PSA checks</a:t>
            </a:r>
          </a:p>
          <a:p>
            <a:r>
              <a:rPr lang="en-GB" dirty="0"/>
              <a:t>Periodic DRE</a:t>
            </a:r>
          </a:p>
          <a:p>
            <a:r>
              <a:rPr lang="en-GB" dirty="0"/>
              <a:t>Multiparametric MRI</a:t>
            </a:r>
          </a:p>
          <a:p>
            <a:r>
              <a:rPr lang="en-GB" dirty="0"/>
              <a:t>The treatment plan may change if the tumour progresses</a:t>
            </a:r>
          </a:p>
          <a:p>
            <a:endParaRPr lang="en-GB" dirty="0"/>
          </a:p>
          <a:p>
            <a:r>
              <a:rPr lang="en-GB" dirty="0"/>
              <a:t>For the purposes of COSD, Active Surveillance is recorded as Active Monitoring</a:t>
            </a:r>
          </a:p>
          <a:p>
            <a:endParaRPr lang="en-GB" dirty="0"/>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9" name="Audio 8">
            <a:hlinkClick r:id="" action="ppaction://media"/>
            <a:extLst>
              <a:ext uri="{FF2B5EF4-FFF2-40B4-BE49-F238E27FC236}">
                <a16:creationId xmlns:a16="http://schemas.microsoft.com/office/drawing/2014/main" id="{B96C8257-63C6-45B7-8972-554CCA5A48F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74562427"/>
      </p:ext>
    </p:extLst>
  </p:cSld>
  <p:clrMapOvr>
    <a:masterClrMapping/>
  </p:clrMapOvr>
  <mc:AlternateContent xmlns:mc="http://schemas.openxmlformats.org/markup-compatibility/2006" xmlns:p14="http://schemas.microsoft.com/office/powerpoint/2010/main">
    <mc:Choice Requires="p14">
      <p:transition spd="slow" p14:dur="2000" advTm="22488"/>
    </mc:Choice>
    <mc:Fallback xmlns="">
      <p:transition spd="slow" advTm="224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Treatment – Watchful Waiting</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pPr marL="0" indent="0">
              <a:buNone/>
            </a:pPr>
            <a:r>
              <a:rPr lang="en-GB" dirty="0"/>
              <a:t>Watchful waiting</a:t>
            </a:r>
          </a:p>
          <a:p>
            <a:r>
              <a:rPr lang="en-GB" dirty="0"/>
              <a:t>May be offered where the patient has an advanced but asymptomatic tumour or a localised tumour where co-morbidities preclude other active treatments</a:t>
            </a:r>
          </a:p>
          <a:p>
            <a:r>
              <a:rPr lang="en-GB" dirty="0"/>
              <a:t>Regular PSA checks</a:t>
            </a:r>
          </a:p>
          <a:p>
            <a:r>
              <a:rPr lang="en-GB" dirty="0"/>
              <a:t>The treatment plan may change if the tumour progresses</a:t>
            </a:r>
          </a:p>
          <a:p>
            <a:endParaRPr lang="en-GB" dirty="0"/>
          </a:p>
          <a:p>
            <a:r>
              <a:rPr lang="en-GB" dirty="0"/>
              <a:t>For the purposes of COSD, Watchful Waiting is also recorded as Active Monitoring</a:t>
            </a:r>
          </a:p>
          <a:p>
            <a:endParaRPr lang="en-GB" dirty="0"/>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7" name="Audio 6">
            <a:hlinkClick r:id="" action="ppaction://media"/>
            <a:extLst>
              <a:ext uri="{FF2B5EF4-FFF2-40B4-BE49-F238E27FC236}">
                <a16:creationId xmlns:a16="http://schemas.microsoft.com/office/drawing/2014/main" id="{0C8A7AD3-6276-4C11-B624-180215FE35A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29845007"/>
      </p:ext>
    </p:extLst>
  </p:cSld>
  <p:clrMapOvr>
    <a:masterClrMapping/>
  </p:clrMapOvr>
  <mc:AlternateContent xmlns:mc="http://schemas.openxmlformats.org/markup-compatibility/2006" xmlns:p14="http://schemas.microsoft.com/office/powerpoint/2010/main">
    <mc:Choice Requires="p14">
      <p:transition spd="slow" p14:dur="2000" advTm="29313"/>
    </mc:Choice>
    <mc:Fallback xmlns="">
      <p:transition spd="slow" advTm="293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32</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C49F9A4F-489F-4DD6-9823-CBE7184105E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48564999"/>
      </p:ext>
    </p:extLst>
  </p:cSld>
  <p:clrMapOvr>
    <a:masterClrMapping/>
  </p:clrMapOvr>
  <mc:AlternateContent xmlns:mc="http://schemas.openxmlformats.org/markup-compatibility/2006" xmlns:p14="http://schemas.microsoft.com/office/powerpoint/2010/main">
    <mc:Choice Requires="p14">
      <p:transition spd="slow" p14:dur="2000" advTm="4846"/>
    </mc:Choice>
    <mc:Fallback xmlns="">
      <p:transition spd="slow" advTm="48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prostate tumours include increased age, ethnicity and a family history of certain other cancers</a:t>
            </a:r>
          </a:p>
          <a:p>
            <a:r>
              <a:rPr lang="en-GB" dirty="0">
                <a:solidFill>
                  <a:schemeClr val="bg1"/>
                </a:solidFill>
              </a:rPr>
              <a:t>The symptoms of prostate tumours can be the same as those of other benign conditions.  Symptoms include difficulty urinating, waking up at night to urinate and frequent urination</a:t>
            </a:r>
          </a:p>
          <a:p>
            <a:r>
              <a:rPr lang="en-GB" dirty="0">
                <a:solidFill>
                  <a:schemeClr val="bg1"/>
                </a:solidFill>
              </a:rPr>
              <a:t>Investigations usually start with a PSA test and a DRE and may include imaging with/without a biopsy.</a:t>
            </a:r>
          </a:p>
          <a:p>
            <a:r>
              <a:rPr lang="en-GB" dirty="0">
                <a:solidFill>
                  <a:schemeClr val="bg1"/>
                </a:solidFill>
              </a:rPr>
              <a:t>If a tumour is diagnosed it may be invasive, in situ or of unknown or uncertain behaviour.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8" name="Audio 7">
            <a:hlinkClick r:id="" action="ppaction://media"/>
            <a:extLst>
              <a:ext uri="{FF2B5EF4-FFF2-40B4-BE49-F238E27FC236}">
                <a16:creationId xmlns:a16="http://schemas.microsoft.com/office/drawing/2014/main" id="{D0EABF2C-A2E5-4506-BC97-68911068273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82180878"/>
      </p:ext>
    </p:extLst>
  </p:cSld>
  <p:clrMapOvr>
    <a:masterClrMapping/>
  </p:clrMapOvr>
  <mc:AlternateContent xmlns:mc="http://schemas.openxmlformats.org/markup-compatibility/2006" xmlns:p14="http://schemas.microsoft.com/office/powerpoint/2010/main">
    <mc:Choice Requires="p14">
      <p:transition spd="slow" p14:dur="2000" advTm="9298"/>
    </mc:Choice>
    <mc:Fallback xmlns="">
      <p:transition spd="slow" advTm="92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prostate tumours include increased age, ethnicity and family history of certain other cancers</a:t>
            </a:r>
          </a:p>
          <a:p>
            <a:r>
              <a:rPr lang="en-GB" dirty="0"/>
              <a:t>The symptoms of prostate tumours can be the same as those of other benign conditions.  Symptoms include difficulty urinating, waking up at night to urinate and frequent urination</a:t>
            </a:r>
          </a:p>
          <a:p>
            <a:r>
              <a:rPr lang="en-GB" dirty="0">
                <a:solidFill>
                  <a:schemeClr val="bg1"/>
                </a:solidFill>
              </a:rPr>
              <a:t>Investigations usually start with a PSA test and a DRE and may include imaging with/without a biopsy.</a:t>
            </a:r>
          </a:p>
          <a:p>
            <a:r>
              <a:rPr lang="en-GB" dirty="0">
                <a:solidFill>
                  <a:schemeClr val="bg1"/>
                </a:solidFill>
              </a:rPr>
              <a:t>If a tumour is diagnosed it may be invasive, in situ or of unknown or uncertain behaviour.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9" name="Audio 8">
            <a:hlinkClick r:id="" action="ppaction://media"/>
            <a:extLst>
              <a:ext uri="{FF2B5EF4-FFF2-40B4-BE49-F238E27FC236}">
                <a16:creationId xmlns:a16="http://schemas.microsoft.com/office/drawing/2014/main" id="{1D46C422-5DE4-4DFB-9702-C4DBD7C1FBB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10089643"/>
      </p:ext>
    </p:extLst>
  </p:cSld>
  <p:clrMapOvr>
    <a:masterClrMapping/>
  </p:clrMapOvr>
  <mc:AlternateContent xmlns:mc="http://schemas.openxmlformats.org/markup-compatibility/2006" xmlns:p14="http://schemas.microsoft.com/office/powerpoint/2010/main">
    <mc:Choice Requires="p14">
      <p:transition spd="slow" p14:dur="2000" advTm="13229"/>
    </mc:Choice>
    <mc:Fallback xmlns="">
      <p:transition spd="slow" advTm="132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prostate tumours include increased age, ethnicity and family history of certain other cancers</a:t>
            </a:r>
          </a:p>
          <a:p>
            <a:r>
              <a:rPr lang="en-GB" dirty="0"/>
              <a:t>The symptoms of prostate tumours can be the same as those of other benign conditions.  Symptoms include difficulty urinating, waking up at night to urinate and frequent urination</a:t>
            </a:r>
          </a:p>
          <a:p>
            <a:r>
              <a:rPr lang="en-GB" dirty="0"/>
              <a:t>Investigations usually start with a PSA test and a DRE and may include imaging with/without a biopsy</a:t>
            </a:r>
          </a:p>
          <a:p>
            <a:r>
              <a:rPr lang="en-GB" dirty="0">
                <a:solidFill>
                  <a:schemeClr val="bg1"/>
                </a:solidFill>
              </a:rPr>
              <a:t>If a tumour is diagnosed it may be invasive, in situ or of unknown or uncertain behaviour.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7" name="Audio 6">
            <a:hlinkClick r:id="" action="ppaction://media"/>
            <a:extLst>
              <a:ext uri="{FF2B5EF4-FFF2-40B4-BE49-F238E27FC236}">
                <a16:creationId xmlns:a16="http://schemas.microsoft.com/office/drawing/2014/main" id="{8561D6A5-B446-42C5-9E7C-B009DCF8A22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24065359"/>
      </p:ext>
    </p:extLst>
  </p:cSld>
  <p:clrMapOvr>
    <a:masterClrMapping/>
  </p:clrMapOvr>
  <mc:AlternateContent xmlns:mc="http://schemas.openxmlformats.org/markup-compatibility/2006" xmlns:p14="http://schemas.microsoft.com/office/powerpoint/2010/main">
    <mc:Choice Requires="p14">
      <p:transition spd="slow" p14:dur="2000" advTm="9715"/>
    </mc:Choice>
    <mc:Fallback xmlns="">
      <p:transition spd="slow" advTm="97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Risk factors for prostate tumours include increased age, ethnicity and family history of certain other cancers</a:t>
            </a:r>
          </a:p>
          <a:p>
            <a:r>
              <a:rPr lang="en-GB" dirty="0"/>
              <a:t>The symptoms of prostate tumours can be the same as those of other benign conditions.  Symptoms include difficulty urinating, waking up at night to urinate and frequent urination</a:t>
            </a:r>
          </a:p>
          <a:p>
            <a:r>
              <a:rPr lang="en-GB" dirty="0"/>
              <a:t>Investigations usually start with a PSA test and a DRE and may include imaging with/without a biopsy</a:t>
            </a:r>
          </a:p>
          <a:p>
            <a:r>
              <a:rPr lang="en-GB" dirty="0"/>
              <a:t>If a tumour is diagnosed it may be invasive, in situ or of unknown or uncertain behaviour.  While all invasive tumours must be recorded, non-invasive tumours do </a:t>
            </a:r>
            <a:r>
              <a:rPr lang="en-GB" b="1" dirty="0"/>
              <a:t>not</a:t>
            </a:r>
            <a:r>
              <a:rPr lang="en-GB" dirty="0"/>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7" name="Audio 6">
            <a:hlinkClick r:id="" action="ppaction://media"/>
            <a:extLst>
              <a:ext uri="{FF2B5EF4-FFF2-40B4-BE49-F238E27FC236}">
                <a16:creationId xmlns:a16="http://schemas.microsoft.com/office/drawing/2014/main" id="{8BCE45AF-3BCF-4DA4-9621-F4AF0688B18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55436415"/>
      </p:ext>
    </p:extLst>
  </p:cSld>
  <p:clrMapOvr>
    <a:masterClrMapping/>
  </p:clrMapOvr>
  <mc:AlternateContent xmlns:mc="http://schemas.openxmlformats.org/markup-compatibility/2006" xmlns:p14="http://schemas.microsoft.com/office/powerpoint/2010/main">
    <mc:Choice Requires="p14">
      <p:transition spd="slow" p14:dur="2000" advTm="23949"/>
    </mc:Choice>
    <mc:Fallback xmlns="">
      <p:transition spd="slow" advTm="23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t>
            </a:r>
            <a:r>
              <a:rPr lang="en-GB"/>
              <a:t>&amp; C</a:t>
            </a:r>
          </a:p>
          <a:p>
            <a:r>
              <a:rPr lang="en-GB"/>
              <a:t>For </a:t>
            </a:r>
            <a:r>
              <a:rPr lang="en-GB" dirty="0"/>
              <a:t>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03/12/2025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38</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694714" cy="4741453"/>
          </a:xfrm>
        </p:spPr>
        <p:txBody>
          <a:bodyPr>
            <a:normAutofit lnSpcReduction="10000"/>
          </a:bodyPr>
          <a:lstStyle/>
          <a:p>
            <a:r>
              <a:rPr lang="en-US" dirty="0"/>
              <a:t>There are two main types of Urological tumours:</a:t>
            </a:r>
          </a:p>
          <a:p>
            <a:pPr marL="285750" indent="-285750"/>
            <a:endParaRPr lang="en-US" dirty="0"/>
          </a:p>
          <a:p>
            <a:pPr marL="1073150" indent="-176213" defTabSz="896938">
              <a:tabLst>
                <a:tab pos="1073150" algn="l"/>
              </a:tabLst>
            </a:pPr>
            <a:r>
              <a:rPr lang="en-US" dirty="0"/>
              <a:t>Prostate tumours</a:t>
            </a:r>
          </a:p>
          <a:p>
            <a:pPr marL="285750" indent="-285750"/>
            <a:endParaRPr lang="en-US" dirty="0"/>
          </a:p>
          <a:p>
            <a:pPr marL="1073150" indent="-176213" defTabSz="896938">
              <a:tabLst>
                <a:tab pos="1073150" algn="l"/>
              </a:tabLst>
            </a:pPr>
            <a:r>
              <a:rPr lang="en-US" dirty="0"/>
              <a:t>Urinary Tract tumours. These tumours are subdivided into:</a:t>
            </a:r>
          </a:p>
          <a:p>
            <a:pPr marL="1073150" indent="-176213" defTabSz="896938">
              <a:tabLst>
                <a:tab pos="1073150" algn="l"/>
              </a:tabLst>
            </a:pPr>
            <a:endParaRPr lang="en-US" dirty="0"/>
          </a:p>
          <a:p>
            <a:pPr marL="1530350" lvl="1" indent="-176213" defTabSz="896938">
              <a:tabLst>
                <a:tab pos="1073150" algn="l"/>
              </a:tabLst>
            </a:pPr>
            <a:r>
              <a:rPr lang="en-US" sz="2400" dirty="0"/>
              <a:t>Kidney tumours (excludes Renal Pelvis)</a:t>
            </a:r>
          </a:p>
          <a:p>
            <a:pPr marL="1530350" lvl="1" indent="-176213" defTabSz="896938">
              <a:tabLst>
                <a:tab pos="1073150" algn="l"/>
              </a:tabLst>
            </a:pPr>
            <a:r>
              <a:rPr lang="en-US" sz="2400" dirty="0"/>
              <a:t>Tumours of the Renal Pelvis, Ureter, Bladder &amp; Urethra</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Picture 6">
            <a:extLst>
              <a:ext uri="{FF2B5EF4-FFF2-40B4-BE49-F238E27FC236}">
                <a16:creationId xmlns:a16="http://schemas.microsoft.com/office/drawing/2014/main" id="{41A85FB6-F837-49BF-83A7-BFBD39DF7C95}"/>
              </a:ext>
            </a:extLst>
          </p:cNvPr>
          <p:cNvPicPr>
            <a:picLocks noChangeAspect="1"/>
          </p:cNvPicPr>
          <p:nvPr/>
        </p:nvPicPr>
        <p:blipFill>
          <a:blip r:embed="rId5"/>
          <a:stretch>
            <a:fillRect/>
          </a:stretch>
        </p:blipFill>
        <p:spPr>
          <a:xfrm>
            <a:off x="7428234" y="1756229"/>
            <a:ext cx="4533126" cy="4420734"/>
          </a:xfrm>
          <a:prstGeom prst="rect">
            <a:avLst/>
          </a:prstGeom>
        </p:spPr>
      </p:pic>
      <p:pic>
        <p:nvPicPr>
          <p:cNvPr id="8" name="Audio 7">
            <a:hlinkClick r:id="" action="ppaction://media"/>
            <a:extLst>
              <a:ext uri="{FF2B5EF4-FFF2-40B4-BE49-F238E27FC236}">
                <a16:creationId xmlns:a16="http://schemas.microsoft.com/office/drawing/2014/main" id="{EA92AABF-CE08-4C68-9DB1-79769486119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18980"/>
    </mc:Choice>
    <mc:Fallback xmlns="">
      <p:transition spd="slow" advTm="189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40</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Prostate</a:t>
            </a:r>
          </a:p>
        </p:txBody>
      </p:sp>
      <p:grpSp>
        <p:nvGrpSpPr>
          <p:cNvPr id="6" name="Group 5">
            <a:extLst>
              <a:ext uri="{FF2B5EF4-FFF2-40B4-BE49-F238E27FC236}">
                <a16:creationId xmlns:a16="http://schemas.microsoft.com/office/drawing/2014/main" id="{ACE5B484-CE30-4529-B1D8-4FF112AB2D77}"/>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D01D8C9-3218-4165-A21F-C29077C7A509}"/>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2788583F-FB0D-4727-84D3-9881E2855F2B}"/>
                </a:ext>
              </a:extLst>
            </p:cNvPr>
            <p:cNvSpPr txBox="1">
              <a:spLocks/>
            </p:cNvSpPr>
            <p:nvPr/>
          </p:nvSpPr>
          <p:spPr>
            <a:xfrm>
              <a:off x="8512866" y="4015878"/>
              <a:ext cx="3679134" cy="2376264"/>
            </a:xfrm>
            <a:prstGeom prst="rect">
              <a:avLst/>
            </a:prstGeom>
          </p:spPr>
          <p:txBody>
            <a:bodyPr vert="horz" lIns="91440" tIns="45720" rIns="91440" bIns="45720" rtlCol="0">
              <a:normAutofit fontScale="925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 &amp; Topography</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9" name="Audio 8">
            <a:hlinkClick r:id="" action="ppaction://media"/>
            <a:extLst>
              <a:ext uri="{FF2B5EF4-FFF2-40B4-BE49-F238E27FC236}">
                <a16:creationId xmlns:a16="http://schemas.microsoft.com/office/drawing/2014/main" id="{695CC5EE-C497-47E4-82A7-97B2291E3C5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37202002"/>
      </p:ext>
    </p:extLst>
  </p:cSld>
  <p:clrMapOvr>
    <a:masterClrMapping/>
  </p:clrMapOvr>
  <mc:AlternateContent xmlns:mc="http://schemas.openxmlformats.org/markup-compatibility/2006" xmlns:p14="http://schemas.microsoft.com/office/powerpoint/2010/main">
    <mc:Choice Requires="p14">
      <p:transition spd="slow" p14:dur="2000" advTm="5907"/>
    </mc:Choice>
    <mc:Fallback xmlns="">
      <p:transition spd="slow" advTm="59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742950" lvl="1" indent="-285750"/>
            <a:r>
              <a:rPr lang="en-GB" sz="2400" dirty="0"/>
              <a:t>Increasing age </a:t>
            </a:r>
          </a:p>
          <a:p>
            <a:pPr marL="742950" lvl="1" indent="-285750"/>
            <a:endParaRPr lang="en-GB" sz="2400" dirty="0"/>
          </a:p>
          <a:p>
            <a:pPr marL="742950" lvl="1" indent="-285750"/>
            <a:r>
              <a:rPr lang="en-GB" sz="2400" dirty="0"/>
              <a:t>Ethnic origin </a:t>
            </a:r>
          </a:p>
          <a:p>
            <a:pPr marL="742950" lvl="1" indent="-285750"/>
            <a:endParaRPr lang="en-GB" sz="2400" dirty="0"/>
          </a:p>
          <a:p>
            <a:pPr marL="742950" lvl="1" indent="-285750"/>
            <a:r>
              <a:rPr lang="en-GB" sz="2400" dirty="0"/>
              <a:t>Family History of Prostate, Breast or Ovarian Cancer </a:t>
            </a:r>
          </a:p>
          <a:p>
            <a:pPr marL="742950" lvl="1" indent="-285750"/>
            <a:endParaRPr lang="en-GB" sz="2400" dirty="0"/>
          </a:p>
          <a:p>
            <a:pPr marL="742950" lvl="1" indent="-285750"/>
            <a:r>
              <a:rPr lang="en-GB" sz="2400" dirty="0"/>
              <a:t>Lynch syndrome (a hereditary condition that also increases the risk of bowel  cancer)</a:t>
            </a:r>
          </a:p>
          <a:p>
            <a:pPr marL="742950" lvl="1" indent="-285750"/>
            <a:endParaRPr lang="en-GB" sz="2400" dirty="0"/>
          </a:p>
          <a:p>
            <a:pPr marL="742950" lvl="1" indent="-285750"/>
            <a:r>
              <a:rPr lang="en-GB" sz="2400" dirty="0"/>
              <a:t>Obesity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E99316AF-E0C4-4009-95D0-44C299B577A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51352406"/>
      </p:ext>
    </p:extLst>
  </p:cSld>
  <p:clrMapOvr>
    <a:masterClrMapping/>
  </p:clrMapOvr>
  <mc:AlternateContent xmlns:mc="http://schemas.openxmlformats.org/markup-compatibility/2006" xmlns:p14="http://schemas.microsoft.com/office/powerpoint/2010/main">
    <mc:Choice Requires="p14">
      <p:transition spd="slow" p14:dur="2000" advTm="15631"/>
    </mc:Choice>
    <mc:Fallback xmlns="">
      <p:transition spd="slow" advTm="156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128658" cy="4741453"/>
          </a:xfrm>
        </p:spPr>
        <p:txBody>
          <a:bodyPr/>
          <a:lstStyle/>
          <a:p>
            <a:r>
              <a:rPr lang="en-GB" dirty="0"/>
              <a:t>Patients with an early prostate tumour may not present with symptoms. Smaller tumours are unlikely to compress and narrow the urethra</a:t>
            </a:r>
          </a:p>
          <a:p>
            <a:endParaRPr lang="en-GB" dirty="0"/>
          </a:p>
          <a:p>
            <a:r>
              <a:rPr lang="en-GB" dirty="0"/>
              <a:t>The urinary symptoms are not specific to prostate cancer, non cancer conditions such as benign prostatic hyperplasia (BPH) and prostatitis can also present with similar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Picture 6">
            <a:extLst>
              <a:ext uri="{FF2B5EF4-FFF2-40B4-BE49-F238E27FC236}">
                <a16:creationId xmlns:a16="http://schemas.microsoft.com/office/drawing/2014/main" id="{16E23A46-07DE-4C15-BE8B-04522156319E}"/>
              </a:ext>
            </a:extLst>
          </p:cNvPr>
          <p:cNvPicPr>
            <a:picLocks noChangeAspect="1"/>
          </p:cNvPicPr>
          <p:nvPr/>
        </p:nvPicPr>
        <p:blipFill>
          <a:blip r:embed="rId5"/>
          <a:stretch>
            <a:fillRect/>
          </a:stretch>
        </p:blipFill>
        <p:spPr>
          <a:xfrm>
            <a:off x="7349251" y="2061029"/>
            <a:ext cx="4583080" cy="4115934"/>
          </a:xfrm>
          <a:prstGeom prst="rect">
            <a:avLst/>
          </a:prstGeom>
        </p:spPr>
      </p:pic>
      <p:pic>
        <p:nvPicPr>
          <p:cNvPr id="8" name="Audio 7">
            <a:hlinkClick r:id="" action="ppaction://media"/>
            <a:extLst>
              <a:ext uri="{FF2B5EF4-FFF2-40B4-BE49-F238E27FC236}">
                <a16:creationId xmlns:a16="http://schemas.microsoft.com/office/drawing/2014/main" id="{EF491BEB-69A9-4AD7-A11B-7134CD9271B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54764545"/>
      </p:ext>
    </p:extLst>
  </p:cSld>
  <p:clrMapOvr>
    <a:masterClrMapping/>
  </p:clrMapOvr>
  <mc:AlternateContent xmlns:mc="http://schemas.openxmlformats.org/markup-compatibility/2006" xmlns:p14="http://schemas.microsoft.com/office/powerpoint/2010/main">
    <mc:Choice Requires="p14">
      <p:transition spd="slow" p14:dur="2000" advTm="12915"/>
    </mc:Choice>
    <mc:Fallback xmlns="">
      <p:transition spd="slow" advTm="129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742950" lvl="1" indent="-285750"/>
            <a:r>
              <a:rPr lang="en-GB" sz="2400" dirty="0"/>
              <a:t>Changes in urine flow including pain </a:t>
            </a:r>
          </a:p>
          <a:p>
            <a:pPr marL="742950" lvl="1" indent="-285750"/>
            <a:r>
              <a:rPr lang="en-GB" sz="2400" dirty="0"/>
              <a:t>Dribbling of urine </a:t>
            </a:r>
          </a:p>
          <a:p>
            <a:pPr marL="742950" lvl="1" indent="-285750"/>
            <a:r>
              <a:rPr lang="en-GB" sz="2400" dirty="0"/>
              <a:t>Urinary urgency or frequency </a:t>
            </a:r>
          </a:p>
          <a:p>
            <a:pPr marL="742950" lvl="1" indent="-285750"/>
            <a:r>
              <a:rPr lang="en-GB" sz="2400" dirty="0"/>
              <a:t>Nocturia (waking up to urinate at night)</a:t>
            </a:r>
          </a:p>
          <a:p>
            <a:pPr marL="742950" lvl="1" indent="-285750"/>
            <a:r>
              <a:rPr lang="en-GB" sz="2400" dirty="0"/>
              <a:t>Urinary retention </a:t>
            </a:r>
          </a:p>
          <a:p>
            <a:pPr marL="742950" lvl="1" indent="-285750"/>
            <a:r>
              <a:rPr lang="en-GB" sz="2400" dirty="0"/>
              <a:t>Urinary incontinence </a:t>
            </a:r>
          </a:p>
          <a:p>
            <a:pPr marL="742950" lvl="1" indent="-285750"/>
            <a:r>
              <a:rPr lang="en-GB" sz="2400" dirty="0"/>
              <a:t>Pain from bone metastases </a:t>
            </a:r>
          </a:p>
          <a:p>
            <a:pPr marL="742950" lvl="1" indent="-285750"/>
            <a:r>
              <a:rPr lang="en-GB" sz="2400" dirty="0"/>
              <a:t>Weight loss </a:t>
            </a:r>
          </a:p>
          <a:p>
            <a:pPr marL="742950" lvl="1" indent="-285750"/>
            <a:r>
              <a:rPr lang="en-GB" sz="2400" dirty="0"/>
              <a:t>Loss of libido</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Audio 6">
            <a:hlinkClick r:id="" action="ppaction://media"/>
            <a:extLst>
              <a:ext uri="{FF2B5EF4-FFF2-40B4-BE49-F238E27FC236}">
                <a16:creationId xmlns:a16="http://schemas.microsoft.com/office/drawing/2014/main" id="{FE10148A-9587-4AA5-BC28-05D3C368FE5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24456553"/>
      </p:ext>
    </p:extLst>
  </p:cSld>
  <p:clrMapOvr>
    <a:masterClrMapping/>
  </p:clrMapOvr>
  <mc:AlternateContent xmlns:mc="http://schemas.openxmlformats.org/markup-compatibility/2006" xmlns:p14="http://schemas.microsoft.com/office/powerpoint/2010/main">
    <mc:Choice Requires="p14">
      <p:transition spd="slow" p14:dur="2000" advTm="9832"/>
    </mc:Choice>
    <mc:Fallback xmlns="">
      <p:transition spd="slow" advTm="98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Prostate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51263" y="2493604"/>
            <a:ext cx="7548154" cy="4003197"/>
          </a:xfrm>
        </p:spPr>
        <p:txBody>
          <a:bodyPr>
            <a:noAutofit/>
          </a:bodyPr>
          <a:lstStyle/>
          <a:p>
            <a:r>
              <a:rPr lang="en-GB" sz="2300" dirty="0"/>
              <a:t>It can be divided anatomically either by lobes or zones, and is generally described as having two lobes, left and right although for COSD, laterality does not apply</a:t>
            </a:r>
          </a:p>
          <a:p>
            <a:pPr>
              <a:tabLst>
                <a:tab pos="4757738" algn="l"/>
              </a:tabLst>
            </a:pPr>
            <a:endParaRPr lang="en-GB" sz="2300" dirty="0"/>
          </a:p>
          <a:p>
            <a:pPr marL="285750" indent="-285750">
              <a:tabLst>
                <a:tab pos="4757738" algn="l"/>
              </a:tabLst>
            </a:pPr>
            <a:r>
              <a:rPr lang="en-GB" sz="2300" dirty="0"/>
              <a:t>The prostate is surrounded by a capsule which consists of a band of fibromuscular connective tissue</a:t>
            </a:r>
          </a:p>
          <a:p>
            <a:pPr>
              <a:tabLst>
                <a:tab pos="4757738" algn="l"/>
              </a:tabLst>
            </a:pPr>
            <a:endParaRPr lang="en-GB" sz="2300" dirty="0"/>
          </a:p>
          <a:p>
            <a:pPr marL="285750" indent="-285750">
              <a:tabLst>
                <a:tab pos="4757738" algn="l"/>
              </a:tabLst>
            </a:pPr>
            <a:r>
              <a:rPr lang="en-GB" sz="2300" dirty="0"/>
              <a:t>The prostate surrounds the urethra as it leaves the bladder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sp>
        <p:nvSpPr>
          <p:cNvPr id="7" name="Content Placeholder 2">
            <a:extLst>
              <a:ext uri="{FF2B5EF4-FFF2-40B4-BE49-F238E27FC236}">
                <a16:creationId xmlns:a16="http://schemas.microsoft.com/office/drawing/2014/main" id="{28F73EEC-C251-4B88-ABD1-A6C6282B1F56}"/>
              </a:ext>
            </a:extLst>
          </p:cNvPr>
          <p:cNvSpPr txBox="1">
            <a:spLocks/>
          </p:cNvSpPr>
          <p:nvPr/>
        </p:nvSpPr>
        <p:spPr>
          <a:xfrm>
            <a:off x="846907" y="1419293"/>
            <a:ext cx="11118670" cy="4741453"/>
          </a:xfrm>
          <a:prstGeom prst="rect">
            <a:avLst/>
          </a:prstGeom>
        </p:spPr>
        <p:txBody>
          <a:bodyPr vert="horz" lIns="91440" tIns="45720" rIns="91440" bIns="45720" rtlCol="0">
            <a:noAutofit/>
          </a:bodyPr>
          <a:lst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The prostate gland is about the size of a walnut and located at the base of the bladder</a:t>
            </a:r>
          </a:p>
        </p:txBody>
      </p:sp>
      <p:pic>
        <p:nvPicPr>
          <p:cNvPr id="8" name="Picture 7">
            <a:extLst>
              <a:ext uri="{FF2B5EF4-FFF2-40B4-BE49-F238E27FC236}">
                <a16:creationId xmlns:a16="http://schemas.microsoft.com/office/drawing/2014/main" id="{D1F3027A-F69E-4B78-AD77-16B1B95C18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32872" y="2307165"/>
            <a:ext cx="3733555" cy="3484651"/>
          </a:xfrm>
          <a:prstGeom prst="rect">
            <a:avLst/>
          </a:prstGeom>
        </p:spPr>
      </p:pic>
      <p:pic>
        <p:nvPicPr>
          <p:cNvPr id="9" name="Audio 8">
            <a:hlinkClick r:id="" action="ppaction://media"/>
            <a:extLst>
              <a:ext uri="{FF2B5EF4-FFF2-40B4-BE49-F238E27FC236}">
                <a16:creationId xmlns:a16="http://schemas.microsoft.com/office/drawing/2014/main" id="{62051BCC-F115-4793-9E8A-9CE202F3170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946761191"/>
      </p:ext>
    </p:extLst>
  </p:cSld>
  <p:clrMapOvr>
    <a:masterClrMapping/>
  </p:clrMapOvr>
  <mc:AlternateContent xmlns:mc="http://schemas.openxmlformats.org/markup-compatibility/2006" xmlns:p14="http://schemas.microsoft.com/office/powerpoint/2010/main">
    <mc:Choice Requires="p14">
      <p:transition spd="slow" p14:dur="2000" advTm="26759"/>
    </mc:Choice>
    <mc:Fallback xmlns="">
      <p:transition spd="slow" advTm="267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072024DB-DD24-419A-AD51-AA142FDF4A48}">
  <ds:schemaRefs>
    <ds:schemaRef ds:uri="http://purl.org/dc/dcmitype/"/>
    <ds:schemaRef ds:uri="7b410ab3-33f9-46b0-a7e8-8030da7493ff"/>
    <ds:schemaRef ds:uri="http://schemas.microsoft.com/sharepoint/v3"/>
    <ds:schemaRef ds:uri="http://schemas.microsoft.com/office/2006/documentManagement/types"/>
    <ds:schemaRef ds:uri="d90b2148-dfd5-4925-bdbf-65fefdd6aea1"/>
    <ds:schemaRef ds:uri="http://schemas.microsoft.com/office/infopath/2007/PartnerControls"/>
    <ds:schemaRef ds:uri="http://schemas.microsoft.com/office/2006/metadata/properties"/>
    <ds:schemaRef ds:uri="http://www.w3.org/XML/1998/namespace"/>
    <ds:schemaRef ds:uri="http://purl.org/dc/terms/"/>
    <ds:schemaRef ds:uri="http://purl.org/dc/elements/1.1/"/>
    <ds:schemaRef ds:uri="http://schemas.openxmlformats.org/package/2006/metadata/core-properties"/>
  </ds:schemaRefs>
</ds:datastoreItem>
</file>

<file path=customXml/itemProps3.xml><?xml version="1.0" encoding="utf-8"?>
<ds:datastoreItem xmlns:ds="http://schemas.openxmlformats.org/officeDocument/2006/customXml" ds:itemID="{42AE09AC-11BB-4917-B92F-0ADA59EB14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7223</TotalTime>
  <Words>4578</Words>
  <Application>Microsoft Office PowerPoint</Application>
  <PresentationFormat>Widescreen</PresentationFormat>
  <Paragraphs>468</Paragraphs>
  <Slides>40</Slides>
  <Notes>40</Notes>
  <HiddenSlides>0</HiddenSlides>
  <MMClips>40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Urology</vt:lpstr>
      <vt:lpstr>Prostate</vt:lpstr>
      <vt:lpstr>Prostate – Causes &amp; Risk Factors</vt:lpstr>
      <vt:lpstr>Prostate – Signs &amp; Symptoms</vt:lpstr>
      <vt:lpstr>Prostate – Signs &amp; Symptoms</vt:lpstr>
      <vt:lpstr>Prostate – Anatomy &amp; Physiology</vt:lpstr>
      <vt:lpstr>Prostate – Anatomy &amp; Physiology</vt:lpstr>
      <vt:lpstr>Prostate – Regional Lymph Nodes</vt:lpstr>
      <vt:lpstr>Prostate - Diagnosis</vt:lpstr>
      <vt:lpstr>Prostate – Diagnosis - Prostate Specific Antigen</vt:lpstr>
      <vt:lpstr>Prostate – Diagnosis - Digital Rectal Examination (DRE)</vt:lpstr>
      <vt:lpstr>Prostate – Diagnosis - Imaging</vt:lpstr>
      <vt:lpstr>Prostate – Diagnosis - Biopsy</vt:lpstr>
      <vt:lpstr>Prostate – Morphology &amp; Topography - Invasive</vt:lpstr>
      <vt:lpstr>Prostate – Morphology &amp; Topography - Invasive</vt:lpstr>
      <vt:lpstr>Prostate – Morphology &amp; Topography – In Situ</vt:lpstr>
      <vt:lpstr>Prostate – Grade</vt:lpstr>
      <vt:lpstr>Prostate – Stage</vt:lpstr>
      <vt:lpstr>Prostate – Stage</vt:lpstr>
      <vt:lpstr>Prostate – Stage – Pre-Treatment </vt:lpstr>
      <vt:lpstr>Prostate – Stage – Integrated</vt:lpstr>
      <vt:lpstr>Prostate – Treatment - Surgery</vt:lpstr>
      <vt:lpstr>Prostate – Treatment - Surgery</vt:lpstr>
      <vt:lpstr>Prostate – Treatment – Hormone Therapy</vt:lpstr>
      <vt:lpstr>Prostate – Treatment - Radiotherapy</vt:lpstr>
      <vt:lpstr>Prostate – Treatment - Radiotherapy</vt:lpstr>
      <vt:lpstr>Prostate – Treatment – Active Surveillance</vt:lpstr>
      <vt:lpstr>Prostate – Treatment – Watchful Waiting</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176</cp:revision>
  <dcterms:created xsi:type="dcterms:W3CDTF">2021-02-08T11:29:00Z</dcterms:created>
  <dcterms:modified xsi:type="dcterms:W3CDTF">2025-12-03T17:12:27Z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