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7"/>
  </p:notesMasterIdLst>
  <p:handoutMasterIdLst>
    <p:handoutMasterId r:id="rId38"/>
  </p:handoutMasterIdLst>
  <p:sldIdLst>
    <p:sldId id="272" r:id="rId5"/>
    <p:sldId id="304" r:id="rId6"/>
    <p:sldId id="585" r:id="rId7"/>
    <p:sldId id="266" r:id="rId8"/>
    <p:sldId id="618" r:id="rId9"/>
    <p:sldId id="610" r:id="rId10"/>
    <p:sldId id="625" r:id="rId11"/>
    <p:sldId id="624" r:id="rId12"/>
    <p:sldId id="623" r:id="rId13"/>
    <p:sldId id="626" r:id="rId14"/>
    <p:sldId id="622" r:id="rId15"/>
    <p:sldId id="621" r:id="rId16"/>
    <p:sldId id="635" r:id="rId17"/>
    <p:sldId id="619" r:id="rId18"/>
    <p:sldId id="636" r:id="rId19"/>
    <p:sldId id="595" r:id="rId20"/>
    <p:sldId id="633" r:id="rId21"/>
    <p:sldId id="725" r:id="rId22"/>
    <p:sldId id="632" r:id="rId23"/>
    <p:sldId id="631" r:id="rId24"/>
    <p:sldId id="640" r:id="rId25"/>
    <p:sldId id="630" r:id="rId26"/>
    <p:sldId id="629" r:id="rId27"/>
    <p:sldId id="641" r:id="rId28"/>
    <p:sldId id="634" r:id="rId29"/>
    <p:sldId id="639" r:id="rId30"/>
    <p:sldId id="637" r:id="rId31"/>
    <p:sldId id="638" r:id="rId32"/>
    <p:sldId id="543" r:id="rId33"/>
    <p:sldId id="458" r:id="rId34"/>
    <p:sldId id="293" r:id="rId35"/>
    <p:sldId id="724"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585"/>
            <p14:sldId id="266"/>
            <p14:sldId id="618"/>
            <p14:sldId id="610"/>
            <p14:sldId id="625"/>
            <p14:sldId id="624"/>
            <p14:sldId id="623"/>
            <p14:sldId id="626"/>
            <p14:sldId id="622"/>
            <p14:sldId id="621"/>
            <p14:sldId id="635"/>
            <p14:sldId id="619"/>
            <p14:sldId id="636"/>
            <p14:sldId id="595"/>
            <p14:sldId id="633"/>
            <p14:sldId id="725"/>
            <p14:sldId id="632"/>
            <p14:sldId id="631"/>
            <p14:sldId id="640"/>
            <p14:sldId id="630"/>
            <p14:sldId id="629"/>
            <p14:sldId id="641"/>
            <p14:sldId id="634"/>
            <p14:sldId id="639"/>
            <p14:sldId id="637"/>
            <p14:sldId id="638"/>
            <p14:sldId id="543"/>
            <p14:sldId id="458"/>
            <p14:sldId id="293"/>
            <p14:sldId id="7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D8B8"/>
    <a:srgbClr val="2AA8AA"/>
    <a:srgbClr val="E8F1F1"/>
    <a:srgbClr val="425563"/>
    <a:srgbClr val="228789"/>
    <a:srgbClr val="329E6A"/>
    <a:srgbClr val="4CC088"/>
    <a:srgbClr val="45B1E9"/>
    <a:srgbClr val="337EC6"/>
    <a:srgbClr val="7686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92736" autoAdjust="0"/>
  </p:normalViewPr>
  <p:slideViewPr>
    <p:cSldViewPr snapToGrid="0">
      <p:cViewPr varScale="1">
        <p:scale>
          <a:sx n="102" d="100"/>
          <a:sy n="102" d="100"/>
        </p:scale>
        <p:origin x="840" y="114"/>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userId="58af0019-3a7b-47f8-8975-8ac0a0ea5bbf" providerId="ADAL" clId="{2C3FBACA-7858-4949-82B1-1D92D303B5DB}"/>
    <pc:docChg chg="mod">
      <pc:chgData name="MOLLETT, Marianne (NHS ENGLAND)" userId="58af0019-3a7b-47f8-8975-8ac0a0ea5bbf" providerId="ADAL" clId="{2C3FBACA-7858-4949-82B1-1D92D303B5DB}" dt="2025-12-03T17:03:04.031" v="0"/>
      <pc:docMkLst>
        <pc:docMk/>
      </pc:docMkLst>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B57C70-5E1A-4F48-9C96-D0F5D3F700F5}" type="doc">
      <dgm:prSet loTypeId="urn:microsoft.com/office/officeart/2005/8/layout/process1" loCatId="" qsTypeId="urn:microsoft.com/office/officeart/2005/8/quickstyle/simple1" qsCatId="simple" csTypeId="urn:microsoft.com/office/officeart/2005/8/colors/accent1_2" csCatId="accent1" phldr="1"/>
      <dgm:spPr/>
    </dgm:pt>
    <dgm:pt modelId="{B4BDC0C9-3DE1-1147-90A8-5FA240217E8E}">
      <dgm:prSet phldrT="[Text]"/>
      <dgm:spPr/>
      <dgm:t>
        <a:bodyPr/>
        <a:lstStyle/>
        <a:p>
          <a:r>
            <a:rPr lang="en-US" dirty="0"/>
            <a:t>1</a:t>
          </a:r>
        </a:p>
      </dgm:t>
    </dgm:pt>
    <dgm:pt modelId="{BBE0F035-E2B8-F649-BD1D-0B37549D804C}" type="parTrans" cxnId="{C6777921-E828-3B44-9D19-CA440B7E97F8}">
      <dgm:prSet/>
      <dgm:spPr/>
      <dgm:t>
        <a:bodyPr/>
        <a:lstStyle/>
        <a:p>
          <a:endParaRPr lang="en-US"/>
        </a:p>
      </dgm:t>
    </dgm:pt>
    <dgm:pt modelId="{97D948D1-B898-8A41-9433-6F87FF1B8661}" type="sibTrans" cxnId="{C6777921-E828-3B44-9D19-CA440B7E97F8}">
      <dgm:prSet/>
      <dgm:spPr/>
      <dgm:t>
        <a:bodyPr/>
        <a:lstStyle/>
        <a:p>
          <a:endParaRPr lang="en-US"/>
        </a:p>
      </dgm:t>
    </dgm:pt>
    <dgm:pt modelId="{9909E4DF-16D4-854B-9970-59042FABD5F2}">
      <dgm:prSet phldrT="[Text]"/>
      <dgm:spPr/>
      <dgm:t>
        <a:bodyPr/>
        <a:lstStyle/>
        <a:p>
          <a:r>
            <a:rPr lang="en-US" dirty="0"/>
            <a:t>2</a:t>
          </a:r>
        </a:p>
      </dgm:t>
    </dgm:pt>
    <dgm:pt modelId="{89C216A3-151D-5A4B-A43A-79EEC391EFEA}" type="parTrans" cxnId="{642E9E92-0ED0-CB4E-99DE-8C80ABD03940}">
      <dgm:prSet/>
      <dgm:spPr/>
      <dgm:t>
        <a:bodyPr/>
        <a:lstStyle/>
        <a:p>
          <a:endParaRPr lang="en-US"/>
        </a:p>
      </dgm:t>
    </dgm:pt>
    <dgm:pt modelId="{4348A832-1CE8-EC4C-9478-C0D93BA16A07}" type="sibTrans" cxnId="{642E9E92-0ED0-CB4E-99DE-8C80ABD03940}">
      <dgm:prSet/>
      <dgm:spPr/>
      <dgm:t>
        <a:bodyPr/>
        <a:lstStyle/>
        <a:p>
          <a:endParaRPr lang="en-US"/>
        </a:p>
      </dgm:t>
    </dgm:pt>
    <dgm:pt modelId="{FB5CDFF4-7121-864E-9B5B-9BE5FB307DEF}">
      <dgm:prSet phldrT="[Text]"/>
      <dgm:spPr/>
      <dgm:t>
        <a:bodyPr/>
        <a:lstStyle/>
        <a:p>
          <a:r>
            <a:rPr lang="en-US" dirty="0"/>
            <a:t>3</a:t>
          </a:r>
        </a:p>
      </dgm:t>
    </dgm:pt>
    <dgm:pt modelId="{96D5C9F4-3C31-AE40-89BE-49D9A560E0BE}" type="parTrans" cxnId="{FD59C3D3-AEC6-AE49-93E0-22FF5DFA0F8E}">
      <dgm:prSet/>
      <dgm:spPr/>
      <dgm:t>
        <a:bodyPr/>
        <a:lstStyle/>
        <a:p>
          <a:endParaRPr lang="en-US"/>
        </a:p>
      </dgm:t>
    </dgm:pt>
    <dgm:pt modelId="{CDAB22DA-BFFA-D34B-B291-61ABE85D8C1B}" type="sibTrans" cxnId="{FD59C3D3-AEC6-AE49-93E0-22FF5DFA0F8E}">
      <dgm:prSet/>
      <dgm:spPr/>
      <dgm:t>
        <a:bodyPr/>
        <a:lstStyle/>
        <a:p>
          <a:endParaRPr lang="en-US"/>
        </a:p>
      </dgm:t>
    </dgm:pt>
    <dgm:pt modelId="{940A833E-8233-8C43-8DF7-351BFB8CFEAC}">
      <dgm:prSet phldrT="[Text]"/>
      <dgm:spPr/>
      <dgm:t>
        <a:bodyPr/>
        <a:lstStyle/>
        <a:p>
          <a:r>
            <a:rPr lang="en-US" dirty="0"/>
            <a:t>4</a:t>
          </a:r>
        </a:p>
      </dgm:t>
    </dgm:pt>
    <dgm:pt modelId="{4180F5FC-5E41-7046-A63C-F63A3AC2057D}" type="parTrans" cxnId="{0083C82B-2761-8D4E-AD41-518826FCA95F}">
      <dgm:prSet/>
      <dgm:spPr/>
      <dgm:t>
        <a:bodyPr/>
        <a:lstStyle/>
        <a:p>
          <a:endParaRPr lang="en-US"/>
        </a:p>
      </dgm:t>
    </dgm:pt>
    <dgm:pt modelId="{5B46FD71-8FCE-724F-AA5A-5137985E7AE9}" type="sibTrans" cxnId="{0083C82B-2761-8D4E-AD41-518826FCA95F}">
      <dgm:prSet/>
      <dgm:spPr/>
      <dgm:t>
        <a:bodyPr/>
        <a:lstStyle/>
        <a:p>
          <a:endParaRPr lang="en-US"/>
        </a:p>
      </dgm:t>
    </dgm:pt>
    <dgm:pt modelId="{5BF648E0-39AB-0242-A654-E906DA6F9E7A}" type="pres">
      <dgm:prSet presAssocID="{A8B57C70-5E1A-4F48-9C96-D0F5D3F700F5}" presName="Name0" presStyleCnt="0">
        <dgm:presLayoutVars>
          <dgm:dir/>
          <dgm:resizeHandles val="exact"/>
        </dgm:presLayoutVars>
      </dgm:prSet>
      <dgm:spPr/>
    </dgm:pt>
    <dgm:pt modelId="{34291622-DF7E-E648-9AF4-AF100983E7D1}" type="pres">
      <dgm:prSet presAssocID="{B4BDC0C9-3DE1-1147-90A8-5FA240217E8E}" presName="node" presStyleLbl="node1" presStyleIdx="0" presStyleCnt="4">
        <dgm:presLayoutVars>
          <dgm:bulletEnabled val="1"/>
        </dgm:presLayoutVars>
      </dgm:prSet>
      <dgm:spPr/>
    </dgm:pt>
    <dgm:pt modelId="{2B06B3DF-22C0-2C48-8943-67239FC2BB9D}" type="pres">
      <dgm:prSet presAssocID="{97D948D1-B898-8A41-9433-6F87FF1B8661}" presName="sibTrans" presStyleLbl="sibTrans2D1" presStyleIdx="0" presStyleCnt="3"/>
      <dgm:spPr/>
    </dgm:pt>
    <dgm:pt modelId="{D73E7E47-21CC-EC41-B998-A725DDC5E3BD}" type="pres">
      <dgm:prSet presAssocID="{97D948D1-B898-8A41-9433-6F87FF1B8661}" presName="connectorText" presStyleLbl="sibTrans2D1" presStyleIdx="0" presStyleCnt="3"/>
      <dgm:spPr/>
    </dgm:pt>
    <dgm:pt modelId="{500B2873-0404-A14A-AD8F-A21FA309CB1A}" type="pres">
      <dgm:prSet presAssocID="{9909E4DF-16D4-854B-9970-59042FABD5F2}" presName="node" presStyleLbl="node1" presStyleIdx="1" presStyleCnt="4">
        <dgm:presLayoutVars>
          <dgm:bulletEnabled val="1"/>
        </dgm:presLayoutVars>
      </dgm:prSet>
      <dgm:spPr/>
    </dgm:pt>
    <dgm:pt modelId="{67ADE038-8DD8-054A-B130-1BA7862A0444}" type="pres">
      <dgm:prSet presAssocID="{4348A832-1CE8-EC4C-9478-C0D93BA16A07}" presName="sibTrans" presStyleLbl="sibTrans2D1" presStyleIdx="1" presStyleCnt="3"/>
      <dgm:spPr/>
    </dgm:pt>
    <dgm:pt modelId="{245321A8-9CEC-EA4F-9EFB-A1F09818B587}" type="pres">
      <dgm:prSet presAssocID="{4348A832-1CE8-EC4C-9478-C0D93BA16A07}" presName="connectorText" presStyleLbl="sibTrans2D1" presStyleIdx="1" presStyleCnt="3"/>
      <dgm:spPr/>
    </dgm:pt>
    <dgm:pt modelId="{E49C9E7E-ECBE-154E-BD93-ED0C339A0368}" type="pres">
      <dgm:prSet presAssocID="{FB5CDFF4-7121-864E-9B5B-9BE5FB307DEF}" presName="node" presStyleLbl="node1" presStyleIdx="2" presStyleCnt="4">
        <dgm:presLayoutVars>
          <dgm:bulletEnabled val="1"/>
        </dgm:presLayoutVars>
      </dgm:prSet>
      <dgm:spPr/>
    </dgm:pt>
    <dgm:pt modelId="{DAD70B13-D7C4-ED46-AC7F-67858CCEE4EB}" type="pres">
      <dgm:prSet presAssocID="{CDAB22DA-BFFA-D34B-B291-61ABE85D8C1B}" presName="sibTrans" presStyleLbl="sibTrans2D1" presStyleIdx="2" presStyleCnt="3"/>
      <dgm:spPr/>
    </dgm:pt>
    <dgm:pt modelId="{3C7F53A4-239E-8445-AAC1-AF2001BF9CC7}" type="pres">
      <dgm:prSet presAssocID="{CDAB22DA-BFFA-D34B-B291-61ABE85D8C1B}" presName="connectorText" presStyleLbl="sibTrans2D1" presStyleIdx="2" presStyleCnt="3"/>
      <dgm:spPr/>
    </dgm:pt>
    <dgm:pt modelId="{4F6A40DC-53C7-7040-89C2-CB2664EFC520}" type="pres">
      <dgm:prSet presAssocID="{940A833E-8233-8C43-8DF7-351BFB8CFEAC}" presName="node" presStyleLbl="node1" presStyleIdx="3" presStyleCnt="4">
        <dgm:presLayoutVars>
          <dgm:bulletEnabled val="1"/>
        </dgm:presLayoutVars>
      </dgm:prSet>
      <dgm:spPr/>
    </dgm:pt>
  </dgm:ptLst>
  <dgm:cxnLst>
    <dgm:cxn modelId="{D585661D-671E-4CE2-AD47-40732C018535}" type="presOf" srcId="{FB5CDFF4-7121-864E-9B5B-9BE5FB307DEF}" destId="{E49C9E7E-ECBE-154E-BD93-ED0C339A0368}" srcOrd="0" destOrd="0" presId="urn:microsoft.com/office/officeart/2005/8/layout/process1"/>
    <dgm:cxn modelId="{C6777921-E828-3B44-9D19-CA440B7E97F8}" srcId="{A8B57C70-5E1A-4F48-9C96-D0F5D3F700F5}" destId="{B4BDC0C9-3DE1-1147-90A8-5FA240217E8E}" srcOrd="0" destOrd="0" parTransId="{BBE0F035-E2B8-F649-BD1D-0B37549D804C}" sibTransId="{97D948D1-B898-8A41-9433-6F87FF1B8661}"/>
    <dgm:cxn modelId="{0083C82B-2761-8D4E-AD41-518826FCA95F}" srcId="{A8B57C70-5E1A-4F48-9C96-D0F5D3F700F5}" destId="{940A833E-8233-8C43-8DF7-351BFB8CFEAC}" srcOrd="3" destOrd="0" parTransId="{4180F5FC-5E41-7046-A63C-F63A3AC2057D}" sibTransId="{5B46FD71-8FCE-724F-AA5A-5137985E7AE9}"/>
    <dgm:cxn modelId="{047D522E-76F2-4B90-B0DF-EFDA6B1BA823}" type="presOf" srcId="{97D948D1-B898-8A41-9433-6F87FF1B8661}" destId="{2B06B3DF-22C0-2C48-8943-67239FC2BB9D}" srcOrd="0" destOrd="0" presId="urn:microsoft.com/office/officeart/2005/8/layout/process1"/>
    <dgm:cxn modelId="{EDB7203D-0DCD-4D59-9FA8-9D3331AB6C07}" type="presOf" srcId="{B4BDC0C9-3DE1-1147-90A8-5FA240217E8E}" destId="{34291622-DF7E-E648-9AF4-AF100983E7D1}" srcOrd="0" destOrd="0" presId="urn:microsoft.com/office/officeart/2005/8/layout/process1"/>
    <dgm:cxn modelId="{C74B944A-4D38-4BB6-AD3A-F732FA467903}" type="presOf" srcId="{9909E4DF-16D4-854B-9970-59042FABD5F2}" destId="{500B2873-0404-A14A-AD8F-A21FA309CB1A}" srcOrd="0" destOrd="0" presId="urn:microsoft.com/office/officeart/2005/8/layout/process1"/>
    <dgm:cxn modelId="{BF8A9950-05CE-4355-8D75-AC671D3DE8D4}" type="presOf" srcId="{940A833E-8233-8C43-8DF7-351BFB8CFEAC}" destId="{4F6A40DC-53C7-7040-89C2-CB2664EFC520}" srcOrd="0" destOrd="0" presId="urn:microsoft.com/office/officeart/2005/8/layout/process1"/>
    <dgm:cxn modelId="{F2753256-031C-4370-867D-24B6611708E8}" type="presOf" srcId="{97D948D1-B898-8A41-9433-6F87FF1B8661}" destId="{D73E7E47-21CC-EC41-B998-A725DDC5E3BD}" srcOrd="1" destOrd="0" presId="urn:microsoft.com/office/officeart/2005/8/layout/process1"/>
    <dgm:cxn modelId="{642E9E92-0ED0-CB4E-99DE-8C80ABD03940}" srcId="{A8B57C70-5E1A-4F48-9C96-D0F5D3F700F5}" destId="{9909E4DF-16D4-854B-9970-59042FABD5F2}" srcOrd="1" destOrd="0" parTransId="{89C216A3-151D-5A4B-A43A-79EEC391EFEA}" sibTransId="{4348A832-1CE8-EC4C-9478-C0D93BA16A07}"/>
    <dgm:cxn modelId="{FDA2C2B4-55B4-46CA-AF97-F8B3717AB6B4}" type="presOf" srcId="{4348A832-1CE8-EC4C-9478-C0D93BA16A07}" destId="{67ADE038-8DD8-054A-B130-1BA7862A0444}" srcOrd="0" destOrd="0" presId="urn:microsoft.com/office/officeart/2005/8/layout/process1"/>
    <dgm:cxn modelId="{9071EAC7-026A-4A8A-B934-76B56BC3EDBA}" type="presOf" srcId="{4348A832-1CE8-EC4C-9478-C0D93BA16A07}" destId="{245321A8-9CEC-EA4F-9EFB-A1F09818B587}" srcOrd="1" destOrd="0" presId="urn:microsoft.com/office/officeart/2005/8/layout/process1"/>
    <dgm:cxn modelId="{DE289CC9-6FA6-4A07-A9B0-FE4CDF2262E1}" type="presOf" srcId="{CDAB22DA-BFFA-D34B-B291-61ABE85D8C1B}" destId="{DAD70B13-D7C4-ED46-AC7F-67858CCEE4EB}" srcOrd="0" destOrd="0" presId="urn:microsoft.com/office/officeart/2005/8/layout/process1"/>
    <dgm:cxn modelId="{F036C0CB-7E33-466A-9A2E-26F657A6B1E8}" type="presOf" srcId="{CDAB22DA-BFFA-D34B-B291-61ABE85D8C1B}" destId="{3C7F53A4-239E-8445-AAC1-AF2001BF9CC7}" srcOrd="1" destOrd="0" presId="urn:microsoft.com/office/officeart/2005/8/layout/process1"/>
    <dgm:cxn modelId="{FD59C3D3-AEC6-AE49-93E0-22FF5DFA0F8E}" srcId="{A8B57C70-5E1A-4F48-9C96-D0F5D3F700F5}" destId="{FB5CDFF4-7121-864E-9B5B-9BE5FB307DEF}" srcOrd="2" destOrd="0" parTransId="{96D5C9F4-3C31-AE40-89BE-49D9A560E0BE}" sibTransId="{CDAB22DA-BFFA-D34B-B291-61ABE85D8C1B}"/>
    <dgm:cxn modelId="{C4BD56D8-09FE-4F58-8E70-972284303989}" type="presOf" srcId="{A8B57C70-5E1A-4F48-9C96-D0F5D3F700F5}" destId="{5BF648E0-39AB-0242-A654-E906DA6F9E7A}" srcOrd="0" destOrd="0" presId="urn:microsoft.com/office/officeart/2005/8/layout/process1"/>
    <dgm:cxn modelId="{56A0C463-A7D6-46DD-8544-09446BECF534}" type="presParOf" srcId="{5BF648E0-39AB-0242-A654-E906DA6F9E7A}" destId="{34291622-DF7E-E648-9AF4-AF100983E7D1}" srcOrd="0" destOrd="0" presId="urn:microsoft.com/office/officeart/2005/8/layout/process1"/>
    <dgm:cxn modelId="{7A06EFCD-5599-49B6-B88E-A5EB868149D6}" type="presParOf" srcId="{5BF648E0-39AB-0242-A654-E906DA6F9E7A}" destId="{2B06B3DF-22C0-2C48-8943-67239FC2BB9D}" srcOrd="1" destOrd="0" presId="urn:microsoft.com/office/officeart/2005/8/layout/process1"/>
    <dgm:cxn modelId="{53521FEE-0EBA-44BC-806B-2AF2A23E673E}" type="presParOf" srcId="{2B06B3DF-22C0-2C48-8943-67239FC2BB9D}" destId="{D73E7E47-21CC-EC41-B998-A725DDC5E3BD}" srcOrd="0" destOrd="0" presId="urn:microsoft.com/office/officeart/2005/8/layout/process1"/>
    <dgm:cxn modelId="{8C40CDAA-9F3B-473D-ACEF-AB9620366BCC}" type="presParOf" srcId="{5BF648E0-39AB-0242-A654-E906DA6F9E7A}" destId="{500B2873-0404-A14A-AD8F-A21FA309CB1A}" srcOrd="2" destOrd="0" presId="urn:microsoft.com/office/officeart/2005/8/layout/process1"/>
    <dgm:cxn modelId="{AC4B53AC-1C93-4AEF-899A-511DF59F9EA3}" type="presParOf" srcId="{5BF648E0-39AB-0242-A654-E906DA6F9E7A}" destId="{67ADE038-8DD8-054A-B130-1BA7862A0444}" srcOrd="3" destOrd="0" presId="urn:microsoft.com/office/officeart/2005/8/layout/process1"/>
    <dgm:cxn modelId="{58C0D1DE-9677-462E-82C7-ED5D786FB5C4}" type="presParOf" srcId="{67ADE038-8DD8-054A-B130-1BA7862A0444}" destId="{245321A8-9CEC-EA4F-9EFB-A1F09818B587}" srcOrd="0" destOrd="0" presId="urn:microsoft.com/office/officeart/2005/8/layout/process1"/>
    <dgm:cxn modelId="{6AA86A69-5A19-41DC-9BDC-4F0600C39959}" type="presParOf" srcId="{5BF648E0-39AB-0242-A654-E906DA6F9E7A}" destId="{E49C9E7E-ECBE-154E-BD93-ED0C339A0368}" srcOrd="4" destOrd="0" presId="urn:microsoft.com/office/officeart/2005/8/layout/process1"/>
    <dgm:cxn modelId="{C5938714-D00E-407C-8FF9-3564094C2868}" type="presParOf" srcId="{5BF648E0-39AB-0242-A654-E906DA6F9E7A}" destId="{DAD70B13-D7C4-ED46-AC7F-67858CCEE4EB}" srcOrd="5" destOrd="0" presId="urn:microsoft.com/office/officeart/2005/8/layout/process1"/>
    <dgm:cxn modelId="{E539F0FE-4DA6-4511-8FE6-FFCCEA19CD6F}" type="presParOf" srcId="{DAD70B13-D7C4-ED46-AC7F-67858CCEE4EB}" destId="{3C7F53A4-239E-8445-AAC1-AF2001BF9CC7}" srcOrd="0" destOrd="0" presId="urn:microsoft.com/office/officeart/2005/8/layout/process1"/>
    <dgm:cxn modelId="{23C4220E-12C3-4AD3-B8A6-1456B8F6951A}" type="presParOf" srcId="{5BF648E0-39AB-0242-A654-E906DA6F9E7A}" destId="{4F6A40DC-53C7-7040-89C2-CB2664EFC520}" srcOrd="6" destOrd="0" presId="urn:microsoft.com/office/officeart/2005/8/layout/process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922093-B83A-D442-8694-27695DC1E428}" type="doc">
      <dgm:prSet loTypeId="urn:microsoft.com/office/officeart/2005/8/layout/hProcess3" loCatId="" qsTypeId="urn:microsoft.com/office/officeart/2005/8/quickstyle/simple1" qsCatId="simple" csTypeId="urn:microsoft.com/office/officeart/2005/8/colors/accent1_2" csCatId="accent1" phldr="1"/>
      <dgm:spPr/>
      <dgm:t>
        <a:bodyPr/>
        <a:lstStyle/>
        <a:p>
          <a:endParaRPr lang="en-US"/>
        </a:p>
      </dgm:t>
    </dgm:pt>
    <dgm:pt modelId="{6DF95055-3BCF-DF48-8CA4-B55B515C3B54}">
      <dgm:prSet phldrT="[Text]"/>
      <dgm:spPr/>
      <dgm:t>
        <a:bodyPr/>
        <a:lstStyle/>
        <a:p>
          <a:r>
            <a:rPr lang="en-US" b="1" dirty="0">
              <a:solidFill>
                <a:schemeClr val="bg1"/>
              </a:solidFill>
            </a:rPr>
            <a:t>Most Differentiated</a:t>
          </a:r>
        </a:p>
      </dgm:t>
    </dgm:pt>
    <dgm:pt modelId="{CF6A715A-2F69-C64D-A770-49A1644E9576}" type="parTrans" cxnId="{AB5CEB59-7340-0244-9404-F56246A18C6E}">
      <dgm:prSet/>
      <dgm:spPr/>
      <dgm:t>
        <a:bodyPr/>
        <a:lstStyle/>
        <a:p>
          <a:endParaRPr lang="en-US"/>
        </a:p>
      </dgm:t>
    </dgm:pt>
    <dgm:pt modelId="{777DF342-8CB8-394C-A2C2-4CD06E25C469}" type="sibTrans" cxnId="{AB5CEB59-7340-0244-9404-F56246A18C6E}">
      <dgm:prSet/>
      <dgm:spPr/>
      <dgm:t>
        <a:bodyPr/>
        <a:lstStyle/>
        <a:p>
          <a:endParaRPr lang="en-US"/>
        </a:p>
      </dgm:t>
    </dgm:pt>
    <dgm:pt modelId="{014EA450-246E-1F44-B8DC-FA88C4D9C4B5}">
      <dgm:prSet phldrT="[Text]"/>
      <dgm:spPr/>
      <dgm:t>
        <a:bodyPr/>
        <a:lstStyle/>
        <a:p>
          <a:r>
            <a:rPr lang="en-US" b="1" dirty="0">
              <a:solidFill>
                <a:schemeClr val="bg1"/>
              </a:solidFill>
            </a:rPr>
            <a:t>Least Differentiated</a:t>
          </a:r>
        </a:p>
      </dgm:t>
    </dgm:pt>
    <dgm:pt modelId="{56AC9EF8-482A-3E4E-AE46-5514B645D455}" type="parTrans" cxnId="{96700EEC-0EDA-054E-9328-9FBE2FE0C340}">
      <dgm:prSet/>
      <dgm:spPr/>
      <dgm:t>
        <a:bodyPr/>
        <a:lstStyle/>
        <a:p>
          <a:endParaRPr lang="en-US"/>
        </a:p>
      </dgm:t>
    </dgm:pt>
    <dgm:pt modelId="{90EF5D87-AC1A-3440-B882-A4F0FFFFB149}" type="sibTrans" cxnId="{96700EEC-0EDA-054E-9328-9FBE2FE0C340}">
      <dgm:prSet/>
      <dgm:spPr/>
      <dgm:t>
        <a:bodyPr/>
        <a:lstStyle/>
        <a:p>
          <a:endParaRPr lang="en-US"/>
        </a:p>
      </dgm:t>
    </dgm:pt>
    <dgm:pt modelId="{3F2AE715-6184-A347-9E3C-AB3EC7AD8DF1}" type="pres">
      <dgm:prSet presAssocID="{D7922093-B83A-D442-8694-27695DC1E428}" presName="Name0" presStyleCnt="0">
        <dgm:presLayoutVars>
          <dgm:dir/>
          <dgm:animLvl val="lvl"/>
          <dgm:resizeHandles val="exact"/>
        </dgm:presLayoutVars>
      </dgm:prSet>
      <dgm:spPr/>
    </dgm:pt>
    <dgm:pt modelId="{2048C4FB-494E-8841-8AF6-E30DBAF14CBB}" type="pres">
      <dgm:prSet presAssocID="{D7922093-B83A-D442-8694-27695DC1E428}" presName="dummy" presStyleCnt="0"/>
      <dgm:spPr/>
    </dgm:pt>
    <dgm:pt modelId="{35FC1802-5AAA-AE4D-9811-CDD3C895FD5C}" type="pres">
      <dgm:prSet presAssocID="{D7922093-B83A-D442-8694-27695DC1E428}" presName="linH" presStyleCnt="0"/>
      <dgm:spPr/>
    </dgm:pt>
    <dgm:pt modelId="{C1DF6197-BBEF-EF41-99F3-627BEC92FBBB}" type="pres">
      <dgm:prSet presAssocID="{D7922093-B83A-D442-8694-27695DC1E428}" presName="padding1" presStyleCnt="0"/>
      <dgm:spPr/>
    </dgm:pt>
    <dgm:pt modelId="{A36E513B-6C93-4440-B4D8-BE59947732DA}" type="pres">
      <dgm:prSet presAssocID="{6DF95055-3BCF-DF48-8CA4-B55B515C3B54}" presName="linV" presStyleCnt="0"/>
      <dgm:spPr/>
    </dgm:pt>
    <dgm:pt modelId="{698B7FF6-D9B0-A94C-B7C8-B12590A60ECA}" type="pres">
      <dgm:prSet presAssocID="{6DF95055-3BCF-DF48-8CA4-B55B515C3B54}" presName="spVertical1" presStyleCnt="0"/>
      <dgm:spPr/>
    </dgm:pt>
    <dgm:pt modelId="{FC317391-4F7E-5843-8A1A-FC9B972DA18B}" type="pres">
      <dgm:prSet presAssocID="{6DF95055-3BCF-DF48-8CA4-B55B515C3B54}" presName="parTx" presStyleLbl="revTx" presStyleIdx="0" presStyleCnt="2" custScaleX="55210" custLinFactNeighborX="-44660" custLinFactNeighborY="-7315">
        <dgm:presLayoutVars>
          <dgm:chMax val="0"/>
          <dgm:chPref val="0"/>
          <dgm:bulletEnabled val="1"/>
        </dgm:presLayoutVars>
      </dgm:prSet>
      <dgm:spPr/>
    </dgm:pt>
    <dgm:pt modelId="{10B77E96-6B05-3446-A970-6C2348F794B4}" type="pres">
      <dgm:prSet presAssocID="{6DF95055-3BCF-DF48-8CA4-B55B515C3B54}" presName="spVertical2" presStyleCnt="0"/>
      <dgm:spPr/>
    </dgm:pt>
    <dgm:pt modelId="{09B1F08E-E895-2642-B577-AC6983066142}" type="pres">
      <dgm:prSet presAssocID="{6DF95055-3BCF-DF48-8CA4-B55B515C3B54}" presName="spVertical3" presStyleCnt="0"/>
      <dgm:spPr/>
    </dgm:pt>
    <dgm:pt modelId="{735C6B41-365A-7941-BFC4-28FD03746E6A}" type="pres">
      <dgm:prSet presAssocID="{777DF342-8CB8-394C-A2C2-4CD06E25C469}" presName="space" presStyleCnt="0"/>
      <dgm:spPr/>
    </dgm:pt>
    <dgm:pt modelId="{7B6A6245-2565-7045-8E3B-77B957AD0FE5}" type="pres">
      <dgm:prSet presAssocID="{014EA450-246E-1F44-B8DC-FA88C4D9C4B5}" presName="linV" presStyleCnt="0"/>
      <dgm:spPr/>
    </dgm:pt>
    <dgm:pt modelId="{1439C876-7F45-5346-A66A-3CA00DAB1547}" type="pres">
      <dgm:prSet presAssocID="{014EA450-246E-1F44-B8DC-FA88C4D9C4B5}" presName="spVertical1" presStyleCnt="0"/>
      <dgm:spPr/>
    </dgm:pt>
    <dgm:pt modelId="{06957BC2-2B4F-6E44-AC96-A768DFCB6196}" type="pres">
      <dgm:prSet presAssocID="{014EA450-246E-1F44-B8DC-FA88C4D9C4B5}" presName="parTx" presStyleLbl="revTx" presStyleIdx="1" presStyleCnt="2" custScaleX="53877" custLinFactNeighborX="23382">
        <dgm:presLayoutVars>
          <dgm:chMax val="0"/>
          <dgm:chPref val="0"/>
          <dgm:bulletEnabled val="1"/>
        </dgm:presLayoutVars>
      </dgm:prSet>
      <dgm:spPr/>
    </dgm:pt>
    <dgm:pt modelId="{70F8F556-4103-4B42-8A13-6DED4F4914CC}" type="pres">
      <dgm:prSet presAssocID="{014EA450-246E-1F44-B8DC-FA88C4D9C4B5}" presName="spVertical2" presStyleCnt="0"/>
      <dgm:spPr/>
    </dgm:pt>
    <dgm:pt modelId="{FD475E41-4ECF-C44E-838F-95C0B240848B}" type="pres">
      <dgm:prSet presAssocID="{014EA450-246E-1F44-B8DC-FA88C4D9C4B5}" presName="spVertical3" presStyleCnt="0"/>
      <dgm:spPr/>
    </dgm:pt>
    <dgm:pt modelId="{65CE8C60-2680-A14D-A42A-4EBFF1239813}" type="pres">
      <dgm:prSet presAssocID="{D7922093-B83A-D442-8694-27695DC1E428}" presName="padding2" presStyleCnt="0"/>
      <dgm:spPr/>
    </dgm:pt>
    <dgm:pt modelId="{85C92879-B16C-C54D-871D-6FA58F314B05}" type="pres">
      <dgm:prSet presAssocID="{D7922093-B83A-D442-8694-27695DC1E428}" presName="negArrow" presStyleCnt="0"/>
      <dgm:spPr/>
    </dgm:pt>
    <dgm:pt modelId="{7E0965BE-4B6F-2E47-829F-BCD6EE5EE46F}" type="pres">
      <dgm:prSet presAssocID="{D7922093-B83A-D442-8694-27695DC1E428}" presName="backgroundArrow" presStyleLbl="node1" presStyleIdx="0" presStyleCnt="1" custLinFactNeighborX="-27219" custLinFactNeighborY="-48734"/>
      <dgm:spPr/>
    </dgm:pt>
  </dgm:ptLst>
  <dgm:cxnLst>
    <dgm:cxn modelId="{AB5CEB59-7340-0244-9404-F56246A18C6E}" srcId="{D7922093-B83A-D442-8694-27695DC1E428}" destId="{6DF95055-3BCF-DF48-8CA4-B55B515C3B54}" srcOrd="0" destOrd="0" parTransId="{CF6A715A-2F69-C64D-A770-49A1644E9576}" sibTransId="{777DF342-8CB8-394C-A2C2-4CD06E25C469}"/>
    <dgm:cxn modelId="{FF33B897-BFDF-4ED1-809C-68722C0E02C5}" type="presOf" srcId="{D7922093-B83A-D442-8694-27695DC1E428}" destId="{3F2AE715-6184-A347-9E3C-AB3EC7AD8DF1}" srcOrd="0" destOrd="0" presId="urn:microsoft.com/office/officeart/2005/8/layout/hProcess3"/>
    <dgm:cxn modelId="{29AD3FE3-2B39-4CB0-BE20-A0BECC5B937B}" type="presOf" srcId="{014EA450-246E-1F44-B8DC-FA88C4D9C4B5}" destId="{06957BC2-2B4F-6E44-AC96-A768DFCB6196}" srcOrd="0" destOrd="0" presId="urn:microsoft.com/office/officeart/2005/8/layout/hProcess3"/>
    <dgm:cxn modelId="{ED5ADAE9-B49B-4BB3-945D-A4CAC4E510D4}" type="presOf" srcId="{6DF95055-3BCF-DF48-8CA4-B55B515C3B54}" destId="{FC317391-4F7E-5843-8A1A-FC9B972DA18B}" srcOrd="0" destOrd="0" presId="urn:microsoft.com/office/officeart/2005/8/layout/hProcess3"/>
    <dgm:cxn modelId="{96700EEC-0EDA-054E-9328-9FBE2FE0C340}" srcId="{D7922093-B83A-D442-8694-27695DC1E428}" destId="{014EA450-246E-1F44-B8DC-FA88C4D9C4B5}" srcOrd="1" destOrd="0" parTransId="{56AC9EF8-482A-3E4E-AE46-5514B645D455}" sibTransId="{90EF5D87-AC1A-3440-B882-A4F0FFFFB149}"/>
    <dgm:cxn modelId="{C16C5E0C-FDF1-4AB3-B3DC-54AE3E794FB3}" type="presParOf" srcId="{3F2AE715-6184-A347-9E3C-AB3EC7AD8DF1}" destId="{2048C4FB-494E-8841-8AF6-E30DBAF14CBB}" srcOrd="0" destOrd="0" presId="urn:microsoft.com/office/officeart/2005/8/layout/hProcess3"/>
    <dgm:cxn modelId="{5CB24296-F639-416E-AA93-7402B602200B}" type="presParOf" srcId="{3F2AE715-6184-A347-9E3C-AB3EC7AD8DF1}" destId="{35FC1802-5AAA-AE4D-9811-CDD3C895FD5C}" srcOrd="1" destOrd="0" presId="urn:microsoft.com/office/officeart/2005/8/layout/hProcess3"/>
    <dgm:cxn modelId="{3151DDAF-2049-4CE3-A0A9-CDB4B8706552}" type="presParOf" srcId="{35FC1802-5AAA-AE4D-9811-CDD3C895FD5C}" destId="{C1DF6197-BBEF-EF41-99F3-627BEC92FBBB}" srcOrd="0" destOrd="0" presId="urn:microsoft.com/office/officeart/2005/8/layout/hProcess3"/>
    <dgm:cxn modelId="{E4531C64-5AC5-477E-9804-A98C226569B1}" type="presParOf" srcId="{35FC1802-5AAA-AE4D-9811-CDD3C895FD5C}" destId="{A36E513B-6C93-4440-B4D8-BE59947732DA}" srcOrd="1" destOrd="0" presId="urn:microsoft.com/office/officeart/2005/8/layout/hProcess3"/>
    <dgm:cxn modelId="{5D0B0FE4-A2F2-4D81-AE89-330F540E7773}" type="presParOf" srcId="{A36E513B-6C93-4440-B4D8-BE59947732DA}" destId="{698B7FF6-D9B0-A94C-B7C8-B12590A60ECA}" srcOrd="0" destOrd="0" presId="urn:microsoft.com/office/officeart/2005/8/layout/hProcess3"/>
    <dgm:cxn modelId="{31C82331-84E3-466B-A6DC-D5C3366492F1}" type="presParOf" srcId="{A36E513B-6C93-4440-B4D8-BE59947732DA}" destId="{FC317391-4F7E-5843-8A1A-FC9B972DA18B}" srcOrd="1" destOrd="0" presId="urn:microsoft.com/office/officeart/2005/8/layout/hProcess3"/>
    <dgm:cxn modelId="{6D7E0E69-9A1C-4F21-AFAA-A4676FA91EA6}" type="presParOf" srcId="{A36E513B-6C93-4440-B4D8-BE59947732DA}" destId="{10B77E96-6B05-3446-A970-6C2348F794B4}" srcOrd="2" destOrd="0" presId="urn:microsoft.com/office/officeart/2005/8/layout/hProcess3"/>
    <dgm:cxn modelId="{4FCE52FD-AC8F-4B09-AFB5-F6080896D1CB}" type="presParOf" srcId="{A36E513B-6C93-4440-B4D8-BE59947732DA}" destId="{09B1F08E-E895-2642-B577-AC6983066142}" srcOrd="3" destOrd="0" presId="urn:microsoft.com/office/officeart/2005/8/layout/hProcess3"/>
    <dgm:cxn modelId="{12164C2C-D03E-42C5-9088-202FDD21FFE3}" type="presParOf" srcId="{35FC1802-5AAA-AE4D-9811-CDD3C895FD5C}" destId="{735C6B41-365A-7941-BFC4-28FD03746E6A}" srcOrd="2" destOrd="0" presId="urn:microsoft.com/office/officeart/2005/8/layout/hProcess3"/>
    <dgm:cxn modelId="{A8372675-F91D-4023-B396-35AB2DCDB901}" type="presParOf" srcId="{35FC1802-5AAA-AE4D-9811-CDD3C895FD5C}" destId="{7B6A6245-2565-7045-8E3B-77B957AD0FE5}" srcOrd="3" destOrd="0" presId="urn:microsoft.com/office/officeart/2005/8/layout/hProcess3"/>
    <dgm:cxn modelId="{C3DD0AAD-6B42-45B4-8ADC-D63FDCE684F7}" type="presParOf" srcId="{7B6A6245-2565-7045-8E3B-77B957AD0FE5}" destId="{1439C876-7F45-5346-A66A-3CA00DAB1547}" srcOrd="0" destOrd="0" presId="urn:microsoft.com/office/officeart/2005/8/layout/hProcess3"/>
    <dgm:cxn modelId="{B80539ED-453D-4E99-9C27-7E84F7BEEBDA}" type="presParOf" srcId="{7B6A6245-2565-7045-8E3B-77B957AD0FE5}" destId="{06957BC2-2B4F-6E44-AC96-A768DFCB6196}" srcOrd="1" destOrd="0" presId="urn:microsoft.com/office/officeart/2005/8/layout/hProcess3"/>
    <dgm:cxn modelId="{47635913-CFA9-474C-8921-62733366D45D}" type="presParOf" srcId="{7B6A6245-2565-7045-8E3B-77B957AD0FE5}" destId="{70F8F556-4103-4B42-8A13-6DED4F4914CC}" srcOrd="2" destOrd="0" presId="urn:microsoft.com/office/officeart/2005/8/layout/hProcess3"/>
    <dgm:cxn modelId="{3DE18DEB-4DA6-41B1-B4FC-755C90D7645F}" type="presParOf" srcId="{7B6A6245-2565-7045-8E3B-77B957AD0FE5}" destId="{FD475E41-4ECF-C44E-838F-95C0B240848B}" srcOrd="3" destOrd="0" presId="urn:microsoft.com/office/officeart/2005/8/layout/hProcess3"/>
    <dgm:cxn modelId="{1F6666D3-C480-4DCA-AF4F-E8342A3F351A}" type="presParOf" srcId="{35FC1802-5AAA-AE4D-9811-CDD3C895FD5C}" destId="{65CE8C60-2680-A14D-A42A-4EBFF1239813}" srcOrd="4" destOrd="0" presId="urn:microsoft.com/office/officeart/2005/8/layout/hProcess3"/>
    <dgm:cxn modelId="{B3686BDB-B279-4A03-9E42-BE73020461F6}" type="presParOf" srcId="{35FC1802-5AAA-AE4D-9811-CDD3C895FD5C}" destId="{85C92879-B16C-C54D-871D-6FA58F314B05}" srcOrd="5" destOrd="0" presId="urn:microsoft.com/office/officeart/2005/8/layout/hProcess3"/>
    <dgm:cxn modelId="{3273A6DD-479A-41D9-AC2E-A2D21440F816}" type="presParOf" srcId="{35FC1802-5AAA-AE4D-9811-CDD3C895FD5C}" destId="{7E0965BE-4B6F-2E47-829F-BCD6EE5EE46F}" srcOrd="6" destOrd="0" presId="urn:microsoft.com/office/officeart/2005/8/layout/hProcess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1DCF352-E729-B34B-ADEC-14027F2BFF6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98D263E-71F4-BF44-8488-2D63892E2C59}">
      <dgm:prSet custT="1"/>
      <dgm:spPr/>
      <dgm:t>
        <a:bodyPr/>
        <a:lstStyle/>
        <a:p>
          <a:r>
            <a:rPr lang="en-GB" sz="1800" b="1" dirty="0"/>
            <a:t>Stage 1</a:t>
          </a:r>
        </a:p>
      </dgm:t>
    </dgm:pt>
    <dgm:pt modelId="{7EFA229F-D65A-314B-B370-1FEC5F08E30B}" type="parTrans" cxnId="{4520EC71-CC03-2045-8E95-7D09EC078342}">
      <dgm:prSet/>
      <dgm:spPr/>
      <dgm:t>
        <a:bodyPr/>
        <a:lstStyle/>
        <a:p>
          <a:endParaRPr lang="en-US"/>
        </a:p>
      </dgm:t>
    </dgm:pt>
    <dgm:pt modelId="{0F8A3EA0-2DCC-4D44-971C-93E09E56AC68}" type="sibTrans" cxnId="{4520EC71-CC03-2045-8E95-7D09EC078342}">
      <dgm:prSet/>
      <dgm:spPr/>
      <dgm:t>
        <a:bodyPr/>
        <a:lstStyle/>
        <a:p>
          <a:endParaRPr lang="en-US"/>
        </a:p>
      </dgm:t>
    </dgm:pt>
    <dgm:pt modelId="{1722A5DA-CC97-5F44-A4CD-3986355A1EB2}">
      <dgm:prSet custT="1"/>
      <dgm:spPr/>
      <dgm:t>
        <a:bodyPr/>
        <a:lstStyle/>
        <a:p>
          <a:r>
            <a:rPr lang="en-GB" sz="1800" b="1" dirty="0"/>
            <a:t>Stage 2</a:t>
          </a:r>
        </a:p>
      </dgm:t>
    </dgm:pt>
    <dgm:pt modelId="{AC3CF484-0317-C74D-B8CA-DE7114A37AB6}" type="parTrans" cxnId="{BBF140BC-A18D-604A-A37F-A3DBE36EBD5D}">
      <dgm:prSet/>
      <dgm:spPr/>
      <dgm:t>
        <a:bodyPr/>
        <a:lstStyle/>
        <a:p>
          <a:endParaRPr lang="en-US"/>
        </a:p>
      </dgm:t>
    </dgm:pt>
    <dgm:pt modelId="{246F29A4-F235-514A-8AE6-B18147D82081}" type="sibTrans" cxnId="{BBF140BC-A18D-604A-A37F-A3DBE36EBD5D}">
      <dgm:prSet/>
      <dgm:spPr/>
      <dgm:t>
        <a:bodyPr/>
        <a:lstStyle/>
        <a:p>
          <a:endParaRPr lang="en-US"/>
        </a:p>
      </dgm:t>
    </dgm:pt>
    <dgm:pt modelId="{8E9AC353-A988-484D-8926-4B59D8CC1C77}">
      <dgm:prSet custT="1"/>
      <dgm:spPr/>
      <dgm:t>
        <a:bodyPr/>
        <a:lstStyle/>
        <a:p>
          <a:r>
            <a:rPr lang="en-GB" sz="1800" b="1" dirty="0"/>
            <a:t>Stage 3</a:t>
          </a:r>
        </a:p>
      </dgm:t>
    </dgm:pt>
    <dgm:pt modelId="{2BD82C67-C80E-DD4C-8373-2CB6742D99EB}" type="parTrans" cxnId="{9DC88A41-4A90-234B-8994-F95E6121C7E5}">
      <dgm:prSet/>
      <dgm:spPr/>
      <dgm:t>
        <a:bodyPr/>
        <a:lstStyle/>
        <a:p>
          <a:endParaRPr lang="en-US"/>
        </a:p>
      </dgm:t>
    </dgm:pt>
    <dgm:pt modelId="{3E71A326-DC64-5A47-99E2-AC432B037A17}" type="sibTrans" cxnId="{9DC88A41-4A90-234B-8994-F95E6121C7E5}">
      <dgm:prSet/>
      <dgm:spPr/>
      <dgm:t>
        <a:bodyPr/>
        <a:lstStyle/>
        <a:p>
          <a:endParaRPr lang="en-US"/>
        </a:p>
      </dgm:t>
    </dgm:pt>
    <dgm:pt modelId="{BA279BA3-59EF-8B49-9676-088A4389974F}">
      <dgm:prSet custT="1"/>
      <dgm:spPr/>
      <dgm:t>
        <a:bodyPr/>
        <a:lstStyle/>
        <a:p>
          <a:r>
            <a:rPr lang="en-GB" sz="1800" b="1" dirty="0"/>
            <a:t>Stage 4</a:t>
          </a:r>
        </a:p>
      </dgm:t>
    </dgm:pt>
    <dgm:pt modelId="{882F612E-2A55-2B43-8690-A469D3D2C5F1}" type="parTrans" cxnId="{4736DCCF-A364-AB49-AF11-3946AA94C941}">
      <dgm:prSet/>
      <dgm:spPr/>
      <dgm:t>
        <a:bodyPr/>
        <a:lstStyle/>
        <a:p>
          <a:endParaRPr lang="en-US"/>
        </a:p>
      </dgm:t>
    </dgm:pt>
    <dgm:pt modelId="{7DCD8A19-E505-9A48-BDF3-9E9A6B782303}" type="sibTrans" cxnId="{4736DCCF-A364-AB49-AF11-3946AA94C941}">
      <dgm:prSet/>
      <dgm:spPr/>
      <dgm:t>
        <a:bodyPr/>
        <a:lstStyle/>
        <a:p>
          <a:endParaRPr lang="en-US"/>
        </a:p>
      </dgm:t>
    </dgm:pt>
    <dgm:pt modelId="{DE523994-C1FD-4C44-A1A1-93538A4FD158}">
      <dgm:prSet custT="1"/>
      <dgm:spPr/>
      <dgm:t>
        <a:bodyPr/>
        <a:lstStyle/>
        <a:p>
          <a:r>
            <a:rPr lang="en-GB" sz="1800" b="1" dirty="0"/>
            <a:t>Stage 5</a:t>
          </a:r>
        </a:p>
      </dgm:t>
    </dgm:pt>
    <dgm:pt modelId="{3E3BA6BC-5997-E44D-8887-2BF76DBCE8FA}" type="parTrans" cxnId="{5F4366C8-927C-FA47-8CC4-BC22CE36E6F3}">
      <dgm:prSet/>
      <dgm:spPr/>
      <dgm:t>
        <a:bodyPr/>
        <a:lstStyle/>
        <a:p>
          <a:endParaRPr lang="en-US"/>
        </a:p>
      </dgm:t>
    </dgm:pt>
    <dgm:pt modelId="{D976CBF7-32A4-A74E-865C-97817F4210D9}" type="sibTrans" cxnId="{5F4366C8-927C-FA47-8CC4-BC22CE36E6F3}">
      <dgm:prSet/>
      <dgm:spPr/>
      <dgm:t>
        <a:bodyPr/>
        <a:lstStyle/>
        <a:p>
          <a:endParaRPr lang="en-US"/>
        </a:p>
      </dgm:t>
    </dgm:pt>
    <dgm:pt modelId="{21A259B4-0843-C542-9F47-0978A0426AB9}">
      <dgm:prSet custT="1"/>
      <dgm:spPr/>
      <dgm:t>
        <a:bodyPr/>
        <a:lstStyle/>
        <a:p>
          <a:pPr marL="0">
            <a:buNone/>
          </a:pPr>
          <a:r>
            <a:rPr lang="en-GB" sz="1800" dirty="0"/>
            <a:t>Tumour is limited to the kidney and completely resected. </a:t>
          </a:r>
        </a:p>
      </dgm:t>
    </dgm:pt>
    <dgm:pt modelId="{FD511542-AE5D-6843-97BF-FB3F25F4547C}" type="parTrans" cxnId="{5F28F1D4-EABB-5E4A-8281-F64967B473B5}">
      <dgm:prSet/>
      <dgm:spPr/>
      <dgm:t>
        <a:bodyPr/>
        <a:lstStyle/>
        <a:p>
          <a:endParaRPr lang="en-US"/>
        </a:p>
      </dgm:t>
    </dgm:pt>
    <dgm:pt modelId="{2F07FA1B-28B3-7E43-BFF6-079350C5D690}" type="sibTrans" cxnId="{5F28F1D4-EABB-5E4A-8281-F64967B473B5}">
      <dgm:prSet/>
      <dgm:spPr/>
      <dgm:t>
        <a:bodyPr/>
        <a:lstStyle/>
        <a:p>
          <a:endParaRPr lang="en-US"/>
        </a:p>
      </dgm:t>
    </dgm:pt>
    <dgm:pt modelId="{FECD34C3-60BC-4A49-9F2A-AC7624088155}">
      <dgm:prSet custT="1"/>
      <dgm:spPr/>
      <dgm:t>
        <a:bodyPr/>
        <a:lstStyle/>
        <a:p>
          <a:pPr marL="0">
            <a:buNone/>
          </a:pPr>
          <a:r>
            <a:rPr lang="en-GB" sz="1800" dirty="0"/>
            <a:t>Tumour is completely resected, and there is no evidence of tumour at or beyond the margins of resection but the tumour extends beyond the kidney.</a:t>
          </a:r>
        </a:p>
      </dgm:t>
    </dgm:pt>
    <dgm:pt modelId="{F445B8DB-4293-594E-984D-DAEEF001FE3E}" type="parTrans" cxnId="{24F4E1E6-8060-8948-96BB-944233BA06DC}">
      <dgm:prSet/>
      <dgm:spPr/>
      <dgm:t>
        <a:bodyPr/>
        <a:lstStyle/>
        <a:p>
          <a:endParaRPr lang="en-US"/>
        </a:p>
      </dgm:t>
    </dgm:pt>
    <dgm:pt modelId="{4412615C-6F3C-814C-B759-85E5775FA003}" type="sibTrans" cxnId="{24F4E1E6-8060-8948-96BB-944233BA06DC}">
      <dgm:prSet/>
      <dgm:spPr/>
      <dgm:t>
        <a:bodyPr/>
        <a:lstStyle/>
        <a:p>
          <a:endParaRPr lang="en-US"/>
        </a:p>
      </dgm:t>
    </dgm:pt>
    <dgm:pt modelId="{C50C8553-4D2D-3244-B213-50B9BE519D4E}">
      <dgm:prSet custT="1"/>
      <dgm:spPr/>
      <dgm:t>
        <a:bodyPr/>
        <a:lstStyle/>
        <a:p>
          <a:pPr marL="0">
            <a:buNone/>
          </a:pPr>
          <a:r>
            <a:rPr lang="en-GB" sz="1800" dirty="0"/>
            <a:t>There is residual tumour following surgery that is confined to the abdomen. </a:t>
          </a:r>
        </a:p>
      </dgm:t>
    </dgm:pt>
    <dgm:pt modelId="{19D51236-411D-4548-9F90-D38E83164281}" type="parTrans" cxnId="{CA9300B2-F53D-4E48-8E05-661E2BFB1530}">
      <dgm:prSet/>
      <dgm:spPr/>
      <dgm:t>
        <a:bodyPr/>
        <a:lstStyle/>
        <a:p>
          <a:endParaRPr lang="en-US"/>
        </a:p>
      </dgm:t>
    </dgm:pt>
    <dgm:pt modelId="{5F50B203-CBE2-9948-9C35-DCDB0967BEE1}" type="sibTrans" cxnId="{CA9300B2-F53D-4E48-8E05-661E2BFB1530}">
      <dgm:prSet/>
      <dgm:spPr/>
      <dgm:t>
        <a:bodyPr/>
        <a:lstStyle/>
        <a:p>
          <a:endParaRPr lang="en-US"/>
        </a:p>
      </dgm:t>
    </dgm:pt>
    <dgm:pt modelId="{4345D0B1-07F0-654F-9572-19925BCA2C22}">
      <dgm:prSet custT="1"/>
      <dgm:spPr/>
      <dgm:t>
        <a:bodyPr/>
        <a:lstStyle/>
        <a:p>
          <a:pPr marL="0">
            <a:buNone/>
          </a:pPr>
          <a:r>
            <a:rPr lang="en-GB" sz="1800" dirty="0"/>
            <a:t>There are distant metastases (lung, liver, bone, brain), or lymph node metastases outside the abdominopelvic region. </a:t>
          </a:r>
        </a:p>
      </dgm:t>
    </dgm:pt>
    <dgm:pt modelId="{9C646F6B-EBE1-3F4E-8506-923E8310F9A0}" type="parTrans" cxnId="{269662DF-F8E0-7040-BA83-D8F6BADFE2EA}">
      <dgm:prSet/>
      <dgm:spPr/>
      <dgm:t>
        <a:bodyPr/>
        <a:lstStyle/>
        <a:p>
          <a:endParaRPr lang="en-US"/>
        </a:p>
      </dgm:t>
    </dgm:pt>
    <dgm:pt modelId="{1B2BFBC5-6F5F-4645-A6CD-BDCBE38417EE}" type="sibTrans" cxnId="{269662DF-F8E0-7040-BA83-D8F6BADFE2EA}">
      <dgm:prSet/>
      <dgm:spPr/>
      <dgm:t>
        <a:bodyPr/>
        <a:lstStyle/>
        <a:p>
          <a:endParaRPr lang="en-US"/>
        </a:p>
      </dgm:t>
    </dgm:pt>
    <dgm:pt modelId="{F6853644-1BF0-E942-A4D7-D3DAFAC71139}">
      <dgm:prSet custT="1"/>
      <dgm:spPr/>
      <dgm:t>
        <a:bodyPr/>
        <a:lstStyle/>
        <a:p>
          <a:pPr marL="0">
            <a:buNone/>
          </a:pPr>
          <a:r>
            <a:rPr lang="en-GB" sz="1800" dirty="0"/>
            <a:t>Involvement of both kidneys is present at diagnosis. </a:t>
          </a:r>
        </a:p>
      </dgm:t>
    </dgm:pt>
    <dgm:pt modelId="{A2DB483D-4E0A-DF4B-BA28-D06875124BEC}" type="parTrans" cxnId="{78488EAA-3EDA-5B45-8BDE-54D800DDE2DD}">
      <dgm:prSet/>
      <dgm:spPr/>
      <dgm:t>
        <a:bodyPr/>
        <a:lstStyle/>
        <a:p>
          <a:endParaRPr lang="en-US"/>
        </a:p>
      </dgm:t>
    </dgm:pt>
    <dgm:pt modelId="{F3988A2A-4AE5-324B-AEFA-FFADEB7DB188}" type="sibTrans" cxnId="{78488EAA-3EDA-5B45-8BDE-54D800DDE2DD}">
      <dgm:prSet/>
      <dgm:spPr/>
      <dgm:t>
        <a:bodyPr/>
        <a:lstStyle/>
        <a:p>
          <a:endParaRPr lang="en-US"/>
        </a:p>
      </dgm:t>
    </dgm:pt>
    <dgm:pt modelId="{FA62D3F6-F969-8D4D-A91E-35E5AF325131}" type="pres">
      <dgm:prSet presAssocID="{11DCF352-E729-B34B-ADEC-14027F2BFF69}" presName="Name0" presStyleCnt="0">
        <dgm:presLayoutVars>
          <dgm:dir/>
          <dgm:animLvl val="lvl"/>
          <dgm:resizeHandles val="exact"/>
        </dgm:presLayoutVars>
      </dgm:prSet>
      <dgm:spPr/>
    </dgm:pt>
    <dgm:pt modelId="{616B20D1-F255-F04B-8E07-0E4DE25F645B}" type="pres">
      <dgm:prSet presAssocID="{D98D263E-71F4-BF44-8488-2D63892E2C59}" presName="linNode" presStyleCnt="0"/>
      <dgm:spPr/>
    </dgm:pt>
    <dgm:pt modelId="{00F56F35-C707-4542-A84F-0BC3371E3A57}" type="pres">
      <dgm:prSet presAssocID="{D98D263E-71F4-BF44-8488-2D63892E2C59}" presName="parentText" presStyleLbl="node1" presStyleIdx="0" presStyleCnt="5" custScaleX="28693">
        <dgm:presLayoutVars>
          <dgm:chMax val="1"/>
          <dgm:bulletEnabled val="1"/>
        </dgm:presLayoutVars>
      </dgm:prSet>
      <dgm:spPr/>
    </dgm:pt>
    <dgm:pt modelId="{A8238EDC-E171-CA42-8F4B-A2A4423E2F3F}" type="pres">
      <dgm:prSet presAssocID="{D98D263E-71F4-BF44-8488-2D63892E2C59}" presName="descendantText" presStyleLbl="alignAccFollowNode1" presStyleIdx="0" presStyleCnt="5" custScaleX="131412">
        <dgm:presLayoutVars>
          <dgm:bulletEnabled val="1"/>
        </dgm:presLayoutVars>
      </dgm:prSet>
      <dgm:spPr/>
    </dgm:pt>
    <dgm:pt modelId="{2BDBC9AF-C2BF-534C-87F7-B36343549DBC}" type="pres">
      <dgm:prSet presAssocID="{0F8A3EA0-2DCC-4D44-971C-93E09E56AC68}" presName="sp" presStyleCnt="0"/>
      <dgm:spPr/>
    </dgm:pt>
    <dgm:pt modelId="{9945B287-A7EC-D143-ABC7-14950CF28AF1}" type="pres">
      <dgm:prSet presAssocID="{1722A5DA-CC97-5F44-A4CD-3986355A1EB2}" presName="linNode" presStyleCnt="0"/>
      <dgm:spPr/>
    </dgm:pt>
    <dgm:pt modelId="{E969E4D9-30A3-F04F-A74C-757639E6885D}" type="pres">
      <dgm:prSet presAssocID="{1722A5DA-CC97-5F44-A4CD-3986355A1EB2}" presName="parentText" presStyleLbl="node1" presStyleIdx="1" presStyleCnt="5" custScaleX="28693">
        <dgm:presLayoutVars>
          <dgm:chMax val="1"/>
          <dgm:bulletEnabled val="1"/>
        </dgm:presLayoutVars>
      </dgm:prSet>
      <dgm:spPr/>
    </dgm:pt>
    <dgm:pt modelId="{0847C4C1-63BC-DC4F-B988-BFE3F09EA08C}" type="pres">
      <dgm:prSet presAssocID="{1722A5DA-CC97-5F44-A4CD-3986355A1EB2}" presName="descendantText" presStyleLbl="alignAccFollowNode1" presStyleIdx="1" presStyleCnt="5" custScaleX="131412">
        <dgm:presLayoutVars>
          <dgm:bulletEnabled val="1"/>
        </dgm:presLayoutVars>
      </dgm:prSet>
      <dgm:spPr/>
    </dgm:pt>
    <dgm:pt modelId="{290F873C-E51D-FE4B-8D11-3E2A72AA9F52}" type="pres">
      <dgm:prSet presAssocID="{246F29A4-F235-514A-8AE6-B18147D82081}" presName="sp" presStyleCnt="0"/>
      <dgm:spPr/>
    </dgm:pt>
    <dgm:pt modelId="{25B0AA18-3BBC-7D47-999A-066531797AD1}" type="pres">
      <dgm:prSet presAssocID="{8E9AC353-A988-484D-8926-4B59D8CC1C77}" presName="linNode" presStyleCnt="0"/>
      <dgm:spPr/>
    </dgm:pt>
    <dgm:pt modelId="{40CFB295-C22B-B54A-8EED-1EBA7B5DB1FB}" type="pres">
      <dgm:prSet presAssocID="{8E9AC353-A988-484D-8926-4B59D8CC1C77}" presName="parentText" presStyleLbl="node1" presStyleIdx="2" presStyleCnt="5" custScaleX="28693">
        <dgm:presLayoutVars>
          <dgm:chMax val="1"/>
          <dgm:bulletEnabled val="1"/>
        </dgm:presLayoutVars>
      </dgm:prSet>
      <dgm:spPr/>
    </dgm:pt>
    <dgm:pt modelId="{D6D07587-B435-E64B-B9AF-235BE74C373C}" type="pres">
      <dgm:prSet presAssocID="{8E9AC353-A988-484D-8926-4B59D8CC1C77}" presName="descendantText" presStyleLbl="alignAccFollowNode1" presStyleIdx="2" presStyleCnt="5" custScaleX="131412" custLinFactNeighborX="387" custLinFactNeighborY="1480">
        <dgm:presLayoutVars>
          <dgm:bulletEnabled val="1"/>
        </dgm:presLayoutVars>
      </dgm:prSet>
      <dgm:spPr/>
    </dgm:pt>
    <dgm:pt modelId="{C63367B9-5457-DC43-8421-EF2BAFC21431}" type="pres">
      <dgm:prSet presAssocID="{3E71A326-DC64-5A47-99E2-AC432B037A17}" presName="sp" presStyleCnt="0"/>
      <dgm:spPr/>
    </dgm:pt>
    <dgm:pt modelId="{125EECD7-C023-5C46-BF73-5C1D8C664B49}" type="pres">
      <dgm:prSet presAssocID="{BA279BA3-59EF-8B49-9676-088A4389974F}" presName="linNode" presStyleCnt="0"/>
      <dgm:spPr/>
    </dgm:pt>
    <dgm:pt modelId="{B74EAF75-64A7-5C4D-8524-604BF69B8C5D}" type="pres">
      <dgm:prSet presAssocID="{BA279BA3-59EF-8B49-9676-088A4389974F}" presName="parentText" presStyleLbl="node1" presStyleIdx="3" presStyleCnt="5" custScaleX="28693">
        <dgm:presLayoutVars>
          <dgm:chMax val="1"/>
          <dgm:bulletEnabled val="1"/>
        </dgm:presLayoutVars>
      </dgm:prSet>
      <dgm:spPr/>
    </dgm:pt>
    <dgm:pt modelId="{FF3C74F5-5AFE-4B48-8582-D5CCCFCE2DA5}" type="pres">
      <dgm:prSet presAssocID="{BA279BA3-59EF-8B49-9676-088A4389974F}" presName="descendantText" presStyleLbl="alignAccFollowNode1" presStyleIdx="3" presStyleCnt="5" custScaleX="131412">
        <dgm:presLayoutVars>
          <dgm:bulletEnabled val="1"/>
        </dgm:presLayoutVars>
      </dgm:prSet>
      <dgm:spPr/>
    </dgm:pt>
    <dgm:pt modelId="{42250159-34BB-2F42-9173-C8327D1D35F3}" type="pres">
      <dgm:prSet presAssocID="{7DCD8A19-E505-9A48-BDF3-9E9A6B782303}" presName="sp" presStyleCnt="0"/>
      <dgm:spPr/>
    </dgm:pt>
    <dgm:pt modelId="{5CE85FC6-66B1-7844-9EC6-3A4B7D327FAC}" type="pres">
      <dgm:prSet presAssocID="{DE523994-C1FD-4C44-A1A1-93538A4FD158}" presName="linNode" presStyleCnt="0"/>
      <dgm:spPr/>
    </dgm:pt>
    <dgm:pt modelId="{DCB53782-D31F-BC41-AA9C-F6A31A691459}" type="pres">
      <dgm:prSet presAssocID="{DE523994-C1FD-4C44-A1A1-93538A4FD158}" presName="parentText" presStyleLbl="node1" presStyleIdx="4" presStyleCnt="5" custScaleX="28693">
        <dgm:presLayoutVars>
          <dgm:chMax val="1"/>
          <dgm:bulletEnabled val="1"/>
        </dgm:presLayoutVars>
      </dgm:prSet>
      <dgm:spPr/>
    </dgm:pt>
    <dgm:pt modelId="{F085F5F4-D9CA-9B46-89D7-301D3FA2BD17}" type="pres">
      <dgm:prSet presAssocID="{DE523994-C1FD-4C44-A1A1-93538A4FD158}" presName="descendantText" presStyleLbl="alignAccFollowNode1" presStyleIdx="4" presStyleCnt="5" custScaleX="131412">
        <dgm:presLayoutVars>
          <dgm:bulletEnabled val="1"/>
        </dgm:presLayoutVars>
      </dgm:prSet>
      <dgm:spPr/>
    </dgm:pt>
  </dgm:ptLst>
  <dgm:cxnLst>
    <dgm:cxn modelId="{C9535509-167E-4299-9243-FF7A24DE9F92}" type="presOf" srcId="{DE523994-C1FD-4C44-A1A1-93538A4FD158}" destId="{DCB53782-D31F-BC41-AA9C-F6A31A691459}" srcOrd="0" destOrd="0" presId="urn:microsoft.com/office/officeart/2005/8/layout/vList5"/>
    <dgm:cxn modelId="{B4A26D38-0063-4406-8C13-EB47495642DE}" type="presOf" srcId="{F6853644-1BF0-E942-A4D7-D3DAFAC71139}" destId="{F085F5F4-D9CA-9B46-89D7-301D3FA2BD17}" srcOrd="0" destOrd="0" presId="urn:microsoft.com/office/officeart/2005/8/layout/vList5"/>
    <dgm:cxn modelId="{9DC88A41-4A90-234B-8994-F95E6121C7E5}" srcId="{11DCF352-E729-B34B-ADEC-14027F2BFF69}" destId="{8E9AC353-A988-484D-8926-4B59D8CC1C77}" srcOrd="2" destOrd="0" parTransId="{2BD82C67-C80E-DD4C-8373-2CB6742D99EB}" sibTransId="{3E71A326-DC64-5A47-99E2-AC432B037A17}"/>
    <dgm:cxn modelId="{4520EC71-CC03-2045-8E95-7D09EC078342}" srcId="{11DCF352-E729-B34B-ADEC-14027F2BFF69}" destId="{D98D263E-71F4-BF44-8488-2D63892E2C59}" srcOrd="0" destOrd="0" parTransId="{7EFA229F-D65A-314B-B370-1FEC5F08E30B}" sibTransId="{0F8A3EA0-2DCC-4D44-971C-93E09E56AC68}"/>
    <dgm:cxn modelId="{051633A1-5C89-44F3-B810-1DADDA018565}" type="presOf" srcId="{1722A5DA-CC97-5F44-A4CD-3986355A1EB2}" destId="{E969E4D9-30A3-F04F-A74C-757639E6885D}" srcOrd="0" destOrd="0" presId="urn:microsoft.com/office/officeart/2005/8/layout/vList5"/>
    <dgm:cxn modelId="{33CEF9A5-C840-454E-BE50-79A727A165F2}" type="presOf" srcId="{4345D0B1-07F0-654F-9572-19925BCA2C22}" destId="{FF3C74F5-5AFE-4B48-8582-D5CCCFCE2DA5}" srcOrd="0" destOrd="0" presId="urn:microsoft.com/office/officeart/2005/8/layout/vList5"/>
    <dgm:cxn modelId="{78488EAA-3EDA-5B45-8BDE-54D800DDE2DD}" srcId="{DE523994-C1FD-4C44-A1A1-93538A4FD158}" destId="{F6853644-1BF0-E942-A4D7-D3DAFAC71139}" srcOrd="0" destOrd="0" parTransId="{A2DB483D-4E0A-DF4B-BA28-D06875124BEC}" sibTransId="{F3988A2A-4AE5-324B-AEFA-FFADEB7DB188}"/>
    <dgm:cxn modelId="{68190DB1-3B95-43D6-AA23-123C2196D588}" type="presOf" srcId="{8E9AC353-A988-484D-8926-4B59D8CC1C77}" destId="{40CFB295-C22B-B54A-8EED-1EBA7B5DB1FB}" srcOrd="0" destOrd="0" presId="urn:microsoft.com/office/officeart/2005/8/layout/vList5"/>
    <dgm:cxn modelId="{CA9300B2-F53D-4E48-8E05-661E2BFB1530}" srcId="{8E9AC353-A988-484D-8926-4B59D8CC1C77}" destId="{C50C8553-4D2D-3244-B213-50B9BE519D4E}" srcOrd="0" destOrd="0" parTransId="{19D51236-411D-4548-9F90-D38E83164281}" sibTransId="{5F50B203-CBE2-9948-9C35-DCDB0967BEE1}"/>
    <dgm:cxn modelId="{2D7499B7-C6C9-4E2D-B20E-E55BED472467}" type="presOf" srcId="{FECD34C3-60BC-4A49-9F2A-AC7624088155}" destId="{0847C4C1-63BC-DC4F-B988-BFE3F09EA08C}" srcOrd="0" destOrd="0" presId="urn:microsoft.com/office/officeart/2005/8/layout/vList5"/>
    <dgm:cxn modelId="{F78ACDB7-3D95-40AF-8348-8410D04BB28F}" type="presOf" srcId="{21A259B4-0843-C542-9F47-0978A0426AB9}" destId="{A8238EDC-E171-CA42-8F4B-A2A4423E2F3F}" srcOrd="0" destOrd="0" presId="urn:microsoft.com/office/officeart/2005/8/layout/vList5"/>
    <dgm:cxn modelId="{BBF140BC-A18D-604A-A37F-A3DBE36EBD5D}" srcId="{11DCF352-E729-B34B-ADEC-14027F2BFF69}" destId="{1722A5DA-CC97-5F44-A4CD-3986355A1EB2}" srcOrd="1" destOrd="0" parTransId="{AC3CF484-0317-C74D-B8CA-DE7114A37AB6}" sibTransId="{246F29A4-F235-514A-8AE6-B18147D82081}"/>
    <dgm:cxn modelId="{5F4366C8-927C-FA47-8CC4-BC22CE36E6F3}" srcId="{11DCF352-E729-B34B-ADEC-14027F2BFF69}" destId="{DE523994-C1FD-4C44-A1A1-93538A4FD158}" srcOrd="4" destOrd="0" parTransId="{3E3BA6BC-5997-E44D-8887-2BF76DBCE8FA}" sibTransId="{D976CBF7-32A4-A74E-865C-97817F4210D9}"/>
    <dgm:cxn modelId="{4736DCCF-A364-AB49-AF11-3946AA94C941}" srcId="{11DCF352-E729-B34B-ADEC-14027F2BFF69}" destId="{BA279BA3-59EF-8B49-9676-088A4389974F}" srcOrd="3" destOrd="0" parTransId="{882F612E-2A55-2B43-8690-A469D3D2C5F1}" sibTransId="{7DCD8A19-E505-9A48-BDF3-9E9A6B782303}"/>
    <dgm:cxn modelId="{5F28F1D4-EABB-5E4A-8281-F64967B473B5}" srcId="{D98D263E-71F4-BF44-8488-2D63892E2C59}" destId="{21A259B4-0843-C542-9F47-0978A0426AB9}" srcOrd="0" destOrd="0" parTransId="{FD511542-AE5D-6843-97BF-FB3F25F4547C}" sibTransId="{2F07FA1B-28B3-7E43-BFF6-079350C5D690}"/>
    <dgm:cxn modelId="{DC0B90D8-EB8C-4493-8593-D81170DB426C}" type="presOf" srcId="{11DCF352-E729-B34B-ADEC-14027F2BFF69}" destId="{FA62D3F6-F969-8D4D-A91E-35E5AF325131}" srcOrd="0" destOrd="0" presId="urn:microsoft.com/office/officeart/2005/8/layout/vList5"/>
    <dgm:cxn modelId="{269662DF-F8E0-7040-BA83-D8F6BADFE2EA}" srcId="{BA279BA3-59EF-8B49-9676-088A4389974F}" destId="{4345D0B1-07F0-654F-9572-19925BCA2C22}" srcOrd="0" destOrd="0" parTransId="{9C646F6B-EBE1-3F4E-8506-923E8310F9A0}" sibTransId="{1B2BFBC5-6F5F-4645-A6CD-BDCBE38417EE}"/>
    <dgm:cxn modelId="{24F4E1E6-8060-8948-96BB-944233BA06DC}" srcId="{1722A5DA-CC97-5F44-A4CD-3986355A1EB2}" destId="{FECD34C3-60BC-4A49-9F2A-AC7624088155}" srcOrd="0" destOrd="0" parTransId="{F445B8DB-4293-594E-984D-DAEEF001FE3E}" sibTransId="{4412615C-6F3C-814C-B759-85E5775FA003}"/>
    <dgm:cxn modelId="{9183F5E7-B74C-4431-8B79-81BE317D70AA}" type="presOf" srcId="{C50C8553-4D2D-3244-B213-50B9BE519D4E}" destId="{D6D07587-B435-E64B-B9AF-235BE74C373C}" srcOrd="0" destOrd="0" presId="urn:microsoft.com/office/officeart/2005/8/layout/vList5"/>
    <dgm:cxn modelId="{48E242EF-8C05-4651-B0D6-CF5442CC6166}" type="presOf" srcId="{D98D263E-71F4-BF44-8488-2D63892E2C59}" destId="{00F56F35-C707-4542-A84F-0BC3371E3A57}" srcOrd="0" destOrd="0" presId="urn:microsoft.com/office/officeart/2005/8/layout/vList5"/>
    <dgm:cxn modelId="{CC1D48FF-CB49-4373-B8FD-4B5CBC9AA1F5}" type="presOf" srcId="{BA279BA3-59EF-8B49-9676-088A4389974F}" destId="{B74EAF75-64A7-5C4D-8524-604BF69B8C5D}" srcOrd="0" destOrd="0" presId="urn:microsoft.com/office/officeart/2005/8/layout/vList5"/>
    <dgm:cxn modelId="{292A52F9-EB66-4A1C-B916-17E6D3639A57}" type="presParOf" srcId="{FA62D3F6-F969-8D4D-A91E-35E5AF325131}" destId="{616B20D1-F255-F04B-8E07-0E4DE25F645B}" srcOrd="0" destOrd="0" presId="urn:microsoft.com/office/officeart/2005/8/layout/vList5"/>
    <dgm:cxn modelId="{A4EA036E-DBE7-4544-ADF0-74DBBF3B2444}" type="presParOf" srcId="{616B20D1-F255-F04B-8E07-0E4DE25F645B}" destId="{00F56F35-C707-4542-A84F-0BC3371E3A57}" srcOrd="0" destOrd="0" presId="urn:microsoft.com/office/officeart/2005/8/layout/vList5"/>
    <dgm:cxn modelId="{BB2B427D-0C41-4BC5-88CA-57980DCA24F0}" type="presParOf" srcId="{616B20D1-F255-F04B-8E07-0E4DE25F645B}" destId="{A8238EDC-E171-CA42-8F4B-A2A4423E2F3F}" srcOrd="1" destOrd="0" presId="urn:microsoft.com/office/officeart/2005/8/layout/vList5"/>
    <dgm:cxn modelId="{04E34E69-F386-49AE-8178-9E87526D79BB}" type="presParOf" srcId="{FA62D3F6-F969-8D4D-A91E-35E5AF325131}" destId="{2BDBC9AF-C2BF-534C-87F7-B36343549DBC}" srcOrd="1" destOrd="0" presId="urn:microsoft.com/office/officeart/2005/8/layout/vList5"/>
    <dgm:cxn modelId="{1F5D0307-50DE-418E-A1AC-55D03E7B6CCC}" type="presParOf" srcId="{FA62D3F6-F969-8D4D-A91E-35E5AF325131}" destId="{9945B287-A7EC-D143-ABC7-14950CF28AF1}" srcOrd="2" destOrd="0" presId="urn:microsoft.com/office/officeart/2005/8/layout/vList5"/>
    <dgm:cxn modelId="{BC21913A-A37C-44AF-B89A-740E0740AB7F}" type="presParOf" srcId="{9945B287-A7EC-D143-ABC7-14950CF28AF1}" destId="{E969E4D9-30A3-F04F-A74C-757639E6885D}" srcOrd="0" destOrd="0" presId="urn:microsoft.com/office/officeart/2005/8/layout/vList5"/>
    <dgm:cxn modelId="{F34834AF-5E7D-4764-9C79-A7F173D71D59}" type="presParOf" srcId="{9945B287-A7EC-D143-ABC7-14950CF28AF1}" destId="{0847C4C1-63BC-DC4F-B988-BFE3F09EA08C}" srcOrd="1" destOrd="0" presId="urn:microsoft.com/office/officeart/2005/8/layout/vList5"/>
    <dgm:cxn modelId="{E7CAA5FA-D6A5-4803-B5E9-7576CBF4DACB}" type="presParOf" srcId="{FA62D3F6-F969-8D4D-A91E-35E5AF325131}" destId="{290F873C-E51D-FE4B-8D11-3E2A72AA9F52}" srcOrd="3" destOrd="0" presId="urn:microsoft.com/office/officeart/2005/8/layout/vList5"/>
    <dgm:cxn modelId="{13DF0492-0522-4E5D-875D-14F2182CBF48}" type="presParOf" srcId="{FA62D3F6-F969-8D4D-A91E-35E5AF325131}" destId="{25B0AA18-3BBC-7D47-999A-066531797AD1}" srcOrd="4" destOrd="0" presId="urn:microsoft.com/office/officeart/2005/8/layout/vList5"/>
    <dgm:cxn modelId="{6CD8ADE7-0B9D-475E-A47D-465646955C56}" type="presParOf" srcId="{25B0AA18-3BBC-7D47-999A-066531797AD1}" destId="{40CFB295-C22B-B54A-8EED-1EBA7B5DB1FB}" srcOrd="0" destOrd="0" presId="urn:microsoft.com/office/officeart/2005/8/layout/vList5"/>
    <dgm:cxn modelId="{9875E8F6-9E41-45FB-9891-7DA95853F14E}" type="presParOf" srcId="{25B0AA18-3BBC-7D47-999A-066531797AD1}" destId="{D6D07587-B435-E64B-B9AF-235BE74C373C}" srcOrd="1" destOrd="0" presId="urn:microsoft.com/office/officeart/2005/8/layout/vList5"/>
    <dgm:cxn modelId="{388BE83F-FCE3-43A2-932B-4F06BA7E405F}" type="presParOf" srcId="{FA62D3F6-F969-8D4D-A91E-35E5AF325131}" destId="{C63367B9-5457-DC43-8421-EF2BAFC21431}" srcOrd="5" destOrd="0" presId="urn:microsoft.com/office/officeart/2005/8/layout/vList5"/>
    <dgm:cxn modelId="{E2AEBE54-F008-4E2A-A07E-71CE56DC8967}" type="presParOf" srcId="{FA62D3F6-F969-8D4D-A91E-35E5AF325131}" destId="{125EECD7-C023-5C46-BF73-5C1D8C664B49}" srcOrd="6" destOrd="0" presId="urn:microsoft.com/office/officeart/2005/8/layout/vList5"/>
    <dgm:cxn modelId="{547C67F9-4D50-4B2D-9D69-0BAB5B035769}" type="presParOf" srcId="{125EECD7-C023-5C46-BF73-5C1D8C664B49}" destId="{B74EAF75-64A7-5C4D-8524-604BF69B8C5D}" srcOrd="0" destOrd="0" presId="urn:microsoft.com/office/officeart/2005/8/layout/vList5"/>
    <dgm:cxn modelId="{997399D4-730E-43A6-A83C-CC877D4A3BAB}" type="presParOf" srcId="{125EECD7-C023-5C46-BF73-5C1D8C664B49}" destId="{FF3C74F5-5AFE-4B48-8582-D5CCCFCE2DA5}" srcOrd="1" destOrd="0" presId="urn:microsoft.com/office/officeart/2005/8/layout/vList5"/>
    <dgm:cxn modelId="{2182F7E7-DA76-485B-B227-4DB21E34F834}" type="presParOf" srcId="{FA62D3F6-F969-8D4D-A91E-35E5AF325131}" destId="{42250159-34BB-2F42-9173-C8327D1D35F3}" srcOrd="7" destOrd="0" presId="urn:microsoft.com/office/officeart/2005/8/layout/vList5"/>
    <dgm:cxn modelId="{907B0254-8FCF-4F90-8C97-80AEE1E578A5}" type="presParOf" srcId="{FA62D3F6-F969-8D4D-A91E-35E5AF325131}" destId="{5CE85FC6-66B1-7844-9EC6-3A4B7D327FAC}" srcOrd="8" destOrd="0" presId="urn:microsoft.com/office/officeart/2005/8/layout/vList5"/>
    <dgm:cxn modelId="{8A2A2B8A-CFAB-4D4B-AEEE-9F0981414747}" type="presParOf" srcId="{5CE85FC6-66B1-7844-9EC6-3A4B7D327FAC}" destId="{DCB53782-D31F-BC41-AA9C-F6A31A691459}" srcOrd="0" destOrd="0" presId="urn:microsoft.com/office/officeart/2005/8/layout/vList5"/>
    <dgm:cxn modelId="{A465EC98-FF42-4539-A27E-FCDA2EEE30DB}" type="presParOf" srcId="{5CE85FC6-66B1-7844-9EC6-3A4B7D327FAC}" destId="{F085F5F4-D9CA-9B46-89D7-301D3FA2BD17}"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291622-DF7E-E648-9AF4-AF100983E7D1}">
      <dsp:nvSpPr>
        <dsp:cNvPr id="0" name=""/>
        <dsp:cNvSpPr/>
      </dsp:nvSpPr>
      <dsp:spPr>
        <a:xfrm>
          <a:off x="2262" y="337405"/>
          <a:ext cx="989267" cy="5935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1</a:t>
          </a:r>
        </a:p>
      </dsp:txBody>
      <dsp:txXfrm>
        <a:off x="19647" y="354790"/>
        <a:ext cx="954497" cy="558790"/>
      </dsp:txXfrm>
    </dsp:sp>
    <dsp:sp modelId="{2B06B3DF-22C0-2C48-8943-67239FC2BB9D}">
      <dsp:nvSpPr>
        <dsp:cNvPr id="0" name=""/>
        <dsp:cNvSpPr/>
      </dsp:nvSpPr>
      <dsp:spPr>
        <a:xfrm>
          <a:off x="1090456" y="511516"/>
          <a:ext cx="209724" cy="2453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090456" y="560584"/>
        <a:ext cx="146807" cy="147202"/>
      </dsp:txXfrm>
    </dsp:sp>
    <dsp:sp modelId="{500B2873-0404-A14A-AD8F-A21FA309CB1A}">
      <dsp:nvSpPr>
        <dsp:cNvPr id="0" name=""/>
        <dsp:cNvSpPr/>
      </dsp:nvSpPr>
      <dsp:spPr>
        <a:xfrm>
          <a:off x="1387236" y="337405"/>
          <a:ext cx="989267" cy="5935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2</a:t>
          </a:r>
        </a:p>
      </dsp:txBody>
      <dsp:txXfrm>
        <a:off x="1404621" y="354790"/>
        <a:ext cx="954497" cy="558790"/>
      </dsp:txXfrm>
    </dsp:sp>
    <dsp:sp modelId="{67ADE038-8DD8-054A-B130-1BA7862A0444}">
      <dsp:nvSpPr>
        <dsp:cNvPr id="0" name=""/>
        <dsp:cNvSpPr/>
      </dsp:nvSpPr>
      <dsp:spPr>
        <a:xfrm>
          <a:off x="2475430" y="511516"/>
          <a:ext cx="209724" cy="2453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2475430" y="560584"/>
        <a:ext cx="146807" cy="147202"/>
      </dsp:txXfrm>
    </dsp:sp>
    <dsp:sp modelId="{E49C9E7E-ECBE-154E-BD93-ED0C339A0368}">
      <dsp:nvSpPr>
        <dsp:cNvPr id="0" name=""/>
        <dsp:cNvSpPr/>
      </dsp:nvSpPr>
      <dsp:spPr>
        <a:xfrm>
          <a:off x="2772210" y="337405"/>
          <a:ext cx="989267" cy="5935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3</a:t>
          </a:r>
        </a:p>
      </dsp:txBody>
      <dsp:txXfrm>
        <a:off x="2789595" y="354790"/>
        <a:ext cx="954497" cy="558790"/>
      </dsp:txXfrm>
    </dsp:sp>
    <dsp:sp modelId="{DAD70B13-D7C4-ED46-AC7F-67858CCEE4EB}">
      <dsp:nvSpPr>
        <dsp:cNvPr id="0" name=""/>
        <dsp:cNvSpPr/>
      </dsp:nvSpPr>
      <dsp:spPr>
        <a:xfrm>
          <a:off x="3860404" y="511516"/>
          <a:ext cx="209724" cy="2453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3860404" y="560584"/>
        <a:ext cx="146807" cy="147202"/>
      </dsp:txXfrm>
    </dsp:sp>
    <dsp:sp modelId="{4F6A40DC-53C7-7040-89C2-CB2664EFC520}">
      <dsp:nvSpPr>
        <dsp:cNvPr id="0" name=""/>
        <dsp:cNvSpPr/>
      </dsp:nvSpPr>
      <dsp:spPr>
        <a:xfrm>
          <a:off x="4157185" y="337405"/>
          <a:ext cx="989267" cy="5935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4</a:t>
          </a:r>
        </a:p>
      </dsp:txBody>
      <dsp:txXfrm>
        <a:off x="4174570" y="354790"/>
        <a:ext cx="954497" cy="5587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0965BE-4B6F-2E47-829F-BCD6EE5EE46F}">
      <dsp:nvSpPr>
        <dsp:cNvPr id="0" name=""/>
        <dsp:cNvSpPr/>
      </dsp:nvSpPr>
      <dsp:spPr>
        <a:xfrm>
          <a:off x="0" y="0"/>
          <a:ext cx="5148715" cy="720000"/>
        </a:xfrm>
        <a:prstGeom prst="rightArrow">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957BC2-2B4F-6E44-AC96-A768DFCB6196}">
      <dsp:nvSpPr>
        <dsp:cNvPr id="0" name=""/>
        <dsp:cNvSpPr/>
      </dsp:nvSpPr>
      <dsp:spPr>
        <a:xfrm>
          <a:off x="3854144" y="195624"/>
          <a:ext cx="1113381" cy="36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1600" rIns="0" bIns="10160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chemeClr val="bg1"/>
              </a:solidFill>
            </a:rPr>
            <a:t>Least Differentiated</a:t>
          </a:r>
        </a:p>
      </dsp:txBody>
      <dsp:txXfrm>
        <a:off x="3854144" y="195624"/>
        <a:ext cx="1113381" cy="360000"/>
      </dsp:txXfrm>
    </dsp:sp>
    <dsp:sp modelId="{FC317391-4F7E-5843-8A1A-FC9B972DA18B}">
      <dsp:nvSpPr>
        <dsp:cNvPr id="0" name=""/>
        <dsp:cNvSpPr/>
      </dsp:nvSpPr>
      <dsp:spPr>
        <a:xfrm>
          <a:off x="0" y="182457"/>
          <a:ext cx="1140928" cy="36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1600" rIns="0" bIns="101600"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chemeClr val="bg1"/>
              </a:solidFill>
            </a:rPr>
            <a:t>Most Differentiated</a:t>
          </a:r>
        </a:p>
      </dsp:txBody>
      <dsp:txXfrm>
        <a:off x="0" y="182457"/>
        <a:ext cx="1140928" cy="36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38EDC-E171-CA42-8F4B-A2A4423E2F3F}">
      <dsp:nvSpPr>
        <dsp:cNvPr id="0" name=""/>
        <dsp:cNvSpPr/>
      </dsp:nvSpPr>
      <dsp:spPr>
        <a:xfrm rot="5400000">
          <a:off x="5148073" y="-3781990"/>
          <a:ext cx="577044" cy="828858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171450" algn="l" defTabSz="800100">
            <a:lnSpc>
              <a:spcPct val="90000"/>
            </a:lnSpc>
            <a:spcBef>
              <a:spcPct val="0"/>
            </a:spcBef>
            <a:spcAft>
              <a:spcPct val="15000"/>
            </a:spcAft>
            <a:buNone/>
          </a:pPr>
          <a:r>
            <a:rPr lang="en-GB" sz="1800" kern="1200" dirty="0"/>
            <a:t>Tumour is limited to the kidney and completely resected. </a:t>
          </a:r>
        </a:p>
      </dsp:txBody>
      <dsp:txXfrm rot="-5400000">
        <a:off x="1292303" y="101949"/>
        <a:ext cx="8260416" cy="520706"/>
      </dsp:txXfrm>
    </dsp:sp>
    <dsp:sp modelId="{00F56F35-C707-4542-A84F-0BC3371E3A57}">
      <dsp:nvSpPr>
        <dsp:cNvPr id="0" name=""/>
        <dsp:cNvSpPr/>
      </dsp:nvSpPr>
      <dsp:spPr>
        <a:xfrm>
          <a:off x="274311" y="1649"/>
          <a:ext cx="1017990" cy="7213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t>Stage 1</a:t>
          </a:r>
        </a:p>
      </dsp:txBody>
      <dsp:txXfrm>
        <a:off x="309522" y="36860"/>
        <a:ext cx="947568" cy="650883"/>
      </dsp:txXfrm>
    </dsp:sp>
    <dsp:sp modelId="{0847C4C1-63BC-DC4F-B988-BFE3F09EA08C}">
      <dsp:nvSpPr>
        <dsp:cNvPr id="0" name=""/>
        <dsp:cNvSpPr/>
      </dsp:nvSpPr>
      <dsp:spPr>
        <a:xfrm rot="5400000">
          <a:off x="5148073" y="-3024619"/>
          <a:ext cx="577044" cy="828858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171450" algn="l" defTabSz="800100">
            <a:lnSpc>
              <a:spcPct val="90000"/>
            </a:lnSpc>
            <a:spcBef>
              <a:spcPct val="0"/>
            </a:spcBef>
            <a:spcAft>
              <a:spcPct val="15000"/>
            </a:spcAft>
            <a:buNone/>
          </a:pPr>
          <a:r>
            <a:rPr lang="en-GB" sz="1800" kern="1200" dirty="0"/>
            <a:t>Tumour is completely resected, and there is no evidence of tumour at or beyond the margins of resection but the tumour extends beyond the kidney.</a:t>
          </a:r>
        </a:p>
      </dsp:txBody>
      <dsp:txXfrm rot="-5400000">
        <a:off x="1292303" y="859320"/>
        <a:ext cx="8260416" cy="520706"/>
      </dsp:txXfrm>
    </dsp:sp>
    <dsp:sp modelId="{E969E4D9-30A3-F04F-A74C-757639E6885D}">
      <dsp:nvSpPr>
        <dsp:cNvPr id="0" name=""/>
        <dsp:cNvSpPr/>
      </dsp:nvSpPr>
      <dsp:spPr>
        <a:xfrm>
          <a:off x="274311" y="759020"/>
          <a:ext cx="1017990" cy="7213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t>Stage 2</a:t>
          </a:r>
        </a:p>
      </dsp:txBody>
      <dsp:txXfrm>
        <a:off x="309522" y="794231"/>
        <a:ext cx="947568" cy="650883"/>
      </dsp:txXfrm>
    </dsp:sp>
    <dsp:sp modelId="{D6D07587-B435-E64B-B9AF-235BE74C373C}">
      <dsp:nvSpPr>
        <dsp:cNvPr id="0" name=""/>
        <dsp:cNvSpPr/>
      </dsp:nvSpPr>
      <dsp:spPr>
        <a:xfrm rot="5400000">
          <a:off x="5161803" y="-2258708"/>
          <a:ext cx="577044" cy="828858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171450" algn="l" defTabSz="800100">
            <a:lnSpc>
              <a:spcPct val="90000"/>
            </a:lnSpc>
            <a:spcBef>
              <a:spcPct val="0"/>
            </a:spcBef>
            <a:spcAft>
              <a:spcPct val="15000"/>
            </a:spcAft>
            <a:buNone/>
          </a:pPr>
          <a:r>
            <a:rPr lang="en-GB" sz="1800" kern="1200" dirty="0"/>
            <a:t>There is residual tumour following surgery that is confined to the abdomen. </a:t>
          </a:r>
        </a:p>
      </dsp:txBody>
      <dsp:txXfrm rot="-5400000">
        <a:off x="1306033" y="1625231"/>
        <a:ext cx="8260416" cy="520706"/>
      </dsp:txXfrm>
    </dsp:sp>
    <dsp:sp modelId="{40CFB295-C22B-B54A-8EED-1EBA7B5DB1FB}">
      <dsp:nvSpPr>
        <dsp:cNvPr id="0" name=""/>
        <dsp:cNvSpPr/>
      </dsp:nvSpPr>
      <dsp:spPr>
        <a:xfrm>
          <a:off x="274311" y="1516391"/>
          <a:ext cx="1017990" cy="7213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t>Stage 3</a:t>
          </a:r>
        </a:p>
      </dsp:txBody>
      <dsp:txXfrm>
        <a:off x="309522" y="1551602"/>
        <a:ext cx="947568" cy="650883"/>
      </dsp:txXfrm>
    </dsp:sp>
    <dsp:sp modelId="{FF3C74F5-5AFE-4B48-8582-D5CCCFCE2DA5}">
      <dsp:nvSpPr>
        <dsp:cNvPr id="0" name=""/>
        <dsp:cNvSpPr/>
      </dsp:nvSpPr>
      <dsp:spPr>
        <a:xfrm rot="5400000">
          <a:off x="5148073" y="-1509878"/>
          <a:ext cx="577044" cy="828858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171450" algn="l" defTabSz="800100">
            <a:lnSpc>
              <a:spcPct val="90000"/>
            </a:lnSpc>
            <a:spcBef>
              <a:spcPct val="0"/>
            </a:spcBef>
            <a:spcAft>
              <a:spcPct val="15000"/>
            </a:spcAft>
            <a:buNone/>
          </a:pPr>
          <a:r>
            <a:rPr lang="en-GB" sz="1800" kern="1200" dirty="0"/>
            <a:t>There are distant metastases (lung, liver, bone, brain), or lymph node metastases outside the abdominopelvic region. </a:t>
          </a:r>
        </a:p>
      </dsp:txBody>
      <dsp:txXfrm rot="-5400000">
        <a:off x="1292303" y="2374061"/>
        <a:ext cx="8260416" cy="520706"/>
      </dsp:txXfrm>
    </dsp:sp>
    <dsp:sp modelId="{B74EAF75-64A7-5C4D-8524-604BF69B8C5D}">
      <dsp:nvSpPr>
        <dsp:cNvPr id="0" name=""/>
        <dsp:cNvSpPr/>
      </dsp:nvSpPr>
      <dsp:spPr>
        <a:xfrm>
          <a:off x="274311" y="2273762"/>
          <a:ext cx="1017990" cy="7213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t>Stage 4</a:t>
          </a:r>
        </a:p>
      </dsp:txBody>
      <dsp:txXfrm>
        <a:off x="309522" y="2308973"/>
        <a:ext cx="947568" cy="650883"/>
      </dsp:txXfrm>
    </dsp:sp>
    <dsp:sp modelId="{F085F5F4-D9CA-9B46-89D7-301D3FA2BD17}">
      <dsp:nvSpPr>
        <dsp:cNvPr id="0" name=""/>
        <dsp:cNvSpPr/>
      </dsp:nvSpPr>
      <dsp:spPr>
        <a:xfrm rot="5400000">
          <a:off x="5148073" y="-752507"/>
          <a:ext cx="577044" cy="8288585"/>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171450" algn="l" defTabSz="800100">
            <a:lnSpc>
              <a:spcPct val="90000"/>
            </a:lnSpc>
            <a:spcBef>
              <a:spcPct val="0"/>
            </a:spcBef>
            <a:spcAft>
              <a:spcPct val="15000"/>
            </a:spcAft>
            <a:buNone/>
          </a:pPr>
          <a:r>
            <a:rPr lang="en-GB" sz="1800" kern="1200" dirty="0"/>
            <a:t>Involvement of both kidneys is present at diagnosis. </a:t>
          </a:r>
        </a:p>
      </dsp:txBody>
      <dsp:txXfrm rot="-5400000">
        <a:off x="1292303" y="3131432"/>
        <a:ext cx="8260416" cy="520706"/>
      </dsp:txXfrm>
    </dsp:sp>
    <dsp:sp modelId="{DCB53782-D31F-BC41-AA9C-F6A31A691459}">
      <dsp:nvSpPr>
        <dsp:cNvPr id="0" name=""/>
        <dsp:cNvSpPr/>
      </dsp:nvSpPr>
      <dsp:spPr>
        <a:xfrm>
          <a:off x="274311" y="3031132"/>
          <a:ext cx="1017990" cy="7213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GB" sz="1800" b="1" kern="1200" dirty="0"/>
            <a:t>Stage 5</a:t>
          </a:r>
        </a:p>
      </dsp:txBody>
      <dsp:txXfrm>
        <a:off x="309522" y="3066343"/>
        <a:ext cx="947568" cy="65088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44DDD6-6ADB-4DF8-8936-1AA8F5F9F014}" type="datetimeFigureOut">
              <a:rPr lang="en-GB" smtClean="0"/>
              <a:t>03/12/2025</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EC26C-E156-4757-82E0-5A5BF7E0FCF9}" type="datetimeFigureOut">
              <a:rPr lang="en-GB" smtClean="0"/>
              <a:t>03/12/2025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Welcome to this NDRS training module on tumours of the Kidney which has been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outer part of the kidney filters the blood, removing waste products and producing urine to be collected in the renal pelvis</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11599506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regional lymph nodes for kidney tumours are the hilar, abdominal-para-aortic and </a:t>
            </a:r>
            <a:r>
              <a:rPr lang="en-GB" dirty="0" err="1"/>
              <a:t>paracaval</a:t>
            </a:r>
            <a:r>
              <a:rPr lang="en-GB" dirty="0"/>
              <a:t> nodes.</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2463949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blood is found in the urine, imaging will be conducted to rule out involvement of other parts of the urinary system … such as the bladder or ureter.  An ultrasound or CT </a:t>
            </a:r>
            <a:r>
              <a:rPr lang="en-GB" dirty="0" err="1"/>
              <a:t>Urogram</a:t>
            </a:r>
            <a:r>
              <a:rPr lang="en-GB" dirty="0"/>
              <a:t> might be used to view the functionality of the urinary system and could highlight any areas that might indicate a lesion.  </a:t>
            </a:r>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593426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imaging does show a lesion on a kidney, a biopsy may be taken to determine the type and behaviour of any tumour.  Further imaging may then be used to determine the extent of spread</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31628052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Most invasive renal tumours are renal cell carcinomas, which may be classified under a range of ICD-O-3 morphology codes, some of which are shown here … Also shown is the morphology code for Wilms tumours.  Morphology code or description can normally be found in the pathology report</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18113902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invasive tumours of the kidney (excluding renal pelvis) are ICD10 coded as C64X and must be recorded in your cancer data management system.  Non-invasive kidney tumours do not require a COSD record – NDRS obtains the information on these tumours direct from the path labs</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27445651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Renal Cell carcinomas are graded using the Fuhrman system.  A Grade 1 – or Well Differentiated – cell will closely resemble normal cells and may still be able to carry out some of the functions of a normal cell.  A Grade 5 cell will look very different to a normal cell and have much less functionality</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16512595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Invasive tumours </a:t>
            </a:r>
            <a:r>
              <a:rPr lang="en-GB" b="1" dirty="0"/>
              <a:t>other</a:t>
            </a:r>
            <a:r>
              <a:rPr lang="en-GB" dirty="0"/>
              <a:t> than Wilms tumours are staged using the appropriate UICC TNM version.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2680456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details on recording stage please refer to the NDRS training module KPI-TNM Staging 101</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33383378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Wilms tumours are staged post-surgery using a numeric system.  A patient with bilateral tumours is automatically stage 5. </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4218202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this module we’ll give you a brief introduction to Kidney tumours including some of the symptoms that patients might experience.  We’ll look at the anatomy &amp; physiology of the renal system and will then go through diagnosis &amp; treatment options.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Surgery to remove all or part of the kidney is called a nephrectomy.  Nephrectomies are often the most effective treatment for early stage tumours … although they may also be carried out for some later stage tumours if deemed to be resectable</a:t>
            </a:r>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13998218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Targeted treatments work by specifically affecting the cells in the tumour.  Immunotherapy works by highlighting tumour cells to the body’s own immune system, helping it to attack the cancer cells.  These treatments may be offered depending on the type, grade and stage of the disease.</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11536125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Chemotherapy is not usually a first line treatment for most renal cell carcinomas. It may be offered for </a:t>
            </a:r>
            <a:r>
              <a:rPr lang="en-GB" dirty="0" err="1"/>
              <a:t>sarcomatoid</a:t>
            </a:r>
            <a:r>
              <a:rPr lang="en-GB" dirty="0"/>
              <a:t> sub-types or as palliative treatment in combination with Radiotherapy</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153486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Wilms tumours are normally treated with chemotherapy as a first line treatment.  The intent is usually to shrink the tumour for surgical removal. Radiotherapy may also be offered to kill any residual cancer cells after surgery</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2841929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summary…</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18751806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Risk factors for renal tumours may include obesity, existing kidney disease and high blood pressure</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33254692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Renal cell carcinomas may present with blood in the urine or a palpable mass in the region of the kidneys. Signs of a Wilms tumour might include loss of appetite and weight loss</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34823509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Initial investigations may include a cystoscopy, renal ultrasound or CT </a:t>
            </a:r>
            <a:r>
              <a:rPr lang="en-GB" dirty="0" err="1"/>
              <a:t>Urogram</a:t>
            </a:r>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26751173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a tumour is diagnosed, it may or may not be invasive.  All invasive tumours must be recorded in your cancer data management system and while the clinical team might request that non-invasive kidney tumours are also recorded, these do not need to be recorded for the purposes of COSD – NDRS obtains these records directly from the path labs</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31707245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Urological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696891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Urological tumours are divided into tumours of the Prostate and tumours of the Urinary Tract.  Urinary tract tumours are further classified as either Kidney or Ureter, Bladder &amp; Urethra.  This module covers tumours of the Kidney.</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1825878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start off by looking at the causes and risk factors …</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145188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Risk factors for a kidney tumour include being very overweight, smoking and existing kidney disease</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2580954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Most kidney tumours are renal cell carcinomas.  Symptoms of a renal cell carcinoma might include blood in the urine, anaemia or a mass in the area of the kidneys</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4193516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Wilms tumours are most common in children, whose symptoms may include pain, fever or a loss of appetite</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2997311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Part of the system that filters the blood and generates waste product in the form of urine, the kidneys sit just underneath the ribcage on either side of the spine.</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2227288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03/12/2025</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03/12/2025</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03/12/2025</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03/12/2025</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png"/><Relationship Id="rId5" Type="http://schemas.openxmlformats.org/officeDocument/2006/relationships/image" Target="../media/image6.jp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5" Type="http://schemas.openxmlformats.org/officeDocument/2006/relationships/image" Target="../media/image2.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diagramQuickStyle" Target="../diagrams/quickStyle2.xml"/><Relationship Id="rId3" Type="http://schemas.openxmlformats.org/officeDocument/2006/relationships/slideLayout" Target="../slideLayouts/slideLayout2.xml"/><Relationship Id="rId7" Type="http://schemas.openxmlformats.org/officeDocument/2006/relationships/diagramLayout" Target="../diagrams/layout1.xml"/><Relationship Id="rId12" Type="http://schemas.openxmlformats.org/officeDocument/2006/relationships/diagramLayout" Target="../diagrams/layout2.xml"/><Relationship Id="rId2" Type="http://schemas.openxmlformats.org/officeDocument/2006/relationships/audio" Target="../media/media16.m4a"/><Relationship Id="rId16" Type="http://schemas.openxmlformats.org/officeDocument/2006/relationships/image" Target="../media/image2.png"/><Relationship Id="rId1" Type="http://schemas.microsoft.com/office/2007/relationships/media" Target="../media/media16.m4a"/><Relationship Id="rId6" Type="http://schemas.openxmlformats.org/officeDocument/2006/relationships/diagramData" Target="../diagrams/data1.xml"/><Relationship Id="rId11" Type="http://schemas.openxmlformats.org/officeDocument/2006/relationships/diagramData" Target="../diagrams/data2.xml"/><Relationship Id="rId5" Type="http://schemas.openxmlformats.org/officeDocument/2006/relationships/hyperlink" Target="https://digital.nhs.uk/ndrs/data/cancer-data-training-materials" TargetMode="External"/><Relationship Id="rId15" Type="http://schemas.microsoft.com/office/2007/relationships/diagramDrawing" Target="../diagrams/drawing2.xml"/><Relationship Id="rId10" Type="http://schemas.microsoft.com/office/2007/relationships/diagramDrawing" Target="../diagrams/drawing1.xml"/><Relationship Id="rId4" Type="http://schemas.openxmlformats.org/officeDocument/2006/relationships/notesSlide" Target="../notesSlides/notesSlide16.xml"/><Relationship Id="rId9" Type="http://schemas.openxmlformats.org/officeDocument/2006/relationships/diagramColors" Target="../diagrams/colors1.xml"/><Relationship Id="rId14" Type="http://schemas.openxmlformats.org/officeDocument/2006/relationships/diagramColors" Target="../diagrams/colors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slideLayout" Target="../slideLayouts/slideLayout2.xml"/><Relationship Id="rId7" Type="http://schemas.openxmlformats.org/officeDocument/2006/relationships/diagramQuickStyle" Target="../diagrams/quickStyle3.xm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2.png"/><Relationship Id="rId4" Type="http://schemas.openxmlformats.org/officeDocument/2006/relationships/notesSlide" Target="../notesSlides/notesSlide19.xml"/><Relationship Id="rId9" Type="http://schemas.microsoft.com/office/2007/relationships/diagramDrawing" Target="../diagrams/drawing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image" Target="../media/image12.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3.png"/><Relationship Id="rId5" Type="http://schemas.openxmlformats.org/officeDocument/2006/relationships/image" Target="../media/image15.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2.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5.m4a"/><Relationship Id="rId1" Type="http://schemas.microsoft.com/office/2007/relationships/media" Target="../media/media25.m4a"/><Relationship Id="rId5" Type="http://schemas.openxmlformats.org/officeDocument/2006/relationships/image" Target="../media/image2.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2.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2.png"/><Relationship Id="rId5" Type="http://schemas.openxmlformats.org/officeDocument/2006/relationships/image" Target="../media/image5.tiff"/><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a:xfrm>
            <a:off x="838200" y="4792125"/>
            <a:ext cx="10515600" cy="1674635"/>
          </a:xfrm>
        </p:spPr>
        <p:txBody>
          <a:bodyPr/>
          <a:lstStyle/>
          <a:p>
            <a:r>
              <a:rPr lang="en-GB" dirty="0"/>
              <a:t>Urological tumours</a:t>
            </a:r>
          </a:p>
          <a:p>
            <a:r>
              <a:rPr lang="en-GB" dirty="0"/>
              <a:t>Urinary Tract – Kidney</a:t>
            </a:r>
          </a:p>
          <a:p>
            <a:r>
              <a:rPr lang="en-GB" dirty="0"/>
              <a:t>v3 December 2025</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03/12/2025</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9" name="Audio 8">
            <a:hlinkClick r:id="" action="ppaction://media"/>
            <a:extLst>
              <a:ext uri="{FF2B5EF4-FFF2-40B4-BE49-F238E27FC236}">
                <a16:creationId xmlns:a16="http://schemas.microsoft.com/office/drawing/2014/main" id="{F5BA96A2-FD06-4419-B8EC-DAB69E5785B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4526"/>
    </mc:Choice>
    <mc:Fallback xmlns="">
      <p:transition spd="slow" advTm="145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6111240" cy="4741453"/>
          </a:xfrm>
        </p:spPr>
        <p:txBody>
          <a:bodyPr>
            <a:normAutofit/>
          </a:bodyPr>
          <a:lstStyle/>
          <a:p>
            <a:r>
              <a:rPr lang="en-GB" dirty="0">
                <a:latin typeface="+mn-lt"/>
              </a:rPr>
              <a:t>Each kidney has two distinct regions:</a:t>
            </a:r>
          </a:p>
          <a:p>
            <a:pPr lvl="1"/>
            <a:r>
              <a:rPr lang="en-GB" dirty="0">
                <a:latin typeface="+mn-lt"/>
              </a:rPr>
              <a:t>The outer functional area consisting of the cortex and medulla </a:t>
            </a:r>
          </a:p>
          <a:p>
            <a:pPr lvl="1"/>
            <a:r>
              <a:rPr lang="en-GB" dirty="0">
                <a:latin typeface="+mn-lt"/>
              </a:rPr>
              <a:t>The inner renal pelvis where urine is collected </a:t>
            </a:r>
          </a:p>
          <a:p>
            <a:endParaRPr lang="en-GB" dirty="0">
              <a:latin typeface="+mn-lt"/>
            </a:endParaRPr>
          </a:p>
          <a:p>
            <a:r>
              <a:rPr lang="en-GB" dirty="0">
                <a:latin typeface="+mn-lt"/>
              </a:rPr>
              <a:t>Within the medulla, networks of tubes called nephrons filter the blood. As blood passes through the nephrons all unwanted waste is taken away. Chemicals that your body needs are kept or returned to the bloodstream</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Picture 6" descr="A close up of text on a white background&#10;&#10;Description automatically generated">
            <a:extLst>
              <a:ext uri="{FF2B5EF4-FFF2-40B4-BE49-F238E27FC236}">
                <a16:creationId xmlns:a16="http://schemas.microsoft.com/office/drawing/2014/main" id="{2EC152AE-12FD-4338-B14F-690D81B65D9B}"/>
              </a:ext>
            </a:extLst>
          </p:cNvPr>
          <p:cNvPicPr>
            <a:picLocks noChangeAspect="1"/>
          </p:cNvPicPr>
          <p:nvPr/>
        </p:nvPicPr>
        <p:blipFill>
          <a:blip r:embed="rId5"/>
          <a:stretch>
            <a:fillRect/>
          </a:stretch>
        </p:blipFill>
        <p:spPr>
          <a:xfrm>
            <a:off x="7184571" y="1341877"/>
            <a:ext cx="4590271" cy="4835086"/>
          </a:xfrm>
          <a:prstGeom prst="rect">
            <a:avLst/>
          </a:prstGeom>
        </p:spPr>
      </p:pic>
      <p:pic>
        <p:nvPicPr>
          <p:cNvPr id="9" name="Audio 8">
            <a:hlinkClick r:id="" action="ppaction://media"/>
            <a:extLst>
              <a:ext uri="{FF2B5EF4-FFF2-40B4-BE49-F238E27FC236}">
                <a16:creationId xmlns:a16="http://schemas.microsoft.com/office/drawing/2014/main" id="{4BCA5CFF-402E-4974-A105-4A09E1ED460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22726621"/>
      </p:ext>
    </p:extLst>
  </p:cSld>
  <p:clrMapOvr>
    <a:masterClrMapping/>
  </p:clrMapOvr>
  <mc:AlternateContent xmlns:mc="http://schemas.openxmlformats.org/markup-compatibility/2006" xmlns:p14="http://schemas.microsoft.com/office/powerpoint/2010/main">
    <mc:Choice Requires="p14">
      <p:transition spd="slow" p14:dur="2000" advTm="11666"/>
    </mc:Choice>
    <mc:Fallback xmlns="">
      <p:transition spd="slow" advTm="116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6516188" cy="4741453"/>
          </a:xfrm>
        </p:spPr>
        <p:txBody>
          <a:bodyPr>
            <a:normAutofit/>
          </a:bodyPr>
          <a:lstStyle/>
          <a:p>
            <a:pPr marL="0" indent="0">
              <a:buNone/>
            </a:pPr>
            <a:r>
              <a:rPr lang="en-GB" dirty="0">
                <a:latin typeface="+mn-lt"/>
              </a:rPr>
              <a:t>The regional or local lymph nodes associated with the kidneys are</a:t>
            </a:r>
          </a:p>
          <a:p>
            <a:endParaRPr lang="en-GB" dirty="0">
              <a:latin typeface="+mn-lt"/>
            </a:endParaRPr>
          </a:p>
          <a:p>
            <a:r>
              <a:rPr lang="en-GB" dirty="0">
                <a:latin typeface="+mn-lt"/>
              </a:rPr>
              <a:t>Hilar lymph nodes </a:t>
            </a:r>
          </a:p>
          <a:p>
            <a:endParaRPr lang="en-GB" dirty="0">
              <a:latin typeface="+mn-lt"/>
            </a:endParaRPr>
          </a:p>
          <a:p>
            <a:r>
              <a:rPr lang="en-GB" dirty="0">
                <a:latin typeface="+mn-lt"/>
              </a:rPr>
              <a:t>Abdominal para-aortic lymph nodes</a:t>
            </a:r>
          </a:p>
          <a:p>
            <a:endParaRPr lang="en-GB" dirty="0">
              <a:latin typeface="+mn-lt"/>
            </a:endParaRPr>
          </a:p>
          <a:p>
            <a:r>
              <a:rPr lang="en-GB" dirty="0" err="1">
                <a:latin typeface="+mn-lt"/>
              </a:rPr>
              <a:t>Paracaval</a:t>
            </a:r>
            <a:r>
              <a:rPr lang="en-GB" dirty="0">
                <a:latin typeface="+mn-lt"/>
              </a:rPr>
              <a:t> lymph nodes (near the diaphragm)</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Graphic 6">
            <a:extLst>
              <a:ext uri="{FF2B5EF4-FFF2-40B4-BE49-F238E27FC236}">
                <a16:creationId xmlns:a16="http://schemas.microsoft.com/office/drawing/2014/main" id="{46C14D4C-94DF-44E1-ACF3-E22AFF73245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308238" y="1435510"/>
            <a:ext cx="3034939" cy="4331345"/>
          </a:xfrm>
          <a:prstGeom prst="rect">
            <a:avLst/>
          </a:prstGeom>
        </p:spPr>
      </p:pic>
      <p:pic>
        <p:nvPicPr>
          <p:cNvPr id="9" name="Audio 8">
            <a:hlinkClick r:id="" action="ppaction://media"/>
            <a:extLst>
              <a:ext uri="{FF2B5EF4-FFF2-40B4-BE49-F238E27FC236}">
                <a16:creationId xmlns:a16="http://schemas.microsoft.com/office/drawing/2014/main" id="{C1F537D1-8018-4A48-B212-EFA486AC19E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062152819"/>
      </p:ext>
    </p:extLst>
  </p:cSld>
  <p:clrMapOvr>
    <a:masterClrMapping/>
  </p:clrMapOvr>
  <mc:AlternateContent xmlns:mc="http://schemas.openxmlformats.org/markup-compatibility/2006" xmlns:p14="http://schemas.microsoft.com/office/powerpoint/2010/main">
    <mc:Choice Requires="p14">
      <p:transition spd="slow" p14:dur="2000" advTm="10853"/>
    </mc:Choice>
    <mc:Fallback xmlns="">
      <p:transition spd="slow" advTm="108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7D724A4-BFC7-438D-B073-4738AC49A106}"/>
              </a:ext>
            </a:extLst>
          </p:cNvPr>
          <p:cNvPicPr>
            <a:picLocks noChangeAspect="1"/>
          </p:cNvPicPr>
          <p:nvPr/>
        </p:nvPicPr>
        <p:blipFill>
          <a:blip r:embed="rId5"/>
          <a:stretch>
            <a:fillRect/>
          </a:stretch>
        </p:blipFill>
        <p:spPr>
          <a:xfrm>
            <a:off x="7983794" y="3177621"/>
            <a:ext cx="3624459" cy="3003695"/>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1" y="1435510"/>
            <a:ext cx="9583056" cy="4741453"/>
          </a:xfrm>
        </p:spPr>
        <p:txBody>
          <a:bodyPr>
            <a:normAutofit/>
          </a:bodyPr>
          <a:lstStyle/>
          <a:p>
            <a:r>
              <a:rPr lang="en-GB" dirty="0">
                <a:latin typeface="+mn-lt"/>
              </a:rPr>
              <a:t>About half of all patients diagnosed with kidney cancer will have haematuria. A urine sample will be tested for evidence of haematuria</a:t>
            </a:r>
          </a:p>
          <a:p>
            <a:endParaRPr lang="en-GB" dirty="0">
              <a:latin typeface="+mn-lt"/>
            </a:endParaRPr>
          </a:p>
          <a:p>
            <a:r>
              <a:rPr lang="en-GB" dirty="0">
                <a:latin typeface="+mn-lt"/>
              </a:rPr>
              <a:t>Imaging tests are to ensure that any blood in the urine is not coming from the bladder or another part of the urinary tract </a:t>
            </a:r>
          </a:p>
          <a:p>
            <a:endParaRPr lang="en-GB" dirty="0">
              <a:latin typeface="+mn-lt"/>
            </a:endParaRPr>
          </a:p>
          <a:p>
            <a:pPr marL="1071563" indent="3175"/>
            <a:r>
              <a:rPr lang="en-GB" dirty="0">
                <a:latin typeface="+mn-lt"/>
              </a:rPr>
              <a:t>Cystoscopy (pictured)</a:t>
            </a:r>
          </a:p>
          <a:p>
            <a:pPr marL="1071563" indent="3175"/>
            <a:r>
              <a:rPr lang="en-GB" dirty="0">
                <a:latin typeface="+mn-lt"/>
              </a:rPr>
              <a:t>Renal Ultrasound </a:t>
            </a:r>
          </a:p>
          <a:p>
            <a:pPr marL="1071563" indent="3175"/>
            <a:r>
              <a:rPr lang="en-GB" dirty="0">
                <a:latin typeface="+mn-lt"/>
              </a:rPr>
              <a:t>CT </a:t>
            </a:r>
            <a:r>
              <a:rPr lang="en-GB" dirty="0" err="1">
                <a:latin typeface="+mn-lt"/>
              </a:rPr>
              <a:t>Urogram</a:t>
            </a:r>
            <a:r>
              <a:rPr lang="en-GB" dirty="0">
                <a:latin typeface="+mn-lt"/>
              </a:rPr>
              <a:t> </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10" name="Audio 9">
            <a:hlinkClick r:id="" action="ppaction://media"/>
            <a:extLst>
              <a:ext uri="{FF2B5EF4-FFF2-40B4-BE49-F238E27FC236}">
                <a16:creationId xmlns:a16="http://schemas.microsoft.com/office/drawing/2014/main" id="{5B4B9F63-67F2-4923-BB27-840E1E69927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35440549"/>
      </p:ext>
    </p:extLst>
  </p:cSld>
  <p:clrMapOvr>
    <a:masterClrMapping/>
  </p:clrMapOvr>
  <mc:AlternateContent xmlns:mc="http://schemas.openxmlformats.org/markup-compatibility/2006" xmlns:p14="http://schemas.microsoft.com/office/powerpoint/2010/main">
    <mc:Choice Requires="p14">
      <p:transition spd="slow" p14:dur="2000" advTm="19307"/>
    </mc:Choice>
    <mc:Fallback xmlns="">
      <p:transition spd="slow" advTm="193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pPr marL="0" indent="0">
              <a:buNone/>
            </a:pPr>
            <a:r>
              <a:rPr lang="en-GB" dirty="0">
                <a:latin typeface="+mn-lt"/>
              </a:rPr>
              <a:t>If a lesion is observed in imaging, biopsy samples may be taken from the kidney. Histological confirmation is very important, as different morphological types can have differing prognosis and treatment options. </a:t>
            </a:r>
          </a:p>
          <a:p>
            <a:endParaRPr lang="en-GB" dirty="0">
              <a:latin typeface="+mn-lt"/>
            </a:endParaRPr>
          </a:p>
          <a:p>
            <a:r>
              <a:rPr lang="en-GB" dirty="0">
                <a:latin typeface="+mn-lt"/>
              </a:rPr>
              <a:t>The tests to look for the extent of any spread from the primary kidney cancer may include </a:t>
            </a:r>
          </a:p>
          <a:p>
            <a:pPr marL="1074738" indent="0"/>
            <a:r>
              <a:rPr lang="en-GB" dirty="0">
                <a:latin typeface="+mn-lt"/>
              </a:rPr>
              <a:t>CT scan</a:t>
            </a:r>
          </a:p>
          <a:p>
            <a:pPr marL="1074738" indent="0"/>
            <a:r>
              <a:rPr lang="en-GB" dirty="0">
                <a:latin typeface="+mn-lt"/>
              </a:rPr>
              <a:t>MRI scan</a:t>
            </a:r>
          </a:p>
          <a:p>
            <a:pPr marL="1074738" indent="0"/>
            <a:r>
              <a:rPr lang="en-GB" dirty="0">
                <a:latin typeface="+mn-lt"/>
              </a:rPr>
              <a:t>Bone scan (pictured)</a:t>
            </a:r>
          </a:p>
          <a:p>
            <a:pPr marL="1074738" indent="0"/>
            <a:r>
              <a:rPr lang="en-GB" dirty="0">
                <a:latin typeface="+mn-lt"/>
              </a:rPr>
              <a:t>Chest X-ray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7" name="Picture 6">
            <a:extLst>
              <a:ext uri="{FF2B5EF4-FFF2-40B4-BE49-F238E27FC236}">
                <a16:creationId xmlns:a16="http://schemas.microsoft.com/office/drawing/2014/main" id="{4C2E14EB-C307-402E-A3AF-EB0F546FBD91}"/>
              </a:ext>
            </a:extLst>
          </p:cNvPr>
          <p:cNvPicPr>
            <a:picLocks noChangeAspect="1"/>
          </p:cNvPicPr>
          <p:nvPr/>
        </p:nvPicPr>
        <p:blipFill>
          <a:blip r:embed="rId5"/>
          <a:stretch>
            <a:fillRect/>
          </a:stretch>
        </p:blipFill>
        <p:spPr>
          <a:xfrm>
            <a:off x="7983794" y="3714265"/>
            <a:ext cx="3370006" cy="2462697"/>
          </a:xfrm>
          <a:prstGeom prst="rect">
            <a:avLst/>
          </a:prstGeom>
        </p:spPr>
      </p:pic>
      <p:pic>
        <p:nvPicPr>
          <p:cNvPr id="8" name="Audio 7">
            <a:hlinkClick r:id="" action="ppaction://media"/>
            <a:extLst>
              <a:ext uri="{FF2B5EF4-FFF2-40B4-BE49-F238E27FC236}">
                <a16:creationId xmlns:a16="http://schemas.microsoft.com/office/drawing/2014/main" id="{AE47404E-6CD6-4BFC-9F6D-0EFF29C3562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397992860"/>
      </p:ext>
    </p:extLst>
  </p:cSld>
  <p:clrMapOvr>
    <a:masterClrMapping/>
  </p:clrMapOvr>
  <mc:AlternateContent xmlns:mc="http://schemas.openxmlformats.org/markup-compatibility/2006" xmlns:p14="http://schemas.microsoft.com/office/powerpoint/2010/main">
    <mc:Choice Requires="p14">
      <p:transition spd="slow" p14:dur="2000" advTm="15892"/>
    </mc:Choice>
    <mc:Fallback xmlns="">
      <p:transition spd="slow" advTm="158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fontScale="92500" lnSpcReduction="10000"/>
          </a:bodyPr>
          <a:lstStyle/>
          <a:p>
            <a:pPr marL="0" indent="0">
              <a:buNone/>
            </a:pPr>
            <a:r>
              <a:rPr lang="en-GB" dirty="0">
                <a:latin typeface="+mn-lt"/>
              </a:rPr>
              <a:t>The majority of invasive tumours arising in the kidney (excluding renal pelvis) are Renal Cell Carcinoma</a:t>
            </a:r>
            <a:r>
              <a:rPr lang="en-GB" b="1" dirty="0">
                <a:latin typeface="+mn-lt"/>
              </a:rPr>
              <a:t> </a:t>
            </a:r>
            <a:r>
              <a:rPr lang="en-GB" dirty="0">
                <a:latin typeface="+mn-lt"/>
              </a:rPr>
              <a:t>which have several ICD-O-3 morphological types including (but not limited to):</a:t>
            </a:r>
          </a:p>
          <a:p>
            <a:pPr marL="536575" indent="0"/>
            <a:r>
              <a:rPr lang="en-GB" dirty="0">
                <a:latin typeface="+mn-lt"/>
              </a:rPr>
              <a:t>Clear Cell Renal Cell Carcinoma -  M8310/3</a:t>
            </a:r>
          </a:p>
          <a:p>
            <a:pPr marL="536575" indent="0"/>
            <a:r>
              <a:rPr lang="en-GB" dirty="0">
                <a:latin typeface="+mn-lt"/>
              </a:rPr>
              <a:t>Papillary Renal Cell Carcinoma – M8260/3</a:t>
            </a:r>
          </a:p>
          <a:p>
            <a:pPr marL="536575" indent="0"/>
            <a:r>
              <a:rPr lang="en-GB" dirty="0">
                <a:latin typeface="+mn-lt"/>
              </a:rPr>
              <a:t>Chromophobe Renal Cell Carcinoma - M8270/3</a:t>
            </a:r>
          </a:p>
          <a:p>
            <a:pPr marL="536575" indent="0"/>
            <a:r>
              <a:rPr lang="en-GB" dirty="0">
                <a:latin typeface="+mn-lt"/>
              </a:rPr>
              <a:t>Carcinoma of the collecting ducts - M8319/3</a:t>
            </a:r>
          </a:p>
          <a:p>
            <a:pPr marL="536575" indent="0"/>
            <a:r>
              <a:rPr lang="en-GB" dirty="0" err="1">
                <a:latin typeface="+mn-lt"/>
              </a:rPr>
              <a:t>Sarcomatoid</a:t>
            </a:r>
            <a:r>
              <a:rPr lang="en-GB" dirty="0">
                <a:latin typeface="+mn-lt"/>
              </a:rPr>
              <a:t> or </a:t>
            </a:r>
            <a:r>
              <a:rPr lang="en-GB" dirty="0" err="1">
                <a:latin typeface="+mn-lt"/>
              </a:rPr>
              <a:t>Pseudosarcomatous</a:t>
            </a:r>
            <a:r>
              <a:rPr lang="en-GB" dirty="0">
                <a:latin typeface="+mn-lt"/>
              </a:rPr>
              <a:t> Carcinoma - M8033/3</a:t>
            </a:r>
          </a:p>
          <a:p>
            <a:pPr marL="536575" indent="0"/>
            <a:r>
              <a:rPr lang="en-GB" dirty="0">
                <a:latin typeface="+mn-lt"/>
              </a:rPr>
              <a:t>Renal Cell Carcinoma NOS – M8312/3</a:t>
            </a:r>
          </a:p>
          <a:p>
            <a:r>
              <a:rPr lang="en-GB" dirty="0"/>
              <a:t>Occurring mainly in children, the morphology code for a Wilms tumour (Nephroblastoma) is M8960/3</a:t>
            </a:r>
          </a:p>
          <a:p>
            <a:r>
              <a:rPr lang="en-GB" dirty="0"/>
              <a:t>Morphology code or description would normally be found on the pathology report</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10" name="Audio 9">
            <a:hlinkClick r:id="" action="ppaction://media"/>
            <a:extLst>
              <a:ext uri="{FF2B5EF4-FFF2-40B4-BE49-F238E27FC236}">
                <a16:creationId xmlns:a16="http://schemas.microsoft.com/office/drawing/2014/main" id="{416ABC24-468B-437A-9484-57B62D1F3D7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53981849"/>
      </p:ext>
    </p:extLst>
  </p:cSld>
  <p:clrMapOvr>
    <a:masterClrMapping/>
  </p:clrMapOvr>
  <mc:AlternateContent xmlns:mc="http://schemas.openxmlformats.org/markup-compatibility/2006" xmlns:p14="http://schemas.microsoft.com/office/powerpoint/2010/main">
    <mc:Choice Requires="p14">
      <p:transition spd="slow" p14:dur="2000" advTm="23526"/>
    </mc:Choice>
    <mc:Fallback xmlns="">
      <p:transition spd="slow" advTm="235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ICD10 Topography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lnSpcReduction="10000"/>
          </a:bodyPr>
          <a:lstStyle/>
          <a:p>
            <a:r>
              <a:rPr lang="en-GB" dirty="0">
                <a:latin typeface="+mn-lt"/>
              </a:rPr>
              <a:t>Invasive tumours of the kidney (excluding renal pelvis) are ICD10 coded as: </a:t>
            </a:r>
            <a:r>
              <a:rPr lang="en-GB" b="1" dirty="0">
                <a:latin typeface="+mn-lt"/>
              </a:rPr>
              <a:t>C64X.  </a:t>
            </a:r>
            <a:r>
              <a:rPr lang="en-GB" dirty="0">
                <a:latin typeface="+mn-lt"/>
              </a:rPr>
              <a:t>All invasive tumours must be recorded</a:t>
            </a:r>
          </a:p>
          <a:p>
            <a:endParaRPr lang="en-GB" dirty="0">
              <a:latin typeface="+mn-lt"/>
            </a:endParaRPr>
          </a:p>
          <a:p>
            <a:r>
              <a:rPr lang="en-GB" dirty="0">
                <a:latin typeface="+mn-lt"/>
              </a:rPr>
              <a:t>Carcinoma in-situ of the kidney are ICD10 coded as D09.1 – Carcinoma in-situ of other and unspecified urinary organs</a:t>
            </a:r>
          </a:p>
          <a:p>
            <a:endParaRPr lang="en-GB" dirty="0">
              <a:latin typeface="+mn-lt"/>
            </a:endParaRPr>
          </a:p>
          <a:p>
            <a:r>
              <a:rPr lang="en-GB" dirty="0">
                <a:latin typeface="+mn-lt"/>
              </a:rPr>
              <a:t>Carcinoma of uncertain or unknown behaviour of the kidney is ICD10 coded as D41.0</a:t>
            </a:r>
          </a:p>
          <a:p>
            <a:endParaRPr lang="en-GB" dirty="0">
              <a:latin typeface="+mn-lt"/>
            </a:endParaRPr>
          </a:p>
          <a:p>
            <a:r>
              <a:rPr lang="en-GB" dirty="0">
                <a:latin typeface="+mn-lt"/>
              </a:rPr>
              <a:t>A COSD record is </a:t>
            </a:r>
            <a:r>
              <a:rPr lang="en-GB" b="1" dirty="0">
                <a:latin typeface="+mn-lt"/>
              </a:rPr>
              <a:t>not</a:t>
            </a:r>
            <a:r>
              <a:rPr lang="en-GB" dirty="0">
                <a:latin typeface="+mn-lt"/>
              </a:rPr>
              <a:t> required for D09.1 or D41.0 - </a:t>
            </a:r>
            <a:r>
              <a:rPr lang="en-GB" dirty="0"/>
              <a:t>NDRS obtains these records directly from pathology laboratories</a:t>
            </a:r>
            <a:endParaRPr lang="en-GB" dirty="0">
              <a:latin typeface="+mn-lt"/>
            </a:endParaRPr>
          </a:p>
          <a:p>
            <a:pPr marL="0" indent="0">
              <a:buNone/>
            </a:pPr>
            <a:endParaRPr lang="en-GB" dirty="0">
              <a:latin typeface="+mn-lt"/>
            </a:endParaRPr>
          </a:p>
          <a:p>
            <a:pPr marL="0" indent="0">
              <a:buNone/>
            </a:pPr>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8" name="Audio 7">
            <a:hlinkClick r:id="" action="ppaction://media"/>
            <a:extLst>
              <a:ext uri="{FF2B5EF4-FFF2-40B4-BE49-F238E27FC236}">
                <a16:creationId xmlns:a16="http://schemas.microsoft.com/office/drawing/2014/main" id="{5417DB03-BACD-42BE-97E2-2ACA5E98B3D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20522114"/>
      </p:ext>
    </p:extLst>
  </p:cSld>
  <p:clrMapOvr>
    <a:masterClrMapping/>
  </p:clrMapOvr>
  <mc:AlternateContent xmlns:mc="http://schemas.openxmlformats.org/markup-compatibility/2006" xmlns:p14="http://schemas.microsoft.com/office/powerpoint/2010/main">
    <mc:Choice Requires="p14">
      <p:transition spd="slow" p14:dur="2000" advTm="23439"/>
    </mc:Choice>
    <mc:Fallback xmlns="">
      <p:transition spd="slow" advTm="234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Grade – Renal Cell Carcinoma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3149600"/>
            <a:ext cx="10826931" cy="3027363"/>
          </a:xfrm>
        </p:spPr>
        <p:txBody>
          <a:bodyPr>
            <a:normAutofit/>
          </a:bodyPr>
          <a:lstStyle/>
          <a:p>
            <a:pPr marL="342900" indent="-342900"/>
            <a:r>
              <a:rPr lang="en-GB" dirty="0"/>
              <a:t>Fuhrman grade is a specific grading system for renal cell carcinoma</a:t>
            </a:r>
          </a:p>
          <a:p>
            <a:pPr marL="342900" indent="-342900">
              <a:tabLst>
                <a:tab pos="5021263" algn="l"/>
              </a:tabLst>
            </a:pPr>
            <a:r>
              <a:rPr lang="en-GB" dirty="0"/>
              <a:t>As with many grading systems, it classifies tumours based on how closely the cells resemble normal, functioning cells.  For more details on grade and differentiation, please see the NDRS training module: What is Cancer?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a:t>
            </a:r>
            <a:endParaRPr lang="en-GB" dirty="0"/>
          </a:p>
          <a:p>
            <a:pPr marL="342900" indent="-342900"/>
            <a:r>
              <a:rPr lang="en-GB" dirty="0"/>
              <a:t>Wilms tumours are not graded using this system.</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grpSp>
        <p:nvGrpSpPr>
          <p:cNvPr id="7" name="Group 6">
            <a:extLst>
              <a:ext uri="{FF2B5EF4-FFF2-40B4-BE49-F238E27FC236}">
                <a16:creationId xmlns:a16="http://schemas.microsoft.com/office/drawing/2014/main" id="{F46613A8-D765-4C80-82CE-3B5911405563}"/>
              </a:ext>
            </a:extLst>
          </p:cNvPr>
          <p:cNvGrpSpPr/>
          <p:nvPr/>
        </p:nvGrpSpPr>
        <p:grpSpPr>
          <a:xfrm>
            <a:off x="3521642" y="1021424"/>
            <a:ext cx="5148715" cy="1813970"/>
            <a:chOff x="291224" y="1988840"/>
            <a:chExt cx="6138359" cy="2162636"/>
          </a:xfrm>
        </p:grpSpPr>
        <p:graphicFrame>
          <p:nvGraphicFramePr>
            <p:cNvPr id="8" name="Diagram 7">
              <a:extLst>
                <a:ext uri="{FF2B5EF4-FFF2-40B4-BE49-F238E27FC236}">
                  <a16:creationId xmlns:a16="http://schemas.microsoft.com/office/drawing/2014/main" id="{2BB1BF12-516F-4DD0-84C0-A805387AA21E}"/>
                </a:ext>
              </a:extLst>
            </p:cNvPr>
            <p:cNvGraphicFramePr/>
            <p:nvPr>
              <p:extLst>
                <p:ext uri="{D42A27DB-BD31-4B8C-83A1-F6EECF244321}">
                  <p14:modId xmlns:p14="http://schemas.microsoft.com/office/powerpoint/2010/main" val="4294854788"/>
                </p:ext>
              </p:extLst>
            </p:nvPr>
          </p:nvGraphicFramePr>
          <p:xfrm>
            <a:off x="291224" y="1988840"/>
            <a:ext cx="6138359" cy="151216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9" name="Diagram 8">
              <a:extLst>
                <a:ext uri="{FF2B5EF4-FFF2-40B4-BE49-F238E27FC236}">
                  <a16:creationId xmlns:a16="http://schemas.microsoft.com/office/drawing/2014/main" id="{838E8F7B-A176-4678-83F8-EDCC0B1619F7}"/>
                </a:ext>
              </a:extLst>
            </p:cNvPr>
            <p:cNvGraphicFramePr/>
            <p:nvPr>
              <p:extLst>
                <p:ext uri="{D42A27DB-BD31-4B8C-83A1-F6EECF244321}">
                  <p14:modId xmlns:p14="http://schemas.microsoft.com/office/powerpoint/2010/main" val="975415061"/>
                </p:ext>
              </p:extLst>
            </p:nvPr>
          </p:nvGraphicFramePr>
          <p:xfrm>
            <a:off x="291224" y="3255828"/>
            <a:ext cx="6138359" cy="89564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pSp>
      <p:pic>
        <p:nvPicPr>
          <p:cNvPr id="11" name="Audio 10">
            <a:hlinkClick r:id="" action="ppaction://media"/>
            <a:extLst>
              <a:ext uri="{FF2B5EF4-FFF2-40B4-BE49-F238E27FC236}">
                <a16:creationId xmlns:a16="http://schemas.microsoft.com/office/drawing/2014/main" id="{DF555342-4158-43A8-B867-A747135162FF}"/>
              </a:ext>
            </a:extLst>
          </p:cNvPr>
          <p:cNvPicPr>
            <a:picLocks noChangeAspect="1"/>
          </p:cNvPicPr>
          <p:nvPr>
            <a:audioFile r:link="rId2"/>
            <p:extLst>
              <p:ext uri="{DAA4B4D4-6D71-4841-9C94-3DE7FCFB9230}">
                <p14:media xmlns:p14="http://schemas.microsoft.com/office/powerpoint/2010/main" r:embed="rId1"/>
              </p:ext>
            </p:extLst>
          </p:nvPr>
        </p:nvPicPr>
        <p:blipFill>
          <a:blip r:embed="rId1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16306747"/>
      </p:ext>
    </p:extLst>
  </p:cSld>
  <p:clrMapOvr>
    <a:masterClrMapping/>
  </p:clrMapOvr>
  <mc:AlternateContent xmlns:mc="http://schemas.openxmlformats.org/markup-compatibility/2006" xmlns:p14="http://schemas.microsoft.com/office/powerpoint/2010/main">
    <mc:Choice Requires="p14">
      <p:transition spd="slow" p14:dur="2000" advTm="23750"/>
    </mc:Choice>
    <mc:Fallback xmlns="">
      <p:transition spd="slow" advTm="237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Stage – Renal Cell Carcinoma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latin typeface="+mn-lt"/>
              </a:rPr>
              <a:t>Invasive renal tumours (excluding Wilms) are staged </a:t>
            </a:r>
            <a:r>
              <a:rPr lang="en-GB" dirty="0">
                <a:cs typeface="Arial" pitchFamily="34" charset="0"/>
              </a:rPr>
              <a:t>as follows:</a:t>
            </a:r>
          </a:p>
          <a:p>
            <a:pPr marL="1142971" lvl="3">
              <a:spcBef>
                <a:spcPts val="1000"/>
              </a:spcBef>
            </a:pPr>
            <a:r>
              <a:rPr lang="en-GB" sz="2000" b="1" dirty="0"/>
              <a:t>For diagnosis dates up to 31</a:t>
            </a:r>
            <a:r>
              <a:rPr lang="en-GB" sz="2000" b="1" baseline="30000" dirty="0"/>
              <a:t>st</a:t>
            </a:r>
            <a:r>
              <a:rPr lang="en-GB" sz="2000" b="1" dirty="0"/>
              <a:t> December 2025 use UICC TNM v8</a:t>
            </a:r>
          </a:p>
          <a:p>
            <a:pPr marL="1142971" lvl="3">
              <a:spcBef>
                <a:spcPts val="1000"/>
              </a:spcBef>
            </a:pPr>
            <a:r>
              <a:rPr lang="en-GB" sz="2000" b="1" dirty="0"/>
              <a:t>For diagnosis dates from 1</a:t>
            </a:r>
            <a:r>
              <a:rPr lang="en-GB" sz="2000" b="1" baseline="30000" dirty="0"/>
              <a:t>st</a:t>
            </a:r>
            <a:r>
              <a:rPr lang="en-GB" sz="2000" b="1" dirty="0"/>
              <a:t> January 2026 use UICC TNM v9</a:t>
            </a:r>
          </a:p>
          <a:p>
            <a:r>
              <a:rPr lang="en-US" dirty="0"/>
              <a:t>Please note that the TNM version must be accurately recorded – if you are unable to amend the version on your cancer data management system, please refer to your line manager</a:t>
            </a:r>
          </a:p>
          <a:p>
            <a:r>
              <a:rPr lang="en-US" dirty="0"/>
              <a:t>If, after 1</a:t>
            </a:r>
            <a:r>
              <a:rPr lang="en-US" baseline="30000" dirty="0"/>
              <a:t>st</a:t>
            </a:r>
            <a:r>
              <a:rPr lang="en-US" dirty="0"/>
              <a:t> January 2026, your cancer data management system has not been amended to include TNM v9 please record the TNM v9 stage and add the following statement to the Primary Diagnosis Subsidiary Comment field: </a:t>
            </a:r>
          </a:p>
          <a:p>
            <a:pPr lvl="1"/>
            <a:r>
              <a:rPr lang="en-GB" b="1" dirty="0"/>
              <a:t>Patient staged using TNM9 not TNM8 as per CR2070</a:t>
            </a:r>
            <a:endParaRPr lang="en-US"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10" name="Audio 9">
            <a:hlinkClick r:id="" action="ppaction://media"/>
            <a:extLst>
              <a:ext uri="{FF2B5EF4-FFF2-40B4-BE49-F238E27FC236}">
                <a16:creationId xmlns:a16="http://schemas.microsoft.com/office/drawing/2014/main" id="{6F1DD2B3-B2A0-6518-8239-F5688ED83890}"/>
              </a:ext>
            </a:extLst>
          </p:cNvPr>
          <p:cNvPicPr>
            <a:picLocks noChangeAspect="1"/>
          </p:cNvPicPr>
          <p:nvPr>
            <a:audioFile r:link="rId2"/>
            <p:extLst>
              <p:ext uri="{DAA4B4D4-6D71-4841-9C94-3DE7FCFB9230}">
                <p14:media xmlns:p14="http://schemas.microsoft.com/office/powerpoint/2010/main" r:embed="rId1"/>
              </p:ext>
            </p:extLst>
          </p:nvPr>
        </p:nvPicPr>
        <p:blipFill>
          <a:blip r:embed="rId5"/>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09083661"/>
      </p:ext>
    </p:extLst>
  </p:cSld>
  <p:clrMapOvr>
    <a:masterClrMapping/>
  </p:clrMapOvr>
  <mc:AlternateContent xmlns:mc="http://schemas.openxmlformats.org/markup-compatibility/2006">
    <mc:Choice xmlns:p14="http://schemas.microsoft.com/office/powerpoint/2010/main" Requires="p14">
      <p:transition spd="slow" p14:dur="2000" advTm="9706"/>
    </mc:Choice>
    <mc:Fallback>
      <p:transition spd="slow" advTm="97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Stage – Renal Cell Carcinoma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cs typeface="Arial" pitchFamily="34" charset="0"/>
              </a:rPr>
              <a:t>For details on recording stage, please see the NDRS training module KPI-TNM Staging 101, available on this link: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GB" dirty="0">
              <a:cs typeface="Arial" pitchFamily="34" charset="0"/>
            </a:endParaRPr>
          </a:p>
          <a:p>
            <a:r>
              <a:rPr lang="en-GB" dirty="0"/>
              <a:t>TNM stage should be recorded for all invasive non-Wilms tumours</a:t>
            </a:r>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10" name="Audio 9">
            <a:hlinkClick r:id="" action="ppaction://media"/>
            <a:extLst>
              <a:ext uri="{FF2B5EF4-FFF2-40B4-BE49-F238E27FC236}">
                <a16:creationId xmlns:a16="http://schemas.microsoft.com/office/drawing/2014/main" id="{2E2AAB08-E9C0-D55A-044A-D084FE2BDCA1}"/>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84428465"/>
      </p:ext>
    </p:extLst>
  </p:cSld>
  <p:clrMapOvr>
    <a:masterClrMapping/>
  </p:clrMapOvr>
  <mc:AlternateContent xmlns:mc="http://schemas.openxmlformats.org/markup-compatibility/2006">
    <mc:Choice xmlns:p14="http://schemas.microsoft.com/office/powerpoint/2010/main" Requires="p14">
      <p:transition spd="slow" p14:dur="2000" advTm="10131"/>
    </mc:Choice>
    <mc:Fallback>
      <p:transition spd="slow" advTm="101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Stage – Wilms Tumour (Nephroblastoma)</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graphicFrame>
        <p:nvGraphicFramePr>
          <p:cNvPr id="8" name="Diagram 7">
            <a:extLst>
              <a:ext uri="{FF2B5EF4-FFF2-40B4-BE49-F238E27FC236}">
                <a16:creationId xmlns:a16="http://schemas.microsoft.com/office/drawing/2014/main" id="{CCE4FA00-6934-43AB-9FD7-15F95973D64D}"/>
              </a:ext>
            </a:extLst>
          </p:cNvPr>
          <p:cNvGraphicFramePr/>
          <p:nvPr>
            <p:extLst>
              <p:ext uri="{D42A27DB-BD31-4B8C-83A1-F6EECF244321}">
                <p14:modId xmlns:p14="http://schemas.microsoft.com/office/powerpoint/2010/main" val="797791817"/>
              </p:ext>
            </p:extLst>
          </p:nvPr>
        </p:nvGraphicFramePr>
        <p:xfrm>
          <a:off x="1204681" y="2496457"/>
          <a:ext cx="9855200" cy="37540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TextBox 2">
            <a:extLst>
              <a:ext uri="{FF2B5EF4-FFF2-40B4-BE49-F238E27FC236}">
                <a16:creationId xmlns:a16="http://schemas.microsoft.com/office/drawing/2014/main" id="{65092A3D-BC50-43E7-B6A1-D542887EC9A0}"/>
              </a:ext>
            </a:extLst>
          </p:cNvPr>
          <p:cNvSpPr txBox="1"/>
          <p:nvPr/>
        </p:nvSpPr>
        <p:spPr>
          <a:xfrm>
            <a:off x="1277257" y="1364343"/>
            <a:ext cx="9927772" cy="830997"/>
          </a:xfrm>
          <a:prstGeom prst="rect">
            <a:avLst/>
          </a:prstGeom>
          <a:noFill/>
        </p:spPr>
        <p:txBody>
          <a:bodyPr wrap="square" rtlCol="0">
            <a:spAutoFit/>
          </a:bodyPr>
          <a:lstStyle/>
          <a:p>
            <a:pPr defTabSz="914377">
              <a:spcBef>
                <a:spcPts val="1000"/>
              </a:spcBef>
            </a:pPr>
            <a:r>
              <a:rPr lang="en-GB" sz="2400" dirty="0"/>
              <a:t>Wilms tumours are staged after surgery using the following system for the purposes of COSD:</a:t>
            </a:r>
          </a:p>
        </p:txBody>
      </p:sp>
      <p:pic>
        <p:nvPicPr>
          <p:cNvPr id="9" name="Audio 8">
            <a:hlinkClick r:id="" action="ppaction://media"/>
            <a:extLst>
              <a:ext uri="{FF2B5EF4-FFF2-40B4-BE49-F238E27FC236}">
                <a16:creationId xmlns:a16="http://schemas.microsoft.com/office/drawing/2014/main" id="{03A6A66F-505C-409D-B7A0-B8E302B0BB56}"/>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84334779"/>
      </p:ext>
    </p:extLst>
  </p:cSld>
  <p:clrMapOvr>
    <a:masterClrMapping/>
  </p:clrMapOvr>
  <mc:AlternateContent xmlns:mc="http://schemas.openxmlformats.org/markup-compatibility/2006" xmlns:p14="http://schemas.microsoft.com/office/powerpoint/2010/main">
    <mc:Choice Requires="p14">
      <p:transition spd="slow" p14:dur="2000" advTm="13141"/>
    </mc:Choice>
    <mc:Fallback xmlns="">
      <p:transition spd="slow" advTm="131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Introduction</a:t>
            </a:r>
          </a:p>
          <a:p>
            <a:r>
              <a:rPr lang="en-GB" dirty="0"/>
              <a:t>Urinary Tract - Kidney (excludes Renal Pelvis)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03/12/2025</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10" name="Audio 9">
            <a:hlinkClick r:id="" action="ppaction://media"/>
            <a:extLst>
              <a:ext uri="{FF2B5EF4-FFF2-40B4-BE49-F238E27FC236}">
                <a16:creationId xmlns:a16="http://schemas.microsoft.com/office/drawing/2014/main" id="{552B9E8C-B4FC-4E36-B80F-112386BE632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19120"/>
    </mc:Choice>
    <mc:Fallback xmlns="">
      <p:transition spd="slow" advTm="191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Treatment – Renal Cell Carcinoma</a:t>
            </a:r>
            <a:br>
              <a:rPr lang="en-GB" dirty="0"/>
            </a:br>
            <a:r>
              <a:rPr lang="en-GB" dirty="0"/>
              <a:t>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333343" cy="4741453"/>
          </a:xfrm>
        </p:spPr>
        <p:txBody>
          <a:bodyPr>
            <a:normAutofit/>
          </a:bodyPr>
          <a:lstStyle/>
          <a:p>
            <a:pPr marL="0" indent="0">
              <a:buNone/>
            </a:pPr>
            <a:r>
              <a:rPr lang="en-GB" dirty="0">
                <a:latin typeface="+mn-lt"/>
              </a:rPr>
              <a:t>Partial / Full (Radical) Nephrectomy</a:t>
            </a:r>
          </a:p>
          <a:p>
            <a:endParaRPr lang="en-GB" dirty="0">
              <a:latin typeface="+mn-lt"/>
            </a:endParaRPr>
          </a:p>
          <a:p>
            <a:r>
              <a:rPr lang="en-GB" dirty="0">
                <a:latin typeface="+mn-lt"/>
              </a:rPr>
              <a:t>Surgical excision of the kidney and regional lymph nodes is the most effective treatment for early stage tumours</a:t>
            </a:r>
          </a:p>
          <a:p>
            <a:r>
              <a:rPr lang="en-GB" dirty="0">
                <a:latin typeface="+mn-lt"/>
              </a:rPr>
              <a:t>Some later stage tumours may be also be treated with surgery if they are assessed as resectable</a:t>
            </a:r>
          </a:p>
          <a:p>
            <a:endParaRPr lang="en-GB" dirty="0">
              <a:latin typeface="+mn-lt"/>
            </a:endParaRPr>
          </a:p>
          <a:p>
            <a:r>
              <a:rPr lang="en-GB" dirty="0">
                <a:latin typeface="+mn-lt"/>
              </a:rPr>
              <a:t>Partial nephrectomy illustrated</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Picture 6">
            <a:extLst>
              <a:ext uri="{FF2B5EF4-FFF2-40B4-BE49-F238E27FC236}">
                <a16:creationId xmlns:a16="http://schemas.microsoft.com/office/drawing/2014/main" id="{7E2CEF3D-FE5C-453F-B5F9-460480FE1058}"/>
              </a:ext>
            </a:extLst>
          </p:cNvPr>
          <p:cNvPicPr>
            <a:picLocks noChangeAspect="1"/>
          </p:cNvPicPr>
          <p:nvPr/>
        </p:nvPicPr>
        <p:blipFill>
          <a:blip r:embed="rId5"/>
          <a:stretch>
            <a:fillRect/>
          </a:stretch>
        </p:blipFill>
        <p:spPr>
          <a:xfrm>
            <a:off x="9125172" y="1175657"/>
            <a:ext cx="2943455" cy="5234668"/>
          </a:xfrm>
          <a:prstGeom prst="rect">
            <a:avLst/>
          </a:prstGeom>
        </p:spPr>
      </p:pic>
      <p:pic>
        <p:nvPicPr>
          <p:cNvPr id="8" name="Audio 7">
            <a:hlinkClick r:id="" action="ppaction://media"/>
            <a:extLst>
              <a:ext uri="{FF2B5EF4-FFF2-40B4-BE49-F238E27FC236}">
                <a16:creationId xmlns:a16="http://schemas.microsoft.com/office/drawing/2014/main" id="{58770F0E-1CEF-486B-B199-61FB2395A18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11358010"/>
      </p:ext>
    </p:extLst>
  </p:cSld>
  <p:clrMapOvr>
    <a:masterClrMapping/>
  </p:clrMapOvr>
  <mc:AlternateContent xmlns:mc="http://schemas.openxmlformats.org/markup-compatibility/2006" xmlns:p14="http://schemas.microsoft.com/office/powerpoint/2010/main">
    <mc:Choice Requires="p14">
      <p:transition spd="slow" p14:dur="2000" advTm="19468"/>
    </mc:Choice>
    <mc:Fallback xmlns="">
      <p:transition spd="slow" advTm="194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Treatment – Renal Cell Carcinoma</a:t>
            </a:r>
            <a:br>
              <a:rPr lang="en-GB" dirty="0"/>
            </a:br>
            <a:r>
              <a:rPr lang="en-GB" dirty="0"/>
              <a:t>Targeted Treatments &amp; Immunotherapy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562725" cy="4741453"/>
          </a:xfrm>
        </p:spPr>
        <p:txBody>
          <a:bodyPr>
            <a:normAutofit/>
          </a:bodyPr>
          <a:lstStyle/>
          <a:p>
            <a:r>
              <a:rPr lang="en-GB" dirty="0"/>
              <a:t>Targeted treatments or immunotherapy will either specifically affect the tumour cells or highlight them to the patient’s own immune system.  These treatments may be offered to slow the growth of the tumour depending on several factors:</a:t>
            </a:r>
          </a:p>
          <a:p>
            <a:pPr marL="536575" indent="-227013"/>
            <a:r>
              <a:rPr lang="en-GB" dirty="0"/>
              <a:t>The type of the tumour</a:t>
            </a:r>
          </a:p>
          <a:p>
            <a:pPr marL="536575" indent="-227013"/>
            <a:r>
              <a:rPr lang="en-GB" dirty="0"/>
              <a:t>The grade of the tumour</a:t>
            </a:r>
          </a:p>
          <a:p>
            <a:pPr marL="536575" indent="-227013"/>
            <a:r>
              <a:rPr lang="en-GB" dirty="0"/>
              <a:t>The stage of the disease</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8" name="Picture 7">
            <a:extLst>
              <a:ext uri="{FF2B5EF4-FFF2-40B4-BE49-F238E27FC236}">
                <a16:creationId xmlns:a16="http://schemas.microsoft.com/office/drawing/2014/main" id="{4382CA84-4A20-4BCD-A513-04A89414B67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88F015FF-ED7B-4FE2-A744-43C80692FDD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67112308"/>
      </p:ext>
    </p:extLst>
  </p:cSld>
  <p:clrMapOvr>
    <a:masterClrMapping/>
  </p:clrMapOvr>
  <mc:AlternateContent xmlns:mc="http://schemas.openxmlformats.org/markup-compatibility/2006" xmlns:p14="http://schemas.microsoft.com/office/powerpoint/2010/main">
    <mc:Choice Requires="p14">
      <p:transition spd="slow" p14:dur="2000" advTm="22043"/>
    </mc:Choice>
    <mc:Fallback xmlns="">
      <p:transition spd="slow" advTm="220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Treatment – Renal Cell Carcinoma</a:t>
            </a:r>
            <a:br>
              <a:rPr lang="en-GB" dirty="0"/>
            </a:br>
            <a:r>
              <a:rPr lang="en-GB" dirty="0"/>
              <a:t>Chemotherapy &amp;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609113" cy="4741453"/>
          </a:xfrm>
        </p:spPr>
        <p:txBody>
          <a:bodyPr>
            <a:normAutofit/>
          </a:bodyPr>
          <a:lstStyle/>
          <a:p>
            <a:r>
              <a:rPr lang="en-GB" dirty="0">
                <a:latin typeface="+mn-lt"/>
              </a:rPr>
              <a:t>Most primary kidney tumours are resistant to both chemotherapy and radiotherapy.  These treatments are rarely used to treat primary kidney cancer</a:t>
            </a:r>
          </a:p>
          <a:p>
            <a:endParaRPr lang="en-GB" dirty="0">
              <a:latin typeface="+mn-lt"/>
            </a:endParaRPr>
          </a:p>
          <a:p>
            <a:r>
              <a:rPr lang="en-GB" dirty="0" err="1">
                <a:latin typeface="+mn-lt"/>
              </a:rPr>
              <a:t>Sarcomatoid</a:t>
            </a:r>
            <a:r>
              <a:rPr lang="en-GB" dirty="0">
                <a:latin typeface="+mn-lt"/>
              </a:rPr>
              <a:t> Renal Cell Carcinoma is an exception and chemotherapy </a:t>
            </a:r>
            <a:r>
              <a:rPr lang="en-GB" b="1" dirty="0">
                <a:latin typeface="+mn-lt"/>
              </a:rPr>
              <a:t>is</a:t>
            </a:r>
            <a:r>
              <a:rPr lang="en-GB" dirty="0">
                <a:latin typeface="+mn-lt"/>
              </a:rPr>
              <a:t> used</a:t>
            </a:r>
          </a:p>
          <a:p>
            <a:endParaRPr lang="en-GB" dirty="0">
              <a:latin typeface="+mn-lt"/>
            </a:endParaRPr>
          </a:p>
          <a:p>
            <a:r>
              <a:rPr lang="en-GB" dirty="0">
                <a:latin typeface="+mn-lt"/>
              </a:rPr>
              <a:t>Chemotherapy &amp; Radiotherapy can be used to treat spread beyond the kidney and for palliative treatment</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pic>
        <p:nvPicPr>
          <p:cNvPr id="7" name="Picture 6" descr="Icon&#10;&#10;Description automatically generated">
            <a:extLst>
              <a:ext uri="{FF2B5EF4-FFF2-40B4-BE49-F238E27FC236}">
                <a16:creationId xmlns:a16="http://schemas.microsoft.com/office/drawing/2014/main" id="{A4FFE8DF-0601-418C-855B-A60FF2C51C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37484" y="1275979"/>
            <a:ext cx="2530258" cy="2530257"/>
          </a:xfrm>
          <a:prstGeom prst="rect">
            <a:avLst/>
          </a:prstGeom>
        </p:spPr>
      </p:pic>
      <p:pic>
        <p:nvPicPr>
          <p:cNvPr id="8" name="Picture 7">
            <a:extLst>
              <a:ext uri="{FF2B5EF4-FFF2-40B4-BE49-F238E27FC236}">
                <a16:creationId xmlns:a16="http://schemas.microsoft.com/office/drawing/2014/main" id="{13947BA7-BE1A-4B2C-8DEA-586CD41123C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048423" y="3891013"/>
            <a:ext cx="2508380" cy="2508380"/>
          </a:xfrm>
          <a:prstGeom prst="rect">
            <a:avLst/>
          </a:prstGeom>
        </p:spPr>
      </p:pic>
      <p:pic>
        <p:nvPicPr>
          <p:cNvPr id="9" name="Audio 8">
            <a:hlinkClick r:id="" action="ppaction://media"/>
            <a:extLst>
              <a:ext uri="{FF2B5EF4-FFF2-40B4-BE49-F238E27FC236}">
                <a16:creationId xmlns:a16="http://schemas.microsoft.com/office/drawing/2014/main" id="{C261FC15-F019-40F9-B6E0-016C41D9A518}"/>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03916648"/>
      </p:ext>
    </p:extLst>
  </p:cSld>
  <p:clrMapOvr>
    <a:masterClrMapping/>
  </p:clrMapOvr>
  <mc:AlternateContent xmlns:mc="http://schemas.openxmlformats.org/markup-compatibility/2006" xmlns:p14="http://schemas.microsoft.com/office/powerpoint/2010/main">
    <mc:Choice Requires="p14">
      <p:transition spd="slow" p14:dur="2000" advTm="16380"/>
    </mc:Choice>
    <mc:Fallback xmlns="">
      <p:transition spd="slow" advTm="163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Treatment – Wilms Tumour</a:t>
            </a:r>
            <a:br>
              <a:rPr lang="en-GB" dirty="0"/>
            </a:br>
            <a:r>
              <a:rPr lang="en-GB" dirty="0"/>
              <a:t>Chemotherapy, Surgery &amp;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841343" cy="4741453"/>
          </a:xfrm>
        </p:spPr>
        <p:txBody>
          <a:bodyPr>
            <a:normAutofit/>
          </a:bodyPr>
          <a:lstStyle/>
          <a:p>
            <a:r>
              <a:rPr lang="en-GB" dirty="0">
                <a:latin typeface="+mn-lt"/>
              </a:rPr>
              <a:t>The first treatment for Wilms tumour (Nephroblastoma) is usually chemotherapy, to shrink the tumour to make surgical excision easier</a:t>
            </a:r>
          </a:p>
          <a:p>
            <a:endParaRPr lang="en-GB" dirty="0">
              <a:latin typeface="+mn-lt"/>
            </a:endParaRPr>
          </a:p>
          <a:p>
            <a:r>
              <a:rPr lang="en-GB" dirty="0"/>
              <a:t>All patients will have either full or partial nephrectomy as part of the treatment for Wilms tumour</a:t>
            </a:r>
          </a:p>
          <a:p>
            <a:endParaRPr lang="en-GB" dirty="0">
              <a:latin typeface="+mn-lt"/>
            </a:endParaRPr>
          </a:p>
          <a:p>
            <a:pPr marL="228594" lvl="1">
              <a:lnSpc>
                <a:spcPct val="110000"/>
              </a:lnSpc>
              <a:spcBef>
                <a:spcPts val="1000"/>
              </a:spcBef>
            </a:pPr>
            <a:r>
              <a:rPr lang="en-GB" sz="2400" dirty="0"/>
              <a:t>For patients with tumour spread beyond the kidneys, they may be given radiotherapy after surgery to ensure as many tumour cells are killed as possible</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pic>
        <p:nvPicPr>
          <p:cNvPr id="7" name="Picture 6">
            <a:extLst>
              <a:ext uri="{FF2B5EF4-FFF2-40B4-BE49-F238E27FC236}">
                <a16:creationId xmlns:a16="http://schemas.microsoft.com/office/drawing/2014/main" id="{50721383-B902-4FA1-9DA2-88673AFDED96}"/>
              </a:ext>
            </a:extLst>
          </p:cNvPr>
          <p:cNvPicPr>
            <a:picLocks noChangeAspect="1"/>
          </p:cNvPicPr>
          <p:nvPr/>
        </p:nvPicPr>
        <p:blipFill>
          <a:blip r:embed="rId5"/>
          <a:stretch>
            <a:fillRect/>
          </a:stretch>
        </p:blipFill>
        <p:spPr>
          <a:xfrm>
            <a:off x="8913359" y="3855468"/>
            <a:ext cx="2730436" cy="2530257"/>
          </a:xfrm>
          <a:prstGeom prst="rect">
            <a:avLst/>
          </a:prstGeom>
        </p:spPr>
      </p:pic>
      <p:pic>
        <p:nvPicPr>
          <p:cNvPr id="8" name="Picture 7" descr="Icon&#10;&#10;Description automatically generated">
            <a:extLst>
              <a:ext uri="{FF2B5EF4-FFF2-40B4-BE49-F238E27FC236}">
                <a16:creationId xmlns:a16="http://schemas.microsoft.com/office/drawing/2014/main" id="{80021CB3-D83F-4713-A0AC-60377D218D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37484" y="1275979"/>
            <a:ext cx="2530258" cy="2530257"/>
          </a:xfrm>
          <a:prstGeom prst="rect">
            <a:avLst/>
          </a:prstGeom>
        </p:spPr>
      </p:pic>
      <p:pic>
        <p:nvPicPr>
          <p:cNvPr id="9" name="Audio 8">
            <a:hlinkClick r:id="" action="ppaction://media"/>
            <a:extLst>
              <a:ext uri="{FF2B5EF4-FFF2-40B4-BE49-F238E27FC236}">
                <a16:creationId xmlns:a16="http://schemas.microsoft.com/office/drawing/2014/main" id="{C9973A76-540C-4844-B807-5AC506F7D93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895262372"/>
      </p:ext>
    </p:extLst>
  </p:cSld>
  <p:clrMapOvr>
    <a:masterClrMapping/>
  </p:clrMapOvr>
  <mc:AlternateContent xmlns:mc="http://schemas.openxmlformats.org/markup-compatibility/2006" xmlns:p14="http://schemas.microsoft.com/office/powerpoint/2010/main">
    <mc:Choice Requires="p14">
      <p:transition spd="slow" p14:dur="2000" advTm="19611"/>
    </mc:Choice>
    <mc:Fallback xmlns="">
      <p:transition spd="slow" advTm="196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24</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Summary</a:t>
            </a:r>
          </a:p>
        </p:txBody>
      </p:sp>
      <p:pic>
        <p:nvPicPr>
          <p:cNvPr id="8" name="Audio 7">
            <a:hlinkClick r:id="" action="ppaction://media"/>
            <a:extLst>
              <a:ext uri="{FF2B5EF4-FFF2-40B4-BE49-F238E27FC236}">
                <a16:creationId xmlns:a16="http://schemas.microsoft.com/office/drawing/2014/main" id="{EC7E256D-2E1A-41D9-8701-3D6FDAC004A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54883966"/>
      </p:ext>
    </p:extLst>
  </p:cSld>
  <p:clrMapOvr>
    <a:masterClrMapping/>
  </p:clrMapOvr>
  <mc:AlternateContent xmlns:mc="http://schemas.openxmlformats.org/markup-compatibility/2006" xmlns:p14="http://schemas.microsoft.com/office/powerpoint/2010/main">
    <mc:Choice Requires="p14">
      <p:transition spd="slow" p14:dur="2000" advTm="4143"/>
    </mc:Choice>
    <mc:Fallback xmlns="">
      <p:transition spd="slow" advTm="41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Risk factors for renal tumours include Obesity, smoking, existing kidney disease and high blood pressure</a:t>
            </a:r>
          </a:p>
          <a:p>
            <a:r>
              <a:rPr lang="en-GB" dirty="0">
                <a:solidFill>
                  <a:schemeClr val="bg1"/>
                </a:solidFill>
              </a:rPr>
              <a:t>The symptoms of renal cell carcinomas might include blood in the urine, pain around the kidneys or a palpable mass.  </a:t>
            </a:r>
            <a:r>
              <a:rPr lang="en-GB" dirty="0" err="1">
                <a:solidFill>
                  <a:schemeClr val="bg1"/>
                </a:solidFill>
              </a:rPr>
              <a:t>Nephroblastomas</a:t>
            </a:r>
            <a:r>
              <a:rPr lang="en-GB" dirty="0">
                <a:solidFill>
                  <a:schemeClr val="bg1"/>
                </a:solidFill>
              </a:rPr>
              <a:t> may present with pain, loss of appetite and weight loss </a:t>
            </a:r>
          </a:p>
          <a:p>
            <a:r>
              <a:rPr lang="en-GB" dirty="0">
                <a:solidFill>
                  <a:schemeClr val="bg1"/>
                </a:solidFill>
              </a:rPr>
              <a:t>Investigations may include a cystoscopy, renal ultrasound or CT </a:t>
            </a:r>
            <a:r>
              <a:rPr lang="en-GB" dirty="0" err="1">
                <a:solidFill>
                  <a:schemeClr val="bg1"/>
                </a:solidFill>
              </a:rPr>
              <a:t>Urogram</a:t>
            </a:r>
            <a:endParaRPr lang="en-GB" dirty="0">
              <a:solidFill>
                <a:schemeClr val="bg1"/>
              </a:solidFill>
            </a:endParaRPr>
          </a:p>
          <a:p>
            <a:r>
              <a:rPr lang="en-GB" dirty="0">
                <a:solidFill>
                  <a:schemeClr val="bg1"/>
                </a:solidFill>
              </a:rPr>
              <a:t>If a tumour is diagnosed it may be invasive, in situ or of unknown or uncertain behaviour.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8" name="Audio 7">
            <a:hlinkClick r:id="" action="ppaction://media"/>
            <a:extLst>
              <a:ext uri="{FF2B5EF4-FFF2-40B4-BE49-F238E27FC236}">
                <a16:creationId xmlns:a16="http://schemas.microsoft.com/office/drawing/2014/main" id="{FA30D32C-9460-40F2-AA4E-B838C021093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78405538"/>
      </p:ext>
    </p:extLst>
  </p:cSld>
  <p:clrMapOvr>
    <a:masterClrMapping/>
  </p:clrMapOvr>
  <mc:AlternateContent xmlns:mc="http://schemas.openxmlformats.org/markup-compatibility/2006" xmlns:p14="http://schemas.microsoft.com/office/powerpoint/2010/main">
    <mc:Choice Requires="p14">
      <p:transition spd="slow" p14:dur="2000" advTm="9901"/>
    </mc:Choice>
    <mc:Fallback xmlns="">
      <p:transition spd="slow" advTm="99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Risk factors for renal tumours include Obesity, smoking, existing kidney disease and high blood pressure</a:t>
            </a:r>
          </a:p>
          <a:p>
            <a:r>
              <a:rPr lang="en-GB" dirty="0"/>
              <a:t>The symptoms of renal cell carcinomas might include blood in the urine, pain around the kidneys or a palpable mass. Wilms tumour patients may present with pain, loss of appetite and weight loss </a:t>
            </a:r>
          </a:p>
          <a:p>
            <a:r>
              <a:rPr lang="en-GB" dirty="0">
                <a:solidFill>
                  <a:schemeClr val="bg1"/>
                </a:solidFill>
              </a:rPr>
              <a:t>Investigations may include a cystoscopy, renal ultrasound or CT </a:t>
            </a:r>
            <a:r>
              <a:rPr lang="en-GB" dirty="0" err="1">
                <a:solidFill>
                  <a:schemeClr val="bg1"/>
                </a:solidFill>
              </a:rPr>
              <a:t>Urogram</a:t>
            </a:r>
            <a:endParaRPr lang="en-GB" dirty="0">
              <a:solidFill>
                <a:schemeClr val="bg1"/>
              </a:solidFill>
            </a:endParaRPr>
          </a:p>
          <a:p>
            <a:r>
              <a:rPr lang="en-GB" dirty="0">
                <a:solidFill>
                  <a:schemeClr val="bg1"/>
                </a:solidFill>
              </a:rPr>
              <a:t>If a tumour is diagnosed it may be invasive, in situ or of unknown or uncertain behaviour.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26</a:t>
            </a:fld>
            <a:endParaRPr lang="en-GB"/>
          </a:p>
        </p:txBody>
      </p:sp>
      <p:pic>
        <p:nvPicPr>
          <p:cNvPr id="7" name="Audio 6">
            <a:hlinkClick r:id="" action="ppaction://media"/>
            <a:extLst>
              <a:ext uri="{FF2B5EF4-FFF2-40B4-BE49-F238E27FC236}">
                <a16:creationId xmlns:a16="http://schemas.microsoft.com/office/drawing/2014/main" id="{D089F2D5-F79D-4A89-B2FB-11E2B7EEF71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69399356"/>
      </p:ext>
    </p:extLst>
  </p:cSld>
  <p:clrMapOvr>
    <a:masterClrMapping/>
  </p:clrMapOvr>
  <mc:AlternateContent xmlns:mc="http://schemas.openxmlformats.org/markup-compatibility/2006" xmlns:p14="http://schemas.microsoft.com/office/powerpoint/2010/main">
    <mc:Choice Requires="p14">
      <p:transition spd="slow" p14:dur="2000" advTm="13779"/>
    </mc:Choice>
    <mc:Fallback xmlns="">
      <p:transition spd="slow" advTm="137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Risk factors for renal tumours include Obesity, smoking, existing kidney disease and high blood pressure</a:t>
            </a:r>
          </a:p>
          <a:p>
            <a:r>
              <a:rPr lang="en-GB" dirty="0"/>
              <a:t>The symptoms of renal cell carcinomas might include blood in the urine, pain around the kidneys or a palpable mass. Wilms tumour patients may present with pain, loss of appetite and weight loss </a:t>
            </a:r>
          </a:p>
          <a:p>
            <a:r>
              <a:rPr lang="en-GB" dirty="0"/>
              <a:t>Investigations may include a cystoscopy, renal ultrasound or CT </a:t>
            </a:r>
            <a:r>
              <a:rPr lang="en-GB" dirty="0" err="1"/>
              <a:t>Urogram</a:t>
            </a:r>
            <a:endParaRPr lang="en-GB" dirty="0"/>
          </a:p>
          <a:p>
            <a:r>
              <a:rPr lang="en-GB" dirty="0">
                <a:solidFill>
                  <a:schemeClr val="bg1"/>
                </a:solidFill>
              </a:rPr>
              <a:t>If a tumour is diagnosed it may be invasive, in situ or of unknown or uncertain behaviour.  While all invasive tumours must be recorded, non-invasive tumours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Audio 6">
            <a:hlinkClick r:id="" action="ppaction://media"/>
            <a:extLst>
              <a:ext uri="{FF2B5EF4-FFF2-40B4-BE49-F238E27FC236}">
                <a16:creationId xmlns:a16="http://schemas.microsoft.com/office/drawing/2014/main" id="{323ED031-F352-426A-9310-0DEA4920D13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420181867"/>
      </p:ext>
    </p:extLst>
  </p:cSld>
  <p:clrMapOvr>
    <a:masterClrMapping/>
  </p:clrMapOvr>
  <mc:AlternateContent xmlns:mc="http://schemas.openxmlformats.org/markup-compatibility/2006" xmlns:p14="http://schemas.microsoft.com/office/powerpoint/2010/main">
    <mc:Choice Requires="p14">
      <p:transition spd="slow" p14:dur="2000" advTm="10041"/>
    </mc:Choice>
    <mc:Fallback xmlns="">
      <p:transition spd="slow" advTm="100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Risk factors for renal tumours include Obesity, smoking, existing kidney disease and high blood pressure</a:t>
            </a:r>
          </a:p>
          <a:p>
            <a:r>
              <a:rPr lang="en-GB" dirty="0"/>
              <a:t>The symptoms of renal cell carcinomas might include blood in the urine, pain around the kidneys or a palpable mass. Wilms tumour patients may present with pain, loss of appetite and weight loss </a:t>
            </a:r>
          </a:p>
          <a:p>
            <a:r>
              <a:rPr lang="en-GB" dirty="0"/>
              <a:t>Investigations may include a cystoscopy, renal ultrasound or CT </a:t>
            </a:r>
            <a:r>
              <a:rPr lang="en-GB" dirty="0" err="1"/>
              <a:t>Urogram</a:t>
            </a:r>
            <a:endParaRPr lang="en-GB" dirty="0"/>
          </a:p>
          <a:p>
            <a:r>
              <a:rPr lang="en-GB" dirty="0"/>
              <a:t>If a tumour is diagnosed it may be invasive, in situ or of unknown or uncertain behaviour.  While all invasive tumours must be recorded, non-invasive tumours do </a:t>
            </a:r>
            <a:r>
              <a:rPr lang="en-GB" b="1" dirty="0"/>
              <a:t>not</a:t>
            </a:r>
            <a:r>
              <a:rPr lang="en-GB" dirty="0"/>
              <a:t> need to be recorded on a cancer data management system for the purposes of COSD - NDRS obtains these records directly from pathology laboratories</a:t>
            </a:r>
          </a:p>
          <a:p>
            <a:pPr marL="0" indent="0">
              <a:buNone/>
            </a:pP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8" name="Audio 7">
            <a:hlinkClick r:id="" action="ppaction://media"/>
            <a:extLst>
              <a:ext uri="{FF2B5EF4-FFF2-40B4-BE49-F238E27FC236}">
                <a16:creationId xmlns:a16="http://schemas.microsoft.com/office/drawing/2014/main" id="{B07CF7E1-2BC5-49C0-B42A-EF9649416CF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65965732"/>
      </p:ext>
    </p:extLst>
  </p:cSld>
  <p:clrMapOvr>
    <a:masterClrMapping/>
  </p:clrMapOvr>
  <mc:AlternateContent xmlns:mc="http://schemas.openxmlformats.org/markup-compatibility/2006" xmlns:p14="http://schemas.microsoft.com/office/powerpoint/2010/main">
    <mc:Choice Requires="p14">
      <p:transition spd="slow" p14:dur="2000" advTm="25147"/>
    </mc:Choice>
    <mc:Fallback xmlns="">
      <p:transition spd="slow" advTm="251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Urological tumour</a:t>
            </a:r>
          </a:p>
        </p:txBody>
      </p:sp>
      <p:pic>
        <p:nvPicPr>
          <p:cNvPr id="8" name="Audio 7">
            <a:hlinkClick r:id="" action="ppaction://media"/>
            <a:extLst>
              <a:ext uri="{FF2B5EF4-FFF2-40B4-BE49-F238E27FC236}">
                <a16:creationId xmlns:a16="http://schemas.microsoft.com/office/drawing/2014/main" id="{09D36D07-4B5E-47E7-B2F2-7A2DE357317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0395414"/>
      </p:ext>
    </p:extLst>
  </p:cSld>
  <p:clrMapOvr>
    <a:masterClrMapping/>
  </p:clrMapOvr>
  <mc:AlternateContent xmlns:mc="http://schemas.openxmlformats.org/markup-compatibility/2006" xmlns:p14="http://schemas.microsoft.com/office/powerpoint/2010/main">
    <mc:Choice Requires="p14">
      <p:transition spd="slow" p14:dur="2000" advTm="6163"/>
    </mc:Choice>
    <mc:Fallback xmlns="">
      <p:transition spd="slow" advTm="61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t>
            </a:r>
            <a:r>
              <a:rPr lang="en-GB"/>
              <a:t>&amp; C</a:t>
            </a:r>
          </a:p>
          <a:p>
            <a:r>
              <a:rPr lang="en-GB"/>
              <a:t>For </a:t>
            </a:r>
            <a:r>
              <a:rPr lang="en-GB" dirty="0"/>
              <a:t>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03/12/2025</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30</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32</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Urology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694714" cy="4741453"/>
          </a:xfrm>
        </p:spPr>
        <p:txBody>
          <a:bodyPr>
            <a:normAutofit lnSpcReduction="10000"/>
          </a:bodyPr>
          <a:lstStyle/>
          <a:p>
            <a:r>
              <a:rPr lang="en-US" dirty="0"/>
              <a:t>There are two main types of Urological tumours:</a:t>
            </a:r>
          </a:p>
          <a:p>
            <a:pPr marL="285750" indent="-285750"/>
            <a:endParaRPr lang="en-US" dirty="0"/>
          </a:p>
          <a:p>
            <a:pPr marL="1073150" indent="-176213" defTabSz="896938">
              <a:tabLst>
                <a:tab pos="1073150" algn="l"/>
              </a:tabLst>
            </a:pPr>
            <a:r>
              <a:rPr lang="en-US" dirty="0"/>
              <a:t>Prostate tumours</a:t>
            </a:r>
          </a:p>
          <a:p>
            <a:pPr marL="285750" indent="-285750"/>
            <a:endParaRPr lang="en-US" dirty="0"/>
          </a:p>
          <a:p>
            <a:pPr marL="1073150" indent="-176213" defTabSz="896938">
              <a:tabLst>
                <a:tab pos="1073150" algn="l"/>
              </a:tabLst>
            </a:pPr>
            <a:r>
              <a:rPr lang="en-US" dirty="0"/>
              <a:t>Urinary Tract tumours. Theses tumours are subdivided into:</a:t>
            </a:r>
          </a:p>
          <a:p>
            <a:pPr marL="1073150" indent="-176213" defTabSz="896938">
              <a:tabLst>
                <a:tab pos="1073150" algn="l"/>
              </a:tabLst>
            </a:pPr>
            <a:endParaRPr lang="en-US" dirty="0"/>
          </a:p>
          <a:p>
            <a:pPr marL="1530350" lvl="1" indent="-176213" defTabSz="896938">
              <a:tabLst>
                <a:tab pos="1073150" algn="l"/>
              </a:tabLst>
            </a:pPr>
            <a:r>
              <a:rPr lang="en-US" sz="2400" dirty="0"/>
              <a:t>Kidney tumours (excludes Renal Pelvis)</a:t>
            </a:r>
          </a:p>
          <a:p>
            <a:pPr marL="1530350" lvl="1" indent="-176213" defTabSz="896938">
              <a:tabLst>
                <a:tab pos="1073150" algn="l"/>
              </a:tabLst>
            </a:pPr>
            <a:r>
              <a:rPr lang="en-US" sz="2400" dirty="0"/>
              <a:t>Tumours of the Ureter (includes Renal Pelvis), Bladder &amp; Urethra</a:t>
            </a:r>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pic>
        <p:nvPicPr>
          <p:cNvPr id="7" name="Picture 6">
            <a:extLst>
              <a:ext uri="{FF2B5EF4-FFF2-40B4-BE49-F238E27FC236}">
                <a16:creationId xmlns:a16="http://schemas.microsoft.com/office/drawing/2014/main" id="{41A85FB6-F837-49BF-83A7-BFBD39DF7C95}"/>
              </a:ext>
            </a:extLst>
          </p:cNvPr>
          <p:cNvPicPr>
            <a:picLocks noChangeAspect="1"/>
          </p:cNvPicPr>
          <p:nvPr/>
        </p:nvPicPr>
        <p:blipFill>
          <a:blip r:embed="rId5"/>
          <a:stretch>
            <a:fillRect/>
          </a:stretch>
        </p:blipFill>
        <p:spPr>
          <a:xfrm>
            <a:off x="7428234" y="1756229"/>
            <a:ext cx="4533126" cy="4420734"/>
          </a:xfrm>
          <a:prstGeom prst="rect">
            <a:avLst/>
          </a:prstGeom>
        </p:spPr>
      </p:pic>
      <p:pic>
        <p:nvPicPr>
          <p:cNvPr id="8" name="Audio 7">
            <a:hlinkClick r:id="" action="ppaction://media"/>
            <a:extLst>
              <a:ext uri="{FF2B5EF4-FFF2-40B4-BE49-F238E27FC236}">
                <a16:creationId xmlns:a16="http://schemas.microsoft.com/office/drawing/2014/main" id="{331D4984-CE43-411E-9E38-A49B4AD0B6A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90192652"/>
      </p:ext>
    </p:extLst>
  </p:cSld>
  <p:clrMapOvr>
    <a:masterClrMapping/>
  </p:clrMapOvr>
  <mc:AlternateContent xmlns:mc="http://schemas.openxmlformats.org/markup-compatibility/2006" xmlns:p14="http://schemas.microsoft.com/office/powerpoint/2010/main">
    <mc:Choice Requires="p14">
      <p:transition spd="slow" p14:dur="2000" advTm="18771"/>
    </mc:Choice>
    <mc:Fallback xmlns="">
      <p:transition spd="slow" advTm="187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03/12/2025</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fontScale="90000"/>
          </a:bodyPr>
          <a:lstStyle/>
          <a:p>
            <a:r>
              <a:rPr lang="en-GB" dirty="0"/>
              <a:t>Urinary Tract - Kidney (excludes Renal Pelvis)</a:t>
            </a:r>
          </a:p>
        </p:txBody>
      </p:sp>
      <p:grpSp>
        <p:nvGrpSpPr>
          <p:cNvPr id="6" name="Group 5">
            <a:extLst>
              <a:ext uri="{FF2B5EF4-FFF2-40B4-BE49-F238E27FC236}">
                <a16:creationId xmlns:a16="http://schemas.microsoft.com/office/drawing/2014/main" id="{ACE5B484-CE30-4529-B1D8-4FF112AB2D77}"/>
              </a:ext>
            </a:extLst>
          </p:cNvPr>
          <p:cNvGrpSpPr/>
          <p:nvPr/>
        </p:nvGrpSpPr>
        <p:grpSpPr>
          <a:xfrm>
            <a:off x="4702873" y="4015878"/>
            <a:ext cx="7489127" cy="2386702"/>
            <a:chOff x="4702873" y="4015878"/>
            <a:chExt cx="7489127" cy="2386702"/>
          </a:xfrm>
        </p:grpSpPr>
        <p:sp>
          <p:nvSpPr>
            <p:cNvPr id="7" name="Content Placeholder 2">
              <a:extLst>
                <a:ext uri="{FF2B5EF4-FFF2-40B4-BE49-F238E27FC236}">
                  <a16:creationId xmlns:a16="http://schemas.microsoft.com/office/drawing/2014/main" id="{8D01D8C9-3218-4165-A21F-C29077C7A509}"/>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8" name="Content Placeholder 2">
              <a:extLst>
                <a:ext uri="{FF2B5EF4-FFF2-40B4-BE49-F238E27FC236}">
                  <a16:creationId xmlns:a16="http://schemas.microsoft.com/office/drawing/2014/main" id="{2788583F-FB0D-4727-84D3-9881E2855F2B}"/>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fontAlgn="auto">
                <a:spcAft>
                  <a:spcPts val="0"/>
                </a:spcAft>
                <a:buFont typeface="Arial" panose="020B0604020202020204" pitchFamily="34" charset="0"/>
                <a:buChar char="•"/>
              </a:pPr>
              <a:r>
                <a:rPr lang="en-GB" altLang="en-US" sz="2400" dirty="0">
                  <a:solidFill>
                    <a:schemeClr val="tx1"/>
                  </a:solidFill>
                </a:rPr>
                <a:t>Topography</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9" name="Audio 8">
            <a:hlinkClick r:id="" action="ppaction://media"/>
            <a:extLst>
              <a:ext uri="{FF2B5EF4-FFF2-40B4-BE49-F238E27FC236}">
                <a16:creationId xmlns:a16="http://schemas.microsoft.com/office/drawing/2014/main" id="{A0263863-C39B-4DDF-9DF1-3EC2E6D7726F}"/>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793230009"/>
      </p:ext>
    </p:extLst>
  </p:cSld>
  <p:clrMapOvr>
    <a:masterClrMapping/>
  </p:clrMapOvr>
  <mc:AlternateContent xmlns:mc="http://schemas.openxmlformats.org/markup-compatibility/2006" xmlns:p14="http://schemas.microsoft.com/office/powerpoint/2010/main">
    <mc:Choice Requires="p14">
      <p:transition spd="slow" p14:dur="2000" advTm="6906"/>
    </mc:Choice>
    <mc:Fallback xmlns="">
      <p:transition spd="slow" advTm="69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GB" dirty="0">
                <a:latin typeface="+mn-lt"/>
              </a:rPr>
              <a:t>Obesity </a:t>
            </a:r>
          </a:p>
          <a:p>
            <a:r>
              <a:rPr lang="en-GB" dirty="0">
                <a:latin typeface="+mn-lt"/>
              </a:rPr>
              <a:t>Smoking </a:t>
            </a:r>
          </a:p>
          <a:p>
            <a:r>
              <a:rPr lang="en-GB" dirty="0">
                <a:latin typeface="+mn-lt"/>
              </a:rPr>
              <a:t>Family history </a:t>
            </a:r>
          </a:p>
          <a:p>
            <a:r>
              <a:rPr lang="en-GB" dirty="0">
                <a:latin typeface="+mn-lt"/>
              </a:rPr>
              <a:t>Kidney disease / dialysis patients </a:t>
            </a:r>
          </a:p>
          <a:p>
            <a:r>
              <a:rPr lang="en-GB" dirty="0">
                <a:latin typeface="+mn-lt"/>
              </a:rPr>
              <a:t>Previous radiotherapy treatment for testicular or cervical cancer</a:t>
            </a:r>
          </a:p>
          <a:p>
            <a:r>
              <a:rPr lang="en-GB" dirty="0">
                <a:latin typeface="+mn-lt"/>
              </a:rPr>
              <a:t>High blood pressure</a:t>
            </a:r>
          </a:p>
          <a:p>
            <a:r>
              <a:rPr lang="en-GB" dirty="0">
                <a:latin typeface="+mn-lt"/>
              </a:rPr>
              <a:t>History of thyroid cancer</a:t>
            </a:r>
          </a:p>
          <a:p>
            <a:r>
              <a:rPr lang="en-GB" dirty="0">
                <a:latin typeface="+mn-lt"/>
              </a:rPr>
              <a:t>Type 1 diabetes</a:t>
            </a:r>
          </a:p>
          <a:p>
            <a:r>
              <a:rPr lang="en-GB" dirty="0">
                <a:latin typeface="+mn-lt"/>
              </a:rPr>
              <a:t>Non-steroidal anti-inflammatory drugs </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Audio 6">
            <a:hlinkClick r:id="" action="ppaction://media"/>
            <a:extLst>
              <a:ext uri="{FF2B5EF4-FFF2-40B4-BE49-F238E27FC236}">
                <a16:creationId xmlns:a16="http://schemas.microsoft.com/office/drawing/2014/main" id="{CB549275-1618-4984-900B-B0914F5D0F7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46607949"/>
      </p:ext>
    </p:extLst>
  </p:cSld>
  <p:clrMapOvr>
    <a:masterClrMapping/>
  </p:clrMapOvr>
  <mc:AlternateContent xmlns:mc="http://schemas.openxmlformats.org/markup-compatibility/2006" xmlns:p14="http://schemas.microsoft.com/office/powerpoint/2010/main">
    <mc:Choice Requires="p14">
      <p:transition spd="slow" p14:dur="2000" advTm="10296"/>
    </mc:Choice>
    <mc:Fallback xmlns="">
      <p:transition spd="slow" advTm="102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Autofit/>
          </a:bodyPr>
          <a:lstStyle/>
          <a:p>
            <a:r>
              <a:rPr lang="en-US" sz="2300" dirty="0"/>
              <a:t>The most common kidney cancer is Renal Cell Carcinoma.  Renal Cell Carcinomas normally present with </a:t>
            </a:r>
            <a:r>
              <a:rPr lang="en-US" sz="2300" dirty="0" err="1"/>
              <a:t>haematuria</a:t>
            </a:r>
            <a:r>
              <a:rPr lang="en-US" sz="2300" dirty="0"/>
              <a:t> (blood in the urine), while other symptoms can include:</a:t>
            </a:r>
          </a:p>
          <a:p>
            <a:pPr marL="642938" indent="-285750"/>
            <a:r>
              <a:rPr lang="en-US" sz="2300" dirty="0"/>
              <a:t>Lump / mass in the kidney region</a:t>
            </a:r>
          </a:p>
          <a:p>
            <a:pPr marL="642938" indent="-285750"/>
            <a:r>
              <a:rPr lang="en-US" sz="2300" dirty="0" err="1"/>
              <a:t>Anaemia</a:t>
            </a:r>
            <a:r>
              <a:rPr lang="en-US" sz="2300" dirty="0"/>
              <a:t> (lack of red blood cells leading to reduced oxygen levels in the blood)</a:t>
            </a:r>
          </a:p>
          <a:p>
            <a:pPr marL="642938" indent="-285750"/>
            <a:r>
              <a:rPr lang="en-US" sz="2300" dirty="0"/>
              <a:t>Hypercalcaemia (raised calcium levels in the blood)</a:t>
            </a:r>
          </a:p>
          <a:p>
            <a:pPr marL="642938" indent="-285750"/>
            <a:r>
              <a:rPr lang="en-US" sz="2300" dirty="0" err="1"/>
              <a:t>Haematuria</a:t>
            </a:r>
            <a:r>
              <a:rPr lang="en-US" sz="2300" dirty="0"/>
              <a:t> (blood in the urine)</a:t>
            </a:r>
          </a:p>
          <a:p>
            <a:pPr marL="642938" indent="-285750"/>
            <a:r>
              <a:rPr lang="en-US" sz="2300" dirty="0"/>
              <a:t>High blood pressure</a:t>
            </a:r>
          </a:p>
          <a:p>
            <a:pPr marL="642938" indent="-285750"/>
            <a:r>
              <a:rPr lang="en-US" sz="2300" dirty="0"/>
              <a:t>High temperature, night sweats, tiredness</a:t>
            </a:r>
          </a:p>
          <a:p>
            <a:pPr marL="642938" indent="-285750"/>
            <a:r>
              <a:rPr lang="en-US" sz="2300" dirty="0"/>
              <a:t>Urinary symptoms with pain, burning, frequency etc.</a:t>
            </a:r>
          </a:p>
          <a:p>
            <a:pPr marL="642938" indent="-285750"/>
            <a:r>
              <a:rPr lang="en-US" sz="2300" dirty="0"/>
              <a:t>Painful spasms in the ureters or bladder caused by blood clots</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Audio 6">
            <a:hlinkClick r:id="" action="ppaction://media"/>
            <a:extLst>
              <a:ext uri="{FF2B5EF4-FFF2-40B4-BE49-F238E27FC236}">
                <a16:creationId xmlns:a16="http://schemas.microsoft.com/office/drawing/2014/main" id="{7BF1DA16-E9F3-414A-BED9-32FB90395FE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2353317"/>
      </p:ext>
    </p:extLst>
  </p:cSld>
  <p:clrMapOvr>
    <a:masterClrMapping/>
  </p:clrMapOvr>
  <mc:AlternateContent xmlns:mc="http://schemas.openxmlformats.org/markup-compatibility/2006" xmlns:p14="http://schemas.microsoft.com/office/powerpoint/2010/main">
    <mc:Choice Requires="p14">
      <p:transition spd="slow" p14:dur="2000" advTm="14981"/>
    </mc:Choice>
    <mc:Fallback xmlns="">
      <p:transition spd="slow" advTm="149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826931" cy="4741453"/>
          </a:xfrm>
        </p:spPr>
        <p:txBody>
          <a:bodyPr>
            <a:normAutofit/>
          </a:bodyPr>
          <a:lstStyle/>
          <a:p>
            <a:r>
              <a:rPr lang="en-US" dirty="0"/>
              <a:t>Wilms tumours (Nephroblastoma) are most common in children.  These frequently present as a painless swelling of the abdomen.  However, other symptoms may include:</a:t>
            </a:r>
          </a:p>
          <a:p>
            <a:endParaRPr lang="en-US" dirty="0"/>
          </a:p>
          <a:p>
            <a:pPr marL="642938" indent="-285750"/>
            <a:r>
              <a:rPr lang="en-US" dirty="0"/>
              <a:t>Bleeding inside the tumour causing pain</a:t>
            </a:r>
          </a:p>
          <a:p>
            <a:pPr marL="642938" indent="-285750"/>
            <a:r>
              <a:rPr lang="en-US" dirty="0" err="1"/>
              <a:t>Haematuria</a:t>
            </a:r>
            <a:r>
              <a:rPr lang="en-US" dirty="0"/>
              <a:t> (blood in the urine)</a:t>
            </a:r>
          </a:p>
          <a:p>
            <a:pPr marL="642938" indent="-285750"/>
            <a:r>
              <a:rPr lang="en-US" dirty="0"/>
              <a:t>High blood pressure</a:t>
            </a:r>
          </a:p>
          <a:p>
            <a:pPr marL="642938" indent="-285750"/>
            <a:r>
              <a:rPr lang="en-US" dirty="0"/>
              <a:t>Fever</a:t>
            </a:r>
          </a:p>
          <a:p>
            <a:pPr marL="642938" indent="-285750"/>
            <a:r>
              <a:rPr lang="en-US" dirty="0"/>
              <a:t>Loss of appetite</a:t>
            </a:r>
          </a:p>
          <a:p>
            <a:pPr marL="642938" indent="-285750"/>
            <a:r>
              <a:rPr lang="en-US" dirty="0"/>
              <a:t>Weight loss</a:t>
            </a: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7" name="Audio 6">
            <a:hlinkClick r:id="" action="ppaction://media"/>
            <a:extLst>
              <a:ext uri="{FF2B5EF4-FFF2-40B4-BE49-F238E27FC236}">
                <a16:creationId xmlns:a16="http://schemas.microsoft.com/office/drawing/2014/main" id="{4529BDF2-3D17-42FC-B9A0-A1708552FA6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72642086"/>
      </p:ext>
    </p:extLst>
  </p:cSld>
  <p:clrMapOvr>
    <a:masterClrMapping/>
  </p:clrMapOvr>
  <mc:AlternateContent xmlns:mc="http://schemas.openxmlformats.org/markup-compatibility/2006" xmlns:p14="http://schemas.microsoft.com/office/powerpoint/2010/main">
    <mc:Choice Requires="p14">
      <p:transition spd="slow" p14:dur="2000" advTm="10760"/>
    </mc:Choice>
    <mc:Fallback xmlns="">
      <p:transition spd="slow" advTm="107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Kidney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5967549" cy="4741453"/>
          </a:xfrm>
        </p:spPr>
        <p:txBody>
          <a:bodyPr>
            <a:normAutofit/>
          </a:bodyPr>
          <a:lstStyle/>
          <a:p>
            <a:r>
              <a:rPr lang="en-GB" dirty="0">
                <a:latin typeface="+mn-lt"/>
              </a:rPr>
              <a:t>The kidneys are two bean shaped organs that are part of the urinary system, positioned along the spinal column with one kidney either side of the spine just under the ribcage.  The right kidney usually sits slightly lower than the left</a:t>
            </a:r>
          </a:p>
          <a:p>
            <a:endParaRPr lang="en-GB" dirty="0">
              <a:latin typeface="+mn-lt"/>
            </a:endParaRPr>
          </a:p>
          <a:p>
            <a:r>
              <a:rPr lang="en-GB" dirty="0">
                <a:latin typeface="+mn-lt"/>
              </a:rPr>
              <a:t>You may be familiar with the term “renal” which simply means “relating to the kidneys”</a:t>
            </a:r>
          </a:p>
          <a:p>
            <a:endParaRPr lang="en-GB" dirty="0">
              <a:latin typeface="+mn-lt"/>
            </a:endParaRPr>
          </a:p>
          <a:p>
            <a:endParaRPr lang="en-GB" dirty="0">
              <a:latin typeface="+mn-lt"/>
            </a:endParaRP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03/12/2025</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pic>
        <p:nvPicPr>
          <p:cNvPr id="7" name="Picture 6">
            <a:extLst>
              <a:ext uri="{FF2B5EF4-FFF2-40B4-BE49-F238E27FC236}">
                <a16:creationId xmlns:a16="http://schemas.microsoft.com/office/drawing/2014/main" id="{EF433915-974F-4856-A19A-897B991F362C}"/>
              </a:ext>
            </a:extLst>
          </p:cNvPr>
          <p:cNvPicPr>
            <a:picLocks noChangeAspect="1"/>
          </p:cNvPicPr>
          <p:nvPr/>
        </p:nvPicPr>
        <p:blipFill>
          <a:blip r:embed="rId5"/>
          <a:stretch>
            <a:fillRect/>
          </a:stretch>
        </p:blipFill>
        <p:spPr>
          <a:xfrm>
            <a:off x="7223760" y="1651310"/>
            <a:ext cx="4405954" cy="4193904"/>
          </a:xfrm>
          <a:prstGeom prst="rect">
            <a:avLst/>
          </a:prstGeom>
        </p:spPr>
      </p:pic>
      <p:pic>
        <p:nvPicPr>
          <p:cNvPr id="9" name="Audio 8">
            <a:hlinkClick r:id="" action="ppaction://media"/>
            <a:extLst>
              <a:ext uri="{FF2B5EF4-FFF2-40B4-BE49-F238E27FC236}">
                <a16:creationId xmlns:a16="http://schemas.microsoft.com/office/drawing/2014/main" id="{64EC93A9-3C0F-4262-8A72-F7FDD3C1342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670618495"/>
      </p:ext>
    </p:extLst>
  </p:cSld>
  <p:clrMapOvr>
    <a:masterClrMapping/>
  </p:clrMapOvr>
  <mc:AlternateContent xmlns:mc="http://schemas.openxmlformats.org/markup-compatibility/2006" xmlns:p14="http://schemas.microsoft.com/office/powerpoint/2010/main">
    <mc:Choice Requires="p14">
      <p:transition spd="slow" p14:dur="2000" advTm="11933"/>
    </mc:Choice>
    <mc:Fallback xmlns="">
      <p:transition spd="slow" advTm="119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bdc170815585a9c29006cee6d78d5e53">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6ab3f948de4ed40b574de1c23bed44cb"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2.xml><?xml version="1.0" encoding="utf-8"?>
<ds:datastoreItem xmlns:ds="http://schemas.openxmlformats.org/officeDocument/2006/customXml" ds:itemID="{072024DB-DD24-419A-AD51-AA142FDF4A48}">
  <ds:schemaRefs>
    <ds:schemaRef ds:uri="http://schemas.microsoft.com/sharepoint/v3"/>
    <ds:schemaRef ds:uri="7b410ab3-33f9-46b0-a7e8-8030da7493ff"/>
    <ds:schemaRef ds:uri="http://schemas.microsoft.com/office/infopath/2007/PartnerControls"/>
    <ds:schemaRef ds:uri="http://purl.org/dc/dcmitype/"/>
    <ds:schemaRef ds:uri="d90b2148-dfd5-4925-bdbf-65fefdd6aea1"/>
    <ds:schemaRef ds:uri="http://purl.org/dc/elements/1.1/"/>
    <ds:schemaRef ds:uri="http://purl.org/dc/terms/"/>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6911AF86-7FDB-4DC5-AB13-143DD18D3B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8871</TotalTime>
  <Words>3639</Words>
  <Application>Microsoft Office PowerPoint</Application>
  <PresentationFormat>Widescreen</PresentationFormat>
  <Paragraphs>377</Paragraphs>
  <Slides>32</Slides>
  <Notes>32</Notes>
  <HiddenSlides>0</HiddenSlides>
  <MMClips>32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Introduction</vt:lpstr>
      <vt:lpstr>Urology</vt:lpstr>
      <vt:lpstr>Urinary Tract - Kidney (excludes Renal Pelvis)</vt:lpstr>
      <vt:lpstr>Kidney – Causes &amp; Risk Factors</vt:lpstr>
      <vt:lpstr>Kidney – Signs &amp; Symptoms</vt:lpstr>
      <vt:lpstr>Kidney – Signs &amp; Symptoms</vt:lpstr>
      <vt:lpstr>Kidney – Anatomy &amp; Physiology</vt:lpstr>
      <vt:lpstr>Kidney – Anatomy &amp; Physiology</vt:lpstr>
      <vt:lpstr>Kidney – Regional Lymph Nodes</vt:lpstr>
      <vt:lpstr>Kidney – Diagnosis</vt:lpstr>
      <vt:lpstr>Kidney – Diagnosis</vt:lpstr>
      <vt:lpstr>Kidney – Morphology</vt:lpstr>
      <vt:lpstr>Kidney – ICD10 Topography</vt:lpstr>
      <vt:lpstr>Kidney – Grade – Renal Cell Carcinoma</vt:lpstr>
      <vt:lpstr>Kidney – Stage – Renal Cell Carcinoma</vt:lpstr>
      <vt:lpstr>Kidney – Stage – Renal Cell Carcinoma</vt:lpstr>
      <vt:lpstr>Kidney – Stage – Wilms Tumour (Nephroblastoma)</vt:lpstr>
      <vt:lpstr>Kidney – Treatment – Renal Cell Carcinoma Surgery</vt:lpstr>
      <vt:lpstr>Kidney – Treatment – Renal Cell Carcinoma Targeted Treatments &amp; Immunotherapy</vt:lpstr>
      <vt:lpstr>Kidney – Treatment – Renal Cell Carcinoma Chemotherapy &amp; Radiotherapy</vt:lpstr>
      <vt:lpstr>Kidney – Treatment – Wilms Tumour Chemotherapy, Surgery &amp; Radiotherapy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Module</dc:title>
  <dc:creator>NDRS</dc:creator>
  <cp:keywords>COSD</cp:keywords>
  <cp:lastModifiedBy>MOLLETT, Marianne (NHS ENGLAND)</cp:lastModifiedBy>
  <cp:revision>240</cp:revision>
  <dcterms:created xsi:type="dcterms:W3CDTF">2021-02-08T11:29:00Z</dcterms:created>
  <dcterms:modified xsi:type="dcterms:W3CDTF">2025-12-03T17:03:13Z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