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4"/>
  </p:notesMasterIdLst>
  <p:handoutMasterIdLst>
    <p:handoutMasterId r:id="rId45"/>
  </p:handoutMasterIdLst>
  <p:sldIdLst>
    <p:sldId id="272" r:id="rId5"/>
    <p:sldId id="304" r:id="rId6"/>
    <p:sldId id="585" r:id="rId7"/>
    <p:sldId id="266" r:id="rId8"/>
    <p:sldId id="618" r:id="rId9"/>
    <p:sldId id="610" r:id="rId10"/>
    <p:sldId id="625" r:id="rId11"/>
    <p:sldId id="623" r:id="rId12"/>
    <p:sldId id="626" r:id="rId13"/>
    <p:sldId id="641" r:id="rId14"/>
    <p:sldId id="642" r:id="rId15"/>
    <p:sldId id="643" r:id="rId16"/>
    <p:sldId id="621" r:id="rId17"/>
    <p:sldId id="645" r:id="rId18"/>
    <p:sldId id="635" r:id="rId19"/>
    <p:sldId id="619" r:id="rId20"/>
    <p:sldId id="646" r:id="rId21"/>
    <p:sldId id="648" r:id="rId22"/>
    <p:sldId id="647" r:id="rId23"/>
    <p:sldId id="655" r:id="rId24"/>
    <p:sldId id="659" r:id="rId25"/>
    <p:sldId id="636" r:id="rId26"/>
    <p:sldId id="633" r:id="rId27"/>
    <p:sldId id="725" r:id="rId28"/>
    <p:sldId id="631" r:id="rId29"/>
    <p:sldId id="650" r:id="rId30"/>
    <p:sldId id="651" r:id="rId31"/>
    <p:sldId id="630" r:id="rId32"/>
    <p:sldId id="653" r:id="rId33"/>
    <p:sldId id="652" r:id="rId34"/>
    <p:sldId id="654" r:id="rId35"/>
    <p:sldId id="638" r:id="rId36"/>
    <p:sldId id="658" r:id="rId37"/>
    <p:sldId id="657" r:id="rId38"/>
    <p:sldId id="656" r:id="rId39"/>
    <p:sldId id="543" r:id="rId40"/>
    <p:sldId id="660" r:id="rId41"/>
    <p:sldId id="293" r:id="rId42"/>
    <p:sldId id="724" r:id="rId43"/>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585"/>
            <p14:sldId id="266"/>
            <p14:sldId id="618"/>
            <p14:sldId id="610"/>
            <p14:sldId id="625"/>
            <p14:sldId id="623"/>
            <p14:sldId id="626"/>
            <p14:sldId id="641"/>
            <p14:sldId id="642"/>
            <p14:sldId id="643"/>
            <p14:sldId id="621"/>
            <p14:sldId id="645"/>
            <p14:sldId id="635"/>
            <p14:sldId id="619"/>
            <p14:sldId id="646"/>
            <p14:sldId id="648"/>
            <p14:sldId id="647"/>
            <p14:sldId id="655"/>
            <p14:sldId id="659"/>
            <p14:sldId id="636"/>
            <p14:sldId id="633"/>
            <p14:sldId id="725"/>
            <p14:sldId id="631"/>
            <p14:sldId id="650"/>
            <p14:sldId id="651"/>
            <p14:sldId id="630"/>
            <p14:sldId id="653"/>
            <p14:sldId id="652"/>
            <p14:sldId id="654"/>
            <p14:sldId id="638"/>
            <p14:sldId id="658"/>
            <p14:sldId id="657"/>
            <p14:sldId id="656"/>
            <p14:sldId id="543"/>
            <p14:sldId id="660"/>
            <p14:sldId id="293"/>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D8B8"/>
    <a:srgbClr val="2AA8AA"/>
    <a:srgbClr val="E8F1F1"/>
    <a:srgbClr val="425563"/>
    <a:srgbClr val="228789"/>
    <a:srgbClr val="329E6A"/>
    <a:srgbClr val="4CC088"/>
    <a:srgbClr val="45B1E9"/>
    <a:srgbClr val="337EC6"/>
    <a:srgbClr val="7686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91162" autoAdjust="0"/>
  </p:normalViewPr>
  <p:slideViewPr>
    <p:cSldViewPr snapToGrid="0">
      <p:cViewPr varScale="1">
        <p:scale>
          <a:sx n="101" d="100"/>
          <a:sy n="101" d="100"/>
        </p:scale>
        <p:origin x="876" y="102"/>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3T13:13:48.490" v="0"/>
      <pc:docMkLst>
        <pc:docMk/>
      </pc:docMkLst>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A1D0A2-976B-3446-8E79-74AB791E63EA}"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US"/>
        </a:p>
      </dgm:t>
    </dgm:pt>
    <dgm:pt modelId="{8621D0A4-263D-B84F-A028-943013185531}">
      <dgm:prSet phldrT="[Text]" custT="1"/>
      <dgm:spPr/>
      <dgm:t>
        <a:bodyPr/>
        <a:lstStyle/>
        <a:p>
          <a:r>
            <a:rPr lang="en-US" sz="3500" dirty="0"/>
            <a:t>Invasive</a:t>
          </a:r>
          <a:endParaRPr lang="en-US" sz="2000" dirty="0"/>
        </a:p>
      </dgm:t>
    </dgm:pt>
    <dgm:pt modelId="{5BED153F-AB4A-F146-84D5-790DA63C25BD}" type="parTrans" cxnId="{66FF3114-C710-3444-9491-6B1379C90046}">
      <dgm:prSet/>
      <dgm:spPr/>
      <dgm:t>
        <a:bodyPr/>
        <a:lstStyle/>
        <a:p>
          <a:endParaRPr lang="en-US"/>
        </a:p>
      </dgm:t>
    </dgm:pt>
    <dgm:pt modelId="{7EFFFBCC-443B-5649-A4C6-FE60F7429F54}" type="sibTrans" cxnId="{66FF3114-C710-3444-9491-6B1379C90046}">
      <dgm:prSet/>
      <dgm:spPr/>
      <dgm:t>
        <a:bodyPr/>
        <a:lstStyle/>
        <a:p>
          <a:endParaRPr lang="en-US"/>
        </a:p>
      </dgm:t>
    </dgm:pt>
    <dgm:pt modelId="{AD80B7DA-ADF2-F64C-AADF-EA73D16D08B7}">
      <dgm:prSet phldrT="[Text]" custT="1"/>
      <dgm:spPr/>
      <dgm:t>
        <a:bodyPr/>
        <a:lstStyle/>
        <a:p>
          <a:pPr marL="0" indent="0">
            <a:buNone/>
          </a:pPr>
          <a:r>
            <a:rPr lang="en-US" sz="2200" dirty="0"/>
            <a:t>Invasive cancers are graded by the standard numerical system</a:t>
          </a:r>
        </a:p>
      </dgm:t>
    </dgm:pt>
    <dgm:pt modelId="{785D815C-4087-AD40-9C84-A5AB6B2DAF8C}" type="parTrans" cxnId="{C743AD54-9844-E742-A685-82B99C773E7D}">
      <dgm:prSet/>
      <dgm:spPr/>
      <dgm:t>
        <a:bodyPr/>
        <a:lstStyle/>
        <a:p>
          <a:endParaRPr lang="en-US"/>
        </a:p>
      </dgm:t>
    </dgm:pt>
    <dgm:pt modelId="{44857F69-A9CC-E543-AC07-A4EEECC901DB}" type="sibTrans" cxnId="{C743AD54-9844-E742-A685-82B99C773E7D}">
      <dgm:prSet/>
      <dgm:spPr/>
      <dgm:t>
        <a:bodyPr/>
        <a:lstStyle/>
        <a:p>
          <a:endParaRPr lang="en-US"/>
        </a:p>
      </dgm:t>
    </dgm:pt>
    <dgm:pt modelId="{B928E09D-6C92-9348-B288-7E2994FE16BA}">
      <dgm:prSet phldrT="[Text]" custT="1"/>
      <dgm:spPr>
        <a:solidFill>
          <a:srgbClr val="005EB8">
            <a:hueOff val="0"/>
            <a:satOff val="0"/>
            <a:lumOff val="0"/>
            <a:alphaOff val="0"/>
          </a:srgbClr>
        </a:solidFill>
        <a:ln w="12700" cap="flat" cmpd="sng" algn="ctr">
          <a:solidFill>
            <a:srgbClr val="005EB8">
              <a:hueOff val="0"/>
              <a:satOff val="0"/>
              <a:lumOff val="0"/>
              <a:alphaOff val="0"/>
            </a:srgbClr>
          </a:solidFill>
          <a:prstDash val="solid"/>
          <a:miter lim="800000"/>
        </a:ln>
        <a:effectLst/>
      </dgm:spPr>
      <dgm:t>
        <a:bodyPr spcFirstLastPara="0" vert="horz" wrap="square" lIns="248920" tIns="142240" rIns="248920" bIns="14224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Arial Nova Light"/>
              <a:ea typeface="+mn-ea"/>
              <a:cs typeface="+mn-cs"/>
            </a:rPr>
            <a:t>Non-Invasive</a:t>
          </a:r>
        </a:p>
      </dgm:t>
    </dgm:pt>
    <dgm:pt modelId="{350803CC-5A35-7D4D-ACEF-0248A017E431}" type="parTrans" cxnId="{6732666E-5D55-D547-8ABC-BCC057029361}">
      <dgm:prSet/>
      <dgm:spPr/>
      <dgm:t>
        <a:bodyPr/>
        <a:lstStyle/>
        <a:p>
          <a:endParaRPr lang="en-US"/>
        </a:p>
      </dgm:t>
    </dgm:pt>
    <dgm:pt modelId="{0AC06715-4736-C448-9A92-D7C55A77D9AF}" type="sibTrans" cxnId="{6732666E-5D55-D547-8ABC-BCC057029361}">
      <dgm:prSet/>
      <dgm:spPr/>
      <dgm:t>
        <a:bodyPr/>
        <a:lstStyle/>
        <a:p>
          <a:endParaRPr lang="en-US"/>
        </a:p>
      </dgm:t>
    </dgm:pt>
    <dgm:pt modelId="{23356A63-AC65-4348-8E10-68B5DB0AC404}">
      <dgm:prSet phldrT="[Text]" custT="1"/>
      <dgm:spPr/>
      <dgm:t>
        <a:bodyPr/>
        <a:lstStyle/>
        <a:p>
          <a:pPr>
            <a:buFont typeface="Arial" panose="020B0604020202020204" pitchFamily="34" charset="0"/>
            <a:buChar char="•"/>
          </a:pPr>
          <a:r>
            <a:rPr lang="en-GB" sz="2200" dirty="0"/>
            <a:t>PUNLMP (Papillary urothelial neoplasm of low malignant potential)</a:t>
          </a:r>
          <a:endParaRPr lang="en-US" sz="2200" dirty="0"/>
        </a:p>
      </dgm:t>
    </dgm:pt>
    <dgm:pt modelId="{188D82A2-D6A9-9040-809D-6CA57DD79E42}" type="parTrans" cxnId="{5C8B9190-F641-054F-AF24-376C74B31C13}">
      <dgm:prSet/>
      <dgm:spPr/>
      <dgm:t>
        <a:bodyPr/>
        <a:lstStyle/>
        <a:p>
          <a:endParaRPr lang="en-US"/>
        </a:p>
      </dgm:t>
    </dgm:pt>
    <dgm:pt modelId="{52EF2D99-5BDD-0C46-8DCA-DE7BD95345F5}" type="sibTrans" cxnId="{5C8B9190-F641-054F-AF24-376C74B31C13}">
      <dgm:prSet/>
      <dgm:spPr/>
      <dgm:t>
        <a:bodyPr/>
        <a:lstStyle/>
        <a:p>
          <a:endParaRPr lang="en-US"/>
        </a:p>
      </dgm:t>
    </dgm:pt>
    <dgm:pt modelId="{B1DAC05D-48B8-1140-B16E-FE85AD499D75}">
      <dgm:prSet phldrT="[Text]" custT="1"/>
      <dgm:spPr/>
      <dgm:t>
        <a:bodyPr/>
        <a:lstStyle/>
        <a:p>
          <a:pPr marL="228600" indent="0">
            <a:buNone/>
          </a:pPr>
          <a:r>
            <a:rPr lang="en-US" sz="2200" dirty="0"/>
            <a:t>Grade 1 – Well differentiated</a:t>
          </a:r>
        </a:p>
      </dgm:t>
    </dgm:pt>
    <dgm:pt modelId="{78E91564-B44B-7047-B8DF-C711A825536B}" type="parTrans" cxnId="{62EA7EE8-F786-8448-9906-65649F815F85}">
      <dgm:prSet/>
      <dgm:spPr/>
      <dgm:t>
        <a:bodyPr/>
        <a:lstStyle/>
        <a:p>
          <a:endParaRPr lang="en-US"/>
        </a:p>
      </dgm:t>
    </dgm:pt>
    <dgm:pt modelId="{9F129FD8-2396-3342-996D-537C353C885B}" type="sibTrans" cxnId="{62EA7EE8-F786-8448-9906-65649F815F85}">
      <dgm:prSet/>
      <dgm:spPr/>
      <dgm:t>
        <a:bodyPr/>
        <a:lstStyle/>
        <a:p>
          <a:endParaRPr lang="en-US"/>
        </a:p>
      </dgm:t>
    </dgm:pt>
    <dgm:pt modelId="{6B8E35A1-EFB6-3246-A12F-33ED46B27D82}">
      <dgm:prSet phldrT="[Text]" custT="1"/>
      <dgm:spPr/>
      <dgm:t>
        <a:bodyPr/>
        <a:lstStyle/>
        <a:p>
          <a:pPr marL="228600" indent="0">
            <a:buNone/>
          </a:pPr>
          <a:r>
            <a:rPr lang="en-US" sz="2200" dirty="0"/>
            <a:t>Grade 2 – Moderately differentiated</a:t>
          </a:r>
        </a:p>
      </dgm:t>
    </dgm:pt>
    <dgm:pt modelId="{5EC4E600-B14D-1940-B5BC-93917147B2F1}" type="parTrans" cxnId="{7238291A-84D4-0F43-B3CB-0735123C5B69}">
      <dgm:prSet/>
      <dgm:spPr/>
      <dgm:t>
        <a:bodyPr/>
        <a:lstStyle/>
        <a:p>
          <a:endParaRPr lang="en-US"/>
        </a:p>
      </dgm:t>
    </dgm:pt>
    <dgm:pt modelId="{DB5FE9C5-12A1-A947-9904-BEA00C4DF156}" type="sibTrans" cxnId="{7238291A-84D4-0F43-B3CB-0735123C5B69}">
      <dgm:prSet/>
      <dgm:spPr/>
      <dgm:t>
        <a:bodyPr/>
        <a:lstStyle/>
        <a:p>
          <a:endParaRPr lang="en-US"/>
        </a:p>
      </dgm:t>
    </dgm:pt>
    <dgm:pt modelId="{6F31CBCE-06C1-3342-961B-DE800F760EE2}">
      <dgm:prSet phldrT="[Text]" custT="1"/>
      <dgm:spPr/>
      <dgm:t>
        <a:bodyPr/>
        <a:lstStyle/>
        <a:p>
          <a:pPr marL="228600" indent="0">
            <a:buNone/>
          </a:pPr>
          <a:r>
            <a:rPr lang="en-US" sz="2200" dirty="0"/>
            <a:t>Grade 3 – Poorly differentiated</a:t>
          </a:r>
        </a:p>
      </dgm:t>
    </dgm:pt>
    <dgm:pt modelId="{D53E30FE-890D-1D45-BF0A-2BD7569C35D0}" type="parTrans" cxnId="{4544ACC7-75F5-E348-B55F-69EE920AEAA2}">
      <dgm:prSet/>
      <dgm:spPr/>
      <dgm:t>
        <a:bodyPr/>
        <a:lstStyle/>
        <a:p>
          <a:endParaRPr lang="en-US"/>
        </a:p>
      </dgm:t>
    </dgm:pt>
    <dgm:pt modelId="{21B01364-0EED-6D45-BD16-E357FB608783}" type="sibTrans" cxnId="{4544ACC7-75F5-E348-B55F-69EE920AEAA2}">
      <dgm:prSet/>
      <dgm:spPr/>
      <dgm:t>
        <a:bodyPr/>
        <a:lstStyle/>
        <a:p>
          <a:endParaRPr lang="en-US"/>
        </a:p>
      </dgm:t>
    </dgm:pt>
    <dgm:pt modelId="{5BE7EA7B-39EF-214C-9B68-52004B1A7050}">
      <dgm:prSet custT="1"/>
      <dgm:spPr/>
      <dgm:t>
        <a:bodyPr/>
        <a:lstStyle/>
        <a:p>
          <a:pPr>
            <a:buFont typeface="Arial" panose="020B0604020202020204" pitchFamily="34" charset="0"/>
            <a:buChar char="•"/>
          </a:pPr>
          <a:r>
            <a:rPr lang="en-GB" sz="2200" dirty="0"/>
            <a:t>Grade 2 – Moderately differentiated </a:t>
          </a:r>
        </a:p>
      </dgm:t>
    </dgm:pt>
    <dgm:pt modelId="{76AFA952-60CB-C94F-AEF4-A2D41A668EEB}" type="parTrans" cxnId="{C63C5BCE-A47C-C44A-BC9A-C3709D831DAF}">
      <dgm:prSet/>
      <dgm:spPr/>
      <dgm:t>
        <a:bodyPr/>
        <a:lstStyle/>
        <a:p>
          <a:endParaRPr lang="en-US"/>
        </a:p>
      </dgm:t>
    </dgm:pt>
    <dgm:pt modelId="{EE03E03F-CF0E-A34F-9953-CEBD844BA4B0}" type="sibTrans" cxnId="{C63C5BCE-A47C-C44A-BC9A-C3709D831DAF}">
      <dgm:prSet/>
      <dgm:spPr/>
      <dgm:t>
        <a:bodyPr/>
        <a:lstStyle/>
        <a:p>
          <a:endParaRPr lang="en-US"/>
        </a:p>
      </dgm:t>
    </dgm:pt>
    <dgm:pt modelId="{AFBCEBB1-BFCA-B042-8D5D-42C0B666802C}">
      <dgm:prSet custT="1"/>
      <dgm:spPr/>
      <dgm:t>
        <a:bodyPr/>
        <a:lstStyle/>
        <a:p>
          <a:pPr>
            <a:buFont typeface="Arial" panose="020B0604020202020204" pitchFamily="34" charset="0"/>
            <a:buChar char="•"/>
          </a:pPr>
          <a:r>
            <a:rPr lang="en-US" sz="2200" dirty="0"/>
            <a:t>Grade 3 – Poorly differentiated</a:t>
          </a:r>
          <a:endParaRPr lang="en-GB" sz="2200" dirty="0"/>
        </a:p>
      </dgm:t>
    </dgm:pt>
    <dgm:pt modelId="{E7B2BD56-ED03-D44E-A843-7D25793524E7}" type="parTrans" cxnId="{B64E18F0-B4A6-0C48-97CD-42A168E6772D}">
      <dgm:prSet/>
      <dgm:spPr/>
      <dgm:t>
        <a:bodyPr/>
        <a:lstStyle/>
        <a:p>
          <a:endParaRPr lang="en-US"/>
        </a:p>
      </dgm:t>
    </dgm:pt>
    <dgm:pt modelId="{7AD69975-D3DC-CB45-9C67-62E693DA5350}" type="sibTrans" cxnId="{B64E18F0-B4A6-0C48-97CD-42A168E6772D}">
      <dgm:prSet/>
      <dgm:spPr/>
      <dgm:t>
        <a:bodyPr/>
        <a:lstStyle/>
        <a:p>
          <a:endParaRPr lang="en-US"/>
        </a:p>
      </dgm:t>
    </dgm:pt>
    <dgm:pt modelId="{F4FA62AF-0183-1D4A-9A3A-C801F9FE99C9}">
      <dgm:prSet custT="1"/>
      <dgm:spPr/>
      <dgm:t>
        <a:bodyPr/>
        <a:lstStyle/>
        <a:p>
          <a:pPr>
            <a:buFont typeface="Arial" panose="020B0604020202020204" pitchFamily="34" charset="0"/>
            <a:buChar char="•"/>
          </a:pPr>
          <a:r>
            <a:rPr lang="en-GB" sz="2200" dirty="0"/>
            <a:t>Low grade </a:t>
          </a:r>
        </a:p>
      </dgm:t>
    </dgm:pt>
    <dgm:pt modelId="{D0795030-60A1-D249-BF92-B651A5568F61}" type="parTrans" cxnId="{3AE6325F-6A4F-EC40-9196-EEC320AFF7C5}">
      <dgm:prSet/>
      <dgm:spPr/>
      <dgm:t>
        <a:bodyPr/>
        <a:lstStyle/>
        <a:p>
          <a:endParaRPr lang="en-US"/>
        </a:p>
      </dgm:t>
    </dgm:pt>
    <dgm:pt modelId="{AE08F7CF-B5CE-474D-AE7A-523B4880B117}" type="sibTrans" cxnId="{3AE6325F-6A4F-EC40-9196-EEC320AFF7C5}">
      <dgm:prSet/>
      <dgm:spPr/>
      <dgm:t>
        <a:bodyPr/>
        <a:lstStyle/>
        <a:p>
          <a:endParaRPr lang="en-US"/>
        </a:p>
      </dgm:t>
    </dgm:pt>
    <dgm:pt modelId="{BB7E17FC-5F3A-784F-8377-6932CE9498B6}">
      <dgm:prSet custT="1"/>
      <dgm:spPr/>
      <dgm:t>
        <a:bodyPr/>
        <a:lstStyle/>
        <a:p>
          <a:pPr>
            <a:buFont typeface="Arial" panose="020B0604020202020204" pitchFamily="34" charset="0"/>
            <a:buChar char="•"/>
          </a:pPr>
          <a:r>
            <a:rPr lang="en-GB" sz="2200" dirty="0"/>
            <a:t>High grade </a:t>
          </a:r>
        </a:p>
      </dgm:t>
    </dgm:pt>
    <dgm:pt modelId="{9B1496D3-B7EF-F941-BC51-74BCA40BB565}" type="parTrans" cxnId="{439F2360-4090-0B42-8D5D-67D4F624661B}">
      <dgm:prSet/>
      <dgm:spPr/>
      <dgm:t>
        <a:bodyPr/>
        <a:lstStyle/>
        <a:p>
          <a:endParaRPr lang="en-US"/>
        </a:p>
      </dgm:t>
    </dgm:pt>
    <dgm:pt modelId="{D8126C85-2030-274F-A34D-3CAB53BD3AF3}" type="sibTrans" cxnId="{439F2360-4090-0B42-8D5D-67D4F624661B}">
      <dgm:prSet/>
      <dgm:spPr/>
      <dgm:t>
        <a:bodyPr/>
        <a:lstStyle/>
        <a:p>
          <a:endParaRPr lang="en-US"/>
        </a:p>
      </dgm:t>
    </dgm:pt>
    <dgm:pt modelId="{616AAB40-0C4C-1A47-9597-2FCF77E2420C}">
      <dgm:prSet phldrT="[Text]" custT="1"/>
      <dgm:spPr/>
      <dgm:t>
        <a:bodyPr/>
        <a:lstStyle/>
        <a:p>
          <a:pPr>
            <a:buFont typeface="Arial" panose="020B0604020202020204" pitchFamily="34" charset="0"/>
            <a:buChar char="•"/>
          </a:pPr>
          <a:r>
            <a:rPr lang="en-GB" sz="2200" dirty="0"/>
            <a:t>Grade 1 – Well differentiated </a:t>
          </a:r>
          <a:endParaRPr lang="en-US" sz="2200" dirty="0"/>
        </a:p>
      </dgm:t>
    </dgm:pt>
    <dgm:pt modelId="{299A7CA3-B1A5-8C42-B1D7-FD0A7EC2C373}" type="parTrans" cxnId="{C742A37A-E747-0248-84AE-FB460C8D0B15}">
      <dgm:prSet/>
      <dgm:spPr/>
      <dgm:t>
        <a:bodyPr/>
        <a:lstStyle/>
        <a:p>
          <a:endParaRPr lang="en-US"/>
        </a:p>
      </dgm:t>
    </dgm:pt>
    <dgm:pt modelId="{0BA6EB41-5CF8-C948-BE15-71CB5BEFDBE8}" type="sibTrans" cxnId="{C742A37A-E747-0248-84AE-FB460C8D0B15}">
      <dgm:prSet/>
      <dgm:spPr/>
      <dgm:t>
        <a:bodyPr/>
        <a:lstStyle/>
        <a:p>
          <a:endParaRPr lang="en-US"/>
        </a:p>
      </dgm:t>
    </dgm:pt>
    <dgm:pt modelId="{0FAEC8BF-6883-1341-AA54-3254B36A5F88}">
      <dgm:prSet phldrT="[Text]" custT="1"/>
      <dgm:spPr/>
      <dgm:t>
        <a:bodyPr/>
        <a:lstStyle/>
        <a:p>
          <a:pPr>
            <a:buFont typeface="Arial" panose="020B0604020202020204" pitchFamily="34" charset="0"/>
            <a:buChar char="•"/>
          </a:pPr>
          <a:endParaRPr lang="en-US" sz="2000" dirty="0"/>
        </a:p>
      </dgm:t>
    </dgm:pt>
    <dgm:pt modelId="{07C2D7EF-4A79-EE4A-8E85-7B5506182EC4}" type="parTrans" cxnId="{1B6689F0-D836-6748-9608-D3510E013686}">
      <dgm:prSet/>
      <dgm:spPr/>
      <dgm:t>
        <a:bodyPr/>
        <a:lstStyle/>
        <a:p>
          <a:endParaRPr lang="en-US"/>
        </a:p>
      </dgm:t>
    </dgm:pt>
    <dgm:pt modelId="{D2F85096-A38A-4848-B65F-82C363F4174E}" type="sibTrans" cxnId="{1B6689F0-D836-6748-9608-D3510E013686}">
      <dgm:prSet/>
      <dgm:spPr/>
      <dgm:t>
        <a:bodyPr/>
        <a:lstStyle/>
        <a:p>
          <a:endParaRPr lang="en-US"/>
        </a:p>
      </dgm:t>
    </dgm:pt>
    <dgm:pt modelId="{F36FCC5F-DF16-4016-A2A9-499F95E69F94}">
      <dgm:prSet phldrT="[Text]" custT="1"/>
      <dgm:spPr/>
      <dgm:t>
        <a:bodyPr/>
        <a:lstStyle/>
        <a:p>
          <a:pPr marL="228600" indent="0">
            <a:buNone/>
          </a:pPr>
          <a:endParaRPr lang="en-US" sz="2200" dirty="0"/>
        </a:p>
      </dgm:t>
    </dgm:pt>
    <dgm:pt modelId="{0EE2F888-B491-47E5-A5E2-7BC7E477A387}" type="parTrans" cxnId="{5BE1E20A-8858-4338-BC63-17AE2856244D}">
      <dgm:prSet/>
      <dgm:spPr/>
      <dgm:t>
        <a:bodyPr/>
        <a:lstStyle/>
        <a:p>
          <a:endParaRPr lang="en-GB"/>
        </a:p>
      </dgm:t>
    </dgm:pt>
    <dgm:pt modelId="{4C541BF1-12C1-439F-BE27-4B328C50AF31}" type="sibTrans" cxnId="{5BE1E20A-8858-4338-BC63-17AE2856244D}">
      <dgm:prSet/>
      <dgm:spPr/>
      <dgm:t>
        <a:bodyPr/>
        <a:lstStyle/>
        <a:p>
          <a:endParaRPr lang="en-GB"/>
        </a:p>
      </dgm:t>
    </dgm:pt>
    <dgm:pt modelId="{10C09385-9941-2647-959B-68112085F884}" type="pres">
      <dgm:prSet presAssocID="{12A1D0A2-976B-3446-8E79-74AB791E63EA}" presName="Name0" presStyleCnt="0">
        <dgm:presLayoutVars>
          <dgm:dir/>
          <dgm:animLvl val="lvl"/>
          <dgm:resizeHandles val="exact"/>
        </dgm:presLayoutVars>
      </dgm:prSet>
      <dgm:spPr/>
    </dgm:pt>
    <dgm:pt modelId="{F5A98C23-0F9C-5E4C-9F3E-88651EC4A4F3}" type="pres">
      <dgm:prSet presAssocID="{8621D0A4-263D-B84F-A028-943013185531}" presName="composite" presStyleCnt="0"/>
      <dgm:spPr/>
    </dgm:pt>
    <dgm:pt modelId="{CD4E488B-6A93-DA4C-A9A6-75912C205E7B}" type="pres">
      <dgm:prSet presAssocID="{8621D0A4-263D-B84F-A028-943013185531}" presName="parTx" presStyleLbl="alignNode1" presStyleIdx="0" presStyleCnt="2">
        <dgm:presLayoutVars>
          <dgm:chMax val="0"/>
          <dgm:chPref val="0"/>
          <dgm:bulletEnabled val="1"/>
        </dgm:presLayoutVars>
      </dgm:prSet>
      <dgm:spPr/>
    </dgm:pt>
    <dgm:pt modelId="{723FBFB9-D502-6F45-B998-3A90556E5BED}" type="pres">
      <dgm:prSet presAssocID="{8621D0A4-263D-B84F-A028-943013185531}" presName="desTx" presStyleLbl="alignAccFollowNode1" presStyleIdx="0" presStyleCnt="2">
        <dgm:presLayoutVars>
          <dgm:bulletEnabled val="1"/>
        </dgm:presLayoutVars>
      </dgm:prSet>
      <dgm:spPr/>
    </dgm:pt>
    <dgm:pt modelId="{8823AC89-33DD-2F4E-B1F2-D8C1A6368495}" type="pres">
      <dgm:prSet presAssocID="{7EFFFBCC-443B-5649-A4C6-FE60F7429F54}" presName="space" presStyleCnt="0"/>
      <dgm:spPr/>
    </dgm:pt>
    <dgm:pt modelId="{2D2FDBAD-9C6B-E640-A9BF-6A37000199D4}" type="pres">
      <dgm:prSet presAssocID="{B928E09D-6C92-9348-B288-7E2994FE16BA}" presName="composite" presStyleCnt="0"/>
      <dgm:spPr/>
    </dgm:pt>
    <dgm:pt modelId="{602B70BE-A188-BE47-97F1-8E62755F9A7C}" type="pres">
      <dgm:prSet presAssocID="{B928E09D-6C92-9348-B288-7E2994FE16BA}" presName="parTx" presStyleLbl="alignNode1" presStyleIdx="1" presStyleCnt="2" custScaleX="103884">
        <dgm:presLayoutVars>
          <dgm:chMax val="0"/>
          <dgm:chPref val="0"/>
          <dgm:bulletEnabled val="1"/>
        </dgm:presLayoutVars>
      </dgm:prSet>
      <dgm:spPr>
        <a:xfrm>
          <a:off x="5840324" y="109635"/>
          <a:ext cx="5316933" cy="1872000"/>
        </a:xfrm>
        <a:prstGeom prst="rect">
          <a:avLst/>
        </a:prstGeom>
      </dgm:spPr>
    </dgm:pt>
    <dgm:pt modelId="{2919A4B4-9B7B-5F47-A25F-961ED4A85CB1}" type="pres">
      <dgm:prSet presAssocID="{B928E09D-6C92-9348-B288-7E2994FE16BA}" presName="desTx" presStyleLbl="alignAccFollowNode1" presStyleIdx="1" presStyleCnt="2" custScaleX="103884">
        <dgm:presLayoutVars>
          <dgm:bulletEnabled val="1"/>
        </dgm:presLayoutVars>
      </dgm:prSet>
      <dgm:spPr/>
    </dgm:pt>
  </dgm:ptLst>
  <dgm:cxnLst>
    <dgm:cxn modelId="{5BE1E20A-8858-4338-BC63-17AE2856244D}" srcId="{8621D0A4-263D-B84F-A028-943013185531}" destId="{F36FCC5F-DF16-4016-A2A9-499F95E69F94}" srcOrd="1" destOrd="0" parTransId="{0EE2F888-B491-47E5-A5E2-7BC7E477A387}" sibTransId="{4C541BF1-12C1-439F-BE27-4B328C50AF31}"/>
    <dgm:cxn modelId="{36EFEA0C-F3EE-4574-B742-BC0727DCD398}" type="presOf" srcId="{6B8E35A1-EFB6-3246-A12F-33ED46B27D82}" destId="{723FBFB9-D502-6F45-B998-3A90556E5BED}" srcOrd="0" destOrd="3" presId="urn:microsoft.com/office/officeart/2005/8/layout/hList1"/>
    <dgm:cxn modelId="{5067710D-6ABD-4AB6-828B-78467480FEA7}" type="presOf" srcId="{23356A63-AC65-4348-8E10-68B5DB0AC404}" destId="{2919A4B4-9B7B-5F47-A25F-961ED4A85CB1}" srcOrd="0" destOrd="1" presId="urn:microsoft.com/office/officeart/2005/8/layout/hList1"/>
    <dgm:cxn modelId="{66FF3114-C710-3444-9491-6B1379C90046}" srcId="{12A1D0A2-976B-3446-8E79-74AB791E63EA}" destId="{8621D0A4-263D-B84F-A028-943013185531}" srcOrd="0" destOrd="0" parTransId="{5BED153F-AB4A-F146-84D5-790DA63C25BD}" sibTransId="{7EFFFBCC-443B-5649-A4C6-FE60F7429F54}"/>
    <dgm:cxn modelId="{7238291A-84D4-0F43-B3CB-0735123C5B69}" srcId="{8621D0A4-263D-B84F-A028-943013185531}" destId="{6B8E35A1-EFB6-3246-A12F-33ED46B27D82}" srcOrd="3" destOrd="0" parTransId="{5EC4E600-B14D-1940-B5BC-93917147B2F1}" sibTransId="{DB5FE9C5-12A1-A947-9904-BEA00C4DF156}"/>
    <dgm:cxn modelId="{9304F729-B07C-4DEB-892A-8D9B48D0622E}" type="presOf" srcId="{AFBCEBB1-BFCA-B042-8D5D-42C0B666802C}" destId="{2919A4B4-9B7B-5F47-A25F-961ED4A85CB1}" srcOrd="0" destOrd="4" presId="urn:microsoft.com/office/officeart/2005/8/layout/hList1"/>
    <dgm:cxn modelId="{3AE6325F-6A4F-EC40-9196-EEC320AFF7C5}" srcId="{B928E09D-6C92-9348-B288-7E2994FE16BA}" destId="{F4FA62AF-0183-1D4A-9A3A-C801F9FE99C9}" srcOrd="5" destOrd="0" parTransId="{D0795030-60A1-D249-BF92-B651A5568F61}" sibTransId="{AE08F7CF-B5CE-474D-AE7A-523B4880B117}"/>
    <dgm:cxn modelId="{439F2360-4090-0B42-8D5D-67D4F624661B}" srcId="{B928E09D-6C92-9348-B288-7E2994FE16BA}" destId="{BB7E17FC-5F3A-784F-8377-6932CE9498B6}" srcOrd="6" destOrd="0" parTransId="{9B1496D3-B7EF-F941-BC51-74BCA40BB565}" sibTransId="{D8126C85-2030-274F-A34D-3CAB53BD3AF3}"/>
    <dgm:cxn modelId="{86423F62-F866-4BA6-A00B-D3F07FD1AD13}" type="presOf" srcId="{8621D0A4-263D-B84F-A028-943013185531}" destId="{CD4E488B-6A93-DA4C-A9A6-75912C205E7B}" srcOrd="0" destOrd="0" presId="urn:microsoft.com/office/officeart/2005/8/layout/hList1"/>
    <dgm:cxn modelId="{78607769-C64B-4DD2-AB8B-2269BDF84042}" type="presOf" srcId="{B1DAC05D-48B8-1140-B16E-FE85AD499D75}" destId="{723FBFB9-D502-6F45-B998-3A90556E5BED}" srcOrd="0" destOrd="2" presId="urn:microsoft.com/office/officeart/2005/8/layout/hList1"/>
    <dgm:cxn modelId="{6732666E-5D55-D547-8ABC-BCC057029361}" srcId="{12A1D0A2-976B-3446-8E79-74AB791E63EA}" destId="{B928E09D-6C92-9348-B288-7E2994FE16BA}" srcOrd="1" destOrd="0" parTransId="{350803CC-5A35-7D4D-ACEF-0248A017E431}" sibTransId="{0AC06715-4736-C448-9A92-D7C55A77D9AF}"/>
    <dgm:cxn modelId="{DED16D6E-C3BE-4624-9E6A-9E7ED9C4EC86}" type="presOf" srcId="{12A1D0A2-976B-3446-8E79-74AB791E63EA}" destId="{10C09385-9941-2647-959B-68112085F884}" srcOrd="0" destOrd="0" presId="urn:microsoft.com/office/officeart/2005/8/layout/hList1"/>
    <dgm:cxn modelId="{C743AD54-9844-E742-A685-82B99C773E7D}" srcId="{8621D0A4-263D-B84F-A028-943013185531}" destId="{AD80B7DA-ADF2-F64C-AADF-EA73D16D08B7}" srcOrd="0" destOrd="0" parTransId="{785D815C-4087-AD40-9C84-A5AB6B2DAF8C}" sibTransId="{44857F69-A9CC-E543-AC07-A4EEECC901DB}"/>
    <dgm:cxn modelId="{DD7D6879-3434-4B4F-8F29-5D1D0F21C6D3}" type="presOf" srcId="{BB7E17FC-5F3A-784F-8377-6932CE9498B6}" destId="{2919A4B4-9B7B-5F47-A25F-961ED4A85CB1}" srcOrd="0" destOrd="6" presId="urn:microsoft.com/office/officeart/2005/8/layout/hList1"/>
    <dgm:cxn modelId="{C742A37A-E747-0248-84AE-FB460C8D0B15}" srcId="{B928E09D-6C92-9348-B288-7E2994FE16BA}" destId="{616AAB40-0C4C-1A47-9597-2FCF77E2420C}" srcOrd="2" destOrd="0" parTransId="{299A7CA3-B1A5-8C42-B1D7-FD0A7EC2C373}" sibTransId="{0BA6EB41-5CF8-C948-BE15-71CB5BEFDBE8}"/>
    <dgm:cxn modelId="{4F47EA8C-A30E-48B7-A479-CDEA459AE87E}" type="presOf" srcId="{AD80B7DA-ADF2-F64C-AADF-EA73D16D08B7}" destId="{723FBFB9-D502-6F45-B998-3A90556E5BED}" srcOrd="0" destOrd="0" presId="urn:microsoft.com/office/officeart/2005/8/layout/hList1"/>
    <dgm:cxn modelId="{5C8B9190-F641-054F-AF24-376C74B31C13}" srcId="{B928E09D-6C92-9348-B288-7E2994FE16BA}" destId="{23356A63-AC65-4348-8E10-68B5DB0AC404}" srcOrd="1" destOrd="0" parTransId="{188D82A2-D6A9-9040-809D-6CA57DD79E42}" sibTransId="{52EF2D99-5BDD-0C46-8DCA-DE7BD95345F5}"/>
    <dgm:cxn modelId="{1A1ABA9E-EC83-4B13-9383-B4CDA6646081}" type="presOf" srcId="{F36FCC5F-DF16-4016-A2A9-499F95E69F94}" destId="{723FBFB9-D502-6F45-B998-3A90556E5BED}" srcOrd="0" destOrd="1" presId="urn:microsoft.com/office/officeart/2005/8/layout/hList1"/>
    <dgm:cxn modelId="{FF9A66AE-85D0-4429-B13E-BFC71D663AB4}" type="presOf" srcId="{F4FA62AF-0183-1D4A-9A3A-C801F9FE99C9}" destId="{2919A4B4-9B7B-5F47-A25F-961ED4A85CB1}" srcOrd="0" destOrd="5" presId="urn:microsoft.com/office/officeart/2005/8/layout/hList1"/>
    <dgm:cxn modelId="{0FC1C5C2-E774-432D-8BF7-D50D57925C9F}" type="presOf" srcId="{6F31CBCE-06C1-3342-961B-DE800F760EE2}" destId="{723FBFB9-D502-6F45-B998-3A90556E5BED}" srcOrd="0" destOrd="4" presId="urn:microsoft.com/office/officeart/2005/8/layout/hList1"/>
    <dgm:cxn modelId="{4544ACC7-75F5-E348-B55F-69EE920AEAA2}" srcId="{8621D0A4-263D-B84F-A028-943013185531}" destId="{6F31CBCE-06C1-3342-961B-DE800F760EE2}" srcOrd="4" destOrd="0" parTransId="{D53E30FE-890D-1D45-BF0A-2BD7569C35D0}" sibTransId="{21B01364-0EED-6D45-BD16-E357FB608783}"/>
    <dgm:cxn modelId="{4CA3A1CB-D763-4DA7-8640-4D54FC4F95E3}" type="presOf" srcId="{0FAEC8BF-6883-1341-AA54-3254B36A5F88}" destId="{2919A4B4-9B7B-5F47-A25F-961ED4A85CB1}" srcOrd="0" destOrd="0" presId="urn:microsoft.com/office/officeart/2005/8/layout/hList1"/>
    <dgm:cxn modelId="{C63C5BCE-A47C-C44A-BC9A-C3709D831DAF}" srcId="{B928E09D-6C92-9348-B288-7E2994FE16BA}" destId="{5BE7EA7B-39EF-214C-9B68-52004B1A7050}" srcOrd="3" destOrd="0" parTransId="{76AFA952-60CB-C94F-AEF4-A2D41A668EEB}" sibTransId="{EE03E03F-CF0E-A34F-9953-CEBD844BA4B0}"/>
    <dgm:cxn modelId="{A3DC12D0-56AB-4DD1-B3E2-8F4C4D6263B5}" type="presOf" srcId="{5BE7EA7B-39EF-214C-9B68-52004B1A7050}" destId="{2919A4B4-9B7B-5F47-A25F-961ED4A85CB1}" srcOrd="0" destOrd="3" presId="urn:microsoft.com/office/officeart/2005/8/layout/hList1"/>
    <dgm:cxn modelId="{7A25F4D3-AACA-4E56-90D5-AEAB204B52CA}" type="presOf" srcId="{B928E09D-6C92-9348-B288-7E2994FE16BA}" destId="{602B70BE-A188-BE47-97F1-8E62755F9A7C}" srcOrd="0" destOrd="0" presId="urn:microsoft.com/office/officeart/2005/8/layout/hList1"/>
    <dgm:cxn modelId="{62EA7EE8-F786-8448-9906-65649F815F85}" srcId="{8621D0A4-263D-B84F-A028-943013185531}" destId="{B1DAC05D-48B8-1140-B16E-FE85AD499D75}" srcOrd="2" destOrd="0" parTransId="{78E91564-B44B-7047-B8DF-C711A825536B}" sibTransId="{9F129FD8-2396-3342-996D-537C353C885B}"/>
    <dgm:cxn modelId="{B64E18F0-B4A6-0C48-97CD-42A168E6772D}" srcId="{B928E09D-6C92-9348-B288-7E2994FE16BA}" destId="{AFBCEBB1-BFCA-B042-8D5D-42C0B666802C}" srcOrd="4" destOrd="0" parTransId="{E7B2BD56-ED03-D44E-A843-7D25793524E7}" sibTransId="{7AD69975-D3DC-CB45-9C67-62E693DA5350}"/>
    <dgm:cxn modelId="{1B6689F0-D836-6748-9608-D3510E013686}" srcId="{B928E09D-6C92-9348-B288-7E2994FE16BA}" destId="{0FAEC8BF-6883-1341-AA54-3254B36A5F88}" srcOrd="0" destOrd="0" parTransId="{07C2D7EF-4A79-EE4A-8E85-7B5506182EC4}" sibTransId="{D2F85096-A38A-4848-B65F-82C363F4174E}"/>
    <dgm:cxn modelId="{3B7044F9-DDF4-4590-A452-CAA1A782133A}" type="presOf" srcId="{616AAB40-0C4C-1A47-9597-2FCF77E2420C}" destId="{2919A4B4-9B7B-5F47-A25F-961ED4A85CB1}" srcOrd="0" destOrd="2" presId="urn:microsoft.com/office/officeart/2005/8/layout/hList1"/>
    <dgm:cxn modelId="{9B027600-5C77-40AB-B390-A4D6D0A35FC0}" type="presParOf" srcId="{10C09385-9941-2647-959B-68112085F884}" destId="{F5A98C23-0F9C-5E4C-9F3E-88651EC4A4F3}" srcOrd="0" destOrd="0" presId="urn:microsoft.com/office/officeart/2005/8/layout/hList1"/>
    <dgm:cxn modelId="{A52653CB-4E34-49E4-A80A-3DC566C87713}" type="presParOf" srcId="{F5A98C23-0F9C-5E4C-9F3E-88651EC4A4F3}" destId="{CD4E488B-6A93-DA4C-A9A6-75912C205E7B}" srcOrd="0" destOrd="0" presId="urn:microsoft.com/office/officeart/2005/8/layout/hList1"/>
    <dgm:cxn modelId="{E2A1C228-B7D0-4710-BE31-00ABE13D9CE9}" type="presParOf" srcId="{F5A98C23-0F9C-5E4C-9F3E-88651EC4A4F3}" destId="{723FBFB9-D502-6F45-B998-3A90556E5BED}" srcOrd="1" destOrd="0" presId="urn:microsoft.com/office/officeart/2005/8/layout/hList1"/>
    <dgm:cxn modelId="{E81BF541-C80D-46B0-AD84-0AD66C6E1A3F}" type="presParOf" srcId="{10C09385-9941-2647-959B-68112085F884}" destId="{8823AC89-33DD-2F4E-B1F2-D8C1A6368495}" srcOrd="1" destOrd="0" presId="urn:microsoft.com/office/officeart/2005/8/layout/hList1"/>
    <dgm:cxn modelId="{864F13FC-1027-46EF-A4C3-1DA4F95E0C57}" type="presParOf" srcId="{10C09385-9941-2647-959B-68112085F884}" destId="{2D2FDBAD-9C6B-E640-A9BF-6A37000199D4}" srcOrd="2" destOrd="0" presId="urn:microsoft.com/office/officeart/2005/8/layout/hList1"/>
    <dgm:cxn modelId="{B07F2CA8-F81E-40B5-B086-15C77A73EFD9}" type="presParOf" srcId="{2D2FDBAD-9C6B-E640-A9BF-6A37000199D4}" destId="{602B70BE-A188-BE47-97F1-8E62755F9A7C}" srcOrd="0" destOrd="0" presId="urn:microsoft.com/office/officeart/2005/8/layout/hList1"/>
    <dgm:cxn modelId="{4EF873C1-4346-4E3B-9982-00F9B3C58643}" type="presParOf" srcId="{2D2FDBAD-9C6B-E640-A9BF-6A37000199D4}" destId="{2919A4B4-9B7B-5F47-A25F-961ED4A85CB1}"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4E488B-6A93-DA4C-A9A6-75912C205E7B}">
      <dsp:nvSpPr>
        <dsp:cNvPr id="0" name=""/>
        <dsp:cNvSpPr/>
      </dsp:nvSpPr>
      <dsp:spPr>
        <a:xfrm>
          <a:off x="5639" y="109635"/>
          <a:ext cx="5118145" cy="1872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142240" rIns="248920" bIns="142240" numCol="1" spcCol="1270" anchor="ctr" anchorCtr="0">
          <a:noAutofit/>
        </a:bodyPr>
        <a:lstStyle/>
        <a:p>
          <a:pPr marL="0" lvl="0" indent="0" algn="ctr" defTabSz="1555750">
            <a:lnSpc>
              <a:spcPct val="90000"/>
            </a:lnSpc>
            <a:spcBef>
              <a:spcPct val="0"/>
            </a:spcBef>
            <a:spcAft>
              <a:spcPct val="35000"/>
            </a:spcAft>
            <a:buNone/>
          </a:pPr>
          <a:r>
            <a:rPr lang="en-US" sz="3500" kern="1200" dirty="0"/>
            <a:t>Invasive</a:t>
          </a:r>
          <a:endParaRPr lang="en-US" sz="2000" kern="1200" dirty="0"/>
        </a:p>
      </dsp:txBody>
      <dsp:txXfrm>
        <a:off x="5639" y="109635"/>
        <a:ext cx="5118145" cy="1872000"/>
      </dsp:txXfrm>
    </dsp:sp>
    <dsp:sp modelId="{723FBFB9-D502-6F45-B998-3A90556E5BED}">
      <dsp:nvSpPr>
        <dsp:cNvPr id="0" name=""/>
        <dsp:cNvSpPr/>
      </dsp:nvSpPr>
      <dsp:spPr>
        <a:xfrm>
          <a:off x="5639" y="1981635"/>
          <a:ext cx="5118145" cy="30332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0" lvl="1" indent="0" algn="l" defTabSz="977900">
            <a:lnSpc>
              <a:spcPct val="90000"/>
            </a:lnSpc>
            <a:spcBef>
              <a:spcPct val="0"/>
            </a:spcBef>
            <a:spcAft>
              <a:spcPct val="15000"/>
            </a:spcAft>
            <a:buNone/>
          </a:pPr>
          <a:r>
            <a:rPr lang="en-US" sz="2200" kern="1200" dirty="0"/>
            <a:t>Invasive cancers are graded by the standard numerical system</a:t>
          </a:r>
        </a:p>
        <a:p>
          <a:pPr marL="228600" lvl="1" indent="0" algn="l" defTabSz="977900">
            <a:lnSpc>
              <a:spcPct val="90000"/>
            </a:lnSpc>
            <a:spcBef>
              <a:spcPct val="0"/>
            </a:spcBef>
            <a:spcAft>
              <a:spcPct val="15000"/>
            </a:spcAft>
            <a:buNone/>
          </a:pPr>
          <a:endParaRPr lang="en-US" sz="2200" kern="1200" dirty="0"/>
        </a:p>
        <a:p>
          <a:pPr marL="228600" lvl="1" indent="0" algn="l" defTabSz="977900">
            <a:lnSpc>
              <a:spcPct val="90000"/>
            </a:lnSpc>
            <a:spcBef>
              <a:spcPct val="0"/>
            </a:spcBef>
            <a:spcAft>
              <a:spcPct val="15000"/>
            </a:spcAft>
            <a:buNone/>
          </a:pPr>
          <a:r>
            <a:rPr lang="en-US" sz="2200" kern="1200" dirty="0"/>
            <a:t>Grade 1 – Well differentiated</a:t>
          </a:r>
        </a:p>
        <a:p>
          <a:pPr marL="228600" lvl="1" indent="0" algn="l" defTabSz="977900">
            <a:lnSpc>
              <a:spcPct val="90000"/>
            </a:lnSpc>
            <a:spcBef>
              <a:spcPct val="0"/>
            </a:spcBef>
            <a:spcAft>
              <a:spcPct val="15000"/>
            </a:spcAft>
            <a:buNone/>
          </a:pPr>
          <a:r>
            <a:rPr lang="en-US" sz="2200" kern="1200" dirty="0"/>
            <a:t>Grade 2 – Moderately differentiated</a:t>
          </a:r>
        </a:p>
        <a:p>
          <a:pPr marL="228600" lvl="1" indent="0" algn="l" defTabSz="977900">
            <a:lnSpc>
              <a:spcPct val="90000"/>
            </a:lnSpc>
            <a:spcBef>
              <a:spcPct val="0"/>
            </a:spcBef>
            <a:spcAft>
              <a:spcPct val="15000"/>
            </a:spcAft>
            <a:buNone/>
          </a:pPr>
          <a:r>
            <a:rPr lang="en-US" sz="2200" kern="1200" dirty="0"/>
            <a:t>Grade 3 – Poorly differentiated</a:t>
          </a:r>
        </a:p>
      </dsp:txBody>
      <dsp:txXfrm>
        <a:off x="5639" y="1981635"/>
        <a:ext cx="5118145" cy="3033224"/>
      </dsp:txXfrm>
    </dsp:sp>
    <dsp:sp modelId="{602B70BE-A188-BE47-97F1-8E62755F9A7C}">
      <dsp:nvSpPr>
        <dsp:cNvPr id="0" name=""/>
        <dsp:cNvSpPr/>
      </dsp:nvSpPr>
      <dsp:spPr>
        <a:xfrm>
          <a:off x="5840324" y="109635"/>
          <a:ext cx="5316933" cy="1872000"/>
        </a:xfrm>
        <a:prstGeom prst="rect">
          <a:avLst/>
        </a:prstGeom>
        <a:solidFill>
          <a:srgbClr val="005EB8">
            <a:hueOff val="0"/>
            <a:satOff val="0"/>
            <a:lumOff val="0"/>
            <a:alphaOff val="0"/>
          </a:srgbClr>
        </a:solidFill>
        <a:ln w="12700" cap="flat" cmpd="sng" algn="ctr">
          <a:solidFill>
            <a:srgbClr val="005EB8">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142240" rIns="248920" bIns="14224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Arial Nova Light"/>
              <a:ea typeface="+mn-ea"/>
              <a:cs typeface="+mn-cs"/>
            </a:rPr>
            <a:t>Non-Invasive</a:t>
          </a:r>
        </a:p>
      </dsp:txBody>
      <dsp:txXfrm>
        <a:off x="5840324" y="109635"/>
        <a:ext cx="5316933" cy="1872000"/>
      </dsp:txXfrm>
    </dsp:sp>
    <dsp:sp modelId="{2919A4B4-9B7B-5F47-A25F-961ED4A85CB1}">
      <dsp:nvSpPr>
        <dsp:cNvPr id="0" name=""/>
        <dsp:cNvSpPr/>
      </dsp:nvSpPr>
      <dsp:spPr>
        <a:xfrm>
          <a:off x="5840324" y="1981635"/>
          <a:ext cx="5316933" cy="30332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p>
        <a:p>
          <a:pPr marL="228600" lvl="1" indent="-228600" algn="l" defTabSz="977900">
            <a:lnSpc>
              <a:spcPct val="90000"/>
            </a:lnSpc>
            <a:spcBef>
              <a:spcPct val="0"/>
            </a:spcBef>
            <a:spcAft>
              <a:spcPct val="15000"/>
            </a:spcAft>
            <a:buFont typeface="Arial" panose="020B0604020202020204" pitchFamily="34" charset="0"/>
            <a:buChar char="•"/>
          </a:pPr>
          <a:r>
            <a:rPr lang="en-GB" sz="2200" kern="1200" dirty="0"/>
            <a:t>PUNLMP (Papillary urothelial neoplasm of low malignant potential)</a:t>
          </a:r>
          <a:endParaRPr lang="en-US" sz="2200" kern="1200" dirty="0"/>
        </a:p>
        <a:p>
          <a:pPr marL="228600" lvl="1" indent="-228600" algn="l" defTabSz="977900">
            <a:lnSpc>
              <a:spcPct val="90000"/>
            </a:lnSpc>
            <a:spcBef>
              <a:spcPct val="0"/>
            </a:spcBef>
            <a:spcAft>
              <a:spcPct val="15000"/>
            </a:spcAft>
            <a:buFont typeface="Arial" panose="020B0604020202020204" pitchFamily="34" charset="0"/>
            <a:buChar char="•"/>
          </a:pPr>
          <a:r>
            <a:rPr lang="en-GB" sz="2200" kern="1200" dirty="0"/>
            <a:t>Grade 1 – Well differentiated </a:t>
          </a:r>
          <a:endParaRPr lang="en-US" sz="2200" kern="1200" dirty="0"/>
        </a:p>
        <a:p>
          <a:pPr marL="228600" lvl="1" indent="-228600" algn="l" defTabSz="977900">
            <a:lnSpc>
              <a:spcPct val="90000"/>
            </a:lnSpc>
            <a:spcBef>
              <a:spcPct val="0"/>
            </a:spcBef>
            <a:spcAft>
              <a:spcPct val="15000"/>
            </a:spcAft>
            <a:buFont typeface="Arial" panose="020B0604020202020204" pitchFamily="34" charset="0"/>
            <a:buChar char="•"/>
          </a:pPr>
          <a:r>
            <a:rPr lang="en-GB" sz="2200" kern="1200" dirty="0"/>
            <a:t>Grade 2 – Moderately differentiated </a:t>
          </a:r>
        </a:p>
        <a:p>
          <a:pPr marL="228600" lvl="1" indent="-228600" algn="l" defTabSz="977900">
            <a:lnSpc>
              <a:spcPct val="90000"/>
            </a:lnSpc>
            <a:spcBef>
              <a:spcPct val="0"/>
            </a:spcBef>
            <a:spcAft>
              <a:spcPct val="15000"/>
            </a:spcAft>
            <a:buFont typeface="Arial" panose="020B0604020202020204" pitchFamily="34" charset="0"/>
            <a:buChar char="•"/>
          </a:pPr>
          <a:r>
            <a:rPr lang="en-US" sz="2200" kern="1200" dirty="0"/>
            <a:t>Grade 3 – Poorly differentiated</a:t>
          </a:r>
          <a:endParaRPr lang="en-GB" sz="2200" kern="1200" dirty="0"/>
        </a:p>
        <a:p>
          <a:pPr marL="228600" lvl="1" indent="-228600" algn="l" defTabSz="977900">
            <a:lnSpc>
              <a:spcPct val="90000"/>
            </a:lnSpc>
            <a:spcBef>
              <a:spcPct val="0"/>
            </a:spcBef>
            <a:spcAft>
              <a:spcPct val="15000"/>
            </a:spcAft>
            <a:buFont typeface="Arial" panose="020B0604020202020204" pitchFamily="34" charset="0"/>
            <a:buChar char="•"/>
          </a:pPr>
          <a:r>
            <a:rPr lang="en-GB" sz="2200" kern="1200" dirty="0"/>
            <a:t>Low grade </a:t>
          </a:r>
        </a:p>
        <a:p>
          <a:pPr marL="228600" lvl="1" indent="-228600" algn="l" defTabSz="977900">
            <a:lnSpc>
              <a:spcPct val="90000"/>
            </a:lnSpc>
            <a:spcBef>
              <a:spcPct val="0"/>
            </a:spcBef>
            <a:spcAft>
              <a:spcPct val="15000"/>
            </a:spcAft>
            <a:buFont typeface="Arial" panose="020B0604020202020204" pitchFamily="34" charset="0"/>
            <a:buChar char="•"/>
          </a:pPr>
          <a:r>
            <a:rPr lang="en-GB" sz="2200" kern="1200" dirty="0"/>
            <a:t>High grade </a:t>
          </a:r>
        </a:p>
      </dsp:txBody>
      <dsp:txXfrm>
        <a:off x="5840324" y="1981635"/>
        <a:ext cx="5316933" cy="303322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03/12/2025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03/12/2025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tumours of the Renal Pelvis, Ureter, Bladder and Urethra which has been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an MDT, clinical teams will often make reference to particular groups of regional lymph nodes.  This may indicate that the stage of the cancer has been determined. The regional lymph nodes for tumours of the renal pelvis or ureter are listed here… </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830116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for the bladder, here…</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0417121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finally for the urethra, here.</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191658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blood is found in the urine, imaging will be carried out to rule out involvement of other parts of the urinary system.  An ultrasound or Intravenous Pyelogram might be used to assess the functionality of the kidneys, ureters and bladder.  </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5934269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diagnostic test options include a CT </a:t>
            </a:r>
            <a:r>
              <a:rPr lang="en-GB" dirty="0" err="1"/>
              <a:t>Urogram</a:t>
            </a:r>
            <a:r>
              <a:rPr lang="en-GB" dirty="0"/>
              <a:t>, cystoscopy or biopsy.</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1116408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event of a tumour being diagnosed, further testing will be needed to assess any spread.  This may include a bone scan or other imaging</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162805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most common type of tumour is a urothelial carcinoma, which would occur in the innermost layer of the urinary tract.</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18113902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Bladder tumours may also occur as Squamous cell carcinoma, Adenocarcinoma or sarcoma.</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3831076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invasive ICD10 codes must be recorded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744809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non-invasive tumours of the urinary tract also need to be recorded.  These include </a:t>
            </a:r>
            <a:r>
              <a:rPr lang="en-GB" dirty="0" err="1"/>
              <a:t>pTa</a:t>
            </a:r>
            <a:r>
              <a:rPr lang="en-GB" dirty="0"/>
              <a:t> bladder tumours and in-situ carcinomas of the bladder…</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3759296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We’re going to give you a brief introduction to Urological tumours including some of the symptoms that patients might experience.  We’ll look at the anatomy &amp; physiology of the Urological system and will then go through diagnosis &amp; treatment options.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as well as these tumours of uncertain or unknown behaviour of other urinary organs.</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41111015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Any in-situ carcinomas of renal pelvis, ureter or urethra are all coded to D09.1 in ICD10.  Please be aware that a COSD record is not required for D09.1, NDRS obtains data on these tumours direct from the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10046225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Invasive urological tumours are graded on the degree of differentiation. A Grade 1 – or Well Differentiated – cell will more closely resemble normal cells and may still be able to perform some of the functions of a normal cell.  A Grade 3 cell will look very different to a normal cell and have much less functionality.  Non-invasive tumours may be graded using different systems such as High or Low grade depending on the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27445651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Invasive tumours are staged using the appropriate UICC TNM version</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26804561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For details on recording Stage please refer to the NDRS training module KPI-TNM Staging 101</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0290150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early stage urinary tract tumours, surgery is often the first treatment.  In the case of an early stage bladder tumour, the surgery may take the form of a TURBT, or Trans Urethral Resection of Bladder Tumour, which is carried out via a cystoscope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13998218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a tumour is more advanced or aggressive, the partial or complete removal of the affected organ may be needed.</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22321897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bladder has been completely removed, either an internal reconstruction or a stoma may be necessary.</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38351068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administration may vary depending on the type, stage and location of the tumour.  For some early stage bladder tumours, it may be administered directly into the bladder.  This method is called intravesical therapy and has little effect on cells beyond the bladder lining</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153486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intravesical therapies are not appropriate, systemic chemotherapy may be offered, sometimes in conjunction with radiotherapy</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602093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Urological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696891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can show similar results to surgery for some cancers, however it does not work well for SCCs, extensive in-situ tumours or where initial chemotherapy did not produce a good response.  Nor would it be normally be offered where both ureters are blocked.</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29914912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 …</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31048143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The primary – and preventable – risk factor for bladder tumours is smoking. Other risk factors for tumours of the urinary tract include bladder stones, prior cancer treatment and type 2 diabetes.</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31707245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Symptoms of a Urinary tract tumour might include blood in the urine or an obstruction</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3525271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Investigations would normally include an ultrasound but may also include a CT </a:t>
            </a:r>
            <a:r>
              <a:rPr lang="en-GB" dirty="0" err="1"/>
              <a:t>Urogram</a:t>
            </a:r>
            <a:r>
              <a:rPr lang="en-GB" dirty="0"/>
              <a:t>, biopsy or other imaging</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10922644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If a tumour is diagnosed, it may or may not be invasive.  All invasive tumours must be recorded in your cancer data management system as well as those non-invasive tumours listed for submission in this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1061347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are divided into tumours of the Prostate and tumours of the Urinary Tract.  Urinary tract tumours are further classified as either Kidney or Renal Pelvis, Ureter, Bladder &amp; Urethra.  This module covers tumours of the Renal Pelvis, Ureter, Bladder and urethra.</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1825878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off by looking at the causes and risk factors …</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145188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main preventable risk factor for a bladder tumour is smoking.  Other risks for urinary tract tumours include early menopause, bladder stones, type 2 diabetes or previous cancer treatments</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2580954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Urinary tract tumours may present with blood in the urine, difficulty urinating or an obstruction in the urinary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4193516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renal pelvis is the top part of the ureter and is almost completely enclosed within the kidney. Urine is collected within the renal pelvis and then travels down the ureter to the bladder.  Urine is then released via the urethra.</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3222728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urothelium (also known as the transitional epithelium) makes up the innermost layer of the urinary tract.  Next to this is the submucosa and on the outside is a layer of muscular tissue.</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11599506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03/12/2025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03/12/2025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03/12/2025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notesSlide" Target="../notesSlides/notesSlide22.xml"/><Relationship Id="rId9" Type="http://schemas.microsoft.com/office/2007/relationships/diagramDrawing" Target="../diagrams/drawing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2.png"/><Relationship Id="rId5" Type="http://schemas.openxmlformats.org/officeDocument/2006/relationships/image" Target="../media/image17.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2.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2.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6" Type="http://schemas.openxmlformats.org/officeDocument/2006/relationships/image" Target="../media/image2.png"/><Relationship Id="rId5" Type="http://schemas.openxmlformats.org/officeDocument/2006/relationships/image" Target="../media/image18.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9.m4a"/><Relationship Id="rId1" Type="http://schemas.microsoft.com/office/2007/relationships/media" Target="../media/media39.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9.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5"/>
            <a:ext cx="10515600" cy="1562179"/>
          </a:xfrm>
        </p:spPr>
        <p:txBody>
          <a:bodyPr/>
          <a:lstStyle/>
          <a:p>
            <a:r>
              <a:rPr lang="en-GB" dirty="0"/>
              <a:t>Urological tumours</a:t>
            </a:r>
          </a:p>
          <a:p>
            <a:r>
              <a:rPr lang="en-GB" dirty="0"/>
              <a:t>Urinary Tract – Renal Pelvis, Ureter, Bladder &amp; Urethra</a:t>
            </a:r>
          </a:p>
          <a:p>
            <a:r>
              <a:rPr lang="en-GB" dirty="0"/>
              <a:t>v4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8" name="Audio 7">
            <a:hlinkClick r:id="" action="ppaction://media"/>
            <a:extLst>
              <a:ext uri="{FF2B5EF4-FFF2-40B4-BE49-F238E27FC236}">
                <a16:creationId xmlns:a16="http://schemas.microsoft.com/office/drawing/2014/main" id="{C58C9DF9-899B-44DF-8A98-DB9F008A445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8065"/>
    </mc:Choice>
    <mc:Fallback xmlns="">
      <p:transition spd="slow" advTm="180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Renal Pelvis &amp; Ureter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Graphic 6">
            <a:extLst>
              <a:ext uri="{FF2B5EF4-FFF2-40B4-BE49-F238E27FC236}">
                <a16:creationId xmlns:a16="http://schemas.microsoft.com/office/drawing/2014/main" id="{46C14D4C-94DF-44E1-ACF3-E22AFF73245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58629" y="1301870"/>
            <a:ext cx="3415939" cy="4875093"/>
          </a:xfrm>
          <a:prstGeom prst="rect">
            <a:avLst/>
          </a:prstGeom>
        </p:spPr>
      </p:pic>
      <p:sp>
        <p:nvSpPr>
          <p:cNvPr id="9" name="Content Placeholder 8">
            <a:extLst>
              <a:ext uri="{FF2B5EF4-FFF2-40B4-BE49-F238E27FC236}">
                <a16:creationId xmlns:a16="http://schemas.microsoft.com/office/drawing/2014/main" id="{7FE11339-FF08-41B7-82A5-0E220AB84B88}"/>
              </a:ext>
            </a:extLst>
          </p:cNvPr>
          <p:cNvSpPr>
            <a:spLocks noGrp="1"/>
          </p:cNvSpPr>
          <p:nvPr>
            <p:ph idx="1"/>
          </p:nvPr>
        </p:nvSpPr>
        <p:spPr>
          <a:xfrm>
            <a:off x="838200" y="1435510"/>
            <a:ext cx="7145594" cy="4741453"/>
          </a:xfrm>
        </p:spPr>
        <p:txBody>
          <a:bodyPr/>
          <a:lstStyle/>
          <a:p>
            <a:r>
              <a:rPr lang="en-GB" dirty="0"/>
              <a:t>Renal hilar lymph nodes </a:t>
            </a:r>
          </a:p>
          <a:p>
            <a:endParaRPr lang="en-GB" dirty="0"/>
          </a:p>
          <a:p>
            <a:r>
              <a:rPr lang="en-GB" dirty="0"/>
              <a:t>Abdominal para-aortic lymph nodes </a:t>
            </a:r>
          </a:p>
          <a:p>
            <a:endParaRPr lang="en-GB" dirty="0"/>
          </a:p>
          <a:p>
            <a:r>
              <a:rPr lang="en-GB" dirty="0" err="1"/>
              <a:t>Paracaval</a:t>
            </a:r>
            <a:r>
              <a:rPr lang="en-GB" dirty="0"/>
              <a:t> lymph nodes (next to the vena cava blood vessel)</a:t>
            </a:r>
          </a:p>
          <a:p>
            <a:endParaRPr lang="en-GB" dirty="0"/>
          </a:p>
          <a:p>
            <a:r>
              <a:rPr lang="en-GB" dirty="0"/>
              <a:t>Intrahepatic lymph nodes (in the liver)</a:t>
            </a:r>
          </a:p>
          <a:p>
            <a:endParaRPr lang="en-GB" dirty="0"/>
          </a:p>
        </p:txBody>
      </p:sp>
      <p:pic>
        <p:nvPicPr>
          <p:cNvPr id="11" name="Audio 10">
            <a:hlinkClick r:id="" action="ppaction://media"/>
            <a:extLst>
              <a:ext uri="{FF2B5EF4-FFF2-40B4-BE49-F238E27FC236}">
                <a16:creationId xmlns:a16="http://schemas.microsoft.com/office/drawing/2014/main" id="{326DF233-ACEC-6621-8B8C-021CA9B9A58F}"/>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41468577"/>
      </p:ext>
    </p:extLst>
  </p:cSld>
  <p:clrMapOvr>
    <a:masterClrMapping/>
  </p:clrMapOvr>
  <mc:AlternateContent xmlns:mc="http://schemas.openxmlformats.org/markup-compatibility/2006" xmlns:p14="http://schemas.microsoft.com/office/powerpoint/2010/main">
    <mc:Choice Requires="p14">
      <p:transition spd="slow" p14:dur="2000" advTm="17852"/>
    </mc:Choice>
    <mc:Fallback xmlns="">
      <p:transition spd="slow" advTm="178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Bladder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Graphic 6">
            <a:extLst>
              <a:ext uri="{FF2B5EF4-FFF2-40B4-BE49-F238E27FC236}">
                <a16:creationId xmlns:a16="http://schemas.microsoft.com/office/drawing/2014/main" id="{46C14D4C-94DF-44E1-ACF3-E22AFF73245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58629" y="1301870"/>
            <a:ext cx="3415939" cy="4875093"/>
          </a:xfrm>
          <a:prstGeom prst="rect">
            <a:avLst/>
          </a:prstGeom>
        </p:spPr>
      </p:pic>
      <p:sp>
        <p:nvSpPr>
          <p:cNvPr id="9" name="Content Placeholder 8">
            <a:extLst>
              <a:ext uri="{FF2B5EF4-FFF2-40B4-BE49-F238E27FC236}">
                <a16:creationId xmlns:a16="http://schemas.microsoft.com/office/drawing/2014/main" id="{708CA397-54FD-44BE-BED7-CA5B706CC766}"/>
              </a:ext>
            </a:extLst>
          </p:cNvPr>
          <p:cNvSpPr>
            <a:spLocks noGrp="1"/>
          </p:cNvSpPr>
          <p:nvPr>
            <p:ph idx="1"/>
          </p:nvPr>
        </p:nvSpPr>
        <p:spPr>
          <a:xfrm>
            <a:off x="838200" y="1435510"/>
            <a:ext cx="7304314" cy="4741453"/>
          </a:xfrm>
        </p:spPr>
        <p:txBody>
          <a:bodyPr/>
          <a:lstStyle/>
          <a:p>
            <a:r>
              <a:rPr lang="en-GB" dirty="0"/>
              <a:t>Hypogastric lymph nodes (near internal iliac nodes)</a:t>
            </a:r>
          </a:p>
          <a:p>
            <a:endParaRPr lang="en-GB" dirty="0"/>
          </a:p>
          <a:p>
            <a:r>
              <a:rPr lang="en-GB" dirty="0"/>
              <a:t>Obturator lymph nodes (near external iliac nodes)</a:t>
            </a:r>
          </a:p>
          <a:p>
            <a:endParaRPr lang="en-GB" dirty="0"/>
          </a:p>
          <a:p>
            <a:r>
              <a:rPr lang="en-GB" dirty="0"/>
              <a:t>External iliac lymph nodes</a:t>
            </a:r>
          </a:p>
          <a:p>
            <a:endParaRPr lang="en-GB" dirty="0"/>
          </a:p>
          <a:p>
            <a:r>
              <a:rPr lang="en-GB" dirty="0"/>
              <a:t>Presacral lymph nodes (near the base of the spine)</a:t>
            </a:r>
          </a:p>
          <a:p>
            <a:endParaRPr lang="en-GB" dirty="0"/>
          </a:p>
          <a:p>
            <a:r>
              <a:rPr lang="en-GB" dirty="0"/>
              <a:t>Lymph nodes along the common iliac artery </a:t>
            </a:r>
          </a:p>
          <a:p>
            <a:endParaRPr lang="en-GB" dirty="0"/>
          </a:p>
        </p:txBody>
      </p:sp>
      <p:pic>
        <p:nvPicPr>
          <p:cNvPr id="3" name="Audio 2">
            <a:hlinkClick r:id="" action="ppaction://media"/>
            <a:extLst>
              <a:ext uri="{FF2B5EF4-FFF2-40B4-BE49-F238E27FC236}">
                <a16:creationId xmlns:a16="http://schemas.microsoft.com/office/drawing/2014/main" id="{E07DA6A6-3115-4959-BB01-9CD6ED5C7D0D}"/>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55109239"/>
      </p:ext>
    </p:extLst>
  </p:cSld>
  <p:clrMapOvr>
    <a:masterClrMapping/>
  </p:clrMapOvr>
  <mc:AlternateContent xmlns:mc="http://schemas.openxmlformats.org/markup-compatibility/2006" xmlns:p14="http://schemas.microsoft.com/office/powerpoint/2010/main">
    <mc:Choice Requires="p14">
      <p:transition spd="slow" p14:dur="2000" advTm="4166"/>
    </mc:Choice>
    <mc:Fallback xmlns="">
      <p:transition spd="slow" advTm="41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Urethra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7" name="Graphic 6">
            <a:extLst>
              <a:ext uri="{FF2B5EF4-FFF2-40B4-BE49-F238E27FC236}">
                <a16:creationId xmlns:a16="http://schemas.microsoft.com/office/drawing/2014/main" id="{46C14D4C-94DF-44E1-ACF3-E22AFF73245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58629" y="1301870"/>
            <a:ext cx="3415939" cy="4875093"/>
          </a:xfrm>
          <a:prstGeom prst="rect">
            <a:avLst/>
          </a:prstGeom>
        </p:spPr>
      </p:pic>
      <p:sp>
        <p:nvSpPr>
          <p:cNvPr id="9" name="Content Placeholder 8">
            <a:extLst>
              <a:ext uri="{FF2B5EF4-FFF2-40B4-BE49-F238E27FC236}">
                <a16:creationId xmlns:a16="http://schemas.microsoft.com/office/drawing/2014/main" id="{869B3925-5B27-4E68-A5BD-FAC3C95F73E2}"/>
              </a:ext>
            </a:extLst>
          </p:cNvPr>
          <p:cNvSpPr>
            <a:spLocks noGrp="1"/>
          </p:cNvSpPr>
          <p:nvPr>
            <p:ph idx="1"/>
          </p:nvPr>
        </p:nvSpPr>
        <p:spPr/>
        <p:txBody>
          <a:bodyPr/>
          <a:lstStyle/>
          <a:p>
            <a:r>
              <a:rPr lang="en-GB" dirty="0"/>
              <a:t>Inguinal lymph nodes </a:t>
            </a:r>
          </a:p>
          <a:p>
            <a:endParaRPr lang="en-GB" dirty="0"/>
          </a:p>
          <a:p>
            <a:r>
              <a:rPr lang="en-GB" dirty="0"/>
              <a:t>Pelvic nodes lymph nodes </a:t>
            </a:r>
          </a:p>
          <a:p>
            <a:endParaRPr lang="en-GB" dirty="0"/>
          </a:p>
        </p:txBody>
      </p:sp>
      <p:pic>
        <p:nvPicPr>
          <p:cNvPr id="3" name="Audio 2">
            <a:hlinkClick r:id="" action="ppaction://media"/>
            <a:extLst>
              <a:ext uri="{FF2B5EF4-FFF2-40B4-BE49-F238E27FC236}">
                <a16:creationId xmlns:a16="http://schemas.microsoft.com/office/drawing/2014/main" id="{1894DFDA-74FE-47A1-9F3C-8C16C4270B0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86527816"/>
      </p:ext>
    </p:extLst>
  </p:cSld>
  <p:clrMapOvr>
    <a:masterClrMapping/>
  </p:clrMapOvr>
  <mc:AlternateContent xmlns:mc="http://schemas.openxmlformats.org/markup-compatibility/2006" xmlns:p14="http://schemas.microsoft.com/office/powerpoint/2010/main">
    <mc:Choice Requires="p14">
      <p:transition spd="slow" p14:dur="2000" advTm="5280"/>
    </mc:Choice>
    <mc:Fallback xmlns="">
      <p:transition spd="slow" advTm="52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7362370" cy="4741453"/>
          </a:xfrm>
        </p:spPr>
        <p:txBody>
          <a:bodyPr>
            <a:normAutofit/>
          </a:bodyPr>
          <a:lstStyle/>
          <a:p>
            <a:r>
              <a:rPr lang="en-GB" dirty="0">
                <a:latin typeface="+mn-lt"/>
              </a:rPr>
              <a:t>Patients that have a suspected urinary tract cancer may have a urine test to identify blood or malignant cells</a:t>
            </a:r>
          </a:p>
          <a:p>
            <a:r>
              <a:rPr lang="en-GB" dirty="0">
                <a:latin typeface="+mn-lt"/>
              </a:rPr>
              <a:t>An ultrasound scan can examine the urinary tract to identify any blockages</a:t>
            </a:r>
          </a:p>
          <a:p>
            <a:r>
              <a:rPr lang="en-GB" dirty="0">
                <a:latin typeface="+mn-lt"/>
              </a:rPr>
              <a:t>An intravenous </a:t>
            </a:r>
            <a:r>
              <a:rPr lang="en-GB" dirty="0" err="1">
                <a:latin typeface="+mn-lt"/>
              </a:rPr>
              <a:t>urogram</a:t>
            </a:r>
            <a:r>
              <a:rPr lang="en-GB" dirty="0">
                <a:latin typeface="+mn-lt"/>
              </a:rPr>
              <a:t> (IVU) (also known as an intravenous pyelogram or IVP) is a radiological procedure with a contrast medium introduced through a vein.   The contrast medium highlights any blockages or abnormal structures on x-ray imaging such as filling defects in the bladder</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8" name="Picture 7">
            <a:extLst>
              <a:ext uri="{FF2B5EF4-FFF2-40B4-BE49-F238E27FC236}">
                <a16:creationId xmlns:a16="http://schemas.microsoft.com/office/drawing/2014/main" id="{2EBDC344-E9D2-405C-BBB6-1D5A2695224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766629" y="3963210"/>
            <a:ext cx="2170792" cy="2170792"/>
          </a:xfrm>
          <a:prstGeom prst="rect">
            <a:avLst/>
          </a:prstGeom>
        </p:spPr>
      </p:pic>
      <p:pic>
        <p:nvPicPr>
          <p:cNvPr id="10" name="Picture 9" descr="Icon&#10;&#10;Description automatically generated">
            <a:extLst>
              <a:ext uri="{FF2B5EF4-FFF2-40B4-BE49-F238E27FC236}">
                <a16:creationId xmlns:a16="http://schemas.microsoft.com/office/drawing/2014/main" id="{6769C96F-36E2-4AE5-8187-C0DEAF11816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66629" y="1424983"/>
            <a:ext cx="2170792" cy="2170792"/>
          </a:xfrm>
          <a:prstGeom prst="rect">
            <a:avLst/>
          </a:prstGeom>
        </p:spPr>
      </p:pic>
      <p:pic>
        <p:nvPicPr>
          <p:cNvPr id="12" name="Audio 11">
            <a:hlinkClick r:id="" action="ppaction://media"/>
            <a:extLst>
              <a:ext uri="{FF2B5EF4-FFF2-40B4-BE49-F238E27FC236}">
                <a16:creationId xmlns:a16="http://schemas.microsoft.com/office/drawing/2014/main" id="{873454B2-DC70-4C09-B26B-3F6854F368C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35440549"/>
      </p:ext>
    </p:extLst>
  </p:cSld>
  <p:clrMapOvr>
    <a:masterClrMapping/>
  </p:clrMapOvr>
  <mc:AlternateContent xmlns:mc="http://schemas.openxmlformats.org/markup-compatibility/2006" xmlns:p14="http://schemas.microsoft.com/office/powerpoint/2010/main">
    <mc:Choice Requires="p14">
      <p:transition spd="slow" p14:dur="2000" advTm="17111"/>
    </mc:Choice>
    <mc:Fallback xmlns="">
      <p:transition spd="slow" advTm="171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7362370" cy="4741453"/>
          </a:xfrm>
        </p:spPr>
        <p:txBody>
          <a:bodyPr>
            <a:normAutofit/>
          </a:bodyPr>
          <a:lstStyle/>
          <a:p>
            <a:r>
              <a:rPr lang="en-GB" dirty="0">
                <a:latin typeface="+mn-lt"/>
              </a:rPr>
              <a:t>CT </a:t>
            </a:r>
            <a:r>
              <a:rPr lang="en-GB" dirty="0" err="1">
                <a:latin typeface="+mn-lt"/>
              </a:rPr>
              <a:t>urogram</a:t>
            </a:r>
            <a:r>
              <a:rPr lang="en-GB" dirty="0">
                <a:latin typeface="+mn-lt"/>
              </a:rPr>
              <a:t> (CTU) also uses a contrast medium but with CT imaging to identify the source of blood in urine</a:t>
            </a:r>
          </a:p>
          <a:p>
            <a:r>
              <a:rPr lang="en-GB" dirty="0">
                <a:latin typeface="+mn-lt"/>
              </a:rPr>
              <a:t>Cystoscopy is an endoscopic procedure that examines the inside the urinary tract via the urethra. It is also possible to biopsy abnormal areas during the procedure</a:t>
            </a:r>
          </a:p>
          <a:p>
            <a:r>
              <a:rPr lang="en-GB" dirty="0">
                <a:latin typeface="+mn-lt"/>
              </a:rPr>
              <a:t>A biopsy is the only way to confirm the specific type of tumour, this is important because different types and behaviours of tumours will require different treatment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9" name="Picture 8">
            <a:extLst>
              <a:ext uri="{FF2B5EF4-FFF2-40B4-BE49-F238E27FC236}">
                <a16:creationId xmlns:a16="http://schemas.microsoft.com/office/drawing/2014/main" id="{68128AAE-1E10-487F-98A1-1763A381AD50}"/>
              </a:ext>
            </a:extLst>
          </p:cNvPr>
          <p:cNvPicPr>
            <a:picLocks noChangeAspect="1"/>
          </p:cNvPicPr>
          <p:nvPr/>
        </p:nvPicPr>
        <p:blipFill>
          <a:blip r:embed="rId5"/>
          <a:stretch>
            <a:fillRect/>
          </a:stretch>
        </p:blipFill>
        <p:spPr>
          <a:xfrm>
            <a:off x="7983794" y="2418795"/>
            <a:ext cx="3624459" cy="3003695"/>
          </a:xfrm>
          <a:prstGeom prst="rect">
            <a:avLst/>
          </a:prstGeom>
        </p:spPr>
      </p:pic>
      <p:pic>
        <p:nvPicPr>
          <p:cNvPr id="7" name="Audio 6">
            <a:hlinkClick r:id="" action="ppaction://media"/>
            <a:extLst>
              <a:ext uri="{FF2B5EF4-FFF2-40B4-BE49-F238E27FC236}">
                <a16:creationId xmlns:a16="http://schemas.microsoft.com/office/drawing/2014/main" id="{D77A5CA6-1767-4C20-9BC9-85BD7E82191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6561090"/>
      </p:ext>
    </p:extLst>
  </p:cSld>
  <p:clrMapOvr>
    <a:masterClrMapping/>
  </p:clrMapOvr>
  <mc:AlternateContent xmlns:mc="http://schemas.openxmlformats.org/markup-compatibility/2006" xmlns:p14="http://schemas.microsoft.com/office/powerpoint/2010/main">
    <mc:Choice Requires="p14">
      <p:transition spd="slow" p14:dur="2000" advTm="9437"/>
    </mc:Choice>
    <mc:Fallback xmlns="">
      <p:transition spd="slow" advTm="94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t>Once a urinary tract cancer has been diagnosed, further investigations will be needed to assess the extent of any spread from the primary cancer.</a:t>
            </a:r>
          </a:p>
          <a:p>
            <a:endParaRPr lang="en-GB" sz="2000" dirty="0"/>
          </a:p>
          <a:p>
            <a:pPr marL="1074738" lvl="1" indent="0">
              <a:spcBef>
                <a:spcPts val="1000"/>
              </a:spcBef>
            </a:pPr>
            <a:r>
              <a:rPr lang="en-GB" sz="2400" dirty="0">
                <a:latin typeface="+mn-lt"/>
              </a:rPr>
              <a:t>Glomerular filtration rate test (an assessment of how well the kidneys make urine)</a:t>
            </a:r>
          </a:p>
          <a:p>
            <a:pPr marL="1074738" lvl="1" indent="0">
              <a:spcBef>
                <a:spcPts val="1000"/>
              </a:spcBef>
            </a:pPr>
            <a:r>
              <a:rPr lang="en-GB" sz="2400" dirty="0">
                <a:latin typeface="+mn-lt"/>
              </a:rPr>
              <a:t>Bone scan</a:t>
            </a:r>
          </a:p>
          <a:p>
            <a:pPr marL="1074738" lvl="1" indent="0">
              <a:spcBef>
                <a:spcPts val="1000"/>
              </a:spcBef>
            </a:pPr>
            <a:r>
              <a:rPr lang="en-GB" sz="2400" dirty="0">
                <a:latin typeface="+mn-lt"/>
              </a:rPr>
              <a:t>PET scan </a:t>
            </a:r>
          </a:p>
          <a:p>
            <a:pPr marL="1074738" lvl="1" indent="0">
              <a:spcBef>
                <a:spcPts val="1000"/>
              </a:spcBef>
            </a:pPr>
            <a:r>
              <a:rPr lang="en-GB" sz="2400" dirty="0">
                <a:latin typeface="+mn-lt"/>
              </a:rPr>
              <a:t>CT scan or MRI scan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7" name="Picture 6">
            <a:extLst>
              <a:ext uri="{FF2B5EF4-FFF2-40B4-BE49-F238E27FC236}">
                <a16:creationId xmlns:a16="http://schemas.microsoft.com/office/drawing/2014/main" id="{4C2E14EB-C307-402E-A3AF-EB0F546FBD91}"/>
              </a:ext>
            </a:extLst>
          </p:cNvPr>
          <p:cNvPicPr>
            <a:picLocks noChangeAspect="1"/>
          </p:cNvPicPr>
          <p:nvPr/>
        </p:nvPicPr>
        <p:blipFill>
          <a:blip r:embed="rId5"/>
          <a:stretch>
            <a:fillRect/>
          </a:stretch>
        </p:blipFill>
        <p:spPr>
          <a:xfrm>
            <a:off x="7387771" y="3278711"/>
            <a:ext cx="3966029" cy="2898252"/>
          </a:xfrm>
          <a:prstGeom prst="rect">
            <a:avLst/>
          </a:prstGeom>
        </p:spPr>
      </p:pic>
      <p:pic>
        <p:nvPicPr>
          <p:cNvPr id="8" name="Audio 7">
            <a:hlinkClick r:id="" action="ppaction://media"/>
            <a:extLst>
              <a:ext uri="{FF2B5EF4-FFF2-40B4-BE49-F238E27FC236}">
                <a16:creationId xmlns:a16="http://schemas.microsoft.com/office/drawing/2014/main" id="{5A8BC2EF-2ACF-4C70-B82C-0C378493848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97992860"/>
      </p:ext>
    </p:extLst>
  </p:cSld>
  <p:clrMapOvr>
    <a:masterClrMapping/>
  </p:clrMapOvr>
  <mc:AlternateContent xmlns:mc="http://schemas.openxmlformats.org/markup-compatibility/2006" xmlns:p14="http://schemas.microsoft.com/office/powerpoint/2010/main">
    <mc:Choice Requires="p14">
      <p:transition spd="slow" p14:dur="2000" advTm="12548"/>
    </mc:Choice>
    <mc:Fallback xmlns="">
      <p:transition spd="slow" advTm="125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6562724" cy="4741453"/>
          </a:xfrm>
        </p:spPr>
        <p:txBody>
          <a:bodyPr>
            <a:normAutofit lnSpcReduction="10000"/>
          </a:bodyPr>
          <a:lstStyle/>
          <a:p>
            <a:pPr marL="0" indent="0">
              <a:buNone/>
            </a:pPr>
            <a:r>
              <a:rPr lang="en-GB" dirty="0"/>
              <a:t>Morphology code or description would normally be found on the pathology report</a:t>
            </a:r>
          </a:p>
          <a:p>
            <a:pPr marL="0" indent="0">
              <a:buNone/>
            </a:pPr>
            <a:endParaRPr lang="en-GB" dirty="0">
              <a:latin typeface="+mn-lt"/>
            </a:endParaRPr>
          </a:p>
          <a:p>
            <a:pPr marL="0" indent="0">
              <a:buNone/>
            </a:pPr>
            <a:r>
              <a:rPr lang="en-GB" dirty="0">
                <a:latin typeface="+mn-lt"/>
              </a:rPr>
              <a:t>Invasive Tumours</a:t>
            </a:r>
          </a:p>
          <a:p>
            <a:r>
              <a:rPr lang="en-GB" dirty="0">
                <a:latin typeface="+mn-lt"/>
              </a:rPr>
              <a:t>Urothelial carcinoma (also known as transitional cell carcinoma or TCC) is the most common type of urinary tract tumour arising from the transitional cells of the lining of the urinary tract</a:t>
            </a:r>
          </a:p>
          <a:p>
            <a:pPr lvl="1"/>
            <a:r>
              <a:rPr lang="en-GB" sz="2400" dirty="0">
                <a:latin typeface="+mn-lt"/>
              </a:rPr>
              <a:t>TCCs are normally defined as </a:t>
            </a:r>
            <a:r>
              <a:rPr lang="en-GB" sz="2400" b="1" dirty="0">
                <a:latin typeface="+mn-lt"/>
              </a:rPr>
              <a:t>M8120/3</a:t>
            </a:r>
          </a:p>
          <a:p>
            <a:pPr lvl="1"/>
            <a:r>
              <a:rPr lang="en-GB" sz="2400" dirty="0">
                <a:latin typeface="+mn-lt"/>
              </a:rPr>
              <a:t>The (very rare) spindle cell variant is </a:t>
            </a:r>
            <a:r>
              <a:rPr lang="en-GB" sz="2400" b="1" dirty="0">
                <a:latin typeface="+mn-lt"/>
              </a:rPr>
              <a:t>M8122/3</a:t>
            </a:r>
          </a:p>
          <a:p>
            <a:pPr lvl="1"/>
            <a:endParaRPr lang="en-GB" sz="2400" dirty="0">
              <a:latin typeface="+mn-lt"/>
            </a:endParaRPr>
          </a:p>
          <a:p>
            <a:pPr lvl="1"/>
            <a:endParaRPr lang="en-GB" dirty="0">
              <a:latin typeface="+mn-lt"/>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7" name="Picture 6">
            <a:extLst>
              <a:ext uri="{FF2B5EF4-FFF2-40B4-BE49-F238E27FC236}">
                <a16:creationId xmlns:a16="http://schemas.microsoft.com/office/drawing/2014/main" id="{1D2E7ED6-6857-4620-99FF-D3FABCA253F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6B27CA4C-F25C-4E2B-B33D-F42D3430D1A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53981849"/>
      </p:ext>
    </p:extLst>
  </p:cSld>
  <p:clrMapOvr>
    <a:masterClrMapping/>
  </p:clrMapOvr>
  <mc:AlternateContent xmlns:mc="http://schemas.openxmlformats.org/markup-compatibility/2006" xmlns:p14="http://schemas.microsoft.com/office/powerpoint/2010/main">
    <mc:Choice Requires="p14">
      <p:transition spd="slow" p14:dur="2000" advTm="11341"/>
    </mc:Choice>
    <mc:Fallback xmlns="">
      <p:transition spd="slow" advTm="113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6404428" cy="4741453"/>
          </a:xfrm>
        </p:spPr>
        <p:txBody>
          <a:bodyPr>
            <a:normAutofit/>
          </a:bodyPr>
          <a:lstStyle/>
          <a:p>
            <a:pPr marL="0" indent="0">
              <a:buNone/>
            </a:pPr>
            <a:r>
              <a:rPr lang="en-GB" dirty="0">
                <a:latin typeface="+mn-lt"/>
              </a:rPr>
              <a:t>Other types of invasive bladder cancer:</a:t>
            </a:r>
          </a:p>
          <a:p>
            <a:pPr lvl="1"/>
            <a:r>
              <a:rPr lang="en-GB" sz="2400" dirty="0">
                <a:latin typeface="+mn-lt"/>
              </a:rPr>
              <a:t>Squamous cell carcinoma (SCC)  – </a:t>
            </a:r>
            <a:r>
              <a:rPr lang="en-GB" sz="2400" b="1" dirty="0">
                <a:latin typeface="+mn-lt"/>
              </a:rPr>
              <a:t>M8070/3</a:t>
            </a:r>
          </a:p>
          <a:p>
            <a:pPr lvl="1"/>
            <a:r>
              <a:rPr lang="en-GB" sz="2400" dirty="0">
                <a:latin typeface="+mn-lt"/>
              </a:rPr>
              <a:t>Adenocarcinoma that arises in the mucus producing cells of the bladder lining and accounts for about 2% of all bladder cancers – </a:t>
            </a:r>
            <a:r>
              <a:rPr lang="en-GB" sz="2400" b="1" dirty="0">
                <a:latin typeface="+mn-lt"/>
              </a:rPr>
              <a:t>M8140/3 </a:t>
            </a:r>
          </a:p>
          <a:p>
            <a:pPr lvl="1"/>
            <a:r>
              <a:rPr lang="en-GB" sz="2400" dirty="0">
                <a:latin typeface="+mn-lt"/>
              </a:rPr>
              <a:t>Sarcoma that arise in the muscle tissues of the bladder rather than the bladder lining – </a:t>
            </a:r>
            <a:r>
              <a:rPr lang="en-GB" sz="2400" b="1" dirty="0">
                <a:latin typeface="+mn-lt"/>
              </a:rPr>
              <a:t>M8800/3</a:t>
            </a:r>
          </a:p>
          <a:p>
            <a:pPr lvl="1"/>
            <a:endParaRPr lang="en-GB" sz="2400" dirty="0">
              <a:latin typeface="+mn-lt"/>
            </a:endParaRPr>
          </a:p>
          <a:p>
            <a:pPr lvl="1"/>
            <a:endParaRPr lang="en-GB" sz="2400" dirty="0">
              <a:latin typeface="+mn-lt"/>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7" name="Picture 6">
            <a:extLst>
              <a:ext uri="{FF2B5EF4-FFF2-40B4-BE49-F238E27FC236}">
                <a16:creationId xmlns:a16="http://schemas.microsoft.com/office/drawing/2014/main" id="{1D2E7ED6-6857-4620-99FF-D3FABCA253F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F5B310E9-DAC3-47C6-8695-2C65480E3CD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9488481"/>
      </p:ext>
    </p:extLst>
  </p:cSld>
  <p:clrMapOvr>
    <a:masterClrMapping/>
  </p:clrMapOvr>
  <mc:AlternateContent xmlns:mc="http://schemas.openxmlformats.org/markup-compatibility/2006" xmlns:p14="http://schemas.microsoft.com/office/powerpoint/2010/main">
    <mc:Choice Requires="p14">
      <p:transition spd="slow" p14:dur="2000" advTm="10203"/>
    </mc:Choice>
    <mc:Fallback xmlns="">
      <p:transition spd="slow" advTm="102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ICD10 Topography,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599" cy="4741453"/>
          </a:xfrm>
        </p:spPr>
        <p:txBody>
          <a:bodyPr numCol="2">
            <a:noAutofit/>
          </a:bodyPr>
          <a:lstStyle/>
          <a:p>
            <a:pPr marL="457189" lvl="1" indent="0">
              <a:buNone/>
            </a:pPr>
            <a:r>
              <a:rPr lang="en-GB" sz="2400" b="1" dirty="0">
                <a:latin typeface="+mn-lt"/>
              </a:rPr>
              <a:t>Renal Pelvis – C65X</a:t>
            </a:r>
          </a:p>
          <a:p>
            <a:pPr marL="457189" lvl="1" indent="0">
              <a:buNone/>
            </a:pPr>
            <a:r>
              <a:rPr lang="en-GB" sz="2400" b="1" dirty="0">
                <a:latin typeface="+mn-lt"/>
              </a:rPr>
              <a:t>Ureter – C66X</a:t>
            </a:r>
          </a:p>
          <a:p>
            <a:pPr marL="457189" lvl="1" indent="0">
              <a:buNone/>
            </a:pPr>
            <a:r>
              <a:rPr lang="en-GB" sz="2400" b="1" dirty="0">
                <a:latin typeface="+mn-lt"/>
              </a:rPr>
              <a:t>Bladder:</a:t>
            </a:r>
          </a:p>
          <a:p>
            <a:pPr lvl="1"/>
            <a:r>
              <a:rPr lang="en-GB" sz="2400" dirty="0">
                <a:latin typeface="+mn-lt"/>
              </a:rPr>
              <a:t>Trigone – C67.0</a:t>
            </a:r>
          </a:p>
          <a:p>
            <a:pPr lvl="1"/>
            <a:r>
              <a:rPr lang="en-GB" sz="2400" dirty="0">
                <a:latin typeface="+mn-lt"/>
              </a:rPr>
              <a:t>Dome – C67.1</a:t>
            </a:r>
          </a:p>
          <a:p>
            <a:pPr lvl="1"/>
            <a:r>
              <a:rPr lang="en-GB" sz="2400" dirty="0">
                <a:latin typeface="+mn-lt"/>
              </a:rPr>
              <a:t>Lateral wall – C67.2</a:t>
            </a:r>
          </a:p>
          <a:p>
            <a:pPr lvl="1"/>
            <a:r>
              <a:rPr lang="en-GB" sz="2400" dirty="0">
                <a:latin typeface="+mn-lt"/>
              </a:rPr>
              <a:t>Anterior wall – C67.3</a:t>
            </a:r>
          </a:p>
          <a:p>
            <a:pPr lvl="1"/>
            <a:r>
              <a:rPr lang="en-GB" sz="2400" dirty="0">
                <a:latin typeface="+mn-lt"/>
              </a:rPr>
              <a:t>Posterior wall – C67.4</a:t>
            </a:r>
          </a:p>
          <a:p>
            <a:pPr lvl="1"/>
            <a:r>
              <a:rPr lang="en-GB" sz="2400" dirty="0">
                <a:latin typeface="+mn-lt"/>
              </a:rPr>
              <a:t>Bladder neck – C67.5</a:t>
            </a:r>
          </a:p>
          <a:p>
            <a:pPr lvl="1"/>
            <a:r>
              <a:rPr lang="en-GB" sz="2400" dirty="0">
                <a:latin typeface="+mn-lt"/>
              </a:rPr>
              <a:t>Ureteric orifice – C67.6</a:t>
            </a:r>
          </a:p>
          <a:p>
            <a:pPr lvl="1"/>
            <a:r>
              <a:rPr lang="en-GB" sz="2400" dirty="0">
                <a:latin typeface="+mn-lt"/>
              </a:rPr>
              <a:t>Urachus – C67.7</a:t>
            </a:r>
          </a:p>
          <a:p>
            <a:pPr lvl="1"/>
            <a:r>
              <a:rPr lang="en-GB" sz="2400" dirty="0">
                <a:latin typeface="+mn-lt"/>
              </a:rPr>
              <a:t>Overlapping bladder – C67.8</a:t>
            </a:r>
          </a:p>
          <a:p>
            <a:pPr lvl="1"/>
            <a:r>
              <a:rPr lang="en-GB" sz="2400" dirty="0">
                <a:latin typeface="+mn-lt"/>
              </a:rPr>
              <a:t>Bladder unspecified – C67.9</a:t>
            </a:r>
          </a:p>
          <a:p>
            <a:pPr marL="457189" lvl="1" indent="0">
              <a:buNone/>
            </a:pPr>
            <a:r>
              <a:rPr lang="en-GB" sz="2400" b="1" dirty="0">
                <a:latin typeface="+mn-lt"/>
              </a:rPr>
              <a:t>Urethra – C68.0</a:t>
            </a:r>
          </a:p>
          <a:p>
            <a:pPr marL="457189" lvl="1" indent="0">
              <a:buNone/>
            </a:pPr>
            <a:r>
              <a:rPr lang="en-GB" sz="2400" b="1" dirty="0">
                <a:latin typeface="+mn-lt"/>
              </a:rPr>
              <a:t>Paraurethral gland – C68.1</a:t>
            </a:r>
          </a:p>
          <a:p>
            <a:pPr marL="457189" lvl="1" indent="0">
              <a:buNone/>
            </a:pPr>
            <a:r>
              <a:rPr lang="en-GB" sz="2400" b="1" dirty="0">
                <a:latin typeface="+mn-lt"/>
              </a:rPr>
              <a:t>Overlapping urinary organs – C68.8</a:t>
            </a:r>
          </a:p>
          <a:p>
            <a:pPr marL="457189" lvl="1" indent="0">
              <a:buNone/>
            </a:pPr>
            <a:r>
              <a:rPr lang="en-GB" sz="2400" b="1" dirty="0">
                <a:latin typeface="+mn-lt"/>
              </a:rPr>
              <a:t>Urinary organs unspecified – C68.9</a:t>
            </a:r>
          </a:p>
          <a:p>
            <a:pPr lvl="1"/>
            <a:endParaRPr lang="en-GB" sz="2400" dirty="0">
              <a:latin typeface="+mn-lt"/>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7" name="Audio 6">
            <a:hlinkClick r:id="" action="ppaction://media"/>
            <a:extLst>
              <a:ext uri="{FF2B5EF4-FFF2-40B4-BE49-F238E27FC236}">
                <a16:creationId xmlns:a16="http://schemas.microsoft.com/office/drawing/2014/main" id="{41EA76C9-079B-494E-BBC1-ECDB9E812A6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75901496"/>
      </p:ext>
    </p:extLst>
  </p:cSld>
  <p:clrMapOvr>
    <a:masterClrMapping/>
  </p:clrMapOvr>
  <mc:AlternateContent xmlns:mc="http://schemas.openxmlformats.org/markup-compatibility/2006" xmlns:p14="http://schemas.microsoft.com/office/powerpoint/2010/main">
    <mc:Choice Requires="p14">
      <p:transition spd="slow" p14:dur="2000" advTm="9344"/>
    </mc:Choice>
    <mc:Fallback xmlns="">
      <p:transition spd="slow" advTm="93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Morphology &amp; ICD10 Topography, non-invasive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599" cy="5031251"/>
          </a:xfrm>
        </p:spPr>
        <p:txBody>
          <a:bodyPr>
            <a:noAutofit/>
          </a:bodyPr>
          <a:lstStyle/>
          <a:p>
            <a:pPr marL="0" indent="0">
              <a:buNone/>
            </a:pPr>
            <a:r>
              <a:rPr lang="en-GB" dirty="0">
                <a:latin typeface="+mn-lt"/>
              </a:rPr>
              <a:t>Some urothelial tumours are classified as </a:t>
            </a:r>
            <a:r>
              <a:rPr lang="en-GB" b="1" dirty="0">
                <a:latin typeface="+mn-lt"/>
              </a:rPr>
              <a:t>non-invasive carcinoma</a:t>
            </a:r>
            <a:r>
              <a:rPr lang="en-GB" dirty="0">
                <a:latin typeface="+mn-lt"/>
              </a:rPr>
              <a:t>. These include superficial tumours which are limited to the lining of the bladder that frequently recur but rarely metastasise. These must be recorded in your cancer data management system</a:t>
            </a:r>
          </a:p>
          <a:p>
            <a:pPr marL="0" indent="0">
              <a:buNone/>
            </a:pPr>
            <a:r>
              <a:rPr lang="en-GB" dirty="0">
                <a:latin typeface="+mn-lt"/>
              </a:rPr>
              <a:t>These would be coded as:</a:t>
            </a:r>
          </a:p>
          <a:p>
            <a:pPr marL="363538" indent="0">
              <a:buNone/>
            </a:pPr>
            <a:r>
              <a:rPr lang="en-GB" dirty="0">
                <a:latin typeface="+mn-lt"/>
              </a:rPr>
              <a:t>Non-invasive papillary transitional cell carcinoma of the bladder</a:t>
            </a:r>
          </a:p>
          <a:p>
            <a:pPr marL="706438" indent="-342900"/>
            <a:r>
              <a:rPr lang="en-GB" dirty="0" err="1">
                <a:latin typeface="+mn-lt"/>
              </a:rPr>
              <a:t>pTa</a:t>
            </a:r>
            <a:r>
              <a:rPr lang="en-GB" dirty="0">
                <a:latin typeface="+mn-lt"/>
              </a:rPr>
              <a:t> (all grades): ICD10 coded to </a:t>
            </a:r>
            <a:r>
              <a:rPr lang="en-GB" b="1" dirty="0">
                <a:latin typeface="+mn-lt"/>
              </a:rPr>
              <a:t>D09.0</a:t>
            </a:r>
            <a:r>
              <a:rPr lang="en-GB" dirty="0">
                <a:latin typeface="+mn-lt"/>
              </a:rPr>
              <a:t>, morphology </a:t>
            </a:r>
            <a:r>
              <a:rPr lang="en-GB" b="1" dirty="0">
                <a:latin typeface="+mn-lt"/>
              </a:rPr>
              <a:t>M8130/2</a:t>
            </a:r>
          </a:p>
          <a:p>
            <a:pPr marL="363538" indent="0">
              <a:buNone/>
            </a:pPr>
            <a:r>
              <a:rPr lang="en-GB" dirty="0">
                <a:latin typeface="+mn-lt"/>
              </a:rPr>
              <a:t>Carcinoma In-situ (flat) of the bladder</a:t>
            </a:r>
          </a:p>
          <a:p>
            <a:pPr marL="706438" indent="-342900"/>
            <a:r>
              <a:rPr lang="en-GB" dirty="0">
                <a:latin typeface="+mn-lt"/>
              </a:rPr>
              <a:t>pTis: ICD10 coded to </a:t>
            </a:r>
            <a:r>
              <a:rPr lang="en-GB" b="1" dirty="0">
                <a:latin typeface="+mn-lt"/>
              </a:rPr>
              <a:t>D09.0</a:t>
            </a:r>
            <a:r>
              <a:rPr lang="en-GB" dirty="0">
                <a:latin typeface="+mn-lt"/>
              </a:rPr>
              <a:t>, morphology </a:t>
            </a:r>
            <a:r>
              <a:rPr lang="en-GB" b="1" dirty="0">
                <a:latin typeface="+mn-lt"/>
              </a:rPr>
              <a:t>M8120/2</a:t>
            </a:r>
          </a:p>
          <a:p>
            <a:pPr lvl="1"/>
            <a:endParaRPr lang="en-GB" sz="2400" dirty="0">
              <a:latin typeface="+mn-lt"/>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9" name="Audio 8">
            <a:hlinkClick r:id="" action="ppaction://media"/>
            <a:extLst>
              <a:ext uri="{FF2B5EF4-FFF2-40B4-BE49-F238E27FC236}">
                <a16:creationId xmlns:a16="http://schemas.microsoft.com/office/drawing/2014/main" id="{C5E28E0F-E790-4E28-886E-EB093E5751B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68167741"/>
      </p:ext>
    </p:extLst>
  </p:cSld>
  <p:clrMapOvr>
    <a:masterClrMapping/>
  </p:clrMapOvr>
  <mc:AlternateContent xmlns:mc="http://schemas.openxmlformats.org/markup-compatibility/2006" xmlns:p14="http://schemas.microsoft.com/office/powerpoint/2010/main">
    <mc:Choice Requires="p14">
      <p:transition spd="slow" p14:dur="2000" advTm="10854"/>
    </mc:Choice>
    <mc:Fallback xmlns="">
      <p:transition spd="slow" advTm="108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62725" cy="4741453"/>
          </a:xfrm>
        </p:spPr>
        <p:txBody>
          <a:bodyPr>
            <a:normAutofit/>
          </a:bodyPr>
          <a:lstStyle/>
          <a:p>
            <a:r>
              <a:rPr lang="en-GB" dirty="0"/>
              <a:t>Introduction</a:t>
            </a:r>
          </a:p>
          <a:p>
            <a:r>
              <a:rPr lang="en-GB" dirty="0"/>
              <a:t>Urinary Tract – Renal Pelvis, Ureter, Bladder &amp; Urethra</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03/12/2025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0" name="Audio 9">
            <a:hlinkClick r:id="" action="ppaction://media"/>
            <a:extLst>
              <a:ext uri="{FF2B5EF4-FFF2-40B4-BE49-F238E27FC236}">
                <a16:creationId xmlns:a16="http://schemas.microsoft.com/office/drawing/2014/main" id="{52167919-2B5F-4F36-8D2B-448BB9D7FA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9302"/>
    </mc:Choice>
    <mc:Fallback xmlns="">
      <p:transition spd="slow" advTm="193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Morphology &amp; ICD10 Topography, non-invasive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599" cy="4741453"/>
          </a:xfrm>
        </p:spPr>
        <p:txBody>
          <a:bodyPr>
            <a:noAutofit/>
          </a:bodyPr>
          <a:lstStyle/>
          <a:p>
            <a:pPr marL="0" indent="0">
              <a:buNone/>
            </a:pPr>
            <a:r>
              <a:rPr lang="en-GB" dirty="0">
                <a:latin typeface="+mn-lt"/>
              </a:rPr>
              <a:t>Non-invasive carcinomas may also occur in the renal pelvis, ureter and urethra. The ICD10 codes listed here also need to be recorded in your cancer data management system</a:t>
            </a:r>
          </a:p>
          <a:p>
            <a:pPr marL="0" indent="0">
              <a:buNone/>
            </a:pPr>
            <a:endParaRPr lang="en-GB" dirty="0">
              <a:latin typeface="+mn-lt"/>
            </a:endParaRPr>
          </a:p>
          <a:p>
            <a:pPr lvl="1"/>
            <a:r>
              <a:rPr lang="en-GB" sz="2400" dirty="0"/>
              <a:t>Neoplasm of uncertain or unknown behaviour of renal pelvis – </a:t>
            </a:r>
            <a:r>
              <a:rPr lang="en-GB" sz="2400" b="1" dirty="0"/>
              <a:t>D41.1</a:t>
            </a:r>
          </a:p>
          <a:p>
            <a:pPr lvl="1"/>
            <a:r>
              <a:rPr lang="en-GB" sz="2400" dirty="0"/>
              <a:t>Neoplasm of uncertain or unknown behaviour of ureter – </a:t>
            </a:r>
            <a:r>
              <a:rPr lang="en-GB" sz="2400" b="1" dirty="0"/>
              <a:t>D41.2</a:t>
            </a:r>
          </a:p>
          <a:p>
            <a:pPr lvl="1"/>
            <a:r>
              <a:rPr lang="en-GB" sz="2400" dirty="0"/>
              <a:t>Neoplasm of uncertain or unknown behaviour of urethra– </a:t>
            </a:r>
            <a:r>
              <a:rPr lang="en-GB" sz="2400" b="1" dirty="0"/>
              <a:t>D41.3</a:t>
            </a:r>
          </a:p>
          <a:p>
            <a:pPr lvl="1"/>
            <a:endParaRPr lang="en-GB" sz="2400" dirty="0"/>
          </a:p>
          <a:p>
            <a:pPr marL="0" lvl="1" indent="0">
              <a:spcBef>
                <a:spcPts val="1000"/>
              </a:spcBef>
              <a:buNone/>
            </a:pPr>
            <a:r>
              <a:rPr lang="en-GB" sz="2400" dirty="0">
                <a:latin typeface="+mn-lt"/>
              </a:rPr>
              <a:t>If supplied in the pathology report, the morphology code for these tumours may show a behaviour code of </a:t>
            </a:r>
            <a:r>
              <a:rPr lang="en-GB" sz="2400" b="1" dirty="0">
                <a:latin typeface="+mn-lt"/>
              </a:rPr>
              <a:t>/1 </a:t>
            </a:r>
            <a:r>
              <a:rPr lang="en-GB" sz="2400" dirty="0">
                <a:latin typeface="+mn-lt"/>
              </a:rPr>
              <a:t>or the description would indicate “uncertain or unknown behaviour”.  For more details on morphology coding please see the NDRS training module: What is cancer?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Audio 6">
            <a:hlinkClick r:id="" action="ppaction://media"/>
            <a:extLst>
              <a:ext uri="{FF2B5EF4-FFF2-40B4-BE49-F238E27FC236}">
                <a16:creationId xmlns:a16="http://schemas.microsoft.com/office/drawing/2014/main" id="{6CB57A47-2462-4CB1-B4AC-08B9CC5BD2F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8632964"/>
      </p:ext>
    </p:extLst>
  </p:cSld>
  <p:clrMapOvr>
    <a:masterClrMapping/>
  </p:clrMapOvr>
  <mc:AlternateContent xmlns:mc="http://schemas.openxmlformats.org/markup-compatibility/2006" xmlns:p14="http://schemas.microsoft.com/office/powerpoint/2010/main">
    <mc:Choice Requires="p14">
      <p:transition spd="slow" p14:dur="2000" advTm="8276"/>
    </mc:Choice>
    <mc:Fallback xmlns="">
      <p:transition spd="slow" advTm="82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Morphology &amp; ICD10 Topography, non-invasive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599" cy="4741453"/>
          </a:xfrm>
        </p:spPr>
        <p:txBody>
          <a:bodyPr>
            <a:noAutofit/>
          </a:bodyPr>
          <a:lstStyle/>
          <a:p>
            <a:pPr marL="0" indent="0">
              <a:buNone/>
            </a:pPr>
            <a:r>
              <a:rPr lang="en-GB" dirty="0">
                <a:latin typeface="+mn-lt"/>
              </a:rPr>
              <a:t>In-situ tumours may also occur in the renal pelvis, ureter and urethra:</a:t>
            </a:r>
          </a:p>
          <a:p>
            <a:pPr marL="0" indent="0">
              <a:buNone/>
            </a:pPr>
            <a:endParaRPr lang="en-GB" dirty="0">
              <a:latin typeface="+mn-lt"/>
            </a:endParaRPr>
          </a:p>
          <a:p>
            <a:pPr lvl="1"/>
            <a:r>
              <a:rPr lang="en-GB" sz="2400" dirty="0"/>
              <a:t>Carcinoma in-situ of other and unspecified urinary organs – </a:t>
            </a:r>
            <a:r>
              <a:rPr lang="en-GB" sz="2400" b="1" dirty="0"/>
              <a:t>D09.1</a:t>
            </a:r>
          </a:p>
          <a:p>
            <a:pPr lvl="1"/>
            <a:endParaRPr lang="en-GB" sz="2400" dirty="0"/>
          </a:p>
          <a:p>
            <a:pPr marL="0" lvl="1" indent="0">
              <a:spcBef>
                <a:spcPts val="1000"/>
              </a:spcBef>
              <a:buNone/>
            </a:pPr>
            <a:r>
              <a:rPr lang="en-GB" sz="2400" dirty="0">
                <a:latin typeface="+mn-lt"/>
              </a:rPr>
              <a:t>If supplied in the pathology report, the morphology code for these tumours may show a behaviour code of </a:t>
            </a:r>
            <a:r>
              <a:rPr lang="en-GB" sz="2400" b="1" dirty="0">
                <a:latin typeface="+mn-lt"/>
              </a:rPr>
              <a:t>/2 </a:t>
            </a:r>
            <a:r>
              <a:rPr lang="en-GB" sz="2400" dirty="0">
                <a:latin typeface="+mn-lt"/>
              </a:rPr>
              <a:t>or the description would indicate “in-situ”.  For more details on morphology coding please see the NDRS training module: What is cancer?</a:t>
            </a:r>
          </a:p>
          <a:p>
            <a:pPr marL="0" lvl="1" indent="0">
              <a:spcBef>
                <a:spcPts val="1000"/>
              </a:spcBef>
              <a:buNone/>
            </a:pPr>
            <a:r>
              <a:rPr lang="en-GB" sz="2400" dirty="0">
                <a:latin typeface="+mn-lt"/>
              </a:rPr>
              <a:t>However, D09.1 does </a:t>
            </a:r>
            <a:r>
              <a:rPr lang="en-GB" sz="2400" b="1" dirty="0">
                <a:latin typeface="+mn-lt"/>
              </a:rPr>
              <a:t>not</a:t>
            </a:r>
            <a:r>
              <a:rPr lang="en-GB" sz="2400" dirty="0">
                <a:latin typeface="+mn-lt"/>
              </a:rPr>
              <a:t> require a record from your cancer management system for the purposes of COSD.  NDRS obtains data on these tumours direct from the pathology laboratories</a:t>
            </a:r>
          </a:p>
          <a:p>
            <a:pPr marL="0" lvl="1" indent="0">
              <a:spcBef>
                <a:spcPts val="1000"/>
              </a:spcBef>
              <a:buNone/>
            </a:pPr>
            <a:endParaRPr lang="en-GB" sz="2400"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8" name="Audio 7">
            <a:hlinkClick r:id="" action="ppaction://media"/>
            <a:extLst>
              <a:ext uri="{FF2B5EF4-FFF2-40B4-BE49-F238E27FC236}">
                <a16:creationId xmlns:a16="http://schemas.microsoft.com/office/drawing/2014/main" id="{9BA109EA-7C22-48EE-A27C-B94448EE34C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60016279"/>
      </p:ext>
    </p:extLst>
  </p:cSld>
  <p:clrMapOvr>
    <a:masterClrMapping/>
  </p:clrMapOvr>
  <mc:AlternateContent xmlns:mc="http://schemas.openxmlformats.org/markup-compatibility/2006" xmlns:p14="http://schemas.microsoft.com/office/powerpoint/2010/main">
    <mc:Choice Requires="p14">
      <p:transition spd="slow" p14:dur="2000" advTm="21318"/>
    </mc:Choice>
    <mc:Fallback xmlns="">
      <p:transition spd="slow" advTm="213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pPr marL="0" indent="0">
              <a:buNone/>
            </a:pPr>
            <a:endParaRPr lang="en-GB" dirty="0">
              <a:latin typeface="+mn-lt"/>
            </a:endParaRPr>
          </a:p>
          <a:p>
            <a:pPr marL="0" indent="0">
              <a:buNone/>
            </a:pPr>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graphicFrame>
        <p:nvGraphicFramePr>
          <p:cNvPr id="7" name="Diagram 6">
            <a:extLst>
              <a:ext uri="{FF2B5EF4-FFF2-40B4-BE49-F238E27FC236}">
                <a16:creationId xmlns:a16="http://schemas.microsoft.com/office/drawing/2014/main" id="{1BC6B632-7389-4C80-9EB8-7FA33BD8E52B}"/>
              </a:ext>
            </a:extLst>
          </p:cNvPr>
          <p:cNvGraphicFramePr/>
          <p:nvPr>
            <p:extLst>
              <p:ext uri="{D42A27DB-BD31-4B8C-83A1-F6EECF244321}">
                <p14:modId xmlns:p14="http://schemas.microsoft.com/office/powerpoint/2010/main" val="3856737166"/>
              </p:ext>
            </p:extLst>
          </p:nvPr>
        </p:nvGraphicFramePr>
        <p:xfrm>
          <a:off x="622705" y="1042187"/>
          <a:ext cx="11162898" cy="51244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 name="Audio 9">
            <a:hlinkClick r:id="" action="ppaction://media"/>
            <a:extLst>
              <a:ext uri="{FF2B5EF4-FFF2-40B4-BE49-F238E27FC236}">
                <a16:creationId xmlns:a16="http://schemas.microsoft.com/office/drawing/2014/main" id="{FF4DB572-4464-4210-8890-4284F09201DD}"/>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20522114"/>
      </p:ext>
    </p:extLst>
  </p:cSld>
  <p:clrMapOvr>
    <a:masterClrMapping/>
  </p:clrMapOvr>
  <mc:AlternateContent xmlns:mc="http://schemas.openxmlformats.org/markup-compatibility/2006" xmlns:p14="http://schemas.microsoft.com/office/powerpoint/2010/main">
    <mc:Choice Requires="p14">
      <p:transition spd="slow" p14:dur="2000" advTm="31113"/>
    </mc:Choice>
    <mc:Fallback xmlns="">
      <p:transition spd="slow" advTm="311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latin typeface="+mn-lt"/>
              </a:rPr>
              <a:t>Invasive tumours are staged </a:t>
            </a:r>
            <a:r>
              <a:rPr lang="en-GB" dirty="0">
                <a:cs typeface="Arial" pitchFamily="34" charset="0"/>
              </a:rPr>
              <a:t>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11" name="Audio 10">
            <a:hlinkClick r:id="" action="ppaction://media"/>
            <a:extLst>
              <a:ext uri="{FF2B5EF4-FFF2-40B4-BE49-F238E27FC236}">
                <a16:creationId xmlns:a16="http://schemas.microsoft.com/office/drawing/2014/main" id="{094F591E-C810-A64E-A19D-89D3E9CA65C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09083661"/>
      </p:ext>
    </p:extLst>
  </p:cSld>
  <p:clrMapOvr>
    <a:masterClrMapping/>
  </p:clrMapOvr>
  <mc:AlternateContent xmlns:mc="http://schemas.openxmlformats.org/markup-compatibility/2006">
    <mc:Choice xmlns:p14="http://schemas.microsoft.com/office/powerpoint/2010/main" Requires="p14">
      <p:transition spd="slow" p14:dur="2000" advTm="8322"/>
    </mc:Choice>
    <mc:Fallback>
      <p:transition spd="slow" advTm="83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cs typeface="Arial" pitchFamily="34" charset="0"/>
              </a:rPr>
              <a:t>For details on recording stage, please see the NDRS training module KPI-TNM Staging 101, available on this link (account required):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GB" dirty="0">
              <a:cs typeface="Arial" pitchFamily="34" charset="0"/>
            </a:endParaRPr>
          </a:p>
          <a:p>
            <a:r>
              <a:rPr lang="en-GB" dirty="0"/>
              <a:t>TNM stage should be recorded for all invasive tumours</a:t>
            </a:r>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10" name="Audio 9">
            <a:hlinkClick r:id="" action="ppaction://media"/>
            <a:extLst>
              <a:ext uri="{FF2B5EF4-FFF2-40B4-BE49-F238E27FC236}">
                <a16:creationId xmlns:a16="http://schemas.microsoft.com/office/drawing/2014/main" id="{7E07EB9B-79B2-7344-8D40-B127BE2574D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16576434"/>
      </p:ext>
    </p:extLst>
  </p:cSld>
  <p:clrMapOvr>
    <a:masterClrMapping/>
  </p:clrMapOvr>
  <mc:AlternateContent xmlns:mc="http://schemas.openxmlformats.org/markup-compatibility/2006">
    <mc:Choice xmlns:p14="http://schemas.microsoft.com/office/powerpoint/2010/main" Requires="p14">
      <p:transition spd="slow" p14:dur="2000" advTm="10295"/>
    </mc:Choice>
    <mc:Fallback>
      <p:transition spd="slow" advTm="102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33343" cy="4741453"/>
          </a:xfrm>
        </p:spPr>
        <p:txBody>
          <a:bodyPr>
            <a:normAutofit/>
          </a:bodyPr>
          <a:lstStyle/>
          <a:p>
            <a:pPr marL="0" indent="0">
              <a:buNone/>
            </a:pPr>
            <a:r>
              <a:rPr lang="en-GB" dirty="0">
                <a:latin typeface="+mn-lt"/>
              </a:rPr>
              <a:t>Surgery is the most common treatment for all urinary tract tumours, although the type and extent of the surgery will depend on factors such as the location, behaviour, stage and grade of the cancer </a:t>
            </a:r>
          </a:p>
          <a:p>
            <a:pPr marL="0" indent="0">
              <a:buNone/>
            </a:pPr>
            <a:r>
              <a:rPr lang="en-GB" dirty="0">
                <a:latin typeface="+mn-lt"/>
              </a:rPr>
              <a:t>Early bladder tumours are usually treated with TURBT (Trans Urethral Resection of Bladder Tumour)</a:t>
            </a:r>
          </a:p>
          <a:p>
            <a:pPr marL="706438" indent="-342900"/>
            <a:r>
              <a:rPr lang="en-GB" dirty="0">
                <a:latin typeface="+mn-lt"/>
              </a:rPr>
              <a:t>A TURBT is normally carried out using a cystoscope </a:t>
            </a:r>
          </a:p>
          <a:p>
            <a:pPr marL="706438" indent="-342900"/>
            <a:r>
              <a:rPr lang="en-GB" dirty="0">
                <a:latin typeface="+mn-lt"/>
              </a:rPr>
              <a:t>Surgical instruments are passed down the cystoscope to remove the tumour</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8" name="Picture 7">
            <a:extLst>
              <a:ext uri="{FF2B5EF4-FFF2-40B4-BE49-F238E27FC236}">
                <a16:creationId xmlns:a16="http://schemas.microsoft.com/office/drawing/2014/main" id="{B2A9C3F0-E330-457B-8636-3E1BFE703130}"/>
              </a:ext>
            </a:extLst>
          </p:cNvPr>
          <p:cNvPicPr>
            <a:picLocks noChangeAspect="1"/>
          </p:cNvPicPr>
          <p:nvPr/>
        </p:nvPicPr>
        <p:blipFill>
          <a:blip r:embed="rId5"/>
          <a:stretch>
            <a:fillRect/>
          </a:stretch>
        </p:blipFill>
        <p:spPr>
          <a:xfrm>
            <a:off x="8008312" y="2728687"/>
            <a:ext cx="3842830" cy="3050040"/>
          </a:xfrm>
          <a:prstGeom prst="rect">
            <a:avLst/>
          </a:prstGeom>
        </p:spPr>
      </p:pic>
      <p:pic>
        <p:nvPicPr>
          <p:cNvPr id="9" name="Audio 8">
            <a:hlinkClick r:id="" action="ppaction://media"/>
            <a:extLst>
              <a:ext uri="{FF2B5EF4-FFF2-40B4-BE49-F238E27FC236}">
                <a16:creationId xmlns:a16="http://schemas.microsoft.com/office/drawing/2014/main" id="{B7CA9F51-B5D9-4618-84E1-0848FA46CFF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11358010"/>
      </p:ext>
    </p:extLst>
  </p:cSld>
  <p:clrMapOvr>
    <a:masterClrMapping/>
  </p:clrMapOvr>
  <mc:AlternateContent xmlns:mc="http://schemas.openxmlformats.org/markup-compatibility/2006" xmlns:p14="http://schemas.microsoft.com/office/powerpoint/2010/main">
    <mc:Choice Requires="p14">
      <p:transition spd="slow" p14:dur="2000" advTm="18963"/>
    </mc:Choice>
    <mc:Fallback xmlns="">
      <p:transition spd="slow" advTm="189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741453"/>
          </a:xfrm>
        </p:spPr>
        <p:txBody>
          <a:bodyPr>
            <a:normAutofit/>
          </a:bodyPr>
          <a:lstStyle/>
          <a:p>
            <a:pPr marL="0" indent="0">
              <a:buNone/>
            </a:pPr>
            <a:r>
              <a:rPr lang="en-GB" dirty="0"/>
              <a:t>For more advanced or aggressive cancers, removal of part or all of the urinary tract is likely to be performed</a:t>
            </a:r>
          </a:p>
          <a:p>
            <a:endParaRPr lang="en-GB" dirty="0"/>
          </a:p>
          <a:p>
            <a:pPr marL="536575" lvl="1" indent="-227013">
              <a:spcBef>
                <a:spcPts val="1000"/>
              </a:spcBef>
            </a:pPr>
            <a:r>
              <a:rPr lang="en-GB" sz="2400" dirty="0"/>
              <a:t>Partial cystectomy </a:t>
            </a:r>
          </a:p>
          <a:p>
            <a:pPr marL="536575" lvl="1" indent="-227013">
              <a:spcBef>
                <a:spcPts val="1000"/>
              </a:spcBef>
            </a:pPr>
            <a:r>
              <a:rPr lang="en-GB" sz="2400" dirty="0"/>
              <a:t>Radical cystectomy (removal of the entire bladder)</a:t>
            </a:r>
          </a:p>
          <a:p>
            <a:pPr marL="536575" lvl="1" indent="-227013">
              <a:spcBef>
                <a:spcPts val="1000"/>
              </a:spcBef>
            </a:pPr>
            <a:r>
              <a:rPr lang="en-GB" sz="2400" dirty="0" err="1"/>
              <a:t>Nephro-ureterectomy</a:t>
            </a:r>
            <a:r>
              <a:rPr lang="en-GB" sz="2400" dirty="0"/>
              <a:t> (removal of the kidney, the associated ureter and part of the bladder)</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Audio 6">
            <a:hlinkClick r:id="" action="ppaction://media"/>
            <a:extLst>
              <a:ext uri="{FF2B5EF4-FFF2-40B4-BE49-F238E27FC236}">
                <a16:creationId xmlns:a16="http://schemas.microsoft.com/office/drawing/2014/main" id="{A80E7B1E-51D5-4E9E-B3D3-5C6BED3C214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59927686"/>
      </p:ext>
    </p:extLst>
  </p:cSld>
  <p:clrMapOvr>
    <a:masterClrMapping/>
  </p:clrMapOvr>
  <mc:AlternateContent xmlns:mc="http://schemas.openxmlformats.org/markup-compatibility/2006" xmlns:p14="http://schemas.microsoft.com/office/powerpoint/2010/main">
    <mc:Choice Requires="p14">
      <p:transition spd="slow" p14:dur="2000" advTm="10596"/>
    </mc:Choice>
    <mc:Fallback xmlns="">
      <p:transition spd="slow" advTm="105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903857" cy="1012719"/>
          </a:xfrm>
        </p:spPr>
        <p:txBody>
          <a:bodyPr>
            <a:normAutofit fontScale="92500" lnSpcReduction="10000"/>
          </a:bodyPr>
          <a:lstStyle/>
          <a:p>
            <a:pPr marL="0" indent="0">
              <a:buNone/>
            </a:pPr>
            <a:r>
              <a:rPr lang="en-GB" dirty="0"/>
              <a:t>If the bladder has been removed, the patient will require either a reconstruction (often utilising part of either the small or large bowel) or an abdominal opening called a stoma, usually leading to an external urine bag</a:t>
            </a:r>
          </a:p>
          <a:p>
            <a:pPr marL="0" indent="0">
              <a:buNone/>
            </a:pPr>
            <a:endParaRPr lang="en-GB" dirty="0">
              <a:latin typeface="+mn-lt"/>
            </a:endParaRPr>
          </a:p>
          <a:p>
            <a:pPr marL="0" indent="0">
              <a:buNone/>
            </a:pPr>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Picture 6">
            <a:extLst>
              <a:ext uri="{FF2B5EF4-FFF2-40B4-BE49-F238E27FC236}">
                <a16:creationId xmlns:a16="http://schemas.microsoft.com/office/drawing/2014/main" id="{02B49F79-9CA3-4F8E-B8D5-A1BA80203677}"/>
              </a:ext>
            </a:extLst>
          </p:cNvPr>
          <p:cNvPicPr>
            <a:picLocks noChangeAspect="1"/>
          </p:cNvPicPr>
          <p:nvPr/>
        </p:nvPicPr>
        <p:blipFill>
          <a:blip r:embed="rId5"/>
          <a:stretch>
            <a:fillRect/>
          </a:stretch>
        </p:blipFill>
        <p:spPr>
          <a:xfrm>
            <a:off x="2071914" y="2862315"/>
            <a:ext cx="3581400" cy="3552825"/>
          </a:xfrm>
          <a:prstGeom prst="rect">
            <a:avLst/>
          </a:prstGeom>
        </p:spPr>
      </p:pic>
      <p:pic>
        <p:nvPicPr>
          <p:cNvPr id="8" name="Picture 7">
            <a:extLst>
              <a:ext uri="{FF2B5EF4-FFF2-40B4-BE49-F238E27FC236}">
                <a16:creationId xmlns:a16="http://schemas.microsoft.com/office/drawing/2014/main" id="{24BC2767-F966-46C7-8DB2-A88710953563}"/>
              </a:ext>
            </a:extLst>
          </p:cNvPr>
          <p:cNvPicPr>
            <a:picLocks noChangeAspect="1"/>
          </p:cNvPicPr>
          <p:nvPr/>
        </p:nvPicPr>
        <p:blipFill>
          <a:blip r:embed="rId6"/>
          <a:stretch>
            <a:fillRect/>
          </a:stretch>
        </p:blipFill>
        <p:spPr>
          <a:xfrm>
            <a:off x="6681566" y="2862315"/>
            <a:ext cx="3362325" cy="3486150"/>
          </a:xfrm>
          <a:prstGeom prst="rect">
            <a:avLst/>
          </a:prstGeom>
        </p:spPr>
      </p:pic>
      <p:pic>
        <p:nvPicPr>
          <p:cNvPr id="12" name="Audio 11">
            <a:hlinkClick r:id="" action="ppaction://media"/>
            <a:extLst>
              <a:ext uri="{FF2B5EF4-FFF2-40B4-BE49-F238E27FC236}">
                <a16:creationId xmlns:a16="http://schemas.microsoft.com/office/drawing/2014/main" id="{46AE1E2E-5536-4E70-A11D-71587D89C01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89070553"/>
      </p:ext>
    </p:extLst>
  </p:cSld>
  <p:clrMapOvr>
    <a:masterClrMapping/>
  </p:clrMapOvr>
  <mc:AlternateContent xmlns:mc="http://schemas.openxmlformats.org/markup-compatibility/2006" xmlns:p14="http://schemas.microsoft.com/office/powerpoint/2010/main">
    <mc:Choice Requires="p14">
      <p:transition spd="slow" p14:dur="2000" advTm="9423"/>
    </mc:Choice>
    <mc:Fallback xmlns="">
      <p:transition spd="slow" advTm="94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988457"/>
            <a:ext cx="7609113" cy="4188506"/>
          </a:xfrm>
        </p:spPr>
        <p:txBody>
          <a:bodyPr>
            <a:normAutofit/>
          </a:bodyPr>
          <a:lstStyle/>
          <a:p>
            <a:pPr marL="0" indent="0">
              <a:buNone/>
            </a:pPr>
            <a:endParaRPr lang="en-GB" dirty="0">
              <a:latin typeface="+mn-lt"/>
            </a:endParaRPr>
          </a:p>
          <a:p>
            <a:r>
              <a:rPr lang="en-GB" dirty="0">
                <a:latin typeface="+mn-lt"/>
              </a:rPr>
              <a:t>Intravesical therapy is a type of treatment where drugs are put directly into the bladder via a catheter, reducing the risk of recurrence of early bladder cancers</a:t>
            </a:r>
          </a:p>
          <a:p>
            <a:endParaRPr lang="en-GB" dirty="0">
              <a:latin typeface="+mn-lt"/>
            </a:endParaRPr>
          </a:p>
          <a:p>
            <a:r>
              <a:rPr lang="en-GB" dirty="0">
                <a:latin typeface="+mn-lt"/>
              </a:rPr>
              <a:t>BCG immunotherapy or chemotherapy are used.  The drugs will affect the cells that line the bladder, with little or no effect on cells beyond the bladder lining, therefore intravesical therapy is used only for in-situ and early bladder cancers</a:t>
            </a:r>
          </a:p>
          <a:p>
            <a:endParaRPr lang="en-GB" dirty="0">
              <a:latin typeface="+mn-lt"/>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7" name="Picture 6" descr="Icon&#10;&#10;Description automatically generated">
            <a:extLst>
              <a:ext uri="{FF2B5EF4-FFF2-40B4-BE49-F238E27FC236}">
                <a16:creationId xmlns:a16="http://schemas.microsoft.com/office/drawing/2014/main" id="{A4FFE8DF-0601-418C-855B-A60FF2C51C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37484" y="3612778"/>
            <a:ext cx="2530258" cy="2530257"/>
          </a:xfrm>
          <a:prstGeom prst="rect">
            <a:avLst/>
          </a:prstGeom>
        </p:spPr>
      </p:pic>
      <p:sp>
        <p:nvSpPr>
          <p:cNvPr id="9" name="TextBox 8">
            <a:extLst>
              <a:ext uri="{FF2B5EF4-FFF2-40B4-BE49-F238E27FC236}">
                <a16:creationId xmlns:a16="http://schemas.microsoft.com/office/drawing/2014/main" id="{F356B246-6EA9-4D6D-8C9A-030E2559A0DC}"/>
              </a:ext>
            </a:extLst>
          </p:cNvPr>
          <p:cNvSpPr txBox="1"/>
          <p:nvPr/>
        </p:nvSpPr>
        <p:spPr>
          <a:xfrm>
            <a:off x="838200" y="1364343"/>
            <a:ext cx="10515600" cy="830997"/>
          </a:xfrm>
          <a:prstGeom prst="rect">
            <a:avLst/>
          </a:prstGeom>
          <a:noFill/>
        </p:spPr>
        <p:txBody>
          <a:bodyPr wrap="square" rtlCol="0">
            <a:spAutoFit/>
          </a:bodyPr>
          <a:lstStyle/>
          <a:p>
            <a:r>
              <a:rPr lang="en-GB" sz="2400" dirty="0"/>
              <a:t>Chemotherapy can be administered in different ways depending on the behaviour, stage and location of the cancer</a:t>
            </a:r>
          </a:p>
        </p:txBody>
      </p:sp>
      <p:pic>
        <p:nvPicPr>
          <p:cNvPr id="16" name="Audio 15">
            <a:hlinkClick r:id="" action="ppaction://media"/>
            <a:extLst>
              <a:ext uri="{FF2B5EF4-FFF2-40B4-BE49-F238E27FC236}">
                <a16:creationId xmlns:a16="http://schemas.microsoft.com/office/drawing/2014/main" id="{50DA02AF-FEE5-4CCB-9C34-41380B41A5E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03916648"/>
      </p:ext>
    </p:extLst>
  </p:cSld>
  <p:clrMapOvr>
    <a:masterClrMapping/>
  </p:clrMapOvr>
  <mc:AlternateContent xmlns:mc="http://schemas.openxmlformats.org/markup-compatibility/2006" xmlns:p14="http://schemas.microsoft.com/office/powerpoint/2010/main">
    <mc:Choice Requires="p14">
      <p:transition spd="slow" p14:dur="2000" advTm="20397"/>
    </mc:Choice>
    <mc:Fallback xmlns="">
      <p:transition spd="slow" advTm="203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609113" cy="4741453"/>
          </a:xfrm>
        </p:spPr>
        <p:txBody>
          <a:bodyPr>
            <a:normAutofit/>
          </a:bodyPr>
          <a:lstStyle/>
          <a:p>
            <a:r>
              <a:rPr lang="en-GB" dirty="0">
                <a:latin typeface="+mn-lt"/>
              </a:rPr>
              <a:t>Systemic chemotherapy  is used for advanced cancers outside the bladder</a:t>
            </a:r>
          </a:p>
          <a:p>
            <a:endParaRPr lang="en-GB" dirty="0">
              <a:latin typeface="+mn-lt"/>
            </a:endParaRPr>
          </a:p>
          <a:p>
            <a:r>
              <a:rPr lang="en-GB" dirty="0">
                <a:latin typeface="+mn-lt"/>
              </a:rPr>
              <a:t>Chemotherapy and radiotherapy at the same time has been shown to work better than radiotherapy on its own for some people </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7" name="Picture 6" descr="Icon&#10;&#10;Description automatically generated">
            <a:extLst>
              <a:ext uri="{FF2B5EF4-FFF2-40B4-BE49-F238E27FC236}">
                <a16:creationId xmlns:a16="http://schemas.microsoft.com/office/drawing/2014/main" id="{A4FFE8DF-0601-418C-855B-A60FF2C51C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37484" y="3627289"/>
            <a:ext cx="2530258" cy="2530257"/>
          </a:xfrm>
          <a:prstGeom prst="rect">
            <a:avLst/>
          </a:prstGeom>
        </p:spPr>
      </p:pic>
      <p:pic>
        <p:nvPicPr>
          <p:cNvPr id="9" name="Audio 8">
            <a:hlinkClick r:id="" action="ppaction://media"/>
            <a:extLst>
              <a:ext uri="{FF2B5EF4-FFF2-40B4-BE49-F238E27FC236}">
                <a16:creationId xmlns:a16="http://schemas.microsoft.com/office/drawing/2014/main" id="{9E41B4E0-4A45-40DF-B6E6-A1AFC11F447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20552427"/>
      </p:ext>
    </p:extLst>
  </p:cSld>
  <p:clrMapOvr>
    <a:masterClrMapping/>
  </p:clrMapOvr>
  <mc:AlternateContent xmlns:mc="http://schemas.openxmlformats.org/markup-compatibility/2006" xmlns:p14="http://schemas.microsoft.com/office/powerpoint/2010/main">
    <mc:Choice Requires="p14">
      <p:transition spd="slow" p14:dur="2000" advTm="11689"/>
    </mc:Choice>
    <mc:Fallback xmlns="">
      <p:transition spd="slow" advTm="116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Urological tumour</a:t>
            </a:r>
          </a:p>
        </p:txBody>
      </p:sp>
      <p:pic>
        <p:nvPicPr>
          <p:cNvPr id="8" name="Audio 7">
            <a:hlinkClick r:id="" action="ppaction://media"/>
            <a:extLst>
              <a:ext uri="{FF2B5EF4-FFF2-40B4-BE49-F238E27FC236}">
                <a16:creationId xmlns:a16="http://schemas.microsoft.com/office/drawing/2014/main" id="{62D3FC57-808E-4715-A044-EBAFC31B62B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0395414"/>
      </p:ext>
    </p:extLst>
  </p:cSld>
  <p:clrMapOvr>
    <a:masterClrMapping/>
  </p:clrMapOvr>
  <mc:AlternateContent xmlns:mc="http://schemas.openxmlformats.org/markup-compatibility/2006" xmlns:p14="http://schemas.microsoft.com/office/powerpoint/2010/main">
    <mc:Choice Requires="p14">
      <p:transition spd="slow" p14:dur="2000" advTm="6581"/>
    </mc:Choice>
    <mc:Fallback xmlns="">
      <p:transition spd="slow" advTm="65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74829" cy="1481861"/>
          </a:xfrm>
        </p:spPr>
        <p:txBody>
          <a:bodyPr>
            <a:normAutofit/>
          </a:bodyPr>
          <a:lstStyle/>
          <a:p>
            <a:pPr marL="0" indent="0">
              <a:buNone/>
            </a:pPr>
            <a:r>
              <a:rPr lang="en-GB" dirty="0">
                <a:latin typeface="+mn-lt"/>
              </a:rPr>
              <a:t>Radiotherapy can be used with a curative intent and can have similar results to surgical treatments. However Radiotherapy is </a:t>
            </a:r>
            <a:r>
              <a:rPr lang="en-GB" b="1" dirty="0">
                <a:latin typeface="+mn-lt"/>
              </a:rPr>
              <a:t>not</a:t>
            </a:r>
            <a:r>
              <a:rPr lang="en-GB" dirty="0">
                <a:latin typeface="+mn-lt"/>
              </a:rPr>
              <a:t> a recommended treatment for patients where: </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8" name="Picture 7">
            <a:extLst>
              <a:ext uri="{FF2B5EF4-FFF2-40B4-BE49-F238E27FC236}">
                <a16:creationId xmlns:a16="http://schemas.microsoft.com/office/drawing/2014/main" id="{13947BA7-BE1A-4B2C-8DEA-586CD41123C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048423" y="3629758"/>
            <a:ext cx="2508380" cy="2508380"/>
          </a:xfrm>
          <a:prstGeom prst="rect">
            <a:avLst/>
          </a:prstGeom>
        </p:spPr>
      </p:pic>
      <p:sp>
        <p:nvSpPr>
          <p:cNvPr id="9" name="TextBox 8">
            <a:extLst>
              <a:ext uri="{FF2B5EF4-FFF2-40B4-BE49-F238E27FC236}">
                <a16:creationId xmlns:a16="http://schemas.microsoft.com/office/drawing/2014/main" id="{1C770FB0-DF2A-4073-BB87-F89F69C8B3DF}"/>
              </a:ext>
            </a:extLst>
          </p:cNvPr>
          <p:cNvSpPr txBox="1"/>
          <p:nvPr/>
        </p:nvSpPr>
        <p:spPr>
          <a:xfrm>
            <a:off x="838201" y="3120571"/>
            <a:ext cx="8015514" cy="3323987"/>
          </a:xfrm>
          <a:prstGeom prst="rect">
            <a:avLst/>
          </a:prstGeom>
          <a:noFill/>
        </p:spPr>
        <p:txBody>
          <a:bodyPr wrap="square" rtlCol="0">
            <a:spAutoFit/>
          </a:bodyPr>
          <a:lstStyle/>
          <a:p>
            <a:pPr marL="342900" indent="-342900">
              <a:buFont typeface="Arial" panose="020B0604020202020204" pitchFamily="34" charset="0"/>
              <a:buChar char="•"/>
            </a:pPr>
            <a:r>
              <a:rPr lang="en-GB" sz="2400" dirty="0"/>
              <a:t>The morphology is squamous cell bladder cancer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The patient has carcinoma in-situ in much of the bladder as well as invasive carcinoma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The disease did not respond well to initial chemotherapy</a:t>
            </a:r>
          </a:p>
          <a:p>
            <a:r>
              <a:rPr lang="en-GB" sz="2400" dirty="0"/>
              <a:t> </a:t>
            </a:r>
          </a:p>
          <a:p>
            <a:pPr marL="342900" indent="-342900">
              <a:buFont typeface="Arial" panose="020B0604020202020204" pitchFamily="34" charset="0"/>
              <a:buChar char="•"/>
            </a:pPr>
            <a:r>
              <a:rPr lang="en-GB" sz="2400" dirty="0"/>
              <a:t>The cancer is blocking both of the ureters </a:t>
            </a:r>
          </a:p>
          <a:p>
            <a:endParaRPr lang="en-GB" dirty="0"/>
          </a:p>
        </p:txBody>
      </p:sp>
      <p:pic>
        <p:nvPicPr>
          <p:cNvPr id="10" name="Audio 9">
            <a:hlinkClick r:id="" action="ppaction://media"/>
            <a:extLst>
              <a:ext uri="{FF2B5EF4-FFF2-40B4-BE49-F238E27FC236}">
                <a16:creationId xmlns:a16="http://schemas.microsoft.com/office/drawing/2014/main" id="{D191723D-48FB-49B8-8E55-251B6FDD60D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84996457"/>
      </p:ext>
    </p:extLst>
  </p:cSld>
  <p:clrMapOvr>
    <a:masterClrMapping/>
  </p:clrMapOvr>
  <mc:AlternateContent xmlns:mc="http://schemas.openxmlformats.org/markup-compatibility/2006" xmlns:p14="http://schemas.microsoft.com/office/powerpoint/2010/main">
    <mc:Choice Requires="p14">
      <p:transition spd="slow" p14:dur="2000" advTm="19943"/>
    </mc:Choice>
    <mc:Fallback xmlns="">
      <p:transition spd="slow" advTm="199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31</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7" name="Audio 6">
            <a:hlinkClick r:id="" action="ppaction://media"/>
            <a:extLst>
              <a:ext uri="{FF2B5EF4-FFF2-40B4-BE49-F238E27FC236}">
                <a16:creationId xmlns:a16="http://schemas.microsoft.com/office/drawing/2014/main" id="{2063FD04-3A87-446F-B9E7-35B63C59BB2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48929036"/>
      </p:ext>
    </p:extLst>
  </p:cSld>
  <p:clrMapOvr>
    <a:masterClrMapping/>
  </p:clrMapOvr>
  <mc:AlternateContent xmlns:mc="http://schemas.openxmlformats.org/markup-compatibility/2006" xmlns:p14="http://schemas.microsoft.com/office/powerpoint/2010/main">
    <mc:Choice Requires="p14">
      <p:transition spd="slow" p14:dur="2000" advTm="3669"/>
    </mc:Choice>
    <mc:Fallback xmlns="">
      <p:transition spd="slow" advTm="36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 main risk factor for bladder tumours is smoking. Other urinary tract tumour risk factors include exposure to certain chemicals, bladder stones, prior cancer treatment or type 2 diabetes</a:t>
            </a:r>
          </a:p>
          <a:p>
            <a:r>
              <a:rPr lang="en-GB" dirty="0">
                <a:solidFill>
                  <a:schemeClr val="bg1"/>
                </a:solidFill>
              </a:rPr>
              <a:t>The symptoms of a urinary tract tumour may include blood in the urine, pain or difficulty on urinating or a urinary obstruction</a:t>
            </a:r>
          </a:p>
          <a:p>
            <a:r>
              <a:rPr lang="en-GB" dirty="0">
                <a:solidFill>
                  <a:schemeClr val="bg1"/>
                </a:solidFill>
              </a:rPr>
              <a:t>Investigations may include an ultrasound, CT </a:t>
            </a:r>
            <a:r>
              <a:rPr lang="en-GB" dirty="0" err="1">
                <a:solidFill>
                  <a:schemeClr val="bg1"/>
                </a:solidFill>
              </a:rPr>
              <a:t>Urogram</a:t>
            </a:r>
            <a:r>
              <a:rPr lang="en-GB" dirty="0">
                <a:solidFill>
                  <a:schemeClr val="bg1"/>
                </a:solidFill>
              </a:rPr>
              <a:t>, biopsy, bone scan or MRI</a:t>
            </a:r>
          </a:p>
          <a:p>
            <a:r>
              <a:rPr lang="en-GB" dirty="0">
                <a:solidFill>
                  <a:schemeClr val="bg1"/>
                </a:solidFill>
              </a:rPr>
              <a:t>If a tumour is diagnosed it may be invasive, in situ or of unknown or uncertain behaviour.  While all invasive tumours and the non-invasive tumours listed in this module must be recorded, other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10" name="Audio 9">
            <a:hlinkClick r:id="" action="ppaction://media"/>
            <a:extLst>
              <a:ext uri="{FF2B5EF4-FFF2-40B4-BE49-F238E27FC236}">
                <a16:creationId xmlns:a16="http://schemas.microsoft.com/office/drawing/2014/main" id="{6D4BB478-FB50-4989-953B-F71BAAD89E6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65965732"/>
      </p:ext>
    </p:extLst>
  </p:cSld>
  <p:clrMapOvr>
    <a:masterClrMapping/>
  </p:clrMapOvr>
  <mc:AlternateContent xmlns:mc="http://schemas.openxmlformats.org/markup-compatibility/2006" xmlns:p14="http://schemas.microsoft.com/office/powerpoint/2010/main">
    <mc:Choice Requires="p14">
      <p:transition spd="slow" p14:dur="2000" advTm="14338"/>
    </mc:Choice>
    <mc:Fallback xmlns="">
      <p:transition spd="slow" advTm="143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 main risk factor for bladders tumours is smoking. Other urinary tract tumour risk factors include exposure to certain chemicals, bladder stones, prior cancer treatment or type 2 diabetes</a:t>
            </a:r>
          </a:p>
          <a:p>
            <a:r>
              <a:rPr lang="en-GB" dirty="0"/>
              <a:t>The symptoms of a urinary tract tumour may include blood in the urine, pain or difficulty on urinating or a urinary obstruction</a:t>
            </a:r>
          </a:p>
          <a:p>
            <a:r>
              <a:rPr lang="en-GB" dirty="0">
                <a:solidFill>
                  <a:schemeClr val="bg1"/>
                </a:solidFill>
              </a:rPr>
              <a:t>Investigations may include an ultrasound, CT </a:t>
            </a:r>
            <a:r>
              <a:rPr lang="en-GB" dirty="0" err="1">
                <a:solidFill>
                  <a:schemeClr val="bg1"/>
                </a:solidFill>
              </a:rPr>
              <a:t>Urogram</a:t>
            </a:r>
            <a:r>
              <a:rPr lang="en-GB" dirty="0">
                <a:solidFill>
                  <a:schemeClr val="bg1"/>
                </a:solidFill>
              </a:rPr>
              <a:t>, biopsy, bone scan or MRI</a:t>
            </a:r>
          </a:p>
          <a:p>
            <a:r>
              <a:rPr lang="en-GB" dirty="0">
                <a:solidFill>
                  <a:schemeClr val="bg1"/>
                </a:solidFill>
              </a:rPr>
              <a:t>If a tumour is diagnosed it may be invasive, in situ or of unknown or uncertain behaviour.  While all invasive tumours and the non-invasive tumours listed in this module must be recorded, other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9" name="Audio 8">
            <a:hlinkClick r:id="" action="ppaction://media"/>
            <a:extLst>
              <a:ext uri="{FF2B5EF4-FFF2-40B4-BE49-F238E27FC236}">
                <a16:creationId xmlns:a16="http://schemas.microsoft.com/office/drawing/2014/main" id="{8D360F4F-C98F-4630-BFB3-651F658746E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38154818"/>
      </p:ext>
    </p:extLst>
  </p:cSld>
  <p:clrMapOvr>
    <a:masterClrMapping/>
  </p:clrMapOvr>
  <mc:AlternateContent xmlns:mc="http://schemas.openxmlformats.org/markup-compatibility/2006" xmlns:p14="http://schemas.microsoft.com/office/powerpoint/2010/main">
    <mc:Choice Requires="p14">
      <p:transition spd="slow" p14:dur="2000" advTm="8415"/>
    </mc:Choice>
    <mc:Fallback xmlns="">
      <p:transition spd="slow" advTm="84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 main risk factor for bladders tumours is smoking. Other urinary tract tumour risk factors include exposure to certain chemicals, bladder stones, prior cancer treatment or type 2 diabetes</a:t>
            </a:r>
          </a:p>
          <a:p>
            <a:r>
              <a:rPr lang="en-GB" dirty="0"/>
              <a:t>The symptoms of a urinary tract tumour may include blood in the urine, pain or difficulty on urinating or a urinary obstruction</a:t>
            </a:r>
          </a:p>
          <a:p>
            <a:r>
              <a:rPr lang="en-GB" dirty="0"/>
              <a:t>Investigations may include an ultrasound, CT </a:t>
            </a:r>
            <a:r>
              <a:rPr lang="en-GB" dirty="0" err="1"/>
              <a:t>Urogram</a:t>
            </a:r>
            <a:r>
              <a:rPr lang="en-GB" dirty="0"/>
              <a:t>, biopsy, bone scan or MRI</a:t>
            </a:r>
          </a:p>
          <a:p>
            <a:r>
              <a:rPr lang="en-GB" dirty="0">
                <a:solidFill>
                  <a:schemeClr val="bg1"/>
                </a:solidFill>
              </a:rPr>
              <a:t>If a tumour is diagnosed it may be invasive, in situ or of unknown or uncertain behaviour.  While all invasive tumours and the non-invasive tumours listed in this module must be recorded, other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8" name="Audio 7">
            <a:hlinkClick r:id="" action="ppaction://media"/>
            <a:extLst>
              <a:ext uri="{FF2B5EF4-FFF2-40B4-BE49-F238E27FC236}">
                <a16:creationId xmlns:a16="http://schemas.microsoft.com/office/drawing/2014/main" id="{285B8339-D21F-402B-981E-B02EA29628A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93907829"/>
      </p:ext>
    </p:extLst>
  </p:cSld>
  <p:clrMapOvr>
    <a:masterClrMapping/>
  </p:clrMapOvr>
  <mc:AlternateContent xmlns:mc="http://schemas.openxmlformats.org/markup-compatibility/2006" xmlns:p14="http://schemas.microsoft.com/office/powerpoint/2010/main">
    <mc:Choice Requires="p14">
      <p:transition spd="slow" p14:dur="2000" advTm="10296"/>
    </mc:Choice>
    <mc:Fallback xmlns="">
      <p:transition spd="slow" advTm="102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 main risk factor for bladders tumours is smoking. Other urinary tract tumour risk factors include exposure to certain chemicals, bladder stones, prior cancer treatment or type 2 diabetes</a:t>
            </a:r>
          </a:p>
          <a:p>
            <a:r>
              <a:rPr lang="en-GB" dirty="0"/>
              <a:t>The symptoms of a urinary tract tumour may include blood in the urine, pain or difficulty on urinating or a urinary obstruction</a:t>
            </a:r>
          </a:p>
          <a:p>
            <a:r>
              <a:rPr lang="en-GB" dirty="0"/>
              <a:t>Investigations may include an ultrasound, CT </a:t>
            </a:r>
            <a:r>
              <a:rPr lang="en-GB" dirty="0" err="1"/>
              <a:t>Urogram</a:t>
            </a:r>
            <a:r>
              <a:rPr lang="en-GB" dirty="0"/>
              <a:t>, biopsy, bone scan or MRI</a:t>
            </a:r>
          </a:p>
          <a:p>
            <a:r>
              <a:rPr lang="en-GB" dirty="0"/>
              <a:t>If a tumour is diagnosed it may be invasive, in situ or of unknown or uncertain behaviour.  While all invasive tumours and the non-invasive tumours specified in this module must be recorded, other non-invasive tumours do </a:t>
            </a:r>
            <a:r>
              <a:rPr lang="en-GB" b="1" dirty="0"/>
              <a:t>not</a:t>
            </a:r>
            <a:r>
              <a:rPr lang="en-GB" dirty="0"/>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10" name="Audio 9">
            <a:hlinkClick r:id="" action="ppaction://media"/>
            <a:extLst>
              <a:ext uri="{FF2B5EF4-FFF2-40B4-BE49-F238E27FC236}">
                <a16:creationId xmlns:a16="http://schemas.microsoft.com/office/drawing/2014/main" id="{1DD2C04B-3750-44AA-9949-B39385ABBA0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54794267"/>
      </p:ext>
    </p:extLst>
  </p:cSld>
  <p:clrMapOvr>
    <a:masterClrMapping/>
  </p:clrMapOvr>
  <mc:AlternateContent xmlns:mc="http://schemas.openxmlformats.org/markup-compatibility/2006" xmlns:p14="http://schemas.microsoft.com/office/powerpoint/2010/main">
    <mc:Choice Requires="p14">
      <p:transition spd="slow" p14:dur="2000" advTm="15660"/>
    </mc:Choice>
    <mc:Fallback xmlns="">
      <p:transition spd="slow" advTm="156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03/12/2025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37</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16810600"/>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38</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39</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694714" cy="4741453"/>
          </a:xfrm>
        </p:spPr>
        <p:txBody>
          <a:bodyPr>
            <a:normAutofit lnSpcReduction="10000"/>
          </a:bodyPr>
          <a:lstStyle/>
          <a:p>
            <a:r>
              <a:rPr lang="en-US" dirty="0"/>
              <a:t>There are two main types of Urological tumours:</a:t>
            </a:r>
          </a:p>
          <a:p>
            <a:pPr marL="285750" indent="-285750"/>
            <a:endParaRPr lang="en-US" dirty="0"/>
          </a:p>
          <a:p>
            <a:pPr marL="1073150" indent="-176213" defTabSz="896938">
              <a:tabLst>
                <a:tab pos="1073150" algn="l"/>
              </a:tabLst>
            </a:pPr>
            <a:r>
              <a:rPr lang="en-US" dirty="0"/>
              <a:t>Prostate tumours</a:t>
            </a:r>
          </a:p>
          <a:p>
            <a:pPr marL="285750" indent="-285750"/>
            <a:endParaRPr lang="en-US" dirty="0"/>
          </a:p>
          <a:p>
            <a:pPr marL="1073150" indent="-176213" defTabSz="896938">
              <a:tabLst>
                <a:tab pos="1073150" algn="l"/>
              </a:tabLst>
            </a:pPr>
            <a:r>
              <a:rPr lang="en-US" dirty="0"/>
              <a:t>Urinary Tract tumours. These tumours are subdivided into:</a:t>
            </a:r>
          </a:p>
          <a:p>
            <a:pPr marL="1073150" indent="-176213" defTabSz="896938">
              <a:tabLst>
                <a:tab pos="1073150" algn="l"/>
              </a:tabLst>
            </a:pPr>
            <a:endParaRPr lang="en-US" dirty="0"/>
          </a:p>
          <a:p>
            <a:pPr marL="1530350" lvl="1" indent="-176213" defTabSz="896938">
              <a:tabLst>
                <a:tab pos="1073150" algn="l"/>
              </a:tabLst>
            </a:pPr>
            <a:r>
              <a:rPr lang="en-US" sz="2400" dirty="0"/>
              <a:t>Kidney tumours (excludes Renal Pelvis)</a:t>
            </a:r>
          </a:p>
          <a:p>
            <a:pPr marL="1530350" lvl="1" indent="-176213" defTabSz="896938">
              <a:tabLst>
                <a:tab pos="1073150" algn="l"/>
              </a:tabLst>
            </a:pPr>
            <a:r>
              <a:rPr lang="en-US" sz="2400" dirty="0"/>
              <a:t>Tumours of the Renal Pelvis, Ureter, Bladder &amp; Urethra</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7" name="Picture 6">
            <a:extLst>
              <a:ext uri="{FF2B5EF4-FFF2-40B4-BE49-F238E27FC236}">
                <a16:creationId xmlns:a16="http://schemas.microsoft.com/office/drawing/2014/main" id="{41A85FB6-F837-49BF-83A7-BFBD39DF7C95}"/>
              </a:ext>
            </a:extLst>
          </p:cNvPr>
          <p:cNvPicPr>
            <a:picLocks noChangeAspect="1"/>
          </p:cNvPicPr>
          <p:nvPr/>
        </p:nvPicPr>
        <p:blipFill>
          <a:blip r:embed="rId5"/>
          <a:stretch>
            <a:fillRect/>
          </a:stretch>
        </p:blipFill>
        <p:spPr>
          <a:xfrm>
            <a:off x="7428234" y="1756229"/>
            <a:ext cx="4533126" cy="4420734"/>
          </a:xfrm>
          <a:prstGeom prst="rect">
            <a:avLst/>
          </a:prstGeom>
        </p:spPr>
      </p:pic>
      <p:pic>
        <p:nvPicPr>
          <p:cNvPr id="9" name="Audio 8">
            <a:hlinkClick r:id="" action="ppaction://media"/>
            <a:extLst>
              <a:ext uri="{FF2B5EF4-FFF2-40B4-BE49-F238E27FC236}">
                <a16:creationId xmlns:a16="http://schemas.microsoft.com/office/drawing/2014/main" id="{1B3884C4-E2F4-4A5B-87DB-8414C0FAAA5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21302"/>
    </mc:Choice>
    <mc:Fallback xmlns="">
      <p:transition spd="slow" advTm="213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GB" dirty="0"/>
              <a:t>Urinary Tract – Renal Pelvis, Ureter, Bladder &amp; Urethra</a:t>
            </a:r>
          </a:p>
        </p:txBody>
      </p:sp>
      <p:grpSp>
        <p:nvGrpSpPr>
          <p:cNvPr id="6" name="Group 5">
            <a:extLst>
              <a:ext uri="{FF2B5EF4-FFF2-40B4-BE49-F238E27FC236}">
                <a16:creationId xmlns:a16="http://schemas.microsoft.com/office/drawing/2014/main" id="{ACE5B484-CE30-4529-B1D8-4FF112AB2D77}"/>
              </a:ext>
            </a:extLst>
          </p:cNvPr>
          <p:cNvGrpSpPr/>
          <p:nvPr/>
        </p:nvGrpSpPr>
        <p:grpSpPr>
          <a:xfrm>
            <a:off x="4702873" y="4015878"/>
            <a:ext cx="7489127" cy="2386702"/>
            <a:chOff x="4702873" y="4015878"/>
            <a:chExt cx="7489127" cy="2386702"/>
          </a:xfrm>
        </p:grpSpPr>
        <p:sp>
          <p:nvSpPr>
            <p:cNvPr id="7" name="Content Placeholder 2">
              <a:extLst>
                <a:ext uri="{FF2B5EF4-FFF2-40B4-BE49-F238E27FC236}">
                  <a16:creationId xmlns:a16="http://schemas.microsoft.com/office/drawing/2014/main" id="{8D01D8C9-3218-4165-A21F-C29077C7A509}"/>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8" name="Content Placeholder 2">
              <a:extLst>
                <a:ext uri="{FF2B5EF4-FFF2-40B4-BE49-F238E27FC236}">
                  <a16:creationId xmlns:a16="http://schemas.microsoft.com/office/drawing/2014/main" id="{2788583F-FB0D-4727-84D3-9881E2855F2B}"/>
                </a:ext>
              </a:extLst>
            </p:cNvPr>
            <p:cNvSpPr txBox="1">
              <a:spLocks/>
            </p:cNvSpPr>
            <p:nvPr/>
          </p:nvSpPr>
          <p:spPr>
            <a:xfrm>
              <a:off x="8512866" y="4015878"/>
              <a:ext cx="3679134" cy="2376264"/>
            </a:xfrm>
            <a:prstGeom prst="rect">
              <a:avLst/>
            </a:prstGeom>
          </p:spPr>
          <p:txBody>
            <a:bodyPr vert="horz" lIns="91440" tIns="45720" rIns="91440" bIns="45720" rtlCol="0">
              <a:normAutofit fontScale="925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 &amp; Topography</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10" name="Audio 9">
            <a:hlinkClick r:id="" action="ppaction://media"/>
            <a:extLst>
              <a:ext uri="{FF2B5EF4-FFF2-40B4-BE49-F238E27FC236}">
                <a16:creationId xmlns:a16="http://schemas.microsoft.com/office/drawing/2014/main" id="{07451F82-F56A-4E46-8682-6FE08015DD6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3230009"/>
      </p:ext>
    </p:extLst>
  </p:cSld>
  <p:clrMapOvr>
    <a:masterClrMapping/>
  </p:clrMapOvr>
  <mc:AlternateContent xmlns:mc="http://schemas.openxmlformats.org/markup-compatibility/2006" xmlns:p14="http://schemas.microsoft.com/office/powerpoint/2010/main">
    <mc:Choice Requires="p14">
      <p:transition spd="slow" p14:dur="2000" advTm="6790"/>
    </mc:Choice>
    <mc:Fallback xmlns="">
      <p:transition spd="slow" advTm="67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fontScale="92500" lnSpcReduction="10000"/>
          </a:bodyPr>
          <a:lstStyle/>
          <a:p>
            <a:r>
              <a:rPr lang="en-GB" dirty="0">
                <a:latin typeface="+mn-lt"/>
              </a:rPr>
              <a:t>The most common preventable risk factor for bladder cancer is smoking</a:t>
            </a:r>
          </a:p>
          <a:p>
            <a:endParaRPr lang="en-GB" dirty="0">
              <a:latin typeface="+mn-lt"/>
            </a:endParaRPr>
          </a:p>
          <a:p>
            <a:r>
              <a:rPr lang="en-GB" dirty="0">
                <a:latin typeface="+mn-lt"/>
              </a:rPr>
              <a:t>Other causes and risks associated with urinary tract tumours include: </a:t>
            </a:r>
          </a:p>
          <a:p>
            <a:pPr marL="711200" indent="-227013"/>
            <a:r>
              <a:rPr lang="en-GB" dirty="0">
                <a:latin typeface="+mn-lt"/>
              </a:rPr>
              <a:t>Aryl-amines (chemicals found in certain foods, dyes and other substances)</a:t>
            </a:r>
          </a:p>
          <a:p>
            <a:pPr marL="711200" indent="-227013"/>
            <a:r>
              <a:rPr lang="en-GB" dirty="0">
                <a:latin typeface="+mn-lt"/>
              </a:rPr>
              <a:t>Ethnic background </a:t>
            </a:r>
          </a:p>
          <a:p>
            <a:pPr marL="711200" indent="-227013"/>
            <a:r>
              <a:rPr lang="en-GB" dirty="0">
                <a:latin typeface="+mn-lt"/>
              </a:rPr>
              <a:t>Early menopause or bilateral oophorectomy (removal of the ovaries)</a:t>
            </a:r>
          </a:p>
          <a:p>
            <a:pPr marL="711200" indent="-227013"/>
            <a:r>
              <a:rPr lang="en-GB" dirty="0">
                <a:latin typeface="+mn-lt"/>
              </a:rPr>
              <a:t>Bladder stones </a:t>
            </a:r>
          </a:p>
          <a:p>
            <a:pPr marL="711200" indent="-227013"/>
            <a:r>
              <a:rPr lang="en-GB" dirty="0">
                <a:latin typeface="+mn-lt"/>
              </a:rPr>
              <a:t>Type 2 diabetes </a:t>
            </a:r>
          </a:p>
          <a:p>
            <a:pPr marL="711200" indent="-227013"/>
            <a:r>
              <a:rPr lang="en-GB" dirty="0">
                <a:latin typeface="+mn-lt"/>
              </a:rPr>
              <a:t>Renal papillary necrosis (where certain areas of the kidney die)</a:t>
            </a:r>
          </a:p>
          <a:p>
            <a:pPr marL="711200" indent="-227013"/>
            <a:r>
              <a:rPr lang="en-GB" dirty="0">
                <a:latin typeface="+mn-lt"/>
              </a:rPr>
              <a:t>Previous cancer treatment </a:t>
            </a:r>
          </a:p>
          <a:p>
            <a:pPr marL="711200" indent="-227013"/>
            <a:r>
              <a:rPr lang="en-GB" dirty="0">
                <a:latin typeface="+mn-lt"/>
              </a:rPr>
              <a:t>Family history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9" name="Audio 8">
            <a:hlinkClick r:id="" action="ppaction://media"/>
            <a:extLst>
              <a:ext uri="{FF2B5EF4-FFF2-40B4-BE49-F238E27FC236}">
                <a16:creationId xmlns:a16="http://schemas.microsoft.com/office/drawing/2014/main" id="{5EF8075C-C0FF-4C8B-AB80-C05D4AD309E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46607949"/>
      </p:ext>
    </p:extLst>
  </p:cSld>
  <p:clrMapOvr>
    <a:masterClrMapping/>
  </p:clrMapOvr>
  <mc:AlternateContent xmlns:mc="http://schemas.openxmlformats.org/markup-compatibility/2006" xmlns:p14="http://schemas.microsoft.com/office/powerpoint/2010/main">
    <mc:Choice Requires="p14">
      <p:transition spd="slow" p14:dur="2000" advTm="16571"/>
    </mc:Choice>
    <mc:Fallback xmlns="">
      <p:transition spd="slow" advTm="165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Autofit/>
          </a:bodyPr>
          <a:lstStyle/>
          <a:p>
            <a:r>
              <a:rPr lang="en-GB" dirty="0"/>
              <a:t>The most common symptom of urinary tract cancer is haematuria with around 80% of patients presenting with evidence of blood in the urine .</a:t>
            </a:r>
          </a:p>
          <a:p>
            <a:endParaRPr lang="en-GB" dirty="0"/>
          </a:p>
          <a:p>
            <a:pPr marL="711200" indent="-227013"/>
            <a:r>
              <a:rPr lang="en-GB" dirty="0"/>
              <a:t>Haematuria (blood in the urine – macroscopic haematuria can be seen with the naked eye, microscopic haematuria can only be seen under a microscope)</a:t>
            </a:r>
          </a:p>
          <a:p>
            <a:pPr marL="711200" indent="-227013"/>
            <a:r>
              <a:rPr lang="en-GB" dirty="0"/>
              <a:t>Dysuria (painful or difficult urination)</a:t>
            </a:r>
          </a:p>
          <a:p>
            <a:pPr marL="711200" indent="-227013"/>
            <a:r>
              <a:rPr lang="en-GB" dirty="0"/>
              <a:t>Obstruction</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9" name="Audio 8">
            <a:hlinkClick r:id="" action="ppaction://media"/>
            <a:extLst>
              <a:ext uri="{FF2B5EF4-FFF2-40B4-BE49-F238E27FC236}">
                <a16:creationId xmlns:a16="http://schemas.microsoft.com/office/drawing/2014/main" id="{AA807346-E817-4586-8AC8-03CBCAA9865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2353317"/>
      </p:ext>
    </p:extLst>
  </p:cSld>
  <p:clrMapOvr>
    <a:masterClrMapping/>
  </p:clrMapOvr>
  <mc:AlternateContent xmlns:mc="http://schemas.openxmlformats.org/markup-compatibility/2006" xmlns:p14="http://schemas.microsoft.com/office/powerpoint/2010/main">
    <mc:Choice Requires="p14">
      <p:transition spd="slow" p14:dur="2000" advTm="10218"/>
    </mc:Choice>
    <mc:Fallback xmlns="">
      <p:transition spd="slow" advTm="102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20543" cy="4741453"/>
          </a:xfrm>
        </p:spPr>
        <p:txBody>
          <a:bodyPr>
            <a:normAutofit fontScale="92500"/>
          </a:bodyPr>
          <a:lstStyle/>
          <a:p>
            <a:r>
              <a:rPr lang="en-GB" dirty="0">
                <a:latin typeface="+mn-lt"/>
              </a:rPr>
              <a:t>The renal pelvis is the enlarged, funnel shaped upper end of the ureter that is almost completely enclosed within the kidney</a:t>
            </a:r>
          </a:p>
          <a:p>
            <a:endParaRPr lang="en-GB" dirty="0">
              <a:latin typeface="+mn-lt"/>
            </a:endParaRPr>
          </a:p>
          <a:p>
            <a:r>
              <a:rPr lang="en-GB" dirty="0">
                <a:latin typeface="+mn-lt"/>
              </a:rPr>
              <a:t>The ureter connects the renal pelvis to the bladder, the organ which acts as a collection point for urine.  The bladder sits behind the pubic bone at the bottom of the pelvic cavity</a:t>
            </a:r>
          </a:p>
          <a:p>
            <a:endParaRPr lang="en-GB" dirty="0">
              <a:latin typeface="+mn-lt"/>
            </a:endParaRPr>
          </a:p>
          <a:p>
            <a:r>
              <a:rPr lang="en-GB" dirty="0">
                <a:latin typeface="+mn-lt"/>
              </a:rPr>
              <a:t>The urethra is a muscular tube extending from the bladder to the exterior, which transports urine from the bladder to the exterior of the body </a:t>
            </a:r>
          </a:p>
          <a:p>
            <a:endParaRPr lang="en-GB" dirty="0">
              <a:latin typeface="+mn-lt"/>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7" name="Picture 6">
            <a:extLst>
              <a:ext uri="{FF2B5EF4-FFF2-40B4-BE49-F238E27FC236}">
                <a16:creationId xmlns:a16="http://schemas.microsoft.com/office/drawing/2014/main" id="{EF433915-974F-4856-A19A-897B991F362C}"/>
              </a:ext>
            </a:extLst>
          </p:cNvPr>
          <p:cNvPicPr>
            <a:picLocks noChangeAspect="1"/>
          </p:cNvPicPr>
          <p:nvPr/>
        </p:nvPicPr>
        <p:blipFill>
          <a:blip r:embed="rId5"/>
          <a:stretch>
            <a:fillRect/>
          </a:stretch>
        </p:blipFill>
        <p:spPr>
          <a:xfrm>
            <a:off x="7223760" y="1651310"/>
            <a:ext cx="4405954" cy="4193904"/>
          </a:xfrm>
          <a:prstGeom prst="rect">
            <a:avLst/>
          </a:prstGeom>
        </p:spPr>
      </p:pic>
      <p:pic>
        <p:nvPicPr>
          <p:cNvPr id="9" name="Audio 8">
            <a:hlinkClick r:id="" action="ppaction://media"/>
            <a:extLst>
              <a:ext uri="{FF2B5EF4-FFF2-40B4-BE49-F238E27FC236}">
                <a16:creationId xmlns:a16="http://schemas.microsoft.com/office/drawing/2014/main" id="{F6E2F764-D6BD-425B-9C40-81B89F8715F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70618495"/>
      </p:ext>
    </p:extLst>
  </p:cSld>
  <p:clrMapOvr>
    <a:masterClrMapping/>
  </p:clrMapOvr>
  <mc:AlternateContent xmlns:mc="http://schemas.openxmlformats.org/markup-compatibility/2006" xmlns:p14="http://schemas.microsoft.com/office/powerpoint/2010/main">
    <mc:Choice Requires="p14">
      <p:transition spd="slow" p14:dur="2000" advTm="18427"/>
    </mc:Choice>
    <mc:Fallback xmlns="">
      <p:transition spd="slow" advTm="184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Urinary Tract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6111240" cy="4741453"/>
          </a:xfrm>
        </p:spPr>
        <p:txBody>
          <a:bodyPr>
            <a:normAutofit/>
          </a:bodyPr>
          <a:lstStyle/>
          <a:p>
            <a:pPr marL="0" indent="0">
              <a:buNone/>
            </a:pPr>
            <a:r>
              <a:rPr lang="en-GB" dirty="0">
                <a:latin typeface="+mn-lt"/>
              </a:rPr>
              <a:t>The walls of the urinary tract consist of three main layers of tissues.  From the inside, these are:</a:t>
            </a:r>
          </a:p>
          <a:p>
            <a:endParaRPr lang="en-GB" dirty="0">
              <a:latin typeface="+mn-lt"/>
            </a:endParaRPr>
          </a:p>
          <a:p>
            <a:r>
              <a:rPr lang="en-GB" dirty="0">
                <a:latin typeface="+mn-lt"/>
              </a:rPr>
              <a:t>Transitional epithelium or urothelium </a:t>
            </a:r>
          </a:p>
          <a:p>
            <a:endParaRPr lang="en-GB" dirty="0">
              <a:latin typeface="+mn-lt"/>
            </a:endParaRPr>
          </a:p>
          <a:p>
            <a:r>
              <a:rPr lang="en-GB" dirty="0">
                <a:latin typeface="+mn-lt"/>
              </a:rPr>
              <a:t>Submucosa (including the lamina propria) </a:t>
            </a:r>
          </a:p>
          <a:p>
            <a:endParaRPr lang="en-GB" dirty="0">
              <a:latin typeface="+mn-lt"/>
            </a:endParaRPr>
          </a:p>
          <a:p>
            <a:r>
              <a:rPr lang="en-GB" dirty="0">
                <a:latin typeface="+mn-lt"/>
              </a:rPr>
              <a:t>Muscularis propria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grpSp>
        <p:nvGrpSpPr>
          <p:cNvPr id="13" name="Group 12">
            <a:extLst>
              <a:ext uri="{FF2B5EF4-FFF2-40B4-BE49-F238E27FC236}">
                <a16:creationId xmlns:a16="http://schemas.microsoft.com/office/drawing/2014/main" id="{49B5FB9E-B624-4368-BCB5-14B8192F8514}"/>
              </a:ext>
            </a:extLst>
          </p:cNvPr>
          <p:cNvGrpSpPr/>
          <p:nvPr/>
        </p:nvGrpSpPr>
        <p:grpSpPr>
          <a:xfrm>
            <a:off x="7983794" y="2229242"/>
            <a:ext cx="3814810" cy="3814810"/>
            <a:chOff x="8428599" y="2674047"/>
            <a:chExt cx="2925200" cy="2925200"/>
          </a:xfrm>
        </p:grpSpPr>
        <p:sp>
          <p:nvSpPr>
            <p:cNvPr id="9" name="Oval 8">
              <a:extLst>
                <a:ext uri="{FF2B5EF4-FFF2-40B4-BE49-F238E27FC236}">
                  <a16:creationId xmlns:a16="http://schemas.microsoft.com/office/drawing/2014/main" id="{7C073CE1-436D-4805-9387-7D63A81F92A1}"/>
                </a:ext>
              </a:extLst>
            </p:cNvPr>
            <p:cNvSpPr/>
            <p:nvPr/>
          </p:nvSpPr>
          <p:spPr>
            <a:xfrm>
              <a:off x="8428599" y="2674047"/>
              <a:ext cx="2925200" cy="2925200"/>
            </a:xfrm>
            <a:prstGeom prst="ellipse">
              <a:avLst/>
            </a:prstGeom>
            <a:solidFill>
              <a:schemeClr val="tx2">
                <a:lumMod val="75000"/>
              </a:schemeClr>
            </a:solidFill>
            <a:ln>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970B8F56-35D2-4120-B1D1-FD7718ABB006}"/>
                </a:ext>
              </a:extLst>
            </p:cNvPr>
            <p:cNvSpPr/>
            <p:nvPr/>
          </p:nvSpPr>
          <p:spPr>
            <a:xfrm>
              <a:off x="8702969" y="2955778"/>
              <a:ext cx="2376461" cy="2376461"/>
            </a:xfrm>
            <a:prstGeom prst="ellipse">
              <a:avLst/>
            </a:prstGeom>
            <a:solidFill>
              <a:schemeClr val="tx2">
                <a:lumMod val="60000"/>
                <a:lumOff val="40000"/>
              </a:schemeClr>
            </a:solidFill>
            <a:ln>
              <a:solidFill>
                <a:schemeClr val="tx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55CF2326-F5EB-4422-8127-1FB97D9C4F50}"/>
                </a:ext>
              </a:extLst>
            </p:cNvPr>
            <p:cNvSpPr/>
            <p:nvPr/>
          </p:nvSpPr>
          <p:spPr>
            <a:xfrm>
              <a:off x="8977176" y="3252129"/>
              <a:ext cx="1828047" cy="1828047"/>
            </a:xfrm>
            <a:prstGeom prst="ellipse">
              <a:avLst/>
            </a:prstGeom>
            <a:solidFill>
              <a:schemeClr val="tx2">
                <a:lumMod val="40000"/>
                <a:lumOff val="60000"/>
              </a:schemeClr>
            </a:solidFill>
            <a:ln>
              <a:solidFill>
                <a:schemeClr val="tx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E953B54-7AA5-45CA-B778-F77D5848CE5E}"/>
                </a:ext>
              </a:extLst>
            </p:cNvPr>
            <p:cNvSpPr/>
            <p:nvPr/>
          </p:nvSpPr>
          <p:spPr>
            <a:xfrm>
              <a:off x="9268106" y="3507944"/>
              <a:ext cx="1246186" cy="1257406"/>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8" name="Straight Arrow Connector 7">
            <a:extLst>
              <a:ext uri="{FF2B5EF4-FFF2-40B4-BE49-F238E27FC236}">
                <a16:creationId xmlns:a16="http://schemas.microsoft.com/office/drawing/2014/main" id="{69A77DA8-ED2D-461E-AC1B-5156C7B064FD}"/>
              </a:ext>
            </a:extLst>
          </p:cNvPr>
          <p:cNvCxnSpPr>
            <a:cxnSpLocks/>
          </p:cNvCxnSpPr>
          <p:nvPr/>
        </p:nvCxnSpPr>
        <p:spPr>
          <a:xfrm flipV="1">
            <a:off x="5878286" y="3429000"/>
            <a:ext cx="3309257" cy="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43C14F5-FA5E-4072-A5D7-A3B0D53A9E28}"/>
              </a:ext>
            </a:extLst>
          </p:cNvPr>
          <p:cNvCxnSpPr>
            <a:cxnSpLocks/>
          </p:cNvCxnSpPr>
          <p:nvPr/>
        </p:nvCxnSpPr>
        <p:spPr>
          <a:xfrm flipV="1">
            <a:off x="6527399" y="4398061"/>
            <a:ext cx="2007001" cy="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3033EB5-DB6F-4CCA-80EB-CD0CD75AB491}"/>
              </a:ext>
            </a:extLst>
          </p:cNvPr>
          <p:cNvCxnSpPr>
            <a:cxnSpLocks/>
          </p:cNvCxnSpPr>
          <p:nvPr/>
        </p:nvCxnSpPr>
        <p:spPr>
          <a:xfrm flipV="1">
            <a:off x="3631799" y="5367122"/>
            <a:ext cx="4709806" cy="869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Audio 17">
            <a:hlinkClick r:id="" action="ppaction://media"/>
            <a:extLst>
              <a:ext uri="{FF2B5EF4-FFF2-40B4-BE49-F238E27FC236}">
                <a16:creationId xmlns:a16="http://schemas.microsoft.com/office/drawing/2014/main" id="{0AC435AD-C007-457F-AB93-97179B3A9C1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22726621"/>
      </p:ext>
    </p:extLst>
  </p:cSld>
  <p:clrMapOvr>
    <a:masterClrMapping/>
  </p:clrMapOvr>
  <mc:AlternateContent xmlns:mc="http://schemas.openxmlformats.org/markup-compatibility/2006" xmlns:p14="http://schemas.microsoft.com/office/powerpoint/2010/main">
    <mc:Choice Requires="p14">
      <p:transition spd="slow" p14:dur="2000" advTm="15922"/>
    </mc:Choice>
    <mc:Fallback xmlns="">
      <p:transition spd="slow" advTm="159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2024DB-DD24-419A-AD51-AA142FDF4A48}">
  <ds:schemaRefs>
    <ds:schemaRef ds:uri="http://schemas.microsoft.com/sharepoint/v3"/>
    <ds:schemaRef ds:uri="http://purl.org/dc/elements/1.1/"/>
    <ds:schemaRef ds:uri="http://schemas.openxmlformats.org/package/2006/metadata/core-properties"/>
    <ds:schemaRef ds:uri="http://purl.org/dc/terms/"/>
    <ds:schemaRef ds:uri="http://purl.org/dc/dcmitype/"/>
    <ds:schemaRef ds:uri="http://schemas.microsoft.com/office/2006/documentManagement/types"/>
    <ds:schemaRef ds:uri="d90b2148-dfd5-4925-bdbf-65fefdd6aea1"/>
    <ds:schemaRef ds:uri="http://schemas.microsoft.com/office/infopath/2007/PartnerControls"/>
    <ds:schemaRef ds:uri="7b410ab3-33f9-46b0-a7e8-8030da7493ff"/>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5EDE8E0-9922-4F32-A7F1-239B14AB2D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6F44F45-0509-448F-B700-00270167C31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11053</TotalTime>
  <Words>4345</Words>
  <Application>Microsoft Office PowerPoint</Application>
  <PresentationFormat>Widescreen</PresentationFormat>
  <Paragraphs>452</Paragraphs>
  <Slides>39</Slides>
  <Notes>39</Notes>
  <HiddenSlides>0</HiddenSlides>
  <MMClips>39</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Introduction</vt:lpstr>
      <vt:lpstr>Urology</vt:lpstr>
      <vt:lpstr>Urinary Tract – Renal Pelvis, Ureter, Bladder &amp; Urethra</vt:lpstr>
      <vt:lpstr>Urinary Tract – Causes &amp; Risk Factors</vt:lpstr>
      <vt:lpstr>Urinary Tract – Signs &amp; Symptoms</vt:lpstr>
      <vt:lpstr>Urinary Tract – Anatomy &amp; Physiology</vt:lpstr>
      <vt:lpstr>Urinary Tract – Anatomy &amp; Physiology</vt:lpstr>
      <vt:lpstr>Renal Pelvis &amp; Ureter – Regional Lymph Nodes</vt:lpstr>
      <vt:lpstr>Bladder – Regional Lymph Nodes</vt:lpstr>
      <vt:lpstr>Urethra – Regional Lymph Nodes</vt:lpstr>
      <vt:lpstr>Urinary Tract – Diagnosis</vt:lpstr>
      <vt:lpstr>Urinary Tract – Diagnosis</vt:lpstr>
      <vt:lpstr>Urinary Tract – Diagnosis</vt:lpstr>
      <vt:lpstr>Urinary Tract – Morphology</vt:lpstr>
      <vt:lpstr>Urinary Tract – Morphology</vt:lpstr>
      <vt:lpstr>Urinary Tract – ICD10 Topography, invasive</vt:lpstr>
      <vt:lpstr>Urinary Tract – Morphology &amp; ICD10 Topography, non-invasive</vt:lpstr>
      <vt:lpstr>Urinary Tract – Morphology &amp; ICD10 Topography, non-invasive</vt:lpstr>
      <vt:lpstr>Urinary Tract – Morphology &amp; ICD10 Topography, non-invasive</vt:lpstr>
      <vt:lpstr>Urinary Tract – Grade</vt:lpstr>
      <vt:lpstr>Urinary Tract – Stage</vt:lpstr>
      <vt:lpstr>Urinary Tract – Stage</vt:lpstr>
      <vt:lpstr>Urinary Tract – Treatment – Surgery</vt:lpstr>
      <vt:lpstr>Urinary Tract – Treatment – Surgery</vt:lpstr>
      <vt:lpstr>Urinary Tract – Treatment – Surgery</vt:lpstr>
      <vt:lpstr>Urinary Tract – Treatment – Chemotherapy</vt:lpstr>
      <vt:lpstr>Urinary Tract – Treatment – Chemotherapy</vt:lpstr>
      <vt:lpstr>Urinary Tract – Treatment – Radiotherapy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285</cp:revision>
  <cp:lastPrinted>2022-11-24T14:54:22Z</cp:lastPrinted>
  <dcterms:created xsi:type="dcterms:W3CDTF">2021-02-08T11:29:00Z</dcterms:created>
  <dcterms:modified xsi:type="dcterms:W3CDTF">2025-12-03T13:13:54Z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