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3"/>
  </p:notesMasterIdLst>
  <p:handoutMasterIdLst>
    <p:handoutMasterId r:id="rId44"/>
  </p:handoutMasterIdLst>
  <p:sldIdLst>
    <p:sldId id="272" r:id="rId5"/>
    <p:sldId id="583" r:id="rId6"/>
    <p:sldId id="581" r:id="rId7"/>
    <p:sldId id="582" r:id="rId8"/>
    <p:sldId id="271" r:id="rId9"/>
    <p:sldId id="525" r:id="rId10"/>
    <p:sldId id="514" r:id="rId11"/>
    <p:sldId id="504" r:id="rId12"/>
    <p:sldId id="538" r:id="rId13"/>
    <p:sldId id="537" r:id="rId14"/>
    <p:sldId id="536" r:id="rId15"/>
    <p:sldId id="539" r:id="rId16"/>
    <p:sldId id="535" r:id="rId17"/>
    <p:sldId id="731" r:id="rId18"/>
    <p:sldId id="534" r:id="rId19"/>
    <p:sldId id="540" r:id="rId20"/>
    <p:sldId id="541" r:id="rId21"/>
    <p:sldId id="533" r:id="rId22"/>
    <p:sldId id="545" r:id="rId23"/>
    <p:sldId id="546" r:id="rId24"/>
    <p:sldId id="732" r:id="rId25"/>
    <p:sldId id="532" r:id="rId26"/>
    <p:sldId id="531" r:id="rId27"/>
    <p:sldId id="530" r:id="rId28"/>
    <p:sldId id="550" r:id="rId29"/>
    <p:sldId id="549" r:id="rId30"/>
    <p:sldId id="548" r:id="rId31"/>
    <p:sldId id="547" r:id="rId32"/>
    <p:sldId id="551" r:id="rId33"/>
    <p:sldId id="571" r:id="rId34"/>
    <p:sldId id="589" r:id="rId35"/>
    <p:sldId id="592" r:id="rId36"/>
    <p:sldId id="591" r:id="rId37"/>
    <p:sldId id="590" r:id="rId38"/>
    <p:sldId id="543" r:id="rId39"/>
    <p:sldId id="458" r:id="rId40"/>
    <p:sldId id="575" r:id="rId41"/>
    <p:sldId id="724" r:id="rId42"/>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72"/>
            <p14:sldId id="583"/>
            <p14:sldId id="581"/>
            <p14:sldId id="582"/>
            <p14:sldId id="271"/>
            <p14:sldId id="525"/>
            <p14:sldId id="514"/>
            <p14:sldId id="504"/>
            <p14:sldId id="538"/>
            <p14:sldId id="537"/>
            <p14:sldId id="536"/>
            <p14:sldId id="539"/>
            <p14:sldId id="535"/>
            <p14:sldId id="731"/>
            <p14:sldId id="534"/>
            <p14:sldId id="540"/>
            <p14:sldId id="541"/>
            <p14:sldId id="533"/>
            <p14:sldId id="545"/>
            <p14:sldId id="546"/>
            <p14:sldId id="732"/>
            <p14:sldId id="532"/>
            <p14:sldId id="531"/>
            <p14:sldId id="530"/>
            <p14:sldId id="550"/>
            <p14:sldId id="549"/>
            <p14:sldId id="548"/>
            <p14:sldId id="547"/>
            <p14:sldId id="551"/>
            <p14:sldId id="571"/>
            <p14:sldId id="589"/>
            <p14:sldId id="592"/>
            <p14:sldId id="591"/>
            <p14:sldId id="590"/>
            <p14:sldId id="543"/>
            <p14:sldId id="458"/>
            <p14:sldId id="575"/>
            <p14:sldId id="72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1F1"/>
    <a:srgbClr val="425563"/>
    <a:srgbClr val="228789"/>
    <a:srgbClr val="2AA8AA"/>
    <a:srgbClr val="329E6A"/>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145" autoAdjust="0"/>
    <p:restoredTop sz="74629" autoAdjust="0"/>
  </p:normalViewPr>
  <p:slideViewPr>
    <p:cSldViewPr snapToGrid="0">
      <p:cViewPr varScale="1">
        <p:scale>
          <a:sx n="82" d="100"/>
          <a:sy n="82" d="100"/>
        </p:scale>
        <p:origin x="1242" y="96"/>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userId="58af0019-3a7b-47f8-8975-8ac0a0ea5bbf" providerId="ADAL" clId="{2C3FBACA-7858-4949-82B1-1D92D303B5DB}"/>
    <pc:docChg chg="mod">
      <pc:chgData name="MOLLETT, Marianne (NHS ENGLAND)" userId="58af0019-3a7b-47f8-8975-8ac0a0ea5bbf" providerId="ADAL" clId="{2C3FBACA-7858-4949-82B1-1D92D303B5DB}" dt="2025-12-10T12:43:48.969"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1" y="0"/>
            <a:ext cx="3078427" cy="513508"/>
          </a:xfrm>
          <a:prstGeom prst="rect">
            <a:avLst/>
          </a:prstGeom>
        </p:spPr>
        <p:txBody>
          <a:bodyPr vert="horz" lIns="99074" tIns="49537" rIns="99074" bIns="49537" rtlCol="0"/>
          <a:lstStyle>
            <a:lvl1pPr algn="l">
              <a:defRPr sz="13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4023993" y="0"/>
            <a:ext cx="3078427" cy="513508"/>
          </a:xfrm>
          <a:prstGeom prst="rect">
            <a:avLst/>
          </a:prstGeom>
        </p:spPr>
        <p:txBody>
          <a:bodyPr vert="horz" lIns="99074" tIns="49537" rIns="99074" bIns="49537" rtlCol="0"/>
          <a:lstStyle>
            <a:lvl1pPr algn="r">
              <a:defRPr sz="1300"/>
            </a:lvl1pPr>
          </a:lstStyle>
          <a:p>
            <a:fld id="{A244DDD6-6ADB-4DF8-8936-1AA8F5F9F014}" type="datetimeFigureOut">
              <a:rPr lang="en-GB" smtClean="0"/>
              <a:t>10/12/2025</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1" y="9721107"/>
            <a:ext cx="3078427" cy="513507"/>
          </a:xfrm>
          <a:prstGeom prst="rect">
            <a:avLst/>
          </a:prstGeom>
        </p:spPr>
        <p:txBody>
          <a:bodyPr vert="horz" lIns="99074" tIns="49537" rIns="99074" bIns="49537"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4023993" y="9721107"/>
            <a:ext cx="3078427" cy="513507"/>
          </a:xfrm>
          <a:prstGeom prst="rect">
            <a:avLst/>
          </a:prstGeom>
        </p:spPr>
        <p:txBody>
          <a:bodyPr vert="horz" lIns="99074" tIns="49537" rIns="99074" bIns="49537" rtlCol="0" anchor="b"/>
          <a:lstStyle>
            <a:lvl1pPr algn="r">
              <a:defRPr sz="13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78427" cy="513508"/>
          </a:xfrm>
          <a:prstGeom prst="rect">
            <a:avLst/>
          </a:prstGeom>
        </p:spPr>
        <p:txBody>
          <a:bodyPr vert="horz" lIns="99074" tIns="49537" rIns="99074" bIns="49537" rtlCol="0"/>
          <a:lstStyle>
            <a:lvl1pPr algn="l">
              <a:defRPr sz="1300"/>
            </a:lvl1pPr>
          </a:lstStyle>
          <a:p>
            <a:endParaRPr lang="en-GB"/>
          </a:p>
        </p:txBody>
      </p:sp>
      <p:sp>
        <p:nvSpPr>
          <p:cNvPr id="3" name="Date Placeholder 2"/>
          <p:cNvSpPr>
            <a:spLocks noGrp="1"/>
          </p:cNvSpPr>
          <p:nvPr>
            <p:ph type="dt" idx="1"/>
          </p:nvPr>
        </p:nvSpPr>
        <p:spPr>
          <a:xfrm>
            <a:off x="4023993" y="0"/>
            <a:ext cx="3078427" cy="513508"/>
          </a:xfrm>
          <a:prstGeom prst="rect">
            <a:avLst/>
          </a:prstGeom>
        </p:spPr>
        <p:txBody>
          <a:bodyPr vert="horz" lIns="99074" tIns="49537" rIns="99074" bIns="49537" rtlCol="0"/>
          <a:lstStyle>
            <a:lvl1pPr algn="r">
              <a:defRPr sz="1300"/>
            </a:lvl1pPr>
          </a:lstStyle>
          <a:p>
            <a:fld id="{B67EC26C-E156-4757-82E0-5A5BF7E0FCF9}" type="datetimeFigureOut">
              <a:rPr lang="en-GB" smtClean="0"/>
              <a:t>10/12/2025</a:t>
            </a:fld>
            <a:endParaRPr lang="en-GB"/>
          </a:p>
        </p:txBody>
      </p:sp>
      <p:sp>
        <p:nvSpPr>
          <p:cNvPr id="4" name="Slide Image Placeholder 3"/>
          <p:cNvSpPr>
            <a:spLocks noGrp="1" noRot="1" noChangeAspect="1"/>
          </p:cNvSpPr>
          <p:nvPr>
            <p:ph type="sldImg" idx="2"/>
          </p:nvPr>
        </p:nvSpPr>
        <p:spPr>
          <a:xfrm>
            <a:off x="482600" y="1279525"/>
            <a:ext cx="6138863" cy="3454400"/>
          </a:xfrm>
          <a:prstGeom prst="rect">
            <a:avLst/>
          </a:prstGeom>
          <a:noFill/>
          <a:ln w="12700">
            <a:solidFill>
              <a:prstClr val="black"/>
            </a:solidFill>
          </a:ln>
        </p:spPr>
        <p:txBody>
          <a:bodyPr vert="horz" lIns="99074" tIns="49537" rIns="99074" bIns="49537" rtlCol="0" anchor="ctr"/>
          <a:lstStyle/>
          <a:p>
            <a:endParaRPr lang="en-GB"/>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4" tIns="49537" rIns="99074" bIns="4953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721107"/>
            <a:ext cx="3078427" cy="513507"/>
          </a:xfrm>
          <a:prstGeom prst="rect">
            <a:avLst/>
          </a:prstGeom>
        </p:spPr>
        <p:txBody>
          <a:bodyPr vert="horz" lIns="99074" tIns="49537" rIns="99074" bIns="49537" rtlCol="0" anchor="b"/>
          <a:lstStyle>
            <a:lvl1pPr algn="l">
              <a:defRPr sz="1300"/>
            </a:lvl1pPr>
          </a:lstStyle>
          <a:p>
            <a:endParaRPr lang="en-GB"/>
          </a:p>
        </p:txBody>
      </p:sp>
      <p:sp>
        <p:nvSpPr>
          <p:cNvPr id="7" name="Slide Number Placeholder 6"/>
          <p:cNvSpPr>
            <a:spLocks noGrp="1"/>
          </p:cNvSpPr>
          <p:nvPr>
            <p:ph type="sldNum" sz="quarter" idx="5"/>
          </p:nvPr>
        </p:nvSpPr>
        <p:spPr>
          <a:xfrm>
            <a:off x="4023993" y="9721107"/>
            <a:ext cx="3078427" cy="513507"/>
          </a:xfrm>
          <a:prstGeom prst="rect">
            <a:avLst/>
          </a:prstGeom>
        </p:spPr>
        <p:txBody>
          <a:bodyPr vert="horz" lIns="99074" tIns="49537" rIns="99074" bIns="49537" rtlCol="0" anchor="b"/>
          <a:lstStyle>
            <a:lvl1pPr algn="r">
              <a:defRPr sz="13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37">
              <a:defRPr/>
            </a:pPr>
            <a:r>
              <a:rPr lang="en-GB" dirty="0">
                <a:solidFill>
                  <a:schemeClr val="tx1"/>
                </a:solidFill>
              </a:rPr>
              <a:t>Welcome to this NDRS training module on Upper gastrointestinal tumours of the Stomach which has been designed to help Cancer Administration staff gain a better understanding of these tumours and the terminology used by the clinical teams.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During an MDT, clinical teams will often make reference to particular groups of regional lymph nodes.  This may indicate that the stage of the cancer has been determined. The regional lymph nodes for the stomach include </a:t>
            </a:r>
            <a:r>
              <a:rPr lang="en-GB" dirty="0" err="1"/>
              <a:t>Perigastric</a:t>
            </a:r>
            <a:r>
              <a:rPr lang="en-GB" dirty="0"/>
              <a:t>, splenic and hepatoduodenal nodes</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21831853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Early stage tumours tend not to cause significant symptoms, meaning they often go undetected.  Once investigations do start, endoscopy is a common diagnostic procedure to confirm the presence of a tumour.  A Laparoscopy may be used to determine the extent of any malignancy.</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14938829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Radiological imaging may also be used to diagnose or stage a cancer</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8294308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Adenocarcinomas are the most common form of invasive stomach tumour.  Some of the subtypes are listed here but always refer to the pathology report.</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37487498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Other rarer tumour morphologies include </a:t>
            </a:r>
            <a:r>
              <a:rPr lang="en-GB" dirty="0" err="1"/>
              <a:t>Leiomysarcomas</a:t>
            </a:r>
            <a:r>
              <a:rPr lang="en-GB" dirty="0"/>
              <a:t> and GISTs.  Please note that all GISTs are to be reported as malignant.</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31430722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37">
              <a:defRPr/>
            </a:pPr>
            <a:r>
              <a:rPr lang="en-GB" dirty="0"/>
              <a:t>The ICD10 codes for invasive stomach tumours are shown here…  All invasive tumours must be recorded in your cancer data management system…</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29502731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the ICD10 code for an in-situ stomach tumour is D00.2</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5817192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behaviour of some tumours is determined to be unknown or uncertain.  The ICD10 code for a stomach tumour of unknown or uncertain behaviour is D37.1. It should be noted that while your clinical team may request that non-invasive tumours are also recorded, these do not currently need a COSD submission from your cancer data management system – NDRS obtains this data direct from the pathology labs</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27508695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may hear clinicians referring to the ‘Siewert classification’ which is an anatomical classification and must not be confused with TNM staging or grade. Siewert classification refers to the location of the tumour in relation to the gastro-oesophageal junction (GOJ)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14722391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the grade of tumours is determined by the degree of similarity to normal tissue and the severity of any abnormal features</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743811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37">
              <a:defRPr/>
            </a:pPr>
            <a:r>
              <a:rPr lang="en-GB" dirty="0"/>
              <a:t>In this module we’ll give you a brief introduction to Upper GI tumours including some of the symptoms that patients might experience.  We’ll look at the anatomy &amp; physiology of the upper GI system and will then go through the diagnosis &amp; treatment options. This module can be paused at any time.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25030421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Invasive stomach tumours, including GISTs, are staged using the appropriate UICC TNM version</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5510270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more details please refer to the NDRS training module KPI-TNM Staging 101</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2092457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Early stomach tumours are normally treated with surgery, the extent of which will depend on the location and stage of the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16995634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a partial gastrectomy, the fundus – the top part of the stomach, is retained while the rest of the stomach is removed.  The duodenum is reconnected to the pancreas and to the middle part of the small intestine</a:t>
            </a:r>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14750288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a total gastrectomy, the entire stomach is removed and again, the duodenum is used to connect the pancreas to the middle part of the small intestine.</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27886652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37">
              <a:defRPr/>
            </a:pPr>
            <a:r>
              <a:rPr lang="en-GB" dirty="0"/>
              <a:t>Tumours at the GOJ may need the removal of both the lower part of the oesophagus and the upper part of the stomach.</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8882938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37">
              <a:defRPr/>
            </a:pPr>
            <a:r>
              <a:rPr lang="en-GB" sz="1300" dirty="0">
                <a:ea typeface="ヒラギノ角ゴ Pro W3" pitchFamily="84" charset="-128"/>
                <a:cs typeface="ヒラギノ角ゴ Pro W3" pitchFamily="84" charset="-128"/>
              </a:rPr>
              <a:t>Occasionally a tumour of the GOJ may be at a very early stage and linked only to the most superficial layer of the oesophageal lining.  An Endoscopic mucosal resection might be offered for in situ tumours.</a:t>
            </a:r>
            <a:endParaRPr lang="en-GB" dirty="0"/>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30949942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Radiotherapy is rarely used as a first line treatment for stomach cancer.  It may however be used as a palliative treatment to relieve symptoms.</a:t>
            </a:r>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32504981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Chemoradiotherapy might be offered as an alternative to surgery.  Or it may be used before surgery to shrink the tumour, or after surgery to destroy any remaining tumour cells and reduce the risk of recurrence</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21652345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Chemotherapy alone can also be used prior to or after surgery</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40969479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Firstly, we’ll look at the various types of Upper GI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26277201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summarise…</a:t>
            </a:r>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31109471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37">
              <a:defRPr/>
            </a:pPr>
            <a:r>
              <a:rPr lang="en-GB" dirty="0"/>
              <a:t>Risk factors include bacterial infection, increased age and smoking</a:t>
            </a:r>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425360886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37">
              <a:defRPr/>
            </a:pPr>
            <a:r>
              <a:rPr lang="en-GB" dirty="0"/>
              <a:t>Many stomach tumours show no symptoms in the early stages.  Where symptoms are displayed they can be vague.</a:t>
            </a:r>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11141410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37">
              <a:defRPr/>
            </a:pPr>
            <a:r>
              <a:rPr lang="en-GB" dirty="0"/>
              <a:t>Endoscopy is a common diagnostic tool for stomach tumours.  Laparoscopy may be required to determine the extent of a cancer.</a:t>
            </a:r>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4686383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37">
              <a:defRPr/>
            </a:pPr>
            <a:r>
              <a:rPr lang="en-GB" dirty="0"/>
              <a:t>If a tumour is diagnosed, it may or may not be invasive.  All invasive tumours must be recorded in your cancer data management system and while the clinical team might request that in situ tumours and tumours of unknown or uncertain behaviour are recorded, these do not need to be recorded for the purposes of COSD – NDRS obtains these records directly from the pathology labs</a:t>
            </a:r>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284738382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Additional training modules as well as Staging sheets for clinical use may be downloaded from the NDRS website.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35</a:t>
            </a:fld>
            <a:endParaRPr lang="en-GB"/>
          </a:p>
        </p:txBody>
      </p:sp>
    </p:spTree>
    <p:extLst>
      <p:ext uri="{BB962C8B-B14F-4D97-AF65-F5344CB8AC3E}">
        <p14:creationId xmlns:p14="http://schemas.microsoft.com/office/powerpoint/2010/main" val="10051084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36</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37</a:t>
            </a:fld>
            <a:endParaRPr lang="en-GB"/>
          </a:p>
        </p:txBody>
      </p:sp>
    </p:spTree>
    <p:extLst>
      <p:ext uri="{BB962C8B-B14F-4D97-AF65-F5344CB8AC3E}">
        <p14:creationId xmlns:p14="http://schemas.microsoft.com/office/powerpoint/2010/main" val="337846624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38</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37">
              <a:defRPr/>
            </a:pPr>
            <a:r>
              <a:rPr lang="en-GB" dirty="0"/>
              <a:t>The Upper GI tract consists of the Oesophagus, Stomach, Duodenum and small intestine.  The Liver, Gall Bladder and Pancreas also play a significant role in the digestion of food. Training modules are available for Oesophageal, Stomach and Pancreatic tumours. This module covers Stomach tumours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1749520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Firstly we’ll look at the causes and risk factors …</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1558929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which can include </a:t>
            </a:r>
            <a:r>
              <a:rPr lang="en-GB" dirty="0" err="1"/>
              <a:t>H.Pylori</a:t>
            </a:r>
            <a:r>
              <a:rPr lang="en-GB" dirty="0"/>
              <a:t> infection, diet and increasing age.</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3223188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Many tumours show no symptoms in the early stages and any symptoms that are evident tend to be vague and could easily be attributed to other conditions.  </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39768137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stomach is an expandable muscular bag which receives food via the oesophagus before passing it into the duodenum. At both the top and the bottom of the stomach there’s a sphincter which controls the movement of food.</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28194949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stomach is a storage facility that also secretes chemicals to break down the food.  Mucus and gastric acid are produced in the stomach wall, which also contracts to break the stomach contents into smaller particles.</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14276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10/12/2025</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10/12/2025</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10/12/2025</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10/12/2025</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10/12/2025</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10/12/2025</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openxmlformats.org/officeDocument/2006/relationships/image" Target="../media/image7.tiff"/><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2.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2.png"/><Relationship Id="rId5" Type="http://schemas.openxmlformats.org/officeDocument/2006/relationships/image" Target="../media/image5.tiff"/><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2.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2.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2.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2.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2.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5" Type="http://schemas.openxmlformats.org/officeDocument/2006/relationships/image" Target="../media/image2.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12.tiff"/><Relationship Id="rId5" Type="http://schemas.openxmlformats.org/officeDocument/2006/relationships/image" Target="../media/image11.tiff"/><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14.tiff"/><Relationship Id="rId5" Type="http://schemas.openxmlformats.org/officeDocument/2006/relationships/image" Target="../media/image13.tiff"/><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16.tiff"/><Relationship Id="rId5" Type="http://schemas.openxmlformats.org/officeDocument/2006/relationships/image" Target="../media/image15.tiff"/><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2.png"/><Relationship Id="rId5" Type="http://schemas.openxmlformats.org/officeDocument/2006/relationships/image" Target="../media/image17.tiff"/><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image" Target="../media/image2.png"/><Relationship Id="rId5" Type="http://schemas.openxmlformats.org/officeDocument/2006/relationships/image" Target="../media/image18.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image" Target="../media/image18.png"/><Relationship Id="rId5" Type="http://schemas.openxmlformats.org/officeDocument/2006/relationships/image" Target="../media/image19.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6" Type="http://schemas.openxmlformats.org/officeDocument/2006/relationships/image" Target="../media/image2.png"/><Relationship Id="rId5" Type="http://schemas.openxmlformats.org/officeDocument/2006/relationships/image" Target="../media/image19.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0.m4a"/><Relationship Id="rId1" Type="http://schemas.microsoft.com/office/2007/relationships/media" Target="../media/media30.m4a"/><Relationship Id="rId5" Type="http://schemas.openxmlformats.org/officeDocument/2006/relationships/image" Target="../media/image2.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5" Type="http://schemas.openxmlformats.org/officeDocument/2006/relationships/image" Target="../media/image2.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5" Type="http://schemas.openxmlformats.org/officeDocument/2006/relationships/image" Target="../media/image2.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5" Type="http://schemas.openxmlformats.org/officeDocument/2006/relationships/image" Target="../media/image2.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4.m4a"/><Relationship Id="rId1" Type="http://schemas.microsoft.com/office/2007/relationships/media" Target="../media/media34.m4a"/><Relationship Id="rId5" Type="http://schemas.openxmlformats.org/officeDocument/2006/relationships/image" Target="../media/image2.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5.m4a"/><Relationship Id="rId1" Type="http://schemas.microsoft.com/office/2007/relationships/media" Target="../media/media35.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6.m4a"/><Relationship Id="rId1" Type="http://schemas.microsoft.com/office/2007/relationships/media" Target="../media/media36.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7.m4a"/><Relationship Id="rId1" Type="http://schemas.microsoft.com/office/2007/relationships/media" Target="../media/media37.m4a"/><Relationship Id="rId6" Type="http://schemas.openxmlformats.org/officeDocument/2006/relationships/image" Target="../media/image2.png"/><Relationship Id="rId5" Type="http://schemas.openxmlformats.org/officeDocument/2006/relationships/image" Target="../media/image20.png"/><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38.m4a"/><Relationship Id="rId1" Type="http://schemas.microsoft.com/office/2007/relationships/media" Target="../media/media38.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38.xml"/><Relationship Id="rId9" Type="http://schemas.openxmlformats.org/officeDocument/2006/relationships/hyperlink" Target="mailto:p.stacey@nhs.net"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png"/><Relationship Id="rId5" Type="http://schemas.openxmlformats.org/officeDocument/2006/relationships/image" Target="../media/image4.tiff"/><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2.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5" Type="http://schemas.openxmlformats.org/officeDocument/2006/relationships/image" Target="../media/image5.tiff"/><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png"/><Relationship Id="rId5" Type="http://schemas.openxmlformats.org/officeDocument/2006/relationships/image" Target="../media/image6.tiff"/><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a:xfrm>
            <a:off x="838200" y="4792125"/>
            <a:ext cx="10515600" cy="1674635"/>
          </a:xfrm>
        </p:spPr>
        <p:txBody>
          <a:bodyPr/>
          <a:lstStyle/>
          <a:p>
            <a:r>
              <a:rPr lang="en-GB" dirty="0"/>
              <a:t>Upper Gastrointestinal tumours</a:t>
            </a:r>
          </a:p>
          <a:p>
            <a:r>
              <a:rPr lang="en-GB" dirty="0"/>
              <a:t>Stomach</a:t>
            </a:r>
          </a:p>
          <a:p>
            <a:r>
              <a:rPr lang="en-GB" dirty="0"/>
              <a:t>v5 December 2025</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10/12/2025</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10" name="Audio 9">
            <a:hlinkClick r:id="" action="ppaction://media"/>
            <a:extLst>
              <a:ext uri="{FF2B5EF4-FFF2-40B4-BE49-F238E27FC236}">
                <a16:creationId xmlns:a16="http://schemas.microsoft.com/office/drawing/2014/main" id="{8B62FE56-12FE-4B70-A813-391662B29D1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10345134"/>
      </p:ext>
    </p:extLst>
  </p:cSld>
  <p:clrMapOvr>
    <a:masterClrMapping/>
  </p:clrMapOvr>
  <mc:AlternateContent xmlns:mc="http://schemas.openxmlformats.org/markup-compatibility/2006" xmlns:p14="http://schemas.microsoft.com/office/powerpoint/2010/main">
    <mc:Choice Requires="p14">
      <p:transition spd="slow" p14:dur="2000" advTm="15418"/>
    </mc:Choice>
    <mc:Fallback xmlns="">
      <p:transition spd="slow" advTm="154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9F10E31-7C8F-4A4B-A262-044FC33B167D}"/>
              </a:ext>
            </a:extLst>
          </p:cNvPr>
          <p:cNvPicPr>
            <a:picLocks noChangeAspect="1"/>
          </p:cNvPicPr>
          <p:nvPr/>
        </p:nvPicPr>
        <p:blipFill>
          <a:blip r:embed="rId5"/>
          <a:stretch>
            <a:fillRect/>
          </a:stretch>
        </p:blipFill>
        <p:spPr>
          <a:xfrm>
            <a:off x="6947700" y="1538334"/>
            <a:ext cx="4813300" cy="4546600"/>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Regional Lymph Nodes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451600" cy="4741453"/>
          </a:xfrm>
        </p:spPr>
        <p:txBody>
          <a:bodyPr/>
          <a:lstStyle/>
          <a:p>
            <a:pPr marL="0" indent="0">
              <a:buNone/>
            </a:pPr>
            <a:r>
              <a:rPr lang="en-GB" dirty="0"/>
              <a:t>Regional lymph nodes are:</a:t>
            </a:r>
          </a:p>
          <a:p>
            <a:pPr marL="0" indent="0">
              <a:buNone/>
            </a:pPr>
            <a:endParaRPr lang="en-GB" dirty="0"/>
          </a:p>
          <a:p>
            <a:r>
              <a:rPr lang="en-GB" dirty="0" err="1"/>
              <a:t>Perigastric</a:t>
            </a:r>
            <a:r>
              <a:rPr lang="en-GB" dirty="0"/>
              <a:t> nodes along the lesser and greater curvatures of the stomach</a:t>
            </a:r>
          </a:p>
          <a:p>
            <a:pPr marL="0" indent="0">
              <a:buNone/>
            </a:pPr>
            <a:r>
              <a:rPr lang="en-GB" dirty="0"/>
              <a:t> </a:t>
            </a:r>
          </a:p>
          <a:p>
            <a:r>
              <a:rPr lang="en-GB" dirty="0"/>
              <a:t>Nodes along the left gastric, common hepatic, splenic and coeliac arteries </a:t>
            </a:r>
          </a:p>
          <a:p>
            <a:endParaRPr lang="en-GB" sz="1200" dirty="0"/>
          </a:p>
          <a:p>
            <a:r>
              <a:rPr lang="en-GB" dirty="0"/>
              <a:t>Hepatoduodenal nodes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11" name="Audio 10">
            <a:hlinkClick r:id="" action="ppaction://media"/>
            <a:extLst>
              <a:ext uri="{FF2B5EF4-FFF2-40B4-BE49-F238E27FC236}">
                <a16:creationId xmlns:a16="http://schemas.microsoft.com/office/drawing/2014/main" id="{1E422C7C-4A68-0D2B-EE5E-D890F9872FAE}"/>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93045518"/>
      </p:ext>
    </p:extLst>
  </p:cSld>
  <p:clrMapOvr>
    <a:masterClrMapping/>
  </p:clrMapOvr>
  <mc:AlternateContent xmlns:mc="http://schemas.openxmlformats.org/markup-compatibility/2006" xmlns:p14="http://schemas.microsoft.com/office/powerpoint/2010/main">
    <mc:Choice Requires="p14">
      <p:transition spd="slow" p14:dur="2000" advTm="20984"/>
    </mc:Choice>
    <mc:Fallback xmlns="">
      <p:transition spd="slow" advTm="209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24CBE8E-E84A-4D01-A993-1F624279B276}"/>
              </a:ext>
            </a:extLst>
          </p:cNvPr>
          <p:cNvPicPr>
            <a:picLocks noChangeAspect="1"/>
          </p:cNvPicPr>
          <p:nvPr/>
        </p:nvPicPr>
        <p:blipFill>
          <a:blip r:embed="rId5"/>
          <a:stretch>
            <a:fillRect/>
          </a:stretch>
        </p:blipFill>
        <p:spPr>
          <a:xfrm>
            <a:off x="7716494" y="1293402"/>
            <a:ext cx="4083393" cy="4612097"/>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631112" cy="4741453"/>
          </a:xfrm>
        </p:spPr>
        <p:txBody>
          <a:bodyPr>
            <a:normAutofit/>
          </a:bodyPr>
          <a:lstStyle/>
          <a:p>
            <a:pPr marL="0" indent="0">
              <a:buNone/>
            </a:pPr>
            <a:r>
              <a:rPr lang="en-GB" dirty="0"/>
              <a:t>Stomach tumours rarely cause significant symptoms in the early stages and can therefore often go undetected </a:t>
            </a:r>
          </a:p>
          <a:p>
            <a:pPr marL="0" indent="0">
              <a:buNone/>
            </a:pPr>
            <a:endParaRPr lang="en-GB" dirty="0"/>
          </a:p>
          <a:p>
            <a:r>
              <a:rPr lang="en-GB" dirty="0"/>
              <a:t>Endoscopy is the most common procedure, with or without biopsy, which can confirm a stomach tumour </a:t>
            </a:r>
          </a:p>
          <a:p>
            <a:pPr marL="457189" lvl="1" indent="0">
              <a:buNone/>
            </a:pPr>
            <a:endParaRPr lang="en-GB" sz="2400" dirty="0"/>
          </a:p>
          <a:p>
            <a:r>
              <a:rPr lang="en-GB" dirty="0"/>
              <a:t>Laparoscopy is a common procedure employed to confirm the extent of the malignancy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pic>
        <p:nvPicPr>
          <p:cNvPr id="11" name="Audio 10">
            <a:hlinkClick r:id="" action="ppaction://media"/>
            <a:extLst>
              <a:ext uri="{FF2B5EF4-FFF2-40B4-BE49-F238E27FC236}">
                <a16:creationId xmlns:a16="http://schemas.microsoft.com/office/drawing/2014/main" id="{2EC569F6-2795-468D-826E-A910A7E5F6F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41267423"/>
      </p:ext>
    </p:extLst>
  </p:cSld>
  <p:clrMapOvr>
    <a:masterClrMapping/>
  </p:clrMapOvr>
  <mc:AlternateContent xmlns:mc="http://schemas.openxmlformats.org/markup-compatibility/2006" xmlns:p14="http://schemas.microsoft.com/office/powerpoint/2010/main">
    <mc:Choice Requires="p14">
      <p:transition spd="slow" p14:dur="2000" advTm="22487"/>
    </mc:Choice>
    <mc:Fallback xmlns="">
      <p:transition spd="slow" advTm="224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Imaging techniques may also be ordered to confirm malignancy or to evaluate the stage of the cancer </a:t>
            </a:r>
          </a:p>
          <a:p>
            <a:endParaRPr lang="en-GB" dirty="0"/>
          </a:p>
          <a:p>
            <a:pPr lvl="1"/>
            <a:r>
              <a:rPr lang="en-GB" sz="2400" dirty="0"/>
              <a:t>Barium meal </a:t>
            </a:r>
          </a:p>
          <a:p>
            <a:pPr lvl="1"/>
            <a:r>
              <a:rPr lang="en-GB" sz="2400" dirty="0"/>
              <a:t>Ultrasound </a:t>
            </a:r>
          </a:p>
          <a:p>
            <a:pPr lvl="1"/>
            <a:r>
              <a:rPr lang="en-GB" sz="2400" dirty="0"/>
              <a:t>CT </a:t>
            </a:r>
          </a:p>
          <a:p>
            <a:pPr lvl="1"/>
            <a:r>
              <a:rPr lang="en-GB" sz="2400" dirty="0"/>
              <a:t>PET-CT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grpSp>
        <p:nvGrpSpPr>
          <p:cNvPr id="7" name="Group 6">
            <a:extLst>
              <a:ext uri="{FF2B5EF4-FFF2-40B4-BE49-F238E27FC236}">
                <a16:creationId xmlns:a16="http://schemas.microsoft.com/office/drawing/2014/main" id="{FB6438CA-EA2D-4C86-A654-F65D7EFA3150}"/>
              </a:ext>
            </a:extLst>
          </p:cNvPr>
          <p:cNvGrpSpPr/>
          <p:nvPr/>
        </p:nvGrpSpPr>
        <p:grpSpPr>
          <a:xfrm>
            <a:off x="7211028" y="2754530"/>
            <a:ext cx="4473689" cy="3274796"/>
            <a:chOff x="8132421" y="3429000"/>
            <a:chExt cx="3552296" cy="2600325"/>
          </a:xfrm>
        </p:grpSpPr>
        <p:pic>
          <p:nvPicPr>
            <p:cNvPr id="8" name="Picture 7">
              <a:extLst>
                <a:ext uri="{FF2B5EF4-FFF2-40B4-BE49-F238E27FC236}">
                  <a16:creationId xmlns:a16="http://schemas.microsoft.com/office/drawing/2014/main" id="{48EB0D25-BF18-435A-8900-91461165B175}"/>
                </a:ext>
              </a:extLst>
            </p:cNvPr>
            <p:cNvPicPr>
              <a:picLocks noChangeAspect="1"/>
            </p:cNvPicPr>
            <p:nvPr/>
          </p:nvPicPr>
          <p:blipFill>
            <a:blip r:embed="rId5"/>
            <a:stretch>
              <a:fillRect/>
            </a:stretch>
          </p:blipFill>
          <p:spPr>
            <a:xfrm>
              <a:off x="8132421" y="3429000"/>
              <a:ext cx="3543300" cy="2352675"/>
            </a:xfrm>
            <a:prstGeom prst="rect">
              <a:avLst/>
            </a:prstGeom>
          </p:spPr>
        </p:pic>
        <p:pic>
          <p:nvPicPr>
            <p:cNvPr id="9" name="Picture 8">
              <a:extLst>
                <a:ext uri="{FF2B5EF4-FFF2-40B4-BE49-F238E27FC236}">
                  <a16:creationId xmlns:a16="http://schemas.microsoft.com/office/drawing/2014/main" id="{AEA02669-7E08-42FA-A692-234E0036D5FE}"/>
                </a:ext>
              </a:extLst>
            </p:cNvPr>
            <p:cNvPicPr>
              <a:picLocks noChangeAspect="1"/>
            </p:cNvPicPr>
            <p:nvPr/>
          </p:nvPicPr>
          <p:blipFill>
            <a:blip r:embed="rId6"/>
            <a:stretch>
              <a:fillRect/>
            </a:stretch>
          </p:blipFill>
          <p:spPr>
            <a:xfrm>
              <a:off x="10570292" y="5781675"/>
              <a:ext cx="1114425" cy="247650"/>
            </a:xfrm>
            <a:prstGeom prst="rect">
              <a:avLst/>
            </a:prstGeom>
          </p:spPr>
        </p:pic>
      </p:grpSp>
      <p:pic>
        <p:nvPicPr>
          <p:cNvPr id="15" name="Audio 14">
            <a:hlinkClick r:id="" action="ppaction://media"/>
            <a:extLst>
              <a:ext uri="{FF2B5EF4-FFF2-40B4-BE49-F238E27FC236}">
                <a16:creationId xmlns:a16="http://schemas.microsoft.com/office/drawing/2014/main" id="{34D92FFC-F72F-414E-B705-9B4F66D3F5A3}"/>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26271473"/>
      </p:ext>
    </p:extLst>
  </p:cSld>
  <p:clrMapOvr>
    <a:masterClrMapping/>
  </p:clrMapOvr>
  <mc:AlternateContent xmlns:mc="http://schemas.openxmlformats.org/markup-compatibility/2006" xmlns:p14="http://schemas.microsoft.com/office/powerpoint/2010/main">
    <mc:Choice Requires="p14">
      <p:transition spd="slow" p14:dur="2000" advTm="8671"/>
    </mc:Choice>
    <mc:Fallback xmlns="">
      <p:transition spd="slow" advTm="86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dirty="0"/>
              <a:t>The predominant invasive morphology type in the stomach is Adenocarcinoma – M8140/3, arising from the glandular cells lining the interior of the stomach</a:t>
            </a:r>
          </a:p>
          <a:p>
            <a:pPr marL="0" indent="0">
              <a:lnSpc>
                <a:spcPct val="110000"/>
              </a:lnSpc>
              <a:buNone/>
            </a:pPr>
            <a:r>
              <a:rPr lang="en-GB" dirty="0"/>
              <a:t>Sub-types include:</a:t>
            </a:r>
          </a:p>
          <a:p>
            <a:pPr lvl="1"/>
            <a:r>
              <a:rPr lang="en-GB" dirty="0"/>
              <a:t>Tubular adenocarcinoma - M8211/3</a:t>
            </a:r>
          </a:p>
          <a:p>
            <a:pPr lvl="1"/>
            <a:r>
              <a:rPr lang="en-GB" dirty="0"/>
              <a:t>Parietal cell carcinoma – M8214/3</a:t>
            </a:r>
          </a:p>
          <a:p>
            <a:pPr lvl="1"/>
            <a:r>
              <a:rPr lang="en-GB" dirty="0"/>
              <a:t>Adenocarcinoma with mixed subtypes – M8255/3</a:t>
            </a:r>
          </a:p>
          <a:p>
            <a:pPr lvl="1"/>
            <a:r>
              <a:rPr lang="en-GB" dirty="0"/>
              <a:t>Papillary adenocarcinoma NOS – M8260/3</a:t>
            </a:r>
          </a:p>
          <a:p>
            <a:pPr lvl="1"/>
            <a:r>
              <a:rPr lang="en-GB" dirty="0"/>
              <a:t>Micropapillary carcinoma NOS – M8265/3</a:t>
            </a:r>
          </a:p>
          <a:p>
            <a:pPr lvl="1"/>
            <a:r>
              <a:rPr lang="en-GB" dirty="0"/>
              <a:t>Mucoepidermoid carcinoma – M8430/3</a:t>
            </a:r>
          </a:p>
          <a:p>
            <a:pPr lvl="1"/>
            <a:r>
              <a:rPr lang="en-GB" dirty="0"/>
              <a:t>Mucinous adenocarcinoma – M8480/3</a:t>
            </a:r>
          </a:p>
          <a:p>
            <a:pPr lvl="1"/>
            <a:r>
              <a:rPr lang="en-GB" dirty="0"/>
              <a:t>Signet-ring cell carcinoma – M8490/3</a:t>
            </a:r>
          </a:p>
          <a:p>
            <a:endParaRPr lang="en-GB" sz="24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pic>
        <p:nvPicPr>
          <p:cNvPr id="19" name="Audio 18">
            <a:hlinkClick r:id="" action="ppaction://media"/>
            <a:extLst>
              <a:ext uri="{FF2B5EF4-FFF2-40B4-BE49-F238E27FC236}">
                <a16:creationId xmlns:a16="http://schemas.microsoft.com/office/drawing/2014/main" id="{E06E2072-CA51-4A59-E013-401AFFF96300}"/>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911004092"/>
      </p:ext>
    </p:extLst>
  </p:cSld>
  <p:clrMapOvr>
    <a:masterClrMapping/>
  </p:clrMapOvr>
  <mc:AlternateContent xmlns:mc="http://schemas.openxmlformats.org/markup-compatibility/2006" xmlns:p14="http://schemas.microsoft.com/office/powerpoint/2010/main">
    <mc:Choice Requires="p14">
      <p:transition spd="slow" p14:dur="2000" advTm="10940"/>
    </mc:Choice>
    <mc:Fallback xmlns="">
      <p:transition spd="slow" advTm="109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9"/>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lnSpcReduction="10000"/>
          </a:bodyPr>
          <a:lstStyle/>
          <a:p>
            <a:pPr marL="0" indent="0">
              <a:buNone/>
            </a:pPr>
            <a:r>
              <a:rPr lang="en-GB" dirty="0"/>
              <a:t>Rarer invasive morphologies include </a:t>
            </a:r>
          </a:p>
          <a:p>
            <a:r>
              <a:rPr lang="en-GB" dirty="0"/>
              <a:t>Leiomyosarcoma – M8890/3, arising either from the muscle layer of the stomach or possibly from a blood vessel</a:t>
            </a:r>
          </a:p>
          <a:p>
            <a:pPr marL="228594" lvl="1">
              <a:spcBef>
                <a:spcPts val="1000"/>
              </a:spcBef>
            </a:pPr>
            <a:r>
              <a:rPr lang="en-GB" sz="2400" dirty="0"/>
              <a:t>Gastrointestinal stromal tumour (GIST), malignant – M8936/3</a:t>
            </a:r>
          </a:p>
          <a:p>
            <a:pPr lvl="2"/>
            <a:r>
              <a:rPr lang="en-GB" sz="2400" dirty="0"/>
              <a:t>(please note: all GISTs are to be reported as malignant M8936/3 in accordance with the WHO Classification of Tumour series, 5th edition and as such would be C coded in ICD10)</a:t>
            </a:r>
          </a:p>
          <a:p>
            <a:pPr marL="228594" lvl="1">
              <a:spcBef>
                <a:spcPts val="1000"/>
              </a:spcBef>
            </a:pPr>
            <a:r>
              <a:rPr lang="en-GB" sz="2400" dirty="0"/>
              <a:t>Neuroendocrine tumours – various morphology codes (please refer to the Neuroendocrine – Key Points training </a:t>
            </a:r>
            <a:r>
              <a:rPr lang="en-GB" sz="2400"/>
              <a:t>module: </a:t>
            </a:r>
            <a:r>
              <a:rPr lang="en-GB" sz="2400">
                <a:hlinkClick r:id="rId5"/>
              </a:rPr>
              <a:t>https://digital.nhs.uk/ndrs/data/cancer-data-training-materials</a:t>
            </a:r>
            <a:r>
              <a:rPr lang="en-GB" sz="2400"/>
              <a:t> )</a:t>
            </a:r>
            <a:endParaRPr lang="en-GB" sz="2400" dirty="0"/>
          </a:p>
          <a:p>
            <a:pPr lvl="2"/>
            <a:endParaRPr lang="en-GB" sz="2400" dirty="0"/>
          </a:p>
          <a:p>
            <a:pPr marL="0" indent="0">
              <a:lnSpc>
                <a:spcPct val="110000"/>
              </a:lnSpc>
              <a:buNone/>
            </a:pPr>
            <a:r>
              <a:rPr lang="en-GB" dirty="0"/>
              <a:t>The final digit of the ICD-O-3 morphology code describes the behaviour – see the NDRS training module: What is Cancer</a:t>
            </a:r>
          </a:p>
          <a:p>
            <a:pPr marL="0" indent="0">
              <a:lnSpc>
                <a:spcPct val="110000"/>
              </a:lnSpc>
              <a:buNone/>
            </a:pPr>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pic>
        <p:nvPicPr>
          <p:cNvPr id="9" name="Audio 8">
            <a:hlinkClick r:id="" action="ppaction://media"/>
            <a:extLst>
              <a:ext uri="{FF2B5EF4-FFF2-40B4-BE49-F238E27FC236}">
                <a16:creationId xmlns:a16="http://schemas.microsoft.com/office/drawing/2014/main" id="{0F418661-B5BA-329D-2178-103389CDB3E9}"/>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681092152"/>
      </p:ext>
    </p:extLst>
  </p:cSld>
  <p:clrMapOvr>
    <a:masterClrMapping/>
  </p:clrMapOvr>
  <mc:AlternateContent xmlns:mc="http://schemas.openxmlformats.org/markup-compatibility/2006" xmlns:p14="http://schemas.microsoft.com/office/powerpoint/2010/main">
    <mc:Choice Requires="p14">
      <p:transition spd="slow" p14:dur="2000" advTm="11484"/>
    </mc:Choice>
    <mc:Fallback xmlns="">
      <p:transition spd="slow" advTm="114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F6E8865-5E79-4B76-B973-4CC97A7A18A6}"/>
              </a:ext>
            </a:extLst>
          </p:cNvPr>
          <p:cNvPicPr>
            <a:picLocks noChangeAspect="1"/>
          </p:cNvPicPr>
          <p:nvPr/>
        </p:nvPicPr>
        <p:blipFill>
          <a:blip r:embed="rId5"/>
          <a:stretch>
            <a:fillRect/>
          </a:stretch>
        </p:blipFill>
        <p:spPr>
          <a:xfrm>
            <a:off x="8385642" y="2819400"/>
            <a:ext cx="3507113" cy="3179782"/>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Topography - 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199" y="1435510"/>
            <a:ext cx="11054555" cy="4741453"/>
          </a:xfrm>
        </p:spPr>
        <p:txBody>
          <a:bodyPr>
            <a:normAutofit fontScale="92500" lnSpcReduction="10000"/>
          </a:bodyPr>
          <a:lstStyle/>
          <a:p>
            <a:pPr marL="228594" lvl="1" fontAlgn="base">
              <a:spcBef>
                <a:spcPts val="1000"/>
              </a:spcBef>
              <a:spcAft>
                <a:spcPct val="0"/>
              </a:spcAft>
              <a:defRPr/>
            </a:pPr>
            <a:r>
              <a:rPr lang="en-US" altLang="en-US" sz="2400" kern="0" dirty="0">
                <a:solidFill>
                  <a:srgbClr val="000000"/>
                </a:solidFill>
              </a:rPr>
              <a:t>Invasive tumours of the stomach are classified as:</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C16.0</a:t>
            </a:r>
            <a:r>
              <a:rPr lang="en-US" altLang="en-US" sz="2200" kern="0" dirty="0">
                <a:solidFill>
                  <a:srgbClr val="000000"/>
                </a:solidFill>
              </a:rPr>
              <a:t> – Cardia (includes cardiac orifice, cardio-oesophageal junction, gastro-oesophageal junction and oesophagus &amp; stomach)</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C16.1</a:t>
            </a:r>
            <a:r>
              <a:rPr lang="en-US" altLang="en-US" sz="2200" kern="0" dirty="0">
                <a:solidFill>
                  <a:srgbClr val="000000"/>
                </a:solidFill>
              </a:rPr>
              <a:t> – Fundus of stomach</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C16.2</a:t>
            </a:r>
            <a:r>
              <a:rPr lang="en-US" altLang="en-US" sz="2200" kern="0" dirty="0">
                <a:solidFill>
                  <a:srgbClr val="000000"/>
                </a:solidFill>
              </a:rPr>
              <a:t> – Body of stomach</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C16.3</a:t>
            </a:r>
            <a:r>
              <a:rPr lang="en-US" altLang="en-US" sz="2200" kern="0" dirty="0">
                <a:solidFill>
                  <a:srgbClr val="000000"/>
                </a:solidFill>
              </a:rPr>
              <a:t> – Pyloric antrum</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C16.4</a:t>
            </a:r>
            <a:r>
              <a:rPr lang="en-US" altLang="en-US" sz="2200" kern="0" dirty="0">
                <a:solidFill>
                  <a:srgbClr val="000000"/>
                </a:solidFill>
              </a:rPr>
              <a:t> – Pylorus</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C16.5</a:t>
            </a:r>
            <a:r>
              <a:rPr lang="en-US" altLang="en-US" sz="2200" kern="0" dirty="0">
                <a:solidFill>
                  <a:srgbClr val="000000"/>
                </a:solidFill>
              </a:rPr>
              <a:t> – Lesser curvature of stomach, unspecified</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C16.6</a:t>
            </a:r>
            <a:r>
              <a:rPr lang="en-US" altLang="en-US" sz="2200" kern="0" dirty="0">
                <a:solidFill>
                  <a:srgbClr val="000000"/>
                </a:solidFill>
              </a:rPr>
              <a:t> – Greater curvature of stomach, unspecified</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C16.8</a:t>
            </a:r>
            <a:r>
              <a:rPr lang="en-US" altLang="en-US" sz="2200" kern="0" dirty="0">
                <a:solidFill>
                  <a:srgbClr val="000000"/>
                </a:solidFill>
              </a:rPr>
              <a:t> – Overlapping lesion of stomach</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C16.9</a:t>
            </a:r>
            <a:r>
              <a:rPr lang="en-US" altLang="en-US" sz="2200" kern="0" dirty="0">
                <a:solidFill>
                  <a:srgbClr val="000000"/>
                </a:solidFill>
              </a:rPr>
              <a:t> – Stomach, unspecified</a:t>
            </a:r>
          </a:p>
          <a:p>
            <a:pPr marL="1200138" lvl="2" indent="-285750" defTabSz="914400" eaLnBrk="0" fontAlgn="base" hangingPunct="0">
              <a:spcBef>
                <a:spcPct val="20000"/>
              </a:spcBef>
              <a:spcAft>
                <a:spcPct val="0"/>
              </a:spcAft>
              <a:buFontTx/>
              <a:buChar char="•"/>
              <a:defRPr/>
            </a:pPr>
            <a:endParaRPr lang="en-US" altLang="en-US" kern="0" dirty="0">
              <a:solidFill>
                <a:srgbClr val="000000"/>
              </a:solidFill>
            </a:endParaRPr>
          </a:p>
          <a:p>
            <a:r>
              <a:rPr lang="en-US" altLang="en-US" kern="0" dirty="0">
                <a:solidFill>
                  <a:srgbClr val="000000"/>
                </a:solidFill>
              </a:rPr>
              <a:t>All invasive ICD10 codes must be recorded</a:t>
            </a:r>
            <a:endParaRPr lang="en-US" altLang="en-US" b="1" kern="0" dirty="0">
              <a:solidFill>
                <a:srgbClr val="000000"/>
              </a:solidFill>
            </a:endParaRP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13" name="Audio 12">
            <a:hlinkClick r:id="" action="ppaction://media"/>
            <a:extLst>
              <a:ext uri="{FF2B5EF4-FFF2-40B4-BE49-F238E27FC236}">
                <a16:creationId xmlns:a16="http://schemas.microsoft.com/office/drawing/2014/main" id="{B161647C-C5EC-428F-A805-D6E8A72EB7C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48773672"/>
      </p:ext>
    </p:extLst>
  </p:cSld>
  <p:clrMapOvr>
    <a:masterClrMapping/>
  </p:clrMapOvr>
  <mc:AlternateContent xmlns:mc="http://schemas.openxmlformats.org/markup-compatibility/2006" xmlns:p14="http://schemas.microsoft.com/office/powerpoint/2010/main">
    <mc:Choice Requires="p14">
      <p:transition spd="slow" p14:dur="2000" advTm="10737"/>
    </mc:Choice>
    <mc:Fallback xmlns="">
      <p:transition spd="slow" advTm="107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Topography – In Situ</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742950" lvl="1" indent="-285750" defTabSz="914400" eaLnBrk="0" fontAlgn="base" hangingPunct="0">
              <a:spcBef>
                <a:spcPct val="20000"/>
              </a:spcBef>
              <a:spcAft>
                <a:spcPct val="0"/>
              </a:spcAft>
              <a:buFontTx/>
              <a:buChar char="•"/>
              <a:defRPr/>
            </a:pPr>
            <a:r>
              <a:rPr lang="en-US" altLang="en-US" sz="2400" kern="0" dirty="0">
                <a:solidFill>
                  <a:srgbClr val="000000"/>
                </a:solidFill>
              </a:rPr>
              <a:t>Once diagnosed, an in situ stomach tumour is classified as </a:t>
            </a:r>
            <a:r>
              <a:rPr lang="en-US" altLang="en-US" sz="2400" b="1" kern="0" dirty="0">
                <a:solidFill>
                  <a:srgbClr val="000000"/>
                </a:solidFill>
              </a:rPr>
              <a:t>D00.2</a:t>
            </a:r>
          </a:p>
          <a:p>
            <a:pPr marL="742950" lvl="1" indent="-285750" defTabSz="914400" eaLnBrk="0" fontAlgn="base" hangingPunct="0">
              <a:spcBef>
                <a:spcPct val="20000"/>
              </a:spcBef>
              <a:spcAft>
                <a:spcPct val="0"/>
              </a:spcAft>
              <a:buFontTx/>
              <a:buChar char="•"/>
              <a:defRPr/>
            </a:pPr>
            <a:endParaRPr lang="en-US" altLang="en-US" sz="2400" kern="0" dirty="0">
              <a:solidFill>
                <a:srgbClr val="000000"/>
              </a:solidFill>
            </a:endParaRPr>
          </a:p>
          <a:p>
            <a:pPr marL="742950" lvl="1" indent="-285750" defTabSz="914400" eaLnBrk="0" fontAlgn="base" hangingPunct="0">
              <a:spcBef>
                <a:spcPct val="20000"/>
              </a:spcBef>
              <a:spcAft>
                <a:spcPct val="0"/>
              </a:spcAft>
              <a:buFontTx/>
              <a:buChar char="•"/>
              <a:defRPr/>
            </a:pPr>
            <a:r>
              <a:rPr lang="en-GB" altLang="en-US" sz="2400" kern="0" dirty="0">
                <a:solidFill>
                  <a:srgbClr val="000000"/>
                </a:solidFill>
              </a:rPr>
              <a:t>While your clinical team may request that D00.2 in-situ stomach tumours are recorded, these do not currently require a COSD submission from your cancer data management system – NDRS obtains this data direct from pathology laboratories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pic>
        <p:nvPicPr>
          <p:cNvPr id="11" name="Audio 10">
            <a:hlinkClick r:id="" action="ppaction://media"/>
            <a:extLst>
              <a:ext uri="{FF2B5EF4-FFF2-40B4-BE49-F238E27FC236}">
                <a16:creationId xmlns:a16="http://schemas.microsoft.com/office/drawing/2014/main" id="{207E3011-04F0-41E1-AFD5-99059E84617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12252820"/>
      </p:ext>
    </p:extLst>
  </p:cSld>
  <p:clrMapOvr>
    <a:masterClrMapping/>
  </p:clrMapOvr>
  <mc:AlternateContent xmlns:mc="http://schemas.openxmlformats.org/markup-compatibility/2006" xmlns:p14="http://schemas.microsoft.com/office/powerpoint/2010/main">
    <mc:Choice Requires="p14">
      <p:transition spd="slow" p14:dur="2000" advTm="8253"/>
    </mc:Choice>
    <mc:Fallback xmlns="">
      <p:transition spd="slow" advTm="82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Topography – Unknown or Uncertain Behaviour</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742950" lvl="1" indent="-285750" defTabSz="914400" eaLnBrk="0" fontAlgn="base" hangingPunct="0">
              <a:spcBef>
                <a:spcPct val="20000"/>
              </a:spcBef>
              <a:spcAft>
                <a:spcPct val="0"/>
              </a:spcAft>
              <a:buFontTx/>
              <a:buChar char="•"/>
              <a:defRPr/>
            </a:pPr>
            <a:r>
              <a:rPr lang="en-US" altLang="en-US" sz="2400" kern="0" dirty="0">
                <a:solidFill>
                  <a:srgbClr val="000000"/>
                </a:solidFill>
              </a:rPr>
              <a:t>Once diagnosed, a stomach tumour of unknown or uncertain behaviour is classified as </a:t>
            </a:r>
            <a:r>
              <a:rPr lang="en-US" altLang="en-US" sz="2400" b="1" kern="0" dirty="0">
                <a:solidFill>
                  <a:srgbClr val="000000"/>
                </a:solidFill>
              </a:rPr>
              <a:t>D37.1</a:t>
            </a:r>
          </a:p>
          <a:p>
            <a:pPr marL="742950" lvl="1" indent="-285750" defTabSz="914400" eaLnBrk="0" fontAlgn="base" hangingPunct="0">
              <a:spcBef>
                <a:spcPct val="20000"/>
              </a:spcBef>
              <a:spcAft>
                <a:spcPct val="0"/>
              </a:spcAft>
              <a:buFontTx/>
              <a:buChar char="•"/>
              <a:defRPr/>
            </a:pPr>
            <a:endParaRPr lang="en-US" altLang="en-US" sz="2400" kern="0" dirty="0">
              <a:solidFill>
                <a:srgbClr val="000000"/>
              </a:solidFill>
            </a:endParaRPr>
          </a:p>
          <a:p>
            <a:pPr marL="742950" lvl="1" indent="-285750" defTabSz="914400" eaLnBrk="0" fontAlgn="base" hangingPunct="0">
              <a:spcBef>
                <a:spcPct val="20000"/>
              </a:spcBef>
              <a:spcAft>
                <a:spcPct val="0"/>
              </a:spcAft>
              <a:buFontTx/>
              <a:buChar char="•"/>
              <a:defRPr/>
            </a:pPr>
            <a:r>
              <a:rPr lang="en-GB" altLang="en-US" sz="2400" kern="0" dirty="0">
                <a:solidFill>
                  <a:srgbClr val="000000"/>
                </a:solidFill>
              </a:rPr>
              <a:t>While your clinical team may request that D37.1 stomach tumours are recorded, these do not currently require a COSD submission from your cancer data management system – NDRS obtains this data direct from pathology laboratories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17" name="Audio 16">
            <a:hlinkClick r:id="" action="ppaction://media"/>
            <a:extLst>
              <a:ext uri="{FF2B5EF4-FFF2-40B4-BE49-F238E27FC236}">
                <a16:creationId xmlns:a16="http://schemas.microsoft.com/office/drawing/2014/main" id="{1604A45A-0C2F-41D4-9486-6D3B765A744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549624699"/>
      </p:ext>
    </p:extLst>
  </p:cSld>
  <p:clrMapOvr>
    <a:masterClrMapping/>
  </p:clrMapOvr>
  <mc:AlternateContent xmlns:mc="http://schemas.openxmlformats.org/markup-compatibility/2006" xmlns:p14="http://schemas.microsoft.com/office/powerpoint/2010/main">
    <mc:Choice Requires="p14">
      <p:transition spd="slow" p14:dur="2000" advTm="28807"/>
    </mc:Choice>
    <mc:Fallback xmlns="">
      <p:transition spd="slow" advTm="288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a:t>
            </a:r>
            <a:r>
              <a:rPr lang="en-GB" dirty="0" err="1"/>
              <a:t>Siewerts</a:t>
            </a:r>
            <a:r>
              <a:rPr lang="en-GB" dirty="0"/>
              <a:t> Classification</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pPr marL="0" indent="0">
              <a:buNone/>
            </a:pPr>
            <a:r>
              <a:rPr lang="en-GB" b="1" u="sng" dirty="0"/>
              <a:t>Type I</a:t>
            </a:r>
            <a:br>
              <a:rPr lang="en-GB" dirty="0"/>
            </a:br>
            <a:r>
              <a:rPr lang="en-GB" dirty="0"/>
              <a:t>Adenocarcinoma of distal part of the oesophagus located between 1- 5 cm above the GOJ </a:t>
            </a:r>
            <a:br>
              <a:rPr lang="en-GB" dirty="0"/>
            </a:br>
            <a:endParaRPr lang="en-GB" dirty="0"/>
          </a:p>
          <a:p>
            <a:pPr marL="0" indent="0">
              <a:buNone/>
            </a:pPr>
            <a:r>
              <a:rPr lang="en-GB" b="1" u="sng" dirty="0"/>
              <a:t>Type II </a:t>
            </a:r>
          </a:p>
          <a:p>
            <a:pPr marL="0" indent="0">
              <a:buNone/>
            </a:pPr>
            <a:r>
              <a:rPr lang="en-GB" dirty="0"/>
              <a:t>Adenocarcinoma of the cardia, tumour located between 1 cm above and 2 cm below the GOJ </a:t>
            </a:r>
            <a:br>
              <a:rPr lang="en-GB" dirty="0"/>
            </a:br>
            <a:endParaRPr lang="en-GB" dirty="0"/>
          </a:p>
          <a:p>
            <a:pPr marL="0" indent="0">
              <a:buNone/>
            </a:pPr>
            <a:r>
              <a:rPr lang="en-GB" b="1" u="sng" dirty="0"/>
              <a:t>Type III</a:t>
            </a:r>
            <a:br>
              <a:rPr lang="en-GB" dirty="0"/>
            </a:br>
            <a:r>
              <a:rPr lang="en-GB" dirty="0"/>
              <a:t>Adenocarcinoma located between 2 – 5 cm below GOJ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13" name="Audio 12">
            <a:hlinkClick r:id="" action="ppaction://media"/>
            <a:extLst>
              <a:ext uri="{FF2B5EF4-FFF2-40B4-BE49-F238E27FC236}">
                <a16:creationId xmlns:a16="http://schemas.microsoft.com/office/drawing/2014/main" id="{D8CAF9E9-D341-4BE8-8958-A8E34BD7C99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99193880"/>
      </p:ext>
    </p:extLst>
  </p:cSld>
  <p:clrMapOvr>
    <a:masterClrMapping/>
  </p:clrMapOvr>
  <mc:AlternateContent xmlns:mc="http://schemas.openxmlformats.org/markup-compatibility/2006" xmlns:p14="http://schemas.microsoft.com/office/powerpoint/2010/main">
    <mc:Choice Requires="p14">
      <p:transition spd="slow" p14:dur="2000" advTm="19747"/>
    </mc:Choice>
    <mc:Fallback xmlns="">
      <p:transition spd="slow" advTm="1974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Grade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0" indent="0">
              <a:buNone/>
            </a:pPr>
            <a:r>
              <a:rPr lang="en-GB" altLang="en-US" b="1" dirty="0"/>
              <a:t>Grade 1</a:t>
            </a:r>
          </a:p>
          <a:p>
            <a:pPr marL="0" indent="0">
              <a:buNone/>
            </a:pPr>
            <a:r>
              <a:rPr lang="en-GB" altLang="en-US" dirty="0"/>
              <a:t>Tumours look very similar to the normal tissue and have the best prognosis</a:t>
            </a:r>
          </a:p>
          <a:p>
            <a:pPr marL="0" indent="0">
              <a:buNone/>
            </a:pPr>
            <a:endParaRPr lang="en-GB" altLang="en-US" dirty="0"/>
          </a:p>
          <a:p>
            <a:pPr marL="0" indent="0">
              <a:buNone/>
            </a:pPr>
            <a:r>
              <a:rPr lang="en-GB" altLang="en-US" b="1" dirty="0"/>
              <a:t>Grade 2</a:t>
            </a:r>
          </a:p>
          <a:p>
            <a:pPr marL="0" indent="0">
              <a:buNone/>
            </a:pPr>
            <a:r>
              <a:rPr lang="en-GB" altLang="en-US" dirty="0"/>
              <a:t>Tumours are formed of cells that somewhat resemble normal tissue but have more abnormal features than Grade 1</a:t>
            </a:r>
          </a:p>
          <a:p>
            <a:pPr marL="0" indent="0">
              <a:buNone/>
            </a:pPr>
            <a:endParaRPr lang="en-GB" altLang="en-US" dirty="0"/>
          </a:p>
          <a:p>
            <a:pPr marL="0" indent="0">
              <a:buNone/>
            </a:pPr>
            <a:r>
              <a:rPr lang="en-GB" altLang="en-US" b="1" dirty="0"/>
              <a:t>Grade 3</a:t>
            </a:r>
          </a:p>
          <a:p>
            <a:pPr marL="0" indent="0">
              <a:buNone/>
            </a:pPr>
            <a:r>
              <a:rPr lang="en-GB" altLang="en-US" dirty="0"/>
              <a:t>Tumours have very abnormal cells and the worst prognosis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11" name="Audio 10">
            <a:hlinkClick r:id="" action="ppaction://media"/>
            <a:extLst>
              <a:ext uri="{FF2B5EF4-FFF2-40B4-BE49-F238E27FC236}">
                <a16:creationId xmlns:a16="http://schemas.microsoft.com/office/drawing/2014/main" id="{24B97250-92DA-4293-B8C5-78E8C906656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36102355"/>
      </p:ext>
    </p:extLst>
  </p:cSld>
  <p:clrMapOvr>
    <a:masterClrMapping/>
  </p:clrMapOvr>
  <mc:AlternateContent xmlns:mc="http://schemas.openxmlformats.org/markup-compatibility/2006" xmlns:p14="http://schemas.microsoft.com/office/powerpoint/2010/main">
    <mc:Choice Requires="p14">
      <p:transition spd="slow" p14:dur="2000" advTm="10057"/>
    </mc:Choice>
    <mc:Fallback xmlns="">
      <p:transition spd="slow" advTm="1005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Introduction</a:t>
            </a:r>
          </a:p>
          <a:p>
            <a:r>
              <a:rPr lang="en-GB" dirty="0"/>
              <a:t>Stomach tumours</a:t>
            </a:r>
          </a:p>
          <a:p>
            <a:r>
              <a:rPr lang="en-GB" dirty="0"/>
              <a:t>Summary</a:t>
            </a:r>
          </a:p>
          <a:p>
            <a:r>
              <a:rPr lang="en-GB" dirty="0"/>
              <a:t>Acknowledgements</a:t>
            </a:r>
          </a:p>
          <a:p>
            <a:endParaRPr lang="en-GB" dirty="0"/>
          </a:p>
          <a:p>
            <a:pPr marL="0" indent="0">
              <a:buNone/>
            </a:pPr>
            <a:r>
              <a:rPr lang="en-GB" dirty="0"/>
              <a:t>This module may be paused at any time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10/12/2025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11" name="Audio 10">
            <a:hlinkClick r:id="" action="ppaction://media"/>
            <a:extLst>
              <a:ext uri="{FF2B5EF4-FFF2-40B4-BE49-F238E27FC236}">
                <a16:creationId xmlns:a16="http://schemas.microsoft.com/office/drawing/2014/main" id="{4AADFD38-F584-4DE3-8A33-42630562FB3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91063333"/>
      </p:ext>
    </p:extLst>
  </p:cSld>
  <p:clrMapOvr>
    <a:masterClrMapping/>
  </p:clrMapOvr>
  <mc:AlternateContent xmlns:mc="http://schemas.openxmlformats.org/markup-compatibility/2006" xmlns:p14="http://schemas.microsoft.com/office/powerpoint/2010/main">
    <mc:Choice Requires="p14">
      <p:transition spd="slow" p14:dur="2000" advTm="19120"/>
    </mc:Choice>
    <mc:Fallback xmlns="">
      <p:transition spd="slow" advTm="191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cs typeface="Arial" pitchFamily="34" charset="0"/>
              </a:rPr>
              <a:t>Invasive stomach tumours, including GISTs, are staged as follows:</a:t>
            </a:r>
          </a:p>
          <a:p>
            <a:pPr marL="1142971" lvl="3">
              <a:spcBef>
                <a:spcPts val="1000"/>
              </a:spcBef>
            </a:pPr>
            <a:r>
              <a:rPr lang="en-GB" sz="2000" b="1" dirty="0"/>
              <a:t>For diagnosis dates up to 31</a:t>
            </a:r>
            <a:r>
              <a:rPr lang="en-GB" sz="2000" b="1" baseline="30000" dirty="0"/>
              <a:t>st</a:t>
            </a:r>
            <a:r>
              <a:rPr lang="en-GB" sz="2000" b="1" dirty="0"/>
              <a:t> December 2025 use UICC TNM v8</a:t>
            </a:r>
          </a:p>
          <a:p>
            <a:pPr marL="1142971" lvl="3">
              <a:spcBef>
                <a:spcPts val="1000"/>
              </a:spcBef>
            </a:pPr>
            <a:r>
              <a:rPr lang="en-GB" sz="2000" b="1" dirty="0"/>
              <a:t>For diagnosis dates from 1</a:t>
            </a:r>
            <a:r>
              <a:rPr lang="en-GB" sz="2000" b="1" baseline="30000" dirty="0"/>
              <a:t>st</a:t>
            </a:r>
            <a:r>
              <a:rPr lang="en-GB" sz="2000" b="1" dirty="0"/>
              <a:t> January 2026 use UICC TNM v9</a:t>
            </a:r>
          </a:p>
          <a:p>
            <a:r>
              <a:rPr lang="en-US" dirty="0"/>
              <a:t>Please note that the TNM version must be accurately recorded – if you are unable to amend the version on your cancer data management system, please refer to your line manager</a:t>
            </a:r>
          </a:p>
          <a:p>
            <a:r>
              <a:rPr lang="en-US" dirty="0"/>
              <a:t>If, after 1</a:t>
            </a:r>
            <a:r>
              <a:rPr lang="en-US" baseline="30000" dirty="0"/>
              <a:t>st</a:t>
            </a:r>
            <a:r>
              <a:rPr lang="en-US" dirty="0"/>
              <a:t> January 2026, your cancer data management system has not been amended to include TNM v9 please record the TNM v9 stage and add the following statement to the Primary Diagnosis Subsidiary Comment field: </a:t>
            </a:r>
          </a:p>
          <a:p>
            <a:pPr lvl="1"/>
            <a:r>
              <a:rPr lang="en-GB" b="1" dirty="0"/>
              <a:t>Patient staged using TNM9 not TNM8 as per CR2070</a:t>
            </a:r>
            <a:endParaRPr lang="en-US"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23" name="Audio 22">
            <a:hlinkClick r:id="" action="ppaction://media"/>
            <a:extLst>
              <a:ext uri="{FF2B5EF4-FFF2-40B4-BE49-F238E27FC236}">
                <a16:creationId xmlns:a16="http://schemas.microsoft.com/office/drawing/2014/main" id="{5ED99123-3863-A81A-355B-14E7E15C6690}"/>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25809310"/>
      </p:ext>
    </p:extLst>
  </p:cSld>
  <p:clrMapOvr>
    <a:masterClrMapping/>
  </p:clrMapOvr>
  <mc:AlternateContent xmlns:mc="http://schemas.openxmlformats.org/markup-compatibility/2006" xmlns:p14="http://schemas.microsoft.com/office/powerpoint/2010/main">
    <mc:Choice Requires="p14">
      <p:transition spd="slow" p14:dur="2000" advTm="9121"/>
    </mc:Choice>
    <mc:Fallback xmlns="">
      <p:transition spd="slow" advTm="91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3"/>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cs typeface="Arial" pitchFamily="34" charset="0"/>
              </a:rPr>
              <a:t>For details on recording stage, please see the NDRS training module KPI-TNM Staging 101, available on this link: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endParaRPr lang="en-GB" dirty="0">
              <a:cs typeface="Arial" pitchFamily="34" charset="0"/>
            </a:endParaRPr>
          </a:p>
          <a:p>
            <a:r>
              <a:rPr lang="en-GB" dirty="0"/>
              <a:t>TNM stage should be recorded for all invasive tumours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15" name="Audio 14">
            <a:hlinkClick r:id="" action="ppaction://media"/>
            <a:extLst>
              <a:ext uri="{FF2B5EF4-FFF2-40B4-BE49-F238E27FC236}">
                <a16:creationId xmlns:a16="http://schemas.microsoft.com/office/drawing/2014/main" id="{3DF764DB-203F-EE2A-BDCC-2E44B834B826}"/>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80005918"/>
      </p:ext>
    </p:extLst>
  </p:cSld>
  <p:clrMapOvr>
    <a:masterClrMapping/>
  </p:clrMapOvr>
  <mc:AlternateContent xmlns:mc="http://schemas.openxmlformats.org/markup-compatibility/2006" xmlns:p14="http://schemas.microsoft.com/office/powerpoint/2010/main">
    <mc:Choice Requires="p14">
      <p:transition spd="slow" p14:dur="2000" advTm="9648"/>
    </mc:Choice>
    <mc:Fallback xmlns="">
      <p:transition spd="slow" advTm="96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r>
              <a:rPr lang="en-GB" dirty="0"/>
              <a:t>Surgery is the treatment of choice for early stomach cancers</a:t>
            </a:r>
          </a:p>
          <a:p>
            <a:endParaRPr lang="en-GB" b="1" dirty="0"/>
          </a:p>
          <a:p>
            <a:pPr marL="285750" indent="-285750"/>
            <a:r>
              <a:rPr lang="en-GB" dirty="0"/>
              <a:t>Partial Gastrectomy  - removal of part of the stomach</a:t>
            </a:r>
          </a:p>
          <a:p>
            <a:pPr marL="285750" indent="-285750"/>
            <a:r>
              <a:rPr lang="en-GB" dirty="0"/>
              <a:t>Total Gastrectomy – removal of the entire stomach</a:t>
            </a:r>
          </a:p>
          <a:p>
            <a:pPr marL="285750" indent="-285750"/>
            <a:r>
              <a:rPr lang="en-GB" dirty="0" err="1"/>
              <a:t>Oesophagogastrectomy</a:t>
            </a:r>
            <a:r>
              <a:rPr lang="en-GB" dirty="0"/>
              <a:t> – removal of part of the oesophagus and the top part of the stomach</a:t>
            </a:r>
          </a:p>
          <a:p>
            <a:pPr marL="285750" indent="-285750"/>
            <a:r>
              <a:rPr lang="en-GB" dirty="0"/>
              <a:t>Endoscopic mucosal resection – removal of the mucosal cells only</a:t>
            </a:r>
          </a:p>
          <a:p>
            <a:pPr marL="285750" indent="-285750"/>
            <a:endParaRPr lang="en-GB" dirty="0">
              <a:solidFill>
                <a:schemeClr val="bg1">
                  <a:lumMod val="75000"/>
                </a:schemeClr>
              </a:solidFill>
            </a:endParaRPr>
          </a:p>
          <a:p>
            <a:r>
              <a:rPr lang="en-GB" dirty="0"/>
              <a:t>Regional lymph nodes may also be removed to prevent cancer spread and recurrence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9" name="Audio 8">
            <a:hlinkClick r:id="" action="ppaction://media"/>
            <a:extLst>
              <a:ext uri="{FF2B5EF4-FFF2-40B4-BE49-F238E27FC236}">
                <a16:creationId xmlns:a16="http://schemas.microsoft.com/office/drawing/2014/main" id="{A99243E1-15EE-473C-9018-A97B1E330FC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138151062"/>
      </p:ext>
    </p:extLst>
  </p:cSld>
  <p:clrMapOvr>
    <a:masterClrMapping/>
  </p:clrMapOvr>
  <mc:AlternateContent xmlns:mc="http://schemas.openxmlformats.org/markup-compatibility/2006" xmlns:p14="http://schemas.microsoft.com/office/powerpoint/2010/main">
    <mc:Choice Requires="p14">
      <p:transition spd="slow" p14:dur="2000" advTm="10551"/>
    </mc:Choice>
    <mc:Fallback xmlns="">
      <p:transition spd="slow" advTm="105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3124200" cy="4741453"/>
          </a:xfrm>
        </p:spPr>
        <p:txBody>
          <a:bodyPr/>
          <a:lstStyle/>
          <a:p>
            <a:r>
              <a:rPr lang="en-GB" dirty="0"/>
              <a:t>Partial Gastrectomy</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pic>
        <p:nvPicPr>
          <p:cNvPr id="7" name="Picture 6">
            <a:extLst>
              <a:ext uri="{FF2B5EF4-FFF2-40B4-BE49-F238E27FC236}">
                <a16:creationId xmlns:a16="http://schemas.microsoft.com/office/drawing/2014/main" id="{FCE091BD-FD83-4D28-A6EA-D6A9133A4E23}"/>
              </a:ext>
            </a:extLst>
          </p:cNvPr>
          <p:cNvPicPr>
            <a:picLocks noChangeAspect="1"/>
          </p:cNvPicPr>
          <p:nvPr/>
        </p:nvPicPr>
        <p:blipFill>
          <a:blip r:embed="rId5"/>
          <a:stretch>
            <a:fillRect/>
          </a:stretch>
        </p:blipFill>
        <p:spPr>
          <a:xfrm>
            <a:off x="838200" y="2330490"/>
            <a:ext cx="4513354" cy="3846473"/>
          </a:xfrm>
          <a:prstGeom prst="rect">
            <a:avLst/>
          </a:prstGeom>
        </p:spPr>
      </p:pic>
      <p:pic>
        <p:nvPicPr>
          <p:cNvPr id="8" name="Picture 7">
            <a:extLst>
              <a:ext uri="{FF2B5EF4-FFF2-40B4-BE49-F238E27FC236}">
                <a16:creationId xmlns:a16="http://schemas.microsoft.com/office/drawing/2014/main" id="{0B8022D4-CFDB-41D9-BAC9-B3FC43A581C0}"/>
              </a:ext>
            </a:extLst>
          </p:cNvPr>
          <p:cNvPicPr>
            <a:picLocks noChangeAspect="1"/>
          </p:cNvPicPr>
          <p:nvPr/>
        </p:nvPicPr>
        <p:blipFill>
          <a:blip r:embed="rId6"/>
          <a:stretch>
            <a:fillRect/>
          </a:stretch>
        </p:blipFill>
        <p:spPr>
          <a:xfrm>
            <a:off x="7086502" y="1744204"/>
            <a:ext cx="4224379" cy="4124063"/>
          </a:xfrm>
          <a:prstGeom prst="rect">
            <a:avLst/>
          </a:prstGeom>
        </p:spPr>
      </p:pic>
      <p:pic>
        <p:nvPicPr>
          <p:cNvPr id="11" name="Audio 10">
            <a:hlinkClick r:id="" action="ppaction://media"/>
            <a:extLst>
              <a:ext uri="{FF2B5EF4-FFF2-40B4-BE49-F238E27FC236}">
                <a16:creationId xmlns:a16="http://schemas.microsoft.com/office/drawing/2014/main" id="{54E74E89-064A-432E-A24E-6067835E5A15}"/>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19124576"/>
      </p:ext>
    </p:extLst>
  </p:cSld>
  <p:clrMapOvr>
    <a:masterClrMapping/>
  </p:clrMapOvr>
  <mc:AlternateContent xmlns:mc="http://schemas.openxmlformats.org/markup-compatibility/2006" xmlns:p14="http://schemas.microsoft.com/office/powerpoint/2010/main">
    <mc:Choice Requires="p14">
      <p:transition spd="slow" p14:dur="2000" advTm="15126"/>
    </mc:Choice>
    <mc:Fallback xmlns="">
      <p:transition spd="slow" advTm="151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Total gastrectomy</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7" name="Picture 6">
            <a:extLst>
              <a:ext uri="{FF2B5EF4-FFF2-40B4-BE49-F238E27FC236}">
                <a16:creationId xmlns:a16="http://schemas.microsoft.com/office/drawing/2014/main" id="{2F5BA748-6670-47F1-A85A-5633536E6C4E}"/>
              </a:ext>
            </a:extLst>
          </p:cNvPr>
          <p:cNvPicPr>
            <a:picLocks noChangeAspect="1"/>
          </p:cNvPicPr>
          <p:nvPr/>
        </p:nvPicPr>
        <p:blipFill>
          <a:blip r:embed="rId5"/>
          <a:stretch>
            <a:fillRect/>
          </a:stretch>
        </p:blipFill>
        <p:spPr>
          <a:xfrm>
            <a:off x="838200" y="1999637"/>
            <a:ext cx="4632126" cy="4326577"/>
          </a:xfrm>
          <a:prstGeom prst="rect">
            <a:avLst/>
          </a:prstGeom>
        </p:spPr>
      </p:pic>
      <p:pic>
        <p:nvPicPr>
          <p:cNvPr id="8" name="Picture 7">
            <a:extLst>
              <a:ext uri="{FF2B5EF4-FFF2-40B4-BE49-F238E27FC236}">
                <a16:creationId xmlns:a16="http://schemas.microsoft.com/office/drawing/2014/main" id="{78FE8384-BB4C-4D80-8A92-14CEE45D3761}"/>
              </a:ext>
            </a:extLst>
          </p:cNvPr>
          <p:cNvPicPr>
            <a:picLocks noChangeAspect="1"/>
          </p:cNvPicPr>
          <p:nvPr/>
        </p:nvPicPr>
        <p:blipFill>
          <a:blip r:embed="rId6"/>
          <a:stretch>
            <a:fillRect/>
          </a:stretch>
        </p:blipFill>
        <p:spPr>
          <a:xfrm>
            <a:off x="6721676" y="1837226"/>
            <a:ext cx="4536504" cy="3938020"/>
          </a:xfrm>
          <a:prstGeom prst="rect">
            <a:avLst/>
          </a:prstGeom>
        </p:spPr>
      </p:pic>
      <p:pic>
        <p:nvPicPr>
          <p:cNvPr id="10" name="Audio 9">
            <a:hlinkClick r:id="" action="ppaction://media"/>
            <a:extLst>
              <a:ext uri="{FF2B5EF4-FFF2-40B4-BE49-F238E27FC236}">
                <a16:creationId xmlns:a16="http://schemas.microsoft.com/office/drawing/2014/main" id="{5D0B172A-1CA2-495F-8CA8-7728A46B110E}"/>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30628276"/>
      </p:ext>
    </p:extLst>
  </p:cSld>
  <p:clrMapOvr>
    <a:masterClrMapping/>
  </p:clrMapOvr>
  <mc:AlternateContent xmlns:mc="http://schemas.openxmlformats.org/markup-compatibility/2006" xmlns:p14="http://schemas.microsoft.com/office/powerpoint/2010/main">
    <mc:Choice Requires="p14">
      <p:transition spd="slow" p14:dur="2000" advTm="11643"/>
    </mc:Choice>
    <mc:Fallback xmlns="">
      <p:transition spd="slow" advTm="116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err="1"/>
              <a:t>Oesophagogastrectomy</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25</a:t>
            </a:fld>
            <a:endParaRPr lang="en-GB"/>
          </a:p>
        </p:txBody>
      </p:sp>
      <p:pic>
        <p:nvPicPr>
          <p:cNvPr id="7" name="Picture 6">
            <a:extLst>
              <a:ext uri="{FF2B5EF4-FFF2-40B4-BE49-F238E27FC236}">
                <a16:creationId xmlns:a16="http://schemas.microsoft.com/office/drawing/2014/main" id="{C5CC588E-D230-4729-BAC0-30DC140D6A19}"/>
              </a:ext>
            </a:extLst>
          </p:cNvPr>
          <p:cNvPicPr>
            <a:picLocks noChangeAspect="1"/>
          </p:cNvPicPr>
          <p:nvPr/>
        </p:nvPicPr>
        <p:blipFill>
          <a:blip r:embed="rId5"/>
          <a:stretch>
            <a:fillRect/>
          </a:stretch>
        </p:blipFill>
        <p:spPr>
          <a:xfrm>
            <a:off x="838200" y="2187724"/>
            <a:ext cx="4313822" cy="3790244"/>
          </a:xfrm>
          <a:prstGeom prst="rect">
            <a:avLst/>
          </a:prstGeom>
        </p:spPr>
      </p:pic>
      <p:pic>
        <p:nvPicPr>
          <p:cNvPr id="8" name="Picture 7">
            <a:extLst>
              <a:ext uri="{FF2B5EF4-FFF2-40B4-BE49-F238E27FC236}">
                <a16:creationId xmlns:a16="http://schemas.microsoft.com/office/drawing/2014/main" id="{A0F921F9-5FFC-4B80-A135-07CBD64CC603}"/>
              </a:ext>
            </a:extLst>
          </p:cNvPr>
          <p:cNvPicPr>
            <a:picLocks noChangeAspect="1"/>
          </p:cNvPicPr>
          <p:nvPr/>
        </p:nvPicPr>
        <p:blipFill>
          <a:blip r:embed="rId6"/>
          <a:stretch>
            <a:fillRect/>
          </a:stretch>
        </p:blipFill>
        <p:spPr>
          <a:xfrm>
            <a:off x="6908641" y="2187724"/>
            <a:ext cx="4267359" cy="3816978"/>
          </a:xfrm>
          <a:prstGeom prst="rect">
            <a:avLst/>
          </a:prstGeom>
        </p:spPr>
      </p:pic>
      <p:pic>
        <p:nvPicPr>
          <p:cNvPr id="10" name="Audio 9">
            <a:hlinkClick r:id="" action="ppaction://media"/>
            <a:extLst>
              <a:ext uri="{FF2B5EF4-FFF2-40B4-BE49-F238E27FC236}">
                <a16:creationId xmlns:a16="http://schemas.microsoft.com/office/drawing/2014/main" id="{EE885A3F-73D1-483A-AE15-AF44CB4F70D4}"/>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08046024"/>
      </p:ext>
    </p:extLst>
  </p:cSld>
  <p:clrMapOvr>
    <a:masterClrMapping/>
  </p:clrMapOvr>
  <mc:AlternateContent xmlns:mc="http://schemas.openxmlformats.org/markup-compatibility/2006" xmlns:p14="http://schemas.microsoft.com/office/powerpoint/2010/main">
    <mc:Choice Requires="p14">
      <p:transition spd="slow" p14:dur="2000" advTm="10087"/>
    </mc:Choice>
    <mc:Fallback xmlns="">
      <p:transition spd="slow" advTm="100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0" indent="0">
              <a:buNone/>
            </a:pPr>
            <a:r>
              <a:rPr lang="en-GB" dirty="0"/>
              <a:t>Endoscopic mucosal resection</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26</a:t>
            </a:fld>
            <a:endParaRPr lang="en-GB"/>
          </a:p>
        </p:txBody>
      </p:sp>
      <p:pic>
        <p:nvPicPr>
          <p:cNvPr id="7" name="Picture 6">
            <a:extLst>
              <a:ext uri="{FF2B5EF4-FFF2-40B4-BE49-F238E27FC236}">
                <a16:creationId xmlns:a16="http://schemas.microsoft.com/office/drawing/2014/main" id="{0F116290-E13B-4670-87B7-73F4CCD53A2C}"/>
              </a:ext>
            </a:extLst>
          </p:cNvPr>
          <p:cNvPicPr>
            <a:picLocks noChangeAspect="1"/>
          </p:cNvPicPr>
          <p:nvPr/>
        </p:nvPicPr>
        <p:blipFill>
          <a:blip r:embed="rId5"/>
          <a:stretch>
            <a:fillRect/>
          </a:stretch>
        </p:blipFill>
        <p:spPr>
          <a:xfrm>
            <a:off x="6673280" y="1021424"/>
            <a:ext cx="4680520" cy="5236254"/>
          </a:xfrm>
          <a:prstGeom prst="rect">
            <a:avLst/>
          </a:prstGeom>
        </p:spPr>
      </p:pic>
      <p:pic>
        <p:nvPicPr>
          <p:cNvPr id="12" name="Audio 11">
            <a:hlinkClick r:id="" action="ppaction://media"/>
            <a:extLst>
              <a:ext uri="{FF2B5EF4-FFF2-40B4-BE49-F238E27FC236}">
                <a16:creationId xmlns:a16="http://schemas.microsoft.com/office/drawing/2014/main" id="{D08D36BB-A0A2-408D-8BB4-AECB792D00C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47193108"/>
      </p:ext>
    </p:extLst>
  </p:cSld>
  <p:clrMapOvr>
    <a:masterClrMapping/>
  </p:clrMapOvr>
  <mc:AlternateContent xmlns:mc="http://schemas.openxmlformats.org/markup-compatibility/2006" xmlns:p14="http://schemas.microsoft.com/office/powerpoint/2010/main">
    <mc:Choice Requires="p14">
      <p:transition spd="slow" p14:dur="2000" advTm="16648"/>
    </mc:Choice>
    <mc:Fallback xmlns="">
      <p:transition spd="slow" advTm="166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Treatment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988892" cy="4741453"/>
          </a:xfrm>
        </p:spPr>
        <p:txBody>
          <a:bodyPr/>
          <a:lstStyle/>
          <a:p>
            <a:r>
              <a:rPr lang="en-GB" dirty="0"/>
              <a:t>Stomach cancers do not respond well to radiotherapy, therefore it is rarely used as a first line treatment </a:t>
            </a:r>
          </a:p>
          <a:p>
            <a:endParaRPr lang="en-GB" dirty="0"/>
          </a:p>
          <a:p>
            <a:r>
              <a:rPr lang="en-GB" dirty="0"/>
              <a:t>Radiotherapy may also be used palliatively, to relieve symptoms such as bleeding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7" name="Picture 6">
            <a:extLst>
              <a:ext uri="{FF2B5EF4-FFF2-40B4-BE49-F238E27FC236}">
                <a16:creationId xmlns:a16="http://schemas.microsoft.com/office/drawing/2014/main" id="{81C39FC3-3D29-4031-A13C-BF0A9304625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883586" y="1673790"/>
            <a:ext cx="3886200" cy="3886200"/>
          </a:xfrm>
          <a:prstGeom prst="rect">
            <a:avLst/>
          </a:prstGeom>
        </p:spPr>
      </p:pic>
      <p:pic>
        <p:nvPicPr>
          <p:cNvPr id="8" name="Audio 7">
            <a:hlinkClick r:id="" action="ppaction://media"/>
            <a:extLst>
              <a:ext uri="{FF2B5EF4-FFF2-40B4-BE49-F238E27FC236}">
                <a16:creationId xmlns:a16="http://schemas.microsoft.com/office/drawing/2014/main" id="{875B447C-B0E1-4C03-8A06-68D681F0121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89959467"/>
      </p:ext>
    </p:extLst>
  </p:cSld>
  <p:clrMapOvr>
    <a:masterClrMapping/>
  </p:clrMapOvr>
  <mc:AlternateContent xmlns:mc="http://schemas.openxmlformats.org/markup-compatibility/2006" xmlns:p14="http://schemas.microsoft.com/office/powerpoint/2010/main">
    <mc:Choice Requires="p14">
      <p:transition spd="slow" p14:dur="2000" advTm="12014"/>
    </mc:Choice>
    <mc:Fallback xmlns="">
      <p:transition spd="slow" advTm="120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Treatment - Chemoradiotherapy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988892" cy="4741453"/>
          </a:xfrm>
        </p:spPr>
        <p:txBody>
          <a:bodyPr/>
          <a:lstStyle/>
          <a:p>
            <a:r>
              <a:rPr lang="en-GB" dirty="0"/>
              <a:t>Chemoradiotherapy may be considered as an alternative to surgery </a:t>
            </a:r>
          </a:p>
          <a:p>
            <a:endParaRPr lang="en-GB" dirty="0"/>
          </a:p>
          <a:p>
            <a:r>
              <a:rPr lang="en-GB" dirty="0"/>
              <a:t>Chemoradiotherapy can be used either neo- adjuvantly or post surgery to reduce the risk of recurrence </a:t>
            </a:r>
          </a:p>
          <a:p>
            <a:endParaRPr lang="en-GB"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8" name="Picture 7" descr="Icon&#10;&#10;Description automatically generated">
            <a:extLst>
              <a:ext uri="{FF2B5EF4-FFF2-40B4-BE49-F238E27FC236}">
                <a16:creationId xmlns:a16="http://schemas.microsoft.com/office/drawing/2014/main" id="{392FA7F3-85D5-46CD-A48B-8E76C3B9927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37484" y="1275979"/>
            <a:ext cx="2530258" cy="2530257"/>
          </a:xfrm>
          <a:prstGeom prst="rect">
            <a:avLst/>
          </a:prstGeom>
        </p:spPr>
      </p:pic>
      <p:pic>
        <p:nvPicPr>
          <p:cNvPr id="9" name="Picture 8">
            <a:extLst>
              <a:ext uri="{FF2B5EF4-FFF2-40B4-BE49-F238E27FC236}">
                <a16:creationId xmlns:a16="http://schemas.microsoft.com/office/drawing/2014/main" id="{58B57E35-F1ED-45E8-A8C5-BFE409F06D6C}"/>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9048423" y="3891013"/>
            <a:ext cx="2508380" cy="2508380"/>
          </a:xfrm>
          <a:prstGeom prst="rect">
            <a:avLst/>
          </a:prstGeom>
        </p:spPr>
      </p:pic>
      <p:pic>
        <p:nvPicPr>
          <p:cNvPr id="11" name="Audio 10">
            <a:hlinkClick r:id="" action="ppaction://media"/>
            <a:extLst>
              <a:ext uri="{FF2B5EF4-FFF2-40B4-BE49-F238E27FC236}">
                <a16:creationId xmlns:a16="http://schemas.microsoft.com/office/drawing/2014/main" id="{6FFA56C6-0ED6-481B-A198-D06821B73CCE}"/>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105018958"/>
      </p:ext>
    </p:extLst>
  </p:cSld>
  <p:clrMapOvr>
    <a:masterClrMapping/>
  </p:clrMapOvr>
  <mc:AlternateContent xmlns:mc="http://schemas.openxmlformats.org/markup-compatibility/2006" xmlns:p14="http://schemas.microsoft.com/office/powerpoint/2010/main">
    <mc:Choice Requires="p14">
      <p:transition spd="slow" p14:dur="2000" advTm="16334"/>
    </mc:Choice>
    <mc:Fallback xmlns="">
      <p:transition spd="slow" advTm="163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Treatment -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988892" cy="4741453"/>
          </a:xfrm>
        </p:spPr>
        <p:txBody>
          <a:bodyPr/>
          <a:lstStyle/>
          <a:p>
            <a:r>
              <a:rPr lang="en-GB" dirty="0"/>
              <a:t>Neo-adjuvant chemotherapy should be considered if the tumour is advanced and large</a:t>
            </a:r>
          </a:p>
          <a:p>
            <a:endParaRPr lang="en-GB" dirty="0"/>
          </a:p>
          <a:p>
            <a:r>
              <a:rPr lang="en-GB" dirty="0"/>
              <a:t>Chemotherapy may also be given following surgery for advanced tumours to reduce the risk of recurrence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29</a:t>
            </a:fld>
            <a:endParaRPr lang="en-GB"/>
          </a:p>
        </p:txBody>
      </p:sp>
      <p:pic>
        <p:nvPicPr>
          <p:cNvPr id="7" name="Picture 6" descr="Icon&#10;&#10;Description automatically generated">
            <a:extLst>
              <a:ext uri="{FF2B5EF4-FFF2-40B4-BE49-F238E27FC236}">
                <a16:creationId xmlns:a16="http://schemas.microsoft.com/office/drawing/2014/main" id="{3D6E5E1C-C42D-4E53-8923-384F5FC07C6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57772" y="1751446"/>
            <a:ext cx="3816486" cy="3816484"/>
          </a:xfrm>
          <a:prstGeom prst="rect">
            <a:avLst/>
          </a:prstGeom>
        </p:spPr>
      </p:pic>
      <p:pic>
        <p:nvPicPr>
          <p:cNvPr id="8" name="Audio 7">
            <a:hlinkClick r:id="" action="ppaction://media"/>
            <a:extLst>
              <a:ext uri="{FF2B5EF4-FFF2-40B4-BE49-F238E27FC236}">
                <a16:creationId xmlns:a16="http://schemas.microsoft.com/office/drawing/2014/main" id="{0DB8BC2C-1DA4-4DA6-A696-AFB39CE97D9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72942456"/>
      </p:ext>
    </p:extLst>
  </p:cSld>
  <p:clrMapOvr>
    <a:masterClrMapping/>
  </p:clrMapOvr>
  <mc:AlternateContent xmlns:mc="http://schemas.openxmlformats.org/markup-compatibility/2006" xmlns:p14="http://schemas.microsoft.com/office/powerpoint/2010/main">
    <mc:Choice Requires="p14">
      <p:transition spd="slow" p14:dur="2000" advTm="7951"/>
    </mc:Choice>
    <mc:Fallback xmlns="">
      <p:transition spd="slow" advTm="79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10/12/2025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Introduction</a:t>
            </a:r>
          </a:p>
        </p:txBody>
      </p:sp>
      <p:sp>
        <p:nvSpPr>
          <p:cNvPr id="6" name="Content Placeholder 2">
            <a:extLst>
              <a:ext uri="{FF2B5EF4-FFF2-40B4-BE49-F238E27FC236}">
                <a16:creationId xmlns:a16="http://schemas.microsoft.com/office/drawing/2014/main" id="{67073FBE-92D1-4590-90B4-9370F1261FF8}"/>
              </a:ext>
            </a:extLst>
          </p:cNvPr>
          <p:cNvSpPr txBox="1">
            <a:spLocks/>
          </p:cNvSpPr>
          <p:nvPr/>
        </p:nvSpPr>
        <p:spPr>
          <a:xfrm>
            <a:off x="4702875" y="4026316"/>
            <a:ext cx="5955292"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Types of Upper GI tumour</a:t>
            </a:r>
          </a:p>
        </p:txBody>
      </p:sp>
      <p:sp>
        <p:nvSpPr>
          <p:cNvPr id="7" name="Slide Number Placeholder 3">
            <a:extLst>
              <a:ext uri="{FF2B5EF4-FFF2-40B4-BE49-F238E27FC236}">
                <a16:creationId xmlns:a16="http://schemas.microsoft.com/office/drawing/2014/main" id="{C644F083-4DBE-4DD0-8CBF-D093D44AC5FD}"/>
              </a:ext>
            </a:extLst>
          </p:cNvPr>
          <p:cNvSpPr>
            <a:spLocks noGrp="1"/>
          </p:cNvSpPr>
          <p:nvPr>
            <p:ph type="sldNum" sz="quarter" idx="12"/>
          </p:nvPr>
        </p:nvSpPr>
        <p:spPr>
          <a:xfrm>
            <a:off x="10440447" y="6475466"/>
            <a:ext cx="914707" cy="373830"/>
          </a:xfrm>
        </p:spPr>
        <p:txBody>
          <a:bodyPr/>
          <a:lstStyle/>
          <a:p>
            <a:fld id="{B33FDC71-8906-4088-9FB1-76CBC632085F}" type="slidenum">
              <a:rPr lang="en-GB" smtClean="0"/>
              <a:t>3</a:t>
            </a:fld>
            <a:endParaRPr lang="en-GB" dirty="0"/>
          </a:p>
        </p:txBody>
      </p:sp>
      <p:pic>
        <p:nvPicPr>
          <p:cNvPr id="9" name="Audio 8">
            <a:hlinkClick r:id="" action="ppaction://media"/>
            <a:extLst>
              <a:ext uri="{FF2B5EF4-FFF2-40B4-BE49-F238E27FC236}">
                <a16:creationId xmlns:a16="http://schemas.microsoft.com/office/drawing/2014/main" id="{F791D940-8A26-4211-9A43-3DB6A317A45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64690156"/>
      </p:ext>
    </p:extLst>
  </p:cSld>
  <p:clrMapOvr>
    <a:masterClrMapping/>
  </p:clrMapOvr>
  <mc:AlternateContent xmlns:mc="http://schemas.openxmlformats.org/markup-compatibility/2006" xmlns:p14="http://schemas.microsoft.com/office/powerpoint/2010/main">
    <mc:Choice Requires="p14">
      <p:transition spd="slow" p14:dur="2000" advTm="6140"/>
    </mc:Choice>
    <mc:Fallback xmlns="">
      <p:transition spd="slow" advTm="61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10/12/2025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30</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Summary</a:t>
            </a:r>
          </a:p>
        </p:txBody>
      </p:sp>
      <p:pic>
        <p:nvPicPr>
          <p:cNvPr id="6" name="Audio 5">
            <a:hlinkClick r:id="" action="ppaction://media"/>
            <a:extLst>
              <a:ext uri="{FF2B5EF4-FFF2-40B4-BE49-F238E27FC236}">
                <a16:creationId xmlns:a16="http://schemas.microsoft.com/office/drawing/2014/main" id="{FDEA0F82-F6BA-400F-BFDA-DF6B1CE760E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48564999"/>
      </p:ext>
    </p:extLst>
  </p:cSld>
  <p:clrMapOvr>
    <a:masterClrMapping/>
  </p:clrMapOvr>
  <mc:AlternateContent xmlns:mc="http://schemas.openxmlformats.org/markup-compatibility/2006" xmlns:p14="http://schemas.microsoft.com/office/powerpoint/2010/main">
    <mc:Choice Requires="p14">
      <p:transition spd="slow" p14:dur="2000" advTm="3144"/>
    </mc:Choice>
    <mc:Fallback xmlns="">
      <p:transition spd="slow" advTm="314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Risk factors for stomach tumours include </a:t>
            </a:r>
            <a:r>
              <a:rPr lang="en-GB" dirty="0" err="1"/>
              <a:t>H.Pylori</a:t>
            </a:r>
            <a:r>
              <a:rPr lang="en-GB" dirty="0"/>
              <a:t> infection, increased age and smoking</a:t>
            </a:r>
          </a:p>
          <a:p>
            <a:r>
              <a:rPr lang="en-GB" dirty="0">
                <a:solidFill>
                  <a:schemeClr val="bg1"/>
                </a:solidFill>
              </a:rPr>
              <a:t>Stomach tumours often show no symptoms in the early stages and such symptoms as are shown may be vague, such as indigestion, nausea and weight loss.</a:t>
            </a:r>
          </a:p>
          <a:p>
            <a:r>
              <a:rPr lang="en-GB" dirty="0">
                <a:solidFill>
                  <a:schemeClr val="bg1"/>
                </a:solidFill>
              </a:rPr>
              <a:t>Investigations often include endoscopy, solid tissue biopsies and possibly surgery to determine the extent of the cancer</a:t>
            </a:r>
          </a:p>
          <a:p>
            <a:r>
              <a:rPr lang="en-GB" dirty="0">
                <a:solidFill>
                  <a:schemeClr val="bg1"/>
                </a:solidFill>
              </a:rPr>
              <a:t>If a tumour is diagnosed it may be invasive, in situ or of unknown or uncertain behaviour.  While all invasive tumours must be recorded, in situ tumours and tumours of uncertain or unknown behaviour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31</a:t>
            </a:fld>
            <a:endParaRPr lang="en-GB"/>
          </a:p>
        </p:txBody>
      </p:sp>
      <p:pic>
        <p:nvPicPr>
          <p:cNvPr id="7" name="Audio 6">
            <a:hlinkClick r:id="" action="ppaction://media"/>
            <a:extLst>
              <a:ext uri="{FF2B5EF4-FFF2-40B4-BE49-F238E27FC236}">
                <a16:creationId xmlns:a16="http://schemas.microsoft.com/office/drawing/2014/main" id="{36DCCDF0-B28C-4ED4-9464-49AE649D625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41936908"/>
      </p:ext>
    </p:extLst>
  </p:cSld>
  <p:clrMapOvr>
    <a:masterClrMapping/>
  </p:clrMapOvr>
  <mc:AlternateContent xmlns:mc="http://schemas.openxmlformats.org/markup-compatibility/2006" xmlns:p14="http://schemas.microsoft.com/office/powerpoint/2010/main">
    <mc:Choice Requires="p14">
      <p:transition spd="slow" p14:dur="2000" advTm="6541"/>
    </mc:Choice>
    <mc:Fallback xmlns="">
      <p:transition spd="slow" advTm="65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Risk factors for stomach tumours include </a:t>
            </a:r>
            <a:r>
              <a:rPr lang="en-GB" dirty="0" err="1"/>
              <a:t>H.Pylori</a:t>
            </a:r>
            <a:r>
              <a:rPr lang="en-GB" dirty="0"/>
              <a:t> infection, increased age and smoking</a:t>
            </a:r>
          </a:p>
          <a:p>
            <a:r>
              <a:rPr lang="en-GB" dirty="0"/>
              <a:t>Stomach tumours often show no symptoms in the early stages.  Such symptoms as are shown may be vague, such as indigestion, nausea and weight loss.</a:t>
            </a:r>
          </a:p>
          <a:p>
            <a:r>
              <a:rPr lang="en-GB" dirty="0">
                <a:solidFill>
                  <a:schemeClr val="bg1"/>
                </a:solidFill>
              </a:rPr>
              <a:t>Investigations often include endoscopy, solid tissue biopsies and possibly surgery to determine the extent of the cancer</a:t>
            </a:r>
          </a:p>
          <a:p>
            <a:r>
              <a:rPr lang="en-GB" dirty="0">
                <a:solidFill>
                  <a:schemeClr val="bg1"/>
                </a:solidFill>
              </a:rPr>
              <a:t>If a tumour is diagnosed it may be invasive, in situ or of unknown or uncertain behaviour.  While all invasive tumours must be recorded, in situ tumours and tumours of uncertain or unknown behaviour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32</a:t>
            </a:fld>
            <a:endParaRPr lang="en-GB"/>
          </a:p>
        </p:txBody>
      </p:sp>
      <p:pic>
        <p:nvPicPr>
          <p:cNvPr id="8" name="Audio 7">
            <a:hlinkClick r:id="" action="ppaction://media"/>
            <a:extLst>
              <a:ext uri="{FF2B5EF4-FFF2-40B4-BE49-F238E27FC236}">
                <a16:creationId xmlns:a16="http://schemas.microsoft.com/office/drawing/2014/main" id="{6A002B26-E5EC-4C36-8731-C38EFAEF8BD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39476872"/>
      </p:ext>
    </p:extLst>
  </p:cSld>
  <p:clrMapOvr>
    <a:masterClrMapping/>
  </p:clrMapOvr>
  <mc:AlternateContent xmlns:mc="http://schemas.openxmlformats.org/markup-compatibility/2006" xmlns:p14="http://schemas.microsoft.com/office/powerpoint/2010/main">
    <mc:Choice Requires="p14">
      <p:transition spd="slow" p14:dur="2000" advTm="9611"/>
    </mc:Choice>
    <mc:Fallback xmlns="">
      <p:transition spd="slow" advTm="961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Risk factors for stomach tumours include </a:t>
            </a:r>
            <a:r>
              <a:rPr lang="en-GB" dirty="0" err="1"/>
              <a:t>H.Pylori</a:t>
            </a:r>
            <a:r>
              <a:rPr lang="en-GB" dirty="0"/>
              <a:t> infection, increased age and smoking</a:t>
            </a:r>
          </a:p>
          <a:p>
            <a:r>
              <a:rPr lang="en-GB" dirty="0"/>
              <a:t>Stomach tumours often show no symptoms in the early stages.  Such symptoms as are shown may be vague, such as indigestion, nausea and weight loss</a:t>
            </a:r>
          </a:p>
          <a:p>
            <a:r>
              <a:rPr lang="en-GB" dirty="0"/>
              <a:t>Investigations often include endoscopy, solid tissue biopsies and possibly surgery to determine the extent of the cancer</a:t>
            </a:r>
          </a:p>
          <a:p>
            <a:r>
              <a:rPr lang="en-GB" dirty="0">
                <a:solidFill>
                  <a:schemeClr val="bg1"/>
                </a:solidFill>
              </a:rPr>
              <a:t>If a tumour is diagnosed it may be invasive, in situ or of unknown or uncertain behaviour.  While all invasive tumours must be recorded, in situ tumours and tumours of uncertain or unknown behaviour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33</a:t>
            </a:fld>
            <a:endParaRPr lang="en-GB"/>
          </a:p>
        </p:txBody>
      </p:sp>
      <p:pic>
        <p:nvPicPr>
          <p:cNvPr id="7" name="Audio 6">
            <a:hlinkClick r:id="" action="ppaction://media"/>
            <a:extLst>
              <a:ext uri="{FF2B5EF4-FFF2-40B4-BE49-F238E27FC236}">
                <a16:creationId xmlns:a16="http://schemas.microsoft.com/office/drawing/2014/main" id="{0348EDFC-C942-4E7F-AD54-927DF9C0E50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613340524"/>
      </p:ext>
    </p:extLst>
  </p:cSld>
  <p:clrMapOvr>
    <a:masterClrMapping/>
  </p:clrMapOvr>
  <mc:AlternateContent xmlns:mc="http://schemas.openxmlformats.org/markup-compatibility/2006" xmlns:p14="http://schemas.microsoft.com/office/powerpoint/2010/main">
    <mc:Choice Requires="p14">
      <p:transition spd="slow" p14:dur="2000" advTm="10923"/>
    </mc:Choice>
    <mc:Fallback xmlns="">
      <p:transition spd="slow" advTm="109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Risk factors for stomach tumours include </a:t>
            </a:r>
            <a:r>
              <a:rPr lang="en-GB" dirty="0" err="1"/>
              <a:t>H.Pylori</a:t>
            </a:r>
            <a:r>
              <a:rPr lang="en-GB" dirty="0"/>
              <a:t> infection, increased age and smoking</a:t>
            </a:r>
          </a:p>
          <a:p>
            <a:r>
              <a:rPr lang="en-GB" dirty="0"/>
              <a:t>Stomach tumours often show no symptoms in the early stages.  Such symptoms as are shown may be vague, such as indigestion, nausea and weight loss</a:t>
            </a:r>
          </a:p>
          <a:p>
            <a:r>
              <a:rPr lang="en-GB" dirty="0"/>
              <a:t>Investigations often include endoscopy, solid tissue biopsies and possibly surgery to determine the extent of the cancer</a:t>
            </a:r>
          </a:p>
          <a:p>
            <a:r>
              <a:rPr lang="en-GB" dirty="0"/>
              <a:t>If a tumour is diagnosed it may be invasive, in situ or of unknown or uncertain behaviour.  While all invasive tumours must be recorded, in situ tumours and tumours of uncertain or unknown behaviour do </a:t>
            </a:r>
            <a:r>
              <a:rPr lang="en-GB" b="1" dirty="0"/>
              <a:t>not</a:t>
            </a:r>
            <a:r>
              <a:rPr lang="en-GB" dirty="0"/>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34</a:t>
            </a:fld>
            <a:endParaRPr lang="en-GB"/>
          </a:p>
        </p:txBody>
      </p:sp>
      <p:pic>
        <p:nvPicPr>
          <p:cNvPr id="7" name="Audio 6">
            <a:hlinkClick r:id="" action="ppaction://media"/>
            <a:extLst>
              <a:ext uri="{FF2B5EF4-FFF2-40B4-BE49-F238E27FC236}">
                <a16:creationId xmlns:a16="http://schemas.microsoft.com/office/drawing/2014/main" id="{E3BD9894-FFEF-4B80-A7E9-89EA4FDC0A5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82180878"/>
      </p:ext>
    </p:extLst>
  </p:cSld>
  <p:clrMapOvr>
    <a:masterClrMapping/>
  </p:clrMapOvr>
  <mc:AlternateContent xmlns:mc="http://schemas.openxmlformats.org/markup-compatibility/2006" xmlns:p14="http://schemas.microsoft.com/office/powerpoint/2010/main">
    <mc:Choice Requires="p14">
      <p:transition spd="slow" p14:dur="2000" advTm="26713"/>
    </mc:Choice>
    <mc:Fallback xmlns="">
      <p:transition spd="slow" advTm="26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endParaRPr lang="en-US" dirty="0"/>
          </a:p>
          <a:p>
            <a:r>
              <a:rPr lang="en-US" dirty="0"/>
              <a:t>Additional guidance on recording COSD data including morphology, topography, staging and recording a diagnosis can be found at: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endParaRPr lang="en-US" dirty="0"/>
          </a:p>
          <a:p>
            <a:r>
              <a:rPr lang="en-US" dirty="0"/>
              <a:t>Staging data sheets can also be downloaded from the NDRS website for clinical use: </a:t>
            </a:r>
            <a:r>
              <a:rPr lang="en-US" u="sng" dirty="0">
                <a:solidFill>
                  <a:srgbClr val="2AA8AA"/>
                </a:solidFill>
              </a:rPr>
              <a:t>https://digital.nhs.uk/ndrs/data/cancer-data-training-materials/staging-sheets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35</a:t>
            </a:fld>
            <a:endParaRPr lang="en-GB"/>
          </a:p>
        </p:txBody>
      </p:sp>
      <p:pic>
        <p:nvPicPr>
          <p:cNvPr id="29" name="Audio 28">
            <a:hlinkClick r:id="" action="ppaction://media"/>
            <a:extLst>
              <a:ext uri="{FF2B5EF4-FFF2-40B4-BE49-F238E27FC236}">
                <a16:creationId xmlns:a16="http://schemas.microsoft.com/office/drawing/2014/main" id="{3DFABD7F-5DEA-F09C-43EE-16A5CD8B48E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0485815"/>
      </p:ext>
    </p:extLst>
  </p:cSld>
  <p:clrMapOvr>
    <a:masterClrMapping/>
  </p:clrMapOvr>
  <mc:AlternateContent xmlns:mc="http://schemas.openxmlformats.org/markup-compatibility/2006" xmlns:p14="http://schemas.microsoft.com/office/powerpoint/2010/main">
    <mc:Choice Requires="p14">
      <p:transition spd="slow" p14:dur="2000" advTm="8568"/>
    </mc:Choice>
    <mc:Fallback xmlns="">
      <p:transition spd="slow" advTm="8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diagnosis, please refer to the latest COSD User Guide, Appendices A, B </a:t>
            </a:r>
            <a:r>
              <a:rPr lang="en-GB"/>
              <a:t>&amp; C</a:t>
            </a:r>
          </a:p>
          <a:p>
            <a:r>
              <a:rPr lang="en-GB"/>
              <a:t>For </a:t>
            </a:r>
            <a:r>
              <a:rPr lang="en-GB" dirty="0"/>
              <a:t>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10/12/2025</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36</a:t>
            </a:fld>
            <a:endParaRPr lang="en-GB"/>
          </a:p>
        </p:txBody>
      </p:sp>
      <p:pic>
        <p:nvPicPr>
          <p:cNvPr id="9" name="Audio 8">
            <a:hlinkClick r:id="" action="ppaction://media"/>
            <a:extLst>
              <a:ext uri="{FF2B5EF4-FFF2-40B4-BE49-F238E27FC236}">
                <a16:creationId xmlns:a16="http://schemas.microsoft.com/office/drawing/2014/main" id="{BCA31DAA-1FD0-4544-B720-31DF2B265E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13325303"/>
      </p:ext>
    </p:extLst>
  </p:cSld>
  <p:clrMapOvr>
    <a:masterClrMapping/>
  </p:clrMapOvr>
  <mc:AlternateContent xmlns:mc="http://schemas.openxmlformats.org/markup-compatibility/2006" xmlns:p14="http://schemas.microsoft.com/office/powerpoint/2010/main">
    <mc:Choice Requires="p14">
      <p:transition spd="slow" p14:dur="2000" advTm="13181"/>
    </mc:Choice>
    <mc:Fallback xmlns="">
      <p:transition spd="slow" advTm="13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37</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9" name="Audio 8">
            <a:hlinkClick r:id="" action="ppaction://media"/>
            <a:extLst>
              <a:ext uri="{FF2B5EF4-FFF2-40B4-BE49-F238E27FC236}">
                <a16:creationId xmlns:a16="http://schemas.microsoft.com/office/drawing/2014/main" id="{1F9E5B42-575A-422B-8987-D029E34B395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73850218"/>
      </p:ext>
    </p:extLst>
  </p:cSld>
  <p:clrMapOvr>
    <a:masterClrMapping/>
  </p:clrMapOvr>
  <mc:AlternateContent xmlns:mc="http://schemas.openxmlformats.org/markup-compatibility/2006" xmlns:p14="http://schemas.microsoft.com/office/powerpoint/2010/main">
    <mc:Choice Requires="p14">
      <p:transition spd="slow" p14:dur="2000" advTm="7835"/>
    </mc:Choice>
    <mc:Fallback xmlns="">
      <p:transition spd="slow" advTm="7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10/12/2025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38</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8" name="Audio 7">
            <a:hlinkClick r:id="" action="ppaction://media"/>
            <a:extLst>
              <a:ext uri="{FF2B5EF4-FFF2-40B4-BE49-F238E27FC236}">
                <a16:creationId xmlns:a16="http://schemas.microsoft.com/office/drawing/2014/main" id="{F52188A1-CD99-2FE1-D5D6-39F88DF7C670}"/>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13712"/>
    </mc:Choice>
    <mc:Fallback xmlns="">
      <p:transition spd="slow" advTm="13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Upper GI - Introduction</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4977984" cy="4741453"/>
          </a:xfrm>
        </p:spPr>
        <p:txBody>
          <a:bodyPr/>
          <a:lstStyle/>
          <a:p>
            <a:pPr marL="635000" lvl="1" indent="-285750"/>
            <a:r>
              <a:rPr lang="en-GB" altLang="en-US" sz="2000" b="1" dirty="0">
                <a:solidFill>
                  <a:prstClr val="black"/>
                </a:solidFill>
              </a:rPr>
              <a:t>Oesophagus</a:t>
            </a:r>
          </a:p>
          <a:p>
            <a:pPr marL="635000" lvl="1" indent="-285750"/>
            <a:endParaRPr lang="en-GB" altLang="en-US" sz="2000" b="1" dirty="0">
              <a:solidFill>
                <a:prstClr val="black"/>
              </a:solidFill>
            </a:endParaRPr>
          </a:p>
          <a:p>
            <a:pPr marL="635000" lvl="1" indent="-285750"/>
            <a:r>
              <a:rPr lang="en-GB" altLang="en-US" sz="2000" b="1" dirty="0">
                <a:solidFill>
                  <a:srgbClr val="FF0000"/>
                </a:solidFill>
              </a:rPr>
              <a:t>Stomach</a:t>
            </a:r>
          </a:p>
          <a:p>
            <a:pPr marL="635000" lvl="1" indent="-285750"/>
            <a:endParaRPr lang="en-GB" altLang="en-US" sz="2000" b="1" dirty="0">
              <a:solidFill>
                <a:prstClr val="black"/>
              </a:solidFill>
            </a:endParaRPr>
          </a:p>
          <a:p>
            <a:pPr marL="635000" lvl="1" indent="-285750"/>
            <a:r>
              <a:rPr lang="en-GB" altLang="en-US" sz="2000" b="1" dirty="0">
                <a:solidFill>
                  <a:prstClr val="black"/>
                </a:solidFill>
              </a:rPr>
              <a:t>Pancreas</a:t>
            </a:r>
          </a:p>
          <a:p>
            <a:pPr marL="635000" lvl="1" indent="-285750"/>
            <a:endParaRPr lang="en-GB" altLang="en-US" sz="2000" b="1" dirty="0">
              <a:solidFill>
                <a:prstClr val="black"/>
              </a:solidFill>
            </a:endParaRPr>
          </a:p>
          <a:p>
            <a:pPr marL="635000" lvl="1" indent="-285750"/>
            <a:r>
              <a:rPr lang="en-GB" altLang="en-US" sz="2000" dirty="0">
                <a:solidFill>
                  <a:prstClr val="black"/>
                </a:solidFill>
              </a:rPr>
              <a:t>Liver</a:t>
            </a:r>
          </a:p>
          <a:p>
            <a:pPr marL="635000" lvl="1" indent="-285750"/>
            <a:endParaRPr lang="en-GB" altLang="en-US" sz="1100" dirty="0">
              <a:solidFill>
                <a:prstClr val="black"/>
              </a:solidFill>
            </a:endParaRPr>
          </a:p>
          <a:p>
            <a:pPr marL="635000" lvl="1" indent="-285750"/>
            <a:r>
              <a:rPr lang="en-GB" altLang="en-US" sz="2000" dirty="0">
                <a:solidFill>
                  <a:prstClr val="black"/>
                </a:solidFill>
              </a:rPr>
              <a:t>Gall Bladder</a:t>
            </a:r>
          </a:p>
          <a:p>
            <a:pPr marL="635000" lvl="1" indent="-285750"/>
            <a:endParaRPr lang="en-GB" altLang="en-US" sz="1100" dirty="0">
              <a:solidFill>
                <a:prstClr val="black"/>
              </a:solidFill>
            </a:endParaRPr>
          </a:p>
          <a:p>
            <a:pPr marL="635000" lvl="1" indent="-285750"/>
            <a:r>
              <a:rPr lang="en-GB" altLang="en-US" sz="2000" dirty="0">
                <a:solidFill>
                  <a:prstClr val="black"/>
                </a:solidFill>
              </a:rPr>
              <a:t>Small Intestine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a:t>
            </a:fld>
            <a:endParaRPr lang="en-GB"/>
          </a:p>
        </p:txBody>
      </p:sp>
      <p:pic>
        <p:nvPicPr>
          <p:cNvPr id="7" name="Picture 6">
            <a:extLst>
              <a:ext uri="{FF2B5EF4-FFF2-40B4-BE49-F238E27FC236}">
                <a16:creationId xmlns:a16="http://schemas.microsoft.com/office/drawing/2014/main" id="{23FB4E1A-F52A-459D-A6A6-D86B93AB3522}"/>
              </a:ext>
            </a:extLst>
          </p:cNvPr>
          <p:cNvPicPr>
            <a:picLocks noChangeAspect="1"/>
          </p:cNvPicPr>
          <p:nvPr/>
        </p:nvPicPr>
        <p:blipFill>
          <a:blip r:embed="rId5"/>
          <a:stretch>
            <a:fillRect/>
          </a:stretch>
        </p:blipFill>
        <p:spPr>
          <a:xfrm>
            <a:off x="5955551" y="1107327"/>
            <a:ext cx="5604808" cy="5290939"/>
          </a:xfrm>
          <a:prstGeom prst="rect">
            <a:avLst/>
          </a:prstGeom>
        </p:spPr>
      </p:pic>
      <p:pic>
        <p:nvPicPr>
          <p:cNvPr id="12" name="Audio 11">
            <a:hlinkClick r:id="" action="ppaction://media"/>
            <a:extLst>
              <a:ext uri="{FF2B5EF4-FFF2-40B4-BE49-F238E27FC236}">
                <a16:creationId xmlns:a16="http://schemas.microsoft.com/office/drawing/2014/main" id="{2E3723F8-524E-48B9-A673-E445DF15960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776611868"/>
      </p:ext>
    </p:extLst>
  </p:cSld>
  <p:clrMapOvr>
    <a:masterClrMapping/>
  </p:clrMapOvr>
  <mc:AlternateContent xmlns:mc="http://schemas.openxmlformats.org/markup-compatibility/2006" xmlns:p14="http://schemas.microsoft.com/office/powerpoint/2010/main">
    <mc:Choice Requires="p14">
      <p:transition spd="slow" p14:dur="2000" advTm="22140"/>
    </mc:Choice>
    <mc:Fallback xmlns="">
      <p:transition spd="slow" advTm="221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10/12/2025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Stomach</a:t>
            </a:r>
          </a:p>
        </p:txBody>
      </p:sp>
      <p:grpSp>
        <p:nvGrpSpPr>
          <p:cNvPr id="6" name="Group 5">
            <a:extLst>
              <a:ext uri="{FF2B5EF4-FFF2-40B4-BE49-F238E27FC236}">
                <a16:creationId xmlns:a16="http://schemas.microsoft.com/office/drawing/2014/main" id="{B5277000-8BAD-4EBA-AAF9-01C73B8DDA30}"/>
              </a:ext>
            </a:extLst>
          </p:cNvPr>
          <p:cNvGrpSpPr/>
          <p:nvPr/>
        </p:nvGrpSpPr>
        <p:grpSpPr>
          <a:xfrm>
            <a:off x="4702873" y="4015878"/>
            <a:ext cx="7489127" cy="2386702"/>
            <a:chOff x="4702873" y="4015878"/>
            <a:chExt cx="7489127" cy="2386702"/>
          </a:xfrm>
        </p:grpSpPr>
        <p:sp>
          <p:nvSpPr>
            <p:cNvPr id="7" name="Content Placeholder 2">
              <a:extLst>
                <a:ext uri="{FF2B5EF4-FFF2-40B4-BE49-F238E27FC236}">
                  <a16:creationId xmlns:a16="http://schemas.microsoft.com/office/drawing/2014/main" id="{8694B4D8-69AE-476F-A654-33963C671635}"/>
                </a:ext>
              </a:extLst>
            </p:cNvPr>
            <p:cNvSpPr txBox="1">
              <a:spLocks/>
            </p:cNvSpPr>
            <p:nvPr/>
          </p:nvSpPr>
          <p:spPr>
            <a:xfrm>
              <a:off x="4702873" y="4026316"/>
              <a:ext cx="4027767"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fontAlgn="auto">
                <a:spcAft>
                  <a:spcPts val="0"/>
                </a:spcAft>
                <a:buFont typeface="Arial" panose="020B0604020202020204" pitchFamily="34" charset="0"/>
                <a:buChar char="•"/>
              </a:pPr>
              <a:r>
                <a:rPr lang="en-GB" altLang="en-US" sz="2400" dirty="0">
                  <a:solidFill>
                    <a:schemeClr val="tx1"/>
                  </a:solidFill>
                </a:rPr>
                <a:t>Causes and Risk Factors</a:t>
              </a:r>
            </a:p>
            <a:p>
              <a:pPr marL="463550" lvl="1" indent="-285750" algn="l" fontAlgn="auto">
                <a:spcAft>
                  <a:spcPts val="0"/>
                </a:spcAft>
                <a:buFont typeface="Arial" panose="020B0604020202020204" pitchFamily="34" charset="0"/>
                <a:buChar char="•"/>
              </a:pPr>
              <a:r>
                <a:rPr lang="en-GB" altLang="en-US" sz="2400" dirty="0">
                  <a:solidFill>
                    <a:schemeClr val="tx1"/>
                  </a:solidFill>
                </a:rPr>
                <a:t>Signs and Symptoms</a:t>
              </a:r>
            </a:p>
            <a:p>
              <a:pPr marL="463550" lvl="1" indent="-285750" algn="l" fontAlgn="auto">
                <a:spcAft>
                  <a:spcPts val="0"/>
                </a:spcAft>
                <a:buFont typeface="Arial" panose="020B0604020202020204" pitchFamily="34" charset="0"/>
                <a:buChar char="•"/>
              </a:pPr>
              <a:r>
                <a:rPr lang="en-GB" altLang="en-US" sz="2400" dirty="0">
                  <a:solidFill>
                    <a:schemeClr val="tx1"/>
                  </a:solidFill>
                </a:rPr>
                <a:t>Anatomy &amp; Physiology</a:t>
              </a:r>
            </a:p>
            <a:p>
              <a:pPr marL="463550" lvl="1" indent="-285750" algn="l" fontAlgn="auto">
                <a:spcAft>
                  <a:spcPts val="0"/>
                </a:spcAft>
                <a:buFont typeface="Arial" panose="020B0604020202020204" pitchFamily="34" charset="0"/>
                <a:buChar char="•"/>
              </a:pPr>
              <a:r>
                <a:rPr lang="en-GB" altLang="en-US" sz="2400" dirty="0">
                  <a:solidFill>
                    <a:schemeClr val="tx1"/>
                  </a:solidFill>
                </a:rPr>
                <a:t>Regional Lymph Nodes</a:t>
              </a:r>
            </a:p>
            <a:p>
              <a:pPr marL="463550" lvl="1" indent="-285750" algn="l" fontAlgn="auto">
                <a:spcAft>
                  <a:spcPts val="0"/>
                </a:spcAft>
                <a:buFont typeface="Arial" panose="020B0604020202020204" pitchFamily="34" charset="0"/>
                <a:buChar char="•"/>
              </a:pPr>
              <a:r>
                <a:rPr lang="en-GB" altLang="en-US" sz="2400" dirty="0">
                  <a:solidFill>
                    <a:schemeClr val="tx1"/>
                  </a:solidFill>
                </a:rPr>
                <a:t>Diagnosis</a:t>
              </a:r>
            </a:p>
          </p:txBody>
        </p:sp>
        <p:sp>
          <p:nvSpPr>
            <p:cNvPr id="8" name="Content Placeholder 2">
              <a:extLst>
                <a:ext uri="{FF2B5EF4-FFF2-40B4-BE49-F238E27FC236}">
                  <a16:creationId xmlns:a16="http://schemas.microsoft.com/office/drawing/2014/main" id="{5DF9F49C-8A7D-4C85-9052-4CD289A0DB6E}"/>
                </a:ext>
              </a:extLst>
            </p:cNvPr>
            <p:cNvSpPr txBox="1">
              <a:spLocks/>
            </p:cNvSpPr>
            <p:nvPr/>
          </p:nvSpPr>
          <p:spPr>
            <a:xfrm>
              <a:off x="8512866" y="4015878"/>
              <a:ext cx="3679134" cy="2376264"/>
            </a:xfrm>
            <a:prstGeom prst="rect">
              <a:avLst/>
            </a:prstGeom>
          </p:spPr>
          <p:txBody>
            <a:bodyPr vert="horz" lIns="91440" tIns="45720" rIns="91440" bIns="45720" rtlCol="0">
              <a:normAutofit fontScale="9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schemeClr val="bg1"/>
                  </a:solidFill>
                  <a:latin typeface="Arial Nova" panose="020B0504020202020204" pitchFamily="34" charset="0"/>
                </a:rPr>
                <a:t>In this section we will </a:t>
              </a:r>
              <a:r>
                <a:rPr lang="en-GB" altLang="en-US" sz="2400" b="1" dirty="0" err="1">
                  <a:solidFill>
                    <a:schemeClr val="bg1"/>
                  </a:solidFill>
                  <a:latin typeface="Arial Nova" panose="020B0504020202020204" pitchFamily="34" charset="0"/>
                </a:rPr>
                <a:t>cov</a:t>
              </a:r>
              <a:r>
                <a:rPr lang="en-GB" altLang="en-US" sz="2400" b="1" dirty="0">
                  <a:solidFill>
                    <a:schemeClr val="bg1"/>
                  </a:solidFill>
                  <a:latin typeface="Arial Nova" panose="020B0504020202020204" pitchFamily="34" charset="0"/>
                </a:rPr>
                <a:t>:</a:t>
              </a:r>
            </a:p>
            <a:p>
              <a:pPr marL="463550" lvl="1" indent="-285750" algn="l" fontAlgn="auto">
                <a:spcAft>
                  <a:spcPts val="0"/>
                </a:spcAft>
                <a:buFont typeface="Arial" panose="020B0604020202020204" pitchFamily="34" charset="0"/>
                <a:buChar char="•"/>
              </a:pPr>
              <a:r>
                <a:rPr lang="en-GB" altLang="en-US" sz="2400" dirty="0">
                  <a:solidFill>
                    <a:schemeClr val="tx1"/>
                  </a:solidFill>
                </a:rPr>
                <a:t>Morphology</a:t>
              </a:r>
            </a:p>
            <a:p>
              <a:pPr marL="463550" lvl="1" indent="-285750" algn="l">
                <a:buFont typeface="Arial" panose="020B0604020202020204" pitchFamily="34" charset="0"/>
                <a:buChar char="•"/>
              </a:pPr>
              <a:r>
                <a:rPr lang="en-GB" altLang="en-US" sz="2400" dirty="0">
                  <a:solidFill>
                    <a:schemeClr val="tx1"/>
                  </a:solidFill>
                </a:rPr>
                <a:t>Topography</a:t>
              </a:r>
            </a:p>
            <a:p>
              <a:pPr marL="463550" lvl="1" indent="-285750" algn="l">
                <a:buFont typeface="Arial" panose="020B0604020202020204" pitchFamily="34" charset="0"/>
                <a:buChar char="•"/>
              </a:pPr>
              <a:r>
                <a:rPr lang="en-GB" altLang="en-US" sz="2400" dirty="0" err="1">
                  <a:solidFill>
                    <a:schemeClr val="tx1"/>
                  </a:solidFill>
                </a:rPr>
                <a:t>Siewerts</a:t>
              </a:r>
              <a:r>
                <a:rPr lang="en-GB" altLang="en-US" sz="2400" dirty="0">
                  <a:solidFill>
                    <a:schemeClr val="tx1"/>
                  </a:solidFill>
                </a:rPr>
                <a:t> Classification</a:t>
              </a:r>
            </a:p>
            <a:p>
              <a:pPr marL="463550" lvl="1" indent="-285750" algn="l" fontAlgn="auto">
                <a:spcAft>
                  <a:spcPts val="0"/>
                </a:spcAft>
                <a:buFont typeface="Arial" panose="020B0604020202020204" pitchFamily="34" charset="0"/>
                <a:buChar char="•"/>
              </a:pPr>
              <a:r>
                <a:rPr lang="en-GB" altLang="en-US" sz="2400" dirty="0">
                  <a:solidFill>
                    <a:schemeClr val="tx1"/>
                  </a:solidFill>
                </a:rPr>
                <a:t>Grade</a:t>
              </a:r>
            </a:p>
            <a:p>
              <a:pPr marL="463550" lvl="1" indent="-285750" algn="l" fontAlgn="auto">
                <a:spcAft>
                  <a:spcPts val="0"/>
                </a:spcAft>
                <a:buFont typeface="Arial" panose="020B0604020202020204" pitchFamily="34" charset="0"/>
                <a:buChar char="•"/>
              </a:pPr>
              <a:r>
                <a:rPr lang="en-GB" altLang="en-US" sz="2400" dirty="0">
                  <a:solidFill>
                    <a:schemeClr val="tx1"/>
                  </a:solidFill>
                </a:rPr>
                <a:t>Stage</a:t>
              </a:r>
            </a:p>
            <a:p>
              <a:pPr marL="463550" lvl="1" indent="-285750" algn="l" fontAlgn="auto">
                <a:spcAft>
                  <a:spcPts val="0"/>
                </a:spcAft>
                <a:buFont typeface="Arial" panose="020B0604020202020204" pitchFamily="34" charset="0"/>
                <a:buChar char="•"/>
              </a:pPr>
              <a:r>
                <a:rPr lang="en-GB" altLang="en-US" sz="2400" dirty="0">
                  <a:solidFill>
                    <a:schemeClr val="tx1"/>
                  </a:solidFill>
                </a:rPr>
                <a:t>Treatment</a:t>
              </a:r>
            </a:p>
          </p:txBody>
        </p:sp>
      </p:grpSp>
      <p:sp>
        <p:nvSpPr>
          <p:cNvPr id="9" name="Slide Number Placeholder 3">
            <a:extLst>
              <a:ext uri="{FF2B5EF4-FFF2-40B4-BE49-F238E27FC236}">
                <a16:creationId xmlns:a16="http://schemas.microsoft.com/office/drawing/2014/main" id="{DA0F93DC-8C54-421B-8753-AE5707555389}"/>
              </a:ext>
            </a:extLst>
          </p:cNvPr>
          <p:cNvSpPr>
            <a:spLocks noGrp="1"/>
          </p:cNvSpPr>
          <p:nvPr>
            <p:ph type="sldNum" sz="quarter" idx="12"/>
          </p:nvPr>
        </p:nvSpPr>
        <p:spPr>
          <a:xfrm>
            <a:off x="10440447" y="6475466"/>
            <a:ext cx="914707" cy="373830"/>
          </a:xfrm>
        </p:spPr>
        <p:txBody>
          <a:bodyPr/>
          <a:lstStyle/>
          <a:p>
            <a:fld id="{B33FDC71-8906-4088-9FB1-76CBC632085F}" type="slidenum">
              <a:rPr lang="en-GB" smtClean="0"/>
              <a:t>5</a:t>
            </a:fld>
            <a:endParaRPr lang="en-GB" dirty="0"/>
          </a:p>
        </p:txBody>
      </p:sp>
      <p:pic>
        <p:nvPicPr>
          <p:cNvPr id="11" name="Audio 10">
            <a:hlinkClick r:id="" action="ppaction://media"/>
            <a:extLst>
              <a:ext uri="{FF2B5EF4-FFF2-40B4-BE49-F238E27FC236}">
                <a16:creationId xmlns:a16="http://schemas.microsoft.com/office/drawing/2014/main" id="{1FB64CAB-99D9-4CD7-996B-D6A31600284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91146871"/>
      </p:ext>
    </p:extLst>
  </p:cSld>
  <p:clrMapOvr>
    <a:masterClrMapping/>
  </p:clrMapOvr>
  <mc:AlternateContent xmlns:mc="http://schemas.openxmlformats.org/markup-compatibility/2006" xmlns:p14="http://schemas.microsoft.com/office/powerpoint/2010/main">
    <mc:Choice Requires="p14">
      <p:transition spd="slow" p14:dur="2000" advTm="5466"/>
    </mc:Choice>
    <mc:Fallback xmlns="">
      <p:transition spd="slow" advTm="54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Causes &amp; Risk Factors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Helicobacter pylori (H. pylori) infection</a:t>
            </a:r>
          </a:p>
          <a:p>
            <a:endParaRPr lang="en-GB" sz="1200" dirty="0"/>
          </a:p>
          <a:p>
            <a:r>
              <a:rPr lang="en-GB" dirty="0"/>
              <a:t>Smoking and alcohol </a:t>
            </a:r>
          </a:p>
          <a:p>
            <a:endParaRPr lang="en-GB" sz="1200" dirty="0"/>
          </a:p>
          <a:p>
            <a:r>
              <a:rPr lang="en-GB" dirty="0"/>
              <a:t>Diet </a:t>
            </a:r>
          </a:p>
          <a:p>
            <a:endParaRPr lang="en-GB" sz="1200" dirty="0"/>
          </a:p>
          <a:p>
            <a:r>
              <a:rPr lang="en-GB" dirty="0"/>
              <a:t>Increasing age </a:t>
            </a:r>
          </a:p>
          <a:p>
            <a:endParaRPr lang="en-GB" sz="1200" dirty="0"/>
          </a:p>
          <a:p>
            <a:r>
              <a:rPr lang="en-GB" dirty="0"/>
              <a:t>Raised BMI </a:t>
            </a:r>
          </a:p>
          <a:p>
            <a:endParaRPr lang="en-GB" sz="1200" dirty="0"/>
          </a:p>
          <a:p>
            <a:r>
              <a:rPr lang="en-GB" dirty="0"/>
              <a:t>Radiation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9" name="Audio 8">
            <a:hlinkClick r:id="" action="ppaction://media"/>
            <a:extLst>
              <a:ext uri="{FF2B5EF4-FFF2-40B4-BE49-F238E27FC236}">
                <a16:creationId xmlns:a16="http://schemas.microsoft.com/office/drawing/2014/main" id="{87DEA56C-A796-4298-86C5-9DB5406F7C3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626323601"/>
      </p:ext>
    </p:extLst>
  </p:cSld>
  <p:clrMapOvr>
    <a:masterClrMapping/>
  </p:clrMapOvr>
  <mc:AlternateContent xmlns:mc="http://schemas.openxmlformats.org/markup-compatibility/2006" xmlns:p14="http://schemas.microsoft.com/office/powerpoint/2010/main">
    <mc:Choice Requires="p14">
      <p:transition spd="slow" p14:dur="2000" advTm="8322"/>
    </mc:Choice>
    <mc:Fallback xmlns="">
      <p:transition spd="slow" advTm="83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Signs &amp; Symptoms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pPr marL="0" indent="0">
              <a:buNone/>
            </a:pPr>
            <a:r>
              <a:rPr lang="en-GB" dirty="0"/>
              <a:t>Stomach cancer can be hard to detect at an early stage as many tumours are asymptomatic.  Any symptoms that are shown are often vague but may include:</a:t>
            </a:r>
          </a:p>
          <a:p>
            <a:pPr marL="0" indent="0">
              <a:buNone/>
            </a:pPr>
            <a:endParaRPr lang="en-GB" dirty="0"/>
          </a:p>
          <a:p>
            <a:pPr lvl="1"/>
            <a:r>
              <a:rPr lang="en-GB" sz="2400" dirty="0"/>
              <a:t>Dyspepsia (indigestion)</a:t>
            </a:r>
          </a:p>
          <a:p>
            <a:pPr lvl="1"/>
            <a:r>
              <a:rPr lang="en-GB" sz="2400" dirty="0"/>
              <a:t>Nausea or vomiting </a:t>
            </a:r>
          </a:p>
          <a:p>
            <a:pPr lvl="1"/>
            <a:r>
              <a:rPr lang="en-GB" sz="2400" dirty="0"/>
              <a:t>Persistent dysphagia (difficulty swallowing)</a:t>
            </a:r>
          </a:p>
          <a:p>
            <a:pPr lvl="1"/>
            <a:r>
              <a:rPr lang="en-GB" sz="2400" dirty="0"/>
              <a:t>Shortness of breath </a:t>
            </a:r>
          </a:p>
          <a:p>
            <a:pPr lvl="1"/>
            <a:r>
              <a:rPr lang="en-GB" sz="2400" dirty="0"/>
              <a:t>Pain </a:t>
            </a:r>
          </a:p>
          <a:p>
            <a:pPr lvl="1"/>
            <a:r>
              <a:rPr lang="en-GB" sz="2400" dirty="0"/>
              <a:t>Feeling full after eating small amounts of food</a:t>
            </a:r>
          </a:p>
          <a:p>
            <a:pPr lvl="1"/>
            <a:r>
              <a:rPr lang="en-GB" sz="2400" dirty="0"/>
              <a:t>Weight loss </a:t>
            </a:r>
          </a:p>
          <a:p>
            <a:pPr lvl="1"/>
            <a:r>
              <a:rPr lang="en-GB" sz="2400" dirty="0"/>
              <a:t>Fatigue / anaemia</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pic>
        <p:nvPicPr>
          <p:cNvPr id="10" name="Audio 9">
            <a:hlinkClick r:id="" action="ppaction://media"/>
            <a:extLst>
              <a:ext uri="{FF2B5EF4-FFF2-40B4-BE49-F238E27FC236}">
                <a16:creationId xmlns:a16="http://schemas.microsoft.com/office/drawing/2014/main" id="{62A05C07-F574-469B-A336-3FEE2F5F4E8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30759583"/>
      </p:ext>
    </p:extLst>
  </p:cSld>
  <p:clrMapOvr>
    <a:masterClrMapping/>
  </p:clrMapOvr>
  <mc:AlternateContent xmlns:mc="http://schemas.openxmlformats.org/markup-compatibility/2006" xmlns:p14="http://schemas.microsoft.com/office/powerpoint/2010/main">
    <mc:Choice Requires="p14">
      <p:transition spd="slow" p14:dur="2000" advTm="12455"/>
    </mc:Choice>
    <mc:Fallback xmlns="">
      <p:transition spd="slow" advTm="124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F000647-EDB7-44DB-A0E7-894B60377736}"/>
              </a:ext>
            </a:extLst>
          </p:cNvPr>
          <p:cNvPicPr>
            <a:picLocks noChangeAspect="1"/>
          </p:cNvPicPr>
          <p:nvPr/>
        </p:nvPicPr>
        <p:blipFill>
          <a:blip r:embed="rId5"/>
          <a:stretch>
            <a:fillRect/>
          </a:stretch>
        </p:blipFill>
        <p:spPr>
          <a:xfrm>
            <a:off x="7549006" y="1700808"/>
            <a:ext cx="4465194" cy="4048442"/>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467600" cy="4741453"/>
          </a:xfrm>
        </p:spPr>
        <p:txBody>
          <a:bodyPr>
            <a:noAutofit/>
          </a:bodyPr>
          <a:lstStyle/>
          <a:p>
            <a:pPr marL="0" indent="0">
              <a:buNone/>
            </a:pPr>
            <a:r>
              <a:rPr lang="en-GB" dirty="0"/>
              <a:t>The stomach is muscular bag which lies under the diaphragm</a:t>
            </a:r>
          </a:p>
          <a:p>
            <a:pPr marL="692150" lvl="1" indent="-342900"/>
            <a:r>
              <a:rPr lang="en-GB" sz="2400" dirty="0"/>
              <a:t>Fundus – the top part of the stomach</a:t>
            </a:r>
          </a:p>
          <a:p>
            <a:pPr marL="692150" lvl="1" indent="-342900"/>
            <a:r>
              <a:rPr lang="en-GB" sz="2400" dirty="0"/>
              <a:t>Body / Middle</a:t>
            </a:r>
          </a:p>
          <a:p>
            <a:pPr marL="692150" lvl="1" indent="-342900"/>
            <a:r>
              <a:rPr lang="en-GB" sz="2400" dirty="0"/>
              <a:t>Pylorus – the bottom part of the stomach that leads into the duodenum (the top part of the small intestine)</a:t>
            </a:r>
          </a:p>
          <a:p>
            <a:pPr marL="906462" lvl="3" indent="-285750"/>
            <a:endParaRPr lang="en-GB" sz="2400" dirty="0"/>
          </a:p>
          <a:p>
            <a:pPr marL="0" indent="0">
              <a:buNone/>
            </a:pPr>
            <a:r>
              <a:rPr lang="en-GB" dirty="0"/>
              <a:t>At each end there is a sphincter, which control the movement of food through the digestive system</a:t>
            </a:r>
          </a:p>
          <a:p>
            <a:pPr marL="635000" lvl="1" indent="-285750"/>
            <a:r>
              <a:rPr lang="en-GB" sz="2400" dirty="0"/>
              <a:t>cardiac sphincter </a:t>
            </a:r>
          </a:p>
          <a:p>
            <a:pPr marL="635000" lvl="1" indent="-285750"/>
            <a:r>
              <a:rPr lang="en-GB" sz="2400" dirty="0"/>
              <a:t>pyloric sphincter</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pic>
        <p:nvPicPr>
          <p:cNvPr id="14" name="Audio 13">
            <a:hlinkClick r:id="" action="ppaction://media"/>
            <a:extLst>
              <a:ext uri="{FF2B5EF4-FFF2-40B4-BE49-F238E27FC236}">
                <a16:creationId xmlns:a16="http://schemas.microsoft.com/office/drawing/2014/main" id="{1844DE85-BEE3-450E-9F58-E1484511E5B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76872747"/>
      </p:ext>
    </p:extLst>
  </p:cSld>
  <p:clrMapOvr>
    <a:masterClrMapping/>
  </p:clrMapOvr>
  <mc:AlternateContent xmlns:mc="http://schemas.openxmlformats.org/markup-compatibility/2006" xmlns:p14="http://schemas.microsoft.com/office/powerpoint/2010/main">
    <mc:Choice Requires="p14">
      <p:transition spd="slow" p14:dur="2000" advTm="16222"/>
    </mc:Choice>
    <mc:Fallback xmlns="">
      <p:transition spd="slow" advTm="162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Stomach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5105400" y="1435510"/>
            <a:ext cx="6248400" cy="4741453"/>
          </a:xfrm>
        </p:spPr>
        <p:txBody>
          <a:bodyPr/>
          <a:lstStyle/>
          <a:p>
            <a:pPr marL="0" indent="0">
              <a:buNone/>
            </a:pPr>
            <a:r>
              <a:rPr lang="en-GB" dirty="0"/>
              <a:t>The function of the stomach is to store food and secrete gastric juices</a:t>
            </a:r>
          </a:p>
          <a:p>
            <a:pPr marL="0" indent="0"/>
            <a:endParaRPr lang="en-GB" sz="1200" dirty="0"/>
          </a:p>
          <a:p>
            <a:pPr marL="285750" indent="-285750"/>
            <a:r>
              <a:rPr lang="en-GB" dirty="0"/>
              <a:t>Glandular epithelial cells in the lining of the stomach produce gastric acid and mucus</a:t>
            </a:r>
          </a:p>
          <a:p>
            <a:pPr marL="285750" indent="-285750"/>
            <a:endParaRPr lang="en-GB" sz="1200" dirty="0"/>
          </a:p>
          <a:p>
            <a:pPr marL="285750" indent="-285750"/>
            <a:r>
              <a:rPr lang="en-GB" dirty="0"/>
              <a:t>The muscle layer in the stomach will contract to break down food and the combination of this and the gastric acid turns the stomach contents into a thick liquid</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pic>
        <p:nvPicPr>
          <p:cNvPr id="7" name="Picture 6">
            <a:extLst>
              <a:ext uri="{FF2B5EF4-FFF2-40B4-BE49-F238E27FC236}">
                <a16:creationId xmlns:a16="http://schemas.microsoft.com/office/drawing/2014/main" id="{91D31534-4A1D-4052-A3AD-888B1887FFC9}"/>
              </a:ext>
            </a:extLst>
          </p:cNvPr>
          <p:cNvPicPr>
            <a:picLocks noChangeAspect="1"/>
          </p:cNvPicPr>
          <p:nvPr/>
        </p:nvPicPr>
        <p:blipFill>
          <a:blip r:embed="rId5"/>
          <a:stretch>
            <a:fillRect/>
          </a:stretch>
        </p:blipFill>
        <p:spPr>
          <a:xfrm>
            <a:off x="342900" y="1324716"/>
            <a:ext cx="4762500" cy="4826000"/>
          </a:xfrm>
          <a:prstGeom prst="rect">
            <a:avLst/>
          </a:prstGeom>
        </p:spPr>
      </p:pic>
      <p:pic>
        <p:nvPicPr>
          <p:cNvPr id="11" name="Audio 10">
            <a:hlinkClick r:id="" action="ppaction://media"/>
            <a:extLst>
              <a:ext uri="{FF2B5EF4-FFF2-40B4-BE49-F238E27FC236}">
                <a16:creationId xmlns:a16="http://schemas.microsoft.com/office/drawing/2014/main" id="{E4AB4991-AE9E-4BE1-B64C-14E0E750FF6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262255850"/>
      </p:ext>
    </p:extLst>
  </p:cSld>
  <p:clrMapOvr>
    <a:masterClrMapping/>
  </p:clrMapOvr>
  <mc:AlternateContent xmlns:mc="http://schemas.openxmlformats.org/markup-compatibility/2006" xmlns:p14="http://schemas.microsoft.com/office/powerpoint/2010/main">
    <mc:Choice Requires="p14">
      <p:transition spd="slow" p14:dur="2000" advTm="16798"/>
    </mc:Choice>
    <mc:Fallback xmlns="">
      <p:transition spd="slow" advTm="167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bdc170815585a9c29006cee6d78d5e53">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6ab3f948de4ed40b574de1c23bed44cb"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Props1.xml><?xml version="1.0" encoding="utf-8"?>
<ds:datastoreItem xmlns:ds="http://schemas.openxmlformats.org/officeDocument/2006/customXml" ds:itemID="{66A12E1A-87A2-47CE-8BD3-F625E74D92F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6F44F45-0509-448F-B700-00270167C31B}">
  <ds:schemaRefs>
    <ds:schemaRef ds:uri="http://schemas.microsoft.com/sharepoint/v3/contenttype/forms"/>
  </ds:schemaRefs>
</ds:datastoreItem>
</file>

<file path=customXml/itemProps3.xml><?xml version="1.0" encoding="utf-8"?>
<ds:datastoreItem xmlns:ds="http://schemas.openxmlformats.org/officeDocument/2006/customXml" ds:itemID="{072024DB-DD24-419A-AD51-AA142FDF4A48}">
  <ds:schemaRefs>
    <ds:schemaRef ds:uri="http://purl.org/dc/elements/1.1/"/>
    <ds:schemaRef ds:uri="http://schemas.microsoft.com/office/2006/metadata/properties"/>
    <ds:schemaRef ds:uri="http://www.w3.org/XML/1998/namespace"/>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d90b2148-dfd5-4925-bdbf-65fefdd6aea1"/>
    <ds:schemaRef ds:uri="7b410ab3-33f9-46b0-a7e8-8030da7493ff"/>
    <ds:schemaRef ds:uri="http://schemas.microsoft.com/sharepoint/v3"/>
    <ds:schemaRef ds:uri="http://purl.org/dc/te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7612</TotalTime>
  <Words>3712</Words>
  <Application>Microsoft Office PowerPoint</Application>
  <PresentationFormat>Widescreen</PresentationFormat>
  <Paragraphs>427</Paragraphs>
  <Slides>38</Slides>
  <Notes>38</Notes>
  <HiddenSlides>0</HiddenSlides>
  <MMClips>38</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38</vt:i4>
      </vt:variant>
    </vt:vector>
  </HeadingPairs>
  <TitlesOfParts>
    <vt:vector size="47" baseType="lpstr">
      <vt:lpstr>ＭＳ Ｐゴシック</vt:lpstr>
      <vt:lpstr>Arial</vt:lpstr>
      <vt:lpstr>Arial Nova</vt:lpstr>
      <vt:lpstr>Arial Nova Light</vt:lpstr>
      <vt:lpstr>Calibri</vt:lpstr>
      <vt:lpstr>Segoe UI</vt:lpstr>
      <vt:lpstr>Segoe UI Semibold</vt:lpstr>
      <vt:lpstr>ヒラギノ角ゴ Pro W3</vt:lpstr>
      <vt:lpstr>NDRS</vt:lpstr>
      <vt:lpstr>National Disease Registration Service (NDRS)</vt:lpstr>
      <vt:lpstr>Agenda</vt:lpstr>
      <vt:lpstr>Introduction</vt:lpstr>
      <vt:lpstr>Upper GI - Introduction</vt:lpstr>
      <vt:lpstr>Stomach</vt:lpstr>
      <vt:lpstr>Stomach – Causes &amp; Risk Factors</vt:lpstr>
      <vt:lpstr>Stomach – Signs &amp; Symptoms</vt:lpstr>
      <vt:lpstr>Stomach – Anatomy &amp; Physiology</vt:lpstr>
      <vt:lpstr>Stomach – Anatomy &amp; Physiology</vt:lpstr>
      <vt:lpstr>Stomach – Regional Lymph Nodes</vt:lpstr>
      <vt:lpstr>Stomach - Diagnosis</vt:lpstr>
      <vt:lpstr>Stomach - Diagnosis</vt:lpstr>
      <vt:lpstr>Stomach - Morphology</vt:lpstr>
      <vt:lpstr>Stomach - Morphology</vt:lpstr>
      <vt:lpstr>Stomach – Topography - Invasive</vt:lpstr>
      <vt:lpstr>Stomach – Topography – In Situ</vt:lpstr>
      <vt:lpstr>Stomach – Topography – Unknown or Uncertain Behaviour</vt:lpstr>
      <vt:lpstr>Stomach - Siewerts Classification</vt:lpstr>
      <vt:lpstr>Stomach – Grade</vt:lpstr>
      <vt:lpstr>Stomach – Stage</vt:lpstr>
      <vt:lpstr>Stomach – Stage</vt:lpstr>
      <vt:lpstr>Stomach – Treatment - Surgery</vt:lpstr>
      <vt:lpstr>Stomach – Treatment - Surgery</vt:lpstr>
      <vt:lpstr>Stomach – Treatment - Surgery</vt:lpstr>
      <vt:lpstr>Stomach – Treatment - Surgery</vt:lpstr>
      <vt:lpstr>Stomach – Treatment - Surgery</vt:lpstr>
      <vt:lpstr>Stomach – Treatment - Radiotherapy</vt:lpstr>
      <vt:lpstr>Stomach – Treatment - Chemoradiotherapy</vt:lpstr>
      <vt:lpstr>Stomach – Treatment - Chemotherapy</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cp:lastModifiedBy>
  <cp:revision>203</cp:revision>
  <dcterms:created xsi:type="dcterms:W3CDTF">2021-02-08T11:29:00Z</dcterms:created>
  <dcterms:modified xsi:type="dcterms:W3CDTF">2025-12-10T12:43:57Z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