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8"/>
  </p:notesMasterIdLst>
  <p:handoutMasterIdLst>
    <p:handoutMasterId r:id="rId39"/>
  </p:handoutMasterIdLst>
  <p:sldIdLst>
    <p:sldId id="272" r:id="rId5"/>
    <p:sldId id="304" r:id="rId6"/>
    <p:sldId id="585" r:id="rId7"/>
    <p:sldId id="586" r:id="rId8"/>
    <p:sldId id="528" r:id="rId9"/>
    <p:sldId id="529" r:id="rId10"/>
    <p:sldId id="560" r:id="rId11"/>
    <p:sldId id="559" r:id="rId12"/>
    <p:sldId id="558" r:id="rId13"/>
    <p:sldId id="557" r:id="rId14"/>
    <p:sldId id="556" r:id="rId15"/>
    <p:sldId id="561" r:id="rId16"/>
    <p:sldId id="562" r:id="rId17"/>
    <p:sldId id="563" r:id="rId18"/>
    <p:sldId id="564" r:id="rId19"/>
    <p:sldId id="565" r:id="rId20"/>
    <p:sldId id="566" r:id="rId21"/>
    <p:sldId id="731" r:id="rId22"/>
    <p:sldId id="555" r:id="rId23"/>
    <p:sldId id="568" r:id="rId24"/>
    <p:sldId id="567" r:id="rId25"/>
    <p:sldId id="554" r:id="rId26"/>
    <p:sldId id="569" r:id="rId27"/>
    <p:sldId id="570" r:id="rId28"/>
    <p:sldId id="571" r:id="rId29"/>
    <p:sldId id="553" r:id="rId30"/>
    <p:sldId id="591" r:id="rId31"/>
    <p:sldId id="590" r:id="rId32"/>
    <p:sldId id="589" r:id="rId33"/>
    <p:sldId id="718" r:id="rId34"/>
    <p:sldId id="458" r:id="rId35"/>
    <p:sldId id="293" r:id="rId36"/>
    <p:sldId id="724" r:id="rId37"/>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04"/>
            <p14:sldId id="585"/>
            <p14:sldId id="586"/>
            <p14:sldId id="528"/>
            <p14:sldId id="529"/>
            <p14:sldId id="560"/>
            <p14:sldId id="559"/>
            <p14:sldId id="558"/>
            <p14:sldId id="557"/>
            <p14:sldId id="556"/>
            <p14:sldId id="561"/>
            <p14:sldId id="562"/>
            <p14:sldId id="563"/>
            <p14:sldId id="564"/>
            <p14:sldId id="565"/>
            <p14:sldId id="566"/>
            <p14:sldId id="731"/>
            <p14:sldId id="555"/>
            <p14:sldId id="568"/>
            <p14:sldId id="567"/>
            <p14:sldId id="554"/>
            <p14:sldId id="569"/>
            <p14:sldId id="570"/>
            <p14:sldId id="571"/>
            <p14:sldId id="553"/>
            <p14:sldId id="591"/>
            <p14:sldId id="590"/>
            <p14:sldId id="589"/>
            <p14:sldId id="718"/>
            <p14:sldId id="458"/>
            <p14:sldId id="293"/>
            <p14:sldId id="7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1F1"/>
    <a:srgbClr val="425563"/>
    <a:srgbClr val="228789"/>
    <a:srgbClr val="2AA8AA"/>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02" autoAdjust="0"/>
    <p:restoredTop sz="69636" autoAdjust="0"/>
  </p:normalViewPr>
  <p:slideViewPr>
    <p:cSldViewPr snapToGrid="0">
      <p:cViewPr varScale="1">
        <p:scale>
          <a:sx n="77" d="100"/>
          <a:sy n="77" d="100"/>
        </p:scale>
        <p:origin x="1968" y="84"/>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10T12:39:11.325"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10/12/2025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10/12/2025</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on Upper gastrointestinal tumours - Pancreatic.  This module is designed to help Cancer Administration staff gain a better understanding of these tumours and the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Regional lymph nodes for the pancreas are known as the peripancreatic nodes meaning literally “around the pancreas”. </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21424430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Diagnosis of a pancreatic tumour might include blood tests, radiological imaging, endoscopic procedures and biopsies.</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14239496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Around 90% of pancreatic tumours are Ductal Adenocarcinomas.  These usually arise in the lining of the pancreatic duct.  Neuroendocrine tumours are relatively rare.</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1051270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ICD10 codes for Invasive tumours of the pancreas are shown here…  All invasive tumours must be recorded in your cancer data management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19865274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the ICD10 code for an in-situ pancreatic tumour is D01.7</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37872730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tumours are determined to be of unknown or uncertain behaviour.  A pancreatic tumour of unknown or uncertain behaviour is coded as D37.7. It should be noted that while your clinical team may request that non-invasive tumours are also recorded, these do not currently require a COSD submission from your cancer data management system – NDRS obtains this data direct from the pathology labs</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18622272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grade of tumours is determined by their similarity to normal tissue and the extent of abnormal features</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33536736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Carcinomas within the pancreas are staged using the appropriate UICC TNM version.  However, neuroendocrine tumours are staged using the ENETS version of TNM.  Please ensure the version is correctly recorded in your cancer management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27671081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more details please refer to the NDRS training module KPI-TNM Staging 101</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26214695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common form of surgery for a tumour in the pancreatic duct or the head of the pancreas is a </a:t>
            </a:r>
            <a:r>
              <a:rPr lang="en-GB" dirty="0" err="1"/>
              <a:t>Whipples</a:t>
            </a:r>
            <a:r>
              <a:rPr lang="en-GB" dirty="0"/>
              <a:t> resection in which part of the pancreas is retained and reattached.  </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1394076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In this module we’ll give you a brief introduction to Upper GI tumours including some of the symptoms that patients might experience.  We’ll look at the anatomy &amp; physiology of the Upper GI system and will then go through diagnosis &amp; treatment options.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 forms of surgery include a Pylorus Preserving Pancreaticoduodenectomy which is similar to a </a:t>
            </a:r>
            <a:r>
              <a:rPr lang="en-GB" dirty="0" err="1"/>
              <a:t>Whipples</a:t>
            </a:r>
            <a:r>
              <a:rPr lang="en-GB" dirty="0"/>
              <a:t> resection but unlike a </a:t>
            </a:r>
            <a:r>
              <a:rPr lang="en-GB" dirty="0" err="1"/>
              <a:t>Whipples</a:t>
            </a:r>
            <a:r>
              <a:rPr lang="en-GB" dirty="0"/>
              <a:t> does not remove the lower part of the stomach.  Alternatively the surgeon may choose to perform a pancreatectomy, either total or distal, although pancreatectomies are relatively rare.  Patients who have undergone pancreatectomy may require medications to preserve digestive function and possibly insulin to regulate their blood sugar.</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16119187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 surgeries may be offered to relieve symptoms if the cancer is too advanced to be curable.  These may include a stent in the duodenum to relieve severe constipation or one of several forms of bypass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2947203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Radiotherapy is rarely used in the treatment of the cancer itself although it may be used to relieve symptoms in advanced disease.</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7418099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Radiotherapy may be given in conjunction with chemotherapy as a palliative treatment</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35311107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Chemotherapy alone is often given post-operatively to ensure removal of as much tumour tissue as possible.  It may also be used where surgery is not possible.</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15864838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summarise…</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37703201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Increased age, smoking and obesity are all among the risk factors for pancreatic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151873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 early stage pancreatic tumour may not show any symptoms.  Later stage disease may present with jaundice or weight loss.</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39159395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Investigations may range from a simple blood test through to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14544042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If a tumour is diagnosed, it may or may not be invasive.  All invasive tumours must be recorded in your cancer data management system and while the clinical team might request that in situ tumours and tumours of unknown or uncertain behaviour are recorded, these do not need to be recorded for the purposes of COSD – NDRS obtains these records directly from the pathology labs</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4253608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Firstly, we’ll look at the various types of Upper GI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696891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Upper gastrointestinal tract consists of the Oesophagus, Stomach, Duodenum and small intestine.  The Liver, Gall Bladder and Pancreas also play a significant role in the digestion of food. Training modules are available for Oesophageal, Stomach and Pancreatic tumours. This module covers Pancreatic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3841143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start off by looking at the causes and risk factors for pancreatic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213673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which include increased age, diabetes and obesity.  A family history of pancreatic tumours will also increase the risk.</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27144435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Pancreatic tumours often cause no symptoms in the early stages.  Symptoms of more advanced disease may include jaundice and weight loss.</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40894136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pancreas is a leaf-shaped organ that lies below the diaphragm, near the stomach and duodenum.  It makes digestive juices that enter the duodenum through a duct, as well as secreting various hormones directly into the bloodstream.  One of the hormones it secretes is insulin which controls blood sugar levels</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1666629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Ampulla of </a:t>
            </a:r>
            <a:r>
              <a:rPr lang="en-GB" dirty="0" err="1"/>
              <a:t>Vater</a:t>
            </a:r>
            <a:r>
              <a:rPr lang="en-GB" dirty="0"/>
              <a:t> is where the pancreatic duct and the common bile duct - from the gallbladder - converge, just prior to joining with the duodenum</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28458354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10/12/2025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10/12/2025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10/12/2025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10/12/2025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10/12/2025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2.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2.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2.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11.png"/><Relationship Id="rId5" Type="http://schemas.openxmlformats.org/officeDocument/2006/relationships/image" Target="../media/image1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2.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2.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2.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2.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33.xml"/><Relationship Id="rId9" Type="http://schemas.openxmlformats.org/officeDocument/2006/relationships/hyperlink" Target="mailto:p.stacey@nhs.net"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4.tiff"/><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2.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5.tiff"/><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6.tiff"/><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a:xfrm>
            <a:off x="838200" y="4792126"/>
            <a:ext cx="10515600" cy="1692042"/>
          </a:xfrm>
        </p:spPr>
        <p:txBody>
          <a:bodyPr/>
          <a:lstStyle/>
          <a:p>
            <a:r>
              <a:rPr lang="en-GB" dirty="0"/>
              <a:t>Upper Gastrointestinal tumours</a:t>
            </a:r>
          </a:p>
          <a:p>
            <a:r>
              <a:rPr lang="en-GB" dirty="0"/>
              <a:t>Pancreatic</a:t>
            </a:r>
          </a:p>
          <a:p>
            <a:r>
              <a:rPr lang="en-GB" dirty="0"/>
              <a:t>V4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10/12/2025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8" name="Audio 7">
            <a:hlinkClick r:id="" action="ppaction://media"/>
            <a:extLst>
              <a:ext uri="{FF2B5EF4-FFF2-40B4-BE49-F238E27FC236}">
                <a16:creationId xmlns:a16="http://schemas.microsoft.com/office/drawing/2014/main" id="{8D638390-40E8-41B0-AF14-62E7A89DBF0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7219"/>
    </mc:Choice>
    <mc:Fallback xmlns="">
      <p:transition spd="slow" advTm="172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Regional Lymph Nodes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4741453"/>
          </a:xfrm>
        </p:spPr>
        <p:txBody>
          <a:bodyPr>
            <a:normAutofit/>
          </a:bodyPr>
          <a:lstStyle/>
          <a:p>
            <a:r>
              <a:rPr lang="en-GB" dirty="0"/>
              <a:t>The regional lymph nodes for the pancreas are the </a:t>
            </a:r>
            <a:r>
              <a:rPr lang="en-GB" b="1" dirty="0"/>
              <a:t>peripancreatic</a:t>
            </a:r>
            <a:r>
              <a:rPr lang="en-GB" dirty="0"/>
              <a:t> lymph nodes, which can be subdivided as:</a:t>
            </a:r>
          </a:p>
          <a:p>
            <a:endParaRPr lang="en-GB" dirty="0"/>
          </a:p>
          <a:p>
            <a:pPr marL="635000" lvl="1" indent="-285750"/>
            <a:r>
              <a:rPr lang="en-GB" sz="2400" dirty="0"/>
              <a:t>Anterior (in front of the pancreas)</a:t>
            </a:r>
          </a:p>
          <a:p>
            <a:pPr marL="635000" lvl="1" indent="-285750"/>
            <a:r>
              <a:rPr lang="en-GB" sz="2400" dirty="0"/>
              <a:t>Posterior (behind the pancreas)</a:t>
            </a:r>
          </a:p>
          <a:p>
            <a:pPr marL="635000" lvl="1" indent="-285750"/>
            <a:r>
              <a:rPr lang="en-GB" sz="2400" dirty="0"/>
              <a:t>Inferior (just below the pancreas)</a:t>
            </a:r>
          </a:p>
          <a:p>
            <a:pPr marL="635000" lvl="1" indent="-285750"/>
            <a:r>
              <a:rPr lang="en-GB" sz="2400" dirty="0"/>
              <a:t>Superior (just above the pancreas)</a:t>
            </a:r>
          </a:p>
          <a:p>
            <a:pPr marL="635000" lvl="1" indent="-285750"/>
            <a:r>
              <a:rPr lang="en-GB" sz="2400" dirty="0"/>
              <a:t>Splenic hilum (between the pancreas and the spleen)</a:t>
            </a:r>
          </a:p>
          <a:p>
            <a:pPr marL="635000" lvl="1" indent="-285750"/>
            <a:r>
              <a:rPr lang="en-GB" sz="2400" dirty="0" err="1"/>
              <a:t>Infrapyloric</a:t>
            </a:r>
            <a:r>
              <a:rPr lang="en-GB" sz="2400" dirty="0"/>
              <a:t> and </a:t>
            </a:r>
            <a:r>
              <a:rPr lang="en-GB" sz="2400" dirty="0" err="1"/>
              <a:t>Subpyloric</a:t>
            </a:r>
            <a:r>
              <a:rPr lang="en-GB" sz="2400" dirty="0"/>
              <a:t> (near the </a:t>
            </a:r>
            <a:r>
              <a:rPr lang="en-GB" sz="2400" dirty="0" err="1"/>
              <a:t>pylorum</a:t>
            </a:r>
            <a:r>
              <a:rPr lang="en-GB" sz="2400" dirty="0"/>
              <a:t> of the stomach)</a:t>
            </a:r>
          </a:p>
          <a:p>
            <a:pPr marL="635000" lvl="1" indent="-285750"/>
            <a:r>
              <a:rPr lang="en-GB" sz="2400" dirty="0"/>
              <a:t>Coeliac (on the coeliac artery)</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9" name="Audio 8">
            <a:hlinkClick r:id="" action="ppaction://media"/>
            <a:extLst>
              <a:ext uri="{FF2B5EF4-FFF2-40B4-BE49-F238E27FC236}">
                <a16:creationId xmlns:a16="http://schemas.microsoft.com/office/drawing/2014/main" id="{AC4D7DE4-0C9B-4470-AF6F-E87A10E86CC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33598698"/>
      </p:ext>
    </p:extLst>
  </p:cSld>
  <p:clrMapOvr>
    <a:masterClrMapping/>
  </p:clrMapOvr>
  <mc:AlternateContent xmlns:mc="http://schemas.openxmlformats.org/markup-compatibility/2006" xmlns:p14="http://schemas.microsoft.com/office/powerpoint/2010/main">
    <mc:Choice Requires="p14">
      <p:transition spd="slow" p14:dur="2000" advTm="10612"/>
    </mc:Choice>
    <mc:Fallback xmlns="">
      <p:transition spd="slow" advTm="106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53D2EB5-3081-4537-8269-1DECD686E7EA}"/>
              </a:ext>
            </a:extLst>
          </p:cNvPr>
          <p:cNvPicPr>
            <a:picLocks noChangeAspect="1"/>
          </p:cNvPicPr>
          <p:nvPr/>
        </p:nvPicPr>
        <p:blipFill>
          <a:blip r:embed="rId5"/>
          <a:stretch>
            <a:fillRect/>
          </a:stretch>
        </p:blipFill>
        <p:spPr>
          <a:xfrm>
            <a:off x="7022782" y="2222500"/>
            <a:ext cx="4623836" cy="3851275"/>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781800" cy="4741453"/>
          </a:xfrm>
        </p:spPr>
        <p:txBody>
          <a:bodyPr>
            <a:normAutofit lnSpcReduction="10000"/>
          </a:bodyPr>
          <a:lstStyle/>
          <a:p>
            <a:r>
              <a:rPr lang="en-GB" dirty="0"/>
              <a:t>Trans Abdominal ultrasound </a:t>
            </a:r>
          </a:p>
          <a:p>
            <a:r>
              <a:rPr lang="en-GB" dirty="0"/>
              <a:t>CA 19-9 and CEA blood markers </a:t>
            </a:r>
          </a:p>
          <a:p>
            <a:r>
              <a:rPr lang="en-GB" dirty="0"/>
              <a:t>Scans - CT scan and/or  MRI.  PET-CT (if metastatic deposits suspected)</a:t>
            </a:r>
          </a:p>
          <a:p>
            <a:r>
              <a:rPr lang="en-GB" dirty="0"/>
              <a:t>Endoscopic Ultrasonography</a:t>
            </a:r>
          </a:p>
          <a:p>
            <a:r>
              <a:rPr lang="en-GB" dirty="0"/>
              <a:t>Endoscopic Retrograde </a:t>
            </a:r>
            <a:r>
              <a:rPr lang="en-GB" dirty="0" err="1"/>
              <a:t>Cholangio</a:t>
            </a:r>
            <a:r>
              <a:rPr lang="en-GB" dirty="0"/>
              <a:t>-Pancreatography (ERCP - pictured)</a:t>
            </a:r>
          </a:p>
          <a:p>
            <a:r>
              <a:rPr lang="en-GB" dirty="0"/>
              <a:t>MRI / MRCP (Magnetic Resonant </a:t>
            </a:r>
            <a:r>
              <a:rPr lang="en-GB" dirty="0" err="1"/>
              <a:t>Cholangio</a:t>
            </a:r>
            <a:r>
              <a:rPr lang="en-GB" dirty="0"/>
              <a:t>-Pancreatography) </a:t>
            </a:r>
          </a:p>
          <a:p>
            <a:r>
              <a:rPr lang="en-GB" dirty="0"/>
              <a:t>Biopsy </a:t>
            </a:r>
          </a:p>
          <a:p>
            <a:r>
              <a:rPr lang="en-GB" dirty="0"/>
              <a:t>Laparoscopy (if metastatic deposits suspected)</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7" name="Audio 6">
            <a:hlinkClick r:id="" action="ppaction://media"/>
            <a:extLst>
              <a:ext uri="{FF2B5EF4-FFF2-40B4-BE49-F238E27FC236}">
                <a16:creationId xmlns:a16="http://schemas.microsoft.com/office/drawing/2014/main" id="{0888B862-B368-4328-A245-90B8B2829C9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53560547"/>
      </p:ext>
    </p:extLst>
  </p:cSld>
  <p:clrMapOvr>
    <a:masterClrMapping/>
  </p:clrMapOvr>
  <mc:AlternateContent xmlns:mc="http://schemas.openxmlformats.org/markup-compatibility/2006" xmlns:p14="http://schemas.microsoft.com/office/powerpoint/2010/main">
    <mc:Choice Requires="p14">
      <p:transition spd="slow" p14:dur="2000" advTm="12281"/>
    </mc:Choice>
    <mc:Fallback xmlns="">
      <p:transition spd="slow" advTm="122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The most common type of tumour to occur in the pancreas is </a:t>
            </a:r>
            <a:r>
              <a:rPr lang="en-GB" b="1" dirty="0"/>
              <a:t>Pancreatic Ductal Adenocarcinoma </a:t>
            </a:r>
            <a:r>
              <a:rPr lang="en-GB" dirty="0"/>
              <a:t>which accounts for 90% of all pancreatic tumours</a:t>
            </a:r>
          </a:p>
          <a:p>
            <a:pPr marL="0" indent="0">
              <a:buNone/>
            </a:pPr>
            <a:endParaRPr lang="en-GB" dirty="0"/>
          </a:p>
          <a:p>
            <a:r>
              <a:rPr lang="en-GB" dirty="0"/>
              <a:t>Arise within the exocrine tissue of the cells lining the ducts of the pancreas </a:t>
            </a:r>
          </a:p>
          <a:p>
            <a:pPr marL="0" indent="0">
              <a:buNone/>
            </a:pPr>
            <a:endParaRPr lang="en-GB" dirty="0"/>
          </a:p>
          <a:p>
            <a:pPr marL="0" indent="0">
              <a:buNone/>
            </a:pPr>
            <a:r>
              <a:rPr lang="en-GB" dirty="0"/>
              <a:t>More rarely, n</a:t>
            </a:r>
            <a:r>
              <a:rPr lang="en-GB" sz="2400" dirty="0"/>
              <a:t>euroendocrine tumours can occur – various morphology codes (please refer to the Neuroendocrine – Key Points training module: </a:t>
            </a:r>
            <a:r>
              <a:rPr lang="en-GB" sz="2400" dirty="0">
                <a:hlinkClick r:id="rId5"/>
              </a:rPr>
              <a:t>https://digital.nhs.uk/ndrs/data/cancer-data-training-materials</a:t>
            </a:r>
            <a:r>
              <a:rPr lang="en-GB" sz="2400" dirty="0"/>
              <a:t> )</a:t>
            </a:r>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pic>
        <p:nvPicPr>
          <p:cNvPr id="8" name="Audio 7">
            <a:hlinkClick r:id="" action="ppaction://media"/>
            <a:extLst>
              <a:ext uri="{FF2B5EF4-FFF2-40B4-BE49-F238E27FC236}">
                <a16:creationId xmlns:a16="http://schemas.microsoft.com/office/drawing/2014/main" id="{BFB0B0C3-1B4C-4518-9667-47CB2CBAFD0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15761937"/>
      </p:ext>
    </p:extLst>
  </p:cSld>
  <p:clrMapOvr>
    <a:masterClrMapping/>
  </p:clrMapOvr>
  <mc:AlternateContent xmlns:mc="http://schemas.openxmlformats.org/markup-compatibility/2006" xmlns:p14="http://schemas.microsoft.com/office/powerpoint/2010/main">
    <mc:Choice Requires="p14">
      <p:transition spd="slow" p14:dur="2000" advTm="15071"/>
    </mc:Choice>
    <mc:Fallback xmlns="">
      <p:transition spd="slow" advTm="150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Topography - 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228594" lvl="1" fontAlgn="base">
              <a:spcBef>
                <a:spcPts val="1000"/>
              </a:spcBef>
              <a:spcAft>
                <a:spcPct val="0"/>
              </a:spcAft>
              <a:defRPr/>
            </a:pPr>
            <a:r>
              <a:rPr lang="en-US" altLang="en-US" sz="2400" kern="0" dirty="0">
                <a:solidFill>
                  <a:srgbClr val="000000"/>
                </a:solidFill>
              </a:rPr>
              <a:t>Invasive tumours of the pancreas are classified as: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C25.0</a:t>
            </a:r>
            <a:r>
              <a:rPr lang="en-US" altLang="en-US" sz="2200" kern="0" dirty="0">
                <a:solidFill>
                  <a:srgbClr val="000000"/>
                </a:solidFill>
              </a:rPr>
              <a:t> – Head of pancreas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C25.1</a:t>
            </a:r>
            <a:r>
              <a:rPr lang="en-US" altLang="en-US" sz="2200" kern="0" dirty="0">
                <a:solidFill>
                  <a:srgbClr val="000000"/>
                </a:solidFill>
              </a:rPr>
              <a:t> – Body of pancreas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C25.2</a:t>
            </a:r>
            <a:r>
              <a:rPr lang="en-US" altLang="en-US" sz="2200" kern="0" dirty="0">
                <a:solidFill>
                  <a:srgbClr val="000000"/>
                </a:solidFill>
              </a:rPr>
              <a:t> – Tail of pancreas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C25.3</a:t>
            </a:r>
            <a:r>
              <a:rPr lang="en-US" altLang="en-US" sz="2200" kern="0" dirty="0">
                <a:solidFill>
                  <a:srgbClr val="000000"/>
                </a:solidFill>
              </a:rPr>
              <a:t> – Pancreatic duct</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C25.4</a:t>
            </a:r>
            <a:r>
              <a:rPr lang="en-US" altLang="en-US" sz="2200" kern="0" dirty="0">
                <a:solidFill>
                  <a:srgbClr val="000000"/>
                </a:solidFill>
              </a:rPr>
              <a:t> – Endocrine pancreas (including Islets of Langerhans)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C25.5</a:t>
            </a:r>
            <a:r>
              <a:rPr lang="en-US" altLang="en-US" sz="2200" kern="0" dirty="0">
                <a:solidFill>
                  <a:srgbClr val="000000"/>
                </a:solidFill>
              </a:rPr>
              <a:t> – Other parts of pancreas (including Neck of pancreas)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C25.8</a:t>
            </a:r>
            <a:r>
              <a:rPr lang="en-US" altLang="en-US" sz="2200" kern="0" dirty="0">
                <a:solidFill>
                  <a:srgbClr val="000000"/>
                </a:solidFill>
              </a:rPr>
              <a:t> – Overlapping lesion of pancreas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C25.9</a:t>
            </a:r>
            <a:r>
              <a:rPr lang="en-US" altLang="en-US" sz="2200" kern="0" dirty="0">
                <a:solidFill>
                  <a:srgbClr val="000000"/>
                </a:solidFill>
              </a:rPr>
              <a:t> – Pancreas, unspecified</a:t>
            </a:r>
          </a:p>
          <a:p>
            <a:pPr marL="1200138" lvl="2" indent="-285750" defTabSz="914400" eaLnBrk="0" fontAlgn="base" hangingPunct="0">
              <a:spcBef>
                <a:spcPct val="20000"/>
              </a:spcBef>
              <a:spcAft>
                <a:spcPct val="0"/>
              </a:spcAft>
              <a:buFontTx/>
              <a:buChar char="•"/>
              <a:defRPr/>
            </a:pPr>
            <a:endParaRPr lang="en-US" altLang="en-US" kern="0" dirty="0">
              <a:solidFill>
                <a:srgbClr val="000000"/>
              </a:solidFill>
            </a:endParaRPr>
          </a:p>
          <a:p>
            <a:r>
              <a:rPr lang="en-US" altLang="en-US" kern="0" dirty="0">
                <a:solidFill>
                  <a:srgbClr val="000000"/>
                </a:solidFill>
              </a:rPr>
              <a:t>All invasive ICD10 codes must be recorded</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7" name="Audio 6">
            <a:hlinkClick r:id="" action="ppaction://media"/>
            <a:extLst>
              <a:ext uri="{FF2B5EF4-FFF2-40B4-BE49-F238E27FC236}">
                <a16:creationId xmlns:a16="http://schemas.microsoft.com/office/drawing/2014/main" id="{5F3AAA15-4540-45DE-A7A6-D5DD42BA44F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39497944"/>
      </p:ext>
    </p:extLst>
  </p:cSld>
  <p:clrMapOvr>
    <a:masterClrMapping/>
  </p:clrMapOvr>
  <mc:AlternateContent xmlns:mc="http://schemas.openxmlformats.org/markup-compatibility/2006" xmlns:p14="http://schemas.microsoft.com/office/powerpoint/2010/main">
    <mc:Choice Requires="p14">
      <p:transition spd="slow" p14:dur="2000" advTm="12943"/>
    </mc:Choice>
    <mc:Fallback xmlns="">
      <p:transition spd="slow" advTm="129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Topography – In Situ</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742950" lvl="1" indent="-285750" defTabSz="914400" eaLnBrk="0" fontAlgn="base" hangingPunct="0">
              <a:spcBef>
                <a:spcPct val="20000"/>
              </a:spcBef>
              <a:spcAft>
                <a:spcPct val="0"/>
              </a:spcAft>
              <a:buFontTx/>
              <a:buChar char="•"/>
              <a:defRPr/>
            </a:pPr>
            <a:r>
              <a:rPr lang="en-US" altLang="en-US" sz="2400" kern="0" dirty="0">
                <a:solidFill>
                  <a:srgbClr val="000000"/>
                </a:solidFill>
              </a:rPr>
              <a:t>Once diagnosed, an in situ pancreatic tumour is classified as </a:t>
            </a:r>
            <a:r>
              <a:rPr lang="en-US" altLang="en-US" sz="2400" b="1" kern="0" dirty="0">
                <a:solidFill>
                  <a:srgbClr val="000000"/>
                </a:solidFill>
              </a:rPr>
              <a:t>D01.7</a:t>
            </a:r>
          </a:p>
          <a:p>
            <a:pPr marL="742950" lvl="1" indent="-285750" defTabSz="914400" eaLnBrk="0" fontAlgn="base" hangingPunct="0">
              <a:spcBef>
                <a:spcPct val="20000"/>
              </a:spcBef>
              <a:spcAft>
                <a:spcPct val="0"/>
              </a:spcAft>
              <a:buFontTx/>
              <a:buChar char="•"/>
              <a:defRPr/>
            </a:pPr>
            <a:endParaRPr lang="en-US" altLang="en-US" sz="2400" kern="0" dirty="0">
              <a:solidFill>
                <a:srgbClr val="000000"/>
              </a:solidFill>
            </a:endParaRPr>
          </a:p>
          <a:p>
            <a:pPr marL="742950" lvl="1" indent="-285750" defTabSz="914400" eaLnBrk="0" fontAlgn="base" hangingPunct="0">
              <a:spcBef>
                <a:spcPct val="20000"/>
              </a:spcBef>
              <a:spcAft>
                <a:spcPct val="0"/>
              </a:spcAft>
              <a:buFontTx/>
              <a:buChar char="•"/>
              <a:defRPr/>
            </a:pPr>
            <a:r>
              <a:rPr lang="en-GB" altLang="en-US" sz="2400" kern="0" dirty="0">
                <a:solidFill>
                  <a:srgbClr val="000000"/>
                </a:solidFill>
              </a:rPr>
              <a:t>While your clinical team may request that D01.7 in-situ stomach tumours are recorded, these do not currently require a COSD submission from your cancer data management system – NDRS obtains this data direct from pathology laboratories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7" name="Audio 6">
            <a:hlinkClick r:id="" action="ppaction://media"/>
            <a:extLst>
              <a:ext uri="{FF2B5EF4-FFF2-40B4-BE49-F238E27FC236}">
                <a16:creationId xmlns:a16="http://schemas.microsoft.com/office/drawing/2014/main" id="{D9D3FEE7-5A53-4DD2-8400-800ED176347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50884685"/>
      </p:ext>
    </p:extLst>
  </p:cSld>
  <p:clrMapOvr>
    <a:masterClrMapping/>
  </p:clrMapOvr>
  <mc:AlternateContent xmlns:mc="http://schemas.openxmlformats.org/markup-compatibility/2006" xmlns:p14="http://schemas.microsoft.com/office/powerpoint/2010/main">
    <mc:Choice Requires="p14">
      <p:transition spd="slow" p14:dur="2000" advTm="9158"/>
    </mc:Choice>
    <mc:Fallback xmlns="">
      <p:transition spd="slow" advTm="91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Topography – Unknown or Uncertain Behaviour</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742950" lvl="1" indent="-285750" defTabSz="914400" eaLnBrk="0" fontAlgn="base" hangingPunct="0">
              <a:spcBef>
                <a:spcPct val="20000"/>
              </a:spcBef>
              <a:spcAft>
                <a:spcPct val="0"/>
              </a:spcAft>
              <a:buFontTx/>
              <a:buChar char="•"/>
              <a:defRPr/>
            </a:pPr>
            <a:r>
              <a:rPr lang="en-US" altLang="en-US" sz="2400" kern="0" dirty="0">
                <a:solidFill>
                  <a:srgbClr val="000000"/>
                </a:solidFill>
              </a:rPr>
              <a:t>Once diagnosed, a pancreatic tumour of unknown or uncertain behaviour is classified as </a:t>
            </a:r>
            <a:r>
              <a:rPr lang="en-US" altLang="en-US" sz="2400" b="1" kern="0" dirty="0">
                <a:solidFill>
                  <a:srgbClr val="000000"/>
                </a:solidFill>
              </a:rPr>
              <a:t>D37.7</a:t>
            </a:r>
          </a:p>
          <a:p>
            <a:pPr marL="742950" lvl="1" indent="-285750" defTabSz="914400" eaLnBrk="0" fontAlgn="base" hangingPunct="0">
              <a:spcBef>
                <a:spcPct val="20000"/>
              </a:spcBef>
              <a:spcAft>
                <a:spcPct val="0"/>
              </a:spcAft>
              <a:buFontTx/>
              <a:buChar char="•"/>
              <a:defRPr/>
            </a:pPr>
            <a:endParaRPr lang="en-US" altLang="en-US" sz="2400" kern="0" dirty="0">
              <a:solidFill>
                <a:srgbClr val="000000"/>
              </a:solidFill>
            </a:endParaRPr>
          </a:p>
          <a:p>
            <a:pPr marL="742950" lvl="1" indent="-285750" defTabSz="914400" eaLnBrk="0" fontAlgn="base" hangingPunct="0">
              <a:spcBef>
                <a:spcPct val="20000"/>
              </a:spcBef>
              <a:spcAft>
                <a:spcPct val="0"/>
              </a:spcAft>
              <a:buFontTx/>
              <a:buChar char="•"/>
              <a:defRPr/>
            </a:pPr>
            <a:r>
              <a:rPr lang="en-GB" altLang="en-US" sz="2400" kern="0" dirty="0">
                <a:solidFill>
                  <a:srgbClr val="000000"/>
                </a:solidFill>
              </a:rPr>
              <a:t>While your clinical team may request that D37.7 stomach tumours are recorded, these do not currently require a COSD submission from your cancer data management system – NDRS obtains this data direct from pathology laboratories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9" name="Audio 8">
            <a:hlinkClick r:id="" action="ppaction://media"/>
            <a:extLst>
              <a:ext uri="{FF2B5EF4-FFF2-40B4-BE49-F238E27FC236}">
                <a16:creationId xmlns:a16="http://schemas.microsoft.com/office/drawing/2014/main" id="{0152CCCB-350B-4C1B-BFE8-3343E11D359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759697053"/>
      </p:ext>
    </p:extLst>
  </p:cSld>
  <p:clrMapOvr>
    <a:masterClrMapping/>
  </p:clrMapOvr>
  <mc:AlternateContent xmlns:mc="http://schemas.openxmlformats.org/markup-compatibility/2006" xmlns:p14="http://schemas.microsoft.com/office/powerpoint/2010/main">
    <mc:Choice Requires="p14">
      <p:transition spd="slow" p14:dur="2000" advTm="30273"/>
    </mc:Choice>
    <mc:Fallback xmlns="">
      <p:transition spd="slow" advTm="302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Grade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altLang="en-US" b="1" dirty="0"/>
              <a:t>Grade 1</a:t>
            </a:r>
          </a:p>
          <a:p>
            <a:pPr marL="0" indent="0">
              <a:buNone/>
            </a:pPr>
            <a:r>
              <a:rPr lang="en-GB" altLang="en-US" dirty="0"/>
              <a:t>Tumours look very similar to the normal tissue and have the best prognosis</a:t>
            </a:r>
          </a:p>
          <a:p>
            <a:pPr marL="0" indent="0">
              <a:buNone/>
            </a:pPr>
            <a:endParaRPr lang="en-GB" altLang="en-US" dirty="0"/>
          </a:p>
          <a:p>
            <a:pPr marL="0" indent="0">
              <a:buNone/>
            </a:pPr>
            <a:r>
              <a:rPr lang="en-GB" altLang="en-US" b="1" dirty="0"/>
              <a:t>Grade 2</a:t>
            </a:r>
          </a:p>
          <a:p>
            <a:pPr marL="0" indent="0">
              <a:buNone/>
            </a:pPr>
            <a:r>
              <a:rPr lang="en-GB" altLang="en-US" dirty="0"/>
              <a:t>Tumours are formed of cells that somewhat resemble normal tissue but have more abnormal features than Grade 1</a:t>
            </a:r>
          </a:p>
          <a:p>
            <a:pPr marL="0" indent="0">
              <a:buNone/>
            </a:pPr>
            <a:endParaRPr lang="en-GB" altLang="en-US" dirty="0"/>
          </a:p>
          <a:p>
            <a:pPr marL="0" indent="0">
              <a:buNone/>
            </a:pPr>
            <a:r>
              <a:rPr lang="en-GB" altLang="en-US" b="1" dirty="0"/>
              <a:t>Grade 3</a:t>
            </a:r>
          </a:p>
          <a:p>
            <a:pPr marL="0" indent="0">
              <a:buNone/>
            </a:pPr>
            <a:r>
              <a:rPr lang="en-GB" altLang="en-US" dirty="0"/>
              <a:t>Tumours have very abnormal cells and the worst prognosis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7" name="Audio 6">
            <a:hlinkClick r:id="" action="ppaction://media"/>
            <a:extLst>
              <a:ext uri="{FF2B5EF4-FFF2-40B4-BE49-F238E27FC236}">
                <a16:creationId xmlns:a16="http://schemas.microsoft.com/office/drawing/2014/main" id="{26E96BCC-DDB4-48B6-94E9-41AD4512F0B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65573720"/>
      </p:ext>
    </p:extLst>
  </p:cSld>
  <p:clrMapOvr>
    <a:masterClrMapping/>
  </p:clrMapOvr>
  <mc:AlternateContent xmlns:mc="http://schemas.openxmlformats.org/markup-compatibility/2006" xmlns:p14="http://schemas.microsoft.com/office/powerpoint/2010/main">
    <mc:Choice Requires="p14">
      <p:transition spd="slow" p14:dur="2000" advTm="9483"/>
    </mc:Choice>
    <mc:Fallback xmlns="">
      <p:transition spd="slow" advTm="94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10000"/>
          </a:bodyPr>
          <a:lstStyle/>
          <a:p>
            <a:r>
              <a:rPr lang="en-GB" dirty="0">
                <a:cs typeface="Arial" pitchFamily="34" charset="0"/>
              </a:rPr>
              <a:t>Pancreatic tumours (neuroendocrine) are staged using the </a:t>
            </a:r>
            <a:r>
              <a:rPr lang="en-GB" b="1" dirty="0">
                <a:cs typeface="Arial" pitchFamily="34" charset="0"/>
              </a:rPr>
              <a:t>European Neuroendocrine Tumour Society TNM (ENETS) version</a:t>
            </a:r>
          </a:p>
          <a:p>
            <a:r>
              <a:rPr lang="en-GB" dirty="0">
                <a:cs typeface="Arial" pitchFamily="34" charset="0"/>
              </a:rPr>
              <a:t>Pancreatic carcinoma is staged as follows:</a:t>
            </a:r>
          </a:p>
          <a:p>
            <a:pPr marL="1142971" lvl="3">
              <a:spcBef>
                <a:spcPts val="1000"/>
              </a:spcBef>
            </a:pPr>
            <a:r>
              <a:rPr lang="en-GB" sz="2400" b="1" dirty="0"/>
              <a:t>For diagnosis dates up to 31</a:t>
            </a:r>
            <a:r>
              <a:rPr lang="en-GB" sz="2400" b="1" baseline="30000" dirty="0"/>
              <a:t>st</a:t>
            </a:r>
            <a:r>
              <a:rPr lang="en-GB" sz="2400" b="1" dirty="0"/>
              <a:t> December 2025 use UICC TNM v8</a:t>
            </a:r>
          </a:p>
          <a:p>
            <a:pPr marL="1142971" lvl="3">
              <a:spcBef>
                <a:spcPts val="1000"/>
              </a:spcBef>
            </a:pPr>
            <a:r>
              <a:rPr lang="en-GB" sz="2400" b="1" dirty="0"/>
              <a:t>For diagnosis dates from 1</a:t>
            </a:r>
            <a:r>
              <a:rPr lang="en-GB" sz="2400" b="1" baseline="30000" dirty="0"/>
              <a:t>st</a:t>
            </a:r>
            <a:r>
              <a:rPr lang="en-GB" sz="2400" b="1" dirty="0"/>
              <a:t> January 2026 use UICC TNM v9</a:t>
            </a:r>
          </a:p>
          <a:p>
            <a:r>
              <a:rPr lang="en-US" dirty="0"/>
              <a:t>Please note that the TNM </a:t>
            </a:r>
            <a:r>
              <a:rPr lang="en-US" b="1" dirty="0"/>
              <a:t>version</a:t>
            </a:r>
            <a:r>
              <a:rPr lang="en-US" dirty="0"/>
              <a:t> must be accurately recorded – if you are unable to amend the version on your cancer data management system, please refer to your line manager</a:t>
            </a:r>
          </a:p>
          <a:p>
            <a:r>
              <a:rPr lang="en-US" dirty="0"/>
              <a:t>For non-neuroendocrine tumours 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 </a:t>
            </a:r>
          </a:p>
          <a:p>
            <a:pPr lvl="1"/>
            <a:r>
              <a:rPr lang="en-GB" b="1" dirty="0"/>
              <a:t>Patient staged using TNM9 not TNM8 as per CR2070</a:t>
            </a:r>
            <a:endParaRPr lang="en-US" dirty="0"/>
          </a:p>
          <a:p>
            <a:endParaRPr lang="en-US"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10" name="Audio 9">
            <a:hlinkClick r:id="" action="ppaction://media"/>
            <a:extLst>
              <a:ext uri="{FF2B5EF4-FFF2-40B4-BE49-F238E27FC236}">
                <a16:creationId xmlns:a16="http://schemas.microsoft.com/office/drawing/2014/main" id="{59F41907-774A-EEF8-4560-414CF601831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46964917"/>
      </p:ext>
    </p:extLst>
  </p:cSld>
  <p:clrMapOvr>
    <a:masterClrMapping/>
  </p:clrMapOvr>
  <mc:AlternateContent xmlns:mc="http://schemas.openxmlformats.org/markup-compatibility/2006" xmlns:p14="http://schemas.microsoft.com/office/powerpoint/2010/main">
    <mc:Choice Requires="p14">
      <p:transition spd="slow" p14:dur="2000" advTm="18680"/>
    </mc:Choice>
    <mc:Fallback xmlns="">
      <p:transition spd="slow" advTm="186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cs typeface="Arial" pitchFamily="34" charset="0"/>
              </a:rPr>
              <a:t>If in doubt as to which staging system to use, please see the latest COSD User Guide, Appendix E (link to the download page in the Summary)</a:t>
            </a:r>
          </a:p>
          <a:p>
            <a:endParaRPr lang="en-GB" dirty="0">
              <a:cs typeface="Arial" pitchFamily="34" charset="0"/>
            </a:endParaRPr>
          </a:p>
          <a:p>
            <a:r>
              <a:rPr lang="en-GB" dirty="0">
                <a:cs typeface="Arial" pitchFamily="34" charset="0"/>
              </a:rPr>
              <a:t>For details on recording stage, please see the NDRS training module KPI-TNM Staging 101</a:t>
            </a:r>
          </a:p>
          <a:p>
            <a:r>
              <a:rPr lang="en-GB" dirty="0">
                <a:cs typeface="Arial" pitchFamily="34" charset="0"/>
              </a:rPr>
              <a:t> </a:t>
            </a:r>
            <a:r>
              <a:rPr lang="en-GB"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GB" dirty="0">
              <a:cs typeface="Arial" pitchFamily="34" charset="0"/>
            </a:endParaRPr>
          </a:p>
          <a:p>
            <a:r>
              <a:rPr lang="en-GB" dirty="0"/>
              <a:t>TNM stage should be recorded for all invasive tumours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10" name="Audio 9">
            <a:hlinkClick r:id="" action="ppaction://media"/>
            <a:extLst>
              <a:ext uri="{FF2B5EF4-FFF2-40B4-BE49-F238E27FC236}">
                <a16:creationId xmlns:a16="http://schemas.microsoft.com/office/drawing/2014/main" id="{64DBD85D-5A51-79B7-2CC9-6144BC671CBF}"/>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33568550"/>
      </p:ext>
    </p:extLst>
  </p:cSld>
  <p:clrMapOvr>
    <a:masterClrMapping/>
  </p:clrMapOvr>
  <mc:AlternateContent xmlns:mc="http://schemas.openxmlformats.org/markup-compatibility/2006" xmlns:p14="http://schemas.microsoft.com/office/powerpoint/2010/main">
    <mc:Choice Requires="p14">
      <p:transition spd="slow" p14:dur="2000" advTm="8460"/>
    </mc:Choice>
    <mc:Fallback xmlns="">
      <p:transition spd="slow" advTm="84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866EA2D-78B3-42D3-93AB-32C5353CB794}"/>
              </a:ext>
            </a:extLst>
          </p:cNvPr>
          <p:cNvPicPr>
            <a:picLocks noChangeAspect="1"/>
          </p:cNvPicPr>
          <p:nvPr/>
        </p:nvPicPr>
        <p:blipFill>
          <a:blip r:embed="rId5"/>
          <a:stretch>
            <a:fillRect/>
          </a:stretch>
        </p:blipFill>
        <p:spPr>
          <a:xfrm>
            <a:off x="1424523" y="2920386"/>
            <a:ext cx="3573205" cy="3468948"/>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1"/>
            <a:ext cx="10883900" cy="1841090"/>
          </a:xfrm>
        </p:spPr>
        <p:txBody>
          <a:bodyPr>
            <a:normAutofit/>
          </a:bodyPr>
          <a:lstStyle/>
          <a:p>
            <a:pPr marL="0" indent="0">
              <a:buNone/>
            </a:pPr>
            <a:r>
              <a:rPr lang="en-GB" b="1" dirty="0"/>
              <a:t>Curative Surgery</a:t>
            </a:r>
          </a:p>
          <a:p>
            <a:pPr marL="342900" indent="-342900"/>
            <a:r>
              <a:rPr lang="en-GB" dirty="0"/>
              <a:t>Pancreaticoduodenectomy (Whipple's resection) – removes the head of the pancreas, the gallbladder, the lower part of the stomach and part of the duodenum</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8" name="Picture 7">
            <a:extLst>
              <a:ext uri="{FF2B5EF4-FFF2-40B4-BE49-F238E27FC236}">
                <a16:creationId xmlns:a16="http://schemas.microsoft.com/office/drawing/2014/main" id="{8A2E35BA-0D40-44BE-8F5D-4E22BFC5CF00}"/>
              </a:ext>
            </a:extLst>
          </p:cNvPr>
          <p:cNvPicPr>
            <a:picLocks noChangeAspect="1"/>
          </p:cNvPicPr>
          <p:nvPr/>
        </p:nvPicPr>
        <p:blipFill>
          <a:blip r:embed="rId6"/>
          <a:stretch>
            <a:fillRect/>
          </a:stretch>
        </p:blipFill>
        <p:spPr>
          <a:xfrm>
            <a:off x="6525050" y="2877532"/>
            <a:ext cx="3342850" cy="3554655"/>
          </a:xfrm>
          <a:prstGeom prst="rect">
            <a:avLst/>
          </a:prstGeom>
        </p:spPr>
      </p:pic>
      <p:pic>
        <p:nvPicPr>
          <p:cNvPr id="11" name="Audio 10">
            <a:hlinkClick r:id="" action="ppaction://media"/>
            <a:extLst>
              <a:ext uri="{FF2B5EF4-FFF2-40B4-BE49-F238E27FC236}">
                <a16:creationId xmlns:a16="http://schemas.microsoft.com/office/drawing/2014/main" id="{4A03D3ED-2DA8-41ED-935C-8A1EA9D1CC4D}"/>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30880717"/>
      </p:ext>
    </p:extLst>
  </p:cSld>
  <p:clrMapOvr>
    <a:masterClrMapping/>
  </p:clrMapOvr>
  <mc:AlternateContent xmlns:mc="http://schemas.openxmlformats.org/markup-compatibility/2006" xmlns:p14="http://schemas.microsoft.com/office/powerpoint/2010/main">
    <mc:Choice Requires="p14">
      <p:transition spd="slow" p14:dur="2000" advTm="13020"/>
    </mc:Choice>
    <mc:Fallback xmlns="">
      <p:transition spd="slow" advTm="130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Introduction</a:t>
            </a:r>
          </a:p>
          <a:p>
            <a:r>
              <a:rPr lang="en-GB" dirty="0"/>
              <a:t>Pancreatic tumours</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10/12/2025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7" name="Audio 6">
            <a:hlinkClick r:id="" action="ppaction://media"/>
            <a:extLst>
              <a:ext uri="{FF2B5EF4-FFF2-40B4-BE49-F238E27FC236}">
                <a16:creationId xmlns:a16="http://schemas.microsoft.com/office/drawing/2014/main" id="{8ADD82CA-3F50-42B3-8805-DA41DEEF2ED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19994"/>
    </mc:Choice>
    <mc:Fallback xmlns="">
      <p:transition spd="slow" advTm="199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096000" cy="4741453"/>
          </a:xfrm>
        </p:spPr>
        <p:txBody>
          <a:bodyPr>
            <a:normAutofit fontScale="92500"/>
          </a:bodyPr>
          <a:lstStyle/>
          <a:p>
            <a:pPr marL="0" indent="0">
              <a:buNone/>
            </a:pPr>
            <a:r>
              <a:rPr lang="en-GB" b="1" dirty="0"/>
              <a:t>Curative Surgery</a:t>
            </a:r>
          </a:p>
          <a:p>
            <a:pPr marL="342900" indent="-342900"/>
            <a:r>
              <a:rPr lang="en-GB" dirty="0"/>
              <a:t>Pylorus Preserving Pancreaticoduodenectomy (PPPD) – preserves the bottom section of the stomach</a:t>
            </a:r>
          </a:p>
          <a:p>
            <a:pPr marL="342900" indent="-342900"/>
            <a:r>
              <a:rPr lang="en-GB" dirty="0"/>
              <a:t>Total Pancreatectomy (pictured) - removes the lower portion of the stomach, the entire pancreas, the gallbladder and part of the duodenum</a:t>
            </a:r>
          </a:p>
          <a:p>
            <a:pPr marL="342900" indent="-342900"/>
            <a:r>
              <a:rPr lang="en-GB" dirty="0"/>
              <a:t>Distal Pancreatectomy - removes the tail and all or part of the body of the pancreas, depending on tumour location but leaves the head of the pancreas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9" name="Picture 8">
            <a:extLst>
              <a:ext uri="{FF2B5EF4-FFF2-40B4-BE49-F238E27FC236}">
                <a16:creationId xmlns:a16="http://schemas.microsoft.com/office/drawing/2014/main" id="{C3419BEB-15EE-4541-87C7-51B1986A0BEC}"/>
              </a:ext>
            </a:extLst>
          </p:cNvPr>
          <p:cNvPicPr>
            <a:picLocks noChangeAspect="1"/>
          </p:cNvPicPr>
          <p:nvPr/>
        </p:nvPicPr>
        <p:blipFill>
          <a:blip r:embed="rId5"/>
          <a:stretch>
            <a:fillRect/>
          </a:stretch>
        </p:blipFill>
        <p:spPr>
          <a:xfrm>
            <a:off x="7543801" y="1616937"/>
            <a:ext cx="4100512" cy="4313963"/>
          </a:xfrm>
          <a:prstGeom prst="rect">
            <a:avLst/>
          </a:prstGeom>
        </p:spPr>
      </p:pic>
      <p:pic>
        <p:nvPicPr>
          <p:cNvPr id="8" name="Audio 7">
            <a:hlinkClick r:id="" action="ppaction://media"/>
            <a:extLst>
              <a:ext uri="{FF2B5EF4-FFF2-40B4-BE49-F238E27FC236}">
                <a16:creationId xmlns:a16="http://schemas.microsoft.com/office/drawing/2014/main" id="{401CB8EE-5545-4942-A974-BFC57320C1E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51835964"/>
      </p:ext>
    </p:extLst>
  </p:cSld>
  <p:clrMapOvr>
    <a:masterClrMapping/>
  </p:clrMapOvr>
  <mc:AlternateContent xmlns:mc="http://schemas.openxmlformats.org/markup-compatibility/2006" xmlns:p14="http://schemas.microsoft.com/office/powerpoint/2010/main">
    <mc:Choice Requires="p14">
      <p:transition spd="slow" p14:dur="2000" advTm="34990"/>
    </mc:Choice>
    <mc:Fallback xmlns="">
      <p:transition spd="slow" advTm="349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b="1" dirty="0"/>
              <a:t>Palliative Surgery</a:t>
            </a:r>
          </a:p>
          <a:p>
            <a:pPr marL="342900" indent="-342900"/>
            <a:r>
              <a:rPr lang="en-GB" dirty="0"/>
              <a:t>Hepaticojejunostomy (surgery that connects the hepatic duct from the liver to the middle part of the small intestine)</a:t>
            </a:r>
          </a:p>
          <a:p>
            <a:pPr marL="342900" indent="-342900"/>
            <a:r>
              <a:rPr lang="en-GB" dirty="0" err="1"/>
              <a:t>Choledochojejunostomy</a:t>
            </a:r>
            <a:r>
              <a:rPr lang="en-GB" dirty="0"/>
              <a:t> (surgery that connects the common bile duct from the gall bladder to the middle part of the small intestine)</a:t>
            </a:r>
          </a:p>
          <a:p>
            <a:pPr marL="342900" indent="-342900"/>
            <a:r>
              <a:rPr lang="en-GB" dirty="0"/>
              <a:t>Gastrojejunostomy (surgery that connects the stomach directly to the middle part of the small intestine)</a:t>
            </a:r>
          </a:p>
          <a:p>
            <a:pPr marL="342900" indent="-342900"/>
            <a:r>
              <a:rPr lang="en-GB" dirty="0"/>
              <a:t>Duodenal stent</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7" name="Audio 6">
            <a:hlinkClick r:id="" action="ppaction://media"/>
            <a:extLst>
              <a:ext uri="{FF2B5EF4-FFF2-40B4-BE49-F238E27FC236}">
                <a16:creationId xmlns:a16="http://schemas.microsoft.com/office/drawing/2014/main" id="{31438A33-E12F-4F9B-9A62-AE09ACD4CE3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39796959"/>
      </p:ext>
    </p:extLst>
  </p:cSld>
  <p:clrMapOvr>
    <a:masterClrMapping/>
  </p:clrMapOvr>
  <mc:AlternateContent xmlns:mc="http://schemas.openxmlformats.org/markup-compatibility/2006" xmlns:p14="http://schemas.microsoft.com/office/powerpoint/2010/main">
    <mc:Choice Requires="p14">
      <p:transition spd="slow" p14:dur="2000" advTm="15985"/>
    </mc:Choice>
    <mc:Fallback xmlns="">
      <p:transition spd="slow" advTm="159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Treatment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731000" cy="4741453"/>
          </a:xfrm>
        </p:spPr>
        <p:txBody>
          <a:bodyPr/>
          <a:lstStyle/>
          <a:p>
            <a:r>
              <a:rPr lang="en-GB" dirty="0"/>
              <a:t>Radiotherapy is not often used in the treatment of pancreatic cancer </a:t>
            </a:r>
          </a:p>
          <a:p>
            <a:endParaRPr lang="en-GB" dirty="0"/>
          </a:p>
          <a:p>
            <a:r>
              <a:rPr lang="en-GB" dirty="0"/>
              <a:t>Palliative radiotherapy can be used to treat advanced disease to relieve symptoms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7" name="Picture 6">
            <a:extLst>
              <a:ext uri="{FF2B5EF4-FFF2-40B4-BE49-F238E27FC236}">
                <a16:creationId xmlns:a16="http://schemas.microsoft.com/office/drawing/2014/main" id="{3EC7A1A5-066C-41F3-95A5-421F2E8DD77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883586" y="1673790"/>
            <a:ext cx="3886200" cy="3886200"/>
          </a:xfrm>
          <a:prstGeom prst="rect">
            <a:avLst/>
          </a:prstGeom>
        </p:spPr>
      </p:pic>
      <p:pic>
        <p:nvPicPr>
          <p:cNvPr id="8" name="Audio 7">
            <a:hlinkClick r:id="" action="ppaction://media"/>
            <a:extLst>
              <a:ext uri="{FF2B5EF4-FFF2-40B4-BE49-F238E27FC236}">
                <a16:creationId xmlns:a16="http://schemas.microsoft.com/office/drawing/2014/main" id="{6CB338EE-983B-473E-B19D-5BAF55BF246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10407894"/>
      </p:ext>
    </p:extLst>
  </p:cSld>
  <p:clrMapOvr>
    <a:masterClrMapping/>
  </p:clrMapOvr>
  <mc:AlternateContent xmlns:mc="http://schemas.openxmlformats.org/markup-compatibility/2006" xmlns:p14="http://schemas.microsoft.com/office/powerpoint/2010/main">
    <mc:Choice Requires="p14">
      <p:transition spd="slow" p14:dur="2000" advTm="10575"/>
    </mc:Choice>
    <mc:Fallback xmlns="">
      <p:transition spd="slow" advTm="105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Treatment - Chemoradiotherapy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337300" cy="4741453"/>
          </a:xfrm>
        </p:spPr>
        <p:txBody>
          <a:bodyPr/>
          <a:lstStyle/>
          <a:p>
            <a:r>
              <a:rPr lang="en-GB" dirty="0"/>
              <a:t>Palliative chemotherapy can be given in combination with radiotherapy to relieve symptoms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7" name="Picture 6" descr="Icon&#10;&#10;Description automatically generated">
            <a:extLst>
              <a:ext uri="{FF2B5EF4-FFF2-40B4-BE49-F238E27FC236}">
                <a16:creationId xmlns:a16="http://schemas.microsoft.com/office/drawing/2014/main" id="{F44288B4-5821-4162-9400-3DBAC96153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37484" y="1275979"/>
            <a:ext cx="2530258" cy="2530257"/>
          </a:xfrm>
          <a:prstGeom prst="rect">
            <a:avLst/>
          </a:prstGeom>
        </p:spPr>
      </p:pic>
      <p:pic>
        <p:nvPicPr>
          <p:cNvPr id="8" name="Picture 7">
            <a:extLst>
              <a:ext uri="{FF2B5EF4-FFF2-40B4-BE49-F238E27FC236}">
                <a16:creationId xmlns:a16="http://schemas.microsoft.com/office/drawing/2014/main" id="{94257321-CEB2-4D90-B61D-FEDB433790F3}"/>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048423" y="3891013"/>
            <a:ext cx="2508380" cy="2508380"/>
          </a:xfrm>
          <a:prstGeom prst="rect">
            <a:avLst/>
          </a:prstGeom>
        </p:spPr>
      </p:pic>
      <p:pic>
        <p:nvPicPr>
          <p:cNvPr id="9" name="Audio 8">
            <a:hlinkClick r:id="" action="ppaction://media"/>
            <a:extLst>
              <a:ext uri="{FF2B5EF4-FFF2-40B4-BE49-F238E27FC236}">
                <a16:creationId xmlns:a16="http://schemas.microsoft.com/office/drawing/2014/main" id="{E21FE2BE-375C-4A8F-84DA-D1CD05829369}"/>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84765449"/>
      </p:ext>
    </p:extLst>
  </p:cSld>
  <p:clrMapOvr>
    <a:masterClrMapping/>
  </p:clrMapOvr>
  <mc:AlternateContent xmlns:mc="http://schemas.openxmlformats.org/markup-compatibility/2006" xmlns:p14="http://schemas.microsoft.com/office/powerpoint/2010/main">
    <mc:Choice Requires="p14">
      <p:transition spd="slow" p14:dur="2000" advTm="7884"/>
    </mc:Choice>
    <mc:Fallback xmlns="">
      <p:transition spd="slow" advTm="78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Treatment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451600" cy="4741453"/>
          </a:xfrm>
        </p:spPr>
        <p:txBody>
          <a:bodyPr/>
          <a:lstStyle/>
          <a:p>
            <a:r>
              <a:rPr lang="en-GB" dirty="0"/>
              <a:t>Adjuvant chemotherapy is commonly given to patients after surgery to help lower the risk of the recurrence and to ensure all cancer cells have been removed </a:t>
            </a:r>
          </a:p>
          <a:p>
            <a:endParaRPr lang="en-GB" dirty="0"/>
          </a:p>
          <a:p>
            <a:r>
              <a:rPr lang="en-GB" dirty="0"/>
              <a:t>Chemotherapy can be used for patients with an inoperable tumour to try and shrink it</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7" name="Picture 6" descr="Icon&#10;&#10;Description automatically generated">
            <a:extLst>
              <a:ext uri="{FF2B5EF4-FFF2-40B4-BE49-F238E27FC236}">
                <a16:creationId xmlns:a16="http://schemas.microsoft.com/office/drawing/2014/main" id="{D8F75B66-4F13-419D-82E4-83B2B18CD0C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7772" y="1751446"/>
            <a:ext cx="3816486" cy="3816484"/>
          </a:xfrm>
          <a:prstGeom prst="rect">
            <a:avLst/>
          </a:prstGeom>
        </p:spPr>
      </p:pic>
      <p:pic>
        <p:nvPicPr>
          <p:cNvPr id="9" name="Audio 8">
            <a:hlinkClick r:id="" action="ppaction://media"/>
            <a:extLst>
              <a:ext uri="{FF2B5EF4-FFF2-40B4-BE49-F238E27FC236}">
                <a16:creationId xmlns:a16="http://schemas.microsoft.com/office/drawing/2014/main" id="{0726A11C-CBCD-44B9-B572-446D46B977A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68457925"/>
      </p:ext>
    </p:extLst>
  </p:cSld>
  <p:clrMapOvr>
    <a:masterClrMapping/>
  </p:clrMapOvr>
  <mc:AlternateContent xmlns:mc="http://schemas.openxmlformats.org/markup-compatibility/2006" xmlns:p14="http://schemas.microsoft.com/office/powerpoint/2010/main">
    <mc:Choice Requires="p14">
      <p:transition spd="slow" p14:dur="2000" advTm="13655"/>
    </mc:Choice>
    <mc:Fallback xmlns="">
      <p:transition spd="slow" advTm="136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25</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pic>
        <p:nvPicPr>
          <p:cNvPr id="6" name="Audio 5">
            <a:hlinkClick r:id="" action="ppaction://media"/>
            <a:extLst>
              <a:ext uri="{FF2B5EF4-FFF2-40B4-BE49-F238E27FC236}">
                <a16:creationId xmlns:a16="http://schemas.microsoft.com/office/drawing/2014/main" id="{8EEAFC1E-43DD-484C-AFB3-13C0BDDC453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48564999"/>
      </p:ext>
    </p:extLst>
  </p:cSld>
  <p:clrMapOvr>
    <a:masterClrMapping/>
  </p:clrMapOvr>
  <mc:AlternateContent xmlns:mc="http://schemas.openxmlformats.org/markup-compatibility/2006" xmlns:p14="http://schemas.microsoft.com/office/powerpoint/2010/main">
    <mc:Choice Requires="p14">
      <p:transition spd="slow" p14:dur="2000" advTm="3144"/>
    </mc:Choice>
    <mc:Fallback xmlns="">
      <p:transition spd="slow" advTm="31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Risk factors for pancreatic tumours include increased age, smoking, obesity and existing diabetes</a:t>
            </a:r>
          </a:p>
          <a:p>
            <a:r>
              <a:rPr lang="en-GB" dirty="0">
                <a:solidFill>
                  <a:schemeClr val="bg1"/>
                </a:solidFill>
              </a:rPr>
              <a:t>Pancreatic tumours often show no symptoms in the early stages.  Signs of a later stage disease can include jaundice and weight loss</a:t>
            </a:r>
          </a:p>
          <a:p>
            <a:r>
              <a:rPr lang="en-GB" dirty="0">
                <a:solidFill>
                  <a:schemeClr val="bg1"/>
                </a:solidFill>
              </a:rPr>
              <a:t>Investigations may range from a simple blood test and radiological examination through to endoscopy, solid tissue biopsies and possibly surgery</a:t>
            </a:r>
          </a:p>
          <a:p>
            <a:r>
              <a:rPr lang="en-GB" dirty="0">
                <a:solidFill>
                  <a:schemeClr val="bg1"/>
                </a:solidFill>
              </a:rPr>
              <a:t>If a tumour is diagnosed it may be invasive, in situ or of unknown or uncertain behaviour.  While all invasive tumours must be recorded, in situ tumours and tumours of uncertain or unknown behaviour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7" name="Audio 6">
            <a:hlinkClick r:id="" action="ppaction://media"/>
            <a:extLst>
              <a:ext uri="{FF2B5EF4-FFF2-40B4-BE49-F238E27FC236}">
                <a16:creationId xmlns:a16="http://schemas.microsoft.com/office/drawing/2014/main" id="{0B51B31E-16AC-482C-AAD4-DB2AC975F66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61376769"/>
      </p:ext>
    </p:extLst>
  </p:cSld>
  <p:clrMapOvr>
    <a:masterClrMapping/>
  </p:clrMapOvr>
  <mc:AlternateContent xmlns:mc="http://schemas.openxmlformats.org/markup-compatibility/2006" xmlns:p14="http://schemas.microsoft.com/office/powerpoint/2010/main">
    <mc:Choice Requires="p14">
      <p:transition spd="slow" p14:dur="2000" advTm="8067"/>
    </mc:Choice>
    <mc:Fallback xmlns="">
      <p:transition spd="slow" advTm="80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Risk factors for pancreatic tumours include increased age, smoking, obesity and existing diabetes</a:t>
            </a:r>
          </a:p>
          <a:p>
            <a:r>
              <a:rPr lang="en-GB" dirty="0"/>
              <a:t>Pancreatic tumours often show no symptoms in the early stages.  Signs of a later stage disease can include jaundice and weight loss</a:t>
            </a:r>
          </a:p>
          <a:p>
            <a:r>
              <a:rPr lang="en-GB" dirty="0">
                <a:solidFill>
                  <a:schemeClr val="bg1"/>
                </a:solidFill>
              </a:rPr>
              <a:t>Investigations may range from a simple blood test and radiological examination through to endoscopy, solid tissue biopsies and possibly surgery</a:t>
            </a:r>
          </a:p>
          <a:p>
            <a:r>
              <a:rPr lang="en-GB" dirty="0">
                <a:solidFill>
                  <a:schemeClr val="bg1"/>
                </a:solidFill>
              </a:rPr>
              <a:t>If a tumour is diagnosed it may be invasive, in situ or of unknown or uncertain behaviour.  While all invasive tumours must be recorded, in situ tumours and tumours of uncertain or unknown behaviour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7" name="Audio 6">
            <a:hlinkClick r:id="" action="ppaction://media"/>
            <a:extLst>
              <a:ext uri="{FF2B5EF4-FFF2-40B4-BE49-F238E27FC236}">
                <a16:creationId xmlns:a16="http://schemas.microsoft.com/office/drawing/2014/main" id="{A3C3635C-9D2C-4819-B0A2-3D895C892C2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62924278"/>
      </p:ext>
    </p:extLst>
  </p:cSld>
  <p:clrMapOvr>
    <a:masterClrMapping/>
  </p:clrMapOvr>
  <mc:AlternateContent xmlns:mc="http://schemas.openxmlformats.org/markup-compatibility/2006" xmlns:p14="http://schemas.microsoft.com/office/powerpoint/2010/main">
    <mc:Choice Requires="p14">
      <p:transition spd="slow" p14:dur="2000" advTm="11065"/>
    </mc:Choice>
    <mc:Fallback xmlns="">
      <p:transition spd="slow" advTm="110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Risk factors for pancreatic tumours include increased age, smoking, obesity and existing diabetes</a:t>
            </a:r>
          </a:p>
          <a:p>
            <a:r>
              <a:rPr lang="en-GB" dirty="0"/>
              <a:t>Pancreatic tumours often show no symptoms in the early stages.  Signs of a later stage disease can include jaundice and weight loss</a:t>
            </a:r>
          </a:p>
          <a:p>
            <a:r>
              <a:rPr lang="en-GB" dirty="0"/>
              <a:t>Investigations may range from a simple blood test and radiological examination through to endoscopy, solid tissue biopsies and possibly surgery</a:t>
            </a:r>
          </a:p>
          <a:p>
            <a:r>
              <a:rPr lang="en-GB" dirty="0">
                <a:solidFill>
                  <a:schemeClr val="bg1"/>
                </a:solidFill>
              </a:rPr>
              <a:t>If a tumour is diagnosed it may be invasive, in situ or of unknown or uncertain behaviour.  While all invasive tumours must be recorded, in situ tumours and tumours of uncertain or unknown behaviour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7" name="Audio 6">
            <a:hlinkClick r:id="" action="ppaction://media"/>
            <a:extLst>
              <a:ext uri="{FF2B5EF4-FFF2-40B4-BE49-F238E27FC236}">
                <a16:creationId xmlns:a16="http://schemas.microsoft.com/office/drawing/2014/main" id="{6D48EFD5-A4E8-4602-AD09-8EFFB53016B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71341289"/>
      </p:ext>
    </p:extLst>
  </p:cSld>
  <p:clrMapOvr>
    <a:masterClrMapping/>
  </p:clrMapOvr>
  <mc:AlternateContent xmlns:mc="http://schemas.openxmlformats.org/markup-compatibility/2006" xmlns:p14="http://schemas.microsoft.com/office/powerpoint/2010/main">
    <mc:Choice Requires="p14">
      <p:transition spd="slow" p14:dur="2000" advTm="7254"/>
    </mc:Choice>
    <mc:Fallback xmlns="">
      <p:transition spd="slow" advTm="72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Risk factors for pancreatic tumours include increased age, smoking, obesity and existing diabetes</a:t>
            </a:r>
          </a:p>
          <a:p>
            <a:r>
              <a:rPr lang="en-GB" dirty="0"/>
              <a:t>Pancreatic tumours often show no symptoms in the early stages.  Signs of a later stage disease can include jaundice and weight loss</a:t>
            </a:r>
          </a:p>
          <a:p>
            <a:r>
              <a:rPr lang="en-GB" dirty="0"/>
              <a:t>Investigations may range from a simple blood test and radiological examination through to endoscopy, solid tissue biopsies and possibly surgery</a:t>
            </a:r>
          </a:p>
          <a:p>
            <a:r>
              <a:rPr lang="en-GB" dirty="0"/>
              <a:t>If a tumour is diagnosed it may be invasive, in situ or of unknown or uncertain behaviour.  While all invasive tumours must be recorded, in situ tumours and tumours of uncertain or unknown behaviour do </a:t>
            </a:r>
            <a:r>
              <a:rPr lang="en-GB" b="1" dirty="0"/>
              <a:t>not</a:t>
            </a:r>
            <a:r>
              <a:rPr lang="en-GB" dirty="0"/>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7" name="Audio 6">
            <a:hlinkClick r:id="" action="ppaction://media"/>
            <a:extLst>
              <a:ext uri="{FF2B5EF4-FFF2-40B4-BE49-F238E27FC236}">
                <a16:creationId xmlns:a16="http://schemas.microsoft.com/office/drawing/2014/main" id="{7E2306B0-30C3-4308-B1D8-123B6CB5C4E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41936908"/>
      </p:ext>
    </p:extLst>
  </p:cSld>
  <p:clrMapOvr>
    <a:masterClrMapping/>
  </p:clrMapOvr>
  <mc:AlternateContent xmlns:mc="http://schemas.openxmlformats.org/markup-compatibility/2006" xmlns:p14="http://schemas.microsoft.com/office/powerpoint/2010/main">
    <mc:Choice Requires="p14">
      <p:transition spd="slow" p14:dur="2000" advTm="26805"/>
    </mc:Choice>
    <mc:Fallback xmlns="">
      <p:transition spd="slow" advTm="268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Introduction</a:t>
            </a:r>
          </a:p>
        </p:txBody>
      </p:sp>
      <p:sp>
        <p:nvSpPr>
          <p:cNvPr id="6" name="Content Placeholder 2">
            <a:extLst>
              <a:ext uri="{FF2B5EF4-FFF2-40B4-BE49-F238E27FC236}">
                <a16:creationId xmlns:a16="http://schemas.microsoft.com/office/drawing/2014/main" id="{67073FBE-92D1-4590-90B4-9370F1261FF8}"/>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Types of Upper GI tumour</a:t>
            </a:r>
          </a:p>
        </p:txBody>
      </p:sp>
      <p:pic>
        <p:nvPicPr>
          <p:cNvPr id="7" name="Audio 6">
            <a:hlinkClick r:id="" action="ppaction://media"/>
            <a:extLst>
              <a:ext uri="{FF2B5EF4-FFF2-40B4-BE49-F238E27FC236}">
                <a16:creationId xmlns:a16="http://schemas.microsoft.com/office/drawing/2014/main" id="{DCBD6173-B10C-4A35-9F35-55C4D185837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0395414"/>
      </p:ext>
    </p:extLst>
  </p:cSld>
  <p:clrMapOvr>
    <a:masterClrMapping/>
  </p:clrMapOvr>
  <mc:AlternateContent xmlns:mc="http://schemas.openxmlformats.org/markup-compatibility/2006" xmlns:p14="http://schemas.microsoft.com/office/powerpoint/2010/main">
    <mc:Choice Requires="p14">
      <p:transition spd="slow" p14:dur="2000" advTm="6070"/>
    </mc:Choice>
    <mc:Fallback xmlns="">
      <p:transition spd="slow" advTm="60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98778111"/>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B &amp; C</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10/12/2025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31</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13325303"/>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3483427"/>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33</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Upper GI - Introduction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4977984" cy="4741453"/>
          </a:xfrm>
        </p:spPr>
        <p:txBody>
          <a:bodyPr/>
          <a:lstStyle/>
          <a:p>
            <a:pPr marL="635000" lvl="1" indent="-285750"/>
            <a:r>
              <a:rPr lang="en-GB" altLang="en-US" sz="2000" b="1" dirty="0">
                <a:solidFill>
                  <a:prstClr val="black"/>
                </a:solidFill>
              </a:rPr>
              <a:t>Oesophagus</a:t>
            </a:r>
          </a:p>
          <a:p>
            <a:pPr marL="635000" lvl="1" indent="-285750"/>
            <a:endParaRPr lang="en-GB" altLang="en-US" sz="2000" b="1" dirty="0">
              <a:solidFill>
                <a:prstClr val="black"/>
              </a:solidFill>
            </a:endParaRPr>
          </a:p>
          <a:p>
            <a:pPr marL="635000" lvl="1" indent="-285750"/>
            <a:r>
              <a:rPr lang="en-GB" altLang="en-US" sz="2000" b="1" dirty="0">
                <a:solidFill>
                  <a:prstClr val="black"/>
                </a:solidFill>
              </a:rPr>
              <a:t>Stomach</a:t>
            </a:r>
          </a:p>
          <a:p>
            <a:pPr marL="635000" lvl="1" indent="-285750"/>
            <a:endParaRPr lang="en-GB" altLang="en-US" sz="2000" b="1" dirty="0">
              <a:solidFill>
                <a:prstClr val="black"/>
              </a:solidFill>
            </a:endParaRPr>
          </a:p>
          <a:p>
            <a:pPr marL="635000" lvl="1" indent="-285750"/>
            <a:r>
              <a:rPr lang="en-GB" altLang="en-US" sz="2000" b="1" dirty="0">
                <a:solidFill>
                  <a:srgbClr val="FF0000"/>
                </a:solidFill>
              </a:rPr>
              <a:t>Pancreas</a:t>
            </a:r>
          </a:p>
          <a:p>
            <a:pPr marL="635000" lvl="1" indent="-285750"/>
            <a:endParaRPr lang="en-GB" altLang="en-US" sz="2000" b="1" dirty="0">
              <a:solidFill>
                <a:prstClr val="black"/>
              </a:solidFill>
            </a:endParaRPr>
          </a:p>
          <a:p>
            <a:pPr marL="635000" lvl="1" indent="-285750"/>
            <a:r>
              <a:rPr lang="en-GB" altLang="en-US" sz="2000" dirty="0">
                <a:solidFill>
                  <a:prstClr val="black"/>
                </a:solidFill>
              </a:rPr>
              <a:t>Liver</a:t>
            </a:r>
          </a:p>
          <a:p>
            <a:pPr marL="635000" lvl="1" indent="-285750"/>
            <a:endParaRPr lang="en-GB" altLang="en-US" sz="1100" dirty="0">
              <a:solidFill>
                <a:prstClr val="black"/>
              </a:solidFill>
            </a:endParaRPr>
          </a:p>
          <a:p>
            <a:pPr marL="635000" lvl="1" indent="-285750"/>
            <a:r>
              <a:rPr lang="en-GB" altLang="en-US" sz="2000" dirty="0">
                <a:solidFill>
                  <a:prstClr val="black"/>
                </a:solidFill>
              </a:rPr>
              <a:t>Gall Bladder</a:t>
            </a:r>
          </a:p>
          <a:p>
            <a:pPr marL="635000" lvl="1" indent="-285750"/>
            <a:endParaRPr lang="en-GB" altLang="en-US" sz="1100" dirty="0">
              <a:solidFill>
                <a:prstClr val="black"/>
              </a:solidFill>
            </a:endParaRPr>
          </a:p>
          <a:p>
            <a:pPr marL="635000" lvl="1" indent="-285750"/>
            <a:r>
              <a:rPr lang="en-GB" altLang="en-US" sz="2000" dirty="0">
                <a:solidFill>
                  <a:prstClr val="black"/>
                </a:solidFill>
              </a:rPr>
              <a:t>Small Intestine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7" name="Picture 6">
            <a:extLst>
              <a:ext uri="{FF2B5EF4-FFF2-40B4-BE49-F238E27FC236}">
                <a16:creationId xmlns:a16="http://schemas.microsoft.com/office/drawing/2014/main" id="{23FB4E1A-F52A-459D-A6A6-D86B93AB3522}"/>
              </a:ext>
            </a:extLst>
          </p:cNvPr>
          <p:cNvPicPr>
            <a:picLocks noChangeAspect="1"/>
          </p:cNvPicPr>
          <p:nvPr/>
        </p:nvPicPr>
        <p:blipFill>
          <a:blip r:embed="rId5"/>
          <a:stretch>
            <a:fillRect/>
          </a:stretch>
        </p:blipFill>
        <p:spPr>
          <a:xfrm>
            <a:off x="5955551" y="1107327"/>
            <a:ext cx="5604808" cy="5290939"/>
          </a:xfrm>
          <a:prstGeom prst="rect">
            <a:avLst/>
          </a:prstGeom>
        </p:spPr>
      </p:pic>
      <p:pic>
        <p:nvPicPr>
          <p:cNvPr id="9" name="Audio 8">
            <a:hlinkClick r:id="" action="ppaction://media"/>
            <a:extLst>
              <a:ext uri="{FF2B5EF4-FFF2-40B4-BE49-F238E27FC236}">
                <a16:creationId xmlns:a16="http://schemas.microsoft.com/office/drawing/2014/main" id="{A0B522AD-EAB3-4C0F-B0E1-F5EAD6FF9D3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05530510"/>
      </p:ext>
    </p:extLst>
  </p:cSld>
  <p:clrMapOvr>
    <a:masterClrMapping/>
  </p:clrMapOvr>
  <mc:AlternateContent xmlns:mc="http://schemas.openxmlformats.org/markup-compatibility/2006" xmlns:p14="http://schemas.microsoft.com/office/powerpoint/2010/main">
    <mc:Choice Requires="p14">
      <p:transition spd="slow" p14:dur="2000" advTm="23580"/>
    </mc:Choice>
    <mc:Fallback xmlns="">
      <p:transition spd="slow" advTm="235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5</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Pancreatic</a:t>
            </a:r>
          </a:p>
        </p:txBody>
      </p:sp>
      <p:grpSp>
        <p:nvGrpSpPr>
          <p:cNvPr id="6" name="Group 5">
            <a:extLst>
              <a:ext uri="{FF2B5EF4-FFF2-40B4-BE49-F238E27FC236}">
                <a16:creationId xmlns:a16="http://schemas.microsoft.com/office/drawing/2014/main" id="{ACE5B484-CE30-4529-B1D8-4FF112AB2D77}"/>
              </a:ext>
            </a:extLst>
          </p:cNvPr>
          <p:cNvGrpSpPr/>
          <p:nvPr/>
        </p:nvGrpSpPr>
        <p:grpSpPr>
          <a:xfrm>
            <a:off x="4702873" y="4015878"/>
            <a:ext cx="7489127" cy="2386702"/>
            <a:chOff x="4702873" y="4015878"/>
            <a:chExt cx="7489127" cy="2386702"/>
          </a:xfrm>
        </p:grpSpPr>
        <p:sp>
          <p:nvSpPr>
            <p:cNvPr id="7" name="Content Placeholder 2">
              <a:extLst>
                <a:ext uri="{FF2B5EF4-FFF2-40B4-BE49-F238E27FC236}">
                  <a16:creationId xmlns:a16="http://schemas.microsoft.com/office/drawing/2014/main" id="{8D01D8C9-3218-4165-A21F-C29077C7A509}"/>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4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4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400" dirty="0">
                  <a:solidFill>
                    <a:schemeClr val="tx1"/>
                  </a:solidFill>
                </a:rPr>
                <a:t>Diagnosis</a:t>
              </a:r>
            </a:p>
          </p:txBody>
        </p:sp>
        <p:sp>
          <p:nvSpPr>
            <p:cNvPr id="8" name="Content Placeholder 2">
              <a:extLst>
                <a:ext uri="{FF2B5EF4-FFF2-40B4-BE49-F238E27FC236}">
                  <a16:creationId xmlns:a16="http://schemas.microsoft.com/office/drawing/2014/main" id="{2788583F-FB0D-4727-84D3-9881E2855F2B}"/>
                </a:ext>
              </a:extLst>
            </p:cNvPr>
            <p:cNvSpPr txBox="1">
              <a:spLocks/>
            </p:cNvSpPr>
            <p:nvPr/>
          </p:nvSpPr>
          <p:spPr>
            <a:xfrm>
              <a:off x="8512866" y="4015878"/>
              <a:ext cx="3679134"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this section we will </a:t>
              </a:r>
              <a:r>
                <a:rPr lang="en-GB" altLang="en-US" sz="2400" b="1" dirty="0" err="1">
                  <a:solidFill>
                    <a:schemeClr val="bg1"/>
                  </a:solidFill>
                  <a:latin typeface="Arial Nova" panose="020B0504020202020204" pitchFamily="34" charset="0"/>
                </a:rPr>
                <a:t>cov</a:t>
              </a:r>
              <a:r>
                <a:rPr lang="en-GB" altLang="en-US" sz="2400" b="1" dirty="0">
                  <a:solidFill>
                    <a:schemeClr val="bg1"/>
                  </a:solidFill>
                  <a:latin typeface="Arial Nova" panose="020B0504020202020204" pitchFamily="34" charset="0"/>
                </a:rPr>
                <a:t>:</a:t>
              </a:r>
            </a:p>
            <a:p>
              <a:pPr marL="463550" lvl="1" indent="-285750" algn="l" fontAlgn="auto">
                <a:spcAft>
                  <a:spcPts val="0"/>
                </a:spcAft>
                <a:buFont typeface="Arial" panose="020B0604020202020204" pitchFamily="34" charset="0"/>
                <a:buChar char="•"/>
              </a:pPr>
              <a:r>
                <a:rPr lang="en-GB" altLang="en-US" sz="2400" dirty="0">
                  <a:solidFill>
                    <a:schemeClr val="tx1"/>
                  </a:solidFill>
                </a:rPr>
                <a:t>Morphology</a:t>
              </a:r>
            </a:p>
            <a:p>
              <a:pPr marL="463550" lvl="1" indent="-285750" algn="l">
                <a:buFont typeface="Arial" panose="020B0604020202020204" pitchFamily="34" charset="0"/>
                <a:buChar char="•"/>
              </a:pPr>
              <a:r>
                <a:rPr lang="en-GB" altLang="en-US" sz="2400" dirty="0">
                  <a:solidFill>
                    <a:schemeClr val="tx1"/>
                  </a:solidFill>
                </a:rPr>
                <a:t>Topography</a:t>
              </a:r>
            </a:p>
            <a:p>
              <a:pPr marL="463550" lvl="1" indent="-285750" algn="l" fontAlgn="auto">
                <a:spcAft>
                  <a:spcPts val="0"/>
                </a:spcAft>
                <a:buFont typeface="Arial" panose="020B0604020202020204" pitchFamily="34" charset="0"/>
                <a:buChar char="•"/>
              </a:pPr>
              <a:r>
                <a:rPr lang="en-GB" altLang="en-US" sz="2400" dirty="0">
                  <a:solidFill>
                    <a:schemeClr val="tx1"/>
                  </a:solidFill>
                </a:rPr>
                <a:t>Grade</a:t>
              </a:r>
            </a:p>
            <a:p>
              <a:pPr marL="463550" lvl="1" indent="-285750" algn="l" fontAlgn="auto">
                <a:spcAft>
                  <a:spcPts val="0"/>
                </a:spcAft>
                <a:buFont typeface="Arial" panose="020B0604020202020204" pitchFamily="34" charset="0"/>
                <a:buChar char="•"/>
              </a:pPr>
              <a:r>
                <a:rPr lang="en-GB" altLang="en-US" sz="2400" dirty="0">
                  <a:solidFill>
                    <a:schemeClr val="tx1"/>
                  </a:solidFill>
                </a:rPr>
                <a:t>Stage</a:t>
              </a:r>
            </a:p>
            <a:p>
              <a:pPr marL="463550" lvl="1" indent="-285750" algn="l" fontAlgn="auto">
                <a:spcAft>
                  <a:spcPts val="0"/>
                </a:spcAft>
                <a:buFont typeface="Arial" panose="020B0604020202020204" pitchFamily="34" charset="0"/>
                <a:buChar char="•"/>
              </a:pPr>
              <a:r>
                <a:rPr lang="en-GB" altLang="en-US" sz="2400" dirty="0">
                  <a:solidFill>
                    <a:schemeClr val="tx1"/>
                  </a:solidFill>
                </a:rPr>
                <a:t>Treatment</a:t>
              </a:r>
            </a:p>
          </p:txBody>
        </p:sp>
      </p:grpSp>
      <p:pic>
        <p:nvPicPr>
          <p:cNvPr id="9" name="Audio 8">
            <a:hlinkClick r:id="" action="ppaction://media"/>
            <a:extLst>
              <a:ext uri="{FF2B5EF4-FFF2-40B4-BE49-F238E27FC236}">
                <a16:creationId xmlns:a16="http://schemas.microsoft.com/office/drawing/2014/main" id="{2011A86D-6ABF-4871-B039-C3E7156367C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37202002"/>
      </p:ext>
    </p:extLst>
  </p:cSld>
  <p:clrMapOvr>
    <a:masterClrMapping/>
  </p:clrMapOvr>
  <mc:AlternateContent xmlns:mc="http://schemas.openxmlformats.org/markup-compatibility/2006" xmlns:p14="http://schemas.microsoft.com/office/powerpoint/2010/main">
    <mc:Choice Requires="p14">
      <p:transition spd="slow" p14:dur="2000" advTm="6511"/>
    </mc:Choice>
    <mc:Fallback xmlns="">
      <p:transition spd="slow" advTm="65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dirty="0"/>
              <a:t>The causes and risks associated with pancreatic cancer are</a:t>
            </a:r>
          </a:p>
          <a:p>
            <a:pPr marL="0" indent="0">
              <a:buNone/>
            </a:pPr>
            <a:r>
              <a:rPr lang="en-GB" dirty="0"/>
              <a:t> </a:t>
            </a:r>
          </a:p>
          <a:p>
            <a:r>
              <a:rPr lang="en-GB" dirty="0"/>
              <a:t>Increasing age </a:t>
            </a:r>
          </a:p>
          <a:p>
            <a:r>
              <a:rPr lang="en-GB" dirty="0"/>
              <a:t>Smoking</a:t>
            </a:r>
          </a:p>
          <a:p>
            <a:r>
              <a:rPr lang="en-GB" dirty="0"/>
              <a:t>Chronic Pancreatitis </a:t>
            </a:r>
          </a:p>
          <a:p>
            <a:r>
              <a:rPr lang="en-GB" dirty="0"/>
              <a:t>Diabetes </a:t>
            </a:r>
          </a:p>
          <a:p>
            <a:r>
              <a:rPr lang="en-GB" dirty="0"/>
              <a:t>Obesity </a:t>
            </a:r>
          </a:p>
          <a:p>
            <a:r>
              <a:rPr lang="en-GB" dirty="0"/>
              <a:t>Family History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7" name="Audio 6">
            <a:hlinkClick r:id="" action="ppaction://media"/>
            <a:extLst>
              <a:ext uri="{FF2B5EF4-FFF2-40B4-BE49-F238E27FC236}">
                <a16:creationId xmlns:a16="http://schemas.microsoft.com/office/drawing/2014/main" id="{376B0B67-7759-4D9E-B125-F1530CB752D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26509674"/>
      </p:ext>
    </p:extLst>
  </p:cSld>
  <p:clrMapOvr>
    <a:masterClrMapping/>
  </p:clrMapOvr>
  <mc:AlternateContent xmlns:mc="http://schemas.openxmlformats.org/markup-compatibility/2006" xmlns:p14="http://schemas.microsoft.com/office/powerpoint/2010/main">
    <mc:Choice Requires="p14">
      <p:transition spd="slow" p14:dur="2000" advTm="11759"/>
    </mc:Choice>
    <mc:Fallback xmlns="">
      <p:transition spd="slow" advTm="117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dirty="0"/>
              <a:t>Pancreatic cancer may not cause any symptoms for a long time.</a:t>
            </a:r>
          </a:p>
          <a:p>
            <a:pPr marL="0" indent="0">
              <a:buNone/>
            </a:pPr>
            <a:r>
              <a:rPr lang="en-GB" dirty="0"/>
              <a:t> </a:t>
            </a:r>
          </a:p>
          <a:p>
            <a:r>
              <a:rPr lang="en-GB" dirty="0"/>
              <a:t>Jaundice (yellowing of the skin and eyes)</a:t>
            </a:r>
          </a:p>
          <a:p>
            <a:endParaRPr lang="en-GB" dirty="0"/>
          </a:p>
          <a:p>
            <a:r>
              <a:rPr lang="en-GB" dirty="0"/>
              <a:t>Back and abdominal pain</a:t>
            </a:r>
          </a:p>
          <a:p>
            <a:endParaRPr lang="en-GB" dirty="0"/>
          </a:p>
          <a:p>
            <a:r>
              <a:rPr lang="en-GB" dirty="0"/>
              <a:t>Weight loss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8" name="Audio 7">
            <a:hlinkClick r:id="" action="ppaction://media"/>
            <a:extLst>
              <a:ext uri="{FF2B5EF4-FFF2-40B4-BE49-F238E27FC236}">
                <a16:creationId xmlns:a16="http://schemas.microsoft.com/office/drawing/2014/main" id="{608AFB37-4634-4BC2-91F9-49A91BC7493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35946582"/>
      </p:ext>
    </p:extLst>
  </p:cSld>
  <p:clrMapOvr>
    <a:masterClrMapping/>
  </p:clrMapOvr>
  <mc:AlternateContent xmlns:mc="http://schemas.openxmlformats.org/markup-compatibility/2006" xmlns:p14="http://schemas.microsoft.com/office/powerpoint/2010/main">
    <mc:Choice Requires="p14">
      <p:transition spd="slow" p14:dur="2000" advTm="11286"/>
    </mc:Choice>
    <mc:Fallback xmlns="">
      <p:transition spd="slow" advTm="112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AC97B1F-F492-4D77-895A-234EE23B4133}"/>
              </a:ext>
            </a:extLst>
          </p:cNvPr>
          <p:cNvPicPr>
            <a:picLocks noChangeAspect="1"/>
          </p:cNvPicPr>
          <p:nvPr/>
        </p:nvPicPr>
        <p:blipFill>
          <a:blip r:embed="rId5"/>
          <a:stretch>
            <a:fillRect/>
          </a:stretch>
        </p:blipFill>
        <p:spPr>
          <a:xfrm>
            <a:off x="6591300" y="1612490"/>
            <a:ext cx="4762500" cy="3810000"/>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9398000" cy="4741453"/>
          </a:xfrm>
        </p:spPr>
        <p:txBody>
          <a:bodyPr>
            <a:normAutofit/>
          </a:bodyPr>
          <a:lstStyle/>
          <a:p>
            <a:pPr marL="0" indent="0">
              <a:buNone/>
            </a:pPr>
            <a:r>
              <a:rPr lang="en-GB" dirty="0"/>
              <a:t>The pancreas lies in the left mid abdomen below the diaphragm and behind the stomach in the loop of the duodenum.</a:t>
            </a:r>
          </a:p>
          <a:p>
            <a:pPr marL="0" indent="0">
              <a:buNone/>
            </a:pPr>
            <a:r>
              <a:rPr lang="en-GB" dirty="0"/>
              <a:t>The two functions of the pancreas are:</a:t>
            </a:r>
          </a:p>
          <a:p>
            <a:pPr marL="285750" indent="-285750"/>
            <a:endParaRPr lang="en-GB" dirty="0"/>
          </a:p>
          <a:p>
            <a:pPr marL="285750" indent="-285750"/>
            <a:r>
              <a:rPr lang="en-GB" b="1" dirty="0"/>
              <a:t>Exocrine </a:t>
            </a:r>
            <a:r>
              <a:rPr lang="en-GB" dirty="0"/>
              <a:t>(secreted through a duct)</a:t>
            </a:r>
          </a:p>
          <a:p>
            <a:pPr marL="285750" indent="-285750"/>
            <a:r>
              <a:rPr lang="en-GB" dirty="0"/>
              <a:t>produce digestive juices </a:t>
            </a:r>
          </a:p>
          <a:p>
            <a:pPr marL="285750" indent="-285750"/>
            <a:endParaRPr lang="en-GB" dirty="0"/>
          </a:p>
          <a:p>
            <a:pPr marL="285750" indent="-285750"/>
            <a:r>
              <a:rPr lang="en-GB" b="1" dirty="0"/>
              <a:t>Endocrine </a:t>
            </a:r>
            <a:r>
              <a:rPr lang="en-GB" dirty="0"/>
              <a:t>(secreted directly into the bloodstream)</a:t>
            </a:r>
          </a:p>
          <a:p>
            <a:pPr marL="285750" indent="-285750"/>
            <a:r>
              <a:rPr lang="en-GB" dirty="0"/>
              <a:t>produce multiple hormones, one of which is insulin</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8" name="Audio 7">
            <a:hlinkClick r:id="" action="ppaction://media"/>
            <a:extLst>
              <a:ext uri="{FF2B5EF4-FFF2-40B4-BE49-F238E27FC236}">
                <a16:creationId xmlns:a16="http://schemas.microsoft.com/office/drawing/2014/main" id="{10444625-D3C0-4B5A-8F2D-6ADFF88F128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65085956"/>
      </p:ext>
    </p:extLst>
  </p:cSld>
  <p:clrMapOvr>
    <a:masterClrMapping/>
  </p:clrMapOvr>
  <mc:AlternateContent xmlns:mc="http://schemas.openxmlformats.org/markup-compatibility/2006" xmlns:p14="http://schemas.microsoft.com/office/powerpoint/2010/main">
    <mc:Choice Requires="p14">
      <p:transition spd="slow" p14:dur="2000" advTm="24878"/>
    </mc:Choice>
    <mc:Fallback xmlns="">
      <p:transition spd="slow" advTm="248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Pancreatic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5524500" y="1435510"/>
            <a:ext cx="5829300" cy="4741453"/>
          </a:xfrm>
        </p:spPr>
        <p:txBody>
          <a:bodyPr/>
          <a:lstStyle/>
          <a:p>
            <a:pPr marL="0" indent="0">
              <a:buNone/>
            </a:pPr>
            <a:r>
              <a:rPr lang="en-GB" dirty="0"/>
              <a:t>The pancreatic duct extends the whole length of the pancreas</a:t>
            </a:r>
          </a:p>
          <a:p>
            <a:pPr marL="0" indent="0">
              <a:buNone/>
            </a:pPr>
            <a:endParaRPr lang="en-GB" dirty="0"/>
          </a:p>
          <a:p>
            <a:pPr marL="0" indent="0">
              <a:buNone/>
            </a:pPr>
            <a:r>
              <a:rPr lang="en-GB" dirty="0"/>
              <a:t>The Ampulla of </a:t>
            </a:r>
            <a:r>
              <a:rPr lang="en-GB" dirty="0" err="1"/>
              <a:t>Vater</a:t>
            </a:r>
            <a:r>
              <a:rPr lang="en-GB" dirty="0"/>
              <a:t> is formed where the pancreatic duct and common bile duct meet and is the duct through which bile and pancreatic juices enter the duodenum</a:t>
            </a:r>
          </a:p>
          <a:p>
            <a:pPr marL="0" indent="0">
              <a:buNone/>
            </a:pPr>
            <a:endParaRPr lang="en-GB" dirty="0"/>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8" name="Picture 7">
            <a:extLst>
              <a:ext uri="{FF2B5EF4-FFF2-40B4-BE49-F238E27FC236}">
                <a16:creationId xmlns:a16="http://schemas.microsoft.com/office/drawing/2014/main" id="{11F1889B-E1DC-4806-ADEC-DFE72AF1BFD4}"/>
              </a:ext>
            </a:extLst>
          </p:cNvPr>
          <p:cNvPicPr>
            <a:picLocks noChangeAspect="1"/>
          </p:cNvPicPr>
          <p:nvPr/>
        </p:nvPicPr>
        <p:blipFill>
          <a:blip r:embed="rId5"/>
          <a:stretch>
            <a:fillRect/>
          </a:stretch>
        </p:blipFill>
        <p:spPr>
          <a:xfrm>
            <a:off x="431856" y="1774236"/>
            <a:ext cx="4762500" cy="4064000"/>
          </a:xfrm>
          <a:prstGeom prst="rect">
            <a:avLst/>
          </a:prstGeom>
        </p:spPr>
      </p:pic>
      <p:pic>
        <p:nvPicPr>
          <p:cNvPr id="7" name="Audio 6">
            <a:hlinkClick r:id="" action="ppaction://media"/>
            <a:extLst>
              <a:ext uri="{FF2B5EF4-FFF2-40B4-BE49-F238E27FC236}">
                <a16:creationId xmlns:a16="http://schemas.microsoft.com/office/drawing/2014/main" id="{4F6F07C1-9EE2-4DEE-A469-FCE93F7CA0A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42243186"/>
      </p:ext>
    </p:extLst>
  </p:cSld>
  <p:clrMapOvr>
    <a:masterClrMapping/>
  </p:clrMapOvr>
  <mc:AlternateContent xmlns:mc="http://schemas.openxmlformats.org/markup-compatibility/2006" xmlns:p14="http://schemas.microsoft.com/office/powerpoint/2010/main">
    <mc:Choice Requires="p14">
      <p:transition spd="slow" p14:dur="2000" advTm="13245"/>
    </mc:Choice>
    <mc:Fallback xmlns="">
      <p:transition spd="slow" advTm="132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72024DB-DD24-419A-AD51-AA142FDF4A48}">
  <ds:schemaRefs>
    <ds:schemaRef ds:uri="http://purl.org/dc/elements/1.1/"/>
    <ds:schemaRef ds:uri="http://purl.org/dc/terms/"/>
    <ds:schemaRef ds:uri="http://purl.org/dc/dcmitype/"/>
    <ds:schemaRef ds:uri="http://www.w3.org/XML/1998/namespace"/>
    <ds:schemaRef ds:uri="http://schemas.microsoft.com/office/infopath/2007/PartnerControls"/>
    <ds:schemaRef ds:uri="http://schemas.openxmlformats.org/package/2006/metadata/core-properties"/>
    <ds:schemaRef ds:uri="d90b2148-dfd5-4925-bdbf-65fefdd6aea1"/>
    <ds:schemaRef ds:uri="http://schemas.microsoft.com/office/2006/documentManagement/types"/>
    <ds:schemaRef ds:uri="7b410ab3-33f9-46b0-a7e8-8030da7493ff"/>
    <ds:schemaRef ds:uri="http://schemas.microsoft.com/sharepoint/v3"/>
    <ds:schemaRef ds:uri="http://schemas.microsoft.com/office/2006/metadata/properties"/>
  </ds:schemaRefs>
</ds:datastoreItem>
</file>

<file path=customXml/itemProps2.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3.xml><?xml version="1.0" encoding="utf-8"?>
<ds:datastoreItem xmlns:ds="http://schemas.openxmlformats.org/officeDocument/2006/customXml" ds:itemID="{6BA61ACB-9E39-4C13-9BCE-1630A2C3BB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7775</TotalTime>
  <Words>3392</Words>
  <Application>Microsoft Office PowerPoint</Application>
  <PresentationFormat>Widescreen</PresentationFormat>
  <Paragraphs>370</Paragraphs>
  <Slides>33</Slides>
  <Notes>33</Notes>
  <HiddenSlides>0</HiddenSlides>
  <MMClips>33</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Introduction</vt:lpstr>
      <vt:lpstr>Upper GI - Introduction</vt:lpstr>
      <vt:lpstr>Pancreatic</vt:lpstr>
      <vt:lpstr>Pancreatic – Causes &amp; Risk Factors</vt:lpstr>
      <vt:lpstr>Pancreatic – Signs &amp; Symptoms</vt:lpstr>
      <vt:lpstr>Pancreatic – Anatomy &amp; Physiology</vt:lpstr>
      <vt:lpstr>Pancreatic – Anatomy &amp; Physiology</vt:lpstr>
      <vt:lpstr>Pancreatic – Regional Lymph Nodes</vt:lpstr>
      <vt:lpstr>Pancreatic - Diagnosis</vt:lpstr>
      <vt:lpstr>Pancreatic - Morphology</vt:lpstr>
      <vt:lpstr>Pancreatic – Topography - Invasive</vt:lpstr>
      <vt:lpstr>Pancreatic – Topography – In Situ</vt:lpstr>
      <vt:lpstr>Pancreatic – Topography – Unknown or Uncertain Behaviour</vt:lpstr>
      <vt:lpstr>Pancreatic – Grade</vt:lpstr>
      <vt:lpstr>Pancreatic – Stage</vt:lpstr>
      <vt:lpstr>Pancreatic – Stage</vt:lpstr>
      <vt:lpstr>Pancreatic – Treatment - Surgery</vt:lpstr>
      <vt:lpstr>Pancreatic – Treatment - Surgery</vt:lpstr>
      <vt:lpstr>Pancreatic – Treatment - Surgery</vt:lpstr>
      <vt:lpstr>Pancreatic - Treatment - Radiotherapy</vt:lpstr>
      <vt:lpstr>Pancreatic – Treatment - Chemoradiotherapy</vt:lpstr>
      <vt:lpstr>Pancreatic – Treatment - Chemotherapy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195</cp:revision>
  <dcterms:created xsi:type="dcterms:W3CDTF">2021-02-08T11:29:00Z</dcterms:created>
  <dcterms:modified xsi:type="dcterms:W3CDTF">2025-12-10T12:39:21Z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