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handoutMasterIdLst>
    <p:handoutMasterId r:id="rId45"/>
  </p:handoutMasterIdLst>
  <p:sldIdLst>
    <p:sldId id="272" r:id="rId5"/>
    <p:sldId id="304" r:id="rId6"/>
    <p:sldId id="305" r:id="rId7"/>
    <p:sldId id="509" r:id="rId8"/>
    <p:sldId id="513" r:id="rId9"/>
    <p:sldId id="266" r:id="rId10"/>
    <p:sldId id="511" r:id="rId11"/>
    <p:sldId id="512" r:id="rId12"/>
    <p:sldId id="510" r:id="rId13"/>
    <p:sldId id="506" r:id="rId14"/>
    <p:sldId id="508" r:id="rId15"/>
    <p:sldId id="507" r:id="rId16"/>
    <p:sldId id="505" r:id="rId17"/>
    <p:sldId id="515" r:id="rId18"/>
    <p:sldId id="524" r:id="rId19"/>
    <p:sldId id="516" r:id="rId20"/>
    <p:sldId id="323" r:id="rId21"/>
    <p:sldId id="544" r:id="rId22"/>
    <p:sldId id="496" r:id="rId23"/>
    <p:sldId id="542" r:id="rId24"/>
    <p:sldId id="519" r:id="rId25"/>
    <p:sldId id="523" r:id="rId26"/>
    <p:sldId id="725" r:id="rId27"/>
    <p:sldId id="522" r:id="rId28"/>
    <p:sldId id="521" r:id="rId29"/>
    <p:sldId id="520" r:id="rId30"/>
    <p:sldId id="518" r:id="rId31"/>
    <p:sldId id="517" r:id="rId32"/>
    <p:sldId id="526" r:id="rId33"/>
    <p:sldId id="527" r:id="rId34"/>
    <p:sldId id="571" r:id="rId35"/>
    <p:sldId id="590" r:id="rId36"/>
    <p:sldId id="593" r:id="rId37"/>
    <p:sldId id="592" r:id="rId38"/>
    <p:sldId id="591" r:id="rId39"/>
    <p:sldId id="543" r:id="rId40"/>
    <p:sldId id="719" r:id="rId41"/>
    <p:sldId id="578" r:id="rId42"/>
    <p:sldId id="724" r:id="rId43"/>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305"/>
            <p14:sldId id="509"/>
            <p14:sldId id="513"/>
            <p14:sldId id="266"/>
            <p14:sldId id="511"/>
            <p14:sldId id="512"/>
            <p14:sldId id="510"/>
            <p14:sldId id="506"/>
            <p14:sldId id="508"/>
            <p14:sldId id="507"/>
            <p14:sldId id="505"/>
            <p14:sldId id="515"/>
            <p14:sldId id="524"/>
            <p14:sldId id="516"/>
            <p14:sldId id="323"/>
            <p14:sldId id="544"/>
            <p14:sldId id="496"/>
            <p14:sldId id="542"/>
            <p14:sldId id="519"/>
            <p14:sldId id="523"/>
            <p14:sldId id="725"/>
            <p14:sldId id="522"/>
            <p14:sldId id="521"/>
            <p14:sldId id="520"/>
            <p14:sldId id="518"/>
            <p14:sldId id="517"/>
            <p14:sldId id="526"/>
            <p14:sldId id="527"/>
            <p14:sldId id="571"/>
            <p14:sldId id="590"/>
            <p14:sldId id="593"/>
            <p14:sldId id="592"/>
            <p14:sldId id="591"/>
            <p14:sldId id="543"/>
            <p14:sldId id="719"/>
            <p14:sldId id="578"/>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9" autoAdjust="0"/>
    <p:restoredTop sz="79083" autoAdjust="0"/>
  </p:normalViewPr>
  <p:slideViewPr>
    <p:cSldViewPr snapToGrid="0">
      <p:cViewPr varScale="1">
        <p:scale>
          <a:sx n="87" d="100"/>
          <a:sy n="87" d="100"/>
        </p:scale>
        <p:origin x="1386" y="9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10T12:30:32.681"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10/12/2025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10/12/2025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Upper gastrointestinal tumours – Oesophageal, which has been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function of the oesophagus is to transport food to the stomach which it does by a process of muscular contraction after swallowing a mouthful of food.  The oesophagus is classified as either Upper, Middle or Lower third.  The point at which the oesophagus meets the Stomach is referred to as the Gastro-Oesophageal Junction, or GOJ</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74858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Upper and Middle Oesophagus are lined with squamous epithelial cells.  The Lower third is lined with glandular epithelial cells.  Most malignancies arise in the Lower third.</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9087387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Four distinct layers make up the tissue of the oesophagus.  From the inside, these are the Mucosa, Submucosa, an outer muscle layer and finally, a covering layer of connective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2988836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Regional lymph nodes for the oesophagus include: the cervical, para-oesophageal and left gastric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933387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Oesophageal tumours are usually diagnosed with endoscopy and biopsy.  A barium swallow just before the endoscopy will highlight any abnormal areas for the camera</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58655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Further tests may be required to determine the extent of a cancerous tumour.  These might include radiological examination or keyhole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116030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Squamous Cell Carcinoma and Adenocarcinoma are the most common invasive tumours of the oesophagus.  However, other types that might arise include Small Cell, Melanoma and GIST</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765363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Invasive tumours of the oesophagus are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208173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ICD10 code for an invasive tumour of the GOJ is C16.0 …  All invasive tumours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29064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 for an in-situ oesophageal tumour is D00.1. It should be noted that while your clinical team may request that in-situ tumours are recorded, these do not currently require a COSD submission from your cancer data management system – NDRS obtains this data direct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157067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give you a brief introduction to Upper GI tumours including some of the symptoms that patients might experience.  We’ll look at the anatomy &amp; physiology of the upper GI system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MDT co-ordinators may hear clinicians referring to ‘Siewert classification’ which is an anatomical classification and must not be confused with TNM staging or grade. Siewert classification refers to the location of the tumour in relation to the Gastro-oesophageal junction</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684691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grade of tumours is determined by their similarity to normal tissue and the extent of abnormal features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558373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Invasive Oesophageal tumours, including GISTs, are staged using the appropriate UICC TNM version</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7792753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For more details please refer to the NDRS training module KPI-TNM Staging 101</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2095213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ea typeface="ヒラギノ角ゴ Pro W3" pitchFamily="84" charset="-128"/>
                <a:cs typeface="ヒラギノ角ゴ Pro W3" pitchFamily="84" charset="-128"/>
              </a:rPr>
              <a:t>Treatment for oesophageal cancers is usually a combination of surgery, chemotherapy and radiotherapy. However, the patient’s general health is a factor in determining treatment, because whilst surgery is the preferred treatment for smaller tumours, oesophageal surgery is a major undertaking with only a third of patients being suitable. The type of surgery will depend on the size and location of the tumour as some tumours may only a partial resection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3748428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others may need a total resection of the oesophagus.</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2686480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at the GOJ may require the removal of both the lower part of the oesophagus and the upper part of the stomach.</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5426138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ea typeface="ヒラギノ角ゴ Pro W3" pitchFamily="84" charset="-128"/>
                <a:cs typeface="ヒラギノ角ゴ Pro W3" pitchFamily="84" charset="-128"/>
              </a:rPr>
              <a:t>Occasionally a tumour may be at a very early stage and linked only to the most superficial mucus-producing layer of the oesophageal lining.  An endoscopic mucosal resection might be offered for in situ tumours.</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554108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surgery is not an option, radiotherapy may be offered, normally in the form of external beam radiation.  It can also be used as a neo-adjuvant treatment to shrink the tumour prior to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8135920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Chemoradiotherapy is sometimes given as a neo-adjuvant treatment prior to surgery or instead of surgery.  It’s been shown to be an effective treatment for both SCC and Adenocarcinomas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378957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Upper GI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9220615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alone may be used both before and after surgery.  In the case of advanced cancers or where the patient is not fit for surgery, it may be offered to relieve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134602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7703201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Risk factors include increased age, smoking, being very overweight and gastric reflux</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4773553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Signs of a tumour might include indigestion, difficulty swallowing and weight loss</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4785785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Endoscopy and biopsy are usually used to diagnose a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41083438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If a tumour is diagnosed, it may or may not be invasive.  All invasive tumours must be recorded in your cancer data management system and while the clinical team might request that non-invasive tumours are also recorded, these do not need to be recorded for the purposes of COSD – NDRS obtains these records directly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17454366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Upper GI tract consists of the Oesophagus, Stomach, Duodenum and small intestine.  The Liver, Gall Bladder and Pancreas also play a significant role in the digestion of food. Training modules are available for Oesophageal, Stomach and Pancreatic tumours. This module covers Oesophageal tumours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2893180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start with Causes &amp;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127001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t>… which include Smoking, being overweight, Gastric reflux and having a diet low in fruit &amp; vegetables.  However, there are some risks which are tumour-specific…</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4132995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for instance, a link has been shown between squamous cell carcinomas and certain lifestyle or environmental factors.  These include smoking, alcohol and deprivation.  Some pre-existing medical conditions are also thought to be a risk factor for oesophageal SCCs including Plummer-Vinson syndrome and any untreated muscular dysfunction of the oesophagus…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4193353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Gastro-oesophageal reflux, Barrett’s oesophagus and obesity are thought to be risk factors for Adenocarcinomas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2040904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Symptoms may include difficulty swallowing, indigestion, a chronic cough and either vomiting- or coughing blood</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934792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10/12/2025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10/12/2025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10/12/2025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10/12/2025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1.tiff"/><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2.tiff"/><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13.tiff"/><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14.tiff"/><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9.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562179"/>
          </a:xfrm>
        </p:spPr>
        <p:txBody>
          <a:bodyPr/>
          <a:lstStyle/>
          <a:p>
            <a:r>
              <a:rPr lang="en-GB" dirty="0"/>
              <a:t>Upper Gastrointestinal tumours</a:t>
            </a:r>
          </a:p>
          <a:p>
            <a:r>
              <a:rPr lang="en-GB" dirty="0"/>
              <a:t>Oesophageal</a:t>
            </a:r>
          </a:p>
          <a:p>
            <a:r>
              <a:rPr lang="en-GB" dirty="0"/>
              <a:t>v5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06545977-3283-4090-ABC1-B2F97631899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6824"/>
    </mc:Choice>
    <mc:Fallback xmlns="">
      <p:transition spd="slow" advTm="168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8B54D60-3A41-4309-858F-22CEA6CE6132}"/>
              </a:ext>
            </a:extLst>
          </p:cNvPr>
          <p:cNvPicPr>
            <a:picLocks noChangeAspect="1"/>
          </p:cNvPicPr>
          <p:nvPr/>
        </p:nvPicPr>
        <p:blipFill>
          <a:blip r:embed="rId5"/>
          <a:stretch>
            <a:fillRect/>
          </a:stretch>
        </p:blipFill>
        <p:spPr>
          <a:xfrm>
            <a:off x="7395210" y="1021424"/>
            <a:ext cx="4422036" cy="4363076"/>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7466350" cy="4741453"/>
          </a:xfrm>
        </p:spPr>
        <p:txBody>
          <a:bodyPr>
            <a:noAutofit/>
          </a:bodyPr>
          <a:lstStyle/>
          <a:p>
            <a:pPr marL="285750" indent="-285750"/>
            <a:r>
              <a:rPr lang="en-GB" dirty="0"/>
              <a:t>The oesophagus is the first part of the digestive tract and its function is to transport food from the mouth into the stomach using peristalsis (muscle contractions from top to bottom)</a:t>
            </a:r>
          </a:p>
          <a:p>
            <a:pPr marL="285750" indent="-285750"/>
            <a:r>
              <a:rPr lang="en-GB" dirty="0"/>
              <a:t>It is a long muscular tube with sphincters at both ends, it is about 25 cm long and there are three distinct regions</a:t>
            </a:r>
          </a:p>
          <a:p>
            <a:pPr marL="635000" lvl="1" indent="-285750"/>
            <a:r>
              <a:rPr lang="en-GB" sz="2400" dirty="0"/>
              <a:t>Upper third</a:t>
            </a:r>
          </a:p>
          <a:p>
            <a:pPr marL="635000" lvl="1" indent="-285750"/>
            <a:r>
              <a:rPr lang="en-GB" sz="2400" dirty="0"/>
              <a:t>Middle third</a:t>
            </a:r>
          </a:p>
          <a:p>
            <a:pPr marL="635000" lvl="1" indent="-285750"/>
            <a:r>
              <a:rPr lang="en-GB" sz="2400" dirty="0"/>
              <a:t>Lower third</a:t>
            </a:r>
          </a:p>
          <a:p>
            <a:pPr marL="285750" indent="-285750"/>
            <a:r>
              <a:rPr lang="en-GB" dirty="0"/>
              <a:t>The region where the oesophagus joins the stomach is called the gastro oesophageal junction (GOJ)</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0" name="Audio 9">
            <a:hlinkClick r:id="" action="ppaction://media"/>
            <a:extLst>
              <a:ext uri="{FF2B5EF4-FFF2-40B4-BE49-F238E27FC236}">
                <a16:creationId xmlns:a16="http://schemas.microsoft.com/office/drawing/2014/main" id="{3C4B8F15-6E2A-46BA-BA47-B52A071E9ED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84927998"/>
      </p:ext>
    </p:extLst>
  </p:cSld>
  <p:clrMapOvr>
    <a:masterClrMapping/>
  </p:clrMapOvr>
  <mc:AlternateContent xmlns:mc="http://schemas.openxmlformats.org/markup-compatibility/2006" xmlns:p14="http://schemas.microsoft.com/office/powerpoint/2010/main">
    <mc:Choice Requires="p14">
      <p:transition spd="slow" p14:dur="2000" advTm="24437"/>
    </mc:Choice>
    <mc:Fallback xmlns="">
      <p:transition spd="slow" advTm="244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14444"/>
            <a:ext cx="10515600" cy="1012719"/>
          </a:xfrm>
        </p:spPr>
        <p:txBody>
          <a:bodyPr/>
          <a:lstStyle/>
          <a:p>
            <a:r>
              <a:rPr lang="en-GB" dirty="0"/>
              <a:t>Oesophageal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32486"/>
            <a:ext cx="7657618" cy="4744499"/>
          </a:xfrm>
        </p:spPr>
        <p:txBody>
          <a:bodyPr>
            <a:normAutofit/>
          </a:bodyPr>
          <a:lstStyle/>
          <a:p>
            <a:pPr marL="635000" lvl="1" indent="-285750"/>
            <a:endParaRPr lang="en-GB" sz="2400" dirty="0"/>
          </a:p>
          <a:p>
            <a:pPr marL="635000" lvl="1" indent="-285750"/>
            <a:endParaRPr lang="en-GB" sz="2400" dirty="0"/>
          </a:p>
          <a:p>
            <a:pPr marL="635000" lvl="1" indent="-285750"/>
            <a:r>
              <a:rPr lang="en-GB" sz="2400" dirty="0"/>
              <a:t>The lining of the upper and middle third of the oesophagus are lined with squamous epithelial cells.</a:t>
            </a:r>
          </a:p>
          <a:p>
            <a:pPr marL="635000" lvl="1" indent="-285750"/>
            <a:endParaRPr lang="en-GB" sz="2400" dirty="0"/>
          </a:p>
          <a:p>
            <a:pPr marL="349250" lvl="1" indent="0">
              <a:buNone/>
            </a:pPr>
            <a:endParaRPr lang="en-GB" sz="2400" dirty="0"/>
          </a:p>
          <a:p>
            <a:pPr marL="635000" lvl="1" indent="-285750"/>
            <a:r>
              <a:rPr lang="en-GB" sz="2400" dirty="0"/>
              <a:t>The lower oesophagus is more likely to be lined with glandular epithelium due to exposure to stomach acid and bile. </a:t>
            </a:r>
          </a:p>
          <a:p>
            <a:pPr marL="635000" lvl="1" indent="-285750"/>
            <a:r>
              <a:rPr lang="en-GB" sz="2400" dirty="0"/>
              <a:t>The majority of oesophageal malignancies arise in the lower third.</a:t>
            </a:r>
          </a:p>
          <a:p>
            <a:pPr marL="635000" lvl="1" indent="-285750"/>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15" name="Flowchart: Extract 14">
            <a:extLst>
              <a:ext uri="{FF2B5EF4-FFF2-40B4-BE49-F238E27FC236}">
                <a16:creationId xmlns:a16="http://schemas.microsoft.com/office/drawing/2014/main" id="{310226D4-E263-46B1-B98E-9F0C4999A831}"/>
              </a:ext>
            </a:extLst>
          </p:cNvPr>
          <p:cNvSpPr/>
          <p:nvPr/>
        </p:nvSpPr>
        <p:spPr>
          <a:xfrm rot="5400000">
            <a:off x="4470561" y="3418551"/>
            <a:ext cx="445680" cy="461597"/>
          </a:xfrm>
          <a:prstGeom prst="flowChartExtract">
            <a:avLst/>
          </a:prstGeom>
          <a:no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8" name="Flowchart: Extract 17">
            <a:extLst>
              <a:ext uri="{FF2B5EF4-FFF2-40B4-BE49-F238E27FC236}">
                <a16:creationId xmlns:a16="http://schemas.microsoft.com/office/drawing/2014/main" id="{1AE0733A-72B0-4F51-8388-DEC78BD1390E}"/>
              </a:ext>
            </a:extLst>
          </p:cNvPr>
          <p:cNvSpPr/>
          <p:nvPr/>
        </p:nvSpPr>
        <p:spPr>
          <a:xfrm rot="5400000">
            <a:off x="7707322" y="3326865"/>
            <a:ext cx="445680" cy="461597"/>
          </a:xfrm>
          <a:prstGeom prst="flowChartExtract">
            <a:avLst/>
          </a:prstGeom>
          <a:no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grpSp>
        <p:nvGrpSpPr>
          <p:cNvPr id="20" name="Group 19">
            <a:extLst>
              <a:ext uri="{FF2B5EF4-FFF2-40B4-BE49-F238E27FC236}">
                <a16:creationId xmlns:a16="http://schemas.microsoft.com/office/drawing/2014/main" id="{CF70626F-F5B4-4339-9A3B-9DFD8F225B83}"/>
              </a:ext>
            </a:extLst>
          </p:cNvPr>
          <p:cNvGrpSpPr/>
          <p:nvPr/>
        </p:nvGrpSpPr>
        <p:grpSpPr>
          <a:xfrm>
            <a:off x="9137596" y="5059719"/>
            <a:ext cx="2772753" cy="1314928"/>
            <a:chOff x="7894765" y="1361093"/>
            <a:chExt cx="3077319" cy="2015711"/>
          </a:xfrm>
        </p:grpSpPr>
        <p:sp>
          <p:nvSpPr>
            <p:cNvPr id="17" name="Freeform: Shape 16">
              <a:extLst>
                <a:ext uri="{FF2B5EF4-FFF2-40B4-BE49-F238E27FC236}">
                  <a16:creationId xmlns:a16="http://schemas.microsoft.com/office/drawing/2014/main" id="{B96D3CF9-AFDF-479F-901A-533B5A420389}"/>
                </a:ext>
              </a:extLst>
            </p:cNvPr>
            <p:cNvSpPr/>
            <p:nvPr/>
          </p:nvSpPr>
          <p:spPr>
            <a:xfrm rot="16200000">
              <a:off x="8425569" y="830289"/>
              <a:ext cx="2015711" cy="3077319"/>
            </a:xfrm>
            <a:custGeom>
              <a:avLst/>
              <a:gdLst>
                <a:gd name="connsiteX0" fmla="*/ 0 w 3077319"/>
                <a:gd name="connsiteY0" fmla="*/ 100786 h 2015711"/>
                <a:gd name="connsiteX1" fmla="*/ 100786 w 3077319"/>
                <a:gd name="connsiteY1" fmla="*/ 0 h 2015711"/>
                <a:gd name="connsiteX2" fmla="*/ 2976533 w 3077319"/>
                <a:gd name="connsiteY2" fmla="*/ 0 h 2015711"/>
                <a:gd name="connsiteX3" fmla="*/ 3077319 w 3077319"/>
                <a:gd name="connsiteY3" fmla="*/ 100786 h 2015711"/>
                <a:gd name="connsiteX4" fmla="*/ 3077319 w 3077319"/>
                <a:gd name="connsiteY4" fmla="*/ 1914925 h 2015711"/>
                <a:gd name="connsiteX5" fmla="*/ 2976533 w 3077319"/>
                <a:gd name="connsiteY5" fmla="*/ 2015711 h 2015711"/>
                <a:gd name="connsiteX6" fmla="*/ 100786 w 3077319"/>
                <a:gd name="connsiteY6" fmla="*/ 2015711 h 2015711"/>
                <a:gd name="connsiteX7" fmla="*/ 0 w 3077319"/>
                <a:gd name="connsiteY7" fmla="*/ 1914925 h 2015711"/>
                <a:gd name="connsiteX8" fmla="*/ 0 w 3077319"/>
                <a:gd name="connsiteY8" fmla="*/ 100786 h 201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7319" h="2015711">
                  <a:moveTo>
                    <a:pt x="2923452" y="0"/>
                  </a:moveTo>
                  <a:cubicBezTo>
                    <a:pt x="3008430" y="0"/>
                    <a:pt x="3077318" y="29557"/>
                    <a:pt x="3077318" y="66017"/>
                  </a:cubicBezTo>
                  <a:lnTo>
                    <a:pt x="3077318" y="1949694"/>
                  </a:lnTo>
                  <a:cubicBezTo>
                    <a:pt x="3077318" y="1986154"/>
                    <a:pt x="3008430" y="2015711"/>
                    <a:pt x="2923452" y="2015711"/>
                  </a:cubicBezTo>
                  <a:lnTo>
                    <a:pt x="153867" y="2015711"/>
                  </a:lnTo>
                  <a:cubicBezTo>
                    <a:pt x="68889" y="2015711"/>
                    <a:pt x="1" y="1986154"/>
                    <a:pt x="1" y="1949694"/>
                  </a:cubicBezTo>
                  <a:lnTo>
                    <a:pt x="1" y="66017"/>
                  </a:lnTo>
                  <a:cubicBezTo>
                    <a:pt x="1" y="29557"/>
                    <a:pt x="68889" y="0"/>
                    <a:pt x="153867" y="0"/>
                  </a:cubicBezTo>
                  <a:lnTo>
                    <a:pt x="292345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2827" tIns="78867" rIns="102236" bIns="2461856" numCol="1" spcCol="1270" anchor="t" anchorCtr="0">
              <a:noAutofit/>
            </a:bodyPr>
            <a:lstStyle/>
            <a:p>
              <a:pPr marL="0" lvl="0" indent="0" algn="r" defTabSz="1022350">
                <a:lnSpc>
                  <a:spcPct val="90000"/>
                </a:lnSpc>
                <a:spcBef>
                  <a:spcPct val="0"/>
                </a:spcBef>
                <a:spcAft>
                  <a:spcPct val="35000"/>
                </a:spcAft>
                <a:buNone/>
              </a:pPr>
              <a:r>
                <a:rPr lang="en-US" sz="2300" kern="1200" dirty="0"/>
                <a:t>Lower Third</a:t>
              </a:r>
            </a:p>
          </p:txBody>
        </p:sp>
        <p:sp>
          <p:nvSpPr>
            <p:cNvPr id="19" name="Freeform: Shape 18">
              <a:extLst>
                <a:ext uri="{FF2B5EF4-FFF2-40B4-BE49-F238E27FC236}">
                  <a16:creationId xmlns:a16="http://schemas.microsoft.com/office/drawing/2014/main" id="{E30FD9B8-5891-40C5-9E61-24A7771361B7}"/>
                </a:ext>
              </a:extLst>
            </p:cNvPr>
            <p:cNvSpPr/>
            <p:nvPr/>
          </p:nvSpPr>
          <p:spPr>
            <a:xfrm>
              <a:off x="8990737" y="1361093"/>
              <a:ext cx="1812094" cy="2015711"/>
            </a:xfrm>
            <a:custGeom>
              <a:avLst/>
              <a:gdLst>
                <a:gd name="connsiteX0" fmla="*/ 0 w 2292602"/>
                <a:gd name="connsiteY0" fmla="*/ 0 h 2015711"/>
                <a:gd name="connsiteX1" fmla="*/ 2292602 w 2292602"/>
                <a:gd name="connsiteY1" fmla="*/ 0 h 2015711"/>
                <a:gd name="connsiteX2" fmla="*/ 2292602 w 2292602"/>
                <a:gd name="connsiteY2" fmla="*/ 2015711 h 2015711"/>
                <a:gd name="connsiteX3" fmla="*/ 0 w 2292602"/>
                <a:gd name="connsiteY3" fmla="*/ 2015711 h 2015711"/>
                <a:gd name="connsiteX4" fmla="*/ 0 w 2292602"/>
                <a:gd name="connsiteY4" fmla="*/ 0 h 2015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602" h="2015711">
                  <a:moveTo>
                    <a:pt x="0" y="0"/>
                  </a:moveTo>
                  <a:lnTo>
                    <a:pt x="2292602" y="0"/>
                  </a:lnTo>
                  <a:lnTo>
                    <a:pt x="2292602" y="2015711"/>
                  </a:lnTo>
                  <a:lnTo>
                    <a:pt x="0" y="2015711"/>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133731" rIns="0" bIns="0" numCol="1" spcCol="1270" anchor="t" anchorCtr="0">
              <a:noAutofit/>
            </a:bodyPr>
            <a:lstStyle/>
            <a:p>
              <a:pPr marL="0" lvl="0" indent="0" algn="l" defTabSz="1733550">
                <a:lnSpc>
                  <a:spcPct val="90000"/>
                </a:lnSpc>
                <a:spcBef>
                  <a:spcPct val="0"/>
                </a:spcBef>
                <a:spcAft>
                  <a:spcPct val="35000"/>
                </a:spcAft>
                <a:buNone/>
              </a:pPr>
              <a:r>
                <a:rPr lang="en-US" sz="2600" kern="1200" dirty="0"/>
                <a:t>Glandular</a:t>
              </a:r>
              <a:br>
                <a:rPr lang="en-US" sz="2600" kern="1200" dirty="0"/>
              </a:br>
              <a:r>
                <a:rPr lang="en-US" sz="2600" kern="1200" dirty="0"/>
                <a:t>Epithelium</a:t>
              </a:r>
            </a:p>
          </p:txBody>
        </p:sp>
      </p:grpSp>
      <p:grpSp>
        <p:nvGrpSpPr>
          <p:cNvPr id="31" name="Group 30">
            <a:extLst>
              <a:ext uri="{FF2B5EF4-FFF2-40B4-BE49-F238E27FC236}">
                <a16:creationId xmlns:a16="http://schemas.microsoft.com/office/drawing/2014/main" id="{930311D7-3F9C-4667-92A5-5F2274E36A40}"/>
              </a:ext>
            </a:extLst>
          </p:cNvPr>
          <p:cNvGrpSpPr/>
          <p:nvPr/>
        </p:nvGrpSpPr>
        <p:grpSpPr>
          <a:xfrm>
            <a:off x="9130296" y="3204767"/>
            <a:ext cx="2772753" cy="1314928"/>
            <a:chOff x="8882888" y="3070935"/>
            <a:chExt cx="3020161" cy="1432257"/>
          </a:xfrm>
        </p:grpSpPr>
        <p:sp>
          <p:nvSpPr>
            <p:cNvPr id="24" name="Freeform: Shape 23">
              <a:extLst>
                <a:ext uri="{FF2B5EF4-FFF2-40B4-BE49-F238E27FC236}">
                  <a16:creationId xmlns:a16="http://schemas.microsoft.com/office/drawing/2014/main" id="{373591C7-CF08-4252-AFE8-72D9BE18AA34}"/>
                </a:ext>
              </a:extLst>
            </p:cNvPr>
            <p:cNvSpPr/>
            <p:nvPr/>
          </p:nvSpPr>
          <p:spPr>
            <a:xfrm rot="16200000">
              <a:off x="9676840" y="2276983"/>
              <a:ext cx="1432257" cy="3020161"/>
            </a:xfrm>
            <a:custGeom>
              <a:avLst/>
              <a:gdLst>
                <a:gd name="connsiteX0" fmla="*/ 0 w 3077319"/>
                <a:gd name="connsiteY0" fmla="*/ 100786 h 2015711"/>
                <a:gd name="connsiteX1" fmla="*/ 100786 w 3077319"/>
                <a:gd name="connsiteY1" fmla="*/ 0 h 2015711"/>
                <a:gd name="connsiteX2" fmla="*/ 2976533 w 3077319"/>
                <a:gd name="connsiteY2" fmla="*/ 0 h 2015711"/>
                <a:gd name="connsiteX3" fmla="*/ 3077319 w 3077319"/>
                <a:gd name="connsiteY3" fmla="*/ 100786 h 2015711"/>
                <a:gd name="connsiteX4" fmla="*/ 3077319 w 3077319"/>
                <a:gd name="connsiteY4" fmla="*/ 1914925 h 2015711"/>
                <a:gd name="connsiteX5" fmla="*/ 2976533 w 3077319"/>
                <a:gd name="connsiteY5" fmla="*/ 2015711 h 2015711"/>
                <a:gd name="connsiteX6" fmla="*/ 100786 w 3077319"/>
                <a:gd name="connsiteY6" fmla="*/ 2015711 h 2015711"/>
                <a:gd name="connsiteX7" fmla="*/ 0 w 3077319"/>
                <a:gd name="connsiteY7" fmla="*/ 1914925 h 2015711"/>
                <a:gd name="connsiteX8" fmla="*/ 0 w 3077319"/>
                <a:gd name="connsiteY8" fmla="*/ 100786 h 201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7319" h="2015711">
                  <a:moveTo>
                    <a:pt x="2923452" y="0"/>
                  </a:moveTo>
                  <a:cubicBezTo>
                    <a:pt x="3008430" y="0"/>
                    <a:pt x="3077318" y="29557"/>
                    <a:pt x="3077318" y="66017"/>
                  </a:cubicBezTo>
                  <a:lnTo>
                    <a:pt x="3077318" y="1949694"/>
                  </a:lnTo>
                  <a:cubicBezTo>
                    <a:pt x="3077318" y="1986154"/>
                    <a:pt x="3008430" y="2015711"/>
                    <a:pt x="2923452" y="2015711"/>
                  </a:cubicBezTo>
                  <a:lnTo>
                    <a:pt x="153867" y="2015711"/>
                  </a:lnTo>
                  <a:cubicBezTo>
                    <a:pt x="68889" y="2015711"/>
                    <a:pt x="1" y="1986154"/>
                    <a:pt x="1" y="1949694"/>
                  </a:cubicBezTo>
                  <a:lnTo>
                    <a:pt x="1" y="66017"/>
                  </a:lnTo>
                  <a:cubicBezTo>
                    <a:pt x="1" y="29557"/>
                    <a:pt x="68889" y="0"/>
                    <a:pt x="153867" y="0"/>
                  </a:cubicBezTo>
                  <a:lnTo>
                    <a:pt x="292345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2827" tIns="78867" rIns="102236" bIns="2461856" numCol="1" spcCol="1270" anchor="t" anchorCtr="0">
              <a:noAutofit/>
            </a:bodyPr>
            <a:lstStyle/>
            <a:p>
              <a:pPr marL="0" lvl="0" indent="0" algn="r" defTabSz="1022350">
                <a:lnSpc>
                  <a:spcPct val="90000"/>
                </a:lnSpc>
                <a:spcBef>
                  <a:spcPct val="0"/>
                </a:spcBef>
                <a:spcAft>
                  <a:spcPct val="35000"/>
                </a:spcAft>
                <a:buNone/>
              </a:pPr>
              <a:r>
                <a:rPr lang="en-US" sz="2300" kern="1200" dirty="0"/>
                <a:t>Middle Third</a:t>
              </a:r>
            </a:p>
          </p:txBody>
        </p:sp>
        <p:sp>
          <p:nvSpPr>
            <p:cNvPr id="25" name="Freeform: Shape 24">
              <a:extLst>
                <a:ext uri="{FF2B5EF4-FFF2-40B4-BE49-F238E27FC236}">
                  <a16:creationId xmlns:a16="http://schemas.microsoft.com/office/drawing/2014/main" id="{09539946-9C59-4973-AFE5-421FE69AE954}"/>
                </a:ext>
              </a:extLst>
            </p:cNvPr>
            <p:cNvSpPr/>
            <p:nvPr/>
          </p:nvSpPr>
          <p:spPr>
            <a:xfrm>
              <a:off x="9958503" y="3070935"/>
              <a:ext cx="1778436" cy="1432257"/>
            </a:xfrm>
            <a:custGeom>
              <a:avLst/>
              <a:gdLst>
                <a:gd name="connsiteX0" fmla="*/ 0 w 2292602"/>
                <a:gd name="connsiteY0" fmla="*/ 0 h 2015711"/>
                <a:gd name="connsiteX1" fmla="*/ 2292602 w 2292602"/>
                <a:gd name="connsiteY1" fmla="*/ 0 h 2015711"/>
                <a:gd name="connsiteX2" fmla="*/ 2292602 w 2292602"/>
                <a:gd name="connsiteY2" fmla="*/ 2015711 h 2015711"/>
                <a:gd name="connsiteX3" fmla="*/ 0 w 2292602"/>
                <a:gd name="connsiteY3" fmla="*/ 2015711 h 2015711"/>
                <a:gd name="connsiteX4" fmla="*/ 0 w 2292602"/>
                <a:gd name="connsiteY4" fmla="*/ 0 h 2015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602" h="2015711">
                  <a:moveTo>
                    <a:pt x="0" y="0"/>
                  </a:moveTo>
                  <a:lnTo>
                    <a:pt x="2292602" y="0"/>
                  </a:lnTo>
                  <a:lnTo>
                    <a:pt x="2292602" y="2015711"/>
                  </a:lnTo>
                  <a:lnTo>
                    <a:pt x="0" y="2015711"/>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133731" rIns="0" bIns="0" numCol="1" spcCol="1270" anchor="t" anchorCtr="0">
              <a:noAutofit/>
            </a:bodyPr>
            <a:lstStyle/>
            <a:p>
              <a:pPr lvl="0" defTabSz="1733550">
                <a:lnSpc>
                  <a:spcPct val="90000"/>
                </a:lnSpc>
                <a:spcBef>
                  <a:spcPct val="0"/>
                </a:spcBef>
                <a:spcAft>
                  <a:spcPct val="35000"/>
                </a:spcAft>
              </a:pPr>
              <a:r>
                <a:rPr lang="en-US" sz="2600" dirty="0"/>
                <a:t>Squamous</a:t>
              </a:r>
              <a:br>
                <a:rPr lang="en-US" sz="2600" dirty="0"/>
              </a:br>
              <a:r>
                <a:rPr lang="en-US" sz="2600" dirty="0"/>
                <a:t>Epithelium</a:t>
              </a:r>
            </a:p>
          </p:txBody>
        </p:sp>
      </p:grpSp>
      <p:grpSp>
        <p:nvGrpSpPr>
          <p:cNvPr id="30" name="Group 29">
            <a:extLst>
              <a:ext uri="{FF2B5EF4-FFF2-40B4-BE49-F238E27FC236}">
                <a16:creationId xmlns:a16="http://schemas.microsoft.com/office/drawing/2014/main" id="{C5A7F307-598F-4996-A1AD-58740D845870}"/>
              </a:ext>
            </a:extLst>
          </p:cNvPr>
          <p:cNvGrpSpPr/>
          <p:nvPr/>
        </p:nvGrpSpPr>
        <p:grpSpPr>
          <a:xfrm>
            <a:off x="9123887" y="1319513"/>
            <a:ext cx="2772752" cy="1345229"/>
            <a:chOff x="8876478" y="1199481"/>
            <a:chExt cx="3020161" cy="1465262"/>
          </a:xfrm>
        </p:grpSpPr>
        <p:sp>
          <p:nvSpPr>
            <p:cNvPr id="27" name="Freeform: Shape 26">
              <a:extLst>
                <a:ext uri="{FF2B5EF4-FFF2-40B4-BE49-F238E27FC236}">
                  <a16:creationId xmlns:a16="http://schemas.microsoft.com/office/drawing/2014/main" id="{29938309-05E7-43EF-97F5-F1296687F3E0}"/>
                </a:ext>
              </a:extLst>
            </p:cNvPr>
            <p:cNvSpPr/>
            <p:nvPr/>
          </p:nvSpPr>
          <p:spPr>
            <a:xfrm rot="16200000">
              <a:off x="9670430" y="405529"/>
              <a:ext cx="1432257" cy="3020161"/>
            </a:xfrm>
            <a:custGeom>
              <a:avLst/>
              <a:gdLst>
                <a:gd name="connsiteX0" fmla="*/ 0 w 3077319"/>
                <a:gd name="connsiteY0" fmla="*/ 100786 h 2015711"/>
                <a:gd name="connsiteX1" fmla="*/ 100786 w 3077319"/>
                <a:gd name="connsiteY1" fmla="*/ 0 h 2015711"/>
                <a:gd name="connsiteX2" fmla="*/ 2976533 w 3077319"/>
                <a:gd name="connsiteY2" fmla="*/ 0 h 2015711"/>
                <a:gd name="connsiteX3" fmla="*/ 3077319 w 3077319"/>
                <a:gd name="connsiteY3" fmla="*/ 100786 h 2015711"/>
                <a:gd name="connsiteX4" fmla="*/ 3077319 w 3077319"/>
                <a:gd name="connsiteY4" fmla="*/ 1914925 h 2015711"/>
                <a:gd name="connsiteX5" fmla="*/ 2976533 w 3077319"/>
                <a:gd name="connsiteY5" fmla="*/ 2015711 h 2015711"/>
                <a:gd name="connsiteX6" fmla="*/ 100786 w 3077319"/>
                <a:gd name="connsiteY6" fmla="*/ 2015711 h 2015711"/>
                <a:gd name="connsiteX7" fmla="*/ 0 w 3077319"/>
                <a:gd name="connsiteY7" fmla="*/ 1914925 h 2015711"/>
                <a:gd name="connsiteX8" fmla="*/ 0 w 3077319"/>
                <a:gd name="connsiteY8" fmla="*/ 100786 h 201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7319" h="2015711">
                  <a:moveTo>
                    <a:pt x="2923452" y="0"/>
                  </a:moveTo>
                  <a:cubicBezTo>
                    <a:pt x="3008430" y="0"/>
                    <a:pt x="3077318" y="29557"/>
                    <a:pt x="3077318" y="66017"/>
                  </a:cubicBezTo>
                  <a:lnTo>
                    <a:pt x="3077318" y="1949694"/>
                  </a:lnTo>
                  <a:cubicBezTo>
                    <a:pt x="3077318" y="1986154"/>
                    <a:pt x="3008430" y="2015711"/>
                    <a:pt x="2923452" y="2015711"/>
                  </a:cubicBezTo>
                  <a:lnTo>
                    <a:pt x="153867" y="2015711"/>
                  </a:lnTo>
                  <a:cubicBezTo>
                    <a:pt x="68889" y="2015711"/>
                    <a:pt x="1" y="1986154"/>
                    <a:pt x="1" y="1949694"/>
                  </a:cubicBezTo>
                  <a:lnTo>
                    <a:pt x="1" y="66017"/>
                  </a:lnTo>
                  <a:cubicBezTo>
                    <a:pt x="1" y="29557"/>
                    <a:pt x="68889" y="0"/>
                    <a:pt x="153867" y="0"/>
                  </a:cubicBezTo>
                  <a:lnTo>
                    <a:pt x="292345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2827" tIns="78867" rIns="102236" bIns="2461856" numCol="1" spcCol="1270" anchor="t" anchorCtr="0">
              <a:noAutofit/>
            </a:bodyPr>
            <a:lstStyle/>
            <a:p>
              <a:pPr marL="0" lvl="0" indent="0" algn="r" defTabSz="1022350">
                <a:lnSpc>
                  <a:spcPct val="90000"/>
                </a:lnSpc>
                <a:spcBef>
                  <a:spcPct val="0"/>
                </a:spcBef>
                <a:spcAft>
                  <a:spcPct val="35000"/>
                </a:spcAft>
                <a:buNone/>
              </a:pPr>
              <a:r>
                <a:rPr lang="en-US" sz="2300" kern="1200" dirty="0"/>
                <a:t>Upper Third</a:t>
              </a:r>
            </a:p>
          </p:txBody>
        </p:sp>
        <p:sp>
          <p:nvSpPr>
            <p:cNvPr id="29" name="Freeform: Shape 28">
              <a:extLst>
                <a:ext uri="{FF2B5EF4-FFF2-40B4-BE49-F238E27FC236}">
                  <a16:creationId xmlns:a16="http://schemas.microsoft.com/office/drawing/2014/main" id="{592D71F8-8E6F-413F-8662-6F29EB15BAA6}"/>
                </a:ext>
              </a:extLst>
            </p:cNvPr>
            <p:cNvSpPr/>
            <p:nvPr/>
          </p:nvSpPr>
          <p:spPr>
            <a:xfrm>
              <a:off x="9960429" y="1232486"/>
              <a:ext cx="1778436" cy="1432257"/>
            </a:xfrm>
            <a:custGeom>
              <a:avLst/>
              <a:gdLst>
                <a:gd name="connsiteX0" fmla="*/ 0 w 2292602"/>
                <a:gd name="connsiteY0" fmla="*/ 0 h 2015711"/>
                <a:gd name="connsiteX1" fmla="*/ 2292602 w 2292602"/>
                <a:gd name="connsiteY1" fmla="*/ 0 h 2015711"/>
                <a:gd name="connsiteX2" fmla="*/ 2292602 w 2292602"/>
                <a:gd name="connsiteY2" fmla="*/ 2015711 h 2015711"/>
                <a:gd name="connsiteX3" fmla="*/ 0 w 2292602"/>
                <a:gd name="connsiteY3" fmla="*/ 2015711 h 2015711"/>
                <a:gd name="connsiteX4" fmla="*/ 0 w 2292602"/>
                <a:gd name="connsiteY4" fmla="*/ 0 h 2015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602" h="2015711">
                  <a:moveTo>
                    <a:pt x="0" y="0"/>
                  </a:moveTo>
                  <a:lnTo>
                    <a:pt x="2292602" y="0"/>
                  </a:lnTo>
                  <a:lnTo>
                    <a:pt x="2292602" y="2015711"/>
                  </a:lnTo>
                  <a:lnTo>
                    <a:pt x="0" y="2015711"/>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133731" rIns="0" bIns="0" numCol="1" spcCol="1270" anchor="t" anchorCtr="0">
              <a:noAutofit/>
            </a:bodyPr>
            <a:lstStyle/>
            <a:p>
              <a:pPr lvl="0" defTabSz="1733550">
                <a:lnSpc>
                  <a:spcPct val="90000"/>
                </a:lnSpc>
                <a:spcBef>
                  <a:spcPct val="0"/>
                </a:spcBef>
                <a:spcAft>
                  <a:spcPct val="35000"/>
                </a:spcAft>
              </a:pPr>
              <a:r>
                <a:rPr lang="en-US" sz="2600" dirty="0"/>
                <a:t>Squamous</a:t>
              </a:r>
              <a:br>
                <a:rPr lang="en-US" sz="2600" dirty="0"/>
              </a:br>
              <a:r>
                <a:rPr lang="en-US" sz="2600" dirty="0"/>
                <a:t>Epithelium</a:t>
              </a:r>
            </a:p>
          </p:txBody>
        </p:sp>
      </p:grpSp>
      <p:pic>
        <p:nvPicPr>
          <p:cNvPr id="8" name="Audio 7">
            <a:hlinkClick r:id="" action="ppaction://media"/>
            <a:extLst>
              <a:ext uri="{FF2B5EF4-FFF2-40B4-BE49-F238E27FC236}">
                <a16:creationId xmlns:a16="http://schemas.microsoft.com/office/drawing/2014/main" id="{8425E365-AFD3-46E4-A6B5-8F0142287D3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07119384"/>
      </p:ext>
    </p:extLst>
  </p:cSld>
  <p:clrMapOvr>
    <a:masterClrMapping/>
  </p:clrMapOvr>
  <mc:AlternateContent xmlns:mc="http://schemas.openxmlformats.org/markup-compatibility/2006" xmlns:p14="http://schemas.microsoft.com/office/powerpoint/2010/main">
    <mc:Choice Requires="p14">
      <p:transition spd="slow" p14:dur="2000" advTm="14627"/>
    </mc:Choice>
    <mc:Fallback xmlns="">
      <p:transition spd="slow" advTm="146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r>
              <a:rPr lang="en-GB" dirty="0"/>
              <a:t>The wall of the oesophagus is made up of four layers of tissue </a:t>
            </a:r>
          </a:p>
          <a:p>
            <a:endParaRPr lang="en-GB" dirty="0"/>
          </a:p>
          <a:p>
            <a:pPr marL="285750" indent="-285750"/>
            <a:r>
              <a:rPr lang="en-GB" b="1" dirty="0"/>
              <a:t>Mucosa </a:t>
            </a:r>
            <a:r>
              <a:rPr lang="en-GB" dirty="0"/>
              <a:t>(the innermost section)</a:t>
            </a:r>
          </a:p>
          <a:p>
            <a:pPr marL="742939" lvl="1" indent="-285750"/>
            <a:r>
              <a:rPr lang="en-GB" dirty="0"/>
              <a:t>Epithelium, lamina propria, muscularis propria</a:t>
            </a:r>
          </a:p>
          <a:p>
            <a:pPr marL="285750" indent="-285750"/>
            <a:r>
              <a:rPr lang="en-GB" b="1" dirty="0"/>
              <a:t>Submucosa</a:t>
            </a:r>
          </a:p>
          <a:p>
            <a:pPr marL="742939" lvl="1" indent="-285750"/>
            <a:r>
              <a:rPr lang="en-GB" dirty="0"/>
              <a:t>Connective tissue, blood vessels and glands</a:t>
            </a:r>
          </a:p>
          <a:p>
            <a:pPr marL="285750" indent="-285750"/>
            <a:r>
              <a:rPr lang="en-GB" b="1" dirty="0"/>
              <a:t>Muscularis propria</a:t>
            </a:r>
          </a:p>
          <a:p>
            <a:pPr marL="742939" lvl="1" indent="-285750"/>
            <a:r>
              <a:rPr lang="en-GB" dirty="0"/>
              <a:t>Circular and longitudinal muscle</a:t>
            </a:r>
          </a:p>
          <a:p>
            <a:pPr marL="285750" indent="-285750"/>
            <a:r>
              <a:rPr lang="en-GB" b="1" dirty="0"/>
              <a:t>Adventitia  </a:t>
            </a:r>
            <a:r>
              <a:rPr lang="en-GB" dirty="0"/>
              <a:t>(the outer layer)</a:t>
            </a:r>
          </a:p>
          <a:p>
            <a:pPr marL="742939" lvl="1" indent="-285750"/>
            <a:r>
              <a:rPr lang="en-GB" dirty="0"/>
              <a:t>Connective tissue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Audio 6">
            <a:hlinkClick r:id="" action="ppaction://media"/>
            <a:extLst>
              <a:ext uri="{FF2B5EF4-FFF2-40B4-BE49-F238E27FC236}">
                <a16:creationId xmlns:a16="http://schemas.microsoft.com/office/drawing/2014/main" id="{11D05D00-E830-4ED8-87CC-97A1F322353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68330114"/>
      </p:ext>
    </p:extLst>
  </p:cSld>
  <p:clrMapOvr>
    <a:masterClrMapping/>
  </p:clrMapOvr>
  <mc:AlternateContent xmlns:mc="http://schemas.openxmlformats.org/markup-compatibility/2006" xmlns:p14="http://schemas.microsoft.com/office/powerpoint/2010/main">
    <mc:Choice Requires="p14">
      <p:transition spd="slow" p14:dur="2000" advTm="16496"/>
    </mc:Choice>
    <mc:Fallback xmlns="">
      <p:transition spd="slow" advTm="164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43218" cy="4741453"/>
          </a:xfrm>
        </p:spPr>
        <p:txBody>
          <a:bodyPr>
            <a:noAutofit/>
          </a:bodyPr>
          <a:lstStyle/>
          <a:p>
            <a:pPr marL="0" indent="0">
              <a:buNone/>
            </a:pPr>
            <a:r>
              <a:rPr lang="en-GB" dirty="0"/>
              <a:t>Regional lymph nodes of the oesophagus include all nodes in the oesophageal drainage area excluding supraclavicular lymph nodes. </a:t>
            </a:r>
          </a:p>
          <a:p>
            <a:pPr marL="285750" indent="-285750"/>
            <a:r>
              <a:rPr lang="en-GB" dirty="0"/>
              <a:t>Internal jugular (near the jugular vein)</a:t>
            </a:r>
          </a:p>
          <a:p>
            <a:pPr marL="285750" indent="-285750"/>
            <a:r>
              <a:rPr lang="en-GB" dirty="0"/>
              <a:t>Upper and lower cervical </a:t>
            </a:r>
          </a:p>
          <a:p>
            <a:pPr marL="285750" indent="-285750"/>
            <a:r>
              <a:rPr lang="en-GB" dirty="0"/>
              <a:t>Paraoesophageal (near the oesophagus)</a:t>
            </a:r>
          </a:p>
          <a:p>
            <a:pPr marL="285750" indent="-285750"/>
            <a:r>
              <a:rPr lang="en-GB" dirty="0"/>
              <a:t>Mediastinal </a:t>
            </a:r>
          </a:p>
          <a:p>
            <a:pPr marL="285750" indent="-285750"/>
            <a:r>
              <a:rPr lang="en-GB" dirty="0"/>
              <a:t>Left gastric (near the left gastric aorta, at the top of the stomach)</a:t>
            </a:r>
          </a:p>
          <a:p>
            <a:pPr marL="285750" indent="-285750"/>
            <a:r>
              <a:rPr lang="en-GB" dirty="0"/>
              <a:t>Coeliac axis (near the pancreas)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grpSp>
        <p:nvGrpSpPr>
          <p:cNvPr id="7" name="Group 6">
            <a:extLst>
              <a:ext uri="{FF2B5EF4-FFF2-40B4-BE49-F238E27FC236}">
                <a16:creationId xmlns:a16="http://schemas.microsoft.com/office/drawing/2014/main" id="{354F2CD5-773C-4C23-863A-37E8C4CEEDCB}"/>
              </a:ext>
            </a:extLst>
          </p:cNvPr>
          <p:cNvGrpSpPr/>
          <p:nvPr/>
        </p:nvGrpSpPr>
        <p:grpSpPr>
          <a:xfrm>
            <a:off x="8469260" y="1534333"/>
            <a:ext cx="3396221" cy="4517565"/>
            <a:chOff x="5135220" y="1052736"/>
            <a:chExt cx="4008780" cy="5332375"/>
          </a:xfrm>
        </p:grpSpPr>
        <p:pic>
          <p:nvPicPr>
            <p:cNvPr id="8" name="Graphic 7">
              <a:extLst>
                <a:ext uri="{FF2B5EF4-FFF2-40B4-BE49-F238E27FC236}">
                  <a16:creationId xmlns:a16="http://schemas.microsoft.com/office/drawing/2014/main" id="{00DCCD9F-B007-488B-9E23-5629F48C3FC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58EC7A8C-0106-4070-9D39-5184463CB911}"/>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3" name="Audio 12">
            <a:hlinkClick r:id="" action="ppaction://media"/>
            <a:extLst>
              <a:ext uri="{FF2B5EF4-FFF2-40B4-BE49-F238E27FC236}">
                <a16:creationId xmlns:a16="http://schemas.microsoft.com/office/drawing/2014/main" id="{5B5A24BE-6515-DF60-E555-343F1077578E}"/>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81529933"/>
      </p:ext>
    </p:extLst>
  </p:cSld>
  <p:clrMapOvr>
    <a:masterClrMapping/>
  </p:clrMapOvr>
  <mc:AlternateContent xmlns:mc="http://schemas.openxmlformats.org/markup-compatibility/2006" xmlns:p14="http://schemas.microsoft.com/office/powerpoint/2010/main">
    <mc:Choice Requires="p14">
      <p:transition spd="slow" p14:dur="2000" advTm="20179"/>
    </mc:Choice>
    <mc:Fallback xmlns="">
      <p:transition spd="slow" advTm="201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187633" cy="4741453"/>
          </a:xfrm>
        </p:spPr>
        <p:txBody>
          <a:bodyPr>
            <a:normAutofit/>
          </a:bodyPr>
          <a:lstStyle/>
          <a:p>
            <a:r>
              <a:rPr lang="en-GB" dirty="0"/>
              <a:t>Endoscopy is the main diagnostic test for oesophageal tumours </a:t>
            </a:r>
          </a:p>
          <a:p>
            <a:r>
              <a:rPr lang="en-GB" dirty="0"/>
              <a:t>Biopsies are usually taken during an endoscopic procedure if an abnormal lesion is seen in order to confirm the histology of the lesion </a:t>
            </a:r>
          </a:p>
          <a:p>
            <a:r>
              <a:rPr lang="en-GB" dirty="0"/>
              <a:t>A barium swallow shows up the outline of the internal wall and any abnormal lesions in the oesophagus including any fistula which may be present </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a:extLst>
              <a:ext uri="{FF2B5EF4-FFF2-40B4-BE49-F238E27FC236}">
                <a16:creationId xmlns:a16="http://schemas.microsoft.com/office/drawing/2014/main" id="{99C9AEC9-A50E-405B-83BB-AD5A4864F1B5}"/>
              </a:ext>
            </a:extLst>
          </p:cNvPr>
          <p:cNvPicPr>
            <a:picLocks noChangeAspect="1"/>
          </p:cNvPicPr>
          <p:nvPr/>
        </p:nvPicPr>
        <p:blipFill>
          <a:blip r:embed="rId5"/>
          <a:stretch>
            <a:fillRect/>
          </a:stretch>
        </p:blipFill>
        <p:spPr>
          <a:xfrm>
            <a:off x="7396223" y="1342296"/>
            <a:ext cx="4304033" cy="4834667"/>
          </a:xfrm>
          <a:prstGeom prst="rect">
            <a:avLst/>
          </a:prstGeom>
        </p:spPr>
      </p:pic>
      <p:pic>
        <p:nvPicPr>
          <p:cNvPr id="8" name="Audio 7">
            <a:hlinkClick r:id="" action="ppaction://media"/>
            <a:extLst>
              <a:ext uri="{FF2B5EF4-FFF2-40B4-BE49-F238E27FC236}">
                <a16:creationId xmlns:a16="http://schemas.microsoft.com/office/drawing/2014/main" id="{72A552B0-45C6-49DE-9105-DF90825792F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66801794"/>
      </p:ext>
    </p:extLst>
  </p:cSld>
  <p:clrMapOvr>
    <a:masterClrMapping/>
  </p:clrMapOvr>
  <mc:AlternateContent xmlns:mc="http://schemas.openxmlformats.org/markup-compatibility/2006" xmlns:p14="http://schemas.microsoft.com/office/powerpoint/2010/main">
    <mc:Choice Requires="p14">
      <p:transition spd="slow" p14:dur="2000" advTm="14278"/>
    </mc:Choice>
    <mc:Fallback xmlns="">
      <p:transition spd="slow" advTm="142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863542" cy="4741453"/>
          </a:xfrm>
        </p:spPr>
        <p:txBody>
          <a:bodyPr>
            <a:normAutofit/>
          </a:bodyPr>
          <a:lstStyle/>
          <a:p>
            <a:r>
              <a:rPr lang="en-GB" dirty="0"/>
              <a:t>If cancer is diagnosed further tests may be carried out and these could include: </a:t>
            </a:r>
          </a:p>
          <a:p>
            <a:endParaRPr lang="en-GB" dirty="0"/>
          </a:p>
          <a:p>
            <a:pPr lvl="1"/>
            <a:r>
              <a:rPr lang="en-GB" sz="2400" dirty="0"/>
              <a:t>Endoscopic Ultrasound Scan </a:t>
            </a:r>
          </a:p>
          <a:p>
            <a:pPr lvl="1"/>
            <a:r>
              <a:rPr lang="en-GB" sz="2400" dirty="0"/>
              <a:t>CT scan</a:t>
            </a:r>
          </a:p>
          <a:p>
            <a:pPr lvl="1"/>
            <a:r>
              <a:rPr lang="en-GB" sz="2400" dirty="0"/>
              <a:t>PET- CT scan </a:t>
            </a:r>
          </a:p>
          <a:p>
            <a:pPr lvl="1"/>
            <a:r>
              <a:rPr lang="en-GB" sz="2400" dirty="0"/>
              <a:t>Laparoscopy (keyhole surgery to place a camera inside the body)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grpSp>
        <p:nvGrpSpPr>
          <p:cNvPr id="9" name="Group 8">
            <a:extLst>
              <a:ext uri="{FF2B5EF4-FFF2-40B4-BE49-F238E27FC236}">
                <a16:creationId xmlns:a16="http://schemas.microsoft.com/office/drawing/2014/main" id="{D9D83D24-FF7E-4795-BB17-E83D3175C56D}"/>
              </a:ext>
            </a:extLst>
          </p:cNvPr>
          <p:cNvGrpSpPr/>
          <p:nvPr/>
        </p:nvGrpSpPr>
        <p:grpSpPr>
          <a:xfrm>
            <a:off x="7211028" y="2754530"/>
            <a:ext cx="4473689" cy="3274796"/>
            <a:chOff x="8132421" y="3429000"/>
            <a:chExt cx="3552296" cy="2600325"/>
          </a:xfrm>
        </p:grpSpPr>
        <p:pic>
          <p:nvPicPr>
            <p:cNvPr id="7" name="Picture 6">
              <a:extLst>
                <a:ext uri="{FF2B5EF4-FFF2-40B4-BE49-F238E27FC236}">
                  <a16:creationId xmlns:a16="http://schemas.microsoft.com/office/drawing/2014/main" id="{F6017831-D931-4FB7-A818-00DE4FAFF086}"/>
                </a:ext>
              </a:extLst>
            </p:cNvPr>
            <p:cNvPicPr>
              <a:picLocks noChangeAspect="1"/>
            </p:cNvPicPr>
            <p:nvPr/>
          </p:nvPicPr>
          <p:blipFill>
            <a:blip r:embed="rId5"/>
            <a:stretch>
              <a:fillRect/>
            </a:stretch>
          </p:blipFill>
          <p:spPr>
            <a:xfrm>
              <a:off x="8132421" y="3429000"/>
              <a:ext cx="3543300" cy="2352675"/>
            </a:xfrm>
            <a:prstGeom prst="rect">
              <a:avLst/>
            </a:prstGeom>
          </p:spPr>
        </p:pic>
        <p:pic>
          <p:nvPicPr>
            <p:cNvPr id="8" name="Picture 7">
              <a:extLst>
                <a:ext uri="{FF2B5EF4-FFF2-40B4-BE49-F238E27FC236}">
                  <a16:creationId xmlns:a16="http://schemas.microsoft.com/office/drawing/2014/main" id="{A2319E6F-FCD6-4752-B837-4ACD08961DA1}"/>
                </a:ext>
              </a:extLst>
            </p:cNvPr>
            <p:cNvPicPr>
              <a:picLocks noChangeAspect="1"/>
            </p:cNvPicPr>
            <p:nvPr/>
          </p:nvPicPr>
          <p:blipFill>
            <a:blip r:embed="rId6"/>
            <a:stretch>
              <a:fillRect/>
            </a:stretch>
          </p:blipFill>
          <p:spPr>
            <a:xfrm>
              <a:off x="10570292" y="5781675"/>
              <a:ext cx="1114425" cy="247650"/>
            </a:xfrm>
            <a:prstGeom prst="rect">
              <a:avLst/>
            </a:prstGeom>
          </p:spPr>
        </p:pic>
      </p:grpSp>
      <p:pic>
        <p:nvPicPr>
          <p:cNvPr id="10" name="Audio 9">
            <a:hlinkClick r:id="" action="ppaction://media"/>
            <a:extLst>
              <a:ext uri="{FF2B5EF4-FFF2-40B4-BE49-F238E27FC236}">
                <a16:creationId xmlns:a16="http://schemas.microsoft.com/office/drawing/2014/main" id="{D8CA3512-8D83-4658-9209-4010FAAE6F8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16240877"/>
      </p:ext>
    </p:extLst>
  </p:cSld>
  <p:clrMapOvr>
    <a:masterClrMapping/>
  </p:clrMapOvr>
  <mc:AlternateContent xmlns:mc="http://schemas.openxmlformats.org/markup-compatibility/2006" xmlns:p14="http://schemas.microsoft.com/office/powerpoint/2010/main">
    <mc:Choice Requires="p14">
      <p:transition spd="slow" p14:dur="2000" advTm="11945"/>
    </mc:Choice>
    <mc:Fallback xmlns="">
      <p:transition spd="slow" advTm="119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655300" cy="4741453"/>
          </a:xfrm>
        </p:spPr>
        <p:txBody>
          <a:bodyPr>
            <a:noAutofit/>
          </a:bodyPr>
          <a:lstStyle/>
          <a:p>
            <a:pPr marL="0" indent="0">
              <a:buNone/>
            </a:pPr>
            <a:r>
              <a:rPr lang="en-GB" sz="2000" dirty="0"/>
              <a:t>There are two main types of invasive oesophageal tumour and these arise in the epithelial cells:</a:t>
            </a:r>
          </a:p>
          <a:p>
            <a:pPr lvl="1"/>
            <a:r>
              <a:rPr lang="en-GB" sz="2000" dirty="0"/>
              <a:t>Squamous Cell Carcinoma (SCC) –M8070/3</a:t>
            </a:r>
          </a:p>
          <a:p>
            <a:pPr lvl="1"/>
            <a:r>
              <a:rPr lang="en-GB" sz="2000" dirty="0"/>
              <a:t>Adenocarcinoma – M8140/3</a:t>
            </a:r>
          </a:p>
          <a:p>
            <a:pPr marL="57150" indent="0">
              <a:buNone/>
            </a:pPr>
            <a:r>
              <a:rPr lang="en-GB" sz="2000" dirty="0"/>
              <a:t>There are other rarer types of invasive tumour which can occur in the oesophagus, including:</a:t>
            </a:r>
          </a:p>
          <a:p>
            <a:pPr lvl="1"/>
            <a:r>
              <a:rPr lang="en-GB" sz="2000" dirty="0"/>
              <a:t>Adenosquamous carcinoma – M8560/3</a:t>
            </a:r>
          </a:p>
          <a:p>
            <a:pPr lvl="1"/>
            <a:r>
              <a:rPr lang="en-GB" sz="2000" dirty="0"/>
              <a:t>Small cell carcinoma – M8041/3</a:t>
            </a:r>
          </a:p>
          <a:p>
            <a:pPr lvl="1"/>
            <a:r>
              <a:rPr lang="en-GB" sz="2000" dirty="0"/>
              <a:t>Melanoma – various morphology codes</a:t>
            </a:r>
          </a:p>
          <a:p>
            <a:pPr lvl="1"/>
            <a:r>
              <a:rPr lang="en-GB" sz="2000" dirty="0"/>
              <a:t>Neuroendocrine tumours – various morphology codes (please refer to the Neuroendocrine – Key Points training module: </a:t>
            </a:r>
            <a:r>
              <a:rPr lang="en-GB" sz="2000" dirty="0">
                <a:hlinkClick r:id="rId5"/>
              </a:rPr>
              <a:t>https://digital.nhs.uk/ndrs/data/cancer-data-training-materials</a:t>
            </a:r>
            <a:r>
              <a:rPr lang="en-GB" sz="2000" dirty="0"/>
              <a:t> )</a:t>
            </a:r>
          </a:p>
          <a:p>
            <a:pPr lvl="1"/>
            <a:r>
              <a:rPr lang="en-GB" sz="2000" dirty="0"/>
              <a:t>Gastrointestinal</a:t>
            </a:r>
            <a:r>
              <a:rPr lang="en-GB" sz="1800" dirty="0"/>
              <a:t> stromal tumour (GIST), malignant – M8936/3</a:t>
            </a:r>
          </a:p>
          <a:p>
            <a:pPr lvl="2"/>
            <a:r>
              <a:rPr lang="en-GB" sz="1800" dirty="0"/>
              <a:t>(please note: </a:t>
            </a:r>
            <a:r>
              <a:rPr lang="en-GB" sz="1800" b="1" dirty="0"/>
              <a:t>all</a:t>
            </a:r>
            <a:r>
              <a:rPr lang="en-GB" sz="1800" dirty="0"/>
              <a:t> GISTs are to be reported as malignant M8936/3 in accordance with the WHO Classification of Tumour series, 5th edition and as such would be C coded in ICD10)</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D310156B-6205-4474-AA6E-2B34117A248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62411563"/>
      </p:ext>
    </p:extLst>
  </p:cSld>
  <p:clrMapOvr>
    <a:masterClrMapping/>
  </p:clrMapOvr>
  <mc:AlternateContent xmlns:mc="http://schemas.openxmlformats.org/markup-compatibility/2006" xmlns:p14="http://schemas.microsoft.com/office/powerpoint/2010/main">
    <mc:Choice Requires="p14">
      <p:transition spd="slow" p14:dur="2000" advTm="15335"/>
    </mc:Choice>
    <mc:Fallback xmlns="">
      <p:transition spd="slow" advTm="153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228594" lvl="1" fontAlgn="base">
              <a:spcBef>
                <a:spcPts val="1000"/>
              </a:spcBef>
              <a:spcAft>
                <a:spcPct val="0"/>
              </a:spcAft>
              <a:defRPr/>
            </a:pPr>
            <a:r>
              <a:rPr lang="en-US" altLang="en-US" sz="2400" kern="0" dirty="0">
                <a:solidFill>
                  <a:srgbClr val="000000"/>
                </a:solidFill>
              </a:rPr>
              <a:t>Invasive tumours of the oesophagus are classified 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C15.0</a:t>
            </a:r>
            <a:r>
              <a:rPr lang="en-US" altLang="en-US" sz="2200" kern="0" dirty="0">
                <a:solidFill>
                  <a:srgbClr val="000000"/>
                </a:solidFill>
              </a:rPr>
              <a:t> – Cervical part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C15.1</a:t>
            </a:r>
            <a:r>
              <a:rPr lang="en-US" altLang="en-US" sz="2200" kern="0" dirty="0">
                <a:solidFill>
                  <a:srgbClr val="000000"/>
                </a:solidFill>
              </a:rPr>
              <a:t> – Thoracic part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C15.2</a:t>
            </a:r>
            <a:r>
              <a:rPr lang="en-US" altLang="en-US" sz="2200" kern="0" dirty="0">
                <a:solidFill>
                  <a:srgbClr val="000000"/>
                </a:solidFill>
              </a:rPr>
              <a:t> – Abdominal part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C15.3</a:t>
            </a:r>
            <a:r>
              <a:rPr lang="en-US" altLang="en-US" sz="2200" kern="0" dirty="0">
                <a:solidFill>
                  <a:srgbClr val="000000"/>
                </a:solidFill>
              </a:rPr>
              <a:t> – Upper third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C15.4</a:t>
            </a:r>
            <a:r>
              <a:rPr lang="en-US" altLang="en-US" sz="2200" kern="0" dirty="0">
                <a:solidFill>
                  <a:srgbClr val="000000"/>
                </a:solidFill>
              </a:rPr>
              <a:t> – Middle third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C15.5</a:t>
            </a:r>
            <a:r>
              <a:rPr lang="en-US" altLang="en-US" sz="2200" kern="0" dirty="0">
                <a:solidFill>
                  <a:srgbClr val="000000"/>
                </a:solidFill>
              </a:rPr>
              <a:t> – Lower third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C15.8</a:t>
            </a:r>
            <a:r>
              <a:rPr lang="en-US" altLang="en-US" sz="2200" kern="0" dirty="0">
                <a:solidFill>
                  <a:srgbClr val="000000"/>
                </a:solidFill>
              </a:rPr>
              <a:t> – Overlapping lesion of the oesophagus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C15.9</a:t>
            </a:r>
            <a:r>
              <a:rPr lang="en-US" altLang="en-US" sz="2200" kern="0" dirty="0">
                <a:solidFill>
                  <a:srgbClr val="000000"/>
                </a:solidFill>
              </a:rPr>
              <a:t> – Oesophagus, unspecified</a:t>
            </a:r>
          </a:p>
          <a:p>
            <a:pPr marL="1200138" lvl="2" indent="-285750" defTabSz="914400" eaLnBrk="0" fontAlgn="base" hangingPunct="0">
              <a:spcBef>
                <a:spcPct val="20000"/>
              </a:spcBef>
              <a:spcAft>
                <a:spcPct val="0"/>
              </a:spcAft>
              <a:buFontTx/>
              <a:buChar char="•"/>
              <a:defRPr/>
            </a:pPr>
            <a:endParaRPr lang="en-US" altLang="en-US" kern="0" dirty="0">
              <a:solidFill>
                <a:srgbClr val="000000"/>
              </a:solidFill>
            </a:endParaRPr>
          </a:p>
          <a:p>
            <a:r>
              <a:rPr lang="en-US" altLang="en-US" kern="0" dirty="0">
                <a:solidFill>
                  <a:srgbClr val="000000"/>
                </a:solidFill>
              </a:rPr>
              <a:t>All invasive ICD10 codes must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Audio 6">
            <a:hlinkClick r:id="" action="ppaction://media"/>
            <a:extLst>
              <a:ext uri="{FF2B5EF4-FFF2-40B4-BE49-F238E27FC236}">
                <a16:creationId xmlns:a16="http://schemas.microsoft.com/office/drawing/2014/main" id="{D2688AB3-B4C0-4634-BBBB-EC8158ED5E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00622478"/>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228594" lvl="1" fontAlgn="base">
              <a:spcBef>
                <a:spcPts val="1000"/>
              </a:spcBef>
              <a:spcAft>
                <a:spcPct val="0"/>
              </a:spcAft>
              <a:defRPr/>
            </a:pPr>
            <a:r>
              <a:rPr lang="en-US" altLang="en-US" sz="2400" kern="0" dirty="0">
                <a:solidFill>
                  <a:srgbClr val="000000"/>
                </a:solidFill>
              </a:rPr>
              <a:t>Invasive tumours of the cardia, including tumours of the gastro-oesophageal junction (GOJ) are classified as:</a:t>
            </a:r>
          </a:p>
          <a:p>
            <a:pPr marL="228594" lvl="1" fontAlgn="base">
              <a:spcBef>
                <a:spcPts val="1000"/>
              </a:spcBef>
              <a:spcAft>
                <a:spcPct val="0"/>
              </a:spcAft>
              <a:defRPr/>
            </a:pPr>
            <a:endParaRPr lang="en-US" altLang="en-US" sz="2400" kern="0" dirty="0">
              <a:solidFill>
                <a:srgbClr val="000000"/>
              </a:solidFill>
            </a:endParaRP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C16.0</a:t>
            </a:r>
            <a:r>
              <a:rPr lang="en-US" altLang="en-US" sz="2200" kern="0" dirty="0">
                <a:solidFill>
                  <a:srgbClr val="000000"/>
                </a:solidFill>
              </a:rPr>
              <a:t> – Cardia (including cardiac orifice, cardio-oesophageal junction, gastro-oesophageal junction and oesophagus &amp; stomach)</a:t>
            </a:r>
          </a:p>
          <a:p>
            <a:pPr marL="1200138" lvl="2" indent="-285750" defTabSz="914400" eaLnBrk="0" fontAlgn="base" hangingPunct="0">
              <a:spcBef>
                <a:spcPct val="20000"/>
              </a:spcBef>
              <a:spcAft>
                <a:spcPct val="0"/>
              </a:spcAft>
              <a:buFontTx/>
              <a:buChar char="•"/>
              <a:defRPr/>
            </a:pPr>
            <a:endParaRPr lang="en-US" altLang="en-US" kern="0" dirty="0">
              <a:solidFill>
                <a:srgbClr val="000000"/>
              </a:solidFill>
            </a:endParaRPr>
          </a:p>
          <a:p>
            <a:r>
              <a:rPr lang="en-US" altLang="en-US" kern="0" dirty="0">
                <a:solidFill>
                  <a:srgbClr val="000000"/>
                </a:solidFill>
              </a:rPr>
              <a:t>All invasive ICD10 codes must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Audio 6">
            <a:hlinkClick r:id="" action="ppaction://media"/>
            <a:extLst>
              <a:ext uri="{FF2B5EF4-FFF2-40B4-BE49-F238E27FC236}">
                <a16:creationId xmlns:a16="http://schemas.microsoft.com/office/drawing/2014/main" id="{F6F1E96D-A7E8-4020-B9A5-DB6CB31E5E3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79359309"/>
      </p:ext>
    </p:extLst>
  </p:cSld>
  <p:clrMapOvr>
    <a:masterClrMapping/>
  </p:clrMapOvr>
  <mc:AlternateContent xmlns:mc="http://schemas.openxmlformats.org/markup-compatibility/2006" xmlns:p14="http://schemas.microsoft.com/office/powerpoint/2010/main">
    <mc:Choice Requires="p14">
      <p:transition spd="slow" p14:dur="2000" advTm="13965"/>
    </mc:Choice>
    <mc:Fallback xmlns="">
      <p:transition spd="slow" advTm="139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an in situ oesophageal tumour is classified as </a:t>
            </a:r>
            <a:r>
              <a:rPr lang="en-US" altLang="en-US" sz="2400" b="1" kern="0" dirty="0">
                <a:solidFill>
                  <a:srgbClr val="000000"/>
                </a:solidFill>
              </a:rPr>
              <a:t>D00.1</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While your clinical team may request that D00.1 in-situ oesophageal tumours are recorded, these do not currently require a COSD submission from your cancer data management system – NDRS obtains this data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Audio 7">
            <a:hlinkClick r:id="" action="ppaction://media"/>
            <a:extLst>
              <a:ext uri="{FF2B5EF4-FFF2-40B4-BE49-F238E27FC236}">
                <a16:creationId xmlns:a16="http://schemas.microsoft.com/office/drawing/2014/main" id="{2ECABC9A-5395-49E9-9B94-61F428C6A60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13078035"/>
      </p:ext>
    </p:extLst>
  </p:cSld>
  <p:clrMapOvr>
    <a:masterClrMapping/>
  </p:clrMapOvr>
  <mc:AlternateContent xmlns:mc="http://schemas.openxmlformats.org/markup-compatibility/2006" xmlns:p14="http://schemas.microsoft.com/office/powerpoint/2010/main">
    <mc:Choice Requires="p14">
      <p:transition spd="slow" p14:dur="2000" advTm="24460"/>
    </mc:Choice>
    <mc:Fallback xmlns="">
      <p:transition spd="slow" advTm="244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Oesophageal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10/12/2025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FAE39310-68CF-4DE2-B688-67BA4BB4A42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863"/>
    </mc:Choice>
    <mc:Fallback xmlns="">
      <p:transition spd="slow" advTm="198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a:t>
            </a:r>
            <a:r>
              <a:rPr lang="en-GB" dirty="0" err="1"/>
              <a:t>Siewerts</a:t>
            </a:r>
            <a:r>
              <a:rPr lang="en-GB" dirty="0"/>
              <a:t> Classification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b="1" u="sng" dirty="0"/>
              <a:t>Type I</a:t>
            </a:r>
            <a:br>
              <a:rPr lang="en-GB" dirty="0"/>
            </a:br>
            <a:r>
              <a:rPr lang="en-GB" dirty="0"/>
              <a:t>Adenocarcinoma of distal part of the oesophagus located between 1- 5 cm above the GOJ </a:t>
            </a:r>
            <a:br>
              <a:rPr lang="en-GB" dirty="0"/>
            </a:br>
            <a:endParaRPr lang="en-GB" dirty="0"/>
          </a:p>
          <a:p>
            <a:pPr marL="0" indent="0">
              <a:buNone/>
            </a:pPr>
            <a:r>
              <a:rPr lang="en-GB" b="1" u="sng" dirty="0"/>
              <a:t>Type II </a:t>
            </a:r>
          </a:p>
          <a:p>
            <a:pPr marL="0" indent="0">
              <a:buNone/>
            </a:pPr>
            <a:r>
              <a:rPr lang="en-GB" dirty="0"/>
              <a:t>Adenocarcinoma of the cardia, tumour located between 1 cm above and 2 cm below the GOJ </a:t>
            </a:r>
            <a:br>
              <a:rPr lang="en-GB" dirty="0"/>
            </a:br>
            <a:endParaRPr lang="en-GB" dirty="0"/>
          </a:p>
          <a:p>
            <a:pPr marL="0" indent="0">
              <a:buNone/>
            </a:pPr>
            <a:r>
              <a:rPr lang="en-GB" b="1" u="sng" dirty="0"/>
              <a:t>Type III</a:t>
            </a:r>
            <a:br>
              <a:rPr lang="en-GB" dirty="0"/>
            </a:br>
            <a:r>
              <a:rPr lang="en-GB" dirty="0"/>
              <a:t>Adenocarcinoma located between 2 – 5 cm below GOJ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Audio 6">
            <a:hlinkClick r:id="" action="ppaction://media"/>
            <a:extLst>
              <a:ext uri="{FF2B5EF4-FFF2-40B4-BE49-F238E27FC236}">
                <a16:creationId xmlns:a16="http://schemas.microsoft.com/office/drawing/2014/main" id="{1617C23C-ED68-4498-A3C2-97A79F7B57A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21106395"/>
      </p:ext>
    </p:extLst>
  </p:cSld>
  <p:clrMapOvr>
    <a:masterClrMapping/>
  </p:clrMapOvr>
  <mc:AlternateContent xmlns:mc="http://schemas.openxmlformats.org/markup-compatibility/2006" xmlns:p14="http://schemas.microsoft.com/office/powerpoint/2010/main">
    <mc:Choice Requires="p14">
      <p:transition spd="slow" p14:dur="2000" advTm="20492"/>
    </mc:Choice>
    <mc:Fallback xmlns="">
      <p:transition spd="slow" advTm="204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altLang="en-US" b="1" dirty="0"/>
              <a:t>Grade 1</a:t>
            </a:r>
          </a:p>
          <a:p>
            <a:pPr marL="0" indent="0">
              <a:buNone/>
            </a:pPr>
            <a:r>
              <a:rPr lang="en-GB" altLang="en-US" dirty="0"/>
              <a:t>Tumours look very similar to the normal tissue and have the best prognosis</a:t>
            </a:r>
          </a:p>
          <a:p>
            <a:pPr marL="0" indent="0">
              <a:buNone/>
            </a:pPr>
            <a:endParaRPr lang="en-GB" altLang="en-US" dirty="0"/>
          </a:p>
          <a:p>
            <a:pPr marL="0" indent="0">
              <a:buNone/>
            </a:pPr>
            <a:r>
              <a:rPr lang="en-GB" altLang="en-US" b="1" dirty="0"/>
              <a:t>Grade 2</a:t>
            </a:r>
          </a:p>
          <a:p>
            <a:pPr marL="0" indent="0">
              <a:buNone/>
            </a:pPr>
            <a:r>
              <a:rPr lang="en-GB" altLang="en-US" dirty="0"/>
              <a:t>Tumours are formed of cells that somewhat resemble normal tissue but have more abnormal features than Grade 1</a:t>
            </a:r>
          </a:p>
          <a:p>
            <a:pPr marL="0" indent="0">
              <a:buNone/>
            </a:pPr>
            <a:endParaRPr lang="en-GB" altLang="en-US" dirty="0"/>
          </a:p>
          <a:p>
            <a:pPr marL="0" indent="0">
              <a:buNone/>
            </a:pPr>
            <a:r>
              <a:rPr lang="en-GB" altLang="en-US" b="1" dirty="0"/>
              <a:t>Grade 3</a:t>
            </a:r>
          </a:p>
          <a:p>
            <a:pPr marL="0" indent="0">
              <a:buNone/>
            </a:pPr>
            <a:r>
              <a:rPr lang="en-GB" altLang="en-US" dirty="0"/>
              <a:t>Tumours have very abnormal cells and the worst prognosis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39D150A7-8C94-40DC-BB40-8BF06D9C332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668492"/>
      </p:ext>
    </p:extLst>
  </p:cSld>
  <p:clrMapOvr>
    <a:masterClrMapping/>
  </p:clrMapOvr>
  <mc:AlternateContent xmlns:mc="http://schemas.openxmlformats.org/markup-compatibility/2006" xmlns:p14="http://schemas.microsoft.com/office/powerpoint/2010/main">
    <mc:Choice Requires="p14">
      <p:transition spd="slow" p14:dur="2000" advTm="10644"/>
    </mc:Choice>
    <mc:Fallback xmlns="">
      <p:transition spd="slow" advTm="106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cs typeface="Arial" pitchFamily="34" charset="0"/>
              </a:rPr>
              <a:t>Invasive oesophageal tumours, including GISTs, are staged and recorded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15" name="Audio 14">
            <a:hlinkClick r:id="" action="ppaction://media"/>
            <a:extLst>
              <a:ext uri="{FF2B5EF4-FFF2-40B4-BE49-F238E27FC236}">
                <a16:creationId xmlns:a16="http://schemas.microsoft.com/office/drawing/2014/main" id="{2766D18F-4606-0623-D94D-DCBCA89B8AE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68880147"/>
      </p:ext>
    </p:extLst>
  </p:cSld>
  <p:clrMapOvr>
    <a:masterClrMapping/>
  </p:clrMapOvr>
  <mc:AlternateContent xmlns:mc="http://schemas.openxmlformats.org/markup-compatibility/2006" xmlns:p14="http://schemas.microsoft.com/office/powerpoint/2010/main">
    <mc:Choice Requires="p14">
      <p:transition spd="slow" p14:dur="2000" advTm="9788"/>
    </mc:Choice>
    <mc:Fallback xmlns="">
      <p:transition spd="slow" advTm="97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cs typeface="Arial" pitchFamily="34" charset="0"/>
              </a:rPr>
              <a:t>For details on recording stage, please see the NDRS training module KPI-TNM Staging 101, available on this link:</a:t>
            </a:r>
            <a:r>
              <a:rPr lang="en-GB" sz="2200" dirty="0">
                <a:cs typeface="Arial" pitchFamily="34" charset="0"/>
              </a:rPr>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dirty="0">
              <a:cs typeface="Arial" pitchFamily="34" charset="0"/>
            </a:endParaRPr>
          </a:p>
          <a:p>
            <a:r>
              <a:rPr lang="en-GB" dirty="0"/>
              <a:t>TNM stage should be recorded for all invasive tumours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23" name="Audio 22">
            <a:hlinkClick r:id="" action="ppaction://media"/>
            <a:extLst>
              <a:ext uri="{FF2B5EF4-FFF2-40B4-BE49-F238E27FC236}">
                <a16:creationId xmlns:a16="http://schemas.microsoft.com/office/drawing/2014/main" id="{EEE39554-EE70-8D69-EB41-37D5E491893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40612779"/>
      </p:ext>
    </p:extLst>
  </p:cSld>
  <p:clrMapOvr>
    <a:masterClrMapping/>
  </p:clrMapOvr>
  <mc:AlternateContent xmlns:mc="http://schemas.openxmlformats.org/markup-compatibility/2006" xmlns:p14="http://schemas.microsoft.com/office/powerpoint/2010/main">
    <mc:Choice Requires="p14">
      <p:transition spd="slow" p14:dur="2000" advTm="9389"/>
    </mc:Choice>
    <mc:Fallback xmlns="">
      <p:transition spd="slow" advTm="9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384403" cy="4741453"/>
          </a:xfrm>
        </p:spPr>
        <p:txBody>
          <a:bodyPr>
            <a:normAutofit lnSpcReduction="10000"/>
          </a:bodyPr>
          <a:lstStyle/>
          <a:p>
            <a:r>
              <a:rPr lang="en-GB" dirty="0">
                <a:cs typeface="Arial" panose="020B0604020202020204" pitchFamily="34" charset="0"/>
              </a:rPr>
              <a:t>Surgery is the preferred treatment for early cancers </a:t>
            </a:r>
          </a:p>
          <a:p>
            <a:endParaRPr lang="en-GB" dirty="0">
              <a:cs typeface="Arial" panose="020B0604020202020204" pitchFamily="34" charset="0"/>
            </a:endParaRPr>
          </a:p>
          <a:p>
            <a:pPr marL="285750" indent="-285750"/>
            <a:r>
              <a:rPr lang="en-GB" b="1" dirty="0">
                <a:cs typeface="Arial" panose="020B0604020202020204" pitchFamily="34" charset="0"/>
              </a:rPr>
              <a:t>Partial </a:t>
            </a:r>
            <a:r>
              <a:rPr lang="en-GB" b="1" dirty="0" err="1">
                <a:cs typeface="Arial" panose="020B0604020202020204" pitchFamily="34" charset="0"/>
              </a:rPr>
              <a:t>oesophagectomy</a:t>
            </a:r>
            <a:endParaRPr lang="en-GB" b="1" dirty="0">
              <a:cs typeface="Arial" panose="020B0604020202020204" pitchFamily="34" charset="0"/>
            </a:endParaRPr>
          </a:p>
          <a:p>
            <a:pPr marL="285750" indent="-285750"/>
            <a:endParaRPr lang="en-GB" dirty="0">
              <a:cs typeface="Arial" panose="020B0604020202020204" pitchFamily="34" charset="0"/>
            </a:endParaRPr>
          </a:p>
          <a:p>
            <a:pPr marL="285750" indent="-285750"/>
            <a:r>
              <a:rPr lang="en-GB" dirty="0">
                <a:solidFill>
                  <a:schemeClr val="bg1">
                    <a:lumMod val="75000"/>
                  </a:schemeClr>
                </a:solidFill>
                <a:cs typeface="Arial" panose="020B0604020202020204" pitchFamily="34" charset="0"/>
              </a:rPr>
              <a:t>Total </a:t>
            </a:r>
            <a:r>
              <a:rPr lang="en-GB" dirty="0" err="1">
                <a:solidFill>
                  <a:schemeClr val="bg1">
                    <a:lumMod val="75000"/>
                  </a:schemeClr>
                </a:solidFill>
                <a:cs typeface="Arial" panose="020B0604020202020204" pitchFamily="34" charset="0"/>
              </a:rPr>
              <a:t>oesophagectomy</a:t>
            </a:r>
            <a:r>
              <a:rPr lang="en-GB" dirty="0">
                <a:solidFill>
                  <a:schemeClr val="bg1">
                    <a:lumMod val="75000"/>
                  </a:schemeClr>
                </a:solidFill>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285750" indent="-285750"/>
            <a:r>
              <a:rPr lang="en-GB" dirty="0" err="1">
                <a:solidFill>
                  <a:schemeClr val="bg1">
                    <a:lumMod val="75000"/>
                  </a:schemeClr>
                </a:solidFill>
                <a:cs typeface="Arial" panose="020B0604020202020204" pitchFamily="34" charset="0"/>
              </a:rPr>
              <a:t>Oesophagogastrectomy</a:t>
            </a:r>
            <a:r>
              <a:rPr lang="en-GB" dirty="0">
                <a:solidFill>
                  <a:schemeClr val="bg1">
                    <a:lumMod val="75000"/>
                  </a:schemeClr>
                </a:solidFill>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342900" indent="-342900"/>
            <a:r>
              <a:rPr lang="en-GB" dirty="0">
                <a:solidFill>
                  <a:schemeClr val="bg1">
                    <a:lumMod val="75000"/>
                  </a:schemeClr>
                </a:solidFill>
                <a:cs typeface="Arial" panose="020B0604020202020204" pitchFamily="34" charset="0"/>
              </a:rPr>
              <a:t>Endoscopic mucosal resection – removal of the lining of the oesophagus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24223FE2-2128-4DF4-86DE-805DB38F6CD1}"/>
              </a:ext>
            </a:extLst>
          </p:cNvPr>
          <p:cNvPicPr>
            <a:picLocks noChangeAspect="1"/>
          </p:cNvPicPr>
          <p:nvPr/>
        </p:nvPicPr>
        <p:blipFill>
          <a:blip r:embed="rId5"/>
          <a:stretch>
            <a:fillRect/>
          </a:stretch>
        </p:blipFill>
        <p:spPr>
          <a:xfrm>
            <a:off x="7579365" y="1565250"/>
            <a:ext cx="4390926" cy="4718780"/>
          </a:xfrm>
          <a:prstGeom prst="rect">
            <a:avLst/>
          </a:prstGeom>
        </p:spPr>
      </p:pic>
      <p:pic>
        <p:nvPicPr>
          <p:cNvPr id="17" name="Audio 16">
            <a:hlinkClick r:id="" action="ppaction://media"/>
            <a:extLst>
              <a:ext uri="{FF2B5EF4-FFF2-40B4-BE49-F238E27FC236}">
                <a16:creationId xmlns:a16="http://schemas.microsoft.com/office/drawing/2014/main" id="{7BBF0C9C-9546-4DD4-A678-ECEC5E7B3AB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02354493"/>
      </p:ext>
    </p:extLst>
  </p:cSld>
  <p:clrMapOvr>
    <a:masterClrMapping/>
  </p:clrMapOvr>
  <mc:AlternateContent xmlns:mc="http://schemas.openxmlformats.org/markup-compatibility/2006" xmlns:p14="http://schemas.microsoft.com/office/powerpoint/2010/main">
    <mc:Choice Requires="p14">
      <p:transition spd="slow" p14:dur="2000" advTm="30939"/>
    </mc:Choice>
    <mc:Fallback xmlns="">
      <p:transition spd="slow" advTm="309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34482" cy="4741453"/>
          </a:xfrm>
        </p:spPr>
        <p:txBody>
          <a:bodyPr>
            <a:normAutofit lnSpcReduction="10000"/>
          </a:bodyPr>
          <a:lstStyle/>
          <a:p>
            <a:r>
              <a:rPr lang="en-GB" dirty="0">
                <a:cs typeface="Arial" panose="020B0604020202020204" pitchFamily="34" charset="0"/>
              </a:rPr>
              <a:t>Surgery is the preferred treatment for early cancers </a:t>
            </a:r>
          </a:p>
          <a:p>
            <a:endParaRPr lang="en-GB" dirty="0">
              <a:cs typeface="Arial" panose="020B0604020202020204" pitchFamily="34" charset="0"/>
            </a:endParaRPr>
          </a:p>
          <a:p>
            <a:pPr marL="285750" indent="-285750"/>
            <a:r>
              <a:rPr lang="en-GB" dirty="0">
                <a:solidFill>
                  <a:schemeClr val="bg1">
                    <a:lumMod val="75000"/>
                  </a:schemeClr>
                </a:solidFill>
                <a:cs typeface="Arial" panose="020B0604020202020204" pitchFamily="34" charset="0"/>
              </a:rPr>
              <a:t>Partial </a:t>
            </a:r>
            <a:r>
              <a:rPr lang="en-GB" dirty="0" err="1">
                <a:solidFill>
                  <a:schemeClr val="bg1">
                    <a:lumMod val="75000"/>
                  </a:schemeClr>
                </a:solidFill>
                <a:cs typeface="Arial" panose="020B0604020202020204" pitchFamily="34" charset="0"/>
              </a:rPr>
              <a:t>oesophagectomy</a:t>
            </a:r>
            <a:endParaRPr lang="en-GB" dirty="0">
              <a:solidFill>
                <a:schemeClr val="bg1">
                  <a:lumMod val="75000"/>
                </a:schemeClr>
              </a:solidFill>
              <a:cs typeface="Arial" panose="020B0604020202020204" pitchFamily="34" charset="0"/>
            </a:endParaRPr>
          </a:p>
          <a:p>
            <a:pPr marL="285750" indent="-285750"/>
            <a:endParaRPr lang="en-GB" dirty="0">
              <a:cs typeface="Arial" panose="020B0604020202020204" pitchFamily="34" charset="0"/>
            </a:endParaRPr>
          </a:p>
          <a:p>
            <a:pPr marL="285750" indent="-285750"/>
            <a:r>
              <a:rPr lang="en-GB" b="1" dirty="0">
                <a:cs typeface="Arial" panose="020B0604020202020204" pitchFamily="34" charset="0"/>
              </a:rPr>
              <a:t>Total </a:t>
            </a:r>
            <a:r>
              <a:rPr lang="en-GB" b="1" dirty="0" err="1">
                <a:cs typeface="Arial" panose="020B0604020202020204" pitchFamily="34" charset="0"/>
              </a:rPr>
              <a:t>oesophagectomy</a:t>
            </a:r>
            <a:r>
              <a:rPr lang="en-GB" b="1" dirty="0">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285750" indent="-285750"/>
            <a:r>
              <a:rPr lang="en-GB" dirty="0" err="1">
                <a:solidFill>
                  <a:schemeClr val="bg1">
                    <a:lumMod val="75000"/>
                  </a:schemeClr>
                </a:solidFill>
                <a:cs typeface="Arial" panose="020B0604020202020204" pitchFamily="34" charset="0"/>
              </a:rPr>
              <a:t>Oesophagogastrectomy</a:t>
            </a:r>
            <a:r>
              <a:rPr lang="en-GB" dirty="0">
                <a:solidFill>
                  <a:schemeClr val="bg1">
                    <a:lumMod val="75000"/>
                  </a:schemeClr>
                </a:solidFill>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342900" indent="-342900"/>
            <a:r>
              <a:rPr lang="en-GB" dirty="0">
                <a:solidFill>
                  <a:schemeClr val="bg1">
                    <a:lumMod val="75000"/>
                  </a:schemeClr>
                </a:solidFill>
                <a:cs typeface="Arial" panose="020B0604020202020204" pitchFamily="34" charset="0"/>
              </a:rPr>
              <a:t>Endoscopic mucosal resection – removal of the lining of the oesophagus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Picture 6">
            <a:extLst>
              <a:ext uri="{FF2B5EF4-FFF2-40B4-BE49-F238E27FC236}">
                <a16:creationId xmlns:a16="http://schemas.microsoft.com/office/drawing/2014/main" id="{B74049A8-4B9B-43A6-92FE-96DAF619025B}"/>
              </a:ext>
            </a:extLst>
          </p:cNvPr>
          <p:cNvPicPr>
            <a:picLocks noChangeAspect="1"/>
          </p:cNvPicPr>
          <p:nvPr/>
        </p:nvPicPr>
        <p:blipFill>
          <a:blip r:embed="rId5"/>
          <a:stretch>
            <a:fillRect/>
          </a:stretch>
        </p:blipFill>
        <p:spPr>
          <a:xfrm>
            <a:off x="7672682" y="1459406"/>
            <a:ext cx="4239108" cy="4804323"/>
          </a:xfrm>
          <a:prstGeom prst="rect">
            <a:avLst/>
          </a:prstGeom>
        </p:spPr>
      </p:pic>
      <p:pic>
        <p:nvPicPr>
          <p:cNvPr id="8" name="Audio 7">
            <a:hlinkClick r:id="" action="ppaction://media"/>
            <a:extLst>
              <a:ext uri="{FF2B5EF4-FFF2-40B4-BE49-F238E27FC236}">
                <a16:creationId xmlns:a16="http://schemas.microsoft.com/office/drawing/2014/main" id="{9C2CECB5-5BF3-4D25-9710-460A413C67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16687663"/>
      </p:ext>
    </p:extLst>
  </p:cSld>
  <p:clrMapOvr>
    <a:masterClrMapping/>
  </p:clrMapOvr>
  <mc:AlternateContent xmlns:mc="http://schemas.openxmlformats.org/markup-compatibility/2006" xmlns:p14="http://schemas.microsoft.com/office/powerpoint/2010/main">
    <mc:Choice Requires="p14">
      <p:transition spd="slow" p14:dur="2000" advTm="6604"/>
    </mc:Choice>
    <mc:Fallback xmlns="">
      <p:transition spd="slow" advTm="66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31618" cy="4741453"/>
          </a:xfrm>
        </p:spPr>
        <p:txBody>
          <a:bodyPr>
            <a:normAutofit lnSpcReduction="10000"/>
          </a:bodyPr>
          <a:lstStyle/>
          <a:p>
            <a:r>
              <a:rPr lang="en-GB" dirty="0">
                <a:cs typeface="Arial" panose="020B0604020202020204" pitchFamily="34" charset="0"/>
              </a:rPr>
              <a:t>Surgery is the preferred treatment for early cancers </a:t>
            </a:r>
          </a:p>
          <a:p>
            <a:endParaRPr lang="en-GB" dirty="0">
              <a:cs typeface="Arial" panose="020B0604020202020204" pitchFamily="34" charset="0"/>
            </a:endParaRPr>
          </a:p>
          <a:p>
            <a:pPr marL="285750" indent="-285750"/>
            <a:r>
              <a:rPr lang="en-GB" dirty="0">
                <a:solidFill>
                  <a:schemeClr val="bg1">
                    <a:lumMod val="75000"/>
                  </a:schemeClr>
                </a:solidFill>
                <a:cs typeface="Arial" panose="020B0604020202020204" pitchFamily="34" charset="0"/>
              </a:rPr>
              <a:t>Partial </a:t>
            </a:r>
            <a:r>
              <a:rPr lang="en-GB" dirty="0" err="1">
                <a:solidFill>
                  <a:schemeClr val="bg1">
                    <a:lumMod val="75000"/>
                  </a:schemeClr>
                </a:solidFill>
                <a:cs typeface="Arial" panose="020B0604020202020204" pitchFamily="34" charset="0"/>
              </a:rPr>
              <a:t>oesophagectomy</a:t>
            </a:r>
            <a:endParaRPr lang="en-GB" dirty="0">
              <a:solidFill>
                <a:schemeClr val="bg1">
                  <a:lumMod val="75000"/>
                </a:schemeClr>
              </a:solidFill>
              <a:cs typeface="Arial" panose="020B0604020202020204" pitchFamily="34" charset="0"/>
            </a:endParaRPr>
          </a:p>
          <a:p>
            <a:pPr marL="285750" indent="-285750"/>
            <a:endParaRPr lang="en-GB" dirty="0">
              <a:cs typeface="Arial" panose="020B0604020202020204" pitchFamily="34" charset="0"/>
            </a:endParaRPr>
          </a:p>
          <a:p>
            <a:pPr marL="285750" indent="-285750"/>
            <a:r>
              <a:rPr lang="en-GB" dirty="0">
                <a:solidFill>
                  <a:schemeClr val="bg1">
                    <a:lumMod val="75000"/>
                  </a:schemeClr>
                </a:solidFill>
                <a:cs typeface="Arial" panose="020B0604020202020204" pitchFamily="34" charset="0"/>
              </a:rPr>
              <a:t>Total </a:t>
            </a:r>
            <a:r>
              <a:rPr lang="en-GB" dirty="0" err="1">
                <a:solidFill>
                  <a:schemeClr val="bg1">
                    <a:lumMod val="75000"/>
                  </a:schemeClr>
                </a:solidFill>
                <a:cs typeface="Arial" panose="020B0604020202020204" pitchFamily="34" charset="0"/>
              </a:rPr>
              <a:t>oesophagectomy</a:t>
            </a:r>
            <a:r>
              <a:rPr lang="en-GB" dirty="0">
                <a:solidFill>
                  <a:schemeClr val="bg1">
                    <a:lumMod val="75000"/>
                  </a:schemeClr>
                </a:solidFill>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285750" indent="-285750"/>
            <a:r>
              <a:rPr lang="en-GB" b="1" dirty="0" err="1">
                <a:cs typeface="Arial" panose="020B0604020202020204" pitchFamily="34" charset="0"/>
              </a:rPr>
              <a:t>Oesophagogastrectomy</a:t>
            </a:r>
            <a:r>
              <a:rPr lang="en-GB" b="1" dirty="0">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342900" indent="-342900"/>
            <a:r>
              <a:rPr lang="en-GB" dirty="0">
                <a:solidFill>
                  <a:schemeClr val="bg1">
                    <a:lumMod val="75000"/>
                  </a:schemeClr>
                </a:solidFill>
                <a:cs typeface="Arial" panose="020B0604020202020204" pitchFamily="34" charset="0"/>
              </a:rPr>
              <a:t>Endoscopic mucosal resection – removal of the lining of the oesophagus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Picture 6">
            <a:extLst>
              <a:ext uri="{FF2B5EF4-FFF2-40B4-BE49-F238E27FC236}">
                <a16:creationId xmlns:a16="http://schemas.microsoft.com/office/drawing/2014/main" id="{FAA36056-92CB-43FC-841F-AAFFD91DA38C}"/>
              </a:ext>
            </a:extLst>
          </p:cNvPr>
          <p:cNvPicPr>
            <a:picLocks noChangeAspect="1"/>
          </p:cNvPicPr>
          <p:nvPr/>
        </p:nvPicPr>
        <p:blipFill>
          <a:blip r:embed="rId5"/>
          <a:stretch>
            <a:fillRect/>
          </a:stretch>
        </p:blipFill>
        <p:spPr>
          <a:xfrm>
            <a:off x="7669818" y="1639876"/>
            <a:ext cx="4313302" cy="4658368"/>
          </a:xfrm>
          <a:prstGeom prst="rect">
            <a:avLst/>
          </a:prstGeom>
        </p:spPr>
      </p:pic>
      <p:pic>
        <p:nvPicPr>
          <p:cNvPr id="8" name="Audio 7">
            <a:hlinkClick r:id="" action="ppaction://media"/>
            <a:extLst>
              <a:ext uri="{FF2B5EF4-FFF2-40B4-BE49-F238E27FC236}">
                <a16:creationId xmlns:a16="http://schemas.microsoft.com/office/drawing/2014/main" id="{2DD996BB-EF0D-4EF5-BA26-00629EC5DB8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30510871"/>
      </p:ext>
    </p:extLst>
  </p:cSld>
  <p:clrMapOvr>
    <a:masterClrMapping/>
  </p:clrMapOvr>
  <mc:AlternateContent xmlns:mc="http://schemas.openxmlformats.org/markup-compatibility/2006" xmlns:p14="http://schemas.microsoft.com/office/powerpoint/2010/main">
    <mc:Choice Requires="p14">
      <p:transition spd="slow" p14:dur="2000" advTm="9483"/>
    </mc:Choice>
    <mc:Fallback xmlns="">
      <p:transition spd="slow" advTm="94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24241" cy="4741453"/>
          </a:xfrm>
        </p:spPr>
        <p:txBody>
          <a:bodyPr>
            <a:normAutofit lnSpcReduction="10000"/>
          </a:bodyPr>
          <a:lstStyle/>
          <a:p>
            <a:r>
              <a:rPr lang="en-GB" dirty="0">
                <a:cs typeface="Arial" panose="020B0604020202020204" pitchFamily="34" charset="0"/>
              </a:rPr>
              <a:t>Surgery is the preferred treatment for early cancers </a:t>
            </a:r>
          </a:p>
          <a:p>
            <a:endParaRPr lang="en-GB" dirty="0">
              <a:cs typeface="Arial" panose="020B0604020202020204" pitchFamily="34" charset="0"/>
            </a:endParaRPr>
          </a:p>
          <a:p>
            <a:pPr marL="285750" indent="-285750"/>
            <a:r>
              <a:rPr lang="en-GB" dirty="0">
                <a:solidFill>
                  <a:schemeClr val="bg1">
                    <a:lumMod val="75000"/>
                  </a:schemeClr>
                </a:solidFill>
                <a:cs typeface="Arial" panose="020B0604020202020204" pitchFamily="34" charset="0"/>
              </a:rPr>
              <a:t>Partial </a:t>
            </a:r>
            <a:r>
              <a:rPr lang="en-GB" dirty="0" err="1">
                <a:solidFill>
                  <a:schemeClr val="bg1">
                    <a:lumMod val="75000"/>
                  </a:schemeClr>
                </a:solidFill>
                <a:cs typeface="Arial" panose="020B0604020202020204" pitchFamily="34" charset="0"/>
              </a:rPr>
              <a:t>oesophagectomy</a:t>
            </a:r>
            <a:endParaRPr lang="en-GB" dirty="0">
              <a:solidFill>
                <a:schemeClr val="bg1">
                  <a:lumMod val="75000"/>
                </a:schemeClr>
              </a:solidFill>
              <a:cs typeface="Arial" panose="020B0604020202020204" pitchFamily="34" charset="0"/>
            </a:endParaRPr>
          </a:p>
          <a:p>
            <a:pPr marL="285750" indent="-285750"/>
            <a:endParaRPr lang="en-GB" dirty="0">
              <a:cs typeface="Arial" panose="020B0604020202020204" pitchFamily="34" charset="0"/>
            </a:endParaRPr>
          </a:p>
          <a:p>
            <a:pPr marL="285750" indent="-285750"/>
            <a:r>
              <a:rPr lang="en-GB" dirty="0">
                <a:solidFill>
                  <a:schemeClr val="bg1">
                    <a:lumMod val="75000"/>
                  </a:schemeClr>
                </a:solidFill>
                <a:cs typeface="Arial" panose="020B0604020202020204" pitchFamily="34" charset="0"/>
              </a:rPr>
              <a:t>Total </a:t>
            </a:r>
            <a:r>
              <a:rPr lang="en-GB" dirty="0" err="1">
                <a:solidFill>
                  <a:schemeClr val="bg1">
                    <a:lumMod val="75000"/>
                  </a:schemeClr>
                </a:solidFill>
                <a:cs typeface="Arial" panose="020B0604020202020204" pitchFamily="34" charset="0"/>
              </a:rPr>
              <a:t>oesophagectomy</a:t>
            </a:r>
            <a:r>
              <a:rPr lang="en-GB" dirty="0">
                <a:solidFill>
                  <a:schemeClr val="bg1">
                    <a:lumMod val="75000"/>
                  </a:schemeClr>
                </a:solidFill>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285750" indent="-285750"/>
            <a:r>
              <a:rPr lang="en-GB" dirty="0" err="1">
                <a:solidFill>
                  <a:schemeClr val="bg1">
                    <a:lumMod val="75000"/>
                  </a:schemeClr>
                </a:solidFill>
                <a:cs typeface="Arial" panose="020B0604020202020204" pitchFamily="34" charset="0"/>
              </a:rPr>
              <a:t>Oesophagogastrectomy</a:t>
            </a:r>
            <a:r>
              <a:rPr lang="en-GB" dirty="0">
                <a:solidFill>
                  <a:schemeClr val="bg1">
                    <a:lumMod val="75000"/>
                  </a:schemeClr>
                </a:solidFill>
                <a:cs typeface="Arial" panose="020B0604020202020204" pitchFamily="34" charset="0"/>
              </a:rPr>
              <a:t> </a:t>
            </a:r>
          </a:p>
          <a:p>
            <a:pPr marL="285750" indent="-285750"/>
            <a:endParaRPr lang="en-GB" dirty="0">
              <a:solidFill>
                <a:schemeClr val="bg1">
                  <a:lumMod val="75000"/>
                </a:schemeClr>
              </a:solidFill>
              <a:cs typeface="Arial" panose="020B0604020202020204" pitchFamily="34" charset="0"/>
            </a:endParaRPr>
          </a:p>
          <a:p>
            <a:pPr marL="342900" indent="-342900"/>
            <a:r>
              <a:rPr lang="en-GB" b="1" dirty="0">
                <a:cs typeface="Arial" panose="020B0604020202020204" pitchFamily="34" charset="0"/>
              </a:rPr>
              <a:t>Endoscopic mucosal resection – removal of the lining of the oesophagus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F1AFC564-A207-4CBF-B695-E231FA8849FB}"/>
              </a:ext>
            </a:extLst>
          </p:cNvPr>
          <p:cNvPicPr>
            <a:picLocks noChangeAspect="1"/>
          </p:cNvPicPr>
          <p:nvPr/>
        </p:nvPicPr>
        <p:blipFill>
          <a:blip r:embed="rId5"/>
          <a:stretch>
            <a:fillRect/>
          </a:stretch>
        </p:blipFill>
        <p:spPr>
          <a:xfrm>
            <a:off x="7783312" y="1668556"/>
            <a:ext cx="4139950" cy="4636744"/>
          </a:xfrm>
          <a:prstGeom prst="rect">
            <a:avLst/>
          </a:prstGeom>
        </p:spPr>
      </p:pic>
      <p:pic>
        <p:nvPicPr>
          <p:cNvPr id="8" name="Audio 7">
            <a:hlinkClick r:id="" action="ppaction://media"/>
            <a:extLst>
              <a:ext uri="{FF2B5EF4-FFF2-40B4-BE49-F238E27FC236}">
                <a16:creationId xmlns:a16="http://schemas.microsoft.com/office/drawing/2014/main" id="{CABBE9E2-66D7-47EC-94CA-8F8440D9A0D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82310710"/>
      </p:ext>
    </p:extLst>
  </p:cSld>
  <p:clrMapOvr>
    <a:masterClrMapping/>
  </p:clrMapOvr>
  <mc:AlternateContent xmlns:mc="http://schemas.openxmlformats.org/markup-compatibility/2006" xmlns:p14="http://schemas.microsoft.com/office/powerpoint/2010/main">
    <mc:Choice Requires="p14">
      <p:transition spd="slow" p14:dur="2000" advTm="16333"/>
    </mc:Choice>
    <mc:Fallback xmlns="">
      <p:transition spd="slow" advTm="163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lstStyle/>
          <a:p>
            <a:pPr marL="342900" indent="-342900"/>
            <a:r>
              <a:rPr lang="en-GB" dirty="0"/>
              <a:t>Radiotherapy is a radical treatment, sometimes used if surgery is not an option</a:t>
            </a:r>
          </a:p>
          <a:p>
            <a:pPr marL="342900" indent="-342900"/>
            <a:endParaRPr lang="en-GB" dirty="0"/>
          </a:p>
          <a:p>
            <a:pPr marL="342900" indent="-342900"/>
            <a:r>
              <a:rPr lang="en-GB" dirty="0"/>
              <a:t>Radiotherapy can be given as a neo-adjuvant treatment to shrink the tumour prior to surgery </a:t>
            </a:r>
          </a:p>
          <a:p>
            <a:pPr marL="342900" indent="-342900"/>
            <a:endParaRPr lang="en-GB" dirty="0"/>
          </a:p>
          <a:p>
            <a:pPr marL="342900" indent="-342900"/>
            <a:r>
              <a:rPr lang="en-GB" dirty="0"/>
              <a:t>Radiotherapy is usually external beam and if given with the aim of cure, a course of treatment is usually over 4 to 6 weeks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8" name="Picture 7">
            <a:extLst>
              <a:ext uri="{FF2B5EF4-FFF2-40B4-BE49-F238E27FC236}">
                <a16:creationId xmlns:a16="http://schemas.microsoft.com/office/drawing/2014/main" id="{2A64B179-36E1-46F7-8330-3628748878B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7" name="Audio 6">
            <a:hlinkClick r:id="" action="ppaction://media"/>
            <a:extLst>
              <a:ext uri="{FF2B5EF4-FFF2-40B4-BE49-F238E27FC236}">
                <a16:creationId xmlns:a16="http://schemas.microsoft.com/office/drawing/2014/main" id="{27BD2B3F-E68A-4385-B83F-753CA84EAB7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36596381"/>
      </p:ext>
    </p:extLst>
  </p:cSld>
  <p:clrMapOvr>
    <a:masterClrMapping/>
  </p:clrMapOvr>
  <mc:AlternateContent xmlns:mc="http://schemas.openxmlformats.org/markup-compatibility/2006" xmlns:p14="http://schemas.microsoft.com/office/powerpoint/2010/main">
    <mc:Choice Requires="p14">
      <p:transition spd="slow" p14:dur="2000" advTm="16171"/>
    </mc:Choice>
    <mc:Fallback xmlns="">
      <p:transition spd="slow" advTm="161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Chemoradiotherapy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45300" cy="4741453"/>
          </a:xfrm>
        </p:spPr>
        <p:txBody>
          <a:bodyPr/>
          <a:lstStyle/>
          <a:p>
            <a:r>
              <a:rPr lang="en-GB" dirty="0"/>
              <a:t>Chemotherapy and radiotherapy are sometimes given concurrently as neo- adjuvant treatment or instead of surgery</a:t>
            </a:r>
          </a:p>
          <a:p>
            <a:endParaRPr lang="en-GB" dirty="0"/>
          </a:p>
          <a:p>
            <a:r>
              <a:rPr lang="en-GB" dirty="0"/>
              <a:t>This has been shown to be effective in treating both adenocarcinomas and squamous cell carcinomas prior to surgery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Picture 6" descr="Icon&#10;&#10;Description automatically generated">
            <a:extLst>
              <a:ext uri="{FF2B5EF4-FFF2-40B4-BE49-F238E27FC236}">
                <a16:creationId xmlns:a16="http://schemas.microsoft.com/office/drawing/2014/main" id="{B0ADF54A-B2AF-41C9-BF3A-DAAC06E370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7484" y="1275979"/>
            <a:ext cx="2530258" cy="2530257"/>
          </a:xfrm>
          <a:prstGeom prst="rect">
            <a:avLst/>
          </a:prstGeom>
        </p:spPr>
      </p:pic>
      <p:pic>
        <p:nvPicPr>
          <p:cNvPr id="8" name="Picture 7">
            <a:extLst>
              <a:ext uri="{FF2B5EF4-FFF2-40B4-BE49-F238E27FC236}">
                <a16:creationId xmlns:a16="http://schemas.microsoft.com/office/drawing/2014/main" id="{64780094-C649-4712-AC05-6CBC1BB5174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048423" y="3891013"/>
            <a:ext cx="2508380" cy="2508380"/>
          </a:xfrm>
          <a:prstGeom prst="rect">
            <a:avLst/>
          </a:prstGeom>
        </p:spPr>
      </p:pic>
      <p:pic>
        <p:nvPicPr>
          <p:cNvPr id="9" name="Audio 8">
            <a:hlinkClick r:id="" action="ppaction://media"/>
            <a:extLst>
              <a:ext uri="{FF2B5EF4-FFF2-40B4-BE49-F238E27FC236}">
                <a16:creationId xmlns:a16="http://schemas.microsoft.com/office/drawing/2014/main" id="{89C98F57-8DEC-4F14-9092-85F999B4BF1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35228960"/>
      </p:ext>
    </p:extLst>
  </p:cSld>
  <p:clrMapOvr>
    <a:masterClrMapping/>
  </p:clrMapOvr>
  <mc:AlternateContent xmlns:mc="http://schemas.openxmlformats.org/markup-compatibility/2006" xmlns:p14="http://schemas.microsoft.com/office/powerpoint/2010/main">
    <mc:Choice Requires="p14">
      <p:transition spd="slow" p14:dur="2000" advTm="14383"/>
    </mc:Choice>
    <mc:Fallback xmlns="">
      <p:transition spd="slow" advTm="143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Upper GI tumour</a:t>
            </a:r>
          </a:p>
        </p:txBody>
      </p:sp>
      <p:sp>
        <p:nvSpPr>
          <p:cNvPr id="7" name="Slide Number Placeholder 3">
            <a:extLst>
              <a:ext uri="{FF2B5EF4-FFF2-40B4-BE49-F238E27FC236}">
                <a16:creationId xmlns:a16="http://schemas.microsoft.com/office/drawing/2014/main" id="{43AF8E71-FA54-45E9-AB04-48AF17376724}"/>
              </a:ext>
            </a:extLst>
          </p:cNvPr>
          <p:cNvSpPr>
            <a:spLocks noGrp="1"/>
          </p:cNvSpPr>
          <p:nvPr>
            <p:ph type="sldNum" sz="quarter" idx="12"/>
          </p:nvPr>
        </p:nvSpPr>
        <p:spPr>
          <a:xfrm>
            <a:off x="10440447" y="6475466"/>
            <a:ext cx="914707" cy="373830"/>
          </a:xfrm>
        </p:spPr>
        <p:txBody>
          <a:bodyPr/>
          <a:lstStyle/>
          <a:p>
            <a:fld id="{B33FDC71-8906-4088-9FB1-76CBC632085F}" type="slidenum">
              <a:rPr lang="en-GB" smtClean="0"/>
              <a:t>3</a:t>
            </a:fld>
            <a:endParaRPr lang="en-GB" dirty="0"/>
          </a:p>
        </p:txBody>
      </p:sp>
      <p:pic>
        <p:nvPicPr>
          <p:cNvPr id="4" name="Audio 3">
            <a:hlinkClick r:id="" action="ppaction://media"/>
            <a:extLst>
              <a:ext uri="{FF2B5EF4-FFF2-40B4-BE49-F238E27FC236}">
                <a16:creationId xmlns:a16="http://schemas.microsoft.com/office/drawing/2014/main" id="{842B0B57-0785-4A0B-AAC3-1359E2689E6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0820974"/>
      </p:ext>
    </p:extLst>
  </p:cSld>
  <p:clrMapOvr>
    <a:masterClrMapping/>
  </p:clrMapOvr>
  <mc:AlternateContent xmlns:mc="http://schemas.openxmlformats.org/markup-compatibility/2006" xmlns:p14="http://schemas.microsoft.com/office/powerpoint/2010/main">
    <mc:Choice Requires="p14">
      <p:transition spd="slow" p14:dur="2000" advTm="5652"/>
    </mc:Choice>
    <mc:Fallback xmlns="">
      <p:transition spd="slow" advTm="56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lstStyle/>
          <a:p>
            <a:pPr marL="342900" indent="-342900"/>
            <a:r>
              <a:rPr lang="en-GB" dirty="0"/>
              <a:t>Neo-adjuvant treatment to reduce the size of a large tumour prior to surgery </a:t>
            </a:r>
          </a:p>
          <a:p>
            <a:pPr marL="342900" indent="-342900"/>
            <a:endParaRPr lang="en-GB" dirty="0"/>
          </a:p>
          <a:p>
            <a:pPr marL="342900" indent="-342900"/>
            <a:r>
              <a:rPr lang="en-GB" dirty="0"/>
              <a:t>Adjuvant treatment post surgery to reduce the risk of recurrence </a:t>
            </a:r>
          </a:p>
          <a:p>
            <a:pPr marL="342900" indent="-342900"/>
            <a:endParaRPr lang="en-GB" dirty="0"/>
          </a:p>
          <a:p>
            <a:pPr marL="342900" indent="-342900"/>
            <a:r>
              <a:rPr lang="en-GB" dirty="0"/>
              <a:t>Palliative treatment in place of surgery for advanced tumours where surgery is not appropriate or when the patient is not fit enough to undergo surgery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7" name="Picture 6" descr="Icon&#10;&#10;Description automatically generated">
            <a:extLst>
              <a:ext uri="{FF2B5EF4-FFF2-40B4-BE49-F238E27FC236}">
                <a16:creationId xmlns:a16="http://schemas.microsoft.com/office/drawing/2014/main" id="{C546721B-8442-4CD4-BBF7-885F33806F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215CE83B-3F48-4A1C-A3C2-416C1835A97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36353180"/>
      </p:ext>
    </p:extLst>
  </p:cSld>
  <p:clrMapOvr>
    <a:masterClrMapping/>
  </p:clrMapOvr>
  <mc:AlternateContent xmlns:mc="http://schemas.openxmlformats.org/markup-compatibility/2006" xmlns:p14="http://schemas.microsoft.com/office/powerpoint/2010/main">
    <mc:Choice Requires="p14">
      <p:transition spd="slow" p14:dur="2000" advTm="14754"/>
    </mc:Choice>
    <mc:Fallback xmlns="">
      <p:transition spd="slow" advTm="147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31</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14" name="Audio 13">
            <a:hlinkClick r:id="" action="ppaction://media"/>
            <a:extLst>
              <a:ext uri="{FF2B5EF4-FFF2-40B4-BE49-F238E27FC236}">
                <a16:creationId xmlns:a16="http://schemas.microsoft.com/office/drawing/2014/main" id="{0F5959A6-2816-4F83-8637-D9E6D75B51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48564999"/>
      </p:ext>
    </p:extLst>
  </p:cSld>
  <p:clrMapOvr>
    <a:masterClrMapping/>
  </p:clrMapOvr>
  <mc:AlternateContent xmlns:mc="http://schemas.openxmlformats.org/markup-compatibility/2006" xmlns:p14="http://schemas.microsoft.com/office/powerpoint/2010/main">
    <mc:Choice Requires="p14">
      <p:transition spd="slow" p14:dur="2000" advTm="3674"/>
    </mc:Choice>
    <mc:Fallback xmlns="">
      <p:transition spd="slow" advTm="36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oesophageal tumours include increased age, smoking, obesity and gastro-oesophageal reflux</a:t>
            </a:r>
          </a:p>
          <a:p>
            <a:r>
              <a:rPr lang="en-GB" dirty="0">
                <a:solidFill>
                  <a:schemeClr val="bg1"/>
                </a:solidFill>
              </a:rPr>
              <a:t>Signs of an oesophageal tumour can include indigestion, difficulty swallowing and weight loss</a:t>
            </a:r>
          </a:p>
          <a:p>
            <a:r>
              <a:rPr lang="en-GB" dirty="0">
                <a:solidFill>
                  <a:schemeClr val="bg1"/>
                </a:solidFill>
              </a:rPr>
              <a:t>Investigations usually include endoscopy and biopsy and may require radiological imaging</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3" name="Audio 12">
            <a:hlinkClick r:id="" action="ppaction://media"/>
            <a:extLst>
              <a:ext uri="{FF2B5EF4-FFF2-40B4-BE49-F238E27FC236}">
                <a16:creationId xmlns:a16="http://schemas.microsoft.com/office/drawing/2014/main" id="{130FF074-6408-4F3B-A184-FB3C71CF60D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99507662"/>
      </p:ext>
    </p:extLst>
  </p:cSld>
  <p:clrMapOvr>
    <a:masterClrMapping/>
  </p:clrMapOvr>
  <mc:AlternateContent xmlns:mc="http://schemas.openxmlformats.org/markup-compatibility/2006" xmlns:p14="http://schemas.microsoft.com/office/powerpoint/2010/main">
    <mc:Choice Requires="p14">
      <p:transition spd="slow" p14:dur="2000" advTm="8763"/>
    </mc:Choice>
    <mc:Fallback xmlns="">
      <p:transition spd="slow" advTm="87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oesophageal tumours include increased age, smoking, obesity and gastro-oesophageal reflux</a:t>
            </a:r>
          </a:p>
          <a:p>
            <a:r>
              <a:rPr lang="en-GB" dirty="0"/>
              <a:t>Signs of an oesophageal tumour can include indigestion, difficulty swallowing and weight loss</a:t>
            </a:r>
          </a:p>
          <a:p>
            <a:r>
              <a:rPr lang="en-GB" dirty="0">
                <a:solidFill>
                  <a:schemeClr val="bg1"/>
                </a:solidFill>
              </a:rPr>
              <a:t>Investigations usually include endoscopy and biopsy and may require radiological imaging</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2" name="Audio 11">
            <a:hlinkClick r:id="" action="ppaction://media"/>
            <a:extLst>
              <a:ext uri="{FF2B5EF4-FFF2-40B4-BE49-F238E27FC236}">
                <a16:creationId xmlns:a16="http://schemas.microsoft.com/office/drawing/2014/main" id="{D892BC53-152D-4BD1-A0B9-EC55D66A326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82005550"/>
      </p:ext>
    </p:extLst>
  </p:cSld>
  <p:clrMapOvr>
    <a:masterClrMapping/>
  </p:clrMapOvr>
  <mc:AlternateContent xmlns:mc="http://schemas.openxmlformats.org/markup-compatibility/2006" xmlns:p14="http://schemas.microsoft.com/office/powerpoint/2010/main">
    <mc:Choice Requires="p14">
      <p:transition spd="slow" p14:dur="2000" advTm="7765"/>
    </mc:Choice>
    <mc:Fallback xmlns="">
      <p:transition spd="slow" advTm="77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oesophageal tumours include increased age, smoking, obesity and gastro-oesophageal reflux</a:t>
            </a:r>
          </a:p>
          <a:p>
            <a:r>
              <a:rPr lang="en-GB" dirty="0"/>
              <a:t>Signs of an oesophageal tumour can include indigestion, difficulty swallowing and weight loss</a:t>
            </a:r>
          </a:p>
          <a:p>
            <a:r>
              <a:rPr lang="en-GB" dirty="0"/>
              <a:t>Investigations usually include endoscopy and biopsy and may require radiological imaging</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12" name="Audio 11">
            <a:hlinkClick r:id="" action="ppaction://media"/>
            <a:extLst>
              <a:ext uri="{FF2B5EF4-FFF2-40B4-BE49-F238E27FC236}">
                <a16:creationId xmlns:a16="http://schemas.microsoft.com/office/drawing/2014/main" id="{B0CE1188-C118-4B75-B6B8-68AD502696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40648474"/>
      </p:ext>
    </p:extLst>
  </p:cSld>
  <p:clrMapOvr>
    <a:masterClrMapping/>
  </p:clrMapOvr>
  <mc:AlternateContent xmlns:mc="http://schemas.openxmlformats.org/markup-compatibility/2006" xmlns:p14="http://schemas.microsoft.com/office/powerpoint/2010/main">
    <mc:Choice Requires="p14">
      <p:transition spd="slow" p14:dur="2000" advTm="6767"/>
    </mc:Choice>
    <mc:Fallback xmlns="">
      <p:transition spd="slow" advTm="67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Risk factors for oesophageal tumours include increased age, smoking, obesity and gastro-oesophageal reflux</a:t>
            </a:r>
          </a:p>
          <a:p>
            <a:r>
              <a:rPr lang="en-GB" dirty="0"/>
              <a:t>Signs of an oesophageal tumour can include indigestion, difficulty swallowing and weight loss</a:t>
            </a:r>
          </a:p>
          <a:p>
            <a:r>
              <a:rPr lang="en-GB" dirty="0"/>
              <a:t>Investigations usually include endoscopy and biopsy and may require radiological imaging</a:t>
            </a:r>
          </a:p>
          <a:p>
            <a:r>
              <a:rPr lang="en-GB" dirty="0"/>
              <a:t>If a tumour is diagnosed it may or may not be invasive.  While all invasive tumours must be recorded, non-invasive tumours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12" name="Audio 11">
            <a:hlinkClick r:id="" action="ppaction://media"/>
            <a:extLst>
              <a:ext uri="{FF2B5EF4-FFF2-40B4-BE49-F238E27FC236}">
                <a16:creationId xmlns:a16="http://schemas.microsoft.com/office/drawing/2014/main" id="{8FAF2A1E-3A3C-4F94-BEAD-E61D6459209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117171"/>
      </p:ext>
    </p:extLst>
  </p:cSld>
  <p:clrMapOvr>
    <a:masterClrMapping/>
  </p:clrMapOvr>
  <mc:AlternateContent xmlns:mc="http://schemas.openxmlformats.org/markup-compatibility/2006" xmlns:p14="http://schemas.microsoft.com/office/powerpoint/2010/main">
    <mc:Choice Requires="p14">
      <p:transition spd="slow" p14:dur="2000" advTm="23601"/>
    </mc:Choice>
    <mc:Fallback xmlns="">
      <p:transition spd="slow" advTm="23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10/12/2025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37</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94068054"/>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39</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Upper GI - Introduction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4977984" cy="4741453"/>
          </a:xfrm>
        </p:spPr>
        <p:txBody>
          <a:bodyPr/>
          <a:lstStyle/>
          <a:p>
            <a:pPr marL="635000" lvl="1" indent="-285750"/>
            <a:r>
              <a:rPr lang="en-GB" altLang="en-US" sz="2000" b="1" dirty="0">
                <a:solidFill>
                  <a:srgbClr val="FF0000"/>
                </a:solidFill>
              </a:rPr>
              <a:t>Oesophagus</a:t>
            </a:r>
          </a:p>
          <a:p>
            <a:pPr marL="635000" lvl="1" indent="-285750"/>
            <a:endParaRPr lang="en-GB" altLang="en-US" sz="2000" b="1" dirty="0">
              <a:solidFill>
                <a:prstClr val="black"/>
              </a:solidFill>
            </a:endParaRPr>
          </a:p>
          <a:p>
            <a:pPr marL="635000" lvl="1" indent="-285750"/>
            <a:r>
              <a:rPr lang="en-GB" altLang="en-US" sz="2000" b="1" dirty="0">
                <a:solidFill>
                  <a:prstClr val="black"/>
                </a:solidFill>
              </a:rPr>
              <a:t>Stomach</a:t>
            </a:r>
          </a:p>
          <a:p>
            <a:pPr marL="635000" lvl="1" indent="-285750"/>
            <a:endParaRPr lang="en-GB" altLang="en-US" sz="2000" b="1" dirty="0">
              <a:solidFill>
                <a:prstClr val="black"/>
              </a:solidFill>
            </a:endParaRPr>
          </a:p>
          <a:p>
            <a:pPr marL="635000" lvl="1" indent="-285750"/>
            <a:r>
              <a:rPr lang="en-GB" altLang="en-US" sz="2000" b="1" dirty="0">
                <a:solidFill>
                  <a:prstClr val="black"/>
                </a:solidFill>
              </a:rPr>
              <a:t>Pancreas</a:t>
            </a:r>
          </a:p>
          <a:p>
            <a:pPr marL="635000" lvl="1" indent="-285750"/>
            <a:endParaRPr lang="en-GB" altLang="en-US" sz="2000" b="1" dirty="0">
              <a:solidFill>
                <a:prstClr val="black"/>
              </a:solidFill>
            </a:endParaRPr>
          </a:p>
          <a:p>
            <a:pPr marL="635000" lvl="1" indent="-285750"/>
            <a:r>
              <a:rPr lang="en-GB" altLang="en-US" sz="2000" dirty="0">
                <a:solidFill>
                  <a:prstClr val="black"/>
                </a:solidFill>
              </a:rPr>
              <a:t>Liver</a:t>
            </a:r>
          </a:p>
          <a:p>
            <a:pPr marL="635000" lvl="1" indent="-285750"/>
            <a:endParaRPr lang="en-GB" altLang="en-US" sz="1100" dirty="0">
              <a:solidFill>
                <a:prstClr val="black"/>
              </a:solidFill>
            </a:endParaRPr>
          </a:p>
          <a:p>
            <a:pPr marL="635000" lvl="1" indent="-285750"/>
            <a:r>
              <a:rPr lang="en-GB" altLang="en-US" sz="2000" dirty="0">
                <a:solidFill>
                  <a:prstClr val="black"/>
                </a:solidFill>
              </a:rPr>
              <a:t>Gall Bladder</a:t>
            </a:r>
          </a:p>
          <a:p>
            <a:pPr marL="635000" lvl="1" indent="-285750"/>
            <a:endParaRPr lang="en-GB" altLang="en-US" sz="1100" dirty="0">
              <a:solidFill>
                <a:prstClr val="black"/>
              </a:solidFill>
            </a:endParaRPr>
          </a:p>
          <a:p>
            <a:pPr marL="635000" lvl="1" indent="-285750"/>
            <a:r>
              <a:rPr lang="en-GB" altLang="en-US" sz="2000" dirty="0">
                <a:solidFill>
                  <a:prstClr val="black"/>
                </a:solidFill>
              </a:rPr>
              <a:t>Small Intestine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dirty="0"/>
          </a:p>
        </p:txBody>
      </p:sp>
      <p:pic>
        <p:nvPicPr>
          <p:cNvPr id="7" name="Picture 6">
            <a:extLst>
              <a:ext uri="{FF2B5EF4-FFF2-40B4-BE49-F238E27FC236}">
                <a16:creationId xmlns:a16="http://schemas.microsoft.com/office/drawing/2014/main" id="{23FB4E1A-F52A-459D-A6A6-D86B93AB3522}"/>
              </a:ext>
            </a:extLst>
          </p:cNvPr>
          <p:cNvPicPr>
            <a:picLocks noChangeAspect="1"/>
          </p:cNvPicPr>
          <p:nvPr/>
        </p:nvPicPr>
        <p:blipFill>
          <a:blip r:embed="rId5"/>
          <a:stretch>
            <a:fillRect/>
          </a:stretch>
        </p:blipFill>
        <p:spPr>
          <a:xfrm>
            <a:off x="5955551" y="1107327"/>
            <a:ext cx="5604808" cy="5290939"/>
          </a:xfrm>
          <a:prstGeom prst="rect">
            <a:avLst/>
          </a:prstGeom>
        </p:spPr>
      </p:pic>
      <p:pic>
        <p:nvPicPr>
          <p:cNvPr id="8" name="Audio 7">
            <a:hlinkClick r:id="" action="ppaction://media"/>
            <a:extLst>
              <a:ext uri="{FF2B5EF4-FFF2-40B4-BE49-F238E27FC236}">
                <a16:creationId xmlns:a16="http://schemas.microsoft.com/office/drawing/2014/main" id="{333C7F5A-918A-4F85-88C4-C3B60A9E5C5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91233578"/>
      </p:ext>
    </p:extLst>
  </p:cSld>
  <p:clrMapOvr>
    <a:masterClrMapping/>
  </p:clrMapOvr>
  <mc:AlternateContent xmlns:mc="http://schemas.openxmlformats.org/markup-compatibility/2006" xmlns:p14="http://schemas.microsoft.com/office/powerpoint/2010/main">
    <mc:Choice Requires="p14">
      <p:transition spd="slow" p14:dur="2000" advTm="21604"/>
    </mc:Choice>
    <mc:Fallback xmlns="">
      <p:transition spd="slow" advTm="216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a:xfrm>
            <a:off x="10440447" y="6475466"/>
            <a:ext cx="914707" cy="373830"/>
          </a:xfrm>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Oesophageal</a:t>
            </a:r>
          </a:p>
        </p:txBody>
      </p:sp>
      <p:grpSp>
        <p:nvGrpSpPr>
          <p:cNvPr id="7" name="Group 6">
            <a:extLst>
              <a:ext uri="{FF2B5EF4-FFF2-40B4-BE49-F238E27FC236}">
                <a16:creationId xmlns:a16="http://schemas.microsoft.com/office/drawing/2014/main" id="{90C29E6A-4A56-41EC-8F06-F8EB65DE1D6C}"/>
              </a:ext>
            </a:extLst>
          </p:cNvPr>
          <p:cNvGrpSpPr/>
          <p:nvPr/>
        </p:nvGrpSpPr>
        <p:grpSpPr>
          <a:xfrm>
            <a:off x="4702873" y="4015878"/>
            <a:ext cx="7489127" cy="2386702"/>
            <a:chOff x="4702873" y="4015878"/>
            <a:chExt cx="7489127" cy="2386702"/>
          </a:xfrm>
        </p:grpSpPr>
        <p:sp>
          <p:nvSpPr>
            <p:cNvPr id="8" name="Content Placeholder 2">
              <a:extLst>
                <a:ext uri="{FF2B5EF4-FFF2-40B4-BE49-F238E27FC236}">
                  <a16:creationId xmlns:a16="http://schemas.microsoft.com/office/drawing/2014/main" id="{2CA1C1BF-D64C-4896-8968-45CA71DA0A7E}"/>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9" name="Content Placeholder 2">
              <a:extLst>
                <a:ext uri="{FF2B5EF4-FFF2-40B4-BE49-F238E27FC236}">
                  <a16:creationId xmlns:a16="http://schemas.microsoft.com/office/drawing/2014/main" id="{A4AA5B2B-5BBE-4309-9455-0DFD70D088E0}"/>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6" name="Audio 5">
            <a:hlinkClick r:id="" action="ppaction://media"/>
            <a:extLst>
              <a:ext uri="{FF2B5EF4-FFF2-40B4-BE49-F238E27FC236}">
                <a16:creationId xmlns:a16="http://schemas.microsoft.com/office/drawing/2014/main" id="{80765980-5522-48C8-B00C-D6F68610193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54788600"/>
      </p:ext>
    </p:extLst>
  </p:cSld>
  <p:clrMapOvr>
    <a:masterClrMapping/>
  </p:clrMapOvr>
  <mc:AlternateContent xmlns:mc="http://schemas.openxmlformats.org/markup-compatibility/2006" xmlns:p14="http://schemas.microsoft.com/office/powerpoint/2010/main">
    <mc:Choice Requires="p14">
      <p:transition spd="slow" p14:dur="2000" advTm="5722"/>
    </mc:Choice>
    <mc:Fallback xmlns="">
      <p:transition spd="slow" advTm="57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Most common causes &amp; risk factors:</a:t>
            </a:r>
          </a:p>
          <a:p>
            <a:pPr marL="0" indent="0">
              <a:buNone/>
            </a:pPr>
            <a:endParaRPr lang="en-GB" dirty="0"/>
          </a:p>
          <a:p>
            <a:pPr lvl="1"/>
            <a:r>
              <a:rPr lang="en-GB" sz="2400" dirty="0"/>
              <a:t>Smoking </a:t>
            </a:r>
          </a:p>
          <a:p>
            <a:pPr lvl="1"/>
            <a:r>
              <a:rPr lang="en-GB" sz="2400" dirty="0"/>
              <a:t>High body mass index (BMI) </a:t>
            </a:r>
          </a:p>
          <a:p>
            <a:pPr lvl="1"/>
            <a:r>
              <a:rPr lang="en-GB" sz="2400" dirty="0"/>
              <a:t>Gastro-oesophageal reflux </a:t>
            </a:r>
          </a:p>
          <a:p>
            <a:pPr lvl="1"/>
            <a:r>
              <a:rPr lang="en-GB" sz="2400" dirty="0"/>
              <a:t>A low intake of fruit and vegetables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C591631C-EBD7-46B3-A10F-6D8EBC77DC5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2873"/>
    </mc:Choice>
    <mc:Fallback xmlns="">
      <p:transition spd="slow" advTm="128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0749197" cy="4741453"/>
          </a:xfrm>
        </p:spPr>
        <p:txBody>
          <a:bodyPr>
            <a:normAutofit lnSpcReduction="10000"/>
          </a:bodyPr>
          <a:lstStyle/>
          <a:p>
            <a:pPr marL="0" indent="0">
              <a:buNone/>
            </a:pPr>
            <a:r>
              <a:rPr lang="en-GB" b="1" dirty="0"/>
              <a:t>Squamous Cell Carcinoma</a:t>
            </a:r>
          </a:p>
          <a:p>
            <a:r>
              <a:rPr lang="en-GB" dirty="0"/>
              <a:t>Smoking </a:t>
            </a:r>
          </a:p>
          <a:p>
            <a:r>
              <a:rPr lang="en-GB" dirty="0"/>
              <a:t>Alcohol </a:t>
            </a:r>
          </a:p>
          <a:p>
            <a:r>
              <a:rPr lang="en-GB" dirty="0"/>
              <a:t>Deprivation </a:t>
            </a:r>
          </a:p>
          <a:p>
            <a:r>
              <a:rPr lang="en-GB" dirty="0"/>
              <a:t>Use of betel quid (a mix of nuts and tobacco for chewing)</a:t>
            </a:r>
          </a:p>
          <a:p>
            <a:r>
              <a:rPr lang="en-GB" dirty="0"/>
              <a:t>Diet </a:t>
            </a:r>
          </a:p>
          <a:p>
            <a:r>
              <a:rPr lang="en-GB" dirty="0"/>
              <a:t>Drinking very hot liquid </a:t>
            </a:r>
          </a:p>
          <a:p>
            <a:r>
              <a:rPr lang="en-GB" dirty="0" err="1"/>
              <a:t>Tylosis</a:t>
            </a:r>
            <a:r>
              <a:rPr lang="en-GB" dirty="0"/>
              <a:t> (a rare inherited disorder that causes thickening of the skin)</a:t>
            </a:r>
          </a:p>
          <a:p>
            <a:r>
              <a:rPr lang="en-GB" dirty="0"/>
              <a:t>Plummer-Vinson syndrome (tissue growths that partially block the oesophagus) </a:t>
            </a:r>
          </a:p>
          <a:p>
            <a:r>
              <a:rPr lang="en-GB" dirty="0"/>
              <a:t>Untreated achalasia (muscular dysfunction issues in the oesophagus)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a:xfrm>
            <a:off x="838199" y="6484169"/>
            <a:ext cx="7145594" cy="373831"/>
          </a:xfrm>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Audio 6">
            <a:hlinkClick r:id="" action="ppaction://media"/>
            <a:extLst>
              <a:ext uri="{FF2B5EF4-FFF2-40B4-BE49-F238E27FC236}">
                <a16:creationId xmlns:a16="http://schemas.microsoft.com/office/drawing/2014/main" id="{14C59888-9514-47CA-8285-8BC831C13FF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5673268"/>
      </p:ext>
    </p:extLst>
  </p:cSld>
  <p:clrMapOvr>
    <a:masterClrMapping/>
  </p:clrMapOvr>
  <mc:AlternateContent xmlns:mc="http://schemas.openxmlformats.org/markup-compatibility/2006" xmlns:p14="http://schemas.microsoft.com/office/powerpoint/2010/main">
    <mc:Choice Requires="p14">
      <p:transition spd="slow" p14:dur="2000" advTm="25273"/>
    </mc:Choice>
    <mc:Fallback xmlns="">
      <p:transition spd="slow" advTm="252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0749197" cy="4741453"/>
          </a:xfrm>
        </p:spPr>
        <p:txBody>
          <a:bodyPr>
            <a:normAutofit/>
          </a:bodyPr>
          <a:lstStyle/>
          <a:p>
            <a:pPr marL="0" indent="0">
              <a:buNone/>
            </a:pPr>
            <a:r>
              <a:rPr lang="en-GB" b="1" dirty="0"/>
              <a:t>Adenocarcinoma</a:t>
            </a:r>
          </a:p>
          <a:p>
            <a:r>
              <a:rPr lang="en-GB" dirty="0"/>
              <a:t>Gastro-oesophageal reflux disease (GORD) </a:t>
            </a:r>
          </a:p>
          <a:p>
            <a:r>
              <a:rPr lang="en-GB" dirty="0"/>
              <a:t>Barrett’s oesophagus (pre-cancerous cellular abnormality)</a:t>
            </a:r>
          </a:p>
          <a:p>
            <a:r>
              <a:rPr lang="en-GB" dirty="0"/>
              <a:t>Obesity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Audio 6">
            <a:hlinkClick r:id="" action="ppaction://media"/>
            <a:extLst>
              <a:ext uri="{FF2B5EF4-FFF2-40B4-BE49-F238E27FC236}">
                <a16:creationId xmlns:a16="http://schemas.microsoft.com/office/drawing/2014/main" id="{73EA2383-3502-4174-8F2A-043D76B83A9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59033019"/>
      </p:ext>
    </p:extLst>
  </p:cSld>
  <p:clrMapOvr>
    <a:masterClrMapping/>
  </p:clrMapOvr>
  <mc:AlternateContent xmlns:mc="http://schemas.openxmlformats.org/markup-compatibility/2006" xmlns:p14="http://schemas.microsoft.com/office/powerpoint/2010/main">
    <mc:Choice Requires="p14">
      <p:transition spd="slow" p14:dur="2000" advTm="10482"/>
    </mc:Choice>
    <mc:Fallback xmlns="">
      <p:transition spd="slow" advTm="104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Oesophageal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Symptoms may include: </a:t>
            </a:r>
          </a:p>
          <a:p>
            <a:pPr marL="0" indent="0">
              <a:buNone/>
            </a:pPr>
            <a:endParaRPr lang="en-GB" dirty="0"/>
          </a:p>
          <a:p>
            <a:r>
              <a:rPr lang="en-GB" dirty="0"/>
              <a:t>Dysphagia (difficulty swallowing)</a:t>
            </a:r>
          </a:p>
          <a:p>
            <a:r>
              <a:rPr lang="en-GB" dirty="0"/>
              <a:t>Pain or discomfort in the throat or back or chest pain unrelated to eating </a:t>
            </a:r>
          </a:p>
          <a:p>
            <a:r>
              <a:rPr lang="en-GB" dirty="0"/>
              <a:t>Indigestion </a:t>
            </a:r>
          </a:p>
          <a:p>
            <a:r>
              <a:rPr lang="en-GB" dirty="0"/>
              <a:t>Weight loss </a:t>
            </a:r>
          </a:p>
          <a:p>
            <a:r>
              <a:rPr lang="en-GB" dirty="0"/>
              <a:t>Hoarseness or chronic cough </a:t>
            </a:r>
          </a:p>
          <a:p>
            <a:r>
              <a:rPr lang="en-GB" dirty="0"/>
              <a:t>Haematemesis (vomiting blood)</a:t>
            </a:r>
          </a:p>
          <a:p>
            <a:r>
              <a:rPr lang="en-GB" dirty="0"/>
              <a:t>Haemoptysis (coughing up blood)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Audio 6">
            <a:hlinkClick r:id="" action="ppaction://media"/>
            <a:extLst>
              <a:ext uri="{FF2B5EF4-FFF2-40B4-BE49-F238E27FC236}">
                <a16:creationId xmlns:a16="http://schemas.microsoft.com/office/drawing/2014/main" id="{6C12F721-88ED-4410-ABE6-14B12AA7A0B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44261406"/>
      </p:ext>
    </p:extLst>
  </p:cSld>
  <p:clrMapOvr>
    <a:masterClrMapping/>
  </p:clrMapOvr>
  <mc:AlternateContent xmlns:mc="http://schemas.openxmlformats.org/markup-compatibility/2006" xmlns:p14="http://schemas.microsoft.com/office/powerpoint/2010/main">
    <mc:Choice Requires="p14">
      <p:transition spd="slow" p14:dur="2000" advTm="11666"/>
    </mc:Choice>
    <mc:Fallback xmlns="">
      <p:transition spd="slow" advTm="116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60119864-FDE0-42BD-AE75-132AEC537F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2024DB-DD24-419A-AD51-AA142FDF4A48}">
  <ds:schemaRefs>
    <ds:schemaRef ds:uri="http://purl.org/dc/dcmitype/"/>
    <ds:schemaRef ds:uri="http://schemas.microsoft.com/office/2006/documentManagement/types"/>
    <ds:schemaRef ds:uri="http://schemas.microsoft.com/sharepoint/v3"/>
    <ds:schemaRef ds:uri="http://purl.org/dc/elements/1.1/"/>
    <ds:schemaRef ds:uri="7b410ab3-33f9-46b0-a7e8-8030da7493ff"/>
    <ds:schemaRef ds:uri="http://purl.org/dc/terms/"/>
    <ds:schemaRef ds:uri="http://www.w3.org/XML/1998/namespace"/>
    <ds:schemaRef ds:uri="http://schemas.openxmlformats.org/package/2006/metadata/core-properties"/>
    <ds:schemaRef ds:uri="http://schemas.microsoft.com/office/infopath/2007/PartnerControls"/>
    <ds:schemaRef ds:uri="d90b2148-dfd5-4925-bdbf-65fefdd6aea1"/>
    <ds:schemaRef ds:uri="http://schemas.microsoft.com/office/2006/metadata/propertie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8276</TotalTime>
  <Words>3886</Words>
  <Application>Microsoft Office PowerPoint</Application>
  <PresentationFormat>Widescreen</PresentationFormat>
  <Paragraphs>475</Paragraphs>
  <Slides>39</Slides>
  <Notes>39</Notes>
  <HiddenSlides>0</HiddenSlides>
  <MMClips>39</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ＭＳ Ｐゴシック</vt:lpstr>
      <vt:lpstr>Arial</vt:lpstr>
      <vt:lpstr>Arial Nova</vt:lpstr>
      <vt:lpstr>Arial Nova Light</vt:lpstr>
      <vt:lpstr>Calibri</vt:lpstr>
      <vt:lpstr>Segoe UI</vt:lpstr>
      <vt:lpstr>Segoe UI Semibold</vt:lpstr>
      <vt:lpstr>ヒラギノ角ゴ Pro W3</vt:lpstr>
      <vt:lpstr>NDRS</vt:lpstr>
      <vt:lpstr>National Disease Registration Service (NDRS)</vt:lpstr>
      <vt:lpstr>Agenda</vt:lpstr>
      <vt:lpstr>Introduction</vt:lpstr>
      <vt:lpstr>Upper GI - Introduction</vt:lpstr>
      <vt:lpstr>Oesophageal</vt:lpstr>
      <vt:lpstr>Oesophageal – Causes &amp; Risk Factors</vt:lpstr>
      <vt:lpstr>Oesophageal – Causes &amp; Risk Factors</vt:lpstr>
      <vt:lpstr>Oesophageal – Causes &amp; Risk Factors</vt:lpstr>
      <vt:lpstr>Oesophageal – Signs &amp; Symptoms</vt:lpstr>
      <vt:lpstr>Oesophageal – Anatomy &amp; Physiology</vt:lpstr>
      <vt:lpstr>Oesophageal – Anatomy &amp; Physiology</vt:lpstr>
      <vt:lpstr>Oesophageal – Anatomy &amp; Physiology</vt:lpstr>
      <vt:lpstr>Oesophageal – Regional Lymph Nodes</vt:lpstr>
      <vt:lpstr>Oesophageal – Diagnosis</vt:lpstr>
      <vt:lpstr>Oesophageal – Diagnosis</vt:lpstr>
      <vt:lpstr>Oesophageal – Morphology</vt:lpstr>
      <vt:lpstr>Oesophageal – Topography - Invasive</vt:lpstr>
      <vt:lpstr>Oesophageal – Topography - Invasive</vt:lpstr>
      <vt:lpstr>Oesophageal – Topography – In Situ</vt:lpstr>
      <vt:lpstr>Oesophageal - Siewerts Classification</vt:lpstr>
      <vt:lpstr>Oesophageal – Grade</vt:lpstr>
      <vt:lpstr>Oesophageal – Stage</vt:lpstr>
      <vt:lpstr>Oesophageal – Stage</vt:lpstr>
      <vt:lpstr>Oesophageal – Treatment - Surgery</vt:lpstr>
      <vt:lpstr>Oesophageal – Treatment - Surgery</vt:lpstr>
      <vt:lpstr>Oesophageal – Treatment - Surgery</vt:lpstr>
      <vt:lpstr>Oesophageal – Treatment - Surgery</vt:lpstr>
      <vt:lpstr>Oesophageal – Treatment - Radiotherapy</vt:lpstr>
      <vt:lpstr>Oesophageal – Treatment - Chemoradiotherapy</vt:lpstr>
      <vt:lpstr>Oesophageal – Treatment - Chemotherapy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208</cp:revision>
  <dcterms:created xsi:type="dcterms:W3CDTF">2021-02-08T11:29:00Z</dcterms:created>
  <dcterms:modified xsi:type="dcterms:W3CDTF">2025-12-10T12:30:41Z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