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1"/>
  </p:notesMasterIdLst>
  <p:handoutMasterIdLst>
    <p:handoutMasterId r:id="rId52"/>
  </p:handoutMasterIdLst>
  <p:sldIdLst>
    <p:sldId id="272" r:id="rId5"/>
    <p:sldId id="304" r:id="rId6"/>
    <p:sldId id="513" r:id="rId7"/>
    <p:sldId id="266" r:id="rId8"/>
    <p:sldId id="528" r:id="rId9"/>
    <p:sldId id="626" r:id="rId10"/>
    <p:sldId id="627" r:id="rId11"/>
    <p:sldId id="526" r:id="rId12"/>
    <p:sldId id="525" r:id="rId13"/>
    <p:sldId id="522" r:id="rId14"/>
    <p:sldId id="629" r:id="rId15"/>
    <p:sldId id="649" r:id="rId16"/>
    <p:sldId id="653" r:id="rId17"/>
    <p:sldId id="650" r:id="rId18"/>
    <p:sldId id="647" r:id="rId19"/>
    <p:sldId id="721" r:id="rId20"/>
    <p:sldId id="628" r:id="rId21"/>
    <p:sldId id="523" r:id="rId22"/>
    <p:sldId id="638" r:id="rId23"/>
    <p:sldId id="648" r:id="rId24"/>
    <p:sldId id="660" r:id="rId25"/>
    <p:sldId id="654" r:id="rId26"/>
    <p:sldId id="646" r:id="rId27"/>
    <p:sldId id="659" r:id="rId28"/>
    <p:sldId id="658" r:id="rId29"/>
    <p:sldId id="665" r:id="rId30"/>
    <p:sldId id="600" r:id="rId31"/>
    <p:sldId id="725" r:id="rId32"/>
    <p:sldId id="637" r:id="rId33"/>
    <p:sldId id="287" r:id="rId34"/>
    <p:sldId id="661" r:id="rId35"/>
    <p:sldId id="640" r:id="rId36"/>
    <p:sldId id="641" r:id="rId37"/>
    <p:sldId id="639" r:id="rId38"/>
    <p:sldId id="642" r:id="rId39"/>
    <p:sldId id="645" r:id="rId40"/>
    <p:sldId id="644" r:id="rId41"/>
    <p:sldId id="271" r:id="rId42"/>
    <p:sldId id="625" r:id="rId43"/>
    <p:sldId id="664" r:id="rId44"/>
    <p:sldId id="662" r:id="rId45"/>
    <p:sldId id="663" r:id="rId46"/>
    <p:sldId id="720" r:id="rId47"/>
    <p:sldId id="458" r:id="rId48"/>
    <p:sldId id="578" r:id="rId49"/>
    <p:sldId id="724" r:id="rId50"/>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13"/>
            <p14:sldId id="266"/>
            <p14:sldId id="528"/>
            <p14:sldId id="626"/>
            <p14:sldId id="627"/>
            <p14:sldId id="526"/>
            <p14:sldId id="525"/>
            <p14:sldId id="522"/>
            <p14:sldId id="629"/>
            <p14:sldId id="649"/>
            <p14:sldId id="653"/>
            <p14:sldId id="650"/>
            <p14:sldId id="647"/>
            <p14:sldId id="721"/>
            <p14:sldId id="628"/>
            <p14:sldId id="523"/>
            <p14:sldId id="638"/>
            <p14:sldId id="648"/>
            <p14:sldId id="660"/>
            <p14:sldId id="654"/>
            <p14:sldId id="646"/>
            <p14:sldId id="659"/>
            <p14:sldId id="658"/>
            <p14:sldId id="665"/>
            <p14:sldId id="600"/>
            <p14:sldId id="725"/>
            <p14:sldId id="637"/>
            <p14:sldId id="287"/>
            <p14:sldId id="661"/>
            <p14:sldId id="640"/>
            <p14:sldId id="641"/>
            <p14:sldId id="639"/>
            <p14:sldId id="642"/>
            <p14:sldId id="645"/>
            <p14:sldId id="644"/>
            <p14:sldId id="271"/>
            <p14:sldId id="625"/>
            <p14:sldId id="664"/>
            <p14:sldId id="662"/>
            <p14:sldId id="663"/>
            <p14:sldId id="720"/>
            <p14:sldId id="458"/>
            <p14:sldId id="578"/>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2AA8AA"/>
    <a:srgbClr val="425563"/>
    <a:srgbClr val="E8F1F1"/>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5169" autoAdjust="0"/>
  </p:normalViewPr>
  <p:slideViewPr>
    <p:cSldViewPr snapToGrid="0">
      <p:cViewPr varScale="1">
        <p:scale>
          <a:sx n="83" d="100"/>
          <a:sy n="83" d="100"/>
        </p:scale>
        <p:origin x="1560" y="8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10T12:18:51.263"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10/12/2025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10/12/2025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Skin tumours, which is designed to help Cancer Administration staff gain a better understanding of the disease, the terminology used by the clinical teams and the codes to use.</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 investigation of a skin lesion is usually visual using a magnifying tool called a dermatoscope.  If necessary, a biopsy may be taken from a larger lesion, or the entire lesion may be excised for analysis under a microscope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66676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Melanomas arise in cells called melanocytes which are pigment-producing cells that form part of the skin’s basement layer.  Melanomas may be invasive or in-situ.  </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825035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a number of ICD-O-3 morphology codes which are classified as melanomas.  Any morphology code in the range M8720 to M8790 that has a behaviour code (final digit) of 3 is classified as an invasive melanoma. Morphology codes are normally found on the path report, but for ease…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738909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we’ve listed the invasive melanoma ICD-O-3 codes - that apply to skin - here.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760954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Similarly, the ICD-O-3 morphology codes for in-situ melanomas - which have a behaviour code of /2 - have been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162882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most common type of non-melanoma skin cancer is basal cell carcinoma often referred to as BCC.  Although they can be locally quite destructive, it’s extremely rare for a BCC to metastasize.  </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680091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the purposes of COSD, it’s only necessary to record those skin BCCs that require a full MDT discussion.  NDRS collects records for all other BCCs of the skin direct from the path labs meaning a full COSD record isn’t needed…</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3532936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whereas a COSD record is needed for other forms of invasive non-melanoma skin cancer, including Squamous cell carcinoma…</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158070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other, rarer morphologies -  such as Merkel cell carcinoma &amp; Kaposi’s sarcoma.  Please be aware that if the path report details a lymphoma of the skin, this would need to be recorded under the relevant lymphoma ICD10 code, not under C44</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181232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 10 coding for most cancer sites relates only to the part of the body in which the cancer has arisen, leaving the classification of the type of tumour solely to the morphology code. However, for skin, there are separate code groups for melanomas and non-melanomas.  In each case, the final digit of the ICD10 code describes the location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379890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Skin tumours, taking a look at anatomy and physiology before moving on to other aspects including… signs &amp; symptoms.. Diagnosis.. and treatment options.</a:t>
            </a:r>
            <a:r>
              <a:rPr lang="en-GB" dirty="0">
                <a:solidFill>
                  <a:srgbClr val="FF0000"/>
                </a:solidFill>
              </a:rPr>
              <a:t> </a:t>
            </a:r>
            <a:r>
              <a:rPr lang="en-GB" dirty="0"/>
              <a:t>This module can be paused at any time.</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Invasive melanoma ICD10 codes are listed here.  Please ensure that you also record the laterality where applicable. If the patient has tumours in both lateralities of a paired body site or has the same type of tumour in different body sites, please record these on separate pathways.</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683494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same applies to melanoma in-situ…</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5070667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to invasive non-melanoma.  As previously mentioned, most BCCs don’t need to be recorded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489667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hear the clinical team referring to the Clark level or Clark depth of a tumour.  This is a description of how far the tumour cells have invaded</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711195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Breslow depth is used to describe the penetration of the melanoma into the skin.  It’s also used to help determine the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32420416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Mitotic rate is an assessment of how many of the tumour cells are dividing within a given time frame.  The greater the number of dividing cells, the faster the tumour will grow. </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2461789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 grade of a tumour is determined by the similarity of its cells to normal tissue … and the extent of any abnormal features.  Grade is applicable only to SCCs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404092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Recordable invasive skin tumours are staged using the appropriate UICC TNM version and all three elements of the TNM stage are needed.  Please be aware that for diagnosis dates on or after 1</a:t>
            </a:r>
            <a:r>
              <a:rPr lang="en-GB" baseline="30000" dirty="0"/>
              <a:t>st</a:t>
            </a:r>
            <a:r>
              <a:rPr lang="en-GB" dirty="0"/>
              <a:t> January 2026, primary cutaneous lymphomas, mycosis fungoides and Sezary syndrome are also stageable in TNM v9</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0925911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Details on recording the TNM Stage - including the pre-treatment stage where the patient is not given primary surgery - are available in the NDRS training module: KPI-TNM Staging 101. However, skin is slightly unusual…</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1237073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 in that most skin cancer patients would be both diagnosed and treated by the surgical excision of the lesion if it’s of a suitable size and location. Additionally, imaging is not routinely carried out for skin lesions meaning that the assessment of N </a:t>
            </a:r>
            <a:r>
              <a:rPr lang="en-GB" sz="1300" b="1" dirty="0"/>
              <a:t>and</a:t>
            </a:r>
            <a:r>
              <a:rPr lang="en-GB" sz="1300" dirty="0"/>
              <a:t> M stages may rely on clinical judgement alone</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910547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start with Causes &amp;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1270016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The full Integrated stage can however be determined by the clinical team: the pathological T stage is combined with any other information collected … such as either a pathological or clinical N stage and an assessment of metastasis which is usually arrived at by clinical means. Where there’s no suspicion of </a:t>
            </a:r>
            <a:r>
              <a:rPr lang="en-GB" sz="1300" dirty="0" err="1"/>
              <a:t>mets</a:t>
            </a:r>
            <a:r>
              <a:rPr lang="en-GB" sz="1300" dirty="0"/>
              <a:t>, it’s expected that the clinical team would direct administrators to record M0.</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5364498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Types of surgery include shave excision, wide excision and Mohs (where the tumour is removed in multiple procedures with microscopic examination between … this enables the surgeon to avoid unnecessary removal of healthy tissue).</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371143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Skin grafts or skin flaps may be needed for surgical removal of larger lesions.  Lymph node removal may also be required</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341266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advanced cases - or those with lesions in surgically inaccessible locations - may be offered radiotherapy.  This treatment may also be offered after surgical excision to kill any remaining cancer cells</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1790455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combination of light-sensitising drugs and very bright light might be used to destroy some non-melanoma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22709966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the type of tumour </a:t>
            </a:r>
            <a:r>
              <a:rPr lang="en-GB"/>
              <a:t>and its </a:t>
            </a:r>
            <a:r>
              <a:rPr lang="en-GB" dirty="0"/>
              <a:t>genetic mutations, drugs might be offered to slow the tumour growth. Up to half of melanomas have mutations in the BRAF gene which can cause the uncontrolled growth</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21494340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the tumour doesn’t have the BRAF mutation, immunotherapy drugs may be offered to highlight the tumour cells to the patient’s own immune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2535838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chemotherapy may be offered depending on the type and stage of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7260746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9557570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Sunlight or other forms of UV light constitute the main risk for skin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878378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greatest risk factor for skin tumours is ultraviolet light, usually in the form of sun exposure or sunbeds although prior medical UV treatment also increases the risk.  People with fair skin and a tendency to freckle are also at greater risk of skin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756376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Any unusual looking moles -  or ulcers that refuse to heal - may indicate a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3808348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Initial investigation would be a visual examination under a dermatoscope but may include a biopsy or removal of the lesion</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6819203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And if a tumour is diagnosed, it may or may not be invasive. Apart from most BCCs, all invasive tumours and most melanoma in-situ must be recorded in your cancer data management system.  While the clinical team might request that other non-invasive tumours are also recorded, these do not need to be recorded for the purposes of COSD – NDRS obtains these records directly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40307682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44</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45</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46</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are those who are using immunosuppressant drugs, have had exposure to certain chemicals or have certain rare genetic conditions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432483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ea typeface="ヒラギノ角ゴ Pro W3" pitchFamily="84" charset="-128"/>
                <a:cs typeface="ヒラギノ角ゴ Pro W3" pitchFamily="84" charset="-128"/>
              </a:rPr>
              <a:t>Skin cancers present in a variety of ways and malignancy is not always obvious….</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13265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1300" dirty="0">
                <a:ea typeface="ヒラギノ角ゴ Pro W3" pitchFamily="84" charset="-128"/>
                <a:cs typeface="ヒラギノ角ゴ Pro W3" pitchFamily="84" charset="-128"/>
              </a:rPr>
              <a:t>…. But any changes to the skin should always be checked by a GP</a:t>
            </a:r>
            <a:endParaRPr lang="en-GB" dirty="0">
              <a:effectLst/>
            </a:endParaRP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881628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outermost layer of the skin is the epidermis, with the dermis below it.  The subcutaneous or fatty layer sits underneath the dermis.</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831690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an invasive tumour is diagnosed, the location of the regional lymph nodes will depend on the location of the primary tumour. It’s worth noting that only lymph nodes in the defined area on the same side of the body as the primary tumour are considered to be regional. During an MDT, clinical teams could reference these groups of regional lymph nodes, which may indicate that the stage of the cancer has been determined. </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150963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10/12/2025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10/12/2025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10/12/2025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16.png"/><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image" Target="../media/image2.png"/><Relationship Id="rId5" Type="http://schemas.openxmlformats.org/officeDocument/2006/relationships/image" Target="../media/image18.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image" Target="../media/image19.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2.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2.pn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2.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4.m4a"/><Relationship Id="rId1" Type="http://schemas.microsoft.com/office/2007/relationships/media" Target="../media/media44.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5.m4a"/><Relationship Id="rId1" Type="http://schemas.microsoft.com/office/2007/relationships/media" Target="../media/media45.m4a"/><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6.m4a"/><Relationship Id="rId1" Type="http://schemas.microsoft.com/office/2007/relationships/media" Target="../media/media46.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6.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dirty="0"/>
              <a:t>Skin tumours</a:t>
            </a:r>
          </a:p>
          <a:p>
            <a:r>
              <a:rPr lang="en-GB" dirty="0"/>
              <a:t>v5  December 2025</a:t>
            </a:r>
          </a:p>
          <a:p>
            <a:endParaRPr lang="en-GB" dirty="0"/>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10/12/2025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0" name="Audio 9">
            <a:hlinkClick r:id="" action="ppaction://media"/>
            <a:extLst>
              <a:ext uri="{FF2B5EF4-FFF2-40B4-BE49-F238E27FC236}">
                <a16:creationId xmlns:a16="http://schemas.microsoft.com/office/drawing/2014/main" id="{7A331C24-4523-43E1-9291-18B6D6CE76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5188"/>
    </mc:Choice>
    <mc:Fallback xmlns="">
      <p:transition spd="slow" advTm="15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31591" cy="4741453"/>
          </a:xfrm>
        </p:spPr>
        <p:txBody>
          <a:bodyPr/>
          <a:lstStyle/>
          <a:p>
            <a:r>
              <a:rPr lang="en-GB" sz="2000" b="1" dirty="0" err="1"/>
              <a:t>Dermatoscopy</a:t>
            </a:r>
            <a:r>
              <a:rPr lang="en-GB" sz="2000" b="1" dirty="0"/>
              <a:t> </a:t>
            </a:r>
            <a:r>
              <a:rPr lang="en-GB" sz="2000" dirty="0"/>
              <a:t>- The dermatologist looks at the lesion with a dermatoscope, which can magnify up to ten times, to help distinguish between a benign lesion and a malignant one like a melanoma</a:t>
            </a:r>
          </a:p>
          <a:p>
            <a:endParaRPr lang="en-GB" sz="1100" dirty="0"/>
          </a:p>
          <a:p>
            <a:r>
              <a:rPr lang="en-GB" sz="2000" b="1" dirty="0"/>
              <a:t>Biopsy </a:t>
            </a:r>
            <a:r>
              <a:rPr lang="en-GB" sz="2000" dirty="0"/>
              <a:t>– The dermatologist will remove all or part of the affected area and send it to the laboratory where it will be examined under a microscope by a pathologist. The different types of biopsies include </a:t>
            </a:r>
          </a:p>
          <a:p>
            <a:pPr lvl="1"/>
            <a:r>
              <a:rPr lang="en-GB" sz="2000" dirty="0"/>
              <a:t>Incisional </a:t>
            </a:r>
          </a:p>
          <a:p>
            <a:pPr lvl="1"/>
            <a:r>
              <a:rPr lang="en-GB" sz="2000" dirty="0"/>
              <a:t>Excisional</a:t>
            </a:r>
          </a:p>
          <a:p>
            <a:pPr lvl="1"/>
            <a:r>
              <a:rPr lang="en-GB" sz="2000" dirty="0"/>
              <a:t>Punch</a:t>
            </a:r>
          </a:p>
          <a:p>
            <a:pPr lvl="1"/>
            <a:r>
              <a:rPr lang="en-GB" sz="2000" dirty="0"/>
              <a:t>Shave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6C97D8CA-AA28-4E06-8BB2-B2D43C0A552F}"/>
              </a:ext>
            </a:extLst>
          </p:cNvPr>
          <p:cNvPicPr>
            <a:picLocks noChangeAspect="1"/>
          </p:cNvPicPr>
          <p:nvPr/>
        </p:nvPicPr>
        <p:blipFill>
          <a:blip r:embed="rId5"/>
          <a:stretch>
            <a:fillRect/>
          </a:stretch>
        </p:blipFill>
        <p:spPr>
          <a:xfrm>
            <a:off x="7644521" y="1435510"/>
            <a:ext cx="4140156" cy="4457345"/>
          </a:xfrm>
          <a:prstGeom prst="rect">
            <a:avLst/>
          </a:prstGeom>
        </p:spPr>
      </p:pic>
      <p:pic>
        <p:nvPicPr>
          <p:cNvPr id="8" name="Audio 7">
            <a:hlinkClick r:id="" action="ppaction://media"/>
            <a:extLst>
              <a:ext uri="{FF2B5EF4-FFF2-40B4-BE49-F238E27FC236}">
                <a16:creationId xmlns:a16="http://schemas.microsoft.com/office/drawing/2014/main" id="{2D97643E-52F5-4181-BCF8-CBAFBE79960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68312965"/>
      </p:ext>
    </p:extLst>
  </p:cSld>
  <p:clrMapOvr>
    <a:masterClrMapping/>
  </p:clrMapOvr>
  <mc:AlternateContent xmlns:mc="http://schemas.openxmlformats.org/markup-compatibility/2006" xmlns:p14="http://schemas.microsoft.com/office/powerpoint/2010/main">
    <mc:Choice Requires="p14">
      <p:transition spd="slow" p14:dur="2000" advTm="19120"/>
    </mc:Choice>
    <mc:Fallback xmlns="">
      <p:transition spd="slow" advTm="19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928D74B-BF60-4B5C-A80D-91FF38B1989F}"/>
              </a:ext>
            </a:extLst>
          </p:cNvPr>
          <p:cNvPicPr>
            <a:picLocks noChangeAspect="1"/>
          </p:cNvPicPr>
          <p:nvPr/>
        </p:nvPicPr>
        <p:blipFill>
          <a:blip r:embed="rId5"/>
          <a:stretch>
            <a:fillRect/>
          </a:stretch>
        </p:blipFill>
        <p:spPr>
          <a:xfrm>
            <a:off x="6359852" y="3481022"/>
            <a:ext cx="4772695" cy="295802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1"/>
            <a:ext cx="10803340" cy="2306656"/>
          </a:xfrm>
        </p:spPr>
        <p:txBody>
          <a:bodyPr>
            <a:noAutofit/>
          </a:bodyPr>
          <a:lstStyle/>
          <a:p>
            <a:pPr marL="0" indent="0">
              <a:buNone/>
            </a:pPr>
            <a:r>
              <a:rPr lang="en-GB" sz="2300" dirty="0"/>
              <a:t>Melanoma</a:t>
            </a:r>
          </a:p>
          <a:p>
            <a:r>
              <a:rPr lang="en-GB" sz="2300" dirty="0"/>
              <a:t>Arise in melanocytes which are part of the basement layer.  The basement layer is situated at the bottom of the epidermis</a:t>
            </a:r>
          </a:p>
          <a:p>
            <a:r>
              <a:rPr lang="en-GB" sz="2300" dirty="0"/>
              <a:t>Invasive (malignant) Melanoma invades through the epidermis, breaking through the basement layer into the dermis below</a:t>
            </a:r>
          </a:p>
          <a:p>
            <a:pPr marL="0" indent="0">
              <a:buNone/>
            </a:pPr>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sp>
        <p:nvSpPr>
          <p:cNvPr id="8" name="Content Placeholder 2">
            <a:extLst>
              <a:ext uri="{FF2B5EF4-FFF2-40B4-BE49-F238E27FC236}">
                <a16:creationId xmlns:a16="http://schemas.microsoft.com/office/drawing/2014/main" id="{4303C72A-09C9-4916-B66C-0AC9E8E463DE}"/>
              </a:ext>
            </a:extLst>
          </p:cNvPr>
          <p:cNvSpPr txBox="1">
            <a:spLocks/>
          </p:cNvSpPr>
          <p:nvPr/>
        </p:nvSpPr>
        <p:spPr>
          <a:xfrm>
            <a:off x="838200" y="4173952"/>
            <a:ext cx="5521652" cy="2008484"/>
          </a:xfrm>
          <a:prstGeom prst="rect">
            <a:avLst/>
          </a:prstGeom>
        </p:spPr>
        <p:txBody>
          <a:bodyPr vert="horz" lIns="91440" tIns="45720" rIns="91440" bIns="4572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300" dirty="0"/>
              <a:t>Melanoma in-situ has Horizontal Growth Phase behaviour and spreads across the epidermis without breaking through the basement layer into the dermis</a:t>
            </a:r>
          </a:p>
        </p:txBody>
      </p:sp>
      <p:pic>
        <p:nvPicPr>
          <p:cNvPr id="9" name="Audio 8">
            <a:hlinkClick r:id="" action="ppaction://media"/>
            <a:extLst>
              <a:ext uri="{FF2B5EF4-FFF2-40B4-BE49-F238E27FC236}">
                <a16:creationId xmlns:a16="http://schemas.microsoft.com/office/drawing/2014/main" id="{B3E7A1D9-D504-4A3C-90D1-927DF6CF109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00399538"/>
      </p:ext>
    </p:extLst>
  </p:cSld>
  <p:clrMapOvr>
    <a:masterClrMapping/>
  </p:clrMapOvr>
  <mc:AlternateContent xmlns:mc="http://schemas.openxmlformats.org/markup-compatibility/2006" xmlns:p14="http://schemas.microsoft.com/office/powerpoint/2010/main">
    <mc:Choice Requires="p14">
      <p:transition spd="slow" p14:dur="2000" advTm="15404"/>
    </mc:Choice>
    <mc:Fallback xmlns="">
      <p:transition spd="slow" advTm="154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Invasive 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03340" cy="4746925"/>
          </a:xfrm>
        </p:spPr>
        <p:txBody>
          <a:bodyPr>
            <a:noAutofit/>
          </a:bodyPr>
          <a:lstStyle/>
          <a:p>
            <a:pPr marL="0" indent="0">
              <a:buNone/>
            </a:pPr>
            <a:r>
              <a:rPr lang="en-GB" dirty="0"/>
              <a:t>Where a skin lesion is determined to have any ICD-O-3 morphology code in the range M8720 to M8790 with a behaviour code of </a:t>
            </a:r>
            <a:r>
              <a:rPr lang="en-GB" b="1" dirty="0"/>
              <a:t>/3 </a:t>
            </a:r>
            <a:r>
              <a:rPr lang="en-GB" dirty="0"/>
              <a:t>(indicating an invasive tumour) this would be classified as an invasive skin melanoma in ICD10</a:t>
            </a:r>
          </a:p>
          <a:p>
            <a:pPr marL="0" indent="0">
              <a:buNone/>
            </a:pPr>
            <a:endParaRPr lang="en-GB" dirty="0"/>
          </a:p>
          <a:p>
            <a:pPr marL="0" indent="0">
              <a:buNone/>
            </a:pPr>
            <a:r>
              <a:rPr lang="en-GB" dirty="0"/>
              <a:t>Morphology coding is normally included in the pathology report</a:t>
            </a:r>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sp>
        <p:nvSpPr>
          <p:cNvPr id="8" name="Content Placeholder 2">
            <a:extLst>
              <a:ext uri="{FF2B5EF4-FFF2-40B4-BE49-F238E27FC236}">
                <a16:creationId xmlns:a16="http://schemas.microsoft.com/office/drawing/2014/main" id="{4303C72A-09C9-4916-B66C-0AC9E8E463DE}"/>
              </a:ext>
            </a:extLst>
          </p:cNvPr>
          <p:cNvSpPr txBox="1">
            <a:spLocks/>
          </p:cNvSpPr>
          <p:nvPr/>
        </p:nvSpPr>
        <p:spPr>
          <a:xfrm>
            <a:off x="838200" y="3436968"/>
            <a:ext cx="6988892" cy="2527104"/>
          </a:xfrm>
          <a:prstGeom prst="rect">
            <a:avLst/>
          </a:prstGeom>
        </p:spPr>
        <p:txBody>
          <a:bodyPr vert="horz" lIns="91440" tIns="45720" rIns="91440" bIns="4572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pic>
        <p:nvPicPr>
          <p:cNvPr id="7" name="Audio 6">
            <a:hlinkClick r:id="" action="ppaction://media"/>
            <a:extLst>
              <a:ext uri="{FF2B5EF4-FFF2-40B4-BE49-F238E27FC236}">
                <a16:creationId xmlns:a16="http://schemas.microsoft.com/office/drawing/2014/main" id="{457B837E-274F-4101-BCDB-5FC8E23BD93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39645761"/>
      </p:ext>
    </p:extLst>
  </p:cSld>
  <p:clrMapOvr>
    <a:masterClrMapping/>
  </p:clrMapOvr>
  <mc:AlternateContent xmlns:mc="http://schemas.openxmlformats.org/markup-compatibility/2006" xmlns:p14="http://schemas.microsoft.com/office/powerpoint/2010/main">
    <mc:Choice Requires="p14">
      <p:transition spd="slow" p14:dur="2000" advTm="27920"/>
    </mc:Choice>
    <mc:Fallback xmlns="">
      <p:transition spd="slow" advTm="27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Invasive 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94330" y="1144255"/>
            <a:ext cx="10803340" cy="5322506"/>
          </a:xfrm>
        </p:spPr>
        <p:txBody>
          <a:bodyPr numCol="2">
            <a:noAutofit/>
          </a:bodyPr>
          <a:lstStyle/>
          <a:p>
            <a:pPr marL="285750" indent="-285750"/>
            <a:r>
              <a:rPr lang="en-GB" sz="2300" dirty="0"/>
              <a:t>M8720/3 Malignant melanoma</a:t>
            </a:r>
          </a:p>
          <a:p>
            <a:pPr marL="285750" indent="-285750"/>
            <a:r>
              <a:rPr lang="en-GB" sz="2300" dirty="0"/>
              <a:t>M8721/3 Nodular melanoma</a:t>
            </a:r>
          </a:p>
          <a:p>
            <a:pPr marL="285750" indent="-285750"/>
            <a:r>
              <a:rPr lang="en-GB" sz="2300" dirty="0"/>
              <a:t>M8722/3 Balloon cell melanoma</a:t>
            </a:r>
          </a:p>
          <a:p>
            <a:pPr marL="285750" indent="-285750"/>
            <a:r>
              <a:rPr lang="en-GB" sz="2300" dirty="0"/>
              <a:t>M8723/3 Malignant melanoma, regressing</a:t>
            </a:r>
          </a:p>
          <a:p>
            <a:pPr marL="285750" indent="-285750"/>
            <a:r>
              <a:rPr lang="en-GB" sz="2300" dirty="0"/>
              <a:t>M8730/3 Amelanotic melanoma</a:t>
            </a:r>
          </a:p>
          <a:p>
            <a:pPr marL="285750" indent="-285750"/>
            <a:r>
              <a:rPr lang="en-GB" sz="2300" dirty="0"/>
              <a:t>M8740/3 Malignant melanoma in junctional naevus</a:t>
            </a:r>
          </a:p>
          <a:p>
            <a:pPr marL="285750" indent="-285750"/>
            <a:r>
              <a:rPr lang="en-GB" sz="2300" dirty="0"/>
              <a:t>M8741/3 Malignant melanoma in precancerous melanosis</a:t>
            </a:r>
          </a:p>
          <a:p>
            <a:pPr marL="285750" indent="-285750"/>
            <a:r>
              <a:rPr lang="en-GB" sz="2300" dirty="0"/>
              <a:t>M8742/3 Lentigo </a:t>
            </a:r>
            <a:r>
              <a:rPr lang="en-GB" sz="2300" dirty="0" err="1"/>
              <a:t>maligna</a:t>
            </a:r>
            <a:r>
              <a:rPr lang="en-GB" sz="2300" dirty="0"/>
              <a:t> melanoma</a:t>
            </a:r>
          </a:p>
          <a:p>
            <a:pPr marL="285750" indent="-285750"/>
            <a:endParaRPr lang="en-GB" sz="2300" dirty="0"/>
          </a:p>
          <a:p>
            <a:pPr marL="285750" indent="-285750"/>
            <a:r>
              <a:rPr lang="en-GB" sz="2300" dirty="0"/>
              <a:t>M8743/3 Superficial spreading melanoma</a:t>
            </a:r>
          </a:p>
          <a:p>
            <a:pPr marL="285750" indent="-285750"/>
            <a:r>
              <a:rPr lang="en-GB" sz="2300" dirty="0"/>
              <a:t>M8744/3 Acral lentiginous melanoma</a:t>
            </a:r>
          </a:p>
          <a:p>
            <a:pPr marL="285750" indent="-285750"/>
            <a:r>
              <a:rPr lang="en-GB" sz="2300" dirty="0"/>
              <a:t>M8745/3 Desmoplastic melanoma</a:t>
            </a:r>
          </a:p>
          <a:p>
            <a:pPr marL="285750" indent="-285750"/>
            <a:r>
              <a:rPr lang="en-GB" sz="2300" dirty="0"/>
              <a:t>M8761/3 Malignant melanoma in giant pigmented naevus</a:t>
            </a:r>
          </a:p>
          <a:p>
            <a:pPr marL="285750" indent="-285750"/>
            <a:r>
              <a:rPr lang="en-GB" sz="2300" dirty="0"/>
              <a:t>M8770/3 Mixed epithelioid &amp; spindle cell melanoma</a:t>
            </a:r>
          </a:p>
          <a:p>
            <a:pPr marL="285750" indent="-285750"/>
            <a:r>
              <a:rPr lang="en-GB" sz="2300" dirty="0"/>
              <a:t>M8771/3 Epithelioid cell melanoma</a:t>
            </a:r>
          </a:p>
          <a:p>
            <a:pPr marL="285750" indent="-285750"/>
            <a:r>
              <a:rPr lang="en-GB" sz="2300" dirty="0"/>
              <a:t>M8772/3 Spindle cell melanoma, NOS</a:t>
            </a:r>
          </a:p>
          <a:p>
            <a:pPr marL="285750" indent="-285750"/>
            <a:r>
              <a:rPr lang="en-GB" sz="2300" dirty="0"/>
              <a:t>M8780/3 Blue naevus, malignant</a:t>
            </a:r>
          </a:p>
          <a:p>
            <a:pPr marL="0" indent="0">
              <a:buNone/>
            </a:pPr>
            <a:r>
              <a:rPr lang="en-GB" sz="2300" dirty="0"/>
              <a:t>Melanoma of other sites not listed here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8" name="Content Placeholder 2">
            <a:extLst>
              <a:ext uri="{FF2B5EF4-FFF2-40B4-BE49-F238E27FC236}">
                <a16:creationId xmlns:a16="http://schemas.microsoft.com/office/drawing/2014/main" id="{4303C72A-09C9-4916-B66C-0AC9E8E463DE}"/>
              </a:ext>
            </a:extLst>
          </p:cNvPr>
          <p:cNvSpPr txBox="1">
            <a:spLocks/>
          </p:cNvSpPr>
          <p:nvPr/>
        </p:nvSpPr>
        <p:spPr>
          <a:xfrm>
            <a:off x="838200" y="3436968"/>
            <a:ext cx="6988892" cy="2527104"/>
          </a:xfrm>
          <a:prstGeom prst="rect">
            <a:avLst/>
          </a:prstGeom>
        </p:spPr>
        <p:txBody>
          <a:bodyPr vert="horz" lIns="91440" tIns="45720" rIns="91440" bIns="4572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pic>
        <p:nvPicPr>
          <p:cNvPr id="7" name="Audio 6">
            <a:hlinkClick r:id="" action="ppaction://media"/>
            <a:extLst>
              <a:ext uri="{FF2B5EF4-FFF2-40B4-BE49-F238E27FC236}">
                <a16:creationId xmlns:a16="http://schemas.microsoft.com/office/drawing/2014/main" id="{E77EE5DC-5974-4FD1-A751-C962F68F176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0102197"/>
      </p:ext>
    </p:extLst>
  </p:cSld>
  <p:clrMapOvr>
    <a:masterClrMapping/>
  </p:clrMapOvr>
  <mc:AlternateContent xmlns:mc="http://schemas.openxmlformats.org/markup-compatibility/2006" xmlns:p14="http://schemas.microsoft.com/office/powerpoint/2010/main">
    <mc:Choice Requires="p14">
      <p:transition spd="slow" p14:dur="2000" advTm="9623"/>
    </mc:Choice>
    <mc:Fallback xmlns="">
      <p:transition spd="slow" advTm="96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In-situ 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03340" cy="4746925"/>
          </a:xfrm>
        </p:spPr>
        <p:txBody>
          <a:bodyPr>
            <a:noAutofit/>
          </a:bodyPr>
          <a:lstStyle/>
          <a:p>
            <a:pPr marL="0" indent="0">
              <a:buNone/>
            </a:pPr>
            <a:r>
              <a:rPr lang="en-GB" dirty="0"/>
              <a:t>Where a skin lesion is determined to have any ICD-O-3 morphology code in the range M8720 to M8790 with a behaviour code of </a:t>
            </a:r>
            <a:r>
              <a:rPr lang="en-GB" b="1" dirty="0"/>
              <a:t>/2 </a:t>
            </a:r>
            <a:r>
              <a:rPr lang="en-GB" dirty="0"/>
              <a:t>(indicating an in-situ tumour) would be classified as an in-situ melanoma in ICD10.  This would include:</a:t>
            </a:r>
          </a:p>
          <a:p>
            <a:pPr marL="0" indent="0">
              <a:buNone/>
            </a:pPr>
            <a:endParaRPr lang="en-GB" dirty="0"/>
          </a:p>
          <a:p>
            <a:pPr lvl="1"/>
            <a:r>
              <a:rPr lang="en-GB" dirty="0"/>
              <a:t>M8720/2 Melanoma in-situ</a:t>
            </a:r>
          </a:p>
          <a:p>
            <a:pPr lvl="1"/>
            <a:r>
              <a:rPr lang="en-GB" dirty="0"/>
              <a:t>M8741/2 Precancerous melanosis, NOS</a:t>
            </a:r>
          </a:p>
          <a:p>
            <a:pPr lvl="1"/>
            <a:r>
              <a:rPr lang="en-GB" dirty="0"/>
              <a:t>M8742/2 Lentigo </a:t>
            </a:r>
            <a:r>
              <a:rPr lang="en-GB" dirty="0" err="1"/>
              <a:t>maligna</a:t>
            </a:r>
            <a:endParaRPr lang="en-GB" dirty="0"/>
          </a:p>
          <a:p>
            <a:pPr marL="0" indent="0">
              <a:buNone/>
            </a:pPr>
            <a:endParaRPr lang="en-GB" dirty="0"/>
          </a:p>
          <a:p>
            <a:pPr marL="0" indent="0">
              <a:buNone/>
            </a:pPr>
            <a:r>
              <a:rPr lang="en-GB" dirty="0"/>
              <a:t>Morphology coding is normally included in the pathology report</a:t>
            </a:r>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8" name="Content Placeholder 2">
            <a:extLst>
              <a:ext uri="{FF2B5EF4-FFF2-40B4-BE49-F238E27FC236}">
                <a16:creationId xmlns:a16="http://schemas.microsoft.com/office/drawing/2014/main" id="{4303C72A-09C9-4916-B66C-0AC9E8E463DE}"/>
              </a:ext>
            </a:extLst>
          </p:cNvPr>
          <p:cNvSpPr txBox="1">
            <a:spLocks/>
          </p:cNvSpPr>
          <p:nvPr/>
        </p:nvSpPr>
        <p:spPr>
          <a:xfrm>
            <a:off x="838200" y="4135277"/>
            <a:ext cx="6988892" cy="2527104"/>
          </a:xfrm>
          <a:prstGeom prst="rect">
            <a:avLst/>
          </a:prstGeom>
        </p:spPr>
        <p:txBody>
          <a:bodyPr vert="horz" lIns="91440" tIns="45720" rIns="91440" bIns="4572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371566" lvl="3" indent="0">
              <a:buNone/>
            </a:pPr>
            <a:endParaRPr lang="en-GB" dirty="0"/>
          </a:p>
        </p:txBody>
      </p:sp>
      <p:pic>
        <p:nvPicPr>
          <p:cNvPr id="7" name="Audio 6">
            <a:hlinkClick r:id="" action="ppaction://media"/>
            <a:extLst>
              <a:ext uri="{FF2B5EF4-FFF2-40B4-BE49-F238E27FC236}">
                <a16:creationId xmlns:a16="http://schemas.microsoft.com/office/drawing/2014/main" id="{EC413813-10CD-4A12-A44E-2EB6951A83C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79426190"/>
      </p:ext>
    </p:extLst>
  </p:cSld>
  <p:clrMapOvr>
    <a:masterClrMapping/>
  </p:clrMapOvr>
  <mc:AlternateContent xmlns:mc="http://schemas.openxmlformats.org/markup-compatibility/2006" xmlns:p14="http://schemas.microsoft.com/office/powerpoint/2010/main">
    <mc:Choice Requires="p14">
      <p:transition spd="slow" p14:dur="2000" advTm="12897"/>
    </mc:Choice>
    <mc:Fallback xmlns="">
      <p:transition spd="slow" advTm="128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Basal Cell Carcinoma (BCC)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392883"/>
          </a:xfrm>
        </p:spPr>
        <p:txBody>
          <a:bodyPr numCol="1">
            <a:noAutofit/>
          </a:bodyPr>
          <a:lstStyle/>
          <a:p>
            <a:pPr marL="0" indent="0">
              <a:buNone/>
            </a:pPr>
            <a:r>
              <a:rPr lang="en-GB" sz="2300" dirty="0"/>
              <a:t>Basal Cell Carcinomas (BCCs) are the most common type of skin cancer developing from the basal cells they are found in the deepest layer of the epidermis and around the hair follicle:</a:t>
            </a:r>
          </a:p>
          <a:p>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1" name="Audio 10">
            <a:hlinkClick r:id="" action="ppaction://media"/>
            <a:extLst>
              <a:ext uri="{FF2B5EF4-FFF2-40B4-BE49-F238E27FC236}">
                <a16:creationId xmlns:a16="http://schemas.microsoft.com/office/drawing/2014/main" id="{5B604838-E9AD-5CEC-DDC6-F721A5591DA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
        <p:nvSpPr>
          <p:cNvPr id="7" name="Content Placeholder 2">
            <a:extLst>
              <a:ext uri="{FF2B5EF4-FFF2-40B4-BE49-F238E27FC236}">
                <a16:creationId xmlns:a16="http://schemas.microsoft.com/office/drawing/2014/main" id="{3679A921-FEE8-E1FF-7ECB-644F174D5DAD}"/>
              </a:ext>
            </a:extLst>
          </p:cNvPr>
          <p:cNvSpPr txBox="1">
            <a:spLocks/>
          </p:cNvSpPr>
          <p:nvPr/>
        </p:nvSpPr>
        <p:spPr>
          <a:xfrm>
            <a:off x="838200" y="2680725"/>
            <a:ext cx="10515600" cy="3095330"/>
          </a:xfrm>
          <a:prstGeom prst="rect">
            <a:avLst/>
          </a:prstGeom>
        </p:spPr>
        <p:txBody>
          <a:bodyPr vert="horz" lIns="91440" tIns="45720" rIns="91440" bIns="45720" numCol="2"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300" dirty="0"/>
              <a:t>Basal cell carcinoma, NOS – M8090/3</a:t>
            </a:r>
          </a:p>
          <a:p>
            <a:pPr marL="0" indent="0">
              <a:buFont typeface="Arial" panose="020B0604020202020204" pitchFamily="34" charset="0"/>
              <a:buNone/>
            </a:pPr>
            <a:r>
              <a:rPr lang="en-GB" sz="2300" dirty="0"/>
              <a:t>Sub-types include:</a:t>
            </a:r>
          </a:p>
          <a:p>
            <a:pPr lvl="1"/>
            <a:r>
              <a:rPr lang="en-GB" sz="2300" dirty="0"/>
              <a:t>Nodular BCCs – M8097/3</a:t>
            </a:r>
          </a:p>
          <a:p>
            <a:pPr lvl="1"/>
            <a:r>
              <a:rPr lang="en-GB" sz="2300" dirty="0"/>
              <a:t>Sclerosing/</a:t>
            </a:r>
            <a:r>
              <a:rPr lang="en-GB" sz="2300" dirty="0" err="1"/>
              <a:t>morphoeic</a:t>
            </a:r>
            <a:r>
              <a:rPr lang="en-GB" sz="2300" dirty="0"/>
              <a:t> BCCs – M8092/3</a:t>
            </a:r>
          </a:p>
          <a:p>
            <a:pPr lvl="1"/>
            <a:r>
              <a:rPr lang="en-GB" sz="2300" dirty="0"/>
              <a:t>Multifocal superficial BCCs– M8091/3</a:t>
            </a:r>
          </a:p>
          <a:p>
            <a:pPr lvl="1"/>
            <a:endParaRPr lang="en-GB" sz="2300" dirty="0"/>
          </a:p>
          <a:p>
            <a:pPr lvl="1"/>
            <a:endParaRPr lang="en-GB" sz="2300" dirty="0"/>
          </a:p>
          <a:p>
            <a:pPr lvl="1"/>
            <a:r>
              <a:rPr lang="en-GB" sz="2300" dirty="0"/>
              <a:t>Fibroepithelial BCCs – M8093/3</a:t>
            </a:r>
          </a:p>
          <a:p>
            <a:pPr lvl="1"/>
            <a:r>
              <a:rPr lang="en-GB" sz="2300" dirty="0"/>
              <a:t>Basosquamous carcinoma – M8094/3</a:t>
            </a:r>
          </a:p>
          <a:p>
            <a:pPr lvl="1"/>
            <a:endParaRPr lang="en-GB" sz="2300" dirty="0"/>
          </a:p>
          <a:p>
            <a:endParaRPr lang="en-GB" sz="2300" dirty="0"/>
          </a:p>
        </p:txBody>
      </p:sp>
    </p:spTree>
    <p:extLst>
      <p:ext uri="{BB962C8B-B14F-4D97-AF65-F5344CB8AC3E}">
        <p14:creationId xmlns:p14="http://schemas.microsoft.com/office/powerpoint/2010/main" val="3408394311"/>
      </p:ext>
    </p:extLst>
  </p:cSld>
  <p:clrMapOvr>
    <a:masterClrMapping/>
  </p:clrMapOvr>
  <mc:AlternateContent xmlns:mc="http://schemas.openxmlformats.org/markup-compatibility/2006" xmlns:p14="http://schemas.microsoft.com/office/powerpoint/2010/main">
    <mc:Choice Requires="p14">
      <p:transition spd="slow" p14:dur="2000" advTm="16697"/>
    </mc:Choice>
    <mc:Fallback xmlns="">
      <p:transition spd="slow" advTm="166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Basal Cell Carcinoma (BCC)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5031251"/>
          </a:xfrm>
        </p:spPr>
        <p:txBody>
          <a:bodyPr numCol="1">
            <a:noAutofit/>
          </a:bodyPr>
          <a:lstStyle/>
          <a:p>
            <a:pPr marL="457189" lvl="1" indent="0">
              <a:buNone/>
            </a:pPr>
            <a:endParaRPr lang="en-GB" sz="2300" dirty="0"/>
          </a:p>
          <a:p>
            <a:r>
              <a:rPr lang="en-GB" sz="2300" dirty="0"/>
              <a:t>It is very rare for basal cell carcinoma to spread to other parts of the body</a:t>
            </a:r>
          </a:p>
          <a:p>
            <a:r>
              <a:rPr lang="en-GB" altLang="en-US" sz="2300" dirty="0"/>
              <a:t>While your clinical team may request that BCCs are recorded, most BCCs of the skin do not require a COSD record in your cancer data management system.  Only BCCs of the skin requiring full MDT discussion need be recorded in your cancer data management system for the purposes of COSD</a:t>
            </a:r>
          </a:p>
          <a:p>
            <a:r>
              <a:rPr lang="en-GB" altLang="en-US" sz="2300" dirty="0"/>
              <a:t>NDRS obtains information on other BCCs of the skin direct from the pathology laboratories</a:t>
            </a:r>
            <a:endParaRPr lang="en-GB" sz="2300" dirty="0"/>
          </a:p>
          <a:p>
            <a:r>
              <a:rPr lang="en-GB" altLang="en-US" sz="2300" dirty="0"/>
              <a:t>It should be notes that for all </a:t>
            </a:r>
            <a:r>
              <a:rPr lang="en-GB" altLang="en-US" sz="2300" b="1" dirty="0"/>
              <a:t>other</a:t>
            </a:r>
            <a:r>
              <a:rPr lang="en-GB" altLang="en-US" sz="2300" dirty="0"/>
              <a:t> cancer sites, BCCs must be recorded in your cancer data management system</a:t>
            </a:r>
          </a:p>
          <a:p>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4" name="Audio 13">
            <a:hlinkClick r:id="" action="ppaction://media"/>
            <a:extLst>
              <a:ext uri="{FF2B5EF4-FFF2-40B4-BE49-F238E27FC236}">
                <a16:creationId xmlns:a16="http://schemas.microsoft.com/office/drawing/2014/main" id="{479443A9-FE06-76C6-FD6B-8DEA0341E084}"/>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87939289"/>
      </p:ext>
    </p:extLst>
  </p:cSld>
  <p:clrMapOvr>
    <a:masterClrMapping/>
  </p:clrMapOvr>
  <mc:AlternateContent xmlns:mc="http://schemas.openxmlformats.org/markup-compatibility/2006" xmlns:p14="http://schemas.microsoft.com/office/powerpoint/2010/main">
    <mc:Choice Requires="p14">
      <p:transition spd="slow" p14:dur="2000" advTm="18610"/>
    </mc:Choice>
    <mc:Fallback xmlns="">
      <p:transition spd="slow" advTm="186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Squamous Cell Carcinoma (SCC)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Squamous cell carcinoma (SCC) </a:t>
            </a:r>
          </a:p>
          <a:p>
            <a:pPr lvl="1"/>
            <a:r>
              <a:rPr lang="en-GB" dirty="0"/>
              <a:t>This is a faster growing skin cancer that begin in the cells called keratinocytes which are in the epidermis layer of the skin</a:t>
            </a:r>
          </a:p>
          <a:p>
            <a:pPr lvl="1"/>
            <a:r>
              <a:rPr lang="en-GB" dirty="0"/>
              <a:t>Squamous cell carcinomas are usually invasive and can spread to other parts of the body</a:t>
            </a:r>
          </a:p>
          <a:p>
            <a:endParaRPr lang="en-GB" dirty="0"/>
          </a:p>
          <a:p>
            <a:r>
              <a:rPr lang="en-GB" dirty="0"/>
              <a:t>Squamous cell carcinoma, NOS – M8070/3, other invasive subtypes include:</a:t>
            </a:r>
          </a:p>
          <a:p>
            <a:pPr lvl="1"/>
            <a:r>
              <a:rPr lang="en-GB" dirty="0"/>
              <a:t>Verrucous SCC – M8051/3</a:t>
            </a:r>
          </a:p>
          <a:p>
            <a:pPr lvl="1"/>
            <a:r>
              <a:rPr lang="en-GB" dirty="0"/>
              <a:t>Acantholytic SCC – M8075/3</a:t>
            </a:r>
          </a:p>
          <a:p>
            <a:pPr lvl="1"/>
            <a:r>
              <a:rPr lang="en-GB" dirty="0"/>
              <a:t>Clear cell SCC – M8084/3</a:t>
            </a:r>
          </a:p>
          <a:p>
            <a:pPr lvl="1"/>
            <a:r>
              <a:rPr lang="en-GB" dirty="0"/>
              <a:t>Spindle cell SCC – M8074/3</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8" name="Audio 7">
            <a:hlinkClick r:id="" action="ppaction://media"/>
            <a:extLst>
              <a:ext uri="{FF2B5EF4-FFF2-40B4-BE49-F238E27FC236}">
                <a16:creationId xmlns:a16="http://schemas.microsoft.com/office/drawing/2014/main" id="{4FEE0B54-F4EC-4FF6-8954-4C522CF1693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13279584"/>
      </p:ext>
    </p:extLst>
  </p:cSld>
  <p:clrMapOvr>
    <a:masterClrMapping/>
  </p:clrMapOvr>
  <mc:AlternateContent xmlns:mc="http://schemas.openxmlformats.org/markup-compatibility/2006" xmlns:p14="http://schemas.microsoft.com/office/powerpoint/2010/main">
    <mc:Choice Requires="p14">
      <p:transition spd="slow" p14:dur="2000" advTm="11221"/>
    </mc:Choice>
    <mc:Fallback xmlns="">
      <p:transition spd="slow" advTm="11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Morphology – Other types of Non-Melanoma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Other types of non-melanoma skin tumour may include:</a:t>
            </a:r>
          </a:p>
          <a:p>
            <a:endParaRPr lang="en-GB" dirty="0"/>
          </a:p>
          <a:p>
            <a:pPr lvl="1"/>
            <a:r>
              <a:rPr lang="en-GB" dirty="0"/>
              <a:t>Merkel cell carcinoma – M8247/3 (this is a very rare form of neuroendocrine tumour – see the training module Neuroendocrine Key Points: </a:t>
            </a:r>
            <a:r>
              <a:rPr lang="en-GB" dirty="0">
                <a:hlinkClick r:id="rId5"/>
              </a:rPr>
              <a:t>https://digital.nhs.uk/ndrs/data/cancer-data-training-materials</a:t>
            </a:r>
            <a:r>
              <a:rPr lang="en-GB" dirty="0"/>
              <a:t> )</a:t>
            </a:r>
          </a:p>
          <a:p>
            <a:pPr lvl="1"/>
            <a:endParaRPr lang="en-GB" dirty="0"/>
          </a:p>
          <a:p>
            <a:pPr lvl="1"/>
            <a:r>
              <a:rPr lang="en-GB" dirty="0"/>
              <a:t>Kaposi’s sarcoma – M9140/3</a:t>
            </a:r>
          </a:p>
          <a:p>
            <a:pPr lvl="1"/>
            <a:endParaRPr lang="en-GB" dirty="0"/>
          </a:p>
          <a:p>
            <a:pPr lvl="1"/>
            <a:r>
              <a:rPr lang="en-GB" dirty="0"/>
              <a:t>T cell lymphoma of the skin – M9709/3</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26" name="Audio 25">
            <a:hlinkClick r:id="" action="ppaction://media"/>
            <a:extLst>
              <a:ext uri="{FF2B5EF4-FFF2-40B4-BE49-F238E27FC236}">
                <a16:creationId xmlns:a16="http://schemas.microsoft.com/office/drawing/2014/main" id="{0B3AC27E-3734-EFFC-03BC-22E3F677171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38657038"/>
      </p:ext>
    </p:extLst>
  </p:cSld>
  <p:clrMapOvr>
    <a:masterClrMapping/>
  </p:clrMapOvr>
  <mc:AlternateContent xmlns:mc="http://schemas.openxmlformats.org/markup-compatibility/2006" xmlns:p14="http://schemas.microsoft.com/office/powerpoint/2010/main">
    <mc:Choice Requires="p14">
      <p:transition spd="slow" p14:dur="2000" advTm="19848"/>
    </mc:Choice>
    <mc:Fallback xmlns="">
      <p:transition spd="slow" advTm="198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ICD10 coding – Melanoma vs Non-melanoma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In ICD10, invasive (malignant) melanomas are classified as C43</a:t>
            </a:r>
          </a:p>
          <a:p>
            <a:endParaRPr lang="en-GB" dirty="0"/>
          </a:p>
          <a:p>
            <a:r>
              <a:rPr lang="en-GB" dirty="0"/>
              <a:t>Melanoma in-situ are classified as D03</a:t>
            </a:r>
          </a:p>
          <a:p>
            <a:endParaRPr lang="en-GB" dirty="0"/>
          </a:p>
          <a:p>
            <a:r>
              <a:rPr lang="en-GB" dirty="0"/>
              <a:t>Invasive non-melanomas are classified as C44</a:t>
            </a:r>
          </a:p>
          <a:p>
            <a:endParaRPr lang="en-GB" dirty="0"/>
          </a:p>
          <a:p>
            <a:r>
              <a:rPr lang="en-GB" dirty="0"/>
              <a:t>In each case, an additional digit is used to classify the specific part of the body in which the tumour has arisen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Audio 6">
            <a:hlinkClick r:id="" action="ppaction://media"/>
            <a:extLst>
              <a:ext uri="{FF2B5EF4-FFF2-40B4-BE49-F238E27FC236}">
                <a16:creationId xmlns:a16="http://schemas.microsoft.com/office/drawing/2014/main" id="{89E5BCA3-3B67-4839-A4E6-56A448961C1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1004197"/>
      </p:ext>
    </p:extLst>
  </p:cSld>
  <p:clrMapOvr>
    <a:masterClrMapping/>
  </p:clrMapOvr>
  <mc:AlternateContent xmlns:mc="http://schemas.openxmlformats.org/markup-compatibility/2006" xmlns:p14="http://schemas.microsoft.com/office/powerpoint/2010/main">
    <mc:Choice Requires="p14">
      <p:transition spd="slow" p14:dur="2000" advTm="28802"/>
    </mc:Choice>
    <mc:Fallback xmlns="">
      <p:transition spd="slow" advTm="288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Skin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10/12/2025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1" name="Audio 10">
            <a:hlinkClick r:id="" action="ppaction://media"/>
            <a:extLst>
              <a:ext uri="{FF2B5EF4-FFF2-40B4-BE49-F238E27FC236}">
                <a16:creationId xmlns:a16="http://schemas.microsoft.com/office/drawing/2014/main" id="{CBA41120-EE8B-4757-8ED6-5B119AD6822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8191"/>
    </mc:Choice>
    <mc:Fallback xmlns="">
      <p:transition spd="slow" advTm="18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ICD10 coding – Melanoma, Invasive </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fontScale="92500" lnSpcReduction="20000"/>
          </a:bodyPr>
          <a:lstStyle/>
          <a:p>
            <a:pPr marL="0" indent="0">
              <a:buNone/>
            </a:pPr>
            <a:r>
              <a:rPr lang="en-GB" dirty="0"/>
              <a:t>Melanoma</a:t>
            </a:r>
          </a:p>
          <a:p>
            <a:r>
              <a:rPr lang="en-GB" dirty="0"/>
              <a:t>C43.0 Malignant melanoma of the lip</a:t>
            </a:r>
          </a:p>
          <a:p>
            <a:r>
              <a:rPr lang="en-GB" dirty="0"/>
              <a:t>C43.1 Malignant melanoma of the eyelid</a:t>
            </a:r>
          </a:p>
          <a:p>
            <a:r>
              <a:rPr lang="en-GB" dirty="0"/>
              <a:t>C43.2 Malignant melanoma of the ear and external auricular canal</a:t>
            </a:r>
          </a:p>
          <a:p>
            <a:r>
              <a:rPr lang="en-GB" dirty="0"/>
              <a:t>C43.3 Malignant melanoma of other and unspecified parts of the face</a:t>
            </a:r>
          </a:p>
          <a:p>
            <a:r>
              <a:rPr lang="en-GB" dirty="0"/>
              <a:t>C43.4 Malignant melanoma of scalp and neck</a:t>
            </a:r>
          </a:p>
          <a:p>
            <a:r>
              <a:rPr lang="en-GB" dirty="0"/>
              <a:t>C43.5 Malignant melanoma of trunk</a:t>
            </a:r>
          </a:p>
          <a:p>
            <a:r>
              <a:rPr lang="en-GB" dirty="0"/>
              <a:t>C43.6 Malignant melanoma of upper limb, including shoulder</a:t>
            </a:r>
          </a:p>
          <a:p>
            <a:endParaRPr lang="en-GB" dirty="0"/>
          </a:p>
          <a:p>
            <a:r>
              <a:rPr lang="en-GB" dirty="0"/>
              <a:t>C43.7 Malignant melanoma of lower limb, including hip</a:t>
            </a:r>
          </a:p>
          <a:p>
            <a:r>
              <a:rPr lang="en-GB" dirty="0"/>
              <a:t>C43.8 Overlapping melanoma of skin</a:t>
            </a:r>
          </a:p>
          <a:p>
            <a:r>
              <a:rPr lang="en-GB" dirty="0"/>
              <a:t>C43.2 Malignant melanoma of skin, unspecified</a:t>
            </a:r>
          </a:p>
          <a:p>
            <a:endParaRPr lang="en-GB" dirty="0"/>
          </a:p>
          <a:p>
            <a:r>
              <a:rPr lang="en-GB" sz="2600" dirty="0"/>
              <a:t>All invasive melanomas must be recorded</a:t>
            </a:r>
          </a:p>
          <a:p>
            <a:r>
              <a:rPr lang="en-GB" sz="2600" dirty="0"/>
              <a:t>Melanomas arising in different regions of the body (within a different 4th digit ICD10 site code) or in the same region but with different laterality for paired organs, must be recorded on separate pathways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8" name="Audio 7">
            <a:hlinkClick r:id="" action="ppaction://media"/>
            <a:extLst>
              <a:ext uri="{FF2B5EF4-FFF2-40B4-BE49-F238E27FC236}">
                <a16:creationId xmlns:a16="http://schemas.microsoft.com/office/drawing/2014/main" id="{7967631C-0EC5-4B56-880D-8AD23932A2A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13423068"/>
      </p:ext>
    </p:extLst>
  </p:cSld>
  <p:clrMapOvr>
    <a:masterClrMapping/>
  </p:clrMapOvr>
  <mc:AlternateContent xmlns:mc="http://schemas.openxmlformats.org/markup-compatibility/2006" xmlns:p14="http://schemas.microsoft.com/office/powerpoint/2010/main">
    <mc:Choice Requires="p14">
      <p:transition spd="slow" p14:dur="2000" advTm="23452"/>
    </mc:Choice>
    <mc:Fallback xmlns="">
      <p:transition spd="slow" advTm="234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ICD10 coding – Melanoma In-situ</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sp>
        <p:nvSpPr>
          <p:cNvPr id="10" name="Content Placeholder 2">
            <a:extLst>
              <a:ext uri="{FF2B5EF4-FFF2-40B4-BE49-F238E27FC236}">
                <a16:creationId xmlns:a16="http://schemas.microsoft.com/office/drawing/2014/main" id="{DA4BAB4C-7F99-447F-BE15-C488700D3D6D}"/>
              </a:ext>
            </a:extLst>
          </p:cNvPr>
          <p:cNvSpPr>
            <a:spLocks noGrp="1"/>
          </p:cNvSpPr>
          <p:nvPr>
            <p:ph idx="1"/>
          </p:nvPr>
        </p:nvSpPr>
        <p:spPr>
          <a:xfrm>
            <a:off x="838200" y="1435100"/>
            <a:ext cx="10515600" cy="4741863"/>
          </a:xfrm>
        </p:spPr>
        <p:txBody>
          <a:bodyPr numCol="2">
            <a:normAutofit fontScale="92500" lnSpcReduction="20000"/>
          </a:bodyPr>
          <a:lstStyle/>
          <a:p>
            <a:pPr marL="0" indent="0">
              <a:buNone/>
            </a:pPr>
            <a:r>
              <a:rPr lang="en-GB" dirty="0"/>
              <a:t>In-situ</a:t>
            </a:r>
          </a:p>
          <a:p>
            <a:r>
              <a:rPr lang="en-GB" dirty="0"/>
              <a:t>D03.0 Melanoma in-situ of lip</a:t>
            </a:r>
          </a:p>
          <a:p>
            <a:r>
              <a:rPr lang="en-GB" dirty="0"/>
              <a:t>D03.1 Melanoma in-situ of eyelid</a:t>
            </a:r>
          </a:p>
          <a:p>
            <a:r>
              <a:rPr lang="en-GB" dirty="0"/>
              <a:t>D03.2 Melanoma in-situ of ear and external auricular canal</a:t>
            </a:r>
          </a:p>
          <a:p>
            <a:r>
              <a:rPr lang="en-GB" dirty="0"/>
              <a:t>D03.3 Melanoma in-situ of other and unspecified parts of the face</a:t>
            </a:r>
          </a:p>
          <a:p>
            <a:r>
              <a:rPr lang="en-GB" dirty="0"/>
              <a:t>D03.4 Melanoma in-situ of scalp and neck</a:t>
            </a:r>
          </a:p>
          <a:p>
            <a:r>
              <a:rPr lang="en-GB" dirty="0"/>
              <a:t>D03.5 Melanoma in-situ of trunk</a:t>
            </a:r>
          </a:p>
          <a:p>
            <a:r>
              <a:rPr lang="en-GB" dirty="0"/>
              <a:t>D03.6 Melanoma in-situ of upper limb, including shoulder</a:t>
            </a:r>
          </a:p>
          <a:p>
            <a:r>
              <a:rPr lang="en-GB" dirty="0"/>
              <a:t>D03.7 Melanoma in-situ of lower limb, including hip</a:t>
            </a:r>
          </a:p>
          <a:p>
            <a:r>
              <a:rPr lang="en-GB" dirty="0"/>
              <a:t>D03.8 Melanoma in-situ of other sites</a:t>
            </a:r>
          </a:p>
          <a:p>
            <a:r>
              <a:rPr lang="en-GB" dirty="0"/>
              <a:t>D03.9 Melanoma in-situ, unspecified</a:t>
            </a:r>
          </a:p>
          <a:p>
            <a:endParaRPr lang="en-GB" dirty="0"/>
          </a:p>
          <a:p>
            <a:r>
              <a:rPr lang="en-GB" dirty="0"/>
              <a:t>All codes shown (except D03.8 which applies to non-skin tumours and is collected via path reports) must be recorded</a:t>
            </a:r>
          </a:p>
          <a:p>
            <a:r>
              <a:rPr lang="en-GB" dirty="0"/>
              <a:t>Melanoma in-situ arising in different regions of the body (within a different 4th digit ICD10 site code) or in the same region but with different laterality for paired organs, must be recorded on separate pathways</a:t>
            </a:r>
          </a:p>
        </p:txBody>
      </p:sp>
      <p:pic>
        <p:nvPicPr>
          <p:cNvPr id="3" name="Audio 2">
            <a:hlinkClick r:id="" action="ppaction://media"/>
            <a:extLst>
              <a:ext uri="{FF2B5EF4-FFF2-40B4-BE49-F238E27FC236}">
                <a16:creationId xmlns:a16="http://schemas.microsoft.com/office/drawing/2014/main" id="{4D5B577B-A70A-4107-8450-4E40F0F9348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46088326"/>
      </p:ext>
    </p:extLst>
  </p:cSld>
  <p:clrMapOvr>
    <a:masterClrMapping/>
  </p:clrMapOvr>
  <mc:AlternateContent xmlns:mc="http://schemas.openxmlformats.org/markup-compatibility/2006" xmlns:p14="http://schemas.microsoft.com/office/powerpoint/2010/main">
    <mc:Choice Requires="p14">
      <p:transition spd="slow" p14:dur="2000" advTm="6581"/>
    </mc:Choice>
    <mc:Fallback xmlns="">
      <p:transition spd="slow" advTm="65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ICD10 coding – Non-melanoma </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numCol="2">
            <a:normAutofit fontScale="92500" lnSpcReduction="20000"/>
          </a:bodyPr>
          <a:lstStyle/>
          <a:p>
            <a:pPr marL="0" indent="0">
              <a:buNone/>
            </a:pPr>
            <a:r>
              <a:rPr lang="en-GB" dirty="0"/>
              <a:t>Non-melanoma</a:t>
            </a:r>
          </a:p>
          <a:p>
            <a:r>
              <a:rPr lang="en-GB" dirty="0"/>
              <a:t>C44.0 Skin of lip</a:t>
            </a:r>
          </a:p>
          <a:p>
            <a:r>
              <a:rPr lang="en-GB" dirty="0"/>
              <a:t>C44.1 Skin of eyelid</a:t>
            </a:r>
          </a:p>
          <a:p>
            <a:r>
              <a:rPr lang="en-GB" dirty="0"/>
              <a:t>C44.2 Skin of ear and external auricular canal</a:t>
            </a:r>
          </a:p>
          <a:p>
            <a:r>
              <a:rPr lang="en-GB" dirty="0"/>
              <a:t>C44.3 Skin of other and unspecified parts of the face</a:t>
            </a:r>
          </a:p>
          <a:p>
            <a:r>
              <a:rPr lang="en-GB" dirty="0"/>
              <a:t>C44.4 Skin of scalp and neck</a:t>
            </a:r>
          </a:p>
          <a:p>
            <a:r>
              <a:rPr lang="en-GB" dirty="0"/>
              <a:t>C44.5 Skin of trunk</a:t>
            </a:r>
          </a:p>
          <a:p>
            <a:r>
              <a:rPr lang="en-GB" dirty="0"/>
              <a:t>C44.6 Skin of upper limb, including shoulder</a:t>
            </a:r>
          </a:p>
          <a:p>
            <a:r>
              <a:rPr lang="en-GB" dirty="0"/>
              <a:t>C44.7 Skin of lower limb, including hip</a:t>
            </a:r>
          </a:p>
          <a:p>
            <a:r>
              <a:rPr lang="en-GB" dirty="0"/>
              <a:t>C44.8 Overlapping lesion of skin</a:t>
            </a:r>
          </a:p>
          <a:p>
            <a:r>
              <a:rPr lang="en-GB" dirty="0"/>
              <a:t>C44.9 Malignant neoplasm of skin, unspecified</a:t>
            </a:r>
          </a:p>
          <a:p>
            <a:endParaRPr lang="en-GB" dirty="0"/>
          </a:p>
          <a:p>
            <a:r>
              <a:rPr lang="en-GB" dirty="0"/>
              <a:t>C46.0 Kaposi sarcoma of skin</a:t>
            </a:r>
          </a:p>
          <a:p>
            <a:endParaRPr lang="en-GB" dirty="0"/>
          </a:p>
          <a:p>
            <a:r>
              <a:rPr lang="en-GB" dirty="0"/>
              <a:t>All invasive non-melanomas (except Basal Cell Carcinomas of the skin that do </a:t>
            </a:r>
            <a:r>
              <a:rPr lang="en-GB" b="1" dirty="0"/>
              <a:t>not</a:t>
            </a:r>
            <a:r>
              <a:rPr lang="en-GB" dirty="0"/>
              <a:t> require full MDT discussion) must be recorded</a:t>
            </a:r>
          </a:p>
          <a:p>
            <a:r>
              <a:rPr lang="en-GB" dirty="0"/>
              <a:t>Lesions arising in different regions of the body (within a different 4th digit ICD10 site code) or in the same region but with different laterality for paired organs, must be recorded on separate pathways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10" name="Audio 9">
            <a:hlinkClick r:id="" action="ppaction://media"/>
            <a:extLst>
              <a:ext uri="{FF2B5EF4-FFF2-40B4-BE49-F238E27FC236}">
                <a16:creationId xmlns:a16="http://schemas.microsoft.com/office/drawing/2014/main" id="{705AD8CF-5F5D-9576-095A-4CECEEDA119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97569247"/>
      </p:ext>
    </p:extLst>
  </p:cSld>
  <p:clrMapOvr>
    <a:masterClrMapping/>
  </p:clrMapOvr>
  <mc:AlternateContent xmlns:mc="http://schemas.openxmlformats.org/markup-compatibility/2006" xmlns:p14="http://schemas.microsoft.com/office/powerpoint/2010/main">
    <mc:Choice Requires="p14">
      <p:transition spd="slow" p14:dur="2000" advTm="11686"/>
    </mc:Choice>
    <mc:Fallback xmlns="">
      <p:transition spd="slow" advTm="116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3B02DA-F55E-479B-975E-CE368A616CC2}"/>
              </a:ext>
            </a:extLst>
          </p:cNvPr>
          <p:cNvPicPr>
            <a:picLocks noChangeAspect="1"/>
          </p:cNvPicPr>
          <p:nvPr/>
        </p:nvPicPr>
        <p:blipFill>
          <a:blip r:embed="rId5"/>
          <a:stretch>
            <a:fillRect/>
          </a:stretch>
        </p:blipFill>
        <p:spPr>
          <a:xfrm>
            <a:off x="7827092" y="2575151"/>
            <a:ext cx="4337342" cy="2606012"/>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Depth – Clark level </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fontScale="92500"/>
          </a:bodyPr>
          <a:lstStyle/>
          <a:p>
            <a:r>
              <a:rPr lang="en-GB" b="1" dirty="0"/>
              <a:t>Level 1</a:t>
            </a:r>
            <a:r>
              <a:rPr lang="en-GB" dirty="0"/>
              <a:t> means the tumour is in situ – the cancer cells are only in the outer layer of the skin (the epidermis)</a:t>
            </a:r>
          </a:p>
          <a:p>
            <a:r>
              <a:rPr lang="en-GB" b="1" dirty="0"/>
              <a:t>Level 2</a:t>
            </a:r>
            <a:r>
              <a:rPr lang="en-GB" dirty="0"/>
              <a:t> means there are cancer cells in the layer directly under the epidermis this is known as the papillary dermis (superficial dermis)</a:t>
            </a:r>
          </a:p>
          <a:p>
            <a:r>
              <a:rPr lang="en-GB" b="1" dirty="0"/>
              <a:t>Level 3</a:t>
            </a:r>
            <a:r>
              <a:rPr lang="en-GB" dirty="0"/>
              <a:t> means the cancer cells are touching the next layer down known as the reticular dermis (deep dermis)</a:t>
            </a:r>
          </a:p>
          <a:p>
            <a:r>
              <a:rPr lang="en-GB" b="1" dirty="0"/>
              <a:t>Level 4</a:t>
            </a:r>
            <a:r>
              <a:rPr lang="en-GB" dirty="0"/>
              <a:t> means the cancer has spread into the reticular dermis</a:t>
            </a:r>
          </a:p>
          <a:p>
            <a:r>
              <a:rPr lang="en-GB" b="1" dirty="0"/>
              <a:t>Level 5 </a:t>
            </a:r>
            <a:r>
              <a:rPr lang="en-GB" dirty="0"/>
              <a:t>means the tumour has grown into the layer of fat under the skin (subcutaneous fat)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8" name="Audio 7">
            <a:hlinkClick r:id="" action="ppaction://media"/>
            <a:extLst>
              <a:ext uri="{FF2B5EF4-FFF2-40B4-BE49-F238E27FC236}">
                <a16:creationId xmlns:a16="http://schemas.microsoft.com/office/drawing/2014/main" id="{C65D0FA7-DE76-4C90-A5A3-3A9717C333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4907190"/>
      </p:ext>
    </p:extLst>
  </p:cSld>
  <p:clrMapOvr>
    <a:masterClrMapping/>
  </p:clrMapOvr>
  <mc:AlternateContent xmlns:mc="http://schemas.openxmlformats.org/markup-compatibility/2006" xmlns:p14="http://schemas.microsoft.com/office/powerpoint/2010/main">
    <mc:Choice Requires="p14">
      <p:transition spd="slow" p14:dur="2000" advTm="13431"/>
    </mc:Choice>
    <mc:Fallback xmlns="">
      <p:transition spd="slow" advTm="13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Depth – Breslow depth</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Breslow depth is the measurement of the depth of a melanoma from the top of the tumour down through to the deepest tumour cells</a:t>
            </a:r>
          </a:p>
          <a:p>
            <a:endParaRPr lang="en-GB" dirty="0"/>
          </a:p>
          <a:p>
            <a:r>
              <a:rPr lang="en-GB" dirty="0"/>
              <a:t>Breslow depth measured in millimetres (mm)</a:t>
            </a:r>
          </a:p>
          <a:p>
            <a:endParaRPr lang="en-GB" dirty="0"/>
          </a:p>
          <a:p>
            <a:r>
              <a:rPr lang="en-GB" dirty="0"/>
              <a:t>Used to help assess stage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Audio 7">
            <a:hlinkClick r:id="" action="ppaction://media"/>
            <a:extLst>
              <a:ext uri="{FF2B5EF4-FFF2-40B4-BE49-F238E27FC236}">
                <a16:creationId xmlns:a16="http://schemas.microsoft.com/office/drawing/2014/main" id="{0D7A8F2E-9984-499A-8976-8FBB045B9FF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48865612"/>
      </p:ext>
    </p:extLst>
  </p:cSld>
  <p:clrMapOvr>
    <a:masterClrMapping/>
  </p:clrMapOvr>
  <mc:AlternateContent xmlns:mc="http://schemas.openxmlformats.org/markup-compatibility/2006" xmlns:p14="http://schemas.microsoft.com/office/powerpoint/2010/main">
    <mc:Choice Requires="p14">
      <p:transition spd="slow" p14:dur="2000" advTm="12113"/>
    </mc:Choice>
    <mc:Fallback xmlns="">
      <p:transition spd="slow" advTm="12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Mitotic rate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mitotic rate describes the frequency of cell division within the melanoma</a:t>
            </a:r>
          </a:p>
          <a:p>
            <a:endParaRPr lang="en-GB" dirty="0"/>
          </a:p>
          <a:p>
            <a:r>
              <a:rPr lang="en-GB" dirty="0"/>
              <a:t>Higher mitotic rates are associated with more rapidly growing tumours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Audio 6">
            <a:hlinkClick r:id="" action="ppaction://media"/>
            <a:extLst>
              <a:ext uri="{FF2B5EF4-FFF2-40B4-BE49-F238E27FC236}">
                <a16:creationId xmlns:a16="http://schemas.microsoft.com/office/drawing/2014/main" id="{E1B4ECC4-99A5-420B-9AEB-60C3AE0278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50458408"/>
      </p:ext>
    </p:extLst>
  </p:cSld>
  <p:clrMapOvr>
    <a:masterClrMapping/>
  </p:clrMapOvr>
  <mc:AlternateContent xmlns:mc="http://schemas.openxmlformats.org/markup-compatibility/2006" xmlns:p14="http://schemas.microsoft.com/office/powerpoint/2010/main">
    <mc:Choice Requires="p14">
      <p:transition spd="slow" p14:dur="2000" advTm="15520"/>
    </mc:Choice>
    <mc:Fallback xmlns="">
      <p:transition spd="slow" advTm="155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Grade – Squamous cell carcinoma only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9" name="Content Placeholder 2">
            <a:extLst>
              <a:ext uri="{FF2B5EF4-FFF2-40B4-BE49-F238E27FC236}">
                <a16:creationId xmlns:a16="http://schemas.microsoft.com/office/drawing/2014/main" id="{04BB7463-C923-47A0-A40D-585697F19B69}"/>
              </a:ext>
            </a:extLst>
          </p:cNvPr>
          <p:cNvSpPr>
            <a:spLocks noGrp="1"/>
          </p:cNvSpPr>
          <p:nvPr>
            <p:ph idx="1"/>
          </p:nvPr>
        </p:nvSpPr>
        <p:spPr>
          <a:xfrm>
            <a:off x="838200" y="1435100"/>
            <a:ext cx="10515600" cy="4741863"/>
          </a:xfrm>
        </p:spPr>
        <p:txBody>
          <a:bodyPr>
            <a:normAutofit fontScale="92500"/>
          </a:bodyPr>
          <a:lstStyle/>
          <a:p>
            <a:pPr marL="0" indent="0">
              <a:buNone/>
            </a:pPr>
            <a:r>
              <a:rPr lang="en-GB" altLang="en-US" b="1" dirty="0"/>
              <a:t>Grade 1</a:t>
            </a:r>
          </a:p>
          <a:p>
            <a:pPr marL="0" indent="0">
              <a:buNone/>
            </a:pPr>
            <a:r>
              <a:rPr lang="en-GB" altLang="en-US" dirty="0"/>
              <a:t>Sometimes described as “Well differentiated”. Tumours look very similar to the normal tissue and have the best prognosis</a:t>
            </a:r>
          </a:p>
          <a:p>
            <a:pPr marL="0" indent="0">
              <a:buNone/>
            </a:pPr>
            <a:endParaRPr lang="en-GB" altLang="en-US" dirty="0"/>
          </a:p>
          <a:p>
            <a:pPr marL="0" indent="0">
              <a:buNone/>
            </a:pPr>
            <a:r>
              <a:rPr lang="en-GB" altLang="en-US" b="1" dirty="0"/>
              <a:t>Grade 2</a:t>
            </a:r>
          </a:p>
          <a:p>
            <a:pPr marL="0" indent="0">
              <a:buNone/>
            </a:pPr>
            <a:r>
              <a:rPr lang="en-GB" altLang="en-US" dirty="0"/>
              <a:t>Also described as “Moderately differentiated”.  Tumours are formed of cells that somewhat resemble normal tissue but have more abnormal features than Grade 1</a:t>
            </a:r>
          </a:p>
          <a:p>
            <a:pPr marL="0" indent="0">
              <a:buNone/>
            </a:pPr>
            <a:endParaRPr lang="en-GB" altLang="en-US" dirty="0"/>
          </a:p>
          <a:p>
            <a:pPr marL="0" indent="0">
              <a:buNone/>
            </a:pPr>
            <a:r>
              <a:rPr lang="en-GB" altLang="en-US" b="1" dirty="0"/>
              <a:t>Grade 3</a:t>
            </a:r>
          </a:p>
          <a:p>
            <a:pPr marL="0" indent="0">
              <a:buNone/>
            </a:pPr>
            <a:r>
              <a:rPr lang="en-GB" altLang="en-US" dirty="0"/>
              <a:t>Also known as “Poorly differentiated”. Tumours have very abnormal cells and the worst prognosis</a:t>
            </a:r>
          </a:p>
          <a:p>
            <a:endParaRPr lang="en-GB" dirty="0"/>
          </a:p>
        </p:txBody>
      </p:sp>
      <p:pic>
        <p:nvPicPr>
          <p:cNvPr id="7" name="Audio 6">
            <a:hlinkClick r:id="" action="ppaction://media"/>
            <a:extLst>
              <a:ext uri="{FF2B5EF4-FFF2-40B4-BE49-F238E27FC236}">
                <a16:creationId xmlns:a16="http://schemas.microsoft.com/office/drawing/2014/main" id="{8591E3E6-921C-4A9B-B3B3-DEEB0C86B59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96238095"/>
      </p:ext>
    </p:extLst>
  </p:cSld>
  <p:clrMapOvr>
    <a:masterClrMapping/>
  </p:clrMapOvr>
  <mc:AlternateContent xmlns:mc="http://schemas.openxmlformats.org/markup-compatibility/2006" xmlns:p14="http://schemas.microsoft.com/office/powerpoint/2010/main">
    <mc:Choice Requires="p14">
      <p:transition spd="slow" p14:dur="2000" advTm="16638"/>
    </mc:Choice>
    <mc:Fallback xmlns="">
      <p:transition spd="slow" advTm="166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lnSpcReduction="10000"/>
          </a:bodyPr>
          <a:lstStyle/>
          <a:p>
            <a:r>
              <a:rPr lang="en-GB" dirty="0">
                <a:latin typeface="+mn-lt"/>
              </a:rPr>
              <a:t>Invasive skin tumours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b="1" dirty="0"/>
              <a:t>For diagnosis dates from 1</a:t>
            </a:r>
            <a:r>
              <a:rPr lang="en-US" b="1" baseline="30000" dirty="0"/>
              <a:t>st</a:t>
            </a:r>
            <a:r>
              <a:rPr lang="en-US" b="1" dirty="0"/>
              <a:t> January 2026, primary cutaneous lymphoma, mycosis fungoides &amp; Sezary syndrome are also staged using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10" name="Audio 9">
            <a:hlinkClick r:id="" action="ppaction://media"/>
            <a:extLst>
              <a:ext uri="{FF2B5EF4-FFF2-40B4-BE49-F238E27FC236}">
                <a16:creationId xmlns:a16="http://schemas.microsoft.com/office/drawing/2014/main" id="{79B91175-394C-6DC5-D3FB-F48F215E94F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50070838"/>
      </p:ext>
    </p:extLst>
  </p:cSld>
  <p:clrMapOvr>
    <a:masterClrMapping/>
  </p:clrMapOvr>
  <mc:AlternateContent xmlns:mc="http://schemas.openxmlformats.org/markup-compatibility/2006" xmlns:p14="http://schemas.microsoft.com/office/powerpoint/2010/main">
    <mc:Choice Requires="p14">
      <p:transition spd="slow" p14:dur="2000" advTm="27055"/>
    </mc:Choice>
    <mc:Fallback xmlns="">
      <p:transition spd="slow" advTm="270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cs typeface="Arial" pitchFamily="34" charset="0"/>
              </a:rPr>
              <a:t>For details on recording stage, including both pre-treatment and integrated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dirty="0">
              <a:cs typeface="Arial" pitchFamily="34" charset="0"/>
            </a:endParaRPr>
          </a:p>
          <a:p>
            <a:r>
              <a:rPr lang="en-GB" dirty="0"/>
              <a:t>All three elements of the TNM stage should be recorded for invasive tumours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0" name="Audio 9">
            <a:hlinkClick r:id="" action="ppaction://media"/>
            <a:extLst>
              <a:ext uri="{FF2B5EF4-FFF2-40B4-BE49-F238E27FC236}">
                <a16:creationId xmlns:a16="http://schemas.microsoft.com/office/drawing/2014/main" id="{BC87377F-7586-9E28-46D7-A951B523137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21995403"/>
      </p:ext>
    </p:extLst>
  </p:cSld>
  <p:clrMapOvr>
    <a:masterClrMapping/>
  </p:clrMapOvr>
  <mc:AlternateContent xmlns:mc="http://schemas.openxmlformats.org/markup-compatibility/2006" xmlns:p14="http://schemas.microsoft.com/office/powerpoint/2010/main">
    <mc:Choice Requires="p14">
      <p:transition spd="slow" p14:dur="2000" advTm="18243"/>
    </mc:Choice>
    <mc:Fallback xmlns="">
      <p:transition spd="slow" advTm="182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Stage - Integrated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sp>
        <p:nvSpPr>
          <p:cNvPr id="7" name="Flowchart: Predefined Process 6">
            <a:extLst>
              <a:ext uri="{FF2B5EF4-FFF2-40B4-BE49-F238E27FC236}">
                <a16:creationId xmlns:a16="http://schemas.microsoft.com/office/drawing/2014/main" id="{5D9ACD87-AAF4-4256-AC83-994C124FAF6A}"/>
              </a:ext>
            </a:extLst>
          </p:cNvPr>
          <p:cNvSpPr/>
          <p:nvPr/>
        </p:nvSpPr>
        <p:spPr>
          <a:xfrm>
            <a:off x="1079611" y="1537698"/>
            <a:ext cx="3901821" cy="1330446"/>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Pathology from EXCISION (T) / NODES (N)</a:t>
            </a:r>
          </a:p>
        </p:txBody>
      </p:sp>
      <p:sp>
        <p:nvSpPr>
          <p:cNvPr id="8" name="Flowchart: Data 7">
            <a:extLst>
              <a:ext uri="{FF2B5EF4-FFF2-40B4-BE49-F238E27FC236}">
                <a16:creationId xmlns:a16="http://schemas.microsoft.com/office/drawing/2014/main" id="{AA3F132C-9665-4FDB-AF86-5F75B48ECC8B}"/>
              </a:ext>
            </a:extLst>
          </p:cNvPr>
          <p:cNvSpPr/>
          <p:nvPr/>
        </p:nvSpPr>
        <p:spPr>
          <a:xfrm>
            <a:off x="9155458" y="1695418"/>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T stage</a:t>
            </a:r>
          </a:p>
        </p:txBody>
      </p:sp>
      <p:sp>
        <p:nvSpPr>
          <p:cNvPr id="9" name="Flowchart: Data 8">
            <a:extLst>
              <a:ext uri="{FF2B5EF4-FFF2-40B4-BE49-F238E27FC236}">
                <a16:creationId xmlns:a16="http://schemas.microsoft.com/office/drawing/2014/main" id="{ACF9368E-2B78-4AC9-ABC2-73A02D86EAA1}"/>
              </a:ext>
            </a:extLst>
          </p:cNvPr>
          <p:cNvSpPr/>
          <p:nvPr/>
        </p:nvSpPr>
        <p:spPr>
          <a:xfrm>
            <a:off x="9155458" y="2991562"/>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N stage</a:t>
            </a:r>
          </a:p>
        </p:txBody>
      </p:sp>
      <p:sp>
        <p:nvSpPr>
          <p:cNvPr id="10" name="Flowchart: Decision 9">
            <a:extLst>
              <a:ext uri="{FF2B5EF4-FFF2-40B4-BE49-F238E27FC236}">
                <a16:creationId xmlns:a16="http://schemas.microsoft.com/office/drawing/2014/main" id="{4BA84AFC-2A1D-49C5-A17D-37CDEC4C7691}"/>
              </a:ext>
            </a:extLst>
          </p:cNvPr>
          <p:cNvSpPr/>
          <p:nvPr/>
        </p:nvSpPr>
        <p:spPr>
          <a:xfrm>
            <a:off x="1007603" y="3084066"/>
            <a:ext cx="4096660" cy="1482797"/>
          </a:xfrm>
          <a:prstGeom prst="flowChartDecision">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Option 1: Clinical</a:t>
            </a:r>
          </a:p>
          <a:p>
            <a:pPr algn="ctr"/>
            <a:r>
              <a:rPr lang="en-GB" sz="2200" dirty="0">
                <a:solidFill>
                  <a:schemeClr val="bg1"/>
                </a:solidFill>
              </a:rPr>
              <a:t>Judgement</a:t>
            </a:r>
          </a:p>
        </p:txBody>
      </p:sp>
      <p:sp>
        <p:nvSpPr>
          <p:cNvPr id="11" name="Flowchart: Data 10">
            <a:extLst>
              <a:ext uri="{FF2B5EF4-FFF2-40B4-BE49-F238E27FC236}">
                <a16:creationId xmlns:a16="http://schemas.microsoft.com/office/drawing/2014/main" id="{33B90FDA-F379-4FCF-9A26-9B58FE3DE15A}"/>
              </a:ext>
            </a:extLst>
          </p:cNvPr>
          <p:cNvSpPr/>
          <p:nvPr/>
        </p:nvSpPr>
        <p:spPr>
          <a:xfrm>
            <a:off x="9155458" y="4278070"/>
            <a:ext cx="1944216"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chemeClr val="bg1"/>
                </a:solidFill>
              </a:rPr>
              <a:t>M stage</a:t>
            </a:r>
          </a:p>
        </p:txBody>
      </p:sp>
      <p:cxnSp>
        <p:nvCxnSpPr>
          <p:cNvPr id="12" name="Elbow Connector 13">
            <a:extLst>
              <a:ext uri="{FF2B5EF4-FFF2-40B4-BE49-F238E27FC236}">
                <a16:creationId xmlns:a16="http://schemas.microsoft.com/office/drawing/2014/main" id="{C47436B8-3EB0-49C1-9A4E-FA353FD73019}"/>
              </a:ext>
            </a:extLst>
          </p:cNvPr>
          <p:cNvCxnSpPr>
            <a:cxnSpLocks/>
            <a:stCxn id="7" idx="3"/>
            <a:endCxn id="8" idx="2"/>
          </p:cNvCxnSpPr>
          <p:nvPr/>
        </p:nvCxnSpPr>
        <p:spPr>
          <a:xfrm flipV="1">
            <a:off x="4981432" y="2199474"/>
            <a:ext cx="4368448" cy="3447"/>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4">
            <a:extLst>
              <a:ext uri="{FF2B5EF4-FFF2-40B4-BE49-F238E27FC236}">
                <a16:creationId xmlns:a16="http://schemas.microsoft.com/office/drawing/2014/main" id="{972DCA91-E206-430E-B498-2A2038F42429}"/>
              </a:ext>
            </a:extLst>
          </p:cNvPr>
          <p:cNvCxnSpPr>
            <a:cxnSpLocks/>
          </p:cNvCxnSpPr>
          <p:nvPr/>
        </p:nvCxnSpPr>
        <p:spPr>
          <a:xfrm flipV="1">
            <a:off x="5067357" y="3504904"/>
            <a:ext cx="4245617" cy="329847"/>
          </a:xfrm>
          <a:prstGeom prst="bentConnector3">
            <a:avLst>
              <a:gd name="adj1" fmla="val 7603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8">
            <a:extLst>
              <a:ext uri="{FF2B5EF4-FFF2-40B4-BE49-F238E27FC236}">
                <a16:creationId xmlns:a16="http://schemas.microsoft.com/office/drawing/2014/main" id="{2F29BD40-F313-4EF8-B504-F32CC921D0C9}"/>
              </a:ext>
            </a:extLst>
          </p:cNvPr>
          <p:cNvCxnSpPr>
            <a:cxnSpLocks/>
            <a:stCxn id="10" idx="3"/>
            <a:endCxn id="11" idx="2"/>
          </p:cNvCxnSpPr>
          <p:nvPr/>
        </p:nvCxnSpPr>
        <p:spPr>
          <a:xfrm>
            <a:off x="5104263" y="3825465"/>
            <a:ext cx="4245617" cy="956661"/>
          </a:xfrm>
          <a:prstGeom prst="bentConnector3">
            <a:avLst>
              <a:gd name="adj1" fmla="val 75105"/>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21">
            <a:extLst>
              <a:ext uri="{FF2B5EF4-FFF2-40B4-BE49-F238E27FC236}">
                <a16:creationId xmlns:a16="http://schemas.microsoft.com/office/drawing/2014/main" id="{41EA9B4D-1F3D-4891-A936-657B3198B6F4}"/>
              </a:ext>
            </a:extLst>
          </p:cNvPr>
          <p:cNvCxnSpPr>
            <a:cxnSpLocks/>
            <a:stCxn id="7" idx="3"/>
          </p:cNvCxnSpPr>
          <p:nvPr/>
        </p:nvCxnSpPr>
        <p:spPr>
          <a:xfrm>
            <a:off x="4981432" y="2202921"/>
            <a:ext cx="4368448" cy="994194"/>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sp>
        <p:nvSpPr>
          <p:cNvPr id="16" name="Flowchart: Predefined Process 15">
            <a:extLst>
              <a:ext uri="{FF2B5EF4-FFF2-40B4-BE49-F238E27FC236}">
                <a16:creationId xmlns:a16="http://schemas.microsoft.com/office/drawing/2014/main" id="{7B252ABE-AF5B-4AAB-9BB9-BD669C9B07BA}"/>
              </a:ext>
            </a:extLst>
          </p:cNvPr>
          <p:cNvSpPr/>
          <p:nvPr/>
        </p:nvSpPr>
        <p:spPr>
          <a:xfrm>
            <a:off x="1079612" y="4684185"/>
            <a:ext cx="6071926" cy="1318009"/>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Option 2 - If nodal or distant metastatic deposits are suspected, further imaging may be carried out for a final integrated N / M stage:  CT / PET / Other</a:t>
            </a:r>
          </a:p>
        </p:txBody>
      </p:sp>
      <p:pic>
        <p:nvPicPr>
          <p:cNvPr id="18" name="Audio 17">
            <a:hlinkClick r:id="" action="ppaction://media"/>
            <a:extLst>
              <a:ext uri="{FF2B5EF4-FFF2-40B4-BE49-F238E27FC236}">
                <a16:creationId xmlns:a16="http://schemas.microsoft.com/office/drawing/2014/main" id="{30E29BBF-E988-431D-B7FB-E109486DFE8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cxnSp>
        <p:nvCxnSpPr>
          <p:cNvPr id="33" name="Elbow Connector 21">
            <a:extLst>
              <a:ext uri="{FF2B5EF4-FFF2-40B4-BE49-F238E27FC236}">
                <a16:creationId xmlns:a16="http://schemas.microsoft.com/office/drawing/2014/main" id="{47F06F87-C5F4-0B3D-2BE9-A119FD24CC15}"/>
              </a:ext>
            </a:extLst>
          </p:cNvPr>
          <p:cNvCxnSpPr>
            <a:cxnSpLocks/>
          </p:cNvCxnSpPr>
          <p:nvPr/>
        </p:nvCxnSpPr>
        <p:spPr>
          <a:xfrm flipV="1">
            <a:off x="7128750" y="4187088"/>
            <a:ext cx="1179387" cy="1078143"/>
          </a:xfrm>
          <a:prstGeom prst="bentConnector3">
            <a:avLst>
              <a:gd name="adj1" fmla="val 50000"/>
            </a:avLst>
          </a:prstGeom>
          <a:ln w="25400">
            <a:solidFill>
              <a:srgbClr val="22878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4777416"/>
      </p:ext>
    </p:extLst>
  </p:cSld>
  <p:clrMapOvr>
    <a:masterClrMapping/>
  </p:clrMapOvr>
  <mc:AlternateContent xmlns:mc="http://schemas.openxmlformats.org/markup-compatibility/2006" xmlns:p14="http://schemas.microsoft.com/office/powerpoint/2010/main">
    <mc:Choice Requires="p14">
      <p:transition spd="slow" p14:dur="2000" advTm="24251"/>
    </mc:Choice>
    <mc:Fallback xmlns="">
      <p:transition spd="slow" advTm="242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Skin</a:t>
            </a:r>
          </a:p>
        </p:txBody>
      </p:sp>
      <p:grpSp>
        <p:nvGrpSpPr>
          <p:cNvPr id="7" name="Group 6">
            <a:extLst>
              <a:ext uri="{FF2B5EF4-FFF2-40B4-BE49-F238E27FC236}">
                <a16:creationId xmlns:a16="http://schemas.microsoft.com/office/drawing/2014/main" id="{90C29E6A-4A56-41EC-8F06-F8EB65DE1D6C}"/>
              </a:ext>
            </a:extLst>
          </p:cNvPr>
          <p:cNvGrpSpPr/>
          <p:nvPr/>
        </p:nvGrpSpPr>
        <p:grpSpPr>
          <a:xfrm>
            <a:off x="4702873" y="4015878"/>
            <a:ext cx="7489127" cy="2386702"/>
            <a:chOff x="4702873" y="4015878"/>
            <a:chExt cx="7489127" cy="2386702"/>
          </a:xfrm>
        </p:grpSpPr>
        <p:sp>
          <p:nvSpPr>
            <p:cNvPr id="8" name="Content Placeholder 2">
              <a:extLst>
                <a:ext uri="{FF2B5EF4-FFF2-40B4-BE49-F238E27FC236}">
                  <a16:creationId xmlns:a16="http://schemas.microsoft.com/office/drawing/2014/main" id="{2CA1C1BF-D64C-4896-8968-45CA71DA0A7E}"/>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sp>
          <p:nvSpPr>
            <p:cNvPr id="9" name="Content Placeholder 2">
              <a:extLst>
                <a:ext uri="{FF2B5EF4-FFF2-40B4-BE49-F238E27FC236}">
                  <a16:creationId xmlns:a16="http://schemas.microsoft.com/office/drawing/2014/main" id="{A4AA5B2B-5BBE-4309-9455-0DFD70D088E0}"/>
                </a:ext>
              </a:extLst>
            </p:cNvPr>
            <p:cNvSpPr txBox="1">
              <a:spLocks/>
            </p:cNvSpPr>
            <p:nvPr/>
          </p:nvSpPr>
          <p:spPr>
            <a:xfrm>
              <a:off x="8512866" y="4015878"/>
              <a:ext cx="3679134" cy="2376264"/>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400" dirty="0">
                  <a:solidFill>
                    <a:schemeClr val="tx1"/>
                  </a:solidFill>
                </a:rPr>
                <a:t>ICD10 coding</a:t>
              </a:r>
            </a:p>
            <a:p>
              <a:pPr marL="463550" lvl="1" indent="-285750" algn="l" fontAlgn="auto">
                <a:spcAft>
                  <a:spcPts val="0"/>
                </a:spcAft>
                <a:buFont typeface="Arial" panose="020B0604020202020204" pitchFamily="34" charset="0"/>
                <a:buChar char="•"/>
              </a:pPr>
              <a:r>
                <a:rPr lang="en-GB" altLang="en-US" sz="2400" dirty="0">
                  <a:solidFill>
                    <a:schemeClr val="tx1"/>
                  </a:solidFill>
                </a:rPr>
                <a:t>Depth</a:t>
              </a:r>
            </a:p>
            <a:p>
              <a:pPr marL="463550" lvl="1" indent="-285750" algn="l" fontAlgn="auto">
                <a:spcAft>
                  <a:spcPts val="0"/>
                </a:spcAft>
                <a:buFont typeface="Arial" panose="020B0604020202020204" pitchFamily="34" charset="0"/>
                <a:buChar char="•"/>
              </a:pPr>
              <a:r>
                <a:rPr lang="en-GB" altLang="en-US" sz="2400" dirty="0">
                  <a:solidFill>
                    <a:schemeClr val="tx1"/>
                  </a:solidFill>
                </a:rPr>
                <a:t>Mitotic rate</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a:buFont typeface="Arial" panose="020B0604020202020204" pitchFamily="34" charset="0"/>
                <a:buChar char="•"/>
              </a:pPr>
              <a:r>
                <a:rPr lang="en-GB" altLang="en-US" sz="2400" dirty="0">
                  <a:solidFill>
                    <a:schemeClr val="tx1"/>
                  </a:solidFill>
                </a:rPr>
                <a:t>Stage</a:t>
              </a:r>
            </a:p>
            <a:p>
              <a:pPr marL="463550" lvl="1" indent="-285750" algn="l">
                <a:buFont typeface="Arial" panose="020B0604020202020204" pitchFamily="34" charset="0"/>
                <a:buChar char="•"/>
              </a:pPr>
              <a:r>
                <a:rPr lang="en-GB" altLang="en-US" sz="2400" dirty="0">
                  <a:solidFill>
                    <a:schemeClr val="tx1"/>
                  </a:solidFill>
                </a:rPr>
                <a:t>Treatment</a:t>
              </a: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grpSp>
      <p:pic>
        <p:nvPicPr>
          <p:cNvPr id="10" name="Audio 9">
            <a:hlinkClick r:id="" action="ppaction://media"/>
            <a:extLst>
              <a:ext uri="{FF2B5EF4-FFF2-40B4-BE49-F238E27FC236}">
                <a16:creationId xmlns:a16="http://schemas.microsoft.com/office/drawing/2014/main" id="{B43496A1-5DDD-4912-8CCA-A13A2FD080C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54788600"/>
      </p:ext>
    </p:extLst>
  </p:cSld>
  <p:clrMapOvr>
    <a:masterClrMapping/>
  </p:clrMapOvr>
  <mc:AlternateContent xmlns:mc="http://schemas.openxmlformats.org/markup-compatibility/2006" xmlns:p14="http://schemas.microsoft.com/office/powerpoint/2010/main">
    <mc:Choice Requires="p14">
      <p:transition spd="slow" p14:dur="2000" advTm="6418"/>
    </mc:Choice>
    <mc:Fallback xmlns="">
      <p:transition spd="slow" advTm="64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A44C-2CD9-4583-A770-355A65740A7B}"/>
              </a:ext>
            </a:extLst>
          </p:cNvPr>
          <p:cNvSpPr>
            <a:spLocks noGrp="1"/>
          </p:cNvSpPr>
          <p:nvPr>
            <p:ph type="title"/>
          </p:nvPr>
        </p:nvSpPr>
        <p:spPr/>
        <p:txBody>
          <a:bodyPr/>
          <a:lstStyle/>
          <a:p>
            <a:r>
              <a:rPr lang="en-GB" dirty="0"/>
              <a:t>Skin – Stage - Integrated</a:t>
            </a:r>
          </a:p>
        </p:txBody>
      </p:sp>
      <p:sp>
        <p:nvSpPr>
          <p:cNvPr id="3" name="Date Placeholder 2">
            <a:extLst>
              <a:ext uri="{FF2B5EF4-FFF2-40B4-BE49-F238E27FC236}">
                <a16:creationId xmlns:a16="http://schemas.microsoft.com/office/drawing/2014/main" id="{7FE1E76F-82D4-4781-8E49-939EC743C939}"/>
              </a:ext>
            </a:extLst>
          </p:cNvPr>
          <p:cNvSpPr>
            <a:spLocks noGrp="1"/>
          </p:cNvSpPr>
          <p:nvPr>
            <p:ph type="dt" sz="half" idx="10"/>
          </p:nvPr>
        </p:nvSpPr>
        <p:spPr/>
        <p:txBody>
          <a:bodyPr/>
          <a:lstStyle/>
          <a:p>
            <a:fld id="{88F47C75-AD47-461D-80A8-F039BB400D8B}" type="datetime1">
              <a:rPr lang="en-GB" smtClean="0"/>
              <a:t>10/12/2025</a:t>
            </a:fld>
            <a:endParaRPr lang="en-GB"/>
          </a:p>
        </p:txBody>
      </p:sp>
      <p:sp>
        <p:nvSpPr>
          <p:cNvPr id="4" name="Footer Placeholder 3">
            <a:extLst>
              <a:ext uri="{FF2B5EF4-FFF2-40B4-BE49-F238E27FC236}">
                <a16:creationId xmlns:a16="http://schemas.microsoft.com/office/drawing/2014/main" id="{EEE98F39-F0A7-4B47-8987-C53B1AF259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Slide Number Placeholder 4">
            <a:extLst>
              <a:ext uri="{FF2B5EF4-FFF2-40B4-BE49-F238E27FC236}">
                <a16:creationId xmlns:a16="http://schemas.microsoft.com/office/drawing/2014/main" id="{38C0800C-5D4C-4747-9D75-33F481062EFB}"/>
              </a:ext>
            </a:extLst>
          </p:cNvPr>
          <p:cNvSpPr>
            <a:spLocks noGrp="1"/>
          </p:cNvSpPr>
          <p:nvPr>
            <p:ph type="sldNum" sz="quarter" idx="12"/>
          </p:nvPr>
        </p:nvSpPr>
        <p:spPr/>
        <p:txBody>
          <a:bodyPr/>
          <a:lstStyle/>
          <a:p>
            <a:fld id="{B33FDC71-8906-4088-9FB1-76CBC632085F}" type="slidenum">
              <a:rPr lang="en-GB" smtClean="0"/>
              <a:t>30</a:t>
            </a:fld>
            <a:endParaRPr lang="en-GB"/>
          </a:p>
        </p:txBody>
      </p:sp>
      <p:sp>
        <p:nvSpPr>
          <p:cNvPr id="9" name="Rectangle 8">
            <a:extLst>
              <a:ext uri="{FF2B5EF4-FFF2-40B4-BE49-F238E27FC236}">
                <a16:creationId xmlns:a16="http://schemas.microsoft.com/office/drawing/2014/main" id="{45534BCE-88E7-45A3-8C6D-5582C009B8B3}"/>
              </a:ext>
            </a:extLst>
          </p:cNvPr>
          <p:cNvSpPr/>
          <p:nvPr/>
        </p:nvSpPr>
        <p:spPr>
          <a:xfrm>
            <a:off x="6803118" y="1717477"/>
            <a:ext cx="4646211" cy="110026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2400" b="1" dirty="0">
                <a:cs typeface="Arial" pitchFamily="34" charset="0"/>
              </a:rPr>
              <a:t>TNM Integrated Stage</a:t>
            </a:r>
          </a:p>
          <a:p>
            <a:pPr algn="ctr">
              <a:defRPr/>
            </a:pPr>
            <a:r>
              <a:rPr lang="en-GB" sz="2400" b="1" dirty="0">
                <a:cs typeface="Arial" pitchFamily="34" charset="0"/>
              </a:rPr>
              <a:t>pT2 pN0 cM0</a:t>
            </a:r>
          </a:p>
        </p:txBody>
      </p:sp>
      <p:sp>
        <p:nvSpPr>
          <p:cNvPr id="28" name="Rectangle 27">
            <a:extLst>
              <a:ext uri="{FF2B5EF4-FFF2-40B4-BE49-F238E27FC236}">
                <a16:creationId xmlns:a16="http://schemas.microsoft.com/office/drawing/2014/main" id="{B59F3F53-EF8D-4ECA-BA66-1B7BD7AD06AB}"/>
              </a:ext>
            </a:extLst>
          </p:cNvPr>
          <p:cNvSpPr/>
          <p:nvPr/>
        </p:nvSpPr>
        <p:spPr>
          <a:xfrm>
            <a:off x="586854" y="2788898"/>
            <a:ext cx="6077380" cy="361589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GB" sz="2200" b="1" dirty="0">
              <a:latin typeface="Arial" pitchFamily="34" charset="0"/>
              <a:cs typeface="Arial" pitchFamily="34" charset="0"/>
            </a:endParaRPr>
          </a:p>
          <a:p>
            <a:pPr>
              <a:defRPr/>
            </a:pPr>
            <a:r>
              <a:rPr lang="en-GB" sz="2200" b="1" dirty="0">
                <a:latin typeface="Arial" pitchFamily="34" charset="0"/>
                <a:cs typeface="Arial" pitchFamily="34" charset="0"/>
              </a:rPr>
              <a:t>Histopathology</a:t>
            </a:r>
          </a:p>
          <a:p>
            <a:pPr marL="171450" indent="-171450">
              <a:buFont typeface="Arial" panose="020B0604020202020204" pitchFamily="34" charset="0"/>
              <a:buChar char="•"/>
              <a:defRPr/>
            </a:pPr>
            <a:r>
              <a:rPr lang="en-GB" sz="2200" dirty="0">
                <a:cs typeface="Arial" pitchFamily="34" charset="0"/>
              </a:rPr>
              <a:t>pT2 pN0 Mx / pT2 Nx Mx (if no nodal sampling)</a:t>
            </a:r>
          </a:p>
          <a:p>
            <a:pPr>
              <a:defRPr/>
            </a:pPr>
            <a:r>
              <a:rPr lang="en-GB" sz="2200" b="1" dirty="0">
                <a:latin typeface="Arial" pitchFamily="34" charset="0"/>
                <a:cs typeface="Arial" pitchFamily="34" charset="0"/>
              </a:rPr>
              <a:t>Clinical assessment of nodes cN0</a:t>
            </a:r>
          </a:p>
          <a:p>
            <a:pPr>
              <a:defRPr/>
            </a:pPr>
            <a:r>
              <a:rPr lang="en-GB" sz="2200" b="1" dirty="0">
                <a:latin typeface="Arial" pitchFamily="34" charset="0"/>
                <a:cs typeface="Arial" pitchFamily="34" charset="0"/>
              </a:rPr>
              <a:t>CT / PET / Other staging **</a:t>
            </a:r>
          </a:p>
          <a:p>
            <a:pPr marL="171450" indent="-171450">
              <a:buFont typeface="Arial" panose="020B0604020202020204" pitchFamily="34" charset="0"/>
              <a:buChar char="•"/>
              <a:defRPr/>
            </a:pPr>
            <a:r>
              <a:rPr lang="en-GB" sz="2200" dirty="0">
                <a:cs typeface="Arial" pitchFamily="34" charset="0"/>
              </a:rPr>
              <a:t>CT Staging cT1 cN0 cM0</a:t>
            </a:r>
          </a:p>
          <a:p>
            <a:r>
              <a:rPr lang="en-US" sz="2200" b="1" dirty="0">
                <a:latin typeface="Arial" pitchFamily="34" charset="0"/>
                <a:cs typeface="Arial" pitchFamily="34" charset="0"/>
              </a:rPr>
              <a:t>Any pre-treatment Stage and / or Clinical Assessment</a:t>
            </a:r>
          </a:p>
          <a:p>
            <a:r>
              <a:rPr lang="en-US" sz="2000" i="1" dirty="0">
                <a:solidFill>
                  <a:schemeClr val="bg1"/>
                </a:solidFill>
                <a:latin typeface="Arial" pitchFamily="34" charset="0"/>
                <a:cs typeface="Arial" pitchFamily="34" charset="0"/>
              </a:rPr>
              <a:t>**Imaging if </a:t>
            </a:r>
            <a:r>
              <a:rPr lang="en-US" sz="2000" i="1" dirty="0" err="1">
                <a:solidFill>
                  <a:schemeClr val="bg1"/>
                </a:solidFill>
                <a:latin typeface="Arial" pitchFamily="34" charset="0"/>
                <a:cs typeface="Arial" pitchFamily="34" charset="0"/>
              </a:rPr>
              <a:t>mets</a:t>
            </a:r>
            <a:r>
              <a:rPr lang="en-US" sz="2000" i="1" dirty="0">
                <a:solidFill>
                  <a:schemeClr val="bg1"/>
                </a:solidFill>
                <a:latin typeface="Arial" pitchFamily="34" charset="0"/>
                <a:cs typeface="Arial" pitchFamily="34" charset="0"/>
              </a:rPr>
              <a:t> suspected, if </a:t>
            </a:r>
            <a:r>
              <a:rPr lang="en-US" sz="2000" i="1" dirty="0" err="1">
                <a:solidFill>
                  <a:schemeClr val="bg1"/>
                </a:solidFill>
                <a:latin typeface="Arial" pitchFamily="34" charset="0"/>
                <a:cs typeface="Arial" pitchFamily="34" charset="0"/>
              </a:rPr>
              <a:t>mets</a:t>
            </a:r>
            <a:r>
              <a:rPr lang="en-US" sz="2000" i="1" dirty="0">
                <a:solidFill>
                  <a:schemeClr val="bg1"/>
                </a:solidFill>
                <a:latin typeface="Arial" pitchFamily="34" charset="0"/>
                <a:cs typeface="Arial" pitchFamily="34" charset="0"/>
              </a:rPr>
              <a:t> are </a:t>
            </a:r>
            <a:r>
              <a:rPr lang="en-US" sz="2000" b="1" i="1" u="sng" dirty="0">
                <a:solidFill>
                  <a:schemeClr val="bg1"/>
                </a:solidFill>
                <a:latin typeface="Arial" pitchFamily="34" charset="0"/>
                <a:cs typeface="Arial" pitchFamily="34" charset="0"/>
              </a:rPr>
              <a:t>not suspected</a:t>
            </a:r>
            <a:r>
              <a:rPr lang="en-US" sz="2000" i="1" dirty="0">
                <a:solidFill>
                  <a:schemeClr val="bg1"/>
                </a:solidFill>
                <a:latin typeface="Arial" pitchFamily="34" charset="0"/>
                <a:cs typeface="Arial" pitchFamily="34" charset="0"/>
              </a:rPr>
              <a:t>, clinicians would direct final </a:t>
            </a:r>
            <a:r>
              <a:rPr lang="en-US" sz="2000" i="1" dirty="0" err="1">
                <a:solidFill>
                  <a:schemeClr val="bg1"/>
                </a:solidFill>
                <a:latin typeface="Arial" pitchFamily="34" charset="0"/>
                <a:cs typeface="Arial" pitchFamily="34" charset="0"/>
              </a:rPr>
              <a:t>cN</a:t>
            </a:r>
            <a:r>
              <a:rPr lang="en-US" sz="2000" i="1" dirty="0">
                <a:solidFill>
                  <a:schemeClr val="bg1"/>
                </a:solidFill>
                <a:latin typeface="Arial" pitchFamily="34" charset="0"/>
                <a:cs typeface="Arial" pitchFamily="34" charset="0"/>
              </a:rPr>
              <a:t> / </a:t>
            </a:r>
            <a:r>
              <a:rPr lang="en-US" sz="2000" i="1" dirty="0" err="1">
                <a:solidFill>
                  <a:schemeClr val="bg1"/>
                </a:solidFill>
                <a:latin typeface="Arial" pitchFamily="34" charset="0"/>
                <a:cs typeface="Arial" pitchFamily="34" charset="0"/>
              </a:rPr>
              <a:t>cM</a:t>
            </a:r>
            <a:r>
              <a:rPr lang="en-US" sz="2000" i="1" dirty="0">
                <a:solidFill>
                  <a:schemeClr val="bg1"/>
                </a:solidFill>
                <a:latin typeface="Arial" pitchFamily="34" charset="0"/>
                <a:cs typeface="Arial" pitchFamily="34" charset="0"/>
              </a:rPr>
              <a:t> stage to be recorded as </a:t>
            </a:r>
            <a:r>
              <a:rPr lang="en-US" sz="2000" b="1" i="1" dirty="0">
                <a:solidFill>
                  <a:schemeClr val="bg1"/>
                </a:solidFill>
                <a:latin typeface="Arial" pitchFamily="34" charset="0"/>
                <a:cs typeface="Arial" pitchFamily="34" charset="0"/>
              </a:rPr>
              <a:t>N0</a:t>
            </a:r>
            <a:r>
              <a:rPr lang="en-US" sz="2000" i="1" dirty="0">
                <a:solidFill>
                  <a:schemeClr val="bg1"/>
                </a:solidFill>
                <a:latin typeface="Arial" pitchFamily="34" charset="0"/>
                <a:cs typeface="Arial" pitchFamily="34" charset="0"/>
              </a:rPr>
              <a:t> (if no pathological N stage available) and </a:t>
            </a:r>
            <a:r>
              <a:rPr lang="en-US" sz="2000" b="1" i="1" dirty="0">
                <a:solidFill>
                  <a:schemeClr val="bg1"/>
                </a:solidFill>
                <a:latin typeface="Arial" pitchFamily="34" charset="0"/>
                <a:cs typeface="Arial" pitchFamily="34" charset="0"/>
              </a:rPr>
              <a:t>M0</a:t>
            </a:r>
          </a:p>
          <a:p>
            <a:pPr lvl="0"/>
            <a:endParaRPr lang="en-US" sz="2000" b="1" i="1" dirty="0">
              <a:solidFill>
                <a:prstClr val="black">
                  <a:lumMod val="75000"/>
                  <a:lumOff val="25000"/>
                </a:prstClr>
              </a:solidFill>
              <a:latin typeface="Arial" pitchFamily="34" charset="0"/>
              <a:cs typeface="Arial" pitchFamily="34" charset="0"/>
            </a:endParaRPr>
          </a:p>
          <a:p>
            <a:pPr marL="171450" indent="-171450">
              <a:buFont typeface="Arial" panose="020B0604020202020204" pitchFamily="34" charset="0"/>
              <a:buChar char="•"/>
              <a:defRPr/>
            </a:pPr>
            <a:endParaRPr lang="en-GB" sz="1400" dirty="0">
              <a:cs typeface="Arial" pitchFamily="34" charset="0"/>
            </a:endParaRPr>
          </a:p>
        </p:txBody>
      </p:sp>
      <p:pic>
        <p:nvPicPr>
          <p:cNvPr id="29" name="Picture 28">
            <a:extLst>
              <a:ext uri="{FF2B5EF4-FFF2-40B4-BE49-F238E27FC236}">
                <a16:creationId xmlns:a16="http://schemas.microsoft.com/office/drawing/2014/main" id="{63B0B31B-EAB4-484A-A41C-EA34AAB8CC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340946" y="4534575"/>
            <a:ext cx="932688" cy="932688"/>
          </a:xfrm>
          <a:prstGeom prst="rect">
            <a:avLst/>
          </a:prstGeom>
        </p:spPr>
      </p:pic>
      <p:sp>
        <p:nvSpPr>
          <p:cNvPr id="30" name="Arrow: Right 29">
            <a:extLst>
              <a:ext uri="{FF2B5EF4-FFF2-40B4-BE49-F238E27FC236}">
                <a16:creationId xmlns:a16="http://schemas.microsoft.com/office/drawing/2014/main" id="{E0EF8CE6-06ED-48C4-AB69-7F7232985F39}"/>
              </a:ext>
            </a:extLst>
          </p:cNvPr>
          <p:cNvSpPr/>
          <p:nvPr/>
        </p:nvSpPr>
        <p:spPr>
          <a:xfrm>
            <a:off x="6484573" y="4647935"/>
            <a:ext cx="3717489" cy="592804"/>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0E64C42-D937-4AA7-9BF7-11065DDA5E1B}"/>
              </a:ext>
            </a:extLst>
          </p:cNvPr>
          <p:cNvSpPr txBox="1"/>
          <p:nvPr/>
        </p:nvSpPr>
        <p:spPr>
          <a:xfrm>
            <a:off x="6572449" y="5160729"/>
            <a:ext cx="3768497" cy="1015663"/>
          </a:xfrm>
          <a:prstGeom prst="rect">
            <a:avLst/>
          </a:prstGeom>
          <a:noFill/>
        </p:spPr>
        <p:txBody>
          <a:bodyPr wrap="square" rtlCol="0">
            <a:spAutoFit/>
          </a:bodyPr>
          <a:lstStyle/>
          <a:p>
            <a:pPr algn="r"/>
            <a:r>
              <a:rPr lang="en-GB" sz="2000" b="1" dirty="0"/>
              <a:t>Post-Treatment MDT Discussion</a:t>
            </a:r>
          </a:p>
          <a:p>
            <a:pPr algn="r"/>
            <a:r>
              <a:rPr lang="en-GB" sz="2000" b="1" dirty="0"/>
              <a:t>TNM Integrated Stage </a:t>
            </a:r>
            <a:r>
              <a:rPr lang="en-GB" sz="2000" dirty="0"/>
              <a:t>Determined</a:t>
            </a:r>
          </a:p>
        </p:txBody>
      </p:sp>
      <p:sp>
        <p:nvSpPr>
          <p:cNvPr id="33" name="Arrow: Right 32">
            <a:extLst>
              <a:ext uri="{FF2B5EF4-FFF2-40B4-BE49-F238E27FC236}">
                <a16:creationId xmlns:a16="http://schemas.microsoft.com/office/drawing/2014/main" id="{F4D95AF3-1C76-4BFB-B2CD-1C8FD94EDE44}"/>
              </a:ext>
            </a:extLst>
          </p:cNvPr>
          <p:cNvSpPr/>
          <p:nvPr/>
        </p:nvSpPr>
        <p:spPr>
          <a:xfrm rot="16200000">
            <a:off x="9869772" y="3219015"/>
            <a:ext cx="2052246" cy="469777"/>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5203C7D0-9E9D-4654-9554-3D107AE97E14}"/>
              </a:ext>
            </a:extLst>
          </p:cNvPr>
          <p:cNvSpPr/>
          <p:nvPr/>
        </p:nvSpPr>
        <p:spPr>
          <a:xfrm>
            <a:off x="607029" y="1392072"/>
            <a:ext cx="5316099" cy="1224915"/>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lvl="5">
              <a:defRPr/>
            </a:pPr>
            <a:r>
              <a:rPr lang="en-GB" sz="2200" b="1" dirty="0">
                <a:solidFill>
                  <a:schemeClr val="tx1"/>
                </a:solidFill>
                <a:cs typeface="Arial" pitchFamily="34" charset="0"/>
              </a:rPr>
              <a:t>Diagnostic excision / First Treatment</a:t>
            </a:r>
          </a:p>
          <a:p>
            <a:pPr lvl="5">
              <a:defRPr/>
            </a:pPr>
            <a:r>
              <a:rPr lang="en-GB" sz="2000" dirty="0">
                <a:solidFill>
                  <a:schemeClr val="tx1"/>
                </a:solidFill>
                <a:cs typeface="Arial" pitchFamily="34" charset="0"/>
              </a:rPr>
              <a:t>Surgery</a:t>
            </a:r>
          </a:p>
        </p:txBody>
      </p:sp>
      <p:sp>
        <p:nvSpPr>
          <p:cNvPr id="35" name="Arrow: Right 34">
            <a:extLst>
              <a:ext uri="{FF2B5EF4-FFF2-40B4-BE49-F238E27FC236}">
                <a16:creationId xmlns:a16="http://schemas.microsoft.com/office/drawing/2014/main" id="{CE84A6DB-E8A7-4605-BC50-9518EEBBC01A}"/>
              </a:ext>
            </a:extLst>
          </p:cNvPr>
          <p:cNvSpPr/>
          <p:nvPr/>
        </p:nvSpPr>
        <p:spPr>
          <a:xfrm rot="5400000" flipV="1">
            <a:off x="4483930" y="2514321"/>
            <a:ext cx="686312" cy="469780"/>
          </a:xfrm>
          <a:prstGeom prst="rightArrow">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a:extLst>
              <a:ext uri="{FF2B5EF4-FFF2-40B4-BE49-F238E27FC236}">
                <a16:creationId xmlns:a16="http://schemas.microsoft.com/office/drawing/2014/main" id="{A678A150-F709-41FF-877C-9E1147B50EC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50875" y="1563983"/>
            <a:ext cx="932688" cy="932688"/>
          </a:xfrm>
          <a:prstGeom prst="rect">
            <a:avLst/>
          </a:prstGeom>
        </p:spPr>
      </p:pic>
      <p:pic>
        <p:nvPicPr>
          <p:cNvPr id="37" name="Picture 36">
            <a:extLst>
              <a:ext uri="{FF2B5EF4-FFF2-40B4-BE49-F238E27FC236}">
                <a16:creationId xmlns:a16="http://schemas.microsoft.com/office/drawing/2014/main" id="{4B255387-6695-4439-9E6E-4DE5CF87C0C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774366" y="1564268"/>
            <a:ext cx="932688" cy="932688"/>
          </a:xfrm>
          <a:prstGeom prst="rect">
            <a:avLst/>
          </a:prstGeom>
        </p:spPr>
      </p:pic>
      <p:sp>
        <p:nvSpPr>
          <p:cNvPr id="36" name="Rounded Rectangle 33">
            <a:extLst>
              <a:ext uri="{FF2B5EF4-FFF2-40B4-BE49-F238E27FC236}">
                <a16:creationId xmlns:a16="http://schemas.microsoft.com/office/drawing/2014/main" id="{7FDD8FCD-DCA7-45D6-A892-8EA0A04AEF51}"/>
              </a:ext>
            </a:extLst>
          </p:cNvPr>
          <p:cNvSpPr/>
          <p:nvPr/>
        </p:nvSpPr>
        <p:spPr>
          <a:xfrm>
            <a:off x="586854" y="3049466"/>
            <a:ext cx="1351128" cy="381142"/>
          </a:xfrm>
          <a:prstGeom prst="roundRect">
            <a:avLst/>
          </a:prstGeom>
          <a:noFill/>
          <a:ln w="38100" cmpd="sng">
            <a:solidFill>
              <a:srgbClr val="C92626"/>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pic>
        <p:nvPicPr>
          <p:cNvPr id="6" name="Audio 5">
            <a:hlinkClick r:id="" action="ppaction://media"/>
            <a:extLst>
              <a:ext uri="{FF2B5EF4-FFF2-40B4-BE49-F238E27FC236}">
                <a16:creationId xmlns:a16="http://schemas.microsoft.com/office/drawing/2014/main" id="{84A785FC-630E-4FF8-8F1F-908EB122E060}"/>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
        <p:nvSpPr>
          <p:cNvPr id="7" name="Rounded Rectangle 33">
            <a:extLst>
              <a:ext uri="{FF2B5EF4-FFF2-40B4-BE49-F238E27FC236}">
                <a16:creationId xmlns:a16="http://schemas.microsoft.com/office/drawing/2014/main" id="{7D02E5A6-D530-1CC5-D611-0AD7AE558936}"/>
              </a:ext>
            </a:extLst>
          </p:cNvPr>
          <p:cNvSpPr/>
          <p:nvPr/>
        </p:nvSpPr>
        <p:spPr>
          <a:xfrm>
            <a:off x="2515040" y="3047858"/>
            <a:ext cx="553529" cy="381142"/>
          </a:xfrm>
          <a:prstGeom prst="roundRect">
            <a:avLst/>
          </a:prstGeom>
          <a:noFill/>
          <a:ln w="38100" cmpd="sng">
            <a:solidFill>
              <a:srgbClr val="C92626"/>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4171862870"/>
      </p:ext>
    </p:extLst>
  </p:cSld>
  <p:clrMapOvr>
    <a:masterClrMapping/>
  </p:clrMapOvr>
  <mc:AlternateContent xmlns:mc="http://schemas.openxmlformats.org/markup-compatibility/2006" xmlns:p14="http://schemas.microsoft.com/office/powerpoint/2010/main">
    <mc:Choice Requires="p14">
      <p:transition spd="slow" p14:dur="2000" advTm="30358"/>
    </mc:Choice>
    <mc:Fallback xmlns="">
      <p:transition spd="slow" advTm="303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Surgery</a:t>
            </a:r>
            <a:r>
              <a:rPr lang="en-GB" b="1" dirty="0"/>
              <a:t> </a:t>
            </a:r>
            <a:r>
              <a:rPr lang="en-GB" dirty="0"/>
              <a:t>is the treatment of choice for most types of skin cancer and may be the only curative treatment available or required. Many skin tumours are diagnosed only after removal of the lesion.</a:t>
            </a:r>
          </a:p>
          <a:p>
            <a:pPr marL="0" indent="0">
              <a:buNone/>
            </a:pPr>
            <a:endParaRPr lang="en-GB" dirty="0"/>
          </a:p>
          <a:p>
            <a:pPr marL="0" indent="0">
              <a:buNone/>
            </a:pPr>
            <a:r>
              <a:rPr lang="en-GB" dirty="0"/>
              <a:t>Skin lesion removal employs a variety of techniques </a:t>
            </a:r>
          </a:p>
          <a:p>
            <a:pPr marL="342900" indent="-342900"/>
            <a:r>
              <a:rPr lang="en-GB" dirty="0"/>
              <a:t>Shave excision / curetting </a:t>
            </a:r>
          </a:p>
          <a:p>
            <a:pPr marL="342900" indent="-342900"/>
            <a:r>
              <a:rPr lang="en-GB" dirty="0"/>
              <a:t>Excision biopsy </a:t>
            </a:r>
          </a:p>
          <a:p>
            <a:pPr marL="342900" indent="-342900"/>
            <a:r>
              <a:rPr lang="en-GB" dirty="0"/>
              <a:t>Wide excision </a:t>
            </a:r>
          </a:p>
          <a:p>
            <a:pPr marL="342900" indent="-342900"/>
            <a:r>
              <a:rPr lang="en-GB" dirty="0"/>
              <a:t>Micrographic surgery (Mohs) </a:t>
            </a:r>
          </a:p>
          <a:p>
            <a:pPr marL="342900" indent="-342900"/>
            <a:r>
              <a:rPr lang="en-GB" dirty="0"/>
              <a:t>Cryotherapy (cryosurgery)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7" name="Audio 6">
            <a:hlinkClick r:id="" action="ppaction://media"/>
            <a:extLst>
              <a:ext uri="{FF2B5EF4-FFF2-40B4-BE49-F238E27FC236}">
                <a16:creationId xmlns:a16="http://schemas.microsoft.com/office/drawing/2014/main" id="{388F09F7-D7AB-40F7-AA8C-27705C851C3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32770619"/>
      </p:ext>
    </p:extLst>
  </p:cSld>
  <p:clrMapOvr>
    <a:masterClrMapping/>
  </p:clrMapOvr>
  <mc:AlternateContent xmlns:mc="http://schemas.openxmlformats.org/markup-compatibility/2006" xmlns:p14="http://schemas.microsoft.com/office/powerpoint/2010/main">
    <mc:Choice Requires="p14">
      <p:transition spd="slow" p14:dur="2000" advTm="19468"/>
    </mc:Choice>
    <mc:Fallback xmlns="">
      <p:transition spd="slow" advTm="194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Skin grafting</a:t>
            </a:r>
            <a:r>
              <a:rPr lang="en-GB" b="1" dirty="0"/>
              <a:t>:</a:t>
            </a:r>
            <a:r>
              <a:rPr lang="en-GB" dirty="0"/>
              <a:t> if a wide area of skin has to be removed then it needs to be replaced and reconstructive surgery may be required</a:t>
            </a:r>
          </a:p>
          <a:p>
            <a:endParaRPr lang="en-GB" dirty="0"/>
          </a:p>
          <a:p>
            <a:r>
              <a:rPr lang="en-GB" dirty="0"/>
              <a:t>Skin flaps: this is where a flap of skin and subcutaneous tissue from very close to the tumour is cut and moved over the area that has been removed, but is left partly connected to its original blood supply </a:t>
            </a:r>
          </a:p>
          <a:p>
            <a:endParaRPr lang="en-GB" dirty="0"/>
          </a:p>
          <a:p>
            <a:r>
              <a:rPr lang="en-GB" dirty="0"/>
              <a:t>Lymph node removal may be required if imaging shows lymphadenopathy (swollen lymph nodes)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7" name="Audio 6">
            <a:hlinkClick r:id="" action="ppaction://media"/>
            <a:extLst>
              <a:ext uri="{FF2B5EF4-FFF2-40B4-BE49-F238E27FC236}">
                <a16:creationId xmlns:a16="http://schemas.microsoft.com/office/drawing/2014/main" id="{9C86CA27-BE72-4D1B-A419-4E5A5BD8AE4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6533075"/>
      </p:ext>
    </p:extLst>
  </p:cSld>
  <p:clrMapOvr>
    <a:masterClrMapping/>
  </p:clrMapOvr>
  <mc:AlternateContent xmlns:mc="http://schemas.openxmlformats.org/markup-compatibility/2006" xmlns:p14="http://schemas.microsoft.com/office/powerpoint/2010/main">
    <mc:Choice Requires="p14">
      <p:transition spd="slow" p14:dur="2000" advTm="12990"/>
    </mc:Choice>
    <mc:Fallback xmlns="">
      <p:transition spd="slow" advTm="12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normAutofit lnSpcReduction="10000"/>
          </a:bodyPr>
          <a:lstStyle/>
          <a:p>
            <a:r>
              <a:rPr lang="en-GB" dirty="0"/>
              <a:t>Patients with advanced melanoma may be offered radiotherapy to shrink the tumour and control symptoms</a:t>
            </a:r>
          </a:p>
          <a:p>
            <a:endParaRPr lang="en-GB" dirty="0"/>
          </a:p>
          <a:p>
            <a:r>
              <a:rPr lang="en-GB" dirty="0"/>
              <a:t>Patients with large or surgically inaccessible non-melanoma tumours may be offered radiotherapy instead of surgery</a:t>
            </a:r>
          </a:p>
          <a:p>
            <a:endParaRPr lang="en-GB" dirty="0"/>
          </a:p>
          <a:p>
            <a:r>
              <a:rPr lang="en-GB" dirty="0"/>
              <a:t>Radiotherapy may be offered adjuvantly after surgery to kill any remaining cancer cells</a:t>
            </a:r>
          </a:p>
          <a:p>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Picture 6">
            <a:extLst>
              <a:ext uri="{FF2B5EF4-FFF2-40B4-BE49-F238E27FC236}">
                <a16:creationId xmlns:a16="http://schemas.microsoft.com/office/drawing/2014/main" id="{476F8333-6D7B-41A5-AFAD-FC47BC0AB13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742030"/>
            <a:ext cx="3886200" cy="3886200"/>
          </a:xfrm>
          <a:prstGeom prst="rect">
            <a:avLst/>
          </a:prstGeom>
        </p:spPr>
      </p:pic>
      <p:pic>
        <p:nvPicPr>
          <p:cNvPr id="8" name="Audio 7">
            <a:hlinkClick r:id="" action="ppaction://media"/>
            <a:extLst>
              <a:ext uri="{FF2B5EF4-FFF2-40B4-BE49-F238E27FC236}">
                <a16:creationId xmlns:a16="http://schemas.microsoft.com/office/drawing/2014/main" id="{F7CE1A1F-946D-47B3-B518-1E730176084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25848454"/>
      </p:ext>
    </p:extLst>
  </p:cSld>
  <p:clrMapOvr>
    <a:masterClrMapping/>
  </p:clrMapOvr>
  <mc:AlternateContent xmlns:mc="http://schemas.openxmlformats.org/markup-compatibility/2006" xmlns:p14="http://schemas.microsoft.com/office/powerpoint/2010/main">
    <mc:Choice Requires="p14">
      <p:transition spd="slow" p14:dur="2000" advTm="18121"/>
    </mc:Choice>
    <mc:Fallback xmlns="">
      <p:transition spd="slow" advTm="181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Photodynamic Therapy (PDT)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lstStyle/>
          <a:p>
            <a:r>
              <a:rPr lang="en-GB" dirty="0"/>
              <a:t>Some patients with non-melanoma tumours may be offered Photodynamic therapy in which a light-sensitising drug is administered before using very bright light at specified wavelengths to destroy cancer cells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7" name="Graphic 6" descr="Sun outline">
            <a:extLst>
              <a:ext uri="{FF2B5EF4-FFF2-40B4-BE49-F238E27FC236}">
                <a16:creationId xmlns:a16="http://schemas.microsoft.com/office/drawing/2014/main" id="{10986249-3F96-49EA-B836-478048EA12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52186" y="1662751"/>
            <a:ext cx="3874827" cy="3874827"/>
          </a:xfrm>
          <a:prstGeom prst="rect">
            <a:avLst/>
          </a:prstGeom>
        </p:spPr>
      </p:pic>
      <p:pic>
        <p:nvPicPr>
          <p:cNvPr id="8" name="Audio 7">
            <a:hlinkClick r:id="" action="ppaction://media"/>
            <a:extLst>
              <a:ext uri="{FF2B5EF4-FFF2-40B4-BE49-F238E27FC236}">
                <a16:creationId xmlns:a16="http://schemas.microsoft.com/office/drawing/2014/main" id="{DD2BF9B7-4399-498E-A09A-DFD68E4EE79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7799456"/>
      </p:ext>
    </p:extLst>
  </p:cSld>
  <p:clrMapOvr>
    <a:masterClrMapping/>
  </p:clrMapOvr>
  <mc:AlternateContent xmlns:mc="http://schemas.openxmlformats.org/markup-compatibility/2006" xmlns:p14="http://schemas.microsoft.com/office/powerpoint/2010/main">
    <mc:Choice Requires="p14">
      <p:transition spd="slow" p14:dur="2000" advTm="11736"/>
    </mc:Choice>
    <mc:Fallback xmlns="">
      <p:transition spd="slow" advTm="117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Targeted treatments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759890" cy="4741453"/>
          </a:xfrm>
        </p:spPr>
        <p:txBody>
          <a:bodyPr>
            <a:normAutofit lnSpcReduction="10000"/>
          </a:bodyPr>
          <a:lstStyle/>
          <a:p>
            <a:r>
              <a:rPr lang="en-GB" dirty="0"/>
              <a:t>Other treatment options may be available depending on the type of cancer and certain genetic mutations in the tumour</a:t>
            </a:r>
          </a:p>
          <a:p>
            <a:endParaRPr lang="en-GB" dirty="0"/>
          </a:p>
          <a:p>
            <a:r>
              <a:rPr lang="en-GB" dirty="0"/>
              <a:t>The patient may be tested for gene mutations including the BRAF gene. Up to 50% of melanomas are positive for the BRAF gene mutation which causes uncontrolled growth in the tumour</a:t>
            </a:r>
          </a:p>
          <a:p>
            <a:endParaRPr lang="en-GB" dirty="0"/>
          </a:p>
          <a:p>
            <a:r>
              <a:rPr lang="en-GB" dirty="0"/>
              <a:t>If the patient is positive for the BRAF mutation drugs can be administered to inhibit the actions of the mutated gene, slowing the growth of tumour cells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8" name="Picture 7" descr="Icon&#10;&#10;Description automatically generated">
            <a:extLst>
              <a:ext uri="{FF2B5EF4-FFF2-40B4-BE49-F238E27FC236}">
                <a16:creationId xmlns:a16="http://schemas.microsoft.com/office/drawing/2014/main" id="{EEDE6D65-649F-4F14-B395-6CFBD00EAF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907" y="1943422"/>
            <a:ext cx="3452668" cy="3452668"/>
          </a:xfrm>
          <a:prstGeom prst="rect">
            <a:avLst/>
          </a:prstGeom>
        </p:spPr>
      </p:pic>
      <p:pic>
        <p:nvPicPr>
          <p:cNvPr id="7" name="Audio 6">
            <a:hlinkClick r:id="" action="ppaction://media"/>
            <a:extLst>
              <a:ext uri="{FF2B5EF4-FFF2-40B4-BE49-F238E27FC236}">
                <a16:creationId xmlns:a16="http://schemas.microsoft.com/office/drawing/2014/main" id="{065AED47-6870-4384-8A0C-D37D6B094DF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0842589"/>
      </p:ext>
    </p:extLst>
  </p:cSld>
  <p:clrMapOvr>
    <a:masterClrMapping/>
  </p:clrMapOvr>
  <mc:AlternateContent xmlns:mc="http://schemas.openxmlformats.org/markup-compatibility/2006" xmlns:p14="http://schemas.microsoft.com/office/powerpoint/2010/main">
    <mc:Choice Requires="p14">
      <p:transition spd="slow" p14:dur="2000" advTm="17123"/>
    </mc:Choice>
    <mc:Fallback xmlns="">
      <p:transition spd="slow" advTm="171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Immunotherapy treatments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759890" cy="4741453"/>
          </a:xfrm>
        </p:spPr>
        <p:txBody>
          <a:bodyPr>
            <a:normAutofit/>
          </a:bodyPr>
          <a:lstStyle/>
          <a:p>
            <a:r>
              <a:rPr lang="en-GB" dirty="0"/>
              <a:t>If the tumour is negative for BRAF gene mutation, immunotherapy may be offered instead</a:t>
            </a:r>
          </a:p>
          <a:p>
            <a:endParaRPr lang="en-GB" dirty="0"/>
          </a:p>
          <a:p>
            <a:r>
              <a:rPr lang="en-GB" dirty="0"/>
              <a:t>Immunotherapy drugs make the tumour cells more visible to the body’s immune systems allowing them to be found and destroyed</a:t>
            </a:r>
          </a:p>
          <a:p>
            <a:endParaRPr lang="en-GB" dirty="0"/>
          </a:p>
          <a:p>
            <a:r>
              <a:rPr lang="en-GB" dirty="0"/>
              <a:t>Some immunotherapy drugs can be administered in the form of a topical cream for certain superficial non-melanomas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10" name="Picture 9">
            <a:extLst>
              <a:ext uri="{FF2B5EF4-FFF2-40B4-BE49-F238E27FC236}">
                <a16:creationId xmlns:a16="http://schemas.microsoft.com/office/drawing/2014/main" id="{2892768E-B297-453E-94E9-FECD439D732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434314" y="1943422"/>
            <a:ext cx="3452668" cy="3452668"/>
          </a:xfrm>
          <a:prstGeom prst="rect">
            <a:avLst/>
          </a:prstGeom>
        </p:spPr>
      </p:pic>
      <p:pic>
        <p:nvPicPr>
          <p:cNvPr id="7" name="Audio 6">
            <a:hlinkClick r:id="" action="ppaction://media"/>
            <a:extLst>
              <a:ext uri="{FF2B5EF4-FFF2-40B4-BE49-F238E27FC236}">
                <a16:creationId xmlns:a16="http://schemas.microsoft.com/office/drawing/2014/main" id="{00EA1322-9F8A-4B1F-A3EC-FA5984E14B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79135550"/>
      </p:ext>
    </p:extLst>
  </p:cSld>
  <p:clrMapOvr>
    <a:masterClrMapping/>
  </p:clrMapOvr>
  <mc:AlternateContent xmlns:mc="http://schemas.openxmlformats.org/markup-compatibility/2006" xmlns:p14="http://schemas.microsoft.com/office/powerpoint/2010/main">
    <mc:Choice Requires="p14">
      <p:transition spd="slow" p14:dur="2000" advTm="12339"/>
    </mc:Choice>
    <mc:Fallback xmlns="">
      <p:transition spd="slow" advTm="123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6668069" cy="4741453"/>
          </a:xfrm>
        </p:spPr>
        <p:txBody>
          <a:bodyPr>
            <a:normAutofit/>
          </a:bodyPr>
          <a:lstStyle/>
          <a:p>
            <a:r>
              <a:rPr lang="en-GB" dirty="0"/>
              <a:t>Chemotherapy can be used for some types of superficial non-melanoma skin cancer as a topical cream</a:t>
            </a:r>
          </a:p>
          <a:p>
            <a:endParaRPr lang="en-GB" dirty="0"/>
          </a:p>
          <a:p>
            <a:r>
              <a:rPr lang="en-GB" dirty="0"/>
              <a:t>Intravenous chemotherapy can be used for more advanced cases of squamous cell carcinoma to slow the growth or spread and to relieve symptoms</a:t>
            </a:r>
          </a:p>
          <a:p>
            <a:endParaRPr lang="en-GB" dirty="0"/>
          </a:p>
          <a:p>
            <a:r>
              <a:rPr lang="en-GB" dirty="0"/>
              <a:t>Chemotherapy can be used palliatively for advanced cases of melanoma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Picture 6" descr="Icon&#10;&#10;Description automatically generated">
            <a:extLst>
              <a:ext uri="{FF2B5EF4-FFF2-40B4-BE49-F238E27FC236}">
                <a16:creationId xmlns:a16="http://schemas.microsoft.com/office/drawing/2014/main" id="{1313FEE9-1B01-4D2E-A918-EFDA6D176E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A6617028-B91D-4083-A923-4EF0BD528DF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9886324"/>
      </p:ext>
    </p:extLst>
  </p:cSld>
  <p:clrMapOvr>
    <a:masterClrMapping/>
  </p:clrMapOvr>
  <mc:AlternateContent xmlns:mc="http://schemas.openxmlformats.org/markup-compatibility/2006" xmlns:p14="http://schemas.microsoft.com/office/powerpoint/2010/main">
    <mc:Choice Requires="p14">
      <p:transition spd="slow" p14:dur="2000" advTm="7626"/>
    </mc:Choice>
    <mc:Fallback xmlns="">
      <p:transition spd="slow" advTm="76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38</a:t>
            </a:fld>
            <a:endParaRPr lang="en-GB"/>
          </a:p>
        </p:txBody>
      </p:sp>
      <p:pic>
        <p:nvPicPr>
          <p:cNvPr id="4" name="Audio 3">
            <a:hlinkClick r:id="" action="ppaction://media"/>
            <a:extLst>
              <a:ext uri="{FF2B5EF4-FFF2-40B4-BE49-F238E27FC236}">
                <a16:creationId xmlns:a16="http://schemas.microsoft.com/office/drawing/2014/main" id="{CA48BF04-4783-4CD0-9945-038DF15BBC3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4119"/>
    </mc:Choice>
    <mc:Fallback xmlns="">
      <p:transition spd="slow" advTm="41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main risk factor for skin tumours is exposure to UV light</a:t>
            </a:r>
          </a:p>
          <a:p>
            <a:r>
              <a:rPr lang="en-GB" dirty="0">
                <a:solidFill>
                  <a:schemeClr val="bg1"/>
                </a:solidFill>
              </a:rPr>
              <a:t>Signs of a skin tumour can include unusual looking moles or ulcers that won’t heal</a:t>
            </a:r>
          </a:p>
          <a:p>
            <a:r>
              <a:rPr lang="en-GB" dirty="0">
                <a:solidFill>
                  <a:schemeClr val="bg1"/>
                </a:solidFill>
              </a:rPr>
              <a:t>Investigations usually include examination using a dermatoscope and may include either an incision biopsy or total excision of the suspicious lesion</a:t>
            </a:r>
          </a:p>
          <a:p>
            <a:r>
              <a:rPr lang="en-GB" dirty="0">
                <a:solidFill>
                  <a:schemeClr val="bg1"/>
                </a:solidFill>
              </a:rPr>
              <a:t>If a tumour is diagnosed it may or may not be invasive.  All invasive tumours, with the exception of Basal Cell Carcinomas of the skin, must be recorded as well as certain in-situ melanomas.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9" name="Audio 8">
            <a:hlinkClick r:id="" action="ppaction://media"/>
            <a:extLst>
              <a:ext uri="{FF2B5EF4-FFF2-40B4-BE49-F238E27FC236}">
                <a16:creationId xmlns:a16="http://schemas.microsoft.com/office/drawing/2014/main" id="{E092057A-BAB6-4C4C-91F5-64572D4B365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59496303"/>
      </p:ext>
    </p:extLst>
  </p:cSld>
  <p:clrMapOvr>
    <a:masterClrMapping/>
  </p:clrMapOvr>
  <mc:AlternateContent xmlns:mc="http://schemas.openxmlformats.org/markup-compatibility/2006" xmlns:p14="http://schemas.microsoft.com/office/powerpoint/2010/main">
    <mc:Choice Requires="p14">
      <p:transition spd="slow" p14:dur="2000" advTm="8614"/>
    </mc:Choice>
    <mc:Fallback xmlns="">
      <p:transition spd="slow" advTm="86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6640773" cy="4741453"/>
          </a:xfrm>
        </p:spPr>
        <p:txBody>
          <a:bodyPr>
            <a:normAutofit lnSpcReduction="10000"/>
          </a:bodyPr>
          <a:lstStyle/>
          <a:p>
            <a:r>
              <a:rPr lang="en-GB" dirty="0"/>
              <a:t>Exposure to ultraviolet radiation: sun or sunbeds</a:t>
            </a:r>
          </a:p>
          <a:p>
            <a:r>
              <a:rPr lang="en-GB" dirty="0"/>
              <a:t>A family history of skin cancer or a personal history of blistering sunburn. </a:t>
            </a:r>
          </a:p>
          <a:p>
            <a:r>
              <a:rPr lang="en-GB" dirty="0"/>
              <a:t>A large number of moles, or moles of unusual size or shape </a:t>
            </a:r>
          </a:p>
          <a:p>
            <a:r>
              <a:rPr lang="en-GB" dirty="0"/>
              <a:t>Fair skin / skin that freckles easily</a:t>
            </a:r>
          </a:p>
          <a:p>
            <a:r>
              <a:rPr lang="en-GB" dirty="0"/>
              <a:t>Naturally red or blond hair and blue or light-coloured eyes </a:t>
            </a:r>
          </a:p>
          <a:p>
            <a:r>
              <a:rPr lang="en-GB" dirty="0"/>
              <a:t>Previous ultraviolet light treatments for conditions including psoriasis and eczema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Graphic 6" descr="Sun outline">
            <a:extLst>
              <a:ext uri="{FF2B5EF4-FFF2-40B4-BE49-F238E27FC236}">
                <a16:creationId xmlns:a16="http://schemas.microsoft.com/office/drawing/2014/main" id="{089CBBAA-AEDE-4BF5-878D-AF4EC5840AD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8973" y="1867471"/>
            <a:ext cx="3874827" cy="3874827"/>
          </a:xfrm>
          <a:prstGeom prst="rect">
            <a:avLst/>
          </a:prstGeom>
        </p:spPr>
      </p:pic>
      <p:pic>
        <p:nvPicPr>
          <p:cNvPr id="9" name="Audio 8">
            <a:hlinkClick r:id="" action="ppaction://media"/>
            <a:extLst>
              <a:ext uri="{FF2B5EF4-FFF2-40B4-BE49-F238E27FC236}">
                <a16:creationId xmlns:a16="http://schemas.microsoft.com/office/drawing/2014/main" id="{4C88F7DF-5FA9-4990-9342-170DB87C9DE9}"/>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0072"/>
    </mc:Choice>
    <mc:Fallback xmlns="">
      <p:transition spd="slow" advTm="200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main risk factor for skin tumours is exposure to UV light</a:t>
            </a:r>
          </a:p>
          <a:p>
            <a:r>
              <a:rPr lang="en-GB" dirty="0"/>
              <a:t>Signs of a skin tumour can include unusual looking moles or ulcers that won’t heal</a:t>
            </a:r>
          </a:p>
          <a:p>
            <a:r>
              <a:rPr lang="en-GB" dirty="0">
                <a:solidFill>
                  <a:schemeClr val="bg1"/>
                </a:solidFill>
              </a:rPr>
              <a:t>Investigations usually include examination using a dermatoscope and may include either an incision biopsy or total excision of the suspicious lesion</a:t>
            </a:r>
          </a:p>
          <a:p>
            <a:r>
              <a:rPr lang="en-GB" dirty="0">
                <a:solidFill>
                  <a:schemeClr val="bg1"/>
                </a:solidFill>
              </a:rPr>
              <a:t>If a tumour is diagnosed it may or may not be invasive.  All invasive tumours, with the exception of Basal Cell Carcinomas of the skin, must be recorded as well as certain in-situ melanomas.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8" name="Audio 7">
            <a:hlinkClick r:id="" action="ppaction://media"/>
            <a:extLst>
              <a:ext uri="{FF2B5EF4-FFF2-40B4-BE49-F238E27FC236}">
                <a16:creationId xmlns:a16="http://schemas.microsoft.com/office/drawing/2014/main" id="{14695AB1-CD74-45D5-8B82-558A2915C9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7883731"/>
      </p:ext>
    </p:extLst>
  </p:cSld>
  <p:clrMapOvr>
    <a:masterClrMapping/>
  </p:clrMapOvr>
  <mc:AlternateContent xmlns:mc="http://schemas.openxmlformats.org/markup-compatibility/2006" xmlns:p14="http://schemas.microsoft.com/office/powerpoint/2010/main">
    <mc:Choice Requires="p14">
      <p:transition spd="slow" p14:dur="2000" advTm="8929"/>
    </mc:Choice>
    <mc:Fallback xmlns="">
      <p:transition spd="slow" advTm="89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main risk factor for skin tumours is exposure to UV light</a:t>
            </a:r>
          </a:p>
          <a:p>
            <a:r>
              <a:rPr lang="en-GB" dirty="0"/>
              <a:t>Signs of a skin tumour can include unusual looking moles or ulcers that won’t heal</a:t>
            </a:r>
          </a:p>
          <a:p>
            <a:r>
              <a:rPr lang="en-GB" dirty="0"/>
              <a:t>Investigations usually include examination using a dermatoscope and may include either an incision biopsy or total excision of the suspicious lesion</a:t>
            </a:r>
          </a:p>
          <a:p>
            <a:r>
              <a:rPr lang="en-GB" dirty="0">
                <a:solidFill>
                  <a:schemeClr val="bg1"/>
                </a:solidFill>
              </a:rPr>
              <a:t>If a tumour is diagnosed it may or may not be invasive.  All invasive tumours, with the exception of Basal Cell Carcinomas of the skin, must be recorded as well as certain in-situ melanomas.  Other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41</a:t>
            </a:fld>
            <a:endParaRPr lang="en-GB"/>
          </a:p>
        </p:txBody>
      </p:sp>
      <p:pic>
        <p:nvPicPr>
          <p:cNvPr id="8" name="Audio 7">
            <a:hlinkClick r:id="" action="ppaction://media"/>
            <a:extLst>
              <a:ext uri="{FF2B5EF4-FFF2-40B4-BE49-F238E27FC236}">
                <a16:creationId xmlns:a16="http://schemas.microsoft.com/office/drawing/2014/main" id="{B519B2D1-E5BD-487B-8359-5F051920CE5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58890418"/>
      </p:ext>
    </p:extLst>
  </p:cSld>
  <p:clrMapOvr>
    <a:masterClrMapping/>
  </p:clrMapOvr>
  <mc:AlternateContent xmlns:mc="http://schemas.openxmlformats.org/markup-compatibility/2006" xmlns:p14="http://schemas.microsoft.com/office/powerpoint/2010/main">
    <mc:Choice Requires="p14">
      <p:transition spd="slow" p14:dur="2000" advTm="12200"/>
    </mc:Choice>
    <mc:Fallback xmlns="">
      <p:transition spd="slow" advTm="12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main risk factor for skin tumours is exposure to UV light</a:t>
            </a:r>
          </a:p>
          <a:p>
            <a:r>
              <a:rPr lang="en-GB" dirty="0"/>
              <a:t>Signs of a skin tumour can include unusual looking moles or ulcers that won’t heal</a:t>
            </a:r>
          </a:p>
          <a:p>
            <a:r>
              <a:rPr lang="en-GB" dirty="0"/>
              <a:t>Investigations usually include examination using a dermatoscope and may include either an incision biopsy or total excision of the suspicious lesion</a:t>
            </a:r>
          </a:p>
          <a:p>
            <a:r>
              <a:rPr lang="en-GB" dirty="0"/>
              <a:t>If a tumour is diagnosed it may or may not be invasive.  All invasive tumours, with the exception of Basal Cell Carcinomas of the skin where no MDT discussion is required, must be recorded.  Certain in-situ melanomas must also be recorded.  Other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8" name="Audio 7">
            <a:hlinkClick r:id="" action="ppaction://media"/>
            <a:extLst>
              <a:ext uri="{FF2B5EF4-FFF2-40B4-BE49-F238E27FC236}">
                <a16:creationId xmlns:a16="http://schemas.microsoft.com/office/drawing/2014/main" id="{27FB3C51-042D-479D-A69C-61BBAB597D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0776610"/>
      </p:ext>
    </p:extLst>
  </p:cSld>
  <p:clrMapOvr>
    <a:masterClrMapping/>
  </p:clrMapOvr>
  <mc:AlternateContent xmlns:mc="http://schemas.openxmlformats.org/markup-compatibility/2006" xmlns:p14="http://schemas.microsoft.com/office/powerpoint/2010/main">
    <mc:Choice Requires="p14">
      <p:transition spd="slow" p14:dur="2000" advTm="30359"/>
    </mc:Choice>
    <mc:Fallback xmlns="">
      <p:transition spd="slow" advTm="303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43</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2269433"/>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10/12/2025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44</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45</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10/12/2025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46</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5997157" cy="4741453"/>
          </a:xfrm>
        </p:spPr>
        <p:txBody>
          <a:bodyPr>
            <a:normAutofit/>
          </a:bodyPr>
          <a:lstStyle/>
          <a:p>
            <a:r>
              <a:rPr lang="en-GB" dirty="0"/>
              <a:t>Have had an organ transplant requiring immunosuppressant drugs</a:t>
            </a:r>
          </a:p>
          <a:p>
            <a:r>
              <a:rPr lang="en-GB" dirty="0"/>
              <a:t>Previous therapeutic radiation treatments for adolescent acne </a:t>
            </a:r>
          </a:p>
          <a:p>
            <a:r>
              <a:rPr lang="en-GB" dirty="0"/>
              <a:t>Previous ultraviolet light treatments for conditions including psoriasis and eczema</a:t>
            </a:r>
          </a:p>
          <a:p>
            <a:r>
              <a:rPr lang="en-GB" dirty="0"/>
              <a:t>Occupational exposure to certain chemicals including creosote and motor oil</a:t>
            </a:r>
          </a:p>
          <a:p>
            <a:r>
              <a:rPr lang="en-GB" dirty="0"/>
              <a:t>Rare inherited conditions including Xeroderma pigmentosum and </a:t>
            </a:r>
            <a:r>
              <a:rPr lang="en-GB" dirty="0" err="1"/>
              <a:t>Gorlin</a:t>
            </a:r>
            <a:r>
              <a:rPr lang="en-GB" dirty="0"/>
              <a:t> syndrome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11" name="Picture 10" descr="Icon&#10;&#10;Description automatically generated">
            <a:extLst>
              <a:ext uri="{FF2B5EF4-FFF2-40B4-BE49-F238E27FC236}">
                <a16:creationId xmlns:a16="http://schemas.microsoft.com/office/drawing/2014/main" id="{67FA06ED-3D72-4261-9DC9-83E7EABCDF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90464" y="1165335"/>
            <a:ext cx="2363336" cy="2363336"/>
          </a:xfrm>
          <a:prstGeom prst="rect">
            <a:avLst/>
          </a:prstGeom>
        </p:spPr>
      </p:pic>
      <p:pic>
        <p:nvPicPr>
          <p:cNvPr id="8" name="Picture 7" descr="Icon&#10;&#10;Description automatically generated">
            <a:extLst>
              <a:ext uri="{FF2B5EF4-FFF2-40B4-BE49-F238E27FC236}">
                <a16:creationId xmlns:a16="http://schemas.microsoft.com/office/drawing/2014/main" id="{C08B4B7C-3D60-49F6-B328-20EDE537D1B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0464" y="3745585"/>
            <a:ext cx="2363336" cy="2363336"/>
          </a:xfrm>
          <a:prstGeom prst="rect">
            <a:avLst/>
          </a:prstGeom>
        </p:spPr>
      </p:pic>
      <p:pic>
        <p:nvPicPr>
          <p:cNvPr id="7" name="Audio 6">
            <a:hlinkClick r:id="" action="ppaction://media"/>
            <a:extLst>
              <a:ext uri="{FF2B5EF4-FFF2-40B4-BE49-F238E27FC236}">
                <a16:creationId xmlns:a16="http://schemas.microsoft.com/office/drawing/2014/main" id="{A8C7D739-A480-46EE-881C-107E439081C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7649864"/>
      </p:ext>
    </p:extLst>
  </p:cSld>
  <p:clrMapOvr>
    <a:masterClrMapping/>
  </p:clrMapOvr>
  <mc:AlternateContent xmlns:mc="http://schemas.openxmlformats.org/markup-compatibility/2006" xmlns:p14="http://schemas.microsoft.com/office/powerpoint/2010/main">
    <mc:Choice Requires="p14">
      <p:transition spd="slow" p14:dur="2000" advTm="11991"/>
    </mc:Choice>
    <mc:Fallback xmlns="">
      <p:transition spd="slow" advTm="11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Sign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sp>
        <p:nvSpPr>
          <p:cNvPr id="3" name="Content Placeholder 2">
            <a:extLst>
              <a:ext uri="{FF2B5EF4-FFF2-40B4-BE49-F238E27FC236}">
                <a16:creationId xmlns:a16="http://schemas.microsoft.com/office/drawing/2014/main" id="{8E1E5433-8B69-4E9A-9310-40F195735B88}"/>
              </a:ext>
            </a:extLst>
          </p:cNvPr>
          <p:cNvSpPr>
            <a:spLocks noGrp="1"/>
          </p:cNvSpPr>
          <p:nvPr>
            <p:ph idx="1"/>
          </p:nvPr>
        </p:nvSpPr>
        <p:spPr>
          <a:xfrm>
            <a:off x="838200" y="1435510"/>
            <a:ext cx="6040272" cy="4741453"/>
          </a:xfrm>
        </p:spPr>
        <p:txBody>
          <a:bodyPr/>
          <a:lstStyle/>
          <a:p>
            <a:pPr marL="0" indent="0">
              <a:buNone/>
            </a:pPr>
            <a:r>
              <a:rPr lang="en-GB" dirty="0"/>
              <a:t>Patients with a suspected melanoma may present with a lesion that:</a:t>
            </a:r>
          </a:p>
          <a:p>
            <a:r>
              <a:rPr lang="en-GB" dirty="0"/>
              <a:t>A – Is Asymmetrical</a:t>
            </a:r>
          </a:p>
          <a:p>
            <a:r>
              <a:rPr lang="en-GB" dirty="0"/>
              <a:t>B – Has a Border that is irregular</a:t>
            </a:r>
          </a:p>
          <a:p>
            <a:r>
              <a:rPr lang="en-GB" dirty="0"/>
              <a:t>C – Has uneven Colouring</a:t>
            </a:r>
          </a:p>
          <a:p>
            <a:r>
              <a:rPr lang="en-GB" dirty="0"/>
              <a:t>D – Has a Diameter of 6mm or more</a:t>
            </a:r>
          </a:p>
          <a:p>
            <a:r>
              <a:rPr lang="en-GB" dirty="0"/>
              <a:t>E – Is Evolving, changing it’s appearance</a:t>
            </a:r>
          </a:p>
        </p:txBody>
      </p:sp>
      <p:pic>
        <p:nvPicPr>
          <p:cNvPr id="8" name="Picture 7">
            <a:extLst>
              <a:ext uri="{FF2B5EF4-FFF2-40B4-BE49-F238E27FC236}">
                <a16:creationId xmlns:a16="http://schemas.microsoft.com/office/drawing/2014/main" id="{3D73D49C-40D5-4F2C-8E74-5A8FDC071D27}"/>
              </a:ext>
            </a:extLst>
          </p:cNvPr>
          <p:cNvPicPr>
            <a:picLocks noChangeAspect="1"/>
          </p:cNvPicPr>
          <p:nvPr/>
        </p:nvPicPr>
        <p:blipFill>
          <a:blip r:embed="rId5"/>
          <a:stretch>
            <a:fillRect/>
          </a:stretch>
        </p:blipFill>
        <p:spPr>
          <a:xfrm>
            <a:off x="9324975" y="1873866"/>
            <a:ext cx="2028825" cy="1390650"/>
          </a:xfrm>
          <a:prstGeom prst="rect">
            <a:avLst/>
          </a:prstGeom>
        </p:spPr>
      </p:pic>
      <p:pic>
        <p:nvPicPr>
          <p:cNvPr id="9" name="Picture 8">
            <a:extLst>
              <a:ext uri="{FF2B5EF4-FFF2-40B4-BE49-F238E27FC236}">
                <a16:creationId xmlns:a16="http://schemas.microsoft.com/office/drawing/2014/main" id="{AD653106-DC4F-4782-A2D6-21CFD74678C7}"/>
              </a:ext>
            </a:extLst>
          </p:cNvPr>
          <p:cNvPicPr>
            <a:picLocks noChangeAspect="1"/>
          </p:cNvPicPr>
          <p:nvPr/>
        </p:nvPicPr>
        <p:blipFill>
          <a:blip r:embed="rId6"/>
          <a:stretch>
            <a:fillRect/>
          </a:stretch>
        </p:blipFill>
        <p:spPr>
          <a:xfrm>
            <a:off x="9324975" y="3532139"/>
            <a:ext cx="1990725" cy="1333500"/>
          </a:xfrm>
          <a:prstGeom prst="rect">
            <a:avLst/>
          </a:prstGeom>
        </p:spPr>
      </p:pic>
      <p:pic>
        <p:nvPicPr>
          <p:cNvPr id="7" name="Audio 6">
            <a:hlinkClick r:id="" action="ppaction://media"/>
            <a:extLst>
              <a:ext uri="{FF2B5EF4-FFF2-40B4-BE49-F238E27FC236}">
                <a16:creationId xmlns:a16="http://schemas.microsoft.com/office/drawing/2014/main" id="{184A75E2-9FC5-4BA7-B2AA-F6859A21AF1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7392273"/>
      </p:ext>
    </p:extLst>
  </p:cSld>
  <p:clrMapOvr>
    <a:masterClrMapping/>
  </p:clrMapOvr>
  <mc:AlternateContent xmlns:mc="http://schemas.openxmlformats.org/markup-compatibility/2006" xmlns:p14="http://schemas.microsoft.com/office/powerpoint/2010/main">
    <mc:Choice Requires="p14">
      <p:transition spd="slow" p14:dur="2000" advTm="9530"/>
    </mc:Choice>
    <mc:Fallback xmlns="">
      <p:transition spd="slow" advTm="95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Sign &amp;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3" name="Content Placeholder 2">
            <a:extLst>
              <a:ext uri="{FF2B5EF4-FFF2-40B4-BE49-F238E27FC236}">
                <a16:creationId xmlns:a16="http://schemas.microsoft.com/office/drawing/2014/main" id="{8E1E5433-8B69-4E9A-9310-40F195735B88}"/>
              </a:ext>
            </a:extLst>
          </p:cNvPr>
          <p:cNvSpPr>
            <a:spLocks noGrp="1"/>
          </p:cNvSpPr>
          <p:nvPr>
            <p:ph idx="1"/>
          </p:nvPr>
        </p:nvSpPr>
        <p:spPr/>
        <p:txBody>
          <a:bodyPr/>
          <a:lstStyle/>
          <a:p>
            <a:pPr marL="0" indent="0">
              <a:buNone/>
            </a:pPr>
            <a:r>
              <a:rPr lang="en-GB" dirty="0"/>
              <a:t>Patients with a suspected non-melanoma may present with:</a:t>
            </a:r>
          </a:p>
          <a:p>
            <a:r>
              <a:rPr lang="en-GB" dirty="0"/>
              <a:t>An ulcer (an area where the skin has broken down) that doesn’t heal for 4 weeks</a:t>
            </a:r>
          </a:p>
          <a:p>
            <a:r>
              <a:rPr lang="en-GB" dirty="0"/>
              <a:t>A spot or sore that is painful, itchy or bleeds for more than 4 weeks</a:t>
            </a:r>
          </a:p>
          <a:p>
            <a:r>
              <a:rPr lang="en-GB" dirty="0"/>
              <a:t>A spot or sore that hasn’t healed in 4 weeks</a:t>
            </a:r>
          </a:p>
        </p:txBody>
      </p:sp>
      <p:pic>
        <p:nvPicPr>
          <p:cNvPr id="7" name="Audio 6">
            <a:hlinkClick r:id="" action="ppaction://media"/>
            <a:extLst>
              <a:ext uri="{FF2B5EF4-FFF2-40B4-BE49-F238E27FC236}">
                <a16:creationId xmlns:a16="http://schemas.microsoft.com/office/drawing/2014/main" id="{A295B5E1-BB35-4A57-822A-E33751C2439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5819873"/>
      </p:ext>
    </p:extLst>
  </p:cSld>
  <p:clrMapOvr>
    <a:masterClrMapping/>
  </p:clrMapOvr>
  <mc:AlternateContent xmlns:mc="http://schemas.openxmlformats.org/markup-compatibility/2006" xmlns:p14="http://schemas.microsoft.com/office/powerpoint/2010/main">
    <mc:Choice Requires="p14">
      <p:transition spd="slow" p14:dur="2000" advTm="8253"/>
    </mc:Choice>
    <mc:Fallback xmlns="">
      <p:transition spd="slow" advTm="82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16FD15E-7F53-436B-8D22-BD4B1F8347B4}"/>
              </a:ext>
            </a:extLst>
          </p:cNvPr>
          <p:cNvPicPr>
            <a:picLocks noChangeAspect="1"/>
          </p:cNvPicPr>
          <p:nvPr/>
        </p:nvPicPr>
        <p:blipFill>
          <a:blip r:embed="rId5"/>
          <a:stretch>
            <a:fillRect/>
          </a:stretch>
        </p:blipFill>
        <p:spPr>
          <a:xfrm>
            <a:off x="6377592" y="2511188"/>
            <a:ext cx="5665779" cy="3511538"/>
          </a:xfrm>
          <a:prstGeom prst="rect">
            <a:avLst/>
          </a:prstGeom>
        </p:spPr>
      </p:pic>
      <p:sp>
        <p:nvSpPr>
          <p:cNvPr id="9" name="Content Placeholder 2">
            <a:extLst>
              <a:ext uri="{FF2B5EF4-FFF2-40B4-BE49-F238E27FC236}">
                <a16:creationId xmlns:a16="http://schemas.microsoft.com/office/drawing/2014/main" id="{320DC648-945F-486B-B5FC-30B562B98F92}"/>
              </a:ext>
            </a:extLst>
          </p:cNvPr>
          <p:cNvSpPr txBox="1">
            <a:spLocks/>
          </p:cNvSpPr>
          <p:nvPr/>
        </p:nvSpPr>
        <p:spPr>
          <a:xfrm>
            <a:off x="854120" y="1451432"/>
            <a:ext cx="5780964" cy="4741453"/>
          </a:xfrm>
          <a:prstGeom prst="rect">
            <a:avLst/>
          </a:prstGeom>
        </p:spPr>
        <p:txBody>
          <a:bodyPr vert="horz" lIns="91440" tIns="45720" rIns="91440" bIns="45720" rtlCol="0">
            <a:norm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GB" dirty="0">
                <a:solidFill>
                  <a:schemeClr val="bg1"/>
                </a:solidFill>
              </a:rPr>
              <a:t>The skin is the body’s largest organ covering the outside of the body.  It is about 2mm thick and weighs approximately six pounds</a:t>
            </a:r>
          </a:p>
          <a:p>
            <a:pPr marL="285750" indent="-285750"/>
            <a:r>
              <a:rPr lang="en-GB" dirty="0"/>
              <a:t>The skin is made up of two layers, the epidermis (outer layer) and the dermis (middle layer).  Underneath the dermis is a deeper fatty layer called the subcutaneous layer (also known as the subcutis or hypodermis)</a:t>
            </a:r>
          </a:p>
          <a:p>
            <a:endParaRPr lang="en-GB" dirty="0"/>
          </a:p>
        </p:txBody>
      </p:sp>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1"/>
            <a:ext cx="10515599" cy="1171212"/>
          </a:xfrm>
        </p:spPr>
        <p:txBody>
          <a:bodyPr/>
          <a:lstStyle/>
          <a:p>
            <a:pPr marL="285750" indent="-285750"/>
            <a:r>
              <a:rPr lang="en-GB" dirty="0"/>
              <a:t>The skin is the body’s largest organ covering the outside of the body.  It is about 2mm thick and usually weighs between 3 and 5kg</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Audio 7">
            <a:hlinkClick r:id="" action="ppaction://media"/>
            <a:extLst>
              <a:ext uri="{FF2B5EF4-FFF2-40B4-BE49-F238E27FC236}">
                <a16:creationId xmlns:a16="http://schemas.microsoft.com/office/drawing/2014/main" id="{9FDA7E98-39D7-463B-8D87-C6FA40B3456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94706600"/>
      </p:ext>
    </p:extLst>
  </p:cSld>
  <p:clrMapOvr>
    <a:masterClrMapping/>
  </p:clrMapOvr>
  <mc:AlternateContent xmlns:mc="http://schemas.openxmlformats.org/markup-compatibility/2006" xmlns:p14="http://schemas.microsoft.com/office/powerpoint/2010/main">
    <mc:Choice Requires="p14">
      <p:transition spd="slow" p14:dur="2000" advTm="13384"/>
    </mc:Choice>
    <mc:Fallback xmlns="">
      <p:transition spd="slow" advTm="13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Skin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16988" cy="5039954"/>
          </a:xfrm>
        </p:spPr>
        <p:txBody>
          <a:bodyPr>
            <a:normAutofit lnSpcReduction="10000"/>
          </a:bodyPr>
          <a:lstStyle/>
          <a:p>
            <a:pPr marL="0" indent="0">
              <a:buNone/>
            </a:pPr>
            <a:r>
              <a:rPr lang="en-GB" dirty="0"/>
              <a:t>Regional lymph nodes are those appropriate to the site of the primary tumour</a:t>
            </a:r>
          </a:p>
          <a:p>
            <a:endParaRPr lang="en-GB" dirty="0"/>
          </a:p>
          <a:p>
            <a:endParaRPr lang="en-GB" dirty="0"/>
          </a:p>
          <a:p>
            <a:endParaRPr lang="en-GB" dirty="0"/>
          </a:p>
          <a:p>
            <a:endParaRPr lang="en-GB" dirty="0"/>
          </a:p>
          <a:p>
            <a:endParaRPr lang="en-GB" dirty="0"/>
          </a:p>
          <a:p>
            <a:endParaRPr lang="en-GB" dirty="0"/>
          </a:p>
          <a:p>
            <a:endParaRPr lang="en-GB" dirty="0"/>
          </a:p>
          <a:p>
            <a:r>
              <a:rPr lang="en-GB" dirty="0"/>
              <a:t>Ipsilateral – meaning on the same side of the body as the primary tumour</a:t>
            </a:r>
          </a:p>
          <a:p>
            <a:r>
              <a:rPr lang="en-GB" dirty="0"/>
              <a:t>Contralateral – meaning on the opposite side to the primary tumour</a:t>
            </a:r>
          </a:p>
          <a:p>
            <a:r>
              <a:rPr lang="en-GB" dirty="0"/>
              <a:t>All nodes other than those listed by body region would be considered distant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10/12/2025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8D6BB7E0-76B4-4FF3-A610-1EC7E1EDB4F1}"/>
              </a:ext>
            </a:extLst>
          </p:cNvPr>
          <p:cNvPicPr>
            <a:picLocks noChangeAspect="1"/>
          </p:cNvPicPr>
          <p:nvPr/>
        </p:nvPicPr>
        <p:blipFill>
          <a:blip r:embed="rId5"/>
          <a:stretch>
            <a:fillRect/>
          </a:stretch>
        </p:blipFill>
        <p:spPr>
          <a:xfrm>
            <a:off x="886552" y="1969780"/>
            <a:ext cx="10467248" cy="2864316"/>
          </a:xfrm>
          <a:prstGeom prst="rect">
            <a:avLst/>
          </a:prstGeom>
        </p:spPr>
      </p:pic>
      <p:pic>
        <p:nvPicPr>
          <p:cNvPr id="20" name="Audio 19">
            <a:hlinkClick r:id="" action="ppaction://media"/>
            <a:extLst>
              <a:ext uri="{FF2B5EF4-FFF2-40B4-BE49-F238E27FC236}">
                <a16:creationId xmlns:a16="http://schemas.microsoft.com/office/drawing/2014/main" id="{599DC841-6C33-D95C-6BC0-8C5863055EB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77466111"/>
      </p:ext>
    </p:extLst>
  </p:cSld>
  <p:clrMapOvr>
    <a:masterClrMapping/>
  </p:clrMapOvr>
  <mc:AlternateContent xmlns:mc="http://schemas.openxmlformats.org/markup-compatibility/2006" xmlns:p14="http://schemas.microsoft.com/office/powerpoint/2010/main">
    <mc:Choice Requires="p14">
      <p:transition spd="slow" p14:dur="2000" advTm="28480"/>
    </mc:Choice>
    <mc:Fallback xmlns="">
      <p:transition spd="slow" advTm="284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2024DB-DD24-419A-AD51-AA142FDF4A48}">
  <ds:schemaRefs>
    <ds:schemaRef ds:uri="http://purl.org/dc/elements/1.1/"/>
    <ds:schemaRef ds:uri="http://purl.org/dc/terms/"/>
    <ds:schemaRef ds:uri="http://schemas.microsoft.com/office/2006/metadata/properties"/>
    <ds:schemaRef ds:uri="http://www.w3.org/XML/1998/namespace"/>
    <ds:schemaRef ds:uri="7b410ab3-33f9-46b0-a7e8-8030da7493ff"/>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d90b2148-dfd5-4925-bdbf-65fefdd6aea1"/>
    <ds:schemaRef ds:uri="http://purl.org/dc/dcmitype/"/>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FE4BAC3A-B50D-43F6-901A-E38FD14B9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9982</TotalTime>
  <Words>5569</Words>
  <Application>Microsoft Office PowerPoint</Application>
  <PresentationFormat>Widescreen</PresentationFormat>
  <Paragraphs>576</Paragraphs>
  <Slides>46</Slides>
  <Notes>46</Notes>
  <HiddenSlides>0</HiddenSlides>
  <MMClips>46</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ＭＳ Ｐゴシック</vt:lpstr>
      <vt:lpstr>Arial</vt:lpstr>
      <vt:lpstr>Arial Nova</vt:lpstr>
      <vt:lpstr>Arial Nova Light</vt:lpstr>
      <vt:lpstr>Calibri</vt:lpstr>
      <vt:lpstr>Segoe UI</vt:lpstr>
      <vt:lpstr>Segoe UI Semibold</vt:lpstr>
      <vt:lpstr>ヒラギノ角ゴ Pro W3</vt:lpstr>
      <vt:lpstr>NDRS</vt:lpstr>
      <vt:lpstr>National Disease Registration Service (NDRS)</vt:lpstr>
      <vt:lpstr>Agenda</vt:lpstr>
      <vt:lpstr>Skin</vt:lpstr>
      <vt:lpstr>Skin – Causes &amp; Risk Factors</vt:lpstr>
      <vt:lpstr>Skin – Causes &amp; Risk Factors</vt:lpstr>
      <vt:lpstr>Skin – Sign &amp; Symptoms</vt:lpstr>
      <vt:lpstr>Skin – Sign &amp; Symptoms</vt:lpstr>
      <vt:lpstr>Skin – Anatomy &amp; Physiology</vt:lpstr>
      <vt:lpstr>Skin – Regional Lymph Nodes</vt:lpstr>
      <vt:lpstr>Skin - Diagnosis</vt:lpstr>
      <vt:lpstr>Skin – Morphology – Melanoma</vt:lpstr>
      <vt:lpstr>Skin – Morphology – Invasive Melanoma</vt:lpstr>
      <vt:lpstr>Skin – Morphology – Invasive Melanoma</vt:lpstr>
      <vt:lpstr>Skin – Morphology – In-situ Melanoma</vt:lpstr>
      <vt:lpstr>Skin – Morphology – Basal Cell Carcinoma (BCC)</vt:lpstr>
      <vt:lpstr>Skin – Morphology – Basal Cell Carcinoma (BCC)</vt:lpstr>
      <vt:lpstr>Skin – Morphology – Squamous Cell Carcinoma (SCC)</vt:lpstr>
      <vt:lpstr>Skin – Morphology – Other types of Non-Melanoma</vt:lpstr>
      <vt:lpstr>Skin – ICD10 coding – Melanoma vs Non-melanoma</vt:lpstr>
      <vt:lpstr>Skin – ICD10 coding – Melanoma, Invasive </vt:lpstr>
      <vt:lpstr>Skin – ICD10 coding – Melanoma In-situ</vt:lpstr>
      <vt:lpstr>Skin – ICD10 coding – Non-melanoma </vt:lpstr>
      <vt:lpstr>Skin – Depth – Clark level </vt:lpstr>
      <vt:lpstr>Skin – Depth – Breslow depth</vt:lpstr>
      <vt:lpstr>Skin – Mitotic rate</vt:lpstr>
      <vt:lpstr>Skin – Grade – Squamous cell carcinoma only</vt:lpstr>
      <vt:lpstr>Skin – Stage</vt:lpstr>
      <vt:lpstr>Skin – Stage</vt:lpstr>
      <vt:lpstr>Skin – Stage - Integrated</vt:lpstr>
      <vt:lpstr>Skin – Stage - Integrated</vt:lpstr>
      <vt:lpstr>Skin – Treatment - Surgery</vt:lpstr>
      <vt:lpstr>Skin – Treatment - Surgery</vt:lpstr>
      <vt:lpstr>Skin – Treatment - Radiotherapy</vt:lpstr>
      <vt:lpstr>Skin – Photodynamic Therapy (PDT)</vt:lpstr>
      <vt:lpstr>Skin – Treatment – Targeted treatments</vt:lpstr>
      <vt:lpstr>Skin – Treatment – Immunotherapy treatments</vt:lpstr>
      <vt:lpstr>Skin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239</cp:revision>
  <dcterms:created xsi:type="dcterms:W3CDTF">2021-02-08T11:29:00Z</dcterms:created>
  <dcterms:modified xsi:type="dcterms:W3CDTF">2025-12-10T12:19:00Z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