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639" r:id="rId5"/>
    <p:sldId id="583" r:id="rId6"/>
    <p:sldId id="271" r:id="rId7"/>
    <p:sldId id="666" r:id="rId8"/>
    <p:sldId id="266" r:id="rId9"/>
    <p:sldId id="638" r:id="rId10"/>
    <p:sldId id="637" r:id="rId11"/>
    <p:sldId id="640" r:id="rId12"/>
    <p:sldId id="641" r:id="rId13"/>
    <p:sldId id="636" r:id="rId14"/>
    <p:sldId id="642" r:id="rId15"/>
    <p:sldId id="635" r:id="rId16"/>
    <p:sldId id="633" r:id="rId17"/>
    <p:sldId id="644" r:id="rId18"/>
    <p:sldId id="645" r:id="rId19"/>
    <p:sldId id="634" r:id="rId20"/>
    <p:sldId id="721" r:id="rId21"/>
    <p:sldId id="643" r:id="rId22"/>
    <p:sldId id="646" r:id="rId23"/>
    <p:sldId id="655" r:id="rId24"/>
    <p:sldId id="657" r:id="rId25"/>
    <p:sldId id="658" r:id="rId26"/>
    <p:sldId id="656" r:id="rId27"/>
    <p:sldId id="649" r:id="rId28"/>
    <p:sldId id="668" r:id="rId29"/>
    <p:sldId id="620" r:id="rId30"/>
    <p:sldId id="725" r:id="rId31"/>
    <p:sldId id="648" r:id="rId32"/>
    <p:sldId id="647" r:id="rId33"/>
    <p:sldId id="726" r:id="rId34"/>
    <p:sldId id="631" r:id="rId35"/>
    <p:sldId id="661" r:id="rId36"/>
    <p:sldId id="660" r:id="rId37"/>
    <p:sldId id="571" r:id="rId38"/>
    <p:sldId id="630" r:id="rId39"/>
    <p:sldId id="665" r:id="rId40"/>
    <p:sldId id="664" r:id="rId41"/>
    <p:sldId id="663" r:id="rId42"/>
    <p:sldId id="662" r:id="rId43"/>
    <p:sldId id="543" r:id="rId44"/>
    <p:sldId id="720" r:id="rId45"/>
    <p:sldId id="578" r:id="rId46"/>
    <p:sldId id="724" r:id="rId4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639"/>
            <p14:sldId id="583"/>
            <p14:sldId id="271"/>
            <p14:sldId id="666"/>
            <p14:sldId id="266"/>
            <p14:sldId id="638"/>
            <p14:sldId id="637"/>
            <p14:sldId id="640"/>
            <p14:sldId id="641"/>
            <p14:sldId id="636"/>
            <p14:sldId id="642"/>
            <p14:sldId id="635"/>
            <p14:sldId id="633"/>
            <p14:sldId id="644"/>
            <p14:sldId id="645"/>
            <p14:sldId id="634"/>
            <p14:sldId id="721"/>
            <p14:sldId id="643"/>
            <p14:sldId id="646"/>
            <p14:sldId id="655"/>
            <p14:sldId id="657"/>
            <p14:sldId id="658"/>
            <p14:sldId id="656"/>
            <p14:sldId id="649"/>
            <p14:sldId id="668"/>
            <p14:sldId id="620"/>
            <p14:sldId id="725"/>
            <p14:sldId id="648"/>
            <p14:sldId id="647"/>
            <p14:sldId id="726"/>
            <p14:sldId id="631"/>
            <p14:sldId id="661"/>
            <p14:sldId id="660"/>
            <p14:sldId id="571"/>
            <p14:sldId id="630"/>
            <p14:sldId id="665"/>
            <p14:sldId id="664"/>
            <p14:sldId id="663"/>
            <p14:sldId id="662"/>
            <p14:sldId id="543"/>
            <p14:sldId id="720"/>
            <p14:sldId id="578"/>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3144" autoAdjust="0"/>
  </p:normalViewPr>
  <p:slideViewPr>
    <p:cSldViewPr snapToGrid="0">
      <p:cViewPr varScale="1">
        <p:scale>
          <a:sx n="81" d="100"/>
          <a:sy n="81" d="100"/>
        </p:scale>
        <p:origin x="1638" y="78"/>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10T11:22:13.892"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10/12/2025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10/12/2025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Sarcoma,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4060786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Soft tissue sarcomas can occur in a number of different types of body tissue, one of which is muscle.  Muscle may be of the type over which we have control, such as that found in the limbs… it may be of the smooth type which functions without voluntary control and can be found in the digestive system and blood vessels … or it may be the muscle that forms the heart.</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746071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tissues in which sarcomas may form include the deep layers of the skin, fatty tissue, nerve tissue and the tissues around the joints.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718766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rare for sarcomas to include regional lymph node involvement … but when it does occur the regional lymph nodes will be appropriate to the site of the primary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176221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Diagnosis of a sarcoma usually involves physical examination, one or more types of imaging and potentially blood tests and/or a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202105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morphology of a sarcoma will depend on the type of cell they most resemble which is not necessarily the cell type in which the tumour has arisen.  There are more than a hundred different subtypes.  Clues to the type of sarcoma cell are often in the first part of the name. For instance: a Lipo- prefix means the sarcoma most closely resembles fat cells, Fibro- fibrous tissue and Angio- blood vessels.  Specific morphology would normally be detailed on a path report where a biopsy or surgical removal has taken place.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936317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Ewing sarcomas can arise in either bone or soft tissue and occur mainly in teenagers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4302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type of bone sarcoma is an osteosarcoma, of which there are a number of sub-types including those shown here.  Osteosarcomas are a common primary sarcoma in teenagers and young adults.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468043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Chondrosarcomas occur in cartilage and are more common in the over 30s.</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401740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coding of bone sarcomas is largely topographical – the code tells you where the tumour is.  In this instance, the C40 codes relate to specific bones and joints in the arms and legs…</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5844459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other bones and joints are covered in C41.  It should be noted that both C40 and C41 include sarcomas of the cartilage in the skeletal joints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85810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We’ll look at the some facts about bone and soft tissue Sarcomas, their diagnosis &amp; treatment and the coding to use.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50304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soft tissue sarcomas may also indicate the type of sarcoma.  C46 is specific to Kaposi sarcoma…</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1547652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other sarcomas are often coded to C49, depending on the location of the primary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811040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It should be noted that there are exceptions to this.  As already mentioned, articular cartilage is coded to C40 or C41, while others are coded as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1882248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here. As always, an asterix indicates more specific coding with the final digit … while a final X indicates a top level only code.</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549352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with many grading systems, the closer the resemblance of tumour cells to normal, healthy cells, the lower the number.  For bone sarcomas, the numeric grade is translated into Low and High grade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41215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Grading of Soft Tissue Sarcomas relies not only on the resemblance to normal tissue but also on the rate of reproduction and the presence of any dead tissue within the tumour.  Each of these factors is  given a score which is then added to the other factors to assign the Grade.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548493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Unless otherwise specified, stageable sarcomas must be staged using the appropriate UICC TNM version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092591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details on recording Stage please refer to the NDRS training module KPI-TNM Staging 101, which explains the staging process…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3177105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however, with sarcomas of the bone, it should be noted that pelvic and spinal sarcomas do not have a group stage allocated to them.  T, N &amp; M elements of the stage should still be recorded.</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893066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Similarly, most soft tissue Sarcomas are stageable at the level of T, N &amp; M…</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196772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5013611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although, as with bone, some don’t have stage group classifications.  T, N &amp; M stage would still need to be recorded for all stageable sarcomas using the appropriate UICC TNM version.  There </a:t>
            </a:r>
            <a:r>
              <a:rPr lang="en-GB" b="1" dirty="0"/>
              <a:t>are</a:t>
            </a:r>
            <a:r>
              <a:rPr lang="en-GB" dirty="0"/>
              <a:t> some exceptions: GISTs would be staged using the appropriate TNM staging system for the GIST location and uterine sarcomas would be staged using the relevant FIGO staging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0408889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is a common treatment for sarcomas, with the extent of the surgery being dependent on the size and location of the tumour.  </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8736365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is sometimes used to shrink a tumour prior to surgery.  It may also be offered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25127815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may be offered neo-adjuvantly if the tumour is borderline operable.  It may also be offered either as an adjuvant treatment to reduce the risk of recurrence or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42237093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109471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Sarcomas are more likely in specific age groups (depending on the type)… where particular genetic mutations have occurred … or where there exists a history of bone disease</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539729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Bone sarcomas may present with difficulty moving or fracture caused by a tumour in the bone.  Sarcomas of either type may present with pain or weight loss</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9361215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Diagnostic investigations normally include a physical examination and some form of imaging.  Blood tests or a biopsy may also be needed</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2691809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Most sarcomas are stageable.  Where a sarcoma is considered stageable, the relevant sarcoma- or location-specific staging must be recorded</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22106162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While surgery is the most common treatment for sarcoma, chemotherapy or radiotherapy may also be offered.</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022718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Sarcomas are rare - only around 1% of malignancies are determined to be a sarcoma, either of the bone or soft tissue.  A sarcoma may arise anywhere in the body</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20394893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a:t>
            </a:r>
            <a:r>
              <a:rPr lang="en-GB"/>
              <a:t>from the NDRS </a:t>
            </a:r>
            <a:r>
              <a:rPr lang="en-GB" dirty="0"/>
              <a:t>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the subtype, sarcomas can develop in people of all ages but the overall risk does increase with age – around 10% of soft tissue sarcomas are in people under the age of 30 whereas roughly 40% occur in people over the age of 65.  Family history, radiation exposure and prior bone disease are also known to increase the risk of developing a sarcoma</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313778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symptoms are specific to sarcomas of the bone, such as a pathological fracture or difficulty moving.  Other signs of a possible sarcoma include pain, swelling or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035436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skeleton has multiple functions.  It supports other tissues such as muscle, fat and skin – it protects vital organs within the ribcage – and it provides leverage to allow the muscles to move us around.</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566918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Bones are usually comprised of three layers:  a tough membrane on the outside, underneath that - a layer of solid bone … and in the middle: a honeycomb structure of bone in the marrow space.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215024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Bone itself is formed on a framework of cartilage. This framework also incorporates minerals including calcium - which gives the bones their hardness – as well as specific types of cells. The 3 main bone cell types work together to form and maintain the skeletal structure:</a:t>
            </a:r>
          </a:p>
          <a:p>
            <a:r>
              <a:rPr lang="en-GB" dirty="0"/>
              <a:t>If a bone injury occurs, the osteoblasts make new bone framework to repair the damage, occasionally making too much.</a:t>
            </a:r>
          </a:p>
          <a:p>
            <a:r>
              <a:rPr lang="en-GB" dirty="0"/>
              <a:t>The osteoclasts remove any extra framework, reshaping the bone in the process. As bone forms, osteoblasts are trapped within it and become part of the hardened structure. These fully formed bone cells are known as osteocytes.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6340110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10/12/2025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10/12/2025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10/12/2025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8.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8.tif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8.tiff"/><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2.m4a"/><Relationship Id="rId1" Type="http://schemas.microsoft.com/office/2007/relationships/media" Target="../media/media42.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3.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sz="2800" dirty="0"/>
              <a:t>Sarcoma</a:t>
            </a:r>
          </a:p>
          <a:p>
            <a:r>
              <a:rPr lang="en-GB" dirty="0"/>
              <a:t>v4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2" name="Audio 11">
            <a:hlinkClick r:id="" action="ppaction://media"/>
            <a:extLst>
              <a:ext uri="{FF2B5EF4-FFF2-40B4-BE49-F238E27FC236}">
                <a16:creationId xmlns:a16="http://schemas.microsoft.com/office/drawing/2014/main" id="{F92FC1B4-F195-4C43-A0D7-3080E283B0A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46741611"/>
      </p:ext>
    </p:extLst>
  </p:cSld>
  <p:clrMapOvr>
    <a:masterClrMapping/>
  </p:clrMapOvr>
  <mc:AlternateContent xmlns:mc="http://schemas.openxmlformats.org/markup-compatibility/2006" xmlns:p14="http://schemas.microsoft.com/office/powerpoint/2010/main">
    <mc:Choice Requires="p14">
      <p:transition spd="slow" p14:dur="2000" advTm="13993"/>
    </mc:Choice>
    <mc:Fallback xmlns="">
      <p:transition spd="slow" advTm="139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Anatomy &amp; Physiology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248400" cy="4741453"/>
          </a:xfrm>
        </p:spPr>
        <p:txBody>
          <a:bodyPr>
            <a:normAutofit fontScale="92500" lnSpcReduction="10000"/>
          </a:bodyPr>
          <a:lstStyle/>
          <a:p>
            <a:pPr marL="0" indent="0">
              <a:buNone/>
            </a:pPr>
            <a:r>
              <a:rPr lang="en-GB" dirty="0"/>
              <a:t>There are different types of soft tissue</a:t>
            </a:r>
          </a:p>
          <a:p>
            <a:r>
              <a:rPr lang="en-GB" dirty="0"/>
              <a:t>Muscle</a:t>
            </a:r>
          </a:p>
          <a:p>
            <a:endParaRPr lang="en-GB" dirty="0"/>
          </a:p>
          <a:p>
            <a:pPr marL="714375" indent="-227013"/>
            <a:r>
              <a:rPr lang="en-GB" dirty="0"/>
              <a:t>Skeletal muscle – subject to voluntary control</a:t>
            </a:r>
          </a:p>
          <a:p>
            <a:pPr marL="714375" indent="-227013"/>
            <a:endParaRPr lang="en-GB" dirty="0"/>
          </a:p>
          <a:p>
            <a:pPr marL="714375" indent="-227013"/>
            <a:r>
              <a:rPr lang="en-GB" dirty="0"/>
              <a:t>Smooth muscle – not subject to voluntary control, found in the uterus, digestive system and blood vessels</a:t>
            </a:r>
          </a:p>
          <a:p>
            <a:pPr marL="714375" indent="-227013"/>
            <a:endParaRPr lang="en-GB" dirty="0"/>
          </a:p>
          <a:p>
            <a:pPr marL="714375" indent="-227013"/>
            <a:r>
              <a:rPr lang="en-GB" dirty="0"/>
              <a:t>Cardiac muscle – the muscle that forms the heart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6044D2D5-3C11-4537-83FB-BD275F5C9CA9}"/>
              </a:ext>
            </a:extLst>
          </p:cNvPr>
          <p:cNvPicPr>
            <a:picLocks noChangeAspect="1"/>
          </p:cNvPicPr>
          <p:nvPr/>
        </p:nvPicPr>
        <p:blipFill>
          <a:blip r:embed="rId5"/>
          <a:stretch>
            <a:fillRect/>
          </a:stretch>
        </p:blipFill>
        <p:spPr>
          <a:xfrm>
            <a:off x="6950213" y="1282463"/>
            <a:ext cx="4403587" cy="5039399"/>
          </a:xfrm>
          <a:prstGeom prst="rect">
            <a:avLst/>
          </a:prstGeom>
        </p:spPr>
      </p:pic>
      <p:pic>
        <p:nvPicPr>
          <p:cNvPr id="14" name="Audio 13">
            <a:hlinkClick r:id="" action="ppaction://media"/>
            <a:extLst>
              <a:ext uri="{FF2B5EF4-FFF2-40B4-BE49-F238E27FC236}">
                <a16:creationId xmlns:a16="http://schemas.microsoft.com/office/drawing/2014/main" id="{6A7764E3-6AF6-48BD-AAE5-C77E5C180FA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577623"/>
      </p:ext>
    </p:extLst>
  </p:cSld>
  <p:clrMapOvr>
    <a:masterClrMapping/>
  </p:clrMapOvr>
  <mc:AlternateContent xmlns:mc="http://schemas.openxmlformats.org/markup-compatibility/2006" xmlns:p14="http://schemas.microsoft.com/office/powerpoint/2010/main">
    <mc:Choice Requires="p14">
      <p:transition spd="slow" p14:dur="2000" advTm="25420"/>
    </mc:Choice>
    <mc:Fallback xmlns="">
      <p:transition spd="slow" advTm="25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Anatomy &amp; Physiology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248400" cy="4741453"/>
          </a:xfrm>
        </p:spPr>
        <p:txBody>
          <a:bodyPr>
            <a:normAutofit/>
          </a:bodyPr>
          <a:lstStyle/>
          <a:p>
            <a:r>
              <a:rPr lang="en-GB" dirty="0"/>
              <a:t>Fat &amp; deep skin tissues</a:t>
            </a:r>
          </a:p>
          <a:p>
            <a:endParaRPr lang="en-GB" dirty="0"/>
          </a:p>
          <a:p>
            <a:r>
              <a:rPr lang="en-GB" dirty="0"/>
              <a:t>Blood vessels</a:t>
            </a:r>
          </a:p>
          <a:p>
            <a:endParaRPr lang="en-GB" dirty="0"/>
          </a:p>
          <a:p>
            <a:r>
              <a:rPr lang="en-GB" dirty="0"/>
              <a:t>Nerves</a:t>
            </a:r>
          </a:p>
          <a:p>
            <a:endParaRPr lang="en-GB" dirty="0"/>
          </a:p>
          <a:p>
            <a:r>
              <a:rPr lang="en-GB" dirty="0"/>
              <a:t>Tendons and ligaments</a:t>
            </a:r>
          </a:p>
          <a:p>
            <a:endParaRPr lang="en-GB" dirty="0"/>
          </a:p>
          <a:p>
            <a:r>
              <a:rPr lang="en-GB" dirty="0"/>
              <a:t>Tissues around the joints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a:extLst>
              <a:ext uri="{FF2B5EF4-FFF2-40B4-BE49-F238E27FC236}">
                <a16:creationId xmlns:a16="http://schemas.microsoft.com/office/drawing/2014/main" id="{6044D2D5-3C11-4537-83FB-BD275F5C9CA9}"/>
              </a:ext>
            </a:extLst>
          </p:cNvPr>
          <p:cNvPicPr>
            <a:picLocks noChangeAspect="1"/>
          </p:cNvPicPr>
          <p:nvPr/>
        </p:nvPicPr>
        <p:blipFill>
          <a:blip r:embed="rId5"/>
          <a:stretch>
            <a:fillRect/>
          </a:stretch>
        </p:blipFill>
        <p:spPr>
          <a:xfrm>
            <a:off x="6950213" y="1282463"/>
            <a:ext cx="4403587" cy="5039399"/>
          </a:xfrm>
          <a:prstGeom prst="rect">
            <a:avLst/>
          </a:prstGeom>
        </p:spPr>
      </p:pic>
      <p:pic>
        <p:nvPicPr>
          <p:cNvPr id="8" name="Audio 7">
            <a:hlinkClick r:id="" action="ppaction://media"/>
            <a:extLst>
              <a:ext uri="{FF2B5EF4-FFF2-40B4-BE49-F238E27FC236}">
                <a16:creationId xmlns:a16="http://schemas.microsoft.com/office/drawing/2014/main" id="{50A79331-F1F5-4C05-BFCA-91844262E4E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52865357"/>
      </p:ext>
    </p:extLst>
  </p:cSld>
  <p:clrMapOvr>
    <a:masterClrMapping/>
  </p:clrMapOvr>
  <mc:AlternateContent xmlns:mc="http://schemas.openxmlformats.org/markup-compatibility/2006" xmlns:p14="http://schemas.microsoft.com/office/powerpoint/2010/main">
    <mc:Choice Requires="p14">
      <p:transition spd="slow" p14:dur="2000" advTm="13338"/>
    </mc:Choice>
    <mc:Fallback xmlns="">
      <p:transition spd="slow" advTm="133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62713" cy="4741453"/>
          </a:xfrm>
        </p:spPr>
        <p:txBody>
          <a:bodyPr/>
          <a:lstStyle/>
          <a:p>
            <a:pPr marL="0" indent="0">
              <a:buNone/>
            </a:pPr>
            <a:r>
              <a:rPr lang="en-GB" dirty="0"/>
              <a:t>The regional lymph nodes for sarcomas are those appropriate to the site of the primary tumour</a:t>
            </a:r>
          </a:p>
          <a:p>
            <a:pPr marL="0" indent="0">
              <a:buNone/>
            </a:pPr>
            <a:endParaRPr lang="en-GB" dirty="0"/>
          </a:p>
          <a:p>
            <a:pPr marL="0" indent="0">
              <a:buNone/>
            </a:pPr>
            <a:r>
              <a:rPr lang="en-GB" dirty="0"/>
              <a:t>Regional lymph node involvement is rare for sarcoma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grpSp>
        <p:nvGrpSpPr>
          <p:cNvPr id="7" name="Group 6">
            <a:extLst>
              <a:ext uri="{FF2B5EF4-FFF2-40B4-BE49-F238E27FC236}">
                <a16:creationId xmlns:a16="http://schemas.microsoft.com/office/drawing/2014/main" id="{B9196639-216E-41E8-A90B-076B3B1A953C}"/>
              </a:ext>
            </a:extLst>
          </p:cNvPr>
          <p:cNvGrpSpPr/>
          <p:nvPr/>
        </p:nvGrpSpPr>
        <p:grpSpPr>
          <a:xfrm>
            <a:off x="7784910" y="1515841"/>
            <a:ext cx="3477152" cy="4625217"/>
            <a:chOff x="5135220" y="1052736"/>
            <a:chExt cx="4008780" cy="5332375"/>
          </a:xfrm>
        </p:grpSpPr>
        <p:pic>
          <p:nvPicPr>
            <p:cNvPr id="8" name="Graphic 7">
              <a:extLst>
                <a:ext uri="{FF2B5EF4-FFF2-40B4-BE49-F238E27FC236}">
                  <a16:creationId xmlns:a16="http://schemas.microsoft.com/office/drawing/2014/main" id="{8440E523-BDF3-4B59-9AFE-A766778250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E92ACA28-1389-4CF8-BE3C-95F74132EDB8}"/>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0" name="Audio 9">
            <a:hlinkClick r:id="" action="ppaction://media"/>
            <a:extLst>
              <a:ext uri="{FF2B5EF4-FFF2-40B4-BE49-F238E27FC236}">
                <a16:creationId xmlns:a16="http://schemas.microsoft.com/office/drawing/2014/main" id="{7ABC3902-382A-479D-9B31-874AD285459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84926461"/>
      </p:ext>
    </p:extLst>
  </p:cSld>
  <p:clrMapOvr>
    <a:masterClrMapping/>
  </p:clrMapOvr>
  <mc:AlternateContent xmlns:mc="http://schemas.openxmlformats.org/markup-compatibility/2006" xmlns:p14="http://schemas.microsoft.com/office/powerpoint/2010/main">
    <mc:Choice Requires="p14">
      <p:transition spd="slow" p14:dur="2000" advTm="13593"/>
    </mc:Choice>
    <mc:Fallback xmlns="">
      <p:transition spd="slow" advTm="135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a:bodyPr>
          <a:lstStyle/>
          <a:p>
            <a:r>
              <a:rPr lang="en-GB" dirty="0"/>
              <a:t>Physical Examination</a:t>
            </a:r>
          </a:p>
          <a:p>
            <a:endParaRPr lang="en-GB" dirty="0"/>
          </a:p>
          <a:p>
            <a:r>
              <a:rPr lang="en-GB" dirty="0"/>
              <a:t>Imaging:</a:t>
            </a:r>
          </a:p>
          <a:p>
            <a:pPr lvl="1"/>
            <a:r>
              <a:rPr lang="en-GB" dirty="0"/>
              <a:t>X – Ray</a:t>
            </a:r>
          </a:p>
          <a:p>
            <a:pPr lvl="1"/>
            <a:r>
              <a:rPr lang="en-GB" dirty="0"/>
              <a:t>Ultrasound Scan</a:t>
            </a:r>
          </a:p>
          <a:p>
            <a:pPr lvl="1"/>
            <a:r>
              <a:rPr lang="en-GB" dirty="0"/>
              <a:t>CT Scan</a:t>
            </a:r>
          </a:p>
          <a:p>
            <a:pPr lvl="1"/>
            <a:r>
              <a:rPr lang="en-GB" dirty="0"/>
              <a:t>MRI Scan (pictured)</a:t>
            </a:r>
          </a:p>
          <a:p>
            <a:pPr lvl="1"/>
            <a:r>
              <a:rPr lang="en-GB" dirty="0"/>
              <a:t>PET Scan</a:t>
            </a:r>
          </a:p>
          <a:p>
            <a:pPr lvl="1"/>
            <a:endParaRPr lang="en-GB" dirty="0"/>
          </a:p>
          <a:p>
            <a:r>
              <a:rPr lang="en-GB" dirty="0"/>
              <a:t>Blood tests</a:t>
            </a:r>
          </a:p>
          <a:p>
            <a:r>
              <a:rPr lang="en-GB" dirty="0"/>
              <a:t>Biopsy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a:extLst>
              <a:ext uri="{FF2B5EF4-FFF2-40B4-BE49-F238E27FC236}">
                <a16:creationId xmlns:a16="http://schemas.microsoft.com/office/drawing/2014/main" id="{A57568C3-6300-4936-82BD-A8491F95CF97}"/>
              </a:ext>
            </a:extLst>
          </p:cNvPr>
          <p:cNvPicPr>
            <a:picLocks noChangeAspect="1"/>
          </p:cNvPicPr>
          <p:nvPr/>
        </p:nvPicPr>
        <p:blipFill>
          <a:blip r:embed="rId5"/>
          <a:stretch>
            <a:fillRect/>
          </a:stretch>
        </p:blipFill>
        <p:spPr>
          <a:xfrm>
            <a:off x="8381728" y="1914525"/>
            <a:ext cx="3122013" cy="4262438"/>
          </a:xfrm>
          <a:prstGeom prst="rect">
            <a:avLst/>
          </a:prstGeom>
        </p:spPr>
      </p:pic>
      <p:pic>
        <p:nvPicPr>
          <p:cNvPr id="9" name="Audio 8">
            <a:hlinkClick r:id="" action="ppaction://media"/>
            <a:extLst>
              <a:ext uri="{FF2B5EF4-FFF2-40B4-BE49-F238E27FC236}">
                <a16:creationId xmlns:a16="http://schemas.microsoft.com/office/drawing/2014/main" id="{48A49B4A-D21E-4506-922D-95A1C0C32C6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37890045"/>
      </p:ext>
    </p:extLst>
  </p:cSld>
  <p:clrMapOvr>
    <a:masterClrMapping/>
  </p:clrMapOvr>
  <mc:AlternateContent xmlns:mc="http://schemas.openxmlformats.org/markup-compatibility/2006" xmlns:p14="http://schemas.microsoft.com/office/powerpoint/2010/main">
    <mc:Choice Requires="p14">
      <p:transition spd="slow" p14:dur="2000" advTm="12407"/>
    </mc:Choice>
    <mc:Fallback xmlns="">
      <p:transition spd="slow" advTm="124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Morphology – Soft Tissue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a:extLst>
              <a:ext uri="{FF2B5EF4-FFF2-40B4-BE49-F238E27FC236}">
                <a16:creationId xmlns:a16="http://schemas.microsoft.com/office/drawing/2014/main" id="{4CD633AE-AF43-4C24-84FE-B0F6620E8139}"/>
              </a:ext>
            </a:extLst>
          </p:cNvPr>
          <p:cNvPicPr>
            <a:picLocks noChangeAspect="1"/>
          </p:cNvPicPr>
          <p:nvPr/>
        </p:nvPicPr>
        <p:blipFill>
          <a:blip r:embed="rId5"/>
          <a:stretch>
            <a:fillRect/>
          </a:stretch>
        </p:blipFill>
        <p:spPr>
          <a:xfrm>
            <a:off x="6950213" y="1427362"/>
            <a:ext cx="4403587" cy="5039399"/>
          </a:xfrm>
          <a:prstGeom prst="rect">
            <a:avLst/>
          </a:prstGeom>
        </p:spPr>
      </p:pic>
      <p:graphicFrame>
        <p:nvGraphicFramePr>
          <p:cNvPr id="9" name="Table 10">
            <a:extLst>
              <a:ext uri="{FF2B5EF4-FFF2-40B4-BE49-F238E27FC236}">
                <a16:creationId xmlns:a16="http://schemas.microsoft.com/office/drawing/2014/main" id="{E30A7375-5359-496A-887A-461B9BBCB376}"/>
              </a:ext>
            </a:extLst>
          </p:cNvPr>
          <p:cNvGraphicFramePr>
            <a:graphicFrameLocks noGrp="1"/>
          </p:cNvGraphicFramePr>
          <p:nvPr>
            <p:ph idx="1"/>
            <p:extLst>
              <p:ext uri="{D42A27DB-BD31-4B8C-83A1-F6EECF244321}">
                <p14:modId xmlns:p14="http://schemas.microsoft.com/office/powerpoint/2010/main" val="4138969395"/>
              </p:ext>
            </p:extLst>
          </p:nvPr>
        </p:nvGraphicFramePr>
        <p:xfrm>
          <a:off x="399759" y="1177923"/>
          <a:ext cx="6315366" cy="5109609"/>
        </p:xfrm>
        <a:graphic>
          <a:graphicData uri="http://schemas.openxmlformats.org/drawingml/2006/table">
            <a:tbl>
              <a:tblPr firstRow="1" bandRow="1">
                <a:tableStyleId>{5C22544A-7EE6-4342-B048-85BDC9FD1C3A}</a:tableStyleId>
              </a:tblPr>
              <a:tblGrid>
                <a:gridCol w="3157683">
                  <a:extLst>
                    <a:ext uri="{9D8B030D-6E8A-4147-A177-3AD203B41FA5}">
                      <a16:colId xmlns:a16="http://schemas.microsoft.com/office/drawing/2014/main" val="2135621999"/>
                    </a:ext>
                  </a:extLst>
                </a:gridCol>
                <a:gridCol w="3157683">
                  <a:extLst>
                    <a:ext uri="{9D8B030D-6E8A-4147-A177-3AD203B41FA5}">
                      <a16:colId xmlns:a16="http://schemas.microsoft.com/office/drawing/2014/main" val="3952396371"/>
                    </a:ext>
                  </a:extLst>
                </a:gridCol>
              </a:tblGrid>
              <a:tr h="670572">
                <a:tc>
                  <a:txBody>
                    <a:bodyPr/>
                    <a:lstStyle/>
                    <a:p>
                      <a:r>
                        <a:rPr lang="en-GB" sz="2000" dirty="0"/>
                        <a:t>Tissue type the Sarcoma most resembles</a:t>
                      </a:r>
                    </a:p>
                  </a:txBody>
                  <a:tcPr/>
                </a:tc>
                <a:tc>
                  <a:txBody>
                    <a:bodyPr/>
                    <a:lstStyle/>
                    <a:p>
                      <a:r>
                        <a:rPr lang="en-GB" sz="2000" dirty="0"/>
                        <a:t>Tumour type</a:t>
                      </a:r>
                    </a:p>
                  </a:txBody>
                  <a:tcPr/>
                </a:tc>
                <a:extLst>
                  <a:ext uri="{0D108BD9-81ED-4DB2-BD59-A6C34878D82A}">
                    <a16:rowId xmlns:a16="http://schemas.microsoft.com/office/drawing/2014/main" val="1930293522"/>
                  </a:ext>
                </a:extLst>
              </a:tr>
              <a:tr h="499167">
                <a:tc>
                  <a:txBody>
                    <a:bodyPr/>
                    <a:lstStyle/>
                    <a:p>
                      <a:r>
                        <a:rPr lang="en-GB" dirty="0"/>
                        <a:t>Fat</a:t>
                      </a:r>
                    </a:p>
                  </a:txBody>
                  <a:tcPr/>
                </a:tc>
                <a:tc>
                  <a:txBody>
                    <a:bodyPr/>
                    <a:lstStyle/>
                    <a:p>
                      <a:r>
                        <a:rPr lang="en-GB" dirty="0"/>
                        <a:t>Liposarcoma</a:t>
                      </a:r>
                    </a:p>
                  </a:txBody>
                  <a:tcPr/>
                </a:tc>
                <a:extLst>
                  <a:ext uri="{0D108BD9-81ED-4DB2-BD59-A6C34878D82A}">
                    <a16:rowId xmlns:a16="http://schemas.microsoft.com/office/drawing/2014/main" val="3945453481"/>
                  </a:ext>
                </a:extLst>
              </a:tr>
              <a:tr h="499167">
                <a:tc>
                  <a:txBody>
                    <a:bodyPr/>
                    <a:lstStyle/>
                    <a:p>
                      <a:r>
                        <a:rPr lang="en-GB" dirty="0"/>
                        <a:t>Smooth muscle</a:t>
                      </a:r>
                    </a:p>
                  </a:txBody>
                  <a:tcPr/>
                </a:tc>
                <a:tc>
                  <a:txBody>
                    <a:bodyPr/>
                    <a:lstStyle/>
                    <a:p>
                      <a:r>
                        <a:rPr lang="en-GB" dirty="0"/>
                        <a:t>Leiomyosarcoma</a:t>
                      </a:r>
                    </a:p>
                  </a:txBody>
                  <a:tcPr/>
                </a:tc>
                <a:extLst>
                  <a:ext uri="{0D108BD9-81ED-4DB2-BD59-A6C34878D82A}">
                    <a16:rowId xmlns:a16="http://schemas.microsoft.com/office/drawing/2014/main" val="2225124752"/>
                  </a:ext>
                </a:extLst>
              </a:tr>
              <a:tr h="499167">
                <a:tc>
                  <a:txBody>
                    <a:bodyPr/>
                    <a:lstStyle/>
                    <a:p>
                      <a:r>
                        <a:rPr lang="en-GB" dirty="0"/>
                        <a:t>Skeletal muscle</a:t>
                      </a:r>
                    </a:p>
                  </a:txBody>
                  <a:tcPr/>
                </a:tc>
                <a:tc>
                  <a:txBody>
                    <a:bodyPr/>
                    <a:lstStyle/>
                    <a:p>
                      <a:r>
                        <a:rPr lang="en-GB" dirty="0"/>
                        <a:t>Rhabdomyosarcoma</a:t>
                      </a:r>
                    </a:p>
                  </a:txBody>
                  <a:tcPr/>
                </a:tc>
                <a:extLst>
                  <a:ext uri="{0D108BD9-81ED-4DB2-BD59-A6C34878D82A}">
                    <a16:rowId xmlns:a16="http://schemas.microsoft.com/office/drawing/2014/main" val="3522230929"/>
                  </a:ext>
                </a:extLst>
              </a:tr>
              <a:tr h="874659">
                <a:tc>
                  <a:txBody>
                    <a:bodyPr/>
                    <a:lstStyle/>
                    <a:p>
                      <a:r>
                        <a:rPr lang="en-GB" dirty="0"/>
                        <a:t>Peripheral nerves</a:t>
                      </a:r>
                    </a:p>
                  </a:txBody>
                  <a:tcPr/>
                </a:tc>
                <a:tc>
                  <a:txBody>
                    <a:bodyPr/>
                    <a:lstStyle/>
                    <a:p>
                      <a:r>
                        <a:rPr lang="en-GB" dirty="0"/>
                        <a:t>Neurofibrosarcoma</a:t>
                      </a:r>
                    </a:p>
                    <a:p>
                      <a:r>
                        <a:rPr lang="en-GB" dirty="0"/>
                        <a:t>Malignant peripheral nerve sheath tumour</a:t>
                      </a:r>
                    </a:p>
                  </a:txBody>
                  <a:tcPr/>
                </a:tc>
                <a:extLst>
                  <a:ext uri="{0D108BD9-81ED-4DB2-BD59-A6C34878D82A}">
                    <a16:rowId xmlns:a16="http://schemas.microsoft.com/office/drawing/2014/main" val="2402625286"/>
                  </a:ext>
                </a:extLst>
              </a:tr>
              <a:tr h="499167">
                <a:tc>
                  <a:txBody>
                    <a:bodyPr/>
                    <a:lstStyle/>
                    <a:p>
                      <a:r>
                        <a:rPr lang="en-GB" dirty="0"/>
                        <a:t>Fibrous tissue</a:t>
                      </a:r>
                    </a:p>
                  </a:txBody>
                  <a:tcPr/>
                </a:tc>
                <a:tc>
                  <a:txBody>
                    <a:bodyPr/>
                    <a:lstStyle/>
                    <a:p>
                      <a:r>
                        <a:rPr lang="en-GB" dirty="0"/>
                        <a:t>Fibrosarcoma</a:t>
                      </a:r>
                    </a:p>
                  </a:txBody>
                  <a:tcPr/>
                </a:tc>
                <a:extLst>
                  <a:ext uri="{0D108BD9-81ED-4DB2-BD59-A6C34878D82A}">
                    <a16:rowId xmlns:a16="http://schemas.microsoft.com/office/drawing/2014/main" val="3016631422"/>
                  </a:ext>
                </a:extLst>
              </a:tr>
              <a:tr h="499167">
                <a:tc>
                  <a:txBody>
                    <a:bodyPr/>
                    <a:lstStyle/>
                    <a:p>
                      <a:r>
                        <a:rPr lang="en-GB" dirty="0"/>
                        <a:t>Blood vessels</a:t>
                      </a:r>
                    </a:p>
                  </a:txBody>
                  <a:tcPr/>
                </a:tc>
                <a:tc>
                  <a:txBody>
                    <a:bodyPr/>
                    <a:lstStyle/>
                    <a:p>
                      <a:r>
                        <a:rPr lang="en-GB" dirty="0"/>
                        <a:t>Angiosarcoma</a:t>
                      </a:r>
                    </a:p>
                  </a:txBody>
                  <a:tcPr/>
                </a:tc>
                <a:extLst>
                  <a:ext uri="{0D108BD9-81ED-4DB2-BD59-A6C34878D82A}">
                    <a16:rowId xmlns:a16="http://schemas.microsoft.com/office/drawing/2014/main" val="2270013897"/>
                  </a:ext>
                </a:extLst>
              </a:tr>
              <a:tr h="499167">
                <a:tc>
                  <a:txBody>
                    <a:bodyPr/>
                    <a:lstStyle/>
                    <a:p>
                      <a:r>
                        <a:rPr lang="en-GB" dirty="0"/>
                        <a:t>Lymphatic vessels</a:t>
                      </a:r>
                    </a:p>
                  </a:txBody>
                  <a:tcPr/>
                </a:tc>
                <a:tc>
                  <a:txBody>
                    <a:bodyPr/>
                    <a:lstStyle/>
                    <a:p>
                      <a:r>
                        <a:rPr lang="en-GB" dirty="0"/>
                        <a:t>Lymphangioma</a:t>
                      </a:r>
                    </a:p>
                  </a:txBody>
                  <a:tcPr/>
                </a:tc>
                <a:extLst>
                  <a:ext uri="{0D108BD9-81ED-4DB2-BD59-A6C34878D82A}">
                    <a16:rowId xmlns:a16="http://schemas.microsoft.com/office/drawing/2014/main" val="3563538846"/>
                  </a:ext>
                </a:extLst>
              </a:tr>
              <a:tr h="499167">
                <a:tc>
                  <a:txBody>
                    <a:bodyPr/>
                    <a:lstStyle/>
                    <a:p>
                      <a:r>
                        <a:rPr lang="en-GB" dirty="0"/>
                        <a:t>Synovial tissue</a:t>
                      </a:r>
                    </a:p>
                  </a:txBody>
                  <a:tcPr/>
                </a:tc>
                <a:tc>
                  <a:txBody>
                    <a:bodyPr/>
                    <a:lstStyle/>
                    <a:p>
                      <a:r>
                        <a:rPr lang="en-GB" dirty="0"/>
                        <a:t>Synovial Sarcoma</a:t>
                      </a:r>
                    </a:p>
                  </a:txBody>
                  <a:tcPr/>
                </a:tc>
                <a:extLst>
                  <a:ext uri="{0D108BD9-81ED-4DB2-BD59-A6C34878D82A}">
                    <a16:rowId xmlns:a16="http://schemas.microsoft.com/office/drawing/2014/main" val="431416899"/>
                  </a:ext>
                </a:extLst>
              </a:tr>
            </a:tbl>
          </a:graphicData>
        </a:graphic>
      </p:graphicFrame>
      <p:pic>
        <p:nvPicPr>
          <p:cNvPr id="12" name="Audio 11">
            <a:hlinkClick r:id="" action="ppaction://media"/>
            <a:extLst>
              <a:ext uri="{FF2B5EF4-FFF2-40B4-BE49-F238E27FC236}">
                <a16:creationId xmlns:a16="http://schemas.microsoft.com/office/drawing/2014/main" id="{42495009-91B0-4FA5-8CB9-B003F3BA31D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24957425"/>
      </p:ext>
    </p:extLst>
  </p:cSld>
  <p:clrMapOvr>
    <a:masterClrMapping/>
  </p:clrMapOvr>
  <mc:AlternateContent xmlns:mc="http://schemas.openxmlformats.org/markup-compatibility/2006" xmlns:p14="http://schemas.microsoft.com/office/powerpoint/2010/main">
    <mc:Choice Requires="p14">
      <p:transition spd="slow" p14:dur="2000" advTm="37018"/>
    </mc:Choice>
    <mc:Fallback xmlns="">
      <p:transition spd="slow" advTm="370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Morphology – Bone &amp;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defRPr/>
            </a:pPr>
            <a:r>
              <a:rPr lang="en-GB" altLang="en-US" kern="0" dirty="0">
                <a:solidFill>
                  <a:srgbClr val="000000"/>
                </a:solidFill>
              </a:rPr>
              <a:t>Ewing Sarcoma</a:t>
            </a:r>
          </a:p>
          <a:p>
            <a:pPr marL="0" indent="0">
              <a:buNone/>
              <a:defRPr/>
            </a:pPr>
            <a:endParaRPr lang="en-GB" altLang="en-US" kern="0" dirty="0">
              <a:solidFill>
                <a:srgbClr val="000000"/>
              </a:solidFill>
            </a:endParaRPr>
          </a:p>
          <a:p>
            <a:pPr lvl="1">
              <a:defRPr/>
            </a:pPr>
            <a:r>
              <a:rPr lang="en-GB" altLang="en-US" sz="2400" kern="0" dirty="0">
                <a:solidFill>
                  <a:srgbClr val="000000"/>
                </a:solidFill>
              </a:rPr>
              <a:t>Can develop in soft tissue as well as bone</a:t>
            </a:r>
          </a:p>
          <a:p>
            <a:pPr lvl="1">
              <a:defRPr/>
            </a:pPr>
            <a:endParaRPr lang="en-GB" altLang="en-US" sz="2400" kern="0" dirty="0">
              <a:solidFill>
                <a:srgbClr val="000000"/>
              </a:solidFill>
            </a:endParaRPr>
          </a:p>
          <a:p>
            <a:pPr lvl="1">
              <a:defRPr/>
            </a:pPr>
            <a:r>
              <a:rPr lang="en-GB" altLang="en-US" sz="2400" kern="0" dirty="0">
                <a:solidFill>
                  <a:srgbClr val="000000"/>
                </a:solidFill>
              </a:rPr>
              <a:t>Most common in teenagers</a:t>
            </a:r>
          </a:p>
          <a:p>
            <a:pPr lvl="1">
              <a:defRPr/>
            </a:pPr>
            <a:endParaRPr lang="en-GB" altLang="en-US" sz="2400" kern="0" dirty="0">
              <a:solidFill>
                <a:srgbClr val="000000"/>
              </a:solidFill>
            </a:endParaRPr>
          </a:p>
          <a:p>
            <a:pPr lvl="1">
              <a:defRPr/>
            </a:pPr>
            <a:r>
              <a:rPr lang="en-GB" altLang="en-US" sz="2400" kern="0" dirty="0">
                <a:solidFill>
                  <a:srgbClr val="000000"/>
                </a:solidFill>
              </a:rPr>
              <a:t>Morphology coded to M9260/3</a:t>
            </a:r>
          </a:p>
          <a:p>
            <a:pPr lvl="1">
              <a:defRPr/>
            </a:pPr>
            <a:endParaRPr lang="en-GB" altLang="en-US" sz="2400"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0B5B1B6B-B726-4D16-B0FD-1F653EF7F87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24049685"/>
      </p:ext>
    </p:extLst>
  </p:cSld>
  <p:clrMapOvr>
    <a:masterClrMapping/>
  </p:clrMapOvr>
  <mc:AlternateContent xmlns:mc="http://schemas.openxmlformats.org/markup-compatibility/2006" xmlns:p14="http://schemas.microsoft.com/office/powerpoint/2010/main">
    <mc:Choice Requires="p14">
      <p:transition spd="slow" p14:dur="2000" advTm="9808"/>
    </mc:Choice>
    <mc:Fallback xmlns="">
      <p:transition spd="slow" advTm="9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Morphology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55000" lnSpcReduction="20000"/>
          </a:bodyPr>
          <a:lstStyle/>
          <a:p>
            <a:pPr marL="0" indent="0">
              <a:buNone/>
              <a:defRPr/>
            </a:pPr>
            <a:r>
              <a:rPr lang="en-GB" altLang="en-US" sz="3400" kern="0" dirty="0">
                <a:solidFill>
                  <a:srgbClr val="000000"/>
                </a:solidFill>
              </a:rPr>
              <a:t>Osteosarcoma</a:t>
            </a:r>
          </a:p>
          <a:p>
            <a:pPr marL="0" indent="0">
              <a:buNone/>
              <a:defRPr/>
            </a:pPr>
            <a:r>
              <a:rPr lang="en-GB" altLang="en-US" sz="3400" kern="0" dirty="0">
                <a:solidFill>
                  <a:srgbClr val="000000"/>
                </a:solidFill>
              </a:rPr>
              <a:t>The most common type of bone tumour with several sub-types. These are characterised by the production of bony substance (Osteoid). They may occur in patients of all ages but are the most common primary bone tumour in teenagers and young adults. Refer to the pathology report for the exact type.  Morphologies include:</a:t>
            </a:r>
          </a:p>
          <a:p>
            <a:pPr marL="0" indent="0">
              <a:buNone/>
              <a:defRPr/>
            </a:pPr>
            <a:endParaRPr lang="en-GB" altLang="en-US" sz="3400" kern="0" dirty="0">
              <a:solidFill>
                <a:srgbClr val="000000"/>
              </a:solidFill>
            </a:endParaRPr>
          </a:p>
          <a:p>
            <a:pPr lvl="1">
              <a:defRPr/>
            </a:pPr>
            <a:r>
              <a:rPr lang="en-GB" altLang="en-US" sz="3400" kern="0" dirty="0">
                <a:solidFill>
                  <a:srgbClr val="000000"/>
                </a:solidFill>
              </a:rPr>
              <a:t>Osteosarcoma, NOS – M9180/3 </a:t>
            </a:r>
          </a:p>
          <a:p>
            <a:pPr lvl="1">
              <a:defRPr/>
            </a:pPr>
            <a:r>
              <a:rPr lang="en-GB" altLang="en-US" sz="3400" kern="0" dirty="0">
                <a:solidFill>
                  <a:srgbClr val="000000"/>
                </a:solidFill>
              </a:rPr>
              <a:t>Osteosarcoma, conventional - M9186/3</a:t>
            </a:r>
          </a:p>
          <a:p>
            <a:pPr lvl="1">
              <a:defRPr/>
            </a:pPr>
            <a:r>
              <a:rPr lang="en-GB" altLang="en-US" sz="3400" kern="0" dirty="0">
                <a:solidFill>
                  <a:srgbClr val="000000"/>
                </a:solidFill>
              </a:rPr>
              <a:t>Osteosarcoma, low grade – M9187/3</a:t>
            </a:r>
          </a:p>
          <a:p>
            <a:pPr lvl="1">
              <a:defRPr/>
            </a:pPr>
            <a:r>
              <a:rPr lang="en-GB" altLang="en-US" sz="3400" kern="0" dirty="0">
                <a:solidFill>
                  <a:srgbClr val="000000"/>
                </a:solidFill>
              </a:rPr>
              <a:t>Osteosarcoma, </a:t>
            </a:r>
            <a:r>
              <a:rPr lang="en-GB" altLang="en-US" sz="3400" kern="0" dirty="0" err="1">
                <a:solidFill>
                  <a:srgbClr val="000000"/>
                </a:solidFill>
              </a:rPr>
              <a:t>parosteal</a:t>
            </a:r>
            <a:r>
              <a:rPr lang="en-GB" altLang="en-US" sz="3400" kern="0" dirty="0">
                <a:solidFill>
                  <a:srgbClr val="000000"/>
                </a:solidFill>
              </a:rPr>
              <a:t> – M9192/3</a:t>
            </a:r>
          </a:p>
          <a:p>
            <a:pPr lvl="1">
              <a:defRPr/>
            </a:pPr>
            <a:r>
              <a:rPr lang="en-GB" altLang="en-US" sz="3400" kern="0" dirty="0">
                <a:solidFill>
                  <a:srgbClr val="000000"/>
                </a:solidFill>
              </a:rPr>
              <a:t>Osteosarcoma, periosteal – M9193/3</a:t>
            </a:r>
          </a:p>
          <a:p>
            <a:pPr lvl="1">
              <a:defRPr/>
            </a:pPr>
            <a:r>
              <a:rPr lang="en-GB" altLang="en-US" sz="3400" kern="0" dirty="0">
                <a:solidFill>
                  <a:srgbClr val="000000"/>
                </a:solidFill>
              </a:rPr>
              <a:t>Osteosarcoma, secondary – M9184/3</a:t>
            </a:r>
          </a:p>
          <a:p>
            <a:pPr lvl="1">
              <a:defRPr/>
            </a:pPr>
            <a:r>
              <a:rPr lang="en-GB" altLang="en-US" sz="3400" kern="0" dirty="0">
                <a:solidFill>
                  <a:srgbClr val="000000"/>
                </a:solidFill>
              </a:rPr>
              <a:t>Osteosarcoma, small cell – M9185/3</a:t>
            </a:r>
          </a:p>
          <a:p>
            <a:pPr lvl="1">
              <a:defRPr/>
            </a:pPr>
            <a:r>
              <a:rPr lang="en-GB" altLang="en-US" sz="3400" kern="0" dirty="0">
                <a:solidFill>
                  <a:srgbClr val="000000"/>
                </a:solidFill>
              </a:rPr>
              <a:t>Osteosarcoma, surface, high grade – M9194/3</a:t>
            </a:r>
          </a:p>
          <a:p>
            <a:pPr lvl="1">
              <a:defRPr/>
            </a:pPr>
            <a:r>
              <a:rPr lang="en-GB" altLang="en-US" sz="3400" kern="0" dirty="0">
                <a:solidFill>
                  <a:srgbClr val="000000"/>
                </a:solidFill>
              </a:rPr>
              <a:t>Osteosarcoma, telangiectatic – M9183/3</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4" name="Audio 13">
            <a:hlinkClick r:id="" action="ppaction://media"/>
            <a:extLst>
              <a:ext uri="{FF2B5EF4-FFF2-40B4-BE49-F238E27FC236}">
                <a16:creationId xmlns:a16="http://schemas.microsoft.com/office/drawing/2014/main" id="{BAA8B202-19C5-A469-5CA0-76A61C9C32E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64834896"/>
      </p:ext>
    </p:extLst>
  </p:cSld>
  <p:clrMapOvr>
    <a:masterClrMapping/>
  </p:clrMapOvr>
  <mc:AlternateContent xmlns:mc="http://schemas.openxmlformats.org/markup-compatibility/2006" xmlns:p14="http://schemas.microsoft.com/office/powerpoint/2010/main">
    <mc:Choice Requires="p14">
      <p:transition spd="slow" p14:dur="2000" advTm="15583"/>
    </mc:Choice>
    <mc:Fallback xmlns="">
      <p:transition spd="slow" advTm="155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Morphology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pPr marL="0" indent="0">
              <a:buNone/>
              <a:defRPr/>
            </a:pPr>
            <a:r>
              <a:rPr lang="en-GB" altLang="en-US" sz="3400" kern="0" dirty="0">
                <a:solidFill>
                  <a:srgbClr val="000000"/>
                </a:solidFill>
              </a:rPr>
              <a:t>Chondrosarcoma</a:t>
            </a:r>
          </a:p>
          <a:p>
            <a:pPr marL="0" indent="0">
              <a:buNone/>
              <a:defRPr/>
            </a:pPr>
            <a:r>
              <a:rPr lang="en-GB" altLang="en-US" sz="3400" kern="0" dirty="0">
                <a:solidFill>
                  <a:srgbClr val="000000"/>
                </a:solidFill>
              </a:rPr>
              <a:t>These are characterised by the formation of tumour cartilage. They are most common in the 30 – 60 age group. Refer to the pathology report for exact type. Morphologies include:</a:t>
            </a:r>
          </a:p>
          <a:p>
            <a:pPr marL="0" indent="0">
              <a:buNone/>
              <a:defRPr/>
            </a:pPr>
            <a:endParaRPr lang="en-GB" altLang="en-US" sz="3400" kern="0" dirty="0">
              <a:solidFill>
                <a:srgbClr val="000000"/>
              </a:solidFill>
            </a:endParaRPr>
          </a:p>
          <a:p>
            <a:pPr lvl="1">
              <a:defRPr/>
            </a:pPr>
            <a:r>
              <a:rPr lang="en-GB" altLang="en-US" sz="3500" kern="0" dirty="0">
                <a:solidFill>
                  <a:srgbClr val="000000"/>
                </a:solidFill>
              </a:rPr>
              <a:t>Chondrosarcoma, NOS – M9220/3</a:t>
            </a:r>
          </a:p>
          <a:p>
            <a:pPr lvl="1">
              <a:defRPr/>
            </a:pPr>
            <a:r>
              <a:rPr lang="en-GB" altLang="en-US" sz="3500" kern="0" dirty="0">
                <a:solidFill>
                  <a:srgbClr val="000000"/>
                </a:solidFill>
              </a:rPr>
              <a:t>Clear cell chondrosarcoma – M9242/3</a:t>
            </a:r>
          </a:p>
          <a:p>
            <a:pPr lvl="1">
              <a:defRPr/>
            </a:pPr>
            <a:r>
              <a:rPr lang="en-GB" altLang="en-US" sz="3500" kern="0" dirty="0">
                <a:solidFill>
                  <a:srgbClr val="000000"/>
                </a:solidFill>
              </a:rPr>
              <a:t>Dedifferentiated chondrosarcoma – M9243/3</a:t>
            </a:r>
            <a:endParaRPr lang="en-GB" altLang="en-US" sz="3400" kern="0" dirty="0">
              <a:solidFill>
                <a:srgbClr val="000000"/>
              </a:solidFill>
            </a:endParaRPr>
          </a:p>
          <a:p>
            <a:pPr lvl="1">
              <a:defRPr/>
            </a:pPr>
            <a:r>
              <a:rPr lang="en-GB" altLang="en-US" sz="3500" kern="0" dirty="0">
                <a:solidFill>
                  <a:srgbClr val="000000"/>
                </a:solidFill>
              </a:rPr>
              <a:t>Mesenchymal chondrosarcoma - M9240/3</a:t>
            </a:r>
          </a:p>
          <a:p>
            <a:pPr lvl="1">
              <a:defRPr/>
            </a:pPr>
            <a:r>
              <a:rPr lang="en-GB" altLang="en-US" sz="3500" kern="0" dirty="0">
                <a:solidFill>
                  <a:srgbClr val="000000"/>
                </a:solidFill>
              </a:rPr>
              <a:t>Periosteal chondrosarcoma – M9221/3</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0" name="Audio 9">
            <a:hlinkClick r:id="" action="ppaction://media"/>
            <a:extLst>
              <a:ext uri="{FF2B5EF4-FFF2-40B4-BE49-F238E27FC236}">
                <a16:creationId xmlns:a16="http://schemas.microsoft.com/office/drawing/2014/main" id="{46B79CBE-C468-C2FE-C59D-B56623818F8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3955669"/>
      </p:ext>
    </p:extLst>
  </p:cSld>
  <p:clrMapOvr>
    <a:masterClrMapping/>
  </p:clrMapOvr>
  <mc:AlternateContent xmlns:mc="http://schemas.openxmlformats.org/markup-compatibility/2006" xmlns:p14="http://schemas.microsoft.com/office/powerpoint/2010/main">
    <mc:Choice Requires="p14">
      <p:transition spd="slow" p14:dur="2000" advTm="7471"/>
    </mc:Choice>
    <mc:Fallback xmlns="">
      <p:transition spd="slow" advTm="7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Bone (includes articular cartilage)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defRPr/>
            </a:pPr>
            <a:r>
              <a:rPr lang="en-GB" altLang="en-US" kern="0" dirty="0">
                <a:solidFill>
                  <a:srgbClr val="000000"/>
                </a:solidFill>
              </a:rPr>
              <a:t>Malignant neoplasm of bone and articular cartilage of limbs – C40.*</a:t>
            </a:r>
          </a:p>
          <a:p>
            <a:pPr>
              <a:defRPr/>
            </a:pPr>
            <a:r>
              <a:rPr lang="en-GB" altLang="en-US" kern="0" dirty="0">
                <a:solidFill>
                  <a:srgbClr val="000000"/>
                </a:solidFill>
              </a:rPr>
              <a:t>Scapula and long bones of upper limb – C40.0</a:t>
            </a:r>
          </a:p>
          <a:p>
            <a:pPr>
              <a:defRPr/>
            </a:pPr>
            <a:r>
              <a:rPr lang="en-GB" altLang="en-US" kern="0" dirty="0">
                <a:solidFill>
                  <a:srgbClr val="000000"/>
                </a:solidFill>
              </a:rPr>
              <a:t>Short bones of upper limb (includes bones in wrist and hand) – C40.1</a:t>
            </a:r>
          </a:p>
          <a:p>
            <a:pPr>
              <a:defRPr/>
            </a:pPr>
            <a:r>
              <a:rPr lang="en-GB" altLang="en-US" kern="0" dirty="0">
                <a:solidFill>
                  <a:srgbClr val="000000"/>
                </a:solidFill>
              </a:rPr>
              <a:t>Long bones of lower limb – C40.2</a:t>
            </a:r>
          </a:p>
          <a:p>
            <a:pPr>
              <a:defRPr/>
            </a:pPr>
            <a:r>
              <a:rPr lang="en-GB" altLang="en-US" kern="0" dirty="0">
                <a:solidFill>
                  <a:srgbClr val="000000"/>
                </a:solidFill>
              </a:rPr>
              <a:t>Short bones of lower limb (includes bones in foot) – C40.3</a:t>
            </a:r>
          </a:p>
          <a:p>
            <a:pPr>
              <a:defRPr/>
            </a:pPr>
            <a:r>
              <a:rPr lang="en-GB" altLang="en-US" kern="0" dirty="0">
                <a:solidFill>
                  <a:srgbClr val="000000"/>
                </a:solidFill>
              </a:rPr>
              <a:t>Overlapping lesion of bone and articular cartilage of limbs – C40.8</a:t>
            </a:r>
          </a:p>
          <a:p>
            <a:pPr>
              <a:defRPr/>
            </a:pPr>
            <a:r>
              <a:rPr lang="en-GB" altLang="en-US" kern="0" dirty="0">
                <a:solidFill>
                  <a:srgbClr val="000000"/>
                </a:solidFill>
              </a:rPr>
              <a:t>Bone and articular cartilage of limb, unspecified – C40.9</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8" name="Picture 7" descr="Icon&#10;&#10;Description automatically generated">
            <a:extLst>
              <a:ext uri="{FF2B5EF4-FFF2-40B4-BE49-F238E27FC236}">
                <a16:creationId xmlns:a16="http://schemas.microsoft.com/office/drawing/2014/main" id="{529BA137-0D26-4673-8F59-81C92ED4F7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750" y="4252913"/>
            <a:ext cx="1924050" cy="1924050"/>
          </a:xfrm>
          <a:prstGeom prst="rect">
            <a:avLst/>
          </a:prstGeom>
        </p:spPr>
      </p:pic>
      <p:pic>
        <p:nvPicPr>
          <p:cNvPr id="9" name="Audio 8">
            <a:hlinkClick r:id="" action="ppaction://media"/>
            <a:extLst>
              <a:ext uri="{FF2B5EF4-FFF2-40B4-BE49-F238E27FC236}">
                <a16:creationId xmlns:a16="http://schemas.microsoft.com/office/drawing/2014/main" id="{C0CABE80-8BAF-4BFF-8BBB-915D70136C2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74543230"/>
      </p:ext>
    </p:extLst>
  </p:cSld>
  <p:clrMapOvr>
    <a:masterClrMapping/>
  </p:clrMapOvr>
  <mc:AlternateContent xmlns:mc="http://schemas.openxmlformats.org/markup-compatibility/2006" xmlns:p14="http://schemas.microsoft.com/office/powerpoint/2010/main">
    <mc:Choice Requires="p14">
      <p:transition spd="slow" p14:dur="2000" advTm="16890"/>
    </mc:Choice>
    <mc:Fallback xmlns="">
      <p:transition spd="slow" advTm="168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Bone (includes articular cartilage)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defRPr/>
            </a:pPr>
            <a:r>
              <a:rPr lang="en-GB" altLang="en-US" kern="0" dirty="0">
                <a:solidFill>
                  <a:srgbClr val="000000"/>
                </a:solidFill>
              </a:rPr>
              <a:t>Malignant neoplasm of bone and articular cartilage of other and unspecified sites – C41.*</a:t>
            </a:r>
          </a:p>
          <a:p>
            <a:pPr>
              <a:defRPr/>
            </a:pPr>
            <a:r>
              <a:rPr lang="en-GB" altLang="en-US" kern="0" dirty="0">
                <a:solidFill>
                  <a:srgbClr val="000000"/>
                </a:solidFill>
              </a:rPr>
              <a:t>Bones of skull and face – C41.0</a:t>
            </a:r>
          </a:p>
          <a:p>
            <a:pPr>
              <a:defRPr/>
            </a:pPr>
            <a:r>
              <a:rPr lang="en-GB" altLang="en-US" kern="0" dirty="0">
                <a:solidFill>
                  <a:srgbClr val="000000"/>
                </a:solidFill>
              </a:rPr>
              <a:t>Mandible – C41.1</a:t>
            </a:r>
          </a:p>
          <a:p>
            <a:pPr>
              <a:defRPr/>
            </a:pPr>
            <a:r>
              <a:rPr lang="en-GB" altLang="en-US" kern="0" dirty="0">
                <a:solidFill>
                  <a:srgbClr val="000000"/>
                </a:solidFill>
              </a:rPr>
              <a:t>Vertebral column – C41.2</a:t>
            </a:r>
          </a:p>
          <a:p>
            <a:pPr>
              <a:defRPr/>
            </a:pPr>
            <a:r>
              <a:rPr lang="en-GB" altLang="en-US" kern="0" dirty="0">
                <a:solidFill>
                  <a:srgbClr val="000000"/>
                </a:solidFill>
              </a:rPr>
              <a:t>Ribs, sternum and clavicle – C41.2</a:t>
            </a:r>
          </a:p>
          <a:p>
            <a:pPr>
              <a:defRPr/>
            </a:pPr>
            <a:r>
              <a:rPr lang="en-GB" altLang="en-US" kern="0" dirty="0">
                <a:solidFill>
                  <a:srgbClr val="000000"/>
                </a:solidFill>
              </a:rPr>
              <a:t>Pelvic bones, sacrum and coccyx – C41.4</a:t>
            </a:r>
          </a:p>
          <a:p>
            <a:pPr>
              <a:defRPr/>
            </a:pPr>
            <a:r>
              <a:rPr lang="en-GB" altLang="en-US" kern="0" dirty="0">
                <a:solidFill>
                  <a:srgbClr val="000000"/>
                </a:solidFill>
              </a:rPr>
              <a:t>Overlapping lesion of bone and articular cartilage – C41.8</a:t>
            </a:r>
          </a:p>
          <a:p>
            <a:pPr>
              <a:defRPr/>
            </a:pPr>
            <a:r>
              <a:rPr lang="en-GB" altLang="en-US" kern="0" dirty="0">
                <a:solidFill>
                  <a:srgbClr val="000000"/>
                </a:solidFill>
              </a:rPr>
              <a:t>Bone and articular cartilage, unspecified – C41.9</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Picture 7" descr="Icon&#10;&#10;Description automatically generated">
            <a:extLst>
              <a:ext uri="{FF2B5EF4-FFF2-40B4-BE49-F238E27FC236}">
                <a16:creationId xmlns:a16="http://schemas.microsoft.com/office/drawing/2014/main" id="{66B841F0-2FF3-4278-AA58-DEF305CE72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750" y="4252913"/>
            <a:ext cx="1924050" cy="1924050"/>
          </a:xfrm>
          <a:prstGeom prst="rect">
            <a:avLst/>
          </a:prstGeom>
        </p:spPr>
      </p:pic>
      <p:pic>
        <p:nvPicPr>
          <p:cNvPr id="9" name="Audio 8">
            <a:hlinkClick r:id="" action="ppaction://media"/>
            <a:extLst>
              <a:ext uri="{FF2B5EF4-FFF2-40B4-BE49-F238E27FC236}">
                <a16:creationId xmlns:a16="http://schemas.microsoft.com/office/drawing/2014/main" id="{AFA53068-C6E5-4B79-BA2B-06895152DE2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7555579"/>
      </p:ext>
    </p:extLst>
  </p:cSld>
  <p:clrMapOvr>
    <a:masterClrMapping/>
  </p:clrMapOvr>
  <mc:AlternateContent xmlns:mc="http://schemas.openxmlformats.org/markup-compatibility/2006" xmlns:p14="http://schemas.microsoft.com/office/powerpoint/2010/main">
    <mc:Choice Requires="p14">
      <p:transition spd="slow" p14:dur="2000" advTm="13807"/>
    </mc:Choice>
    <mc:Fallback xmlns="">
      <p:transition spd="slow" advTm="138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Sarcoma</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10/12/2025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3" name="Audio 12">
            <a:hlinkClick r:id="" action="ppaction://media"/>
            <a:extLst>
              <a:ext uri="{FF2B5EF4-FFF2-40B4-BE49-F238E27FC236}">
                <a16:creationId xmlns:a16="http://schemas.microsoft.com/office/drawing/2014/main" id="{25C70691-439C-449B-B54D-1CE4EB67A18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1063333"/>
      </p:ext>
    </p:extLst>
  </p:cSld>
  <p:clrMapOvr>
    <a:masterClrMapping/>
  </p:clrMapOvr>
  <mc:AlternateContent xmlns:mc="http://schemas.openxmlformats.org/markup-compatibility/2006" xmlns:p14="http://schemas.microsoft.com/office/powerpoint/2010/main">
    <mc:Choice Requires="p14">
      <p:transition spd="slow" p14:dur="2000" advTm="14197"/>
    </mc:Choice>
    <mc:Fallback xmlns="">
      <p:transition spd="slow" advTm="141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Kaposi Sarcoma – C46.*</a:t>
            </a:r>
          </a:p>
          <a:p>
            <a:r>
              <a:rPr lang="en-GB" altLang="en-US" kern="0" dirty="0">
                <a:solidFill>
                  <a:srgbClr val="000000"/>
                </a:solidFill>
              </a:rPr>
              <a:t>Kaposi Sarcoma of skin – C46.0</a:t>
            </a:r>
            <a:endParaRPr lang="en-GB" dirty="0"/>
          </a:p>
          <a:p>
            <a:r>
              <a:rPr lang="en-GB" altLang="en-US" kern="0" dirty="0">
                <a:solidFill>
                  <a:srgbClr val="000000"/>
                </a:solidFill>
              </a:rPr>
              <a:t>Kaposi Sarcoma of soft tissue – C46.1</a:t>
            </a:r>
            <a:endParaRPr lang="en-GB" dirty="0"/>
          </a:p>
          <a:p>
            <a:r>
              <a:rPr lang="en-GB" altLang="en-US" kern="0" dirty="0">
                <a:solidFill>
                  <a:srgbClr val="000000"/>
                </a:solidFill>
              </a:rPr>
              <a:t>Kaposi Sarcoma of palate – C46.2</a:t>
            </a:r>
            <a:endParaRPr lang="en-GB" dirty="0"/>
          </a:p>
          <a:p>
            <a:r>
              <a:rPr lang="en-GB" altLang="en-US" kern="0" dirty="0">
                <a:solidFill>
                  <a:srgbClr val="000000"/>
                </a:solidFill>
              </a:rPr>
              <a:t>Kaposi Sarcoma of lymph nodes – C46.3</a:t>
            </a:r>
            <a:endParaRPr lang="en-GB" dirty="0"/>
          </a:p>
          <a:p>
            <a:r>
              <a:rPr lang="en-GB" altLang="en-US" kern="0" dirty="0">
                <a:solidFill>
                  <a:srgbClr val="000000"/>
                </a:solidFill>
              </a:rPr>
              <a:t>Kaposi Sarcoma of other sites – C46.7</a:t>
            </a:r>
            <a:endParaRPr lang="en-GB" dirty="0"/>
          </a:p>
          <a:p>
            <a:r>
              <a:rPr lang="en-GB" altLang="en-US" kern="0" dirty="0">
                <a:solidFill>
                  <a:srgbClr val="000000"/>
                </a:solidFill>
              </a:rPr>
              <a:t>Kaposi Sarcoma of multiple organs – C46.8</a:t>
            </a:r>
            <a:endParaRPr lang="en-GB" dirty="0"/>
          </a:p>
          <a:p>
            <a:r>
              <a:rPr lang="en-GB" altLang="en-US" kern="0" dirty="0">
                <a:solidFill>
                  <a:srgbClr val="000000"/>
                </a:solidFill>
              </a:rPr>
              <a:t>Kaposi Sarcoma, unspecified – C46.9</a:t>
            </a: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10" name="Picture 9" descr="Icon&#10;&#10;Description automatically generated">
            <a:extLst>
              <a:ext uri="{FF2B5EF4-FFF2-40B4-BE49-F238E27FC236}">
                <a16:creationId xmlns:a16="http://schemas.microsoft.com/office/drawing/2014/main" id="{B4636230-F3DD-4D63-827E-B6CED47E46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750" y="4252913"/>
            <a:ext cx="1924050" cy="1924050"/>
          </a:xfrm>
          <a:prstGeom prst="rect">
            <a:avLst/>
          </a:prstGeom>
        </p:spPr>
      </p:pic>
      <p:pic>
        <p:nvPicPr>
          <p:cNvPr id="7" name="Audio 6">
            <a:hlinkClick r:id="" action="ppaction://media"/>
            <a:extLst>
              <a:ext uri="{FF2B5EF4-FFF2-40B4-BE49-F238E27FC236}">
                <a16:creationId xmlns:a16="http://schemas.microsoft.com/office/drawing/2014/main" id="{BC10ECFF-A989-48B1-BBD3-3ED8D52882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64270263"/>
      </p:ext>
    </p:extLst>
  </p:cSld>
  <p:clrMapOvr>
    <a:masterClrMapping/>
  </p:clrMapOvr>
  <mc:AlternateContent xmlns:mc="http://schemas.openxmlformats.org/markup-compatibility/2006" xmlns:p14="http://schemas.microsoft.com/office/powerpoint/2010/main">
    <mc:Choice Requires="p14">
      <p:transition spd="slow" p14:dur="2000" advTm="12943"/>
    </mc:Choice>
    <mc:Fallback xmlns="">
      <p:transition spd="slow" advTm="129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pPr marL="0" indent="0">
              <a:buNone/>
            </a:pPr>
            <a:r>
              <a:rPr lang="en-GB" dirty="0"/>
              <a:t>Malignant neoplasm of other connective &amp; soft tissue (includes: blood vessel, bursa, cartilage, fascia, fat, ligament (except uterine), lymphatic vessel, muscle, synovia, tendon (sheath):</a:t>
            </a:r>
          </a:p>
          <a:p>
            <a:r>
              <a:rPr lang="en-GB" altLang="en-US" kern="0" dirty="0">
                <a:solidFill>
                  <a:srgbClr val="000000"/>
                </a:solidFill>
              </a:rPr>
              <a:t>Connective and soft tissue of head, face and neck (excludes orbit) – C49.0</a:t>
            </a:r>
            <a:endParaRPr lang="en-GB" dirty="0"/>
          </a:p>
          <a:p>
            <a:r>
              <a:rPr lang="en-GB" altLang="en-US" kern="0" dirty="0">
                <a:solidFill>
                  <a:srgbClr val="000000"/>
                </a:solidFill>
              </a:rPr>
              <a:t>Connective and soft tissue of upper limb including shoulder – C49.1</a:t>
            </a:r>
          </a:p>
          <a:p>
            <a:r>
              <a:rPr lang="en-GB" altLang="en-US" kern="0" dirty="0">
                <a:solidFill>
                  <a:srgbClr val="000000"/>
                </a:solidFill>
              </a:rPr>
              <a:t>Connective and soft tissue of lower limb including hip – C49.2</a:t>
            </a:r>
          </a:p>
          <a:p>
            <a:r>
              <a:rPr lang="en-GB" altLang="en-US" kern="0" dirty="0">
                <a:solidFill>
                  <a:srgbClr val="000000"/>
                </a:solidFill>
              </a:rPr>
              <a:t>Connective and soft tissue of thorax (excludes breast, heart, mediastinum &amp; thymus) – C49.3</a:t>
            </a:r>
          </a:p>
          <a:p>
            <a:r>
              <a:rPr lang="en-GB" altLang="en-US" kern="0" dirty="0">
                <a:solidFill>
                  <a:srgbClr val="000000"/>
                </a:solidFill>
              </a:rPr>
              <a:t>Connective and soft tissue of abdomen – C49.4</a:t>
            </a:r>
          </a:p>
          <a:p>
            <a:r>
              <a:rPr lang="en-GB" altLang="en-US" kern="0" dirty="0">
                <a:solidFill>
                  <a:srgbClr val="000000"/>
                </a:solidFill>
              </a:rPr>
              <a:t>Connective and soft tissue of pelvis – C49.5</a:t>
            </a:r>
          </a:p>
          <a:p>
            <a:r>
              <a:rPr lang="en-GB" altLang="en-US" kern="0" dirty="0">
                <a:solidFill>
                  <a:srgbClr val="000000"/>
                </a:solidFill>
              </a:rPr>
              <a:t>Connective and soft tissue of trunk, unspecified – C49.6</a:t>
            </a:r>
          </a:p>
          <a:p>
            <a:r>
              <a:rPr lang="en-GB" altLang="en-US" kern="0" dirty="0">
                <a:solidFill>
                  <a:srgbClr val="000000"/>
                </a:solidFill>
              </a:rPr>
              <a:t>Overlapping lesion of connective and soft tissue – C49.8</a:t>
            </a:r>
          </a:p>
          <a:p>
            <a:r>
              <a:rPr lang="en-GB" altLang="en-US" kern="0" dirty="0">
                <a:solidFill>
                  <a:srgbClr val="000000"/>
                </a:solidFill>
              </a:rPr>
              <a:t>Connective and soft tissue, unspecified – C49.9</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Picture 6" descr="Icon&#10;&#10;Description automatically generated">
            <a:extLst>
              <a:ext uri="{FF2B5EF4-FFF2-40B4-BE49-F238E27FC236}">
                <a16:creationId xmlns:a16="http://schemas.microsoft.com/office/drawing/2014/main" id="{444E9890-04A8-4E4F-8629-2C18C658BE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750" y="4252913"/>
            <a:ext cx="1924050" cy="1924050"/>
          </a:xfrm>
          <a:prstGeom prst="rect">
            <a:avLst/>
          </a:prstGeom>
        </p:spPr>
      </p:pic>
      <p:pic>
        <p:nvPicPr>
          <p:cNvPr id="8" name="Audio 7">
            <a:hlinkClick r:id="" action="ppaction://media"/>
            <a:extLst>
              <a:ext uri="{FF2B5EF4-FFF2-40B4-BE49-F238E27FC236}">
                <a16:creationId xmlns:a16="http://schemas.microsoft.com/office/drawing/2014/main" id="{CC139E75-6B32-42F3-ADB9-A6E7DABA143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50620809"/>
      </p:ext>
    </p:extLst>
  </p:cSld>
  <p:clrMapOvr>
    <a:masterClrMapping/>
  </p:clrMapOvr>
  <mc:AlternateContent xmlns:mc="http://schemas.openxmlformats.org/markup-compatibility/2006" xmlns:p14="http://schemas.microsoft.com/office/powerpoint/2010/main">
    <mc:Choice Requires="p14">
      <p:transition spd="slow" p14:dur="2000" advTm="10180"/>
    </mc:Choice>
    <mc:Fallback xmlns="">
      <p:transition spd="slow" advTm="101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b="1" dirty="0"/>
              <a:t>Exclusions</a:t>
            </a:r>
            <a:r>
              <a:rPr lang="en-GB" dirty="0"/>
              <a:t> to C49 include:</a:t>
            </a:r>
          </a:p>
          <a:p>
            <a:r>
              <a:rPr lang="en-GB" altLang="en-US" kern="0" dirty="0">
                <a:solidFill>
                  <a:srgbClr val="000000"/>
                </a:solidFill>
              </a:rPr>
              <a:t>Articular cartilage (</a:t>
            </a:r>
            <a:r>
              <a:rPr lang="en-GB" altLang="en-US" kern="0" dirty="0" err="1">
                <a:solidFill>
                  <a:srgbClr val="000000"/>
                </a:solidFill>
              </a:rPr>
              <a:t>ie</a:t>
            </a:r>
            <a:r>
              <a:rPr lang="en-GB" altLang="en-US" kern="0" dirty="0">
                <a:solidFill>
                  <a:srgbClr val="000000"/>
                </a:solidFill>
              </a:rPr>
              <a:t>; joints) – C40.* &amp; C41.* </a:t>
            </a:r>
            <a:r>
              <a:rPr lang="en-GB" dirty="0"/>
              <a:t>(where * denotes the specific location)</a:t>
            </a:r>
            <a:endParaRPr lang="en-GB" altLang="en-US" kern="0" dirty="0">
              <a:solidFill>
                <a:srgbClr val="000000"/>
              </a:solidFill>
            </a:endParaRPr>
          </a:p>
          <a:p>
            <a:r>
              <a:rPr lang="en-GB" altLang="en-US" kern="0" dirty="0">
                <a:solidFill>
                  <a:srgbClr val="000000"/>
                </a:solidFill>
              </a:rPr>
              <a:t>Connective tissue of breast – C50.*</a:t>
            </a:r>
          </a:p>
          <a:p>
            <a:r>
              <a:rPr lang="en-GB" kern="0" dirty="0">
                <a:solidFill>
                  <a:srgbClr val="000000"/>
                </a:solidFill>
              </a:rPr>
              <a:t>Cartilage of larynx – C32.3</a:t>
            </a:r>
          </a:p>
          <a:p>
            <a:r>
              <a:rPr lang="en-GB" dirty="0"/>
              <a:t>Cartilage of nose – C30.0</a:t>
            </a:r>
          </a:p>
          <a:p>
            <a:r>
              <a:rPr lang="en-GB" dirty="0"/>
              <a:t>Peripheral nerves &amp; autonomic nervous systems – C47.*</a:t>
            </a:r>
          </a:p>
          <a:p>
            <a:r>
              <a:rPr lang="en-GB" dirty="0"/>
              <a:t>Peritoneum – C48.*</a:t>
            </a:r>
          </a:p>
          <a:p>
            <a:r>
              <a:rPr lang="en-GB" dirty="0"/>
              <a:t>Retroperitoneum – C48.0</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descr="Icon&#10;&#10;Description automatically generated">
            <a:extLst>
              <a:ext uri="{FF2B5EF4-FFF2-40B4-BE49-F238E27FC236}">
                <a16:creationId xmlns:a16="http://schemas.microsoft.com/office/drawing/2014/main" id="{FB2C76EC-54F6-4B14-9603-A915975BEC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750" y="4252913"/>
            <a:ext cx="1924050" cy="1924050"/>
          </a:xfrm>
          <a:prstGeom prst="rect">
            <a:avLst/>
          </a:prstGeom>
        </p:spPr>
      </p:pic>
      <p:pic>
        <p:nvPicPr>
          <p:cNvPr id="8" name="Audio 7">
            <a:hlinkClick r:id="" action="ppaction://media"/>
            <a:extLst>
              <a:ext uri="{FF2B5EF4-FFF2-40B4-BE49-F238E27FC236}">
                <a16:creationId xmlns:a16="http://schemas.microsoft.com/office/drawing/2014/main" id="{C829E60D-CEB9-4478-8F65-44B92F926F9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6545913"/>
      </p:ext>
    </p:extLst>
  </p:cSld>
  <p:clrMapOvr>
    <a:masterClrMapping/>
  </p:clrMapOvr>
  <mc:AlternateContent xmlns:mc="http://schemas.openxmlformats.org/markup-compatibility/2006" xmlns:p14="http://schemas.microsoft.com/office/powerpoint/2010/main">
    <mc:Choice Requires="p14">
      <p:transition spd="slow" p14:dur="2000" advTm="14777"/>
    </mc:Choice>
    <mc:Fallback xmlns="">
      <p:transition spd="slow" advTm="147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ICD10 coding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28625" y="1435510"/>
            <a:ext cx="11201399" cy="4741453"/>
          </a:xfrm>
        </p:spPr>
        <p:txBody>
          <a:bodyPr>
            <a:normAutofit/>
          </a:bodyPr>
          <a:lstStyle/>
          <a:p>
            <a:pPr marL="628650" indent="-227013"/>
            <a:r>
              <a:rPr lang="en-GB" dirty="0"/>
              <a:t>Malignant neoplasm of orbit – C69.6</a:t>
            </a:r>
          </a:p>
          <a:p>
            <a:pPr marL="628650" indent="-227013"/>
            <a:r>
              <a:rPr lang="en-GB" dirty="0"/>
              <a:t>Malignant neoplasm of heart &amp; mediastinum – C38.* (where * denotes the specific location)</a:t>
            </a:r>
          </a:p>
          <a:p>
            <a:pPr marL="628650" indent="-227013"/>
            <a:r>
              <a:rPr lang="en-GB" dirty="0"/>
              <a:t>Malignant neoplasm of thymus – C37X</a:t>
            </a:r>
          </a:p>
          <a:p>
            <a:pPr marL="628650" indent="-227013"/>
            <a:r>
              <a:rPr lang="en-GB" dirty="0"/>
              <a:t>Malignant neoplasm of other and unspecified female genital organs, broad ligament – C57.1</a:t>
            </a:r>
          </a:p>
          <a:p>
            <a:pPr marL="628650" indent="-227013"/>
            <a:r>
              <a:rPr lang="en-GB" dirty="0"/>
              <a:t>Malignant neoplasm of other and unspecified female genital organs, round ligament – C57.2</a:t>
            </a:r>
          </a:p>
          <a:p>
            <a:pPr marL="628650" indent="-227013"/>
            <a:r>
              <a:rPr lang="en-GB" dirty="0"/>
              <a:t>Malignant neoplasm of other and unspecified female genital organs, parametrium, includes uterine ligament NOS – C57.3</a:t>
            </a:r>
          </a:p>
          <a:p>
            <a:pPr marL="628650" indent="-227013"/>
            <a:endParaRPr lang="en-GB" dirty="0"/>
          </a:p>
          <a:p>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Audio 6">
            <a:hlinkClick r:id="" action="ppaction://media"/>
            <a:extLst>
              <a:ext uri="{FF2B5EF4-FFF2-40B4-BE49-F238E27FC236}">
                <a16:creationId xmlns:a16="http://schemas.microsoft.com/office/drawing/2014/main" id="{B194D9B2-7E21-4C82-AD7A-7D22D81029E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44168169"/>
      </p:ext>
    </p:extLst>
  </p:cSld>
  <p:clrMapOvr>
    <a:masterClrMapping/>
  </p:clrMapOvr>
  <mc:AlternateContent xmlns:mc="http://schemas.openxmlformats.org/markup-compatibility/2006" xmlns:p14="http://schemas.microsoft.com/office/powerpoint/2010/main">
    <mc:Choice Requires="p14">
      <p:transition spd="slow" p14:dur="2000" advTm="13663"/>
    </mc:Choice>
    <mc:Fallback xmlns="">
      <p:transition spd="slow" advTm="13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Grade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391525" cy="4741453"/>
          </a:xfrm>
        </p:spPr>
        <p:txBody>
          <a:bodyPr>
            <a:normAutofit/>
          </a:bodyPr>
          <a:lstStyle/>
          <a:p>
            <a:pPr marL="0" indent="0">
              <a:buNone/>
            </a:pPr>
            <a:r>
              <a:rPr lang="en-GB" dirty="0"/>
              <a:t>Grade for bone sarcomas indicates the biological behaviour of a tumour and contributes to the calculation of stage.  The grading system is:</a:t>
            </a:r>
          </a:p>
          <a:p>
            <a:pPr marL="0" indent="0">
              <a:buNone/>
            </a:pPr>
            <a:endParaRPr lang="en-GB" dirty="0"/>
          </a:p>
          <a:p>
            <a:r>
              <a:rPr lang="en-GB" dirty="0"/>
              <a:t>Low grade (includes grade 1) </a:t>
            </a:r>
          </a:p>
          <a:p>
            <a:r>
              <a:rPr lang="en-GB" dirty="0"/>
              <a:t>High grade (includes grade 2 and 3)</a:t>
            </a:r>
          </a:p>
          <a:p>
            <a:endParaRPr lang="en-GB" dirty="0"/>
          </a:p>
          <a:p>
            <a:r>
              <a:rPr lang="en-GB" dirty="0"/>
              <a:t>Some morphological types are associated with a specific grade -  Ewing sarcoma is always grade 3</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EADEF7F2-F1E1-4643-959B-31BA2B84DE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9" y="2635246"/>
            <a:ext cx="2924744" cy="2924744"/>
          </a:xfrm>
          <a:prstGeom prst="rect">
            <a:avLst/>
          </a:prstGeom>
        </p:spPr>
      </p:pic>
      <p:pic>
        <p:nvPicPr>
          <p:cNvPr id="8" name="Audio 7">
            <a:hlinkClick r:id="" action="ppaction://media"/>
            <a:extLst>
              <a:ext uri="{FF2B5EF4-FFF2-40B4-BE49-F238E27FC236}">
                <a16:creationId xmlns:a16="http://schemas.microsoft.com/office/drawing/2014/main" id="{1DD3CC9A-D494-4212-8559-48E97E23E50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29225362"/>
      </p:ext>
    </p:extLst>
  </p:cSld>
  <p:clrMapOvr>
    <a:masterClrMapping/>
  </p:clrMapOvr>
  <mc:AlternateContent xmlns:mc="http://schemas.openxmlformats.org/markup-compatibility/2006" xmlns:p14="http://schemas.microsoft.com/office/powerpoint/2010/main">
    <mc:Choice Requires="p14">
      <p:transition spd="slow" p14:dur="2000" advTm="18330"/>
    </mc:Choice>
    <mc:Fallback xmlns="">
      <p:transition spd="slow" advTm="183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Grade – Soft tissue Sarcoma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515599" cy="4741453"/>
          </a:xfrm>
        </p:spPr>
        <p:txBody>
          <a:bodyPr>
            <a:normAutofit fontScale="77500" lnSpcReduction="20000"/>
          </a:bodyPr>
          <a:lstStyle/>
          <a:p>
            <a:pPr marL="0" indent="0">
              <a:buNone/>
            </a:pPr>
            <a:r>
              <a:rPr lang="en-GB" dirty="0"/>
              <a:t>The grading system used for soft tissue sarcomas in the UK is the French Federation of Cancer Centres Sarcoma Group (</a:t>
            </a:r>
            <a:r>
              <a:rPr lang="fr-FR" dirty="0"/>
              <a:t>Fédération Nationale des Centres de Lutte Contre Le </a:t>
            </a:r>
            <a:r>
              <a:rPr lang="fr-FR" dirty="0" err="1"/>
              <a:t>Cance</a:t>
            </a:r>
            <a:r>
              <a:rPr lang="fr-FR" dirty="0"/>
              <a:t> - </a:t>
            </a:r>
            <a:r>
              <a:rPr lang="en-GB" dirty="0"/>
              <a:t>FNCLCC) which is derived following assessment of:</a:t>
            </a:r>
          </a:p>
          <a:p>
            <a:pPr marL="0" indent="0">
              <a:buNone/>
            </a:pPr>
            <a:endParaRPr lang="en-GB" dirty="0"/>
          </a:p>
          <a:p>
            <a:r>
              <a:rPr lang="en-GB" sz="2200" dirty="0"/>
              <a:t>Mitotic rate – the rate at which cancer cells reproduce, scored from 1 (low reproduction rate) to 3 (high reproduction rate)</a:t>
            </a:r>
          </a:p>
          <a:p>
            <a:r>
              <a:rPr lang="en-GB" sz="2200" dirty="0"/>
              <a:t>Presence of necrosis – the presence and proportion of dying tissue in the sarcoma, scored from 0 (no necrotic tissue) to 2 (50% or more necrotic tissue)</a:t>
            </a:r>
          </a:p>
          <a:p>
            <a:r>
              <a:rPr lang="en-GB" sz="2200" dirty="0"/>
              <a:t>Differentiation – how closely the sarcoma cells resemble normal tissue in appearance and functionality, scored from 1 (similar to normal cells) to 3 (very abnormal cells)</a:t>
            </a:r>
          </a:p>
          <a:p>
            <a:endParaRPr lang="en-GB" sz="2200" dirty="0"/>
          </a:p>
          <a:p>
            <a:r>
              <a:rPr lang="en-GB" dirty="0"/>
              <a:t>Scores are added together to give the grade. </a:t>
            </a:r>
          </a:p>
          <a:p>
            <a:pPr marL="717550" indent="-92075"/>
            <a:r>
              <a:rPr lang="en-GB" dirty="0"/>
              <a:t>Grade 1 means a total score of 2 or 3  (sometimes called LOW grade)</a:t>
            </a:r>
          </a:p>
          <a:p>
            <a:pPr marL="717550" indent="-92075"/>
            <a:r>
              <a:rPr lang="en-GB" dirty="0"/>
              <a:t>Grade 2 means a total score of 4 or 5  (grade 2 or 3 are sometimes called HIGH grade)</a:t>
            </a:r>
          </a:p>
          <a:p>
            <a:pPr marL="717550" indent="-92075"/>
            <a:r>
              <a:rPr lang="en-GB" dirty="0"/>
              <a:t>Grade 3 means a total score of 6 or more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Audio 7">
            <a:hlinkClick r:id="" action="ppaction://media"/>
            <a:extLst>
              <a:ext uri="{FF2B5EF4-FFF2-40B4-BE49-F238E27FC236}">
                <a16:creationId xmlns:a16="http://schemas.microsoft.com/office/drawing/2014/main" id="{628E90B9-7874-47E4-B450-D31B27052F7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13236128"/>
      </p:ext>
    </p:extLst>
  </p:cSld>
  <p:clrMapOvr>
    <a:masterClrMapping/>
  </p:clrMapOvr>
  <mc:AlternateContent xmlns:mc="http://schemas.openxmlformats.org/markup-compatibility/2006" xmlns:p14="http://schemas.microsoft.com/office/powerpoint/2010/main">
    <mc:Choice Requires="p14">
      <p:transition spd="slow" p14:dur="2000" advTm="19119"/>
    </mc:Choice>
    <mc:Fallback xmlns="">
      <p:transition spd="slow" advTm="191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lnSpcReduction="10000"/>
          </a:bodyPr>
          <a:lstStyle/>
          <a:p>
            <a:endParaRPr lang="en-GB" dirty="0">
              <a:latin typeface="+mn-lt"/>
            </a:endParaRPr>
          </a:p>
          <a:p>
            <a:r>
              <a:rPr lang="en-GB" dirty="0"/>
              <a:t>Unless another staging system is specified it’s important that we receive the Final Pre-Treatment and/or Final Integrated Stage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10" name="Audio 9">
            <a:hlinkClick r:id="" action="ppaction://media"/>
            <a:extLst>
              <a:ext uri="{FF2B5EF4-FFF2-40B4-BE49-F238E27FC236}">
                <a16:creationId xmlns:a16="http://schemas.microsoft.com/office/drawing/2014/main" id="{0E7359F3-275B-7D62-CBB3-A1FEB208EB7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50070838"/>
      </p:ext>
    </p:extLst>
  </p:cSld>
  <p:clrMapOvr>
    <a:masterClrMapping/>
  </p:clrMapOvr>
  <mc:AlternateContent xmlns:mc="http://schemas.openxmlformats.org/markup-compatibility/2006" xmlns:p14="http://schemas.microsoft.com/office/powerpoint/2010/main">
    <mc:Choice Requires="p14">
      <p:transition spd="slow" p14:dur="2000" advTm="11305"/>
    </mc:Choice>
    <mc:Fallback xmlns="">
      <p:transition spd="slow" advTm="113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endParaRPr lang="en-GB" dirty="0">
              <a:latin typeface="+mn-lt"/>
            </a:endParaRPr>
          </a:p>
          <a:p>
            <a:r>
              <a:rPr lang="en-GB" dirty="0">
                <a:cs typeface="Arial" pitchFamily="34" charset="0"/>
              </a:rPr>
              <a:t>For details on recording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dirty="0">
              <a:cs typeface="Arial" pitchFamily="34" charset="0"/>
            </a:endParaRPr>
          </a:p>
          <a:p>
            <a:endParaRPr lang="en-GB" dirty="0"/>
          </a:p>
          <a:p>
            <a:r>
              <a:rPr lang="en-GB" dirty="0"/>
              <a:t>Stage should be recorded for all stageable sarcomas.  Staging data sheets for sarcomas may be downloaded from: </a:t>
            </a:r>
            <a:r>
              <a:rPr lang="en-GB" dirty="0">
                <a:hlinkClick r:id="rId6"/>
              </a:rPr>
              <a:t>https://digital.nhs.uk/ndrs/data/cancer-data-training-materials/staging-sheets</a:t>
            </a:r>
            <a:r>
              <a:rPr lang="en-GB" dirty="0"/>
              <a:t>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10" name="Audio 9">
            <a:hlinkClick r:id="" action="ppaction://media"/>
            <a:extLst>
              <a:ext uri="{FF2B5EF4-FFF2-40B4-BE49-F238E27FC236}">
                <a16:creationId xmlns:a16="http://schemas.microsoft.com/office/drawing/2014/main" id="{9F3A904E-BCDE-BA2D-A6BE-A35EE2DE638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52075863"/>
      </p:ext>
    </p:extLst>
  </p:cSld>
  <p:clrMapOvr>
    <a:masterClrMapping/>
  </p:clrMapOvr>
  <mc:AlternateContent xmlns:mc="http://schemas.openxmlformats.org/markup-compatibility/2006" xmlns:p14="http://schemas.microsoft.com/office/powerpoint/2010/main">
    <mc:Choice Requires="p14">
      <p:transition spd="slow" p14:dur="2000" advTm="11818"/>
    </mc:Choice>
    <mc:Fallback xmlns="">
      <p:transition spd="slow" advTm="118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Stage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fontScale="92500" lnSpcReduction="10000"/>
          </a:bodyPr>
          <a:lstStyle/>
          <a:p>
            <a:r>
              <a:rPr lang="en-GB" dirty="0"/>
              <a:t>Grade of the tumour is important to assign group stage</a:t>
            </a:r>
          </a:p>
          <a:p>
            <a:endParaRPr lang="en-GB" dirty="0"/>
          </a:p>
          <a:p>
            <a:r>
              <a:rPr lang="en-GB" dirty="0"/>
              <a:t>T stage is based on size &amp; location of the primary tumour and presence of discontinuous tumours in the primary site: Appendicular Skeleton, Trunk, Skull &amp; Facial Bones; Spine; Pelvis</a:t>
            </a:r>
          </a:p>
          <a:p>
            <a:endParaRPr lang="en-GB" dirty="0"/>
          </a:p>
          <a:p>
            <a:r>
              <a:rPr lang="en-GB" dirty="0"/>
              <a:t>Sarcomas of the spine or pelvis must be staged using the T, N &amp; M components although no group stage system has been determined for them</a:t>
            </a:r>
          </a:p>
          <a:p>
            <a:endParaRPr lang="en-GB" dirty="0"/>
          </a:p>
          <a:p>
            <a:r>
              <a:rPr lang="en-GB" dirty="0"/>
              <a:t>The relevant UICC TNM version must be used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Audio 6">
            <a:hlinkClick r:id="" action="ppaction://media"/>
            <a:extLst>
              <a:ext uri="{FF2B5EF4-FFF2-40B4-BE49-F238E27FC236}">
                <a16:creationId xmlns:a16="http://schemas.microsoft.com/office/drawing/2014/main" id="{78E1BBE4-DB5C-415C-9F2F-9CF349D5051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10645791"/>
      </p:ext>
    </p:extLst>
  </p:cSld>
  <p:clrMapOvr>
    <a:masterClrMapping/>
  </p:clrMapOvr>
  <mc:AlternateContent xmlns:mc="http://schemas.openxmlformats.org/markup-compatibility/2006" xmlns:p14="http://schemas.microsoft.com/office/powerpoint/2010/main">
    <mc:Choice Requires="p14">
      <p:transition spd="slow" p14:dur="2000" advTm="16798"/>
    </mc:Choice>
    <mc:Fallback xmlns="">
      <p:transition spd="slow" advTm="167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Stage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Soft Tissue Sarcoma is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9" name="Audio 8">
            <a:hlinkClick r:id="" action="ppaction://media"/>
            <a:extLst>
              <a:ext uri="{FF2B5EF4-FFF2-40B4-BE49-F238E27FC236}">
                <a16:creationId xmlns:a16="http://schemas.microsoft.com/office/drawing/2014/main" id="{DF5584DF-958D-7DDB-5E5A-54DE7AFE63D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09704328"/>
      </p:ext>
    </p:extLst>
  </p:cSld>
  <p:clrMapOvr>
    <a:masterClrMapping/>
  </p:clrMapOvr>
  <mc:AlternateContent xmlns:mc="http://schemas.openxmlformats.org/markup-compatibility/2006" xmlns:p14="http://schemas.microsoft.com/office/powerpoint/2010/main">
    <mc:Choice Requires="p14">
      <p:transition spd="slow" p14:dur="2000" advTm="7826"/>
    </mc:Choice>
    <mc:Fallback xmlns="">
      <p:transition spd="slow" advTm="78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Sarcoma</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a:t>
            </a:fld>
            <a:endParaRPr lang="en-GB"/>
          </a:p>
        </p:txBody>
      </p:sp>
      <p:grpSp>
        <p:nvGrpSpPr>
          <p:cNvPr id="8" name="Group 7">
            <a:extLst>
              <a:ext uri="{FF2B5EF4-FFF2-40B4-BE49-F238E27FC236}">
                <a16:creationId xmlns:a16="http://schemas.microsoft.com/office/drawing/2014/main" id="{E0346119-779E-4299-8F7B-AA97F16F3A88}"/>
              </a:ext>
            </a:extLst>
          </p:cNvPr>
          <p:cNvGrpSpPr/>
          <p:nvPr/>
        </p:nvGrpSpPr>
        <p:grpSpPr>
          <a:xfrm>
            <a:off x="4702873" y="4015878"/>
            <a:ext cx="7489127" cy="2386702"/>
            <a:chOff x="4702873" y="4015878"/>
            <a:chExt cx="7489127" cy="2386702"/>
          </a:xfrm>
        </p:grpSpPr>
        <p:sp>
          <p:nvSpPr>
            <p:cNvPr id="9" name="Content Placeholder 2">
              <a:extLst>
                <a:ext uri="{FF2B5EF4-FFF2-40B4-BE49-F238E27FC236}">
                  <a16:creationId xmlns:a16="http://schemas.microsoft.com/office/drawing/2014/main" id="{ABD28991-0E6B-43BD-8E5F-2CB9551F92AD}"/>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Introduction</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sp>
          <p:nvSpPr>
            <p:cNvPr id="10" name="Content Placeholder 2">
              <a:extLst>
                <a:ext uri="{FF2B5EF4-FFF2-40B4-BE49-F238E27FC236}">
                  <a16:creationId xmlns:a16="http://schemas.microsoft.com/office/drawing/2014/main" id="{8BFB4AD6-AF5B-4E37-B298-2DD7E36E4873}"/>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63550" lvl="1" indent="-285750" algn="l" fontAlgn="auto">
                <a:spcAft>
                  <a:spcPts val="0"/>
                </a:spcAft>
                <a:buFont typeface="Arial" panose="020B0604020202020204" pitchFamily="34" charset="0"/>
                <a:buChar char="•"/>
              </a:pPr>
              <a:r>
                <a:rPr lang="en-GB" altLang="en-US" sz="2400" b="1" dirty="0">
                  <a:solidFill>
                    <a:schemeClr val="bg1"/>
                  </a:solidFill>
                  <a:latin typeface="Arial Nova" panose="020B0504020202020204" pitchFamily="34" charset="0"/>
                </a:rPr>
                <a:t>In </a:t>
              </a:r>
              <a:endParaRPr lang="en-GB" altLang="en-US" sz="2400" dirty="0">
                <a:solidFill>
                  <a:schemeClr val="tx1"/>
                </a:solidFill>
              </a:endParaRPr>
            </a:p>
            <a:p>
              <a:pPr marL="463550" lvl="1" indent="-285750" algn="l">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ICD10 coding</a:t>
              </a:r>
              <a:endParaRPr lang="en-GB" altLang="en-US" sz="2400" b="1" dirty="0">
                <a:solidFill>
                  <a:schemeClr val="bg1"/>
                </a:solidFill>
                <a:latin typeface="Arial Nova" panose="020B0504020202020204" pitchFamily="34" charset="0"/>
              </a:endParaRP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6279"/>
    </mc:Choice>
    <mc:Fallback xmlns="">
      <p:transition spd="slow" advTm="627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Stage – Soft Tissue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a:bodyPr>
          <a:lstStyle/>
          <a:p>
            <a:r>
              <a:rPr lang="en-GB" dirty="0"/>
              <a:t>T stage is assigned based in size and location, with different classifications depending on location: Extremity and Superficial Trunk; Retroperitoneum; Head &amp; Neck; Thoracic and Abdominal Viscera</a:t>
            </a:r>
          </a:p>
          <a:p>
            <a:endParaRPr lang="en-GB" dirty="0"/>
          </a:p>
          <a:p>
            <a:r>
              <a:rPr lang="en-GB" dirty="0"/>
              <a:t>Sarcomas of the Head and Neck or Thoracic and Abdominal Viscera must be staged using the T, N &amp; M components although no group stage system has been determined for them</a:t>
            </a:r>
          </a:p>
          <a:p>
            <a:endParaRPr lang="en-GB" dirty="0"/>
          </a:p>
          <a:p>
            <a:r>
              <a:rPr lang="en-GB" dirty="0"/>
              <a:t>GIST and uterine Sarcomas are staged with their respective site-specific systems</a:t>
            </a:r>
          </a:p>
          <a:p>
            <a:endParaRPr lang="en-GB" dirty="0"/>
          </a:p>
          <a:p>
            <a:r>
              <a:rPr lang="en-GB" dirty="0"/>
              <a:t>Stage must be recorded for all stageable cases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Audio 8">
            <a:hlinkClick r:id="" action="ppaction://media"/>
            <a:extLst>
              <a:ext uri="{FF2B5EF4-FFF2-40B4-BE49-F238E27FC236}">
                <a16:creationId xmlns:a16="http://schemas.microsoft.com/office/drawing/2014/main" id="{6B2A15BD-E142-C375-62B7-F60AD676549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56922528"/>
      </p:ext>
    </p:extLst>
  </p:cSld>
  <p:clrMapOvr>
    <a:masterClrMapping/>
  </p:clrMapOvr>
  <mc:AlternateContent xmlns:mc="http://schemas.openxmlformats.org/markup-compatibility/2006" xmlns:p14="http://schemas.microsoft.com/office/powerpoint/2010/main">
    <mc:Choice Requires="p14">
      <p:transition spd="slow" p14:dur="2000" advTm="29081"/>
    </mc:Choice>
    <mc:Fallback xmlns="">
      <p:transition spd="slow" advTm="290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The most common treatment for sarcoma is surgery, aiming to remove all the tumour while leaving as much of the functional tissue behind as possible</a:t>
            </a:r>
          </a:p>
          <a:p>
            <a:endParaRPr lang="en-GB" dirty="0"/>
          </a:p>
          <a:p>
            <a:r>
              <a:rPr lang="en-GB" dirty="0"/>
              <a:t>The extent of surgery necessary depends on the size and location of the tumour</a:t>
            </a:r>
          </a:p>
          <a:p>
            <a:endParaRPr lang="en-GB" dirty="0"/>
          </a:p>
          <a:p>
            <a:r>
              <a:rPr lang="en-GB" dirty="0"/>
              <a:t>Amputation may be the most appropriate treatment in order to offer the best chance of cure, however, preservation of limbs will be achieved wherever possible </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Audio 7">
            <a:hlinkClick r:id="" action="ppaction://media"/>
            <a:extLst>
              <a:ext uri="{FF2B5EF4-FFF2-40B4-BE49-F238E27FC236}">
                <a16:creationId xmlns:a16="http://schemas.microsoft.com/office/drawing/2014/main" id="{CA2CAA96-2F46-41D2-8E65-E0BA6317943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02050514"/>
      </p:ext>
    </p:extLst>
  </p:cSld>
  <p:clrMapOvr>
    <a:masterClrMapping/>
  </p:clrMapOvr>
  <mc:AlternateContent xmlns:mc="http://schemas.openxmlformats.org/markup-compatibility/2006" xmlns:p14="http://schemas.microsoft.com/office/powerpoint/2010/main">
    <mc:Choice Requires="p14">
      <p:transition spd="slow" p14:dur="2000" advTm="10038"/>
    </mc:Choice>
    <mc:Fallback xmlns="">
      <p:transition spd="slow" advTm="10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475" cy="4741453"/>
          </a:xfrm>
        </p:spPr>
        <p:txBody>
          <a:bodyPr>
            <a:normAutofit lnSpcReduction="10000"/>
          </a:bodyPr>
          <a:lstStyle/>
          <a:p>
            <a:r>
              <a:rPr lang="en-GB" dirty="0"/>
              <a:t>Neo-adjuvant chemotherapy is commonly used for sarcomas in young people such as osteosarcoma, Ewing sarcoma and rhabdomyosarcoma. It can also be used for larger and high grade soft tissue sarcomas to shrink them prior to surgical resection</a:t>
            </a:r>
          </a:p>
          <a:p>
            <a:endParaRPr lang="en-GB" sz="1200" dirty="0"/>
          </a:p>
          <a:p>
            <a:r>
              <a:rPr lang="en-GB" dirty="0"/>
              <a:t>Isolated limb perfusion (ILP) is a method of localised delivery of chemotherapy to a limb and is performed under general anaesthesia</a:t>
            </a:r>
          </a:p>
          <a:p>
            <a:endParaRPr lang="en-GB" dirty="0"/>
          </a:p>
          <a:p>
            <a:r>
              <a:rPr lang="en-GB" dirty="0"/>
              <a:t>Palliative chemotherapy is recommended for recurrent tumours and metastatic sarcoma</a:t>
            </a:r>
          </a:p>
          <a:p>
            <a:endParaRPr lang="en-GB" sz="12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7" name="Picture 6" descr="Icon&#10;&#10;Description automatically generated">
            <a:extLst>
              <a:ext uri="{FF2B5EF4-FFF2-40B4-BE49-F238E27FC236}">
                <a16:creationId xmlns:a16="http://schemas.microsoft.com/office/drawing/2014/main" id="{C1950B51-4383-4C4B-880D-3D258D9627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9" name="Audio 8">
            <a:hlinkClick r:id="" action="ppaction://media"/>
            <a:extLst>
              <a:ext uri="{FF2B5EF4-FFF2-40B4-BE49-F238E27FC236}">
                <a16:creationId xmlns:a16="http://schemas.microsoft.com/office/drawing/2014/main" id="{D8747004-8F60-4F61-BC22-C83867BB8A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956441"/>
      </p:ext>
    </p:extLst>
  </p:cSld>
  <p:clrMapOvr>
    <a:masterClrMapping/>
  </p:clrMapOvr>
  <mc:AlternateContent xmlns:mc="http://schemas.openxmlformats.org/markup-compatibility/2006" xmlns:p14="http://schemas.microsoft.com/office/powerpoint/2010/main">
    <mc:Choice Requires="p14">
      <p:transition spd="slow" p14:dur="2000" advTm="10482"/>
    </mc:Choice>
    <mc:Fallback xmlns="">
      <p:transition spd="slow" advTm="104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63978" cy="4741453"/>
          </a:xfrm>
        </p:spPr>
        <p:txBody>
          <a:bodyPr>
            <a:normAutofit fontScale="92500" lnSpcReduction="10000"/>
          </a:bodyPr>
          <a:lstStyle/>
          <a:p>
            <a:pPr marL="0" indent="0">
              <a:buNone/>
            </a:pPr>
            <a:r>
              <a:rPr lang="en-GB" dirty="0"/>
              <a:t>Radiotherapy is not usually the first treatment given to patients with sarcoma</a:t>
            </a:r>
          </a:p>
          <a:p>
            <a:endParaRPr lang="en-GB" dirty="0"/>
          </a:p>
          <a:p>
            <a:r>
              <a:rPr lang="en-GB" dirty="0"/>
              <a:t>Neo-adjuvant radiotherapy is sometimes considered for patients with tumours that are borderline operable</a:t>
            </a:r>
          </a:p>
          <a:p>
            <a:endParaRPr lang="en-GB" dirty="0"/>
          </a:p>
          <a:p>
            <a:r>
              <a:rPr lang="en-GB" dirty="0"/>
              <a:t>Adjuvant radiotherapy may be given to patients with intermediate or high grade tumours as it is proven to reduce the risk of local recurrence</a:t>
            </a:r>
          </a:p>
          <a:p>
            <a:endParaRPr lang="en-GB" dirty="0"/>
          </a:p>
          <a:p>
            <a:r>
              <a:rPr lang="en-GB" dirty="0"/>
              <a:t>Radiotherapy can be offered as a palliative treatment to treat symptoms and alleviate pain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Picture 6">
            <a:extLst>
              <a:ext uri="{FF2B5EF4-FFF2-40B4-BE49-F238E27FC236}">
                <a16:creationId xmlns:a16="http://schemas.microsoft.com/office/drawing/2014/main" id="{FEF817E9-2E2B-45E1-8B9A-44EA985549B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12" name="Audio 11">
            <a:hlinkClick r:id="" action="ppaction://media"/>
            <a:extLst>
              <a:ext uri="{FF2B5EF4-FFF2-40B4-BE49-F238E27FC236}">
                <a16:creationId xmlns:a16="http://schemas.microsoft.com/office/drawing/2014/main" id="{F0A21140-89E4-4D6C-87C7-566298022ED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2527656"/>
      </p:ext>
    </p:extLst>
  </p:cSld>
  <p:clrMapOvr>
    <a:masterClrMapping/>
  </p:clrMapOvr>
  <mc:AlternateContent xmlns:mc="http://schemas.openxmlformats.org/markup-compatibility/2006" xmlns:p14="http://schemas.microsoft.com/office/powerpoint/2010/main">
    <mc:Choice Requires="p14">
      <p:transition spd="slow" p14:dur="2000" advTm="14824"/>
    </mc:Choice>
    <mc:Fallback xmlns="">
      <p:transition spd="slow" advTm="148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34</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7" name="Audio 6">
            <a:hlinkClick r:id="" action="ppaction://media"/>
            <a:extLst>
              <a:ext uri="{FF2B5EF4-FFF2-40B4-BE49-F238E27FC236}">
                <a16:creationId xmlns:a16="http://schemas.microsoft.com/office/drawing/2014/main" id="{1C5078C2-DC68-47B6-83E8-7B9B7E121ED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3683"/>
    </mc:Choice>
    <mc:Fallback xmlns="">
      <p:transition spd="slow" advTm="3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sarcomas include age, genetic factors, prior radiation exposure or prior bone disease</a:t>
            </a:r>
          </a:p>
          <a:p>
            <a:r>
              <a:rPr lang="en-GB" dirty="0">
                <a:solidFill>
                  <a:schemeClr val="bg1"/>
                </a:solidFill>
              </a:rPr>
              <a:t>Signs and symptoms may include pain, swelling, weight loss or pathological fracture</a:t>
            </a:r>
          </a:p>
          <a:p>
            <a:r>
              <a:rPr lang="en-GB" dirty="0">
                <a:solidFill>
                  <a:schemeClr val="bg1"/>
                </a:solidFill>
              </a:rPr>
              <a:t>Investigations usually include physical examination and imaging and may also include blood tests or a biopsy</a:t>
            </a:r>
          </a:p>
          <a:p>
            <a:r>
              <a:rPr lang="en-GB" dirty="0">
                <a:solidFill>
                  <a:schemeClr val="bg1"/>
                </a:solidFill>
              </a:rPr>
              <a:t>The majority of sarcomas are considered stageable.  UICC TNM version 8 for sarcoma or, for specified locations, the location- or site-specific stage must be used</a:t>
            </a:r>
          </a:p>
          <a:p>
            <a:r>
              <a:rPr lang="en-GB" dirty="0">
                <a:solidFill>
                  <a:schemeClr val="bg1"/>
                </a:solidFill>
              </a:rPr>
              <a:t>Treatments may include surgery, chemotherapy, radiotherapy depending on the particular features and location of the tumour as well as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0" name="Audio 9">
            <a:hlinkClick r:id="" action="ppaction://media"/>
            <a:extLst>
              <a:ext uri="{FF2B5EF4-FFF2-40B4-BE49-F238E27FC236}">
                <a16:creationId xmlns:a16="http://schemas.microsoft.com/office/drawing/2014/main" id="{73F0914C-3C4C-4BC7-AF59-0888C251AA0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36237134"/>
      </p:ext>
    </p:extLst>
  </p:cSld>
  <p:clrMapOvr>
    <a:masterClrMapping/>
  </p:clrMapOvr>
  <mc:AlternateContent xmlns:mc="http://schemas.openxmlformats.org/markup-compatibility/2006" xmlns:p14="http://schemas.microsoft.com/office/powerpoint/2010/main">
    <mc:Choice Requires="p14">
      <p:transition spd="slow" p14:dur="2000" advTm="13912"/>
    </mc:Choice>
    <mc:Fallback xmlns="">
      <p:transition spd="slow" advTm="139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sarcomas include age, genetic factors, prior radiation exposure or prior bone disease</a:t>
            </a:r>
          </a:p>
          <a:p>
            <a:r>
              <a:rPr lang="en-GB" dirty="0"/>
              <a:t>Signs and symptoms may include pain, swelling, weight loss or pathological fracture</a:t>
            </a:r>
          </a:p>
          <a:p>
            <a:r>
              <a:rPr lang="en-GB" dirty="0">
                <a:solidFill>
                  <a:schemeClr val="bg1"/>
                </a:solidFill>
              </a:rPr>
              <a:t>Investigations usually include physical examination and imaging and may also include blood tests or a biopsy</a:t>
            </a:r>
          </a:p>
          <a:p>
            <a:r>
              <a:rPr lang="en-GB" dirty="0">
                <a:solidFill>
                  <a:schemeClr val="bg1"/>
                </a:solidFill>
              </a:rPr>
              <a:t>The majority of sarcomas are considered stageable.  UICC TNM version 8 for sarcoma or, for specified locations, the location- or site-specific stage must be used</a:t>
            </a:r>
          </a:p>
          <a:p>
            <a:r>
              <a:rPr lang="en-GB" dirty="0">
                <a:solidFill>
                  <a:schemeClr val="bg1"/>
                </a:solidFill>
              </a:rPr>
              <a:t>Treatments may include surgery, chemotherapy, radiotherapy depending on the particular features and location of the tumour as well as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7" name="Audio 6">
            <a:hlinkClick r:id="" action="ppaction://media"/>
            <a:extLst>
              <a:ext uri="{FF2B5EF4-FFF2-40B4-BE49-F238E27FC236}">
                <a16:creationId xmlns:a16="http://schemas.microsoft.com/office/drawing/2014/main" id="{B9D9CF03-FFD0-40FB-809E-3D96EDD4DD8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66214725"/>
      </p:ext>
    </p:extLst>
  </p:cSld>
  <p:clrMapOvr>
    <a:masterClrMapping/>
  </p:clrMapOvr>
  <mc:AlternateContent xmlns:mc="http://schemas.openxmlformats.org/markup-compatibility/2006" xmlns:p14="http://schemas.microsoft.com/office/powerpoint/2010/main">
    <mc:Choice Requires="p14">
      <p:transition spd="slow" p14:dur="2000" advTm="13245"/>
    </mc:Choice>
    <mc:Fallback xmlns="">
      <p:transition spd="slow" advTm="132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sarcomas include age, genetic factors, prior radiation exposure or prior bone disease</a:t>
            </a:r>
          </a:p>
          <a:p>
            <a:r>
              <a:rPr lang="en-GB" dirty="0"/>
              <a:t>Signs and symptoms may include pain, swelling, weight loss or pathological fracture</a:t>
            </a:r>
          </a:p>
          <a:p>
            <a:r>
              <a:rPr lang="en-GB" dirty="0"/>
              <a:t>Investigations usually include physical examination and imaging and may also include blood tests or a biopsy</a:t>
            </a:r>
          </a:p>
          <a:p>
            <a:r>
              <a:rPr lang="en-GB" dirty="0">
                <a:solidFill>
                  <a:schemeClr val="bg1"/>
                </a:solidFill>
              </a:rPr>
              <a:t>The majority of sarcomas are considered stageable.  UICC TNM version 8 for sarcoma or, for specified locations, the location- or site-specific stage must be used</a:t>
            </a:r>
          </a:p>
          <a:p>
            <a:r>
              <a:rPr lang="en-GB" dirty="0">
                <a:solidFill>
                  <a:schemeClr val="bg1"/>
                </a:solidFill>
              </a:rPr>
              <a:t>Treatments may include surgery, chemotherapy, radiotherapy depending on the particular features and location of the tumour as well as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Audio 6">
            <a:hlinkClick r:id="" action="ppaction://media"/>
            <a:extLst>
              <a:ext uri="{FF2B5EF4-FFF2-40B4-BE49-F238E27FC236}">
                <a16:creationId xmlns:a16="http://schemas.microsoft.com/office/drawing/2014/main" id="{01887268-1928-4F22-BD53-A913F6CCFC8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59306974"/>
      </p:ext>
    </p:extLst>
  </p:cSld>
  <p:clrMapOvr>
    <a:masterClrMapping/>
  </p:clrMapOvr>
  <mc:AlternateContent xmlns:mc="http://schemas.openxmlformats.org/markup-compatibility/2006" xmlns:p14="http://schemas.microsoft.com/office/powerpoint/2010/main">
    <mc:Choice Requires="p14">
      <p:transition spd="slow" p14:dur="2000" advTm="12804"/>
    </mc:Choice>
    <mc:Fallback xmlns="">
      <p:transition spd="slow" advTm="12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sarcomas include age, genetic factors, prior radiation exposure or prior bone disease</a:t>
            </a:r>
          </a:p>
          <a:p>
            <a:r>
              <a:rPr lang="en-GB" dirty="0"/>
              <a:t>Signs and symptoms may include pain, swelling, weight loss or pathological fracture</a:t>
            </a:r>
          </a:p>
          <a:p>
            <a:r>
              <a:rPr lang="en-GB" dirty="0"/>
              <a:t>Investigations usually include physical examination and imaging and may also include blood tests or a biopsy</a:t>
            </a:r>
          </a:p>
          <a:p>
            <a:r>
              <a:rPr lang="en-GB" dirty="0"/>
              <a:t>The majority of sarcomas are considered stageable.  Record the appropriate UICC TNM version for sarcoma or, for specified locations, the location- or site-specific stage must be used</a:t>
            </a:r>
          </a:p>
          <a:p>
            <a:r>
              <a:rPr lang="en-GB" dirty="0">
                <a:solidFill>
                  <a:schemeClr val="bg1"/>
                </a:solidFill>
              </a:rPr>
              <a:t>Treatments may include surgery, chemotherapy, radiotherapy depending on the particular features and location of the tumour as well as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8" name="Audio 7">
            <a:hlinkClick r:id="" action="ppaction://media"/>
            <a:extLst>
              <a:ext uri="{FF2B5EF4-FFF2-40B4-BE49-F238E27FC236}">
                <a16:creationId xmlns:a16="http://schemas.microsoft.com/office/drawing/2014/main" id="{0BD6D5BE-C64E-4A79-87D2-4504ACDDF79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49305779"/>
      </p:ext>
    </p:extLst>
  </p:cSld>
  <p:clrMapOvr>
    <a:masterClrMapping/>
  </p:clrMapOvr>
  <mc:AlternateContent xmlns:mc="http://schemas.openxmlformats.org/markup-compatibility/2006" xmlns:p14="http://schemas.microsoft.com/office/powerpoint/2010/main">
    <mc:Choice Requires="p14">
      <p:transition spd="slow" p14:dur="2000" advTm="12319"/>
    </mc:Choice>
    <mc:Fallback xmlns="">
      <p:transition spd="slow" advTm="123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sarcomas include age, genetic factors, prior radiation exposure or prior bone disease</a:t>
            </a:r>
          </a:p>
          <a:p>
            <a:r>
              <a:rPr lang="en-GB" dirty="0"/>
              <a:t>Signs and symptoms may include pain, swelling, weight loss or pathological fracture</a:t>
            </a:r>
          </a:p>
          <a:p>
            <a:r>
              <a:rPr lang="en-GB" dirty="0"/>
              <a:t>Investigations usually include physical examination and imaging and may also include blood tests or a biopsy</a:t>
            </a:r>
          </a:p>
          <a:p>
            <a:r>
              <a:rPr lang="en-GB" dirty="0"/>
              <a:t>The majority of sarcomas are considered stageable.  Record the appropriate UICC TNM version for sarcoma or, for specified locations, the location- or site-specific stage must be used</a:t>
            </a:r>
          </a:p>
          <a:p>
            <a:r>
              <a:rPr lang="en-GB" dirty="0"/>
              <a:t>Treatments may include surgery, chemotherapy, radiotherapy depending on the particular features and location of the tumour as well as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Audio 6">
            <a:hlinkClick r:id="" action="ppaction://media"/>
            <a:extLst>
              <a:ext uri="{FF2B5EF4-FFF2-40B4-BE49-F238E27FC236}">
                <a16:creationId xmlns:a16="http://schemas.microsoft.com/office/drawing/2014/main" id="{84D298D8-CCE6-4D5C-842C-7C42AB01754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83119209"/>
      </p:ext>
    </p:extLst>
  </p:cSld>
  <p:clrMapOvr>
    <a:masterClrMapping/>
  </p:clrMapOvr>
  <mc:AlternateContent xmlns:mc="http://schemas.openxmlformats.org/markup-compatibility/2006" xmlns:p14="http://schemas.microsoft.com/office/powerpoint/2010/main">
    <mc:Choice Requires="p14">
      <p:transition spd="slow" p14:dur="2000" advTm="9158"/>
    </mc:Choice>
    <mc:Fallback xmlns="">
      <p:transition spd="slow" advTm="9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14344-F5E8-4552-BEE5-E63D0317C5E6}"/>
              </a:ext>
            </a:extLst>
          </p:cNvPr>
          <p:cNvSpPr>
            <a:spLocks noGrp="1"/>
          </p:cNvSpPr>
          <p:nvPr>
            <p:ph type="title"/>
          </p:nvPr>
        </p:nvSpPr>
        <p:spPr/>
        <p:txBody>
          <a:bodyPr/>
          <a:lstStyle/>
          <a:p>
            <a:r>
              <a:rPr lang="en-GB" dirty="0"/>
              <a:t>Sarcoma - Introduction</a:t>
            </a:r>
          </a:p>
        </p:txBody>
      </p:sp>
      <p:sp>
        <p:nvSpPr>
          <p:cNvPr id="3" name="Content Placeholder 2">
            <a:extLst>
              <a:ext uri="{FF2B5EF4-FFF2-40B4-BE49-F238E27FC236}">
                <a16:creationId xmlns:a16="http://schemas.microsoft.com/office/drawing/2014/main" id="{F520FC08-D333-430F-A26F-C09C34BD59FE}"/>
              </a:ext>
            </a:extLst>
          </p:cNvPr>
          <p:cNvSpPr>
            <a:spLocks noGrp="1"/>
          </p:cNvSpPr>
          <p:nvPr>
            <p:ph idx="1"/>
          </p:nvPr>
        </p:nvSpPr>
        <p:spPr/>
        <p:txBody>
          <a:bodyPr>
            <a:normAutofit/>
          </a:bodyPr>
          <a:lstStyle/>
          <a:p>
            <a:r>
              <a:rPr lang="en-GB" dirty="0"/>
              <a:t>Rare cancer ~ 1% of all malignancies</a:t>
            </a:r>
          </a:p>
          <a:p>
            <a:r>
              <a:rPr lang="en-GB" dirty="0"/>
              <a:t>Arise in bone and soft tissue</a:t>
            </a:r>
          </a:p>
          <a:p>
            <a:pPr lvl="1"/>
            <a:r>
              <a:rPr lang="en-GB" sz="2400" dirty="0"/>
              <a:t>More than 100 subtypes</a:t>
            </a:r>
          </a:p>
          <a:p>
            <a:r>
              <a:rPr lang="en-GB" dirty="0"/>
              <a:t>Can arise anywhere in the body</a:t>
            </a:r>
          </a:p>
        </p:txBody>
      </p:sp>
      <p:sp>
        <p:nvSpPr>
          <p:cNvPr id="4" name="Date Placeholder 3">
            <a:extLst>
              <a:ext uri="{FF2B5EF4-FFF2-40B4-BE49-F238E27FC236}">
                <a16:creationId xmlns:a16="http://schemas.microsoft.com/office/drawing/2014/main" id="{B4916D56-E911-4178-90D6-F92FB3BE2B04}"/>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B3E4B6FB-8652-45A7-8C63-DE6292DB536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C7E93D0-F717-4F1D-A9C6-569F87B46FF6}"/>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descr="Icon&#10;&#10;Description automatically generated">
            <a:extLst>
              <a:ext uri="{FF2B5EF4-FFF2-40B4-BE49-F238E27FC236}">
                <a16:creationId xmlns:a16="http://schemas.microsoft.com/office/drawing/2014/main" id="{609D8AC4-AFFE-4D40-BDB5-FEDD1FBB7C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3962" y="3812025"/>
            <a:ext cx="2509837" cy="2509837"/>
          </a:xfrm>
          <a:prstGeom prst="rect">
            <a:avLst/>
          </a:prstGeom>
        </p:spPr>
      </p:pic>
      <p:pic>
        <p:nvPicPr>
          <p:cNvPr id="8" name="Audio 7">
            <a:hlinkClick r:id="" action="ppaction://media"/>
            <a:extLst>
              <a:ext uri="{FF2B5EF4-FFF2-40B4-BE49-F238E27FC236}">
                <a16:creationId xmlns:a16="http://schemas.microsoft.com/office/drawing/2014/main" id="{56F2E866-6C89-4D03-9140-07B3F6B7EF2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48147623"/>
      </p:ext>
    </p:extLst>
  </p:cSld>
  <p:clrMapOvr>
    <a:masterClrMapping/>
  </p:clrMapOvr>
  <mc:AlternateContent xmlns:mc="http://schemas.openxmlformats.org/markup-compatibility/2006" xmlns:p14="http://schemas.microsoft.com/office/powerpoint/2010/main">
    <mc:Choice Requires="p14">
      <p:transition spd="slow" p14:dur="2000" advTm="14600"/>
    </mc:Choice>
    <mc:Fallback xmlns="">
      <p:transition spd="slow" advTm="14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US" dirty="0">
              <a:highlight>
                <a:srgbClr val="FFFF00"/>
              </a:highlight>
            </a:endParaRPr>
          </a:p>
          <a:p>
            <a:r>
              <a:rPr lang="en-US" dirty="0"/>
              <a:t>Staging data sheets are listed by ICD 10 code / description as applicable.</a:t>
            </a:r>
          </a:p>
          <a:p>
            <a:r>
              <a:rPr lang="en-US" dirty="0"/>
              <a:t>For sarcoma these include:</a:t>
            </a:r>
          </a:p>
          <a:p>
            <a:pPr lvl="1"/>
            <a:r>
              <a:rPr lang="en-US" dirty="0"/>
              <a:t>C38.1-2, C47-C49 – Soft Tissue</a:t>
            </a:r>
          </a:p>
          <a:p>
            <a:pPr lvl="1"/>
            <a:r>
              <a:rPr lang="en-US" dirty="0"/>
              <a:t>C40-C41 – Bone</a:t>
            </a:r>
          </a:p>
          <a:p>
            <a:pPr lvl="1"/>
            <a:r>
              <a:rPr lang="en-US" dirty="0"/>
              <a:t>C69.6 – Sarcoma of Orbit</a:t>
            </a:r>
          </a:p>
          <a:p>
            <a:pPr lvl="1"/>
            <a:r>
              <a:rPr lang="en-US" dirty="0"/>
              <a:t>Rhabdomyosarcoma and ST Sarcomas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17" name="Audio 16">
            <a:hlinkClick r:id="" action="ppaction://media"/>
            <a:extLst>
              <a:ext uri="{FF2B5EF4-FFF2-40B4-BE49-F238E27FC236}">
                <a16:creationId xmlns:a16="http://schemas.microsoft.com/office/drawing/2014/main" id="{102DF8B7-13B1-7A79-85AE-34116A193B0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9577"/>
    </mc:Choice>
    <mc:Fallback xmlns="">
      <p:transition spd="slow" advTm="95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&amp;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10/12/2025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41</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54947426"/>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43</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The cause of connective tissue tumours is mostly unknown but there are some factors which are known to increase the risk </a:t>
            </a:r>
          </a:p>
          <a:p>
            <a:pPr marL="0" indent="0">
              <a:buNone/>
            </a:pPr>
            <a:endParaRPr lang="en-GB" sz="1200" dirty="0"/>
          </a:p>
          <a:p>
            <a:r>
              <a:rPr lang="en-GB" dirty="0"/>
              <a:t>Age </a:t>
            </a:r>
          </a:p>
          <a:p>
            <a:endParaRPr lang="en-GB" sz="1200" dirty="0"/>
          </a:p>
          <a:p>
            <a:r>
              <a:rPr lang="en-GB" dirty="0"/>
              <a:t>Family history/ genetics including: Neurofibromatosis, Li Fraumeni disease, Retinoblastoma Syndrome</a:t>
            </a:r>
          </a:p>
          <a:p>
            <a:endParaRPr lang="en-GB" sz="1200" dirty="0"/>
          </a:p>
          <a:p>
            <a:r>
              <a:rPr lang="en-GB" dirty="0"/>
              <a:t>Exposure to radiation </a:t>
            </a:r>
          </a:p>
          <a:p>
            <a:endParaRPr lang="en-GB" dirty="0"/>
          </a:p>
          <a:p>
            <a:r>
              <a:rPr lang="en-GB" dirty="0"/>
              <a:t>Compromised immune system (relevant to Kaposi sarcoma)</a:t>
            </a:r>
          </a:p>
          <a:p>
            <a:endParaRPr lang="en-GB" sz="1200" dirty="0"/>
          </a:p>
          <a:p>
            <a:r>
              <a:rPr lang="en-GB" dirty="0"/>
              <a:t>Other bone disease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Picture 6" descr="Icon&#10;&#10;Description automatically generated">
            <a:extLst>
              <a:ext uri="{FF2B5EF4-FFF2-40B4-BE49-F238E27FC236}">
                <a16:creationId xmlns:a16="http://schemas.microsoft.com/office/drawing/2014/main" id="{30D25D6D-2B66-400B-B582-03A698EA6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3962" y="3812025"/>
            <a:ext cx="2509837" cy="2509837"/>
          </a:xfrm>
          <a:prstGeom prst="rect">
            <a:avLst/>
          </a:prstGeom>
        </p:spPr>
      </p:pic>
      <p:pic>
        <p:nvPicPr>
          <p:cNvPr id="12" name="Audio 11">
            <a:hlinkClick r:id="" action="ppaction://media"/>
            <a:extLst>
              <a:ext uri="{FF2B5EF4-FFF2-40B4-BE49-F238E27FC236}">
                <a16:creationId xmlns:a16="http://schemas.microsoft.com/office/drawing/2014/main" id="{FF60F044-17B0-4139-A276-A62C8CDE32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8369"/>
    </mc:Choice>
    <mc:Fallback xmlns="">
      <p:transition spd="slow" advTm="283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a:bodyPr>
          <a:lstStyle/>
          <a:p>
            <a:r>
              <a:rPr lang="en-GB" dirty="0"/>
              <a:t>Pain</a:t>
            </a:r>
          </a:p>
          <a:p>
            <a:endParaRPr lang="en-GB" dirty="0"/>
          </a:p>
          <a:p>
            <a:r>
              <a:rPr lang="en-GB" dirty="0"/>
              <a:t>Swelling </a:t>
            </a:r>
          </a:p>
          <a:p>
            <a:endParaRPr lang="en-GB" dirty="0"/>
          </a:p>
          <a:p>
            <a:r>
              <a:rPr lang="en-GB" dirty="0"/>
              <a:t>Tiredness </a:t>
            </a:r>
          </a:p>
          <a:p>
            <a:endParaRPr lang="en-GB" dirty="0"/>
          </a:p>
          <a:p>
            <a:r>
              <a:rPr lang="en-GB" dirty="0"/>
              <a:t>Fever or sweats </a:t>
            </a:r>
          </a:p>
          <a:p>
            <a:endParaRPr lang="en-GB" dirty="0"/>
          </a:p>
          <a:p>
            <a:r>
              <a:rPr lang="en-GB" dirty="0"/>
              <a:t>Weight loss </a:t>
            </a:r>
          </a:p>
          <a:p>
            <a:endParaRPr lang="en-GB" dirty="0"/>
          </a:p>
          <a:p>
            <a:r>
              <a:rPr lang="en-GB" dirty="0"/>
              <a:t>Difficulty with movement (bone)</a:t>
            </a:r>
          </a:p>
          <a:p>
            <a:endParaRPr lang="en-GB" dirty="0"/>
          </a:p>
          <a:p>
            <a:r>
              <a:rPr lang="en-GB" dirty="0"/>
              <a:t>Pathological fracture (bone)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Picture 8" descr="Icon&#10;&#10;Description automatically generated">
            <a:extLst>
              <a:ext uri="{FF2B5EF4-FFF2-40B4-BE49-F238E27FC236}">
                <a16:creationId xmlns:a16="http://schemas.microsoft.com/office/drawing/2014/main" id="{F55D7919-9341-4AA5-8024-974C1A21A9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3962" y="3812025"/>
            <a:ext cx="2509837" cy="2509837"/>
          </a:xfrm>
          <a:prstGeom prst="rect">
            <a:avLst/>
          </a:prstGeom>
        </p:spPr>
      </p:pic>
      <p:pic>
        <p:nvPicPr>
          <p:cNvPr id="7" name="Audio 6">
            <a:hlinkClick r:id="" action="ppaction://media"/>
            <a:extLst>
              <a:ext uri="{FF2B5EF4-FFF2-40B4-BE49-F238E27FC236}">
                <a16:creationId xmlns:a16="http://schemas.microsoft.com/office/drawing/2014/main" id="{4CF7A830-F6A9-4642-B695-E65D4E8FAAF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54938750"/>
      </p:ext>
    </p:extLst>
  </p:cSld>
  <p:clrMapOvr>
    <a:masterClrMapping/>
  </p:clrMapOvr>
  <mc:AlternateContent xmlns:mc="http://schemas.openxmlformats.org/markup-compatibility/2006" xmlns:p14="http://schemas.microsoft.com/office/powerpoint/2010/main">
    <mc:Choice Requires="p14">
      <p:transition spd="slow" p14:dur="2000" advTm="16217"/>
    </mc:Choice>
    <mc:Fallback xmlns="">
      <p:transition spd="slow" advTm="162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Anatomy &amp; Physiology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a:bodyPr>
          <a:lstStyle/>
          <a:p>
            <a:pPr marL="0" indent="0">
              <a:buNone/>
            </a:pPr>
            <a:r>
              <a:rPr lang="en-GB" dirty="0"/>
              <a:t>The adult skeleton contains 206 bones.  The function of the skeletal structure is to:</a:t>
            </a:r>
          </a:p>
          <a:p>
            <a:pPr marL="0" indent="0">
              <a:buNone/>
            </a:pPr>
            <a:endParaRPr lang="en-GB" dirty="0"/>
          </a:p>
          <a:p>
            <a:r>
              <a:rPr lang="en-GB" dirty="0"/>
              <a:t>Support other tissues</a:t>
            </a:r>
          </a:p>
          <a:p>
            <a:endParaRPr lang="en-GB" dirty="0"/>
          </a:p>
          <a:p>
            <a:r>
              <a:rPr lang="en-GB" dirty="0"/>
              <a:t>Protect vital organs</a:t>
            </a:r>
          </a:p>
          <a:p>
            <a:endParaRPr lang="en-GB" dirty="0"/>
          </a:p>
          <a:p>
            <a:r>
              <a:rPr lang="en-GB" dirty="0"/>
              <a:t>Act as levers for the muscles to enable us to move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AEE7DA56-6D4C-410B-AAA9-C36890A2E681}"/>
              </a:ext>
            </a:extLst>
          </p:cNvPr>
          <p:cNvPicPr>
            <a:picLocks noChangeAspect="1"/>
          </p:cNvPicPr>
          <p:nvPr/>
        </p:nvPicPr>
        <p:blipFill>
          <a:blip r:embed="rId5"/>
          <a:stretch>
            <a:fillRect/>
          </a:stretch>
        </p:blipFill>
        <p:spPr>
          <a:xfrm>
            <a:off x="7827092" y="1386315"/>
            <a:ext cx="3563504" cy="4935548"/>
          </a:xfrm>
          <a:prstGeom prst="rect">
            <a:avLst/>
          </a:prstGeom>
        </p:spPr>
      </p:pic>
      <p:pic>
        <p:nvPicPr>
          <p:cNvPr id="8" name="Audio 7">
            <a:hlinkClick r:id="" action="ppaction://media"/>
            <a:extLst>
              <a:ext uri="{FF2B5EF4-FFF2-40B4-BE49-F238E27FC236}">
                <a16:creationId xmlns:a16="http://schemas.microsoft.com/office/drawing/2014/main" id="{8473E4A6-D69D-4D4E-AFD5-AD830EC6121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48492441"/>
      </p:ext>
    </p:extLst>
  </p:cSld>
  <p:clrMapOvr>
    <a:masterClrMapping/>
  </p:clrMapOvr>
  <mc:AlternateContent xmlns:mc="http://schemas.openxmlformats.org/markup-compatibility/2006" xmlns:p14="http://schemas.microsoft.com/office/powerpoint/2010/main">
    <mc:Choice Requires="p14">
      <p:transition spd="slow" p14:dur="2000" advTm="18098"/>
    </mc:Choice>
    <mc:Fallback xmlns="">
      <p:transition spd="slow" advTm="18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07BEB3B-369C-4028-8AA5-DBC9A6669E80}"/>
              </a:ext>
            </a:extLst>
          </p:cNvPr>
          <p:cNvPicPr>
            <a:picLocks noChangeAspect="1"/>
          </p:cNvPicPr>
          <p:nvPr/>
        </p:nvPicPr>
        <p:blipFill>
          <a:blip r:embed="rId5"/>
          <a:stretch>
            <a:fillRect/>
          </a:stretch>
        </p:blipFill>
        <p:spPr>
          <a:xfrm>
            <a:off x="8700733" y="2543175"/>
            <a:ext cx="3279272" cy="3633788"/>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Anatomy &amp; Physiology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191500" cy="4741453"/>
          </a:xfrm>
        </p:spPr>
        <p:txBody>
          <a:bodyPr>
            <a:noAutofit/>
          </a:bodyPr>
          <a:lstStyle/>
          <a:p>
            <a:pPr marL="0" indent="0">
              <a:buNone/>
            </a:pPr>
            <a:r>
              <a:rPr lang="en-GB" sz="2100" dirty="0"/>
              <a:t>Bones generally consist of 3 distinct layers:</a:t>
            </a:r>
          </a:p>
          <a:p>
            <a:pPr marL="0" indent="0">
              <a:buNone/>
            </a:pPr>
            <a:endParaRPr lang="en-GB" sz="2100" dirty="0"/>
          </a:p>
          <a:p>
            <a:r>
              <a:rPr lang="en-GB" sz="2100" dirty="0"/>
              <a:t>Periosteum: a tough membrane that covers the outside of the bone</a:t>
            </a:r>
          </a:p>
          <a:p>
            <a:endParaRPr lang="en-GB" sz="2100" dirty="0"/>
          </a:p>
          <a:p>
            <a:r>
              <a:rPr lang="en-GB" sz="2100" dirty="0"/>
              <a:t>Cortical bone: dense, solid bone that surrounds the marrow space</a:t>
            </a:r>
          </a:p>
          <a:p>
            <a:endParaRPr lang="en-GB" sz="2100" dirty="0"/>
          </a:p>
          <a:p>
            <a:r>
              <a:rPr lang="en-GB" sz="2100" dirty="0"/>
              <a:t>Trabecular bone: a honeycomb-like structure of bone within the marrow space.  Bone marrow sits in the gaps within this structure.</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11" name="Audio 10">
            <a:hlinkClick r:id="" action="ppaction://media"/>
            <a:extLst>
              <a:ext uri="{FF2B5EF4-FFF2-40B4-BE49-F238E27FC236}">
                <a16:creationId xmlns:a16="http://schemas.microsoft.com/office/drawing/2014/main" id="{01E399CA-1327-4B5E-B53C-91233662814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02925087"/>
      </p:ext>
    </p:extLst>
  </p:cSld>
  <p:clrMapOvr>
    <a:masterClrMapping/>
  </p:clrMapOvr>
  <mc:AlternateContent xmlns:mc="http://schemas.openxmlformats.org/markup-compatibility/2006" xmlns:p14="http://schemas.microsoft.com/office/powerpoint/2010/main">
    <mc:Choice Requires="p14">
      <p:transition spd="slow" p14:dur="2000" advTm="15553"/>
    </mc:Choice>
    <mc:Fallback xmlns="">
      <p:transition spd="slow" advTm="155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Sarcoma – Anatomy &amp; Physiology - Bone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a:bodyPr>
          <a:lstStyle/>
          <a:p>
            <a:pPr marL="0" indent="0">
              <a:buNone/>
            </a:pPr>
            <a:r>
              <a:rPr lang="en-GB" dirty="0"/>
              <a:t>Bone Cells:</a:t>
            </a:r>
          </a:p>
          <a:p>
            <a:pPr marL="0" indent="0">
              <a:buNone/>
            </a:pPr>
            <a:endParaRPr lang="en-GB" dirty="0"/>
          </a:p>
          <a:p>
            <a:r>
              <a:rPr lang="en-GB" dirty="0"/>
              <a:t>Osteoblasts:  these form new bone</a:t>
            </a:r>
          </a:p>
          <a:p>
            <a:endParaRPr lang="en-GB" dirty="0"/>
          </a:p>
          <a:p>
            <a:r>
              <a:rPr lang="en-GB" dirty="0"/>
              <a:t>Osteoclasts: these break down unnecessary bone</a:t>
            </a:r>
          </a:p>
          <a:p>
            <a:endParaRPr lang="en-GB" dirty="0"/>
          </a:p>
          <a:p>
            <a:r>
              <a:rPr lang="en-GB" dirty="0"/>
              <a:t>Osteocytes (pictured): fully formed bone cells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8" name="Picture 7">
            <a:extLst>
              <a:ext uri="{FF2B5EF4-FFF2-40B4-BE49-F238E27FC236}">
                <a16:creationId xmlns:a16="http://schemas.microsoft.com/office/drawing/2014/main" id="{487C51EF-534E-42E5-B20F-9ABA7ABF15D0}"/>
              </a:ext>
            </a:extLst>
          </p:cNvPr>
          <p:cNvPicPr>
            <a:picLocks noChangeAspect="1"/>
          </p:cNvPicPr>
          <p:nvPr/>
        </p:nvPicPr>
        <p:blipFill>
          <a:blip r:embed="rId5"/>
          <a:stretch>
            <a:fillRect/>
          </a:stretch>
        </p:blipFill>
        <p:spPr>
          <a:xfrm>
            <a:off x="7827093" y="1912346"/>
            <a:ext cx="3178892" cy="3869330"/>
          </a:xfrm>
          <a:prstGeom prst="rect">
            <a:avLst/>
          </a:prstGeom>
        </p:spPr>
      </p:pic>
      <p:pic>
        <p:nvPicPr>
          <p:cNvPr id="18" name="Audio 17">
            <a:hlinkClick r:id="" action="ppaction://media"/>
            <a:extLst>
              <a:ext uri="{FF2B5EF4-FFF2-40B4-BE49-F238E27FC236}">
                <a16:creationId xmlns:a16="http://schemas.microsoft.com/office/drawing/2014/main" id="{BB1C3F05-A93E-4151-9D40-B4879ED58C0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01704139"/>
      </p:ext>
    </p:extLst>
  </p:cSld>
  <p:clrMapOvr>
    <a:masterClrMapping/>
  </p:clrMapOvr>
  <mc:AlternateContent xmlns:mc="http://schemas.openxmlformats.org/markup-compatibility/2006" xmlns:p14="http://schemas.microsoft.com/office/powerpoint/2010/main">
    <mc:Choice Requires="p14">
      <p:transition spd="slow" p14:dur="2000" advTm="45476"/>
    </mc:Choice>
    <mc:Fallback xmlns="">
      <p:transition spd="slow" advTm="454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purl.org/dc/dcmitype/"/>
    <ds:schemaRef ds:uri="http://purl.org/dc/terms/"/>
    <ds:schemaRef ds:uri="http://schemas.microsoft.com/sharepoint/v3"/>
    <ds:schemaRef ds:uri="http://schemas.microsoft.com/office/2006/documentManagement/types"/>
    <ds:schemaRef ds:uri="http://purl.org/dc/elements/1.1/"/>
    <ds:schemaRef ds:uri="http://schemas.microsoft.com/office/2006/metadata/properties"/>
    <ds:schemaRef ds:uri="http://schemas.microsoft.com/office/infopath/2007/PartnerControls"/>
    <ds:schemaRef ds:uri="7b410ab3-33f9-46b0-a7e8-8030da7493ff"/>
    <ds:schemaRef ds:uri="http://schemas.openxmlformats.org/package/2006/metadata/core-properties"/>
    <ds:schemaRef ds:uri="d90b2148-dfd5-4925-bdbf-65fefdd6aea1"/>
    <ds:schemaRef ds:uri="http://www.w3.org/XML/1998/namespace"/>
  </ds:schemaRefs>
</ds:datastoreItem>
</file>

<file path=customXml/itemProps2.xml><?xml version="1.0" encoding="utf-8"?>
<ds:datastoreItem xmlns:ds="http://schemas.openxmlformats.org/officeDocument/2006/customXml" ds:itemID="{DC1DA51B-C431-4F80-AFFF-34BC67368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10823</TotalTime>
  <Words>5107</Words>
  <Application>Microsoft Office PowerPoint</Application>
  <PresentationFormat>Widescreen</PresentationFormat>
  <Paragraphs>572</Paragraphs>
  <Slides>43</Slides>
  <Notes>43</Notes>
  <HiddenSlides>0</HiddenSlides>
  <MMClips>42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Sarcoma</vt:lpstr>
      <vt:lpstr>Sarcoma - Introduction</vt:lpstr>
      <vt:lpstr>Sarcoma – Causes &amp; Risk Factors</vt:lpstr>
      <vt:lpstr>Sarcoma – Signs &amp; Symptoms</vt:lpstr>
      <vt:lpstr>Sarcoma – Anatomy &amp; Physiology - Bone</vt:lpstr>
      <vt:lpstr>Sarcoma – Anatomy &amp; Physiology - Bone</vt:lpstr>
      <vt:lpstr>Sarcoma – Anatomy &amp; Physiology - Bone</vt:lpstr>
      <vt:lpstr>Sarcoma – Anatomy &amp; Physiology – Soft Tissue</vt:lpstr>
      <vt:lpstr>Sarcoma – Anatomy &amp; Physiology – Soft Tissue</vt:lpstr>
      <vt:lpstr>Sarcoma – Regional Lymph Nodes</vt:lpstr>
      <vt:lpstr>Sarcoma - Diagnosis</vt:lpstr>
      <vt:lpstr>Sarcoma – Morphology – Soft Tissue</vt:lpstr>
      <vt:lpstr>Sarcoma – Morphology – Bone &amp; Soft Tissue</vt:lpstr>
      <vt:lpstr>Sarcoma – Morphology – Bone</vt:lpstr>
      <vt:lpstr>Sarcoma – Morphology – Bone</vt:lpstr>
      <vt:lpstr>Sarcoma – ICD10 coding – Bone (includes articular cartilage)</vt:lpstr>
      <vt:lpstr>Sarcoma – ICD10 coding – Bone (includes articular cartilage)</vt:lpstr>
      <vt:lpstr>Sarcoma – ICD10 coding – Soft Tissue</vt:lpstr>
      <vt:lpstr>Sarcoma – ICD10 coding – Soft Tissue</vt:lpstr>
      <vt:lpstr>Sarcoma – ICD10 coding – Soft Tissue</vt:lpstr>
      <vt:lpstr>Sarcoma – ICD10 coding – Soft Tissue</vt:lpstr>
      <vt:lpstr>Sarcoma – Grade - Bone</vt:lpstr>
      <vt:lpstr>Sarcoma – Grade – Soft tissue Sarcoma</vt:lpstr>
      <vt:lpstr>Sarcoma – Stage</vt:lpstr>
      <vt:lpstr>Sarcoma – Stage</vt:lpstr>
      <vt:lpstr>Sarcoma – Stage - Bone</vt:lpstr>
      <vt:lpstr>Sarcoma – Stage – Soft Tissue</vt:lpstr>
      <vt:lpstr>Sarcoma – Stage – Soft Tissue</vt:lpstr>
      <vt:lpstr>Sarcoma – Treatment – Surgery</vt:lpstr>
      <vt:lpstr>Sarcoma – Treatment – Chemotherapy</vt:lpstr>
      <vt:lpstr>Sarcoma – Treatment – Radiotherapy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226</cp:revision>
  <dcterms:created xsi:type="dcterms:W3CDTF">2021-02-08T11:29:00Z</dcterms:created>
  <dcterms:modified xsi:type="dcterms:W3CDTF">2025-12-10T11:22:22Z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