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8"/>
  </p:notesMasterIdLst>
  <p:handoutMasterIdLst>
    <p:handoutMasterId r:id="rId49"/>
  </p:handoutMasterIdLst>
  <p:sldIdLst>
    <p:sldId id="272" r:id="rId5"/>
    <p:sldId id="304" r:id="rId6"/>
    <p:sldId id="513" r:id="rId7"/>
    <p:sldId id="266" r:id="rId8"/>
    <p:sldId id="524" r:id="rId9"/>
    <p:sldId id="525" r:id="rId10"/>
    <p:sldId id="522" r:id="rId11"/>
    <p:sldId id="523" r:id="rId12"/>
    <p:sldId id="505" r:id="rId13"/>
    <p:sldId id="521" r:id="rId14"/>
    <p:sldId id="520" r:id="rId15"/>
    <p:sldId id="519" r:id="rId16"/>
    <p:sldId id="721" r:id="rId17"/>
    <p:sldId id="529" r:id="rId18"/>
    <p:sldId id="518" r:id="rId19"/>
    <p:sldId id="526" r:id="rId20"/>
    <p:sldId id="527" r:id="rId21"/>
    <p:sldId id="528" r:id="rId22"/>
    <p:sldId id="607" r:id="rId23"/>
    <p:sldId id="608" r:id="rId24"/>
    <p:sldId id="516" r:id="rId25"/>
    <p:sldId id="722" r:id="rId26"/>
    <p:sldId id="515" r:id="rId27"/>
    <p:sldId id="630" r:id="rId28"/>
    <p:sldId id="612" r:id="rId29"/>
    <p:sldId id="610" r:id="rId30"/>
    <p:sldId id="611" r:id="rId31"/>
    <p:sldId id="631" r:id="rId32"/>
    <p:sldId id="609" r:id="rId33"/>
    <p:sldId id="613" r:id="rId34"/>
    <p:sldId id="514" r:id="rId35"/>
    <p:sldId id="618" r:id="rId36"/>
    <p:sldId id="619" r:id="rId37"/>
    <p:sldId id="271" r:id="rId38"/>
    <p:sldId id="625" r:id="rId39"/>
    <p:sldId id="629" r:id="rId40"/>
    <p:sldId id="628" r:id="rId41"/>
    <p:sldId id="627" r:id="rId42"/>
    <p:sldId id="626" r:id="rId43"/>
    <p:sldId id="720" r:id="rId44"/>
    <p:sldId id="458" r:id="rId45"/>
    <p:sldId id="578" r:id="rId46"/>
    <p:sldId id="719" r:id="rId47"/>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513"/>
            <p14:sldId id="266"/>
            <p14:sldId id="524"/>
            <p14:sldId id="525"/>
            <p14:sldId id="522"/>
            <p14:sldId id="523"/>
            <p14:sldId id="505"/>
            <p14:sldId id="521"/>
            <p14:sldId id="520"/>
            <p14:sldId id="519"/>
            <p14:sldId id="721"/>
            <p14:sldId id="529"/>
            <p14:sldId id="518"/>
            <p14:sldId id="526"/>
            <p14:sldId id="527"/>
            <p14:sldId id="528"/>
            <p14:sldId id="607"/>
            <p14:sldId id="608"/>
            <p14:sldId id="516"/>
            <p14:sldId id="722"/>
            <p14:sldId id="515"/>
            <p14:sldId id="630"/>
            <p14:sldId id="612"/>
            <p14:sldId id="610"/>
            <p14:sldId id="611"/>
            <p14:sldId id="631"/>
            <p14:sldId id="609"/>
            <p14:sldId id="613"/>
            <p14:sldId id="514"/>
            <p14:sldId id="618"/>
            <p14:sldId id="619"/>
            <p14:sldId id="271"/>
            <p14:sldId id="625"/>
            <p14:sldId id="629"/>
            <p14:sldId id="628"/>
            <p14:sldId id="627"/>
            <p14:sldId id="626"/>
            <p14:sldId id="720"/>
            <p14:sldId id="458"/>
            <p14:sldId id="578"/>
            <p14:sldId id="71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1F1"/>
    <a:srgbClr val="425563"/>
    <a:srgbClr val="228789"/>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48" autoAdjust="0"/>
    <p:restoredTop sz="75439" autoAdjust="0"/>
  </p:normalViewPr>
  <p:slideViewPr>
    <p:cSldViewPr snapToGrid="0">
      <p:cViewPr varScale="1">
        <p:scale>
          <a:sx n="83" d="100"/>
          <a:sy n="83" d="100"/>
        </p:scale>
        <p:origin x="1266" y="90"/>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8T17:07:28.560"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08/12/2025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08/12/2025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Lung and other thoracic tumours, which is designed to help Cancer Administration staff gain a better understanding of the diseases, the terminology used by the clinical teams and provide guidance on the codes to use.</a:t>
            </a:r>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Initial investigations for a lung tumour usually include a chest x-ray and potentially other forms of imaging</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210071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one or more suspicious lesions are noted on imaging, further investigations may include a bronchoscopy, EBUS or surgical biopsy.</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4147844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Examination of tumour cells under a microscope will determine the morphology.  The ICD-O-3 morphology code describes what the tumour is.  Over 80% of invasive lung tumours come under the general heading of Non-Small-Cell Lung Cancer.  This group includes Squamous cell- and large cell carcinomas as well as adenocarcinomas</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4124550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other invasive tumours are Small Cell Lung cancers, a form of neuroendocrine carcinoma.</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4231892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rare form of cancer that may affect the lungs is mesothelioma, which is caused by exposure to asbestos.  In ICD10 topography, mesothelioma is coded separately from other cancers.  For more details on ICD-O-3 morphology- and ICD10 topography coding, please see the NDRS training module What is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39027020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code generally describes the location of a neoplasm – although, as mentioned, there are exceptions.  Most invasive cancers of the lung or bronchus would be ICD10 coded using these codes…</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15436767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 with most morphologies of related organs being ICD10 coded as shown here…</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311043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here.</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70166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but as mentioned, mesothelioma has it’s own ICD10 coding.  Some suspected lung cancers may in fact be mesothelioma of the pleura or the pericardium (which is the membrane around the heart).</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1387000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Non-invasive tumours would also be coded differently in ICD10…</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155537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We’re going to give you a brief introduction to the respiratory system, taking a look at anatomy and physiology before moving on to other aspects including diagnosis, and treatment options. This module deals primarily with Lung tumours and pleural mesothelioma although coding for selected other tumours is included.</a:t>
            </a:r>
            <a:r>
              <a:rPr lang="en-GB" dirty="0">
                <a:solidFill>
                  <a:srgbClr val="FF0000"/>
                </a:solidFill>
              </a:rPr>
              <a:t> </a:t>
            </a:r>
            <a:r>
              <a:rPr lang="en-GB" dirty="0"/>
              <a:t>This module can be paused at any time.</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while your clinical team may request that non-invasive tumours are recorded, these do not currently require a COSD submission from your cancer data management system – NDRS obtains this data direct from the path labs</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31343963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invasive neoplasms of the lung are staged using the appropriate UICC TNM version as shown.</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343183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note that mesothelioma of the peritoneum is not considered to be stageable.  For more details on recording stage, please see the NDRS training module KPI-TNM Staging 101</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15969939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treatment offered to a patient will vary depending on a number of factors, including the type and location of the tumour as well as the patient’s level of fitness.</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35874006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Patients with pleural mesothelioma are often diagnosed at a late stage.  While surgery may be suitable for early stage mesothelioma, chemo- and radiotherapy are usually offered for later stage disease.</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7243592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fit enough, a patient with Non-Small-Cell lung cancer may be offered surgery if the cancer is early stage.  Resection rates in the UK are currently below 20% for this type of cancer due mainly to late stage presentation</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1256419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is usually the first line treatment for Small Cell Lung Cancer where the patient is fit enough.  Radiotherapy may also be offered, either to the chest (after or with the chemotherapy)… or to the head to prevent the formation of brain </a:t>
            </a:r>
            <a:r>
              <a:rPr lang="en-GB" dirty="0" err="1"/>
              <a:t>mets</a:t>
            </a:r>
            <a:r>
              <a:rPr lang="en-GB" dirty="0"/>
              <a:t>.  Surgery is generally only offered where the disease is limited to one lung and in the early stages. For extensive disease, palliative radiotherapy might be offered.</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30158698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surgery is offered, it may be in the form of a resection, a lobectomy or the removal of an entire lung…</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29301094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surgery offered for mesothelioma may involve the removal of either the pleura alone or the entire lung plus parts of the pericardium and diaphragm</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17889075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patient may be given chemotherapy before or after the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2698378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going to start with Causes &amp; Risk factors…</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21270016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or they may be offered radiotherapy.  Some patients may be offered both.</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27209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Certain genetic mutations may make targeted treatments an option to slow tumour growth</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35315094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immunotherapy may be offered to assist the patient’s own immune system to identify and attack the cancer cells</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331332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treatments that are used non-curatively include photodynamic therapy, microwave ablation and electrocautery. These treatments are generally offered to destroy cancer cells that are blocking airways and making breathing difficult</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14135229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 …</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1946531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Tobacco smoking greatly increase the risk of lung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8783782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Patients may present with a persistent cough or difficulty breathing</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42025176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Investigations usually start with a chest x-ray and potentially other forms of Imaging.  A biopsy may also be taken</a:t>
            </a:r>
          </a:p>
        </p:txBody>
      </p:sp>
      <p:sp>
        <p:nvSpPr>
          <p:cNvPr id="4" name="Slide Number Placeholder 3"/>
          <p:cNvSpPr>
            <a:spLocks noGrp="1"/>
          </p:cNvSpPr>
          <p:nvPr>
            <p:ph type="sldNum" sz="quarter" idx="5"/>
          </p:nvPr>
        </p:nvSpPr>
        <p:spPr/>
        <p:txBody>
          <a:bodyPr/>
          <a:lstStyle/>
          <a:p>
            <a:fld id="{67FE6B22-D62B-44D7-8888-48BB662636FB}" type="slidenum">
              <a:rPr lang="en-GB" smtClean="0"/>
              <a:t>37</a:t>
            </a:fld>
            <a:endParaRPr lang="en-GB"/>
          </a:p>
        </p:txBody>
      </p:sp>
    </p:spTree>
    <p:extLst>
      <p:ext uri="{BB962C8B-B14F-4D97-AF65-F5344CB8AC3E}">
        <p14:creationId xmlns:p14="http://schemas.microsoft.com/office/powerpoint/2010/main" val="38318514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All invasive tumours are staged using the appropriate UICC TNM version</a:t>
            </a:r>
          </a:p>
        </p:txBody>
      </p:sp>
      <p:sp>
        <p:nvSpPr>
          <p:cNvPr id="4" name="Slide Number Placeholder 3"/>
          <p:cNvSpPr>
            <a:spLocks noGrp="1"/>
          </p:cNvSpPr>
          <p:nvPr>
            <p:ph type="sldNum" sz="quarter" idx="5"/>
          </p:nvPr>
        </p:nvSpPr>
        <p:spPr/>
        <p:txBody>
          <a:bodyPr/>
          <a:lstStyle/>
          <a:p>
            <a:fld id="{67FE6B22-D62B-44D7-8888-48BB662636FB}" type="slidenum">
              <a:rPr lang="en-GB" smtClean="0"/>
              <a:t>38</a:t>
            </a:fld>
            <a:endParaRPr lang="en-GB"/>
          </a:p>
        </p:txBody>
      </p:sp>
    </p:spTree>
    <p:extLst>
      <p:ext uri="{BB962C8B-B14F-4D97-AF65-F5344CB8AC3E}">
        <p14:creationId xmlns:p14="http://schemas.microsoft.com/office/powerpoint/2010/main" val="23951178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If a tumour is diagnosed, it may or may not be invasive.  All invasive tumours must be recorded in your cancer data management system and while the clinical team might request that non-invasive tumours are also recorded, these do not need to be recorded for the purposes of COSD – NDRS obtains these records directly from the path labs</a:t>
            </a:r>
          </a:p>
        </p:txBody>
      </p:sp>
      <p:sp>
        <p:nvSpPr>
          <p:cNvPr id="4" name="Slide Number Placeholder 3"/>
          <p:cNvSpPr>
            <a:spLocks noGrp="1"/>
          </p:cNvSpPr>
          <p:nvPr>
            <p:ph type="sldNum" sz="quarter" idx="5"/>
          </p:nvPr>
        </p:nvSpPr>
        <p:spPr/>
        <p:txBody>
          <a:bodyPr/>
          <a:lstStyle/>
          <a:p>
            <a:fld id="{67FE6B22-D62B-44D7-8888-48BB662636FB}" type="slidenum">
              <a:rPr lang="en-GB" smtClean="0"/>
              <a:t>39</a:t>
            </a:fld>
            <a:endParaRPr lang="en-GB"/>
          </a:p>
        </p:txBody>
      </p:sp>
    </p:spTree>
    <p:extLst>
      <p:ext uri="{BB962C8B-B14F-4D97-AF65-F5344CB8AC3E}">
        <p14:creationId xmlns:p14="http://schemas.microsoft.com/office/powerpoint/2010/main" val="3044149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lung cancers are related to smoking, whether active or passive … but other risk factors include increasing age and exposure to asbestos or other chemicals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2140400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40</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41</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42</a:t>
            </a:fld>
            <a:endParaRPr lang="en-GB"/>
          </a:p>
        </p:txBody>
      </p:sp>
    </p:spTree>
    <p:extLst>
      <p:ext uri="{BB962C8B-B14F-4D97-AF65-F5344CB8AC3E}">
        <p14:creationId xmlns:p14="http://schemas.microsoft.com/office/powerpoint/2010/main" val="23831872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43</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Symptoms of lung disease may include an unresolved cough, coughing blood, breathlessness… </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730203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weight loss, fatigue or clubbing of the fingers.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460579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main function of the respiratory system is to extract oxygen from the air and deliver it to our cells… expelling waste carbon dioxide as we breathe out</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3225863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Air is taken in via the windpipe and travels through the main bronchi to the lungs.  The bronchi split into smaller and smaller airways as they go into the lobes of the lungs.  Surrounding each lung is a double layer of membrane called the pleura.</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180052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clinical teams will often make reference to particular groups of regional lymph nodes – these will be the lymph nodes in the vicinity of the primary tumour.  Discussion of these lymph nodes may indicate that the stage of the cancer has been partially or fully determined.</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9333873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08/12/2025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08/12/2025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08/12/2025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08/12/2025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08/12/2025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08/12/2025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2.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2.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2.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7.m4a"/><Relationship Id="rId1" Type="http://schemas.microsoft.com/office/2007/relationships/media" Target="../media/media37.m4a"/><Relationship Id="rId5" Type="http://schemas.openxmlformats.org/officeDocument/2006/relationships/image" Target="../media/image2.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2.png"/><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2.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0.m4a"/><Relationship Id="rId1" Type="http://schemas.microsoft.com/office/2007/relationships/media" Target="../media/media40.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1.m4a"/><Relationship Id="rId1" Type="http://schemas.microsoft.com/office/2007/relationships/media" Target="../media/media41.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2.m4a"/><Relationship Id="rId1" Type="http://schemas.microsoft.com/office/2007/relationships/media" Target="../media/media42.m4a"/><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43.m4a"/><Relationship Id="rId1" Type="http://schemas.microsoft.com/office/2007/relationships/media" Target="../media/media43.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43.xml"/><Relationship Id="rId9" Type="http://schemas.openxmlformats.org/officeDocument/2006/relationships/hyperlink" Target="mailto:p.stacey@nhs.net"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lstStyle/>
          <a:p>
            <a:r>
              <a:rPr lang="en-GB" dirty="0"/>
              <a:t>Lung and other thoracic tumours</a:t>
            </a:r>
          </a:p>
          <a:p>
            <a:r>
              <a:rPr lang="en-GB" dirty="0"/>
              <a:t>v7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08/12/2025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8" name="Audio 7">
            <a:hlinkClick r:id="" action="ppaction://media"/>
            <a:extLst>
              <a:ext uri="{FF2B5EF4-FFF2-40B4-BE49-F238E27FC236}">
                <a16:creationId xmlns:a16="http://schemas.microsoft.com/office/drawing/2014/main" id="{D37980D5-5868-432E-ABBC-9401D1E39D3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7423"/>
    </mc:Choice>
    <mc:Fallback xmlns="">
      <p:transition spd="slow" advTm="17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257800" cy="4741453"/>
          </a:xfrm>
        </p:spPr>
        <p:txBody>
          <a:bodyPr/>
          <a:lstStyle/>
          <a:p>
            <a:pPr marL="0" indent="0">
              <a:buNone/>
            </a:pPr>
            <a:r>
              <a:rPr lang="en-GB" dirty="0"/>
              <a:t>Initial investigations may include:</a:t>
            </a:r>
          </a:p>
          <a:p>
            <a:r>
              <a:rPr lang="en-GB" dirty="0"/>
              <a:t>Chest X-ray</a:t>
            </a:r>
          </a:p>
          <a:p>
            <a:r>
              <a:rPr lang="en-GB" dirty="0"/>
              <a:t>CT and/or PET scan</a:t>
            </a:r>
          </a:p>
          <a:p>
            <a:r>
              <a:rPr lang="en-GB" dirty="0"/>
              <a:t>Bone scan – if bony metastases are suspected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6">
            <a:extLst>
              <a:ext uri="{FF2B5EF4-FFF2-40B4-BE49-F238E27FC236}">
                <a16:creationId xmlns:a16="http://schemas.microsoft.com/office/drawing/2014/main" id="{202080F6-50DF-4731-B34A-A601B9FFF2C9}"/>
              </a:ext>
            </a:extLst>
          </p:cNvPr>
          <p:cNvPicPr>
            <a:picLocks noChangeAspect="1"/>
          </p:cNvPicPr>
          <p:nvPr/>
        </p:nvPicPr>
        <p:blipFill>
          <a:blip r:embed="rId5"/>
          <a:stretch>
            <a:fillRect/>
          </a:stretch>
        </p:blipFill>
        <p:spPr>
          <a:xfrm>
            <a:off x="7138127" y="1778000"/>
            <a:ext cx="4215673" cy="4398963"/>
          </a:xfrm>
          <a:prstGeom prst="rect">
            <a:avLst/>
          </a:prstGeom>
        </p:spPr>
      </p:pic>
      <p:pic>
        <p:nvPicPr>
          <p:cNvPr id="8" name="Audio 7">
            <a:hlinkClick r:id="" action="ppaction://media"/>
            <a:extLst>
              <a:ext uri="{FF2B5EF4-FFF2-40B4-BE49-F238E27FC236}">
                <a16:creationId xmlns:a16="http://schemas.microsoft.com/office/drawing/2014/main" id="{AA8A9857-EA65-45C5-B5E3-2A35858C84F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29260986"/>
      </p:ext>
    </p:extLst>
  </p:cSld>
  <p:clrMapOvr>
    <a:masterClrMapping/>
  </p:clrMapOvr>
  <mc:AlternateContent xmlns:mc="http://schemas.openxmlformats.org/markup-compatibility/2006" xmlns:p14="http://schemas.microsoft.com/office/powerpoint/2010/main">
    <mc:Choice Requires="p14">
      <p:transition spd="slow" p14:dur="2000" advTm="10598"/>
    </mc:Choice>
    <mc:Fallback xmlns="">
      <p:transition spd="slow" advTm="105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257800" cy="4741453"/>
          </a:xfrm>
        </p:spPr>
        <p:txBody>
          <a:bodyPr>
            <a:normAutofit/>
          </a:bodyPr>
          <a:lstStyle/>
          <a:p>
            <a:pPr marL="0" indent="0">
              <a:buNone/>
            </a:pPr>
            <a:r>
              <a:rPr lang="en-GB" dirty="0"/>
              <a:t>Further investigations may include:</a:t>
            </a:r>
          </a:p>
          <a:p>
            <a:r>
              <a:rPr lang="en-GB" dirty="0"/>
              <a:t>Bronchoscopy (pictured)</a:t>
            </a:r>
          </a:p>
          <a:p>
            <a:r>
              <a:rPr lang="en-GB" dirty="0"/>
              <a:t>Endobronchial ultrasound (EBUS)</a:t>
            </a:r>
          </a:p>
          <a:p>
            <a:r>
              <a:rPr lang="en-GB" dirty="0"/>
              <a:t>Mediastinoscopy</a:t>
            </a:r>
          </a:p>
          <a:p>
            <a:r>
              <a:rPr lang="en-GB" dirty="0"/>
              <a:t>Ultrasound</a:t>
            </a:r>
          </a:p>
          <a:p>
            <a:r>
              <a:rPr lang="en-GB" dirty="0"/>
              <a:t>CT guided biopsy </a:t>
            </a:r>
          </a:p>
          <a:p>
            <a:r>
              <a:rPr lang="en-GB" dirty="0"/>
              <a:t>Surgical biopsy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Picture 6">
            <a:extLst>
              <a:ext uri="{FF2B5EF4-FFF2-40B4-BE49-F238E27FC236}">
                <a16:creationId xmlns:a16="http://schemas.microsoft.com/office/drawing/2014/main" id="{3595C5ED-7CBB-4C15-A9C0-DD64E8CC35D5}"/>
              </a:ext>
            </a:extLst>
          </p:cNvPr>
          <p:cNvPicPr>
            <a:picLocks noChangeAspect="1"/>
          </p:cNvPicPr>
          <p:nvPr/>
        </p:nvPicPr>
        <p:blipFill>
          <a:blip r:embed="rId5"/>
          <a:stretch>
            <a:fillRect/>
          </a:stretch>
        </p:blipFill>
        <p:spPr>
          <a:xfrm>
            <a:off x="6431281" y="1293766"/>
            <a:ext cx="4922520" cy="5028097"/>
          </a:xfrm>
          <a:prstGeom prst="rect">
            <a:avLst/>
          </a:prstGeom>
        </p:spPr>
      </p:pic>
      <p:pic>
        <p:nvPicPr>
          <p:cNvPr id="8" name="Audio 7">
            <a:hlinkClick r:id="" action="ppaction://media"/>
            <a:extLst>
              <a:ext uri="{FF2B5EF4-FFF2-40B4-BE49-F238E27FC236}">
                <a16:creationId xmlns:a16="http://schemas.microsoft.com/office/drawing/2014/main" id="{4E9E6212-4644-43D3-B1B6-6429DF9C0EF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3193282"/>
      </p:ext>
    </p:extLst>
  </p:cSld>
  <p:clrMapOvr>
    <a:masterClrMapping/>
  </p:clrMapOvr>
  <mc:AlternateContent xmlns:mc="http://schemas.openxmlformats.org/markup-compatibility/2006" xmlns:p14="http://schemas.microsoft.com/office/powerpoint/2010/main">
    <mc:Choice Requires="p14">
      <p:transition spd="slow" p14:dur="2000" advTm="13361"/>
    </mc:Choice>
    <mc:Fallback xmlns="">
      <p:transition spd="slow" advTm="133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Non Small Cell Lung Carcinoma (NSCLC) – 80%+</a:t>
            </a:r>
          </a:p>
          <a:p>
            <a:r>
              <a:rPr lang="en-GB" dirty="0"/>
              <a:t>Adenocarcinoma, NOS – M8140/3</a:t>
            </a:r>
          </a:p>
          <a:p>
            <a:pPr lvl="1"/>
            <a:r>
              <a:rPr lang="en-GB" dirty="0"/>
              <a:t>(other sub-types may occur)</a:t>
            </a:r>
          </a:p>
          <a:p>
            <a:r>
              <a:rPr lang="en-GB" dirty="0"/>
              <a:t>Squamous Cell Carcinoma, NOS – M8070/3</a:t>
            </a:r>
          </a:p>
          <a:p>
            <a:pPr lvl="1"/>
            <a:r>
              <a:rPr lang="en-GB" dirty="0"/>
              <a:t>(other sub-types may occur)</a:t>
            </a:r>
          </a:p>
          <a:p>
            <a:r>
              <a:rPr lang="en-GB" dirty="0"/>
              <a:t>Large cell carcinoma – M8012/3</a:t>
            </a:r>
          </a:p>
          <a:p>
            <a:r>
              <a:rPr lang="en-GB" dirty="0"/>
              <a:t>Large cell neuroendocrine carcinoma – M8013/3</a:t>
            </a:r>
          </a:p>
          <a:p>
            <a:r>
              <a:rPr lang="en-GB" dirty="0"/>
              <a:t>Grade 1 NET / typical carcinoid tumour – M8240/3</a:t>
            </a:r>
          </a:p>
          <a:p>
            <a:r>
              <a:rPr lang="en-GB" dirty="0"/>
              <a:t>Grade 2 NET / atypical carcinoid tumour – M8249/3</a:t>
            </a:r>
          </a:p>
          <a:p>
            <a:pPr marL="0" indent="0">
              <a:buNone/>
            </a:pPr>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19" name="Audio 18">
            <a:hlinkClick r:id="" action="ppaction://media"/>
            <a:extLst>
              <a:ext uri="{FF2B5EF4-FFF2-40B4-BE49-F238E27FC236}">
                <a16:creationId xmlns:a16="http://schemas.microsoft.com/office/drawing/2014/main" id="{DDD28299-D260-5885-D745-2B71E922E97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11193597"/>
      </p:ext>
    </p:extLst>
  </p:cSld>
  <p:clrMapOvr>
    <a:masterClrMapping/>
  </p:clrMapOvr>
  <mc:AlternateContent xmlns:mc="http://schemas.openxmlformats.org/markup-compatibility/2006" xmlns:p14="http://schemas.microsoft.com/office/powerpoint/2010/main">
    <mc:Choice Requires="p14">
      <p:transition spd="slow" p14:dur="2000" advTm="24622"/>
    </mc:Choice>
    <mc:Fallback xmlns="">
      <p:transition spd="slow" advTm="246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Small Cell Lung Carcinoma (SCLC) – up to 20% </a:t>
            </a:r>
          </a:p>
          <a:p>
            <a:r>
              <a:rPr lang="en-GB" dirty="0"/>
              <a:t>Small cell carcinoma – M8041/3</a:t>
            </a:r>
          </a:p>
          <a:p>
            <a:r>
              <a:rPr lang="en-GB" dirty="0"/>
              <a:t>Combined small cell carcinoma – M8045/3</a:t>
            </a:r>
          </a:p>
          <a:p>
            <a:pPr marL="0" indent="0">
              <a:buNone/>
            </a:pPr>
            <a:endParaRPr lang="en-GB" dirty="0"/>
          </a:p>
          <a:p>
            <a:pPr marL="0" indent="0">
              <a:lnSpc>
                <a:spcPct val="110000"/>
              </a:lnSpc>
              <a:buNone/>
            </a:pPr>
            <a:r>
              <a:rPr lang="en-GB" dirty="0"/>
              <a:t>These are classed as a form of neuroendocrine neoplasm</a:t>
            </a:r>
          </a:p>
          <a:p>
            <a:pPr marL="0" indent="0">
              <a:lnSpc>
                <a:spcPct val="110000"/>
              </a:lnSpc>
              <a:buNone/>
            </a:pPr>
            <a:r>
              <a:rPr lang="en-GB" dirty="0"/>
              <a:t>For more details on neuroendocrine neoplasms, please refer to the Neuroendocrine neoplasms – Key Points training module</a:t>
            </a:r>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23" name="Audio 22">
            <a:hlinkClick r:id="" action="ppaction://media"/>
            <a:extLst>
              <a:ext uri="{FF2B5EF4-FFF2-40B4-BE49-F238E27FC236}">
                <a16:creationId xmlns:a16="http://schemas.microsoft.com/office/drawing/2014/main" id="{69C80477-7E75-43D8-28F7-4F09E7CD131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67301075"/>
      </p:ext>
    </p:extLst>
  </p:cSld>
  <p:clrMapOvr>
    <a:masterClrMapping/>
  </p:clrMapOvr>
  <mc:AlternateContent xmlns:mc="http://schemas.openxmlformats.org/markup-compatibility/2006" xmlns:p14="http://schemas.microsoft.com/office/powerpoint/2010/main">
    <mc:Choice Requires="p14">
      <p:transition spd="slow" p14:dur="2000" advTm="9731"/>
    </mc:Choice>
    <mc:Fallback xmlns="">
      <p:transition spd="slow" advTm="97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pPr>
            <a:r>
              <a:rPr lang="en-GB" dirty="0"/>
              <a:t>Mesothelioma, malignant – M9050/3 (other sub-types may occur)</a:t>
            </a:r>
          </a:p>
          <a:p>
            <a:pPr>
              <a:lnSpc>
                <a:spcPct val="90000"/>
              </a:lnSpc>
            </a:pPr>
            <a:r>
              <a:rPr lang="en-GB" dirty="0"/>
              <a:t>A rare type of cancer caused by exposure to asbestos</a:t>
            </a:r>
          </a:p>
          <a:p>
            <a:pPr>
              <a:lnSpc>
                <a:spcPct val="90000"/>
              </a:lnSpc>
            </a:pPr>
            <a:r>
              <a:rPr lang="en-GB" dirty="0"/>
              <a:t>In ICD10 topography, mesothelioma is coded separately from other cancer morphologies</a:t>
            </a:r>
          </a:p>
          <a:p>
            <a:pPr>
              <a:lnSpc>
                <a:spcPct val="90000"/>
              </a:lnSpc>
            </a:pPr>
            <a:endParaRPr lang="en-GB" dirty="0"/>
          </a:p>
          <a:p>
            <a:pPr marL="0" indent="0">
              <a:buNone/>
            </a:pPr>
            <a:r>
              <a:rPr lang="en-GB" dirty="0"/>
              <a:t>Each ICD-O-3 morphology code describes the behaviour of the tumour (Benign, Uncertain or unknown, In situ, Invasive). For more details on both ICD-O-3 Morphology coding and ICD10 Topography coding, please see the NDRS training module What is Cancer?, available here: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sz="2400" dirty="0"/>
          </a:p>
          <a:p>
            <a:pPr marL="0" indent="0">
              <a:buNone/>
            </a:pPr>
            <a:endParaRPr lang="en-US"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9" name="Audio 8">
            <a:hlinkClick r:id="" action="ppaction://media"/>
            <a:extLst>
              <a:ext uri="{FF2B5EF4-FFF2-40B4-BE49-F238E27FC236}">
                <a16:creationId xmlns:a16="http://schemas.microsoft.com/office/drawing/2014/main" id="{A2191C77-5F7F-46F6-B66B-25787D135DC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25512777"/>
      </p:ext>
    </p:extLst>
  </p:cSld>
  <p:clrMapOvr>
    <a:masterClrMapping/>
  </p:clrMapOvr>
  <mc:AlternateContent xmlns:mc="http://schemas.openxmlformats.org/markup-compatibility/2006" xmlns:p14="http://schemas.microsoft.com/office/powerpoint/2010/main">
    <mc:Choice Requires="p14">
      <p:transition spd="slow" p14:dur="2000" advTm="24816"/>
    </mc:Choice>
    <mc:Fallback xmlns="">
      <p:transition spd="slow" advTm="248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Topography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Main Bronchus – C34.0</a:t>
            </a:r>
          </a:p>
          <a:p>
            <a:r>
              <a:rPr lang="en-GB" dirty="0"/>
              <a:t>Upper Lobe, bronchus or lung – C34.1</a:t>
            </a:r>
          </a:p>
          <a:p>
            <a:r>
              <a:rPr lang="en-GB" dirty="0"/>
              <a:t>Middle Lobe, bronchus or lung – C34.2</a:t>
            </a:r>
          </a:p>
          <a:p>
            <a:r>
              <a:rPr lang="en-GB" dirty="0"/>
              <a:t>Lower Lobe, bronchus or lung – C34.3</a:t>
            </a:r>
          </a:p>
          <a:p>
            <a:r>
              <a:rPr lang="en-GB" dirty="0"/>
              <a:t>Overlapping lesion of bronchus or lung – C34.8</a:t>
            </a:r>
          </a:p>
          <a:p>
            <a:r>
              <a:rPr lang="en-GB" dirty="0"/>
              <a:t>Bronchus or lung, unspecified – C34.9</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Audio 6">
            <a:hlinkClick r:id="" action="ppaction://media"/>
            <a:extLst>
              <a:ext uri="{FF2B5EF4-FFF2-40B4-BE49-F238E27FC236}">
                <a16:creationId xmlns:a16="http://schemas.microsoft.com/office/drawing/2014/main" id="{F9912583-A69C-4C2A-BEE1-5E0F95E9BED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15773326"/>
      </p:ext>
    </p:extLst>
  </p:cSld>
  <p:clrMapOvr>
    <a:masterClrMapping/>
  </p:clrMapOvr>
  <mc:AlternateContent xmlns:mc="http://schemas.openxmlformats.org/markup-compatibility/2006" xmlns:p14="http://schemas.microsoft.com/office/powerpoint/2010/main">
    <mc:Choice Requires="p14">
      <p:transition spd="slow" p14:dur="2000" advTm="17192"/>
    </mc:Choice>
    <mc:Fallback xmlns="">
      <p:transition spd="slow" advTm="171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Topography – Related Codes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Thymus – C37.0</a:t>
            </a:r>
          </a:p>
          <a:p>
            <a:r>
              <a:rPr lang="en-GB" dirty="0"/>
              <a:t>Heart including pericardium – C38.0</a:t>
            </a:r>
          </a:p>
          <a:p>
            <a:r>
              <a:rPr lang="en-GB" dirty="0"/>
              <a:t>Anterior mediastinum – C38.1</a:t>
            </a:r>
          </a:p>
          <a:p>
            <a:r>
              <a:rPr lang="en-GB" dirty="0"/>
              <a:t>Posterior mediastinum – C38.2</a:t>
            </a:r>
          </a:p>
          <a:p>
            <a:r>
              <a:rPr lang="en-GB" dirty="0"/>
              <a:t>Mediastinum, part unspecified – C38.3</a:t>
            </a:r>
          </a:p>
          <a:p>
            <a:r>
              <a:rPr lang="en-GB" dirty="0"/>
              <a:t>Pleura – C38.4</a:t>
            </a:r>
          </a:p>
          <a:p>
            <a:r>
              <a:rPr lang="en-GB" dirty="0"/>
              <a:t>Overlapping lesion of heart, mediastinum and pleura – C38.8</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Audio 6">
            <a:hlinkClick r:id="" action="ppaction://media"/>
            <a:extLst>
              <a:ext uri="{FF2B5EF4-FFF2-40B4-BE49-F238E27FC236}">
                <a16:creationId xmlns:a16="http://schemas.microsoft.com/office/drawing/2014/main" id="{DE2ECF8A-6C12-4B25-B153-104F916BE92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19125356"/>
      </p:ext>
    </p:extLst>
  </p:cSld>
  <p:clrMapOvr>
    <a:masterClrMapping/>
  </p:clrMapOvr>
  <mc:AlternateContent xmlns:mc="http://schemas.openxmlformats.org/markup-compatibility/2006" xmlns:p14="http://schemas.microsoft.com/office/powerpoint/2010/main">
    <mc:Choice Requires="p14">
      <p:transition spd="slow" p14:dur="2000" advTm="8020"/>
    </mc:Choice>
    <mc:Fallback xmlns="">
      <p:transition spd="slow" advTm="80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Topography – Related Codes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Trachea – C33X</a:t>
            </a:r>
          </a:p>
          <a:p>
            <a:r>
              <a:rPr lang="en-GB" dirty="0"/>
              <a:t>Upper respiratory tract, part unspecified – C39.0</a:t>
            </a:r>
          </a:p>
          <a:p>
            <a:r>
              <a:rPr lang="en-GB" dirty="0"/>
              <a:t>Overlapping lesion of respiratory and intrathoracic organs – C39.8</a:t>
            </a:r>
          </a:p>
          <a:p>
            <a:r>
              <a:rPr lang="en-GB" dirty="0"/>
              <a:t>Ill-defined sites within the respiratory system – C39.9</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Audio 6">
            <a:hlinkClick r:id="" action="ppaction://media"/>
            <a:extLst>
              <a:ext uri="{FF2B5EF4-FFF2-40B4-BE49-F238E27FC236}">
                <a16:creationId xmlns:a16="http://schemas.microsoft.com/office/drawing/2014/main" id="{8C735E18-F75E-4343-8936-2A92C07C3F0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11661531"/>
      </p:ext>
    </p:extLst>
  </p:cSld>
  <p:clrMapOvr>
    <a:masterClrMapping/>
  </p:clrMapOvr>
  <mc:AlternateContent xmlns:mc="http://schemas.openxmlformats.org/markup-compatibility/2006" xmlns:p14="http://schemas.microsoft.com/office/powerpoint/2010/main">
    <mc:Choice Requires="p14">
      <p:transition spd="slow" p14:dur="2000" advTm="3818"/>
    </mc:Choice>
    <mc:Fallback xmlns="">
      <p:transition spd="slow" advTm="38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Topography - Mesothelioma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Mesothelioma of pleura – C45.0</a:t>
            </a:r>
          </a:p>
          <a:p>
            <a:r>
              <a:rPr lang="en-GB" dirty="0"/>
              <a:t>Mesothelioma of peritoneum – C45.1</a:t>
            </a:r>
          </a:p>
          <a:p>
            <a:r>
              <a:rPr lang="en-GB" dirty="0"/>
              <a:t>Mesothelioma of pericardium – C45.2</a:t>
            </a:r>
          </a:p>
          <a:p>
            <a:r>
              <a:rPr lang="en-GB" dirty="0"/>
              <a:t>Mesothelioma of other sites – C45.7</a:t>
            </a:r>
          </a:p>
          <a:p>
            <a:r>
              <a:rPr lang="en-GB" dirty="0"/>
              <a:t>Mesothelioma, unspecified – C45.9</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7" name="Audio 6">
            <a:hlinkClick r:id="" action="ppaction://media"/>
            <a:extLst>
              <a:ext uri="{FF2B5EF4-FFF2-40B4-BE49-F238E27FC236}">
                <a16:creationId xmlns:a16="http://schemas.microsoft.com/office/drawing/2014/main" id="{BCD6F09A-F24B-4072-BC6F-5C57AB2E673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69779381"/>
      </p:ext>
    </p:extLst>
  </p:cSld>
  <p:clrMapOvr>
    <a:masterClrMapping/>
  </p:clrMapOvr>
  <mc:AlternateContent xmlns:mc="http://schemas.openxmlformats.org/markup-compatibility/2006" xmlns:p14="http://schemas.microsoft.com/office/powerpoint/2010/main">
    <mc:Choice Requires="p14">
      <p:transition spd="slow" p14:dur="2000" advTm="16403"/>
    </mc:Choice>
    <mc:Fallback xmlns="">
      <p:transition spd="slow" advTm="164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lstStyle/>
          <a:p>
            <a:r>
              <a:rPr lang="en-GB" dirty="0"/>
              <a:t>Lung – Topography - Non-invasive</a:t>
            </a:r>
          </a:p>
        </p:txBody>
      </p:sp>
      <p:sp>
        <p:nvSpPr>
          <p:cNvPr id="3" name="Content Placeholder 2">
            <a:extLst>
              <a:ext uri="{FF2B5EF4-FFF2-40B4-BE49-F238E27FC236}">
                <a16:creationId xmlns:a16="http://schemas.microsoft.com/office/drawing/2014/main" id="{0CB0AC12-DCE9-48E8-B0C6-ED86967ED98A}"/>
              </a:ext>
            </a:extLst>
          </p:cNvPr>
          <p:cNvSpPr>
            <a:spLocks noGrp="1"/>
          </p:cNvSpPr>
          <p:nvPr>
            <p:ph sz="half" idx="1"/>
          </p:nvPr>
        </p:nvSpPr>
        <p:spPr>
          <a:xfrm>
            <a:off x="838200" y="1035486"/>
            <a:ext cx="5181600" cy="4801644"/>
          </a:xfrm>
        </p:spPr>
        <p:txBody>
          <a:bodyPr>
            <a:noAutofit/>
          </a:bodyPr>
          <a:lstStyle/>
          <a:p>
            <a:pPr fontAlgn="ctr">
              <a:lnSpc>
                <a:spcPct val="110000"/>
              </a:lnSpc>
            </a:pPr>
            <a:r>
              <a:rPr lang="en-GB" dirty="0"/>
              <a:t>Carcinoma in situ of trachea – D02.1</a:t>
            </a:r>
          </a:p>
          <a:p>
            <a:pPr fontAlgn="ctr">
              <a:lnSpc>
                <a:spcPct val="110000"/>
              </a:lnSpc>
            </a:pPr>
            <a:r>
              <a:rPr lang="en-GB" dirty="0"/>
              <a:t>Carcinoma in situ of bronchus and lung – D02.2</a:t>
            </a:r>
          </a:p>
          <a:p>
            <a:pPr fontAlgn="ctr">
              <a:lnSpc>
                <a:spcPct val="110000"/>
              </a:lnSpc>
            </a:pPr>
            <a:r>
              <a:rPr lang="en-GB" dirty="0"/>
              <a:t>Carcinoma in sit of other parts of respiratory system – D02.3</a:t>
            </a:r>
          </a:p>
          <a:p>
            <a:pPr fontAlgn="ctr">
              <a:lnSpc>
                <a:spcPct val="110000"/>
              </a:lnSpc>
            </a:pPr>
            <a:r>
              <a:rPr lang="en-GB" dirty="0"/>
              <a:t>Carcinoma of respiratory system, unspecified – D02.4</a:t>
            </a:r>
          </a:p>
        </p:txBody>
      </p:sp>
      <p:sp>
        <p:nvSpPr>
          <p:cNvPr id="4" name="Content Placeholder 3">
            <a:extLst>
              <a:ext uri="{FF2B5EF4-FFF2-40B4-BE49-F238E27FC236}">
                <a16:creationId xmlns:a16="http://schemas.microsoft.com/office/drawing/2014/main" id="{0B9C09D3-9209-41B7-B5B2-84B816046BAF}"/>
              </a:ext>
            </a:extLst>
          </p:cNvPr>
          <p:cNvSpPr>
            <a:spLocks noGrp="1"/>
          </p:cNvSpPr>
          <p:nvPr>
            <p:ph sz="half" idx="2"/>
          </p:nvPr>
        </p:nvSpPr>
        <p:spPr>
          <a:xfrm>
            <a:off x="6172200" y="1035486"/>
            <a:ext cx="5181600" cy="4801644"/>
          </a:xfrm>
        </p:spPr>
        <p:txBody>
          <a:bodyPr>
            <a:noAutofit/>
          </a:bodyPr>
          <a:lstStyle/>
          <a:p>
            <a:r>
              <a:rPr lang="en-GB" dirty="0"/>
              <a:t>Neoplasm of uncertain or unknown behaviour of trachea, bronchus or lung – D38.1</a:t>
            </a:r>
          </a:p>
          <a:p>
            <a:r>
              <a:rPr lang="en-GB" dirty="0"/>
              <a:t>Neoplasm of uncertain or unknown behaviour of Neoplasm of uncertain or unknown behaviour of other respiratory organs – D38.5</a:t>
            </a:r>
          </a:p>
          <a:p>
            <a:r>
              <a:rPr lang="en-GB" dirty="0"/>
              <a:t>Neoplasm of uncertain or unknown behaviour of respiratory organ, unspecified – D38.6</a:t>
            </a:r>
          </a:p>
          <a:p>
            <a:endParaRPr lang="en-GB" dirty="0"/>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08/12/2025</a:t>
            </a:fld>
            <a:endParaRPr lang="en-GB"/>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8" name="Audio 7">
            <a:hlinkClick r:id="" action="ppaction://media"/>
            <a:extLst>
              <a:ext uri="{FF2B5EF4-FFF2-40B4-BE49-F238E27FC236}">
                <a16:creationId xmlns:a16="http://schemas.microsoft.com/office/drawing/2014/main" id="{0B8E461C-D1BC-491D-AA0F-6DAA43EA101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30341376"/>
      </p:ext>
    </p:extLst>
  </p:cSld>
  <p:clrMapOvr>
    <a:masterClrMapping/>
  </p:clrMapOvr>
  <mc:AlternateContent xmlns:mc="http://schemas.openxmlformats.org/markup-compatibility/2006" xmlns:p14="http://schemas.microsoft.com/office/powerpoint/2010/main">
    <mc:Choice Requires="p14">
      <p:transition spd="slow" p14:dur="2000" advTm="8090"/>
    </mc:Choice>
    <mc:Fallback xmlns="">
      <p:transition spd="slow" advTm="80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Lung and other thoracic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08/12/2025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8" name="Audio 7">
            <a:hlinkClick r:id="" action="ppaction://media"/>
            <a:extLst>
              <a:ext uri="{FF2B5EF4-FFF2-40B4-BE49-F238E27FC236}">
                <a16:creationId xmlns:a16="http://schemas.microsoft.com/office/drawing/2014/main" id="{DB0941A0-D206-44F0-8F74-37D08E55051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25761"/>
    </mc:Choice>
    <mc:Fallback xmlns="">
      <p:transition spd="slow" advTm="257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Topography - Non-invasive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altLang="en-US" kern="0" dirty="0">
                <a:solidFill>
                  <a:srgbClr val="000000"/>
                </a:solidFill>
              </a:rPr>
              <a:t>While your clinical team may request that in-situ and other non-invasive tumours are recorded, these do not currently require a COSD submission from your cancer data management system – NDRS obtains this data direct from pathology laboratories</a:t>
            </a:r>
          </a:p>
          <a:p>
            <a:pPr marL="0" indent="0">
              <a:buNone/>
            </a:pPr>
            <a:endParaRPr lang="en-GB" altLang="en-US" kern="0" dirty="0">
              <a:solidFill>
                <a:srgbClr val="000000"/>
              </a:solidFill>
            </a:endParaRPr>
          </a:p>
          <a:p>
            <a:pPr marL="0" indent="0">
              <a:buNone/>
            </a:pPr>
            <a:endParaRPr lang="en-GB" altLang="en-US" kern="0" dirty="0">
              <a:solidFill>
                <a:srgbClr val="000000"/>
              </a:solidFill>
            </a:endParaRPr>
          </a:p>
          <a:p>
            <a:pPr marL="0" indent="0">
              <a:buNone/>
            </a:pPr>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Audio 6">
            <a:hlinkClick r:id="" action="ppaction://media"/>
            <a:extLst>
              <a:ext uri="{FF2B5EF4-FFF2-40B4-BE49-F238E27FC236}">
                <a16:creationId xmlns:a16="http://schemas.microsoft.com/office/drawing/2014/main" id="{0F5AAA27-B7E3-4A98-90F8-C6828EECC25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58298990"/>
      </p:ext>
    </p:extLst>
  </p:cSld>
  <p:clrMapOvr>
    <a:masterClrMapping/>
  </p:clrMapOvr>
  <mc:AlternateContent xmlns:mc="http://schemas.openxmlformats.org/markup-compatibility/2006" xmlns:p14="http://schemas.microsoft.com/office/powerpoint/2010/main">
    <mc:Choice Requires="p14">
      <p:transition spd="slow" p14:dur="2000" advTm="16333"/>
    </mc:Choice>
    <mc:Fallback xmlns="">
      <p:transition spd="slow" advTm="163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10000"/>
          </a:bodyPr>
          <a:lstStyle/>
          <a:p>
            <a:r>
              <a:rPr lang="en-GB" dirty="0"/>
              <a:t>All invasive carcinomas of the lung, including non-small-cell carcinomas, small-cell carcinomas and other neuroendocrine neoplasms, are staged using UICC TNM. For the purposes of COSD, a UICC TNM stage is also required for Mesothelioma of the pleura.  These should all be staged 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15" name="Audio 14">
            <a:hlinkClick r:id="" action="ppaction://media"/>
            <a:extLst>
              <a:ext uri="{FF2B5EF4-FFF2-40B4-BE49-F238E27FC236}">
                <a16:creationId xmlns:a16="http://schemas.microsoft.com/office/drawing/2014/main" id="{E4BECD1C-174E-A7F4-38D9-18BB5BB66A2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02947917"/>
      </p:ext>
    </p:extLst>
  </p:cSld>
  <p:clrMapOvr>
    <a:masterClrMapping/>
  </p:clrMapOvr>
  <mc:AlternateContent xmlns:mc="http://schemas.openxmlformats.org/markup-compatibility/2006" xmlns:p14="http://schemas.microsoft.com/office/powerpoint/2010/main">
    <mc:Choice Requires="p14">
      <p:transition spd="slow" p14:dur="2000" advTm="9662"/>
    </mc:Choice>
    <mc:Fallback xmlns="">
      <p:transition spd="slow" advTm="96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Mesothelioma of the peritoneum is not stageable.</a:t>
            </a:r>
          </a:p>
          <a:p>
            <a:endParaRPr lang="en-GB" dirty="0"/>
          </a:p>
          <a:p>
            <a:r>
              <a:rPr lang="en-GB" dirty="0"/>
              <a:t>For details on recording stage, please see the NDRS training module KPI-TNM Staging 101, available on this link: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sz="2400"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9" name="Audio 8">
            <a:hlinkClick r:id="" action="ppaction://media"/>
            <a:extLst>
              <a:ext uri="{FF2B5EF4-FFF2-40B4-BE49-F238E27FC236}">
                <a16:creationId xmlns:a16="http://schemas.microsoft.com/office/drawing/2014/main" id="{FF294313-3E00-42CA-F0B1-7F105B9F1595}"/>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41160545"/>
      </p:ext>
    </p:extLst>
  </p:cSld>
  <p:clrMapOvr>
    <a:masterClrMapping/>
  </p:clrMapOvr>
  <mc:AlternateContent xmlns:mc="http://schemas.openxmlformats.org/markup-compatibility/2006" xmlns:p14="http://schemas.microsoft.com/office/powerpoint/2010/main">
    <mc:Choice Requires="p14">
      <p:transition spd="slow" p14:dur="2000" advTm="15843"/>
    </mc:Choice>
    <mc:Fallback xmlns="">
      <p:transition spd="slow" advTm="158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The type of treatments a patient will be offered are dependent on a number of factors, including:</a:t>
            </a:r>
          </a:p>
          <a:p>
            <a:endParaRPr lang="en-GB" dirty="0"/>
          </a:p>
          <a:p>
            <a:r>
              <a:rPr lang="en-GB" dirty="0"/>
              <a:t>The type of cancer </a:t>
            </a:r>
          </a:p>
          <a:p>
            <a:r>
              <a:rPr lang="en-GB" dirty="0"/>
              <a:t>The location of the cancer</a:t>
            </a:r>
          </a:p>
          <a:p>
            <a:r>
              <a:rPr lang="en-GB" dirty="0"/>
              <a:t>The stage of the disease </a:t>
            </a:r>
          </a:p>
          <a:p>
            <a:r>
              <a:rPr lang="en-GB" dirty="0"/>
              <a:t>The patient’s general health and performance status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7" name="Audio 6">
            <a:hlinkClick r:id="" action="ppaction://media"/>
            <a:extLst>
              <a:ext uri="{FF2B5EF4-FFF2-40B4-BE49-F238E27FC236}">
                <a16:creationId xmlns:a16="http://schemas.microsoft.com/office/drawing/2014/main" id="{9C1530AF-2AF0-4D39-964D-C721F05899C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53420566"/>
      </p:ext>
    </p:extLst>
  </p:cSld>
  <p:clrMapOvr>
    <a:masterClrMapping/>
  </p:clrMapOvr>
  <mc:AlternateContent xmlns:mc="http://schemas.openxmlformats.org/markup-compatibility/2006" xmlns:p14="http://schemas.microsoft.com/office/powerpoint/2010/main">
    <mc:Choice Requires="p14">
      <p:transition spd="slow" p14:dur="2000" advTm="14383"/>
    </mc:Choice>
    <mc:Fallback xmlns="">
      <p:transition spd="slow" advTm="143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Pleural Mesothelioma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019800" cy="4741453"/>
          </a:xfrm>
        </p:spPr>
        <p:txBody>
          <a:bodyPr>
            <a:noAutofit/>
          </a:bodyPr>
          <a:lstStyle/>
          <a:p>
            <a:r>
              <a:rPr lang="en-GB" dirty="0"/>
              <a:t>Pleural mesothelioma is often diagnosed at a late stage, limiting the treatment options</a:t>
            </a:r>
          </a:p>
          <a:p>
            <a:endParaRPr lang="en-GB" dirty="0"/>
          </a:p>
          <a:p>
            <a:r>
              <a:rPr lang="en-GB" dirty="0"/>
              <a:t>Patients with early stage pleural mesothelioma may be offered surgery but this is not common</a:t>
            </a:r>
          </a:p>
          <a:p>
            <a:endParaRPr lang="en-GB" dirty="0"/>
          </a:p>
          <a:p>
            <a:r>
              <a:rPr lang="en-GB" dirty="0"/>
              <a:t>Late stage pleural mesothelioma is usually treated with chemotherapy and/or radiotherapy to control symptoms but debulking surgery may be offered</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6">
            <a:extLst>
              <a:ext uri="{FF2B5EF4-FFF2-40B4-BE49-F238E27FC236}">
                <a16:creationId xmlns:a16="http://schemas.microsoft.com/office/drawing/2014/main" id="{D0CD5381-3BC5-4A64-B641-BAFED81041A1}"/>
              </a:ext>
            </a:extLst>
          </p:cNvPr>
          <p:cNvPicPr>
            <a:picLocks noChangeAspect="1"/>
          </p:cNvPicPr>
          <p:nvPr/>
        </p:nvPicPr>
        <p:blipFill>
          <a:blip r:embed="rId5"/>
          <a:stretch>
            <a:fillRect/>
          </a:stretch>
        </p:blipFill>
        <p:spPr>
          <a:xfrm>
            <a:off x="6709653" y="1630680"/>
            <a:ext cx="4644148" cy="4262437"/>
          </a:xfrm>
          <a:prstGeom prst="rect">
            <a:avLst/>
          </a:prstGeom>
        </p:spPr>
      </p:pic>
      <p:pic>
        <p:nvPicPr>
          <p:cNvPr id="8" name="Audio 7">
            <a:hlinkClick r:id="" action="ppaction://media"/>
            <a:extLst>
              <a:ext uri="{FF2B5EF4-FFF2-40B4-BE49-F238E27FC236}">
                <a16:creationId xmlns:a16="http://schemas.microsoft.com/office/drawing/2014/main" id="{3DF533E7-52C2-4CB7-8B8B-0E83AA0B87E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26836742"/>
      </p:ext>
    </p:extLst>
  </p:cSld>
  <p:clrMapOvr>
    <a:masterClrMapping/>
  </p:clrMapOvr>
  <mc:AlternateContent xmlns:mc="http://schemas.openxmlformats.org/markup-compatibility/2006" xmlns:p14="http://schemas.microsoft.com/office/powerpoint/2010/main">
    <mc:Choice Requires="p14">
      <p:transition spd="slow" p14:dur="2000" advTm="17842"/>
    </mc:Choice>
    <mc:Fallback xmlns="">
      <p:transition spd="slow" advTm="178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Non Small Cell (NSCLC)</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Surgery is the main curative treatment for NSCLC as long as the patient is medically fit</a:t>
            </a:r>
          </a:p>
          <a:p>
            <a:endParaRPr lang="en-GB" dirty="0"/>
          </a:p>
          <a:p>
            <a:r>
              <a:rPr lang="en-GB" dirty="0"/>
              <a:t>Only 25% of patients are operable because of the extent of disease at presentation</a:t>
            </a:r>
          </a:p>
          <a:p>
            <a:endParaRPr lang="en-GB" dirty="0"/>
          </a:p>
          <a:p>
            <a:r>
              <a:rPr lang="en-GB" dirty="0"/>
              <a:t>Of this 25% a proportion with not be fit enough for an operation so the UK resection rate is less than 20% for NSCLC</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8" name="Audio 7">
            <a:hlinkClick r:id="" action="ppaction://media"/>
            <a:extLst>
              <a:ext uri="{FF2B5EF4-FFF2-40B4-BE49-F238E27FC236}">
                <a16:creationId xmlns:a16="http://schemas.microsoft.com/office/drawing/2014/main" id="{521B1BC9-D45E-4984-A0B4-0C5810FDA7E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36144447"/>
      </p:ext>
    </p:extLst>
  </p:cSld>
  <p:clrMapOvr>
    <a:masterClrMapping/>
  </p:clrMapOvr>
  <mc:AlternateContent xmlns:mc="http://schemas.openxmlformats.org/markup-compatibility/2006" xmlns:p14="http://schemas.microsoft.com/office/powerpoint/2010/main">
    <mc:Choice Requires="p14">
      <p:transition spd="slow" p14:dur="2000" advTm="18205"/>
    </mc:Choice>
    <mc:Fallback xmlns="">
      <p:transition spd="slow" advTm="182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Small Cell (SCLC)</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257800" cy="4741453"/>
          </a:xfrm>
        </p:spPr>
        <p:txBody>
          <a:bodyPr>
            <a:normAutofit/>
          </a:bodyPr>
          <a:lstStyle/>
          <a:p>
            <a:r>
              <a:rPr lang="en-GB" dirty="0"/>
              <a:t>Drug Therapy</a:t>
            </a:r>
            <a:br>
              <a:rPr lang="en-GB" dirty="0"/>
            </a:br>
            <a:endParaRPr lang="en-GB" dirty="0"/>
          </a:p>
          <a:p>
            <a:r>
              <a:rPr lang="en-GB" dirty="0"/>
              <a:t>Radical Radiotherapy</a:t>
            </a:r>
            <a:br>
              <a:rPr lang="en-GB" dirty="0"/>
            </a:br>
            <a:endParaRPr lang="en-GB" dirty="0"/>
          </a:p>
          <a:p>
            <a:r>
              <a:rPr lang="en-GB" dirty="0"/>
              <a:t>Prophylactic Cranial Radiotherapy (PCI)</a:t>
            </a:r>
            <a:br>
              <a:rPr lang="en-GB" dirty="0"/>
            </a:br>
            <a:endParaRPr lang="en-GB" dirty="0"/>
          </a:p>
          <a:p>
            <a:r>
              <a:rPr lang="en-GB" dirty="0"/>
              <a:t>Surgery for limited disease</a:t>
            </a:r>
          </a:p>
          <a:p>
            <a:endParaRPr lang="en-GB" dirty="0"/>
          </a:p>
          <a:p>
            <a:r>
              <a:rPr lang="en-GB" dirty="0"/>
              <a:t>Palliative Radiotherapy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Audio 6">
            <a:hlinkClick r:id="" action="ppaction://media"/>
            <a:extLst>
              <a:ext uri="{FF2B5EF4-FFF2-40B4-BE49-F238E27FC236}">
                <a16:creationId xmlns:a16="http://schemas.microsoft.com/office/drawing/2014/main" id="{B5ABC873-3DE0-42E3-B1E9-32B67EBBA68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08187039"/>
      </p:ext>
    </p:extLst>
  </p:cSld>
  <p:clrMapOvr>
    <a:masterClrMapping/>
  </p:clrMapOvr>
  <mc:AlternateContent xmlns:mc="http://schemas.openxmlformats.org/markup-compatibility/2006" xmlns:p14="http://schemas.microsoft.com/office/powerpoint/2010/main">
    <mc:Choice Requires="p14">
      <p:transition spd="slow" p14:dur="2000" advTm="31124"/>
    </mc:Choice>
    <mc:Fallback xmlns="">
      <p:transition spd="slow" advTm="311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039ACD-F0CA-48FF-AA63-8873FB5E7360}"/>
              </a:ext>
            </a:extLst>
          </p:cNvPr>
          <p:cNvPicPr>
            <a:picLocks noChangeAspect="1"/>
          </p:cNvPicPr>
          <p:nvPr/>
        </p:nvPicPr>
        <p:blipFill>
          <a:blip r:embed="rId5"/>
          <a:stretch>
            <a:fillRect/>
          </a:stretch>
        </p:blipFill>
        <p:spPr>
          <a:xfrm>
            <a:off x="8707677" y="1260475"/>
            <a:ext cx="2819400" cy="249555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504134" cy="4741453"/>
          </a:xfrm>
        </p:spPr>
        <p:txBody>
          <a:bodyPr/>
          <a:lstStyle/>
          <a:p>
            <a:pPr marL="0" indent="0">
              <a:buNone/>
            </a:pPr>
            <a:r>
              <a:rPr lang="en-GB" dirty="0"/>
              <a:t>Types of surgery for lung tumours include:</a:t>
            </a:r>
          </a:p>
          <a:p>
            <a:r>
              <a:rPr lang="en-GB" dirty="0"/>
              <a:t>Wedge resection – removal of a wedge of lung that contains part of one or more lobes</a:t>
            </a:r>
          </a:p>
          <a:p>
            <a:r>
              <a:rPr lang="en-GB" dirty="0"/>
              <a:t>Segmentectomy – removes areas of lung along with the associated veins, arteries and airways</a:t>
            </a:r>
          </a:p>
          <a:p>
            <a:r>
              <a:rPr lang="en-GB" dirty="0"/>
              <a:t>Sleeve resection – removes a tumour located in the central portion of the lung / adjacent to the bronchi</a:t>
            </a:r>
          </a:p>
          <a:p>
            <a:r>
              <a:rPr lang="en-GB" dirty="0"/>
              <a:t>Lobectomy / </a:t>
            </a:r>
            <a:r>
              <a:rPr lang="en-GB" dirty="0" err="1"/>
              <a:t>Bilobectomy</a:t>
            </a:r>
            <a:r>
              <a:rPr lang="en-GB" dirty="0"/>
              <a:t> (pictured) – removal of one or two lobes of a lung</a:t>
            </a:r>
          </a:p>
          <a:p>
            <a:r>
              <a:rPr lang="en-GB" dirty="0"/>
              <a:t>Pneumonectomy - Removal of an entire lung</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Picture 6">
            <a:extLst>
              <a:ext uri="{FF2B5EF4-FFF2-40B4-BE49-F238E27FC236}">
                <a16:creationId xmlns:a16="http://schemas.microsoft.com/office/drawing/2014/main" id="{94A3F9AD-06BE-4E6D-85C9-D89EB6D6CB1B}"/>
              </a:ext>
            </a:extLst>
          </p:cNvPr>
          <p:cNvPicPr>
            <a:picLocks noChangeAspect="1"/>
          </p:cNvPicPr>
          <p:nvPr/>
        </p:nvPicPr>
        <p:blipFill>
          <a:blip r:embed="rId6"/>
          <a:stretch>
            <a:fillRect/>
          </a:stretch>
        </p:blipFill>
        <p:spPr>
          <a:xfrm>
            <a:off x="8731685" y="3580990"/>
            <a:ext cx="2895600" cy="2600325"/>
          </a:xfrm>
          <a:prstGeom prst="rect">
            <a:avLst/>
          </a:prstGeom>
        </p:spPr>
      </p:pic>
      <p:pic>
        <p:nvPicPr>
          <p:cNvPr id="9" name="Audio 8">
            <a:hlinkClick r:id="" action="ppaction://media"/>
            <a:extLst>
              <a:ext uri="{FF2B5EF4-FFF2-40B4-BE49-F238E27FC236}">
                <a16:creationId xmlns:a16="http://schemas.microsoft.com/office/drawing/2014/main" id="{1CFDBDF1-0D38-475B-BC60-C07F8FDF826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78413703"/>
      </p:ext>
    </p:extLst>
  </p:cSld>
  <p:clrMapOvr>
    <a:masterClrMapping/>
  </p:clrMapOvr>
  <mc:AlternateContent xmlns:mc="http://schemas.openxmlformats.org/markup-compatibility/2006" xmlns:p14="http://schemas.microsoft.com/office/powerpoint/2010/main">
    <mc:Choice Requires="p14">
      <p:transition spd="slow" p14:dur="2000" advTm="11457"/>
    </mc:Choice>
    <mc:Fallback xmlns="">
      <p:transition spd="slow" advTm="114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Surgery - Mesothelioma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257800" cy="4741453"/>
          </a:xfrm>
        </p:spPr>
        <p:txBody>
          <a:bodyPr/>
          <a:lstStyle/>
          <a:p>
            <a:pPr marL="0" indent="0">
              <a:buNone/>
            </a:pPr>
            <a:r>
              <a:rPr lang="en-GB" dirty="0"/>
              <a:t>If surgery is offered for mesothelioma:</a:t>
            </a:r>
          </a:p>
          <a:p>
            <a:endParaRPr lang="en-GB" dirty="0"/>
          </a:p>
          <a:p>
            <a:r>
              <a:rPr lang="en-GB" dirty="0"/>
              <a:t>Pleurectomy – Partial or total removal of the affected pleura</a:t>
            </a:r>
          </a:p>
          <a:p>
            <a:endParaRPr lang="en-GB" dirty="0"/>
          </a:p>
          <a:p>
            <a:r>
              <a:rPr lang="en-GB" dirty="0"/>
              <a:t>Extrapleural pneumonectomy - Removal of the affected lung plus part of the pericardium and any affected section of the diaphragm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9" name="Picture 8">
            <a:extLst>
              <a:ext uri="{FF2B5EF4-FFF2-40B4-BE49-F238E27FC236}">
                <a16:creationId xmlns:a16="http://schemas.microsoft.com/office/drawing/2014/main" id="{025C674D-9445-49EF-88A0-BE60743FEEAB}"/>
              </a:ext>
            </a:extLst>
          </p:cNvPr>
          <p:cNvPicPr>
            <a:picLocks noChangeAspect="1"/>
          </p:cNvPicPr>
          <p:nvPr/>
        </p:nvPicPr>
        <p:blipFill>
          <a:blip r:embed="rId5"/>
          <a:stretch>
            <a:fillRect/>
          </a:stretch>
        </p:blipFill>
        <p:spPr>
          <a:xfrm>
            <a:off x="6709653" y="1630680"/>
            <a:ext cx="4644148" cy="4262437"/>
          </a:xfrm>
          <a:prstGeom prst="rect">
            <a:avLst/>
          </a:prstGeom>
        </p:spPr>
      </p:pic>
      <p:pic>
        <p:nvPicPr>
          <p:cNvPr id="10" name="Audio 9">
            <a:hlinkClick r:id="" action="ppaction://media"/>
            <a:extLst>
              <a:ext uri="{FF2B5EF4-FFF2-40B4-BE49-F238E27FC236}">
                <a16:creationId xmlns:a16="http://schemas.microsoft.com/office/drawing/2014/main" id="{9BB8B574-7304-4044-B508-21E9DBEF4DF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73794078"/>
      </p:ext>
    </p:extLst>
  </p:cSld>
  <p:clrMapOvr>
    <a:masterClrMapping/>
  </p:clrMapOvr>
  <mc:AlternateContent xmlns:mc="http://schemas.openxmlformats.org/markup-compatibility/2006" xmlns:p14="http://schemas.microsoft.com/office/powerpoint/2010/main">
    <mc:Choice Requires="p14">
      <p:transition spd="slow" p14:dur="2000" advTm="11782"/>
    </mc:Choice>
    <mc:Fallback xmlns="">
      <p:transition spd="slow" advTm="117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52573" cy="4741453"/>
          </a:xfrm>
        </p:spPr>
        <p:txBody>
          <a:bodyPr/>
          <a:lstStyle/>
          <a:p>
            <a:r>
              <a:rPr lang="en-GB" dirty="0"/>
              <a:t>Chemotherapy may be given neo-adjuvantly to reduce tumour size or as the primary treatment</a:t>
            </a:r>
          </a:p>
          <a:p>
            <a:endParaRPr lang="en-GB" dirty="0"/>
          </a:p>
          <a:p>
            <a:r>
              <a:rPr lang="en-GB" dirty="0"/>
              <a:t>It may also be given adjuvantly to reduce the likelihood of metastatic spread</a:t>
            </a:r>
          </a:p>
          <a:p>
            <a:endParaRPr lang="en-GB" dirty="0"/>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8" name="Picture 7" descr="Icon&#10;&#10;Description automatically generated">
            <a:extLst>
              <a:ext uri="{FF2B5EF4-FFF2-40B4-BE49-F238E27FC236}">
                <a16:creationId xmlns:a16="http://schemas.microsoft.com/office/drawing/2014/main" id="{346044DF-FB66-4E04-B3BF-E336D9A1D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824" y="1726394"/>
            <a:ext cx="3816486" cy="3816484"/>
          </a:xfrm>
          <a:prstGeom prst="rect">
            <a:avLst/>
          </a:prstGeom>
        </p:spPr>
      </p:pic>
      <p:pic>
        <p:nvPicPr>
          <p:cNvPr id="9" name="Audio 8">
            <a:hlinkClick r:id="" action="ppaction://media"/>
            <a:extLst>
              <a:ext uri="{FF2B5EF4-FFF2-40B4-BE49-F238E27FC236}">
                <a16:creationId xmlns:a16="http://schemas.microsoft.com/office/drawing/2014/main" id="{EDD36853-6B7D-4DB4-9CB8-329D419EBA6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97869874"/>
      </p:ext>
    </p:extLst>
  </p:cSld>
  <p:clrMapOvr>
    <a:masterClrMapping/>
  </p:clrMapOvr>
  <mc:AlternateContent xmlns:mc="http://schemas.openxmlformats.org/markup-compatibility/2006" xmlns:p14="http://schemas.microsoft.com/office/powerpoint/2010/main">
    <mc:Choice Requires="p14">
      <p:transition spd="slow" p14:dur="2000" advTm="5792"/>
    </mc:Choice>
    <mc:Fallback xmlns="">
      <p:transition spd="slow" advTm="57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08/12/2025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a:xfrm>
            <a:off x="10440447" y="6475466"/>
            <a:ext cx="914707" cy="373830"/>
          </a:xfrm>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a:bodyPr>
          <a:lstStyle/>
          <a:p>
            <a:r>
              <a:rPr lang="en-GB" dirty="0"/>
              <a:t>Lung and other thoracic</a:t>
            </a:r>
          </a:p>
        </p:txBody>
      </p:sp>
      <p:grpSp>
        <p:nvGrpSpPr>
          <p:cNvPr id="7" name="Group 6">
            <a:extLst>
              <a:ext uri="{FF2B5EF4-FFF2-40B4-BE49-F238E27FC236}">
                <a16:creationId xmlns:a16="http://schemas.microsoft.com/office/drawing/2014/main" id="{90C29E6A-4A56-41EC-8F06-F8EB65DE1D6C}"/>
              </a:ext>
            </a:extLst>
          </p:cNvPr>
          <p:cNvGrpSpPr/>
          <p:nvPr/>
        </p:nvGrpSpPr>
        <p:grpSpPr>
          <a:xfrm>
            <a:off x="4702873" y="4015878"/>
            <a:ext cx="7489127" cy="2386702"/>
            <a:chOff x="4702873" y="4015878"/>
            <a:chExt cx="7489127" cy="2386702"/>
          </a:xfrm>
        </p:grpSpPr>
        <p:sp>
          <p:nvSpPr>
            <p:cNvPr id="8" name="Content Placeholder 2">
              <a:extLst>
                <a:ext uri="{FF2B5EF4-FFF2-40B4-BE49-F238E27FC236}">
                  <a16:creationId xmlns:a16="http://schemas.microsoft.com/office/drawing/2014/main" id="{2CA1C1BF-D64C-4896-8968-45CA71DA0A7E}"/>
                </a:ext>
              </a:extLst>
            </p:cNvPr>
            <p:cNvSpPr txBox="1">
              <a:spLocks/>
            </p:cNvSpPr>
            <p:nvPr/>
          </p:nvSpPr>
          <p:spPr>
            <a:xfrm>
              <a:off x="4702873" y="4026316"/>
              <a:ext cx="4027767" cy="237626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2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2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2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2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2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200" dirty="0">
                  <a:solidFill>
                    <a:schemeClr val="tx1"/>
                  </a:solidFill>
                </a:rPr>
                <a:t>Diagnosis</a:t>
              </a:r>
            </a:p>
          </p:txBody>
        </p:sp>
        <p:sp>
          <p:nvSpPr>
            <p:cNvPr id="9" name="Content Placeholder 2">
              <a:extLst>
                <a:ext uri="{FF2B5EF4-FFF2-40B4-BE49-F238E27FC236}">
                  <a16:creationId xmlns:a16="http://schemas.microsoft.com/office/drawing/2014/main" id="{A4AA5B2B-5BBE-4309-9455-0DFD70D088E0}"/>
                </a:ext>
              </a:extLst>
            </p:cNvPr>
            <p:cNvSpPr txBox="1">
              <a:spLocks/>
            </p:cNvSpPr>
            <p:nvPr/>
          </p:nvSpPr>
          <p:spPr>
            <a:xfrm>
              <a:off x="8512866" y="4015878"/>
              <a:ext cx="3679134"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200" b="1" dirty="0">
                  <a:solidFill>
                    <a:schemeClr val="bg1"/>
                  </a:solidFill>
                  <a:latin typeface="Arial Nova" panose="020B0504020202020204" pitchFamily="34" charset="0"/>
                </a:rPr>
                <a:t>In this section we will </a:t>
              </a:r>
              <a:r>
                <a:rPr lang="en-GB" altLang="en-US" sz="2200" b="1" dirty="0" err="1">
                  <a:solidFill>
                    <a:schemeClr val="bg1"/>
                  </a:solidFill>
                  <a:latin typeface="Arial Nova" panose="020B0504020202020204" pitchFamily="34" charset="0"/>
                </a:rPr>
                <a:t>cov</a:t>
              </a:r>
              <a:r>
                <a:rPr lang="en-GB" altLang="en-US" sz="2200" b="1" dirty="0">
                  <a:solidFill>
                    <a:schemeClr val="bg1"/>
                  </a:solidFill>
                  <a:latin typeface="Arial Nova" panose="020B0504020202020204" pitchFamily="34" charset="0"/>
                </a:rPr>
                <a:t>:</a:t>
              </a:r>
            </a:p>
            <a:p>
              <a:pPr marL="463550" lvl="1" indent="-285750" algn="l">
                <a:buFont typeface="Arial" panose="020B0604020202020204" pitchFamily="34" charset="0"/>
                <a:buChar char="•"/>
              </a:pPr>
              <a:r>
                <a:rPr lang="en-GB" altLang="en-US" sz="2200" dirty="0">
                  <a:solidFill>
                    <a:schemeClr val="tx1"/>
                  </a:solidFill>
                </a:rPr>
                <a:t>Morphology</a:t>
              </a:r>
            </a:p>
            <a:p>
              <a:pPr marL="463550" lvl="1" indent="-285750" algn="l">
                <a:buFont typeface="Arial" panose="020B0604020202020204" pitchFamily="34" charset="0"/>
                <a:buChar char="•"/>
              </a:pPr>
              <a:r>
                <a:rPr lang="en-GB" altLang="en-US" sz="2200" dirty="0">
                  <a:solidFill>
                    <a:schemeClr val="tx1"/>
                  </a:solidFill>
                </a:rPr>
                <a:t>Topography</a:t>
              </a:r>
            </a:p>
            <a:p>
              <a:pPr marL="463550" lvl="1" indent="-285750" algn="l" fontAlgn="auto">
                <a:spcAft>
                  <a:spcPts val="0"/>
                </a:spcAft>
                <a:buFont typeface="Arial" panose="020B0604020202020204" pitchFamily="34" charset="0"/>
                <a:buChar char="•"/>
              </a:pPr>
              <a:r>
                <a:rPr lang="en-GB" altLang="en-US" sz="2200" dirty="0">
                  <a:solidFill>
                    <a:schemeClr val="tx1"/>
                  </a:solidFill>
                </a:rPr>
                <a:t>Stage</a:t>
              </a:r>
            </a:p>
            <a:p>
              <a:pPr marL="463550" lvl="1" indent="-285750" algn="l" fontAlgn="auto">
                <a:spcAft>
                  <a:spcPts val="0"/>
                </a:spcAft>
                <a:buFont typeface="Arial" panose="020B0604020202020204" pitchFamily="34" charset="0"/>
                <a:buChar char="•"/>
              </a:pPr>
              <a:r>
                <a:rPr lang="en-GB" altLang="en-US" sz="2200" dirty="0">
                  <a:solidFill>
                    <a:schemeClr val="tx1"/>
                  </a:solidFill>
                </a:rPr>
                <a:t>Treatment</a:t>
              </a:r>
            </a:p>
          </p:txBody>
        </p:sp>
      </p:grpSp>
      <p:pic>
        <p:nvPicPr>
          <p:cNvPr id="10" name="Audio 9">
            <a:hlinkClick r:id="" action="ppaction://media"/>
            <a:extLst>
              <a:ext uri="{FF2B5EF4-FFF2-40B4-BE49-F238E27FC236}">
                <a16:creationId xmlns:a16="http://schemas.microsoft.com/office/drawing/2014/main" id="{1ACD21CB-B79A-4E2C-B3D9-07DD8AD821E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54788600"/>
      </p:ext>
    </p:extLst>
  </p:cSld>
  <p:clrMapOvr>
    <a:masterClrMapping/>
  </p:clrMapOvr>
  <mc:AlternateContent xmlns:mc="http://schemas.openxmlformats.org/markup-compatibility/2006" xmlns:p14="http://schemas.microsoft.com/office/powerpoint/2010/main">
    <mc:Choice Requires="p14">
      <p:transition spd="slow" p14:dur="2000" advTm="5954"/>
    </mc:Choice>
    <mc:Fallback xmlns="">
      <p:transition spd="slow" advTm="59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52573" cy="4741453"/>
          </a:xfrm>
        </p:spPr>
        <p:txBody>
          <a:bodyPr/>
          <a:lstStyle/>
          <a:p>
            <a:r>
              <a:rPr lang="en-GB" dirty="0"/>
              <a:t>Radiotherapy may be given neo-adjuvantly to reduce tumour size</a:t>
            </a:r>
          </a:p>
          <a:p>
            <a:endParaRPr lang="en-GB" dirty="0"/>
          </a:p>
          <a:p>
            <a:r>
              <a:rPr lang="en-GB" dirty="0"/>
              <a:t>It may also be given adjuvantly to reduce the likelihood of metastatic spread</a:t>
            </a:r>
          </a:p>
          <a:p>
            <a:endParaRPr lang="en-GB" dirty="0"/>
          </a:p>
          <a:p>
            <a:r>
              <a:rPr lang="en-GB" dirty="0"/>
              <a:t>Radiotherapy may be given concurrently with Chemotherapy</a:t>
            </a:r>
          </a:p>
          <a:p>
            <a:endParaRPr lang="en-GB" dirty="0"/>
          </a:p>
          <a:p>
            <a:endParaRPr lang="en-GB"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9" name="Picture 8">
            <a:extLst>
              <a:ext uri="{FF2B5EF4-FFF2-40B4-BE49-F238E27FC236}">
                <a16:creationId xmlns:a16="http://schemas.microsoft.com/office/drawing/2014/main" id="{3207AB1F-7BD4-45C9-8FDB-1945EF78B55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83586" y="1673790"/>
            <a:ext cx="3886200" cy="3886200"/>
          </a:xfrm>
          <a:prstGeom prst="rect">
            <a:avLst/>
          </a:prstGeom>
        </p:spPr>
      </p:pic>
      <p:pic>
        <p:nvPicPr>
          <p:cNvPr id="7" name="Audio 6">
            <a:hlinkClick r:id="" action="ppaction://media"/>
            <a:extLst>
              <a:ext uri="{FF2B5EF4-FFF2-40B4-BE49-F238E27FC236}">
                <a16:creationId xmlns:a16="http://schemas.microsoft.com/office/drawing/2014/main" id="{F4E78CAB-C43A-40DA-B45A-94E51296D87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47177444"/>
      </p:ext>
    </p:extLst>
  </p:cSld>
  <p:clrMapOvr>
    <a:masterClrMapping/>
  </p:clrMapOvr>
  <mc:AlternateContent xmlns:mc="http://schemas.openxmlformats.org/markup-compatibility/2006" xmlns:p14="http://schemas.microsoft.com/office/powerpoint/2010/main">
    <mc:Choice Requires="p14">
      <p:transition spd="slow" p14:dur="2000" advTm="7881"/>
    </mc:Choice>
    <mc:Fallback xmlns="">
      <p:transition spd="slow" advTm="78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Targeted Drugs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145594" cy="4741453"/>
          </a:xfrm>
        </p:spPr>
        <p:txBody>
          <a:bodyPr>
            <a:normAutofit lnSpcReduction="10000"/>
          </a:bodyPr>
          <a:lstStyle/>
          <a:p>
            <a:pPr marL="0" indent="0">
              <a:buNone/>
            </a:pPr>
            <a:r>
              <a:rPr lang="en-GB" dirty="0"/>
              <a:t>Other treatment options may be available depending on the type of cancer and certain genetic mutations in the tumour.  Where the patient has NSCLC they may be tested for gene mutations that result in faster tumour growth, including:</a:t>
            </a:r>
          </a:p>
          <a:p>
            <a:r>
              <a:rPr lang="en-GB" dirty="0"/>
              <a:t>EGFR</a:t>
            </a:r>
          </a:p>
          <a:p>
            <a:r>
              <a:rPr lang="en-GB" dirty="0"/>
              <a:t>ALK</a:t>
            </a:r>
          </a:p>
          <a:p>
            <a:r>
              <a:rPr lang="en-GB" dirty="0"/>
              <a:t>ROS1</a:t>
            </a:r>
          </a:p>
          <a:p>
            <a:r>
              <a:rPr lang="en-GB" dirty="0"/>
              <a:t>KRAS</a:t>
            </a:r>
          </a:p>
          <a:p>
            <a:pPr marL="0" indent="0">
              <a:buNone/>
            </a:pPr>
            <a:r>
              <a:rPr lang="en-GB" dirty="0"/>
              <a:t>Drugs may be offered to inhibit the actions of any mutated genes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9" name="Picture 8" descr="Icon&#10;&#10;Description automatically generated">
            <a:extLst>
              <a:ext uri="{FF2B5EF4-FFF2-40B4-BE49-F238E27FC236}">
                <a16:creationId xmlns:a16="http://schemas.microsoft.com/office/drawing/2014/main" id="{BFC569AB-11BA-4D31-BE99-BF70C12589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64670" y="1696962"/>
            <a:ext cx="3886200" cy="3886200"/>
          </a:xfrm>
          <a:prstGeom prst="rect">
            <a:avLst/>
          </a:prstGeom>
        </p:spPr>
      </p:pic>
      <p:pic>
        <p:nvPicPr>
          <p:cNvPr id="7" name="Audio 6">
            <a:hlinkClick r:id="" action="ppaction://media"/>
            <a:extLst>
              <a:ext uri="{FF2B5EF4-FFF2-40B4-BE49-F238E27FC236}">
                <a16:creationId xmlns:a16="http://schemas.microsoft.com/office/drawing/2014/main" id="{9CDCE760-8F89-47E6-A65F-692A50CE7BD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2770554"/>
      </p:ext>
    </p:extLst>
  </p:cSld>
  <p:clrMapOvr>
    <a:masterClrMapping/>
  </p:clrMapOvr>
  <mc:AlternateContent xmlns:mc="http://schemas.openxmlformats.org/markup-compatibility/2006" xmlns:p14="http://schemas.microsoft.com/office/powerpoint/2010/main">
    <mc:Choice Requires="p14">
      <p:transition spd="slow" p14:dur="2000" advTm="8810"/>
    </mc:Choice>
    <mc:Fallback xmlns="">
      <p:transition spd="slow" advTm="88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Immunotherapy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439422" cy="4741453"/>
          </a:xfrm>
        </p:spPr>
        <p:txBody>
          <a:bodyPr/>
          <a:lstStyle/>
          <a:p>
            <a:pPr marL="0" indent="0">
              <a:buNone/>
            </a:pPr>
            <a:r>
              <a:rPr lang="en-GB" dirty="0"/>
              <a:t>Immunotherapy may be offered for patients with NSCLC</a:t>
            </a:r>
          </a:p>
          <a:p>
            <a:pPr marL="0" indent="0">
              <a:buNone/>
            </a:pPr>
            <a:endParaRPr lang="en-GB" dirty="0"/>
          </a:p>
          <a:p>
            <a:pPr marL="0" indent="0">
              <a:buNone/>
            </a:pPr>
            <a:r>
              <a:rPr lang="en-GB" dirty="0"/>
              <a:t>Immunotherapy works by helping the patient’s own immune system recognise and attack the cancer cells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7" name="Picture 6">
            <a:extLst>
              <a:ext uri="{FF2B5EF4-FFF2-40B4-BE49-F238E27FC236}">
                <a16:creationId xmlns:a16="http://schemas.microsoft.com/office/drawing/2014/main" id="{8C38B4DA-0091-43A2-A1BC-87317A8B69F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45679" y="1696962"/>
            <a:ext cx="3886200" cy="3886200"/>
          </a:xfrm>
          <a:prstGeom prst="rect">
            <a:avLst/>
          </a:prstGeom>
        </p:spPr>
      </p:pic>
      <p:pic>
        <p:nvPicPr>
          <p:cNvPr id="8" name="Audio 7">
            <a:hlinkClick r:id="" action="ppaction://media"/>
            <a:extLst>
              <a:ext uri="{FF2B5EF4-FFF2-40B4-BE49-F238E27FC236}">
                <a16:creationId xmlns:a16="http://schemas.microsoft.com/office/drawing/2014/main" id="{DBC2A838-469C-47EA-BF60-6D81E6AF8C8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81625559"/>
      </p:ext>
    </p:extLst>
  </p:cSld>
  <p:clrMapOvr>
    <a:masterClrMapping/>
  </p:clrMapOvr>
  <mc:AlternateContent xmlns:mc="http://schemas.openxmlformats.org/markup-compatibility/2006" xmlns:p14="http://schemas.microsoft.com/office/powerpoint/2010/main">
    <mc:Choice Requires="p14">
      <p:transition spd="slow" p14:dur="2000" advTm="9669"/>
    </mc:Choice>
    <mc:Fallback xmlns="">
      <p:transition spd="slow" advTm="96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Treatment – Other treatments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10515599" cy="4741453"/>
          </a:xfrm>
        </p:spPr>
        <p:txBody>
          <a:bodyPr>
            <a:normAutofit/>
          </a:bodyPr>
          <a:lstStyle/>
          <a:p>
            <a:pPr marL="0" indent="0">
              <a:buNone/>
            </a:pPr>
            <a:r>
              <a:rPr lang="en-GB" dirty="0"/>
              <a:t>Other treatment options that may be offered include:</a:t>
            </a:r>
          </a:p>
          <a:p>
            <a:r>
              <a:rPr lang="en-GB" dirty="0"/>
              <a:t>Photodynamic therapy – administering a light-sensitising drug then using very bright light on an endoscope to destroy cancer cells</a:t>
            </a:r>
          </a:p>
          <a:p>
            <a:r>
              <a:rPr lang="en-GB" dirty="0"/>
              <a:t>Laser therapy – delivered via endoscopy</a:t>
            </a:r>
          </a:p>
          <a:p>
            <a:r>
              <a:rPr lang="en-GB" dirty="0"/>
              <a:t>Microwave ablation – delivering microwaves via a CT guided probe to heat and destroy cancer cells</a:t>
            </a:r>
          </a:p>
          <a:p>
            <a:r>
              <a:rPr lang="en-GB" dirty="0"/>
              <a:t>Radiofrequency ablation – delivering high frequency radio waves via a CT guided probe to heat and destroy cancer cells</a:t>
            </a:r>
          </a:p>
          <a:p>
            <a:r>
              <a:rPr lang="en-GB" dirty="0"/>
              <a:t>Diathermy (electrocautery) – using a controlled electrical current, delivered via endoscopy, to cauterise and destroy cancer cells</a:t>
            </a:r>
          </a:p>
          <a:p>
            <a:endParaRPr lang="en-GB" dirty="0"/>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7" name="Audio 6">
            <a:hlinkClick r:id="" action="ppaction://media"/>
            <a:extLst>
              <a:ext uri="{FF2B5EF4-FFF2-40B4-BE49-F238E27FC236}">
                <a16:creationId xmlns:a16="http://schemas.microsoft.com/office/drawing/2014/main" id="{7E8FF609-0E9A-4F79-A824-F6A05ACB35B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15908189"/>
      </p:ext>
    </p:extLst>
  </p:cSld>
  <p:clrMapOvr>
    <a:masterClrMapping/>
  </p:clrMapOvr>
  <mc:AlternateContent xmlns:mc="http://schemas.openxmlformats.org/markup-compatibility/2006" xmlns:p14="http://schemas.microsoft.com/office/powerpoint/2010/main">
    <mc:Choice Requires="p14">
      <p:transition spd="slow" p14:dur="2000" advTm="17935"/>
    </mc:Choice>
    <mc:Fallback xmlns="">
      <p:transition spd="slow" advTm="179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08/12/2025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sp>
        <p:nvSpPr>
          <p:cNvPr id="6" name="Slide Number Placeholder 5">
            <a:extLst>
              <a:ext uri="{FF2B5EF4-FFF2-40B4-BE49-F238E27FC236}">
                <a16:creationId xmlns:a16="http://schemas.microsoft.com/office/drawing/2014/main" id="{8E377890-838B-4827-AC1D-37C96E5CC93D}"/>
              </a:ext>
            </a:extLst>
          </p:cNvPr>
          <p:cNvSpPr>
            <a:spLocks noGrp="1"/>
          </p:cNvSpPr>
          <p:nvPr>
            <p:ph type="sldNum" sz="quarter" idx="12"/>
          </p:nvPr>
        </p:nvSpPr>
        <p:spPr>
          <a:xfrm>
            <a:off x="10658168" y="6475466"/>
            <a:ext cx="695632" cy="373830"/>
          </a:xfrm>
        </p:spPr>
        <p:txBody>
          <a:bodyPr/>
          <a:lstStyle/>
          <a:p>
            <a:fld id="{B33FDC71-8906-4088-9FB1-76CBC632085F}" type="slidenum">
              <a:rPr lang="en-GB" smtClean="0"/>
              <a:t>34</a:t>
            </a:fld>
            <a:endParaRPr lang="en-GB"/>
          </a:p>
        </p:txBody>
      </p:sp>
      <p:pic>
        <p:nvPicPr>
          <p:cNvPr id="4" name="Audio 3">
            <a:hlinkClick r:id="" action="ppaction://media"/>
            <a:extLst>
              <a:ext uri="{FF2B5EF4-FFF2-40B4-BE49-F238E27FC236}">
                <a16:creationId xmlns:a16="http://schemas.microsoft.com/office/drawing/2014/main" id="{1FE97F22-10DB-4AD7-BAA0-CD9C6590946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1146871"/>
      </p:ext>
    </p:extLst>
  </p:cSld>
  <p:clrMapOvr>
    <a:masterClrMapping/>
  </p:clrMapOvr>
  <mc:AlternateContent xmlns:mc="http://schemas.openxmlformats.org/markup-compatibility/2006" xmlns:p14="http://schemas.microsoft.com/office/powerpoint/2010/main">
    <mc:Choice Requires="p14">
      <p:transition spd="slow" p14:dur="2000" advTm="3585"/>
    </mc:Choice>
    <mc:Fallback xmlns="">
      <p:transition spd="slow" advTm="35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biggest risk factor for Lung tumours is tobacco smoking</a:t>
            </a:r>
          </a:p>
          <a:p>
            <a:r>
              <a:rPr lang="en-GB" dirty="0">
                <a:solidFill>
                  <a:schemeClr val="bg1"/>
                </a:solidFill>
              </a:rPr>
              <a:t>Signs of a Lung tumour can include a persistent cough, coughing blood or difficulty breathing</a:t>
            </a:r>
          </a:p>
          <a:p>
            <a:r>
              <a:rPr lang="en-GB" dirty="0">
                <a:solidFill>
                  <a:schemeClr val="bg1"/>
                </a:solidFill>
              </a:rPr>
              <a:t>Investigations usually include imaging and may include a biopsy</a:t>
            </a:r>
          </a:p>
          <a:p>
            <a:r>
              <a:rPr lang="en-GB" dirty="0">
                <a:solidFill>
                  <a:schemeClr val="bg1"/>
                </a:solidFill>
              </a:rPr>
              <a:t>All Lung tumours are staged using UICC TNM version 8</a:t>
            </a:r>
          </a:p>
          <a:p>
            <a:r>
              <a:rPr lang="en-GB" dirty="0">
                <a:solidFill>
                  <a:schemeClr val="bg1"/>
                </a:solidFill>
              </a:rPr>
              <a:t>If a tumour is diagnosed it may or may not be invasive.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9" name="Audio 8">
            <a:hlinkClick r:id="" action="ppaction://media"/>
            <a:extLst>
              <a:ext uri="{FF2B5EF4-FFF2-40B4-BE49-F238E27FC236}">
                <a16:creationId xmlns:a16="http://schemas.microsoft.com/office/drawing/2014/main" id="{69AA3C6C-52D8-4A53-A5E8-4A404AF8BCC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59496303"/>
      </p:ext>
    </p:extLst>
  </p:cSld>
  <p:clrMapOvr>
    <a:masterClrMapping/>
  </p:clrMapOvr>
  <mc:AlternateContent xmlns:mc="http://schemas.openxmlformats.org/markup-compatibility/2006" xmlns:p14="http://schemas.microsoft.com/office/powerpoint/2010/main">
    <mc:Choice Requires="p14">
      <p:transition spd="slow" p14:dur="2000" advTm="6445"/>
    </mc:Choice>
    <mc:Fallback xmlns="">
      <p:transition spd="slow" advTm="64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biggest risk factor for Lung tumours is tobacco smoking</a:t>
            </a:r>
          </a:p>
          <a:p>
            <a:r>
              <a:rPr lang="en-GB" dirty="0"/>
              <a:t>Signs of a Lung tumour can include a persistent cough, coughing blood or difficulty breathing</a:t>
            </a:r>
          </a:p>
          <a:p>
            <a:r>
              <a:rPr lang="en-GB" dirty="0">
                <a:solidFill>
                  <a:schemeClr val="bg1"/>
                </a:solidFill>
              </a:rPr>
              <a:t>Investigations usually include imaging and may include a biopsy</a:t>
            </a:r>
          </a:p>
          <a:p>
            <a:r>
              <a:rPr lang="en-GB" dirty="0">
                <a:solidFill>
                  <a:schemeClr val="bg1"/>
                </a:solidFill>
              </a:rPr>
              <a:t>All Lung tumours are staged using UICC TNM version 8</a:t>
            </a:r>
          </a:p>
          <a:p>
            <a:r>
              <a:rPr lang="en-GB" dirty="0">
                <a:solidFill>
                  <a:schemeClr val="bg1"/>
                </a:solidFill>
              </a:rPr>
              <a:t>If a tumour is diagnosed it may or may not be invasive.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36</a:t>
            </a:fld>
            <a:endParaRPr lang="en-GB"/>
          </a:p>
        </p:txBody>
      </p:sp>
      <p:pic>
        <p:nvPicPr>
          <p:cNvPr id="7" name="Audio 6">
            <a:hlinkClick r:id="" action="ppaction://media"/>
            <a:extLst>
              <a:ext uri="{FF2B5EF4-FFF2-40B4-BE49-F238E27FC236}">
                <a16:creationId xmlns:a16="http://schemas.microsoft.com/office/drawing/2014/main" id="{A6B43AA1-2127-4702-94B2-CC617CD57CF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82328668"/>
      </p:ext>
    </p:extLst>
  </p:cSld>
  <p:clrMapOvr>
    <a:masterClrMapping/>
  </p:clrMapOvr>
  <mc:AlternateContent xmlns:mc="http://schemas.openxmlformats.org/markup-compatibility/2006" xmlns:p14="http://schemas.microsoft.com/office/powerpoint/2010/main">
    <mc:Choice Requires="p14">
      <p:transition spd="slow" p14:dur="2000" advTm="7230"/>
    </mc:Choice>
    <mc:Fallback xmlns="">
      <p:transition spd="slow" advTm="72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biggest risk factor for Lung tumours is tobacco smoking</a:t>
            </a:r>
          </a:p>
          <a:p>
            <a:r>
              <a:rPr lang="en-GB" dirty="0"/>
              <a:t>Signs of a Lung tumour can include a persistent cough, coughing blood or difficulty breathing</a:t>
            </a:r>
          </a:p>
          <a:p>
            <a:r>
              <a:rPr lang="en-GB" dirty="0"/>
              <a:t>Investigations usually include imaging and may include a biopsy</a:t>
            </a:r>
          </a:p>
          <a:p>
            <a:r>
              <a:rPr lang="en-GB" dirty="0">
                <a:solidFill>
                  <a:schemeClr val="bg1"/>
                </a:solidFill>
              </a:rPr>
              <a:t>All Lung tumours are staged using UICC TNM version 8</a:t>
            </a:r>
          </a:p>
          <a:p>
            <a:r>
              <a:rPr lang="en-GB" dirty="0">
                <a:solidFill>
                  <a:schemeClr val="bg1"/>
                </a:solidFill>
              </a:rPr>
              <a:t>If a tumour is diagnosed it may or may not be invasive.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37</a:t>
            </a:fld>
            <a:endParaRPr lang="en-GB"/>
          </a:p>
        </p:txBody>
      </p:sp>
      <p:pic>
        <p:nvPicPr>
          <p:cNvPr id="7" name="Audio 6">
            <a:hlinkClick r:id="" action="ppaction://media"/>
            <a:extLst>
              <a:ext uri="{FF2B5EF4-FFF2-40B4-BE49-F238E27FC236}">
                <a16:creationId xmlns:a16="http://schemas.microsoft.com/office/drawing/2014/main" id="{5BF118FC-997C-4215-AAB0-824249CDCD7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45381147"/>
      </p:ext>
    </p:extLst>
  </p:cSld>
  <p:clrMapOvr>
    <a:masterClrMapping/>
  </p:clrMapOvr>
  <mc:AlternateContent xmlns:mc="http://schemas.openxmlformats.org/markup-compatibility/2006" xmlns:p14="http://schemas.microsoft.com/office/powerpoint/2010/main">
    <mc:Choice Requires="p14">
      <p:transition spd="slow" p14:dur="2000" advTm="10598"/>
    </mc:Choice>
    <mc:Fallback xmlns="">
      <p:transition spd="slow" advTm="105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biggest risk factor for Lung tumours is tobacco smoking</a:t>
            </a:r>
          </a:p>
          <a:p>
            <a:r>
              <a:rPr lang="en-GB" dirty="0"/>
              <a:t>Signs of a Lung tumour can include a persistent cough, coughing blood or difficulty breathing</a:t>
            </a:r>
          </a:p>
          <a:p>
            <a:r>
              <a:rPr lang="en-GB" dirty="0"/>
              <a:t>Investigations usually include imaging and may include a biopsy</a:t>
            </a:r>
          </a:p>
          <a:p>
            <a:r>
              <a:rPr lang="en-GB" dirty="0"/>
              <a:t>All invasive neoplasms are staged using the appropriate UICC TNM version</a:t>
            </a:r>
          </a:p>
          <a:p>
            <a:r>
              <a:rPr lang="en-GB" dirty="0">
                <a:solidFill>
                  <a:schemeClr val="bg1"/>
                </a:solidFill>
              </a:rPr>
              <a:t>If a tumour is diagnosed it may or may not be invasive.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38</a:t>
            </a:fld>
            <a:endParaRPr lang="en-GB"/>
          </a:p>
        </p:txBody>
      </p:sp>
      <p:pic>
        <p:nvPicPr>
          <p:cNvPr id="10" name="Audio 9">
            <a:hlinkClick r:id="" action="ppaction://media"/>
            <a:extLst>
              <a:ext uri="{FF2B5EF4-FFF2-40B4-BE49-F238E27FC236}">
                <a16:creationId xmlns:a16="http://schemas.microsoft.com/office/drawing/2014/main" id="{8C60F7BC-9FE4-EFA9-09DF-FFFE5733663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84284960"/>
      </p:ext>
    </p:extLst>
  </p:cSld>
  <p:clrMapOvr>
    <a:masterClrMapping/>
  </p:clrMapOvr>
  <mc:AlternateContent xmlns:mc="http://schemas.openxmlformats.org/markup-compatibility/2006" xmlns:p14="http://schemas.microsoft.com/office/powerpoint/2010/main">
    <mc:Choice Requires="p14">
      <p:transition spd="slow" p14:dur="2000" advTm="8266"/>
    </mc:Choice>
    <mc:Fallback xmlns="">
      <p:transition spd="slow" advTm="82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The biggest risk factor for Lung tumours is tobacco smoking</a:t>
            </a:r>
          </a:p>
          <a:p>
            <a:r>
              <a:rPr lang="en-GB" dirty="0"/>
              <a:t>Signs of a Lung tumour can include a persistent cough, coughing blood or difficulty breathing</a:t>
            </a:r>
          </a:p>
          <a:p>
            <a:r>
              <a:rPr lang="en-GB" dirty="0"/>
              <a:t>Investigations usually include imaging and may include a biopsy</a:t>
            </a:r>
          </a:p>
          <a:p>
            <a:r>
              <a:rPr lang="en-GB" dirty="0"/>
              <a:t>All invasive neoplasms are staged using the appropriate UICC TNM version</a:t>
            </a:r>
          </a:p>
          <a:p>
            <a:r>
              <a:rPr lang="en-GB" dirty="0"/>
              <a:t>If a tumour is diagnosed it may or may not be invasive.  While all invasive tumours must be recorded, non-invasive tumours do </a:t>
            </a:r>
            <a:r>
              <a:rPr lang="en-GB" b="1" dirty="0"/>
              <a:t>not</a:t>
            </a:r>
            <a:r>
              <a:rPr lang="en-GB" dirty="0"/>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39</a:t>
            </a:fld>
            <a:endParaRPr lang="en-GB"/>
          </a:p>
        </p:txBody>
      </p:sp>
      <p:pic>
        <p:nvPicPr>
          <p:cNvPr id="7" name="Audio 6">
            <a:hlinkClick r:id="" action="ppaction://media"/>
            <a:extLst>
              <a:ext uri="{FF2B5EF4-FFF2-40B4-BE49-F238E27FC236}">
                <a16:creationId xmlns:a16="http://schemas.microsoft.com/office/drawing/2014/main" id="{C6A00088-BE50-4A4E-8009-F4864E1B887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15149370"/>
      </p:ext>
    </p:extLst>
  </p:cSld>
  <p:clrMapOvr>
    <a:masterClrMapping/>
  </p:clrMapOvr>
  <mc:AlternateContent xmlns:mc="http://schemas.openxmlformats.org/markup-compatibility/2006" xmlns:p14="http://schemas.microsoft.com/office/powerpoint/2010/main">
    <mc:Choice Requires="p14">
      <p:transition spd="slow" p14:dur="2000" advTm="25625"/>
    </mc:Choice>
    <mc:Fallback xmlns="">
      <p:transition spd="slow" advTm="256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Increasing age – 45% of lung cancers are diagnosed in people over the age of 75</a:t>
            </a:r>
          </a:p>
          <a:p>
            <a:endParaRPr lang="en-GB" dirty="0"/>
          </a:p>
          <a:p>
            <a:r>
              <a:rPr lang="en-GB" dirty="0"/>
              <a:t>Over 85% of lung cancer cases are related to smoking. This includes passive smoking</a:t>
            </a:r>
          </a:p>
          <a:p>
            <a:endParaRPr lang="en-GB" dirty="0"/>
          </a:p>
          <a:p>
            <a:r>
              <a:rPr lang="en-GB" dirty="0"/>
              <a:t>Exposure to radon gas</a:t>
            </a:r>
          </a:p>
          <a:p>
            <a:endParaRPr lang="en-GB" dirty="0"/>
          </a:p>
          <a:p>
            <a:r>
              <a:rPr lang="en-GB" dirty="0"/>
              <a:t>Exposure to asbestos</a:t>
            </a:r>
          </a:p>
          <a:p>
            <a:endParaRPr lang="en-GB" dirty="0"/>
          </a:p>
          <a:p>
            <a:r>
              <a:rPr lang="en-GB" dirty="0"/>
              <a:t>Exposure to other chemicals including chromium, nickel and arsenic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8" name="Audio 7">
            <a:hlinkClick r:id="" action="ppaction://media"/>
            <a:extLst>
              <a:ext uri="{FF2B5EF4-FFF2-40B4-BE49-F238E27FC236}">
                <a16:creationId xmlns:a16="http://schemas.microsoft.com/office/drawing/2014/main" id="{7078B5CD-9526-4AEE-B6F4-C6FADD930BA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14104"/>
    </mc:Choice>
    <mc:Fallback xmlns="">
      <p:transition spd="slow" advTm="141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40</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958346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Appendix A &amp; Appendix B</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08/12/2025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41</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42</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046024071"/>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08/12/2025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43</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u="sng" dirty="0">
                <a:hlinkClick r:id="rId10"/>
              </a:rPr>
              <a:t>rachaelmann@nhs.net</a:t>
            </a:r>
            <a:r>
              <a:rPr lang="en-GB" u="sng" dirty="0"/>
              <a:t> </a:t>
            </a:r>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469017591"/>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Unresolved cough</a:t>
            </a:r>
          </a:p>
          <a:p>
            <a:r>
              <a:rPr lang="en-GB" dirty="0"/>
              <a:t>Haemoptysis – coughing up bright red blood, frothy blood</a:t>
            </a:r>
          </a:p>
          <a:p>
            <a:r>
              <a:rPr lang="en-GB" dirty="0"/>
              <a:t>Dyspnoea – difficulty in breathing</a:t>
            </a:r>
          </a:p>
          <a:p>
            <a:r>
              <a:rPr lang="en-GB" dirty="0"/>
              <a:t>Stridor – wheezing, shortness of breath (SOB)</a:t>
            </a:r>
          </a:p>
          <a:p>
            <a:r>
              <a:rPr lang="en-GB" dirty="0"/>
              <a:t>Recurrent chest infections</a:t>
            </a:r>
          </a:p>
          <a:p>
            <a:r>
              <a:rPr lang="en-GB" dirty="0"/>
              <a:t>Chest, shoulder or arm pain</a:t>
            </a:r>
          </a:p>
          <a:p>
            <a:r>
              <a:rPr lang="en-GB" dirty="0"/>
              <a:t>Loss of appetite</a:t>
            </a:r>
          </a:p>
          <a:p>
            <a:r>
              <a:rPr lang="en-GB" dirty="0"/>
              <a:t>Sweats or high temperatures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7" name="Audio 6">
            <a:hlinkClick r:id="" action="ppaction://media"/>
            <a:extLst>
              <a:ext uri="{FF2B5EF4-FFF2-40B4-BE49-F238E27FC236}">
                <a16:creationId xmlns:a16="http://schemas.microsoft.com/office/drawing/2014/main" id="{0CACED8E-A00B-4C8A-9DD3-08D3CA6A0F3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92704071"/>
      </p:ext>
    </p:extLst>
  </p:cSld>
  <p:clrMapOvr>
    <a:masterClrMapping/>
  </p:clrMapOvr>
  <mc:AlternateContent xmlns:mc="http://schemas.openxmlformats.org/markup-compatibility/2006" xmlns:p14="http://schemas.microsoft.com/office/powerpoint/2010/main">
    <mc:Choice Requires="p14">
      <p:transition spd="slow" p14:dur="2000" advTm="8392"/>
    </mc:Choice>
    <mc:Fallback xmlns="">
      <p:transition spd="slow" advTm="83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Weight loss</a:t>
            </a:r>
          </a:p>
          <a:p>
            <a:r>
              <a:rPr lang="en-GB" dirty="0"/>
              <a:t>Fatigue </a:t>
            </a:r>
          </a:p>
          <a:p>
            <a:r>
              <a:rPr lang="en-GB" dirty="0"/>
              <a:t>Hoarse voice </a:t>
            </a:r>
          </a:p>
          <a:p>
            <a:r>
              <a:rPr lang="en-GB" dirty="0"/>
              <a:t>Swelling of the face or neck (SVCO) </a:t>
            </a:r>
          </a:p>
          <a:p>
            <a:r>
              <a:rPr lang="en-GB" dirty="0"/>
              <a:t>Pleural effusion – abnormal fluid in the pleural cavity </a:t>
            </a:r>
          </a:p>
          <a:p>
            <a:r>
              <a:rPr lang="en-GB" dirty="0"/>
              <a:t>Finger clubbing – rounding of the ends and swelling of fingers </a:t>
            </a:r>
          </a:p>
          <a:p>
            <a:r>
              <a:rPr lang="en-GB" dirty="0"/>
              <a:t>Horner’s syndrome – sinking of one eyeball, contraction of the pupil, drooping of upper eyelid, shoulder pain, loss of sweating function on one side of the face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4DBA4BB9-63D7-4CBB-B968-BFEB6B9D08B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91191631"/>
      </p:ext>
    </p:extLst>
  </p:cSld>
  <p:clrMapOvr>
    <a:masterClrMapping/>
  </p:clrMapOvr>
  <mc:AlternateContent xmlns:mc="http://schemas.openxmlformats.org/markup-compatibility/2006" xmlns:p14="http://schemas.microsoft.com/office/powerpoint/2010/main">
    <mc:Choice Requires="p14">
      <p:transition spd="slow" p14:dur="2000" advTm="6558"/>
    </mc:Choice>
    <mc:Fallback xmlns="">
      <p:transition spd="slow" advTm="65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Lungs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 primary function of the lungs is gaseous exchange</a:t>
            </a:r>
          </a:p>
          <a:p>
            <a:pPr marL="0" indent="0">
              <a:buNone/>
            </a:pPr>
            <a:endParaRPr lang="en-GB" dirty="0"/>
          </a:p>
          <a:p>
            <a:r>
              <a:rPr lang="en-GB" dirty="0"/>
              <a:t>Respiration (breathing) is the process of:</a:t>
            </a:r>
          </a:p>
          <a:p>
            <a:pPr lvl="1"/>
            <a:r>
              <a:rPr lang="en-GB" sz="2400" dirty="0"/>
              <a:t>taking oxygen from the air and transporting it to individual body cells</a:t>
            </a:r>
          </a:p>
          <a:p>
            <a:pPr lvl="1"/>
            <a:r>
              <a:rPr lang="en-GB" sz="2400" dirty="0"/>
              <a:t>the subsequent transportation of carbon dioxide from the cells back into the air</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Audio 6">
            <a:hlinkClick r:id="" action="ppaction://media"/>
            <a:extLst>
              <a:ext uri="{FF2B5EF4-FFF2-40B4-BE49-F238E27FC236}">
                <a16:creationId xmlns:a16="http://schemas.microsoft.com/office/drawing/2014/main" id="{2C033178-611E-4374-BC85-A08E6A17445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7430844"/>
      </p:ext>
    </p:extLst>
  </p:cSld>
  <p:clrMapOvr>
    <a:masterClrMapping/>
  </p:clrMapOvr>
  <mc:AlternateContent xmlns:mc="http://schemas.openxmlformats.org/markup-compatibility/2006" xmlns:p14="http://schemas.microsoft.com/office/powerpoint/2010/main">
    <mc:Choice Requires="p14">
      <p:transition spd="slow" p14:dur="2000" advTm="13170"/>
    </mc:Choice>
    <mc:Fallback xmlns="">
      <p:transition spd="slow" advTm="131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4DC7918-068B-45D7-8535-C6B144DF6E5B}"/>
              </a:ext>
            </a:extLst>
          </p:cNvPr>
          <p:cNvPicPr>
            <a:picLocks noChangeAspect="1"/>
          </p:cNvPicPr>
          <p:nvPr/>
        </p:nvPicPr>
        <p:blipFill>
          <a:blip r:embed="rId5"/>
          <a:stretch>
            <a:fillRect/>
          </a:stretch>
        </p:blipFill>
        <p:spPr>
          <a:xfrm>
            <a:off x="5908318" y="2133600"/>
            <a:ext cx="5445481" cy="4341864"/>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257800" cy="4741453"/>
          </a:xfrm>
        </p:spPr>
        <p:txBody>
          <a:bodyPr/>
          <a:lstStyle/>
          <a:p>
            <a:pPr marL="0" indent="0">
              <a:buNone/>
            </a:pPr>
            <a:r>
              <a:rPr lang="en-GB" dirty="0"/>
              <a:t>The parts of the respiratory system are: </a:t>
            </a:r>
          </a:p>
          <a:p>
            <a:endParaRPr lang="en-GB" dirty="0"/>
          </a:p>
          <a:p>
            <a:r>
              <a:rPr lang="en-GB" dirty="0"/>
              <a:t>Trachea – the windpipe</a:t>
            </a:r>
          </a:p>
          <a:p>
            <a:r>
              <a:rPr lang="en-GB" dirty="0"/>
              <a:t>Main bronchi – the airways that lead from the trachea to each lung</a:t>
            </a:r>
          </a:p>
          <a:p>
            <a:r>
              <a:rPr lang="en-GB" dirty="0"/>
              <a:t>Lungs - divided into lobes</a:t>
            </a:r>
          </a:p>
          <a:p>
            <a:r>
              <a:rPr lang="en-GB" dirty="0"/>
              <a:t>Pleura  - pairs of membranes that surround each lung</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8" name="Audio 7">
            <a:hlinkClick r:id="" action="ppaction://media"/>
            <a:extLst>
              <a:ext uri="{FF2B5EF4-FFF2-40B4-BE49-F238E27FC236}">
                <a16:creationId xmlns:a16="http://schemas.microsoft.com/office/drawing/2014/main" id="{1287609F-2146-4559-8A30-68F8F0A2D1F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38889947"/>
      </p:ext>
    </p:extLst>
  </p:cSld>
  <p:clrMapOvr>
    <a:masterClrMapping/>
  </p:clrMapOvr>
  <mc:AlternateContent xmlns:mc="http://schemas.openxmlformats.org/markup-compatibility/2006" xmlns:p14="http://schemas.microsoft.com/office/powerpoint/2010/main">
    <mc:Choice Requires="p14">
      <p:transition spd="slow" p14:dur="2000" advTm="19601"/>
    </mc:Choice>
    <mc:Fallback xmlns="">
      <p:transition spd="slow" advTm="196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Lung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326520" y="1180328"/>
            <a:ext cx="9261618" cy="5295136"/>
          </a:xfrm>
        </p:spPr>
        <p:txBody>
          <a:bodyPr>
            <a:noAutofit/>
          </a:bodyPr>
          <a:lstStyle/>
          <a:p>
            <a:pPr marL="0" indent="0">
              <a:buNone/>
            </a:pPr>
            <a:r>
              <a:rPr lang="en-GB" sz="2000" dirty="0"/>
              <a:t>Regional lymph nodes for lung include the following nodes:</a:t>
            </a:r>
          </a:p>
          <a:p>
            <a:pPr marL="285750" indent="-285750"/>
            <a:r>
              <a:rPr lang="en-GB" sz="2000" dirty="0"/>
              <a:t>Mediastinal </a:t>
            </a:r>
          </a:p>
          <a:p>
            <a:pPr marL="285750" indent="-285750"/>
            <a:r>
              <a:rPr lang="en-GB" sz="2000" dirty="0"/>
              <a:t>Hilar</a:t>
            </a:r>
          </a:p>
          <a:p>
            <a:pPr marL="285750" indent="-285750"/>
            <a:r>
              <a:rPr lang="en-GB" sz="2000" dirty="0"/>
              <a:t>Interlobar (between the upper and lower lobes of the lungs)</a:t>
            </a:r>
          </a:p>
          <a:p>
            <a:pPr marL="285750" indent="-285750"/>
            <a:r>
              <a:rPr lang="en-GB" sz="2000" dirty="0"/>
              <a:t>Lobar (at the bottom of the lungs)</a:t>
            </a:r>
          </a:p>
          <a:p>
            <a:pPr marL="285750" indent="-285750"/>
            <a:r>
              <a:rPr lang="en-GB" sz="2000" dirty="0"/>
              <a:t>Segmental / Subsegmental (near the outer bronchial branches)</a:t>
            </a:r>
          </a:p>
          <a:p>
            <a:pPr marL="285750" indent="-285750"/>
            <a:r>
              <a:rPr lang="en-GB" sz="2000" dirty="0"/>
              <a:t>Supraclavicular </a:t>
            </a:r>
          </a:p>
          <a:p>
            <a:pPr marL="285750" indent="-285750"/>
            <a:r>
              <a:rPr lang="en-GB" sz="2000" dirty="0"/>
              <a:t>Scalene (at the base of the throat)</a:t>
            </a:r>
          </a:p>
          <a:p>
            <a:pPr marL="285750" indent="-285750"/>
            <a:endParaRPr lang="en-GB" sz="20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08/12/2025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grpSp>
        <p:nvGrpSpPr>
          <p:cNvPr id="7" name="Group 6">
            <a:extLst>
              <a:ext uri="{FF2B5EF4-FFF2-40B4-BE49-F238E27FC236}">
                <a16:creationId xmlns:a16="http://schemas.microsoft.com/office/drawing/2014/main" id="{354F2CD5-773C-4C23-863A-37E8C4CEEDCB}"/>
              </a:ext>
            </a:extLst>
          </p:cNvPr>
          <p:cNvGrpSpPr/>
          <p:nvPr/>
        </p:nvGrpSpPr>
        <p:grpSpPr>
          <a:xfrm>
            <a:off x="7983794" y="1238587"/>
            <a:ext cx="3855559" cy="5128564"/>
            <a:chOff x="5135220" y="1052736"/>
            <a:chExt cx="4008780" cy="5332375"/>
          </a:xfrm>
        </p:grpSpPr>
        <p:pic>
          <p:nvPicPr>
            <p:cNvPr id="8" name="Graphic 7">
              <a:extLst>
                <a:ext uri="{FF2B5EF4-FFF2-40B4-BE49-F238E27FC236}">
                  <a16:creationId xmlns:a16="http://schemas.microsoft.com/office/drawing/2014/main" id="{00DCCD9F-B007-488B-9E23-5629F48C3FC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58EC7A8C-0106-4070-9D39-5184463CB911}"/>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8" name="Audio 17">
            <a:hlinkClick r:id="" action="ppaction://media"/>
            <a:extLst>
              <a:ext uri="{FF2B5EF4-FFF2-40B4-BE49-F238E27FC236}">
                <a16:creationId xmlns:a16="http://schemas.microsoft.com/office/drawing/2014/main" id="{46E28A64-6C4B-6174-2ACC-D88429EE3392}"/>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81529933"/>
      </p:ext>
    </p:extLst>
  </p:cSld>
  <p:clrMapOvr>
    <a:masterClrMapping/>
  </p:clrMapOvr>
  <mc:AlternateContent xmlns:mc="http://schemas.openxmlformats.org/markup-compatibility/2006" xmlns:p14="http://schemas.microsoft.com/office/powerpoint/2010/main">
    <mc:Choice Requires="p14">
      <p:transition spd="slow" p14:dur="2000" advTm="18961"/>
    </mc:Choice>
    <mc:Fallback xmlns="">
      <p:transition spd="slow" advTm="189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28830A23-4B7D-4ED7-B179-E39429C185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72024DB-DD24-419A-AD51-AA142FDF4A48}">
  <ds:schemaRefs>
    <ds:schemaRef ds:uri="http://schemas.microsoft.com/office/2006/documentManagement/types"/>
    <ds:schemaRef ds:uri="http://schemas.openxmlformats.org/package/2006/metadata/core-properties"/>
    <ds:schemaRef ds:uri="d90b2148-dfd5-4925-bdbf-65fefdd6aea1"/>
    <ds:schemaRef ds:uri="http://schemas.microsoft.com/office/2006/metadata/properties"/>
    <ds:schemaRef ds:uri="http://schemas.microsoft.com/sharepoint/v3"/>
    <ds:schemaRef ds:uri="http://www.w3.org/XML/1998/namespace"/>
    <ds:schemaRef ds:uri="http://purl.org/dc/terms/"/>
    <ds:schemaRef ds:uri="http://schemas.microsoft.com/office/infopath/2007/PartnerControls"/>
    <ds:schemaRef ds:uri="7b410ab3-33f9-46b0-a7e8-8030da7493ff"/>
    <ds:schemaRef ds:uri="http://purl.org/dc/dcmitype/"/>
    <ds:schemaRef ds:uri="http://purl.org/dc/elements/1.1/"/>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10125</TotalTime>
  <Words>4326</Words>
  <Application>Microsoft Office PowerPoint</Application>
  <PresentationFormat>Widescreen</PresentationFormat>
  <Paragraphs>498</Paragraphs>
  <Slides>43</Slides>
  <Notes>43</Notes>
  <HiddenSlides>0</HiddenSlides>
  <MMClips>43</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Lung and other thoracic</vt:lpstr>
      <vt:lpstr>Lung – Causes &amp; Risk Factors</vt:lpstr>
      <vt:lpstr>Lung – Signs &amp; Symptoms</vt:lpstr>
      <vt:lpstr>Lung – Signs &amp; Symptoms</vt:lpstr>
      <vt:lpstr>Lungs – Anatomy &amp; Physiology</vt:lpstr>
      <vt:lpstr>Lung – Anatomy &amp; Physiology</vt:lpstr>
      <vt:lpstr>Lung – Regional Lymph Nodes</vt:lpstr>
      <vt:lpstr>Lung - Diagnosis</vt:lpstr>
      <vt:lpstr>Lung - Diagnosis</vt:lpstr>
      <vt:lpstr>Lung - Morphology</vt:lpstr>
      <vt:lpstr>Lung - Morphology</vt:lpstr>
      <vt:lpstr>Lung - Morphology</vt:lpstr>
      <vt:lpstr>Lung - Topography</vt:lpstr>
      <vt:lpstr>Lung – Topography – Related Codes</vt:lpstr>
      <vt:lpstr>Lung – Topography – Related Codes</vt:lpstr>
      <vt:lpstr>Lung – Topography - Mesothelioma</vt:lpstr>
      <vt:lpstr>Lung – Topography - Non-invasive</vt:lpstr>
      <vt:lpstr>Lung – Topography - Non-invasive</vt:lpstr>
      <vt:lpstr>Lung - Stage</vt:lpstr>
      <vt:lpstr>Lung - Stage</vt:lpstr>
      <vt:lpstr>Lung - Treatment</vt:lpstr>
      <vt:lpstr>Lung – Treatment – Pleural Mesothelioma</vt:lpstr>
      <vt:lpstr>Lung – Treatment – Non Small Cell (NSCLC)</vt:lpstr>
      <vt:lpstr>Lung – Treatment – Small Cell (SCLC)</vt:lpstr>
      <vt:lpstr>Lung – Treatment – Surgery</vt:lpstr>
      <vt:lpstr>Lung – Treatment – Surgery - Mesothelioma</vt:lpstr>
      <vt:lpstr>Lung – Treatment - Chemotherapy</vt:lpstr>
      <vt:lpstr>Lung – Treatment - Radiotherapy</vt:lpstr>
      <vt:lpstr>Lung – Treatment – Targeted Drugs</vt:lpstr>
      <vt:lpstr>Lung – Treatment - Immunotherapy</vt:lpstr>
      <vt:lpstr>Lung – Treatment – Other treatments</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209</cp:revision>
  <dcterms:created xsi:type="dcterms:W3CDTF">2021-02-08T11:29:00Z</dcterms:created>
  <dcterms:modified xsi:type="dcterms:W3CDTF">2025-12-08T17:07:37Z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