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272" r:id="rId5"/>
    <p:sldId id="304" r:id="rId6"/>
    <p:sldId id="618" r:id="rId7"/>
    <p:sldId id="589" r:id="rId8"/>
    <p:sldId id="601" r:id="rId9"/>
    <p:sldId id="711" r:id="rId10"/>
    <p:sldId id="588" r:id="rId11"/>
    <p:sldId id="592" r:id="rId12"/>
    <p:sldId id="719" r:id="rId13"/>
    <p:sldId id="593" r:id="rId14"/>
    <p:sldId id="690" r:id="rId15"/>
    <p:sldId id="691" r:id="rId16"/>
    <p:sldId id="598" r:id="rId17"/>
    <p:sldId id="693" r:id="rId18"/>
    <p:sldId id="718" r:id="rId19"/>
    <p:sldId id="659" r:id="rId20"/>
    <p:sldId id="695" r:id="rId21"/>
    <p:sldId id="683" r:id="rId22"/>
    <p:sldId id="732" r:id="rId23"/>
    <p:sldId id="712" r:id="rId24"/>
    <p:sldId id="599" r:id="rId25"/>
    <p:sldId id="620" r:id="rId26"/>
    <p:sldId id="701" r:id="rId27"/>
    <p:sldId id="624" r:id="rId28"/>
    <p:sldId id="654" r:id="rId29"/>
    <p:sldId id="708" r:id="rId30"/>
    <p:sldId id="713" r:id="rId31"/>
    <p:sldId id="715" r:id="rId32"/>
    <p:sldId id="714" r:id="rId33"/>
    <p:sldId id="716" r:id="rId34"/>
    <p:sldId id="543" r:id="rId35"/>
    <p:sldId id="720" r:id="rId36"/>
    <p:sldId id="293" r:id="rId37"/>
    <p:sldId id="731" r:id="rId38"/>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618"/>
            <p14:sldId id="589"/>
            <p14:sldId id="601"/>
            <p14:sldId id="711"/>
            <p14:sldId id="588"/>
            <p14:sldId id="592"/>
            <p14:sldId id="719"/>
            <p14:sldId id="593"/>
            <p14:sldId id="690"/>
            <p14:sldId id="691"/>
            <p14:sldId id="598"/>
            <p14:sldId id="693"/>
            <p14:sldId id="718"/>
            <p14:sldId id="659"/>
            <p14:sldId id="695"/>
            <p14:sldId id="683"/>
            <p14:sldId id="732"/>
            <p14:sldId id="712"/>
            <p14:sldId id="599"/>
            <p14:sldId id="620"/>
            <p14:sldId id="701"/>
            <p14:sldId id="624"/>
            <p14:sldId id="654"/>
            <p14:sldId id="708"/>
            <p14:sldId id="713"/>
            <p14:sldId id="715"/>
            <p14:sldId id="714"/>
            <p14:sldId id="716"/>
            <p14:sldId id="543"/>
            <p14:sldId id="720"/>
            <p14:sldId id="293"/>
            <p14:sldId id="73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1F1"/>
    <a:srgbClr val="425563"/>
    <a:srgbClr val="228789"/>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6" autoAdjust="0"/>
    <p:restoredTop sz="75843" autoAdjust="0"/>
  </p:normalViewPr>
  <p:slideViewPr>
    <p:cSldViewPr snapToGrid="0">
      <p:cViewPr varScale="1">
        <p:scale>
          <a:sx n="84" d="100"/>
          <a:sy n="84" d="100"/>
        </p:scale>
        <p:origin x="1734" y="78"/>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8T16:52:38.322"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08/12/2025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08/12/2025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tumours of the small intestine which has been designed to help Cancer Administration staff gain a better understanding of the diseases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diagnostic process generally involves blood tests, endoscopy and some form of imaging.  Biopsies may also be taken</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908547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morphology codes for invasive primary tumours of the small intestine are shown here.  Please be aware that ALL GISTs must be reported as malignant.</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457380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pathology report includes an ICD-O-3 morphology code ending in either /1 or /2, this indicates a non-invasive neoplasm.</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2282840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ICD10 codes for invasive tumours of the Small intestine are shown here.  </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2515848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Non-invasive tumours would be coded differently in ICD10… and while your clinical team may request that non-invasive tumours are recorded, these do not currently require a COSD submission from your cancer data management system – NDRS obtains this data direct from the pathology labs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208618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grade of both carcinomas and neuroendocrine tumours is assessed under a microscope by comparing the appearance of tumour cells to normal healthy cells.  The higher the grade, the less similar they appear and the lower the functionality.</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5295996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Grading of Soft Tissue Sarcomas relies not only on the resemblance to normal tissue but also on the rate of reproduction and the presence of any dead tissue within the tumour.  Each of these factors is  given a score which is then added to the other factors to assign the Grade.</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5484931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grading system used for lymphomas of the small intestine will depend on the type of lymphoma. Non-Hodgkin Lymphoma grading is shown here.  For other types of lymphoma, please refer to your clinical team.</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33062371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Neuroendocrine tumours are staged using TNM, ENETS version.  All other invasive neoplasms are staged using the appropriate UICC TNM version as shown.</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3431839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more details on recording stage, please see the NDRS training module KPI-TNM Staging 101 and the relevant staging data sheets</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1974963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We’re going to give you a brief introduction to tumours of the small intestine including some of the symptoms that patients might experience.  We’ll look at the anatomy &amp; physiology will then go through diagnosis &amp; treatment options.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Treatment options and sequences vary according to… the location and type of the tumour, how far the tumour has spread and whether or not the patient is fit for surgery.  Early stage cancers are more likely to be offered surgery as a first treatment, while more advanced cases may need a different approach</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23910048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Patients with a resectable tumour may be offered a surgical excision.  Some types of surgical excision may require the removal of all or parts of associated organs.</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10383114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can be used as a primary treatment and although unlikely to be curative it may slow the growth of a tumour.  It can also be used to shrink the tumour prior to a surgical resection or to destroy any remaining cancer cells after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31237036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Targeted treatments may be an alternative for some types of malignant GIST or for neuroendocrine tumours.  The targeted treatments used will block chemical signals within the cancer cells that would otherwise instruct them to divide.  This prevents tumour growth</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36439912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is not generally offered as a curative treatment for small intestine tumours but may be used palliatively to ease the symptoms of metastatic deposits.</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41865593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 …</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31048143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The risk of a tumour in the small intestine may increase with age, certain pre-existing conditions and a high-fat diet.</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41678499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Symptoms of a possible tumour may include weight loss or abdominal pain.  Neuroendocrine tumours may also cause a faster heartbeat and flushed appearance.</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9137575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Diagnostic tests can include blood tests and biopsies as well as imaging</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23625671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All invasive cancers must be added to your cancer data management system and if stageable, also have a stage recorded.  Stage version for neuroendocrine tumours should be recorded as ENETS, while all other tumour types are staged using the relevant UICC TNM version</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4134566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off by looking at the causes and risk factors …</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1451883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And non-invasive tumours do not need to be recorded for the purposes of COSD</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27097658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risk of a tumour in the small intestine increases as we age.  There are also genetic conditions such as Lynch syndrome and certain pre-existing medical conditions including Crohn’s disease that have been shown to be risk factors.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1073971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Patients may present with a swollen abdomen, anaemia or blackened faeces due to intestinal bleeding.</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647182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Additionally, neuroendocrine tumours may cause the patient to experience a raised temperature and flushed appearance.</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639735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small intestine lies between the stomach and the colon.  Classified in three parts: duodenum, jejunum and ileum, its primary function is the digestion of food and the absorption of nutrients.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4214772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an MDT, clinical teams will often make reference to particular groups of regional lymph nodes.  This may indicate that the stage of the cancer has been determined. The lymph nodes considered to be regional for the duodenum are listed here…</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2076529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the lymph nodes considered to be regional for the jejunum, ileum and terminal ileum are listed here.</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1915099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08/12/2025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08/12/2025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08/12/2025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08/12/2025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08/12/2025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08/12/2025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8.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4.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5"/>
            <a:ext cx="10515600" cy="1674635"/>
          </a:xfrm>
        </p:spPr>
        <p:txBody>
          <a:bodyPr/>
          <a:lstStyle/>
          <a:p>
            <a:r>
              <a:rPr lang="en-GB" dirty="0"/>
              <a:t>Lower / Upper GI</a:t>
            </a:r>
          </a:p>
          <a:p>
            <a:r>
              <a:rPr lang="en-GB" dirty="0"/>
              <a:t>Tumours of the small intestine</a:t>
            </a:r>
          </a:p>
          <a:p>
            <a:r>
              <a:rPr lang="en-GB" dirty="0"/>
              <a:t>v5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08/12/2025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7" name="Audio 6">
            <a:hlinkClick r:id="" action="ppaction://media"/>
            <a:extLst>
              <a:ext uri="{FF2B5EF4-FFF2-40B4-BE49-F238E27FC236}">
                <a16:creationId xmlns:a16="http://schemas.microsoft.com/office/drawing/2014/main" id="{DBF40663-D494-4031-BBF6-A473692D739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5949"/>
    </mc:Choice>
    <mc:Fallback xmlns="">
      <p:transition spd="slow" advTm="159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Diagnosis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sp>
        <p:nvSpPr>
          <p:cNvPr id="10" name="Content Placeholder 2">
            <a:extLst>
              <a:ext uri="{FF2B5EF4-FFF2-40B4-BE49-F238E27FC236}">
                <a16:creationId xmlns:a16="http://schemas.microsoft.com/office/drawing/2014/main" id="{59A949C7-EDD2-4C15-A2C9-84B83AC221D7}"/>
              </a:ext>
            </a:extLst>
          </p:cNvPr>
          <p:cNvSpPr>
            <a:spLocks noGrp="1"/>
          </p:cNvSpPr>
          <p:nvPr>
            <p:ph idx="1"/>
          </p:nvPr>
        </p:nvSpPr>
        <p:spPr>
          <a:xfrm>
            <a:off x="838200" y="1180328"/>
            <a:ext cx="9732092" cy="5295136"/>
          </a:xfrm>
        </p:spPr>
        <p:txBody>
          <a:bodyPr numCol="1">
            <a:noAutofit/>
          </a:bodyPr>
          <a:lstStyle/>
          <a:p>
            <a:r>
              <a:rPr lang="en-GB" sz="2200" dirty="0"/>
              <a:t>Blood tests – Liver Function Tests (LFTs) &amp; tests for anaemia</a:t>
            </a:r>
          </a:p>
          <a:p>
            <a:r>
              <a:rPr lang="en-GB" sz="2200" dirty="0"/>
              <a:t>Urine tests - to check for unusual levels of certain hormones</a:t>
            </a:r>
          </a:p>
          <a:p>
            <a:r>
              <a:rPr lang="en-GB" sz="2200" dirty="0"/>
              <a:t>Barium x-ray</a:t>
            </a:r>
          </a:p>
          <a:p>
            <a:r>
              <a:rPr lang="en-GB" sz="2200" dirty="0"/>
              <a:t>Ultrasound scan</a:t>
            </a:r>
          </a:p>
          <a:p>
            <a:r>
              <a:rPr lang="en-GB" sz="2200" dirty="0"/>
              <a:t>Endoscopy</a:t>
            </a:r>
          </a:p>
          <a:p>
            <a:r>
              <a:rPr lang="en-GB" sz="2200" dirty="0"/>
              <a:t>Capsule endoscopy – illustrated</a:t>
            </a:r>
          </a:p>
          <a:p>
            <a:r>
              <a:rPr lang="en-GB" sz="2200" dirty="0"/>
              <a:t>Biopsy</a:t>
            </a:r>
          </a:p>
          <a:p>
            <a:r>
              <a:rPr lang="en-GB" sz="2200" dirty="0"/>
              <a:t>CT scan</a:t>
            </a:r>
          </a:p>
          <a:p>
            <a:r>
              <a:rPr lang="en-GB" sz="2200" dirty="0"/>
              <a:t>MRI scan</a:t>
            </a:r>
          </a:p>
          <a:p>
            <a:r>
              <a:rPr lang="en-GB" sz="2200" dirty="0"/>
              <a:t>PET scan</a:t>
            </a:r>
          </a:p>
          <a:p>
            <a:r>
              <a:rPr lang="en-GB" sz="2200" dirty="0" err="1"/>
              <a:t>Octreoscan</a:t>
            </a:r>
            <a:r>
              <a:rPr lang="en-GB" sz="2200" dirty="0"/>
              <a:t> – uses a radioactive tracer to detect neuroendocrine tumours</a:t>
            </a:r>
          </a:p>
          <a:p>
            <a:endParaRPr lang="en-GB" sz="2200" dirty="0"/>
          </a:p>
          <a:p>
            <a:endParaRPr lang="en-GB" sz="2200" dirty="0"/>
          </a:p>
          <a:p>
            <a:pPr marL="0" indent="0">
              <a:buNone/>
            </a:pPr>
            <a:endParaRPr lang="en-GB" sz="2200" dirty="0"/>
          </a:p>
          <a:p>
            <a:pPr marL="0" indent="0">
              <a:buNone/>
            </a:pPr>
            <a:endParaRPr lang="en-GB" sz="2200" dirty="0"/>
          </a:p>
        </p:txBody>
      </p:sp>
      <p:pic>
        <p:nvPicPr>
          <p:cNvPr id="3" name="Picture 2">
            <a:extLst>
              <a:ext uri="{FF2B5EF4-FFF2-40B4-BE49-F238E27FC236}">
                <a16:creationId xmlns:a16="http://schemas.microsoft.com/office/drawing/2014/main" id="{B08DB2C8-7B63-4DB1-A7B0-4CACA5A8009D}"/>
              </a:ext>
            </a:extLst>
          </p:cNvPr>
          <p:cNvPicPr>
            <a:picLocks noChangeAspect="1"/>
          </p:cNvPicPr>
          <p:nvPr/>
        </p:nvPicPr>
        <p:blipFill>
          <a:blip r:embed="rId5"/>
          <a:stretch>
            <a:fillRect/>
          </a:stretch>
        </p:blipFill>
        <p:spPr>
          <a:xfrm>
            <a:off x="6836492" y="2016288"/>
            <a:ext cx="4724400" cy="3867150"/>
          </a:xfrm>
          <a:prstGeom prst="rect">
            <a:avLst/>
          </a:prstGeom>
        </p:spPr>
      </p:pic>
      <p:pic>
        <p:nvPicPr>
          <p:cNvPr id="7" name="Audio 6">
            <a:hlinkClick r:id="" action="ppaction://media"/>
            <a:extLst>
              <a:ext uri="{FF2B5EF4-FFF2-40B4-BE49-F238E27FC236}">
                <a16:creationId xmlns:a16="http://schemas.microsoft.com/office/drawing/2014/main" id="{1A75899C-7ADB-44F3-A9ED-CB0D20EC7E6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93073757"/>
      </p:ext>
    </p:extLst>
  </p:cSld>
  <p:clrMapOvr>
    <a:masterClrMapping/>
  </p:clrMapOvr>
  <mc:AlternateContent xmlns:mc="http://schemas.openxmlformats.org/markup-compatibility/2006" xmlns:p14="http://schemas.microsoft.com/office/powerpoint/2010/main">
    <mc:Choice Requires="p14">
      <p:transition spd="slow" p14:dur="2000" advTm="13733"/>
    </mc:Choice>
    <mc:Fallback xmlns="">
      <p:transition spd="slow" advTm="137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Morphology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940996"/>
            <a:ext cx="8737757" cy="4431755"/>
          </a:xfrm>
        </p:spPr>
        <p:txBody>
          <a:bodyPr>
            <a:normAutofit fontScale="85000" lnSpcReduction="20000"/>
          </a:bodyPr>
          <a:lstStyle/>
          <a:p>
            <a:r>
              <a:rPr lang="en-GB" dirty="0"/>
              <a:t>Adenocarcinoma – M8140/3</a:t>
            </a:r>
          </a:p>
          <a:p>
            <a:r>
              <a:rPr lang="en-GB" dirty="0"/>
              <a:t>Neuroendocrine (carcinoid) tumour, Grade 1 – M8240/3</a:t>
            </a:r>
          </a:p>
          <a:p>
            <a:r>
              <a:rPr lang="en-GB" dirty="0"/>
              <a:t>Neuroendocrine (carcinoid) tumour, Grade 2 – M8249/3</a:t>
            </a:r>
          </a:p>
          <a:p>
            <a:pPr marL="0" indent="0">
              <a:buNone/>
            </a:pPr>
            <a:r>
              <a:rPr lang="en-GB" dirty="0"/>
              <a:t>(please refer to the Neuroendocrine neoplasms – Key Points training module: </a:t>
            </a:r>
            <a:r>
              <a:rPr lang="en-GB" dirty="0">
                <a:hlinkClick r:id="rId5"/>
              </a:rPr>
              <a:t>https://digital.nhs.uk/ndrs/data/cancer-data-training-materials</a:t>
            </a:r>
            <a:r>
              <a:rPr lang="en-GB" dirty="0"/>
              <a:t> )</a:t>
            </a:r>
          </a:p>
          <a:p>
            <a:r>
              <a:rPr lang="en-GB" dirty="0"/>
              <a:t>Gastrointestinal stromal tumour, malignant – M8936/3</a:t>
            </a:r>
          </a:p>
          <a:p>
            <a:pPr marL="0" indent="0">
              <a:buNone/>
            </a:pPr>
            <a:r>
              <a:rPr lang="en-GB" dirty="0"/>
              <a:t>(please note: </a:t>
            </a:r>
            <a:r>
              <a:rPr lang="en-GB" b="1" dirty="0"/>
              <a:t>all</a:t>
            </a:r>
            <a:r>
              <a:rPr lang="en-GB" dirty="0"/>
              <a:t> GISTs are to be reported as malignant M8936/3 </a:t>
            </a:r>
            <a:r>
              <a:rPr lang="en-GB" sz="2400" dirty="0"/>
              <a:t>in accordance with the WHO Classification of Tumour series, 5th edition and as such would be C coded in ICD10</a:t>
            </a:r>
            <a:r>
              <a:rPr lang="en-GB" dirty="0"/>
              <a:t>)</a:t>
            </a:r>
          </a:p>
          <a:p>
            <a:r>
              <a:rPr lang="en-GB" dirty="0"/>
              <a:t>Leiomyosarcoma – M8890/3</a:t>
            </a:r>
          </a:p>
          <a:p>
            <a:r>
              <a:rPr lang="en-GB" dirty="0"/>
              <a:t>Sarcoma – M8800/3</a:t>
            </a:r>
          </a:p>
          <a:p>
            <a:r>
              <a:rPr lang="en-GB" dirty="0"/>
              <a:t>Lymphoma, NOS – M9590/3</a:t>
            </a:r>
          </a:p>
          <a:p>
            <a:r>
              <a:rPr lang="en-GB" dirty="0"/>
              <a:t>Lymphoma, non-Hodgkin – M9591/3</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Picture 6">
            <a:extLst>
              <a:ext uri="{FF2B5EF4-FFF2-40B4-BE49-F238E27FC236}">
                <a16:creationId xmlns:a16="http://schemas.microsoft.com/office/drawing/2014/main" id="{AC2D563A-719E-4159-B814-CD695236BBF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317620" y="2512284"/>
            <a:ext cx="2125378" cy="2125378"/>
          </a:xfrm>
          <a:prstGeom prst="rect">
            <a:avLst/>
          </a:prstGeom>
        </p:spPr>
      </p:pic>
      <p:sp>
        <p:nvSpPr>
          <p:cNvPr id="8" name="TextBox 7">
            <a:extLst>
              <a:ext uri="{FF2B5EF4-FFF2-40B4-BE49-F238E27FC236}">
                <a16:creationId xmlns:a16="http://schemas.microsoft.com/office/drawing/2014/main" id="{8732A4F3-C7F9-4891-AF00-2F368CAECB51}"/>
              </a:ext>
            </a:extLst>
          </p:cNvPr>
          <p:cNvSpPr txBox="1"/>
          <p:nvPr/>
        </p:nvSpPr>
        <p:spPr>
          <a:xfrm>
            <a:off x="838201" y="1435509"/>
            <a:ext cx="10515600" cy="830997"/>
          </a:xfrm>
          <a:prstGeom prst="rect">
            <a:avLst/>
          </a:prstGeom>
          <a:noFill/>
        </p:spPr>
        <p:txBody>
          <a:bodyPr wrap="square" rtlCol="0">
            <a:spAutoFit/>
          </a:bodyPr>
          <a:lstStyle/>
          <a:p>
            <a:r>
              <a:rPr lang="en-GB" sz="2400" dirty="0"/>
              <a:t>Invasive primary tumours of the small intestine may include:</a:t>
            </a:r>
          </a:p>
          <a:p>
            <a:endParaRPr lang="en-GB" sz="2400" dirty="0"/>
          </a:p>
        </p:txBody>
      </p:sp>
      <p:pic>
        <p:nvPicPr>
          <p:cNvPr id="9" name="Audio 8">
            <a:hlinkClick r:id="" action="ppaction://media"/>
            <a:extLst>
              <a:ext uri="{FF2B5EF4-FFF2-40B4-BE49-F238E27FC236}">
                <a16:creationId xmlns:a16="http://schemas.microsoft.com/office/drawing/2014/main" id="{A3C90641-0A38-4004-A689-007D841F17BF}"/>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46537865"/>
      </p:ext>
    </p:extLst>
  </p:cSld>
  <p:clrMapOvr>
    <a:masterClrMapping/>
  </p:clrMapOvr>
  <mc:AlternateContent xmlns:mc="http://schemas.openxmlformats.org/markup-compatibility/2006" xmlns:p14="http://schemas.microsoft.com/office/powerpoint/2010/main">
    <mc:Choice Requires="p14">
      <p:transition spd="slow" p14:dur="2000" advTm="15660"/>
    </mc:Choice>
    <mc:Fallback xmlns="">
      <p:transition spd="slow" advTm="156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Morphology – Non-invasive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2266506"/>
            <a:ext cx="10515599" cy="3910457"/>
          </a:xfrm>
        </p:spPr>
        <p:txBody>
          <a:bodyPr>
            <a:normAutofit/>
          </a:bodyPr>
          <a:lstStyle/>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7" name="Picture 6">
            <a:extLst>
              <a:ext uri="{FF2B5EF4-FFF2-40B4-BE49-F238E27FC236}">
                <a16:creationId xmlns:a16="http://schemas.microsoft.com/office/drawing/2014/main" id="{AC2D563A-719E-4159-B814-CD695236BBF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317620" y="2512284"/>
            <a:ext cx="2125378" cy="2125378"/>
          </a:xfrm>
          <a:prstGeom prst="rect">
            <a:avLst/>
          </a:prstGeom>
        </p:spPr>
      </p:pic>
      <p:sp>
        <p:nvSpPr>
          <p:cNvPr id="8" name="TextBox 7">
            <a:extLst>
              <a:ext uri="{FF2B5EF4-FFF2-40B4-BE49-F238E27FC236}">
                <a16:creationId xmlns:a16="http://schemas.microsoft.com/office/drawing/2014/main" id="{8732A4F3-C7F9-4891-AF00-2F368CAECB51}"/>
              </a:ext>
            </a:extLst>
          </p:cNvPr>
          <p:cNvSpPr txBox="1"/>
          <p:nvPr/>
        </p:nvSpPr>
        <p:spPr>
          <a:xfrm>
            <a:off x="838201" y="1435509"/>
            <a:ext cx="10515600" cy="2677656"/>
          </a:xfrm>
          <a:prstGeom prst="rect">
            <a:avLst/>
          </a:prstGeom>
          <a:noFill/>
        </p:spPr>
        <p:txBody>
          <a:bodyPr wrap="square" rtlCol="0">
            <a:spAutoFit/>
          </a:bodyPr>
          <a:lstStyle/>
          <a:p>
            <a:r>
              <a:rPr lang="en-GB" sz="2400" dirty="0"/>
              <a:t>In situ tumours of the small intestine will have an ICD-O-3 morphology code ending with “/2”</a:t>
            </a:r>
          </a:p>
          <a:p>
            <a:endParaRPr lang="en-GB" sz="2400" dirty="0"/>
          </a:p>
          <a:p>
            <a:r>
              <a:rPr lang="en-GB" sz="2400" dirty="0"/>
              <a:t>Neoplasms of an uncertain or unknown behaviour will have</a:t>
            </a:r>
          </a:p>
          <a:p>
            <a:r>
              <a:rPr lang="en-GB" sz="2400" dirty="0"/>
              <a:t>an ICD-O-3 morphology code ending with “/1”</a:t>
            </a:r>
          </a:p>
          <a:p>
            <a:endParaRPr lang="en-GB" sz="2400" dirty="0"/>
          </a:p>
          <a:p>
            <a:pPr marL="342900" indent="-342900">
              <a:buFont typeface="Arial" panose="020B0604020202020204" pitchFamily="34" charset="0"/>
              <a:buChar char="•"/>
            </a:pPr>
            <a:endParaRPr lang="en-GB" sz="2400" dirty="0"/>
          </a:p>
        </p:txBody>
      </p:sp>
      <p:pic>
        <p:nvPicPr>
          <p:cNvPr id="12" name="Audio 11">
            <a:hlinkClick r:id="" action="ppaction://media"/>
            <a:extLst>
              <a:ext uri="{FF2B5EF4-FFF2-40B4-BE49-F238E27FC236}">
                <a16:creationId xmlns:a16="http://schemas.microsoft.com/office/drawing/2014/main" id="{4C570F3A-5CC7-43C7-A4D9-AFB39420F46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60596563"/>
      </p:ext>
    </p:extLst>
  </p:cSld>
  <p:clrMapOvr>
    <a:masterClrMapping/>
  </p:clrMapOvr>
  <mc:AlternateContent xmlns:mc="http://schemas.openxmlformats.org/markup-compatibility/2006" xmlns:p14="http://schemas.microsoft.com/office/powerpoint/2010/main">
    <mc:Choice Requires="p14">
      <p:transition spd="slow" p14:dur="2000" advTm="13116"/>
    </mc:Choice>
    <mc:Fallback xmlns="">
      <p:transition spd="slow" advTm="131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ICD10 coding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1">
            <a:normAutofit/>
          </a:bodyPr>
          <a:lstStyle/>
          <a:p>
            <a:r>
              <a:rPr lang="en-GB" dirty="0"/>
              <a:t>Duodenum – C17.0</a:t>
            </a:r>
          </a:p>
          <a:p>
            <a:r>
              <a:rPr lang="en-GB" dirty="0"/>
              <a:t>Jejunum – C17.1</a:t>
            </a:r>
          </a:p>
          <a:p>
            <a:r>
              <a:rPr lang="en-GB" dirty="0"/>
              <a:t>Ileum – C17.2 (excludes ileocaecal valve – C18.0)</a:t>
            </a:r>
          </a:p>
          <a:p>
            <a:r>
              <a:rPr lang="en-GB" dirty="0"/>
              <a:t>Meckel diverticulum – C17.3</a:t>
            </a:r>
          </a:p>
          <a:p>
            <a:r>
              <a:rPr lang="en-GB" dirty="0"/>
              <a:t>Overlapping lesion of small intestine – C17.8</a:t>
            </a:r>
          </a:p>
          <a:p>
            <a:r>
              <a:rPr lang="en-GB" dirty="0"/>
              <a:t>Small intestine, unspecified – C17.9</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7" name="Picture 6" descr="Icon&#10;&#10;Description automatically generated">
            <a:extLst>
              <a:ext uri="{FF2B5EF4-FFF2-40B4-BE49-F238E27FC236}">
                <a16:creationId xmlns:a16="http://schemas.microsoft.com/office/drawing/2014/main" id="{9031EF44-6E3F-4D18-82F4-13B1539EED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3853" y="3637016"/>
            <a:ext cx="2539947" cy="2539947"/>
          </a:xfrm>
          <a:prstGeom prst="rect">
            <a:avLst/>
          </a:prstGeom>
        </p:spPr>
      </p:pic>
      <p:pic>
        <p:nvPicPr>
          <p:cNvPr id="8" name="Audio 7">
            <a:hlinkClick r:id="" action="ppaction://media"/>
            <a:extLst>
              <a:ext uri="{FF2B5EF4-FFF2-40B4-BE49-F238E27FC236}">
                <a16:creationId xmlns:a16="http://schemas.microsoft.com/office/drawing/2014/main" id="{0140A194-0F36-468C-8CDF-005B6A2AF1D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95839040"/>
      </p:ext>
    </p:extLst>
  </p:cSld>
  <p:clrMapOvr>
    <a:masterClrMapping/>
  </p:clrMapOvr>
  <mc:AlternateContent xmlns:mc="http://schemas.openxmlformats.org/markup-compatibility/2006" xmlns:p14="http://schemas.microsoft.com/office/powerpoint/2010/main">
    <mc:Choice Requires="p14">
      <p:transition spd="slow" p14:dur="2000" advTm="10017"/>
    </mc:Choice>
    <mc:Fallback xmlns="">
      <p:transition spd="slow" advTm="100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ICD10 coding – Non-invasive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75653" cy="4741453"/>
          </a:xfrm>
        </p:spPr>
        <p:txBody>
          <a:bodyPr numCol="1">
            <a:normAutofit/>
          </a:bodyPr>
          <a:lstStyle/>
          <a:p>
            <a:r>
              <a:rPr lang="en-GB" dirty="0"/>
              <a:t>Carcinoma in situ of other and unspecified parts of intestine – </a:t>
            </a:r>
            <a:r>
              <a:rPr lang="en-GB" b="1" dirty="0"/>
              <a:t>D01.4</a:t>
            </a:r>
            <a:r>
              <a:rPr lang="en-GB" dirty="0"/>
              <a:t> (excludes ampulla of Vater – D01.5)</a:t>
            </a:r>
          </a:p>
          <a:p>
            <a:r>
              <a:rPr lang="en-GB" dirty="0"/>
              <a:t>Carcinoma in situ of digestive organ, unspecified – </a:t>
            </a:r>
            <a:r>
              <a:rPr lang="en-GB" b="1" dirty="0"/>
              <a:t>D01.9</a:t>
            </a:r>
          </a:p>
          <a:p>
            <a:r>
              <a:rPr lang="en-GB" dirty="0"/>
              <a:t>Neoplasm of uncertain or unknown behaviour of small intestine – </a:t>
            </a:r>
            <a:r>
              <a:rPr lang="en-GB" b="1" dirty="0"/>
              <a:t>D37.2</a:t>
            </a:r>
          </a:p>
          <a:p>
            <a:endParaRPr lang="en-GB" dirty="0"/>
          </a:p>
          <a:p>
            <a:r>
              <a:rPr lang="en-GB" altLang="en-US" dirty="0"/>
              <a:t>While your clinical team may request that these D coded tumours are recorded, these do not currently require a COSD submission from your cancer data management system.  NDRS obtains data on these tumours direct from pathology laboratories</a:t>
            </a:r>
            <a:endParaRPr lang="en-GB" dirty="0"/>
          </a:p>
          <a:p>
            <a:endParaRPr lang="en-GB" dirty="0"/>
          </a:p>
          <a:p>
            <a:endParaRPr lang="en-GB" dirty="0"/>
          </a:p>
          <a:p>
            <a:endParaRPr lang="en-GB" dirty="0"/>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7" name="Picture 6" descr="Icon&#10;&#10;Description automatically generated">
            <a:extLst>
              <a:ext uri="{FF2B5EF4-FFF2-40B4-BE49-F238E27FC236}">
                <a16:creationId xmlns:a16="http://schemas.microsoft.com/office/drawing/2014/main" id="{467585B3-93BD-49CF-AB38-066F307634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3853" y="3637016"/>
            <a:ext cx="2539947" cy="2539947"/>
          </a:xfrm>
          <a:prstGeom prst="rect">
            <a:avLst/>
          </a:prstGeom>
        </p:spPr>
      </p:pic>
      <p:pic>
        <p:nvPicPr>
          <p:cNvPr id="8" name="Audio 7">
            <a:hlinkClick r:id="" action="ppaction://media"/>
            <a:extLst>
              <a:ext uri="{FF2B5EF4-FFF2-40B4-BE49-F238E27FC236}">
                <a16:creationId xmlns:a16="http://schemas.microsoft.com/office/drawing/2014/main" id="{CBE266A1-A307-4B89-8609-53749CF5810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7758436"/>
      </p:ext>
    </p:extLst>
  </p:cSld>
  <p:clrMapOvr>
    <a:masterClrMapping/>
  </p:clrMapOvr>
  <mc:AlternateContent xmlns:mc="http://schemas.openxmlformats.org/markup-compatibility/2006" xmlns:p14="http://schemas.microsoft.com/office/powerpoint/2010/main">
    <mc:Choice Requires="p14">
      <p:transition spd="slow" p14:dur="2000" advTm="22115"/>
    </mc:Choice>
    <mc:Fallback xmlns="">
      <p:transition spd="slow" advTm="221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Grade – Carcinoma / Neuroendocrine tumours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a:lnSpc>
                <a:spcPct val="120000"/>
              </a:lnSpc>
            </a:pPr>
            <a:r>
              <a:rPr lang="en-GB" dirty="0"/>
              <a:t>Grade 1 – Well differentiated: Tumours look very similar to the normal tissue and retain a degree of functionality.  Grade 1 tumours have the best prognosis</a:t>
            </a:r>
          </a:p>
          <a:p>
            <a:pPr>
              <a:lnSpc>
                <a:spcPct val="120000"/>
              </a:lnSpc>
            </a:pPr>
            <a:r>
              <a:rPr lang="en-GB" dirty="0"/>
              <a:t>Grade 2 – Moderately differentiated: Tumours are formed of cells that somewhat resemble the normal tissue and retain limited functionality</a:t>
            </a:r>
          </a:p>
          <a:p>
            <a:pPr>
              <a:lnSpc>
                <a:spcPct val="120000"/>
              </a:lnSpc>
            </a:pPr>
            <a:r>
              <a:rPr lang="en-GB" dirty="0"/>
              <a:t>Grade 3 – Poorly differentiated: Tumours have very abnormal cells with little or no functionality </a:t>
            </a:r>
          </a:p>
          <a:p>
            <a:pPr marL="0" indent="0">
              <a:lnSpc>
                <a:spcPct val="120000"/>
              </a:lnSpc>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8" name="Audio 7">
            <a:hlinkClick r:id="" action="ppaction://media"/>
            <a:extLst>
              <a:ext uri="{FF2B5EF4-FFF2-40B4-BE49-F238E27FC236}">
                <a16:creationId xmlns:a16="http://schemas.microsoft.com/office/drawing/2014/main" id="{F5790272-D977-40C4-B4E4-1B9739C092B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30744255"/>
      </p:ext>
    </p:extLst>
  </p:cSld>
  <p:clrMapOvr>
    <a:masterClrMapping/>
  </p:clrMapOvr>
  <mc:AlternateContent xmlns:mc="http://schemas.openxmlformats.org/markup-compatibility/2006" xmlns:p14="http://schemas.microsoft.com/office/powerpoint/2010/main">
    <mc:Choice Requires="p14">
      <p:transition spd="slow" p14:dur="2000" advTm="18949"/>
    </mc:Choice>
    <mc:Fallback xmlns="">
      <p:transition spd="slow" advTm="189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Grade – Soft tissue Sarcoma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10515599" cy="4741453"/>
          </a:xfrm>
        </p:spPr>
        <p:txBody>
          <a:bodyPr>
            <a:normAutofit fontScale="77500" lnSpcReduction="20000"/>
          </a:bodyPr>
          <a:lstStyle/>
          <a:p>
            <a:pPr marL="0" indent="0">
              <a:buNone/>
            </a:pPr>
            <a:r>
              <a:rPr lang="en-GB" dirty="0"/>
              <a:t>The grading system used for soft tissue sarcomas in the UK is the French Federation of Cancer Centres Sarcoma Group (</a:t>
            </a:r>
            <a:r>
              <a:rPr lang="fr-FR" dirty="0"/>
              <a:t>Fédération Nationale des Centres de Lutte Contre Le </a:t>
            </a:r>
            <a:r>
              <a:rPr lang="fr-FR" dirty="0" err="1"/>
              <a:t>Cance</a:t>
            </a:r>
            <a:r>
              <a:rPr lang="fr-FR" dirty="0"/>
              <a:t> - </a:t>
            </a:r>
            <a:r>
              <a:rPr lang="en-GB" dirty="0"/>
              <a:t>FNCLCC) which is derived following assessment of:</a:t>
            </a:r>
          </a:p>
          <a:p>
            <a:pPr marL="0" indent="0">
              <a:buNone/>
            </a:pPr>
            <a:endParaRPr lang="en-GB" dirty="0"/>
          </a:p>
          <a:p>
            <a:r>
              <a:rPr lang="en-GB" sz="2200" dirty="0"/>
              <a:t>Mitotic rate – the rate at which cancer cells reproduce, scored from 1 (low reproduction rate) to 3 (high reproduction rate)</a:t>
            </a:r>
          </a:p>
          <a:p>
            <a:r>
              <a:rPr lang="en-GB" sz="2200" dirty="0"/>
              <a:t>Presence of necrosis – the presence and proportion of dying tissue in the sarcoma, scored from 0 (no necrotic tissue) to 2 (50% or more necrotic tissue)</a:t>
            </a:r>
          </a:p>
          <a:p>
            <a:r>
              <a:rPr lang="en-GB" sz="2200" dirty="0"/>
              <a:t>Differentiation – how closely the sarcoma cells resemble normal tissue in appearance and functionality, scored from 1 (similar to normal cells) to 3 (very abnormal cells)</a:t>
            </a:r>
          </a:p>
          <a:p>
            <a:endParaRPr lang="en-GB" sz="2200" dirty="0"/>
          </a:p>
          <a:p>
            <a:r>
              <a:rPr lang="en-GB" dirty="0"/>
              <a:t>Scores are added together to give the grade: </a:t>
            </a:r>
          </a:p>
          <a:p>
            <a:pPr marL="717550" indent="-92075"/>
            <a:r>
              <a:rPr lang="en-GB" dirty="0"/>
              <a:t>Grade 1 means a total score of 2 or 3  (sometimes called LOW grade)</a:t>
            </a:r>
          </a:p>
          <a:p>
            <a:pPr marL="717550" indent="-92075"/>
            <a:r>
              <a:rPr lang="en-GB" dirty="0"/>
              <a:t>Grade 2 means a total score of 4 or 5  (grade 2 or 3 are sometimes called HIGH grade)</a:t>
            </a:r>
          </a:p>
          <a:p>
            <a:pPr marL="717550" indent="-92075"/>
            <a:r>
              <a:rPr lang="en-GB" dirty="0"/>
              <a:t>Grade 3 means a total score of 6 or more</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7" name="Audio 6">
            <a:hlinkClick r:id="" action="ppaction://media"/>
            <a:extLst>
              <a:ext uri="{FF2B5EF4-FFF2-40B4-BE49-F238E27FC236}">
                <a16:creationId xmlns:a16="http://schemas.microsoft.com/office/drawing/2014/main" id="{D3507A3C-9E1B-4FEA-BDA2-43EEFA6295B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18536199"/>
      </p:ext>
    </p:extLst>
  </p:cSld>
  <p:clrMapOvr>
    <a:masterClrMapping/>
  </p:clrMapOvr>
  <mc:AlternateContent xmlns:mc="http://schemas.openxmlformats.org/markup-compatibility/2006" xmlns:p14="http://schemas.microsoft.com/office/powerpoint/2010/main">
    <mc:Choice Requires="p14">
      <p:transition spd="slow" p14:dur="2000" advTm="22511"/>
    </mc:Choice>
    <mc:Fallback xmlns="">
      <p:transition spd="slow" advTm="225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Grade – Lymphoma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lnSpc>
                <a:spcPct val="120000"/>
              </a:lnSpc>
              <a:buNone/>
            </a:pPr>
            <a:r>
              <a:rPr lang="en-GB" dirty="0"/>
              <a:t>Grading of lymphomas can vary depending on the type of lymphoma:</a:t>
            </a:r>
          </a:p>
          <a:p>
            <a:pPr marL="0" indent="0">
              <a:lnSpc>
                <a:spcPct val="120000"/>
              </a:lnSpc>
              <a:buNone/>
            </a:pPr>
            <a:r>
              <a:rPr lang="en-GB" dirty="0"/>
              <a:t>Non-Hodgkin Lymphomas (NHL) are the more common type of intestinal lymphoma, and they include MALT lymphoma, DLBCL and follicular lymphoma (among others)</a:t>
            </a:r>
          </a:p>
          <a:p>
            <a:pPr>
              <a:lnSpc>
                <a:spcPct val="120000"/>
              </a:lnSpc>
            </a:pPr>
            <a:r>
              <a:rPr lang="en-GB" dirty="0"/>
              <a:t>Indolent (low grade, slow growing)</a:t>
            </a:r>
          </a:p>
          <a:p>
            <a:pPr>
              <a:lnSpc>
                <a:spcPct val="120000"/>
              </a:lnSpc>
            </a:pPr>
            <a:r>
              <a:rPr lang="en-GB" dirty="0"/>
              <a:t>Aggressive (high grade, fast growing</a:t>
            </a:r>
          </a:p>
          <a:p>
            <a:pPr>
              <a:lnSpc>
                <a:spcPct val="120000"/>
              </a:lnSpc>
            </a:pPr>
            <a:endParaRPr lang="en-GB" dirty="0"/>
          </a:p>
          <a:p>
            <a:pPr marL="0" indent="0">
              <a:lnSpc>
                <a:spcPct val="120000"/>
              </a:lnSpc>
              <a:buNone/>
            </a:pPr>
            <a:r>
              <a:rPr lang="en-GB" dirty="0"/>
              <a:t>For other types of lymphoma, please refer to your clinical team</a:t>
            </a:r>
          </a:p>
          <a:p>
            <a:pPr>
              <a:lnSpc>
                <a:spcPct val="120000"/>
              </a:lnSpc>
            </a:pPr>
            <a:endParaRPr lang="en-GB" dirty="0"/>
          </a:p>
          <a:p>
            <a:pPr>
              <a:lnSpc>
                <a:spcPct val="120000"/>
              </a:lnSpc>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8" name="Audio 7">
            <a:hlinkClick r:id="" action="ppaction://media"/>
            <a:extLst>
              <a:ext uri="{FF2B5EF4-FFF2-40B4-BE49-F238E27FC236}">
                <a16:creationId xmlns:a16="http://schemas.microsoft.com/office/drawing/2014/main" id="{8D107E7A-4560-44C1-AC4A-3635FAFCB7E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17690186"/>
      </p:ext>
    </p:extLst>
  </p:cSld>
  <p:clrMapOvr>
    <a:masterClrMapping/>
  </p:clrMapOvr>
  <mc:AlternateContent xmlns:mc="http://schemas.openxmlformats.org/markup-compatibility/2006" xmlns:p14="http://schemas.microsoft.com/office/powerpoint/2010/main">
    <mc:Choice Requires="p14">
      <p:transition spd="slow" p14:dur="2000" advTm="16575"/>
    </mc:Choice>
    <mc:Fallback xmlns="">
      <p:transition spd="slow" advTm="165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Stage - TNM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Neuroendocrine (carcinoid) tumours are staged using </a:t>
            </a:r>
            <a:r>
              <a:rPr lang="en-GB" b="1" dirty="0"/>
              <a:t>TNM, ENETS version</a:t>
            </a:r>
            <a:r>
              <a:rPr lang="en-GB" dirty="0"/>
              <a:t>.</a:t>
            </a:r>
          </a:p>
          <a:p>
            <a:r>
              <a:rPr lang="en-GB" dirty="0"/>
              <a:t>Other invasive tumours are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a:p>
            <a:endParaRPr lang="en-US"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9" name="Audio 8">
            <a:hlinkClick r:id="" action="ppaction://media"/>
            <a:extLst>
              <a:ext uri="{FF2B5EF4-FFF2-40B4-BE49-F238E27FC236}">
                <a16:creationId xmlns:a16="http://schemas.microsoft.com/office/drawing/2014/main" id="{9B10E9EA-A494-7EB3-0526-F8A32EFF7C9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24419846"/>
      </p:ext>
    </p:extLst>
  </p:cSld>
  <p:clrMapOvr>
    <a:masterClrMapping/>
  </p:clrMapOvr>
  <mc:AlternateContent xmlns:mc="http://schemas.openxmlformats.org/markup-compatibility/2006" xmlns:p14="http://schemas.microsoft.com/office/powerpoint/2010/main">
    <mc:Choice Requires="p14">
      <p:transition spd="slow" p14:dur="2000" advTm="13766"/>
    </mc:Choice>
    <mc:Fallback xmlns="">
      <p:transition spd="slow" advTm="137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Stage - TNM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For details on recording stage, please see the NDRS training module – KPI-TNM Staging 101, available on this link: </a:t>
            </a:r>
            <a:r>
              <a:rPr lang="en-GB" sz="26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a:t>
            </a:r>
            <a:endParaRPr lang="en-GB" sz="2600" dirty="0"/>
          </a:p>
          <a:p>
            <a:endParaRPr lang="en-US" dirty="0"/>
          </a:p>
          <a:p>
            <a:r>
              <a:rPr lang="en-US" dirty="0"/>
              <a:t>Staging data sheets detailing the specific staging requirements can also be downloaded from the NDRS website for clinical use: </a:t>
            </a:r>
            <a:r>
              <a:rPr lang="en-US" u="sng" dirty="0">
                <a:solidFill>
                  <a:srgbClr val="2AA8AA"/>
                </a:solidFill>
              </a:rPr>
              <a:t>https://digital.nhs.uk/ndrs/data/cancer-data-training-materials/staging-sheets</a:t>
            </a:r>
          </a:p>
          <a:p>
            <a:endParaRPr lang="en-US"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10" name="Audio 9">
            <a:hlinkClick r:id="" action="ppaction://media"/>
            <a:extLst>
              <a:ext uri="{FF2B5EF4-FFF2-40B4-BE49-F238E27FC236}">
                <a16:creationId xmlns:a16="http://schemas.microsoft.com/office/drawing/2014/main" id="{BD08DA81-6E6C-24D6-9E74-D04A8EE498C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86563399"/>
      </p:ext>
    </p:extLst>
  </p:cSld>
  <p:clrMapOvr>
    <a:masterClrMapping/>
  </p:clrMapOvr>
  <mc:AlternateContent xmlns:mc="http://schemas.openxmlformats.org/markup-compatibility/2006" xmlns:p14="http://schemas.microsoft.com/office/powerpoint/2010/main">
    <mc:Choice Requires="p14">
      <p:transition spd="slow" p14:dur="2000" advTm="12890"/>
    </mc:Choice>
    <mc:Fallback xmlns="">
      <p:transition spd="slow" advTm="128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62725" cy="4741453"/>
          </a:xfrm>
        </p:spPr>
        <p:txBody>
          <a:bodyPr>
            <a:normAutofit/>
          </a:bodyPr>
          <a:lstStyle/>
          <a:p>
            <a:r>
              <a:rPr lang="en-GB" dirty="0"/>
              <a:t>Small intestine</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08/12/2025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8CAF523B-3E01-4A32-8C10-6A3AC80D5B7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20536"/>
    </mc:Choice>
    <mc:Fallback xmlns="">
      <p:transition spd="slow" advTm="205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Treatment</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599" cy="4741453"/>
          </a:xfrm>
        </p:spPr>
        <p:txBody>
          <a:bodyPr>
            <a:normAutofit/>
          </a:bodyPr>
          <a:lstStyle/>
          <a:p>
            <a:pPr marL="0" indent="0">
              <a:buNone/>
            </a:pPr>
            <a:r>
              <a:rPr lang="en-GB" dirty="0"/>
              <a:t>The treatment of intestinal cancers depends on the location/type of the tumour, the stage of disease at presentation and how fit the patient is to tolerate radical treatment </a:t>
            </a:r>
          </a:p>
          <a:p>
            <a:pPr marL="342900" indent="-342900"/>
            <a:endParaRPr lang="en-GB" sz="1200" dirty="0"/>
          </a:p>
          <a:p>
            <a:pPr marL="342900" indent="-342900"/>
            <a:r>
              <a:rPr lang="en-GB" dirty="0"/>
              <a:t>Early stage - likely to receive surgery as their first treatment with radiotherapy and possibly chemotherapy as adjuvant treatment </a:t>
            </a:r>
          </a:p>
          <a:p>
            <a:pPr marL="342900" indent="-342900"/>
            <a:endParaRPr lang="en-GB" sz="1200" dirty="0"/>
          </a:p>
          <a:p>
            <a:pPr marL="342900" indent="-342900"/>
            <a:r>
              <a:rPr lang="en-GB" dirty="0"/>
              <a:t>Advanced stage - neo-adjuvant treatment, usually with a combination of chemotherapy and radiotherapy may be offered prior to surgery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8" name="Audio 7">
            <a:hlinkClick r:id="" action="ppaction://media"/>
            <a:extLst>
              <a:ext uri="{FF2B5EF4-FFF2-40B4-BE49-F238E27FC236}">
                <a16:creationId xmlns:a16="http://schemas.microsoft.com/office/drawing/2014/main" id="{F0166351-D76B-482B-BC71-DA1498B0B5B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34241196"/>
      </p:ext>
    </p:extLst>
  </p:cSld>
  <p:clrMapOvr>
    <a:masterClrMapping/>
  </p:clrMapOvr>
  <mc:AlternateContent xmlns:mc="http://schemas.openxmlformats.org/markup-compatibility/2006" xmlns:p14="http://schemas.microsoft.com/office/powerpoint/2010/main">
    <mc:Choice Requires="p14">
      <p:transition spd="slow" p14:dur="2000" advTm="23571"/>
    </mc:Choice>
    <mc:Fallback xmlns="">
      <p:transition spd="slow" advTm="235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23161" cy="4741453"/>
          </a:xfrm>
        </p:spPr>
        <p:txBody>
          <a:bodyPr numCol="1" spcCol="180000">
            <a:normAutofit fontScale="92500" lnSpcReduction="10000"/>
          </a:bodyPr>
          <a:lstStyle/>
          <a:p>
            <a:pPr marL="0" indent="0">
              <a:buNone/>
            </a:pPr>
            <a:r>
              <a:rPr lang="en-GB" dirty="0"/>
              <a:t>Surgery may be offered where the tumour is deemed to be resectable.  Surgery is often the main treatment option for all morphologies of tumour in the small intestine, depending on stage</a:t>
            </a:r>
          </a:p>
          <a:p>
            <a:pPr marL="0" indent="0">
              <a:buNone/>
            </a:pPr>
            <a:endParaRPr lang="en-GB" dirty="0"/>
          </a:p>
          <a:p>
            <a:pPr marL="0" indent="0">
              <a:buNone/>
            </a:pPr>
            <a:r>
              <a:rPr lang="en-GB" dirty="0"/>
              <a:t>If the tumour is at the top of the duodenum, patients may be offered a pancreatoduodenectomy (illustrated) which, as well as removing the duodenum, may involve removal of part of the stomach, part of the pancreas and the gallbladder</a:t>
            </a:r>
          </a:p>
          <a:p>
            <a:pPr marL="0" indent="0">
              <a:buNone/>
            </a:pPr>
            <a:endParaRPr lang="en-GB" dirty="0"/>
          </a:p>
          <a:p>
            <a:pPr marL="0" indent="0">
              <a:buNone/>
            </a:pPr>
            <a:r>
              <a:rPr lang="en-GB" dirty="0"/>
              <a:t>For tumours on the distal ileum, the surgeon may also remove part of the colon</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7" name="Picture 6">
            <a:extLst>
              <a:ext uri="{FF2B5EF4-FFF2-40B4-BE49-F238E27FC236}">
                <a16:creationId xmlns:a16="http://schemas.microsoft.com/office/drawing/2014/main" id="{FCF4B9CC-1710-4F85-AFB3-580339B03043}"/>
              </a:ext>
            </a:extLst>
          </p:cNvPr>
          <p:cNvPicPr>
            <a:picLocks noChangeAspect="1"/>
          </p:cNvPicPr>
          <p:nvPr/>
        </p:nvPicPr>
        <p:blipFill>
          <a:blip r:embed="rId5"/>
          <a:stretch>
            <a:fillRect/>
          </a:stretch>
        </p:blipFill>
        <p:spPr>
          <a:xfrm>
            <a:off x="8161361" y="1962097"/>
            <a:ext cx="3343275" cy="3581400"/>
          </a:xfrm>
          <a:prstGeom prst="rect">
            <a:avLst/>
          </a:prstGeom>
        </p:spPr>
      </p:pic>
      <p:pic>
        <p:nvPicPr>
          <p:cNvPr id="8" name="Audio 7">
            <a:hlinkClick r:id="" action="ppaction://media"/>
            <a:extLst>
              <a:ext uri="{FF2B5EF4-FFF2-40B4-BE49-F238E27FC236}">
                <a16:creationId xmlns:a16="http://schemas.microsoft.com/office/drawing/2014/main" id="{BC9A0B55-8C10-4FFF-8905-66E2C8FD8B8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69200708"/>
      </p:ext>
    </p:extLst>
  </p:cSld>
  <p:clrMapOvr>
    <a:masterClrMapping/>
  </p:clrMapOvr>
  <mc:AlternateContent xmlns:mc="http://schemas.openxmlformats.org/markup-compatibility/2006" xmlns:p14="http://schemas.microsoft.com/office/powerpoint/2010/main">
    <mc:Choice Requires="p14">
      <p:transition spd="slow" p14:dur="2000" advTm="14267"/>
    </mc:Choice>
    <mc:Fallback xmlns="">
      <p:transition spd="slow" advTm="142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319448" cy="4741453"/>
          </a:xfrm>
        </p:spPr>
        <p:txBody>
          <a:bodyPr>
            <a:normAutofit lnSpcReduction="10000"/>
          </a:bodyPr>
          <a:lstStyle/>
          <a:p>
            <a:pPr marL="0" indent="0">
              <a:buNone/>
            </a:pPr>
            <a:r>
              <a:rPr lang="en-GB" dirty="0"/>
              <a:t>Chemotherapy can be a primary treatment for advanced tumours or for a recurrence. It is unlikely to be curative but chemotherapy may slow the growth of the tumour and control symptoms </a:t>
            </a:r>
          </a:p>
          <a:p>
            <a:endParaRPr lang="en-GB" dirty="0"/>
          </a:p>
          <a:p>
            <a:r>
              <a:rPr lang="en-GB" b="1" dirty="0"/>
              <a:t>Neo-adjuvant Chemotherapy </a:t>
            </a:r>
          </a:p>
          <a:p>
            <a:r>
              <a:rPr lang="en-GB" dirty="0"/>
              <a:t>This may be used to shrink tumours to allow surgical resection with sufficient margins</a:t>
            </a:r>
          </a:p>
          <a:p>
            <a:r>
              <a:rPr lang="en-GB" b="1" dirty="0"/>
              <a:t>Adjuvant Chemotherapy </a:t>
            </a:r>
          </a:p>
          <a:p>
            <a:r>
              <a:rPr lang="en-GB" dirty="0"/>
              <a:t>At the surgery of the primary cancer, if it is found that the cancer has spread to the lymph nodes, or the tumour is of poor prognosis then chemotherapy may be offered </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Picture 6" descr="Icon&#10;&#10;Description automatically generated">
            <a:extLst>
              <a:ext uri="{FF2B5EF4-FFF2-40B4-BE49-F238E27FC236}">
                <a16:creationId xmlns:a16="http://schemas.microsoft.com/office/drawing/2014/main" id="{0C76838C-088F-4AA5-89FF-5D74AF264C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57142" y="2207429"/>
            <a:ext cx="3098244" cy="3098242"/>
          </a:xfrm>
          <a:prstGeom prst="rect">
            <a:avLst/>
          </a:prstGeom>
        </p:spPr>
      </p:pic>
      <p:pic>
        <p:nvPicPr>
          <p:cNvPr id="10" name="Audio 9">
            <a:hlinkClick r:id="" action="ppaction://media"/>
            <a:extLst>
              <a:ext uri="{FF2B5EF4-FFF2-40B4-BE49-F238E27FC236}">
                <a16:creationId xmlns:a16="http://schemas.microsoft.com/office/drawing/2014/main" id="{9FB3F2B4-28DE-4D3C-B59E-1E6194D1A40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66355624"/>
      </p:ext>
    </p:extLst>
  </p:cSld>
  <p:clrMapOvr>
    <a:masterClrMapping/>
  </p:clrMapOvr>
  <mc:AlternateContent xmlns:mc="http://schemas.openxmlformats.org/markup-compatibility/2006" xmlns:p14="http://schemas.microsoft.com/office/powerpoint/2010/main">
    <mc:Choice Requires="p14">
      <p:transition spd="slow" p14:dur="2000" advTm="19061"/>
    </mc:Choice>
    <mc:Fallback xmlns="">
      <p:transition spd="slow" advTm="190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Treatment – Targeted treatments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3946967" y="1435510"/>
            <a:ext cx="7406831" cy="4641199"/>
          </a:xfrm>
        </p:spPr>
        <p:txBody>
          <a:bodyPr numCol="1" spcCol="180000">
            <a:normAutofit fontScale="85000" lnSpcReduction="20000"/>
          </a:bodyPr>
          <a:lstStyle/>
          <a:p>
            <a:pPr marL="0" indent="0">
              <a:buNone/>
            </a:pPr>
            <a:r>
              <a:rPr lang="en-GB" dirty="0"/>
              <a:t>Where surgery is not possible and the patient is fit enough, targeted treatments (sometimes called biological treatments) may be offered for some types of malignant GIST or for neuroendocrine tumours.  The targeted treatments used for these tumours are a type of small-molecule inhibitor.  The treatments act to prevent tumour growth</a:t>
            </a:r>
          </a:p>
          <a:p>
            <a:pPr marL="0" indent="0">
              <a:buNone/>
            </a:pPr>
            <a:endParaRPr lang="en-GB" dirty="0"/>
          </a:p>
          <a:p>
            <a:r>
              <a:rPr lang="en-GB" dirty="0"/>
              <a:t>When certain growth factors within the body attach to a receptor on the surface of a cancer cell, the base of the receptor releases a chemical that instructs the cell to divide into two new cells</a:t>
            </a:r>
          </a:p>
          <a:p>
            <a:r>
              <a:rPr lang="en-GB" dirty="0"/>
              <a:t>The targeted treatments aim to block these chemical signals from the base of the receptor</a:t>
            </a:r>
          </a:p>
          <a:p>
            <a:r>
              <a:rPr lang="en-GB" dirty="0"/>
              <a:t>Many of the targeted treatments also act to prevent the tumour developing its own blood supply</a:t>
            </a:r>
          </a:p>
          <a:p>
            <a:pPr marL="0" indent="0">
              <a:buNone/>
            </a:pPr>
            <a:r>
              <a:rPr lang="en-GB" dirty="0"/>
              <a:t>Small-molecule inhibitors will have a drug name ending in -nib</a:t>
            </a:r>
          </a:p>
          <a:p>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9" name="Picture 8">
            <a:extLst>
              <a:ext uri="{FF2B5EF4-FFF2-40B4-BE49-F238E27FC236}">
                <a16:creationId xmlns:a16="http://schemas.microsoft.com/office/drawing/2014/main" id="{091E41BD-7F9A-4310-BEAB-287FB4BA3FF5}"/>
              </a:ext>
            </a:extLst>
          </p:cNvPr>
          <p:cNvPicPr>
            <a:picLocks noChangeAspect="1"/>
          </p:cNvPicPr>
          <p:nvPr/>
        </p:nvPicPr>
        <p:blipFill>
          <a:blip r:embed="rId5"/>
          <a:stretch>
            <a:fillRect/>
          </a:stretch>
        </p:blipFill>
        <p:spPr>
          <a:xfrm>
            <a:off x="831793" y="1138444"/>
            <a:ext cx="2653936" cy="2595447"/>
          </a:xfrm>
          <a:prstGeom prst="rect">
            <a:avLst/>
          </a:prstGeom>
        </p:spPr>
      </p:pic>
      <p:pic>
        <p:nvPicPr>
          <p:cNvPr id="10" name="Picture 9">
            <a:extLst>
              <a:ext uri="{FF2B5EF4-FFF2-40B4-BE49-F238E27FC236}">
                <a16:creationId xmlns:a16="http://schemas.microsoft.com/office/drawing/2014/main" id="{D4CFA547-4CFD-42AA-8501-21F3B8F23CD7}"/>
              </a:ext>
            </a:extLst>
          </p:cNvPr>
          <p:cNvPicPr>
            <a:picLocks noChangeAspect="1"/>
          </p:cNvPicPr>
          <p:nvPr/>
        </p:nvPicPr>
        <p:blipFill>
          <a:blip r:embed="rId6"/>
          <a:stretch>
            <a:fillRect/>
          </a:stretch>
        </p:blipFill>
        <p:spPr>
          <a:xfrm>
            <a:off x="835916" y="3880131"/>
            <a:ext cx="2995313" cy="2478314"/>
          </a:xfrm>
          <a:prstGeom prst="rect">
            <a:avLst/>
          </a:prstGeom>
        </p:spPr>
      </p:pic>
      <p:pic>
        <p:nvPicPr>
          <p:cNvPr id="8" name="Audio 7">
            <a:hlinkClick r:id="" action="ppaction://media"/>
            <a:extLst>
              <a:ext uri="{FF2B5EF4-FFF2-40B4-BE49-F238E27FC236}">
                <a16:creationId xmlns:a16="http://schemas.microsoft.com/office/drawing/2014/main" id="{962F124A-9D82-4220-9D50-CB00DCE8FCF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4626939"/>
      </p:ext>
    </p:extLst>
  </p:cSld>
  <p:clrMapOvr>
    <a:masterClrMapping/>
  </p:clrMapOvr>
  <mc:AlternateContent xmlns:mc="http://schemas.openxmlformats.org/markup-compatibility/2006" xmlns:p14="http://schemas.microsoft.com/office/powerpoint/2010/main">
    <mc:Choice Requires="p14">
      <p:transition spd="slow" p14:dur="2000" advTm="18795"/>
    </mc:Choice>
    <mc:Fallback xmlns="">
      <p:transition spd="slow" advTm="187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156366" cy="4741453"/>
          </a:xfrm>
        </p:spPr>
        <p:txBody>
          <a:bodyPr>
            <a:normAutofit/>
          </a:bodyPr>
          <a:lstStyle/>
          <a:p>
            <a:pPr marL="0" indent="0">
              <a:buNone/>
            </a:pPr>
            <a:r>
              <a:rPr lang="en-GB" dirty="0"/>
              <a:t>Radiotherapy is not generally offered as a curative treatment for tumours of the small intestine</a:t>
            </a:r>
          </a:p>
          <a:p>
            <a:endParaRPr lang="en-GB" dirty="0"/>
          </a:p>
          <a:p>
            <a:r>
              <a:rPr lang="en-GB" b="1" dirty="0"/>
              <a:t>Palliative Radiotherapy </a:t>
            </a:r>
          </a:p>
          <a:p>
            <a:r>
              <a:rPr lang="en-GB" dirty="0"/>
              <a:t>For more advanced tumours and where appropriate, radiotherapy may be used to target distant metastases to alleviate symptoms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7" name="Picture 6">
            <a:extLst>
              <a:ext uri="{FF2B5EF4-FFF2-40B4-BE49-F238E27FC236}">
                <a16:creationId xmlns:a16="http://schemas.microsoft.com/office/drawing/2014/main" id="{30746241-C3A3-40CA-B64B-09439ECBCE9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594649" y="2207429"/>
            <a:ext cx="3037498" cy="3037498"/>
          </a:xfrm>
          <a:prstGeom prst="rect">
            <a:avLst/>
          </a:prstGeom>
        </p:spPr>
      </p:pic>
      <p:pic>
        <p:nvPicPr>
          <p:cNvPr id="8" name="Audio 7">
            <a:hlinkClick r:id="" action="ppaction://media"/>
            <a:extLst>
              <a:ext uri="{FF2B5EF4-FFF2-40B4-BE49-F238E27FC236}">
                <a16:creationId xmlns:a16="http://schemas.microsoft.com/office/drawing/2014/main" id="{E3F80698-7746-485E-A9BD-897C51848E7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34908449"/>
      </p:ext>
    </p:extLst>
  </p:cSld>
  <p:clrMapOvr>
    <a:masterClrMapping/>
  </p:clrMapOvr>
  <mc:AlternateContent xmlns:mc="http://schemas.openxmlformats.org/markup-compatibility/2006" xmlns:p14="http://schemas.microsoft.com/office/powerpoint/2010/main">
    <mc:Choice Requires="p14">
      <p:transition spd="slow" p14:dur="2000" advTm="13709"/>
    </mc:Choice>
    <mc:Fallback xmlns="">
      <p:transition spd="slow" advTm="137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08/12/2025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6" name="Audio 5">
            <a:hlinkClick r:id="" action="ppaction://media"/>
            <a:extLst>
              <a:ext uri="{FF2B5EF4-FFF2-40B4-BE49-F238E27FC236}">
                <a16:creationId xmlns:a16="http://schemas.microsoft.com/office/drawing/2014/main" id="{BE48A7B5-DB7B-4618-8588-49313B8205F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48929036"/>
      </p:ext>
    </p:extLst>
  </p:cSld>
  <p:clrMapOvr>
    <a:masterClrMapping/>
  </p:clrMapOvr>
  <mc:AlternateContent xmlns:mc="http://schemas.openxmlformats.org/markup-compatibility/2006" xmlns:p14="http://schemas.microsoft.com/office/powerpoint/2010/main">
    <mc:Choice Requires="p14">
      <p:transition spd="slow" p14:dur="2000" advTm="4073"/>
    </mc:Choice>
    <mc:Fallback xmlns="">
      <p:transition spd="slow" advTm="40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sz="2100" dirty="0"/>
              <a:t>Risk factors for a tumour of the small intestine include increasing age, genetic conditions, Coeliac or Crohn’s disease or a diet rich in fatty foods</a:t>
            </a:r>
          </a:p>
          <a:p>
            <a:r>
              <a:rPr lang="en-GB" sz="2100" dirty="0">
                <a:solidFill>
                  <a:schemeClr val="bg1"/>
                </a:solidFill>
              </a:rPr>
              <a:t>Signs of a possible small intestine tumour include weight loss, anaemia and abdominal pain.  Additionally, neuroendocrine tumour patients may present with a fast heartbeat and flushed appearance</a:t>
            </a:r>
          </a:p>
          <a:p>
            <a:r>
              <a:rPr lang="en-GB" sz="2100" dirty="0">
                <a:solidFill>
                  <a:schemeClr val="bg1"/>
                </a:solidFill>
              </a:rPr>
              <a:t>The diagnostic process may include blood &amp; urine tests, imaging and biopsies</a:t>
            </a:r>
          </a:p>
          <a:p>
            <a:r>
              <a:rPr lang="en-GB" sz="2100" dirty="0">
                <a:solidFill>
                  <a:schemeClr val="bg1"/>
                </a:solidFill>
              </a:rPr>
              <a:t>All invasive tumours must be recorded. Stage must be recorded for all stageable cancers.  Stage edition for neuroendocrine (carcinoid) tumours must be recorded as ENETS</a:t>
            </a:r>
          </a:p>
          <a:p>
            <a:r>
              <a:rPr lang="en-GB" sz="2100" dirty="0">
                <a:solidFill>
                  <a:schemeClr val="bg1"/>
                </a:solidFill>
              </a:rPr>
              <a:t>If a tumour is diagnosed it may or may not be invasive.  While all invasive tumours must be recorded, non-invasive tumours do </a:t>
            </a:r>
            <a:r>
              <a:rPr lang="en-GB" sz="2100" b="1" dirty="0">
                <a:solidFill>
                  <a:schemeClr val="bg1"/>
                </a:solidFill>
              </a:rPr>
              <a:t>not</a:t>
            </a:r>
            <a:r>
              <a:rPr lang="en-GB" sz="2100" dirty="0">
                <a:solidFill>
                  <a:schemeClr val="bg1"/>
                </a:solidFill>
              </a:rPr>
              <a:t> need to be recorded on a cancer data management system for the purposes of COSD - NDRS obtains these records directly from pathology laboratories</a:t>
            </a:r>
          </a:p>
          <a:p>
            <a:endParaRPr lang="en-GB" sz="21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Audio 6">
            <a:hlinkClick r:id="" action="ppaction://media"/>
            <a:extLst>
              <a:ext uri="{FF2B5EF4-FFF2-40B4-BE49-F238E27FC236}">
                <a16:creationId xmlns:a16="http://schemas.microsoft.com/office/drawing/2014/main" id="{92993C57-EE31-4441-B14B-5D45435AA11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25369714"/>
      </p:ext>
    </p:extLst>
  </p:cSld>
  <p:clrMapOvr>
    <a:masterClrMapping/>
  </p:clrMapOvr>
  <mc:AlternateContent xmlns:mc="http://schemas.openxmlformats.org/markup-compatibility/2006" xmlns:p14="http://schemas.microsoft.com/office/powerpoint/2010/main">
    <mc:Choice Requires="p14">
      <p:transition spd="slow" p14:dur="2000" advTm="10296"/>
    </mc:Choice>
    <mc:Fallback xmlns="">
      <p:transition spd="slow" advTm="102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sz="2100" dirty="0"/>
              <a:t>Risk factors for a tumour of the small intestine include increasing age, genetic conditions, Coeliac or Crohn’s disease or a diet rich in fatty foods</a:t>
            </a:r>
          </a:p>
          <a:p>
            <a:r>
              <a:rPr lang="en-GB" sz="2100" dirty="0"/>
              <a:t>Signs of a possible small intestine tumour include weight loss, anaemia and abdominal pain.  Additionally, neuroendocrine tumour patients may present with a fast heartbeat and flushed appearance</a:t>
            </a:r>
          </a:p>
          <a:p>
            <a:r>
              <a:rPr lang="en-GB" sz="2100" dirty="0">
                <a:solidFill>
                  <a:schemeClr val="bg1"/>
                </a:solidFill>
              </a:rPr>
              <a:t>The diagnostic process may include blood &amp; urine tests, imaging and biopsies</a:t>
            </a:r>
          </a:p>
          <a:p>
            <a:r>
              <a:rPr lang="en-GB" sz="2100" dirty="0">
                <a:solidFill>
                  <a:schemeClr val="bg1"/>
                </a:solidFill>
              </a:rPr>
              <a:t>All invasive tumours must be recorded. Stage must be recorded for all stageable cancers.  Stage edition for neuroendocrine (carcinoid) tumours must be recorded as ENETS</a:t>
            </a:r>
          </a:p>
          <a:p>
            <a:r>
              <a:rPr lang="en-GB" sz="2100" dirty="0">
                <a:solidFill>
                  <a:schemeClr val="bg1"/>
                </a:solidFill>
              </a:rPr>
              <a:t>If a tumour is diagnosed it may or may not be invasive.  While all invasive tumours must be recorded, non-invasive tumours do </a:t>
            </a:r>
            <a:r>
              <a:rPr lang="en-GB" sz="2100" b="1" dirty="0">
                <a:solidFill>
                  <a:schemeClr val="bg1"/>
                </a:solidFill>
              </a:rPr>
              <a:t>not</a:t>
            </a:r>
            <a:r>
              <a:rPr lang="en-GB" sz="2100" dirty="0">
                <a:solidFill>
                  <a:schemeClr val="bg1"/>
                </a:solidFill>
              </a:rPr>
              <a:t> need to be recorded on a cancer data management system for the purposes of COSD - NDRS obtains these records directly from pathology laboratories</a:t>
            </a:r>
          </a:p>
          <a:p>
            <a:endParaRPr lang="en-GB" sz="21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Audio 6">
            <a:hlinkClick r:id="" action="ppaction://media"/>
            <a:extLst>
              <a:ext uri="{FF2B5EF4-FFF2-40B4-BE49-F238E27FC236}">
                <a16:creationId xmlns:a16="http://schemas.microsoft.com/office/drawing/2014/main" id="{069E1855-C27A-4F4A-A944-970FA254E11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68999231"/>
      </p:ext>
    </p:extLst>
  </p:cSld>
  <p:clrMapOvr>
    <a:masterClrMapping/>
  </p:clrMapOvr>
  <mc:AlternateContent xmlns:mc="http://schemas.openxmlformats.org/markup-compatibility/2006" xmlns:p14="http://schemas.microsoft.com/office/powerpoint/2010/main">
    <mc:Choice Requires="p14">
      <p:transition spd="slow" p14:dur="2000" advTm="13408"/>
    </mc:Choice>
    <mc:Fallback xmlns="">
      <p:transition spd="slow" advTm="134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sz="2100" dirty="0"/>
              <a:t>Risk factors for a tumour of the small intestine include increasing age, genetic conditions, Coeliac or Crohn’s disease or a diet rich in fatty foods</a:t>
            </a:r>
          </a:p>
          <a:p>
            <a:r>
              <a:rPr lang="en-GB" sz="2100" dirty="0"/>
              <a:t>Signs of a possible small intestine tumour include weight loss, anaemia and abdominal pain.  Additionally, neuroendocrine tumour patients may present with a fast heartbeat and flushed appearance</a:t>
            </a:r>
          </a:p>
          <a:p>
            <a:r>
              <a:rPr lang="en-GB" sz="2100" dirty="0"/>
              <a:t>The diagnostic process may include blood &amp; urine tests, imaging and biopsies</a:t>
            </a:r>
          </a:p>
          <a:p>
            <a:r>
              <a:rPr lang="en-GB" sz="2100" dirty="0">
                <a:solidFill>
                  <a:schemeClr val="bg1"/>
                </a:solidFill>
              </a:rPr>
              <a:t>All invasive tumours must be recorded. Stage must be recorded for all stageable cancers.  Stage edition for neuroendocrine (carcinoid) tumours must be recorded as ENETS</a:t>
            </a:r>
          </a:p>
          <a:p>
            <a:r>
              <a:rPr lang="en-GB" sz="2100" dirty="0">
                <a:solidFill>
                  <a:schemeClr val="bg1"/>
                </a:solidFill>
              </a:rPr>
              <a:t>If a tumour is diagnosed it may or may not be invasive.  While all invasive tumours must be recorded, non-invasive tumours do </a:t>
            </a:r>
            <a:r>
              <a:rPr lang="en-GB" sz="2100" b="1" dirty="0">
                <a:solidFill>
                  <a:schemeClr val="bg1"/>
                </a:solidFill>
              </a:rPr>
              <a:t>not</a:t>
            </a:r>
            <a:r>
              <a:rPr lang="en-GB" sz="2100" dirty="0">
                <a:solidFill>
                  <a:schemeClr val="bg1"/>
                </a:solidFill>
              </a:rPr>
              <a:t> need to be recorded on a cancer data management system for the purposes of COSD - NDRS obtains these records directly from pathology laboratories</a:t>
            </a:r>
          </a:p>
          <a:p>
            <a:endParaRPr lang="en-GB" sz="21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8" name="Audio 7">
            <a:hlinkClick r:id="" action="ppaction://media"/>
            <a:extLst>
              <a:ext uri="{FF2B5EF4-FFF2-40B4-BE49-F238E27FC236}">
                <a16:creationId xmlns:a16="http://schemas.microsoft.com/office/drawing/2014/main" id="{81DA77CD-8DC8-4118-A60E-4020B2C8737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08723161"/>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sz="2100" dirty="0"/>
              <a:t>Risk factors for a tumour of the small intestine include increasing age, genetic conditions, Coeliac or Crohn’s disease or a diet rich in fatty foods</a:t>
            </a:r>
          </a:p>
          <a:p>
            <a:r>
              <a:rPr lang="en-GB" sz="2100" dirty="0"/>
              <a:t>Signs of a possible small intestine tumour include weight loss, anaemia and abdominal pain.  Additionally, neuroendocrine tumour patients may present with a fast heartbeat and flushed appearance</a:t>
            </a:r>
          </a:p>
          <a:p>
            <a:r>
              <a:rPr lang="en-GB" sz="2100" dirty="0"/>
              <a:t>The diagnostic process may include blood &amp; urine tests, imaging and biopsies</a:t>
            </a:r>
          </a:p>
          <a:p>
            <a:r>
              <a:rPr lang="en-GB" sz="2100" dirty="0"/>
              <a:t>All invasive tumours must be recorded. Stage must be recorded for all stageable cancers.  Stage edition for neuroendocrine (carcinoid) tumours must be recorded as ENETS</a:t>
            </a:r>
            <a:r>
              <a:rPr lang="en-GB" sz="2100" dirty="0">
                <a:solidFill>
                  <a:schemeClr val="bg1"/>
                </a:solidFill>
              </a:rPr>
              <a:t> a tumour is diagnosed it may or may not be invasive.  While all invasive tumours must be recorded, non-invasive tumours do </a:t>
            </a:r>
            <a:r>
              <a:rPr lang="en-GB" sz="2100" b="1" dirty="0">
                <a:solidFill>
                  <a:schemeClr val="bg1"/>
                </a:solidFill>
              </a:rPr>
              <a:t>not</a:t>
            </a:r>
            <a:r>
              <a:rPr lang="en-GB" sz="2100" dirty="0">
                <a:solidFill>
                  <a:schemeClr val="bg1"/>
                </a:solidFill>
              </a:rPr>
              <a:t> need to be recorded on a cancer data management system for the purposes of COSD - NDRS obtains these records directly from pathology laboratories</a:t>
            </a:r>
          </a:p>
          <a:p>
            <a:endParaRPr lang="en-GB" sz="21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10" name="Audio 9">
            <a:hlinkClick r:id="" action="ppaction://media"/>
            <a:extLst>
              <a:ext uri="{FF2B5EF4-FFF2-40B4-BE49-F238E27FC236}">
                <a16:creationId xmlns:a16="http://schemas.microsoft.com/office/drawing/2014/main" id="{6D3A2CD2-FF28-9215-B926-0DA59CAC628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73647253"/>
      </p:ext>
    </p:extLst>
  </p:cSld>
  <p:clrMapOvr>
    <a:masterClrMapping/>
  </p:clrMapOvr>
  <mc:AlternateContent xmlns:mc="http://schemas.openxmlformats.org/markup-compatibility/2006" xmlns:p14="http://schemas.microsoft.com/office/powerpoint/2010/main">
    <mc:Choice Requires="p14">
      <p:transition spd="slow" p14:dur="2000" advTm="20680"/>
    </mc:Choice>
    <mc:Fallback xmlns="">
      <p:transition spd="slow" advTm="206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08/12/2025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GB" dirty="0"/>
              <a:t>Lower / Upper GI</a:t>
            </a:r>
            <a:br>
              <a:rPr lang="en-GB" dirty="0"/>
            </a:br>
            <a:r>
              <a:rPr lang="en-GB" sz="3600" dirty="0"/>
              <a:t>Small intestine</a:t>
            </a:r>
          </a:p>
        </p:txBody>
      </p:sp>
      <p:grpSp>
        <p:nvGrpSpPr>
          <p:cNvPr id="6" name="Group 5">
            <a:extLst>
              <a:ext uri="{FF2B5EF4-FFF2-40B4-BE49-F238E27FC236}">
                <a16:creationId xmlns:a16="http://schemas.microsoft.com/office/drawing/2014/main" id="{ACE5B484-CE30-4529-B1D8-4FF112AB2D77}"/>
              </a:ext>
            </a:extLst>
          </p:cNvPr>
          <p:cNvGrpSpPr/>
          <p:nvPr/>
        </p:nvGrpSpPr>
        <p:grpSpPr>
          <a:xfrm>
            <a:off x="4702873" y="4015878"/>
            <a:ext cx="7489127" cy="2386702"/>
            <a:chOff x="4702873" y="4015878"/>
            <a:chExt cx="7489127" cy="2386702"/>
          </a:xfrm>
        </p:grpSpPr>
        <p:sp>
          <p:nvSpPr>
            <p:cNvPr id="7" name="Content Placeholder 2">
              <a:extLst>
                <a:ext uri="{FF2B5EF4-FFF2-40B4-BE49-F238E27FC236}">
                  <a16:creationId xmlns:a16="http://schemas.microsoft.com/office/drawing/2014/main" id="{8D01D8C9-3218-4165-A21F-C29077C7A509}"/>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8" name="Content Placeholder 2">
              <a:extLst>
                <a:ext uri="{FF2B5EF4-FFF2-40B4-BE49-F238E27FC236}">
                  <a16:creationId xmlns:a16="http://schemas.microsoft.com/office/drawing/2014/main" id="{2788583F-FB0D-4727-84D3-9881E2855F2B}"/>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fontAlgn="auto">
                <a:spcAft>
                  <a:spcPts val="0"/>
                </a:spcAft>
                <a:buFont typeface="Arial" panose="020B0604020202020204" pitchFamily="34" charset="0"/>
                <a:buChar char="•"/>
              </a:pPr>
              <a:r>
                <a:rPr lang="en-GB" altLang="en-US" sz="2400" dirty="0">
                  <a:solidFill>
                    <a:schemeClr val="tx1"/>
                  </a:solidFill>
                </a:rPr>
                <a:t>ICD10 coding</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9" name="Audio 8">
            <a:hlinkClick r:id="" action="ppaction://media"/>
            <a:extLst>
              <a:ext uri="{FF2B5EF4-FFF2-40B4-BE49-F238E27FC236}">
                <a16:creationId xmlns:a16="http://schemas.microsoft.com/office/drawing/2014/main" id="{ECAC6D36-7940-420D-A3CD-0E243293FA5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3230009"/>
      </p:ext>
    </p:extLst>
  </p:cSld>
  <p:clrMapOvr>
    <a:masterClrMapping/>
  </p:clrMapOvr>
  <mc:AlternateContent xmlns:mc="http://schemas.openxmlformats.org/markup-compatibility/2006" xmlns:p14="http://schemas.microsoft.com/office/powerpoint/2010/main">
    <mc:Choice Requires="p14">
      <p:transition spd="slow" p14:dur="2000" advTm="7254"/>
    </mc:Choice>
    <mc:Fallback xmlns="">
      <p:transition spd="slow" advTm="72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sz="2100" dirty="0"/>
              <a:t>Risk factors for a tumour of the small intestine include increasing age, genetic conditions, Coeliac or Crohn’s disease or a diet rich in fatty foods</a:t>
            </a:r>
          </a:p>
          <a:p>
            <a:r>
              <a:rPr lang="en-GB" sz="2100" dirty="0"/>
              <a:t>Signs of a possible small intestine tumour include weight loss, anaemia and abdominal pain.  Additionally, neuroendocrine tumour patients may present with a fast heartbeat and flushed appearance</a:t>
            </a:r>
          </a:p>
          <a:p>
            <a:r>
              <a:rPr lang="en-GB" sz="2100" dirty="0"/>
              <a:t>The diagnostic process may include blood &amp; urine tests, imaging and biopsies</a:t>
            </a:r>
          </a:p>
          <a:p>
            <a:r>
              <a:rPr lang="en-GB" sz="2100" dirty="0"/>
              <a:t>All invasive tumours must be recorded. Stage must be recorded for all stageable cancers.  Stage edition for neuroendocrine (carcinoid) tumours must be recorded as ENETS</a:t>
            </a:r>
          </a:p>
          <a:p>
            <a:r>
              <a:rPr lang="en-GB" sz="2100" dirty="0"/>
              <a:t>If a tumour is diagnosed it may or may not be invasive.  While all invasive tumours must be recorded, non-invasive tumours do </a:t>
            </a:r>
            <a:r>
              <a:rPr lang="en-GB" sz="2100" b="1" dirty="0"/>
              <a:t>not</a:t>
            </a:r>
            <a:r>
              <a:rPr lang="en-GB" sz="2100" dirty="0"/>
              <a:t> need to be recorded on a cancer data management system for the purposes of COSD - NDRS obtains these records directly from pathology laboratories</a:t>
            </a:r>
          </a:p>
          <a:p>
            <a:endParaRPr lang="en-GB" sz="21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7" name="Audio 6">
            <a:hlinkClick r:id="" action="ppaction://media"/>
            <a:extLst>
              <a:ext uri="{FF2B5EF4-FFF2-40B4-BE49-F238E27FC236}">
                <a16:creationId xmlns:a16="http://schemas.microsoft.com/office/drawing/2014/main" id="{3A84057C-8FF7-43AE-9B4B-165A96A4C03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03122880"/>
      </p:ext>
    </p:extLst>
  </p:cSld>
  <p:clrMapOvr>
    <a:masterClrMapping/>
  </p:clrMapOvr>
  <mc:AlternateContent xmlns:mc="http://schemas.openxmlformats.org/markup-compatibility/2006" xmlns:p14="http://schemas.microsoft.com/office/powerpoint/2010/main">
    <mc:Choice Requires="p14">
      <p:transition spd="slow" p14:dur="2000" advTm="10157"/>
    </mc:Choice>
    <mc:Fallback xmlns="">
      <p:transition spd="slow" advTm="101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&amp; B</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08/12/2025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32</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54947426"/>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08/12/2025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34</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7" name="Audio 6">
            <a:hlinkClick r:id="" action="ppaction://media"/>
            <a:extLst>
              <a:ext uri="{FF2B5EF4-FFF2-40B4-BE49-F238E27FC236}">
                <a16:creationId xmlns:a16="http://schemas.microsoft.com/office/drawing/2014/main" id="{E0A90D7F-8644-7943-D161-A029EB46FCDC}"/>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20753"/>
    </mc:Choice>
    <mc:Fallback xmlns="">
      <p:transition spd="slow" advTm="207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Causes &amp; Risk Factors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sp>
        <p:nvSpPr>
          <p:cNvPr id="8" name="Content Placeholder 7">
            <a:extLst>
              <a:ext uri="{FF2B5EF4-FFF2-40B4-BE49-F238E27FC236}">
                <a16:creationId xmlns:a16="http://schemas.microsoft.com/office/drawing/2014/main" id="{7CF6EF3A-6CB0-48DD-B2B0-D044B0B0D2D6}"/>
              </a:ext>
            </a:extLst>
          </p:cNvPr>
          <p:cNvSpPr>
            <a:spLocks noGrp="1"/>
          </p:cNvSpPr>
          <p:nvPr>
            <p:ph idx="1"/>
          </p:nvPr>
        </p:nvSpPr>
        <p:spPr/>
        <p:txBody>
          <a:bodyPr/>
          <a:lstStyle/>
          <a:p>
            <a:pPr marL="0" indent="0">
              <a:buNone/>
            </a:pPr>
            <a:r>
              <a:rPr lang="en-GB" dirty="0"/>
              <a:t>Risk factors for a tumour of the small intestine include:</a:t>
            </a:r>
          </a:p>
          <a:p>
            <a:r>
              <a:rPr lang="en-GB" dirty="0"/>
              <a:t>Increasing age</a:t>
            </a:r>
          </a:p>
          <a:p>
            <a:r>
              <a:rPr lang="en-GB" dirty="0"/>
              <a:t>Familial adenomatous polyposis – a genetic condition leading to the development of polyps in the small intestine</a:t>
            </a:r>
          </a:p>
          <a:p>
            <a:r>
              <a:rPr lang="en-GB" dirty="0"/>
              <a:t>Lynch syndrome – a genetic condition that increases the risk of several different types of cancer at a younger age</a:t>
            </a:r>
          </a:p>
          <a:p>
            <a:r>
              <a:rPr lang="en-GB" dirty="0"/>
              <a:t>Crohn’s disease</a:t>
            </a:r>
          </a:p>
          <a:p>
            <a:r>
              <a:rPr lang="en-GB" dirty="0"/>
              <a:t>Coeliac disease</a:t>
            </a:r>
          </a:p>
          <a:p>
            <a:r>
              <a:rPr lang="en-GB" dirty="0"/>
              <a:t>A diet rich in red meat, smoked foods or fat</a:t>
            </a:r>
          </a:p>
        </p:txBody>
      </p:sp>
      <p:pic>
        <p:nvPicPr>
          <p:cNvPr id="3" name="Audio 2">
            <a:hlinkClick r:id="" action="ppaction://media"/>
            <a:extLst>
              <a:ext uri="{FF2B5EF4-FFF2-40B4-BE49-F238E27FC236}">
                <a16:creationId xmlns:a16="http://schemas.microsoft.com/office/drawing/2014/main" id="{E4737BFB-08C4-4FE0-B756-AC80D233202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087856"/>
      </p:ext>
    </p:extLst>
  </p:cSld>
  <p:clrMapOvr>
    <a:masterClrMapping/>
  </p:clrMapOvr>
  <mc:AlternateContent xmlns:mc="http://schemas.openxmlformats.org/markup-compatibility/2006" xmlns:p14="http://schemas.microsoft.com/office/powerpoint/2010/main">
    <mc:Choice Requires="p14">
      <p:transition spd="slow" p14:dur="2000" advTm="18678"/>
    </mc:Choice>
    <mc:Fallback xmlns="">
      <p:transition spd="slow" advTm="186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r>
              <a:rPr lang="en-GB" dirty="0"/>
              <a:t>Pain, swelling or a lump in the abdomen</a:t>
            </a:r>
          </a:p>
          <a:p>
            <a:r>
              <a:rPr lang="en-GB" dirty="0"/>
              <a:t>Weight loss</a:t>
            </a:r>
          </a:p>
          <a:p>
            <a:r>
              <a:rPr lang="en-GB" dirty="0"/>
              <a:t>Nausea or vomiting</a:t>
            </a:r>
          </a:p>
          <a:p>
            <a:r>
              <a:rPr lang="en-GB" dirty="0"/>
              <a:t>Diarrhoea</a:t>
            </a:r>
          </a:p>
          <a:p>
            <a:r>
              <a:rPr lang="en-GB" dirty="0"/>
              <a:t>Tiredness</a:t>
            </a:r>
          </a:p>
          <a:p>
            <a:r>
              <a:rPr lang="en-GB" dirty="0"/>
              <a:t>Dark, blackened faeces – due to bleeding in the small intestine</a:t>
            </a:r>
          </a:p>
          <a:p>
            <a:r>
              <a:rPr lang="en-GB" dirty="0"/>
              <a:t>An intestinal blockage</a:t>
            </a:r>
          </a:p>
          <a:p>
            <a:r>
              <a:rPr lang="en-GB" dirty="0"/>
              <a:t>Anaemia</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7" name="Audio 6">
            <a:hlinkClick r:id="" action="ppaction://media"/>
            <a:extLst>
              <a:ext uri="{FF2B5EF4-FFF2-40B4-BE49-F238E27FC236}">
                <a16:creationId xmlns:a16="http://schemas.microsoft.com/office/drawing/2014/main" id="{4B16706A-A62D-409F-9428-204D2225B4E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61571400"/>
      </p:ext>
    </p:extLst>
  </p:cSld>
  <p:clrMapOvr>
    <a:masterClrMapping/>
  </p:clrMapOvr>
  <mc:AlternateContent xmlns:mc="http://schemas.openxmlformats.org/markup-compatibility/2006" xmlns:p14="http://schemas.microsoft.com/office/powerpoint/2010/main">
    <mc:Choice Requires="p14">
      <p:transition spd="slow" p14:dur="2000" advTm="10366"/>
    </mc:Choice>
    <mc:Fallback xmlns="">
      <p:transition spd="slow" advTm="103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Signs &amp; Symptoms – Neuroendocrine tumours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buNone/>
            </a:pPr>
            <a:r>
              <a:rPr lang="en-GB" dirty="0"/>
              <a:t>Additional symptoms may be reported in the case of a possible neuroendocrine tumour:</a:t>
            </a:r>
          </a:p>
          <a:p>
            <a:r>
              <a:rPr lang="en-GB" dirty="0"/>
              <a:t>High temperature</a:t>
            </a:r>
          </a:p>
          <a:p>
            <a:r>
              <a:rPr lang="en-GB" dirty="0"/>
              <a:t>Flushed skin</a:t>
            </a:r>
          </a:p>
          <a:p>
            <a:r>
              <a:rPr lang="en-GB" dirty="0"/>
              <a:t>Wheezing</a:t>
            </a:r>
          </a:p>
          <a:p>
            <a:r>
              <a:rPr lang="en-GB" dirty="0"/>
              <a:t>Fast heartbeat</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Audio 6">
            <a:hlinkClick r:id="" action="ppaction://media"/>
            <a:extLst>
              <a:ext uri="{FF2B5EF4-FFF2-40B4-BE49-F238E27FC236}">
                <a16:creationId xmlns:a16="http://schemas.microsoft.com/office/drawing/2014/main" id="{74BFB54C-0BAF-4B94-B1EB-D0A34219E5E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17951511"/>
      </p:ext>
    </p:extLst>
  </p:cSld>
  <p:clrMapOvr>
    <a:masterClrMapping/>
  </p:clrMapOvr>
  <mc:AlternateContent xmlns:mc="http://schemas.openxmlformats.org/markup-compatibility/2006" xmlns:p14="http://schemas.microsoft.com/office/powerpoint/2010/main">
    <mc:Choice Requires="p14">
      <p:transition spd="slow" p14:dur="2000" advTm="11271"/>
    </mc:Choice>
    <mc:Fallback xmlns="">
      <p:transition spd="slow" advTm="112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1"/>
            <a:ext cx="10515600" cy="1516034"/>
          </a:xfrm>
        </p:spPr>
        <p:txBody>
          <a:bodyPr>
            <a:normAutofit lnSpcReduction="10000"/>
          </a:bodyPr>
          <a:lstStyle/>
          <a:p>
            <a:pPr marL="0" indent="0">
              <a:buNone/>
            </a:pPr>
            <a:r>
              <a:rPr lang="en-GB" sz="2200" dirty="0"/>
              <a:t>The small intestine connects the stomach and the large intestine. The small intestine is approximately 6 metres in length and is divided into three sections:</a:t>
            </a:r>
          </a:p>
          <a:p>
            <a:r>
              <a:rPr lang="en-GB" sz="2200" dirty="0"/>
              <a:t>First is the duodenum which is connected to the stomach.  The primary function of the duodenum is to secrete enzymes that digest the food</a:t>
            </a:r>
          </a:p>
          <a:p>
            <a:pPr marL="0" indent="0">
              <a:buNone/>
            </a:pPr>
            <a:endParaRPr lang="en-GB" sz="2200" dirty="0"/>
          </a:p>
          <a:p>
            <a:endParaRPr lang="en-GB" sz="2200" dirty="0"/>
          </a:p>
          <a:p>
            <a:endParaRPr lang="en-GB" sz="2200" dirty="0"/>
          </a:p>
          <a:p>
            <a:endParaRPr lang="en-GB" sz="22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10" name="Picture 9">
            <a:extLst>
              <a:ext uri="{FF2B5EF4-FFF2-40B4-BE49-F238E27FC236}">
                <a16:creationId xmlns:a16="http://schemas.microsoft.com/office/drawing/2014/main" id="{18B5349A-8766-4E28-853E-244EBDAFA84A}"/>
              </a:ext>
            </a:extLst>
          </p:cNvPr>
          <p:cNvPicPr>
            <a:picLocks noChangeAspect="1"/>
          </p:cNvPicPr>
          <p:nvPr/>
        </p:nvPicPr>
        <p:blipFill>
          <a:blip r:embed="rId5"/>
          <a:stretch>
            <a:fillRect/>
          </a:stretch>
        </p:blipFill>
        <p:spPr>
          <a:xfrm>
            <a:off x="7674015" y="2891708"/>
            <a:ext cx="4120106" cy="3286826"/>
          </a:xfrm>
          <a:prstGeom prst="rect">
            <a:avLst/>
          </a:prstGeom>
        </p:spPr>
      </p:pic>
      <p:sp>
        <p:nvSpPr>
          <p:cNvPr id="11" name="Content Placeholder 2">
            <a:extLst>
              <a:ext uri="{FF2B5EF4-FFF2-40B4-BE49-F238E27FC236}">
                <a16:creationId xmlns:a16="http://schemas.microsoft.com/office/drawing/2014/main" id="{DE3C7CCF-225D-4F9C-8ECC-2F55C899BCE7}"/>
              </a:ext>
            </a:extLst>
          </p:cNvPr>
          <p:cNvSpPr txBox="1">
            <a:spLocks/>
          </p:cNvSpPr>
          <p:nvPr/>
        </p:nvSpPr>
        <p:spPr>
          <a:xfrm>
            <a:off x="840125" y="2858947"/>
            <a:ext cx="6660270" cy="3656815"/>
          </a:xfrm>
          <a:prstGeom prst="rect">
            <a:avLst/>
          </a:prstGeom>
        </p:spPr>
        <p:txBody>
          <a:bodyPr vert="horz" lIns="91440" tIns="45720" rIns="91440" bIns="45720" rtlCol="0">
            <a:normAutofit fontScale="85000" lnSpcReduction="10000"/>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Next is the jejunum which also secretes certain enzymes and absorbs many of the nutrients from the food</a:t>
            </a:r>
          </a:p>
          <a:p>
            <a:r>
              <a:rPr lang="en-GB" dirty="0"/>
              <a:t>The last and longest part of the small intestine is the ileum which carries out the bulk of nutrient absorption and connects to the large intestine</a:t>
            </a:r>
          </a:p>
          <a:p>
            <a:endParaRPr lang="en-GB" dirty="0"/>
          </a:p>
          <a:p>
            <a:pPr marL="0" indent="0">
              <a:buNone/>
            </a:pPr>
            <a:r>
              <a:rPr lang="en-GB" dirty="0"/>
              <a:t>Most small intestine tumours are found in the duodenum</a:t>
            </a:r>
          </a:p>
          <a:p>
            <a:pPr marL="0" indent="0">
              <a:buNone/>
            </a:pPr>
            <a:r>
              <a:rPr lang="en-GB" dirty="0"/>
              <a:t>Please note that the Ampulla of Vater (where digestive juices enter the duodenum from the pancreas and bile ducts) is covered in the hepatobiliary module</a:t>
            </a:r>
          </a:p>
          <a:p>
            <a:endParaRPr lang="en-GB" dirty="0"/>
          </a:p>
          <a:p>
            <a:endParaRPr lang="en-GB" dirty="0"/>
          </a:p>
          <a:p>
            <a:endParaRPr lang="en-GB" dirty="0"/>
          </a:p>
        </p:txBody>
      </p:sp>
      <p:pic>
        <p:nvPicPr>
          <p:cNvPr id="7" name="Audio 6">
            <a:hlinkClick r:id="" action="ppaction://media"/>
            <a:extLst>
              <a:ext uri="{FF2B5EF4-FFF2-40B4-BE49-F238E27FC236}">
                <a16:creationId xmlns:a16="http://schemas.microsoft.com/office/drawing/2014/main" id="{F7358BC7-8E6D-44E3-A934-FBB495B51CF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03166864"/>
      </p:ext>
    </p:extLst>
  </p:cSld>
  <p:clrMapOvr>
    <a:masterClrMapping/>
  </p:clrMapOvr>
  <mc:AlternateContent xmlns:mc="http://schemas.openxmlformats.org/markup-compatibility/2006" xmlns:p14="http://schemas.microsoft.com/office/powerpoint/2010/main">
    <mc:Choice Requires="p14">
      <p:transition spd="slow" p14:dur="2000" advTm="17680"/>
    </mc:Choice>
    <mc:Fallback xmlns="">
      <p:transition spd="slow" advTm="176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sp>
        <p:nvSpPr>
          <p:cNvPr id="20" name="Content Placeholder 2">
            <a:extLst>
              <a:ext uri="{FF2B5EF4-FFF2-40B4-BE49-F238E27FC236}">
                <a16:creationId xmlns:a16="http://schemas.microsoft.com/office/drawing/2014/main" id="{6D2399ED-74B8-4CB5-8FF0-4CD3C7B2AB33}"/>
              </a:ext>
            </a:extLst>
          </p:cNvPr>
          <p:cNvSpPr>
            <a:spLocks noGrp="1"/>
          </p:cNvSpPr>
          <p:nvPr>
            <p:ph idx="1"/>
          </p:nvPr>
        </p:nvSpPr>
        <p:spPr>
          <a:xfrm>
            <a:off x="838201" y="1180327"/>
            <a:ext cx="7865962" cy="2893961"/>
          </a:xfrm>
        </p:spPr>
        <p:txBody>
          <a:bodyPr numCol="1" spcCol="180000">
            <a:noAutofit/>
          </a:bodyPr>
          <a:lstStyle/>
          <a:p>
            <a:pPr marL="0" indent="0">
              <a:buNone/>
            </a:pPr>
            <a:r>
              <a:rPr lang="en-GB" dirty="0"/>
              <a:t>Duodenum:</a:t>
            </a:r>
          </a:p>
          <a:p>
            <a:r>
              <a:rPr lang="en-GB" dirty="0"/>
              <a:t>Pancreaticoduodenal – near the pancreas and the duodenum</a:t>
            </a:r>
          </a:p>
          <a:p>
            <a:r>
              <a:rPr lang="en-GB" dirty="0"/>
              <a:t>Pyloric – near the artery that supplies blood to part of the stomach and the duodenum</a:t>
            </a:r>
          </a:p>
          <a:p>
            <a:r>
              <a:rPr lang="en-GB" dirty="0"/>
              <a:t>Hepatic (including </a:t>
            </a:r>
            <a:r>
              <a:rPr lang="en-GB" dirty="0" err="1"/>
              <a:t>pericholedochal</a:t>
            </a:r>
            <a:r>
              <a:rPr lang="en-GB" dirty="0"/>
              <a:t>, cystic &amp; hilar)</a:t>
            </a:r>
          </a:p>
          <a:p>
            <a:r>
              <a:rPr lang="en-GB" dirty="0"/>
              <a:t>Superior mesenteric</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grpSp>
        <p:nvGrpSpPr>
          <p:cNvPr id="21" name="Group 20">
            <a:extLst>
              <a:ext uri="{FF2B5EF4-FFF2-40B4-BE49-F238E27FC236}">
                <a16:creationId xmlns:a16="http://schemas.microsoft.com/office/drawing/2014/main" id="{6FED8D5D-CB16-49B3-AF6A-09D8702F2A34}"/>
              </a:ext>
            </a:extLst>
          </p:cNvPr>
          <p:cNvGrpSpPr/>
          <p:nvPr/>
        </p:nvGrpSpPr>
        <p:grpSpPr>
          <a:xfrm>
            <a:off x="8615218" y="1435255"/>
            <a:ext cx="3319712" cy="4415795"/>
            <a:chOff x="5135220" y="1052736"/>
            <a:chExt cx="4008780" cy="5332375"/>
          </a:xfrm>
        </p:grpSpPr>
        <p:pic>
          <p:nvPicPr>
            <p:cNvPr id="22" name="Graphic 21">
              <a:extLst>
                <a:ext uri="{FF2B5EF4-FFF2-40B4-BE49-F238E27FC236}">
                  <a16:creationId xmlns:a16="http://schemas.microsoft.com/office/drawing/2014/main" id="{D4D6D698-D971-4F7C-A68A-C73371FE0CF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23" name="Rectangle 22">
              <a:extLst>
                <a:ext uri="{FF2B5EF4-FFF2-40B4-BE49-F238E27FC236}">
                  <a16:creationId xmlns:a16="http://schemas.microsoft.com/office/drawing/2014/main" id="{5A288B02-7D5E-40CA-85E9-282E2A4855B3}"/>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9" name="Audio 8">
            <a:hlinkClick r:id="" action="ppaction://media"/>
            <a:extLst>
              <a:ext uri="{FF2B5EF4-FFF2-40B4-BE49-F238E27FC236}">
                <a16:creationId xmlns:a16="http://schemas.microsoft.com/office/drawing/2014/main" id="{0B6D2C90-D0C3-8CB7-9A01-4FD12B417130}"/>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5945313"/>
      </p:ext>
    </p:extLst>
  </p:cSld>
  <p:clrMapOvr>
    <a:masterClrMapping/>
  </p:clrMapOvr>
  <mc:AlternateContent xmlns:mc="http://schemas.openxmlformats.org/markup-compatibility/2006" xmlns:p14="http://schemas.microsoft.com/office/powerpoint/2010/main">
    <mc:Choice Requires="p14">
      <p:transition spd="slow" p14:dur="2000" advTm="17334"/>
    </mc:Choice>
    <mc:Fallback xmlns="">
      <p:transition spd="slow" advTm="173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Small intestine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sp>
        <p:nvSpPr>
          <p:cNvPr id="20" name="Content Placeholder 2">
            <a:extLst>
              <a:ext uri="{FF2B5EF4-FFF2-40B4-BE49-F238E27FC236}">
                <a16:creationId xmlns:a16="http://schemas.microsoft.com/office/drawing/2014/main" id="{6D2399ED-74B8-4CB5-8FF0-4CD3C7B2AB33}"/>
              </a:ext>
            </a:extLst>
          </p:cNvPr>
          <p:cNvSpPr>
            <a:spLocks noGrp="1"/>
          </p:cNvSpPr>
          <p:nvPr>
            <p:ph idx="1"/>
          </p:nvPr>
        </p:nvSpPr>
        <p:spPr>
          <a:xfrm>
            <a:off x="838201" y="1180327"/>
            <a:ext cx="7865962" cy="2893961"/>
          </a:xfrm>
        </p:spPr>
        <p:txBody>
          <a:bodyPr numCol="1" spcCol="180000">
            <a:noAutofit/>
          </a:bodyPr>
          <a:lstStyle/>
          <a:p>
            <a:pPr marL="0" indent="0">
              <a:buNone/>
            </a:pPr>
            <a:r>
              <a:rPr lang="en-GB" dirty="0"/>
              <a:t>Jejunum &amp; Ileum:</a:t>
            </a:r>
          </a:p>
          <a:p>
            <a:r>
              <a:rPr lang="en-GB" dirty="0"/>
              <a:t>Mesenteric (including the Superior mesenteric)</a:t>
            </a:r>
          </a:p>
          <a:p>
            <a:endParaRPr lang="en-GB" dirty="0"/>
          </a:p>
          <a:p>
            <a:pPr marL="0" indent="0">
              <a:buNone/>
            </a:pPr>
            <a:r>
              <a:rPr lang="en-GB" dirty="0"/>
              <a:t>Terminal ileum:</a:t>
            </a:r>
          </a:p>
          <a:p>
            <a:r>
              <a:rPr lang="en-GB" dirty="0"/>
              <a:t>Mesenteric (including the Superior mesenteric)</a:t>
            </a:r>
          </a:p>
          <a:p>
            <a:r>
              <a:rPr lang="en-GB" dirty="0"/>
              <a:t>Ileocolic</a:t>
            </a:r>
          </a:p>
          <a:p>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grpSp>
        <p:nvGrpSpPr>
          <p:cNvPr id="21" name="Group 20">
            <a:extLst>
              <a:ext uri="{FF2B5EF4-FFF2-40B4-BE49-F238E27FC236}">
                <a16:creationId xmlns:a16="http://schemas.microsoft.com/office/drawing/2014/main" id="{6FED8D5D-CB16-49B3-AF6A-09D8702F2A34}"/>
              </a:ext>
            </a:extLst>
          </p:cNvPr>
          <p:cNvGrpSpPr/>
          <p:nvPr/>
        </p:nvGrpSpPr>
        <p:grpSpPr>
          <a:xfrm>
            <a:off x="8615218" y="1435255"/>
            <a:ext cx="3319712" cy="4415795"/>
            <a:chOff x="5135220" y="1052736"/>
            <a:chExt cx="4008780" cy="5332375"/>
          </a:xfrm>
        </p:grpSpPr>
        <p:pic>
          <p:nvPicPr>
            <p:cNvPr id="22" name="Graphic 21">
              <a:extLst>
                <a:ext uri="{FF2B5EF4-FFF2-40B4-BE49-F238E27FC236}">
                  <a16:creationId xmlns:a16="http://schemas.microsoft.com/office/drawing/2014/main" id="{D4D6D698-D971-4F7C-A68A-C73371FE0CF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23" name="Rectangle 22">
              <a:extLst>
                <a:ext uri="{FF2B5EF4-FFF2-40B4-BE49-F238E27FC236}">
                  <a16:creationId xmlns:a16="http://schemas.microsoft.com/office/drawing/2014/main" id="{5A288B02-7D5E-40CA-85E9-282E2A4855B3}"/>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3" name="Audio 2">
            <a:hlinkClick r:id="" action="ppaction://media"/>
            <a:extLst>
              <a:ext uri="{FF2B5EF4-FFF2-40B4-BE49-F238E27FC236}">
                <a16:creationId xmlns:a16="http://schemas.microsoft.com/office/drawing/2014/main" id="{5DCFC84C-73C9-4197-B6DF-CF24D729E46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09917694"/>
      </p:ext>
    </p:extLst>
  </p:cSld>
  <p:clrMapOvr>
    <a:masterClrMapping/>
  </p:clrMapOvr>
  <mc:AlternateContent xmlns:mc="http://schemas.openxmlformats.org/markup-compatibility/2006" xmlns:p14="http://schemas.microsoft.com/office/powerpoint/2010/main">
    <mc:Choice Requires="p14">
      <p:transition spd="slow" p14:dur="2000" advTm="8949"/>
    </mc:Choice>
    <mc:Fallback xmlns="">
      <p:transition spd="slow" advTm="89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Props1.xml><?xml version="1.0" encoding="utf-8"?>
<ds:datastoreItem xmlns:ds="http://schemas.openxmlformats.org/officeDocument/2006/customXml" ds:itemID="{63FFA220-EE8B-49B2-9A3F-2A6313D5AB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3.xml><?xml version="1.0" encoding="utf-8"?>
<ds:datastoreItem xmlns:ds="http://schemas.openxmlformats.org/officeDocument/2006/customXml" ds:itemID="{072024DB-DD24-419A-AD51-AA142FDF4A48}">
  <ds:schemaRefs>
    <ds:schemaRef ds:uri="7b410ab3-33f9-46b0-a7e8-8030da7493ff"/>
    <ds:schemaRef ds:uri="http://www.w3.org/XML/1998/namespace"/>
    <ds:schemaRef ds:uri="http://purl.org/dc/elements/1.1/"/>
    <ds:schemaRef ds:uri="http://schemas.microsoft.com/office/infopath/2007/PartnerControls"/>
    <ds:schemaRef ds:uri="http://purl.org/dc/dcmitype/"/>
    <ds:schemaRef ds:uri="http://schemas.microsoft.com/sharepoint/v3"/>
    <ds:schemaRef ds:uri="http://schemas.microsoft.com/office/2006/documentManagement/types"/>
    <ds:schemaRef ds:uri="http://schemas.openxmlformats.org/package/2006/metadata/core-properties"/>
    <ds:schemaRef ds:uri="d90b2148-dfd5-4925-bdbf-65fefdd6aea1"/>
    <ds:schemaRef ds:uri="http://schemas.microsoft.com/office/2006/metadata/properties"/>
    <ds:schemaRef ds:uri="http://purl.org/dc/te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17432</TotalTime>
  <Words>4349</Words>
  <Application>Microsoft Office PowerPoint</Application>
  <PresentationFormat>Widescreen</PresentationFormat>
  <Paragraphs>416</Paragraphs>
  <Slides>34</Slides>
  <Notes>34</Notes>
  <HiddenSlides>0</HiddenSlides>
  <MMClips>34</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Lower / Upper GI Small intestine</vt:lpstr>
      <vt:lpstr>Small intestine – Causes &amp; Risk Factors</vt:lpstr>
      <vt:lpstr>Small intestine – Signs &amp; Symptoms</vt:lpstr>
      <vt:lpstr>Small intestine – Signs &amp; Symptoms – Neuroendocrine tumours</vt:lpstr>
      <vt:lpstr>Small intestine – Anatomy &amp; Physiology</vt:lpstr>
      <vt:lpstr>Small intestine – Regional Lymph Nodes</vt:lpstr>
      <vt:lpstr>Small intestine – Regional Lymph Nodes</vt:lpstr>
      <vt:lpstr>Small intestine – Diagnosis</vt:lpstr>
      <vt:lpstr>Small intestine – Morphology - Invasive</vt:lpstr>
      <vt:lpstr>Small intestine – Morphology – Non-invasive</vt:lpstr>
      <vt:lpstr>Small intestine – ICD10 coding – Invasive</vt:lpstr>
      <vt:lpstr>Small intestine – ICD10 coding – Non-invasive</vt:lpstr>
      <vt:lpstr>Small intestine – Grade – Carcinoma / Neuroendocrine tumours</vt:lpstr>
      <vt:lpstr>Small Intestine – Grade – Soft tissue Sarcoma</vt:lpstr>
      <vt:lpstr>Small intestine – Grade – Lymphoma</vt:lpstr>
      <vt:lpstr>Small intestine – Stage - TNM</vt:lpstr>
      <vt:lpstr>Small intestine – Stage - TNM</vt:lpstr>
      <vt:lpstr>Small intestine - Treatment</vt:lpstr>
      <vt:lpstr>Small intestine – Treatment – Surgery</vt:lpstr>
      <vt:lpstr>Small intestine – Treatment - Chemotherapy</vt:lpstr>
      <vt:lpstr>Small intestine – Treatment – Targeted treatments</vt:lpstr>
      <vt:lpstr>Small intestine – Treatment - Radiotherapy</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392</cp:revision>
  <cp:lastPrinted>2022-12-09T16:42:55Z</cp:lastPrinted>
  <dcterms:created xsi:type="dcterms:W3CDTF">2021-02-08T11:29:00Z</dcterms:created>
  <dcterms:modified xsi:type="dcterms:W3CDTF">2025-12-08T16:52:47Z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