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5"/>
  </p:notesMasterIdLst>
  <p:handoutMasterIdLst>
    <p:handoutMasterId r:id="rId56"/>
  </p:handoutMasterIdLst>
  <p:sldIdLst>
    <p:sldId id="272" r:id="rId5"/>
    <p:sldId id="304" r:id="rId6"/>
    <p:sldId id="618" r:id="rId7"/>
    <p:sldId id="589" r:id="rId8"/>
    <p:sldId id="601" r:id="rId9"/>
    <p:sldId id="588" r:id="rId10"/>
    <p:sldId id="684" r:id="rId11"/>
    <p:sldId id="686" r:id="rId12"/>
    <p:sldId id="685" r:id="rId13"/>
    <p:sldId id="712" r:id="rId14"/>
    <p:sldId id="688" r:id="rId15"/>
    <p:sldId id="592" r:id="rId16"/>
    <p:sldId id="687" r:id="rId17"/>
    <p:sldId id="711" r:id="rId18"/>
    <p:sldId id="593" r:id="rId19"/>
    <p:sldId id="689" r:id="rId20"/>
    <p:sldId id="690" r:id="rId21"/>
    <p:sldId id="691" r:id="rId22"/>
    <p:sldId id="692" r:id="rId23"/>
    <p:sldId id="598" r:id="rId24"/>
    <p:sldId id="693" r:id="rId25"/>
    <p:sldId id="694" r:id="rId26"/>
    <p:sldId id="695" r:id="rId27"/>
    <p:sldId id="721" r:id="rId28"/>
    <p:sldId id="683" r:id="rId29"/>
    <p:sldId id="696" r:id="rId30"/>
    <p:sldId id="724" r:id="rId31"/>
    <p:sldId id="722" r:id="rId32"/>
    <p:sldId id="599" r:id="rId33"/>
    <p:sldId id="709" r:id="rId34"/>
    <p:sldId id="697" r:id="rId35"/>
    <p:sldId id="698" r:id="rId36"/>
    <p:sldId id="699" r:id="rId37"/>
    <p:sldId id="700" r:id="rId38"/>
    <p:sldId id="701" r:id="rId39"/>
    <p:sldId id="710" r:id="rId40"/>
    <p:sldId id="702" r:id="rId41"/>
    <p:sldId id="703" r:id="rId42"/>
    <p:sldId id="672" r:id="rId43"/>
    <p:sldId id="654" r:id="rId44"/>
    <p:sldId id="681" r:id="rId45"/>
    <p:sldId id="706" r:id="rId46"/>
    <p:sldId id="704" r:id="rId47"/>
    <p:sldId id="705" r:id="rId48"/>
    <p:sldId id="707" r:id="rId49"/>
    <p:sldId id="708" r:id="rId50"/>
    <p:sldId id="543" r:id="rId51"/>
    <p:sldId id="713" r:id="rId52"/>
    <p:sldId id="293" r:id="rId53"/>
    <p:sldId id="723" r:id="rId54"/>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618"/>
            <p14:sldId id="589"/>
            <p14:sldId id="601"/>
            <p14:sldId id="588"/>
            <p14:sldId id="684"/>
            <p14:sldId id="686"/>
            <p14:sldId id="685"/>
            <p14:sldId id="712"/>
            <p14:sldId id="688"/>
            <p14:sldId id="592"/>
            <p14:sldId id="687"/>
            <p14:sldId id="711"/>
            <p14:sldId id="593"/>
            <p14:sldId id="689"/>
            <p14:sldId id="690"/>
            <p14:sldId id="691"/>
            <p14:sldId id="692"/>
            <p14:sldId id="598"/>
            <p14:sldId id="693"/>
            <p14:sldId id="694"/>
            <p14:sldId id="695"/>
            <p14:sldId id="721"/>
            <p14:sldId id="683"/>
            <p14:sldId id="696"/>
            <p14:sldId id="724"/>
            <p14:sldId id="722"/>
            <p14:sldId id="599"/>
            <p14:sldId id="709"/>
            <p14:sldId id="697"/>
            <p14:sldId id="698"/>
            <p14:sldId id="699"/>
            <p14:sldId id="700"/>
            <p14:sldId id="701"/>
            <p14:sldId id="710"/>
            <p14:sldId id="702"/>
            <p14:sldId id="703"/>
            <p14:sldId id="672"/>
            <p14:sldId id="654"/>
            <p14:sldId id="681"/>
            <p14:sldId id="706"/>
            <p14:sldId id="704"/>
            <p14:sldId id="705"/>
            <p14:sldId id="707"/>
            <p14:sldId id="708"/>
            <p14:sldId id="543"/>
            <p14:sldId id="713"/>
            <p14:sldId id="293"/>
            <p14:sldId id="72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425563"/>
    <a:srgbClr val="228789"/>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75843" autoAdjust="0"/>
  </p:normalViewPr>
  <p:slideViewPr>
    <p:cSldViewPr snapToGrid="0">
      <p:cViewPr varScale="1">
        <p:scale>
          <a:sx n="84" d="100"/>
          <a:sy n="84" d="100"/>
        </p:scale>
        <p:origin x="1800" y="78"/>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8T16:41:54.181"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08/12/2025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08/12/2025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tumours of the Hepatobiliary system which has been designed to help Cancer Administration staff gain a better understanding of the diseases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 otherwise healthy liver can repair itself after a resection … but tumours are often not the only issue.  Concurrent liver disease may make a surgical resection impossible as an unhealthy liver cannot repair itself.</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713427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gallbladder has a maximum capacity of around 50 ml.  Bile that goes into the gallbladder for storage becomes much more concentrated than when it was freshly produced.</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695112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clinical teams will often make reference to particular groups of regional lymph nodes.  This may indicate that the stage of the cancer has been determined. The lymph nodes considered regional for the liver and intrahepatic bile ducts are listed here…</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2076529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the regional lymph nodes for the gallbladder and extrahepatic bile ducts are listed here</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19524764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the Ampulla of </a:t>
            </a:r>
            <a:r>
              <a:rPr lang="en-GB" dirty="0" err="1"/>
              <a:t>Vater</a:t>
            </a:r>
            <a:r>
              <a:rPr lang="en-GB" dirty="0"/>
              <a:t> here.</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1526373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a liver tumour is suspected, blood tests are usually carried out to determine liver function and full blood counts. Imaging and a biopsy may also be needed.  In some cases a laparoscopy under general anaesthesia may be carried out</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9085479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Blood tests may also be part of the diagnostic process for gallbladder tumours, along with imaging, biopsies and laparoscopic examination</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685615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should be noted that some other cancers will commonly metastasize to the liver.  Metastatic – or secondary - deposits will be noted on any relevant pathology reports. These must not be recorded as primary tumours.  Invasive primary tumours of the liver and intrahepatic bile ducts include hepatocellular carcinoma, hepatoblastoma and cholangiocarcinoma. </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457380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Cholangiocarcinoma can also affect the extrahepatic bile ducts.  Other tumour types found in the gallbladder and bile ducts include adenocarcinoma and </a:t>
            </a:r>
            <a:r>
              <a:rPr lang="en-GB" dirty="0" err="1"/>
              <a:t>Klatskins</a:t>
            </a:r>
            <a:r>
              <a:rPr lang="en-GB" dirty="0"/>
              <a:t>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282840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Tumours sited at the ampulla of vater may be adenocarcinomas or neuroendocrine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674225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give you a brief introduction to tumours of the hepatobiliary system – sometimes known as HPB - including some of the symptoms that patients might experience.  We’ll look at the anatomy &amp; physiology and will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codes for tumours of the liver and intrahepatic bile ducts are shown here.  While the morphology codes do still need to be recorded, the ICD10 codes will, in many cases, specify the type of tumour as well as the location… </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251584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the codes for the gallbladder and other parts of the biliary tract indicate just the location of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2086187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ICD10 codes for non-invasive tumours for the liver and biliary system are shown here.  It should be noted that while the clinical team may request that these non-invasive tumours are recorded, we don’t require a COSD record from your cancer data management system.  We collect data on these tumours direct from the path labs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2810657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grade of HPB tumours is assessed under a microscope by comparing the appearance of tumour cells to normal healthy cells.  The higher the grade, the less similar they appear and the lower the functionality of the tumour cells.</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33062371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Barcelona prognostic indicator is an additional classification system for hepatocellular carcinomas.  It looks at tumour characteristics as well as liver function and performance status.  The resulting indicator group can then be combined with patient characterisation and treatment options to allow clinicians to estimate survival.</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6463371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Neuroendocrine tumours are staged using UICC TNM, ENETS version.  Hepatoblastoma in CTYA patients are staged using the PRETEXT staging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23431839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for ease is included here.</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6269100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other invasive neoplasms - including hepatocellular carcinomas - are staged using the appropriate UICC TNM version.  Trusts are encouraged to </a:t>
            </a:r>
            <a:r>
              <a:rPr lang="en-GB" b="1" dirty="0"/>
              <a:t>also</a:t>
            </a:r>
            <a:r>
              <a:rPr lang="en-GB" dirty="0"/>
              <a:t> submit the Barcelona prognostic indicator for hepatocellular carcinomas.</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38021156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more details on recording stage, please see the NDRS training module KPI-TNM Staging 101 and the relevant staging data sheets, available on the NDRS website.</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40848246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the cancer is early stage and other pre-surgical criteria are met, a resection or a lobectomy may be offered. If the tumour is not resectable or where the remaining liver tissue has poor functionality, the patient may be placed on the waiting list for a liver transplant</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038311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causes and risk factors …</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1451883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early stage hepatocellular carcinomas may be treated using ethanol injections directly into the tumour.  This dehydrates and kills the cancer cells.  </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24110256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in the form of a trans arterial chemoembolisation – or TACE – may be offered as a neo-adjuvant treatment, as an alternative to surgery or as a holding treatment until such time as surgery can be performed.  This treatment would not be offered to patients who are suffering from jaundice</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26446691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Ablation means destruction.  Thermal ablation of liver tumours involves the insertion of electrodes directly into the tumour site after which a specified frequency of electrical current is applied.  The electrical current travels through the tumour towards a special earthing pad on the patient’s skin, destroying cells as it travels.</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38627573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is normally used to control tumour size or as a palliative treatment.  It can be administered either externally or by insertion of small radioactive beads directly into the artery that supplies the liver</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4363272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Later stage hepatocellular carcinoma patients may be offered immunotherapy of a type known as a checkpoint inhibitor.  Checkpoint inhibitors help T cells to recognise cancer cells that can then be destroyed </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2659086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Targeted treatments may be an alternative to immunotherapy for the same patient cohort.  The targeted treatments used for hepatocellular carcinoma block chemical signals within the cancer cells that would otherwise instruct them to divide.  This prevents tumour growth</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36439912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Patients with a gallbladder tumour may be offered surgery depending on the type, location and stage of the tumour.  A simple cholecystectomy may be performed if the cancer is early stage, while more advanced cases may require open surgery … plus the removal of surrounding tissue…</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2617706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as well as the lymph nodes and potentially other organs in their entirety.  Where the cancer is particularly advanced, the palliative insertion of a biliary stent may relieve pain caused by a blocked bile duct</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25904258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Post –surgical radiotherapy may be offered to kill any residual cancer cells.  Radiotherapy may also be used palliatively.</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37658465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may be offered ….as an adjuvant treatment to shrink a tumour prior to surgery … or as a palliative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131790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Whilst not exhaustive, this table covers many of the risk factors associated with HPB tumours.  These include tobacco use, alcohol and family history</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0739717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 …</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31048143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Tobacco use, alcohol and age are all risk factors for hepatobiliary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6821474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Weight loss and jaundice may indicate a possible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7553915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Diagnostic investigations will usually include imaging and perhaps biopsies but may also include blood tests or laparoscopic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12705959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All invasive tumours must be recorded</a:t>
            </a:r>
          </a:p>
        </p:txBody>
      </p:sp>
      <p:sp>
        <p:nvSpPr>
          <p:cNvPr id="4" name="Slide Number Placeholder 3"/>
          <p:cNvSpPr>
            <a:spLocks noGrp="1"/>
          </p:cNvSpPr>
          <p:nvPr>
            <p:ph type="sldNum" sz="quarter" idx="5"/>
          </p:nvPr>
        </p:nvSpPr>
        <p:spPr/>
        <p:txBody>
          <a:bodyPr/>
          <a:lstStyle/>
          <a:p>
            <a:fld id="{67FE6B22-D62B-44D7-8888-48BB662636FB}" type="slidenum">
              <a:rPr lang="en-GB" smtClean="0"/>
              <a:t>44</a:t>
            </a:fld>
            <a:endParaRPr lang="en-GB"/>
          </a:p>
        </p:txBody>
      </p:sp>
    </p:spTree>
    <p:extLst>
      <p:ext uri="{BB962C8B-B14F-4D97-AF65-F5344CB8AC3E}">
        <p14:creationId xmlns:p14="http://schemas.microsoft.com/office/powerpoint/2010/main" val="39173412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 full TNM stage must be recorded for all stageable tumours.  If the tumour is neuroendocrine, please ensure that the stage edition is recorded as ENETS</a:t>
            </a:r>
          </a:p>
        </p:txBody>
      </p:sp>
      <p:sp>
        <p:nvSpPr>
          <p:cNvPr id="4" name="Slide Number Placeholder 3"/>
          <p:cNvSpPr>
            <a:spLocks noGrp="1"/>
          </p:cNvSpPr>
          <p:nvPr>
            <p:ph type="sldNum" sz="quarter" idx="5"/>
          </p:nvPr>
        </p:nvSpPr>
        <p:spPr/>
        <p:txBody>
          <a:bodyPr/>
          <a:lstStyle/>
          <a:p>
            <a:fld id="{67FE6B22-D62B-44D7-8888-48BB662636FB}" type="slidenum">
              <a:rPr lang="en-GB" smtClean="0"/>
              <a:t>45</a:t>
            </a:fld>
            <a:endParaRPr lang="en-GB"/>
          </a:p>
        </p:txBody>
      </p:sp>
    </p:spTree>
    <p:extLst>
      <p:ext uri="{BB962C8B-B14F-4D97-AF65-F5344CB8AC3E}">
        <p14:creationId xmlns:p14="http://schemas.microsoft.com/office/powerpoint/2010/main" val="35293249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 and the treatment offered depends on the type, location and stage of the tumour and will sometimes require a combination of approaches</a:t>
            </a:r>
          </a:p>
        </p:txBody>
      </p:sp>
      <p:sp>
        <p:nvSpPr>
          <p:cNvPr id="4" name="Slide Number Placeholder 3"/>
          <p:cNvSpPr>
            <a:spLocks noGrp="1"/>
          </p:cNvSpPr>
          <p:nvPr>
            <p:ph type="sldNum" sz="quarter" idx="5"/>
          </p:nvPr>
        </p:nvSpPr>
        <p:spPr/>
        <p:txBody>
          <a:bodyPr/>
          <a:lstStyle/>
          <a:p>
            <a:fld id="{67FE6B22-D62B-44D7-8888-48BB662636FB}" type="slidenum">
              <a:rPr lang="en-GB" smtClean="0"/>
              <a:t>46</a:t>
            </a:fld>
            <a:endParaRPr lang="en-GB"/>
          </a:p>
        </p:txBody>
      </p:sp>
    </p:spTree>
    <p:extLst>
      <p:ext uri="{BB962C8B-B14F-4D97-AF65-F5344CB8AC3E}">
        <p14:creationId xmlns:p14="http://schemas.microsoft.com/office/powerpoint/2010/main" val="416784995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47</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48</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49</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Unexplained weight loss, jaundice, nausea or a swollen abdomen can all be signs of an HPB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64718273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50</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HPB system consists of the Liver, the gallbladder including associated bile ducts … plus the ampulla of Vater.  The liver sits below the right lung, underneath the diaphragm and is protected by the ribcage.</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42147720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Nutrient rich blood from the bowel is brought to the liver via the portal vein.  Once in the liver, the nutrients are extracted from the blood and carbohydrates &amp; fats are converted into energy.  The liver also produces bile to help the body digest the food and absorb the nutrients it contains.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980877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Special cells within the liver - called hepatocytes - secrete the bile.  This drains through a network of ducts for delivery either direct to the duodenum - for immediate use - or to the gallbladder for storage.</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3720942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functions of the liver include the manufacture of proteins as well the breakdown of harmful substances in the blood, such as waste products from the normal bodily functions</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912172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08/12/2025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08/12/2025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08/12/2025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08/12/2025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08/12/2025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08/12/2025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11.png"/><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17.png"/><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2.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2.pn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2.m4a"/><Relationship Id="rId1" Type="http://schemas.microsoft.com/office/2007/relationships/media" Target="../media/media42.m4a"/><Relationship Id="rId5" Type="http://schemas.openxmlformats.org/officeDocument/2006/relationships/image" Target="../media/image2.pn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3.m4a"/><Relationship Id="rId1" Type="http://schemas.microsoft.com/office/2007/relationships/media" Target="../media/media43.m4a"/><Relationship Id="rId5" Type="http://schemas.openxmlformats.org/officeDocument/2006/relationships/image" Target="../media/image2.png"/><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4.m4a"/><Relationship Id="rId1" Type="http://schemas.microsoft.com/office/2007/relationships/media" Target="../media/media44.m4a"/><Relationship Id="rId5" Type="http://schemas.openxmlformats.org/officeDocument/2006/relationships/image" Target="../media/image2.png"/><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5.m4a"/><Relationship Id="rId1" Type="http://schemas.microsoft.com/office/2007/relationships/media" Target="../media/media45.m4a"/><Relationship Id="rId5" Type="http://schemas.openxmlformats.org/officeDocument/2006/relationships/image" Target="../media/image2.png"/><Relationship Id="rId4"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6.m4a"/><Relationship Id="rId1" Type="http://schemas.microsoft.com/office/2007/relationships/media" Target="../media/media46.m4a"/><Relationship Id="rId5" Type="http://schemas.openxmlformats.org/officeDocument/2006/relationships/image" Target="../media/image2.png"/><Relationship Id="rId4"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7.m4a"/><Relationship Id="rId1" Type="http://schemas.microsoft.com/office/2007/relationships/media" Target="../media/media47.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8.m4a"/><Relationship Id="rId1" Type="http://schemas.microsoft.com/office/2007/relationships/media" Target="../media/media48.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9.m4a"/><Relationship Id="rId1" Type="http://schemas.microsoft.com/office/2007/relationships/media" Target="../media/media49.m4a"/><Relationship Id="rId6" Type="http://schemas.openxmlformats.org/officeDocument/2006/relationships/image" Target="../media/image2.png"/><Relationship Id="rId5" Type="http://schemas.openxmlformats.org/officeDocument/2006/relationships/image" Target="../media/image20.png"/><Relationship Id="rId4"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50.m4a"/><Relationship Id="rId1" Type="http://schemas.microsoft.com/office/2007/relationships/media" Target="../media/media50.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50.xml"/><Relationship Id="rId9" Type="http://schemas.openxmlformats.org/officeDocument/2006/relationships/hyperlink" Target="mailto:p.stacey@nhs.net"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5"/>
            <a:ext cx="10515600" cy="1674635"/>
          </a:xfrm>
        </p:spPr>
        <p:txBody>
          <a:bodyPr>
            <a:normAutofit/>
          </a:bodyPr>
          <a:lstStyle/>
          <a:p>
            <a:r>
              <a:rPr lang="en-GB" dirty="0"/>
              <a:t>Lower / Upper GI</a:t>
            </a:r>
          </a:p>
          <a:p>
            <a:r>
              <a:rPr lang="en-GB" dirty="0"/>
              <a:t>Hepatobiliary tumours</a:t>
            </a:r>
          </a:p>
          <a:p>
            <a:r>
              <a:rPr lang="en-GB" dirty="0"/>
              <a:t>v6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08/12/2025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8DBF9DCD-FC38-4915-973F-3EA4E4BA289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6401"/>
    </mc:Choice>
    <mc:Fallback xmlns="">
      <p:transition spd="slow" advTm="164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Anatomy &amp; Physiology - Liver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838472"/>
            <a:ext cx="6285930" cy="2474221"/>
          </a:xfrm>
        </p:spPr>
        <p:txBody>
          <a:bodyPr>
            <a:noAutofit/>
          </a:bodyPr>
          <a:lstStyle/>
          <a:p>
            <a:pPr marL="0" indent="0">
              <a:buNone/>
            </a:pPr>
            <a:r>
              <a:rPr lang="en-GB" sz="2200" dirty="0"/>
              <a:t>A healthy liver has the ability to repair itself if part of it has to be removed.  However, tumours are often accompanied by other liver disease such as cirrhosis which may make a surgical resection impossible if the liver is to continue functioning. We cannot survive without a functioning liver</a:t>
            </a:r>
          </a:p>
          <a:p>
            <a:pPr marL="0" indent="0">
              <a:buNone/>
            </a:pPr>
            <a:endParaRPr lang="en-GB" sz="2200" dirty="0"/>
          </a:p>
          <a:p>
            <a:pPr marL="0" indent="0">
              <a:buNone/>
            </a:pPr>
            <a:endParaRPr lang="en-GB" sz="2200" dirty="0"/>
          </a:p>
          <a:p>
            <a:pPr marL="0" indent="0">
              <a:buNone/>
              <a:tabLst>
                <a:tab pos="10312400" algn="l"/>
              </a:tabLst>
            </a:pPr>
            <a:endParaRPr lang="en-GB" sz="2200" dirty="0"/>
          </a:p>
          <a:p>
            <a:pPr marL="0" indent="0">
              <a:buNone/>
            </a:pPr>
            <a:endParaRPr lang="en-GB" sz="2200" dirty="0"/>
          </a:p>
          <a:p>
            <a:endParaRPr lang="en-GB" sz="2200" dirty="0"/>
          </a:p>
          <a:p>
            <a:endParaRPr lang="en-GB" sz="2200" dirty="0"/>
          </a:p>
          <a:p>
            <a:endParaRPr lang="en-GB" sz="22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8" name="Picture 7">
            <a:extLst>
              <a:ext uri="{FF2B5EF4-FFF2-40B4-BE49-F238E27FC236}">
                <a16:creationId xmlns:a16="http://schemas.microsoft.com/office/drawing/2014/main" id="{5DF6E603-65FE-49B9-8AE2-948A990D292E}"/>
              </a:ext>
            </a:extLst>
          </p:cNvPr>
          <p:cNvPicPr>
            <a:picLocks noChangeAspect="1"/>
          </p:cNvPicPr>
          <p:nvPr/>
        </p:nvPicPr>
        <p:blipFill>
          <a:blip r:embed="rId5"/>
          <a:stretch>
            <a:fillRect/>
          </a:stretch>
        </p:blipFill>
        <p:spPr>
          <a:xfrm>
            <a:off x="6954583" y="2460215"/>
            <a:ext cx="4895850" cy="2962275"/>
          </a:xfrm>
          <a:prstGeom prst="rect">
            <a:avLst/>
          </a:prstGeom>
        </p:spPr>
      </p:pic>
      <p:pic>
        <p:nvPicPr>
          <p:cNvPr id="7" name="Audio 6">
            <a:hlinkClick r:id="" action="ppaction://media"/>
            <a:extLst>
              <a:ext uri="{FF2B5EF4-FFF2-40B4-BE49-F238E27FC236}">
                <a16:creationId xmlns:a16="http://schemas.microsoft.com/office/drawing/2014/main" id="{DD0F003D-381C-4C1A-A151-8855C0D5141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50988228"/>
      </p:ext>
    </p:extLst>
  </p:cSld>
  <p:clrMapOvr>
    <a:masterClrMapping/>
  </p:clrMapOvr>
  <mc:AlternateContent xmlns:mc="http://schemas.openxmlformats.org/markup-compatibility/2006" xmlns:p14="http://schemas.microsoft.com/office/powerpoint/2010/main">
    <mc:Choice Requires="p14">
      <p:transition spd="slow" p14:dur="2000" advTm="19436"/>
    </mc:Choice>
    <mc:Fallback xmlns="">
      <p:transition spd="slow" advTm="194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Anatomy &amp; Physiology – Gallbladder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4896091" y="1435510"/>
            <a:ext cx="6585995" cy="4741453"/>
          </a:xfrm>
        </p:spPr>
        <p:txBody>
          <a:bodyPr>
            <a:normAutofit fontScale="92500" lnSpcReduction="10000"/>
          </a:bodyPr>
          <a:lstStyle/>
          <a:p>
            <a:pPr marL="0" indent="0">
              <a:buNone/>
            </a:pPr>
            <a:r>
              <a:rPr lang="en-GB" dirty="0"/>
              <a:t>The gallbladder is a small pear-shaped organ hat sits in the peritoneum below the liver. Its primary function is to store and concentrate the bile produced in the liver</a:t>
            </a:r>
          </a:p>
          <a:p>
            <a:pPr marL="0" indent="0">
              <a:buNone/>
            </a:pPr>
            <a:endParaRPr lang="en-GB" dirty="0"/>
          </a:p>
          <a:p>
            <a:pPr marL="0" indent="0">
              <a:buNone/>
            </a:pPr>
            <a:r>
              <a:rPr lang="en-GB" dirty="0"/>
              <a:t>The gallbladder can store up to 50ml of bile which may be up to 10 times more concentrated than when it left the liver, increasing its ability to affect fats in the digestive tract</a:t>
            </a:r>
          </a:p>
          <a:p>
            <a:pPr marL="0" indent="0">
              <a:buNone/>
            </a:pPr>
            <a:endParaRPr lang="en-GB" dirty="0"/>
          </a:p>
          <a:p>
            <a:pPr marL="0" indent="0">
              <a:buNone/>
            </a:pPr>
            <a:r>
              <a:rPr lang="en-GB" dirty="0"/>
              <a:t>Up to 8cm long and approx. 2.5cm wide, it has no muscular layer and the walls are generally less than 2mm thick. Patients can survive without a gallbladder</a:t>
            </a:r>
          </a:p>
          <a:p>
            <a:pPr marL="0" indent="0">
              <a:buNone/>
            </a:pPr>
            <a:endParaRPr lang="en-GB" dirty="0"/>
          </a:p>
          <a:p>
            <a:pPr marL="0" indent="0">
              <a:buNone/>
            </a:pPr>
            <a:endParaRPr lang="en-GB" dirty="0"/>
          </a:p>
          <a:p>
            <a:pPr marL="0" indent="0">
              <a:buNone/>
            </a:pPr>
            <a:endParaRPr lang="en-GB" dirty="0"/>
          </a:p>
          <a:p>
            <a:pPr marL="0" indent="0">
              <a:buNone/>
              <a:tabLst>
                <a:tab pos="10312400" algn="l"/>
              </a:tabLst>
            </a:pPr>
            <a:endParaRPr lang="en-GB" dirty="0"/>
          </a:p>
          <a:p>
            <a:pPr marL="0" indent="0">
              <a:buNone/>
            </a:pPr>
            <a:endParaRPr lang="en-GB" dirty="0"/>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8" name="Picture 7">
            <a:extLst>
              <a:ext uri="{FF2B5EF4-FFF2-40B4-BE49-F238E27FC236}">
                <a16:creationId xmlns:a16="http://schemas.microsoft.com/office/drawing/2014/main" id="{D1FE885E-FA0F-4601-9E62-B17A645E173E}"/>
              </a:ext>
            </a:extLst>
          </p:cNvPr>
          <p:cNvPicPr>
            <a:picLocks noChangeAspect="1"/>
          </p:cNvPicPr>
          <p:nvPr/>
        </p:nvPicPr>
        <p:blipFill>
          <a:blip r:embed="rId5"/>
          <a:stretch>
            <a:fillRect/>
          </a:stretch>
        </p:blipFill>
        <p:spPr>
          <a:xfrm>
            <a:off x="385828" y="2434084"/>
            <a:ext cx="4174598" cy="2744304"/>
          </a:xfrm>
          <a:prstGeom prst="rect">
            <a:avLst/>
          </a:prstGeom>
        </p:spPr>
      </p:pic>
      <p:pic>
        <p:nvPicPr>
          <p:cNvPr id="9" name="Audio 8">
            <a:hlinkClick r:id="" action="ppaction://media"/>
            <a:extLst>
              <a:ext uri="{FF2B5EF4-FFF2-40B4-BE49-F238E27FC236}">
                <a16:creationId xmlns:a16="http://schemas.microsoft.com/office/drawing/2014/main" id="{B60518BA-6D90-409F-B1CF-CE5D22E3AC0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63898219"/>
      </p:ext>
    </p:extLst>
  </p:cSld>
  <p:clrMapOvr>
    <a:masterClrMapping/>
  </p:clrMapOvr>
  <mc:AlternateContent xmlns:mc="http://schemas.openxmlformats.org/markup-compatibility/2006" xmlns:p14="http://schemas.microsoft.com/office/powerpoint/2010/main">
    <mc:Choice Requires="p14">
      <p:transition spd="slow" p14:dur="2000" advTm="14674"/>
    </mc:Choice>
    <mc:Fallback xmlns="">
      <p:transition spd="slow" advTm="146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20" name="Content Placeholder 2">
            <a:extLst>
              <a:ext uri="{FF2B5EF4-FFF2-40B4-BE49-F238E27FC236}">
                <a16:creationId xmlns:a16="http://schemas.microsoft.com/office/drawing/2014/main" id="{6D2399ED-74B8-4CB5-8FF0-4CD3C7B2AB33}"/>
              </a:ext>
            </a:extLst>
          </p:cNvPr>
          <p:cNvSpPr>
            <a:spLocks noGrp="1"/>
          </p:cNvSpPr>
          <p:nvPr>
            <p:ph idx="1"/>
          </p:nvPr>
        </p:nvSpPr>
        <p:spPr>
          <a:xfrm>
            <a:off x="838201" y="1180328"/>
            <a:ext cx="7865962" cy="5295136"/>
          </a:xfrm>
        </p:spPr>
        <p:txBody>
          <a:bodyPr numCol="2" spcCol="180000">
            <a:noAutofit/>
          </a:bodyPr>
          <a:lstStyle/>
          <a:p>
            <a:pPr marL="0" indent="0">
              <a:buNone/>
            </a:pPr>
            <a:r>
              <a:rPr lang="en-GB" sz="2200" dirty="0"/>
              <a:t>Liver:</a:t>
            </a:r>
          </a:p>
          <a:p>
            <a:r>
              <a:rPr lang="en-GB" sz="2200" dirty="0"/>
              <a:t>Hilar</a:t>
            </a:r>
          </a:p>
          <a:p>
            <a:r>
              <a:rPr lang="en-GB" sz="2200" dirty="0"/>
              <a:t>Hepatic (along the hepatic artery)</a:t>
            </a:r>
          </a:p>
          <a:p>
            <a:r>
              <a:rPr lang="en-GB" sz="2200" dirty="0"/>
              <a:t>Periportal (along the portal vein)</a:t>
            </a:r>
          </a:p>
          <a:p>
            <a:r>
              <a:rPr lang="en-GB" sz="2200" dirty="0"/>
              <a:t>Inferior phrenic (underneath the liver)</a:t>
            </a:r>
          </a:p>
          <a:p>
            <a:r>
              <a:rPr lang="en-GB" sz="2200" dirty="0" err="1"/>
              <a:t>Caval</a:t>
            </a:r>
            <a:r>
              <a:rPr lang="en-GB" sz="2200" dirty="0"/>
              <a:t> (near the vena cava blood vessel)</a:t>
            </a:r>
          </a:p>
          <a:p>
            <a:pPr marL="0" indent="0">
              <a:buNone/>
            </a:pPr>
            <a:endParaRPr lang="en-GB" sz="2200" dirty="0"/>
          </a:p>
          <a:p>
            <a:pPr marL="0" indent="0">
              <a:buNone/>
            </a:pPr>
            <a:endParaRPr lang="en-GB" sz="2200" dirty="0"/>
          </a:p>
          <a:p>
            <a:pPr marL="0" indent="0">
              <a:buNone/>
            </a:pPr>
            <a:endParaRPr lang="en-GB" sz="2200" dirty="0"/>
          </a:p>
          <a:p>
            <a:pPr marL="0" indent="0">
              <a:buNone/>
            </a:pPr>
            <a:endParaRPr lang="en-GB" sz="2200" dirty="0"/>
          </a:p>
          <a:p>
            <a:pPr marL="0" indent="0">
              <a:buNone/>
            </a:pPr>
            <a:r>
              <a:rPr lang="en-GB" sz="2200" dirty="0"/>
              <a:t>Intrahepatic bile duct – Left:</a:t>
            </a:r>
          </a:p>
          <a:p>
            <a:r>
              <a:rPr lang="en-GB" sz="2200" dirty="0"/>
              <a:t>Hilar</a:t>
            </a:r>
          </a:p>
          <a:p>
            <a:r>
              <a:rPr lang="en-GB" sz="2200" dirty="0"/>
              <a:t>Gastrohepatic (between the liver and the stomach)</a:t>
            </a:r>
          </a:p>
          <a:p>
            <a:endParaRPr lang="en-GB" sz="2200" dirty="0"/>
          </a:p>
          <a:p>
            <a:pPr marL="0" indent="0">
              <a:buNone/>
            </a:pPr>
            <a:r>
              <a:rPr lang="en-GB" sz="2200" dirty="0"/>
              <a:t>Intrahepatic bile duct – Right:</a:t>
            </a:r>
          </a:p>
          <a:p>
            <a:r>
              <a:rPr lang="en-GB" sz="2200" dirty="0"/>
              <a:t>Hilar (common bile duct, hepatic artery, portal vein &amp; cystic duct)</a:t>
            </a:r>
          </a:p>
          <a:p>
            <a:r>
              <a:rPr lang="en-GB" sz="2200" dirty="0"/>
              <a:t>Periduodenal (next to the top of the small intestine)</a:t>
            </a:r>
          </a:p>
          <a:p>
            <a:r>
              <a:rPr lang="en-GB" sz="2200" dirty="0"/>
              <a:t>Peripancreatic (next to the pancreas)</a:t>
            </a:r>
          </a:p>
        </p:txBody>
      </p:sp>
      <p:grpSp>
        <p:nvGrpSpPr>
          <p:cNvPr id="21" name="Group 20">
            <a:extLst>
              <a:ext uri="{FF2B5EF4-FFF2-40B4-BE49-F238E27FC236}">
                <a16:creationId xmlns:a16="http://schemas.microsoft.com/office/drawing/2014/main" id="{6FED8D5D-CB16-49B3-AF6A-09D8702F2A34}"/>
              </a:ext>
            </a:extLst>
          </p:cNvPr>
          <p:cNvGrpSpPr/>
          <p:nvPr/>
        </p:nvGrpSpPr>
        <p:grpSpPr>
          <a:xfrm>
            <a:off x="8615218" y="1435255"/>
            <a:ext cx="3319712" cy="4415795"/>
            <a:chOff x="5135220" y="1052736"/>
            <a:chExt cx="4008780" cy="5332375"/>
          </a:xfrm>
        </p:grpSpPr>
        <p:pic>
          <p:nvPicPr>
            <p:cNvPr id="22" name="Graphic 21">
              <a:extLst>
                <a:ext uri="{FF2B5EF4-FFF2-40B4-BE49-F238E27FC236}">
                  <a16:creationId xmlns:a16="http://schemas.microsoft.com/office/drawing/2014/main" id="{D4D6D698-D971-4F7C-A68A-C73371FE0CF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23" name="Rectangle 22">
              <a:extLst>
                <a:ext uri="{FF2B5EF4-FFF2-40B4-BE49-F238E27FC236}">
                  <a16:creationId xmlns:a16="http://schemas.microsoft.com/office/drawing/2014/main" id="{5A288B02-7D5E-40CA-85E9-282E2A4855B3}"/>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4" name="Audio 13">
            <a:hlinkClick r:id="" action="ppaction://media"/>
            <a:extLst>
              <a:ext uri="{FF2B5EF4-FFF2-40B4-BE49-F238E27FC236}">
                <a16:creationId xmlns:a16="http://schemas.microsoft.com/office/drawing/2014/main" id="{127A11D3-F3AE-999F-FA98-FB15D9859C05}"/>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5945313"/>
      </p:ext>
    </p:extLst>
  </p:cSld>
  <p:clrMapOvr>
    <a:masterClrMapping/>
  </p:clrMapOvr>
  <mc:AlternateContent xmlns:mc="http://schemas.openxmlformats.org/markup-compatibility/2006" xmlns:p14="http://schemas.microsoft.com/office/powerpoint/2010/main">
    <mc:Choice Requires="p14">
      <p:transition spd="slow" p14:dur="2000" advTm="18964"/>
    </mc:Choice>
    <mc:Fallback xmlns="">
      <p:transition spd="slow" advTm="189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20" name="Content Placeholder 2">
            <a:extLst>
              <a:ext uri="{FF2B5EF4-FFF2-40B4-BE49-F238E27FC236}">
                <a16:creationId xmlns:a16="http://schemas.microsoft.com/office/drawing/2014/main" id="{6D2399ED-74B8-4CB5-8FF0-4CD3C7B2AB33}"/>
              </a:ext>
            </a:extLst>
          </p:cNvPr>
          <p:cNvSpPr>
            <a:spLocks noGrp="1"/>
          </p:cNvSpPr>
          <p:nvPr>
            <p:ph idx="1"/>
          </p:nvPr>
        </p:nvSpPr>
        <p:spPr>
          <a:xfrm>
            <a:off x="838200" y="1180328"/>
            <a:ext cx="8058927" cy="5295136"/>
          </a:xfrm>
        </p:spPr>
        <p:txBody>
          <a:bodyPr numCol="1">
            <a:noAutofit/>
          </a:bodyPr>
          <a:lstStyle/>
          <a:p>
            <a:pPr marL="0" indent="0">
              <a:buNone/>
            </a:pPr>
            <a:r>
              <a:rPr lang="en-GB" dirty="0"/>
              <a:t>Perihilar bile ducts:</a:t>
            </a:r>
          </a:p>
          <a:p>
            <a:r>
              <a:rPr lang="en-GB" dirty="0"/>
              <a:t>Hilar</a:t>
            </a:r>
          </a:p>
          <a:p>
            <a:r>
              <a:rPr lang="en-GB" dirty="0"/>
              <a:t>Peri-choledochal nodes in the hepatoduodenal ligament</a:t>
            </a:r>
          </a:p>
          <a:p>
            <a:pPr marL="0" indent="0">
              <a:buNone/>
            </a:pPr>
            <a:endParaRPr lang="en-GB" dirty="0"/>
          </a:p>
          <a:p>
            <a:pPr marL="0" indent="0">
              <a:buNone/>
            </a:pPr>
            <a:r>
              <a:rPr lang="en-GB" dirty="0"/>
              <a:t>Gallbladder and other extrahepatic bile ducts:</a:t>
            </a:r>
          </a:p>
          <a:p>
            <a:r>
              <a:rPr lang="en-GB" dirty="0"/>
              <a:t>Hepatic hilus (including nodes along the common bile duct, common hepatic duct, hepatic artery, portal vein and cystic duct)</a:t>
            </a:r>
          </a:p>
          <a:p>
            <a:r>
              <a:rPr lang="en-GB" dirty="0"/>
              <a:t>Coeliac – near the coeliac artery in the abdomen</a:t>
            </a:r>
          </a:p>
          <a:p>
            <a:r>
              <a:rPr lang="en-GB" dirty="0"/>
              <a:t>Superior mesenteric artery</a:t>
            </a:r>
          </a:p>
        </p:txBody>
      </p:sp>
      <p:grpSp>
        <p:nvGrpSpPr>
          <p:cNvPr id="10" name="Group 9">
            <a:extLst>
              <a:ext uri="{FF2B5EF4-FFF2-40B4-BE49-F238E27FC236}">
                <a16:creationId xmlns:a16="http://schemas.microsoft.com/office/drawing/2014/main" id="{4D5C33AF-4E06-4309-90AB-FAC4CC59817D}"/>
              </a:ext>
            </a:extLst>
          </p:cNvPr>
          <p:cNvGrpSpPr/>
          <p:nvPr/>
        </p:nvGrpSpPr>
        <p:grpSpPr>
          <a:xfrm>
            <a:off x="8615218" y="1435255"/>
            <a:ext cx="3319712" cy="4415795"/>
            <a:chOff x="5135220" y="1052736"/>
            <a:chExt cx="4008780" cy="5332375"/>
          </a:xfrm>
        </p:grpSpPr>
        <p:pic>
          <p:nvPicPr>
            <p:cNvPr id="11" name="Graphic 10">
              <a:extLst>
                <a:ext uri="{FF2B5EF4-FFF2-40B4-BE49-F238E27FC236}">
                  <a16:creationId xmlns:a16="http://schemas.microsoft.com/office/drawing/2014/main" id="{F8905E08-882C-4300-83EB-D6049831E9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12" name="Rectangle 11">
              <a:extLst>
                <a:ext uri="{FF2B5EF4-FFF2-40B4-BE49-F238E27FC236}">
                  <a16:creationId xmlns:a16="http://schemas.microsoft.com/office/drawing/2014/main" id="{635333F8-33AD-4FB7-8EB8-DBF157EC3F54}"/>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3" name="Audio 2">
            <a:hlinkClick r:id="" action="ppaction://media"/>
            <a:extLst>
              <a:ext uri="{FF2B5EF4-FFF2-40B4-BE49-F238E27FC236}">
                <a16:creationId xmlns:a16="http://schemas.microsoft.com/office/drawing/2014/main" id="{33386CEA-E7FE-42BF-9098-B7716E41752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87392476"/>
      </p:ext>
    </p:extLst>
  </p:cSld>
  <p:clrMapOvr>
    <a:masterClrMapping/>
  </p:clrMapOvr>
  <mc:AlternateContent xmlns:mc="http://schemas.openxmlformats.org/markup-compatibility/2006" xmlns:p14="http://schemas.microsoft.com/office/powerpoint/2010/main">
    <mc:Choice Requires="p14">
      <p:transition spd="slow" p14:dur="2000" advTm="9692"/>
    </mc:Choice>
    <mc:Fallback xmlns="">
      <p:transition spd="slow" advTm="96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sp>
        <p:nvSpPr>
          <p:cNvPr id="20" name="Content Placeholder 2">
            <a:extLst>
              <a:ext uri="{FF2B5EF4-FFF2-40B4-BE49-F238E27FC236}">
                <a16:creationId xmlns:a16="http://schemas.microsoft.com/office/drawing/2014/main" id="{6D2399ED-74B8-4CB5-8FF0-4CD3C7B2AB33}"/>
              </a:ext>
            </a:extLst>
          </p:cNvPr>
          <p:cNvSpPr>
            <a:spLocks noGrp="1"/>
          </p:cNvSpPr>
          <p:nvPr>
            <p:ph idx="1"/>
          </p:nvPr>
        </p:nvSpPr>
        <p:spPr>
          <a:xfrm>
            <a:off x="838200" y="1180328"/>
            <a:ext cx="8058927" cy="5295136"/>
          </a:xfrm>
        </p:spPr>
        <p:txBody>
          <a:bodyPr numCol="2">
            <a:noAutofit/>
          </a:bodyPr>
          <a:lstStyle/>
          <a:p>
            <a:pPr marL="0" indent="0">
              <a:buNone/>
            </a:pPr>
            <a:r>
              <a:rPr lang="en-GB" dirty="0"/>
              <a:t>Ampulla of Vater:</a:t>
            </a:r>
          </a:p>
          <a:p>
            <a:r>
              <a:rPr lang="en-GB" dirty="0"/>
              <a:t>Common bile duct</a:t>
            </a:r>
          </a:p>
          <a:p>
            <a:r>
              <a:rPr lang="en-GB" dirty="0"/>
              <a:t>Common hepatic artery</a:t>
            </a:r>
          </a:p>
          <a:p>
            <a:r>
              <a:rPr lang="en-GB" dirty="0"/>
              <a:t>Portal vein</a:t>
            </a:r>
          </a:p>
          <a:p>
            <a:r>
              <a:rPr lang="en-GB" dirty="0"/>
              <a:t>Pyloric</a:t>
            </a:r>
          </a:p>
          <a:p>
            <a:r>
              <a:rPr lang="en-GB" dirty="0" err="1"/>
              <a:t>Infrapyloric</a:t>
            </a:r>
            <a:endParaRPr lang="en-GB" dirty="0"/>
          </a:p>
          <a:p>
            <a:r>
              <a:rPr lang="en-GB" dirty="0" err="1"/>
              <a:t>Subpyloric</a:t>
            </a:r>
            <a:endParaRPr lang="en-GB" dirty="0"/>
          </a:p>
          <a:p>
            <a:r>
              <a:rPr lang="en-GB" dirty="0"/>
              <a:t>Proximal mesenteric</a:t>
            </a:r>
          </a:p>
          <a:p>
            <a:endParaRPr lang="en-GB" dirty="0"/>
          </a:p>
          <a:p>
            <a:endParaRPr lang="en-GB" dirty="0"/>
          </a:p>
          <a:p>
            <a:endParaRPr lang="en-GB" dirty="0"/>
          </a:p>
          <a:p>
            <a:r>
              <a:rPr lang="en-GB" dirty="0"/>
              <a:t>Coeliac</a:t>
            </a:r>
          </a:p>
          <a:p>
            <a:r>
              <a:rPr lang="en-GB" dirty="0"/>
              <a:t>Posterior pancreaticoduodenal</a:t>
            </a:r>
          </a:p>
          <a:p>
            <a:r>
              <a:rPr lang="en-GB" dirty="0"/>
              <a:t>Anterior pancreaticoduodenal</a:t>
            </a:r>
          </a:p>
          <a:p>
            <a:r>
              <a:rPr lang="en-GB" dirty="0"/>
              <a:t>Superior mesenteric vein</a:t>
            </a:r>
          </a:p>
          <a:p>
            <a:r>
              <a:rPr lang="en-GB" dirty="0"/>
              <a:t>Right lateral wall of superior mesenteric artery</a:t>
            </a:r>
          </a:p>
          <a:p>
            <a:pPr marL="0" indent="0">
              <a:buNone/>
            </a:pPr>
            <a:endParaRPr lang="en-GB" dirty="0"/>
          </a:p>
        </p:txBody>
      </p:sp>
      <p:grpSp>
        <p:nvGrpSpPr>
          <p:cNvPr id="10" name="Group 9">
            <a:extLst>
              <a:ext uri="{FF2B5EF4-FFF2-40B4-BE49-F238E27FC236}">
                <a16:creationId xmlns:a16="http://schemas.microsoft.com/office/drawing/2014/main" id="{4D5C33AF-4E06-4309-90AB-FAC4CC59817D}"/>
              </a:ext>
            </a:extLst>
          </p:cNvPr>
          <p:cNvGrpSpPr/>
          <p:nvPr/>
        </p:nvGrpSpPr>
        <p:grpSpPr>
          <a:xfrm>
            <a:off x="8615218" y="1435255"/>
            <a:ext cx="3319712" cy="4415795"/>
            <a:chOff x="5135220" y="1052736"/>
            <a:chExt cx="4008780" cy="5332375"/>
          </a:xfrm>
        </p:grpSpPr>
        <p:pic>
          <p:nvPicPr>
            <p:cNvPr id="11" name="Graphic 10">
              <a:extLst>
                <a:ext uri="{FF2B5EF4-FFF2-40B4-BE49-F238E27FC236}">
                  <a16:creationId xmlns:a16="http://schemas.microsoft.com/office/drawing/2014/main" id="{F8905E08-882C-4300-83EB-D6049831E9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12" name="Rectangle 11">
              <a:extLst>
                <a:ext uri="{FF2B5EF4-FFF2-40B4-BE49-F238E27FC236}">
                  <a16:creationId xmlns:a16="http://schemas.microsoft.com/office/drawing/2014/main" id="{635333F8-33AD-4FB7-8EB8-DBF157EC3F54}"/>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3" name="Audio 2">
            <a:hlinkClick r:id="" action="ppaction://media"/>
            <a:extLst>
              <a:ext uri="{FF2B5EF4-FFF2-40B4-BE49-F238E27FC236}">
                <a16:creationId xmlns:a16="http://schemas.microsoft.com/office/drawing/2014/main" id="{A049E7A1-037A-46ED-8D58-0F1DAF8C39B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05052094"/>
      </p:ext>
    </p:extLst>
  </p:cSld>
  <p:clrMapOvr>
    <a:masterClrMapping/>
  </p:clrMapOvr>
  <mc:AlternateContent xmlns:mc="http://schemas.openxmlformats.org/markup-compatibility/2006" xmlns:p14="http://schemas.microsoft.com/office/powerpoint/2010/main">
    <mc:Choice Requires="p14">
      <p:transition spd="slow" p14:dur="2000" advTm="7928"/>
    </mc:Choice>
    <mc:Fallback xmlns="">
      <p:transition spd="slow" advTm="79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Diagnosis - Liver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sp>
        <p:nvSpPr>
          <p:cNvPr id="10" name="Content Placeholder 2">
            <a:extLst>
              <a:ext uri="{FF2B5EF4-FFF2-40B4-BE49-F238E27FC236}">
                <a16:creationId xmlns:a16="http://schemas.microsoft.com/office/drawing/2014/main" id="{59A949C7-EDD2-4C15-A2C9-84B83AC221D7}"/>
              </a:ext>
            </a:extLst>
          </p:cNvPr>
          <p:cNvSpPr>
            <a:spLocks noGrp="1"/>
          </p:cNvSpPr>
          <p:nvPr>
            <p:ph idx="1"/>
          </p:nvPr>
        </p:nvSpPr>
        <p:spPr>
          <a:xfrm>
            <a:off x="838201" y="1180328"/>
            <a:ext cx="5257800" cy="5295136"/>
          </a:xfrm>
        </p:spPr>
        <p:txBody>
          <a:bodyPr numCol="1">
            <a:noAutofit/>
          </a:bodyPr>
          <a:lstStyle/>
          <a:p>
            <a:r>
              <a:rPr lang="en-GB" sz="2000" dirty="0"/>
              <a:t>Blood tests – Liver Function Tests (LFTs) &amp; Full Blood Count (FBC)</a:t>
            </a:r>
          </a:p>
          <a:p>
            <a:r>
              <a:rPr lang="en-GB" sz="2000" dirty="0"/>
              <a:t>Ultrasound scan</a:t>
            </a:r>
          </a:p>
          <a:p>
            <a:r>
              <a:rPr lang="en-GB" sz="2000" dirty="0"/>
              <a:t>CT scan</a:t>
            </a:r>
          </a:p>
          <a:p>
            <a:r>
              <a:rPr lang="en-GB" sz="2000" dirty="0"/>
              <a:t>MRI scan</a:t>
            </a:r>
          </a:p>
          <a:p>
            <a:r>
              <a:rPr lang="en-GB" sz="2000" dirty="0"/>
              <a:t>Biopsy</a:t>
            </a:r>
          </a:p>
          <a:p>
            <a:r>
              <a:rPr lang="en-GB" sz="2000" dirty="0"/>
              <a:t>Laparoscopy – examination of the abdominal cavity under general anaesthesia using keyhole surgical techniques</a:t>
            </a:r>
          </a:p>
          <a:p>
            <a:endParaRPr lang="en-GB" sz="2000" dirty="0"/>
          </a:p>
          <a:p>
            <a:pPr marL="0" indent="0">
              <a:buNone/>
            </a:pPr>
            <a:endParaRPr lang="en-GB" sz="2000" dirty="0"/>
          </a:p>
          <a:p>
            <a:pPr marL="0" indent="0">
              <a:buNone/>
            </a:pPr>
            <a:endParaRPr lang="en-GB" sz="2000" dirty="0"/>
          </a:p>
        </p:txBody>
      </p:sp>
      <p:pic>
        <p:nvPicPr>
          <p:cNvPr id="11" name="Picture 10">
            <a:extLst>
              <a:ext uri="{FF2B5EF4-FFF2-40B4-BE49-F238E27FC236}">
                <a16:creationId xmlns:a16="http://schemas.microsoft.com/office/drawing/2014/main" id="{DAC0BD90-99B7-4397-859E-F7ED82C75963}"/>
              </a:ext>
            </a:extLst>
          </p:cNvPr>
          <p:cNvPicPr>
            <a:picLocks noChangeAspect="1"/>
          </p:cNvPicPr>
          <p:nvPr/>
        </p:nvPicPr>
        <p:blipFill>
          <a:blip r:embed="rId5"/>
          <a:stretch>
            <a:fillRect/>
          </a:stretch>
        </p:blipFill>
        <p:spPr>
          <a:xfrm>
            <a:off x="6457949" y="2262956"/>
            <a:ext cx="4895850" cy="2962275"/>
          </a:xfrm>
          <a:prstGeom prst="rect">
            <a:avLst/>
          </a:prstGeom>
        </p:spPr>
      </p:pic>
      <p:pic>
        <p:nvPicPr>
          <p:cNvPr id="3" name="Audio 2">
            <a:hlinkClick r:id="" action="ppaction://media"/>
            <a:extLst>
              <a:ext uri="{FF2B5EF4-FFF2-40B4-BE49-F238E27FC236}">
                <a16:creationId xmlns:a16="http://schemas.microsoft.com/office/drawing/2014/main" id="{4B4F10B4-139A-4477-9EDA-407B1675721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93073757"/>
      </p:ext>
    </p:extLst>
  </p:cSld>
  <p:clrMapOvr>
    <a:masterClrMapping/>
  </p:clrMapOvr>
  <mc:AlternateContent xmlns:mc="http://schemas.openxmlformats.org/markup-compatibility/2006" xmlns:p14="http://schemas.microsoft.com/office/powerpoint/2010/main">
    <mc:Choice Requires="p14">
      <p:transition spd="slow" p14:dur="2000" advTm="21442"/>
    </mc:Choice>
    <mc:Fallback xmlns="">
      <p:transition spd="slow" advTm="214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AADED66-7FEC-49DF-A3A6-8B46D4E4B5D1}"/>
              </a:ext>
            </a:extLst>
          </p:cNvPr>
          <p:cNvPicPr>
            <a:picLocks noChangeAspect="1"/>
          </p:cNvPicPr>
          <p:nvPr/>
        </p:nvPicPr>
        <p:blipFill>
          <a:blip r:embed="rId5"/>
          <a:stretch>
            <a:fillRect/>
          </a:stretch>
        </p:blipFill>
        <p:spPr>
          <a:xfrm>
            <a:off x="8461095" y="1550662"/>
            <a:ext cx="3194612" cy="2100079"/>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Diagnosis – Gallbladder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sp>
        <p:nvSpPr>
          <p:cNvPr id="10" name="Content Placeholder 2">
            <a:extLst>
              <a:ext uri="{FF2B5EF4-FFF2-40B4-BE49-F238E27FC236}">
                <a16:creationId xmlns:a16="http://schemas.microsoft.com/office/drawing/2014/main" id="{59A949C7-EDD2-4C15-A2C9-84B83AC221D7}"/>
              </a:ext>
            </a:extLst>
          </p:cNvPr>
          <p:cNvSpPr>
            <a:spLocks noGrp="1"/>
          </p:cNvSpPr>
          <p:nvPr>
            <p:ph idx="1"/>
          </p:nvPr>
        </p:nvSpPr>
        <p:spPr>
          <a:xfrm>
            <a:off x="838201" y="1157178"/>
            <a:ext cx="10817505" cy="5295136"/>
          </a:xfrm>
        </p:spPr>
        <p:txBody>
          <a:bodyPr numCol="1">
            <a:noAutofit/>
          </a:bodyPr>
          <a:lstStyle/>
          <a:p>
            <a:r>
              <a:rPr lang="en-GB" sz="2000" dirty="0"/>
              <a:t>Blood tests – Liver Function Tests (LFTs), Full Blood Count (FBC), Urea &amp; electrolytes, Tumour markers</a:t>
            </a:r>
          </a:p>
          <a:p>
            <a:r>
              <a:rPr lang="en-GB" sz="2000" dirty="0"/>
              <a:t>Ultrasound scan</a:t>
            </a:r>
          </a:p>
          <a:p>
            <a:r>
              <a:rPr lang="en-GB" sz="2000" dirty="0"/>
              <a:t>CT scan</a:t>
            </a:r>
          </a:p>
          <a:p>
            <a:r>
              <a:rPr lang="en-GB" sz="2000" dirty="0"/>
              <a:t>Endoscopic Ultrasound</a:t>
            </a:r>
          </a:p>
          <a:p>
            <a:r>
              <a:rPr lang="en-GB" sz="2000" dirty="0"/>
              <a:t>MRI scan / MRCP (Magnetic Resonance Cholangio Pancreatography)</a:t>
            </a:r>
          </a:p>
          <a:p>
            <a:r>
              <a:rPr lang="en-GB" sz="2000" dirty="0"/>
              <a:t>Biopsy (for solid tissue samples) / FNA (Fine Needle Aspiration – for fluid samples)</a:t>
            </a:r>
          </a:p>
          <a:p>
            <a:r>
              <a:rPr lang="en-GB" sz="2000" dirty="0"/>
              <a:t>ERCP (Endoscopic Retrograde Cholangio Pancreatography) – an endoscope is inserted through the mouth, through the stomach and as far as the bile ducts.  The endoscope can release contrast medium for x-rays or take a biopsy sample</a:t>
            </a:r>
          </a:p>
          <a:p>
            <a:r>
              <a:rPr lang="en-GB" sz="2000" dirty="0"/>
              <a:t>Cholangiography – x-rays of the liver and bile ducts using contrast medium</a:t>
            </a:r>
          </a:p>
          <a:p>
            <a:r>
              <a:rPr lang="en-GB" sz="2000" dirty="0"/>
              <a:t>Laparoscopy – examination of the abdominal cavity under general anaesthesia using keyhole surgical techniques</a:t>
            </a:r>
          </a:p>
          <a:p>
            <a:pPr marL="0" indent="0">
              <a:buNone/>
            </a:pPr>
            <a:endParaRPr lang="en-GB" sz="2000" dirty="0"/>
          </a:p>
          <a:p>
            <a:pPr marL="0" indent="0">
              <a:buNone/>
            </a:pPr>
            <a:endParaRPr lang="en-GB" sz="2000" dirty="0"/>
          </a:p>
        </p:txBody>
      </p:sp>
      <p:pic>
        <p:nvPicPr>
          <p:cNvPr id="9" name="Audio 8">
            <a:hlinkClick r:id="" action="ppaction://media"/>
            <a:extLst>
              <a:ext uri="{FF2B5EF4-FFF2-40B4-BE49-F238E27FC236}">
                <a16:creationId xmlns:a16="http://schemas.microsoft.com/office/drawing/2014/main" id="{E31E0A4B-60B5-4894-946F-7565E11F43C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61480374"/>
      </p:ext>
    </p:extLst>
  </p:cSld>
  <p:clrMapOvr>
    <a:masterClrMapping/>
  </p:clrMapOvr>
  <mc:AlternateContent xmlns:mc="http://schemas.openxmlformats.org/markup-compatibility/2006" xmlns:p14="http://schemas.microsoft.com/office/powerpoint/2010/main">
    <mc:Choice Requires="p14">
      <p:transition spd="slow" p14:dur="2000" advTm="11945"/>
    </mc:Choice>
    <mc:Fallback xmlns="">
      <p:transition spd="slow" advTm="119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Morphology – Liver &amp; Intrahepatic bile ducts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2824223"/>
            <a:ext cx="10515599" cy="3352740"/>
          </a:xfrm>
        </p:spPr>
        <p:txBody>
          <a:bodyPr>
            <a:normAutofit fontScale="92500" lnSpcReduction="10000"/>
          </a:bodyPr>
          <a:lstStyle/>
          <a:p>
            <a:r>
              <a:rPr lang="en-GB" dirty="0"/>
              <a:t>Hepatocellular carcinoma – M8170/3</a:t>
            </a:r>
          </a:p>
          <a:p>
            <a:r>
              <a:rPr lang="en-GB" dirty="0"/>
              <a:t>Hepatocellular carcinoma, fibrolamellar – M8171/3</a:t>
            </a:r>
          </a:p>
          <a:p>
            <a:r>
              <a:rPr lang="en-GB" dirty="0"/>
              <a:t>Hepatocellular &amp; Cholangiocarcinoma, combined – M8180/3</a:t>
            </a:r>
          </a:p>
          <a:p>
            <a:r>
              <a:rPr lang="en-GB" dirty="0"/>
              <a:t>Angiosarcoma / </a:t>
            </a:r>
            <a:r>
              <a:rPr lang="en-GB" dirty="0" err="1"/>
              <a:t>Haemangiosarcoma</a:t>
            </a:r>
            <a:r>
              <a:rPr lang="en-GB" dirty="0"/>
              <a:t> – M9120/3</a:t>
            </a:r>
          </a:p>
          <a:p>
            <a:r>
              <a:rPr lang="en-GB" dirty="0"/>
              <a:t>Hepatoblastoma – M8970/3</a:t>
            </a:r>
          </a:p>
          <a:p>
            <a:r>
              <a:rPr lang="en-GB" dirty="0"/>
              <a:t>Kupffer cell sarcoma – M9124/3</a:t>
            </a:r>
          </a:p>
          <a:p>
            <a:r>
              <a:rPr lang="en-GB" dirty="0"/>
              <a:t>Cholangiocarcinoma, may occur in the bile ducts both within and external to the liver – M8160/3</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Picture 6">
            <a:extLst>
              <a:ext uri="{FF2B5EF4-FFF2-40B4-BE49-F238E27FC236}">
                <a16:creationId xmlns:a16="http://schemas.microsoft.com/office/drawing/2014/main" id="{AC2D563A-719E-4159-B814-CD695236BBF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317620" y="2512284"/>
            <a:ext cx="2125378" cy="2125378"/>
          </a:xfrm>
          <a:prstGeom prst="rect">
            <a:avLst/>
          </a:prstGeom>
        </p:spPr>
      </p:pic>
      <p:sp>
        <p:nvSpPr>
          <p:cNvPr id="8" name="TextBox 7">
            <a:extLst>
              <a:ext uri="{FF2B5EF4-FFF2-40B4-BE49-F238E27FC236}">
                <a16:creationId xmlns:a16="http://schemas.microsoft.com/office/drawing/2014/main" id="{8732A4F3-C7F9-4891-AF00-2F368CAECB51}"/>
              </a:ext>
            </a:extLst>
          </p:cNvPr>
          <p:cNvSpPr txBox="1"/>
          <p:nvPr/>
        </p:nvSpPr>
        <p:spPr>
          <a:xfrm>
            <a:off x="838201" y="1435509"/>
            <a:ext cx="10515600" cy="1569660"/>
          </a:xfrm>
          <a:prstGeom prst="rect">
            <a:avLst/>
          </a:prstGeom>
          <a:noFill/>
        </p:spPr>
        <p:txBody>
          <a:bodyPr wrap="square" rtlCol="0">
            <a:spAutoFit/>
          </a:bodyPr>
          <a:lstStyle/>
          <a:p>
            <a:r>
              <a:rPr lang="en-GB" sz="2400" dirty="0"/>
              <a:t>The liver is a common organ in which to find secondary tumours – these would have an ICD-O-3 morphology code ending in /6 and must </a:t>
            </a:r>
            <a:r>
              <a:rPr lang="en-GB" sz="2400" b="1" dirty="0"/>
              <a:t>not</a:t>
            </a:r>
            <a:r>
              <a:rPr lang="en-GB" sz="2400" dirty="0"/>
              <a:t> be recorded as primary tumours. </a:t>
            </a:r>
            <a:r>
              <a:rPr lang="en-GB" sz="2400" b="1" dirty="0"/>
              <a:t>Invasive primary</a:t>
            </a:r>
            <a:r>
              <a:rPr lang="en-GB" sz="2400" dirty="0"/>
              <a:t> liver tumours include:</a:t>
            </a:r>
          </a:p>
          <a:p>
            <a:endParaRPr lang="en-GB" sz="2400" dirty="0"/>
          </a:p>
        </p:txBody>
      </p:sp>
      <p:pic>
        <p:nvPicPr>
          <p:cNvPr id="9" name="Audio 8">
            <a:hlinkClick r:id="" action="ppaction://media"/>
            <a:extLst>
              <a:ext uri="{FF2B5EF4-FFF2-40B4-BE49-F238E27FC236}">
                <a16:creationId xmlns:a16="http://schemas.microsoft.com/office/drawing/2014/main" id="{A01E3FA3-10FC-4AA9-850E-507CB2707AE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46537865"/>
      </p:ext>
    </p:extLst>
  </p:cSld>
  <p:clrMapOvr>
    <a:masterClrMapping/>
  </p:clrMapOvr>
  <mc:AlternateContent xmlns:mc="http://schemas.openxmlformats.org/markup-compatibility/2006" xmlns:p14="http://schemas.microsoft.com/office/powerpoint/2010/main">
    <mc:Choice Requires="p14">
      <p:transition spd="slow" p14:dur="2000" advTm="27981"/>
    </mc:Choice>
    <mc:Fallback xmlns="">
      <p:transition spd="slow" advTm="279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Morphology – Gallbladder &amp; Extrahepatic bile ducts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2266506"/>
            <a:ext cx="10515599" cy="3910457"/>
          </a:xfrm>
        </p:spPr>
        <p:txBody>
          <a:bodyPr>
            <a:normAutofit/>
          </a:bodyPr>
          <a:lstStyle/>
          <a:p>
            <a:r>
              <a:rPr lang="en-GB" dirty="0"/>
              <a:t>Cholangiocarcinoma – M8160/3</a:t>
            </a:r>
          </a:p>
          <a:p>
            <a:r>
              <a:rPr lang="en-GB" dirty="0"/>
              <a:t>Bile duct cystadenocarcinoma – M8161/3</a:t>
            </a:r>
          </a:p>
          <a:p>
            <a:r>
              <a:rPr lang="en-GB" dirty="0"/>
              <a:t>Adenocarcinoma – M8140/3</a:t>
            </a:r>
          </a:p>
          <a:p>
            <a:r>
              <a:rPr lang="en-GB" dirty="0" err="1"/>
              <a:t>Klatskins</a:t>
            </a:r>
            <a:r>
              <a:rPr lang="en-GB" dirty="0"/>
              <a:t> tumour – M8162/3</a:t>
            </a:r>
          </a:p>
          <a:p>
            <a:pPr marL="0" indent="0">
              <a:buNone/>
            </a:pPr>
            <a:r>
              <a:rPr lang="en-GB" dirty="0"/>
              <a:t>   (also known as a Hilar- or Perihilar-cholangiocarcinoma)</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7" name="Picture 6">
            <a:extLst>
              <a:ext uri="{FF2B5EF4-FFF2-40B4-BE49-F238E27FC236}">
                <a16:creationId xmlns:a16="http://schemas.microsoft.com/office/drawing/2014/main" id="{AC2D563A-719E-4159-B814-CD695236BBF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317620" y="2512284"/>
            <a:ext cx="2125378" cy="2125378"/>
          </a:xfrm>
          <a:prstGeom prst="rect">
            <a:avLst/>
          </a:prstGeom>
        </p:spPr>
      </p:pic>
      <p:sp>
        <p:nvSpPr>
          <p:cNvPr id="8" name="TextBox 7">
            <a:extLst>
              <a:ext uri="{FF2B5EF4-FFF2-40B4-BE49-F238E27FC236}">
                <a16:creationId xmlns:a16="http://schemas.microsoft.com/office/drawing/2014/main" id="{8732A4F3-C7F9-4891-AF00-2F368CAECB51}"/>
              </a:ext>
            </a:extLst>
          </p:cNvPr>
          <p:cNvSpPr txBox="1"/>
          <p:nvPr/>
        </p:nvSpPr>
        <p:spPr>
          <a:xfrm>
            <a:off x="838201" y="1435509"/>
            <a:ext cx="10515600" cy="830997"/>
          </a:xfrm>
          <a:prstGeom prst="rect">
            <a:avLst/>
          </a:prstGeom>
          <a:noFill/>
        </p:spPr>
        <p:txBody>
          <a:bodyPr wrap="square" rtlCol="0">
            <a:spAutoFit/>
          </a:bodyPr>
          <a:lstStyle/>
          <a:p>
            <a:r>
              <a:rPr lang="en-GB" sz="2400" dirty="0"/>
              <a:t>Invasive tumours of the gallbladder and extrahepatic bile ducts include:</a:t>
            </a:r>
          </a:p>
          <a:p>
            <a:endParaRPr lang="en-GB" sz="2400" dirty="0"/>
          </a:p>
        </p:txBody>
      </p:sp>
      <p:pic>
        <p:nvPicPr>
          <p:cNvPr id="10" name="Audio 9">
            <a:hlinkClick r:id="" action="ppaction://media"/>
            <a:extLst>
              <a:ext uri="{FF2B5EF4-FFF2-40B4-BE49-F238E27FC236}">
                <a16:creationId xmlns:a16="http://schemas.microsoft.com/office/drawing/2014/main" id="{0C045BF1-2E22-4A96-B82D-57C71ECB630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60596563"/>
      </p:ext>
    </p:extLst>
  </p:cSld>
  <p:clrMapOvr>
    <a:masterClrMapping/>
  </p:clrMapOvr>
  <mc:AlternateContent xmlns:mc="http://schemas.openxmlformats.org/markup-compatibility/2006" xmlns:p14="http://schemas.microsoft.com/office/powerpoint/2010/main">
    <mc:Choice Requires="p14">
      <p:transition spd="slow" p14:dur="2000" advTm="14396"/>
    </mc:Choice>
    <mc:Fallback xmlns="">
      <p:transition spd="slow" advTm="143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Morphology – Ampulla of Vater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2266506"/>
            <a:ext cx="10515599" cy="3910457"/>
          </a:xfrm>
        </p:spPr>
        <p:txBody>
          <a:bodyPr>
            <a:normAutofit/>
          </a:bodyPr>
          <a:lstStyle/>
          <a:p>
            <a:r>
              <a:rPr lang="en-GB" dirty="0"/>
              <a:t>Adenocarcinoma NOS – M8140/3</a:t>
            </a:r>
          </a:p>
          <a:p>
            <a:r>
              <a:rPr lang="en-GB" dirty="0"/>
              <a:t>Adenocarcinoma, intestinal type – M8144/3</a:t>
            </a:r>
          </a:p>
          <a:p>
            <a:r>
              <a:rPr lang="en-GB" dirty="0"/>
              <a:t>Adenocarcinoma, pancreatobiliary type – M8163/3</a:t>
            </a:r>
          </a:p>
          <a:p>
            <a:r>
              <a:rPr lang="en-GB" dirty="0"/>
              <a:t>Neuroendocrine (carcinoid) tumour – M8240/3</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7" name="Picture 6">
            <a:extLst>
              <a:ext uri="{FF2B5EF4-FFF2-40B4-BE49-F238E27FC236}">
                <a16:creationId xmlns:a16="http://schemas.microsoft.com/office/drawing/2014/main" id="{AC2D563A-719E-4159-B814-CD695236BBF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317620" y="2512284"/>
            <a:ext cx="2125378" cy="2125378"/>
          </a:xfrm>
          <a:prstGeom prst="rect">
            <a:avLst/>
          </a:prstGeom>
        </p:spPr>
      </p:pic>
      <p:sp>
        <p:nvSpPr>
          <p:cNvPr id="8" name="TextBox 7">
            <a:extLst>
              <a:ext uri="{FF2B5EF4-FFF2-40B4-BE49-F238E27FC236}">
                <a16:creationId xmlns:a16="http://schemas.microsoft.com/office/drawing/2014/main" id="{8732A4F3-C7F9-4891-AF00-2F368CAECB51}"/>
              </a:ext>
            </a:extLst>
          </p:cNvPr>
          <p:cNvSpPr txBox="1"/>
          <p:nvPr/>
        </p:nvSpPr>
        <p:spPr>
          <a:xfrm>
            <a:off x="838201" y="1435509"/>
            <a:ext cx="10515600" cy="1200329"/>
          </a:xfrm>
          <a:prstGeom prst="rect">
            <a:avLst/>
          </a:prstGeom>
          <a:noFill/>
        </p:spPr>
        <p:txBody>
          <a:bodyPr wrap="square" rtlCol="0">
            <a:spAutoFit/>
          </a:bodyPr>
          <a:lstStyle/>
          <a:p>
            <a:r>
              <a:rPr lang="en-GB" sz="2400" dirty="0"/>
              <a:t>The ampulla of vater is where the bile ducts meets the pancreatic duct. Invasive tumours of the ampulla of vater include:</a:t>
            </a:r>
          </a:p>
          <a:p>
            <a:endParaRPr lang="en-GB" sz="2400" dirty="0"/>
          </a:p>
        </p:txBody>
      </p:sp>
      <p:pic>
        <p:nvPicPr>
          <p:cNvPr id="10" name="Audio 9">
            <a:hlinkClick r:id="" action="ppaction://media"/>
            <a:extLst>
              <a:ext uri="{FF2B5EF4-FFF2-40B4-BE49-F238E27FC236}">
                <a16:creationId xmlns:a16="http://schemas.microsoft.com/office/drawing/2014/main" id="{5914045F-4E12-4300-A320-CF4CA69EFFA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6007732"/>
      </p:ext>
    </p:extLst>
  </p:cSld>
  <p:clrMapOvr>
    <a:masterClrMapping/>
  </p:clrMapOvr>
  <mc:AlternateContent xmlns:mc="http://schemas.openxmlformats.org/markup-compatibility/2006" xmlns:p14="http://schemas.microsoft.com/office/powerpoint/2010/main">
    <mc:Choice Requires="p14">
      <p:transition spd="slow" p14:dur="2000" advTm="9182"/>
    </mc:Choice>
    <mc:Fallback xmlns="">
      <p:transition spd="slow" advTm="91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62725" cy="4741453"/>
          </a:xfrm>
        </p:spPr>
        <p:txBody>
          <a:bodyPr>
            <a:normAutofit/>
          </a:bodyPr>
          <a:lstStyle/>
          <a:p>
            <a:r>
              <a:rPr lang="en-GB" dirty="0"/>
              <a:t>Hepatobiliary – Liver &amp; Gallbladder</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08/12/2025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1" name="Audio 10">
            <a:hlinkClick r:id="" action="ppaction://media"/>
            <a:extLst>
              <a:ext uri="{FF2B5EF4-FFF2-40B4-BE49-F238E27FC236}">
                <a16:creationId xmlns:a16="http://schemas.microsoft.com/office/drawing/2014/main" id="{ED29118A-17CA-4A03-B86D-DC90EC9A799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22227"/>
    </mc:Choice>
    <mc:Fallback xmlns="">
      <p:transition spd="slow" advTm="222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ICD10 coding – Liver &amp; Intrahepatic bile ducts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1">
            <a:normAutofit/>
          </a:bodyPr>
          <a:lstStyle/>
          <a:p>
            <a:r>
              <a:rPr lang="en-GB" dirty="0"/>
              <a:t>Liver cell carcinoma - C22.0</a:t>
            </a:r>
          </a:p>
          <a:p>
            <a:r>
              <a:rPr lang="en-GB" dirty="0"/>
              <a:t>Intrahepatic bile duct carcinoma – C22.1</a:t>
            </a:r>
          </a:p>
          <a:p>
            <a:r>
              <a:rPr lang="en-GB" dirty="0"/>
              <a:t>Hepatoblastoma – C22.2</a:t>
            </a:r>
          </a:p>
          <a:p>
            <a:r>
              <a:rPr lang="en-GB" dirty="0"/>
              <a:t>Angiosarcoma of liver – C22.3</a:t>
            </a:r>
          </a:p>
          <a:p>
            <a:r>
              <a:rPr lang="en-GB" dirty="0"/>
              <a:t>Other sarcomas of liver – C22.4</a:t>
            </a:r>
          </a:p>
          <a:p>
            <a:r>
              <a:rPr lang="en-GB" dirty="0"/>
              <a:t>Other specified carcinomas of liver – C22.7</a:t>
            </a:r>
          </a:p>
          <a:p>
            <a:r>
              <a:rPr lang="en-GB" dirty="0"/>
              <a:t>Liver, unspecified - C22.9 </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Picture 6" descr="Icon&#10;&#10;Description automatically generated">
            <a:extLst>
              <a:ext uri="{FF2B5EF4-FFF2-40B4-BE49-F238E27FC236}">
                <a16:creationId xmlns:a16="http://schemas.microsoft.com/office/drawing/2014/main" id="{9031EF44-6E3F-4D18-82F4-13B1539EED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3853" y="3637016"/>
            <a:ext cx="2539947" cy="2539947"/>
          </a:xfrm>
          <a:prstGeom prst="rect">
            <a:avLst/>
          </a:prstGeom>
        </p:spPr>
      </p:pic>
      <p:pic>
        <p:nvPicPr>
          <p:cNvPr id="8" name="Audio 7">
            <a:hlinkClick r:id="" action="ppaction://media"/>
            <a:extLst>
              <a:ext uri="{FF2B5EF4-FFF2-40B4-BE49-F238E27FC236}">
                <a16:creationId xmlns:a16="http://schemas.microsoft.com/office/drawing/2014/main" id="{C583D34D-CBBA-4EDE-B405-FF9FBE4C7C0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95839040"/>
      </p:ext>
    </p:extLst>
  </p:cSld>
  <p:clrMapOvr>
    <a:masterClrMapping/>
  </p:clrMapOvr>
  <mc:AlternateContent xmlns:mc="http://schemas.openxmlformats.org/markup-compatibility/2006" xmlns:p14="http://schemas.microsoft.com/office/powerpoint/2010/main">
    <mc:Choice Requires="p14">
      <p:transition spd="slow" p14:dur="2000" advTm="20815"/>
    </mc:Choice>
    <mc:Fallback xmlns="">
      <p:transition spd="slow" advTm="208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ICD10 coding – Gallbladder and Other parts of biliary tract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1">
            <a:normAutofit/>
          </a:bodyPr>
          <a:lstStyle/>
          <a:p>
            <a:r>
              <a:rPr lang="en-GB" dirty="0"/>
              <a:t>Gallbladder – C23X</a:t>
            </a:r>
          </a:p>
          <a:p>
            <a:r>
              <a:rPr lang="en-GB" dirty="0"/>
              <a:t>Extrahepatic bile duct – C24.0</a:t>
            </a:r>
          </a:p>
          <a:p>
            <a:r>
              <a:rPr lang="en-GB" dirty="0"/>
              <a:t>Ampulla of Vater – C24.1</a:t>
            </a:r>
          </a:p>
          <a:p>
            <a:r>
              <a:rPr lang="en-GB" dirty="0"/>
              <a:t>Overlapping lesion of biliary tract – C24.8</a:t>
            </a:r>
          </a:p>
          <a:p>
            <a:r>
              <a:rPr lang="en-GB" dirty="0"/>
              <a:t>Biliary tract, unspecified – C24.9</a:t>
            </a:r>
          </a:p>
          <a:p>
            <a:endParaRPr lang="en-GB" dirty="0"/>
          </a:p>
          <a:p>
            <a:endParaRPr lang="en-GB" dirty="0"/>
          </a:p>
          <a:p>
            <a:r>
              <a:rPr lang="en-GB" dirty="0"/>
              <a:t>X – top level code only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Picture 6" descr="Icon&#10;&#10;Description automatically generated">
            <a:extLst>
              <a:ext uri="{FF2B5EF4-FFF2-40B4-BE49-F238E27FC236}">
                <a16:creationId xmlns:a16="http://schemas.microsoft.com/office/drawing/2014/main" id="{467585B3-93BD-49CF-AB38-066F307634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3853" y="3637016"/>
            <a:ext cx="2539947" cy="2539947"/>
          </a:xfrm>
          <a:prstGeom prst="rect">
            <a:avLst/>
          </a:prstGeom>
        </p:spPr>
      </p:pic>
      <p:pic>
        <p:nvPicPr>
          <p:cNvPr id="8" name="Audio 7">
            <a:hlinkClick r:id="" action="ppaction://media"/>
            <a:extLst>
              <a:ext uri="{FF2B5EF4-FFF2-40B4-BE49-F238E27FC236}">
                <a16:creationId xmlns:a16="http://schemas.microsoft.com/office/drawing/2014/main" id="{AF2ACC5F-6476-4D49-A46C-7D4B2DAB4CD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7758436"/>
      </p:ext>
    </p:extLst>
  </p:cSld>
  <p:clrMapOvr>
    <a:masterClrMapping/>
  </p:clrMapOvr>
  <mc:AlternateContent xmlns:mc="http://schemas.openxmlformats.org/markup-compatibility/2006" xmlns:p14="http://schemas.microsoft.com/office/powerpoint/2010/main">
    <mc:Choice Requires="p14">
      <p:transition spd="slow" p14:dur="2000" advTm="10505"/>
    </mc:Choice>
    <mc:Fallback xmlns="">
      <p:transition spd="slow" advTm="105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ICD10 coding – Non-invasive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877537" cy="4741453"/>
          </a:xfrm>
        </p:spPr>
        <p:txBody>
          <a:bodyPr numCol="1">
            <a:normAutofit fontScale="92500" lnSpcReduction="10000"/>
          </a:bodyPr>
          <a:lstStyle/>
          <a:p>
            <a:pPr marL="0" indent="0">
              <a:buNone/>
            </a:pPr>
            <a:r>
              <a:rPr lang="en-GB" dirty="0"/>
              <a:t>Tumours may also be non-invasive:</a:t>
            </a:r>
          </a:p>
          <a:p>
            <a:r>
              <a:rPr lang="en-GB" dirty="0"/>
              <a:t>Carcinoma in-situ of liver, gallbladder and bile ducts – D01.5</a:t>
            </a:r>
          </a:p>
          <a:p>
            <a:r>
              <a:rPr lang="en-GB" dirty="0"/>
              <a:t>Neoplasm of uncertain or unknown behaviour: connective and other soft tissue – D48.1</a:t>
            </a:r>
          </a:p>
          <a:p>
            <a:r>
              <a:rPr lang="en-GB" dirty="0"/>
              <a:t>Neoplasm of uncertain or unknown behaviour, unspecified – D48.9</a:t>
            </a:r>
          </a:p>
          <a:p>
            <a:endParaRPr lang="en-GB" dirty="0"/>
          </a:p>
          <a:p>
            <a:pPr marL="0" indent="0">
              <a:buNone/>
            </a:pPr>
            <a:r>
              <a:rPr lang="en-GB" altLang="en-US" dirty="0"/>
              <a:t>While your clinical team may request that these D coded tumours are recorded, these do not currently require a COSD submission from your cancer data management system.  NDRS obtains data on these tumours direct from pathology laboratories</a:t>
            </a: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Picture 6" descr="Icon&#10;&#10;Description automatically generated">
            <a:extLst>
              <a:ext uri="{FF2B5EF4-FFF2-40B4-BE49-F238E27FC236}">
                <a16:creationId xmlns:a16="http://schemas.microsoft.com/office/drawing/2014/main" id="{467585B3-93BD-49CF-AB38-066F307634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3853" y="3637016"/>
            <a:ext cx="2539947" cy="2539947"/>
          </a:xfrm>
          <a:prstGeom prst="rect">
            <a:avLst/>
          </a:prstGeom>
        </p:spPr>
      </p:pic>
      <p:pic>
        <p:nvPicPr>
          <p:cNvPr id="9" name="Audio 8">
            <a:hlinkClick r:id="" action="ppaction://media"/>
            <a:extLst>
              <a:ext uri="{FF2B5EF4-FFF2-40B4-BE49-F238E27FC236}">
                <a16:creationId xmlns:a16="http://schemas.microsoft.com/office/drawing/2014/main" id="{680FEFD6-4328-4AF9-82D4-CF5FBB60A92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87768468"/>
      </p:ext>
    </p:extLst>
  </p:cSld>
  <p:clrMapOvr>
    <a:masterClrMapping/>
  </p:clrMapOvr>
  <mc:AlternateContent xmlns:mc="http://schemas.openxmlformats.org/markup-compatibility/2006" xmlns:p14="http://schemas.microsoft.com/office/powerpoint/2010/main">
    <mc:Choice Requires="p14">
      <p:transition spd="slow" p14:dur="2000" advTm="23938"/>
    </mc:Choice>
    <mc:Fallback xmlns="">
      <p:transition spd="slow" advTm="239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a:lnSpc>
                <a:spcPct val="120000"/>
              </a:lnSpc>
            </a:pPr>
            <a:r>
              <a:rPr lang="en-GB" dirty="0"/>
              <a:t>Grade 1 – Well differentiated: Tumours look very similar to the normal tissue and retain a degree of functionality.  Grade 1 tumours have the best prognosis</a:t>
            </a:r>
          </a:p>
          <a:p>
            <a:pPr>
              <a:lnSpc>
                <a:spcPct val="120000"/>
              </a:lnSpc>
            </a:pPr>
            <a:r>
              <a:rPr lang="en-GB" dirty="0"/>
              <a:t>Grade 2 – Moderately differentiated: Tumours are formed of cells that somewhat resemble the normal tissue and retain limited functionality.</a:t>
            </a:r>
          </a:p>
          <a:p>
            <a:pPr>
              <a:lnSpc>
                <a:spcPct val="120000"/>
              </a:lnSpc>
            </a:pPr>
            <a:r>
              <a:rPr lang="en-GB" dirty="0"/>
              <a:t>Grade 3 – Poorly differentiated: Tumours have very abnormal cells with little or no functionality. </a:t>
            </a:r>
          </a:p>
          <a:p>
            <a:pPr>
              <a:lnSpc>
                <a:spcPct val="120000"/>
              </a:lnSpc>
            </a:pPr>
            <a:r>
              <a:rPr lang="en-GB" dirty="0"/>
              <a:t>Grade 4 – Undifferentiated / anaplastic: The tumour cells have no similarity to normal cells. Grade 4 tumours have the worst prognosis</a:t>
            </a:r>
          </a:p>
          <a:p>
            <a:pPr marL="0" indent="0">
              <a:lnSpc>
                <a:spcPct val="120000"/>
              </a:lnSpc>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9" name="Audio 8">
            <a:hlinkClick r:id="" action="ppaction://media"/>
            <a:extLst>
              <a:ext uri="{FF2B5EF4-FFF2-40B4-BE49-F238E27FC236}">
                <a16:creationId xmlns:a16="http://schemas.microsoft.com/office/drawing/2014/main" id="{4549EF26-90E5-45BF-BF06-2E014A2CD9E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17690186"/>
      </p:ext>
    </p:extLst>
  </p:cSld>
  <p:clrMapOvr>
    <a:masterClrMapping/>
  </p:clrMapOvr>
  <mc:AlternateContent xmlns:mc="http://schemas.openxmlformats.org/markup-compatibility/2006" xmlns:p14="http://schemas.microsoft.com/office/powerpoint/2010/main">
    <mc:Choice Requires="p14">
      <p:transition spd="slow" p14:dur="2000" advTm="17779"/>
    </mc:Choice>
    <mc:Fallback xmlns="">
      <p:transition spd="slow" advTm="177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Prognostic indicator - BCLC</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lnSpc>
                <a:spcPct val="120000"/>
              </a:lnSpc>
              <a:buNone/>
            </a:pPr>
            <a:r>
              <a:rPr lang="en-GB" sz="2000" dirty="0"/>
              <a:t>The Barcelona Clinic Liver Cancer (BCLC) system is an additional prognostic indicator for hepatocellular carcinomas that combines the size and spread of the cancer with liver function and performance status</a:t>
            </a:r>
          </a:p>
          <a:p>
            <a:pPr>
              <a:lnSpc>
                <a:spcPct val="120000"/>
              </a:lnSpc>
            </a:pPr>
            <a:r>
              <a:rPr lang="en-GB" sz="2000" dirty="0"/>
              <a:t>0 – Very early stage.  Single nodule, less than or equal to 2cm, preserved liver function, PS 0</a:t>
            </a:r>
          </a:p>
          <a:p>
            <a:pPr>
              <a:lnSpc>
                <a:spcPct val="120000"/>
              </a:lnSpc>
            </a:pPr>
            <a:r>
              <a:rPr lang="en-GB" sz="2000" dirty="0"/>
              <a:t>A – Early stage. 3 nodules or less, each 3cm or less, preserved liver function, PS 0</a:t>
            </a:r>
          </a:p>
          <a:p>
            <a:pPr>
              <a:lnSpc>
                <a:spcPct val="120000"/>
              </a:lnSpc>
            </a:pPr>
            <a:r>
              <a:rPr lang="en-GB" sz="2000" dirty="0"/>
              <a:t>B – Intermediate stage.  Multinodular, preserved liver function, PS 0</a:t>
            </a:r>
          </a:p>
          <a:p>
            <a:pPr>
              <a:lnSpc>
                <a:spcPct val="120000"/>
              </a:lnSpc>
            </a:pPr>
            <a:r>
              <a:rPr lang="en-GB" sz="2000" dirty="0"/>
              <a:t>C – Advanced stage.  Portal invasion and/or extrahepatic spread, preserved liver function, PS 1-2</a:t>
            </a:r>
          </a:p>
          <a:p>
            <a:pPr>
              <a:lnSpc>
                <a:spcPct val="120000"/>
              </a:lnSpc>
            </a:pPr>
            <a:r>
              <a:rPr lang="en-GB" sz="2000" dirty="0"/>
              <a:t>D – Terminal stage. Any tumour burden, end stage liver function, PS 3-4</a:t>
            </a:r>
          </a:p>
          <a:p>
            <a:pPr marL="0" indent="0">
              <a:lnSpc>
                <a:spcPct val="120000"/>
              </a:lnSpc>
              <a:buNone/>
            </a:pPr>
            <a:r>
              <a:rPr lang="en-GB" sz="2000" b="1" dirty="0"/>
              <a:t>Hepatocellular </a:t>
            </a:r>
            <a:r>
              <a:rPr lang="en-GB" sz="2000" b="1"/>
              <a:t>carcinomas also </a:t>
            </a:r>
            <a:r>
              <a:rPr lang="en-GB" sz="2000" b="1" dirty="0"/>
              <a:t>require a UICC TNM stage</a:t>
            </a:r>
          </a:p>
          <a:p>
            <a:pPr marL="0" indent="0">
              <a:lnSpc>
                <a:spcPct val="120000"/>
              </a:lnSpc>
              <a:buNone/>
            </a:pPr>
            <a:endParaRPr lang="en-GB" sz="22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28" name="Audio 27">
            <a:hlinkClick r:id="" action="ppaction://media"/>
            <a:extLst>
              <a:ext uri="{FF2B5EF4-FFF2-40B4-BE49-F238E27FC236}">
                <a16:creationId xmlns:a16="http://schemas.microsoft.com/office/drawing/2014/main" id="{B0EC2AE8-4EE6-CFEA-4369-B4880AD5D8A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6597280"/>
      </p:ext>
    </p:extLst>
  </p:cSld>
  <p:clrMapOvr>
    <a:masterClrMapping/>
  </p:clrMapOvr>
  <mc:AlternateContent xmlns:mc="http://schemas.openxmlformats.org/markup-compatibility/2006" xmlns:p14="http://schemas.microsoft.com/office/powerpoint/2010/main">
    <mc:Choice Requires="p14">
      <p:transition spd="slow" p14:dur="2000" advTm="23056"/>
    </mc:Choice>
    <mc:Fallback xmlns="">
      <p:transition spd="slow" advTm="230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Stage - TNM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731500" cy="4741453"/>
          </a:xfrm>
        </p:spPr>
        <p:txBody>
          <a:bodyPr>
            <a:normAutofit/>
          </a:bodyPr>
          <a:lstStyle/>
          <a:p>
            <a:r>
              <a:rPr lang="en-GB" dirty="0"/>
              <a:t>Neuroendocrine (carcinoid) tumours are staged using UICC TNM, ENETS version</a:t>
            </a:r>
          </a:p>
          <a:p>
            <a:r>
              <a:rPr lang="en-GB" dirty="0"/>
              <a:t>Hepatoblastoma in CTYA patients are staged using the Pretext staging system (including any annotation factors):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10" name="Audio 9">
            <a:hlinkClick r:id="" action="ppaction://media"/>
            <a:extLst>
              <a:ext uri="{FF2B5EF4-FFF2-40B4-BE49-F238E27FC236}">
                <a16:creationId xmlns:a16="http://schemas.microsoft.com/office/drawing/2014/main" id="{7DB84CA9-5F91-7C63-EE22-763CB98D0E8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4419846"/>
      </p:ext>
    </p:extLst>
  </p:cSld>
  <p:clrMapOvr>
    <a:masterClrMapping/>
  </p:clrMapOvr>
  <mc:AlternateContent xmlns:mc="http://schemas.openxmlformats.org/markup-compatibility/2006" xmlns:p14="http://schemas.microsoft.com/office/powerpoint/2010/main">
    <mc:Choice Requires="p14">
      <p:transition spd="slow" p14:dur="2000" advTm="13664"/>
    </mc:Choice>
    <mc:Fallback xmlns="">
      <p:transition spd="slow" advTm="136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CTYA Hepatoblastoma – Pretext Stage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8" name="Audio 7">
            <a:hlinkClick r:id="" action="ppaction://media"/>
            <a:extLst>
              <a:ext uri="{FF2B5EF4-FFF2-40B4-BE49-F238E27FC236}">
                <a16:creationId xmlns:a16="http://schemas.microsoft.com/office/drawing/2014/main" id="{C8231F92-FA15-1B0D-2196-2DC98ADCA72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pic>
        <p:nvPicPr>
          <p:cNvPr id="13" name="Content Placeholder 12">
            <a:extLst>
              <a:ext uri="{FF2B5EF4-FFF2-40B4-BE49-F238E27FC236}">
                <a16:creationId xmlns:a16="http://schemas.microsoft.com/office/drawing/2014/main" id="{8C668D2A-FD74-70E2-F22F-C33AA2203B15}"/>
              </a:ext>
            </a:extLst>
          </p:cNvPr>
          <p:cNvPicPr>
            <a:picLocks noGrp="1" noChangeAspect="1"/>
          </p:cNvPicPr>
          <p:nvPr>
            <p:ph idx="1"/>
          </p:nvPr>
        </p:nvPicPr>
        <p:blipFill>
          <a:blip r:embed="rId6"/>
          <a:stretch>
            <a:fillRect/>
          </a:stretch>
        </p:blipFill>
        <p:spPr>
          <a:xfrm>
            <a:off x="1420200" y="1435100"/>
            <a:ext cx="9351599" cy="4741863"/>
          </a:xfrm>
        </p:spPr>
      </p:pic>
    </p:spTree>
    <p:extLst>
      <p:ext uri="{BB962C8B-B14F-4D97-AF65-F5344CB8AC3E}">
        <p14:creationId xmlns:p14="http://schemas.microsoft.com/office/powerpoint/2010/main" val="2974145968"/>
      </p:ext>
    </p:extLst>
  </p:cSld>
  <p:clrMapOvr>
    <a:masterClrMapping/>
  </p:clrMapOvr>
  <mc:AlternateContent xmlns:mc="http://schemas.openxmlformats.org/markup-compatibility/2006" xmlns:p14="http://schemas.microsoft.com/office/powerpoint/2010/main">
    <mc:Choice Requires="p14">
      <p:transition spd="slow" p14:dur="2000" advTm="5534"/>
    </mc:Choice>
    <mc:Fallback xmlns="">
      <p:transition spd="slow" advTm="55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Stage - TNM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731500" cy="4741453"/>
          </a:xfrm>
        </p:spPr>
        <p:txBody>
          <a:bodyPr>
            <a:normAutofit fontScale="92500" lnSpcReduction="10000"/>
          </a:bodyPr>
          <a:lstStyle/>
          <a:p>
            <a:r>
              <a:rPr lang="en-GB" dirty="0"/>
              <a:t>Other invasive primary liver tumours, including hepatocellular carcinomas,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pPr lvl="2"/>
            <a:r>
              <a:rPr lang="en-US" dirty="0"/>
              <a:t>Trusts are encouraged to </a:t>
            </a:r>
            <a:r>
              <a:rPr lang="en-US" b="1" dirty="0"/>
              <a:t>also</a:t>
            </a:r>
            <a:r>
              <a:rPr lang="en-US" dirty="0"/>
              <a:t> submit the </a:t>
            </a:r>
            <a:r>
              <a:rPr lang="en-US" b="1" dirty="0"/>
              <a:t>Barcelona (BCLC) prognostic indictor</a:t>
            </a:r>
            <a:r>
              <a:rPr lang="en-US" dirty="0"/>
              <a:t> for hepatocellular carcinomas</a:t>
            </a:r>
          </a:p>
          <a:p>
            <a:r>
              <a:rPr lang="en-US" dirty="0"/>
              <a:t>Please note that the UICC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9" name="Audio 8">
            <a:hlinkClick r:id="" action="ppaction://media"/>
            <a:extLst>
              <a:ext uri="{FF2B5EF4-FFF2-40B4-BE49-F238E27FC236}">
                <a16:creationId xmlns:a16="http://schemas.microsoft.com/office/drawing/2014/main" id="{AD73D618-2733-C41B-7D9A-2023E03CD5E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83871091"/>
      </p:ext>
    </p:extLst>
  </p:cSld>
  <p:clrMapOvr>
    <a:masterClrMapping/>
  </p:clrMapOvr>
  <mc:AlternateContent xmlns:mc="http://schemas.openxmlformats.org/markup-compatibility/2006" xmlns:p14="http://schemas.microsoft.com/office/powerpoint/2010/main">
    <mc:Choice Requires="p14">
      <p:transition spd="slow" p14:dur="2000" advTm="18900"/>
    </mc:Choice>
    <mc:Fallback xmlns="">
      <p:transition spd="slow" advTm="18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Stage - TNM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731500" cy="4741453"/>
          </a:xfrm>
        </p:spPr>
        <p:txBody>
          <a:bodyPr>
            <a:normAutofit/>
          </a:bodyPr>
          <a:lstStyle/>
          <a:p>
            <a:r>
              <a:rPr lang="en-GB" dirty="0"/>
              <a:t>For details on recording stage, please see the NDRS training module KPI-TNM Staging 101, available on this link: </a:t>
            </a:r>
            <a:r>
              <a:rPr lang="en-GB" sz="26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sz="26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GB" sz="2600" dirty="0"/>
          </a:p>
          <a:p>
            <a:r>
              <a:rPr lang="en-US" dirty="0"/>
              <a:t>Staging data sheets detailing the specific staging requirements can also be downloaded from the NDRS website for clinical use: </a:t>
            </a:r>
            <a:r>
              <a:rPr lang="en-US" u="sng" dirty="0">
                <a:solidFill>
                  <a:srgbClr val="2AA8AA"/>
                </a:solidFill>
              </a:rPr>
              <a:t>https://digital.nhs.uk/ndrs/data/cancer-data-training-materials/staging-sheets</a:t>
            </a:r>
          </a:p>
          <a:p>
            <a:endParaRPr 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13" name="Audio 12">
            <a:hlinkClick r:id="" action="ppaction://media"/>
            <a:extLst>
              <a:ext uri="{FF2B5EF4-FFF2-40B4-BE49-F238E27FC236}">
                <a16:creationId xmlns:a16="http://schemas.microsoft.com/office/drawing/2014/main" id="{DBA571D5-72B1-87AA-09BD-AB62DCE277C4}"/>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04947555"/>
      </p:ext>
    </p:extLst>
  </p:cSld>
  <p:clrMapOvr>
    <a:masterClrMapping/>
  </p:clrMapOvr>
  <mc:AlternateContent xmlns:mc="http://schemas.openxmlformats.org/markup-compatibility/2006" xmlns:p14="http://schemas.microsoft.com/office/powerpoint/2010/main">
    <mc:Choice Requires="p14">
      <p:transition spd="slow" p14:dur="2000" advTm="15248"/>
    </mc:Choice>
    <mc:Fallback xmlns="">
      <p:transition spd="slow" advTm="152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2F8C6FB-9477-46F7-8506-D8A4958CA403}"/>
              </a:ext>
            </a:extLst>
          </p:cNvPr>
          <p:cNvPicPr>
            <a:picLocks noChangeAspect="1"/>
          </p:cNvPicPr>
          <p:nvPr/>
        </p:nvPicPr>
        <p:blipFill>
          <a:blip r:embed="rId5"/>
          <a:stretch>
            <a:fillRect/>
          </a:stretch>
        </p:blipFill>
        <p:spPr>
          <a:xfrm>
            <a:off x="7734495" y="3429000"/>
            <a:ext cx="4174680" cy="252592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Liver &amp; Intrahepatic bile ducts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988892" cy="4741453"/>
          </a:xfrm>
        </p:spPr>
        <p:txBody>
          <a:bodyPr numCol="1" spcCol="180000">
            <a:normAutofit fontScale="92500"/>
          </a:bodyPr>
          <a:lstStyle/>
          <a:p>
            <a:pPr marL="0" indent="0">
              <a:buNone/>
            </a:pPr>
            <a:r>
              <a:rPr lang="en-GB" dirty="0"/>
              <a:t>Surgery to resect the liver may be offered where:</a:t>
            </a:r>
          </a:p>
          <a:p>
            <a:r>
              <a:rPr lang="en-GB" dirty="0"/>
              <a:t>The cancer is early stage</a:t>
            </a:r>
          </a:p>
          <a:p>
            <a:r>
              <a:rPr lang="en-GB" dirty="0"/>
              <a:t>Is in only one area of the liver</a:t>
            </a:r>
          </a:p>
          <a:p>
            <a:r>
              <a:rPr lang="en-GB" dirty="0"/>
              <a:t>Has not invaded the blood vessels</a:t>
            </a:r>
          </a:p>
          <a:p>
            <a:r>
              <a:rPr lang="en-GB" dirty="0"/>
              <a:t>Where the remaining liver tissue is functioning well</a:t>
            </a:r>
          </a:p>
          <a:p>
            <a:endParaRPr lang="en-GB" dirty="0"/>
          </a:p>
          <a:p>
            <a:pPr marL="0" indent="0">
              <a:buNone/>
            </a:pPr>
            <a:r>
              <a:rPr lang="en-GB" dirty="0"/>
              <a:t>Where the tumour is unresectable, the patient may be put on the waiting list for a liver transplant from a donor if fit enough and if specific transplant criteria are met</a:t>
            </a:r>
          </a:p>
          <a:p>
            <a:r>
              <a:rPr lang="en-GB" dirty="0"/>
              <a:t>To be a suitable replacement, the tissue type of a donor liver must be a close match to the patient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10" name="Audio 9">
            <a:hlinkClick r:id="" action="ppaction://media"/>
            <a:extLst>
              <a:ext uri="{FF2B5EF4-FFF2-40B4-BE49-F238E27FC236}">
                <a16:creationId xmlns:a16="http://schemas.microsoft.com/office/drawing/2014/main" id="{BD3DDB0F-BB77-412D-B3E2-DE8307C30EF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69200708"/>
      </p:ext>
    </p:extLst>
  </p:cSld>
  <p:clrMapOvr>
    <a:masterClrMapping/>
  </p:clrMapOvr>
  <mc:AlternateContent xmlns:mc="http://schemas.openxmlformats.org/markup-compatibility/2006" xmlns:p14="http://schemas.microsoft.com/office/powerpoint/2010/main">
    <mc:Choice Requires="p14">
      <p:transition spd="slow" p14:dur="2000" advTm="20964"/>
    </mc:Choice>
    <mc:Fallback xmlns="">
      <p:transition spd="slow" advTm="209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08/12/2025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Lower / Upper GI</a:t>
            </a:r>
            <a:br>
              <a:rPr lang="en-GB" dirty="0"/>
            </a:br>
            <a:r>
              <a:rPr lang="en-GB" sz="3600" dirty="0"/>
              <a:t>Hepatobiliary</a:t>
            </a:r>
          </a:p>
        </p:txBody>
      </p:sp>
      <p:grpSp>
        <p:nvGrpSpPr>
          <p:cNvPr id="6" name="Group 5">
            <a:extLst>
              <a:ext uri="{FF2B5EF4-FFF2-40B4-BE49-F238E27FC236}">
                <a16:creationId xmlns:a16="http://schemas.microsoft.com/office/drawing/2014/main" id="{ACE5B484-CE30-4529-B1D8-4FF112AB2D77}"/>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D01D8C9-3218-4165-A21F-C29077C7A509}"/>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2788583F-FB0D-4727-84D3-9881E2855F2B}"/>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400" dirty="0">
                  <a:solidFill>
                    <a:schemeClr val="tx1"/>
                  </a:solidFill>
                </a:rPr>
                <a:t>ICD10 coding</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9" name="Audio 8">
            <a:hlinkClick r:id="" action="ppaction://media"/>
            <a:extLst>
              <a:ext uri="{FF2B5EF4-FFF2-40B4-BE49-F238E27FC236}">
                <a16:creationId xmlns:a16="http://schemas.microsoft.com/office/drawing/2014/main" id="{923E4E9F-7817-4D49-B7F4-653975C8403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3230009"/>
      </p:ext>
    </p:extLst>
  </p:cSld>
  <p:clrMapOvr>
    <a:masterClrMapping/>
  </p:clrMapOvr>
  <mc:AlternateContent xmlns:mc="http://schemas.openxmlformats.org/markup-compatibility/2006" xmlns:p14="http://schemas.microsoft.com/office/powerpoint/2010/main">
    <mc:Choice Requires="p14">
      <p:transition spd="slow" p14:dur="2000" advTm="7068"/>
    </mc:Choice>
    <mc:Fallback xmlns="">
      <p:transition spd="slow" advTm="70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Liver &amp; Intrahepatic bile ducts – Percutaneous ethanol injection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202013"/>
            <a:ext cx="7426124" cy="5273451"/>
          </a:xfrm>
        </p:spPr>
        <p:txBody>
          <a:bodyPr numCol="1" spcCol="180000">
            <a:normAutofit/>
          </a:bodyPr>
          <a:lstStyle/>
          <a:p>
            <a:pPr marL="0" indent="0">
              <a:buNone/>
            </a:pPr>
            <a:r>
              <a:rPr lang="en-GB" dirty="0"/>
              <a:t>Percutaneous ethanol injection (PEI) involves one or more injections of pure alcohol directly into liver tumours</a:t>
            </a:r>
          </a:p>
          <a:p>
            <a:pPr marL="0" indent="0">
              <a:buNone/>
            </a:pPr>
            <a:endParaRPr lang="en-GB" dirty="0"/>
          </a:p>
          <a:p>
            <a:pPr marL="0" indent="0">
              <a:buNone/>
            </a:pPr>
            <a:r>
              <a:rPr lang="en-GB" dirty="0"/>
              <a:t>The tumour cells are dehydrated by the alcohol, killing them</a:t>
            </a:r>
          </a:p>
          <a:p>
            <a:pPr marL="0" indent="0">
              <a:buNone/>
            </a:pPr>
            <a:endParaRPr lang="en-GB" dirty="0"/>
          </a:p>
          <a:p>
            <a:pPr marL="0" indent="0">
              <a:buNone/>
            </a:pPr>
            <a:r>
              <a:rPr lang="en-GB" dirty="0"/>
              <a:t>This treatment is suitable for use on stage 1 hepatocellular carcinoma and may be offered where the patient is not fit for surgery or to control the cancer while the patient awaits a liver transplant</a:t>
            </a:r>
          </a:p>
          <a:p>
            <a:endParaRPr lang="en-GB" dirty="0"/>
          </a:p>
          <a:p>
            <a:pPr marL="0" indent="0">
              <a:buNone/>
            </a:pPr>
            <a:endParaRPr lang="en-GB" dirty="0"/>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8" name="Picture 7">
            <a:extLst>
              <a:ext uri="{FF2B5EF4-FFF2-40B4-BE49-F238E27FC236}">
                <a16:creationId xmlns:a16="http://schemas.microsoft.com/office/drawing/2014/main" id="{F82482D0-E3C9-4855-909B-2F0BDA1B11CC}"/>
              </a:ext>
            </a:extLst>
          </p:cNvPr>
          <p:cNvPicPr>
            <a:picLocks noChangeAspect="1"/>
          </p:cNvPicPr>
          <p:nvPr/>
        </p:nvPicPr>
        <p:blipFill>
          <a:blip r:embed="rId5"/>
          <a:stretch>
            <a:fillRect/>
          </a:stretch>
        </p:blipFill>
        <p:spPr>
          <a:xfrm>
            <a:off x="8264324" y="2294585"/>
            <a:ext cx="3532931" cy="2752102"/>
          </a:xfrm>
          <a:prstGeom prst="rect">
            <a:avLst/>
          </a:prstGeom>
        </p:spPr>
      </p:pic>
      <p:pic>
        <p:nvPicPr>
          <p:cNvPr id="7" name="Audio 6">
            <a:hlinkClick r:id="" action="ppaction://media"/>
            <a:extLst>
              <a:ext uri="{FF2B5EF4-FFF2-40B4-BE49-F238E27FC236}">
                <a16:creationId xmlns:a16="http://schemas.microsoft.com/office/drawing/2014/main" id="{EC73414F-0B99-4994-BBD6-B3176595FB0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66070708"/>
      </p:ext>
    </p:extLst>
  </p:cSld>
  <p:clrMapOvr>
    <a:masterClrMapping/>
  </p:clrMapOvr>
  <mc:AlternateContent xmlns:mc="http://schemas.openxmlformats.org/markup-compatibility/2006" xmlns:p14="http://schemas.microsoft.com/office/powerpoint/2010/main">
    <mc:Choice Requires="p14">
      <p:transition spd="slow" p14:dur="2000" advTm="14081"/>
    </mc:Choice>
    <mc:Fallback xmlns="">
      <p:transition spd="slow" advTm="140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Liver &amp; Intrahepatic bile ducts – Chemotherapy (TACE)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23161" cy="4741453"/>
          </a:xfrm>
        </p:spPr>
        <p:txBody>
          <a:bodyPr numCol="1" spcCol="180000">
            <a:normAutofit fontScale="92500" lnSpcReduction="10000"/>
          </a:bodyPr>
          <a:lstStyle/>
          <a:p>
            <a:pPr marL="0" indent="0">
              <a:buNone/>
            </a:pPr>
            <a:r>
              <a:rPr lang="en-GB" dirty="0"/>
              <a:t>Trans arterial chemoembolisation (TACE) uses high dose chemotherapy drugs which are fed directly into the artery that supplies the liver</a:t>
            </a:r>
          </a:p>
          <a:p>
            <a:pPr marL="0" indent="0">
              <a:buNone/>
            </a:pPr>
            <a:r>
              <a:rPr lang="en-GB" dirty="0"/>
              <a:t>Small particles are then injected into the artery to block off the blood supply to the tumour, starving it of oxygen and nutrients while the high dose chemotherapy kills cancer cells</a:t>
            </a:r>
          </a:p>
          <a:p>
            <a:pPr marL="0" indent="0">
              <a:buNone/>
            </a:pPr>
            <a:r>
              <a:rPr lang="en-GB" dirty="0"/>
              <a:t>TACE may be offered as a neo-adjuvant treatment prior to surgery, instead of surgery or as a holding treatment until surgery can be carried out</a:t>
            </a:r>
          </a:p>
          <a:p>
            <a:pPr marL="0" indent="0">
              <a:buNone/>
            </a:pPr>
            <a:endParaRPr lang="en-GB" dirty="0"/>
          </a:p>
          <a:p>
            <a:pPr marL="0" indent="0">
              <a:buNone/>
            </a:pPr>
            <a:r>
              <a:rPr lang="en-GB" dirty="0"/>
              <a:t>Patients suffering from jaundice would not be offered this treatment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9" name="Picture 8" descr="Icon&#10;&#10;Description automatically generated">
            <a:extLst>
              <a:ext uri="{FF2B5EF4-FFF2-40B4-BE49-F238E27FC236}">
                <a16:creationId xmlns:a16="http://schemas.microsoft.com/office/drawing/2014/main" id="{A86CE873-BBFE-4EC6-A7E1-B208BAB6C8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10" name="Audio 9">
            <a:hlinkClick r:id="" action="ppaction://media"/>
            <a:extLst>
              <a:ext uri="{FF2B5EF4-FFF2-40B4-BE49-F238E27FC236}">
                <a16:creationId xmlns:a16="http://schemas.microsoft.com/office/drawing/2014/main" id="{CED872E3-3F10-4E05-92D2-5C7F5D08E60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6361544"/>
      </p:ext>
    </p:extLst>
  </p:cSld>
  <p:clrMapOvr>
    <a:masterClrMapping/>
  </p:clrMapOvr>
  <mc:AlternateContent xmlns:mc="http://schemas.openxmlformats.org/markup-compatibility/2006" xmlns:p14="http://schemas.microsoft.com/office/powerpoint/2010/main">
    <mc:Choice Requires="p14">
      <p:transition spd="slow" p14:dur="2000" advTm="21483"/>
    </mc:Choice>
    <mc:Fallback xmlns="">
      <p:transition spd="slow" advTm="214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D15830F-02CD-4ABD-A8C8-F5F6A1D7507A}"/>
              </a:ext>
            </a:extLst>
          </p:cNvPr>
          <p:cNvPicPr>
            <a:picLocks noChangeAspect="1"/>
          </p:cNvPicPr>
          <p:nvPr/>
        </p:nvPicPr>
        <p:blipFill>
          <a:blip r:embed="rId5"/>
          <a:stretch>
            <a:fillRect/>
          </a:stretch>
        </p:blipFill>
        <p:spPr>
          <a:xfrm>
            <a:off x="7827092" y="2588445"/>
            <a:ext cx="4174680" cy="252592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Liver &amp; Intrahepatic bile ducts – Thermal ablation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23161" cy="4741453"/>
          </a:xfrm>
        </p:spPr>
        <p:txBody>
          <a:bodyPr numCol="1" spcCol="180000">
            <a:normAutofit lnSpcReduction="10000"/>
          </a:bodyPr>
          <a:lstStyle/>
          <a:p>
            <a:pPr marL="0" indent="0">
              <a:buNone/>
            </a:pPr>
            <a:r>
              <a:rPr lang="en-GB" dirty="0"/>
              <a:t>Heat can be used to destroy tumour cells in the liver using a process known as ablation. The heat can be generated either by using Radiofrequency ablation (RFA) or Microwave ablation (MWA)</a:t>
            </a:r>
          </a:p>
          <a:p>
            <a:pPr marL="0" indent="0">
              <a:buNone/>
            </a:pPr>
            <a:r>
              <a:rPr lang="en-GB" dirty="0"/>
              <a:t>Thermal ablation involves the insertion of one or more needle electrodes directly into the tumour.  An electrical current is passed through the electrodes at specific frequencies, either as RFA or MWA, which produce heat as they travel from the electrode to special “earthing” pads on the patient’s skin</a:t>
            </a:r>
          </a:p>
          <a:p>
            <a:pPr marL="0" indent="0">
              <a:buNone/>
            </a:pPr>
            <a:r>
              <a:rPr lang="en-GB" dirty="0"/>
              <a:t>Thermal ablation may be offered if the tumour position makes it unresectable, where the patient is not fit for surgery or where the patient is awaiting a transplant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10" name="Audio 9">
            <a:hlinkClick r:id="" action="ppaction://media"/>
            <a:extLst>
              <a:ext uri="{FF2B5EF4-FFF2-40B4-BE49-F238E27FC236}">
                <a16:creationId xmlns:a16="http://schemas.microsoft.com/office/drawing/2014/main" id="{A8F472B4-ABAB-4D5D-A740-DD7B684C771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609500"/>
      </p:ext>
    </p:extLst>
  </p:cSld>
  <p:clrMapOvr>
    <a:masterClrMapping/>
  </p:clrMapOvr>
  <mc:AlternateContent xmlns:mc="http://schemas.openxmlformats.org/markup-compatibility/2006" xmlns:p14="http://schemas.microsoft.com/office/powerpoint/2010/main">
    <mc:Choice Requires="p14">
      <p:transition spd="slow" p14:dur="2000" advTm="24995"/>
    </mc:Choice>
    <mc:Fallback xmlns="">
      <p:transition spd="slow" advTm="249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06F66FC9-6516-418A-A596-E7CE9BED2969}"/>
              </a:ext>
            </a:extLst>
          </p:cNvPr>
          <p:cNvSpPr txBox="1">
            <a:spLocks/>
          </p:cNvSpPr>
          <p:nvPr/>
        </p:nvSpPr>
        <p:spPr>
          <a:xfrm>
            <a:off x="840125" y="1391136"/>
            <a:ext cx="10722984" cy="1815052"/>
          </a:xfrm>
          <a:prstGeom prst="rect">
            <a:avLst/>
          </a:prstGeom>
        </p:spPr>
        <p:txBody>
          <a:bodyPr vert="horz" lIns="91440" tIns="45720" rIns="91440" bIns="45720" numCol="1" spcCol="18000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Radiotherapy is not normally used as a primary treatment for liver tumours.  It can be used to control the tumour size or as a palliative treatment to control symptoms.</a:t>
            </a:r>
          </a:p>
          <a:p>
            <a:pPr marL="0" indent="0">
              <a:buFont typeface="Arial" panose="020B0604020202020204" pitchFamily="34" charset="0"/>
              <a:buNone/>
            </a:pPr>
            <a:r>
              <a:rPr lang="en-GB" sz="2000" dirty="0"/>
              <a:t>Radiotherapy may be applied as external beam radiotherapy, stereotactic body radiotherapy/stereotactic ablative radiotherapy  (SBRT/SABR) or as selective internal radiotherapy (SIRT).  SIRT is also known as radioembolisation</a:t>
            </a:r>
          </a:p>
          <a:p>
            <a:endParaRPr lang="en-GB" sz="2000" dirty="0"/>
          </a:p>
          <a:p>
            <a:endParaRPr lang="en-GB" sz="2000" dirty="0"/>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Liver &amp; Intrahepatic bile ducts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2789499"/>
            <a:ext cx="7877537" cy="3341164"/>
          </a:xfrm>
        </p:spPr>
        <p:txBody>
          <a:bodyPr numCol="1" spcCol="180000">
            <a:normAutofit/>
          </a:bodyPr>
          <a:lstStyle/>
          <a:p>
            <a:pPr marL="0" indent="0">
              <a:buNone/>
            </a:pPr>
            <a:endParaRPr lang="en-GB" sz="2000" dirty="0"/>
          </a:p>
          <a:p>
            <a:r>
              <a:rPr lang="en-GB" sz="2000" dirty="0"/>
              <a:t>SBRT/SABR is a type of targeted radiotherapy where multiple beams of radiation are tightly focused on the tumour.  This is usually offered for hepatocellular carcinoma where the patient is not suitable for thermal ablation and the tumour is small</a:t>
            </a:r>
          </a:p>
          <a:p>
            <a:r>
              <a:rPr lang="en-GB" sz="2000" dirty="0"/>
              <a:t>SIRT involves the insertion of radioactive beads into the artery that feeds the liver.  These lodge in the smaller blood vessels within the liver and emit radiation to destroy cells.  SIRT may be offered for more advanced hepatocellular carcinomas</a:t>
            </a:r>
          </a:p>
          <a:p>
            <a:endParaRPr lang="en-GB" sz="2000" dirty="0"/>
          </a:p>
          <a:p>
            <a:endParaRPr lang="en-GB" sz="20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9" name="Picture 8">
            <a:extLst>
              <a:ext uri="{FF2B5EF4-FFF2-40B4-BE49-F238E27FC236}">
                <a16:creationId xmlns:a16="http://schemas.microsoft.com/office/drawing/2014/main" id="{72D4DEA2-A49A-4EC3-8DBE-A59552C9A6F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3040363"/>
            <a:ext cx="2924744" cy="2924744"/>
          </a:xfrm>
          <a:prstGeom prst="rect">
            <a:avLst/>
          </a:prstGeom>
        </p:spPr>
      </p:pic>
      <p:pic>
        <p:nvPicPr>
          <p:cNvPr id="7" name="Audio 6">
            <a:hlinkClick r:id="" action="ppaction://media"/>
            <a:extLst>
              <a:ext uri="{FF2B5EF4-FFF2-40B4-BE49-F238E27FC236}">
                <a16:creationId xmlns:a16="http://schemas.microsoft.com/office/drawing/2014/main" id="{9B532C6E-5B29-4EFE-AA20-591CA0CAF3C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78110164"/>
      </p:ext>
    </p:extLst>
  </p:cSld>
  <p:clrMapOvr>
    <a:masterClrMapping/>
  </p:clrMapOvr>
  <mc:AlternateContent xmlns:mc="http://schemas.openxmlformats.org/markup-compatibility/2006" xmlns:p14="http://schemas.microsoft.com/office/powerpoint/2010/main">
    <mc:Choice Requires="p14">
      <p:transition spd="slow" p14:dur="2000" advTm="17726"/>
    </mc:Choice>
    <mc:Fallback xmlns="">
      <p:transition spd="slow" advTm="177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Liver &amp; Intrahepatic bile ducts – Immunotherapy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202013"/>
            <a:ext cx="7426124" cy="5273451"/>
          </a:xfrm>
        </p:spPr>
        <p:txBody>
          <a:bodyPr numCol="1" spcCol="180000">
            <a:normAutofit fontScale="70000" lnSpcReduction="20000"/>
          </a:bodyPr>
          <a:lstStyle/>
          <a:p>
            <a:pPr marL="0" indent="0">
              <a:buNone/>
            </a:pPr>
            <a:r>
              <a:rPr lang="en-GB" dirty="0"/>
              <a:t>Immunotherapy may be offered where:</a:t>
            </a:r>
          </a:p>
          <a:p>
            <a:r>
              <a:rPr lang="en-GB" dirty="0"/>
              <a:t>Surgery is not possible</a:t>
            </a:r>
          </a:p>
          <a:p>
            <a:r>
              <a:rPr lang="en-GB" dirty="0"/>
              <a:t>No other systemic treatment has been used</a:t>
            </a:r>
          </a:p>
          <a:p>
            <a:r>
              <a:rPr lang="en-GB" dirty="0"/>
              <a:t>The patient is fit enough</a:t>
            </a:r>
          </a:p>
          <a:p>
            <a:r>
              <a:rPr lang="en-GB" dirty="0"/>
              <a:t>Liver function is good</a:t>
            </a:r>
          </a:p>
          <a:p>
            <a:r>
              <a:rPr lang="en-GB" dirty="0"/>
              <a:t>The cancer is an advanced stage hepatocellular carcinoma</a:t>
            </a:r>
          </a:p>
          <a:p>
            <a:endParaRPr lang="en-GB" dirty="0"/>
          </a:p>
          <a:p>
            <a:pPr marL="0" indent="0">
              <a:buNone/>
            </a:pPr>
            <a:r>
              <a:rPr lang="en-GB" dirty="0"/>
              <a:t>Liver cancer may be treated with a type of immunotherapy called checkpoint inhibitors.  Check point inhibitors are a monoclonal antibody drug:</a:t>
            </a:r>
          </a:p>
          <a:p>
            <a:r>
              <a:rPr lang="en-GB" dirty="0"/>
              <a:t>Cancer cells have proteins on their surface called checkpoints – these are able to turn off the T cells in the immune system allowing the cancer cells to go undetected</a:t>
            </a:r>
          </a:p>
          <a:p>
            <a:r>
              <a:rPr lang="en-GB" dirty="0"/>
              <a:t>Checkpoint inhibitors block the proteins on the cancer cell </a:t>
            </a:r>
            <a:r>
              <a:rPr lang="en-GB" b="1" dirty="0"/>
              <a:t>and</a:t>
            </a:r>
            <a:r>
              <a:rPr lang="en-GB" dirty="0"/>
              <a:t> the receptors on the T cell, enabling the T cell to recognise and destroy the cancer cell</a:t>
            </a:r>
          </a:p>
          <a:p>
            <a:pPr marL="0" indent="0">
              <a:buNone/>
            </a:pPr>
            <a:r>
              <a:rPr lang="en-GB" dirty="0"/>
              <a:t>Monoclonal antibody drugs will have a name ending in -</a:t>
            </a:r>
            <a:r>
              <a:rPr lang="en-GB" dirty="0" err="1"/>
              <a:t>mab</a:t>
            </a:r>
            <a:endParaRPr lang="en-GB" dirty="0"/>
          </a:p>
          <a:p>
            <a:endParaRPr lang="en-GB" dirty="0"/>
          </a:p>
          <a:p>
            <a:pPr marL="0" indent="0">
              <a:buNone/>
            </a:pPr>
            <a:endParaRPr lang="en-GB" dirty="0"/>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7" name="Picture 6">
            <a:extLst>
              <a:ext uri="{FF2B5EF4-FFF2-40B4-BE49-F238E27FC236}">
                <a16:creationId xmlns:a16="http://schemas.microsoft.com/office/drawing/2014/main" id="{52DE0885-E0D8-413D-9567-7341E20A9CC4}"/>
              </a:ext>
            </a:extLst>
          </p:cNvPr>
          <p:cNvPicPr>
            <a:picLocks noChangeAspect="1"/>
          </p:cNvPicPr>
          <p:nvPr/>
        </p:nvPicPr>
        <p:blipFill>
          <a:blip r:embed="rId5"/>
          <a:stretch>
            <a:fillRect/>
          </a:stretch>
        </p:blipFill>
        <p:spPr>
          <a:xfrm>
            <a:off x="8400487" y="2799487"/>
            <a:ext cx="3370006" cy="1673275"/>
          </a:xfrm>
          <a:prstGeom prst="rect">
            <a:avLst/>
          </a:prstGeom>
        </p:spPr>
      </p:pic>
      <p:pic>
        <p:nvPicPr>
          <p:cNvPr id="11" name="Picture 10">
            <a:extLst>
              <a:ext uri="{FF2B5EF4-FFF2-40B4-BE49-F238E27FC236}">
                <a16:creationId xmlns:a16="http://schemas.microsoft.com/office/drawing/2014/main" id="{0191195A-B635-48A9-A843-7F3DA4EE432F}"/>
              </a:ext>
            </a:extLst>
          </p:cNvPr>
          <p:cNvPicPr>
            <a:picLocks noChangeAspect="1"/>
          </p:cNvPicPr>
          <p:nvPr/>
        </p:nvPicPr>
        <p:blipFill>
          <a:blip r:embed="rId6"/>
          <a:stretch>
            <a:fillRect/>
          </a:stretch>
        </p:blipFill>
        <p:spPr>
          <a:xfrm>
            <a:off x="8400487" y="1202013"/>
            <a:ext cx="3370005" cy="1463167"/>
          </a:xfrm>
          <a:prstGeom prst="rect">
            <a:avLst/>
          </a:prstGeom>
        </p:spPr>
      </p:pic>
      <p:pic>
        <p:nvPicPr>
          <p:cNvPr id="12" name="Picture 11">
            <a:extLst>
              <a:ext uri="{FF2B5EF4-FFF2-40B4-BE49-F238E27FC236}">
                <a16:creationId xmlns:a16="http://schemas.microsoft.com/office/drawing/2014/main" id="{FCA2C9B0-BA45-4D3B-9666-2DF005C25AF7}"/>
              </a:ext>
            </a:extLst>
          </p:cNvPr>
          <p:cNvPicPr>
            <a:picLocks noChangeAspect="1"/>
          </p:cNvPicPr>
          <p:nvPr/>
        </p:nvPicPr>
        <p:blipFill>
          <a:blip r:embed="rId7"/>
          <a:stretch>
            <a:fillRect/>
          </a:stretch>
        </p:blipFill>
        <p:spPr>
          <a:xfrm>
            <a:off x="8400484" y="4607069"/>
            <a:ext cx="3370007" cy="1703475"/>
          </a:xfrm>
          <a:prstGeom prst="rect">
            <a:avLst/>
          </a:prstGeom>
        </p:spPr>
      </p:pic>
      <p:pic>
        <p:nvPicPr>
          <p:cNvPr id="9" name="Audio 8">
            <a:hlinkClick r:id="" action="ppaction://media"/>
            <a:extLst>
              <a:ext uri="{FF2B5EF4-FFF2-40B4-BE49-F238E27FC236}">
                <a16:creationId xmlns:a16="http://schemas.microsoft.com/office/drawing/2014/main" id="{647292AA-70C8-413E-9270-ED025E6DA24E}"/>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84302736"/>
      </p:ext>
    </p:extLst>
  </p:cSld>
  <p:clrMapOvr>
    <a:masterClrMapping/>
  </p:clrMapOvr>
  <mc:AlternateContent xmlns:mc="http://schemas.openxmlformats.org/markup-compatibility/2006" xmlns:p14="http://schemas.microsoft.com/office/powerpoint/2010/main">
    <mc:Choice Requires="p14">
      <p:transition spd="slow" p14:dur="2000" advTm="16545"/>
    </mc:Choice>
    <mc:Fallback xmlns="">
      <p:transition spd="slow" advTm="165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Liver &amp; Intrahepatic bile ducts – Targeted treatments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3946967" y="1435510"/>
            <a:ext cx="7406831" cy="4641199"/>
          </a:xfrm>
        </p:spPr>
        <p:txBody>
          <a:bodyPr numCol="1" spcCol="180000">
            <a:normAutofit fontScale="85000" lnSpcReduction="10000"/>
          </a:bodyPr>
          <a:lstStyle/>
          <a:p>
            <a:pPr marL="0" indent="0">
              <a:buNone/>
            </a:pPr>
            <a:r>
              <a:rPr lang="en-GB" dirty="0"/>
              <a:t>Targeted treatments (sometimes called biological treatments) may be an alternative to immunotherapy for patients meeting the same criteria.  The targeted treatments used for liver tumours are a type of small-molecule inhibitor.  The treatments act to prevent tumour growth</a:t>
            </a:r>
          </a:p>
          <a:p>
            <a:pPr marL="0" indent="0">
              <a:buNone/>
            </a:pPr>
            <a:endParaRPr lang="en-GB" dirty="0"/>
          </a:p>
          <a:p>
            <a:r>
              <a:rPr lang="en-GB" dirty="0"/>
              <a:t>When certain growth factors within the body attach to a receptor on the surface of a cancer cell, the base of the receptor releases a chemical that instructs the cell to divide into two new cells</a:t>
            </a:r>
          </a:p>
          <a:p>
            <a:r>
              <a:rPr lang="en-GB" dirty="0"/>
              <a:t>The targeted treatments aim to block these chemical signals from the base of the receptor</a:t>
            </a:r>
          </a:p>
          <a:p>
            <a:r>
              <a:rPr lang="en-GB" dirty="0"/>
              <a:t>Many of the targeted treatments for liver tumours also act to prevent the tumour developing its own blood supply</a:t>
            </a:r>
          </a:p>
          <a:p>
            <a:pPr marL="0" indent="0">
              <a:buNone/>
            </a:pPr>
            <a:r>
              <a:rPr lang="en-GB" dirty="0"/>
              <a:t>Small-molecule inhibitors will have a drug name ending in -nib</a:t>
            </a:r>
          </a:p>
          <a:p>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9" name="Picture 8">
            <a:extLst>
              <a:ext uri="{FF2B5EF4-FFF2-40B4-BE49-F238E27FC236}">
                <a16:creationId xmlns:a16="http://schemas.microsoft.com/office/drawing/2014/main" id="{091E41BD-7F9A-4310-BEAB-287FB4BA3FF5}"/>
              </a:ext>
            </a:extLst>
          </p:cNvPr>
          <p:cNvPicPr>
            <a:picLocks noChangeAspect="1"/>
          </p:cNvPicPr>
          <p:nvPr/>
        </p:nvPicPr>
        <p:blipFill>
          <a:blip r:embed="rId5"/>
          <a:stretch>
            <a:fillRect/>
          </a:stretch>
        </p:blipFill>
        <p:spPr>
          <a:xfrm>
            <a:off x="831793" y="1138444"/>
            <a:ext cx="2653936" cy="2595447"/>
          </a:xfrm>
          <a:prstGeom prst="rect">
            <a:avLst/>
          </a:prstGeom>
        </p:spPr>
      </p:pic>
      <p:pic>
        <p:nvPicPr>
          <p:cNvPr id="10" name="Picture 9">
            <a:extLst>
              <a:ext uri="{FF2B5EF4-FFF2-40B4-BE49-F238E27FC236}">
                <a16:creationId xmlns:a16="http://schemas.microsoft.com/office/drawing/2014/main" id="{D4CFA547-4CFD-42AA-8501-21F3B8F23CD7}"/>
              </a:ext>
            </a:extLst>
          </p:cNvPr>
          <p:cNvPicPr>
            <a:picLocks noChangeAspect="1"/>
          </p:cNvPicPr>
          <p:nvPr/>
        </p:nvPicPr>
        <p:blipFill>
          <a:blip r:embed="rId6"/>
          <a:stretch>
            <a:fillRect/>
          </a:stretch>
        </p:blipFill>
        <p:spPr>
          <a:xfrm>
            <a:off x="835916" y="3880131"/>
            <a:ext cx="2995313" cy="2478314"/>
          </a:xfrm>
          <a:prstGeom prst="rect">
            <a:avLst/>
          </a:prstGeom>
        </p:spPr>
      </p:pic>
      <p:pic>
        <p:nvPicPr>
          <p:cNvPr id="8" name="Audio 7">
            <a:hlinkClick r:id="" action="ppaction://media"/>
            <a:extLst>
              <a:ext uri="{FF2B5EF4-FFF2-40B4-BE49-F238E27FC236}">
                <a16:creationId xmlns:a16="http://schemas.microsoft.com/office/drawing/2014/main" id="{D6C91ED0-489B-477D-93A7-C4EE8D4F6AC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4626939"/>
      </p:ext>
    </p:extLst>
  </p:cSld>
  <p:clrMapOvr>
    <a:masterClrMapping/>
  </p:clrMapOvr>
  <mc:AlternateContent xmlns:mc="http://schemas.openxmlformats.org/markup-compatibility/2006" xmlns:p14="http://schemas.microsoft.com/office/powerpoint/2010/main">
    <mc:Choice Requires="p14">
      <p:transition spd="slow" p14:dur="2000" advTm="20838"/>
    </mc:Choice>
    <mc:Fallback xmlns="">
      <p:transition spd="slow" advTm="208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Gallbladder &amp; Extrahepatic bile ducts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89210"/>
            <a:ext cx="10782782" cy="1666505"/>
          </a:xfrm>
        </p:spPr>
        <p:txBody>
          <a:bodyPr numCol="1" spcCol="180000">
            <a:noAutofit/>
          </a:bodyPr>
          <a:lstStyle/>
          <a:p>
            <a:pPr marL="0" indent="0">
              <a:buNone/>
            </a:pPr>
            <a:r>
              <a:rPr lang="en-GB" dirty="0"/>
              <a:t>Surgery may be offered depending on the type, stage and location of the tumour</a:t>
            </a:r>
          </a:p>
          <a:p>
            <a:r>
              <a:rPr lang="en-GB" dirty="0"/>
              <a:t>Where the tumour has not spread beyond the gallbladder it may be excised in an operation called a simple cholecystectomy.  This is often performed laparoscopically (keyhole surgery)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9" name="Picture 8">
            <a:extLst>
              <a:ext uri="{FF2B5EF4-FFF2-40B4-BE49-F238E27FC236}">
                <a16:creationId xmlns:a16="http://schemas.microsoft.com/office/drawing/2014/main" id="{E21B1368-5BA7-42EE-A9A6-DB63AB830726}"/>
              </a:ext>
            </a:extLst>
          </p:cNvPr>
          <p:cNvPicPr>
            <a:picLocks noChangeAspect="1"/>
          </p:cNvPicPr>
          <p:nvPr/>
        </p:nvPicPr>
        <p:blipFill>
          <a:blip r:embed="rId5"/>
          <a:stretch>
            <a:fillRect/>
          </a:stretch>
        </p:blipFill>
        <p:spPr>
          <a:xfrm>
            <a:off x="8426369" y="3563346"/>
            <a:ext cx="3471148" cy="2281869"/>
          </a:xfrm>
          <a:prstGeom prst="rect">
            <a:avLst/>
          </a:prstGeom>
        </p:spPr>
      </p:pic>
      <p:sp>
        <p:nvSpPr>
          <p:cNvPr id="10" name="Content Placeholder 2">
            <a:extLst>
              <a:ext uri="{FF2B5EF4-FFF2-40B4-BE49-F238E27FC236}">
                <a16:creationId xmlns:a16="http://schemas.microsoft.com/office/drawing/2014/main" id="{4B752D8A-B0A4-4A25-845A-263770034245}"/>
              </a:ext>
            </a:extLst>
          </p:cNvPr>
          <p:cNvSpPr txBox="1">
            <a:spLocks/>
          </p:cNvSpPr>
          <p:nvPr/>
        </p:nvSpPr>
        <p:spPr>
          <a:xfrm>
            <a:off x="838200" y="3563346"/>
            <a:ext cx="7588169" cy="2791156"/>
          </a:xfrm>
          <a:prstGeom prst="rect">
            <a:avLst/>
          </a:prstGeom>
        </p:spPr>
        <p:txBody>
          <a:bodyPr vert="horz" lIns="91440" tIns="45720" rIns="91440" bIns="45720" numCol="1" spcCol="180000" rtlCol="0">
            <a:no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If the tumour has spread to the entire gallbladder, an open or extended cholecystectomy may be needed.  In this surgery, the gallbladder, surrounding lymph nodes, part of the liver closest to the gallbladder and tissue from the excision site of any prior keyhole surgery is removed</a:t>
            </a:r>
          </a:p>
          <a:p>
            <a:endParaRPr lang="en-GB" dirty="0"/>
          </a:p>
          <a:p>
            <a:endParaRPr lang="en-GB" dirty="0"/>
          </a:p>
        </p:txBody>
      </p:sp>
      <p:pic>
        <p:nvPicPr>
          <p:cNvPr id="7" name="Audio 6">
            <a:hlinkClick r:id="" action="ppaction://media"/>
            <a:extLst>
              <a:ext uri="{FF2B5EF4-FFF2-40B4-BE49-F238E27FC236}">
                <a16:creationId xmlns:a16="http://schemas.microsoft.com/office/drawing/2014/main" id="{9FAE3E79-D97B-45D9-B827-75D0237931A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23434989"/>
      </p:ext>
    </p:extLst>
  </p:cSld>
  <p:clrMapOvr>
    <a:masterClrMapping/>
  </p:clrMapOvr>
  <mc:AlternateContent xmlns:mc="http://schemas.openxmlformats.org/markup-compatibility/2006" xmlns:p14="http://schemas.microsoft.com/office/powerpoint/2010/main">
    <mc:Choice Requires="p14">
      <p:transition spd="slow" p14:dur="2000" advTm="20263"/>
    </mc:Choice>
    <mc:Fallback xmlns="">
      <p:transition spd="slow" advTm="202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Gallbladder &amp; Extrahepatic bile ducts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89210"/>
            <a:ext cx="10782782" cy="1664849"/>
          </a:xfrm>
        </p:spPr>
        <p:txBody>
          <a:bodyPr numCol="1" spcCol="180000">
            <a:normAutofit/>
          </a:bodyPr>
          <a:lstStyle/>
          <a:p>
            <a:r>
              <a:rPr lang="en-GB" dirty="0"/>
              <a:t>If the cancer has spread beyond the gallbladder, a radical resection may be performed which would include lymph nodes from surrounding organs as well as those listed under an open cholecystectomy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9" name="Picture 8">
            <a:extLst>
              <a:ext uri="{FF2B5EF4-FFF2-40B4-BE49-F238E27FC236}">
                <a16:creationId xmlns:a16="http://schemas.microsoft.com/office/drawing/2014/main" id="{E21B1368-5BA7-42EE-A9A6-DB63AB830726}"/>
              </a:ext>
            </a:extLst>
          </p:cNvPr>
          <p:cNvPicPr>
            <a:picLocks noChangeAspect="1"/>
          </p:cNvPicPr>
          <p:nvPr/>
        </p:nvPicPr>
        <p:blipFill>
          <a:blip r:embed="rId5"/>
          <a:stretch>
            <a:fillRect/>
          </a:stretch>
        </p:blipFill>
        <p:spPr>
          <a:xfrm>
            <a:off x="8426369" y="3563346"/>
            <a:ext cx="3471148" cy="2281869"/>
          </a:xfrm>
          <a:prstGeom prst="rect">
            <a:avLst/>
          </a:prstGeom>
        </p:spPr>
      </p:pic>
      <p:sp>
        <p:nvSpPr>
          <p:cNvPr id="10" name="Content Placeholder 2">
            <a:extLst>
              <a:ext uri="{FF2B5EF4-FFF2-40B4-BE49-F238E27FC236}">
                <a16:creationId xmlns:a16="http://schemas.microsoft.com/office/drawing/2014/main" id="{4B752D8A-B0A4-4A25-845A-263770034245}"/>
              </a:ext>
            </a:extLst>
          </p:cNvPr>
          <p:cNvSpPr txBox="1">
            <a:spLocks/>
          </p:cNvSpPr>
          <p:nvPr/>
        </p:nvSpPr>
        <p:spPr>
          <a:xfrm>
            <a:off x="838200" y="2905246"/>
            <a:ext cx="7588169" cy="3449256"/>
          </a:xfrm>
          <a:prstGeom prst="rect">
            <a:avLst/>
          </a:prstGeom>
        </p:spPr>
        <p:txBody>
          <a:bodyPr vert="horz" lIns="91440" tIns="45720" rIns="91440" bIns="45720" numCol="1" spcCol="180000" rtlCol="0">
            <a:no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It may also be necessary to partly or completely excise nearby organs such as the duodenum, pancreas or stomach </a:t>
            </a:r>
          </a:p>
          <a:p>
            <a:endParaRPr lang="en-GB" dirty="0"/>
          </a:p>
          <a:p>
            <a:r>
              <a:rPr lang="en-GB" dirty="0"/>
              <a:t>If the tumour is very late stage, a stent may be surgically implanted to open the bile duct and relieve symptoms of pain</a:t>
            </a:r>
          </a:p>
          <a:p>
            <a:endParaRPr lang="en-GB" dirty="0"/>
          </a:p>
          <a:p>
            <a:endParaRPr lang="en-GB" dirty="0"/>
          </a:p>
        </p:txBody>
      </p:sp>
      <p:pic>
        <p:nvPicPr>
          <p:cNvPr id="8" name="Audio 7">
            <a:hlinkClick r:id="" action="ppaction://media"/>
            <a:extLst>
              <a:ext uri="{FF2B5EF4-FFF2-40B4-BE49-F238E27FC236}">
                <a16:creationId xmlns:a16="http://schemas.microsoft.com/office/drawing/2014/main" id="{FF86FB5A-B19A-4D3C-BD07-2675954E768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96881852"/>
      </p:ext>
    </p:extLst>
  </p:cSld>
  <p:clrMapOvr>
    <a:masterClrMapping/>
  </p:clrMapOvr>
  <mc:AlternateContent xmlns:mc="http://schemas.openxmlformats.org/markup-compatibility/2006" xmlns:p14="http://schemas.microsoft.com/office/powerpoint/2010/main">
    <mc:Choice Requires="p14">
      <p:transition spd="slow" p14:dur="2000" advTm="16093"/>
    </mc:Choice>
    <mc:Fallback xmlns="">
      <p:transition spd="slow" advTm="160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6B03EAEC-F95A-42E0-BB45-05DD646C36C5}"/>
              </a:ext>
            </a:extLst>
          </p:cNvPr>
          <p:cNvSpPr>
            <a:spLocks noGrp="1"/>
          </p:cNvSpPr>
          <p:nvPr>
            <p:ph idx="1"/>
          </p:nvPr>
        </p:nvSpPr>
        <p:spPr>
          <a:xfrm>
            <a:off x="838200" y="1435510"/>
            <a:ext cx="7854387" cy="4741453"/>
          </a:xfrm>
        </p:spPr>
        <p:txBody>
          <a:bodyPr/>
          <a:lstStyle/>
          <a:p>
            <a:r>
              <a:rPr lang="en-GB" dirty="0"/>
              <a:t>Radiotherapy may be offered as an adjuvant treatment after surgery</a:t>
            </a:r>
          </a:p>
          <a:p>
            <a:endParaRPr lang="en-GB" dirty="0"/>
          </a:p>
          <a:p>
            <a:r>
              <a:rPr lang="en-GB" dirty="0"/>
              <a:t>Radiotherapy may also be offered palliatively where the cancer is too advanced to be surgically removed.  This may slow the spread of the cancer and relieve symptoms</a:t>
            </a:r>
          </a:p>
          <a:p>
            <a:endParaRPr lang="en-GB" dirty="0"/>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Gallbladder &amp; Extrahepatic bile ducts - Radiotherapy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11" name="Picture 10">
            <a:extLst>
              <a:ext uri="{FF2B5EF4-FFF2-40B4-BE49-F238E27FC236}">
                <a16:creationId xmlns:a16="http://schemas.microsoft.com/office/drawing/2014/main" id="{5F765BAE-8390-4BA5-B7A8-FD287640861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3" name="Audio 2">
            <a:hlinkClick r:id="" action="ppaction://media"/>
            <a:extLst>
              <a:ext uri="{FF2B5EF4-FFF2-40B4-BE49-F238E27FC236}">
                <a16:creationId xmlns:a16="http://schemas.microsoft.com/office/drawing/2014/main" id="{2CC7D025-D484-47A5-8793-12D18D0AD71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76096405"/>
      </p:ext>
    </p:extLst>
  </p:cSld>
  <p:clrMapOvr>
    <a:masterClrMapping/>
  </p:clrMapOvr>
  <mc:AlternateContent xmlns:mc="http://schemas.openxmlformats.org/markup-compatibility/2006" xmlns:p14="http://schemas.microsoft.com/office/powerpoint/2010/main">
    <mc:Choice Requires="p14">
      <p:transition spd="slow" p14:dur="2000" advTm="10358"/>
    </mc:Choice>
    <mc:Fallback xmlns="">
      <p:transition spd="slow" advTm="103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Treatment – Gallbladder &amp; Extrahepatic bile ducts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Chemotherapy is sometimes offered prior to surgery in order to shrink the tumour</a:t>
            </a:r>
          </a:p>
          <a:p>
            <a:pPr marL="0" indent="0">
              <a:buNone/>
            </a:pPr>
            <a:endParaRPr lang="en-GB" dirty="0"/>
          </a:p>
          <a:p>
            <a:r>
              <a:rPr lang="en-GB" dirty="0"/>
              <a:t>Chemotherapy may be offered as an adjuvant treatment</a:t>
            </a:r>
          </a:p>
          <a:p>
            <a:endParaRPr lang="en-GB" dirty="0"/>
          </a:p>
          <a:p>
            <a:r>
              <a:rPr lang="en-GB" dirty="0"/>
              <a:t>Chemotherapy may also be offered as a palliative treatment to control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9" name="Picture 8" descr="Icon&#10;&#10;Description automatically generated">
            <a:extLst>
              <a:ext uri="{FF2B5EF4-FFF2-40B4-BE49-F238E27FC236}">
                <a16:creationId xmlns:a16="http://schemas.microsoft.com/office/drawing/2014/main" id="{30B27BE5-09CD-4FCB-A999-584027B2B9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8" name="Audio 7">
            <a:hlinkClick r:id="" action="ppaction://media"/>
            <a:extLst>
              <a:ext uri="{FF2B5EF4-FFF2-40B4-BE49-F238E27FC236}">
                <a16:creationId xmlns:a16="http://schemas.microsoft.com/office/drawing/2014/main" id="{FDF1FF43-BC85-4AB9-BCC3-F3EAD31F572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39437194"/>
      </p:ext>
    </p:extLst>
  </p:cSld>
  <p:clrMapOvr>
    <a:masterClrMapping/>
  </p:clrMapOvr>
  <mc:AlternateContent xmlns:mc="http://schemas.openxmlformats.org/markup-compatibility/2006" xmlns:p14="http://schemas.microsoft.com/office/powerpoint/2010/main">
    <mc:Choice Requires="p14">
      <p:transition spd="slow" p14:dur="2000" advTm="8971"/>
    </mc:Choice>
    <mc:Fallback xmlns="">
      <p:transition spd="slow" advTm="89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Causes &amp; Risk Factors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graphicFrame>
        <p:nvGraphicFramePr>
          <p:cNvPr id="7" name="Content Placeholder 4">
            <a:extLst>
              <a:ext uri="{FF2B5EF4-FFF2-40B4-BE49-F238E27FC236}">
                <a16:creationId xmlns:a16="http://schemas.microsoft.com/office/drawing/2014/main" id="{1F97983A-BCB4-4811-8A5A-C7C963841567}"/>
              </a:ext>
            </a:extLst>
          </p:cNvPr>
          <p:cNvGraphicFramePr>
            <a:graphicFrameLocks noGrp="1"/>
          </p:cNvGraphicFramePr>
          <p:nvPr>
            <p:ph idx="1"/>
            <p:extLst>
              <p:ext uri="{D42A27DB-BD31-4B8C-83A1-F6EECF244321}">
                <p14:modId xmlns:p14="http://schemas.microsoft.com/office/powerpoint/2010/main" val="616453089"/>
              </p:ext>
            </p:extLst>
          </p:nvPr>
        </p:nvGraphicFramePr>
        <p:xfrm>
          <a:off x="1005757" y="1323610"/>
          <a:ext cx="10238505" cy="4714240"/>
        </p:xfrm>
        <a:graphic>
          <a:graphicData uri="http://schemas.openxmlformats.org/drawingml/2006/table">
            <a:tbl>
              <a:tblPr firstRow="1" lastRow="1" bandRow="1">
                <a:tableStyleId>{5C22544A-7EE6-4342-B048-85BDC9FD1C3A}</a:tableStyleId>
              </a:tblPr>
              <a:tblGrid>
                <a:gridCol w="3766715">
                  <a:extLst>
                    <a:ext uri="{9D8B030D-6E8A-4147-A177-3AD203B41FA5}">
                      <a16:colId xmlns:a16="http://schemas.microsoft.com/office/drawing/2014/main" val="2302223660"/>
                    </a:ext>
                  </a:extLst>
                </a:gridCol>
                <a:gridCol w="3214060">
                  <a:extLst>
                    <a:ext uri="{9D8B030D-6E8A-4147-A177-3AD203B41FA5}">
                      <a16:colId xmlns:a16="http://schemas.microsoft.com/office/drawing/2014/main" val="3657355926"/>
                    </a:ext>
                  </a:extLst>
                </a:gridCol>
                <a:gridCol w="3257730">
                  <a:extLst>
                    <a:ext uri="{9D8B030D-6E8A-4147-A177-3AD203B41FA5}">
                      <a16:colId xmlns:a16="http://schemas.microsoft.com/office/drawing/2014/main" val="3584129344"/>
                    </a:ext>
                  </a:extLst>
                </a:gridCol>
              </a:tblGrid>
              <a:tr h="370840">
                <a:tc>
                  <a:txBody>
                    <a:bodyPr/>
                    <a:lstStyle/>
                    <a:p>
                      <a:pPr algn="l"/>
                      <a:endParaRPr lang="en-US" dirty="0"/>
                    </a:p>
                  </a:txBody>
                  <a:tcPr/>
                </a:tc>
                <a:tc>
                  <a:txBody>
                    <a:bodyPr/>
                    <a:lstStyle/>
                    <a:p>
                      <a:pPr algn="ctr"/>
                      <a:r>
                        <a:rPr lang="en-US" dirty="0"/>
                        <a:t>Liver</a:t>
                      </a:r>
                    </a:p>
                  </a:txBody>
                  <a:tcPr/>
                </a:tc>
                <a:tc>
                  <a:txBody>
                    <a:bodyPr/>
                    <a:lstStyle/>
                    <a:p>
                      <a:pPr algn="ctr"/>
                      <a:r>
                        <a:rPr lang="en-US" dirty="0"/>
                        <a:t>Bile ducts &amp; Gallbladder</a:t>
                      </a:r>
                    </a:p>
                  </a:txBody>
                  <a:tcPr/>
                </a:tc>
                <a:extLst>
                  <a:ext uri="{0D108BD9-81ED-4DB2-BD59-A6C34878D82A}">
                    <a16:rowId xmlns:a16="http://schemas.microsoft.com/office/drawing/2014/main" val="136683981"/>
                  </a:ext>
                </a:extLst>
              </a:tr>
              <a:tr h="370840">
                <a:tc>
                  <a:txBody>
                    <a:bodyPr/>
                    <a:lstStyle/>
                    <a:p>
                      <a:pPr algn="l"/>
                      <a:r>
                        <a:rPr lang="en-US" dirty="0"/>
                        <a:t>Smoking / other oral tobacco use</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3383746980"/>
                  </a:ext>
                </a:extLst>
              </a:tr>
              <a:tr h="370840">
                <a:tc>
                  <a:txBody>
                    <a:bodyPr/>
                    <a:lstStyle/>
                    <a:p>
                      <a:pPr algn="l"/>
                      <a:r>
                        <a:rPr lang="en-US" dirty="0"/>
                        <a:t>Alcohol</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599071486"/>
                  </a:ext>
                </a:extLst>
              </a:tr>
              <a:tr h="370840">
                <a:tc>
                  <a:txBody>
                    <a:bodyPr/>
                    <a:lstStyle/>
                    <a:p>
                      <a:pPr algn="l"/>
                      <a:r>
                        <a:rPr lang="en-US" dirty="0"/>
                        <a:t>Increasing age</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3582128986"/>
                  </a:ext>
                </a:extLst>
              </a:tr>
              <a:tr h="370840">
                <a:tc>
                  <a:txBody>
                    <a:bodyPr/>
                    <a:lstStyle/>
                    <a:p>
                      <a:pPr algn="l"/>
                      <a:r>
                        <a:rPr lang="en-US" dirty="0"/>
                        <a:t>Cirrhosis / non-alcoholic fatty liver disease</a:t>
                      </a:r>
                    </a:p>
                  </a:txBody>
                  <a:tcPr/>
                </a:tc>
                <a:tc>
                  <a:txBody>
                    <a:bodyPr/>
                    <a:lstStyle/>
                    <a:p>
                      <a:pPr algn="ctr"/>
                      <a:r>
                        <a:rPr lang="en-US" dirty="0"/>
                        <a:t>X</a:t>
                      </a:r>
                    </a:p>
                  </a:txBody>
                  <a:tcPr/>
                </a:tc>
                <a:tc>
                  <a:txBody>
                    <a:bodyPr/>
                    <a:lstStyle/>
                    <a:p>
                      <a:pPr algn="ctr"/>
                      <a:endParaRPr lang="en-US" dirty="0"/>
                    </a:p>
                  </a:txBody>
                  <a:tcPr/>
                </a:tc>
                <a:extLst>
                  <a:ext uri="{0D108BD9-81ED-4DB2-BD59-A6C34878D82A}">
                    <a16:rowId xmlns:a16="http://schemas.microsoft.com/office/drawing/2014/main" val="1282709912"/>
                  </a:ext>
                </a:extLst>
              </a:tr>
              <a:tr h="370840">
                <a:tc>
                  <a:txBody>
                    <a:bodyPr/>
                    <a:lstStyle/>
                    <a:p>
                      <a:pPr algn="l"/>
                      <a:r>
                        <a:rPr lang="en-US" dirty="0"/>
                        <a:t>Obesity</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968315726"/>
                  </a:ext>
                </a:extLst>
              </a:tr>
              <a:tr h="370840">
                <a:tc>
                  <a:txBody>
                    <a:bodyPr/>
                    <a:lstStyle/>
                    <a:p>
                      <a:pPr algn="l"/>
                      <a:r>
                        <a:rPr lang="en-US" dirty="0"/>
                        <a:t>Family history</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2414645009"/>
                  </a:ext>
                </a:extLst>
              </a:tr>
              <a:tr h="370840">
                <a:tc>
                  <a:txBody>
                    <a:bodyPr/>
                    <a:lstStyle/>
                    <a:p>
                      <a:pPr algn="l"/>
                      <a:r>
                        <a:rPr lang="en-US" dirty="0"/>
                        <a:t>Viral infections</a:t>
                      </a:r>
                    </a:p>
                  </a:txBody>
                  <a:tcPr/>
                </a:tc>
                <a:tc>
                  <a:txBody>
                    <a:bodyPr/>
                    <a:lstStyle/>
                    <a:p>
                      <a:pPr algn="ctr"/>
                      <a:r>
                        <a:rPr lang="en-US" dirty="0"/>
                        <a:t>X</a:t>
                      </a:r>
                    </a:p>
                  </a:txBody>
                  <a:tcPr/>
                </a:tc>
                <a:tc>
                  <a:txBody>
                    <a:bodyPr/>
                    <a:lstStyle/>
                    <a:p>
                      <a:pPr algn="ctr"/>
                      <a:endParaRPr lang="en-US" dirty="0"/>
                    </a:p>
                  </a:txBody>
                  <a:tcPr/>
                </a:tc>
                <a:extLst>
                  <a:ext uri="{0D108BD9-81ED-4DB2-BD59-A6C34878D82A}">
                    <a16:rowId xmlns:a16="http://schemas.microsoft.com/office/drawing/2014/main" val="183761257"/>
                  </a:ext>
                </a:extLst>
              </a:tr>
              <a:tr h="129525">
                <a:tc>
                  <a:txBody>
                    <a:bodyPr/>
                    <a:lstStyle/>
                    <a:p>
                      <a:pPr algn="l"/>
                      <a:r>
                        <a:rPr lang="en-US" dirty="0"/>
                        <a:t>Gallstones and inflammation</a:t>
                      </a:r>
                    </a:p>
                  </a:txBody>
                  <a:tcPr/>
                </a:tc>
                <a:tc>
                  <a:txBody>
                    <a:bodyPr/>
                    <a:lstStyle/>
                    <a:p>
                      <a:pPr algn="ctr"/>
                      <a:r>
                        <a:rPr lang="en-US" dirty="0"/>
                        <a:t>X</a:t>
                      </a:r>
                    </a:p>
                  </a:txBody>
                  <a:tcPr/>
                </a:tc>
                <a:tc>
                  <a:txBody>
                    <a:bodyPr/>
                    <a:lstStyle/>
                    <a:p>
                      <a:pPr algn="ctr"/>
                      <a:r>
                        <a:rPr lang="en-US" dirty="0"/>
                        <a:t>X</a:t>
                      </a:r>
                    </a:p>
                  </a:txBody>
                  <a:tcPr anchor="ctr"/>
                </a:tc>
                <a:extLst>
                  <a:ext uri="{0D108BD9-81ED-4DB2-BD59-A6C34878D82A}">
                    <a16:rowId xmlns:a16="http://schemas.microsoft.com/office/drawing/2014/main" val="3547958877"/>
                  </a:ext>
                </a:extLst>
              </a:tr>
              <a:tr h="370840">
                <a:tc>
                  <a:txBody>
                    <a:bodyPr/>
                    <a:lstStyle/>
                    <a:p>
                      <a:pPr algn="l"/>
                      <a:r>
                        <a:rPr lang="en-US" dirty="0"/>
                        <a:t>Ethnicity</a:t>
                      </a:r>
                    </a:p>
                  </a:txBody>
                  <a:tcPr/>
                </a:tc>
                <a:tc>
                  <a:txBody>
                    <a:bodyPr/>
                    <a:lstStyle/>
                    <a:p>
                      <a:pPr algn="ctr"/>
                      <a:endParaRPr lang="en-US" dirty="0"/>
                    </a:p>
                  </a:txBody>
                  <a:tcPr/>
                </a:tc>
                <a:tc>
                  <a:txBody>
                    <a:bodyPr/>
                    <a:lstStyle/>
                    <a:p>
                      <a:pPr algn="ctr"/>
                      <a:r>
                        <a:rPr lang="en-US" dirty="0"/>
                        <a:t>X</a:t>
                      </a:r>
                    </a:p>
                  </a:txBody>
                  <a:tcPr/>
                </a:tc>
                <a:extLst>
                  <a:ext uri="{0D108BD9-81ED-4DB2-BD59-A6C34878D82A}">
                    <a16:rowId xmlns:a16="http://schemas.microsoft.com/office/drawing/2014/main" val="2803422387"/>
                  </a:ext>
                </a:extLst>
              </a:tr>
              <a:tr h="370840">
                <a:tc>
                  <a:txBody>
                    <a:bodyPr/>
                    <a:lstStyle/>
                    <a:p>
                      <a:pPr algn="l"/>
                      <a:r>
                        <a:rPr lang="en-US" dirty="0"/>
                        <a:t>Liver flukes (parasitic worms)</a:t>
                      </a:r>
                    </a:p>
                  </a:txBody>
                  <a:tcPr/>
                </a:tc>
                <a:tc>
                  <a:txBody>
                    <a:bodyPr/>
                    <a:lstStyle/>
                    <a:p>
                      <a:pPr algn="ctr"/>
                      <a:r>
                        <a:rPr lang="en-US" dirty="0"/>
                        <a:t>X</a:t>
                      </a:r>
                    </a:p>
                  </a:txBody>
                  <a:tcPr/>
                </a:tc>
                <a:tc>
                  <a:txBody>
                    <a:bodyPr/>
                    <a:lstStyle/>
                    <a:p>
                      <a:pPr algn="ctr"/>
                      <a:endParaRPr lang="en-US" dirty="0"/>
                    </a:p>
                  </a:txBody>
                  <a:tcPr/>
                </a:tc>
                <a:extLst>
                  <a:ext uri="{0D108BD9-81ED-4DB2-BD59-A6C34878D82A}">
                    <a16:rowId xmlns:a16="http://schemas.microsoft.com/office/drawing/2014/main" val="1391149815"/>
                  </a:ext>
                </a:extLst>
              </a:tr>
              <a:tr h="370840">
                <a:tc>
                  <a:txBody>
                    <a:bodyPr/>
                    <a:lstStyle/>
                    <a:p>
                      <a:pPr algn="l"/>
                      <a:endParaRPr lang="en-US" sz="1800" kern="1200" dirty="0">
                        <a:solidFill>
                          <a:schemeClr val="dk1"/>
                        </a:solidFill>
                        <a:latin typeface="+mn-lt"/>
                        <a:ea typeface="+mn-ea"/>
                        <a:cs typeface="+mn-cs"/>
                      </a:endParaRPr>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2626350526"/>
                  </a:ext>
                </a:extLst>
              </a:tr>
            </a:tbl>
          </a:graphicData>
        </a:graphic>
      </p:graphicFrame>
      <p:pic>
        <p:nvPicPr>
          <p:cNvPr id="3" name="Audio 2">
            <a:hlinkClick r:id="" action="ppaction://media"/>
            <a:extLst>
              <a:ext uri="{FF2B5EF4-FFF2-40B4-BE49-F238E27FC236}">
                <a16:creationId xmlns:a16="http://schemas.microsoft.com/office/drawing/2014/main" id="{80B6540D-B15F-4314-9831-EEC17204EF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087856"/>
      </p:ext>
    </p:extLst>
  </p:cSld>
  <p:clrMapOvr>
    <a:masterClrMapping/>
  </p:clrMapOvr>
  <mc:AlternateContent xmlns:mc="http://schemas.openxmlformats.org/markup-compatibility/2006" xmlns:p14="http://schemas.microsoft.com/office/powerpoint/2010/main">
    <mc:Choice Requires="p14">
      <p:transition spd="slow" p14:dur="2000" advTm="14847"/>
    </mc:Choice>
    <mc:Fallback xmlns="">
      <p:transition spd="slow" advTm="148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08/12/2025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40</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F4D34395-9EC9-4D0B-8EA5-C56E9B8CA34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48929036"/>
      </p:ext>
    </p:extLst>
  </p:cSld>
  <p:clrMapOvr>
    <a:masterClrMapping/>
  </p:clrMapOvr>
  <mc:AlternateContent xmlns:mc="http://schemas.openxmlformats.org/markup-compatibility/2006" xmlns:p14="http://schemas.microsoft.com/office/powerpoint/2010/main">
    <mc:Choice Requires="p14">
      <p:transition spd="slow" p14:dur="2000" advTm="3752"/>
    </mc:Choice>
    <mc:Fallback xmlns="">
      <p:transition spd="slow" advTm="37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hepatobiliary system are tobacco use, alcohol and increasing age</a:t>
            </a:r>
          </a:p>
          <a:p>
            <a:r>
              <a:rPr lang="en-GB" dirty="0">
                <a:solidFill>
                  <a:schemeClr val="bg1"/>
                </a:solidFill>
              </a:rPr>
              <a:t>Signs of hepatobiliary tumours can include weight loss, jaundice and nausea</a:t>
            </a:r>
          </a:p>
          <a:p>
            <a:r>
              <a:rPr lang="en-GB" dirty="0">
                <a:solidFill>
                  <a:schemeClr val="bg1"/>
                </a:solidFill>
              </a:rPr>
              <a:t>Investigations may include blood tests, imaging and biopsies</a:t>
            </a:r>
          </a:p>
          <a:p>
            <a:r>
              <a:rPr lang="en-GB" dirty="0">
                <a:solidFill>
                  <a:schemeClr val="bg1"/>
                </a:solidFill>
              </a:rPr>
              <a:t>All invasive tumours must be recorded</a:t>
            </a:r>
          </a:p>
          <a:p>
            <a:r>
              <a:rPr lang="en-GB" dirty="0">
                <a:solidFill>
                  <a:schemeClr val="bg1"/>
                </a:solidFill>
              </a:rPr>
              <a:t>Stage must be recorded for all stageable cancers.  Stage edition for neuroendocrine / carcinoid tumours must be recorded as ENETS</a:t>
            </a:r>
          </a:p>
          <a:p>
            <a:r>
              <a:rPr lang="en-GB" dirty="0">
                <a:solidFill>
                  <a:schemeClr val="bg1"/>
                </a:solidFill>
              </a:rPr>
              <a:t>Treatment is determined depending on the type, location and stage of the tumour – this could include any of the standard treatment modalities or may require other treatments such as thermal ablation, immunotherapy or targeted treatments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41</a:t>
            </a:fld>
            <a:endParaRPr lang="en-GB"/>
          </a:p>
        </p:txBody>
      </p:sp>
      <p:pic>
        <p:nvPicPr>
          <p:cNvPr id="7" name="Audio 6">
            <a:hlinkClick r:id="" action="ppaction://media"/>
            <a:extLst>
              <a:ext uri="{FF2B5EF4-FFF2-40B4-BE49-F238E27FC236}">
                <a16:creationId xmlns:a16="http://schemas.microsoft.com/office/drawing/2014/main" id="{C9CB44A0-C946-42BE-8241-BC5E457BBBD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84618101"/>
      </p:ext>
    </p:extLst>
  </p:cSld>
  <p:clrMapOvr>
    <a:masterClrMapping/>
  </p:clrMapOvr>
  <mc:AlternateContent xmlns:mc="http://schemas.openxmlformats.org/markup-compatibility/2006" xmlns:p14="http://schemas.microsoft.com/office/powerpoint/2010/main">
    <mc:Choice Requires="p14">
      <p:transition spd="slow" p14:dur="2000" advTm="7953"/>
    </mc:Choice>
    <mc:Fallback xmlns="">
      <p:transition spd="slow" advTm="7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hepatobiliary system are tobacco use, alcohol and increasing age</a:t>
            </a:r>
          </a:p>
          <a:p>
            <a:r>
              <a:rPr lang="en-GB" dirty="0"/>
              <a:t>Signs of hepatobiliary tumours can include weight loss, jaundice and nausea</a:t>
            </a:r>
          </a:p>
          <a:p>
            <a:r>
              <a:rPr lang="en-GB" dirty="0">
                <a:solidFill>
                  <a:schemeClr val="bg1"/>
                </a:solidFill>
              </a:rPr>
              <a:t>Investigations may include blood tests, imaging and biopsies</a:t>
            </a:r>
          </a:p>
          <a:p>
            <a:r>
              <a:rPr lang="en-GB" dirty="0">
                <a:solidFill>
                  <a:schemeClr val="bg1"/>
                </a:solidFill>
              </a:rPr>
              <a:t>All invasive tumours must be recorded</a:t>
            </a:r>
          </a:p>
          <a:p>
            <a:r>
              <a:rPr lang="en-GB" dirty="0">
                <a:solidFill>
                  <a:schemeClr val="bg1"/>
                </a:solidFill>
              </a:rPr>
              <a:t>Stage must be recorded for all stageable cancers.  Stage edition for neuroendocrine / carcinoid tumours must be recorded as ENETS</a:t>
            </a:r>
          </a:p>
          <a:p>
            <a:r>
              <a:rPr lang="en-GB" dirty="0">
                <a:solidFill>
                  <a:schemeClr val="bg1"/>
                </a:solidFill>
              </a:rPr>
              <a:t>Treatment is determined depending on the type, location and stage of the tumour – this could include any of the standard treatment modalities or may require other treatments such as thermal ablation, immunotherapy or targeted treatments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42</a:t>
            </a:fld>
            <a:endParaRPr lang="en-GB"/>
          </a:p>
        </p:txBody>
      </p:sp>
      <p:pic>
        <p:nvPicPr>
          <p:cNvPr id="7" name="Audio 6">
            <a:hlinkClick r:id="" action="ppaction://media"/>
            <a:extLst>
              <a:ext uri="{FF2B5EF4-FFF2-40B4-BE49-F238E27FC236}">
                <a16:creationId xmlns:a16="http://schemas.microsoft.com/office/drawing/2014/main" id="{99759FC6-0634-4B47-B233-DEBAB27574D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53010093"/>
      </p:ext>
    </p:extLst>
  </p:cSld>
  <p:clrMapOvr>
    <a:masterClrMapping/>
  </p:clrMapOvr>
  <mc:AlternateContent xmlns:mc="http://schemas.openxmlformats.org/markup-compatibility/2006" xmlns:p14="http://schemas.microsoft.com/office/powerpoint/2010/main">
    <mc:Choice Requires="p14">
      <p:transition spd="slow" p14:dur="2000" advTm="6976"/>
    </mc:Choice>
    <mc:Fallback xmlns="">
      <p:transition spd="slow" advTm="69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hepatobiliary system are tobacco use, alcohol and increasing age</a:t>
            </a:r>
          </a:p>
          <a:p>
            <a:r>
              <a:rPr lang="en-GB" dirty="0"/>
              <a:t>Signs of hepatobiliary tumours can include weight loss, jaundice and nausea</a:t>
            </a:r>
          </a:p>
          <a:p>
            <a:r>
              <a:rPr lang="en-GB" dirty="0"/>
              <a:t>Investigations may include blood tests, imaging, biopsies and possibly exploratory keyhole surgery</a:t>
            </a:r>
          </a:p>
          <a:p>
            <a:r>
              <a:rPr lang="en-GB" dirty="0">
                <a:solidFill>
                  <a:schemeClr val="bg1"/>
                </a:solidFill>
              </a:rPr>
              <a:t>All invasive tumours must be recorded</a:t>
            </a:r>
          </a:p>
          <a:p>
            <a:r>
              <a:rPr lang="en-GB" dirty="0">
                <a:solidFill>
                  <a:schemeClr val="bg1"/>
                </a:solidFill>
              </a:rPr>
              <a:t>Stage must be recorded for all stageable cancers.  Stage edition for neuroendocrine / carcinoid tumours must be recorded as ENETS</a:t>
            </a:r>
          </a:p>
          <a:p>
            <a:r>
              <a:rPr lang="en-GB" dirty="0">
                <a:solidFill>
                  <a:schemeClr val="bg1"/>
                </a:solidFill>
              </a:rPr>
              <a:t>Treatment is determined depending on the type, location and stage of the tumour – this could include any of the standard treatment modalities or may require other treatments such as thermal ablation, immunotherapy or targeted treatments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43</a:t>
            </a:fld>
            <a:endParaRPr lang="en-GB"/>
          </a:p>
        </p:txBody>
      </p:sp>
      <p:pic>
        <p:nvPicPr>
          <p:cNvPr id="9" name="Audio 8">
            <a:hlinkClick r:id="" action="ppaction://media"/>
            <a:extLst>
              <a:ext uri="{FF2B5EF4-FFF2-40B4-BE49-F238E27FC236}">
                <a16:creationId xmlns:a16="http://schemas.microsoft.com/office/drawing/2014/main" id="{9F1D08FB-A860-47BB-81F6-00E91DDF601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48251329"/>
      </p:ext>
    </p:extLst>
  </p:cSld>
  <p:clrMapOvr>
    <a:masterClrMapping/>
  </p:clrMapOvr>
  <mc:AlternateContent xmlns:mc="http://schemas.openxmlformats.org/markup-compatibility/2006" xmlns:p14="http://schemas.microsoft.com/office/powerpoint/2010/main">
    <mc:Choice Requires="p14">
      <p:transition spd="slow" p14:dur="2000" advTm="12945"/>
    </mc:Choice>
    <mc:Fallback xmlns="">
      <p:transition spd="slow" advTm="129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hepatobiliary system are tobacco use, alcohol and increasing age</a:t>
            </a:r>
          </a:p>
          <a:p>
            <a:r>
              <a:rPr lang="en-GB" dirty="0"/>
              <a:t>Signs of hepatobiliary tumours can include weight loss, jaundice and nausea</a:t>
            </a:r>
          </a:p>
          <a:p>
            <a:r>
              <a:rPr lang="en-GB" dirty="0"/>
              <a:t>Investigations may include blood tests, imaging, biopsies and possibly exploratory keyhole surgery</a:t>
            </a:r>
          </a:p>
          <a:p>
            <a:r>
              <a:rPr lang="en-GB" dirty="0"/>
              <a:t>All invasive tumours must be recorded</a:t>
            </a:r>
          </a:p>
          <a:p>
            <a:r>
              <a:rPr lang="en-GB" dirty="0">
                <a:solidFill>
                  <a:schemeClr val="bg1"/>
                </a:solidFill>
              </a:rPr>
              <a:t>Stage must be recorded for all stageable cancers.  Stage edition for neuroendocrine / carcinoid tumours must be recorded as ENETS</a:t>
            </a:r>
          </a:p>
          <a:p>
            <a:r>
              <a:rPr lang="en-GB" dirty="0">
                <a:solidFill>
                  <a:schemeClr val="bg1"/>
                </a:solidFill>
              </a:rPr>
              <a:t>Treatment is determined depending on the type, location and stage of the tumour – this could include any of the standard treatment modalities or may require other treatments such as thermal ablation, immunotherapy or targeted treatments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44</a:t>
            </a:fld>
            <a:endParaRPr lang="en-GB"/>
          </a:p>
        </p:txBody>
      </p:sp>
      <p:pic>
        <p:nvPicPr>
          <p:cNvPr id="7" name="Audio 6">
            <a:hlinkClick r:id="" action="ppaction://media"/>
            <a:extLst>
              <a:ext uri="{FF2B5EF4-FFF2-40B4-BE49-F238E27FC236}">
                <a16:creationId xmlns:a16="http://schemas.microsoft.com/office/drawing/2014/main" id="{03BF8718-3648-4920-8BB0-7BACE18D443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88904907"/>
      </p:ext>
    </p:extLst>
  </p:cSld>
  <p:clrMapOvr>
    <a:masterClrMapping/>
  </p:clrMapOvr>
  <mc:AlternateContent xmlns:mc="http://schemas.openxmlformats.org/markup-compatibility/2006" xmlns:p14="http://schemas.microsoft.com/office/powerpoint/2010/main">
    <mc:Choice Requires="p14">
      <p:transition spd="slow" p14:dur="2000" advTm="6118"/>
    </mc:Choice>
    <mc:Fallback xmlns="">
      <p:transition spd="slow" advTm="61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hepatobiliary system are tobacco use, alcohol and increasing age</a:t>
            </a:r>
          </a:p>
          <a:p>
            <a:r>
              <a:rPr lang="en-GB" dirty="0"/>
              <a:t>Signs of hepatobiliary tumours can include weight loss, jaundice and nausea</a:t>
            </a:r>
          </a:p>
          <a:p>
            <a:r>
              <a:rPr lang="en-GB" dirty="0"/>
              <a:t>Investigations may include blood tests, imaging, biopsies and possibly exploratory keyhole surgery</a:t>
            </a:r>
          </a:p>
          <a:p>
            <a:r>
              <a:rPr lang="en-GB" dirty="0"/>
              <a:t>All invasive tumours must be recorded</a:t>
            </a:r>
          </a:p>
          <a:p>
            <a:r>
              <a:rPr lang="en-GB" dirty="0"/>
              <a:t>Stage must be recorded for all stageable cancers.  Stage edition for neuroendocrine (carcinoid) tumours must be recorded as ENETS</a:t>
            </a:r>
          </a:p>
          <a:p>
            <a:r>
              <a:rPr lang="en-GB" dirty="0">
                <a:solidFill>
                  <a:schemeClr val="bg1"/>
                </a:solidFill>
              </a:rPr>
              <a:t>Treatment is determined depending on the type, location and stage of the tumour – this could include any of the standard treatment modalities or may require other treatments such as thermal ablation, immunotherapy or targeted treatments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45</a:t>
            </a:fld>
            <a:endParaRPr lang="en-GB"/>
          </a:p>
        </p:txBody>
      </p:sp>
      <p:pic>
        <p:nvPicPr>
          <p:cNvPr id="9" name="Audio 8">
            <a:hlinkClick r:id="" action="ppaction://media"/>
            <a:extLst>
              <a:ext uri="{FF2B5EF4-FFF2-40B4-BE49-F238E27FC236}">
                <a16:creationId xmlns:a16="http://schemas.microsoft.com/office/drawing/2014/main" id="{9853A3EB-A45C-4684-8670-E901E39AADF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42252745"/>
      </p:ext>
    </p:extLst>
  </p:cSld>
  <p:clrMapOvr>
    <a:masterClrMapping/>
  </p:clrMapOvr>
  <mc:AlternateContent xmlns:mc="http://schemas.openxmlformats.org/markup-compatibility/2006" xmlns:p14="http://schemas.microsoft.com/office/powerpoint/2010/main">
    <mc:Choice Requires="p14">
      <p:transition spd="slow" p14:dur="2000" advTm="13863"/>
    </mc:Choice>
    <mc:Fallback xmlns="">
      <p:transition spd="slow" advTm="138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hepatobiliary system are tobacco use, alcohol and increasing age</a:t>
            </a:r>
          </a:p>
          <a:p>
            <a:r>
              <a:rPr lang="en-GB" dirty="0"/>
              <a:t>Signs of hepatobiliary tumours can include weight loss, jaundice and nausea</a:t>
            </a:r>
          </a:p>
          <a:p>
            <a:r>
              <a:rPr lang="en-GB" dirty="0"/>
              <a:t>Investigations may include blood tests, imaging, biopsies and possibly exploratory keyhole surgery</a:t>
            </a:r>
          </a:p>
          <a:p>
            <a:r>
              <a:rPr lang="en-GB" dirty="0"/>
              <a:t>All invasive tumours must be recorded</a:t>
            </a:r>
          </a:p>
          <a:p>
            <a:r>
              <a:rPr lang="en-GB" dirty="0"/>
              <a:t>Stage must be recorded for all stageable cancers.  Stage edition for neuroendocrine (carcinoid) tumours must be recorded as ENETS</a:t>
            </a:r>
          </a:p>
          <a:p>
            <a:r>
              <a:rPr lang="en-GB" dirty="0"/>
              <a:t>Treatment is determined depending on the type, location and stage of the tumour – this could include any of the standard treatment modalities or may require other treatments such as thermal ablation, immunotherapy or targeted treatments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46</a:t>
            </a:fld>
            <a:endParaRPr lang="en-GB"/>
          </a:p>
        </p:txBody>
      </p:sp>
      <p:pic>
        <p:nvPicPr>
          <p:cNvPr id="10" name="Audio 9">
            <a:hlinkClick r:id="" action="ppaction://media"/>
            <a:extLst>
              <a:ext uri="{FF2B5EF4-FFF2-40B4-BE49-F238E27FC236}">
                <a16:creationId xmlns:a16="http://schemas.microsoft.com/office/drawing/2014/main" id="{8C8CA124-AA10-4F95-84C7-26A9BB6B154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25369714"/>
      </p:ext>
    </p:extLst>
  </p:cSld>
  <p:clrMapOvr>
    <a:masterClrMapping/>
  </p:clrMapOvr>
  <mc:AlternateContent xmlns:mc="http://schemas.openxmlformats.org/markup-compatibility/2006" xmlns:p14="http://schemas.microsoft.com/office/powerpoint/2010/main">
    <mc:Choice Requires="p14">
      <p:transition spd="slow" p14:dur="2000" advTm="12145"/>
    </mc:Choice>
    <mc:Fallback xmlns="">
      <p:transition spd="slow" advTm="121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47</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&amp; B</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08/12/2025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48</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37186655"/>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49</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r>
              <a:rPr lang="en-GB" dirty="0"/>
              <a:t>Weight loss</a:t>
            </a:r>
          </a:p>
          <a:p>
            <a:r>
              <a:rPr lang="en-GB" dirty="0"/>
              <a:t>Jaundice (yellowing of the skin and eyes)</a:t>
            </a:r>
          </a:p>
          <a:p>
            <a:r>
              <a:rPr lang="en-GB" dirty="0"/>
              <a:t>Itching</a:t>
            </a:r>
          </a:p>
          <a:p>
            <a:r>
              <a:rPr lang="en-GB" dirty="0"/>
              <a:t>Nausea</a:t>
            </a:r>
          </a:p>
          <a:p>
            <a:r>
              <a:rPr lang="en-GB" dirty="0"/>
              <a:t>Swollen, painful abdomen</a:t>
            </a:r>
          </a:p>
          <a:p>
            <a:r>
              <a:rPr lang="en-GB" dirty="0"/>
              <a:t>A lump in the right side of the abdomen</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8" name="Audio 7">
            <a:hlinkClick r:id="" action="ppaction://media"/>
            <a:extLst>
              <a:ext uri="{FF2B5EF4-FFF2-40B4-BE49-F238E27FC236}">
                <a16:creationId xmlns:a16="http://schemas.microsoft.com/office/drawing/2014/main" id="{BEF656AF-BC84-4316-A96F-64C7FB7270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61571400"/>
      </p:ext>
    </p:extLst>
  </p:cSld>
  <p:clrMapOvr>
    <a:masterClrMapping/>
  </p:clrMapOvr>
  <mc:AlternateContent xmlns:mc="http://schemas.openxmlformats.org/markup-compatibility/2006" xmlns:p14="http://schemas.microsoft.com/office/powerpoint/2010/main">
    <mc:Choice Requires="p14">
      <p:transition spd="slow" p14:dur="2000" advTm="10759"/>
    </mc:Choice>
    <mc:Fallback xmlns="">
      <p:transition spd="slow" advTm="107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08/12/2025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50</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7" name="Audio 6">
            <a:hlinkClick r:id="" action="ppaction://media"/>
            <a:extLst>
              <a:ext uri="{FF2B5EF4-FFF2-40B4-BE49-F238E27FC236}">
                <a16:creationId xmlns:a16="http://schemas.microsoft.com/office/drawing/2014/main" id="{E0A90D7F-8644-7943-D161-A029EB46FCDC}"/>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20753"/>
    </mc:Choice>
    <mc:Fallback xmlns="">
      <p:transition spd="slow" advTm="207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The hepatobiliary system is comprised of the liver, the bile ducts, the gallbladder and the ampulla of Vater</a:t>
            </a:r>
          </a:p>
          <a:p>
            <a:pPr marL="0" indent="0">
              <a:buNone/>
            </a:pPr>
            <a:endParaRPr lang="en-GB" dirty="0"/>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Picture 6">
            <a:extLst>
              <a:ext uri="{FF2B5EF4-FFF2-40B4-BE49-F238E27FC236}">
                <a16:creationId xmlns:a16="http://schemas.microsoft.com/office/drawing/2014/main" id="{F6BDD615-7C04-4A18-95EC-4FDB338EF84B}"/>
              </a:ext>
            </a:extLst>
          </p:cNvPr>
          <p:cNvPicPr>
            <a:picLocks noChangeAspect="1"/>
          </p:cNvPicPr>
          <p:nvPr/>
        </p:nvPicPr>
        <p:blipFill>
          <a:blip r:embed="rId5"/>
          <a:stretch>
            <a:fillRect/>
          </a:stretch>
        </p:blipFill>
        <p:spPr>
          <a:xfrm>
            <a:off x="6456865" y="2460215"/>
            <a:ext cx="4895850" cy="2962275"/>
          </a:xfrm>
          <a:prstGeom prst="rect">
            <a:avLst/>
          </a:prstGeom>
        </p:spPr>
      </p:pic>
      <p:pic>
        <p:nvPicPr>
          <p:cNvPr id="8" name="Picture 7">
            <a:extLst>
              <a:ext uri="{FF2B5EF4-FFF2-40B4-BE49-F238E27FC236}">
                <a16:creationId xmlns:a16="http://schemas.microsoft.com/office/drawing/2014/main" id="{26E1891F-4F2F-4E2E-8056-A1E23BC43890}"/>
              </a:ext>
            </a:extLst>
          </p:cNvPr>
          <p:cNvPicPr>
            <a:picLocks noChangeAspect="1"/>
          </p:cNvPicPr>
          <p:nvPr/>
        </p:nvPicPr>
        <p:blipFill>
          <a:blip r:embed="rId6"/>
          <a:stretch>
            <a:fillRect/>
          </a:stretch>
        </p:blipFill>
        <p:spPr>
          <a:xfrm>
            <a:off x="1489879" y="2460215"/>
            <a:ext cx="3448050" cy="3171825"/>
          </a:xfrm>
          <a:prstGeom prst="rect">
            <a:avLst/>
          </a:prstGeom>
        </p:spPr>
      </p:pic>
      <p:pic>
        <p:nvPicPr>
          <p:cNvPr id="11" name="Audio 10">
            <a:hlinkClick r:id="" action="ppaction://media"/>
            <a:extLst>
              <a:ext uri="{FF2B5EF4-FFF2-40B4-BE49-F238E27FC236}">
                <a16:creationId xmlns:a16="http://schemas.microsoft.com/office/drawing/2014/main" id="{B476D81F-3910-4910-A53A-F6405ACDCB2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03166864"/>
      </p:ext>
    </p:extLst>
  </p:cSld>
  <p:clrMapOvr>
    <a:masterClrMapping/>
  </p:clrMapOvr>
  <mc:AlternateContent xmlns:mc="http://schemas.openxmlformats.org/markup-compatibility/2006" xmlns:p14="http://schemas.microsoft.com/office/powerpoint/2010/main">
    <mc:Choice Requires="p14">
      <p:transition spd="slow" p14:dur="2000" advTm="18404"/>
    </mc:Choice>
    <mc:Fallback xmlns="">
      <p:transition spd="slow" advTm="184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736220" cy="4741453"/>
          </a:xfrm>
        </p:spPr>
        <p:txBody>
          <a:bodyPr>
            <a:normAutofit/>
          </a:bodyPr>
          <a:lstStyle/>
          <a:p>
            <a:pPr marL="0" indent="0">
              <a:buNone/>
            </a:pPr>
            <a:r>
              <a:rPr lang="en-GB" dirty="0"/>
              <a:t>The portal vein brings nutrient rich blood from the gastro-intestinal tract up to the liver</a:t>
            </a:r>
          </a:p>
          <a:p>
            <a:r>
              <a:rPr lang="en-GB" dirty="0"/>
              <a:t>In the liver, the carbohydrates and fats are converted to energy for later use</a:t>
            </a:r>
          </a:p>
          <a:p>
            <a:r>
              <a:rPr lang="en-GB" dirty="0"/>
              <a:t>The liver also makes bile, a substance that aids in the digestion of food and the absorption of nutrients</a:t>
            </a:r>
          </a:p>
          <a:p>
            <a:r>
              <a:rPr lang="en-GB" dirty="0"/>
              <a:t>Bile can be stored in the gallbladder for later release into the bowel or released directly into the bowel</a:t>
            </a:r>
          </a:p>
          <a:p>
            <a:pPr marL="0" indent="0">
              <a:buNone/>
            </a:pPr>
            <a:endParaRPr lang="en-GB" dirty="0"/>
          </a:p>
          <a:p>
            <a:pPr marL="0" indent="0">
              <a:buNone/>
              <a:tabLst>
                <a:tab pos="10312400" algn="l"/>
              </a:tabLst>
            </a:pPr>
            <a:endParaRPr lang="en-GB" dirty="0"/>
          </a:p>
          <a:p>
            <a:pPr marL="0" indent="0">
              <a:buNone/>
            </a:pPr>
            <a:endParaRPr lang="en-GB" dirty="0"/>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Picture 6">
            <a:extLst>
              <a:ext uri="{FF2B5EF4-FFF2-40B4-BE49-F238E27FC236}">
                <a16:creationId xmlns:a16="http://schemas.microsoft.com/office/drawing/2014/main" id="{F6BDD615-7C04-4A18-95EC-4FDB338EF84B}"/>
              </a:ext>
            </a:extLst>
          </p:cNvPr>
          <p:cNvPicPr>
            <a:picLocks noChangeAspect="1"/>
          </p:cNvPicPr>
          <p:nvPr/>
        </p:nvPicPr>
        <p:blipFill>
          <a:blip r:embed="rId5"/>
          <a:stretch>
            <a:fillRect/>
          </a:stretch>
        </p:blipFill>
        <p:spPr>
          <a:xfrm>
            <a:off x="6954577" y="2460215"/>
            <a:ext cx="4895850" cy="2962275"/>
          </a:xfrm>
          <a:prstGeom prst="rect">
            <a:avLst/>
          </a:prstGeom>
        </p:spPr>
      </p:pic>
      <p:pic>
        <p:nvPicPr>
          <p:cNvPr id="10" name="Audio 9">
            <a:hlinkClick r:id="" action="ppaction://media"/>
            <a:extLst>
              <a:ext uri="{FF2B5EF4-FFF2-40B4-BE49-F238E27FC236}">
                <a16:creationId xmlns:a16="http://schemas.microsoft.com/office/drawing/2014/main" id="{6C55A83A-BB01-4078-BEAD-75C2A608F52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53033943"/>
      </p:ext>
    </p:extLst>
  </p:cSld>
  <p:clrMapOvr>
    <a:masterClrMapping/>
  </p:clrMapOvr>
  <mc:AlternateContent xmlns:mc="http://schemas.openxmlformats.org/markup-compatibility/2006" xmlns:p14="http://schemas.microsoft.com/office/powerpoint/2010/main">
    <mc:Choice Requires="p14">
      <p:transition spd="slow" p14:dur="2000" advTm="22766"/>
    </mc:Choice>
    <mc:Fallback xmlns="">
      <p:transition spd="slow" advTm="227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Anatomy &amp; Physiology - Liver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620107"/>
            <a:ext cx="6285930" cy="3552398"/>
          </a:xfrm>
        </p:spPr>
        <p:txBody>
          <a:bodyPr>
            <a:noAutofit/>
          </a:bodyPr>
          <a:lstStyle/>
          <a:p>
            <a:pPr marL="0" indent="0">
              <a:buNone/>
            </a:pPr>
            <a:r>
              <a:rPr lang="en-GB" sz="2100" dirty="0"/>
              <a:t>The liver is divided into two lobes, left and right. Each lobe is divided into four smaller segments.  Every segment has its own blood supply and biliary drainage system</a:t>
            </a:r>
          </a:p>
          <a:p>
            <a:pPr marL="0" indent="0">
              <a:buNone/>
            </a:pPr>
            <a:endParaRPr lang="en-GB" sz="2100" dirty="0"/>
          </a:p>
          <a:p>
            <a:pPr marL="0" indent="0">
              <a:buNone/>
            </a:pPr>
            <a:r>
              <a:rPr lang="en-GB" sz="2100" dirty="0"/>
              <a:t>Within the liver, cells known as hepatocytes secrete bile which is collected in a network of bile ducts for transportation to either the duodenum or to the gallbladder</a:t>
            </a:r>
          </a:p>
          <a:p>
            <a:endParaRPr lang="en-GB" sz="21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8" name="Picture 7">
            <a:extLst>
              <a:ext uri="{FF2B5EF4-FFF2-40B4-BE49-F238E27FC236}">
                <a16:creationId xmlns:a16="http://schemas.microsoft.com/office/drawing/2014/main" id="{5DF6E603-65FE-49B9-8AE2-948A990D292E}"/>
              </a:ext>
            </a:extLst>
          </p:cNvPr>
          <p:cNvPicPr>
            <a:picLocks noChangeAspect="1"/>
          </p:cNvPicPr>
          <p:nvPr/>
        </p:nvPicPr>
        <p:blipFill>
          <a:blip r:embed="rId5"/>
          <a:stretch>
            <a:fillRect/>
          </a:stretch>
        </p:blipFill>
        <p:spPr>
          <a:xfrm>
            <a:off x="6954583" y="2460215"/>
            <a:ext cx="4895850" cy="2962275"/>
          </a:xfrm>
          <a:prstGeom prst="rect">
            <a:avLst/>
          </a:prstGeom>
        </p:spPr>
      </p:pic>
      <p:pic>
        <p:nvPicPr>
          <p:cNvPr id="7" name="Audio 6">
            <a:hlinkClick r:id="" action="ppaction://media"/>
            <a:extLst>
              <a:ext uri="{FF2B5EF4-FFF2-40B4-BE49-F238E27FC236}">
                <a16:creationId xmlns:a16="http://schemas.microsoft.com/office/drawing/2014/main" id="{7EBF4BA4-D9D3-4CBF-8213-F8BB166C3C1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99551618"/>
      </p:ext>
    </p:extLst>
  </p:cSld>
  <p:clrMapOvr>
    <a:masterClrMapping/>
  </p:clrMapOvr>
  <mc:AlternateContent xmlns:mc="http://schemas.openxmlformats.org/markup-compatibility/2006" xmlns:p14="http://schemas.microsoft.com/office/powerpoint/2010/main">
    <mc:Choice Requires="p14">
      <p:transition spd="slow" p14:dur="2000" advTm="16287"/>
    </mc:Choice>
    <mc:Fallback xmlns="">
      <p:transition spd="slow" advTm="16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Hepatobiliary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736220" cy="4741453"/>
          </a:xfrm>
        </p:spPr>
        <p:txBody>
          <a:bodyPr>
            <a:normAutofit/>
          </a:bodyPr>
          <a:lstStyle/>
          <a:p>
            <a:pPr marL="0" indent="0">
              <a:buNone/>
            </a:pPr>
            <a:r>
              <a:rPr lang="en-GB" dirty="0"/>
              <a:t>The liver also:</a:t>
            </a:r>
          </a:p>
          <a:p>
            <a:r>
              <a:rPr lang="en-GB" dirty="0"/>
              <a:t>Makes proteins, some of which are used in the process of blood clotting</a:t>
            </a:r>
          </a:p>
          <a:p>
            <a:r>
              <a:rPr lang="en-GB" dirty="0"/>
              <a:t>Makes cholesterol, used in the formation of cell walls</a:t>
            </a:r>
          </a:p>
          <a:p>
            <a:r>
              <a:rPr lang="en-GB" dirty="0"/>
              <a:t>Breaks down harmful substances in the blood, including alcohol, many drugs and waste products from the normal bodily processes</a:t>
            </a:r>
          </a:p>
          <a:p>
            <a:pPr marL="0" indent="0">
              <a:buNone/>
            </a:pPr>
            <a:endParaRPr lang="en-GB" dirty="0"/>
          </a:p>
          <a:p>
            <a:pPr marL="0" indent="0">
              <a:buNone/>
              <a:tabLst>
                <a:tab pos="10312400" algn="l"/>
              </a:tabLst>
            </a:pPr>
            <a:endParaRPr lang="en-GB" dirty="0"/>
          </a:p>
          <a:p>
            <a:pPr marL="0" indent="0">
              <a:buNone/>
            </a:pPr>
            <a:endParaRPr lang="en-GB" dirty="0"/>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F6BDD615-7C04-4A18-95EC-4FDB338EF84B}"/>
              </a:ext>
            </a:extLst>
          </p:cNvPr>
          <p:cNvPicPr>
            <a:picLocks noChangeAspect="1"/>
          </p:cNvPicPr>
          <p:nvPr/>
        </p:nvPicPr>
        <p:blipFill>
          <a:blip r:embed="rId5"/>
          <a:stretch>
            <a:fillRect/>
          </a:stretch>
        </p:blipFill>
        <p:spPr>
          <a:xfrm>
            <a:off x="6954581" y="2460215"/>
            <a:ext cx="4895850" cy="2962275"/>
          </a:xfrm>
          <a:prstGeom prst="rect">
            <a:avLst/>
          </a:prstGeom>
        </p:spPr>
      </p:pic>
      <p:pic>
        <p:nvPicPr>
          <p:cNvPr id="9" name="Audio 8">
            <a:hlinkClick r:id="" action="ppaction://media"/>
            <a:extLst>
              <a:ext uri="{FF2B5EF4-FFF2-40B4-BE49-F238E27FC236}">
                <a16:creationId xmlns:a16="http://schemas.microsoft.com/office/drawing/2014/main" id="{6134A761-226D-4E12-8C42-0CF8FEFD553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69958377"/>
      </p:ext>
    </p:extLst>
  </p:cSld>
  <p:clrMapOvr>
    <a:masterClrMapping/>
  </p:clrMapOvr>
  <mc:AlternateContent xmlns:mc="http://schemas.openxmlformats.org/markup-compatibility/2006" xmlns:p14="http://schemas.microsoft.com/office/powerpoint/2010/main">
    <mc:Choice Requires="p14">
      <p:transition spd="slow" p14:dur="2000" advTm="13798"/>
    </mc:Choice>
    <mc:Fallback xmlns="">
      <p:transition spd="slow" advTm="137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2024DB-DD24-419A-AD51-AA142FDF4A48}">
  <ds:schemaRefs>
    <ds:schemaRef ds:uri="http://schemas.microsoft.com/sharepoint/v3"/>
    <ds:schemaRef ds:uri="http://schemas.microsoft.com/office/2006/metadata/properties"/>
    <ds:schemaRef ds:uri="7b410ab3-33f9-46b0-a7e8-8030da7493ff"/>
    <ds:schemaRef ds:uri="http://www.w3.org/XML/1998/namespace"/>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d90b2148-dfd5-4925-bdbf-65fefdd6aea1"/>
    <ds:schemaRef ds:uri="http://purl.org/dc/dcmitype/"/>
  </ds:schemaRefs>
</ds:datastoreItem>
</file>

<file path=customXml/itemProps2.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3.xml><?xml version="1.0" encoding="utf-8"?>
<ds:datastoreItem xmlns:ds="http://schemas.openxmlformats.org/officeDocument/2006/customXml" ds:itemID="{3566E215-20EB-4107-B9A9-3DC985338A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14639</TotalTime>
  <Words>6191</Words>
  <Application>Microsoft Office PowerPoint</Application>
  <PresentationFormat>Widescreen</PresentationFormat>
  <Paragraphs>638</Paragraphs>
  <Slides>50</Slides>
  <Notes>50</Notes>
  <HiddenSlides>0</HiddenSlides>
  <MMClips>50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50</vt:i4>
      </vt:variant>
    </vt:vector>
  </HeadingPairs>
  <TitlesOfParts>
    <vt:vector size="58"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Lower / Upper GI Hepatobiliary</vt:lpstr>
      <vt:lpstr>Hepatobiliary – Causes &amp; Risk Factors</vt:lpstr>
      <vt:lpstr>Hepatobiliary – Signs &amp; Symptoms</vt:lpstr>
      <vt:lpstr>Hepatobiliary – Anatomy &amp; Physiology</vt:lpstr>
      <vt:lpstr>Hepatobiliary – Anatomy &amp; Physiology</vt:lpstr>
      <vt:lpstr>Hepatobiliary – Anatomy &amp; Physiology - Liver</vt:lpstr>
      <vt:lpstr>Hepatobiliary – Anatomy &amp; Physiology</vt:lpstr>
      <vt:lpstr>Hepatobiliary – Anatomy &amp; Physiology - Liver</vt:lpstr>
      <vt:lpstr>Hepatobiliary – Anatomy &amp; Physiology – Gallbladder</vt:lpstr>
      <vt:lpstr>Hepatobiliary – Regional Lymph Nodes</vt:lpstr>
      <vt:lpstr>Hepatobiliary – Regional Lymph Nodes</vt:lpstr>
      <vt:lpstr>Hepatobiliary – Regional Lymph Nodes</vt:lpstr>
      <vt:lpstr>Hepatobiliary – Diagnosis - Liver</vt:lpstr>
      <vt:lpstr>Hepatobiliary – Diagnosis – Gallbladder</vt:lpstr>
      <vt:lpstr>Hepatobiliary – Morphology – Liver &amp; Intrahepatic bile ducts</vt:lpstr>
      <vt:lpstr>Hepatobiliary – Morphology – Gallbladder &amp; Extrahepatic bile ducts</vt:lpstr>
      <vt:lpstr>Hepatobiliary – Morphology – Ampulla of Vater</vt:lpstr>
      <vt:lpstr>Hepatobiliary – ICD10 coding – Liver &amp; Intrahepatic bile ducts - Invasive</vt:lpstr>
      <vt:lpstr>Hepatobiliary – ICD10 coding – Gallbladder and Other parts of biliary tract - Invasive</vt:lpstr>
      <vt:lpstr>Hepatobiliary – ICD10 coding – Non-invasive</vt:lpstr>
      <vt:lpstr>Hepatobiliary – Grade</vt:lpstr>
      <vt:lpstr>Hepatobiliary – Prognostic indicator - BCLC</vt:lpstr>
      <vt:lpstr>Hepatobiliary – Stage - TNM</vt:lpstr>
      <vt:lpstr>Hepatobiliary – CTYA Hepatoblastoma – Pretext Stage</vt:lpstr>
      <vt:lpstr>Hepatobiliary – Stage - TNM</vt:lpstr>
      <vt:lpstr>Hepatobiliary – Stage - TNM</vt:lpstr>
      <vt:lpstr>Hepatobiliary – Treatment – Liver &amp; Intrahepatic bile ducts - Surgery</vt:lpstr>
      <vt:lpstr>Hepatobiliary – Treatment – Liver &amp; Intrahepatic bile ducts – Percutaneous ethanol injection</vt:lpstr>
      <vt:lpstr>Hepatobiliary – Treatment – Liver &amp; Intrahepatic bile ducts – Chemotherapy (TACE)</vt:lpstr>
      <vt:lpstr>Hepatobiliary – Treatment – Liver &amp; Intrahepatic bile ducts – Thermal ablation</vt:lpstr>
      <vt:lpstr>Hepatobiliary – Treatment – Liver &amp; Intrahepatic bile ducts – Radiotherapy</vt:lpstr>
      <vt:lpstr>Hepatobiliary – Treatment – Liver &amp; Intrahepatic bile ducts – Immunotherapy</vt:lpstr>
      <vt:lpstr>Hepatobiliary – Treatment – Liver &amp; Intrahepatic bile ducts – Targeted treatments</vt:lpstr>
      <vt:lpstr>Hepatobiliary – Treatment – Gallbladder &amp; Extrahepatic bile ducts - Surgery</vt:lpstr>
      <vt:lpstr>Hepatobiliary – Treatment – Gallbladder &amp; Extrahepatic bile ducts - Surgery</vt:lpstr>
      <vt:lpstr>Hepatobiliary – Treatment – Gallbladder &amp; Extrahepatic bile ducts - Radiotherapy</vt:lpstr>
      <vt:lpstr>Hepatobiliary – Treatment – Gallbladder &amp; Extrahepatic bile ducts - Chemotherapy</vt:lpstr>
      <vt:lpstr>Summary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353</cp:revision>
  <dcterms:created xsi:type="dcterms:W3CDTF">2021-02-08T11:29:00Z</dcterms:created>
  <dcterms:modified xsi:type="dcterms:W3CDTF">2025-12-08T16:42:03Z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