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5"/>
  </p:notesMasterIdLst>
  <p:handoutMasterIdLst>
    <p:handoutMasterId r:id="rId46"/>
  </p:handoutMasterIdLst>
  <p:sldIdLst>
    <p:sldId id="272" r:id="rId5"/>
    <p:sldId id="310" r:id="rId6"/>
    <p:sldId id="304" r:id="rId7"/>
    <p:sldId id="618" r:id="rId8"/>
    <p:sldId id="589" r:id="rId9"/>
    <p:sldId id="724" r:id="rId10"/>
    <p:sldId id="725" r:id="rId11"/>
    <p:sldId id="591" r:id="rId12"/>
    <p:sldId id="721" r:id="rId13"/>
    <p:sldId id="722" r:id="rId14"/>
    <p:sldId id="723" r:id="rId15"/>
    <p:sldId id="592" r:id="rId16"/>
    <p:sldId id="658" r:id="rId17"/>
    <p:sldId id="594" r:id="rId18"/>
    <p:sldId id="596" r:id="rId19"/>
    <p:sldId id="598" r:id="rId20"/>
    <p:sldId id="734" r:id="rId21"/>
    <p:sldId id="743" r:id="rId22"/>
    <p:sldId id="597" r:id="rId23"/>
    <p:sldId id="683" r:id="rId24"/>
    <p:sldId id="744" r:id="rId25"/>
    <p:sldId id="637" r:id="rId26"/>
    <p:sldId id="287" r:id="rId27"/>
    <p:sldId id="599" r:id="rId28"/>
    <p:sldId id="735" r:id="rId29"/>
    <p:sldId id="736" r:id="rId30"/>
    <p:sldId id="737" r:id="rId31"/>
    <p:sldId id="671" r:id="rId32"/>
    <p:sldId id="672" r:id="rId33"/>
    <p:sldId id="654" r:id="rId34"/>
    <p:sldId id="681" r:id="rId35"/>
    <p:sldId id="741" r:id="rId36"/>
    <p:sldId id="740" r:id="rId37"/>
    <p:sldId id="739" r:id="rId38"/>
    <p:sldId id="738" r:id="rId39"/>
    <p:sldId id="742" r:id="rId40"/>
    <p:sldId id="543" r:id="rId41"/>
    <p:sldId id="458" r:id="rId42"/>
    <p:sldId id="293" r:id="rId43"/>
    <p:sldId id="720" r:id="rId44"/>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72"/>
            <p14:sldId id="310"/>
            <p14:sldId id="304"/>
            <p14:sldId id="618"/>
            <p14:sldId id="589"/>
            <p14:sldId id="724"/>
            <p14:sldId id="725"/>
            <p14:sldId id="591"/>
            <p14:sldId id="721"/>
            <p14:sldId id="722"/>
            <p14:sldId id="723"/>
            <p14:sldId id="592"/>
            <p14:sldId id="658"/>
            <p14:sldId id="594"/>
            <p14:sldId id="596"/>
            <p14:sldId id="598"/>
            <p14:sldId id="734"/>
            <p14:sldId id="743"/>
            <p14:sldId id="597"/>
            <p14:sldId id="683"/>
            <p14:sldId id="744"/>
            <p14:sldId id="637"/>
            <p14:sldId id="287"/>
            <p14:sldId id="599"/>
            <p14:sldId id="735"/>
            <p14:sldId id="736"/>
            <p14:sldId id="737"/>
            <p14:sldId id="671"/>
            <p14:sldId id="672"/>
            <p14:sldId id="654"/>
            <p14:sldId id="681"/>
            <p14:sldId id="741"/>
            <p14:sldId id="740"/>
            <p14:sldId id="739"/>
            <p14:sldId id="738"/>
            <p14:sldId id="742"/>
            <p14:sldId id="543"/>
            <p14:sldId id="458"/>
            <p14:sldId id="293"/>
            <p14:sldId id="72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1F1"/>
    <a:srgbClr val="425563"/>
    <a:srgbClr val="228789"/>
    <a:srgbClr val="2AA8AA"/>
    <a:srgbClr val="329E6A"/>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17" autoAdjust="0"/>
    <p:restoredTop sz="66262" autoAdjust="0"/>
  </p:normalViewPr>
  <p:slideViewPr>
    <p:cSldViewPr snapToGrid="0">
      <p:cViewPr varScale="1">
        <p:scale>
          <a:sx n="73" d="100"/>
          <a:sy n="73" d="100"/>
        </p:scale>
        <p:origin x="2202" y="66"/>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userId="58af0019-3a7b-47f8-8975-8ac0a0ea5bbf" providerId="ADAL" clId="{2C3FBACA-7858-4949-82B1-1D92D303B5DB}"/>
    <pc:docChg chg="mod">
      <pc:chgData name="MOLLETT, Marianne (NHS ENGLAND)" userId="58af0019-3a7b-47f8-8975-8ac0a0ea5bbf" providerId="ADAL" clId="{2C3FBACA-7858-4949-82B1-1D92D303B5DB}" dt="2025-12-05T11:54:04.523"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A244DDD6-6ADB-4DF8-8936-1AA8F5F9F014}" type="datetimeFigureOut">
              <a:rPr lang="en-GB" smtClean="0"/>
              <a:t>05/12/2025</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B67EC26C-E156-4757-82E0-5A5BF7E0FCF9}" type="datetimeFigureOut">
              <a:rPr lang="en-GB" smtClean="0"/>
              <a:t>05/12/2025</a:t>
            </a:fld>
            <a:endParaRPr lang="en-GB"/>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en-GB"/>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solidFill>
                  <a:schemeClr val="tx1"/>
                </a:solidFill>
              </a:rPr>
              <a:t>Welcome to this NDRS training module on tumours of the ear, which has been designed to help Cancer Administration staff gain a better understanding of the diseases and the terminology used by the clinical teams</a:t>
            </a:r>
            <a:r>
              <a:rPr lang="en-GB" dirty="0">
                <a:solidFill>
                  <a:srgbClr val="FF0000"/>
                </a:solidFill>
              </a:rPr>
              <a: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structure called the cochlea within the inner ear converts vibrations into nerve impulses which are then transmitted to the brain.  The inner ear also helps us to maintain balance</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38086855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temporal bone surrounds the ear.  A subsection of the temporal bone, known as the mastoid bone, channels the nerves that control the movement of the face and tongue</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21477954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During an MDT, the clinical team might mention one or more groups of lymph nodes which may be ipsilateral (on the same side of the body as the primary tumour) or contralateral (on the opposite side) .  Depending on any further planned staging investigations, mention of these lymph nodes for tumours of the outer ear may indicate that stage has been determined.  Lymph nodes regarded as regional for the outer ear are listed here. Other groups of lymph nodes would be regarded as distant. </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20765296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Diagnosis of a tumour may require a biopsy and imaging.  The hearing in the unaffected ear may also need to be checked.</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15413478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most common morphology of tumour arising in the ear is a keratinising squamous cell carcinoma.  Other possible morphologies include other sub-types of SCC, adenocarcinomas and melanomas.  It’s expected that the ICD-O-3 morphology code would be included on the pathology report</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4101213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should be noted that melanoma in-situ must also be recorded in your cancer data management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39387795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Invasive tumours are coded with a C-prefix in ICD10…</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2515848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melanoma in-situ are given a D-prefix code and, as mandated conditions for the registry, must be recorded in your cancer data management system.  D coded carcinomas do not require a COSD record as we obtain information on these tumours from the path labs</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24748989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Invasive skin lesions may require additional data items to be recorded. Depending on the morphology, this may mean recording the Breslow depth, mitotic rate or Clarke level.  For more details on recording melanoma and non-melanoma of the outer-ear, please refer to the Skin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25188167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Grade is determined by the visual similarity of the tumour cells to normal, healthy cells.  The greater the difference in appearance, the higher the grade.</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3174475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While tumours of the ear may be covered by any of the MDTs shown - depending on the location, morphology and stage - it should be noted that middle- and inner-ear tumours are recorded as a subset of the Head &amp; Neck tumour group, while tumours of the outer-ear would generally be recorded under Skin.</a:t>
            </a:r>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a:p>
        </p:txBody>
      </p:sp>
    </p:spTree>
    <p:extLst>
      <p:ext uri="{BB962C8B-B14F-4D97-AF65-F5344CB8AC3E}">
        <p14:creationId xmlns:p14="http://schemas.microsoft.com/office/powerpoint/2010/main" val="41088997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Invasive neoplasms of the outer ear are staged using the appropriate UICC TNM version.</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23431839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more details on recording stage, please see the NDRS training module KPI-TNM Staging 101 and the relevant staging data sheets, available on the NDRS website.  It should be noted that invasive tumours of the middle- and inner-ear are not considered stageable.  </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8996544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00" dirty="0"/>
              <a:t>If the outer-ear tumour is a skin lesion, the patient would be both diagnosed and treated by the surgical excision of the lesion if it’s of a suitable size and location. Additionally, imaging is not routinely carried out for skin lesions meaning that the assessment of N and M stages may rely on clinical judgement alone</a:t>
            </a: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19105471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00" dirty="0"/>
              <a:t>The full Integrated stage can however be determined by the clinical team: the pathological T stage is combined with any other information collected … such as either a pathological or clinical N stage and an assessment of metastasis which is usually arrived at by clinical means. Where there’s no suspicion of </a:t>
            </a:r>
            <a:r>
              <a:rPr lang="en-GB" sz="1300" dirty="0" err="1"/>
              <a:t>mets</a:t>
            </a:r>
            <a:r>
              <a:rPr lang="en-GB" sz="1300" dirty="0"/>
              <a:t>, it’s expected that the clinical team would direct administrators to record M0.</a:t>
            </a: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15364498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Treatment of ear tumours will vary according to the location, type and stage.  Surgery may be offered for tumours in any part of the ear, as may Radiotherapy. Chemotherapy may be offered either in conjunction with radiotherapy as a neo-adjuvant treatment or alone with palliative intent.</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10383114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Surgical excision for the outer-ear can range from an excision biopsy for small early-stage tumours, a Mohs micrographic surgery or a wide local excision…</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29518284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to excision of nearby lymph nodes, salivary glands or the outer-ear in its entirety.</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16474441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Middle- or inner-ear tumours may require the surgical excision of different parts of the bone, the ear structure or on occasion the facial nerve.</a:t>
            </a:r>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23274902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Radiotherapy may be a suitable alternative to surgery depending on the type and stage of the tumour.  It may also be offered adjuvantly or as a palliative treatment to control symptoms</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8118300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Whilst not offered as an alternative to surgery, chemotherapy may be offered neo-adjuvantly (to shrink a tumour prior to surgical excision), as an adjuvant treatment together with radiotherapy or as a palliative treatment</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131790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We’re going to give you a brief introduction to tumours of the ear, including some of the symptoms that patients might experience.  We’ll look at the anatomy &amp; physiology and we’ll then go through diagnosis &amp; treatment options. This module can be paused at any time.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summary …</a:t>
            </a:r>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31048143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UV light exposure is a known risk factor for tumours of the outer-ear although the risk factors for other ear tumours are not currently well understood</a:t>
            </a:r>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6821474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Depending on the location, symptoms of an ear tumour may include pain, discharge or balance issues</a:t>
            </a:r>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105993678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Investigations may include a biopsy and some form of imaging</a:t>
            </a:r>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21536235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All invasive tumours, plus any melanoma in-situ, must be recorded in your cancer data management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22784246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Outer-ear tumours require a stage to be recorded. Middle- and inner-ear tumours are not considered stageable</a:t>
            </a:r>
          </a:p>
        </p:txBody>
      </p:sp>
      <p:sp>
        <p:nvSpPr>
          <p:cNvPr id="4" name="Slide Number Placeholder 3"/>
          <p:cNvSpPr>
            <a:spLocks noGrp="1"/>
          </p:cNvSpPr>
          <p:nvPr>
            <p:ph type="sldNum" sz="quarter" idx="5"/>
          </p:nvPr>
        </p:nvSpPr>
        <p:spPr/>
        <p:txBody>
          <a:bodyPr/>
          <a:lstStyle/>
          <a:p>
            <a:fld id="{67FE6B22-D62B-44D7-8888-48BB662636FB}" type="slidenum">
              <a:rPr lang="en-GB" smtClean="0"/>
              <a:t>35</a:t>
            </a:fld>
            <a:endParaRPr lang="en-GB"/>
          </a:p>
        </p:txBody>
      </p:sp>
    </p:spTree>
    <p:extLst>
      <p:ext uri="{BB962C8B-B14F-4D97-AF65-F5344CB8AC3E}">
        <p14:creationId xmlns:p14="http://schemas.microsoft.com/office/powerpoint/2010/main" val="230365594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The type, location and stage of a tumour may determine the treatment plan</a:t>
            </a:r>
          </a:p>
        </p:txBody>
      </p:sp>
      <p:sp>
        <p:nvSpPr>
          <p:cNvPr id="4" name="Slide Number Placeholder 3"/>
          <p:cNvSpPr>
            <a:spLocks noGrp="1"/>
          </p:cNvSpPr>
          <p:nvPr>
            <p:ph type="sldNum" sz="quarter" idx="5"/>
          </p:nvPr>
        </p:nvSpPr>
        <p:spPr/>
        <p:txBody>
          <a:bodyPr/>
          <a:lstStyle/>
          <a:p>
            <a:fld id="{67FE6B22-D62B-44D7-8888-48BB662636FB}" type="slidenum">
              <a:rPr lang="en-GB" smtClean="0"/>
              <a:t>36</a:t>
            </a:fld>
            <a:endParaRPr lang="en-GB"/>
          </a:p>
        </p:txBody>
      </p:sp>
    </p:spTree>
    <p:extLst>
      <p:ext uri="{BB962C8B-B14F-4D97-AF65-F5344CB8AC3E}">
        <p14:creationId xmlns:p14="http://schemas.microsoft.com/office/powerpoint/2010/main" val="88233036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Additional training modules as well as Staging sheets for clinical use may be downloaded from the NDRS website.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37</a:t>
            </a:fld>
            <a:endParaRPr lang="en-GB"/>
          </a:p>
        </p:txBody>
      </p:sp>
    </p:spTree>
    <p:extLst>
      <p:ext uri="{BB962C8B-B14F-4D97-AF65-F5344CB8AC3E}">
        <p14:creationId xmlns:p14="http://schemas.microsoft.com/office/powerpoint/2010/main" val="10051084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38</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39</a:t>
            </a:fld>
            <a:endParaRPr lang="en-GB"/>
          </a:p>
        </p:txBody>
      </p:sp>
    </p:spTree>
    <p:extLst>
      <p:ext uri="{BB962C8B-B14F-4D97-AF65-F5344CB8AC3E}">
        <p14:creationId xmlns:p14="http://schemas.microsoft.com/office/powerpoint/2010/main" val="39234053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We’ll start off by looking at the causes and risk factors …</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14518834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40</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While the root causes of many ear cancers are not really understood, known risk factors for tumours on the outer ear include fair skin and ultraviolet light exposure.</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10739717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tumour on the outer ear may appear to be a lesion that doesn’t heal for a few weeks.  Symptoms of a tumour in the ear canal might include ear pain, discharge or facial weakness.</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2513924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patient with a middle ear tumour might present with hearing loss or facial paralysis whereas a tumour of the inner ear may cause headaches, hearing loss or tinnitus</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22023710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outer ear is comprised of the ear flap, ear canal and eardrum.</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4000445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middle ear passes vibrations from the eardrum to the inner ear using three small bones known as the hammer, anvil and stirrup</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35987533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05/12/2025</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05/12/2025</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05/12/2025</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05/12/2025</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05/12/2025</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05/12/2025</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png"/><Relationship Id="rId5" Type="http://schemas.openxmlformats.org/officeDocument/2006/relationships/image" Target="../media/image7.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2.png"/><Relationship Id="rId5" Type="http://schemas.openxmlformats.org/officeDocument/2006/relationships/image" Target="../media/image8.tiff"/><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9.png"/><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2.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2.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hyperlink" Target="https://digital.nhs.uk/ndrs/data/cancer-data-training-materials" TargetMode="External"/><Relationship Id="rId5" Type="http://schemas.openxmlformats.org/officeDocument/2006/relationships/image" Target="../media/image10.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2.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2.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2.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5" Type="http://schemas.openxmlformats.org/officeDocument/2006/relationships/image" Target="../media/image2.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image" Target="../media/image13.png"/><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6" Type="http://schemas.openxmlformats.org/officeDocument/2006/relationships/image" Target="../media/image2.png"/><Relationship Id="rId5" Type="http://schemas.openxmlformats.org/officeDocument/2006/relationships/image" Target="../media/image15.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0.m4a"/><Relationship Id="rId1" Type="http://schemas.microsoft.com/office/2007/relationships/media" Target="../media/media30.m4a"/><Relationship Id="rId5" Type="http://schemas.openxmlformats.org/officeDocument/2006/relationships/image" Target="../media/image2.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5" Type="http://schemas.openxmlformats.org/officeDocument/2006/relationships/image" Target="../media/image2.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5" Type="http://schemas.openxmlformats.org/officeDocument/2006/relationships/image" Target="../media/image2.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5" Type="http://schemas.openxmlformats.org/officeDocument/2006/relationships/image" Target="../media/image2.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4.m4a"/><Relationship Id="rId1" Type="http://schemas.microsoft.com/office/2007/relationships/media" Target="../media/media34.m4a"/><Relationship Id="rId5" Type="http://schemas.openxmlformats.org/officeDocument/2006/relationships/image" Target="../media/image2.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5.m4a"/><Relationship Id="rId1" Type="http://schemas.microsoft.com/office/2007/relationships/media" Target="../media/media35.m4a"/><Relationship Id="rId5" Type="http://schemas.openxmlformats.org/officeDocument/2006/relationships/image" Target="../media/image2.png"/><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6.m4a"/><Relationship Id="rId1" Type="http://schemas.microsoft.com/office/2007/relationships/media" Target="../media/media36.m4a"/><Relationship Id="rId5" Type="http://schemas.openxmlformats.org/officeDocument/2006/relationships/image" Target="../media/image2.png"/><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7.m4a"/><Relationship Id="rId1" Type="http://schemas.microsoft.com/office/2007/relationships/media" Target="../media/media37.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8.m4a"/><Relationship Id="rId1" Type="http://schemas.microsoft.com/office/2007/relationships/media" Target="../media/media38.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9.m4a"/><Relationship Id="rId1" Type="http://schemas.microsoft.com/office/2007/relationships/media" Target="../media/media39.m4a"/><Relationship Id="rId6" Type="http://schemas.openxmlformats.org/officeDocument/2006/relationships/image" Target="../media/image2.png"/><Relationship Id="rId5" Type="http://schemas.openxmlformats.org/officeDocument/2006/relationships/image" Target="../media/image16.png"/><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40.m4a"/><Relationship Id="rId1" Type="http://schemas.microsoft.com/office/2007/relationships/media" Target="../media/media40.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40.xml"/><Relationship Id="rId9" Type="http://schemas.openxmlformats.org/officeDocument/2006/relationships/hyperlink" Target="mailto:p.stacey@nhs.net"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2.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a:xfrm>
            <a:off x="838200" y="4792126"/>
            <a:ext cx="10515600" cy="1692042"/>
          </a:xfrm>
        </p:spPr>
        <p:txBody>
          <a:bodyPr/>
          <a:lstStyle/>
          <a:p>
            <a:r>
              <a:rPr lang="en-GB" dirty="0"/>
              <a:t>Ear tumours</a:t>
            </a:r>
            <a:endParaRPr lang="en-GB" dirty="0">
              <a:highlight>
                <a:srgbClr val="FFFF00"/>
              </a:highlight>
            </a:endParaRPr>
          </a:p>
          <a:p>
            <a:r>
              <a:rPr lang="en-GB" dirty="0"/>
              <a:t>v3 December 2025</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05/12/2025</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14" name="Audio 13">
            <a:hlinkClick r:id="" action="ppaction://media"/>
            <a:extLst>
              <a:ext uri="{FF2B5EF4-FFF2-40B4-BE49-F238E27FC236}">
                <a16:creationId xmlns:a16="http://schemas.microsoft.com/office/drawing/2014/main" id="{54AFC8FE-FF1B-E2C5-8CE8-1874001FE100}"/>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210345134"/>
      </p:ext>
    </p:extLst>
  </p:cSld>
  <p:clrMapOvr>
    <a:masterClrMapping/>
  </p:clrMapOvr>
  <mc:AlternateContent xmlns:mc="http://schemas.openxmlformats.org/markup-compatibility/2006" xmlns:p14="http://schemas.microsoft.com/office/powerpoint/2010/main">
    <mc:Choice Requires="p14">
      <p:transition spd="slow" p14:dur="2000" advTm="14287"/>
    </mc:Choice>
    <mc:Fallback xmlns="">
      <p:transition spd="slow" advTm="142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Ear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6700838" y="1435510"/>
            <a:ext cx="4652962" cy="4741453"/>
          </a:xfrm>
        </p:spPr>
        <p:txBody>
          <a:bodyPr>
            <a:normAutofit fontScale="92500"/>
          </a:bodyPr>
          <a:lstStyle/>
          <a:p>
            <a:pPr marL="0" indent="0">
              <a:buNone/>
            </a:pPr>
            <a:r>
              <a:rPr lang="en-GB" dirty="0"/>
              <a:t>The inner ear is a fluid-filled space containing the cochlea, a spiral shaped tube</a:t>
            </a:r>
          </a:p>
          <a:p>
            <a:pPr marL="0" indent="0">
              <a:buNone/>
            </a:pPr>
            <a:endParaRPr lang="en-GB" dirty="0"/>
          </a:p>
          <a:p>
            <a:pPr marL="0" indent="0">
              <a:buNone/>
            </a:pPr>
            <a:r>
              <a:rPr lang="en-GB" dirty="0"/>
              <a:t>The cochlea contains tiny hair-like nerves that convert the vibrations to nerve impulses that travel to the brain via the auditory nerve</a:t>
            </a:r>
          </a:p>
          <a:p>
            <a:pPr marL="0" indent="0">
              <a:buNone/>
            </a:pPr>
            <a:endParaRPr lang="en-GB" dirty="0"/>
          </a:p>
          <a:p>
            <a:pPr marL="0" indent="0">
              <a:buNone/>
            </a:pPr>
            <a:r>
              <a:rPr lang="en-GB" dirty="0"/>
              <a:t>The inner ear also contains a number of fluid-filled cavities that help us to maintain postural balance</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11" name="Picture 10">
            <a:extLst>
              <a:ext uri="{FF2B5EF4-FFF2-40B4-BE49-F238E27FC236}">
                <a16:creationId xmlns:a16="http://schemas.microsoft.com/office/drawing/2014/main" id="{B4D8345F-078E-0253-7B94-A54D8531FBF4}"/>
              </a:ext>
            </a:extLst>
          </p:cNvPr>
          <p:cNvPicPr>
            <a:picLocks noChangeAspect="1"/>
          </p:cNvPicPr>
          <p:nvPr/>
        </p:nvPicPr>
        <p:blipFill>
          <a:blip r:embed="rId5"/>
          <a:stretch>
            <a:fillRect/>
          </a:stretch>
        </p:blipFill>
        <p:spPr>
          <a:xfrm>
            <a:off x="869950" y="1435510"/>
            <a:ext cx="5339155" cy="4635090"/>
          </a:xfrm>
          <a:prstGeom prst="rect">
            <a:avLst/>
          </a:prstGeom>
        </p:spPr>
      </p:pic>
      <p:pic>
        <p:nvPicPr>
          <p:cNvPr id="8" name="Audio 7">
            <a:hlinkClick r:id="" action="ppaction://media"/>
            <a:extLst>
              <a:ext uri="{FF2B5EF4-FFF2-40B4-BE49-F238E27FC236}">
                <a16:creationId xmlns:a16="http://schemas.microsoft.com/office/drawing/2014/main" id="{8F9EFFDF-C5E5-A012-8C09-B69B275D6F15}"/>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632786064"/>
      </p:ext>
    </p:extLst>
  </p:cSld>
  <p:clrMapOvr>
    <a:masterClrMapping/>
  </p:clrMapOvr>
  <mc:AlternateContent xmlns:mc="http://schemas.openxmlformats.org/markup-compatibility/2006" xmlns:p14="http://schemas.microsoft.com/office/powerpoint/2010/main">
    <mc:Choice Requires="p14">
      <p:transition spd="slow" p14:dur="2000" advTm="15118"/>
    </mc:Choice>
    <mc:Fallback xmlns="">
      <p:transition spd="slow" advTm="151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781050" y="11774"/>
            <a:ext cx="10515600" cy="1012719"/>
          </a:xfrm>
        </p:spPr>
        <p:txBody>
          <a:bodyPr/>
          <a:lstStyle/>
          <a:p>
            <a:r>
              <a:rPr lang="en-GB" dirty="0"/>
              <a:t>Ear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6700838" y="1435510"/>
            <a:ext cx="4652962" cy="4741453"/>
          </a:xfrm>
        </p:spPr>
        <p:txBody>
          <a:bodyPr>
            <a:normAutofit/>
          </a:bodyPr>
          <a:lstStyle/>
          <a:p>
            <a:pPr marL="0" indent="0">
              <a:buNone/>
            </a:pPr>
            <a:r>
              <a:rPr lang="en-GB" dirty="0"/>
              <a:t>The bone surrounding the ear is a part of the skull known as the temporal bone:</a:t>
            </a:r>
          </a:p>
          <a:p>
            <a:pPr marL="342900" indent="-342900"/>
            <a:r>
              <a:rPr lang="en-GB" dirty="0"/>
              <a:t>The mastoid bone is the section of the temporal bone that protrudes behind the ear</a:t>
            </a:r>
          </a:p>
          <a:p>
            <a:pPr marL="342900" indent="-342900"/>
            <a:r>
              <a:rPr lang="en-GB" dirty="0"/>
              <a:t>The inner part of the mastoid bone is composed of a honeycomb-like structure which houses the nerves that control the movement of the face and tongue</a:t>
            </a:r>
          </a:p>
          <a:p>
            <a:pPr marL="342900" indent="-342900"/>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pic>
        <p:nvPicPr>
          <p:cNvPr id="9" name="Picture 8">
            <a:extLst>
              <a:ext uri="{FF2B5EF4-FFF2-40B4-BE49-F238E27FC236}">
                <a16:creationId xmlns:a16="http://schemas.microsoft.com/office/drawing/2014/main" id="{4A725759-7AEA-0045-3200-5E49B00C3912}"/>
              </a:ext>
            </a:extLst>
          </p:cNvPr>
          <p:cNvPicPr>
            <a:picLocks noChangeAspect="1"/>
          </p:cNvPicPr>
          <p:nvPr/>
        </p:nvPicPr>
        <p:blipFill>
          <a:blip r:embed="rId5"/>
          <a:stretch>
            <a:fillRect/>
          </a:stretch>
        </p:blipFill>
        <p:spPr>
          <a:xfrm>
            <a:off x="838200" y="1435510"/>
            <a:ext cx="5530850" cy="4633956"/>
          </a:xfrm>
          <a:prstGeom prst="rect">
            <a:avLst/>
          </a:prstGeom>
        </p:spPr>
      </p:pic>
      <p:pic>
        <p:nvPicPr>
          <p:cNvPr id="8" name="Audio 7">
            <a:hlinkClick r:id="" action="ppaction://media"/>
            <a:extLst>
              <a:ext uri="{FF2B5EF4-FFF2-40B4-BE49-F238E27FC236}">
                <a16:creationId xmlns:a16="http://schemas.microsoft.com/office/drawing/2014/main" id="{29E88153-9C46-978D-A33E-F023F28B5639}"/>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451641226"/>
      </p:ext>
    </p:extLst>
  </p:cSld>
  <p:clrMapOvr>
    <a:masterClrMapping/>
  </p:clrMapOvr>
  <mc:AlternateContent xmlns:mc="http://schemas.openxmlformats.org/markup-compatibility/2006" xmlns:p14="http://schemas.microsoft.com/office/powerpoint/2010/main">
    <mc:Choice Requires="p14">
      <p:transition spd="slow" p14:dur="2000" advTm="14815"/>
    </mc:Choice>
    <mc:Fallback xmlns="">
      <p:transition spd="slow" advTm="1481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7CFF12A0-8E85-4C76-8892-B6C79AFB6546}"/>
              </a:ext>
            </a:extLst>
          </p:cNvPr>
          <p:cNvPicPr>
            <a:picLocks noChangeAspect="1"/>
          </p:cNvPicPr>
          <p:nvPr/>
        </p:nvPicPr>
        <p:blipFill>
          <a:blip r:embed="rId5"/>
          <a:stretch>
            <a:fillRect/>
          </a:stretch>
        </p:blipFill>
        <p:spPr>
          <a:xfrm>
            <a:off x="7895778" y="2698751"/>
            <a:ext cx="3906859" cy="3551690"/>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Ear – Regional Lymph Nodes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sp>
        <p:nvSpPr>
          <p:cNvPr id="7" name="Content Placeholder 2">
            <a:extLst>
              <a:ext uri="{FF2B5EF4-FFF2-40B4-BE49-F238E27FC236}">
                <a16:creationId xmlns:a16="http://schemas.microsoft.com/office/drawing/2014/main" id="{5AA0D8E4-6508-2C8C-F979-1EDCECBCA1E4}"/>
              </a:ext>
            </a:extLst>
          </p:cNvPr>
          <p:cNvSpPr>
            <a:spLocks noGrp="1"/>
          </p:cNvSpPr>
          <p:nvPr>
            <p:ph idx="1"/>
          </p:nvPr>
        </p:nvSpPr>
        <p:spPr>
          <a:xfrm>
            <a:off x="838200" y="1382070"/>
            <a:ext cx="7277100" cy="4741453"/>
          </a:xfrm>
        </p:spPr>
        <p:txBody>
          <a:bodyPr>
            <a:normAutofit/>
          </a:bodyPr>
          <a:lstStyle/>
          <a:p>
            <a:pPr marL="0" indent="0">
              <a:buNone/>
            </a:pPr>
            <a:r>
              <a:rPr lang="en-GB" dirty="0"/>
              <a:t>The ipsilateral lymph nodes (those on the same side as the primary tumour) are regarded as regional for the ear</a:t>
            </a:r>
          </a:p>
          <a:p>
            <a:pPr marL="0" indent="0">
              <a:buNone/>
            </a:pPr>
            <a:r>
              <a:rPr lang="en-GB" dirty="0"/>
              <a:t>Contralateral nodes (on the opposite side of the body to the primary tumour) are also regarded as regional but will result in a higher N stage for stageable tumours</a:t>
            </a:r>
          </a:p>
          <a:p>
            <a:pPr marL="0" indent="0">
              <a:buNone/>
            </a:pPr>
            <a:endParaRPr lang="en-GB" dirty="0"/>
          </a:p>
          <a:p>
            <a:pPr marL="342900" indent="-342900"/>
            <a:r>
              <a:rPr lang="en-GB" dirty="0"/>
              <a:t>Preauricular (just in front of the ear)</a:t>
            </a:r>
          </a:p>
          <a:p>
            <a:pPr marL="342900" indent="-342900"/>
            <a:r>
              <a:rPr lang="en-GB" dirty="0"/>
              <a:t>Cervical</a:t>
            </a:r>
          </a:p>
          <a:p>
            <a:pPr marL="342900" indent="-342900"/>
            <a:endParaRPr lang="en-GB" dirty="0"/>
          </a:p>
          <a:p>
            <a:endParaRPr lang="en-GB" dirty="0"/>
          </a:p>
        </p:txBody>
      </p:sp>
      <p:pic>
        <p:nvPicPr>
          <p:cNvPr id="9" name="Audio 8">
            <a:hlinkClick r:id="" action="ppaction://media"/>
            <a:extLst>
              <a:ext uri="{FF2B5EF4-FFF2-40B4-BE49-F238E27FC236}">
                <a16:creationId xmlns:a16="http://schemas.microsoft.com/office/drawing/2014/main" id="{0ED09694-21A2-BA49-F04F-F97E9D68491F}"/>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275945313"/>
      </p:ext>
    </p:extLst>
  </p:cSld>
  <p:clrMapOvr>
    <a:masterClrMapping/>
  </p:clrMapOvr>
  <mc:AlternateContent xmlns:mc="http://schemas.openxmlformats.org/markup-compatibility/2006" xmlns:p14="http://schemas.microsoft.com/office/powerpoint/2010/main">
    <mc:Choice Requires="p14">
      <p:transition spd="slow" p14:dur="2000" advTm="33328"/>
    </mc:Choice>
    <mc:Fallback xmlns="">
      <p:transition spd="slow" advTm="333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59534"/>
            <a:ext cx="10515600" cy="1012719"/>
          </a:xfrm>
        </p:spPr>
        <p:txBody>
          <a:bodyPr/>
          <a:lstStyle/>
          <a:p>
            <a:r>
              <a:rPr lang="en-GB" dirty="0"/>
              <a:t>Ear – Diagnosis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sp>
        <p:nvSpPr>
          <p:cNvPr id="11" name="Freeform: Shape 10">
            <a:extLst>
              <a:ext uri="{FF2B5EF4-FFF2-40B4-BE49-F238E27FC236}">
                <a16:creationId xmlns:a16="http://schemas.microsoft.com/office/drawing/2014/main" id="{96312686-F9F8-46E4-8018-F59553195998}"/>
              </a:ext>
            </a:extLst>
          </p:cNvPr>
          <p:cNvSpPr/>
          <p:nvPr/>
        </p:nvSpPr>
        <p:spPr>
          <a:xfrm>
            <a:off x="752637" y="1486441"/>
            <a:ext cx="6235017" cy="806383"/>
          </a:xfrm>
          <a:custGeom>
            <a:avLst/>
            <a:gdLst>
              <a:gd name="connsiteX0" fmla="*/ 0 w 3230346"/>
              <a:gd name="connsiteY0" fmla="*/ 0 h 835200"/>
              <a:gd name="connsiteX1" fmla="*/ 3230346 w 3230346"/>
              <a:gd name="connsiteY1" fmla="*/ 0 h 835200"/>
              <a:gd name="connsiteX2" fmla="*/ 3230346 w 3230346"/>
              <a:gd name="connsiteY2" fmla="*/ 835200 h 835200"/>
              <a:gd name="connsiteX3" fmla="*/ 0 w 3230346"/>
              <a:gd name="connsiteY3" fmla="*/ 835200 h 835200"/>
              <a:gd name="connsiteX4" fmla="*/ 0 w 3230346"/>
              <a:gd name="connsiteY4" fmla="*/ 0 h 83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0346" h="835200">
                <a:moveTo>
                  <a:pt x="0" y="0"/>
                </a:moveTo>
                <a:lnTo>
                  <a:pt x="3230346" y="0"/>
                </a:lnTo>
                <a:lnTo>
                  <a:pt x="3230346" y="835200"/>
                </a:lnTo>
                <a:lnTo>
                  <a:pt x="0" y="835200"/>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6248" tIns="117856" rIns="206248" bIns="117856" numCol="1" spcCol="1270" anchor="ctr" anchorCtr="0">
            <a:noAutofit/>
          </a:bodyPr>
          <a:lstStyle/>
          <a:p>
            <a:pPr marL="0" lvl="0" indent="0" algn="ctr" defTabSz="1289050">
              <a:lnSpc>
                <a:spcPct val="90000"/>
              </a:lnSpc>
              <a:spcBef>
                <a:spcPct val="0"/>
              </a:spcBef>
              <a:spcAft>
                <a:spcPct val="35000"/>
              </a:spcAft>
              <a:buNone/>
            </a:pPr>
            <a:r>
              <a:rPr lang="en-US" sz="2900" kern="1200" dirty="0"/>
              <a:t>Ear</a:t>
            </a:r>
          </a:p>
        </p:txBody>
      </p:sp>
      <p:sp>
        <p:nvSpPr>
          <p:cNvPr id="12" name="Freeform: Shape 11">
            <a:extLst>
              <a:ext uri="{FF2B5EF4-FFF2-40B4-BE49-F238E27FC236}">
                <a16:creationId xmlns:a16="http://schemas.microsoft.com/office/drawing/2014/main" id="{B225E9E2-5136-442C-95B5-C732E6BBF54D}"/>
              </a:ext>
            </a:extLst>
          </p:cNvPr>
          <p:cNvSpPr/>
          <p:nvPr/>
        </p:nvSpPr>
        <p:spPr>
          <a:xfrm>
            <a:off x="752637" y="2292824"/>
            <a:ext cx="6235017" cy="4012443"/>
          </a:xfrm>
          <a:custGeom>
            <a:avLst/>
            <a:gdLst>
              <a:gd name="connsiteX0" fmla="*/ 0 w 3230346"/>
              <a:gd name="connsiteY0" fmla="*/ 0 h 3582225"/>
              <a:gd name="connsiteX1" fmla="*/ 3230346 w 3230346"/>
              <a:gd name="connsiteY1" fmla="*/ 0 h 3582225"/>
              <a:gd name="connsiteX2" fmla="*/ 3230346 w 3230346"/>
              <a:gd name="connsiteY2" fmla="*/ 3582225 h 3582225"/>
              <a:gd name="connsiteX3" fmla="*/ 0 w 3230346"/>
              <a:gd name="connsiteY3" fmla="*/ 3582225 h 3582225"/>
              <a:gd name="connsiteX4" fmla="*/ 0 w 3230346"/>
              <a:gd name="connsiteY4" fmla="*/ 0 h 3582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0346" h="3582225">
                <a:moveTo>
                  <a:pt x="0" y="0"/>
                </a:moveTo>
                <a:lnTo>
                  <a:pt x="3230346" y="0"/>
                </a:lnTo>
                <a:lnTo>
                  <a:pt x="3230346" y="3582225"/>
                </a:lnTo>
                <a:lnTo>
                  <a:pt x="0" y="3582225"/>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54686" tIns="154686" rIns="206248" bIns="232029" numCol="1" spcCol="1270" anchor="t" anchorCtr="0">
            <a:noAutofit/>
          </a:bodyPr>
          <a:lstStyle/>
          <a:p>
            <a:pPr marL="285750" lvl="1" indent="-285750" defTabSz="1289050">
              <a:lnSpc>
                <a:spcPct val="90000"/>
              </a:lnSpc>
              <a:spcBef>
                <a:spcPct val="0"/>
              </a:spcBef>
              <a:spcAft>
                <a:spcPct val="15000"/>
              </a:spcAft>
              <a:buFont typeface="Arial" panose="020B0604020202020204" pitchFamily="34" charset="0"/>
              <a:buChar char="•"/>
            </a:pPr>
            <a:r>
              <a:rPr lang="en-GB" sz="2400" dirty="0"/>
              <a:t>Biopsy (outer or middle ear lesions)</a:t>
            </a:r>
          </a:p>
          <a:p>
            <a:pPr marL="285750" lvl="1" indent="-285750" defTabSz="1289050">
              <a:lnSpc>
                <a:spcPct val="90000"/>
              </a:lnSpc>
              <a:spcBef>
                <a:spcPct val="0"/>
              </a:spcBef>
              <a:spcAft>
                <a:spcPct val="15000"/>
              </a:spcAft>
              <a:buFont typeface="Arial" panose="020B0604020202020204" pitchFamily="34" charset="0"/>
              <a:buChar char="•"/>
            </a:pPr>
            <a:r>
              <a:rPr lang="en-GB" sz="2400" kern="1200" dirty="0"/>
              <a:t>MRI, CT or other imaging</a:t>
            </a:r>
          </a:p>
          <a:p>
            <a:pPr marL="285750" lvl="1" indent="-285750" defTabSz="1289050">
              <a:lnSpc>
                <a:spcPct val="90000"/>
              </a:lnSpc>
              <a:spcBef>
                <a:spcPct val="0"/>
              </a:spcBef>
              <a:spcAft>
                <a:spcPct val="15000"/>
              </a:spcAft>
              <a:buFont typeface="Arial" panose="020B0604020202020204" pitchFamily="34" charset="0"/>
              <a:buChar char="•"/>
            </a:pPr>
            <a:endParaRPr lang="en-GB" sz="2400" dirty="0"/>
          </a:p>
          <a:p>
            <a:pPr marL="285750" lvl="1" indent="-285750" defTabSz="1289050">
              <a:lnSpc>
                <a:spcPct val="90000"/>
              </a:lnSpc>
              <a:spcBef>
                <a:spcPct val="0"/>
              </a:spcBef>
              <a:spcAft>
                <a:spcPct val="15000"/>
              </a:spcAft>
              <a:buFont typeface="Arial" panose="020B0604020202020204" pitchFamily="34" charset="0"/>
              <a:buChar char="•"/>
            </a:pPr>
            <a:r>
              <a:rPr lang="en-GB" sz="2400" dirty="0"/>
              <a:t>Hearing test for the unaffected ear</a:t>
            </a:r>
            <a:endParaRPr lang="en-GB" sz="2400" kern="1200" dirty="0"/>
          </a:p>
        </p:txBody>
      </p:sp>
      <p:pic>
        <p:nvPicPr>
          <p:cNvPr id="3" name="Picture 2">
            <a:extLst>
              <a:ext uri="{FF2B5EF4-FFF2-40B4-BE49-F238E27FC236}">
                <a16:creationId xmlns:a16="http://schemas.microsoft.com/office/drawing/2014/main" id="{934B4258-4A96-8BB7-54F9-C79A69F3B927}"/>
              </a:ext>
            </a:extLst>
          </p:cNvPr>
          <p:cNvPicPr>
            <a:picLocks noChangeAspect="1"/>
          </p:cNvPicPr>
          <p:nvPr/>
        </p:nvPicPr>
        <p:blipFill>
          <a:blip r:embed="rId5"/>
          <a:stretch>
            <a:fillRect/>
          </a:stretch>
        </p:blipFill>
        <p:spPr>
          <a:xfrm>
            <a:off x="7264846" y="2559049"/>
            <a:ext cx="4088954" cy="3530353"/>
          </a:xfrm>
          <a:prstGeom prst="rect">
            <a:avLst/>
          </a:prstGeom>
        </p:spPr>
      </p:pic>
      <p:pic>
        <p:nvPicPr>
          <p:cNvPr id="20" name="Audio 19">
            <a:hlinkClick r:id="" action="ppaction://media"/>
            <a:extLst>
              <a:ext uri="{FF2B5EF4-FFF2-40B4-BE49-F238E27FC236}">
                <a16:creationId xmlns:a16="http://schemas.microsoft.com/office/drawing/2014/main" id="{89F55E20-DA46-4566-2F4A-FB0C7BADCF75}"/>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994694341"/>
      </p:ext>
    </p:extLst>
  </p:cSld>
  <p:clrMapOvr>
    <a:masterClrMapping/>
  </p:clrMapOvr>
  <mc:AlternateContent xmlns:mc="http://schemas.openxmlformats.org/markup-compatibility/2006" xmlns:p14="http://schemas.microsoft.com/office/powerpoint/2010/main">
    <mc:Choice Requires="p14">
      <p:transition spd="slow" p14:dur="2000" advTm="10959"/>
    </mc:Choice>
    <mc:Fallback xmlns="">
      <p:transition spd="slow" advTm="109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0"/>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Ear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188720"/>
            <a:ext cx="8945880" cy="4976949"/>
          </a:xfrm>
        </p:spPr>
        <p:txBody>
          <a:bodyPr>
            <a:normAutofit fontScale="85000" lnSpcReduction="10000"/>
          </a:bodyPr>
          <a:lstStyle/>
          <a:p>
            <a:pPr marL="0" indent="0">
              <a:buNone/>
            </a:pPr>
            <a:r>
              <a:rPr lang="en-GB" dirty="0"/>
              <a:t>Morphology of ear tumours is shown including the ICD-O-3 Morphology code</a:t>
            </a:r>
          </a:p>
          <a:p>
            <a:pPr marL="0" indent="0">
              <a:buNone/>
            </a:pPr>
            <a:r>
              <a:rPr lang="en-GB" dirty="0"/>
              <a:t>Keratinising squamous cell carcinoma – M8071/3 is the most common invasive morphology arising in the ear</a:t>
            </a:r>
          </a:p>
          <a:p>
            <a:pPr marL="0" indent="0">
              <a:buNone/>
            </a:pPr>
            <a:r>
              <a:rPr lang="en-GB" dirty="0"/>
              <a:t>Other types of invasive tumour in the ear canal, middle or inner ear include:</a:t>
            </a:r>
          </a:p>
          <a:p>
            <a:pPr marL="531813" indent="-176213"/>
            <a:r>
              <a:rPr lang="en-GB" dirty="0"/>
              <a:t>Other sub-types of squamous cell carcinoma</a:t>
            </a:r>
          </a:p>
          <a:p>
            <a:pPr marL="531813" indent="-176213"/>
            <a:r>
              <a:rPr lang="en-GB" dirty="0"/>
              <a:t>Adenocarcinoma – M8140/3</a:t>
            </a:r>
          </a:p>
          <a:p>
            <a:pPr marL="531813" indent="-176213"/>
            <a:r>
              <a:rPr lang="en-GB" dirty="0"/>
              <a:t>Basal cell carcinoma – M8090/3</a:t>
            </a:r>
          </a:p>
          <a:p>
            <a:pPr marL="531813" indent="-176213"/>
            <a:r>
              <a:rPr lang="en-GB" dirty="0"/>
              <a:t>Adenoid cystic carcinoma – M8200/3</a:t>
            </a:r>
          </a:p>
          <a:p>
            <a:pPr marL="531813" indent="-176213"/>
            <a:r>
              <a:rPr lang="en-GB" dirty="0"/>
              <a:t>Melanoma – M8720/3 (please refer to the Skin training module for other sub-types of malignant melanoma: </a:t>
            </a:r>
            <a:r>
              <a:rPr lang="en-GB" dirty="0">
                <a:hlinkClick r:id="rId5"/>
              </a:rPr>
              <a:t>https://digital.nhs.uk/ndrs/data/cancer-data-training-materials</a:t>
            </a:r>
            <a:r>
              <a:rPr lang="en-GB" dirty="0"/>
              <a:t> )</a:t>
            </a:r>
          </a:p>
          <a:p>
            <a:pPr marL="531813" indent="-176213"/>
            <a:r>
              <a:rPr lang="en-GB" dirty="0"/>
              <a:t>Middle ear neuroendocrine tumour (</a:t>
            </a:r>
            <a:r>
              <a:rPr lang="en-GB" dirty="0" err="1"/>
              <a:t>MeNET</a:t>
            </a:r>
            <a:r>
              <a:rPr lang="en-GB" dirty="0"/>
              <a:t>) – various morphologies (please refer to the Neuroendocrine Key Points training module </a:t>
            </a:r>
            <a:r>
              <a:rPr lang="en-GB" dirty="0">
                <a:hlinkClick r:id="rId5"/>
              </a:rPr>
              <a:t>https://digital.nhs.uk/ndrs/data/cancer-data-training-materials</a:t>
            </a:r>
            <a:r>
              <a:rPr lang="en-GB" dirty="0"/>
              <a:t> )</a:t>
            </a:r>
          </a:p>
          <a:p>
            <a:pPr marL="531813" indent="-176213"/>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pic>
        <p:nvPicPr>
          <p:cNvPr id="27" name="Audio 26">
            <a:hlinkClick r:id="" action="ppaction://media"/>
            <a:extLst>
              <a:ext uri="{FF2B5EF4-FFF2-40B4-BE49-F238E27FC236}">
                <a16:creationId xmlns:a16="http://schemas.microsoft.com/office/drawing/2014/main" id="{351F7FD2-2C67-3E19-6773-49D474C87DF4}"/>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pic>
        <p:nvPicPr>
          <p:cNvPr id="9" name="Picture 8">
            <a:extLst>
              <a:ext uri="{FF2B5EF4-FFF2-40B4-BE49-F238E27FC236}">
                <a16:creationId xmlns:a16="http://schemas.microsoft.com/office/drawing/2014/main" id="{C4915275-89C4-503C-78F1-E94F8B63C9C4}"/>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9498730" y="2120624"/>
            <a:ext cx="2143124" cy="2143124"/>
          </a:xfrm>
          <a:prstGeom prst="rect">
            <a:avLst/>
          </a:prstGeom>
        </p:spPr>
      </p:pic>
    </p:spTree>
    <p:extLst>
      <p:ext uri="{BB962C8B-B14F-4D97-AF65-F5344CB8AC3E}">
        <p14:creationId xmlns:p14="http://schemas.microsoft.com/office/powerpoint/2010/main" val="883828301"/>
      </p:ext>
    </p:extLst>
  </p:cSld>
  <p:clrMapOvr>
    <a:masterClrMapping/>
  </p:clrMapOvr>
  <mc:AlternateContent xmlns:mc="http://schemas.openxmlformats.org/markup-compatibility/2006" xmlns:p14="http://schemas.microsoft.com/office/powerpoint/2010/main">
    <mc:Choice Requires="p14">
      <p:transition spd="slow" p14:dur="2000" advTm="21625"/>
    </mc:Choice>
    <mc:Fallback xmlns="">
      <p:transition spd="slow" advTm="2162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7"/>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Ear – Morphology - Non-invasive tumours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267098"/>
            <a:ext cx="11036300" cy="4909866"/>
          </a:xfrm>
        </p:spPr>
        <p:txBody>
          <a:bodyPr>
            <a:normAutofit lnSpcReduction="10000"/>
          </a:bodyPr>
          <a:lstStyle/>
          <a:p>
            <a:pPr marL="0" indent="0">
              <a:buNone/>
            </a:pPr>
            <a:r>
              <a:rPr lang="en-GB" dirty="0"/>
              <a:t>Where a skin lesion is determined to have any ICD-O-3 morphology code in the range M8720 to M8790 with a behaviour code of </a:t>
            </a:r>
            <a:r>
              <a:rPr lang="en-GB" b="1" dirty="0"/>
              <a:t>/2 </a:t>
            </a:r>
            <a:r>
              <a:rPr lang="en-GB" dirty="0"/>
              <a:t>(indicating a non-invasive in-situ tumour) it would be classified as an in-situ melanoma in ICD10</a:t>
            </a:r>
          </a:p>
          <a:p>
            <a:pPr marL="0" indent="0">
              <a:buNone/>
            </a:pPr>
            <a:endParaRPr lang="en-GB" dirty="0"/>
          </a:p>
          <a:p>
            <a:pPr lvl="1"/>
            <a:r>
              <a:rPr lang="en-GB" dirty="0"/>
              <a:t>Melanoma in situ - M8720/2</a:t>
            </a:r>
          </a:p>
          <a:p>
            <a:pPr lvl="1"/>
            <a:r>
              <a:rPr lang="en-GB" dirty="0"/>
              <a:t>Precancerous melanosis, NOS - M8741/2</a:t>
            </a:r>
          </a:p>
          <a:p>
            <a:pPr lvl="1"/>
            <a:r>
              <a:rPr lang="en-GB" dirty="0"/>
              <a:t>Lentigo Maligna - M8742/2</a:t>
            </a:r>
          </a:p>
          <a:p>
            <a:pPr marL="0" indent="0">
              <a:buNone/>
            </a:pPr>
            <a:endParaRPr lang="en-GB" dirty="0"/>
          </a:p>
          <a:p>
            <a:pPr marL="0" indent="0">
              <a:buNone/>
            </a:pPr>
            <a:r>
              <a:rPr lang="en-GB" dirty="0"/>
              <a:t>Morphology coding is normally included in the pathology report</a:t>
            </a:r>
          </a:p>
          <a:p>
            <a:pPr marL="0" indent="0">
              <a:buNone/>
            </a:pPr>
            <a:endParaRPr lang="en-GB" dirty="0"/>
          </a:p>
          <a:p>
            <a:pPr marL="0" indent="0">
              <a:buNone/>
            </a:pPr>
            <a:r>
              <a:rPr lang="en-GB" dirty="0"/>
              <a:t>Non-invasive tumours of morphologies </a:t>
            </a:r>
            <a:r>
              <a:rPr lang="en-GB" b="1" dirty="0"/>
              <a:t>other</a:t>
            </a:r>
            <a:r>
              <a:rPr lang="en-GB" dirty="0"/>
              <a:t> than a melanoma in-situ do not require a COSD record</a:t>
            </a:r>
          </a:p>
          <a:p>
            <a:endParaRPr lang="en-GB"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9" name="Picture 8">
            <a:extLst>
              <a:ext uri="{FF2B5EF4-FFF2-40B4-BE49-F238E27FC236}">
                <a16:creationId xmlns:a16="http://schemas.microsoft.com/office/drawing/2014/main" id="{84D6A8BD-9A37-46A6-A28E-1C4B0C3DB84E}"/>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9498730" y="2120624"/>
            <a:ext cx="2143124" cy="2143124"/>
          </a:xfrm>
          <a:prstGeom prst="rect">
            <a:avLst/>
          </a:prstGeom>
        </p:spPr>
      </p:pic>
      <p:pic>
        <p:nvPicPr>
          <p:cNvPr id="12" name="Audio 11">
            <a:hlinkClick r:id="" action="ppaction://media"/>
            <a:extLst>
              <a:ext uri="{FF2B5EF4-FFF2-40B4-BE49-F238E27FC236}">
                <a16:creationId xmlns:a16="http://schemas.microsoft.com/office/drawing/2014/main" id="{F21D50BB-0B41-64D5-02B7-4D7EAFEA9359}"/>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600533890"/>
      </p:ext>
    </p:extLst>
  </p:cSld>
  <p:clrMapOvr>
    <a:masterClrMapping/>
  </p:clrMapOvr>
  <mc:AlternateContent xmlns:mc="http://schemas.openxmlformats.org/markup-compatibility/2006" xmlns:p14="http://schemas.microsoft.com/office/powerpoint/2010/main">
    <mc:Choice Requires="p14">
      <p:transition spd="slow" p14:dur="2000" advTm="8759"/>
    </mc:Choice>
    <mc:Fallback xmlns="">
      <p:transition spd="slow" advTm="87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ICD10 coding – Invasive</a:t>
            </a:r>
            <a:br>
              <a:rPr lang="en-GB" dirty="0"/>
            </a:br>
            <a:r>
              <a:rPr lang="en-GB" dirty="0"/>
              <a:t>ear tumours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numCol="1">
            <a:normAutofit/>
          </a:bodyPr>
          <a:lstStyle/>
          <a:p>
            <a:r>
              <a:rPr lang="en-GB" dirty="0"/>
              <a:t>C30.1 – Malignant neoplasm of middle ear (includes eustachian tube, inner ear &amp; mastoid air cells)</a:t>
            </a:r>
          </a:p>
          <a:p>
            <a:r>
              <a:rPr lang="en-GB" dirty="0"/>
              <a:t>C41.0 – Malignant neoplasm of bone of skull and face</a:t>
            </a:r>
          </a:p>
          <a:p>
            <a:r>
              <a:rPr lang="en-GB" dirty="0"/>
              <a:t>C43.2 – Malignant melanoma of skin of external ear / external ear canal</a:t>
            </a:r>
          </a:p>
          <a:p>
            <a:r>
              <a:rPr lang="en-GB" dirty="0"/>
              <a:t>C44.2 – Non-melanoma of skin of external ear / external ear canal</a:t>
            </a:r>
          </a:p>
          <a:p>
            <a:r>
              <a:rPr lang="en-GB" dirty="0"/>
              <a:t>C47.0 – Malignant neoplasm of peripheral nerves of head, face and neck</a:t>
            </a:r>
          </a:p>
          <a:p>
            <a:r>
              <a:rPr lang="en-GB" dirty="0"/>
              <a:t>C49.0 – Malignant neoplasm of connective and soft tissue of head, face and neck (includes cartilage of ear)</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pic>
        <p:nvPicPr>
          <p:cNvPr id="13" name="Audio 12">
            <a:hlinkClick r:id="" action="ppaction://media"/>
            <a:extLst>
              <a:ext uri="{FF2B5EF4-FFF2-40B4-BE49-F238E27FC236}">
                <a16:creationId xmlns:a16="http://schemas.microsoft.com/office/drawing/2014/main" id="{052E098F-9DA8-73D0-ED29-3FC0AC331E76}"/>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195839040"/>
      </p:ext>
    </p:extLst>
  </p:cSld>
  <p:clrMapOvr>
    <a:masterClrMapping/>
  </p:clrMapOvr>
  <mc:AlternateContent xmlns:mc="http://schemas.openxmlformats.org/markup-compatibility/2006" xmlns:p14="http://schemas.microsoft.com/office/powerpoint/2010/main">
    <mc:Choice Requires="p14">
      <p:transition spd="slow" p14:dur="2000" advTm="6638"/>
    </mc:Choice>
    <mc:Fallback xmlns="">
      <p:transition spd="slow" advTm="66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ICD10 coding – Non-invasive</a:t>
            </a:r>
            <a:br>
              <a:rPr lang="en-GB" dirty="0"/>
            </a:br>
            <a:r>
              <a:rPr lang="en-GB" dirty="0"/>
              <a:t>ear tumours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numCol="1">
            <a:normAutofit lnSpcReduction="10000"/>
          </a:bodyPr>
          <a:lstStyle/>
          <a:p>
            <a:r>
              <a:rPr lang="en-GB" dirty="0"/>
              <a:t>D03.2 – Melanoma in situ of ear and external auricular canal</a:t>
            </a:r>
          </a:p>
          <a:p>
            <a:pPr marL="0" indent="0">
              <a:buNone/>
            </a:pPr>
            <a:endParaRPr lang="en-GB" dirty="0"/>
          </a:p>
          <a:p>
            <a:pPr marL="0" indent="0">
              <a:buNone/>
            </a:pPr>
            <a:r>
              <a:rPr lang="en-GB" dirty="0"/>
              <a:t>Melanoma in situ of the ear require a COSD record and as such must also be recorded in your cancer data management system</a:t>
            </a:r>
          </a:p>
          <a:p>
            <a:endParaRPr lang="en-GB" dirty="0"/>
          </a:p>
          <a:p>
            <a:endParaRPr lang="en-GB" dirty="0"/>
          </a:p>
          <a:p>
            <a:r>
              <a:rPr lang="en-GB" dirty="0"/>
              <a:t>D04.2 – Carcinoma in-situ, skin of ear and external auricular canal</a:t>
            </a:r>
          </a:p>
          <a:p>
            <a:endParaRPr lang="en-GB" dirty="0"/>
          </a:p>
          <a:p>
            <a:pPr marL="0" indent="0">
              <a:buNone/>
            </a:pPr>
            <a:r>
              <a:rPr lang="en-GB" dirty="0"/>
              <a:t>Non-invasive carcinomas of the skin of the ear do not require a COSD record.  NDRS sources information on these tumours directly from the pathology laboratories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13" name="Audio 12">
            <a:hlinkClick r:id="" action="ppaction://media"/>
            <a:extLst>
              <a:ext uri="{FF2B5EF4-FFF2-40B4-BE49-F238E27FC236}">
                <a16:creationId xmlns:a16="http://schemas.microsoft.com/office/drawing/2014/main" id="{7F9DC2AC-40AC-062F-4BA9-2364E2FA15B0}"/>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257029714"/>
      </p:ext>
    </p:extLst>
  </p:cSld>
  <p:clrMapOvr>
    <a:masterClrMapping/>
  </p:clrMapOvr>
  <mc:AlternateContent xmlns:mc="http://schemas.openxmlformats.org/markup-compatibility/2006" xmlns:p14="http://schemas.microsoft.com/office/powerpoint/2010/main">
    <mc:Choice Requires="p14">
      <p:transition spd="slow" p14:dur="2000" advTm="20186"/>
    </mc:Choice>
    <mc:Fallback xmlns="">
      <p:transition spd="slow" advTm="2018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EDF5015-6F2E-6292-B190-B5539A12F996}"/>
              </a:ext>
            </a:extLst>
          </p:cNvPr>
          <p:cNvPicPr>
            <a:picLocks noChangeAspect="1"/>
          </p:cNvPicPr>
          <p:nvPr/>
        </p:nvPicPr>
        <p:blipFill>
          <a:blip r:embed="rId5"/>
          <a:stretch>
            <a:fillRect/>
          </a:stretch>
        </p:blipFill>
        <p:spPr>
          <a:xfrm>
            <a:off x="7604842" y="3429000"/>
            <a:ext cx="4337342" cy="2606012"/>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Melanoma and non-melanoma of the outer ear</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988892" cy="4741453"/>
          </a:xfrm>
        </p:spPr>
        <p:txBody>
          <a:bodyPr>
            <a:noAutofit/>
          </a:bodyPr>
          <a:lstStyle/>
          <a:p>
            <a:pPr>
              <a:lnSpc>
                <a:spcPct val="120000"/>
              </a:lnSpc>
            </a:pPr>
            <a:r>
              <a:rPr lang="en-GB" sz="2300" dirty="0"/>
              <a:t>For malignant melanoma, melanoma in-situ and invasive non-melanoma of the outer ear, additional data may need to be recorded such as Breslow depth, mitotic rate or Clark level</a:t>
            </a:r>
          </a:p>
          <a:p>
            <a:pPr>
              <a:lnSpc>
                <a:spcPct val="120000"/>
              </a:lnSpc>
            </a:pPr>
            <a:endParaRPr lang="en-GB" sz="2300" dirty="0"/>
          </a:p>
          <a:p>
            <a:pPr>
              <a:lnSpc>
                <a:spcPct val="120000"/>
              </a:lnSpc>
            </a:pPr>
            <a:r>
              <a:rPr lang="en-GB" sz="2300" dirty="0"/>
              <a:t>Please refer to the NDRS training module for Skin: </a:t>
            </a:r>
            <a:r>
              <a:rPr lang="en-GB" sz="2300" dirty="0">
                <a:hlinkClick r:id="rId6"/>
              </a:rPr>
              <a:t>https://digital.nhs.uk/ndrs/data/cancer-data-training-materials</a:t>
            </a:r>
            <a:r>
              <a:rPr lang="en-GB" sz="2300" dirty="0"/>
              <a:t> </a:t>
            </a:r>
          </a:p>
          <a:p>
            <a:pPr>
              <a:lnSpc>
                <a:spcPct val="120000"/>
              </a:lnSpc>
            </a:pPr>
            <a:endParaRPr lang="en-GB" sz="2300" dirty="0"/>
          </a:p>
          <a:p>
            <a:pPr>
              <a:lnSpc>
                <a:spcPct val="120000"/>
              </a:lnSpc>
            </a:pPr>
            <a:endParaRPr lang="en-GB" sz="2300" dirty="0"/>
          </a:p>
          <a:p>
            <a:pPr>
              <a:lnSpc>
                <a:spcPct val="120000"/>
              </a:lnSpc>
            </a:pPr>
            <a:endParaRPr lang="en-GB" sz="23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15" name="Audio 14">
            <a:hlinkClick r:id="" action="ppaction://media"/>
            <a:extLst>
              <a:ext uri="{FF2B5EF4-FFF2-40B4-BE49-F238E27FC236}">
                <a16:creationId xmlns:a16="http://schemas.microsoft.com/office/drawing/2014/main" id="{D7F11A5D-B011-291F-3606-C561300D967C}"/>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034871207"/>
      </p:ext>
    </p:extLst>
  </p:cSld>
  <p:clrMapOvr>
    <a:masterClrMapping/>
  </p:clrMapOvr>
  <mc:AlternateContent xmlns:mc="http://schemas.openxmlformats.org/markup-compatibility/2006" xmlns:p14="http://schemas.microsoft.com/office/powerpoint/2010/main">
    <mc:Choice Requires="p14">
      <p:transition spd="slow" p14:dur="2000" advTm="21082"/>
    </mc:Choice>
    <mc:Fallback xmlns="">
      <p:transition spd="slow" advTm="210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Ear – Grade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pPr>
              <a:lnSpc>
                <a:spcPct val="120000"/>
              </a:lnSpc>
            </a:pPr>
            <a:r>
              <a:rPr lang="en-GB" sz="2300" dirty="0"/>
              <a:t>Grade 1 (well differentiated / low grade) - Tumours look very similar to the normal tissue and retain a degree of functionality.  Grade 1 tumours have the best prognosis</a:t>
            </a:r>
          </a:p>
          <a:p>
            <a:pPr>
              <a:lnSpc>
                <a:spcPct val="120000"/>
              </a:lnSpc>
            </a:pPr>
            <a:r>
              <a:rPr lang="en-GB" sz="2300" dirty="0"/>
              <a:t>Grade 2 (moderately differentiated / intermediate grade) - Tumours are formed of cells that somewhat resemble the normal tissue and retain limited functionality</a:t>
            </a:r>
          </a:p>
          <a:p>
            <a:pPr>
              <a:lnSpc>
                <a:spcPct val="120000"/>
              </a:lnSpc>
            </a:pPr>
            <a:r>
              <a:rPr lang="en-GB" sz="2300" dirty="0"/>
              <a:t>Grade 3 (poorly differentiated / high grade) - Tumours have very abnormal cells with little or no functionality.  Grade 3 tumours have the worst prognosis</a:t>
            </a:r>
          </a:p>
          <a:p>
            <a:pPr>
              <a:lnSpc>
                <a:spcPct val="120000"/>
              </a:lnSpc>
            </a:pPr>
            <a:endParaRPr lang="en-GB" sz="2300" dirty="0"/>
          </a:p>
          <a:p>
            <a:pPr marL="0" indent="0">
              <a:lnSpc>
                <a:spcPct val="120000"/>
              </a:lnSpc>
              <a:buNone/>
            </a:pPr>
            <a:r>
              <a:rPr lang="en-GB" sz="2300" dirty="0"/>
              <a:t>Grade does not apply to melanoma or melanoma in-situ</a:t>
            </a:r>
          </a:p>
          <a:p>
            <a:pPr>
              <a:lnSpc>
                <a:spcPct val="120000"/>
              </a:lnSpc>
            </a:pPr>
            <a:endParaRPr lang="en-GB" sz="23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8" name="Audio 7">
            <a:hlinkClick r:id="" action="ppaction://media"/>
            <a:extLst>
              <a:ext uri="{FF2B5EF4-FFF2-40B4-BE49-F238E27FC236}">
                <a16:creationId xmlns:a16="http://schemas.microsoft.com/office/drawing/2014/main" id="{C7DED4E2-3158-F3A6-DF13-EC991A84CE8B}"/>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734635664"/>
      </p:ext>
    </p:extLst>
  </p:cSld>
  <p:clrMapOvr>
    <a:masterClrMapping/>
  </p:clrMapOvr>
  <mc:AlternateContent xmlns:mc="http://schemas.openxmlformats.org/markup-compatibility/2006" xmlns:p14="http://schemas.microsoft.com/office/powerpoint/2010/main">
    <mc:Choice Requires="p14">
      <p:transition spd="slow" p14:dur="2000" advTm="14205"/>
    </mc:Choice>
    <mc:Fallback xmlns="">
      <p:transition spd="slow" advTm="142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Tumours of the Ear</a:t>
            </a:r>
            <a:endParaRPr lang="en-GB" dirty="0"/>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285750" indent="-285750"/>
            <a:r>
              <a:rPr lang="en-GB" dirty="0"/>
              <a:t>For recording purposes, tumours of the inner- and middle-ear come under Head &amp; Neck while tumours of the outer-ear generally come under Skin </a:t>
            </a:r>
          </a:p>
          <a:p>
            <a:pPr marL="285750" indent="-285750"/>
            <a:r>
              <a:rPr lang="en-GB" dirty="0"/>
              <a:t>For clinical purposes, tumours of the ear may be covered by a different MDT depending on tumour location, morphology and stage.  This may include:</a:t>
            </a:r>
          </a:p>
          <a:p>
            <a:pPr marL="742939" lvl="1" indent="-285750"/>
            <a:endParaRPr lang="en-GB" dirty="0"/>
          </a:p>
          <a:p>
            <a:pPr marL="742939" lvl="1" indent="-285750"/>
            <a:r>
              <a:rPr lang="en-GB" dirty="0"/>
              <a:t>Head &amp; Neck MDT</a:t>
            </a:r>
          </a:p>
          <a:p>
            <a:pPr marL="742939" lvl="1" indent="-285750"/>
            <a:r>
              <a:rPr lang="en-GB" dirty="0"/>
              <a:t>Skin MDT</a:t>
            </a:r>
          </a:p>
          <a:p>
            <a:pPr marL="742939" lvl="1" indent="-285750"/>
            <a:r>
              <a:rPr lang="en-GB" dirty="0"/>
              <a:t>Sarcoma MDT</a:t>
            </a:r>
          </a:p>
          <a:p>
            <a:pPr marL="742939" lvl="1" indent="-285750"/>
            <a:r>
              <a:rPr lang="en-GB" dirty="0"/>
              <a:t>Neuroendocrine MDT</a:t>
            </a:r>
          </a:p>
          <a:p>
            <a:pPr marL="742939" lvl="1" indent="-285750"/>
            <a:r>
              <a:rPr lang="en-GB" dirty="0"/>
              <a:t>CTYA or relevant Paediatric MDT</a:t>
            </a:r>
          </a:p>
          <a:p>
            <a:pPr marL="285750" indent="-285750"/>
            <a:endParaRPr lang="en-GB"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a:t>
            </a:fld>
            <a:endParaRPr lang="en-GB"/>
          </a:p>
        </p:txBody>
      </p:sp>
      <p:pic>
        <p:nvPicPr>
          <p:cNvPr id="25" name="Audio 24">
            <a:hlinkClick r:id="" action="ppaction://media"/>
            <a:extLst>
              <a:ext uri="{FF2B5EF4-FFF2-40B4-BE49-F238E27FC236}">
                <a16:creationId xmlns:a16="http://schemas.microsoft.com/office/drawing/2014/main" id="{0A2C267E-ECBF-6B80-B9BA-E874EC6A55C6}"/>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989083036"/>
      </p:ext>
    </p:extLst>
  </p:cSld>
  <p:clrMapOvr>
    <a:masterClrMapping/>
  </p:clrMapOvr>
  <mc:AlternateContent xmlns:mc="http://schemas.openxmlformats.org/markup-compatibility/2006" xmlns:p14="http://schemas.microsoft.com/office/powerpoint/2010/main">
    <mc:Choice Requires="p14">
      <p:transition spd="slow" p14:dur="2000" advTm="20709"/>
    </mc:Choice>
    <mc:Fallback xmlns="">
      <p:transition spd="slow" advTm="207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5"/>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Ear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Invasive tumours of the outer-ear are staged as follows:</a:t>
            </a:r>
          </a:p>
          <a:p>
            <a:pPr marL="1142971" lvl="3">
              <a:spcBef>
                <a:spcPts val="1000"/>
              </a:spcBef>
            </a:pPr>
            <a:r>
              <a:rPr lang="en-GB" sz="2000" b="1" dirty="0"/>
              <a:t>For diagnosis dates up to 31</a:t>
            </a:r>
            <a:r>
              <a:rPr lang="en-GB" sz="2000" b="1" baseline="30000" dirty="0"/>
              <a:t>st</a:t>
            </a:r>
            <a:r>
              <a:rPr lang="en-GB" sz="2000" b="1" dirty="0"/>
              <a:t> December 2025 use UICC TNM v8</a:t>
            </a:r>
          </a:p>
          <a:p>
            <a:pPr marL="1142971" lvl="3">
              <a:spcBef>
                <a:spcPts val="1000"/>
              </a:spcBef>
            </a:pPr>
            <a:r>
              <a:rPr lang="en-GB" sz="2000" b="1" dirty="0"/>
              <a:t>For diagnosis dates from 1</a:t>
            </a:r>
            <a:r>
              <a:rPr lang="en-GB" sz="2000" b="1" baseline="30000" dirty="0"/>
              <a:t>st</a:t>
            </a:r>
            <a:r>
              <a:rPr lang="en-GB" sz="2000" b="1" dirty="0"/>
              <a:t> January 2026 use UICC TNM v9</a:t>
            </a:r>
          </a:p>
          <a:p>
            <a:r>
              <a:rPr lang="en-US" dirty="0"/>
              <a:t>Please note that the TNM version must be accurately recorded – if you are unable to amend the version on your cancer data management system, please refer to your line manager</a:t>
            </a:r>
          </a:p>
          <a:p>
            <a:r>
              <a:rPr lang="en-US" dirty="0"/>
              <a:t>If, after 1</a:t>
            </a:r>
            <a:r>
              <a:rPr lang="en-US" baseline="30000" dirty="0"/>
              <a:t>st</a:t>
            </a:r>
            <a:r>
              <a:rPr lang="en-US" dirty="0"/>
              <a:t> January 2026, your cancer data management system has not been amended to include TNM v9 please record the TNM v9 stage and add the following statement to the Primary Diagnosis Subsidiary Comment field: </a:t>
            </a:r>
            <a:r>
              <a:rPr lang="en-GB" b="1" dirty="0"/>
              <a:t>Patient staged using TNM9 not TNM8 as per CR2070</a:t>
            </a:r>
          </a:p>
          <a:p>
            <a:endParaRPr lang="en-US"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9" name="Audio 8">
            <a:hlinkClick r:id="" action="ppaction://media"/>
            <a:extLst>
              <a:ext uri="{FF2B5EF4-FFF2-40B4-BE49-F238E27FC236}">
                <a16:creationId xmlns:a16="http://schemas.microsoft.com/office/drawing/2014/main" id="{864D1752-C877-47F6-6CEE-F5F60D5E014B}"/>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24419846"/>
      </p:ext>
    </p:extLst>
  </p:cSld>
  <p:clrMapOvr>
    <a:masterClrMapping/>
  </p:clrMapOvr>
  <mc:AlternateContent xmlns:mc="http://schemas.openxmlformats.org/markup-compatibility/2006" xmlns:p14="http://schemas.microsoft.com/office/powerpoint/2010/main">
    <mc:Choice Requires="p14">
      <p:transition spd="slow" p14:dur="2000" advTm="9299"/>
    </mc:Choice>
    <mc:Fallback xmlns="">
      <p:transition spd="slow" advTm="929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Ear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For details on recording stage, please see the NDRS training module KPI-TNM Staging 101, available on this link:</a:t>
            </a:r>
          </a:p>
          <a:p>
            <a:pPr marL="0" indent="0">
              <a:buNone/>
            </a:pPr>
            <a:r>
              <a:rPr lang="en-GB" sz="2600" b="0" i="0" strike="noStrike" dirty="0">
                <a:solidFill>
                  <a:schemeClr val="bg1"/>
                </a:solidFill>
                <a:effectLst/>
                <a:latin typeface="Arial Nova Light" panose="020B0304020202020204" pitchFamily="34" charset="0"/>
                <a:hlinkClick r:id="rId5">
                  <a:extLst>
                    <a:ext uri="{A12FA001-AC4F-418D-AE19-62706E023703}">
                      <ahyp:hlinkClr xmlns:ahyp="http://schemas.microsoft.com/office/drawing/2018/hyperlinkcolor" val="tx"/>
                    </a:ext>
                  </a:extLst>
                </a:hlinkClick>
              </a:rPr>
              <a:t>	</a:t>
            </a:r>
            <a:r>
              <a:rPr lang="en-GB" sz="2600" b="0" i="0" u="sng" strike="noStrike" dirty="0">
                <a:solidFill>
                  <a:srgbClr val="2AA8AA"/>
                </a:solidFill>
                <a:effectLst/>
                <a:latin typeface="Arial Nova Light" panose="020B0304020202020204" pitchFamily="34" charset="0"/>
                <a:hlinkClick r:id="rId5">
                  <a:extLst>
                    <a:ext uri="{A12FA001-AC4F-418D-AE19-62706E023703}">
                      <ahyp:hlinkClr xmlns:ahyp="http://schemas.microsoft.com/office/drawing/2018/hyperlinkcolor" val="tx"/>
                    </a:ext>
                  </a:extLst>
                </a:hlinkClick>
              </a:rPr>
              <a:t>https://digital.nhs.uk/ndrs/data/cancer-data-training-materials</a:t>
            </a:r>
            <a:r>
              <a:rPr lang="en-GB" sz="2600" b="0" i="0" dirty="0">
                <a:solidFill>
                  <a:srgbClr val="353535"/>
                </a:solidFill>
                <a:effectLst/>
                <a:latin typeface="Arial Nova Light" panose="020B0304020202020204" pitchFamily="34" charset="0"/>
              </a:rPr>
              <a:t> </a:t>
            </a:r>
            <a:endParaRPr lang="en-GB" sz="2600" b="0" i="0" dirty="0">
              <a:effectLst/>
              <a:latin typeface="Calibri" panose="020F0502020204030204" pitchFamily="34" charset="0"/>
            </a:endParaRPr>
          </a:p>
          <a:p>
            <a:endParaRPr lang="en-US" dirty="0"/>
          </a:p>
          <a:p>
            <a:r>
              <a:rPr lang="en-US" dirty="0"/>
              <a:t>Staging data sheets can also be downloaded from the NDRS website for clinical use: </a:t>
            </a:r>
            <a:r>
              <a:rPr lang="en-US" u="sng" dirty="0">
                <a:solidFill>
                  <a:srgbClr val="2AA8AA"/>
                </a:solidFill>
              </a:rPr>
              <a:t>https://digital.nhs.uk/ndrs/data/cancer-data-training-materials/staging-sheets</a:t>
            </a:r>
          </a:p>
          <a:p>
            <a:endParaRPr lang="en-GB" dirty="0"/>
          </a:p>
          <a:p>
            <a:r>
              <a:rPr lang="en-GB" dirty="0"/>
              <a:t>Invasive tumours of the middle- and inner-ear are not considered stageable</a:t>
            </a:r>
          </a:p>
          <a:p>
            <a:endParaRPr lang="en-GB" dirty="0"/>
          </a:p>
          <a:p>
            <a:endParaRPr lang="en-US"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9" name="Audio 8">
            <a:hlinkClick r:id="" action="ppaction://media"/>
            <a:extLst>
              <a:ext uri="{FF2B5EF4-FFF2-40B4-BE49-F238E27FC236}">
                <a16:creationId xmlns:a16="http://schemas.microsoft.com/office/drawing/2014/main" id="{4E5260CB-531B-88A4-022F-CC04ED608A10}"/>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406064269"/>
      </p:ext>
    </p:extLst>
  </p:cSld>
  <p:clrMapOvr>
    <a:masterClrMapping/>
  </p:clrMapOvr>
  <mc:AlternateContent xmlns:mc="http://schemas.openxmlformats.org/markup-compatibility/2006" xmlns:p14="http://schemas.microsoft.com/office/powerpoint/2010/main">
    <mc:Choice Requires="p14">
      <p:transition spd="slow" p14:dur="2000" advTm="22280"/>
    </mc:Choice>
    <mc:Fallback xmlns="">
      <p:transition spd="slow" advTm="222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Stage – Skin of outer-ear - Integrated</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sp>
        <p:nvSpPr>
          <p:cNvPr id="7" name="Flowchart: Predefined Process 6">
            <a:extLst>
              <a:ext uri="{FF2B5EF4-FFF2-40B4-BE49-F238E27FC236}">
                <a16:creationId xmlns:a16="http://schemas.microsoft.com/office/drawing/2014/main" id="{5D9ACD87-AAF4-4256-AC83-994C124FAF6A}"/>
              </a:ext>
            </a:extLst>
          </p:cNvPr>
          <p:cNvSpPr/>
          <p:nvPr/>
        </p:nvSpPr>
        <p:spPr>
          <a:xfrm>
            <a:off x="1079611" y="1537698"/>
            <a:ext cx="3901821" cy="1330446"/>
          </a:xfrm>
          <a:prstGeom prst="flowChartPredefinedProcess">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200" dirty="0">
                <a:solidFill>
                  <a:schemeClr val="bg1"/>
                </a:solidFill>
              </a:rPr>
              <a:t>Pathology from EXCISION (T) / NODES (N)</a:t>
            </a:r>
          </a:p>
        </p:txBody>
      </p:sp>
      <p:sp>
        <p:nvSpPr>
          <p:cNvPr id="8" name="Flowchart: Data 7">
            <a:extLst>
              <a:ext uri="{FF2B5EF4-FFF2-40B4-BE49-F238E27FC236}">
                <a16:creationId xmlns:a16="http://schemas.microsoft.com/office/drawing/2014/main" id="{AA3F132C-9665-4FDB-AF86-5F75B48ECC8B}"/>
              </a:ext>
            </a:extLst>
          </p:cNvPr>
          <p:cNvSpPr/>
          <p:nvPr/>
        </p:nvSpPr>
        <p:spPr>
          <a:xfrm>
            <a:off x="9155458" y="1695418"/>
            <a:ext cx="1944216" cy="1008112"/>
          </a:xfrm>
          <a:prstGeom prst="flowChartInputOutput">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200" dirty="0">
                <a:solidFill>
                  <a:schemeClr val="bg1"/>
                </a:solidFill>
              </a:rPr>
              <a:t>T stage</a:t>
            </a:r>
          </a:p>
        </p:txBody>
      </p:sp>
      <p:sp>
        <p:nvSpPr>
          <p:cNvPr id="9" name="Flowchart: Data 8">
            <a:extLst>
              <a:ext uri="{FF2B5EF4-FFF2-40B4-BE49-F238E27FC236}">
                <a16:creationId xmlns:a16="http://schemas.microsoft.com/office/drawing/2014/main" id="{ACF9368E-2B78-4AC9-ABC2-73A02D86EAA1}"/>
              </a:ext>
            </a:extLst>
          </p:cNvPr>
          <p:cNvSpPr/>
          <p:nvPr/>
        </p:nvSpPr>
        <p:spPr>
          <a:xfrm>
            <a:off x="9155458" y="2991562"/>
            <a:ext cx="1944216" cy="1008112"/>
          </a:xfrm>
          <a:prstGeom prst="flowChartInputOutput">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200" dirty="0">
                <a:solidFill>
                  <a:schemeClr val="bg1"/>
                </a:solidFill>
              </a:rPr>
              <a:t>N stage</a:t>
            </a:r>
          </a:p>
        </p:txBody>
      </p:sp>
      <p:sp>
        <p:nvSpPr>
          <p:cNvPr id="10" name="Flowchart: Decision 9">
            <a:extLst>
              <a:ext uri="{FF2B5EF4-FFF2-40B4-BE49-F238E27FC236}">
                <a16:creationId xmlns:a16="http://schemas.microsoft.com/office/drawing/2014/main" id="{4BA84AFC-2A1D-49C5-A17D-37CDEC4C7691}"/>
              </a:ext>
            </a:extLst>
          </p:cNvPr>
          <p:cNvSpPr/>
          <p:nvPr/>
        </p:nvSpPr>
        <p:spPr>
          <a:xfrm>
            <a:off x="1007603" y="3084066"/>
            <a:ext cx="4096660" cy="1482797"/>
          </a:xfrm>
          <a:prstGeom prst="flowChartDecision">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200" dirty="0">
                <a:solidFill>
                  <a:schemeClr val="bg1"/>
                </a:solidFill>
              </a:rPr>
              <a:t>Option 1: Clinical</a:t>
            </a:r>
          </a:p>
          <a:p>
            <a:pPr algn="ctr"/>
            <a:r>
              <a:rPr lang="en-GB" sz="2200" dirty="0">
                <a:solidFill>
                  <a:schemeClr val="bg1"/>
                </a:solidFill>
              </a:rPr>
              <a:t>Judgement</a:t>
            </a:r>
          </a:p>
        </p:txBody>
      </p:sp>
      <p:sp>
        <p:nvSpPr>
          <p:cNvPr id="11" name="Flowchart: Data 10">
            <a:extLst>
              <a:ext uri="{FF2B5EF4-FFF2-40B4-BE49-F238E27FC236}">
                <a16:creationId xmlns:a16="http://schemas.microsoft.com/office/drawing/2014/main" id="{33B90FDA-F379-4FCF-9A26-9B58FE3DE15A}"/>
              </a:ext>
            </a:extLst>
          </p:cNvPr>
          <p:cNvSpPr/>
          <p:nvPr/>
        </p:nvSpPr>
        <p:spPr>
          <a:xfrm>
            <a:off x="9155458" y="4278070"/>
            <a:ext cx="1944216" cy="1008112"/>
          </a:xfrm>
          <a:prstGeom prst="flowChartInputOutput">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200" dirty="0">
                <a:solidFill>
                  <a:schemeClr val="bg1"/>
                </a:solidFill>
              </a:rPr>
              <a:t>M stage</a:t>
            </a:r>
          </a:p>
        </p:txBody>
      </p:sp>
      <p:cxnSp>
        <p:nvCxnSpPr>
          <p:cNvPr id="12" name="Elbow Connector 13">
            <a:extLst>
              <a:ext uri="{FF2B5EF4-FFF2-40B4-BE49-F238E27FC236}">
                <a16:creationId xmlns:a16="http://schemas.microsoft.com/office/drawing/2014/main" id="{C47436B8-3EB0-49C1-9A4E-FA353FD73019}"/>
              </a:ext>
            </a:extLst>
          </p:cNvPr>
          <p:cNvCxnSpPr>
            <a:cxnSpLocks/>
            <a:stCxn id="7" idx="3"/>
            <a:endCxn id="8" idx="2"/>
          </p:cNvCxnSpPr>
          <p:nvPr/>
        </p:nvCxnSpPr>
        <p:spPr>
          <a:xfrm flipV="1">
            <a:off x="4981432" y="2199474"/>
            <a:ext cx="4368448" cy="3447"/>
          </a:xfrm>
          <a:prstGeom prst="bentConnector3">
            <a:avLst>
              <a:gd name="adj1" fmla="val 50000"/>
            </a:avLst>
          </a:prstGeom>
          <a:ln w="25400">
            <a:solidFill>
              <a:srgbClr val="228789"/>
            </a:solidFill>
            <a:tailEnd type="triangle"/>
          </a:ln>
        </p:spPr>
        <p:style>
          <a:lnRef idx="1">
            <a:schemeClr val="accent1"/>
          </a:lnRef>
          <a:fillRef idx="0">
            <a:schemeClr val="accent1"/>
          </a:fillRef>
          <a:effectRef idx="0">
            <a:schemeClr val="accent1"/>
          </a:effectRef>
          <a:fontRef idx="minor">
            <a:schemeClr val="tx1"/>
          </a:fontRef>
        </p:style>
      </p:cxnSp>
      <p:cxnSp>
        <p:nvCxnSpPr>
          <p:cNvPr id="13" name="Elbow Connector 14">
            <a:extLst>
              <a:ext uri="{FF2B5EF4-FFF2-40B4-BE49-F238E27FC236}">
                <a16:creationId xmlns:a16="http://schemas.microsoft.com/office/drawing/2014/main" id="{972DCA91-E206-430E-B498-2A2038F42429}"/>
              </a:ext>
            </a:extLst>
          </p:cNvPr>
          <p:cNvCxnSpPr>
            <a:cxnSpLocks/>
            <a:stCxn id="10" idx="3"/>
            <a:endCxn id="9" idx="2"/>
          </p:cNvCxnSpPr>
          <p:nvPr/>
        </p:nvCxnSpPr>
        <p:spPr>
          <a:xfrm flipV="1">
            <a:off x="5104263" y="3495618"/>
            <a:ext cx="4245617" cy="329847"/>
          </a:xfrm>
          <a:prstGeom prst="bentConnector3">
            <a:avLst/>
          </a:prstGeom>
          <a:ln w="25400">
            <a:solidFill>
              <a:srgbClr val="228789"/>
            </a:solidFill>
            <a:tailEnd type="triangle"/>
          </a:ln>
        </p:spPr>
        <p:style>
          <a:lnRef idx="1">
            <a:schemeClr val="accent1"/>
          </a:lnRef>
          <a:fillRef idx="0">
            <a:schemeClr val="accent1"/>
          </a:fillRef>
          <a:effectRef idx="0">
            <a:schemeClr val="accent1"/>
          </a:effectRef>
          <a:fontRef idx="minor">
            <a:schemeClr val="tx1"/>
          </a:fontRef>
        </p:style>
      </p:cxnSp>
      <p:cxnSp>
        <p:nvCxnSpPr>
          <p:cNvPr id="14" name="Elbow Connector 18">
            <a:extLst>
              <a:ext uri="{FF2B5EF4-FFF2-40B4-BE49-F238E27FC236}">
                <a16:creationId xmlns:a16="http://schemas.microsoft.com/office/drawing/2014/main" id="{2F29BD40-F313-4EF8-B504-F32CC921D0C9}"/>
              </a:ext>
            </a:extLst>
          </p:cNvPr>
          <p:cNvCxnSpPr>
            <a:cxnSpLocks/>
            <a:stCxn id="10" idx="3"/>
            <a:endCxn id="11" idx="2"/>
          </p:cNvCxnSpPr>
          <p:nvPr/>
        </p:nvCxnSpPr>
        <p:spPr>
          <a:xfrm>
            <a:off x="5104263" y="3825465"/>
            <a:ext cx="4245617" cy="956661"/>
          </a:xfrm>
          <a:prstGeom prst="bentConnector3">
            <a:avLst/>
          </a:prstGeom>
          <a:ln w="25400">
            <a:solidFill>
              <a:srgbClr val="228789"/>
            </a:solidFill>
            <a:tailEnd type="triangle"/>
          </a:ln>
        </p:spPr>
        <p:style>
          <a:lnRef idx="1">
            <a:schemeClr val="accent1"/>
          </a:lnRef>
          <a:fillRef idx="0">
            <a:schemeClr val="accent1"/>
          </a:fillRef>
          <a:effectRef idx="0">
            <a:schemeClr val="accent1"/>
          </a:effectRef>
          <a:fontRef idx="minor">
            <a:schemeClr val="tx1"/>
          </a:fontRef>
        </p:style>
      </p:cxnSp>
      <p:cxnSp>
        <p:nvCxnSpPr>
          <p:cNvPr id="15" name="Elbow Connector 21">
            <a:extLst>
              <a:ext uri="{FF2B5EF4-FFF2-40B4-BE49-F238E27FC236}">
                <a16:creationId xmlns:a16="http://schemas.microsoft.com/office/drawing/2014/main" id="{41EA9B4D-1F3D-4891-A936-657B3198B6F4}"/>
              </a:ext>
            </a:extLst>
          </p:cNvPr>
          <p:cNvCxnSpPr>
            <a:cxnSpLocks/>
            <a:stCxn id="7" idx="3"/>
          </p:cNvCxnSpPr>
          <p:nvPr/>
        </p:nvCxnSpPr>
        <p:spPr>
          <a:xfrm>
            <a:off x="4981432" y="2202921"/>
            <a:ext cx="4368448" cy="994194"/>
          </a:xfrm>
          <a:prstGeom prst="bentConnector3">
            <a:avLst>
              <a:gd name="adj1" fmla="val 50000"/>
            </a:avLst>
          </a:prstGeom>
          <a:ln w="25400">
            <a:solidFill>
              <a:srgbClr val="228789"/>
            </a:solidFill>
            <a:tailEnd type="triangle"/>
          </a:ln>
        </p:spPr>
        <p:style>
          <a:lnRef idx="1">
            <a:schemeClr val="accent1"/>
          </a:lnRef>
          <a:fillRef idx="0">
            <a:schemeClr val="accent1"/>
          </a:fillRef>
          <a:effectRef idx="0">
            <a:schemeClr val="accent1"/>
          </a:effectRef>
          <a:fontRef idx="minor">
            <a:schemeClr val="tx1"/>
          </a:fontRef>
        </p:style>
      </p:cxnSp>
      <p:sp>
        <p:nvSpPr>
          <p:cNvPr id="16" name="Flowchart: Predefined Process 15">
            <a:extLst>
              <a:ext uri="{FF2B5EF4-FFF2-40B4-BE49-F238E27FC236}">
                <a16:creationId xmlns:a16="http://schemas.microsoft.com/office/drawing/2014/main" id="{7B252ABE-AF5B-4AAB-9BB9-BD669C9B07BA}"/>
              </a:ext>
            </a:extLst>
          </p:cNvPr>
          <p:cNvSpPr/>
          <p:nvPr/>
        </p:nvSpPr>
        <p:spPr>
          <a:xfrm>
            <a:off x="1079612" y="4684185"/>
            <a:ext cx="6071926" cy="1318009"/>
          </a:xfrm>
          <a:prstGeom prst="flowChartPredefinedProcess">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200" dirty="0">
                <a:solidFill>
                  <a:schemeClr val="bg1"/>
                </a:solidFill>
              </a:rPr>
              <a:t>Option 2 - If metastatic deposits are suspected, further imaging may be carried out for a final integrated M stage:  CT / PET / Other</a:t>
            </a:r>
          </a:p>
        </p:txBody>
      </p:sp>
      <p:cxnSp>
        <p:nvCxnSpPr>
          <p:cNvPr id="17" name="Elbow Connector 15">
            <a:extLst>
              <a:ext uri="{FF2B5EF4-FFF2-40B4-BE49-F238E27FC236}">
                <a16:creationId xmlns:a16="http://schemas.microsoft.com/office/drawing/2014/main" id="{B180C2DA-5171-463E-A2A1-4C28CBFB7B48}"/>
              </a:ext>
            </a:extLst>
          </p:cNvPr>
          <p:cNvCxnSpPr>
            <a:cxnSpLocks/>
            <a:stCxn id="16" idx="3"/>
          </p:cNvCxnSpPr>
          <p:nvPr/>
        </p:nvCxnSpPr>
        <p:spPr>
          <a:xfrm flipV="1">
            <a:off x="7151538" y="4994184"/>
            <a:ext cx="2047154" cy="349006"/>
          </a:xfrm>
          <a:prstGeom prst="bentConnector3">
            <a:avLst>
              <a:gd name="adj1" fmla="val 50000"/>
            </a:avLst>
          </a:prstGeom>
          <a:ln w="25400">
            <a:solidFill>
              <a:srgbClr val="228789"/>
            </a:solidFill>
            <a:tailEnd type="triangle"/>
          </a:ln>
        </p:spPr>
        <p:style>
          <a:lnRef idx="1">
            <a:schemeClr val="accent1"/>
          </a:lnRef>
          <a:fillRef idx="0">
            <a:schemeClr val="accent1"/>
          </a:fillRef>
          <a:effectRef idx="0">
            <a:schemeClr val="accent1"/>
          </a:effectRef>
          <a:fontRef idx="minor">
            <a:schemeClr val="tx1"/>
          </a:fontRef>
        </p:style>
      </p:cxnSp>
      <p:pic>
        <p:nvPicPr>
          <p:cNvPr id="25" name="Audio 24">
            <a:hlinkClick r:id="" action="ppaction://media"/>
            <a:extLst>
              <a:ext uri="{FF2B5EF4-FFF2-40B4-BE49-F238E27FC236}">
                <a16:creationId xmlns:a16="http://schemas.microsoft.com/office/drawing/2014/main" id="{6C260A97-A405-2734-95F6-834984D6D6F7}"/>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144777416"/>
      </p:ext>
    </p:extLst>
  </p:cSld>
  <p:clrMapOvr>
    <a:masterClrMapping/>
  </p:clrMapOvr>
  <mc:AlternateContent xmlns:mc="http://schemas.openxmlformats.org/markup-compatibility/2006" xmlns:p14="http://schemas.microsoft.com/office/powerpoint/2010/main">
    <mc:Choice Requires="p14">
      <p:transition spd="slow" p14:dur="2000" advTm="24053"/>
    </mc:Choice>
    <mc:Fallback xmlns="">
      <p:transition spd="slow" advTm="240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5"/>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Stage – Skin of outer-ear - Integrated</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05/12/2025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23</a:t>
            </a:fld>
            <a:endParaRPr lang="en-GB"/>
          </a:p>
        </p:txBody>
      </p:sp>
      <p:sp>
        <p:nvSpPr>
          <p:cNvPr id="9" name="Rectangle 8">
            <a:extLst>
              <a:ext uri="{FF2B5EF4-FFF2-40B4-BE49-F238E27FC236}">
                <a16:creationId xmlns:a16="http://schemas.microsoft.com/office/drawing/2014/main" id="{45534BCE-88E7-45A3-8C6D-5582C009B8B3}"/>
              </a:ext>
            </a:extLst>
          </p:cNvPr>
          <p:cNvSpPr/>
          <p:nvPr/>
        </p:nvSpPr>
        <p:spPr>
          <a:xfrm>
            <a:off x="6803118" y="1717477"/>
            <a:ext cx="4646211"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2400" b="1" dirty="0">
                <a:cs typeface="Arial" pitchFamily="34" charset="0"/>
              </a:rPr>
              <a:t>TNM Integrated Stage</a:t>
            </a:r>
          </a:p>
          <a:p>
            <a:pPr algn="ctr">
              <a:defRPr/>
            </a:pPr>
            <a:r>
              <a:rPr lang="en-GB" sz="2400" b="1" dirty="0">
                <a:cs typeface="Arial" pitchFamily="34" charset="0"/>
              </a:rPr>
              <a:t>pT2 pN0 cM0</a:t>
            </a:r>
          </a:p>
        </p:txBody>
      </p:sp>
      <p:sp>
        <p:nvSpPr>
          <p:cNvPr id="28" name="Rectangle 27">
            <a:extLst>
              <a:ext uri="{FF2B5EF4-FFF2-40B4-BE49-F238E27FC236}">
                <a16:creationId xmlns:a16="http://schemas.microsoft.com/office/drawing/2014/main" id="{B59F3F53-EF8D-4ECA-BA66-1B7BD7AD06AB}"/>
              </a:ext>
            </a:extLst>
          </p:cNvPr>
          <p:cNvSpPr/>
          <p:nvPr/>
        </p:nvSpPr>
        <p:spPr>
          <a:xfrm>
            <a:off x="586854" y="2788898"/>
            <a:ext cx="5897719" cy="361589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GB" sz="2200" b="1" dirty="0">
              <a:latin typeface="Arial" pitchFamily="34" charset="0"/>
              <a:cs typeface="Arial" pitchFamily="34" charset="0"/>
            </a:endParaRPr>
          </a:p>
          <a:p>
            <a:pPr>
              <a:defRPr/>
            </a:pPr>
            <a:r>
              <a:rPr lang="en-GB" sz="2200" b="1" dirty="0">
                <a:latin typeface="Arial" pitchFamily="34" charset="0"/>
                <a:cs typeface="Arial" pitchFamily="34" charset="0"/>
              </a:rPr>
              <a:t>Histopathology</a:t>
            </a:r>
          </a:p>
          <a:p>
            <a:pPr marL="171450" indent="-171450">
              <a:buFont typeface="Arial" panose="020B0604020202020204" pitchFamily="34" charset="0"/>
              <a:buChar char="•"/>
              <a:defRPr/>
            </a:pPr>
            <a:r>
              <a:rPr lang="en-GB" sz="2200" dirty="0">
                <a:cs typeface="Arial" pitchFamily="34" charset="0"/>
              </a:rPr>
              <a:t>pT2 pN0 Mx</a:t>
            </a:r>
          </a:p>
          <a:p>
            <a:pPr>
              <a:defRPr/>
            </a:pPr>
            <a:r>
              <a:rPr lang="en-GB" sz="2200" b="1" dirty="0">
                <a:latin typeface="Arial" pitchFamily="34" charset="0"/>
                <a:cs typeface="Arial" pitchFamily="34" charset="0"/>
              </a:rPr>
              <a:t>Clinical assessment of nodes cN0</a:t>
            </a:r>
          </a:p>
          <a:p>
            <a:pPr>
              <a:defRPr/>
            </a:pPr>
            <a:r>
              <a:rPr lang="en-GB" sz="2200" b="1" dirty="0">
                <a:latin typeface="Arial" pitchFamily="34" charset="0"/>
                <a:cs typeface="Arial" pitchFamily="34" charset="0"/>
              </a:rPr>
              <a:t>CT / PET / Other staging **</a:t>
            </a:r>
          </a:p>
          <a:p>
            <a:pPr marL="171450" indent="-171450">
              <a:buFont typeface="Arial" panose="020B0604020202020204" pitchFamily="34" charset="0"/>
              <a:buChar char="•"/>
              <a:defRPr/>
            </a:pPr>
            <a:r>
              <a:rPr lang="en-GB" sz="2200" dirty="0">
                <a:cs typeface="Arial" pitchFamily="34" charset="0"/>
              </a:rPr>
              <a:t>CT Staging cT1 cN0 cM0</a:t>
            </a:r>
          </a:p>
          <a:p>
            <a:r>
              <a:rPr lang="en-US" sz="2200" b="1" dirty="0">
                <a:latin typeface="Arial" pitchFamily="34" charset="0"/>
                <a:cs typeface="Arial" pitchFamily="34" charset="0"/>
              </a:rPr>
              <a:t>Any pre-treatment Stage and / or Clinical Assessment</a:t>
            </a:r>
          </a:p>
          <a:p>
            <a:r>
              <a:rPr lang="en-US" sz="2000" i="1" dirty="0">
                <a:solidFill>
                  <a:schemeClr val="bg1"/>
                </a:solidFill>
                <a:latin typeface="Arial" pitchFamily="34" charset="0"/>
                <a:cs typeface="Arial" pitchFamily="34" charset="0"/>
              </a:rPr>
              <a:t>**Imaging if </a:t>
            </a:r>
            <a:r>
              <a:rPr lang="en-US" sz="2000" i="1" dirty="0" err="1">
                <a:solidFill>
                  <a:schemeClr val="bg1"/>
                </a:solidFill>
                <a:latin typeface="Arial" pitchFamily="34" charset="0"/>
                <a:cs typeface="Arial" pitchFamily="34" charset="0"/>
              </a:rPr>
              <a:t>mets</a:t>
            </a:r>
            <a:r>
              <a:rPr lang="en-US" sz="2000" i="1" dirty="0">
                <a:solidFill>
                  <a:schemeClr val="bg1"/>
                </a:solidFill>
                <a:latin typeface="Arial" pitchFamily="34" charset="0"/>
                <a:cs typeface="Arial" pitchFamily="34" charset="0"/>
              </a:rPr>
              <a:t> suspected, if </a:t>
            </a:r>
            <a:r>
              <a:rPr lang="en-US" sz="2000" i="1" dirty="0" err="1">
                <a:solidFill>
                  <a:schemeClr val="bg1"/>
                </a:solidFill>
                <a:latin typeface="Arial" pitchFamily="34" charset="0"/>
                <a:cs typeface="Arial" pitchFamily="34" charset="0"/>
              </a:rPr>
              <a:t>mets</a:t>
            </a:r>
            <a:r>
              <a:rPr lang="en-US" sz="2000" i="1" dirty="0">
                <a:solidFill>
                  <a:schemeClr val="bg1"/>
                </a:solidFill>
                <a:latin typeface="Arial" pitchFamily="34" charset="0"/>
                <a:cs typeface="Arial" pitchFamily="34" charset="0"/>
              </a:rPr>
              <a:t> are </a:t>
            </a:r>
            <a:r>
              <a:rPr lang="en-US" sz="2000" b="1" i="1" u="sng" dirty="0">
                <a:solidFill>
                  <a:schemeClr val="bg1"/>
                </a:solidFill>
                <a:latin typeface="Arial" pitchFamily="34" charset="0"/>
                <a:cs typeface="Arial" pitchFamily="34" charset="0"/>
              </a:rPr>
              <a:t>not suspected</a:t>
            </a:r>
            <a:r>
              <a:rPr lang="en-US" sz="2000" i="1" dirty="0">
                <a:solidFill>
                  <a:schemeClr val="bg1"/>
                </a:solidFill>
                <a:latin typeface="Arial" pitchFamily="34" charset="0"/>
                <a:cs typeface="Arial" pitchFamily="34" charset="0"/>
              </a:rPr>
              <a:t>, clinicians would direct final </a:t>
            </a:r>
            <a:r>
              <a:rPr lang="en-US" sz="2000" i="1" dirty="0" err="1">
                <a:solidFill>
                  <a:schemeClr val="bg1"/>
                </a:solidFill>
                <a:latin typeface="Arial" pitchFamily="34" charset="0"/>
                <a:cs typeface="Arial" pitchFamily="34" charset="0"/>
              </a:rPr>
              <a:t>cM</a:t>
            </a:r>
            <a:r>
              <a:rPr lang="en-US" sz="2000" i="1" dirty="0">
                <a:solidFill>
                  <a:schemeClr val="bg1"/>
                </a:solidFill>
                <a:latin typeface="Arial" pitchFamily="34" charset="0"/>
                <a:cs typeface="Arial" pitchFamily="34" charset="0"/>
              </a:rPr>
              <a:t> stage to be recorded as </a:t>
            </a:r>
            <a:r>
              <a:rPr lang="en-US" sz="2000" b="1" i="1" dirty="0">
                <a:solidFill>
                  <a:schemeClr val="bg1"/>
                </a:solidFill>
                <a:latin typeface="Arial" pitchFamily="34" charset="0"/>
                <a:cs typeface="Arial" pitchFamily="34" charset="0"/>
              </a:rPr>
              <a:t>M0</a:t>
            </a:r>
          </a:p>
          <a:p>
            <a:pPr lvl="0"/>
            <a:endParaRPr lang="en-US" sz="2000" b="1" i="1" dirty="0">
              <a:solidFill>
                <a:prstClr val="black">
                  <a:lumMod val="75000"/>
                  <a:lumOff val="25000"/>
                </a:prstClr>
              </a:solidFill>
              <a:latin typeface="Arial" pitchFamily="34" charset="0"/>
              <a:cs typeface="Arial" pitchFamily="34" charset="0"/>
            </a:endParaRPr>
          </a:p>
          <a:p>
            <a:pPr marL="171450" indent="-171450">
              <a:buFont typeface="Arial" panose="020B0604020202020204" pitchFamily="34" charset="0"/>
              <a:buChar char="•"/>
              <a:defRPr/>
            </a:pPr>
            <a:endParaRPr lang="en-GB" sz="1400" dirty="0">
              <a:cs typeface="Arial" pitchFamily="34" charset="0"/>
            </a:endParaRPr>
          </a:p>
        </p:txBody>
      </p:sp>
      <p:pic>
        <p:nvPicPr>
          <p:cNvPr id="29" name="Picture 28">
            <a:extLst>
              <a:ext uri="{FF2B5EF4-FFF2-40B4-BE49-F238E27FC236}">
                <a16:creationId xmlns:a16="http://schemas.microsoft.com/office/drawing/2014/main" id="{63B0B31B-EAB4-484A-A41C-EA34AAB8CCE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0340946" y="4534575"/>
            <a:ext cx="932688" cy="932688"/>
          </a:xfrm>
          <a:prstGeom prst="rect">
            <a:avLst/>
          </a:prstGeom>
        </p:spPr>
      </p:pic>
      <p:sp>
        <p:nvSpPr>
          <p:cNvPr id="30" name="Arrow: Right 29">
            <a:extLst>
              <a:ext uri="{FF2B5EF4-FFF2-40B4-BE49-F238E27FC236}">
                <a16:creationId xmlns:a16="http://schemas.microsoft.com/office/drawing/2014/main" id="{E0EF8CE6-06ED-48C4-AB69-7F7232985F39}"/>
              </a:ext>
            </a:extLst>
          </p:cNvPr>
          <p:cNvSpPr/>
          <p:nvPr/>
        </p:nvSpPr>
        <p:spPr>
          <a:xfrm>
            <a:off x="6484573" y="4647935"/>
            <a:ext cx="3717489" cy="592804"/>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B0E64C42-D937-4AA7-9BF7-11065DDA5E1B}"/>
              </a:ext>
            </a:extLst>
          </p:cNvPr>
          <p:cNvSpPr txBox="1"/>
          <p:nvPr/>
        </p:nvSpPr>
        <p:spPr>
          <a:xfrm>
            <a:off x="6572449" y="5160729"/>
            <a:ext cx="3768497" cy="1015663"/>
          </a:xfrm>
          <a:prstGeom prst="rect">
            <a:avLst/>
          </a:prstGeom>
          <a:noFill/>
        </p:spPr>
        <p:txBody>
          <a:bodyPr wrap="square" rtlCol="0">
            <a:spAutoFit/>
          </a:bodyPr>
          <a:lstStyle/>
          <a:p>
            <a:pPr algn="r"/>
            <a:r>
              <a:rPr lang="en-GB" sz="2000" b="1" dirty="0"/>
              <a:t>Post-Treatment MDT Discussion</a:t>
            </a:r>
          </a:p>
          <a:p>
            <a:pPr algn="r"/>
            <a:r>
              <a:rPr lang="en-GB" sz="2000" b="1" dirty="0"/>
              <a:t>TNM Integrated Stage </a:t>
            </a:r>
            <a:r>
              <a:rPr lang="en-GB" sz="2000" dirty="0"/>
              <a:t>Determined</a:t>
            </a:r>
          </a:p>
        </p:txBody>
      </p:sp>
      <p:sp>
        <p:nvSpPr>
          <p:cNvPr id="33" name="Arrow: Right 32">
            <a:extLst>
              <a:ext uri="{FF2B5EF4-FFF2-40B4-BE49-F238E27FC236}">
                <a16:creationId xmlns:a16="http://schemas.microsoft.com/office/drawing/2014/main" id="{F4D95AF3-1C76-4BFB-B2CD-1C8FD94EDE44}"/>
              </a:ext>
            </a:extLst>
          </p:cNvPr>
          <p:cNvSpPr/>
          <p:nvPr/>
        </p:nvSpPr>
        <p:spPr>
          <a:xfrm rot="16200000">
            <a:off x="9869772" y="3219015"/>
            <a:ext cx="2052246"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5203C7D0-9E9D-4654-9554-3D107AE97E14}"/>
              </a:ext>
            </a:extLst>
          </p:cNvPr>
          <p:cNvSpPr/>
          <p:nvPr/>
        </p:nvSpPr>
        <p:spPr>
          <a:xfrm>
            <a:off x="607029" y="1392072"/>
            <a:ext cx="5316099" cy="1224915"/>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2200" b="1" dirty="0">
                <a:solidFill>
                  <a:schemeClr val="tx1"/>
                </a:solidFill>
                <a:cs typeface="Arial" pitchFamily="34" charset="0"/>
              </a:rPr>
              <a:t>Diagnostic excision / First Treatment</a:t>
            </a:r>
          </a:p>
          <a:p>
            <a:pPr lvl="5">
              <a:defRPr/>
            </a:pPr>
            <a:r>
              <a:rPr lang="en-GB" sz="2000" dirty="0">
                <a:solidFill>
                  <a:schemeClr val="tx1"/>
                </a:solidFill>
                <a:cs typeface="Arial" pitchFamily="34" charset="0"/>
              </a:rPr>
              <a:t>Surgery</a:t>
            </a:r>
          </a:p>
        </p:txBody>
      </p:sp>
      <p:sp>
        <p:nvSpPr>
          <p:cNvPr id="35" name="Arrow: Right 34">
            <a:extLst>
              <a:ext uri="{FF2B5EF4-FFF2-40B4-BE49-F238E27FC236}">
                <a16:creationId xmlns:a16="http://schemas.microsoft.com/office/drawing/2014/main" id="{CE84A6DB-E8A7-4605-BC50-9518EEBBC01A}"/>
              </a:ext>
            </a:extLst>
          </p:cNvPr>
          <p:cNvSpPr/>
          <p:nvPr/>
        </p:nvSpPr>
        <p:spPr>
          <a:xfrm rot="5400000" flipV="1">
            <a:off x="4483930" y="2514321"/>
            <a:ext cx="686312" cy="469780"/>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4" name="Picture 33">
            <a:extLst>
              <a:ext uri="{FF2B5EF4-FFF2-40B4-BE49-F238E27FC236}">
                <a16:creationId xmlns:a16="http://schemas.microsoft.com/office/drawing/2014/main" id="{A678A150-F709-41FF-877C-9E1147B50ECD}"/>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750875" y="1563983"/>
            <a:ext cx="932688" cy="932688"/>
          </a:xfrm>
          <a:prstGeom prst="rect">
            <a:avLst/>
          </a:prstGeom>
        </p:spPr>
      </p:pic>
      <p:pic>
        <p:nvPicPr>
          <p:cNvPr id="37" name="Picture 36">
            <a:extLst>
              <a:ext uri="{FF2B5EF4-FFF2-40B4-BE49-F238E27FC236}">
                <a16:creationId xmlns:a16="http://schemas.microsoft.com/office/drawing/2014/main" id="{4B255387-6695-4439-9E6E-4DE5CF87C0CC}"/>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774366" y="1564268"/>
            <a:ext cx="932688" cy="932688"/>
          </a:xfrm>
          <a:prstGeom prst="rect">
            <a:avLst/>
          </a:prstGeom>
        </p:spPr>
      </p:pic>
      <p:sp>
        <p:nvSpPr>
          <p:cNvPr id="36" name="Rounded Rectangle 33">
            <a:extLst>
              <a:ext uri="{FF2B5EF4-FFF2-40B4-BE49-F238E27FC236}">
                <a16:creationId xmlns:a16="http://schemas.microsoft.com/office/drawing/2014/main" id="{7FDD8FCD-DCA7-45D6-A892-8EA0A04AEF51}"/>
              </a:ext>
            </a:extLst>
          </p:cNvPr>
          <p:cNvSpPr/>
          <p:nvPr/>
        </p:nvSpPr>
        <p:spPr>
          <a:xfrm>
            <a:off x="586854" y="3167276"/>
            <a:ext cx="1351128" cy="381142"/>
          </a:xfrm>
          <a:prstGeom prst="roundRect">
            <a:avLst/>
          </a:prstGeom>
          <a:noFill/>
          <a:ln w="38100" cmpd="sng">
            <a:solidFill>
              <a:srgbClr val="C92626"/>
            </a:solidFill>
          </a:ln>
        </p:spPr>
        <p:style>
          <a:lnRef idx="1">
            <a:schemeClr val="accent1"/>
          </a:lnRef>
          <a:fillRef idx="3">
            <a:schemeClr val="accent1"/>
          </a:fillRef>
          <a:effectRef idx="2">
            <a:schemeClr val="accent1"/>
          </a:effectRef>
          <a:fontRef idx="minor">
            <a:schemeClr val="lt1"/>
          </a:fontRef>
        </p:style>
        <p:txBody>
          <a:bodyPr/>
          <a:lstStyle/>
          <a:p>
            <a:endParaRPr lang="en-US" dirty="0"/>
          </a:p>
        </p:txBody>
      </p:sp>
      <p:pic>
        <p:nvPicPr>
          <p:cNvPr id="10" name="Audio 9">
            <a:hlinkClick r:id="" action="ppaction://media"/>
            <a:extLst>
              <a:ext uri="{FF2B5EF4-FFF2-40B4-BE49-F238E27FC236}">
                <a16:creationId xmlns:a16="http://schemas.microsoft.com/office/drawing/2014/main" id="{227600D4-FDFF-63B5-773C-7A3FC52DE3DA}"/>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171862870"/>
      </p:ext>
    </p:extLst>
  </p:cSld>
  <p:clrMapOvr>
    <a:masterClrMapping/>
  </p:clrMapOvr>
  <mc:AlternateContent xmlns:mc="http://schemas.openxmlformats.org/markup-compatibility/2006" xmlns:p14="http://schemas.microsoft.com/office/powerpoint/2010/main">
    <mc:Choice Requires="p14">
      <p:transition spd="slow" p14:dur="2000" advTm="29095"/>
    </mc:Choice>
    <mc:Fallback xmlns="">
      <p:transition spd="slow" advTm="290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Ear - Treatment – Overview</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323161" cy="4741453"/>
          </a:xfrm>
        </p:spPr>
        <p:txBody>
          <a:bodyPr numCol="1" spcCol="180000">
            <a:normAutofit lnSpcReduction="10000"/>
          </a:bodyPr>
          <a:lstStyle/>
          <a:p>
            <a:pPr marL="0" indent="0">
              <a:buNone/>
            </a:pPr>
            <a:r>
              <a:rPr lang="en-GB" dirty="0"/>
              <a:t>Treatment for tumours of the ear will depend on the location, type and size / stage of the tumour as well as the general health of the patient</a:t>
            </a:r>
          </a:p>
          <a:p>
            <a:r>
              <a:rPr lang="en-GB" dirty="0"/>
              <a:t>Surgery – sometimes offered for tumours in any part of the ear</a:t>
            </a:r>
          </a:p>
          <a:p>
            <a:r>
              <a:rPr lang="en-GB" dirty="0"/>
              <a:t>Radiotherapy – this may be offered as a main or adjuvant treatment +/- chemotherapy</a:t>
            </a:r>
          </a:p>
          <a:p>
            <a:r>
              <a:rPr lang="en-GB" dirty="0"/>
              <a:t>Chemotherapy – this may be offered with radiotherapy for tumours of the middle- or inner-ear as a neo-adjuvant treatment to shrink a tumour prior to surgery or alone as a non-curative option to control symptoms</a:t>
            </a:r>
          </a:p>
          <a:p>
            <a:pPr marL="0" indent="0">
              <a:buNone/>
            </a:pPr>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8" name="Picture 7">
            <a:extLst>
              <a:ext uri="{FF2B5EF4-FFF2-40B4-BE49-F238E27FC236}">
                <a16:creationId xmlns:a16="http://schemas.microsoft.com/office/drawing/2014/main" id="{3FCF34E5-F1E4-447C-30E9-353F191DC113}"/>
              </a:ext>
            </a:extLst>
          </p:cNvPr>
          <p:cNvPicPr>
            <a:picLocks noChangeAspect="1"/>
          </p:cNvPicPr>
          <p:nvPr/>
        </p:nvPicPr>
        <p:blipFill>
          <a:blip r:embed="rId5"/>
          <a:stretch>
            <a:fillRect/>
          </a:stretch>
        </p:blipFill>
        <p:spPr>
          <a:xfrm>
            <a:off x="8162533" y="2990850"/>
            <a:ext cx="3628349" cy="3132672"/>
          </a:xfrm>
          <a:prstGeom prst="rect">
            <a:avLst/>
          </a:prstGeom>
        </p:spPr>
      </p:pic>
      <p:pic>
        <p:nvPicPr>
          <p:cNvPr id="22" name="Audio 21">
            <a:hlinkClick r:id="" action="ppaction://media"/>
            <a:extLst>
              <a:ext uri="{FF2B5EF4-FFF2-40B4-BE49-F238E27FC236}">
                <a16:creationId xmlns:a16="http://schemas.microsoft.com/office/drawing/2014/main" id="{07AE1EB8-E9E7-A622-DEAB-4DFFC3063758}"/>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669200708"/>
      </p:ext>
    </p:extLst>
  </p:cSld>
  <p:clrMapOvr>
    <a:masterClrMapping/>
  </p:clrMapOvr>
  <mc:AlternateContent xmlns:mc="http://schemas.openxmlformats.org/markup-compatibility/2006" xmlns:p14="http://schemas.microsoft.com/office/powerpoint/2010/main">
    <mc:Choice Requires="p14">
      <p:transition spd="slow" p14:dur="2000" advTm="21071"/>
    </mc:Choice>
    <mc:Fallback xmlns="">
      <p:transition spd="slow" advTm="210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2"/>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Ear - Treatment – Surgery (outer-ear)</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323161" cy="4741453"/>
          </a:xfrm>
        </p:spPr>
        <p:txBody>
          <a:bodyPr numCol="1" spcCol="180000">
            <a:normAutofit lnSpcReduction="10000"/>
          </a:bodyPr>
          <a:lstStyle/>
          <a:p>
            <a:pPr marL="0" indent="0">
              <a:buNone/>
            </a:pPr>
            <a:r>
              <a:rPr lang="en-GB" dirty="0"/>
              <a:t>Surgery as a treatment for tumours of the outer ear may be:</a:t>
            </a:r>
          </a:p>
          <a:p>
            <a:r>
              <a:rPr lang="en-GB" dirty="0"/>
              <a:t>Excision biopsy – for small, early-stage tumours</a:t>
            </a:r>
          </a:p>
          <a:p>
            <a:r>
              <a:rPr lang="en-GB" dirty="0"/>
              <a:t>Mohs surgery – micrographic surgery where the tumour margins are examined under a microscope during the surgery.  Further tissue is only removed if the margins are not clear to minimise the damage to healthy tissue around the tumour</a:t>
            </a:r>
          </a:p>
          <a:p>
            <a:r>
              <a:rPr lang="en-GB" dirty="0"/>
              <a:t>Wide local excision +/- skin graft – a larger area of the ear tissue is removed and depending on the size a graft of skin from elsewhere in the body may be required</a:t>
            </a:r>
          </a:p>
          <a:p>
            <a:pPr marL="0" indent="0">
              <a:buNone/>
            </a:pPr>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25</a:t>
            </a:fld>
            <a:endParaRPr lang="en-GB"/>
          </a:p>
        </p:txBody>
      </p:sp>
      <p:pic>
        <p:nvPicPr>
          <p:cNvPr id="8" name="Picture 7">
            <a:extLst>
              <a:ext uri="{FF2B5EF4-FFF2-40B4-BE49-F238E27FC236}">
                <a16:creationId xmlns:a16="http://schemas.microsoft.com/office/drawing/2014/main" id="{3FCF34E5-F1E4-447C-30E9-353F191DC113}"/>
              </a:ext>
            </a:extLst>
          </p:cNvPr>
          <p:cNvPicPr>
            <a:picLocks noChangeAspect="1"/>
          </p:cNvPicPr>
          <p:nvPr/>
        </p:nvPicPr>
        <p:blipFill>
          <a:blip r:embed="rId5"/>
          <a:stretch>
            <a:fillRect/>
          </a:stretch>
        </p:blipFill>
        <p:spPr>
          <a:xfrm>
            <a:off x="8162533" y="2990850"/>
            <a:ext cx="3628349" cy="3132672"/>
          </a:xfrm>
          <a:prstGeom prst="rect">
            <a:avLst/>
          </a:prstGeom>
        </p:spPr>
      </p:pic>
      <p:pic>
        <p:nvPicPr>
          <p:cNvPr id="19" name="Audio 18">
            <a:hlinkClick r:id="" action="ppaction://media"/>
            <a:extLst>
              <a:ext uri="{FF2B5EF4-FFF2-40B4-BE49-F238E27FC236}">
                <a16:creationId xmlns:a16="http://schemas.microsoft.com/office/drawing/2014/main" id="{295711BF-3840-3852-9A39-D6796696628C}"/>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584298903"/>
      </p:ext>
    </p:extLst>
  </p:cSld>
  <p:clrMapOvr>
    <a:masterClrMapping/>
  </p:clrMapOvr>
  <mc:AlternateContent xmlns:mc="http://schemas.openxmlformats.org/markup-compatibility/2006" xmlns:p14="http://schemas.microsoft.com/office/powerpoint/2010/main">
    <mc:Choice Requires="p14">
      <p:transition spd="slow" p14:dur="2000" advTm="11774"/>
    </mc:Choice>
    <mc:Fallback xmlns="">
      <p:transition spd="slow" advTm="117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9"/>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Ear - Treatment – Surgery (outer-ear)</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323161" cy="4741453"/>
          </a:xfrm>
        </p:spPr>
        <p:txBody>
          <a:bodyPr numCol="1" spcCol="180000">
            <a:normAutofit/>
          </a:bodyPr>
          <a:lstStyle/>
          <a:p>
            <a:r>
              <a:rPr lang="en-GB" dirty="0"/>
              <a:t>Lymph node and salivary gland surgery – the surgery may include removal of nearby lymph nodes and the nearest salivary gland</a:t>
            </a:r>
          </a:p>
          <a:p>
            <a:r>
              <a:rPr lang="en-GB" dirty="0"/>
              <a:t>Removal of the outer ear – where the cancer affects most of the outer ear, excision of the entire outer structure may be offered</a:t>
            </a:r>
          </a:p>
          <a:p>
            <a:pPr lvl="1"/>
            <a:r>
              <a:rPr lang="en-GB" dirty="0"/>
              <a:t>Reconstruction with living tissue – a complex process that requires multiple surgical procedures</a:t>
            </a:r>
          </a:p>
          <a:p>
            <a:pPr lvl="1"/>
            <a:r>
              <a:rPr lang="en-GB" dirty="0"/>
              <a:t>Application of a prosthetic ear – pins are inserted into the bone behind the ear to which a removable silicone prosthetic can be attached</a:t>
            </a:r>
          </a:p>
          <a:p>
            <a:pPr marL="0" indent="0">
              <a:buNone/>
            </a:pPr>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26</a:t>
            </a:fld>
            <a:endParaRPr lang="en-GB"/>
          </a:p>
        </p:txBody>
      </p:sp>
      <p:pic>
        <p:nvPicPr>
          <p:cNvPr id="8" name="Picture 7">
            <a:extLst>
              <a:ext uri="{FF2B5EF4-FFF2-40B4-BE49-F238E27FC236}">
                <a16:creationId xmlns:a16="http://schemas.microsoft.com/office/drawing/2014/main" id="{3FCF34E5-F1E4-447C-30E9-353F191DC113}"/>
              </a:ext>
            </a:extLst>
          </p:cNvPr>
          <p:cNvPicPr>
            <a:picLocks noChangeAspect="1"/>
          </p:cNvPicPr>
          <p:nvPr/>
        </p:nvPicPr>
        <p:blipFill>
          <a:blip r:embed="rId5"/>
          <a:stretch>
            <a:fillRect/>
          </a:stretch>
        </p:blipFill>
        <p:spPr>
          <a:xfrm>
            <a:off x="8162533" y="2990850"/>
            <a:ext cx="3628349" cy="3132672"/>
          </a:xfrm>
          <a:prstGeom prst="rect">
            <a:avLst/>
          </a:prstGeom>
        </p:spPr>
      </p:pic>
      <p:pic>
        <p:nvPicPr>
          <p:cNvPr id="14" name="Audio 13">
            <a:hlinkClick r:id="" action="ppaction://media"/>
            <a:extLst>
              <a:ext uri="{FF2B5EF4-FFF2-40B4-BE49-F238E27FC236}">
                <a16:creationId xmlns:a16="http://schemas.microsoft.com/office/drawing/2014/main" id="{C186551C-E1B3-BEE7-27D7-3CFD576F58E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024962870"/>
      </p:ext>
    </p:extLst>
  </p:cSld>
  <p:clrMapOvr>
    <a:masterClrMapping/>
  </p:clrMapOvr>
  <mc:AlternateContent xmlns:mc="http://schemas.openxmlformats.org/markup-compatibility/2006" xmlns:p14="http://schemas.microsoft.com/office/powerpoint/2010/main">
    <mc:Choice Requires="p14">
      <p:transition spd="slow" p14:dur="2000" advTm="7438"/>
    </mc:Choice>
    <mc:Fallback xmlns="">
      <p:transition spd="slow" advTm="74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Ear - Treatment –</a:t>
            </a:r>
            <a:br>
              <a:rPr lang="en-GB" dirty="0"/>
            </a:br>
            <a:r>
              <a:rPr lang="en-GB" dirty="0"/>
              <a:t>Surgery (middle- and inner-ear)</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323161" cy="4741453"/>
          </a:xfrm>
        </p:spPr>
        <p:txBody>
          <a:bodyPr numCol="1" spcCol="180000">
            <a:normAutofit lnSpcReduction="10000"/>
          </a:bodyPr>
          <a:lstStyle/>
          <a:p>
            <a:pPr marL="0" indent="0">
              <a:buNone/>
            </a:pPr>
            <a:r>
              <a:rPr lang="en-GB" dirty="0"/>
              <a:t>Surgery as a treatment for tumours of the middle- and inner-ear may require removal of all or part of:</a:t>
            </a:r>
          </a:p>
          <a:p>
            <a:r>
              <a:rPr lang="en-GB" dirty="0"/>
              <a:t>The ear canal</a:t>
            </a:r>
          </a:p>
          <a:p>
            <a:r>
              <a:rPr lang="en-GB" dirty="0"/>
              <a:t>The temporal bone</a:t>
            </a:r>
          </a:p>
          <a:p>
            <a:r>
              <a:rPr lang="en-GB" dirty="0"/>
              <a:t>The middle-ear</a:t>
            </a:r>
          </a:p>
          <a:p>
            <a:r>
              <a:rPr lang="en-GB" dirty="0"/>
              <a:t>The inner-ear</a:t>
            </a:r>
          </a:p>
          <a:p>
            <a:r>
              <a:rPr lang="en-GB" dirty="0"/>
              <a:t>The lymph nodes surrounding the ear</a:t>
            </a:r>
          </a:p>
          <a:p>
            <a:r>
              <a:rPr lang="en-GB" dirty="0"/>
              <a:t>On rare occasions, the facial nerve</a:t>
            </a:r>
          </a:p>
          <a:p>
            <a:endParaRPr lang="en-GB" dirty="0"/>
          </a:p>
          <a:p>
            <a:r>
              <a:rPr lang="en-GB" dirty="0"/>
              <a:t>Depending on the structures removed, hearing and balance may be affected</a:t>
            </a:r>
          </a:p>
          <a:p>
            <a:pPr marL="0" indent="0">
              <a:buNone/>
            </a:pPr>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8" name="Picture 7">
            <a:extLst>
              <a:ext uri="{FF2B5EF4-FFF2-40B4-BE49-F238E27FC236}">
                <a16:creationId xmlns:a16="http://schemas.microsoft.com/office/drawing/2014/main" id="{3FCF34E5-F1E4-447C-30E9-353F191DC113}"/>
              </a:ext>
            </a:extLst>
          </p:cNvPr>
          <p:cNvPicPr>
            <a:picLocks noChangeAspect="1"/>
          </p:cNvPicPr>
          <p:nvPr/>
        </p:nvPicPr>
        <p:blipFill>
          <a:blip r:embed="rId5"/>
          <a:stretch>
            <a:fillRect/>
          </a:stretch>
        </p:blipFill>
        <p:spPr>
          <a:xfrm>
            <a:off x="8162533" y="2990850"/>
            <a:ext cx="3628349" cy="3132672"/>
          </a:xfrm>
          <a:prstGeom prst="rect">
            <a:avLst/>
          </a:prstGeom>
        </p:spPr>
      </p:pic>
      <p:pic>
        <p:nvPicPr>
          <p:cNvPr id="14" name="Audio 13">
            <a:hlinkClick r:id="" action="ppaction://media"/>
            <a:extLst>
              <a:ext uri="{FF2B5EF4-FFF2-40B4-BE49-F238E27FC236}">
                <a16:creationId xmlns:a16="http://schemas.microsoft.com/office/drawing/2014/main" id="{E6DABBF5-7EDB-7C94-15C1-9D95F28ED9B1}"/>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757258969"/>
      </p:ext>
    </p:extLst>
  </p:cSld>
  <p:clrMapOvr>
    <a:masterClrMapping/>
  </p:clrMapOvr>
  <mc:AlternateContent xmlns:mc="http://schemas.openxmlformats.org/markup-compatibility/2006" xmlns:p14="http://schemas.microsoft.com/office/powerpoint/2010/main">
    <mc:Choice Requires="p14">
      <p:transition spd="slow" p14:dur="2000" advTm="10700"/>
    </mc:Choice>
    <mc:Fallback xmlns="">
      <p:transition spd="slow" advTm="107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Ear - Treatment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991901" cy="4741453"/>
          </a:xfrm>
        </p:spPr>
        <p:txBody>
          <a:bodyPr numCol="1" spcCol="180000">
            <a:normAutofit/>
          </a:bodyPr>
          <a:lstStyle/>
          <a:p>
            <a:r>
              <a:rPr lang="en-GB" dirty="0"/>
              <a:t>Radiotherapy is an alternative to surgery for some types of middle- and inner-ear cancer as it may cure early-stage tumours and avoid major surgery </a:t>
            </a:r>
          </a:p>
          <a:p>
            <a:r>
              <a:rPr lang="en-GB" dirty="0"/>
              <a:t>The type of radiotherapy used is known as intensity modulated radiotherapy (IMRT) which shapes the radiation beam to closely fit the area of the cancer</a:t>
            </a:r>
          </a:p>
          <a:p>
            <a:r>
              <a:rPr lang="en-GB" dirty="0"/>
              <a:t>Radiotherapy may be given in conjunction with chemotherapy</a:t>
            </a:r>
          </a:p>
          <a:p>
            <a:r>
              <a:rPr lang="en-GB" dirty="0"/>
              <a:t>Radiotherapy may also be given as adjuvant or palliative treatment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8" name="Picture 7">
            <a:extLst>
              <a:ext uri="{FF2B5EF4-FFF2-40B4-BE49-F238E27FC236}">
                <a16:creationId xmlns:a16="http://schemas.microsoft.com/office/drawing/2014/main" id="{19FF3F60-F62D-4E25-9E00-8B1C87188D4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802178" y="2635246"/>
            <a:ext cx="2924744" cy="2924744"/>
          </a:xfrm>
          <a:prstGeom prst="rect">
            <a:avLst/>
          </a:prstGeom>
        </p:spPr>
      </p:pic>
      <p:pic>
        <p:nvPicPr>
          <p:cNvPr id="11" name="Audio 10">
            <a:hlinkClick r:id="" action="ppaction://media"/>
            <a:extLst>
              <a:ext uri="{FF2B5EF4-FFF2-40B4-BE49-F238E27FC236}">
                <a16:creationId xmlns:a16="http://schemas.microsoft.com/office/drawing/2014/main" id="{33CBCA36-B3EA-D91A-BAFA-28446C08CF23}"/>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756192624"/>
      </p:ext>
    </p:extLst>
  </p:cSld>
  <p:clrMapOvr>
    <a:masterClrMapping/>
  </p:clrMapOvr>
  <mc:AlternateContent xmlns:mc="http://schemas.openxmlformats.org/markup-compatibility/2006" xmlns:p14="http://schemas.microsoft.com/office/powerpoint/2010/main">
    <mc:Choice Requires="p14">
      <p:transition spd="slow" p14:dur="2000" advTm="14521"/>
    </mc:Choice>
    <mc:Fallback xmlns="">
      <p:transition spd="slow" advTm="145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Ear - Treatment -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991901" cy="4741453"/>
          </a:xfrm>
        </p:spPr>
        <p:txBody>
          <a:bodyPr numCol="1" spcCol="180000">
            <a:normAutofit/>
          </a:bodyPr>
          <a:lstStyle/>
          <a:p>
            <a:r>
              <a:rPr lang="en-GB" dirty="0"/>
              <a:t>Chemotherapy is not offered as a stand-alone curative treatment for tumours of the ear</a:t>
            </a:r>
          </a:p>
          <a:p>
            <a:r>
              <a:rPr lang="en-GB" dirty="0"/>
              <a:t>Chemotherapy is sometimes offered prior to surgery in order to shrink tumours of the middle- and inner-ear</a:t>
            </a:r>
          </a:p>
          <a:p>
            <a:r>
              <a:rPr lang="en-GB" dirty="0"/>
              <a:t>Chemotherapy may be offered in conjunction with radiotherapy as an adjuvant treatment</a:t>
            </a:r>
          </a:p>
          <a:p>
            <a:r>
              <a:rPr lang="en-GB" dirty="0"/>
              <a:t>Chemotherapy may also be offered as a palliative treatment to control symptoms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29</a:t>
            </a:fld>
            <a:endParaRPr lang="en-GB"/>
          </a:p>
        </p:txBody>
      </p:sp>
      <p:pic>
        <p:nvPicPr>
          <p:cNvPr id="9" name="Picture 8" descr="Icon&#10;&#10;Description automatically generated">
            <a:extLst>
              <a:ext uri="{FF2B5EF4-FFF2-40B4-BE49-F238E27FC236}">
                <a16:creationId xmlns:a16="http://schemas.microsoft.com/office/drawing/2014/main" id="{30B27BE5-09CD-4FCB-A999-584027B2B9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49514" y="2643188"/>
            <a:ext cx="2924744" cy="2924742"/>
          </a:xfrm>
          <a:prstGeom prst="rect">
            <a:avLst/>
          </a:prstGeom>
        </p:spPr>
      </p:pic>
      <p:pic>
        <p:nvPicPr>
          <p:cNvPr id="11" name="Audio 10">
            <a:hlinkClick r:id="" action="ppaction://media"/>
            <a:extLst>
              <a:ext uri="{FF2B5EF4-FFF2-40B4-BE49-F238E27FC236}">
                <a16:creationId xmlns:a16="http://schemas.microsoft.com/office/drawing/2014/main" id="{1BC0DDEC-26E5-A156-6C8B-7E2DD8CF32C3}"/>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439437194"/>
      </p:ext>
    </p:extLst>
  </p:cSld>
  <p:clrMapOvr>
    <a:masterClrMapping/>
  </p:clrMapOvr>
  <mc:AlternateContent xmlns:mc="http://schemas.openxmlformats.org/markup-compatibility/2006" xmlns:p14="http://schemas.microsoft.com/office/powerpoint/2010/main">
    <mc:Choice Requires="p14">
      <p:transition spd="slow" p14:dur="2000" advTm="17377"/>
    </mc:Choice>
    <mc:Fallback xmlns="">
      <p:transition spd="slow" advTm="173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562725" cy="4741453"/>
          </a:xfrm>
        </p:spPr>
        <p:txBody>
          <a:bodyPr>
            <a:normAutofit/>
          </a:bodyPr>
          <a:lstStyle/>
          <a:p>
            <a:r>
              <a:rPr lang="en-GB" dirty="0"/>
              <a:t>Ear</a:t>
            </a:r>
            <a:endParaRPr lang="en-GB" dirty="0">
              <a:highlight>
                <a:srgbClr val="FFFF00"/>
              </a:highlight>
            </a:endParaRPr>
          </a:p>
          <a:p>
            <a:r>
              <a:rPr lang="en-GB" dirty="0"/>
              <a:t>Summary</a:t>
            </a:r>
          </a:p>
          <a:p>
            <a:r>
              <a:rPr lang="en-GB" dirty="0"/>
              <a:t>Acknowledgements</a:t>
            </a:r>
          </a:p>
          <a:p>
            <a:endParaRPr lang="en-GB" dirty="0"/>
          </a:p>
          <a:p>
            <a:pPr marL="0" indent="0">
              <a:buNone/>
            </a:pPr>
            <a:r>
              <a:rPr lang="en-GB" dirty="0"/>
              <a:t>This module may be paused at any time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05/12/2025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3</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10" name="Audio 9">
            <a:hlinkClick r:id="" action="ppaction://media"/>
            <a:extLst>
              <a:ext uri="{FF2B5EF4-FFF2-40B4-BE49-F238E27FC236}">
                <a16:creationId xmlns:a16="http://schemas.microsoft.com/office/drawing/2014/main" id="{D9063141-D334-70FD-7608-E253946240C1}"/>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277886672"/>
      </p:ext>
    </p:extLst>
  </p:cSld>
  <p:clrMapOvr>
    <a:masterClrMapping/>
  </p:clrMapOvr>
  <mc:AlternateContent xmlns:mc="http://schemas.openxmlformats.org/markup-compatibility/2006" xmlns:p14="http://schemas.microsoft.com/office/powerpoint/2010/main">
    <mc:Choice Requires="p14">
      <p:transition spd="slow" p14:dur="2000" advTm="17559"/>
    </mc:Choice>
    <mc:Fallback xmlns="">
      <p:transition spd="slow" advTm="175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05/12/2025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30</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Summary</a:t>
            </a:r>
          </a:p>
        </p:txBody>
      </p:sp>
      <p:pic>
        <p:nvPicPr>
          <p:cNvPr id="8" name="Audio 7">
            <a:hlinkClick r:id="" action="ppaction://media"/>
            <a:extLst>
              <a:ext uri="{FF2B5EF4-FFF2-40B4-BE49-F238E27FC236}">
                <a16:creationId xmlns:a16="http://schemas.microsoft.com/office/drawing/2014/main" id="{69988BF5-58E6-5073-E224-E25F3E1F8F18}"/>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648929036"/>
      </p:ext>
    </p:extLst>
  </p:cSld>
  <p:clrMapOvr>
    <a:masterClrMapping/>
  </p:clrMapOvr>
  <mc:AlternateContent xmlns:mc="http://schemas.openxmlformats.org/markup-compatibility/2006" xmlns:p14="http://schemas.microsoft.com/office/powerpoint/2010/main">
    <mc:Choice Requires="p14">
      <p:transition spd="slow" p14:dur="2000" advTm="3002"/>
    </mc:Choice>
    <mc:Fallback xmlns="">
      <p:transition spd="slow" advTm="30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Risk factors for most ear tumours are not well understood but UV light exposure has been identified as a risk for outer-ear tumours</a:t>
            </a:r>
          </a:p>
          <a:p>
            <a:r>
              <a:rPr lang="en-GB" dirty="0">
                <a:solidFill>
                  <a:schemeClr val="bg1"/>
                </a:solidFill>
              </a:rPr>
              <a:t>Signs of an ear tumour may include non-healing lesions, pain, discharge from the ear or balance issues, depending on the location of the tumour</a:t>
            </a:r>
          </a:p>
          <a:p>
            <a:r>
              <a:rPr lang="en-GB" dirty="0">
                <a:solidFill>
                  <a:schemeClr val="bg1"/>
                </a:solidFill>
              </a:rPr>
              <a:t>Investigations may require a biopsy or some form of imaging</a:t>
            </a:r>
          </a:p>
          <a:p>
            <a:r>
              <a:rPr lang="en-GB" dirty="0">
                <a:solidFill>
                  <a:schemeClr val="bg1"/>
                </a:solidFill>
              </a:rPr>
              <a:t>All invasive tumours must be recorded in your cancer data management system, along with any melanoma-in-situ</a:t>
            </a:r>
          </a:p>
          <a:p>
            <a:r>
              <a:rPr lang="en-GB" dirty="0">
                <a:solidFill>
                  <a:schemeClr val="bg1"/>
                </a:solidFill>
              </a:rPr>
              <a:t>Stage must be recorded for al stageable invasive tumours of the outer-ear. Tumours of the middle- and inner-ear are not considered to be stageable</a:t>
            </a:r>
          </a:p>
          <a:p>
            <a:r>
              <a:rPr lang="en-GB" dirty="0">
                <a:solidFill>
                  <a:schemeClr val="bg1"/>
                </a:solidFill>
              </a:rPr>
              <a:t>Treatment is determined according to the type, location and stage of the tumour as well as the general health of the patient</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31</a:t>
            </a:fld>
            <a:endParaRPr lang="en-GB"/>
          </a:p>
        </p:txBody>
      </p:sp>
      <p:pic>
        <p:nvPicPr>
          <p:cNvPr id="8" name="Audio 7">
            <a:hlinkClick r:id="" action="ppaction://media"/>
            <a:extLst>
              <a:ext uri="{FF2B5EF4-FFF2-40B4-BE49-F238E27FC236}">
                <a16:creationId xmlns:a16="http://schemas.microsoft.com/office/drawing/2014/main" id="{44C2D4E4-4A12-B6B7-539B-03B8F0144F14}"/>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584618101"/>
      </p:ext>
    </p:extLst>
  </p:cSld>
  <p:clrMapOvr>
    <a:masterClrMapping/>
  </p:clrMapOvr>
  <mc:AlternateContent xmlns:mc="http://schemas.openxmlformats.org/markup-compatibility/2006" xmlns:p14="http://schemas.microsoft.com/office/powerpoint/2010/main">
    <mc:Choice Requires="p14">
      <p:transition spd="slow" p14:dur="2000" advTm="11594"/>
    </mc:Choice>
    <mc:Fallback xmlns="">
      <p:transition spd="slow" advTm="115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endParaRPr lang="en-GB" dirty="0">
              <a:highlight>
                <a:srgbClr val="FFFF00"/>
              </a:highlight>
            </a:endParaRP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Risk factors for most ear tumours are not well understood but UV light exposure has been identified as a risk for outer-ear tumours</a:t>
            </a:r>
          </a:p>
          <a:p>
            <a:r>
              <a:rPr lang="en-GB" dirty="0"/>
              <a:t>Signs of an ear tumour may include non-healing lesions, pain, discharge from the ear or balance issues, depending on the location of the tumour</a:t>
            </a:r>
          </a:p>
          <a:p>
            <a:r>
              <a:rPr lang="en-GB" dirty="0">
                <a:solidFill>
                  <a:schemeClr val="bg1"/>
                </a:solidFill>
              </a:rPr>
              <a:t>Investigations may require a biopsy or some form of imaging</a:t>
            </a:r>
          </a:p>
          <a:p>
            <a:r>
              <a:rPr lang="en-GB" dirty="0">
                <a:solidFill>
                  <a:schemeClr val="bg1"/>
                </a:solidFill>
              </a:rPr>
              <a:t>All invasive tumours must be recorded in your cancer data management system, along with any melanoma-in-situ</a:t>
            </a:r>
          </a:p>
          <a:p>
            <a:r>
              <a:rPr lang="en-GB" dirty="0">
                <a:solidFill>
                  <a:schemeClr val="bg1"/>
                </a:solidFill>
              </a:rPr>
              <a:t>Stage must be recorded for al stageable invasive tumours of the outer-ear. Tumours of the middle- and inner-ear are not considered to be stageable</a:t>
            </a:r>
          </a:p>
          <a:p>
            <a:r>
              <a:rPr lang="en-GB" dirty="0">
                <a:solidFill>
                  <a:schemeClr val="bg1"/>
                </a:solidFill>
              </a:rPr>
              <a:t>Treatment is determined according to the type, location and stage of the tumour as well as the general health of the patient</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32</a:t>
            </a:fld>
            <a:endParaRPr lang="en-GB"/>
          </a:p>
        </p:txBody>
      </p:sp>
      <p:pic>
        <p:nvPicPr>
          <p:cNvPr id="8" name="Audio 7">
            <a:hlinkClick r:id="" action="ppaction://media"/>
            <a:extLst>
              <a:ext uri="{FF2B5EF4-FFF2-40B4-BE49-F238E27FC236}">
                <a16:creationId xmlns:a16="http://schemas.microsoft.com/office/drawing/2014/main" id="{0CC6FC23-7DDE-C42B-9FD5-F8F5DFF45B79}"/>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97736958"/>
      </p:ext>
    </p:extLst>
  </p:cSld>
  <p:clrMapOvr>
    <a:masterClrMapping/>
  </p:clrMapOvr>
  <mc:AlternateContent xmlns:mc="http://schemas.openxmlformats.org/markup-compatibility/2006" xmlns:p14="http://schemas.microsoft.com/office/powerpoint/2010/main">
    <mc:Choice Requires="p14">
      <p:transition spd="slow" p14:dur="2000" advTm="9998"/>
    </mc:Choice>
    <mc:Fallback xmlns="">
      <p:transition spd="slow" advTm="99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endParaRPr lang="en-GB" dirty="0">
              <a:highlight>
                <a:srgbClr val="FFFF00"/>
              </a:highlight>
            </a:endParaRP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Risk factors for most ear tumours are not well understood but UV light exposure has been identified as a risk for outer-ear tumours</a:t>
            </a:r>
          </a:p>
          <a:p>
            <a:r>
              <a:rPr lang="en-GB" dirty="0"/>
              <a:t>Signs of an ear tumour may include non-healing lesions, pain, discharge from the ear or balance issues, depending on the location of the tumour</a:t>
            </a:r>
          </a:p>
          <a:p>
            <a:r>
              <a:rPr lang="en-GB" dirty="0"/>
              <a:t>Investigations may require a biopsy or some form of imaging</a:t>
            </a:r>
          </a:p>
          <a:p>
            <a:r>
              <a:rPr lang="en-GB" dirty="0">
                <a:solidFill>
                  <a:schemeClr val="bg1"/>
                </a:solidFill>
              </a:rPr>
              <a:t>All invasive tumours must be recorded in your cancer data management system, along with any melanoma-in-situ</a:t>
            </a:r>
          </a:p>
          <a:p>
            <a:r>
              <a:rPr lang="en-GB" dirty="0">
                <a:solidFill>
                  <a:schemeClr val="bg1"/>
                </a:solidFill>
              </a:rPr>
              <a:t>Stage must be recorded for al stageable invasive tumours of the outer-ear. Tumours of the middle- and inner-ear are not considered to be stageable</a:t>
            </a:r>
          </a:p>
          <a:p>
            <a:r>
              <a:rPr lang="en-GB" dirty="0">
                <a:solidFill>
                  <a:schemeClr val="bg1"/>
                </a:solidFill>
              </a:rPr>
              <a:t>Treatment is determined according to the type, location and stage of the tumour as well as the general health of the patient</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33</a:t>
            </a:fld>
            <a:endParaRPr lang="en-GB"/>
          </a:p>
        </p:txBody>
      </p:sp>
      <p:pic>
        <p:nvPicPr>
          <p:cNvPr id="8" name="Audio 7">
            <a:hlinkClick r:id="" action="ppaction://media"/>
            <a:extLst>
              <a:ext uri="{FF2B5EF4-FFF2-40B4-BE49-F238E27FC236}">
                <a16:creationId xmlns:a16="http://schemas.microsoft.com/office/drawing/2014/main" id="{96BE2B94-3C04-1003-5AEA-1CE7DFD4B6F0}"/>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860134847"/>
      </p:ext>
    </p:extLst>
  </p:cSld>
  <p:clrMapOvr>
    <a:masterClrMapping/>
  </p:clrMapOvr>
  <mc:AlternateContent xmlns:mc="http://schemas.openxmlformats.org/markup-compatibility/2006" xmlns:p14="http://schemas.microsoft.com/office/powerpoint/2010/main">
    <mc:Choice Requires="p14">
      <p:transition spd="slow" p14:dur="2000" advTm="7408"/>
    </mc:Choice>
    <mc:Fallback xmlns="">
      <p:transition spd="slow" advTm="74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endParaRPr lang="en-GB" dirty="0">
              <a:highlight>
                <a:srgbClr val="FFFF00"/>
              </a:highlight>
            </a:endParaRP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Risk factors for most ear tumours are not well understood but UV light exposure has been identified as a risk for outer-ear tumours</a:t>
            </a:r>
          </a:p>
          <a:p>
            <a:r>
              <a:rPr lang="en-GB" dirty="0"/>
              <a:t>Signs of an ear tumour may include non-healing lesions, pain, discharge from the ear or balance issues, depending on the location of the tumour</a:t>
            </a:r>
          </a:p>
          <a:p>
            <a:r>
              <a:rPr lang="en-GB" dirty="0"/>
              <a:t>Investigations may require a biopsy or some form of imaging</a:t>
            </a:r>
          </a:p>
          <a:p>
            <a:r>
              <a:rPr lang="en-GB" dirty="0"/>
              <a:t>All invasive tumours must be recorded in your cancer data management system, along with any melanoma-in-situ</a:t>
            </a:r>
          </a:p>
          <a:p>
            <a:r>
              <a:rPr lang="en-GB" dirty="0">
                <a:solidFill>
                  <a:schemeClr val="bg1"/>
                </a:solidFill>
              </a:rPr>
              <a:t>Stage must be recorded for al stageable invasive tumours of the outer-ear. Tumours of the middle- and inner-ear are not considered to be stageable</a:t>
            </a:r>
          </a:p>
          <a:p>
            <a:r>
              <a:rPr lang="en-GB" dirty="0">
                <a:solidFill>
                  <a:schemeClr val="bg1"/>
                </a:solidFill>
              </a:rPr>
              <a:t>Treatment is determined according to the type, location and stage of the tumour as well as the general health of the patient</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34</a:t>
            </a:fld>
            <a:endParaRPr lang="en-GB"/>
          </a:p>
        </p:txBody>
      </p:sp>
      <p:pic>
        <p:nvPicPr>
          <p:cNvPr id="8" name="Audio 7">
            <a:hlinkClick r:id="" action="ppaction://media"/>
            <a:extLst>
              <a:ext uri="{FF2B5EF4-FFF2-40B4-BE49-F238E27FC236}">
                <a16:creationId xmlns:a16="http://schemas.microsoft.com/office/drawing/2014/main" id="{9B9AC0C4-B17D-A3B6-464A-9FEE024E06F6}"/>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109593187"/>
      </p:ext>
    </p:extLst>
  </p:cSld>
  <p:clrMapOvr>
    <a:masterClrMapping/>
  </p:clrMapOvr>
  <mc:AlternateContent xmlns:mc="http://schemas.openxmlformats.org/markup-compatibility/2006" xmlns:p14="http://schemas.microsoft.com/office/powerpoint/2010/main">
    <mc:Choice Requires="p14">
      <p:transition spd="slow" p14:dur="2000" advTm="9958"/>
    </mc:Choice>
    <mc:Fallback xmlns="">
      <p:transition spd="slow" advTm="99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endParaRPr lang="en-GB" dirty="0">
              <a:highlight>
                <a:srgbClr val="FFFF00"/>
              </a:highlight>
            </a:endParaRP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Risk factors for most ear tumours are not well understood but UV light exposure has been identified as a risk for outer-ear tumours</a:t>
            </a:r>
          </a:p>
          <a:p>
            <a:r>
              <a:rPr lang="en-GB" dirty="0"/>
              <a:t>Signs of an ear tumour may include non-healing lesions, pain, discharge from the ear or balance issues, depending on the location of the tumour</a:t>
            </a:r>
          </a:p>
          <a:p>
            <a:r>
              <a:rPr lang="en-GB" dirty="0"/>
              <a:t>Investigations may require a biopsy or some form of imaging</a:t>
            </a:r>
          </a:p>
          <a:p>
            <a:r>
              <a:rPr lang="en-GB" dirty="0"/>
              <a:t>All invasive tumours must be recorded in your cancer data management system, along with any melanoma-in-situ</a:t>
            </a:r>
          </a:p>
          <a:p>
            <a:r>
              <a:rPr lang="en-GB" dirty="0"/>
              <a:t>Stage must be recorded for all stageable invasive tumours of the outer-ear. Tumours of the middle- and inner-ear are not considered to be stageable</a:t>
            </a:r>
          </a:p>
          <a:p>
            <a:r>
              <a:rPr lang="en-GB" dirty="0">
                <a:solidFill>
                  <a:schemeClr val="bg1"/>
                </a:solidFill>
              </a:rPr>
              <a:t>Treatment is determined according to the type, location and stage of the tumour as well as the general health of the patient</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35</a:t>
            </a:fld>
            <a:endParaRPr lang="en-GB"/>
          </a:p>
        </p:txBody>
      </p:sp>
      <p:pic>
        <p:nvPicPr>
          <p:cNvPr id="8" name="Audio 7">
            <a:hlinkClick r:id="" action="ppaction://media"/>
            <a:extLst>
              <a:ext uri="{FF2B5EF4-FFF2-40B4-BE49-F238E27FC236}">
                <a16:creationId xmlns:a16="http://schemas.microsoft.com/office/drawing/2014/main" id="{ED37E0D6-4FF3-F42A-DBA4-92ACB8AA841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526451419"/>
      </p:ext>
    </p:extLst>
  </p:cSld>
  <p:clrMapOvr>
    <a:masterClrMapping/>
  </p:clrMapOvr>
  <mc:AlternateContent xmlns:mc="http://schemas.openxmlformats.org/markup-compatibility/2006" xmlns:p14="http://schemas.microsoft.com/office/powerpoint/2010/main">
    <mc:Choice Requires="p14">
      <p:transition spd="slow" p14:dur="2000" advTm="10937"/>
    </mc:Choice>
    <mc:Fallback xmlns="">
      <p:transition spd="slow" advTm="109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endParaRPr lang="en-GB" dirty="0">
              <a:highlight>
                <a:srgbClr val="FFFF00"/>
              </a:highlight>
            </a:endParaRP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Risk factors for most ear tumours are not well understood but UV light exposure has been identified as a risk for outer-ear tumours</a:t>
            </a:r>
          </a:p>
          <a:p>
            <a:r>
              <a:rPr lang="en-GB" dirty="0"/>
              <a:t>Signs of an ear tumour may include non-healing lesions, pain, discharge from the ear or balance issues, depending on the location of the tumour</a:t>
            </a:r>
          </a:p>
          <a:p>
            <a:r>
              <a:rPr lang="en-GB" dirty="0"/>
              <a:t>Investigations may require a biopsy or some form of imaging</a:t>
            </a:r>
          </a:p>
          <a:p>
            <a:r>
              <a:rPr lang="en-GB" dirty="0"/>
              <a:t>All invasive tumours must be recorded in your cancer data management system, along with any melanoma-in-situ</a:t>
            </a:r>
          </a:p>
          <a:p>
            <a:r>
              <a:rPr lang="en-GB" dirty="0"/>
              <a:t>Stage must be recorded for all stageable invasive tumours of the outer-ear. Tumours of the middle- and inner-ear are not considered to be stageable</a:t>
            </a:r>
          </a:p>
          <a:p>
            <a:r>
              <a:rPr lang="en-GB" dirty="0"/>
              <a:t>Treatment is determined according to the type, location and stage of the tumour as well as the general health of the patient</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36</a:t>
            </a:fld>
            <a:endParaRPr lang="en-GB"/>
          </a:p>
        </p:txBody>
      </p:sp>
      <p:pic>
        <p:nvPicPr>
          <p:cNvPr id="10" name="Audio 9">
            <a:hlinkClick r:id="" action="ppaction://media"/>
            <a:extLst>
              <a:ext uri="{FF2B5EF4-FFF2-40B4-BE49-F238E27FC236}">
                <a16:creationId xmlns:a16="http://schemas.microsoft.com/office/drawing/2014/main" id="{DA6EECA6-0A64-53BC-AED6-857FC1229057}"/>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868897155"/>
      </p:ext>
    </p:extLst>
  </p:cSld>
  <p:clrMapOvr>
    <a:masterClrMapping/>
  </p:clrMapOvr>
  <mc:AlternateContent xmlns:mc="http://schemas.openxmlformats.org/markup-compatibility/2006" xmlns:p14="http://schemas.microsoft.com/office/powerpoint/2010/main">
    <mc:Choice Requires="p14">
      <p:transition spd="slow" p14:dur="2000" advTm="7127"/>
    </mc:Choice>
    <mc:Fallback xmlns="">
      <p:transition spd="slow" advTm="71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endParaRPr lang="en-US" dirty="0"/>
          </a:p>
          <a:p>
            <a:r>
              <a:rPr lang="en-US" dirty="0"/>
              <a:t>Additional guidance on recording COSD data including morphology, topography, staging and recording a diagnosis can be found at: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endParaRPr lang="en-US" dirty="0"/>
          </a:p>
          <a:p>
            <a:r>
              <a:rPr lang="en-US" dirty="0"/>
              <a:t>Staging data sheets can also be downloaded from the NDRS website for clinical use: </a:t>
            </a:r>
            <a:r>
              <a:rPr lang="en-US" u="sng" dirty="0">
                <a:solidFill>
                  <a:srgbClr val="2AA8AA"/>
                </a:solidFill>
              </a:rPr>
              <a:t>https://digital.nhs.uk/ndrs/data/cancer-data-training-materials/staging-sheets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37</a:t>
            </a:fld>
            <a:endParaRPr lang="en-GB"/>
          </a:p>
        </p:txBody>
      </p:sp>
      <p:pic>
        <p:nvPicPr>
          <p:cNvPr id="8" name="Audio 7">
            <a:hlinkClick r:id="" action="ppaction://media"/>
            <a:extLst>
              <a:ext uri="{FF2B5EF4-FFF2-40B4-BE49-F238E27FC236}">
                <a16:creationId xmlns:a16="http://schemas.microsoft.com/office/drawing/2014/main" id="{4955BF50-3D33-703F-A42B-575C983809E3}"/>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60485815"/>
      </p:ext>
    </p:extLst>
  </p:cSld>
  <p:clrMapOvr>
    <a:masterClrMapping/>
  </p:clrMapOvr>
  <mc:AlternateContent xmlns:mc="http://schemas.openxmlformats.org/markup-compatibility/2006" xmlns:p14="http://schemas.microsoft.com/office/powerpoint/2010/main">
    <mc:Choice Requires="p14">
      <p:transition spd="slow" p14:dur="2000" advTm="10828"/>
    </mc:Choice>
    <mc:Fallback xmlns="">
      <p:transition spd="slow" advTm="108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diagnosis, please refer to the latest COSD User Guide, Appendices A, B &amp; C</a:t>
            </a:r>
          </a:p>
          <a:p>
            <a:r>
              <a:rPr lang="en-GB" dirty="0"/>
              <a:t>For 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05/12/2025</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38</a:t>
            </a:fld>
            <a:endParaRPr lang="en-GB"/>
          </a:p>
        </p:txBody>
      </p:sp>
      <p:pic>
        <p:nvPicPr>
          <p:cNvPr id="8" name="Audio 7">
            <a:hlinkClick r:id="" action="ppaction://media"/>
            <a:extLst>
              <a:ext uri="{FF2B5EF4-FFF2-40B4-BE49-F238E27FC236}">
                <a16:creationId xmlns:a16="http://schemas.microsoft.com/office/drawing/2014/main" id="{BEAB195D-DBAF-AB82-494B-0760257046DC}"/>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513325303"/>
      </p:ext>
    </p:extLst>
  </p:cSld>
  <p:clrMapOvr>
    <a:masterClrMapping/>
  </p:clrMapOvr>
  <mc:AlternateContent xmlns:mc="http://schemas.openxmlformats.org/markup-compatibility/2006" xmlns:p14="http://schemas.microsoft.com/office/powerpoint/2010/main">
    <mc:Choice Requires="p14">
      <p:transition spd="slow" p14:dur="2000" advTm="12747"/>
    </mc:Choice>
    <mc:Fallback xmlns="">
      <p:transition spd="slow" advTm="1274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39</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8" name="Audio 7">
            <a:hlinkClick r:id="" action="ppaction://media"/>
            <a:extLst>
              <a:ext uri="{FF2B5EF4-FFF2-40B4-BE49-F238E27FC236}">
                <a16:creationId xmlns:a16="http://schemas.microsoft.com/office/drawing/2014/main" id="{92A19ED8-AB5B-C9F2-888F-9AFBB5A3C088}"/>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183483427"/>
      </p:ext>
    </p:extLst>
  </p:cSld>
  <p:clrMapOvr>
    <a:masterClrMapping/>
  </p:clrMapOvr>
  <mc:AlternateContent xmlns:mc="http://schemas.openxmlformats.org/markup-compatibility/2006" xmlns:p14="http://schemas.microsoft.com/office/powerpoint/2010/main">
    <mc:Choice Requires="p14">
      <p:transition spd="slow" p14:dur="2000" advTm="8769"/>
    </mc:Choice>
    <mc:Fallback xmlns="">
      <p:transition spd="slow" advTm="876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05/12/2025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4</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normAutofit/>
          </a:bodyPr>
          <a:lstStyle/>
          <a:p>
            <a:r>
              <a:rPr lang="en-GB" sz="3600" dirty="0"/>
              <a:t>Ear tumours</a:t>
            </a:r>
          </a:p>
        </p:txBody>
      </p:sp>
      <p:grpSp>
        <p:nvGrpSpPr>
          <p:cNvPr id="6" name="Group 5">
            <a:extLst>
              <a:ext uri="{FF2B5EF4-FFF2-40B4-BE49-F238E27FC236}">
                <a16:creationId xmlns:a16="http://schemas.microsoft.com/office/drawing/2014/main" id="{ACE5B484-CE30-4529-B1D8-4FF112AB2D77}"/>
              </a:ext>
            </a:extLst>
          </p:cNvPr>
          <p:cNvGrpSpPr/>
          <p:nvPr/>
        </p:nvGrpSpPr>
        <p:grpSpPr>
          <a:xfrm>
            <a:off x="4702873" y="4015878"/>
            <a:ext cx="7489127" cy="2386702"/>
            <a:chOff x="4702873" y="4015878"/>
            <a:chExt cx="7489127" cy="2386702"/>
          </a:xfrm>
        </p:grpSpPr>
        <p:sp>
          <p:nvSpPr>
            <p:cNvPr id="7" name="Content Placeholder 2">
              <a:extLst>
                <a:ext uri="{FF2B5EF4-FFF2-40B4-BE49-F238E27FC236}">
                  <a16:creationId xmlns:a16="http://schemas.microsoft.com/office/drawing/2014/main" id="{8D01D8C9-3218-4165-A21F-C29077C7A509}"/>
                </a:ext>
              </a:extLst>
            </p:cNvPr>
            <p:cNvSpPr txBox="1">
              <a:spLocks/>
            </p:cNvSpPr>
            <p:nvPr/>
          </p:nvSpPr>
          <p:spPr>
            <a:xfrm>
              <a:off x="4702873" y="4026316"/>
              <a:ext cx="4027767"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fontAlgn="auto">
                <a:spcAft>
                  <a:spcPts val="0"/>
                </a:spcAft>
                <a:buFont typeface="Arial" panose="020B0604020202020204" pitchFamily="34" charset="0"/>
                <a:buChar char="•"/>
              </a:pPr>
              <a:r>
                <a:rPr lang="en-GB" altLang="en-US" sz="2400" dirty="0">
                  <a:solidFill>
                    <a:schemeClr val="tx1"/>
                  </a:solidFill>
                </a:rPr>
                <a:t>Causes and Risk Factors</a:t>
              </a:r>
            </a:p>
            <a:p>
              <a:pPr marL="463550" lvl="1" indent="-285750" algn="l" fontAlgn="auto">
                <a:spcAft>
                  <a:spcPts val="0"/>
                </a:spcAft>
                <a:buFont typeface="Arial" panose="020B0604020202020204" pitchFamily="34" charset="0"/>
                <a:buChar char="•"/>
              </a:pPr>
              <a:r>
                <a:rPr lang="en-GB" altLang="en-US" sz="2400" dirty="0">
                  <a:solidFill>
                    <a:schemeClr val="tx1"/>
                  </a:solidFill>
                </a:rPr>
                <a:t>Signs and Symptoms</a:t>
              </a:r>
            </a:p>
            <a:p>
              <a:pPr marL="463550" lvl="1" indent="-285750" algn="l" fontAlgn="auto">
                <a:spcAft>
                  <a:spcPts val="0"/>
                </a:spcAft>
                <a:buFont typeface="Arial" panose="020B0604020202020204" pitchFamily="34" charset="0"/>
                <a:buChar char="•"/>
              </a:pPr>
              <a:r>
                <a:rPr lang="en-GB" altLang="en-US" sz="2400" dirty="0">
                  <a:solidFill>
                    <a:schemeClr val="tx1"/>
                  </a:solidFill>
                </a:rPr>
                <a:t>Anatomy &amp; Physiology</a:t>
              </a:r>
            </a:p>
            <a:p>
              <a:pPr marL="463550" lvl="1" indent="-285750" algn="l" fontAlgn="auto">
                <a:spcAft>
                  <a:spcPts val="0"/>
                </a:spcAft>
                <a:buFont typeface="Arial" panose="020B0604020202020204" pitchFamily="34" charset="0"/>
                <a:buChar char="•"/>
              </a:pPr>
              <a:r>
                <a:rPr lang="en-GB" altLang="en-US" sz="2400" dirty="0">
                  <a:solidFill>
                    <a:schemeClr val="tx1"/>
                  </a:solidFill>
                </a:rPr>
                <a:t>Regional Lymph Nodes</a:t>
              </a:r>
            </a:p>
            <a:p>
              <a:pPr marL="463550" lvl="1" indent="-285750" algn="l" fontAlgn="auto">
                <a:spcAft>
                  <a:spcPts val="0"/>
                </a:spcAft>
                <a:buFont typeface="Arial" panose="020B0604020202020204" pitchFamily="34" charset="0"/>
                <a:buChar char="•"/>
              </a:pPr>
              <a:r>
                <a:rPr lang="en-GB" altLang="en-US" sz="2400" dirty="0">
                  <a:solidFill>
                    <a:schemeClr val="tx1"/>
                  </a:solidFill>
                </a:rPr>
                <a:t>Diagnosis</a:t>
              </a:r>
            </a:p>
          </p:txBody>
        </p:sp>
        <p:sp>
          <p:nvSpPr>
            <p:cNvPr id="8" name="Content Placeholder 2">
              <a:extLst>
                <a:ext uri="{FF2B5EF4-FFF2-40B4-BE49-F238E27FC236}">
                  <a16:creationId xmlns:a16="http://schemas.microsoft.com/office/drawing/2014/main" id="{2788583F-FB0D-4727-84D3-9881E2855F2B}"/>
                </a:ext>
              </a:extLst>
            </p:cNvPr>
            <p:cNvSpPr txBox="1">
              <a:spLocks/>
            </p:cNvSpPr>
            <p:nvPr/>
          </p:nvSpPr>
          <p:spPr>
            <a:xfrm>
              <a:off x="8512866" y="4015878"/>
              <a:ext cx="3679134"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schemeClr val="bg1"/>
                  </a:solidFill>
                  <a:latin typeface="Arial Nova" panose="020B0504020202020204" pitchFamily="34" charset="0"/>
                </a:rPr>
                <a:t>In this section we will :</a:t>
              </a:r>
            </a:p>
            <a:p>
              <a:pPr marL="463550" lvl="1" indent="-285750" algn="l" fontAlgn="auto">
                <a:spcAft>
                  <a:spcPts val="0"/>
                </a:spcAft>
                <a:buFont typeface="Arial" panose="020B0604020202020204" pitchFamily="34" charset="0"/>
                <a:buChar char="•"/>
              </a:pPr>
              <a:r>
                <a:rPr lang="en-GB" altLang="en-US" sz="2400" dirty="0">
                  <a:solidFill>
                    <a:schemeClr val="tx1"/>
                  </a:solidFill>
                </a:rPr>
                <a:t>Morphology</a:t>
              </a:r>
            </a:p>
            <a:p>
              <a:pPr marL="463550" lvl="1" indent="-285750" algn="l" fontAlgn="auto">
                <a:spcAft>
                  <a:spcPts val="0"/>
                </a:spcAft>
                <a:buFont typeface="Arial" panose="020B0604020202020204" pitchFamily="34" charset="0"/>
                <a:buChar char="•"/>
              </a:pPr>
              <a:r>
                <a:rPr lang="en-GB" altLang="en-US" sz="2400" dirty="0">
                  <a:solidFill>
                    <a:schemeClr val="tx1"/>
                  </a:solidFill>
                </a:rPr>
                <a:t>ICD10 coding</a:t>
              </a:r>
            </a:p>
            <a:p>
              <a:pPr marL="463550" lvl="1" indent="-285750" algn="l" fontAlgn="auto">
                <a:spcAft>
                  <a:spcPts val="0"/>
                </a:spcAft>
                <a:buFont typeface="Arial" panose="020B0604020202020204" pitchFamily="34" charset="0"/>
                <a:buChar char="•"/>
              </a:pPr>
              <a:r>
                <a:rPr lang="en-GB" altLang="en-US" sz="2400" dirty="0">
                  <a:solidFill>
                    <a:schemeClr val="tx1"/>
                  </a:solidFill>
                </a:rPr>
                <a:t>Grade</a:t>
              </a:r>
            </a:p>
            <a:p>
              <a:pPr marL="463550" lvl="1" indent="-285750" algn="l" fontAlgn="auto">
                <a:spcAft>
                  <a:spcPts val="0"/>
                </a:spcAft>
                <a:buFont typeface="Arial" panose="020B0604020202020204" pitchFamily="34" charset="0"/>
                <a:buChar char="•"/>
              </a:pPr>
              <a:r>
                <a:rPr lang="en-GB" altLang="en-US" sz="2400" dirty="0">
                  <a:solidFill>
                    <a:schemeClr val="tx1"/>
                  </a:solidFill>
                </a:rPr>
                <a:t>Stage</a:t>
              </a:r>
            </a:p>
            <a:p>
              <a:pPr marL="463550" lvl="1" indent="-285750" algn="l" fontAlgn="auto">
                <a:spcAft>
                  <a:spcPts val="0"/>
                </a:spcAft>
                <a:buFont typeface="Arial" panose="020B0604020202020204" pitchFamily="34" charset="0"/>
                <a:buChar char="•"/>
              </a:pPr>
              <a:r>
                <a:rPr lang="en-GB" altLang="en-US" sz="2400" dirty="0">
                  <a:solidFill>
                    <a:schemeClr val="tx1"/>
                  </a:solidFill>
                </a:rPr>
                <a:t>Treatment</a:t>
              </a:r>
            </a:p>
          </p:txBody>
        </p:sp>
      </p:grpSp>
      <p:pic>
        <p:nvPicPr>
          <p:cNvPr id="11" name="Audio 10">
            <a:hlinkClick r:id="" action="ppaction://media"/>
            <a:extLst>
              <a:ext uri="{FF2B5EF4-FFF2-40B4-BE49-F238E27FC236}">
                <a16:creationId xmlns:a16="http://schemas.microsoft.com/office/drawing/2014/main" id="{9D9518A1-927B-F947-D63F-7010FB55C634}"/>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793230009"/>
      </p:ext>
    </p:extLst>
  </p:cSld>
  <p:clrMapOvr>
    <a:masterClrMapping/>
  </p:clrMapOvr>
  <mc:AlternateContent xmlns:mc="http://schemas.openxmlformats.org/markup-compatibility/2006" xmlns:p14="http://schemas.microsoft.com/office/powerpoint/2010/main">
    <mc:Choice Requires="p14">
      <p:transition spd="slow" p14:dur="2000" advTm="5482"/>
    </mc:Choice>
    <mc:Fallback xmlns="">
      <p:transition spd="slow" advTm="54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05/12/2025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40</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7" name="Audio 6">
            <a:hlinkClick r:id="" action="ppaction://media"/>
            <a:extLst>
              <a:ext uri="{FF2B5EF4-FFF2-40B4-BE49-F238E27FC236}">
                <a16:creationId xmlns:a16="http://schemas.microsoft.com/office/drawing/2014/main" id="{E0A90D7F-8644-7943-D161-A029EB46FCDC}"/>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20753"/>
    </mc:Choice>
    <mc:Fallback xmlns="">
      <p:transition spd="slow" advTm="207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Ear – Causes &amp; Risk Factors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5</a:t>
            </a:fld>
            <a:endParaRPr lang="en-GB"/>
          </a:p>
        </p:txBody>
      </p:sp>
      <p:sp>
        <p:nvSpPr>
          <p:cNvPr id="8" name="Content Placeholder 7">
            <a:extLst>
              <a:ext uri="{FF2B5EF4-FFF2-40B4-BE49-F238E27FC236}">
                <a16:creationId xmlns:a16="http://schemas.microsoft.com/office/drawing/2014/main" id="{14A28B6B-B2A8-BD5A-8DDB-F453CBBB4B11}"/>
              </a:ext>
            </a:extLst>
          </p:cNvPr>
          <p:cNvSpPr>
            <a:spLocks noGrp="1"/>
          </p:cNvSpPr>
          <p:nvPr>
            <p:ph idx="1"/>
          </p:nvPr>
        </p:nvSpPr>
        <p:spPr/>
        <p:txBody>
          <a:bodyPr/>
          <a:lstStyle/>
          <a:p>
            <a:r>
              <a:rPr lang="en-GB" dirty="0"/>
              <a:t>The causes of many ear cancers are not fully understood</a:t>
            </a:r>
          </a:p>
          <a:p>
            <a:endParaRPr lang="en-GB" dirty="0"/>
          </a:p>
          <a:p>
            <a:r>
              <a:rPr lang="en-GB" dirty="0"/>
              <a:t>Radiotherapy to the head and neck is thought to be a risk factor but further research is needed</a:t>
            </a:r>
          </a:p>
          <a:p>
            <a:endParaRPr lang="en-GB" dirty="0"/>
          </a:p>
          <a:p>
            <a:r>
              <a:rPr lang="en-GB" dirty="0"/>
              <a:t>Known risk factors for tumours of the ear flap include:</a:t>
            </a:r>
          </a:p>
          <a:p>
            <a:pPr lvl="1"/>
            <a:r>
              <a:rPr lang="en-GB" dirty="0"/>
              <a:t>Having fair skin</a:t>
            </a:r>
          </a:p>
          <a:p>
            <a:pPr lvl="1"/>
            <a:r>
              <a:rPr lang="en-GB" dirty="0"/>
              <a:t>Exposure to ultraviolet light</a:t>
            </a:r>
          </a:p>
          <a:p>
            <a:endParaRPr lang="en-GB" dirty="0"/>
          </a:p>
          <a:p>
            <a:pPr lvl="1"/>
            <a:endParaRPr lang="en-GB" dirty="0"/>
          </a:p>
        </p:txBody>
      </p:sp>
      <p:pic>
        <p:nvPicPr>
          <p:cNvPr id="7" name="Audio 6">
            <a:hlinkClick r:id="" action="ppaction://media"/>
            <a:extLst>
              <a:ext uri="{FF2B5EF4-FFF2-40B4-BE49-F238E27FC236}">
                <a16:creationId xmlns:a16="http://schemas.microsoft.com/office/drawing/2014/main" id="{48F04F47-13C3-B5E5-C7D1-C3E143C9F5D6}"/>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2087856"/>
      </p:ext>
    </p:extLst>
  </p:cSld>
  <p:clrMapOvr>
    <a:masterClrMapping/>
  </p:clrMapOvr>
  <mc:AlternateContent xmlns:mc="http://schemas.openxmlformats.org/markup-compatibility/2006" xmlns:p14="http://schemas.microsoft.com/office/powerpoint/2010/main">
    <mc:Choice Requires="p14">
      <p:transition spd="slow" p14:dur="2000" advTm="13404"/>
    </mc:Choice>
    <mc:Fallback xmlns="">
      <p:transition spd="slow" advTm="134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Ear – Signs &amp; Symptoms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sp>
        <p:nvSpPr>
          <p:cNvPr id="8" name="Content Placeholder 7">
            <a:extLst>
              <a:ext uri="{FF2B5EF4-FFF2-40B4-BE49-F238E27FC236}">
                <a16:creationId xmlns:a16="http://schemas.microsoft.com/office/drawing/2014/main" id="{14A28B6B-B2A8-BD5A-8DDB-F453CBBB4B11}"/>
              </a:ext>
            </a:extLst>
          </p:cNvPr>
          <p:cNvSpPr>
            <a:spLocks noGrp="1"/>
          </p:cNvSpPr>
          <p:nvPr>
            <p:ph idx="1"/>
          </p:nvPr>
        </p:nvSpPr>
        <p:spPr/>
        <p:txBody>
          <a:bodyPr/>
          <a:lstStyle/>
          <a:p>
            <a:pPr marL="0" indent="0">
              <a:buNone/>
            </a:pPr>
            <a:r>
              <a:rPr lang="en-GB" dirty="0"/>
              <a:t>The symptoms of ear cancer depend on the location of the tumour but can include:</a:t>
            </a:r>
          </a:p>
          <a:p>
            <a:r>
              <a:rPr lang="en-GB" dirty="0"/>
              <a:t>Ear flap (pinna):</a:t>
            </a:r>
          </a:p>
          <a:p>
            <a:pPr lvl="1"/>
            <a:r>
              <a:rPr lang="en-GB" dirty="0"/>
              <a:t>The main symptom is a spot or sore that doesn’t heal within 4 weeks</a:t>
            </a:r>
          </a:p>
          <a:p>
            <a:r>
              <a:rPr lang="en-GB" dirty="0"/>
              <a:t>Ear canal:</a:t>
            </a:r>
          </a:p>
          <a:p>
            <a:pPr lvl="1"/>
            <a:r>
              <a:rPr lang="en-GB" dirty="0"/>
              <a:t>Pain</a:t>
            </a:r>
          </a:p>
          <a:p>
            <a:pPr lvl="1"/>
            <a:r>
              <a:rPr lang="en-GB" dirty="0"/>
              <a:t>Discharge from the ear</a:t>
            </a:r>
          </a:p>
          <a:p>
            <a:pPr lvl="1"/>
            <a:r>
              <a:rPr lang="en-GB" dirty="0"/>
              <a:t>Loss of hearing</a:t>
            </a:r>
          </a:p>
          <a:p>
            <a:pPr lvl="1"/>
            <a:r>
              <a:rPr lang="en-GB" dirty="0"/>
              <a:t>A lump in the ear canal</a:t>
            </a:r>
          </a:p>
          <a:p>
            <a:pPr lvl="1"/>
            <a:r>
              <a:rPr lang="en-GB" dirty="0"/>
              <a:t>Facial weakness</a:t>
            </a:r>
          </a:p>
          <a:p>
            <a:pPr lvl="1"/>
            <a:r>
              <a:rPr lang="en-GB" dirty="0"/>
              <a:t>Bleeding from the ear</a:t>
            </a:r>
          </a:p>
          <a:p>
            <a:endParaRPr lang="en-GB" dirty="0"/>
          </a:p>
        </p:txBody>
      </p:sp>
      <p:pic>
        <p:nvPicPr>
          <p:cNvPr id="28" name="Audio 27">
            <a:hlinkClick r:id="" action="ppaction://media"/>
            <a:extLst>
              <a:ext uri="{FF2B5EF4-FFF2-40B4-BE49-F238E27FC236}">
                <a16:creationId xmlns:a16="http://schemas.microsoft.com/office/drawing/2014/main" id="{64B2541E-B022-886B-A090-59531BD12CF6}"/>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879557195"/>
      </p:ext>
    </p:extLst>
  </p:cSld>
  <p:clrMapOvr>
    <a:masterClrMapping/>
  </p:clrMapOvr>
  <mc:AlternateContent xmlns:mc="http://schemas.openxmlformats.org/markup-compatibility/2006" xmlns:p14="http://schemas.microsoft.com/office/powerpoint/2010/main">
    <mc:Choice Requires="p14">
      <p:transition spd="slow" p14:dur="2000" advTm="13843"/>
    </mc:Choice>
    <mc:Fallback xmlns="">
      <p:transition spd="slow" advTm="138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8"/>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Ear – Signs &amp; Symptoms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sp>
        <p:nvSpPr>
          <p:cNvPr id="8" name="Content Placeholder 7">
            <a:extLst>
              <a:ext uri="{FF2B5EF4-FFF2-40B4-BE49-F238E27FC236}">
                <a16:creationId xmlns:a16="http://schemas.microsoft.com/office/drawing/2014/main" id="{14A28B6B-B2A8-BD5A-8DDB-F453CBBB4B11}"/>
              </a:ext>
            </a:extLst>
          </p:cNvPr>
          <p:cNvSpPr>
            <a:spLocks noGrp="1"/>
          </p:cNvSpPr>
          <p:nvPr>
            <p:ph idx="1"/>
          </p:nvPr>
        </p:nvSpPr>
        <p:spPr/>
        <p:txBody>
          <a:bodyPr/>
          <a:lstStyle/>
          <a:p>
            <a:r>
              <a:rPr lang="en-GB" dirty="0"/>
              <a:t>Middle ear:</a:t>
            </a:r>
          </a:p>
          <a:p>
            <a:pPr lvl="1"/>
            <a:r>
              <a:rPr lang="en-GB" dirty="0"/>
              <a:t>Hearing loss</a:t>
            </a:r>
          </a:p>
          <a:p>
            <a:pPr lvl="1"/>
            <a:r>
              <a:rPr lang="en-GB" dirty="0"/>
              <a:t>Earache</a:t>
            </a:r>
          </a:p>
          <a:p>
            <a:pPr lvl="1"/>
            <a:r>
              <a:rPr lang="en-GB" dirty="0"/>
              <a:t>Paralysis on the side of the face near the affected ear</a:t>
            </a:r>
          </a:p>
          <a:p>
            <a:r>
              <a:rPr lang="en-GB" dirty="0"/>
              <a:t>Inner ear:</a:t>
            </a:r>
          </a:p>
          <a:p>
            <a:pPr lvl="1"/>
            <a:r>
              <a:rPr lang="en-GB" dirty="0"/>
              <a:t>Pain</a:t>
            </a:r>
          </a:p>
          <a:p>
            <a:pPr lvl="1"/>
            <a:r>
              <a:rPr lang="en-GB" dirty="0"/>
              <a:t>Headache</a:t>
            </a:r>
          </a:p>
          <a:p>
            <a:pPr lvl="1"/>
            <a:r>
              <a:rPr lang="en-GB" dirty="0"/>
              <a:t>Hearing loss</a:t>
            </a:r>
          </a:p>
          <a:p>
            <a:pPr lvl="1"/>
            <a:r>
              <a:rPr lang="en-GB" dirty="0"/>
              <a:t>Tinnitus (ringing in the ears)</a:t>
            </a:r>
          </a:p>
          <a:p>
            <a:pPr lvl="1"/>
            <a:r>
              <a:rPr lang="en-GB" dirty="0"/>
              <a:t>Dizziness</a:t>
            </a:r>
          </a:p>
          <a:p>
            <a:pPr lvl="1"/>
            <a:endParaRPr lang="en-GB" dirty="0"/>
          </a:p>
          <a:p>
            <a:endParaRPr lang="en-GB" dirty="0"/>
          </a:p>
        </p:txBody>
      </p:sp>
      <p:pic>
        <p:nvPicPr>
          <p:cNvPr id="19" name="Audio 18">
            <a:hlinkClick r:id="" action="ppaction://media"/>
            <a:extLst>
              <a:ext uri="{FF2B5EF4-FFF2-40B4-BE49-F238E27FC236}">
                <a16:creationId xmlns:a16="http://schemas.microsoft.com/office/drawing/2014/main" id="{5010D1CE-8574-1387-A440-5D573F990963}"/>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109872306"/>
      </p:ext>
    </p:extLst>
  </p:cSld>
  <p:clrMapOvr>
    <a:masterClrMapping/>
  </p:clrMapOvr>
  <mc:AlternateContent xmlns:mc="http://schemas.openxmlformats.org/markup-compatibility/2006" xmlns:p14="http://schemas.microsoft.com/office/powerpoint/2010/main">
    <mc:Choice Requires="p14">
      <p:transition spd="slow" p14:dur="2000" advTm="12161"/>
    </mc:Choice>
    <mc:Fallback xmlns="">
      <p:transition spd="slow" advTm="121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9"/>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Ear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6700838" y="1435510"/>
            <a:ext cx="4652962" cy="4741453"/>
          </a:xfrm>
        </p:spPr>
        <p:txBody>
          <a:bodyPr>
            <a:normAutofit/>
          </a:bodyPr>
          <a:lstStyle/>
          <a:p>
            <a:pPr marL="0" indent="0">
              <a:buNone/>
            </a:pPr>
            <a:r>
              <a:rPr lang="en-GB" dirty="0"/>
              <a:t>The ear is divided into three areas: Outer, middle and inner</a:t>
            </a:r>
          </a:p>
          <a:p>
            <a:pPr marL="0" indent="0">
              <a:buNone/>
            </a:pPr>
            <a:endParaRPr lang="en-GB" dirty="0"/>
          </a:p>
          <a:p>
            <a:pPr marL="0" indent="0">
              <a:buNone/>
            </a:pPr>
            <a:r>
              <a:rPr lang="en-GB" dirty="0"/>
              <a:t>The outer-ear consists of three parts:</a:t>
            </a:r>
          </a:p>
          <a:p>
            <a:pPr marL="342900" indent="-342900"/>
            <a:r>
              <a:rPr lang="en-GB" dirty="0"/>
              <a:t>The ear flap (also called the pinna)</a:t>
            </a:r>
          </a:p>
          <a:p>
            <a:pPr marL="342900" indent="-342900"/>
            <a:r>
              <a:rPr lang="en-GB" dirty="0"/>
              <a:t>The ear canal (meatus)</a:t>
            </a:r>
          </a:p>
          <a:p>
            <a:pPr marL="342900" indent="-342900"/>
            <a:r>
              <a:rPr lang="en-GB" dirty="0"/>
              <a:t>The eardrum (tympanic membrane)</a:t>
            </a:r>
          </a:p>
          <a:p>
            <a:pPr marL="342900" indent="-342900"/>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pic>
        <p:nvPicPr>
          <p:cNvPr id="10" name="Picture 9">
            <a:extLst>
              <a:ext uri="{FF2B5EF4-FFF2-40B4-BE49-F238E27FC236}">
                <a16:creationId xmlns:a16="http://schemas.microsoft.com/office/drawing/2014/main" id="{377800CE-2FEC-28D7-F22C-AD48FE3454CA}"/>
              </a:ext>
            </a:extLst>
          </p:cNvPr>
          <p:cNvPicPr>
            <a:picLocks noChangeAspect="1"/>
          </p:cNvPicPr>
          <p:nvPr/>
        </p:nvPicPr>
        <p:blipFill>
          <a:blip r:embed="rId5"/>
          <a:stretch>
            <a:fillRect/>
          </a:stretch>
        </p:blipFill>
        <p:spPr>
          <a:xfrm>
            <a:off x="838199" y="1435510"/>
            <a:ext cx="5491683" cy="4741452"/>
          </a:xfrm>
          <a:prstGeom prst="rect">
            <a:avLst/>
          </a:prstGeom>
        </p:spPr>
      </p:pic>
      <p:pic>
        <p:nvPicPr>
          <p:cNvPr id="13" name="Audio 12">
            <a:hlinkClick r:id="" action="ppaction://media"/>
            <a:extLst>
              <a:ext uri="{FF2B5EF4-FFF2-40B4-BE49-F238E27FC236}">
                <a16:creationId xmlns:a16="http://schemas.microsoft.com/office/drawing/2014/main" id="{198BE283-4C7D-C154-630E-FEFA00993B69}"/>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977768034"/>
      </p:ext>
    </p:extLst>
  </p:cSld>
  <p:clrMapOvr>
    <a:masterClrMapping/>
  </p:clrMapOvr>
  <mc:AlternateContent xmlns:mc="http://schemas.openxmlformats.org/markup-compatibility/2006" xmlns:p14="http://schemas.microsoft.com/office/powerpoint/2010/main">
    <mc:Choice Requires="p14">
      <p:transition spd="slow" p14:dur="2000" advTm="7215"/>
    </mc:Choice>
    <mc:Fallback xmlns="">
      <p:transition spd="slow" advTm="721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Ear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6700838" y="1435510"/>
            <a:ext cx="4652962" cy="4741453"/>
          </a:xfrm>
        </p:spPr>
        <p:txBody>
          <a:bodyPr>
            <a:normAutofit/>
          </a:bodyPr>
          <a:lstStyle/>
          <a:p>
            <a:pPr marL="0" indent="0">
              <a:buNone/>
            </a:pPr>
            <a:r>
              <a:rPr lang="en-GB" dirty="0"/>
              <a:t>The middle ear is a small cavity containing three small bones (ossicles) that pass vibrations from the tympanic membrane to the inner ear:</a:t>
            </a:r>
          </a:p>
          <a:p>
            <a:pPr marL="342900" indent="-342900"/>
            <a:r>
              <a:rPr lang="en-GB" dirty="0"/>
              <a:t>The hammer (malleus)</a:t>
            </a:r>
          </a:p>
          <a:p>
            <a:pPr marL="342900" indent="-342900"/>
            <a:r>
              <a:rPr lang="en-GB" dirty="0"/>
              <a:t>The anvil (incus)</a:t>
            </a:r>
          </a:p>
          <a:p>
            <a:pPr marL="342900" indent="-342900"/>
            <a:r>
              <a:rPr lang="en-GB" dirty="0"/>
              <a:t>The stirrup (stapes)</a:t>
            </a:r>
          </a:p>
          <a:p>
            <a:pPr marL="342900" indent="-342900"/>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pic>
        <p:nvPicPr>
          <p:cNvPr id="8" name="Picture 7">
            <a:extLst>
              <a:ext uri="{FF2B5EF4-FFF2-40B4-BE49-F238E27FC236}">
                <a16:creationId xmlns:a16="http://schemas.microsoft.com/office/drawing/2014/main" id="{76C21E14-7E0E-2AA8-C461-884D425E1B8C}"/>
              </a:ext>
            </a:extLst>
          </p:cNvPr>
          <p:cNvPicPr>
            <a:picLocks noChangeAspect="1"/>
          </p:cNvPicPr>
          <p:nvPr/>
        </p:nvPicPr>
        <p:blipFill>
          <a:blip r:embed="rId5"/>
          <a:stretch>
            <a:fillRect/>
          </a:stretch>
        </p:blipFill>
        <p:spPr>
          <a:xfrm>
            <a:off x="850899" y="1460909"/>
            <a:ext cx="5640769" cy="4716053"/>
          </a:xfrm>
          <a:prstGeom prst="rect">
            <a:avLst/>
          </a:prstGeom>
        </p:spPr>
      </p:pic>
      <p:pic>
        <p:nvPicPr>
          <p:cNvPr id="10" name="Audio 9">
            <a:hlinkClick r:id="" action="ppaction://media"/>
            <a:extLst>
              <a:ext uri="{FF2B5EF4-FFF2-40B4-BE49-F238E27FC236}">
                <a16:creationId xmlns:a16="http://schemas.microsoft.com/office/drawing/2014/main" id="{2F74A3CC-2F34-A5BD-4229-BC0F31C253C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848903183"/>
      </p:ext>
    </p:extLst>
  </p:cSld>
  <p:clrMapOvr>
    <a:masterClrMapping/>
  </p:clrMapOvr>
  <mc:AlternateContent xmlns:mc="http://schemas.openxmlformats.org/markup-compatibility/2006" xmlns:p14="http://schemas.microsoft.com/office/powerpoint/2010/main">
    <mc:Choice Requires="p14">
      <p:transition spd="slow" p14:dur="2000" advTm="11693"/>
    </mc:Choice>
    <mc:Fallback xmlns="">
      <p:transition spd="slow" advTm="1169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bdc170815585a9c29006cee6d78d5e53">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6ab3f948de4ed40b574de1c23bed44cb"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Props1.xml><?xml version="1.0" encoding="utf-8"?>
<ds:datastoreItem xmlns:ds="http://schemas.openxmlformats.org/officeDocument/2006/customXml" ds:itemID="{36F44F45-0509-448F-B700-00270167C31B}">
  <ds:schemaRefs>
    <ds:schemaRef ds:uri="http://schemas.microsoft.com/sharepoint/v3/contenttype/forms"/>
  </ds:schemaRefs>
</ds:datastoreItem>
</file>

<file path=customXml/itemProps2.xml><?xml version="1.0" encoding="utf-8"?>
<ds:datastoreItem xmlns:ds="http://schemas.openxmlformats.org/officeDocument/2006/customXml" ds:itemID="{6ADDE0B2-A40D-4CB0-A8BB-3472D7450A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72024DB-DD24-419A-AD51-AA142FDF4A48}">
  <ds:schemaRefs>
    <ds:schemaRef ds:uri="http://www.w3.org/XML/1998/namespace"/>
    <ds:schemaRef ds:uri="http://purl.org/dc/elements/1.1/"/>
    <ds:schemaRef ds:uri="http://purl.org/dc/dcmitype/"/>
    <ds:schemaRef ds:uri="http://schemas.openxmlformats.org/package/2006/metadata/core-properties"/>
    <ds:schemaRef ds:uri="http://schemas.microsoft.com/office/2006/documentManagement/types"/>
    <ds:schemaRef ds:uri="http://schemas.microsoft.com/sharepoint/v3"/>
    <ds:schemaRef ds:uri="7b410ab3-33f9-46b0-a7e8-8030da7493ff"/>
    <ds:schemaRef ds:uri="http://purl.org/dc/terms/"/>
    <ds:schemaRef ds:uri="http://schemas.microsoft.com/office/infopath/2007/PartnerControls"/>
    <ds:schemaRef ds:uri="d90b2148-dfd5-4925-bdbf-65fefdd6aea1"/>
    <ds:schemaRef ds:uri="http://schemas.microsoft.com/office/2006/metadata/propertie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14701</TotalTime>
  <Words>4835</Words>
  <Application>Microsoft Office PowerPoint</Application>
  <PresentationFormat>Widescreen</PresentationFormat>
  <Paragraphs>481</Paragraphs>
  <Slides>40</Slides>
  <Notes>40</Notes>
  <HiddenSlides>0</HiddenSlides>
  <MMClips>40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40</vt:i4>
      </vt:variant>
    </vt:vector>
  </HeadingPairs>
  <TitlesOfParts>
    <vt:vector size="48" baseType="lpstr">
      <vt:lpstr>ＭＳ Ｐゴシック</vt:lpstr>
      <vt:lpstr>Arial</vt:lpstr>
      <vt:lpstr>Arial Nova</vt:lpstr>
      <vt:lpstr>Arial Nova Light</vt:lpstr>
      <vt:lpstr>Calibri</vt:lpstr>
      <vt:lpstr>Segoe UI</vt:lpstr>
      <vt:lpstr>Segoe UI Semibold</vt:lpstr>
      <vt:lpstr>NDRS</vt:lpstr>
      <vt:lpstr>National Disease Registration Service (NDRS)</vt:lpstr>
      <vt:lpstr>Tumours of the Ear</vt:lpstr>
      <vt:lpstr>Agenda</vt:lpstr>
      <vt:lpstr>Ear tumours</vt:lpstr>
      <vt:lpstr>Ear – Causes &amp; Risk Factors</vt:lpstr>
      <vt:lpstr>Ear – Signs &amp; Symptoms</vt:lpstr>
      <vt:lpstr>Ear – Signs &amp; Symptoms</vt:lpstr>
      <vt:lpstr>Ear – Anatomy &amp; Physiology</vt:lpstr>
      <vt:lpstr>Ear – Anatomy &amp; Physiology</vt:lpstr>
      <vt:lpstr>Ear – Anatomy &amp; Physiology</vt:lpstr>
      <vt:lpstr>Ear – Anatomy &amp; Physiology</vt:lpstr>
      <vt:lpstr>Ear – Regional Lymph Nodes</vt:lpstr>
      <vt:lpstr>Ear – Diagnosis</vt:lpstr>
      <vt:lpstr>Ear – Morphology</vt:lpstr>
      <vt:lpstr>Ear – Morphology - Non-invasive tumours</vt:lpstr>
      <vt:lpstr>ICD10 coding – Invasive ear tumours</vt:lpstr>
      <vt:lpstr>ICD10 coding – Non-invasive ear tumours</vt:lpstr>
      <vt:lpstr>Melanoma and non-melanoma of the outer ear</vt:lpstr>
      <vt:lpstr>Ear – Grade</vt:lpstr>
      <vt:lpstr>Ear – Stage</vt:lpstr>
      <vt:lpstr>Ear – Stage</vt:lpstr>
      <vt:lpstr>Stage – Skin of outer-ear - Integrated</vt:lpstr>
      <vt:lpstr>Stage – Skin of outer-ear - Integrated</vt:lpstr>
      <vt:lpstr>Ear - Treatment – Overview</vt:lpstr>
      <vt:lpstr>Ear - Treatment – Surgery (outer-ear)</vt:lpstr>
      <vt:lpstr>Ear - Treatment – Surgery (outer-ear)</vt:lpstr>
      <vt:lpstr>Ear - Treatment – Surgery (middle- and inner-ear)</vt:lpstr>
      <vt:lpstr>Ear - Treatment - Radiotherapy</vt:lpstr>
      <vt:lpstr>Ear - Treatment - Chemotherapy</vt:lpstr>
      <vt:lpstr>Summary</vt:lpstr>
      <vt:lpstr>Summary</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cp:lastModifiedBy>
  <cp:revision>245</cp:revision>
  <cp:lastPrinted>2022-10-27T13:37:27Z</cp:lastPrinted>
  <dcterms:created xsi:type="dcterms:W3CDTF">2021-02-08T11:29:00Z</dcterms:created>
  <dcterms:modified xsi:type="dcterms:W3CDTF">2025-12-05T11:54:13Z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