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4"/>
  </p:notesMasterIdLst>
  <p:handoutMasterIdLst>
    <p:handoutMasterId r:id="rId55"/>
  </p:handoutMasterIdLst>
  <p:sldIdLst>
    <p:sldId id="272" r:id="rId5"/>
    <p:sldId id="304" r:id="rId6"/>
    <p:sldId id="585" r:id="rId7"/>
    <p:sldId id="588" r:id="rId8"/>
    <p:sldId id="618" r:id="rId9"/>
    <p:sldId id="589" r:id="rId10"/>
    <p:sldId id="587" r:id="rId11"/>
    <p:sldId id="586" r:id="rId12"/>
    <p:sldId id="683" r:id="rId13"/>
    <p:sldId id="592" r:id="rId14"/>
    <p:sldId id="593" r:id="rId15"/>
    <p:sldId id="658" r:id="rId16"/>
    <p:sldId id="594" r:id="rId17"/>
    <p:sldId id="684" r:id="rId18"/>
    <p:sldId id="595" r:id="rId19"/>
    <p:sldId id="685" r:id="rId20"/>
    <p:sldId id="720" r:id="rId21"/>
    <p:sldId id="682" r:id="rId22"/>
    <p:sldId id="675" r:id="rId23"/>
    <p:sldId id="597" r:id="rId24"/>
    <p:sldId id="516" r:id="rId25"/>
    <p:sldId id="721" r:id="rId26"/>
    <p:sldId id="670" r:id="rId27"/>
    <p:sldId id="687" r:id="rId28"/>
    <p:sldId id="688" r:id="rId29"/>
    <p:sldId id="689" r:id="rId30"/>
    <p:sldId id="671" r:id="rId31"/>
    <p:sldId id="672" r:id="rId32"/>
    <p:sldId id="690" r:id="rId33"/>
    <p:sldId id="691" r:id="rId34"/>
    <p:sldId id="599" r:id="rId35"/>
    <p:sldId id="661" r:id="rId36"/>
    <p:sldId id="673" r:id="rId37"/>
    <p:sldId id="674" r:id="rId38"/>
    <p:sldId id="667" r:id="rId39"/>
    <p:sldId id="666" r:id="rId40"/>
    <p:sldId id="665" r:id="rId41"/>
    <p:sldId id="692" r:id="rId42"/>
    <p:sldId id="654" r:id="rId43"/>
    <p:sldId id="681" r:id="rId44"/>
    <p:sldId id="697" r:id="rId45"/>
    <p:sldId id="696" r:id="rId46"/>
    <p:sldId id="693" r:id="rId47"/>
    <p:sldId id="694" r:id="rId48"/>
    <p:sldId id="695" r:id="rId49"/>
    <p:sldId id="543" r:id="rId50"/>
    <p:sldId id="458" r:id="rId51"/>
    <p:sldId id="293" r:id="rId52"/>
    <p:sldId id="719" r:id="rId53"/>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585"/>
            <p14:sldId id="588"/>
            <p14:sldId id="618"/>
            <p14:sldId id="589"/>
            <p14:sldId id="587"/>
            <p14:sldId id="586"/>
            <p14:sldId id="683"/>
            <p14:sldId id="592"/>
            <p14:sldId id="593"/>
            <p14:sldId id="658"/>
            <p14:sldId id="594"/>
            <p14:sldId id="684"/>
            <p14:sldId id="595"/>
            <p14:sldId id="685"/>
            <p14:sldId id="720"/>
            <p14:sldId id="682"/>
            <p14:sldId id="675"/>
            <p14:sldId id="597"/>
            <p14:sldId id="516"/>
            <p14:sldId id="721"/>
            <p14:sldId id="670"/>
            <p14:sldId id="687"/>
            <p14:sldId id="688"/>
            <p14:sldId id="689"/>
            <p14:sldId id="671"/>
            <p14:sldId id="672"/>
            <p14:sldId id="690"/>
            <p14:sldId id="691"/>
            <p14:sldId id="599"/>
            <p14:sldId id="661"/>
            <p14:sldId id="673"/>
            <p14:sldId id="674"/>
            <p14:sldId id="667"/>
            <p14:sldId id="666"/>
            <p14:sldId id="665"/>
            <p14:sldId id="692"/>
            <p14:sldId id="654"/>
            <p14:sldId id="681"/>
            <p14:sldId id="697"/>
            <p14:sldId id="696"/>
            <p14:sldId id="693"/>
            <p14:sldId id="694"/>
            <p14:sldId id="695"/>
            <p14:sldId id="543"/>
            <p14:sldId id="458"/>
            <p14:sldId id="293"/>
            <p14:sldId id="71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A8AA"/>
    <a:srgbClr val="E8F1F1"/>
    <a:srgbClr val="425563"/>
    <a:srgbClr val="228789"/>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82374" autoAdjust="0"/>
  </p:normalViewPr>
  <p:slideViewPr>
    <p:cSldViewPr snapToGrid="0">
      <p:cViewPr varScale="1">
        <p:scale>
          <a:sx n="91" d="100"/>
          <a:sy n="91" d="100"/>
        </p:scale>
        <p:origin x="1524" y="84"/>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5T11:20:17.701" v="0"/>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B755B5-E805-BD4A-BCEC-3D0CC9F365DD}" type="doc">
      <dgm:prSet loTypeId="urn:microsoft.com/office/officeart/2005/8/layout/default" loCatId="" qsTypeId="urn:microsoft.com/office/officeart/2005/8/quickstyle/simple1" qsCatId="simple" csTypeId="urn:microsoft.com/office/officeart/2005/8/colors/accent1_2" csCatId="accent1" phldr="1"/>
      <dgm:spPr/>
      <dgm:t>
        <a:bodyPr/>
        <a:lstStyle/>
        <a:p>
          <a:endParaRPr lang="en-US"/>
        </a:p>
      </dgm:t>
    </dgm:pt>
    <dgm:pt modelId="{45F44452-B66A-C14B-A20B-5C38B4F52759}">
      <dgm:prSet phldrT="[Text]" custT="1"/>
      <dgm:spPr/>
      <dgm:t>
        <a:bodyPr/>
        <a:lstStyle/>
        <a:p>
          <a:r>
            <a:rPr lang="en-US" sz="2400" b="1" dirty="0"/>
            <a:t>Nasal Cavity – includes:</a:t>
          </a:r>
        </a:p>
      </dgm:t>
    </dgm:pt>
    <dgm:pt modelId="{3D447130-AF95-5041-B342-76E4589BAA62}" type="parTrans" cxnId="{622812BD-C995-CD4A-9F78-A25DCB39683D}">
      <dgm:prSet/>
      <dgm:spPr/>
      <dgm:t>
        <a:bodyPr/>
        <a:lstStyle/>
        <a:p>
          <a:endParaRPr lang="en-US"/>
        </a:p>
      </dgm:t>
    </dgm:pt>
    <dgm:pt modelId="{B1BC8A38-D787-BF48-A9C0-CEF0008774D9}" type="sibTrans" cxnId="{622812BD-C995-CD4A-9F78-A25DCB39683D}">
      <dgm:prSet/>
      <dgm:spPr/>
      <dgm:t>
        <a:bodyPr/>
        <a:lstStyle/>
        <a:p>
          <a:endParaRPr lang="en-US"/>
        </a:p>
      </dgm:t>
    </dgm:pt>
    <dgm:pt modelId="{1BE4E38A-5C8C-F140-A1F1-0C1EBBE806B8}">
      <dgm:prSet phldrT="[Text]" custT="1"/>
      <dgm:spPr/>
      <dgm:t>
        <a:bodyPr/>
        <a:lstStyle/>
        <a:p>
          <a:r>
            <a:rPr lang="en-US" sz="2400" b="1" dirty="0"/>
            <a:t>Nasopharynx – includes:</a:t>
          </a:r>
        </a:p>
      </dgm:t>
    </dgm:pt>
    <dgm:pt modelId="{6E076E59-D6DA-1745-8D27-038AEC8AF1BA}" type="parTrans" cxnId="{7A2CE75F-58C0-D345-8DBF-282D19DCA6C1}">
      <dgm:prSet/>
      <dgm:spPr/>
      <dgm:t>
        <a:bodyPr/>
        <a:lstStyle/>
        <a:p>
          <a:endParaRPr lang="en-US"/>
        </a:p>
      </dgm:t>
    </dgm:pt>
    <dgm:pt modelId="{417B33F4-D2B9-8640-B1B4-7768C295CDD9}" type="sibTrans" cxnId="{7A2CE75F-58C0-D345-8DBF-282D19DCA6C1}">
      <dgm:prSet/>
      <dgm:spPr/>
      <dgm:t>
        <a:bodyPr/>
        <a:lstStyle/>
        <a:p>
          <a:endParaRPr lang="en-US"/>
        </a:p>
      </dgm:t>
    </dgm:pt>
    <dgm:pt modelId="{CE015647-D279-7C42-B1CE-4150021DE8FB}">
      <dgm:prSet phldrT="[Text]"/>
      <dgm:spPr/>
      <dgm:t>
        <a:bodyPr/>
        <a:lstStyle/>
        <a:p>
          <a:r>
            <a:rPr lang="en-US" sz="2400" b="1" dirty="0"/>
            <a:t>Oropharynx / Hypopharynx – includes:</a:t>
          </a:r>
        </a:p>
      </dgm:t>
    </dgm:pt>
    <dgm:pt modelId="{C31A6D49-681A-6148-92B5-FD1644231661}" type="parTrans" cxnId="{2C209C92-74CC-214E-AD5A-C6573BD23E7B}">
      <dgm:prSet/>
      <dgm:spPr/>
      <dgm:t>
        <a:bodyPr/>
        <a:lstStyle/>
        <a:p>
          <a:endParaRPr lang="en-US"/>
        </a:p>
      </dgm:t>
    </dgm:pt>
    <dgm:pt modelId="{8AC5511E-E744-1C4B-86D1-1ED647602AD2}" type="sibTrans" cxnId="{2C209C92-74CC-214E-AD5A-C6573BD23E7B}">
      <dgm:prSet/>
      <dgm:spPr/>
      <dgm:t>
        <a:bodyPr/>
        <a:lstStyle/>
        <a:p>
          <a:endParaRPr lang="en-US"/>
        </a:p>
      </dgm:t>
    </dgm:pt>
    <dgm:pt modelId="{410A2D85-9AE7-1C46-854D-38E7EF26094D}">
      <dgm:prSet custT="1"/>
      <dgm:spPr/>
      <dgm:t>
        <a:bodyPr/>
        <a:lstStyle/>
        <a:p>
          <a:pPr>
            <a:buFont typeface="Arial" panose="020B0604020202020204" pitchFamily="34" charset="0"/>
            <a:buChar char="•"/>
          </a:pPr>
          <a:r>
            <a:rPr lang="en-GB" sz="2000" dirty="0"/>
            <a:t>Persistent nosebleeds</a:t>
          </a:r>
        </a:p>
      </dgm:t>
    </dgm:pt>
    <dgm:pt modelId="{D760C449-1AEB-6A46-9BA6-0DB5DBA5B9AF}" type="parTrans" cxnId="{D640449F-85B1-DF4A-9EE4-E3F0AFEBDCFC}">
      <dgm:prSet/>
      <dgm:spPr/>
      <dgm:t>
        <a:bodyPr/>
        <a:lstStyle/>
        <a:p>
          <a:endParaRPr lang="en-US"/>
        </a:p>
      </dgm:t>
    </dgm:pt>
    <dgm:pt modelId="{32F91D80-4E03-1A40-943A-225CD8C428B5}" type="sibTrans" cxnId="{D640449F-85B1-DF4A-9EE4-E3F0AFEBDCFC}">
      <dgm:prSet/>
      <dgm:spPr/>
      <dgm:t>
        <a:bodyPr/>
        <a:lstStyle/>
        <a:p>
          <a:endParaRPr lang="en-US"/>
        </a:p>
      </dgm:t>
    </dgm:pt>
    <dgm:pt modelId="{264D47CA-5ABD-4B43-BC62-B357959C2560}">
      <dgm:prSet phldrT="[Text]" custT="1"/>
      <dgm:spPr/>
      <dgm:t>
        <a:bodyPr/>
        <a:lstStyle/>
        <a:p>
          <a:pPr>
            <a:buFont typeface="Arial" panose="020B0604020202020204" pitchFamily="34" charset="0"/>
            <a:buChar char="•"/>
          </a:pPr>
          <a:r>
            <a:rPr lang="en-GB" sz="2000" dirty="0"/>
            <a:t>Difficulty swallowing</a:t>
          </a:r>
          <a:endParaRPr lang="en-US" sz="2000" dirty="0"/>
        </a:p>
      </dgm:t>
    </dgm:pt>
    <dgm:pt modelId="{844B35C3-EFDC-C14F-B4D9-48B5535C6A9D}" type="parTrans" cxnId="{671E568E-042B-CB43-80A7-5AA105F47D57}">
      <dgm:prSet/>
      <dgm:spPr/>
      <dgm:t>
        <a:bodyPr/>
        <a:lstStyle/>
        <a:p>
          <a:endParaRPr lang="en-US"/>
        </a:p>
      </dgm:t>
    </dgm:pt>
    <dgm:pt modelId="{32DB4604-043D-EB41-9918-46931687F94F}" type="sibTrans" cxnId="{671E568E-042B-CB43-80A7-5AA105F47D57}">
      <dgm:prSet/>
      <dgm:spPr/>
      <dgm:t>
        <a:bodyPr/>
        <a:lstStyle/>
        <a:p>
          <a:endParaRPr lang="en-US"/>
        </a:p>
      </dgm:t>
    </dgm:pt>
    <dgm:pt modelId="{9C5A68D1-5124-A344-8DC2-C188FC58D174}">
      <dgm:prSet phldrT="[Text]"/>
      <dgm:spPr/>
      <dgm:t>
        <a:bodyPr/>
        <a:lstStyle/>
        <a:p>
          <a:endParaRPr lang="en-US" sz="1900" dirty="0"/>
        </a:p>
      </dgm:t>
    </dgm:pt>
    <dgm:pt modelId="{B257A151-EBC5-4E4B-9E0F-605555CBD7F3}" type="parTrans" cxnId="{4E24F2D9-307C-144D-8F8C-AA3C75FFB4E1}">
      <dgm:prSet/>
      <dgm:spPr/>
      <dgm:t>
        <a:bodyPr/>
        <a:lstStyle/>
        <a:p>
          <a:endParaRPr lang="en-US"/>
        </a:p>
      </dgm:t>
    </dgm:pt>
    <dgm:pt modelId="{03D7268D-E063-3B4B-B995-54EF70BB6219}" type="sibTrans" cxnId="{4E24F2D9-307C-144D-8F8C-AA3C75FFB4E1}">
      <dgm:prSet/>
      <dgm:spPr/>
      <dgm:t>
        <a:bodyPr/>
        <a:lstStyle/>
        <a:p>
          <a:endParaRPr lang="en-US"/>
        </a:p>
      </dgm:t>
    </dgm:pt>
    <dgm:pt modelId="{37056A7F-CC1D-4843-B476-E4B4CA4C487B}">
      <dgm:prSet phldrT="[Text]" custT="1"/>
      <dgm:spPr/>
      <dgm:t>
        <a:bodyPr/>
        <a:lstStyle/>
        <a:p>
          <a:pPr>
            <a:buFont typeface="Arial" panose="020B0604020202020204" pitchFamily="34" charset="0"/>
            <a:buChar char="•"/>
          </a:pPr>
          <a:r>
            <a:rPr lang="en-GB" sz="2000" dirty="0"/>
            <a:t>A lump in the throat for 3 weeks or more</a:t>
          </a:r>
          <a:endParaRPr lang="en-US" sz="2000" dirty="0"/>
        </a:p>
      </dgm:t>
    </dgm:pt>
    <dgm:pt modelId="{C70BB5EA-F5BC-6F4F-8EE1-7C4E187FEEC7}" type="sibTrans" cxnId="{8D859D0B-23D3-3444-B3BA-7E7DF95E164E}">
      <dgm:prSet/>
      <dgm:spPr/>
      <dgm:t>
        <a:bodyPr/>
        <a:lstStyle/>
        <a:p>
          <a:endParaRPr lang="en-US"/>
        </a:p>
      </dgm:t>
    </dgm:pt>
    <dgm:pt modelId="{CC96EBD7-4FFC-C341-9C19-1A81A51ED50D}" type="parTrans" cxnId="{8D859D0B-23D3-3444-B3BA-7E7DF95E164E}">
      <dgm:prSet/>
      <dgm:spPr/>
      <dgm:t>
        <a:bodyPr/>
        <a:lstStyle/>
        <a:p>
          <a:endParaRPr lang="en-US"/>
        </a:p>
      </dgm:t>
    </dgm:pt>
    <dgm:pt modelId="{056E1589-828E-4425-86D9-1393AB54FCBA}">
      <dgm:prSet custT="1"/>
      <dgm:spPr/>
      <dgm:t>
        <a:bodyPr/>
        <a:lstStyle/>
        <a:p>
          <a:pPr>
            <a:buFont typeface="Arial" panose="020B0604020202020204" pitchFamily="34" charset="0"/>
            <a:buChar char="•"/>
          </a:pPr>
          <a:r>
            <a:rPr lang="en-GB" sz="2000" dirty="0"/>
            <a:t>Decreased sense of smell</a:t>
          </a:r>
        </a:p>
      </dgm:t>
    </dgm:pt>
    <dgm:pt modelId="{C1DA2062-6E53-46A4-8D7E-04902B302607}" type="parTrans" cxnId="{8A2B074C-A641-4906-8C19-1886803DCB60}">
      <dgm:prSet/>
      <dgm:spPr/>
      <dgm:t>
        <a:bodyPr/>
        <a:lstStyle/>
        <a:p>
          <a:endParaRPr lang="en-GB"/>
        </a:p>
      </dgm:t>
    </dgm:pt>
    <dgm:pt modelId="{85D3272C-7906-4393-A3E1-BD5C0FCA962A}" type="sibTrans" cxnId="{8A2B074C-A641-4906-8C19-1886803DCB60}">
      <dgm:prSet/>
      <dgm:spPr/>
      <dgm:t>
        <a:bodyPr/>
        <a:lstStyle/>
        <a:p>
          <a:endParaRPr lang="en-GB"/>
        </a:p>
      </dgm:t>
    </dgm:pt>
    <dgm:pt modelId="{27E4B951-4B10-4BBD-AB60-C735DB17C10A}">
      <dgm:prSet custT="1"/>
      <dgm:spPr/>
      <dgm:t>
        <a:bodyPr/>
        <a:lstStyle/>
        <a:p>
          <a:pPr>
            <a:buFont typeface="Arial" panose="020B0604020202020204" pitchFamily="34" charset="0"/>
            <a:buChar char="•"/>
          </a:pPr>
          <a:r>
            <a:rPr lang="en-GB" sz="2000" dirty="0"/>
            <a:t>Bulging of one eye</a:t>
          </a:r>
        </a:p>
      </dgm:t>
    </dgm:pt>
    <dgm:pt modelId="{FEB0FE25-0E62-4D0A-928A-BF72ECEEA720}" type="parTrans" cxnId="{E9E05534-F317-44AC-984C-BDED9C31D8D1}">
      <dgm:prSet/>
      <dgm:spPr/>
      <dgm:t>
        <a:bodyPr/>
        <a:lstStyle/>
        <a:p>
          <a:endParaRPr lang="en-GB"/>
        </a:p>
      </dgm:t>
    </dgm:pt>
    <dgm:pt modelId="{FA893453-9AC2-4A43-AF01-6B61619B487C}" type="sibTrans" cxnId="{E9E05534-F317-44AC-984C-BDED9C31D8D1}">
      <dgm:prSet/>
      <dgm:spPr/>
      <dgm:t>
        <a:bodyPr/>
        <a:lstStyle/>
        <a:p>
          <a:endParaRPr lang="en-GB"/>
        </a:p>
      </dgm:t>
    </dgm:pt>
    <dgm:pt modelId="{C4451740-C790-434B-8987-138BCAD98529}">
      <dgm:prSet custT="1"/>
      <dgm:spPr/>
      <dgm:t>
        <a:bodyPr/>
        <a:lstStyle/>
        <a:p>
          <a:pPr>
            <a:buFont typeface="Arial" panose="020B0604020202020204" pitchFamily="34" charset="0"/>
            <a:buChar char="•"/>
          </a:pPr>
          <a:r>
            <a:rPr lang="en-GB" sz="2000" dirty="0"/>
            <a:t>Loss of vision</a:t>
          </a:r>
        </a:p>
      </dgm:t>
    </dgm:pt>
    <dgm:pt modelId="{60D89914-C359-4BD8-A2BB-B760B7AB2524}" type="parTrans" cxnId="{09DAC0D1-2E98-4381-AA97-68F6314EBBE9}">
      <dgm:prSet/>
      <dgm:spPr/>
      <dgm:t>
        <a:bodyPr/>
        <a:lstStyle/>
        <a:p>
          <a:endParaRPr lang="en-GB"/>
        </a:p>
      </dgm:t>
    </dgm:pt>
    <dgm:pt modelId="{A39B2DFC-3018-455B-81C2-27CAF6BCACE8}" type="sibTrans" cxnId="{09DAC0D1-2E98-4381-AA97-68F6314EBBE9}">
      <dgm:prSet/>
      <dgm:spPr/>
      <dgm:t>
        <a:bodyPr/>
        <a:lstStyle/>
        <a:p>
          <a:endParaRPr lang="en-GB"/>
        </a:p>
      </dgm:t>
    </dgm:pt>
    <dgm:pt modelId="{67A127C9-EDB4-42D4-92A2-B78C8800CD4F}">
      <dgm:prSet custT="1"/>
      <dgm:spPr/>
      <dgm:t>
        <a:bodyPr/>
        <a:lstStyle/>
        <a:p>
          <a:pPr>
            <a:buFont typeface="Arial" panose="020B0604020202020204" pitchFamily="34" charset="0"/>
            <a:buChar char="•"/>
          </a:pPr>
          <a:r>
            <a:rPr lang="en-GB" sz="2000" dirty="0"/>
            <a:t>Pain in the area of the eye</a:t>
          </a:r>
        </a:p>
      </dgm:t>
    </dgm:pt>
    <dgm:pt modelId="{1D775D80-A907-4873-8389-79A458C5BFA6}" type="parTrans" cxnId="{55E27437-3F77-4B82-9934-3426387FFD99}">
      <dgm:prSet/>
      <dgm:spPr/>
      <dgm:t>
        <a:bodyPr/>
        <a:lstStyle/>
        <a:p>
          <a:endParaRPr lang="en-GB"/>
        </a:p>
      </dgm:t>
    </dgm:pt>
    <dgm:pt modelId="{9B6255F7-888E-4A08-8613-B02A589B706A}" type="sibTrans" cxnId="{55E27437-3F77-4B82-9934-3426387FFD99}">
      <dgm:prSet/>
      <dgm:spPr/>
      <dgm:t>
        <a:bodyPr/>
        <a:lstStyle/>
        <a:p>
          <a:endParaRPr lang="en-GB"/>
        </a:p>
      </dgm:t>
    </dgm:pt>
    <dgm:pt modelId="{17A3224B-927D-4AFA-A4BA-B00C45068C47}">
      <dgm:prSet phldrT="[Text]" custT="1"/>
      <dgm:spPr/>
      <dgm:t>
        <a:bodyPr/>
        <a:lstStyle/>
        <a:p>
          <a:pPr>
            <a:buFont typeface="Arial" panose="020B0604020202020204" pitchFamily="34" charset="0"/>
            <a:buChar char="•"/>
          </a:pPr>
          <a:r>
            <a:rPr lang="en-US" sz="2000" dirty="0"/>
            <a:t>Hearing loss</a:t>
          </a:r>
        </a:p>
      </dgm:t>
    </dgm:pt>
    <dgm:pt modelId="{CCE7F963-C373-487F-9F5E-6B1F7CD20C3F}" type="parTrans" cxnId="{907F9D78-6A70-4208-89E9-86DC93C1CFFE}">
      <dgm:prSet/>
      <dgm:spPr/>
      <dgm:t>
        <a:bodyPr/>
        <a:lstStyle/>
        <a:p>
          <a:endParaRPr lang="en-GB"/>
        </a:p>
      </dgm:t>
    </dgm:pt>
    <dgm:pt modelId="{D0D85C09-2C72-4924-AE34-DC21BF25551C}" type="sibTrans" cxnId="{907F9D78-6A70-4208-89E9-86DC93C1CFFE}">
      <dgm:prSet/>
      <dgm:spPr/>
      <dgm:t>
        <a:bodyPr/>
        <a:lstStyle/>
        <a:p>
          <a:endParaRPr lang="en-GB"/>
        </a:p>
      </dgm:t>
    </dgm:pt>
    <dgm:pt modelId="{4AF20885-F44B-4F19-80F0-3103D8A97F0C}">
      <dgm:prSet phldrT="[Text]" custT="1"/>
      <dgm:spPr/>
      <dgm:t>
        <a:bodyPr/>
        <a:lstStyle/>
        <a:p>
          <a:pPr>
            <a:buFont typeface="Arial" panose="020B0604020202020204" pitchFamily="34" charset="0"/>
            <a:buChar char="•"/>
          </a:pPr>
          <a:r>
            <a:rPr lang="en-US" sz="2000" dirty="0"/>
            <a:t>Headaches</a:t>
          </a:r>
        </a:p>
      </dgm:t>
    </dgm:pt>
    <dgm:pt modelId="{9EAD6F1E-D87F-4764-9FB5-D3516E2C7FB4}" type="parTrans" cxnId="{73E82995-9F36-45AE-8B82-5A637952889F}">
      <dgm:prSet/>
      <dgm:spPr/>
      <dgm:t>
        <a:bodyPr/>
        <a:lstStyle/>
        <a:p>
          <a:endParaRPr lang="en-GB"/>
        </a:p>
      </dgm:t>
    </dgm:pt>
    <dgm:pt modelId="{4561C373-EEC6-4541-B822-4D21C8059CDA}" type="sibTrans" cxnId="{73E82995-9F36-45AE-8B82-5A637952889F}">
      <dgm:prSet/>
      <dgm:spPr/>
      <dgm:t>
        <a:bodyPr/>
        <a:lstStyle/>
        <a:p>
          <a:endParaRPr lang="en-GB"/>
        </a:p>
      </dgm:t>
    </dgm:pt>
    <dgm:pt modelId="{9D3F06F7-8442-4F8A-88A9-79385B530570}">
      <dgm:prSet phldrT="[Text]" custT="1"/>
      <dgm:spPr/>
      <dgm:t>
        <a:bodyPr/>
        <a:lstStyle/>
        <a:p>
          <a:pPr>
            <a:buFont typeface="Arial" panose="020B0604020202020204" pitchFamily="34" charset="0"/>
            <a:buChar char="•"/>
          </a:pPr>
          <a:r>
            <a:rPr lang="en-US" sz="2000" dirty="0"/>
            <a:t>Double vision</a:t>
          </a:r>
        </a:p>
      </dgm:t>
    </dgm:pt>
    <dgm:pt modelId="{B1A5F7A6-A9C5-4B64-AAED-FBACEE2BD373}" type="parTrans" cxnId="{92C46CE5-0E25-4EE4-8BE8-79A1FFB7103A}">
      <dgm:prSet/>
      <dgm:spPr/>
      <dgm:t>
        <a:bodyPr/>
        <a:lstStyle/>
        <a:p>
          <a:endParaRPr lang="en-GB"/>
        </a:p>
      </dgm:t>
    </dgm:pt>
    <dgm:pt modelId="{CCEA0F07-771C-4292-BACE-D74A592036A6}" type="sibTrans" cxnId="{92C46CE5-0E25-4EE4-8BE8-79A1FFB7103A}">
      <dgm:prSet/>
      <dgm:spPr/>
      <dgm:t>
        <a:bodyPr/>
        <a:lstStyle/>
        <a:p>
          <a:endParaRPr lang="en-GB"/>
        </a:p>
      </dgm:t>
    </dgm:pt>
    <dgm:pt modelId="{EAD4FB2A-4973-4289-9B86-774D262995AC}">
      <dgm:prSet phldrT="[Text]" custT="1"/>
      <dgm:spPr/>
      <dgm:t>
        <a:bodyPr/>
        <a:lstStyle/>
        <a:p>
          <a:pPr>
            <a:buFont typeface="Arial" panose="020B0604020202020204" pitchFamily="34" charset="0"/>
            <a:buChar char="•"/>
          </a:pPr>
          <a:r>
            <a:rPr lang="en-US" sz="2000"/>
            <a:t>Fluid in the ear</a:t>
          </a:r>
          <a:endParaRPr lang="en-US" sz="2000" dirty="0"/>
        </a:p>
      </dgm:t>
    </dgm:pt>
    <dgm:pt modelId="{088BFD5E-0523-4DFC-90DE-1A3127C5D1A4}" type="parTrans" cxnId="{25469090-0FC5-4AD8-8383-7B6C309AF69F}">
      <dgm:prSet/>
      <dgm:spPr/>
      <dgm:t>
        <a:bodyPr/>
        <a:lstStyle/>
        <a:p>
          <a:endParaRPr lang="en-GB"/>
        </a:p>
      </dgm:t>
    </dgm:pt>
    <dgm:pt modelId="{6AD80478-2450-488D-B15E-3A1E0CBD07FA}" type="sibTrans" cxnId="{25469090-0FC5-4AD8-8383-7B6C309AF69F}">
      <dgm:prSet/>
      <dgm:spPr/>
      <dgm:t>
        <a:bodyPr/>
        <a:lstStyle/>
        <a:p>
          <a:endParaRPr lang="en-GB"/>
        </a:p>
      </dgm:t>
    </dgm:pt>
    <dgm:pt modelId="{B74D89F8-D3B4-40C1-9514-57CAB840616A}">
      <dgm:prSet phldrT="[Text]" custT="1"/>
      <dgm:spPr/>
      <dgm:t>
        <a:bodyPr/>
        <a:lstStyle/>
        <a:p>
          <a:pPr>
            <a:buFont typeface="Arial" panose="020B0604020202020204" pitchFamily="34" charset="0"/>
            <a:buChar char="•"/>
          </a:pPr>
          <a:r>
            <a:rPr lang="en-US" sz="2000" dirty="0"/>
            <a:t>A lump in the neck</a:t>
          </a:r>
        </a:p>
      </dgm:t>
    </dgm:pt>
    <dgm:pt modelId="{BCEBB92E-F27B-4EEB-8BA1-54A4BFC7CC41}" type="parTrans" cxnId="{40119E6D-547C-4F03-B635-B8B07CABD885}">
      <dgm:prSet/>
      <dgm:spPr/>
      <dgm:t>
        <a:bodyPr/>
        <a:lstStyle/>
        <a:p>
          <a:endParaRPr lang="en-GB"/>
        </a:p>
      </dgm:t>
    </dgm:pt>
    <dgm:pt modelId="{8F0B76C0-E29A-46AD-9D11-73D64B7EE093}" type="sibTrans" cxnId="{40119E6D-547C-4F03-B635-B8B07CABD885}">
      <dgm:prSet/>
      <dgm:spPr/>
      <dgm:t>
        <a:bodyPr/>
        <a:lstStyle/>
        <a:p>
          <a:endParaRPr lang="en-GB"/>
        </a:p>
      </dgm:t>
    </dgm:pt>
    <dgm:pt modelId="{DF1DCC05-3D45-4EB2-BF93-11D2FEE6289F}">
      <dgm:prSet phldrT="[Text]" custT="1"/>
      <dgm:spPr/>
      <dgm:t>
        <a:bodyPr/>
        <a:lstStyle/>
        <a:p>
          <a:pPr>
            <a:buFont typeface="Arial" panose="020B0604020202020204" pitchFamily="34" charset="0"/>
            <a:buChar char="•"/>
          </a:pPr>
          <a:r>
            <a:rPr lang="en-US" sz="2000" dirty="0"/>
            <a:t>Weight loss</a:t>
          </a:r>
        </a:p>
      </dgm:t>
    </dgm:pt>
    <dgm:pt modelId="{7782D027-95D5-4991-9610-1BA2E4D813D7}" type="parTrans" cxnId="{208A66F6-6231-4087-AA42-47FF193B09C5}">
      <dgm:prSet/>
      <dgm:spPr/>
      <dgm:t>
        <a:bodyPr/>
        <a:lstStyle/>
        <a:p>
          <a:endParaRPr lang="en-GB"/>
        </a:p>
      </dgm:t>
    </dgm:pt>
    <dgm:pt modelId="{ABED72BD-90AB-4798-888E-120B08322C48}" type="sibTrans" cxnId="{208A66F6-6231-4087-AA42-47FF193B09C5}">
      <dgm:prSet/>
      <dgm:spPr/>
      <dgm:t>
        <a:bodyPr/>
        <a:lstStyle/>
        <a:p>
          <a:endParaRPr lang="en-GB"/>
        </a:p>
      </dgm:t>
    </dgm:pt>
    <dgm:pt modelId="{94297FEC-B503-4ECE-9FCA-9A0D1D7C4CAD}">
      <dgm:prSet phldrT="[Text]" custT="1"/>
      <dgm:spPr/>
      <dgm:t>
        <a:bodyPr/>
        <a:lstStyle/>
        <a:p>
          <a:pPr>
            <a:buFont typeface="Arial" panose="020B0604020202020204" pitchFamily="34" charset="0"/>
            <a:buChar char="•"/>
          </a:pPr>
          <a:r>
            <a:rPr lang="en-US" sz="2000" dirty="0"/>
            <a:t>Bad breath</a:t>
          </a:r>
        </a:p>
      </dgm:t>
    </dgm:pt>
    <dgm:pt modelId="{D262A4B3-AFFF-4228-A8B5-263B8AB886B9}" type="parTrans" cxnId="{EB8EEB80-4E99-4CCB-88FF-E4B1C4DD15A2}">
      <dgm:prSet/>
      <dgm:spPr/>
      <dgm:t>
        <a:bodyPr/>
        <a:lstStyle/>
        <a:p>
          <a:endParaRPr lang="en-GB"/>
        </a:p>
      </dgm:t>
    </dgm:pt>
    <dgm:pt modelId="{0B986448-270C-4615-962F-C1A8F4007A98}" type="sibTrans" cxnId="{EB8EEB80-4E99-4CCB-88FF-E4B1C4DD15A2}">
      <dgm:prSet/>
      <dgm:spPr/>
      <dgm:t>
        <a:bodyPr/>
        <a:lstStyle/>
        <a:p>
          <a:endParaRPr lang="en-GB"/>
        </a:p>
      </dgm:t>
    </dgm:pt>
    <dgm:pt modelId="{6EA22716-BCC9-4000-B923-5D9CA13EFE44}">
      <dgm:prSet phldrT="[Text]" custT="1"/>
      <dgm:spPr/>
      <dgm:t>
        <a:bodyPr/>
        <a:lstStyle/>
        <a:p>
          <a:pPr>
            <a:buFont typeface="Arial" panose="020B0604020202020204" pitchFamily="34" charset="0"/>
            <a:buChar char="•"/>
          </a:pPr>
          <a:r>
            <a:rPr lang="en-US" sz="2000" dirty="0"/>
            <a:t>Fluid in the ear</a:t>
          </a:r>
        </a:p>
      </dgm:t>
    </dgm:pt>
    <dgm:pt modelId="{08AE45D6-4F75-4B69-8724-C79ED06AA6EE}" type="parTrans" cxnId="{872F68F9-61CE-47EF-940E-C66D376CA386}">
      <dgm:prSet/>
      <dgm:spPr/>
      <dgm:t>
        <a:bodyPr/>
        <a:lstStyle/>
        <a:p>
          <a:endParaRPr lang="en-GB"/>
        </a:p>
      </dgm:t>
    </dgm:pt>
    <dgm:pt modelId="{207C080F-0AF3-427D-B1F3-EEEC518F9379}" type="sibTrans" cxnId="{872F68F9-61CE-47EF-940E-C66D376CA386}">
      <dgm:prSet/>
      <dgm:spPr/>
      <dgm:t>
        <a:bodyPr/>
        <a:lstStyle/>
        <a:p>
          <a:endParaRPr lang="en-GB"/>
        </a:p>
      </dgm:t>
    </dgm:pt>
    <dgm:pt modelId="{16281687-5364-1F41-856D-43D9B86316DA}" type="pres">
      <dgm:prSet presAssocID="{C1B755B5-E805-BD4A-BCEC-3D0CC9F365DD}" presName="diagram" presStyleCnt="0">
        <dgm:presLayoutVars>
          <dgm:dir/>
          <dgm:resizeHandles val="exact"/>
        </dgm:presLayoutVars>
      </dgm:prSet>
      <dgm:spPr/>
    </dgm:pt>
    <dgm:pt modelId="{1203D987-DE91-F849-A3D7-C988B64DEFC5}" type="pres">
      <dgm:prSet presAssocID="{45F44452-B66A-C14B-A20B-5C38B4F52759}" presName="node" presStyleLbl="node1" presStyleIdx="0" presStyleCnt="3" custScaleX="136366">
        <dgm:presLayoutVars>
          <dgm:bulletEnabled val="1"/>
        </dgm:presLayoutVars>
      </dgm:prSet>
      <dgm:spPr/>
    </dgm:pt>
    <dgm:pt modelId="{2593DA83-0BCA-7D4B-950B-09B292A4D563}" type="pres">
      <dgm:prSet presAssocID="{B1BC8A38-D787-BF48-A9C0-CEF0008774D9}" presName="sibTrans" presStyleCnt="0"/>
      <dgm:spPr/>
    </dgm:pt>
    <dgm:pt modelId="{1F8DA3D6-6F9E-0C42-8F8B-C0A2907262B2}" type="pres">
      <dgm:prSet presAssocID="{1BE4E38A-5C8C-F140-A1F1-0C1EBBE806B8}" presName="node" presStyleLbl="node1" presStyleIdx="1" presStyleCnt="3" custScaleX="144543">
        <dgm:presLayoutVars>
          <dgm:bulletEnabled val="1"/>
        </dgm:presLayoutVars>
      </dgm:prSet>
      <dgm:spPr/>
    </dgm:pt>
    <dgm:pt modelId="{EC8C2427-B181-3640-B894-4BE2D3C7D557}" type="pres">
      <dgm:prSet presAssocID="{417B33F4-D2B9-8640-B1B4-7768C295CDD9}" presName="sibTrans" presStyleCnt="0"/>
      <dgm:spPr/>
    </dgm:pt>
    <dgm:pt modelId="{07F28565-70DC-DF4F-B4F5-CE9F7D629E51}" type="pres">
      <dgm:prSet presAssocID="{CE015647-D279-7C42-B1CE-4150021DE8FB}" presName="node" presStyleLbl="node1" presStyleIdx="2" presStyleCnt="3" custScaleX="147146">
        <dgm:presLayoutVars>
          <dgm:bulletEnabled val="1"/>
        </dgm:presLayoutVars>
      </dgm:prSet>
      <dgm:spPr/>
    </dgm:pt>
  </dgm:ptLst>
  <dgm:cxnLst>
    <dgm:cxn modelId="{15108100-48D8-4254-B9A9-DB283E95A251}" type="presOf" srcId="{9D3F06F7-8442-4F8A-88A9-79385B530570}" destId="{1F8DA3D6-6F9E-0C42-8F8B-C0A2907262B2}" srcOrd="0" destOrd="5" presId="urn:microsoft.com/office/officeart/2005/8/layout/default"/>
    <dgm:cxn modelId="{8D859D0B-23D3-3444-B3BA-7E7DF95E164E}" srcId="{1BE4E38A-5C8C-F140-A1F1-0C1EBBE806B8}" destId="{37056A7F-CC1D-4843-B476-E4B4CA4C487B}" srcOrd="0" destOrd="0" parTransId="{CC96EBD7-4FFC-C341-9C19-1A81A51ED50D}" sibTransId="{C70BB5EA-F5BC-6F4F-8EE1-7C4E187FEEC7}"/>
    <dgm:cxn modelId="{8736DB11-7553-465F-A29E-EE3E8D91CB27}" type="presOf" srcId="{EAD4FB2A-4973-4289-9B86-774D262995AC}" destId="{1F8DA3D6-6F9E-0C42-8F8B-C0A2907262B2}" srcOrd="0" destOrd="6" presId="urn:microsoft.com/office/officeart/2005/8/layout/default"/>
    <dgm:cxn modelId="{F2DF3416-704C-42F7-89B1-C8A2551E4066}" type="presOf" srcId="{67A127C9-EDB4-42D4-92A2-B78C8800CD4F}" destId="{1203D987-DE91-F849-A3D7-C988B64DEFC5}" srcOrd="0" destOrd="5" presId="urn:microsoft.com/office/officeart/2005/8/layout/default"/>
    <dgm:cxn modelId="{B7F8E116-58BD-AE44-AC6F-44CD39125B43}" type="presOf" srcId="{410A2D85-9AE7-1C46-854D-38E7EF26094D}" destId="{1203D987-DE91-F849-A3D7-C988B64DEFC5}" srcOrd="0" destOrd="1" presId="urn:microsoft.com/office/officeart/2005/8/layout/default"/>
    <dgm:cxn modelId="{F99E7125-29DD-854F-90C0-AF8ED76FD103}" type="presOf" srcId="{264D47CA-5ABD-4B43-BC62-B357959C2560}" destId="{07F28565-70DC-DF4F-B4F5-CE9F7D629E51}" srcOrd="0" destOrd="1" presId="urn:microsoft.com/office/officeart/2005/8/layout/default"/>
    <dgm:cxn modelId="{EDE34129-A66B-498E-A025-EF0887E73491}" type="presOf" srcId="{17A3224B-927D-4AFA-A4BA-B00C45068C47}" destId="{1F8DA3D6-6F9E-0C42-8F8B-C0A2907262B2}" srcOrd="0" destOrd="3" presId="urn:microsoft.com/office/officeart/2005/8/layout/default"/>
    <dgm:cxn modelId="{E8455F2C-F839-1C4F-84A3-0B99D21C4F4C}" type="presOf" srcId="{9C5A68D1-5124-A344-8DC2-C188FC58D174}" destId="{07F28565-70DC-DF4F-B4F5-CE9F7D629E51}" srcOrd="0" destOrd="5" presId="urn:microsoft.com/office/officeart/2005/8/layout/default"/>
    <dgm:cxn modelId="{E9E05534-F317-44AC-984C-BDED9C31D8D1}" srcId="{45F44452-B66A-C14B-A20B-5C38B4F52759}" destId="{27E4B951-4B10-4BBD-AB60-C735DB17C10A}" srcOrd="2" destOrd="0" parTransId="{FEB0FE25-0E62-4D0A-928A-BF72ECEEA720}" sibTransId="{FA893453-9AC2-4A43-AF01-6B61619B487C}"/>
    <dgm:cxn modelId="{55E27437-3F77-4B82-9934-3426387FFD99}" srcId="{45F44452-B66A-C14B-A20B-5C38B4F52759}" destId="{67A127C9-EDB4-42D4-92A2-B78C8800CD4F}" srcOrd="4" destOrd="0" parTransId="{1D775D80-A907-4873-8389-79A458C5BFA6}" sibTransId="{9B6255F7-888E-4A08-8613-B02A589B706A}"/>
    <dgm:cxn modelId="{6E41BB38-DD4A-4540-9A56-8ED8975001A0}" type="presOf" srcId="{6EA22716-BCC9-4000-B923-5D9CA13EFE44}" destId="{1F8DA3D6-6F9E-0C42-8F8B-C0A2907262B2}" srcOrd="0" destOrd="2" presId="urn:microsoft.com/office/officeart/2005/8/layout/default"/>
    <dgm:cxn modelId="{7A2CE75F-58C0-D345-8DBF-282D19DCA6C1}" srcId="{C1B755B5-E805-BD4A-BCEC-3D0CC9F365DD}" destId="{1BE4E38A-5C8C-F140-A1F1-0C1EBBE806B8}" srcOrd="1" destOrd="0" parTransId="{6E076E59-D6DA-1745-8D27-038AEC8AF1BA}" sibTransId="{417B33F4-D2B9-8640-B1B4-7768C295CDD9}"/>
    <dgm:cxn modelId="{8A2B074C-A641-4906-8C19-1886803DCB60}" srcId="{45F44452-B66A-C14B-A20B-5C38B4F52759}" destId="{056E1589-828E-4425-86D9-1393AB54FCBA}" srcOrd="1" destOrd="0" parTransId="{C1DA2062-6E53-46A4-8D7E-04902B302607}" sibTransId="{85D3272C-7906-4393-A3E1-BD5C0FCA962A}"/>
    <dgm:cxn modelId="{40119E6D-547C-4F03-B635-B8B07CABD885}" srcId="{CE015647-D279-7C42-B1CE-4150021DE8FB}" destId="{B74D89F8-D3B4-40C1-9514-57CAB840616A}" srcOrd="1" destOrd="0" parTransId="{BCEBB92E-F27B-4EEB-8BA1-54A4BFC7CC41}" sibTransId="{8F0B76C0-E29A-46AD-9D11-73D64B7EE093}"/>
    <dgm:cxn modelId="{A98DAA4F-48B8-43D0-857F-A506D1438460}" type="presOf" srcId="{4AF20885-F44B-4F19-80F0-3103D8A97F0C}" destId="{1F8DA3D6-6F9E-0C42-8F8B-C0A2907262B2}" srcOrd="0" destOrd="4" presId="urn:microsoft.com/office/officeart/2005/8/layout/default"/>
    <dgm:cxn modelId="{F302BC55-2B0F-D349-BB10-4A6A905C15F7}" type="presOf" srcId="{1BE4E38A-5C8C-F140-A1F1-0C1EBBE806B8}" destId="{1F8DA3D6-6F9E-0C42-8F8B-C0A2907262B2}" srcOrd="0" destOrd="0" presId="urn:microsoft.com/office/officeart/2005/8/layout/default"/>
    <dgm:cxn modelId="{907F9D78-6A70-4208-89E9-86DC93C1CFFE}" srcId="{1BE4E38A-5C8C-F140-A1F1-0C1EBBE806B8}" destId="{17A3224B-927D-4AFA-A4BA-B00C45068C47}" srcOrd="2" destOrd="0" parTransId="{CCE7F963-C373-487F-9F5E-6B1F7CD20C3F}" sibTransId="{D0D85C09-2C72-4924-AE34-DC21BF25551C}"/>
    <dgm:cxn modelId="{1858DD78-D38C-4DD5-B44B-4B84FE4F0EB7}" type="presOf" srcId="{C4451740-C790-434B-8987-138BCAD98529}" destId="{1203D987-DE91-F849-A3D7-C988B64DEFC5}" srcOrd="0" destOrd="4" presId="urn:microsoft.com/office/officeart/2005/8/layout/default"/>
    <dgm:cxn modelId="{EB8EEB80-4E99-4CCB-88FF-E4B1C4DD15A2}" srcId="{CE015647-D279-7C42-B1CE-4150021DE8FB}" destId="{94297FEC-B503-4ECE-9FCA-9A0D1D7C4CAD}" srcOrd="3" destOrd="0" parTransId="{D262A4B3-AFFF-4228-A8B5-263B8AB886B9}" sibTransId="{0B986448-270C-4615-962F-C1A8F4007A98}"/>
    <dgm:cxn modelId="{187BE589-A7DE-7342-9794-D72916657638}" type="presOf" srcId="{37056A7F-CC1D-4843-B476-E4B4CA4C487B}" destId="{1F8DA3D6-6F9E-0C42-8F8B-C0A2907262B2}" srcOrd="0" destOrd="1" presId="urn:microsoft.com/office/officeart/2005/8/layout/default"/>
    <dgm:cxn modelId="{EAB4298A-623E-4512-8F37-0CDE9F4F5287}" type="presOf" srcId="{27E4B951-4B10-4BBD-AB60-C735DB17C10A}" destId="{1203D987-DE91-F849-A3D7-C988B64DEFC5}" srcOrd="0" destOrd="3" presId="urn:microsoft.com/office/officeart/2005/8/layout/default"/>
    <dgm:cxn modelId="{671E568E-042B-CB43-80A7-5AA105F47D57}" srcId="{CE015647-D279-7C42-B1CE-4150021DE8FB}" destId="{264D47CA-5ABD-4B43-BC62-B357959C2560}" srcOrd="0" destOrd="0" parTransId="{844B35C3-EFDC-C14F-B4D9-48B5535C6A9D}" sibTransId="{32DB4604-043D-EB41-9918-46931687F94F}"/>
    <dgm:cxn modelId="{25469090-0FC5-4AD8-8383-7B6C309AF69F}" srcId="{1BE4E38A-5C8C-F140-A1F1-0C1EBBE806B8}" destId="{EAD4FB2A-4973-4289-9B86-774D262995AC}" srcOrd="5" destOrd="0" parTransId="{088BFD5E-0523-4DFC-90DE-1A3127C5D1A4}" sibTransId="{6AD80478-2450-488D-B15E-3A1E0CBD07FA}"/>
    <dgm:cxn modelId="{2C209C92-74CC-214E-AD5A-C6573BD23E7B}" srcId="{C1B755B5-E805-BD4A-BCEC-3D0CC9F365DD}" destId="{CE015647-D279-7C42-B1CE-4150021DE8FB}" srcOrd="2" destOrd="0" parTransId="{C31A6D49-681A-6148-92B5-FD1644231661}" sibTransId="{8AC5511E-E744-1C4B-86D1-1ED647602AD2}"/>
    <dgm:cxn modelId="{73E82995-9F36-45AE-8B82-5A637952889F}" srcId="{1BE4E38A-5C8C-F140-A1F1-0C1EBBE806B8}" destId="{4AF20885-F44B-4F19-80F0-3103D8A97F0C}" srcOrd="3" destOrd="0" parTransId="{9EAD6F1E-D87F-4764-9FB5-D3516E2C7FB4}" sibTransId="{4561C373-EEC6-4541-B822-4D21C8059CDA}"/>
    <dgm:cxn modelId="{5116969B-F716-450A-ADFC-EA7B757EAA41}" type="presOf" srcId="{B74D89F8-D3B4-40C1-9514-57CAB840616A}" destId="{07F28565-70DC-DF4F-B4F5-CE9F7D629E51}" srcOrd="0" destOrd="2" presId="urn:microsoft.com/office/officeart/2005/8/layout/default"/>
    <dgm:cxn modelId="{D640449F-85B1-DF4A-9EE4-E3F0AFEBDCFC}" srcId="{45F44452-B66A-C14B-A20B-5C38B4F52759}" destId="{410A2D85-9AE7-1C46-854D-38E7EF26094D}" srcOrd="0" destOrd="0" parTransId="{D760C449-1AEB-6A46-9BA6-0DB5DBA5B9AF}" sibTransId="{32F91D80-4E03-1A40-943A-225CD8C428B5}"/>
    <dgm:cxn modelId="{FA1588A6-DFBD-054B-A11A-D38E6AE8CD41}" type="presOf" srcId="{CE015647-D279-7C42-B1CE-4150021DE8FB}" destId="{07F28565-70DC-DF4F-B4F5-CE9F7D629E51}" srcOrd="0" destOrd="0" presId="urn:microsoft.com/office/officeart/2005/8/layout/default"/>
    <dgm:cxn modelId="{D61679A9-73F8-4F2A-A6E8-FE52CC36BF3C}" type="presOf" srcId="{DF1DCC05-3D45-4EB2-BF93-11D2FEE6289F}" destId="{07F28565-70DC-DF4F-B4F5-CE9F7D629E51}" srcOrd="0" destOrd="3" presId="urn:microsoft.com/office/officeart/2005/8/layout/default"/>
    <dgm:cxn modelId="{622812BD-C995-CD4A-9F78-A25DCB39683D}" srcId="{C1B755B5-E805-BD4A-BCEC-3D0CC9F365DD}" destId="{45F44452-B66A-C14B-A20B-5C38B4F52759}" srcOrd="0" destOrd="0" parTransId="{3D447130-AF95-5041-B342-76E4589BAA62}" sibTransId="{B1BC8A38-D787-BF48-A9C0-CEF0008774D9}"/>
    <dgm:cxn modelId="{09DAC0D1-2E98-4381-AA97-68F6314EBBE9}" srcId="{45F44452-B66A-C14B-A20B-5C38B4F52759}" destId="{C4451740-C790-434B-8987-138BCAD98529}" srcOrd="3" destOrd="0" parTransId="{60D89914-C359-4BD8-A2BB-B760B7AB2524}" sibTransId="{A39B2DFC-3018-455B-81C2-27CAF6BCACE8}"/>
    <dgm:cxn modelId="{43428ED4-C19A-8B4C-9463-D4F56965D52A}" type="presOf" srcId="{C1B755B5-E805-BD4A-BCEC-3D0CC9F365DD}" destId="{16281687-5364-1F41-856D-43D9B86316DA}" srcOrd="0" destOrd="0" presId="urn:microsoft.com/office/officeart/2005/8/layout/default"/>
    <dgm:cxn modelId="{6048C5D7-967D-48DC-963C-0A101F11ACE1}" type="presOf" srcId="{94297FEC-B503-4ECE-9FCA-9A0D1D7C4CAD}" destId="{07F28565-70DC-DF4F-B4F5-CE9F7D629E51}" srcOrd="0" destOrd="4" presId="urn:microsoft.com/office/officeart/2005/8/layout/default"/>
    <dgm:cxn modelId="{4E24F2D9-307C-144D-8F8C-AA3C75FFB4E1}" srcId="{CE015647-D279-7C42-B1CE-4150021DE8FB}" destId="{9C5A68D1-5124-A344-8DC2-C188FC58D174}" srcOrd="4" destOrd="0" parTransId="{B257A151-EBC5-4E4B-9E0F-605555CBD7F3}" sibTransId="{03D7268D-E063-3B4B-B995-54EF70BB6219}"/>
    <dgm:cxn modelId="{92C46CE5-0E25-4EE4-8BE8-79A1FFB7103A}" srcId="{1BE4E38A-5C8C-F140-A1F1-0C1EBBE806B8}" destId="{9D3F06F7-8442-4F8A-88A9-79385B530570}" srcOrd="4" destOrd="0" parTransId="{B1A5F7A6-A9C5-4B64-AAED-FBACEE2BD373}" sibTransId="{CCEA0F07-771C-4292-BACE-D74A592036A6}"/>
    <dgm:cxn modelId="{EB3EE7EA-E3EF-E049-B115-4EBEB2EBE9B7}" type="presOf" srcId="{45F44452-B66A-C14B-A20B-5C38B4F52759}" destId="{1203D987-DE91-F849-A3D7-C988B64DEFC5}" srcOrd="0" destOrd="0" presId="urn:microsoft.com/office/officeart/2005/8/layout/default"/>
    <dgm:cxn modelId="{208A66F6-6231-4087-AA42-47FF193B09C5}" srcId="{CE015647-D279-7C42-B1CE-4150021DE8FB}" destId="{DF1DCC05-3D45-4EB2-BF93-11D2FEE6289F}" srcOrd="2" destOrd="0" parTransId="{7782D027-95D5-4991-9610-1BA2E4D813D7}" sibTransId="{ABED72BD-90AB-4798-888E-120B08322C48}"/>
    <dgm:cxn modelId="{872F68F9-61CE-47EF-940E-C66D376CA386}" srcId="{1BE4E38A-5C8C-F140-A1F1-0C1EBBE806B8}" destId="{6EA22716-BCC9-4000-B923-5D9CA13EFE44}" srcOrd="1" destOrd="0" parTransId="{08AE45D6-4F75-4B69-8724-C79ED06AA6EE}" sibTransId="{207C080F-0AF3-427D-B1F3-EEEC518F9379}"/>
    <dgm:cxn modelId="{4FD458FC-81B6-4656-9F70-FFE8D3BF9F7C}" type="presOf" srcId="{056E1589-828E-4425-86D9-1393AB54FCBA}" destId="{1203D987-DE91-F849-A3D7-C988B64DEFC5}" srcOrd="0" destOrd="2" presId="urn:microsoft.com/office/officeart/2005/8/layout/default"/>
    <dgm:cxn modelId="{58C7918F-AD03-5A4D-A24D-2A29AD1C4516}" type="presParOf" srcId="{16281687-5364-1F41-856D-43D9B86316DA}" destId="{1203D987-DE91-F849-A3D7-C988B64DEFC5}" srcOrd="0" destOrd="0" presId="urn:microsoft.com/office/officeart/2005/8/layout/default"/>
    <dgm:cxn modelId="{0D62D3A3-C78A-9E41-B1A8-CBAFA6AD9840}" type="presParOf" srcId="{16281687-5364-1F41-856D-43D9B86316DA}" destId="{2593DA83-0BCA-7D4B-950B-09B292A4D563}" srcOrd="1" destOrd="0" presId="urn:microsoft.com/office/officeart/2005/8/layout/default"/>
    <dgm:cxn modelId="{57796B3D-2447-D348-89F7-FA625C4FD01D}" type="presParOf" srcId="{16281687-5364-1F41-856D-43D9B86316DA}" destId="{1F8DA3D6-6F9E-0C42-8F8B-C0A2907262B2}" srcOrd="2" destOrd="0" presId="urn:microsoft.com/office/officeart/2005/8/layout/default"/>
    <dgm:cxn modelId="{94521E78-1C88-D74D-9EC4-DEA8718F8E0E}" type="presParOf" srcId="{16281687-5364-1F41-856D-43D9B86316DA}" destId="{EC8C2427-B181-3640-B894-4BE2D3C7D557}" srcOrd="3" destOrd="0" presId="urn:microsoft.com/office/officeart/2005/8/layout/default"/>
    <dgm:cxn modelId="{154189A6-7E58-F246-8E4C-013BE6C9C0ED}" type="presParOf" srcId="{16281687-5364-1F41-856D-43D9B86316DA}" destId="{07F28565-70DC-DF4F-B4F5-CE9F7D629E51}" srcOrd="4"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03D987-DE91-F849-A3D7-C988B64DEFC5}">
      <dsp:nvSpPr>
        <dsp:cNvPr id="0" name=""/>
        <dsp:cNvSpPr/>
      </dsp:nvSpPr>
      <dsp:spPr>
        <a:xfrm>
          <a:off x="1" y="2719"/>
          <a:ext cx="4951126" cy="217845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dirty="0"/>
            <a:t>Nasal Cavity – includes:</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Persistent nosebleeds</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Decreased sense of smell</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Bulging of one eye</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Loss of vision</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Pain in the area of the eye</a:t>
          </a:r>
        </a:p>
      </dsp:txBody>
      <dsp:txXfrm>
        <a:off x="1" y="2719"/>
        <a:ext cx="4951126" cy="2178457"/>
      </dsp:txXfrm>
    </dsp:sp>
    <dsp:sp modelId="{1F8DA3D6-6F9E-0C42-8F8B-C0A2907262B2}">
      <dsp:nvSpPr>
        <dsp:cNvPr id="0" name=""/>
        <dsp:cNvSpPr/>
      </dsp:nvSpPr>
      <dsp:spPr>
        <a:xfrm>
          <a:off x="5314204" y="2719"/>
          <a:ext cx="5248013" cy="217845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1" kern="1200" dirty="0"/>
            <a:t>Nasopharynx – includes:</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A lump in the throat for 3 weeks or more</a:t>
          </a:r>
          <a:endParaRPr lang="en-US" sz="2000" kern="1200" dirty="0"/>
        </a:p>
        <a:p>
          <a:pPr marL="228600" lvl="1" indent="-228600" algn="l" defTabSz="889000">
            <a:lnSpc>
              <a:spcPct val="90000"/>
            </a:lnSpc>
            <a:spcBef>
              <a:spcPct val="0"/>
            </a:spcBef>
            <a:spcAft>
              <a:spcPct val="15000"/>
            </a:spcAft>
            <a:buFont typeface="Arial" panose="020B0604020202020204" pitchFamily="34" charset="0"/>
            <a:buChar char="•"/>
          </a:pPr>
          <a:r>
            <a:rPr lang="en-US" sz="2000" kern="1200" dirty="0"/>
            <a:t>Fluid in the ear</a:t>
          </a:r>
        </a:p>
        <a:p>
          <a:pPr marL="228600" lvl="1" indent="-228600" algn="l" defTabSz="889000">
            <a:lnSpc>
              <a:spcPct val="90000"/>
            </a:lnSpc>
            <a:spcBef>
              <a:spcPct val="0"/>
            </a:spcBef>
            <a:spcAft>
              <a:spcPct val="15000"/>
            </a:spcAft>
            <a:buFont typeface="Arial" panose="020B0604020202020204" pitchFamily="34" charset="0"/>
            <a:buChar char="•"/>
          </a:pPr>
          <a:r>
            <a:rPr lang="en-US" sz="2000" kern="1200" dirty="0"/>
            <a:t>Hearing loss</a:t>
          </a:r>
        </a:p>
        <a:p>
          <a:pPr marL="228600" lvl="1" indent="-228600" algn="l" defTabSz="889000">
            <a:lnSpc>
              <a:spcPct val="90000"/>
            </a:lnSpc>
            <a:spcBef>
              <a:spcPct val="0"/>
            </a:spcBef>
            <a:spcAft>
              <a:spcPct val="15000"/>
            </a:spcAft>
            <a:buFont typeface="Arial" panose="020B0604020202020204" pitchFamily="34" charset="0"/>
            <a:buChar char="•"/>
          </a:pPr>
          <a:r>
            <a:rPr lang="en-US" sz="2000" kern="1200" dirty="0"/>
            <a:t>Headaches</a:t>
          </a:r>
        </a:p>
        <a:p>
          <a:pPr marL="228600" lvl="1" indent="-228600" algn="l" defTabSz="889000">
            <a:lnSpc>
              <a:spcPct val="90000"/>
            </a:lnSpc>
            <a:spcBef>
              <a:spcPct val="0"/>
            </a:spcBef>
            <a:spcAft>
              <a:spcPct val="15000"/>
            </a:spcAft>
            <a:buFont typeface="Arial" panose="020B0604020202020204" pitchFamily="34" charset="0"/>
            <a:buChar char="•"/>
          </a:pPr>
          <a:r>
            <a:rPr lang="en-US" sz="2000" kern="1200" dirty="0"/>
            <a:t>Double vision</a:t>
          </a:r>
        </a:p>
        <a:p>
          <a:pPr marL="228600" lvl="1" indent="-228600" algn="l" defTabSz="889000">
            <a:lnSpc>
              <a:spcPct val="90000"/>
            </a:lnSpc>
            <a:spcBef>
              <a:spcPct val="0"/>
            </a:spcBef>
            <a:spcAft>
              <a:spcPct val="15000"/>
            </a:spcAft>
            <a:buFont typeface="Arial" panose="020B0604020202020204" pitchFamily="34" charset="0"/>
            <a:buChar char="•"/>
          </a:pPr>
          <a:r>
            <a:rPr lang="en-US" sz="2000" kern="1200"/>
            <a:t>Fluid in the ear</a:t>
          </a:r>
          <a:endParaRPr lang="en-US" sz="2000" kern="1200" dirty="0"/>
        </a:p>
      </dsp:txBody>
      <dsp:txXfrm>
        <a:off x="5314204" y="2719"/>
        <a:ext cx="5248013" cy="2178457"/>
      </dsp:txXfrm>
    </dsp:sp>
    <dsp:sp modelId="{07F28565-70DC-DF4F-B4F5-CE9F7D629E51}">
      <dsp:nvSpPr>
        <dsp:cNvPr id="0" name=""/>
        <dsp:cNvSpPr/>
      </dsp:nvSpPr>
      <dsp:spPr>
        <a:xfrm>
          <a:off x="2609848" y="2544254"/>
          <a:ext cx="5342522" cy="217845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1066800">
            <a:lnSpc>
              <a:spcPct val="90000"/>
            </a:lnSpc>
            <a:spcBef>
              <a:spcPct val="0"/>
            </a:spcBef>
            <a:spcAft>
              <a:spcPct val="35000"/>
            </a:spcAft>
            <a:buNone/>
          </a:pPr>
          <a:r>
            <a:rPr lang="en-US" sz="2400" b="1" kern="1200" dirty="0"/>
            <a:t>Oropharynx / Hypopharynx – includes:</a:t>
          </a:r>
        </a:p>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t>Difficulty swallowing</a:t>
          </a:r>
          <a:endParaRPr lang="en-US" sz="2000" kern="1200" dirty="0"/>
        </a:p>
        <a:p>
          <a:pPr marL="228600" lvl="1" indent="-228600" algn="l" defTabSz="889000">
            <a:lnSpc>
              <a:spcPct val="90000"/>
            </a:lnSpc>
            <a:spcBef>
              <a:spcPct val="0"/>
            </a:spcBef>
            <a:spcAft>
              <a:spcPct val="15000"/>
            </a:spcAft>
            <a:buFont typeface="Arial" panose="020B0604020202020204" pitchFamily="34" charset="0"/>
            <a:buChar char="•"/>
          </a:pPr>
          <a:r>
            <a:rPr lang="en-US" sz="2000" kern="1200" dirty="0"/>
            <a:t>A lump in the neck</a:t>
          </a:r>
        </a:p>
        <a:p>
          <a:pPr marL="228600" lvl="1" indent="-228600" algn="l" defTabSz="889000">
            <a:lnSpc>
              <a:spcPct val="90000"/>
            </a:lnSpc>
            <a:spcBef>
              <a:spcPct val="0"/>
            </a:spcBef>
            <a:spcAft>
              <a:spcPct val="15000"/>
            </a:spcAft>
            <a:buFont typeface="Arial" panose="020B0604020202020204" pitchFamily="34" charset="0"/>
            <a:buChar char="•"/>
          </a:pPr>
          <a:r>
            <a:rPr lang="en-US" sz="2000" kern="1200" dirty="0"/>
            <a:t>Weight loss</a:t>
          </a:r>
        </a:p>
        <a:p>
          <a:pPr marL="228600" lvl="1" indent="-228600" algn="l" defTabSz="889000">
            <a:lnSpc>
              <a:spcPct val="90000"/>
            </a:lnSpc>
            <a:spcBef>
              <a:spcPct val="0"/>
            </a:spcBef>
            <a:spcAft>
              <a:spcPct val="15000"/>
            </a:spcAft>
            <a:buFont typeface="Arial" panose="020B0604020202020204" pitchFamily="34" charset="0"/>
            <a:buChar char="•"/>
          </a:pPr>
          <a:r>
            <a:rPr lang="en-US" sz="2000" kern="1200" dirty="0"/>
            <a:t>Bad breath</a:t>
          </a:r>
        </a:p>
        <a:p>
          <a:pPr marL="171450" lvl="1" indent="-171450" algn="l" defTabSz="844550">
            <a:lnSpc>
              <a:spcPct val="90000"/>
            </a:lnSpc>
            <a:spcBef>
              <a:spcPct val="0"/>
            </a:spcBef>
            <a:spcAft>
              <a:spcPct val="15000"/>
            </a:spcAft>
            <a:buChar char="•"/>
          </a:pPr>
          <a:endParaRPr lang="en-US" sz="1900" kern="1200" dirty="0"/>
        </a:p>
      </dsp:txBody>
      <dsp:txXfrm>
        <a:off x="2609848" y="2544254"/>
        <a:ext cx="5342522" cy="217845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2" y="2"/>
            <a:ext cx="3078427" cy="513508"/>
          </a:xfrm>
          <a:prstGeom prst="rect">
            <a:avLst/>
          </a:prstGeom>
        </p:spPr>
        <p:txBody>
          <a:bodyPr vert="horz" lIns="99055" tIns="49528" rIns="99055" bIns="4952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4" y="2"/>
            <a:ext cx="3078427" cy="513508"/>
          </a:xfrm>
          <a:prstGeom prst="rect">
            <a:avLst/>
          </a:prstGeom>
        </p:spPr>
        <p:txBody>
          <a:bodyPr vert="horz" lIns="99055" tIns="49528" rIns="99055" bIns="49528" rtlCol="0"/>
          <a:lstStyle>
            <a:lvl1pPr algn="r">
              <a:defRPr sz="1300"/>
            </a:lvl1pPr>
          </a:lstStyle>
          <a:p>
            <a:fld id="{A244DDD6-6ADB-4DF8-8936-1AA8F5F9F014}" type="datetimeFigureOut">
              <a:rPr lang="en-GB" smtClean="0"/>
              <a:t>05/12/2025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2" y="9721109"/>
            <a:ext cx="3078427" cy="513507"/>
          </a:xfrm>
          <a:prstGeom prst="rect">
            <a:avLst/>
          </a:prstGeom>
        </p:spPr>
        <p:txBody>
          <a:bodyPr vert="horz" lIns="99055" tIns="49528" rIns="99055" bIns="4952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4" y="9721109"/>
            <a:ext cx="3078427" cy="513507"/>
          </a:xfrm>
          <a:prstGeom prst="rect">
            <a:avLst/>
          </a:prstGeom>
        </p:spPr>
        <p:txBody>
          <a:bodyPr vert="horz" lIns="99055" tIns="49528" rIns="99055" bIns="4952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3078427" cy="513508"/>
          </a:xfrm>
          <a:prstGeom prst="rect">
            <a:avLst/>
          </a:prstGeom>
        </p:spPr>
        <p:txBody>
          <a:bodyPr vert="horz" lIns="99055" tIns="49528" rIns="99055" bIns="49528" rtlCol="0"/>
          <a:lstStyle>
            <a:lvl1pPr algn="l">
              <a:defRPr sz="1300"/>
            </a:lvl1pPr>
          </a:lstStyle>
          <a:p>
            <a:endParaRPr lang="en-GB"/>
          </a:p>
        </p:txBody>
      </p:sp>
      <p:sp>
        <p:nvSpPr>
          <p:cNvPr id="3" name="Date Placeholder 2"/>
          <p:cNvSpPr>
            <a:spLocks noGrp="1"/>
          </p:cNvSpPr>
          <p:nvPr>
            <p:ph type="dt" idx="1"/>
          </p:nvPr>
        </p:nvSpPr>
        <p:spPr>
          <a:xfrm>
            <a:off x="4023994" y="2"/>
            <a:ext cx="3078427" cy="513508"/>
          </a:xfrm>
          <a:prstGeom prst="rect">
            <a:avLst/>
          </a:prstGeom>
        </p:spPr>
        <p:txBody>
          <a:bodyPr vert="horz" lIns="99055" tIns="49528" rIns="99055" bIns="49528" rtlCol="0"/>
          <a:lstStyle>
            <a:lvl1pPr algn="r">
              <a:defRPr sz="1300"/>
            </a:lvl1pPr>
          </a:lstStyle>
          <a:p>
            <a:fld id="{B67EC26C-E156-4757-82E0-5A5BF7E0FCF9}" type="datetimeFigureOut">
              <a:rPr lang="en-GB" smtClean="0"/>
              <a:t>05/12/2025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55" tIns="49528" rIns="99055" bIns="49528" rtlCol="0" anchor="ctr"/>
          <a:lstStyle/>
          <a:p>
            <a:endParaRPr lang="en-GB"/>
          </a:p>
        </p:txBody>
      </p:sp>
      <p:sp>
        <p:nvSpPr>
          <p:cNvPr id="5" name="Notes Placeholder 4"/>
          <p:cNvSpPr>
            <a:spLocks noGrp="1"/>
          </p:cNvSpPr>
          <p:nvPr>
            <p:ph type="body" sz="quarter" idx="3"/>
          </p:nvPr>
        </p:nvSpPr>
        <p:spPr>
          <a:xfrm>
            <a:off x="710407" y="4925409"/>
            <a:ext cx="5683250" cy="4029879"/>
          </a:xfrm>
          <a:prstGeom prst="rect">
            <a:avLst/>
          </a:prstGeom>
        </p:spPr>
        <p:txBody>
          <a:bodyPr vert="horz" lIns="99055" tIns="49528" rIns="99055" bIns="4952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721109"/>
            <a:ext cx="3078427" cy="513507"/>
          </a:xfrm>
          <a:prstGeom prst="rect">
            <a:avLst/>
          </a:prstGeom>
        </p:spPr>
        <p:txBody>
          <a:bodyPr vert="horz" lIns="99055" tIns="49528" rIns="99055" bIns="49528" rtlCol="0" anchor="b"/>
          <a:lstStyle>
            <a:lvl1pPr algn="l">
              <a:defRPr sz="1300"/>
            </a:lvl1pPr>
          </a:lstStyle>
          <a:p>
            <a:endParaRPr lang="en-GB"/>
          </a:p>
        </p:txBody>
      </p:sp>
      <p:sp>
        <p:nvSpPr>
          <p:cNvPr id="7" name="Slide Number Placeholder 6"/>
          <p:cNvSpPr>
            <a:spLocks noGrp="1"/>
          </p:cNvSpPr>
          <p:nvPr>
            <p:ph type="sldNum" sz="quarter" idx="5"/>
          </p:nvPr>
        </p:nvSpPr>
        <p:spPr>
          <a:xfrm>
            <a:off x="4023994" y="9721109"/>
            <a:ext cx="3078427" cy="513507"/>
          </a:xfrm>
          <a:prstGeom prst="rect">
            <a:avLst/>
          </a:prstGeom>
        </p:spPr>
        <p:txBody>
          <a:bodyPr vert="horz" lIns="99055" tIns="49528" rIns="99055" bIns="4952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54">
              <a:defRPr/>
            </a:pPr>
            <a:r>
              <a:rPr lang="en-GB" dirty="0"/>
              <a:t>Welcome to this NDRS training module on Head &amp; Neck tumours of the pharynx and nasal cavity</a:t>
            </a:r>
            <a:r>
              <a:rPr lang="en-GB" dirty="0">
                <a:solidFill>
                  <a:schemeClr val="tx1"/>
                </a:solidFill>
              </a:rPr>
              <a:t>, which has been designed to help Cancer Administration staff gain a better understanding of the diseases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Of the approximately 800 lymph nodes in the average human body, over 300 are located in the head and neck area.  Lymph nodes regarded as regional for the Nasal cavity, Nasopharynx, Oropharynx and Hypopharynx are the Cervical nodes</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2076529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Investigations for a tumour of the nasal cavity or nasopharynx may include a Nasendoscopy, biopsy and some form of imaging…</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908547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investigations for a lower pharyngeal tumour might also include blood tests to assess liver or kidney function</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1541347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most common morphology in the nasal cavity is Squamous cell carcinoma.  Subtypes include Adenosquamous, basaloid and spindle cell</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410121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morphologies that may arise include adenocarcinoma and melanoma</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309158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Around 95% of pharyngeal tumours are also SCCs</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1458119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Although other types can occur</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2161224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Around 95% of pharyngeal tumours are also SCCs.  If your cancer data management system does not have the HPV-associated or -independent morphology codes available as an option, please record the tumour as M8070/3, adding any positive (or negative) HPV association in the Primary Diagnosis Subsidiary Comment field.</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100435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ICD10 codes for invasive tumours of the pharynx, nasal cavity &amp; sinuses are shown here. Where an asterix is shown at the end of the code, this indicates that the final digit is used to define the location</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1164004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ICD10 codes for non-invasive tumours of the nasal cavity, sinuses and pharynx are shown here.  It should be noted that while the clinical team may request that these non-invasive tumours are recorded, these ICD10 codes don’t require a COSD record from your cancer data management system.  We collect data on these head and neck tumours direct from the path labs</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965940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54">
              <a:defRPr/>
            </a:pPr>
            <a:r>
              <a:rPr lang="en-GB" dirty="0"/>
              <a:t>We’re going to give you a brief introduction to Head &amp; Neck tumours including some of the symptoms that patients might experience.  We’ll look at the anatomy &amp; physiology and will then go through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grade of these tumours is assessed under a microscope by comparing the appearance of tumour cells to normal, healthy cells. A number is assigned from 1 to 3 to denote the grade.  The higher the number, the less similar they appear and the lower the functionality of the cells. </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31744753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Invasive neoplasms are staged using the appropriate UICC TNM version.  </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343183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more details on recording stage, please see the NDRS training module KPI-TNM Staging 101 and the relevant staging data sheets, available on the NDRS website. </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3240813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surgery is offered for tumours of the nasal cavity, an endoscopic approach may be used for accessible tumours or where patient fitness and obstruction of airways demands it</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8537930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although for very large or inaccessible tumours, an open surgical approach may be required.  In some cases where the tissue of the nose is affected, part or all of the nose may need to be removed.</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2752262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surgery is offered for sinus tumours, the type of surgery will depend on the tumour location and stage.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42706364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radical type of surgery (known as a craniofacial resection) may be needed for advanced cancers in the… ethmoid, frontal or sphenoid sinuses.</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6437551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However, radiotherapy may be a suitable alternative to surgery for nasal cavity or sinus tumours, depending on the type and stage of the tumour.  It may also be offered adjuvantly or as a palliative treatment to control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8118300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may be offered to shrink a tumour prior to surgery, as an adjuvant treatment together with radiotherapy or to slow the growth of a recurring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1317908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Nasopharyngeal tumours, Radiotherapy is often the first treatment or some types and stage of tumour.  It may also be offered adjuvantly or as a palliative treatment to control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3850648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tumour in the head &amp; neck area…</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696891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chemotherapy may be offered alone or in conjunction with radiotherapy</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0920639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while surgery is not a common treatment for these tumours, it may be used to remove lymph nodes as a subsequent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0383114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Surgery is however a common treatment for tumours of the oropharynx.  Early stage tumours may be removed via the mouth using laser- or robotic-surgery techniques.  Where the cancer has spread to the jawbone, more extensive surgery may be required.</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255075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might be offered as a first treatment but may also be used in combination with chemotherapy, as an adjuvant treatment or to provide symptomatic relief</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1041216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Again, chemotherapy may be given in conjunction with radiotherapy but may also be given alone prior to surgery if the tumour is large or advanced. It may also be given palliatively.</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28137883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Surgery is sometimes offered for tumours of the hypopharynx and may involve the removal of either the pharynx alone or both the pharynx and larynx depending on the nature and spread of the tumour.  Reconstructive surgery would be needed to allow the patient to swallow.</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13199597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with many head and neck cancers, radiotherapy may be offered as a main treatment, neo-adjuvantly, adjuvantly or palliatively</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24944639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may chemotherapy.  Chemotherapy and radiotherapy are often used in combination for hypopharyngeal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40209015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Pharyngeal tumours may also be treated with monoclonal antibody therapies which block the chemical signals telling the tumour cells to grow and divide.  These targeted treatments are sometimes used in conjunction with radiotherapy or where the patient is unable to have chemo</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19779884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3104814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Head &amp; Neck cancer site encompasses those areas normally associated with air- and food-intake including the nasal cavity, mouth and throat.  It also covers the larynx as well as the thyroid and salivary glands.  This module will focus on tumours of the Pharynx and nasal cavity - Oral cavity, Larynx and thyroid are covered in a separate module. Please note that tumours of the brain, bones and other soft tissue tumours are not included in the head and neck tumour site.</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42147720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54">
              <a:defRPr/>
            </a:pPr>
            <a:r>
              <a:rPr lang="en-GB" dirty="0"/>
              <a:t>Smoking, diet and family history are risk factors for tumours of both the nasal cavity and pharynx.  Viral infections and prior radiation exposure may also be risk factors for some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6821474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54">
              <a:defRPr/>
            </a:pPr>
            <a:r>
              <a:rPr lang="en-GB" dirty="0"/>
              <a:t>Nasal cavity tumours may present with a loss of vision or pain around one eye.  Depending on their location, pharyngeal tumours might cause difficult swallowing or hearing loss.</a:t>
            </a:r>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28210682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54">
              <a:defRPr/>
            </a:pPr>
            <a:r>
              <a:rPr lang="en-GB" dirty="0"/>
              <a:t>Investigations generally include either a Nasendoscopy or Panendoscopy, some form of imaging and either a solid tissue biopsy or a fine needle aspirate sample</a:t>
            </a:r>
          </a:p>
        </p:txBody>
      </p:sp>
      <p:sp>
        <p:nvSpPr>
          <p:cNvPr id="4" name="Slide Number Placeholder 3"/>
          <p:cNvSpPr>
            <a:spLocks noGrp="1"/>
          </p:cNvSpPr>
          <p:nvPr>
            <p:ph type="sldNum" sz="quarter" idx="5"/>
          </p:nvPr>
        </p:nvSpPr>
        <p:spPr/>
        <p:txBody>
          <a:bodyPr/>
          <a:lstStyle/>
          <a:p>
            <a:fld id="{67FE6B22-D62B-44D7-8888-48BB662636FB}" type="slidenum">
              <a:rPr lang="en-GB" smtClean="0"/>
              <a:t>42</a:t>
            </a:fld>
            <a:endParaRPr lang="en-GB"/>
          </a:p>
        </p:txBody>
      </p:sp>
    </p:spTree>
    <p:extLst>
      <p:ext uri="{BB962C8B-B14F-4D97-AF65-F5344CB8AC3E}">
        <p14:creationId xmlns:p14="http://schemas.microsoft.com/office/powerpoint/2010/main" val="22152373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54">
              <a:defRPr/>
            </a:pPr>
            <a:r>
              <a:rPr lang="en-GB" dirty="0"/>
              <a:t>All invasive tumours – those C coded in ICD10 – must be recorded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43</a:t>
            </a:fld>
            <a:endParaRPr lang="en-GB"/>
          </a:p>
        </p:txBody>
      </p:sp>
    </p:spTree>
    <p:extLst>
      <p:ext uri="{BB962C8B-B14F-4D97-AF65-F5344CB8AC3E}">
        <p14:creationId xmlns:p14="http://schemas.microsoft.com/office/powerpoint/2010/main" val="36905662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54">
              <a:defRPr/>
            </a:pPr>
            <a:r>
              <a:rPr lang="en-GB" dirty="0"/>
              <a:t>While carcinomas of the frontal sinus and sphenoid sinus are not staged, a full TNM stage must be recorded for all stageable cancers</a:t>
            </a:r>
          </a:p>
        </p:txBody>
      </p:sp>
      <p:sp>
        <p:nvSpPr>
          <p:cNvPr id="4" name="Slide Number Placeholder 3"/>
          <p:cNvSpPr>
            <a:spLocks noGrp="1"/>
          </p:cNvSpPr>
          <p:nvPr>
            <p:ph type="sldNum" sz="quarter" idx="5"/>
          </p:nvPr>
        </p:nvSpPr>
        <p:spPr/>
        <p:txBody>
          <a:bodyPr/>
          <a:lstStyle/>
          <a:p>
            <a:fld id="{67FE6B22-D62B-44D7-8888-48BB662636FB}" type="slidenum">
              <a:rPr lang="en-GB" smtClean="0"/>
              <a:t>44</a:t>
            </a:fld>
            <a:endParaRPr lang="en-GB"/>
          </a:p>
        </p:txBody>
      </p:sp>
    </p:spTree>
    <p:extLst>
      <p:ext uri="{BB962C8B-B14F-4D97-AF65-F5344CB8AC3E}">
        <p14:creationId xmlns:p14="http://schemas.microsoft.com/office/powerpoint/2010/main" val="2509327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54">
              <a:defRPr/>
            </a:pPr>
            <a:r>
              <a:rPr lang="en-GB" dirty="0"/>
              <a:t>The treatment regimen depends on the type, location and stage of the tumour.  Some tumours will need a combination of treatments</a:t>
            </a:r>
          </a:p>
        </p:txBody>
      </p:sp>
      <p:sp>
        <p:nvSpPr>
          <p:cNvPr id="4" name="Slide Number Placeholder 3"/>
          <p:cNvSpPr>
            <a:spLocks noGrp="1"/>
          </p:cNvSpPr>
          <p:nvPr>
            <p:ph type="sldNum" sz="quarter" idx="5"/>
          </p:nvPr>
        </p:nvSpPr>
        <p:spPr/>
        <p:txBody>
          <a:bodyPr/>
          <a:lstStyle/>
          <a:p>
            <a:fld id="{67FE6B22-D62B-44D7-8888-48BB662636FB}" type="slidenum">
              <a:rPr lang="en-GB" smtClean="0"/>
              <a:t>45</a:t>
            </a:fld>
            <a:endParaRPr lang="en-GB"/>
          </a:p>
        </p:txBody>
      </p:sp>
    </p:spTree>
    <p:extLst>
      <p:ext uri="{BB962C8B-B14F-4D97-AF65-F5344CB8AC3E}">
        <p14:creationId xmlns:p14="http://schemas.microsoft.com/office/powerpoint/2010/main" val="39116863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46</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47</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48</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49</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the causes and risk factors …</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145188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can vary according to the tumour location.  However, smoking, diet and family history may be risk factors for all types of pharyngeal and nasal cavity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1073971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Symptoms may include loss of vision, smell, sight or hearing, depending on the location of the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17265087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54">
              <a:defRPr/>
            </a:pPr>
            <a:r>
              <a:rPr lang="en-GB" sz="1300" dirty="0"/>
              <a:t>The nasal cavity is the air passage behind the nose, next to which are the nasal and paranasal sinuses.  The pharynx is classified in three parts: at the top is the nasopharynx, below that the oropharynx and behind the larynx is the hypopharynx (sometimes called the laryngopharynx)</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743948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54">
              <a:defRPr/>
            </a:pPr>
            <a:r>
              <a:rPr lang="en-GB" sz="1300" dirty="0"/>
              <a:t>The facial sinuses are cavities in the bone that produce a thin mucus … which drains into the nasal cavity and nose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5079627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05/12/2025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05/12/2025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05/12/2025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05/12/2025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05/12/2025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05/12/2025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2.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0.m4a"/><Relationship Id="rId1" Type="http://schemas.microsoft.com/office/2007/relationships/media" Target="../media/media40.m4a"/><Relationship Id="rId5" Type="http://schemas.openxmlformats.org/officeDocument/2006/relationships/image" Target="../media/image2.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1.m4a"/><Relationship Id="rId1" Type="http://schemas.microsoft.com/office/2007/relationships/media" Target="../media/media41.m4a"/><Relationship Id="rId5" Type="http://schemas.openxmlformats.org/officeDocument/2006/relationships/image" Target="../media/image2.pn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2.m4a"/><Relationship Id="rId1" Type="http://schemas.microsoft.com/office/2007/relationships/media" Target="../media/media42.m4a"/><Relationship Id="rId5" Type="http://schemas.openxmlformats.org/officeDocument/2006/relationships/image" Target="../media/image2.png"/><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3.m4a"/><Relationship Id="rId1" Type="http://schemas.microsoft.com/office/2007/relationships/media" Target="../media/media43.m4a"/><Relationship Id="rId5" Type="http://schemas.openxmlformats.org/officeDocument/2006/relationships/image" Target="../media/image2.png"/><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4.m4a"/><Relationship Id="rId1" Type="http://schemas.microsoft.com/office/2007/relationships/media" Target="../media/media44.m4a"/><Relationship Id="rId5" Type="http://schemas.openxmlformats.org/officeDocument/2006/relationships/image" Target="../media/image2.png"/><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5.m4a"/><Relationship Id="rId1" Type="http://schemas.microsoft.com/office/2007/relationships/media" Target="../media/media45.m4a"/><Relationship Id="rId5" Type="http://schemas.openxmlformats.org/officeDocument/2006/relationships/image" Target="../media/image2.png"/><Relationship Id="rId4"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6.m4a"/><Relationship Id="rId1" Type="http://schemas.microsoft.com/office/2007/relationships/media" Target="../media/media46.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7.m4a"/><Relationship Id="rId1" Type="http://schemas.microsoft.com/office/2007/relationships/media" Target="../media/media47.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8.m4a"/><Relationship Id="rId1" Type="http://schemas.microsoft.com/office/2007/relationships/media" Target="../media/media48.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49.m4a"/><Relationship Id="rId1" Type="http://schemas.microsoft.com/office/2007/relationships/media" Target="../media/media49.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49.xml"/><Relationship Id="rId9" Type="http://schemas.openxmlformats.org/officeDocument/2006/relationships/hyperlink" Target="mailto:p.stacey@nhs.net"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7.xml"/><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fontScale="92500" lnSpcReduction="10000"/>
          </a:bodyPr>
          <a:lstStyle/>
          <a:p>
            <a:r>
              <a:rPr lang="en-GB" dirty="0"/>
              <a:t>Head &amp; Neck tumours</a:t>
            </a:r>
          </a:p>
          <a:p>
            <a:r>
              <a:rPr lang="en-GB" dirty="0"/>
              <a:t>Pharynx &amp; Nasal Cavity</a:t>
            </a:r>
          </a:p>
          <a:p>
            <a:r>
              <a:rPr lang="en-GB" dirty="0"/>
              <a:t>v4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05/12/2025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03843262-4F6E-4AB3-A0A1-43F573E1602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7239"/>
    </mc:Choice>
    <mc:Fallback xmlns="">
      <p:transition spd="slow" advTm="172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Regional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18" name="Picture 17">
            <a:extLst>
              <a:ext uri="{FF2B5EF4-FFF2-40B4-BE49-F238E27FC236}">
                <a16:creationId xmlns:a16="http://schemas.microsoft.com/office/drawing/2014/main" id="{BC1A1801-0420-47B1-9BCE-9209E937D60E}"/>
              </a:ext>
            </a:extLst>
          </p:cNvPr>
          <p:cNvPicPr>
            <a:picLocks noChangeAspect="1"/>
          </p:cNvPicPr>
          <p:nvPr/>
        </p:nvPicPr>
        <p:blipFill>
          <a:blip r:embed="rId5"/>
          <a:stretch>
            <a:fillRect/>
          </a:stretch>
        </p:blipFill>
        <p:spPr>
          <a:xfrm>
            <a:off x="491791" y="2137322"/>
            <a:ext cx="3963798" cy="3497468"/>
          </a:xfrm>
          <a:prstGeom prst="rect">
            <a:avLst/>
          </a:prstGeom>
        </p:spPr>
      </p:pic>
      <p:sp>
        <p:nvSpPr>
          <p:cNvPr id="20" name="Freeform: Shape 19">
            <a:extLst>
              <a:ext uri="{FF2B5EF4-FFF2-40B4-BE49-F238E27FC236}">
                <a16:creationId xmlns:a16="http://schemas.microsoft.com/office/drawing/2014/main" id="{5BC4EA96-D156-4DD4-9A01-E1C04E5A0F67}"/>
              </a:ext>
            </a:extLst>
          </p:cNvPr>
          <p:cNvSpPr/>
          <p:nvPr/>
        </p:nvSpPr>
        <p:spPr>
          <a:xfrm>
            <a:off x="9508998" y="1712812"/>
            <a:ext cx="2271294" cy="2173244"/>
          </a:xfrm>
          <a:custGeom>
            <a:avLst/>
            <a:gdLst>
              <a:gd name="connsiteX0" fmla="*/ 0 w 3203971"/>
              <a:gd name="connsiteY0" fmla="*/ 0 h 1281588"/>
              <a:gd name="connsiteX1" fmla="*/ 3203971 w 3203971"/>
              <a:gd name="connsiteY1" fmla="*/ 0 h 1281588"/>
              <a:gd name="connsiteX2" fmla="*/ 3203971 w 3203971"/>
              <a:gd name="connsiteY2" fmla="*/ 1281588 h 1281588"/>
              <a:gd name="connsiteX3" fmla="*/ 0 w 3203971"/>
              <a:gd name="connsiteY3" fmla="*/ 1281588 h 1281588"/>
              <a:gd name="connsiteX4" fmla="*/ 0 w 3203971"/>
              <a:gd name="connsiteY4" fmla="*/ 0 h 1281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1281588">
                <a:moveTo>
                  <a:pt x="0" y="0"/>
                </a:moveTo>
                <a:lnTo>
                  <a:pt x="3203971" y="0"/>
                </a:lnTo>
                <a:lnTo>
                  <a:pt x="3203971" y="1281588"/>
                </a:lnTo>
                <a:lnTo>
                  <a:pt x="0" y="1281588"/>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2240" tIns="81280" rIns="142240" bIns="81280" numCol="1" spcCol="1270" anchor="ctr" anchorCtr="0">
            <a:noAutofit/>
          </a:bodyPr>
          <a:lstStyle/>
          <a:p>
            <a:pPr algn="ctr" defTabSz="889000">
              <a:lnSpc>
                <a:spcPct val="90000"/>
              </a:lnSpc>
              <a:spcBef>
                <a:spcPct val="0"/>
              </a:spcBef>
              <a:spcAft>
                <a:spcPct val="35000"/>
              </a:spcAft>
            </a:pPr>
            <a:r>
              <a:rPr lang="en-US" sz="2000" b="1" dirty="0"/>
              <a:t>Nasal Cavity, Nasopharynx, Oropharynx &amp; Hypopharynx</a:t>
            </a:r>
            <a:endParaRPr lang="en-US" sz="2000" b="1" kern="1200" dirty="0"/>
          </a:p>
        </p:txBody>
      </p:sp>
      <p:sp>
        <p:nvSpPr>
          <p:cNvPr id="21" name="Freeform: Shape 20">
            <a:extLst>
              <a:ext uri="{FF2B5EF4-FFF2-40B4-BE49-F238E27FC236}">
                <a16:creationId xmlns:a16="http://schemas.microsoft.com/office/drawing/2014/main" id="{7F685962-C395-4AE5-89AD-CD301932C49F}"/>
              </a:ext>
            </a:extLst>
          </p:cNvPr>
          <p:cNvSpPr/>
          <p:nvPr/>
        </p:nvSpPr>
        <p:spPr>
          <a:xfrm>
            <a:off x="9508998" y="3894761"/>
            <a:ext cx="2271294" cy="1796355"/>
          </a:xfrm>
          <a:custGeom>
            <a:avLst/>
            <a:gdLst>
              <a:gd name="connsiteX0" fmla="*/ 0 w 3203971"/>
              <a:gd name="connsiteY0" fmla="*/ 0 h 2854800"/>
              <a:gd name="connsiteX1" fmla="*/ 3203971 w 3203971"/>
              <a:gd name="connsiteY1" fmla="*/ 0 h 2854800"/>
              <a:gd name="connsiteX2" fmla="*/ 3203971 w 3203971"/>
              <a:gd name="connsiteY2" fmla="*/ 2854800 h 2854800"/>
              <a:gd name="connsiteX3" fmla="*/ 0 w 3203971"/>
              <a:gd name="connsiteY3" fmla="*/ 2854800 h 2854800"/>
              <a:gd name="connsiteX4" fmla="*/ 0 w 3203971"/>
              <a:gd name="connsiteY4" fmla="*/ 0 h 285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3971" h="2854800">
                <a:moveTo>
                  <a:pt x="0" y="0"/>
                </a:moveTo>
                <a:lnTo>
                  <a:pt x="3203971" y="0"/>
                </a:lnTo>
                <a:lnTo>
                  <a:pt x="3203971" y="2854800"/>
                </a:lnTo>
                <a:lnTo>
                  <a:pt x="0" y="285480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Cervical</a:t>
            </a:r>
          </a:p>
        </p:txBody>
      </p:sp>
      <p:pic>
        <p:nvPicPr>
          <p:cNvPr id="19" name="Picture 18">
            <a:extLst>
              <a:ext uri="{FF2B5EF4-FFF2-40B4-BE49-F238E27FC236}">
                <a16:creationId xmlns:a16="http://schemas.microsoft.com/office/drawing/2014/main" id="{B574E4A7-EDE7-4C20-8E5E-2C0688BCB41F}"/>
              </a:ext>
            </a:extLst>
          </p:cNvPr>
          <p:cNvPicPr>
            <a:picLocks noChangeAspect="1"/>
          </p:cNvPicPr>
          <p:nvPr/>
        </p:nvPicPr>
        <p:blipFill>
          <a:blip r:embed="rId6"/>
          <a:stretch>
            <a:fillRect/>
          </a:stretch>
        </p:blipFill>
        <p:spPr>
          <a:xfrm>
            <a:off x="4410996" y="2137323"/>
            <a:ext cx="4395083" cy="3995530"/>
          </a:xfrm>
          <a:prstGeom prst="rect">
            <a:avLst/>
          </a:prstGeom>
        </p:spPr>
      </p:pic>
      <p:pic>
        <p:nvPicPr>
          <p:cNvPr id="7" name="Audio 6">
            <a:hlinkClick r:id="" action="ppaction://media"/>
            <a:extLst>
              <a:ext uri="{FF2B5EF4-FFF2-40B4-BE49-F238E27FC236}">
                <a16:creationId xmlns:a16="http://schemas.microsoft.com/office/drawing/2014/main" id="{CA10C7BB-2509-48AC-8817-093FE0C9043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5945313"/>
      </p:ext>
    </p:extLst>
  </p:cSld>
  <p:clrMapOvr>
    <a:masterClrMapping/>
  </p:clrMapOvr>
  <mc:AlternateContent xmlns:mc="http://schemas.openxmlformats.org/markup-compatibility/2006" xmlns:p14="http://schemas.microsoft.com/office/powerpoint/2010/main">
    <mc:Choice Requires="p14">
      <p:transition spd="slow" p14:dur="2000" advTm="18620"/>
    </mc:Choice>
    <mc:Fallback xmlns="">
      <p:transition spd="slow" advTm="186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Diagnosis – Nasal Cavity &amp; Nasopharynx</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sp>
        <p:nvSpPr>
          <p:cNvPr id="7" name="Content Placeholder 2">
            <a:extLst>
              <a:ext uri="{FF2B5EF4-FFF2-40B4-BE49-F238E27FC236}">
                <a16:creationId xmlns:a16="http://schemas.microsoft.com/office/drawing/2014/main" id="{FA7339E0-1223-472E-B5CA-BC0DB38B25A9}"/>
              </a:ext>
            </a:extLst>
          </p:cNvPr>
          <p:cNvSpPr txBox="1">
            <a:spLocks/>
          </p:cNvSpPr>
          <p:nvPr/>
        </p:nvSpPr>
        <p:spPr bwMode="auto">
          <a:xfrm>
            <a:off x="4681182" y="1484784"/>
            <a:ext cx="6672618" cy="450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endParaRPr lang="en-GB" sz="2000" dirty="0"/>
          </a:p>
        </p:txBody>
      </p:sp>
      <p:sp>
        <p:nvSpPr>
          <p:cNvPr id="12" name="Freeform: Shape 11">
            <a:extLst>
              <a:ext uri="{FF2B5EF4-FFF2-40B4-BE49-F238E27FC236}">
                <a16:creationId xmlns:a16="http://schemas.microsoft.com/office/drawing/2014/main" id="{A267F5B2-1347-492C-B354-41EB86F6EB9A}"/>
              </a:ext>
            </a:extLst>
          </p:cNvPr>
          <p:cNvSpPr/>
          <p:nvPr/>
        </p:nvSpPr>
        <p:spPr>
          <a:xfrm>
            <a:off x="754949" y="1486440"/>
            <a:ext cx="6246352" cy="835200"/>
          </a:xfrm>
          <a:custGeom>
            <a:avLst/>
            <a:gdLst>
              <a:gd name="connsiteX0" fmla="*/ 0 w 3230346"/>
              <a:gd name="connsiteY0" fmla="*/ 0 h 835200"/>
              <a:gd name="connsiteX1" fmla="*/ 3230346 w 3230346"/>
              <a:gd name="connsiteY1" fmla="*/ 0 h 835200"/>
              <a:gd name="connsiteX2" fmla="*/ 3230346 w 3230346"/>
              <a:gd name="connsiteY2" fmla="*/ 835200 h 835200"/>
              <a:gd name="connsiteX3" fmla="*/ 0 w 3230346"/>
              <a:gd name="connsiteY3" fmla="*/ 835200 h 835200"/>
              <a:gd name="connsiteX4" fmla="*/ 0 w 3230346"/>
              <a:gd name="connsiteY4" fmla="*/ 0 h 8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835200">
                <a:moveTo>
                  <a:pt x="0" y="0"/>
                </a:moveTo>
                <a:lnTo>
                  <a:pt x="3230346" y="0"/>
                </a:lnTo>
                <a:lnTo>
                  <a:pt x="3230346" y="835200"/>
                </a:lnTo>
                <a:lnTo>
                  <a:pt x="0" y="835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dirty="0"/>
              <a:t>Nasal</a:t>
            </a:r>
            <a:r>
              <a:rPr lang="en-US" sz="2900" kern="1200" dirty="0"/>
              <a:t> Cavity &amp; Nasopharynx</a:t>
            </a:r>
          </a:p>
        </p:txBody>
      </p:sp>
      <p:sp>
        <p:nvSpPr>
          <p:cNvPr id="13" name="Freeform: Shape 12">
            <a:extLst>
              <a:ext uri="{FF2B5EF4-FFF2-40B4-BE49-F238E27FC236}">
                <a16:creationId xmlns:a16="http://schemas.microsoft.com/office/drawing/2014/main" id="{6EB2C038-0C87-49D5-A080-8E460788AE43}"/>
              </a:ext>
            </a:extLst>
          </p:cNvPr>
          <p:cNvSpPr/>
          <p:nvPr/>
        </p:nvSpPr>
        <p:spPr>
          <a:xfrm>
            <a:off x="754949" y="2321640"/>
            <a:ext cx="6246352" cy="3969978"/>
          </a:xfrm>
          <a:custGeom>
            <a:avLst/>
            <a:gdLst>
              <a:gd name="connsiteX0" fmla="*/ 0 w 3230346"/>
              <a:gd name="connsiteY0" fmla="*/ 0 h 3582225"/>
              <a:gd name="connsiteX1" fmla="*/ 3230346 w 3230346"/>
              <a:gd name="connsiteY1" fmla="*/ 0 h 3582225"/>
              <a:gd name="connsiteX2" fmla="*/ 3230346 w 3230346"/>
              <a:gd name="connsiteY2" fmla="*/ 3582225 h 3582225"/>
              <a:gd name="connsiteX3" fmla="*/ 0 w 3230346"/>
              <a:gd name="connsiteY3" fmla="*/ 3582225 h 3582225"/>
              <a:gd name="connsiteX4" fmla="*/ 0 w 3230346"/>
              <a:gd name="connsiteY4" fmla="*/ 0 h 3582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3582225">
                <a:moveTo>
                  <a:pt x="0" y="0"/>
                </a:moveTo>
                <a:lnTo>
                  <a:pt x="3230346" y="0"/>
                </a:lnTo>
                <a:lnTo>
                  <a:pt x="3230346" y="3582225"/>
                </a:lnTo>
                <a:lnTo>
                  <a:pt x="0" y="358222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n-GB" sz="2400" dirty="0"/>
              <a:t>Nasendoscopy</a:t>
            </a:r>
            <a:endParaRPr lang="en-GB" sz="2400" kern="1200" dirty="0"/>
          </a:p>
          <a:p>
            <a:pPr marL="285750" lvl="1" indent="-285750" defTabSz="1289050">
              <a:lnSpc>
                <a:spcPct val="90000"/>
              </a:lnSpc>
              <a:spcBef>
                <a:spcPct val="0"/>
              </a:spcBef>
              <a:spcAft>
                <a:spcPct val="15000"/>
              </a:spcAft>
              <a:buFontTx/>
              <a:buChar char="•"/>
            </a:pPr>
            <a:r>
              <a:rPr lang="en-GB" sz="2400" kern="1200" dirty="0"/>
              <a:t>Biopsy (examination of solid tissue under a microscope</a:t>
            </a:r>
            <a:r>
              <a:rPr lang="en-GB" sz="2400" dirty="0"/>
              <a:t>) </a:t>
            </a:r>
          </a:p>
          <a:p>
            <a:pPr marL="285750" lvl="1" indent="-285750" defTabSz="1289050">
              <a:lnSpc>
                <a:spcPct val="90000"/>
              </a:lnSpc>
              <a:spcBef>
                <a:spcPct val="0"/>
              </a:spcBef>
              <a:spcAft>
                <a:spcPct val="15000"/>
              </a:spcAft>
              <a:buFontTx/>
              <a:buChar char="•"/>
            </a:pPr>
            <a:r>
              <a:rPr lang="en-GB" sz="2400" dirty="0"/>
              <a:t>Ultrasound of the neck</a:t>
            </a:r>
          </a:p>
          <a:p>
            <a:pPr marL="285750" lvl="1" indent="-285750" defTabSz="1289050">
              <a:lnSpc>
                <a:spcPct val="90000"/>
              </a:lnSpc>
              <a:spcBef>
                <a:spcPct val="0"/>
              </a:spcBef>
              <a:spcAft>
                <a:spcPct val="15000"/>
              </a:spcAft>
              <a:buChar char="•"/>
            </a:pPr>
            <a:r>
              <a:rPr lang="en-GB" sz="2400" dirty="0"/>
              <a:t>Cytology (examination of cells from a fluid sample under a microscope, usually from a Fine Needle Aspirate or FNA)</a:t>
            </a:r>
          </a:p>
          <a:p>
            <a:pPr marL="285750" lvl="1" indent="-285750" defTabSz="1289050">
              <a:lnSpc>
                <a:spcPct val="90000"/>
              </a:lnSpc>
              <a:spcBef>
                <a:spcPct val="0"/>
              </a:spcBef>
              <a:spcAft>
                <a:spcPct val="15000"/>
              </a:spcAft>
              <a:buChar char="•"/>
            </a:pPr>
            <a:r>
              <a:rPr lang="en-GB" sz="2400" dirty="0"/>
              <a:t>CT scan </a:t>
            </a:r>
          </a:p>
          <a:p>
            <a:pPr marL="285750" lvl="1" indent="-285750" defTabSz="1289050">
              <a:lnSpc>
                <a:spcPct val="90000"/>
              </a:lnSpc>
              <a:spcBef>
                <a:spcPct val="0"/>
              </a:spcBef>
              <a:spcAft>
                <a:spcPct val="15000"/>
              </a:spcAft>
              <a:buChar char="•"/>
            </a:pPr>
            <a:r>
              <a:rPr lang="en-GB" sz="2400" dirty="0"/>
              <a:t>PET–CT scan </a:t>
            </a:r>
          </a:p>
          <a:p>
            <a:pPr marL="285750" lvl="1" indent="-285750" defTabSz="1289050">
              <a:lnSpc>
                <a:spcPct val="90000"/>
              </a:lnSpc>
              <a:spcBef>
                <a:spcPct val="0"/>
              </a:spcBef>
              <a:spcAft>
                <a:spcPct val="15000"/>
              </a:spcAft>
              <a:buChar char="•"/>
            </a:pPr>
            <a:r>
              <a:rPr lang="en-GB" sz="2400" dirty="0"/>
              <a:t>MRI scan </a:t>
            </a:r>
          </a:p>
          <a:p>
            <a:pPr marL="285750" lvl="1" indent="-285750" defTabSz="1289050">
              <a:lnSpc>
                <a:spcPct val="90000"/>
              </a:lnSpc>
              <a:spcBef>
                <a:spcPct val="0"/>
              </a:spcBef>
              <a:spcAft>
                <a:spcPct val="15000"/>
              </a:spcAft>
              <a:buFontTx/>
              <a:buChar char="•"/>
            </a:pPr>
            <a:endParaRPr lang="en-GB" sz="2400" dirty="0"/>
          </a:p>
          <a:p>
            <a:pPr marL="285750" lvl="1" indent="-285750" algn="l" defTabSz="1289050">
              <a:lnSpc>
                <a:spcPct val="90000"/>
              </a:lnSpc>
              <a:spcBef>
                <a:spcPct val="0"/>
              </a:spcBef>
              <a:spcAft>
                <a:spcPct val="15000"/>
              </a:spcAft>
              <a:buChar char="•"/>
            </a:pPr>
            <a:endParaRPr lang="en-GB" sz="2400" kern="1200" dirty="0"/>
          </a:p>
        </p:txBody>
      </p:sp>
      <p:pic>
        <p:nvPicPr>
          <p:cNvPr id="10" name="Picture 9">
            <a:extLst>
              <a:ext uri="{FF2B5EF4-FFF2-40B4-BE49-F238E27FC236}">
                <a16:creationId xmlns:a16="http://schemas.microsoft.com/office/drawing/2014/main" id="{D81CCA40-DAB8-46F9-B22A-E5F28D547FCF}"/>
              </a:ext>
            </a:extLst>
          </p:cNvPr>
          <p:cNvPicPr>
            <a:picLocks noChangeAspect="1"/>
          </p:cNvPicPr>
          <p:nvPr/>
        </p:nvPicPr>
        <p:blipFill>
          <a:blip r:embed="rId5"/>
          <a:stretch>
            <a:fillRect/>
          </a:stretch>
        </p:blipFill>
        <p:spPr>
          <a:xfrm>
            <a:off x="7108511" y="1435510"/>
            <a:ext cx="4780001" cy="4741453"/>
          </a:xfrm>
          <a:prstGeom prst="rect">
            <a:avLst/>
          </a:prstGeom>
        </p:spPr>
      </p:pic>
      <p:pic>
        <p:nvPicPr>
          <p:cNvPr id="3" name="Audio 2">
            <a:hlinkClick r:id="" action="ppaction://media"/>
            <a:extLst>
              <a:ext uri="{FF2B5EF4-FFF2-40B4-BE49-F238E27FC236}">
                <a16:creationId xmlns:a16="http://schemas.microsoft.com/office/drawing/2014/main" id="{6EBC7479-6F25-4D0B-B267-3DC1072960A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93073757"/>
      </p:ext>
    </p:extLst>
  </p:cSld>
  <p:clrMapOvr>
    <a:masterClrMapping/>
  </p:clrMapOvr>
  <mc:AlternateContent xmlns:mc="http://schemas.openxmlformats.org/markup-compatibility/2006" xmlns:p14="http://schemas.microsoft.com/office/powerpoint/2010/main">
    <mc:Choice Requires="p14">
      <p:transition spd="slow" p14:dur="2000" advTm="12363"/>
    </mc:Choice>
    <mc:Fallback xmlns="">
      <p:transition spd="slow" advTm="123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59534"/>
            <a:ext cx="10515600" cy="1012719"/>
          </a:xfrm>
        </p:spPr>
        <p:txBody>
          <a:bodyPr/>
          <a:lstStyle/>
          <a:p>
            <a:r>
              <a:rPr lang="en-GB" dirty="0"/>
              <a:t>Head &amp; Neck – Diagnosis – Oropharynx &amp; Hypopharynx</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11" name="Freeform: Shape 10">
            <a:extLst>
              <a:ext uri="{FF2B5EF4-FFF2-40B4-BE49-F238E27FC236}">
                <a16:creationId xmlns:a16="http://schemas.microsoft.com/office/drawing/2014/main" id="{96312686-F9F8-46E4-8018-F59553195998}"/>
              </a:ext>
            </a:extLst>
          </p:cNvPr>
          <p:cNvSpPr/>
          <p:nvPr/>
        </p:nvSpPr>
        <p:spPr>
          <a:xfrm>
            <a:off x="752637" y="1486441"/>
            <a:ext cx="6235017" cy="806383"/>
          </a:xfrm>
          <a:custGeom>
            <a:avLst/>
            <a:gdLst>
              <a:gd name="connsiteX0" fmla="*/ 0 w 3230346"/>
              <a:gd name="connsiteY0" fmla="*/ 0 h 835200"/>
              <a:gd name="connsiteX1" fmla="*/ 3230346 w 3230346"/>
              <a:gd name="connsiteY1" fmla="*/ 0 h 835200"/>
              <a:gd name="connsiteX2" fmla="*/ 3230346 w 3230346"/>
              <a:gd name="connsiteY2" fmla="*/ 835200 h 835200"/>
              <a:gd name="connsiteX3" fmla="*/ 0 w 3230346"/>
              <a:gd name="connsiteY3" fmla="*/ 835200 h 835200"/>
              <a:gd name="connsiteX4" fmla="*/ 0 w 3230346"/>
              <a:gd name="connsiteY4" fmla="*/ 0 h 8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835200">
                <a:moveTo>
                  <a:pt x="0" y="0"/>
                </a:moveTo>
                <a:lnTo>
                  <a:pt x="3230346" y="0"/>
                </a:lnTo>
                <a:lnTo>
                  <a:pt x="3230346" y="835200"/>
                </a:lnTo>
                <a:lnTo>
                  <a:pt x="0" y="8352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t>Oropharynx &amp; Hypopharynx</a:t>
            </a:r>
          </a:p>
        </p:txBody>
      </p:sp>
      <p:sp>
        <p:nvSpPr>
          <p:cNvPr id="12" name="Freeform: Shape 11">
            <a:extLst>
              <a:ext uri="{FF2B5EF4-FFF2-40B4-BE49-F238E27FC236}">
                <a16:creationId xmlns:a16="http://schemas.microsoft.com/office/drawing/2014/main" id="{B225E9E2-5136-442C-95B5-C732E6BBF54D}"/>
              </a:ext>
            </a:extLst>
          </p:cNvPr>
          <p:cNvSpPr/>
          <p:nvPr/>
        </p:nvSpPr>
        <p:spPr>
          <a:xfrm>
            <a:off x="752637" y="2292824"/>
            <a:ext cx="6235017" cy="4012443"/>
          </a:xfrm>
          <a:custGeom>
            <a:avLst/>
            <a:gdLst>
              <a:gd name="connsiteX0" fmla="*/ 0 w 3230346"/>
              <a:gd name="connsiteY0" fmla="*/ 0 h 3582225"/>
              <a:gd name="connsiteX1" fmla="*/ 3230346 w 3230346"/>
              <a:gd name="connsiteY1" fmla="*/ 0 h 3582225"/>
              <a:gd name="connsiteX2" fmla="*/ 3230346 w 3230346"/>
              <a:gd name="connsiteY2" fmla="*/ 3582225 h 3582225"/>
              <a:gd name="connsiteX3" fmla="*/ 0 w 3230346"/>
              <a:gd name="connsiteY3" fmla="*/ 3582225 h 3582225"/>
              <a:gd name="connsiteX4" fmla="*/ 0 w 3230346"/>
              <a:gd name="connsiteY4" fmla="*/ 0 h 3582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0346" h="3582225">
                <a:moveTo>
                  <a:pt x="0" y="0"/>
                </a:moveTo>
                <a:lnTo>
                  <a:pt x="3230346" y="0"/>
                </a:lnTo>
                <a:lnTo>
                  <a:pt x="3230346" y="3582225"/>
                </a:lnTo>
                <a:lnTo>
                  <a:pt x="0" y="358222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54686" tIns="154686" rIns="206248" bIns="232029" numCol="1" spcCol="1270" anchor="t" anchorCtr="0">
            <a:noAutofit/>
          </a:bodyPr>
          <a:lstStyle/>
          <a:p>
            <a:pPr marL="285750" lvl="1" indent="-285750" defTabSz="1289050">
              <a:lnSpc>
                <a:spcPct val="90000"/>
              </a:lnSpc>
              <a:spcBef>
                <a:spcPct val="0"/>
              </a:spcBef>
              <a:spcAft>
                <a:spcPct val="15000"/>
              </a:spcAft>
              <a:buFont typeface="Arial" panose="020B0604020202020204" pitchFamily="34" charset="0"/>
              <a:buChar char="•"/>
            </a:pPr>
            <a:r>
              <a:rPr lang="en-GB" sz="2400" dirty="0"/>
              <a:t>Blood tests for liver &amp; kidney function</a:t>
            </a:r>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Panendoscopy</a:t>
            </a:r>
          </a:p>
          <a:p>
            <a:pPr marL="285750" lvl="1" indent="-285750" defTabSz="1289050">
              <a:lnSpc>
                <a:spcPct val="90000"/>
              </a:lnSpc>
              <a:spcBef>
                <a:spcPct val="0"/>
              </a:spcBef>
              <a:spcAft>
                <a:spcPct val="15000"/>
              </a:spcAft>
              <a:buFont typeface="Arial" panose="020B0604020202020204" pitchFamily="34" charset="0"/>
              <a:buChar char="•"/>
            </a:pPr>
            <a:r>
              <a:rPr lang="en-GB" sz="2400" dirty="0"/>
              <a:t>Ultrasound of the neck</a:t>
            </a:r>
          </a:p>
          <a:p>
            <a:pPr marL="285750" lvl="1" indent="-285750" defTabSz="1289050">
              <a:lnSpc>
                <a:spcPct val="90000"/>
              </a:lnSpc>
              <a:spcBef>
                <a:spcPct val="0"/>
              </a:spcBef>
              <a:spcAft>
                <a:spcPct val="15000"/>
              </a:spcAft>
              <a:buFont typeface="Arial" panose="020B0604020202020204" pitchFamily="34" charset="0"/>
              <a:buChar char="•"/>
            </a:pPr>
            <a:r>
              <a:rPr lang="en-GB" sz="2400" dirty="0"/>
              <a:t>Cytology (examination of cells from a fluid sample under a microscope, usually from a Fine Needle Aspirate or FNA)</a:t>
            </a:r>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CT scan </a:t>
            </a:r>
            <a:endParaRPr lang="en-US" sz="2400" kern="1200" dirty="0"/>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MRI scan </a:t>
            </a:r>
          </a:p>
          <a:p>
            <a:pPr marL="285750" lvl="1" indent="-285750" algn="l" defTabSz="1289050">
              <a:lnSpc>
                <a:spcPct val="90000"/>
              </a:lnSpc>
              <a:spcBef>
                <a:spcPct val="0"/>
              </a:spcBef>
              <a:spcAft>
                <a:spcPct val="15000"/>
              </a:spcAft>
              <a:buFont typeface="Arial" panose="020B0604020202020204" pitchFamily="34" charset="0"/>
              <a:buChar char="•"/>
            </a:pPr>
            <a:r>
              <a:rPr lang="en-GB" sz="2400" kern="1200" dirty="0"/>
              <a:t>PET/CT scan</a:t>
            </a:r>
          </a:p>
        </p:txBody>
      </p:sp>
      <p:pic>
        <p:nvPicPr>
          <p:cNvPr id="9" name="Picture 8">
            <a:extLst>
              <a:ext uri="{FF2B5EF4-FFF2-40B4-BE49-F238E27FC236}">
                <a16:creationId xmlns:a16="http://schemas.microsoft.com/office/drawing/2014/main" id="{047C8385-6046-4AB6-A7DC-78627FC70107}"/>
              </a:ext>
            </a:extLst>
          </p:cNvPr>
          <p:cNvPicPr>
            <a:picLocks noChangeAspect="1"/>
          </p:cNvPicPr>
          <p:nvPr/>
        </p:nvPicPr>
        <p:blipFill>
          <a:blip r:embed="rId5"/>
          <a:stretch>
            <a:fillRect/>
          </a:stretch>
        </p:blipFill>
        <p:spPr>
          <a:xfrm>
            <a:off x="7108511" y="1435510"/>
            <a:ext cx="4780001" cy="4741453"/>
          </a:xfrm>
          <a:prstGeom prst="rect">
            <a:avLst/>
          </a:prstGeom>
        </p:spPr>
      </p:pic>
      <p:pic>
        <p:nvPicPr>
          <p:cNvPr id="3" name="Audio 2">
            <a:hlinkClick r:id="" action="ppaction://media"/>
            <a:extLst>
              <a:ext uri="{FF2B5EF4-FFF2-40B4-BE49-F238E27FC236}">
                <a16:creationId xmlns:a16="http://schemas.microsoft.com/office/drawing/2014/main" id="{15625549-6173-4191-929B-C556F6551D6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94694341"/>
      </p:ext>
    </p:extLst>
  </p:cSld>
  <p:clrMapOvr>
    <a:masterClrMapping/>
  </p:clrMapOvr>
  <mc:AlternateContent xmlns:mc="http://schemas.openxmlformats.org/markup-compatibility/2006" xmlns:p14="http://schemas.microsoft.com/office/powerpoint/2010/main">
    <mc:Choice Requires="p14">
      <p:transition spd="slow" p14:dur="2000" advTm="10993"/>
    </mc:Choice>
    <mc:Fallback xmlns="">
      <p:transition spd="slow" advTm="109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Morphology – Nasal Cavity &amp; Paranasal Sinuses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9995900" cy="4842460"/>
          </a:xfrm>
        </p:spPr>
        <p:txBody>
          <a:bodyPr>
            <a:normAutofit/>
          </a:bodyPr>
          <a:lstStyle/>
          <a:p>
            <a:pPr marL="0" indent="0">
              <a:buNone/>
            </a:pPr>
            <a:r>
              <a:rPr lang="en-GB" dirty="0"/>
              <a:t>Squamous Cell Carcinoma (SCC) is the most common morphology arising in the tissues of the nasal cavity and the paranasal sinuses.  </a:t>
            </a:r>
          </a:p>
          <a:p>
            <a:r>
              <a:rPr lang="en-GB" dirty="0"/>
              <a:t>Squamous cell carcinoma – M8070/3</a:t>
            </a:r>
          </a:p>
          <a:p>
            <a:endParaRPr lang="en-GB" dirty="0"/>
          </a:p>
          <a:p>
            <a:pPr marL="0" indent="0">
              <a:buNone/>
            </a:pPr>
            <a:r>
              <a:rPr lang="en-GB" dirty="0"/>
              <a:t>Subtypes include:</a:t>
            </a:r>
          </a:p>
          <a:p>
            <a:r>
              <a:rPr lang="en-GB" dirty="0"/>
              <a:t>Keratinising – M8071/3</a:t>
            </a:r>
          </a:p>
          <a:p>
            <a:r>
              <a:rPr lang="en-GB" dirty="0"/>
              <a:t>Non-keratinising – M8072/3</a:t>
            </a:r>
          </a:p>
          <a:p>
            <a:endParaRPr lang="en-GB" dirty="0"/>
          </a:p>
          <a:p>
            <a:endParaRPr lang="en-GB" dirty="0">
              <a:highlight>
                <a:srgbClr val="FFFF00"/>
              </a:highlight>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9" name="Audio 8">
            <a:hlinkClick r:id="" action="ppaction://media"/>
            <a:extLst>
              <a:ext uri="{FF2B5EF4-FFF2-40B4-BE49-F238E27FC236}">
                <a16:creationId xmlns:a16="http://schemas.microsoft.com/office/drawing/2014/main" id="{4EE73098-B054-460D-B4B7-ADC75D64881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8" name="Picture 7">
            <a:extLst>
              <a:ext uri="{FF2B5EF4-FFF2-40B4-BE49-F238E27FC236}">
                <a16:creationId xmlns:a16="http://schemas.microsoft.com/office/drawing/2014/main" id="{E1DB671A-5114-5A2D-85B6-54CA29D6CBF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629776" y="2734674"/>
            <a:ext cx="2143124" cy="2143124"/>
          </a:xfrm>
          <a:prstGeom prst="rect">
            <a:avLst/>
          </a:prstGeom>
        </p:spPr>
      </p:pic>
    </p:spTree>
    <p:extLst>
      <p:ext uri="{BB962C8B-B14F-4D97-AF65-F5344CB8AC3E}">
        <p14:creationId xmlns:p14="http://schemas.microsoft.com/office/powerpoint/2010/main" val="883828301"/>
      </p:ext>
    </p:extLst>
  </p:cSld>
  <p:clrMapOvr>
    <a:masterClrMapping/>
  </p:clrMapOvr>
  <mc:AlternateContent xmlns:mc="http://schemas.openxmlformats.org/markup-compatibility/2006" xmlns:p14="http://schemas.microsoft.com/office/powerpoint/2010/main">
    <mc:Choice Requires="p14">
      <p:transition spd="slow" p14:dur="2000" advTm="13252"/>
    </mc:Choice>
    <mc:Fallback xmlns="">
      <p:transition spd="slow" advTm="132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Morphology – Nasal Cavity &amp; Paranasal Sinuses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665396" cy="4741453"/>
          </a:xfrm>
        </p:spPr>
        <p:txBody>
          <a:bodyPr>
            <a:normAutofit/>
          </a:bodyPr>
          <a:lstStyle/>
          <a:p>
            <a:pPr marL="0" indent="0">
              <a:buNone/>
            </a:pPr>
            <a:r>
              <a:rPr lang="en-GB" dirty="0"/>
              <a:t>Other types of tumour that may arise include:</a:t>
            </a:r>
          </a:p>
          <a:p>
            <a:pPr marL="531813" indent="-176213"/>
            <a:r>
              <a:rPr lang="en-GB" dirty="0"/>
              <a:t>Adenocarcinoma – most common in the nasal cavity and ethmoid sinus – M8140/3</a:t>
            </a:r>
          </a:p>
          <a:p>
            <a:pPr marL="531813" indent="-176213"/>
            <a:r>
              <a:rPr lang="en-GB" dirty="0"/>
              <a:t>Intestinal type sinonasal adenocarcinoma – M8144/3</a:t>
            </a:r>
          </a:p>
          <a:p>
            <a:pPr marL="531813" indent="-176213"/>
            <a:r>
              <a:rPr lang="en-GB" dirty="0"/>
              <a:t>Non-intestinal type sinonasal adenocarcinoma – M8140/3</a:t>
            </a:r>
          </a:p>
          <a:p>
            <a:pPr marL="531813" indent="-176213"/>
            <a:r>
              <a:rPr lang="en-GB" dirty="0"/>
              <a:t>Melanoma – M8720/3</a:t>
            </a:r>
          </a:p>
          <a:p>
            <a:pPr marL="531813" indent="-176213"/>
            <a:r>
              <a:rPr lang="en-GB" dirty="0"/>
              <a:t>Olfactory neuroblastoma – very rare tumours of the nasal cavity –M9522/3</a:t>
            </a:r>
          </a:p>
          <a:p>
            <a:pPr marL="531813" indent="-176213"/>
            <a:r>
              <a:rPr lang="en-GB" dirty="0"/>
              <a:t>Sinonasal undifferentiated carcinoma (SNUC) – M8020/3</a:t>
            </a:r>
          </a:p>
          <a:p>
            <a:pPr marL="531813" indent="-176213"/>
            <a:endParaRPr lang="en-GB" dirty="0"/>
          </a:p>
          <a:p>
            <a:pPr marL="355600" indent="0">
              <a:buNone/>
            </a:pPr>
            <a:endParaRPr lang="en-GB" dirty="0">
              <a:highlight>
                <a:srgbClr val="FFFF00"/>
              </a:highlight>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7" name="Picture 6">
            <a:extLst>
              <a:ext uri="{FF2B5EF4-FFF2-40B4-BE49-F238E27FC236}">
                <a16:creationId xmlns:a16="http://schemas.microsoft.com/office/drawing/2014/main" id="{AC2D563A-719E-4159-B814-CD695236BBF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629776" y="2734674"/>
            <a:ext cx="2143124" cy="2143124"/>
          </a:xfrm>
          <a:prstGeom prst="rect">
            <a:avLst/>
          </a:prstGeom>
        </p:spPr>
      </p:pic>
      <p:pic>
        <p:nvPicPr>
          <p:cNvPr id="8" name="Audio 7">
            <a:hlinkClick r:id="" action="ppaction://media"/>
            <a:extLst>
              <a:ext uri="{FF2B5EF4-FFF2-40B4-BE49-F238E27FC236}">
                <a16:creationId xmlns:a16="http://schemas.microsoft.com/office/drawing/2014/main" id="{0B92A6D7-6080-4703-AC44-F3C1E8A2BF4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89541590"/>
      </p:ext>
    </p:extLst>
  </p:cSld>
  <p:clrMapOvr>
    <a:masterClrMapping/>
  </p:clrMapOvr>
  <mc:AlternateContent xmlns:mc="http://schemas.openxmlformats.org/markup-compatibility/2006" xmlns:p14="http://schemas.microsoft.com/office/powerpoint/2010/main">
    <mc:Choice Requires="p14">
      <p:transition spd="slow" p14:dur="2000" advTm="8972"/>
    </mc:Choice>
    <mc:Fallback xmlns="">
      <p:transition spd="slow" advTm="89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Morphology – Nasopharynx</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10057545" cy="4741453"/>
          </a:xfrm>
        </p:spPr>
        <p:txBody>
          <a:bodyPr>
            <a:normAutofit/>
          </a:bodyPr>
          <a:lstStyle/>
          <a:p>
            <a:r>
              <a:rPr lang="en-GB" dirty="0"/>
              <a:t>Around 95% of the malignancies found in the nasopharynx are squamous cell carcinoma </a:t>
            </a:r>
          </a:p>
          <a:p>
            <a:r>
              <a:rPr lang="en-GB" sz="2400" dirty="0"/>
              <a:t>Squamous cell carcinoma – </a:t>
            </a:r>
            <a:r>
              <a:rPr lang="en-GB" sz="2500" dirty="0"/>
              <a:t>M8070/3</a:t>
            </a:r>
          </a:p>
          <a:p>
            <a:pPr lvl="1"/>
            <a:endParaRPr lang="en-GB" sz="2400" dirty="0"/>
          </a:p>
          <a:p>
            <a:r>
              <a:rPr lang="en-GB" dirty="0"/>
              <a:t>Subtypes include</a:t>
            </a:r>
          </a:p>
          <a:p>
            <a:pPr lvl="1"/>
            <a:r>
              <a:rPr lang="en-GB" sz="2400" dirty="0"/>
              <a:t>Basaloid – M8083/3</a:t>
            </a:r>
          </a:p>
          <a:p>
            <a:pPr lvl="1"/>
            <a:r>
              <a:rPr lang="fi-FI" sz="2400" dirty="0"/>
              <a:t>Keratinising – M8071/3</a:t>
            </a:r>
          </a:p>
          <a:p>
            <a:pPr lvl="1"/>
            <a:r>
              <a:rPr lang="fi-FI" sz="2400" dirty="0"/>
              <a:t>Non-keratinising – M8072/3</a:t>
            </a:r>
          </a:p>
          <a:p>
            <a:pPr lvl="1"/>
            <a:r>
              <a:rPr lang="en-GB" sz="2400" dirty="0"/>
              <a:t>Papillary – M8052/3</a:t>
            </a:r>
          </a:p>
          <a:p>
            <a:pPr lvl="1"/>
            <a:r>
              <a:rPr lang="en-GB" sz="2400" dirty="0"/>
              <a:t>Verrucous – M8051/3</a:t>
            </a:r>
          </a:p>
          <a:p>
            <a:pPr lvl="1"/>
            <a:endParaRPr lang="en-GB" sz="2400" dirty="0"/>
          </a:p>
          <a:p>
            <a:pPr lvl="1"/>
            <a:endParaRPr lang="en-GB" sz="2400" dirty="0">
              <a:highlight>
                <a:srgbClr val="FFFF00"/>
              </a:highligh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7" name="Audio 6">
            <a:hlinkClick r:id="" action="ppaction://media"/>
            <a:extLst>
              <a:ext uri="{FF2B5EF4-FFF2-40B4-BE49-F238E27FC236}">
                <a16:creationId xmlns:a16="http://schemas.microsoft.com/office/drawing/2014/main" id="{FC9EABFE-374D-4688-9335-BB2C869146D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9" name="Picture 8">
            <a:extLst>
              <a:ext uri="{FF2B5EF4-FFF2-40B4-BE49-F238E27FC236}">
                <a16:creationId xmlns:a16="http://schemas.microsoft.com/office/drawing/2014/main" id="{80BA75E2-79CD-4531-4BCB-09D2016068AE}"/>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629776" y="2734674"/>
            <a:ext cx="2143124" cy="2143124"/>
          </a:xfrm>
          <a:prstGeom prst="rect">
            <a:avLst/>
          </a:prstGeom>
        </p:spPr>
      </p:pic>
    </p:spTree>
    <p:extLst>
      <p:ext uri="{BB962C8B-B14F-4D97-AF65-F5344CB8AC3E}">
        <p14:creationId xmlns:p14="http://schemas.microsoft.com/office/powerpoint/2010/main" val="1349767152"/>
      </p:ext>
    </p:extLst>
  </p:cSld>
  <p:clrMapOvr>
    <a:masterClrMapping/>
  </p:clrMapOvr>
  <mc:AlternateContent xmlns:mc="http://schemas.openxmlformats.org/markup-compatibility/2006" xmlns:p14="http://schemas.microsoft.com/office/powerpoint/2010/main">
    <mc:Choice Requires="p14">
      <p:transition spd="slow" p14:dur="2000" advTm="8624"/>
    </mc:Choice>
    <mc:Fallback xmlns="">
      <p:transition spd="slow" advTm="86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Morphology – Nasopharynx</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946931" cy="4741453"/>
          </a:xfrm>
        </p:spPr>
        <p:txBody>
          <a:bodyPr>
            <a:normAutofit/>
          </a:bodyPr>
          <a:lstStyle/>
          <a:p>
            <a:r>
              <a:rPr lang="en-GB" dirty="0"/>
              <a:t>Other, rarer types of nasopharyngeal tumour include:</a:t>
            </a:r>
          </a:p>
          <a:p>
            <a:endParaRPr lang="en-GB" dirty="0"/>
          </a:p>
          <a:p>
            <a:pPr lvl="1"/>
            <a:r>
              <a:rPr lang="en-GB" sz="2400" dirty="0"/>
              <a:t>Adenocarcinoma- M8140/3</a:t>
            </a:r>
          </a:p>
          <a:p>
            <a:pPr lvl="1"/>
            <a:endParaRPr lang="en-GB" sz="2400" dirty="0">
              <a:highlight>
                <a:srgbClr val="FFFF00"/>
              </a:highlight>
            </a:endParaRPr>
          </a:p>
          <a:p>
            <a:pPr lvl="1"/>
            <a:r>
              <a:rPr lang="en-GB" sz="2400" dirty="0"/>
              <a:t>Low grade nasopharyngeal papillary adenocarcinoma – M8140/3 (grade should be recorded as Low / Grade 1)</a:t>
            </a:r>
          </a:p>
          <a:p>
            <a:pPr lvl="1"/>
            <a:endParaRPr lang="en-GB" sz="2400" dirty="0"/>
          </a:p>
          <a:p>
            <a:pPr lvl="1"/>
            <a:endParaRPr lang="en-GB" sz="2400" dirty="0"/>
          </a:p>
          <a:p>
            <a:pPr lvl="1"/>
            <a:endParaRPr lang="en-GB" sz="2400" dirty="0"/>
          </a:p>
          <a:p>
            <a:pPr lvl="1"/>
            <a:endParaRPr lang="en-GB" sz="2400" dirty="0">
              <a:highlight>
                <a:srgbClr val="FFFF00"/>
              </a:highlight>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Audio 6">
            <a:hlinkClick r:id="" action="ppaction://media"/>
            <a:extLst>
              <a:ext uri="{FF2B5EF4-FFF2-40B4-BE49-F238E27FC236}">
                <a16:creationId xmlns:a16="http://schemas.microsoft.com/office/drawing/2014/main" id="{83746D88-1539-446E-86C0-DC077CE6EBB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9" name="Picture 8">
            <a:extLst>
              <a:ext uri="{FF2B5EF4-FFF2-40B4-BE49-F238E27FC236}">
                <a16:creationId xmlns:a16="http://schemas.microsoft.com/office/drawing/2014/main" id="{C74E6798-1DF3-6898-7EED-70ECAD06720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629776" y="2734674"/>
            <a:ext cx="2143124" cy="2143124"/>
          </a:xfrm>
          <a:prstGeom prst="rect">
            <a:avLst/>
          </a:prstGeom>
        </p:spPr>
      </p:pic>
    </p:spTree>
    <p:extLst>
      <p:ext uri="{BB962C8B-B14F-4D97-AF65-F5344CB8AC3E}">
        <p14:creationId xmlns:p14="http://schemas.microsoft.com/office/powerpoint/2010/main" val="2264063482"/>
      </p:ext>
    </p:extLst>
  </p:cSld>
  <p:clrMapOvr>
    <a:masterClrMapping/>
  </p:clrMapOvr>
  <mc:AlternateContent xmlns:mc="http://schemas.openxmlformats.org/markup-compatibility/2006" xmlns:p14="http://schemas.microsoft.com/office/powerpoint/2010/main">
    <mc:Choice Requires="p14">
      <p:transition spd="slow" p14:dur="2000" advTm="5722"/>
    </mc:Choice>
    <mc:Fallback xmlns="">
      <p:transition spd="slow" advTm="57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Morphology – Oropharynx</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8904891" cy="4741453"/>
          </a:xfrm>
        </p:spPr>
        <p:txBody>
          <a:bodyPr>
            <a:normAutofit fontScale="92500" lnSpcReduction="10000"/>
          </a:bodyPr>
          <a:lstStyle/>
          <a:p>
            <a:r>
              <a:rPr lang="en-GB" dirty="0"/>
              <a:t>Around 95% of the malignancies found in the oropharynx are squamous cell carcinoma </a:t>
            </a:r>
          </a:p>
          <a:p>
            <a:r>
              <a:rPr lang="en-GB" dirty="0"/>
              <a:t>Squamous cell carcinoma (SCC) – </a:t>
            </a:r>
            <a:r>
              <a:rPr lang="en-GB" sz="2500" dirty="0"/>
              <a:t>M8070/3</a:t>
            </a:r>
          </a:p>
          <a:p>
            <a:endParaRPr lang="en-GB" sz="2500" dirty="0"/>
          </a:p>
          <a:p>
            <a:pPr lvl="1"/>
            <a:r>
              <a:rPr lang="en-GB" sz="2300" dirty="0"/>
              <a:t>HPV-associated SCC – M8085/3*</a:t>
            </a:r>
          </a:p>
          <a:p>
            <a:pPr lvl="1"/>
            <a:r>
              <a:rPr lang="en-GB" sz="2300" dirty="0"/>
              <a:t>HPV-independent SCC – M8086/3*</a:t>
            </a:r>
          </a:p>
          <a:p>
            <a:endParaRPr lang="en-GB" dirty="0"/>
          </a:p>
          <a:p>
            <a:pPr marL="0" indent="0">
              <a:buNone/>
            </a:pPr>
            <a:r>
              <a:rPr lang="en-GB" dirty="0"/>
              <a:t>* If the morphology codes M8085/3 or M8086/3 do not appear in your cancer data management system, please record the morphology as M8070/3 temporarily and note any HPV association (positive or negative) in the Primary Diagnosis Subsidiary Comment Field.  It may be necessary for trusts to contact their system supplier to inform them of the missing morphology codes</a:t>
            </a:r>
          </a:p>
          <a:p>
            <a:pPr lvl="1"/>
            <a:endParaRPr lang="en-GB" sz="2400" dirty="0"/>
          </a:p>
          <a:p>
            <a:pPr lvl="1"/>
            <a:endParaRPr lang="en-GB" sz="24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11" name="Audio 10">
            <a:hlinkClick r:id="" action="ppaction://media"/>
            <a:extLst>
              <a:ext uri="{FF2B5EF4-FFF2-40B4-BE49-F238E27FC236}">
                <a16:creationId xmlns:a16="http://schemas.microsoft.com/office/drawing/2014/main" id="{F6F403D7-7A49-DCF9-3CE9-CCB5C71BF75E}"/>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pic>
        <p:nvPicPr>
          <p:cNvPr id="9" name="Picture 8">
            <a:extLst>
              <a:ext uri="{FF2B5EF4-FFF2-40B4-BE49-F238E27FC236}">
                <a16:creationId xmlns:a16="http://schemas.microsoft.com/office/drawing/2014/main" id="{E85B4DFE-817D-F870-1B99-6FC7191DDF8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629776" y="2734674"/>
            <a:ext cx="2143124" cy="2143124"/>
          </a:xfrm>
          <a:prstGeom prst="rect">
            <a:avLst/>
          </a:prstGeom>
        </p:spPr>
      </p:pic>
    </p:spTree>
    <p:extLst>
      <p:ext uri="{BB962C8B-B14F-4D97-AF65-F5344CB8AC3E}">
        <p14:creationId xmlns:p14="http://schemas.microsoft.com/office/powerpoint/2010/main" val="2808255187"/>
      </p:ext>
    </p:extLst>
  </p:cSld>
  <p:clrMapOvr>
    <a:masterClrMapping/>
  </p:clrMapOvr>
  <mc:AlternateContent xmlns:mc="http://schemas.openxmlformats.org/markup-compatibility/2006" xmlns:p14="http://schemas.microsoft.com/office/powerpoint/2010/main">
    <mc:Choice Requires="p14">
      <p:transition spd="slow" p14:dur="2000" advTm="26821"/>
    </mc:Choice>
    <mc:Fallback xmlns="">
      <p:transition spd="slow" advTm="268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ICD10 coding – Invasive</a:t>
            </a:r>
            <a:br>
              <a:rPr lang="en-GB" dirty="0"/>
            </a:br>
            <a:r>
              <a:rPr lang="en-GB" dirty="0"/>
              <a:t>Pharynx, Nasal Cavity &amp; Sinuses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1">
            <a:normAutofit lnSpcReduction="10000"/>
          </a:bodyPr>
          <a:lstStyle/>
          <a:p>
            <a:r>
              <a:rPr lang="en-GB" dirty="0"/>
              <a:t>C10.* - Malignant neoplasm of oropharynx</a:t>
            </a:r>
          </a:p>
          <a:p>
            <a:r>
              <a:rPr lang="en-GB" dirty="0"/>
              <a:t>C11.* - Malignant neoplasm of nasopharynx</a:t>
            </a:r>
          </a:p>
          <a:p>
            <a:r>
              <a:rPr lang="en-GB" dirty="0"/>
              <a:t>C12.* - Malignant neoplasm of piriform sinus</a:t>
            </a:r>
          </a:p>
          <a:p>
            <a:r>
              <a:rPr lang="en-GB" dirty="0"/>
              <a:t>C13.* - Malignant neoplasm of hypopharynx</a:t>
            </a:r>
          </a:p>
          <a:p>
            <a:r>
              <a:rPr lang="en-GB" dirty="0"/>
              <a:t>C14.* - Malignant neoplasm of other and ill-defined sites in the lip, oral cavity and pharynx</a:t>
            </a:r>
          </a:p>
          <a:p>
            <a:r>
              <a:rPr lang="en-GB" dirty="0"/>
              <a:t>C30.* – Malignant neoplasm of nasal cavity and middle ear</a:t>
            </a:r>
          </a:p>
          <a:p>
            <a:r>
              <a:rPr lang="en-GB" dirty="0"/>
              <a:t>C31.* - Malignant neoplasm of accessory sinuses</a:t>
            </a:r>
          </a:p>
          <a:p>
            <a:endParaRPr lang="en-GB" dirty="0"/>
          </a:p>
          <a:p>
            <a:r>
              <a:rPr lang="en-GB" dirty="0"/>
              <a:t>* - Final digit denotes location</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8" name="Audio 7">
            <a:hlinkClick r:id="" action="ppaction://media"/>
            <a:extLst>
              <a:ext uri="{FF2B5EF4-FFF2-40B4-BE49-F238E27FC236}">
                <a16:creationId xmlns:a16="http://schemas.microsoft.com/office/drawing/2014/main" id="{78A42819-8A96-4DB9-975F-B6D64D824FE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92829086"/>
      </p:ext>
    </p:extLst>
  </p:cSld>
  <p:clrMapOvr>
    <a:masterClrMapping/>
  </p:clrMapOvr>
  <mc:AlternateContent xmlns:mc="http://schemas.openxmlformats.org/markup-compatibility/2006" xmlns:p14="http://schemas.microsoft.com/office/powerpoint/2010/main">
    <mc:Choice Requires="p14">
      <p:transition spd="slow" p14:dur="2000" advTm="16395"/>
    </mc:Choice>
    <mc:Fallback xmlns="">
      <p:transition spd="slow" advTm="163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ICD10 coding – Non-Invasive</a:t>
            </a:r>
            <a:br>
              <a:rPr lang="en-GB" dirty="0"/>
            </a:br>
            <a:r>
              <a:rPr lang="en-GB" dirty="0"/>
              <a:t>Pharynx, Nasal Cavity &amp; Sinuses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2">
            <a:normAutofit lnSpcReduction="10000"/>
          </a:bodyPr>
          <a:lstStyle/>
          <a:p>
            <a:r>
              <a:rPr lang="en-GB" dirty="0"/>
              <a:t>D00.0 – Carcinoma in-situ of lip, oral cavity &amp; pharynx</a:t>
            </a:r>
          </a:p>
          <a:p>
            <a:r>
              <a:rPr lang="en-GB" dirty="0"/>
              <a:t>D02.3 – Carcinoma in-situ: Other parts of respiratory system (includes accessory sinuses, middle ear, nasal cavities)</a:t>
            </a:r>
          </a:p>
          <a:p>
            <a:r>
              <a:rPr lang="en-GB" dirty="0"/>
              <a:t>D37.0 – Neoplasm of uncertain or unknown behaviour: Lip, oral cavity and pharynx (includes aryepiglottic fold and salivary glands)</a:t>
            </a:r>
          </a:p>
          <a:p>
            <a:r>
              <a:rPr lang="en-GB" dirty="0"/>
              <a:t>D38.9 - Neoplasm of uncertain or unknown behaviour: Other respiratory organs (includes accessory sinuses, cartilage of nose, middle ear, nasal cavities)</a:t>
            </a:r>
          </a:p>
          <a:p>
            <a:endParaRPr lang="en-GB" dirty="0"/>
          </a:p>
          <a:p>
            <a:r>
              <a:rPr lang="en-GB" altLang="en-US" dirty="0"/>
              <a:t>While your clinical team may request that D coded tumours are recorded, these do not currently require a COSD submission from your cancer data management system.  NDRS obtains data on these tumours direct from pathology laboratories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7" name="Audio 6">
            <a:hlinkClick r:id="" action="ppaction://media"/>
            <a:extLst>
              <a:ext uri="{FF2B5EF4-FFF2-40B4-BE49-F238E27FC236}">
                <a16:creationId xmlns:a16="http://schemas.microsoft.com/office/drawing/2014/main" id="{F6A0E79E-6C65-4031-A2F3-F807C756418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22585419"/>
      </p:ext>
    </p:extLst>
  </p:cSld>
  <p:clrMapOvr>
    <a:masterClrMapping/>
  </p:clrMapOvr>
  <mc:AlternateContent xmlns:mc="http://schemas.openxmlformats.org/markup-compatibility/2006" xmlns:p14="http://schemas.microsoft.com/office/powerpoint/2010/main">
    <mc:Choice Requires="p14">
      <p:transition spd="slow" p14:dur="2000" advTm="27038"/>
    </mc:Choice>
    <mc:Fallback xmlns="">
      <p:transition spd="slow" advTm="270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62725" cy="4741453"/>
          </a:xfrm>
        </p:spPr>
        <p:txBody>
          <a:bodyPr>
            <a:normAutofit/>
          </a:bodyPr>
          <a:lstStyle/>
          <a:p>
            <a:r>
              <a:rPr lang="en-GB" dirty="0"/>
              <a:t>Introduction</a:t>
            </a:r>
          </a:p>
          <a:p>
            <a:r>
              <a:rPr lang="en-GB" dirty="0"/>
              <a:t>Head &amp; Neck tumours – Pharynx &amp; Nasal Cavity (includes tumours of the nasal &amp; paranasal sinuses)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05/12/2025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4FB8F780-5FE8-4382-8BAE-2F04BBF8ECA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9120"/>
    </mc:Choice>
    <mc:Fallback xmlns="">
      <p:transition spd="slow" advTm="191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dirty="0"/>
              <a:t>Nasal Cavity &amp; Pharynx</a:t>
            </a:r>
          </a:p>
          <a:p>
            <a:pPr>
              <a:lnSpc>
                <a:spcPct val="120000"/>
              </a:lnSpc>
            </a:pPr>
            <a:r>
              <a:rPr lang="en-GB" dirty="0"/>
              <a:t>Grade 1 (well differentiated / low grade) - Tumours look very similar to the normal tissue and retain a degree of functionality.  Grade 1 tumours have the best prognosis</a:t>
            </a:r>
          </a:p>
          <a:p>
            <a:pPr>
              <a:lnSpc>
                <a:spcPct val="120000"/>
              </a:lnSpc>
            </a:pPr>
            <a:r>
              <a:rPr lang="en-GB" dirty="0"/>
              <a:t>Grade 2 (moderately differentiated / intermediate grade) - Tumours are formed of cells that somewhat resemble the normal tissue and retain limited functionality</a:t>
            </a:r>
          </a:p>
          <a:p>
            <a:pPr>
              <a:lnSpc>
                <a:spcPct val="120000"/>
              </a:lnSpc>
            </a:pPr>
            <a:r>
              <a:rPr lang="en-GB" dirty="0"/>
              <a:t>Grade 3 (poorly differentiated / high grade) - Tumours have very abnormal cells with little or no functionality.  Grade 3 tumours have the worst prognosis</a:t>
            </a:r>
          </a:p>
          <a:p>
            <a:pPr marL="0" indent="0">
              <a:lnSpc>
                <a:spcPct val="120000"/>
              </a:lnSpc>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8" name="Audio 7">
            <a:hlinkClick r:id="" action="ppaction://media"/>
            <a:extLst>
              <a:ext uri="{FF2B5EF4-FFF2-40B4-BE49-F238E27FC236}">
                <a16:creationId xmlns:a16="http://schemas.microsoft.com/office/drawing/2014/main" id="{0006BB5D-F70C-4301-ADD7-4351DF2CD9A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34635664"/>
      </p:ext>
    </p:extLst>
  </p:cSld>
  <p:clrMapOvr>
    <a:masterClrMapping/>
  </p:clrMapOvr>
  <mc:AlternateContent xmlns:mc="http://schemas.openxmlformats.org/markup-compatibility/2006" xmlns:p14="http://schemas.microsoft.com/office/powerpoint/2010/main">
    <mc:Choice Requires="p14">
      <p:transition spd="slow" p14:dur="2000" advTm="20791"/>
    </mc:Choice>
    <mc:Fallback xmlns="">
      <p:transition spd="slow" advTm="207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5031251"/>
          </a:xfrm>
        </p:spPr>
        <p:txBody>
          <a:bodyPr>
            <a:normAutofit fontScale="85000" lnSpcReduction="20000"/>
          </a:bodyPr>
          <a:lstStyle/>
          <a:p>
            <a:r>
              <a:rPr lang="en-GB" dirty="0"/>
              <a:t>Most invasive tumours are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a:t>
            </a:r>
          </a:p>
          <a:p>
            <a:r>
              <a:rPr lang="en-GB" b="1" dirty="0"/>
              <a:t>Patient staged using TNM9 not TNM8 as per CR2070</a:t>
            </a:r>
          </a:p>
          <a:p>
            <a:endParaRPr lang="en-GB" b="1" dirty="0"/>
          </a:p>
          <a:p>
            <a:r>
              <a:rPr lang="en-US" dirty="0"/>
              <a:t>Please note that malignant melanomas of the upper aerodigestive tract (which includes the nasal cavity and paranasal sinuses) are aggressive and staged according to different criteria than non-melanoma tumours</a:t>
            </a:r>
          </a:p>
          <a:p>
            <a:endParaRPr lang="en-US" dirty="0"/>
          </a:p>
          <a:p>
            <a:r>
              <a:rPr lang="en-US" dirty="0"/>
              <a:t>Carcinomas of the frontal sinus and sphenoid sinus are not staged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9" name="Audio 8">
            <a:hlinkClick r:id="" action="ppaction://media"/>
            <a:extLst>
              <a:ext uri="{FF2B5EF4-FFF2-40B4-BE49-F238E27FC236}">
                <a16:creationId xmlns:a16="http://schemas.microsoft.com/office/drawing/2014/main" id="{34008CD2-57C0-F807-3239-E8E93DF3816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02947917"/>
      </p:ext>
    </p:extLst>
  </p:cSld>
  <p:clrMapOvr>
    <a:masterClrMapping/>
  </p:clrMapOvr>
  <mc:AlternateContent xmlns:mc="http://schemas.openxmlformats.org/markup-compatibility/2006" xmlns:p14="http://schemas.microsoft.com/office/powerpoint/2010/main">
    <mc:Choice Requires="p14">
      <p:transition spd="slow" p14:dur="2000" advTm="9473"/>
    </mc:Choice>
    <mc:Fallback xmlns="">
      <p:transition spd="slow" advTm="94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5031251"/>
          </a:xfrm>
        </p:spPr>
        <p:txBody>
          <a:bodyPr>
            <a:normAutofit/>
          </a:bodyPr>
          <a:lstStyle/>
          <a:p>
            <a:r>
              <a:rPr lang="en-GB" dirty="0"/>
              <a:t>For details on recording stage, please see the NDRS training module KPI-TNM Staging 101, available on this link: </a:t>
            </a:r>
            <a:r>
              <a:rPr lang="en-GB" dirty="0">
                <a:solidFill>
                  <a:srgbClr val="2AA8AA"/>
                </a:solidFill>
                <a:hlinkClick r:id="rId5">
                  <a:extLst>
                    <a:ext uri="{A12FA001-AC4F-418D-AE19-62706E023703}">
                      <ahyp:hlinkClr xmlns:ahyp="http://schemas.microsoft.com/office/drawing/2018/hyperlinkcolor" val="tx"/>
                    </a:ext>
                  </a:extLst>
                </a:hlinkClick>
              </a:rPr>
              <a:t>https://digital.nhs.uk/ndrs/data/cancer-data-training-materials</a:t>
            </a:r>
            <a:r>
              <a:rPr lang="en-GB" dirty="0">
                <a:solidFill>
                  <a:srgbClr val="2AA8AA"/>
                </a:solidFill>
              </a:rPr>
              <a:t>   </a:t>
            </a:r>
          </a:p>
          <a:p>
            <a:endParaRPr lang="en-GB" dirty="0"/>
          </a:p>
          <a:p>
            <a:r>
              <a:rPr lang="en-US" dirty="0"/>
              <a:t>Staging data sheets detailing the specific staging requirements can also be downloaded from the NDRS website for clinical use: </a:t>
            </a:r>
            <a:r>
              <a:rPr lang="en-US" u="sng" dirty="0">
                <a:solidFill>
                  <a:srgbClr val="2AA8AA"/>
                </a:solidFill>
              </a:rPr>
              <a:t>https://digital.nhs.uk/ndrs/data/cancer-data-training-materials/staging-sheets</a:t>
            </a:r>
          </a:p>
          <a:p>
            <a:pPr marL="0" indent="0">
              <a:buNone/>
            </a:pPr>
            <a:endParaRPr lang="en-US"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14" name="Audio 13">
            <a:hlinkClick r:id="" action="ppaction://media"/>
            <a:extLst>
              <a:ext uri="{FF2B5EF4-FFF2-40B4-BE49-F238E27FC236}">
                <a16:creationId xmlns:a16="http://schemas.microsoft.com/office/drawing/2014/main" id="{F31FFB9B-5073-0C6E-4610-06ED904C59F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51311490"/>
      </p:ext>
    </p:extLst>
  </p:cSld>
  <p:clrMapOvr>
    <a:masterClrMapping/>
  </p:clrMapOvr>
  <mc:AlternateContent xmlns:mc="http://schemas.openxmlformats.org/markup-compatibility/2006" xmlns:p14="http://schemas.microsoft.com/office/powerpoint/2010/main">
    <mc:Choice Requires="p14">
      <p:transition spd="slow" p14:dur="2000" advTm="14379"/>
    </mc:Choice>
    <mc:Fallback xmlns="">
      <p:transition spd="slow" advTm="143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Nasal Cavity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09513" cy="4741453"/>
          </a:xfrm>
        </p:spPr>
        <p:txBody>
          <a:bodyPr numCol="1" spcCol="180000">
            <a:normAutofit/>
          </a:bodyPr>
          <a:lstStyle/>
          <a:p>
            <a:pPr marL="0" indent="0">
              <a:buNone/>
            </a:pPr>
            <a:r>
              <a:rPr lang="en-GB" dirty="0"/>
              <a:t>The type of surgery offered for tumours of the nasal cavity will depend on the location and stage of the cancer</a:t>
            </a:r>
          </a:p>
          <a:p>
            <a:pPr marL="0" indent="0">
              <a:buNone/>
            </a:pPr>
            <a:endParaRPr lang="en-GB" dirty="0"/>
          </a:p>
          <a:p>
            <a:r>
              <a:rPr lang="en-GB" dirty="0"/>
              <a:t>Endoscopic surgery via the nose may be offered where the tumour is accessible and can be removed without damage to surrounding structures.  It may also be offered if the tumour is causing an obstruction and the patient is not sufficiently fit for another surgical approach</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8" name="Picture 7">
            <a:extLst>
              <a:ext uri="{FF2B5EF4-FFF2-40B4-BE49-F238E27FC236}">
                <a16:creationId xmlns:a16="http://schemas.microsoft.com/office/drawing/2014/main" id="{F738F944-6860-464E-8EDB-8CD8BB08FBF9}"/>
              </a:ext>
            </a:extLst>
          </p:cNvPr>
          <p:cNvPicPr>
            <a:picLocks noChangeAspect="1"/>
          </p:cNvPicPr>
          <p:nvPr/>
        </p:nvPicPr>
        <p:blipFill>
          <a:blip r:embed="rId5"/>
          <a:stretch>
            <a:fillRect/>
          </a:stretch>
        </p:blipFill>
        <p:spPr>
          <a:xfrm>
            <a:off x="8000315" y="1883391"/>
            <a:ext cx="3888197" cy="3856840"/>
          </a:xfrm>
          <a:prstGeom prst="rect">
            <a:avLst/>
          </a:prstGeom>
        </p:spPr>
      </p:pic>
      <p:pic>
        <p:nvPicPr>
          <p:cNvPr id="9" name="Audio 8">
            <a:hlinkClick r:id="" action="ppaction://media"/>
            <a:extLst>
              <a:ext uri="{FF2B5EF4-FFF2-40B4-BE49-F238E27FC236}">
                <a16:creationId xmlns:a16="http://schemas.microsoft.com/office/drawing/2014/main" id="{A65F4023-631C-4DE4-949E-71638DE34F9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99135214"/>
      </p:ext>
    </p:extLst>
  </p:cSld>
  <p:clrMapOvr>
    <a:masterClrMapping/>
  </p:clrMapOvr>
  <mc:AlternateContent xmlns:mc="http://schemas.openxmlformats.org/markup-compatibility/2006" xmlns:p14="http://schemas.microsoft.com/office/powerpoint/2010/main">
    <mc:Choice Requires="p14">
      <p:transition spd="slow" p14:dur="2000" advTm="12627"/>
    </mc:Choice>
    <mc:Fallback xmlns="">
      <p:transition spd="slow" advTm="126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Nasal Cavity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09513" cy="4741453"/>
          </a:xfrm>
        </p:spPr>
        <p:txBody>
          <a:bodyPr numCol="1" spcCol="180000">
            <a:normAutofit/>
          </a:bodyPr>
          <a:lstStyle/>
          <a:p>
            <a:r>
              <a:rPr lang="en-GB" dirty="0"/>
              <a:t>External nasal surgery may be needed where the tumour cannot be reached with an endoscope or is very large</a:t>
            </a:r>
          </a:p>
          <a:p>
            <a:endParaRPr lang="en-GB" dirty="0"/>
          </a:p>
          <a:p>
            <a:r>
              <a:rPr lang="en-GB" dirty="0"/>
              <a:t>Where the tumour also affects the skin or underlying tissue of the nose, that tissue may need to be removed.  This is known as a partial or complete rhinectomy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8" name="Picture 7">
            <a:extLst>
              <a:ext uri="{FF2B5EF4-FFF2-40B4-BE49-F238E27FC236}">
                <a16:creationId xmlns:a16="http://schemas.microsoft.com/office/drawing/2014/main" id="{F738F944-6860-464E-8EDB-8CD8BB08FBF9}"/>
              </a:ext>
            </a:extLst>
          </p:cNvPr>
          <p:cNvPicPr>
            <a:picLocks noChangeAspect="1"/>
          </p:cNvPicPr>
          <p:nvPr/>
        </p:nvPicPr>
        <p:blipFill>
          <a:blip r:embed="rId5"/>
          <a:stretch>
            <a:fillRect/>
          </a:stretch>
        </p:blipFill>
        <p:spPr>
          <a:xfrm>
            <a:off x="8000315" y="1883391"/>
            <a:ext cx="3888197" cy="3856840"/>
          </a:xfrm>
          <a:prstGeom prst="rect">
            <a:avLst/>
          </a:prstGeom>
        </p:spPr>
      </p:pic>
      <p:pic>
        <p:nvPicPr>
          <p:cNvPr id="7" name="Audio 6">
            <a:hlinkClick r:id="" action="ppaction://media"/>
            <a:extLst>
              <a:ext uri="{FF2B5EF4-FFF2-40B4-BE49-F238E27FC236}">
                <a16:creationId xmlns:a16="http://schemas.microsoft.com/office/drawing/2014/main" id="{1D75C4C0-F334-4B64-825E-D114160F612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33764882"/>
      </p:ext>
    </p:extLst>
  </p:cSld>
  <p:clrMapOvr>
    <a:masterClrMapping/>
  </p:clrMapOvr>
  <mc:AlternateContent xmlns:mc="http://schemas.openxmlformats.org/markup-compatibility/2006" xmlns:p14="http://schemas.microsoft.com/office/powerpoint/2010/main">
    <mc:Choice Requires="p14">
      <p:transition spd="slow" p14:dur="2000" advTm="15683"/>
    </mc:Choice>
    <mc:Fallback xmlns="">
      <p:transition spd="slow" advTm="156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Nasal Cavity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6831842" cy="4741453"/>
          </a:xfrm>
        </p:spPr>
        <p:txBody>
          <a:bodyPr numCol="1" spcCol="180000">
            <a:normAutofit fontScale="92500" lnSpcReduction="10000"/>
          </a:bodyPr>
          <a:lstStyle/>
          <a:p>
            <a:pPr marL="0" indent="0">
              <a:buNone/>
            </a:pPr>
            <a:r>
              <a:rPr lang="en-GB" dirty="0"/>
              <a:t>The type of surgery offered for tumours of the nasal and paranasal sinuses will also depend on the location and stage of the cancer</a:t>
            </a:r>
          </a:p>
          <a:p>
            <a:pPr marL="0" indent="0">
              <a:buNone/>
            </a:pPr>
            <a:endParaRPr lang="en-GB" dirty="0"/>
          </a:p>
          <a:p>
            <a:r>
              <a:rPr lang="en-GB" dirty="0"/>
              <a:t>Ethmoid sinus: Removal of the lining/bone of the ethmoid sinus (ethmoidectomy) may be endoscopic or open</a:t>
            </a:r>
          </a:p>
          <a:p>
            <a:r>
              <a:rPr lang="en-GB" dirty="0"/>
              <a:t>Maxillary sinus: Surgical removal of part/all of the upper jawbone and roof of the mouth (maxillectomy).  The surgical approach may be down the side of the nose or through the roof of the mouth.  Bone grafts or prosthetics may be used to replace the roof of the mouth</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9" name="Picture 8">
            <a:extLst>
              <a:ext uri="{FF2B5EF4-FFF2-40B4-BE49-F238E27FC236}">
                <a16:creationId xmlns:a16="http://schemas.microsoft.com/office/drawing/2014/main" id="{F73A3303-B949-4D14-AC0B-1AC66A56ACDB}"/>
              </a:ext>
            </a:extLst>
          </p:cNvPr>
          <p:cNvPicPr>
            <a:picLocks noChangeAspect="1"/>
          </p:cNvPicPr>
          <p:nvPr/>
        </p:nvPicPr>
        <p:blipFill>
          <a:blip r:embed="rId5"/>
          <a:stretch>
            <a:fillRect/>
          </a:stretch>
        </p:blipFill>
        <p:spPr>
          <a:xfrm>
            <a:off x="7776330" y="1435509"/>
            <a:ext cx="3919822" cy="4770037"/>
          </a:xfrm>
          <a:prstGeom prst="rect">
            <a:avLst/>
          </a:prstGeom>
        </p:spPr>
      </p:pic>
      <p:pic>
        <p:nvPicPr>
          <p:cNvPr id="7" name="Audio 6">
            <a:hlinkClick r:id="" action="ppaction://media"/>
            <a:extLst>
              <a:ext uri="{FF2B5EF4-FFF2-40B4-BE49-F238E27FC236}">
                <a16:creationId xmlns:a16="http://schemas.microsoft.com/office/drawing/2014/main" id="{F989BD79-C445-4CBA-82EF-D46921E9B7A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47069465"/>
      </p:ext>
    </p:extLst>
  </p:cSld>
  <p:clrMapOvr>
    <a:masterClrMapping/>
  </p:clrMapOvr>
  <mc:AlternateContent xmlns:mc="http://schemas.openxmlformats.org/markup-compatibility/2006" xmlns:p14="http://schemas.microsoft.com/office/powerpoint/2010/main">
    <mc:Choice Requires="p14">
      <p:transition spd="slow" p14:dur="2000" advTm="10296"/>
    </mc:Choice>
    <mc:Fallback xmlns="">
      <p:transition spd="slow" advTm="102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Nasal Cavity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6831842" cy="4741453"/>
          </a:xfrm>
        </p:spPr>
        <p:txBody>
          <a:bodyPr numCol="1" spcCol="180000">
            <a:normAutofit/>
          </a:bodyPr>
          <a:lstStyle/>
          <a:p>
            <a:pPr marL="0" indent="0">
              <a:buNone/>
            </a:pPr>
            <a:r>
              <a:rPr lang="en-GB" dirty="0"/>
              <a:t>Advanced tumours of the sinuses may require a radical surgery involving a specialist team of surgeons</a:t>
            </a:r>
          </a:p>
          <a:p>
            <a:pPr marL="0" indent="0">
              <a:buNone/>
            </a:pPr>
            <a:endParaRPr lang="en-GB" dirty="0"/>
          </a:p>
          <a:p>
            <a:r>
              <a:rPr lang="en-GB" dirty="0"/>
              <a:t>A craniofacial resection is the removal of the affected sinus cavities, parts of the base of the skull and parts of the eye sockets.  This may be required if an advanced cancer is found in the ethmoid, frontal and/or sphenoid sinuses</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9" name="Picture 8">
            <a:extLst>
              <a:ext uri="{FF2B5EF4-FFF2-40B4-BE49-F238E27FC236}">
                <a16:creationId xmlns:a16="http://schemas.microsoft.com/office/drawing/2014/main" id="{F73A3303-B949-4D14-AC0B-1AC66A56ACDB}"/>
              </a:ext>
            </a:extLst>
          </p:cNvPr>
          <p:cNvPicPr>
            <a:picLocks noChangeAspect="1"/>
          </p:cNvPicPr>
          <p:nvPr/>
        </p:nvPicPr>
        <p:blipFill>
          <a:blip r:embed="rId5"/>
          <a:stretch>
            <a:fillRect/>
          </a:stretch>
        </p:blipFill>
        <p:spPr>
          <a:xfrm>
            <a:off x="7776330" y="1435509"/>
            <a:ext cx="3919822" cy="4770037"/>
          </a:xfrm>
          <a:prstGeom prst="rect">
            <a:avLst/>
          </a:prstGeom>
        </p:spPr>
      </p:pic>
      <p:pic>
        <p:nvPicPr>
          <p:cNvPr id="10" name="Audio 9">
            <a:hlinkClick r:id="" action="ppaction://media"/>
            <a:extLst>
              <a:ext uri="{FF2B5EF4-FFF2-40B4-BE49-F238E27FC236}">
                <a16:creationId xmlns:a16="http://schemas.microsoft.com/office/drawing/2014/main" id="{5A650C24-A242-47FE-BF97-F928F45C709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32510014"/>
      </p:ext>
    </p:extLst>
  </p:cSld>
  <p:clrMapOvr>
    <a:masterClrMapping/>
  </p:clrMapOvr>
  <mc:AlternateContent xmlns:mc="http://schemas.openxmlformats.org/markup-compatibility/2006" xmlns:p14="http://schemas.microsoft.com/office/powerpoint/2010/main">
    <mc:Choice Requires="p14">
      <p:transition spd="slow" p14:dur="2000" advTm="11770"/>
    </mc:Choice>
    <mc:Fallback xmlns="">
      <p:transition spd="slow" advTm="117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Nasal Cavity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Radiotherapy may be offered as a first treatment and can cure many early stage tumours of the nasal cavity and sinuses</a:t>
            </a:r>
          </a:p>
          <a:p>
            <a:endParaRPr lang="en-GB" dirty="0"/>
          </a:p>
          <a:p>
            <a:r>
              <a:rPr lang="en-GB" dirty="0"/>
              <a:t>More advanced tumours are usually treated with both radiotherapy and chemotherapy at the same time (chemoradiotherapy) if the patient is fit enough</a:t>
            </a:r>
          </a:p>
          <a:p>
            <a:endParaRPr lang="en-GB" dirty="0"/>
          </a:p>
          <a:p>
            <a:r>
              <a:rPr lang="en-GB" dirty="0"/>
              <a:t>Radiotherapy may also be given as a post-surgical adjuvant treatment or as a palliative treatment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8" name="Picture 7">
            <a:extLst>
              <a:ext uri="{FF2B5EF4-FFF2-40B4-BE49-F238E27FC236}">
                <a16:creationId xmlns:a16="http://schemas.microsoft.com/office/drawing/2014/main" id="{19FF3F60-F62D-4E25-9E00-8B1C87188D4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2635246"/>
            <a:ext cx="2924744" cy="2924744"/>
          </a:xfrm>
          <a:prstGeom prst="rect">
            <a:avLst/>
          </a:prstGeom>
        </p:spPr>
      </p:pic>
      <p:pic>
        <p:nvPicPr>
          <p:cNvPr id="11" name="Audio 10">
            <a:hlinkClick r:id="" action="ppaction://media"/>
            <a:extLst>
              <a:ext uri="{FF2B5EF4-FFF2-40B4-BE49-F238E27FC236}">
                <a16:creationId xmlns:a16="http://schemas.microsoft.com/office/drawing/2014/main" id="{7EF2C924-DE65-4F7D-A53A-356B6680EE4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56192624"/>
      </p:ext>
    </p:extLst>
  </p:cSld>
  <p:clrMapOvr>
    <a:masterClrMapping/>
  </p:clrMapOvr>
  <mc:AlternateContent xmlns:mc="http://schemas.openxmlformats.org/markup-compatibility/2006" xmlns:p14="http://schemas.microsoft.com/office/powerpoint/2010/main">
    <mc:Choice Requires="p14">
      <p:transition spd="slow" p14:dur="2000" advTm="15951"/>
    </mc:Choice>
    <mc:Fallback xmlns="">
      <p:transition spd="slow" advTm="159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Nasal Cavity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Chemotherapy may be offered to shrink a tumour prior to surgery</a:t>
            </a:r>
          </a:p>
          <a:p>
            <a:endParaRPr lang="en-GB" dirty="0"/>
          </a:p>
          <a:p>
            <a:r>
              <a:rPr lang="en-GB" dirty="0"/>
              <a:t>Chemotherapy may also be offered in conjunction with radiotherapy (chemoradiotherapy)</a:t>
            </a:r>
          </a:p>
          <a:p>
            <a:endParaRPr lang="en-GB" dirty="0"/>
          </a:p>
          <a:p>
            <a:r>
              <a:rPr lang="en-GB" dirty="0"/>
              <a:t>Where a cancer is very advanced or has recurred after surgery, chemotherapy may be used to slow the growth of the tumour and relieve symptoms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9" name="Picture 8" descr="Icon&#10;&#10;Description automatically generated">
            <a:extLst>
              <a:ext uri="{FF2B5EF4-FFF2-40B4-BE49-F238E27FC236}">
                <a16:creationId xmlns:a16="http://schemas.microsoft.com/office/drawing/2014/main" id="{30B27BE5-09CD-4FCB-A999-584027B2B9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7" name="Audio 6">
            <a:hlinkClick r:id="" action="ppaction://media"/>
            <a:extLst>
              <a:ext uri="{FF2B5EF4-FFF2-40B4-BE49-F238E27FC236}">
                <a16:creationId xmlns:a16="http://schemas.microsoft.com/office/drawing/2014/main" id="{117BC245-A5DF-417A-9B64-2395A86061C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39437194"/>
      </p:ext>
    </p:extLst>
  </p:cSld>
  <p:clrMapOvr>
    <a:masterClrMapping/>
  </p:clrMapOvr>
  <mc:AlternateContent xmlns:mc="http://schemas.openxmlformats.org/markup-compatibility/2006" xmlns:p14="http://schemas.microsoft.com/office/powerpoint/2010/main">
    <mc:Choice Requires="p14">
      <p:transition spd="slow" p14:dur="2000" advTm="13663"/>
    </mc:Choice>
    <mc:Fallback xmlns="">
      <p:transition spd="slow" advTm="136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Nasopharynx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Radiotherapy alone can cure most early stage nasopharyngeal tumours</a:t>
            </a:r>
          </a:p>
          <a:p>
            <a:endParaRPr lang="en-GB" dirty="0"/>
          </a:p>
          <a:p>
            <a:r>
              <a:rPr lang="en-GB" dirty="0"/>
              <a:t>More advanced tumours are usually treated with both radiotherapy and chemotherapy at the same time (chemoradiotherapy) if the patient is fit enough</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8" name="Picture 7">
            <a:extLst>
              <a:ext uri="{FF2B5EF4-FFF2-40B4-BE49-F238E27FC236}">
                <a16:creationId xmlns:a16="http://schemas.microsoft.com/office/drawing/2014/main" id="{19FF3F60-F62D-4E25-9E00-8B1C87188D4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2635246"/>
            <a:ext cx="2924744" cy="2924744"/>
          </a:xfrm>
          <a:prstGeom prst="rect">
            <a:avLst/>
          </a:prstGeom>
        </p:spPr>
      </p:pic>
      <p:pic>
        <p:nvPicPr>
          <p:cNvPr id="9" name="Audio 8">
            <a:hlinkClick r:id="" action="ppaction://media"/>
            <a:extLst>
              <a:ext uri="{FF2B5EF4-FFF2-40B4-BE49-F238E27FC236}">
                <a16:creationId xmlns:a16="http://schemas.microsoft.com/office/drawing/2014/main" id="{8D79898D-7F3D-4F51-BDB7-601540A49C9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32951143"/>
      </p:ext>
    </p:extLst>
  </p:cSld>
  <p:clrMapOvr>
    <a:masterClrMapping/>
  </p:clrMapOvr>
  <mc:AlternateContent xmlns:mc="http://schemas.openxmlformats.org/markup-compatibility/2006" xmlns:p14="http://schemas.microsoft.com/office/powerpoint/2010/main">
    <mc:Choice Requires="p14">
      <p:transition spd="slow" p14:dur="2000" advTm="13450"/>
    </mc:Choice>
    <mc:Fallback xmlns="">
      <p:transition spd="slow" advTm="134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05/12/2025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Head &amp; Neck tumour</a:t>
            </a:r>
          </a:p>
        </p:txBody>
      </p:sp>
      <p:pic>
        <p:nvPicPr>
          <p:cNvPr id="7" name="Audio 6">
            <a:hlinkClick r:id="" action="ppaction://media"/>
            <a:extLst>
              <a:ext uri="{FF2B5EF4-FFF2-40B4-BE49-F238E27FC236}">
                <a16:creationId xmlns:a16="http://schemas.microsoft.com/office/drawing/2014/main" id="{B5A1EBDF-C728-4D51-AF29-DAE70A19AB5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0395414"/>
      </p:ext>
    </p:extLst>
  </p:cSld>
  <p:clrMapOvr>
    <a:masterClrMapping/>
  </p:clrMapOvr>
  <mc:AlternateContent xmlns:mc="http://schemas.openxmlformats.org/markup-compatibility/2006" xmlns:p14="http://schemas.microsoft.com/office/powerpoint/2010/main">
    <mc:Choice Requires="p14">
      <p:transition spd="slow" p14:dur="2000" advTm="7338"/>
    </mc:Choice>
    <mc:Fallback xmlns="">
      <p:transition spd="slow" advTm="73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Nasopharynx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Chemotherapy alone may be offered when the lymph nodes are involved.  This may be two or more drugs in combination</a:t>
            </a:r>
          </a:p>
          <a:p>
            <a:endParaRPr lang="en-GB" dirty="0"/>
          </a:p>
          <a:p>
            <a:r>
              <a:rPr lang="en-GB" dirty="0"/>
              <a:t>If fit enough, chemoradiotherapy may be offered</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9" name="Picture 8" descr="Icon&#10;&#10;Description automatically generated">
            <a:extLst>
              <a:ext uri="{FF2B5EF4-FFF2-40B4-BE49-F238E27FC236}">
                <a16:creationId xmlns:a16="http://schemas.microsoft.com/office/drawing/2014/main" id="{30B27BE5-09CD-4FCB-A999-584027B2B9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7" name="Audio 6">
            <a:hlinkClick r:id="" action="ppaction://media"/>
            <a:extLst>
              <a:ext uri="{FF2B5EF4-FFF2-40B4-BE49-F238E27FC236}">
                <a16:creationId xmlns:a16="http://schemas.microsoft.com/office/drawing/2014/main" id="{4141C427-A73E-48A7-B43E-D41D59D547E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74863101"/>
      </p:ext>
    </p:extLst>
  </p:cSld>
  <p:clrMapOvr>
    <a:masterClrMapping/>
  </p:clrMapOvr>
  <mc:AlternateContent xmlns:mc="http://schemas.openxmlformats.org/markup-compatibility/2006" xmlns:p14="http://schemas.microsoft.com/office/powerpoint/2010/main">
    <mc:Choice Requires="p14">
      <p:transition spd="slow" p14:dur="2000" advTm="8183"/>
    </mc:Choice>
    <mc:Fallback xmlns="">
      <p:transition spd="slow" advTm="81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Nasopharynx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145593" cy="4741453"/>
          </a:xfrm>
        </p:spPr>
        <p:txBody>
          <a:bodyPr numCol="1" spcCol="180000">
            <a:normAutofit/>
          </a:bodyPr>
          <a:lstStyle/>
          <a:p>
            <a:pPr marL="0" indent="0">
              <a:buNone/>
            </a:pPr>
            <a:r>
              <a:rPr lang="en-GB" dirty="0"/>
              <a:t>Surgery is not a common treatment for nasopharyngeal tumours due to the proximity of important blood vessels and nerves and because other treatment modalities often work well</a:t>
            </a:r>
          </a:p>
          <a:p>
            <a:pPr marL="0" indent="0">
              <a:buNone/>
            </a:pPr>
            <a:endParaRPr lang="en-GB" dirty="0"/>
          </a:p>
          <a:p>
            <a:pPr marL="0" indent="0">
              <a:buNone/>
            </a:pPr>
            <a:r>
              <a:rPr lang="en-GB" dirty="0"/>
              <a:t>Surgery may be required to remove lymph nodes as a subsequent treatment after radiotherapy and/or chemotherapy depending on the type of tumour</a:t>
            </a:r>
          </a:p>
          <a:p>
            <a:pPr marL="0" indent="0">
              <a:buNone/>
            </a:pPr>
            <a:endParaRPr lang="en-GB" dirty="0"/>
          </a:p>
          <a:p>
            <a:pPr marL="0" indent="0">
              <a:buNone/>
            </a:pPr>
            <a:r>
              <a:rPr lang="en-GB" dirty="0"/>
              <a:t>Surgery to remove lymph nodes may also be needed if the cancer recurs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8" name="Picture 7">
            <a:extLst>
              <a:ext uri="{FF2B5EF4-FFF2-40B4-BE49-F238E27FC236}">
                <a16:creationId xmlns:a16="http://schemas.microsoft.com/office/drawing/2014/main" id="{FBD67831-3125-4EB1-839C-4B429B5BC0F2}"/>
              </a:ext>
            </a:extLst>
          </p:cNvPr>
          <p:cNvPicPr>
            <a:picLocks noChangeAspect="1"/>
          </p:cNvPicPr>
          <p:nvPr/>
        </p:nvPicPr>
        <p:blipFill>
          <a:blip r:embed="rId5"/>
          <a:stretch>
            <a:fillRect/>
          </a:stretch>
        </p:blipFill>
        <p:spPr>
          <a:xfrm>
            <a:off x="8000315" y="1883391"/>
            <a:ext cx="3888197" cy="3856840"/>
          </a:xfrm>
          <a:prstGeom prst="rect">
            <a:avLst/>
          </a:prstGeom>
        </p:spPr>
      </p:pic>
      <p:pic>
        <p:nvPicPr>
          <p:cNvPr id="7" name="Audio 6">
            <a:hlinkClick r:id="" action="ppaction://media"/>
            <a:extLst>
              <a:ext uri="{FF2B5EF4-FFF2-40B4-BE49-F238E27FC236}">
                <a16:creationId xmlns:a16="http://schemas.microsoft.com/office/drawing/2014/main" id="{EEAB9DB9-6411-4DA2-B2A8-0AAA761F5D8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69200708"/>
      </p:ext>
    </p:extLst>
  </p:cSld>
  <p:clrMapOvr>
    <a:masterClrMapping/>
  </p:clrMapOvr>
  <mc:AlternateContent xmlns:mc="http://schemas.openxmlformats.org/markup-compatibility/2006" xmlns:p14="http://schemas.microsoft.com/office/powerpoint/2010/main">
    <mc:Choice Requires="p14">
      <p:transition spd="slow" p14:dur="2000" advTm="10482"/>
    </mc:Choice>
    <mc:Fallback xmlns="">
      <p:transition spd="slow" advTm="104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Oropharynx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268570" cy="4741453"/>
          </a:xfrm>
        </p:spPr>
        <p:txBody>
          <a:bodyPr>
            <a:normAutofit/>
          </a:bodyPr>
          <a:lstStyle/>
          <a:p>
            <a:pPr marL="0" indent="0">
              <a:buNone/>
            </a:pPr>
            <a:r>
              <a:rPr lang="en-GB" dirty="0"/>
              <a:t>Surgery is a common treatment for early stage oropharyngeal tumours and may be required for some late stage tumours</a:t>
            </a:r>
          </a:p>
          <a:p>
            <a:r>
              <a:rPr lang="en-GB" dirty="0"/>
              <a:t>Early stage oropharyngeal tumours may be excised through the mouth, either by transoral laser microsurgery (TLM) or by transoral robotic surgery (TORS)</a:t>
            </a:r>
          </a:p>
          <a:p>
            <a:r>
              <a:rPr lang="en-GB" dirty="0"/>
              <a:t>More advanced oropharyngeal tumours may have spread to the jawbone, requiring the removal of some or all of the bone and tissue.  This is known as a mandibular resection</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8" name="Picture 7">
            <a:extLst>
              <a:ext uri="{FF2B5EF4-FFF2-40B4-BE49-F238E27FC236}">
                <a16:creationId xmlns:a16="http://schemas.microsoft.com/office/drawing/2014/main" id="{434D65D8-C359-4FB6-A4ED-230B6D3AD291}"/>
              </a:ext>
            </a:extLst>
          </p:cNvPr>
          <p:cNvPicPr>
            <a:picLocks noChangeAspect="1"/>
          </p:cNvPicPr>
          <p:nvPr/>
        </p:nvPicPr>
        <p:blipFill>
          <a:blip r:embed="rId5"/>
          <a:stretch>
            <a:fillRect/>
          </a:stretch>
        </p:blipFill>
        <p:spPr>
          <a:xfrm>
            <a:off x="8000315" y="1883391"/>
            <a:ext cx="3888197" cy="3856840"/>
          </a:xfrm>
          <a:prstGeom prst="rect">
            <a:avLst/>
          </a:prstGeom>
        </p:spPr>
      </p:pic>
      <p:pic>
        <p:nvPicPr>
          <p:cNvPr id="7" name="Audio 6">
            <a:hlinkClick r:id="" action="ppaction://media"/>
            <a:extLst>
              <a:ext uri="{FF2B5EF4-FFF2-40B4-BE49-F238E27FC236}">
                <a16:creationId xmlns:a16="http://schemas.microsoft.com/office/drawing/2014/main" id="{CC064667-C870-4078-983F-C95D777D89F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28520439"/>
      </p:ext>
    </p:extLst>
  </p:cSld>
  <p:clrMapOvr>
    <a:masterClrMapping/>
  </p:clrMapOvr>
  <mc:AlternateContent xmlns:mc="http://schemas.openxmlformats.org/markup-compatibility/2006" xmlns:p14="http://schemas.microsoft.com/office/powerpoint/2010/main">
    <mc:Choice Requires="p14">
      <p:transition spd="slow" p14:dur="2000" advTm="19561"/>
    </mc:Choice>
    <mc:Fallback xmlns="">
      <p:transition spd="slow" advTm="195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Oropharynx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Radiotherapy may be offered as a first treatment</a:t>
            </a:r>
          </a:p>
          <a:p>
            <a:endParaRPr lang="en-GB" dirty="0"/>
          </a:p>
          <a:p>
            <a:r>
              <a:rPr lang="en-GB" dirty="0"/>
              <a:t>Radiotherapy may be combined with chemotherapy in individuals with a good performance status </a:t>
            </a:r>
          </a:p>
          <a:p>
            <a:endParaRPr lang="en-GB" dirty="0"/>
          </a:p>
          <a:p>
            <a:r>
              <a:rPr lang="en-GB" dirty="0"/>
              <a:t>Radiotherapy is also used as adjuvant treatment after surgery to reduce the risk of recurrence or as a palliative treatment to control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8" name="Picture 7">
            <a:extLst>
              <a:ext uri="{FF2B5EF4-FFF2-40B4-BE49-F238E27FC236}">
                <a16:creationId xmlns:a16="http://schemas.microsoft.com/office/drawing/2014/main" id="{19FF3F60-F62D-4E25-9E00-8B1C87188D4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2635246"/>
            <a:ext cx="2924744" cy="2924744"/>
          </a:xfrm>
          <a:prstGeom prst="rect">
            <a:avLst/>
          </a:prstGeom>
        </p:spPr>
      </p:pic>
      <p:pic>
        <p:nvPicPr>
          <p:cNvPr id="7" name="Audio 6">
            <a:hlinkClick r:id="" action="ppaction://media"/>
            <a:extLst>
              <a:ext uri="{FF2B5EF4-FFF2-40B4-BE49-F238E27FC236}">
                <a16:creationId xmlns:a16="http://schemas.microsoft.com/office/drawing/2014/main" id="{CF6EC0CF-54C9-4BE9-9064-FA62EA8272A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39397107"/>
      </p:ext>
    </p:extLst>
  </p:cSld>
  <p:clrMapOvr>
    <a:masterClrMapping/>
  </p:clrMapOvr>
  <mc:AlternateContent xmlns:mc="http://schemas.openxmlformats.org/markup-compatibility/2006" xmlns:p14="http://schemas.microsoft.com/office/powerpoint/2010/main">
    <mc:Choice Requires="p14">
      <p:transition spd="slow" p14:dur="2000" advTm="13965"/>
    </mc:Choice>
    <mc:Fallback xmlns="">
      <p:transition spd="slow" advTm="139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Oropharynx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91901" cy="4741453"/>
          </a:xfrm>
        </p:spPr>
        <p:txBody>
          <a:bodyPr numCol="1" spcCol="180000">
            <a:normAutofit/>
          </a:bodyPr>
          <a:lstStyle/>
          <a:p>
            <a:r>
              <a:rPr lang="en-GB" dirty="0"/>
              <a:t>Chemotherapy is often given in conjunction with radiotherapy</a:t>
            </a:r>
          </a:p>
          <a:p>
            <a:endParaRPr lang="en-GB" dirty="0"/>
          </a:p>
          <a:p>
            <a:r>
              <a:rPr lang="en-GB" dirty="0"/>
              <a:t>Chemotherapy may sometimes be offered as a neo-adjuvant treatment prior to surgery if the tumour is large or at an advanced stage</a:t>
            </a:r>
          </a:p>
          <a:p>
            <a:endParaRPr lang="en-GB" dirty="0"/>
          </a:p>
          <a:p>
            <a:r>
              <a:rPr lang="en-GB" dirty="0"/>
              <a:t>Chemotherapy may also be offered palliatively to control symptoms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9" name="Picture 8" descr="Icon&#10;&#10;Description automatically generated">
            <a:extLst>
              <a:ext uri="{FF2B5EF4-FFF2-40B4-BE49-F238E27FC236}">
                <a16:creationId xmlns:a16="http://schemas.microsoft.com/office/drawing/2014/main" id="{30B27BE5-09CD-4FCB-A999-584027B2B9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7" name="Audio 6">
            <a:hlinkClick r:id="" action="ppaction://media"/>
            <a:extLst>
              <a:ext uri="{FF2B5EF4-FFF2-40B4-BE49-F238E27FC236}">
                <a16:creationId xmlns:a16="http://schemas.microsoft.com/office/drawing/2014/main" id="{0D666703-7C22-4027-9442-E42FED6F70E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87698461"/>
      </p:ext>
    </p:extLst>
  </p:cSld>
  <p:clrMapOvr>
    <a:masterClrMapping/>
  </p:clrMapOvr>
  <mc:AlternateContent xmlns:mc="http://schemas.openxmlformats.org/markup-compatibility/2006" xmlns:p14="http://schemas.microsoft.com/office/powerpoint/2010/main">
    <mc:Choice Requires="p14">
      <p:transition spd="slow" p14:dur="2000" advTm="14592"/>
    </mc:Choice>
    <mc:Fallback xmlns="">
      <p:transition spd="slow" advTm="145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E921BE2-54AA-47CD-B5B0-4EA194026D33}"/>
              </a:ext>
            </a:extLst>
          </p:cNvPr>
          <p:cNvPicPr>
            <a:picLocks noChangeAspect="1"/>
          </p:cNvPicPr>
          <p:nvPr/>
        </p:nvPicPr>
        <p:blipFill>
          <a:blip r:embed="rId5"/>
          <a:stretch>
            <a:fillRect/>
          </a:stretch>
        </p:blipFill>
        <p:spPr>
          <a:xfrm>
            <a:off x="8000315" y="2524838"/>
            <a:ext cx="3888197" cy="385684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Hypopharynx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2049663"/>
            <a:ext cx="7514230" cy="4392084"/>
          </a:xfrm>
        </p:spPr>
        <p:txBody>
          <a:bodyPr>
            <a:noAutofit/>
          </a:bodyPr>
          <a:lstStyle/>
          <a:p>
            <a:r>
              <a:rPr lang="en-GB" dirty="0"/>
              <a:t>Partial or complete removal of the hypopharynx (pharyngectomy)</a:t>
            </a:r>
          </a:p>
          <a:p>
            <a:endParaRPr lang="en-GB" dirty="0"/>
          </a:p>
          <a:p>
            <a:r>
              <a:rPr lang="en-GB" dirty="0"/>
              <a:t>For very aggressive or advanced tumours, removal of the larynx may be needed at the same time (laryngopharyngectomy)</a:t>
            </a:r>
          </a:p>
          <a:p>
            <a:endParaRPr lang="en-GB" dirty="0"/>
          </a:p>
          <a:p>
            <a:r>
              <a:rPr lang="en-GB" dirty="0"/>
              <a:t>Following such extensive surgery, a reconstruction of the throat will be required to allow the patient to swallow</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sp>
        <p:nvSpPr>
          <p:cNvPr id="8" name="TextBox 7">
            <a:extLst>
              <a:ext uri="{FF2B5EF4-FFF2-40B4-BE49-F238E27FC236}">
                <a16:creationId xmlns:a16="http://schemas.microsoft.com/office/drawing/2014/main" id="{AA206F51-350F-43C9-A0F7-26F06775227C}"/>
              </a:ext>
            </a:extLst>
          </p:cNvPr>
          <p:cNvSpPr txBox="1"/>
          <p:nvPr/>
        </p:nvSpPr>
        <p:spPr>
          <a:xfrm>
            <a:off x="865494" y="1324279"/>
            <a:ext cx="10488305" cy="830997"/>
          </a:xfrm>
          <a:prstGeom prst="rect">
            <a:avLst/>
          </a:prstGeom>
          <a:noFill/>
        </p:spPr>
        <p:txBody>
          <a:bodyPr wrap="square" rtlCol="0">
            <a:spAutoFit/>
          </a:bodyPr>
          <a:lstStyle/>
          <a:p>
            <a:r>
              <a:rPr lang="en-GB" sz="2400" dirty="0"/>
              <a:t>Surgery may be offered for tumours of the hypopharynx.  This may be:</a:t>
            </a:r>
          </a:p>
          <a:p>
            <a:endParaRPr lang="en-GB" sz="2400" dirty="0"/>
          </a:p>
        </p:txBody>
      </p:sp>
      <p:pic>
        <p:nvPicPr>
          <p:cNvPr id="7" name="Audio 6">
            <a:hlinkClick r:id="" action="ppaction://media"/>
            <a:extLst>
              <a:ext uri="{FF2B5EF4-FFF2-40B4-BE49-F238E27FC236}">
                <a16:creationId xmlns:a16="http://schemas.microsoft.com/office/drawing/2014/main" id="{0D686D9E-87E1-4B9D-9E09-877650A9214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70078641"/>
      </p:ext>
    </p:extLst>
  </p:cSld>
  <p:clrMapOvr>
    <a:masterClrMapping/>
  </p:clrMapOvr>
  <mc:AlternateContent xmlns:mc="http://schemas.openxmlformats.org/markup-compatibility/2006" xmlns:p14="http://schemas.microsoft.com/office/powerpoint/2010/main">
    <mc:Choice Requires="p14">
      <p:transition spd="slow" p14:dur="2000" advTm="20072"/>
    </mc:Choice>
    <mc:Fallback xmlns="">
      <p:transition spd="slow" advTm="200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Hypopharynx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10015" cy="4741453"/>
          </a:xfrm>
        </p:spPr>
        <p:txBody>
          <a:bodyPr/>
          <a:lstStyle/>
          <a:p>
            <a:r>
              <a:rPr lang="en-GB" dirty="0"/>
              <a:t>Radiotherapy may be offered as a first treatment</a:t>
            </a:r>
          </a:p>
          <a:p>
            <a:endParaRPr lang="en-GB" dirty="0"/>
          </a:p>
          <a:p>
            <a:r>
              <a:rPr lang="en-GB" dirty="0"/>
              <a:t>Radiotherapy may be combined with chemotherapy in individuals with a good performance status </a:t>
            </a:r>
          </a:p>
          <a:p>
            <a:endParaRPr lang="en-GB" dirty="0"/>
          </a:p>
          <a:p>
            <a:r>
              <a:rPr lang="en-GB" dirty="0"/>
              <a:t>Radiotherapy is also used as adjuvant treatment after surgery to reduce the risk of recurrence or as a palliative treatment to control symptoms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7" name="Picture 6">
            <a:extLst>
              <a:ext uri="{FF2B5EF4-FFF2-40B4-BE49-F238E27FC236}">
                <a16:creationId xmlns:a16="http://schemas.microsoft.com/office/drawing/2014/main" id="{4BC52186-E572-4B88-893C-CF89F2ACB00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02178" y="2635246"/>
            <a:ext cx="2924744" cy="2924744"/>
          </a:xfrm>
          <a:prstGeom prst="rect">
            <a:avLst/>
          </a:prstGeom>
        </p:spPr>
      </p:pic>
      <p:pic>
        <p:nvPicPr>
          <p:cNvPr id="9" name="Audio 8">
            <a:hlinkClick r:id="" action="ppaction://media"/>
            <a:extLst>
              <a:ext uri="{FF2B5EF4-FFF2-40B4-BE49-F238E27FC236}">
                <a16:creationId xmlns:a16="http://schemas.microsoft.com/office/drawing/2014/main" id="{669832A1-D58C-48DE-8288-100538C58EB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82907750"/>
      </p:ext>
    </p:extLst>
  </p:cSld>
  <p:clrMapOvr>
    <a:masterClrMapping/>
  </p:clrMapOvr>
  <mc:AlternateContent xmlns:mc="http://schemas.openxmlformats.org/markup-compatibility/2006" xmlns:p14="http://schemas.microsoft.com/office/powerpoint/2010/main">
    <mc:Choice Requires="p14">
      <p:transition spd="slow" p14:dur="2000" advTm="10120"/>
    </mc:Choice>
    <mc:Fallback xmlns="">
      <p:transition spd="slow" advTm="101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Hypopharynx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746242" cy="4741453"/>
          </a:xfrm>
        </p:spPr>
        <p:txBody>
          <a:bodyPr/>
          <a:lstStyle/>
          <a:p>
            <a:r>
              <a:rPr lang="en-GB" dirty="0"/>
              <a:t>Chemotherapy is often given in conjunction with radiotherapy</a:t>
            </a:r>
          </a:p>
          <a:p>
            <a:endParaRPr lang="en-GB" dirty="0"/>
          </a:p>
          <a:p>
            <a:r>
              <a:rPr lang="en-GB" dirty="0"/>
              <a:t>Chemotherapy may sometimes be offered as a neo-adjuvant treatment prior to surgery if the tumour is large or at an advanced stage</a:t>
            </a:r>
          </a:p>
          <a:p>
            <a:endParaRPr lang="en-GB" dirty="0"/>
          </a:p>
          <a:p>
            <a:r>
              <a:rPr lang="en-GB" dirty="0"/>
              <a:t>Chemotherapy may also be offered palliatively to control symptoms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7" name="Picture 6" descr="Icon&#10;&#10;Description automatically generated">
            <a:extLst>
              <a:ext uri="{FF2B5EF4-FFF2-40B4-BE49-F238E27FC236}">
                <a16:creationId xmlns:a16="http://schemas.microsoft.com/office/drawing/2014/main" id="{8D6A3A7A-A35D-4833-9F89-3DF3875F98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9514" y="2643188"/>
            <a:ext cx="2924744" cy="2924742"/>
          </a:xfrm>
          <a:prstGeom prst="rect">
            <a:avLst/>
          </a:prstGeom>
        </p:spPr>
      </p:pic>
      <p:pic>
        <p:nvPicPr>
          <p:cNvPr id="8" name="Audio 7">
            <a:hlinkClick r:id="" action="ppaction://media"/>
            <a:extLst>
              <a:ext uri="{FF2B5EF4-FFF2-40B4-BE49-F238E27FC236}">
                <a16:creationId xmlns:a16="http://schemas.microsoft.com/office/drawing/2014/main" id="{023BCD6D-4C92-4AF5-A90F-68F81E98683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96690346"/>
      </p:ext>
    </p:extLst>
  </p:cSld>
  <p:clrMapOvr>
    <a:masterClrMapping/>
  </p:clrMapOvr>
  <mc:AlternateContent xmlns:mc="http://schemas.openxmlformats.org/markup-compatibility/2006" xmlns:p14="http://schemas.microsoft.com/office/powerpoint/2010/main">
    <mc:Choice Requires="p14">
      <p:transition spd="slow" p14:dur="2000" advTm="9251"/>
    </mc:Choice>
    <mc:Fallback xmlns="">
      <p:transition spd="slow" advTm="92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E1F6698-463E-47A2-A57F-F824A6F537B8}"/>
              </a:ext>
            </a:extLst>
          </p:cNvPr>
          <p:cNvPicPr>
            <a:picLocks noChangeAspect="1"/>
          </p:cNvPicPr>
          <p:nvPr/>
        </p:nvPicPr>
        <p:blipFill>
          <a:blip r:embed="rId5"/>
          <a:stretch>
            <a:fillRect/>
          </a:stretch>
        </p:blipFill>
        <p:spPr>
          <a:xfrm>
            <a:off x="7615452" y="2513902"/>
            <a:ext cx="4276098" cy="3673202"/>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Treatment – Pharynx – Targeted Treatment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2349916"/>
            <a:ext cx="7405274" cy="3955356"/>
          </a:xfrm>
        </p:spPr>
        <p:txBody>
          <a:bodyPr>
            <a:normAutofit lnSpcReduction="10000"/>
          </a:bodyPr>
          <a:lstStyle/>
          <a:p>
            <a:r>
              <a:rPr lang="en-GB" dirty="0"/>
              <a:t>A type of drug called a monoclonal antibody therapy is used to block the signals that tell the tumour cells to grow and multiply</a:t>
            </a:r>
          </a:p>
          <a:p>
            <a:r>
              <a:rPr lang="en-GB" dirty="0"/>
              <a:t>Targeted therapy may be used if the patient is unable to have chemotherapy or if a tumour has recurred</a:t>
            </a:r>
          </a:p>
          <a:p>
            <a:r>
              <a:rPr lang="en-GB" dirty="0"/>
              <a:t>Targeted therapy may be used in conjunction with radiotherapy if the cancer has spread to local lymph nodes</a:t>
            </a:r>
          </a:p>
          <a:p>
            <a:r>
              <a:rPr lang="en-GB" dirty="0"/>
              <a:t>Monoclonal antibody therapy drugs are easily recognised as the names all end in “…</a:t>
            </a:r>
            <a:r>
              <a:rPr lang="en-GB" dirty="0" err="1"/>
              <a:t>mab</a:t>
            </a:r>
            <a:r>
              <a:rPr lang="en-GB" dirty="0"/>
              <a: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38</a:t>
            </a:fld>
            <a:endParaRPr lang="en-GB"/>
          </a:p>
        </p:txBody>
      </p:sp>
      <p:sp>
        <p:nvSpPr>
          <p:cNvPr id="9" name="TextBox 8">
            <a:extLst>
              <a:ext uri="{FF2B5EF4-FFF2-40B4-BE49-F238E27FC236}">
                <a16:creationId xmlns:a16="http://schemas.microsoft.com/office/drawing/2014/main" id="{E8027708-C7DC-46F3-A272-1F4DBF351169}"/>
              </a:ext>
            </a:extLst>
          </p:cNvPr>
          <p:cNvSpPr txBox="1"/>
          <p:nvPr/>
        </p:nvSpPr>
        <p:spPr>
          <a:xfrm>
            <a:off x="746338" y="1275426"/>
            <a:ext cx="10607462" cy="1012719"/>
          </a:xfrm>
          <a:prstGeom prst="rect">
            <a:avLst/>
          </a:prstGeom>
        </p:spPr>
        <p:txBody>
          <a:bodyPr vert="horz" lIns="91440" tIns="45720" rIns="91440" bIns="45720" rtlCol="0">
            <a:normAutofit/>
          </a:bodyPr>
          <a:lstStyle>
            <a:lvl1pPr marL="228594" indent="-228594"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685783" indent="-228594"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0" indent="0">
              <a:buNone/>
            </a:pPr>
            <a:r>
              <a:rPr lang="en-GB" dirty="0"/>
              <a:t>Biological treatment, also known as targeted therapy, can be used to prevent pharyngeal tumour cells growing and dividing</a:t>
            </a:r>
          </a:p>
          <a:p>
            <a:pPr marL="0" indent="0">
              <a:buNone/>
            </a:pPr>
            <a:endParaRPr lang="en-GB" dirty="0"/>
          </a:p>
        </p:txBody>
      </p:sp>
      <p:pic>
        <p:nvPicPr>
          <p:cNvPr id="7" name="Audio 6">
            <a:hlinkClick r:id="" action="ppaction://media"/>
            <a:extLst>
              <a:ext uri="{FF2B5EF4-FFF2-40B4-BE49-F238E27FC236}">
                <a16:creationId xmlns:a16="http://schemas.microsoft.com/office/drawing/2014/main" id="{205B6EDE-AAAA-4511-A84D-76A7A8FE2CF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48253063"/>
      </p:ext>
    </p:extLst>
  </p:cSld>
  <p:clrMapOvr>
    <a:masterClrMapping/>
  </p:clrMapOvr>
  <mc:AlternateContent xmlns:mc="http://schemas.openxmlformats.org/markup-compatibility/2006" xmlns:p14="http://schemas.microsoft.com/office/powerpoint/2010/main">
    <mc:Choice Requires="p14">
      <p:transition spd="slow" p14:dur="2000" advTm="20188"/>
    </mc:Choice>
    <mc:Fallback xmlns="">
      <p:transition spd="slow" advTm="201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05/12/2025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39</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6" name="Audio 5">
            <a:hlinkClick r:id="" action="ppaction://media"/>
            <a:extLst>
              <a:ext uri="{FF2B5EF4-FFF2-40B4-BE49-F238E27FC236}">
                <a16:creationId xmlns:a16="http://schemas.microsoft.com/office/drawing/2014/main" id="{3B6E03BC-FDFA-4DCB-A75C-6818EC00274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48929036"/>
      </p:ext>
    </p:extLst>
  </p:cSld>
  <p:clrMapOvr>
    <a:masterClrMapping/>
  </p:clrMapOvr>
  <mc:AlternateContent xmlns:mc="http://schemas.openxmlformats.org/markup-compatibility/2006" xmlns:p14="http://schemas.microsoft.com/office/powerpoint/2010/main">
    <mc:Choice Requires="p14">
      <p:transition spd="slow" p14:dur="2000" advTm="4040"/>
    </mc:Choice>
    <mc:Fallback xmlns="">
      <p:transition spd="slow" advTm="40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pPr marL="0" indent="0">
              <a:buNone/>
            </a:pPr>
            <a:r>
              <a:rPr lang="en-GB" dirty="0"/>
              <a:t>The head and neck region is comprised of areas of the body that deal with, amongst other things, air intake and food consumption:</a:t>
            </a:r>
          </a:p>
          <a:p>
            <a:endParaRPr lang="en-GB" dirty="0"/>
          </a:p>
          <a:p>
            <a:r>
              <a:rPr lang="en-GB" dirty="0"/>
              <a:t>Oral cavity – from the lips to the area behind the wisdom teeth.  Includes salivary glands</a:t>
            </a:r>
          </a:p>
          <a:p>
            <a:r>
              <a:rPr lang="en-GB" b="1" dirty="0"/>
              <a:t>Pharynx – the throat, subcategorised as the nasopharynx, oropharynx and hypopharynx (sometimes called the laryngopharynx)</a:t>
            </a:r>
          </a:p>
          <a:p>
            <a:r>
              <a:rPr lang="en-GB" dirty="0"/>
              <a:t>Larynx - the voice box</a:t>
            </a:r>
          </a:p>
          <a:p>
            <a:r>
              <a:rPr lang="en-GB" dirty="0"/>
              <a:t>Thyroid – the endocrine gland in the throat that helps regulate heart rate, blood pressure and metabolism </a:t>
            </a:r>
          </a:p>
          <a:p>
            <a:r>
              <a:rPr lang="en-GB" b="1" dirty="0"/>
              <a:t>Nasal cavity – includes the nasal and paranasal sinuses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8" name="Audio 7">
            <a:hlinkClick r:id="" action="ppaction://media"/>
            <a:extLst>
              <a:ext uri="{FF2B5EF4-FFF2-40B4-BE49-F238E27FC236}">
                <a16:creationId xmlns:a16="http://schemas.microsoft.com/office/drawing/2014/main" id="{A46F6D1B-28A0-4F46-91B4-0B43E0724DE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03166864"/>
      </p:ext>
    </p:extLst>
  </p:cSld>
  <p:clrMapOvr>
    <a:masterClrMapping/>
  </p:clrMapOvr>
  <mc:AlternateContent xmlns:mc="http://schemas.openxmlformats.org/markup-compatibility/2006" xmlns:p14="http://schemas.microsoft.com/office/powerpoint/2010/main">
    <mc:Choice Requires="p14">
      <p:transition spd="slow" p14:dur="2000" advTm="35223"/>
    </mc:Choice>
    <mc:Fallback xmlns="">
      <p:transition spd="slow" advTm="352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Common risk factors for tumours of the pharynx and nasal cavity include smoking, diet and family history.  Other risks factors, depending on tumour location, can include viral infection, alcohol or radiation exposure</a:t>
            </a:r>
          </a:p>
          <a:p>
            <a:endParaRPr lang="en-GB" dirty="0"/>
          </a:p>
          <a:p>
            <a:r>
              <a:rPr lang="en-GB" dirty="0">
                <a:solidFill>
                  <a:schemeClr val="bg1"/>
                </a:solidFill>
              </a:rPr>
              <a:t>Signs of a nasal cavity tumour may include loss of vision, pain around one eye or persistent nosebleeds.  Pharyngeal tumours may present with symptoms including hearing loss, headaches or difficulty swallowing, depending on the tumour location</a:t>
            </a:r>
          </a:p>
          <a:p>
            <a:endParaRPr lang="en-GB" dirty="0">
              <a:solidFill>
                <a:schemeClr val="bg1"/>
              </a:solidFill>
            </a:endParaRPr>
          </a:p>
          <a:p>
            <a:r>
              <a:rPr lang="en-GB" dirty="0">
                <a:solidFill>
                  <a:schemeClr val="bg1"/>
                </a:solidFill>
              </a:rPr>
              <a:t>Investigations will usually include a form of endoscopy, imaging and possibly one or more biopsies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40</a:t>
            </a:fld>
            <a:endParaRPr lang="en-GB"/>
          </a:p>
        </p:txBody>
      </p:sp>
      <p:pic>
        <p:nvPicPr>
          <p:cNvPr id="7" name="Audio 6">
            <a:hlinkClick r:id="" action="ppaction://media"/>
            <a:extLst>
              <a:ext uri="{FF2B5EF4-FFF2-40B4-BE49-F238E27FC236}">
                <a16:creationId xmlns:a16="http://schemas.microsoft.com/office/drawing/2014/main" id="{834BFEA1-BCC9-4D09-895D-D05582AC987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84618101"/>
      </p:ext>
    </p:extLst>
  </p:cSld>
  <p:clrMapOvr>
    <a:masterClrMapping/>
  </p:clrMapOvr>
  <mc:AlternateContent xmlns:mc="http://schemas.openxmlformats.org/markup-compatibility/2006" xmlns:p14="http://schemas.microsoft.com/office/powerpoint/2010/main">
    <mc:Choice Requires="p14">
      <p:transition spd="slow" p14:dur="2000" advTm="16504"/>
    </mc:Choice>
    <mc:Fallback xmlns="">
      <p:transition spd="slow" advTm="165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Common risk factors for tumours of the pharynx and nasal cavity include smoking, diet and family history.  Other risks factors, depending on tumour location, can include viral infection, alcohol or radiation exposure</a:t>
            </a:r>
          </a:p>
          <a:p>
            <a:endParaRPr lang="en-GB" dirty="0"/>
          </a:p>
          <a:p>
            <a:r>
              <a:rPr lang="en-GB" dirty="0"/>
              <a:t>Signs of a nasal cavity tumour may include loss of vision, pain around one eye or persistent nosebleeds.  Pharyngeal tumours may present with symptoms including hearing loss, headaches or difficulty swallowing, depending on the tumour location</a:t>
            </a:r>
          </a:p>
          <a:p>
            <a:endParaRPr lang="en-GB" dirty="0"/>
          </a:p>
          <a:p>
            <a:r>
              <a:rPr lang="en-GB" dirty="0">
                <a:solidFill>
                  <a:schemeClr val="bg1"/>
                </a:solidFill>
              </a:rPr>
              <a:t>Investigations will usually include a form of endoscopy, imaging and possibly one or more biopsies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41</a:t>
            </a:fld>
            <a:endParaRPr lang="en-GB"/>
          </a:p>
        </p:txBody>
      </p:sp>
      <p:pic>
        <p:nvPicPr>
          <p:cNvPr id="8" name="Audio 7">
            <a:hlinkClick r:id="" action="ppaction://media"/>
            <a:extLst>
              <a:ext uri="{FF2B5EF4-FFF2-40B4-BE49-F238E27FC236}">
                <a16:creationId xmlns:a16="http://schemas.microsoft.com/office/drawing/2014/main" id="{1949FCFD-03C5-4C76-ADAD-FE4D397E7D7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35431340"/>
      </p:ext>
    </p:extLst>
  </p:cSld>
  <p:clrMapOvr>
    <a:masterClrMapping/>
  </p:clrMapOvr>
  <mc:AlternateContent xmlns:mc="http://schemas.openxmlformats.org/markup-compatibility/2006" xmlns:p14="http://schemas.microsoft.com/office/powerpoint/2010/main">
    <mc:Choice Requires="p14">
      <p:transition spd="slow" p14:dur="2000" advTm="13220"/>
    </mc:Choice>
    <mc:Fallback xmlns="">
      <p:transition spd="slow" advTm="132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Common risk factors for tumours of the pharynx and nasal cavity include smoking, diet and family history.  Other risks factors, depending on tumour location, can include viral infection, alcohol or radiation exposure</a:t>
            </a:r>
          </a:p>
          <a:p>
            <a:endParaRPr lang="en-GB" dirty="0"/>
          </a:p>
          <a:p>
            <a:r>
              <a:rPr lang="en-GB" dirty="0"/>
              <a:t>Signs of a nasal cavity tumour may include loss of vision, pain around one eye or persistent nosebleeds.  Pharyngeal tumours may present with symptoms including hearing loss, headaches or difficulty swallowing, depending on the tumour location</a:t>
            </a:r>
          </a:p>
          <a:p>
            <a:endParaRPr lang="en-GB" dirty="0"/>
          </a:p>
          <a:p>
            <a:r>
              <a:rPr lang="en-GB" dirty="0"/>
              <a:t>Investigations will usually include a form of endoscopy, imaging and possibly one or more biopsies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42</a:t>
            </a:fld>
            <a:endParaRPr lang="en-GB"/>
          </a:p>
        </p:txBody>
      </p:sp>
      <p:pic>
        <p:nvPicPr>
          <p:cNvPr id="7" name="Audio 6">
            <a:hlinkClick r:id="" action="ppaction://media"/>
            <a:extLst>
              <a:ext uri="{FF2B5EF4-FFF2-40B4-BE49-F238E27FC236}">
                <a16:creationId xmlns:a16="http://schemas.microsoft.com/office/drawing/2014/main" id="{247B3657-AA91-4036-9E77-F3BE1BF8829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11382626"/>
      </p:ext>
    </p:extLst>
  </p:cSld>
  <p:clrMapOvr>
    <a:masterClrMapping/>
  </p:clrMapOvr>
  <mc:AlternateContent xmlns:mc="http://schemas.openxmlformats.org/markup-compatibility/2006" xmlns:p14="http://schemas.microsoft.com/office/powerpoint/2010/main">
    <mc:Choice Requires="p14">
      <p:transition spd="slow" p14:dur="2000" advTm="14391"/>
    </mc:Choice>
    <mc:Fallback xmlns="">
      <p:transition spd="slow" advTm="143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All invasive tumours must be recorded</a:t>
            </a:r>
          </a:p>
          <a:p>
            <a:endParaRPr lang="en-GB" dirty="0"/>
          </a:p>
          <a:p>
            <a:r>
              <a:rPr lang="en-GB" dirty="0">
                <a:solidFill>
                  <a:schemeClr val="bg1"/>
                </a:solidFill>
              </a:rPr>
              <a:t>Stage must be recorded for all stageable cancers.  Carcinomas of the frontal sinus and sphenoid sinus are not staged</a:t>
            </a:r>
          </a:p>
          <a:p>
            <a:endParaRPr lang="en-GB" dirty="0">
              <a:solidFill>
                <a:schemeClr val="bg1"/>
              </a:solidFill>
            </a:endParaRPr>
          </a:p>
          <a:p>
            <a:r>
              <a:rPr lang="en-GB" dirty="0">
                <a:solidFill>
                  <a:schemeClr val="bg1"/>
                </a:solidFill>
              </a:rPr>
              <a:t>Treatment is determined depending on the type, location and stage of the tumour – this may include surgery, radiotherapy, chemotherapy or targeted therapy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43</a:t>
            </a:fld>
            <a:endParaRPr lang="en-GB"/>
          </a:p>
        </p:txBody>
      </p:sp>
      <p:pic>
        <p:nvPicPr>
          <p:cNvPr id="7" name="Audio 6">
            <a:hlinkClick r:id="" action="ppaction://media"/>
            <a:extLst>
              <a:ext uri="{FF2B5EF4-FFF2-40B4-BE49-F238E27FC236}">
                <a16:creationId xmlns:a16="http://schemas.microsoft.com/office/drawing/2014/main" id="{A24F6F4F-B716-4D22-ACD1-72D60116817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73128782"/>
      </p:ext>
    </p:extLst>
  </p:cSld>
  <p:clrMapOvr>
    <a:masterClrMapping/>
  </p:clrMapOvr>
  <mc:AlternateContent xmlns:mc="http://schemas.openxmlformats.org/markup-compatibility/2006" xmlns:p14="http://schemas.microsoft.com/office/powerpoint/2010/main">
    <mc:Choice Requires="p14">
      <p:transition spd="slow" p14:dur="2000" advTm="10598"/>
    </mc:Choice>
    <mc:Fallback xmlns="">
      <p:transition spd="slow" advTm="105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All invasive tumours must be recorded</a:t>
            </a:r>
          </a:p>
          <a:p>
            <a:endParaRPr lang="en-GB" dirty="0"/>
          </a:p>
          <a:p>
            <a:r>
              <a:rPr lang="en-GB" dirty="0"/>
              <a:t>Stage must be recorded for all stageable cancers.  Carcinomas of the frontal sinus and sphenoid sinus are not staged</a:t>
            </a:r>
          </a:p>
          <a:p>
            <a:endParaRPr lang="en-GB" dirty="0"/>
          </a:p>
          <a:p>
            <a:r>
              <a:rPr lang="en-GB" dirty="0">
                <a:solidFill>
                  <a:schemeClr val="bg1"/>
                </a:solidFill>
              </a:rPr>
              <a:t>Treatment is determined depending on the type, location and stage of the tumour – this may include surgery, radiotherapy, chemotherapy or targeted therapy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44</a:t>
            </a:fld>
            <a:endParaRPr lang="en-GB"/>
          </a:p>
        </p:txBody>
      </p:sp>
      <p:pic>
        <p:nvPicPr>
          <p:cNvPr id="7" name="Audio 6">
            <a:hlinkClick r:id="" action="ppaction://media"/>
            <a:extLst>
              <a:ext uri="{FF2B5EF4-FFF2-40B4-BE49-F238E27FC236}">
                <a16:creationId xmlns:a16="http://schemas.microsoft.com/office/drawing/2014/main" id="{5FBFEFF2-13AB-45AF-99C8-2FD3998FC9C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08237234"/>
      </p:ext>
    </p:extLst>
  </p:cSld>
  <p:clrMapOvr>
    <a:masterClrMapping/>
  </p:clrMapOvr>
  <mc:AlternateContent xmlns:mc="http://schemas.openxmlformats.org/markup-compatibility/2006" xmlns:p14="http://schemas.microsoft.com/office/powerpoint/2010/main">
    <mc:Choice Requires="p14">
      <p:transition spd="slow" p14:dur="2000" advTm="12363"/>
    </mc:Choice>
    <mc:Fallback xmlns="">
      <p:transition spd="slow" advTm="123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37482"/>
            <a:ext cx="10515600" cy="4858603"/>
          </a:xfrm>
        </p:spPr>
        <p:txBody>
          <a:bodyPr>
            <a:noAutofit/>
          </a:bodyPr>
          <a:lstStyle/>
          <a:p>
            <a:r>
              <a:rPr lang="en-GB" dirty="0"/>
              <a:t>All invasive tumours must be recorded</a:t>
            </a:r>
          </a:p>
          <a:p>
            <a:endParaRPr lang="en-GB" dirty="0"/>
          </a:p>
          <a:p>
            <a:r>
              <a:rPr lang="en-GB" dirty="0"/>
              <a:t>Stage must be recorded for all stageable cancers.  Carcinomas of the frontal sinus and sphenoid sinus are not staged</a:t>
            </a:r>
          </a:p>
          <a:p>
            <a:endParaRPr lang="en-GB" dirty="0"/>
          </a:p>
          <a:p>
            <a:r>
              <a:rPr lang="en-GB" dirty="0"/>
              <a:t>Treatment is determined depending on the type, location and stage of the tumour – this may include surgery, radiotherapy, chemotherapy or targeted therapy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45</a:t>
            </a:fld>
            <a:endParaRPr lang="en-GB"/>
          </a:p>
        </p:txBody>
      </p:sp>
      <p:pic>
        <p:nvPicPr>
          <p:cNvPr id="8" name="Audio 7">
            <a:hlinkClick r:id="" action="ppaction://media"/>
            <a:extLst>
              <a:ext uri="{FF2B5EF4-FFF2-40B4-BE49-F238E27FC236}">
                <a16:creationId xmlns:a16="http://schemas.microsoft.com/office/drawing/2014/main" id="{E0FB19E1-0364-4ACA-B302-8019A61D538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20192789"/>
      </p:ext>
    </p:extLst>
  </p:cSld>
  <p:clrMapOvr>
    <a:masterClrMapping/>
  </p:clrMapOvr>
  <mc:AlternateContent xmlns:mc="http://schemas.openxmlformats.org/markup-compatibility/2006" xmlns:p14="http://schemas.microsoft.com/office/powerpoint/2010/main">
    <mc:Choice Requires="p14">
      <p:transition spd="slow" p14:dur="2000" advTm="11399"/>
    </mc:Choice>
    <mc:Fallback xmlns="">
      <p:transition spd="slow" advTm="113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46</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Appendix A &amp; Appendix B</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05/12/2025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47</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48</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05/12/2025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49</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0861D37C-8E68-080D-B8C4-BE0A88A8508A}"/>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69017591"/>
      </p:ext>
    </p:extLst>
  </p:cSld>
  <p:clrMapOvr>
    <a:masterClrMapping/>
  </p:clrMapOvr>
  <mc:AlternateContent xmlns:mc="http://schemas.openxmlformats.org/markup-compatibility/2006" xmlns:p14="http://schemas.microsoft.com/office/powerpoint/2010/main">
    <mc:Choice Requires="p14">
      <p:transition spd="slow" p14:dur="2000" advTm="19517"/>
    </mc:Choice>
    <mc:Fallback xmlns="">
      <p:transition spd="slow" advTm="195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05/12/2025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GB" dirty="0"/>
              <a:t>Head &amp; Neck</a:t>
            </a:r>
            <a:br>
              <a:rPr lang="en-GB" dirty="0"/>
            </a:br>
            <a:r>
              <a:rPr lang="en-GB" dirty="0"/>
              <a:t>Pharynx &amp; Nasal Cavity</a:t>
            </a:r>
          </a:p>
        </p:txBody>
      </p:sp>
      <p:grpSp>
        <p:nvGrpSpPr>
          <p:cNvPr id="6" name="Group 5">
            <a:extLst>
              <a:ext uri="{FF2B5EF4-FFF2-40B4-BE49-F238E27FC236}">
                <a16:creationId xmlns:a16="http://schemas.microsoft.com/office/drawing/2014/main" id="{ACE5B484-CE30-4529-B1D8-4FF112AB2D77}"/>
              </a:ext>
            </a:extLst>
          </p:cNvPr>
          <p:cNvGrpSpPr/>
          <p:nvPr/>
        </p:nvGrpSpPr>
        <p:grpSpPr>
          <a:xfrm>
            <a:off x="4702873" y="4015878"/>
            <a:ext cx="7489127" cy="2386702"/>
            <a:chOff x="4702873" y="4015878"/>
            <a:chExt cx="7489127" cy="2386702"/>
          </a:xfrm>
        </p:grpSpPr>
        <p:sp>
          <p:nvSpPr>
            <p:cNvPr id="7" name="Content Placeholder 2">
              <a:extLst>
                <a:ext uri="{FF2B5EF4-FFF2-40B4-BE49-F238E27FC236}">
                  <a16:creationId xmlns:a16="http://schemas.microsoft.com/office/drawing/2014/main" id="{8D01D8C9-3218-4165-A21F-C29077C7A509}"/>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8" name="Content Placeholder 2">
              <a:extLst>
                <a:ext uri="{FF2B5EF4-FFF2-40B4-BE49-F238E27FC236}">
                  <a16:creationId xmlns:a16="http://schemas.microsoft.com/office/drawing/2014/main" id="{2788583F-FB0D-4727-84D3-9881E2855F2B}"/>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fontAlgn="auto">
                <a:spcAft>
                  <a:spcPts val="0"/>
                </a:spcAft>
                <a:buFont typeface="Arial" panose="020B0604020202020204" pitchFamily="34" charset="0"/>
                <a:buChar char="•"/>
              </a:pPr>
              <a:r>
                <a:rPr lang="en-GB" altLang="en-US" sz="2400" dirty="0">
                  <a:solidFill>
                    <a:schemeClr val="tx1"/>
                  </a:solidFill>
                </a:rPr>
                <a:t>ICD10 coding</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9" name="Audio 8">
            <a:hlinkClick r:id="" action="ppaction://media"/>
            <a:extLst>
              <a:ext uri="{FF2B5EF4-FFF2-40B4-BE49-F238E27FC236}">
                <a16:creationId xmlns:a16="http://schemas.microsoft.com/office/drawing/2014/main" id="{92F1F9BC-8DE7-4AA5-A29D-7F2391882E7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3230009"/>
      </p:ext>
    </p:extLst>
  </p:cSld>
  <p:clrMapOvr>
    <a:masterClrMapping/>
  </p:clrMapOvr>
  <mc:AlternateContent xmlns:mc="http://schemas.openxmlformats.org/markup-compatibility/2006" xmlns:p14="http://schemas.microsoft.com/office/powerpoint/2010/main">
    <mc:Choice Requires="p14">
      <p:transition spd="slow" p14:dur="2000" advTm="8299"/>
    </mc:Choice>
    <mc:Fallback xmlns="">
      <p:transition spd="slow" advTm="82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Causes &amp; Risk Factors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graphicFrame>
        <p:nvGraphicFramePr>
          <p:cNvPr id="7" name="Content Placeholder 4">
            <a:extLst>
              <a:ext uri="{FF2B5EF4-FFF2-40B4-BE49-F238E27FC236}">
                <a16:creationId xmlns:a16="http://schemas.microsoft.com/office/drawing/2014/main" id="{1F97983A-BCB4-4811-8A5A-C7C963841567}"/>
              </a:ext>
            </a:extLst>
          </p:cNvPr>
          <p:cNvGraphicFramePr>
            <a:graphicFrameLocks noGrp="1"/>
          </p:cNvGraphicFramePr>
          <p:nvPr>
            <p:ph idx="1"/>
            <p:extLst>
              <p:ext uri="{D42A27DB-BD31-4B8C-83A1-F6EECF244321}">
                <p14:modId xmlns:p14="http://schemas.microsoft.com/office/powerpoint/2010/main" val="885281668"/>
              </p:ext>
            </p:extLst>
          </p:nvPr>
        </p:nvGraphicFramePr>
        <p:xfrm>
          <a:off x="1005757" y="1692104"/>
          <a:ext cx="10238505" cy="4071577"/>
        </p:xfrm>
        <a:graphic>
          <a:graphicData uri="http://schemas.openxmlformats.org/drawingml/2006/table">
            <a:tbl>
              <a:tblPr firstRow="1" lastRow="1" bandRow="1">
                <a:tableStyleId>{5C22544A-7EE6-4342-B048-85BDC9FD1C3A}</a:tableStyleId>
              </a:tblPr>
              <a:tblGrid>
                <a:gridCol w="3766715">
                  <a:extLst>
                    <a:ext uri="{9D8B030D-6E8A-4147-A177-3AD203B41FA5}">
                      <a16:colId xmlns:a16="http://schemas.microsoft.com/office/drawing/2014/main" val="2302223660"/>
                    </a:ext>
                  </a:extLst>
                </a:gridCol>
                <a:gridCol w="2170679">
                  <a:extLst>
                    <a:ext uri="{9D8B030D-6E8A-4147-A177-3AD203B41FA5}">
                      <a16:colId xmlns:a16="http://schemas.microsoft.com/office/drawing/2014/main" val="3657355926"/>
                    </a:ext>
                  </a:extLst>
                </a:gridCol>
                <a:gridCol w="2114123">
                  <a:extLst>
                    <a:ext uri="{9D8B030D-6E8A-4147-A177-3AD203B41FA5}">
                      <a16:colId xmlns:a16="http://schemas.microsoft.com/office/drawing/2014/main" val="3584129344"/>
                    </a:ext>
                  </a:extLst>
                </a:gridCol>
                <a:gridCol w="2186988">
                  <a:extLst>
                    <a:ext uri="{9D8B030D-6E8A-4147-A177-3AD203B41FA5}">
                      <a16:colId xmlns:a16="http://schemas.microsoft.com/office/drawing/2014/main" val="3799164814"/>
                    </a:ext>
                  </a:extLst>
                </a:gridCol>
              </a:tblGrid>
              <a:tr h="370840">
                <a:tc>
                  <a:txBody>
                    <a:bodyPr/>
                    <a:lstStyle/>
                    <a:p>
                      <a:pPr algn="l"/>
                      <a:endParaRPr lang="en-US" dirty="0"/>
                    </a:p>
                  </a:txBody>
                  <a:tcPr/>
                </a:tc>
                <a:tc>
                  <a:txBody>
                    <a:bodyPr/>
                    <a:lstStyle/>
                    <a:p>
                      <a:pPr algn="ctr"/>
                      <a:r>
                        <a:rPr lang="en-US" dirty="0"/>
                        <a:t>Nasal cavity</a:t>
                      </a:r>
                    </a:p>
                  </a:txBody>
                  <a:tcPr/>
                </a:tc>
                <a:tc>
                  <a:txBody>
                    <a:bodyPr/>
                    <a:lstStyle/>
                    <a:p>
                      <a:pPr algn="ctr"/>
                      <a:r>
                        <a:rPr lang="en-US" dirty="0"/>
                        <a:t>Nasopharynx</a:t>
                      </a:r>
                    </a:p>
                  </a:txBody>
                  <a:tcPr/>
                </a:tc>
                <a:tc>
                  <a:txBody>
                    <a:bodyPr/>
                    <a:lstStyle/>
                    <a:p>
                      <a:pPr algn="ctr"/>
                      <a:r>
                        <a:rPr lang="en-US" dirty="0"/>
                        <a:t>Oropharynx / Hypopharynx</a:t>
                      </a:r>
                    </a:p>
                  </a:txBody>
                  <a:tcPr/>
                </a:tc>
                <a:extLst>
                  <a:ext uri="{0D108BD9-81ED-4DB2-BD59-A6C34878D82A}">
                    <a16:rowId xmlns:a16="http://schemas.microsoft.com/office/drawing/2014/main" val="136683981"/>
                  </a:ext>
                </a:extLst>
              </a:tr>
              <a:tr h="370840">
                <a:tc>
                  <a:txBody>
                    <a:bodyPr/>
                    <a:lstStyle/>
                    <a:p>
                      <a:pPr algn="l"/>
                      <a:r>
                        <a:rPr lang="en-US" dirty="0"/>
                        <a:t>Smoking / other oral tobacco use</a:t>
                      </a:r>
                    </a:p>
                  </a:txBody>
                  <a:tcPr/>
                </a:tc>
                <a:tc>
                  <a:txBody>
                    <a:bodyPr/>
                    <a:lstStyle/>
                    <a:p>
                      <a:pPr algn="ctr"/>
                      <a:r>
                        <a:rPr lang="en-US" dirty="0"/>
                        <a:t>X</a:t>
                      </a:r>
                    </a:p>
                  </a:txBody>
                  <a:tcPr/>
                </a:tc>
                <a:tc>
                  <a:txBody>
                    <a:bodyPr/>
                    <a:lstStyle/>
                    <a:p>
                      <a:pPr algn="ctr"/>
                      <a:r>
                        <a:rPr lang="en-US" dirty="0"/>
                        <a:t>X</a:t>
                      </a:r>
                    </a:p>
                  </a:txBody>
                  <a:tcPr/>
                </a:tc>
                <a:tc>
                  <a:txBody>
                    <a:bodyPr/>
                    <a:lstStyle/>
                    <a:p>
                      <a:pPr algn="ctr"/>
                      <a:r>
                        <a:rPr lang="en-US" dirty="0"/>
                        <a:t>X</a:t>
                      </a:r>
                    </a:p>
                  </a:txBody>
                  <a:tcPr/>
                </a:tc>
                <a:extLst>
                  <a:ext uri="{0D108BD9-81ED-4DB2-BD59-A6C34878D82A}">
                    <a16:rowId xmlns:a16="http://schemas.microsoft.com/office/drawing/2014/main" val="3383746980"/>
                  </a:ext>
                </a:extLst>
              </a:tr>
              <a:tr h="370840">
                <a:tc>
                  <a:txBody>
                    <a:bodyPr/>
                    <a:lstStyle/>
                    <a:p>
                      <a:pPr algn="l"/>
                      <a:r>
                        <a:rPr lang="en-US" dirty="0"/>
                        <a:t>Alcohol</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X</a:t>
                      </a:r>
                    </a:p>
                  </a:txBody>
                  <a:tcPr/>
                </a:tc>
                <a:extLst>
                  <a:ext uri="{0D108BD9-81ED-4DB2-BD59-A6C34878D82A}">
                    <a16:rowId xmlns:a16="http://schemas.microsoft.com/office/drawing/2014/main" val="599071486"/>
                  </a:ext>
                </a:extLst>
              </a:tr>
              <a:tr h="370840">
                <a:tc>
                  <a:txBody>
                    <a:bodyPr/>
                    <a:lstStyle/>
                    <a:p>
                      <a:pPr algn="l"/>
                      <a:r>
                        <a:rPr lang="en-US" dirty="0"/>
                        <a:t>Diet</a:t>
                      </a:r>
                    </a:p>
                  </a:txBody>
                  <a:tcPr/>
                </a:tc>
                <a:tc>
                  <a:txBody>
                    <a:bodyPr/>
                    <a:lstStyle/>
                    <a:p>
                      <a:pPr algn="ctr"/>
                      <a:r>
                        <a:rPr lang="en-US" dirty="0"/>
                        <a:t>X</a:t>
                      </a:r>
                    </a:p>
                  </a:txBody>
                  <a:tcPr/>
                </a:tc>
                <a:tc>
                  <a:txBody>
                    <a:bodyPr/>
                    <a:lstStyle/>
                    <a:p>
                      <a:pPr algn="ctr"/>
                      <a:r>
                        <a:rPr lang="en-US" dirty="0"/>
                        <a:t>X</a:t>
                      </a:r>
                    </a:p>
                  </a:txBody>
                  <a:tcPr/>
                </a:tc>
                <a:tc>
                  <a:txBody>
                    <a:bodyPr/>
                    <a:lstStyle/>
                    <a:p>
                      <a:pPr algn="ctr"/>
                      <a:r>
                        <a:rPr lang="en-US" dirty="0"/>
                        <a:t>X</a:t>
                      </a:r>
                    </a:p>
                  </a:txBody>
                  <a:tcPr/>
                </a:tc>
                <a:extLst>
                  <a:ext uri="{0D108BD9-81ED-4DB2-BD59-A6C34878D82A}">
                    <a16:rowId xmlns:a16="http://schemas.microsoft.com/office/drawing/2014/main" val="3582128986"/>
                  </a:ext>
                </a:extLst>
              </a:tr>
              <a:tr h="370840">
                <a:tc>
                  <a:txBody>
                    <a:bodyPr/>
                    <a:lstStyle/>
                    <a:p>
                      <a:pPr algn="l"/>
                      <a:r>
                        <a:rPr lang="en-US" dirty="0"/>
                        <a:t>Epstein Barr virus</a:t>
                      </a:r>
                    </a:p>
                  </a:txBody>
                  <a:tcPr/>
                </a:tc>
                <a:tc>
                  <a:txBody>
                    <a:bodyPr/>
                    <a:lstStyle/>
                    <a:p>
                      <a:pPr algn="ctr"/>
                      <a:r>
                        <a:rPr lang="en-US" dirty="0"/>
                        <a:t>X</a:t>
                      </a:r>
                    </a:p>
                  </a:txBody>
                  <a:tcPr/>
                </a:tc>
                <a:tc>
                  <a:txBody>
                    <a:bodyPr/>
                    <a:lstStyle/>
                    <a:p>
                      <a:pPr algn="ctr"/>
                      <a:r>
                        <a:rPr lang="en-US" dirty="0"/>
                        <a:t>X</a:t>
                      </a:r>
                    </a:p>
                  </a:txBody>
                  <a:tcPr/>
                </a:tc>
                <a:tc>
                  <a:txBody>
                    <a:bodyPr/>
                    <a:lstStyle/>
                    <a:p>
                      <a:pPr algn="ctr"/>
                      <a:endParaRPr lang="en-US" dirty="0"/>
                    </a:p>
                  </a:txBody>
                  <a:tcPr/>
                </a:tc>
                <a:extLst>
                  <a:ext uri="{0D108BD9-81ED-4DB2-BD59-A6C34878D82A}">
                    <a16:rowId xmlns:a16="http://schemas.microsoft.com/office/drawing/2014/main" val="1282709912"/>
                  </a:ext>
                </a:extLst>
              </a:tr>
              <a:tr h="469857">
                <a:tc>
                  <a:txBody>
                    <a:bodyPr/>
                    <a:lstStyle/>
                    <a:p>
                      <a:pPr algn="l"/>
                      <a:r>
                        <a:rPr lang="en-US" dirty="0"/>
                        <a:t>HPV</a:t>
                      </a:r>
                    </a:p>
                  </a:txBody>
                  <a:tcPr/>
                </a:tc>
                <a:tc>
                  <a:txBody>
                    <a:bodyPr/>
                    <a:lstStyle/>
                    <a:p>
                      <a:pPr algn="ctr"/>
                      <a:r>
                        <a:rPr lang="en-US" dirty="0"/>
                        <a:t>X</a:t>
                      </a:r>
                    </a:p>
                  </a:txBody>
                  <a:tcPr/>
                </a:tc>
                <a:tc>
                  <a:txBody>
                    <a:bodyPr/>
                    <a:lstStyle/>
                    <a:p>
                      <a:pPr algn="ctr"/>
                      <a:r>
                        <a:rPr lang="en-US" dirty="0"/>
                        <a:t>X</a:t>
                      </a:r>
                    </a:p>
                  </a:txBody>
                  <a:tcPr/>
                </a:tc>
                <a:tc>
                  <a:txBody>
                    <a:bodyPr/>
                    <a:lstStyle/>
                    <a:p>
                      <a:pPr algn="ctr"/>
                      <a:r>
                        <a:rPr lang="en-US" dirty="0"/>
                        <a:t>X</a:t>
                      </a:r>
                    </a:p>
                  </a:txBody>
                  <a:tcPr/>
                </a:tc>
                <a:extLst>
                  <a:ext uri="{0D108BD9-81ED-4DB2-BD59-A6C34878D82A}">
                    <a16:rowId xmlns:a16="http://schemas.microsoft.com/office/drawing/2014/main" val="968315726"/>
                  </a:ext>
                </a:extLst>
              </a:tr>
              <a:tr h="129525">
                <a:tc>
                  <a:txBody>
                    <a:bodyPr/>
                    <a:lstStyle/>
                    <a:p>
                      <a:pPr algn="l"/>
                      <a:r>
                        <a:rPr lang="en-US" dirty="0"/>
                        <a:t>Family History</a:t>
                      </a:r>
                    </a:p>
                  </a:txBody>
                  <a:tcPr/>
                </a:tc>
                <a:tc>
                  <a:txBody>
                    <a:bodyPr/>
                    <a:lstStyle/>
                    <a:p>
                      <a:pPr algn="ctr"/>
                      <a:r>
                        <a:rPr lang="en-US" dirty="0"/>
                        <a:t>X</a:t>
                      </a:r>
                    </a:p>
                  </a:txBody>
                  <a:tcPr/>
                </a:tc>
                <a:tc>
                  <a:txBody>
                    <a:bodyPr/>
                    <a:lstStyle/>
                    <a:p>
                      <a:pPr algn="ctr"/>
                      <a:r>
                        <a:rPr lang="en-US" dirty="0"/>
                        <a:t>X</a:t>
                      </a:r>
                    </a:p>
                  </a:txBody>
                  <a:tcPr/>
                </a:tc>
                <a:tc>
                  <a:txBody>
                    <a:bodyPr/>
                    <a:lstStyle/>
                    <a:p>
                      <a:pPr algn="ctr"/>
                      <a:r>
                        <a:rPr lang="en-US" dirty="0"/>
                        <a:t>X</a:t>
                      </a:r>
                    </a:p>
                  </a:txBody>
                  <a:tcPr/>
                </a:tc>
                <a:extLst>
                  <a:ext uri="{0D108BD9-81ED-4DB2-BD59-A6C34878D82A}">
                    <a16:rowId xmlns:a16="http://schemas.microsoft.com/office/drawing/2014/main" val="3547958877"/>
                  </a:ext>
                </a:extLst>
              </a:tr>
              <a:tr h="370840">
                <a:tc>
                  <a:txBody>
                    <a:bodyPr/>
                    <a:lstStyle/>
                    <a:p>
                      <a:pPr algn="l"/>
                      <a:r>
                        <a:rPr lang="en-US" dirty="0"/>
                        <a:t>Chemical / occupational exposure</a:t>
                      </a:r>
                    </a:p>
                  </a:txBody>
                  <a:tcPr/>
                </a:tc>
                <a:tc>
                  <a:txBody>
                    <a:bodyPr/>
                    <a:lstStyle/>
                    <a:p>
                      <a:pPr algn="ctr"/>
                      <a:r>
                        <a:rPr lang="en-US" dirty="0"/>
                        <a:t>X</a:t>
                      </a:r>
                    </a:p>
                  </a:txBody>
                  <a:tcPr/>
                </a:tc>
                <a:tc>
                  <a:txBody>
                    <a:bodyPr/>
                    <a:lstStyle/>
                    <a:p>
                      <a:pPr algn="ctr"/>
                      <a:r>
                        <a:rPr lang="en-US" dirty="0"/>
                        <a:t>X</a:t>
                      </a:r>
                    </a:p>
                  </a:txBody>
                  <a:tcPr/>
                </a:tc>
                <a:tc>
                  <a:txBody>
                    <a:bodyPr/>
                    <a:lstStyle/>
                    <a:p>
                      <a:pPr algn="ctr"/>
                      <a:endParaRPr lang="en-US" dirty="0"/>
                    </a:p>
                  </a:txBody>
                  <a:tcPr/>
                </a:tc>
                <a:extLst>
                  <a:ext uri="{0D108BD9-81ED-4DB2-BD59-A6C34878D82A}">
                    <a16:rowId xmlns:a16="http://schemas.microsoft.com/office/drawing/2014/main" val="2803422387"/>
                  </a:ext>
                </a:extLst>
              </a:tr>
              <a:tr h="370840">
                <a:tc>
                  <a:txBody>
                    <a:bodyPr/>
                    <a:lstStyle/>
                    <a:p>
                      <a:pPr algn="l"/>
                      <a:r>
                        <a:rPr lang="en-US" dirty="0"/>
                        <a:t>Radiation exposure</a:t>
                      </a:r>
                    </a:p>
                  </a:txBody>
                  <a:tcPr/>
                </a:tc>
                <a:tc>
                  <a:txBody>
                    <a:bodyPr/>
                    <a:lstStyle/>
                    <a:p>
                      <a:pPr algn="ctr"/>
                      <a:r>
                        <a:rPr lang="en-US" dirty="0"/>
                        <a:t>X</a:t>
                      </a:r>
                    </a:p>
                  </a:txBody>
                  <a:tcPr/>
                </a:tc>
                <a:tc>
                  <a:txBody>
                    <a:bodyPr/>
                    <a:lstStyle/>
                    <a:p>
                      <a:pPr algn="ctr"/>
                      <a:r>
                        <a:rPr lang="en-US" dirty="0"/>
                        <a:t>X</a:t>
                      </a:r>
                    </a:p>
                  </a:txBody>
                  <a:tcPr/>
                </a:tc>
                <a:tc>
                  <a:txBody>
                    <a:bodyPr/>
                    <a:lstStyle/>
                    <a:p>
                      <a:pPr algn="ctr"/>
                      <a:endParaRPr lang="en-US" dirty="0"/>
                    </a:p>
                  </a:txBody>
                  <a:tcPr/>
                </a:tc>
                <a:extLst>
                  <a:ext uri="{0D108BD9-81ED-4DB2-BD59-A6C34878D82A}">
                    <a16:rowId xmlns:a16="http://schemas.microsoft.com/office/drawing/2014/main" val="1391149815"/>
                  </a:ext>
                </a:extLst>
              </a:tr>
              <a:tr h="370840">
                <a:tc>
                  <a:txBody>
                    <a:bodyPr/>
                    <a:lstStyle/>
                    <a:p>
                      <a:pPr algn="l"/>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2626350526"/>
                  </a:ext>
                </a:extLst>
              </a:tr>
            </a:tbl>
          </a:graphicData>
        </a:graphic>
      </p:graphicFrame>
      <p:pic>
        <p:nvPicPr>
          <p:cNvPr id="3" name="Audio 2">
            <a:hlinkClick r:id="" action="ppaction://media"/>
            <a:extLst>
              <a:ext uri="{FF2B5EF4-FFF2-40B4-BE49-F238E27FC236}">
                <a16:creationId xmlns:a16="http://schemas.microsoft.com/office/drawing/2014/main" id="{B9E6EC9E-7AA1-47D4-B5FF-F52603E5C9C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087856"/>
      </p:ext>
    </p:extLst>
  </p:cSld>
  <p:clrMapOvr>
    <a:masterClrMapping/>
  </p:clrMapOvr>
  <mc:AlternateContent xmlns:mc="http://schemas.openxmlformats.org/markup-compatibility/2006" xmlns:p14="http://schemas.microsoft.com/office/powerpoint/2010/main">
    <mc:Choice Requires="p14">
      <p:transition spd="slow" p14:dur="2000" advTm="15033"/>
    </mc:Choice>
    <mc:Fallback xmlns="">
      <p:transition spd="slow" advTm="150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Signs &amp;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graphicFrame>
        <p:nvGraphicFramePr>
          <p:cNvPr id="7" name="Diagram 6">
            <a:extLst>
              <a:ext uri="{FF2B5EF4-FFF2-40B4-BE49-F238E27FC236}">
                <a16:creationId xmlns:a16="http://schemas.microsoft.com/office/drawing/2014/main" id="{D6BF77CF-6C88-452A-B907-CC48F5A9402D}"/>
              </a:ext>
            </a:extLst>
          </p:cNvPr>
          <p:cNvGraphicFramePr/>
          <p:nvPr>
            <p:extLst>
              <p:ext uri="{D42A27DB-BD31-4B8C-83A1-F6EECF244321}">
                <p14:modId xmlns:p14="http://schemas.microsoft.com/office/powerpoint/2010/main" val="3068808758"/>
              </p:ext>
            </p:extLst>
          </p:nvPr>
        </p:nvGraphicFramePr>
        <p:xfrm>
          <a:off x="791580" y="1418193"/>
          <a:ext cx="10562220" cy="472543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Audio 2">
            <a:hlinkClick r:id="" action="ppaction://media"/>
            <a:extLst>
              <a:ext uri="{FF2B5EF4-FFF2-40B4-BE49-F238E27FC236}">
                <a16:creationId xmlns:a16="http://schemas.microsoft.com/office/drawing/2014/main" id="{8E4B9D5D-FAE8-4089-AA2A-C0459EECDC38}"/>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0697333"/>
      </p:ext>
    </p:extLst>
  </p:cSld>
  <p:clrMapOvr>
    <a:masterClrMapping/>
  </p:clrMapOvr>
  <mc:AlternateContent xmlns:mc="http://schemas.openxmlformats.org/markup-compatibility/2006" xmlns:p14="http://schemas.microsoft.com/office/powerpoint/2010/main">
    <mc:Choice Requires="p14">
      <p:transition spd="slow" p14:dur="2000" advTm="11202"/>
    </mc:Choice>
    <mc:Fallback xmlns="">
      <p:transition spd="slow" advTm="112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Anatomy &amp; Physiology – Pharynx &amp; Nasal Cavity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4817660" y="1435510"/>
            <a:ext cx="6536140" cy="4741453"/>
          </a:xfrm>
        </p:spPr>
        <p:txBody>
          <a:bodyPr>
            <a:noAutofit/>
          </a:bodyPr>
          <a:lstStyle/>
          <a:p>
            <a:r>
              <a:rPr lang="en-GB" sz="2300" dirty="0"/>
              <a:t>Nasal cavity</a:t>
            </a:r>
          </a:p>
          <a:p>
            <a:pPr lvl="1"/>
            <a:r>
              <a:rPr lang="en-GB" dirty="0"/>
              <a:t>Including the nasal and paranasal sinuses</a:t>
            </a:r>
          </a:p>
          <a:p>
            <a:endParaRPr lang="en-GB" sz="2300" dirty="0"/>
          </a:p>
          <a:p>
            <a:r>
              <a:rPr lang="en-GB" sz="2300" dirty="0"/>
              <a:t>Pharynx</a:t>
            </a:r>
          </a:p>
          <a:p>
            <a:pPr lvl="1"/>
            <a:r>
              <a:rPr lang="en-GB" sz="2100" dirty="0"/>
              <a:t>Nasopharynx – at the back of the throat above the soft palate</a:t>
            </a:r>
          </a:p>
          <a:p>
            <a:pPr lvl="1"/>
            <a:endParaRPr lang="en-GB" sz="2100" dirty="0"/>
          </a:p>
          <a:p>
            <a:pPr lvl="1"/>
            <a:r>
              <a:rPr lang="en-GB" sz="2100" dirty="0"/>
              <a:t>Oropharynx – at the back of the throat slightly below the soft palate</a:t>
            </a:r>
          </a:p>
          <a:p>
            <a:pPr lvl="1"/>
            <a:endParaRPr lang="en-GB" sz="2100" dirty="0"/>
          </a:p>
          <a:p>
            <a:pPr lvl="1"/>
            <a:r>
              <a:rPr lang="en-GB" sz="2100" dirty="0"/>
              <a:t>Hypopharynx – behind the larynx</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8" name="Picture 7">
            <a:extLst>
              <a:ext uri="{FF2B5EF4-FFF2-40B4-BE49-F238E27FC236}">
                <a16:creationId xmlns:a16="http://schemas.microsoft.com/office/drawing/2014/main" id="{DD8A7D86-330F-4FE1-9046-C56ABFC828CB}"/>
              </a:ext>
            </a:extLst>
          </p:cNvPr>
          <p:cNvPicPr>
            <a:picLocks noChangeAspect="1"/>
          </p:cNvPicPr>
          <p:nvPr/>
        </p:nvPicPr>
        <p:blipFill>
          <a:blip r:embed="rId5"/>
          <a:stretch>
            <a:fillRect/>
          </a:stretch>
        </p:blipFill>
        <p:spPr>
          <a:xfrm>
            <a:off x="175430" y="1435510"/>
            <a:ext cx="4780001" cy="4741453"/>
          </a:xfrm>
          <a:prstGeom prst="rect">
            <a:avLst/>
          </a:prstGeom>
        </p:spPr>
      </p:pic>
      <p:pic>
        <p:nvPicPr>
          <p:cNvPr id="7" name="Audio 6">
            <a:hlinkClick r:id="" action="ppaction://media"/>
            <a:extLst>
              <a:ext uri="{FF2B5EF4-FFF2-40B4-BE49-F238E27FC236}">
                <a16:creationId xmlns:a16="http://schemas.microsoft.com/office/drawing/2014/main" id="{B7846401-05BB-473B-A60D-4F9D45B4B4F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76856189"/>
      </p:ext>
    </p:extLst>
  </p:cSld>
  <p:clrMapOvr>
    <a:masterClrMapping/>
  </p:clrMapOvr>
  <mc:AlternateContent xmlns:mc="http://schemas.openxmlformats.org/markup-compatibility/2006" xmlns:p14="http://schemas.microsoft.com/office/powerpoint/2010/main">
    <mc:Choice Requires="p14">
      <p:transition spd="slow" p14:dur="2000" advTm="26713"/>
    </mc:Choice>
    <mc:Fallback xmlns="">
      <p:transition spd="slow" advTm="26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Head &amp; Neck – Anatomy &amp; Physiology – Nasal Cavity &amp; Sinuses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4831307" y="1435510"/>
            <a:ext cx="6522493" cy="4741453"/>
          </a:xfrm>
        </p:spPr>
        <p:txBody>
          <a:bodyPr>
            <a:noAutofit/>
          </a:bodyPr>
          <a:lstStyle/>
          <a:p>
            <a:pPr marL="0" indent="0">
              <a:buNone/>
            </a:pPr>
            <a:r>
              <a:rPr lang="en-GB" sz="2300" dirty="0"/>
              <a:t>Nasal and Paranasal Sinuses</a:t>
            </a:r>
          </a:p>
          <a:p>
            <a:pPr lvl="1"/>
            <a:endParaRPr lang="en-GB" sz="2100" dirty="0"/>
          </a:p>
          <a:p>
            <a:pPr lvl="1"/>
            <a:r>
              <a:rPr lang="en-GB" sz="2100" dirty="0"/>
              <a:t>Frontal sinus</a:t>
            </a:r>
          </a:p>
          <a:p>
            <a:pPr lvl="1"/>
            <a:endParaRPr lang="en-GB" sz="2100" dirty="0"/>
          </a:p>
          <a:p>
            <a:pPr lvl="1"/>
            <a:r>
              <a:rPr lang="en-GB" sz="2100" dirty="0"/>
              <a:t>Ethmoid sinus</a:t>
            </a:r>
          </a:p>
          <a:p>
            <a:pPr lvl="1"/>
            <a:endParaRPr lang="en-GB" sz="2100" dirty="0"/>
          </a:p>
          <a:p>
            <a:pPr lvl="1"/>
            <a:r>
              <a:rPr lang="en-GB" sz="2100" dirty="0"/>
              <a:t>Sphenoid sinus</a:t>
            </a:r>
          </a:p>
          <a:p>
            <a:pPr lvl="1"/>
            <a:endParaRPr lang="en-GB" sz="2100" dirty="0"/>
          </a:p>
          <a:p>
            <a:pPr lvl="1"/>
            <a:r>
              <a:rPr lang="en-GB" sz="2100" dirty="0"/>
              <a:t>Maxillary sinus</a:t>
            </a:r>
          </a:p>
          <a:p>
            <a:pPr marL="457189" lvl="1" indent="0">
              <a:buNone/>
            </a:pPr>
            <a:endParaRPr lang="en-GB" sz="2100" dirty="0"/>
          </a:p>
          <a:p>
            <a:pPr marL="0" lvl="1" indent="0">
              <a:spcBef>
                <a:spcPts val="1000"/>
              </a:spcBef>
              <a:buNone/>
            </a:pPr>
            <a:r>
              <a:rPr lang="en-GB" sz="2300" dirty="0"/>
              <a:t>Nasal and Paranasal sinus tumours are rare</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05/12/2025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Picture 6">
            <a:extLst>
              <a:ext uri="{FF2B5EF4-FFF2-40B4-BE49-F238E27FC236}">
                <a16:creationId xmlns:a16="http://schemas.microsoft.com/office/drawing/2014/main" id="{886D4F9D-F207-4F8E-9B93-4FF4D6A0B90C}"/>
              </a:ext>
            </a:extLst>
          </p:cNvPr>
          <p:cNvPicPr>
            <a:picLocks noChangeAspect="1"/>
          </p:cNvPicPr>
          <p:nvPr/>
        </p:nvPicPr>
        <p:blipFill>
          <a:blip r:embed="rId5"/>
          <a:stretch>
            <a:fillRect/>
          </a:stretch>
        </p:blipFill>
        <p:spPr>
          <a:xfrm>
            <a:off x="433814" y="1435509"/>
            <a:ext cx="3919822" cy="4770037"/>
          </a:xfrm>
          <a:prstGeom prst="rect">
            <a:avLst/>
          </a:prstGeom>
        </p:spPr>
      </p:pic>
      <p:pic>
        <p:nvPicPr>
          <p:cNvPr id="8" name="Audio 7">
            <a:hlinkClick r:id="" action="ppaction://media"/>
            <a:extLst>
              <a:ext uri="{FF2B5EF4-FFF2-40B4-BE49-F238E27FC236}">
                <a16:creationId xmlns:a16="http://schemas.microsoft.com/office/drawing/2014/main" id="{9E98C024-D09C-4D01-B91D-B43FAC4E5F9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19346906"/>
      </p:ext>
    </p:extLst>
  </p:cSld>
  <p:clrMapOvr>
    <a:masterClrMapping/>
  </p:clrMapOvr>
  <mc:AlternateContent xmlns:mc="http://schemas.openxmlformats.org/markup-compatibility/2006" xmlns:p14="http://schemas.microsoft.com/office/powerpoint/2010/main">
    <mc:Choice Requires="p14">
      <p:transition spd="slow" p14:dur="2000" advTm="13384"/>
    </mc:Choice>
    <mc:Fallback xmlns="">
      <p:transition spd="slow" advTm="133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5FEC67-04FE-4711-9349-3EA0B0BE6E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2024DB-DD24-419A-AD51-AA142FDF4A48}">
  <ds:schemaRefs>
    <ds:schemaRef ds:uri="http://schemas.openxmlformats.org/package/2006/metadata/core-properties"/>
    <ds:schemaRef ds:uri="http://schemas.microsoft.com/sharepoint/v3"/>
    <ds:schemaRef ds:uri="http://purl.org/dc/terms/"/>
    <ds:schemaRef ds:uri="d90b2148-dfd5-4925-bdbf-65fefdd6aea1"/>
    <ds:schemaRef ds:uri="http://www.w3.org/XML/1998/namespace"/>
    <ds:schemaRef ds:uri="http://purl.org/dc/dcmitype/"/>
    <ds:schemaRef ds:uri="http://schemas.microsoft.com/office/2006/documentManagement/types"/>
    <ds:schemaRef ds:uri="http://purl.org/dc/elements/1.1/"/>
    <ds:schemaRef ds:uri="http://schemas.microsoft.com/office/infopath/2007/PartnerControls"/>
    <ds:schemaRef ds:uri="7b410ab3-33f9-46b0-a7e8-8030da7493ff"/>
    <ds:schemaRef ds:uri="http://schemas.microsoft.com/office/2006/metadata/properties"/>
  </ds:schemaRefs>
</ds:datastoreItem>
</file>

<file path=customXml/itemProps3.xml><?xml version="1.0" encoding="utf-8"?>
<ds:datastoreItem xmlns:ds="http://schemas.openxmlformats.org/officeDocument/2006/customXml" ds:itemID="{36F44F45-0509-448F-B700-00270167C31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15071</TotalTime>
  <Words>5366</Words>
  <Application>Microsoft Office PowerPoint</Application>
  <PresentationFormat>Widescreen</PresentationFormat>
  <Paragraphs>597</Paragraphs>
  <Slides>49</Slides>
  <Notes>49</Notes>
  <HiddenSlides>0</HiddenSlides>
  <MMClips>49</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49</vt:i4>
      </vt:variant>
    </vt:vector>
  </HeadingPairs>
  <TitlesOfParts>
    <vt:vector size="57"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Introduction</vt:lpstr>
      <vt:lpstr>Introduction</vt:lpstr>
      <vt:lpstr>Head &amp; Neck Pharynx &amp; Nasal Cavity</vt:lpstr>
      <vt:lpstr>Head &amp; Neck – Causes &amp; Risk Factors</vt:lpstr>
      <vt:lpstr>Head &amp; Neck – Signs &amp; Symptoms</vt:lpstr>
      <vt:lpstr>Head &amp; Neck – Anatomy &amp; Physiology – Pharynx &amp; Nasal Cavity</vt:lpstr>
      <vt:lpstr>Head &amp; Neck – Anatomy &amp; Physiology – Nasal Cavity &amp; Sinuses</vt:lpstr>
      <vt:lpstr>Head &amp; Neck – Regional Lymph Nodes</vt:lpstr>
      <vt:lpstr>Head &amp; Neck – Diagnosis – Nasal Cavity &amp; Nasopharynx</vt:lpstr>
      <vt:lpstr>Head &amp; Neck – Diagnosis – Oropharynx &amp; Hypopharynx</vt:lpstr>
      <vt:lpstr>Head &amp; Neck – Morphology – Nasal Cavity &amp; Paranasal Sinuses</vt:lpstr>
      <vt:lpstr>Head &amp; Neck – Morphology – Nasal Cavity &amp; Paranasal Sinuses</vt:lpstr>
      <vt:lpstr>Head &amp; Neck – Morphology – Nasopharynx</vt:lpstr>
      <vt:lpstr>Head &amp; Neck – Morphology – Nasopharynx</vt:lpstr>
      <vt:lpstr>Head &amp; Neck – Morphology – Oropharynx</vt:lpstr>
      <vt:lpstr>Head &amp; Neck – ICD10 coding – Invasive Pharynx, Nasal Cavity &amp; Sinuses</vt:lpstr>
      <vt:lpstr>Head &amp; Neck – ICD10 coding – Non-Invasive Pharynx, Nasal Cavity &amp; Sinuses</vt:lpstr>
      <vt:lpstr>Head &amp; Neck – Grade</vt:lpstr>
      <vt:lpstr>Head &amp; Neck – Stage</vt:lpstr>
      <vt:lpstr>Head &amp; Neck – Stage</vt:lpstr>
      <vt:lpstr>Head &amp; Neck – Treatment – Nasal Cavity - Surgery</vt:lpstr>
      <vt:lpstr>Head &amp; Neck – Treatment – Nasal Cavity - Surgery</vt:lpstr>
      <vt:lpstr>Head &amp; Neck – Treatment – Nasal Cavity - Surgery</vt:lpstr>
      <vt:lpstr>Head &amp; Neck – Treatment – Nasal Cavity - Surgery</vt:lpstr>
      <vt:lpstr>Head &amp; Neck – Treatment – Nasal Cavity - Radiotherapy</vt:lpstr>
      <vt:lpstr>Head &amp; Neck – Treatment – Nasal Cavity - Chemotherapy</vt:lpstr>
      <vt:lpstr>Head &amp; Neck – Treatment – Nasopharynx - Radiotherapy</vt:lpstr>
      <vt:lpstr>Head &amp; Neck – Treatment – Nasopharynx - Chemotherapy</vt:lpstr>
      <vt:lpstr>Head &amp; Neck – Treatment – Nasopharynx - Surgery</vt:lpstr>
      <vt:lpstr>Head &amp; Neck – Treatment – Oropharynx - Surgery</vt:lpstr>
      <vt:lpstr>Head &amp; Neck – Treatment – Oropharynx - Radiotherapy</vt:lpstr>
      <vt:lpstr>Head &amp; Neck – Treatment – Oropharynx - Chemotherapy</vt:lpstr>
      <vt:lpstr>Head &amp; Neck – Treatment – Hypopharynx - Surgery</vt:lpstr>
      <vt:lpstr>Head &amp; Neck – Treatment – Hypopharynx - Radiotherapy</vt:lpstr>
      <vt:lpstr>Head &amp; Neck – Treatment – Hypopharynx - Chemotherapy</vt:lpstr>
      <vt:lpstr>Head &amp; Neck – Treatment – Pharynx – Targeted Treatment</vt:lpstr>
      <vt:lpstr>Summary</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298</cp:revision>
  <cp:lastPrinted>2022-10-26T14:56:31Z</cp:lastPrinted>
  <dcterms:created xsi:type="dcterms:W3CDTF">2021-02-08T11:29:00Z</dcterms:created>
  <dcterms:modified xsi:type="dcterms:W3CDTF">2025-12-05T11:20:26Z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