
<file path=[Content_Types].xml><?xml version="1.0" encoding="utf-8"?>
<Types xmlns="http://schemas.openxmlformats.org/package/2006/content-types">
  <Default Extension="jpeg" ContentType="image/jpeg"/>
  <Default Extension="m4a" ContentType="audio/mp4"/>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50"/>
  </p:notesMasterIdLst>
  <p:handoutMasterIdLst>
    <p:handoutMasterId r:id="rId51"/>
  </p:handoutMasterIdLst>
  <p:sldIdLst>
    <p:sldId id="272" r:id="rId5"/>
    <p:sldId id="304" r:id="rId6"/>
    <p:sldId id="585" r:id="rId7"/>
    <p:sldId id="588" r:id="rId8"/>
    <p:sldId id="618" r:id="rId9"/>
    <p:sldId id="589" r:id="rId10"/>
    <p:sldId id="587" r:id="rId11"/>
    <p:sldId id="586" r:id="rId12"/>
    <p:sldId id="590" r:id="rId13"/>
    <p:sldId id="591" r:id="rId14"/>
    <p:sldId id="592" r:id="rId15"/>
    <p:sldId id="593" r:id="rId16"/>
    <p:sldId id="658" r:id="rId17"/>
    <p:sldId id="659" r:id="rId18"/>
    <p:sldId id="594" r:id="rId19"/>
    <p:sldId id="595" r:id="rId20"/>
    <p:sldId id="596" r:id="rId21"/>
    <p:sldId id="598" r:id="rId22"/>
    <p:sldId id="682" r:id="rId23"/>
    <p:sldId id="669" r:id="rId24"/>
    <p:sldId id="675" r:id="rId25"/>
    <p:sldId id="597" r:id="rId26"/>
    <p:sldId id="721" r:id="rId27"/>
    <p:sldId id="722" r:id="rId28"/>
    <p:sldId id="599" r:id="rId29"/>
    <p:sldId id="670" r:id="rId30"/>
    <p:sldId id="671" r:id="rId31"/>
    <p:sldId id="672" r:id="rId32"/>
    <p:sldId id="661" r:id="rId33"/>
    <p:sldId id="673" r:id="rId34"/>
    <p:sldId id="674" r:id="rId35"/>
    <p:sldId id="667" r:id="rId36"/>
    <p:sldId id="666" r:id="rId37"/>
    <p:sldId id="665" r:id="rId38"/>
    <p:sldId id="654" r:id="rId39"/>
    <p:sldId id="676" r:id="rId40"/>
    <p:sldId id="678" r:id="rId41"/>
    <p:sldId id="677" r:id="rId42"/>
    <p:sldId id="679" r:id="rId43"/>
    <p:sldId id="680" r:id="rId44"/>
    <p:sldId id="681" r:id="rId45"/>
    <p:sldId id="543" r:id="rId46"/>
    <p:sldId id="458" r:id="rId47"/>
    <p:sldId id="293" r:id="rId48"/>
    <p:sldId id="720" r:id="rId49"/>
  </p:sldIdLst>
  <p:sldSz cx="12192000" cy="6858000"/>
  <p:notesSz cx="7104063"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lides" id="{D23E2767-9D92-4362-8E89-7F783E644D5C}">
          <p14:sldIdLst>
            <p14:sldId id="272"/>
            <p14:sldId id="304"/>
            <p14:sldId id="585"/>
            <p14:sldId id="588"/>
            <p14:sldId id="618"/>
            <p14:sldId id="589"/>
            <p14:sldId id="587"/>
            <p14:sldId id="586"/>
            <p14:sldId id="590"/>
            <p14:sldId id="591"/>
            <p14:sldId id="592"/>
            <p14:sldId id="593"/>
            <p14:sldId id="658"/>
            <p14:sldId id="659"/>
            <p14:sldId id="594"/>
            <p14:sldId id="595"/>
            <p14:sldId id="596"/>
            <p14:sldId id="598"/>
            <p14:sldId id="682"/>
            <p14:sldId id="669"/>
            <p14:sldId id="675"/>
            <p14:sldId id="597"/>
            <p14:sldId id="721"/>
            <p14:sldId id="722"/>
            <p14:sldId id="599"/>
            <p14:sldId id="670"/>
            <p14:sldId id="671"/>
            <p14:sldId id="672"/>
            <p14:sldId id="661"/>
            <p14:sldId id="673"/>
            <p14:sldId id="674"/>
            <p14:sldId id="667"/>
            <p14:sldId id="666"/>
            <p14:sldId id="665"/>
            <p14:sldId id="654"/>
            <p14:sldId id="676"/>
            <p14:sldId id="678"/>
            <p14:sldId id="677"/>
            <p14:sldId id="679"/>
            <p14:sldId id="680"/>
            <p14:sldId id="681"/>
            <p14:sldId id="543"/>
            <p14:sldId id="458"/>
            <p14:sldId id="293"/>
            <p14:sldId id="720"/>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1F1"/>
    <a:srgbClr val="425563"/>
    <a:srgbClr val="228789"/>
    <a:srgbClr val="2AA8AA"/>
    <a:srgbClr val="329E6A"/>
    <a:srgbClr val="4CC088"/>
    <a:srgbClr val="45B1E9"/>
    <a:srgbClr val="337EC6"/>
    <a:srgbClr val="768692"/>
    <a:srgbClr val="96D8B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017" autoAdjust="0"/>
    <p:restoredTop sz="80032" autoAdjust="0"/>
  </p:normalViewPr>
  <p:slideViewPr>
    <p:cSldViewPr snapToGrid="0">
      <p:cViewPr varScale="1">
        <p:scale>
          <a:sx n="88" d="100"/>
          <a:sy n="88" d="100"/>
        </p:scale>
        <p:origin x="1644" y="96"/>
      </p:cViewPr>
      <p:guideLst/>
    </p:cSldViewPr>
  </p:slideViewPr>
  <p:notesTextViewPr>
    <p:cViewPr>
      <p:scale>
        <a:sx n="3" d="2"/>
        <a:sy n="3" d="2"/>
      </p:scale>
      <p:origin x="0" y="0"/>
    </p:cViewPr>
  </p:notesTextViewPr>
  <p:notesViewPr>
    <p:cSldViewPr snapToGrid="0">
      <p:cViewPr varScale="1">
        <p:scale>
          <a:sx n="51" d="100"/>
          <a:sy n="51" d="100"/>
        </p:scale>
        <p:origin x="2692" y="2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viewProps" Target="viewProps.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microsoft.com/office/2016/11/relationships/changesInfo" Target="changesInfos/changesInfo1.xml"/><Relationship Id="rId8" Type="http://schemas.openxmlformats.org/officeDocument/2006/relationships/slide" Target="slides/slide4.xml"/><Relationship Id="rId51" Type="http://schemas.openxmlformats.org/officeDocument/2006/relationships/handoutMaster" Target="handoutMasters/handoutMaster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LETT, Marianne (NHS ENGLAND)" userId="58af0019-3a7b-47f8-8975-8ac0a0ea5bbf" providerId="ADAL" clId="{2C3FBACA-7858-4949-82B1-1D92D303B5DB}"/>
    <pc:docChg chg="mod">
      <pc:chgData name="MOLLETT, Marianne (NHS ENGLAND)" userId="58af0019-3a7b-47f8-8975-8ac0a0ea5bbf" providerId="ADAL" clId="{2C3FBACA-7858-4949-82B1-1D92D303B5DB}" dt="2025-12-04T16:52:39.782" v="0"/>
      <pc:docMkLst>
        <pc:docMk/>
      </pc:docMkLst>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1B755B5-E805-BD4A-BCEC-3D0CC9F365DD}" type="doc">
      <dgm:prSet loTypeId="urn:microsoft.com/office/officeart/2005/8/layout/default" loCatId="" qsTypeId="urn:microsoft.com/office/officeart/2005/8/quickstyle/simple1" qsCatId="simple" csTypeId="urn:microsoft.com/office/officeart/2005/8/colors/accent1_2" csCatId="accent1" phldr="1"/>
      <dgm:spPr/>
      <dgm:t>
        <a:bodyPr/>
        <a:lstStyle/>
        <a:p>
          <a:endParaRPr lang="en-US"/>
        </a:p>
      </dgm:t>
    </dgm:pt>
    <dgm:pt modelId="{45F44452-B66A-C14B-A20B-5C38B4F52759}">
      <dgm:prSet phldrT="[Text]" custT="1"/>
      <dgm:spPr/>
      <dgm:t>
        <a:bodyPr/>
        <a:lstStyle/>
        <a:p>
          <a:r>
            <a:rPr lang="en-US" sz="2400" b="1" dirty="0"/>
            <a:t>Oral Cavity – includes:</a:t>
          </a:r>
        </a:p>
      </dgm:t>
    </dgm:pt>
    <dgm:pt modelId="{3D447130-AF95-5041-B342-76E4589BAA62}" type="parTrans" cxnId="{622812BD-C995-CD4A-9F78-A25DCB39683D}">
      <dgm:prSet/>
      <dgm:spPr/>
      <dgm:t>
        <a:bodyPr/>
        <a:lstStyle/>
        <a:p>
          <a:endParaRPr lang="en-US"/>
        </a:p>
      </dgm:t>
    </dgm:pt>
    <dgm:pt modelId="{B1BC8A38-D787-BF48-A9C0-CEF0008774D9}" type="sibTrans" cxnId="{622812BD-C995-CD4A-9F78-A25DCB39683D}">
      <dgm:prSet/>
      <dgm:spPr/>
      <dgm:t>
        <a:bodyPr/>
        <a:lstStyle/>
        <a:p>
          <a:endParaRPr lang="en-US"/>
        </a:p>
      </dgm:t>
    </dgm:pt>
    <dgm:pt modelId="{1BE4E38A-5C8C-F140-A1F1-0C1EBBE806B8}">
      <dgm:prSet phldrT="[Text]" custT="1"/>
      <dgm:spPr/>
      <dgm:t>
        <a:bodyPr/>
        <a:lstStyle/>
        <a:p>
          <a:r>
            <a:rPr lang="en-US" sz="2400" b="1" dirty="0"/>
            <a:t>Larynx – includes:</a:t>
          </a:r>
        </a:p>
      </dgm:t>
    </dgm:pt>
    <dgm:pt modelId="{6E076E59-D6DA-1745-8D27-038AEC8AF1BA}" type="parTrans" cxnId="{7A2CE75F-58C0-D345-8DBF-282D19DCA6C1}">
      <dgm:prSet/>
      <dgm:spPr/>
      <dgm:t>
        <a:bodyPr/>
        <a:lstStyle/>
        <a:p>
          <a:endParaRPr lang="en-US"/>
        </a:p>
      </dgm:t>
    </dgm:pt>
    <dgm:pt modelId="{417B33F4-D2B9-8640-B1B4-7768C295CDD9}" type="sibTrans" cxnId="{7A2CE75F-58C0-D345-8DBF-282D19DCA6C1}">
      <dgm:prSet/>
      <dgm:spPr/>
      <dgm:t>
        <a:bodyPr/>
        <a:lstStyle/>
        <a:p>
          <a:endParaRPr lang="en-US"/>
        </a:p>
      </dgm:t>
    </dgm:pt>
    <dgm:pt modelId="{CE015647-D279-7C42-B1CE-4150021DE8FB}">
      <dgm:prSet phldrT="[Text]"/>
      <dgm:spPr/>
      <dgm:t>
        <a:bodyPr/>
        <a:lstStyle/>
        <a:p>
          <a:r>
            <a:rPr lang="en-US" sz="2400" b="1" dirty="0"/>
            <a:t>Thyroid – includes:</a:t>
          </a:r>
        </a:p>
      </dgm:t>
    </dgm:pt>
    <dgm:pt modelId="{C31A6D49-681A-6148-92B5-FD1644231661}" type="parTrans" cxnId="{2C209C92-74CC-214E-AD5A-C6573BD23E7B}">
      <dgm:prSet/>
      <dgm:spPr/>
      <dgm:t>
        <a:bodyPr/>
        <a:lstStyle/>
        <a:p>
          <a:endParaRPr lang="en-US"/>
        </a:p>
      </dgm:t>
    </dgm:pt>
    <dgm:pt modelId="{8AC5511E-E744-1C4B-86D1-1ED647602AD2}" type="sibTrans" cxnId="{2C209C92-74CC-214E-AD5A-C6573BD23E7B}">
      <dgm:prSet/>
      <dgm:spPr/>
      <dgm:t>
        <a:bodyPr/>
        <a:lstStyle/>
        <a:p>
          <a:endParaRPr lang="en-US"/>
        </a:p>
      </dgm:t>
    </dgm:pt>
    <dgm:pt modelId="{27D95DC9-A926-8A45-AC0D-36D3CBEE80E8}">
      <dgm:prSet phldrT="[Text]" custT="1"/>
      <dgm:spPr/>
      <dgm:t>
        <a:bodyPr/>
        <a:lstStyle/>
        <a:p>
          <a:pPr>
            <a:buFont typeface="Arial" panose="020B0604020202020204" pitchFamily="34" charset="0"/>
            <a:buChar char="•"/>
          </a:pPr>
          <a:r>
            <a:rPr lang="en-GB" sz="2000" dirty="0"/>
            <a:t>Mouth ulcers </a:t>
          </a:r>
          <a:endParaRPr lang="en-US" sz="2000" dirty="0"/>
        </a:p>
      </dgm:t>
    </dgm:pt>
    <dgm:pt modelId="{CF224520-F350-E146-A2A2-55B92282203F}" type="parTrans" cxnId="{5FC9A07F-B8E2-4F4F-BC5E-205BAA30A83B}">
      <dgm:prSet/>
      <dgm:spPr/>
      <dgm:t>
        <a:bodyPr/>
        <a:lstStyle/>
        <a:p>
          <a:endParaRPr lang="en-US"/>
        </a:p>
      </dgm:t>
    </dgm:pt>
    <dgm:pt modelId="{1FCFE83B-9308-AE42-913E-F57A6F145E58}" type="sibTrans" cxnId="{5FC9A07F-B8E2-4F4F-BC5E-205BAA30A83B}">
      <dgm:prSet/>
      <dgm:spPr/>
      <dgm:t>
        <a:bodyPr/>
        <a:lstStyle/>
        <a:p>
          <a:endParaRPr lang="en-US"/>
        </a:p>
      </dgm:t>
    </dgm:pt>
    <dgm:pt modelId="{F024FF8C-57CD-DF40-9C9B-5A86ED7E7E83}">
      <dgm:prSet custT="1"/>
      <dgm:spPr/>
      <dgm:t>
        <a:bodyPr/>
        <a:lstStyle/>
        <a:p>
          <a:pPr>
            <a:buFont typeface="Arial" panose="020B0604020202020204" pitchFamily="34" charset="0"/>
            <a:buChar char="•"/>
          </a:pPr>
          <a:r>
            <a:rPr lang="en-GB" sz="2000" dirty="0"/>
            <a:t>Discomfort or pain in the mouth </a:t>
          </a:r>
        </a:p>
      </dgm:t>
    </dgm:pt>
    <dgm:pt modelId="{6D983708-4F45-8C46-A48A-6903028E1305}" type="parTrans" cxnId="{8E6F1120-37A8-AC46-ABD5-2D1AF8460B07}">
      <dgm:prSet/>
      <dgm:spPr/>
      <dgm:t>
        <a:bodyPr/>
        <a:lstStyle/>
        <a:p>
          <a:endParaRPr lang="en-US"/>
        </a:p>
      </dgm:t>
    </dgm:pt>
    <dgm:pt modelId="{210AD58F-0E21-6346-AE13-76DD4F49228E}" type="sibTrans" cxnId="{8E6F1120-37A8-AC46-ABD5-2D1AF8460B07}">
      <dgm:prSet/>
      <dgm:spPr/>
      <dgm:t>
        <a:bodyPr/>
        <a:lstStyle/>
        <a:p>
          <a:endParaRPr lang="en-US"/>
        </a:p>
      </dgm:t>
    </dgm:pt>
    <dgm:pt modelId="{E2001B39-7A42-F64D-BA58-8944A942B71E}">
      <dgm:prSet custT="1"/>
      <dgm:spPr/>
      <dgm:t>
        <a:bodyPr/>
        <a:lstStyle/>
        <a:p>
          <a:pPr>
            <a:buFont typeface="Arial" panose="020B0604020202020204" pitchFamily="34" charset="0"/>
            <a:buChar char="•"/>
          </a:pPr>
          <a:r>
            <a:rPr lang="en-GB" sz="2000" dirty="0"/>
            <a:t>White or red patches </a:t>
          </a:r>
        </a:p>
      </dgm:t>
    </dgm:pt>
    <dgm:pt modelId="{2EE66487-B1C3-1242-8582-CD9FFBAADFB2}" type="parTrans" cxnId="{903F438E-894E-2040-8730-1EBBC2B5A151}">
      <dgm:prSet/>
      <dgm:spPr/>
      <dgm:t>
        <a:bodyPr/>
        <a:lstStyle/>
        <a:p>
          <a:endParaRPr lang="en-US"/>
        </a:p>
      </dgm:t>
    </dgm:pt>
    <dgm:pt modelId="{5133B603-3A44-5A4A-AA6D-0740E569CA53}" type="sibTrans" cxnId="{903F438E-894E-2040-8730-1EBBC2B5A151}">
      <dgm:prSet/>
      <dgm:spPr/>
      <dgm:t>
        <a:bodyPr/>
        <a:lstStyle/>
        <a:p>
          <a:endParaRPr lang="en-US"/>
        </a:p>
      </dgm:t>
    </dgm:pt>
    <dgm:pt modelId="{410A2D85-9AE7-1C46-854D-38E7EF26094D}">
      <dgm:prSet custT="1"/>
      <dgm:spPr/>
      <dgm:t>
        <a:bodyPr/>
        <a:lstStyle/>
        <a:p>
          <a:pPr>
            <a:buFont typeface="Arial" panose="020B0604020202020204" pitchFamily="34" charset="0"/>
            <a:buChar char="•"/>
          </a:pPr>
          <a:r>
            <a:rPr lang="en-GB" sz="2000" dirty="0"/>
            <a:t>A lump in the neck </a:t>
          </a:r>
        </a:p>
      </dgm:t>
    </dgm:pt>
    <dgm:pt modelId="{D760C449-1AEB-6A46-9BA6-0DB5DBA5B9AF}" type="parTrans" cxnId="{D640449F-85B1-DF4A-9EE4-E3F0AFEBDCFC}">
      <dgm:prSet/>
      <dgm:spPr/>
      <dgm:t>
        <a:bodyPr/>
        <a:lstStyle/>
        <a:p>
          <a:endParaRPr lang="en-US"/>
        </a:p>
      </dgm:t>
    </dgm:pt>
    <dgm:pt modelId="{32F91D80-4E03-1A40-943A-225CD8C428B5}" type="sibTrans" cxnId="{D640449F-85B1-DF4A-9EE4-E3F0AFEBDCFC}">
      <dgm:prSet/>
      <dgm:spPr/>
      <dgm:t>
        <a:bodyPr/>
        <a:lstStyle/>
        <a:p>
          <a:endParaRPr lang="en-US"/>
        </a:p>
      </dgm:t>
    </dgm:pt>
    <dgm:pt modelId="{7EC33B07-BF79-B142-9F8A-36428A7A659E}">
      <dgm:prSet custT="1"/>
      <dgm:spPr/>
      <dgm:t>
        <a:bodyPr/>
        <a:lstStyle/>
        <a:p>
          <a:pPr>
            <a:buFont typeface="Arial" panose="020B0604020202020204" pitchFamily="34" charset="0"/>
            <a:buChar char="•"/>
          </a:pPr>
          <a:r>
            <a:rPr lang="en-GB" sz="2000" dirty="0"/>
            <a:t>Halitosis</a:t>
          </a:r>
        </a:p>
      </dgm:t>
    </dgm:pt>
    <dgm:pt modelId="{1311D7D0-BDB2-9547-90C9-DA59CDAAFD16}" type="parTrans" cxnId="{A3004864-097B-4E49-B5D5-A40280215FFF}">
      <dgm:prSet/>
      <dgm:spPr/>
      <dgm:t>
        <a:bodyPr/>
        <a:lstStyle/>
        <a:p>
          <a:endParaRPr lang="en-US"/>
        </a:p>
      </dgm:t>
    </dgm:pt>
    <dgm:pt modelId="{D1B8AA8F-5790-534D-A64A-C03A5F9FB15D}" type="sibTrans" cxnId="{A3004864-097B-4E49-B5D5-A40280215FFF}">
      <dgm:prSet/>
      <dgm:spPr/>
      <dgm:t>
        <a:bodyPr/>
        <a:lstStyle/>
        <a:p>
          <a:endParaRPr lang="en-US"/>
        </a:p>
      </dgm:t>
    </dgm:pt>
    <dgm:pt modelId="{37056A7F-CC1D-4843-B476-E4B4CA4C487B}">
      <dgm:prSet phldrT="[Text]" custT="1"/>
      <dgm:spPr/>
      <dgm:t>
        <a:bodyPr/>
        <a:lstStyle/>
        <a:p>
          <a:pPr>
            <a:buFont typeface="Arial" panose="020B0604020202020204" pitchFamily="34" charset="0"/>
            <a:buChar char="•"/>
          </a:pPr>
          <a:r>
            <a:rPr lang="en-GB" sz="2000" dirty="0"/>
            <a:t>Lump in the throat</a:t>
          </a:r>
          <a:endParaRPr lang="en-US" sz="2000" dirty="0"/>
        </a:p>
      </dgm:t>
    </dgm:pt>
    <dgm:pt modelId="{CC96EBD7-4FFC-C341-9C19-1A81A51ED50D}" type="parTrans" cxnId="{8D859D0B-23D3-3444-B3BA-7E7DF95E164E}">
      <dgm:prSet/>
      <dgm:spPr/>
      <dgm:t>
        <a:bodyPr/>
        <a:lstStyle/>
        <a:p>
          <a:endParaRPr lang="en-US"/>
        </a:p>
      </dgm:t>
    </dgm:pt>
    <dgm:pt modelId="{C70BB5EA-F5BC-6F4F-8EE1-7C4E187FEEC7}" type="sibTrans" cxnId="{8D859D0B-23D3-3444-B3BA-7E7DF95E164E}">
      <dgm:prSet/>
      <dgm:spPr/>
      <dgm:t>
        <a:bodyPr/>
        <a:lstStyle/>
        <a:p>
          <a:endParaRPr lang="en-US"/>
        </a:p>
      </dgm:t>
    </dgm:pt>
    <dgm:pt modelId="{FF5454BD-74C1-4041-A581-3DD637819A1F}">
      <dgm:prSet custT="1"/>
      <dgm:spPr/>
      <dgm:t>
        <a:bodyPr/>
        <a:lstStyle/>
        <a:p>
          <a:pPr>
            <a:buFont typeface="Arial" panose="020B0604020202020204" pitchFamily="34" charset="0"/>
            <a:buChar char="•"/>
          </a:pPr>
          <a:r>
            <a:rPr lang="en-GB" sz="2000" dirty="0"/>
            <a:t>Hoarse voice </a:t>
          </a:r>
        </a:p>
      </dgm:t>
    </dgm:pt>
    <dgm:pt modelId="{0B40D37A-C3B7-824C-9CE3-F32B39FA0FA0}" type="parTrans" cxnId="{672785DF-3350-5142-A78D-77838EC26802}">
      <dgm:prSet/>
      <dgm:spPr/>
      <dgm:t>
        <a:bodyPr/>
        <a:lstStyle/>
        <a:p>
          <a:endParaRPr lang="en-US"/>
        </a:p>
      </dgm:t>
    </dgm:pt>
    <dgm:pt modelId="{71BEFDD9-3138-0B4E-ABF2-F81D9C77FFDD}" type="sibTrans" cxnId="{672785DF-3350-5142-A78D-77838EC26802}">
      <dgm:prSet/>
      <dgm:spPr/>
      <dgm:t>
        <a:bodyPr/>
        <a:lstStyle/>
        <a:p>
          <a:endParaRPr lang="en-US"/>
        </a:p>
      </dgm:t>
    </dgm:pt>
    <dgm:pt modelId="{859B0E2B-600C-E145-95B0-8BCAB69826C9}">
      <dgm:prSet custT="1"/>
      <dgm:spPr/>
      <dgm:t>
        <a:bodyPr/>
        <a:lstStyle/>
        <a:p>
          <a:pPr>
            <a:buFont typeface="Arial" panose="020B0604020202020204" pitchFamily="34" charset="0"/>
            <a:buChar char="•"/>
          </a:pPr>
          <a:r>
            <a:rPr lang="en-GB" sz="2000" dirty="0"/>
            <a:t>Dysphagia (difficulty swallowing) </a:t>
          </a:r>
        </a:p>
      </dgm:t>
    </dgm:pt>
    <dgm:pt modelId="{24E92578-C0F4-BE4B-A65C-D7AB6FDE111B}" type="parTrans" cxnId="{B1EA1509-2F7C-D047-BBBA-6089D0923B1C}">
      <dgm:prSet/>
      <dgm:spPr/>
      <dgm:t>
        <a:bodyPr/>
        <a:lstStyle/>
        <a:p>
          <a:endParaRPr lang="en-US"/>
        </a:p>
      </dgm:t>
    </dgm:pt>
    <dgm:pt modelId="{120D6139-3C8B-DA4D-BAE3-0CE62E719A5E}" type="sibTrans" cxnId="{B1EA1509-2F7C-D047-BBBA-6089D0923B1C}">
      <dgm:prSet/>
      <dgm:spPr/>
      <dgm:t>
        <a:bodyPr/>
        <a:lstStyle/>
        <a:p>
          <a:endParaRPr lang="en-US"/>
        </a:p>
      </dgm:t>
    </dgm:pt>
    <dgm:pt modelId="{0F0D2EFD-100C-CA41-A3BF-62311068F556}">
      <dgm:prSet custT="1"/>
      <dgm:spPr/>
      <dgm:t>
        <a:bodyPr/>
        <a:lstStyle/>
        <a:p>
          <a:pPr>
            <a:buFont typeface="Arial" panose="020B0604020202020204" pitchFamily="34" charset="0"/>
            <a:buChar char="•"/>
          </a:pPr>
          <a:r>
            <a:rPr lang="en-GB" sz="2000" dirty="0"/>
            <a:t>Weight loss </a:t>
          </a:r>
        </a:p>
      </dgm:t>
    </dgm:pt>
    <dgm:pt modelId="{4DE8FC2A-C5AC-CD42-95AC-641A9CF538C7}" type="parTrans" cxnId="{CB5A63F1-288A-F341-8589-9D2B0E1F72AA}">
      <dgm:prSet/>
      <dgm:spPr/>
      <dgm:t>
        <a:bodyPr/>
        <a:lstStyle/>
        <a:p>
          <a:endParaRPr lang="en-US"/>
        </a:p>
      </dgm:t>
    </dgm:pt>
    <dgm:pt modelId="{2E5D09D2-783D-6145-BAD7-ECC6338075FD}" type="sibTrans" cxnId="{CB5A63F1-288A-F341-8589-9D2B0E1F72AA}">
      <dgm:prSet/>
      <dgm:spPr/>
      <dgm:t>
        <a:bodyPr/>
        <a:lstStyle/>
        <a:p>
          <a:endParaRPr lang="en-US"/>
        </a:p>
      </dgm:t>
    </dgm:pt>
    <dgm:pt modelId="{F57BEACD-EBC7-C74C-A1EE-8E00D1D835F3}">
      <dgm:prSet custT="1"/>
      <dgm:spPr/>
      <dgm:t>
        <a:bodyPr/>
        <a:lstStyle/>
        <a:p>
          <a:pPr>
            <a:buFont typeface="Arial" panose="020B0604020202020204" pitchFamily="34" charset="0"/>
            <a:buChar char="•"/>
          </a:pPr>
          <a:r>
            <a:rPr lang="en-GB" sz="2000" dirty="0"/>
            <a:t>Persistent cough </a:t>
          </a:r>
        </a:p>
      </dgm:t>
    </dgm:pt>
    <dgm:pt modelId="{F0351CB7-3F87-5848-97C8-FC3243C537BA}" type="parTrans" cxnId="{F7C9EB5D-F575-4847-8A29-BF33A45786C9}">
      <dgm:prSet/>
      <dgm:spPr/>
      <dgm:t>
        <a:bodyPr/>
        <a:lstStyle/>
        <a:p>
          <a:endParaRPr lang="en-US"/>
        </a:p>
      </dgm:t>
    </dgm:pt>
    <dgm:pt modelId="{F19F19C4-B556-8B4D-BFC9-616ED5218ECF}" type="sibTrans" cxnId="{F7C9EB5D-F575-4847-8A29-BF33A45786C9}">
      <dgm:prSet/>
      <dgm:spPr/>
      <dgm:t>
        <a:bodyPr/>
        <a:lstStyle/>
        <a:p>
          <a:endParaRPr lang="en-US"/>
        </a:p>
      </dgm:t>
    </dgm:pt>
    <dgm:pt modelId="{264D47CA-5ABD-4B43-BC62-B357959C2560}">
      <dgm:prSet phldrT="[Text]" custT="1"/>
      <dgm:spPr/>
      <dgm:t>
        <a:bodyPr/>
        <a:lstStyle/>
        <a:p>
          <a:pPr>
            <a:buFont typeface="Arial" panose="020B0604020202020204" pitchFamily="34" charset="0"/>
            <a:buChar char="•"/>
          </a:pPr>
          <a:r>
            <a:rPr lang="en-GB" sz="2000" dirty="0"/>
            <a:t>Painless lump low in the front of the neck </a:t>
          </a:r>
          <a:endParaRPr lang="en-US" sz="2000" dirty="0"/>
        </a:p>
      </dgm:t>
    </dgm:pt>
    <dgm:pt modelId="{844B35C3-EFDC-C14F-B4D9-48B5535C6A9D}" type="parTrans" cxnId="{671E568E-042B-CB43-80A7-5AA105F47D57}">
      <dgm:prSet/>
      <dgm:spPr/>
      <dgm:t>
        <a:bodyPr/>
        <a:lstStyle/>
        <a:p>
          <a:endParaRPr lang="en-US"/>
        </a:p>
      </dgm:t>
    </dgm:pt>
    <dgm:pt modelId="{32DB4604-043D-EB41-9918-46931687F94F}" type="sibTrans" cxnId="{671E568E-042B-CB43-80A7-5AA105F47D57}">
      <dgm:prSet/>
      <dgm:spPr/>
      <dgm:t>
        <a:bodyPr/>
        <a:lstStyle/>
        <a:p>
          <a:endParaRPr lang="en-US"/>
        </a:p>
      </dgm:t>
    </dgm:pt>
    <dgm:pt modelId="{2732C636-7CBE-8542-9DE8-30E4F6DAE26D}">
      <dgm:prSet custT="1"/>
      <dgm:spPr/>
      <dgm:t>
        <a:bodyPr/>
        <a:lstStyle/>
        <a:p>
          <a:pPr>
            <a:buFont typeface="Arial" panose="020B0604020202020204" pitchFamily="34" charset="0"/>
            <a:buChar char="•"/>
          </a:pPr>
          <a:r>
            <a:rPr lang="en-GB" sz="2000" dirty="0"/>
            <a:t>Non-resolving hoarseness of the voice </a:t>
          </a:r>
        </a:p>
      </dgm:t>
    </dgm:pt>
    <dgm:pt modelId="{81F70C37-6CC1-DD42-B071-620A0298B88A}" type="parTrans" cxnId="{FD442323-B368-A04A-A24F-45EC19502AB7}">
      <dgm:prSet/>
      <dgm:spPr/>
      <dgm:t>
        <a:bodyPr/>
        <a:lstStyle/>
        <a:p>
          <a:endParaRPr lang="en-US"/>
        </a:p>
      </dgm:t>
    </dgm:pt>
    <dgm:pt modelId="{6FEB5B5F-E808-A74F-A11C-1F7137C54955}" type="sibTrans" cxnId="{FD442323-B368-A04A-A24F-45EC19502AB7}">
      <dgm:prSet/>
      <dgm:spPr/>
      <dgm:t>
        <a:bodyPr/>
        <a:lstStyle/>
        <a:p>
          <a:endParaRPr lang="en-US"/>
        </a:p>
      </dgm:t>
    </dgm:pt>
    <dgm:pt modelId="{A3A17B45-D83C-7743-B98E-843420AE9D31}">
      <dgm:prSet custT="1"/>
      <dgm:spPr/>
      <dgm:t>
        <a:bodyPr/>
        <a:lstStyle/>
        <a:p>
          <a:pPr>
            <a:buFont typeface="Arial" panose="020B0604020202020204" pitchFamily="34" charset="0"/>
            <a:buChar char="•"/>
          </a:pPr>
          <a:r>
            <a:rPr lang="en-GB" sz="2000" dirty="0"/>
            <a:t>Non-resolving difficulty in swallowing </a:t>
          </a:r>
        </a:p>
      </dgm:t>
    </dgm:pt>
    <dgm:pt modelId="{6D923F1C-51D0-F04C-A9C9-8F37B5BD8FB2}" type="parTrans" cxnId="{121A665E-D58F-9947-8CFA-CAA3EA763518}">
      <dgm:prSet/>
      <dgm:spPr/>
      <dgm:t>
        <a:bodyPr/>
        <a:lstStyle/>
        <a:p>
          <a:endParaRPr lang="en-US"/>
        </a:p>
      </dgm:t>
    </dgm:pt>
    <dgm:pt modelId="{2DF3B100-490C-8840-A88A-C5DABEE70A0D}" type="sibTrans" cxnId="{121A665E-D58F-9947-8CFA-CAA3EA763518}">
      <dgm:prSet/>
      <dgm:spPr/>
      <dgm:t>
        <a:bodyPr/>
        <a:lstStyle/>
        <a:p>
          <a:endParaRPr lang="en-US"/>
        </a:p>
      </dgm:t>
    </dgm:pt>
    <dgm:pt modelId="{79D7537A-A83C-E14A-8732-42A37218F903}">
      <dgm:prSet custT="1"/>
      <dgm:spPr/>
      <dgm:t>
        <a:bodyPr/>
        <a:lstStyle/>
        <a:p>
          <a:r>
            <a:rPr lang="en-GB" sz="2000" dirty="0"/>
            <a:t>Enlarged lymph nodes in the neck </a:t>
          </a:r>
          <a:endParaRPr lang="en-US" sz="2000" dirty="0"/>
        </a:p>
      </dgm:t>
    </dgm:pt>
    <dgm:pt modelId="{DF7E1769-920C-8241-8FDD-9C1344613CDF}" type="parTrans" cxnId="{B3900D56-AB60-9542-9EC4-1073791FA284}">
      <dgm:prSet/>
      <dgm:spPr/>
      <dgm:t>
        <a:bodyPr/>
        <a:lstStyle/>
        <a:p>
          <a:endParaRPr lang="en-US"/>
        </a:p>
      </dgm:t>
    </dgm:pt>
    <dgm:pt modelId="{D2E8A9FE-C50D-C041-B52D-859DC7240EE1}" type="sibTrans" cxnId="{B3900D56-AB60-9542-9EC4-1073791FA284}">
      <dgm:prSet/>
      <dgm:spPr/>
      <dgm:t>
        <a:bodyPr/>
        <a:lstStyle/>
        <a:p>
          <a:endParaRPr lang="en-US"/>
        </a:p>
      </dgm:t>
    </dgm:pt>
    <dgm:pt modelId="{9C5A68D1-5124-A344-8DC2-C188FC58D174}">
      <dgm:prSet phldrT="[Text]"/>
      <dgm:spPr/>
      <dgm:t>
        <a:bodyPr/>
        <a:lstStyle/>
        <a:p>
          <a:endParaRPr lang="en-US" sz="1900" dirty="0"/>
        </a:p>
      </dgm:t>
    </dgm:pt>
    <dgm:pt modelId="{B257A151-EBC5-4E4B-9E0F-605555CBD7F3}" type="parTrans" cxnId="{4E24F2D9-307C-144D-8F8C-AA3C75FFB4E1}">
      <dgm:prSet/>
      <dgm:spPr/>
      <dgm:t>
        <a:bodyPr/>
        <a:lstStyle/>
        <a:p>
          <a:endParaRPr lang="en-US"/>
        </a:p>
      </dgm:t>
    </dgm:pt>
    <dgm:pt modelId="{03D7268D-E063-3B4B-B995-54EF70BB6219}" type="sibTrans" cxnId="{4E24F2D9-307C-144D-8F8C-AA3C75FFB4E1}">
      <dgm:prSet/>
      <dgm:spPr/>
      <dgm:t>
        <a:bodyPr/>
        <a:lstStyle/>
        <a:p>
          <a:endParaRPr lang="en-US"/>
        </a:p>
      </dgm:t>
    </dgm:pt>
    <dgm:pt modelId="{16281687-5364-1F41-856D-43D9B86316DA}" type="pres">
      <dgm:prSet presAssocID="{C1B755B5-E805-BD4A-BCEC-3D0CC9F365DD}" presName="diagram" presStyleCnt="0">
        <dgm:presLayoutVars>
          <dgm:dir/>
          <dgm:resizeHandles val="exact"/>
        </dgm:presLayoutVars>
      </dgm:prSet>
      <dgm:spPr/>
    </dgm:pt>
    <dgm:pt modelId="{1203D987-DE91-F849-A3D7-C988B64DEFC5}" type="pres">
      <dgm:prSet presAssocID="{45F44452-B66A-C14B-A20B-5C38B4F52759}" presName="node" presStyleLbl="node1" presStyleIdx="0" presStyleCnt="3" custScaleX="136366">
        <dgm:presLayoutVars>
          <dgm:bulletEnabled val="1"/>
        </dgm:presLayoutVars>
      </dgm:prSet>
      <dgm:spPr/>
    </dgm:pt>
    <dgm:pt modelId="{2593DA83-0BCA-7D4B-950B-09B292A4D563}" type="pres">
      <dgm:prSet presAssocID="{B1BC8A38-D787-BF48-A9C0-CEF0008774D9}" presName="sibTrans" presStyleCnt="0"/>
      <dgm:spPr/>
    </dgm:pt>
    <dgm:pt modelId="{1F8DA3D6-6F9E-0C42-8F8B-C0A2907262B2}" type="pres">
      <dgm:prSet presAssocID="{1BE4E38A-5C8C-F140-A1F1-0C1EBBE806B8}" presName="node" presStyleLbl="node1" presStyleIdx="1" presStyleCnt="3" custScaleX="144543">
        <dgm:presLayoutVars>
          <dgm:bulletEnabled val="1"/>
        </dgm:presLayoutVars>
      </dgm:prSet>
      <dgm:spPr/>
    </dgm:pt>
    <dgm:pt modelId="{EC8C2427-B181-3640-B894-4BE2D3C7D557}" type="pres">
      <dgm:prSet presAssocID="{417B33F4-D2B9-8640-B1B4-7768C295CDD9}" presName="sibTrans" presStyleCnt="0"/>
      <dgm:spPr/>
    </dgm:pt>
    <dgm:pt modelId="{07F28565-70DC-DF4F-B4F5-CE9F7D629E51}" type="pres">
      <dgm:prSet presAssocID="{CE015647-D279-7C42-B1CE-4150021DE8FB}" presName="node" presStyleLbl="node1" presStyleIdx="2" presStyleCnt="3" custScaleX="147146">
        <dgm:presLayoutVars>
          <dgm:bulletEnabled val="1"/>
        </dgm:presLayoutVars>
      </dgm:prSet>
      <dgm:spPr/>
    </dgm:pt>
  </dgm:ptLst>
  <dgm:cxnLst>
    <dgm:cxn modelId="{6FD17E02-3B4C-A94A-93FC-303ED0A17DA8}" type="presOf" srcId="{F57BEACD-EBC7-C74C-A1EE-8E00D1D835F3}" destId="{1F8DA3D6-6F9E-0C42-8F8B-C0A2907262B2}" srcOrd="0" destOrd="5" presId="urn:microsoft.com/office/officeart/2005/8/layout/default"/>
    <dgm:cxn modelId="{B1EA1509-2F7C-D047-BBBA-6089D0923B1C}" srcId="{1BE4E38A-5C8C-F140-A1F1-0C1EBBE806B8}" destId="{859B0E2B-600C-E145-95B0-8BCAB69826C9}" srcOrd="2" destOrd="0" parTransId="{24E92578-C0F4-BE4B-A65C-D7AB6FDE111B}" sibTransId="{120D6139-3C8B-DA4D-BAE3-0CE62E719A5E}"/>
    <dgm:cxn modelId="{8D859D0B-23D3-3444-B3BA-7E7DF95E164E}" srcId="{1BE4E38A-5C8C-F140-A1F1-0C1EBBE806B8}" destId="{37056A7F-CC1D-4843-B476-E4B4CA4C487B}" srcOrd="0" destOrd="0" parTransId="{CC96EBD7-4FFC-C341-9C19-1A81A51ED50D}" sibTransId="{C70BB5EA-F5BC-6F4F-8EE1-7C4E187FEEC7}"/>
    <dgm:cxn modelId="{B7F8E116-58BD-AE44-AC6F-44CD39125B43}" type="presOf" srcId="{410A2D85-9AE7-1C46-854D-38E7EF26094D}" destId="{1203D987-DE91-F849-A3D7-C988B64DEFC5}" srcOrd="0" destOrd="4" presId="urn:microsoft.com/office/officeart/2005/8/layout/default"/>
    <dgm:cxn modelId="{DAE5171B-E39A-0A40-8EEC-997BF56358C3}" type="presOf" srcId="{2732C636-7CBE-8542-9DE8-30E4F6DAE26D}" destId="{07F28565-70DC-DF4F-B4F5-CE9F7D629E51}" srcOrd="0" destOrd="2" presId="urn:microsoft.com/office/officeart/2005/8/layout/default"/>
    <dgm:cxn modelId="{8E6F1120-37A8-AC46-ABD5-2D1AF8460B07}" srcId="{45F44452-B66A-C14B-A20B-5C38B4F52759}" destId="{F024FF8C-57CD-DF40-9C9B-5A86ED7E7E83}" srcOrd="1" destOrd="0" parTransId="{6D983708-4F45-8C46-A48A-6903028E1305}" sibTransId="{210AD58F-0E21-6346-AE13-76DD4F49228E}"/>
    <dgm:cxn modelId="{FD442323-B368-A04A-A24F-45EC19502AB7}" srcId="{CE015647-D279-7C42-B1CE-4150021DE8FB}" destId="{2732C636-7CBE-8542-9DE8-30E4F6DAE26D}" srcOrd="1" destOrd="0" parTransId="{81F70C37-6CC1-DD42-B071-620A0298B88A}" sibTransId="{6FEB5B5F-E808-A74F-A11C-1F7137C54955}"/>
    <dgm:cxn modelId="{F99E7125-29DD-854F-90C0-AF8ED76FD103}" type="presOf" srcId="{264D47CA-5ABD-4B43-BC62-B357959C2560}" destId="{07F28565-70DC-DF4F-B4F5-CE9F7D629E51}" srcOrd="0" destOrd="1" presId="urn:microsoft.com/office/officeart/2005/8/layout/default"/>
    <dgm:cxn modelId="{06A53527-3DE4-484A-A256-71C8022EE196}" type="presOf" srcId="{7EC33B07-BF79-B142-9F8A-36428A7A659E}" destId="{1203D987-DE91-F849-A3D7-C988B64DEFC5}" srcOrd="0" destOrd="5" presId="urn:microsoft.com/office/officeart/2005/8/layout/default"/>
    <dgm:cxn modelId="{BF2AE429-360C-FF46-82DC-02E4F65B4F2F}" type="presOf" srcId="{F024FF8C-57CD-DF40-9C9B-5A86ED7E7E83}" destId="{1203D987-DE91-F849-A3D7-C988B64DEFC5}" srcOrd="0" destOrd="2" presId="urn:microsoft.com/office/officeart/2005/8/layout/default"/>
    <dgm:cxn modelId="{E8455F2C-F839-1C4F-84A3-0B99D21C4F4C}" type="presOf" srcId="{9C5A68D1-5124-A344-8DC2-C188FC58D174}" destId="{07F28565-70DC-DF4F-B4F5-CE9F7D629E51}" srcOrd="0" destOrd="5" presId="urn:microsoft.com/office/officeart/2005/8/layout/default"/>
    <dgm:cxn modelId="{77707230-E5A4-284B-A37F-C3DE573481EB}" type="presOf" srcId="{859B0E2B-600C-E145-95B0-8BCAB69826C9}" destId="{1F8DA3D6-6F9E-0C42-8F8B-C0A2907262B2}" srcOrd="0" destOrd="3" presId="urn:microsoft.com/office/officeart/2005/8/layout/default"/>
    <dgm:cxn modelId="{F7C9EB5D-F575-4847-8A29-BF33A45786C9}" srcId="{1BE4E38A-5C8C-F140-A1F1-0C1EBBE806B8}" destId="{F57BEACD-EBC7-C74C-A1EE-8E00D1D835F3}" srcOrd="4" destOrd="0" parTransId="{F0351CB7-3F87-5848-97C8-FC3243C537BA}" sibTransId="{F19F19C4-B556-8B4D-BFC9-616ED5218ECF}"/>
    <dgm:cxn modelId="{121A665E-D58F-9947-8CFA-CAA3EA763518}" srcId="{CE015647-D279-7C42-B1CE-4150021DE8FB}" destId="{A3A17B45-D83C-7743-B98E-843420AE9D31}" srcOrd="2" destOrd="0" parTransId="{6D923F1C-51D0-F04C-A9C9-8F37B5BD8FB2}" sibTransId="{2DF3B100-490C-8840-A88A-C5DABEE70A0D}"/>
    <dgm:cxn modelId="{7A2CE75F-58C0-D345-8DBF-282D19DCA6C1}" srcId="{C1B755B5-E805-BD4A-BCEC-3D0CC9F365DD}" destId="{1BE4E38A-5C8C-F140-A1F1-0C1EBBE806B8}" srcOrd="1" destOrd="0" parTransId="{6E076E59-D6DA-1745-8D27-038AEC8AF1BA}" sibTransId="{417B33F4-D2B9-8640-B1B4-7768C295CDD9}"/>
    <dgm:cxn modelId="{0409A841-0D3F-8D47-AA77-5AFE5265443D}" type="presOf" srcId="{A3A17B45-D83C-7743-B98E-843420AE9D31}" destId="{07F28565-70DC-DF4F-B4F5-CE9F7D629E51}" srcOrd="0" destOrd="3" presId="urn:microsoft.com/office/officeart/2005/8/layout/default"/>
    <dgm:cxn modelId="{A3004864-097B-4E49-B5D5-A40280215FFF}" srcId="{45F44452-B66A-C14B-A20B-5C38B4F52759}" destId="{7EC33B07-BF79-B142-9F8A-36428A7A659E}" srcOrd="4" destOrd="0" parTransId="{1311D7D0-BDB2-9547-90C9-DA59CDAAFD16}" sibTransId="{D1B8AA8F-5790-534D-A64A-C03A5F9FB15D}"/>
    <dgm:cxn modelId="{F302BC55-2B0F-D349-BB10-4A6A905C15F7}" type="presOf" srcId="{1BE4E38A-5C8C-F140-A1F1-0C1EBBE806B8}" destId="{1F8DA3D6-6F9E-0C42-8F8B-C0A2907262B2}" srcOrd="0" destOrd="0" presId="urn:microsoft.com/office/officeart/2005/8/layout/default"/>
    <dgm:cxn modelId="{B3900D56-AB60-9542-9EC4-1073791FA284}" srcId="{CE015647-D279-7C42-B1CE-4150021DE8FB}" destId="{79D7537A-A83C-E14A-8732-42A37218F903}" srcOrd="3" destOrd="0" parTransId="{DF7E1769-920C-8241-8FDD-9C1344613CDF}" sibTransId="{D2E8A9FE-C50D-C041-B52D-859DC7240EE1}"/>
    <dgm:cxn modelId="{5FC9A07F-B8E2-4F4F-BC5E-205BAA30A83B}" srcId="{45F44452-B66A-C14B-A20B-5C38B4F52759}" destId="{27D95DC9-A926-8A45-AC0D-36D3CBEE80E8}" srcOrd="0" destOrd="0" parTransId="{CF224520-F350-E146-A2A2-55B92282203F}" sibTransId="{1FCFE83B-9308-AE42-913E-F57A6F145E58}"/>
    <dgm:cxn modelId="{187BE589-A7DE-7342-9794-D72916657638}" type="presOf" srcId="{37056A7F-CC1D-4843-B476-E4B4CA4C487B}" destId="{1F8DA3D6-6F9E-0C42-8F8B-C0A2907262B2}" srcOrd="0" destOrd="1" presId="urn:microsoft.com/office/officeart/2005/8/layout/default"/>
    <dgm:cxn modelId="{903F438E-894E-2040-8730-1EBBC2B5A151}" srcId="{45F44452-B66A-C14B-A20B-5C38B4F52759}" destId="{E2001B39-7A42-F64D-BA58-8944A942B71E}" srcOrd="2" destOrd="0" parTransId="{2EE66487-B1C3-1242-8582-CD9FFBAADFB2}" sibTransId="{5133B603-3A44-5A4A-AA6D-0740E569CA53}"/>
    <dgm:cxn modelId="{671E568E-042B-CB43-80A7-5AA105F47D57}" srcId="{CE015647-D279-7C42-B1CE-4150021DE8FB}" destId="{264D47CA-5ABD-4B43-BC62-B357959C2560}" srcOrd="0" destOrd="0" parTransId="{844B35C3-EFDC-C14F-B4D9-48B5535C6A9D}" sibTransId="{32DB4604-043D-EB41-9918-46931687F94F}"/>
    <dgm:cxn modelId="{2C209C92-74CC-214E-AD5A-C6573BD23E7B}" srcId="{C1B755B5-E805-BD4A-BCEC-3D0CC9F365DD}" destId="{CE015647-D279-7C42-B1CE-4150021DE8FB}" srcOrd="2" destOrd="0" parTransId="{C31A6D49-681A-6148-92B5-FD1644231661}" sibTransId="{8AC5511E-E744-1C4B-86D1-1ED647602AD2}"/>
    <dgm:cxn modelId="{D640449F-85B1-DF4A-9EE4-E3F0AFEBDCFC}" srcId="{45F44452-B66A-C14B-A20B-5C38B4F52759}" destId="{410A2D85-9AE7-1C46-854D-38E7EF26094D}" srcOrd="3" destOrd="0" parTransId="{D760C449-1AEB-6A46-9BA6-0DB5DBA5B9AF}" sibTransId="{32F91D80-4E03-1A40-943A-225CD8C428B5}"/>
    <dgm:cxn modelId="{89B152A6-FA33-3148-970D-C7427F8D2809}" type="presOf" srcId="{E2001B39-7A42-F64D-BA58-8944A942B71E}" destId="{1203D987-DE91-F849-A3D7-C988B64DEFC5}" srcOrd="0" destOrd="3" presId="urn:microsoft.com/office/officeart/2005/8/layout/default"/>
    <dgm:cxn modelId="{FA1588A6-DFBD-054B-A11A-D38E6AE8CD41}" type="presOf" srcId="{CE015647-D279-7C42-B1CE-4150021DE8FB}" destId="{07F28565-70DC-DF4F-B4F5-CE9F7D629E51}" srcOrd="0" destOrd="0" presId="urn:microsoft.com/office/officeart/2005/8/layout/default"/>
    <dgm:cxn modelId="{16B3E4AE-6C70-644A-A213-08B19C30998B}" type="presOf" srcId="{FF5454BD-74C1-4041-A581-3DD637819A1F}" destId="{1F8DA3D6-6F9E-0C42-8F8B-C0A2907262B2}" srcOrd="0" destOrd="2" presId="urn:microsoft.com/office/officeart/2005/8/layout/default"/>
    <dgm:cxn modelId="{8EB331B3-AA8E-D847-B8BF-C04AAAA24A94}" type="presOf" srcId="{27D95DC9-A926-8A45-AC0D-36D3CBEE80E8}" destId="{1203D987-DE91-F849-A3D7-C988B64DEFC5}" srcOrd="0" destOrd="1" presId="urn:microsoft.com/office/officeart/2005/8/layout/default"/>
    <dgm:cxn modelId="{622812BD-C995-CD4A-9F78-A25DCB39683D}" srcId="{C1B755B5-E805-BD4A-BCEC-3D0CC9F365DD}" destId="{45F44452-B66A-C14B-A20B-5C38B4F52759}" srcOrd="0" destOrd="0" parTransId="{3D447130-AF95-5041-B342-76E4589BAA62}" sibTransId="{B1BC8A38-D787-BF48-A9C0-CEF0008774D9}"/>
    <dgm:cxn modelId="{43428ED4-C19A-8B4C-9463-D4F56965D52A}" type="presOf" srcId="{C1B755B5-E805-BD4A-BCEC-3D0CC9F365DD}" destId="{16281687-5364-1F41-856D-43D9B86316DA}" srcOrd="0" destOrd="0" presId="urn:microsoft.com/office/officeart/2005/8/layout/default"/>
    <dgm:cxn modelId="{4E24F2D9-307C-144D-8F8C-AA3C75FFB4E1}" srcId="{CE015647-D279-7C42-B1CE-4150021DE8FB}" destId="{9C5A68D1-5124-A344-8DC2-C188FC58D174}" srcOrd="4" destOrd="0" parTransId="{B257A151-EBC5-4E4B-9E0F-605555CBD7F3}" sibTransId="{03D7268D-E063-3B4B-B995-54EF70BB6219}"/>
    <dgm:cxn modelId="{CC6989DB-BDF2-7F46-A606-5D11E46E3904}" type="presOf" srcId="{79D7537A-A83C-E14A-8732-42A37218F903}" destId="{07F28565-70DC-DF4F-B4F5-CE9F7D629E51}" srcOrd="0" destOrd="4" presId="urn:microsoft.com/office/officeart/2005/8/layout/default"/>
    <dgm:cxn modelId="{672785DF-3350-5142-A78D-77838EC26802}" srcId="{1BE4E38A-5C8C-F140-A1F1-0C1EBBE806B8}" destId="{FF5454BD-74C1-4041-A581-3DD637819A1F}" srcOrd="1" destOrd="0" parTransId="{0B40D37A-C3B7-824C-9CE3-F32B39FA0FA0}" sibTransId="{71BEFDD9-3138-0B4E-ABF2-F81D9C77FFDD}"/>
    <dgm:cxn modelId="{EB3EE7EA-E3EF-E049-B115-4EBEB2EBE9B7}" type="presOf" srcId="{45F44452-B66A-C14B-A20B-5C38B4F52759}" destId="{1203D987-DE91-F849-A3D7-C988B64DEFC5}" srcOrd="0" destOrd="0" presId="urn:microsoft.com/office/officeart/2005/8/layout/default"/>
    <dgm:cxn modelId="{5DFC26EC-A3C0-0E43-8DCE-FB1A693BF0CB}" type="presOf" srcId="{0F0D2EFD-100C-CA41-A3BF-62311068F556}" destId="{1F8DA3D6-6F9E-0C42-8F8B-C0A2907262B2}" srcOrd="0" destOrd="4" presId="urn:microsoft.com/office/officeart/2005/8/layout/default"/>
    <dgm:cxn modelId="{CB5A63F1-288A-F341-8589-9D2B0E1F72AA}" srcId="{1BE4E38A-5C8C-F140-A1F1-0C1EBBE806B8}" destId="{0F0D2EFD-100C-CA41-A3BF-62311068F556}" srcOrd="3" destOrd="0" parTransId="{4DE8FC2A-C5AC-CD42-95AC-641A9CF538C7}" sibTransId="{2E5D09D2-783D-6145-BAD7-ECC6338075FD}"/>
    <dgm:cxn modelId="{58C7918F-AD03-5A4D-A24D-2A29AD1C4516}" type="presParOf" srcId="{16281687-5364-1F41-856D-43D9B86316DA}" destId="{1203D987-DE91-F849-A3D7-C988B64DEFC5}" srcOrd="0" destOrd="0" presId="urn:microsoft.com/office/officeart/2005/8/layout/default"/>
    <dgm:cxn modelId="{0D62D3A3-C78A-9E41-B1A8-CBAFA6AD9840}" type="presParOf" srcId="{16281687-5364-1F41-856D-43D9B86316DA}" destId="{2593DA83-0BCA-7D4B-950B-09B292A4D563}" srcOrd="1" destOrd="0" presId="urn:microsoft.com/office/officeart/2005/8/layout/default"/>
    <dgm:cxn modelId="{57796B3D-2447-D348-89F7-FA625C4FD01D}" type="presParOf" srcId="{16281687-5364-1F41-856D-43D9B86316DA}" destId="{1F8DA3D6-6F9E-0C42-8F8B-C0A2907262B2}" srcOrd="2" destOrd="0" presId="urn:microsoft.com/office/officeart/2005/8/layout/default"/>
    <dgm:cxn modelId="{94521E78-1C88-D74D-9EC4-DEA8718F8E0E}" type="presParOf" srcId="{16281687-5364-1F41-856D-43D9B86316DA}" destId="{EC8C2427-B181-3640-B894-4BE2D3C7D557}" srcOrd="3" destOrd="0" presId="urn:microsoft.com/office/officeart/2005/8/layout/default"/>
    <dgm:cxn modelId="{154189A6-7E58-F246-8E4C-013BE6C9C0ED}" type="presParOf" srcId="{16281687-5364-1F41-856D-43D9B86316DA}" destId="{07F28565-70DC-DF4F-B4F5-CE9F7D629E51}" srcOrd="4" destOrd="0" presId="urn:microsoft.com/office/officeart/2005/8/layout/defaul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03D987-DE91-F849-A3D7-C988B64DEFC5}">
      <dsp:nvSpPr>
        <dsp:cNvPr id="0" name=""/>
        <dsp:cNvSpPr/>
      </dsp:nvSpPr>
      <dsp:spPr>
        <a:xfrm>
          <a:off x="1" y="2719"/>
          <a:ext cx="4951126" cy="2178457"/>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n-US" sz="2400" b="1" kern="1200" dirty="0"/>
            <a:t>Oral Cavity – includes:</a:t>
          </a:r>
        </a:p>
        <a:p>
          <a:pPr marL="228600" lvl="1" indent="-228600" algn="l" defTabSz="889000">
            <a:lnSpc>
              <a:spcPct val="90000"/>
            </a:lnSpc>
            <a:spcBef>
              <a:spcPct val="0"/>
            </a:spcBef>
            <a:spcAft>
              <a:spcPct val="15000"/>
            </a:spcAft>
            <a:buFont typeface="Arial" panose="020B0604020202020204" pitchFamily="34" charset="0"/>
            <a:buChar char="•"/>
          </a:pPr>
          <a:r>
            <a:rPr lang="en-GB" sz="2000" kern="1200" dirty="0"/>
            <a:t>Mouth ulcers </a:t>
          </a:r>
          <a:endParaRPr lang="en-US" sz="2000" kern="1200" dirty="0"/>
        </a:p>
        <a:p>
          <a:pPr marL="228600" lvl="1" indent="-228600" algn="l" defTabSz="889000">
            <a:lnSpc>
              <a:spcPct val="90000"/>
            </a:lnSpc>
            <a:spcBef>
              <a:spcPct val="0"/>
            </a:spcBef>
            <a:spcAft>
              <a:spcPct val="15000"/>
            </a:spcAft>
            <a:buFont typeface="Arial" panose="020B0604020202020204" pitchFamily="34" charset="0"/>
            <a:buChar char="•"/>
          </a:pPr>
          <a:r>
            <a:rPr lang="en-GB" sz="2000" kern="1200" dirty="0"/>
            <a:t>Discomfort or pain in the mouth </a:t>
          </a:r>
        </a:p>
        <a:p>
          <a:pPr marL="228600" lvl="1" indent="-228600" algn="l" defTabSz="889000">
            <a:lnSpc>
              <a:spcPct val="90000"/>
            </a:lnSpc>
            <a:spcBef>
              <a:spcPct val="0"/>
            </a:spcBef>
            <a:spcAft>
              <a:spcPct val="15000"/>
            </a:spcAft>
            <a:buFont typeface="Arial" panose="020B0604020202020204" pitchFamily="34" charset="0"/>
            <a:buChar char="•"/>
          </a:pPr>
          <a:r>
            <a:rPr lang="en-GB" sz="2000" kern="1200" dirty="0"/>
            <a:t>White or red patches </a:t>
          </a:r>
        </a:p>
        <a:p>
          <a:pPr marL="228600" lvl="1" indent="-228600" algn="l" defTabSz="889000">
            <a:lnSpc>
              <a:spcPct val="90000"/>
            </a:lnSpc>
            <a:spcBef>
              <a:spcPct val="0"/>
            </a:spcBef>
            <a:spcAft>
              <a:spcPct val="15000"/>
            </a:spcAft>
            <a:buFont typeface="Arial" panose="020B0604020202020204" pitchFamily="34" charset="0"/>
            <a:buChar char="•"/>
          </a:pPr>
          <a:r>
            <a:rPr lang="en-GB" sz="2000" kern="1200" dirty="0"/>
            <a:t>A lump in the neck </a:t>
          </a:r>
        </a:p>
        <a:p>
          <a:pPr marL="228600" lvl="1" indent="-228600" algn="l" defTabSz="889000">
            <a:lnSpc>
              <a:spcPct val="90000"/>
            </a:lnSpc>
            <a:spcBef>
              <a:spcPct val="0"/>
            </a:spcBef>
            <a:spcAft>
              <a:spcPct val="15000"/>
            </a:spcAft>
            <a:buFont typeface="Arial" panose="020B0604020202020204" pitchFamily="34" charset="0"/>
            <a:buChar char="•"/>
          </a:pPr>
          <a:r>
            <a:rPr lang="en-GB" sz="2000" kern="1200" dirty="0"/>
            <a:t>Halitosis</a:t>
          </a:r>
        </a:p>
      </dsp:txBody>
      <dsp:txXfrm>
        <a:off x="1" y="2719"/>
        <a:ext cx="4951126" cy="2178457"/>
      </dsp:txXfrm>
    </dsp:sp>
    <dsp:sp modelId="{1F8DA3D6-6F9E-0C42-8F8B-C0A2907262B2}">
      <dsp:nvSpPr>
        <dsp:cNvPr id="0" name=""/>
        <dsp:cNvSpPr/>
      </dsp:nvSpPr>
      <dsp:spPr>
        <a:xfrm>
          <a:off x="5314204" y="2719"/>
          <a:ext cx="5248013" cy="2178457"/>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n-US" sz="2400" b="1" kern="1200" dirty="0"/>
            <a:t>Larynx – includes:</a:t>
          </a:r>
        </a:p>
        <a:p>
          <a:pPr marL="228600" lvl="1" indent="-228600" algn="l" defTabSz="889000">
            <a:lnSpc>
              <a:spcPct val="90000"/>
            </a:lnSpc>
            <a:spcBef>
              <a:spcPct val="0"/>
            </a:spcBef>
            <a:spcAft>
              <a:spcPct val="15000"/>
            </a:spcAft>
            <a:buFont typeface="Arial" panose="020B0604020202020204" pitchFamily="34" charset="0"/>
            <a:buChar char="•"/>
          </a:pPr>
          <a:r>
            <a:rPr lang="en-GB" sz="2000" kern="1200" dirty="0"/>
            <a:t>Lump in the throat</a:t>
          </a:r>
          <a:endParaRPr lang="en-US" sz="2000" kern="1200" dirty="0"/>
        </a:p>
        <a:p>
          <a:pPr marL="228600" lvl="1" indent="-228600" algn="l" defTabSz="889000">
            <a:lnSpc>
              <a:spcPct val="90000"/>
            </a:lnSpc>
            <a:spcBef>
              <a:spcPct val="0"/>
            </a:spcBef>
            <a:spcAft>
              <a:spcPct val="15000"/>
            </a:spcAft>
            <a:buFont typeface="Arial" panose="020B0604020202020204" pitchFamily="34" charset="0"/>
            <a:buChar char="•"/>
          </a:pPr>
          <a:r>
            <a:rPr lang="en-GB" sz="2000" kern="1200" dirty="0"/>
            <a:t>Hoarse voice </a:t>
          </a:r>
        </a:p>
        <a:p>
          <a:pPr marL="228600" lvl="1" indent="-228600" algn="l" defTabSz="889000">
            <a:lnSpc>
              <a:spcPct val="90000"/>
            </a:lnSpc>
            <a:spcBef>
              <a:spcPct val="0"/>
            </a:spcBef>
            <a:spcAft>
              <a:spcPct val="15000"/>
            </a:spcAft>
            <a:buFont typeface="Arial" panose="020B0604020202020204" pitchFamily="34" charset="0"/>
            <a:buChar char="•"/>
          </a:pPr>
          <a:r>
            <a:rPr lang="en-GB" sz="2000" kern="1200" dirty="0"/>
            <a:t>Dysphagia (difficulty swallowing) </a:t>
          </a:r>
        </a:p>
        <a:p>
          <a:pPr marL="228600" lvl="1" indent="-228600" algn="l" defTabSz="889000">
            <a:lnSpc>
              <a:spcPct val="90000"/>
            </a:lnSpc>
            <a:spcBef>
              <a:spcPct val="0"/>
            </a:spcBef>
            <a:spcAft>
              <a:spcPct val="15000"/>
            </a:spcAft>
            <a:buFont typeface="Arial" panose="020B0604020202020204" pitchFamily="34" charset="0"/>
            <a:buChar char="•"/>
          </a:pPr>
          <a:r>
            <a:rPr lang="en-GB" sz="2000" kern="1200" dirty="0"/>
            <a:t>Weight loss </a:t>
          </a:r>
        </a:p>
        <a:p>
          <a:pPr marL="228600" lvl="1" indent="-228600" algn="l" defTabSz="889000">
            <a:lnSpc>
              <a:spcPct val="90000"/>
            </a:lnSpc>
            <a:spcBef>
              <a:spcPct val="0"/>
            </a:spcBef>
            <a:spcAft>
              <a:spcPct val="15000"/>
            </a:spcAft>
            <a:buFont typeface="Arial" panose="020B0604020202020204" pitchFamily="34" charset="0"/>
            <a:buChar char="•"/>
          </a:pPr>
          <a:r>
            <a:rPr lang="en-GB" sz="2000" kern="1200" dirty="0"/>
            <a:t>Persistent cough </a:t>
          </a:r>
        </a:p>
      </dsp:txBody>
      <dsp:txXfrm>
        <a:off x="5314204" y="2719"/>
        <a:ext cx="5248013" cy="2178457"/>
      </dsp:txXfrm>
    </dsp:sp>
    <dsp:sp modelId="{07F28565-70DC-DF4F-B4F5-CE9F7D629E51}">
      <dsp:nvSpPr>
        <dsp:cNvPr id="0" name=""/>
        <dsp:cNvSpPr/>
      </dsp:nvSpPr>
      <dsp:spPr>
        <a:xfrm>
          <a:off x="2609848" y="2544254"/>
          <a:ext cx="5342522" cy="2178457"/>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t" anchorCtr="0">
          <a:noAutofit/>
        </a:bodyPr>
        <a:lstStyle/>
        <a:p>
          <a:pPr marL="0" lvl="0" indent="0" algn="l" defTabSz="1066800">
            <a:lnSpc>
              <a:spcPct val="90000"/>
            </a:lnSpc>
            <a:spcBef>
              <a:spcPct val="0"/>
            </a:spcBef>
            <a:spcAft>
              <a:spcPct val="35000"/>
            </a:spcAft>
            <a:buNone/>
          </a:pPr>
          <a:r>
            <a:rPr lang="en-US" sz="2400" b="1" kern="1200" dirty="0"/>
            <a:t>Thyroid – includes:</a:t>
          </a:r>
        </a:p>
        <a:p>
          <a:pPr marL="228600" lvl="1" indent="-228600" algn="l" defTabSz="889000">
            <a:lnSpc>
              <a:spcPct val="90000"/>
            </a:lnSpc>
            <a:spcBef>
              <a:spcPct val="0"/>
            </a:spcBef>
            <a:spcAft>
              <a:spcPct val="15000"/>
            </a:spcAft>
            <a:buFont typeface="Arial" panose="020B0604020202020204" pitchFamily="34" charset="0"/>
            <a:buChar char="•"/>
          </a:pPr>
          <a:r>
            <a:rPr lang="en-GB" sz="2000" kern="1200" dirty="0"/>
            <a:t>Painless lump low in the front of the neck </a:t>
          </a:r>
          <a:endParaRPr lang="en-US" sz="2000" kern="1200" dirty="0"/>
        </a:p>
        <a:p>
          <a:pPr marL="228600" lvl="1" indent="-228600" algn="l" defTabSz="889000">
            <a:lnSpc>
              <a:spcPct val="90000"/>
            </a:lnSpc>
            <a:spcBef>
              <a:spcPct val="0"/>
            </a:spcBef>
            <a:spcAft>
              <a:spcPct val="15000"/>
            </a:spcAft>
            <a:buFont typeface="Arial" panose="020B0604020202020204" pitchFamily="34" charset="0"/>
            <a:buChar char="•"/>
          </a:pPr>
          <a:r>
            <a:rPr lang="en-GB" sz="2000" kern="1200" dirty="0"/>
            <a:t>Non-resolving hoarseness of the voice </a:t>
          </a:r>
        </a:p>
        <a:p>
          <a:pPr marL="228600" lvl="1" indent="-228600" algn="l" defTabSz="889000">
            <a:lnSpc>
              <a:spcPct val="90000"/>
            </a:lnSpc>
            <a:spcBef>
              <a:spcPct val="0"/>
            </a:spcBef>
            <a:spcAft>
              <a:spcPct val="15000"/>
            </a:spcAft>
            <a:buFont typeface="Arial" panose="020B0604020202020204" pitchFamily="34" charset="0"/>
            <a:buChar char="•"/>
          </a:pPr>
          <a:r>
            <a:rPr lang="en-GB" sz="2000" kern="1200" dirty="0"/>
            <a:t>Non-resolving difficulty in swallowing </a:t>
          </a:r>
        </a:p>
        <a:p>
          <a:pPr marL="228600" lvl="1" indent="-228600" algn="l" defTabSz="889000">
            <a:lnSpc>
              <a:spcPct val="90000"/>
            </a:lnSpc>
            <a:spcBef>
              <a:spcPct val="0"/>
            </a:spcBef>
            <a:spcAft>
              <a:spcPct val="15000"/>
            </a:spcAft>
            <a:buChar char="•"/>
          </a:pPr>
          <a:r>
            <a:rPr lang="en-GB" sz="2000" kern="1200" dirty="0"/>
            <a:t>Enlarged lymph nodes in the neck </a:t>
          </a:r>
          <a:endParaRPr lang="en-US" sz="2000" kern="1200" dirty="0"/>
        </a:p>
        <a:p>
          <a:pPr marL="171450" lvl="1" indent="-171450" algn="l" defTabSz="844550">
            <a:lnSpc>
              <a:spcPct val="90000"/>
            </a:lnSpc>
            <a:spcBef>
              <a:spcPct val="0"/>
            </a:spcBef>
            <a:spcAft>
              <a:spcPct val="15000"/>
            </a:spcAft>
            <a:buChar char="•"/>
          </a:pPr>
          <a:endParaRPr lang="en-US" sz="1900" kern="1200" dirty="0"/>
        </a:p>
      </dsp:txBody>
      <dsp:txXfrm>
        <a:off x="2609848" y="2544254"/>
        <a:ext cx="5342522" cy="2178457"/>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41D46D74-74FE-4A93-9077-C992DF5A459E}"/>
              </a:ext>
            </a:extLst>
          </p:cNvPr>
          <p:cNvSpPr>
            <a:spLocks noGrp="1"/>
          </p:cNvSpPr>
          <p:nvPr>
            <p:ph type="hdr" sz="quarter"/>
          </p:nvPr>
        </p:nvSpPr>
        <p:spPr>
          <a:xfrm>
            <a:off x="0" y="0"/>
            <a:ext cx="3078427" cy="513508"/>
          </a:xfrm>
          <a:prstGeom prst="rect">
            <a:avLst/>
          </a:prstGeom>
        </p:spPr>
        <p:txBody>
          <a:bodyPr vert="horz" lIns="99075" tIns="49538" rIns="99075" bIns="49538" rtlCol="0"/>
          <a:lstStyle>
            <a:lvl1pPr algn="l">
              <a:defRPr sz="1300"/>
            </a:lvl1pPr>
          </a:lstStyle>
          <a:p>
            <a:endParaRPr lang="en-GB"/>
          </a:p>
        </p:txBody>
      </p:sp>
      <p:sp>
        <p:nvSpPr>
          <p:cNvPr id="3" name="Date Placeholder 2">
            <a:extLst>
              <a:ext uri="{FF2B5EF4-FFF2-40B4-BE49-F238E27FC236}">
                <a16:creationId xmlns:a16="http://schemas.microsoft.com/office/drawing/2014/main" id="{67DC3C9A-52A2-4933-8BA9-F812C466D98C}"/>
              </a:ext>
            </a:extLst>
          </p:cNvPr>
          <p:cNvSpPr>
            <a:spLocks noGrp="1"/>
          </p:cNvSpPr>
          <p:nvPr>
            <p:ph type="dt" sz="quarter" idx="1"/>
          </p:nvPr>
        </p:nvSpPr>
        <p:spPr>
          <a:xfrm>
            <a:off x="4023992" y="0"/>
            <a:ext cx="3078427" cy="513508"/>
          </a:xfrm>
          <a:prstGeom prst="rect">
            <a:avLst/>
          </a:prstGeom>
        </p:spPr>
        <p:txBody>
          <a:bodyPr vert="horz" lIns="99075" tIns="49538" rIns="99075" bIns="49538" rtlCol="0"/>
          <a:lstStyle>
            <a:lvl1pPr algn="r">
              <a:defRPr sz="1300"/>
            </a:lvl1pPr>
          </a:lstStyle>
          <a:p>
            <a:fld id="{A244DDD6-6ADB-4DF8-8936-1AA8F5F9F014}" type="datetimeFigureOut">
              <a:rPr lang="en-GB" smtClean="0"/>
              <a:t>04/12/2025</a:t>
            </a:fld>
            <a:endParaRPr lang="en-GB"/>
          </a:p>
        </p:txBody>
      </p:sp>
      <p:sp>
        <p:nvSpPr>
          <p:cNvPr id="4" name="Footer Placeholder 3">
            <a:extLst>
              <a:ext uri="{FF2B5EF4-FFF2-40B4-BE49-F238E27FC236}">
                <a16:creationId xmlns:a16="http://schemas.microsoft.com/office/drawing/2014/main" id="{79312E7B-AA6C-4A1B-B29D-B1798609AA63}"/>
              </a:ext>
            </a:extLst>
          </p:cNvPr>
          <p:cNvSpPr>
            <a:spLocks noGrp="1"/>
          </p:cNvSpPr>
          <p:nvPr>
            <p:ph type="ftr" sz="quarter" idx="2"/>
          </p:nvPr>
        </p:nvSpPr>
        <p:spPr>
          <a:xfrm>
            <a:off x="0" y="9721107"/>
            <a:ext cx="3078427" cy="513507"/>
          </a:xfrm>
          <a:prstGeom prst="rect">
            <a:avLst/>
          </a:prstGeom>
        </p:spPr>
        <p:txBody>
          <a:bodyPr vert="horz" lIns="99075" tIns="49538" rIns="99075" bIns="49538" rtlCol="0" anchor="b"/>
          <a:lstStyle>
            <a:lvl1pPr algn="l">
              <a:defRPr sz="1300"/>
            </a:lvl1pPr>
          </a:lstStyle>
          <a:p>
            <a:endParaRPr lang="en-GB"/>
          </a:p>
        </p:txBody>
      </p:sp>
      <p:sp>
        <p:nvSpPr>
          <p:cNvPr id="5" name="Slide Number Placeholder 4">
            <a:extLst>
              <a:ext uri="{FF2B5EF4-FFF2-40B4-BE49-F238E27FC236}">
                <a16:creationId xmlns:a16="http://schemas.microsoft.com/office/drawing/2014/main" id="{5C6CA1CE-F3A8-43D6-95B0-EB1C00ADE83B}"/>
              </a:ext>
            </a:extLst>
          </p:cNvPr>
          <p:cNvSpPr>
            <a:spLocks noGrp="1"/>
          </p:cNvSpPr>
          <p:nvPr>
            <p:ph type="sldNum" sz="quarter" idx="3"/>
          </p:nvPr>
        </p:nvSpPr>
        <p:spPr>
          <a:xfrm>
            <a:off x="4023992" y="9721107"/>
            <a:ext cx="3078427" cy="513507"/>
          </a:xfrm>
          <a:prstGeom prst="rect">
            <a:avLst/>
          </a:prstGeom>
        </p:spPr>
        <p:txBody>
          <a:bodyPr vert="horz" lIns="99075" tIns="49538" rIns="99075" bIns="49538" rtlCol="0" anchor="b"/>
          <a:lstStyle>
            <a:lvl1pPr algn="r">
              <a:defRPr sz="1300"/>
            </a:lvl1pPr>
          </a:lstStyle>
          <a:p>
            <a:fld id="{007EB7AF-04B5-4767-8551-36D91437AD5C}" type="slidenum">
              <a:rPr lang="en-GB" smtClean="0"/>
              <a:t>‹#›</a:t>
            </a:fld>
            <a:endParaRPr lang="en-GB"/>
          </a:p>
        </p:txBody>
      </p:sp>
    </p:spTree>
    <p:extLst>
      <p:ext uri="{BB962C8B-B14F-4D97-AF65-F5344CB8AC3E}">
        <p14:creationId xmlns:p14="http://schemas.microsoft.com/office/powerpoint/2010/main" val="315897001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427" cy="513508"/>
          </a:xfrm>
          <a:prstGeom prst="rect">
            <a:avLst/>
          </a:prstGeom>
        </p:spPr>
        <p:txBody>
          <a:bodyPr vert="horz" lIns="99075" tIns="49538" rIns="99075" bIns="49538" rtlCol="0"/>
          <a:lstStyle>
            <a:lvl1pPr algn="l">
              <a:defRPr sz="1300"/>
            </a:lvl1pPr>
          </a:lstStyle>
          <a:p>
            <a:endParaRPr lang="en-GB"/>
          </a:p>
        </p:txBody>
      </p:sp>
      <p:sp>
        <p:nvSpPr>
          <p:cNvPr id="3" name="Date Placeholder 2"/>
          <p:cNvSpPr>
            <a:spLocks noGrp="1"/>
          </p:cNvSpPr>
          <p:nvPr>
            <p:ph type="dt" idx="1"/>
          </p:nvPr>
        </p:nvSpPr>
        <p:spPr>
          <a:xfrm>
            <a:off x="4023992" y="0"/>
            <a:ext cx="3078427" cy="513508"/>
          </a:xfrm>
          <a:prstGeom prst="rect">
            <a:avLst/>
          </a:prstGeom>
        </p:spPr>
        <p:txBody>
          <a:bodyPr vert="horz" lIns="99075" tIns="49538" rIns="99075" bIns="49538" rtlCol="0"/>
          <a:lstStyle>
            <a:lvl1pPr algn="r">
              <a:defRPr sz="1300"/>
            </a:lvl1pPr>
          </a:lstStyle>
          <a:p>
            <a:fld id="{B67EC26C-E156-4757-82E0-5A5BF7E0FCF9}" type="datetimeFigureOut">
              <a:rPr lang="en-GB" smtClean="0"/>
              <a:t>04/12/2025</a:t>
            </a:fld>
            <a:endParaRPr lang="en-GB"/>
          </a:p>
        </p:txBody>
      </p:sp>
      <p:sp>
        <p:nvSpPr>
          <p:cNvPr id="4" name="Slide Image Placeholder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9075" tIns="49538" rIns="99075" bIns="49538" rtlCol="0" anchor="ctr"/>
          <a:lstStyle/>
          <a:p>
            <a:endParaRPr lang="en-GB"/>
          </a:p>
        </p:txBody>
      </p:sp>
      <p:sp>
        <p:nvSpPr>
          <p:cNvPr id="5" name="Notes Placeholder 4"/>
          <p:cNvSpPr>
            <a:spLocks noGrp="1"/>
          </p:cNvSpPr>
          <p:nvPr>
            <p:ph type="body" sz="quarter" idx="3"/>
          </p:nvPr>
        </p:nvSpPr>
        <p:spPr>
          <a:xfrm>
            <a:off x="710407" y="4925407"/>
            <a:ext cx="5683250" cy="4029879"/>
          </a:xfrm>
          <a:prstGeom prst="rect">
            <a:avLst/>
          </a:prstGeom>
        </p:spPr>
        <p:txBody>
          <a:bodyPr vert="horz" lIns="99075" tIns="49538" rIns="99075" bIns="49538"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721107"/>
            <a:ext cx="3078427" cy="513507"/>
          </a:xfrm>
          <a:prstGeom prst="rect">
            <a:avLst/>
          </a:prstGeom>
        </p:spPr>
        <p:txBody>
          <a:bodyPr vert="horz" lIns="99075" tIns="49538" rIns="99075" bIns="49538" rtlCol="0" anchor="b"/>
          <a:lstStyle>
            <a:lvl1pPr algn="l">
              <a:defRPr sz="1300"/>
            </a:lvl1pPr>
          </a:lstStyle>
          <a:p>
            <a:endParaRPr lang="en-GB"/>
          </a:p>
        </p:txBody>
      </p:sp>
      <p:sp>
        <p:nvSpPr>
          <p:cNvPr id="7" name="Slide Number Placeholder 6"/>
          <p:cNvSpPr>
            <a:spLocks noGrp="1"/>
          </p:cNvSpPr>
          <p:nvPr>
            <p:ph type="sldNum" sz="quarter" idx="5"/>
          </p:nvPr>
        </p:nvSpPr>
        <p:spPr>
          <a:xfrm>
            <a:off x="4023992" y="9721107"/>
            <a:ext cx="3078427" cy="513507"/>
          </a:xfrm>
          <a:prstGeom prst="rect">
            <a:avLst/>
          </a:prstGeom>
        </p:spPr>
        <p:txBody>
          <a:bodyPr vert="horz" lIns="99075" tIns="49538" rIns="99075" bIns="49538" rtlCol="0" anchor="b"/>
          <a:lstStyle>
            <a:lvl1pPr algn="r">
              <a:defRPr sz="1300"/>
            </a:lvl1pPr>
          </a:lstStyle>
          <a:p>
            <a:fld id="{67FE6B22-D62B-44D7-8888-48BB662636FB}" type="slidenum">
              <a:rPr lang="en-GB" smtClean="0"/>
              <a:t>‹#›</a:t>
            </a:fld>
            <a:endParaRPr lang="en-GB"/>
          </a:p>
        </p:txBody>
      </p:sp>
    </p:spTree>
    <p:extLst>
      <p:ext uri="{BB962C8B-B14F-4D97-AF65-F5344CB8AC3E}">
        <p14:creationId xmlns:p14="http://schemas.microsoft.com/office/powerpoint/2010/main" val="28236170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solidFill>
                  <a:schemeClr val="tx1"/>
                </a:solidFill>
              </a:rPr>
              <a:t>Welcome to this NDRS training module on Head &amp; Neck tumours of the oral cavity, larynx and thyroid, which has been designed to help Cancer Administration staff gain a better understanding of the diseases and the terminology used by the clinical teams</a:t>
            </a:r>
            <a:r>
              <a:rPr lang="en-GB" dirty="0">
                <a:solidFill>
                  <a:srgbClr val="FF0000"/>
                </a:solidFill>
              </a:rPr>
              <a:t>.</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1</a:t>
            </a:fld>
            <a:endParaRPr lang="en-GB"/>
          </a:p>
        </p:txBody>
      </p:sp>
    </p:spTree>
    <p:extLst>
      <p:ext uri="{BB962C8B-B14F-4D97-AF65-F5344CB8AC3E}">
        <p14:creationId xmlns:p14="http://schemas.microsoft.com/office/powerpoint/2010/main" val="33237881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Just below the larynx is the thyroid gland, a butterfly shaped organ that regulates our metabolism</a:t>
            </a:r>
          </a:p>
        </p:txBody>
      </p:sp>
      <p:sp>
        <p:nvSpPr>
          <p:cNvPr id="4" name="Slide Number Placeholder 3"/>
          <p:cNvSpPr>
            <a:spLocks noGrp="1"/>
          </p:cNvSpPr>
          <p:nvPr>
            <p:ph type="sldNum" sz="quarter" idx="5"/>
          </p:nvPr>
        </p:nvSpPr>
        <p:spPr/>
        <p:txBody>
          <a:bodyPr/>
          <a:lstStyle/>
          <a:p>
            <a:fld id="{67FE6B22-D62B-44D7-8888-48BB662636FB}" type="slidenum">
              <a:rPr lang="en-GB" smtClean="0"/>
              <a:t>10</a:t>
            </a:fld>
            <a:endParaRPr lang="en-GB"/>
          </a:p>
        </p:txBody>
      </p:sp>
    </p:spTree>
    <p:extLst>
      <p:ext uri="{BB962C8B-B14F-4D97-AF65-F5344CB8AC3E}">
        <p14:creationId xmlns:p14="http://schemas.microsoft.com/office/powerpoint/2010/main" val="4000445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Of the approximately 800 lymph nodes in the average human body, over 300 are located in the head and neck area.  Lymph nodes regarded as regional for the Oral cavity, Larynx and Thyroid are listed here. Other lymph nodes would be regarded as distant.</a:t>
            </a:r>
          </a:p>
        </p:txBody>
      </p:sp>
      <p:sp>
        <p:nvSpPr>
          <p:cNvPr id="4" name="Slide Number Placeholder 3"/>
          <p:cNvSpPr>
            <a:spLocks noGrp="1"/>
          </p:cNvSpPr>
          <p:nvPr>
            <p:ph type="sldNum" sz="quarter" idx="5"/>
          </p:nvPr>
        </p:nvSpPr>
        <p:spPr/>
        <p:txBody>
          <a:bodyPr/>
          <a:lstStyle/>
          <a:p>
            <a:fld id="{67FE6B22-D62B-44D7-8888-48BB662636FB}" type="slidenum">
              <a:rPr lang="en-GB" smtClean="0"/>
              <a:t>11</a:t>
            </a:fld>
            <a:endParaRPr lang="en-GB"/>
          </a:p>
        </p:txBody>
      </p:sp>
    </p:spTree>
    <p:extLst>
      <p:ext uri="{BB962C8B-B14F-4D97-AF65-F5344CB8AC3E}">
        <p14:creationId xmlns:p14="http://schemas.microsoft.com/office/powerpoint/2010/main" val="20765296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Diagnosis of an oral cavity tumour may be via endoscopic procedures and imaging but may also require cytology or a biopsy…</a:t>
            </a:r>
          </a:p>
        </p:txBody>
      </p:sp>
      <p:sp>
        <p:nvSpPr>
          <p:cNvPr id="4" name="Slide Number Placeholder 3"/>
          <p:cNvSpPr>
            <a:spLocks noGrp="1"/>
          </p:cNvSpPr>
          <p:nvPr>
            <p:ph type="sldNum" sz="quarter" idx="5"/>
          </p:nvPr>
        </p:nvSpPr>
        <p:spPr/>
        <p:txBody>
          <a:bodyPr/>
          <a:lstStyle/>
          <a:p>
            <a:fld id="{67FE6B22-D62B-44D7-8888-48BB662636FB}" type="slidenum">
              <a:rPr lang="en-GB" smtClean="0"/>
              <a:t>12</a:t>
            </a:fld>
            <a:endParaRPr lang="en-GB"/>
          </a:p>
        </p:txBody>
      </p:sp>
    </p:spTree>
    <p:extLst>
      <p:ext uri="{BB962C8B-B14F-4D97-AF65-F5344CB8AC3E}">
        <p14:creationId xmlns:p14="http://schemas.microsoft.com/office/powerpoint/2010/main" val="90854796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and tests for Laryngeal tumours  can include an Ultrasound scan, endoscopy, additional imaging and possibly a fine needle aspirate from the lymph nodes…</a:t>
            </a:r>
          </a:p>
        </p:txBody>
      </p:sp>
      <p:sp>
        <p:nvSpPr>
          <p:cNvPr id="4" name="Slide Number Placeholder 3"/>
          <p:cNvSpPr>
            <a:spLocks noGrp="1"/>
          </p:cNvSpPr>
          <p:nvPr>
            <p:ph type="sldNum" sz="quarter" idx="5"/>
          </p:nvPr>
        </p:nvSpPr>
        <p:spPr/>
        <p:txBody>
          <a:bodyPr/>
          <a:lstStyle/>
          <a:p>
            <a:fld id="{67FE6B22-D62B-44D7-8888-48BB662636FB}" type="slidenum">
              <a:rPr lang="en-GB" smtClean="0"/>
              <a:t>13</a:t>
            </a:fld>
            <a:endParaRPr lang="en-GB"/>
          </a:p>
        </p:txBody>
      </p:sp>
    </p:spTree>
    <p:extLst>
      <p:ext uri="{BB962C8B-B14F-4D97-AF65-F5344CB8AC3E}">
        <p14:creationId xmlns:p14="http://schemas.microsoft.com/office/powerpoint/2010/main" val="154134784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while imaging and possibly biopsy are the usual diagnostic tests for thyroid tumours</a:t>
            </a:r>
          </a:p>
        </p:txBody>
      </p:sp>
      <p:sp>
        <p:nvSpPr>
          <p:cNvPr id="4" name="Slide Number Placeholder 3"/>
          <p:cNvSpPr>
            <a:spLocks noGrp="1"/>
          </p:cNvSpPr>
          <p:nvPr>
            <p:ph type="sldNum" sz="quarter" idx="5"/>
          </p:nvPr>
        </p:nvSpPr>
        <p:spPr/>
        <p:txBody>
          <a:bodyPr/>
          <a:lstStyle/>
          <a:p>
            <a:fld id="{67FE6B22-D62B-44D7-8888-48BB662636FB}" type="slidenum">
              <a:rPr lang="en-GB" smtClean="0"/>
              <a:t>14</a:t>
            </a:fld>
            <a:endParaRPr lang="en-GB"/>
          </a:p>
        </p:txBody>
      </p:sp>
    </p:spTree>
    <p:extLst>
      <p:ext uri="{BB962C8B-B14F-4D97-AF65-F5344CB8AC3E}">
        <p14:creationId xmlns:p14="http://schemas.microsoft.com/office/powerpoint/2010/main" val="200469689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most common morphology in the oral cavity is Squamous cell carcinoma.  However, salivary glands in particular may also give rise to other types of tumour such as adenocarcinoma</a:t>
            </a:r>
          </a:p>
        </p:txBody>
      </p:sp>
      <p:sp>
        <p:nvSpPr>
          <p:cNvPr id="4" name="Slide Number Placeholder 3"/>
          <p:cNvSpPr>
            <a:spLocks noGrp="1"/>
          </p:cNvSpPr>
          <p:nvPr>
            <p:ph type="sldNum" sz="quarter" idx="5"/>
          </p:nvPr>
        </p:nvSpPr>
        <p:spPr/>
        <p:txBody>
          <a:bodyPr/>
          <a:lstStyle/>
          <a:p>
            <a:fld id="{67FE6B22-D62B-44D7-8888-48BB662636FB}" type="slidenum">
              <a:rPr lang="en-GB" smtClean="0"/>
              <a:t>15</a:t>
            </a:fld>
            <a:endParaRPr lang="en-GB"/>
          </a:p>
        </p:txBody>
      </p:sp>
    </p:spTree>
    <p:extLst>
      <p:ext uri="{BB962C8B-B14F-4D97-AF65-F5344CB8AC3E}">
        <p14:creationId xmlns:p14="http://schemas.microsoft.com/office/powerpoint/2010/main" val="41012133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Squamous cell carcinomas are also the most common morphology found in the Larynx although other types are found in rare instances…</a:t>
            </a:r>
          </a:p>
        </p:txBody>
      </p:sp>
      <p:sp>
        <p:nvSpPr>
          <p:cNvPr id="4" name="Slide Number Placeholder 3"/>
          <p:cNvSpPr>
            <a:spLocks noGrp="1"/>
          </p:cNvSpPr>
          <p:nvPr>
            <p:ph type="sldNum" sz="quarter" idx="5"/>
          </p:nvPr>
        </p:nvSpPr>
        <p:spPr/>
        <p:txBody>
          <a:bodyPr/>
          <a:lstStyle/>
          <a:p>
            <a:fld id="{67FE6B22-D62B-44D7-8888-48BB662636FB}" type="slidenum">
              <a:rPr lang="en-GB" smtClean="0"/>
              <a:t>16</a:t>
            </a:fld>
            <a:endParaRPr lang="en-GB"/>
          </a:p>
        </p:txBody>
      </p:sp>
    </p:spTree>
    <p:extLst>
      <p:ext uri="{BB962C8B-B14F-4D97-AF65-F5344CB8AC3E}">
        <p14:creationId xmlns:p14="http://schemas.microsoft.com/office/powerpoint/2010/main" val="145811972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while papillary carcinoma are the most common type found in the thyroid </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17</a:t>
            </a:fld>
            <a:endParaRPr lang="en-GB"/>
          </a:p>
        </p:txBody>
      </p:sp>
    </p:spTree>
    <p:extLst>
      <p:ext uri="{BB962C8B-B14F-4D97-AF65-F5344CB8AC3E}">
        <p14:creationId xmlns:p14="http://schemas.microsoft.com/office/powerpoint/2010/main" val="39387795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ICD10 codes for head and neck tumours are primarily topographical, which is to say they describe where the tumour is. The ICD10 code groups for invasive tumours of the lip &amp; oral cavity are shown here …</a:t>
            </a:r>
          </a:p>
        </p:txBody>
      </p:sp>
      <p:sp>
        <p:nvSpPr>
          <p:cNvPr id="4" name="Slide Number Placeholder 3"/>
          <p:cNvSpPr>
            <a:spLocks noGrp="1"/>
          </p:cNvSpPr>
          <p:nvPr>
            <p:ph type="sldNum" sz="quarter" idx="5"/>
          </p:nvPr>
        </p:nvSpPr>
        <p:spPr/>
        <p:txBody>
          <a:bodyPr/>
          <a:lstStyle/>
          <a:p>
            <a:fld id="{67FE6B22-D62B-44D7-8888-48BB662636FB}" type="slidenum">
              <a:rPr lang="en-GB" smtClean="0"/>
              <a:t>18</a:t>
            </a:fld>
            <a:endParaRPr lang="en-GB"/>
          </a:p>
        </p:txBody>
      </p:sp>
    </p:spTree>
    <p:extLst>
      <p:ext uri="{BB962C8B-B14F-4D97-AF65-F5344CB8AC3E}">
        <p14:creationId xmlns:p14="http://schemas.microsoft.com/office/powerpoint/2010/main" val="25158484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and here.  Where an asterix is shown at the end of the code, this indicates that the final digit describes the location detail, while an X denotes a top level code only.</a:t>
            </a:r>
          </a:p>
        </p:txBody>
      </p:sp>
      <p:sp>
        <p:nvSpPr>
          <p:cNvPr id="4" name="Slide Number Placeholder 3"/>
          <p:cNvSpPr>
            <a:spLocks noGrp="1"/>
          </p:cNvSpPr>
          <p:nvPr>
            <p:ph type="sldNum" sz="quarter" idx="5"/>
          </p:nvPr>
        </p:nvSpPr>
        <p:spPr/>
        <p:txBody>
          <a:bodyPr/>
          <a:lstStyle/>
          <a:p>
            <a:fld id="{67FE6B22-D62B-44D7-8888-48BB662636FB}" type="slidenum">
              <a:rPr lang="en-GB" smtClean="0"/>
              <a:t>19</a:t>
            </a:fld>
            <a:endParaRPr lang="en-GB"/>
          </a:p>
        </p:txBody>
      </p:sp>
    </p:spTree>
    <p:extLst>
      <p:ext uri="{BB962C8B-B14F-4D97-AF65-F5344CB8AC3E}">
        <p14:creationId xmlns:p14="http://schemas.microsoft.com/office/powerpoint/2010/main" val="21164004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We’re going to give you a brief introduction to Head &amp; Neck tumours, including some of the symptoms that patients might experience.  We’ll look at the anatomy &amp; physiology and we’ll then go through diagnosis &amp; treatment options. This module can be paused at any time. </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2</a:t>
            </a:fld>
            <a:endParaRPr lang="en-GB" dirty="0"/>
          </a:p>
        </p:txBody>
      </p:sp>
    </p:spTree>
    <p:extLst>
      <p:ext uri="{BB962C8B-B14F-4D97-AF65-F5344CB8AC3E}">
        <p14:creationId xmlns:p14="http://schemas.microsoft.com/office/powerpoint/2010/main" val="104208008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Coding of invasive tumours for other head and neck sites (those not already covered in the Nasal cavity and Pharynx module) … is shown here</a:t>
            </a:r>
          </a:p>
        </p:txBody>
      </p:sp>
      <p:sp>
        <p:nvSpPr>
          <p:cNvPr id="4" name="Slide Number Placeholder 3"/>
          <p:cNvSpPr>
            <a:spLocks noGrp="1"/>
          </p:cNvSpPr>
          <p:nvPr>
            <p:ph type="sldNum" sz="quarter" idx="5"/>
          </p:nvPr>
        </p:nvSpPr>
        <p:spPr/>
        <p:txBody>
          <a:bodyPr/>
          <a:lstStyle/>
          <a:p>
            <a:fld id="{67FE6B22-D62B-44D7-8888-48BB662636FB}" type="slidenum">
              <a:rPr lang="en-GB" smtClean="0"/>
              <a:t>20</a:t>
            </a:fld>
            <a:endParaRPr lang="en-GB"/>
          </a:p>
        </p:txBody>
      </p:sp>
    </p:spTree>
    <p:extLst>
      <p:ext uri="{BB962C8B-B14F-4D97-AF65-F5344CB8AC3E}">
        <p14:creationId xmlns:p14="http://schemas.microsoft.com/office/powerpoint/2010/main" val="407817813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ICD10 codes for non-invasive tumours for the oral cavity, larynx &amp; thyroid are shown here.  It should be noted that while the clinical team may request that these non-invasive tumours are recorded, we don’t require a COSD record from your cancer data management system.  We collect data on these head &amp; neck tumours direct from the path labs</a:t>
            </a:r>
          </a:p>
        </p:txBody>
      </p:sp>
      <p:sp>
        <p:nvSpPr>
          <p:cNvPr id="4" name="Slide Number Placeholder 3"/>
          <p:cNvSpPr>
            <a:spLocks noGrp="1"/>
          </p:cNvSpPr>
          <p:nvPr>
            <p:ph type="sldNum" sz="quarter" idx="5"/>
          </p:nvPr>
        </p:nvSpPr>
        <p:spPr/>
        <p:txBody>
          <a:bodyPr/>
          <a:lstStyle/>
          <a:p>
            <a:fld id="{67FE6B22-D62B-44D7-8888-48BB662636FB}" type="slidenum">
              <a:rPr lang="en-GB" smtClean="0"/>
              <a:t>21</a:t>
            </a:fld>
            <a:endParaRPr lang="en-GB"/>
          </a:p>
        </p:txBody>
      </p:sp>
    </p:spTree>
    <p:extLst>
      <p:ext uri="{BB962C8B-B14F-4D97-AF65-F5344CB8AC3E}">
        <p14:creationId xmlns:p14="http://schemas.microsoft.com/office/powerpoint/2010/main" val="96594065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While there’s no grading system for thyroid tumours, the grade of both oral cavity and laryngeal tumours is determined by comparing the appearance of tumour cells against normal, healthy cells.</a:t>
            </a:r>
          </a:p>
          <a:p>
            <a:r>
              <a:rPr lang="en-GB" dirty="0"/>
              <a:t>A grade number or description may then be assigned. </a:t>
            </a:r>
          </a:p>
        </p:txBody>
      </p:sp>
      <p:sp>
        <p:nvSpPr>
          <p:cNvPr id="4" name="Slide Number Placeholder 3"/>
          <p:cNvSpPr>
            <a:spLocks noGrp="1"/>
          </p:cNvSpPr>
          <p:nvPr>
            <p:ph type="sldNum" sz="quarter" idx="5"/>
          </p:nvPr>
        </p:nvSpPr>
        <p:spPr/>
        <p:txBody>
          <a:bodyPr/>
          <a:lstStyle/>
          <a:p>
            <a:fld id="{67FE6B22-D62B-44D7-8888-48BB662636FB}" type="slidenum">
              <a:rPr lang="en-GB" smtClean="0"/>
              <a:t>22</a:t>
            </a:fld>
            <a:endParaRPr lang="en-GB"/>
          </a:p>
        </p:txBody>
      </p:sp>
    </p:spTree>
    <p:extLst>
      <p:ext uri="{BB962C8B-B14F-4D97-AF65-F5344CB8AC3E}">
        <p14:creationId xmlns:p14="http://schemas.microsoft.com/office/powerpoint/2010/main" val="317447537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Invasive neoplasms – those with a C prefix in their ICD10 code - are staged using the appropriate UICC TNM version</a:t>
            </a:r>
            <a:r>
              <a:rPr lang="en-GB"/>
              <a:t>.  </a:t>
            </a:r>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23</a:t>
            </a:fld>
            <a:endParaRPr lang="en-GB"/>
          </a:p>
        </p:txBody>
      </p:sp>
    </p:spTree>
    <p:extLst>
      <p:ext uri="{BB962C8B-B14F-4D97-AF65-F5344CB8AC3E}">
        <p14:creationId xmlns:p14="http://schemas.microsoft.com/office/powerpoint/2010/main" val="234318392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For more details on recording stage, please see the NDRS training module KPI-TNM Staging 101 and the relevant staging data sheets, available on CancerStats</a:t>
            </a:r>
          </a:p>
        </p:txBody>
      </p:sp>
      <p:sp>
        <p:nvSpPr>
          <p:cNvPr id="4" name="Slide Number Placeholder 3"/>
          <p:cNvSpPr>
            <a:spLocks noGrp="1"/>
          </p:cNvSpPr>
          <p:nvPr>
            <p:ph type="sldNum" sz="quarter" idx="5"/>
          </p:nvPr>
        </p:nvSpPr>
        <p:spPr/>
        <p:txBody>
          <a:bodyPr/>
          <a:lstStyle/>
          <a:p>
            <a:fld id="{67FE6B22-D62B-44D7-8888-48BB662636FB}" type="slidenum">
              <a:rPr lang="en-GB" smtClean="0"/>
              <a:t>24</a:t>
            </a:fld>
            <a:endParaRPr lang="en-GB"/>
          </a:p>
        </p:txBody>
      </p:sp>
    </p:spTree>
    <p:extLst>
      <p:ext uri="{BB962C8B-B14F-4D97-AF65-F5344CB8AC3E}">
        <p14:creationId xmlns:p14="http://schemas.microsoft.com/office/powerpoint/2010/main" val="288248187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Surgery is a common treatment for some tumours of the oral cavity.  This may be relatively minor surgery such as a local excision, or may require the surgical removal of all or part of the tongue…</a:t>
            </a:r>
          </a:p>
        </p:txBody>
      </p:sp>
      <p:sp>
        <p:nvSpPr>
          <p:cNvPr id="4" name="Slide Number Placeholder 3"/>
          <p:cNvSpPr>
            <a:spLocks noGrp="1"/>
          </p:cNvSpPr>
          <p:nvPr>
            <p:ph type="sldNum" sz="quarter" idx="5"/>
          </p:nvPr>
        </p:nvSpPr>
        <p:spPr/>
        <p:txBody>
          <a:bodyPr/>
          <a:lstStyle/>
          <a:p>
            <a:fld id="{67FE6B22-D62B-44D7-8888-48BB662636FB}" type="slidenum">
              <a:rPr lang="en-GB" smtClean="0"/>
              <a:t>25</a:t>
            </a:fld>
            <a:endParaRPr lang="en-GB"/>
          </a:p>
        </p:txBody>
      </p:sp>
    </p:spTree>
    <p:extLst>
      <p:ext uri="{BB962C8B-B14F-4D97-AF65-F5344CB8AC3E}">
        <p14:creationId xmlns:p14="http://schemas.microsoft.com/office/powerpoint/2010/main" val="103831145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or of other parts of the mouth.</a:t>
            </a:r>
          </a:p>
        </p:txBody>
      </p:sp>
      <p:sp>
        <p:nvSpPr>
          <p:cNvPr id="4" name="Slide Number Placeholder 3"/>
          <p:cNvSpPr>
            <a:spLocks noGrp="1"/>
          </p:cNvSpPr>
          <p:nvPr>
            <p:ph type="sldNum" sz="quarter" idx="5"/>
          </p:nvPr>
        </p:nvSpPr>
        <p:spPr/>
        <p:txBody>
          <a:bodyPr/>
          <a:lstStyle/>
          <a:p>
            <a:fld id="{67FE6B22-D62B-44D7-8888-48BB662636FB}" type="slidenum">
              <a:rPr lang="en-GB" smtClean="0"/>
              <a:t>26</a:t>
            </a:fld>
            <a:endParaRPr lang="en-GB"/>
          </a:p>
        </p:txBody>
      </p:sp>
    </p:spTree>
    <p:extLst>
      <p:ext uri="{BB962C8B-B14F-4D97-AF65-F5344CB8AC3E}">
        <p14:creationId xmlns:p14="http://schemas.microsoft.com/office/powerpoint/2010/main" val="185379303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Radiotherapy may be a suitable alternative to surgery depending on the type and stage of the tumour.  It may also be offered adjuvantly or as a palliative treatment to control symptoms</a:t>
            </a:r>
          </a:p>
        </p:txBody>
      </p:sp>
      <p:sp>
        <p:nvSpPr>
          <p:cNvPr id="4" name="Slide Number Placeholder 3"/>
          <p:cNvSpPr>
            <a:spLocks noGrp="1"/>
          </p:cNvSpPr>
          <p:nvPr>
            <p:ph type="sldNum" sz="quarter" idx="5"/>
          </p:nvPr>
        </p:nvSpPr>
        <p:spPr/>
        <p:txBody>
          <a:bodyPr/>
          <a:lstStyle/>
          <a:p>
            <a:fld id="{67FE6B22-D62B-44D7-8888-48BB662636FB}" type="slidenum">
              <a:rPr lang="en-GB" smtClean="0"/>
              <a:t>27</a:t>
            </a:fld>
            <a:endParaRPr lang="en-GB"/>
          </a:p>
        </p:txBody>
      </p:sp>
    </p:spTree>
    <p:extLst>
      <p:ext uri="{BB962C8B-B14F-4D97-AF65-F5344CB8AC3E}">
        <p14:creationId xmlns:p14="http://schemas.microsoft.com/office/powerpoint/2010/main" val="81183009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Whilst not usually offered as an alternative to surgery, chemotherapy may be offered to… shrink a tumour prior to surgery … as an adjuvant treatment together with radiotherapy … or as a palliative treatment</a:t>
            </a:r>
          </a:p>
        </p:txBody>
      </p:sp>
      <p:sp>
        <p:nvSpPr>
          <p:cNvPr id="4" name="Slide Number Placeholder 3"/>
          <p:cNvSpPr>
            <a:spLocks noGrp="1"/>
          </p:cNvSpPr>
          <p:nvPr>
            <p:ph type="sldNum" sz="quarter" idx="5"/>
          </p:nvPr>
        </p:nvSpPr>
        <p:spPr/>
        <p:txBody>
          <a:bodyPr/>
          <a:lstStyle/>
          <a:p>
            <a:fld id="{67FE6B22-D62B-44D7-8888-48BB662636FB}" type="slidenum">
              <a:rPr lang="en-GB" smtClean="0"/>
              <a:t>28</a:t>
            </a:fld>
            <a:endParaRPr lang="en-GB"/>
          </a:p>
        </p:txBody>
      </p:sp>
    </p:spTree>
    <p:extLst>
      <p:ext uri="{BB962C8B-B14F-4D97-AF65-F5344CB8AC3E}">
        <p14:creationId xmlns:p14="http://schemas.microsoft.com/office/powerpoint/2010/main" val="13179083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Patients with early stage laryngeal tumours may be offered a transoral resection, where a laser is passed through the mouth and down to the larynx to resect a small tumour.  Later stage tumours are normally treated with a more radical surgical approach followed by chemotherapy</a:t>
            </a:r>
          </a:p>
        </p:txBody>
      </p:sp>
      <p:sp>
        <p:nvSpPr>
          <p:cNvPr id="4" name="Slide Number Placeholder 3"/>
          <p:cNvSpPr>
            <a:spLocks noGrp="1"/>
          </p:cNvSpPr>
          <p:nvPr>
            <p:ph type="sldNum" sz="quarter" idx="5"/>
          </p:nvPr>
        </p:nvSpPr>
        <p:spPr/>
        <p:txBody>
          <a:bodyPr/>
          <a:lstStyle/>
          <a:p>
            <a:fld id="{67FE6B22-D62B-44D7-8888-48BB662636FB}" type="slidenum">
              <a:rPr lang="en-GB" smtClean="0"/>
              <a:t>29</a:t>
            </a:fld>
            <a:endParaRPr lang="en-GB"/>
          </a:p>
        </p:txBody>
      </p:sp>
    </p:spTree>
    <p:extLst>
      <p:ext uri="{BB962C8B-B14F-4D97-AF65-F5344CB8AC3E}">
        <p14:creationId xmlns:p14="http://schemas.microsoft.com/office/powerpoint/2010/main" val="1255075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Firstly, we’ll look at the various types of tumour in the head &amp; neck area…</a:t>
            </a:r>
          </a:p>
        </p:txBody>
      </p:sp>
      <p:sp>
        <p:nvSpPr>
          <p:cNvPr id="4" name="Slide Number Placeholder 3"/>
          <p:cNvSpPr>
            <a:spLocks noGrp="1"/>
          </p:cNvSpPr>
          <p:nvPr>
            <p:ph type="sldNum" sz="quarter" idx="5"/>
          </p:nvPr>
        </p:nvSpPr>
        <p:spPr/>
        <p:txBody>
          <a:bodyPr/>
          <a:lstStyle/>
          <a:p>
            <a:fld id="{67FE6B22-D62B-44D7-8888-48BB662636FB}" type="slidenum">
              <a:rPr lang="en-GB" smtClean="0"/>
              <a:t>3</a:t>
            </a:fld>
            <a:endParaRPr lang="en-GB"/>
          </a:p>
        </p:txBody>
      </p:sp>
    </p:spTree>
    <p:extLst>
      <p:ext uri="{BB962C8B-B14F-4D97-AF65-F5344CB8AC3E}">
        <p14:creationId xmlns:p14="http://schemas.microsoft.com/office/powerpoint/2010/main" val="6968914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For early stage laryngeal tumours, radiotherapy may be offered as an alternative to laser surgery, and while radiotherapy alone has also shown good results with later stage tumours, it’s often combined with chemotherapy where the patient is fit enough.</a:t>
            </a:r>
          </a:p>
        </p:txBody>
      </p:sp>
      <p:sp>
        <p:nvSpPr>
          <p:cNvPr id="4" name="Slide Number Placeholder 3"/>
          <p:cNvSpPr>
            <a:spLocks noGrp="1"/>
          </p:cNvSpPr>
          <p:nvPr>
            <p:ph type="sldNum" sz="quarter" idx="5"/>
          </p:nvPr>
        </p:nvSpPr>
        <p:spPr/>
        <p:txBody>
          <a:bodyPr/>
          <a:lstStyle/>
          <a:p>
            <a:fld id="{67FE6B22-D62B-44D7-8888-48BB662636FB}" type="slidenum">
              <a:rPr lang="en-GB" smtClean="0"/>
              <a:t>30</a:t>
            </a:fld>
            <a:endParaRPr lang="en-GB"/>
          </a:p>
        </p:txBody>
      </p:sp>
    </p:spTree>
    <p:extLst>
      <p:ext uri="{BB962C8B-B14F-4D97-AF65-F5344CB8AC3E}">
        <p14:creationId xmlns:p14="http://schemas.microsoft.com/office/powerpoint/2010/main" val="10412166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Chemotherapy may also be given as a neo-adjuvant treatment prior to radiotherapy if the tumour is large or advanced.</a:t>
            </a:r>
          </a:p>
        </p:txBody>
      </p:sp>
      <p:sp>
        <p:nvSpPr>
          <p:cNvPr id="4" name="Slide Number Placeholder 3"/>
          <p:cNvSpPr>
            <a:spLocks noGrp="1"/>
          </p:cNvSpPr>
          <p:nvPr>
            <p:ph type="sldNum" sz="quarter" idx="5"/>
          </p:nvPr>
        </p:nvSpPr>
        <p:spPr/>
        <p:txBody>
          <a:bodyPr/>
          <a:lstStyle/>
          <a:p>
            <a:fld id="{67FE6B22-D62B-44D7-8888-48BB662636FB}" type="slidenum">
              <a:rPr lang="en-GB" smtClean="0"/>
              <a:t>31</a:t>
            </a:fld>
            <a:endParaRPr lang="en-GB"/>
          </a:p>
        </p:txBody>
      </p:sp>
    </p:spTree>
    <p:extLst>
      <p:ext uri="{BB962C8B-B14F-4D97-AF65-F5344CB8AC3E}">
        <p14:creationId xmlns:p14="http://schemas.microsoft.com/office/powerpoint/2010/main" val="281378833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many cases, surgery is the sole treatment for a thyroid tumour.  This may only require a partial thyroidectomy but where papillary carcinoma is determined to be in more than one location, a completion thyroidectomy is generally carried out</a:t>
            </a:r>
          </a:p>
        </p:txBody>
      </p:sp>
      <p:sp>
        <p:nvSpPr>
          <p:cNvPr id="4" name="Slide Number Placeholder 3"/>
          <p:cNvSpPr>
            <a:spLocks noGrp="1"/>
          </p:cNvSpPr>
          <p:nvPr>
            <p:ph type="sldNum" sz="quarter" idx="5"/>
          </p:nvPr>
        </p:nvSpPr>
        <p:spPr/>
        <p:txBody>
          <a:bodyPr/>
          <a:lstStyle/>
          <a:p>
            <a:fld id="{67FE6B22-D62B-44D7-8888-48BB662636FB}" type="slidenum">
              <a:rPr lang="en-GB" smtClean="0"/>
              <a:t>32</a:t>
            </a:fld>
            <a:endParaRPr lang="en-GB"/>
          </a:p>
        </p:txBody>
      </p:sp>
    </p:spTree>
    <p:extLst>
      <p:ext uri="{BB962C8B-B14F-4D97-AF65-F5344CB8AC3E}">
        <p14:creationId xmlns:p14="http://schemas.microsoft.com/office/powerpoint/2010/main" val="131995972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Papillary and follicular carcinomas in the thyroid may also be treated using radioactive iodine.  The iodine is taken orally and collects within the thyroid, killing cancer cells.  This treatment is not suitable for Anaplastic thyroid cancer which may instead be treated using adjuvant external beam radiotherapy.</a:t>
            </a:r>
          </a:p>
        </p:txBody>
      </p:sp>
      <p:sp>
        <p:nvSpPr>
          <p:cNvPr id="4" name="Slide Number Placeholder 3"/>
          <p:cNvSpPr>
            <a:spLocks noGrp="1"/>
          </p:cNvSpPr>
          <p:nvPr>
            <p:ph type="sldNum" sz="quarter" idx="5"/>
          </p:nvPr>
        </p:nvSpPr>
        <p:spPr/>
        <p:txBody>
          <a:bodyPr/>
          <a:lstStyle/>
          <a:p>
            <a:fld id="{67FE6B22-D62B-44D7-8888-48BB662636FB}" type="slidenum">
              <a:rPr lang="en-GB" smtClean="0"/>
              <a:t>33</a:t>
            </a:fld>
            <a:endParaRPr lang="en-GB"/>
          </a:p>
        </p:txBody>
      </p:sp>
    </p:spTree>
    <p:extLst>
      <p:ext uri="{BB962C8B-B14F-4D97-AF65-F5344CB8AC3E}">
        <p14:creationId xmlns:p14="http://schemas.microsoft.com/office/powerpoint/2010/main" val="249446393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Surgery and radiotherapy have both been shown to be effective first line treatments for thyroid cancers, so chemotherapy is not normally offered as a primary treatment.  It may however be offered for a recurrence or as a palliative treatment</a:t>
            </a:r>
          </a:p>
        </p:txBody>
      </p:sp>
      <p:sp>
        <p:nvSpPr>
          <p:cNvPr id="4" name="Slide Number Placeholder 3"/>
          <p:cNvSpPr>
            <a:spLocks noGrp="1"/>
          </p:cNvSpPr>
          <p:nvPr>
            <p:ph type="sldNum" sz="quarter" idx="5"/>
          </p:nvPr>
        </p:nvSpPr>
        <p:spPr/>
        <p:txBody>
          <a:bodyPr/>
          <a:lstStyle/>
          <a:p>
            <a:fld id="{67FE6B22-D62B-44D7-8888-48BB662636FB}" type="slidenum">
              <a:rPr lang="en-GB" smtClean="0"/>
              <a:t>34</a:t>
            </a:fld>
            <a:endParaRPr lang="en-GB"/>
          </a:p>
        </p:txBody>
      </p:sp>
    </p:spTree>
    <p:extLst>
      <p:ext uri="{BB962C8B-B14F-4D97-AF65-F5344CB8AC3E}">
        <p14:creationId xmlns:p14="http://schemas.microsoft.com/office/powerpoint/2010/main" val="402090158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summary …</a:t>
            </a:r>
          </a:p>
        </p:txBody>
      </p:sp>
      <p:sp>
        <p:nvSpPr>
          <p:cNvPr id="4" name="Slide Number Placeholder 3"/>
          <p:cNvSpPr>
            <a:spLocks noGrp="1"/>
          </p:cNvSpPr>
          <p:nvPr>
            <p:ph type="sldNum" sz="quarter" idx="5"/>
          </p:nvPr>
        </p:nvSpPr>
        <p:spPr/>
        <p:txBody>
          <a:bodyPr/>
          <a:lstStyle/>
          <a:p>
            <a:fld id="{67FE6B22-D62B-44D7-8888-48BB662636FB}" type="slidenum">
              <a:rPr lang="en-GB" smtClean="0"/>
              <a:t>35</a:t>
            </a:fld>
            <a:endParaRPr lang="en-GB"/>
          </a:p>
        </p:txBody>
      </p:sp>
    </p:spTree>
    <p:extLst>
      <p:ext uri="{BB962C8B-B14F-4D97-AF65-F5344CB8AC3E}">
        <p14:creationId xmlns:p14="http://schemas.microsoft.com/office/powerpoint/2010/main" val="310481430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The primary risk factors for cancer of the oral cavity and larynx are tobacco and alcohol.  Thyroid cancer risks include family history and prior radiation exposure</a:t>
            </a:r>
          </a:p>
        </p:txBody>
      </p:sp>
      <p:sp>
        <p:nvSpPr>
          <p:cNvPr id="4" name="Slide Number Placeholder 3"/>
          <p:cNvSpPr>
            <a:spLocks noGrp="1"/>
          </p:cNvSpPr>
          <p:nvPr>
            <p:ph type="sldNum" sz="quarter" idx="5"/>
          </p:nvPr>
        </p:nvSpPr>
        <p:spPr/>
        <p:txBody>
          <a:bodyPr/>
          <a:lstStyle/>
          <a:p>
            <a:fld id="{67FE6B22-D62B-44D7-8888-48BB662636FB}" type="slidenum">
              <a:rPr lang="en-GB" smtClean="0"/>
              <a:t>36</a:t>
            </a:fld>
            <a:endParaRPr lang="en-GB"/>
          </a:p>
        </p:txBody>
      </p:sp>
    </p:spTree>
    <p:extLst>
      <p:ext uri="{BB962C8B-B14F-4D97-AF65-F5344CB8AC3E}">
        <p14:creationId xmlns:p14="http://schemas.microsoft.com/office/powerpoint/2010/main" val="72579938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Oral cavity tumours may present as mouth ulcers or a lump in the neck.  Both Laryngeal and thyroid cancers may present with a hoarse voice or difficulty swallowing</a:t>
            </a:r>
          </a:p>
        </p:txBody>
      </p:sp>
      <p:sp>
        <p:nvSpPr>
          <p:cNvPr id="4" name="Slide Number Placeholder 3"/>
          <p:cNvSpPr>
            <a:spLocks noGrp="1"/>
          </p:cNvSpPr>
          <p:nvPr>
            <p:ph type="sldNum" sz="quarter" idx="5"/>
          </p:nvPr>
        </p:nvSpPr>
        <p:spPr/>
        <p:txBody>
          <a:bodyPr/>
          <a:lstStyle/>
          <a:p>
            <a:fld id="{67FE6B22-D62B-44D7-8888-48BB662636FB}" type="slidenum">
              <a:rPr lang="en-GB" smtClean="0"/>
              <a:t>37</a:t>
            </a:fld>
            <a:endParaRPr lang="en-GB"/>
          </a:p>
        </p:txBody>
      </p:sp>
    </p:spTree>
    <p:extLst>
      <p:ext uri="{BB962C8B-B14F-4D97-AF65-F5344CB8AC3E}">
        <p14:creationId xmlns:p14="http://schemas.microsoft.com/office/powerpoint/2010/main" val="249367535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Investigations usually involve one or more forms of imaging and may require a biopsy</a:t>
            </a:r>
          </a:p>
        </p:txBody>
      </p:sp>
      <p:sp>
        <p:nvSpPr>
          <p:cNvPr id="4" name="Slide Number Placeholder 3"/>
          <p:cNvSpPr>
            <a:spLocks noGrp="1"/>
          </p:cNvSpPr>
          <p:nvPr>
            <p:ph type="sldNum" sz="quarter" idx="5"/>
          </p:nvPr>
        </p:nvSpPr>
        <p:spPr/>
        <p:txBody>
          <a:bodyPr/>
          <a:lstStyle/>
          <a:p>
            <a:fld id="{67FE6B22-D62B-44D7-8888-48BB662636FB}" type="slidenum">
              <a:rPr lang="en-GB" smtClean="0"/>
              <a:t>38</a:t>
            </a:fld>
            <a:endParaRPr lang="en-GB"/>
          </a:p>
        </p:txBody>
      </p:sp>
    </p:spTree>
    <p:extLst>
      <p:ext uri="{BB962C8B-B14F-4D97-AF65-F5344CB8AC3E}">
        <p14:creationId xmlns:p14="http://schemas.microsoft.com/office/powerpoint/2010/main" val="195489942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All invasive tumours need to be added to your cancer data management system</a:t>
            </a:r>
          </a:p>
        </p:txBody>
      </p:sp>
      <p:sp>
        <p:nvSpPr>
          <p:cNvPr id="4" name="Slide Number Placeholder 3"/>
          <p:cNvSpPr>
            <a:spLocks noGrp="1"/>
          </p:cNvSpPr>
          <p:nvPr>
            <p:ph type="sldNum" sz="quarter" idx="5"/>
          </p:nvPr>
        </p:nvSpPr>
        <p:spPr/>
        <p:txBody>
          <a:bodyPr/>
          <a:lstStyle/>
          <a:p>
            <a:fld id="{67FE6B22-D62B-44D7-8888-48BB662636FB}" type="slidenum">
              <a:rPr lang="en-GB" smtClean="0"/>
              <a:t>39</a:t>
            </a:fld>
            <a:endParaRPr lang="en-GB"/>
          </a:p>
        </p:txBody>
      </p:sp>
    </p:spTree>
    <p:extLst>
      <p:ext uri="{BB962C8B-B14F-4D97-AF65-F5344CB8AC3E}">
        <p14:creationId xmlns:p14="http://schemas.microsoft.com/office/powerpoint/2010/main" val="14217295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Head &amp; Neck cancer site encompasses those areas usually associated with air- and food-intake including the nasal cavity, oral cavity and throat (also known as the Pharynx).  It also the covers the larynx and thyroid.</a:t>
            </a:r>
          </a:p>
          <a:p>
            <a:r>
              <a:rPr lang="en-GB" dirty="0"/>
              <a:t>This module will focus on tumours of the oral cavity, larynx and thyroid – Pharynx and nasal cavity are covered in a separate module.</a:t>
            </a:r>
          </a:p>
          <a:p>
            <a:r>
              <a:rPr lang="en-GB" dirty="0"/>
              <a:t>Please note that tumours of the bone, brain and other soft tissues are not included in the head and neck tumour site.</a:t>
            </a:r>
          </a:p>
        </p:txBody>
      </p:sp>
      <p:sp>
        <p:nvSpPr>
          <p:cNvPr id="4" name="Slide Number Placeholder 3"/>
          <p:cNvSpPr>
            <a:spLocks noGrp="1"/>
          </p:cNvSpPr>
          <p:nvPr>
            <p:ph type="sldNum" sz="quarter" idx="5"/>
          </p:nvPr>
        </p:nvSpPr>
        <p:spPr/>
        <p:txBody>
          <a:bodyPr/>
          <a:lstStyle/>
          <a:p>
            <a:fld id="{67FE6B22-D62B-44D7-8888-48BB662636FB}" type="slidenum">
              <a:rPr lang="en-GB" smtClean="0"/>
              <a:t>4</a:t>
            </a:fld>
            <a:endParaRPr lang="en-GB"/>
          </a:p>
        </p:txBody>
      </p:sp>
    </p:spTree>
    <p:extLst>
      <p:ext uri="{BB962C8B-B14F-4D97-AF65-F5344CB8AC3E}">
        <p14:creationId xmlns:p14="http://schemas.microsoft.com/office/powerpoint/2010/main" val="421477200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A full TNM stage must be recorded for all stageable head and neck cancers</a:t>
            </a:r>
          </a:p>
        </p:txBody>
      </p:sp>
      <p:sp>
        <p:nvSpPr>
          <p:cNvPr id="4" name="Slide Number Placeholder 3"/>
          <p:cNvSpPr>
            <a:spLocks noGrp="1"/>
          </p:cNvSpPr>
          <p:nvPr>
            <p:ph type="sldNum" sz="quarter" idx="5"/>
          </p:nvPr>
        </p:nvSpPr>
        <p:spPr/>
        <p:txBody>
          <a:bodyPr/>
          <a:lstStyle/>
          <a:p>
            <a:fld id="{67FE6B22-D62B-44D7-8888-48BB662636FB}" type="slidenum">
              <a:rPr lang="en-GB" smtClean="0"/>
              <a:t>40</a:t>
            </a:fld>
            <a:endParaRPr lang="en-GB"/>
          </a:p>
        </p:txBody>
      </p:sp>
    </p:spTree>
    <p:extLst>
      <p:ext uri="{BB962C8B-B14F-4D97-AF65-F5344CB8AC3E}">
        <p14:creationId xmlns:p14="http://schemas.microsoft.com/office/powerpoint/2010/main" val="76661938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The treatment regimen depends on the type, location and stage of the tumour and sometimes requires a combination of approaches</a:t>
            </a:r>
          </a:p>
        </p:txBody>
      </p:sp>
      <p:sp>
        <p:nvSpPr>
          <p:cNvPr id="4" name="Slide Number Placeholder 3"/>
          <p:cNvSpPr>
            <a:spLocks noGrp="1"/>
          </p:cNvSpPr>
          <p:nvPr>
            <p:ph type="sldNum" sz="quarter" idx="5"/>
          </p:nvPr>
        </p:nvSpPr>
        <p:spPr/>
        <p:txBody>
          <a:bodyPr/>
          <a:lstStyle/>
          <a:p>
            <a:fld id="{67FE6B22-D62B-44D7-8888-48BB662636FB}" type="slidenum">
              <a:rPr lang="en-GB" smtClean="0"/>
              <a:t>41</a:t>
            </a:fld>
            <a:endParaRPr lang="en-GB"/>
          </a:p>
        </p:txBody>
      </p:sp>
    </p:spTree>
    <p:extLst>
      <p:ext uri="{BB962C8B-B14F-4D97-AF65-F5344CB8AC3E}">
        <p14:creationId xmlns:p14="http://schemas.microsoft.com/office/powerpoint/2010/main" val="68214746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Additional training modules as well as Staging sheets for clinical use may be downloaded from the NDRS website.</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42</a:t>
            </a:fld>
            <a:endParaRPr lang="en-GB"/>
          </a:p>
        </p:txBody>
      </p:sp>
    </p:spTree>
    <p:extLst>
      <p:ext uri="{BB962C8B-B14F-4D97-AF65-F5344CB8AC3E}">
        <p14:creationId xmlns:p14="http://schemas.microsoft.com/office/powerpoint/2010/main" val="10051084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ea typeface="ＭＳ Ｐゴシック" pitchFamily="-107" charset="-128"/>
              </a:rPr>
              <a:t>Do please remember, guidance </a:t>
            </a:r>
            <a:r>
              <a:rPr lang="en-GB" b="1" dirty="0">
                <a:ea typeface="ＭＳ Ｐゴシック" pitchFamily="-107" charset="-128"/>
              </a:rPr>
              <a:t>is</a:t>
            </a:r>
            <a:r>
              <a:rPr lang="en-GB" dirty="0">
                <a:ea typeface="ＭＳ Ｐゴシック" pitchFamily="-107" charset="-128"/>
              </a:rPr>
              <a:t> available on our website.  You can download the COSD User Guide by clicking on this link and selecting the COSD version appropriate to your trust.</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43</a:t>
            </a:fld>
            <a:endParaRPr lang="en-GB"/>
          </a:p>
        </p:txBody>
      </p:sp>
    </p:spTree>
    <p:extLst>
      <p:ext uri="{BB962C8B-B14F-4D97-AF65-F5344CB8AC3E}">
        <p14:creationId xmlns:p14="http://schemas.microsoft.com/office/powerpoint/2010/main" val="141202825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We’d like to thank Cancer Research UK for the use of their images within this training module.</a:t>
            </a:r>
          </a:p>
        </p:txBody>
      </p:sp>
      <p:sp>
        <p:nvSpPr>
          <p:cNvPr id="4" name="Slide Number Placeholder 3"/>
          <p:cNvSpPr>
            <a:spLocks noGrp="1"/>
          </p:cNvSpPr>
          <p:nvPr>
            <p:ph type="sldNum" sz="quarter" idx="5"/>
          </p:nvPr>
        </p:nvSpPr>
        <p:spPr/>
        <p:txBody>
          <a:bodyPr/>
          <a:lstStyle/>
          <a:p>
            <a:fld id="{67FE6B22-D62B-44D7-8888-48BB662636FB}" type="slidenum">
              <a:rPr lang="en-GB" smtClean="0"/>
              <a:t>44</a:t>
            </a:fld>
            <a:endParaRPr lang="en-GB"/>
          </a:p>
        </p:txBody>
      </p:sp>
    </p:spTree>
    <p:extLst>
      <p:ext uri="{BB962C8B-B14F-4D97-AF65-F5344CB8AC3E}">
        <p14:creationId xmlns:p14="http://schemas.microsoft.com/office/powerpoint/2010/main" val="392340537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ea typeface="ＭＳ Ｐゴシック" pitchFamily="-107" charset="-128"/>
              </a:rPr>
              <a:t>If you have any questions on the information contained within this module or about COSD in general, do please feel free to email your regional Data Liaison Manager</a:t>
            </a:r>
          </a:p>
        </p:txBody>
      </p:sp>
      <p:sp>
        <p:nvSpPr>
          <p:cNvPr id="4" name="Slide Number Placeholder 3"/>
          <p:cNvSpPr>
            <a:spLocks noGrp="1"/>
          </p:cNvSpPr>
          <p:nvPr>
            <p:ph type="sldNum" sz="quarter" idx="5"/>
          </p:nvPr>
        </p:nvSpPr>
        <p:spPr/>
        <p:txBody>
          <a:bodyPr/>
          <a:lstStyle/>
          <a:p>
            <a:fld id="{67FE6B22-D62B-44D7-8888-48BB662636FB}" type="slidenum">
              <a:rPr lang="en-GB" smtClean="0"/>
              <a:t>45</a:t>
            </a:fld>
            <a:endParaRPr lang="en-GB"/>
          </a:p>
        </p:txBody>
      </p:sp>
    </p:spTree>
    <p:extLst>
      <p:ext uri="{BB962C8B-B14F-4D97-AF65-F5344CB8AC3E}">
        <p14:creationId xmlns:p14="http://schemas.microsoft.com/office/powerpoint/2010/main" val="31937966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We’ll start off by looking at the causes and risk factors …</a:t>
            </a:r>
          </a:p>
        </p:txBody>
      </p:sp>
      <p:sp>
        <p:nvSpPr>
          <p:cNvPr id="4" name="Slide Number Placeholder 3"/>
          <p:cNvSpPr>
            <a:spLocks noGrp="1"/>
          </p:cNvSpPr>
          <p:nvPr>
            <p:ph type="sldNum" sz="quarter" idx="5"/>
          </p:nvPr>
        </p:nvSpPr>
        <p:spPr/>
        <p:txBody>
          <a:bodyPr/>
          <a:lstStyle/>
          <a:p>
            <a:fld id="{67FE6B22-D62B-44D7-8888-48BB662636FB}" type="slidenum">
              <a:rPr lang="en-GB" smtClean="0"/>
              <a:t>5</a:t>
            </a:fld>
            <a:endParaRPr lang="en-GB"/>
          </a:p>
        </p:txBody>
      </p:sp>
    </p:spTree>
    <p:extLst>
      <p:ext uri="{BB962C8B-B14F-4D97-AF65-F5344CB8AC3E}">
        <p14:creationId xmlns:p14="http://schemas.microsoft.com/office/powerpoint/2010/main" val="1451883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which vary depending on the tumour site: Sun exposure may be a risk factor for tumours of the outer lip, while smoking and alcohol are risk factors for both oral cavity and laryngeal tumours. Risk factors for thyroid tumours include family history and radiation exposure.</a:t>
            </a:r>
          </a:p>
        </p:txBody>
      </p:sp>
      <p:sp>
        <p:nvSpPr>
          <p:cNvPr id="4" name="Slide Number Placeholder 3"/>
          <p:cNvSpPr>
            <a:spLocks noGrp="1"/>
          </p:cNvSpPr>
          <p:nvPr>
            <p:ph type="sldNum" sz="quarter" idx="5"/>
          </p:nvPr>
        </p:nvSpPr>
        <p:spPr/>
        <p:txBody>
          <a:bodyPr/>
          <a:lstStyle/>
          <a:p>
            <a:fld id="{67FE6B22-D62B-44D7-8888-48BB662636FB}" type="slidenum">
              <a:rPr lang="en-GB" smtClean="0"/>
              <a:t>6</a:t>
            </a:fld>
            <a:endParaRPr lang="en-GB"/>
          </a:p>
        </p:txBody>
      </p:sp>
    </p:spTree>
    <p:extLst>
      <p:ext uri="{BB962C8B-B14F-4D97-AF65-F5344CB8AC3E}">
        <p14:creationId xmlns:p14="http://schemas.microsoft.com/office/powerpoint/2010/main" val="10739717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Symptoms of a tumour in the oral cavity can include mouth ulcers, pain or bad breath while a patient with a laryngeal or thyroid tumour may present with a hoarse voice or difficulty swallowing.</a:t>
            </a:r>
          </a:p>
        </p:txBody>
      </p:sp>
      <p:sp>
        <p:nvSpPr>
          <p:cNvPr id="4" name="Slide Number Placeholder 3"/>
          <p:cNvSpPr>
            <a:spLocks noGrp="1"/>
          </p:cNvSpPr>
          <p:nvPr>
            <p:ph type="sldNum" sz="quarter" idx="5"/>
          </p:nvPr>
        </p:nvSpPr>
        <p:spPr/>
        <p:txBody>
          <a:bodyPr/>
          <a:lstStyle/>
          <a:p>
            <a:fld id="{67FE6B22-D62B-44D7-8888-48BB662636FB}" type="slidenum">
              <a:rPr lang="en-GB" smtClean="0"/>
              <a:t>7</a:t>
            </a:fld>
            <a:endParaRPr lang="en-GB"/>
          </a:p>
        </p:txBody>
      </p:sp>
    </p:spTree>
    <p:extLst>
      <p:ext uri="{BB962C8B-B14F-4D97-AF65-F5344CB8AC3E}">
        <p14:creationId xmlns:p14="http://schemas.microsoft.com/office/powerpoint/2010/main" val="17265087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sz="1300" dirty="0"/>
              <a:t>The whole of the mouth is lined by a continuous lining of mucous membranes, all of which is exposed to the same carcinogens and for this reason, multiple separate malignancies can occur</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8</a:t>
            </a:fld>
            <a:endParaRPr lang="en-GB"/>
          </a:p>
        </p:txBody>
      </p:sp>
    </p:spTree>
    <p:extLst>
      <p:ext uri="{BB962C8B-B14F-4D97-AF65-F5344CB8AC3E}">
        <p14:creationId xmlns:p14="http://schemas.microsoft.com/office/powerpoint/2010/main" val="7439484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larynx sits in front of the oesophagus and consists of three areas:  In the middle is the Glottis, the space between the vocal chords.  Above that is the Supraglottis and below it the Subglottis.</a:t>
            </a:r>
          </a:p>
        </p:txBody>
      </p:sp>
      <p:sp>
        <p:nvSpPr>
          <p:cNvPr id="4" name="Slide Number Placeholder 3"/>
          <p:cNvSpPr>
            <a:spLocks noGrp="1"/>
          </p:cNvSpPr>
          <p:nvPr>
            <p:ph type="sldNum" sz="quarter" idx="5"/>
          </p:nvPr>
        </p:nvSpPr>
        <p:spPr/>
        <p:txBody>
          <a:bodyPr/>
          <a:lstStyle/>
          <a:p>
            <a:fld id="{67FE6B22-D62B-44D7-8888-48BB662636FB}" type="slidenum">
              <a:rPr lang="en-GB" smtClean="0"/>
              <a:t>9</a:t>
            </a:fld>
            <a:endParaRPr lang="en-GB"/>
          </a:p>
        </p:txBody>
      </p:sp>
    </p:spTree>
    <p:extLst>
      <p:ext uri="{BB962C8B-B14F-4D97-AF65-F5344CB8AC3E}">
        <p14:creationId xmlns:p14="http://schemas.microsoft.com/office/powerpoint/2010/main" val="141272860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alpha val="10000"/>
          </a:schemeClr>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C827368-52A6-4FDD-8435-EF05D009F33D}"/>
              </a:ext>
            </a:extLst>
          </p:cNvPr>
          <p:cNvSpPr/>
          <p:nvPr userDrawn="1"/>
        </p:nvSpPr>
        <p:spPr>
          <a:xfrm>
            <a:off x="0" y="991892"/>
            <a:ext cx="12192000" cy="5492275"/>
          </a:xfrm>
          <a:prstGeom prst="rect">
            <a:avLst/>
          </a:prstGeom>
          <a:solidFill>
            <a:srgbClr val="E8F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Rectangle 8">
            <a:extLst>
              <a:ext uri="{FF2B5EF4-FFF2-40B4-BE49-F238E27FC236}">
                <a16:creationId xmlns:a16="http://schemas.microsoft.com/office/drawing/2014/main" id="{8F39F6DE-648C-489F-A9D8-CBE09F4955C2}"/>
              </a:ext>
            </a:extLst>
          </p:cNvPr>
          <p:cNvSpPr/>
          <p:nvPr userDrawn="1"/>
        </p:nvSpPr>
        <p:spPr>
          <a:xfrm>
            <a:off x="-1" y="8546"/>
            <a:ext cx="12192000" cy="649043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Subtitle 2">
            <a:extLst>
              <a:ext uri="{FF2B5EF4-FFF2-40B4-BE49-F238E27FC236}">
                <a16:creationId xmlns:a16="http://schemas.microsoft.com/office/drawing/2014/main" id="{AF6A19AF-F6BF-4C1F-BD0B-60B5E1AC62E2}"/>
              </a:ext>
            </a:extLst>
          </p:cNvPr>
          <p:cNvSpPr>
            <a:spLocks noGrp="1"/>
          </p:cNvSpPr>
          <p:nvPr>
            <p:ph type="subTitle" idx="1"/>
          </p:nvPr>
        </p:nvSpPr>
        <p:spPr>
          <a:xfrm>
            <a:off x="838200" y="4792126"/>
            <a:ext cx="10515600" cy="1271838"/>
          </a:xfrm>
        </p:spPr>
        <p:txBody>
          <a:bodyPr/>
          <a:lstStyle>
            <a:lvl1pPr marL="0" indent="0" algn="ctr">
              <a:buNone/>
              <a:defRPr sz="2400">
                <a:solidFill>
                  <a:schemeClr val="bg1">
                    <a:alpha val="90000"/>
                  </a:schemeClr>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dirty="0"/>
              <a:t>Click to edit Master subtitle style</a:t>
            </a:r>
            <a:endParaRPr lang="en-GB" dirty="0"/>
          </a:p>
        </p:txBody>
      </p:sp>
      <p:sp>
        <p:nvSpPr>
          <p:cNvPr id="15" name="Title 14">
            <a:extLst>
              <a:ext uri="{FF2B5EF4-FFF2-40B4-BE49-F238E27FC236}">
                <a16:creationId xmlns:a16="http://schemas.microsoft.com/office/drawing/2014/main" id="{45E4E91B-B143-4602-841F-7CFF294F04F5}"/>
              </a:ext>
            </a:extLst>
          </p:cNvPr>
          <p:cNvSpPr>
            <a:spLocks noGrp="1"/>
          </p:cNvSpPr>
          <p:nvPr>
            <p:ph type="title"/>
          </p:nvPr>
        </p:nvSpPr>
        <p:spPr>
          <a:xfrm>
            <a:off x="838200" y="2668463"/>
            <a:ext cx="10515600" cy="1380553"/>
          </a:xfrm>
        </p:spPr>
        <p:txBody>
          <a:bodyPr anchor="ctr" anchorCtr="1">
            <a:normAutofit/>
          </a:bodyPr>
          <a:lstStyle>
            <a:lvl1pPr>
              <a:lnSpc>
                <a:spcPct val="100000"/>
              </a:lnSpc>
              <a:defRPr sz="4000">
                <a:solidFill>
                  <a:schemeClr val="bg1"/>
                </a:solidFill>
              </a:defRPr>
            </a:lvl1pPr>
          </a:lstStyle>
          <a:p>
            <a:r>
              <a:rPr lang="en-US" dirty="0"/>
              <a:t>Click to edit Master title style</a:t>
            </a:r>
            <a:endParaRPr lang="en-GB" dirty="0"/>
          </a:p>
        </p:txBody>
      </p:sp>
      <p:sp>
        <p:nvSpPr>
          <p:cNvPr id="16" name="Date Placeholder 15">
            <a:extLst>
              <a:ext uri="{FF2B5EF4-FFF2-40B4-BE49-F238E27FC236}">
                <a16:creationId xmlns:a16="http://schemas.microsoft.com/office/drawing/2014/main" id="{8A8733C3-8067-4A35-9C5C-1E09C6B5475E}"/>
              </a:ext>
            </a:extLst>
          </p:cNvPr>
          <p:cNvSpPr>
            <a:spLocks noGrp="1"/>
          </p:cNvSpPr>
          <p:nvPr>
            <p:ph type="dt" sz="half" idx="10"/>
          </p:nvPr>
        </p:nvSpPr>
        <p:spPr/>
        <p:txBody>
          <a:bodyPr/>
          <a:lstStyle/>
          <a:p>
            <a:fld id="{5B87A4B3-E801-4598-9F77-316DCAAF1347}" type="datetime1">
              <a:rPr lang="en-GB" smtClean="0"/>
              <a:t>04/12/2025</a:t>
            </a:fld>
            <a:endParaRPr lang="en-GB" dirty="0"/>
          </a:p>
        </p:txBody>
      </p:sp>
      <p:sp>
        <p:nvSpPr>
          <p:cNvPr id="17" name="Footer Placeholder 16">
            <a:extLst>
              <a:ext uri="{FF2B5EF4-FFF2-40B4-BE49-F238E27FC236}">
                <a16:creationId xmlns:a16="http://schemas.microsoft.com/office/drawing/2014/main" id="{2A9E6056-4FEB-46DA-ACF1-11EA8D43EC38}"/>
              </a:ext>
            </a:extLst>
          </p:cNvPr>
          <p:cNvSpPr>
            <a:spLocks noGrp="1"/>
          </p:cNvSpPr>
          <p:nvPr>
            <p:ph type="ftr" sz="quarter" idx="11"/>
          </p:nvPr>
        </p:nvSpPr>
        <p:spPr/>
        <p:txBody>
          <a:bodyPr/>
          <a:lstStyle/>
          <a:p>
            <a:r>
              <a:rPr lang="en-GB" dirty="0"/>
              <a:t>© 2021 National Disease Registration Service (NDRS). All Rights Reserved</a:t>
            </a:r>
          </a:p>
        </p:txBody>
      </p:sp>
      <p:sp>
        <p:nvSpPr>
          <p:cNvPr id="18" name="Slide Number Placeholder 17">
            <a:extLst>
              <a:ext uri="{FF2B5EF4-FFF2-40B4-BE49-F238E27FC236}">
                <a16:creationId xmlns:a16="http://schemas.microsoft.com/office/drawing/2014/main" id="{3298D636-629E-43EA-9579-ECF9E7C6DD7B}"/>
              </a:ext>
            </a:extLst>
          </p:cNvPr>
          <p:cNvSpPr>
            <a:spLocks noGrp="1"/>
          </p:cNvSpPr>
          <p:nvPr>
            <p:ph type="sldNum" sz="quarter" idx="12"/>
          </p:nvPr>
        </p:nvSpPr>
        <p:spPr/>
        <p:txBody>
          <a:bodyPr/>
          <a:lstStyle/>
          <a:p>
            <a:fld id="{B33FDC71-8906-4088-9FB1-76CBC632085F}" type="slidenum">
              <a:rPr lang="en-GB" smtClean="0"/>
              <a:pPr/>
              <a:t>‹#›</a:t>
            </a:fld>
            <a:endParaRPr lang="en-GB" dirty="0"/>
          </a:p>
        </p:txBody>
      </p:sp>
      <p:cxnSp>
        <p:nvCxnSpPr>
          <p:cNvPr id="6" name="Straight Connector 5">
            <a:extLst>
              <a:ext uri="{FF2B5EF4-FFF2-40B4-BE49-F238E27FC236}">
                <a16:creationId xmlns:a16="http://schemas.microsoft.com/office/drawing/2014/main" id="{A884FEFB-66E6-4E3B-8D58-30B38B0FFF82}"/>
              </a:ext>
            </a:extLst>
          </p:cNvPr>
          <p:cNvCxnSpPr/>
          <p:nvPr userDrawn="1"/>
        </p:nvCxnSpPr>
        <p:spPr>
          <a:xfrm>
            <a:off x="3397526" y="4382228"/>
            <a:ext cx="5396948" cy="0"/>
          </a:xfrm>
          <a:prstGeom prst="line">
            <a:avLst/>
          </a:prstGeom>
          <a:ln>
            <a:solidFill>
              <a:srgbClr val="96D8B8"/>
            </a:solidFill>
          </a:ln>
        </p:spPr>
        <p:style>
          <a:lnRef idx="1">
            <a:schemeClr val="accent1"/>
          </a:lnRef>
          <a:fillRef idx="0">
            <a:schemeClr val="accent1"/>
          </a:fillRef>
          <a:effectRef idx="0">
            <a:schemeClr val="accent1"/>
          </a:effectRef>
          <a:fontRef idx="minor">
            <a:schemeClr val="tx1"/>
          </a:fontRef>
        </p:style>
      </p:cxnSp>
      <p:sp>
        <p:nvSpPr>
          <p:cNvPr id="23" name="Rectangle 22">
            <a:extLst>
              <a:ext uri="{FF2B5EF4-FFF2-40B4-BE49-F238E27FC236}">
                <a16:creationId xmlns:a16="http://schemas.microsoft.com/office/drawing/2014/main" id="{AC0259C0-FE09-45C0-95A3-648650A6B7F4}"/>
              </a:ext>
            </a:extLst>
          </p:cNvPr>
          <p:cNvSpPr/>
          <p:nvPr userDrawn="1"/>
        </p:nvSpPr>
        <p:spPr>
          <a:xfrm>
            <a:off x="0" y="0"/>
            <a:ext cx="12192000" cy="10127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pic>
        <p:nvPicPr>
          <p:cNvPr id="12" name="Picture 11">
            <a:extLst>
              <a:ext uri="{FF2B5EF4-FFF2-40B4-BE49-F238E27FC236}">
                <a16:creationId xmlns:a16="http://schemas.microsoft.com/office/drawing/2014/main" id="{A59FE530-4BE4-4237-96CC-0008A64FDA6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8200" y="145238"/>
            <a:ext cx="1380971" cy="745349"/>
          </a:xfrm>
          <a:prstGeom prst="rect">
            <a:avLst/>
          </a:prstGeom>
        </p:spPr>
      </p:pic>
    </p:spTree>
    <p:extLst>
      <p:ext uri="{BB962C8B-B14F-4D97-AF65-F5344CB8AC3E}">
        <p14:creationId xmlns:p14="http://schemas.microsoft.com/office/powerpoint/2010/main" val="17639522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27697528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a:xfrm>
            <a:off x="838200" y="2032000"/>
            <a:ext cx="10515600" cy="4144963"/>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sp>
        <p:nvSpPr>
          <p:cNvPr id="7" name="Title 1">
            <a:extLst>
              <a:ext uri="{FF2B5EF4-FFF2-40B4-BE49-F238E27FC236}">
                <a16:creationId xmlns:a16="http://schemas.microsoft.com/office/drawing/2014/main" id="{FA55A910-D001-4A37-B0D9-B789789C7825}"/>
              </a:ext>
            </a:extLst>
          </p:cNvPr>
          <p:cNvSpPr txBox="1">
            <a:spLocks/>
          </p:cNvSpPr>
          <p:nvPr userDrawn="1"/>
        </p:nvSpPr>
        <p:spPr>
          <a:xfrm>
            <a:off x="838200" y="1021423"/>
            <a:ext cx="10515600" cy="1001872"/>
          </a:xfrm>
          <a:prstGeom prst="rect">
            <a:avLst/>
          </a:prstGeom>
        </p:spPr>
        <p:txBody>
          <a:bodyPr vert="horz" lIns="91440" tIns="45720" rIns="91440" bIns="45720" rtlCol="0" anchor="ctr">
            <a:normAutofit/>
          </a:bodyPr>
          <a:lstStyle>
            <a:lvl1pPr algn="ctr" defTabSz="914377" rtl="0" eaLnBrk="1" latinLnBrk="0" hangingPunct="1">
              <a:lnSpc>
                <a:spcPct val="90000"/>
              </a:lnSpc>
              <a:spcBef>
                <a:spcPct val="0"/>
              </a:spcBef>
              <a:buNone/>
              <a:defRPr sz="2800" kern="1200">
                <a:solidFill>
                  <a:schemeClr val="tx1"/>
                </a:solidFill>
                <a:latin typeface="Merriweather" panose="02000000000000000000" pitchFamily="2" charset="0"/>
                <a:ea typeface="+mj-ea"/>
                <a:cs typeface="Merriweather" panose="02000000000000000000" pitchFamily="2" charset="0"/>
              </a:defRPr>
            </a:lvl1pPr>
          </a:lstStyle>
          <a:p>
            <a:r>
              <a:rPr lang="en-US" sz="2400" dirty="0">
                <a:latin typeface="Segoe UI" panose="020B0502040204020203" pitchFamily="34" charset="0"/>
                <a:cs typeface="Segoe UI" panose="020B0502040204020203" pitchFamily="34" charset="0"/>
              </a:rPr>
              <a:t>Click to edit sub-title style</a:t>
            </a:r>
            <a:endParaRPr lang="en-GB" sz="240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14787950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le and Content VARIATIO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0A27ACD-FDD5-43DC-BB1E-2A0324512A69}"/>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8" name="Rectangle 7">
            <a:extLst>
              <a:ext uri="{FF2B5EF4-FFF2-40B4-BE49-F238E27FC236}">
                <a16:creationId xmlns:a16="http://schemas.microsoft.com/office/drawing/2014/main" id="{3978E22C-39FD-43B4-9091-C4D6AFB6637A}"/>
              </a:ext>
            </a:extLst>
          </p:cNvPr>
          <p:cNvSpPr/>
          <p:nvPr userDrawn="1"/>
        </p:nvSpPr>
        <p:spPr>
          <a:xfrm>
            <a:off x="0" y="0"/>
            <a:ext cx="12192000" cy="36512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a:xfrm>
            <a:off x="838200" y="643423"/>
            <a:ext cx="10515600" cy="1061676"/>
          </a:xfrm>
        </p:spPr>
        <p:txBody>
          <a:bodyPr/>
          <a:lstStyle>
            <a:lvl1pPr>
              <a:defRPr>
                <a:solidFill>
                  <a:schemeClr val="tx1"/>
                </a:solidFill>
              </a:defRPr>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a:xfrm>
            <a:off x="838200" y="1713804"/>
            <a:ext cx="10515600" cy="4741453"/>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cxnSp>
        <p:nvCxnSpPr>
          <p:cNvPr id="10" name="Straight Connector 9">
            <a:extLst>
              <a:ext uri="{FF2B5EF4-FFF2-40B4-BE49-F238E27FC236}">
                <a16:creationId xmlns:a16="http://schemas.microsoft.com/office/drawing/2014/main" id="{4D716E6B-1DFA-4019-B395-E204F7C296E5}"/>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637967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D56E40B-F944-48D9-AA33-59DD2700A8CD}"/>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4" name="Date Placeholder 3">
            <a:extLst>
              <a:ext uri="{FF2B5EF4-FFF2-40B4-BE49-F238E27FC236}">
                <a16:creationId xmlns:a16="http://schemas.microsoft.com/office/drawing/2014/main" id="{1161CCCB-EE4A-4013-904A-A3242109E957}"/>
              </a:ext>
            </a:extLst>
          </p:cNvPr>
          <p:cNvSpPr>
            <a:spLocks noGrp="1"/>
          </p:cNvSpPr>
          <p:nvPr>
            <p:ph type="dt" sz="half" idx="10"/>
          </p:nvPr>
        </p:nvSpPr>
        <p:spPr/>
        <p:txBody>
          <a:bodyPr/>
          <a:lstStyle/>
          <a:p>
            <a:fld id="{B035E4CB-B75A-43F8-8F68-2462AE5B3866}" type="datetime1">
              <a:rPr lang="en-GB" smtClean="0"/>
              <a:t>04/12/2025</a:t>
            </a:fld>
            <a:endParaRPr lang="en-GB" dirty="0"/>
          </a:p>
        </p:txBody>
      </p:sp>
      <p:sp>
        <p:nvSpPr>
          <p:cNvPr id="5" name="Footer Placeholder 4">
            <a:extLst>
              <a:ext uri="{FF2B5EF4-FFF2-40B4-BE49-F238E27FC236}">
                <a16:creationId xmlns:a16="http://schemas.microsoft.com/office/drawing/2014/main" id="{78C2385A-0C4B-48CD-88AB-1E5049889635}"/>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DC88BC47-D161-4E01-BF29-3504132C7752}"/>
              </a:ext>
            </a:extLst>
          </p:cNvPr>
          <p:cNvSpPr>
            <a:spLocks noGrp="1"/>
          </p:cNvSpPr>
          <p:nvPr>
            <p:ph type="sldNum" sz="quarter" idx="12"/>
          </p:nvPr>
        </p:nvSpPr>
        <p:spPr>
          <a:xfrm>
            <a:off x="10658167" y="6475466"/>
            <a:ext cx="914707" cy="373830"/>
          </a:xfrm>
        </p:spPr>
        <p:txBody>
          <a:bodyPr/>
          <a:lstStyle/>
          <a:p>
            <a:fld id="{B33FDC71-8906-4088-9FB1-76CBC632085F}" type="slidenum">
              <a:rPr lang="en-GB" smtClean="0"/>
              <a:t>‹#›</a:t>
            </a:fld>
            <a:endParaRPr lang="en-GB" dirty="0"/>
          </a:p>
        </p:txBody>
      </p:sp>
      <p:cxnSp>
        <p:nvCxnSpPr>
          <p:cNvPr id="14" name="Straight Connector 13">
            <a:extLst>
              <a:ext uri="{FF2B5EF4-FFF2-40B4-BE49-F238E27FC236}">
                <a16:creationId xmlns:a16="http://schemas.microsoft.com/office/drawing/2014/main" id="{09574EB8-C755-4D01-A5D0-F228AC08D20C}"/>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3" name="Group 12">
            <a:extLst>
              <a:ext uri="{FF2B5EF4-FFF2-40B4-BE49-F238E27FC236}">
                <a16:creationId xmlns:a16="http://schemas.microsoft.com/office/drawing/2014/main" id="{46AFC09A-0C2A-48EA-8670-8F8310DB2E95}"/>
              </a:ext>
            </a:extLst>
          </p:cNvPr>
          <p:cNvGrpSpPr/>
          <p:nvPr userDrawn="1"/>
        </p:nvGrpSpPr>
        <p:grpSpPr>
          <a:xfrm>
            <a:off x="2892912" y="2314574"/>
            <a:ext cx="7765255" cy="1664494"/>
            <a:chOff x="1378744" y="1628775"/>
            <a:chExt cx="7765255" cy="1664494"/>
          </a:xfrm>
          <a:solidFill>
            <a:srgbClr val="2AA8AA"/>
          </a:solidFill>
        </p:grpSpPr>
        <p:sp>
          <p:nvSpPr>
            <p:cNvPr id="15" name="Rectangle 14">
              <a:extLst>
                <a:ext uri="{FF2B5EF4-FFF2-40B4-BE49-F238E27FC236}">
                  <a16:creationId xmlns:a16="http://schemas.microsoft.com/office/drawing/2014/main" id="{EFAB83A6-5E05-40C3-A65E-3F6F1DD62755}"/>
                </a:ext>
              </a:extLst>
            </p:cNvPr>
            <p:cNvSpPr>
              <a:spLocks noChangeArrowheads="1"/>
            </p:cNvSpPr>
            <p:nvPr/>
          </p:nvSpPr>
          <p:spPr bwMode="auto">
            <a:xfrm>
              <a:off x="3243262" y="1628775"/>
              <a:ext cx="5900737" cy="1664494"/>
            </a:xfrm>
            <a:prstGeom prst="rect">
              <a:avLst/>
            </a:prstGeom>
            <a:grpFill/>
            <a:ln w="9525">
              <a:noFill/>
              <a:miter lim="800000"/>
              <a:headEnd/>
              <a:tailEnd/>
            </a:ln>
          </p:spPr>
          <p:txBody>
            <a:bodyPr anchor="ctr">
              <a:prstTxWarp prst="textNoShape">
                <a:avLst/>
              </a:prstTxWarp>
            </a:bodyPr>
            <a:lstStyle/>
            <a:p>
              <a:pPr algn="ctr">
                <a:defRPr/>
              </a:pPr>
              <a:endParaRPr lang="en-US" dirty="0">
                <a:solidFill>
                  <a:prstClr val="white"/>
                </a:solidFill>
                <a:latin typeface="Calibri"/>
              </a:endParaRPr>
            </a:p>
          </p:txBody>
        </p:sp>
        <p:sp>
          <p:nvSpPr>
            <p:cNvPr id="16" name="Right Triangle 15">
              <a:extLst>
                <a:ext uri="{FF2B5EF4-FFF2-40B4-BE49-F238E27FC236}">
                  <a16:creationId xmlns:a16="http://schemas.microsoft.com/office/drawing/2014/main" id="{6BAC66A7-9D2A-4C75-BE95-B117B2BAD974}"/>
                </a:ext>
              </a:extLst>
            </p:cNvPr>
            <p:cNvSpPr/>
            <p:nvPr/>
          </p:nvSpPr>
          <p:spPr>
            <a:xfrm rot="10800000">
              <a:off x="1378744" y="1628775"/>
              <a:ext cx="1864518" cy="1664494"/>
            </a:xfrm>
            <a:prstGeom prst="rtTriangle">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defRPr/>
              </a:pPr>
              <a:endParaRPr lang="en-GB" dirty="0">
                <a:solidFill>
                  <a:prstClr val="white"/>
                </a:solidFill>
                <a:latin typeface="Calibri"/>
              </a:endParaRPr>
            </a:p>
          </p:txBody>
        </p:sp>
      </p:grpSp>
      <p:sp>
        <p:nvSpPr>
          <p:cNvPr id="18" name="Title 14">
            <a:extLst>
              <a:ext uri="{FF2B5EF4-FFF2-40B4-BE49-F238E27FC236}">
                <a16:creationId xmlns:a16="http://schemas.microsoft.com/office/drawing/2014/main" id="{30EFBAD7-AF48-47CC-A7E9-46DE6971CCA5}"/>
              </a:ext>
            </a:extLst>
          </p:cNvPr>
          <p:cNvSpPr>
            <a:spLocks noGrp="1"/>
          </p:cNvSpPr>
          <p:nvPr>
            <p:ph type="title" hasCustomPrompt="1"/>
          </p:nvPr>
        </p:nvSpPr>
        <p:spPr>
          <a:xfrm>
            <a:off x="4417141" y="2746325"/>
            <a:ext cx="6153151" cy="800991"/>
          </a:xfrm>
        </p:spPr>
        <p:txBody>
          <a:bodyPr anchor="t" anchorCtr="0">
            <a:normAutofit/>
          </a:bodyPr>
          <a:lstStyle>
            <a:lvl1pPr>
              <a:lnSpc>
                <a:spcPct val="100000"/>
              </a:lnSpc>
              <a:defRPr sz="4000" b="1">
                <a:solidFill>
                  <a:schemeClr val="bg1"/>
                </a:solidFill>
              </a:defRPr>
            </a:lvl1pPr>
          </a:lstStyle>
          <a:p>
            <a:r>
              <a:rPr lang="en-US" dirty="0"/>
              <a:t>Click to edit section title</a:t>
            </a:r>
            <a:endParaRPr lang="en-GB" dirty="0"/>
          </a:p>
        </p:txBody>
      </p:sp>
      <p:sp>
        <p:nvSpPr>
          <p:cNvPr id="17" name="Rectangle 16">
            <a:extLst>
              <a:ext uri="{FF2B5EF4-FFF2-40B4-BE49-F238E27FC236}">
                <a16:creationId xmlns:a16="http://schemas.microsoft.com/office/drawing/2014/main" id="{A6360E11-1181-40D3-97EB-4F454899C7B2}"/>
              </a:ext>
            </a:extLst>
          </p:cNvPr>
          <p:cNvSpPr/>
          <p:nvPr userDrawn="1"/>
        </p:nvSpPr>
        <p:spPr>
          <a:xfrm>
            <a:off x="0" y="0"/>
            <a:ext cx="12192000" cy="101272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Tree>
    <p:extLst>
      <p:ext uri="{BB962C8B-B14F-4D97-AF65-F5344CB8AC3E}">
        <p14:creationId xmlns:p14="http://schemas.microsoft.com/office/powerpoint/2010/main" val="1795813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1+#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FADEFD-63FC-4F95-B487-15AC2D16B40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AE10C7C-4B04-48B7-9C8A-08034B68309B}"/>
              </a:ext>
            </a:extLst>
          </p:cNvPr>
          <p:cNvSpPr>
            <a:spLocks noGrp="1"/>
          </p:cNvSpPr>
          <p:nvPr>
            <p:ph sz="half" idx="1"/>
          </p:nvPr>
        </p:nvSpPr>
        <p:spPr>
          <a:xfrm>
            <a:off x="838200" y="1524000"/>
            <a:ext cx="5181600" cy="465296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F7F21115-BFBE-4B5D-8D96-151BAE0F67AE}"/>
              </a:ext>
            </a:extLst>
          </p:cNvPr>
          <p:cNvSpPr>
            <a:spLocks noGrp="1"/>
          </p:cNvSpPr>
          <p:nvPr>
            <p:ph sz="half" idx="2"/>
          </p:nvPr>
        </p:nvSpPr>
        <p:spPr>
          <a:xfrm>
            <a:off x="6172200" y="1524000"/>
            <a:ext cx="5181600" cy="4652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D6841AD-1BE9-42A3-926D-D37F73C52A3C}"/>
              </a:ext>
            </a:extLst>
          </p:cNvPr>
          <p:cNvSpPr>
            <a:spLocks noGrp="1"/>
          </p:cNvSpPr>
          <p:nvPr>
            <p:ph type="dt" sz="half" idx="10"/>
          </p:nvPr>
        </p:nvSpPr>
        <p:spPr/>
        <p:txBody>
          <a:bodyPr/>
          <a:lstStyle/>
          <a:p>
            <a:fld id="{A23EF97D-74F0-4EB9-B54E-2B03C5B96992}" type="datetime1">
              <a:rPr lang="en-GB" smtClean="0"/>
              <a:t>04/12/2025</a:t>
            </a:fld>
            <a:endParaRPr lang="en-GB"/>
          </a:p>
        </p:txBody>
      </p:sp>
      <p:sp>
        <p:nvSpPr>
          <p:cNvPr id="6" name="Footer Placeholder 5">
            <a:extLst>
              <a:ext uri="{FF2B5EF4-FFF2-40B4-BE49-F238E27FC236}">
                <a16:creationId xmlns:a16="http://schemas.microsoft.com/office/drawing/2014/main" id="{75077802-EBD1-44FF-8D3D-0FF372E85E84}"/>
              </a:ext>
            </a:extLst>
          </p:cNvPr>
          <p:cNvSpPr>
            <a:spLocks noGrp="1"/>
          </p:cNvSpPr>
          <p:nvPr>
            <p:ph type="ftr" sz="quarter" idx="11"/>
          </p:nvPr>
        </p:nvSpPr>
        <p:spPr/>
        <p:txBody>
          <a:bodyPr/>
          <a:lstStyle/>
          <a:p>
            <a:r>
              <a:rPr lang="en-GB" dirty="0"/>
              <a:t>© 2021 National Disease Registration Service (NDRS). All Rights Reserved</a:t>
            </a:r>
          </a:p>
        </p:txBody>
      </p:sp>
      <p:sp>
        <p:nvSpPr>
          <p:cNvPr id="7" name="Slide Number Placeholder 6">
            <a:extLst>
              <a:ext uri="{FF2B5EF4-FFF2-40B4-BE49-F238E27FC236}">
                <a16:creationId xmlns:a16="http://schemas.microsoft.com/office/drawing/2014/main" id="{F1A300CF-EB1D-4F62-A84C-53207EC973CB}"/>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42410833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EF88E5-6F72-413D-8719-368DED92E7E5}"/>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A1D7B495-7AC7-4325-80B8-095274876C24}"/>
              </a:ext>
            </a:extLst>
          </p:cNvPr>
          <p:cNvSpPr>
            <a:spLocks noGrp="1"/>
          </p:cNvSpPr>
          <p:nvPr>
            <p:ph type="dt" sz="half" idx="10"/>
          </p:nvPr>
        </p:nvSpPr>
        <p:spPr/>
        <p:txBody>
          <a:bodyPr/>
          <a:lstStyle/>
          <a:p>
            <a:fld id="{88F47C75-AD47-461D-80A8-F039BB400D8B}" type="datetime1">
              <a:rPr lang="en-GB" smtClean="0"/>
              <a:t>04/12/2025</a:t>
            </a:fld>
            <a:endParaRPr lang="en-GB"/>
          </a:p>
        </p:txBody>
      </p:sp>
      <p:sp>
        <p:nvSpPr>
          <p:cNvPr id="4" name="Footer Placeholder 3">
            <a:extLst>
              <a:ext uri="{FF2B5EF4-FFF2-40B4-BE49-F238E27FC236}">
                <a16:creationId xmlns:a16="http://schemas.microsoft.com/office/drawing/2014/main" id="{8BAE736B-B0D9-412B-A3A8-441AE8AF6C39}"/>
              </a:ext>
            </a:extLst>
          </p:cNvPr>
          <p:cNvSpPr>
            <a:spLocks noGrp="1"/>
          </p:cNvSpPr>
          <p:nvPr>
            <p:ph type="ftr" sz="quarter" idx="11"/>
          </p:nvPr>
        </p:nvSpPr>
        <p:spPr/>
        <p:txBody>
          <a:bodyPr/>
          <a:lstStyle/>
          <a:p>
            <a:r>
              <a:rPr lang="en-GB" dirty="0"/>
              <a:t>© 2021 National Disease Registration Service (NDRS). All Rights Reserved</a:t>
            </a:r>
          </a:p>
        </p:txBody>
      </p:sp>
      <p:sp>
        <p:nvSpPr>
          <p:cNvPr id="5" name="Slide Number Placeholder 4">
            <a:extLst>
              <a:ext uri="{FF2B5EF4-FFF2-40B4-BE49-F238E27FC236}">
                <a16:creationId xmlns:a16="http://schemas.microsoft.com/office/drawing/2014/main" id="{F4750794-F2A2-4C79-BF84-DDDAAA031FF3}"/>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35195688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Blank">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38F35739-63FA-43B8-BF8C-FC8FD4106ED1}"/>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7" name="Rectangle 6">
            <a:extLst>
              <a:ext uri="{FF2B5EF4-FFF2-40B4-BE49-F238E27FC236}">
                <a16:creationId xmlns:a16="http://schemas.microsoft.com/office/drawing/2014/main" id="{4DE541E7-56F7-4E67-B8E0-404C1EFAF05F}"/>
              </a:ext>
            </a:extLst>
          </p:cNvPr>
          <p:cNvSpPr/>
          <p:nvPr userDrawn="1"/>
        </p:nvSpPr>
        <p:spPr>
          <a:xfrm>
            <a:off x="0" y="0"/>
            <a:ext cx="12192000" cy="36512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2" name="Date Placeholder 1">
            <a:extLst>
              <a:ext uri="{FF2B5EF4-FFF2-40B4-BE49-F238E27FC236}">
                <a16:creationId xmlns:a16="http://schemas.microsoft.com/office/drawing/2014/main" id="{841F4048-7548-4637-A2A9-0DE136EC2052}"/>
              </a:ext>
            </a:extLst>
          </p:cNvPr>
          <p:cNvSpPr>
            <a:spLocks noGrp="1"/>
          </p:cNvSpPr>
          <p:nvPr>
            <p:ph type="dt" sz="half" idx="10"/>
          </p:nvPr>
        </p:nvSpPr>
        <p:spPr/>
        <p:txBody>
          <a:bodyPr/>
          <a:lstStyle/>
          <a:p>
            <a:fld id="{B9A9FFE0-03E5-4DD2-BFBE-95B48F447020}" type="datetime1">
              <a:rPr lang="en-GB" smtClean="0"/>
              <a:t>04/12/2025</a:t>
            </a:fld>
            <a:endParaRPr lang="en-GB"/>
          </a:p>
        </p:txBody>
      </p:sp>
      <p:sp>
        <p:nvSpPr>
          <p:cNvPr id="3" name="Footer Placeholder 2">
            <a:extLst>
              <a:ext uri="{FF2B5EF4-FFF2-40B4-BE49-F238E27FC236}">
                <a16:creationId xmlns:a16="http://schemas.microsoft.com/office/drawing/2014/main" id="{0F932361-BDB4-453D-9163-FC6EE039A95D}"/>
              </a:ext>
            </a:extLst>
          </p:cNvPr>
          <p:cNvSpPr>
            <a:spLocks noGrp="1"/>
          </p:cNvSpPr>
          <p:nvPr>
            <p:ph type="ftr" sz="quarter" idx="11"/>
          </p:nvPr>
        </p:nvSpPr>
        <p:spPr/>
        <p:txBody>
          <a:bodyPr/>
          <a:lstStyle/>
          <a:p>
            <a:r>
              <a:rPr lang="en-GB" dirty="0"/>
              <a:t>© 2021 National Disease Registration Service (NDRS). All Rights Reserved</a:t>
            </a:r>
          </a:p>
        </p:txBody>
      </p:sp>
      <p:sp>
        <p:nvSpPr>
          <p:cNvPr id="4" name="Slide Number Placeholder 3">
            <a:extLst>
              <a:ext uri="{FF2B5EF4-FFF2-40B4-BE49-F238E27FC236}">
                <a16:creationId xmlns:a16="http://schemas.microsoft.com/office/drawing/2014/main" id="{5C54395B-D621-4DAC-823D-921ED31C5BDB}"/>
              </a:ext>
            </a:extLst>
          </p:cNvPr>
          <p:cNvSpPr>
            <a:spLocks noGrp="1"/>
          </p:cNvSpPr>
          <p:nvPr>
            <p:ph type="sldNum" sz="quarter" idx="12"/>
          </p:nvPr>
        </p:nvSpPr>
        <p:spPr/>
        <p:txBody>
          <a:bodyPr/>
          <a:lstStyle/>
          <a:p>
            <a:fld id="{B33FDC71-8906-4088-9FB1-76CBC632085F}" type="slidenum">
              <a:rPr lang="en-GB" smtClean="0"/>
              <a:t>‹#›</a:t>
            </a:fld>
            <a:endParaRPr lang="en-GB"/>
          </a:p>
        </p:txBody>
      </p:sp>
      <p:cxnSp>
        <p:nvCxnSpPr>
          <p:cNvPr id="8" name="Straight Connector 7">
            <a:extLst>
              <a:ext uri="{FF2B5EF4-FFF2-40B4-BE49-F238E27FC236}">
                <a16:creationId xmlns:a16="http://schemas.microsoft.com/office/drawing/2014/main" id="{B52BD86C-58DF-4FCD-9912-B18DC6C468C6}"/>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282019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DFE0FD0C-B5C6-4720-BC23-F5D333D00C41}"/>
              </a:ext>
            </a:extLst>
          </p:cNvPr>
          <p:cNvGrpSpPr/>
          <p:nvPr userDrawn="1"/>
        </p:nvGrpSpPr>
        <p:grpSpPr>
          <a:xfrm>
            <a:off x="0" y="0"/>
            <a:ext cx="12192000" cy="6858000"/>
            <a:chOff x="0" y="0"/>
            <a:chExt cx="12192000" cy="6858000"/>
          </a:xfrm>
        </p:grpSpPr>
        <p:sp>
          <p:nvSpPr>
            <p:cNvPr id="9" name="Rectangle 8">
              <a:extLst>
                <a:ext uri="{FF2B5EF4-FFF2-40B4-BE49-F238E27FC236}">
                  <a16:creationId xmlns:a16="http://schemas.microsoft.com/office/drawing/2014/main" id="{37246B47-B7DA-40DE-8146-5EB4D3A9775E}"/>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10" name="Rectangle 9">
              <a:extLst>
                <a:ext uri="{FF2B5EF4-FFF2-40B4-BE49-F238E27FC236}">
                  <a16:creationId xmlns:a16="http://schemas.microsoft.com/office/drawing/2014/main" id="{A9AEF83F-3611-4E7F-83DC-B7536129D559}"/>
                </a:ext>
              </a:extLst>
            </p:cNvPr>
            <p:cNvSpPr/>
            <p:nvPr userDrawn="1"/>
          </p:nvSpPr>
          <p:spPr>
            <a:xfrm>
              <a:off x="0" y="0"/>
              <a:ext cx="12192000" cy="1012723"/>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grpSp>
      <p:sp>
        <p:nvSpPr>
          <p:cNvPr id="2" name="Title Placeholder 1">
            <a:extLst>
              <a:ext uri="{FF2B5EF4-FFF2-40B4-BE49-F238E27FC236}">
                <a16:creationId xmlns:a16="http://schemas.microsoft.com/office/drawing/2014/main" id="{9B34A093-F2AC-4E0B-8102-CFE5E50C6D2D}"/>
              </a:ext>
            </a:extLst>
          </p:cNvPr>
          <p:cNvSpPr>
            <a:spLocks noGrp="1"/>
          </p:cNvSpPr>
          <p:nvPr>
            <p:ph type="title"/>
          </p:nvPr>
        </p:nvSpPr>
        <p:spPr>
          <a:xfrm>
            <a:off x="838200" y="8705"/>
            <a:ext cx="10515600" cy="1012719"/>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D4CFCAEA-1975-41DE-B059-87AABDEDA188}"/>
              </a:ext>
            </a:extLst>
          </p:cNvPr>
          <p:cNvSpPr>
            <a:spLocks noGrp="1"/>
          </p:cNvSpPr>
          <p:nvPr>
            <p:ph type="body" idx="1"/>
          </p:nvPr>
        </p:nvSpPr>
        <p:spPr>
          <a:xfrm>
            <a:off x="838200" y="1435510"/>
            <a:ext cx="10515600" cy="474145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7FE746E0-CB1C-4AED-81F7-ABA8EC83C5B3}"/>
              </a:ext>
            </a:extLst>
          </p:cNvPr>
          <p:cNvSpPr>
            <a:spLocks noGrp="1"/>
          </p:cNvSpPr>
          <p:nvPr>
            <p:ph type="dt" sz="half" idx="2"/>
          </p:nvPr>
        </p:nvSpPr>
        <p:spPr>
          <a:xfrm>
            <a:off x="7827092" y="6484170"/>
            <a:ext cx="2743200" cy="365125"/>
          </a:xfrm>
          <a:prstGeom prst="rect">
            <a:avLst/>
          </a:prstGeom>
        </p:spPr>
        <p:txBody>
          <a:bodyPr vert="horz" lIns="91440" tIns="45720" rIns="91440" bIns="45720" rtlCol="0" anchor="ctr"/>
          <a:lstStyle>
            <a:lvl1pPr algn="r">
              <a:defRPr sz="1050">
                <a:solidFill>
                  <a:schemeClr val="bg1"/>
                </a:solidFill>
                <a:latin typeface="Arial Nova Light" panose="020B0304020202020204" pitchFamily="34" charset="0"/>
              </a:defRPr>
            </a:lvl1pPr>
          </a:lstStyle>
          <a:p>
            <a:fld id="{0AE34D91-6AFA-445C-AE89-81337D68ADC1}" type="datetime1">
              <a:rPr lang="en-GB" smtClean="0"/>
              <a:pPr/>
              <a:t>04/12/2025</a:t>
            </a:fld>
            <a:endParaRPr lang="en-GB" dirty="0"/>
          </a:p>
        </p:txBody>
      </p:sp>
      <p:sp>
        <p:nvSpPr>
          <p:cNvPr id="5" name="Footer Placeholder 4">
            <a:extLst>
              <a:ext uri="{FF2B5EF4-FFF2-40B4-BE49-F238E27FC236}">
                <a16:creationId xmlns:a16="http://schemas.microsoft.com/office/drawing/2014/main" id="{E521BCB1-FEC1-444F-A588-75D3F02C676B}"/>
              </a:ext>
            </a:extLst>
          </p:cNvPr>
          <p:cNvSpPr>
            <a:spLocks noGrp="1"/>
          </p:cNvSpPr>
          <p:nvPr>
            <p:ph type="ftr" sz="quarter" idx="3"/>
          </p:nvPr>
        </p:nvSpPr>
        <p:spPr>
          <a:xfrm>
            <a:off x="838200" y="6484169"/>
            <a:ext cx="7145594" cy="373831"/>
          </a:xfrm>
          <a:prstGeom prst="rect">
            <a:avLst/>
          </a:prstGeom>
        </p:spPr>
        <p:txBody>
          <a:bodyPr vert="horz" lIns="91440" tIns="45720" rIns="91440" bIns="45720" rtlCol="0" anchor="ctr"/>
          <a:lstStyle>
            <a:lvl1pPr algn="l">
              <a:defRPr sz="1050">
                <a:solidFill>
                  <a:schemeClr val="bg1"/>
                </a:solidFill>
                <a:latin typeface="Arial Nova Light" panose="020B0304020202020204" pitchFamily="34" charset="0"/>
              </a:defRPr>
            </a:lvl1p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FC356DEA-21FE-4052-A133-88D20F18B1EC}"/>
              </a:ext>
            </a:extLst>
          </p:cNvPr>
          <p:cNvSpPr>
            <a:spLocks noGrp="1"/>
          </p:cNvSpPr>
          <p:nvPr>
            <p:ph type="sldNum" sz="quarter" idx="4"/>
          </p:nvPr>
        </p:nvSpPr>
        <p:spPr>
          <a:xfrm>
            <a:off x="10658168" y="6475466"/>
            <a:ext cx="695632" cy="373830"/>
          </a:xfrm>
          <a:prstGeom prst="rect">
            <a:avLst/>
          </a:prstGeom>
        </p:spPr>
        <p:txBody>
          <a:bodyPr vert="horz" lIns="91440" tIns="45720" rIns="91440" bIns="45720" rtlCol="0" anchor="ctr"/>
          <a:lstStyle>
            <a:lvl1pPr algn="r">
              <a:defRPr sz="1400" b="1">
                <a:solidFill>
                  <a:schemeClr val="bg1"/>
                </a:solidFill>
                <a:latin typeface="Segoe UI Semibold" panose="020B0702040204020203" pitchFamily="34" charset="0"/>
                <a:cs typeface="Segoe UI Semibold" panose="020B0702040204020203" pitchFamily="34" charset="0"/>
              </a:defRPr>
            </a:lvl1pPr>
          </a:lstStyle>
          <a:p>
            <a:fld id="{B33FDC71-8906-4088-9FB1-76CBC632085F}" type="slidenum">
              <a:rPr lang="en-GB" smtClean="0"/>
              <a:pPr/>
              <a:t>‹#›</a:t>
            </a:fld>
            <a:endParaRPr lang="en-GB" dirty="0"/>
          </a:p>
        </p:txBody>
      </p:sp>
      <p:cxnSp>
        <p:nvCxnSpPr>
          <p:cNvPr id="14" name="Straight Connector 13">
            <a:extLst>
              <a:ext uri="{FF2B5EF4-FFF2-40B4-BE49-F238E27FC236}">
                <a16:creationId xmlns:a16="http://schemas.microsoft.com/office/drawing/2014/main" id="{4C672E85-FACD-44BD-94E4-805C91E7AFBF}"/>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7076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89" r:id="rId3"/>
    <p:sldLayoutId id="2147483660" r:id="rId4"/>
    <p:sldLayoutId id="2147483692" r:id="rId5"/>
    <p:sldLayoutId id="2147483652" r:id="rId6"/>
    <p:sldLayoutId id="2147483654" r:id="rId7"/>
    <p:sldLayoutId id="2147483655" r:id="rId8"/>
  </p:sldLayoutIdLst>
  <p:hf hdr="0"/>
  <p:txStyles>
    <p:titleStyle>
      <a:lvl1pPr algn="ctr" defTabSz="914377" rtl="0" eaLnBrk="1" latinLnBrk="0" hangingPunct="1">
        <a:lnSpc>
          <a:spcPct val="90000"/>
        </a:lnSpc>
        <a:spcBef>
          <a:spcPct val="0"/>
        </a:spcBef>
        <a:buNone/>
        <a:defRPr sz="2800" kern="1200">
          <a:solidFill>
            <a:schemeClr val="bg1"/>
          </a:solidFill>
          <a:latin typeface="Segoe UI Semibold" panose="020B0702040204020203" pitchFamily="34" charset="0"/>
          <a:ea typeface="+mj-ea"/>
          <a:cs typeface="Segoe UI Semibold" panose="020B0702040204020203" pitchFamily="34" charset="0"/>
        </a:defRPr>
      </a:lvl1pPr>
    </p:titleStyle>
    <p:bodyStyle>
      <a:lvl1pPr marL="228594" indent="-228594" algn="l" defTabSz="914377" rtl="0" eaLnBrk="1" latinLnBrk="0" hangingPunct="1">
        <a:lnSpc>
          <a:spcPct val="100000"/>
        </a:lnSpc>
        <a:spcBef>
          <a:spcPts val="1000"/>
        </a:spcBef>
        <a:buFont typeface="Arial" panose="020B0604020202020204" pitchFamily="34" charset="0"/>
        <a:buChar char="•"/>
        <a:defRPr sz="2400" kern="1200">
          <a:solidFill>
            <a:schemeClr val="tx1"/>
          </a:solidFill>
          <a:latin typeface="Arial Nova Light" panose="020B0304020202020204" pitchFamily="34" charset="0"/>
          <a:ea typeface="+mn-ea"/>
          <a:cs typeface="+mn-cs"/>
        </a:defRPr>
      </a:lvl1pPr>
      <a:lvl2pPr marL="685783" indent="-228594" algn="l" defTabSz="914377" rtl="0" eaLnBrk="1" latinLnBrk="0" hangingPunct="1">
        <a:lnSpc>
          <a:spcPct val="100000"/>
        </a:lnSpc>
        <a:spcBef>
          <a:spcPts val="500"/>
        </a:spcBef>
        <a:buFont typeface="Arial" panose="020B0604020202020204" pitchFamily="34" charset="0"/>
        <a:buChar char="•"/>
        <a:defRPr sz="2200" kern="1200">
          <a:solidFill>
            <a:schemeClr val="tx1"/>
          </a:solidFill>
          <a:latin typeface="Arial Nova Light" panose="020B0304020202020204" pitchFamily="34" charset="0"/>
          <a:ea typeface="+mn-ea"/>
          <a:cs typeface="+mn-cs"/>
        </a:defRPr>
      </a:lvl2pPr>
      <a:lvl3pPr marL="1142971" indent="-228594" algn="l" defTabSz="914377" rtl="0" eaLnBrk="1" latinLnBrk="0" hangingPunct="1">
        <a:lnSpc>
          <a:spcPct val="100000"/>
        </a:lnSpc>
        <a:spcBef>
          <a:spcPts val="500"/>
        </a:spcBef>
        <a:buFont typeface="Arial" panose="020B0604020202020204" pitchFamily="34" charset="0"/>
        <a:buChar char="•"/>
        <a:defRPr sz="2000" kern="1200">
          <a:solidFill>
            <a:schemeClr val="tx1"/>
          </a:solidFill>
          <a:latin typeface="Arial Nova Light" panose="020B0304020202020204" pitchFamily="34" charset="0"/>
          <a:ea typeface="+mn-ea"/>
          <a:cs typeface="+mn-cs"/>
        </a:defRPr>
      </a:lvl3pPr>
      <a:lvl4pPr marL="1600160" indent="-228594" algn="l" defTabSz="914377" rtl="0" eaLnBrk="1" latinLnBrk="0" hangingPunct="1">
        <a:lnSpc>
          <a:spcPct val="100000"/>
        </a:lnSpc>
        <a:spcBef>
          <a:spcPts val="500"/>
        </a:spcBef>
        <a:buFont typeface="Arial" panose="020B0604020202020204" pitchFamily="34" charset="0"/>
        <a:buChar char="•"/>
        <a:defRPr sz="1800" kern="1200">
          <a:solidFill>
            <a:schemeClr val="tx1"/>
          </a:solidFill>
          <a:latin typeface="Arial Nova Light" panose="020B0304020202020204" pitchFamily="34" charset="0"/>
          <a:ea typeface="+mn-ea"/>
          <a:cs typeface="+mn-cs"/>
        </a:defRPr>
      </a:lvl4pPr>
      <a:lvl5pPr marL="2057349" indent="-228594" algn="l" defTabSz="914377" rtl="0" eaLnBrk="1" latinLnBrk="0" hangingPunct="1">
        <a:lnSpc>
          <a:spcPct val="100000"/>
        </a:lnSpc>
        <a:spcBef>
          <a:spcPts val="500"/>
        </a:spcBef>
        <a:buFont typeface="Arial" panose="020B0604020202020204" pitchFamily="34" charset="0"/>
        <a:buChar char="•"/>
        <a:defRPr sz="1600" kern="1200">
          <a:solidFill>
            <a:schemeClr val="tx1"/>
          </a:solidFill>
          <a:latin typeface="Arial Nova Light" panose="020B0304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5" Type="http://schemas.openxmlformats.org/officeDocument/2006/relationships/image" Target="../media/image2.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0.m4a"/><Relationship Id="rId1" Type="http://schemas.microsoft.com/office/2007/relationships/media" Target="../media/media10.m4a"/><Relationship Id="rId6" Type="http://schemas.openxmlformats.org/officeDocument/2006/relationships/image" Target="../media/image2.png"/><Relationship Id="rId5" Type="http://schemas.openxmlformats.org/officeDocument/2006/relationships/image" Target="../media/image6.tiff"/><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11.m4a"/><Relationship Id="rId1" Type="http://schemas.microsoft.com/office/2007/relationships/media" Target="../media/media11.m4a"/><Relationship Id="rId6" Type="http://schemas.openxmlformats.org/officeDocument/2006/relationships/image" Target="../media/image8.tiff"/><Relationship Id="rId5" Type="http://schemas.openxmlformats.org/officeDocument/2006/relationships/image" Target="../media/image7.tiff"/><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2.m4a"/><Relationship Id="rId1" Type="http://schemas.microsoft.com/office/2007/relationships/media" Target="../media/media12.m4a"/><Relationship Id="rId6" Type="http://schemas.openxmlformats.org/officeDocument/2006/relationships/image" Target="../media/image2.png"/><Relationship Id="rId5" Type="http://schemas.openxmlformats.org/officeDocument/2006/relationships/image" Target="../media/image4.tiff"/><Relationship Id="rId4"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3.m4a"/><Relationship Id="rId1" Type="http://schemas.microsoft.com/office/2007/relationships/media" Target="../media/media13.m4a"/><Relationship Id="rId6" Type="http://schemas.openxmlformats.org/officeDocument/2006/relationships/image" Target="../media/image2.png"/><Relationship Id="rId5" Type="http://schemas.openxmlformats.org/officeDocument/2006/relationships/image" Target="../media/image9.png"/><Relationship Id="rId4"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4.m4a"/><Relationship Id="rId1" Type="http://schemas.microsoft.com/office/2007/relationships/media" Target="../media/media14.m4a"/><Relationship Id="rId6" Type="http://schemas.openxmlformats.org/officeDocument/2006/relationships/image" Target="../media/image2.png"/><Relationship Id="rId5" Type="http://schemas.openxmlformats.org/officeDocument/2006/relationships/image" Target="../media/image10.png"/><Relationship Id="rId4"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5.m4a"/><Relationship Id="rId1" Type="http://schemas.microsoft.com/office/2007/relationships/media" Target="../media/media15.m4a"/><Relationship Id="rId5" Type="http://schemas.openxmlformats.org/officeDocument/2006/relationships/image" Target="../media/image2.png"/><Relationship Id="rId4"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6.m4a"/><Relationship Id="rId1" Type="http://schemas.microsoft.com/office/2007/relationships/media" Target="../media/media16.m4a"/><Relationship Id="rId6" Type="http://schemas.openxmlformats.org/officeDocument/2006/relationships/image" Target="../media/image11.png"/><Relationship Id="rId5" Type="http://schemas.openxmlformats.org/officeDocument/2006/relationships/image" Target="../media/image2.png"/><Relationship Id="rId4"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17.m4a"/><Relationship Id="rId1" Type="http://schemas.microsoft.com/office/2007/relationships/media" Target="../media/media17.m4a"/><Relationship Id="rId6" Type="http://schemas.openxmlformats.org/officeDocument/2006/relationships/image" Target="../media/image11.png"/><Relationship Id="rId5" Type="http://schemas.openxmlformats.org/officeDocument/2006/relationships/hyperlink" Target="https://digital.nhs.uk/ndrs/data/cancer-data-training-materials" TargetMode="External"/><Relationship Id="rId4"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8.m4a"/><Relationship Id="rId1" Type="http://schemas.microsoft.com/office/2007/relationships/media" Target="../media/media18.m4a"/><Relationship Id="rId5" Type="http://schemas.openxmlformats.org/officeDocument/2006/relationships/image" Target="../media/image2.png"/><Relationship Id="rId4"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9.m4a"/><Relationship Id="rId1" Type="http://schemas.microsoft.com/office/2007/relationships/media" Target="../media/media19.m4a"/><Relationship Id="rId5" Type="http://schemas.openxmlformats.org/officeDocument/2006/relationships/image" Target="../media/image2.png"/><Relationship Id="rId4"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image" Target="../media/image2.png"/><Relationship Id="rId5" Type="http://schemas.openxmlformats.org/officeDocument/2006/relationships/image" Target="../media/image3.png"/><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0.m4a"/><Relationship Id="rId1" Type="http://schemas.microsoft.com/office/2007/relationships/media" Target="../media/media20.m4a"/><Relationship Id="rId6" Type="http://schemas.openxmlformats.org/officeDocument/2006/relationships/image" Target="../media/image2.png"/><Relationship Id="rId5" Type="http://schemas.openxmlformats.org/officeDocument/2006/relationships/image" Target="../media/image12.png"/><Relationship Id="rId4"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1.m4a"/><Relationship Id="rId1" Type="http://schemas.microsoft.com/office/2007/relationships/media" Target="../media/media21.m4a"/><Relationship Id="rId5" Type="http://schemas.openxmlformats.org/officeDocument/2006/relationships/image" Target="../media/image2.png"/><Relationship Id="rId4"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2.m4a"/><Relationship Id="rId1" Type="http://schemas.microsoft.com/office/2007/relationships/media" Target="../media/media22.m4a"/><Relationship Id="rId5" Type="http://schemas.openxmlformats.org/officeDocument/2006/relationships/image" Target="../media/image2.png"/><Relationship Id="rId4"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3.m4a"/><Relationship Id="rId1" Type="http://schemas.microsoft.com/office/2007/relationships/media" Target="../media/media23.m4a"/><Relationship Id="rId5" Type="http://schemas.openxmlformats.org/officeDocument/2006/relationships/image" Target="../media/image2.png"/><Relationship Id="rId4"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4.m4a"/><Relationship Id="rId1" Type="http://schemas.microsoft.com/office/2007/relationships/media" Target="../media/media24.m4a"/><Relationship Id="rId6" Type="http://schemas.openxmlformats.org/officeDocument/2006/relationships/image" Target="../media/image2.png"/><Relationship Id="rId5" Type="http://schemas.openxmlformats.org/officeDocument/2006/relationships/hyperlink" Target="https://digital.nhs.uk/ndrs/data/cancer-data-training-materials" TargetMode="External"/><Relationship Id="rId4"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5.m4a"/><Relationship Id="rId1" Type="http://schemas.microsoft.com/office/2007/relationships/media" Target="../media/media25.m4a"/><Relationship Id="rId6" Type="http://schemas.openxmlformats.org/officeDocument/2006/relationships/image" Target="../media/image2.png"/><Relationship Id="rId5" Type="http://schemas.openxmlformats.org/officeDocument/2006/relationships/image" Target="../media/image4.tiff"/><Relationship Id="rId4"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6.m4a"/><Relationship Id="rId1" Type="http://schemas.microsoft.com/office/2007/relationships/media" Target="../media/media26.m4a"/><Relationship Id="rId6" Type="http://schemas.openxmlformats.org/officeDocument/2006/relationships/image" Target="../media/image2.png"/><Relationship Id="rId5" Type="http://schemas.openxmlformats.org/officeDocument/2006/relationships/image" Target="../media/image4.tiff"/><Relationship Id="rId4"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7.m4a"/><Relationship Id="rId1" Type="http://schemas.microsoft.com/office/2007/relationships/media" Target="../media/media27.m4a"/><Relationship Id="rId6" Type="http://schemas.openxmlformats.org/officeDocument/2006/relationships/image" Target="../media/image2.png"/><Relationship Id="rId5" Type="http://schemas.openxmlformats.org/officeDocument/2006/relationships/image" Target="../media/image13.png"/><Relationship Id="rId4"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8.m4a"/><Relationship Id="rId1" Type="http://schemas.microsoft.com/office/2007/relationships/media" Target="../media/media28.m4a"/><Relationship Id="rId6" Type="http://schemas.openxmlformats.org/officeDocument/2006/relationships/image" Target="../media/image2.png"/><Relationship Id="rId5" Type="http://schemas.openxmlformats.org/officeDocument/2006/relationships/image" Target="../media/image14.png"/><Relationship Id="rId4"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9.m4a"/><Relationship Id="rId1" Type="http://schemas.microsoft.com/office/2007/relationships/media" Target="../media/media29.m4a"/><Relationship Id="rId6" Type="http://schemas.openxmlformats.org/officeDocument/2006/relationships/image" Target="../media/image2.png"/><Relationship Id="rId5" Type="http://schemas.openxmlformats.org/officeDocument/2006/relationships/image" Target="../media/image15.tiff"/><Relationship Id="rId4"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3.m4a"/><Relationship Id="rId1" Type="http://schemas.microsoft.com/office/2007/relationships/media" Target="../media/media3.m4a"/><Relationship Id="rId5" Type="http://schemas.openxmlformats.org/officeDocument/2006/relationships/image" Target="../media/image2.png"/><Relationship Id="rId4"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0.m4a"/><Relationship Id="rId1" Type="http://schemas.microsoft.com/office/2007/relationships/media" Target="../media/media30.m4a"/><Relationship Id="rId6" Type="http://schemas.openxmlformats.org/officeDocument/2006/relationships/image" Target="../media/image2.png"/><Relationship Id="rId5" Type="http://schemas.openxmlformats.org/officeDocument/2006/relationships/image" Target="../media/image13.png"/><Relationship Id="rId4"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1.m4a"/><Relationship Id="rId1" Type="http://schemas.microsoft.com/office/2007/relationships/media" Target="../media/media31.m4a"/><Relationship Id="rId6" Type="http://schemas.openxmlformats.org/officeDocument/2006/relationships/image" Target="../media/image2.png"/><Relationship Id="rId5" Type="http://schemas.openxmlformats.org/officeDocument/2006/relationships/image" Target="../media/image14.png"/><Relationship Id="rId4"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2.m4a"/><Relationship Id="rId1" Type="http://schemas.microsoft.com/office/2007/relationships/media" Target="../media/media32.m4a"/><Relationship Id="rId6" Type="http://schemas.openxmlformats.org/officeDocument/2006/relationships/image" Target="../media/image2.png"/><Relationship Id="rId5" Type="http://schemas.openxmlformats.org/officeDocument/2006/relationships/image" Target="../media/image16.png"/><Relationship Id="rId4"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3.m4a"/><Relationship Id="rId1" Type="http://schemas.microsoft.com/office/2007/relationships/media" Target="../media/media33.m4a"/><Relationship Id="rId6" Type="http://schemas.openxmlformats.org/officeDocument/2006/relationships/image" Target="../media/image2.png"/><Relationship Id="rId5" Type="http://schemas.openxmlformats.org/officeDocument/2006/relationships/image" Target="../media/image13.png"/><Relationship Id="rId4"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4.m4a"/><Relationship Id="rId1" Type="http://schemas.microsoft.com/office/2007/relationships/media" Target="../media/media34.m4a"/><Relationship Id="rId6" Type="http://schemas.openxmlformats.org/officeDocument/2006/relationships/image" Target="../media/image2.png"/><Relationship Id="rId5" Type="http://schemas.openxmlformats.org/officeDocument/2006/relationships/image" Target="../media/image14.png"/><Relationship Id="rId4"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35.m4a"/><Relationship Id="rId1" Type="http://schemas.microsoft.com/office/2007/relationships/media" Target="../media/media35.m4a"/><Relationship Id="rId5" Type="http://schemas.openxmlformats.org/officeDocument/2006/relationships/image" Target="../media/image2.png"/><Relationship Id="rId4"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6.m4a"/><Relationship Id="rId1" Type="http://schemas.microsoft.com/office/2007/relationships/media" Target="../media/media36.m4a"/><Relationship Id="rId5" Type="http://schemas.openxmlformats.org/officeDocument/2006/relationships/image" Target="../media/image2.png"/><Relationship Id="rId4"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7.m4a"/><Relationship Id="rId1" Type="http://schemas.microsoft.com/office/2007/relationships/media" Target="../media/media37.m4a"/><Relationship Id="rId5" Type="http://schemas.openxmlformats.org/officeDocument/2006/relationships/image" Target="../media/image2.png"/><Relationship Id="rId4"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8.m4a"/><Relationship Id="rId1" Type="http://schemas.microsoft.com/office/2007/relationships/media" Target="../media/media38.m4a"/><Relationship Id="rId5" Type="http://schemas.openxmlformats.org/officeDocument/2006/relationships/image" Target="../media/image2.png"/><Relationship Id="rId4"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9.m4a"/><Relationship Id="rId1" Type="http://schemas.microsoft.com/office/2007/relationships/media" Target="../media/media39.m4a"/><Relationship Id="rId5" Type="http://schemas.openxmlformats.org/officeDocument/2006/relationships/image" Target="../media/image2.png"/><Relationship Id="rId4"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m4a"/><Relationship Id="rId1" Type="http://schemas.microsoft.com/office/2007/relationships/media" Target="../media/media4.m4a"/><Relationship Id="rId5" Type="http://schemas.openxmlformats.org/officeDocument/2006/relationships/image" Target="../media/image2.png"/><Relationship Id="rId4"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0.m4a"/><Relationship Id="rId1" Type="http://schemas.microsoft.com/office/2007/relationships/media" Target="../media/media40.m4a"/><Relationship Id="rId5" Type="http://schemas.openxmlformats.org/officeDocument/2006/relationships/image" Target="../media/image2.png"/><Relationship Id="rId4"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1.m4a"/><Relationship Id="rId1" Type="http://schemas.microsoft.com/office/2007/relationships/media" Target="../media/media41.m4a"/><Relationship Id="rId5" Type="http://schemas.openxmlformats.org/officeDocument/2006/relationships/image" Target="../media/image2.png"/><Relationship Id="rId4"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2.m4a"/><Relationship Id="rId1" Type="http://schemas.microsoft.com/office/2007/relationships/media" Target="../media/media42.m4a"/><Relationship Id="rId6" Type="http://schemas.openxmlformats.org/officeDocument/2006/relationships/image" Target="../media/image2.png"/><Relationship Id="rId5" Type="http://schemas.openxmlformats.org/officeDocument/2006/relationships/hyperlink" Target="https://digital.nhs.uk/ndrs/data/cancer-data-training-materials" TargetMode="External"/><Relationship Id="rId4"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3.m4a"/><Relationship Id="rId1" Type="http://schemas.microsoft.com/office/2007/relationships/media" Target="../media/media43.m4a"/><Relationship Id="rId6" Type="http://schemas.openxmlformats.org/officeDocument/2006/relationships/image" Target="../media/image2.png"/><Relationship Id="rId5" Type="http://schemas.openxmlformats.org/officeDocument/2006/relationships/hyperlink" Target="https://digital.nhs.uk/ndrs/data/data-sets/cosd#downloads" TargetMode="External"/><Relationship Id="rId4"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4.m4a"/><Relationship Id="rId1" Type="http://schemas.microsoft.com/office/2007/relationships/media" Target="../media/media44.m4a"/><Relationship Id="rId6" Type="http://schemas.openxmlformats.org/officeDocument/2006/relationships/image" Target="../media/image2.png"/><Relationship Id="rId5" Type="http://schemas.openxmlformats.org/officeDocument/2006/relationships/image" Target="../media/image17.png"/><Relationship Id="rId4"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8" Type="http://schemas.openxmlformats.org/officeDocument/2006/relationships/hyperlink" Target="mailto:karen.graham36@nhs.net" TargetMode="External"/><Relationship Id="rId13" Type="http://schemas.openxmlformats.org/officeDocument/2006/relationships/image" Target="../media/image2.png"/><Relationship Id="rId3" Type="http://schemas.openxmlformats.org/officeDocument/2006/relationships/slideLayout" Target="../slideLayouts/slideLayout2.xml"/><Relationship Id="rId7" Type="http://schemas.openxmlformats.org/officeDocument/2006/relationships/hyperlink" Target="mailto:katrina.sung@nhs.net" TargetMode="External"/><Relationship Id="rId12" Type="http://schemas.openxmlformats.org/officeDocument/2006/relationships/hyperlink" Target="mailto:james.withers@nhs.net" TargetMode="External"/><Relationship Id="rId2" Type="http://schemas.openxmlformats.org/officeDocument/2006/relationships/audio" Target="../media/media45.m4a"/><Relationship Id="rId1" Type="http://schemas.microsoft.com/office/2007/relationships/media" Target="../media/media45.m4a"/><Relationship Id="rId6" Type="http://schemas.openxmlformats.org/officeDocument/2006/relationships/hyperlink" Target="mailto:marianne.mollett@nhs.net" TargetMode="External"/><Relationship Id="rId11" Type="http://schemas.openxmlformats.org/officeDocument/2006/relationships/hyperlink" Target="mailto:gemma.feeney@nhs.net" TargetMode="External"/><Relationship Id="rId5" Type="http://schemas.openxmlformats.org/officeDocument/2006/relationships/hyperlink" Target="mailto:simon.cairnes@nhs.net" TargetMode="External"/><Relationship Id="rId10" Type="http://schemas.openxmlformats.org/officeDocument/2006/relationships/hyperlink" Target="mailto:rachaelmann@nhs.net" TargetMode="External"/><Relationship Id="rId4" Type="http://schemas.openxmlformats.org/officeDocument/2006/relationships/notesSlide" Target="../notesSlides/notesSlide45.xml"/><Relationship Id="rId9" Type="http://schemas.openxmlformats.org/officeDocument/2006/relationships/hyperlink" Target="mailto:p.stacey@nhs.net" TargetMode="Externa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5.m4a"/><Relationship Id="rId1" Type="http://schemas.microsoft.com/office/2007/relationships/media" Target="../media/media5.m4a"/><Relationship Id="rId5" Type="http://schemas.openxmlformats.org/officeDocument/2006/relationships/image" Target="../media/image2.pn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6.m4a"/><Relationship Id="rId1" Type="http://schemas.microsoft.com/office/2007/relationships/media" Target="../media/media6.m4a"/><Relationship Id="rId5" Type="http://schemas.openxmlformats.org/officeDocument/2006/relationships/image" Target="../media/image2.pn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slideLayout" Target="../slideLayouts/slideLayout2.xml"/><Relationship Id="rId7" Type="http://schemas.openxmlformats.org/officeDocument/2006/relationships/diagramQuickStyle" Target="../diagrams/quickStyle1.xml"/><Relationship Id="rId2" Type="http://schemas.openxmlformats.org/officeDocument/2006/relationships/audio" Target="../media/media7.m4a"/><Relationship Id="rId1" Type="http://schemas.microsoft.com/office/2007/relationships/media" Target="../media/media7.m4a"/><Relationship Id="rId6" Type="http://schemas.openxmlformats.org/officeDocument/2006/relationships/diagramLayout" Target="../diagrams/layout1.xml"/><Relationship Id="rId5" Type="http://schemas.openxmlformats.org/officeDocument/2006/relationships/diagramData" Target="../diagrams/data1.xml"/><Relationship Id="rId10" Type="http://schemas.openxmlformats.org/officeDocument/2006/relationships/image" Target="../media/image2.png"/><Relationship Id="rId4" Type="http://schemas.openxmlformats.org/officeDocument/2006/relationships/notesSlide" Target="../notesSlides/notesSlide7.xml"/><Relationship Id="rId9" Type="http://schemas.microsoft.com/office/2007/relationships/diagramDrawing" Target="../diagrams/drawing1.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8.m4a"/><Relationship Id="rId1" Type="http://schemas.microsoft.com/office/2007/relationships/media" Target="../media/media8.m4a"/><Relationship Id="rId6" Type="http://schemas.openxmlformats.org/officeDocument/2006/relationships/image" Target="../media/image2.png"/><Relationship Id="rId5" Type="http://schemas.openxmlformats.org/officeDocument/2006/relationships/image" Target="../media/image4.tiff"/><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9.m4a"/><Relationship Id="rId1" Type="http://schemas.microsoft.com/office/2007/relationships/media" Target="../media/media9.m4a"/><Relationship Id="rId6" Type="http://schemas.openxmlformats.org/officeDocument/2006/relationships/image" Target="../media/image2.png"/><Relationship Id="rId5" Type="http://schemas.openxmlformats.org/officeDocument/2006/relationships/image" Target="../media/image5.tiff"/><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BA95BD4A-F7CE-4463-895A-0CC6703DE376}"/>
              </a:ext>
            </a:extLst>
          </p:cNvPr>
          <p:cNvSpPr>
            <a:spLocks noGrp="1"/>
          </p:cNvSpPr>
          <p:nvPr>
            <p:ph type="subTitle" idx="1"/>
          </p:nvPr>
        </p:nvSpPr>
        <p:spPr>
          <a:xfrm>
            <a:off x="838200" y="4792126"/>
            <a:ext cx="10515600" cy="1692042"/>
          </a:xfrm>
        </p:spPr>
        <p:txBody>
          <a:bodyPr/>
          <a:lstStyle/>
          <a:p>
            <a:r>
              <a:rPr lang="en-GB" dirty="0"/>
              <a:t>Head &amp; Neck tumours</a:t>
            </a:r>
          </a:p>
          <a:p>
            <a:r>
              <a:rPr lang="en-GB" dirty="0"/>
              <a:t>Oral Cavity, Larynx &amp; Thyroid</a:t>
            </a:r>
          </a:p>
          <a:p>
            <a:r>
              <a:rPr lang="en-GB" dirty="0"/>
              <a:t>v5 December 2025</a:t>
            </a:r>
          </a:p>
        </p:txBody>
      </p:sp>
      <p:sp>
        <p:nvSpPr>
          <p:cNvPr id="3" name="Title 2">
            <a:extLst>
              <a:ext uri="{FF2B5EF4-FFF2-40B4-BE49-F238E27FC236}">
                <a16:creationId xmlns:a16="http://schemas.microsoft.com/office/drawing/2014/main" id="{B9FC1872-3301-41A8-942E-6DC209647906}"/>
              </a:ext>
            </a:extLst>
          </p:cNvPr>
          <p:cNvSpPr>
            <a:spLocks noGrp="1"/>
          </p:cNvSpPr>
          <p:nvPr>
            <p:ph type="title"/>
          </p:nvPr>
        </p:nvSpPr>
        <p:spPr/>
        <p:txBody>
          <a:bodyPr/>
          <a:lstStyle/>
          <a:p>
            <a:r>
              <a:rPr lang="en-GB" dirty="0"/>
              <a:t>National Disease Registration Service</a:t>
            </a:r>
            <a:br>
              <a:rPr lang="en-GB" dirty="0"/>
            </a:br>
            <a:r>
              <a:rPr lang="en-GB" dirty="0"/>
              <a:t>(NDRS)</a:t>
            </a:r>
          </a:p>
        </p:txBody>
      </p:sp>
      <p:sp>
        <p:nvSpPr>
          <p:cNvPr id="4" name="Date Placeholder 3">
            <a:extLst>
              <a:ext uri="{FF2B5EF4-FFF2-40B4-BE49-F238E27FC236}">
                <a16:creationId xmlns:a16="http://schemas.microsoft.com/office/drawing/2014/main" id="{D8065C27-FBC5-41B5-B903-5A851FAC5DDB}"/>
              </a:ext>
            </a:extLst>
          </p:cNvPr>
          <p:cNvSpPr>
            <a:spLocks noGrp="1"/>
          </p:cNvSpPr>
          <p:nvPr>
            <p:ph type="dt" sz="half" idx="10"/>
          </p:nvPr>
        </p:nvSpPr>
        <p:spPr/>
        <p:txBody>
          <a:bodyPr/>
          <a:lstStyle/>
          <a:p>
            <a:fld id="{5B87A4B3-E801-4598-9F77-316DCAAF1347}" type="datetime1">
              <a:rPr lang="en-GB" smtClean="0"/>
              <a:t>04/12/2025</a:t>
            </a:fld>
            <a:endParaRPr lang="en-GB" dirty="0"/>
          </a:p>
        </p:txBody>
      </p:sp>
      <p:sp>
        <p:nvSpPr>
          <p:cNvPr id="5" name="Footer Placeholder 4">
            <a:extLst>
              <a:ext uri="{FF2B5EF4-FFF2-40B4-BE49-F238E27FC236}">
                <a16:creationId xmlns:a16="http://schemas.microsoft.com/office/drawing/2014/main" id="{DDE7E3EE-FF34-4658-B2DF-6E3A1DCF1002}"/>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FF03FF18-2B16-478D-91D7-9FBA62062BC6}"/>
              </a:ext>
            </a:extLst>
          </p:cNvPr>
          <p:cNvSpPr>
            <a:spLocks noGrp="1"/>
          </p:cNvSpPr>
          <p:nvPr>
            <p:ph type="sldNum" sz="quarter" idx="12"/>
          </p:nvPr>
        </p:nvSpPr>
        <p:spPr/>
        <p:txBody>
          <a:bodyPr/>
          <a:lstStyle/>
          <a:p>
            <a:fld id="{B33FDC71-8906-4088-9FB1-76CBC632085F}" type="slidenum">
              <a:rPr lang="en-GB" smtClean="0"/>
              <a:pPr/>
              <a:t>1</a:t>
            </a:fld>
            <a:endParaRPr lang="en-GB" dirty="0"/>
          </a:p>
        </p:txBody>
      </p:sp>
      <p:pic>
        <p:nvPicPr>
          <p:cNvPr id="8" name="Audio 7">
            <a:hlinkClick r:id="" action="ppaction://media"/>
            <a:extLst>
              <a:ext uri="{FF2B5EF4-FFF2-40B4-BE49-F238E27FC236}">
                <a16:creationId xmlns:a16="http://schemas.microsoft.com/office/drawing/2014/main" id="{EA8AFB63-EF36-4927-B287-0CB6BC0C1826}"/>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210345134"/>
      </p:ext>
    </p:extLst>
  </p:cSld>
  <p:clrMapOvr>
    <a:masterClrMapping/>
  </p:clrMapOvr>
  <mc:AlternateContent xmlns:mc="http://schemas.openxmlformats.org/markup-compatibility/2006" xmlns:p14="http://schemas.microsoft.com/office/powerpoint/2010/main">
    <mc:Choice Requires="p14">
      <p:transition spd="slow" p14:dur="2000" advTm="17799"/>
    </mc:Choice>
    <mc:Fallback xmlns="">
      <p:transition spd="slow" advTm="1779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Head &amp; Neck – Anatomy &amp; Physiology – Thyroid</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6700838" y="1435510"/>
            <a:ext cx="4652962" cy="4741453"/>
          </a:xfrm>
        </p:spPr>
        <p:txBody>
          <a:bodyPr>
            <a:normAutofit/>
          </a:bodyPr>
          <a:lstStyle/>
          <a:p>
            <a:pPr marL="0" indent="0">
              <a:buNone/>
            </a:pPr>
            <a:r>
              <a:rPr lang="en-GB" dirty="0"/>
              <a:t>The thyroid is one of the largest glands of the endocrine system.  It sits just below the larynx</a:t>
            </a:r>
          </a:p>
          <a:p>
            <a:endParaRPr lang="en-GB" dirty="0"/>
          </a:p>
          <a:p>
            <a:pPr marL="342900" indent="-342900"/>
            <a:r>
              <a:rPr lang="en-GB" dirty="0"/>
              <a:t>It consists of two lobes which are connected by a narrow band of tissue called the isthmus </a:t>
            </a:r>
          </a:p>
          <a:p>
            <a:pPr marL="342900" indent="-342900"/>
            <a:r>
              <a:rPr lang="en-GB" dirty="0"/>
              <a:t>The thyroid uses iodine to produce hormones which regulate metabolism</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10</a:t>
            </a:fld>
            <a:endParaRPr lang="en-GB"/>
          </a:p>
        </p:txBody>
      </p:sp>
      <p:pic>
        <p:nvPicPr>
          <p:cNvPr id="7" name="Picture 6">
            <a:extLst>
              <a:ext uri="{FF2B5EF4-FFF2-40B4-BE49-F238E27FC236}">
                <a16:creationId xmlns:a16="http://schemas.microsoft.com/office/drawing/2014/main" id="{1AFC76E1-EB36-49A9-8FB1-EBB069902E94}"/>
              </a:ext>
            </a:extLst>
          </p:cNvPr>
          <p:cNvPicPr>
            <a:picLocks noChangeAspect="1"/>
          </p:cNvPicPr>
          <p:nvPr/>
        </p:nvPicPr>
        <p:blipFill>
          <a:blip r:embed="rId5"/>
          <a:stretch>
            <a:fillRect/>
          </a:stretch>
        </p:blipFill>
        <p:spPr>
          <a:xfrm>
            <a:off x="838200" y="1700213"/>
            <a:ext cx="5507930" cy="3887951"/>
          </a:xfrm>
          <a:prstGeom prst="rect">
            <a:avLst/>
          </a:prstGeom>
        </p:spPr>
      </p:pic>
      <p:pic>
        <p:nvPicPr>
          <p:cNvPr id="9" name="Audio 8">
            <a:hlinkClick r:id="" action="ppaction://media"/>
            <a:extLst>
              <a:ext uri="{FF2B5EF4-FFF2-40B4-BE49-F238E27FC236}">
                <a16:creationId xmlns:a16="http://schemas.microsoft.com/office/drawing/2014/main" id="{94DC1CB7-E6FE-447A-B7AA-F133853726D0}"/>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977768034"/>
      </p:ext>
    </p:extLst>
  </p:cSld>
  <p:clrMapOvr>
    <a:masterClrMapping/>
  </p:clrMapOvr>
  <mc:AlternateContent xmlns:mc="http://schemas.openxmlformats.org/markup-compatibility/2006" xmlns:p14="http://schemas.microsoft.com/office/powerpoint/2010/main">
    <mc:Choice Requires="p14">
      <p:transition spd="slow" p14:dur="2000" advTm="10575"/>
    </mc:Choice>
    <mc:Fallback xmlns="">
      <p:transition spd="slow" advTm="1057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7CFF12A0-8E85-4C76-8892-B6C79AFB6546}"/>
              </a:ext>
            </a:extLst>
          </p:cNvPr>
          <p:cNvPicPr>
            <a:picLocks noChangeAspect="1"/>
          </p:cNvPicPr>
          <p:nvPr/>
        </p:nvPicPr>
        <p:blipFill>
          <a:blip r:embed="rId5"/>
          <a:stretch>
            <a:fillRect/>
          </a:stretch>
        </p:blipFill>
        <p:spPr>
          <a:xfrm>
            <a:off x="4622094" y="3818261"/>
            <a:ext cx="2947812" cy="2679829"/>
          </a:xfrm>
          <a:prstGeom prst="rect">
            <a:avLst/>
          </a:prstGeom>
        </p:spPr>
      </p:pic>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Head &amp; Neck – Regional Lymph Nodes</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11</a:t>
            </a:fld>
            <a:endParaRPr lang="en-GB"/>
          </a:p>
        </p:txBody>
      </p:sp>
      <p:grpSp>
        <p:nvGrpSpPr>
          <p:cNvPr id="3" name="Group 2">
            <a:extLst>
              <a:ext uri="{FF2B5EF4-FFF2-40B4-BE49-F238E27FC236}">
                <a16:creationId xmlns:a16="http://schemas.microsoft.com/office/drawing/2014/main" id="{A3F940A3-B827-476C-BB97-BAA7642735D0}"/>
              </a:ext>
            </a:extLst>
          </p:cNvPr>
          <p:cNvGrpSpPr/>
          <p:nvPr/>
        </p:nvGrpSpPr>
        <p:grpSpPr>
          <a:xfrm>
            <a:off x="838200" y="1737837"/>
            <a:ext cx="10515600" cy="2040086"/>
            <a:chOff x="841486" y="1737837"/>
            <a:chExt cx="10509027" cy="2100740"/>
          </a:xfrm>
        </p:grpSpPr>
        <p:sp>
          <p:nvSpPr>
            <p:cNvPr id="12" name="Freeform: Shape 11">
              <a:extLst>
                <a:ext uri="{FF2B5EF4-FFF2-40B4-BE49-F238E27FC236}">
                  <a16:creationId xmlns:a16="http://schemas.microsoft.com/office/drawing/2014/main" id="{3E3ADF35-D254-47EF-879F-65629717FCF7}"/>
                </a:ext>
              </a:extLst>
            </p:cNvPr>
            <p:cNvSpPr/>
            <p:nvPr/>
          </p:nvSpPr>
          <p:spPr>
            <a:xfrm>
              <a:off x="841486" y="1737837"/>
              <a:ext cx="3203971" cy="1281588"/>
            </a:xfrm>
            <a:custGeom>
              <a:avLst/>
              <a:gdLst>
                <a:gd name="connsiteX0" fmla="*/ 0 w 3203971"/>
                <a:gd name="connsiteY0" fmla="*/ 0 h 1281588"/>
                <a:gd name="connsiteX1" fmla="*/ 3203971 w 3203971"/>
                <a:gd name="connsiteY1" fmla="*/ 0 h 1281588"/>
                <a:gd name="connsiteX2" fmla="*/ 3203971 w 3203971"/>
                <a:gd name="connsiteY2" fmla="*/ 1281588 h 1281588"/>
                <a:gd name="connsiteX3" fmla="*/ 0 w 3203971"/>
                <a:gd name="connsiteY3" fmla="*/ 1281588 h 1281588"/>
                <a:gd name="connsiteX4" fmla="*/ 0 w 3203971"/>
                <a:gd name="connsiteY4" fmla="*/ 0 h 12815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03971" h="1281588">
                  <a:moveTo>
                    <a:pt x="0" y="0"/>
                  </a:moveTo>
                  <a:lnTo>
                    <a:pt x="3203971" y="0"/>
                  </a:lnTo>
                  <a:lnTo>
                    <a:pt x="3203971" y="1281588"/>
                  </a:lnTo>
                  <a:lnTo>
                    <a:pt x="0" y="1281588"/>
                  </a:lnTo>
                  <a:lnTo>
                    <a:pt x="0" y="0"/>
                  </a:lnTo>
                  <a:close/>
                </a:path>
              </a:pathLst>
            </a:cu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US" sz="2000" b="1" kern="1200" dirty="0"/>
                <a:t>Oral Cavity</a:t>
              </a:r>
            </a:p>
          </p:txBody>
        </p:sp>
        <p:sp>
          <p:nvSpPr>
            <p:cNvPr id="13" name="Freeform: Shape 12">
              <a:extLst>
                <a:ext uri="{FF2B5EF4-FFF2-40B4-BE49-F238E27FC236}">
                  <a16:creationId xmlns:a16="http://schemas.microsoft.com/office/drawing/2014/main" id="{2224AA1C-DD59-4161-80A8-5A44BF473E5E}"/>
                </a:ext>
              </a:extLst>
            </p:cNvPr>
            <p:cNvSpPr/>
            <p:nvPr/>
          </p:nvSpPr>
          <p:spPr>
            <a:xfrm>
              <a:off x="841486" y="3019426"/>
              <a:ext cx="3203971" cy="819151"/>
            </a:xfrm>
            <a:custGeom>
              <a:avLst/>
              <a:gdLst>
                <a:gd name="connsiteX0" fmla="*/ 0 w 3203971"/>
                <a:gd name="connsiteY0" fmla="*/ 0 h 2854800"/>
                <a:gd name="connsiteX1" fmla="*/ 3203971 w 3203971"/>
                <a:gd name="connsiteY1" fmla="*/ 0 h 2854800"/>
                <a:gd name="connsiteX2" fmla="*/ 3203971 w 3203971"/>
                <a:gd name="connsiteY2" fmla="*/ 2854800 h 2854800"/>
                <a:gd name="connsiteX3" fmla="*/ 0 w 3203971"/>
                <a:gd name="connsiteY3" fmla="*/ 2854800 h 2854800"/>
                <a:gd name="connsiteX4" fmla="*/ 0 w 3203971"/>
                <a:gd name="connsiteY4" fmla="*/ 0 h 2854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03971" h="2854800">
                  <a:moveTo>
                    <a:pt x="0" y="0"/>
                  </a:moveTo>
                  <a:lnTo>
                    <a:pt x="3203971" y="0"/>
                  </a:lnTo>
                  <a:lnTo>
                    <a:pt x="3203971" y="2854800"/>
                  </a:lnTo>
                  <a:lnTo>
                    <a:pt x="0" y="2854800"/>
                  </a:lnTo>
                  <a:lnTo>
                    <a:pt x="0" y="0"/>
                  </a:ln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US" sz="2000" kern="1200" dirty="0"/>
                <a:t>Cervical</a:t>
              </a:r>
            </a:p>
          </p:txBody>
        </p:sp>
        <p:sp>
          <p:nvSpPr>
            <p:cNvPr id="14" name="Freeform: Shape 13">
              <a:extLst>
                <a:ext uri="{FF2B5EF4-FFF2-40B4-BE49-F238E27FC236}">
                  <a16:creationId xmlns:a16="http://schemas.microsoft.com/office/drawing/2014/main" id="{07F4080A-B793-4A88-BC31-7C122AA2922E}"/>
                </a:ext>
              </a:extLst>
            </p:cNvPr>
            <p:cNvSpPr/>
            <p:nvPr/>
          </p:nvSpPr>
          <p:spPr>
            <a:xfrm>
              <a:off x="4494014" y="1737837"/>
              <a:ext cx="3203971" cy="1281588"/>
            </a:xfrm>
            <a:custGeom>
              <a:avLst/>
              <a:gdLst>
                <a:gd name="connsiteX0" fmla="*/ 0 w 3203971"/>
                <a:gd name="connsiteY0" fmla="*/ 0 h 1281588"/>
                <a:gd name="connsiteX1" fmla="*/ 3203971 w 3203971"/>
                <a:gd name="connsiteY1" fmla="*/ 0 h 1281588"/>
                <a:gd name="connsiteX2" fmla="*/ 3203971 w 3203971"/>
                <a:gd name="connsiteY2" fmla="*/ 1281588 h 1281588"/>
                <a:gd name="connsiteX3" fmla="*/ 0 w 3203971"/>
                <a:gd name="connsiteY3" fmla="*/ 1281588 h 1281588"/>
                <a:gd name="connsiteX4" fmla="*/ 0 w 3203971"/>
                <a:gd name="connsiteY4" fmla="*/ 0 h 12815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03971" h="1281588">
                  <a:moveTo>
                    <a:pt x="0" y="0"/>
                  </a:moveTo>
                  <a:lnTo>
                    <a:pt x="3203971" y="0"/>
                  </a:lnTo>
                  <a:lnTo>
                    <a:pt x="3203971" y="1281588"/>
                  </a:lnTo>
                  <a:lnTo>
                    <a:pt x="0" y="1281588"/>
                  </a:lnTo>
                  <a:lnTo>
                    <a:pt x="0" y="0"/>
                  </a:lnTo>
                  <a:close/>
                </a:path>
              </a:pathLst>
            </a:cu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US" sz="2000" b="1" kern="1200" dirty="0"/>
                <a:t>Larynx</a:t>
              </a:r>
            </a:p>
          </p:txBody>
        </p:sp>
        <p:sp>
          <p:nvSpPr>
            <p:cNvPr id="15" name="Freeform: Shape 14">
              <a:extLst>
                <a:ext uri="{FF2B5EF4-FFF2-40B4-BE49-F238E27FC236}">
                  <a16:creationId xmlns:a16="http://schemas.microsoft.com/office/drawing/2014/main" id="{383C2037-1956-4C73-9C40-7F62C372604D}"/>
                </a:ext>
              </a:extLst>
            </p:cNvPr>
            <p:cNvSpPr/>
            <p:nvPr/>
          </p:nvSpPr>
          <p:spPr>
            <a:xfrm>
              <a:off x="4494014" y="3019425"/>
              <a:ext cx="3203971" cy="819151"/>
            </a:xfrm>
            <a:custGeom>
              <a:avLst/>
              <a:gdLst>
                <a:gd name="connsiteX0" fmla="*/ 0 w 3203971"/>
                <a:gd name="connsiteY0" fmla="*/ 0 h 2854800"/>
                <a:gd name="connsiteX1" fmla="*/ 3203971 w 3203971"/>
                <a:gd name="connsiteY1" fmla="*/ 0 h 2854800"/>
                <a:gd name="connsiteX2" fmla="*/ 3203971 w 3203971"/>
                <a:gd name="connsiteY2" fmla="*/ 2854800 h 2854800"/>
                <a:gd name="connsiteX3" fmla="*/ 0 w 3203971"/>
                <a:gd name="connsiteY3" fmla="*/ 2854800 h 2854800"/>
                <a:gd name="connsiteX4" fmla="*/ 0 w 3203971"/>
                <a:gd name="connsiteY4" fmla="*/ 0 h 2854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03971" h="2854800">
                  <a:moveTo>
                    <a:pt x="0" y="0"/>
                  </a:moveTo>
                  <a:lnTo>
                    <a:pt x="3203971" y="0"/>
                  </a:lnTo>
                  <a:lnTo>
                    <a:pt x="3203971" y="2854800"/>
                  </a:lnTo>
                  <a:lnTo>
                    <a:pt x="0" y="2854800"/>
                  </a:lnTo>
                  <a:lnTo>
                    <a:pt x="0" y="0"/>
                  </a:ln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US" sz="2000" kern="1200" dirty="0"/>
                <a:t>Cervical</a:t>
              </a:r>
            </a:p>
          </p:txBody>
        </p:sp>
        <p:sp>
          <p:nvSpPr>
            <p:cNvPr id="16" name="Freeform: Shape 15">
              <a:extLst>
                <a:ext uri="{FF2B5EF4-FFF2-40B4-BE49-F238E27FC236}">
                  <a16:creationId xmlns:a16="http://schemas.microsoft.com/office/drawing/2014/main" id="{F0624C7F-3ABA-4B04-A0BC-7D53E33B24DC}"/>
                </a:ext>
              </a:extLst>
            </p:cNvPr>
            <p:cNvSpPr/>
            <p:nvPr/>
          </p:nvSpPr>
          <p:spPr>
            <a:xfrm>
              <a:off x="8146542" y="1737837"/>
              <a:ext cx="3203971" cy="1281588"/>
            </a:xfrm>
            <a:custGeom>
              <a:avLst/>
              <a:gdLst>
                <a:gd name="connsiteX0" fmla="*/ 0 w 3203971"/>
                <a:gd name="connsiteY0" fmla="*/ 0 h 1281588"/>
                <a:gd name="connsiteX1" fmla="*/ 3203971 w 3203971"/>
                <a:gd name="connsiteY1" fmla="*/ 0 h 1281588"/>
                <a:gd name="connsiteX2" fmla="*/ 3203971 w 3203971"/>
                <a:gd name="connsiteY2" fmla="*/ 1281588 h 1281588"/>
                <a:gd name="connsiteX3" fmla="*/ 0 w 3203971"/>
                <a:gd name="connsiteY3" fmla="*/ 1281588 h 1281588"/>
                <a:gd name="connsiteX4" fmla="*/ 0 w 3203971"/>
                <a:gd name="connsiteY4" fmla="*/ 0 h 12815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03971" h="1281588">
                  <a:moveTo>
                    <a:pt x="0" y="0"/>
                  </a:moveTo>
                  <a:lnTo>
                    <a:pt x="3203971" y="0"/>
                  </a:lnTo>
                  <a:lnTo>
                    <a:pt x="3203971" y="1281588"/>
                  </a:lnTo>
                  <a:lnTo>
                    <a:pt x="0" y="1281588"/>
                  </a:lnTo>
                  <a:lnTo>
                    <a:pt x="0" y="0"/>
                  </a:lnTo>
                  <a:close/>
                </a:path>
              </a:pathLst>
            </a:cu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US" sz="2000" b="1" kern="1200" dirty="0"/>
                <a:t>Thyroid</a:t>
              </a:r>
            </a:p>
          </p:txBody>
        </p:sp>
        <p:sp>
          <p:nvSpPr>
            <p:cNvPr id="17" name="Freeform: Shape 16">
              <a:extLst>
                <a:ext uri="{FF2B5EF4-FFF2-40B4-BE49-F238E27FC236}">
                  <a16:creationId xmlns:a16="http://schemas.microsoft.com/office/drawing/2014/main" id="{42220152-7818-4560-A0A8-79F515B2DFDE}"/>
                </a:ext>
              </a:extLst>
            </p:cNvPr>
            <p:cNvSpPr/>
            <p:nvPr/>
          </p:nvSpPr>
          <p:spPr>
            <a:xfrm>
              <a:off x="8146542" y="3019425"/>
              <a:ext cx="3203971" cy="819151"/>
            </a:xfrm>
            <a:custGeom>
              <a:avLst/>
              <a:gdLst>
                <a:gd name="connsiteX0" fmla="*/ 0 w 3203971"/>
                <a:gd name="connsiteY0" fmla="*/ 0 h 2854800"/>
                <a:gd name="connsiteX1" fmla="*/ 3203971 w 3203971"/>
                <a:gd name="connsiteY1" fmla="*/ 0 h 2854800"/>
                <a:gd name="connsiteX2" fmla="*/ 3203971 w 3203971"/>
                <a:gd name="connsiteY2" fmla="*/ 2854800 h 2854800"/>
                <a:gd name="connsiteX3" fmla="*/ 0 w 3203971"/>
                <a:gd name="connsiteY3" fmla="*/ 2854800 h 2854800"/>
                <a:gd name="connsiteX4" fmla="*/ 0 w 3203971"/>
                <a:gd name="connsiteY4" fmla="*/ 0 h 2854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03971" h="2854800">
                  <a:moveTo>
                    <a:pt x="0" y="0"/>
                  </a:moveTo>
                  <a:lnTo>
                    <a:pt x="3203971" y="0"/>
                  </a:lnTo>
                  <a:lnTo>
                    <a:pt x="3203971" y="2854800"/>
                  </a:lnTo>
                  <a:lnTo>
                    <a:pt x="0" y="2854800"/>
                  </a:lnTo>
                  <a:lnTo>
                    <a:pt x="0" y="0"/>
                  </a:ln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US" sz="2000" kern="1200" dirty="0"/>
                <a:t>Cervical</a:t>
              </a:r>
            </a:p>
            <a:p>
              <a:pPr marL="228600" lvl="1" indent="-228600" algn="l" defTabSz="889000">
                <a:lnSpc>
                  <a:spcPct val="90000"/>
                </a:lnSpc>
                <a:spcBef>
                  <a:spcPct val="0"/>
                </a:spcBef>
                <a:spcAft>
                  <a:spcPct val="15000"/>
                </a:spcAft>
                <a:buChar char="•"/>
              </a:pPr>
              <a:r>
                <a:rPr lang="en-US" sz="2000" kern="1200" dirty="0"/>
                <a:t>Upper Mediastinal</a:t>
              </a:r>
            </a:p>
          </p:txBody>
        </p:sp>
      </p:grpSp>
      <p:pic>
        <p:nvPicPr>
          <p:cNvPr id="18" name="Picture 17">
            <a:extLst>
              <a:ext uri="{FF2B5EF4-FFF2-40B4-BE49-F238E27FC236}">
                <a16:creationId xmlns:a16="http://schemas.microsoft.com/office/drawing/2014/main" id="{BC1A1801-0420-47B1-9BCE-9209E937D60E}"/>
              </a:ext>
            </a:extLst>
          </p:cNvPr>
          <p:cNvPicPr>
            <a:picLocks noChangeAspect="1"/>
          </p:cNvPicPr>
          <p:nvPr/>
        </p:nvPicPr>
        <p:blipFill>
          <a:blip r:embed="rId6"/>
          <a:stretch>
            <a:fillRect/>
          </a:stretch>
        </p:blipFill>
        <p:spPr>
          <a:xfrm>
            <a:off x="8313223" y="3946363"/>
            <a:ext cx="2876179" cy="2537805"/>
          </a:xfrm>
          <a:prstGeom prst="rect">
            <a:avLst/>
          </a:prstGeom>
        </p:spPr>
      </p:pic>
      <p:pic>
        <p:nvPicPr>
          <p:cNvPr id="9" name="Audio 8">
            <a:hlinkClick r:id="" action="ppaction://media"/>
            <a:extLst>
              <a:ext uri="{FF2B5EF4-FFF2-40B4-BE49-F238E27FC236}">
                <a16:creationId xmlns:a16="http://schemas.microsoft.com/office/drawing/2014/main" id="{073D8176-E038-4F82-8C9A-48E977B48BEB}"/>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275945313"/>
      </p:ext>
    </p:extLst>
  </p:cSld>
  <p:clrMapOvr>
    <a:masterClrMapping/>
  </p:clrMapOvr>
  <mc:AlternateContent xmlns:mc="http://schemas.openxmlformats.org/markup-compatibility/2006" xmlns:p14="http://schemas.microsoft.com/office/powerpoint/2010/main">
    <mc:Choice Requires="p14">
      <p:transition spd="slow" p14:dur="2000" advTm="19235"/>
    </mc:Choice>
    <mc:Fallback xmlns="">
      <p:transition spd="slow" advTm="1923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Head &amp; Neck – Diagnosis – Oral Cavity</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12</a:t>
            </a:fld>
            <a:endParaRPr lang="en-GB"/>
          </a:p>
        </p:txBody>
      </p:sp>
      <p:sp>
        <p:nvSpPr>
          <p:cNvPr id="7" name="Content Placeholder 2">
            <a:extLst>
              <a:ext uri="{FF2B5EF4-FFF2-40B4-BE49-F238E27FC236}">
                <a16:creationId xmlns:a16="http://schemas.microsoft.com/office/drawing/2014/main" id="{FA7339E0-1223-472E-B5CA-BC0DB38B25A9}"/>
              </a:ext>
            </a:extLst>
          </p:cNvPr>
          <p:cNvSpPr txBox="1">
            <a:spLocks/>
          </p:cNvSpPr>
          <p:nvPr/>
        </p:nvSpPr>
        <p:spPr bwMode="auto">
          <a:xfrm>
            <a:off x="4681182" y="1484784"/>
            <a:ext cx="6672618" cy="4508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0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2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endParaRPr lang="en-GB" sz="2000" dirty="0"/>
          </a:p>
        </p:txBody>
      </p:sp>
      <p:sp>
        <p:nvSpPr>
          <p:cNvPr id="12" name="Freeform: Shape 11">
            <a:extLst>
              <a:ext uri="{FF2B5EF4-FFF2-40B4-BE49-F238E27FC236}">
                <a16:creationId xmlns:a16="http://schemas.microsoft.com/office/drawing/2014/main" id="{A267F5B2-1347-492C-B354-41EB86F6EB9A}"/>
              </a:ext>
            </a:extLst>
          </p:cNvPr>
          <p:cNvSpPr/>
          <p:nvPr/>
        </p:nvSpPr>
        <p:spPr>
          <a:xfrm>
            <a:off x="754949" y="1486440"/>
            <a:ext cx="6246352" cy="835200"/>
          </a:xfrm>
          <a:custGeom>
            <a:avLst/>
            <a:gdLst>
              <a:gd name="connsiteX0" fmla="*/ 0 w 3230346"/>
              <a:gd name="connsiteY0" fmla="*/ 0 h 835200"/>
              <a:gd name="connsiteX1" fmla="*/ 3230346 w 3230346"/>
              <a:gd name="connsiteY1" fmla="*/ 0 h 835200"/>
              <a:gd name="connsiteX2" fmla="*/ 3230346 w 3230346"/>
              <a:gd name="connsiteY2" fmla="*/ 835200 h 835200"/>
              <a:gd name="connsiteX3" fmla="*/ 0 w 3230346"/>
              <a:gd name="connsiteY3" fmla="*/ 835200 h 835200"/>
              <a:gd name="connsiteX4" fmla="*/ 0 w 3230346"/>
              <a:gd name="connsiteY4" fmla="*/ 0 h 835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30346" h="835200">
                <a:moveTo>
                  <a:pt x="0" y="0"/>
                </a:moveTo>
                <a:lnTo>
                  <a:pt x="3230346" y="0"/>
                </a:lnTo>
                <a:lnTo>
                  <a:pt x="3230346" y="835200"/>
                </a:lnTo>
                <a:lnTo>
                  <a:pt x="0" y="835200"/>
                </a:lnTo>
                <a:lnTo>
                  <a:pt x="0" y="0"/>
                </a:lnTo>
                <a:close/>
              </a:path>
            </a:pathLst>
          </a:cu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06248" tIns="117856" rIns="206248" bIns="117856" numCol="1" spcCol="1270" anchor="ctr" anchorCtr="0">
            <a:noAutofit/>
          </a:bodyPr>
          <a:lstStyle/>
          <a:p>
            <a:pPr marL="0" lvl="0" indent="0" algn="ctr" defTabSz="1289050">
              <a:lnSpc>
                <a:spcPct val="90000"/>
              </a:lnSpc>
              <a:spcBef>
                <a:spcPct val="0"/>
              </a:spcBef>
              <a:spcAft>
                <a:spcPct val="35000"/>
              </a:spcAft>
              <a:buNone/>
            </a:pPr>
            <a:r>
              <a:rPr lang="en-US" sz="2900" kern="1200" dirty="0"/>
              <a:t>Oral Cavity</a:t>
            </a:r>
          </a:p>
        </p:txBody>
      </p:sp>
      <p:sp>
        <p:nvSpPr>
          <p:cNvPr id="13" name="Freeform: Shape 12">
            <a:extLst>
              <a:ext uri="{FF2B5EF4-FFF2-40B4-BE49-F238E27FC236}">
                <a16:creationId xmlns:a16="http://schemas.microsoft.com/office/drawing/2014/main" id="{6EB2C038-0C87-49D5-A080-8E460788AE43}"/>
              </a:ext>
            </a:extLst>
          </p:cNvPr>
          <p:cNvSpPr/>
          <p:nvPr/>
        </p:nvSpPr>
        <p:spPr>
          <a:xfrm>
            <a:off x="754949" y="2321640"/>
            <a:ext cx="6246352" cy="3969978"/>
          </a:xfrm>
          <a:custGeom>
            <a:avLst/>
            <a:gdLst>
              <a:gd name="connsiteX0" fmla="*/ 0 w 3230346"/>
              <a:gd name="connsiteY0" fmla="*/ 0 h 3582225"/>
              <a:gd name="connsiteX1" fmla="*/ 3230346 w 3230346"/>
              <a:gd name="connsiteY1" fmla="*/ 0 h 3582225"/>
              <a:gd name="connsiteX2" fmla="*/ 3230346 w 3230346"/>
              <a:gd name="connsiteY2" fmla="*/ 3582225 h 3582225"/>
              <a:gd name="connsiteX3" fmla="*/ 0 w 3230346"/>
              <a:gd name="connsiteY3" fmla="*/ 3582225 h 3582225"/>
              <a:gd name="connsiteX4" fmla="*/ 0 w 3230346"/>
              <a:gd name="connsiteY4" fmla="*/ 0 h 3582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30346" h="3582225">
                <a:moveTo>
                  <a:pt x="0" y="0"/>
                </a:moveTo>
                <a:lnTo>
                  <a:pt x="3230346" y="0"/>
                </a:lnTo>
                <a:lnTo>
                  <a:pt x="3230346" y="3582225"/>
                </a:lnTo>
                <a:lnTo>
                  <a:pt x="0" y="3582225"/>
                </a:lnTo>
                <a:lnTo>
                  <a:pt x="0" y="0"/>
                </a:ln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54686" tIns="154686" rIns="206248" bIns="232029" numCol="1" spcCol="1270" anchor="t" anchorCtr="0">
            <a:noAutofit/>
          </a:bodyPr>
          <a:lstStyle/>
          <a:p>
            <a:pPr marL="285750" lvl="1" indent="-285750" algn="l" defTabSz="1289050">
              <a:lnSpc>
                <a:spcPct val="90000"/>
              </a:lnSpc>
              <a:spcBef>
                <a:spcPct val="0"/>
              </a:spcBef>
              <a:spcAft>
                <a:spcPct val="15000"/>
              </a:spcAft>
              <a:buChar char="•"/>
            </a:pPr>
            <a:r>
              <a:rPr lang="en-GB" sz="2400" kern="1200" dirty="0"/>
              <a:t>X-ray </a:t>
            </a:r>
            <a:endParaRPr lang="en-US" sz="2400" kern="1200" dirty="0"/>
          </a:p>
          <a:p>
            <a:pPr marL="285750" lvl="1" indent="-285750" algn="l" defTabSz="1289050">
              <a:lnSpc>
                <a:spcPct val="90000"/>
              </a:lnSpc>
              <a:spcBef>
                <a:spcPct val="0"/>
              </a:spcBef>
              <a:spcAft>
                <a:spcPct val="15000"/>
              </a:spcAft>
              <a:buChar char="•"/>
            </a:pPr>
            <a:r>
              <a:rPr lang="en-GB" sz="2400" kern="1200" dirty="0"/>
              <a:t>CT scan </a:t>
            </a:r>
          </a:p>
          <a:p>
            <a:pPr marL="285750" lvl="1" indent="-285750" algn="l" defTabSz="1289050">
              <a:lnSpc>
                <a:spcPct val="90000"/>
              </a:lnSpc>
              <a:spcBef>
                <a:spcPct val="0"/>
              </a:spcBef>
              <a:spcAft>
                <a:spcPct val="15000"/>
              </a:spcAft>
              <a:buChar char="•"/>
            </a:pPr>
            <a:r>
              <a:rPr lang="en-GB" sz="2400" kern="1200" dirty="0"/>
              <a:t>PET – CT scan </a:t>
            </a:r>
          </a:p>
          <a:p>
            <a:pPr marL="285750" lvl="1" indent="-285750" algn="l" defTabSz="1289050">
              <a:lnSpc>
                <a:spcPct val="90000"/>
              </a:lnSpc>
              <a:spcBef>
                <a:spcPct val="0"/>
              </a:spcBef>
              <a:spcAft>
                <a:spcPct val="15000"/>
              </a:spcAft>
              <a:buChar char="•"/>
            </a:pPr>
            <a:r>
              <a:rPr lang="en-GB" sz="2400" kern="1200" dirty="0"/>
              <a:t>MRI scan </a:t>
            </a:r>
          </a:p>
          <a:p>
            <a:pPr marL="285750" lvl="1" indent="-285750" algn="l" defTabSz="1289050">
              <a:lnSpc>
                <a:spcPct val="90000"/>
              </a:lnSpc>
              <a:spcBef>
                <a:spcPct val="0"/>
              </a:spcBef>
              <a:spcAft>
                <a:spcPct val="15000"/>
              </a:spcAft>
              <a:buChar char="•"/>
            </a:pPr>
            <a:r>
              <a:rPr lang="en-GB" sz="2400" dirty="0"/>
              <a:t>Nasendoscopy</a:t>
            </a:r>
            <a:endParaRPr lang="en-GB" sz="2400" kern="1200" dirty="0"/>
          </a:p>
          <a:p>
            <a:pPr marL="285750" lvl="1" indent="-285750" algn="l" defTabSz="1289050">
              <a:lnSpc>
                <a:spcPct val="90000"/>
              </a:lnSpc>
              <a:spcBef>
                <a:spcPct val="0"/>
              </a:spcBef>
              <a:spcAft>
                <a:spcPct val="15000"/>
              </a:spcAft>
              <a:buChar char="•"/>
            </a:pPr>
            <a:r>
              <a:rPr lang="en-GB" sz="2400" kern="1200" dirty="0"/>
              <a:t>Panendoscopy</a:t>
            </a:r>
          </a:p>
          <a:p>
            <a:pPr marL="285750" lvl="1" indent="-285750" defTabSz="1289050">
              <a:lnSpc>
                <a:spcPct val="90000"/>
              </a:lnSpc>
              <a:spcBef>
                <a:spcPct val="0"/>
              </a:spcBef>
              <a:spcAft>
                <a:spcPct val="15000"/>
              </a:spcAft>
              <a:buFontTx/>
              <a:buChar char="•"/>
            </a:pPr>
            <a:r>
              <a:rPr lang="en-GB" sz="2400" kern="1200" dirty="0"/>
              <a:t>Biopsy (examination of solid tissue under a microscope</a:t>
            </a:r>
            <a:r>
              <a:rPr lang="en-GB" sz="2400" dirty="0"/>
              <a:t>) </a:t>
            </a:r>
          </a:p>
          <a:p>
            <a:pPr marL="285750" lvl="1" indent="-285750" defTabSz="1289050">
              <a:lnSpc>
                <a:spcPct val="90000"/>
              </a:lnSpc>
              <a:spcBef>
                <a:spcPct val="0"/>
              </a:spcBef>
              <a:spcAft>
                <a:spcPct val="15000"/>
              </a:spcAft>
              <a:buFontTx/>
              <a:buChar char="•"/>
            </a:pPr>
            <a:r>
              <a:rPr lang="en-GB" sz="2400" dirty="0"/>
              <a:t>Cytology (examination of cells from a fluid sample under a microscope)</a:t>
            </a:r>
          </a:p>
          <a:p>
            <a:pPr marL="285750" lvl="1" indent="-285750" algn="l" defTabSz="1289050">
              <a:lnSpc>
                <a:spcPct val="90000"/>
              </a:lnSpc>
              <a:spcBef>
                <a:spcPct val="0"/>
              </a:spcBef>
              <a:spcAft>
                <a:spcPct val="15000"/>
              </a:spcAft>
              <a:buChar char="•"/>
            </a:pPr>
            <a:endParaRPr lang="en-GB" sz="2400" kern="1200" dirty="0"/>
          </a:p>
        </p:txBody>
      </p:sp>
      <p:pic>
        <p:nvPicPr>
          <p:cNvPr id="18" name="Content Placeholder 4">
            <a:extLst>
              <a:ext uri="{FF2B5EF4-FFF2-40B4-BE49-F238E27FC236}">
                <a16:creationId xmlns:a16="http://schemas.microsoft.com/office/drawing/2014/main" id="{7CCAED24-8801-4252-AD17-F1EA72938CCB}"/>
              </a:ext>
            </a:extLst>
          </p:cNvPr>
          <p:cNvPicPr>
            <a:picLocks noChangeAspect="1"/>
          </p:cNvPicPr>
          <p:nvPr/>
        </p:nvPicPr>
        <p:blipFill>
          <a:blip r:embed="rId5"/>
          <a:stretch>
            <a:fillRect/>
          </a:stretch>
        </p:blipFill>
        <p:spPr>
          <a:xfrm>
            <a:off x="7827092" y="1484766"/>
            <a:ext cx="3525719" cy="4981995"/>
          </a:xfrm>
          <a:prstGeom prst="rect">
            <a:avLst/>
          </a:prstGeom>
        </p:spPr>
      </p:pic>
      <p:pic>
        <p:nvPicPr>
          <p:cNvPr id="8" name="Audio 7">
            <a:hlinkClick r:id="" action="ppaction://media"/>
            <a:extLst>
              <a:ext uri="{FF2B5EF4-FFF2-40B4-BE49-F238E27FC236}">
                <a16:creationId xmlns:a16="http://schemas.microsoft.com/office/drawing/2014/main" id="{C9F6335B-BBE0-4C9C-AA41-8FC6738A6A61}"/>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693073757"/>
      </p:ext>
    </p:extLst>
  </p:cSld>
  <p:clrMapOvr>
    <a:masterClrMapping/>
  </p:clrMapOvr>
  <mc:AlternateContent xmlns:mc="http://schemas.openxmlformats.org/markup-compatibility/2006" xmlns:p14="http://schemas.microsoft.com/office/powerpoint/2010/main">
    <mc:Choice Requires="p14">
      <p:transition spd="slow" p14:dur="2000" advTm="12757"/>
    </mc:Choice>
    <mc:Fallback xmlns="">
      <p:transition spd="slow" advTm="1275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a:xfrm>
            <a:off x="838200" y="-59534"/>
            <a:ext cx="10515600" cy="1012719"/>
          </a:xfrm>
        </p:spPr>
        <p:txBody>
          <a:bodyPr/>
          <a:lstStyle/>
          <a:p>
            <a:r>
              <a:rPr lang="en-GB" dirty="0"/>
              <a:t>Head &amp; Neck – Diagnosis - Larynx</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13</a:t>
            </a:fld>
            <a:endParaRPr lang="en-GB"/>
          </a:p>
        </p:txBody>
      </p:sp>
      <p:sp>
        <p:nvSpPr>
          <p:cNvPr id="11" name="Freeform: Shape 10">
            <a:extLst>
              <a:ext uri="{FF2B5EF4-FFF2-40B4-BE49-F238E27FC236}">
                <a16:creationId xmlns:a16="http://schemas.microsoft.com/office/drawing/2014/main" id="{96312686-F9F8-46E4-8018-F59553195998}"/>
              </a:ext>
            </a:extLst>
          </p:cNvPr>
          <p:cNvSpPr/>
          <p:nvPr/>
        </p:nvSpPr>
        <p:spPr>
          <a:xfrm>
            <a:off x="752637" y="1486441"/>
            <a:ext cx="6235017" cy="806383"/>
          </a:xfrm>
          <a:custGeom>
            <a:avLst/>
            <a:gdLst>
              <a:gd name="connsiteX0" fmla="*/ 0 w 3230346"/>
              <a:gd name="connsiteY0" fmla="*/ 0 h 835200"/>
              <a:gd name="connsiteX1" fmla="*/ 3230346 w 3230346"/>
              <a:gd name="connsiteY1" fmla="*/ 0 h 835200"/>
              <a:gd name="connsiteX2" fmla="*/ 3230346 w 3230346"/>
              <a:gd name="connsiteY2" fmla="*/ 835200 h 835200"/>
              <a:gd name="connsiteX3" fmla="*/ 0 w 3230346"/>
              <a:gd name="connsiteY3" fmla="*/ 835200 h 835200"/>
              <a:gd name="connsiteX4" fmla="*/ 0 w 3230346"/>
              <a:gd name="connsiteY4" fmla="*/ 0 h 835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30346" h="835200">
                <a:moveTo>
                  <a:pt x="0" y="0"/>
                </a:moveTo>
                <a:lnTo>
                  <a:pt x="3230346" y="0"/>
                </a:lnTo>
                <a:lnTo>
                  <a:pt x="3230346" y="835200"/>
                </a:lnTo>
                <a:lnTo>
                  <a:pt x="0" y="835200"/>
                </a:lnTo>
                <a:lnTo>
                  <a:pt x="0" y="0"/>
                </a:lnTo>
                <a:close/>
              </a:path>
            </a:pathLst>
          </a:cu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06248" tIns="117856" rIns="206248" bIns="117856" numCol="1" spcCol="1270" anchor="ctr" anchorCtr="0">
            <a:noAutofit/>
          </a:bodyPr>
          <a:lstStyle/>
          <a:p>
            <a:pPr marL="0" lvl="0" indent="0" algn="ctr" defTabSz="1289050">
              <a:lnSpc>
                <a:spcPct val="90000"/>
              </a:lnSpc>
              <a:spcBef>
                <a:spcPct val="0"/>
              </a:spcBef>
              <a:spcAft>
                <a:spcPct val="35000"/>
              </a:spcAft>
              <a:buNone/>
            </a:pPr>
            <a:r>
              <a:rPr lang="en-US" sz="2900" kern="1200" dirty="0"/>
              <a:t>Larynx</a:t>
            </a:r>
          </a:p>
        </p:txBody>
      </p:sp>
      <p:sp>
        <p:nvSpPr>
          <p:cNvPr id="12" name="Freeform: Shape 11">
            <a:extLst>
              <a:ext uri="{FF2B5EF4-FFF2-40B4-BE49-F238E27FC236}">
                <a16:creationId xmlns:a16="http://schemas.microsoft.com/office/drawing/2014/main" id="{B225E9E2-5136-442C-95B5-C732E6BBF54D}"/>
              </a:ext>
            </a:extLst>
          </p:cNvPr>
          <p:cNvSpPr/>
          <p:nvPr/>
        </p:nvSpPr>
        <p:spPr>
          <a:xfrm>
            <a:off x="752637" y="2292824"/>
            <a:ext cx="6235017" cy="4012443"/>
          </a:xfrm>
          <a:custGeom>
            <a:avLst/>
            <a:gdLst>
              <a:gd name="connsiteX0" fmla="*/ 0 w 3230346"/>
              <a:gd name="connsiteY0" fmla="*/ 0 h 3582225"/>
              <a:gd name="connsiteX1" fmla="*/ 3230346 w 3230346"/>
              <a:gd name="connsiteY1" fmla="*/ 0 h 3582225"/>
              <a:gd name="connsiteX2" fmla="*/ 3230346 w 3230346"/>
              <a:gd name="connsiteY2" fmla="*/ 3582225 h 3582225"/>
              <a:gd name="connsiteX3" fmla="*/ 0 w 3230346"/>
              <a:gd name="connsiteY3" fmla="*/ 3582225 h 3582225"/>
              <a:gd name="connsiteX4" fmla="*/ 0 w 3230346"/>
              <a:gd name="connsiteY4" fmla="*/ 0 h 3582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30346" h="3582225">
                <a:moveTo>
                  <a:pt x="0" y="0"/>
                </a:moveTo>
                <a:lnTo>
                  <a:pt x="3230346" y="0"/>
                </a:lnTo>
                <a:lnTo>
                  <a:pt x="3230346" y="3582225"/>
                </a:lnTo>
                <a:lnTo>
                  <a:pt x="0" y="3582225"/>
                </a:lnTo>
                <a:lnTo>
                  <a:pt x="0" y="0"/>
                </a:ln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54686" tIns="154686" rIns="206248" bIns="232029" numCol="1" spcCol="1270" anchor="t" anchorCtr="0">
            <a:noAutofit/>
          </a:bodyPr>
          <a:lstStyle/>
          <a:p>
            <a:pPr marL="285750" lvl="1" indent="-285750" defTabSz="1289050">
              <a:lnSpc>
                <a:spcPct val="90000"/>
              </a:lnSpc>
              <a:spcBef>
                <a:spcPct val="0"/>
              </a:spcBef>
              <a:spcAft>
                <a:spcPct val="15000"/>
              </a:spcAft>
              <a:buFont typeface="Arial" panose="020B0604020202020204" pitchFamily="34" charset="0"/>
              <a:buChar char="•"/>
            </a:pPr>
            <a:r>
              <a:rPr lang="en-GB" sz="2400" dirty="0"/>
              <a:t>Ultrasound</a:t>
            </a:r>
          </a:p>
          <a:p>
            <a:pPr marL="285750" lvl="1" indent="-285750" algn="l" defTabSz="1289050">
              <a:lnSpc>
                <a:spcPct val="90000"/>
              </a:lnSpc>
              <a:spcBef>
                <a:spcPct val="0"/>
              </a:spcBef>
              <a:spcAft>
                <a:spcPct val="15000"/>
              </a:spcAft>
              <a:buFont typeface="Arial" panose="020B0604020202020204" pitchFamily="34" charset="0"/>
              <a:buChar char="•"/>
            </a:pPr>
            <a:r>
              <a:rPr lang="en-GB" sz="2400" kern="1200" dirty="0"/>
              <a:t>Laryngoscopy</a:t>
            </a:r>
          </a:p>
          <a:p>
            <a:pPr marL="285750" lvl="1" indent="-285750" algn="l" defTabSz="1289050">
              <a:lnSpc>
                <a:spcPct val="90000"/>
              </a:lnSpc>
              <a:spcBef>
                <a:spcPct val="0"/>
              </a:spcBef>
              <a:spcAft>
                <a:spcPct val="15000"/>
              </a:spcAft>
              <a:buFont typeface="Arial" panose="020B0604020202020204" pitchFamily="34" charset="0"/>
              <a:buChar char="•"/>
            </a:pPr>
            <a:r>
              <a:rPr lang="en-GB" sz="2400" kern="1200" dirty="0"/>
              <a:t>Transnasal oesophagoscopy (used to take video of the nose, throat &amp; larynx)</a:t>
            </a:r>
          </a:p>
          <a:p>
            <a:pPr marL="285750" lvl="1" indent="-285750" algn="l" defTabSz="1289050">
              <a:lnSpc>
                <a:spcPct val="90000"/>
              </a:lnSpc>
              <a:spcBef>
                <a:spcPct val="0"/>
              </a:spcBef>
              <a:spcAft>
                <a:spcPct val="15000"/>
              </a:spcAft>
              <a:buFont typeface="Arial" panose="020B0604020202020204" pitchFamily="34" charset="0"/>
              <a:buChar char="•"/>
            </a:pPr>
            <a:r>
              <a:rPr lang="en-GB" sz="2400" dirty="0"/>
              <a:t>Videolaryngoscopy (records the movement of vocal chords while speaking)</a:t>
            </a:r>
            <a:endParaRPr lang="en-GB" sz="2400" kern="1200" dirty="0"/>
          </a:p>
          <a:p>
            <a:pPr marL="285750" lvl="1" indent="-285750" algn="l" defTabSz="1289050">
              <a:lnSpc>
                <a:spcPct val="90000"/>
              </a:lnSpc>
              <a:spcBef>
                <a:spcPct val="0"/>
              </a:spcBef>
              <a:spcAft>
                <a:spcPct val="15000"/>
              </a:spcAft>
              <a:buFont typeface="Arial" panose="020B0604020202020204" pitchFamily="34" charset="0"/>
              <a:buChar char="•"/>
            </a:pPr>
            <a:r>
              <a:rPr lang="en-GB" sz="2400" kern="1200" dirty="0"/>
              <a:t>CT scan </a:t>
            </a:r>
            <a:endParaRPr lang="en-US" sz="2400" kern="1200" dirty="0"/>
          </a:p>
          <a:p>
            <a:pPr marL="285750" lvl="1" indent="-285750" algn="l" defTabSz="1289050">
              <a:lnSpc>
                <a:spcPct val="90000"/>
              </a:lnSpc>
              <a:spcBef>
                <a:spcPct val="0"/>
              </a:spcBef>
              <a:spcAft>
                <a:spcPct val="15000"/>
              </a:spcAft>
              <a:buFont typeface="Arial" panose="020B0604020202020204" pitchFamily="34" charset="0"/>
              <a:buChar char="•"/>
            </a:pPr>
            <a:r>
              <a:rPr lang="en-GB" sz="2400" kern="1200" dirty="0"/>
              <a:t>MRI scan </a:t>
            </a:r>
          </a:p>
          <a:p>
            <a:pPr marL="285750" lvl="1" indent="-285750" algn="l" defTabSz="1289050">
              <a:lnSpc>
                <a:spcPct val="90000"/>
              </a:lnSpc>
              <a:spcBef>
                <a:spcPct val="0"/>
              </a:spcBef>
              <a:spcAft>
                <a:spcPct val="15000"/>
              </a:spcAft>
              <a:buFont typeface="Arial" panose="020B0604020202020204" pitchFamily="34" charset="0"/>
              <a:buChar char="•"/>
            </a:pPr>
            <a:r>
              <a:rPr lang="en-GB" sz="2400" kern="1200" dirty="0"/>
              <a:t>PET/CT scan</a:t>
            </a:r>
          </a:p>
          <a:p>
            <a:pPr marL="285750" lvl="1" indent="-285750" algn="l" defTabSz="1289050">
              <a:lnSpc>
                <a:spcPct val="90000"/>
              </a:lnSpc>
              <a:spcBef>
                <a:spcPct val="0"/>
              </a:spcBef>
              <a:spcAft>
                <a:spcPct val="15000"/>
              </a:spcAft>
              <a:buFont typeface="Arial" panose="020B0604020202020204" pitchFamily="34" charset="0"/>
              <a:buChar char="•"/>
            </a:pPr>
            <a:r>
              <a:rPr lang="en-GB" sz="2400" dirty="0"/>
              <a:t>Fine needle aspirate (FNA) biopsy</a:t>
            </a:r>
            <a:r>
              <a:rPr lang="en-GB" sz="2400" kern="1200" dirty="0"/>
              <a:t> </a:t>
            </a:r>
          </a:p>
        </p:txBody>
      </p:sp>
      <p:pic>
        <p:nvPicPr>
          <p:cNvPr id="8" name="Picture 7">
            <a:extLst>
              <a:ext uri="{FF2B5EF4-FFF2-40B4-BE49-F238E27FC236}">
                <a16:creationId xmlns:a16="http://schemas.microsoft.com/office/drawing/2014/main" id="{6751549D-AEB9-4E24-BFC7-01148227E4B6}"/>
              </a:ext>
            </a:extLst>
          </p:cNvPr>
          <p:cNvPicPr>
            <a:picLocks noChangeAspect="1"/>
          </p:cNvPicPr>
          <p:nvPr/>
        </p:nvPicPr>
        <p:blipFill>
          <a:blip r:embed="rId5"/>
          <a:stretch>
            <a:fillRect/>
          </a:stretch>
        </p:blipFill>
        <p:spPr>
          <a:xfrm>
            <a:off x="7517191" y="2564005"/>
            <a:ext cx="3836609" cy="2744977"/>
          </a:xfrm>
          <a:prstGeom prst="rect">
            <a:avLst/>
          </a:prstGeom>
        </p:spPr>
      </p:pic>
      <p:pic>
        <p:nvPicPr>
          <p:cNvPr id="10" name="Audio 9">
            <a:hlinkClick r:id="" action="ppaction://media"/>
            <a:extLst>
              <a:ext uri="{FF2B5EF4-FFF2-40B4-BE49-F238E27FC236}">
                <a16:creationId xmlns:a16="http://schemas.microsoft.com/office/drawing/2014/main" id="{A42C7E9E-4B41-4A82-A741-B310416A558E}"/>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994694341"/>
      </p:ext>
    </p:extLst>
  </p:cSld>
  <p:clrMapOvr>
    <a:masterClrMapping/>
  </p:clrMapOvr>
  <mc:AlternateContent xmlns:mc="http://schemas.openxmlformats.org/markup-compatibility/2006" xmlns:p14="http://schemas.microsoft.com/office/powerpoint/2010/main">
    <mc:Choice Requires="p14">
      <p:transition spd="slow" p14:dur="2000" advTm="11165"/>
    </mc:Choice>
    <mc:Fallback xmlns="">
      <p:transition spd="slow" advTm="1116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Head &amp; Neck – Diagnosis - Thyroid</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14</a:t>
            </a:fld>
            <a:endParaRPr lang="en-GB"/>
          </a:p>
        </p:txBody>
      </p:sp>
      <p:grpSp>
        <p:nvGrpSpPr>
          <p:cNvPr id="15" name="Group 14">
            <a:extLst>
              <a:ext uri="{FF2B5EF4-FFF2-40B4-BE49-F238E27FC236}">
                <a16:creationId xmlns:a16="http://schemas.microsoft.com/office/drawing/2014/main" id="{A7CC565F-4981-4D7C-9E78-9B21CDA8A761}"/>
              </a:ext>
            </a:extLst>
          </p:cNvPr>
          <p:cNvGrpSpPr/>
          <p:nvPr/>
        </p:nvGrpSpPr>
        <p:grpSpPr>
          <a:xfrm>
            <a:off x="750326" y="1486440"/>
            <a:ext cx="6237328" cy="4777882"/>
            <a:chOff x="8120140" y="1486440"/>
            <a:chExt cx="3230346" cy="4777882"/>
          </a:xfrm>
        </p:grpSpPr>
        <p:sp>
          <p:nvSpPr>
            <p:cNvPr id="13" name="Freeform: Shape 12">
              <a:extLst>
                <a:ext uri="{FF2B5EF4-FFF2-40B4-BE49-F238E27FC236}">
                  <a16:creationId xmlns:a16="http://schemas.microsoft.com/office/drawing/2014/main" id="{837C8C7A-9476-4752-A841-15F0766BAC3B}"/>
                </a:ext>
              </a:extLst>
            </p:cNvPr>
            <p:cNvSpPr/>
            <p:nvPr/>
          </p:nvSpPr>
          <p:spPr>
            <a:xfrm>
              <a:off x="8120140" y="1486440"/>
              <a:ext cx="3230346" cy="835200"/>
            </a:xfrm>
            <a:custGeom>
              <a:avLst/>
              <a:gdLst>
                <a:gd name="connsiteX0" fmla="*/ 0 w 3230346"/>
                <a:gd name="connsiteY0" fmla="*/ 0 h 835200"/>
                <a:gd name="connsiteX1" fmla="*/ 3230346 w 3230346"/>
                <a:gd name="connsiteY1" fmla="*/ 0 h 835200"/>
                <a:gd name="connsiteX2" fmla="*/ 3230346 w 3230346"/>
                <a:gd name="connsiteY2" fmla="*/ 835200 h 835200"/>
                <a:gd name="connsiteX3" fmla="*/ 0 w 3230346"/>
                <a:gd name="connsiteY3" fmla="*/ 835200 h 835200"/>
                <a:gd name="connsiteX4" fmla="*/ 0 w 3230346"/>
                <a:gd name="connsiteY4" fmla="*/ 0 h 835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30346" h="835200">
                  <a:moveTo>
                    <a:pt x="0" y="0"/>
                  </a:moveTo>
                  <a:lnTo>
                    <a:pt x="3230346" y="0"/>
                  </a:lnTo>
                  <a:lnTo>
                    <a:pt x="3230346" y="835200"/>
                  </a:lnTo>
                  <a:lnTo>
                    <a:pt x="0" y="835200"/>
                  </a:lnTo>
                  <a:lnTo>
                    <a:pt x="0" y="0"/>
                  </a:lnTo>
                  <a:close/>
                </a:path>
              </a:pathLst>
            </a:cu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06248" tIns="117856" rIns="206248" bIns="117856" numCol="1" spcCol="1270" anchor="ctr" anchorCtr="0">
              <a:noAutofit/>
            </a:bodyPr>
            <a:lstStyle/>
            <a:p>
              <a:pPr marL="0" lvl="0" indent="0" algn="ctr" defTabSz="1289050">
                <a:lnSpc>
                  <a:spcPct val="90000"/>
                </a:lnSpc>
                <a:spcBef>
                  <a:spcPct val="0"/>
                </a:spcBef>
                <a:spcAft>
                  <a:spcPct val="35000"/>
                </a:spcAft>
                <a:buNone/>
              </a:pPr>
              <a:r>
                <a:rPr lang="en-US" sz="2900" kern="1200" dirty="0"/>
                <a:t>Thyroid</a:t>
              </a:r>
            </a:p>
          </p:txBody>
        </p:sp>
        <p:sp>
          <p:nvSpPr>
            <p:cNvPr id="14" name="Freeform: Shape 13">
              <a:extLst>
                <a:ext uri="{FF2B5EF4-FFF2-40B4-BE49-F238E27FC236}">
                  <a16:creationId xmlns:a16="http://schemas.microsoft.com/office/drawing/2014/main" id="{86672695-DC58-4C1C-A357-C1EB15AB2C1D}"/>
                </a:ext>
              </a:extLst>
            </p:cNvPr>
            <p:cNvSpPr/>
            <p:nvPr/>
          </p:nvSpPr>
          <p:spPr>
            <a:xfrm>
              <a:off x="8120140" y="2321640"/>
              <a:ext cx="3230346" cy="3942682"/>
            </a:xfrm>
            <a:custGeom>
              <a:avLst/>
              <a:gdLst>
                <a:gd name="connsiteX0" fmla="*/ 0 w 3230346"/>
                <a:gd name="connsiteY0" fmla="*/ 0 h 3582225"/>
                <a:gd name="connsiteX1" fmla="*/ 3230346 w 3230346"/>
                <a:gd name="connsiteY1" fmla="*/ 0 h 3582225"/>
                <a:gd name="connsiteX2" fmla="*/ 3230346 w 3230346"/>
                <a:gd name="connsiteY2" fmla="*/ 3582225 h 3582225"/>
                <a:gd name="connsiteX3" fmla="*/ 0 w 3230346"/>
                <a:gd name="connsiteY3" fmla="*/ 3582225 h 3582225"/>
                <a:gd name="connsiteX4" fmla="*/ 0 w 3230346"/>
                <a:gd name="connsiteY4" fmla="*/ 0 h 3582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30346" h="3582225">
                  <a:moveTo>
                    <a:pt x="0" y="0"/>
                  </a:moveTo>
                  <a:lnTo>
                    <a:pt x="3230346" y="0"/>
                  </a:lnTo>
                  <a:lnTo>
                    <a:pt x="3230346" y="3582225"/>
                  </a:lnTo>
                  <a:lnTo>
                    <a:pt x="0" y="3582225"/>
                  </a:lnTo>
                  <a:lnTo>
                    <a:pt x="0" y="0"/>
                  </a:ln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54686" tIns="154686" rIns="206248" bIns="232029" numCol="1" spcCol="1270" anchor="t" anchorCtr="0">
              <a:noAutofit/>
            </a:bodyPr>
            <a:lstStyle/>
            <a:p>
              <a:pPr marL="285750" lvl="1" indent="-285750" algn="l" defTabSz="1289050">
                <a:lnSpc>
                  <a:spcPct val="90000"/>
                </a:lnSpc>
                <a:spcBef>
                  <a:spcPct val="0"/>
                </a:spcBef>
                <a:spcAft>
                  <a:spcPct val="15000"/>
                </a:spcAft>
                <a:buFont typeface="Arial" panose="020B0604020202020204" pitchFamily="34" charset="0"/>
                <a:buChar char="•"/>
              </a:pPr>
              <a:r>
                <a:rPr lang="en-GB" sz="2400" kern="1200" dirty="0"/>
                <a:t>Ultrasound scan </a:t>
              </a:r>
              <a:endParaRPr lang="en-US" sz="2400" kern="1200" dirty="0"/>
            </a:p>
            <a:p>
              <a:pPr marL="285750" lvl="1" indent="-285750" algn="l" defTabSz="1289050">
                <a:lnSpc>
                  <a:spcPct val="90000"/>
                </a:lnSpc>
                <a:spcBef>
                  <a:spcPct val="0"/>
                </a:spcBef>
                <a:spcAft>
                  <a:spcPct val="15000"/>
                </a:spcAft>
                <a:buFont typeface="Arial" panose="020B0604020202020204" pitchFamily="34" charset="0"/>
                <a:buChar char="•"/>
              </a:pPr>
              <a:r>
                <a:rPr lang="en-GB" sz="2400" kern="1200" dirty="0"/>
                <a:t>Biopsy </a:t>
              </a:r>
            </a:p>
            <a:p>
              <a:pPr marL="285750" lvl="1" indent="-285750" algn="l" defTabSz="1289050">
                <a:lnSpc>
                  <a:spcPct val="90000"/>
                </a:lnSpc>
                <a:spcBef>
                  <a:spcPct val="0"/>
                </a:spcBef>
                <a:spcAft>
                  <a:spcPct val="15000"/>
                </a:spcAft>
                <a:buFont typeface="Arial" panose="020B0604020202020204" pitchFamily="34" charset="0"/>
                <a:buChar char="•"/>
              </a:pPr>
              <a:r>
                <a:rPr lang="en-GB" sz="2400" kern="1200" dirty="0"/>
                <a:t>CT scan </a:t>
              </a:r>
              <a:endParaRPr lang="en-US" sz="2400" kern="1200" dirty="0"/>
            </a:p>
            <a:p>
              <a:pPr marL="285750" lvl="1" indent="-285750" algn="l" defTabSz="1289050">
                <a:lnSpc>
                  <a:spcPct val="90000"/>
                </a:lnSpc>
                <a:spcBef>
                  <a:spcPct val="0"/>
                </a:spcBef>
                <a:spcAft>
                  <a:spcPct val="15000"/>
                </a:spcAft>
                <a:buFont typeface="Arial" panose="020B0604020202020204" pitchFamily="34" charset="0"/>
                <a:buChar char="•"/>
              </a:pPr>
              <a:r>
                <a:rPr lang="en-GB" sz="2400" kern="1200" dirty="0"/>
                <a:t>MRI scan </a:t>
              </a:r>
            </a:p>
            <a:p>
              <a:pPr marL="285750" lvl="1" indent="-285750" algn="l" defTabSz="1289050">
                <a:lnSpc>
                  <a:spcPct val="90000"/>
                </a:lnSpc>
                <a:spcBef>
                  <a:spcPct val="0"/>
                </a:spcBef>
                <a:spcAft>
                  <a:spcPct val="15000"/>
                </a:spcAft>
                <a:buFont typeface="Arial" panose="020B0604020202020204" pitchFamily="34" charset="0"/>
                <a:buChar char="•"/>
              </a:pPr>
              <a:r>
                <a:rPr lang="en-GB" sz="2400" kern="1200" dirty="0"/>
                <a:t>Thyroid uptake scan </a:t>
              </a:r>
            </a:p>
            <a:p>
              <a:pPr marL="285750" lvl="1" indent="-285750" algn="l" defTabSz="1289050">
                <a:lnSpc>
                  <a:spcPct val="90000"/>
                </a:lnSpc>
                <a:spcBef>
                  <a:spcPct val="0"/>
                </a:spcBef>
                <a:spcAft>
                  <a:spcPct val="15000"/>
                </a:spcAft>
                <a:buFont typeface="Arial" panose="020B0604020202020204" pitchFamily="34" charset="0"/>
                <a:buChar char="•"/>
              </a:pPr>
              <a:r>
                <a:rPr lang="en-GB" sz="2400" kern="1200" dirty="0"/>
                <a:t>PET scan </a:t>
              </a:r>
            </a:p>
          </p:txBody>
        </p:sp>
      </p:grpSp>
      <p:pic>
        <p:nvPicPr>
          <p:cNvPr id="3" name="Picture 2">
            <a:extLst>
              <a:ext uri="{FF2B5EF4-FFF2-40B4-BE49-F238E27FC236}">
                <a16:creationId xmlns:a16="http://schemas.microsoft.com/office/drawing/2014/main" id="{1B3EA9A3-001C-47ED-9C95-C33380BA7D8F}"/>
              </a:ext>
            </a:extLst>
          </p:cNvPr>
          <p:cNvPicPr>
            <a:picLocks noChangeAspect="1"/>
          </p:cNvPicPr>
          <p:nvPr/>
        </p:nvPicPr>
        <p:blipFill>
          <a:blip r:embed="rId5"/>
          <a:stretch>
            <a:fillRect/>
          </a:stretch>
        </p:blipFill>
        <p:spPr>
          <a:xfrm>
            <a:off x="7892366" y="1486440"/>
            <a:ext cx="3461433" cy="4777882"/>
          </a:xfrm>
          <a:prstGeom prst="rect">
            <a:avLst/>
          </a:prstGeom>
        </p:spPr>
      </p:pic>
      <p:pic>
        <p:nvPicPr>
          <p:cNvPr id="8" name="Audio 7">
            <a:hlinkClick r:id="" action="ppaction://media"/>
            <a:extLst>
              <a:ext uri="{FF2B5EF4-FFF2-40B4-BE49-F238E27FC236}">
                <a16:creationId xmlns:a16="http://schemas.microsoft.com/office/drawing/2014/main" id="{83D6E7C9-0756-4088-9263-994FE38632E1}"/>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499201476"/>
      </p:ext>
    </p:extLst>
  </p:cSld>
  <p:clrMapOvr>
    <a:masterClrMapping/>
  </p:clrMapOvr>
  <mc:AlternateContent xmlns:mc="http://schemas.openxmlformats.org/markup-compatibility/2006" xmlns:p14="http://schemas.microsoft.com/office/powerpoint/2010/main">
    <mc:Choice Requires="p14">
      <p:transition spd="slow" p14:dur="2000" advTm="8586"/>
    </mc:Choice>
    <mc:Fallback xmlns="">
      <p:transition spd="slow" advTm="858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Head &amp; Neck – Morphology – Oral Cavity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fontScale="92500" lnSpcReduction="10000"/>
          </a:bodyPr>
          <a:lstStyle/>
          <a:p>
            <a:pPr marL="0" indent="0">
              <a:buNone/>
            </a:pPr>
            <a:r>
              <a:rPr lang="en-GB" dirty="0"/>
              <a:t>Squamous Cell Carcinoma is the most common morphology arising in the oral cavity –M8070/3</a:t>
            </a:r>
          </a:p>
          <a:p>
            <a:endParaRPr lang="en-GB" dirty="0"/>
          </a:p>
          <a:p>
            <a:pPr marL="0" indent="0">
              <a:buNone/>
            </a:pPr>
            <a:r>
              <a:rPr lang="en-GB" dirty="0"/>
              <a:t>The are approximately 600 – 1000 minor salivary glands in the mouth, these are glandular cells which can give rise to various morphologies, including (but not limited to):</a:t>
            </a:r>
          </a:p>
          <a:p>
            <a:pPr marL="531813" indent="-176213"/>
            <a:r>
              <a:rPr lang="en-GB" dirty="0"/>
              <a:t>Adenocarcinoma – M8140/3</a:t>
            </a:r>
          </a:p>
          <a:p>
            <a:pPr marL="531813" indent="-176213"/>
            <a:r>
              <a:rPr lang="en-GB" dirty="0"/>
              <a:t>Mucoepidermoid carcinoma – M8430/3</a:t>
            </a:r>
          </a:p>
          <a:p>
            <a:pPr marL="531813" indent="-176213"/>
            <a:r>
              <a:rPr lang="en-GB" dirty="0"/>
              <a:t>Adenoid cystic carcinoma – M8200/3</a:t>
            </a:r>
          </a:p>
          <a:p>
            <a:pPr marL="531813" indent="-176213"/>
            <a:r>
              <a:rPr lang="en-GB" dirty="0"/>
              <a:t>Secretory carcinoma – M8502/3</a:t>
            </a:r>
          </a:p>
          <a:p>
            <a:pPr marL="531813" indent="-176213"/>
            <a:r>
              <a:rPr lang="en-GB" dirty="0"/>
              <a:t>Salivary duct carcinoma -  M8500/3</a:t>
            </a:r>
          </a:p>
          <a:p>
            <a:pPr marL="531813" indent="-176213"/>
            <a:r>
              <a:rPr lang="en-GB" dirty="0"/>
              <a:t>Polymorphous low-grade adenocarcinoma – </a:t>
            </a:r>
            <a:r>
              <a:rPr lang="en-GB" sz="2400" dirty="0"/>
              <a:t>M8525/3</a:t>
            </a:r>
          </a:p>
          <a:p>
            <a:pPr marL="531813" indent="-176213"/>
            <a:endParaRPr lang="en-GB" sz="2400" dirty="0"/>
          </a:p>
          <a:p>
            <a:pPr marL="812789" lvl="1" indent="0">
              <a:buNone/>
            </a:pPr>
            <a:endParaRPr lang="en-GB" sz="2400" dirty="0">
              <a:highlight>
                <a:srgbClr val="FFFF00"/>
              </a:highlight>
            </a:endParaRP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15</a:t>
            </a:fld>
            <a:endParaRPr lang="en-GB"/>
          </a:p>
        </p:txBody>
      </p:sp>
      <p:pic>
        <p:nvPicPr>
          <p:cNvPr id="12" name="Audio 11">
            <a:hlinkClick r:id="" action="ppaction://media"/>
            <a:extLst>
              <a:ext uri="{FF2B5EF4-FFF2-40B4-BE49-F238E27FC236}">
                <a16:creationId xmlns:a16="http://schemas.microsoft.com/office/drawing/2014/main" id="{590E067C-F5CC-4F0F-9B6A-E1FF6FF45B00}"/>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883828301"/>
      </p:ext>
    </p:extLst>
  </p:cSld>
  <p:clrMapOvr>
    <a:masterClrMapping/>
  </p:clrMapOvr>
  <mc:AlternateContent xmlns:mc="http://schemas.openxmlformats.org/markup-compatibility/2006" xmlns:p14="http://schemas.microsoft.com/office/powerpoint/2010/main">
    <mc:Choice Requires="p14">
      <p:transition spd="slow" p14:dur="2000" advTm="14986"/>
    </mc:Choice>
    <mc:Fallback xmlns="">
      <p:transition spd="slow" advTm="1498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2"/>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Head &amp; Neck – Morphology – Larynx</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9732092" cy="4741453"/>
          </a:xfrm>
        </p:spPr>
        <p:txBody>
          <a:bodyPr>
            <a:normAutofit fontScale="92500" lnSpcReduction="10000"/>
          </a:bodyPr>
          <a:lstStyle/>
          <a:p>
            <a:pPr marL="0" indent="0">
              <a:buNone/>
            </a:pPr>
            <a:r>
              <a:rPr lang="en-GB" dirty="0"/>
              <a:t>Most malignancies of the larynx are squamous cell carcinomas – M8070/3</a:t>
            </a:r>
          </a:p>
          <a:p>
            <a:pPr marL="0" indent="0">
              <a:buNone/>
            </a:pPr>
            <a:r>
              <a:rPr lang="en-GB" dirty="0"/>
              <a:t>Sub-types include:</a:t>
            </a:r>
          </a:p>
          <a:p>
            <a:pPr lvl="1">
              <a:lnSpc>
                <a:spcPct val="110000"/>
              </a:lnSpc>
            </a:pPr>
            <a:r>
              <a:rPr lang="en-GB" dirty="0"/>
              <a:t>Verrucous – M8051/3</a:t>
            </a:r>
          </a:p>
          <a:p>
            <a:pPr lvl="1">
              <a:lnSpc>
                <a:spcPct val="110000"/>
              </a:lnSpc>
            </a:pPr>
            <a:r>
              <a:rPr lang="en-GB" dirty="0"/>
              <a:t>Basaloid – M8083/3</a:t>
            </a:r>
          </a:p>
          <a:p>
            <a:pPr lvl="1">
              <a:lnSpc>
                <a:spcPct val="110000"/>
              </a:lnSpc>
            </a:pPr>
            <a:r>
              <a:rPr lang="en-GB" dirty="0"/>
              <a:t>Papillary – M8052/3</a:t>
            </a:r>
          </a:p>
          <a:p>
            <a:pPr lvl="1"/>
            <a:r>
              <a:rPr lang="en-GB" dirty="0"/>
              <a:t>Spindle cell – M8074/3</a:t>
            </a:r>
          </a:p>
          <a:p>
            <a:pPr lvl="1"/>
            <a:r>
              <a:rPr lang="en-GB" dirty="0"/>
              <a:t>Adenosquamous – M8560/3</a:t>
            </a:r>
          </a:p>
          <a:p>
            <a:pPr lvl="1"/>
            <a:r>
              <a:rPr lang="en-GB" dirty="0"/>
              <a:t>Lymphoepithelial carcinoma - M8082/3</a:t>
            </a:r>
          </a:p>
          <a:p>
            <a:pPr marL="0" indent="0">
              <a:buNone/>
            </a:pPr>
            <a:r>
              <a:rPr lang="en-GB" dirty="0"/>
              <a:t>Rare cancers of the larynx include:</a:t>
            </a:r>
          </a:p>
          <a:p>
            <a:pPr lvl="1"/>
            <a:r>
              <a:rPr lang="en-GB" sz="2400" dirty="0"/>
              <a:t>Neuroendocrine neoplasms – various morphologies including</a:t>
            </a:r>
          </a:p>
          <a:p>
            <a:pPr lvl="2"/>
            <a:r>
              <a:rPr lang="en-GB" sz="2200" dirty="0"/>
              <a:t>Small cell neuroendocrine carcinoma – M8041/3</a:t>
            </a:r>
          </a:p>
          <a:p>
            <a:pPr lvl="2"/>
            <a:r>
              <a:rPr lang="en-GB" sz="2200" dirty="0"/>
              <a:t>Well-differentiated neuroendocrine tumour, Grade 1 / Carcinoid tumours – M8240/3</a:t>
            </a:r>
          </a:p>
          <a:p>
            <a:pPr marL="0" indent="0">
              <a:buNone/>
            </a:pPr>
            <a:endParaRPr lang="en-GB" dirty="0"/>
          </a:p>
          <a:p>
            <a:endParaRPr lang="en-GB"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16</a:t>
            </a:fld>
            <a:endParaRPr lang="en-GB"/>
          </a:p>
        </p:txBody>
      </p:sp>
      <p:pic>
        <p:nvPicPr>
          <p:cNvPr id="7" name="Audio 6">
            <a:hlinkClick r:id="" action="ppaction://media"/>
            <a:extLst>
              <a:ext uri="{FF2B5EF4-FFF2-40B4-BE49-F238E27FC236}">
                <a16:creationId xmlns:a16="http://schemas.microsoft.com/office/drawing/2014/main" id="{668C3528-53A7-4415-8AAC-21A3D404CEBD}"/>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pic>
        <p:nvPicPr>
          <p:cNvPr id="9" name="Picture 8">
            <a:extLst>
              <a:ext uri="{FF2B5EF4-FFF2-40B4-BE49-F238E27FC236}">
                <a16:creationId xmlns:a16="http://schemas.microsoft.com/office/drawing/2014/main" id="{D2DE33D3-3350-03BB-95CC-144B2843701D}"/>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9201151" y="2141539"/>
            <a:ext cx="2143124" cy="2143124"/>
          </a:xfrm>
          <a:prstGeom prst="rect">
            <a:avLst/>
          </a:prstGeom>
        </p:spPr>
      </p:pic>
    </p:spTree>
    <p:extLst>
      <p:ext uri="{BB962C8B-B14F-4D97-AF65-F5344CB8AC3E}">
        <p14:creationId xmlns:p14="http://schemas.microsoft.com/office/powerpoint/2010/main" val="1349767152"/>
      </p:ext>
    </p:extLst>
  </p:cSld>
  <p:clrMapOvr>
    <a:masterClrMapping/>
  </p:clrMapOvr>
  <mc:AlternateContent xmlns:mc="http://schemas.openxmlformats.org/markup-compatibility/2006" xmlns:p14="http://schemas.microsoft.com/office/powerpoint/2010/main">
    <mc:Choice Requires="p14">
      <p:transition spd="slow" p14:dur="2000" advTm="11852"/>
    </mc:Choice>
    <mc:Fallback xmlns="">
      <p:transition spd="slow" advTm="1185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Head &amp; Neck – Morphology – Thyroid</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fontScale="70000" lnSpcReduction="20000"/>
          </a:bodyPr>
          <a:lstStyle/>
          <a:p>
            <a:pPr marL="0" indent="0">
              <a:buNone/>
            </a:pPr>
            <a:r>
              <a:rPr lang="en-GB" dirty="0"/>
              <a:t>There are four main types of carcinoma that arise within the thyroid gland</a:t>
            </a:r>
          </a:p>
          <a:p>
            <a:r>
              <a:rPr lang="en-GB" dirty="0"/>
              <a:t>Papillary carcinoma – M8260/3 - this is the most common</a:t>
            </a:r>
          </a:p>
          <a:p>
            <a:r>
              <a:rPr lang="en-GB" dirty="0"/>
              <a:t>Follicular thyroid carcinoma  -  M8330/3</a:t>
            </a:r>
          </a:p>
          <a:p>
            <a:r>
              <a:rPr lang="en-GB" dirty="0"/>
              <a:t>*Non-invasive follicular papillary thyroid tumour – M8349/1*</a:t>
            </a:r>
          </a:p>
          <a:p>
            <a:r>
              <a:rPr lang="en-GB" dirty="0"/>
              <a:t>Medullary carcinoma – M8345/3</a:t>
            </a:r>
          </a:p>
          <a:p>
            <a:r>
              <a:rPr lang="en-GB" dirty="0"/>
              <a:t>Anaplastic carcinoma – M8021/3</a:t>
            </a:r>
          </a:p>
          <a:p>
            <a:pPr marL="0" indent="0">
              <a:buNone/>
            </a:pPr>
            <a:r>
              <a:rPr lang="en-GB" dirty="0"/>
              <a:t>Other, rarer types include:</a:t>
            </a:r>
          </a:p>
          <a:p>
            <a:r>
              <a:rPr lang="en-GB" dirty="0" err="1"/>
              <a:t>Oncocytic</a:t>
            </a:r>
            <a:r>
              <a:rPr lang="en-GB" dirty="0"/>
              <a:t> carcinoma of the thyroid / Hurthle cell carcinoma - M8290/3</a:t>
            </a:r>
          </a:p>
          <a:p>
            <a:r>
              <a:rPr lang="en-GB" dirty="0"/>
              <a:t>Sarcoma – various morphologies.  Please refer to the Sarcoma training module</a:t>
            </a:r>
          </a:p>
          <a:p>
            <a:r>
              <a:rPr lang="en-GB" dirty="0"/>
              <a:t>Lymphoma – various morphologies.  Please refer to the Lymphoma training module</a:t>
            </a:r>
          </a:p>
          <a:p>
            <a:pPr marL="0" indent="0">
              <a:buNone/>
            </a:pPr>
            <a:r>
              <a:rPr lang="en-GB" dirty="0"/>
              <a:t>Both modules are available at: </a:t>
            </a:r>
            <a:r>
              <a:rPr lang="en-GB" dirty="0">
                <a:hlinkClick r:id="rId5"/>
              </a:rPr>
              <a:t>https://digital.nhs.uk/ndrs/data/cancer-data-training-materials</a:t>
            </a:r>
            <a:r>
              <a:rPr lang="en-GB" dirty="0"/>
              <a:t> </a:t>
            </a:r>
          </a:p>
          <a:p>
            <a:pPr marL="0" indent="0">
              <a:buNone/>
            </a:pPr>
            <a:endParaRPr lang="en-GB" dirty="0"/>
          </a:p>
          <a:p>
            <a:pPr marL="0" indent="0">
              <a:buNone/>
            </a:pPr>
            <a:r>
              <a:rPr lang="en-GB" dirty="0"/>
              <a:t>*NIFPTTs do not require a COSD record - information on these tumours is collected via the trust pathology submissions</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17</a:t>
            </a:fld>
            <a:endParaRPr lang="en-GB"/>
          </a:p>
        </p:txBody>
      </p:sp>
      <p:pic>
        <p:nvPicPr>
          <p:cNvPr id="9" name="Picture 8">
            <a:extLst>
              <a:ext uri="{FF2B5EF4-FFF2-40B4-BE49-F238E27FC236}">
                <a16:creationId xmlns:a16="http://schemas.microsoft.com/office/drawing/2014/main" id="{84D6A8BD-9A37-46A6-A28E-1C4B0C3DB84E}"/>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9498730" y="1824039"/>
            <a:ext cx="2143124" cy="2143124"/>
          </a:xfrm>
          <a:prstGeom prst="rect">
            <a:avLst/>
          </a:prstGeom>
        </p:spPr>
      </p:pic>
      <p:pic>
        <p:nvPicPr>
          <p:cNvPr id="7" name="Audio 6">
            <a:hlinkClick r:id="" action="ppaction://media"/>
            <a:extLst>
              <a:ext uri="{FF2B5EF4-FFF2-40B4-BE49-F238E27FC236}">
                <a16:creationId xmlns:a16="http://schemas.microsoft.com/office/drawing/2014/main" id="{468A13E4-1D57-4B36-B589-20B2661AFBAB}"/>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600533890"/>
      </p:ext>
    </p:extLst>
  </p:cSld>
  <p:clrMapOvr>
    <a:masterClrMapping/>
  </p:clrMapOvr>
  <mc:AlternateContent xmlns:mc="http://schemas.openxmlformats.org/markup-compatibility/2006" xmlns:p14="http://schemas.microsoft.com/office/powerpoint/2010/main">
    <mc:Choice Requires="p14">
      <p:transition spd="slow" p14:dur="2000" advTm="8113"/>
    </mc:Choice>
    <mc:Fallback xmlns="">
      <p:transition spd="slow" advTm="811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Head &amp; Neck – ICD10 coding – Invasive</a:t>
            </a:r>
            <a:br>
              <a:rPr lang="en-GB" dirty="0"/>
            </a:br>
            <a:r>
              <a:rPr lang="en-GB" dirty="0"/>
              <a:t>Lip, &amp; Oral Cavity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numCol="1">
            <a:normAutofit fontScale="92500" lnSpcReduction="10000"/>
          </a:bodyPr>
          <a:lstStyle/>
          <a:p>
            <a:r>
              <a:rPr lang="en-GB" dirty="0"/>
              <a:t>C00.* - Malignant neoplasm of lip</a:t>
            </a:r>
          </a:p>
          <a:p>
            <a:r>
              <a:rPr lang="en-GB" dirty="0"/>
              <a:t>C01X – Malignant neoplasm of base of tongue</a:t>
            </a:r>
          </a:p>
          <a:p>
            <a:r>
              <a:rPr lang="en-GB" dirty="0"/>
              <a:t>C02.* - Malignant neoplasm of other and unspecified parts of tongue</a:t>
            </a:r>
          </a:p>
          <a:p>
            <a:r>
              <a:rPr lang="en-GB" dirty="0"/>
              <a:t>C03.* - Malignant neoplasm of gum</a:t>
            </a:r>
          </a:p>
          <a:p>
            <a:r>
              <a:rPr lang="en-GB" dirty="0"/>
              <a:t>C04.* - Malignant neoplasm of floor of mouth</a:t>
            </a:r>
          </a:p>
          <a:p>
            <a:r>
              <a:rPr lang="en-GB" dirty="0"/>
              <a:t>C05.* - Malignant neoplasm of palate</a:t>
            </a:r>
          </a:p>
          <a:p>
            <a:r>
              <a:rPr lang="en-GB" dirty="0"/>
              <a:t>C06.* - Malignant neoplasm of other and unspecified parts of mouth</a:t>
            </a:r>
          </a:p>
          <a:p>
            <a:r>
              <a:rPr lang="en-GB" dirty="0"/>
              <a:t>C07X – Malignant neoplasm of parotid gland</a:t>
            </a:r>
          </a:p>
          <a:p>
            <a:endParaRPr lang="en-GB" dirty="0"/>
          </a:p>
          <a:p>
            <a:r>
              <a:rPr lang="en-GB" dirty="0"/>
              <a:t>* - Final digit denotes location</a:t>
            </a:r>
          </a:p>
          <a:p>
            <a:r>
              <a:rPr lang="en-GB" dirty="0"/>
              <a:t>X – top level code only</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18</a:t>
            </a:fld>
            <a:endParaRPr lang="en-GB"/>
          </a:p>
        </p:txBody>
      </p:sp>
      <p:pic>
        <p:nvPicPr>
          <p:cNvPr id="11" name="Audio 10">
            <a:hlinkClick r:id="" action="ppaction://media"/>
            <a:extLst>
              <a:ext uri="{FF2B5EF4-FFF2-40B4-BE49-F238E27FC236}">
                <a16:creationId xmlns:a16="http://schemas.microsoft.com/office/drawing/2014/main" id="{53032897-E9E5-4ADF-BFD9-90F55B178367}"/>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195839040"/>
      </p:ext>
    </p:extLst>
  </p:cSld>
  <p:clrMapOvr>
    <a:masterClrMapping/>
  </p:clrMapOvr>
  <mc:AlternateContent xmlns:mc="http://schemas.openxmlformats.org/markup-compatibility/2006" xmlns:p14="http://schemas.microsoft.com/office/powerpoint/2010/main">
    <mc:Choice Requires="p14">
      <p:transition spd="slow" p14:dur="2000" advTm="15223"/>
    </mc:Choice>
    <mc:Fallback xmlns="">
      <p:transition spd="slow" advTm="1522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1"/>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Head &amp; Neck – ICD10 coding – Invasive</a:t>
            </a:r>
            <a:br>
              <a:rPr lang="en-GB" dirty="0"/>
            </a:br>
            <a:r>
              <a:rPr lang="en-GB" dirty="0"/>
              <a:t>Lip, Oral Cavity &amp; Pharynx</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numCol="1">
            <a:normAutofit/>
          </a:bodyPr>
          <a:lstStyle/>
          <a:p>
            <a:r>
              <a:rPr lang="en-GB" dirty="0"/>
              <a:t>C08.* – Malignant neoplasm of other and unspecified major salivary glands</a:t>
            </a:r>
          </a:p>
          <a:p>
            <a:r>
              <a:rPr lang="en-GB" dirty="0"/>
              <a:t>C09.* – Malignant neoplasm of tonsil</a:t>
            </a:r>
          </a:p>
          <a:p>
            <a:endParaRPr lang="en-GB" dirty="0"/>
          </a:p>
          <a:p>
            <a:r>
              <a:rPr lang="en-GB" dirty="0"/>
              <a:t>C14.* - Malignant neoplasm of other and ill-defined sites in the lip, oral cavity and pharynx</a:t>
            </a:r>
          </a:p>
          <a:p>
            <a:endParaRPr lang="en-GB" dirty="0"/>
          </a:p>
          <a:p>
            <a:r>
              <a:rPr lang="en-GB" dirty="0"/>
              <a:t>* - Final digit denotes location</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19</a:t>
            </a:fld>
            <a:endParaRPr lang="en-GB"/>
          </a:p>
        </p:txBody>
      </p:sp>
      <p:pic>
        <p:nvPicPr>
          <p:cNvPr id="9" name="Audio 8">
            <a:hlinkClick r:id="" action="ppaction://media"/>
            <a:extLst>
              <a:ext uri="{FF2B5EF4-FFF2-40B4-BE49-F238E27FC236}">
                <a16:creationId xmlns:a16="http://schemas.microsoft.com/office/drawing/2014/main" id="{291CE677-DEB7-4D01-8876-DADA95F2A30B}"/>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692829086"/>
      </p:ext>
    </p:extLst>
  </p:cSld>
  <p:clrMapOvr>
    <a:masterClrMapping/>
  </p:clrMapOvr>
  <mc:AlternateContent xmlns:mc="http://schemas.openxmlformats.org/markup-compatibility/2006" xmlns:p14="http://schemas.microsoft.com/office/powerpoint/2010/main">
    <mc:Choice Requires="p14">
      <p:transition spd="slow" p14:dur="2000" advTm="13802"/>
    </mc:Choice>
    <mc:Fallback xmlns="">
      <p:transition spd="slow" advTm="1380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Agenda</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6562725" cy="4741453"/>
          </a:xfrm>
        </p:spPr>
        <p:txBody>
          <a:bodyPr>
            <a:normAutofit/>
          </a:bodyPr>
          <a:lstStyle/>
          <a:p>
            <a:r>
              <a:rPr lang="en-GB" dirty="0"/>
              <a:t>Introduction</a:t>
            </a:r>
          </a:p>
          <a:p>
            <a:r>
              <a:rPr lang="en-GB" dirty="0"/>
              <a:t>Head &amp; Neck tumours – Oral cavity, Larynx &amp; Thyroid</a:t>
            </a:r>
          </a:p>
          <a:p>
            <a:r>
              <a:rPr lang="en-GB" dirty="0"/>
              <a:t>Summary</a:t>
            </a:r>
          </a:p>
          <a:p>
            <a:r>
              <a:rPr lang="en-GB" dirty="0"/>
              <a:t>Acknowledgements</a:t>
            </a:r>
          </a:p>
          <a:p>
            <a:endParaRPr lang="en-GB" dirty="0"/>
          </a:p>
          <a:p>
            <a:pPr marL="0" indent="0">
              <a:buNone/>
            </a:pPr>
            <a:r>
              <a:rPr lang="en-GB" dirty="0"/>
              <a:t>This module may be paused at any time</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pPr/>
              <a:t>04/12/2025</a:t>
            </a:fld>
            <a:endParaRPr lang="en-GB" dirty="0"/>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pPr/>
              <a:t>2</a:t>
            </a:fld>
            <a:endParaRPr lang="en-GB" dirty="0"/>
          </a:p>
        </p:txBody>
      </p:sp>
      <p:pic>
        <p:nvPicPr>
          <p:cNvPr id="9" name="Picture 8">
            <a:extLst>
              <a:ext uri="{FF2B5EF4-FFF2-40B4-BE49-F238E27FC236}">
                <a16:creationId xmlns:a16="http://schemas.microsoft.com/office/drawing/2014/main" id="{1199D535-6CE5-44BD-9D71-9AFF73D31A0A}"/>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400925" y="1809696"/>
            <a:ext cx="3886200" cy="3886200"/>
          </a:xfrm>
          <a:prstGeom prst="rect">
            <a:avLst/>
          </a:prstGeom>
        </p:spPr>
      </p:pic>
      <p:pic>
        <p:nvPicPr>
          <p:cNvPr id="10" name="Audio 9">
            <a:hlinkClick r:id="" action="ppaction://media"/>
            <a:extLst>
              <a:ext uri="{FF2B5EF4-FFF2-40B4-BE49-F238E27FC236}">
                <a16:creationId xmlns:a16="http://schemas.microsoft.com/office/drawing/2014/main" id="{565B43E4-E15C-4AA4-86A8-A6A878C0F1E0}"/>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277886672"/>
      </p:ext>
    </p:extLst>
  </p:cSld>
  <p:clrMapOvr>
    <a:masterClrMapping/>
  </p:clrMapOvr>
  <mc:AlternateContent xmlns:mc="http://schemas.openxmlformats.org/markup-compatibility/2006" xmlns:p14="http://schemas.microsoft.com/office/powerpoint/2010/main">
    <mc:Choice Requires="p14">
      <p:transition spd="slow" p14:dur="2000" advTm="18635"/>
    </mc:Choice>
    <mc:Fallback xmlns="">
      <p:transition spd="slow" advTm="1863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Head &amp; Neck – ICD10 coding – Invasive</a:t>
            </a:r>
            <a:br>
              <a:rPr lang="en-GB" dirty="0"/>
            </a:br>
            <a:r>
              <a:rPr lang="en-GB" dirty="0"/>
              <a:t>- Other</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numCol="1">
            <a:normAutofit/>
          </a:bodyPr>
          <a:lstStyle/>
          <a:p>
            <a:r>
              <a:rPr lang="en-GB" dirty="0"/>
              <a:t>C32.* - Malignant neoplasm of larynx</a:t>
            </a:r>
          </a:p>
          <a:p>
            <a:r>
              <a:rPr lang="en-GB" dirty="0"/>
              <a:t>C73X - Malignant neoplasm of thyroid</a:t>
            </a:r>
          </a:p>
          <a:p>
            <a:endParaRPr lang="en-GB" dirty="0"/>
          </a:p>
          <a:p>
            <a:r>
              <a:rPr lang="en-GB" dirty="0"/>
              <a:t>Also:</a:t>
            </a:r>
          </a:p>
          <a:p>
            <a:r>
              <a:rPr lang="en-GB" dirty="0"/>
              <a:t>C33X – Malignant neoplasm of trachea</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20</a:t>
            </a:fld>
            <a:endParaRPr lang="en-GB"/>
          </a:p>
        </p:txBody>
      </p:sp>
      <p:pic>
        <p:nvPicPr>
          <p:cNvPr id="7" name="Picture 6" descr="Icon&#10;&#10;Description automatically generated">
            <a:extLst>
              <a:ext uri="{FF2B5EF4-FFF2-40B4-BE49-F238E27FC236}">
                <a16:creationId xmlns:a16="http://schemas.microsoft.com/office/drawing/2014/main" id="{00033803-7B7D-499B-ACCB-F5411456C00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813853" y="3637016"/>
            <a:ext cx="2539947" cy="2539947"/>
          </a:xfrm>
          <a:prstGeom prst="rect">
            <a:avLst/>
          </a:prstGeom>
        </p:spPr>
      </p:pic>
      <p:pic>
        <p:nvPicPr>
          <p:cNvPr id="8" name="Audio 7">
            <a:hlinkClick r:id="" action="ppaction://media"/>
            <a:extLst>
              <a:ext uri="{FF2B5EF4-FFF2-40B4-BE49-F238E27FC236}">
                <a16:creationId xmlns:a16="http://schemas.microsoft.com/office/drawing/2014/main" id="{47612B7D-47C8-4493-8A37-5C36414E83FB}"/>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895288553"/>
      </p:ext>
    </p:extLst>
  </p:cSld>
  <p:clrMapOvr>
    <a:masterClrMapping/>
  </p:clrMapOvr>
  <mc:AlternateContent xmlns:mc="http://schemas.openxmlformats.org/markup-compatibility/2006" xmlns:p14="http://schemas.microsoft.com/office/powerpoint/2010/main">
    <mc:Choice Requires="p14">
      <p:transition spd="slow" p14:dur="2000" advTm="11782"/>
    </mc:Choice>
    <mc:Fallback xmlns="">
      <p:transition spd="slow" advTm="1178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Head &amp; Neck – ICD10 coding – Non-Invasive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numCol="2">
            <a:normAutofit/>
          </a:bodyPr>
          <a:lstStyle/>
          <a:p>
            <a:r>
              <a:rPr lang="en-GB" dirty="0"/>
              <a:t>D00.0 – Carcinoma in-situ of lip, oral cavity &amp; pharynx</a:t>
            </a:r>
          </a:p>
          <a:p>
            <a:r>
              <a:rPr lang="en-GB" dirty="0"/>
              <a:t>D02.0 – Carcinoma in-situ of larynx</a:t>
            </a:r>
          </a:p>
          <a:p>
            <a:r>
              <a:rPr lang="en-GB" dirty="0"/>
              <a:t>D09.3 – Carcinoma in-situ of thyroid and other endocrine glands</a:t>
            </a:r>
          </a:p>
          <a:p>
            <a:r>
              <a:rPr lang="en-GB" dirty="0"/>
              <a:t>D37.0 – Neoplasm of uncertain or unknown behaviour: Lip, oral cavity and pharynx</a:t>
            </a:r>
          </a:p>
          <a:p>
            <a:r>
              <a:rPr lang="en-GB" dirty="0"/>
              <a:t>D38.0 – Neoplasm of uncertain or unknown behaviour: Larynx</a:t>
            </a:r>
          </a:p>
          <a:p>
            <a:r>
              <a:rPr lang="en-GB" dirty="0"/>
              <a:t>D44.0 – Neoplasm of uncertain or unknown behaviour: Thyroid</a:t>
            </a:r>
          </a:p>
          <a:p>
            <a:endParaRPr lang="en-GB" dirty="0"/>
          </a:p>
          <a:p>
            <a:r>
              <a:rPr lang="en-GB" altLang="en-US" dirty="0"/>
              <a:t>While your clinical team may request that D coded tumours are recorded, these do not currently require a COSD submission from your cancer data management system.  NDRS obtains data on these tumours direct from pathology laboratories</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21</a:t>
            </a:fld>
            <a:endParaRPr lang="en-GB"/>
          </a:p>
        </p:txBody>
      </p:sp>
      <p:pic>
        <p:nvPicPr>
          <p:cNvPr id="7" name="Audio 6">
            <a:hlinkClick r:id="" action="ppaction://media"/>
            <a:extLst>
              <a:ext uri="{FF2B5EF4-FFF2-40B4-BE49-F238E27FC236}">
                <a16:creationId xmlns:a16="http://schemas.microsoft.com/office/drawing/2014/main" id="{5CDD72CA-B8DD-4E85-A9F9-01D3D4569A18}"/>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622585419"/>
      </p:ext>
    </p:extLst>
  </p:cSld>
  <p:clrMapOvr>
    <a:masterClrMapping/>
  </p:clrMapOvr>
  <mc:AlternateContent xmlns:mc="http://schemas.openxmlformats.org/markup-compatibility/2006" xmlns:p14="http://schemas.microsoft.com/office/powerpoint/2010/main">
    <mc:Choice Requires="p14">
      <p:transition spd="slow" p14:dur="2000" advTm="24367"/>
    </mc:Choice>
    <mc:Fallback xmlns="">
      <p:transition spd="slow" advTm="2436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Head &amp; Neck – Grade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Autofit/>
          </a:bodyPr>
          <a:lstStyle/>
          <a:p>
            <a:pPr marL="0" indent="0">
              <a:buNone/>
            </a:pPr>
            <a:r>
              <a:rPr lang="en-GB" dirty="0"/>
              <a:t>Oral Cavity &amp; Larynx</a:t>
            </a:r>
          </a:p>
          <a:p>
            <a:pPr>
              <a:lnSpc>
                <a:spcPct val="120000"/>
              </a:lnSpc>
            </a:pPr>
            <a:r>
              <a:rPr lang="en-GB" sz="2300" dirty="0"/>
              <a:t>Grade 1 (well differentiated / low grade) - Tumours look very similar to the normal tissue and retain a degree of functionality.  Grade 1 tumours have the best prognosis</a:t>
            </a:r>
          </a:p>
          <a:p>
            <a:pPr>
              <a:lnSpc>
                <a:spcPct val="120000"/>
              </a:lnSpc>
            </a:pPr>
            <a:r>
              <a:rPr lang="en-GB" sz="2300" dirty="0"/>
              <a:t>Grade 2 (moderately differentiated / intermediate grade) - Tumours are formed of cells that somewhat resemble the normal tissue and retain limited functionality</a:t>
            </a:r>
          </a:p>
          <a:p>
            <a:pPr>
              <a:lnSpc>
                <a:spcPct val="120000"/>
              </a:lnSpc>
            </a:pPr>
            <a:r>
              <a:rPr lang="en-GB" sz="2300" dirty="0"/>
              <a:t>Grade 3 (poorly differentiated / high grade) - Tumours have very abnormal cells with little or no functionality.  Grade 3 tumours have the worst prognosis</a:t>
            </a:r>
          </a:p>
          <a:p>
            <a:pPr>
              <a:lnSpc>
                <a:spcPct val="120000"/>
              </a:lnSpc>
            </a:pPr>
            <a:endParaRPr lang="en-GB" sz="2300" dirty="0"/>
          </a:p>
          <a:p>
            <a:pPr marL="0" indent="0">
              <a:lnSpc>
                <a:spcPct val="120000"/>
              </a:lnSpc>
              <a:buNone/>
            </a:pPr>
            <a:r>
              <a:rPr lang="en-GB" dirty="0"/>
              <a:t>There is no grading system for thyroid tumours</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22</a:t>
            </a:fld>
            <a:endParaRPr lang="en-GB"/>
          </a:p>
        </p:txBody>
      </p:sp>
      <p:pic>
        <p:nvPicPr>
          <p:cNvPr id="8" name="Audio 7">
            <a:hlinkClick r:id="" action="ppaction://media"/>
            <a:extLst>
              <a:ext uri="{FF2B5EF4-FFF2-40B4-BE49-F238E27FC236}">
                <a16:creationId xmlns:a16="http://schemas.microsoft.com/office/drawing/2014/main" id="{0E115608-6E39-4542-A2BF-CC35AD011E12}"/>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734635664"/>
      </p:ext>
    </p:extLst>
  </p:cSld>
  <p:clrMapOvr>
    <a:masterClrMapping/>
  </p:clrMapOvr>
  <mc:AlternateContent xmlns:mc="http://schemas.openxmlformats.org/markup-compatibility/2006" xmlns:p14="http://schemas.microsoft.com/office/powerpoint/2010/main">
    <mc:Choice Requires="p14">
      <p:transition spd="slow" p14:dur="2000" advTm="17431"/>
    </mc:Choice>
    <mc:Fallback xmlns="">
      <p:transition spd="slow" advTm="1743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Head &amp; Neck – Stage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r>
              <a:rPr lang="en-GB" sz="2600" dirty="0"/>
              <a:t>Invasive tumours are staged as follows:</a:t>
            </a:r>
          </a:p>
          <a:p>
            <a:pPr marL="1142971" lvl="3">
              <a:spcBef>
                <a:spcPts val="1000"/>
              </a:spcBef>
            </a:pPr>
            <a:r>
              <a:rPr lang="en-GB" sz="2400" b="1" dirty="0"/>
              <a:t>For diagnosis dates up to 31</a:t>
            </a:r>
            <a:r>
              <a:rPr lang="en-GB" sz="2400" b="1" baseline="30000" dirty="0"/>
              <a:t>st</a:t>
            </a:r>
            <a:r>
              <a:rPr lang="en-GB" sz="2400" b="1" dirty="0"/>
              <a:t> December 2025 use UICC TNM v8</a:t>
            </a:r>
          </a:p>
          <a:p>
            <a:pPr marL="1142971" lvl="3">
              <a:spcBef>
                <a:spcPts val="1000"/>
              </a:spcBef>
            </a:pPr>
            <a:r>
              <a:rPr lang="en-GB" sz="2400" b="1" dirty="0"/>
              <a:t>For diagnosis dates from 1</a:t>
            </a:r>
            <a:r>
              <a:rPr lang="en-GB" sz="2400" b="1" baseline="30000" dirty="0"/>
              <a:t>st</a:t>
            </a:r>
            <a:r>
              <a:rPr lang="en-GB" sz="2400" b="1" dirty="0"/>
              <a:t> January 2026 use UICC TNM v9</a:t>
            </a:r>
          </a:p>
          <a:p>
            <a:r>
              <a:rPr lang="en-US" sz="2600" dirty="0"/>
              <a:t>Please note that the TNM version must be accurately recorded – if you are unable to amend the version on your cancer data management system, please refer to your line manager</a:t>
            </a:r>
          </a:p>
          <a:p>
            <a:r>
              <a:rPr lang="en-US" dirty="0"/>
              <a:t>If, after 1</a:t>
            </a:r>
            <a:r>
              <a:rPr lang="en-US" baseline="30000" dirty="0"/>
              <a:t>st</a:t>
            </a:r>
            <a:r>
              <a:rPr lang="en-US" dirty="0"/>
              <a:t> January 2026, your cancer data management system has not been amended to include TNM v9 please record the TNM v9 stage and add the following statement to the Primary Diagnosis Subsidiary Comment field: </a:t>
            </a:r>
            <a:r>
              <a:rPr lang="en-GB" b="1" dirty="0"/>
              <a:t>Patient staged using TNM9 not TNM8 as per CR2070</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23</a:t>
            </a:fld>
            <a:endParaRPr lang="en-GB"/>
          </a:p>
        </p:txBody>
      </p:sp>
      <p:pic>
        <p:nvPicPr>
          <p:cNvPr id="10" name="Audio 9">
            <a:hlinkClick r:id="" action="ppaction://media"/>
            <a:extLst>
              <a:ext uri="{FF2B5EF4-FFF2-40B4-BE49-F238E27FC236}">
                <a16:creationId xmlns:a16="http://schemas.microsoft.com/office/drawing/2014/main" id="{A723193D-4BE8-4722-99C1-65B0B3B53D4B}"/>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711059639"/>
      </p:ext>
    </p:extLst>
  </p:cSld>
  <p:clrMapOvr>
    <a:masterClrMapping/>
  </p:clrMapOvr>
  <mc:AlternateContent xmlns:mc="http://schemas.openxmlformats.org/markup-compatibility/2006" xmlns:p14="http://schemas.microsoft.com/office/powerpoint/2010/main">
    <mc:Choice Requires="p14">
      <p:transition spd="slow" p14:dur="2000" advTm="11533"/>
    </mc:Choice>
    <mc:Fallback xmlns="">
      <p:transition spd="slow" advTm="1153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Head &amp; Neck – Stage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fontScale="92500" lnSpcReduction="10000"/>
          </a:bodyPr>
          <a:lstStyle/>
          <a:p>
            <a:r>
              <a:rPr lang="en-GB" sz="2600" dirty="0"/>
              <a:t>For details on recording stage, please see the NDRS training module KPI-TNM Staging 101, available :</a:t>
            </a:r>
          </a:p>
          <a:p>
            <a:pPr marL="0" indent="0">
              <a:buNone/>
            </a:pPr>
            <a:r>
              <a:rPr lang="en-GB" sz="2600" u="sng" dirty="0">
                <a:solidFill>
                  <a:schemeClr val="bg1"/>
                </a:solidFill>
                <a:hlinkClick r:id="rId5">
                  <a:extLst>
                    <a:ext uri="{A12FA001-AC4F-418D-AE19-62706E023703}">
                      <ahyp:hlinkClr xmlns:ahyp="http://schemas.microsoft.com/office/drawing/2018/hyperlinkcolor" val="tx"/>
                    </a:ext>
                  </a:extLst>
                </a:hlinkClick>
              </a:rPr>
              <a:t>	</a:t>
            </a:r>
            <a:r>
              <a:rPr lang="en-GB" sz="2600" b="0" i="0" u="sng" strike="noStrike" dirty="0">
                <a:solidFill>
                  <a:srgbClr val="2AA8AA"/>
                </a:solidFill>
                <a:effectLst/>
                <a:latin typeface="Arial Nova Light" panose="020B0304020202020204" pitchFamily="34" charset="0"/>
                <a:hlinkClick r:id="rId5">
                  <a:extLst>
                    <a:ext uri="{A12FA001-AC4F-418D-AE19-62706E023703}">
                      <ahyp:hlinkClr xmlns:ahyp="http://schemas.microsoft.com/office/drawing/2018/hyperlinkcolor" val="tx"/>
                    </a:ext>
                  </a:extLst>
                </a:hlinkClick>
              </a:rPr>
              <a:t>https://digital.nhs.uk/ndrs/data/cancer-data-training-materials</a:t>
            </a:r>
            <a:r>
              <a:rPr lang="en-GB" sz="2600" b="0" i="0" dirty="0">
                <a:solidFill>
                  <a:srgbClr val="353535"/>
                </a:solidFill>
                <a:effectLst/>
                <a:latin typeface="Arial Nova Light" panose="020B0304020202020204" pitchFamily="34" charset="0"/>
              </a:rPr>
              <a:t> </a:t>
            </a:r>
            <a:endParaRPr lang="en-GB" sz="2600" b="0" i="0" dirty="0">
              <a:effectLst/>
              <a:latin typeface="Calibri" panose="020F0502020204030204" pitchFamily="34" charset="0"/>
            </a:endParaRPr>
          </a:p>
          <a:p>
            <a:endParaRPr lang="en-GB" sz="2600" dirty="0"/>
          </a:p>
          <a:p>
            <a:r>
              <a:rPr lang="en-US" sz="2600" dirty="0"/>
              <a:t>Staging data sheets can also be downloaded from the NDRS website for clinical use: 	</a:t>
            </a:r>
            <a:r>
              <a:rPr lang="en-US" sz="2600" u="sng" dirty="0">
                <a:solidFill>
                  <a:srgbClr val="2AA8AA"/>
                </a:solidFill>
              </a:rPr>
              <a:t>https://digital.nhs.uk/ndrs/data/cancer-data-training-materials/staging-sheets</a:t>
            </a:r>
          </a:p>
          <a:p>
            <a:endParaRPr lang="en-US" sz="2600" dirty="0"/>
          </a:p>
          <a:p>
            <a:r>
              <a:rPr lang="en-US" sz="2600" dirty="0"/>
              <a:t>Please note that malignant melanomas of the upper aerodigestive tract are aggressive and staged according to different criteria than non-melanoma tumours</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24</a:t>
            </a:fld>
            <a:endParaRPr lang="en-GB"/>
          </a:p>
        </p:txBody>
      </p:sp>
      <p:pic>
        <p:nvPicPr>
          <p:cNvPr id="10" name="Audio 9">
            <a:hlinkClick r:id="" action="ppaction://media"/>
            <a:extLst>
              <a:ext uri="{FF2B5EF4-FFF2-40B4-BE49-F238E27FC236}">
                <a16:creationId xmlns:a16="http://schemas.microsoft.com/office/drawing/2014/main" id="{9BC75221-B18D-7801-4CF2-F06D5758FF90}"/>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180735702"/>
      </p:ext>
    </p:extLst>
  </p:cSld>
  <p:clrMapOvr>
    <a:masterClrMapping/>
  </p:clrMapOvr>
  <mc:AlternateContent xmlns:mc="http://schemas.openxmlformats.org/markup-compatibility/2006" xmlns:p14="http://schemas.microsoft.com/office/powerpoint/2010/main">
    <mc:Choice Requires="p14">
      <p:transition spd="slow" p14:dur="2000" advTm="15102"/>
    </mc:Choice>
    <mc:Fallback xmlns="">
      <p:transition spd="slow" advTm="1510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Head &amp; Neck – Treatment – Oral Cavity - Surgery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7323161" cy="4741453"/>
          </a:xfrm>
        </p:spPr>
        <p:txBody>
          <a:bodyPr numCol="1" spcCol="180000">
            <a:normAutofit fontScale="92500"/>
          </a:bodyPr>
          <a:lstStyle/>
          <a:p>
            <a:pPr marL="0" indent="0">
              <a:buNone/>
            </a:pPr>
            <a:r>
              <a:rPr lang="en-GB" dirty="0"/>
              <a:t>Lip</a:t>
            </a:r>
          </a:p>
          <a:p>
            <a:r>
              <a:rPr lang="en-GB" dirty="0"/>
              <a:t>Local excision/Wide local excision </a:t>
            </a:r>
          </a:p>
          <a:p>
            <a:r>
              <a:rPr lang="en-GB" dirty="0" err="1"/>
              <a:t>Moh’s</a:t>
            </a:r>
            <a:r>
              <a:rPr lang="en-GB" dirty="0"/>
              <a:t> – the tumour is removed in thin slices, with each slice being checked under a microscope during surgery.  This reduces the amount of healthy tissue removed and is usually used for external tumours such as those on the outside of the lip</a:t>
            </a:r>
          </a:p>
          <a:p>
            <a:pPr marL="0" indent="0">
              <a:buNone/>
            </a:pPr>
            <a:r>
              <a:rPr lang="en-GB" dirty="0"/>
              <a:t>Tongue</a:t>
            </a:r>
          </a:p>
          <a:p>
            <a:r>
              <a:rPr lang="en-GB" dirty="0"/>
              <a:t>Local excision of lesion of tongue</a:t>
            </a:r>
          </a:p>
          <a:p>
            <a:r>
              <a:rPr lang="en-GB" dirty="0"/>
              <a:t>Partial glossectomy- removal of up to half of the tongue</a:t>
            </a:r>
          </a:p>
          <a:p>
            <a:r>
              <a:rPr lang="en-GB" dirty="0"/>
              <a:t>Total glossectomy – more than half</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25</a:t>
            </a:fld>
            <a:endParaRPr lang="en-GB"/>
          </a:p>
        </p:txBody>
      </p:sp>
      <p:pic>
        <p:nvPicPr>
          <p:cNvPr id="7" name="Content Placeholder 4">
            <a:extLst>
              <a:ext uri="{FF2B5EF4-FFF2-40B4-BE49-F238E27FC236}">
                <a16:creationId xmlns:a16="http://schemas.microsoft.com/office/drawing/2014/main" id="{0ACC7618-9F84-4AB3-81B3-897E93F3E6D7}"/>
              </a:ext>
            </a:extLst>
          </p:cNvPr>
          <p:cNvPicPr>
            <a:picLocks noChangeAspect="1"/>
          </p:cNvPicPr>
          <p:nvPr/>
        </p:nvPicPr>
        <p:blipFill>
          <a:blip r:embed="rId5"/>
          <a:stretch>
            <a:fillRect/>
          </a:stretch>
        </p:blipFill>
        <p:spPr>
          <a:xfrm>
            <a:off x="8410237" y="1664402"/>
            <a:ext cx="2943563" cy="4159383"/>
          </a:xfrm>
          <a:prstGeom prst="rect">
            <a:avLst/>
          </a:prstGeom>
        </p:spPr>
      </p:pic>
      <p:pic>
        <p:nvPicPr>
          <p:cNvPr id="10" name="Audio 9">
            <a:hlinkClick r:id="" action="ppaction://media"/>
            <a:extLst>
              <a:ext uri="{FF2B5EF4-FFF2-40B4-BE49-F238E27FC236}">
                <a16:creationId xmlns:a16="http://schemas.microsoft.com/office/drawing/2014/main" id="{1AC58448-383F-43B8-8493-CEB8B435FDF3}"/>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669200708"/>
      </p:ext>
    </p:extLst>
  </p:cSld>
  <p:clrMapOvr>
    <a:masterClrMapping/>
  </p:clrMapOvr>
  <mc:AlternateContent xmlns:mc="http://schemas.openxmlformats.org/markup-compatibility/2006" xmlns:p14="http://schemas.microsoft.com/office/powerpoint/2010/main">
    <mc:Choice Requires="p14">
      <p:transition spd="slow" p14:dur="2000" advTm="14152"/>
    </mc:Choice>
    <mc:Fallback xmlns="">
      <p:transition spd="slow" advTm="1415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Head &amp; Neck – Treatment – Oral Cavity - Surgery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7746242" cy="4741453"/>
          </a:xfrm>
        </p:spPr>
        <p:txBody>
          <a:bodyPr numCol="1" spcCol="180000">
            <a:normAutofit/>
          </a:bodyPr>
          <a:lstStyle/>
          <a:p>
            <a:pPr marL="0" indent="0">
              <a:buNone/>
            </a:pPr>
            <a:r>
              <a:rPr lang="en-GB" dirty="0"/>
              <a:t>Buccal mucosa - Local excision/Wide local excision </a:t>
            </a:r>
          </a:p>
          <a:p>
            <a:pPr marL="0" indent="0">
              <a:buNone/>
            </a:pPr>
            <a:r>
              <a:rPr lang="en-GB" dirty="0"/>
              <a:t>Floor of mouth  - Local excision/Wide local excision </a:t>
            </a:r>
          </a:p>
          <a:p>
            <a:pPr marL="0" indent="0">
              <a:buNone/>
            </a:pPr>
            <a:r>
              <a:rPr lang="en-GB" dirty="0"/>
              <a:t>Gum</a:t>
            </a:r>
          </a:p>
          <a:p>
            <a:r>
              <a:rPr lang="en-GB" dirty="0"/>
              <a:t>Gingivectomy – removal of all or part of the gum</a:t>
            </a:r>
          </a:p>
          <a:p>
            <a:r>
              <a:rPr lang="en-GB" dirty="0"/>
              <a:t>Mandibulectomy – removal of all or part of the lower jaw</a:t>
            </a:r>
          </a:p>
          <a:p>
            <a:r>
              <a:rPr lang="en-GB" dirty="0"/>
              <a:t>Maxillectomy  - removal of all or part of the upper jaw</a:t>
            </a:r>
          </a:p>
          <a:p>
            <a:pPr marL="0" indent="0">
              <a:buNone/>
            </a:pPr>
            <a:r>
              <a:rPr lang="en-GB" dirty="0"/>
              <a:t>Hard palate  - Local excision/Wide local excision </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26</a:t>
            </a:fld>
            <a:endParaRPr lang="en-GB"/>
          </a:p>
        </p:txBody>
      </p:sp>
      <p:pic>
        <p:nvPicPr>
          <p:cNvPr id="7" name="Content Placeholder 4">
            <a:extLst>
              <a:ext uri="{FF2B5EF4-FFF2-40B4-BE49-F238E27FC236}">
                <a16:creationId xmlns:a16="http://schemas.microsoft.com/office/drawing/2014/main" id="{E21E7010-85BD-4A60-AF5A-1202F0D87838}"/>
              </a:ext>
            </a:extLst>
          </p:cNvPr>
          <p:cNvPicPr>
            <a:picLocks noChangeAspect="1"/>
          </p:cNvPicPr>
          <p:nvPr/>
        </p:nvPicPr>
        <p:blipFill>
          <a:blip r:embed="rId5"/>
          <a:stretch>
            <a:fillRect/>
          </a:stretch>
        </p:blipFill>
        <p:spPr>
          <a:xfrm>
            <a:off x="8410237" y="1664402"/>
            <a:ext cx="2943563" cy="4159383"/>
          </a:xfrm>
          <a:prstGeom prst="rect">
            <a:avLst/>
          </a:prstGeom>
        </p:spPr>
      </p:pic>
      <p:pic>
        <p:nvPicPr>
          <p:cNvPr id="8" name="Audio 7">
            <a:hlinkClick r:id="" action="ppaction://media"/>
            <a:extLst>
              <a:ext uri="{FF2B5EF4-FFF2-40B4-BE49-F238E27FC236}">
                <a16:creationId xmlns:a16="http://schemas.microsoft.com/office/drawing/2014/main" id="{DDAD4641-B079-4E25-AE17-F2CB086472A0}"/>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099135214"/>
      </p:ext>
    </p:extLst>
  </p:cSld>
  <p:clrMapOvr>
    <a:masterClrMapping/>
  </p:clrMapOvr>
  <mc:AlternateContent xmlns:mc="http://schemas.openxmlformats.org/markup-compatibility/2006" xmlns:p14="http://schemas.microsoft.com/office/powerpoint/2010/main">
    <mc:Choice Requires="p14">
      <p:transition spd="slow" p14:dur="2000" advTm="7115"/>
    </mc:Choice>
    <mc:Fallback xmlns="">
      <p:transition spd="slow" advTm="711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Head &amp; Neck – Treatment – Oral Cavity - Radiotherapy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7991901" cy="4741453"/>
          </a:xfrm>
        </p:spPr>
        <p:txBody>
          <a:bodyPr numCol="1" spcCol="180000">
            <a:normAutofit/>
          </a:bodyPr>
          <a:lstStyle/>
          <a:p>
            <a:r>
              <a:rPr lang="en-GB" dirty="0"/>
              <a:t>Whilst surgery is the most frequent treatment in oral cavity cancer, radiotherapy is an alternative for some types of oral cancer as it may cure early stage tumours and avoid major surgery </a:t>
            </a:r>
          </a:p>
          <a:p>
            <a:pPr marL="0" indent="0">
              <a:buNone/>
            </a:pPr>
            <a:endParaRPr lang="en-GB" dirty="0"/>
          </a:p>
          <a:p>
            <a:r>
              <a:rPr lang="en-GB" dirty="0"/>
              <a:t>Radiotherapy may also be given as adjuvant or palliative treatment </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27</a:t>
            </a:fld>
            <a:endParaRPr lang="en-GB"/>
          </a:p>
        </p:txBody>
      </p:sp>
      <p:pic>
        <p:nvPicPr>
          <p:cNvPr id="8" name="Picture 7">
            <a:extLst>
              <a:ext uri="{FF2B5EF4-FFF2-40B4-BE49-F238E27FC236}">
                <a16:creationId xmlns:a16="http://schemas.microsoft.com/office/drawing/2014/main" id="{19FF3F60-F62D-4E25-9E00-8B1C87188D4F}"/>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8802178" y="2635246"/>
            <a:ext cx="2924744" cy="2924744"/>
          </a:xfrm>
          <a:prstGeom prst="rect">
            <a:avLst/>
          </a:prstGeom>
        </p:spPr>
      </p:pic>
      <p:pic>
        <p:nvPicPr>
          <p:cNvPr id="7" name="Audio 6">
            <a:hlinkClick r:id="" action="ppaction://media"/>
            <a:extLst>
              <a:ext uri="{FF2B5EF4-FFF2-40B4-BE49-F238E27FC236}">
                <a16:creationId xmlns:a16="http://schemas.microsoft.com/office/drawing/2014/main" id="{E29023D1-BD71-4649-A78E-0A69B9284354}"/>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756192624"/>
      </p:ext>
    </p:extLst>
  </p:cSld>
  <p:clrMapOvr>
    <a:masterClrMapping/>
  </p:clrMapOvr>
  <mc:AlternateContent xmlns:mc="http://schemas.openxmlformats.org/markup-compatibility/2006" xmlns:p14="http://schemas.microsoft.com/office/powerpoint/2010/main">
    <mc:Choice Requires="p14">
      <p:transition spd="slow" p14:dur="2000" advTm="14592"/>
    </mc:Choice>
    <mc:Fallback xmlns="">
      <p:transition spd="slow" advTm="1459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Head &amp; Neck – Treatment – Oral Cavity - Chemotherapy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7991901" cy="4741453"/>
          </a:xfrm>
        </p:spPr>
        <p:txBody>
          <a:bodyPr numCol="1" spcCol="180000">
            <a:normAutofit/>
          </a:bodyPr>
          <a:lstStyle/>
          <a:p>
            <a:r>
              <a:rPr lang="en-GB" dirty="0"/>
              <a:t>Chemotherapy is sometimes offered prior to surgery in order to shrink the tumour</a:t>
            </a:r>
          </a:p>
          <a:p>
            <a:pPr marL="0" indent="0">
              <a:buNone/>
            </a:pPr>
            <a:endParaRPr lang="en-GB" dirty="0"/>
          </a:p>
          <a:p>
            <a:r>
              <a:rPr lang="en-GB" dirty="0"/>
              <a:t>Chemotherapy may be offered in conjunction with Radiotherapy as an adjuvant treatment</a:t>
            </a:r>
          </a:p>
          <a:p>
            <a:endParaRPr lang="en-GB" dirty="0"/>
          </a:p>
          <a:p>
            <a:r>
              <a:rPr lang="en-GB" dirty="0"/>
              <a:t>Chemotherapy may also be offered as a palliative treatment to control symptoms</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28</a:t>
            </a:fld>
            <a:endParaRPr lang="en-GB"/>
          </a:p>
        </p:txBody>
      </p:sp>
      <p:pic>
        <p:nvPicPr>
          <p:cNvPr id="9" name="Picture 8" descr="Icon&#10;&#10;Description automatically generated">
            <a:extLst>
              <a:ext uri="{FF2B5EF4-FFF2-40B4-BE49-F238E27FC236}">
                <a16:creationId xmlns:a16="http://schemas.microsoft.com/office/drawing/2014/main" id="{30B27BE5-09CD-4FCB-A999-584027B2B99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749514" y="2643188"/>
            <a:ext cx="2924744" cy="2924742"/>
          </a:xfrm>
          <a:prstGeom prst="rect">
            <a:avLst/>
          </a:prstGeom>
        </p:spPr>
      </p:pic>
      <p:pic>
        <p:nvPicPr>
          <p:cNvPr id="8" name="Audio 7">
            <a:hlinkClick r:id="" action="ppaction://media"/>
            <a:extLst>
              <a:ext uri="{FF2B5EF4-FFF2-40B4-BE49-F238E27FC236}">
                <a16:creationId xmlns:a16="http://schemas.microsoft.com/office/drawing/2014/main" id="{6EEE0450-14EC-410E-83ED-A7A63FDACEDA}"/>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439437194"/>
      </p:ext>
    </p:extLst>
  </p:cSld>
  <p:clrMapOvr>
    <a:masterClrMapping/>
  </p:clrMapOvr>
  <mc:AlternateContent xmlns:mc="http://schemas.openxmlformats.org/markup-compatibility/2006" xmlns:p14="http://schemas.microsoft.com/office/powerpoint/2010/main">
    <mc:Choice Requires="p14">
      <p:transition spd="slow" p14:dur="2000" advTm="16338"/>
    </mc:Choice>
    <mc:Fallback xmlns="">
      <p:transition spd="slow" advTm="1633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Head &amp; Neck – Treatment – Larynx - Surgery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7268570" cy="4741453"/>
          </a:xfrm>
        </p:spPr>
        <p:txBody>
          <a:bodyPr>
            <a:normAutofit fontScale="92500"/>
          </a:bodyPr>
          <a:lstStyle/>
          <a:p>
            <a:pPr marL="0" indent="0">
              <a:buNone/>
            </a:pPr>
            <a:r>
              <a:rPr lang="en-GB" dirty="0"/>
              <a:t>Early stage laryngeal cancer </a:t>
            </a:r>
          </a:p>
          <a:p>
            <a:r>
              <a:rPr lang="en-GB" dirty="0"/>
              <a:t>Treated with transoral laser resection of the larynx.  This is an endoscopic laser procedure</a:t>
            </a:r>
          </a:p>
          <a:p>
            <a:endParaRPr lang="en-GB" dirty="0"/>
          </a:p>
          <a:p>
            <a:pPr marL="0" indent="0">
              <a:buNone/>
            </a:pPr>
            <a:r>
              <a:rPr lang="en-GB" dirty="0"/>
              <a:t>More advanced laryngeal cancer </a:t>
            </a:r>
          </a:p>
          <a:p>
            <a:r>
              <a:rPr lang="en-GB" dirty="0"/>
              <a:t>Typically treated with radical surgery followed up with chemotherapy</a:t>
            </a:r>
          </a:p>
          <a:p>
            <a:r>
              <a:rPr lang="en-GB" dirty="0"/>
              <a:t>Partial Laryngectomy involves the removal of part of the larynx, possibly including one of the two vocal cords</a:t>
            </a:r>
          </a:p>
          <a:p>
            <a:r>
              <a:rPr lang="en-GB" dirty="0"/>
              <a:t>Total Laryngectomy involves the removal of the whole larynx</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29</a:t>
            </a:fld>
            <a:endParaRPr lang="en-GB"/>
          </a:p>
        </p:txBody>
      </p:sp>
      <p:pic>
        <p:nvPicPr>
          <p:cNvPr id="7" name="Picture 6">
            <a:extLst>
              <a:ext uri="{FF2B5EF4-FFF2-40B4-BE49-F238E27FC236}">
                <a16:creationId xmlns:a16="http://schemas.microsoft.com/office/drawing/2014/main" id="{0D5A91FE-BD35-4765-BE7A-418607227179}"/>
              </a:ext>
            </a:extLst>
          </p:cNvPr>
          <p:cNvPicPr>
            <a:picLocks noChangeAspect="1"/>
          </p:cNvPicPr>
          <p:nvPr/>
        </p:nvPicPr>
        <p:blipFill>
          <a:blip r:embed="rId5"/>
          <a:stretch>
            <a:fillRect/>
          </a:stretch>
        </p:blipFill>
        <p:spPr>
          <a:xfrm>
            <a:off x="8166381" y="2265528"/>
            <a:ext cx="3793328" cy="3752757"/>
          </a:xfrm>
          <a:prstGeom prst="rect">
            <a:avLst/>
          </a:prstGeom>
        </p:spPr>
      </p:pic>
      <p:pic>
        <p:nvPicPr>
          <p:cNvPr id="8" name="Audio 7">
            <a:hlinkClick r:id="" action="ppaction://media"/>
            <a:extLst>
              <a:ext uri="{FF2B5EF4-FFF2-40B4-BE49-F238E27FC236}">
                <a16:creationId xmlns:a16="http://schemas.microsoft.com/office/drawing/2014/main" id="{99583D0A-B8A7-44F0-B962-A0D41D679E8A}"/>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428520439"/>
      </p:ext>
    </p:extLst>
  </p:cSld>
  <p:clrMapOvr>
    <a:masterClrMapping/>
  </p:clrMapOvr>
  <mc:AlternateContent xmlns:mc="http://schemas.openxmlformats.org/markup-compatibility/2006" xmlns:p14="http://schemas.microsoft.com/office/powerpoint/2010/main">
    <mc:Choice Requires="p14">
      <p:transition spd="slow" p14:dur="2000" advTm="20257"/>
    </mc:Choice>
    <mc:Fallback xmlns="">
      <p:transition spd="slow" advTm="2025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t>04/12/2025</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5C4A9309-F392-4BEC-928D-73CEA9B5E7B7}"/>
              </a:ext>
            </a:extLst>
          </p:cNvPr>
          <p:cNvSpPr>
            <a:spLocks noGrp="1"/>
          </p:cNvSpPr>
          <p:nvPr>
            <p:ph type="sldNum" sz="quarter" idx="12"/>
          </p:nvPr>
        </p:nvSpPr>
        <p:spPr/>
        <p:txBody>
          <a:bodyPr/>
          <a:lstStyle/>
          <a:p>
            <a:fld id="{B33FDC71-8906-4088-9FB1-76CBC632085F}" type="slidenum">
              <a:rPr lang="en-GB" smtClean="0"/>
              <a:t>3</a:t>
            </a:fld>
            <a:endParaRPr lang="en-GB" dirty="0"/>
          </a:p>
        </p:txBody>
      </p:sp>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p:txBody>
          <a:bodyPr/>
          <a:lstStyle/>
          <a:p>
            <a:r>
              <a:rPr lang="en-GB" dirty="0"/>
              <a:t>Introduction</a:t>
            </a:r>
          </a:p>
        </p:txBody>
      </p:sp>
      <p:sp>
        <p:nvSpPr>
          <p:cNvPr id="6" name="Content Placeholder 2">
            <a:extLst>
              <a:ext uri="{FF2B5EF4-FFF2-40B4-BE49-F238E27FC236}">
                <a16:creationId xmlns:a16="http://schemas.microsoft.com/office/drawing/2014/main" id="{67073FBE-92D1-4590-90B4-9370F1261FF8}"/>
              </a:ext>
            </a:extLst>
          </p:cNvPr>
          <p:cNvSpPr txBox="1">
            <a:spLocks/>
          </p:cNvSpPr>
          <p:nvPr/>
        </p:nvSpPr>
        <p:spPr>
          <a:xfrm>
            <a:off x="4702875" y="4026316"/>
            <a:ext cx="5955292" cy="2376264"/>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buFontTx/>
              <a:buNone/>
            </a:pPr>
            <a:r>
              <a:rPr lang="en-GB" altLang="en-US" sz="2400" b="1" dirty="0">
                <a:solidFill>
                  <a:prstClr val="black"/>
                </a:solidFill>
                <a:latin typeface="Arial Nova" panose="020B0504020202020204" pitchFamily="34" charset="0"/>
              </a:rPr>
              <a:t>In this section we will cover:</a:t>
            </a:r>
          </a:p>
          <a:p>
            <a:pPr marL="463550" lvl="1" indent="-285750" algn="l">
              <a:buFont typeface="Arial" panose="020B0604020202020204" pitchFamily="34" charset="0"/>
              <a:buChar char="•"/>
            </a:pPr>
            <a:r>
              <a:rPr lang="en-GB" altLang="en-US" sz="2400" dirty="0">
                <a:solidFill>
                  <a:prstClr val="black"/>
                </a:solidFill>
                <a:latin typeface="Arial Nova" panose="020B0504020202020204" pitchFamily="34" charset="0"/>
              </a:rPr>
              <a:t>Types of Head &amp; Neck tumour</a:t>
            </a:r>
          </a:p>
        </p:txBody>
      </p:sp>
      <p:pic>
        <p:nvPicPr>
          <p:cNvPr id="8" name="Audio 7">
            <a:hlinkClick r:id="" action="ppaction://media"/>
            <a:extLst>
              <a:ext uri="{FF2B5EF4-FFF2-40B4-BE49-F238E27FC236}">
                <a16:creationId xmlns:a16="http://schemas.microsoft.com/office/drawing/2014/main" id="{93D7A2C4-389A-4D17-B284-2C0C773FB112}"/>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50395414"/>
      </p:ext>
    </p:extLst>
  </p:cSld>
  <p:clrMapOvr>
    <a:masterClrMapping/>
  </p:clrMapOvr>
  <mc:AlternateContent xmlns:mc="http://schemas.openxmlformats.org/markup-compatibility/2006" xmlns:p14="http://schemas.microsoft.com/office/powerpoint/2010/main">
    <mc:Choice Requires="p14">
      <p:transition spd="slow" p14:dur="2000" advTm="7742"/>
    </mc:Choice>
    <mc:Fallback xmlns="">
      <p:transition spd="slow" advTm="774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Head &amp; Neck – Treatment – Larynx - Radiotherapy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7991901" cy="4741453"/>
          </a:xfrm>
        </p:spPr>
        <p:txBody>
          <a:bodyPr numCol="1" spcCol="180000">
            <a:normAutofit/>
          </a:bodyPr>
          <a:lstStyle/>
          <a:p>
            <a:r>
              <a:rPr lang="en-GB" dirty="0"/>
              <a:t>Radiotherapy and transoral laser surgery produce similar cure rates in early stage disease, enabling a patient to make a choice of preference </a:t>
            </a:r>
          </a:p>
          <a:p>
            <a:endParaRPr lang="en-GB" dirty="0"/>
          </a:p>
          <a:p>
            <a:r>
              <a:rPr lang="en-GB" dirty="0"/>
              <a:t>Radiotherapy alone can cure more advanced lesions, but is also now more frequently combined with chemotherapy in individuals with a good performance status </a:t>
            </a:r>
          </a:p>
          <a:p>
            <a:pPr marL="0" indent="0">
              <a:buNone/>
            </a:pPr>
            <a:endParaRPr lang="en-GB" dirty="0"/>
          </a:p>
          <a:p>
            <a:r>
              <a:rPr lang="en-GB" dirty="0"/>
              <a:t>Radiotherapy is also used as adjuvant treatment after surgery to reduce the risk of recurrence </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30</a:t>
            </a:fld>
            <a:endParaRPr lang="en-GB"/>
          </a:p>
        </p:txBody>
      </p:sp>
      <p:pic>
        <p:nvPicPr>
          <p:cNvPr id="8" name="Picture 7">
            <a:extLst>
              <a:ext uri="{FF2B5EF4-FFF2-40B4-BE49-F238E27FC236}">
                <a16:creationId xmlns:a16="http://schemas.microsoft.com/office/drawing/2014/main" id="{19FF3F60-F62D-4E25-9E00-8B1C87188D4F}"/>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8802178" y="2635246"/>
            <a:ext cx="2924744" cy="2924744"/>
          </a:xfrm>
          <a:prstGeom prst="rect">
            <a:avLst/>
          </a:prstGeom>
        </p:spPr>
      </p:pic>
      <p:pic>
        <p:nvPicPr>
          <p:cNvPr id="7" name="Audio 6">
            <a:hlinkClick r:id="" action="ppaction://media"/>
            <a:extLst>
              <a:ext uri="{FF2B5EF4-FFF2-40B4-BE49-F238E27FC236}">
                <a16:creationId xmlns:a16="http://schemas.microsoft.com/office/drawing/2014/main" id="{33329770-04EF-40B3-8CE4-DDD105B3C290}"/>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39397107"/>
      </p:ext>
    </p:extLst>
  </p:cSld>
  <p:clrMapOvr>
    <a:masterClrMapping/>
  </p:clrMapOvr>
  <mc:AlternateContent xmlns:mc="http://schemas.openxmlformats.org/markup-compatibility/2006" xmlns:p14="http://schemas.microsoft.com/office/powerpoint/2010/main">
    <mc:Choice Requires="p14">
      <p:transition spd="slow" p14:dur="2000" advTm="18353"/>
    </mc:Choice>
    <mc:Fallback xmlns="">
      <p:transition spd="slow" advTm="1835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Head &amp; Neck – Treatment – Larynx - Chemotherapy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7991901" cy="4741453"/>
          </a:xfrm>
        </p:spPr>
        <p:txBody>
          <a:bodyPr numCol="1" spcCol="180000">
            <a:normAutofit/>
          </a:bodyPr>
          <a:lstStyle/>
          <a:p>
            <a:r>
              <a:rPr lang="en-GB" dirty="0"/>
              <a:t>Chemotherapy is usually given in conjunction with radiotherapy</a:t>
            </a:r>
          </a:p>
          <a:p>
            <a:endParaRPr lang="en-GB" dirty="0"/>
          </a:p>
          <a:p>
            <a:r>
              <a:rPr lang="en-GB" dirty="0"/>
              <a:t>Chemotherapy may be given as a neo-adjuvant treatment prior to Radiotherapy if the tumour is large or at an advanced stage</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31</a:t>
            </a:fld>
            <a:endParaRPr lang="en-GB"/>
          </a:p>
        </p:txBody>
      </p:sp>
      <p:pic>
        <p:nvPicPr>
          <p:cNvPr id="9" name="Picture 8" descr="Icon&#10;&#10;Description automatically generated">
            <a:extLst>
              <a:ext uri="{FF2B5EF4-FFF2-40B4-BE49-F238E27FC236}">
                <a16:creationId xmlns:a16="http://schemas.microsoft.com/office/drawing/2014/main" id="{30B27BE5-09CD-4FCB-A999-584027B2B99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749514" y="2643188"/>
            <a:ext cx="2924744" cy="2924742"/>
          </a:xfrm>
          <a:prstGeom prst="rect">
            <a:avLst/>
          </a:prstGeom>
        </p:spPr>
      </p:pic>
      <p:pic>
        <p:nvPicPr>
          <p:cNvPr id="8" name="Audio 7">
            <a:hlinkClick r:id="" action="ppaction://media"/>
            <a:extLst>
              <a:ext uri="{FF2B5EF4-FFF2-40B4-BE49-F238E27FC236}">
                <a16:creationId xmlns:a16="http://schemas.microsoft.com/office/drawing/2014/main" id="{971F727E-9EA3-4182-A4FE-65A00953DC65}"/>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287698461"/>
      </p:ext>
    </p:extLst>
  </p:cSld>
  <p:clrMapOvr>
    <a:masterClrMapping/>
  </p:clrMapOvr>
  <mc:AlternateContent xmlns:mc="http://schemas.openxmlformats.org/markup-compatibility/2006" xmlns:p14="http://schemas.microsoft.com/office/powerpoint/2010/main">
    <mc:Choice Requires="p14">
      <p:transition spd="slow" p14:dur="2000" advTm="9718"/>
    </mc:Choice>
    <mc:Fallback xmlns="">
      <p:transition spd="slow" advTm="971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EC0A9DE8-27D3-42B5-9FCD-CB580FACABA8}"/>
              </a:ext>
            </a:extLst>
          </p:cNvPr>
          <p:cNvPicPr>
            <a:picLocks noChangeAspect="1"/>
          </p:cNvPicPr>
          <p:nvPr/>
        </p:nvPicPr>
        <p:blipFill>
          <a:blip r:embed="rId5"/>
          <a:stretch>
            <a:fillRect/>
          </a:stretch>
        </p:blipFill>
        <p:spPr>
          <a:xfrm>
            <a:off x="8918117" y="2372460"/>
            <a:ext cx="2848617" cy="3795207"/>
          </a:xfrm>
          <a:prstGeom prst="rect">
            <a:avLst/>
          </a:prstGeom>
        </p:spPr>
      </p:pic>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Head &amp; Neck – Treatment – Thyroid - Surgery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2773001"/>
            <a:ext cx="8079917" cy="4392084"/>
          </a:xfrm>
        </p:spPr>
        <p:txBody>
          <a:bodyPr>
            <a:noAutofit/>
          </a:bodyPr>
          <a:lstStyle/>
          <a:p>
            <a:r>
              <a:rPr lang="en-GB" dirty="0"/>
              <a:t>Lobectomy or partial thyroidectomy </a:t>
            </a:r>
          </a:p>
          <a:p>
            <a:r>
              <a:rPr lang="en-GB" dirty="0"/>
              <a:t>Total thyroidectomy (illustrated here)</a:t>
            </a:r>
          </a:p>
          <a:p>
            <a:r>
              <a:rPr lang="en-GB" dirty="0"/>
              <a:t>Papillary carcinoma may be multicentric, therefore a completion thyroidectomy is usually carried out to ensure there is no residual disease left behind </a:t>
            </a:r>
          </a:p>
          <a:p>
            <a:endParaRPr lang="en-GB" dirty="0"/>
          </a:p>
          <a:p>
            <a:pPr marL="0" indent="0">
              <a:buNone/>
            </a:pPr>
            <a:r>
              <a:rPr lang="en-GB" dirty="0"/>
              <a:t>If lymph nodes are suspected to contain cancer cells then some or all of one side of the neck nodes will be removed </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32</a:t>
            </a:fld>
            <a:endParaRPr lang="en-GB"/>
          </a:p>
        </p:txBody>
      </p:sp>
      <p:sp>
        <p:nvSpPr>
          <p:cNvPr id="8" name="TextBox 7">
            <a:extLst>
              <a:ext uri="{FF2B5EF4-FFF2-40B4-BE49-F238E27FC236}">
                <a16:creationId xmlns:a16="http://schemas.microsoft.com/office/drawing/2014/main" id="{AA206F51-350F-43C9-A0F7-26F06775227C}"/>
              </a:ext>
            </a:extLst>
          </p:cNvPr>
          <p:cNvSpPr txBox="1"/>
          <p:nvPr/>
        </p:nvSpPr>
        <p:spPr>
          <a:xfrm>
            <a:off x="865494" y="1324279"/>
            <a:ext cx="10488305" cy="1569660"/>
          </a:xfrm>
          <a:prstGeom prst="rect">
            <a:avLst/>
          </a:prstGeom>
          <a:noFill/>
        </p:spPr>
        <p:txBody>
          <a:bodyPr wrap="square" rtlCol="0">
            <a:spAutoFit/>
          </a:bodyPr>
          <a:lstStyle/>
          <a:p>
            <a:r>
              <a:rPr lang="en-GB" sz="2400" dirty="0"/>
              <a:t>Surgery may be the only treatment required for localised, early stage cancers and is usually the first treatment for follicular, papillary or medullary thyroid cancer </a:t>
            </a:r>
          </a:p>
          <a:p>
            <a:endParaRPr lang="en-GB" sz="2400" dirty="0"/>
          </a:p>
        </p:txBody>
      </p:sp>
      <p:pic>
        <p:nvPicPr>
          <p:cNvPr id="9" name="Audio 8">
            <a:hlinkClick r:id="" action="ppaction://media"/>
            <a:extLst>
              <a:ext uri="{FF2B5EF4-FFF2-40B4-BE49-F238E27FC236}">
                <a16:creationId xmlns:a16="http://schemas.microsoft.com/office/drawing/2014/main" id="{6BD2E0ED-0EAB-4E80-B523-E83369ECFCDB}"/>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170078641"/>
      </p:ext>
    </p:extLst>
  </p:cSld>
  <p:clrMapOvr>
    <a:masterClrMapping/>
  </p:clrMapOvr>
  <mc:AlternateContent xmlns:mc="http://schemas.openxmlformats.org/markup-compatibility/2006" xmlns:p14="http://schemas.microsoft.com/office/powerpoint/2010/main">
    <mc:Choice Requires="p14">
      <p:transition spd="slow" p14:dur="2000" advTm="18795"/>
    </mc:Choice>
    <mc:Fallback xmlns="">
      <p:transition spd="slow" advTm="1879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Head &amp; Neck – Treatment – Thyroid - Radiotherapy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7910015" cy="4741453"/>
          </a:xfrm>
        </p:spPr>
        <p:txBody>
          <a:bodyPr/>
          <a:lstStyle/>
          <a:p>
            <a:pPr marL="0" indent="0">
              <a:buNone/>
            </a:pPr>
            <a:r>
              <a:rPr lang="en-GB" dirty="0"/>
              <a:t>Radioactive iodine treatment</a:t>
            </a:r>
          </a:p>
          <a:p>
            <a:r>
              <a:rPr lang="en-GB" dirty="0"/>
              <a:t>Internal radioactive iodine uses a radioactive isotope of iodine called Iodine 131 (I-131).  It’s used to treat papillary and follicular thyroid cancers</a:t>
            </a:r>
          </a:p>
          <a:p>
            <a:endParaRPr lang="en-GB" dirty="0"/>
          </a:p>
          <a:p>
            <a:pPr marL="0" indent="0">
              <a:buNone/>
            </a:pPr>
            <a:r>
              <a:rPr lang="en-GB" dirty="0"/>
              <a:t>External beam Radiotherapy</a:t>
            </a:r>
          </a:p>
          <a:p>
            <a:r>
              <a:rPr lang="en-GB" dirty="0"/>
              <a:t>This is more commonly used to treat anaplastic thyroid cancers as an adjuvant treatment after surgery because these types of tumours do not respond to radioactive iodine treatment.</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33</a:t>
            </a:fld>
            <a:endParaRPr lang="en-GB"/>
          </a:p>
        </p:txBody>
      </p:sp>
      <p:pic>
        <p:nvPicPr>
          <p:cNvPr id="7" name="Picture 6">
            <a:extLst>
              <a:ext uri="{FF2B5EF4-FFF2-40B4-BE49-F238E27FC236}">
                <a16:creationId xmlns:a16="http://schemas.microsoft.com/office/drawing/2014/main" id="{4BC52186-E572-4B88-893C-CF89F2ACB00E}"/>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8802178" y="2635246"/>
            <a:ext cx="2924744" cy="2924744"/>
          </a:xfrm>
          <a:prstGeom prst="rect">
            <a:avLst/>
          </a:prstGeom>
        </p:spPr>
      </p:pic>
      <p:pic>
        <p:nvPicPr>
          <p:cNvPr id="8" name="Audio 7">
            <a:hlinkClick r:id="" action="ppaction://media"/>
            <a:extLst>
              <a:ext uri="{FF2B5EF4-FFF2-40B4-BE49-F238E27FC236}">
                <a16:creationId xmlns:a16="http://schemas.microsoft.com/office/drawing/2014/main" id="{F238CB91-37F5-4159-B697-E955F50ACF04}"/>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782907750"/>
      </p:ext>
    </p:extLst>
  </p:cSld>
  <p:clrMapOvr>
    <a:masterClrMapping/>
  </p:clrMapOvr>
  <mc:AlternateContent xmlns:mc="http://schemas.openxmlformats.org/markup-compatibility/2006" xmlns:p14="http://schemas.microsoft.com/office/powerpoint/2010/main">
    <mc:Choice Requires="p14">
      <p:transition spd="slow" p14:dur="2000" advTm="23949"/>
    </mc:Choice>
    <mc:Fallback xmlns="">
      <p:transition spd="slow" advTm="2394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Head &amp; Neck – Treatment – Thyroid - Chemotherapy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7746242" cy="4741453"/>
          </a:xfrm>
        </p:spPr>
        <p:txBody>
          <a:bodyPr/>
          <a:lstStyle/>
          <a:p>
            <a:r>
              <a:rPr lang="en-GB" dirty="0"/>
              <a:t>Chemotherapy is not usually used as a first line treatment for thyroid cancer as surgery and radiotherapy are more effective </a:t>
            </a:r>
          </a:p>
          <a:p>
            <a:endParaRPr lang="en-GB" dirty="0"/>
          </a:p>
          <a:p>
            <a:r>
              <a:rPr lang="en-GB" dirty="0"/>
              <a:t>Chemotherapy may be offered to treat thyroid cancer that has recurred after initial treatment or as a palliative treatment to control symptoms</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34</a:t>
            </a:fld>
            <a:endParaRPr lang="en-GB"/>
          </a:p>
        </p:txBody>
      </p:sp>
      <p:pic>
        <p:nvPicPr>
          <p:cNvPr id="7" name="Picture 6" descr="Icon&#10;&#10;Description automatically generated">
            <a:extLst>
              <a:ext uri="{FF2B5EF4-FFF2-40B4-BE49-F238E27FC236}">
                <a16:creationId xmlns:a16="http://schemas.microsoft.com/office/drawing/2014/main" id="{8D6A3A7A-A35D-4833-9F89-3DF3875F98A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749514" y="2643188"/>
            <a:ext cx="2924744" cy="2924742"/>
          </a:xfrm>
          <a:prstGeom prst="rect">
            <a:avLst/>
          </a:prstGeom>
        </p:spPr>
      </p:pic>
      <p:pic>
        <p:nvPicPr>
          <p:cNvPr id="8" name="Audio 7">
            <a:hlinkClick r:id="" action="ppaction://media"/>
            <a:extLst>
              <a:ext uri="{FF2B5EF4-FFF2-40B4-BE49-F238E27FC236}">
                <a16:creationId xmlns:a16="http://schemas.microsoft.com/office/drawing/2014/main" id="{885CBBCF-A5E0-44D2-B211-5D0A23735E8C}"/>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496690346"/>
      </p:ext>
    </p:extLst>
  </p:cSld>
  <p:clrMapOvr>
    <a:masterClrMapping/>
  </p:clrMapOvr>
  <mc:AlternateContent xmlns:mc="http://schemas.openxmlformats.org/markup-compatibility/2006" xmlns:p14="http://schemas.microsoft.com/office/powerpoint/2010/main">
    <mc:Choice Requires="p14">
      <p:transition spd="slow" p14:dur="2000" advTm="18307"/>
    </mc:Choice>
    <mc:Fallback xmlns="">
      <p:transition spd="slow" advTm="1830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t>04/12/2025</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5C4A9309-F392-4BEC-928D-73CEA9B5E7B7}"/>
              </a:ext>
            </a:extLst>
          </p:cNvPr>
          <p:cNvSpPr>
            <a:spLocks noGrp="1"/>
          </p:cNvSpPr>
          <p:nvPr>
            <p:ph type="sldNum" sz="quarter" idx="12"/>
          </p:nvPr>
        </p:nvSpPr>
        <p:spPr/>
        <p:txBody>
          <a:bodyPr/>
          <a:lstStyle/>
          <a:p>
            <a:fld id="{B33FDC71-8906-4088-9FB1-76CBC632085F}" type="slidenum">
              <a:rPr lang="en-GB" smtClean="0"/>
              <a:t>35</a:t>
            </a:fld>
            <a:endParaRPr lang="en-GB" dirty="0"/>
          </a:p>
        </p:txBody>
      </p:sp>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p:txBody>
          <a:bodyPr/>
          <a:lstStyle/>
          <a:p>
            <a:r>
              <a:rPr lang="en-GB" dirty="0"/>
              <a:t>Summary</a:t>
            </a:r>
          </a:p>
        </p:txBody>
      </p:sp>
      <p:pic>
        <p:nvPicPr>
          <p:cNvPr id="6" name="Audio 5">
            <a:hlinkClick r:id="" action="ppaction://media"/>
            <a:extLst>
              <a:ext uri="{FF2B5EF4-FFF2-40B4-BE49-F238E27FC236}">
                <a16:creationId xmlns:a16="http://schemas.microsoft.com/office/drawing/2014/main" id="{208AB0AD-596D-463A-8751-C9F6804CCB17}"/>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648929036"/>
      </p:ext>
    </p:extLst>
  </p:cSld>
  <p:clrMapOvr>
    <a:masterClrMapping/>
  </p:clrMapOvr>
  <mc:AlternateContent xmlns:mc="http://schemas.openxmlformats.org/markup-compatibility/2006" xmlns:p14="http://schemas.microsoft.com/office/powerpoint/2010/main">
    <mc:Choice Requires="p14">
      <p:transition spd="slow" p14:dur="2000" advTm="3701"/>
    </mc:Choice>
    <mc:Fallback xmlns="">
      <p:transition spd="slow" advTm="370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337482"/>
            <a:ext cx="10515600" cy="4858603"/>
          </a:xfrm>
        </p:spPr>
        <p:txBody>
          <a:bodyPr>
            <a:noAutofit/>
          </a:bodyPr>
          <a:lstStyle/>
          <a:p>
            <a:r>
              <a:rPr lang="en-GB" dirty="0"/>
              <a:t>The main risk factors for tumours of the oral cavity &amp; larynx are smoking and alcohol. Risk factors for thyroid tumours include family history and previous radiation exposure</a:t>
            </a:r>
          </a:p>
          <a:p>
            <a:r>
              <a:rPr lang="en-GB" dirty="0">
                <a:solidFill>
                  <a:schemeClr val="bg1"/>
                </a:solidFill>
              </a:rPr>
              <a:t>Signs of an oral cavity tumours include mouth ulcers, a lump in the neck or halitosis. A hoarse voice or difficulty swallowing can be signs of laryngeal or thyroid tumours</a:t>
            </a:r>
          </a:p>
          <a:p>
            <a:r>
              <a:rPr lang="en-GB" dirty="0">
                <a:solidFill>
                  <a:schemeClr val="bg1"/>
                </a:solidFill>
              </a:rPr>
              <a:t>Investigations will likely include a form of imaging and possibly a biopsy</a:t>
            </a:r>
          </a:p>
          <a:p>
            <a:r>
              <a:rPr lang="en-GB" dirty="0">
                <a:solidFill>
                  <a:schemeClr val="bg1"/>
                </a:solidFill>
              </a:rPr>
              <a:t>All invasive tumours must be recorded</a:t>
            </a:r>
          </a:p>
          <a:p>
            <a:r>
              <a:rPr lang="en-GB" dirty="0">
                <a:solidFill>
                  <a:schemeClr val="bg1"/>
                </a:solidFill>
              </a:rPr>
              <a:t>Stage must be recorded for all stageable cancers</a:t>
            </a:r>
          </a:p>
          <a:p>
            <a:r>
              <a:rPr lang="en-GB" dirty="0">
                <a:solidFill>
                  <a:schemeClr val="bg1"/>
                </a:solidFill>
              </a:rPr>
              <a:t>Treatment is determined depending on the type, location and stage of the tumour – this may include all three major treatment modalities</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36</a:t>
            </a:fld>
            <a:endParaRPr lang="en-GB"/>
          </a:p>
        </p:txBody>
      </p:sp>
      <p:pic>
        <p:nvPicPr>
          <p:cNvPr id="7" name="Audio 6">
            <a:hlinkClick r:id="" action="ppaction://media"/>
            <a:extLst>
              <a:ext uri="{FF2B5EF4-FFF2-40B4-BE49-F238E27FC236}">
                <a16:creationId xmlns:a16="http://schemas.microsoft.com/office/drawing/2014/main" id="{84F2C75C-3EAD-4F4D-B15C-8C00F4D3883F}"/>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151135238"/>
      </p:ext>
    </p:extLst>
  </p:cSld>
  <p:clrMapOvr>
    <a:masterClrMapping/>
  </p:clrMapOvr>
  <mc:AlternateContent xmlns:mc="http://schemas.openxmlformats.org/markup-compatibility/2006" xmlns:p14="http://schemas.microsoft.com/office/powerpoint/2010/main">
    <mc:Choice Requires="p14">
      <p:transition spd="slow" p14:dur="2000" advTm="14267"/>
    </mc:Choice>
    <mc:Fallback xmlns="">
      <p:transition spd="slow" advTm="1426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337482"/>
            <a:ext cx="10515600" cy="4858603"/>
          </a:xfrm>
        </p:spPr>
        <p:txBody>
          <a:bodyPr>
            <a:noAutofit/>
          </a:bodyPr>
          <a:lstStyle/>
          <a:p>
            <a:r>
              <a:rPr lang="en-GB" dirty="0"/>
              <a:t>The main risk factors for tumours of the oral cavity &amp; larynx are smoking and alcohol. Risk factors for thyroid tumours include family history and previous radiation exposure</a:t>
            </a:r>
          </a:p>
          <a:p>
            <a:r>
              <a:rPr lang="en-GB" dirty="0"/>
              <a:t>Signs of an oral cavity tumours include mouth ulcers, a lump in the neck or halitosis. A hoarse voice or difficulty swallowing can be signs of laryngeal or thyroid tumours</a:t>
            </a:r>
          </a:p>
          <a:p>
            <a:r>
              <a:rPr lang="en-GB" dirty="0">
                <a:solidFill>
                  <a:schemeClr val="bg1"/>
                </a:solidFill>
              </a:rPr>
              <a:t>Investigations will likely include a form of imaging and possibly a biopsy</a:t>
            </a:r>
          </a:p>
          <a:p>
            <a:r>
              <a:rPr lang="en-GB" dirty="0">
                <a:solidFill>
                  <a:schemeClr val="bg1"/>
                </a:solidFill>
              </a:rPr>
              <a:t>All invasive tumours must be recorded</a:t>
            </a:r>
          </a:p>
          <a:p>
            <a:r>
              <a:rPr lang="en-GB" dirty="0">
                <a:solidFill>
                  <a:schemeClr val="bg1"/>
                </a:solidFill>
              </a:rPr>
              <a:t>Stage must be recorded for all stageable cancers</a:t>
            </a:r>
          </a:p>
          <a:p>
            <a:r>
              <a:rPr lang="en-GB" dirty="0">
                <a:solidFill>
                  <a:schemeClr val="bg1"/>
                </a:solidFill>
              </a:rPr>
              <a:t>Treatment is determined depending on the type, location and stage of the tumour – this may include all three major treatment modalities</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37</a:t>
            </a:fld>
            <a:endParaRPr lang="en-GB"/>
          </a:p>
        </p:txBody>
      </p:sp>
      <p:pic>
        <p:nvPicPr>
          <p:cNvPr id="7" name="Audio 6">
            <a:hlinkClick r:id="" action="ppaction://media"/>
            <a:extLst>
              <a:ext uri="{FF2B5EF4-FFF2-40B4-BE49-F238E27FC236}">
                <a16:creationId xmlns:a16="http://schemas.microsoft.com/office/drawing/2014/main" id="{757AB0C0-E8D2-4007-A8D6-9C03C6D5C1B3}"/>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243626392"/>
      </p:ext>
    </p:extLst>
  </p:cSld>
  <p:clrMapOvr>
    <a:masterClrMapping/>
  </p:clrMapOvr>
  <mc:AlternateContent xmlns:mc="http://schemas.openxmlformats.org/markup-compatibility/2006" xmlns:p14="http://schemas.microsoft.com/office/powerpoint/2010/main">
    <mc:Choice Requires="p14">
      <p:transition spd="slow" p14:dur="2000" advTm="14685"/>
    </mc:Choice>
    <mc:Fallback xmlns="">
      <p:transition spd="slow" advTm="1468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337482"/>
            <a:ext cx="10515600" cy="4858603"/>
          </a:xfrm>
        </p:spPr>
        <p:txBody>
          <a:bodyPr>
            <a:noAutofit/>
          </a:bodyPr>
          <a:lstStyle/>
          <a:p>
            <a:r>
              <a:rPr lang="en-GB" dirty="0"/>
              <a:t>The main risk factors for tumours of the oral cavity &amp; larynx are smoking and alcohol. Risk factors for thyroid tumours include family history and previous radiation exposure</a:t>
            </a:r>
          </a:p>
          <a:p>
            <a:r>
              <a:rPr lang="en-GB" dirty="0"/>
              <a:t>Signs of an oral cavity tumours include mouth ulcers, a lump in the neck or halitosis. A hoarse voice or difficulty swallowing can be signs of laryngeal or thyroid tumours</a:t>
            </a:r>
          </a:p>
          <a:p>
            <a:r>
              <a:rPr lang="en-GB" dirty="0"/>
              <a:t>Investigations will likely include a form of imaging and possibly a biopsy</a:t>
            </a:r>
          </a:p>
          <a:p>
            <a:r>
              <a:rPr lang="en-GB" dirty="0">
                <a:solidFill>
                  <a:schemeClr val="bg1"/>
                </a:solidFill>
              </a:rPr>
              <a:t>All invasive tumours must be recorded</a:t>
            </a:r>
          </a:p>
          <a:p>
            <a:r>
              <a:rPr lang="en-GB" dirty="0">
                <a:solidFill>
                  <a:schemeClr val="bg1"/>
                </a:solidFill>
              </a:rPr>
              <a:t>Stage must be recorded for all stageable cancers</a:t>
            </a:r>
          </a:p>
          <a:p>
            <a:r>
              <a:rPr lang="en-GB" dirty="0">
                <a:solidFill>
                  <a:schemeClr val="bg1"/>
                </a:solidFill>
              </a:rPr>
              <a:t>Treatment is determined depending on the type, location and stage of the tumour – this may include all three major treatment modalities</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38</a:t>
            </a:fld>
            <a:endParaRPr lang="en-GB"/>
          </a:p>
        </p:txBody>
      </p:sp>
      <p:pic>
        <p:nvPicPr>
          <p:cNvPr id="7" name="Audio 6">
            <a:hlinkClick r:id="" action="ppaction://media"/>
            <a:extLst>
              <a:ext uri="{FF2B5EF4-FFF2-40B4-BE49-F238E27FC236}">
                <a16:creationId xmlns:a16="http://schemas.microsoft.com/office/drawing/2014/main" id="{4C9BA20C-710F-48B6-899B-7136242F5D8F}"/>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950202592"/>
      </p:ext>
    </p:extLst>
  </p:cSld>
  <p:clrMapOvr>
    <a:masterClrMapping/>
  </p:clrMapOvr>
  <mc:AlternateContent xmlns:mc="http://schemas.openxmlformats.org/markup-compatibility/2006" xmlns:p14="http://schemas.microsoft.com/office/powerpoint/2010/main">
    <mc:Choice Requires="p14">
      <p:transition spd="slow" p14:dur="2000" advTm="9646"/>
    </mc:Choice>
    <mc:Fallback xmlns="">
      <p:transition spd="slow" advTm="964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337482"/>
            <a:ext cx="10515600" cy="4858603"/>
          </a:xfrm>
        </p:spPr>
        <p:txBody>
          <a:bodyPr>
            <a:noAutofit/>
          </a:bodyPr>
          <a:lstStyle/>
          <a:p>
            <a:r>
              <a:rPr lang="en-GB" dirty="0"/>
              <a:t>The main risk factors for tumours of the oral cavity &amp; larynx are smoking and alcohol. Risk factors for thyroid tumours include family history and previous radiation exposure</a:t>
            </a:r>
          </a:p>
          <a:p>
            <a:r>
              <a:rPr lang="en-GB" dirty="0"/>
              <a:t>Signs of an oral cavity tumours include mouth ulcers, a lump in the neck or halitosis. A hoarse voice or difficulty swallowing can be signs of laryngeal or thyroid tumours</a:t>
            </a:r>
          </a:p>
          <a:p>
            <a:r>
              <a:rPr lang="en-GB" dirty="0"/>
              <a:t>Investigations will likely include a form of imaging and possibly a biopsy</a:t>
            </a:r>
          </a:p>
          <a:p>
            <a:r>
              <a:rPr lang="en-GB" dirty="0"/>
              <a:t>All invasive tumours must be recorded</a:t>
            </a:r>
          </a:p>
          <a:p>
            <a:r>
              <a:rPr lang="en-GB" dirty="0">
                <a:solidFill>
                  <a:schemeClr val="bg1"/>
                </a:solidFill>
              </a:rPr>
              <a:t>Stage must be recorded for all stageable cancers</a:t>
            </a:r>
          </a:p>
          <a:p>
            <a:r>
              <a:rPr lang="en-GB" dirty="0">
                <a:solidFill>
                  <a:schemeClr val="bg1"/>
                </a:solidFill>
              </a:rPr>
              <a:t>Treatment is determined depending on the type, location and stage of the tumour – this may include all three major treatment modalities</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39</a:t>
            </a:fld>
            <a:endParaRPr lang="en-GB"/>
          </a:p>
        </p:txBody>
      </p:sp>
      <p:pic>
        <p:nvPicPr>
          <p:cNvPr id="7" name="Audio 6">
            <a:hlinkClick r:id="" action="ppaction://media"/>
            <a:extLst>
              <a:ext uri="{FF2B5EF4-FFF2-40B4-BE49-F238E27FC236}">
                <a16:creationId xmlns:a16="http://schemas.microsoft.com/office/drawing/2014/main" id="{505D1E17-54D7-41AC-8289-20BDA24CF991}"/>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788519666"/>
      </p:ext>
    </p:extLst>
  </p:cSld>
  <p:clrMapOvr>
    <a:masterClrMapping/>
  </p:clrMapOvr>
  <mc:AlternateContent xmlns:mc="http://schemas.openxmlformats.org/markup-compatibility/2006" xmlns:p14="http://schemas.microsoft.com/office/powerpoint/2010/main">
    <mc:Choice Requires="p14">
      <p:transition spd="slow" p14:dur="2000" advTm="7649"/>
    </mc:Choice>
    <mc:Fallback xmlns="">
      <p:transition spd="slow" advTm="764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Introduction</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lnSpcReduction="10000"/>
          </a:bodyPr>
          <a:lstStyle/>
          <a:p>
            <a:pPr marL="0" indent="0">
              <a:buNone/>
            </a:pPr>
            <a:r>
              <a:rPr lang="en-GB" dirty="0"/>
              <a:t>The head and neck region is comprised of areas of the body that deal with, amongst other things, air intake and food consumption:</a:t>
            </a:r>
          </a:p>
          <a:p>
            <a:endParaRPr lang="en-GB" dirty="0"/>
          </a:p>
          <a:p>
            <a:r>
              <a:rPr lang="en-GB" b="1" dirty="0"/>
              <a:t>Oral cavity – from the lips to the area behind the wisdom teeth.  Includes salivary glands</a:t>
            </a:r>
          </a:p>
          <a:p>
            <a:r>
              <a:rPr lang="en-GB" dirty="0"/>
              <a:t>Pharynx – the throat, subcategorised as the nasopharynx, oropharynx and hypopharynx (sometimes called the laryngopharynx)</a:t>
            </a:r>
          </a:p>
          <a:p>
            <a:r>
              <a:rPr lang="en-GB" b="1" dirty="0"/>
              <a:t>Larynx - the voice box</a:t>
            </a:r>
          </a:p>
          <a:p>
            <a:r>
              <a:rPr lang="en-GB" b="1" dirty="0"/>
              <a:t>Thyroid – the endocrine gland in the throat that helps regulate heart rate, blood pressure and metabolism </a:t>
            </a:r>
          </a:p>
          <a:p>
            <a:r>
              <a:rPr lang="en-GB" dirty="0"/>
              <a:t>Nasal cavity – includes the nasal and paranasal sinuses</a:t>
            </a:r>
          </a:p>
          <a:p>
            <a:endParaRPr lang="en-GB"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4</a:t>
            </a:fld>
            <a:endParaRPr lang="en-GB"/>
          </a:p>
        </p:txBody>
      </p:sp>
      <p:pic>
        <p:nvPicPr>
          <p:cNvPr id="11" name="Audio 10">
            <a:hlinkClick r:id="" action="ppaction://media"/>
            <a:extLst>
              <a:ext uri="{FF2B5EF4-FFF2-40B4-BE49-F238E27FC236}">
                <a16:creationId xmlns:a16="http://schemas.microsoft.com/office/drawing/2014/main" id="{B7D81CA2-FDEF-4A3E-A483-FADB75ABBDB4}"/>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103166864"/>
      </p:ext>
    </p:extLst>
  </p:cSld>
  <p:clrMapOvr>
    <a:masterClrMapping/>
  </p:clrMapOvr>
  <mc:AlternateContent xmlns:mc="http://schemas.openxmlformats.org/markup-compatibility/2006" xmlns:p14="http://schemas.microsoft.com/office/powerpoint/2010/main">
    <mc:Choice Requires="p14">
      <p:transition spd="slow" p14:dur="2000" advTm="34078"/>
    </mc:Choice>
    <mc:Fallback xmlns="">
      <p:transition spd="slow" advTm="3407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1"/>
                </p:tgtEl>
              </p:cMediaNode>
            </p:audio>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337482"/>
            <a:ext cx="10515600" cy="4858603"/>
          </a:xfrm>
        </p:spPr>
        <p:txBody>
          <a:bodyPr>
            <a:noAutofit/>
          </a:bodyPr>
          <a:lstStyle/>
          <a:p>
            <a:r>
              <a:rPr lang="en-GB" dirty="0"/>
              <a:t>The main risk factors for tumours of the oral cavity &amp; larynx are smoking and alcohol. Risk factors for thyroid tumours include family history and previous radiation exposure</a:t>
            </a:r>
          </a:p>
          <a:p>
            <a:r>
              <a:rPr lang="en-GB" dirty="0"/>
              <a:t>Signs of an oral cavity tumours include mouth ulcers, a lump in the neck or halitosis. A hoarse voice or difficulty swallowing can be signs of laryngeal or thyroid tumours</a:t>
            </a:r>
          </a:p>
          <a:p>
            <a:r>
              <a:rPr lang="en-GB" dirty="0"/>
              <a:t>Investigations will likely include a form of imaging and possibly a biopsy</a:t>
            </a:r>
          </a:p>
          <a:p>
            <a:r>
              <a:rPr lang="en-GB" dirty="0"/>
              <a:t>All invasive tumours must be recorded</a:t>
            </a:r>
          </a:p>
          <a:p>
            <a:r>
              <a:rPr lang="en-GB" dirty="0"/>
              <a:t>Stage must be recorded for all stageable cancers</a:t>
            </a:r>
          </a:p>
          <a:p>
            <a:r>
              <a:rPr lang="en-GB" dirty="0">
                <a:solidFill>
                  <a:schemeClr val="bg1"/>
                </a:solidFill>
              </a:rPr>
              <a:t>Treatment is determined depending on the type, location and stage of the tumour – this may include all three major treatment modalities</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40</a:t>
            </a:fld>
            <a:endParaRPr lang="en-GB"/>
          </a:p>
        </p:txBody>
      </p:sp>
      <p:pic>
        <p:nvPicPr>
          <p:cNvPr id="7" name="Audio 6">
            <a:hlinkClick r:id="" action="ppaction://media"/>
            <a:extLst>
              <a:ext uri="{FF2B5EF4-FFF2-40B4-BE49-F238E27FC236}">
                <a16:creationId xmlns:a16="http://schemas.microsoft.com/office/drawing/2014/main" id="{E84B163B-40FB-4A48-9DC6-AA17C7A9018E}"/>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698097823"/>
      </p:ext>
    </p:extLst>
  </p:cSld>
  <p:clrMapOvr>
    <a:masterClrMapping/>
  </p:clrMapOvr>
  <mc:AlternateContent xmlns:mc="http://schemas.openxmlformats.org/markup-compatibility/2006" xmlns:p14="http://schemas.microsoft.com/office/powerpoint/2010/main">
    <mc:Choice Requires="p14">
      <p:transition spd="slow" p14:dur="2000" advTm="8949"/>
    </mc:Choice>
    <mc:Fallback xmlns="">
      <p:transition spd="slow" advTm="894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337482"/>
            <a:ext cx="10515600" cy="4858603"/>
          </a:xfrm>
        </p:spPr>
        <p:txBody>
          <a:bodyPr>
            <a:noAutofit/>
          </a:bodyPr>
          <a:lstStyle/>
          <a:p>
            <a:r>
              <a:rPr lang="en-GB" dirty="0"/>
              <a:t>The main risk factors for tumours of the oral cavity &amp; larynx are smoking and alcohol. Risk factors for thyroid tumours include family history and previous radiation exposure</a:t>
            </a:r>
          </a:p>
          <a:p>
            <a:r>
              <a:rPr lang="en-GB" dirty="0"/>
              <a:t>Signs of an oral cavity tumours include mouth ulcers, a lump in the neck or halitosis. A hoarse voice or difficulty swallowing can be signs of laryngeal or thyroid tumours</a:t>
            </a:r>
          </a:p>
          <a:p>
            <a:r>
              <a:rPr lang="en-GB" dirty="0"/>
              <a:t>Investigations will likely include a form of imaging and possibly a biopsy</a:t>
            </a:r>
          </a:p>
          <a:p>
            <a:r>
              <a:rPr lang="en-GB" dirty="0"/>
              <a:t>All invasive tumours must be recorded</a:t>
            </a:r>
          </a:p>
          <a:p>
            <a:r>
              <a:rPr lang="en-GB" dirty="0"/>
              <a:t>Stage must be recorded for all stageable cancers</a:t>
            </a:r>
          </a:p>
          <a:p>
            <a:r>
              <a:rPr lang="en-GB" dirty="0"/>
              <a:t>Treatment is determined depending on the type, location and stage of the tumour – this may include all three major treatment modalities</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41</a:t>
            </a:fld>
            <a:endParaRPr lang="en-GB"/>
          </a:p>
        </p:txBody>
      </p:sp>
      <p:pic>
        <p:nvPicPr>
          <p:cNvPr id="8" name="Audio 7">
            <a:hlinkClick r:id="" action="ppaction://media"/>
            <a:extLst>
              <a:ext uri="{FF2B5EF4-FFF2-40B4-BE49-F238E27FC236}">
                <a16:creationId xmlns:a16="http://schemas.microsoft.com/office/drawing/2014/main" id="{B352F4A7-D515-44FE-9940-DF5399378907}"/>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584618101"/>
      </p:ext>
    </p:extLst>
  </p:cSld>
  <p:clrMapOvr>
    <a:masterClrMapping/>
  </p:clrMapOvr>
  <mc:AlternateContent xmlns:mc="http://schemas.openxmlformats.org/markup-compatibility/2006" xmlns:p14="http://schemas.microsoft.com/office/powerpoint/2010/main">
    <mc:Choice Requires="p14">
      <p:transition spd="slow" p14:dur="2000" advTm="10729"/>
    </mc:Choice>
    <mc:Fallback xmlns="">
      <p:transition spd="slow" advTm="1072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endParaRPr lang="en-US" dirty="0"/>
          </a:p>
          <a:p>
            <a:r>
              <a:rPr lang="en-US" dirty="0"/>
              <a:t>Additional guidance on recording COSD data including morphology, topography, staging and recording a diagnosis can be found at: </a:t>
            </a:r>
            <a:r>
              <a:rPr lang="en-GB" sz="2400" u="sng" dirty="0">
                <a:solidFill>
                  <a:srgbClr val="0000FF"/>
                </a:solidFill>
                <a:effectLst/>
                <a:latin typeface="Arial Nova Light" panose="020B0304020202020204" pitchFamily="34" charset="0"/>
                <a:ea typeface="Arial Nova Light" panose="020B0304020202020204" pitchFamily="34" charset="0"/>
                <a:cs typeface="Arial Nova Light" panose="020B0304020202020204" pitchFamily="34" charset="0"/>
                <a:hlinkClick r:id="rId5"/>
              </a:rPr>
              <a:t>https://digital.nhs.uk/ndrs/data/cancer-data-training-materials </a:t>
            </a:r>
            <a:endParaRPr lang="en-GB" sz="2400" u="sng" dirty="0">
              <a:solidFill>
                <a:srgbClr val="0000FF"/>
              </a:solidFill>
              <a:effectLst/>
              <a:latin typeface="Arial Nova Light" panose="020B0304020202020204" pitchFamily="34" charset="0"/>
              <a:ea typeface="Arial Nova Light" panose="020B0304020202020204" pitchFamily="34" charset="0"/>
              <a:cs typeface="Arial Nova Light" panose="020B0304020202020204" pitchFamily="34" charset="0"/>
            </a:endParaRPr>
          </a:p>
          <a:p>
            <a:endParaRPr lang="en-US" dirty="0"/>
          </a:p>
          <a:p>
            <a:r>
              <a:rPr lang="en-US" dirty="0"/>
              <a:t>Staging data sheets can also be downloaded from the NDRS website for clinical use: </a:t>
            </a:r>
            <a:r>
              <a:rPr lang="en-US" u="sng" dirty="0">
                <a:solidFill>
                  <a:srgbClr val="2AA8AA"/>
                </a:solidFill>
              </a:rPr>
              <a:t>https://digital.nhs.uk/ndrs/data/cancer-data-training-materials/staging-sheets</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42</a:t>
            </a:fld>
            <a:endParaRPr lang="en-GB"/>
          </a:p>
        </p:txBody>
      </p:sp>
      <p:pic>
        <p:nvPicPr>
          <p:cNvPr id="29" name="Audio 28">
            <a:hlinkClick r:id="" action="ppaction://media"/>
            <a:extLst>
              <a:ext uri="{FF2B5EF4-FFF2-40B4-BE49-F238E27FC236}">
                <a16:creationId xmlns:a16="http://schemas.microsoft.com/office/drawing/2014/main" id="{3DFABD7F-5DEA-F09C-43EE-16A5CD8B48ED}"/>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60485815"/>
      </p:ext>
    </p:extLst>
  </p:cSld>
  <p:clrMapOvr>
    <a:masterClrMapping/>
  </p:clrMapOvr>
  <mc:AlternateContent xmlns:mc="http://schemas.openxmlformats.org/markup-compatibility/2006" xmlns:p14="http://schemas.microsoft.com/office/powerpoint/2010/main">
    <mc:Choice Requires="p14">
      <p:transition spd="slow" p14:dur="2000" advTm="8568"/>
    </mc:Choice>
    <mc:Fallback xmlns="">
      <p:transition spd="slow" advTm="856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9"/>
                </p:tgtEl>
              </p:cMediaNode>
            </p:audio>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DE0617-95BA-4E61-8C53-E9F4A8F4F907}"/>
              </a:ext>
            </a:extLst>
          </p:cNvPr>
          <p:cNvSpPr>
            <a:spLocks noGrp="1"/>
          </p:cNvSpPr>
          <p:nvPr>
            <p:ph type="title"/>
          </p:nvPr>
        </p:nvSpPr>
        <p:spPr/>
        <p:txBody>
          <a:bodyPr/>
          <a:lstStyle/>
          <a:p>
            <a:r>
              <a:rPr lang="en-GB" dirty="0"/>
              <a:t>Summary </a:t>
            </a:r>
            <a:endParaRPr lang="fr-FR" dirty="0"/>
          </a:p>
        </p:txBody>
      </p:sp>
      <p:sp>
        <p:nvSpPr>
          <p:cNvPr id="3" name="Content Placeholder 2">
            <a:extLst>
              <a:ext uri="{FF2B5EF4-FFF2-40B4-BE49-F238E27FC236}">
                <a16:creationId xmlns:a16="http://schemas.microsoft.com/office/drawing/2014/main" id="{B82083EB-7408-4D1D-8A40-090FA8F5E260}"/>
              </a:ext>
            </a:extLst>
          </p:cNvPr>
          <p:cNvSpPr>
            <a:spLocks noGrp="1"/>
          </p:cNvSpPr>
          <p:nvPr>
            <p:ph idx="1"/>
          </p:nvPr>
        </p:nvSpPr>
        <p:spPr/>
        <p:txBody>
          <a:bodyPr/>
          <a:lstStyle/>
          <a:p>
            <a:r>
              <a:rPr lang="en-GB" dirty="0"/>
              <a:t>If in any doubt as to whether you should be recording a diagnosis, please refer to the latest COSD User Guide, Appendices A, B &amp; C</a:t>
            </a:r>
          </a:p>
          <a:p>
            <a:r>
              <a:rPr lang="en-GB" dirty="0"/>
              <a:t>For guidance on the required staging system, please refer to the latest COSD User Guide, Appendix E</a:t>
            </a:r>
          </a:p>
          <a:p>
            <a:endParaRPr lang="en-GB" dirty="0"/>
          </a:p>
          <a:p>
            <a:r>
              <a:rPr lang="en-GB" dirty="0">
                <a:hlinkClick r:id="rId5"/>
              </a:rPr>
              <a:t>https://digital.nhs.uk/ndrs/data/data-sets/cosd#downloads</a:t>
            </a:r>
            <a:r>
              <a:rPr lang="en-GB" dirty="0"/>
              <a:t> </a:t>
            </a:r>
          </a:p>
        </p:txBody>
      </p:sp>
      <p:sp>
        <p:nvSpPr>
          <p:cNvPr id="4" name="Date Placeholder 3">
            <a:extLst>
              <a:ext uri="{FF2B5EF4-FFF2-40B4-BE49-F238E27FC236}">
                <a16:creationId xmlns:a16="http://schemas.microsoft.com/office/drawing/2014/main" id="{FFC6C659-CCFA-4F6C-973B-321407470C06}"/>
              </a:ext>
            </a:extLst>
          </p:cNvPr>
          <p:cNvSpPr>
            <a:spLocks noGrp="1"/>
          </p:cNvSpPr>
          <p:nvPr>
            <p:ph type="dt" sz="half" idx="10"/>
          </p:nvPr>
        </p:nvSpPr>
        <p:spPr/>
        <p:txBody>
          <a:bodyPr/>
          <a:lstStyle/>
          <a:p>
            <a:fld id="{F0047545-05D9-4679-8C04-5ACF96FDFEB0}" type="datetime1">
              <a:rPr lang="en-GB" smtClean="0"/>
              <a:pPr/>
              <a:t>04/12/2025</a:t>
            </a:fld>
            <a:endParaRPr lang="en-GB"/>
          </a:p>
        </p:txBody>
      </p:sp>
      <p:sp>
        <p:nvSpPr>
          <p:cNvPr id="5" name="Footer Placeholder 4">
            <a:extLst>
              <a:ext uri="{FF2B5EF4-FFF2-40B4-BE49-F238E27FC236}">
                <a16:creationId xmlns:a16="http://schemas.microsoft.com/office/drawing/2014/main" id="{FD4F5172-B71F-4EE9-864E-70989EDA74B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4F7AAC22-F43E-4640-87C8-7A37B8108A9B}"/>
              </a:ext>
            </a:extLst>
          </p:cNvPr>
          <p:cNvSpPr>
            <a:spLocks noGrp="1"/>
          </p:cNvSpPr>
          <p:nvPr>
            <p:ph type="sldNum" sz="quarter" idx="12"/>
          </p:nvPr>
        </p:nvSpPr>
        <p:spPr/>
        <p:txBody>
          <a:bodyPr/>
          <a:lstStyle/>
          <a:p>
            <a:fld id="{B33FDC71-8906-4088-9FB1-76CBC632085F}" type="slidenum">
              <a:rPr lang="en-GB" smtClean="0"/>
              <a:pPr/>
              <a:t>43</a:t>
            </a:fld>
            <a:endParaRPr lang="en-GB"/>
          </a:p>
        </p:txBody>
      </p:sp>
      <p:pic>
        <p:nvPicPr>
          <p:cNvPr id="9" name="Audio 8">
            <a:hlinkClick r:id="" action="ppaction://media"/>
            <a:extLst>
              <a:ext uri="{FF2B5EF4-FFF2-40B4-BE49-F238E27FC236}">
                <a16:creationId xmlns:a16="http://schemas.microsoft.com/office/drawing/2014/main" id="{BCA31DAA-1FD0-4544-B720-31DF2B265ED3}"/>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513325303"/>
      </p:ext>
    </p:extLst>
  </p:cSld>
  <p:clrMapOvr>
    <a:masterClrMapping/>
  </p:clrMapOvr>
  <mc:AlternateContent xmlns:mc="http://schemas.openxmlformats.org/markup-compatibility/2006" xmlns:p14="http://schemas.microsoft.com/office/powerpoint/2010/main">
    <mc:Choice Requires="p14">
      <p:transition spd="slow" p14:dur="2000" advTm="13181"/>
    </mc:Choice>
    <mc:Fallback xmlns="">
      <p:transition spd="slow" advTm="1318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27BFDA-E30B-4F90-84E5-5DF8AF2E1797}"/>
              </a:ext>
            </a:extLst>
          </p:cNvPr>
          <p:cNvSpPr>
            <a:spLocks noGrp="1"/>
          </p:cNvSpPr>
          <p:nvPr>
            <p:ph type="title"/>
          </p:nvPr>
        </p:nvSpPr>
        <p:spPr/>
        <p:txBody>
          <a:bodyPr/>
          <a:lstStyle/>
          <a:p>
            <a:r>
              <a:rPr lang="en-GB" dirty="0"/>
              <a:t>Acknowledgements</a:t>
            </a:r>
          </a:p>
        </p:txBody>
      </p:sp>
      <p:sp>
        <p:nvSpPr>
          <p:cNvPr id="3" name="Content Placeholder 2">
            <a:extLst>
              <a:ext uri="{FF2B5EF4-FFF2-40B4-BE49-F238E27FC236}">
                <a16:creationId xmlns:a16="http://schemas.microsoft.com/office/drawing/2014/main" id="{DDC7CAF1-F8E7-4491-83B2-537EA1B9A767}"/>
              </a:ext>
            </a:extLst>
          </p:cNvPr>
          <p:cNvSpPr>
            <a:spLocks noGrp="1"/>
          </p:cNvSpPr>
          <p:nvPr>
            <p:ph idx="1"/>
          </p:nvPr>
        </p:nvSpPr>
        <p:spPr>
          <a:xfrm>
            <a:off x="2747521" y="1435510"/>
            <a:ext cx="6696959" cy="4741453"/>
          </a:xfrm>
        </p:spPr>
        <p:txBody>
          <a:bodyPr/>
          <a:lstStyle/>
          <a:p>
            <a:pPr marL="0" indent="0" algn="ctr">
              <a:buNone/>
            </a:pPr>
            <a:r>
              <a:rPr lang="en-GB" dirty="0"/>
              <a:t>Many thanks to Cancer Research UK for the use of their images within this training module.</a:t>
            </a:r>
          </a:p>
        </p:txBody>
      </p:sp>
      <p:sp>
        <p:nvSpPr>
          <p:cNvPr id="4" name="Date Placeholder 3">
            <a:extLst>
              <a:ext uri="{FF2B5EF4-FFF2-40B4-BE49-F238E27FC236}">
                <a16:creationId xmlns:a16="http://schemas.microsoft.com/office/drawing/2014/main" id="{9E29D89A-11E2-4D31-9E5F-5DFD938A354C}"/>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63E23D65-0708-4F5A-8D8D-F709C777E1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5E5C9703-8783-47FA-81E9-ADDFCAC34E82}"/>
              </a:ext>
            </a:extLst>
          </p:cNvPr>
          <p:cNvSpPr>
            <a:spLocks noGrp="1"/>
          </p:cNvSpPr>
          <p:nvPr>
            <p:ph type="sldNum" sz="quarter" idx="12"/>
          </p:nvPr>
        </p:nvSpPr>
        <p:spPr/>
        <p:txBody>
          <a:bodyPr/>
          <a:lstStyle/>
          <a:p>
            <a:fld id="{B33FDC71-8906-4088-9FB1-76CBC632085F}" type="slidenum">
              <a:rPr lang="en-GB" smtClean="0"/>
              <a:t>44</a:t>
            </a:fld>
            <a:endParaRPr lang="en-GB"/>
          </a:p>
        </p:txBody>
      </p:sp>
      <p:pic>
        <p:nvPicPr>
          <p:cNvPr id="1026" name="Picture 2" descr="See the source image">
            <a:extLst>
              <a:ext uri="{FF2B5EF4-FFF2-40B4-BE49-F238E27FC236}">
                <a16:creationId xmlns:a16="http://schemas.microsoft.com/office/drawing/2014/main" id="{AAA4DB42-C86F-4705-BC78-D0079D17A7A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28421" y="2996462"/>
            <a:ext cx="7145594" cy="2752170"/>
          </a:xfrm>
          <a:prstGeom prst="rect">
            <a:avLst/>
          </a:prstGeom>
          <a:noFill/>
          <a:extLst>
            <a:ext uri="{909E8E84-426E-40DD-AFC4-6F175D3DCCD1}">
              <a14:hiddenFill xmlns:a14="http://schemas.microsoft.com/office/drawing/2010/main">
                <a:solidFill>
                  <a:srgbClr val="FFFFFF"/>
                </a:solidFill>
              </a14:hiddenFill>
            </a:ext>
          </a:extLst>
        </p:spPr>
      </p:pic>
      <p:pic>
        <p:nvPicPr>
          <p:cNvPr id="9" name="Audio 8">
            <a:hlinkClick r:id="" action="ppaction://media"/>
            <a:extLst>
              <a:ext uri="{FF2B5EF4-FFF2-40B4-BE49-F238E27FC236}">
                <a16:creationId xmlns:a16="http://schemas.microsoft.com/office/drawing/2014/main" id="{1F9E5B42-575A-422B-8987-D029E34B3957}"/>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183483427"/>
      </p:ext>
    </p:extLst>
  </p:cSld>
  <p:clrMapOvr>
    <a:masterClrMapping/>
  </p:clrMapOvr>
  <mc:AlternateContent xmlns:mc="http://schemas.openxmlformats.org/markup-compatibility/2006" xmlns:p14="http://schemas.microsoft.com/office/powerpoint/2010/main">
    <mc:Choice Requires="p14">
      <p:transition spd="slow" p14:dur="2000" advTm="7835"/>
    </mc:Choice>
    <mc:Fallback xmlns="">
      <p:transition spd="slow" advTm="783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p:txBody>
          <a:bodyPr/>
          <a:lstStyle/>
          <a:p>
            <a:r>
              <a:rPr lang="en-GB" dirty="0"/>
              <a:t>Questions?</a:t>
            </a:r>
          </a:p>
        </p:txBody>
      </p:sp>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pPr/>
              <a:t>04/12/2025</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5C4A9309-F392-4BEC-928D-73CEA9B5E7B7}"/>
              </a:ext>
            </a:extLst>
          </p:cNvPr>
          <p:cNvSpPr>
            <a:spLocks noGrp="1"/>
          </p:cNvSpPr>
          <p:nvPr>
            <p:ph type="sldNum" sz="quarter" idx="12"/>
          </p:nvPr>
        </p:nvSpPr>
        <p:spPr/>
        <p:txBody>
          <a:bodyPr/>
          <a:lstStyle/>
          <a:p>
            <a:fld id="{B33FDC71-8906-4088-9FB1-76CBC632085F}" type="slidenum">
              <a:rPr lang="en-GB" smtClean="0"/>
              <a:pPr/>
              <a:t>45</a:t>
            </a:fld>
            <a:endParaRPr lang="en-GB" dirty="0"/>
          </a:p>
        </p:txBody>
      </p:sp>
      <p:sp>
        <p:nvSpPr>
          <p:cNvPr id="10" name="Content Placeholder 10">
            <a:extLst>
              <a:ext uri="{FF2B5EF4-FFF2-40B4-BE49-F238E27FC236}">
                <a16:creationId xmlns:a16="http://schemas.microsoft.com/office/drawing/2014/main" id="{C34F6A08-1C92-47C4-AF11-BE8DBA207F75}"/>
              </a:ext>
            </a:extLst>
          </p:cNvPr>
          <p:cNvSpPr>
            <a:spLocks noGrp="1"/>
          </p:cNvSpPr>
          <p:nvPr>
            <p:ph idx="1"/>
          </p:nvPr>
        </p:nvSpPr>
        <p:spPr>
          <a:xfrm>
            <a:off x="838200" y="1435100"/>
            <a:ext cx="10515600" cy="4741863"/>
          </a:xfrm>
        </p:spPr>
        <p:txBody>
          <a:bodyPr>
            <a:normAutofit/>
          </a:bodyPr>
          <a:lstStyle/>
          <a:p>
            <a:pPr marL="0" indent="0" algn="ctr">
              <a:buNone/>
            </a:pPr>
            <a:r>
              <a:rPr lang="en-GB" dirty="0">
                <a:cs typeface="Arial" panose="020B0604020202020204" pitchFamily="34" charset="0"/>
              </a:rPr>
              <a:t>East Midlands: </a:t>
            </a:r>
            <a:r>
              <a:rPr lang="en-GB" b="1" dirty="0">
                <a:cs typeface="Arial" panose="020B0604020202020204" pitchFamily="34" charset="0"/>
              </a:rPr>
              <a:t>Simon </a:t>
            </a:r>
            <a:r>
              <a:rPr lang="en-GB" b="1" dirty="0" err="1">
                <a:cs typeface="Arial" panose="020B0604020202020204" pitchFamily="34" charset="0"/>
              </a:rPr>
              <a:t>Cairnes</a:t>
            </a:r>
            <a:r>
              <a:rPr lang="en-GB" b="1" dirty="0">
                <a:cs typeface="Arial" panose="020B0604020202020204" pitchFamily="34" charset="0"/>
              </a:rPr>
              <a:t> </a:t>
            </a:r>
            <a:r>
              <a:rPr lang="en-GB" dirty="0">
                <a:cs typeface="Arial" panose="020B0604020202020204" pitchFamily="34" charset="0"/>
              </a:rPr>
              <a:t>– </a:t>
            </a:r>
            <a:r>
              <a:rPr lang="en-GB" dirty="0">
                <a:solidFill>
                  <a:schemeClr val="tx2"/>
                </a:solidFill>
                <a:cs typeface="Arial" panose="020B0604020202020204" pitchFamily="34" charset="0"/>
                <a:hlinkClick r:id="rId5"/>
              </a:rPr>
              <a:t>simon.cairnes@nhs.net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Eastern: </a:t>
            </a:r>
            <a:r>
              <a:rPr lang="en-GB" b="1" dirty="0">
                <a:cs typeface="Arial" panose="020B0604020202020204" pitchFamily="34" charset="0"/>
              </a:rPr>
              <a:t>Marianne Mollett</a:t>
            </a:r>
            <a:r>
              <a:rPr lang="en-GB" dirty="0">
                <a:cs typeface="Arial" panose="020B0604020202020204" pitchFamily="34" charset="0"/>
              </a:rPr>
              <a:t> – </a:t>
            </a:r>
            <a:r>
              <a:rPr lang="en-GB" dirty="0">
                <a:solidFill>
                  <a:schemeClr val="tx2"/>
                </a:solidFill>
                <a:cs typeface="Arial" panose="020B0604020202020204" pitchFamily="34" charset="0"/>
                <a:hlinkClick r:id="rId6"/>
              </a:rPr>
              <a:t>marianne.mollett@nhs.net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London &amp; South East: </a:t>
            </a:r>
            <a:r>
              <a:rPr lang="en-GB" b="1" dirty="0">
                <a:cs typeface="Arial" panose="020B0604020202020204" pitchFamily="34" charset="0"/>
              </a:rPr>
              <a:t>Katrina Sung </a:t>
            </a:r>
            <a:r>
              <a:rPr lang="en-GB" dirty="0">
                <a:cs typeface="Arial" panose="020B0604020202020204" pitchFamily="34" charset="0"/>
              </a:rPr>
              <a:t>– </a:t>
            </a:r>
            <a:r>
              <a:rPr lang="en-GB" dirty="0">
                <a:solidFill>
                  <a:schemeClr val="tx2"/>
                </a:solidFill>
                <a:cs typeface="Arial" panose="020B0604020202020204" pitchFamily="34" charset="0"/>
                <a:hlinkClick r:id="rId7"/>
              </a:rPr>
              <a:t>katrina.sung@nhs.net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London &amp; South East: </a:t>
            </a:r>
            <a:r>
              <a:rPr lang="en-GB" b="1" dirty="0">
                <a:cs typeface="Arial" panose="020B0604020202020204" pitchFamily="34" charset="0"/>
              </a:rPr>
              <a:t>Karen Graham</a:t>
            </a:r>
            <a:r>
              <a:rPr lang="en-GB" dirty="0">
                <a:cs typeface="Arial" panose="020B0604020202020204" pitchFamily="34" charset="0"/>
              </a:rPr>
              <a:t>– </a:t>
            </a:r>
            <a:r>
              <a:rPr lang="en-GB" dirty="0">
                <a:solidFill>
                  <a:schemeClr val="tx2"/>
                </a:solidFill>
                <a:cs typeface="Arial" panose="020B0604020202020204" pitchFamily="34" charset="0"/>
                <a:hlinkClick r:id="rId8"/>
              </a:rPr>
              <a:t>karen.graham36@nhs.net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North West: </a:t>
            </a:r>
            <a:r>
              <a:rPr lang="en-GB" b="1" dirty="0">
                <a:cs typeface="Arial" panose="020B0604020202020204" pitchFamily="34" charset="0"/>
              </a:rPr>
              <a:t>Paul Stacey </a:t>
            </a:r>
            <a:r>
              <a:rPr lang="en-GB" dirty="0">
                <a:cs typeface="Arial" panose="020B0604020202020204" pitchFamily="34" charset="0"/>
              </a:rPr>
              <a:t>– </a:t>
            </a:r>
            <a:r>
              <a:rPr lang="en-GB" dirty="0">
                <a:solidFill>
                  <a:schemeClr val="tx2"/>
                </a:solidFill>
                <a:cs typeface="Arial" panose="020B0604020202020204" pitchFamily="34" charset="0"/>
                <a:hlinkClick r:id="rId9"/>
              </a:rPr>
              <a:t>p.stacey@nhs.net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Northern &amp; Yorkshire: </a:t>
            </a:r>
            <a:r>
              <a:rPr lang="en-GB" b="1" dirty="0">
                <a:cs typeface="Arial" panose="020B0604020202020204" pitchFamily="34" charset="0"/>
              </a:rPr>
              <a:t>Rachael Mann </a:t>
            </a:r>
            <a:r>
              <a:rPr lang="en-GB" dirty="0">
                <a:cs typeface="Arial" panose="020B0604020202020204" pitchFamily="34" charset="0"/>
              </a:rPr>
              <a:t>– </a:t>
            </a:r>
            <a:r>
              <a:rPr lang="en-GB" dirty="0">
                <a:cs typeface="Arial" panose="020B0604020202020204" pitchFamily="34" charset="0"/>
                <a:hlinkClick r:id="rId10"/>
              </a:rPr>
              <a:t>rachaelmann@nhs.net</a:t>
            </a:r>
            <a:r>
              <a:rPr lang="en-GB" dirty="0">
                <a:cs typeface="Arial" panose="020B0604020202020204" pitchFamily="34" charset="0"/>
              </a:rPr>
              <a:t> </a:t>
            </a:r>
            <a:endParaRPr lang="en-GB" u="sng" dirty="0"/>
          </a:p>
          <a:p>
            <a:pPr marL="0" indent="0" algn="ctr">
              <a:buNone/>
            </a:pPr>
            <a:r>
              <a:rPr lang="en-GB" dirty="0">
                <a:cs typeface="Arial" panose="020B0604020202020204" pitchFamily="34" charset="0"/>
              </a:rPr>
              <a:t>Oxford: </a:t>
            </a:r>
            <a:r>
              <a:rPr lang="en-GB" b="1" dirty="0">
                <a:cs typeface="Arial" panose="020B0604020202020204" pitchFamily="34" charset="0"/>
              </a:rPr>
              <a:t>Gemma Feeney </a:t>
            </a:r>
            <a:r>
              <a:rPr lang="en-GB" dirty="0">
                <a:cs typeface="Arial" panose="020B0604020202020204" pitchFamily="34" charset="0"/>
              </a:rPr>
              <a:t>– </a:t>
            </a:r>
            <a:r>
              <a:rPr lang="en-GB" dirty="0">
                <a:solidFill>
                  <a:schemeClr val="tx2"/>
                </a:solidFill>
                <a:cs typeface="Arial" panose="020B0604020202020204" pitchFamily="34" charset="0"/>
                <a:hlinkClick r:id="rId11"/>
              </a:rPr>
              <a:t>gemma.feeney@nhs.net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South West: </a:t>
            </a:r>
            <a:r>
              <a:rPr lang="en-GB" b="1" dirty="0">
                <a:cs typeface="Arial" panose="020B0604020202020204" pitchFamily="34" charset="0"/>
              </a:rPr>
              <a:t>James Withers </a:t>
            </a:r>
            <a:r>
              <a:rPr lang="en-GB" dirty="0">
                <a:solidFill>
                  <a:schemeClr val="tx2"/>
                </a:solidFill>
                <a:cs typeface="Arial" panose="020B0604020202020204" pitchFamily="34" charset="0"/>
              </a:rPr>
              <a:t>– </a:t>
            </a:r>
            <a:r>
              <a:rPr lang="en-GB" dirty="0">
                <a:solidFill>
                  <a:schemeClr val="tx2"/>
                </a:solidFill>
                <a:cs typeface="Arial" panose="020B0604020202020204" pitchFamily="34" charset="0"/>
                <a:hlinkClick r:id="rId12"/>
              </a:rPr>
              <a:t>james.withers@nhs.net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West Midlands: </a:t>
            </a:r>
            <a:r>
              <a:rPr lang="en-GB" b="1" dirty="0">
                <a:cs typeface="Arial" panose="020B0604020202020204" pitchFamily="34" charset="0"/>
              </a:rPr>
              <a:t>Gemma Feeney </a:t>
            </a:r>
            <a:r>
              <a:rPr lang="en-GB" dirty="0">
                <a:cs typeface="Arial" panose="020B0604020202020204" pitchFamily="34" charset="0"/>
              </a:rPr>
              <a:t>– </a:t>
            </a:r>
            <a:r>
              <a:rPr lang="en-GB" dirty="0">
                <a:solidFill>
                  <a:schemeClr val="tx2"/>
                </a:solidFill>
                <a:cs typeface="Arial" panose="020B0604020202020204" pitchFamily="34" charset="0"/>
                <a:hlinkClick r:id="rId11"/>
              </a:rPr>
              <a:t>gemma.feeney@nhs.net</a:t>
            </a:r>
            <a:r>
              <a:rPr lang="en-GB" dirty="0">
                <a:solidFill>
                  <a:schemeClr val="tx2"/>
                </a:solidFill>
                <a:cs typeface="Arial" panose="020B0604020202020204" pitchFamily="34" charset="0"/>
              </a:rPr>
              <a:t> </a:t>
            </a:r>
          </a:p>
          <a:p>
            <a:endParaRPr lang="en-GB" dirty="0"/>
          </a:p>
        </p:txBody>
      </p:sp>
      <p:pic>
        <p:nvPicPr>
          <p:cNvPr id="8" name="Audio 7">
            <a:hlinkClick r:id="" action="ppaction://media"/>
            <a:extLst>
              <a:ext uri="{FF2B5EF4-FFF2-40B4-BE49-F238E27FC236}">
                <a16:creationId xmlns:a16="http://schemas.microsoft.com/office/drawing/2014/main" id="{F52188A1-CD99-2FE1-D5D6-39F88DF7C670}"/>
              </a:ext>
            </a:extLst>
          </p:cNvPr>
          <p:cNvPicPr>
            <a:picLocks noChangeAspect="1"/>
          </p:cNvPicPr>
          <p:nvPr>
            <a:audioFile r:link="rId2"/>
            <p:extLst>
              <p:ext uri="{DAA4B4D4-6D71-4841-9C94-3DE7FCFB9230}">
                <p14:media xmlns:p14="http://schemas.microsoft.com/office/powerpoint/2010/main" r:embed="rId1"/>
              </p:ext>
            </p:extLst>
          </p:nvPr>
        </p:nvPicPr>
        <p:blipFill>
          <a:blip r:embed="rId13"/>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328120362"/>
      </p:ext>
    </p:extLst>
  </p:cSld>
  <p:clrMapOvr>
    <a:masterClrMapping/>
  </p:clrMapOvr>
  <mc:AlternateContent xmlns:mc="http://schemas.openxmlformats.org/markup-compatibility/2006" xmlns:p14="http://schemas.microsoft.com/office/powerpoint/2010/main">
    <mc:Choice Requires="p14">
      <p:transition spd="slow" p14:dur="2000" advTm="13712"/>
    </mc:Choice>
    <mc:Fallback xmlns="">
      <p:transition spd="slow" advTm="1371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t>04/12/2025</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5C4A9309-F392-4BEC-928D-73CEA9B5E7B7}"/>
              </a:ext>
            </a:extLst>
          </p:cNvPr>
          <p:cNvSpPr>
            <a:spLocks noGrp="1"/>
          </p:cNvSpPr>
          <p:nvPr>
            <p:ph type="sldNum" sz="quarter" idx="12"/>
          </p:nvPr>
        </p:nvSpPr>
        <p:spPr/>
        <p:txBody>
          <a:bodyPr/>
          <a:lstStyle/>
          <a:p>
            <a:fld id="{B33FDC71-8906-4088-9FB1-76CBC632085F}" type="slidenum">
              <a:rPr lang="en-GB" smtClean="0"/>
              <a:t>5</a:t>
            </a:fld>
            <a:endParaRPr lang="en-GB" dirty="0"/>
          </a:p>
        </p:txBody>
      </p:sp>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p:txBody>
          <a:bodyPr>
            <a:normAutofit fontScale="90000"/>
          </a:bodyPr>
          <a:lstStyle/>
          <a:p>
            <a:r>
              <a:rPr lang="en-GB" dirty="0"/>
              <a:t>Head &amp; Neck</a:t>
            </a:r>
            <a:br>
              <a:rPr lang="en-GB" dirty="0"/>
            </a:br>
            <a:r>
              <a:rPr lang="en-GB" sz="3600" dirty="0"/>
              <a:t>Oral Cavity, Larynx &amp; Thyroid</a:t>
            </a:r>
          </a:p>
        </p:txBody>
      </p:sp>
      <p:grpSp>
        <p:nvGrpSpPr>
          <p:cNvPr id="6" name="Group 5">
            <a:extLst>
              <a:ext uri="{FF2B5EF4-FFF2-40B4-BE49-F238E27FC236}">
                <a16:creationId xmlns:a16="http://schemas.microsoft.com/office/drawing/2014/main" id="{ACE5B484-CE30-4529-B1D8-4FF112AB2D77}"/>
              </a:ext>
            </a:extLst>
          </p:cNvPr>
          <p:cNvGrpSpPr/>
          <p:nvPr/>
        </p:nvGrpSpPr>
        <p:grpSpPr>
          <a:xfrm>
            <a:off x="4702873" y="4015878"/>
            <a:ext cx="7489127" cy="2386702"/>
            <a:chOff x="4702873" y="4015878"/>
            <a:chExt cx="7489127" cy="2386702"/>
          </a:xfrm>
        </p:grpSpPr>
        <p:sp>
          <p:nvSpPr>
            <p:cNvPr id="7" name="Content Placeholder 2">
              <a:extLst>
                <a:ext uri="{FF2B5EF4-FFF2-40B4-BE49-F238E27FC236}">
                  <a16:creationId xmlns:a16="http://schemas.microsoft.com/office/drawing/2014/main" id="{8D01D8C9-3218-4165-A21F-C29077C7A509}"/>
                </a:ext>
              </a:extLst>
            </p:cNvPr>
            <p:cNvSpPr txBox="1">
              <a:spLocks/>
            </p:cNvSpPr>
            <p:nvPr/>
          </p:nvSpPr>
          <p:spPr>
            <a:xfrm>
              <a:off x="4702873" y="4026316"/>
              <a:ext cx="4027767" cy="2376264"/>
            </a:xfrm>
            <a:prstGeom prst="rect">
              <a:avLst/>
            </a:prstGeom>
          </p:spPr>
          <p:txBody>
            <a:bodyPr vert="horz" lIns="91440" tIns="45720" rIns="91440" bIns="45720" rtlCol="0">
              <a:normAutofit fontScale="92500" lnSpcReduction="10000"/>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buFontTx/>
                <a:buNone/>
              </a:pPr>
              <a:r>
                <a:rPr lang="en-GB" altLang="en-US" sz="2400" b="1" dirty="0">
                  <a:solidFill>
                    <a:prstClr val="black"/>
                  </a:solidFill>
                  <a:latin typeface="Arial Nova" panose="020B0504020202020204" pitchFamily="34" charset="0"/>
                </a:rPr>
                <a:t>In this section we will cover:</a:t>
              </a:r>
            </a:p>
            <a:p>
              <a:pPr marL="463550" lvl="1" indent="-285750" algn="l" fontAlgn="auto">
                <a:spcAft>
                  <a:spcPts val="0"/>
                </a:spcAft>
                <a:buFont typeface="Arial" panose="020B0604020202020204" pitchFamily="34" charset="0"/>
                <a:buChar char="•"/>
              </a:pPr>
              <a:r>
                <a:rPr lang="en-GB" altLang="en-US" sz="2400" dirty="0">
                  <a:solidFill>
                    <a:schemeClr val="tx1"/>
                  </a:solidFill>
                </a:rPr>
                <a:t>Causes and Risk Factors</a:t>
              </a:r>
            </a:p>
            <a:p>
              <a:pPr marL="463550" lvl="1" indent="-285750" algn="l" fontAlgn="auto">
                <a:spcAft>
                  <a:spcPts val="0"/>
                </a:spcAft>
                <a:buFont typeface="Arial" panose="020B0604020202020204" pitchFamily="34" charset="0"/>
                <a:buChar char="•"/>
              </a:pPr>
              <a:r>
                <a:rPr lang="en-GB" altLang="en-US" sz="2400" dirty="0">
                  <a:solidFill>
                    <a:schemeClr val="tx1"/>
                  </a:solidFill>
                </a:rPr>
                <a:t>Signs and Symptoms</a:t>
              </a:r>
            </a:p>
            <a:p>
              <a:pPr marL="463550" lvl="1" indent="-285750" algn="l" fontAlgn="auto">
                <a:spcAft>
                  <a:spcPts val="0"/>
                </a:spcAft>
                <a:buFont typeface="Arial" panose="020B0604020202020204" pitchFamily="34" charset="0"/>
                <a:buChar char="•"/>
              </a:pPr>
              <a:r>
                <a:rPr lang="en-GB" altLang="en-US" sz="2400" dirty="0">
                  <a:solidFill>
                    <a:schemeClr val="tx1"/>
                  </a:solidFill>
                </a:rPr>
                <a:t>Anatomy &amp; Physiology</a:t>
              </a:r>
            </a:p>
            <a:p>
              <a:pPr marL="463550" lvl="1" indent="-285750" algn="l" fontAlgn="auto">
                <a:spcAft>
                  <a:spcPts val="0"/>
                </a:spcAft>
                <a:buFont typeface="Arial" panose="020B0604020202020204" pitchFamily="34" charset="0"/>
                <a:buChar char="•"/>
              </a:pPr>
              <a:r>
                <a:rPr lang="en-GB" altLang="en-US" sz="2400" dirty="0">
                  <a:solidFill>
                    <a:schemeClr val="tx1"/>
                  </a:solidFill>
                </a:rPr>
                <a:t>Regional Lymph Nodes</a:t>
              </a:r>
            </a:p>
            <a:p>
              <a:pPr marL="463550" lvl="1" indent="-285750" algn="l" fontAlgn="auto">
                <a:spcAft>
                  <a:spcPts val="0"/>
                </a:spcAft>
                <a:buFont typeface="Arial" panose="020B0604020202020204" pitchFamily="34" charset="0"/>
                <a:buChar char="•"/>
              </a:pPr>
              <a:r>
                <a:rPr lang="en-GB" altLang="en-US" sz="2400" dirty="0">
                  <a:solidFill>
                    <a:schemeClr val="tx1"/>
                  </a:solidFill>
                </a:rPr>
                <a:t>Diagnosis</a:t>
              </a:r>
            </a:p>
          </p:txBody>
        </p:sp>
        <p:sp>
          <p:nvSpPr>
            <p:cNvPr id="8" name="Content Placeholder 2">
              <a:extLst>
                <a:ext uri="{FF2B5EF4-FFF2-40B4-BE49-F238E27FC236}">
                  <a16:creationId xmlns:a16="http://schemas.microsoft.com/office/drawing/2014/main" id="{2788583F-FB0D-4727-84D3-9881E2855F2B}"/>
                </a:ext>
              </a:extLst>
            </p:cNvPr>
            <p:cNvSpPr txBox="1">
              <a:spLocks/>
            </p:cNvSpPr>
            <p:nvPr/>
          </p:nvSpPr>
          <p:spPr>
            <a:xfrm>
              <a:off x="8512866" y="4015878"/>
              <a:ext cx="3679134" cy="2376264"/>
            </a:xfrm>
            <a:prstGeom prst="rect">
              <a:avLst/>
            </a:prstGeom>
          </p:spPr>
          <p:txBody>
            <a:bodyPr vert="horz" lIns="91440" tIns="45720" rIns="91440" bIns="45720" rtlCol="0">
              <a:normAutofit fontScale="92500" lnSpcReduction="10000"/>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buFontTx/>
                <a:buNone/>
              </a:pPr>
              <a:r>
                <a:rPr lang="en-GB" altLang="en-US" sz="2400" b="1" dirty="0">
                  <a:solidFill>
                    <a:schemeClr val="bg1"/>
                  </a:solidFill>
                  <a:latin typeface="Arial Nova" panose="020B0504020202020204" pitchFamily="34" charset="0"/>
                </a:rPr>
                <a:t>In this section we will </a:t>
              </a:r>
              <a:r>
                <a:rPr lang="en-GB" altLang="en-US" sz="2400" b="1" dirty="0" err="1">
                  <a:solidFill>
                    <a:schemeClr val="bg1"/>
                  </a:solidFill>
                  <a:latin typeface="Arial Nova" panose="020B0504020202020204" pitchFamily="34" charset="0"/>
                </a:rPr>
                <a:t>cov</a:t>
              </a:r>
              <a:r>
                <a:rPr lang="en-GB" altLang="en-US" sz="2400" b="1" dirty="0">
                  <a:solidFill>
                    <a:schemeClr val="bg1"/>
                  </a:solidFill>
                  <a:latin typeface="Arial Nova" panose="020B0504020202020204" pitchFamily="34" charset="0"/>
                </a:rPr>
                <a:t>:</a:t>
              </a:r>
            </a:p>
            <a:p>
              <a:pPr marL="463550" lvl="1" indent="-285750" algn="l" fontAlgn="auto">
                <a:spcAft>
                  <a:spcPts val="0"/>
                </a:spcAft>
                <a:buFont typeface="Arial" panose="020B0604020202020204" pitchFamily="34" charset="0"/>
                <a:buChar char="•"/>
              </a:pPr>
              <a:r>
                <a:rPr lang="en-GB" altLang="en-US" sz="2400" dirty="0">
                  <a:solidFill>
                    <a:schemeClr val="tx1"/>
                  </a:solidFill>
                </a:rPr>
                <a:t>Morphology</a:t>
              </a:r>
            </a:p>
            <a:p>
              <a:pPr marL="463550" lvl="1" indent="-285750" algn="l" fontAlgn="auto">
                <a:spcAft>
                  <a:spcPts val="0"/>
                </a:spcAft>
                <a:buFont typeface="Arial" panose="020B0604020202020204" pitchFamily="34" charset="0"/>
                <a:buChar char="•"/>
              </a:pPr>
              <a:r>
                <a:rPr lang="en-GB" altLang="en-US" sz="2400" dirty="0">
                  <a:solidFill>
                    <a:schemeClr val="tx1"/>
                  </a:solidFill>
                </a:rPr>
                <a:t>ICD10 coding</a:t>
              </a:r>
            </a:p>
            <a:p>
              <a:pPr marL="463550" lvl="1" indent="-285750" algn="l" fontAlgn="auto">
                <a:spcAft>
                  <a:spcPts val="0"/>
                </a:spcAft>
                <a:buFont typeface="Arial" panose="020B0604020202020204" pitchFamily="34" charset="0"/>
                <a:buChar char="•"/>
              </a:pPr>
              <a:r>
                <a:rPr lang="en-GB" altLang="en-US" sz="2400" dirty="0">
                  <a:solidFill>
                    <a:schemeClr val="tx1"/>
                  </a:solidFill>
                </a:rPr>
                <a:t>Grade</a:t>
              </a:r>
            </a:p>
            <a:p>
              <a:pPr marL="463550" lvl="1" indent="-285750" algn="l" fontAlgn="auto">
                <a:spcAft>
                  <a:spcPts val="0"/>
                </a:spcAft>
                <a:buFont typeface="Arial" panose="020B0604020202020204" pitchFamily="34" charset="0"/>
                <a:buChar char="•"/>
              </a:pPr>
              <a:r>
                <a:rPr lang="en-GB" altLang="en-US" sz="2400" dirty="0">
                  <a:solidFill>
                    <a:schemeClr val="tx1"/>
                  </a:solidFill>
                </a:rPr>
                <a:t>Stage</a:t>
              </a:r>
            </a:p>
            <a:p>
              <a:pPr marL="463550" lvl="1" indent="-285750" algn="l" fontAlgn="auto">
                <a:spcAft>
                  <a:spcPts val="0"/>
                </a:spcAft>
                <a:buFont typeface="Arial" panose="020B0604020202020204" pitchFamily="34" charset="0"/>
                <a:buChar char="•"/>
              </a:pPr>
              <a:r>
                <a:rPr lang="en-GB" altLang="en-US" sz="2400" dirty="0">
                  <a:solidFill>
                    <a:schemeClr val="tx1"/>
                  </a:solidFill>
                </a:rPr>
                <a:t>Treatment</a:t>
              </a:r>
            </a:p>
          </p:txBody>
        </p:sp>
      </p:grpSp>
      <p:pic>
        <p:nvPicPr>
          <p:cNvPr id="9" name="Audio 8">
            <a:hlinkClick r:id="" action="ppaction://media"/>
            <a:extLst>
              <a:ext uri="{FF2B5EF4-FFF2-40B4-BE49-F238E27FC236}">
                <a16:creationId xmlns:a16="http://schemas.microsoft.com/office/drawing/2014/main" id="{DCDB21AA-6258-4F2C-A654-C6C3CBAC2C52}"/>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793230009"/>
      </p:ext>
    </p:extLst>
  </p:cSld>
  <p:clrMapOvr>
    <a:masterClrMapping/>
  </p:clrMapOvr>
  <mc:AlternateContent xmlns:mc="http://schemas.openxmlformats.org/markup-compatibility/2006" xmlns:p14="http://schemas.microsoft.com/office/powerpoint/2010/main">
    <mc:Choice Requires="p14">
      <p:transition spd="slow" p14:dur="2000" advTm="6767"/>
    </mc:Choice>
    <mc:Fallback xmlns="">
      <p:transition spd="slow" advTm="676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Head &amp; Neck – Causes &amp; Risk Factors</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6</a:t>
            </a:fld>
            <a:endParaRPr lang="en-GB"/>
          </a:p>
        </p:txBody>
      </p:sp>
      <p:graphicFrame>
        <p:nvGraphicFramePr>
          <p:cNvPr id="7" name="Content Placeholder 4">
            <a:extLst>
              <a:ext uri="{FF2B5EF4-FFF2-40B4-BE49-F238E27FC236}">
                <a16:creationId xmlns:a16="http://schemas.microsoft.com/office/drawing/2014/main" id="{1F97983A-BCB4-4811-8A5A-C7C963841567}"/>
              </a:ext>
            </a:extLst>
          </p:cNvPr>
          <p:cNvGraphicFramePr>
            <a:graphicFrameLocks noGrp="1"/>
          </p:cNvGraphicFramePr>
          <p:nvPr>
            <p:ph idx="1"/>
            <p:extLst>
              <p:ext uri="{D42A27DB-BD31-4B8C-83A1-F6EECF244321}">
                <p14:modId xmlns:p14="http://schemas.microsoft.com/office/powerpoint/2010/main" val="981348699"/>
              </p:ext>
            </p:extLst>
          </p:nvPr>
        </p:nvGraphicFramePr>
        <p:xfrm>
          <a:off x="1005757" y="1323610"/>
          <a:ext cx="10238505" cy="4714240"/>
        </p:xfrm>
        <a:graphic>
          <a:graphicData uri="http://schemas.openxmlformats.org/drawingml/2006/table">
            <a:tbl>
              <a:tblPr firstRow="1" lastRow="1" bandRow="1">
                <a:tableStyleId>{5C22544A-7EE6-4342-B048-85BDC9FD1C3A}</a:tableStyleId>
              </a:tblPr>
              <a:tblGrid>
                <a:gridCol w="3766715">
                  <a:extLst>
                    <a:ext uri="{9D8B030D-6E8A-4147-A177-3AD203B41FA5}">
                      <a16:colId xmlns:a16="http://schemas.microsoft.com/office/drawing/2014/main" val="2302223660"/>
                    </a:ext>
                  </a:extLst>
                </a:gridCol>
                <a:gridCol w="2170679">
                  <a:extLst>
                    <a:ext uri="{9D8B030D-6E8A-4147-A177-3AD203B41FA5}">
                      <a16:colId xmlns:a16="http://schemas.microsoft.com/office/drawing/2014/main" val="3657355926"/>
                    </a:ext>
                  </a:extLst>
                </a:gridCol>
                <a:gridCol w="2114123">
                  <a:extLst>
                    <a:ext uri="{9D8B030D-6E8A-4147-A177-3AD203B41FA5}">
                      <a16:colId xmlns:a16="http://schemas.microsoft.com/office/drawing/2014/main" val="3584129344"/>
                    </a:ext>
                  </a:extLst>
                </a:gridCol>
                <a:gridCol w="2186988">
                  <a:extLst>
                    <a:ext uri="{9D8B030D-6E8A-4147-A177-3AD203B41FA5}">
                      <a16:colId xmlns:a16="http://schemas.microsoft.com/office/drawing/2014/main" val="3799164814"/>
                    </a:ext>
                  </a:extLst>
                </a:gridCol>
              </a:tblGrid>
              <a:tr h="370840">
                <a:tc>
                  <a:txBody>
                    <a:bodyPr/>
                    <a:lstStyle/>
                    <a:p>
                      <a:pPr algn="l"/>
                      <a:endParaRPr lang="en-US" dirty="0"/>
                    </a:p>
                  </a:txBody>
                  <a:tcPr/>
                </a:tc>
                <a:tc>
                  <a:txBody>
                    <a:bodyPr/>
                    <a:lstStyle/>
                    <a:p>
                      <a:pPr algn="ctr"/>
                      <a:r>
                        <a:rPr lang="en-US" dirty="0"/>
                        <a:t>Oral Cavity</a:t>
                      </a:r>
                    </a:p>
                  </a:txBody>
                  <a:tcPr/>
                </a:tc>
                <a:tc>
                  <a:txBody>
                    <a:bodyPr/>
                    <a:lstStyle/>
                    <a:p>
                      <a:pPr algn="ctr"/>
                      <a:r>
                        <a:rPr lang="en-US" dirty="0"/>
                        <a:t>Larynx</a:t>
                      </a:r>
                    </a:p>
                  </a:txBody>
                  <a:tcPr/>
                </a:tc>
                <a:tc>
                  <a:txBody>
                    <a:bodyPr/>
                    <a:lstStyle/>
                    <a:p>
                      <a:pPr algn="ctr"/>
                      <a:r>
                        <a:rPr lang="en-US" dirty="0"/>
                        <a:t>Thyroid</a:t>
                      </a:r>
                    </a:p>
                  </a:txBody>
                  <a:tcPr/>
                </a:tc>
                <a:extLst>
                  <a:ext uri="{0D108BD9-81ED-4DB2-BD59-A6C34878D82A}">
                    <a16:rowId xmlns:a16="http://schemas.microsoft.com/office/drawing/2014/main" val="136683981"/>
                  </a:ext>
                </a:extLst>
              </a:tr>
              <a:tr h="370840">
                <a:tc>
                  <a:txBody>
                    <a:bodyPr/>
                    <a:lstStyle/>
                    <a:p>
                      <a:pPr algn="l"/>
                      <a:r>
                        <a:rPr lang="en-US" dirty="0"/>
                        <a:t>Smoking / other oral tobacco use</a:t>
                      </a:r>
                    </a:p>
                  </a:txBody>
                  <a:tcPr/>
                </a:tc>
                <a:tc>
                  <a:txBody>
                    <a:bodyPr/>
                    <a:lstStyle/>
                    <a:p>
                      <a:pPr algn="ctr"/>
                      <a:r>
                        <a:rPr lang="en-US" dirty="0"/>
                        <a:t>X</a:t>
                      </a:r>
                    </a:p>
                  </a:txBody>
                  <a:tcPr/>
                </a:tc>
                <a:tc>
                  <a:txBody>
                    <a:bodyPr/>
                    <a:lstStyle/>
                    <a:p>
                      <a:pPr algn="ctr"/>
                      <a:r>
                        <a:rPr lang="en-US" dirty="0"/>
                        <a:t>X</a:t>
                      </a:r>
                    </a:p>
                  </a:txBody>
                  <a:tcPr/>
                </a:tc>
                <a:tc>
                  <a:txBody>
                    <a:bodyPr/>
                    <a:lstStyle/>
                    <a:p>
                      <a:pPr algn="ctr"/>
                      <a:endParaRPr lang="en-US"/>
                    </a:p>
                  </a:txBody>
                  <a:tcPr/>
                </a:tc>
                <a:extLst>
                  <a:ext uri="{0D108BD9-81ED-4DB2-BD59-A6C34878D82A}">
                    <a16:rowId xmlns:a16="http://schemas.microsoft.com/office/drawing/2014/main" val="3383746980"/>
                  </a:ext>
                </a:extLst>
              </a:tr>
              <a:tr h="370840">
                <a:tc>
                  <a:txBody>
                    <a:bodyPr/>
                    <a:lstStyle/>
                    <a:p>
                      <a:pPr algn="l"/>
                      <a:r>
                        <a:rPr lang="en-US" dirty="0"/>
                        <a:t>Alcohol</a:t>
                      </a:r>
                    </a:p>
                  </a:txBody>
                  <a:tcPr/>
                </a:tc>
                <a:tc>
                  <a:txBody>
                    <a:bodyPr/>
                    <a:lstStyle/>
                    <a:p>
                      <a:pPr algn="ctr"/>
                      <a:r>
                        <a:rPr lang="en-US" dirty="0"/>
                        <a:t>X</a:t>
                      </a:r>
                    </a:p>
                  </a:txBody>
                  <a:tcPr/>
                </a:tc>
                <a:tc>
                  <a:txBody>
                    <a:bodyPr/>
                    <a:lstStyle/>
                    <a:p>
                      <a:pPr algn="ctr"/>
                      <a:r>
                        <a:rPr lang="en-US" dirty="0"/>
                        <a:t>X</a:t>
                      </a:r>
                    </a:p>
                  </a:txBody>
                  <a:tcPr/>
                </a:tc>
                <a:tc>
                  <a:txBody>
                    <a:bodyPr/>
                    <a:lstStyle/>
                    <a:p>
                      <a:pPr algn="ctr"/>
                      <a:endParaRPr lang="en-US" dirty="0"/>
                    </a:p>
                  </a:txBody>
                  <a:tcPr/>
                </a:tc>
                <a:extLst>
                  <a:ext uri="{0D108BD9-81ED-4DB2-BD59-A6C34878D82A}">
                    <a16:rowId xmlns:a16="http://schemas.microsoft.com/office/drawing/2014/main" val="599071486"/>
                  </a:ext>
                </a:extLst>
              </a:tr>
              <a:tr h="370840">
                <a:tc>
                  <a:txBody>
                    <a:bodyPr/>
                    <a:lstStyle/>
                    <a:p>
                      <a:pPr algn="l"/>
                      <a:r>
                        <a:rPr lang="en-US" dirty="0"/>
                        <a:t>Diet</a:t>
                      </a:r>
                    </a:p>
                  </a:txBody>
                  <a:tcPr/>
                </a:tc>
                <a:tc>
                  <a:txBody>
                    <a:bodyPr/>
                    <a:lstStyle/>
                    <a:p>
                      <a:pPr algn="ctr"/>
                      <a:r>
                        <a:rPr lang="en-US" dirty="0"/>
                        <a:t>X</a:t>
                      </a:r>
                    </a:p>
                  </a:txBody>
                  <a:tcPr/>
                </a:tc>
                <a:tc>
                  <a:txBody>
                    <a:bodyPr/>
                    <a:lstStyle/>
                    <a:p>
                      <a:pPr algn="ctr"/>
                      <a:r>
                        <a:rPr lang="en-US" dirty="0"/>
                        <a:t>X</a:t>
                      </a:r>
                    </a:p>
                  </a:txBody>
                  <a:tcPr/>
                </a:tc>
                <a:tc>
                  <a:txBody>
                    <a:bodyPr/>
                    <a:lstStyle/>
                    <a:p>
                      <a:pPr algn="ctr"/>
                      <a:endParaRPr lang="en-US"/>
                    </a:p>
                  </a:txBody>
                  <a:tcPr/>
                </a:tc>
                <a:extLst>
                  <a:ext uri="{0D108BD9-81ED-4DB2-BD59-A6C34878D82A}">
                    <a16:rowId xmlns:a16="http://schemas.microsoft.com/office/drawing/2014/main" val="3582128986"/>
                  </a:ext>
                </a:extLst>
              </a:tr>
              <a:tr h="370840">
                <a:tc>
                  <a:txBody>
                    <a:bodyPr/>
                    <a:lstStyle/>
                    <a:p>
                      <a:pPr algn="l"/>
                      <a:r>
                        <a:rPr lang="en-US" dirty="0"/>
                        <a:t>Sun Exposure</a:t>
                      </a:r>
                    </a:p>
                  </a:txBody>
                  <a:tcPr/>
                </a:tc>
                <a:tc>
                  <a:txBody>
                    <a:bodyPr/>
                    <a:lstStyle/>
                    <a:p>
                      <a:pPr algn="ctr"/>
                      <a:r>
                        <a:rPr lang="en-US" dirty="0"/>
                        <a:t>X</a:t>
                      </a:r>
                    </a:p>
                  </a:txBody>
                  <a:tcPr/>
                </a:tc>
                <a:tc>
                  <a:txBody>
                    <a:bodyPr/>
                    <a:lstStyle/>
                    <a:p>
                      <a:pPr algn="ctr"/>
                      <a:endParaRPr lang="en-US"/>
                    </a:p>
                  </a:txBody>
                  <a:tcPr/>
                </a:tc>
                <a:tc>
                  <a:txBody>
                    <a:bodyPr/>
                    <a:lstStyle/>
                    <a:p>
                      <a:pPr algn="ctr"/>
                      <a:endParaRPr lang="en-US"/>
                    </a:p>
                  </a:txBody>
                  <a:tcPr/>
                </a:tc>
                <a:extLst>
                  <a:ext uri="{0D108BD9-81ED-4DB2-BD59-A6C34878D82A}">
                    <a16:rowId xmlns:a16="http://schemas.microsoft.com/office/drawing/2014/main" val="1282709912"/>
                  </a:ext>
                </a:extLst>
              </a:tr>
              <a:tr h="370840">
                <a:tc>
                  <a:txBody>
                    <a:bodyPr/>
                    <a:lstStyle/>
                    <a:p>
                      <a:pPr algn="l"/>
                      <a:r>
                        <a:rPr lang="en-US" dirty="0"/>
                        <a:t>HPV</a:t>
                      </a:r>
                    </a:p>
                  </a:txBody>
                  <a:tcPr/>
                </a:tc>
                <a:tc>
                  <a:txBody>
                    <a:bodyPr/>
                    <a:lstStyle/>
                    <a:p>
                      <a:pPr algn="ctr"/>
                      <a:r>
                        <a:rPr lang="en-US" dirty="0"/>
                        <a:t>X</a:t>
                      </a:r>
                    </a:p>
                  </a:txBody>
                  <a:tcPr/>
                </a:tc>
                <a:tc>
                  <a:txBody>
                    <a:bodyPr/>
                    <a:lstStyle/>
                    <a:p>
                      <a:pPr algn="ctr"/>
                      <a:endParaRPr lang="en-US" dirty="0"/>
                    </a:p>
                  </a:txBody>
                  <a:tcPr/>
                </a:tc>
                <a:tc>
                  <a:txBody>
                    <a:bodyPr/>
                    <a:lstStyle/>
                    <a:p>
                      <a:pPr algn="ctr"/>
                      <a:endParaRPr lang="en-US"/>
                    </a:p>
                  </a:txBody>
                  <a:tcPr/>
                </a:tc>
                <a:extLst>
                  <a:ext uri="{0D108BD9-81ED-4DB2-BD59-A6C34878D82A}">
                    <a16:rowId xmlns:a16="http://schemas.microsoft.com/office/drawing/2014/main" val="968315726"/>
                  </a:ext>
                </a:extLst>
              </a:tr>
              <a:tr h="370840">
                <a:tc>
                  <a:txBody>
                    <a:bodyPr/>
                    <a:lstStyle/>
                    <a:p>
                      <a:pPr algn="l"/>
                      <a:r>
                        <a:rPr lang="en-US" dirty="0"/>
                        <a:t>Immunosuppression</a:t>
                      </a:r>
                    </a:p>
                  </a:txBody>
                  <a:tcPr/>
                </a:tc>
                <a:tc>
                  <a:txBody>
                    <a:bodyPr/>
                    <a:lstStyle/>
                    <a:p>
                      <a:pPr algn="ctr"/>
                      <a:endParaRPr lang="en-US" dirty="0"/>
                    </a:p>
                  </a:txBody>
                  <a:tcPr/>
                </a:tc>
                <a:tc>
                  <a:txBody>
                    <a:bodyPr/>
                    <a:lstStyle/>
                    <a:p>
                      <a:pPr algn="ctr"/>
                      <a:r>
                        <a:rPr lang="en-US" dirty="0"/>
                        <a:t>X</a:t>
                      </a:r>
                    </a:p>
                  </a:txBody>
                  <a:tcPr/>
                </a:tc>
                <a:tc>
                  <a:txBody>
                    <a:bodyPr/>
                    <a:lstStyle/>
                    <a:p>
                      <a:pPr algn="ctr"/>
                      <a:endParaRPr lang="en-US" dirty="0"/>
                    </a:p>
                  </a:txBody>
                  <a:tcPr/>
                </a:tc>
                <a:extLst>
                  <a:ext uri="{0D108BD9-81ED-4DB2-BD59-A6C34878D82A}">
                    <a16:rowId xmlns:a16="http://schemas.microsoft.com/office/drawing/2014/main" val="2414645009"/>
                  </a:ext>
                </a:extLst>
              </a:tr>
              <a:tr h="370840">
                <a:tc>
                  <a:txBody>
                    <a:bodyPr/>
                    <a:lstStyle/>
                    <a:p>
                      <a:pPr algn="l"/>
                      <a:r>
                        <a:rPr lang="en-US" dirty="0"/>
                        <a:t>Gastro-oesophageal reflux and Helicobacter pylori</a:t>
                      </a:r>
                    </a:p>
                  </a:txBody>
                  <a:tcPr/>
                </a:tc>
                <a:tc>
                  <a:txBody>
                    <a:bodyPr/>
                    <a:lstStyle/>
                    <a:p>
                      <a:pPr algn="ctr"/>
                      <a:endParaRPr lang="en-US" dirty="0"/>
                    </a:p>
                  </a:txBody>
                  <a:tcPr/>
                </a:tc>
                <a:tc>
                  <a:txBody>
                    <a:bodyPr/>
                    <a:lstStyle/>
                    <a:p>
                      <a:pPr algn="ctr"/>
                      <a:r>
                        <a:rPr lang="en-US" dirty="0"/>
                        <a:t>X</a:t>
                      </a:r>
                    </a:p>
                  </a:txBody>
                  <a:tcPr anchor="ctr"/>
                </a:tc>
                <a:tc>
                  <a:txBody>
                    <a:bodyPr/>
                    <a:lstStyle/>
                    <a:p>
                      <a:pPr algn="ctr"/>
                      <a:endParaRPr lang="en-US" dirty="0"/>
                    </a:p>
                  </a:txBody>
                  <a:tcPr/>
                </a:tc>
                <a:extLst>
                  <a:ext uri="{0D108BD9-81ED-4DB2-BD59-A6C34878D82A}">
                    <a16:rowId xmlns:a16="http://schemas.microsoft.com/office/drawing/2014/main" val="183761257"/>
                  </a:ext>
                </a:extLst>
              </a:tr>
              <a:tr h="129525">
                <a:tc>
                  <a:txBody>
                    <a:bodyPr/>
                    <a:lstStyle/>
                    <a:p>
                      <a:pPr algn="l"/>
                      <a:r>
                        <a:rPr lang="en-US" dirty="0"/>
                        <a:t>Family History</a:t>
                      </a:r>
                    </a:p>
                  </a:txBody>
                  <a:tcPr/>
                </a:tc>
                <a:tc>
                  <a:txBody>
                    <a:bodyPr/>
                    <a:lstStyle/>
                    <a:p>
                      <a:pPr algn="ctr"/>
                      <a:endParaRPr lang="en-US"/>
                    </a:p>
                  </a:txBody>
                  <a:tcPr/>
                </a:tc>
                <a:tc>
                  <a:txBody>
                    <a:bodyPr/>
                    <a:lstStyle/>
                    <a:p>
                      <a:pPr algn="ctr"/>
                      <a:endParaRPr lang="en-US"/>
                    </a:p>
                  </a:txBody>
                  <a:tcPr/>
                </a:tc>
                <a:tc>
                  <a:txBody>
                    <a:bodyPr/>
                    <a:lstStyle/>
                    <a:p>
                      <a:pPr algn="ctr"/>
                      <a:r>
                        <a:rPr lang="en-US" dirty="0"/>
                        <a:t>X</a:t>
                      </a:r>
                    </a:p>
                  </a:txBody>
                  <a:tcPr/>
                </a:tc>
                <a:extLst>
                  <a:ext uri="{0D108BD9-81ED-4DB2-BD59-A6C34878D82A}">
                    <a16:rowId xmlns:a16="http://schemas.microsoft.com/office/drawing/2014/main" val="3547958877"/>
                  </a:ext>
                </a:extLst>
              </a:tr>
              <a:tr h="370840">
                <a:tc>
                  <a:txBody>
                    <a:bodyPr/>
                    <a:lstStyle/>
                    <a:p>
                      <a:pPr algn="l"/>
                      <a:r>
                        <a:rPr lang="en-US" dirty="0"/>
                        <a:t>Thyroid Disease</a:t>
                      </a:r>
                    </a:p>
                  </a:txBody>
                  <a:tcPr/>
                </a:tc>
                <a:tc>
                  <a:txBody>
                    <a:bodyPr/>
                    <a:lstStyle/>
                    <a:p>
                      <a:pPr algn="ctr"/>
                      <a:endParaRPr lang="en-US" dirty="0"/>
                    </a:p>
                  </a:txBody>
                  <a:tcPr/>
                </a:tc>
                <a:tc>
                  <a:txBody>
                    <a:bodyPr/>
                    <a:lstStyle/>
                    <a:p>
                      <a:pPr algn="ctr"/>
                      <a:endParaRPr lang="en-US" dirty="0"/>
                    </a:p>
                  </a:txBody>
                  <a:tcPr/>
                </a:tc>
                <a:tc>
                  <a:txBody>
                    <a:bodyPr/>
                    <a:lstStyle/>
                    <a:p>
                      <a:pPr algn="ctr"/>
                      <a:r>
                        <a:rPr lang="en-US" dirty="0"/>
                        <a:t>X</a:t>
                      </a:r>
                    </a:p>
                  </a:txBody>
                  <a:tcPr/>
                </a:tc>
                <a:extLst>
                  <a:ext uri="{0D108BD9-81ED-4DB2-BD59-A6C34878D82A}">
                    <a16:rowId xmlns:a16="http://schemas.microsoft.com/office/drawing/2014/main" val="2803422387"/>
                  </a:ext>
                </a:extLst>
              </a:tr>
              <a:tr h="370840">
                <a:tc>
                  <a:txBody>
                    <a:bodyPr/>
                    <a:lstStyle/>
                    <a:p>
                      <a:pPr algn="l"/>
                      <a:r>
                        <a:rPr lang="en-US" dirty="0"/>
                        <a:t>Radiation Exposure</a:t>
                      </a:r>
                    </a:p>
                  </a:txBody>
                  <a:tcPr/>
                </a:tc>
                <a:tc>
                  <a:txBody>
                    <a:bodyPr/>
                    <a:lstStyle/>
                    <a:p>
                      <a:pPr algn="ctr"/>
                      <a:endParaRPr lang="en-US" dirty="0"/>
                    </a:p>
                  </a:txBody>
                  <a:tcPr/>
                </a:tc>
                <a:tc>
                  <a:txBody>
                    <a:bodyPr/>
                    <a:lstStyle/>
                    <a:p>
                      <a:pPr algn="ctr"/>
                      <a:endParaRPr lang="en-US" dirty="0"/>
                    </a:p>
                  </a:txBody>
                  <a:tcPr/>
                </a:tc>
                <a:tc>
                  <a:txBody>
                    <a:bodyPr/>
                    <a:lstStyle/>
                    <a:p>
                      <a:pPr algn="ctr"/>
                      <a:r>
                        <a:rPr lang="en-US" dirty="0"/>
                        <a:t>X</a:t>
                      </a:r>
                    </a:p>
                  </a:txBody>
                  <a:tcPr/>
                </a:tc>
                <a:extLst>
                  <a:ext uri="{0D108BD9-81ED-4DB2-BD59-A6C34878D82A}">
                    <a16:rowId xmlns:a16="http://schemas.microsoft.com/office/drawing/2014/main" val="1391149815"/>
                  </a:ext>
                </a:extLst>
              </a:tr>
              <a:tr h="370840">
                <a:tc>
                  <a:txBody>
                    <a:bodyPr/>
                    <a:lstStyle/>
                    <a:p>
                      <a:pPr algn="l"/>
                      <a:endParaRPr lang="en-US" dirty="0"/>
                    </a:p>
                  </a:txBody>
                  <a:tcPr/>
                </a:tc>
                <a:tc>
                  <a:txBody>
                    <a:bodyPr/>
                    <a:lstStyle/>
                    <a:p>
                      <a:pPr algn="ctr"/>
                      <a:endParaRPr lang="en-US" dirty="0"/>
                    </a:p>
                  </a:txBody>
                  <a:tcPr/>
                </a:tc>
                <a:tc>
                  <a:txBody>
                    <a:bodyPr/>
                    <a:lstStyle/>
                    <a:p>
                      <a:pPr algn="ctr"/>
                      <a:endParaRPr lang="en-US" dirty="0"/>
                    </a:p>
                  </a:txBody>
                  <a:tcPr/>
                </a:tc>
                <a:tc>
                  <a:txBody>
                    <a:bodyPr/>
                    <a:lstStyle/>
                    <a:p>
                      <a:pPr algn="ctr"/>
                      <a:endParaRPr lang="en-US" dirty="0"/>
                    </a:p>
                  </a:txBody>
                  <a:tcPr/>
                </a:tc>
                <a:extLst>
                  <a:ext uri="{0D108BD9-81ED-4DB2-BD59-A6C34878D82A}">
                    <a16:rowId xmlns:a16="http://schemas.microsoft.com/office/drawing/2014/main" val="2626350526"/>
                  </a:ext>
                </a:extLst>
              </a:tr>
            </a:tbl>
          </a:graphicData>
        </a:graphic>
      </p:graphicFrame>
      <p:pic>
        <p:nvPicPr>
          <p:cNvPr id="10" name="Audio 9">
            <a:hlinkClick r:id="" action="ppaction://media"/>
            <a:extLst>
              <a:ext uri="{FF2B5EF4-FFF2-40B4-BE49-F238E27FC236}">
                <a16:creationId xmlns:a16="http://schemas.microsoft.com/office/drawing/2014/main" id="{C1B86A3A-BCD0-48B1-801F-2CF365316218}"/>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2087856"/>
      </p:ext>
    </p:extLst>
  </p:cSld>
  <p:clrMapOvr>
    <a:masterClrMapping/>
  </p:clrMapOvr>
  <mc:AlternateContent xmlns:mc="http://schemas.openxmlformats.org/markup-compatibility/2006" xmlns:p14="http://schemas.microsoft.com/office/powerpoint/2010/main">
    <mc:Choice Requires="p14">
      <p:transition spd="slow" p14:dur="2000" advTm="19282"/>
    </mc:Choice>
    <mc:Fallback xmlns="">
      <p:transition spd="slow" advTm="1928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Head &amp; Neck – Signs &amp; Symptoms</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7</a:t>
            </a:fld>
            <a:endParaRPr lang="en-GB"/>
          </a:p>
        </p:txBody>
      </p:sp>
      <p:graphicFrame>
        <p:nvGraphicFramePr>
          <p:cNvPr id="7" name="Diagram 6">
            <a:extLst>
              <a:ext uri="{FF2B5EF4-FFF2-40B4-BE49-F238E27FC236}">
                <a16:creationId xmlns:a16="http://schemas.microsoft.com/office/drawing/2014/main" id="{D6BF77CF-6C88-452A-B907-CC48F5A9402D}"/>
              </a:ext>
            </a:extLst>
          </p:cNvPr>
          <p:cNvGraphicFramePr/>
          <p:nvPr>
            <p:extLst>
              <p:ext uri="{D42A27DB-BD31-4B8C-83A1-F6EECF244321}">
                <p14:modId xmlns:p14="http://schemas.microsoft.com/office/powerpoint/2010/main" val="3963790897"/>
              </p:ext>
            </p:extLst>
          </p:nvPr>
        </p:nvGraphicFramePr>
        <p:xfrm>
          <a:off x="791580" y="1418193"/>
          <a:ext cx="10562220" cy="4725432"/>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14" name="Audio 13">
            <a:hlinkClick r:id="" action="ppaction://media"/>
            <a:extLst>
              <a:ext uri="{FF2B5EF4-FFF2-40B4-BE49-F238E27FC236}">
                <a16:creationId xmlns:a16="http://schemas.microsoft.com/office/drawing/2014/main" id="{0CD05584-EF9D-4005-A73E-89FF76535DB4}"/>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40697333"/>
      </p:ext>
    </p:extLst>
  </p:cSld>
  <p:clrMapOvr>
    <a:masterClrMapping/>
  </p:clrMapOvr>
  <mc:AlternateContent xmlns:mc="http://schemas.openxmlformats.org/markup-compatibility/2006" xmlns:p14="http://schemas.microsoft.com/office/powerpoint/2010/main">
    <mc:Choice Requires="p14">
      <p:transition spd="slow" p14:dur="2000" advTm="14872"/>
    </mc:Choice>
    <mc:Fallback xmlns="">
      <p:transition spd="slow" advTm="1487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4"/>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Head &amp; Neck – Anatomy &amp; Physiology – Oral Cavity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4000500" y="1435510"/>
            <a:ext cx="7353300" cy="4741453"/>
          </a:xfrm>
        </p:spPr>
        <p:txBody>
          <a:bodyPr>
            <a:noAutofit/>
          </a:bodyPr>
          <a:lstStyle/>
          <a:p>
            <a:r>
              <a:rPr lang="en-GB" sz="2300" dirty="0"/>
              <a:t>Mucosa of lip</a:t>
            </a:r>
          </a:p>
          <a:p>
            <a:r>
              <a:rPr lang="en-GB" sz="2300" dirty="0"/>
              <a:t>Gingiva - gums</a:t>
            </a:r>
          </a:p>
          <a:p>
            <a:r>
              <a:rPr lang="en-GB" sz="2300" dirty="0"/>
              <a:t>Buccal mucosa – inside of the cheek</a:t>
            </a:r>
          </a:p>
          <a:p>
            <a:r>
              <a:rPr lang="en-GB" sz="2300" dirty="0"/>
              <a:t>Hard palate – roof of the mouth</a:t>
            </a:r>
          </a:p>
          <a:p>
            <a:r>
              <a:rPr lang="en-GB" sz="2300" dirty="0"/>
              <a:t>Floor of mouth</a:t>
            </a:r>
          </a:p>
          <a:p>
            <a:r>
              <a:rPr lang="en-GB" sz="2300" dirty="0"/>
              <a:t>Tongue – front 2/3 (the back 1/3 is classified as part of the oropharynx)</a:t>
            </a:r>
          </a:p>
          <a:p>
            <a:r>
              <a:rPr lang="en-GB" sz="2300" dirty="0"/>
              <a:t>Minor salivary glands </a:t>
            </a:r>
          </a:p>
          <a:p>
            <a:r>
              <a:rPr lang="en-GB" sz="2300" dirty="0"/>
              <a:t>Retromolar trigone – the area behind the wisdom teeth</a:t>
            </a:r>
          </a:p>
          <a:p>
            <a:r>
              <a:rPr lang="en-GB" sz="2300" dirty="0"/>
              <a:t>Mucous membranes – line the entire cavity</a:t>
            </a:r>
          </a:p>
          <a:p>
            <a:pPr marL="0" indent="0">
              <a:buNone/>
            </a:pPr>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8</a:t>
            </a:fld>
            <a:endParaRPr lang="en-GB"/>
          </a:p>
        </p:txBody>
      </p:sp>
      <p:pic>
        <p:nvPicPr>
          <p:cNvPr id="7" name="Content Placeholder 4">
            <a:extLst>
              <a:ext uri="{FF2B5EF4-FFF2-40B4-BE49-F238E27FC236}">
                <a16:creationId xmlns:a16="http://schemas.microsoft.com/office/drawing/2014/main" id="{522D42D5-95E1-41E7-A1D8-6A041EDAD55C}"/>
              </a:ext>
            </a:extLst>
          </p:cNvPr>
          <p:cNvPicPr>
            <a:picLocks noChangeAspect="1"/>
          </p:cNvPicPr>
          <p:nvPr/>
        </p:nvPicPr>
        <p:blipFill>
          <a:blip r:embed="rId5"/>
          <a:stretch>
            <a:fillRect/>
          </a:stretch>
        </p:blipFill>
        <p:spPr>
          <a:xfrm>
            <a:off x="666750" y="1726544"/>
            <a:ext cx="2943563" cy="4159383"/>
          </a:xfrm>
          <a:prstGeom prst="rect">
            <a:avLst/>
          </a:prstGeom>
        </p:spPr>
      </p:pic>
      <p:pic>
        <p:nvPicPr>
          <p:cNvPr id="14" name="Audio 13">
            <a:hlinkClick r:id="" action="ppaction://media"/>
            <a:extLst>
              <a:ext uri="{FF2B5EF4-FFF2-40B4-BE49-F238E27FC236}">
                <a16:creationId xmlns:a16="http://schemas.microsoft.com/office/drawing/2014/main" id="{42AE5AEC-9CE8-479B-8441-C8DB2C54674A}"/>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376856189"/>
      </p:ext>
    </p:extLst>
  </p:cSld>
  <p:clrMapOvr>
    <a:masterClrMapping/>
  </p:clrMapOvr>
  <mc:AlternateContent xmlns:mc="http://schemas.openxmlformats.org/markup-compatibility/2006" xmlns:p14="http://schemas.microsoft.com/office/powerpoint/2010/main">
    <mc:Choice Requires="p14">
      <p:transition spd="slow" p14:dur="2000" advTm="13239"/>
    </mc:Choice>
    <mc:Fallback xmlns="">
      <p:transition spd="slow" advTm="1323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4"/>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Head &amp; Neck – Anatomy &amp; Physiology – Larynx</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7145594" cy="4741453"/>
          </a:xfrm>
        </p:spPr>
        <p:txBody>
          <a:bodyPr>
            <a:normAutofit fontScale="92500" lnSpcReduction="10000"/>
          </a:bodyPr>
          <a:lstStyle/>
          <a:p>
            <a:pPr marL="0" indent="0">
              <a:buNone/>
            </a:pPr>
            <a:r>
              <a:rPr lang="en-GB" dirty="0"/>
              <a:t>The larynx is at the entrance of the trachea and in front of the oesophagus . The larynx consists of three areas:</a:t>
            </a:r>
          </a:p>
          <a:p>
            <a:pPr marL="714375" indent="-227013"/>
            <a:endParaRPr lang="en-GB" dirty="0"/>
          </a:p>
          <a:p>
            <a:pPr marL="714375" indent="-227013"/>
            <a:r>
              <a:rPr lang="en-GB" dirty="0"/>
              <a:t>Supraglottis (the area above the vocal chords)</a:t>
            </a:r>
          </a:p>
          <a:p>
            <a:pPr marL="714375" indent="-227013"/>
            <a:r>
              <a:rPr lang="en-GB" dirty="0"/>
              <a:t>Glottis (the term for the opening between the vocal chords)</a:t>
            </a:r>
          </a:p>
          <a:p>
            <a:pPr marL="714375" indent="-227013"/>
            <a:r>
              <a:rPr lang="en-GB" dirty="0"/>
              <a:t>Subglottis (the area beneath the vocal chords)</a:t>
            </a:r>
          </a:p>
          <a:p>
            <a:pPr marL="714375" indent="-227013"/>
            <a:endParaRPr lang="en-GB" dirty="0"/>
          </a:p>
          <a:p>
            <a:pPr marL="0" indent="0">
              <a:buNone/>
            </a:pPr>
            <a:r>
              <a:rPr lang="en-GB" dirty="0"/>
              <a:t>The larynx allows air to pass into the lungs, but prevents food from entering the lungs.  It contains two vocal cords which vibrate as air passes through them, producing sound </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9</a:t>
            </a:fld>
            <a:endParaRPr lang="en-GB"/>
          </a:p>
        </p:txBody>
      </p:sp>
      <p:pic>
        <p:nvPicPr>
          <p:cNvPr id="7" name="Picture 6">
            <a:extLst>
              <a:ext uri="{FF2B5EF4-FFF2-40B4-BE49-F238E27FC236}">
                <a16:creationId xmlns:a16="http://schemas.microsoft.com/office/drawing/2014/main" id="{50960909-3AA2-4CA5-A67B-E72C828D189B}"/>
              </a:ext>
            </a:extLst>
          </p:cNvPr>
          <p:cNvPicPr>
            <a:picLocks noChangeAspect="1"/>
          </p:cNvPicPr>
          <p:nvPr/>
        </p:nvPicPr>
        <p:blipFill>
          <a:blip r:embed="rId5"/>
          <a:stretch>
            <a:fillRect/>
          </a:stretch>
        </p:blipFill>
        <p:spPr>
          <a:xfrm>
            <a:off x="7827092" y="1603207"/>
            <a:ext cx="4064563" cy="3651586"/>
          </a:xfrm>
          <a:prstGeom prst="rect">
            <a:avLst/>
          </a:prstGeom>
        </p:spPr>
      </p:pic>
      <p:pic>
        <p:nvPicPr>
          <p:cNvPr id="9" name="Audio 8">
            <a:hlinkClick r:id="" action="ppaction://media"/>
            <a:extLst>
              <a:ext uri="{FF2B5EF4-FFF2-40B4-BE49-F238E27FC236}">
                <a16:creationId xmlns:a16="http://schemas.microsoft.com/office/drawing/2014/main" id="{B6483FD1-9ABD-4257-A25D-232C8F0B3ABB}"/>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016293934"/>
      </p:ext>
    </p:extLst>
  </p:cSld>
  <p:clrMapOvr>
    <a:masterClrMapping/>
  </p:clrMapOvr>
  <mc:AlternateContent xmlns:mc="http://schemas.openxmlformats.org/markup-compatibility/2006" xmlns:p14="http://schemas.microsoft.com/office/powerpoint/2010/main">
    <mc:Choice Requires="p14">
      <p:transition spd="slow" p14:dur="2000" advTm="17680"/>
    </mc:Choice>
    <mc:Fallback xmlns="">
      <p:transition spd="slow" advTm="1768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theme/theme1.xml><?xml version="1.0" encoding="utf-8"?>
<a:theme xmlns:a="http://schemas.openxmlformats.org/drawingml/2006/main" name="NDRS">
  <a:themeElements>
    <a:clrScheme name="NDRS">
      <a:dk1>
        <a:srgbClr val="353535"/>
      </a:dk1>
      <a:lt1>
        <a:sysClr val="window" lastClr="FFFFFF"/>
      </a:lt1>
      <a:dk2>
        <a:srgbClr val="238789"/>
      </a:dk2>
      <a:lt2>
        <a:srgbClr val="DBEFF9"/>
      </a:lt2>
      <a:accent1>
        <a:srgbClr val="005EB8"/>
      </a:accent1>
      <a:accent2>
        <a:srgbClr val="0187CD"/>
      </a:accent2>
      <a:accent3>
        <a:srgbClr val="238789"/>
      </a:accent3>
      <a:accent4>
        <a:srgbClr val="2AA8AA"/>
      </a:accent4>
      <a:accent5>
        <a:srgbClr val="768692"/>
      </a:accent5>
      <a:accent6>
        <a:srgbClr val="425563"/>
      </a:accent6>
      <a:hlink>
        <a:srgbClr val="2AA8AA"/>
      </a:hlink>
      <a:folHlink>
        <a:srgbClr val="238789"/>
      </a:folHlink>
    </a:clrScheme>
    <a:fontScheme name="NDRS">
      <a:majorFont>
        <a:latin typeface="Merriweather"/>
        <a:ea typeface=""/>
        <a:cs typeface=""/>
      </a:majorFont>
      <a:minorFont>
        <a:latin typeface="Arial Nova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MigrationWizId xmlns="7b410ab3-33f9-46b0-a7e8-8030da7493ff" xsi:nil="true"/>
    <MigrationWizIdPermissions xmlns="7b410ab3-33f9-46b0-a7e8-8030da7493ff" xsi:nil="true"/>
    <_ip_UnifiedCompliancePolicyProperties xmlns="http://schemas.microsoft.com/sharepoint/v3" xsi:nil="true"/>
    <MigrationWizIdDocumentLibraryPermissions xmlns="7b410ab3-33f9-46b0-a7e8-8030da7493ff" xsi:nil="true"/>
    <MigrationWizIdPermissionLevels xmlns="7b410ab3-33f9-46b0-a7e8-8030da7493ff" xsi:nil="true"/>
    <MigrationWizIdSecurityGroups xmlns="7b410ab3-33f9-46b0-a7e8-8030da7493ff" xsi:nil="true"/>
    <lcf76f155ced4ddcb4097134ff3c332f xmlns="7b410ab3-33f9-46b0-a7e8-8030da7493ff">
      <Terms xmlns="http://schemas.microsoft.com/office/infopath/2007/PartnerControls"/>
    </lcf76f155ced4ddcb4097134ff3c332f>
    <TaxCatchAll xmlns="d90b2148-dfd5-4925-bdbf-65fefdd6aea1"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29F85E8B3FABB48B90AA3860CF86BF5" ma:contentTypeVersion="19" ma:contentTypeDescription="Create a new document." ma:contentTypeScope="" ma:versionID="bdc170815585a9c29006cee6d78d5e53">
  <xsd:schema xmlns:xsd="http://www.w3.org/2001/XMLSchema" xmlns:xs="http://www.w3.org/2001/XMLSchema" xmlns:p="http://schemas.microsoft.com/office/2006/metadata/properties" xmlns:ns1="http://schemas.microsoft.com/sharepoint/v3" xmlns:ns2="7b410ab3-33f9-46b0-a7e8-8030da7493ff" xmlns:ns3="d90b2148-dfd5-4925-bdbf-65fefdd6aea1" targetNamespace="http://schemas.microsoft.com/office/2006/metadata/properties" ma:root="true" ma:fieldsID="6ab3f948de4ed40b574de1c23bed44cb" ns1:_="" ns2:_="" ns3:_="">
    <xsd:import namespace="http://schemas.microsoft.com/sharepoint/v3"/>
    <xsd:import namespace="7b410ab3-33f9-46b0-a7e8-8030da7493ff"/>
    <xsd:import namespace="d90b2148-dfd5-4925-bdbf-65fefdd6aea1"/>
    <xsd:element name="properties">
      <xsd:complexType>
        <xsd:sequence>
          <xsd:element name="documentManagement">
            <xsd:complexType>
              <xsd:all>
                <xsd:element ref="ns2:MigrationWizId" minOccurs="0"/>
                <xsd:element ref="ns2:MigrationWizIdPermissions" minOccurs="0"/>
                <xsd:element ref="ns2:MigrationWizIdPermissionLevels" minOccurs="0"/>
                <xsd:element ref="ns2:MigrationWizIdDocumentLibraryPermissions" minOccurs="0"/>
                <xsd:element ref="ns2:MigrationWizIdSecurityGroups" minOccurs="0"/>
                <xsd:element ref="ns2:MediaServiceMetadata" minOccurs="0"/>
                <xsd:element ref="ns2:MediaServiceFastMetadata" minOccurs="0"/>
                <xsd:element ref="ns1:_ip_UnifiedCompliancePolicyProperties" minOccurs="0"/>
                <xsd:element ref="ns1:_ip_UnifiedCompliancePolicyUIAction" minOccurs="0"/>
                <xsd:element ref="ns3:SharedWithUsers" minOccurs="0"/>
                <xsd:element ref="ns3:SharedWithDetails" minOccurs="0"/>
                <xsd:element ref="ns2:MediaServiceObjectDetectorVersions" minOccurs="0"/>
                <xsd:element ref="ns2:MediaServiceSearchProperties" minOccurs="0"/>
                <xsd:element ref="ns2:lcf76f155ced4ddcb4097134ff3c332f" minOccurs="0"/>
                <xsd:element ref="ns3:TaxCatchAll" minOccurs="0"/>
                <xsd:element ref="ns2:MediaServiceDateTaken"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5" nillable="true" ma:displayName="Unified Compliance Policy Properties" ma:hidden="true" ma:internalName="_ip_UnifiedCompliancePolicyProperties">
      <xsd:simpleType>
        <xsd:restriction base="dms:Note"/>
      </xsd:simpleType>
    </xsd:element>
    <xsd:element name="_ip_UnifiedCompliancePolicyUIAction" ma:index="16"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b410ab3-33f9-46b0-a7e8-8030da7493ff" elementFormDefault="qualified">
    <xsd:import namespace="http://schemas.microsoft.com/office/2006/documentManagement/types"/>
    <xsd:import namespace="http://schemas.microsoft.com/office/infopath/2007/PartnerControls"/>
    <xsd:element name="MigrationWizId" ma:index="8" nillable="true" ma:displayName="MigrationWizId" ma:internalName="MigrationWizId">
      <xsd:simpleType>
        <xsd:restriction base="dms:Text"/>
      </xsd:simpleType>
    </xsd:element>
    <xsd:element name="MigrationWizIdPermissions" ma:index="9" nillable="true" ma:displayName="MigrationWizIdPermissions" ma:internalName="MigrationWizIdPermissions">
      <xsd:simpleType>
        <xsd:restriction base="dms:Text"/>
      </xsd:simpleType>
    </xsd:element>
    <xsd:element name="MigrationWizIdPermissionLevels" ma:index="10" nillable="true" ma:displayName="MigrationWizIdPermissionLevels" ma:internalName="MigrationWizIdPermissionLevels">
      <xsd:simpleType>
        <xsd:restriction base="dms:Text"/>
      </xsd:simpleType>
    </xsd:element>
    <xsd:element name="MigrationWizIdDocumentLibraryPermissions" ma:index="11" nillable="true" ma:displayName="MigrationWizIdDocumentLibraryPermissions" ma:internalName="MigrationWizIdDocumentLibraryPermissions">
      <xsd:simpleType>
        <xsd:restriction base="dms:Text"/>
      </xsd:simpleType>
    </xsd:element>
    <xsd:element name="MigrationWizIdSecurityGroups" ma:index="12" nillable="true" ma:displayName="MigrationWizIdSecurityGroups" ma:internalName="MigrationWizIdSecurityGroups">
      <xsd:simpleType>
        <xsd:restriction base="dms:Text"/>
      </xsd:simpleType>
    </xsd:element>
    <xsd:element name="MediaServiceMetadata" ma:index="13" nillable="true" ma:displayName="MediaServiceMetadata" ma:hidden="true" ma:internalName="MediaServiceMetadata" ma:readOnly="true">
      <xsd:simpleType>
        <xsd:restriction base="dms:Note"/>
      </xsd:simpleType>
    </xsd:element>
    <xsd:element name="MediaServiceFastMetadata" ma:index="14" nillable="true" ma:displayName="MediaServiceFastMetadata" ma:hidden="true" ma:internalName="MediaServiceFastMetadata" ma:readOnly="true">
      <xsd:simpleType>
        <xsd:restriction base="dms:Note"/>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ServiceSearchProperties" ma:index="20" nillable="true" ma:displayName="MediaServiceSearchProperties" ma:hidden="true" ma:internalName="MediaServiceSearchProperties" ma:readOnly="true">
      <xsd:simpleType>
        <xsd:restriction base="dms:Note"/>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2c8d5fda-b97d-42c6-97e2-f76465e161c0" ma:termSetId="09814cd3-568e-fe90-9814-8d621ff8fb84" ma:anchorId="fba54fb3-c3e1-fe81-a776-ca4b69148c4d" ma:open="true" ma:isKeyword="false">
      <xsd:complexType>
        <xsd:sequence>
          <xsd:element ref="pc:Terms" minOccurs="0" maxOccurs="1"/>
        </xsd:sequence>
      </xsd:complexType>
    </xsd:element>
    <xsd:element name="MediaServiceDateTaken" ma:index="24" nillable="true" ma:displayName="MediaServiceDateTaken" ma:hidden="true" ma:indexed="true" ma:internalName="MediaServiceDateTaken" ma:readOnly="true">
      <xsd:simpleType>
        <xsd:restriction base="dms:Text"/>
      </xsd:simpleType>
    </xsd:element>
    <xsd:element name="MediaServiceGenerationTime" ma:index="25" nillable="true" ma:displayName="MediaServiceGenerationTime" ma:hidden="true" ma:internalName="MediaServiceGenerationTime" ma:readOnly="true">
      <xsd:simpleType>
        <xsd:restriction base="dms:Text"/>
      </xsd:simpleType>
    </xsd:element>
    <xsd:element name="MediaServiceEventHashCode" ma:index="26"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90b2148-dfd5-4925-bdbf-65fefdd6aea1"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7af1a5ab-8bb6-4b49-b6e6-7199d5cde894}" ma:internalName="TaxCatchAll" ma:showField="CatchAllData" ma:web="d90b2148-dfd5-4925-bdbf-65fefdd6aea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72024DB-DD24-419A-AD51-AA142FDF4A48}">
  <ds:schemaRefs>
    <ds:schemaRef ds:uri="http://schemas.microsoft.com/office/2006/documentManagement/types"/>
    <ds:schemaRef ds:uri="http://purl.org/dc/terms/"/>
    <ds:schemaRef ds:uri="http://purl.org/dc/elements/1.1/"/>
    <ds:schemaRef ds:uri="http://schemas.microsoft.com/sharepoint/v3"/>
    <ds:schemaRef ds:uri="http://schemas.microsoft.com/office/2006/metadata/properties"/>
    <ds:schemaRef ds:uri="http://schemas.openxmlformats.org/package/2006/metadata/core-properties"/>
    <ds:schemaRef ds:uri="http://schemas.microsoft.com/office/infopath/2007/PartnerControls"/>
    <ds:schemaRef ds:uri="d90b2148-dfd5-4925-bdbf-65fefdd6aea1"/>
    <ds:schemaRef ds:uri="7b410ab3-33f9-46b0-a7e8-8030da7493ff"/>
    <ds:schemaRef ds:uri="http://www.w3.org/XML/1998/namespace"/>
    <ds:schemaRef ds:uri="http://purl.org/dc/dcmitype/"/>
  </ds:schemaRefs>
</ds:datastoreItem>
</file>

<file path=customXml/itemProps2.xml><?xml version="1.0" encoding="utf-8"?>
<ds:datastoreItem xmlns:ds="http://schemas.openxmlformats.org/officeDocument/2006/customXml" ds:itemID="{DE245565-0429-49C0-B34F-EA646512F9A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b410ab3-33f9-46b0-a7e8-8030da7493ff"/>
    <ds:schemaRef ds:uri="d90b2148-dfd5-4925-bdbf-65fefdd6aea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6F44F45-0509-448F-B700-00270167C31B}">
  <ds:schemaRefs>
    <ds:schemaRef ds:uri="http://schemas.microsoft.com/sharepoint/v3/contenttype/forms"/>
  </ds:schemaRefs>
</ds:datastoreItem>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emplate>Office Theme</Template>
  <TotalTime>12499</TotalTime>
  <Words>5213</Words>
  <Application>Microsoft Office PowerPoint</Application>
  <PresentationFormat>Widescreen</PresentationFormat>
  <Paragraphs>586</Paragraphs>
  <Slides>45</Slides>
  <Notes>45</Notes>
  <HiddenSlides>0</HiddenSlides>
  <MMClips>45</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45</vt:i4>
      </vt:variant>
    </vt:vector>
  </HeadingPairs>
  <TitlesOfParts>
    <vt:vector size="53" baseType="lpstr">
      <vt:lpstr>ＭＳ Ｐゴシック</vt:lpstr>
      <vt:lpstr>Arial</vt:lpstr>
      <vt:lpstr>Arial Nova</vt:lpstr>
      <vt:lpstr>Arial Nova Light</vt:lpstr>
      <vt:lpstr>Calibri</vt:lpstr>
      <vt:lpstr>Segoe UI</vt:lpstr>
      <vt:lpstr>Segoe UI Semibold</vt:lpstr>
      <vt:lpstr>NDRS</vt:lpstr>
      <vt:lpstr>National Disease Registration Service (NDRS)</vt:lpstr>
      <vt:lpstr>Agenda</vt:lpstr>
      <vt:lpstr>Introduction</vt:lpstr>
      <vt:lpstr>Introduction</vt:lpstr>
      <vt:lpstr>Head &amp; Neck Oral Cavity, Larynx &amp; Thyroid</vt:lpstr>
      <vt:lpstr>Head &amp; Neck – Causes &amp; Risk Factors</vt:lpstr>
      <vt:lpstr>Head &amp; Neck – Signs &amp; Symptoms</vt:lpstr>
      <vt:lpstr>Head &amp; Neck – Anatomy &amp; Physiology – Oral Cavity</vt:lpstr>
      <vt:lpstr>Head &amp; Neck – Anatomy &amp; Physiology – Larynx</vt:lpstr>
      <vt:lpstr>Head &amp; Neck – Anatomy &amp; Physiology – Thyroid</vt:lpstr>
      <vt:lpstr>Head &amp; Neck – Regional Lymph Nodes</vt:lpstr>
      <vt:lpstr>Head &amp; Neck – Diagnosis – Oral Cavity</vt:lpstr>
      <vt:lpstr>Head &amp; Neck – Diagnosis - Larynx</vt:lpstr>
      <vt:lpstr>Head &amp; Neck – Diagnosis - Thyroid</vt:lpstr>
      <vt:lpstr>Head &amp; Neck – Morphology – Oral Cavity</vt:lpstr>
      <vt:lpstr>Head &amp; Neck – Morphology – Larynx</vt:lpstr>
      <vt:lpstr>Head &amp; Neck – Morphology – Thyroid</vt:lpstr>
      <vt:lpstr>Head &amp; Neck – ICD10 coding – Invasive Lip, &amp; Oral Cavity</vt:lpstr>
      <vt:lpstr>Head &amp; Neck – ICD10 coding – Invasive Lip, Oral Cavity &amp; Pharynx</vt:lpstr>
      <vt:lpstr>Head &amp; Neck – ICD10 coding – Invasive - Other</vt:lpstr>
      <vt:lpstr>Head &amp; Neck – ICD10 coding – Non-Invasive</vt:lpstr>
      <vt:lpstr>Head &amp; Neck – Grade</vt:lpstr>
      <vt:lpstr>Head &amp; Neck – Stage</vt:lpstr>
      <vt:lpstr>Head &amp; Neck – Stage</vt:lpstr>
      <vt:lpstr>Head &amp; Neck – Treatment – Oral Cavity - Surgery</vt:lpstr>
      <vt:lpstr>Head &amp; Neck – Treatment – Oral Cavity - Surgery</vt:lpstr>
      <vt:lpstr>Head &amp; Neck – Treatment – Oral Cavity - Radiotherapy</vt:lpstr>
      <vt:lpstr>Head &amp; Neck – Treatment – Oral Cavity - Chemotherapy</vt:lpstr>
      <vt:lpstr>Head &amp; Neck – Treatment – Larynx - Surgery</vt:lpstr>
      <vt:lpstr>Head &amp; Neck – Treatment – Larynx - Radiotherapy</vt:lpstr>
      <vt:lpstr>Head &amp; Neck – Treatment – Larynx - Chemotherapy</vt:lpstr>
      <vt:lpstr>Head &amp; Neck – Treatment – Thyroid - Surgery</vt:lpstr>
      <vt:lpstr>Head &amp; Neck – Treatment – Thyroid - Radiotherapy</vt:lpstr>
      <vt:lpstr>Head &amp; Neck – Treatment – Thyroid - Chemotherapy</vt:lpstr>
      <vt:lpstr>Summary</vt:lpstr>
      <vt:lpstr>Summary</vt:lpstr>
      <vt:lpstr>Summary</vt:lpstr>
      <vt:lpstr>Summary</vt:lpstr>
      <vt:lpstr>Summary</vt:lpstr>
      <vt:lpstr>Summary</vt:lpstr>
      <vt:lpstr>Summary</vt:lpstr>
      <vt:lpstr>Summary</vt:lpstr>
      <vt:lpstr>Summary </vt:lpstr>
      <vt:lpstr>Acknowledgements</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Training Module</dc:title>
  <dc:creator>NDRS</dc:creator>
  <cp:keywords>COSD</cp:keywords>
  <cp:lastModifiedBy>MOLLETT, Marianne (NHS ENGLAND)</cp:lastModifiedBy>
  <cp:revision>243</cp:revision>
  <cp:lastPrinted>2022-10-27T13:37:27Z</cp:lastPrinted>
  <dcterms:created xsi:type="dcterms:W3CDTF">2021-02-08T11:29:00Z</dcterms:created>
  <dcterms:modified xsi:type="dcterms:W3CDTF">2025-12-04T16:52:48Z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0x010100B29F85E8B3FABB48B90AA3860CF86BF5</vt:lpwstr>
  </property>
  <property fmtid="{D5CDD505-2E9C-101B-9397-08002B2CF9AE}" pid="3" name="MediaServiceImageTags">
    <vt:lpwstr/>
  </property>
</Properties>
</file>