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handoutMasterIdLst>
    <p:handoutMasterId r:id="rId32"/>
  </p:handoutMasterIdLst>
  <p:sldIdLst>
    <p:sldId id="272" r:id="rId5"/>
    <p:sldId id="747" r:id="rId6"/>
    <p:sldId id="670" r:id="rId7"/>
    <p:sldId id="663" r:id="rId8"/>
    <p:sldId id="662" r:id="rId9"/>
    <p:sldId id="661" r:id="rId10"/>
    <p:sldId id="660" r:id="rId11"/>
    <p:sldId id="725" r:id="rId12"/>
    <p:sldId id="659" r:id="rId13"/>
    <p:sldId id="731" r:id="rId14"/>
    <p:sldId id="750" r:id="rId15"/>
    <p:sldId id="751" r:id="rId16"/>
    <p:sldId id="732" r:id="rId17"/>
    <p:sldId id="733" r:id="rId18"/>
    <p:sldId id="734" r:id="rId19"/>
    <p:sldId id="735" r:id="rId20"/>
    <p:sldId id="736" r:id="rId21"/>
    <p:sldId id="746" r:id="rId22"/>
    <p:sldId id="745" r:id="rId23"/>
    <p:sldId id="744" r:id="rId24"/>
    <p:sldId id="737" r:id="rId25"/>
    <p:sldId id="738" r:id="rId26"/>
    <p:sldId id="543" r:id="rId27"/>
    <p:sldId id="748" r:id="rId28"/>
    <p:sldId id="741" r:id="rId29"/>
    <p:sldId id="72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747"/>
            <p14:sldId id="670"/>
            <p14:sldId id="663"/>
            <p14:sldId id="662"/>
            <p14:sldId id="661"/>
            <p14:sldId id="660"/>
            <p14:sldId id="725"/>
            <p14:sldId id="659"/>
            <p14:sldId id="731"/>
            <p14:sldId id="750"/>
            <p14:sldId id="751"/>
            <p14:sldId id="732"/>
            <p14:sldId id="733"/>
            <p14:sldId id="734"/>
            <p14:sldId id="735"/>
            <p14:sldId id="736"/>
            <p14:sldId id="746"/>
            <p14:sldId id="745"/>
            <p14:sldId id="744"/>
            <p14:sldId id="737"/>
            <p14:sldId id="738"/>
            <p14:sldId id="543"/>
            <p14:sldId id="748"/>
            <p14:sldId id="741"/>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789"/>
    <a:srgbClr val="E8F1F1"/>
    <a:srgbClr val="425563"/>
    <a:srgbClr val="2AA8AA"/>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5" autoAdjust="0"/>
    <p:restoredTop sz="84741" autoAdjust="0"/>
  </p:normalViewPr>
  <p:slideViewPr>
    <p:cSldViewPr snapToGrid="0">
      <p:cViewPr varScale="1">
        <p:scale>
          <a:sx n="95" d="100"/>
          <a:sy n="95" d="100"/>
        </p:scale>
        <p:origin x="336" y="60"/>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C6F969A6-77D7-4136-8776-E10E6F00F33A}"/>
    <pc:docChg chg="mod modSld">
      <pc:chgData name="MOLLETT, Marianne (NHS ENGLAND - X26)" userId="58af0019-3a7b-47f8-8975-8ac0a0ea5bbf" providerId="ADAL" clId="{C6F969A6-77D7-4136-8776-E10E6F00F33A}" dt="2024-08-19T13:42:19.718" v="2" actId="20577"/>
      <pc:docMkLst>
        <pc:docMk/>
      </pc:docMkLst>
      <pc:sldChg chg="modSp mod">
        <pc:chgData name="MOLLETT, Marianne (NHS ENGLAND - X26)" userId="58af0019-3a7b-47f8-8975-8ac0a0ea5bbf" providerId="ADAL" clId="{C6F969A6-77D7-4136-8776-E10E6F00F33A}" dt="2024-08-19T13:42:19.718" v="2" actId="20577"/>
        <pc:sldMkLst>
          <pc:docMk/>
          <pc:sldMk cId="1210345134" sldId="272"/>
        </pc:sldMkLst>
        <pc:spChg chg="mod">
          <ac:chgData name="MOLLETT, Marianne (NHS ENGLAND - X26)" userId="58af0019-3a7b-47f8-8975-8ac0a0ea5bbf" providerId="ADAL" clId="{C6F969A6-77D7-4136-8776-E10E6F00F33A}" dt="2024-08-19T13:42:19.718" v="2" actId="20577"/>
          <ac:spMkLst>
            <pc:docMk/>
            <pc:sldMk cId="1210345134" sldId="272"/>
            <ac:spMk id="2" creationId="{BA95BD4A-F7CE-4463-895A-0CC6703DE37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E3F7C2ED-84D9-9E4C-86A3-50B7963032C3}">
      <dgm:prSet phldrT="[Text]" custT="1"/>
      <dgm:spPr/>
      <dgm:t>
        <a:bodyPr/>
        <a:lstStyle/>
        <a:p>
          <a:r>
            <a:rPr lang="en-GB" sz="2000" dirty="0">
              <a:latin typeface="+mn-lt"/>
            </a:rPr>
            <a:t>Stage 1</a:t>
          </a:r>
          <a:endParaRPr lang="en-US" sz="2000" dirty="0">
            <a:latin typeface="+mn-lt"/>
          </a:endParaRPr>
        </a:p>
      </dgm:t>
    </dgm:pt>
    <dgm:pt modelId="{DCFEE8D2-8A1E-F648-A26E-DA09A91AAC1D}" type="parTrans" cxnId="{27880DA8-92A9-F84D-B06B-4E20E46B6DDE}">
      <dgm:prSet/>
      <dgm:spPr/>
      <dgm:t>
        <a:bodyPr/>
        <a:lstStyle/>
        <a:p>
          <a:endParaRPr lang="en-US" sz="2000">
            <a:latin typeface="+mn-lt"/>
          </a:endParaRPr>
        </a:p>
      </dgm:t>
    </dgm:pt>
    <dgm:pt modelId="{AF91152C-31A1-A741-87FB-0FFF20250AD3}" type="sibTrans" cxnId="{27880DA8-92A9-F84D-B06B-4E20E46B6DDE}">
      <dgm:prSet/>
      <dgm:spPr/>
      <dgm:t>
        <a:bodyPr/>
        <a:lstStyle/>
        <a:p>
          <a:endParaRPr lang="en-US" sz="2000">
            <a:latin typeface="+mn-lt"/>
          </a:endParaRPr>
        </a:p>
      </dgm:t>
    </dgm:pt>
    <dgm:pt modelId="{A06F0B99-C4A7-0E44-98FE-F6F276BB75C7}">
      <dgm:prSet custT="1"/>
      <dgm:spPr/>
      <dgm:t>
        <a:bodyPr/>
        <a:lstStyle/>
        <a:p>
          <a:r>
            <a:rPr lang="en-GB" sz="2000" dirty="0">
              <a:latin typeface="+mn-lt"/>
            </a:rPr>
            <a:t>Stage 2</a:t>
          </a:r>
        </a:p>
      </dgm:t>
    </dgm:pt>
    <dgm:pt modelId="{0705C6A8-646A-1147-B9BF-088B3517712F}" type="parTrans" cxnId="{4575812B-8330-E749-A7A3-4F2CE8567B14}">
      <dgm:prSet/>
      <dgm:spPr/>
      <dgm:t>
        <a:bodyPr/>
        <a:lstStyle/>
        <a:p>
          <a:endParaRPr lang="en-US" sz="2000">
            <a:latin typeface="+mn-lt"/>
          </a:endParaRPr>
        </a:p>
      </dgm:t>
    </dgm:pt>
    <dgm:pt modelId="{4BF5F9A3-5063-BC41-ABA4-48C8962FAEF4}" type="sibTrans" cxnId="{4575812B-8330-E749-A7A3-4F2CE8567B14}">
      <dgm:prSet/>
      <dgm:spPr/>
      <dgm:t>
        <a:bodyPr/>
        <a:lstStyle/>
        <a:p>
          <a:endParaRPr lang="en-US" sz="2000">
            <a:latin typeface="+mn-lt"/>
          </a:endParaRPr>
        </a:p>
      </dgm:t>
    </dgm:pt>
    <dgm:pt modelId="{3A4BBCB2-BE5E-E040-9F9E-5AAA6803E247}">
      <dgm:prSet custT="1"/>
      <dgm:spPr/>
      <dgm:t>
        <a:bodyPr/>
        <a:lstStyle/>
        <a:p>
          <a:r>
            <a:rPr lang="en-GB" sz="2000" dirty="0">
              <a:latin typeface="+mn-lt"/>
            </a:rPr>
            <a:t>Stage 3</a:t>
          </a:r>
        </a:p>
      </dgm:t>
    </dgm:pt>
    <dgm:pt modelId="{C02DFCE3-3C93-4A4F-B86A-8885078E1A4C}" type="parTrans" cxnId="{2A7FB1F1-B03E-D44A-8697-8E372EA16C30}">
      <dgm:prSet/>
      <dgm:spPr/>
      <dgm:t>
        <a:bodyPr/>
        <a:lstStyle/>
        <a:p>
          <a:endParaRPr lang="en-US" sz="2000">
            <a:latin typeface="+mn-lt"/>
          </a:endParaRPr>
        </a:p>
      </dgm:t>
    </dgm:pt>
    <dgm:pt modelId="{54721D0E-9E04-F345-BE05-A8BD0B59BFEB}" type="sibTrans" cxnId="{2A7FB1F1-B03E-D44A-8697-8E372EA16C30}">
      <dgm:prSet/>
      <dgm:spPr/>
      <dgm:t>
        <a:bodyPr/>
        <a:lstStyle/>
        <a:p>
          <a:endParaRPr lang="en-US" sz="2000">
            <a:latin typeface="+mn-lt"/>
          </a:endParaRPr>
        </a:p>
      </dgm:t>
    </dgm:pt>
    <dgm:pt modelId="{246F2A65-8154-E946-9D29-9E0530E1FC57}">
      <dgm:prSet phldrT="[Text]" custT="1"/>
      <dgm:spPr/>
      <dgm:t>
        <a:bodyPr/>
        <a:lstStyle/>
        <a:p>
          <a:pPr marL="0" indent="0">
            <a:buNone/>
          </a:pPr>
          <a:r>
            <a:rPr lang="en-GB" sz="1600" b="0" dirty="0">
              <a:solidFill>
                <a:schemeClr val="tx1"/>
              </a:solidFill>
              <a:effectLst/>
              <a:latin typeface="+mn-lt"/>
              <a:ea typeface="+mn-ea"/>
              <a:cs typeface="+mn-cs"/>
            </a:rPr>
            <a:t>Beta 2 M less than 3.5 and Albumin greater than 34 </a:t>
          </a:r>
          <a:endParaRPr lang="en-US" sz="1600" dirty="0">
            <a:latin typeface="+mn-lt"/>
          </a:endParaRPr>
        </a:p>
      </dgm:t>
    </dgm:pt>
    <dgm:pt modelId="{920CEFC6-883A-3C42-A99F-5F04ABA6E294}" type="parTrans" cxnId="{8E21476F-18C4-E546-AFBA-5FA18877FA56}">
      <dgm:prSet/>
      <dgm:spPr/>
      <dgm:t>
        <a:bodyPr/>
        <a:lstStyle/>
        <a:p>
          <a:endParaRPr lang="en-US" sz="2000">
            <a:latin typeface="+mn-lt"/>
          </a:endParaRPr>
        </a:p>
      </dgm:t>
    </dgm:pt>
    <dgm:pt modelId="{F0A6FC6B-59E4-F942-A78D-9DE97D50FCF8}" type="sibTrans" cxnId="{8E21476F-18C4-E546-AFBA-5FA18877FA56}">
      <dgm:prSet/>
      <dgm:spPr/>
      <dgm:t>
        <a:bodyPr/>
        <a:lstStyle/>
        <a:p>
          <a:endParaRPr lang="en-US" sz="2000">
            <a:latin typeface="+mn-lt"/>
          </a:endParaRPr>
        </a:p>
      </dgm:t>
    </dgm:pt>
    <dgm:pt modelId="{EB8F93CA-96A9-7246-AE6C-04D16A4DF027}">
      <dgm:prSet custT="1"/>
      <dgm:spPr/>
      <dgm:t>
        <a:bodyPr/>
        <a:lstStyle/>
        <a:p>
          <a:pPr marL="0" indent="0">
            <a:buNone/>
          </a:pPr>
          <a:r>
            <a:rPr lang="en-GB" sz="1600" dirty="0">
              <a:solidFill>
                <a:schemeClr val="dk1"/>
              </a:solidFill>
              <a:effectLst/>
              <a:latin typeface="+mn-lt"/>
              <a:ea typeface="+mn-ea"/>
              <a:cs typeface="+mn-cs"/>
            </a:rPr>
            <a:t>Beta 2 M less than 3.5 </a:t>
          </a:r>
          <a:r>
            <a:rPr lang="en-GB" sz="1600" b="1" dirty="0">
              <a:solidFill>
                <a:schemeClr val="dk1"/>
              </a:solidFill>
              <a:effectLst/>
              <a:latin typeface="+mn-lt"/>
              <a:ea typeface="+mn-ea"/>
              <a:cs typeface="+mn-cs"/>
            </a:rPr>
            <a:t>and</a:t>
          </a:r>
          <a:r>
            <a:rPr lang="en-GB" sz="1600" dirty="0">
              <a:solidFill>
                <a:schemeClr val="dk1"/>
              </a:solidFill>
              <a:effectLst/>
              <a:latin typeface="+mn-lt"/>
              <a:ea typeface="+mn-ea"/>
              <a:cs typeface="+mn-cs"/>
            </a:rPr>
            <a:t> albumin less than 35, </a:t>
          </a:r>
          <a:r>
            <a:rPr lang="en-GB" sz="1600" b="1" dirty="0">
              <a:solidFill>
                <a:schemeClr val="dk1"/>
              </a:solidFill>
              <a:effectLst/>
              <a:latin typeface="+mn-lt"/>
              <a:ea typeface="+mn-ea"/>
              <a:cs typeface="+mn-cs"/>
            </a:rPr>
            <a:t>OR</a:t>
          </a:r>
          <a:r>
            <a:rPr lang="en-GB" sz="1600" dirty="0">
              <a:solidFill>
                <a:schemeClr val="dk1"/>
              </a:solidFill>
              <a:effectLst/>
              <a:latin typeface="+mn-lt"/>
              <a:ea typeface="+mn-ea"/>
              <a:cs typeface="+mn-cs"/>
            </a:rPr>
            <a:t> Beta 2 M 3.5 - 5.5 </a:t>
          </a:r>
          <a:endParaRPr lang="en-GB" sz="1600" dirty="0">
            <a:latin typeface="+mn-lt"/>
          </a:endParaRPr>
        </a:p>
      </dgm:t>
    </dgm:pt>
    <dgm:pt modelId="{27FD3EC6-6B09-9742-8A70-64B0E331B261}" type="parTrans" cxnId="{1B0307FC-8008-E94B-A0CB-A7A8616D382F}">
      <dgm:prSet/>
      <dgm:spPr/>
      <dgm:t>
        <a:bodyPr/>
        <a:lstStyle/>
        <a:p>
          <a:endParaRPr lang="en-US" sz="2000">
            <a:latin typeface="+mn-lt"/>
          </a:endParaRPr>
        </a:p>
      </dgm:t>
    </dgm:pt>
    <dgm:pt modelId="{7786A222-F0E2-6F4C-A1F0-D6A6E24D6EA2}" type="sibTrans" cxnId="{1B0307FC-8008-E94B-A0CB-A7A8616D382F}">
      <dgm:prSet/>
      <dgm:spPr/>
      <dgm:t>
        <a:bodyPr/>
        <a:lstStyle/>
        <a:p>
          <a:endParaRPr lang="en-US" sz="2000">
            <a:latin typeface="+mn-lt"/>
          </a:endParaRPr>
        </a:p>
      </dgm:t>
    </dgm:pt>
    <dgm:pt modelId="{58138FF9-6E98-AE43-8799-EE30BB3CBB40}">
      <dgm:prSet custT="1"/>
      <dgm:spPr/>
      <dgm:t>
        <a:bodyPr/>
        <a:lstStyle/>
        <a:p>
          <a:pPr marL="0" indent="0">
            <a:buNone/>
          </a:pPr>
          <a:r>
            <a:rPr lang="en-GB" sz="1600" dirty="0">
              <a:solidFill>
                <a:schemeClr val="dk1"/>
              </a:solidFill>
              <a:effectLst/>
              <a:latin typeface="+mn-lt"/>
              <a:ea typeface="+mn-ea"/>
              <a:cs typeface="+mn-cs"/>
            </a:rPr>
            <a:t>Beta 2 M greater than 5.5 </a:t>
          </a:r>
          <a:endParaRPr lang="en-GB" sz="1600" dirty="0">
            <a:latin typeface="+mn-lt"/>
          </a:endParaRPr>
        </a:p>
      </dgm:t>
    </dgm:pt>
    <dgm:pt modelId="{62C29BC3-E63D-CC45-A013-D717D1CE1E74}" type="parTrans" cxnId="{11C36894-5C03-354E-BAD3-556F5ADB8FB3}">
      <dgm:prSet/>
      <dgm:spPr/>
      <dgm:t>
        <a:bodyPr/>
        <a:lstStyle/>
        <a:p>
          <a:endParaRPr lang="en-US" sz="2000">
            <a:latin typeface="+mn-lt"/>
          </a:endParaRPr>
        </a:p>
      </dgm:t>
    </dgm:pt>
    <dgm:pt modelId="{A9E871CF-6C41-1644-9009-AB2C59678CC0}" type="sibTrans" cxnId="{11C36894-5C03-354E-BAD3-556F5ADB8FB3}">
      <dgm:prSet/>
      <dgm:spPr/>
      <dgm:t>
        <a:bodyPr/>
        <a:lstStyle/>
        <a:p>
          <a:endParaRPr lang="en-US" sz="2000">
            <a:latin typeface="+mn-lt"/>
          </a:endParaRPr>
        </a:p>
      </dgm:t>
    </dgm:pt>
    <dgm:pt modelId="{024E0F3A-C304-0444-98CE-9B706F327C51}" type="pres">
      <dgm:prSet presAssocID="{FA8F9DD3-EFCA-A542-AE27-F8E5E5574012}" presName="Name0" presStyleCnt="0">
        <dgm:presLayoutVars>
          <dgm:dir/>
          <dgm:animLvl val="lvl"/>
          <dgm:resizeHandles val="exact"/>
        </dgm:presLayoutVars>
      </dgm:prSet>
      <dgm:spPr/>
    </dgm:pt>
    <dgm:pt modelId="{B69D4E5C-D5EA-A845-A34F-BA8AEE4E2CF4}" type="pres">
      <dgm:prSet presAssocID="{E3F7C2ED-84D9-9E4C-86A3-50B7963032C3}" presName="linNode" presStyleCnt="0"/>
      <dgm:spPr/>
    </dgm:pt>
    <dgm:pt modelId="{BA3581F1-9EDE-EF45-B0F0-D643BE6BA02E}" type="pres">
      <dgm:prSet presAssocID="{E3F7C2ED-84D9-9E4C-86A3-50B7963032C3}" presName="parentText" presStyleLbl="node1" presStyleIdx="0" presStyleCnt="3" custScaleX="60960">
        <dgm:presLayoutVars>
          <dgm:chMax val="1"/>
          <dgm:bulletEnabled val="1"/>
        </dgm:presLayoutVars>
      </dgm:prSet>
      <dgm:spPr/>
    </dgm:pt>
    <dgm:pt modelId="{D33095F8-C9CB-D147-A197-990A5CEAA5F4}" type="pres">
      <dgm:prSet presAssocID="{E3F7C2ED-84D9-9E4C-86A3-50B7963032C3}" presName="descendantText" presStyleLbl="alignAccFollowNode1" presStyleIdx="0" presStyleCnt="3">
        <dgm:presLayoutVars>
          <dgm:bulletEnabled val="1"/>
        </dgm:presLayoutVars>
      </dgm:prSet>
      <dgm:spPr/>
    </dgm:pt>
    <dgm:pt modelId="{7DA58A8F-6F32-414D-9F71-6A98AA646AD8}" type="pres">
      <dgm:prSet presAssocID="{AF91152C-31A1-A741-87FB-0FFF20250AD3}" presName="sp" presStyleCnt="0"/>
      <dgm:spPr/>
    </dgm:pt>
    <dgm:pt modelId="{F17CB97D-3329-144B-B8C0-7C80524451D9}" type="pres">
      <dgm:prSet presAssocID="{A06F0B99-C4A7-0E44-98FE-F6F276BB75C7}" presName="linNode" presStyleCnt="0"/>
      <dgm:spPr/>
    </dgm:pt>
    <dgm:pt modelId="{310C2B07-9D78-2147-9D8D-0C43E77866C8}" type="pres">
      <dgm:prSet presAssocID="{A06F0B99-C4A7-0E44-98FE-F6F276BB75C7}" presName="parentText" presStyleLbl="node1" presStyleIdx="1" presStyleCnt="3" custScaleX="60960">
        <dgm:presLayoutVars>
          <dgm:chMax val="1"/>
          <dgm:bulletEnabled val="1"/>
        </dgm:presLayoutVars>
      </dgm:prSet>
      <dgm:spPr/>
    </dgm:pt>
    <dgm:pt modelId="{E38112BA-F220-2148-B0EA-23FF156092EF}" type="pres">
      <dgm:prSet presAssocID="{A06F0B99-C4A7-0E44-98FE-F6F276BB75C7}" presName="descendantText" presStyleLbl="alignAccFollowNode1" presStyleIdx="1" presStyleCnt="3">
        <dgm:presLayoutVars>
          <dgm:bulletEnabled val="1"/>
        </dgm:presLayoutVars>
      </dgm:prSet>
      <dgm:spPr/>
    </dgm:pt>
    <dgm:pt modelId="{EB682882-D8F6-6748-9C9B-0D9936341F18}" type="pres">
      <dgm:prSet presAssocID="{4BF5F9A3-5063-BC41-ABA4-48C8962FAEF4}" presName="sp" presStyleCnt="0"/>
      <dgm:spPr/>
    </dgm:pt>
    <dgm:pt modelId="{71A78C1B-9CA7-7B4D-A891-C86FFBE2C7CB}" type="pres">
      <dgm:prSet presAssocID="{3A4BBCB2-BE5E-E040-9F9E-5AAA6803E247}" presName="linNode" presStyleCnt="0"/>
      <dgm:spPr/>
    </dgm:pt>
    <dgm:pt modelId="{3182B431-0C71-3349-BD2D-2C664404D165}" type="pres">
      <dgm:prSet presAssocID="{3A4BBCB2-BE5E-E040-9F9E-5AAA6803E247}" presName="parentText" presStyleLbl="node1" presStyleIdx="2" presStyleCnt="3" custScaleX="60960">
        <dgm:presLayoutVars>
          <dgm:chMax val="1"/>
          <dgm:bulletEnabled val="1"/>
        </dgm:presLayoutVars>
      </dgm:prSet>
      <dgm:spPr/>
    </dgm:pt>
    <dgm:pt modelId="{7DF8E01E-8C52-CA49-AD1D-2FDAEFFB28FD}" type="pres">
      <dgm:prSet presAssocID="{3A4BBCB2-BE5E-E040-9F9E-5AAA6803E247}" presName="descendantText" presStyleLbl="alignAccFollowNode1" presStyleIdx="2" presStyleCnt="3" custLinFactNeighborX="2796" custLinFactNeighborY="1222">
        <dgm:presLayoutVars>
          <dgm:bulletEnabled val="1"/>
        </dgm:presLayoutVars>
      </dgm:prSet>
      <dgm:spPr/>
    </dgm:pt>
  </dgm:ptLst>
  <dgm:cxnLst>
    <dgm:cxn modelId="{EB85F900-E48D-4243-BE65-13C27CCA9845}" type="presOf" srcId="{E3F7C2ED-84D9-9E4C-86A3-50B7963032C3}" destId="{BA3581F1-9EDE-EF45-B0F0-D643BE6BA02E}" srcOrd="0" destOrd="0" presId="urn:microsoft.com/office/officeart/2005/8/layout/vList5"/>
    <dgm:cxn modelId="{D6938428-7BE3-E546-B936-5FBEA1DE8FEE}" type="presOf" srcId="{58138FF9-6E98-AE43-8799-EE30BB3CBB40}" destId="{7DF8E01E-8C52-CA49-AD1D-2FDAEFFB28FD}" srcOrd="0" destOrd="0" presId="urn:microsoft.com/office/officeart/2005/8/layout/vList5"/>
    <dgm:cxn modelId="{4575812B-8330-E749-A7A3-4F2CE8567B14}" srcId="{FA8F9DD3-EFCA-A542-AE27-F8E5E5574012}" destId="{A06F0B99-C4A7-0E44-98FE-F6F276BB75C7}" srcOrd="1" destOrd="0" parTransId="{0705C6A8-646A-1147-B9BF-088B3517712F}" sibTransId="{4BF5F9A3-5063-BC41-ABA4-48C8962FAEF4}"/>
    <dgm:cxn modelId="{8E21476F-18C4-E546-AFBA-5FA18877FA56}" srcId="{E3F7C2ED-84D9-9E4C-86A3-50B7963032C3}" destId="{246F2A65-8154-E946-9D29-9E0530E1FC57}" srcOrd="0" destOrd="0" parTransId="{920CEFC6-883A-3C42-A99F-5F04ABA6E294}" sibTransId="{F0A6FC6B-59E4-F942-A78D-9DE97D50FCF8}"/>
    <dgm:cxn modelId="{A5187371-D158-AF44-8D28-006F98422EE4}" type="presOf" srcId="{EB8F93CA-96A9-7246-AE6C-04D16A4DF027}" destId="{E38112BA-F220-2148-B0EA-23FF156092EF}" srcOrd="0" destOrd="0" presId="urn:microsoft.com/office/officeart/2005/8/layout/vList5"/>
    <dgm:cxn modelId="{11C36894-5C03-354E-BAD3-556F5ADB8FB3}" srcId="{3A4BBCB2-BE5E-E040-9F9E-5AAA6803E247}" destId="{58138FF9-6E98-AE43-8799-EE30BB3CBB40}" srcOrd="0" destOrd="0" parTransId="{62C29BC3-E63D-CC45-A013-D717D1CE1E74}" sibTransId="{A9E871CF-6C41-1644-9009-AB2C59678CC0}"/>
    <dgm:cxn modelId="{B4DE7396-44B3-6741-8F2D-1ED9F71013BB}" type="presOf" srcId="{3A4BBCB2-BE5E-E040-9F9E-5AAA6803E247}" destId="{3182B431-0C71-3349-BD2D-2C664404D165}" srcOrd="0" destOrd="0" presId="urn:microsoft.com/office/officeart/2005/8/layout/vList5"/>
    <dgm:cxn modelId="{27880DA8-92A9-F84D-B06B-4E20E46B6DDE}" srcId="{FA8F9DD3-EFCA-A542-AE27-F8E5E5574012}" destId="{E3F7C2ED-84D9-9E4C-86A3-50B7963032C3}" srcOrd="0" destOrd="0" parTransId="{DCFEE8D2-8A1E-F648-A26E-DA09A91AAC1D}" sibTransId="{AF91152C-31A1-A741-87FB-0FFF20250AD3}"/>
    <dgm:cxn modelId="{222F98C7-766A-2945-B3C8-66F5576AE4A7}" type="presOf" srcId="{A06F0B99-C4A7-0E44-98FE-F6F276BB75C7}" destId="{310C2B07-9D78-2147-9D8D-0C43E77866C8}" srcOrd="0" destOrd="0" presId="urn:microsoft.com/office/officeart/2005/8/layout/vList5"/>
    <dgm:cxn modelId="{2DB7E1CC-5371-6D43-AC17-6BFA555819D1}" type="presOf" srcId="{FA8F9DD3-EFCA-A542-AE27-F8E5E5574012}" destId="{024E0F3A-C304-0444-98CE-9B706F327C51}" srcOrd="0" destOrd="0" presId="urn:microsoft.com/office/officeart/2005/8/layout/vList5"/>
    <dgm:cxn modelId="{6401CED7-30C9-4947-B604-54D9EDD79EAD}" type="presOf" srcId="{246F2A65-8154-E946-9D29-9E0530E1FC57}" destId="{D33095F8-C9CB-D147-A197-990A5CEAA5F4}" srcOrd="0" destOrd="0" presId="urn:microsoft.com/office/officeart/2005/8/layout/vList5"/>
    <dgm:cxn modelId="{2A7FB1F1-B03E-D44A-8697-8E372EA16C30}" srcId="{FA8F9DD3-EFCA-A542-AE27-F8E5E5574012}" destId="{3A4BBCB2-BE5E-E040-9F9E-5AAA6803E247}" srcOrd="2" destOrd="0" parTransId="{C02DFCE3-3C93-4A4F-B86A-8885078E1A4C}" sibTransId="{54721D0E-9E04-F345-BE05-A8BD0B59BFEB}"/>
    <dgm:cxn modelId="{1B0307FC-8008-E94B-A0CB-A7A8616D382F}" srcId="{A06F0B99-C4A7-0E44-98FE-F6F276BB75C7}" destId="{EB8F93CA-96A9-7246-AE6C-04D16A4DF027}" srcOrd="0" destOrd="0" parTransId="{27FD3EC6-6B09-9742-8A70-64B0E331B261}" sibTransId="{7786A222-F0E2-6F4C-A1F0-D6A6E24D6EA2}"/>
    <dgm:cxn modelId="{B600048A-817F-C34A-8FCE-AB287087EE80}" type="presParOf" srcId="{024E0F3A-C304-0444-98CE-9B706F327C51}" destId="{B69D4E5C-D5EA-A845-A34F-BA8AEE4E2CF4}" srcOrd="0" destOrd="0" presId="urn:microsoft.com/office/officeart/2005/8/layout/vList5"/>
    <dgm:cxn modelId="{ACA7AA22-FABD-014A-9BCC-7AB770351EF9}" type="presParOf" srcId="{B69D4E5C-D5EA-A845-A34F-BA8AEE4E2CF4}" destId="{BA3581F1-9EDE-EF45-B0F0-D643BE6BA02E}" srcOrd="0" destOrd="0" presId="urn:microsoft.com/office/officeart/2005/8/layout/vList5"/>
    <dgm:cxn modelId="{6367D8DD-C73B-3948-8F39-EDF85E79325F}" type="presParOf" srcId="{B69D4E5C-D5EA-A845-A34F-BA8AEE4E2CF4}" destId="{D33095F8-C9CB-D147-A197-990A5CEAA5F4}" srcOrd="1" destOrd="0" presId="urn:microsoft.com/office/officeart/2005/8/layout/vList5"/>
    <dgm:cxn modelId="{9ACA78D0-92C0-7047-BA05-7EA42EF40F17}" type="presParOf" srcId="{024E0F3A-C304-0444-98CE-9B706F327C51}" destId="{7DA58A8F-6F32-414D-9F71-6A98AA646AD8}" srcOrd="1" destOrd="0" presId="urn:microsoft.com/office/officeart/2005/8/layout/vList5"/>
    <dgm:cxn modelId="{8B0E3D4A-EACE-334F-B8AE-BCFC33A274D0}" type="presParOf" srcId="{024E0F3A-C304-0444-98CE-9B706F327C51}" destId="{F17CB97D-3329-144B-B8C0-7C80524451D9}" srcOrd="2" destOrd="0" presId="urn:microsoft.com/office/officeart/2005/8/layout/vList5"/>
    <dgm:cxn modelId="{F7DC2D8C-90FE-1444-A37E-BB928648F752}" type="presParOf" srcId="{F17CB97D-3329-144B-B8C0-7C80524451D9}" destId="{310C2B07-9D78-2147-9D8D-0C43E77866C8}" srcOrd="0" destOrd="0" presId="urn:microsoft.com/office/officeart/2005/8/layout/vList5"/>
    <dgm:cxn modelId="{BC1B4CCA-A44C-0D4C-BFF5-285753958287}" type="presParOf" srcId="{F17CB97D-3329-144B-B8C0-7C80524451D9}" destId="{E38112BA-F220-2148-B0EA-23FF156092EF}" srcOrd="1" destOrd="0" presId="urn:microsoft.com/office/officeart/2005/8/layout/vList5"/>
    <dgm:cxn modelId="{80460533-CBF1-6C45-AE5F-CA3F9FA7E534}" type="presParOf" srcId="{024E0F3A-C304-0444-98CE-9B706F327C51}" destId="{EB682882-D8F6-6748-9C9B-0D9936341F18}" srcOrd="3" destOrd="0" presId="urn:microsoft.com/office/officeart/2005/8/layout/vList5"/>
    <dgm:cxn modelId="{7FCA1BC1-5DF8-404C-B247-D436DBA38BB8}" type="presParOf" srcId="{024E0F3A-C304-0444-98CE-9B706F327C51}" destId="{71A78C1B-9CA7-7B4D-A891-C86FFBE2C7CB}" srcOrd="4" destOrd="0" presId="urn:microsoft.com/office/officeart/2005/8/layout/vList5"/>
    <dgm:cxn modelId="{C9974699-0C8B-3B46-9356-284D91A0216B}" type="presParOf" srcId="{71A78C1B-9CA7-7B4D-A891-C86FFBE2C7CB}" destId="{3182B431-0C71-3349-BD2D-2C664404D165}" srcOrd="0" destOrd="0" presId="urn:microsoft.com/office/officeart/2005/8/layout/vList5"/>
    <dgm:cxn modelId="{407CFA14-4527-404A-A1B8-44BAA5F5F9A0}" type="presParOf" srcId="{71A78C1B-9CA7-7B4D-A891-C86FFBE2C7CB}" destId="{7DF8E01E-8C52-CA49-AD1D-2FDAEFFB28FD}"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8F9DD3-EFCA-A542-AE27-F8E5E5574012}"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US"/>
        </a:p>
      </dgm:t>
    </dgm:pt>
    <dgm:pt modelId="{E3F7C2ED-84D9-9E4C-86A3-50B7963032C3}">
      <dgm:prSet phldrT="[Text]" custT="1"/>
      <dgm:spPr/>
      <dgm:t>
        <a:bodyPr/>
        <a:lstStyle/>
        <a:p>
          <a:r>
            <a:rPr lang="en-GB" sz="2000" dirty="0">
              <a:latin typeface="+mn-lt"/>
            </a:rPr>
            <a:t>Stage 1</a:t>
          </a:r>
          <a:endParaRPr lang="en-US" sz="2000" dirty="0">
            <a:latin typeface="+mn-lt"/>
          </a:endParaRPr>
        </a:p>
      </dgm:t>
    </dgm:pt>
    <dgm:pt modelId="{DCFEE8D2-8A1E-F648-A26E-DA09A91AAC1D}" type="parTrans" cxnId="{27880DA8-92A9-F84D-B06B-4E20E46B6DDE}">
      <dgm:prSet/>
      <dgm:spPr/>
      <dgm:t>
        <a:bodyPr/>
        <a:lstStyle/>
        <a:p>
          <a:endParaRPr lang="en-US" sz="2000">
            <a:latin typeface="+mn-lt"/>
          </a:endParaRPr>
        </a:p>
      </dgm:t>
    </dgm:pt>
    <dgm:pt modelId="{AF91152C-31A1-A741-87FB-0FFF20250AD3}" type="sibTrans" cxnId="{27880DA8-92A9-F84D-B06B-4E20E46B6DDE}">
      <dgm:prSet/>
      <dgm:spPr/>
      <dgm:t>
        <a:bodyPr/>
        <a:lstStyle/>
        <a:p>
          <a:endParaRPr lang="en-US" sz="2000">
            <a:latin typeface="+mn-lt"/>
          </a:endParaRPr>
        </a:p>
      </dgm:t>
    </dgm:pt>
    <dgm:pt modelId="{A06F0B99-C4A7-0E44-98FE-F6F276BB75C7}">
      <dgm:prSet custT="1"/>
      <dgm:spPr/>
      <dgm:t>
        <a:bodyPr/>
        <a:lstStyle/>
        <a:p>
          <a:r>
            <a:rPr lang="en-GB" sz="2000" dirty="0">
              <a:latin typeface="+mn-lt"/>
            </a:rPr>
            <a:t>Stage 2</a:t>
          </a:r>
        </a:p>
      </dgm:t>
    </dgm:pt>
    <dgm:pt modelId="{0705C6A8-646A-1147-B9BF-088B3517712F}" type="parTrans" cxnId="{4575812B-8330-E749-A7A3-4F2CE8567B14}">
      <dgm:prSet/>
      <dgm:spPr/>
      <dgm:t>
        <a:bodyPr/>
        <a:lstStyle/>
        <a:p>
          <a:endParaRPr lang="en-US" sz="2000">
            <a:latin typeface="+mn-lt"/>
          </a:endParaRPr>
        </a:p>
      </dgm:t>
    </dgm:pt>
    <dgm:pt modelId="{4BF5F9A3-5063-BC41-ABA4-48C8962FAEF4}" type="sibTrans" cxnId="{4575812B-8330-E749-A7A3-4F2CE8567B14}">
      <dgm:prSet/>
      <dgm:spPr/>
      <dgm:t>
        <a:bodyPr/>
        <a:lstStyle/>
        <a:p>
          <a:endParaRPr lang="en-US" sz="2000">
            <a:latin typeface="+mn-lt"/>
          </a:endParaRPr>
        </a:p>
      </dgm:t>
    </dgm:pt>
    <dgm:pt modelId="{3A4BBCB2-BE5E-E040-9F9E-5AAA6803E247}">
      <dgm:prSet custT="1"/>
      <dgm:spPr/>
      <dgm:t>
        <a:bodyPr/>
        <a:lstStyle/>
        <a:p>
          <a:r>
            <a:rPr lang="en-GB" sz="2000" dirty="0">
              <a:latin typeface="+mn-lt"/>
            </a:rPr>
            <a:t>Stage 3</a:t>
          </a:r>
        </a:p>
      </dgm:t>
    </dgm:pt>
    <dgm:pt modelId="{C02DFCE3-3C93-4A4F-B86A-8885078E1A4C}" type="parTrans" cxnId="{2A7FB1F1-B03E-D44A-8697-8E372EA16C30}">
      <dgm:prSet/>
      <dgm:spPr/>
      <dgm:t>
        <a:bodyPr/>
        <a:lstStyle/>
        <a:p>
          <a:endParaRPr lang="en-US" sz="2000">
            <a:latin typeface="+mn-lt"/>
          </a:endParaRPr>
        </a:p>
      </dgm:t>
    </dgm:pt>
    <dgm:pt modelId="{54721D0E-9E04-F345-BE05-A8BD0B59BFEB}" type="sibTrans" cxnId="{2A7FB1F1-B03E-D44A-8697-8E372EA16C30}">
      <dgm:prSet/>
      <dgm:spPr/>
      <dgm:t>
        <a:bodyPr/>
        <a:lstStyle/>
        <a:p>
          <a:endParaRPr lang="en-US" sz="2000">
            <a:latin typeface="+mn-lt"/>
          </a:endParaRPr>
        </a:p>
      </dgm:t>
    </dgm:pt>
    <dgm:pt modelId="{246F2A65-8154-E946-9D29-9E0530E1FC57}">
      <dgm:prSet phldrT="[Text]" custT="1"/>
      <dgm:spPr/>
      <dgm:t>
        <a:bodyPr/>
        <a:lstStyle/>
        <a:p>
          <a:pPr marL="0" indent="0">
            <a:buNone/>
          </a:pPr>
          <a:r>
            <a:rPr lang="en-GB" sz="1600" dirty="0"/>
            <a:t>Beta-2 </a:t>
          </a:r>
          <a:r>
            <a:rPr lang="en-GB" sz="1600" dirty="0" err="1"/>
            <a:t>microglobulin</a:t>
          </a:r>
          <a:r>
            <a:rPr lang="en-GB" sz="1600" dirty="0"/>
            <a:t> ≤3.5 g/dL and albumin ≥3.5 g/dL. Standard risk CA by </a:t>
          </a:r>
          <a:r>
            <a:rPr lang="en-GB" sz="1600" dirty="0" err="1"/>
            <a:t>iFISH</a:t>
          </a:r>
          <a:r>
            <a:rPr lang="en-GB" sz="1600" dirty="0"/>
            <a:t>. Normal LDH </a:t>
          </a:r>
          <a:endParaRPr lang="en-US" sz="1600" dirty="0">
            <a:latin typeface="+mn-lt"/>
          </a:endParaRPr>
        </a:p>
      </dgm:t>
    </dgm:pt>
    <dgm:pt modelId="{920CEFC6-883A-3C42-A99F-5F04ABA6E294}" type="parTrans" cxnId="{8E21476F-18C4-E546-AFBA-5FA18877FA56}">
      <dgm:prSet/>
      <dgm:spPr/>
      <dgm:t>
        <a:bodyPr/>
        <a:lstStyle/>
        <a:p>
          <a:endParaRPr lang="en-US" sz="2000">
            <a:latin typeface="+mn-lt"/>
          </a:endParaRPr>
        </a:p>
      </dgm:t>
    </dgm:pt>
    <dgm:pt modelId="{F0A6FC6B-59E4-F942-A78D-9DE97D50FCF8}" type="sibTrans" cxnId="{8E21476F-18C4-E546-AFBA-5FA18877FA56}">
      <dgm:prSet/>
      <dgm:spPr/>
      <dgm:t>
        <a:bodyPr/>
        <a:lstStyle/>
        <a:p>
          <a:endParaRPr lang="en-US" sz="2000">
            <a:latin typeface="+mn-lt"/>
          </a:endParaRPr>
        </a:p>
      </dgm:t>
    </dgm:pt>
    <dgm:pt modelId="{EB8F93CA-96A9-7246-AE6C-04D16A4DF027}">
      <dgm:prSet custT="1"/>
      <dgm:spPr/>
      <dgm:t>
        <a:bodyPr/>
        <a:lstStyle/>
        <a:p>
          <a:pPr marL="0" indent="0">
            <a:buNone/>
          </a:pPr>
          <a:r>
            <a:rPr lang="en-GB" sz="1600" dirty="0">
              <a:latin typeface="+mn-lt"/>
            </a:rPr>
            <a:t>Does not meet the criteria for Stage 1 or Stage 3.</a:t>
          </a:r>
        </a:p>
      </dgm:t>
    </dgm:pt>
    <dgm:pt modelId="{27FD3EC6-6B09-9742-8A70-64B0E331B261}" type="parTrans" cxnId="{1B0307FC-8008-E94B-A0CB-A7A8616D382F}">
      <dgm:prSet/>
      <dgm:spPr/>
      <dgm:t>
        <a:bodyPr/>
        <a:lstStyle/>
        <a:p>
          <a:endParaRPr lang="en-US" sz="2000">
            <a:latin typeface="+mn-lt"/>
          </a:endParaRPr>
        </a:p>
      </dgm:t>
    </dgm:pt>
    <dgm:pt modelId="{7786A222-F0E2-6F4C-A1F0-D6A6E24D6EA2}" type="sibTrans" cxnId="{1B0307FC-8008-E94B-A0CB-A7A8616D382F}">
      <dgm:prSet/>
      <dgm:spPr/>
      <dgm:t>
        <a:bodyPr/>
        <a:lstStyle/>
        <a:p>
          <a:endParaRPr lang="en-US" sz="2000">
            <a:latin typeface="+mn-lt"/>
          </a:endParaRPr>
        </a:p>
      </dgm:t>
    </dgm:pt>
    <dgm:pt modelId="{58138FF9-6E98-AE43-8799-EE30BB3CBB40}">
      <dgm:prSet custT="1"/>
      <dgm:spPr/>
      <dgm:t>
        <a:bodyPr/>
        <a:lstStyle/>
        <a:p>
          <a:pPr marL="0" lvl="1" indent="0" algn="l" defTabSz="533400">
            <a:lnSpc>
              <a:spcPct val="90000"/>
            </a:lnSpc>
            <a:spcBef>
              <a:spcPct val="0"/>
            </a:spcBef>
            <a:spcAft>
              <a:spcPct val="15000"/>
            </a:spcAft>
            <a:buNone/>
          </a:pPr>
          <a:r>
            <a:rPr lang="en-GB" sz="1600" kern="1200" dirty="0"/>
            <a:t>Beta-2 </a:t>
          </a:r>
          <a:r>
            <a:rPr lang="en-GB" sz="1600" kern="1200" dirty="0" err="1"/>
            <a:t>microglobulin</a:t>
          </a:r>
          <a:r>
            <a:rPr lang="en-GB" sz="1600" kern="1200" dirty="0"/>
            <a:t> of ≥5.5 g/dL, </a:t>
          </a:r>
          <a:r>
            <a:rPr lang="en-GB" sz="1600" b="1" i="1" kern="1200" dirty="0"/>
            <a:t>and either</a:t>
          </a:r>
          <a:r>
            <a:rPr lang="en-GB" sz="1600" kern="1200" dirty="0"/>
            <a:t>  </a:t>
          </a:r>
          <a:r>
            <a:rPr lang="en-GB" sz="1600" kern="1200" dirty="0">
              <a:solidFill>
                <a:prstClr val="black">
                  <a:hueOff val="0"/>
                  <a:satOff val="0"/>
                  <a:lumOff val="0"/>
                  <a:alphaOff val="0"/>
                </a:prstClr>
              </a:solidFill>
              <a:latin typeface="Arial" panose="020B0604020202020204"/>
              <a:ea typeface="+mn-ea"/>
              <a:cs typeface="+mn-cs"/>
            </a:rPr>
            <a:t>High </a:t>
          </a:r>
          <a:r>
            <a:rPr lang="en-GB" sz="1600" kern="1200" dirty="0"/>
            <a:t>risk CA by </a:t>
          </a:r>
          <a:r>
            <a:rPr lang="en-GB" sz="1600" kern="1200" dirty="0" err="1"/>
            <a:t>iFISH</a:t>
          </a:r>
          <a:r>
            <a:rPr lang="en-GB" sz="1600" kern="1200" dirty="0">
              <a:solidFill>
                <a:prstClr val="black">
                  <a:hueOff val="0"/>
                  <a:satOff val="0"/>
                  <a:lumOff val="0"/>
                  <a:alphaOff val="0"/>
                </a:prstClr>
              </a:solidFill>
              <a:latin typeface="Arial" panose="020B0604020202020204"/>
              <a:ea typeface="+mn-ea"/>
              <a:cs typeface="+mn-cs"/>
            </a:rPr>
            <a:t>  </a:t>
          </a:r>
          <a:r>
            <a:rPr lang="en-GB" sz="1600" b="1" i="1" kern="1200" dirty="0">
              <a:solidFill>
                <a:prstClr val="black">
                  <a:hueOff val="0"/>
                  <a:satOff val="0"/>
                  <a:lumOff val="0"/>
                  <a:alphaOff val="0"/>
                </a:prstClr>
              </a:solidFill>
              <a:latin typeface="Arial" panose="020B0604020202020204"/>
              <a:ea typeface="+mn-ea"/>
              <a:cs typeface="+mn-cs"/>
            </a:rPr>
            <a:t>or</a:t>
          </a:r>
          <a:r>
            <a:rPr lang="en-GB" sz="1600" kern="1200" dirty="0">
              <a:solidFill>
                <a:prstClr val="black">
                  <a:hueOff val="0"/>
                  <a:satOff val="0"/>
                  <a:lumOff val="0"/>
                  <a:alphaOff val="0"/>
                </a:prstClr>
              </a:solidFill>
              <a:latin typeface="Arial" panose="020B0604020202020204"/>
              <a:ea typeface="+mn-ea"/>
              <a:cs typeface="+mn-cs"/>
            </a:rPr>
            <a:t> high LDH</a:t>
          </a:r>
          <a:endParaRPr lang="en-GB" sz="1600" kern="1200" dirty="0">
            <a:latin typeface="+mn-lt"/>
          </a:endParaRPr>
        </a:p>
      </dgm:t>
    </dgm:pt>
    <dgm:pt modelId="{62C29BC3-E63D-CC45-A013-D717D1CE1E74}" type="parTrans" cxnId="{11C36894-5C03-354E-BAD3-556F5ADB8FB3}">
      <dgm:prSet/>
      <dgm:spPr/>
      <dgm:t>
        <a:bodyPr/>
        <a:lstStyle/>
        <a:p>
          <a:endParaRPr lang="en-US" sz="2000">
            <a:latin typeface="+mn-lt"/>
          </a:endParaRPr>
        </a:p>
      </dgm:t>
    </dgm:pt>
    <dgm:pt modelId="{A9E871CF-6C41-1644-9009-AB2C59678CC0}" type="sibTrans" cxnId="{11C36894-5C03-354E-BAD3-556F5ADB8FB3}">
      <dgm:prSet/>
      <dgm:spPr/>
      <dgm:t>
        <a:bodyPr/>
        <a:lstStyle/>
        <a:p>
          <a:endParaRPr lang="en-US" sz="2000">
            <a:latin typeface="+mn-lt"/>
          </a:endParaRPr>
        </a:p>
      </dgm:t>
    </dgm:pt>
    <dgm:pt modelId="{024E0F3A-C304-0444-98CE-9B706F327C51}" type="pres">
      <dgm:prSet presAssocID="{FA8F9DD3-EFCA-A542-AE27-F8E5E5574012}" presName="Name0" presStyleCnt="0">
        <dgm:presLayoutVars>
          <dgm:dir/>
          <dgm:animLvl val="lvl"/>
          <dgm:resizeHandles val="exact"/>
        </dgm:presLayoutVars>
      </dgm:prSet>
      <dgm:spPr/>
    </dgm:pt>
    <dgm:pt modelId="{B69D4E5C-D5EA-A845-A34F-BA8AEE4E2CF4}" type="pres">
      <dgm:prSet presAssocID="{E3F7C2ED-84D9-9E4C-86A3-50B7963032C3}" presName="linNode" presStyleCnt="0"/>
      <dgm:spPr/>
    </dgm:pt>
    <dgm:pt modelId="{BA3581F1-9EDE-EF45-B0F0-D643BE6BA02E}" type="pres">
      <dgm:prSet presAssocID="{E3F7C2ED-84D9-9E4C-86A3-50B7963032C3}" presName="parentText" presStyleLbl="node1" presStyleIdx="0" presStyleCnt="3" custScaleX="60960">
        <dgm:presLayoutVars>
          <dgm:chMax val="1"/>
          <dgm:bulletEnabled val="1"/>
        </dgm:presLayoutVars>
      </dgm:prSet>
      <dgm:spPr/>
    </dgm:pt>
    <dgm:pt modelId="{D33095F8-C9CB-D147-A197-990A5CEAA5F4}" type="pres">
      <dgm:prSet presAssocID="{E3F7C2ED-84D9-9E4C-86A3-50B7963032C3}" presName="descendantText" presStyleLbl="alignAccFollowNode1" presStyleIdx="0" presStyleCnt="3">
        <dgm:presLayoutVars>
          <dgm:bulletEnabled val="1"/>
        </dgm:presLayoutVars>
      </dgm:prSet>
      <dgm:spPr/>
    </dgm:pt>
    <dgm:pt modelId="{7DA58A8F-6F32-414D-9F71-6A98AA646AD8}" type="pres">
      <dgm:prSet presAssocID="{AF91152C-31A1-A741-87FB-0FFF20250AD3}" presName="sp" presStyleCnt="0"/>
      <dgm:spPr/>
    </dgm:pt>
    <dgm:pt modelId="{F17CB97D-3329-144B-B8C0-7C80524451D9}" type="pres">
      <dgm:prSet presAssocID="{A06F0B99-C4A7-0E44-98FE-F6F276BB75C7}" presName="linNode" presStyleCnt="0"/>
      <dgm:spPr/>
    </dgm:pt>
    <dgm:pt modelId="{310C2B07-9D78-2147-9D8D-0C43E77866C8}" type="pres">
      <dgm:prSet presAssocID="{A06F0B99-C4A7-0E44-98FE-F6F276BB75C7}" presName="parentText" presStyleLbl="node1" presStyleIdx="1" presStyleCnt="3" custScaleX="60960">
        <dgm:presLayoutVars>
          <dgm:chMax val="1"/>
          <dgm:bulletEnabled val="1"/>
        </dgm:presLayoutVars>
      </dgm:prSet>
      <dgm:spPr/>
    </dgm:pt>
    <dgm:pt modelId="{E38112BA-F220-2148-B0EA-23FF156092EF}" type="pres">
      <dgm:prSet presAssocID="{A06F0B99-C4A7-0E44-98FE-F6F276BB75C7}" presName="descendantText" presStyleLbl="alignAccFollowNode1" presStyleIdx="1" presStyleCnt="3">
        <dgm:presLayoutVars>
          <dgm:bulletEnabled val="1"/>
        </dgm:presLayoutVars>
      </dgm:prSet>
      <dgm:spPr/>
    </dgm:pt>
    <dgm:pt modelId="{EB682882-D8F6-6748-9C9B-0D9936341F18}" type="pres">
      <dgm:prSet presAssocID="{4BF5F9A3-5063-BC41-ABA4-48C8962FAEF4}" presName="sp" presStyleCnt="0"/>
      <dgm:spPr/>
    </dgm:pt>
    <dgm:pt modelId="{71A78C1B-9CA7-7B4D-A891-C86FFBE2C7CB}" type="pres">
      <dgm:prSet presAssocID="{3A4BBCB2-BE5E-E040-9F9E-5AAA6803E247}" presName="linNode" presStyleCnt="0"/>
      <dgm:spPr/>
    </dgm:pt>
    <dgm:pt modelId="{3182B431-0C71-3349-BD2D-2C664404D165}" type="pres">
      <dgm:prSet presAssocID="{3A4BBCB2-BE5E-E040-9F9E-5AAA6803E247}" presName="parentText" presStyleLbl="node1" presStyleIdx="2" presStyleCnt="3" custScaleX="60960">
        <dgm:presLayoutVars>
          <dgm:chMax val="1"/>
          <dgm:bulletEnabled val="1"/>
        </dgm:presLayoutVars>
      </dgm:prSet>
      <dgm:spPr/>
    </dgm:pt>
    <dgm:pt modelId="{7DF8E01E-8C52-CA49-AD1D-2FDAEFFB28FD}" type="pres">
      <dgm:prSet presAssocID="{3A4BBCB2-BE5E-E040-9F9E-5AAA6803E247}" presName="descendantText" presStyleLbl="alignAccFollowNode1" presStyleIdx="2" presStyleCnt="3" custLinFactNeighborX="2796" custLinFactNeighborY="1222">
        <dgm:presLayoutVars>
          <dgm:bulletEnabled val="1"/>
        </dgm:presLayoutVars>
      </dgm:prSet>
      <dgm:spPr/>
    </dgm:pt>
  </dgm:ptLst>
  <dgm:cxnLst>
    <dgm:cxn modelId="{EB85F900-E48D-4243-BE65-13C27CCA9845}" type="presOf" srcId="{E3F7C2ED-84D9-9E4C-86A3-50B7963032C3}" destId="{BA3581F1-9EDE-EF45-B0F0-D643BE6BA02E}" srcOrd="0" destOrd="0" presId="urn:microsoft.com/office/officeart/2005/8/layout/vList5"/>
    <dgm:cxn modelId="{D6938428-7BE3-E546-B936-5FBEA1DE8FEE}" type="presOf" srcId="{58138FF9-6E98-AE43-8799-EE30BB3CBB40}" destId="{7DF8E01E-8C52-CA49-AD1D-2FDAEFFB28FD}" srcOrd="0" destOrd="0" presId="urn:microsoft.com/office/officeart/2005/8/layout/vList5"/>
    <dgm:cxn modelId="{4575812B-8330-E749-A7A3-4F2CE8567B14}" srcId="{FA8F9DD3-EFCA-A542-AE27-F8E5E5574012}" destId="{A06F0B99-C4A7-0E44-98FE-F6F276BB75C7}" srcOrd="1" destOrd="0" parTransId="{0705C6A8-646A-1147-B9BF-088B3517712F}" sibTransId="{4BF5F9A3-5063-BC41-ABA4-48C8962FAEF4}"/>
    <dgm:cxn modelId="{8E21476F-18C4-E546-AFBA-5FA18877FA56}" srcId="{E3F7C2ED-84D9-9E4C-86A3-50B7963032C3}" destId="{246F2A65-8154-E946-9D29-9E0530E1FC57}" srcOrd="0" destOrd="0" parTransId="{920CEFC6-883A-3C42-A99F-5F04ABA6E294}" sibTransId="{F0A6FC6B-59E4-F942-A78D-9DE97D50FCF8}"/>
    <dgm:cxn modelId="{A5187371-D158-AF44-8D28-006F98422EE4}" type="presOf" srcId="{EB8F93CA-96A9-7246-AE6C-04D16A4DF027}" destId="{E38112BA-F220-2148-B0EA-23FF156092EF}" srcOrd="0" destOrd="0" presId="urn:microsoft.com/office/officeart/2005/8/layout/vList5"/>
    <dgm:cxn modelId="{11C36894-5C03-354E-BAD3-556F5ADB8FB3}" srcId="{3A4BBCB2-BE5E-E040-9F9E-5AAA6803E247}" destId="{58138FF9-6E98-AE43-8799-EE30BB3CBB40}" srcOrd="0" destOrd="0" parTransId="{62C29BC3-E63D-CC45-A013-D717D1CE1E74}" sibTransId="{A9E871CF-6C41-1644-9009-AB2C59678CC0}"/>
    <dgm:cxn modelId="{B4DE7396-44B3-6741-8F2D-1ED9F71013BB}" type="presOf" srcId="{3A4BBCB2-BE5E-E040-9F9E-5AAA6803E247}" destId="{3182B431-0C71-3349-BD2D-2C664404D165}" srcOrd="0" destOrd="0" presId="urn:microsoft.com/office/officeart/2005/8/layout/vList5"/>
    <dgm:cxn modelId="{27880DA8-92A9-F84D-B06B-4E20E46B6DDE}" srcId="{FA8F9DD3-EFCA-A542-AE27-F8E5E5574012}" destId="{E3F7C2ED-84D9-9E4C-86A3-50B7963032C3}" srcOrd="0" destOrd="0" parTransId="{DCFEE8D2-8A1E-F648-A26E-DA09A91AAC1D}" sibTransId="{AF91152C-31A1-A741-87FB-0FFF20250AD3}"/>
    <dgm:cxn modelId="{222F98C7-766A-2945-B3C8-66F5576AE4A7}" type="presOf" srcId="{A06F0B99-C4A7-0E44-98FE-F6F276BB75C7}" destId="{310C2B07-9D78-2147-9D8D-0C43E77866C8}" srcOrd="0" destOrd="0" presId="urn:microsoft.com/office/officeart/2005/8/layout/vList5"/>
    <dgm:cxn modelId="{2DB7E1CC-5371-6D43-AC17-6BFA555819D1}" type="presOf" srcId="{FA8F9DD3-EFCA-A542-AE27-F8E5E5574012}" destId="{024E0F3A-C304-0444-98CE-9B706F327C51}" srcOrd="0" destOrd="0" presId="urn:microsoft.com/office/officeart/2005/8/layout/vList5"/>
    <dgm:cxn modelId="{6401CED7-30C9-4947-B604-54D9EDD79EAD}" type="presOf" srcId="{246F2A65-8154-E946-9D29-9E0530E1FC57}" destId="{D33095F8-C9CB-D147-A197-990A5CEAA5F4}" srcOrd="0" destOrd="0" presId="urn:microsoft.com/office/officeart/2005/8/layout/vList5"/>
    <dgm:cxn modelId="{2A7FB1F1-B03E-D44A-8697-8E372EA16C30}" srcId="{FA8F9DD3-EFCA-A542-AE27-F8E5E5574012}" destId="{3A4BBCB2-BE5E-E040-9F9E-5AAA6803E247}" srcOrd="2" destOrd="0" parTransId="{C02DFCE3-3C93-4A4F-B86A-8885078E1A4C}" sibTransId="{54721D0E-9E04-F345-BE05-A8BD0B59BFEB}"/>
    <dgm:cxn modelId="{1B0307FC-8008-E94B-A0CB-A7A8616D382F}" srcId="{A06F0B99-C4A7-0E44-98FE-F6F276BB75C7}" destId="{EB8F93CA-96A9-7246-AE6C-04D16A4DF027}" srcOrd="0" destOrd="0" parTransId="{27FD3EC6-6B09-9742-8A70-64B0E331B261}" sibTransId="{7786A222-F0E2-6F4C-A1F0-D6A6E24D6EA2}"/>
    <dgm:cxn modelId="{B600048A-817F-C34A-8FCE-AB287087EE80}" type="presParOf" srcId="{024E0F3A-C304-0444-98CE-9B706F327C51}" destId="{B69D4E5C-D5EA-A845-A34F-BA8AEE4E2CF4}" srcOrd="0" destOrd="0" presId="urn:microsoft.com/office/officeart/2005/8/layout/vList5"/>
    <dgm:cxn modelId="{ACA7AA22-FABD-014A-9BCC-7AB770351EF9}" type="presParOf" srcId="{B69D4E5C-D5EA-A845-A34F-BA8AEE4E2CF4}" destId="{BA3581F1-9EDE-EF45-B0F0-D643BE6BA02E}" srcOrd="0" destOrd="0" presId="urn:microsoft.com/office/officeart/2005/8/layout/vList5"/>
    <dgm:cxn modelId="{6367D8DD-C73B-3948-8F39-EDF85E79325F}" type="presParOf" srcId="{B69D4E5C-D5EA-A845-A34F-BA8AEE4E2CF4}" destId="{D33095F8-C9CB-D147-A197-990A5CEAA5F4}" srcOrd="1" destOrd="0" presId="urn:microsoft.com/office/officeart/2005/8/layout/vList5"/>
    <dgm:cxn modelId="{9ACA78D0-92C0-7047-BA05-7EA42EF40F17}" type="presParOf" srcId="{024E0F3A-C304-0444-98CE-9B706F327C51}" destId="{7DA58A8F-6F32-414D-9F71-6A98AA646AD8}" srcOrd="1" destOrd="0" presId="urn:microsoft.com/office/officeart/2005/8/layout/vList5"/>
    <dgm:cxn modelId="{8B0E3D4A-EACE-334F-B8AE-BCFC33A274D0}" type="presParOf" srcId="{024E0F3A-C304-0444-98CE-9B706F327C51}" destId="{F17CB97D-3329-144B-B8C0-7C80524451D9}" srcOrd="2" destOrd="0" presId="urn:microsoft.com/office/officeart/2005/8/layout/vList5"/>
    <dgm:cxn modelId="{F7DC2D8C-90FE-1444-A37E-BB928648F752}" type="presParOf" srcId="{F17CB97D-3329-144B-B8C0-7C80524451D9}" destId="{310C2B07-9D78-2147-9D8D-0C43E77866C8}" srcOrd="0" destOrd="0" presId="urn:microsoft.com/office/officeart/2005/8/layout/vList5"/>
    <dgm:cxn modelId="{BC1B4CCA-A44C-0D4C-BFF5-285753958287}" type="presParOf" srcId="{F17CB97D-3329-144B-B8C0-7C80524451D9}" destId="{E38112BA-F220-2148-B0EA-23FF156092EF}" srcOrd="1" destOrd="0" presId="urn:microsoft.com/office/officeart/2005/8/layout/vList5"/>
    <dgm:cxn modelId="{80460533-CBF1-6C45-AE5F-CA3F9FA7E534}" type="presParOf" srcId="{024E0F3A-C304-0444-98CE-9B706F327C51}" destId="{EB682882-D8F6-6748-9C9B-0D9936341F18}" srcOrd="3" destOrd="0" presId="urn:microsoft.com/office/officeart/2005/8/layout/vList5"/>
    <dgm:cxn modelId="{7FCA1BC1-5DF8-404C-B247-D436DBA38BB8}" type="presParOf" srcId="{024E0F3A-C304-0444-98CE-9B706F327C51}" destId="{71A78C1B-9CA7-7B4D-A891-C86FFBE2C7CB}" srcOrd="4" destOrd="0" presId="urn:microsoft.com/office/officeart/2005/8/layout/vList5"/>
    <dgm:cxn modelId="{C9974699-0C8B-3B46-9356-284D91A0216B}" type="presParOf" srcId="{71A78C1B-9CA7-7B4D-A891-C86FFBE2C7CB}" destId="{3182B431-0C71-3349-BD2D-2C664404D165}" srcOrd="0" destOrd="0" presId="urn:microsoft.com/office/officeart/2005/8/layout/vList5"/>
    <dgm:cxn modelId="{407CFA14-4527-404A-A1B8-44BAA5F5F9A0}" type="presParOf" srcId="{71A78C1B-9CA7-7B4D-A891-C86FFBE2C7CB}" destId="{7DF8E01E-8C52-CA49-AD1D-2FDAEFFB28FD}" srcOrd="1" destOrd="0" presId="urn:microsoft.com/office/officeart/2005/8/layout/vList5"/>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3095F8-C9CB-D147-A197-990A5CEAA5F4}">
      <dsp:nvSpPr>
        <dsp:cNvPr id="0" name=""/>
        <dsp:cNvSpPr/>
      </dsp:nvSpPr>
      <dsp:spPr>
        <a:xfrm rot="5400000">
          <a:off x="2985964" y="-1326374"/>
          <a:ext cx="660476" cy="348084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711200">
            <a:lnSpc>
              <a:spcPct val="90000"/>
            </a:lnSpc>
            <a:spcBef>
              <a:spcPct val="0"/>
            </a:spcBef>
            <a:spcAft>
              <a:spcPct val="15000"/>
            </a:spcAft>
            <a:buNone/>
          </a:pPr>
          <a:r>
            <a:rPr lang="en-GB" sz="1600" b="0" kern="1200" dirty="0">
              <a:solidFill>
                <a:schemeClr val="tx1"/>
              </a:solidFill>
              <a:effectLst/>
              <a:latin typeface="+mn-lt"/>
              <a:ea typeface="+mn-ea"/>
              <a:cs typeface="+mn-cs"/>
            </a:rPr>
            <a:t>Beta 2 M less than 3.5 and Albumin greater than 34 </a:t>
          </a:r>
          <a:endParaRPr lang="en-US" sz="1600" kern="1200" dirty="0">
            <a:latin typeface="+mn-lt"/>
          </a:endParaRPr>
        </a:p>
      </dsp:txBody>
      <dsp:txXfrm rot="-5400000">
        <a:off x="1575779" y="116053"/>
        <a:ext cx="3448605" cy="595992"/>
      </dsp:txXfrm>
    </dsp:sp>
    <dsp:sp modelId="{BA3581F1-9EDE-EF45-B0F0-D643BE6BA02E}">
      <dsp:nvSpPr>
        <dsp:cNvPr id="0" name=""/>
        <dsp:cNvSpPr/>
      </dsp:nvSpPr>
      <dsp:spPr>
        <a:xfrm>
          <a:off x="382197" y="1250"/>
          <a:ext cx="119358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1</a:t>
          </a:r>
          <a:endParaRPr lang="en-US" sz="2000" kern="1200" dirty="0">
            <a:latin typeface="+mn-lt"/>
          </a:endParaRPr>
        </a:p>
      </dsp:txBody>
      <dsp:txXfrm>
        <a:off x="422499" y="41552"/>
        <a:ext cx="1112978" cy="744992"/>
      </dsp:txXfrm>
    </dsp:sp>
    <dsp:sp modelId="{E38112BA-F220-2148-B0EA-23FF156092EF}">
      <dsp:nvSpPr>
        <dsp:cNvPr id="0" name=""/>
        <dsp:cNvSpPr/>
      </dsp:nvSpPr>
      <dsp:spPr>
        <a:xfrm rot="5400000">
          <a:off x="2985964" y="-459498"/>
          <a:ext cx="660476" cy="348084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711200">
            <a:lnSpc>
              <a:spcPct val="90000"/>
            </a:lnSpc>
            <a:spcBef>
              <a:spcPct val="0"/>
            </a:spcBef>
            <a:spcAft>
              <a:spcPct val="15000"/>
            </a:spcAft>
            <a:buNone/>
          </a:pPr>
          <a:r>
            <a:rPr lang="en-GB" sz="1600" kern="1200" dirty="0">
              <a:solidFill>
                <a:schemeClr val="dk1"/>
              </a:solidFill>
              <a:effectLst/>
              <a:latin typeface="+mn-lt"/>
              <a:ea typeface="+mn-ea"/>
              <a:cs typeface="+mn-cs"/>
            </a:rPr>
            <a:t>Beta 2 M less than 3.5 </a:t>
          </a:r>
          <a:r>
            <a:rPr lang="en-GB" sz="1600" b="1" kern="1200" dirty="0">
              <a:solidFill>
                <a:schemeClr val="dk1"/>
              </a:solidFill>
              <a:effectLst/>
              <a:latin typeface="+mn-lt"/>
              <a:ea typeface="+mn-ea"/>
              <a:cs typeface="+mn-cs"/>
            </a:rPr>
            <a:t>and</a:t>
          </a:r>
          <a:r>
            <a:rPr lang="en-GB" sz="1600" kern="1200" dirty="0">
              <a:solidFill>
                <a:schemeClr val="dk1"/>
              </a:solidFill>
              <a:effectLst/>
              <a:latin typeface="+mn-lt"/>
              <a:ea typeface="+mn-ea"/>
              <a:cs typeface="+mn-cs"/>
            </a:rPr>
            <a:t> albumin less than 35, </a:t>
          </a:r>
          <a:r>
            <a:rPr lang="en-GB" sz="1600" b="1" kern="1200" dirty="0">
              <a:solidFill>
                <a:schemeClr val="dk1"/>
              </a:solidFill>
              <a:effectLst/>
              <a:latin typeface="+mn-lt"/>
              <a:ea typeface="+mn-ea"/>
              <a:cs typeface="+mn-cs"/>
            </a:rPr>
            <a:t>OR</a:t>
          </a:r>
          <a:r>
            <a:rPr lang="en-GB" sz="1600" kern="1200" dirty="0">
              <a:solidFill>
                <a:schemeClr val="dk1"/>
              </a:solidFill>
              <a:effectLst/>
              <a:latin typeface="+mn-lt"/>
              <a:ea typeface="+mn-ea"/>
              <a:cs typeface="+mn-cs"/>
            </a:rPr>
            <a:t> Beta 2 M 3.5 - 5.5 </a:t>
          </a:r>
          <a:endParaRPr lang="en-GB" sz="1600" kern="1200" dirty="0">
            <a:latin typeface="+mn-lt"/>
          </a:endParaRPr>
        </a:p>
      </dsp:txBody>
      <dsp:txXfrm rot="-5400000">
        <a:off x="1575779" y="982929"/>
        <a:ext cx="3448605" cy="595992"/>
      </dsp:txXfrm>
    </dsp:sp>
    <dsp:sp modelId="{310C2B07-9D78-2147-9D8D-0C43E77866C8}">
      <dsp:nvSpPr>
        <dsp:cNvPr id="0" name=""/>
        <dsp:cNvSpPr/>
      </dsp:nvSpPr>
      <dsp:spPr>
        <a:xfrm>
          <a:off x="382197" y="868126"/>
          <a:ext cx="119358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2</a:t>
          </a:r>
        </a:p>
      </dsp:txBody>
      <dsp:txXfrm>
        <a:off x="422499" y="908428"/>
        <a:ext cx="1112978" cy="744992"/>
      </dsp:txXfrm>
    </dsp:sp>
    <dsp:sp modelId="{7DF8E01E-8C52-CA49-AD1D-2FDAEFFB28FD}">
      <dsp:nvSpPr>
        <dsp:cNvPr id="0" name=""/>
        <dsp:cNvSpPr/>
      </dsp:nvSpPr>
      <dsp:spPr>
        <a:xfrm rot="5400000">
          <a:off x="3040709" y="415448"/>
          <a:ext cx="660476" cy="348084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711200">
            <a:lnSpc>
              <a:spcPct val="90000"/>
            </a:lnSpc>
            <a:spcBef>
              <a:spcPct val="0"/>
            </a:spcBef>
            <a:spcAft>
              <a:spcPct val="15000"/>
            </a:spcAft>
            <a:buNone/>
          </a:pPr>
          <a:r>
            <a:rPr lang="en-GB" sz="1600" kern="1200" dirty="0">
              <a:solidFill>
                <a:schemeClr val="dk1"/>
              </a:solidFill>
              <a:effectLst/>
              <a:latin typeface="+mn-lt"/>
              <a:ea typeface="+mn-ea"/>
              <a:cs typeface="+mn-cs"/>
            </a:rPr>
            <a:t>Beta 2 M greater than 5.5 </a:t>
          </a:r>
          <a:endParaRPr lang="en-GB" sz="1600" kern="1200" dirty="0">
            <a:latin typeface="+mn-lt"/>
          </a:endParaRPr>
        </a:p>
      </dsp:txBody>
      <dsp:txXfrm rot="-5400000">
        <a:off x="1630524" y="1857875"/>
        <a:ext cx="3448605" cy="595992"/>
      </dsp:txXfrm>
    </dsp:sp>
    <dsp:sp modelId="{3182B431-0C71-3349-BD2D-2C664404D165}">
      <dsp:nvSpPr>
        <dsp:cNvPr id="0" name=""/>
        <dsp:cNvSpPr/>
      </dsp:nvSpPr>
      <dsp:spPr>
        <a:xfrm>
          <a:off x="382197" y="1735002"/>
          <a:ext cx="119358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3</a:t>
          </a:r>
        </a:p>
      </dsp:txBody>
      <dsp:txXfrm>
        <a:off x="422499" y="1775304"/>
        <a:ext cx="1112978" cy="744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3095F8-C9CB-D147-A197-990A5CEAA5F4}">
      <dsp:nvSpPr>
        <dsp:cNvPr id="0" name=""/>
        <dsp:cNvSpPr/>
      </dsp:nvSpPr>
      <dsp:spPr>
        <a:xfrm rot="5400000">
          <a:off x="2985964" y="-1326374"/>
          <a:ext cx="660476" cy="348084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711200">
            <a:lnSpc>
              <a:spcPct val="90000"/>
            </a:lnSpc>
            <a:spcBef>
              <a:spcPct val="0"/>
            </a:spcBef>
            <a:spcAft>
              <a:spcPct val="15000"/>
            </a:spcAft>
            <a:buNone/>
          </a:pPr>
          <a:r>
            <a:rPr lang="en-GB" sz="1600" kern="1200" dirty="0"/>
            <a:t>Beta-2 </a:t>
          </a:r>
          <a:r>
            <a:rPr lang="en-GB" sz="1600" kern="1200" dirty="0" err="1"/>
            <a:t>microglobulin</a:t>
          </a:r>
          <a:r>
            <a:rPr lang="en-GB" sz="1600" kern="1200" dirty="0"/>
            <a:t> ≤3.5 g/dL and albumin ≥3.5 g/dL. Standard risk CA by </a:t>
          </a:r>
          <a:r>
            <a:rPr lang="en-GB" sz="1600" kern="1200" dirty="0" err="1"/>
            <a:t>iFISH</a:t>
          </a:r>
          <a:r>
            <a:rPr lang="en-GB" sz="1600" kern="1200" dirty="0"/>
            <a:t>. Normal LDH </a:t>
          </a:r>
          <a:endParaRPr lang="en-US" sz="1600" kern="1200" dirty="0">
            <a:latin typeface="+mn-lt"/>
          </a:endParaRPr>
        </a:p>
      </dsp:txBody>
      <dsp:txXfrm rot="-5400000">
        <a:off x="1575779" y="116053"/>
        <a:ext cx="3448605" cy="595992"/>
      </dsp:txXfrm>
    </dsp:sp>
    <dsp:sp modelId="{BA3581F1-9EDE-EF45-B0F0-D643BE6BA02E}">
      <dsp:nvSpPr>
        <dsp:cNvPr id="0" name=""/>
        <dsp:cNvSpPr/>
      </dsp:nvSpPr>
      <dsp:spPr>
        <a:xfrm>
          <a:off x="382197" y="1250"/>
          <a:ext cx="119358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1</a:t>
          </a:r>
          <a:endParaRPr lang="en-US" sz="2000" kern="1200" dirty="0">
            <a:latin typeface="+mn-lt"/>
          </a:endParaRPr>
        </a:p>
      </dsp:txBody>
      <dsp:txXfrm>
        <a:off x="422499" y="41552"/>
        <a:ext cx="1112978" cy="744992"/>
      </dsp:txXfrm>
    </dsp:sp>
    <dsp:sp modelId="{E38112BA-F220-2148-B0EA-23FF156092EF}">
      <dsp:nvSpPr>
        <dsp:cNvPr id="0" name=""/>
        <dsp:cNvSpPr/>
      </dsp:nvSpPr>
      <dsp:spPr>
        <a:xfrm rot="5400000">
          <a:off x="2985964" y="-459498"/>
          <a:ext cx="660476" cy="348084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711200">
            <a:lnSpc>
              <a:spcPct val="90000"/>
            </a:lnSpc>
            <a:spcBef>
              <a:spcPct val="0"/>
            </a:spcBef>
            <a:spcAft>
              <a:spcPct val="15000"/>
            </a:spcAft>
            <a:buNone/>
          </a:pPr>
          <a:r>
            <a:rPr lang="en-GB" sz="1600" kern="1200" dirty="0">
              <a:latin typeface="+mn-lt"/>
            </a:rPr>
            <a:t>Does not meet the criteria for Stage 1 or Stage 3.</a:t>
          </a:r>
        </a:p>
      </dsp:txBody>
      <dsp:txXfrm rot="-5400000">
        <a:off x="1575779" y="982929"/>
        <a:ext cx="3448605" cy="595992"/>
      </dsp:txXfrm>
    </dsp:sp>
    <dsp:sp modelId="{310C2B07-9D78-2147-9D8D-0C43E77866C8}">
      <dsp:nvSpPr>
        <dsp:cNvPr id="0" name=""/>
        <dsp:cNvSpPr/>
      </dsp:nvSpPr>
      <dsp:spPr>
        <a:xfrm>
          <a:off x="382197" y="868126"/>
          <a:ext cx="119358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2</a:t>
          </a:r>
        </a:p>
      </dsp:txBody>
      <dsp:txXfrm>
        <a:off x="422499" y="908428"/>
        <a:ext cx="1112978" cy="744992"/>
      </dsp:txXfrm>
    </dsp:sp>
    <dsp:sp modelId="{7DF8E01E-8C52-CA49-AD1D-2FDAEFFB28FD}">
      <dsp:nvSpPr>
        <dsp:cNvPr id="0" name=""/>
        <dsp:cNvSpPr/>
      </dsp:nvSpPr>
      <dsp:spPr>
        <a:xfrm rot="5400000">
          <a:off x="3040709" y="415448"/>
          <a:ext cx="660476" cy="348084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533400">
            <a:lnSpc>
              <a:spcPct val="90000"/>
            </a:lnSpc>
            <a:spcBef>
              <a:spcPct val="0"/>
            </a:spcBef>
            <a:spcAft>
              <a:spcPct val="15000"/>
            </a:spcAft>
            <a:buNone/>
          </a:pPr>
          <a:r>
            <a:rPr lang="en-GB" sz="1600" kern="1200" dirty="0"/>
            <a:t>Beta-2 </a:t>
          </a:r>
          <a:r>
            <a:rPr lang="en-GB" sz="1600" kern="1200" dirty="0" err="1"/>
            <a:t>microglobulin</a:t>
          </a:r>
          <a:r>
            <a:rPr lang="en-GB" sz="1600" kern="1200" dirty="0"/>
            <a:t> of ≥5.5 g/dL, </a:t>
          </a:r>
          <a:r>
            <a:rPr lang="en-GB" sz="1600" b="1" i="1" kern="1200" dirty="0"/>
            <a:t>and either</a:t>
          </a:r>
          <a:r>
            <a:rPr lang="en-GB" sz="1600" kern="1200" dirty="0"/>
            <a:t>  </a:t>
          </a:r>
          <a:r>
            <a:rPr lang="en-GB" sz="1600" kern="1200" dirty="0">
              <a:solidFill>
                <a:prstClr val="black">
                  <a:hueOff val="0"/>
                  <a:satOff val="0"/>
                  <a:lumOff val="0"/>
                  <a:alphaOff val="0"/>
                </a:prstClr>
              </a:solidFill>
              <a:latin typeface="Arial" panose="020B0604020202020204"/>
              <a:ea typeface="+mn-ea"/>
              <a:cs typeface="+mn-cs"/>
            </a:rPr>
            <a:t>High </a:t>
          </a:r>
          <a:r>
            <a:rPr lang="en-GB" sz="1600" kern="1200" dirty="0"/>
            <a:t>risk CA by </a:t>
          </a:r>
          <a:r>
            <a:rPr lang="en-GB" sz="1600" kern="1200" dirty="0" err="1"/>
            <a:t>iFISH</a:t>
          </a:r>
          <a:r>
            <a:rPr lang="en-GB" sz="1600" kern="1200" dirty="0">
              <a:solidFill>
                <a:prstClr val="black">
                  <a:hueOff val="0"/>
                  <a:satOff val="0"/>
                  <a:lumOff val="0"/>
                  <a:alphaOff val="0"/>
                </a:prstClr>
              </a:solidFill>
              <a:latin typeface="Arial" panose="020B0604020202020204"/>
              <a:ea typeface="+mn-ea"/>
              <a:cs typeface="+mn-cs"/>
            </a:rPr>
            <a:t>  </a:t>
          </a:r>
          <a:r>
            <a:rPr lang="en-GB" sz="1600" b="1" i="1" kern="1200" dirty="0">
              <a:solidFill>
                <a:prstClr val="black">
                  <a:hueOff val="0"/>
                  <a:satOff val="0"/>
                  <a:lumOff val="0"/>
                  <a:alphaOff val="0"/>
                </a:prstClr>
              </a:solidFill>
              <a:latin typeface="Arial" panose="020B0604020202020204"/>
              <a:ea typeface="+mn-ea"/>
              <a:cs typeface="+mn-cs"/>
            </a:rPr>
            <a:t>or</a:t>
          </a:r>
          <a:r>
            <a:rPr lang="en-GB" sz="1600" kern="1200" dirty="0">
              <a:solidFill>
                <a:prstClr val="black">
                  <a:hueOff val="0"/>
                  <a:satOff val="0"/>
                  <a:lumOff val="0"/>
                  <a:alphaOff val="0"/>
                </a:prstClr>
              </a:solidFill>
              <a:latin typeface="Arial" panose="020B0604020202020204"/>
              <a:ea typeface="+mn-ea"/>
              <a:cs typeface="+mn-cs"/>
            </a:rPr>
            <a:t> high LDH</a:t>
          </a:r>
          <a:endParaRPr lang="en-GB" sz="1600" kern="1200" dirty="0">
            <a:latin typeface="+mn-lt"/>
          </a:endParaRPr>
        </a:p>
      </dsp:txBody>
      <dsp:txXfrm rot="-5400000">
        <a:off x="1630524" y="1857875"/>
        <a:ext cx="3448605" cy="595992"/>
      </dsp:txXfrm>
    </dsp:sp>
    <dsp:sp modelId="{3182B431-0C71-3349-BD2D-2C664404D165}">
      <dsp:nvSpPr>
        <dsp:cNvPr id="0" name=""/>
        <dsp:cNvSpPr/>
      </dsp:nvSpPr>
      <dsp:spPr>
        <a:xfrm>
          <a:off x="382197" y="1735002"/>
          <a:ext cx="1193582" cy="82559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n-lt"/>
            </a:rPr>
            <a:t>Stage 3</a:t>
          </a:r>
        </a:p>
      </dsp:txBody>
      <dsp:txXfrm>
        <a:off x="422499" y="1775304"/>
        <a:ext cx="1112978" cy="74499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19/08/2024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19/08/2024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Welcome to this NDRS training module on Haematology – Myeloma, which has been designed to help Cancer Administration staff gain a better understanding of Myeloma, the terminology used by the clinical teams and where to find guidance on the codes to use.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Revised International Staging System … or R-ISS … is recordable for COSD versions 9 &amp; 10.</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036210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important that the reported date and reporting organisation are also recorded to ensure that the site-specific stage is included in the COSD submission</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030395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smouldering / asymptomatic myeloma  diagnosis may be made where the patient does not have bone marrow involvement.  This means it may not be possible to stage the disease using R-ISS.  Where smouldering / asymptomatic myeloma is diagnosed, please note this in the Primary Diagnosis Subsidiary Comment field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995401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Chemotherapy is a common treatment for myeloma, often using different drugs in combination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4246299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Some patients may be offered a stem cell transplant, the purpose of which is to replace the abnormal cells with healthy versions that will develop from the new stem cells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510964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Prior to the transplant, chemotherapy, sometimes in combination with radiotherapy, will be used to destroy the malignant cells.  Where donor cells are used, the patient’s immune system may need to be suppressed to prevent rejection.</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25348524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3878135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Myeloma is a form of plasma cell neoplasm</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833969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diagnostic pathway may include multiple blood and urine tests as well as imaging</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2834859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COSD version 9 requires the use of R-ISS staging for myeloma</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587236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We’re going to give you a brief introduction to Myeloma including some of the symptoms that patients might experience.  We’ll then look at the diagnosis &amp; treatment options. This module can be paused at any time. A PDF of these slides is also available for reference.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Myeloma is normally treated with chemotherapy but a stem cell transplant may be offered</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6735413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Haematology classification is complicated and usually relies on a number of test results to allow the clinical team to provide you with an exact diagnosis description.  The searchable PDF: Haematology Appendix A, Classification will guide you to the correct ICD10 diagnosis- and ICD-O-3 morphology-codes for that diagnosis.</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5269518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 all haematological conditions are C coded as malignant in ICD10.  While all C coded haematological disease must be recorded, please refer to the Haematology section of the COSD user guide for the other conditions that require a COSD record.</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513812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117860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Causes &amp; Risk factors…</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3785380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which for plasma cell neoplasms such as Myeloma include Age, body weight and an impaired immune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68202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Myeloma often presents with symptoms including anaemia, bone fractures and repeated infections, especially chest infections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600692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diagnosis of myeloma often requires a number of blood and urine tests which might look at cell counts or the levels of various proteins, as well as radiological imaging of the skeleton.</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490697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Myeloma is a form of plasma cell neoplasm, meaning it’s derived from the lymphoid cell line.  Certain types of protein are secreted by plasma cells which can be detected by a blood test to help determine the specific neoplasm type.</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1294629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Myeloma affects multiple areas of active bone marrow in the body … whereas solitary plasmacytomas occur singly. Extramedullary plasmacytomas arise outside the skeletal structure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962312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Both the ICD10 code and the ICD-O-3 morphology code may vary depending on the particular type of neoplasm. Your clinical team will provide an exact diagnosis description which will enable you to determine the relevant codes from the searchable PDF reference list contained in Appendix A, Classification.  Instructions on downloading this are included in the Summary.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4764014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19/08/2024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19/08/2024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19/08/2024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19/08/2024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19/08/2024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19/08/2024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5" Type="http://schemas.openxmlformats.org/officeDocument/2006/relationships/image" Target="../media/image2.png"/><Relationship Id="rId10" Type="http://schemas.openxmlformats.org/officeDocument/2006/relationships/diagramData" Target="../diagrams/data2.xml"/><Relationship Id="rId4" Type="http://schemas.openxmlformats.org/officeDocument/2006/relationships/notesSlide" Target="../notesSlides/notesSlide10.xml"/><Relationship Id="rId9" Type="http://schemas.microsoft.com/office/2007/relationships/diagramDrawing" Target="../diagrams/drawing1.xml"/><Relationship Id="rId14"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26.xml"/><Relationship Id="rId9" Type="http://schemas.openxmlformats.org/officeDocument/2006/relationships/hyperlink" Target="mailto:p.stacey@nhs.net"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2800" dirty="0"/>
              <a:t>Haematology – Myeloma</a:t>
            </a:r>
          </a:p>
          <a:p>
            <a:r>
              <a:rPr lang="en-GB" sz="2800" dirty="0"/>
              <a:t>v4 August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19/08/2024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68F530EB-59D5-4C31-BE71-EC1BE5FCB35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8554"/>
    </mc:Choice>
    <mc:Fallback xmlns="">
      <p:transition spd="slow" advTm="185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sz="2100" dirty="0"/>
              <a:t>Myeloma is staged using the International Staging System (ISS) or the Revised International Staging System (R-ISS) for Myeloma.  </a:t>
            </a:r>
            <a:r>
              <a:rPr lang="en-GB" sz="2100" b="1" dirty="0"/>
              <a:t>R-ISS</a:t>
            </a:r>
            <a:r>
              <a:rPr lang="en-GB" sz="2100" dirty="0"/>
              <a:t> is currently recordable for COSD.  ISS is derived from Beta2 </a:t>
            </a:r>
            <a:r>
              <a:rPr lang="en-GB" sz="2100" dirty="0" err="1"/>
              <a:t>Microglobulin</a:t>
            </a:r>
            <a:r>
              <a:rPr lang="en-GB" sz="2100" dirty="0"/>
              <a:t> and Albumin lab results. R-ISS uses additional data (Chromosomal Abnormalities &amp; Lactate Dehydrogenase)</a:t>
            </a:r>
          </a:p>
          <a:p>
            <a:pPr marL="355600" indent="0">
              <a:buNone/>
              <a:tabLst>
                <a:tab pos="5384800" algn="l"/>
              </a:tabLst>
            </a:pPr>
            <a:endParaRPr lang="en-GB" sz="2100" dirty="0"/>
          </a:p>
          <a:p>
            <a:pPr marL="355600" indent="0">
              <a:buNone/>
              <a:tabLst>
                <a:tab pos="5384800" algn="l"/>
              </a:tabLst>
            </a:pPr>
            <a:r>
              <a:rPr lang="en-GB" sz="2100" dirty="0"/>
              <a:t>ISS	R-ISS</a:t>
            </a:r>
          </a:p>
          <a:p>
            <a:endParaRPr lang="en-GB" sz="2100" dirty="0"/>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grpSp>
        <p:nvGrpSpPr>
          <p:cNvPr id="9" name="Group 8">
            <a:extLst>
              <a:ext uri="{FF2B5EF4-FFF2-40B4-BE49-F238E27FC236}">
                <a16:creationId xmlns:a16="http://schemas.microsoft.com/office/drawing/2014/main" id="{BE24E322-1927-485B-A55B-415A0150F4C3}"/>
              </a:ext>
            </a:extLst>
          </p:cNvPr>
          <p:cNvGrpSpPr/>
          <p:nvPr/>
        </p:nvGrpSpPr>
        <p:grpSpPr>
          <a:xfrm>
            <a:off x="838200" y="3714497"/>
            <a:ext cx="10515600" cy="2561850"/>
            <a:chOff x="838200" y="3240015"/>
            <a:chExt cx="8509000" cy="2561850"/>
          </a:xfrm>
        </p:grpSpPr>
        <p:graphicFrame>
          <p:nvGraphicFramePr>
            <p:cNvPr id="7" name="Diagram 6">
              <a:extLst>
                <a:ext uri="{FF2B5EF4-FFF2-40B4-BE49-F238E27FC236}">
                  <a16:creationId xmlns:a16="http://schemas.microsoft.com/office/drawing/2014/main" id="{964E0BFC-2ED9-46EB-9C85-19065C0E75A4}"/>
                </a:ext>
              </a:extLst>
            </p:cNvPr>
            <p:cNvGraphicFramePr/>
            <p:nvPr>
              <p:extLst>
                <p:ext uri="{D42A27DB-BD31-4B8C-83A1-F6EECF244321}">
                  <p14:modId xmlns:p14="http://schemas.microsoft.com/office/powerpoint/2010/main" val="177145940"/>
                </p:ext>
              </p:extLst>
            </p:nvPr>
          </p:nvGraphicFramePr>
          <p:xfrm>
            <a:off x="838200" y="3240015"/>
            <a:ext cx="4400981" cy="25618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8" name="Diagram 7">
              <a:extLst>
                <a:ext uri="{FF2B5EF4-FFF2-40B4-BE49-F238E27FC236}">
                  <a16:creationId xmlns:a16="http://schemas.microsoft.com/office/drawing/2014/main" id="{FF4039A0-6CBB-494E-A2EA-90A565AC583F}"/>
                </a:ext>
              </a:extLst>
            </p:cNvPr>
            <p:cNvGraphicFramePr/>
            <p:nvPr>
              <p:extLst>
                <p:ext uri="{D42A27DB-BD31-4B8C-83A1-F6EECF244321}">
                  <p14:modId xmlns:p14="http://schemas.microsoft.com/office/powerpoint/2010/main" val="2913677316"/>
                </p:ext>
              </p:extLst>
            </p:nvPr>
          </p:nvGraphicFramePr>
          <p:xfrm>
            <a:off x="4946219" y="3240015"/>
            <a:ext cx="4400981" cy="25618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pic>
        <p:nvPicPr>
          <p:cNvPr id="18" name="Audio 17">
            <a:hlinkClick r:id="" action="ppaction://media"/>
            <a:extLst>
              <a:ext uri="{FF2B5EF4-FFF2-40B4-BE49-F238E27FC236}">
                <a16:creationId xmlns:a16="http://schemas.microsoft.com/office/drawing/2014/main" id="{C2EF5981-411E-7970-B45C-5E3D439F6B13}"/>
              </a:ext>
            </a:extLst>
          </p:cNvPr>
          <p:cNvPicPr>
            <a:picLocks noChangeAspect="1"/>
          </p:cNvPicPr>
          <p:nvPr>
            <a:audioFile r:link="rId2"/>
            <p:extLst>
              <p:ext uri="{DAA4B4D4-6D71-4841-9C94-3DE7FCFB9230}">
                <p14:media xmlns:p14="http://schemas.microsoft.com/office/powerpoint/2010/main" r:embed="rId1"/>
              </p:ext>
            </p:extLst>
          </p:nvPr>
        </p:nvPicPr>
        <p:blipFill>
          <a:blip r:embed="rId15"/>
          <a:srcRect l="-16667" t="-16667" r="-16667" b="-16667"/>
          <a:stretch>
            <a:fillRect/>
          </a:stretch>
        </p:blipFill>
        <p:spPr>
          <a:xfrm>
            <a:off x="11569700" y="6235700"/>
            <a:ext cx="406400" cy="406400"/>
          </a:xfrm>
          <a:prstGeom prst="rect">
            <a:avLst/>
          </a:prstGeom>
        </p:spPr>
      </p:pic>
      <p:sp>
        <p:nvSpPr>
          <p:cNvPr id="11" name="Rectangle: Rounded Corners 10">
            <a:extLst>
              <a:ext uri="{FF2B5EF4-FFF2-40B4-BE49-F238E27FC236}">
                <a16:creationId xmlns:a16="http://schemas.microsoft.com/office/drawing/2014/main" id="{B59CA83C-9C83-1F4C-4328-1E05BC5B7BE5}"/>
              </a:ext>
            </a:extLst>
          </p:cNvPr>
          <p:cNvSpPr/>
          <p:nvPr/>
        </p:nvSpPr>
        <p:spPr>
          <a:xfrm>
            <a:off x="6078437" y="2988772"/>
            <a:ext cx="5419157" cy="3458812"/>
          </a:xfrm>
          <a:prstGeom prst="roundRect">
            <a:avLst/>
          </a:prstGeom>
          <a:noFill/>
          <a:ln w="44450">
            <a:solidFill>
              <a:srgbClr val="2287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1465265"/>
      </p:ext>
    </p:extLst>
  </p:cSld>
  <p:clrMapOvr>
    <a:masterClrMapping/>
  </p:clrMapOvr>
  <mc:AlternateContent xmlns:mc="http://schemas.openxmlformats.org/markup-compatibility/2006">
    <mc:Choice xmlns:p14="http://schemas.microsoft.com/office/powerpoint/2010/main" Requires="p14">
      <p:transition spd="slow" p14:dur="2000" advTm="10384"/>
    </mc:Choice>
    <mc:Fallback>
      <p:transition spd="slow" advTm="103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7D462-EC38-68B1-D01C-C918948560FE}"/>
              </a:ext>
            </a:extLst>
          </p:cNvPr>
          <p:cNvSpPr>
            <a:spLocks noGrp="1"/>
          </p:cNvSpPr>
          <p:nvPr>
            <p:ph type="title"/>
          </p:nvPr>
        </p:nvSpPr>
        <p:spPr/>
        <p:txBody>
          <a:bodyPr/>
          <a:lstStyle/>
          <a:p>
            <a:r>
              <a:rPr lang="en-GB" dirty="0"/>
              <a:t>Myeloma - Stage</a:t>
            </a:r>
          </a:p>
        </p:txBody>
      </p:sp>
      <p:sp>
        <p:nvSpPr>
          <p:cNvPr id="3" name="Content Placeholder 2">
            <a:extLst>
              <a:ext uri="{FF2B5EF4-FFF2-40B4-BE49-F238E27FC236}">
                <a16:creationId xmlns:a16="http://schemas.microsoft.com/office/drawing/2014/main" id="{58588454-6DAE-FC11-3043-6CC90A54A010}"/>
              </a:ext>
            </a:extLst>
          </p:cNvPr>
          <p:cNvSpPr>
            <a:spLocks noGrp="1"/>
          </p:cNvSpPr>
          <p:nvPr>
            <p:ph idx="1"/>
          </p:nvPr>
        </p:nvSpPr>
        <p:spPr/>
        <p:txBody>
          <a:bodyPr/>
          <a:lstStyle/>
          <a:p>
            <a:r>
              <a:rPr lang="en-GB" dirty="0"/>
              <a:t>All Site-specific stage </a:t>
            </a:r>
            <a:r>
              <a:rPr lang="en-GB" b="1" dirty="0"/>
              <a:t>MUST</a:t>
            </a:r>
            <a:r>
              <a:rPr lang="en-GB" dirty="0"/>
              <a:t> have the below data items completed to enable to the stage to be reported to the Registry </a:t>
            </a:r>
          </a:p>
          <a:p>
            <a:endParaRPr lang="en-GB" dirty="0"/>
          </a:p>
          <a:p>
            <a:r>
              <a:rPr lang="en-GB" dirty="0"/>
              <a:t>Reported Date</a:t>
            </a:r>
          </a:p>
          <a:p>
            <a:r>
              <a:rPr lang="en-GB" dirty="0"/>
              <a:t>Reporting Organisation </a:t>
            </a:r>
          </a:p>
        </p:txBody>
      </p:sp>
      <p:sp>
        <p:nvSpPr>
          <p:cNvPr id="4" name="Date Placeholder 3">
            <a:extLst>
              <a:ext uri="{FF2B5EF4-FFF2-40B4-BE49-F238E27FC236}">
                <a16:creationId xmlns:a16="http://schemas.microsoft.com/office/drawing/2014/main" id="{EA0B64B1-A7C9-9A10-032E-16893D792623}"/>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B98E1291-CB2C-9097-B27A-E186B22FFB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EEC8EB8-7C8A-52DA-E800-3E77B8619200}"/>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16" name="Audio 15">
            <a:hlinkClick r:id="" action="ppaction://media"/>
            <a:extLst>
              <a:ext uri="{FF2B5EF4-FFF2-40B4-BE49-F238E27FC236}">
                <a16:creationId xmlns:a16="http://schemas.microsoft.com/office/drawing/2014/main" id="{69E6BFDB-D44F-2027-28C7-F1ACC5A8C469}"/>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52184188"/>
      </p:ext>
    </p:extLst>
  </p:cSld>
  <p:clrMapOvr>
    <a:masterClrMapping/>
  </p:clrMapOvr>
  <mc:AlternateContent xmlns:mc="http://schemas.openxmlformats.org/markup-compatibility/2006" xmlns:p14="http://schemas.microsoft.com/office/powerpoint/2010/main">
    <mc:Choice Requires="p14">
      <p:transition spd="slow" p14:dur="2000" advTm="12937"/>
    </mc:Choice>
    <mc:Fallback xmlns="">
      <p:transition spd="slow" advTm="129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7D462-EC38-68B1-D01C-C918948560FE}"/>
              </a:ext>
            </a:extLst>
          </p:cNvPr>
          <p:cNvSpPr>
            <a:spLocks noGrp="1"/>
          </p:cNvSpPr>
          <p:nvPr>
            <p:ph type="title"/>
          </p:nvPr>
        </p:nvSpPr>
        <p:spPr/>
        <p:txBody>
          <a:bodyPr/>
          <a:lstStyle/>
          <a:p>
            <a:r>
              <a:rPr lang="en-GB" dirty="0"/>
              <a:t>Myeloma – Smouldering myeloma</a:t>
            </a:r>
          </a:p>
        </p:txBody>
      </p:sp>
      <p:sp>
        <p:nvSpPr>
          <p:cNvPr id="3" name="Content Placeholder 2">
            <a:extLst>
              <a:ext uri="{FF2B5EF4-FFF2-40B4-BE49-F238E27FC236}">
                <a16:creationId xmlns:a16="http://schemas.microsoft.com/office/drawing/2014/main" id="{58588454-6DAE-FC11-3043-6CC90A54A010}"/>
              </a:ext>
            </a:extLst>
          </p:cNvPr>
          <p:cNvSpPr>
            <a:spLocks noGrp="1"/>
          </p:cNvSpPr>
          <p:nvPr>
            <p:ph idx="1"/>
          </p:nvPr>
        </p:nvSpPr>
        <p:spPr/>
        <p:txBody>
          <a:bodyPr>
            <a:normAutofit/>
          </a:bodyPr>
          <a:lstStyle/>
          <a:p>
            <a:r>
              <a:rPr lang="en-GB" dirty="0"/>
              <a:t>Where a diagnosis of smouldering / asymptomatic myeloma is made, this may be based on raised serum or urinary monoclonal protein levels and therefore include patients who do not have a positive bone marrow</a:t>
            </a:r>
          </a:p>
          <a:p>
            <a:r>
              <a:rPr lang="en-GB" dirty="0"/>
              <a:t>As the R-ISS stage includes a FISH assessment for chromosomal abnormalities performed on the bone marrow,  it may not be possible to assign an R-ISS stage to some patients with smouldering or asymptomatic myeloma</a:t>
            </a:r>
          </a:p>
          <a:p>
            <a:r>
              <a:rPr lang="en-GB" b="1" dirty="0"/>
              <a:t>Where smouldering / asymptomatic myeloma is diagnosed there is currently no specific morphology code for it in ICD-O-3.  To differentiate this form of myeloma, please note the diagnosis as smouldering / asymptomatic in the Primary Diagnosis Subsidiary Comment field in your cancer data management system</a:t>
            </a:r>
          </a:p>
        </p:txBody>
      </p:sp>
      <p:sp>
        <p:nvSpPr>
          <p:cNvPr id="4" name="Date Placeholder 3">
            <a:extLst>
              <a:ext uri="{FF2B5EF4-FFF2-40B4-BE49-F238E27FC236}">
                <a16:creationId xmlns:a16="http://schemas.microsoft.com/office/drawing/2014/main" id="{EA0B64B1-A7C9-9A10-032E-16893D792623}"/>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B98E1291-CB2C-9097-B27A-E186B22FFB30}"/>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EEC8EB8-7C8A-52DA-E800-3E77B8619200}"/>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9" name="Audio 8">
            <a:hlinkClick r:id="" action="ppaction://media"/>
            <a:extLst>
              <a:ext uri="{FF2B5EF4-FFF2-40B4-BE49-F238E27FC236}">
                <a16:creationId xmlns:a16="http://schemas.microsoft.com/office/drawing/2014/main" id="{099D05B4-B4D8-CC6B-6287-94FED1FF75BB}"/>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19228878"/>
      </p:ext>
    </p:extLst>
  </p:cSld>
  <p:clrMapOvr>
    <a:masterClrMapping/>
  </p:clrMapOvr>
  <mc:AlternateContent xmlns:mc="http://schemas.openxmlformats.org/markup-compatibility/2006">
    <mc:Choice xmlns:p14="http://schemas.microsoft.com/office/powerpoint/2010/main" Requires="p14">
      <p:transition spd="slow" p14:dur="2000" advTm="26158"/>
    </mc:Choice>
    <mc:Fallback>
      <p:transition spd="slow" advTm="261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13500" cy="4741453"/>
          </a:xfrm>
        </p:spPr>
        <p:txBody>
          <a:bodyPr/>
          <a:lstStyle/>
          <a:p>
            <a:r>
              <a:rPr lang="en-GB" dirty="0"/>
              <a:t>Drug therapy is the main form of treatment for haematological disease</a:t>
            </a:r>
          </a:p>
          <a:p>
            <a:endParaRPr lang="en-GB" dirty="0"/>
          </a:p>
          <a:p>
            <a:r>
              <a:rPr lang="en-GB" dirty="0"/>
              <a:t>By combining drugs which act in different ways against the malignant cells, the effectiveness of the chemotherapy can be improved and may reduce the risk of chemotherapy resistance to a single drug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Picture 6" descr="Icon&#10;&#10;Description automatically generated">
            <a:extLst>
              <a:ext uri="{FF2B5EF4-FFF2-40B4-BE49-F238E27FC236}">
                <a16:creationId xmlns:a16="http://schemas.microsoft.com/office/drawing/2014/main" id="{ABB0774F-A222-4328-8539-3E3CADB38B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8" name="Audio 7">
            <a:hlinkClick r:id="" action="ppaction://media"/>
            <a:extLst>
              <a:ext uri="{FF2B5EF4-FFF2-40B4-BE49-F238E27FC236}">
                <a16:creationId xmlns:a16="http://schemas.microsoft.com/office/drawing/2014/main" id="{5E6E4D84-E63B-4D8B-9E43-ED1DDFED306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98086220"/>
      </p:ext>
    </p:extLst>
  </p:cSld>
  <p:clrMapOvr>
    <a:masterClrMapping/>
  </p:clrMapOvr>
  <mc:AlternateContent xmlns:mc="http://schemas.openxmlformats.org/markup-compatibility/2006" xmlns:p14="http://schemas.microsoft.com/office/powerpoint/2010/main">
    <mc:Choice Requires="p14">
      <p:transition spd="slow" p14:dur="2000" advTm="8605"/>
    </mc:Choice>
    <mc:Fallback xmlns="">
      <p:transition spd="slow" advTm="86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Treatment – Stem Cell Transplants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442200" cy="4741453"/>
          </a:xfrm>
        </p:spPr>
        <p:txBody>
          <a:bodyPr>
            <a:normAutofit/>
          </a:bodyPr>
          <a:lstStyle/>
          <a:p>
            <a:pPr marL="0" indent="0">
              <a:buNone/>
            </a:pPr>
            <a:r>
              <a:rPr lang="en-GB" dirty="0"/>
              <a:t>Stem cells are normally found in the bone marrow with small numbers found in the blood</a:t>
            </a:r>
          </a:p>
          <a:p>
            <a:pPr marL="0" indent="0">
              <a:buNone/>
            </a:pPr>
            <a:endParaRPr lang="en-GB" dirty="0"/>
          </a:p>
          <a:p>
            <a:r>
              <a:rPr lang="en-GB" dirty="0"/>
              <a:t>Bone marrow transplants (BMT) and peripheral blood stem cell transplants (PBSCT) are intensive treatments that may be used to treat people with leukaemia, myeloma or lymphoma</a:t>
            </a:r>
          </a:p>
          <a:p>
            <a:r>
              <a:rPr lang="en-GB" dirty="0"/>
              <a:t>The purpose of a stem cell transplant is to replace abnormal cells with healthy cells developed from the donor stem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7" name="Picture 6">
            <a:extLst>
              <a:ext uri="{FF2B5EF4-FFF2-40B4-BE49-F238E27FC236}">
                <a16:creationId xmlns:a16="http://schemas.microsoft.com/office/drawing/2014/main" id="{FE182C5E-9906-4988-B934-8D6EDC5C7543}"/>
              </a:ext>
            </a:extLst>
          </p:cNvPr>
          <p:cNvPicPr>
            <a:picLocks noChangeAspect="1"/>
          </p:cNvPicPr>
          <p:nvPr/>
        </p:nvPicPr>
        <p:blipFill>
          <a:blip r:embed="rId5"/>
          <a:stretch>
            <a:fillRect/>
          </a:stretch>
        </p:blipFill>
        <p:spPr>
          <a:xfrm>
            <a:off x="8934450" y="2096268"/>
            <a:ext cx="2552700" cy="3295650"/>
          </a:xfrm>
          <a:prstGeom prst="rect">
            <a:avLst/>
          </a:prstGeom>
        </p:spPr>
      </p:pic>
      <p:pic>
        <p:nvPicPr>
          <p:cNvPr id="9" name="Audio 8">
            <a:hlinkClick r:id="" action="ppaction://media"/>
            <a:extLst>
              <a:ext uri="{FF2B5EF4-FFF2-40B4-BE49-F238E27FC236}">
                <a16:creationId xmlns:a16="http://schemas.microsoft.com/office/drawing/2014/main" id="{EC234026-B9C8-464B-A234-DB28BF34E89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66738118"/>
      </p:ext>
    </p:extLst>
  </p:cSld>
  <p:clrMapOvr>
    <a:masterClrMapping/>
  </p:clrMapOvr>
  <mc:AlternateContent xmlns:mc="http://schemas.openxmlformats.org/markup-compatibility/2006" xmlns:p14="http://schemas.microsoft.com/office/powerpoint/2010/main">
    <mc:Choice Requires="p14">
      <p:transition spd="slow" p14:dur="2000" advTm="13774"/>
    </mc:Choice>
    <mc:Fallback xmlns="">
      <p:transition spd="slow" advTm="137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Treatment – Stem Cell Transplants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264400" cy="4741453"/>
          </a:xfrm>
        </p:spPr>
        <p:txBody>
          <a:bodyPr>
            <a:normAutofit/>
          </a:bodyPr>
          <a:lstStyle/>
          <a:p>
            <a:r>
              <a:rPr lang="en-GB" dirty="0"/>
              <a:t>Chemotherapy and/or radiotherapy are used prior to the transplant with the aim of killing malignant cells and (if donor cells are being used in the transplant) suppress the patient’s immune system, preventing rejection of the transplant </a:t>
            </a:r>
          </a:p>
          <a:p>
            <a:endParaRPr lang="en-GB" dirty="0"/>
          </a:p>
          <a:p>
            <a:r>
              <a:rPr lang="en-GB" dirty="0"/>
              <a:t>Stem cell transplants can be:</a:t>
            </a:r>
          </a:p>
          <a:p>
            <a:pPr marL="723900" indent="-279400"/>
            <a:r>
              <a:rPr lang="en-GB" dirty="0"/>
              <a:t>Autologous transplant (using the patient’s own stem cells)</a:t>
            </a:r>
          </a:p>
          <a:p>
            <a:pPr marL="723900" indent="-279400"/>
            <a:r>
              <a:rPr lang="en-GB" dirty="0"/>
              <a:t>Allogeneic transplant (using donor stem cells)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Picture 6">
            <a:extLst>
              <a:ext uri="{FF2B5EF4-FFF2-40B4-BE49-F238E27FC236}">
                <a16:creationId xmlns:a16="http://schemas.microsoft.com/office/drawing/2014/main" id="{4ABF6BBE-255A-4FB9-A831-E109D2733D5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44420" y="3835400"/>
            <a:ext cx="2331580" cy="2331580"/>
          </a:xfrm>
          <a:prstGeom prst="rect">
            <a:avLst/>
          </a:prstGeom>
        </p:spPr>
      </p:pic>
      <p:pic>
        <p:nvPicPr>
          <p:cNvPr id="8" name="Picture 7" descr="Icon&#10;&#10;Description automatically generated">
            <a:extLst>
              <a:ext uri="{FF2B5EF4-FFF2-40B4-BE49-F238E27FC236}">
                <a16:creationId xmlns:a16="http://schemas.microsoft.com/office/drawing/2014/main" id="{FF188C26-8945-42FB-889A-C3D09A3687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44420" y="1326085"/>
            <a:ext cx="2330314" cy="2330312"/>
          </a:xfrm>
          <a:prstGeom prst="rect">
            <a:avLst/>
          </a:prstGeom>
        </p:spPr>
      </p:pic>
      <p:pic>
        <p:nvPicPr>
          <p:cNvPr id="9" name="Audio 8">
            <a:hlinkClick r:id="" action="ppaction://media"/>
            <a:extLst>
              <a:ext uri="{FF2B5EF4-FFF2-40B4-BE49-F238E27FC236}">
                <a16:creationId xmlns:a16="http://schemas.microsoft.com/office/drawing/2014/main" id="{7DCCCFAD-455A-426A-8F1E-6CC90139DE3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84650890"/>
      </p:ext>
    </p:extLst>
  </p:cSld>
  <p:clrMapOvr>
    <a:masterClrMapping/>
  </p:clrMapOvr>
  <mc:AlternateContent xmlns:mc="http://schemas.openxmlformats.org/markup-compatibility/2006" xmlns:p14="http://schemas.microsoft.com/office/powerpoint/2010/main">
    <mc:Choice Requires="p14">
      <p:transition spd="slow" p14:dur="2000" advTm="18655"/>
    </mc:Choice>
    <mc:Fallback xmlns="">
      <p:transition spd="slow" advTm="186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19/08/2024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16</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6" name="Audio 5">
            <a:hlinkClick r:id="" action="ppaction://media"/>
            <a:extLst>
              <a:ext uri="{FF2B5EF4-FFF2-40B4-BE49-F238E27FC236}">
                <a16:creationId xmlns:a16="http://schemas.microsoft.com/office/drawing/2014/main" id="{1A1469E3-4872-4EE4-B216-B53028DC466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41051562"/>
      </p:ext>
    </p:extLst>
  </p:cSld>
  <p:clrMapOvr>
    <a:masterClrMapping/>
  </p:clrMapOvr>
  <mc:AlternateContent xmlns:mc="http://schemas.openxmlformats.org/markup-compatibility/2006" xmlns:p14="http://schemas.microsoft.com/office/powerpoint/2010/main">
    <mc:Choice Requires="p14">
      <p:transition spd="slow" p14:dur="2000" advTm="3841"/>
    </mc:Choice>
    <mc:Fallback xmlns="">
      <p:transition spd="slow" advTm="38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several different types of plasma cell neoplasms, one of which is myeloma</a:t>
            </a:r>
          </a:p>
          <a:p>
            <a:r>
              <a:rPr lang="en-GB" dirty="0">
                <a:solidFill>
                  <a:schemeClr val="bg1"/>
                </a:solidFill>
              </a:rPr>
              <a:t>Diagnosing myeloma relies on a wide range of tests which may include blood tests, urine tests and imaging</a:t>
            </a:r>
          </a:p>
          <a:p>
            <a:r>
              <a:rPr lang="en-GB" dirty="0">
                <a:solidFill>
                  <a:schemeClr val="bg1"/>
                </a:solidFill>
              </a:rPr>
              <a:t>Myeloma is staged for COSD version 9 in R-ISS</a:t>
            </a:r>
          </a:p>
          <a:p>
            <a:r>
              <a:rPr lang="en-GB" dirty="0">
                <a:solidFill>
                  <a:schemeClr val="bg1"/>
                </a:solidFill>
              </a:rPr>
              <a:t>Treatment for myeloma is usually chemotherapy but sometimes a stem cell transplant is offered.  This would require chemotherapy and/or radiotherapy prior to the transplant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7" name="Audio 6">
            <a:hlinkClick r:id="" action="ppaction://media"/>
            <a:extLst>
              <a:ext uri="{FF2B5EF4-FFF2-40B4-BE49-F238E27FC236}">
                <a16:creationId xmlns:a16="http://schemas.microsoft.com/office/drawing/2014/main" id="{9BFC9B99-30A8-4F89-AB82-D7F78EC79F0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11111928"/>
      </p:ext>
    </p:extLst>
  </p:cSld>
  <p:clrMapOvr>
    <a:masterClrMapping/>
  </p:clrMapOvr>
  <mc:AlternateContent xmlns:mc="http://schemas.openxmlformats.org/markup-compatibility/2006" xmlns:p14="http://schemas.microsoft.com/office/powerpoint/2010/main">
    <mc:Choice Requires="p14">
      <p:transition spd="slow" p14:dur="2000" advTm="6372"/>
    </mc:Choice>
    <mc:Fallback xmlns="">
      <p:transition spd="slow" advTm="63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several different types of plasma cell neoplasms, one of which is myeloma</a:t>
            </a:r>
          </a:p>
          <a:p>
            <a:r>
              <a:rPr lang="en-GB" dirty="0"/>
              <a:t>Diagnosing myeloma relies on a wide range of tests which may include blood tests, urine tests and imaging</a:t>
            </a:r>
          </a:p>
          <a:p>
            <a:r>
              <a:rPr lang="en-GB" dirty="0">
                <a:solidFill>
                  <a:schemeClr val="bg1"/>
                </a:solidFill>
              </a:rPr>
              <a:t>Myeloma is staged for COSD version 9 in R-ISS</a:t>
            </a:r>
          </a:p>
          <a:p>
            <a:r>
              <a:rPr lang="en-GB" dirty="0">
                <a:solidFill>
                  <a:schemeClr val="bg1"/>
                </a:solidFill>
              </a:rPr>
              <a:t>Treatment for myeloma is usually chemotherapy but sometimes a stem cell transplant is offered.  This would require chemotherapy and/or radiotherapy prior to the transplant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Audio 6">
            <a:hlinkClick r:id="" action="ppaction://media"/>
            <a:extLst>
              <a:ext uri="{FF2B5EF4-FFF2-40B4-BE49-F238E27FC236}">
                <a16:creationId xmlns:a16="http://schemas.microsoft.com/office/drawing/2014/main" id="{FD36F9A5-6B85-4EBC-B22E-E43C8CFF1E5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62459325"/>
      </p:ext>
    </p:extLst>
  </p:cSld>
  <p:clrMapOvr>
    <a:masterClrMapping/>
  </p:clrMapOvr>
  <mc:AlternateContent xmlns:mc="http://schemas.openxmlformats.org/markup-compatibility/2006" xmlns:p14="http://schemas.microsoft.com/office/powerpoint/2010/main">
    <mc:Choice Requires="p14">
      <p:transition spd="slow" p14:dur="2000" advTm="8601"/>
    </mc:Choice>
    <mc:Fallback xmlns="">
      <p:transition spd="slow" advTm="8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several different types of plasma cell neoplasms, one of which is myeloma</a:t>
            </a:r>
          </a:p>
          <a:p>
            <a:r>
              <a:rPr lang="en-GB" dirty="0"/>
              <a:t>Diagnosing myeloma relies on a wide range of tests which may include blood tests, urine tests and imaging</a:t>
            </a:r>
          </a:p>
          <a:p>
            <a:r>
              <a:rPr lang="en-GB" dirty="0"/>
              <a:t>Myeloma is staged for COSD version 9 using the R-ISS system – please ensure that the staging date and organisation are also recorded</a:t>
            </a:r>
          </a:p>
          <a:p>
            <a:r>
              <a:rPr lang="en-GB" dirty="0">
                <a:solidFill>
                  <a:schemeClr val="bg1"/>
                </a:solidFill>
              </a:rPr>
              <a:t>Treatment for myeloma is usually chemotherapy but sometimes a stem cell transplant is offered.  This would require chemotherapy and/or radiotherapy prior to the transplant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7" name="Audio 6">
            <a:hlinkClick r:id="" action="ppaction://media"/>
            <a:extLst>
              <a:ext uri="{FF2B5EF4-FFF2-40B4-BE49-F238E27FC236}">
                <a16:creationId xmlns:a16="http://schemas.microsoft.com/office/drawing/2014/main" id="{27DA2FB3-70C2-48EF-9F4C-5B31D2DBAB8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40439438"/>
      </p:ext>
    </p:extLst>
  </p:cSld>
  <p:clrMapOvr>
    <a:masterClrMapping/>
  </p:clrMapOvr>
  <mc:AlternateContent xmlns:mc="http://schemas.openxmlformats.org/markup-compatibility/2006" xmlns:p14="http://schemas.microsoft.com/office/powerpoint/2010/main">
    <mc:Choice Requires="p14">
      <p:transition spd="slow" p14:dur="2000" advTm="8972"/>
    </mc:Choice>
    <mc:Fallback xmlns="">
      <p:transition spd="slow" advTm="89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145594" cy="4741453"/>
          </a:xfrm>
        </p:spPr>
        <p:txBody>
          <a:bodyPr>
            <a:normAutofit lnSpcReduction="10000"/>
          </a:bodyPr>
          <a:lstStyle/>
          <a:p>
            <a:r>
              <a:rPr lang="en-GB" dirty="0"/>
              <a:t>Introduction</a:t>
            </a:r>
          </a:p>
          <a:p>
            <a:r>
              <a:rPr lang="en-GB" dirty="0"/>
              <a:t>Myeloma</a:t>
            </a:r>
          </a:p>
          <a:p>
            <a:r>
              <a:rPr lang="en-GB" dirty="0"/>
              <a:t>Summary</a:t>
            </a:r>
          </a:p>
          <a:p>
            <a:r>
              <a:rPr lang="en-GB" dirty="0"/>
              <a:t>Acknowledgements</a:t>
            </a:r>
          </a:p>
          <a:p>
            <a:endParaRPr lang="en-GB" dirty="0"/>
          </a:p>
          <a:p>
            <a:pPr marL="0" indent="0">
              <a:buNone/>
            </a:pPr>
            <a:r>
              <a:rPr lang="en-GB" dirty="0"/>
              <a:t>This module may be paused at any time</a:t>
            </a:r>
          </a:p>
          <a:p>
            <a:pPr marL="0" indent="0">
              <a:buNone/>
            </a:pPr>
            <a:endParaRPr lang="en-GB" dirty="0"/>
          </a:p>
          <a:p>
            <a:pPr marL="0" indent="0">
              <a:buNone/>
            </a:pPr>
            <a:r>
              <a:rPr lang="en-GB" dirty="0"/>
              <a:t>It is advised that this module is viewed in conjunction with Haematology – An Introduction, and the searchable PDF: Haematology Appendix A, Classification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19/08/2024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7565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EA0D3F38-B593-436A-A0C1-7D6DF95F3D0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75497210"/>
      </p:ext>
    </p:extLst>
  </p:cSld>
  <p:clrMapOvr>
    <a:masterClrMapping/>
  </p:clrMapOvr>
  <mc:AlternateContent xmlns:mc="http://schemas.openxmlformats.org/markup-compatibility/2006" xmlns:p14="http://schemas.microsoft.com/office/powerpoint/2010/main">
    <mc:Choice Requires="p14">
      <p:transition spd="slow" p14:dur="2000" advTm="20234"/>
    </mc:Choice>
    <mc:Fallback xmlns="">
      <p:transition spd="slow" advTm="202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There are over several different types of plasma cell neoplasms, one of which is myeloma</a:t>
            </a:r>
          </a:p>
          <a:p>
            <a:r>
              <a:rPr lang="en-GB" dirty="0"/>
              <a:t>Diagnosing myeloma relies on a wide range of tests which may include blood tests, urine tests and imaging</a:t>
            </a:r>
          </a:p>
          <a:p>
            <a:r>
              <a:rPr lang="en-GB" dirty="0"/>
              <a:t>Myeloma is staged for COSD version 9 using the R-ISS system – please ensure that the staging date and organisation are also recorded</a:t>
            </a:r>
          </a:p>
          <a:p>
            <a:r>
              <a:rPr lang="en-GB" dirty="0"/>
              <a:t>Treatment for myeloma is usually chemotherapy but sometimes a stem cell transplant is offered.  This would require chemotherapy and/or radiotherapy prior to the transplant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9" name="Audio 8">
            <a:hlinkClick r:id="" action="ppaction://media"/>
            <a:extLst>
              <a:ext uri="{FF2B5EF4-FFF2-40B4-BE49-F238E27FC236}">
                <a16:creationId xmlns:a16="http://schemas.microsoft.com/office/drawing/2014/main" id="{F4B4B6BF-6101-462E-AA72-36549740653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11230048"/>
      </p:ext>
    </p:extLst>
  </p:cSld>
  <p:clrMapOvr>
    <a:masterClrMapping/>
  </p:clrMapOvr>
  <mc:AlternateContent xmlns:mc="http://schemas.openxmlformats.org/markup-compatibility/2006" xmlns:p14="http://schemas.microsoft.com/office/powerpoint/2010/main">
    <mc:Choice Requires="p14">
      <p:transition spd="slow" p14:dur="2000" advTm="8451"/>
    </mc:Choice>
    <mc:Fallback xmlns="">
      <p:transition spd="slow" advTm="84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solidFill>
                  <a:schemeClr val="bg1"/>
                </a:solidFill>
              </a:rPr>
              <a:t>If a Haematological disease is diagnosed it may or may not be classified as malignant.  While all haematological malignancies must be recorded, please refer to the COSD User Guide (Haematology section) for the list of D or E coded conditions that must also be recorded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Audio 6">
            <a:hlinkClick r:id="" action="ppaction://media"/>
            <a:extLst>
              <a:ext uri="{FF2B5EF4-FFF2-40B4-BE49-F238E27FC236}">
                <a16:creationId xmlns:a16="http://schemas.microsoft.com/office/drawing/2014/main" id="{DFB9CB41-49E1-4110-A30B-95014465FF5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35265821"/>
      </p:ext>
    </p:extLst>
  </p:cSld>
  <p:clrMapOvr>
    <a:masterClrMapping/>
  </p:clrMapOvr>
  <mc:AlternateContent xmlns:mc="http://schemas.openxmlformats.org/markup-compatibility/2006" xmlns:p14="http://schemas.microsoft.com/office/powerpoint/2010/main">
    <mc:Choice Requires="p14">
      <p:transition spd="slow" p14:dur="2000" advTm="25435"/>
    </mc:Choice>
    <mc:Fallback xmlns="">
      <p:transition spd="slow" advTm="254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The classification of Haematological disease is complex and relies on multiple factors.  Your clinical team will be able to provide you with the exact diagnosis description.  The Haematology Appendix A, Classification will guide you on the codes to record for ICD10 and ICD-O-3 morphology</a:t>
            </a:r>
          </a:p>
          <a:p>
            <a:r>
              <a:rPr lang="en-GB" dirty="0"/>
              <a:t>If a Haematological disease is diagnosed it may or may not be classified as malignant.  All diseases listed in the Haematology Appendix A, Classification are recordable for COSD</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Audio 6">
            <a:hlinkClick r:id="" action="ppaction://media"/>
            <a:extLst>
              <a:ext uri="{FF2B5EF4-FFF2-40B4-BE49-F238E27FC236}">
                <a16:creationId xmlns:a16="http://schemas.microsoft.com/office/drawing/2014/main" id="{77E51138-5BE9-4C25-97DD-CBE51AAB3BB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57368640"/>
      </p:ext>
    </p:extLst>
  </p:cSld>
  <p:clrMapOvr>
    <a:masterClrMapping/>
  </p:clrMapOvr>
  <mc:AlternateContent xmlns:mc="http://schemas.openxmlformats.org/markup-compatibility/2006" xmlns:p14="http://schemas.microsoft.com/office/powerpoint/2010/main">
    <mc:Choice Requires="p14">
      <p:transition spd="slow" p14:dur="2000" advTm="20164"/>
    </mc:Choice>
    <mc:Fallback xmlns="">
      <p:transition spd="slow" advTm="201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r>
              <a:rPr lang="en-US" dirty="0"/>
              <a:t>For Haematology, this includes an Introduction plus disease specific modules for Leukaemia and Lymphoma as well as a searchable PDF: Haematology -  Appendix A, Classification</a:t>
            </a: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19/08/2024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24</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1654074"/>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6659195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19/08/2024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26</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19/08/2024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Myeloma</a:t>
            </a:r>
          </a:p>
        </p:txBody>
      </p:sp>
      <p:grpSp>
        <p:nvGrpSpPr>
          <p:cNvPr id="10" name="Group 9">
            <a:extLst>
              <a:ext uri="{FF2B5EF4-FFF2-40B4-BE49-F238E27FC236}">
                <a16:creationId xmlns:a16="http://schemas.microsoft.com/office/drawing/2014/main" id="{8ECA9452-86EE-4E07-BAB0-C81C6EE3DEB6}"/>
              </a:ext>
            </a:extLst>
          </p:cNvPr>
          <p:cNvGrpSpPr/>
          <p:nvPr/>
        </p:nvGrpSpPr>
        <p:grpSpPr>
          <a:xfrm>
            <a:off x="4702875" y="4026316"/>
            <a:ext cx="7108125" cy="2376264"/>
            <a:chOff x="4702875" y="4026316"/>
            <a:chExt cx="7016510" cy="2376264"/>
          </a:xfrm>
        </p:grpSpPr>
        <p:sp>
          <p:nvSpPr>
            <p:cNvPr id="11" name="Content Placeholder 2">
              <a:extLst>
                <a:ext uri="{FF2B5EF4-FFF2-40B4-BE49-F238E27FC236}">
                  <a16:creationId xmlns:a16="http://schemas.microsoft.com/office/drawing/2014/main" id="{342C9E4C-ACDD-4F77-BE16-DC984652649E}"/>
                </a:ext>
              </a:extLst>
            </p:cNvPr>
            <p:cNvSpPr txBox="1">
              <a:spLocks/>
            </p:cNvSpPr>
            <p:nvPr/>
          </p:nvSpPr>
          <p:spPr>
            <a:xfrm>
              <a:off x="8182675" y="4026316"/>
              <a:ext cx="3536710" cy="23635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a:t>
              </a:r>
              <a:r>
                <a:rPr lang="en-GB" altLang="en-US" sz="2400" b="1" dirty="0" err="1">
                  <a:solidFill>
                    <a:schemeClr val="bg1"/>
                  </a:solidFill>
                  <a:latin typeface="Arial Nova" panose="020B0504020202020204" pitchFamily="34" charset="0"/>
                </a:rPr>
                <a:t>th</a:t>
              </a:r>
              <a:r>
                <a:rPr lang="en-GB" altLang="en-US" sz="2400" b="1" dirty="0">
                  <a:solidFill>
                    <a:schemeClr val="bg1"/>
                  </a:solidFill>
                  <a:latin typeface="Arial Nova" panose="020B0504020202020204" pitchFamily="34" charset="0"/>
                </a:rPr>
                <a:t>:</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ICD10 Classification &amp; Morphology</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Stage</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Treatment</a:t>
              </a: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sp>
          <p:nvSpPr>
            <p:cNvPr id="12" name="Content Placeholder 2">
              <a:extLst>
                <a:ext uri="{FF2B5EF4-FFF2-40B4-BE49-F238E27FC236}">
                  <a16:creationId xmlns:a16="http://schemas.microsoft.com/office/drawing/2014/main" id="{EB5D1B90-13A4-4106-8EE4-B6893F58034E}"/>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Causes &amp; Risk Factors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Signs &amp; Symptoms</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Diagnosis </a:t>
              </a:r>
            </a:p>
            <a:p>
              <a:pPr marL="177800" lvl="1" algn="l"/>
              <a:endParaRPr lang="en-GB" altLang="en-US" sz="2400" dirty="0">
                <a:solidFill>
                  <a:prstClr val="black"/>
                </a:solidFill>
                <a:latin typeface="Arial Nova" panose="020B0504020202020204" pitchFamily="34" charset="0"/>
              </a:endParaRPr>
            </a:p>
            <a:p>
              <a:pPr marL="463550" lvl="1" indent="-285750" algn="l" fontAlgn="auto">
                <a:spcAft>
                  <a:spcPts val="0"/>
                </a:spcAft>
                <a:buFont typeface="Arial" panose="020B0604020202020204" pitchFamily="34" charset="0"/>
                <a:buChar char="•"/>
              </a:pPr>
              <a:endParaRPr lang="en-GB" altLang="en-US" sz="2400" dirty="0">
                <a:solidFill>
                  <a:prstClr val="black"/>
                </a:solidFill>
                <a:latin typeface="Arial Nova" panose="020B0504020202020204" pitchFamily="34" charset="0"/>
              </a:endParaRPr>
            </a:p>
            <a:p>
              <a:pPr marL="463550" lvl="1" indent="-285750" algn="l">
                <a:buFont typeface="Arial" panose="020B0604020202020204" pitchFamily="34" charset="0"/>
                <a:buChar char="•"/>
              </a:pPr>
              <a:endParaRPr lang="en-GB" altLang="en-US" sz="2400" dirty="0">
                <a:solidFill>
                  <a:prstClr val="black"/>
                </a:solidFill>
                <a:latin typeface="Arial Nova" panose="020B0504020202020204" pitchFamily="34" charset="0"/>
              </a:endParaRPr>
            </a:p>
          </p:txBody>
        </p:sp>
      </p:grpSp>
      <p:pic>
        <p:nvPicPr>
          <p:cNvPr id="6" name="Audio 5">
            <a:hlinkClick r:id="" action="ppaction://media"/>
            <a:extLst>
              <a:ext uri="{FF2B5EF4-FFF2-40B4-BE49-F238E27FC236}">
                <a16:creationId xmlns:a16="http://schemas.microsoft.com/office/drawing/2014/main" id="{3CCE50E9-41FE-4E7A-A2F2-0D4C1489235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0207715"/>
      </p:ext>
    </p:extLst>
  </p:cSld>
  <p:clrMapOvr>
    <a:masterClrMapping/>
  </p:clrMapOvr>
  <mc:AlternateContent xmlns:mc="http://schemas.openxmlformats.org/markup-compatibility/2006" xmlns:p14="http://schemas.microsoft.com/office/powerpoint/2010/main">
    <mc:Choice Requires="p14">
      <p:transition spd="slow" p14:dur="2000" advTm="6608"/>
    </mc:Choice>
    <mc:Fallback xmlns="">
      <p:transition spd="slow" advTm="66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Age – more common in people over 40</a:t>
            </a:r>
          </a:p>
          <a:p>
            <a:r>
              <a:rPr lang="en-GB" dirty="0"/>
              <a:t>Gender – slightly more common in men than in women</a:t>
            </a:r>
          </a:p>
          <a:p>
            <a:r>
              <a:rPr lang="en-GB" dirty="0"/>
              <a:t>Obesity – overweight and obese people have a higher risk of myeloma</a:t>
            </a:r>
          </a:p>
          <a:p>
            <a:r>
              <a:rPr lang="en-GB" dirty="0"/>
              <a:t>MGUS - Monoclonal Gammopathy of Undetermined Significance (a rare precursor condition relating to a protein in the blood)</a:t>
            </a:r>
          </a:p>
          <a:p>
            <a:r>
              <a:rPr lang="en-GB" dirty="0"/>
              <a:t>Family history </a:t>
            </a:r>
          </a:p>
          <a:p>
            <a:r>
              <a:rPr lang="en-GB" dirty="0"/>
              <a:t>Impaired immune system</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Audio 6">
            <a:hlinkClick r:id="" action="ppaction://media"/>
            <a:extLst>
              <a:ext uri="{FF2B5EF4-FFF2-40B4-BE49-F238E27FC236}">
                <a16:creationId xmlns:a16="http://schemas.microsoft.com/office/drawing/2014/main" id="{CDB54302-3550-43E0-A9EC-ABF25A4260F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32148921"/>
      </p:ext>
    </p:extLst>
  </p:cSld>
  <p:clrMapOvr>
    <a:masterClrMapping/>
  </p:clrMapOvr>
  <mc:AlternateContent xmlns:mc="http://schemas.openxmlformats.org/markup-compatibility/2006" xmlns:p14="http://schemas.microsoft.com/office/powerpoint/2010/main">
    <mc:Choice Requires="p14">
      <p:transition spd="slow" p14:dur="2000" advTm="10203"/>
    </mc:Choice>
    <mc:Fallback xmlns="">
      <p:transition spd="slow" advTm="102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r>
              <a:rPr lang="en-GB" dirty="0"/>
              <a:t>Anaemia (reduced red blood cell count)</a:t>
            </a:r>
          </a:p>
          <a:p>
            <a:r>
              <a:rPr lang="en-GB" dirty="0"/>
              <a:t>Neutropenia (reduced neutrophil count, neutrophils are a type of white blood cell and form part of the immune system)</a:t>
            </a:r>
          </a:p>
          <a:p>
            <a:r>
              <a:rPr lang="en-GB" dirty="0"/>
              <a:t>Thrombocytopenia (low platelet count reducing the blood’s ability to form clots in order to seal wounds)</a:t>
            </a:r>
          </a:p>
          <a:p>
            <a:r>
              <a:rPr lang="en-GB" dirty="0"/>
              <a:t>Bone pain </a:t>
            </a:r>
          </a:p>
          <a:p>
            <a:r>
              <a:rPr lang="en-GB" dirty="0"/>
              <a:t>Fractures (may be due to reduced calcium levels in the bones)</a:t>
            </a:r>
          </a:p>
          <a:p>
            <a:r>
              <a:rPr lang="en-GB" dirty="0"/>
              <a:t>Hypercalcaemia (high calcium levels in the blood)</a:t>
            </a:r>
          </a:p>
          <a:p>
            <a:r>
              <a:rPr lang="en-GB" dirty="0"/>
              <a:t>Kidney failure </a:t>
            </a:r>
          </a:p>
          <a:p>
            <a:r>
              <a:rPr lang="en-GB" dirty="0"/>
              <a:t>Repeated infections, especially chest infections </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5</a:t>
            </a:fld>
            <a:endParaRPr lang="en-GB"/>
          </a:p>
        </p:txBody>
      </p:sp>
      <p:pic>
        <p:nvPicPr>
          <p:cNvPr id="7" name="Audio 6">
            <a:hlinkClick r:id="" action="ppaction://media"/>
            <a:extLst>
              <a:ext uri="{FF2B5EF4-FFF2-40B4-BE49-F238E27FC236}">
                <a16:creationId xmlns:a16="http://schemas.microsoft.com/office/drawing/2014/main" id="{CDBADB7B-8A4C-4C6D-8898-FF7B772B09F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23530329"/>
      </p:ext>
    </p:extLst>
  </p:cSld>
  <p:clrMapOvr>
    <a:masterClrMapping/>
  </p:clrMapOvr>
  <mc:AlternateContent xmlns:mc="http://schemas.openxmlformats.org/markup-compatibility/2006" xmlns:p14="http://schemas.microsoft.com/office/powerpoint/2010/main">
    <mc:Choice Requires="p14">
      <p:transition spd="slow" p14:dur="2000" advTm="12107"/>
    </mc:Choice>
    <mc:Fallback xmlns="">
      <p:transition spd="slow" advTm="121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8369300" cy="4741453"/>
          </a:xfrm>
        </p:spPr>
        <p:txBody>
          <a:bodyPr>
            <a:normAutofit fontScale="85000" lnSpcReduction="20000"/>
          </a:bodyPr>
          <a:lstStyle/>
          <a:p>
            <a:r>
              <a:rPr lang="en-GB" dirty="0"/>
              <a:t>Full blood count</a:t>
            </a:r>
          </a:p>
          <a:p>
            <a:r>
              <a:rPr lang="en-GB" dirty="0"/>
              <a:t>Skeletal survey</a:t>
            </a:r>
          </a:p>
          <a:p>
            <a:r>
              <a:rPr lang="en-GB" dirty="0"/>
              <a:t>Bone marrow sample</a:t>
            </a:r>
          </a:p>
          <a:p>
            <a:r>
              <a:rPr lang="en-GB" dirty="0"/>
              <a:t>Blood Immunoglobulin levels (a group of proteins in the blood</a:t>
            </a:r>
          </a:p>
          <a:p>
            <a:r>
              <a:rPr lang="en-GB" dirty="0"/>
              <a:t>Paraprotein measurement (a particular type of immunoglobulin)</a:t>
            </a:r>
          </a:p>
          <a:p>
            <a:r>
              <a:rPr lang="en-GB" dirty="0"/>
              <a:t>Serum calcium (serum forms part of the blood)</a:t>
            </a:r>
          </a:p>
          <a:p>
            <a:r>
              <a:rPr lang="en-GB" dirty="0"/>
              <a:t>Creatinine (to determine kidney function)</a:t>
            </a:r>
          </a:p>
          <a:p>
            <a:r>
              <a:rPr lang="en-GB" dirty="0"/>
              <a:t>Albumin (a protein made by the liver)</a:t>
            </a:r>
          </a:p>
          <a:p>
            <a:r>
              <a:rPr lang="en-GB" dirty="0"/>
              <a:t>Beta-2 </a:t>
            </a:r>
            <a:r>
              <a:rPr lang="en-GB" dirty="0" err="1"/>
              <a:t>microglobulin</a:t>
            </a:r>
            <a:r>
              <a:rPr lang="en-GB" dirty="0"/>
              <a:t> (a small protein normally found on the surface of cells including some white blood cells, which is sometimes found in blood or urine)</a:t>
            </a:r>
          </a:p>
          <a:p>
            <a:r>
              <a:rPr lang="en-GB" dirty="0"/>
              <a:t>Urine and blood light chain levels (part of the antibodies, an element of the immune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8" name="Picture 7" descr="Icon&#10;&#10;Description automatically generated">
            <a:extLst>
              <a:ext uri="{FF2B5EF4-FFF2-40B4-BE49-F238E27FC236}">
                <a16:creationId xmlns:a16="http://schemas.microsoft.com/office/drawing/2014/main" id="{DFB9F96D-AB7D-44D0-A0D4-859BD6F8C8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78079" y="1435510"/>
            <a:ext cx="2384425" cy="2384425"/>
          </a:xfrm>
          <a:prstGeom prst="rect">
            <a:avLst/>
          </a:prstGeom>
        </p:spPr>
      </p:pic>
      <p:pic>
        <p:nvPicPr>
          <p:cNvPr id="9" name="Picture 8">
            <a:extLst>
              <a:ext uri="{FF2B5EF4-FFF2-40B4-BE49-F238E27FC236}">
                <a16:creationId xmlns:a16="http://schemas.microsoft.com/office/drawing/2014/main" id="{D128BB82-D586-49CF-9FA2-C5025D14C98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378079" y="3937437"/>
            <a:ext cx="2384425" cy="2384425"/>
          </a:xfrm>
          <a:prstGeom prst="rect">
            <a:avLst/>
          </a:prstGeom>
        </p:spPr>
      </p:pic>
      <p:pic>
        <p:nvPicPr>
          <p:cNvPr id="7" name="Audio 6">
            <a:hlinkClick r:id="" action="ppaction://media"/>
            <a:extLst>
              <a:ext uri="{FF2B5EF4-FFF2-40B4-BE49-F238E27FC236}">
                <a16:creationId xmlns:a16="http://schemas.microsoft.com/office/drawing/2014/main" id="{13FC0DB9-3606-4FA9-9CB8-67F1BF4A461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52248062"/>
      </p:ext>
    </p:extLst>
  </p:cSld>
  <p:clrMapOvr>
    <a:masterClrMapping/>
  </p:clrMapOvr>
  <mc:AlternateContent xmlns:mc="http://schemas.openxmlformats.org/markup-compatibility/2006" xmlns:p14="http://schemas.microsoft.com/office/powerpoint/2010/main">
    <mc:Choice Requires="p14">
      <p:transition spd="slow" p14:dur="2000" advTm="14731"/>
    </mc:Choice>
    <mc:Fallback xmlns="">
      <p:transition spd="slow" advTm="147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ICD10 Classification &amp;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702300" cy="4741453"/>
          </a:xfrm>
        </p:spPr>
        <p:txBody>
          <a:bodyPr>
            <a:normAutofit/>
          </a:bodyPr>
          <a:lstStyle/>
          <a:p>
            <a:r>
              <a:rPr lang="en-GB" dirty="0"/>
              <a:t>Myeloma and other plasma cell neoplasm develop from plasma cells which are descended from B lymphocytes</a:t>
            </a:r>
          </a:p>
          <a:p>
            <a:endParaRPr lang="en-GB" dirty="0"/>
          </a:p>
          <a:p>
            <a:r>
              <a:rPr lang="en-GB" dirty="0"/>
              <a:t>Plasma cells secrete Immunoglobulins (certain types of proteins) or antibodies which circulate in the blood and can be detected in a blood sample to help determine the specific type of neoplasm</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grpSp>
        <p:nvGrpSpPr>
          <p:cNvPr id="7" name="Group 6">
            <a:extLst>
              <a:ext uri="{FF2B5EF4-FFF2-40B4-BE49-F238E27FC236}">
                <a16:creationId xmlns:a16="http://schemas.microsoft.com/office/drawing/2014/main" id="{7056466E-016F-4A45-BCF2-E515DCCE4564}"/>
              </a:ext>
            </a:extLst>
          </p:cNvPr>
          <p:cNvGrpSpPr/>
          <p:nvPr/>
        </p:nvGrpSpPr>
        <p:grpSpPr>
          <a:xfrm>
            <a:off x="6841968" y="1196188"/>
            <a:ext cx="4713448" cy="4980775"/>
            <a:chOff x="645952" y="1860507"/>
            <a:chExt cx="4260730" cy="4502381"/>
          </a:xfrm>
        </p:grpSpPr>
        <p:pic>
          <p:nvPicPr>
            <p:cNvPr id="8" name="Picture 7" descr="A screenshot of a cell phone&#10;&#10;Description automatically generated">
              <a:extLst>
                <a:ext uri="{FF2B5EF4-FFF2-40B4-BE49-F238E27FC236}">
                  <a16:creationId xmlns:a16="http://schemas.microsoft.com/office/drawing/2014/main" id="{9367618C-D60D-4544-B2CD-6962631950E0}"/>
                </a:ext>
              </a:extLst>
            </p:cNvPr>
            <p:cNvPicPr>
              <a:picLocks noChangeAspect="1"/>
            </p:cNvPicPr>
            <p:nvPr/>
          </p:nvPicPr>
          <p:blipFill>
            <a:blip r:embed="rId5"/>
            <a:stretch>
              <a:fillRect/>
            </a:stretch>
          </p:blipFill>
          <p:spPr>
            <a:xfrm>
              <a:off x="721817" y="1860507"/>
              <a:ext cx="4184865" cy="4502381"/>
            </a:xfrm>
            <a:prstGeom prst="rect">
              <a:avLst/>
            </a:prstGeom>
          </p:spPr>
        </p:pic>
        <p:sp>
          <p:nvSpPr>
            <p:cNvPr id="9" name="Rectangle 8">
              <a:extLst>
                <a:ext uri="{FF2B5EF4-FFF2-40B4-BE49-F238E27FC236}">
                  <a16:creationId xmlns:a16="http://schemas.microsoft.com/office/drawing/2014/main" id="{96C4C9C7-76F9-457A-A21F-0BE0503D7245}"/>
                </a:ext>
              </a:extLst>
            </p:cNvPr>
            <p:cNvSpPr/>
            <p:nvPr/>
          </p:nvSpPr>
          <p:spPr>
            <a:xfrm>
              <a:off x="645952" y="3498209"/>
              <a:ext cx="2021747" cy="2864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Audio 9">
            <a:hlinkClick r:id="" action="ppaction://media"/>
            <a:extLst>
              <a:ext uri="{FF2B5EF4-FFF2-40B4-BE49-F238E27FC236}">
                <a16:creationId xmlns:a16="http://schemas.microsoft.com/office/drawing/2014/main" id="{FCD6B3D8-E7AB-45F7-BA94-36750D9059D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53089615"/>
      </p:ext>
    </p:extLst>
  </p:cSld>
  <p:clrMapOvr>
    <a:masterClrMapping/>
  </p:clrMapOvr>
  <mc:AlternateContent xmlns:mc="http://schemas.openxmlformats.org/markup-compatibility/2006" xmlns:p14="http://schemas.microsoft.com/office/powerpoint/2010/main">
    <mc:Choice Requires="p14">
      <p:transition spd="slow" p14:dur="2000" advTm="19166"/>
    </mc:Choice>
    <mc:Fallback xmlns="">
      <p:transition spd="slow" advTm="191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ICD10 Classification &amp;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a:bodyPr>
          <a:lstStyle/>
          <a:p>
            <a:pPr marL="0" indent="0">
              <a:buNone/>
            </a:pPr>
            <a:r>
              <a:rPr lang="en-GB" dirty="0"/>
              <a:t>Types of Plasma Cell Neoplasm</a:t>
            </a:r>
          </a:p>
          <a:p>
            <a:pPr marL="0" indent="0">
              <a:buNone/>
            </a:pPr>
            <a:endParaRPr lang="en-GB" dirty="0"/>
          </a:p>
          <a:p>
            <a:r>
              <a:rPr lang="en-GB" dirty="0"/>
              <a:t>Myeloma affects multiple places in the body where bone marrow is normally active in an adult i.e. within the bones of the spine, skull, pelvis, ribs and the areas around the shoulders and hips </a:t>
            </a:r>
          </a:p>
          <a:p>
            <a:r>
              <a:rPr lang="en-GB" dirty="0"/>
              <a:t>Solitary plasmacytoma of bone SPB (a single malignant plasma cell tumour occurring in the bone)</a:t>
            </a:r>
          </a:p>
          <a:p>
            <a:r>
              <a:rPr lang="en-GB" dirty="0"/>
              <a:t>Extramedullary plasmacytoma EMP (arises in tissue other than bone, most EMPs are in the head and neck area) </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Audio 6">
            <a:hlinkClick r:id="" action="ppaction://media"/>
            <a:extLst>
              <a:ext uri="{FF2B5EF4-FFF2-40B4-BE49-F238E27FC236}">
                <a16:creationId xmlns:a16="http://schemas.microsoft.com/office/drawing/2014/main" id="{CAC4707E-6532-4B77-90B7-823FA86348E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884101"/>
      </p:ext>
    </p:extLst>
  </p:cSld>
  <p:clrMapOvr>
    <a:masterClrMapping/>
  </p:clrMapOvr>
  <mc:AlternateContent xmlns:mc="http://schemas.openxmlformats.org/markup-compatibility/2006" xmlns:p14="http://schemas.microsoft.com/office/powerpoint/2010/main">
    <mc:Choice Requires="p14">
      <p:transition spd="slow" p14:dur="2000" advTm="18609"/>
    </mc:Choice>
    <mc:Fallback xmlns="">
      <p:transition spd="slow" advTm="186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Myeloma – ICD10 Classification &amp;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582265" cy="4741453"/>
          </a:xfrm>
        </p:spPr>
        <p:txBody>
          <a:bodyPr/>
          <a:lstStyle/>
          <a:p>
            <a:r>
              <a:rPr lang="en-GB" dirty="0"/>
              <a:t>The ICD10 code and ICD-O-3 morphology will vary depending on the specific diagnostic test results – always refer to the clinical team for guidance on the exact diagnosis description</a:t>
            </a:r>
          </a:p>
          <a:p>
            <a:endParaRPr lang="en-GB" dirty="0"/>
          </a:p>
          <a:p>
            <a:r>
              <a:rPr lang="en-GB" dirty="0"/>
              <a:t>Please refer to the searchable reference list provided in the searchable PDF: Haematology – Appendix A, Classifications for the relevant ICD-O-3 morphology &amp; ICD10 codes to use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19/08/2024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9" name="Audio 8">
            <a:hlinkClick r:id="" action="ppaction://media"/>
            <a:extLst>
              <a:ext uri="{FF2B5EF4-FFF2-40B4-BE49-F238E27FC236}">
                <a16:creationId xmlns:a16="http://schemas.microsoft.com/office/drawing/2014/main" id="{25D83B1A-8662-426B-8B2D-DEB8E4B3F95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pic>
        <p:nvPicPr>
          <p:cNvPr id="7" name="Picture 6">
            <a:extLst>
              <a:ext uri="{FF2B5EF4-FFF2-40B4-BE49-F238E27FC236}">
                <a16:creationId xmlns:a16="http://schemas.microsoft.com/office/drawing/2014/main" id="{C30A5F9D-D72A-ED67-3CB9-636A9C5F811D}"/>
              </a:ext>
            </a:extLst>
          </p:cNvPr>
          <p:cNvPicPr>
            <a:picLocks noChangeAspect="1"/>
          </p:cNvPicPr>
          <p:nvPr/>
        </p:nvPicPr>
        <p:blipFill>
          <a:blip r:embed="rId6"/>
          <a:stretch>
            <a:fillRect/>
          </a:stretch>
        </p:blipFill>
        <p:spPr>
          <a:xfrm>
            <a:off x="7017925" y="2183630"/>
            <a:ext cx="4958175" cy="2824747"/>
          </a:xfrm>
          <a:prstGeom prst="rect">
            <a:avLst/>
          </a:prstGeom>
          <a:ln>
            <a:solidFill>
              <a:srgbClr val="228789"/>
            </a:solidFill>
          </a:ln>
        </p:spPr>
      </p:pic>
      <p:sp>
        <p:nvSpPr>
          <p:cNvPr id="8" name="Oval 7">
            <a:extLst>
              <a:ext uri="{FF2B5EF4-FFF2-40B4-BE49-F238E27FC236}">
                <a16:creationId xmlns:a16="http://schemas.microsoft.com/office/drawing/2014/main" id="{0F4E6F83-D72B-B583-855B-7490B53BE5D8}"/>
              </a:ext>
            </a:extLst>
          </p:cNvPr>
          <p:cNvSpPr/>
          <p:nvPr/>
        </p:nvSpPr>
        <p:spPr>
          <a:xfrm>
            <a:off x="9336896" y="2560320"/>
            <a:ext cx="853440" cy="2157984"/>
          </a:xfrm>
          <a:prstGeom prst="ellipse">
            <a:avLst/>
          </a:prstGeom>
          <a:noFill/>
          <a:ln>
            <a:solidFill>
              <a:srgbClr val="2287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FD5B4046-3AF0-C334-5E1F-8E83493C64F0}"/>
              </a:ext>
            </a:extLst>
          </p:cNvPr>
          <p:cNvCxnSpPr>
            <a:cxnSpLocks/>
            <a:endCxn id="8" idx="3"/>
          </p:cNvCxnSpPr>
          <p:nvPr/>
        </p:nvCxnSpPr>
        <p:spPr>
          <a:xfrm flipV="1">
            <a:off x="6577781" y="4402275"/>
            <a:ext cx="2884098" cy="1369260"/>
          </a:xfrm>
          <a:prstGeom prst="straightConnector1">
            <a:avLst/>
          </a:prstGeom>
          <a:ln>
            <a:solidFill>
              <a:srgbClr val="228789"/>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FB564178-650A-8373-ED11-0E13CBBEE208}"/>
              </a:ext>
            </a:extLst>
          </p:cNvPr>
          <p:cNvSpPr/>
          <p:nvPr/>
        </p:nvSpPr>
        <p:spPr>
          <a:xfrm>
            <a:off x="7689992" y="2575071"/>
            <a:ext cx="853440" cy="2157984"/>
          </a:xfrm>
          <a:prstGeom prst="ellipse">
            <a:avLst/>
          </a:prstGeom>
          <a:noFill/>
          <a:ln>
            <a:solidFill>
              <a:srgbClr val="2287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F27FF6E8-339D-9898-1443-FBD1B6496779}"/>
              </a:ext>
            </a:extLst>
          </p:cNvPr>
          <p:cNvCxnSpPr>
            <a:cxnSpLocks/>
            <a:endCxn id="12" idx="3"/>
          </p:cNvCxnSpPr>
          <p:nvPr/>
        </p:nvCxnSpPr>
        <p:spPr>
          <a:xfrm flipV="1">
            <a:off x="6577781" y="4417026"/>
            <a:ext cx="1237194" cy="1354509"/>
          </a:xfrm>
          <a:prstGeom prst="straightConnector1">
            <a:avLst/>
          </a:prstGeom>
          <a:ln>
            <a:solidFill>
              <a:srgbClr val="22878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419505"/>
      </p:ext>
    </p:extLst>
  </p:cSld>
  <p:clrMapOvr>
    <a:masterClrMapping/>
  </p:clrMapOvr>
  <mc:AlternateContent xmlns:mc="http://schemas.openxmlformats.org/markup-compatibility/2006" xmlns:p14="http://schemas.microsoft.com/office/powerpoint/2010/main">
    <mc:Choice Requires="p14">
      <p:transition spd="slow" p14:dur="2000" advTm="27374"/>
    </mc:Choice>
    <mc:Fallback xmlns="">
      <p:transition spd="slow" advTm="273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D65F45-CF14-46FE-80CC-AFFD353803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72024DB-DD24-419A-AD51-AA142FDF4A48}">
  <ds:schemaRefs>
    <ds:schemaRef ds:uri="http://purl.org/dc/terms/"/>
    <ds:schemaRef ds:uri="d90b2148-dfd5-4925-bdbf-65fefdd6aea1"/>
    <ds:schemaRef ds:uri="http://schemas.microsoft.com/office/2006/metadata/properties"/>
    <ds:schemaRef ds:uri="http://www.w3.org/XML/1998/namespace"/>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7b410ab3-33f9-46b0-a7e8-8030da7493ff"/>
    <ds:schemaRef ds:uri="http://schemas.microsoft.com/sharepoint/v3"/>
    <ds:schemaRef ds:uri="http://purl.org/dc/dcmitype/"/>
  </ds:schemaRefs>
</ds:datastoreItem>
</file>

<file path=customXml/itemProps3.xml><?xml version="1.0" encoding="utf-8"?>
<ds:datastoreItem xmlns:ds="http://schemas.openxmlformats.org/officeDocument/2006/customXml" ds:itemID="{36F44F45-0509-448F-B700-00270167C31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8357</TotalTime>
  <Words>2925</Words>
  <Application>Microsoft Office PowerPoint</Application>
  <PresentationFormat>Widescreen</PresentationFormat>
  <Paragraphs>283</Paragraphs>
  <Slides>26</Slides>
  <Notes>26</Notes>
  <HiddenSlides>0</HiddenSlides>
  <MMClips>26</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Myeloma</vt:lpstr>
      <vt:lpstr>Myeloma – Causes &amp; Risk Factors</vt:lpstr>
      <vt:lpstr>Myeloma – Signs &amp; Symptoms</vt:lpstr>
      <vt:lpstr>Myeloma - Diagnosis</vt:lpstr>
      <vt:lpstr>Myeloma – ICD10 Classification &amp; Morphology</vt:lpstr>
      <vt:lpstr>Myeloma – ICD10 Classification &amp; Morphology</vt:lpstr>
      <vt:lpstr>Myeloma – ICD10 Classification &amp; Morphology</vt:lpstr>
      <vt:lpstr>Myeloma - Stage</vt:lpstr>
      <vt:lpstr>Myeloma - Stage</vt:lpstr>
      <vt:lpstr>Myeloma – Smouldering myeloma</vt:lpstr>
      <vt:lpstr>Myeloma – Treatment - Chemotherapy</vt:lpstr>
      <vt:lpstr>Myeloma – Treatment – Stem Cell Transplants</vt:lpstr>
      <vt:lpstr>Myeloma – Treatment – Stem Cell Transplants</vt:lpstr>
      <vt:lpstr>Summary</vt:lpstr>
      <vt:lpstr>Summary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 - X26)</cp:lastModifiedBy>
  <cp:revision>230</cp:revision>
  <dcterms:created xsi:type="dcterms:W3CDTF">2021-02-08T11:29:00Z</dcterms:created>
  <dcterms:modified xsi:type="dcterms:W3CDTF">2024-08-19T13:42:23Z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