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0"/>
  </p:notesMasterIdLst>
  <p:handoutMasterIdLst>
    <p:handoutMasterId r:id="rId41"/>
  </p:handoutMasterIdLst>
  <p:sldIdLst>
    <p:sldId id="272" r:id="rId5"/>
    <p:sldId id="725" r:id="rId6"/>
    <p:sldId id="528" r:id="rId7"/>
    <p:sldId id="645" r:id="rId8"/>
    <p:sldId id="644" r:id="rId9"/>
    <p:sldId id="656" r:id="rId10"/>
    <p:sldId id="655" r:id="rId11"/>
    <p:sldId id="654" r:id="rId12"/>
    <p:sldId id="672" r:id="rId13"/>
    <p:sldId id="653" r:id="rId14"/>
    <p:sldId id="671" r:id="rId15"/>
    <p:sldId id="652" r:id="rId16"/>
    <p:sldId id="657" r:id="rId17"/>
    <p:sldId id="751" r:id="rId18"/>
    <p:sldId id="666" r:id="rId19"/>
    <p:sldId id="665" r:id="rId20"/>
    <p:sldId id="726" r:id="rId21"/>
    <p:sldId id="752" r:id="rId22"/>
    <p:sldId id="750" r:id="rId23"/>
    <p:sldId id="695" r:id="rId24"/>
    <p:sldId id="668" r:id="rId25"/>
    <p:sldId id="710" r:id="rId26"/>
    <p:sldId id="711" r:id="rId27"/>
    <p:sldId id="712" r:id="rId28"/>
    <p:sldId id="716" r:id="rId29"/>
    <p:sldId id="715" r:id="rId30"/>
    <p:sldId id="719" r:id="rId31"/>
    <p:sldId id="717" r:id="rId32"/>
    <p:sldId id="718" r:id="rId33"/>
    <p:sldId id="714" r:id="rId34"/>
    <p:sldId id="713" r:id="rId35"/>
    <p:sldId id="543" r:id="rId36"/>
    <p:sldId id="728" r:id="rId37"/>
    <p:sldId id="722" r:id="rId38"/>
    <p:sldId id="720"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725"/>
            <p14:sldId id="528"/>
            <p14:sldId id="645"/>
            <p14:sldId id="644"/>
            <p14:sldId id="656"/>
            <p14:sldId id="655"/>
            <p14:sldId id="654"/>
            <p14:sldId id="672"/>
            <p14:sldId id="653"/>
            <p14:sldId id="671"/>
            <p14:sldId id="652"/>
            <p14:sldId id="657"/>
            <p14:sldId id="751"/>
            <p14:sldId id="666"/>
            <p14:sldId id="665"/>
            <p14:sldId id="726"/>
            <p14:sldId id="752"/>
            <p14:sldId id="750"/>
            <p14:sldId id="695"/>
            <p14:sldId id="668"/>
            <p14:sldId id="710"/>
            <p14:sldId id="711"/>
            <p14:sldId id="712"/>
            <p14:sldId id="716"/>
            <p14:sldId id="715"/>
            <p14:sldId id="719"/>
            <p14:sldId id="717"/>
            <p14:sldId id="718"/>
            <p14:sldId id="714"/>
            <p14:sldId id="713"/>
            <p14:sldId id="543"/>
            <p14:sldId id="728"/>
            <p14:sldId id="722"/>
            <p14:sldId id="7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8789"/>
    <a:srgbClr val="E8F1F1"/>
    <a:srgbClr val="425563"/>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80027" autoAdjust="0"/>
  </p:normalViewPr>
  <p:slideViewPr>
    <p:cSldViewPr snapToGrid="0">
      <p:cViewPr varScale="1">
        <p:scale>
          <a:sx n="88" d="100"/>
          <a:sy n="88" d="100"/>
        </p:scale>
        <p:origin x="1356" y="96"/>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4T16:38:58.397" v="0"/>
      <pc:docMkLst>
        <pc:docMk/>
      </pc:docMkLst>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8F9DD3-EFCA-A542-AE27-F8E5E557401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A9E4D24E-C97B-6145-ACC4-326D3C6C65A7}">
      <dgm:prSet phldrT="[Tex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One region of lymph nodes, or spleen or thymus or </a:t>
          </a:r>
          <a:r>
            <a:rPr lang="en-GB" sz="1800" b="0" i="0" u="none" kern="1200" dirty="0" err="1">
              <a:solidFill>
                <a:prstClr val="black">
                  <a:hueOff val="0"/>
                  <a:satOff val="0"/>
                  <a:lumOff val="0"/>
                  <a:alphaOff val="0"/>
                </a:prstClr>
              </a:solidFill>
              <a:latin typeface="Arial" panose="020B0604020202020204"/>
              <a:ea typeface="+mn-ea"/>
              <a:cs typeface="+mn-cs"/>
            </a:rPr>
            <a:t>Waldeyer's</a:t>
          </a:r>
          <a:r>
            <a:rPr lang="en-GB" sz="1800" b="0" i="0" u="none" kern="1200" dirty="0">
              <a:solidFill>
                <a:prstClr val="black">
                  <a:hueOff val="0"/>
                  <a:satOff val="0"/>
                  <a:lumOff val="0"/>
                  <a:alphaOff val="0"/>
                </a:prstClr>
              </a:solidFill>
              <a:latin typeface="Arial" panose="020B0604020202020204"/>
              <a:ea typeface="+mn-ea"/>
              <a:cs typeface="+mn-cs"/>
            </a:rPr>
            <a:t> ring enlarged</a:t>
          </a:r>
        </a:p>
      </dgm:t>
    </dgm:pt>
    <dgm:pt modelId="{32C75B75-260C-A043-8684-2EF99027EB92}" type="parTrans" cxnId="{A64D86B0-E397-664D-B975-0D91749B256B}">
      <dgm:prSet/>
      <dgm:spPr/>
      <dgm:t>
        <a:bodyPr/>
        <a:lstStyle/>
        <a:p>
          <a:endParaRPr lang="en-US"/>
        </a:p>
      </dgm:t>
    </dgm:pt>
    <dgm:pt modelId="{012805B4-FDE3-5042-BEDA-96D004E63162}" type="sibTrans" cxnId="{A64D86B0-E397-664D-B975-0D91749B256B}">
      <dgm:prSet/>
      <dgm:spPr/>
      <dgm:t>
        <a:bodyPr/>
        <a:lstStyle/>
        <a:p>
          <a:endParaRPr lang="en-US"/>
        </a:p>
      </dgm:t>
    </dgm:pt>
    <dgm:pt modelId="{FDA08A2E-11AA-A34B-8437-FAFF511DB5F4}">
      <dgm:prSet custT="1"/>
      <dgm:spPr/>
      <dgm: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Two regions of lymph nodes enlarged on the same side of diaphragm </a:t>
          </a:r>
        </a:p>
      </dgm:t>
    </dgm:pt>
    <dgm:pt modelId="{14A0B330-E6B8-2A41-9D62-C98245DCB33C}" type="parTrans" cxnId="{4A2B305A-F242-3B48-A09B-E503CF21BE96}">
      <dgm:prSet/>
      <dgm:spPr/>
      <dgm:t>
        <a:bodyPr/>
        <a:lstStyle/>
        <a:p>
          <a:endParaRPr lang="en-US"/>
        </a:p>
      </dgm:t>
    </dgm:pt>
    <dgm:pt modelId="{0BF371FC-9DB3-E44E-8733-84EF92D91B13}" type="sibTrans" cxnId="{4A2B305A-F242-3B48-A09B-E503CF21BE96}">
      <dgm:prSet/>
      <dgm:spPr/>
      <dgm:t>
        <a:bodyPr/>
        <a:lstStyle/>
        <a:p>
          <a:endParaRPr lang="en-US"/>
        </a:p>
      </dgm:t>
    </dgm:pt>
    <dgm:pt modelId="{93900A40-6C37-A14A-BC84-7DAA09CB5F41}">
      <dgm:prSet custT="1"/>
      <dgm:spPr>
        <a:solidFill>
          <a:srgbClr val="005EB8">
            <a:alpha val="90000"/>
            <a:tint val="40000"/>
            <a:hueOff val="0"/>
            <a:satOff val="0"/>
            <a:lumOff val="0"/>
            <a:alphaOff val="0"/>
          </a:srgbClr>
        </a:solidFill>
        <a:ln w="12700" cap="flat" cmpd="sng" algn="ctr">
          <a:solidFill>
            <a:srgbClr val="005EB8">
              <a:alpha val="90000"/>
              <a:tint val="40000"/>
              <a:hueOff val="0"/>
              <a:satOff val="0"/>
              <a:lumOff val="0"/>
              <a:alphaOff val="0"/>
            </a:srgbClr>
          </a:solidFill>
          <a:prstDash val="solid"/>
          <a:miter lim="800000"/>
        </a:ln>
        <a:effectLst/>
      </dgm:spPr>
      <dgm:t>
        <a:bodyPr spcFirstLastPara="0" vert="horz" wrap="square" lIns="224790" tIns="112395" rIns="224790" bIns="112395" numCol="1" spcCol="1270" anchor="ctr" anchorCtr="0"/>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Lymph nodes enlarged on both sides of diaphragm </a:t>
          </a:r>
        </a:p>
      </dgm:t>
    </dgm:pt>
    <dgm:pt modelId="{0A6A6410-887D-0141-ABB8-0FBF989AD813}" type="parTrans" cxnId="{70CA8BA4-A423-9B4F-BF5A-B22733FE757C}">
      <dgm:prSet/>
      <dgm:spPr/>
      <dgm:t>
        <a:bodyPr/>
        <a:lstStyle/>
        <a:p>
          <a:endParaRPr lang="en-US"/>
        </a:p>
      </dgm:t>
    </dgm:pt>
    <dgm:pt modelId="{A2954198-E125-2640-984A-546B740C7695}" type="sibTrans" cxnId="{70CA8BA4-A423-9B4F-BF5A-B22733FE757C}">
      <dgm:prSet/>
      <dgm:spPr/>
      <dgm:t>
        <a:bodyPr/>
        <a:lstStyle/>
        <a:p>
          <a:endParaRPr lang="en-US"/>
        </a:p>
      </dgm:t>
    </dgm:pt>
    <dgm:pt modelId="{9BE3A8C0-2744-4B4E-8F7A-297EBF8746AB}">
      <dgm:prSet/>
      <dgm:spPr/>
      <dgm:t>
        <a:bodyPr/>
        <a:lstStyle/>
        <a:p>
          <a:r>
            <a:rPr lang="en-GB" dirty="0"/>
            <a:t>IV</a:t>
          </a:r>
        </a:p>
      </dgm:t>
    </dgm:pt>
    <dgm:pt modelId="{91CB9D40-9E23-EC4E-9505-2A6875747852}" type="parTrans" cxnId="{BD739475-EF8A-9E43-9E93-FF061A609D30}">
      <dgm:prSet/>
      <dgm:spPr/>
      <dgm:t>
        <a:bodyPr/>
        <a:lstStyle/>
        <a:p>
          <a:endParaRPr lang="en-US"/>
        </a:p>
      </dgm:t>
    </dgm:pt>
    <dgm:pt modelId="{E99A3CB5-35AD-414A-9F3B-26A38007A5F6}" type="sibTrans" cxnId="{BD739475-EF8A-9E43-9E93-FF061A609D30}">
      <dgm:prSet/>
      <dgm:spPr/>
      <dgm:t>
        <a:bodyPr/>
        <a:lstStyle/>
        <a:p>
          <a:endParaRPr lang="en-US"/>
        </a:p>
      </dgm:t>
    </dgm:pt>
    <dgm:pt modelId="{94EFE697-80BB-EF4F-B448-79900D695BC1}">
      <dgm:prSet custT="1"/>
      <dgm:spPr>
        <a:solidFill>
          <a:srgbClr val="005EB8">
            <a:alpha val="90000"/>
            <a:tint val="40000"/>
            <a:hueOff val="0"/>
            <a:satOff val="0"/>
            <a:lumOff val="0"/>
            <a:alphaOff val="0"/>
          </a:srgbClr>
        </a:solidFill>
        <a:ln w="12700" cap="flat" cmpd="sng" algn="ctr">
          <a:solidFill>
            <a:srgbClr val="005EB8">
              <a:alpha val="90000"/>
              <a:tint val="40000"/>
              <a:hueOff val="0"/>
              <a:satOff val="0"/>
              <a:lumOff val="0"/>
              <a:alphaOff val="0"/>
            </a:srgbClr>
          </a:solidFill>
          <a:prstDash val="solid"/>
          <a:miter lim="800000"/>
        </a:ln>
        <a:effectLst/>
      </dgm:spPr>
      <dgm:t>
        <a:bodyPr spcFirstLastPara="0" vert="horz" wrap="square" lIns="224790" tIns="112395" rIns="224790" bIns="112395" numCol="1" spcCol="1270" anchor="ctr" anchorCtr="0"/>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Disease outside lymph nodes e.g. liver, bone marrow </a:t>
          </a:r>
        </a:p>
      </dgm:t>
    </dgm:pt>
    <dgm:pt modelId="{4301937F-12D6-9848-B5B3-4C58BE317D4E}" type="parTrans" cxnId="{8E6EFC71-7298-7B40-9349-BA701224585D}">
      <dgm:prSet/>
      <dgm:spPr/>
      <dgm:t>
        <a:bodyPr/>
        <a:lstStyle/>
        <a:p>
          <a:endParaRPr lang="en-US"/>
        </a:p>
      </dgm:t>
    </dgm:pt>
    <dgm:pt modelId="{93E26AC5-D424-B841-94D8-865AD6A2099F}" type="sibTrans" cxnId="{8E6EFC71-7298-7B40-9349-BA701224585D}">
      <dgm:prSet/>
      <dgm:spPr/>
      <dgm:t>
        <a:bodyPr/>
        <a:lstStyle/>
        <a:p>
          <a:endParaRPr lang="en-US"/>
        </a:p>
      </dgm:t>
    </dgm:pt>
    <dgm:pt modelId="{2A5012F0-5226-7E4F-9AE9-4F717CE1A242}">
      <dgm:prSet/>
      <dgm:spPr/>
      <dgm:t>
        <a:bodyPr/>
        <a:lstStyle/>
        <a:p>
          <a:r>
            <a:rPr lang="en-US" dirty="0"/>
            <a:t>I</a:t>
          </a:r>
        </a:p>
      </dgm:t>
    </dgm:pt>
    <dgm:pt modelId="{0E054082-3474-4F40-A515-9DAFD2EE8188}" type="parTrans" cxnId="{98B20936-9AFD-534F-A706-A3081DD0FC37}">
      <dgm:prSet/>
      <dgm:spPr/>
      <dgm:t>
        <a:bodyPr/>
        <a:lstStyle/>
        <a:p>
          <a:endParaRPr lang="en-US"/>
        </a:p>
      </dgm:t>
    </dgm:pt>
    <dgm:pt modelId="{1580894D-D610-5B48-BCD6-DAA7A5997E4E}" type="sibTrans" cxnId="{98B20936-9AFD-534F-A706-A3081DD0FC37}">
      <dgm:prSet/>
      <dgm:spPr/>
      <dgm:t>
        <a:bodyPr/>
        <a:lstStyle/>
        <a:p>
          <a:endParaRPr lang="en-US"/>
        </a:p>
      </dgm:t>
    </dgm:pt>
    <dgm:pt modelId="{A075BC90-7200-9543-97D5-0E157ADC5006}">
      <dgm:prSet phldrT="[Text]"/>
      <dgm:spPr/>
      <dgm:t>
        <a:bodyPr/>
        <a:lstStyle/>
        <a:p>
          <a:r>
            <a:rPr lang="en-GB" b="0" i="0" u="none" dirty="0"/>
            <a:t>II </a:t>
          </a:r>
          <a:endParaRPr lang="en-GB" dirty="0"/>
        </a:p>
      </dgm:t>
    </dgm:pt>
    <dgm:pt modelId="{C8F6C502-BE12-614D-B905-15942A89C726}" type="parTrans" cxnId="{75EDB0AD-2CE4-F94D-A02E-A8C279267BE7}">
      <dgm:prSet/>
      <dgm:spPr/>
      <dgm:t>
        <a:bodyPr/>
        <a:lstStyle/>
        <a:p>
          <a:endParaRPr lang="en-US"/>
        </a:p>
      </dgm:t>
    </dgm:pt>
    <dgm:pt modelId="{E7A861E9-9BB4-8042-9B27-E1005CE54E38}" type="sibTrans" cxnId="{75EDB0AD-2CE4-F94D-A02E-A8C279267BE7}">
      <dgm:prSet/>
      <dgm:spPr/>
      <dgm:t>
        <a:bodyPr/>
        <a:lstStyle/>
        <a:p>
          <a:endParaRPr lang="en-US"/>
        </a:p>
      </dgm:t>
    </dgm:pt>
    <dgm:pt modelId="{6EDEA79E-A61C-0547-9D1D-251FB80921C6}">
      <dgm:prSet/>
      <dgm:spPr/>
      <dgm:t>
        <a:bodyPr/>
        <a:lstStyle/>
        <a:p>
          <a:r>
            <a:rPr lang="en-GB" b="0" i="0" u="none" dirty="0"/>
            <a:t>III</a:t>
          </a:r>
        </a:p>
      </dgm:t>
    </dgm:pt>
    <dgm:pt modelId="{DD57549E-F1E1-6F49-8DE4-3BEECA5449DE}" type="parTrans" cxnId="{54D8EBC9-514D-3045-8EF7-A692EF2D76D4}">
      <dgm:prSet/>
      <dgm:spPr/>
      <dgm:t>
        <a:bodyPr/>
        <a:lstStyle/>
        <a:p>
          <a:endParaRPr lang="en-US"/>
        </a:p>
      </dgm:t>
    </dgm:pt>
    <dgm:pt modelId="{EF33AB65-E3B5-DA42-BC0F-97057C18DEE1}" type="sibTrans" cxnId="{54D8EBC9-514D-3045-8EF7-A692EF2D76D4}">
      <dgm:prSet/>
      <dgm:spPr/>
      <dgm:t>
        <a:bodyPr/>
        <a:lstStyle/>
        <a:p>
          <a:endParaRPr lang="en-US"/>
        </a:p>
      </dgm:t>
    </dgm:pt>
    <dgm:pt modelId="{024E0F3A-C304-0444-98CE-9B706F327C51}" type="pres">
      <dgm:prSet presAssocID="{FA8F9DD3-EFCA-A542-AE27-F8E5E5574012}" presName="Name0" presStyleCnt="0">
        <dgm:presLayoutVars>
          <dgm:dir/>
          <dgm:animLvl val="lvl"/>
          <dgm:resizeHandles val="exact"/>
        </dgm:presLayoutVars>
      </dgm:prSet>
      <dgm:spPr/>
    </dgm:pt>
    <dgm:pt modelId="{ED0CF208-17AE-DC46-A062-1BBEECD9B3CF}" type="pres">
      <dgm:prSet presAssocID="{2A5012F0-5226-7E4F-9AE9-4F717CE1A242}" presName="linNode" presStyleCnt="0"/>
      <dgm:spPr/>
    </dgm:pt>
    <dgm:pt modelId="{767E8F05-6A97-A74A-BE00-423A61ACD66C}" type="pres">
      <dgm:prSet presAssocID="{2A5012F0-5226-7E4F-9AE9-4F717CE1A242}" presName="parentText" presStyleLbl="node1" presStyleIdx="0" presStyleCnt="4" custScaleX="42102">
        <dgm:presLayoutVars>
          <dgm:chMax val="1"/>
          <dgm:bulletEnabled val="1"/>
        </dgm:presLayoutVars>
      </dgm:prSet>
      <dgm:spPr/>
    </dgm:pt>
    <dgm:pt modelId="{F4E64728-FC17-054B-A477-DA5571524FB9}" type="pres">
      <dgm:prSet presAssocID="{2A5012F0-5226-7E4F-9AE9-4F717CE1A242}" presName="descendantText" presStyleLbl="alignAccFollowNode1" presStyleIdx="0" presStyleCnt="4" custScaleX="133786" custScaleY="110694" custLinFactNeighborY="0">
        <dgm:presLayoutVars>
          <dgm:bulletEnabled val="1"/>
        </dgm:presLayoutVars>
      </dgm:prSet>
      <dgm:spPr/>
    </dgm:pt>
    <dgm:pt modelId="{1FF83DE0-5DD2-DF4B-A8D0-970D25187C21}" type="pres">
      <dgm:prSet presAssocID="{1580894D-D610-5B48-BCD6-DAA7A5997E4E}" presName="sp" presStyleCnt="0"/>
      <dgm:spPr/>
    </dgm:pt>
    <dgm:pt modelId="{48AA00C4-3423-F04C-9FAF-E394B6F34ADE}" type="pres">
      <dgm:prSet presAssocID="{A075BC90-7200-9543-97D5-0E157ADC5006}" presName="linNode" presStyleCnt="0"/>
      <dgm:spPr/>
    </dgm:pt>
    <dgm:pt modelId="{3ADD2B2C-493A-2C4D-B45C-08F116054BFC}" type="pres">
      <dgm:prSet presAssocID="{A075BC90-7200-9543-97D5-0E157ADC5006}" presName="parentText" presStyleLbl="node1" presStyleIdx="1" presStyleCnt="4" custScaleX="42102">
        <dgm:presLayoutVars>
          <dgm:chMax val="1"/>
          <dgm:bulletEnabled val="1"/>
        </dgm:presLayoutVars>
      </dgm:prSet>
      <dgm:spPr/>
    </dgm:pt>
    <dgm:pt modelId="{06070C0C-72E7-3242-BA5A-4938A3A4E858}" type="pres">
      <dgm:prSet presAssocID="{A075BC90-7200-9543-97D5-0E157ADC5006}" presName="descendantText" presStyleLbl="alignAccFollowNode1" presStyleIdx="1" presStyleCnt="4" custScaleX="133786" custScaleY="110694" custLinFactNeighborY="-2292">
        <dgm:presLayoutVars>
          <dgm:bulletEnabled val="1"/>
        </dgm:presLayoutVars>
      </dgm:prSet>
      <dgm:spPr/>
    </dgm:pt>
    <dgm:pt modelId="{47A3E089-115F-FA43-A847-4E1FD3708D38}" type="pres">
      <dgm:prSet presAssocID="{E7A861E9-9BB4-8042-9B27-E1005CE54E38}" presName="sp" presStyleCnt="0"/>
      <dgm:spPr/>
    </dgm:pt>
    <dgm:pt modelId="{A5DF2B6A-9ED7-EC42-8B90-60B74AD39075}" type="pres">
      <dgm:prSet presAssocID="{6EDEA79E-A61C-0547-9D1D-251FB80921C6}" presName="linNode" presStyleCnt="0"/>
      <dgm:spPr/>
    </dgm:pt>
    <dgm:pt modelId="{73BC9908-19C3-DF48-AC37-158169871275}" type="pres">
      <dgm:prSet presAssocID="{6EDEA79E-A61C-0547-9D1D-251FB80921C6}" presName="parentText" presStyleLbl="node1" presStyleIdx="2" presStyleCnt="4" custScaleX="42102">
        <dgm:presLayoutVars>
          <dgm:chMax val="1"/>
          <dgm:bulletEnabled val="1"/>
        </dgm:presLayoutVars>
      </dgm:prSet>
      <dgm:spPr/>
    </dgm:pt>
    <dgm:pt modelId="{9940C49E-F59C-9F4A-BEF1-F302CE5C03B2}" type="pres">
      <dgm:prSet presAssocID="{6EDEA79E-A61C-0547-9D1D-251FB80921C6}" presName="descendantText" presStyleLbl="alignAccFollowNode1" presStyleIdx="2" presStyleCnt="4" custScaleX="135184" custScaleY="110694">
        <dgm:presLayoutVars>
          <dgm:bulletEnabled val="1"/>
        </dgm:presLayoutVars>
      </dgm:prSet>
      <dgm:spPr>
        <a:xfrm rot="5400000">
          <a:off x="5768022" y="-2868191"/>
          <a:ext cx="546296" cy="8946822"/>
        </a:xfrm>
        <a:prstGeom prst="round2SameRect">
          <a:avLst/>
        </a:prstGeom>
      </dgm:spPr>
    </dgm:pt>
    <dgm:pt modelId="{D3ADF325-4643-3C4F-9A55-CED5256C6DD6}" type="pres">
      <dgm:prSet presAssocID="{EF33AB65-E3B5-DA42-BC0F-97057C18DEE1}" presName="sp" presStyleCnt="0"/>
      <dgm:spPr/>
    </dgm:pt>
    <dgm:pt modelId="{A0C7DD89-9D2A-BC45-A6DE-77469A9DB6AD}" type="pres">
      <dgm:prSet presAssocID="{9BE3A8C0-2744-4B4E-8F7A-297EBF8746AB}" presName="linNode" presStyleCnt="0"/>
      <dgm:spPr/>
    </dgm:pt>
    <dgm:pt modelId="{45562C02-6221-B546-A0A5-44E14D36110F}" type="pres">
      <dgm:prSet presAssocID="{9BE3A8C0-2744-4B4E-8F7A-297EBF8746AB}" presName="parentText" presStyleLbl="node1" presStyleIdx="3" presStyleCnt="4" custScaleX="42102">
        <dgm:presLayoutVars>
          <dgm:chMax val="1"/>
          <dgm:bulletEnabled val="1"/>
        </dgm:presLayoutVars>
      </dgm:prSet>
      <dgm:spPr/>
    </dgm:pt>
    <dgm:pt modelId="{DDB2F146-0836-1844-8E99-C48554ABE5A1}" type="pres">
      <dgm:prSet presAssocID="{9BE3A8C0-2744-4B4E-8F7A-297EBF8746AB}" presName="descendantText" presStyleLbl="alignAccFollowNode1" presStyleIdx="3" presStyleCnt="4" custScaleX="133786" custScaleY="110694" custLinFactNeighborY="0">
        <dgm:presLayoutVars>
          <dgm:bulletEnabled val="1"/>
        </dgm:presLayoutVars>
      </dgm:prSet>
      <dgm:spPr>
        <a:xfrm rot="5400000">
          <a:off x="5775336" y="-2213753"/>
          <a:ext cx="546296" cy="8933434"/>
        </a:xfrm>
        <a:prstGeom prst="round2SameRect">
          <a:avLst/>
        </a:prstGeom>
      </dgm:spPr>
    </dgm:pt>
  </dgm:ptLst>
  <dgm:cxnLst>
    <dgm:cxn modelId="{D84D5626-E6ED-264D-ABD4-9D7AE4A44058}" type="presOf" srcId="{A075BC90-7200-9543-97D5-0E157ADC5006}" destId="{3ADD2B2C-493A-2C4D-B45C-08F116054BFC}" srcOrd="0" destOrd="0" presId="urn:microsoft.com/office/officeart/2005/8/layout/vList5"/>
    <dgm:cxn modelId="{6AE4542D-4FD3-1E45-8794-B36E3F22B778}" type="presOf" srcId="{FDA08A2E-11AA-A34B-8437-FAFF511DB5F4}" destId="{06070C0C-72E7-3242-BA5A-4938A3A4E858}" srcOrd="0" destOrd="0" presId="urn:microsoft.com/office/officeart/2005/8/layout/vList5"/>
    <dgm:cxn modelId="{98B20936-9AFD-534F-A706-A3081DD0FC37}" srcId="{FA8F9DD3-EFCA-A542-AE27-F8E5E5574012}" destId="{2A5012F0-5226-7E4F-9AE9-4F717CE1A242}" srcOrd="0" destOrd="0" parTransId="{0E054082-3474-4F40-A515-9DAFD2EE8188}" sibTransId="{1580894D-D610-5B48-BCD6-DAA7A5997E4E}"/>
    <dgm:cxn modelId="{2DF56C3B-2D30-054A-BA89-1F26989B2338}" type="presOf" srcId="{9BE3A8C0-2744-4B4E-8F7A-297EBF8746AB}" destId="{45562C02-6221-B546-A0A5-44E14D36110F}" srcOrd="0" destOrd="0" presId="urn:microsoft.com/office/officeart/2005/8/layout/vList5"/>
    <dgm:cxn modelId="{B440066A-7F29-294F-B608-C8975303AE04}" type="presOf" srcId="{94EFE697-80BB-EF4F-B448-79900D695BC1}" destId="{DDB2F146-0836-1844-8E99-C48554ABE5A1}" srcOrd="0" destOrd="0" presId="urn:microsoft.com/office/officeart/2005/8/layout/vList5"/>
    <dgm:cxn modelId="{BCADC76A-852B-464C-92B6-3D5892889A4B}" type="presOf" srcId="{A9E4D24E-C97B-6145-ACC4-326D3C6C65A7}" destId="{F4E64728-FC17-054B-A477-DA5571524FB9}" srcOrd="0" destOrd="0" presId="urn:microsoft.com/office/officeart/2005/8/layout/vList5"/>
    <dgm:cxn modelId="{193AB14D-1F72-C744-8054-55C8249EA490}" type="presOf" srcId="{93900A40-6C37-A14A-BC84-7DAA09CB5F41}" destId="{9940C49E-F59C-9F4A-BEF1-F302CE5C03B2}" srcOrd="0" destOrd="0" presId="urn:microsoft.com/office/officeart/2005/8/layout/vList5"/>
    <dgm:cxn modelId="{8E6EFC71-7298-7B40-9349-BA701224585D}" srcId="{9BE3A8C0-2744-4B4E-8F7A-297EBF8746AB}" destId="{94EFE697-80BB-EF4F-B448-79900D695BC1}" srcOrd="0" destOrd="0" parTransId="{4301937F-12D6-9848-B5B3-4C58BE317D4E}" sibTransId="{93E26AC5-D424-B841-94D8-865AD6A2099F}"/>
    <dgm:cxn modelId="{BD739475-EF8A-9E43-9E93-FF061A609D30}" srcId="{FA8F9DD3-EFCA-A542-AE27-F8E5E5574012}" destId="{9BE3A8C0-2744-4B4E-8F7A-297EBF8746AB}" srcOrd="3" destOrd="0" parTransId="{91CB9D40-9E23-EC4E-9505-2A6875747852}" sibTransId="{E99A3CB5-35AD-414A-9F3B-26A38007A5F6}"/>
    <dgm:cxn modelId="{4A2B305A-F242-3B48-A09B-E503CF21BE96}" srcId="{A075BC90-7200-9543-97D5-0E157ADC5006}" destId="{FDA08A2E-11AA-A34B-8437-FAFF511DB5F4}" srcOrd="0" destOrd="0" parTransId="{14A0B330-E6B8-2A41-9D62-C98245DCB33C}" sibTransId="{0BF371FC-9DB3-E44E-8733-84EF92D91B13}"/>
    <dgm:cxn modelId="{4C4D129B-B8B6-9A4F-B618-6AD6378152E2}" type="presOf" srcId="{6EDEA79E-A61C-0547-9D1D-251FB80921C6}" destId="{73BC9908-19C3-DF48-AC37-158169871275}" srcOrd="0" destOrd="0" presId="urn:microsoft.com/office/officeart/2005/8/layout/vList5"/>
    <dgm:cxn modelId="{70CA8BA4-A423-9B4F-BF5A-B22733FE757C}" srcId="{6EDEA79E-A61C-0547-9D1D-251FB80921C6}" destId="{93900A40-6C37-A14A-BC84-7DAA09CB5F41}" srcOrd="0" destOrd="0" parTransId="{0A6A6410-887D-0141-ABB8-0FBF989AD813}" sibTransId="{A2954198-E125-2640-984A-546B740C7695}"/>
    <dgm:cxn modelId="{75EDB0AD-2CE4-F94D-A02E-A8C279267BE7}" srcId="{FA8F9DD3-EFCA-A542-AE27-F8E5E5574012}" destId="{A075BC90-7200-9543-97D5-0E157ADC5006}" srcOrd="1" destOrd="0" parTransId="{C8F6C502-BE12-614D-B905-15942A89C726}" sibTransId="{E7A861E9-9BB4-8042-9B27-E1005CE54E38}"/>
    <dgm:cxn modelId="{A64D86B0-E397-664D-B975-0D91749B256B}" srcId="{2A5012F0-5226-7E4F-9AE9-4F717CE1A242}" destId="{A9E4D24E-C97B-6145-ACC4-326D3C6C65A7}" srcOrd="0" destOrd="0" parTransId="{32C75B75-260C-A043-8684-2EF99027EB92}" sibTransId="{012805B4-FDE3-5042-BEDA-96D004E63162}"/>
    <dgm:cxn modelId="{54D8EBC9-514D-3045-8EF7-A692EF2D76D4}" srcId="{FA8F9DD3-EFCA-A542-AE27-F8E5E5574012}" destId="{6EDEA79E-A61C-0547-9D1D-251FB80921C6}" srcOrd="2" destOrd="0" parTransId="{DD57549E-F1E1-6F49-8DE4-3BEECA5449DE}" sibTransId="{EF33AB65-E3B5-DA42-BC0F-97057C18DEE1}"/>
    <dgm:cxn modelId="{2DB7E1CC-5371-6D43-AC17-6BFA555819D1}" type="presOf" srcId="{FA8F9DD3-EFCA-A542-AE27-F8E5E5574012}" destId="{024E0F3A-C304-0444-98CE-9B706F327C51}" srcOrd="0" destOrd="0" presId="urn:microsoft.com/office/officeart/2005/8/layout/vList5"/>
    <dgm:cxn modelId="{75CAE6D5-B16B-174B-9AED-C34ADBEE7589}" type="presOf" srcId="{2A5012F0-5226-7E4F-9AE9-4F717CE1A242}" destId="{767E8F05-6A97-A74A-BE00-423A61ACD66C}" srcOrd="0" destOrd="0" presId="urn:microsoft.com/office/officeart/2005/8/layout/vList5"/>
    <dgm:cxn modelId="{513F731D-65D9-DC41-8023-B1148A9D3A8B}" type="presParOf" srcId="{024E0F3A-C304-0444-98CE-9B706F327C51}" destId="{ED0CF208-17AE-DC46-A062-1BBEECD9B3CF}" srcOrd="0" destOrd="0" presId="urn:microsoft.com/office/officeart/2005/8/layout/vList5"/>
    <dgm:cxn modelId="{3E13F238-ED5A-E748-8790-1F81352BD50B}" type="presParOf" srcId="{ED0CF208-17AE-DC46-A062-1BBEECD9B3CF}" destId="{767E8F05-6A97-A74A-BE00-423A61ACD66C}" srcOrd="0" destOrd="0" presId="urn:microsoft.com/office/officeart/2005/8/layout/vList5"/>
    <dgm:cxn modelId="{BD49AB28-CA41-8648-AAE6-7CDDFE6219DF}" type="presParOf" srcId="{ED0CF208-17AE-DC46-A062-1BBEECD9B3CF}" destId="{F4E64728-FC17-054B-A477-DA5571524FB9}" srcOrd="1" destOrd="0" presId="urn:microsoft.com/office/officeart/2005/8/layout/vList5"/>
    <dgm:cxn modelId="{AFC22F6C-24B8-7945-B538-1573A315777F}" type="presParOf" srcId="{024E0F3A-C304-0444-98CE-9B706F327C51}" destId="{1FF83DE0-5DD2-DF4B-A8D0-970D25187C21}" srcOrd="1" destOrd="0" presId="urn:microsoft.com/office/officeart/2005/8/layout/vList5"/>
    <dgm:cxn modelId="{F30F679E-A8A2-8146-921E-D6B7323BEC15}" type="presParOf" srcId="{024E0F3A-C304-0444-98CE-9B706F327C51}" destId="{48AA00C4-3423-F04C-9FAF-E394B6F34ADE}" srcOrd="2" destOrd="0" presId="urn:microsoft.com/office/officeart/2005/8/layout/vList5"/>
    <dgm:cxn modelId="{25C2C448-33E2-5746-A031-429C757E8B1E}" type="presParOf" srcId="{48AA00C4-3423-F04C-9FAF-E394B6F34ADE}" destId="{3ADD2B2C-493A-2C4D-B45C-08F116054BFC}" srcOrd="0" destOrd="0" presId="urn:microsoft.com/office/officeart/2005/8/layout/vList5"/>
    <dgm:cxn modelId="{72166BC9-A3F0-5146-9A94-83EFE23C6727}" type="presParOf" srcId="{48AA00C4-3423-F04C-9FAF-E394B6F34ADE}" destId="{06070C0C-72E7-3242-BA5A-4938A3A4E858}" srcOrd="1" destOrd="0" presId="urn:microsoft.com/office/officeart/2005/8/layout/vList5"/>
    <dgm:cxn modelId="{ACC46A16-FDA1-1546-B58D-4D3D40C02771}" type="presParOf" srcId="{024E0F3A-C304-0444-98CE-9B706F327C51}" destId="{47A3E089-115F-FA43-A847-4E1FD3708D38}" srcOrd="3" destOrd="0" presId="urn:microsoft.com/office/officeart/2005/8/layout/vList5"/>
    <dgm:cxn modelId="{AA0D6088-D204-C848-AE23-9407B06F3713}" type="presParOf" srcId="{024E0F3A-C304-0444-98CE-9B706F327C51}" destId="{A5DF2B6A-9ED7-EC42-8B90-60B74AD39075}" srcOrd="4" destOrd="0" presId="urn:microsoft.com/office/officeart/2005/8/layout/vList5"/>
    <dgm:cxn modelId="{D2CE2860-765D-7442-8C6B-26E7546BCDD3}" type="presParOf" srcId="{A5DF2B6A-9ED7-EC42-8B90-60B74AD39075}" destId="{73BC9908-19C3-DF48-AC37-158169871275}" srcOrd="0" destOrd="0" presId="urn:microsoft.com/office/officeart/2005/8/layout/vList5"/>
    <dgm:cxn modelId="{56EF4598-F123-F149-98D0-692D69EAC395}" type="presParOf" srcId="{A5DF2B6A-9ED7-EC42-8B90-60B74AD39075}" destId="{9940C49E-F59C-9F4A-BEF1-F302CE5C03B2}" srcOrd="1" destOrd="0" presId="urn:microsoft.com/office/officeart/2005/8/layout/vList5"/>
    <dgm:cxn modelId="{3FC34814-4C02-B748-B5B1-7DEE3131FDBA}" type="presParOf" srcId="{024E0F3A-C304-0444-98CE-9B706F327C51}" destId="{D3ADF325-4643-3C4F-9A55-CED5256C6DD6}" srcOrd="5" destOrd="0" presId="urn:microsoft.com/office/officeart/2005/8/layout/vList5"/>
    <dgm:cxn modelId="{C37BF06B-FA88-234B-AB8B-30400E337A8E}" type="presParOf" srcId="{024E0F3A-C304-0444-98CE-9B706F327C51}" destId="{A0C7DD89-9D2A-BC45-A6DE-77469A9DB6AD}" srcOrd="6" destOrd="0" presId="urn:microsoft.com/office/officeart/2005/8/layout/vList5"/>
    <dgm:cxn modelId="{621121F6-1985-F84C-BB46-229994C410D2}" type="presParOf" srcId="{A0C7DD89-9D2A-BC45-A6DE-77469A9DB6AD}" destId="{45562C02-6221-B546-A0A5-44E14D36110F}" srcOrd="0" destOrd="0" presId="urn:microsoft.com/office/officeart/2005/8/layout/vList5"/>
    <dgm:cxn modelId="{7B64262C-A154-FD4B-89E3-6270587E8617}" type="presParOf" srcId="{A0C7DD89-9D2A-BC45-A6DE-77469A9DB6AD}" destId="{DDB2F146-0836-1844-8E99-C48554ABE5A1}"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64728-FC17-054B-A477-DA5571524FB9}">
      <dsp:nvSpPr>
        <dsp:cNvPr id="0" name=""/>
        <dsp:cNvSpPr/>
      </dsp:nvSpPr>
      <dsp:spPr>
        <a:xfrm rot="5400000">
          <a:off x="5775336" y="-4156985"/>
          <a:ext cx="546296"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One region of lymph nodes, or spleen or thymus or </a:t>
          </a:r>
          <a:r>
            <a:rPr lang="en-GB" sz="1800" b="0" i="0" u="none" kern="1200" dirty="0" err="1">
              <a:solidFill>
                <a:prstClr val="black">
                  <a:hueOff val="0"/>
                  <a:satOff val="0"/>
                  <a:lumOff val="0"/>
                  <a:alphaOff val="0"/>
                </a:prstClr>
              </a:solidFill>
              <a:latin typeface="Arial" panose="020B0604020202020204"/>
              <a:ea typeface="+mn-ea"/>
              <a:cs typeface="+mn-cs"/>
            </a:rPr>
            <a:t>Waldeyer's</a:t>
          </a:r>
          <a:r>
            <a:rPr lang="en-GB" sz="1800" b="0" i="0" u="none" kern="1200" dirty="0">
              <a:solidFill>
                <a:prstClr val="black">
                  <a:hueOff val="0"/>
                  <a:satOff val="0"/>
                  <a:lumOff val="0"/>
                  <a:alphaOff val="0"/>
                </a:prstClr>
              </a:solidFill>
              <a:latin typeface="Arial" panose="020B0604020202020204"/>
              <a:ea typeface="+mn-ea"/>
              <a:cs typeface="+mn-cs"/>
            </a:rPr>
            <a:t> ring enlarged</a:t>
          </a:r>
        </a:p>
      </dsp:txBody>
      <dsp:txXfrm rot="-5400000">
        <a:off x="1581767" y="63252"/>
        <a:ext cx="8906766" cy="492960"/>
      </dsp:txXfrm>
    </dsp:sp>
    <dsp:sp modelId="{767E8F05-6A97-A74A-BE00-423A61ACD66C}">
      <dsp:nvSpPr>
        <dsp:cNvPr id="0" name=""/>
        <dsp:cNvSpPr/>
      </dsp:nvSpPr>
      <dsp:spPr>
        <a:xfrm>
          <a:off x="398" y="1282"/>
          <a:ext cx="1581368" cy="6168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US" sz="3100" kern="1200" dirty="0"/>
            <a:t>I</a:t>
          </a:r>
        </a:p>
      </dsp:txBody>
      <dsp:txXfrm>
        <a:off x="30512" y="31396"/>
        <a:ext cx="1521140" cy="556670"/>
      </dsp:txXfrm>
    </dsp:sp>
    <dsp:sp modelId="{06070C0C-72E7-3242-BA5A-4938A3A4E858}">
      <dsp:nvSpPr>
        <dsp:cNvPr id="0" name=""/>
        <dsp:cNvSpPr/>
      </dsp:nvSpPr>
      <dsp:spPr>
        <a:xfrm rot="5400000">
          <a:off x="5775336" y="-3520552"/>
          <a:ext cx="546296" cy="893343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Two regions of lymph nodes enlarged on the same side of diaphragm </a:t>
          </a:r>
        </a:p>
      </dsp:txBody>
      <dsp:txXfrm rot="-5400000">
        <a:off x="1581767" y="699685"/>
        <a:ext cx="8906766" cy="492960"/>
      </dsp:txXfrm>
    </dsp:sp>
    <dsp:sp modelId="{3ADD2B2C-493A-2C4D-B45C-08F116054BFC}">
      <dsp:nvSpPr>
        <dsp:cNvPr id="0" name=""/>
        <dsp:cNvSpPr/>
      </dsp:nvSpPr>
      <dsp:spPr>
        <a:xfrm>
          <a:off x="398" y="649026"/>
          <a:ext cx="1581368" cy="6168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GB" sz="3100" b="0" i="0" u="none" kern="1200" dirty="0"/>
            <a:t>II </a:t>
          </a:r>
          <a:endParaRPr lang="en-GB" sz="3100" kern="1200" dirty="0"/>
        </a:p>
      </dsp:txBody>
      <dsp:txXfrm>
        <a:off x="30512" y="679140"/>
        <a:ext cx="1521140" cy="556670"/>
      </dsp:txXfrm>
    </dsp:sp>
    <dsp:sp modelId="{9940C49E-F59C-9F4A-BEF1-F302CE5C03B2}">
      <dsp:nvSpPr>
        <dsp:cNvPr id="0" name=""/>
        <dsp:cNvSpPr/>
      </dsp:nvSpPr>
      <dsp:spPr>
        <a:xfrm rot="5400000">
          <a:off x="5768022" y="-2868191"/>
          <a:ext cx="546296" cy="8946822"/>
        </a:xfrm>
        <a:prstGeom prst="round2SameRect">
          <a:avLst/>
        </a:prstGeom>
        <a:solidFill>
          <a:srgbClr val="005EB8">
            <a:alpha val="90000"/>
            <a:tint val="40000"/>
            <a:hueOff val="0"/>
            <a:satOff val="0"/>
            <a:lumOff val="0"/>
            <a:alphaOff val="0"/>
          </a:srgbClr>
        </a:solidFill>
        <a:ln w="12700" cap="flat" cmpd="sng" algn="ctr">
          <a:solidFill>
            <a:srgbClr val="005EB8">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4790" tIns="112395" rIns="224790" bIns="11239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Lymph nodes enlarged on both sides of diaphragm </a:t>
          </a:r>
        </a:p>
      </dsp:txBody>
      <dsp:txXfrm rot="-5400000">
        <a:off x="1567759" y="1358740"/>
        <a:ext cx="8920154" cy="492960"/>
      </dsp:txXfrm>
    </dsp:sp>
    <dsp:sp modelId="{73BC9908-19C3-DF48-AC37-158169871275}">
      <dsp:nvSpPr>
        <dsp:cNvPr id="0" name=""/>
        <dsp:cNvSpPr/>
      </dsp:nvSpPr>
      <dsp:spPr>
        <a:xfrm>
          <a:off x="398" y="1296770"/>
          <a:ext cx="1567360" cy="6168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GB" sz="3100" b="0" i="0" u="none" kern="1200" dirty="0"/>
            <a:t>III</a:t>
          </a:r>
        </a:p>
      </dsp:txBody>
      <dsp:txXfrm>
        <a:off x="30512" y="1326884"/>
        <a:ext cx="1507132" cy="556670"/>
      </dsp:txXfrm>
    </dsp:sp>
    <dsp:sp modelId="{DDB2F146-0836-1844-8E99-C48554ABE5A1}">
      <dsp:nvSpPr>
        <dsp:cNvPr id="0" name=""/>
        <dsp:cNvSpPr/>
      </dsp:nvSpPr>
      <dsp:spPr>
        <a:xfrm rot="5400000">
          <a:off x="5775336" y="-2213753"/>
          <a:ext cx="546296" cy="8933434"/>
        </a:xfrm>
        <a:prstGeom prst="round2SameRect">
          <a:avLst/>
        </a:prstGeom>
        <a:solidFill>
          <a:srgbClr val="005EB8">
            <a:alpha val="90000"/>
            <a:tint val="40000"/>
            <a:hueOff val="0"/>
            <a:satOff val="0"/>
            <a:lumOff val="0"/>
            <a:alphaOff val="0"/>
          </a:srgbClr>
        </a:solidFill>
        <a:ln w="12700" cap="flat" cmpd="sng" algn="ctr">
          <a:solidFill>
            <a:srgbClr val="005EB8">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4790" tIns="112395" rIns="224790" bIns="112395" numCol="1" spcCol="1270" anchor="ctr" anchorCtr="0">
          <a:noAutofit/>
        </a:bodyPr>
        <a:lstStyle/>
        <a:p>
          <a:pPr marL="0" lvl="1" indent="0" algn="l" defTabSz="800100">
            <a:lnSpc>
              <a:spcPct val="90000"/>
            </a:lnSpc>
            <a:spcBef>
              <a:spcPct val="0"/>
            </a:spcBef>
            <a:spcAft>
              <a:spcPct val="15000"/>
            </a:spcAft>
            <a:buNone/>
          </a:pPr>
          <a:r>
            <a:rPr lang="en-GB" sz="1800" b="0" i="0" u="none" kern="1200" dirty="0">
              <a:solidFill>
                <a:prstClr val="black">
                  <a:hueOff val="0"/>
                  <a:satOff val="0"/>
                  <a:lumOff val="0"/>
                  <a:alphaOff val="0"/>
                </a:prstClr>
              </a:solidFill>
              <a:latin typeface="Arial" panose="020B0604020202020204"/>
              <a:ea typeface="+mn-ea"/>
              <a:cs typeface="+mn-cs"/>
            </a:rPr>
            <a:t>Disease outside lymph nodes e.g. liver, bone marrow </a:t>
          </a:r>
        </a:p>
      </dsp:txBody>
      <dsp:txXfrm rot="-5400000">
        <a:off x="1581767" y="2006484"/>
        <a:ext cx="8906766" cy="492960"/>
      </dsp:txXfrm>
    </dsp:sp>
    <dsp:sp modelId="{45562C02-6221-B546-A0A5-44E14D36110F}">
      <dsp:nvSpPr>
        <dsp:cNvPr id="0" name=""/>
        <dsp:cNvSpPr/>
      </dsp:nvSpPr>
      <dsp:spPr>
        <a:xfrm>
          <a:off x="398" y="1944514"/>
          <a:ext cx="1581368" cy="6168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GB" sz="3100" kern="1200" dirty="0"/>
            <a:t>IV</a:t>
          </a:r>
        </a:p>
      </dsp:txBody>
      <dsp:txXfrm>
        <a:off x="30512" y="1974628"/>
        <a:ext cx="1521140" cy="55667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04/12/2025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04/12/2025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Welcome to this NDRS training module on Haematology – Lymphoma which has been designed to help Cancer Administration staff gain a better understanding of Lymphoma… the terminology used by the clinical teams …and where to find guidance on the correct codes.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determine the exact type and extent of the lymphoma, further tests may be needed…</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868033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may include immunophenotyping or further imaging</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3329930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ICD10 code may vary depending on the exact type of Lymphoma. Your clinical team will provide an exact diagnosis description which will enable you to determine the relevant codes from the searchable PDF reference list contained in Appendix A, Classification.  Instructions on downloading this are included in the Summary.</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2650812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like the ICD10 topography code, the ICD-O-3 morphology code may also vary depending on the exact type. </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2413694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Always refer to your clinical team and the searchable reference list in Appendix A for the correct description and morphology codes to record. </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9995079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Non-</a:t>
            </a:r>
            <a:r>
              <a:rPr lang="en-GB" dirty="0" err="1"/>
              <a:t>Hodgkins</a:t>
            </a:r>
            <a:r>
              <a:rPr lang="en-GB" dirty="0"/>
              <a:t> Lymphoma has more than 30 different sub-types.  Again, always refer to your clinical team and Appendix A for the correct ICD10 and ICD-O-3 codes to use</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4150221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With the exception of primary cutaneous lymphomas, all Lymphomas in adults and Hodgkin Lymphomas in children are staged using the Ann Arbor staging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40488679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…whereas Non-Hodgkin Lymphomas in children are staged using the Murphy St Jude staging system. </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40858961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all primary cutaneous lymphomas diagnosed from 1</a:t>
            </a:r>
            <a:r>
              <a:rPr lang="en-GB" baseline="30000" dirty="0"/>
              <a:t>st</a:t>
            </a:r>
            <a:r>
              <a:rPr lang="en-GB" dirty="0"/>
              <a:t> January 2026, please record a stage in UICC TNM v9</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4333702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important that the reported date and reporting organisation are also recorded to ensure that the site-specific stage is included in the COSD submission</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1030395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We’re going to give you a brief introduction to Lymphoma including some of the symptoms that patients might experience.  We’ll then look at the diagnosis &amp; treatment options. This module can be paused at any time. A PDF of these slides is also available for reference.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grading system used for lymphomas will depend on the type of lymphoma. Non-Hodgkin Lymphoma grading is shown here.  For other types of lymphoma, please refer to your clinical team.</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33062371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surgery is not usually appropriate for haematological disease, where a lymphoma is organ confined, excision may be suitable and offer a curative treatment.  Surgical excision of lymph nodes is often part of the diagnostic process</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16563354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Chemotherapy is a common treatment for lymphoma, often using different drugs in combination</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17046708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Some patients may be offered a stem cell transplant, the purpose of which is to replace the abnormal cells with healthy versions that will develop from the new stem cells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5845126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Prior to the transplant, chemotherapy, sometimes in combination with radiotherapy, will be used to destroy the malignant cells.  Where donor cells are used, the patient’s immune system may need to be suppressed to prevent rejection.</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39254461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23305893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While there are numerous specific types of lymphoma, they are broadly categorised as Hodgkin and non-Hodgkin</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19324699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diagnostic process requires multiple tests, potentially including surgical excision of lymph nodes.</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2085165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Non-Hodgkin lymphoma in children requires a different staging system to that used in adults</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1565392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Chemotherapy is the usual treatment although stem cell transplants may be offered.  Surgery might be suitable for organ-confined lymphomas</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2190696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off by looking at the various types of Lymphoma…</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2136739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Haematology classification is complicated and usually relies on a number of test results to allow the clinical team to provide you with an exact diagnosis description.  The searchable PDF: Haematology Appendix A, Classification will guide you to the correct ICD10 diagnosis- and ICD-O-3 morphology-codes for that diagnosis.</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6126367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 all haematological conditions are C coded as malignant in ICD10.  While all C coded haematological disease must be recorded, please refer to Appendix C of the COSD user guide for the other conditions that require a COSD record.</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4307426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broadly speaking, fall under either </a:t>
            </a:r>
            <a:r>
              <a:rPr lang="en-GB" dirty="0" err="1"/>
              <a:t>Hodgkins</a:t>
            </a:r>
            <a:r>
              <a:rPr lang="en-GB" dirty="0"/>
              <a:t> lymphoma or non-</a:t>
            </a:r>
            <a:r>
              <a:rPr lang="en-GB" dirty="0" err="1"/>
              <a:t>hodgkins</a:t>
            </a:r>
            <a:r>
              <a:rPr lang="en-GB" dirty="0"/>
              <a:t> lymphoma.  However, there are many different sub-types.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1684815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no specific causes have been identified for most lymphomas, risk factors for some lymphomas include bacterial or viral infections…</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3395733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as well as a compromised immune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776365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Patients may present with painless swelling, unexplained weight loss or night sweats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1521584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Most lymphomas arise in the lymph nodes while roughly a third are extranodal</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1056058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Diagnosis of lymphomas usually requires a range of tests including blood tests, imaging and biopsies</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6258193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04/12/2025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04/12/2025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04/12/2025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04/12/2025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04/12/2025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9.jp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notesSlide" Target="../notesSlides/notesSlide16.xml"/><Relationship Id="rId9" Type="http://schemas.microsoft.com/office/2007/relationships/diagramDrawing" Target="../diagrams/drawing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12.png"/><Relationship Id="rId5" Type="http://schemas.openxmlformats.org/officeDocument/2006/relationships/image" Target="../media/image14.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5.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a:bodyPr>
          <a:lstStyle/>
          <a:p>
            <a:r>
              <a:rPr lang="en-GB" sz="2800" dirty="0"/>
              <a:t>Haematology – Lymphoma</a:t>
            </a:r>
          </a:p>
          <a:p>
            <a:r>
              <a:rPr lang="en-GB" sz="2800" dirty="0"/>
              <a:t>v6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04/12/2025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7" name="Audio 6">
            <a:hlinkClick r:id="" action="ppaction://media"/>
            <a:extLst>
              <a:ext uri="{FF2B5EF4-FFF2-40B4-BE49-F238E27FC236}">
                <a16:creationId xmlns:a16="http://schemas.microsoft.com/office/drawing/2014/main" id="{572DCAF4-9E95-4D87-BA2A-2F629C5365C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8861"/>
    </mc:Choice>
    <mc:Fallback xmlns="">
      <p:transition spd="slow" advTm="188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499100" cy="4741453"/>
          </a:xfrm>
        </p:spPr>
        <p:txBody>
          <a:bodyPr>
            <a:normAutofit/>
          </a:bodyPr>
          <a:lstStyle/>
          <a:p>
            <a:r>
              <a:rPr lang="en-GB" dirty="0"/>
              <a:t>Further tests may be required to refine the diagnosis of lymphoma after the diagnosis has been made from a biopsy </a:t>
            </a:r>
          </a:p>
          <a:p>
            <a:endParaRPr lang="en-GB" dirty="0"/>
          </a:p>
          <a:p>
            <a:r>
              <a:rPr lang="en-GB" dirty="0"/>
              <a:t>This will assess the extent of involvement of other lymph nodes or organs in the body and determine the likely prognosis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9" name="Picture 8">
            <a:extLst>
              <a:ext uri="{FF2B5EF4-FFF2-40B4-BE49-F238E27FC236}">
                <a16:creationId xmlns:a16="http://schemas.microsoft.com/office/drawing/2014/main" id="{B4D99DBA-92D6-42AF-8444-0D926AF44A2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634879" y="2560584"/>
            <a:ext cx="2384425" cy="2384425"/>
          </a:xfrm>
          <a:prstGeom prst="rect">
            <a:avLst/>
          </a:prstGeom>
        </p:spPr>
      </p:pic>
      <p:pic>
        <p:nvPicPr>
          <p:cNvPr id="10" name="Picture 9">
            <a:extLst>
              <a:ext uri="{FF2B5EF4-FFF2-40B4-BE49-F238E27FC236}">
                <a16:creationId xmlns:a16="http://schemas.microsoft.com/office/drawing/2014/main" id="{64C6D8FF-F5A0-4481-9AC4-F013B10A0CE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112249" y="3901255"/>
            <a:ext cx="2384425" cy="2384425"/>
          </a:xfrm>
          <a:prstGeom prst="rect">
            <a:avLst/>
          </a:prstGeom>
        </p:spPr>
      </p:pic>
      <p:pic>
        <p:nvPicPr>
          <p:cNvPr id="11" name="Picture 10" descr="Icon&#10;&#10;Description automatically generated">
            <a:extLst>
              <a:ext uri="{FF2B5EF4-FFF2-40B4-BE49-F238E27FC236}">
                <a16:creationId xmlns:a16="http://schemas.microsoft.com/office/drawing/2014/main" id="{6A494708-AAAE-4306-80EA-F491D9EC257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12250" y="1219914"/>
            <a:ext cx="2384425" cy="2384425"/>
          </a:xfrm>
          <a:prstGeom prst="rect">
            <a:avLst/>
          </a:prstGeom>
        </p:spPr>
      </p:pic>
      <p:pic>
        <p:nvPicPr>
          <p:cNvPr id="7" name="Audio 6">
            <a:hlinkClick r:id="" action="ppaction://media"/>
            <a:extLst>
              <a:ext uri="{FF2B5EF4-FFF2-40B4-BE49-F238E27FC236}">
                <a16:creationId xmlns:a16="http://schemas.microsoft.com/office/drawing/2014/main" id="{F0867858-1070-45C2-BD54-40904ABD1919}"/>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0062473"/>
      </p:ext>
    </p:extLst>
  </p:cSld>
  <p:clrMapOvr>
    <a:masterClrMapping/>
  </p:clrMapOvr>
  <mc:AlternateContent xmlns:mc="http://schemas.openxmlformats.org/markup-compatibility/2006" xmlns:p14="http://schemas.microsoft.com/office/powerpoint/2010/main">
    <mc:Choice Requires="p14">
      <p:transition spd="slow" p14:dur="2000" advTm="8926"/>
    </mc:Choice>
    <mc:Fallback xmlns="">
      <p:transition spd="slow" advTm="89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2972211"/>
            <a:ext cx="6578601" cy="3466690"/>
          </a:xfrm>
        </p:spPr>
        <p:txBody>
          <a:bodyPr>
            <a:normAutofit/>
          </a:bodyPr>
          <a:lstStyle/>
          <a:p>
            <a:pPr marL="723900" lvl="2" indent="-279400"/>
            <a:r>
              <a:rPr lang="en-GB" sz="2400" dirty="0"/>
              <a:t>Immunophenotyping, Cytogenetics, Molecular Biology of the Lymphoma cells from the biopsy </a:t>
            </a:r>
          </a:p>
          <a:p>
            <a:pPr marL="723900" lvl="2" indent="-279400"/>
            <a:r>
              <a:rPr lang="en-GB" sz="2400" dirty="0"/>
              <a:t>Lactate dehydrogenase levels (LDH – a type of protein in the blood)</a:t>
            </a:r>
          </a:p>
          <a:p>
            <a:pPr marL="723900" lvl="2" indent="-279400"/>
            <a:r>
              <a:rPr lang="en-GB" sz="2400" dirty="0"/>
              <a:t>Bone marrow aspirate and trephine biopsy </a:t>
            </a:r>
          </a:p>
          <a:p>
            <a:pPr marL="723900" lvl="2" indent="-279400"/>
            <a:r>
              <a:rPr lang="en-GB" sz="2400" dirty="0"/>
              <a:t>PET-CT scan </a:t>
            </a:r>
          </a:p>
          <a:p>
            <a:pPr marL="723900" lvl="2" indent="-279400"/>
            <a:r>
              <a:rPr lang="en-GB" sz="2400" dirty="0"/>
              <a:t>MRI scan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8" name="Content Placeholder 8">
            <a:extLst>
              <a:ext uri="{FF2B5EF4-FFF2-40B4-BE49-F238E27FC236}">
                <a16:creationId xmlns:a16="http://schemas.microsoft.com/office/drawing/2014/main" id="{248E18C5-85EA-4095-A0CA-B06E429F19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7463" y="2934111"/>
            <a:ext cx="4551865" cy="3031614"/>
          </a:xfrm>
          <a:prstGeom prst="rect">
            <a:avLst/>
          </a:prstGeom>
        </p:spPr>
      </p:pic>
      <p:sp>
        <p:nvSpPr>
          <p:cNvPr id="9" name="TextBox 8">
            <a:extLst>
              <a:ext uri="{FF2B5EF4-FFF2-40B4-BE49-F238E27FC236}">
                <a16:creationId xmlns:a16="http://schemas.microsoft.com/office/drawing/2014/main" id="{875A5714-F376-4F45-A812-386EEB6AA86B}"/>
              </a:ext>
            </a:extLst>
          </p:cNvPr>
          <p:cNvSpPr txBox="1"/>
          <p:nvPr/>
        </p:nvSpPr>
        <p:spPr>
          <a:xfrm>
            <a:off x="694563" y="1492336"/>
            <a:ext cx="10748138" cy="1200329"/>
          </a:xfrm>
          <a:prstGeom prst="rect">
            <a:avLst/>
          </a:prstGeom>
          <a:noFill/>
        </p:spPr>
        <p:txBody>
          <a:bodyPr wrap="square" rtlCol="0">
            <a:spAutoFit/>
          </a:bodyPr>
          <a:lstStyle/>
          <a:p>
            <a:r>
              <a:rPr lang="en-GB" sz="2400" dirty="0"/>
              <a:t>The results will help the Multidisciplinary Team decide on the best treatment for the patient. Tests may include: </a:t>
            </a:r>
          </a:p>
          <a:p>
            <a:endParaRPr lang="en-GB" sz="2400" dirty="0"/>
          </a:p>
        </p:txBody>
      </p:sp>
      <p:pic>
        <p:nvPicPr>
          <p:cNvPr id="7" name="Audio 6">
            <a:hlinkClick r:id="" action="ppaction://media"/>
            <a:extLst>
              <a:ext uri="{FF2B5EF4-FFF2-40B4-BE49-F238E27FC236}">
                <a16:creationId xmlns:a16="http://schemas.microsoft.com/office/drawing/2014/main" id="{66F287C2-58EF-45BE-8EB3-5D745B359F9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49314903"/>
      </p:ext>
    </p:extLst>
  </p:cSld>
  <p:clrMapOvr>
    <a:masterClrMapping/>
  </p:clrMapOvr>
  <mc:AlternateContent xmlns:mc="http://schemas.openxmlformats.org/markup-compatibility/2006" xmlns:p14="http://schemas.microsoft.com/office/powerpoint/2010/main">
    <mc:Choice Requires="p14">
      <p:transition spd="slow" p14:dur="2000" advTm="7393"/>
    </mc:Choice>
    <mc:Fallback xmlns="">
      <p:transition spd="slow" advTm="73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ICD10 Classification &amp;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179725" cy="4741453"/>
          </a:xfrm>
        </p:spPr>
        <p:txBody>
          <a:bodyPr>
            <a:normAutofit fontScale="92500" lnSpcReduction="10000"/>
          </a:bodyPr>
          <a:lstStyle/>
          <a:p>
            <a:pPr marL="0" indent="0">
              <a:buNone/>
            </a:pPr>
            <a:r>
              <a:rPr lang="en-GB" dirty="0"/>
              <a:t>Hodgkin lymphoma – ICD10 code: Variable</a:t>
            </a:r>
          </a:p>
          <a:p>
            <a:pPr marL="0" indent="0">
              <a:buNone/>
            </a:pPr>
            <a:endParaRPr lang="en-GB" dirty="0"/>
          </a:p>
          <a:p>
            <a:pPr marL="0" indent="0">
              <a:buNone/>
            </a:pPr>
            <a:r>
              <a:rPr lang="en-GB" dirty="0"/>
              <a:t>The ICD10 topography code may vary depending on the specific diagnostic test results</a:t>
            </a:r>
          </a:p>
          <a:p>
            <a:pPr marL="0" indent="0">
              <a:buNone/>
            </a:pPr>
            <a:endParaRPr lang="en-GB" dirty="0"/>
          </a:p>
          <a:p>
            <a:r>
              <a:rPr lang="en-GB" dirty="0"/>
              <a:t>Always refer to the clinical team for guidance on the exact diagnosis.</a:t>
            </a:r>
          </a:p>
          <a:p>
            <a:endParaRPr lang="en-GB" dirty="0"/>
          </a:p>
          <a:p>
            <a:pPr marL="0" lvl="0" indent="0">
              <a:buNone/>
            </a:pPr>
            <a:r>
              <a:rPr lang="en-GB" dirty="0">
                <a:solidFill>
                  <a:srgbClr val="353535"/>
                </a:solidFill>
              </a:rPr>
              <a:t>Please refer to the searchable reference list provided in: NDRS PDF: Haematology – Appendix A, Classifications for the relevant ICD10 code to use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7" name="Audio 6">
            <a:hlinkClick r:id="" action="ppaction://media"/>
            <a:extLst>
              <a:ext uri="{FF2B5EF4-FFF2-40B4-BE49-F238E27FC236}">
                <a16:creationId xmlns:a16="http://schemas.microsoft.com/office/drawing/2014/main" id="{E4C99718-F4E7-4FAD-90BD-75A361293D5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pic>
        <p:nvPicPr>
          <p:cNvPr id="9" name="Picture 8">
            <a:extLst>
              <a:ext uri="{FF2B5EF4-FFF2-40B4-BE49-F238E27FC236}">
                <a16:creationId xmlns:a16="http://schemas.microsoft.com/office/drawing/2014/main" id="{7C86A8C5-9AA8-0D66-3BCF-79E7D0849E6A}"/>
              </a:ext>
            </a:extLst>
          </p:cNvPr>
          <p:cNvPicPr>
            <a:picLocks noChangeAspect="1"/>
          </p:cNvPicPr>
          <p:nvPr/>
        </p:nvPicPr>
        <p:blipFill>
          <a:blip r:embed="rId6"/>
          <a:stretch>
            <a:fillRect/>
          </a:stretch>
        </p:blipFill>
        <p:spPr>
          <a:xfrm>
            <a:off x="7017925" y="2183630"/>
            <a:ext cx="4958175" cy="2824747"/>
          </a:xfrm>
          <a:prstGeom prst="rect">
            <a:avLst/>
          </a:prstGeom>
          <a:ln>
            <a:solidFill>
              <a:srgbClr val="228789"/>
            </a:solidFill>
          </a:ln>
        </p:spPr>
      </p:pic>
      <p:sp>
        <p:nvSpPr>
          <p:cNvPr id="10" name="Oval 9">
            <a:extLst>
              <a:ext uri="{FF2B5EF4-FFF2-40B4-BE49-F238E27FC236}">
                <a16:creationId xmlns:a16="http://schemas.microsoft.com/office/drawing/2014/main" id="{4991ABE8-78DD-E2FF-8368-8F9CCA322041}"/>
              </a:ext>
            </a:extLst>
          </p:cNvPr>
          <p:cNvSpPr/>
          <p:nvPr/>
        </p:nvSpPr>
        <p:spPr>
          <a:xfrm>
            <a:off x="9336896" y="2560320"/>
            <a:ext cx="853440" cy="2157984"/>
          </a:xfrm>
          <a:prstGeom prst="ellipse">
            <a:avLst/>
          </a:prstGeom>
          <a:noFill/>
          <a:ln>
            <a:solidFill>
              <a:srgbClr val="2287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1F3746EC-E6EE-BFB6-9C4B-65DB9CA34007}"/>
              </a:ext>
            </a:extLst>
          </p:cNvPr>
          <p:cNvCxnSpPr>
            <a:cxnSpLocks/>
            <a:endCxn id="10" idx="2"/>
          </p:cNvCxnSpPr>
          <p:nvPr/>
        </p:nvCxnSpPr>
        <p:spPr>
          <a:xfrm flipV="1">
            <a:off x="6760029" y="3639312"/>
            <a:ext cx="2576867" cy="1177163"/>
          </a:xfrm>
          <a:prstGeom prst="straightConnector1">
            <a:avLst/>
          </a:prstGeom>
          <a:ln>
            <a:solidFill>
              <a:srgbClr val="22878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7681213"/>
      </p:ext>
    </p:extLst>
  </p:cSld>
  <p:clrMapOvr>
    <a:masterClrMapping/>
  </p:clrMapOvr>
  <mc:AlternateContent xmlns:mc="http://schemas.openxmlformats.org/markup-compatibility/2006" xmlns:p14="http://schemas.microsoft.com/office/powerpoint/2010/main">
    <mc:Choice Requires="p14">
      <p:transition spd="slow" p14:dur="2000" advTm="25714"/>
    </mc:Choice>
    <mc:Fallback xmlns="">
      <p:transition spd="slow" advTm="257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ICD10 Classification &amp;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48210"/>
            <a:ext cx="10515600" cy="4741453"/>
          </a:xfrm>
        </p:spPr>
        <p:txBody>
          <a:bodyPr>
            <a:noAutofit/>
          </a:bodyPr>
          <a:lstStyle/>
          <a:p>
            <a:pPr marL="0" indent="0">
              <a:buNone/>
            </a:pPr>
            <a:r>
              <a:rPr lang="en-GB" sz="2200" dirty="0"/>
              <a:t>Hodgkin lymphoma – ICD10 code: Variable</a:t>
            </a:r>
          </a:p>
          <a:p>
            <a:pPr marL="0" indent="0">
              <a:buNone/>
            </a:pPr>
            <a:endParaRPr lang="en-GB" sz="2200" dirty="0"/>
          </a:p>
          <a:p>
            <a:pPr marL="0" indent="0">
              <a:buNone/>
            </a:pPr>
            <a:r>
              <a:rPr lang="en-GB" sz="2200" dirty="0"/>
              <a:t>Some examples of descriptions &amp; ICD-O-3 Morphology codes are:</a:t>
            </a:r>
          </a:p>
          <a:p>
            <a:pPr marL="723900" indent="-279400"/>
            <a:r>
              <a:rPr lang="en-GB" sz="2200" dirty="0"/>
              <a:t>Nodular sclerosis – M9663/3</a:t>
            </a:r>
          </a:p>
          <a:p>
            <a:pPr marL="723900" indent="-279400"/>
            <a:r>
              <a:rPr lang="en-GB" sz="2200" dirty="0"/>
              <a:t>Mixed cellularity – M9652/3</a:t>
            </a:r>
          </a:p>
          <a:p>
            <a:pPr marL="723900" indent="-279400"/>
            <a:r>
              <a:rPr lang="en-GB" sz="2200" dirty="0"/>
              <a:t>Lymphocyte-rich – M9651/3</a:t>
            </a:r>
          </a:p>
          <a:p>
            <a:pPr marL="723900" indent="-279400"/>
            <a:endParaRPr lang="en-GB" sz="2200" dirty="0"/>
          </a:p>
          <a:p>
            <a:pPr marL="723900" indent="-279400"/>
            <a:endParaRPr lang="en-GB" sz="22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10" name="Audio 9">
            <a:hlinkClick r:id="" action="ppaction://media"/>
            <a:extLst>
              <a:ext uri="{FF2B5EF4-FFF2-40B4-BE49-F238E27FC236}">
                <a16:creationId xmlns:a16="http://schemas.microsoft.com/office/drawing/2014/main" id="{1FCFE30E-B06A-A815-ACD7-D0EB5EA232EE}"/>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38992395"/>
      </p:ext>
    </p:extLst>
  </p:cSld>
  <p:clrMapOvr>
    <a:masterClrMapping/>
  </p:clrMapOvr>
  <mc:AlternateContent xmlns:mc="http://schemas.openxmlformats.org/markup-compatibility/2006" xmlns:p14="http://schemas.microsoft.com/office/powerpoint/2010/main">
    <mc:Choice Requires="p14">
      <p:transition spd="slow" p14:dur="2000" advTm="10229"/>
    </mc:Choice>
    <mc:Fallback xmlns="">
      <p:transition spd="slow" advTm="102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ICD10 Classification &amp;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48210"/>
            <a:ext cx="5834743" cy="4741453"/>
          </a:xfrm>
        </p:spPr>
        <p:txBody>
          <a:bodyPr>
            <a:noAutofit/>
          </a:bodyPr>
          <a:lstStyle/>
          <a:p>
            <a:pPr marL="0" indent="0">
              <a:buNone/>
            </a:pPr>
            <a:r>
              <a:rPr lang="en-GB" sz="2200" dirty="0"/>
              <a:t>The ICD-O-3 morphology will also vary depending on the specific diagnostic test results – always refer to the clinical team for guidance on the exact diagnosis description</a:t>
            </a:r>
          </a:p>
          <a:p>
            <a:pPr marL="723900" indent="-279400"/>
            <a:r>
              <a:rPr lang="en-GB" sz="2200" dirty="0"/>
              <a:t>Please refer to the searchable reference list provided in the PDF: Haematology – Appendix A, Classifications for the relevant ICD-O-3 morphology codes to use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13" name="Audio 12">
            <a:hlinkClick r:id="" action="ppaction://media"/>
            <a:extLst>
              <a:ext uri="{FF2B5EF4-FFF2-40B4-BE49-F238E27FC236}">
                <a16:creationId xmlns:a16="http://schemas.microsoft.com/office/drawing/2014/main" id="{E60F7C07-441A-0F03-EA9D-F206C1128C2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pic>
        <p:nvPicPr>
          <p:cNvPr id="9" name="Picture 8">
            <a:extLst>
              <a:ext uri="{FF2B5EF4-FFF2-40B4-BE49-F238E27FC236}">
                <a16:creationId xmlns:a16="http://schemas.microsoft.com/office/drawing/2014/main" id="{3B18DF3D-9EF3-638A-4F4B-87C0F3A874A0}"/>
              </a:ext>
            </a:extLst>
          </p:cNvPr>
          <p:cNvPicPr>
            <a:picLocks noChangeAspect="1"/>
          </p:cNvPicPr>
          <p:nvPr/>
        </p:nvPicPr>
        <p:blipFill>
          <a:blip r:embed="rId6"/>
          <a:stretch>
            <a:fillRect/>
          </a:stretch>
        </p:blipFill>
        <p:spPr>
          <a:xfrm>
            <a:off x="7017925" y="2183630"/>
            <a:ext cx="4958175" cy="2824747"/>
          </a:xfrm>
          <a:prstGeom prst="rect">
            <a:avLst/>
          </a:prstGeom>
          <a:ln>
            <a:solidFill>
              <a:srgbClr val="228789"/>
            </a:solidFill>
          </a:ln>
        </p:spPr>
      </p:pic>
      <p:sp>
        <p:nvSpPr>
          <p:cNvPr id="10" name="Oval 9">
            <a:extLst>
              <a:ext uri="{FF2B5EF4-FFF2-40B4-BE49-F238E27FC236}">
                <a16:creationId xmlns:a16="http://schemas.microsoft.com/office/drawing/2014/main" id="{64462513-2CFC-5DCF-8E08-70EE58DF4CBD}"/>
              </a:ext>
            </a:extLst>
          </p:cNvPr>
          <p:cNvSpPr/>
          <p:nvPr/>
        </p:nvSpPr>
        <p:spPr>
          <a:xfrm>
            <a:off x="7693152" y="2560320"/>
            <a:ext cx="853440" cy="2157984"/>
          </a:xfrm>
          <a:prstGeom prst="ellipse">
            <a:avLst/>
          </a:prstGeom>
          <a:noFill/>
          <a:ln>
            <a:solidFill>
              <a:srgbClr val="2287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C35E66F8-70CA-D1E8-0325-AB68093F2C41}"/>
              </a:ext>
            </a:extLst>
          </p:cNvPr>
          <p:cNvCxnSpPr>
            <a:cxnSpLocks/>
            <a:endCxn id="10" idx="2"/>
          </p:cNvCxnSpPr>
          <p:nvPr/>
        </p:nvCxnSpPr>
        <p:spPr>
          <a:xfrm flipV="1">
            <a:off x="6335486" y="3639312"/>
            <a:ext cx="1357666" cy="529569"/>
          </a:xfrm>
          <a:prstGeom prst="straightConnector1">
            <a:avLst/>
          </a:prstGeom>
          <a:ln>
            <a:solidFill>
              <a:srgbClr val="22878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343476"/>
      </p:ext>
    </p:extLst>
  </p:cSld>
  <p:clrMapOvr>
    <a:masterClrMapping/>
  </p:clrMapOvr>
  <mc:AlternateContent xmlns:mc="http://schemas.openxmlformats.org/markup-compatibility/2006" xmlns:p14="http://schemas.microsoft.com/office/powerpoint/2010/main">
    <mc:Choice Requires="p14">
      <p:transition spd="slow" p14:dur="2000" advTm="10996"/>
    </mc:Choice>
    <mc:Fallback xmlns="">
      <p:transition spd="slow" advTm="109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ICD10 Classification &amp;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741453"/>
          </a:xfrm>
        </p:spPr>
        <p:txBody>
          <a:bodyPr>
            <a:normAutofit fontScale="92500" lnSpcReduction="20000"/>
          </a:bodyPr>
          <a:lstStyle/>
          <a:p>
            <a:pPr marL="0" indent="0">
              <a:buNone/>
            </a:pPr>
            <a:r>
              <a:rPr lang="en-GB" dirty="0"/>
              <a:t>Non-Hodgkin lymphoma – ICD10 code variable</a:t>
            </a:r>
          </a:p>
          <a:p>
            <a:r>
              <a:rPr lang="en-GB" dirty="0"/>
              <a:t>NHL can start in any of the three major types of lymphocytes: B cells, T cells or NK (natural killer) cells. About 85% of NHL cases start in B cells </a:t>
            </a:r>
          </a:p>
          <a:p>
            <a:endParaRPr lang="en-GB" dirty="0"/>
          </a:p>
          <a:p>
            <a:r>
              <a:rPr lang="en-GB" dirty="0"/>
              <a:t>NHL is classified into more than 30 different subtypes</a:t>
            </a:r>
          </a:p>
          <a:p>
            <a:endParaRPr lang="en-GB" dirty="0"/>
          </a:p>
          <a:p>
            <a:r>
              <a:rPr lang="en-GB" dirty="0"/>
              <a:t>The ICD10 code and ICD-O-3 morphology will vary depending on the specific diagnostic test results – always refer to the clinical team for guidance on the exact diagnosis</a:t>
            </a:r>
          </a:p>
          <a:p>
            <a:pPr marL="723900" indent="-279400"/>
            <a:endParaRPr lang="en-GB" dirty="0"/>
          </a:p>
          <a:p>
            <a:r>
              <a:rPr lang="en-GB" dirty="0"/>
              <a:t>Please refer to the searchable reference list provided in the PDF: Haematology – Appendix A, Classifications for the relevant ICD10 &amp; ICD-O-3 morphology codes to use</a:t>
            </a:r>
          </a:p>
          <a:p>
            <a:pPr marL="723900" indent="-279400"/>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9" name="Audio 8">
            <a:hlinkClick r:id="" action="ppaction://media"/>
            <a:extLst>
              <a:ext uri="{FF2B5EF4-FFF2-40B4-BE49-F238E27FC236}">
                <a16:creationId xmlns:a16="http://schemas.microsoft.com/office/drawing/2014/main" id="{5BB7D06D-F588-4512-BD82-2D96B82E2FE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4249707"/>
      </p:ext>
    </p:extLst>
  </p:cSld>
  <p:clrMapOvr>
    <a:masterClrMapping/>
  </p:clrMapOvr>
  <mc:AlternateContent xmlns:mc="http://schemas.openxmlformats.org/markup-compatibility/2006" xmlns:p14="http://schemas.microsoft.com/office/powerpoint/2010/main">
    <mc:Choice Requires="p14">
      <p:transition spd="slow" p14:dur="2000" advTm="15918"/>
    </mc:Choice>
    <mc:Fallback xmlns="">
      <p:transition spd="slow" advTm="159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Stage – Hodgkin Lymphoma in children and all adult lymphomas (not including primary cutaneous Lymphoma)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273630"/>
            <a:ext cx="10515600" cy="5201834"/>
          </a:xfrm>
        </p:spPr>
        <p:txBody>
          <a:bodyPr>
            <a:normAutofit/>
          </a:bodyPr>
          <a:lstStyle/>
          <a:p>
            <a:pPr marL="0" indent="0">
              <a:buNone/>
            </a:pPr>
            <a:r>
              <a:rPr lang="en-GB" sz="2300" dirty="0"/>
              <a:t>The Ann Arbor Staging Classification is used to summarise the extent of </a:t>
            </a:r>
            <a:r>
              <a:rPr lang="en-GB" sz="2300"/>
              <a:t>the </a:t>
            </a:r>
            <a:r>
              <a:rPr lang="en-GB" sz="2300" dirty="0"/>
              <a:t>l</a:t>
            </a:r>
            <a:r>
              <a:rPr lang="en-GB" sz="2300"/>
              <a:t>ymphoma </a:t>
            </a:r>
            <a:r>
              <a:rPr lang="en-GB" sz="2300" dirty="0"/>
              <a:t>for </a:t>
            </a:r>
            <a:r>
              <a:rPr lang="en-GB" sz="2300"/>
              <a:t>all </a:t>
            </a:r>
            <a:r>
              <a:rPr lang="en-GB" sz="2300" dirty="0"/>
              <a:t>l</a:t>
            </a:r>
            <a:r>
              <a:rPr lang="en-GB" sz="2300"/>
              <a:t>ymphomas </a:t>
            </a:r>
            <a:r>
              <a:rPr lang="en-GB" sz="2300" dirty="0"/>
              <a:t>in adults and for </a:t>
            </a:r>
            <a:r>
              <a:rPr lang="en-GB" sz="2300"/>
              <a:t>Hodgkin lymphomas </a:t>
            </a:r>
            <a:r>
              <a:rPr lang="en-GB" sz="2300" dirty="0"/>
              <a:t>in children with the exception of primary cutaneous lymphomas</a:t>
            </a:r>
          </a:p>
          <a:p>
            <a:pPr marL="0" indent="0">
              <a:buNone/>
            </a:pPr>
            <a:endParaRPr lang="en-GB" sz="2300" dirty="0"/>
          </a:p>
          <a:p>
            <a:pPr marL="0" indent="0">
              <a:buNone/>
            </a:pPr>
            <a:endParaRPr lang="en-GB" sz="2300" dirty="0"/>
          </a:p>
          <a:p>
            <a:pPr marL="0" indent="0">
              <a:buNone/>
            </a:pPr>
            <a:endParaRPr lang="en-GB" sz="2300" dirty="0"/>
          </a:p>
          <a:p>
            <a:pPr marL="0" indent="0">
              <a:buNone/>
            </a:pPr>
            <a:endParaRPr lang="en-GB" sz="2300" dirty="0"/>
          </a:p>
          <a:p>
            <a:pPr marL="0" indent="0">
              <a:buNone/>
            </a:pPr>
            <a:endParaRPr lang="en-GB" sz="2300" dirty="0"/>
          </a:p>
          <a:p>
            <a:pPr marL="0" indent="0">
              <a:buNone/>
            </a:pPr>
            <a:endParaRPr lang="en-GB" sz="2300" dirty="0"/>
          </a:p>
          <a:p>
            <a:pPr marL="0" indent="0">
              <a:buNone/>
            </a:pPr>
            <a:r>
              <a:rPr lang="en-GB" sz="2300" dirty="0"/>
              <a:t>Depending on your cancer data management system, you may be able to enter the stage grouping directly or it may be necessary to enter the individual test results to enable the system to calculate the stage</a:t>
            </a: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graphicFrame>
        <p:nvGraphicFramePr>
          <p:cNvPr id="7" name="Diagram 6">
            <a:extLst>
              <a:ext uri="{FF2B5EF4-FFF2-40B4-BE49-F238E27FC236}">
                <a16:creationId xmlns:a16="http://schemas.microsoft.com/office/drawing/2014/main" id="{43CA6AD0-02A2-4D1D-A4F3-7A682BFAB51D}"/>
              </a:ext>
            </a:extLst>
          </p:cNvPr>
          <p:cNvGraphicFramePr/>
          <p:nvPr>
            <p:extLst>
              <p:ext uri="{D42A27DB-BD31-4B8C-83A1-F6EECF244321}">
                <p14:modId xmlns:p14="http://schemas.microsoft.com/office/powerpoint/2010/main" val="856611805"/>
              </p:ext>
            </p:extLst>
          </p:nvPr>
        </p:nvGraphicFramePr>
        <p:xfrm>
          <a:off x="859971" y="2526802"/>
          <a:ext cx="10515600" cy="25626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 name="Audio 9">
            <a:hlinkClick r:id="" action="ppaction://media"/>
            <a:extLst>
              <a:ext uri="{FF2B5EF4-FFF2-40B4-BE49-F238E27FC236}">
                <a16:creationId xmlns:a16="http://schemas.microsoft.com/office/drawing/2014/main" id="{7F026402-9513-E4D2-E8B6-F7899AF9F032}"/>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13733568"/>
      </p:ext>
    </p:extLst>
  </p:cSld>
  <p:clrMapOvr>
    <a:masterClrMapping/>
  </p:clrMapOvr>
  <mc:AlternateContent xmlns:mc="http://schemas.openxmlformats.org/markup-compatibility/2006" xmlns:p14="http://schemas.microsoft.com/office/powerpoint/2010/main">
    <mc:Choice Requires="p14">
      <p:transition spd="slow" p14:dur="2000" advTm="12499"/>
    </mc:Choice>
    <mc:Fallback xmlns="">
      <p:transition spd="slow" advTm="124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Stage – Non-Hodgkin Lymphoma in children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The Murphy St Jude Classification is used for all Non-Hodgkin Lymphomas in children to summarise the extent of the lymphoma:</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14" name="Picture 13">
            <a:extLst>
              <a:ext uri="{FF2B5EF4-FFF2-40B4-BE49-F238E27FC236}">
                <a16:creationId xmlns:a16="http://schemas.microsoft.com/office/drawing/2014/main" id="{76D4971E-2AE4-4731-A8F9-F7F6884EE9EC}"/>
              </a:ext>
            </a:extLst>
          </p:cNvPr>
          <p:cNvPicPr>
            <a:picLocks noChangeAspect="1"/>
          </p:cNvPicPr>
          <p:nvPr/>
        </p:nvPicPr>
        <p:blipFill>
          <a:blip r:embed="rId5"/>
          <a:stretch>
            <a:fillRect/>
          </a:stretch>
        </p:blipFill>
        <p:spPr>
          <a:xfrm>
            <a:off x="838201" y="2373312"/>
            <a:ext cx="10515600" cy="2709468"/>
          </a:xfrm>
          <a:prstGeom prst="rect">
            <a:avLst/>
          </a:prstGeom>
        </p:spPr>
      </p:pic>
      <p:pic>
        <p:nvPicPr>
          <p:cNvPr id="10" name="Audio 9">
            <a:hlinkClick r:id="" action="ppaction://media"/>
            <a:extLst>
              <a:ext uri="{FF2B5EF4-FFF2-40B4-BE49-F238E27FC236}">
                <a16:creationId xmlns:a16="http://schemas.microsoft.com/office/drawing/2014/main" id="{446B7BA7-5745-1EAF-6099-0145090151F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23332834"/>
      </p:ext>
    </p:extLst>
  </p:cSld>
  <p:clrMapOvr>
    <a:masterClrMapping/>
  </p:clrMapOvr>
  <mc:AlternateContent xmlns:mc="http://schemas.openxmlformats.org/markup-compatibility/2006" xmlns:p14="http://schemas.microsoft.com/office/powerpoint/2010/main">
    <mc:Choice Requires="p14">
      <p:transition spd="slow" p14:dur="2000" advTm="10161"/>
    </mc:Choice>
    <mc:Fallback xmlns="">
      <p:transition spd="slow" advTm="101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Stage – Primary cutaneous lymphoma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273630"/>
            <a:ext cx="10515600" cy="5201834"/>
          </a:xfrm>
        </p:spPr>
        <p:txBody>
          <a:bodyPr>
            <a:normAutofit/>
          </a:bodyPr>
          <a:lstStyle/>
          <a:p>
            <a:pPr marL="0" indent="0">
              <a:buNone/>
            </a:pPr>
            <a:r>
              <a:rPr lang="en-GB" sz="2300" dirty="0"/>
              <a:t>Primary cutaneous lymphomas, as well as mycosis fungoides &amp; Sezary syndrome diagnosed from 1</a:t>
            </a:r>
            <a:r>
              <a:rPr lang="en-GB" sz="2300" baseline="30000" dirty="0"/>
              <a:t>st</a:t>
            </a:r>
            <a:r>
              <a:rPr lang="en-GB" sz="2300" dirty="0"/>
              <a:t> January 2026 must be staged using UICC TNM v9</a:t>
            </a:r>
          </a:p>
          <a:p>
            <a:r>
              <a:rPr lang="en-US" dirty="0"/>
              <a:t>Please note that the TNM version must be accurately recorded – if you are unable to specify TNM v9 the version in your cancer data management system due to account access or other issues,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a:p>
            <a:pPr marL="0" indent="0">
              <a:buNone/>
            </a:pPr>
            <a:endParaRPr lang="en-GB" sz="2300" dirty="0"/>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0" name="Audio 9">
            <a:hlinkClick r:id="" action="ppaction://media"/>
            <a:extLst>
              <a:ext uri="{FF2B5EF4-FFF2-40B4-BE49-F238E27FC236}">
                <a16:creationId xmlns:a16="http://schemas.microsoft.com/office/drawing/2014/main" id="{0EB54183-44C7-5BBC-D73D-748B2E969E6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83659194"/>
      </p:ext>
    </p:extLst>
  </p:cSld>
  <p:clrMapOvr>
    <a:masterClrMapping/>
  </p:clrMapOvr>
  <mc:AlternateContent xmlns:mc="http://schemas.openxmlformats.org/markup-compatibility/2006" xmlns:p14="http://schemas.microsoft.com/office/powerpoint/2010/main">
    <mc:Choice Requires="p14">
      <p:transition spd="slow" p14:dur="2000" advTm="10735"/>
    </mc:Choice>
    <mc:Fallback xmlns="">
      <p:transition spd="slow" advTm="107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7D462-EC38-68B1-D01C-C918948560FE}"/>
              </a:ext>
            </a:extLst>
          </p:cNvPr>
          <p:cNvSpPr>
            <a:spLocks noGrp="1"/>
          </p:cNvSpPr>
          <p:nvPr>
            <p:ph type="title"/>
          </p:nvPr>
        </p:nvSpPr>
        <p:spPr/>
        <p:txBody>
          <a:bodyPr/>
          <a:lstStyle/>
          <a:p>
            <a:r>
              <a:rPr lang="en-GB" dirty="0"/>
              <a:t>Lymphoma - Stage</a:t>
            </a:r>
          </a:p>
        </p:txBody>
      </p:sp>
      <p:sp>
        <p:nvSpPr>
          <p:cNvPr id="3" name="Content Placeholder 2">
            <a:extLst>
              <a:ext uri="{FF2B5EF4-FFF2-40B4-BE49-F238E27FC236}">
                <a16:creationId xmlns:a16="http://schemas.microsoft.com/office/drawing/2014/main" id="{58588454-6DAE-FC11-3043-6CC90A54A010}"/>
              </a:ext>
            </a:extLst>
          </p:cNvPr>
          <p:cNvSpPr>
            <a:spLocks noGrp="1"/>
          </p:cNvSpPr>
          <p:nvPr>
            <p:ph idx="1"/>
          </p:nvPr>
        </p:nvSpPr>
        <p:spPr/>
        <p:txBody>
          <a:bodyPr/>
          <a:lstStyle/>
          <a:p>
            <a:r>
              <a:rPr lang="en-GB" dirty="0"/>
              <a:t>All site-specific stage </a:t>
            </a:r>
            <a:r>
              <a:rPr lang="en-GB" b="1" dirty="0"/>
              <a:t>MUST</a:t>
            </a:r>
            <a:r>
              <a:rPr lang="en-GB" dirty="0"/>
              <a:t> have the below data items completed to enable to the stage to be reported to the Registry </a:t>
            </a:r>
          </a:p>
          <a:p>
            <a:endParaRPr lang="en-GB" dirty="0"/>
          </a:p>
          <a:p>
            <a:r>
              <a:rPr lang="en-GB" dirty="0"/>
              <a:t>Reported Date</a:t>
            </a:r>
          </a:p>
          <a:p>
            <a:r>
              <a:rPr lang="en-GB" dirty="0"/>
              <a:t>Reporting Organisation </a:t>
            </a:r>
          </a:p>
        </p:txBody>
      </p:sp>
      <p:sp>
        <p:nvSpPr>
          <p:cNvPr id="4" name="Date Placeholder 3">
            <a:extLst>
              <a:ext uri="{FF2B5EF4-FFF2-40B4-BE49-F238E27FC236}">
                <a16:creationId xmlns:a16="http://schemas.microsoft.com/office/drawing/2014/main" id="{EA0B64B1-A7C9-9A10-032E-16893D792623}"/>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B98E1291-CB2C-9097-B27A-E186B22FFB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EEC8EB8-7C8A-52DA-E800-3E77B8619200}"/>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16" name="Audio 15">
            <a:hlinkClick r:id="" action="ppaction://media"/>
            <a:extLst>
              <a:ext uri="{FF2B5EF4-FFF2-40B4-BE49-F238E27FC236}">
                <a16:creationId xmlns:a16="http://schemas.microsoft.com/office/drawing/2014/main" id="{69E6BFDB-D44F-2027-28C7-F1ACC5A8C46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2184188"/>
      </p:ext>
    </p:extLst>
  </p:cSld>
  <p:clrMapOvr>
    <a:masterClrMapping/>
  </p:clrMapOvr>
  <mc:AlternateContent xmlns:mc="http://schemas.openxmlformats.org/markup-compatibility/2006" xmlns:p14="http://schemas.microsoft.com/office/powerpoint/2010/main">
    <mc:Choice Requires="p14">
      <p:transition spd="slow" p14:dur="2000" advTm="12937"/>
    </mc:Choice>
    <mc:Fallback xmlns="">
      <p:transition spd="slow" advTm="129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145594" cy="4741453"/>
          </a:xfrm>
        </p:spPr>
        <p:txBody>
          <a:bodyPr>
            <a:normAutofit lnSpcReduction="10000"/>
          </a:bodyPr>
          <a:lstStyle/>
          <a:p>
            <a:r>
              <a:rPr lang="en-GB" dirty="0"/>
              <a:t>Introduction</a:t>
            </a:r>
          </a:p>
          <a:p>
            <a:r>
              <a:rPr lang="en-GB" dirty="0"/>
              <a:t>Lymphoma</a:t>
            </a:r>
          </a:p>
          <a:p>
            <a:r>
              <a:rPr lang="en-GB" dirty="0"/>
              <a:t>Summary</a:t>
            </a:r>
          </a:p>
          <a:p>
            <a:r>
              <a:rPr lang="en-GB" dirty="0"/>
              <a:t>Acknowledgements</a:t>
            </a:r>
          </a:p>
          <a:p>
            <a:endParaRPr lang="en-GB" dirty="0"/>
          </a:p>
          <a:p>
            <a:pPr marL="0" indent="0">
              <a:buNone/>
            </a:pPr>
            <a:r>
              <a:rPr lang="en-GB" dirty="0"/>
              <a:t>This module may be paused at any time</a:t>
            </a:r>
          </a:p>
          <a:p>
            <a:pPr marL="0" indent="0">
              <a:buNone/>
            </a:pPr>
            <a:endParaRPr lang="en-GB" dirty="0"/>
          </a:p>
          <a:p>
            <a:pPr marL="0" indent="0">
              <a:buNone/>
            </a:pPr>
            <a:r>
              <a:rPr lang="en-GB" dirty="0"/>
              <a:t>It is advised that this module is viewed in conjunction with Haematology – An Introduction, and the searchable PDF: Haematology Appendix A, Classification</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04/12/2025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7565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783C56CC-182F-4F5B-A3B0-2E863DD0D45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814377523"/>
      </p:ext>
    </p:extLst>
  </p:cSld>
  <p:clrMapOvr>
    <a:masterClrMapping/>
  </p:clrMapOvr>
  <mc:AlternateContent xmlns:mc="http://schemas.openxmlformats.org/markup-compatibility/2006" xmlns:p14="http://schemas.microsoft.com/office/powerpoint/2010/main">
    <mc:Choice Requires="p14">
      <p:transition spd="slow" p14:dur="2000" advTm="19421"/>
    </mc:Choice>
    <mc:Fallback xmlns="">
      <p:transition spd="slow" advTm="194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Grade - NHL</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lnSpc>
                <a:spcPct val="120000"/>
              </a:lnSpc>
              <a:buNone/>
            </a:pPr>
            <a:r>
              <a:rPr lang="en-GB" sz="2200" dirty="0"/>
              <a:t>Grading of lymphomas can vary depending on the type of lymphoma:</a:t>
            </a:r>
          </a:p>
          <a:p>
            <a:pPr marL="0" indent="0">
              <a:lnSpc>
                <a:spcPct val="120000"/>
              </a:lnSpc>
              <a:buNone/>
            </a:pPr>
            <a:r>
              <a:rPr lang="en-GB" sz="2200" dirty="0"/>
              <a:t>Non-Hodgkin Lymphomas (NHL) are the more common type of intestinal lymphoma and they include MALT lymphoma, DLBCL and follicular lymphoma (among others).</a:t>
            </a:r>
          </a:p>
          <a:p>
            <a:pPr>
              <a:lnSpc>
                <a:spcPct val="120000"/>
              </a:lnSpc>
            </a:pPr>
            <a:r>
              <a:rPr lang="en-GB" sz="2200" dirty="0"/>
              <a:t>Indolent (low grade, slow growing)</a:t>
            </a:r>
          </a:p>
          <a:p>
            <a:pPr>
              <a:lnSpc>
                <a:spcPct val="120000"/>
              </a:lnSpc>
            </a:pPr>
            <a:r>
              <a:rPr lang="en-GB" sz="2200" dirty="0"/>
              <a:t>Aggressive (high grade, fast growing</a:t>
            </a:r>
          </a:p>
          <a:p>
            <a:pPr marL="0" indent="0">
              <a:lnSpc>
                <a:spcPct val="120000"/>
              </a:lnSpc>
              <a:buNone/>
            </a:pPr>
            <a:endParaRPr lang="en-GB" sz="2200" dirty="0"/>
          </a:p>
          <a:p>
            <a:pPr marL="0" indent="0">
              <a:lnSpc>
                <a:spcPct val="120000"/>
              </a:lnSpc>
              <a:buNone/>
            </a:pPr>
            <a:r>
              <a:rPr lang="en-GB" sz="2200" dirty="0"/>
              <a:t>For other types of lymphoma, please refer to your clinical team</a:t>
            </a:r>
          </a:p>
          <a:p>
            <a:pPr marL="0" indent="0">
              <a:lnSpc>
                <a:spcPct val="120000"/>
              </a:lnSpc>
              <a:buNone/>
            </a:pPr>
            <a:r>
              <a:rPr lang="en-GB" sz="2200" dirty="0"/>
              <a:t>It should be noted that for follicular lymphoma, the ICD10 code will vary according to the grade of the disease</a:t>
            </a:r>
          </a:p>
          <a:p>
            <a:pPr>
              <a:lnSpc>
                <a:spcPct val="120000"/>
              </a:lnSpc>
            </a:pPr>
            <a:endParaRPr lang="en-GB" sz="2200" dirty="0"/>
          </a:p>
          <a:p>
            <a:pPr>
              <a:lnSpc>
                <a:spcPct val="120000"/>
              </a:lnSpc>
            </a:pPr>
            <a:endParaRPr lang="en-GB" sz="22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Audio 6">
            <a:hlinkClick r:id="" action="ppaction://media"/>
            <a:extLst>
              <a:ext uri="{FF2B5EF4-FFF2-40B4-BE49-F238E27FC236}">
                <a16:creationId xmlns:a16="http://schemas.microsoft.com/office/drawing/2014/main" id="{2DBFB575-010F-4957-A593-5A18F4B6F52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17690186"/>
      </p:ext>
    </p:extLst>
  </p:cSld>
  <p:clrMapOvr>
    <a:masterClrMapping/>
  </p:clrMapOvr>
  <mc:AlternateContent xmlns:mc="http://schemas.openxmlformats.org/markup-compatibility/2006" xmlns:p14="http://schemas.microsoft.com/office/powerpoint/2010/main">
    <mc:Choice Requires="p14">
      <p:transition spd="slow" p14:dur="2000" advTm="14843"/>
    </mc:Choice>
    <mc:Fallback xmlns="">
      <p:transition spd="slow" advTm="148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10000"/>
          </a:bodyPr>
          <a:lstStyle/>
          <a:p>
            <a:pPr marL="0" indent="0">
              <a:buNone/>
            </a:pPr>
            <a:r>
              <a:rPr lang="en-GB" dirty="0"/>
              <a:t>For most haematological malignancies, surgery is not appropriate as the disease is systemic.</a:t>
            </a:r>
          </a:p>
          <a:p>
            <a:endParaRPr lang="en-GB" dirty="0"/>
          </a:p>
          <a:p>
            <a:r>
              <a:rPr lang="en-GB" dirty="0"/>
              <a:t>Surgery is not a usual form of treatment for lymphomas however if a lymphoma is confined to an organ or one region of lymph nodes then the organ or lymph nodes may be removed </a:t>
            </a:r>
          </a:p>
          <a:p>
            <a:endParaRPr lang="en-GB" dirty="0"/>
          </a:p>
          <a:p>
            <a:r>
              <a:rPr lang="en-GB" dirty="0"/>
              <a:t>Surgery to provide a biopsy sample (often excision of a lymph node) is usually part of the diagnostic pathway for lymphoma </a:t>
            </a:r>
          </a:p>
          <a:p>
            <a:endParaRPr lang="en-GB" dirty="0"/>
          </a:p>
          <a:p>
            <a:r>
              <a:rPr lang="en-GB" dirty="0"/>
              <a:t>Some localised lymphomas (skin, brain, stomach) may require surgery as part or all of treatment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7" name="Audio 6">
            <a:hlinkClick r:id="" action="ppaction://media"/>
            <a:extLst>
              <a:ext uri="{FF2B5EF4-FFF2-40B4-BE49-F238E27FC236}">
                <a16:creationId xmlns:a16="http://schemas.microsoft.com/office/drawing/2014/main" id="{4274C295-DDA6-4D8B-8BB9-230B2E63DED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70450646"/>
      </p:ext>
    </p:extLst>
  </p:cSld>
  <p:clrMapOvr>
    <a:masterClrMapping/>
  </p:clrMapOvr>
  <mc:AlternateContent xmlns:mc="http://schemas.openxmlformats.org/markup-compatibility/2006" xmlns:p14="http://schemas.microsoft.com/office/powerpoint/2010/main">
    <mc:Choice Requires="p14">
      <p:transition spd="slow" p14:dur="2000" advTm="18864"/>
    </mc:Choice>
    <mc:Fallback xmlns="">
      <p:transition spd="slow" advTm="188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–Treatment-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413500" cy="4741453"/>
          </a:xfrm>
        </p:spPr>
        <p:txBody>
          <a:bodyPr/>
          <a:lstStyle/>
          <a:p>
            <a:pPr marL="0" indent="0">
              <a:buNone/>
            </a:pPr>
            <a:r>
              <a:rPr lang="en-GB" dirty="0"/>
              <a:t>Drug therapy is the main form of treatment for haematological disease</a:t>
            </a:r>
          </a:p>
          <a:p>
            <a:endParaRPr lang="en-GB" dirty="0"/>
          </a:p>
          <a:p>
            <a:r>
              <a:rPr lang="en-GB" dirty="0"/>
              <a:t>By combining drugs which act in different ways against the malignant cells, the effectiveness of the chemotherapy can be improved and may reduce the risk of chemotherapy resistance to a single drug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Picture 6" descr="Icon&#10;&#10;Description automatically generated">
            <a:extLst>
              <a:ext uri="{FF2B5EF4-FFF2-40B4-BE49-F238E27FC236}">
                <a16:creationId xmlns:a16="http://schemas.microsoft.com/office/drawing/2014/main" id="{ABB0774F-A222-4328-8539-3E3CADB38B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2" y="1751446"/>
            <a:ext cx="3816486" cy="3816484"/>
          </a:xfrm>
          <a:prstGeom prst="rect">
            <a:avLst/>
          </a:prstGeom>
        </p:spPr>
      </p:pic>
      <p:pic>
        <p:nvPicPr>
          <p:cNvPr id="8" name="Audio 7">
            <a:hlinkClick r:id="" action="ppaction://media"/>
            <a:extLst>
              <a:ext uri="{FF2B5EF4-FFF2-40B4-BE49-F238E27FC236}">
                <a16:creationId xmlns:a16="http://schemas.microsoft.com/office/drawing/2014/main" id="{47589298-CCA1-439C-9263-0DE851D027B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14143363"/>
      </p:ext>
    </p:extLst>
  </p:cSld>
  <p:clrMapOvr>
    <a:masterClrMapping/>
  </p:clrMapOvr>
  <mc:AlternateContent xmlns:mc="http://schemas.openxmlformats.org/markup-compatibility/2006" xmlns:p14="http://schemas.microsoft.com/office/powerpoint/2010/main">
    <mc:Choice Requires="p14">
      <p:transition spd="slow" p14:dur="2000" advTm="10505"/>
    </mc:Choice>
    <mc:Fallback xmlns="">
      <p:transition spd="slow" advTm="105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–Treatment – Stem Cell Transplants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442200" cy="4741453"/>
          </a:xfrm>
        </p:spPr>
        <p:txBody>
          <a:bodyPr>
            <a:normAutofit/>
          </a:bodyPr>
          <a:lstStyle/>
          <a:p>
            <a:pPr marL="0" indent="0">
              <a:buNone/>
            </a:pPr>
            <a:r>
              <a:rPr lang="en-GB" dirty="0"/>
              <a:t>Stem cells are normally found in the bone marrow with small numbers found in the blood</a:t>
            </a:r>
          </a:p>
          <a:p>
            <a:pPr marL="0" indent="0">
              <a:buNone/>
            </a:pPr>
            <a:endParaRPr lang="en-GB" dirty="0"/>
          </a:p>
          <a:p>
            <a:r>
              <a:rPr lang="en-GB" dirty="0"/>
              <a:t>Bone marrow transplants (BMT) and peripheral blood stem cell transplants (PBSCT) are intensive treatments that may be used to treat people with leukaemia, myeloma or lymphoma</a:t>
            </a:r>
          </a:p>
          <a:p>
            <a:r>
              <a:rPr lang="en-GB" dirty="0"/>
              <a:t>The purpose of a stem cell transplant is to replace abnormal cells with healthy cells developed from the donor stem cells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7" name="Picture 6">
            <a:extLst>
              <a:ext uri="{FF2B5EF4-FFF2-40B4-BE49-F238E27FC236}">
                <a16:creationId xmlns:a16="http://schemas.microsoft.com/office/drawing/2014/main" id="{FE182C5E-9906-4988-B934-8D6EDC5C7543}"/>
              </a:ext>
            </a:extLst>
          </p:cNvPr>
          <p:cNvPicPr>
            <a:picLocks noChangeAspect="1"/>
          </p:cNvPicPr>
          <p:nvPr/>
        </p:nvPicPr>
        <p:blipFill>
          <a:blip r:embed="rId5"/>
          <a:stretch>
            <a:fillRect/>
          </a:stretch>
        </p:blipFill>
        <p:spPr>
          <a:xfrm>
            <a:off x="8934450" y="2096268"/>
            <a:ext cx="2552700" cy="3295650"/>
          </a:xfrm>
          <a:prstGeom prst="rect">
            <a:avLst/>
          </a:prstGeom>
        </p:spPr>
      </p:pic>
      <p:pic>
        <p:nvPicPr>
          <p:cNvPr id="8" name="Audio 7">
            <a:hlinkClick r:id="" action="ppaction://media"/>
            <a:extLst>
              <a:ext uri="{FF2B5EF4-FFF2-40B4-BE49-F238E27FC236}">
                <a16:creationId xmlns:a16="http://schemas.microsoft.com/office/drawing/2014/main" id="{888743FB-BB38-4D3C-B790-E9DCB2D7167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6353403"/>
      </p:ext>
    </p:extLst>
  </p:cSld>
  <p:clrMapOvr>
    <a:masterClrMapping/>
  </p:clrMapOvr>
  <mc:AlternateContent xmlns:mc="http://schemas.openxmlformats.org/markup-compatibility/2006" xmlns:p14="http://schemas.microsoft.com/office/powerpoint/2010/main">
    <mc:Choice Requires="p14">
      <p:transition spd="slow" p14:dur="2000" advTm="14476"/>
    </mc:Choice>
    <mc:Fallback xmlns="">
      <p:transition spd="slow" advTm="144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–Treatment – Stem Cell Transplants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264400" cy="4741453"/>
          </a:xfrm>
        </p:spPr>
        <p:txBody>
          <a:bodyPr>
            <a:normAutofit/>
          </a:bodyPr>
          <a:lstStyle/>
          <a:p>
            <a:r>
              <a:rPr lang="en-GB" dirty="0"/>
              <a:t>Chemotherapy and/or radiotherapy are used prior to the transplant with the aim of killing malignant cells and (if donor cells are being used in the transplant) suppress the patient’s immune system, preventing rejection of the transplant </a:t>
            </a:r>
          </a:p>
          <a:p>
            <a:endParaRPr lang="en-GB" dirty="0"/>
          </a:p>
          <a:p>
            <a:r>
              <a:rPr lang="en-GB" dirty="0"/>
              <a:t>Stem cell transplants can be:</a:t>
            </a:r>
          </a:p>
          <a:p>
            <a:pPr marL="723900" indent="-279400"/>
            <a:r>
              <a:rPr lang="en-GB" dirty="0"/>
              <a:t>Autologous transplant (using the patient’s own stem cells)</a:t>
            </a:r>
          </a:p>
          <a:p>
            <a:pPr marL="723900" indent="-279400"/>
            <a:r>
              <a:rPr lang="en-GB" dirty="0"/>
              <a:t>Allogeneic transplant (using donor stem cells)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7" name="Picture 6">
            <a:extLst>
              <a:ext uri="{FF2B5EF4-FFF2-40B4-BE49-F238E27FC236}">
                <a16:creationId xmlns:a16="http://schemas.microsoft.com/office/drawing/2014/main" id="{4ABF6BBE-255A-4FB9-A831-E109D2733D5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44420" y="3835400"/>
            <a:ext cx="2331580" cy="2331580"/>
          </a:xfrm>
          <a:prstGeom prst="rect">
            <a:avLst/>
          </a:prstGeom>
        </p:spPr>
      </p:pic>
      <p:pic>
        <p:nvPicPr>
          <p:cNvPr id="8" name="Picture 7" descr="Icon&#10;&#10;Description automatically generated">
            <a:extLst>
              <a:ext uri="{FF2B5EF4-FFF2-40B4-BE49-F238E27FC236}">
                <a16:creationId xmlns:a16="http://schemas.microsoft.com/office/drawing/2014/main" id="{FF188C26-8945-42FB-889A-C3D09A3687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44420" y="1326085"/>
            <a:ext cx="2330314" cy="2330312"/>
          </a:xfrm>
          <a:prstGeom prst="rect">
            <a:avLst/>
          </a:prstGeom>
        </p:spPr>
      </p:pic>
      <p:pic>
        <p:nvPicPr>
          <p:cNvPr id="9" name="Audio 8">
            <a:hlinkClick r:id="" action="ppaction://media"/>
            <a:extLst>
              <a:ext uri="{FF2B5EF4-FFF2-40B4-BE49-F238E27FC236}">
                <a16:creationId xmlns:a16="http://schemas.microsoft.com/office/drawing/2014/main" id="{86E8A0AF-4FCE-48EE-BB54-39823A39BBD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46691943"/>
      </p:ext>
    </p:extLst>
  </p:cSld>
  <p:clrMapOvr>
    <a:masterClrMapping/>
  </p:clrMapOvr>
  <mc:AlternateContent xmlns:mc="http://schemas.openxmlformats.org/markup-compatibility/2006" xmlns:p14="http://schemas.microsoft.com/office/powerpoint/2010/main">
    <mc:Choice Requires="p14">
      <p:transition spd="slow" p14:dur="2000" advTm="18330"/>
    </mc:Choice>
    <mc:Fallback xmlns="">
      <p:transition spd="slow" advTm="183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6" name="Audio 5">
            <a:hlinkClick r:id="" action="ppaction://media"/>
            <a:extLst>
              <a:ext uri="{FF2B5EF4-FFF2-40B4-BE49-F238E27FC236}">
                <a16:creationId xmlns:a16="http://schemas.microsoft.com/office/drawing/2014/main" id="{F752AED6-CFD1-42DC-BD02-49CA6E27A7E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42460890"/>
      </p:ext>
    </p:extLst>
  </p:cSld>
  <p:clrMapOvr>
    <a:masterClrMapping/>
  </p:clrMapOvr>
  <mc:AlternateContent xmlns:mc="http://schemas.openxmlformats.org/markup-compatibility/2006" xmlns:p14="http://schemas.microsoft.com/office/powerpoint/2010/main">
    <mc:Choice Requires="p14">
      <p:transition spd="slow" p14:dur="2000" advTm="3562"/>
    </mc:Choice>
    <mc:Fallback xmlns="">
      <p:transition spd="slow" advTm="35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over 30 different sub-types of lymphoma but they are broadly categorised as Hodgkin and Non-Hodgkin Lymphoma</a:t>
            </a:r>
          </a:p>
          <a:p>
            <a:r>
              <a:rPr lang="en-GB" dirty="0">
                <a:solidFill>
                  <a:schemeClr val="bg1"/>
                </a:solidFill>
              </a:rPr>
              <a:t>Diagnosing lymphoma relies on a wide range of tests which may include blood tests, imaging and surgical excision of lymph nodes</a:t>
            </a:r>
          </a:p>
          <a:p>
            <a:r>
              <a:rPr lang="en-GB" dirty="0">
                <a:solidFill>
                  <a:schemeClr val="bg1"/>
                </a:solidFill>
              </a:rPr>
              <a:t>Lymphomas are staged using the Ann Arbor system</a:t>
            </a:r>
          </a:p>
          <a:p>
            <a:r>
              <a:rPr lang="en-GB" dirty="0">
                <a:solidFill>
                  <a:schemeClr val="bg1"/>
                </a:solidFill>
              </a:rPr>
              <a:t>Treatment for lymphoma is usually chemotherapy but sometimes a stem cell transplant is offered.  This would require chemotherapy and/or radiotherapy prior to the transplant.  Surgery may be offered for organ-confined lymphoma</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Audio 6">
            <a:hlinkClick r:id="" action="ppaction://media"/>
            <a:extLst>
              <a:ext uri="{FF2B5EF4-FFF2-40B4-BE49-F238E27FC236}">
                <a16:creationId xmlns:a16="http://schemas.microsoft.com/office/drawing/2014/main" id="{7E59F83D-9688-43C0-A27C-C327A9CE0C0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25990308"/>
      </p:ext>
    </p:extLst>
  </p:cSld>
  <p:clrMapOvr>
    <a:masterClrMapping/>
  </p:clrMapOvr>
  <mc:AlternateContent xmlns:mc="http://schemas.openxmlformats.org/markup-compatibility/2006" xmlns:p14="http://schemas.microsoft.com/office/powerpoint/2010/main">
    <mc:Choice Requires="p14">
      <p:transition spd="slow" p14:dur="2000" advTm="9488"/>
    </mc:Choice>
    <mc:Fallback xmlns="">
      <p:transition spd="slow" advTm="94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over 30 different sub-types of lymphoma but they are broadly categorised as Hodgkin and Non-Hodgkin Lymphoma</a:t>
            </a:r>
          </a:p>
          <a:p>
            <a:r>
              <a:rPr lang="en-GB" dirty="0"/>
              <a:t>Diagnosing lymphoma relies on a wide range of tests which may include blood tests, imaging and surgical excision of lymph nodes</a:t>
            </a:r>
          </a:p>
          <a:p>
            <a:r>
              <a:rPr lang="en-GB" dirty="0">
                <a:solidFill>
                  <a:schemeClr val="bg1"/>
                </a:solidFill>
              </a:rPr>
              <a:t>Lymphomas are staged using the Ann Arbor system</a:t>
            </a:r>
          </a:p>
          <a:p>
            <a:r>
              <a:rPr lang="en-GB" dirty="0">
                <a:solidFill>
                  <a:schemeClr val="bg1"/>
                </a:solidFill>
              </a:rPr>
              <a:t>Treatment for lymphoma is usually chemotherapy but sometimes a stem cell transplant is offered.  This would require chemotherapy and/or radiotherapy prior to the transplant.  Surgery may be offered for organ-confined lymphoma</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Audio 6">
            <a:hlinkClick r:id="" action="ppaction://media"/>
            <a:extLst>
              <a:ext uri="{FF2B5EF4-FFF2-40B4-BE49-F238E27FC236}">
                <a16:creationId xmlns:a16="http://schemas.microsoft.com/office/drawing/2014/main" id="{5B45D373-3440-486D-B79F-8AD15DB2CE7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76609839"/>
      </p:ext>
    </p:extLst>
  </p:cSld>
  <p:clrMapOvr>
    <a:masterClrMapping/>
  </p:clrMapOvr>
  <mc:AlternateContent xmlns:mc="http://schemas.openxmlformats.org/markup-compatibility/2006" xmlns:p14="http://schemas.microsoft.com/office/powerpoint/2010/main">
    <mc:Choice Requires="p14">
      <p:transition spd="slow" p14:dur="2000" advTm="9762"/>
    </mc:Choice>
    <mc:Fallback xmlns="">
      <p:transition spd="slow" advTm="97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over 30 different sub-types of lymphoma but they are broadly categorised as Hodgkin and Non-Hodgkin Lymphoma</a:t>
            </a:r>
          </a:p>
          <a:p>
            <a:r>
              <a:rPr lang="en-GB" dirty="0"/>
              <a:t>Diagnosing lymphoma relies on a wide range of tests which may include blood tests, imaging and surgical excision of lymph nodes</a:t>
            </a:r>
          </a:p>
          <a:p>
            <a:r>
              <a:rPr lang="en-GB" dirty="0"/>
              <a:t>Hodgkin lymphomas in children and all lymphomas in adults are staged using the Ann Arbor system. Non-Hodgkin lymphomas in children are staged using the Murphy St Jude system - please ensure that the staging date and organisation are also recorded</a:t>
            </a:r>
          </a:p>
          <a:p>
            <a:r>
              <a:rPr lang="en-GB" dirty="0">
                <a:solidFill>
                  <a:schemeClr val="bg1"/>
                </a:solidFill>
              </a:rPr>
              <a:t>Treatment for lymphoma is usually chemotherapy but sometimes a stem cell transplant is offered.  This would require chemotherapy and/or radiotherapy prior to the transplant.  Surgery may be offered for organ-confined lymphoma</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20" name="Audio 19">
            <a:hlinkClick r:id="" action="ppaction://media"/>
            <a:extLst>
              <a:ext uri="{FF2B5EF4-FFF2-40B4-BE49-F238E27FC236}">
                <a16:creationId xmlns:a16="http://schemas.microsoft.com/office/drawing/2014/main" id="{4F183E36-23EA-7C1E-F57B-3405E52D4AE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05071856"/>
      </p:ext>
    </p:extLst>
  </p:cSld>
  <p:clrMapOvr>
    <a:masterClrMapping/>
  </p:clrMapOvr>
  <mc:AlternateContent xmlns:mc="http://schemas.openxmlformats.org/markup-compatibility/2006" xmlns:p14="http://schemas.microsoft.com/office/powerpoint/2010/main">
    <mc:Choice Requires="p14">
      <p:transition spd="slow" p14:dur="2000" advTm="9620"/>
    </mc:Choice>
    <mc:Fallback xmlns="">
      <p:transition spd="slow" advTm="96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over 30 different sub-types of lymphoma but they are broadly categorised as Hodgkin and Non-Hodgkin Lymphoma</a:t>
            </a:r>
          </a:p>
          <a:p>
            <a:r>
              <a:rPr lang="en-GB" dirty="0"/>
              <a:t>Diagnosing lymphoma relies on a wide range of tests which may include blood tests, imaging and surgical excision of lymph nodes</a:t>
            </a:r>
          </a:p>
          <a:p>
            <a:r>
              <a:rPr lang="en-GB" dirty="0"/>
              <a:t>Hodgkin lymphomas in children and all lymphomas in adults are staged using the Ann Arbor system. Non-Hodgkin lymphomas in children are staged using the Murphy St Jude system - please ensure that the staging date and organisation are also recorded</a:t>
            </a:r>
          </a:p>
          <a:p>
            <a:r>
              <a:rPr lang="en-GB" dirty="0"/>
              <a:t>Treatment for lymphoma is usually chemotherapy but sometimes a stem cell transplant is offered.  This would require chemotherapy and/or radiotherapy prior to the transplant.  Surgery may be offered for organ-confined lymphoma</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8" name="Audio 7">
            <a:hlinkClick r:id="" action="ppaction://media"/>
            <a:extLst>
              <a:ext uri="{FF2B5EF4-FFF2-40B4-BE49-F238E27FC236}">
                <a16:creationId xmlns:a16="http://schemas.microsoft.com/office/drawing/2014/main" id="{1CE1C150-8C8C-4855-AB30-CB1E1E7DFA0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39860675"/>
      </p:ext>
    </p:extLst>
  </p:cSld>
  <p:clrMapOvr>
    <a:masterClrMapping/>
  </p:clrMapOvr>
  <mc:AlternateContent xmlns:mc="http://schemas.openxmlformats.org/markup-compatibility/2006" xmlns:p14="http://schemas.microsoft.com/office/powerpoint/2010/main">
    <mc:Choice Requires="p14">
      <p:transition spd="slow" p14:dur="2000" advTm="12188"/>
    </mc:Choice>
    <mc:Fallback xmlns="">
      <p:transition spd="slow" advTm="121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Lymphoma</a:t>
            </a:r>
          </a:p>
        </p:txBody>
      </p:sp>
      <p:grpSp>
        <p:nvGrpSpPr>
          <p:cNvPr id="10" name="Group 9">
            <a:extLst>
              <a:ext uri="{FF2B5EF4-FFF2-40B4-BE49-F238E27FC236}">
                <a16:creationId xmlns:a16="http://schemas.microsoft.com/office/drawing/2014/main" id="{8ECA9452-86EE-4E07-BAB0-C81C6EE3DEB6}"/>
              </a:ext>
            </a:extLst>
          </p:cNvPr>
          <p:cNvGrpSpPr/>
          <p:nvPr/>
        </p:nvGrpSpPr>
        <p:grpSpPr>
          <a:xfrm>
            <a:off x="4702875" y="4026316"/>
            <a:ext cx="7108125" cy="2376264"/>
            <a:chOff x="4702875" y="4026316"/>
            <a:chExt cx="7016510" cy="2376264"/>
          </a:xfrm>
        </p:grpSpPr>
        <p:sp>
          <p:nvSpPr>
            <p:cNvPr id="11" name="Content Placeholder 2">
              <a:extLst>
                <a:ext uri="{FF2B5EF4-FFF2-40B4-BE49-F238E27FC236}">
                  <a16:creationId xmlns:a16="http://schemas.microsoft.com/office/drawing/2014/main" id="{342C9E4C-ACDD-4F77-BE16-DC984652649E}"/>
                </a:ext>
              </a:extLst>
            </p:cNvPr>
            <p:cNvSpPr txBox="1">
              <a:spLocks/>
            </p:cNvSpPr>
            <p:nvPr/>
          </p:nvSpPr>
          <p:spPr>
            <a:xfrm>
              <a:off x="8182675" y="4026316"/>
              <a:ext cx="3536710" cy="2363564"/>
            </a:xfrm>
            <a:prstGeom prst="rect">
              <a:avLst/>
            </a:prstGeom>
          </p:spPr>
          <p:txBody>
            <a:bodyPr vert="horz" lIns="91440" tIns="45720" rIns="91440" bIns="45720" rtlCol="0">
              <a:normAutofit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a:t>
              </a:r>
              <a:r>
                <a:rPr lang="en-GB" altLang="en-US" sz="2400" b="1" dirty="0" err="1">
                  <a:solidFill>
                    <a:schemeClr val="bg1"/>
                  </a:solidFill>
                  <a:latin typeface="Arial Nova" panose="020B0504020202020204" pitchFamily="34" charset="0"/>
                </a:rPr>
                <a:t>th</a:t>
              </a:r>
              <a:r>
                <a:rPr lang="en-GB" altLang="en-US" sz="2400" b="1" dirty="0">
                  <a:solidFill>
                    <a:schemeClr val="bg1"/>
                  </a:solidFill>
                  <a:latin typeface="Arial Nova" panose="020B0504020202020204" pitchFamily="34" charset="0"/>
                </a:rPr>
                <a:t>:</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ICD10 Classification &amp; Morphology</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Stage</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Grade - NHL</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Treatment</a:t>
              </a:r>
            </a:p>
            <a:p>
              <a:pPr marL="463550" lvl="1" indent="-285750" algn="l" fontAlgn="auto">
                <a:spcAft>
                  <a:spcPts val="0"/>
                </a:spcAft>
                <a:buFont typeface="Arial" panose="020B0604020202020204" pitchFamily="34" charset="0"/>
                <a:buChar char="•"/>
              </a:pPr>
              <a:endParaRPr lang="en-GB" altLang="en-US" sz="2400" dirty="0">
                <a:solidFill>
                  <a:prstClr val="black"/>
                </a:solidFill>
                <a:latin typeface="Arial Nova" panose="020B0504020202020204" pitchFamily="34" charset="0"/>
              </a:endParaRPr>
            </a:p>
            <a:p>
              <a:pPr marL="463550" lvl="1" indent="-285750" algn="l">
                <a:buFont typeface="Arial" panose="020B0604020202020204" pitchFamily="34" charset="0"/>
                <a:buChar char="•"/>
              </a:pPr>
              <a:endParaRPr lang="en-GB" altLang="en-US" sz="2400" dirty="0">
                <a:solidFill>
                  <a:prstClr val="black"/>
                </a:solidFill>
                <a:latin typeface="Arial Nova" panose="020B0504020202020204" pitchFamily="34" charset="0"/>
              </a:endParaRPr>
            </a:p>
          </p:txBody>
        </p:sp>
        <p:sp>
          <p:nvSpPr>
            <p:cNvPr id="12" name="Content Placeholder 2">
              <a:extLst>
                <a:ext uri="{FF2B5EF4-FFF2-40B4-BE49-F238E27FC236}">
                  <a16:creationId xmlns:a16="http://schemas.microsoft.com/office/drawing/2014/main" id="{EB5D1B90-13A4-4106-8EE4-B6893F58034E}"/>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Lymphoma</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Causes &amp; Risk Factors</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Signs &amp; Symptoms</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Diagnosis</a:t>
              </a:r>
            </a:p>
            <a:p>
              <a:pPr marL="463550" lvl="1" indent="-285750" algn="l" fontAlgn="auto">
                <a:spcAft>
                  <a:spcPts val="0"/>
                </a:spcAft>
                <a:buFont typeface="Arial" panose="020B0604020202020204" pitchFamily="34" charset="0"/>
                <a:buChar char="•"/>
              </a:pPr>
              <a:endParaRPr lang="en-GB" altLang="en-US" sz="2400" dirty="0">
                <a:solidFill>
                  <a:prstClr val="black"/>
                </a:solidFill>
                <a:latin typeface="Arial Nova" panose="020B0504020202020204" pitchFamily="34" charset="0"/>
              </a:endParaRPr>
            </a:p>
            <a:p>
              <a:pPr marL="463550" lvl="1" indent="-285750" algn="l">
                <a:buFont typeface="Arial" panose="020B0604020202020204" pitchFamily="34" charset="0"/>
                <a:buChar char="•"/>
              </a:pPr>
              <a:endParaRPr lang="en-GB" altLang="en-US" sz="2400" dirty="0">
                <a:solidFill>
                  <a:prstClr val="black"/>
                </a:solidFill>
                <a:latin typeface="Arial Nova" panose="020B0504020202020204" pitchFamily="34" charset="0"/>
              </a:endParaRPr>
            </a:p>
          </p:txBody>
        </p:sp>
      </p:grpSp>
      <p:pic>
        <p:nvPicPr>
          <p:cNvPr id="6" name="Audio 5">
            <a:hlinkClick r:id="" action="ppaction://media"/>
            <a:extLst>
              <a:ext uri="{FF2B5EF4-FFF2-40B4-BE49-F238E27FC236}">
                <a16:creationId xmlns:a16="http://schemas.microsoft.com/office/drawing/2014/main" id="{75234964-ED1C-4CE4-BD9B-ECABD54F242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37202002"/>
      </p:ext>
    </p:extLst>
  </p:cSld>
  <p:clrMapOvr>
    <a:masterClrMapping/>
  </p:clrMapOvr>
  <mc:AlternateContent xmlns:mc="http://schemas.openxmlformats.org/markup-compatibility/2006" xmlns:p14="http://schemas.microsoft.com/office/powerpoint/2010/main">
    <mc:Choice Requires="p14">
      <p:transition spd="slow" p14:dur="2000" advTm="6836"/>
    </mc:Choice>
    <mc:Fallback xmlns="">
      <p:transition spd="slow" advTm="68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 classification of Haematological disease is complex and relies on multiple factors.  Your clinical team will be able to provide you with the exact diagnosis description.  The Haematology Appendix A, Classification will guide you on the codes to record for ICD10 and ICD-O-3 morphology</a:t>
            </a:r>
          </a:p>
          <a:p>
            <a:r>
              <a:rPr lang="en-GB" dirty="0">
                <a:solidFill>
                  <a:schemeClr val="bg1"/>
                </a:solidFill>
              </a:rPr>
              <a:t>If a Haematological disease is diagnosed it may or may not be classified as malignant.  While all haematological malignancies must be recorded, please refer to the COSD User Guide (Haematology section) for the list of D or E coded conditions that must also be recorded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7" name="Audio 6">
            <a:hlinkClick r:id="" action="ppaction://media"/>
            <a:extLst>
              <a:ext uri="{FF2B5EF4-FFF2-40B4-BE49-F238E27FC236}">
                <a16:creationId xmlns:a16="http://schemas.microsoft.com/office/drawing/2014/main" id="{0C57B82B-6F34-4E8A-ADF6-8FD1436D23B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20992062"/>
      </p:ext>
    </p:extLst>
  </p:cSld>
  <p:clrMapOvr>
    <a:masterClrMapping/>
  </p:clrMapOvr>
  <mc:AlternateContent xmlns:mc="http://schemas.openxmlformats.org/markup-compatibility/2006" xmlns:p14="http://schemas.microsoft.com/office/powerpoint/2010/main">
    <mc:Choice Requires="p14">
      <p:transition spd="slow" p14:dur="2000" advTm="25374"/>
    </mc:Choice>
    <mc:Fallback xmlns="">
      <p:transition spd="slow" advTm="253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 classification of Haematological disease is complex and relies on multiple factors.  Your clinical team will be able to provide you with the exact diagnosis description.  The Haematology Appendix A, Classification will guide you on the codes to record for ICD10 and ICD-O-3 morphology</a:t>
            </a:r>
          </a:p>
          <a:p>
            <a:r>
              <a:rPr lang="en-GB" dirty="0"/>
              <a:t>If a Haematological disease is diagnosed it may or may not be classified as malignant.  While all haematological malignancies must be recorded, please refer to the COSD User Guide (Appendix C) for the list of D or E coded conditions that must also be recorded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10" name="Audio 9">
            <a:hlinkClick r:id="" action="ppaction://media"/>
            <a:extLst>
              <a:ext uri="{FF2B5EF4-FFF2-40B4-BE49-F238E27FC236}">
                <a16:creationId xmlns:a16="http://schemas.microsoft.com/office/drawing/2014/main" id="{3B43F9B3-9193-D32A-82EF-368FBB8FBE2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28051352"/>
      </p:ext>
    </p:extLst>
  </p:cSld>
  <p:clrMapOvr>
    <a:masterClrMapping/>
  </p:clrMapOvr>
  <mc:AlternateContent xmlns:mc="http://schemas.openxmlformats.org/markup-compatibility/2006" xmlns:p14="http://schemas.microsoft.com/office/powerpoint/2010/main">
    <mc:Choice Requires="p14">
      <p:transition spd="slow" p14:dur="2000" advTm="19821"/>
    </mc:Choice>
    <mc:Fallback xmlns="">
      <p:transition spd="slow" advTm="198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r>
              <a:rPr lang="en-US" dirty="0"/>
              <a:t>For Haematology, this includes an Introduction plus disease specific modules for Leukaemia and Myeloma as well as a searchable PDF: Haematology -  Appendix A, Classification</a:t>
            </a: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04/12/2025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33</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46129496"/>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85219276"/>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04/12/2025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35</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Types of Lymphoma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marL="0" indent="0">
              <a:buNone/>
            </a:pPr>
            <a:r>
              <a:rPr lang="en-GB" sz="2300" dirty="0"/>
              <a:t>Lymphoma occurs in several forms and these are sometimes referred to using an acronym. Broadly, these are:</a:t>
            </a:r>
          </a:p>
          <a:p>
            <a:pPr marL="0" indent="0">
              <a:buNone/>
            </a:pPr>
            <a:endParaRPr lang="en-GB" sz="2300" dirty="0"/>
          </a:p>
          <a:p>
            <a:pPr marL="723900" lvl="1" indent="-266700"/>
            <a:r>
              <a:rPr lang="en-GB" sz="2300" dirty="0"/>
              <a:t>HL – </a:t>
            </a:r>
            <a:r>
              <a:rPr lang="en-GB" sz="2300" dirty="0" err="1"/>
              <a:t>Hodgkins</a:t>
            </a:r>
            <a:r>
              <a:rPr lang="en-GB" sz="2300" dirty="0"/>
              <a:t> Lymphoma - There are several different sub-types, including:</a:t>
            </a:r>
          </a:p>
          <a:p>
            <a:pPr lvl="2"/>
            <a:r>
              <a:rPr lang="en-GB" sz="2300" dirty="0"/>
              <a:t>Classical – several sub-types including Nodular sclerosing Lymphoma</a:t>
            </a:r>
          </a:p>
          <a:p>
            <a:pPr lvl="2"/>
            <a:r>
              <a:rPr lang="en-GB" sz="2300" dirty="0"/>
              <a:t>NLPHL – Nodular Lymphocyte Predominant Hodgkin Lymphoma</a:t>
            </a:r>
          </a:p>
          <a:p>
            <a:pPr lvl="2"/>
            <a:endParaRPr lang="en-GB" sz="2300" dirty="0"/>
          </a:p>
          <a:p>
            <a:pPr marL="723900" lvl="1" indent="-266700"/>
            <a:r>
              <a:rPr lang="en-GB" sz="2300" dirty="0"/>
              <a:t>NHL – Non-</a:t>
            </a:r>
            <a:r>
              <a:rPr lang="en-GB" sz="2300" dirty="0" err="1"/>
              <a:t>Hodgkins</a:t>
            </a:r>
            <a:r>
              <a:rPr lang="en-GB" sz="2300" dirty="0"/>
              <a:t> Lymphoma - There are over 30 different sub-types, including:</a:t>
            </a:r>
          </a:p>
          <a:p>
            <a:pPr lvl="2"/>
            <a:r>
              <a:rPr lang="en-GB" sz="2300" dirty="0"/>
              <a:t>DLBCL – Diffuse Large B Cell Lymphoma</a:t>
            </a:r>
          </a:p>
          <a:p>
            <a:pPr lvl="2"/>
            <a:r>
              <a:rPr lang="en-GB" sz="2300" dirty="0"/>
              <a:t>Follicular Lymphoma</a:t>
            </a:r>
          </a:p>
          <a:p>
            <a:pPr lvl="1"/>
            <a:endParaRPr lang="en-GB" sz="23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7" name="Audio 6">
            <a:hlinkClick r:id="" action="ppaction://media"/>
            <a:extLst>
              <a:ext uri="{FF2B5EF4-FFF2-40B4-BE49-F238E27FC236}">
                <a16:creationId xmlns:a16="http://schemas.microsoft.com/office/drawing/2014/main" id="{0DA07393-932B-49A2-8823-D9A2D25E72B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36536772"/>
      </p:ext>
    </p:extLst>
  </p:cSld>
  <p:clrMapOvr>
    <a:masterClrMapping/>
  </p:clrMapOvr>
  <mc:AlternateContent xmlns:mc="http://schemas.openxmlformats.org/markup-compatibility/2006" xmlns:p14="http://schemas.microsoft.com/office/powerpoint/2010/main">
    <mc:Choice Requires="p14">
      <p:transition spd="slow" p14:dur="2000" advTm="12339"/>
    </mc:Choice>
    <mc:Fallback xmlns="">
      <p:transition spd="slow" advTm="123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There are no specific causes and risks identified to explain the development of lymphomas although some lymphomas are known to be associated with viral and bacterial infections, including:</a:t>
            </a:r>
          </a:p>
          <a:p>
            <a:endParaRPr lang="en-GB" dirty="0"/>
          </a:p>
          <a:p>
            <a:pPr marL="723900" indent="-279400">
              <a:lnSpc>
                <a:spcPct val="110000"/>
              </a:lnSpc>
            </a:pPr>
            <a:r>
              <a:rPr lang="en-GB" dirty="0"/>
              <a:t>Epstein-Barr virus </a:t>
            </a:r>
          </a:p>
          <a:p>
            <a:pPr marL="723900" indent="-279400">
              <a:lnSpc>
                <a:spcPct val="110000"/>
              </a:lnSpc>
            </a:pPr>
            <a:r>
              <a:rPr lang="en-GB" dirty="0"/>
              <a:t>Human T-</a:t>
            </a:r>
            <a:r>
              <a:rPr lang="en-GB" dirty="0" err="1"/>
              <a:t>lymphocytotropic</a:t>
            </a:r>
            <a:r>
              <a:rPr lang="en-GB" dirty="0"/>
              <a:t> virus type 1 (HTLV-1) </a:t>
            </a:r>
          </a:p>
          <a:p>
            <a:pPr marL="723900" indent="-279400">
              <a:lnSpc>
                <a:spcPct val="110000"/>
              </a:lnSpc>
            </a:pPr>
            <a:r>
              <a:rPr lang="en-GB" dirty="0"/>
              <a:t>Hepatitis C </a:t>
            </a:r>
          </a:p>
          <a:p>
            <a:pPr marL="723900" indent="-279400">
              <a:lnSpc>
                <a:spcPct val="110000"/>
              </a:lnSpc>
            </a:pPr>
            <a:r>
              <a:rPr lang="en-GB" dirty="0"/>
              <a:t>Helicobacter pylori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7" name="Audio 6">
            <a:hlinkClick r:id="" action="ppaction://media"/>
            <a:extLst>
              <a:ext uri="{FF2B5EF4-FFF2-40B4-BE49-F238E27FC236}">
                <a16:creationId xmlns:a16="http://schemas.microsoft.com/office/drawing/2014/main" id="{0B71A89F-50F3-4071-BA35-51E6935AFE9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5408266"/>
      </p:ext>
    </p:extLst>
  </p:cSld>
  <p:clrMapOvr>
    <a:masterClrMapping/>
  </p:clrMapOvr>
  <mc:AlternateContent xmlns:mc="http://schemas.openxmlformats.org/markup-compatibility/2006" xmlns:p14="http://schemas.microsoft.com/office/powerpoint/2010/main">
    <mc:Choice Requires="p14">
      <p:transition spd="slow" p14:dur="2000" advTm="11666"/>
    </mc:Choice>
    <mc:Fallback xmlns="">
      <p:transition spd="slow" advTm="116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Another potential risk factor is any impairment to the immune system. This may include: </a:t>
            </a:r>
          </a:p>
          <a:p>
            <a:endParaRPr lang="en-GB" dirty="0"/>
          </a:p>
          <a:p>
            <a:pPr marL="723900" indent="-279400"/>
            <a:r>
              <a:rPr lang="en-GB" dirty="0"/>
              <a:t>Autoimmune conditions </a:t>
            </a:r>
          </a:p>
          <a:p>
            <a:pPr marL="723900" indent="-279400"/>
            <a:r>
              <a:rPr lang="en-GB" dirty="0"/>
              <a:t>Previous organ transplant recipient requiring immunosuppressant drugs</a:t>
            </a:r>
          </a:p>
          <a:p>
            <a:pPr marL="723900" indent="-279400"/>
            <a:r>
              <a:rPr lang="en-GB" dirty="0"/>
              <a:t>Previous history of cancer </a:t>
            </a:r>
          </a:p>
          <a:p>
            <a:pPr marL="723900" indent="-279400"/>
            <a:r>
              <a:rPr lang="en-GB" dirty="0"/>
              <a:t>Human immunodeficiency virus/acquired immune deficiency syndrome (HIV/AIDS) </a:t>
            </a:r>
          </a:p>
          <a:p>
            <a:pPr marL="723900" indent="-279400"/>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Audio 6">
            <a:hlinkClick r:id="" action="ppaction://media"/>
            <a:extLst>
              <a:ext uri="{FF2B5EF4-FFF2-40B4-BE49-F238E27FC236}">
                <a16:creationId xmlns:a16="http://schemas.microsoft.com/office/drawing/2014/main" id="{D27C1FF9-DDEE-4E8E-B0C5-F356F7A72B4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3797089"/>
      </p:ext>
    </p:extLst>
  </p:cSld>
  <p:clrMapOvr>
    <a:masterClrMapping/>
  </p:clrMapOvr>
  <mc:AlternateContent xmlns:mc="http://schemas.openxmlformats.org/markup-compatibility/2006" xmlns:p14="http://schemas.microsoft.com/office/powerpoint/2010/main">
    <mc:Choice Requires="p14">
      <p:transition spd="slow" p14:dur="2000" advTm="6309"/>
    </mc:Choice>
    <mc:Fallback xmlns="">
      <p:transition spd="slow" advTm="63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pPr marL="342900" indent="-342900"/>
            <a:r>
              <a:rPr lang="en-GB" dirty="0"/>
              <a:t>Painless lump or swelling often in the neck, axilla or groin</a:t>
            </a:r>
          </a:p>
          <a:p>
            <a:pPr marL="342900" indent="-342900"/>
            <a:r>
              <a:rPr lang="en-GB" dirty="0"/>
              <a:t>Fever </a:t>
            </a:r>
          </a:p>
          <a:p>
            <a:pPr marL="342900" indent="-342900"/>
            <a:r>
              <a:rPr lang="en-GB" dirty="0"/>
              <a:t>Excessive sweating (especially at night) </a:t>
            </a:r>
          </a:p>
          <a:p>
            <a:pPr marL="342900" indent="-342900"/>
            <a:r>
              <a:rPr lang="en-GB" dirty="0"/>
              <a:t>Loss of appetite </a:t>
            </a:r>
          </a:p>
          <a:p>
            <a:pPr marL="342900" indent="-342900"/>
            <a:r>
              <a:rPr lang="en-GB" dirty="0"/>
              <a:t>Unexplained weight loss</a:t>
            </a:r>
          </a:p>
          <a:p>
            <a:pPr marL="342900" indent="-342900"/>
            <a:r>
              <a:rPr lang="en-GB" dirty="0"/>
              <a:t>Fatigue </a:t>
            </a:r>
          </a:p>
          <a:p>
            <a:pPr marL="342900" indent="-342900"/>
            <a:r>
              <a:rPr lang="en-GB" dirty="0"/>
              <a:t>Persistent itching </a:t>
            </a:r>
          </a:p>
          <a:p>
            <a:pPr marL="342900" indent="-342900"/>
            <a:r>
              <a:rPr lang="en-GB" dirty="0"/>
              <a:t>Cough and/or breathlessness </a:t>
            </a:r>
          </a:p>
          <a:p>
            <a:pPr marL="342900" indent="-342900"/>
            <a:r>
              <a:rPr lang="en-GB" dirty="0"/>
              <a:t>Enlarged tonsils, liver or spleen </a:t>
            </a:r>
          </a:p>
          <a:p>
            <a:pPr marL="342900" indent="-342900"/>
            <a:r>
              <a:rPr lang="en-GB" dirty="0"/>
              <a:t>Alcohol may cause pain in affected lymph nodes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Audio 6">
            <a:hlinkClick r:id="" action="ppaction://media"/>
            <a:extLst>
              <a:ext uri="{FF2B5EF4-FFF2-40B4-BE49-F238E27FC236}">
                <a16:creationId xmlns:a16="http://schemas.microsoft.com/office/drawing/2014/main" id="{994D12F1-6AE2-4326-9E89-59169BAAECB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36963075"/>
      </p:ext>
    </p:extLst>
  </p:cSld>
  <p:clrMapOvr>
    <a:masterClrMapping/>
  </p:clrMapOvr>
  <mc:AlternateContent xmlns:mc="http://schemas.openxmlformats.org/markup-compatibility/2006" xmlns:p14="http://schemas.microsoft.com/office/powerpoint/2010/main">
    <mc:Choice Requires="p14">
      <p:transition spd="slow" p14:dur="2000" advTm="8949"/>
    </mc:Choice>
    <mc:Fallback xmlns="">
      <p:transition spd="slow" advTm="89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778500" cy="4741453"/>
          </a:xfrm>
        </p:spPr>
        <p:txBody>
          <a:bodyPr>
            <a:normAutofit/>
          </a:bodyPr>
          <a:lstStyle/>
          <a:p>
            <a:pPr marL="0" indent="0">
              <a:buNone/>
            </a:pPr>
            <a:r>
              <a:rPr lang="en-GB" dirty="0"/>
              <a:t>Two thirds of lymphomas arise in lymph nodes, one third are extranodal (outside the lymph nodes). </a:t>
            </a:r>
          </a:p>
          <a:p>
            <a:pPr marL="0" indent="0">
              <a:buNone/>
            </a:pPr>
            <a:endParaRPr lang="en-GB" dirty="0"/>
          </a:p>
          <a:p>
            <a:pPr marL="0" indent="0">
              <a:buNone/>
            </a:pPr>
            <a:r>
              <a:rPr lang="en-GB" dirty="0"/>
              <a:t>Lymphomas can be localised to the lymphatic tissue of any organ.</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grpSp>
        <p:nvGrpSpPr>
          <p:cNvPr id="8" name="Group 7">
            <a:extLst>
              <a:ext uri="{FF2B5EF4-FFF2-40B4-BE49-F238E27FC236}">
                <a16:creationId xmlns:a16="http://schemas.microsoft.com/office/drawing/2014/main" id="{26C0B5B4-7FA3-497E-B98B-BD4C77755394}"/>
              </a:ext>
            </a:extLst>
          </p:cNvPr>
          <p:cNvGrpSpPr/>
          <p:nvPr/>
        </p:nvGrpSpPr>
        <p:grpSpPr>
          <a:xfrm>
            <a:off x="8241362" y="1468437"/>
            <a:ext cx="3566439" cy="4743985"/>
            <a:chOff x="5135220" y="1052736"/>
            <a:chExt cx="4008780" cy="5332375"/>
          </a:xfrm>
        </p:grpSpPr>
        <p:pic>
          <p:nvPicPr>
            <p:cNvPr id="9" name="Graphic 8">
              <a:extLst>
                <a:ext uri="{FF2B5EF4-FFF2-40B4-BE49-F238E27FC236}">
                  <a16:creationId xmlns:a16="http://schemas.microsoft.com/office/drawing/2014/main" id="{588B7ABC-71FB-44F5-B329-EC6F06E244F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10" name="Rectangle 9">
              <a:extLst>
                <a:ext uri="{FF2B5EF4-FFF2-40B4-BE49-F238E27FC236}">
                  <a16:creationId xmlns:a16="http://schemas.microsoft.com/office/drawing/2014/main" id="{7E542817-25EC-4E28-85E3-D705AA06DCC2}"/>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1" name="Audio 10">
            <a:hlinkClick r:id="" action="ppaction://media"/>
            <a:extLst>
              <a:ext uri="{FF2B5EF4-FFF2-40B4-BE49-F238E27FC236}">
                <a16:creationId xmlns:a16="http://schemas.microsoft.com/office/drawing/2014/main" id="{4558AB2E-30CC-4EA9-B6D2-07AA73418DB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88804910"/>
      </p:ext>
    </p:extLst>
  </p:cSld>
  <p:clrMapOvr>
    <a:masterClrMapping/>
  </p:clrMapOvr>
  <mc:AlternateContent xmlns:mc="http://schemas.openxmlformats.org/markup-compatibility/2006" xmlns:p14="http://schemas.microsoft.com/office/powerpoint/2010/main">
    <mc:Choice Requires="p14">
      <p:transition spd="slow" p14:dur="2000" advTm="9421"/>
    </mc:Choice>
    <mc:Fallback xmlns="">
      <p:transition spd="slow" advTm="94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Lymphoma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159500" cy="4741453"/>
          </a:xfrm>
        </p:spPr>
        <p:txBody>
          <a:bodyPr>
            <a:normAutofit/>
          </a:bodyPr>
          <a:lstStyle/>
          <a:p>
            <a:pPr marL="0" indent="0">
              <a:buNone/>
            </a:pPr>
            <a:r>
              <a:rPr lang="en-GB" dirty="0"/>
              <a:t>A number of tests may be carried out to diagnose a lymphoma including: </a:t>
            </a:r>
          </a:p>
          <a:p>
            <a:endParaRPr lang="en-GB" dirty="0"/>
          </a:p>
          <a:p>
            <a:pPr marL="723900" lvl="1" indent="-266700"/>
            <a:r>
              <a:rPr lang="en-GB" sz="2400" dirty="0"/>
              <a:t>Clinical examination </a:t>
            </a:r>
          </a:p>
          <a:p>
            <a:pPr marL="723900" lvl="1" indent="-266700"/>
            <a:r>
              <a:rPr lang="en-GB" sz="2400" dirty="0"/>
              <a:t>Full blood count </a:t>
            </a:r>
          </a:p>
          <a:p>
            <a:pPr marL="723900" lvl="1" indent="-266700"/>
            <a:r>
              <a:rPr lang="en-GB" sz="2400" dirty="0"/>
              <a:t>Liver function tests (LFTs) </a:t>
            </a:r>
          </a:p>
          <a:p>
            <a:pPr marL="723900" lvl="1" indent="-266700"/>
            <a:r>
              <a:rPr lang="en-GB" sz="2400" dirty="0"/>
              <a:t>Chest x-ray </a:t>
            </a:r>
          </a:p>
          <a:p>
            <a:pPr marL="723900" lvl="1" indent="-266700"/>
            <a:r>
              <a:rPr lang="en-GB" sz="2400" dirty="0"/>
              <a:t>Ultrasound </a:t>
            </a:r>
          </a:p>
          <a:p>
            <a:pPr marL="723900" lvl="1" indent="-266700"/>
            <a:r>
              <a:rPr lang="en-GB" sz="2400" dirty="0"/>
              <a:t>CT scan </a:t>
            </a:r>
          </a:p>
          <a:p>
            <a:pPr marL="723900" lvl="1" indent="-266700"/>
            <a:r>
              <a:rPr lang="en-GB" sz="2400" dirty="0"/>
              <a:t>Biopsy of lymph node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04/12/2025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7" name="Picture 6">
            <a:extLst>
              <a:ext uri="{FF2B5EF4-FFF2-40B4-BE49-F238E27FC236}">
                <a16:creationId xmlns:a16="http://schemas.microsoft.com/office/drawing/2014/main" id="{25CC19FA-C38C-40B1-AF46-F3AFC8CD6EC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634879" y="2560584"/>
            <a:ext cx="2384425" cy="2384425"/>
          </a:xfrm>
          <a:prstGeom prst="rect">
            <a:avLst/>
          </a:prstGeom>
        </p:spPr>
      </p:pic>
      <p:pic>
        <p:nvPicPr>
          <p:cNvPr id="8" name="Picture 7">
            <a:extLst>
              <a:ext uri="{FF2B5EF4-FFF2-40B4-BE49-F238E27FC236}">
                <a16:creationId xmlns:a16="http://schemas.microsoft.com/office/drawing/2014/main" id="{DFF6F28C-0E01-4E15-8B34-C3D88A5D113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112249" y="3901255"/>
            <a:ext cx="2384425" cy="2384425"/>
          </a:xfrm>
          <a:prstGeom prst="rect">
            <a:avLst/>
          </a:prstGeom>
        </p:spPr>
      </p:pic>
      <p:pic>
        <p:nvPicPr>
          <p:cNvPr id="10" name="Picture 9" descr="Icon&#10;&#10;Description automatically generated">
            <a:extLst>
              <a:ext uri="{FF2B5EF4-FFF2-40B4-BE49-F238E27FC236}">
                <a16:creationId xmlns:a16="http://schemas.microsoft.com/office/drawing/2014/main" id="{741B53D4-CDE2-4A55-A97B-C941F35097B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12250" y="1219914"/>
            <a:ext cx="2384425" cy="2384425"/>
          </a:xfrm>
          <a:prstGeom prst="rect">
            <a:avLst/>
          </a:prstGeom>
        </p:spPr>
      </p:pic>
      <p:pic>
        <p:nvPicPr>
          <p:cNvPr id="9" name="Audio 8">
            <a:hlinkClick r:id="" action="ppaction://media"/>
            <a:extLst>
              <a:ext uri="{FF2B5EF4-FFF2-40B4-BE49-F238E27FC236}">
                <a16:creationId xmlns:a16="http://schemas.microsoft.com/office/drawing/2014/main" id="{B197CB7E-936E-42EA-B126-8514405251F5}"/>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20706955"/>
      </p:ext>
    </p:extLst>
  </p:cSld>
  <p:clrMapOvr>
    <a:masterClrMapping/>
  </p:clrMapOvr>
  <mc:AlternateContent xmlns:mc="http://schemas.openxmlformats.org/markup-compatibility/2006" xmlns:p14="http://schemas.microsoft.com/office/powerpoint/2010/main">
    <mc:Choice Requires="p14">
      <p:transition spd="slow" p14:dur="2000" advTm="11248"/>
    </mc:Choice>
    <mc:Fallback xmlns="">
      <p:transition spd="slow" advTm="112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B3FCE73-1BB4-4083-90D0-DE6CA8FED5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72024DB-DD24-419A-AD51-AA142FDF4A48}">
  <ds:schemaRefs>
    <ds:schemaRef ds:uri="http://schemas.microsoft.com/sharepoint/v3"/>
    <ds:schemaRef ds:uri="http://schemas.microsoft.com/office/infopath/2007/PartnerControls"/>
    <ds:schemaRef ds:uri="http://purl.org/dc/dcmitype/"/>
    <ds:schemaRef ds:uri="d90b2148-dfd5-4925-bdbf-65fefdd6aea1"/>
    <ds:schemaRef ds:uri="http://schemas.microsoft.com/office/2006/documentManagement/types"/>
    <ds:schemaRef ds:uri="7b410ab3-33f9-46b0-a7e8-8030da7493ff"/>
    <ds:schemaRef ds:uri="http://purl.org/dc/elements/1.1/"/>
    <ds:schemaRef ds:uri="http://schemas.microsoft.com/office/2006/metadata/properties"/>
    <ds:schemaRef ds:uri="http://schemas.openxmlformats.org/package/2006/metadata/core-properties"/>
    <ds:schemaRef ds:uri="http://www.w3.org/XML/1998/namespace"/>
    <ds:schemaRef ds:uri="http://purl.org/dc/terms/"/>
  </ds:schemaRefs>
</ds:datastoreItem>
</file>

<file path=customXml/itemProps3.xml><?xml version="1.0" encoding="utf-8"?>
<ds:datastoreItem xmlns:ds="http://schemas.openxmlformats.org/officeDocument/2006/customXml" ds:itemID="{36F44F45-0509-448F-B700-00270167C31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7893</TotalTime>
  <Words>3733</Words>
  <Application>Microsoft Office PowerPoint</Application>
  <PresentationFormat>Widescreen</PresentationFormat>
  <Paragraphs>402</Paragraphs>
  <Slides>35</Slides>
  <Notes>35</Notes>
  <HiddenSlides>0</HiddenSlides>
  <MMClips>35</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Lymphoma</vt:lpstr>
      <vt:lpstr>Lymphoma – Types of Lymphoma</vt:lpstr>
      <vt:lpstr>Lymphoma – Causes &amp; Risk Factors</vt:lpstr>
      <vt:lpstr>Lymphoma – Causes &amp; Risk Factors</vt:lpstr>
      <vt:lpstr>Lymphoma – Signs &amp; Symptoms</vt:lpstr>
      <vt:lpstr>Lymphoma - Diagnosis</vt:lpstr>
      <vt:lpstr>Lymphoma - Diagnosis</vt:lpstr>
      <vt:lpstr>Lymphoma - Diagnosis</vt:lpstr>
      <vt:lpstr>Lymphoma - Diagnosis</vt:lpstr>
      <vt:lpstr>Lymphoma – ICD10 Classification &amp; Morphology</vt:lpstr>
      <vt:lpstr>Lymphoma – ICD10 Classification &amp; Morphology</vt:lpstr>
      <vt:lpstr>Lymphoma – ICD10 Classification &amp; Morphology</vt:lpstr>
      <vt:lpstr>Lymphoma – ICD10 Classification &amp; Morphology</vt:lpstr>
      <vt:lpstr>Lymphoma – Stage – Hodgkin Lymphoma in children and all adult lymphomas (not including primary cutaneous Lymphoma)</vt:lpstr>
      <vt:lpstr>Lymphoma – Stage – Non-Hodgkin Lymphoma in children</vt:lpstr>
      <vt:lpstr>Lymphoma – Stage – Primary cutaneous lymphoma</vt:lpstr>
      <vt:lpstr>Lymphoma - Stage</vt:lpstr>
      <vt:lpstr>Lymphoma – Grade - NHL</vt:lpstr>
      <vt:lpstr>Lymphoma –Treatment - Surgery</vt:lpstr>
      <vt:lpstr>Lymphoma –Treatment- Chemotherapy</vt:lpstr>
      <vt:lpstr>Lymphoma –Treatment – Stem Cell Transplants</vt:lpstr>
      <vt:lpstr>Lymphoma –Treatment – Stem Cell Transplants</vt:lpstr>
      <vt:lpstr>Summary</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224</cp:revision>
  <dcterms:created xsi:type="dcterms:W3CDTF">2021-02-08T11:29:00Z</dcterms:created>
  <dcterms:modified xsi:type="dcterms:W3CDTF">2025-12-04T16:39:09Z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