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4"/>
  </p:notesMasterIdLst>
  <p:handoutMasterIdLst>
    <p:handoutMasterId r:id="rId35"/>
  </p:handoutMasterIdLst>
  <p:sldIdLst>
    <p:sldId id="272" r:id="rId5"/>
    <p:sldId id="304" r:id="rId6"/>
    <p:sldId id="625" r:id="rId7"/>
    <p:sldId id="623" r:id="rId8"/>
    <p:sldId id="627" r:id="rId9"/>
    <p:sldId id="622" r:id="rId10"/>
    <p:sldId id="626" r:id="rId11"/>
    <p:sldId id="621" r:id="rId12"/>
    <p:sldId id="586" r:id="rId13"/>
    <p:sldId id="620" r:id="rId14"/>
    <p:sldId id="642" r:id="rId15"/>
    <p:sldId id="643" r:id="rId16"/>
    <p:sldId id="629" r:id="rId17"/>
    <p:sldId id="648" r:id="rId18"/>
    <p:sldId id="750" r:id="rId19"/>
    <p:sldId id="647" r:id="rId20"/>
    <p:sldId id="705" r:id="rId21"/>
    <p:sldId id="708" r:id="rId22"/>
    <p:sldId id="710" r:id="rId23"/>
    <p:sldId id="699" r:id="rId24"/>
    <p:sldId id="712" r:id="rId25"/>
    <p:sldId id="713" r:id="rId26"/>
    <p:sldId id="714" r:id="rId27"/>
    <p:sldId id="709" r:id="rId28"/>
    <p:sldId id="711" r:id="rId29"/>
    <p:sldId id="543" r:id="rId30"/>
    <p:sldId id="728" r:id="rId31"/>
    <p:sldId id="701" r:id="rId32"/>
    <p:sldId id="720" r:id="rId33"/>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625"/>
            <p14:sldId id="623"/>
            <p14:sldId id="627"/>
            <p14:sldId id="622"/>
            <p14:sldId id="626"/>
            <p14:sldId id="621"/>
            <p14:sldId id="586"/>
            <p14:sldId id="620"/>
            <p14:sldId id="642"/>
            <p14:sldId id="643"/>
            <p14:sldId id="629"/>
            <p14:sldId id="648"/>
            <p14:sldId id="750"/>
            <p14:sldId id="647"/>
            <p14:sldId id="705"/>
            <p14:sldId id="708"/>
            <p14:sldId id="710"/>
            <p14:sldId id="699"/>
            <p14:sldId id="712"/>
            <p14:sldId id="713"/>
            <p14:sldId id="714"/>
            <p14:sldId id="709"/>
            <p14:sldId id="711"/>
            <p14:sldId id="543"/>
            <p14:sldId id="728"/>
            <p14:sldId id="701"/>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E8F1F1"/>
    <a:srgbClr val="425563"/>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1660" autoAdjust="0"/>
  </p:normalViewPr>
  <p:slideViewPr>
    <p:cSldViewPr snapToGrid="0">
      <p:cViewPr varScale="1">
        <p:scale>
          <a:sx n="81" d="100"/>
          <a:sy n="81" d="100"/>
        </p:scale>
        <p:origin x="876" y="39"/>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E1109457-61E0-459C-BFC6-E6B9694AAD68}"/>
    <pc:docChg chg="mod">
      <pc:chgData name="MOLLETT, Marianne (NHS ENGLAND - X26)" userId="58af0019-3a7b-47f8-8975-8ac0a0ea5bbf" providerId="ADAL" clId="{E1109457-61E0-459C-BFC6-E6B9694AAD68}" dt="2024-07-31T10:33:43.209"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E3F7C2ED-84D9-9E4C-86A3-50B7963032C3}">
      <dgm:prSet phldrT="[Text]" custT="1"/>
      <dgm:spPr/>
      <dgm:t>
        <a:bodyPr/>
        <a:lstStyle/>
        <a:p>
          <a:r>
            <a:rPr lang="en-GB" sz="2000" dirty="0">
              <a:latin typeface="ArialMT"/>
            </a:rPr>
            <a:t>Stage A</a:t>
          </a:r>
          <a:endParaRPr lang="en-US" sz="2000" dirty="0"/>
        </a:p>
      </dgm:t>
    </dgm:pt>
    <dgm:pt modelId="{DCFEE8D2-8A1E-F648-A26E-DA09A91AAC1D}" type="parTrans" cxnId="{27880DA8-92A9-F84D-B06B-4E20E46B6DDE}">
      <dgm:prSet/>
      <dgm:spPr/>
      <dgm:t>
        <a:bodyPr/>
        <a:lstStyle/>
        <a:p>
          <a:endParaRPr lang="en-US"/>
        </a:p>
      </dgm:t>
    </dgm:pt>
    <dgm:pt modelId="{AF91152C-31A1-A741-87FB-0FFF20250AD3}" type="sibTrans" cxnId="{27880DA8-92A9-F84D-B06B-4E20E46B6DDE}">
      <dgm:prSet/>
      <dgm:spPr/>
      <dgm:t>
        <a:bodyPr/>
        <a:lstStyle/>
        <a:p>
          <a:endParaRPr lang="en-US"/>
        </a:p>
      </dgm:t>
    </dgm:pt>
    <dgm:pt modelId="{A06F0B99-C4A7-0E44-98FE-F6F276BB75C7}">
      <dgm:prSet custT="1"/>
      <dgm:spPr/>
      <dgm:t>
        <a:bodyPr/>
        <a:lstStyle/>
        <a:p>
          <a:r>
            <a:rPr lang="en-GB" sz="2000" dirty="0">
              <a:latin typeface="ArialMT"/>
            </a:rPr>
            <a:t>Stage B</a:t>
          </a:r>
          <a:endParaRPr lang="en-GB" sz="2000" dirty="0"/>
        </a:p>
      </dgm:t>
    </dgm:pt>
    <dgm:pt modelId="{0705C6A8-646A-1147-B9BF-088B3517712F}" type="parTrans" cxnId="{4575812B-8330-E749-A7A3-4F2CE8567B14}">
      <dgm:prSet/>
      <dgm:spPr/>
      <dgm:t>
        <a:bodyPr/>
        <a:lstStyle/>
        <a:p>
          <a:endParaRPr lang="en-US"/>
        </a:p>
      </dgm:t>
    </dgm:pt>
    <dgm:pt modelId="{4BF5F9A3-5063-BC41-ABA4-48C8962FAEF4}" type="sibTrans" cxnId="{4575812B-8330-E749-A7A3-4F2CE8567B14}">
      <dgm:prSet/>
      <dgm:spPr/>
      <dgm:t>
        <a:bodyPr/>
        <a:lstStyle/>
        <a:p>
          <a:endParaRPr lang="en-US"/>
        </a:p>
      </dgm:t>
    </dgm:pt>
    <dgm:pt modelId="{3A4BBCB2-BE5E-E040-9F9E-5AAA6803E247}">
      <dgm:prSet custT="1"/>
      <dgm:spPr/>
      <dgm:t>
        <a:bodyPr/>
        <a:lstStyle/>
        <a:p>
          <a:r>
            <a:rPr lang="en-GB" sz="2000" dirty="0">
              <a:latin typeface="ArialMT"/>
            </a:rPr>
            <a:t>Stage C</a:t>
          </a:r>
          <a:endParaRPr lang="en-GB" sz="2000" dirty="0"/>
        </a:p>
      </dgm:t>
    </dgm:pt>
    <dgm:pt modelId="{C02DFCE3-3C93-4A4F-B86A-8885078E1A4C}" type="parTrans" cxnId="{2A7FB1F1-B03E-D44A-8697-8E372EA16C30}">
      <dgm:prSet/>
      <dgm:spPr/>
      <dgm:t>
        <a:bodyPr/>
        <a:lstStyle/>
        <a:p>
          <a:endParaRPr lang="en-US"/>
        </a:p>
      </dgm:t>
    </dgm:pt>
    <dgm:pt modelId="{54721D0E-9E04-F345-BE05-A8BD0B59BFEB}" type="sibTrans" cxnId="{2A7FB1F1-B03E-D44A-8697-8E372EA16C30}">
      <dgm:prSet/>
      <dgm:spPr/>
      <dgm:t>
        <a:bodyPr/>
        <a:lstStyle/>
        <a:p>
          <a:endParaRPr lang="en-US"/>
        </a:p>
      </dgm:t>
    </dgm:pt>
    <dgm:pt modelId="{246F2A65-8154-E946-9D29-9E0530E1FC57}">
      <dgm:prSet phldrT="[Text]" custT="1"/>
      <dgm:spPr/>
      <dgm:t>
        <a:bodyPr/>
        <a:lstStyle/>
        <a:p>
          <a:pPr marL="0" indent="0">
            <a:buNone/>
          </a:pPr>
          <a:r>
            <a:rPr lang="en-GB" sz="1800" dirty="0">
              <a:latin typeface="ArialMT"/>
            </a:rPr>
            <a:t>If Platelet count &gt; 99 x </a:t>
          </a:r>
          <a:r>
            <a:rPr lang="en-GB" sz="1800" dirty="0">
              <a:latin typeface="Arial" panose="020B0604020202020204" pitchFamily="34" charset="0"/>
              <a:cs typeface="Arial" panose="020B0604020202020204" pitchFamily="34" charset="0"/>
            </a:rPr>
            <a:t>10</a:t>
          </a:r>
          <a:r>
            <a:rPr lang="en-GB" sz="1800" baseline="30000" dirty="0">
              <a:latin typeface="Arial" panose="020B0604020202020204" pitchFamily="34" charset="0"/>
              <a:cs typeface="Arial" panose="020B0604020202020204" pitchFamily="34" charset="0"/>
            </a:rPr>
            <a:t>9</a:t>
          </a:r>
          <a:r>
            <a:rPr lang="en-GB" sz="1800" dirty="0">
              <a:latin typeface="Arial" panose="020B0604020202020204" pitchFamily="34" charset="0"/>
              <a:cs typeface="Arial" panose="020B0604020202020204" pitchFamily="34" charset="0"/>
            </a:rPr>
            <a:t>/L </a:t>
          </a:r>
          <a:r>
            <a:rPr lang="en-GB" sz="1800" dirty="0">
              <a:latin typeface="ArialMT"/>
            </a:rPr>
            <a:t>and Hb &gt;99 and 0, 1 or 2 areas of organ enlargement (number of lymph node groups plus score 1 for hepatomegaly, 1 for splenomegaly) </a:t>
          </a:r>
          <a:endParaRPr lang="en-US" sz="1800" dirty="0"/>
        </a:p>
      </dgm:t>
    </dgm:pt>
    <dgm:pt modelId="{920CEFC6-883A-3C42-A99F-5F04ABA6E294}" type="parTrans" cxnId="{8E21476F-18C4-E546-AFBA-5FA18877FA56}">
      <dgm:prSet/>
      <dgm:spPr/>
      <dgm:t>
        <a:bodyPr/>
        <a:lstStyle/>
        <a:p>
          <a:endParaRPr lang="en-US"/>
        </a:p>
      </dgm:t>
    </dgm:pt>
    <dgm:pt modelId="{F0A6FC6B-59E4-F942-A78D-9DE97D50FCF8}" type="sibTrans" cxnId="{8E21476F-18C4-E546-AFBA-5FA18877FA56}">
      <dgm:prSet/>
      <dgm:spPr/>
      <dgm:t>
        <a:bodyPr/>
        <a:lstStyle/>
        <a:p>
          <a:endParaRPr lang="en-US"/>
        </a:p>
      </dgm:t>
    </dgm:pt>
    <dgm:pt modelId="{EB8F93CA-96A9-7246-AE6C-04D16A4DF027}">
      <dgm:prSet/>
      <dgm:spPr/>
      <dgm:t>
        <a:bodyPr/>
        <a:lstStyle/>
        <a:p>
          <a:pPr marL="0" indent="0">
            <a:buNone/>
          </a:pPr>
          <a:r>
            <a:rPr lang="en-GB" dirty="0">
              <a:latin typeface="ArialMT"/>
            </a:rPr>
            <a:t>If Platelet count&gt; 99 and Hb&gt;99 and 3, 4 or 5 areas of organ enlargement </a:t>
          </a:r>
          <a:endParaRPr lang="en-GB" dirty="0"/>
        </a:p>
      </dgm:t>
    </dgm:pt>
    <dgm:pt modelId="{27FD3EC6-6B09-9742-8A70-64B0E331B261}" type="parTrans" cxnId="{1B0307FC-8008-E94B-A0CB-A7A8616D382F}">
      <dgm:prSet/>
      <dgm:spPr/>
      <dgm:t>
        <a:bodyPr/>
        <a:lstStyle/>
        <a:p>
          <a:endParaRPr lang="en-US"/>
        </a:p>
      </dgm:t>
    </dgm:pt>
    <dgm:pt modelId="{7786A222-F0E2-6F4C-A1F0-D6A6E24D6EA2}" type="sibTrans" cxnId="{1B0307FC-8008-E94B-A0CB-A7A8616D382F}">
      <dgm:prSet/>
      <dgm:spPr/>
      <dgm:t>
        <a:bodyPr/>
        <a:lstStyle/>
        <a:p>
          <a:endParaRPr lang="en-US"/>
        </a:p>
      </dgm:t>
    </dgm:pt>
    <dgm:pt modelId="{58138FF9-6E98-AE43-8799-EE30BB3CBB40}">
      <dgm:prSet/>
      <dgm:spPr/>
      <dgm:t>
        <a:bodyPr/>
        <a:lstStyle/>
        <a:p>
          <a:pPr>
            <a:buNone/>
          </a:pPr>
          <a:r>
            <a:rPr lang="en-GB" dirty="0">
              <a:latin typeface="ArialMT"/>
            </a:rPr>
            <a:t>If Hb&lt;100 or platelet count &lt;100 </a:t>
          </a:r>
          <a:endParaRPr lang="en-GB" dirty="0"/>
        </a:p>
      </dgm:t>
    </dgm:pt>
    <dgm:pt modelId="{62C29BC3-E63D-CC45-A013-D717D1CE1E74}" type="parTrans" cxnId="{11C36894-5C03-354E-BAD3-556F5ADB8FB3}">
      <dgm:prSet/>
      <dgm:spPr/>
      <dgm:t>
        <a:bodyPr/>
        <a:lstStyle/>
        <a:p>
          <a:endParaRPr lang="en-US"/>
        </a:p>
      </dgm:t>
    </dgm:pt>
    <dgm:pt modelId="{A9E871CF-6C41-1644-9009-AB2C59678CC0}" type="sibTrans" cxnId="{11C36894-5C03-354E-BAD3-556F5ADB8FB3}">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B69D4E5C-D5EA-A845-A34F-BA8AEE4E2CF4}" type="pres">
      <dgm:prSet presAssocID="{E3F7C2ED-84D9-9E4C-86A3-50B7963032C3}" presName="linNode" presStyleCnt="0"/>
      <dgm:spPr/>
    </dgm:pt>
    <dgm:pt modelId="{BA3581F1-9EDE-EF45-B0F0-D643BE6BA02E}" type="pres">
      <dgm:prSet presAssocID="{E3F7C2ED-84D9-9E4C-86A3-50B7963032C3}" presName="parentText" presStyleLbl="node1" presStyleIdx="0" presStyleCnt="3" custScaleX="60960">
        <dgm:presLayoutVars>
          <dgm:chMax val="1"/>
          <dgm:bulletEnabled val="1"/>
        </dgm:presLayoutVars>
      </dgm:prSet>
      <dgm:spPr/>
    </dgm:pt>
    <dgm:pt modelId="{D33095F8-C9CB-D147-A197-990A5CEAA5F4}" type="pres">
      <dgm:prSet presAssocID="{E3F7C2ED-84D9-9E4C-86A3-50B7963032C3}" presName="descendantText" presStyleLbl="alignAccFollowNode1" presStyleIdx="0" presStyleCnt="3">
        <dgm:presLayoutVars>
          <dgm:bulletEnabled val="1"/>
        </dgm:presLayoutVars>
      </dgm:prSet>
      <dgm:spPr/>
    </dgm:pt>
    <dgm:pt modelId="{7DA58A8F-6F32-414D-9F71-6A98AA646AD8}" type="pres">
      <dgm:prSet presAssocID="{AF91152C-31A1-A741-87FB-0FFF20250AD3}" presName="sp" presStyleCnt="0"/>
      <dgm:spPr/>
    </dgm:pt>
    <dgm:pt modelId="{F17CB97D-3329-144B-B8C0-7C80524451D9}" type="pres">
      <dgm:prSet presAssocID="{A06F0B99-C4A7-0E44-98FE-F6F276BB75C7}" presName="linNode" presStyleCnt="0"/>
      <dgm:spPr/>
    </dgm:pt>
    <dgm:pt modelId="{310C2B07-9D78-2147-9D8D-0C43E77866C8}" type="pres">
      <dgm:prSet presAssocID="{A06F0B99-C4A7-0E44-98FE-F6F276BB75C7}" presName="parentText" presStyleLbl="node1" presStyleIdx="1" presStyleCnt="3" custScaleX="60960">
        <dgm:presLayoutVars>
          <dgm:chMax val="1"/>
          <dgm:bulletEnabled val="1"/>
        </dgm:presLayoutVars>
      </dgm:prSet>
      <dgm:spPr/>
    </dgm:pt>
    <dgm:pt modelId="{E38112BA-F220-2148-B0EA-23FF156092EF}" type="pres">
      <dgm:prSet presAssocID="{A06F0B99-C4A7-0E44-98FE-F6F276BB75C7}" presName="descendantText" presStyleLbl="alignAccFollowNode1" presStyleIdx="1" presStyleCnt="3">
        <dgm:presLayoutVars>
          <dgm:bulletEnabled val="1"/>
        </dgm:presLayoutVars>
      </dgm:prSet>
      <dgm:spPr/>
    </dgm:pt>
    <dgm:pt modelId="{EB682882-D8F6-6748-9C9B-0D9936341F18}" type="pres">
      <dgm:prSet presAssocID="{4BF5F9A3-5063-BC41-ABA4-48C8962FAEF4}" presName="sp" presStyleCnt="0"/>
      <dgm:spPr/>
    </dgm:pt>
    <dgm:pt modelId="{71A78C1B-9CA7-7B4D-A891-C86FFBE2C7CB}" type="pres">
      <dgm:prSet presAssocID="{3A4BBCB2-BE5E-E040-9F9E-5AAA6803E247}" presName="linNode" presStyleCnt="0"/>
      <dgm:spPr/>
    </dgm:pt>
    <dgm:pt modelId="{3182B431-0C71-3349-BD2D-2C664404D165}" type="pres">
      <dgm:prSet presAssocID="{3A4BBCB2-BE5E-E040-9F9E-5AAA6803E247}" presName="parentText" presStyleLbl="node1" presStyleIdx="2" presStyleCnt="3" custScaleX="60960">
        <dgm:presLayoutVars>
          <dgm:chMax val="1"/>
          <dgm:bulletEnabled val="1"/>
        </dgm:presLayoutVars>
      </dgm:prSet>
      <dgm:spPr/>
    </dgm:pt>
    <dgm:pt modelId="{7DF8E01E-8C52-CA49-AD1D-2FDAEFFB28FD}" type="pres">
      <dgm:prSet presAssocID="{3A4BBCB2-BE5E-E040-9F9E-5AAA6803E247}" presName="descendantText" presStyleLbl="alignAccFollowNode1" presStyleIdx="2" presStyleCnt="3" custLinFactNeighborX="-114" custLinFactNeighborY="4293">
        <dgm:presLayoutVars>
          <dgm:bulletEnabled val="1"/>
        </dgm:presLayoutVars>
      </dgm:prSet>
      <dgm:spPr/>
    </dgm:pt>
  </dgm:ptLst>
  <dgm:cxnLst>
    <dgm:cxn modelId="{EB85F900-E48D-4243-BE65-13C27CCA9845}" type="presOf" srcId="{E3F7C2ED-84D9-9E4C-86A3-50B7963032C3}" destId="{BA3581F1-9EDE-EF45-B0F0-D643BE6BA02E}" srcOrd="0" destOrd="0" presId="urn:microsoft.com/office/officeart/2005/8/layout/vList5"/>
    <dgm:cxn modelId="{D6938428-7BE3-E546-B936-5FBEA1DE8FEE}" type="presOf" srcId="{58138FF9-6E98-AE43-8799-EE30BB3CBB40}" destId="{7DF8E01E-8C52-CA49-AD1D-2FDAEFFB28FD}" srcOrd="0" destOrd="0" presId="urn:microsoft.com/office/officeart/2005/8/layout/vList5"/>
    <dgm:cxn modelId="{4575812B-8330-E749-A7A3-4F2CE8567B14}" srcId="{FA8F9DD3-EFCA-A542-AE27-F8E5E5574012}" destId="{A06F0B99-C4A7-0E44-98FE-F6F276BB75C7}" srcOrd="1" destOrd="0" parTransId="{0705C6A8-646A-1147-B9BF-088B3517712F}" sibTransId="{4BF5F9A3-5063-BC41-ABA4-48C8962FAEF4}"/>
    <dgm:cxn modelId="{8E21476F-18C4-E546-AFBA-5FA18877FA56}" srcId="{E3F7C2ED-84D9-9E4C-86A3-50B7963032C3}" destId="{246F2A65-8154-E946-9D29-9E0530E1FC57}" srcOrd="0" destOrd="0" parTransId="{920CEFC6-883A-3C42-A99F-5F04ABA6E294}" sibTransId="{F0A6FC6B-59E4-F942-A78D-9DE97D50FCF8}"/>
    <dgm:cxn modelId="{A5187371-D158-AF44-8D28-006F98422EE4}" type="presOf" srcId="{EB8F93CA-96A9-7246-AE6C-04D16A4DF027}" destId="{E38112BA-F220-2148-B0EA-23FF156092EF}" srcOrd="0" destOrd="0" presId="urn:microsoft.com/office/officeart/2005/8/layout/vList5"/>
    <dgm:cxn modelId="{11C36894-5C03-354E-BAD3-556F5ADB8FB3}" srcId="{3A4BBCB2-BE5E-E040-9F9E-5AAA6803E247}" destId="{58138FF9-6E98-AE43-8799-EE30BB3CBB40}" srcOrd="0" destOrd="0" parTransId="{62C29BC3-E63D-CC45-A013-D717D1CE1E74}" sibTransId="{A9E871CF-6C41-1644-9009-AB2C59678CC0}"/>
    <dgm:cxn modelId="{B4DE7396-44B3-6741-8F2D-1ED9F71013BB}" type="presOf" srcId="{3A4BBCB2-BE5E-E040-9F9E-5AAA6803E247}" destId="{3182B431-0C71-3349-BD2D-2C664404D165}" srcOrd="0" destOrd="0" presId="urn:microsoft.com/office/officeart/2005/8/layout/vList5"/>
    <dgm:cxn modelId="{27880DA8-92A9-F84D-B06B-4E20E46B6DDE}" srcId="{FA8F9DD3-EFCA-A542-AE27-F8E5E5574012}" destId="{E3F7C2ED-84D9-9E4C-86A3-50B7963032C3}" srcOrd="0" destOrd="0" parTransId="{DCFEE8D2-8A1E-F648-A26E-DA09A91AAC1D}" sibTransId="{AF91152C-31A1-A741-87FB-0FFF20250AD3}"/>
    <dgm:cxn modelId="{222F98C7-766A-2945-B3C8-66F5576AE4A7}" type="presOf" srcId="{A06F0B99-C4A7-0E44-98FE-F6F276BB75C7}" destId="{310C2B07-9D78-2147-9D8D-0C43E77866C8}" srcOrd="0" destOrd="0" presId="urn:microsoft.com/office/officeart/2005/8/layout/vList5"/>
    <dgm:cxn modelId="{2DB7E1CC-5371-6D43-AC17-6BFA555819D1}" type="presOf" srcId="{FA8F9DD3-EFCA-A542-AE27-F8E5E5574012}" destId="{024E0F3A-C304-0444-98CE-9B706F327C51}" srcOrd="0" destOrd="0" presId="urn:microsoft.com/office/officeart/2005/8/layout/vList5"/>
    <dgm:cxn modelId="{6401CED7-30C9-4947-B604-54D9EDD79EAD}" type="presOf" srcId="{246F2A65-8154-E946-9D29-9E0530E1FC57}" destId="{D33095F8-C9CB-D147-A197-990A5CEAA5F4}" srcOrd="0" destOrd="0" presId="urn:microsoft.com/office/officeart/2005/8/layout/vList5"/>
    <dgm:cxn modelId="{2A7FB1F1-B03E-D44A-8697-8E372EA16C30}" srcId="{FA8F9DD3-EFCA-A542-AE27-F8E5E5574012}" destId="{3A4BBCB2-BE5E-E040-9F9E-5AAA6803E247}" srcOrd="2" destOrd="0" parTransId="{C02DFCE3-3C93-4A4F-B86A-8885078E1A4C}" sibTransId="{54721D0E-9E04-F345-BE05-A8BD0B59BFEB}"/>
    <dgm:cxn modelId="{1B0307FC-8008-E94B-A0CB-A7A8616D382F}" srcId="{A06F0B99-C4A7-0E44-98FE-F6F276BB75C7}" destId="{EB8F93CA-96A9-7246-AE6C-04D16A4DF027}" srcOrd="0" destOrd="0" parTransId="{27FD3EC6-6B09-9742-8A70-64B0E331B261}" sibTransId="{7786A222-F0E2-6F4C-A1F0-D6A6E24D6EA2}"/>
    <dgm:cxn modelId="{B600048A-817F-C34A-8FCE-AB287087EE80}" type="presParOf" srcId="{024E0F3A-C304-0444-98CE-9B706F327C51}" destId="{B69D4E5C-D5EA-A845-A34F-BA8AEE4E2CF4}" srcOrd="0" destOrd="0" presId="urn:microsoft.com/office/officeart/2005/8/layout/vList5"/>
    <dgm:cxn modelId="{ACA7AA22-FABD-014A-9BCC-7AB770351EF9}" type="presParOf" srcId="{B69D4E5C-D5EA-A845-A34F-BA8AEE4E2CF4}" destId="{BA3581F1-9EDE-EF45-B0F0-D643BE6BA02E}" srcOrd="0" destOrd="0" presId="urn:microsoft.com/office/officeart/2005/8/layout/vList5"/>
    <dgm:cxn modelId="{6367D8DD-C73B-3948-8F39-EDF85E79325F}" type="presParOf" srcId="{B69D4E5C-D5EA-A845-A34F-BA8AEE4E2CF4}" destId="{D33095F8-C9CB-D147-A197-990A5CEAA5F4}" srcOrd="1" destOrd="0" presId="urn:microsoft.com/office/officeart/2005/8/layout/vList5"/>
    <dgm:cxn modelId="{9ACA78D0-92C0-7047-BA05-7EA42EF40F17}" type="presParOf" srcId="{024E0F3A-C304-0444-98CE-9B706F327C51}" destId="{7DA58A8F-6F32-414D-9F71-6A98AA646AD8}" srcOrd="1" destOrd="0" presId="urn:microsoft.com/office/officeart/2005/8/layout/vList5"/>
    <dgm:cxn modelId="{8B0E3D4A-EACE-334F-B8AE-BCFC33A274D0}" type="presParOf" srcId="{024E0F3A-C304-0444-98CE-9B706F327C51}" destId="{F17CB97D-3329-144B-B8C0-7C80524451D9}" srcOrd="2" destOrd="0" presId="urn:microsoft.com/office/officeart/2005/8/layout/vList5"/>
    <dgm:cxn modelId="{F7DC2D8C-90FE-1444-A37E-BB928648F752}" type="presParOf" srcId="{F17CB97D-3329-144B-B8C0-7C80524451D9}" destId="{310C2B07-9D78-2147-9D8D-0C43E77866C8}" srcOrd="0" destOrd="0" presId="urn:microsoft.com/office/officeart/2005/8/layout/vList5"/>
    <dgm:cxn modelId="{BC1B4CCA-A44C-0D4C-BFF5-285753958287}" type="presParOf" srcId="{F17CB97D-3329-144B-B8C0-7C80524451D9}" destId="{E38112BA-F220-2148-B0EA-23FF156092EF}" srcOrd="1" destOrd="0" presId="urn:microsoft.com/office/officeart/2005/8/layout/vList5"/>
    <dgm:cxn modelId="{80460533-CBF1-6C45-AE5F-CA3F9FA7E534}" type="presParOf" srcId="{024E0F3A-C304-0444-98CE-9B706F327C51}" destId="{EB682882-D8F6-6748-9C9B-0D9936341F18}" srcOrd="3" destOrd="0" presId="urn:microsoft.com/office/officeart/2005/8/layout/vList5"/>
    <dgm:cxn modelId="{7FCA1BC1-5DF8-404C-B247-D436DBA38BB8}" type="presParOf" srcId="{024E0F3A-C304-0444-98CE-9B706F327C51}" destId="{71A78C1B-9CA7-7B4D-A891-C86FFBE2C7CB}" srcOrd="4" destOrd="0" presId="urn:microsoft.com/office/officeart/2005/8/layout/vList5"/>
    <dgm:cxn modelId="{C9974699-0C8B-3B46-9356-284D91A0216B}" type="presParOf" srcId="{71A78C1B-9CA7-7B4D-A891-C86FFBE2C7CB}" destId="{3182B431-0C71-3349-BD2D-2C664404D165}" srcOrd="0" destOrd="0" presId="urn:microsoft.com/office/officeart/2005/8/layout/vList5"/>
    <dgm:cxn modelId="{407CFA14-4527-404A-A1B8-44BAA5F5F9A0}" type="presParOf" srcId="{71A78C1B-9CA7-7B4D-A891-C86FFBE2C7CB}" destId="{7DF8E01E-8C52-CA49-AD1D-2FDAEFFB28FD}"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095F8-C9CB-D147-A197-990A5CEAA5F4}">
      <dsp:nvSpPr>
        <dsp:cNvPr id="0" name=""/>
        <dsp:cNvSpPr/>
      </dsp:nvSpPr>
      <dsp:spPr>
        <a:xfrm rot="5400000">
          <a:off x="6857444" y="-3353795"/>
          <a:ext cx="672618" cy="755091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0" lvl="1" indent="0" algn="l" defTabSz="800100">
            <a:lnSpc>
              <a:spcPct val="90000"/>
            </a:lnSpc>
            <a:spcBef>
              <a:spcPct val="0"/>
            </a:spcBef>
            <a:spcAft>
              <a:spcPct val="15000"/>
            </a:spcAft>
            <a:buNone/>
          </a:pPr>
          <a:r>
            <a:rPr lang="en-GB" sz="1800" kern="1200" dirty="0">
              <a:latin typeface="ArialMT"/>
            </a:rPr>
            <a:t>If Platelet count &gt; 99 x </a:t>
          </a:r>
          <a:r>
            <a:rPr lang="en-GB" sz="1800" kern="1200" dirty="0">
              <a:latin typeface="Arial" panose="020B0604020202020204" pitchFamily="34" charset="0"/>
              <a:cs typeface="Arial" panose="020B0604020202020204" pitchFamily="34" charset="0"/>
            </a:rPr>
            <a:t>10</a:t>
          </a:r>
          <a:r>
            <a:rPr lang="en-GB" sz="1800" kern="1200" baseline="30000" dirty="0">
              <a:latin typeface="Arial" panose="020B0604020202020204" pitchFamily="34" charset="0"/>
              <a:cs typeface="Arial" panose="020B0604020202020204" pitchFamily="34" charset="0"/>
            </a:rPr>
            <a:t>9</a:t>
          </a:r>
          <a:r>
            <a:rPr lang="en-GB" sz="1800" kern="1200" dirty="0">
              <a:latin typeface="Arial" panose="020B0604020202020204" pitchFamily="34" charset="0"/>
              <a:cs typeface="Arial" panose="020B0604020202020204" pitchFamily="34" charset="0"/>
            </a:rPr>
            <a:t>/L </a:t>
          </a:r>
          <a:r>
            <a:rPr lang="en-GB" sz="1800" kern="1200" dirty="0">
              <a:latin typeface="ArialMT"/>
            </a:rPr>
            <a:t>and Hb &gt;99 and 0, 1 or 2 areas of organ enlargement (number of lymph node groups plus score 1 for hepatomegaly, 1 for splenomegaly) </a:t>
          </a:r>
          <a:endParaRPr lang="en-US" sz="1800" kern="1200" dirty="0"/>
        </a:p>
      </dsp:txBody>
      <dsp:txXfrm rot="-5400000">
        <a:off x="3418298" y="118186"/>
        <a:ext cx="7518077" cy="606948"/>
      </dsp:txXfrm>
    </dsp:sp>
    <dsp:sp modelId="{BA3581F1-9EDE-EF45-B0F0-D643BE6BA02E}">
      <dsp:nvSpPr>
        <dsp:cNvPr id="0" name=""/>
        <dsp:cNvSpPr/>
      </dsp:nvSpPr>
      <dsp:spPr>
        <a:xfrm>
          <a:off x="829090" y="1273"/>
          <a:ext cx="2589207" cy="84077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MT"/>
            </a:rPr>
            <a:t>Stage A</a:t>
          </a:r>
          <a:endParaRPr lang="en-US" sz="2000" kern="1200" dirty="0"/>
        </a:p>
      </dsp:txBody>
      <dsp:txXfrm>
        <a:off x="870133" y="42316"/>
        <a:ext cx="2507121" cy="758686"/>
      </dsp:txXfrm>
    </dsp:sp>
    <dsp:sp modelId="{E38112BA-F220-2148-B0EA-23FF156092EF}">
      <dsp:nvSpPr>
        <dsp:cNvPr id="0" name=""/>
        <dsp:cNvSpPr/>
      </dsp:nvSpPr>
      <dsp:spPr>
        <a:xfrm rot="5400000">
          <a:off x="6857444" y="-2470984"/>
          <a:ext cx="672618" cy="755091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0" lvl="1" indent="0" algn="l" defTabSz="844550">
            <a:lnSpc>
              <a:spcPct val="90000"/>
            </a:lnSpc>
            <a:spcBef>
              <a:spcPct val="0"/>
            </a:spcBef>
            <a:spcAft>
              <a:spcPct val="15000"/>
            </a:spcAft>
            <a:buNone/>
          </a:pPr>
          <a:r>
            <a:rPr lang="en-GB" sz="1900" kern="1200" dirty="0">
              <a:latin typeface="ArialMT"/>
            </a:rPr>
            <a:t>If Platelet count&gt; 99 and Hb&gt;99 and 3, 4 or 5 areas of organ enlargement </a:t>
          </a:r>
          <a:endParaRPr lang="en-GB" sz="1900" kern="1200" dirty="0"/>
        </a:p>
      </dsp:txBody>
      <dsp:txXfrm rot="-5400000">
        <a:off x="3418298" y="1000997"/>
        <a:ext cx="7518077" cy="606948"/>
      </dsp:txXfrm>
    </dsp:sp>
    <dsp:sp modelId="{310C2B07-9D78-2147-9D8D-0C43E77866C8}">
      <dsp:nvSpPr>
        <dsp:cNvPr id="0" name=""/>
        <dsp:cNvSpPr/>
      </dsp:nvSpPr>
      <dsp:spPr>
        <a:xfrm>
          <a:off x="829090" y="884085"/>
          <a:ext cx="2589207" cy="84077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MT"/>
            </a:rPr>
            <a:t>Stage B</a:t>
          </a:r>
          <a:endParaRPr lang="en-GB" sz="2000" kern="1200" dirty="0"/>
        </a:p>
      </dsp:txBody>
      <dsp:txXfrm>
        <a:off x="870133" y="925128"/>
        <a:ext cx="2507121" cy="758686"/>
      </dsp:txXfrm>
    </dsp:sp>
    <dsp:sp modelId="{7DF8E01E-8C52-CA49-AD1D-2FDAEFFB28FD}">
      <dsp:nvSpPr>
        <dsp:cNvPr id="0" name=""/>
        <dsp:cNvSpPr/>
      </dsp:nvSpPr>
      <dsp:spPr>
        <a:xfrm rot="5400000">
          <a:off x="6852602" y="-1559296"/>
          <a:ext cx="672618" cy="755091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None/>
          </a:pPr>
          <a:r>
            <a:rPr lang="en-GB" sz="1900" kern="1200" dirty="0">
              <a:latin typeface="ArialMT"/>
            </a:rPr>
            <a:t>If Hb&lt;100 or platelet count &lt;100 </a:t>
          </a:r>
          <a:endParaRPr lang="en-GB" sz="1900" kern="1200" dirty="0"/>
        </a:p>
      </dsp:txBody>
      <dsp:txXfrm rot="-5400000">
        <a:off x="3413456" y="1912685"/>
        <a:ext cx="7518077" cy="606948"/>
      </dsp:txXfrm>
    </dsp:sp>
    <dsp:sp modelId="{3182B431-0C71-3349-BD2D-2C664404D165}">
      <dsp:nvSpPr>
        <dsp:cNvPr id="0" name=""/>
        <dsp:cNvSpPr/>
      </dsp:nvSpPr>
      <dsp:spPr>
        <a:xfrm>
          <a:off x="829090" y="1766897"/>
          <a:ext cx="2589207" cy="84077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MT"/>
            </a:rPr>
            <a:t>Stage C</a:t>
          </a:r>
          <a:endParaRPr lang="en-GB" sz="2000" kern="1200" dirty="0"/>
        </a:p>
      </dsp:txBody>
      <dsp:txXfrm>
        <a:off x="870133" y="1807940"/>
        <a:ext cx="2507121" cy="75868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31/07/2024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31/07/2024</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Haematology – Leukaemia, which has been designed to help Cancer Administration staff gain a better understanding of Leukaemia, the terminology used by the clinical teams and where to find guidance on the correct codes.</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Leukaemias have specific morphology codes. Your clinical team will provide an exact diagnosis description which will enable you to determine the relevant codes from the searchable PDF reference list contained in Appendix A, Classification.  Instructions on downloading this are included in the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216399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there are many subtypes of leukaemia, broadly speaking they are classified according to cell type and severity.  However…</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915048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like the morphology code, the ICD10 code may vary depending on the exact type.  Always refer to your clinical team and the searchable reference list in Appendix A.</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828598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Leukaemia is not generally stageable, the exception being CLL which is staged.  Binet staging for CLL relies on a number of factors, including platelet count and the presence of an enlarged liver or spleen</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612595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your cancer management system, you may be able to enter the stage as supplied by your clinical team or it may be necessary to enter individual parameters to enable the system to calculate the stage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071924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important that the reported date and reporting organisation are also recorded to ensure that the site specific stage is included in the COSD submission</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030395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is the usual treatment for leukaemia, often using different drugs in combination</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916897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patients may be offered a stem cell transplant, the purpose of which is to replace the abnormal cells with healthy versions that will develop from the new stem cells</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789514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Prior to the transplant, chemotherapy, sometimes in combination with radiotherapy, will be used to destroy the patient’s malignant cells.  Where donor cells are used, the patient’s immune system may need to be suppressed to prevent rejection.</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199536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330589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Leukaemia including some of the symptoms that patients might experience.  We’ll then look at the diagnosis &amp; treatment options. This module can be paused at any time. A PDF of these slides is also available for reference.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Leukaemias are broadly categorised as AML, CML, ALL or CLL</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638973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Diagnostic tests for leukaemia may include blood tests and bone marrow biopsies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5633726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Only CLL requires a stage to be recorded.  Other types of leukaemia are not considered stageable</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4284861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Chemotherapy is the usual treatment for leukaemia although stem cell transplants may be offered</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9324699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Haematology classification is complicated and usually relies on a number of test results to allow the clinical team to provide you with an exact diagnosis description.  The searchable PDF: Haematology Appendix A, Classification will guide you to the correct ICD10 diagnosis- and ICD-O-3 morphology-codes for that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6126367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Not all haematological conditions are C coded as malignant in ICD10.  While all C coded haematological disease must be recorded, please refer to the Haematology section of the COSD user guide for the other conditions that require a COSD record.</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4307426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some of the types of leukaemia…</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4124511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Leukaemia occurs in a number of forms, many of which are referred to using acronyms including AML, ALL, CML and CLL.</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79462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the cause of most leukaemias is not fully known, some risk factors have been identified.  These include radiation exposure, smoking, autoimmune conditions and age</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668142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Leukaemias often present with fatigue, pain and breathlessness…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411196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some symptoms are specific to the type of leukaemia involved.</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997926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order to reach a diagnosis of Leukaemia, a range of tests is usually needed.  These might include a full blood count, bone marrow aspirate or a bone marrow trephine.  Sometimes, other tests are required such as immunophenotyping</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58829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Leukaemias are sometimes classified as Acute, where the abnormalities in the blood cells are very severe.  Untreated, the patient may die in a short space of time.  In Chronic leukaemia, the cellular abnormalities are less pronounced, meaning the blood cells can retain partial functionality</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685021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31/07/2024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31/07/2024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31/07/2024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14.xml"/><Relationship Id="rId9" Type="http://schemas.microsoft.com/office/2007/relationships/diagramDrawing" Target="../diagrams/drawing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29.xml"/><Relationship Id="rId9" Type="http://schemas.openxmlformats.org/officeDocument/2006/relationships/hyperlink" Target="mailto:p.stacey@nhs.net"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2800" dirty="0"/>
              <a:t>Haematology – Leukaemia</a:t>
            </a:r>
          </a:p>
          <a:p>
            <a:r>
              <a:rPr lang="en-GB" sz="2800" dirty="0"/>
              <a:t>v4 August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68BB5653-DDFE-4DFA-BBE6-FE99F206BEF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8327"/>
    </mc:Choice>
    <mc:Fallback xmlns="">
      <p:transition spd="slow" advTm="183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28360" cy="4741453"/>
          </a:xfrm>
        </p:spPr>
        <p:txBody>
          <a:bodyPr>
            <a:normAutofit/>
          </a:bodyPr>
          <a:lstStyle/>
          <a:p>
            <a:pPr marL="0" indent="0">
              <a:buNone/>
            </a:pPr>
            <a:r>
              <a:rPr lang="en-GB" dirty="0"/>
              <a:t>The ICD-O-3 morphology code may vary depending on the specific diagnostic test results</a:t>
            </a:r>
          </a:p>
          <a:p>
            <a:pPr marL="0" indent="0">
              <a:buNone/>
            </a:pPr>
            <a:endParaRPr lang="en-GB" dirty="0"/>
          </a:p>
          <a:p>
            <a:r>
              <a:rPr lang="en-GB" dirty="0"/>
              <a:t>Always refer to the clinical team for guidance on the exact diagnosis.</a:t>
            </a:r>
          </a:p>
          <a:p>
            <a:endParaRPr lang="en-GB" dirty="0"/>
          </a:p>
          <a:p>
            <a:pPr marL="0" lvl="0" indent="0">
              <a:buNone/>
            </a:pPr>
            <a:r>
              <a:rPr lang="en-GB" dirty="0">
                <a:solidFill>
                  <a:srgbClr val="353535"/>
                </a:solidFill>
              </a:rPr>
              <a:t>Please refer to the searchable reference list provided in: NDRS PDF: Haematology – Appendix A, Classifications for the relevant ICD-O-3 morphology code to use</a:t>
            </a:r>
          </a:p>
          <a:p>
            <a:pPr marL="0" lvl="0" indent="0">
              <a:buNone/>
            </a:pPr>
            <a:endParaRPr lang="en-GB" dirty="0">
              <a:solidFill>
                <a:srgbClr val="353535"/>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8" name="Audio 7">
            <a:hlinkClick r:id="" action="ppaction://media"/>
            <a:extLst>
              <a:ext uri="{FF2B5EF4-FFF2-40B4-BE49-F238E27FC236}">
                <a16:creationId xmlns:a16="http://schemas.microsoft.com/office/drawing/2014/main" id="{B640ED81-A3A6-49D1-BA2A-596F930DBCC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grpSp>
        <p:nvGrpSpPr>
          <p:cNvPr id="13" name="Group 12">
            <a:extLst>
              <a:ext uri="{FF2B5EF4-FFF2-40B4-BE49-F238E27FC236}">
                <a16:creationId xmlns:a16="http://schemas.microsoft.com/office/drawing/2014/main" id="{27D09870-11F7-3EE2-33B0-0129A0AF7DEB}"/>
              </a:ext>
            </a:extLst>
          </p:cNvPr>
          <p:cNvGrpSpPr/>
          <p:nvPr/>
        </p:nvGrpSpPr>
        <p:grpSpPr>
          <a:xfrm>
            <a:off x="6364224" y="2183630"/>
            <a:ext cx="5611876" cy="2997970"/>
            <a:chOff x="6364224" y="2183630"/>
            <a:chExt cx="5611876" cy="2997970"/>
          </a:xfrm>
        </p:grpSpPr>
        <p:pic>
          <p:nvPicPr>
            <p:cNvPr id="9" name="Picture 8">
              <a:extLst>
                <a:ext uri="{FF2B5EF4-FFF2-40B4-BE49-F238E27FC236}">
                  <a16:creationId xmlns:a16="http://schemas.microsoft.com/office/drawing/2014/main" id="{5106134C-E9F2-23C1-1C4E-45364BBA0232}"/>
                </a:ext>
              </a:extLst>
            </p:cNvPr>
            <p:cNvPicPr>
              <a:picLocks noChangeAspect="1"/>
            </p:cNvPicPr>
            <p:nvPr/>
          </p:nvPicPr>
          <p:blipFill>
            <a:blip r:embed="rId6"/>
            <a:stretch>
              <a:fillRect/>
            </a:stretch>
          </p:blipFill>
          <p:spPr>
            <a:xfrm>
              <a:off x="7017925" y="2183630"/>
              <a:ext cx="4958175" cy="2824747"/>
            </a:xfrm>
            <a:prstGeom prst="rect">
              <a:avLst/>
            </a:prstGeom>
            <a:ln>
              <a:solidFill>
                <a:srgbClr val="228789"/>
              </a:solidFill>
            </a:ln>
          </p:spPr>
        </p:pic>
        <p:sp>
          <p:nvSpPr>
            <p:cNvPr id="10" name="Oval 9">
              <a:extLst>
                <a:ext uri="{FF2B5EF4-FFF2-40B4-BE49-F238E27FC236}">
                  <a16:creationId xmlns:a16="http://schemas.microsoft.com/office/drawing/2014/main" id="{92CFCFA0-D4B8-820F-713C-79E246306DEF}"/>
                </a:ext>
              </a:extLst>
            </p:cNvPr>
            <p:cNvSpPr/>
            <p:nvPr/>
          </p:nvSpPr>
          <p:spPr>
            <a:xfrm>
              <a:off x="7693152" y="2560320"/>
              <a:ext cx="853440" cy="2157984"/>
            </a:xfrm>
            <a:prstGeom prst="ellipse">
              <a:avLst/>
            </a:prstGeom>
            <a:noFill/>
            <a:ln>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56FEC638-3E43-7140-6ECE-09F3EF7902FF}"/>
                </a:ext>
              </a:extLst>
            </p:cNvPr>
            <p:cNvCxnSpPr>
              <a:endCxn id="10" idx="2"/>
            </p:cNvCxnSpPr>
            <p:nvPr/>
          </p:nvCxnSpPr>
          <p:spPr>
            <a:xfrm flipV="1">
              <a:off x="6364224" y="3639312"/>
              <a:ext cx="1328928" cy="1542288"/>
            </a:xfrm>
            <a:prstGeom prst="straightConnector1">
              <a:avLst/>
            </a:prstGeom>
            <a:ln>
              <a:solidFill>
                <a:srgbClr val="228789"/>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69572535"/>
      </p:ext>
    </p:extLst>
  </p:cSld>
  <p:clrMapOvr>
    <a:masterClrMapping/>
  </p:clrMapOvr>
  <mc:AlternateContent xmlns:mc="http://schemas.openxmlformats.org/markup-compatibility/2006" xmlns:p14="http://schemas.microsoft.com/office/powerpoint/2010/main">
    <mc:Choice Requires="p14">
      <p:transition spd="slow" p14:dur="2000" advTm="22199"/>
    </mc:Choice>
    <mc:Fallback xmlns="">
      <p:transition spd="slow" advTm="221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ICD10 Classification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There are many types of leukaemia but the main types are grouped by the white blood cell type from which it arises i.e. myeloid cells or lymphoid cells </a:t>
            </a:r>
          </a:p>
          <a:p>
            <a:pPr marL="0" indent="0">
              <a:buNone/>
            </a:pPr>
            <a:r>
              <a:rPr lang="en-GB" dirty="0"/>
              <a:t>Within each category, the behaviour of the leukaemia is subdivided into acute or chronic.  Broadly, the diseases are classified in their main groups :</a:t>
            </a:r>
          </a:p>
          <a:p>
            <a:pPr marL="0" indent="0">
              <a:buNone/>
            </a:pPr>
            <a:r>
              <a:rPr lang="en-GB" dirty="0"/>
              <a:t>Myeloid</a:t>
            </a:r>
          </a:p>
          <a:p>
            <a:pPr marL="723900" indent="-279400"/>
            <a:r>
              <a:rPr lang="en-GB" dirty="0"/>
              <a:t>Acute myeloid leukaemia</a:t>
            </a:r>
          </a:p>
          <a:p>
            <a:pPr marL="723900" indent="-279400"/>
            <a:r>
              <a:rPr lang="en-GB" dirty="0"/>
              <a:t>Chronic myeloid leukaemia</a:t>
            </a:r>
          </a:p>
          <a:p>
            <a:pPr marL="0" indent="0">
              <a:buNone/>
            </a:pPr>
            <a:r>
              <a:rPr lang="en-GB" dirty="0"/>
              <a:t>Lymphoid</a:t>
            </a:r>
          </a:p>
          <a:p>
            <a:pPr marL="723900" indent="-279400"/>
            <a:r>
              <a:rPr lang="en-GB" dirty="0"/>
              <a:t>Acute lymphoblastic leukaemia</a:t>
            </a:r>
          </a:p>
          <a:p>
            <a:pPr marL="723900" indent="-279400"/>
            <a:r>
              <a:rPr lang="en-GB" dirty="0"/>
              <a:t>Chronic lymphocytic leukaemia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Audio 6">
            <a:hlinkClick r:id="" action="ppaction://media"/>
            <a:extLst>
              <a:ext uri="{FF2B5EF4-FFF2-40B4-BE49-F238E27FC236}">
                <a16:creationId xmlns:a16="http://schemas.microsoft.com/office/drawing/2014/main" id="{EB24B8EC-D97E-49E7-A72A-3BA4F35B28D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33983052"/>
      </p:ext>
    </p:extLst>
  </p:cSld>
  <p:clrMapOvr>
    <a:masterClrMapping/>
  </p:clrMapOvr>
  <mc:AlternateContent xmlns:mc="http://schemas.openxmlformats.org/markup-compatibility/2006" xmlns:p14="http://schemas.microsoft.com/office/powerpoint/2010/main">
    <mc:Choice Requires="p14">
      <p:transition spd="slow" p14:dur="2000" advTm="10811"/>
    </mc:Choice>
    <mc:Fallback xmlns="">
      <p:transition spd="slow" advTm="108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ICD10 Classification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179725" cy="4741453"/>
          </a:xfrm>
        </p:spPr>
        <p:txBody>
          <a:bodyPr>
            <a:normAutofit/>
          </a:bodyPr>
          <a:lstStyle/>
          <a:p>
            <a:pPr marL="0" indent="0">
              <a:buNone/>
            </a:pPr>
            <a:r>
              <a:rPr lang="en-GB" dirty="0"/>
              <a:t>However, the ICD10 code may also vary depending on the specific diagnostic test results</a:t>
            </a:r>
          </a:p>
          <a:p>
            <a:pPr marL="0" indent="0">
              <a:buNone/>
            </a:pPr>
            <a:endParaRPr lang="en-GB" dirty="0"/>
          </a:p>
          <a:p>
            <a:r>
              <a:rPr lang="en-GB" dirty="0"/>
              <a:t>Always refer to the clinical team for guidance on the exact diagnosis description</a:t>
            </a:r>
          </a:p>
          <a:p>
            <a:endParaRPr lang="en-GB" dirty="0"/>
          </a:p>
          <a:p>
            <a:pPr marL="0" lvl="0" indent="0">
              <a:buNone/>
            </a:pPr>
            <a:r>
              <a:rPr lang="en-GB" dirty="0">
                <a:solidFill>
                  <a:srgbClr val="353535"/>
                </a:solidFill>
              </a:rPr>
              <a:t>Please refer to the searchable reference list provided in: NDRS PDF: Haematology – Appendix A, Classifications for the relevant ICD10 code to use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Audio 6">
            <a:hlinkClick r:id="" action="ppaction://media"/>
            <a:extLst>
              <a:ext uri="{FF2B5EF4-FFF2-40B4-BE49-F238E27FC236}">
                <a16:creationId xmlns:a16="http://schemas.microsoft.com/office/drawing/2014/main" id="{ECC80412-7D75-4B78-90B1-012C0C21EB3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9C336E0A-A6AA-B6FA-3024-CEA70640D6B2}"/>
              </a:ext>
            </a:extLst>
          </p:cNvPr>
          <p:cNvPicPr>
            <a:picLocks noChangeAspect="1"/>
          </p:cNvPicPr>
          <p:nvPr/>
        </p:nvPicPr>
        <p:blipFill>
          <a:blip r:embed="rId6"/>
          <a:stretch>
            <a:fillRect/>
          </a:stretch>
        </p:blipFill>
        <p:spPr>
          <a:xfrm>
            <a:off x="7017925" y="2183630"/>
            <a:ext cx="4958175" cy="2824747"/>
          </a:xfrm>
          <a:prstGeom prst="rect">
            <a:avLst/>
          </a:prstGeom>
          <a:ln>
            <a:solidFill>
              <a:srgbClr val="228789"/>
            </a:solidFill>
          </a:ln>
        </p:spPr>
      </p:pic>
      <p:sp>
        <p:nvSpPr>
          <p:cNvPr id="10" name="Oval 9">
            <a:extLst>
              <a:ext uri="{FF2B5EF4-FFF2-40B4-BE49-F238E27FC236}">
                <a16:creationId xmlns:a16="http://schemas.microsoft.com/office/drawing/2014/main" id="{3ACDBBA0-E467-7CD7-1560-40DABCF4F83F}"/>
              </a:ext>
            </a:extLst>
          </p:cNvPr>
          <p:cNvSpPr/>
          <p:nvPr/>
        </p:nvSpPr>
        <p:spPr>
          <a:xfrm>
            <a:off x="9326880" y="2560320"/>
            <a:ext cx="853440" cy="2157984"/>
          </a:xfrm>
          <a:prstGeom prst="ellipse">
            <a:avLst/>
          </a:prstGeom>
          <a:noFill/>
          <a:ln>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F1E08AE4-3689-3F16-2E80-FB3B5E4191B0}"/>
              </a:ext>
            </a:extLst>
          </p:cNvPr>
          <p:cNvCxnSpPr>
            <a:cxnSpLocks/>
            <a:endCxn id="10" idx="2"/>
          </p:cNvCxnSpPr>
          <p:nvPr/>
        </p:nvCxnSpPr>
        <p:spPr>
          <a:xfrm flipV="1">
            <a:off x="6583680" y="3639312"/>
            <a:ext cx="2743200" cy="1369065"/>
          </a:xfrm>
          <a:prstGeom prst="straightConnector1">
            <a:avLst/>
          </a:prstGeom>
          <a:ln>
            <a:solidFill>
              <a:srgbClr val="22878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9340386"/>
      </p:ext>
    </p:extLst>
  </p:cSld>
  <p:clrMapOvr>
    <a:masterClrMapping/>
  </p:clrMapOvr>
  <mc:AlternateContent xmlns:mc="http://schemas.openxmlformats.org/markup-compatibility/2006" xmlns:p14="http://schemas.microsoft.com/office/powerpoint/2010/main">
    <mc:Choice Requires="p14">
      <p:transition spd="slow" p14:dur="2000" advTm="14104"/>
    </mc:Choice>
    <mc:Fallback xmlns="">
      <p:transition spd="slow" advTm="141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Most types of leukaemia are not stageable</a:t>
            </a:r>
          </a:p>
          <a:p>
            <a:pPr marL="0" indent="0">
              <a:buNone/>
            </a:pPr>
            <a:r>
              <a:rPr lang="en-GB" dirty="0"/>
              <a:t>Only Chronic Lymphocytic Leukaemia (CLL) is staged using the Binet system. Binet stage is derived from multiple diagnostic test results:</a:t>
            </a:r>
          </a:p>
          <a:p>
            <a:pPr lvl="1"/>
            <a:r>
              <a:rPr lang="en-GB" sz="2400" dirty="0"/>
              <a:t>Platelet count</a:t>
            </a:r>
          </a:p>
          <a:p>
            <a:pPr lvl="1"/>
            <a:r>
              <a:rPr lang="en-GB" sz="2400" dirty="0"/>
              <a:t>Hb (haemoglobin count)</a:t>
            </a:r>
          </a:p>
          <a:p>
            <a:pPr lvl="1"/>
            <a:r>
              <a:rPr lang="en-GB" sz="2400" dirty="0"/>
              <a:t>Lymphadenopathy (enlarged lymph nodes)</a:t>
            </a:r>
          </a:p>
          <a:p>
            <a:pPr lvl="1"/>
            <a:r>
              <a:rPr lang="en-GB" sz="2400" dirty="0"/>
              <a:t>Hepatomegaly (enlarged liver)</a:t>
            </a:r>
          </a:p>
          <a:p>
            <a:pPr lvl="1"/>
            <a:r>
              <a:rPr lang="en-GB" sz="2400" dirty="0"/>
              <a:t>Splenomegaly (enlarged spleen)</a:t>
            </a:r>
          </a:p>
          <a:p>
            <a:pPr lvl="1"/>
            <a:endParaRPr lang="en-GB" dirty="0"/>
          </a:p>
          <a:p>
            <a:pPr lvl="1"/>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Audio 6">
            <a:hlinkClick r:id="" action="ppaction://media"/>
            <a:extLst>
              <a:ext uri="{FF2B5EF4-FFF2-40B4-BE49-F238E27FC236}">
                <a16:creationId xmlns:a16="http://schemas.microsoft.com/office/drawing/2014/main" id="{58D519CA-14C8-4F7E-9979-ED3974212F4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7468474"/>
      </p:ext>
    </p:extLst>
  </p:cSld>
  <p:clrMapOvr>
    <a:masterClrMapping/>
  </p:clrMapOvr>
  <mc:AlternateContent xmlns:mc="http://schemas.openxmlformats.org/markup-compatibility/2006" xmlns:p14="http://schemas.microsoft.com/office/powerpoint/2010/main">
    <mc:Choice Requires="p14">
      <p:transition spd="slow" p14:dur="2000" advTm="17332"/>
    </mc:Choice>
    <mc:Fallback xmlns="">
      <p:transition spd="slow" advTm="17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Stage - Binet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The Binet stage is supplied by the clinical team</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For more details, please see the latest COSD User Guide (link in the summary).  Depending on your cancer data management system, you may be able to enter the stage grouping directly or it may be necessary to enter the individual test results to enable the system to calculate the stage</a:t>
            </a:r>
          </a:p>
          <a:p>
            <a:pPr marL="0" indent="0">
              <a:buNone/>
            </a:pPr>
            <a:endParaRPr lang="en-GB" sz="2400" dirty="0"/>
          </a:p>
          <a:p>
            <a:pPr lvl="1"/>
            <a:endParaRPr lang="en-GB" dirty="0"/>
          </a:p>
          <a:p>
            <a:pPr lvl="1"/>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graphicFrame>
        <p:nvGraphicFramePr>
          <p:cNvPr id="7" name="Diagram 6">
            <a:extLst>
              <a:ext uri="{FF2B5EF4-FFF2-40B4-BE49-F238E27FC236}">
                <a16:creationId xmlns:a16="http://schemas.microsoft.com/office/drawing/2014/main" id="{8536D220-B215-419A-B81F-CCDD25787A2B}"/>
              </a:ext>
            </a:extLst>
          </p:cNvPr>
          <p:cNvGraphicFramePr/>
          <p:nvPr>
            <p:extLst>
              <p:ext uri="{D42A27DB-BD31-4B8C-83A1-F6EECF244321}">
                <p14:modId xmlns:p14="http://schemas.microsoft.com/office/powerpoint/2010/main" val="3225218138"/>
              </p:ext>
            </p:extLst>
          </p:nvPr>
        </p:nvGraphicFramePr>
        <p:xfrm>
          <a:off x="114300" y="2006600"/>
          <a:ext cx="11798300" cy="26089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Audio 7">
            <a:hlinkClick r:id="" action="ppaction://media"/>
            <a:extLst>
              <a:ext uri="{FF2B5EF4-FFF2-40B4-BE49-F238E27FC236}">
                <a16:creationId xmlns:a16="http://schemas.microsoft.com/office/drawing/2014/main" id="{77E13D3F-098F-48A5-A390-F5E1C937845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93691485"/>
      </p:ext>
    </p:extLst>
  </p:cSld>
  <p:clrMapOvr>
    <a:masterClrMapping/>
  </p:clrMapOvr>
  <mc:AlternateContent xmlns:mc="http://schemas.openxmlformats.org/markup-compatibility/2006" xmlns:p14="http://schemas.microsoft.com/office/powerpoint/2010/main">
    <mc:Choice Requires="p14">
      <p:transition spd="slow" p14:dur="2000" advTm="16798"/>
    </mc:Choice>
    <mc:Fallback xmlns="">
      <p:transition spd="slow" advTm="167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7D462-EC38-68B1-D01C-C918948560FE}"/>
              </a:ext>
            </a:extLst>
          </p:cNvPr>
          <p:cNvSpPr>
            <a:spLocks noGrp="1"/>
          </p:cNvSpPr>
          <p:nvPr>
            <p:ph type="title"/>
          </p:nvPr>
        </p:nvSpPr>
        <p:spPr/>
        <p:txBody>
          <a:bodyPr/>
          <a:lstStyle/>
          <a:p>
            <a:r>
              <a:rPr lang="en-GB" dirty="0"/>
              <a:t>Leukaemia - Stage</a:t>
            </a:r>
          </a:p>
        </p:txBody>
      </p:sp>
      <p:sp>
        <p:nvSpPr>
          <p:cNvPr id="3" name="Content Placeholder 2">
            <a:extLst>
              <a:ext uri="{FF2B5EF4-FFF2-40B4-BE49-F238E27FC236}">
                <a16:creationId xmlns:a16="http://schemas.microsoft.com/office/drawing/2014/main" id="{58588454-6DAE-FC11-3043-6CC90A54A010}"/>
              </a:ext>
            </a:extLst>
          </p:cNvPr>
          <p:cNvSpPr>
            <a:spLocks noGrp="1"/>
          </p:cNvSpPr>
          <p:nvPr>
            <p:ph idx="1"/>
          </p:nvPr>
        </p:nvSpPr>
        <p:spPr/>
        <p:txBody>
          <a:bodyPr/>
          <a:lstStyle/>
          <a:p>
            <a:r>
              <a:rPr lang="en-GB" dirty="0"/>
              <a:t>All Site-specific stage </a:t>
            </a:r>
            <a:r>
              <a:rPr lang="en-GB" b="1" dirty="0"/>
              <a:t>MUST</a:t>
            </a:r>
            <a:r>
              <a:rPr lang="en-GB" dirty="0"/>
              <a:t> have the below data items completed to enable to the stage to be reported to the Registry </a:t>
            </a:r>
          </a:p>
          <a:p>
            <a:endParaRPr lang="en-GB" dirty="0"/>
          </a:p>
          <a:p>
            <a:r>
              <a:rPr lang="en-GB" dirty="0"/>
              <a:t>Reported Date</a:t>
            </a:r>
          </a:p>
          <a:p>
            <a:r>
              <a:rPr lang="en-GB" dirty="0"/>
              <a:t>Reporting Organisation </a:t>
            </a:r>
          </a:p>
        </p:txBody>
      </p:sp>
      <p:sp>
        <p:nvSpPr>
          <p:cNvPr id="4" name="Date Placeholder 3">
            <a:extLst>
              <a:ext uri="{FF2B5EF4-FFF2-40B4-BE49-F238E27FC236}">
                <a16:creationId xmlns:a16="http://schemas.microsoft.com/office/drawing/2014/main" id="{EA0B64B1-A7C9-9A10-032E-16893D792623}"/>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B98E1291-CB2C-9097-B27A-E186B22FFB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EEC8EB8-7C8A-52DA-E800-3E77B8619200}"/>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6" name="Audio 15">
            <a:hlinkClick r:id="" action="ppaction://media"/>
            <a:extLst>
              <a:ext uri="{FF2B5EF4-FFF2-40B4-BE49-F238E27FC236}">
                <a16:creationId xmlns:a16="http://schemas.microsoft.com/office/drawing/2014/main" id="{69E6BFDB-D44F-2027-28C7-F1ACC5A8C46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86084492"/>
      </p:ext>
    </p:extLst>
  </p:cSld>
  <p:clrMapOvr>
    <a:masterClrMapping/>
  </p:clrMapOvr>
  <mc:AlternateContent xmlns:mc="http://schemas.openxmlformats.org/markup-compatibility/2006" xmlns:p14="http://schemas.microsoft.com/office/powerpoint/2010/main">
    <mc:Choice Requires="p14">
      <p:transition spd="slow" p14:dur="2000" advTm="12937"/>
    </mc:Choice>
    <mc:Fallback xmlns="">
      <p:transition spd="slow" advTm="129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–Treatment-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13500" cy="4741453"/>
          </a:xfrm>
        </p:spPr>
        <p:txBody>
          <a:bodyPr/>
          <a:lstStyle/>
          <a:p>
            <a:r>
              <a:rPr lang="en-GB" dirty="0"/>
              <a:t>Drug therapy is the main form of treatment for haematological disease</a:t>
            </a:r>
          </a:p>
          <a:p>
            <a:endParaRPr lang="en-GB" dirty="0"/>
          </a:p>
          <a:p>
            <a:r>
              <a:rPr lang="en-GB" dirty="0"/>
              <a:t>By combining drugs which act in different ways against the malignant cells, the effectiveness of the chemotherapy can be improved and may reduce the risk of chemotherapy resistance to a single drug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Picture 6" descr="Icon&#10;&#10;Description automatically generated">
            <a:extLst>
              <a:ext uri="{FF2B5EF4-FFF2-40B4-BE49-F238E27FC236}">
                <a16:creationId xmlns:a16="http://schemas.microsoft.com/office/drawing/2014/main" id="{ABB0774F-A222-4328-8539-3E3CADB38B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CF436C19-B691-4281-B4F6-4F332595782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10539221"/>
      </p:ext>
    </p:extLst>
  </p:cSld>
  <p:clrMapOvr>
    <a:masterClrMapping/>
  </p:clrMapOvr>
  <mc:AlternateContent xmlns:mc="http://schemas.openxmlformats.org/markup-compatibility/2006" xmlns:p14="http://schemas.microsoft.com/office/powerpoint/2010/main">
    <mc:Choice Requires="p14">
      <p:transition spd="slow" p14:dur="2000" advTm="10853"/>
    </mc:Choice>
    <mc:Fallback xmlns="">
      <p:transition spd="slow" advTm="108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–Treatment – Stem Cell Transplants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442200" cy="4741453"/>
          </a:xfrm>
        </p:spPr>
        <p:txBody>
          <a:bodyPr>
            <a:normAutofit/>
          </a:bodyPr>
          <a:lstStyle/>
          <a:p>
            <a:pPr marL="0" indent="0">
              <a:buNone/>
            </a:pPr>
            <a:r>
              <a:rPr lang="en-GB" dirty="0"/>
              <a:t>Stem cells are normally found in the bone marrow with small numbers found in the blood</a:t>
            </a:r>
          </a:p>
          <a:p>
            <a:pPr marL="0" indent="0">
              <a:buNone/>
            </a:pPr>
            <a:endParaRPr lang="en-GB" dirty="0"/>
          </a:p>
          <a:p>
            <a:r>
              <a:rPr lang="en-GB" dirty="0"/>
              <a:t>Bone marrow transplants (BMT) and peripheral blood stem cell transplants (PBSCT) are intensive treatments that may be used to treat people with leukaemia, myeloma or lymphoma</a:t>
            </a:r>
          </a:p>
          <a:p>
            <a:r>
              <a:rPr lang="en-GB" dirty="0"/>
              <a:t>The purpose of a stem cell transplant is to replace abnormal cells with healthy cells developed from the donor stem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Picture 6">
            <a:extLst>
              <a:ext uri="{FF2B5EF4-FFF2-40B4-BE49-F238E27FC236}">
                <a16:creationId xmlns:a16="http://schemas.microsoft.com/office/drawing/2014/main" id="{FE182C5E-9906-4988-B934-8D6EDC5C7543}"/>
              </a:ext>
            </a:extLst>
          </p:cNvPr>
          <p:cNvPicPr>
            <a:picLocks noChangeAspect="1"/>
          </p:cNvPicPr>
          <p:nvPr/>
        </p:nvPicPr>
        <p:blipFill>
          <a:blip r:embed="rId5"/>
          <a:stretch>
            <a:fillRect/>
          </a:stretch>
        </p:blipFill>
        <p:spPr>
          <a:xfrm>
            <a:off x="8934450" y="2096268"/>
            <a:ext cx="2552700" cy="3295650"/>
          </a:xfrm>
          <a:prstGeom prst="rect">
            <a:avLst/>
          </a:prstGeom>
        </p:spPr>
      </p:pic>
      <p:pic>
        <p:nvPicPr>
          <p:cNvPr id="10" name="Audio 9">
            <a:hlinkClick r:id="" action="ppaction://media"/>
            <a:extLst>
              <a:ext uri="{FF2B5EF4-FFF2-40B4-BE49-F238E27FC236}">
                <a16:creationId xmlns:a16="http://schemas.microsoft.com/office/drawing/2014/main" id="{6A901AF8-E0D3-42F9-91F7-3B9B44C7A1D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72271820"/>
      </p:ext>
    </p:extLst>
  </p:cSld>
  <p:clrMapOvr>
    <a:masterClrMapping/>
  </p:clrMapOvr>
  <mc:AlternateContent xmlns:mc="http://schemas.openxmlformats.org/markup-compatibility/2006" xmlns:p14="http://schemas.microsoft.com/office/powerpoint/2010/main">
    <mc:Choice Requires="p14">
      <p:transition spd="slow" p14:dur="2000" advTm="13431"/>
    </mc:Choice>
    <mc:Fallback xmlns="">
      <p:transition spd="slow" advTm="13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–Treatment – Stem Cell Transplants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64400" cy="4741453"/>
          </a:xfrm>
        </p:spPr>
        <p:txBody>
          <a:bodyPr>
            <a:normAutofit/>
          </a:bodyPr>
          <a:lstStyle/>
          <a:p>
            <a:r>
              <a:rPr lang="en-GB" dirty="0"/>
              <a:t>Chemotherapy and/or radiotherapy are used prior to the transplant with the aim of killing malignant cells and (if donor cells are being used in the transplant) suppress the patient’s immune system, preventing rejection of the transplant </a:t>
            </a:r>
          </a:p>
          <a:p>
            <a:endParaRPr lang="en-GB" dirty="0"/>
          </a:p>
          <a:p>
            <a:r>
              <a:rPr lang="en-GB" dirty="0"/>
              <a:t>Stem cell transplants can be:</a:t>
            </a:r>
          </a:p>
          <a:p>
            <a:pPr marL="723900" indent="-279400"/>
            <a:r>
              <a:rPr lang="en-GB" dirty="0"/>
              <a:t>Autologous transplant (using the patient’s own stem cells)</a:t>
            </a:r>
          </a:p>
          <a:p>
            <a:pPr marL="723900" indent="-279400"/>
            <a:r>
              <a:rPr lang="en-GB" dirty="0"/>
              <a:t>Allogeneic transplant (using donor stem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Picture 6">
            <a:extLst>
              <a:ext uri="{FF2B5EF4-FFF2-40B4-BE49-F238E27FC236}">
                <a16:creationId xmlns:a16="http://schemas.microsoft.com/office/drawing/2014/main" id="{4ABF6BBE-255A-4FB9-A831-E109D2733D5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44420" y="3835400"/>
            <a:ext cx="2331580" cy="2331580"/>
          </a:xfrm>
          <a:prstGeom prst="rect">
            <a:avLst/>
          </a:prstGeom>
        </p:spPr>
      </p:pic>
      <p:pic>
        <p:nvPicPr>
          <p:cNvPr id="8" name="Picture 7" descr="Icon&#10;&#10;Description automatically generated">
            <a:extLst>
              <a:ext uri="{FF2B5EF4-FFF2-40B4-BE49-F238E27FC236}">
                <a16:creationId xmlns:a16="http://schemas.microsoft.com/office/drawing/2014/main" id="{FF188C26-8945-42FB-889A-C3D09A3687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44420" y="1326085"/>
            <a:ext cx="2330314" cy="2330312"/>
          </a:xfrm>
          <a:prstGeom prst="rect">
            <a:avLst/>
          </a:prstGeom>
        </p:spPr>
      </p:pic>
      <p:pic>
        <p:nvPicPr>
          <p:cNvPr id="11" name="Audio 10">
            <a:hlinkClick r:id="" action="ppaction://media"/>
            <a:extLst>
              <a:ext uri="{FF2B5EF4-FFF2-40B4-BE49-F238E27FC236}">
                <a16:creationId xmlns:a16="http://schemas.microsoft.com/office/drawing/2014/main" id="{20BD4D58-C664-4B48-9F3A-E9C4FE52E61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46158589"/>
      </p:ext>
    </p:extLst>
  </p:cSld>
  <p:clrMapOvr>
    <a:masterClrMapping/>
  </p:clrMapOvr>
  <mc:AlternateContent xmlns:mc="http://schemas.openxmlformats.org/markup-compatibility/2006" xmlns:p14="http://schemas.microsoft.com/office/powerpoint/2010/main">
    <mc:Choice Requires="p14">
      <p:transition spd="slow" p14:dur="2000" advTm="17958"/>
    </mc:Choice>
    <mc:Fallback xmlns="">
      <p:transition spd="slow" advTm="179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19</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5E9E8B6F-F7F4-4067-B0D7-F1B528ABB9B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42460890"/>
      </p:ext>
    </p:extLst>
  </p:cSld>
  <p:clrMapOvr>
    <a:masterClrMapping/>
  </p:clrMapOvr>
  <mc:AlternateContent xmlns:mc="http://schemas.openxmlformats.org/markup-compatibility/2006" xmlns:p14="http://schemas.microsoft.com/office/powerpoint/2010/main">
    <mc:Choice Requires="p14">
      <p:transition spd="slow" p14:dur="2000" advTm="3748"/>
    </mc:Choice>
    <mc:Fallback xmlns="">
      <p:transition spd="slow" advTm="37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lnSpcReduction="10000"/>
          </a:bodyPr>
          <a:lstStyle/>
          <a:p>
            <a:r>
              <a:rPr lang="en-GB" dirty="0"/>
              <a:t>Introduction</a:t>
            </a:r>
          </a:p>
          <a:p>
            <a:r>
              <a:rPr lang="en-GB" dirty="0"/>
              <a:t>Leukaemia</a:t>
            </a:r>
          </a:p>
          <a:p>
            <a:r>
              <a:rPr lang="en-GB" dirty="0"/>
              <a:t>Summary</a:t>
            </a:r>
          </a:p>
          <a:p>
            <a:r>
              <a:rPr lang="en-GB" dirty="0"/>
              <a:t>Acknowledgements</a:t>
            </a:r>
          </a:p>
          <a:p>
            <a:endParaRPr lang="en-GB" dirty="0"/>
          </a:p>
          <a:p>
            <a:pPr marL="0" indent="0">
              <a:buNone/>
            </a:pPr>
            <a:r>
              <a:rPr lang="en-GB" dirty="0"/>
              <a:t>This module may be paused at any time</a:t>
            </a:r>
          </a:p>
          <a:p>
            <a:pPr marL="0" indent="0">
              <a:buNone/>
            </a:pPr>
            <a:endParaRPr lang="en-GB" dirty="0"/>
          </a:p>
          <a:p>
            <a:pPr marL="0" indent="0">
              <a:buNone/>
            </a:pPr>
            <a:r>
              <a:rPr lang="en-GB" dirty="0"/>
              <a:t>It is advised that this module is viewed in conjunction with Haematology – An Introduction, and the searchable PDF: Haematology Appendix A, Classification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7565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6CDA45B3-763D-47B1-B5B2-D75DEE2E702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0281"/>
    </mc:Choice>
    <mc:Fallback xmlns="">
      <p:transition spd="slow" advTm="202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many sub-types of leukaemia but he most common types are categorised as AML, CML, ALL or CLL</a:t>
            </a:r>
            <a:r>
              <a:rPr lang="en-GB" dirty="0">
                <a:solidFill>
                  <a:schemeClr val="bg1"/>
                </a:solidFill>
              </a:rPr>
              <a:t> tests which may include blood tests, bone marrow biopsies or imaging</a:t>
            </a:r>
          </a:p>
          <a:p>
            <a:r>
              <a:rPr lang="en-GB" dirty="0">
                <a:solidFill>
                  <a:schemeClr val="bg1"/>
                </a:solidFill>
              </a:rPr>
              <a:t>Once diagnosed, most forms of leukaemia are not stageable with the exception of CLL which uses the Binet staging system</a:t>
            </a:r>
          </a:p>
          <a:p>
            <a:r>
              <a:rPr lang="en-GB" dirty="0">
                <a:solidFill>
                  <a:schemeClr val="bg1"/>
                </a:solidFill>
              </a:rPr>
              <a:t>Treatment for leukaemia is usually chemotherapy but sometimes a stem cell transplant is offered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Audio 6">
            <a:hlinkClick r:id="" action="ppaction://media"/>
            <a:extLst>
              <a:ext uri="{FF2B5EF4-FFF2-40B4-BE49-F238E27FC236}">
                <a16:creationId xmlns:a16="http://schemas.microsoft.com/office/drawing/2014/main" id="{8CEDC64A-9A10-4D94-8028-A0E26D282D5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8433661"/>
      </p:ext>
    </p:extLst>
  </p:cSld>
  <p:clrMapOvr>
    <a:masterClrMapping/>
  </p:clrMapOvr>
  <mc:AlternateContent xmlns:mc="http://schemas.openxmlformats.org/markup-compatibility/2006" xmlns:p14="http://schemas.microsoft.com/office/powerpoint/2010/main">
    <mc:Choice Requires="p14">
      <p:transition spd="slow" p14:dur="2000" advTm="9135"/>
    </mc:Choice>
    <mc:Fallback xmlns="">
      <p:transition spd="slow" advTm="91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many sub-types of leukaemia but he most common types are categorised as AML, CML, ALL or CLL</a:t>
            </a:r>
            <a:endParaRPr lang="en-GB" dirty="0">
              <a:solidFill>
                <a:schemeClr val="bg1"/>
              </a:solidFill>
            </a:endParaRPr>
          </a:p>
          <a:p>
            <a:r>
              <a:rPr lang="en-GB" dirty="0"/>
              <a:t>Diagnosing leukaemia relies on a wide range of tests which may include blood tests, bone marrow biopsies or imaging</a:t>
            </a:r>
          </a:p>
          <a:p>
            <a:r>
              <a:rPr lang="en-GB" dirty="0">
                <a:solidFill>
                  <a:schemeClr val="bg1"/>
                </a:solidFill>
              </a:rPr>
              <a:t>Once diagnosed, most forms of leukaemia are not stageable with the exception of CLL which uses the Binet staging system</a:t>
            </a:r>
          </a:p>
          <a:p>
            <a:r>
              <a:rPr lang="en-GB" dirty="0">
                <a:solidFill>
                  <a:schemeClr val="bg1"/>
                </a:solidFill>
              </a:rPr>
              <a:t>Treatment for leukaemia is usually chemotherapy but sometimes a stem cell transplant is offered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A30CBEE7-37F0-4057-B64B-F3CF4AE6A2A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503837"/>
      </p:ext>
    </p:extLst>
  </p:cSld>
  <p:clrMapOvr>
    <a:masterClrMapping/>
  </p:clrMapOvr>
  <mc:AlternateContent xmlns:mc="http://schemas.openxmlformats.org/markup-compatibility/2006" xmlns:p14="http://schemas.microsoft.com/office/powerpoint/2010/main">
    <mc:Choice Requires="p14">
      <p:transition spd="slow" p14:dur="2000" advTm="7997"/>
    </mc:Choice>
    <mc:Fallback xmlns="">
      <p:transition spd="slow" advTm="79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many sub-types of leukaemia but he most common types are categorised as AML, CML, ALL or CLL</a:t>
            </a:r>
            <a:endParaRPr lang="en-GB" dirty="0">
              <a:solidFill>
                <a:schemeClr val="bg1"/>
              </a:solidFill>
            </a:endParaRPr>
          </a:p>
          <a:p>
            <a:r>
              <a:rPr lang="en-GB" dirty="0"/>
              <a:t>Diagnosing leukaemia relies on a wide range of tests which may include blood tests, bone marrow biopsies or imaging</a:t>
            </a:r>
          </a:p>
          <a:p>
            <a:r>
              <a:rPr lang="en-GB" dirty="0"/>
              <a:t>Once diagnosed, most forms of leukaemia are not stageable with the exception of CLL which uses the Binet staging system - please ensure that the staging date and organisation are also recorded</a:t>
            </a:r>
          </a:p>
          <a:p>
            <a:r>
              <a:rPr lang="en-GB" dirty="0">
                <a:solidFill>
                  <a:schemeClr val="bg1"/>
                </a:solidFill>
              </a:rPr>
              <a:t>Treatment for leukaemia is usually chemotherapy but sometimes a stem cell transplant is offered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Audio 6">
            <a:hlinkClick r:id="" action="ppaction://media"/>
            <a:extLst>
              <a:ext uri="{FF2B5EF4-FFF2-40B4-BE49-F238E27FC236}">
                <a16:creationId xmlns:a16="http://schemas.microsoft.com/office/drawing/2014/main" id="{2034E5AA-068B-4132-97C5-232673CEBFF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45126415"/>
      </p:ext>
    </p:extLst>
  </p:cSld>
  <p:clrMapOvr>
    <a:masterClrMapping/>
  </p:clrMapOvr>
  <mc:AlternateContent xmlns:mc="http://schemas.openxmlformats.org/markup-compatibility/2006" xmlns:p14="http://schemas.microsoft.com/office/powerpoint/2010/main">
    <mc:Choice Requires="p14">
      <p:transition spd="slow" p14:dur="2000" advTm="10528"/>
    </mc:Choice>
    <mc:Fallback xmlns="">
      <p:transition spd="slow" advTm="105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many sub-types of leukaemia but he most common types are categorised as AML, CML, ALL or CLL</a:t>
            </a:r>
            <a:endParaRPr lang="en-GB" dirty="0">
              <a:solidFill>
                <a:schemeClr val="bg1"/>
              </a:solidFill>
            </a:endParaRPr>
          </a:p>
          <a:p>
            <a:r>
              <a:rPr lang="en-GB" dirty="0"/>
              <a:t>Diagnosing leukaemia relies on a wide range of tests which may include blood tests, bone marrow biopsies or imaging</a:t>
            </a:r>
          </a:p>
          <a:p>
            <a:r>
              <a:rPr lang="en-GB" dirty="0"/>
              <a:t>Once diagnosed, most forms of leukaemia are not stageable with the exception of CLL which uses the Binet staging system - please ensure that the staging date and organisation are also recorded</a:t>
            </a:r>
          </a:p>
          <a:p>
            <a:r>
              <a:rPr lang="en-GB" dirty="0"/>
              <a:t>Treatment for leukaemia is usually chemotherapy but sometimes a stem cell transplant is offered.  This would require chemotherapy and/or radiotherapy prior to the transplant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Audio 6">
            <a:hlinkClick r:id="" action="ppaction://media"/>
            <a:extLst>
              <a:ext uri="{FF2B5EF4-FFF2-40B4-BE49-F238E27FC236}">
                <a16:creationId xmlns:a16="http://schemas.microsoft.com/office/drawing/2014/main" id="{2860079C-96A0-4742-BCB0-A1F5700AD92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25990308"/>
      </p:ext>
    </p:extLst>
  </p:cSld>
  <p:clrMapOvr>
    <a:masterClrMapping/>
  </p:clrMapOvr>
  <mc:AlternateContent xmlns:mc="http://schemas.openxmlformats.org/markup-compatibility/2006" xmlns:p14="http://schemas.microsoft.com/office/powerpoint/2010/main">
    <mc:Choice Requires="p14">
      <p:transition spd="slow" p14:dur="2000" advTm="9274"/>
    </mc:Choice>
    <mc:Fallback xmlns="">
      <p:transition spd="slow" advTm="92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solidFill>
                  <a:schemeClr val="bg1"/>
                </a:solidFill>
              </a:rPr>
              <a:t>If a Haematological disease is diagnosed it may or may not be classified as malignant.  While all haematological malignancies must be recorded, please refer to the COSD User Guide (Haematology section) for the list of D or E coded conditions that must also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9" name="Audio 8">
            <a:hlinkClick r:id="" action="ppaction://media"/>
            <a:extLst>
              <a:ext uri="{FF2B5EF4-FFF2-40B4-BE49-F238E27FC236}">
                <a16:creationId xmlns:a16="http://schemas.microsoft.com/office/drawing/2014/main" id="{E63F50BD-1913-4017-893F-70ABDC4F42D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00137143"/>
      </p:ext>
    </p:extLst>
  </p:cSld>
  <p:clrMapOvr>
    <a:masterClrMapping/>
  </p:clrMapOvr>
  <mc:AlternateContent xmlns:mc="http://schemas.openxmlformats.org/markup-compatibility/2006" xmlns:p14="http://schemas.microsoft.com/office/powerpoint/2010/main">
    <mc:Choice Requires="p14">
      <p:transition spd="slow" p14:dur="2000" advTm="25367"/>
    </mc:Choice>
    <mc:Fallback xmlns="">
      <p:transition spd="slow" advTm="253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t>If a Haematological disease is diagnosed it may or may not be classified as malignant.  While all haematological malignancies must be recorded, please refer to the COSD User Guide (Haematology section) for the list of D or E coded conditions that must also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Audio 6">
            <a:hlinkClick r:id="" action="ppaction://media"/>
            <a:extLst>
              <a:ext uri="{FF2B5EF4-FFF2-40B4-BE49-F238E27FC236}">
                <a16:creationId xmlns:a16="http://schemas.microsoft.com/office/drawing/2014/main" id="{2925C8C6-0FC3-44F1-95D4-FE7DE980FEC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28051352"/>
      </p:ext>
    </p:extLst>
  </p:cSld>
  <p:clrMapOvr>
    <a:masterClrMapping/>
  </p:clrMapOvr>
  <mc:AlternateContent xmlns:mc="http://schemas.openxmlformats.org/markup-compatibility/2006" xmlns:p14="http://schemas.microsoft.com/office/powerpoint/2010/main">
    <mc:Choice Requires="p14">
      <p:transition spd="slow" p14:dur="2000" advTm="19839"/>
    </mc:Choice>
    <mc:Fallback xmlns="">
      <p:transition spd="slow" advTm="198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r>
              <a:rPr lang="en-US" dirty="0"/>
              <a:t>For Haematology, this includes an Introduction plus disease specific modules for Lymphoma and Myeloma as well as a searchable PDF: Haematology -  Appendix A, Classification</a:t>
            </a: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haematology diagnosis, please refer to the latest COSD User Guide, Appendix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27</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46129496"/>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5498217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29</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Leukaemia</a:t>
            </a:r>
          </a:p>
        </p:txBody>
      </p:sp>
      <p:grpSp>
        <p:nvGrpSpPr>
          <p:cNvPr id="9" name="Group 8">
            <a:extLst>
              <a:ext uri="{FF2B5EF4-FFF2-40B4-BE49-F238E27FC236}">
                <a16:creationId xmlns:a16="http://schemas.microsoft.com/office/drawing/2014/main" id="{C575488E-2E39-4042-B2A1-CB9D094A4600}"/>
              </a:ext>
            </a:extLst>
          </p:cNvPr>
          <p:cNvGrpSpPr/>
          <p:nvPr/>
        </p:nvGrpSpPr>
        <p:grpSpPr>
          <a:xfrm>
            <a:off x="4702875" y="4026316"/>
            <a:ext cx="7108125" cy="2376264"/>
            <a:chOff x="4702875" y="4026316"/>
            <a:chExt cx="7016510" cy="2376264"/>
          </a:xfrm>
        </p:grpSpPr>
        <p:sp>
          <p:nvSpPr>
            <p:cNvPr id="8" name="Content Placeholder 2">
              <a:extLst>
                <a:ext uri="{FF2B5EF4-FFF2-40B4-BE49-F238E27FC236}">
                  <a16:creationId xmlns:a16="http://schemas.microsoft.com/office/drawing/2014/main" id="{D96342ED-B493-4C98-86C5-DEFC3542180D}"/>
                </a:ext>
              </a:extLst>
            </p:cNvPr>
            <p:cNvSpPr txBox="1">
              <a:spLocks/>
            </p:cNvSpPr>
            <p:nvPr/>
          </p:nvSpPr>
          <p:spPr>
            <a:xfrm>
              <a:off x="8182675" y="4026316"/>
              <a:ext cx="3536710" cy="23635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a:t>
              </a:r>
              <a:r>
                <a:rPr lang="en-GB" altLang="en-US" sz="2400" b="1" dirty="0" err="1">
                  <a:solidFill>
                    <a:schemeClr val="bg1"/>
                  </a:solidFill>
                  <a:latin typeface="Arial Nova" panose="020B0504020202020204" pitchFamily="34" charset="0"/>
                </a:rPr>
                <a:t>th</a:t>
              </a:r>
              <a:r>
                <a:rPr lang="en-GB" altLang="en-US" sz="2400" b="1" dirty="0">
                  <a:solidFill>
                    <a:schemeClr val="bg1"/>
                  </a:solidFill>
                  <a:latin typeface="Arial Nova" panose="020B0504020202020204" pitchFamily="34" charset="0"/>
                </a:rPr>
                <a:t>:</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Morphology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ICD10 Classification</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Stage</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Treatment</a:t>
              </a: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Leukaemia</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Causes &amp; Risk Factors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Signs &amp; Symptoms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Diagnosis</a:t>
              </a: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grpSp>
      <p:pic>
        <p:nvPicPr>
          <p:cNvPr id="10" name="Audio 9">
            <a:hlinkClick r:id="" action="ppaction://media"/>
            <a:extLst>
              <a:ext uri="{FF2B5EF4-FFF2-40B4-BE49-F238E27FC236}">
                <a16:creationId xmlns:a16="http://schemas.microsoft.com/office/drawing/2014/main" id="{96F5306A-EAE4-420D-BB11-F9829C6ADF2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3139674"/>
      </p:ext>
    </p:extLst>
  </p:cSld>
  <p:clrMapOvr>
    <a:masterClrMapping/>
  </p:clrMapOvr>
  <mc:AlternateContent xmlns:mc="http://schemas.openxmlformats.org/markup-compatibility/2006" xmlns:p14="http://schemas.microsoft.com/office/powerpoint/2010/main">
    <mc:Choice Requires="p14">
      <p:transition spd="slow" p14:dur="2000" advTm="6395"/>
    </mc:Choice>
    <mc:Fallback xmlns="">
      <p:transition spd="slow" advTm="63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Types of Leukaemia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r>
              <a:rPr lang="en-GB" dirty="0"/>
              <a:t>Leukaemia occurs in several forms and these are often referred to using an acronym. These may include:</a:t>
            </a:r>
          </a:p>
          <a:p>
            <a:endParaRPr lang="en-GB" dirty="0"/>
          </a:p>
          <a:p>
            <a:pPr lvl="1"/>
            <a:r>
              <a:rPr lang="en-GB" sz="2400" dirty="0"/>
              <a:t>AML – Acute Myeloid Leukaemia</a:t>
            </a:r>
          </a:p>
          <a:p>
            <a:pPr lvl="1"/>
            <a:r>
              <a:rPr lang="en-GB" sz="2400" dirty="0"/>
              <a:t>ALL – Acute Lymphoblastic Leukaemia</a:t>
            </a:r>
          </a:p>
          <a:p>
            <a:pPr lvl="1"/>
            <a:r>
              <a:rPr lang="en-GB" sz="2400" dirty="0"/>
              <a:t>CML – Chronic Myeloid Leukaemia</a:t>
            </a:r>
          </a:p>
          <a:p>
            <a:pPr lvl="1"/>
            <a:r>
              <a:rPr lang="en-GB" sz="2400" dirty="0"/>
              <a:t>CLL – Chronic Lymphocytic Leukaemia</a:t>
            </a:r>
          </a:p>
          <a:p>
            <a:pPr lvl="1"/>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8" name="Audio 7">
            <a:hlinkClick r:id="" action="ppaction://media"/>
            <a:extLst>
              <a:ext uri="{FF2B5EF4-FFF2-40B4-BE49-F238E27FC236}">
                <a16:creationId xmlns:a16="http://schemas.microsoft.com/office/drawing/2014/main" id="{E9F3873A-9D4F-43DA-A9D5-BA02EF8C604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76674133"/>
      </p:ext>
    </p:extLst>
  </p:cSld>
  <p:clrMapOvr>
    <a:masterClrMapping/>
  </p:clrMapOvr>
  <mc:AlternateContent xmlns:mc="http://schemas.openxmlformats.org/markup-compatibility/2006" xmlns:p14="http://schemas.microsoft.com/office/powerpoint/2010/main">
    <mc:Choice Requires="p14">
      <p:transition spd="slow" p14:dur="2000" advTm="13466"/>
    </mc:Choice>
    <mc:Fallback xmlns="">
      <p:transition spd="slow" advTm="134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723900" indent="-279400"/>
            <a:r>
              <a:rPr lang="en-GB" dirty="0"/>
              <a:t>Radiation exposure</a:t>
            </a:r>
          </a:p>
          <a:p>
            <a:pPr marL="723900" indent="-279400"/>
            <a:r>
              <a:rPr lang="en-GB" dirty="0"/>
              <a:t>Smoking </a:t>
            </a:r>
          </a:p>
          <a:p>
            <a:pPr marL="723900" indent="-279400"/>
            <a:r>
              <a:rPr lang="en-GB" dirty="0"/>
              <a:t>Chemical exposure</a:t>
            </a:r>
          </a:p>
          <a:p>
            <a:pPr marL="723900" indent="-279400"/>
            <a:r>
              <a:rPr lang="en-GB" dirty="0"/>
              <a:t>Genetics – some inherited conditions increase the risk of leukaemia</a:t>
            </a:r>
          </a:p>
          <a:p>
            <a:pPr marL="723900" indent="-279400"/>
            <a:r>
              <a:rPr lang="en-GB" dirty="0"/>
              <a:t>Blood disorders – including myelodysplastic syndrome or myeloproliferative disorders</a:t>
            </a:r>
          </a:p>
          <a:p>
            <a:pPr marL="723900" indent="-279400"/>
            <a:r>
              <a:rPr lang="en-GB" dirty="0"/>
              <a:t>Autoimmune conditions – including rheumatoid arthritis and ulcerative colitis</a:t>
            </a:r>
          </a:p>
          <a:p>
            <a:pPr marL="723900" indent="-279400"/>
            <a:r>
              <a:rPr lang="en-GB" dirty="0"/>
              <a:t>Age – depending on the type of leukaemia it may be more common in older or younger people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Audio 6">
            <a:hlinkClick r:id="" action="ppaction://media"/>
            <a:extLst>
              <a:ext uri="{FF2B5EF4-FFF2-40B4-BE49-F238E27FC236}">
                <a16:creationId xmlns:a16="http://schemas.microsoft.com/office/drawing/2014/main" id="{C6FD8B3E-FE05-43D2-8F96-3A143F14658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91846212"/>
      </p:ext>
    </p:extLst>
  </p:cSld>
  <p:clrMapOvr>
    <a:masterClrMapping/>
  </p:clrMapOvr>
  <mc:AlternateContent xmlns:mc="http://schemas.openxmlformats.org/markup-compatibility/2006" xmlns:p14="http://schemas.microsoft.com/office/powerpoint/2010/main">
    <mc:Choice Requires="p14">
      <p:transition spd="slow" p14:dur="2000" advTm="15288"/>
    </mc:Choice>
    <mc:Fallback xmlns="">
      <p:transition spd="slow" advTm="152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782300" cy="4698590"/>
          </a:xfrm>
        </p:spPr>
        <p:txBody>
          <a:bodyPr>
            <a:normAutofit/>
          </a:bodyPr>
          <a:lstStyle/>
          <a:p>
            <a:pPr marL="0" indent="0">
              <a:buNone/>
            </a:pPr>
            <a:r>
              <a:rPr lang="en-GB" dirty="0"/>
              <a:t>Some signs and symptoms apply to all types of leukaemia:</a:t>
            </a:r>
          </a:p>
          <a:p>
            <a:pPr marL="0" indent="0">
              <a:buNone/>
            </a:pPr>
            <a:endParaRPr lang="en-GB" dirty="0"/>
          </a:p>
          <a:p>
            <a:pPr marL="723900" indent="-279400"/>
            <a:r>
              <a:rPr lang="en-GB" dirty="0"/>
              <a:t>Fatigue</a:t>
            </a:r>
          </a:p>
          <a:p>
            <a:pPr marL="723900" indent="-279400"/>
            <a:endParaRPr lang="en-GB" dirty="0"/>
          </a:p>
          <a:p>
            <a:pPr marL="723900" indent="-279400"/>
            <a:r>
              <a:rPr lang="en-GB" dirty="0"/>
              <a:t>Pain</a:t>
            </a:r>
          </a:p>
          <a:p>
            <a:pPr marL="723900" indent="-279400"/>
            <a:endParaRPr lang="en-GB" dirty="0"/>
          </a:p>
          <a:p>
            <a:pPr marL="723900" indent="-279400"/>
            <a:r>
              <a:rPr lang="en-GB" dirty="0"/>
              <a:t>Breathlessness on exertion</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DBFC7F1F-3EA6-4914-A4DB-7A9E31EB16A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9469518"/>
      </p:ext>
    </p:extLst>
  </p:cSld>
  <p:clrMapOvr>
    <a:masterClrMapping/>
  </p:clrMapOvr>
  <mc:AlternateContent xmlns:mc="http://schemas.openxmlformats.org/markup-compatibility/2006" xmlns:p14="http://schemas.microsoft.com/office/powerpoint/2010/main">
    <mc:Choice Requires="p14">
      <p:transition spd="slow" p14:dur="2000" advTm="8160"/>
    </mc:Choice>
    <mc:Fallback xmlns="">
      <p:transition spd="slow" advTm="81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782300" cy="1901659"/>
          </a:xfrm>
        </p:spPr>
        <p:txBody>
          <a:bodyPr>
            <a:normAutofit/>
          </a:bodyPr>
          <a:lstStyle/>
          <a:p>
            <a:pPr marL="0" indent="0">
              <a:buNone/>
            </a:pPr>
            <a:r>
              <a:rPr lang="en-GB" dirty="0"/>
              <a:t>Symptoms specific to a particular type of malignancy include:</a:t>
            </a:r>
          </a:p>
          <a:p>
            <a:endParaRPr lang="en-GB" dirty="0"/>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D83078E4-8E3A-44EC-AE71-472A9D2EE500}"/>
              </a:ext>
            </a:extLst>
          </p:cNvPr>
          <p:cNvPicPr>
            <a:picLocks noChangeAspect="1"/>
          </p:cNvPicPr>
          <p:nvPr/>
        </p:nvPicPr>
        <p:blipFill>
          <a:blip r:embed="rId5"/>
          <a:stretch>
            <a:fillRect/>
          </a:stretch>
        </p:blipFill>
        <p:spPr>
          <a:xfrm>
            <a:off x="838201" y="2176778"/>
            <a:ext cx="10515600" cy="4153788"/>
          </a:xfrm>
          <a:prstGeom prst="rect">
            <a:avLst/>
          </a:prstGeom>
        </p:spPr>
      </p:pic>
      <p:pic>
        <p:nvPicPr>
          <p:cNvPr id="8" name="Audio 7">
            <a:hlinkClick r:id="" action="ppaction://media"/>
            <a:extLst>
              <a:ext uri="{FF2B5EF4-FFF2-40B4-BE49-F238E27FC236}">
                <a16:creationId xmlns:a16="http://schemas.microsoft.com/office/drawing/2014/main" id="{C01C560B-D2F9-4B4C-8B85-C01910DF026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44412112"/>
      </p:ext>
    </p:extLst>
  </p:cSld>
  <p:clrMapOvr>
    <a:masterClrMapping/>
  </p:clrMapOvr>
  <mc:AlternateContent xmlns:mc="http://schemas.openxmlformats.org/markup-compatibility/2006" xmlns:p14="http://schemas.microsoft.com/office/powerpoint/2010/main">
    <mc:Choice Requires="p14">
      <p:transition spd="slow" p14:dur="2000" advTm="7138"/>
    </mc:Choice>
    <mc:Fallback xmlns="">
      <p:transition spd="slow" advTm="71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The diagnosis of leukaemia usually requires a combination of multiple tests.  These may include:</a:t>
            </a:r>
          </a:p>
          <a:p>
            <a:endParaRPr lang="en-GB" dirty="0"/>
          </a:p>
          <a:p>
            <a:r>
              <a:rPr lang="en-GB" dirty="0"/>
              <a:t>Full blood count (FBC)</a:t>
            </a:r>
          </a:p>
          <a:p>
            <a:r>
              <a:rPr lang="en-GB" dirty="0"/>
              <a:t>Bone marrow aspirate and bone marrow trephine biopsy </a:t>
            </a:r>
          </a:p>
          <a:p>
            <a:r>
              <a:rPr lang="en-GB" dirty="0"/>
              <a:t>Immunophenotype on marrow or blood cells (a process that uses antibodies to identify cells based on the types of antigens or markers on the surface of the cells)</a:t>
            </a:r>
          </a:p>
          <a:p>
            <a:r>
              <a:rPr lang="en-GB" dirty="0"/>
              <a:t>Cytogenetics on marrow or blood (the examination of the structure and function of chromosomes)</a:t>
            </a:r>
          </a:p>
          <a:p>
            <a:r>
              <a:rPr lang="en-GB" dirty="0"/>
              <a:t>Molecular markers on marrow or blood</a:t>
            </a:r>
          </a:p>
          <a:p>
            <a:r>
              <a:rPr lang="en-GB" dirty="0"/>
              <a:t>Lumbar puncture (for ALL)</a:t>
            </a:r>
          </a:p>
          <a:p>
            <a:r>
              <a:rPr lang="en-GB" dirty="0"/>
              <a:t>Ultrasound (sometimes for CML and CLL)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15" name="Audio 14">
            <a:hlinkClick r:id="" action="ppaction://media"/>
            <a:extLst>
              <a:ext uri="{FF2B5EF4-FFF2-40B4-BE49-F238E27FC236}">
                <a16:creationId xmlns:a16="http://schemas.microsoft.com/office/drawing/2014/main" id="{9C9D61B8-C707-4B7C-91AC-FEB6910B3A4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90838444"/>
      </p:ext>
    </p:extLst>
  </p:cSld>
  <p:clrMapOvr>
    <a:masterClrMapping/>
  </p:clrMapOvr>
  <mc:AlternateContent xmlns:mc="http://schemas.openxmlformats.org/markup-compatibility/2006" xmlns:p14="http://schemas.microsoft.com/office/powerpoint/2010/main">
    <mc:Choice Requires="p14">
      <p:transition spd="slow" p14:dur="2000" advTm="17867"/>
    </mc:Choice>
    <mc:Fallback xmlns="">
      <p:transition spd="slow" advTm="178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Leukaemia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281086" cy="4741453"/>
          </a:xfrm>
        </p:spPr>
        <p:txBody>
          <a:bodyPr/>
          <a:lstStyle/>
          <a:p>
            <a:pPr marL="0" indent="0">
              <a:buNone/>
            </a:pPr>
            <a:r>
              <a:rPr lang="en-GB" dirty="0"/>
              <a:t>In acute leukaemia, the abnormalities are due to immature blood cells or blasts - cells which are not able to function normally</a:t>
            </a:r>
          </a:p>
          <a:p>
            <a:endParaRPr lang="en-GB" dirty="0"/>
          </a:p>
          <a:p>
            <a:r>
              <a:rPr lang="en-GB" dirty="0"/>
              <a:t>There is a rapid growth and progression of these useless cells preventing the formation of healthy blood cells and, without treatment, the patient may die within days or a few weeks </a:t>
            </a:r>
          </a:p>
          <a:p>
            <a:endParaRPr lang="en-GB" dirty="0"/>
          </a:p>
          <a:p>
            <a:pPr marL="0" indent="0">
              <a:buNone/>
            </a:pPr>
            <a:r>
              <a:rPr lang="en-GB" dirty="0"/>
              <a:t>In chronic leukaemia the blood cells will develop into mature cells but are abnormal in form and unable to function well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8F96322D-FAA8-4199-B792-5704EF35EF7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969429" y="2165404"/>
            <a:ext cx="2527192" cy="2527192"/>
          </a:xfrm>
          <a:prstGeom prst="rect">
            <a:avLst/>
          </a:prstGeom>
        </p:spPr>
      </p:pic>
      <p:pic>
        <p:nvPicPr>
          <p:cNvPr id="10" name="Audio 9">
            <a:hlinkClick r:id="" action="ppaction://media"/>
            <a:extLst>
              <a:ext uri="{FF2B5EF4-FFF2-40B4-BE49-F238E27FC236}">
                <a16:creationId xmlns:a16="http://schemas.microsoft.com/office/drawing/2014/main" id="{611F3272-EBC0-4CC8-9AAC-362DCB10DE8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60610784"/>
      </p:ext>
    </p:extLst>
  </p:cSld>
  <p:clrMapOvr>
    <a:masterClrMapping/>
  </p:clrMapOvr>
  <mc:AlternateContent xmlns:mc="http://schemas.openxmlformats.org/markup-compatibility/2006" xmlns:p14="http://schemas.microsoft.com/office/powerpoint/2010/main">
    <mc:Choice Requires="p14">
      <p:transition spd="slow" p14:dur="2000" advTm="22347"/>
    </mc:Choice>
    <mc:Fallback xmlns="">
      <p:transition spd="slow" advTm="223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110C7A3F-5BC1-4E2F-9BD2-4194B17014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2024DB-DD24-419A-AD51-AA142FDF4A48}">
  <ds:schemaRef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http://purl.org/dc/elements/1.1/"/>
    <ds:schemaRef ds:uri="d90b2148-dfd5-4925-bdbf-65fefdd6aea1"/>
    <ds:schemaRef ds:uri="http://purl.org/dc/dcmitype/"/>
    <ds:schemaRef ds:uri="7b410ab3-33f9-46b0-a7e8-8030da7493ff"/>
    <ds:schemaRef ds:uri="http://schemas.microsoft.com/sharepoint/v3"/>
    <ds:schemaRef ds:uri="http://schemas.microsoft.com/office/2006/metadata/properties"/>
    <ds:schemaRef ds:uri="http://www.w3.org/XML/1998/namespace"/>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8101</TotalTime>
  <Words>3083</Words>
  <Application>Microsoft Office PowerPoint</Application>
  <PresentationFormat>Widescreen</PresentationFormat>
  <Paragraphs>329</Paragraphs>
  <Slides>29</Slides>
  <Notes>29</Notes>
  <HiddenSlides>0</HiddenSlides>
  <MMClips>29</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ＭＳ Ｐゴシック</vt:lpstr>
      <vt:lpstr>Arial</vt:lpstr>
      <vt:lpstr>Arial Nova</vt:lpstr>
      <vt:lpstr>Arial Nova Light</vt:lpstr>
      <vt:lpstr>ArialMT</vt:lpstr>
      <vt:lpstr>Calibri</vt:lpstr>
      <vt:lpstr>Segoe UI</vt:lpstr>
      <vt:lpstr>Segoe UI Semibold</vt:lpstr>
      <vt:lpstr>NDRS</vt:lpstr>
      <vt:lpstr>National Disease Registration Service (NDRS)</vt:lpstr>
      <vt:lpstr>Agenda</vt:lpstr>
      <vt:lpstr>Leukaemia</vt:lpstr>
      <vt:lpstr>Leukaemia – Types of Leukaemia</vt:lpstr>
      <vt:lpstr>Leukaemia – Causes &amp; Risk Factors</vt:lpstr>
      <vt:lpstr>Leukaemia – Signs &amp; Symptoms</vt:lpstr>
      <vt:lpstr>Leukaemia – Signs &amp; Symptoms</vt:lpstr>
      <vt:lpstr>Leukaemia – Diagnosis</vt:lpstr>
      <vt:lpstr>Leukaemia – Morphology</vt:lpstr>
      <vt:lpstr>Leukaemia – Morphology</vt:lpstr>
      <vt:lpstr>Leukaemia – ICD10 Classification</vt:lpstr>
      <vt:lpstr>Leukaemia – ICD10 Classification</vt:lpstr>
      <vt:lpstr>Leukaemia - Stage</vt:lpstr>
      <vt:lpstr>Leukaemia – Stage - Binet</vt:lpstr>
      <vt:lpstr>Leukaemia - Stage</vt:lpstr>
      <vt:lpstr>Leukaemia –Treatment- Chemotherapy</vt:lpstr>
      <vt:lpstr>Leukaemia –Treatment – Stem Cell Transplants</vt:lpstr>
      <vt:lpstr>Leukaemia –Treatment – Stem Cell Transplants</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223</cp:revision>
  <dcterms:created xsi:type="dcterms:W3CDTF">2021-02-08T11:29:00Z</dcterms:created>
  <dcterms:modified xsi:type="dcterms:W3CDTF">2024-07-31T10:33:51Z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