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72" r:id="rId5"/>
    <p:sldId id="304" r:id="rId6"/>
    <p:sldId id="305" r:id="rId7"/>
    <p:sldId id="306" r:id="rId8"/>
    <p:sldId id="271" r:id="rId9"/>
    <p:sldId id="487" r:id="rId10"/>
    <p:sldId id="486" r:id="rId11"/>
    <p:sldId id="485" r:id="rId12"/>
    <p:sldId id="484" r:id="rId13"/>
    <p:sldId id="483" r:id="rId14"/>
    <p:sldId id="482" r:id="rId15"/>
    <p:sldId id="494" r:id="rId16"/>
    <p:sldId id="481" r:id="rId17"/>
    <p:sldId id="731" r:id="rId18"/>
    <p:sldId id="495" r:id="rId19"/>
    <p:sldId id="508" r:id="rId20"/>
    <p:sldId id="493" r:id="rId21"/>
    <p:sldId id="732" r:id="rId22"/>
    <p:sldId id="491" r:id="rId23"/>
    <p:sldId id="490" r:id="rId24"/>
    <p:sldId id="497" r:id="rId25"/>
    <p:sldId id="489" r:id="rId26"/>
    <p:sldId id="498" r:id="rId27"/>
    <p:sldId id="480" r:id="rId28"/>
    <p:sldId id="501" r:id="rId29"/>
    <p:sldId id="504" r:id="rId30"/>
    <p:sldId id="511" r:id="rId31"/>
    <p:sldId id="514" r:id="rId32"/>
    <p:sldId id="512" r:id="rId33"/>
    <p:sldId id="513" r:id="rId34"/>
    <p:sldId id="543" r:id="rId35"/>
    <p:sldId id="458" r:id="rId36"/>
    <p:sldId id="293" r:id="rId37"/>
    <p:sldId id="72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305"/>
            <p14:sldId id="306"/>
            <p14:sldId id="271"/>
            <p14:sldId id="487"/>
            <p14:sldId id="486"/>
            <p14:sldId id="485"/>
            <p14:sldId id="484"/>
            <p14:sldId id="483"/>
            <p14:sldId id="482"/>
            <p14:sldId id="494"/>
            <p14:sldId id="481"/>
            <p14:sldId id="731"/>
            <p14:sldId id="495"/>
            <p14:sldId id="508"/>
            <p14:sldId id="493"/>
            <p14:sldId id="732"/>
            <p14:sldId id="491"/>
            <p14:sldId id="490"/>
            <p14:sldId id="497"/>
            <p14:sldId id="489"/>
            <p14:sldId id="498"/>
            <p14:sldId id="480"/>
            <p14:sldId id="501"/>
            <p14:sldId id="504"/>
            <p14:sldId id="511"/>
            <p14:sldId id="514"/>
            <p14:sldId id="512"/>
            <p14:sldId id="513"/>
            <p14:sldId id="543"/>
            <p14:sldId id="458"/>
            <p14:sldId id="293"/>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AA"/>
    <a:srgbClr val="E8F1F1"/>
    <a:srgbClr val="425563"/>
    <a:srgbClr val="228789"/>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14" autoAdjust="0"/>
    <p:restoredTop sz="72470" autoAdjust="0"/>
  </p:normalViewPr>
  <p:slideViewPr>
    <p:cSldViewPr snapToGrid="0">
      <p:cViewPr varScale="1">
        <p:scale>
          <a:sx n="80" d="100"/>
          <a:sy n="80" d="100"/>
        </p:scale>
        <p:origin x="1368" y="90"/>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F0D5D8CA-81A2-4940-9D10-B3244DD01801}"/>
    <pc:docChg chg="mod">
      <pc:chgData name="MOLLETT, Marianne (NHS ENGLAND - X26)" userId="58af0019-3a7b-47f8-8975-8ac0a0ea5bbf" providerId="ADAL" clId="{F0D5D8CA-81A2-4940-9D10-B3244DD01801}" dt="2024-06-21T13:05:16.315" v="0"/>
      <pc:docMkLst>
        <pc:docMk/>
      </pc:docMkLst>
    </pc:docChg>
  </pc:docChgLst>
  <pc:docChgLst>
    <pc:chgData name="MOLLETT, Marianne (NHS ENGLAND - X26)" userId="58af0019-3a7b-47f8-8975-8ac0a0ea5bbf" providerId="ADAL" clId="{5667B0B0-2D60-4F96-A85A-9AF9BD8DE1B4}"/>
    <pc:docChg chg="modSld">
      <pc:chgData name="MOLLETT, Marianne (NHS ENGLAND - X26)" userId="58af0019-3a7b-47f8-8975-8ac0a0ea5bbf" providerId="ADAL" clId="{5667B0B0-2D60-4F96-A85A-9AF9BD8DE1B4}" dt="2024-07-15T09:59:48.993" v="3" actId="20577"/>
      <pc:docMkLst>
        <pc:docMk/>
      </pc:docMkLst>
      <pc:sldChg chg="modSp mod">
        <pc:chgData name="MOLLETT, Marianne (NHS ENGLAND - X26)" userId="58af0019-3a7b-47f8-8975-8ac0a0ea5bbf" providerId="ADAL" clId="{5667B0B0-2D60-4F96-A85A-9AF9BD8DE1B4}" dt="2024-07-15T09:59:48.993" v="3" actId="20577"/>
        <pc:sldMkLst>
          <pc:docMk/>
          <pc:sldMk cId="1210345134" sldId="272"/>
        </pc:sldMkLst>
        <pc:spChg chg="mod">
          <ac:chgData name="MOLLETT, Marianne (NHS ENGLAND - X26)" userId="58af0019-3a7b-47f8-8975-8ac0a0ea5bbf" providerId="ADAL" clId="{5667B0B0-2D60-4F96-A85A-9AF9BD8DE1B4}" dt="2024-07-15T09:59:48.993" v="3" actId="20577"/>
          <ac:spMkLst>
            <pc:docMk/>
            <pc:sldMk cId="1210345134" sldId="272"/>
            <ac:spMk id="2" creationId="{BA95BD4A-F7CE-4463-895A-0CC6703DE37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15/07/2024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15/07/2024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Welcome to this NDRS training module on Gynaecological Tumours – Uterine &amp; endometrial.  This module is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Diagnostic investigations may include radiological examination and a biopsy. Tumours are sometimes histologically confirmed only after a hysterectomy</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587503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most common type of uterine cancer found is Endometrial carcinoma.  Carcinosarcoma, despite having some features of a sarcoma, is also classed as endometrial carcinoma due to its behaviour. </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413348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Less common morphologies include Leiomyosarcoma which would develop within the muscle layer of the uterus, endometrial stromal sarcomas which may be low or high grade and adenosarcomas</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626275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ICD10 codes for invasive cancers of the corpus uteri are shown here…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2177811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and the code for an invasive placental neoplasm is shown here.  All invasive ICD 10 coded conditions must be recorded in your cancer data management system.</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06815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code for an in situ endometrial tumour is D07.0</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480401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the tumour is deemed to be of uncertain or unknown behaviour, it’s ICD10 coded as D39.0 … It should be noted that while your clinical team may request that both in-situ and borderline tumours are recorded, these do not currently require a COSD submission from your cancer data management system – NDRS obtains this data direct from the pathology labs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553528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Endometrioid &amp; mucinous carcinomas are graded according to the FIGO grade system.  Serous-, Clear cell- and Undifferentiated carcinomas along with Carcinosarcomas are automatically graded as High grade or Grade 3.</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739439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tumours are staged using the FIGO staging system which, in the case of uterine tumours, is morphology specific. A link to detailed guidance on recording the FIGO stage is included in the module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984565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uterine tumours are treated with surgery.  Surgery may involve the removal of one or both ovaries as well as the uterus and fallopian tubes, depending on the menopausal status of the patient. A radical hysterectomy may include removal of tissue surrounding the uterus and possibly part or all of the </a:t>
            </a:r>
            <a:r>
              <a:rPr lang="en-GB" dirty="0" err="1"/>
              <a:t>Omentum</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12475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this module we’ll give you a brief introduction to gynaecological tumours including some of the symptoms that patients might experience.  We’ll look at the relevant anatomy &amp; physiology and will then go through the diagnosis, morphology &amp; stage as well as the treatment options. Remember,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surgeon may decide to remove pelvic and/or para-aortic lymph nodes to determine the need for adjuvant radiotherapy.  Patients at FIGO stage 1 may not need further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4288186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Stage 2 or 3 patients may need multiple adjuvant treatments while stage 4 patients may also need additional surgery to debulk or remove metastatic deposits</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1446210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Brachytherapy – where the radioactive source is placed within the body - may be given as an adjuvant treatment after surgery to reduce the risk of recurrence.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269534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a patient is not fit for surgery, external beam radiotherapy may be offered instead.  Extended-field radiotherapy may be given for confirmed regional lymph node involvement</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4653704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Progesterone therapy is used to treat later stage or recurring uterine cancers with up to a quarter of patients responding well to this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41860563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finally, Chemotherapy is sometimes administered after surgery and where the tumour is high grade or of certain morphology types.  It may also be given in the case of advanced or recurrent disease.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60137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7010414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Risk factors for uterine and endometrial tumours include increased age, never having been pregnant and prior hormone treatments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9577256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Symptoms of Uterine or endometrial tumours may include unusual bleeding or a vaginal discharge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8191253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Investigations are normally via radiological imaging but may include a biopsy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410118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Gynaecological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9220615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a tumour is diagnosed, it may or may not be invasive.  All invasive tumours must be recorded in your cancer data management system and while the clinical team might request that in situ tumours and tumours of unknown or uncertain behaviour are recorded, these do not need to be recorded for the purposes of COSD – NDRS obtains these records directly from the pathology labs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246672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may arise in any part of the female reproductive system.  Training modules are available for Ovarian, Cervical and Uterine tumour sites. This module covers Uterine &amp; Endometrial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411737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section, we’ll start by looking at the causes and risk factors for tumours of the Corpus Uteri…</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159625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none" dirty="0"/>
              <a:t>… which </a:t>
            </a:r>
            <a:r>
              <a:rPr lang="en-GB" dirty="0"/>
              <a:t>are more common in women over the age of 40,meaning that increased age is a risk factor.  Other risk factors include never having been pregnant, obesity and diabetes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83559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Common symptoms include post menopausal bleeding and a vaginal discharge</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842718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uterus is the pear-shaped organ in which the fertilised egg implants at the beginning of pregnancy. In pre-menopausal women, the lining of the uterus, or endometrium, thickens as ovulation approaches in preparation for pregnancy.  It will detach and shed around 2 weeks later if no pregnancy occurs. The muscular layer of the uterus is the myometrium and the outer layer is known as the serosa.</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070874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During an MDT, clinical teams will often make reference to particular groups of regional lymph nodes.  This may indicate that the stage of the cancer has been determined. Lymph nodes classified as “regional” for Uterine &amp; Endometrial cancers include the iliac, sacral and para-aortic nodes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570102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15/07/2024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15/07/2024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15/07/2024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15/07/2024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15/07/2024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15/07/2024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hyperlink" Target="https://digital.nhs.uk/ndrs/data/cancer-data-training-materials" TargetMode="External"/><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4.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lstStyle/>
          <a:p>
            <a:r>
              <a:rPr lang="en-GB" dirty="0"/>
              <a:t>Gynaecological tumours – Uterine &amp; Endometrial</a:t>
            </a:r>
          </a:p>
          <a:p>
            <a:r>
              <a:rPr lang="en-GB" dirty="0"/>
              <a:t>v5 July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15/07/2024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5" name="Audio 14">
            <a:hlinkClick r:id="" action="ppaction://media"/>
            <a:extLst>
              <a:ext uri="{FF2B5EF4-FFF2-40B4-BE49-F238E27FC236}">
                <a16:creationId xmlns:a16="http://schemas.microsoft.com/office/drawing/2014/main" id="{88AF7AD4-098E-4DD2-821F-C3F0C4DC04D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5619"/>
    </mc:Choice>
    <mc:Fallback xmlns="">
      <p:transition spd="slow" advTm="156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a:buFontTx/>
              <a:buNone/>
            </a:pPr>
            <a:r>
              <a:rPr lang="en-GB" altLang="en-US" dirty="0"/>
              <a:t>Diagnosis can take place by using any of the following methods:</a:t>
            </a:r>
          </a:p>
          <a:p>
            <a:endParaRPr lang="en-GB" altLang="en-US" u="sng" dirty="0"/>
          </a:p>
          <a:p>
            <a:pPr marL="635000" lvl="1" indent="-285750"/>
            <a:r>
              <a:rPr lang="en-GB" altLang="en-US" sz="2400" dirty="0"/>
              <a:t>Transvaginal ultrasound (TVU)</a:t>
            </a:r>
          </a:p>
          <a:p>
            <a:pPr marL="635000" lvl="1" indent="-285750"/>
            <a:r>
              <a:rPr lang="en-GB" altLang="en-US" sz="2400" dirty="0"/>
              <a:t>MRI scan</a:t>
            </a:r>
          </a:p>
          <a:p>
            <a:pPr marL="635000" lvl="1" indent="-285750"/>
            <a:r>
              <a:rPr lang="en-GB" altLang="en-US" sz="2400" dirty="0"/>
              <a:t>CT scans</a:t>
            </a:r>
          </a:p>
          <a:p>
            <a:pPr marL="635000" lvl="1" indent="-285750"/>
            <a:r>
              <a:rPr lang="en-GB" altLang="en-US" sz="2400" dirty="0"/>
              <a:t>PET scans</a:t>
            </a:r>
          </a:p>
          <a:p>
            <a:pPr marL="635000" lvl="1" indent="-285750"/>
            <a:r>
              <a:rPr lang="en-GB" altLang="en-US" sz="2400" dirty="0"/>
              <a:t>Biopsy</a:t>
            </a:r>
          </a:p>
          <a:p>
            <a:pPr marL="635000" lvl="1" indent="-285750"/>
            <a:r>
              <a:rPr lang="en-GB" altLang="en-US" sz="2400" dirty="0"/>
              <a:t>Hysterectomy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10" name="Audio 9">
            <a:hlinkClick r:id="" action="ppaction://media"/>
            <a:extLst>
              <a:ext uri="{FF2B5EF4-FFF2-40B4-BE49-F238E27FC236}">
                <a16:creationId xmlns:a16="http://schemas.microsoft.com/office/drawing/2014/main" id="{C00C4E05-F696-4CF9-836E-9B7D9E29584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96775362"/>
      </p:ext>
    </p:extLst>
  </p:cSld>
  <p:clrMapOvr>
    <a:masterClrMapping/>
  </p:clrMapOvr>
  <mc:AlternateContent xmlns:mc="http://schemas.openxmlformats.org/markup-compatibility/2006" xmlns:p14="http://schemas.microsoft.com/office/powerpoint/2010/main">
    <mc:Choice Requires="p14">
      <p:transition spd="slow" p14:dur="2000" advTm="13965"/>
    </mc:Choice>
    <mc:Fallback xmlns="">
      <p:transition spd="slow" advTm="139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635000" lvl="1" indent="-285750"/>
            <a:r>
              <a:rPr lang="en-GB" altLang="en-US" sz="2600" dirty="0"/>
              <a:t>Endometrioid carcinoma – M8380/3</a:t>
            </a:r>
          </a:p>
          <a:p>
            <a:pPr marL="635000" lvl="1" indent="-285750"/>
            <a:r>
              <a:rPr lang="en-GB" altLang="en-US" sz="2600" dirty="0"/>
              <a:t>Serous carcinoma – M8441/3</a:t>
            </a:r>
          </a:p>
          <a:p>
            <a:pPr marL="635000" lvl="1" indent="-285750"/>
            <a:r>
              <a:rPr lang="en-GB" altLang="en-US" sz="2600" dirty="0"/>
              <a:t>Clear cell carcinoma- M8310/3</a:t>
            </a:r>
          </a:p>
          <a:p>
            <a:pPr marL="635000" lvl="1" indent="-285750"/>
            <a:r>
              <a:rPr lang="en-GB" altLang="en-US" sz="2600" dirty="0"/>
              <a:t>Carcinosarcoma – M8980/3 - Even though carcinosarcoma has features of sarcoma it is classed as a type of endometrial carcinoma because they behave in a similar way and have similar risk factors</a:t>
            </a:r>
          </a:p>
          <a:p>
            <a:pPr marL="635000" lvl="1" indent="-285750"/>
            <a:r>
              <a:rPr lang="en-GB" altLang="en-US" sz="2600" dirty="0"/>
              <a:t>Mucinous carcinoma, gastric (gastrointestinal)-type – M8144/3</a:t>
            </a:r>
          </a:p>
          <a:p>
            <a:pPr marL="635000" lvl="1" indent="-285750"/>
            <a:endParaRPr lang="en-GB" altLang="en-US" sz="2600" dirty="0"/>
          </a:p>
          <a:p>
            <a:pPr marL="0" indent="0">
              <a:buNone/>
            </a:pPr>
            <a:r>
              <a:rPr lang="en-GB" altLang="en-US" sz="2600" dirty="0"/>
              <a:t>Endometrial carcinoma is the most common type of uterine cancer, which arises in the epithelial cells of the endometrium</a:t>
            </a:r>
          </a:p>
          <a:p>
            <a:pPr marL="0" indent="0">
              <a:buNone/>
            </a:pPr>
            <a:endParaRPr lang="en-GB" altLang="en-US" sz="2600" dirty="0"/>
          </a:p>
          <a:p>
            <a:pPr marL="0" indent="0"/>
            <a:endParaRPr lang="en-GB" altLang="en-US" sz="26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15" name="Audio 14">
            <a:hlinkClick r:id="" action="ppaction://media"/>
            <a:extLst>
              <a:ext uri="{FF2B5EF4-FFF2-40B4-BE49-F238E27FC236}">
                <a16:creationId xmlns:a16="http://schemas.microsoft.com/office/drawing/2014/main" id="{13165921-4FEC-6881-5AFE-7FC4651BED2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61773156"/>
      </p:ext>
    </p:extLst>
  </p:cSld>
  <p:clrMapOvr>
    <a:masterClrMapping/>
  </p:clrMapOvr>
  <mc:AlternateContent xmlns:mc="http://schemas.openxmlformats.org/markup-compatibility/2006" xmlns:p14="http://schemas.microsoft.com/office/powerpoint/2010/main">
    <mc:Choice Requires="p14">
      <p:transition spd="slow" p14:dur="2000" advTm="16477"/>
    </mc:Choice>
    <mc:Fallback xmlns="">
      <p:transition spd="slow" advTm="164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altLang="en-US" sz="2600" dirty="0"/>
              <a:t>Leiomyosarcoma – M8890/3 - Leiomyosarcomas</a:t>
            </a:r>
            <a:r>
              <a:rPr lang="en-GB" altLang="en-US" sz="2600" b="1" dirty="0"/>
              <a:t> </a:t>
            </a:r>
            <a:r>
              <a:rPr lang="en-GB" altLang="en-US" sz="2600" dirty="0"/>
              <a:t>of the uterus are much less common than carcinomas</a:t>
            </a:r>
          </a:p>
          <a:p>
            <a:pPr marL="635000" lvl="1" indent="-285750"/>
            <a:r>
              <a:rPr lang="en-GB" altLang="en-US" sz="2600" dirty="0"/>
              <a:t>They develop from cells in the smooth muscle layer of the uterus rather than the lining.</a:t>
            </a:r>
          </a:p>
          <a:p>
            <a:pPr marL="349250" lvl="1" indent="0"/>
            <a:endParaRPr lang="en-GB" altLang="en-US" sz="2600" dirty="0"/>
          </a:p>
          <a:p>
            <a:pPr marL="0" indent="0">
              <a:buNone/>
            </a:pPr>
            <a:r>
              <a:rPr lang="en-GB" altLang="en-US" sz="2600" dirty="0"/>
              <a:t>Endometrial stromal sarcoma, low grade – M8931/3</a:t>
            </a:r>
          </a:p>
          <a:p>
            <a:pPr marL="0" indent="0">
              <a:buNone/>
            </a:pPr>
            <a:r>
              <a:rPr lang="en-GB" altLang="en-US" sz="2600" dirty="0"/>
              <a:t>Endometrial stromal sarcoma, high grade – M8930/3</a:t>
            </a:r>
          </a:p>
          <a:p>
            <a:pPr marL="0" indent="0">
              <a:buNone/>
            </a:pPr>
            <a:r>
              <a:rPr lang="en-GB" altLang="en-US" sz="2600" dirty="0"/>
              <a:t>Adenosarcoma – M8933/3</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14" name="Audio 13">
            <a:hlinkClick r:id="" action="ppaction://media"/>
            <a:extLst>
              <a:ext uri="{FF2B5EF4-FFF2-40B4-BE49-F238E27FC236}">
                <a16:creationId xmlns:a16="http://schemas.microsoft.com/office/drawing/2014/main" id="{75EF97EB-9DE8-2092-A2CC-077FA7A4806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04071265"/>
      </p:ext>
    </p:extLst>
  </p:cSld>
  <p:clrMapOvr>
    <a:masterClrMapping/>
  </p:clrMapOvr>
  <mc:AlternateContent xmlns:mc="http://schemas.openxmlformats.org/markup-compatibility/2006" xmlns:p14="http://schemas.microsoft.com/office/powerpoint/2010/main">
    <mc:Choice Requires="p14">
      <p:transition spd="slow" p14:dur="2000" advTm="14395"/>
    </mc:Choice>
    <mc:Fallback xmlns="">
      <p:transition spd="slow" advTm="143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pPr marL="0" indent="0">
              <a:buNone/>
            </a:pPr>
            <a:r>
              <a:rPr lang="en-GB" dirty="0"/>
              <a:t>Invasive tumours of the Corpus Uteri are classified as:</a:t>
            </a:r>
          </a:p>
          <a:p>
            <a:pPr marL="0" indent="0"/>
            <a:endParaRPr lang="en-GB" b="1" dirty="0"/>
          </a:p>
          <a:p>
            <a:pPr marL="635000" lvl="1" indent="-285750"/>
            <a:r>
              <a:rPr lang="en-GB" sz="2400" b="1" dirty="0"/>
              <a:t>C54.0</a:t>
            </a:r>
            <a:r>
              <a:rPr lang="en-GB" sz="2400" dirty="0"/>
              <a:t> - Isthmus Uteri (the lower part of the uterus immediately above the cervix)</a:t>
            </a:r>
          </a:p>
          <a:p>
            <a:pPr marL="635000" lvl="1" indent="-285750"/>
            <a:r>
              <a:rPr lang="en-GB" sz="2400" b="1" dirty="0"/>
              <a:t>C54.1</a:t>
            </a:r>
            <a:r>
              <a:rPr lang="en-GB" sz="2400" dirty="0"/>
              <a:t> - Endometrium</a:t>
            </a:r>
          </a:p>
          <a:p>
            <a:pPr marL="635000" lvl="1" indent="-285750"/>
            <a:r>
              <a:rPr lang="en-GB" sz="2400" b="1" dirty="0"/>
              <a:t>C54.2</a:t>
            </a:r>
            <a:r>
              <a:rPr lang="en-GB" sz="2400" dirty="0"/>
              <a:t> - Myometrium</a:t>
            </a:r>
          </a:p>
          <a:p>
            <a:pPr marL="635000" lvl="1" indent="-285750"/>
            <a:r>
              <a:rPr lang="en-GB" sz="2400" b="1" dirty="0"/>
              <a:t>C54.3</a:t>
            </a:r>
            <a:r>
              <a:rPr lang="en-GB" sz="2400" dirty="0"/>
              <a:t> - Fundus Uteri (the top-most part of the uterus)</a:t>
            </a:r>
          </a:p>
          <a:p>
            <a:pPr marL="635000" lvl="1" indent="-285750"/>
            <a:r>
              <a:rPr lang="en-GB" sz="2400" b="1" dirty="0"/>
              <a:t>C54.8</a:t>
            </a:r>
            <a:r>
              <a:rPr lang="en-GB" sz="2400" dirty="0"/>
              <a:t> - Overlapping lesion of Corpus Uteri</a:t>
            </a:r>
          </a:p>
          <a:p>
            <a:pPr marL="635000" lvl="1" indent="-285750"/>
            <a:r>
              <a:rPr lang="en-GB" sz="2400" b="1" dirty="0"/>
              <a:t>C54.9</a:t>
            </a:r>
            <a:r>
              <a:rPr lang="en-GB" sz="2400" dirty="0"/>
              <a:t> - Corpus Uteri NOS</a:t>
            </a:r>
          </a:p>
          <a:p>
            <a:pPr marL="635000" lvl="1" indent="-285750"/>
            <a:endParaRPr lang="en-GB" sz="2400" dirty="0"/>
          </a:p>
          <a:p>
            <a:pPr marL="635000" lvl="1" indent="-285750"/>
            <a:r>
              <a:rPr lang="en-GB" sz="2400" b="1" dirty="0"/>
              <a:t>C55X</a:t>
            </a:r>
            <a:r>
              <a:rPr lang="en-GB" sz="2400" dirty="0"/>
              <a:t> – Malignant neoplasm of uterus, part unspecified</a:t>
            </a:r>
          </a:p>
          <a:p>
            <a:pPr marL="635000" lvl="1" indent="-285750"/>
            <a:endParaRPr lang="en-GB" sz="2400" dirty="0"/>
          </a:p>
          <a:p>
            <a:r>
              <a:rPr lang="en-GB" dirty="0"/>
              <a:t>All invasive tumours must be recorded in your cancer data management system</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18" name="Audio 17">
            <a:hlinkClick r:id="" action="ppaction://media"/>
            <a:extLst>
              <a:ext uri="{FF2B5EF4-FFF2-40B4-BE49-F238E27FC236}">
                <a16:creationId xmlns:a16="http://schemas.microsoft.com/office/drawing/2014/main" id="{FA4B8B2A-A365-811D-6E12-26A9B7CD532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90788308"/>
      </p:ext>
    </p:extLst>
  </p:cSld>
  <p:clrMapOvr>
    <a:masterClrMapping/>
  </p:clrMapOvr>
  <mc:AlternateContent xmlns:mc="http://schemas.openxmlformats.org/markup-compatibility/2006" xmlns:p14="http://schemas.microsoft.com/office/powerpoint/2010/main">
    <mc:Choice Requires="p14">
      <p:transition spd="slow" p14:dur="2000" advTm="7164"/>
    </mc:Choice>
    <mc:Fallback xmlns="">
      <p:transition spd="slow" advTm="71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Invasive tumours of associated areas include:</a:t>
            </a:r>
          </a:p>
          <a:p>
            <a:pPr marL="0" indent="0"/>
            <a:endParaRPr lang="en-GB" b="1" dirty="0"/>
          </a:p>
          <a:p>
            <a:pPr marL="635000" lvl="1" indent="-285750"/>
            <a:r>
              <a:rPr lang="en-GB" sz="2400" b="1" dirty="0"/>
              <a:t>C58X</a:t>
            </a:r>
            <a:r>
              <a:rPr lang="en-GB" sz="2400" dirty="0"/>
              <a:t> – Malignant neoplasm of placenta</a:t>
            </a:r>
          </a:p>
          <a:p>
            <a:endParaRPr lang="en-GB" dirty="0"/>
          </a:p>
          <a:p>
            <a:r>
              <a:rPr lang="en-GB" dirty="0"/>
              <a:t>All invasive tumours must be recorded in your cancer data management system</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19" name="Audio 18">
            <a:hlinkClick r:id="" action="ppaction://media"/>
            <a:extLst>
              <a:ext uri="{FF2B5EF4-FFF2-40B4-BE49-F238E27FC236}">
                <a16:creationId xmlns:a16="http://schemas.microsoft.com/office/drawing/2014/main" id="{FDAAA86F-303D-42FD-7131-6AC417F81B0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749876900"/>
      </p:ext>
    </p:extLst>
  </p:cSld>
  <p:clrMapOvr>
    <a:masterClrMapping/>
  </p:clrMapOvr>
  <mc:AlternateContent xmlns:mc="http://schemas.openxmlformats.org/markup-compatibility/2006" xmlns:p14="http://schemas.microsoft.com/office/powerpoint/2010/main">
    <mc:Choice Requires="p14">
      <p:transition spd="slow" p14:dur="2000" advTm="12972"/>
    </mc:Choice>
    <mc:Fallback xmlns="">
      <p:transition spd="slow" advTm="129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Topography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In situ tumours of the Corpus Uteri are classified as</a:t>
            </a:r>
            <a:r>
              <a:rPr lang="en-GB" b="1" dirty="0"/>
              <a:t>:</a:t>
            </a:r>
          </a:p>
          <a:p>
            <a:pPr marL="0" indent="0"/>
            <a:endParaRPr lang="en-GB" b="1" dirty="0"/>
          </a:p>
          <a:p>
            <a:pPr marL="635000" lvl="1" indent="-285750"/>
            <a:r>
              <a:rPr lang="en-GB" b="1" dirty="0"/>
              <a:t>D07.0</a:t>
            </a:r>
            <a:r>
              <a:rPr lang="en-GB" dirty="0"/>
              <a:t> </a:t>
            </a:r>
            <a:r>
              <a:rPr lang="en-GB" sz="2400" dirty="0"/>
              <a:t>– Endometrium</a:t>
            </a:r>
          </a:p>
          <a:p>
            <a:pPr marL="635000" lvl="1" indent="-285750"/>
            <a:endParaRPr lang="en-GB" sz="2400" dirty="0"/>
          </a:p>
          <a:p>
            <a:pPr marL="635000" lvl="1" indent="-285750"/>
            <a:r>
              <a:rPr lang="en-GB" altLang="en-US" sz="2400" dirty="0"/>
              <a:t>While your clinical team may request that D07 in-situ endometrial tumours are recorded, these do not currently require a COSD submission from your cancer data management system</a:t>
            </a:r>
          </a:p>
          <a:p>
            <a:pPr marL="635000" lvl="1" indent="-285750"/>
            <a:endParaRPr lang="en-GB" sz="2400" dirty="0"/>
          </a:p>
          <a:p>
            <a:pPr marL="635000" lvl="1" indent="-285750"/>
            <a:endParaRPr lang="en-GB" sz="2400" dirty="0"/>
          </a:p>
          <a:p>
            <a:pPr marL="635000" lvl="1" indent="-285750"/>
            <a:endParaRPr lang="en-GB" sz="2400" dirty="0"/>
          </a:p>
          <a:p>
            <a:pPr marL="635000" lvl="1" indent="-285750"/>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9" name="Audio 8">
            <a:hlinkClick r:id="" action="ppaction://media"/>
            <a:extLst>
              <a:ext uri="{FF2B5EF4-FFF2-40B4-BE49-F238E27FC236}">
                <a16:creationId xmlns:a16="http://schemas.microsoft.com/office/drawing/2014/main" id="{48F551C4-0797-48A8-B652-BCA1B1B4A1E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81981716"/>
      </p:ext>
    </p:extLst>
  </p:cSld>
  <p:clrMapOvr>
    <a:masterClrMapping/>
  </p:clrMapOvr>
  <mc:AlternateContent xmlns:mc="http://schemas.openxmlformats.org/markup-compatibility/2006" xmlns:p14="http://schemas.microsoft.com/office/powerpoint/2010/main">
    <mc:Choice Requires="p14">
      <p:transition spd="slow" p14:dur="2000" advTm="8601"/>
    </mc:Choice>
    <mc:Fallback xmlns="">
      <p:transition spd="slow" advTm="8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Topography – Unknown or Uncertain Behaviour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a:buFontTx/>
              <a:buNone/>
            </a:pPr>
            <a:r>
              <a:rPr lang="en-GB" altLang="en-US" dirty="0"/>
              <a:t>Uterine tumours of unknown or uncertain behaviour are classified as:</a:t>
            </a:r>
          </a:p>
          <a:p>
            <a:pPr>
              <a:buFontTx/>
              <a:buNone/>
            </a:pPr>
            <a:endParaRPr lang="en-GB" altLang="en-US" dirty="0"/>
          </a:p>
          <a:p>
            <a:pPr marL="342900" indent="-342900"/>
            <a:r>
              <a:rPr lang="en-GB" altLang="en-US" dirty="0"/>
              <a:t>	</a:t>
            </a:r>
            <a:r>
              <a:rPr lang="en-GB" altLang="en-US" b="1" dirty="0"/>
              <a:t>D39.0</a:t>
            </a:r>
            <a:r>
              <a:rPr lang="en-GB" altLang="en-US" dirty="0"/>
              <a:t> – Uterus</a:t>
            </a:r>
          </a:p>
          <a:p>
            <a:pPr marL="0" indent="0">
              <a:buNone/>
            </a:pPr>
            <a:r>
              <a:rPr lang="en-GB" altLang="en-US" dirty="0"/>
              <a:t>	</a:t>
            </a:r>
          </a:p>
          <a:p>
            <a:pPr marL="342900" indent="-342900"/>
            <a:r>
              <a:rPr lang="en-GB" altLang="en-US" dirty="0"/>
              <a:t>While your clinical team may request that D39.0 tumours of unknown or uncertain behaviour are recorded, these do not currently require a COSD submission from your cancer data management system</a:t>
            </a:r>
          </a:p>
          <a:p>
            <a:pPr marL="0" indent="0">
              <a:buNone/>
            </a:pPr>
            <a:endParaRPr lang="en-GB" altLang="en-US"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9" name="Audio 8">
            <a:hlinkClick r:id="" action="ppaction://media"/>
            <a:extLst>
              <a:ext uri="{FF2B5EF4-FFF2-40B4-BE49-F238E27FC236}">
                <a16:creationId xmlns:a16="http://schemas.microsoft.com/office/drawing/2014/main" id="{456CEF15-2BD4-4B6B-9DFF-65BC9A2F3E5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54972183"/>
      </p:ext>
    </p:extLst>
  </p:cSld>
  <p:clrMapOvr>
    <a:masterClrMapping/>
  </p:clrMapOvr>
  <mc:AlternateContent xmlns:mc="http://schemas.openxmlformats.org/markup-compatibility/2006" xmlns:p14="http://schemas.microsoft.com/office/powerpoint/2010/main">
    <mc:Choice Requires="p14">
      <p:transition spd="slow" p14:dur="2000" advTm="27061"/>
    </mc:Choice>
    <mc:Fallback xmlns="">
      <p:transition spd="slow" advTm="270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pPr marL="0" indent="0">
              <a:buFontTx/>
              <a:buNone/>
            </a:pPr>
            <a:r>
              <a:rPr lang="en-GB" altLang="en-US" dirty="0"/>
              <a:t>The FIGO (International Federation of Gynaecology and Obstetrics) grade is a grading system used for invasive endometrioid and mucinous tumours.  FIGO grade is like any other grading system: ranging from 1 (well differentiated) to 3 (poorly differentiated)</a:t>
            </a:r>
          </a:p>
          <a:p>
            <a:pPr>
              <a:buFontTx/>
              <a:buNone/>
            </a:pPr>
            <a:endParaRPr lang="en-GB" altLang="en-US" dirty="0"/>
          </a:p>
          <a:p>
            <a:pPr marL="0" indent="0">
              <a:buFontTx/>
              <a:buNone/>
            </a:pPr>
            <a:r>
              <a:rPr lang="en-GB" altLang="en-US" dirty="0"/>
              <a:t>The following carcinomas are not graded but by definition are regarded as high grade (grade 3) carcinomas:</a:t>
            </a:r>
          </a:p>
          <a:p>
            <a:pPr marL="0" indent="0">
              <a:buFontTx/>
              <a:buNone/>
            </a:pPr>
            <a:endParaRPr lang="en-GB" altLang="en-US" dirty="0"/>
          </a:p>
          <a:p>
            <a:pPr marL="463550" lvl="1" indent="-285750"/>
            <a:r>
              <a:rPr lang="en-GB" altLang="en-US" sz="2400" dirty="0"/>
              <a:t>Serous carcinoma</a:t>
            </a:r>
          </a:p>
          <a:p>
            <a:pPr marL="463550" lvl="1" indent="-285750"/>
            <a:r>
              <a:rPr lang="en-GB" altLang="en-US" sz="2400" dirty="0"/>
              <a:t>Clear cell carcinoma</a:t>
            </a:r>
          </a:p>
          <a:p>
            <a:pPr marL="463550" lvl="1" indent="-285750"/>
            <a:r>
              <a:rPr lang="en-GB" altLang="en-US" sz="2400" dirty="0"/>
              <a:t>Undifferentiated carcinoma</a:t>
            </a:r>
          </a:p>
          <a:p>
            <a:pPr marL="463550" lvl="1" indent="-285750"/>
            <a:r>
              <a:rPr lang="en-GB" altLang="en-US" sz="2400" dirty="0"/>
              <a:t>Carcinosarcoma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9" name="Audio 8">
            <a:hlinkClick r:id="" action="ppaction://media"/>
            <a:extLst>
              <a:ext uri="{FF2B5EF4-FFF2-40B4-BE49-F238E27FC236}">
                <a16:creationId xmlns:a16="http://schemas.microsoft.com/office/drawing/2014/main" id="{EF7EB82B-BF83-4E71-93E0-C0730D94DDB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56800150"/>
      </p:ext>
    </p:extLst>
  </p:cSld>
  <p:clrMapOvr>
    <a:masterClrMapping/>
  </p:clrMapOvr>
  <mc:AlternateContent xmlns:mc="http://schemas.openxmlformats.org/markup-compatibility/2006" xmlns:p14="http://schemas.microsoft.com/office/powerpoint/2010/main">
    <mc:Choice Requires="p14">
      <p:transition spd="slow" p14:dur="2000" advTm="19004"/>
    </mc:Choice>
    <mc:Fallback xmlns="">
      <p:transition spd="slow" advTm="190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77500" lnSpcReduction="20000"/>
          </a:bodyPr>
          <a:lstStyle/>
          <a:p>
            <a:pPr marL="342900" lvl="0" indent="-342900" defTabSz="914400" eaLnBrk="0" fontAlgn="base" hangingPunct="0">
              <a:spcBef>
                <a:spcPct val="20000"/>
              </a:spcBef>
              <a:spcAft>
                <a:spcPct val="0"/>
              </a:spcAft>
              <a:buNone/>
              <a:defRPr/>
            </a:pPr>
            <a:r>
              <a:rPr lang="en-US" altLang="en-US" kern="0" dirty="0">
                <a:solidFill>
                  <a:srgbClr val="000000"/>
                </a:solidFill>
              </a:rPr>
              <a:t>Uterine </a:t>
            </a:r>
            <a:r>
              <a:rPr lang="en-GB" altLang="en-US" kern="0" dirty="0">
                <a:solidFill>
                  <a:srgbClr val="000000"/>
                </a:solidFill>
              </a:rPr>
              <a:t>tumours</a:t>
            </a:r>
            <a:r>
              <a:rPr lang="en-US" altLang="en-US" kern="0" dirty="0">
                <a:solidFill>
                  <a:srgbClr val="000000"/>
                </a:solidFill>
              </a:rPr>
              <a:t> </a:t>
            </a:r>
            <a:r>
              <a:rPr lang="en-GB" altLang="en-US" kern="0" dirty="0">
                <a:solidFill>
                  <a:srgbClr val="000000"/>
                </a:solidFill>
              </a:rPr>
              <a:t>are staged using the FIGO staging system</a:t>
            </a:r>
          </a:p>
          <a:p>
            <a:pPr lvl="1">
              <a:defRPr/>
            </a:pPr>
            <a:endParaRPr lang="en-GB" altLang="en-US" sz="2400" kern="0" dirty="0">
              <a:solidFill>
                <a:srgbClr val="000000"/>
              </a:solidFill>
            </a:endParaRPr>
          </a:p>
          <a:p>
            <a:pPr lvl="1">
              <a:defRPr/>
            </a:pPr>
            <a:r>
              <a:rPr lang="en-GB" altLang="en-US" sz="2400" kern="0" dirty="0">
                <a:solidFill>
                  <a:srgbClr val="000000"/>
                </a:solidFill>
              </a:rPr>
              <a:t>There are different staging systems depending on the type of tumour</a:t>
            </a:r>
          </a:p>
          <a:p>
            <a:pPr lvl="2">
              <a:defRPr/>
            </a:pPr>
            <a:r>
              <a:rPr lang="en-GB" altLang="en-US" sz="2400" kern="0" dirty="0">
                <a:solidFill>
                  <a:srgbClr val="000000"/>
                </a:solidFill>
              </a:rPr>
              <a:t>Endometrial Carcinoma (including carcinosarcoma)</a:t>
            </a:r>
          </a:p>
          <a:p>
            <a:pPr lvl="2">
              <a:defRPr/>
            </a:pPr>
            <a:r>
              <a:rPr lang="en-GB" altLang="en-US" sz="2400" kern="0" dirty="0">
                <a:solidFill>
                  <a:srgbClr val="000000"/>
                </a:solidFill>
              </a:rPr>
              <a:t>Uterine Sarcoma (leiomyosarcoma &amp; endometrial stromal sarcoma)</a:t>
            </a:r>
          </a:p>
          <a:p>
            <a:pPr lvl="2">
              <a:defRPr/>
            </a:pPr>
            <a:r>
              <a:rPr lang="en-GB" altLang="en-US" sz="2400" kern="0" dirty="0">
                <a:solidFill>
                  <a:srgbClr val="000000"/>
                </a:solidFill>
              </a:rPr>
              <a:t>Uterine Sarcoma (adenosarcoma)</a:t>
            </a:r>
          </a:p>
          <a:p>
            <a:pPr lvl="2">
              <a:defRPr/>
            </a:pPr>
            <a:endParaRPr lang="en-GB" altLang="en-US" sz="2400" kern="0" dirty="0">
              <a:solidFill>
                <a:srgbClr val="000000"/>
              </a:solidFill>
            </a:endParaRPr>
          </a:p>
          <a:p>
            <a:pPr lvl="1">
              <a:defRPr/>
            </a:pPr>
            <a:r>
              <a:rPr lang="en-GB" altLang="en-US" sz="2400" dirty="0"/>
              <a:t>Gestational trophoblastic tumours also have a separate staging data sheet</a:t>
            </a:r>
          </a:p>
          <a:p>
            <a:pPr lvl="1">
              <a:defRPr/>
            </a:pPr>
            <a:endParaRPr lang="en-GB" altLang="en-US" sz="2400" dirty="0"/>
          </a:p>
          <a:p>
            <a:pPr lvl="1">
              <a:defRPr/>
            </a:pPr>
            <a:r>
              <a:rPr lang="en-GB" altLang="en-US" sz="2400" dirty="0"/>
              <a:t>Stage Date and Organisation must be recorded for all FIGO stages</a:t>
            </a:r>
          </a:p>
          <a:p>
            <a:pPr lvl="1">
              <a:defRPr/>
            </a:pPr>
            <a:endParaRPr lang="en-GB" altLang="en-US" sz="2400" dirty="0"/>
          </a:p>
          <a:p>
            <a:pPr lvl="1">
              <a:defRPr/>
            </a:pPr>
            <a:r>
              <a:rPr lang="en-GB" altLang="en-US" sz="2400" dirty="0"/>
              <a:t>Staging data sheets for clinical use may be downloaded here: </a:t>
            </a:r>
            <a:r>
              <a:rPr lang="en-GB" altLang="en-US" sz="2400" dirty="0">
                <a:hlinkClick r:id="rId5"/>
              </a:rPr>
              <a:t>https://digital.nhs.uk/ndrs/data/cancer-data-training-materials/staging-sheets</a:t>
            </a:r>
            <a:r>
              <a:rPr lang="en-GB" altLang="en-US" sz="2400" dirty="0"/>
              <a:t> </a:t>
            </a:r>
          </a:p>
          <a:p>
            <a:pPr lvl="1">
              <a:defRPr/>
            </a:pPr>
            <a:endParaRPr lang="en-GB" altLang="en-US" sz="2400" dirty="0"/>
          </a:p>
          <a:p>
            <a:pPr lvl="1">
              <a:defRPr/>
            </a:pPr>
            <a:r>
              <a:rPr lang="en-GB" altLang="en-US" sz="2400" kern="0" dirty="0">
                <a:solidFill>
                  <a:srgbClr val="000000"/>
                </a:solidFill>
              </a:rPr>
              <a:t>Please refer to the NDRS Training Module: KPI </a:t>
            </a:r>
            <a:r>
              <a:rPr lang="en-GB" altLang="en-US" sz="2400" kern="0" dirty="0">
                <a:solidFill>
                  <a:srgbClr val="000000"/>
                </a:solidFill>
                <a:hlinkClick r:id="rId6"/>
              </a:rPr>
              <a:t>–</a:t>
            </a:r>
            <a:r>
              <a:rPr lang="en-GB" altLang="en-US" sz="2400" kern="0" dirty="0">
                <a:solidFill>
                  <a:srgbClr val="000000"/>
                </a:solidFill>
              </a:rPr>
              <a:t> Gynaecology Staging 101 </a:t>
            </a:r>
            <a:r>
              <a:rPr lang="en-GB" sz="2400" b="0" i="0" u="sng" strike="noStrike" dirty="0">
                <a:solidFill>
                  <a:srgbClr val="0000FF"/>
                </a:solidFill>
                <a:effectLst/>
                <a:latin typeface="+mn-lt"/>
                <a:hlinkClick r:id="rId6"/>
              </a:rPr>
              <a:t>https://digital.nhs.uk/ndrs/data/cancer-data-training-materials</a:t>
            </a:r>
            <a:r>
              <a:rPr lang="en-GB" sz="2400" b="0" i="0" dirty="0">
                <a:effectLst/>
                <a:latin typeface="+mn-lt"/>
              </a:rPr>
              <a:t> </a:t>
            </a:r>
          </a:p>
          <a:p>
            <a:pPr lvl="1">
              <a:defRPr/>
            </a:pPr>
            <a:endParaRPr lang="en-GB" altLang="en-US" sz="2400" dirty="0"/>
          </a:p>
          <a:p>
            <a:pPr lvl="1">
              <a:defRPr/>
            </a:pPr>
            <a:endParaRPr lang="en-GB" altLang="en-US"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0" name="Audio 9">
            <a:hlinkClick r:id="" action="ppaction://media"/>
            <a:extLst>
              <a:ext uri="{FF2B5EF4-FFF2-40B4-BE49-F238E27FC236}">
                <a16:creationId xmlns:a16="http://schemas.microsoft.com/office/drawing/2014/main" id="{30586129-37EA-455F-B2DC-728307FFE9D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33986845"/>
      </p:ext>
    </p:extLst>
  </p:cSld>
  <p:clrMapOvr>
    <a:masterClrMapping/>
  </p:clrMapOvr>
  <mc:AlternateContent xmlns:mc="http://schemas.openxmlformats.org/markup-compatibility/2006" xmlns:p14="http://schemas.microsoft.com/office/powerpoint/2010/main">
    <mc:Choice Requires="p14">
      <p:transition spd="slow" p14:dur="2000" advTm="15588"/>
    </mc:Choice>
    <mc:Fallback xmlns="">
      <p:transition spd="slow" advTm="155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a:buFontTx/>
              <a:buNone/>
            </a:pPr>
            <a:r>
              <a:rPr lang="en-GB" altLang="en-US" sz="2200" b="1" dirty="0"/>
              <a:t>Surgery</a:t>
            </a:r>
          </a:p>
          <a:p>
            <a:pPr>
              <a:buFontTx/>
              <a:buNone/>
            </a:pPr>
            <a:endParaRPr lang="en-GB" altLang="en-US" sz="2200" b="1" dirty="0"/>
          </a:p>
          <a:p>
            <a:pPr marL="0" indent="0">
              <a:buFontTx/>
              <a:buNone/>
            </a:pPr>
            <a:r>
              <a:rPr lang="en-GB" altLang="en-US" sz="2200" dirty="0"/>
              <a:t>The amount and type of surgery will depend on the stage, grade and type of cancer and general wellbeing of the patient.  In most cases this will be:</a:t>
            </a:r>
          </a:p>
          <a:p>
            <a:pPr lvl="1">
              <a:defRPr/>
            </a:pPr>
            <a:r>
              <a:rPr lang="en-GB" altLang="en-US" kern="0" dirty="0">
                <a:solidFill>
                  <a:srgbClr val="000000"/>
                </a:solidFill>
              </a:rPr>
              <a:t>Hysterectomy, abdominal (TAH) or vaginal (TVH) – removal of the uterus +/- other organs </a:t>
            </a:r>
            <a:r>
              <a:rPr lang="en-GB" altLang="en-US" b="1" kern="0" dirty="0">
                <a:solidFill>
                  <a:srgbClr val="000000"/>
                </a:solidFill>
              </a:rPr>
              <a:t>and</a:t>
            </a:r>
          </a:p>
          <a:p>
            <a:pPr lvl="1">
              <a:defRPr/>
            </a:pPr>
            <a:r>
              <a:rPr lang="en-GB" altLang="en-US" kern="0" dirty="0">
                <a:solidFill>
                  <a:srgbClr val="000000"/>
                </a:solidFill>
              </a:rPr>
              <a:t>Bilateral </a:t>
            </a:r>
            <a:r>
              <a:rPr lang="en-GB" altLang="en-US" kern="0" dirty="0" err="1">
                <a:solidFill>
                  <a:srgbClr val="000000"/>
                </a:solidFill>
              </a:rPr>
              <a:t>salpingo</a:t>
            </a:r>
            <a:r>
              <a:rPr lang="en-GB" altLang="en-US" kern="0" dirty="0">
                <a:solidFill>
                  <a:srgbClr val="000000"/>
                </a:solidFill>
              </a:rPr>
              <a:t>-oophorectomy (BSO) – removal of both ovaries &amp; fallopian tubes</a:t>
            </a:r>
          </a:p>
          <a:p>
            <a:pPr marL="0" indent="0">
              <a:buNone/>
            </a:pPr>
            <a:r>
              <a:rPr lang="en-GB" altLang="en-US" sz="2200" dirty="0"/>
              <a:t>If the cancer has spread further the patient may need:</a:t>
            </a:r>
          </a:p>
          <a:p>
            <a:pPr lvl="1">
              <a:defRPr/>
            </a:pPr>
            <a:r>
              <a:rPr lang="en-GB" altLang="en-US" kern="0" dirty="0">
                <a:solidFill>
                  <a:srgbClr val="000000"/>
                </a:solidFill>
              </a:rPr>
              <a:t>Omentectomy – removal of a fold of fatty tissue within the abdominal cavity</a:t>
            </a:r>
          </a:p>
          <a:p>
            <a:endParaRPr lang="en-GB" sz="22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8" name="Audio 7">
            <a:hlinkClick r:id="" action="ppaction://media"/>
            <a:extLst>
              <a:ext uri="{FF2B5EF4-FFF2-40B4-BE49-F238E27FC236}">
                <a16:creationId xmlns:a16="http://schemas.microsoft.com/office/drawing/2014/main" id="{41F8C6A1-EC23-4A42-B721-C6E791EA271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88221819"/>
      </p:ext>
    </p:extLst>
  </p:cSld>
  <p:clrMapOvr>
    <a:masterClrMapping/>
  </p:clrMapOvr>
  <mc:AlternateContent xmlns:mc="http://schemas.openxmlformats.org/markup-compatibility/2006" xmlns:p14="http://schemas.microsoft.com/office/powerpoint/2010/main">
    <mc:Choice Requires="p14">
      <p:transition spd="slow" p14:dur="2000" advTm="22951"/>
    </mc:Choice>
    <mc:Fallback xmlns="">
      <p:transition spd="slow" advTm="229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Uterine &amp; Endometrial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15/07/2024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7" name="Audio 16">
            <a:hlinkClick r:id="" action="ppaction://media"/>
            <a:extLst>
              <a:ext uri="{FF2B5EF4-FFF2-40B4-BE49-F238E27FC236}">
                <a16:creationId xmlns:a16="http://schemas.microsoft.com/office/drawing/2014/main" id="{9650CADF-65F2-4499-99DE-270140E0847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1511"/>
    </mc:Choice>
    <mc:Fallback xmlns="">
      <p:transition spd="slow" advTm="215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FontTx/>
              <a:buNone/>
            </a:pPr>
            <a:r>
              <a:rPr lang="en-GB" altLang="en-US" dirty="0"/>
              <a:t>As part of surgical staging pelvic lymphadenectomy and/or para-aortic lymphadenectomy may be performed.</a:t>
            </a:r>
          </a:p>
          <a:p>
            <a:pPr marL="0" indent="0">
              <a:buFontTx/>
              <a:buNone/>
            </a:pPr>
            <a:endParaRPr lang="en-GB" altLang="en-US" dirty="0"/>
          </a:p>
          <a:p>
            <a:pPr marL="0" indent="0">
              <a:buFontTx/>
              <a:buNone/>
            </a:pPr>
            <a:r>
              <a:rPr lang="en-GB" altLang="en-US" dirty="0"/>
              <a:t>Pelvic lymphadenectomy is often performed for clinical stages 1 and 2 tumours to determine the need for post operative radiotherapy</a:t>
            </a:r>
          </a:p>
          <a:p>
            <a:pPr marL="0" indent="0">
              <a:buFontTx/>
              <a:buNone/>
            </a:pPr>
            <a:endParaRPr lang="en-GB" altLang="en-US" dirty="0"/>
          </a:p>
          <a:p>
            <a:pPr marL="0" indent="0">
              <a:buNone/>
            </a:pPr>
            <a:r>
              <a:rPr lang="en-GB" altLang="en-US" b="1" dirty="0"/>
              <a:t>Stage 1 </a:t>
            </a:r>
            <a:r>
              <a:rPr lang="en-GB" altLang="en-US" dirty="0"/>
              <a:t>patients may only require a hysterectomy +/- the removal of regional lymph nodes</a:t>
            </a:r>
          </a:p>
          <a:p>
            <a:pPr marL="0" indent="0">
              <a:buNone/>
            </a:pPr>
            <a:endParaRPr lang="en-GB" altLang="en-US" sz="38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8" name="Audio 7">
            <a:hlinkClick r:id="" action="ppaction://media"/>
            <a:extLst>
              <a:ext uri="{FF2B5EF4-FFF2-40B4-BE49-F238E27FC236}">
                <a16:creationId xmlns:a16="http://schemas.microsoft.com/office/drawing/2014/main" id="{FD40963A-9137-43B8-A51D-ACF5705679A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42383247"/>
      </p:ext>
    </p:extLst>
  </p:cSld>
  <p:clrMapOvr>
    <a:masterClrMapping/>
  </p:clrMapOvr>
  <mc:AlternateContent xmlns:mc="http://schemas.openxmlformats.org/markup-compatibility/2006" xmlns:p14="http://schemas.microsoft.com/office/powerpoint/2010/main">
    <mc:Choice Requires="p14">
      <p:transition spd="slow" p14:dur="2000" advTm="13686"/>
    </mc:Choice>
    <mc:Fallback xmlns="">
      <p:transition spd="slow" advTm="136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685745" cy="4741453"/>
          </a:xfrm>
        </p:spPr>
        <p:txBody>
          <a:bodyPr>
            <a:normAutofit/>
          </a:bodyPr>
          <a:lstStyle/>
          <a:p>
            <a:pPr marL="0" indent="0">
              <a:buNone/>
            </a:pPr>
            <a:endParaRPr lang="en-GB" altLang="en-US" dirty="0"/>
          </a:p>
          <a:p>
            <a:pPr marL="285750" indent="-285750"/>
            <a:r>
              <a:rPr lang="en-GB" altLang="en-US" b="1" dirty="0"/>
              <a:t>Stage 2 or 3 </a:t>
            </a:r>
            <a:r>
              <a:rPr lang="en-GB" altLang="en-US" dirty="0"/>
              <a:t>patients may have a total or radical hysterectomy as well as regional lymph node removal.  They may also need radiotherapy,  chemotherapy and/or hormone therapy</a:t>
            </a:r>
          </a:p>
          <a:p>
            <a:pPr marL="285750" indent="-285750"/>
            <a:endParaRPr lang="en-GB" altLang="en-US" dirty="0"/>
          </a:p>
          <a:p>
            <a:pPr marL="285750" indent="-285750"/>
            <a:r>
              <a:rPr lang="en-GB" altLang="en-US" b="1" dirty="0"/>
              <a:t>Stage 4 </a:t>
            </a:r>
            <a:r>
              <a:rPr lang="en-GB" altLang="en-US" dirty="0"/>
              <a:t>or advanced stage patients may need debulking surgery or excision of multiple pelvic organs to remove as much of the tumour as possible before starting radiotherapy, chemotherapy and/or hormone therapy.  Secondary cancer removal surgery may also be needed if the cancer has spread to the lungs or liver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8" name="Audio 7">
            <a:hlinkClick r:id="" action="ppaction://media"/>
            <a:extLst>
              <a:ext uri="{FF2B5EF4-FFF2-40B4-BE49-F238E27FC236}">
                <a16:creationId xmlns:a16="http://schemas.microsoft.com/office/drawing/2014/main" id="{78BD509E-115E-41BF-8C7B-BB3AD893C9A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55683127"/>
      </p:ext>
    </p:extLst>
  </p:cSld>
  <p:clrMapOvr>
    <a:masterClrMapping/>
  </p:clrMapOvr>
  <mc:AlternateContent xmlns:mc="http://schemas.openxmlformats.org/markup-compatibility/2006" xmlns:p14="http://schemas.microsoft.com/office/powerpoint/2010/main">
    <mc:Choice Requires="p14">
      <p:transition spd="slow" p14:dur="2000" advTm="13315"/>
    </mc:Choice>
    <mc:Fallback xmlns="">
      <p:transition spd="slow" advTm="133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64474" cy="4741453"/>
          </a:xfrm>
        </p:spPr>
        <p:txBody>
          <a:bodyPr>
            <a:normAutofit/>
          </a:bodyPr>
          <a:lstStyle/>
          <a:p>
            <a:pPr>
              <a:buFontTx/>
              <a:buNone/>
            </a:pPr>
            <a:r>
              <a:rPr lang="en-GB" altLang="en-US" b="1" dirty="0"/>
              <a:t>Brachytherapy</a:t>
            </a:r>
          </a:p>
          <a:p>
            <a:pPr>
              <a:buFontTx/>
              <a:buNone/>
            </a:pPr>
            <a:endParaRPr lang="en-GB" altLang="en-US" dirty="0"/>
          </a:p>
          <a:p>
            <a:pPr marL="285750" indent="-285750"/>
            <a:r>
              <a:rPr lang="en-GB" altLang="en-US" dirty="0"/>
              <a:t>Brachytherapy is delivered directly into the vagina via an applicator.  A high dose is given to the top of the vagina, but only a little to surrounding tissues</a:t>
            </a:r>
          </a:p>
          <a:p>
            <a:pPr marL="285750" indent="-285750"/>
            <a:r>
              <a:rPr lang="en-GB" altLang="en-US" dirty="0"/>
              <a:t>It may be given post-operatively to reduce the risk of recurrence in patients with high grade tumours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2">
            <a:extLst>
              <a:ext uri="{FF2B5EF4-FFF2-40B4-BE49-F238E27FC236}">
                <a16:creationId xmlns:a16="http://schemas.microsoft.com/office/drawing/2014/main" id="{B0814324-1826-40E0-801E-EC49E4C0D4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15825" y="1648434"/>
            <a:ext cx="4172162" cy="4330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Audio 11">
            <a:hlinkClick r:id="" action="ppaction://media"/>
            <a:extLst>
              <a:ext uri="{FF2B5EF4-FFF2-40B4-BE49-F238E27FC236}">
                <a16:creationId xmlns:a16="http://schemas.microsoft.com/office/drawing/2014/main" id="{FB7359DF-0455-0E8A-42DF-E68822B96F4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22483602"/>
      </p:ext>
    </p:extLst>
  </p:cSld>
  <p:clrMapOvr>
    <a:masterClrMapping/>
  </p:clrMapOvr>
  <mc:AlternateContent xmlns:mc="http://schemas.openxmlformats.org/markup-compatibility/2006" xmlns:p14="http://schemas.microsoft.com/office/powerpoint/2010/main">
    <mc:Choice Requires="p14">
      <p:transition spd="slow" p14:dur="2000" advTm="12132"/>
    </mc:Choice>
    <mc:Fallback xmlns="">
      <p:transition spd="slow" advTm="121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7145593" cy="4741453"/>
          </a:xfrm>
        </p:spPr>
        <p:txBody>
          <a:bodyPr>
            <a:normAutofit lnSpcReduction="10000"/>
          </a:bodyPr>
          <a:lstStyle/>
          <a:p>
            <a:pPr>
              <a:buFontTx/>
              <a:buNone/>
            </a:pPr>
            <a:r>
              <a:rPr lang="en-GB" altLang="en-US" b="1" dirty="0"/>
              <a:t>External beam radiotherapy</a:t>
            </a:r>
          </a:p>
          <a:p>
            <a:pPr>
              <a:buFontTx/>
              <a:buNone/>
            </a:pPr>
            <a:endParaRPr lang="en-GB" altLang="en-US" b="1" dirty="0"/>
          </a:p>
          <a:p>
            <a:pPr marL="285750" indent="-285750"/>
            <a:r>
              <a:rPr lang="en-GB" altLang="en-US" dirty="0"/>
              <a:t>External beam radiotherapy may be given instead of surgery if the patient is not fit enough for surgery</a:t>
            </a:r>
          </a:p>
          <a:p>
            <a:pPr marL="285750" indent="-285750"/>
            <a:r>
              <a:rPr lang="en-GB" altLang="en-US" dirty="0"/>
              <a:t>Radiotherapy may be given as the main treatment in advanced uterine cancer as a palliative treatment to reduce vaginal bleeding or pain</a:t>
            </a:r>
          </a:p>
          <a:p>
            <a:pPr marL="285750" indent="-285750"/>
            <a:r>
              <a:rPr lang="en-GB" altLang="en-US" dirty="0"/>
              <a:t>Is given as adjuvant treatment to patients who have a high risk of recurrence</a:t>
            </a:r>
          </a:p>
          <a:p>
            <a:pPr marL="285750" indent="-285750"/>
            <a:r>
              <a:rPr lang="en-GB" altLang="en-US" dirty="0"/>
              <a:t>Extended-field radiation is given to patients who have biopsy-proven metastases in regional lymph nodes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Picture 6">
            <a:extLst>
              <a:ext uri="{FF2B5EF4-FFF2-40B4-BE49-F238E27FC236}">
                <a16:creationId xmlns:a16="http://schemas.microsoft.com/office/drawing/2014/main" id="{D25F2C4B-35D2-42D7-AA6D-7DC0C51425F1}"/>
              </a:ext>
            </a:extLst>
          </p:cNvPr>
          <p:cNvPicPr>
            <a:picLocks noChangeAspect="1"/>
          </p:cNvPicPr>
          <p:nvPr/>
        </p:nvPicPr>
        <p:blipFill>
          <a:blip r:embed="rId5"/>
          <a:stretch>
            <a:fillRect/>
          </a:stretch>
        </p:blipFill>
        <p:spPr>
          <a:xfrm>
            <a:off x="8252962" y="1791222"/>
            <a:ext cx="3561730" cy="4335637"/>
          </a:xfrm>
          <a:prstGeom prst="rect">
            <a:avLst/>
          </a:prstGeom>
        </p:spPr>
      </p:pic>
      <p:pic>
        <p:nvPicPr>
          <p:cNvPr id="11" name="Audio 10">
            <a:hlinkClick r:id="" action="ppaction://media"/>
            <a:extLst>
              <a:ext uri="{FF2B5EF4-FFF2-40B4-BE49-F238E27FC236}">
                <a16:creationId xmlns:a16="http://schemas.microsoft.com/office/drawing/2014/main" id="{09BF89F7-C447-42B2-95AB-AA57B322914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98710266"/>
      </p:ext>
    </p:extLst>
  </p:cSld>
  <p:clrMapOvr>
    <a:masterClrMapping/>
  </p:clrMapOvr>
  <mc:AlternateContent xmlns:mc="http://schemas.openxmlformats.org/markup-compatibility/2006" xmlns:p14="http://schemas.microsoft.com/office/powerpoint/2010/main">
    <mc:Choice Requires="p14">
      <p:transition spd="slow" p14:dur="2000" advTm="15416"/>
    </mc:Choice>
    <mc:Fallback xmlns="">
      <p:transition spd="slow" advTm="154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Treatment - Hormones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64890" cy="4741453"/>
          </a:xfrm>
        </p:spPr>
        <p:txBody>
          <a:bodyPr/>
          <a:lstStyle/>
          <a:p>
            <a:pPr>
              <a:buFontTx/>
              <a:buNone/>
            </a:pPr>
            <a:r>
              <a:rPr lang="en-GB" altLang="en-US" b="1" dirty="0"/>
              <a:t>Hormone Therapy</a:t>
            </a:r>
          </a:p>
          <a:p>
            <a:pPr>
              <a:buFontTx/>
              <a:buNone/>
            </a:pPr>
            <a:endParaRPr lang="en-GB" altLang="en-US" sz="1200" dirty="0"/>
          </a:p>
          <a:p>
            <a:pPr marL="0" indent="0">
              <a:buFontTx/>
              <a:buNone/>
            </a:pPr>
            <a:r>
              <a:rPr lang="en-GB" altLang="en-US" dirty="0"/>
              <a:t>Progesterone hormone therapy is used to treat advanced uterine cancers or for recurrences, sometimes in the form of a progesterone -releasing intra-uterine device (IUD). Up to 25% of patients respond well to this </a:t>
            </a:r>
          </a:p>
          <a:p>
            <a:pPr marL="0" indent="0">
              <a:buFontTx/>
              <a:buNone/>
            </a:pPr>
            <a:endParaRPr lang="en-GB" altLang="en-US" sz="1200" dirty="0"/>
          </a:p>
          <a:p>
            <a:pPr marL="0" indent="0">
              <a:buFontTx/>
              <a:buNone/>
            </a:pPr>
            <a:r>
              <a:rPr lang="en-GB" altLang="en-US" dirty="0"/>
              <a:t>This is mainly used to treat stage 3 and stage 4 tumours and can also be used for those patients who are not fit for surgery due to other co-existing medical conditions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descr="Icon&#10;&#10;Description automatically generated">
            <a:extLst>
              <a:ext uri="{FF2B5EF4-FFF2-40B4-BE49-F238E27FC236}">
                <a16:creationId xmlns:a16="http://schemas.microsoft.com/office/drawing/2014/main" id="{83893AF8-9C5D-4EDB-8A67-BAD8979F0F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3" y="1763972"/>
            <a:ext cx="3816484" cy="3816484"/>
          </a:xfrm>
          <a:prstGeom prst="rect">
            <a:avLst/>
          </a:prstGeom>
        </p:spPr>
      </p:pic>
      <p:pic>
        <p:nvPicPr>
          <p:cNvPr id="9" name="Audio 8">
            <a:hlinkClick r:id="" action="ppaction://media"/>
            <a:extLst>
              <a:ext uri="{FF2B5EF4-FFF2-40B4-BE49-F238E27FC236}">
                <a16:creationId xmlns:a16="http://schemas.microsoft.com/office/drawing/2014/main" id="{42B55E5D-50A3-4FCB-AA16-C1B1A4000F7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06109738"/>
      </p:ext>
    </p:extLst>
  </p:cSld>
  <p:clrMapOvr>
    <a:masterClrMapping/>
  </p:clrMapOvr>
  <mc:AlternateContent xmlns:mc="http://schemas.openxmlformats.org/markup-compatibility/2006" xmlns:p14="http://schemas.microsoft.com/office/powerpoint/2010/main">
    <mc:Choice Requires="p14">
      <p:transition spd="slow" p14:dur="2000" advTm="11875"/>
    </mc:Choice>
    <mc:Fallback xmlns="">
      <p:transition spd="slow" advTm="118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27521" cy="4741453"/>
          </a:xfrm>
        </p:spPr>
        <p:txBody>
          <a:bodyPr>
            <a:normAutofit/>
          </a:bodyPr>
          <a:lstStyle/>
          <a:p>
            <a:pPr>
              <a:buFontTx/>
              <a:buNone/>
            </a:pPr>
            <a:r>
              <a:rPr lang="en-GB" altLang="en-US" b="1" dirty="0"/>
              <a:t>Chemotherapy</a:t>
            </a:r>
          </a:p>
          <a:p>
            <a:pPr>
              <a:buNone/>
            </a:pPr>
            <a:endParaRPr lang="en-GB" altLang="en-US" b="1" dirty="0"/>
          </a:p>
          <a:p>
            <a:pPr marL="0" indent="0">
              <a:buFontTx/>
              <a:buNone/>
            </a:pPr>
            <a:r>
              <a:rPr lang="en-GB" altLang="en-US" dirty="0"/>
              <a:t>Adjuvant chemotherapy can sometimes be given after surgery</a:t>
            </a:r>
          </a:p>
          <a:p>
            <a:pPr marL="635000" lvl="1" indent="-285750"/>
            <a:r>
              <a:rPr lang="en-GB" altLang="en-US" sz="2400" dirty="0"/>
              <a:t>High grade tumours</a:t>
            </a:r>
          </a:p>
          <a:p>
            <a:pPr marL="635000" lvl="1" indent="-285750"/>
            <a:endParaRPr lang="en-GB" altLang="en-US" sz="2400" dirty="0"/>
          </a:p>
          <a:p>
            <a:pPr marL="635000" lvl="1" indent="-285750"/>
            <a:r>
              <a:rPr lang="en-GB" altLang="en-US" sz="2400" dirty="0"/>
              <a:t>Non-endometrial type, e.g. serous carcinoma and clear cell carcinoma</a:t>
            </a:r>
          </a:p>
          <a:p>
            <a:pPr marL="635000" lvl="1" indent="-285750"/>
            <a:endParaRPr lang="en-GB" altLang="en-US" sz="2400" dirty="0"/>
          </a:p>
          <a:p>
            <a:pPr marL="635000" lvl="1" indent="-285750"/>
            <a:r>
              <a:rPr lang="en-GB" altLang="en-US" sz="2400" dirty="0"/>
              <a:t>Palliative intent in advanced disease or when the there is a recurrence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Picture 6" descr="Icon&#10;&#10;Description automatically generated">
            <a:extLst>
              <a:ext uri="{FF2B5EF4-FFF2-40B4-BE49-F238E27FC236}">
                <a16:creationId xmlns:a16="http://schemas.microsoft.com/office/drawing/2014/main" id="{0EEDCBA2-398F-44D2-84F9-DB382B75F1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10" name="Audio 9">
            <a:hlinkClick r:id="" action="ppaction://media"/>
            <a:extLst>
              <a:ext uri="{FF2B5EF4-FFF2-40B4-BE49-F238E27FC236}">
                <a16:creationId xmlns:a16="http://schemas.microsoft.com/office/drawing/2014/main" id="{613CCAC8-4A6B-4388-803F-F7C8BA4C877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75804042"/>
      </p:ext>
    </p:extLst>
  </p:cSld>
  <p:clrMapOvr>
    <a:masterClrMapping/>
  </p:clrMapOvr>
  <mc:AlternateContent xmlns:mc="http://schemas.openxmlformats.org/markup-compatibility/2006" xmlns:p14="http://schemas.microsoft.com/office/powerpoint/2010/main">
    <mc:Choice Requires="p14">
      <p:transition spd="slow" p14:dur="2000" advTm="14358"/>
    </mc:Choice>
    <mc:Fallback xmlns="">
      <p:transition spd="slow" advTm="143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15/07/2024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26</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Summary</a:t>
            </a:r>
          </a:p>
        </p:txBody>
      </p:sp>
      <p:pic>
        <p:nvPicPr>
          <p:cNvPr id="7" name="Audio 6">
            <a:hlinkClick r:id="" action="ppaction://media"/>
            <a:extLst>
              <a:ext uri="{FF2B5EF4-FFF2-40B4-BE49-F238E27FC236}">
                <a16:creationId xmlns:a16="http://schemas.microsoft.com/office/drawing/2014/main" id="{2C269731-88AE-4E01-842B-5918A5DF56B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75448371"/>
      </p:ext>
    </p:extLst>
  </p:cSld>
  <p:clrMapOvr>
    <a:masterClrMapping/>
  </p:clrMapOvr>
  <mc:AlternateContent xmlns:mc="http://schemas.openxmlformats.org/markup-compatibility/2006" xmlns:p14="http://schemas.microsoft.com/office/powerpoint/2010/main">
    <mc:Choice Requires="p14">
      <p:transition spd="slow" p14:dur="2000" advTm="3376"/>
    </mc:Choice>
    <mc:Fallback xmlns="">
      <p:transition spd="slow" advTm="33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multiple possible causes of uterine tumours.  These include: age, obesity, never having been pregnant and prior hormone treatments.</a:t>
            </a:r>
          </a:p>
          <a:p>
            <a:r>
              <a:rPr lang="en-GB" dirty="0">
                <a:solidFill>
                  <a:schemeClr val="bg1"/>
                </a:solidFill>
              </a:rPr>
              <a:t>Signs and symptoms can include: unusual bleeding and vaginal</a:t>
            </a:r>
          </a:p>
          <a:p>
            <a:r>
              <a:rPr lang="en-GB" dirty="0">
                <a:solidFill>
                  <a:schemeClr val="bg1"/>
                </a:solidFill>
              </a:rPr>
              <a:t>Investigations will usually include radiological imaging +/- a biopsy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8" name="Audio 7">
            <a:hlinkClick r:id="" action="ppaction://media"/>
            <a:extLst>
              <a:ext uri="{FF2B5EF4-FFF2-40B4-BE49-F238E27FC236}">
                <a16:creationId xmlns:a16="http://schemas.microsoft.com/office/drawing/2014/main" id="{8D1EE34E-0D4F-4064-97CD-E7562FE9C8F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20399806"/>
      </p:ext>
    </p:extLst>
  </p:cSld>
  <p:clrMapOvr>
    <a:masterClrMapping/>
  </p:clrMapOvr>
  <mc:AlternateContent xmlns:mc="http://schemas.openxmlformats.org/markup-compatibility/2006" xmlns:p14="http://schemas.microsoft.com/office/powerpoint/2010/main">
    <mc:Choice Requires="p14">
      <p:transition spd="slow" p14:dur="2000" advTm="10133"/>
    </mc:Choice>
    <mc:Fallback xmlns="">
      <p:transition spd="slow" advTm="101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multiple possible causes of uterine tumours.  These include: age, obesity, never having been pregnant and prior hormone treatments.</a:t>
            </a:r>
          </a:p>
          <a:p>
            <a:r>
              <a:rPr lang="en-GB" dirty="0"/>
              <a:t>Signs and symptoms can include unusual bleeding and vaginal discharge</a:t>
            </a:r>
          </a:p>
          <a:p>
            <a:r>
              <a:rPr lang="en-GB" dirty="0">
                <a:solidFill>
                  <a:schemeClr val="bg1"/>
                </a:solidFill>
              </a:rPr>
              <a:t>Investigations will usually include radiological imaging +/- a biopsy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8" name="Audio 7">
            <a:hlinkClick r:id="" action="ppaction://media"/>
            <a:extLst>
              <a:ext uri="{FF2B5EF4-FFF2-40B4-BE49-F238E27FC236}">
                <a16:creationId xmlns:a16="http://schemas.microsoft.com/office/drawing/2014/main" id="{C741E03B-4A19-433B-BC03-42295E94945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52039797"/>
      </p:ext>
    </p:extLst>
  </p:cSld>
  <p:clrMapOvr>
    <a:masterClrMapping/>
  </p:clrMapOvr>
  <mc:AlternateContent xmlns:mc="http://schemas.openxmlformats.org/markup-compatibility/2006" xmlns:p14="http://schemas.microsoft.com/office/powerpoint/2010/main">
    <mc:Choice Requires="p14">
      <p:transition spd="slow" p14:dur="2000" advTm="8856"/>
    </mc:Choice>
    <mc:Fallback xmlns="">
      <p:transition spd="slow" advTm="88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multiple possible causes of uterine tumours.  These include: age, obesity, never having been pregnant and prior hormone treatments.</a:t>
            </a:r>
          </a:p>
          <a:p>
            <a:r>
              <a:rPr lang="en-GB" dirty="0"/>
              <a:t>Signs and symptoms can include: unusual bleeding and vaginal discharge</a:t>
            </a:r>
          </a:p>
          <a:p>
            <a:r>
              <a:rPr lang="en-GB" dirty="0"/>
              <a:t>Investigations will usually include radiological imaging +/- a biopsy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8" name="Audio 7">
            <a:hlinkClick r:id="" action="ppaction://media"/>
            <a:extLst>
              <a:ext uri="{FF2B5EF4-FFF2-40B4-BE49-F238E27FC236}">
                <a16:creationId xmlns:a16="http://schemas.microsoft.com/office/drawing/2014/main" id="{E32169E6-F196-4CF4-93DD-69F3FC586D1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06269152"/>
      </p:ext>
    </p:extLst>
  </p:cSld>
  <p:clrMapOvr>
    <a:masterClrMapping/>
  </p:clrMapOvr>
  <mc:AlternateContent xmlns:mc="http://schemas.openxmlformats.org/markup-compatibility/2006" xmlns:p14="http://schemas.microsoft.com/office/powerpoint/2010/main">
    <mc:Choice Requires="p14">
      <p:transition spd="slow" p14:dur="2000" advTm="8113"/>
    </mc:Choice>
    <mc:Fallback xmlns="">
      <p:transition spd="slow" advTm="8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15/07/2024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Gynaecological tumour</a:t>
            </a:r>
          </a:p>
        </p:txBody>
      </p:sp>
      <p:pic>
        <p:nvPicPr>
          <p:cNvPr id="10" name="Audio 9">
            <a:hlinkClick r:id="" action="ppaction://media"/>
            <a:extLst>
              <a:ext uri="{FF2B5EF4-FFF2-40B4-BE49-F238E27FC236}">
                <a16:creationId xmlns:a16="http://schemas.microsoft.com/office/drawing/2014/main" id="{864007AE-D9B6-43BB-B99E-5AAE6AFC0BA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0820974"/>
      </p:ext>
    </p:extLst>
  </p:cSld>
  <p:clrMapOvr>
    <a:masterClrMapping/>
  </p:clrMapOvr>
  <mc:AlternateContent xmlns:mc="http://schemas.openxmlformats.org/markup-compatibility/2006" xmlns:p14="http://schemas.microsoft.com/office/powerpoint/2010/main">
    <mc:Choice Requires="p14">
      <p:transition spd="slow" p14:dur="2000" advTm="6188"/>
    </mc:Choice>
    <mc:Fallback xmlns="">
      <p:transition spd="slow" advTm="61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multiple possible causes of uterine tumours.  These include: age, obesity, never having been pregnant and prior hormone treatments.</a:t>
            </a:r>
          </a:p>
          <a:p>
            <a:r>
              <a:rPr lang="en-GB" dirty="0"/>
              <a:t>Signs and symptoms can include unusual bleeding and vaginal discharge</a:t>
            </a:r>
          </a:p>
          <a:p>
            <a:r>
              <a:rPr lang="en-GB" dirty="0"/>
              <a:t>Investigations will usually include radiological imaging +/- a biopsy</a:t>
            </a:r>
          </a:p>
          <a:p>
            <a:r>
              <a:rPr lang="en-GB" dirty="0"/>
              <a:t>If a tumour is diagnosed it may be invasive, in situ or of unknown or uncertain behaviour.  While all invasive tumours must be recorded, in situ tumours and tumours of uncertain or unknown behaviour do not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9" name="Audio 8">
            <a:hlinkClick r:id="" action="ppaction://media"/>
            <a:extLst>
              <a:ext uri="{FF2B5EF4-FFF2-40B4-BE49-F238E27FC236}">
                <a16:creationId xmlns:a16="http://schemas.microsoft.com/office/drawing/2014/main" id="{C8CD8E6A-D188-4595-B367-ABD9455AB7C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8970708"/>
      </p:ext>
    </p:extLst>
  </p:cSld>
  <p:clrMapOvr>
    <a:masterClrMapping/>
  </p:clrMapOvr>
  <mc:AlternateContent xmlns:mc="http://schemas.openxmlformats.org/markup-compatibility/2006" xmlns:p14="http://schemas.microsoft.com/office/powerpoint/2010/main">
    <mc:Choice Requires="p14">
      <p:transition spd="slow" p14:dur="2000" advTm="25691"/>
    </mc:Choice>
    <mc:Fallback xmlns="">
      <p:transition spd="slow" advTm="256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Appendix A &amp; Appendix B</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15/07/2024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32</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15/07/2024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34</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Types of Gynaecological tumour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sp>
        <p:nvSpPr>
          <p:cNvPr id="7" name="Content Placeholder 2">
            <a:extLst>
              <a:ext uri="{FF2B5EF4-FFF2-40B4-BE49-F238E27FC236}">
                <a16:creationId xmlns:a16="http://schemas.microsoft.com/office/drawing/2014/main" id="{A39D5F6E-CF08-4E4B-86E7-BA3154987D4A}"/>
              </a:ext>
            </a:extLst>
          </p:cNvPr>
          <p:cNvSpPr txBox="1">
            <a:spLocks noGrp="1"/>
          </p:cNvSpPr>
          <p:nvPr>
            <p:ph idx="1"/>
          </p:nvPr>
        </p:nvSpPr>
        <p:spPr bwMode="auto">
          <a:xfrm>
            <a:off x="838200" y="1435100"/>
            <a:ext cx="10515600" cy="474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57150" indent="0">
              <a:buNone/>
              <a:defRPr/>
            </a:pPr>
            <a:r>
              <a:rPr lang="en-GB" altLang="en-US" sz="2000" kern="0" dirty="0">
                <a:solidFill>
                  <a:srgbClr val="000000"/>
                </a:solidFill>
                <a:latin typeface="Arial"/>
              </a:rPr>
              <a:t>There are many systems within the gynaecological system that can give rise to different tumour types</a:t>
            </a:r>
          </a:p>
          <a:p>
            <a:pPr marL="57150" indent="0">
              <a:buNone/>
              <a:defRPr/>
            </a:pPr>
            <a:endParaRPr lang="en-GB" altLang="en-US" sz="2000" kern="0" dirty="0">
              <a:solidFill>
                <a:srgbClr val="000000"/>
              </a:solidFill>
              <a:latin typeface="Arial"/>
            </a:endParaRPr>
          </a:p>
          <a:p>
            <a:pPr marL="800100" lvl="1">
              <a:defRPr/>
            </a:pPr>
            <a:r>
              <a:rPr lang="en-GB" altLang="en-US" sz="2000" b="1" kern="0" dirty="0">
                <a:solidFill>
                  <a:srgbClr val="000000"/>
                </a:solidFill>
                <a:latin typeface="Arial"/>
              </a:rPr>
              <a:t>Ovaries</a:t>
            </a:r>
          </a:p>
          <a:p>
            <a:pPr marL="800100" lvl="1">
              <a:defRPr/>
            </a:pPr>
            <a:r>
              <a:rPr lang="en-GB" altLang="en-US" sz="2000" b="1" kern="0" dirty="0">
                <a:solidFill>
                  <a:srgbClr val="000000"/>
                </a:solidFill>
                <a:latin typeface="Arial"/>
              </a:rPr>
              <a:t>Cervix</a:t>
            </a:r>
          </a:p>
          <a:p>
            <a:pPr marL="800100" lvl="1">
              <a:defRPr/>
            </a:pPr>
            <a:r>
              <a:rPr lang="en-GB" altLang="en-US" sz="2000" b="1" kern="0" dirty="0">
                <a:latin typeface="Arial"/>
              </a:rPr>
              <a:t>Uterus &amp; Endometrium</a:t>
            </a:r>
          </a:p>
          <a:p>
            <a:pPr marL="800100" lvl="1">
              <a:defRPr/>
            </a:pPr>
            <a:r>
              <a:rPr lang="en-GB" altLang="en-US" sz="2000" kern="0" dirty="0">
                <a:solidFill>
                  <a:srgbClr val="000000"/>
                </a:solidFill>
                <a:latin typeface="Arial"/>
              </a:rPr>
              <a:t>Vagina</a:t>
            </a:r>
          </a:p>
          <a:p>
            <a:pPr marL="800100" lvl="1">
              <a:defRPr/>
            </a:pPr>
            <a:r>
              <a:rPr lang="en-GB" altLang="en-US" sz="2000" kern="0" dirty="0">
                <a:solidFill>
                  <a:srgbClr val="000000"/>
                </a:solidFill>
                <a:latin typeface="Arial"/>
              </a:rPr>
              <a:t>Vulva</a:t>
            </a:r>
          </a:p>
          <a:p>
            <a:pPr marL="800100" lvl="1">
              <a:defRPr/>
            </a:pPr>
            <a:r>
              <a:rPr lang="en-GB" altLang="en-US" sz="2000" kern="0" dirty="0">
                <a:solidFill>
                  <a:srgbClr val="000000"/>
                </a:solidFill>
                <a:latin typeface="Arial"/>
              </a:rPr>
              <a:t>Fallopian tubes</a:t>
            </a:r>
          </a:p>
          <a:p>
            <a:pPr marL="800100" lvl="1">
              <a:defRPr/>
            </a:pPr>
            <a:r>
              <a:rPr lang="en-GB" altLang="en-US" sz="2000" kern="0" dirty="0">
                <a:solidFill>
                  <a:srgbClr val="000000"/>
                </a:solidFill>
                <a:latin typeface="Arial"/>
              </a:rPr>
              <a:t>Placenta </a:t>
            </a:r>
          </a:p>
          <a:p>
            <a:pPr marL="0" indent="0">
              <a:buNone/>
            </a:pPr>
            <a:endParaRPr lang="en-GB" sz="2400" dirty="0"/>
          </a:p>
        </p:txBody>
      </p:sp>
      <p:pic>
        <p:nvPicPr>
          <p:cNvPr id="8" name="Picture 7">
            <a:extLst>
              <a:ext uri="{FF2B5EF4-FFF2-40B4-BE49-F238E27FC236}">
                <a16:creationId xmlns:a16="http://schemas.microsoft.com/office/drawing/2014/main" id="{45E227CD-A71E-4010-856B-95FD506B2A07}"/>
              </a:ext>
            </a:extLst>
          </p:cNvPr>
          <p:cNvPicPr>
            <a:picLocks noChangeAspect="1"/>
          </p:cNvPicPr>
          <p:nvPr/>
        </p:nvPicPr>
        <p:blipFill>
          <a:blip r:embed="rId5"/>
          <a:stretch>
            <a:fillRect/>
          </a:stretch>
        </p:blipFill>
        <p:spPr>
          <a:xfrm>
            <a:off x="7644302" y="1840015"/>
            <a:ext cx="4128598" cy="4481847"/>
          </a:xfrm>
          <a:prstGeom prst="rect">
            <a:avLst/>
          </a:prstGeom>
        </p:spPr>
      </p:pic>
      <p:sp>
        <p:nvSpPr>
          <p:cNvPr id="9" name="TextBox 8">
            <a:extLst>
              <a:ext uri="{FF2B5EF4-FFF2-40B4-BE49-F238E27FC236}">
                <a16:creationId xmlns:a16="http://schemas.microsoft.com/office/drawing/2014/main" id="{5C1CE139-7063-470D-97A6-78B1B39D3593}"/>
              </a:ext>
            </a:extLst>
          </p:cNvPr>
          <p:cNvSpPr txBox="1"/>
          <p:nvPr/>
        </p:nvSpPr>
        <p:spPr>
          <a:xfrm>
            <a:off x="561599" y="5075339"/>
            <a:ext cx="6356785" cy="707886"/>
          </a:xfrm>
          <a:prstGeom prst="rect">
            <a:avLst/>
          </a:prstGeom>
          <a:noFill/>
        </p:spPr>
        <p:txBody>
          <a:bodyPr wrap="square" rtlCol="0">
            <a:spAutoFit/>
          </a:bodyPr>
          <a:lstStyle/>
          <a:p>
            <a:pPr marL="800100" lvl="1">
              <a:defRPr/>
            </a:pPr>
            <a:r>
              <a:rPr lang="en-GB" altLang="en-US" sz="2000" b="1" kern="0" dirty="0">
                <a:solidFill>
                  <a:srgbClr val="FF0000"/>
                </a:solidFill>
                <a:latin typeface="Arial Nova" panose="020B0504020202020204" pitchFamily="34" charset="0"/>
              </a:rPr>
              <a:t>This module covers tumours of the Uterus &amp; Endometrium (Corpus Uteri)</a:t>
            </a:r>
          </a:p>
        </p:txBody>
      </p:sp>
      <p:pic>
        <p:nvPicPr>
          <p:cNvPr id="12" name="Audio 11">
            <a:hlinkClick r:id="" action="ppaction://media"/>
            <a:extLst>
              <a:ext uri="{FF2B5EF4-FFF2-40B4-BE49-F238E27FC236}">
                <a16:creationId xmlns:a16="http://schemas.microsoft.com/office/drawing/2014/main" id="{A79B49B7-DFBE-4862-88B3-7E4F5F2D5E3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339410"/>
      </p:ext>
    </p:extLst>
  </p:cSld>
  <p:clrMapOvr>
    <a:masterClrMapping/>
  </p:clrMapOvr>
  <mc:AlternateContent xmlns:mc="http://schemas.openxmlformats.org/markup-compatibility/2006" xmlns:p14="http://schemas.microsoft.com/office/powerpoint/2010/main">
    <mc:Choice Requires="p14">
      <p:transition spd="slow" p14:dur="2000" advTm="17262"/>
    </mc:Choice>
    <mc:Fallback xmlns="">
      <p:transition spd="slow" advTm="172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15/07/2024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Uterine &amp; Endometrial tumours</a:t>
            </a:r>
          </a:p>
        </p:txBody>
      </p:sp>
      <p:grpSp>
        <p:nvGrpSpPr>
          <p:cNvPr id="7" name="Group 6">
            <a:extLst>
              <a:ext uri="{FF2B5EF4-FFF2-40B4-BE49-F238E27FC236}">
                <a16:creationId xmlns:a16="http://schemas.microsoft.com/office/drawing/2014/main" id="{19752628-E379-4406-B156-C3A9B3B1CCDF}"/>
              </a:ext>
            </a:extLst>
          </p:cNvPr>
          <p:cNvGrpSpPr/>
          <p:nvPr/>
        </p:nvGrpSpPr>
        <p:grpSpPr>
          <a:xfrm>
            <a:off x="4702873" y="4015878"/>
            <a:ext cx="7489127" cy="2386702"/>
            <a:chOff x="4702873" y="4015878"/>
            <a:chExt cx="7489127" cy="2386702"/>
          </a:xfrm>
        </p:grpSpPr>
        <p:sp>
          <p:nvSpPr>
            <p:cNvPr id="8" name="Content Placeholder 2">
              <a:extLst>
                <a:ext uri="{FF2B5EF4-FFF2-40B4-BE49-F238E27FC236}">
                  <a16:creationId xmlns:a16="http://schemas.microsoft.com/office/drawing/2014/main" id="{01D80626-880C-4E98-9F97-6E43828A81BB}"/>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9" name="Content Placeholder 2">
              <a:extLst>
                <a:ext uri="{FF2B5EF4-FFF2-40B4-BE49-F238E27FC236}">
                  <a16:creationId xmlns:a16="http://schemas.microsoft.com/office/drawing/2014/main" id="{2B08EF05-D71B-47F7-8105-FDEBB9C17EC4}"/>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a:buFont typeface="Arial" panose="020B0604020202020204" pitchFamily="34" charset="0"/>
                <a:buChar char="•"/>
              </a:pPr>
              <a:r>
                <a:rPr lang="en-GB" altLang="en-US" sz="24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12" name="Audio 11">
            <a:hlinkClick r:id="" action="ppaction://media"/>
            <a:extLst>
              <a:ext uri="{FF2B5EF4-FFF2-40B4-BE49-F238E27FC236}">
                <a16:creationId xmlns:a16="http://schemas.microsoft.com/office/drawing/2014/main" id="{4CDC1CB3-3093-46FC-8CE4-0540A26756B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8578"/>
    </mc:Choice>
    <mc:Fallback xmlns="">
      <p:transition spd="slow" advTm="85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520700" lvl="1" indent="-342900">
              <a:lnSpc>
                <a:spcPct val="90000"/>
              </a:lnSpc>
            </a:pPr>
            <a:r>
              <a:rPr lang="en-GB" altLang="en-US" sz="2400" dirty="0"/>
              <a:t>Increasing age</a:t>
            </a:r>
          </a:p>
          <a:p>
            <a:pPr marL="520700" lvl="1" indent="-342900">
              <a:lnSpc>
                <a:spcPct val="90000"/>
              </a:lnSpc>
            </a:pPr>
            <a:r>
              <a:rPr lang="en-GB" altLang="en-US" sz="2400" dirty="0"/>
              <a:t>Never having been pregnant</a:t>
            </a:r>
          </a:p>
          <a:p>
            <a:pPr marL="520700" lvl="1" indent="-342900">
              <a:lnSpc>
                <a:spcPct val="90000"/>
              </a:lnSpc>
            </a:pPr>
            <a:r>
              <a:rPr lang="en-GB" altLang="en-US" sz="2400" dirty="0"/>
              <a:t>More years of menstruation</a:t>
            </a:r>
          </a:p>
          <a:p>
            <a:pPr marL="520700" lvl="1" indent="-342900">
              <a:lnSpc>
                <a:spcPct val="90000"/>
              </a:lnSpc>
            </a:pPr>
            <a:r>
              <a:rPr lang="en-GB" altLang="en-US" sz="2400" dirty="0"/>
              <a:t>Obesity</a:t>
            </a:r>
          </a:p>
          <a:p>
            <a:pPr marL="520700" lvl="1" indent="-342900">
              <a:lnSpc>
                <a:spcPct val="90000"/>
              </a:lnSpc>
            </a:pPr>
            <a:r>
              <a:rPr lang="en-GB" altLang="en-US" sz="2400" dirty="0"/>
              <a:t>Hormone therapy</a:t>
            </a:r>
          </a:p>
          <a:p>
            <a:pPr marL="520700" lvl="1" indent="-342900">
              <a:lnSpc>
                <a:spcPct val="90000"/>
              </a:lnSpc>
            </a:pPr>
            <a:r>
              <a:rPr lang="en-GB" altLang="en-US" sz="2400" dirty="0"/>
              <a:t>Family history/genetics</a:t>
            </a:r>
          </a:p>
          <a:p>
            <a:pPr marL="520700" lvl="1" indent="-342900">
              <a:lnSpc>
                <a:spcPct val="90000"/>
              </a:lnSpc>
            </a:pPr>
            <a:r>
              <a:rPr lang="en-GB" altLang="en-US" sz="2400" dirty="0"/>
              <a:t>Diabetes</a:t>
            </a:r>
          </a:p>
          <a:p>
            <a:pPr marL="520700" lvl="1" indent="-342900">
              <a:lnSpc>
                <a:spcPct val="90000"/>
              </a:lnSpc>
            </a:pPr>
            <a:r>
              <a:rPr lang="en-GB" altLang="en-US" sz="2400" dirty="0"/>
              <a:t>Endometrial hyperplasia</a:t>
            </a:r>
          </a:p>
          <a:p>
            <a:pPr marL="520700" lvl="1" indent="-342900">
              <a:lnSpc>
                <a:spcPct val="90000"/>
              </a:lnSpc>
            </a:pPr>
            <a:r>
              <a:rPr lang="en-GB" altLang="en-US" sz="2400" dirty="0"/>
              <a:t>Polycystic ovary syndrome (PCOS)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9" name="Audio 8">
            <a:hlinkClick r:id="" action="ppaction://media"/>
            <a:extLst>
              <a:ext uri="{FF2B5EF4-FFF2-40B4-BE49-F238E27FC236}">
                <a16:creationId xmlns:a16="http://schemas.microsoft.com/office/drawing/2014/main" id="{238ED206-86A4-4D0F-B84C-D6C0CE3BE53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65649306"/>
      </p:ext>
    </p:extLst>
  </p:cSld>
  <p:clrMapOvr>
    <a:masterClrMapping/>
  </p:clrMapOvr>
  <mc:AlternateContent xmlns:mc="http://schemas.openxmlformats.org/markup-compatibility/2006" xmlns:p14="http://schemas.microsoft.com/office/powerpoint/2010/main">
    <mc:Choice Requires="p14">
      <p:transition spd="slow" p14:dur="2000" advTm="14661"/>
    </mc:Choice>
    <mc:Fallback xmlns="">
      <p:transition spd="slow" advTm="146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a:lnSpc>
                <a:spcPct val="90000"/>
              </a:lnSpc>
              <a:buNone/>
            </a:pPr>
            <a:r>
              <a:rPr lang="en-GB" altLang="en-US" dirty="0"/>
              <a:t>The most common symptoms are:</a:t>
            </a:r>
          </a:p>
          <a:p>
            <a:pPr>
              <a:lnSpc>
                <a:spcPct val="90000"/>
              </a:lnSpc>
              <a:buNone/>
            </a:pPr>
            <a:endParaRPr lang="en-GB" altLang="en-US" dirty="0"/>
          </a:p>
          <a:p>
            <a:pPr marL="463550" lvl="1" indent="-285750">
              <a:lnSpc>
                <a:spcPct val="90000"/>
              </a:lnSpc>
            </a:pPr>
            <a:r>
              <a:rPr lang="en-GB" altLang="en-US" sz="2400" dirty="0"/>
              <a:t>Post-menopausal bleeding</a:t>
            </a:r>
          </a:p>
          <a:p>
            <a:pPr marL="463550" lvl="1" indent="-285750">
              <a:lnSpc>
                <a:spcPct val="90000"/>
              </a:lnSpc>
            </a:pPr>
            <a:endParaRPr lang="en-GB" altLang="en-US" sz="2400" dirty="0"/>
          </a:p>
          <a:p>
            <a:pPr marL="463550" lvl="1" indent="-285750">
              <a:lnSpc>
                <a:spcPct val="90000"/>
              </a:lnSpc>
            </a:pPr>
            <a:r>
              <a:rPr lang="en-GB" altLang="en-US" sz="2400" dirty="0"/>
              <a:t>Heavy or bleeding between periods</a:t>
            </a:r>
          </a:p>
          <a:p>
            <a:pPr marL="463550" lvl="1" indent="-285750">
              <a:lnSpc>
                <a:spcPct val="90000"/>
              </a:lnSpc>
            </a:pPr>
            <a:endParaRPr lang="en-GB" altLang="en-US" sz="2400" dirty="0"/>
          </a:p>
          <a:p>
            <a:pPr marL="463550" lvl="1" indent="-285750">
              <a:lnSpc>
                <a:spcPct val="90000"/>
              </a:lnSpc>
            </a:pPr>
            <a:r>
              <a:rPr lang="en-GB" altLang="en-US" sz="2400" dirty="0"/>
              <a:t>Vaginal discharge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10" name="Audio 9">
            <a:hlinkClick r:id="" action="ppaction://media"/>
            <a:extLst>
              <a:ext uri="{FF2B5EF4-FFF2-40B4-BE49-F238E27FC236}">
                <a16:creationId xmlns:a16="http://schemas.microsoft.com/office/drawing/2014/main" id="{7AF40A74-1A85-4FD3-BD16-0CC1ED9E386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94071795"/>
      </p:ext>
    </p:extLst>
  </p:cSld>
  <p:clrMapOvr>
    <a:masterClrMapping/>
  </p:clrMapOvr>
  <mc:AlternateContent xmlns:mc="http://schemas.openxmlformats.org/markup-compatibility/2006" xmlns:p14="http://schemas.microsoft.com/office/powerpoint/2010/main">
    <mc:Choice Requires="p14">
      <p:transition spd="slow" p14:dur="2000" advTm="8671"/>
    </mc:Choice>
    <mc:Fallback xmlns="">
      <p:transition spd="slow" advTm="86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52364" cy="4741453"/>
          </a:xfrm>
        </p:spPr>
        <p:txBody>
          <a:bodyPr>
            <a:normAutofit/>
          </a:bodyPr>
          <a:lstStyle/>
          <a:p>
            <a:pPr marL="0" indent="0">
              <a:buNone/>
            </a:pPr>
            <a:r>
              <a:rPr lang="en-GB" dirty="0"/>
              <a:t>The uterus part of the female reproductive system. It is the pear- shaped muscular cavity that holds and protects a growing baby during pregnancy. </a:t>
            </a:r>
          </a:p>
          <a:p>
            <a:pPr marL="635000" lvl="1" indent="-285750"/>
            <a:r>
              <a:rPr lang="en-GB" altLang="en-US" sz="2400" dirty="0"/>
              <a:t>The endometrium is the inner lining of the uterus. It has a rich blood supply and will thicken and renew itself as part of the menstrual cycle.</a:t>
            </a:r>
          </a:p>
          <a:p>
            <a:pPr marL="635000" lvl="1" indent="-285750"/>
            <a:r>
              <a:rPr lang="en-GB" altLang="en-US" sz="2400" dirty="0"/>
              <a:t>The myometrium</a:t>
            </a:r>
            <a:r>
              <a:rPr lang="en-GB" altLang="en-US" sz="2400" b="1" dirty="0"/>
              <a:t> </a:t>
            </a:r>
            <a:r>
              <a:rPr lang="en-GB" altLang="en-US" sz="2400" dirty="0"/>
              <a:t>is a thick smooth muscle layer of the uterus. </a:t>
            </a:r>
            <a:r>
              <a:rPr lang="en-US" altLang="en-US" sz="2400" dirty="0"/>
              <a:t>Its main function is to allow contractions during childbirth.</a:t>
            </a:r>
          </a:p>
          <a:p>
            <a:pPr marL="635000" lvl="1" indent="-285750"/>
            <a:r>
              <a:rPr lang="en-GB" altLang="en-US" sz="2400" dirty="0"/>
              <a:t>The serosa is the outer layer of the uterus.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Picture 6">
            <a:extLst>
              <a:ext uri="{FF2B5EF4-FFF2-40B4-BE49-F238E27FC236}">
                <a16:creationId xmlns:a16="http://schemas.microsoft.com/office/drawing/2014/main" id="{D7D2BEC5-1402-4217-A9B3-C41732F29BB9}"/>
              </a:ext>
            </a:extLst>
          </p:cNvPr>
          <p:cNvPicPr>
            <a:picLocks noChangeAspect="1"/>
          </p:cNvPicPr>
          <p:nvPr/>
        </p:nvPicPr>
        <p:blipFill>
          <a:blip r:embed="rId5"/>
          <a:stretch>
            <a:fillRect/>
          </a:stretch>
        </p:blipFill>
        <p:spPr>
          <a:xfrm>
            <a:off x="7302674" y="1403563"/>
            <a:ext cx="4530650" cy="4918299"/>
          </a:xfrm>
          <a:prstGeom prst="rect">
            <a:avLst/>
          </a:prstGeom>
        </p:spPr>
      </p:pic>
      <p:pic>
        <p:nvPicPr>
          <p:cNvPr id="10" name="Audio 9">
            <a:hlinkClick r:id="" action="ppaction://media"/>
            <a:extLst>
              <a:ext uri="{FF2B5EF4-FFF2-40B4-BE49-F238E27FC236}">
                <a16:creationId xmlns:a16="http://schemas.microsoft.com/office/drawing/2014/main" id="{FBE8FC4F-4AF0-465F-A6F9-7831A87C747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54489739"/>
      </p:ext>
    </p:extLst>
  </p:cSld>
  <p:clrMapOvr>
    <a:masterClrMapping/>
  </p:clrMapOvr>
  <mc:AlternateContent xmlns:mc="http://schemas.openxmlformats.org/markup-compatibility/2006" xmlns:p14="http://schemas.microsoft.com/office/powerpoint/2010/main">
    <mc:Choice Requires="p14">
      <p:transition spd="slow" p14:dur="2000" advTm="29011"/>
    </mc:Choice>
    <mc:Fallback xmlns="">
      <p:transition spd="slow" advTm="290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Uterine &amp; Endometrial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43479" cy="4741453"/>
          </a:xfrm>
        </p:spPr>
        <p:txBody>
          <a:bodyPr>
            <a:normAutofit lnSpcReduction="10000"/>
          </a:bodyPr>
          <a:lstStyle/>
          <a:p>
            <a:pPr marL="285750" indent="-285750"/>
            <a:r>
              <a:rPr lang="en-GB" altLang="en-US" dirty="0"/>
              <a:t>Pelvic nodes</a:t>
            </a:r>
          </a:p>
          <a:p>
            <a:pPr marL="742950" lvl="4" indent="-285750">
              <a:spcBef>
                <a:spcPts val="1000"/>
              </a:spcBef>
            </a:pPr>
            <a:r>
              <a:rPr lang="en-GB" altLang="en-US" sz="2400" dirty="0"/>
              <a:t>Hypogastric – obturator (in the groin) and internal iliac nodes</a:t>
            </a:r>
          </a:p>
          <a:p>
            <a:pPr marL="742950" lvl="4" indent="-285750">
              <a:spcBef>
                <a:spcPts val="1000"/>
              </a:spcBef>
            </a:pPr>
            <a:r>
              <a:rPr lang="en-GB" altLang="en-US" sz="2400" dirty="0"/>
              <a:t>Common iliac nodes</a:t>
            </a:r>
          </a:p>
          <a:p>
            <a:pPr marL="742950" lvl="4" indent="-285750">
              <a:spcBef>
                <a:spcPts val="1000"/>
              </a:spcBef>
            </a:pPr>
            <a:r>
              <a:rPr lang="en-GB" altLang="en-US" sz="2400" dirty="0"/>
              <a:t>External iliac nodes</a:t>
            </a:r>
          </a:p>
          <a:p>
            <a:pPr marL="742950" lvl="4" indent="-285750">
              <a:spcBef>
                <a:spcPts val="1000"/>
              </a:spcBef>
            </a:pPr>
            <a:r>
              <a:rPr lang="en-GB" altLang="en-US" sz="2400" dirty="0"/>
              <a:t>Parametrial nodes (in the area of the fibrous connective tissue surrounding the uterus)</a:t>
            </a:r>
          </a:p>
          <a:p>
            <a:pPr marL="742950" lvl="4" indent="-285750">
              <a:spcBef>
                <a:spcPts val="1000"/>
              </a:spcBef>
            </a:pPr>
            <a:r>
              <a:rPr lang="en-GB" altLang="en-US" sz="2400" dirty="0"/>
              <a:t>Sacral nodes (at the base of the spine)</a:t>
            </a:r>
          </a:p>
          <a:p>
            <a:pPr marL="742950" lvl="4" indent="-285750">
              <a:spcBef>
                <a:spcPts val="1000"/>
              </a:spcBef>
            </a:pPr>
            <a:endParaRPr lang="en-GB" altLang="en-US" sz="2400" u="sng" dirty="0"/>
          </a:p>
          <a:p>
            <a:pPr marL="342900" indent="-342900"/>
            <a:r>
              <a:rPr lang="en-GB" altLang="en-US" dirty="0"/>
              <a:t>Para-aortic </a:t>
            </a:r>
            <a:r>
              <a:rPr lang="en-GB" dirty="0"/>
              <a:t>nodes (located near the aorta, the main artery in the body)</a:t>
            </a:r>
            <a:endParaRPr lang="en-GB" alt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15/07/2024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7" name="Group 6">
            <a:extLst>
              <a:ext uri="{FF2B5EF4-FFF2-40B4-BE49-F238E27FC236}">
                <a16:creationId xmlns:a16="http://schemas.microsoft.com/office/drawing/2014/main" id="{8C1214CE-295A-473A-BBBC-E2AB298976E9}"/>
              </a:ext>
            </a:extLst>
          </p:cNvPr>
          <p:cNvGrpSpPr/>
          <p:nvPr/>
        </p:nvGrpSpPr>
        <p:grpSpPr>
          <a:xfrm>
            <a:off x="8255743" y="1450443"/>
            <a:ext cx="3396221" cy="4517565"/>
            <a:chOff x="5135220" y="1052736"/>
            <a:chExt cx="4008780" cy="5332375"/>
          </a:xfrm>
        </p:grpSpPr>
        <p:pic>
          <p:nvPicPr>
            <p:cNvPr id="8" name="Graphic 7">
              <a:extLst>
                <a:ext uri="{FF2B5EF4-FFF2-40B4-BE49-F238E27FC236}">
                  <a16:creationId xmlns:a16="http://schemas.microsoft.com/office/drawing/2014/main" id="{A19790E9-FC0A-46E1-80A8-87A50739F9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60AA0490-AAC9-4EEF-B7CE-2898A0D28DC0}"/>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3" name="Audio 12">
            <a:hlinkClick r:id="" action="ppaction://media"/>
            <a:extLst>
              <a:ext uri="{FF2B5EF4-FFF2-40B4-BE49-F238E27FC236}">
                <a16:creationId xmlns:a16="http://schemas.microsoft.com/office/drawing/2014/main" id="{3BC7C510-932C-1503-A8AE-A46ECF8F1E44}"/>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94457094"/>
      </p:ext>
    </p:extLst>
  </p:cSld>
  <p:clrMapOvr>
    <a:masterClrMapping/>
  </p:clrMapOvr>
  <mc:AlternateContent xmlns:mc="http://schemas.openxmlformats.org/markup-compatibility/2006" xmlns:p14="http://schemas.microsoft.com/office/powerpoint/2010/main">
    <mc:Choice Requires="p14">
      <p:transition spd="slow" p14:dur="2000" advTm="22221"/>
    </mc:Choice>
    <mc:Fallback xmlns="">
      <p:transition spd="slow" advTm="22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2024DB-DD24-419A-AD51-AA142FDF4A48}">
  <ds:schemaRefs>
    <ds:schemaRef ds:uri="http://schemas.openxmlformats.org/package/2006/metadata/core-properties"/>
    <ds:schemaRef ds:uri="http://schemas.microsoft.com/office/2006/metadata/properties"/>
    <ds:schemaRef ds:uri="http://schemas.microsoft.com/office/infopath/2007/PartnerControls"/>
    <ds:schemaRef ds:uri="http://purl.org/dc/terms/"/>
    <ds:schemaRef ds:uri="http://schemas.microsoft.com/office/2006/documentManagement/types"/>
    <ds:schemaRef ds:uri="http://www.w3.org/XML/1998/namespace"/>
    <ds:schemaRef ds:uri="d90b2148-dfd5-4925-bdbf-65fefdd6aea1"/>
    <ds:schemaRef ds:uri="7b410ab3-33f9-46b0-a7e8-8030da7493ff"/>
    <ds:schemaRef ds:uri="http://schemas.microsoft.com/sharepoint/v3"/>
    <ds:schemaRef ds:uri="http://purl.org/dc/dcmitype/"/>
    <ds:schemaRef ds:uri="http://purl.org/dc/elements/1.1/"/>
  </ds:schemaRefs>
</ds:datastoreItem>
</file>

<file path=customXml/itemProps2.xml><?xml version="1.0" encoding="utf-8"?>
<ds:datastoreItem xmlns:ds="http://schemas.openxmlformats.org/officeDocument/2006/customXml" ds:itemID="{B967834F-D502-44F7-B9A0-C772C8D831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10287</TotalTime>
  <Words>3687</Words>
  <Application>Microsoft Office PowerPoint</Application>
  <PresentationFormat>Widescreen</PresentationFormat>
  <Paragraphs>413</Paragraphs>
  <Slides>34</Slides>
  <Notes>34</Notes>
  <HiddenSlides>0</HiddenSlides>
  <MMClips>34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Types of Gynaecological tumour</vt:lpstr>
      <vt:lpstr>Uterine &amp; Endometrial tumours</vt:lpstr>
      <vt:lpstr>Uterine &amp; Endometrial – Causes &amp; Risk Factors</vt:lpstr>
      <vt:lpstr>Uterine &amp; Endometrial – Signs &amp; Symptoms</vt:lpstr>
      <vt:lpstr>Uterine &amp; Endometrial – Anatomy &amp; Physiology</vt:lpstr>
      <vt:lpstr>Uterine &amp; Endometrial – Regional Lymph Nodes</vt:lpstr>
      <vt:lpstr>Uterine &amp; Endometrial – Diagnosis</vt:lpstr>
      <vt:lpstr>Uterine &amp; Endometrial – Morphology</vt:lpstr>
      <vt:lpstr>Uterine &amp; Endometrial – Morphology</vt:lpstr>
      <vt:lpstr>Uterine &amp; Endometrial – Topography - Invasive</vt:lpstr>
      <vt:lpstr>Uterine &amp; Endometrial – Topography - Invasive</vt:lpstr>
      <vt:lpstr>Uterine &amp; Endometrial – Topography – In situ</vt:lpstr>
      <vt:lpstr>Uterine &amp; Endometrial – Topography – Unknown or Uncertain Behaviour</vt:lpstr>
      <vt:lpstr>Uterine &amp; Endometrial – Grade</vt:lpstr>
      <vt:lpstr>Uterine &amp; Endometrial – Stage</vt:lpstr>
      <vt:lpstr>Uterine &amp; Endometrial – Treatment - Surgery</vt:lpstr>
      <vt:lpstr>Uterine &amp; Endometrial – Treatment - Surgery</vt:lpstr>
      <vt:lpstr>Uterine &amp; Endometrial – Treatment - Surgery</vt:lpstr>
      <vt:lpstr>Uterine &amp; Endometrial – Treatment - Radiotherapy</vt:lpstr>
      <vt:lpstr>Uterine &amp; Endometrial – Treatment - Radiotherapy</vt:lpstr>
      <vt:lpstr>Uterine &amp; Endometrial – Treatment - Hormones</vt:lpstr>
      <vt:lpstr>Uterine &amp; Endometrial – Treatment - Chemotherapy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246</cp:revision>
  <cp:lastPrinted>2022-12-20T11:35:42Z</cp:lastPrinted>
  <dcterms:created xsi:type="dcterms:W3CDTF">2021-02-08T11:29:00Z</dcterms:created>
  <dcterms:modified xsi:type="dcterms:W3CDTF">2024-07-15T09:59:52Z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