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handoutMasterIdLst>
    <p:handoutMasterId r:id="rId42"/>
  </p:handoutMasterIdLst>
  <p:sldIdLst>
    <p:sldId id="272" r:id="rId5"/>
    <p:sldId id="304" r:id="rId6"/>
    <p:sldId id="305" r:id="rId7"/>
    <p:sldId id="306" r:id="rId8"/>
    <p:sldId id="308" r:id="rId9"/>
    <p:sldId id="307" r:id="rId10"/>
    <p:sldId id="311" r:id="rId11"/>
    <p:sldId id="312" r:id="rId12"/>
    <p:sldId id="313" r:id="rId13"/>
    <p:sldId id="309" r:id="rId14"/>
    <p:sldId id="315" r:id="rId15"/>
    <p:sldId id="314" r:id="rId16"/>
    <p:sldId id="266" r:id="rId17"/>
    <p:sldId id="316" r:id="rId18"/>
    <p:sldId id="317" r:id="rId19"/>
    <p:sldId id="720" r:id="rId20"/>
    <p:sldId id="722" r:id="rId21"/>
    <p:sldId id="505" r:id="rId22"/>
    <p:sldId id="322" r:id="rId23"/>
    <p:sldId id="323" r:id="rId24"/>
    <p:sldId id="496" r:id="rId25"/>
    <p:sldId id="319" r:id="rId26"/>
    <p:sldId id="512" r:id="rId27"/>
    <p:sldId id="320" r:id="rId28"/>
    <p:sldId id="514" r:id="rId29"/>
    <p:sldId id="318" r:id="rId30"/>
    <p:sldId id="463" r:id="rId31"/>
    <p:sldId id="504" r:id="rId32"/>
    <p:sldId id="502" r:id="rId33"/>
    <p:sldId id="509" r:id="rId34"/>
    <p:sldId id="510" r:id="rId35"/>
    <p:sldId id="511" r:id="rId36"/>
    <p:sldId id="543" r:id="rId37"/>
    <p:sldId id="458" r:id="rId38"/>
    <p:sldId id="293" r:id="rId39"/>
    <p:sldId id="721"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305"/>
            <p14:sldId id="306"/>
            <p14:sldId id="308"/>
            <p14:sldId id="307"/>
            <p14:sldId id="311"/>
            <p14:sldId id="312"/>
            <p14:sldId id="313"/>
            <p14:sldId id="309"/>
            <p14:sldId id="315"/>
            <p14:sldId id="314"/>
            <p14:sldId id="266"/>
            <p14:sldId id="316"/>
            <p14:sldId id="317"/>
            <p14:sldId id="720"/>
            <p14:sldId id="722"/>
            <p14:sldId id="505"/>
            <p14:sldId id="322"/>
            <p14:sldId id="323"/>
            <p14:sldId id="496"/>
            <p14:sldId id="319"/>
            <p14:sldId id="512"/>
            <p14:sldId id="320"/>
            <p14:sldId id="514"/>
            <p14:sldId id="318"/>
            <p14:sldId id="463"/>
            <p14:sldId id="504"/>
            <p14:sldId id="502"/>
            <p14:sldId id="509"/>
            <p14:sldId id="510"/>
            <p14:sldId id="511"/>
            <p14:sldId id="543"/>
            <p14:sldId id="458"/>
            <p14:sldId id="293"/>
            <p14:sldId id="72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E8F1F1"/>
    <a:srgbClr val="425563"/>
    <a:srgbClr val="228789"/>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14" autoAdjust="0"/>
    <p:restoredTop sz="72470" autoAdjust="0"/>
  </p:normalViewPr>
  <p:slideViewPr>
    <p:cSldViewPr snapToGrid="0">
      <p:cViewPr varScale="1">
        <p:scale>
          <a:sx n="82" d="100"/>
          <a:sy n="82" d="100"/>
        </p:scale>
        <p:origin x="573" y="3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7DFDBC87-9D8E-428F-A5EE-4B3C4B0F2EE4}"/>
    <pc:docChg chg="mod">
      <pc:chgData name="MOLLETT, Marianne (NHS ENGLAND - X26)" userId="58af0019-3a7b-47f8-8975-8ac0a0ea5bbf" providerId="ADAL" clId="{7DFDBC87-9D8E-428F-A5EE-4B3C4B0F2EE4}" dt="2024-07-31T15:43:33.642"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31/07/2024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31/07/2024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Gynaecological Tumours - Ovarian.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ovaries lie either side of the uterus near the openings of the fallopian tubes.  Each ovary is roughly 3cm in length.</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553839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ovaries store and release the egg cells as well as producing both oestrogen and progesterone</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881502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female reproductive organs sit within the abdominal cavity, also known as the peritoneum, along with other parts of the body, such as the liver, stomach and intestines.</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318122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clinicians may mention particular groups of regional lymph nodes as displaying or not displaying lymphadenopathy – which simply means enlarged lymph nodes.  If these groups of lymph nodes are mentioned, it may indicate that the clinical team have determined the stage of the cancer.  Regional lymph nodes for Ovarian tumours are listed here.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463934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for Ovarian cancer may include blood tests, radiological examination, biopsy and potentially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36385355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Around 90% of ovarian tumours are Epithelial in origin and may be Serous, Endometrioid, Mucinous or Clear Cell.   </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1148787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Rarer tumour types include germ cell tumours which may be benign or malignant…</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2716580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sex cord stromal tumours which may be malignant or borderline.</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1828737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other gynaecological tumours of uncertain or unknown behaviour are not C coded, Serous or Mucinous borderline tumours of the ovary are an exception and must be recorded as a C56 invasive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854298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rare occasions, investigations for suspected ovarian cancer may determine that there is a tumour within the peritoneum but without involvement of the ovaries or fallopian tubes.  This is classified as a primary peritoneal carcinoma.</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2665605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this module we’ll give you a brief introduction to selected Gynaecological tumours including some of the symptoms that ovarian tumour patients might experience.  We’ll look at the anatomy &amp; physiology of the female reproductive system and will then go through the diagnosis &amp; treatment options for these tumours.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ICD10 codes for Invasive tumours of the Ovary and Peritoneum are shown here…  All invasive tumours must be recorded in your cancer data management system…</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2208173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the ICD10 code for an in-situ ovarian tumour is D07.3.</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2157067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grading system for tumours depends on the morphology of the tumour.  Serous carcinomas are either Low grade or High grade…</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3305209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endometrioid &amp; mucinous carcinomas are graded according to the FIGO grade system.  Clear cell carcinomas and Carcinosarcomas are automatically classified as Grade 3.</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315390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Ovarian and primary peritoneal tumours are staged using the FIGO staging system.  Please refer to the NDRS training module on FIGO staging for Gynaecology for detailed guidance on recording the FIGO stage</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35888057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ovarian tumours are treated with surgery - which may involve the removal of the uterus as well as the ovaries and fallopian tubes. More advanced disease may also require removal of some or all of the </a:t>
            </a:r>
            <a:r>
              <a:rPr lang="en-GB" dirty="0" err="1"/>
              <a:t>Omentum</a:t>
            </a:r>
            <a:r>
              <a:rPr lang="en-GB" dirty="0"/>
              <a:t>, a fold of fatty tissue lining the peritoneum that supports the abdominal structures</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787966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can be administered before surgery to shrink the tumour.  It may also be given after surgery to treat any tumour cells that have been left behind.</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859632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use of Radiotherapy in ovarian cancer is usually limited to either very early or very late stage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6091292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2701041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Risk factors for ovarian &amp; primary peritoneal tumours include age, genetic risk and prior hormone treatments.  As there is no reliable test for detecting early ovarian cancer, there is no screening programme</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371808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Gynaecological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9220615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Symptoms may be vague and can include abdominal pain and unusual bleeding</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3071212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may range from a simple blood test through to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0915772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a tumour is diagnosed, it may be invasive, borderline or in-situ.  All invasive and borderline ovarian tumours must be recorded in your cancer data management system and while the clinical team might request that in situ tumours are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42803166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35</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36</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may arise in any part of the female reproductive system.  Training modules are available for Ovarian, Cervical and Uterine tumour sites. This module covers Ovarian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41173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section, we’ll look at what causes ovarian tumours, the symptoms to look out for, the anatomy &amp; physiology, locations of regional lymph nodes and the diagnostic process through to treatment…</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54590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with Causes &amp; Risk factors.  These can include being menopausal, having a family history of ovarian cancer, HRT and smoking.</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886094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Signs of an early stage ovarian tumour might include bloating or frequent urination…</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702562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while symptoms of a late stage tumour may include post menopausal bleeding, back pain, nausea, fatigue or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472730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you can see, symptoms of Ovarian tumours are often vague and can easily be mistaken for other, non-cancerous conditions.  Known as “the silent killer” there is currently no test that can reliably detect Ovarian cancer early, making a screening programme impossible.</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139247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31/07/2024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31/07/2024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31/07/2024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2.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2.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hyperlink" Target="https://digital.nhs.uk/ndrs/data/cancer-data-training-materials/staging-sheets" TargetMode="External"/><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2.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5" Type="http://schemas.openxmlformats.org/officeDocument/2006/relationships/image" Target="../media/image2.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6.m4a"/><Relationship Id="rId1" Type="http://schemas.microsoft.com/office/2007/relationships/media" Target="../media/media36.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6.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2.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Gynaecological tumours – Ovarian</a:t>
            </a:r>
          </a:p>
          <a:p>
            <a:r>
              <a:rPr lang="en-GB" sz="2800" dirty="0"/>
              <a:t>v4 August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31/07/2024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9" name="Audio 8">
            <a:hlinkClick r:id="" action="ppaction://media"/>
            <a:extLst>
              <a:ext uri="{FF2B5EF4-FFF2-40B4-BE49-F238E27FC236}">
                <a16:creationId xmlns:a16="http://schemas.microsoft.com/office/drawing/2014/main" id="{0A904905-A509-4816-B257-6DAE35509BB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4569"/>
    </mc:Choice>
    <mc:Fallback xmlns="">
      <p:transition spd="slow" advTm="145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826169" cy="4741453"/>
          </a:xfrm>
        </p:spPr>
        <p:txBody>
          <a:bodyPr>
            <a:noAutofit/>
          </a:bodyPr>
          <a:lstStyle/>
          <a:p>
            <a:pPr eaLnBrk="0" hangingPunct="0">
              <a:spcBef>
                <a:spcPct val="20000"/>
              </a:spcBef>
              <a:defRPr/>
            </a:pPr>
            <a:r>
              <a:rPr lang="en-US" altLang="en-US" kern="0" dirty="0">
                <a:solidFill>
                  <a:srgbClr val="000000"/>
                </a:solidFill>
              </a:rPr>
              <a:t>The ovaries are a pair of organs in the female reproductive system which lie within the pelvis on either side of the uterus</a:t>
            </a:r>
          </a:p>
          <a:p>
            <a:pPr lvl="0" eaLnBrk="0" hangingPunct="0">
              <a:spcBef>
                <a:spcPct val="20000"/>
              </a:spcBef>
              <a:defRPr/>
            </a:pPr>
            <a:endParaRPr lang="en-GB" altLang="en-US" kern="0" dirty="0">
              <a:solidFill>
                <a:srgbClr val="000000"/>
              </a:solidFill>
              <a:cs typeface="Arial" panose="020B0604020202020204" pitchFamily="34" charset="0"/>
            </a:endParaRPr>
          </a:p>
          <a:p>
            <a:pPr lvl="0" eaLnBrk="0" hangingPunct="0">
              <a:spcBef>
                <a:spcPct val="20000"/>
              </a:spcBef>
              <a:defRPr/>
            </a:pPr>
            <a:r>
              <a:rPr lang="en-GB" altLang="en-US" kern="0" dirty="0">
                <a:solidFill>
                  <a:srgbClr val="000000"/>
                </a:solidFill>
                <a:cs typeface="Arial" panose="020B0604020202020204" pitchFamily="34" charset="0"/>
              </a:rPr>
              <a:t>Each ovary is around 3cm in length - about the size of an almond</a:t>
            </a:r>
          </a:p>
          <a:p>
            <a:pPr marL="342900" lvl="0" indent="-342900" eaLnBrk="0" hangingPunct="0">
              <a:spcBef>
                <a:spcPct val="20000"/>
              </a:spcBef>
              <a:defRPr/>
            </a:pPr>
            <a:endParaRPr lang="en-GB" altLang="en-US" kern="0" dirty="0">
              <a:solidFill>
                <a:srgbClr val="000000"/>
              </a:solidFill>
              <a:cs typeface="Arial" panose="020B0604020202020204" pitchFamily="34" charset="0"/>
            </a:endParaRPr>
          </a:p>
          <a:p>
            <a:pPr lvl="0" eaLnBrk="0" hangingPunct="0">
              <a:spcBef>
                <a:spcPct val="20000"/>
              </a:spcBef>
              <a:defRPr/>
            </a:pPr>
            <a:r>
              <a:rPr lang="en-GB" altLang="en-US" kern="0" dirty="0">
                <a:solidFill>
                  <a:srgbClr val="000000"/>
                </a:solidFill>
                <a:cs typeface="Arial" panose="020B0604020202020204" pitchFamily="34" charset="0"/>
              </a:rPr>
              <a:t>The fallopian tube is adjacent to the ovary and catches the ovum as it is released from the ovary</a:t>
            </a:r>
          </a:p>
          <a:p>
            <a:pPr lvl="0" eaLnBrk="0" hangingPunct="0">
              <a:spcBef>
                <a:spcPct val="20000"/>
              </a:spcBef>
              <a:defRPr/>
            </a:pPr>
            <a:endParaRPr lang="en-GB" altLang="en-US" kern="0" dirty="0">
              <a:solidFill>
                <a:srgbClr val="000000"/>
              </a:solidFill>
              <a:cs typeface="Arial" panose="020B0604020202020204" pitchFamily="34" charset="0"/>
            </a:endParaRPr>
          </a:p>
          <a:p>
            <a:pPr lvl="0" eaLnBrk="0" hangingPunct="0">
              <a:spcBef>
                <a:spcPct val="20000"/>
              </a:spcBef>
              <a:defRPr/>
            </a:pPr>
            <a:r>
              <a:rPr lang="en-GB" altLang="en-US" kern="0" dirty="0">
                <a:solidFill>
                  <a:srgbClr val="000000"/>
                </a:solidFill>
                <a:cs typeface="Arial" panose="020B0604020202020204" pitchFamily="34" charset="0"/>
              </a:rPr>
              <a:t>The ovaries are not physically attached to the fallopian tubes</a:t>
            </a:r>
          </a:p>
          <a:p>
            <a:pPr marL="742950" lvl="1" indent="-285750" defTabSz="914400" eaLnBrk="0" fontAlgn="base" hangingPunct="0">
              <a:spcBef>
                <a:spcPct val="20000"/>
              </a:spcBef>
              <a:spcAft>
                <a:spcPct val="0"/>
              </a:spcAft>
              <a:buFontTx/>
              <a:buChar char="•"/>
              <a:defRPr/>
            </a:pP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a:extLst>
              <a:ext uri="{FF2B5EF4-FFF2-40B4-BE49-F238E27FC236}">
                <a16:creationId xmlns:a16="http://schemas.microsoft.com/office/drawing/2014/main" id="{ED8C7786-E44C-4DCE-A843-791E36BEFD08}"/>
              </a:ext>
            </a:extLst>
          </p:cNvPr>
          <p:cNvPicPr>
            <a:picLocks noChangeAspect="1"/>
          </p:cNvPicPr>
          <p:nvPr/>
        </p:nvPicPr>
        <p:blipFill>
          <a:blip r:embed="rId5"/>
          <a:stretch>
            <a:fillRect/>
          </a:stretch>
        </p:blipFill>
        <p:spPr>
          <a:xfrm>
            <a:off x="7664369" y="1426805"/>
            <a:ext cx="4297987" cy="4665730"/>
          </a:xfrm>
          <a:prstGeom prst="rect">
            <a:avLst/>
          </a:prstGeom>
        </p:spPr>
      </p:pic>
      <p:pic>
        <p:nvPicPr>
          <p:cNvPr id="10" name="Audio 9">
            <a:hlinkClick r:id="" action="ppaction://media"/>
            <a:extLst>
              <a:ext uri="{FF2B5EF4-FFF2-40B4-BE49-F238E27FC236}">
                <a16:creationId xmlns:a16="http://schemas.microsoft.com/office/drawing/2014/main" id="{1009F313-997E-42FD-B280-05C30D5B2BC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1019935"/>
      </p:ext>
    </p:extLst>
  </p:cSld>
  <p:clrMapOvr>
    <a:masterClrMapping/>
  </p:clrMapOvr>
  <mc:AlternateContent xmlns:mc="http://schemas.openxmlformats.org/markup-compatibility/2006" xmlns:p14="http://schemas.microsoft.com/office/powerpoint/2010/main">
    <mc:Choice Requires="p14">
      <p:transition spd="slow" p14:dur="2000" advTm="11651"/>
    </mc:Choice>
    <mc:Fallback xmlns="">
      <p:transition spd="slow" advTm="116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14578" cy="4741453"/>
          </a:xfrm>
        </p:spPr>
        <p:txBody>
          <a:bodyPr>
            <a:noAutofit/>
          </a:bodyPr>
          <a:lstStyle/>
          <a:p>
            <a:pPr eaLnBrk="0" fontAlgn="base" hangingPunct="0">
              <a:lnSpc>
                <a:spcPct val="110000"/>
              </a:lnSpc>
              <a:spcBef>
                <a:spcPct val="20000"/>
              </a:spcBef>
              <a:spcAft>
                <a:spcPct val="0"/>
              </a:spcAft>
              <a:defRPr/>
            </a:pPr>
            <a:r>
              <a:rPr lang="en-GB" altLang="en-US" sz="2300" kern="0" dirty="0">
                <a:solidFill>
                  <a:srgbClr val="000000"/>
                </a:solidFill>
                <a:cs typeface="Arial" panose="020B0604020202020204" pitchFamily="34" charset="0"/>
              </a:rPr>
              <a:t>The ovaries have two functions – ovulation and hormone production</a:t>
            </a:r>
          </a:p>
          <a:p>
            <a:pPr eaLnBrk="0" hangingPunct="0">
              <a:lnSpc>
                <a:spcPct val="110000"/>
              </a:lnSpc>
              <a:spcBef>
                <a:spcPct val="20000"/>
              </a:spcBef>
              <a:defRPr/>
            </a:pPr>
            <a:endParaRPr lang="en-GB" sz="2300" kern="0" dirty="0">
              <a:solidFill>
                <a:srgbClr val="000000"/>
              </a:solidFill>
              <a:cs typeface="Arial" panose="020B0604020202020204" pitchFamily="34" charset="0"/>
            </a:endParaRPr>
          </a:p>
          <a:p>
            <a:pPr eaLnBrk="0" hangingPunct="0">
              <a:lnSpc>
                <a:spcPct val="110000"/>
              </a:lnSpc>
              <a:spcBef>
                <a:spcPct val="20000"/>
              </a:spcBef>
              <a:defRPr/>
            </a:pPr>
            <a:r>
              <a:rPr lang="en-GB" sz="2300" kern="0" dirty="0">
                <a:solidFill>
                  <a:srgbClr val="000000"/>
                </a:solidFill>
                <a:cs typeface="Arial" panose="020B0604020202020204" pitchFamily="34" charset="0"/>
              </a:rPr>
              <a:t>The ovaries are responsible for storing and releasing egg cells (ova) which, on release, pass into the fallopian tube making their way to the uterus </a:t>
            </a:r>
          </a:p>
          <a:p>
            <a:pPr eaLnBrk="0" fontAlgn="base" hangingPunct="0">
              <a:lnSpc>
                <a:spcPct val="110000"/>
              </a:lnSpc>
              <a:spcBef>
                <a:spcPct val="20000"/>
              </a:spcBef>
              <a:spcAft>
                <a:spcPct val="0"/>
              </a:spcAft>
              <a:defRPr/>
            </a:pPr>
            <a:endParaRPr lang="en-GB" altLang="en-US" sz="2300" kern="0" dirty="0">
              <a:solidFill>
                <a:srgbClr val="000000"/>
              </a:solidFill>
              <a:cs typeface="Arial" panose="020B0604020202020204" pitchFamily="34" charset="0"/>
            </a:endParaRPr>
          </a:p>
          <a:p>
            <a:pPr eaLnBrk="0" fontAlgn="base" hangingPunct="0">
              <a:lnSpc>
                <a:spcPct val="110000"/>
              </a:lnSpc>
              <a:spcBef>
                <a:spcPct val="20000"/>
              </a:spcBef>
              <a:spcAft>
                <a:spcPct val="0"/>
              </a:spcAft>
              <a:defRPr/>
            </a:pPr>
            <a:r>
              <a:rPr lang="en-GB" altLang="en-US" sz="2300" kern="0" dirty="0">
                <a:solidFill>
                  <a:srgbClr val="000000"/>
                </a:solidFill>
                <a:cs typeface="Arial" panose="020B0604020202020204" pitchFamily="34" charset="0"/>
              </a:rPr>
              <a:t>The production of the hormones oestrogen and progesterone controls the maturation and release of an ovum from one of the ovaries each month</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Picture 6">
            <a:extLst>
              <a:ext uri="{FF2B5EF4-FFF2-40B4-BE49-F238E27FC236}">
                <a16:creationId xmlns:a16="http://schemas.microsoft.com/office/drawing/2014/main" id="{B1682C61-7924-4C6E-82FC-B6616B37CC39}"/>
              </a:ext>
            </a:extLst>
          </p:cNvPr>
          <p:cNvPicPr>
            <a:picLocks noChangeAspect="1"/>
          </p:cNvPicPr>
          <p:nvPr/>
        </p:nvPicPr>
        <p:blipFill>
          <a:blip r:embed="rId5"/>
          <a:stretch>
            <a:fillRect/>
          </a:stretch>
        </p:blipFill>
        <p:spPr>
          <a:xfrm>
            <a:off x="7664369" y="1426805"/>
            <a:ext cx="4297987" cy="4665730"/>
          </a:xfrm>
          <a:prstGeom prst="rect">
            <a:avLst/>
          </a:prstGeom>
        </p:spPr>
      </p:pic>
      <p:pic>
        <p:nvPicPr>
          <p:cNvPr id="9" name="Audio 8">
            <a:hlinkClick r:id="" action="ppaction://media"/>
            <a:extLst>
              <a:ext uri="{FF2B5EF4-FFF2-40B4-BE49-F238E27FC236}">
                <a16:creationId xmlns:a16="http://schemas.microsoft.com/office/drawing/2014/main" id="{16121324-441A-42B7-B1F8-A5EB7D657AB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65192289"/>
      </p:ext>
    </p:extLst>
  </p:cSld>
  <p:clrMapOvr>
    <a:masterClrMapping/>
  </p:clrMapOvr>
  <mc:AlternateContent xmlns:mc="http://schemas.openxmlformats.org/markup-compatibility/2006" xmlns:p14="http://schemas.microsoft.com/office/powerpoint/2010/main">
    <mc:Choice Requires="p14">
      <p:transition spd="slow" p14:dur="2000" advTm="9948"/>
    </mc:Choice>
    <mc:Fallback xmlns="">
      <p:transition spd="slow" advTm="99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162171-FED8-45AF-9B9C-C6D100CC68BC}"/>
              </a:ext>
            </a:extLst>
          </p:cNvPr>
          <p:cNvPicPr>
            <a:picLocks noChangeAspect="1"/>
          </p:cNvPicPr>
          <p:nvPr/>
        </p:nvPicPr>
        <p:blipFill>
          <a:blip r:embed="rId5"/>
          <a:stretch>
            <a:fillRect/>
          </a:stretch>
        </p:blipFill>
        <p:spPr>
          <a:xfrm>
            <a:off x="7983794" y="2067903"/>
            <a:ext cx="3609975" cy="372427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454030" cy="4741453"/>
          </a:xfrm>
        </p:spPr>
        <p:txBody>
          <a:bodyPr>
            <a:noAutofit/>
          </a:bodyPr>
          <a:lstStyle/>
          <a:p>
            <a:pPr lvl="0" eaLnBrk="0" fontAlgn="base" hangingPunct="0">
              <a:lnSpc>
                <a:spcPct val="110000"/>
              </a:lnSpc>
              <a:spcBef>
                <a:spcPct val="20000"/>
              </a:spcBef>
              <a:spcAft>
                <a:spcPct val="0"/>
              </a:spcAft>
              <a:defRPr/>
            </a:pPr>
            <a:r>
              <a:rPr lang="en-GB" altLang="en-US" kern="0" dirty="0">
                <a:solidFill>
                  <a:srgbClr val="000000"/>
                </a:solidFill>
                <a:cs typeface="Arial" panose="020B0604020202020204" pitchFamily="34" charset="0"/>
              </a:rPr>
              <a:t>The peritoneum is a two-layered membrane that supports the abdominal cavity and produces lubricating fluid</a:t>
            </a:r>
          </a:p>
          <a:p>
            <a:pPr lvl="0" eaLnBrk="0" fontAlgn="base" hangingPunct="0">
              <a:lnSpc>
                <a:spcPct val="110000"/>
              </a:lnSpc>
              <a:spcBef>
                <a:spcPct val="20000"/>
              </a:spcBef>
              <a:spcAft>
                <a:spcPct val="0"/>
              </a:spcAft>
              <a:defRPr/>
            </a:pPr>
            <a:endParaRPr lang="en-GB" altLang="en-US" kern="0" dirty="0">
              <a:solidFill>
                <a:srgbClr val="000000"/>
              </a:solidFill>
              <a:cs typeface="Arial" panose="020B0604020202020204" pitchFamily="34" charset="0"/>
            </a:endParaRPr>
          </a:p>
          <a:p>
            <a:pPr lvl="0" eaLnBrk="0" fontAlgn="base" hangingPunct="0">
              <a:lnSpc>
                <a:spcPct val="110000"/>
              </a:lnSpc>
              <a:spcBef>
                <a:spcPct val="20000"/>
              </a:spcBef>
              <a:spcAft>
                <a:spcPct val="0"/>
              </a:spcAft>
              <a:defRPr/>
            </a:pPr>
            <a:r>
              <a:rPr lang="en-GB" altLang="en-US" kern="0" dirty="0">
                <a:solidFill>
                  <a:srgbClr val="000000"/>
                </a:solidFill>
                <a:cs typeface="Arial" panose="020B0604020202020204" pitchFamily="34" charset="0"/>
              </a:rPr>
              <a:t>The fluid allows the organs in the abdominal cavity to flow smoothly over each other and protects against infection</a:t>
            </a:r>
          </a:p>
          <a:p>
            <a:pPr marL="228594" lvl="1" eaLnBrk="0" fontAlgn="base" hangingPunct="0">
              <a:lnSpc>
                <a:spcPct val="110000"/>
              </a:lnSpc>
              <a:spcBef>
                <a:spcPct val="20000"/>
              </a:spcBef>
              <a:spcAft>
                <a:spcPct val="0"/>
              </a:spcAft>
              <a:defRPr/>
            </a:pPr>
            <a:endParaRPr lang="en-GB" altLang="en-US" sz="2400" kern="0" dirty="0">
              <a:solidFill>
                <a:srgbClr val="000000"/>
              </a:solidFill>
              <a:cs typeface="Arial" panose="020B0604020202020204" pitchFamily="34" charset="0"/>
            </a:endParaRPr>
          </a:p>
          <a:p>
            <a:pPr lvl="0" eaLnBrk="0" fontAlgn="base" hangingPunct="0">
              <a:lnSpc>
                <a:spcPct val="110000"/>
              </a:lnSpc>
              <a:spcBef>
                <a:spcPct val="20000"/>
              </a:spcBef>
              <a:spcAft>
                <a:spcPct val="0"/>
              </a:spcAft>
              <a:defRPr/>
            </a:pPr>
            <a:r>
              <a:rPr lang="en-GB" altLang="en-US" kern="0" dirty="0">
                <a:solidFill>
                  <a:srgbClr val="000000"/>
                </a:solidFill>
                <a:cs typeface="Arial" panose="020B0604020202020204" pitchFamily="34" charset="0"/>
              </a:rPr>
              <a:t>The peritoneum supports the abdominal organs and serves as a channel for their blood supply, lymphatic vessels and nerves</a:t>
            </a:r>
          </a:p>
          <a:p>
            <a:pPr marL="742950" lvl="1" indent="-285750" defTabSz="914400" eaLnBrk="0" fontAlgn="base" hangingPunct="0">
              <a:spcBef>
                <a:spcPct val="20000"/>
              </a:spcBef>
              <a:spcAft>
                <a:spcPct val="0"/>
              </a:spcAft>
              <a:buFontTx/>
              <a:buChar char="•"/>
              <a:defRPr/>
            </a:pP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10" name="Audio 9">
            <a:hlinkClick r:id="" action="ppaction://media"/>
            <a:extLst>
              <a:ext uri="{FF2B5EF4-FFF2-40B4-BE49-F238E27FC236}">
                <a16:creationId xmlns:a16="http://schemas.microsoft.com/office/drawing/2014/main" id="{5F5A3B82-6C64-410A-A79C-EE30A364A90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7286711"/>
      </p:ext>
    </p:extLst>
  </p:cSld>
  <p:clrMapOvr>
    <a:masterClrMapping/>
  </p:clrMapOvr>
  <mc:AlternateContent xmlns:mc="http://schemas.openxmlformats.org/markup-compatibility/2006" xmlns:p14="http://schemas.microsoft.com/office/powerpoint/2010/main">
    <mc:Choice Requires="p14">
      <p:transition spd="slow" p14:dur="2000" advTm="13341"/>
    </mc:Choice>
    <mc:Fallback xmlns="">
      <p:transition spd="slow" advTm="133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7737091" cy="4741453"/>
          </a:xfrm>
        </p:spPr>
        <p:txBody>
          <a:bodyPr>
            <a:noAutofit/>
          </a:bodyPr>
          <a:lstStyle/>
          <a:p>
            <a:pPr marL="0" lvl="0" indent="0" defTabSz="914400" eaLnBrk="0" fontAlgn="base" hangingPunct="0">
              <a:spcBef>
                <a:spcPct val="20000"/>
              </a:spcBef>
              <a:spcAft>
                <a:spcPct val="0"/>
              </a:spcAft>
              <a:buNone/>
              <a:defRPr/>
            </a:pPr>
            <a:r>
              <a:rPr lang="en-GB" altLang="en-US" kern="0" dirty="0">
                <a:solidFill>
                  <a:srgbClr val="000000"/>
                </a:solidFill>
              </a:rPr>
              <a:t>The regional lymph nodes for ovarian tumours are:</a:t>
            </a:r>
          </a:p>
          <a:p>
            <a:pPr marL="0" lvl="0" indent="0" defTabSz="914400" eaLnBrk="0" fontAlgn="base" hangingPunct="0">
              <a:spcBef>
                <a:spcPct val="20000"/>
              </a:spcBef>
              <a:spcAft>
                <a:spcPct val="0"/>
              </a:spcAft>
              <a:buNone/>
              <a:defRPr/>
            </a:pPr>
            <a:endParaRPr lang="en-GB" altLang="en-US" kern="0" dirty="0">
              <a:solidFill>
                <a:srgbClr val="000000"/>
              </a:solidFill>
            </a:endParaRPr>
          </a:p>
          <a:p>
            <a:pPr marL="520700" lvl="1" indent="-342900"/>
            <a:r>
              <a:rPr lang="en-US" altLang="en-US" sz="2400" dirty="0">
                <a:cs typeface="Arial" panose="020B0604020202020204" pitchFamily="34" charset="0"/>
              </a:rPr>
              <a:t>Hypogastric - obturator (in the groin) and internal iliac</a:t>
            </a:r>
          </a:p>
          <a:p>
            <a:pPr marL="520700" lvl="1" indent="-342900"/>
            <a:r>
              <a:rPr lang="en-US" altLang="en-US" sz="2400" dirty="0">
                <a:cs typeface="Arial" panose="020B0604020202020204" pitchFamily="34" charset="0"/>
              </a:rPr>
              <a:t>Common iliac &amp; External iliac</a:t>
            </a:r>
          </a:p>
          <a:p>
            <a:pPr marL="520700" lvl="1" indent="-342900"/>
            <a:r>
              <a:rPr lang="en-US" altLang="en-US" sz="2400" dirty="0">
                <a:cs typeface="Arial" panose="020B0604020202020204" pitchFamily="34" charset="0"/>
              </a:rPr>
              <a:t>Lateral sacral (in the region of the sacrum at the base of the spine)</a:t>
            </a:r>
          </a:p>
          <a:p>
            <a:pPr marL="520700" lvl="1" indent="-342900"/>
            <a:r>
              <a:rPr lang="en-US" altLang="en-US" sz="2400" dirty="0">
                <a:cs typeface="Arial" panose="020B0604020202020204" pitchFamily="34" charset="0"/>
              </a:rPr>
              <a:t>Para-aortic </a:t>
            </a:r>
            <a:r>
              <a:rPr lang="en-GB" sz="2400" dirty="0"/>
              <a:t>(located near the aorta, the main artery in the body)</a:t>
            </a:r>
            <a:endParaRPr lang="en-US" altLang="en-US" sz="2400" dirty="0">
              <a:cs typeface="Arial" panose="020B0604020202020204" pitchFamily="34" charset="0"/>
            </a:endParaRPr>
          </a:p>
          <a:p>
            <a:pPr marL="520700" lvl="1" indent="-342900"/>
            <a:r>
              <a:rPr lang="en-US" altLang="en-US" sz="2400" dirty="0">
                <a:cs typeface="Arial" panose="020B0604020202020204" pitchFamily="34" charset="0"/>
              </a:rPr>
              <a:t>Retroperitoneal (behind the peritoneum)</a:t>
            </a:r>
          </a:p>
          <a:p>
            <a:endParaRPr lang="en-GB" altLang="en-US" dirty="0"/>
          </a:p>
          <a:p>
            <a:r>
              <a:rPr lang="en-GB" altLang="en-US" dirty="0"/>
              <a:t>Inguinal nodes are classed as distant lymph nodes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grpSp>
        <p:nvGrpSpPr>
          <p:cNvPr id="7" name="Group 6">
            <a:extLst>
              <a:ext uri="{FF2B5EF4-FFF2-40B4-BE49-F238E27FC236}">
                <a16:creationId xmlns:a16="http://schemas.microsoft.com/office/drawing/2014/main" id="{61AB3A7E-1F55-4AD8-8F6D-8ABB99E14081}"/>
              </a:ext>
            </a:extLst>
          </p:cNvPr>
          <p:cNvGrpSpPr/>
          <p:nvPr/>
        </p:nvGrpSpPr>
        <p:grpSpPr>
          <a:xfrm>
            <a:off x="8431682" y="1534333"/>
            <a:ext cx="3396221" cy="4517565"/>
            <a:chOff x="5135220" y="1052736"/>
            <a:chExt cx="4008780" cy="5332375"/>
          </a:xfrm>
        </p:grpSpPr>
        <p:pic>
          <p:nvPicPr>
            <p:cNvPr id="8" name="Graphic 7">
              <a:extLst>
                <a:ext uri="{FF2B5EF4-FFF2-40B4-BE49-F238E27FC236}">
                  <a16:creationId xmlns:a16="http://schemas.microsoft.com/office/drawing/2014/main" id="{C10FD9FF-16B8-4CB5-B55A-AE20BA5C6F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3F24EFCF-6855-40FF-BFBB-EB2B42F29413}"/>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21" name="Audio 20">
            <a:hlinkClick r:id="" action="ppaction://media"/>
            <a:extLst>
              <a:ext uri="{FF2B5EF4-FFF2-40B4-BE49-F238E27FC236}">
                <a16:creationId xmlns:a16="http://schemas.microsoft.com/office/drawing/2014/main" id="{5D525C0B-BC92-4311-8424-120D0D8996E3}"/>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24205"/>
    </mc:Choice>
    <mc:Fallback xmlns="">
      <p:transition spd="slow" advTm="242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342900" lvl="0" indent="-342900" defTabSz="914400" eaLnBrk="0" fontAlgn="base" hangingPunct="0">
              <a:spcBef>
                <a:spcPct val="20000"/>
              </a:spcBef>
              <a:spcAft>
                <a:spcPct val="0"/>
              </a:spcAft>
              <a:buNone/>
              <a:defRPr/>
            </a:pPr>
            <a:r>
              <a:rPr lang="en-US" altLang="en-US" kern="0" dirty="0">
                <a:solidFill>
                  <a:srgbClr val="000000"/>
                </a:solidFill>
              </a:rPr>
              <a:t>After referral, the gynaecologist may arrange further tests which may include:</a:t>
            </a:r>
          </a:p>
          <a:p>
            <a:pPr marL="342900" lvl="0" indent="-342900" defTabSz="914400" eaLnBrk="0" fontAlgn="base" hangingPunct="0">
              <a:spcBef>
                <a:spcPct val="20000"/>
              </a:spcBef>
              <a:spcAft>
                <a:spcPct val="0"/>
              </a:spcAft>
              <a:buNone/>
              <a:defRPr/>
            </a:pPr>
            <a:endParaRPr lang="en-US" altLang="en-US" kern="0" dirty="0">
              <a:solidFill>
                <a:srgbClr val="000000"/>
              </a:solidFill>
            </a:endParaRP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Abdominal ultrasound/transvaginal ultrasound</a:t>
            </a: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CA125 blood marker</a:t>
            </a: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CT/MRI scans</a:t>
            </a: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Chest X-ray</a:t>
            </a: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Laparoscopy and biopsy</a:t>
            </a: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Cytology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8" name="Audio 7">
            <a:hlinkClick r:id="" action="ppaction://media"/>
            <a:extLst>
              <a:ext uri="{FF2B5EF4-FFF2-40B4-BE49-F238E27FC236}">
                <a16:creationId xmlns:a16="http://schemas.microsoft.com/office/drawing/2014/main" id="{EFA46693-B5CD-4030-A18C-5CA11B80376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95636221"/>
      </p:ext>
    </p:extLst>
  </p:cSld>
  <p:clrMapOvr>
    <a:masterClrMapping/>
  </p:clrMapOvr>
  <mc:AlternateContent xmlns:mc="http://schemas.openxmlformats.org/markup-compatibility/2006" xmlns:p14="http://schemas.microsoft.com/office/powerpoint/2010/main">
    <mc:Choice Requires="p14">
      <p:transition spd="slow" p14:dur="2000" advTm="12316"/>
    </mc:Choice>
    <mc:Fallback xmlns="">
      <p:transition spd="slow" advTm="123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245260" cy="4741453"/>
          </a:xfrm>
        </p:spPr>
        <p:txBody>
          <a:bodyPr>
            <a:normAutofit/>
          </a:bodyPr>
          <a:lstStyle/>
          <a:p>
            <a:pPr marL="0" lvl="0" indent="0">
              <a:buNone/>
              <a:defRPr/>
            </a:pPr>
            <a:r>
              <a:rPr lang="en-GB" b="1" dirty="0">
                <a:cs typeface="Arial" panose="020B0604020202020204" pitchFamily="34" charset="0"/>
              </a:rPr>
              <a:t>Epithelial tumours </a:t>
            </a:r>
            <a:r>
              <a:rPr lang="en-GB" dirty="0">
                <a:cs typeface="Arial" panose="020B0604020202020204" pitchFamily="34" charset="0"/>
              </a:rPr>
              <a:t>of the ovary are the most common type of ovarian cancer making up around 90% of all tumours </a:t>
            </a:r>
            <a:endParaRPr lang="en-GB" altLang="en-US" kern="0" dirty="0">
              <a:solidFill>
                <a:srgbClr val="000000"/>
              </a:solidFill>
              <a:cs typeface="Arial" panose="020B0604020202020204" pitchFamily="34" charset="0"/>
            </a:endParaRPr>
          </a:p>
          <a:p>
            <a:pPr marL="685800" lvl="2">
              <a:defRPr/>
            </a:pPr>
            <a:r>
              <a:rPr lang="en-GB" altLang="en-US" sz="2400" kern="0" dirty="0">
                <a:solidFill>
                  <a:srgbClr val="000000"/>
                </a:solidFill>
              </a:rPr>
              <a:t>High grade serous carcinoma - </a:t>
            </a:r>
            <a:r>
              <a:rPr lang="en-GB" altLang="en-US" sz="2400" b="1" kern="0" dirty="0">
                <a:solidFill>
                  <a:srgbClr val="000000"/>
                </a:solidFill>
              </a:rPr>
              <a:t>M8461/3*</a:t>
            </a:r>
          </a:p>
          <a:p>
            <a:pPr marL="685800" lvl="2">
              <a:defRPr/>
            </a:pPr>
            <a:r>
              <a:rPr lang="en-GB" altLang="en-US" sz="2400" kern="0" dirty="0">
                <a:solidFill>
                  <a:srgbClr val="000000"/>
                </a:solidFill>
              </a:rPr>
              <a:t>Low grade serous carcinoma – M8460/3</a:t>
            </a:r>
          </a:p>
          <a:p>
            <a:pPr marL="685800" lvl="2">
              <a:defRPr/>
            </a:pPr>
            <a:r>
              <a:rPr lang="en-GB" altLang="en-US" sz="2400" kern="0" dirty="0">
                <a:solidFill>
                  <a:srgbClr val="000000"/>
                </a:solidFill>
              </a:rPr>
              <a:t>Endometrioid carcinoma - M8380/3</a:t>
            </a:r>
          </a:p>
          <a:p>
            <a:pPr marL="685800" lvl="2">
              <a:defRPr/>
            </a:pPr>
            <a:r>
              <a:rPr lang="en-GB" altLang="en-US" sz="2400" kern="0" dirty="0">
                <a:solidFill>
                  <a:srgbClr val="000000"/>
                </a:solidFill>
              </a:rPr>
              <a:t>Mucinous carcinoma - M8480/3</a:t>
            </a:r>
          </a:p>
          <a:p>
            <a:pPr marL="685800" lvl="2">
              <a:defRPr/>
            </a:pPr>
            <a:r>
              <a:rPr lang="en-GB" altLang="en-US" sz="2400" kern="0" dirty="0">
                <a:solidFill>
                  <a:srgbClr val="000000"/>
                </a:solidFill>
              </a:rPr>
              <a:t>Clear cell carcinoma - M8310/3</a:t>
            </a:r>
          </a:p>
          <a:p>
            <a:pPr marL="685800" lvl="2">
              <a:defRPr/>
            </a:pPr>
            <a:endParaRPr lang="en-GB" altLang="en-US" sz="2400" kern="0" dirty="0">
              <a:solidFill>
                <a:srgbClr val="000000"/>
              </a:solidFill>
            </a:endParaRPr>
          </a:p>
          <a:p>
            <a:pPr marL="457206" lvl="2" indent="0">
              <a:buNone/>
              <a:defRPr/>
            </a:pPr>
            <a:r>
              <a:rPr lang="en-GB" sz="2400" dirty="0"/>
              <a:t>*If your cancer data management system does not list the ICD-O-3 morphology code M8461/3, please record using </a:t>
            </a:r>
            <a:r>
              <a:rPr lang="en-GB" sz="2400" b="1" dirty="0"/>
              <a:t>Serous Cystadenocarcinoma - M8441/3</a:t>
            </a:r>
            <a:r>
              <a:rPr lang="en-GB" sz="2400" dirty="0"/>
              <a:t> and record the grade as </a:t>
            </a:r>
            <a:r>
              <a:rPr lang="en-GB" sz="2400" b="1" dirty="0"/>
              <a:t>High Grade</a:t>
            </a:r>
          </a:p>
          <a:p>
            <a:pPr marL="685800" lvl="2">
              <a:defRPr/>
            </a:pPr>
            <a:endParaRPr lang="en-GB" altLang="en-US" sz="2400" kern="0" dirty="0">
              <a:solidFill>
                <a:srgbClr val="000000"/>
              </a:solidFill>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10" name="Audio 9">
            <a:hlinkClick r:id="" action="ppaction://media"/>
            <a:extLst>
              <a:ext uri="{FF2B5EF4-FFF2-40B4-BE49-F238E27FC236}">
                <a16:creationId xmlns:a16="http://schemas.microsoft.com/office/drawing/2014/main" id="{5DCAD828-7AA8-C132-244C-EE7FA0926A3D}"/>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98247261"/>
      </p:ext>
    </p:extLst>
  </p:cSld>
  <p:clrMapOvr>
    <a:masterClrMapping/>
  </p:clrMapOvr>
  <mc:AlternateContent xmlns:mc="http://schemas.openxmlformats.org/markup-compatibility/2006" xmlns:p14="http://schemas.microsoft.com/office/powerpoint/2010/main">
    <mc:Choice Requires="p14">
      <p:transition spd="slow" p14:dur="2000" advTm="10944"/>
    </mc:Choice>
    <mc:Fallback xmlns="">
      <p:transition spd="slow" advTm="109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marL="0" lvl="1" indent="0">
              <a:buNone/>
              <a:defRPr/>
            </a:pPr>
            <a:r>
              <a:rPr lang="en-GB" altLang="en-US" sz="2400" b="1" kern="0" dirty="0">
                <a:solidFill>
                  <a:srgbClr val="000000"/>
                </a:solidFill>
                <a:cs typeface="Arial" panose="020B0604020202020204" pitchFamily="34" charset="0"/>
              </a:rPr>
              <a:t>Germ cell tumours </a:t>
            </a:r>
            <a:r>
              <a:rPr lang="en-GB" altLang="en-US" sz="2400" kern="0" dirty="0">
                <a:solidFill>
                  <a:srgbClr val="000000"/>
                </a:solidFill>
                <a:cs typeface="Arial" panose="020B0604020202020204" pitchFamily="34" charset="0"/>
              </a:rPr>
              <a:t>develop in the ovum-making cells of the ovary, most are benign but not all</a:t>
            </a:r>
          </a:p>
          <a:p>
            <a:pPr marL="685800" lvl="2">
              <a:defRPr/>
            </a:pPr>
            <a:r>
              <a:rPr lang="en-GB" altLang="en-US" sz="2400" kern="0" dirty="0">
                <a:solidFill>
                  <a:srgbClr val="000000"/>
                </a:solidFill>
                <a:cs typeface="Arial" panose="020B0604020202020204" pitchFamily="34" charset="0"/>
              </a:rPr>
              <a:t>Mature Teratoma - M9080/0 - benign</a:t>
            </a:r>
          </a:p>
          <a:p>
            <a:pPr marL="685800" lvl="2">
              <a:defRPr/>
            </a:pPr>
            <a:r>
              <a:rPr lang="en-GB" altLang="en-US" sz="2400" kern="0" dirty="0">
                <a:solidFill>
                  <a:srgbClr val="000000"/>
                </a:solidFill>
                <a:cs typeface="Arial" panose="020B0604020202020204" pitchFamily="34" charset="0"/>
              </a:rPr>
              <a:t>Immature Teratoma - M9080/3 - malignant</a:t>
            </a:r>
          </a:p>
          <a:p>
            <a:pPr marL="0" lvl="1" indent="0">
              <a:buFont typeface="Arial" panose="020B0604020202020204" pitchFamily="34" charset="0"/>
              <a:buNone/>
              <a:defRPr/>
            </a:pPr>
            <a:endParaRPr lang="en-GB" altLang="en-US" sz="2400" b="1" kern="0" dirty="0">
              <a:solidFill>
                <a:srgbClr val="000000"/>
              </a:solidFill>
              <a:cs typeface="Arial" panose="020B0604020202020204" pitchFamily="34" charset="0"/>
            </a:endParaRPr>
          </a:p>
          <a:p>
            <a:pPr marL="0" lvl="1" indent="0">
              <a:buFont typeface="Arial" panose="020B0604020202020204" pitchFamily="34" charset="0"/>
              <a:buNone/>
              <a:defRPr/>
            </a:pPr>
            <a:r>
              <a:rPr lang="en-GB" altLang="en-US" sz="2400" kern="0" dirty="0">
                <a:solidFill>
                  <a:srgbClr val="000000"/>
                </a:solidFill>
                <a:cs typeface="Arial" panose="020B0604020202020204" pitchFamily="34" charset="0"/>
              </a:rPr>
              <a:t>As mature teratomas are benign they are </a:t>
            </a:r>
            <a:r>
              <a:rPr lang="en-GB" altLang="en-US" sz="2400" b="1" kern="0" dirty="0">
                <a:solidFill>
                  <a:srgbClr val="000000"/>
                </a:solidFill>
                <a:cs typeface="Arial" panose="020B0604020202020204" pitchFamily="34" charset="0"/>
              </a:rPr>
              <a:t>not</a:t>
            </a:r>
            <a:r>
              <a:rPr lang="en-GB" altLang="en-US" sz="2400" kern="0" dirty="0">
                <a:solidFill>
                  <a:srgbClr val="000000"/>
                </a:solidFill>
                <a:cs typeface="Arial" panose="020B0604020202020204" pitchFamily="34" charset="0"/>
              </a:rPr>
              <a:t> C coded in ICD10 and do not require a COSD record</a:t>
            </a:r>
          </a:p>
          <a:p>
            <a:pPr marL="457206" lvl="2" indent="0">
              <a:buNone/>
              <a:defRPr/>
            </a:pPr>
            <a:endParaRPr lang="en-GB" altLang="en-US" sz="2400" kern="0" dirty="0">
              <a:solidFill>
                <a:srgbClr val="000000"/>
              </a:solidFill>
            </a:endParaRPr>
          </a:p>
          <a:p>
            <a:pPr lvl="1">
              <a:defRPr/>
            </a:pPr>
            <a:endParaRPr lang="en-GB" altLang="en-US" sz="2400" kern="0" dirty="0">
              <a:solidFill>
                <a:srgbClr val="000000"/>
              </a:solidFill>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18" name="Audio 17">
            <a:hlinkClick r:id="" action="ppaction://media"/>
            <a:extLst>
              <a:ext uri="{FF2B5EF4-FFF2-40B4-BE49-F238E27FC236}">
                <a16:creationId xmlns:a16="http://schemas.microsoft.com/office/drawing/2014/main" id="{A47531F9-EDDF-C4AC-C6A3-76BE751D5D3C}"/>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96001959"/>
      </p:ext>
    </p:extLst>
  </p:cSld>
  <p:clrMapOvr>
    <a:masterClrMapping/>
  </p:clrMapOvr>
  <mc:AlternateContent xmlns:mc="http://schemas.openxmlformats.org/markup-compatibility/2006" xmlns:p14="http://schemas.microsoft.com/office/powerpoint/2010/main">
    <mc:Choice Requires="p14">
      <p:transition spd="slow" p14:dur="2000" advTm="7429"/>
    </mc:Choice>
    <mc:Fallback xmlns="">
      <p:transition spd="slow" advTm="74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4741453"/>
          </a:xfrm>
        </p:spPr>
        <p:txBody>
          <a:bodyPr>
            <a:normAutofit/>
          </a:bodyPr>
          <a:lstStyle/>
          <a:p>
            <a:pPr marL="0" indent="0">
              <a:buNone/>
              <a:defRPr/>
            </a:pPr>
            <a:r>
              <a:rPr lang="en-GB" altLang="en-US" b="1" kern="0" dirty="0">
                <a:solidFill>
                  <a:srgbClr val="000000"/>
                </a:solidFill>
              </a:rPr>
              <a:t>Sex cord stromal tumours </a:t>
            </a:r>
            <a:r>
              <a:rPr lang="en-GB" altLang="en-US" kern="0" dirty="0">
                <a:solidFill>
                  <a:srgbClr val="000000"/>
                </a:solidFill>
              </a:rPr>
              <a:t>arise in cells which support immature ova  </a:t>
            </a:r>
          </a:p>
          <a:p>
            <a:pPr lvl="1">
              <a:defRPr/>
            </a:pPr>
            <a:r>
              <a:rPr lang="en-GB" altLang="en-US" sz="2400" kern="0" dirty="0">
                <a:solidFill>
                  <a:srgbClr val="000000"/>
                </a:solidFill>
              </a:rPr>
              <a:t>Granulosa cell tumour</a:t>
            </a:r>
          </a:p>
          <a:p>
            <a:pPr lvl="2">
              <a:defRPr/>
            </a:pPr>
            <a:r>
              <a:rPr lang="en-GB" altLang="en-US" sz="2200" kern="0" dirty="0">
                <a:solidFill>
                  <a:srgbClr val="000000"/>
                </a:solidFill>
              </a:rPr>
              <a:t>Adult type - M8620/3 </a:t>
            </a:r>
          </a:p>
          <a:p>
            <a:pPr lvl="2">
              <a:defRPr/>
            </a:pPr>
            <a:r>
              <a:rPr lang="en-GB" altLang="en-US" sz="2200" kern="0" dirty="0">
                <a:solidFill>
                  <a:srgbClr val="000000"/>
                </a:solidFill>
              </a:rPr>
              <a:t>Juvenile type - M8622/1 – tumour of unknown or uncertain behaviour</a:t>
            </a:r>
          </a:p>
          <a:p>
            <a:pPr lvl="1">
              <a:defRPr/>
            </a:pPr>
            <a:r>
              <a:rPr lang="en-GB" altLang="en-US" sz="2400" kern="0" dirty="0">
                <a:solidFill>
                  <a:srgbClr val="000000"/>
                </a:solidFill>
              </a:rPr>
              <a:t>Sertoli-Leydig cell tumour, poorly differentiated - M8631/3</a:t>
            </a:r>
          </a:p>
          <a:p>
            <a:pPr marL="0" indent="0">
              <a:buFont typeface="Arial" panose="020B0604020202020204" pitchFamily="34" charset="0"/>
              <a:buNone/>
              <a:defRPr/>
            </a:pPr>
            <a:endParaRPr lang="en-GB" altLang="en-US" b="1" kern="0" dirty="0">
              <a:solidFill>
                <a:srgbClr val="000000"/>
              </a:solidFill>
            </a:endParaRPr>
          </a:p>
          <a:p>
            <a:pPr marL="0" indent="0">
              <a:buNone/>
              <a:defRPr/>
            </a:pPr>
            <a:r>
              <a:rPr lang="en-GB" altLang="en-US" kern="0" dirty="0">
                <a:solidFill>
                  <a:srgbClr val="000000"/>
                </a:solidFill>
                <a:cs typeface="Arial" panose="020B0604020202020204" pitchFamily="34" charset="0"/>
              </a:rPr>
              <a:t>Sex cord stromal tumours of unknown or uncertain behaviour are </a:t>
            </a:r>
            <a:r>
              <a:rPr lang="en-GB" altLang="en-US" b="1" kern="0" dirty="0">
                <a:solidFill>
                  <a:srgbClr val="000000"/>
                </a:solidFill>
                <a:cs typeface="Arial" panose="020B0604020202020204" pitchFamily="34" charset="0"/>
              </a:rPr>
              <a:t>not</a:t>
            </a:r>
            <a:r>
              <a:rPr lang="en-GB" altLang="en-US" kern="0" dirty="0">
                <a:solidFill>
                  <a:srgbClr val="000000"/>
                </a:solidFill>
                <a:cs typeface="Arial" panose="020B0604020202020204" pitchFamily="34" charset="0"/>
              </a:rPr>
              <a:t> C coded in ICD10 and do not require a COSD record</a:t>
            </a:r>
          </a:p>
          <a:p>
            <a:pPr marL="0" indent="0">
              <a:buFont typeface="Arial" panose="020B0604020202020204" pitchFamily="34" charset="0"/>
              <a:buNone/>
              <a:defRPr/>
            </a:pPr>
            <a:endParaRPr lang="en-GB" altLang="en-US" b="1" kern="0" dirty="0">
              <a:solidFill>
                <a:srgbClr val="000000"/>
              </a:solidFill>
            </a:endParaRPr>
          </a:p>
          <a:p>
            <a:pPr lvl="1">
              <a:defRPr/>
            </a:pPr>
            <a:endParaRPr lang="en-GB" altLang="en-US" sz="2400" kern="0" dirty="0">
              <a:solidFill>
                <a:srgbClr val="000000"/>
              </a:solidFill>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4" name="Audio 13">
            <a:hlinkClick r:id="" action="ppaction://media"/>
            <a:extLst>
              <a:ext uri="{FF2B5EF4-FFF2-40B4-BE49-F238E27FC236}">
                <a16:creationId xmlns:a16="http://schemas.microsoft.com/office/drawing/2014/main" id="{C7FF3CF1-7721-7583-FF57-2BE97EAF3CBF}"/>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257539"/>
      </p:ext>
    </p:extLst>
  </p:cSld>
  <p:clrMapOvr>
    <a:masterClrMapping/>
  </p:clrMapOvr>
  <mc:AlternateContent xmlns:mc="http://schemas.openxmlformats.org/markup-compatibility/2006">
    <mc:Choice xmlns:p14="http://schemas.microsoft.com/office/powerpoint/2010/main" Requires="p14">
      <p:transition spd="slow" p14:dur="2000" advTm="6872"/>
    </mc:Choice>
    <mc:Fallback>
      <p:transition spd="slow" advTm="68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pPr marL="0" lvl="0" indent="0">
              <a:buNone/>
              <a:defRPr/>
            </a:pPr>
            <a:r>
              <a:rPr lang="en-GB" altLang="en-US" b="1" kern="0" dirty="0">
                <a:solidFill>
                  <a:srgbClr val="000000"/>
                </a:solidFill>
                <a:cs typeface="Arial" panose="020B0604020202020204" pitchFamily="34" charset="0"/>
              </a:rPr>
              <a:t>Borderline tumours of the ovary </a:t>
            </a:r>
            <a:r>
              <a:rPr lang="en-GB" altLang="en-US" kern="0" dirty="0">
                <a:solidFill>
                  <a:srgbClr val="000000"/>
                </a:solidFill>
                <a:cs typeface="Arial" panose="020B0604020202020204" pitchFamily="34" charset="0"/>
              </a:rPr>
              <a:t>consist of abnormal cells which develop in the epithelial tissue covering the ovary </a:t>
            </a:r>
          </a:p>
          <a:p>
            <a:pPr lvl="1">
              <a:defRPr/>
            </a:pPr>
            <a:r>
              <a:rPr lang="en-GB" altLang="en-US" sz="2400" kern="0" dirty="0">
                <a:solidFill>
                  <a:srgbClr val="000000"/>
                </a:solidFill>
                <a:cs typeface="Arial" panose="020B0604020202020204" pitchFamily="34" charset="0"/>
              </a:rPr>
              <a:t>Slow-growing</a:t>
            </a:r>
          </a:p>
          <a:p>
            <a:pPr lvl="1">
              <a:defRPr/>
            </a:pPr>
            <a:r>
              <a:rPr lang="en-GB" sz="2400" dirty="0">
                <a:cs typeface="Arial" panose="020B0604020202020204" pitchFamily="34" charset="0"/>
              </a:rPr>
              <a:t>Can spread to other organs of the body</a:t>
            </a:r>
          </a:p>
          <a:p>
            <a:pPr marL="0" indent="0">
              <a:buNone/>
              <a:defRPr/>
            </a:pPr>
            <a:endParaRPr lang="en-GB" altLang="en-US" kern="0" dirty="0">
              <a:solidFill>
                <a:srgbClr val="000000"/>
              </a:solidFill>
              <a:cs typeface="Arial" panose="020B0604020202020204" pitchFamily="34" charset="0"/>
            </a:endParaRPr>
          </a:p>
          <a:p>
            <a:pPr marL="0" indent="0">
              <a:buNone/>
              <a:defRPr/>
            </a:pPr>
            <a:r>
              <a:rPr lang="en-GB" altLang="en-US" kern="0" dirty="0">
                <a:solidFill>
                  <a:srgbClr val="000000"/>
                </a:solidFill>
                <a:cs typeface="Arial" panose="020B0604020202020204" pitchFamily="34" charset="0"/>
              </a:rPr>
              <a:t>The 2 main types of borderline tumours are:</a:t>
            </a:r>
          </a:p>
          <a:p>
            <a:pPr lvl="1">
              <a:defRPr/>
            </a:pPr>
            <a:r>
              <a:rPr lang="en-GB" sz="2400" kern="0" dirty="0">
                <a:solidFill>
                  <a:srgbClr val="000000"/>
                </a:solidFill>
                <a:cs typeface="Arial" panose="020B0604020202020204" pitchFamily="34" charset="0"/>
              </a:rPr>
              <a:t>Serous borderline ovarian tumour - M8442/1</a:t>
            </a:r>
          </a:p>
          <a:p>
            <a:pPr lvl="1">
              <a:defRPr/>
            </a:pPr>
            <a:r>
              <a:rPr lang="en-GB" altLang="en-US" sz="2400" kern="0" dirty="0">
                <a:solidFill>
                  <a:srgbClr val="000000"/>
                </a:solidFill>
                <a:cs typeface="Arial" panose="020B0604020202020204" pitchFamily="34" charset="0"/>
              </a:rPr>
              <a:t>Mucinous</a:t>
            </a:r>
            <a:r>
              <a:rPr lang="en-GB" sz="2400" kern="0" dirty="0">
                <a:solidFill>
                  <a:srgbClr val="000000"/>
                </a:solidFill>
                <a:cs typeface="Arial" panose="020B0604020202020204" pitchFamily="34" charset="0"/>
              </a:rPr>
              <a:t> borderline ovarian tumour - M8472/1</a:t>
            </a:r>
          </a:p>
          <a:p>
            <a:pPr marL="0" indent="0">
              <a:buNone/>
              <a:defRPr/>
            </a:pPr>
            <a:endParaRPr lang="en-GB" altLang="en-US" kern="0" dirty="0">
              <a:solidFill>
                <a:srgbClr val="000000"/>
              </a:solidFill>
              <a:cs typeface="Arial" panose="020B0604020202020204" pitchFamily="34" charset="0"/>
            </a:endParaRPr>
          </a:p>
          <a:p>
            <a:pPr marL="0" indent="0">
              <a:buNone/>
              <a:defRPr/>
            </a:pPr>
            <a:r>
              <a:rPr lang="en-GB" altLang="en-US" kern="0" dirty="0">
                <a:solidFill>
                  <a:srgbClr val="000000"/>
                </a:solidFill>
                <a:cs typeface="Arial" panose="020B0604020202020204" pitchFamily="34" charset="0"/>
              </a:rPr>
              <a:t>Ordinarily, gynaecological morphologies of unknown or uncertain behaviour are </a:t>
            </a:r>
            <a:r>
              <a:rPr lang="en-GB" altLang="en-US" b="1" kern="0" dirty="0">
                <a:solidFill>
                  <a:srgbClr val="000000"/>
                </a:solidFill>
                <a:cs typeface="Arial" panose="020B0604020202020204" pitchFamily="34" charset="0"/>
              </a:rPr>
              <a:t>not</a:t>
            </a:r>
            <a:r>
              <a:rPr lang="en-GB" altLang="en-US" kern="0" dirty="0">
                <a:solidFill>
                  <a:srgbClr val="000000"/>
                </a:solidFill>
                <a:cs typeface="Arial" panose="020B0604020202020204" pitchFamily="34" charset="0"/>
              </a:rPr>
              <a:t> C coded in ICD10 and do not require a COSD record</a:t>
            </a:r>
          </a:p>
          <a:p>
            <a:pPr marL="0" indent="0">
              <a:buNone/>
              <a:defRPr/>
            </a:pPr>
            <a:r>
              <a:rPr lang="en-GB" altLang="en-US" sz="2600" b="1" kern="0" dirty="0">
                <a:solidFill>
                  <a:srgbClr val="000000"/>
                </a:solidFill>
                <a:cs typeface="Arial" panose="020B0604020202020204" pitchFamily="34" charset="0"/>
              </a:rPr>
              <a:t>However, serous &amp; mucinous ovarian borderline tumours must be recorded as an invasive C56 cancer in your cancer data management system</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3" name="Audio 12">
            <a:hlinkClick r:id="" action="ppaction://media"/>
            <a:extLst>
              <a:ext uri="{FF2B5EF4-FFF2-40B4-BE49-F238E27FC236}">
                <a16:creationId xmlns:a16="http://schemas.microsoft.com/office/drawing/2014/main" id="{E1BCFCF2-1650-CBDB-B315-BFE3A9D04575}"/>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41303236"/>
      </p:ext>
    </p:extLst>
  </p:cSld>
  <p:clrMapOvr>
    <a:masterClrMapping/>
  </p:clrMapOvr>
  <mc:AlternateContent xmlns:mc="http://schemas.openxmlformats.org/markup-compatibility/2006">
    <mc:Choice xmlns:p14="http://schemas.microsoft.com/office/powerpoint/2010/main" Requires="p14">
      <p:transition spd="slow" p14:dur="2000" advTm="15848"/>
    </mc:Choice>
    <mc:Fallback>
      <p:transition spd="slow" advTm="158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lvl="0" indent="0" defTabSz="914400" eaLnBrk="0" fontAlgn="base" hangingPunct="0">
              <a:spcBef>
                <a:spcPct val="20000"/>
              </a:spcBef>
              <a:spcAft>
                <a:spcPct val="0"/>
              </a:spcAft>
              <a:buNone/>
              <a:defRPr/>
            </a:pPr>
            <a:r>
              <a:rPr lang="en-GB" altLang="en-US" b="1" kern="0" dirty="0">
                <a:solidFill>
                  <a:srgbClr val="000000"/>
                </a:solidFill>
                <a:cs typeface="Arial" panose="020B0604020202020204" pitchFamily="34" charset="0"/>
              </a:rPr>
              <a:t>Primary peritoneal carcinomas </a:t>
            </a:r>
            <a:r>
              <a:rPr lang="en-GB" altLang="en-US" kern="0" dirty="0">
                <a:solidFill>
                  <a:srgbClr val="000000"/>
                </a:solidFill>
                <a:cs typeface="Arial" panose="020B0604020202020204" pitchFamily="34" charset="0"/>
              </a:rPr>
              <a:t>are rare cancers of the peritoneum </a:t>
            </a:r>
          </a:p>
          <a:p>
            <a:pPr marL="0" lvl="0" indent="0" defTabSz="914400" eaLnBrk="0" fontAlgn="base" hangingPunct="0">
              <a:spcBef>
                <a:spcPct val="20000"/>
              </a:spcBef>
              <a:spcAft>
                <a:spcPct val="0"/>
              </a:spcAft>
              <a:buNone/>
              <a:defRPr/>
            </a:pPr>
            <a:endParaRPr lang="en-GB" altLang="en-US" kern="0" dirty="0">
              <a:solidFill>
                <a:srgbClr val="000000"/>
              </a:solidFill>
              <a:cs typeface="Arial" panose="020B0604020202020204" pitchFamily="34" charset="0"/>
            </a:endParaRPr>
          </a:p>
          <a:p>
            <a:pPr lvl="1">
              <a:defRPr/>
            </a:pPr>
            <a:r>
              <a:rPr lang="en-GB" sz="2400" dirty="0">
                <a:cs typeface="Arial" panose="020B0604020202020204" pitchFamily="34" charset="0"/>
              </a:rPr>
              <a:t>have similar morphology to ovarian epithelial tumours </a:t>
            </a:r>
          </a:p>
          <a:p>
            <a:pPr lvl="1">
              <a:defRPr/>
            </a:pPr>
            <a:r>
              <a:rPr lang="en-GB" sz="2400" dirty="0">
                <a:cs typeface="Arial" panose="020B0604020202020204" pitchFamily="34" charset="0"/>
              </a:rPr>
              <a:t>diagnosed only if the carcinoma does not involve either the fallopian tube or the ovaries</a:t>
            </a:r>
            <a:endParaRPr lang="en-GB" altLang="en-US" sz="2400" kern="0" dirty="0">
              <a:solidFill>
                <a:srgbClr val="000000"/>
              </a:solidFill>
              <a:cs typeface="Arial" panose="020B0604020202020204" pitchFamily="34" charset="0"/>
            </a:endParaRPr>
          </a:p>
          <a:p>
            <a:pPr lvl="1">
              <a:defRPr/>
            </a:pPr>
            <a:r>
              <a:rPr lang="en-GB" altLang="en-US" sz="2400" kern="0" dirty="0">
                <a:solidFill>
                  <a:srgbClr val="000000"/>
                </a:solidFill>
                <a:cs typeface="Arial" panose="020B0604020202020204" pitchFamily="34" charset="0"/>
              </a:rPr>
              <a:t>The tests used to diagnose PPC are the same as for ovarian cancer</a:t>
            </a:r>
          </a:p>
          <a:p>
            <a:pPr lvl="1">
              <a:defRPr/>
            </a:pPr>
            <a:r>
              <a:rPr lang="en-GB" altLang="en-US" sz="2400" kern="0" dirty="0">
                <a:solidFill>
                  <a:srgbClr val="000000"/>
                </a:solidFill>
                <a:cs typeface="Arial" panose="020B0604020202020204" pitchFamily="34" charset="0"/>
              </a:rPr>
              <a:t>it is also treated and staged in the same way</a:t>
            </a:r>
          </a:p>
          <a:p>
            <a:pPr lvl="1">
              <a:defRPr/>
            </a:pPr>
            <a:endParaRPr lang="en-GB" altLang="en-US" sz="2000" kern="0" dirty="0">
              <a:solidFill>
                <a:srgbClr val="000000"/>
              </a:solidFill>
              <a:cs typeface="Arial" panose="020B0604020202020204" pitchFamily="34" charset="0"/>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11" name="Audio 10">
            <a:hlinkClick r:id="" action="ppaction://media"/>
            <a:extLst>
              <a:ext uri="{FF2B5EF4-FFF2-40B4-BE49-F238E27FC236}">
                <a16:creationId xmlns:a16="http://schemas.microsoft.com/office/drawing/2014/main" id="{35AB9220-B79B-43A5-8F98-56E037B94E8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01226742"/>
      </p:ext>
    </p:extLst>
  </p:cSld>
  <p:clrMapOvr>
    <a:masterClrMapping/>
  </p:clrMapOvr>
  <mc:AlternateContent xmlns:mc="http://schemas.openxmlformats.org/markup-compatibility/2006" xmlns:p14="http://schemas.microsoft.com/office/powerpoint/2010/main">
    <mc:Choice Requires="p14">
      <p:transition spd="slow" p14:dur="2000" advTm="16957"/>
    </mc:Choice>
    <mc:Fallback xmlns="">
      <p:transition spd="slow" advTm="169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Ovarian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31/07/2024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D8EF0B73-2DFB-48A3-930E-243BF098EEF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2513"/>
    </mc:Choice>
    <mc:Fallback xmlns="">
      <p:transition spd="slow" advTm="225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invasive ovarian cancer is classified as </a:t>
            </a:r>
            <a:r>
              <a:rPr lang="en-US" altLang="en-US" sz="2400" b="1" kern="0" dirty="0">
                <a:solidFill>
                  <a:srgbClr val="000000"/>
                </a:solidFill>
              </a:rPr>
              <a:t>C56X</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If diagnostic investigations conclude a primary peritoneal carcinoma, this is classified as:</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C48.1</a:t>
            </a:r>
            <a:r>
              <a:rPr lang="en-US" altLang="en-US" sz="2200" kern="0" dirty="0">
                <a:solidFill>
                  <a:srgbClr val="000000"/>
                </a:solidFill>
              </a:rPr>
              <a:t> – Specified parts of peritoneum</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C48.2</a:t>
            </a:r>
            <a:r>
              <a:rPr lang="en-US" altLang="en-US" sz="2200" kern="0" dirty="0">
                <a:solidFill>
                  <a:srgbClr val="000000"/>
                </a:solidFill>
              </a:rPr>
              <a:t> – Peritoneum, unspecified</a:t>
            </a:r>
          </a:p>
          <a:p>
            <a:pPr marL="1200138" lvl="2" indent="-285750" defTabSz="914400" eaLnBrk="0" fontAlgn="base" hangingPunct="0">
              <a:spcBef>
                <a:spcPct val="20000"/>
              </a:spcBef>
              <a:spcAft>
                <a:spcPct val="0"/>
              </a:spcAft>
              <a:buFontTx/>
              <a:buChar char="•"/>
              <a:defRPr/>
            </a:pPr>
            <a:r>
              <a:rPr lang="en-US" altLang="en-US" sz="2200" b="1" kern="0" dirty="0">
                <a:solidFill>
                  <a:srgbClr val="000000"/>
                </a:solidFill>
              </a:rPr>
              <a:t>C48.8</a:t>
            </a:r>
            <a:r>
              <a:rPr lang="en-US" altLang="en-US" sz="2200" kern="0" dirty="0">
                <a:solidFill>
                  <a:srgbClr val="000000"/>
                </a:solidFill>
              </a:rPr>
              <a:t> – Overlapping lesion of retroperitoneum &amp; peritoneum</a:t>
            </a:r>
          </a:p>
          <a:p>
            <a:endParaRPr lang="en-US" altLang="en-US" kern="0" dirty="0">
              <a:solidFill>
                <a:srgbClr val="000000"/>
              </a:solidFill>
            </a:endParaRPr>
          </a:p>
          <a:p>
            <a:r>
              <a:rPr lang="en-US" altLang="en-US" kern="0" dirty="0">
                <a:solidFill>
                  <a:srgbClr val="000000"/>
                </a:solidFill>
              </a:rPr>
              <a:t>All invasive ICD10 codes must be recorded</a:t>
            </a:r>
            <a:endParaRPr lang="en-US" altLang="en-US" b="1"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10" name="Audio 9">
            <a:hlinkClick r:id="" action="ppaction://media"/>
            <a:extLst>
              <a:ext uri="{FF2B5EF4-FFF2-40B4-BE49-F238E27FC236}">
                <a16:creationId xmlns:a16="http://schemas.microsoft.com/office/drawing/2014/main" id="{1B2A733C-06E4-4F59-A1EA-919634EDE0F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500622478"/>
      </p:ext>
    </p:extLst>
  </p:cSld>
  <p:clrMapOvr>
    <a:masterClrMapping/>
  </p:clrMapOvr>
  <mc:AlternateContent xmlns:mc="http://schemas.openxmlformats.org/markup-compatibility/2006" xmlns:p14="http://schemas.microsoft.com/office/powerpoint/2010/main">
    <mc:Choice Requires="p14">
      <p:transition spd="slow" p14:dur="2000" advTm="13198"/>
    </mc:Choice>
    <mc:Fallback xmlns="">
      <p:transition spd="slow" advTm="131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742950" lvl="1" indent="-285750" defTabSz="914400" eaLnBrk="0" fontAlgn="base" hangingPunct="0">
              <a:spcBef>
                <a:spcPct val="20000"/>
              </a:spcBef>
              <a:spcAft>
                <a:spcPct val="0"/>
              </a:spcAft>
              <a:buFontTx/>
              <a:buChar char="•"/>
              <a:defRPr/>
            </a:pPr>
            <a:r>
              <a:rPr lang="en-US" altLang="en-US" sz="2400" kern="0" dirty="0">
                <a:solidFill>
                  <a:srgbClr val="000000"/>
                </a:solidFill>
              </a:rPr>
              <a:t>Once diagnosed, an in situ ovarian tumour is classified as </a:t>
            </a:r>
            <a:r>
              <a:rPr lang="en-US" altLang="en-US" sz="2400" b="1" kern="0" dirty="0">
                <a:solidFill>
                  <a:srgbClr val="000000"/>
                </a:solidFill>
              </a:rPr>
              <a:t>D07.3</a:t>
            </a:r>
          </a:p>
          <a:p>
            <a:pPr marL="742950" lvl="1" indent="-285750" defTabSz="914400" eaLnBrk="0" fontAlgn="base" hangingPunct="0">
              <a:spcBef>
                <a:spcPct val="20000"/>
              </a:spcBef>
              <a:spcAft>
                <a:spcPct val="0"/>
              </a:spcAft>
              <a:buFontTx/>
              <a:buChar char="•"/>
              <a:defRPr/>
            </a:pPr>
            <a:endParaRPr lang="en-US" altLang="en-US" sz="2400" kern="0" dirty="0">
              <a:solidFill>
                <a:srgbClr val="000000"/>
              </a:solidFill>
            </a:endParaRP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It should be noted that while your clinical team may request that D07.3 in-situ ovarian tumours are recorded, these do not currently require a COSD submission from your cancer data management system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10" name="Audio 9">
            <a:hlinkClick r:id="" action="ppaction://media"/>
            <a:extLst>
              <a:ext uri="{FF2B5EF4-FFF2-40B4-BE49-F238E27FC236}">
                <a16:creationId xmlns:a16="http://schemas.microsoft.com/office/drawing/2014/main" id="{86343A9A-59FC-4B9B-96F9-3362CD3967D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13078035"/>
      </p:ext>
    </p:extLst>
  </p:cSld>
  <p:clrMapOvr>
    <a:masterClrMapping/>
  </p:clrMapOvr>
  <mc:AlternateContent xmlns:mc="http://schemas.openxmlformats.org/markup-compatibility/2006" xmlns:p14="http://schemas.microsoft.com/office/powerpoint/2010/main">
    <mc:Choice Requires="p14">
      <p:transition spd="slow" p14:dur="2000" advTm="7632"/>
    </mc:Choice>
    <mc:Fallback xmlns="">
      <p:transition spd="slow" advTm="76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indent="0">
              <a:buNone/>
              <a:defRPr/>
            </a:pPr>
            <a:r>
              <a:rPr lang="en-GB" altLang="en-US" kern="0" dirty="0">
                <a:solidFill>
                  <a:srgbClr val="000000"/>
                </a:solidFill>
                <a:cs typeface="Arial" panose="020B0604020202020204" pitchFamily="34" charset="0"/>
              </a:rPr>
              <a:t>There are several different grading systems for ovarian carcinomas, each grading system being dependent on the morphological growth type of the tumour</a:t>
            </a:r>
          </a:p>
          <a:p>
            <a:pPr marL="0" lvl="0" indent="0" defTabSz="914400" eaLnBrk="0" fontAlgn="base" hangingPunct="0">
              <a:spcBef>
                <a:spcPct val="20000"/>
              </a:spcBef>
              <a:spcAft>
                <a:spcPct val="0"/>
              </a:spcAft>
              <a:buNone/>
              <a:defRPr/>
            </a:pPr>
            <a:endParaRPr lang="en-GB" altLang="en-US" kern="0" dirty="0">
              <a:solidFill>
                <a:srgbClr val="000000"/>
              </a:solidFill>
            </a:endParaRPr>
          </a:p>
          <a:p>
            <a:pPr marL="0" lvl="0" indent="0" defTabSz="914400" eaLnBrk="0" fontAlgn="base" hangingPunct="0">
              <a:spcBef>
                <a:spcPct val="20000"/>
              </a:spcBef>
              <a:spcAft>
                <a:spcPct val="0"/>
              </a:spcAft>
              <a:buNone/>
              <a:defRPr/>
            </a:pPr>
            <a:r>
              <a:rPr lang="en-GB" altLang="en-US" kern="0" dirty="0">
                <a:solidFill>
                  <a:srgbClr val="000000"/>
                </a:solidFill>
              </a:rPr>
              <a:t>Serous carcinomas of the ovary and peritoneum are graded using a two-tier system: high grade or low grade</a:t>
            </a:r>
          </a:p>
          <a:p>
            <a:pPr marL="0" lvl="0" indent="0" defTabSz="914400" eaLnBrk="0" fontAlgn="base" hangingPunct="0">
              <a:spcBef>
                <a:spcPct val="20000"/>
              </a:spcBef>
              <a:spcAft>
                <a:spcPct val="0"/>
              </a:spcAft>
              <a:buNone/>
              <a:defRPr/>
            </a:pPr>
            <a:endParaRPr lang="en-GB" altLang="en-US" kern="0" dirty="0">
              <a:solidFill>
                <a:srgbClr val="000000"/>
              </a:solidFill>
            </a:endParaRPr>
          </a:p>
          <a:p>
            <a:pPr lvl="1">
              <a:defRPr/>
            </a:pPr>
            <a:r>
              <a:rPr lang="en-GB" altLang="en-US" sz="2400" kern="0" dirty="0">
                <a:solidFill>
                  <a:srgbClr val="000000"/>
                </a:solidFill>
              </a:rPr>
              <a:t>Low grade serous carcinomas are much less common, arising from a pre-existing benign or borderline tumour in many instances</a:t>
            </a:r>
          </a:p>
          <a:p>
            <a:pPr lvl="1">
              <a:defRPr/>
            </a:pPr>
            <a:r>
              <a:rPr lang="en-GB" altLang="en-US" sz="2400" kern="0" dirty="0">
                <a:solidFill>
                  <a:srgbClr val="000000"/>
                </a:solidFill>
              </a:rPr>
              <a:t>High grade serous carcinoma is much more common and is thought to arise directly from fallopian tube epithelium of ovarian inclusion cysts  </a:t>
            </a:r>
          </a:p>
          <a:p>
            <a:pPr marL="342900" lvl="0" indent="-342900" defTabSz="914400" eaLnBrk="0" fontAlgn="base" hangingPunct="0">
              <a:spcBef>
                <a:spcPct val="20000"/>
              </a:spcBef>
              <a:spcAft>
                <a:spcPct val="0"/>
              </a:spcAft>
              <a:buNone/>
              <a:defRPr/>
            </a:pPr>
            <a:endParaRPr lang="en-GB" altLang="en-US" kern="0" dirty="0">
              <a:solidFill>
                <a:srgbClr val="000000"/>
              </a:solidFill>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9" name="Audio 8">
            <a:hlinkClick r:id="" action="ppaction://media"/>
            <a:extLst>
              <a:ext uri="{FF2B5EF4-FFF2-40B4-BE49-F238E27FC236}">
                <a16:creationId xmlns:a16="http://schemas.microsoft.com/office/drawing/2014/main" id="{25467692-CA2B-464D-B180-06BB3E2004F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43859769"/>
      </p:ext>
    </p:extLst>
  </p:cSld>
  <p:clrMapOvr>
    <a:masterClrMapping/>
  </p:clrMapOvr>
  <mc:AlternateContent xmlns:mc="http://schemas.openxmlformats.org/markup-compatibility/2006" xmlns:p14="http://schemas.microsoft.com/office/powerpoint/2010/main">
    <mc:Choice Requires="p14">
      <p:transition spd="slow" p14:dur="2000" advTm="10180"/>
    </mc:Choice>
    <mc:Fallback xmlns="">
      <p:transition spd="slow" advTm="101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1"/>
            <a:ext cx="10515600" cy="4639612"/>
          </a:xfrm>
        </p:spPr>
        <p:txBody>
          <a:bodyPr>
            <a:normAutofit/>
          </a:bodyPr>
          <a:lstStyle/>
          <a:p>
            <a:pPr marL="0" indent="0">
              <a:buNone/>
              <a:defRPr/>
            </a:pPr>
            <a:r>
              <a:rPr lang="en-GB" altLang="en-US" kern="0" dirty="0">
                <a:solidFill>
                  <a:srgbClr val="000000"/>
                </a:solidFill>
                <a:cs typeface="Arial" panose="020B0604020202020204" pitchFamily="34" charset="0"/>
              </a:rPr>
              <a:t>Ovarian endometrioid carcinomas and mucinous carcinomas are graded using the FIGO grading system:</a:t>
            </a:r>
          </a:p>
          <a:p>
            <a:pPr marL="0" indent="0">
              <a:buNone/>
              <a:defRPr/>
            </a:pPr>
            <a:endParaRPr lang="en-GB" altLang="en-US" kern="0" dirty="0">
              <a:solidFill>
                <a:srgbClr val="000000"/>
              </a:solidFill>
              <a:cs typeface="Arial" panose="020B0604020202020204" pitchFamily="34" charset="0"/>
            </a:endParaRPr>
          </a:p>
          <a:p>
            <a:pPr marL="0" indent="0">
              <a:buNone/>
              <a:defRPr/>
            </a:pPr>
            <a:r>
              <a:rPr lang="en-GB" altLang="en-US" sz="2000" kern="0" dirty="0">
                <a:solidFill>
                  <a:srgbClr val="000000"/>
                </a:solidFill>
                <a:cs typeface="Arial" panose="020B0604020202020204" pitchFamily="34" charset="0"/>
              </a:rPr>
              <a:t>	Low grade / 1	</a:t>
            </a:r>
            <a:r>
              <a:rPr lang="en-GB" sz="2000" kern="0" dirty="0">
                <a:solidFill>
                  <a:srgbClr val="000000"/>
                </a:solidFill>
                <a:cs typeface="Arial" panose="020B0604020202020204" pitchFamily="34" charset="0"/>
              </a:rPr>
              <a:t>	Cancer cells are well differentiated, slow growing</a:t>
            </a:r>
          </a:p>
          <a:p>
            <a:pPr marL="0" indent="0">
              <a:buNone/>
              <a:defRPr/>
            </a:pPr>
            <a:r>
              <a:rPr lang="en-GB" sz="2000" kern="0" dirty="0">
                <a:solidFill>
                  <a:srgbClr val="000000"/>
                </a:solidFill>
                <a:cs typeface="Arial" panose="020B0604020202020204" pitchFamily="34" charset="0"/>
              </a:rPr>
              <a:t>	Moderate grade / 2	Cancer cells are moderately differentiated, faster growing</a:t>
            </a:r>
          </a:p>
          <a:p>
            <a:pPr marL="0" indent="0">
              <a:buNone/>
              <a:defRPr/>
            </a:pPr>
            <a:r>
              <a:rPr lang="en-GB" sz="2000" kern="0" dirty="0">
                <a:solidFill>
                  <a:srgbClr val="000000"/>
                </a:solidFill>
                <a:cs typeface="Arial" panose="020B0604020202020204" pitchFamily="34" charset="0"/>
              </a:rPr>
              <a:t>	High grade / 3		Cancer cells are poorly differentiated, fast growing</a:t>
            </a:r>
          </a:p>
          <a:p>
            <a:pPr marL="0" lvl="0" indent="0" fontAlgn="base">
              <a:spcAft>
                <a:spcPct val="0"/>
              </a:spcAft>
              <a:buNone/>
              <a:defRPr/>
            </a:pPr>
            <a:endParaRPr lang="en-GB" altLang="en-US" kern="0" dirty="0">
              <a:solidFill>
                <a:srgbClr val="000000"/>
              </a:solidFill>
              <a:cs typeface="Arial" panose="020B0604020202020204" pitchFamily="34" charset="0"/>
            </a:endParaRPr>
          </a:p>
          <a:p>
            <a:pPr marL="0" lvl="0" indent="0" fontAlgn="base">
              <a:spcAft>
                <a:spcPct val="0"/>
              </a:spcAft>
              <a:buNone/>
              <a:defRPr/>
            </a:pPr>
            <a:r>
              <a:rPr lang="en-GB" altLang="en-US" kern="0" dirty="0">
                <a:solidFill>
                  <a:srgbClr val="000000"/>
                </a:solidFill>
                <a:cs typeface="Arial" panose="020B0604020202020204" pitchFamily="34" charset="0"/>
              </a:rPr>
              <a:t>Clear cell carcinoma and carcinosarcoma of the ovary are automatically regarded as high grade or grade 3</a:t>
            </a:r>
          </a:p>
          <a:p>
            <a:pPr marL="0" lvl="0" indent="0" defTabSz="914400" eaLnBrk="0" fontAlgn="base" hangingPunct="0">
              <a:spcBef>
                <a:spcPct val="20000"/>
              </a:spcBef>
              <a:spcAft>
                <a:spcPct val="0"/>
              </a:spcAft>
              <a:buNone/>
              <a:defRPr/>
            </a:pPr>
            <a:endParaRPr lang="en-GB" altLang="en-US" sz="2000" kern="0" dirty="0">
              <a:solidFill>
                <a:srgbClr val="000000"/>
              </a:solidFill>
            </a:endParaRPr>
          </a:p>
          <a:p>
            <a:pPr marL="0" indent="0">
              <a:buNone/>
              <a:defRPr/>
            </a:pPr>
            <a:endParaRPr lang="en-GB" sz="20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9" name="Audio 8">
            <a:hlinkClick r:id="" action="ppaction://media"/>
            <a:extLst>
              <a:ext uri="{FF2B5EF4-FFF2-40B4-BE49-F238E27FC236}">
                <a16:creationId xmlns:a16="http://schemas.microsoft.com/office/drawing/2014/main" id="{D3168CFC-8A10-42A4-B488-D6A99617042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62369306"/>
      </p:ext>
    </p:extLst>
  </p:cSld>
  <p:clrMapOvr>
    <a:masterClrMapping/>
  </p:clrMapOvr>
  <mc:AlternateContent xmlns:mc="http://schemas.openxmlformats.org/markup-compatibility/2006" xmlns:p14="http://schemas.microsoft.com/office/powerpoint/2010/main">
    <mc:Choice Requires="p14">
      <p:transition spd="slow" p14:dur="2000" advTm="14874"/>
    </mc:Choice>
    <mc:Fallback xmlns="">
      <p:transition spd="slow" advTm="148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0" lvl="0" indent="0" defTabSz="914400" eaLnBrk="0" fontAlgn="base" hangingPunct="0">
              <a:spcBef>
                <a:spcPct val="20000"/>
              </a:spcBef>
              <a:spcAft>
                <a:spcPct val="0"/>
              </a:spcAft>
              <a:buNone/>
              <a:defRPr/>
            </a:pPr>
            <a:r>
              <a:rPr lang="en-US" altLang="en-US" kern="0" dirty="0">
                <a:solidFill>
                  <a:srgbClr val="000000"/>
                </a:solidFill>
              </a:rPr>
              <a:t>Ovarian  and primary peritoneal </a:t>
            </a:r>
            <a:r>
              <a:rPr lang="en-GB" altLang="en-US" kern="0" dirty="0">
                <a:solidFill>
                  <a:srgbClr val="000000"/>
                </a:solidFill>
              </a:rPr>
              <a:t>tumours</a:t>
            </a:r>
            <a:r>
              <a:rPr lang="en-US" altLang="en-US" kern="0" dirty="0">
                <a:solidFill>
                  <a:srgbClr val="000000"/>
                </a:solidFill>
              </a:rPr>
              <a:t> </a:t>
            </a:r>
            <a:r>
              <a:rPr lang="en-GB" altLang="en-US" kern="0" dirty="0">
                <a:solidFill>
                  <a:srgbClr val="000000"/>
                </a:solidFill>
              </a:rPr>
              <a:t>are staged using the FIGO staging system</a:t>
            </a:r>
          </a:p>
          <a:p>
            <a:pPr marL="342900" lvl="0" indent="-342900" defTabSz="914400" eaLnBrk="0" fontAlgn="base" hangingPunct="0">
              <a:spcBef>
                <a:spcPct val="20000"/>
              </a:spcBef>
              <a:spcAft>
                <a:spcPct val="0"/>
              </a:spcAft>
              <a:buNone/>
              <a:defRPr/>
            </a:pPr>
            <a:endParaRPr lang="en-GB" altLang="en-US" sz="1200" kern="0" dirty="0">
              <a:solidFill>
                <a:srgbClr val="000000"/>
              </a:solidFill>
            </a:endParaRPr>
          </a:p>
          <a:p>
            <a:r>
              <a:rPr lang="en-GB" altLang="en-US" kern="0" dirty="0">
                <a:solidFill>
                  <a:srgbClr val="000000"/>
                </a:solidFill>
              </a:rPr>
              <a:t>Please refer to the NDRS Training Module: KPI – Gynaecology Staging 101 </a:t>
            </a:r>
            <a:r>
              <a:rPr lang="en-GB" altLang="en-US" kern="0" dirty="0">
                <a:solidFill>
                  <a:srgbClr val="000000"/>
                </a:solidFill>
                <a:hlinkClick r:id="rId5"/>
              </a:rPr>
              <a:t>https://digital.nhs.uk/ndrs/data/cancer-data-training-materials</a:t>
            </a:r>
            <a:r>
              <a:rPr lang="en-GB" altLang="en-US" kern="0" dirty="0">
                <a:solidFill>
                  <a:srgbClr val="000000"/>
                </a:solidFill>
              </a:rPr>
              <a:t> </a:t>
            </a:r>
          </a:p>
          <a:p>
            <a:r>
              <a:rPr lang="en-GB" altLang="en-US" kern="0" dirty="0">
                <a:solidFill>
                  <a:srgbClr val="000000"/>
                </a:solidFill>
              </a:rPr>
              <a:t>Gynaecological cancer staging data sheets (for clinical use) can be found on the NDRS website: </a:t>
            </a:r>
            <a:r>
              <a:rPr lang="en-GB" altLang="en-US" kern="0" dirty="0">
                <a:solidFill>
                  <a:srgbClr val="000000"/>
                </a:solidFill>
                <a:hlinkClick r:id="rId6"/>
              </a:rPr>
              <a:t>https://digital.nhs.uk/ndrs/data/cancer-data-training-materials/staging-sheets</a:t>
            </a:r>
            <a:r>
              <a:rPr lang="en-GB" altLang="en-US" kern="0" dirty="0">
                <a:solidFill>
                  <a:srgbClr val="000000"/>
                </a:solidFill>
              </a:rPr>
              <a:t> </a:t>
            </a:r>
            <a:endParaRPr lang="en-GB" altLang="en-US" dirty="0"/>
          </a:p>
          <a:p>
            <a:pPr marL="342900" lvl="0" indent="-342900" defTabSz="914400" eaLnBrk="0" fontAlgn="base" hangingPunct="0">
              <a:spcBef>
                <a:spcPct val="20000"/>
              </a:spcBef>
              <a:spcAft>
                <a:spcPct val="0"/>
              </a:spcAft>
              <a:buNone/>
              <a:defRPr/>
            </a:pPr>
            <a:endParaRPr lang="en-GB" altLang="en-US" sz="1200" kern="0" dirty="0">
              <a:solidFill>
                <a:srgbClr val="000000"/>
              </a:solidFill>
            </a:endParaRPr>
          </a:p>
          <a:p>
            <a:pPr marL="342900" lvl="0" indent="-342900" defTabSz="914400" eaLnBrk="0" fontAlgn="base" hangingPunct="0">
              <a:spcBef>
                <a:spcPct val="20000"/>
              </a:spcBef>
              <a:spcAft>
                <a:spcPct val="0"/>
              </a:spcAft>
              <a:buNone/>
              <a:defRPr/>
            </a:pPr>
            <a:endParaRPr lang="en-GB" altLang="en-US" sz="1200" kern="0" dirty="0">
              <a:solidFill>
                <a:srgbClr val="000000"/>
              </a:solidFill>
            </a:endParaRPr>
          </a:p>
          <a:p>
            <a:pPr marL="342900" lvl="0" indent="-342900" defTabSz="914400" eaLnBrk="0" fontAlgn="base" hangingPunct="0">
              <a:spcBef>
                <a:spcPct val="20000"/>
              </a:spcBef>
              <a:spcAft>
                <a:spcPct val="0"/>
              </a:spcAft>
              <a:buNone/>
              <a:defRPr/>
            </a:pPr>
            <a:endParaRPr lang="en-GB" altLang="en-US" sz="1200" kern="0" dirty="0">
              <a:solidFill>
                <a:srgbClr val="000000"/>
              </a:solidFill>
            </a:endParaRP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8" name="Audio 7">
            <a:hlinkClick r:id="" action="ppaction://media"/>
            <a:extLst>
              <a:ext uri="{FF2B5EF4-FFF2-40B4-BE49-F238E27FC236}">
                <a16:creationId xmlns:a16="http://schemas.microsoft.com/office/drawing/2014/main" id="{68740CB6-D889-4EAA-9324-AB7ED08C1EA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66351656"/>
      </p:ext>
    </p:extLst>
  </p:cSld>
  <p:clrMapOvr>
    <a:masterClrMapping/>
  </p:clrMapOvr>
  <mc:AlternateContent xmlns:mc="http://schemas.openxmlformats.org/markup-compatibility/2006" xmlns:p14="http://schemas.microsoft.com/office/powerpoint/2010/main">
    <mc:Choice Requires="p14">
      <p:transition spd="slow" p14:dur="2000" advTm="16589"/>
    </mc:Choice>
    <mc:Fallback xmlns="">
      <p:transition spd="slow" advTm="165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fontScale="92500" lnSpcReduction="20000"/>
          </a:bodyPr>
          <a:lstStyle/>
          <a:p>
            <a:pPr marL="342900" lvl="0" indent="-342900" defTabSz="914400" eaLnBrk="0" fontAlgn="base" hangingPunct="0">
              <a:spcBef>
                <a:spcPct val="20000"/>
              </a:spcBef>
              <a:spcAft>
                <a:spcPct val="0"/>
              </a:spcAft>
              <a:buNone/>
              <a:defRPr/>
            </a:pPr>
            <a:r>
              <a:rPr lang="en-GB" altLang="en-US" b="1" kern="0" dirty="0">
                <a:solidFill>
                  <a:srgbClr val="000000"/>
                </a:solidFill>
              </a:rPr>
              <a:t>Surgery</a:t>
            </a:r>
          </a:p>
          <a:p>
            <a:pPr marL="342900" lvl="0" indent="-342900" defTabSz="914400" fontAlgn="base">
              <a:spcBef>
                <a:spcPct val="20000"/>
              </a:spcBef>
              <a:spcAft>
                <a:spcPct val="0"/>
              </a:spcAft>
              <a:buNone/>
              <a:defRPr/>
            </a:pPr>
            <a:endParaRPr lang="en-GB" altLang="en-US" kern="0" dirty="0">
              <a:solidFill>
                <a:srgbClr val="000000"/>
              </a:solidFill>
            </a:endParaRPr>
          </a:p>
          <a:p>
            <a:pPr marL="0" lvl="0" indent="0" defTabSz="914400" fontAlgn="base">
              <a:spcBef>
                <a:spcPct val="20000"/>
              </a:spcBef>
              <a:spcAft>
                <a:spcPct val="0"/>
              </a:spcAft>
              <a:buNone/>
              <a:defRPr/>
            </a:pPr>
            <a:r>
              <a:rPr lang="en-GB" altLang="en-US" kern="0" dirty="0">
                <a:solidFill>
                  <a:srgbClr val="000000"/>
                </a:solidFill>
              </a:rPr>
              <a:t>Surgery is the preferred treatment for ovarian cancer to ensure as much tumour is removed as possible but this will depend on the extent of tumour spread</a:t>
            </a:r>
          </a:p>
          <a:p>
            <a:pPr marL="0" lvl="0" indent="0" defTabSz="914400" fontAlgn="base">
              <a:spcBef>
                <a:spcPct val="20000"/>
              </a:spcBef>
              <a:spcAft>
                <a:spcPct val="0"/>
              </a:spcAft>
              <a:buNone/>
              <a:defRPr/>
            </a:pPr>
            <a:endParaRPr lang="en-GB" altLang="en-US" kern="0" dirty="0">
              <a:solidFill>
                <a:srgbClr val="000000"/>
              </a:solidFill>
            </a:endParaRPr>
          </a:p>
          <a:p>
            <a:pPr marL="0" lvl="0" indent="0">
              <a:buNone/>
              <a:defRPr/>
            </a:pPr>
            <a:r>
              <a:rPr lang="en-GB" altLang="en-US" kern="0" dirty="0">
                <a:solidFill>
                  <a:srgbClr val="000000"/>
                </a:solidFill>
              </a:rPr>
              <a:t>In most cases surgery involves:</a:t>
            </a:r>
          </a:p>
          <a:p>
            <a:pPr lvl="1">
              <a:defRPr/>
            </a:pPr>
            <a:r>
              <a:rPr lang="en-GB" altLang="en-US" sz="2400" kern="0" dirty="0">
                <a:solidFill>
                  <a:srgbClr val="000000"/>
                </a:solidFill>
              </a:rPr>
              <a:t>Bilateral </a:t>
            </a:r>
            <a:r>
              <a:rPr lang="en-GB" altLang="en-US" sz="2400" kern="0" dirty="0" err="1">
                <a:solidFill>
                  <a:srgbClr val="000000"/>
                </a:solidFill>
              </a:rPr>
              <a:t>salpingo</a:t>
            </a:r>
            <a:r>
              <a:rPr lang="en-GB" altLang="en-US" sz="2400" kern="0" dirty="0">
                <a:solidFill>
                  <a:srgbClr val="000000"/>
                </a:solidFill>
              </a:rPr>
              <a:t>-oophorectomy (BSO) – removal of both ovaries &amp; fallopian tubes</a:t>
            </a:r>
          </a:p>
          <a:p>
            <a:pPr lvl="1">
              <a:defRPr/>
            </a:pPr>
            <a:r>
              <a:rPr lang="en-GB" altLang="en-US" sz="2400" kern="0" dirty="0">
                <a:solidFill>
                  <a:srgbClr val="000000"/>
                </a:solidFill>
              </a:rPr>
              <a:t>Hysterectomy, abdominal (TAH) or vaginal (TVH) – removal of the uterus +/- other organs</a:t>
            </a:r>
          </a:p>
          <a:p>
            <a:pPr lvl="1">
              <a:defRPr/>
            </a:pPr>
            <a:r>
              <a:rPr lang="en-GB" altLang="en-US" sz="2400" kern="0" dirty="0">
                <a:solidFill>
                  <a:srgbClr val="000000"/>
                </a:solidFill>
              </a:rPr>
              <a:t>Omentectomy – removal of a fold of fatty tissue within the peritoneum</a:t>
            </a:r>
          </a:p>
          <a:p>
            <a:pPr lvl="1">
              <a:defRPr/>
            </a:pPr>
            <a:endParaRPr lang="en-GB" altLang="en-US" sz="2400" kern="0" dirty="0">
              <a:solidFill>
                <a:srgbClr val="000000"/>
              </a:solidFill>
            </a:endParaRPr>
          </a:p>
          <a:p>
            <a:pPr marL="0" indent="0">
              <a:buNone/>
              <a:defRPr/>
            </a:pPr>
            <a:r>
              <a:rPr lang="en-GB" altLang="en-US" kern="0" dirty="0">
                <a:solidFill>
                  <a:srgbClr val="000000"/>
                </a:solidFill>
              </a:rPr>
              <a:t>Borderline or low grade very early stage ovarian tumours may only require removal of the diseased ovary and associated fallopian tube</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11" name="Audio 10">
            <a:hlinkClick r:id="" action="ppaction://media"/>
            <a:extLst>
              <a:ext uri="{FF2B5EF4-FFF2-40B4-BE49-F238E27FC236}">
                <a16:creationId xmlns:a16="http://schemas.microsoft.com/office/drawing/2014/main" id="{59CC9DA8-F885-4C65-8EE3-2DC8E16FDB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16636291"/>
      </p:ext>
    </p:extLst>
  </p:cSld>
  <p:clrMapOvr>
    <a:masterClrMapping/>
  </p:clrMapOvr>
  <mc:AlternateContent xmlns:mc="http://schemas.openxmlformats.org/markup-compatibility/2006" xmlns:p14="http://schemas.microsoft.com/office/powerpoint/2010/main">
    <mc:Choice Requires="p14">
      <p:transition spd="slow" p14:dur="2000" advTm="20699"/>
    </mc:Choice>
    <mc:Fallback xmlns="">
      <p:transition spd="slow" advTm="206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52156" cy="4741453"/>
          </a:xfrm>
        </p:spPr>
        <p:txBody>
          <a:bodyPr/>
          <a:lstStyle/>
          <a:p>
            <a:pPr marL="342900" lvl="0" indent="-342900" defTabSz="914400" eaLnBrk="0" fontAlgn="base" hangingPunct="0">
              <a:spcBef>
                <a:spcPct val="20000"/>
              </a:spcBef>
              <a:spcAft>
                <a:spcPct val="0"/>
              </a:spcAft>
              <a:buNone/>
              <a:defRPr/>
            </a:pPr>
            <a:r>
              <a:rPr lang="en-GB" altLang="en-US" b="1" kern="0" dirty="0">
                <a:solidFill>
                  <a:srgbClr val="000000"/>
                </a:solidFill>
              </a:rPr>
              <a:t>Chemotherapy</a:t>
            </a:r>
          </a:p>
          <a:p>
            <a:pPr lvl="0">
              <a:buNone/>
              <a:defRPr/>
            </a:pPr>
            <a:endParaRPr lang="en-GB" altLang="en-US" kern="0" dirty="0">
              <a:solidFill>
                <a:srgbClr val="000000"/>
              </a:solidFill>
            </a:endParaRPr>
          </a:p>
          <a:p>
            <a:pPr marL="0" indent="0">
              <a:buNone/>
              <a:defRPr/>
            </a:pPr>
            <a:r>
              <a:rPr lang="en-GB" altLang="en-US" kern="0" dirty="0">
                <a:solidFill>
                  <a:srgbClr val="000000"/>
                </a:solidFill>
                <a:cs typeface="Arial" panose="020B0604020202020204" pitchFamily="34" charset="0"/>
              </a:rPr>
              <a:t>Neoadjuvant chemotherapy can be given before surgery to shrink the tumour, to ensure a surgical resection with a clear margin</a:t>
            </a:r>
          </a:p>
          <a:p>
            <a:pPr marL="0" indent="0">
              <a:buNone/>
              <a:defRPr/>
            </a:pPr>
            <a:endParaRPr lang="en-GB" altLang="en-US" kern="0" dirty="0">
              <a:solidFill>
                <a:srgbClr val="000000"/>
              </a:solidFill>
            </a:endParaRPr>
          </a:p>
          <a:p>
            <a:pPr marL="0" lvl="0" indent="0" defTabSz="914400" eaLnBrk="0" fontAlgn="base" hangingPunct="0">
              <a:spcBef>
                <a:spcPct val="20000"/>
              </a:spcBef>
              <a:spcAft>
                <a:spcPct val="0"/>
              </a:spcAft>
              <a:buNone/>
              <a:defRPr/>
            </a:pPr>
            <a:r>
              <a:rPr lang="en-GB" altLang="en-US" kern="0" dirty="0">
                <a:solidFill>
                  <a:srgbClr val="000000"/>
                </a:solidFill>
              </a:rPr>
              <a:t>Adjuvant chemotherapy can be given after surgery if there is any concern that tumour cells may have been left behind or that the tumour has spread beyond the ovary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9" name="Picture 8" descr="Icon&#10;&#10;Description automatically generated">
            <a:extLst>
              <a:ext uri="{FF2B5EF4-FFF2-40B4-BE49-F238E27FC236}">
                <a16:creationId xmlns:a16="http://schemas.microsoft.com/office/drawing/2014/main" id="{A92BC572-2BAC-489C-B25E-61065CC2C1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2" y="1751446"/>
            <a:ext cx="3816486" cy="3816484"/>
          </a:xfrm>
          <a:prstGeom prst="rect">
            <a:avLst/>
          </a:prstGeom>
        </p:spPr>
      </p:pic>
      <p:pic>
        <p:nvPicPr>
          <p:cNvPr id="8" name="Audio 7">
            <a:hlinkClick r:id="" action="ppaction://media"/>
            <a:extLst>
              <a:ext uri="{FF2B5EF4-FFF2-40B4-BE49-F238E27FC236}">
                <a16:creationId xmlns:a16="http://schemas.microsoft.com/office/drawing/2014/main" id="{831AF1A0-EDEC-4A0B-991D-F63843E1FB3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45858632"/>
      </p:ext>
    </p:extLst>
  </p:cSld>
  <p:clrMapOvr>
    <a:masterClrMapping/>
  </p:clrMapOvr>
  <mc:AlternateContent xmlns:mc="http://schemas.openxmlformats.org/markup-compatibility/2006" xmlns:p14="http://schemas.microsoft.com/office/powerpoint/2010/main">
    <mc:Choice Requires="p14">
      <p:transition spd="slow" p14:dur="2000" advTm="13129"/>
    </mc:Choice>
    <mc:Fallback xmlns="">
      <p:transition spd="slow" advTm="131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414370" cy="4741453"/>
          </a:xfrm>
        </p:spPr>
        <p:txBody>
          <a:bodyPr/>
          <a:lstStyle/>
          <a:p>
            <a:pPr marL="342900" lvl="0" indent="-342900" defTabSz="914400" eaLnBrk="0" fontAlgn="base" hangingPunct="0">
              <a:spcBef>
                <a:spcPct val="20000"/>
              </a:spcBef>
              <a:spcAft>
                <a:spcPct val="0"/>
              </a:spcAft>
              <a:buNone/>
              <a:defRPr/>
            </a:pPr>
            <a:r>
              <a:rPr lang="en-GB" altLang="en-US" b="1" kern="0" dirty="0">
                <a:solidFill>
                  <a:srgbClr val="000000"/>
                </a:solidFill>
              </a:rPr>
              <a:t>Radiotherapy</a:t>
            </a:r>
          </a:p>
          <a:p>
            <a:pPr marL="342900" lvl="0" indent="-342900" defTabSz="914400" eaLnBrk="0" fontAlgn="base" hangingPunct="0">
              <a:spcBef>
                <a:spcPct val="20000"/>
              </a:spcBef>
              <a:spcAft>
                <a:spcPct val="0"/>
              </a:spcAft>
              <a:buNone/>
              <a:defRPr/>
            </a:pPr>
            <a:endParaRPr lang="en-GB" altLang="en-US" b="1" kern="0" dirty="0">
              <a:solidFill>
                <a:srgbClr val="000000"/>
              </a:solidFill>
            </a:endParaRPr>
          </a:p>
          <a:p>
            <a:pPr marL="0" lvl="0" indent="0" defTabSz="914400" eaLnBrk="0" fontAlgn="base" hangingPunct="0">
              <a:spcBef>
                <a:spcPct val="20000"/>
              </a:spcBef>
              <a:spcAft>
                <a:spcPct val="0"/>
              </a:spcAft>
              <a:buNone/>
              <a:defRPr/>
            </a:pPr>
            <a:r>
              <a:rPr lang="en-GB" altLang="en-US" kern="0" dirty="0">
                <a:solidFill>
                  <a:srgbClr val="000000"/>
                </a:solidFill>
              </a:rPr>
              <a:t>Radiotherapy is rarely used to treat ovarian cancer but may be given after surgery for early ovarian cancer to kill any remaining cancerous cells</a:t>
            </a:r>
          </a:p>
          <a:p>
            <a:pPr marL="0" lvl="0" indent="0" defTabSz="914400" eaLnBrk="0" fontAlgn="base" hangingPunct="0">
              <a:spcBef>
                <a:spcPct val="20000"/>
              </a:spcBef>
              <a:spcAft>
                <a:spcPct val="0"/>
              </a:spcAft>
              <a:buNone/>
              <a:defRPr/>
            </a:pPr>
            <a:r>
              <a:rPr lang="en-GB" altLang="en-US" kern="0" dirty="0">
                <a:solidFill>
                  <a:srgbClr val="000000"/>
                </a:solidFill>
              </a:rPr>
              <a:t>	</a:t>
            </a:r>
          </a:p>
          <a:p>
            <a:pPr marL="0" indent="0">
              <a:buNone/>
              <a:defRPr/>
            </a:pPr>
            <a:r>
              <a:rPr lang="en-GB" altLang="en-US" kern="0" dirty="0">
                <a:solidFill>
                  <a:srgbClr val="000000"/>
                </a:solidFill>
              </a:rPr>
              <a:t>Palliative radiotherapy may be given for advanced ovarian cancer to reduce the size of the tumour and treat symptoms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Picture 6">
            <a:extLst>
              <a:ext uri="{FF2B5EF4-FFF2-40B4-BE49-F238E27FC236}">
                <a16:creationId xmlns:a16="http://schemas.microsoft.com/office/drawing/2014/main" id="{662225EA-A95F-4D0B-835B-8A0CDEF17D4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883586" y="1673790"/>
            <a:ext cx="3886200" cy="3886200"/>
          </a:xfrm>
          <a:prstGeom prst="rect">
            <a:avLst/>
          </a:prstGeom>
        </p:spPr>
      </p:pic>
      <p:pic>
        <p:nvPicPr>
          <p:cNvPr id="10" name="Audio 9">
            <a:hlinkClick r:id="" action="ppaction://media"/>
            <a:extLst>
              <a:ext uri="{FF2B5EF4-FFF2-40B4-BE49-F238E27FC236}">
                <a16:creationId xmlns:a16="http://schemas.microsoft.com/office/drawing/2014/main" id="{5D9BDBDB-5E58-4604-8C4B-A3F1281917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89816168"/>
      </p:ext>
    </p:extLst>
  </p:cSld>
  <p:clrMapOvr>
    <a:masterClrMapping/>
  </p:clrMapOvr>
  <mc:AlternateContent xmlns:mc="http://schemas.openxmlformats.org/markup-compatibility/2006" xmlns:p14="http://schemas.microsoft.com/office/powerpoint/2010/main">
    <mc:Choice Requires="p14">
      <p:transition spd="slow" p14:dur="2000" advTm="9140"/>
    </mc:Choice>
    <mc:Fallback xmlns="">
      <p:transition spd="slow" advTm="91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28</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Summary</a:t>
            </a:r>
          </a:p>
        </p:txBody>
      </p:sp>
      <p:pic>
        <p:nvPicPr>
          <p:cNvPr id="7" name="Audio 6">
            <a:hlinkClick r:id="" action="ppaction://media"/>
            <a:extLst>
              <a:ext uri="{FF2B5EF4-FFF2-40B4-BE49-F238E27FC236}">
                <a16:creationId xmlns:a16="http://schemas.microsoft.com/office/drawing/2014/main" id="{88F0B697-BA7B-4941-9199-ECE9AA64153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5448371"/>
      </p:ext>
    </p:extLst>
  </p:cSld>
  <p:clrMapOvr>
    <a:masterClrMapping/>
  </p:clrMapOvr>
  <mc:AlternateContent xmlns:mc="http://schemas.openxmlformats.org/markup-compatibility/2006" xmlns:p14="http://schemas.microsoft.com/office/powerpoint/2010/main">
    <mc:Choice Requires="p14">
      <p:transition spd="slow" p14:dur="2000" advTm="3841"/>
    </mc:Choice>
    <mc:Fallback xmlns="">
      <p:transition spd="slow" advTm="38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causes of ovarian and primary peritoneal cancers.  These include: age, genetic risk, obesity, previous cancers and prior hormone treatments.  There is no screening programme for these tumours</a:t>
            </a:r>
          </a:p>
          <a:p>
            <a:r>
              <a:rPr lang="en-GB" dirty="0">
                <a:solidFill>
                  <a:schemeClr val="bg1"/>
                </a:solidFill>
              </a:rPr>
              <a:t>Signs and symptoms vary but can include: abdominal pain, bloating, unusual bleeding and fatigue</a:t>
            </a:r>
          </a:p>
          <a:p>
            <a:r>
              <a:rPr lang="en-GB" dirty="0">
                <a:solidFill>
                  <a:schemeClr val="bg1"/>
                </a:solidFill>
              </a:rPr>
              <a:t>Investigations may range from a simple blood test and radiological examination through to solid tissue biopsies or surgery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9" name="Audio 8">
            <a:hlinkClick r:id="" action="ppaction://media"/>
            <a:extLst>
              <a:ext uri="{FF2B5EF4-FFF2-40B4-BE49-F238E27FC236}">
                <a16:creationId xmlns:a16="http://schemas.microsoft.com/office/drawing/2014/main" id="{70E2C7AE-90B0-436F-92A6-854681FB105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05563371"/>
      </p:ext>
    </p:extLst>
  </p:cSld>
  <p:clrMapOvr>
    <a:masterClrMapping/>
  </p:clrMapOvr>
  <mc:AlternateContent xmlns:mc="http://schemas.openxmlformats.org/markup-compatibility/2006" xmlns:p14="http://schemas.microsoft.com/office/powerpoint/2010/main">
    <mc:Choice Requires="p14">
      <p:transition spd="slow" p14:dur="2000" advTm="15544"/>
    </mc:Choice>
    <mc:Fallback xmlns="">
      <p:transition spd="slow" advTm="155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Gynaecological tumour</a:t>
            </a:r>
          </a:p>
        </p:txBody>
      </p:sp>
      <p:pic>
        <p:nvPicPr>
          <p:cNvPr id="8" name="Audio 7">
            <a:hlinkClick r:id="" action="ppaction://media"/>
            <a:extLst>
              <a:ext uri="{FF2B5EF4-FFF2-40B4-BE49-F238E27FC236}">
                <a16:creationId xmlns:a16="http://schemas.microsoft.com/office/drawing/2014/main" id="{E711C6B8-E9C6-443A-A2DA-5C20D1116B6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820974"/>
      </p:ext>
    </p:extLst>
  </p:cSld>
  <p:clrMapOvr>
    <a:masterClrMapping/>
  </p:clrMapOvr>
  <mc:AlternateContent xmlns:mc="http://schemas.openxmlformats.org/markup-compatibility/2006" xmlns:p14="http://schemas.microsoft.com/office/powerpoint/2010/main">
    <mc:Choice Requires="p14">
      <p:transition spd="slow" p14:dur="2000" advTm="6604"/>
    </mc:Choice>
    <mc:Fallback xmlns="">
      <p:transition spd="slow" advTm="66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causes of ovarian and primary peritoneal cancers.  These include: age, genetic risk, obesity, previous cancers and prior hormone treatments.  There is no screening programme for these tumours</a:t>
            </a:r>
          </a:p>
          <a:p>
            <a:r>
              <a:rPr lang="en-GB" dirty="0"/>
              <a:t>Signs and symptoms vary and may be vague but can include: abdominal pain, bloating, unusual bleeding and fatigue</a:t>
            </a:r>
          </a:p>
          <a:p>
            <a:r>
              <a:rPr lang="en-GB" dirty="0">
                <a:solidFill>
                  <a:schemeClr val="bg1"/>
                </a:solidFill>
              </a:rPr>
              <a:t>Investigations may range from a simple blood test and radiological examination through to solid tissue biopsies or surgery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Audio 7">
            <a:hlinkClick r:id="" action="ppaction://media"/>
            <a:extLst>
              <a:ext uri="{FF2B5EF4-FFF2-40B4-BE49-F238E27FC236}">
                <a16:creationId xmlns:a16="http://schemas.microsoft.com/office/drawing/2014/main" id="{E2B575E7-A7FD-423E-AC11-A1D32BC0C11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0599622"/>
      </p:ext>
    </p:extLst>
  </p:cSld>
  <p:clrMapOvr>
    <a:masterClrMapping/>
  </p:clrMapOvr>
  <mc:AlternateContent xmlns:mc="http://schemas.openxmlformats.org/markup-compatibility/2006" xmlns:p14="http://schemas.microsoft.com/office/powerpoint/2010/main">
    <mc:Choice Requires="p14">
      <p:transition spd="slow" p14:dur="2000" advTm="8206"/>
    </mc:Choice>
    <mc:Fallback xmlns="">
      <p:transition spd="slow" advTm="82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causes of ovarian and primary peritoneal cancers.  These include: age, genetic risk, obesity, previous cancers and prior hormone treatments.  There is no screening programme for these tumours</a:t>
            </a:r>
          </a:p>
          <a:p>
            <a:r>
              <a:rPr lang="en-GB" dirty="0"/>
              <a:t>Signs and symptoms vary and may be vague but can include: abdominal pain, bloating, unusual bleeding and fatigue</a:t>
            </a:r>
          </a:p>
          <a:p>
            <a:r>
              <a:rPr lang="en-GB" dirty="0"/>
              <a:t>Investigations may range from a simple blood test and radiological examination through to solid tissue biopsies or surgery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8" name="Audio 7">
            <a:hlinkClick r:id="" action="ppaction://media"/>
            <a:extLst>
              <a:ext uri="{FF2B5EF4-FFF2-40B4-BE49-F238E27FC236}">
                <a16:creationId xmlns:a16="http://schemas.microsoft.com/office/drawing/2014/main" id="{FD3E9C8A-E84D-47D4-9F63-5867C32BB70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56434410"/>
      </p:ext>
    </p:extLst>
  </p:cSld>
  <p:clrMapOvr>
    <a:masterClrMapping/>
  </p:clrMapOvr>
  <mc:AlternateContent xmlns:mc="http://schemas.openxmlformats.org/markup-compatibility/2006" xmlns:p14="http://schemas.microsoft.com/office/powerpoint/2010/main">
    <mc:Choice Requires="p14">
      <p:transition spd="slow" p14:dur="2000" advTm="7138"/>
    </mc:Choice>
    <mc:Fallback xmlns="">
      <p:transition spd="slow" advTm="7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causes of ovarian and primary peritoneal cancers.  These include: age, genetic risk, obesity, previous cancers and prior hormone treatments.  There is no screening programme for these tumours</a:t>
            </a:r>
          </a:p>
          <a:p>
            <a:r>
              <a:rPr lang="en-GB" dirty="0"/>
              <a:t>Signs and symptoms vary and may be vague but can include: abdominal pain, bloating, unusual bleeding and fatigue</a:t>
            </a:r>
          </a:p>
          <a:p>
            <a:r>
              <a:rPr lang="en-GB" dirty="0"/>
              <a:t>Investigations may range from a simple blood test and radiological examination through to solid tissue biopsies or surgery</a:t>
            </a:r>
          </a:p>
          <a:p>
            <a:r>
              <a:rPr lang="en-GB" dirty="0"/>
              <a:t>If a tumour is diagnosed it may be invasive, borderline or in-situ.  While all invasive and borderline ovarian tumours must be recorded, in situ tumours do not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32</a:t>
            </a:fld>
            <a:endParaRPr lang="en-GB"/>
          </a:p>
        </p:txBody>
      </p:sp>
      <p:pic>
        <p:nvPicPr>
          <p:cNvPr id="14" name="Audio 13">
            <a:hlinkClick r:id="" action="ppaction://media"/>
            <a:extLst>
              <a:ext uri="{FF2B5EF4-FFF2-40B4-BE49-F238E27FC236}">
                <a16:creationId xmlns:a16="http://schemas.microsoft.com/office/drawing/2014/main" id="{15056630-0D68-A6A2-9537-27A6A09E54F7}"/>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0399806"/>
      </p:ext>
    </p:extLst>
  </p:cSld>
  <p:clrMapOvr>
    <a:masterClrMapping/>
  </p:clrMapOvr>
  <mc:AlternateContent xmlns:mc="http://schemas.openxmlformats.org/markup-compatibility/2006" xmlns:p14="http://schemas.microsoft.com/office/powerpoint/2010/main">
    <mc:Choice Requires="p14">
      <p:transition spd="slow" p14:dur="2000" advTm="26796"/>
    </mc:Choice>
    <mc:Fallback xmlns="">
      <p:transition spd="slow" advTm="267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Appendix A &amp; Appendix B</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31/07/2024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34</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35</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36</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Gynaecological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7" name="Content Placeholder 2">
            <a:extLst>
              <a:ext uri="{FF2B5EF4-FFF2-40B4-BE49-F238E27FC236}">
                <a16:creationId xmlns:a16="http://schemas.microsoft.com/office/drawing/2014/main" id="{A39D5F6E-CF08-4E4B-86E7-BA3154987D4A}"/>
              </a:ext>
            </a:extLst>
          </p:cNvPr>
          <p:cNvSpPr txBox="1">
            <a:spLocks noGrp="1"/>
          </p:cNvSpPr>
          <p:nvPr>
            <p:ph idx="1"/>
          </p:nvPr>
        </p:nvSpPr>
        <p:spPr bwMode="auto">
          <a:xfrm>
            <a:off x="838200" y="1435100"/>
            <a:ext cx="10515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57150" indent="0">
              <a:buNone/>
              <a:defRPr/>
            </a:pPr>
            <a:r>
              <a:rPr lang="en-GB" altLang="en-US" sz="2000" kern="0" dirty="0">
                <a:solidFill>
                  <a:srgbClr val="000000"/>
                </a:solidFill>
                <a:latin typeface="Arial"/>
              </a:rPr>
              <a:t>There are many systems within the gynaecological system that can give rise to different tumour types</a:t>
            </a:r>
          </a:p>
          <a:p>
            <a:pPr marL="57150" indent="0">
              <a:buNone/>
              <a:defRPr/>
            </a:pPr>
            <a:endParaRPr lang="en-GB" altLang="en-US" sz="2000" kern="0" dirty="0">
              <a:solidFill>
                <a:srgbClr val="000000"/>
              </a:solidFill>
              <a:latin typeface="Arial"/>
            </a:endParaRPr>
          </a:p>
          <a:p>
            <a:pPr marL="800100" lvl="1">
              <a:defRPr/>
            </a:pPr>
            <a:r>
              <a:rPr lang="en-GB" altLang="en-US" sz="2000" b="1" kern="0" dirty="0">
                <a:latin typeface="Arial"/>
              </a:rPr>
              <a:t>Ovaries</a:t>
            </a:r>
          </a:p>
          <a:p>
            <a:pPr marL="800100" lvl="1">
              <a:defRPr/>
            </a:pPr>
            <a:r>
              <a:rPr lang="en-GB" altLang="en-US" sz="2000" b="1" kern="0" dirty="0">
                <a:solidFill>
                  <a:srgbClr val="000000"/>
                </a:solidFill>
                <a:latin typeface="Arial"/>
              </a:rPr>
              <a:t>Cervix</a:t>
            </a:r>
          </a:p>
          <a:p>
            <a:pPr marL="800100" lvl="1">
              <a:defRPr/>
            </a:pPr>
            <a:r>
              <a:rPr lang="en-GB" altLang="en-US" sz="2000" b="1" kern="0" dirty="0">
                <a:solidFill>
                  <a:srgbClr val="000000"/>
                </a:solidFill>
                <a:latin typeface="Arial"/>
              </a:rPr>
              <a:t>Uterus &amp; Endometrium</a:t>
            </a:r>
          </a:p>
          <a:p>
            <a:pPr marL="800100" lvl="1">
              <a:defRPr/>
            </a:pPr>
            <a:r>
              <a:rPr lang="en-GB" altLang="en-US" sz="2000" kern="0" dirty="0">
                <a:solidFill>
                  <a:srgbClr val="000000"/>
                </a:solidFill>
                <a:latin typeface="Arial"/>
              </a:rPr>
              <a:t>Vagina</a:t>
            </a:r>
          </a:p>
          <a:p>
            <a:pPr marL="800100" lvl="1">
              <a:defRPr/>
            </a:pPr>
            <a:r>
              <a:rPr lang="en-GB" altLang="en-US" sz="2000" kern="0" dirty="0">
                <a:solidFill>
                  <a:srgbClr val="000000"/>
                </a:solidFill>
                <a:latin typeface="Arial"/>
              </a:rPr>
              <a:t>Vulva</a:t>
            </a:r>
          </a:p>
          <a:p>
            <a:pPr marL="800100" lvl="1">
              <a:defRPr/>
            </a:pPr>
            <a:r>
              <a:rPr lang="en-GB" altLang="en-US" sz="2000" kern="0" dirty="0">
                <a:solidFill>
                  <a:srgbClr val="000000"/>
                </a:solidFill>
                <a:latin typeface="Arial"/>
              </a:rPr>
              <a:t>Fallopian tubes</a:t>
            </a:r>
          </a:p>
          <a:p>
            <a:pPr marL="800100" lvl="1">
              <a:defRPr/>
            </a:pPr>
            <a:r>
              <a:rPr lang="en-GB" altLang="en-US" sz="2000" kern="0" dirty="0">
                <a:solidFill>
                  <a:srgbClr val="000000"/>
                </a:solidFill>
                <a:latin typeface="Arial"/>
              </a:rPr>
              <a:t>Placenta </a:t>
            </a:r>
          </a:p>
          <a:p>
            <a:pPr marL="0" indent="0">
              <a:buNone/>
            </a:pPr>
            <a:endParaRPr lang="en-GB" sz="2400" dirty="0"/>
          </a:p>
        </p:txBody>
      </p:sp>
      <p:pic>
        <p:nvPicPr>
          <p:cNvPr id="8" name="Picture 7">
            <a:extLst>
              <a:ext uri="{FF2B5EF4-FFF2-40B4-BE49-F238E27FC236}">
                <a16:creationId xmlns:a16="http://schemas.microsoft.com/office/drawing/2014/main" id="{45E227CD-A71E-4010-856B-95FD506B2A07}"/>
              </a:ext>
            </a:extLst>
          </p:cNvPr>
          <p:cNvPicPr>
            <a:picLocks noChangeAspect="1"/>
          </p:cNvPicPr>
          <p:nvPr/>
        </p:nvPicPr>
        <p:blipFill>
          <a:blip r:embed="rId5"/>
          <a:stretch>
            <a:fillRect/>
          </a:stretch>
        </p:blipFill>
        <p:spPr>
          <a:xfrm>
            <a:off x="7644302" y="1840015"/>
            <a:ext cx="4128598" cy="4481847"/>
          </a:xfrm>
          <a:prstGeom prst="rect">
            <a:avLst/>
          </a:prstGeom>
        </p:spPr>
      </p:pic>
      <p:sp>
        <p:nvSpPr>
          <p:cNvPr id="9" name="TextBox 8">
            <a:extLst>
              <a:ext uri="{FF2B5EF4-FFF2-40B4-BE49-F238E27FC236}">
                <a16:creationId xmlns:a16="http://schemas.microsoft.com/office/drawing/2014/main" id="{5C1CE139-7063-470D-97A6-78B1B39D3593}"/>
              </a:ext>
            </a:extLst>
          </p:cNvPr>
          <p:cNvSpPr txBox="1"/>
          <p:nvPr/>
        </p:nvSpPr>
        <p:spPr>
          <a:xfrm>
            <a:off x="561599" y="5075339"/>
            <a:ext cx="6356785" cy="400110"/>
          </a:xfrm>
          <a:prstGeom prst="rect">
            <a:avLst/>
          </a:prstGeom>
          <a:noFill/>
        </p:spPr>
        <p:txBody>
          <a:bodyPr wrap="square" rtlCol="0">
            <a:spAutoFit/>
          </a:bodyPr>
          <a:lstStyle/>
          <a:p>
            <a:pPr marL="800100" lvl="1">
              <a:defRPr/>
            </a:pPr>
            <a:r>
              <a:rPr lang="en-GB" altLang="en-US" sz="2000" b="1" kern="0" dirty="0">
                <a:solidFill>
                  <a:srgbClr val="FF0000"/>
                </a:solidFill>
                <a:latin typeface="Arial Nova" panose="020B0504020202020204" pitchFamily="34" charset="0"/>
              </a:rPr>
              <a:t>This module covers tumours of the Ovaries</a:t>
            </a:r>
          </a:p>
        </p:txBody>
      </p:sp>
      <p:pic>
        <p:nvPicPr>
          <p:cNvPr id="10" name="Audio 9">
            <a:hlinkClick r:id="" action="ppaction://media"/>
            <a:extLst>
              <a:ext uri="{FF2B5EF4-FFF2-40B4-BE49-F238E27FC236}">
                <a16:creationId xmlns:a16="http://schemas.microsoft.com/office/drawing/2014/main" id="{3C0C1EEE-C08A-43A1-9A15-09CC4238D6B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339410"/>
      </p:ext>
    </p:extLst>
  </p:cSld>
  <p:clrMapOvr>
    <a:masterClrMapping/>
  </p:clrMapOvr>
  <mc:AlternateContent xmlns:mc="http://schemas.openxmlformats.org/markup-compatibility/2006" xmlns:p14="http://schemas.microsoft.com/office/powerpoint/2010/main">
    <mc:Choice Requires="p14">
      <p:transition spd="slow" p14:dur="2000" advTm="14801"/>
    </mc:Choice>
    <mc:Fallback xmlns="">
      <p:transition spd="slow" advTm="148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31/07/2024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Ovarian tumours</a:t>
            </a:r>
          </a:p>
        </p:txBody>
      </p:sp>
      <p:grpSp>
        <p:nvGrpSpPr>
          <p:cNvPr id="8" name="Group 7">
            <a:extLst>
              <a:ext uri="{FF2B5EF4-FFF2-40B4-BE49-F238E27FC236}">
                <a16:creationId xmlns:a16="http://schemas.microsoft.com/office/drawing/2014/main" id="{D4FB3CB2-BFD9-4493-86BD-532ADE6DF15F}"/>
              </a:ext>
            </a:extLst>
          </p:cNvPr>
          <p:cNvGrpSpPr/>
          <p:nvPr/>
        </p:nvGrpSpPr>
        <p:grpSpPr>
          <a:xfrm>
            <a:off x="4702873" y="4015878"/>
            <a:ext cx="7489127" cy="2386702"/>
            <a:chOff x="4702873" y="4015878"/>
            <a:chExt cx="7489127" cy="2386702"/>
          </a:xfrm>
        </p:grpSpPr>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7" name="Content Placeholder 2">
              <a:extLst>
                <a:ext uri="{FF2B5EF4-FFF2-40B4-BE49-F238E27FC236}">
                  <a16:creationId xmlns:a16="http://schemas.microsoft.com/office/drawing/2014/main" id="{6CC6F4FF-0734-475A-BF41-9FA533CD2500}"/>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10" name="Audio 9">
            <a:hlinkClick r:id="" action="ppaction://media"/>
            <a:extLst>
              <a:ext uri="{FF2B5EF4-FFF2-40B4-BE49-F238E27FC236}">
                <a16:creationId xmlns:a16="http://schemas.microsoft.com/office/drawing/2014/main" id="{6AECC139-7CC9-4FCC-B5CA-388BCB41EE3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04610581"/>
      </p:ext>
    </p:extLst>
  </p:cSld>
  <p:clrMapOvr>
    <a:masterClrMapping/>
  </p:clrMapOvr>
  <mc:AlternateContent xmlns:mc="http://schemas.openxmlformats.org/markup-compatibility/2006" xmlns:p14="http://schemas.microsoft.com/office/powerpoint/2010/main">
    <mc:Choice Requires="p14">
      <p:transition spd="slow" p14:dur="2000" advTm="15312"/>
    </mc:Choice>
    <mc:Fallback xmlns="">
      <p:transition spd="slow" advTm="153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Ovarian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Age (post-menopausal) </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Genetics/family history</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Previously having had Breast or Bowel cancer</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Infertility or fertility treatment</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HRT (hormone replacement therapy)</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Overweight or being tall</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Endometriosis </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Smoking</a:t>
            </a:r>
          </a:p>
          <a:p>
            <a:pPr marL="742950" lvl="1" indent="-285750" defTabSz="914400" eaLnBrk="0" fontAlgn="base" hangingPunct="0">
              <a:spcBef>
                <a:spcPct val="20000"/>
              </a:spcBef>
              <a:spcAft>
                <a:spcPct val="0"/>
              </a:spcAft>
              <a:buFontTx/>
              <a:buChar char="•"/>
              <a:defRPr/>
            </a:pPr>
            <a:r>
              <a:rPr lang="en-GB" altLang="en-US" sz="2400" kern="0" dirty="0">
                <a:solidFill>
                  <a:srgbClr val="000000"/>
                </a:solidFill>
              </a:rPr>
              <a:t>Diet</a:t>
            </a:r>
            <a:endParaRPr lang="en-GB" sz="24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31/07/2024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8" name="Audio 7">
            <a:hlinkClick r:id="" action="ppaction://media"/>
            <a:extLst>
              <a:ext uri="{FF2B5EF4-FFF2-40B4-BE49-F238E27FC236}">
                <a16:creationId xmlns:a16="http://schemas.microsoft.com/office/drawing/2014/main" id="{0E622296-1BB7-4A68-80A7-D8B9EC75716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40023681"/>
      </p:ext>
    </p:extLst>
  </p:cSld>
  <p:clrMapOvr>
    <a:masterClrMapping/>
  </p:clrMapOvr>
  <mc:AlternateContent xmlns:mc="http://schemas.openxmlformats.org/markup-compatibility/2006" xmlns:p14="http://schemas.microsoft.com/office/powerpoint/2010/main">
    <mc:Choice Requires="p14">
      <p:transition spd="slow" p14:dur="2000" advTm="12502"/>
    </mc:Choice>
    <mc:Fallback xmlns="">
      <p:transition spd="slow" advTm="125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GB" dirty="0"/>
              <a:t>Ovarian – Signs &amp; Symptoms</a:t>
            </a:r>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7</a:t>
            </a:fld>
            <a:endParaRPr lang="en-GB"/>
          </a:p>
        </p:txBody>
      </p:sp>
      <p:sp>
        <p:nvSpPr>
          <p:cNvPr id="8" name="Freeform: Shape 7">
            <a:extLst>
              <a:ext uri="{FF2B5EF4-FFF2-40B4-BE49-F238E27FC236}">
                <a16:creationId xmlns:a16="http://schemas.microsoft.com/office/drawing/2014/main" id="{726039A0-B0A1-458E-B8C1-B8AB0B1B0CC7}"/>
              </a:ext>
            </a:extLst>
          </p:cNvPr>
          <p:cNvSpPr/>
          <p:nvPr/>
        </p:nvSpPr>
        <p:spPr>
          <a:xfrm>
            <a:off x="837067" y="1512007"/>
            <a:ext cx="5182056" cy="893357"/>
          </a:xfrm>
          <a:custGeom>
            <a:avLst/>
            <a:gdLst>
              <a:gd name="connsiteX0" fmla="*/ 0 w 3751365"/>
              <a:gd name="connsiteY0" fmla="*/ 0 h 646714"/>
              <a:gd name="connsiteX1" fmla="*/ 3751365 w 3751365"/>
              <a:gd name="connsiteY1" fmla="*/ 0 h 646714"/>
              <a:gd name="connsiteX2" fmla="*/ 3751365 w 3751365"/>
              <a:gd name="connsiteY2" fmla="*/ 646714 h 646714"/>
              <a:gd name="connsiteX3" fmla="*/ 0 w 3751365"/>
              <a:gd name="connsiteY3" fmla="*/ 646714 h 646714"/>
              <a:gd name="connsiteX4" fmla="*/ 0 w 3751365"/>
              <a:gd name="connsiteY4" fmla="*/ 0 h 64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46714">
                <a:moveTo>
                  <a:pt x="0" y="0"/>
                </a:moveTo>
                <a:lnTo>
                  <a:pt x="3751365" y="0"/>
                </a:lnTo>
                <a:lnTo>
                  <a:pt x="3751365" y="646714"/>
                </a:lnTo>
                <a:lnTo>
                  <a:pt x="0" y="64671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600" b="1" kern="1200" dirty="0"/>
              <a:t>Early Stage</a:t>
            </a:r>
          </a:p>
        </p:txBody>
      </p:sp>
      <p:sp>
        <p:nvSpPr>
          <p:cNvPr id="9" name="Freeform: Shape 8">
            <a:extLst>
              <a:ext uri="{FF2B5EF4-FFF2-40B4-BE49-F238E27FC236}">
                <a16:creationId xmlns:a16="http://schemas.microsoft.com/office/drawing/2014/main" id="{5EA3F2CD-0E1F-4C0A-915E-75B8670F048D}"/>
              </a:ext>
            </a:extLst>
          </p:cNvPr>
          <p:cNvSpPr/>
          <p:nvPr/>
        </p:nvSpPr>
        <p:spPr>
          <a:xfrm>
            <a:off x="837067" y="2424578"/>
            <a:ext cx="5182053" cy="2408935"/>
          </a:xfrm>
          <a:custGeom>
            <a:avLst/>
            <a:gdLst>
              <a:gd name="connsiteX0" fmla="*/ 0 w 3751365"/>
              <a:gd name="connsiteY0" fmla="*/ 0 h 2370650"/>
              <a:gd name="connsiteX1" fmla="*/ 3751365 w 3751365"/>
              <a:gd name="connsiteY1" fmla="*/ 0 h 2370650"/>
              <a:gd name="connsiteX2" fmla="*/ 3751365 w 3751365"/>
              <a:gd name="connsiteY2" fmla="*/ 2370650 h 2370650"/>
              <a:gd name="connsiteX3" fmla="*/ 0 w 3751365"/>
              <a:gd name="connsiteY3" fmla="*/ 2370650 h 2370650"/>
              <a:gd name="connsiteX4" fmla="*/ 0 w 3751365"/>
              <a:gd name="connsiteY4" fmla="*/ 0 h 237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2370650">
                <a:moveTo>
                  <a:pt x="0" y="0"/>
                </a:moveTo>
                <a:lnTo>
                  <a:pt x="3751365" y="0"/>
                </a:lnTo>
                <a:lnTo>
                  <a:pt x="3751365" y="2370650"/>
                </a:lnTo>
                <a:lnTo>
                  <a:pt x="0" y="237065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Abdominal pain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Swollen or bloated abdomen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Frequent urination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 feeling of fullness or loss of appetite</a:t>
            </a:r>
          </a:p>
        </p:txBody>
      </p:sp>
      <p:sp>
        <p:nvSpPr>
          <p:cNvPr id="12" name="TextBox 11">
            <a:extLst>
              <a:ext uri="{FF2B5EF4-FFF2-40B4-BE49-F238E27FC236}">
                <a16:creationId xmlns:a16="http://schemas.microsoft.com/office/drawing/2014/main" id="{C0114802-5172-415D-98D2-D925C249CDDB}"/>
              </a:ext>
            </a:extLst>
          </p:cNvPr>
          <p:cNvSpPr txBox="1"/>
          <p:nvPr/>
        </p:nvSpPr>
        <p:spPr>
          <a:xfrm>
            <a:off x="826718" y="5060517"/>
            <a:ext cx="10515600" cy="1200329"/>
          </a:xfrm>
          <a:prstGeom prst="rect">
            <a:avLst/>
          </a:prstGeom>
          <a:noFill/>
        </p:spPr>
        <p:txBody>
          <a:bodyPr wrap="square" rtlCol="0">
            <a:spAutoFit/>
          </a:bodyPr>
          <a:lstStyle/>
          <a:p>
            <a:pPr marL="285750" indent="-285750">
              <a:buFont typeface="Arial" panose="020B0604020202020204" pitchFamily="34" charset="0"/>
              <a:buChar char="•"/>
              <a:defRPr/>
            </a:pPr>
            <a:r>
              <a:rPr lang="en-GB" sz="2400" dirty="0">
                <a:solidFill>
                  <a:schemeClr val="bg1"/>
                </a:solidFill>
              </a:rPr>
              <a:t>Symptoms for ovarian cancer are often quite vague</a:t>
            </a:r>
          </a:p>
          <a:p>
            <a:pPr marL="285750" indent="-285750">
              <a:buFont typeface="Arial" panose="020B0604020202020204" pitchFamily="34" charset="0"/>
              <a:buChar char="•"/>
              <a:defRPr/>
            </a:pPr>
            <a:r>
              <a:rPr lang="en-GB" altLang="en-US" sz="2400" kern="0" dirty="0">
                <a:solidFill>
                  <a:schemeClr val="bg1"/>
                </a:solidFill>
                <a:cs typeface="Arial" panose="020B0604020202020204" pitchFamily="34" charset="0"/>
              </a:rPr>
              <a:t>Ovarian cancer is known as the ‘silent killer’. There is currently no screening programme available</a:t>
            </a:r>
            <a:endParaRPr lang="en-GB" sz="2400" dirty="0">
              <a:solidFill>
                <a:schemeClr val="bg1"/>
              </a:solidFill>
            </a:endParaRPr>
          </a:p>
        </p:txBody>
      </p:sp>
      <p:pic>
        <p:nvPicPr>
          <p:cNvPr id="13" name="Audio 12">
            <a:hlinkClick r:id="" action="ppaction://media"/>
            <a:extLst>
              <a:ext uri="{FF2B5EF4-FFF2-40B4-BE49-F238E27FC236}">
                <a16:creationId xmlns:a16="http://schemas.microsoft.com/office/drawing/2014/main" id="{1731FBDA-4E96-4078-B845-BC5A4072331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436701"/>
      </p:ext>
    </p:extLst>
  </p:cSld>
  <p:clrMapOvr>
    <a:masterClrMapping/>
  </p:clrMapOvr>
  <mc:AlternateContent xmlns:mc="http://schemas.openxmlformats.org/markup-compatibility/2006" xmlns:p14="http://schemas.microsoft.com/office/powerpoint/2010/main">
    <mc:Choice Requires="p14">
      <p:transition spd="slow" p14:dur="2000" advTm="9158"/>
    </mc:Choice>
    <mc:Fallback xmlns="">
      <p:transition spd="slow" advTm="91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GB" dirty="0"/>
              <a:t>Ovarian – Signs &amp; Symptoms</a:t>
            </a:r>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8</a:t>
            </a:fld>
            <a:endParaRPr lang="en-GB"/>
          </a:p>
        </p:txBody>
      </p:sp>
      <p:sp>
        <p:nvSpPr>
          <p:cNvPr id="8" name="Freeform: Shape 7">
            <a:extLst>
              <a:ext uri="{FF2B5EF4-FFF2-40B4-BE49-F238E27FC236}">
                <a16:creationId xmlns:a16="http://schemas.microsoft.com/office/drawing/2014/main" id="{726039A0-B0A1-458E-B8C1-B8AB0B1B0CC7}"/>
              </a:ext>
            </a:extLst>
          </p:cNvPr>
          <p:cNvSpPr/>
          <p:nvPr/>
        </p:nvSpPr>
        <p:spPr>
          <a:xfrm>
            <a:off x="837067" y="1512007"/>
            <a:ext cx="5182056" cy="893357"/>
          </a:xfrm>
          <a:custGeom>
            <a:avLst/>
            <a:gdLst>
              <a:gd name="connsiteX0" fmla="*/ 0 w 3751365"/>
              <a:gd name="connsiteY0" fmla="*/ 0 h 646714"/>
              <a:gd name="connsiteX1" fmla="*/ 3751365 w 3751365"/>
              <a:gd name="connsiteY1" fmla="*/ 0 h 646714"/>
              <a:gd name="connsiteX2" fmla="*/ 3751365 w 3751365"/>
              <a:gd name="connsiteY2" fmla="*/ 646714 h 646714"/>
              <a:gd name="connsiteX3" fmla="*/ 0 w 3751365"/>
              <a:gd name="connsiteY3" fmla="*/ 646714 h 646714"/>
              <a:gd name="connsiteX4" fmla="*/ 0 w 3751365"/>
              <a:gd name="connsiteY4" fmla="*/ 0 h 64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46714">
                <a:moveTo>
                  <a:pt x="0" y="0"/>
                </a:moveTo>
                <a:lnTo>
                  <a:pt x="3751365" y="0"/>
                </a:lnTo>
                <a:lnTo>
                  <a:pt x="3751365" y="646714"/>
                </a:lnTo>
                <a:lnTo>
                  <a:pt x="0" y="64671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600" b="1" kern="1200" dirty="0"/>
              <a:t>Early Stage</a:t>
            </a:r>
          </a:p>
        </p:txBody>
      </p:sp>
      <p:sp>
        <p:nvSpPr>
          <p:cNvPr id="9" name="Freeform: Shape 8">
            <a:extLst>
              <a:ext uri="{FF2B5EF4-FFF2-40B4-BE49-F238E27FC236}">
                <a16:creationId xmlns:a16="http://schemas.microsoft.com/office/drawing/2014/main" id="{5EA3F2CD-0E1F-4C0A-915E-75B8670F048D}"/>
              </a:ext>
            </a:extLst>
          </p:cNvPr>
          <p:cNvSpPr/>
          <p:nvPr/>
        </p:nvSpPr>
        <p:spPr>
          <a:xfrm>
            <a:off x="837067" y="2424578"/>
            <a:ext cx="5182053" cy="2408935"/>
          </a:xfrm>
          <a:custGeom>
            <a:avLst/>
            <a:gdLst>
              <a:gd name="connsiteX0" fmla="*/ 0 w 3751365"/>
              <a:gd name="connsiteY0" fmla="*/ 0 h 2370650"/>
              <a:gd name="connsiteX1" fmla="*/ 3751365 w 3751365"/>
              <a:gd name="connsiteY1" fmla="*/ 0 h 2370650"/>
              <a:gd name="connsiteX2" fmla="*/ 3751365 w 3751365"/>
              <a:gd name="connsiteY2" fmla="*/ 2370650 h 2370650"/>
              <a:gd name="connsiteX3" fmla="*/ 0 w 3751365"/>
              <a:gd name="connsiteY3" fmla="*/ 2370650 h 2370650"/>
              <a:gd name="connsiteX4" fmla="*/ 0 w 3751365"/>
              <a:gd name="connsiteY4" fmla="*/ 0 h 237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2370650">
                <a:moveTo>
                  <a:pt x="0" y="0"/>
                </a:moveTo>
                <a:lnTo>
                  <a:pt x="3751365" y="0"/>
                </a:lnTo>
                <a:lnTo>
                  <a:pt x="3751365" y="2370650"/>
                </a:lnTo>
                <a:lnTo>
                  <a:pt x="0" y="237065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Abdominal pain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Swollen or bloated abdomen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Frequent urination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 feeling of fullness or loss of appetite</a:t>
            </a:r>
          </a:p>
        </p:txBody>
      </p:sp>
      <p:sp>
        <p:nvSpPr>
          <p:cNvPr id="10" name="Freeform: Shape 9">
            <a:extLst>
              <a:ext uri="{FF2B5EF4-FFF2-40B4-BE49-F238E27FC236}">
                <a16:creationId xmlns:a16="http://schemas.microsoft.com/office/drawing/2014/main" id="{197DFB59-0D40-4BDA-8F66-48F847685566}"/>
              </a:ext>
            </a:extLst>
          </p:cNvPr>
          <p:cNvSpPr/>
          <p:nvPr/>
        </p:nvSpPr>
        <p:spPr>
          <a:xfrm>
            <a:off x="6171156" y="1512007"/>
            <a:ext cx="5182056" cy="893357"/>
          </a:xfrm>
          <a:custGeom>
            <a:avLst/>
            <a:gdLst>
              <a:gd name="connsiteX0" fmla="*/ 0 w 3751365"/>
              <a:gd name="connsiteY0" fmla="*/ 0 h 646714"/>
              <a:gd name="connsiteX1" fmla="*/ 3751365 w 3751365"/>
              <a:gd name="connsiteY1" fmla="*/ 0 h 646714"/>
              <a:gd name="connsiteX2" fmla="*/ 3751365 w 3751365"/>
              <a:gd name="connsiteY2" fmla="*/ 646714 h 646714"/>
              <a:gd name="connsiteX3" fmla="*/ 0 w 3751365"/>
              <a:gd name="connsiteY3" fmla="*/ 646714 h 646714"/>
              <a:gd name="connsiteX4" fmla="*/ 0 w 3751365"/>
              <a:gd name="connsiteY4" fmla="*/ 0 h 64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46714">
                <a:moveTo>
                  <a:pt x="0" y="0"/>
                </a:moveTo>
                <a:lnTo>
                  <a:pt x="3751365" y="0"/>
                </a:lnTo>
                <a:lnTo>
                  <a:pt x="3751365" y="646714"/>
                </a:lnTo>
                <a:lnTo>
                  <a:pt x="0" y="64671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600" b="1" kern="1200" dirty="0"/>
              <a:t>Late Stage</a:t>
            </a:r>
          </a:p>
        </p:txBody>
      </p:sp>
      <p:sp>
        <p:nvSpPr>
          <p:cNvPr id="11" name="Freeform: Shape 10">
            <a:extLst>
              <a:ext uri="{FF2B5EF4-FFF2-40B4-BE49-F238E27FC236}">
                <a16:creationId xmlns:a16="http://schemas.microsoft.com/office/drawing/2014/main" id="{74C614AA-71F5-46AF-9868-B3095BDBA818}"/>
              </a:ext>
            </a:extLst>
          </p:cNvPr>
          <p:cNvSpPr/>
          <p:nvPr/>
        </p:nvSpPr>
        <p:spPr>
          <a:xfrm>
            <a:off x="6171156" y="2424578"/>
            <a:ext cx="5182053" cy="2408935"/>
          </a:xfrm>
          <a:custGeom>
            <a:avLst/>
            <a:gdLst>
              <a:gd name="connsiteX0" fmla="*/ 0 w 3751365"/>
              <a:gd name="connsiteY0" fmla="*/ 0 h 2370650"/>
              <a:gd name="connsiteX1" fmla="*/ 3751365 w 3751365"/>
              <a:gd name="connsiteY1" fmla="*/ 0 h 2370650"/>
              <a:gd name="connsiteX2" fmla="*/ 3751365 w 3751365"/>
              <a:gd name="connsiteY2" fmla="*/ 2370650 h 2370650"/>
              <a:gd name="connsiteX3" fmla="*/ 0 w 3751365"/>
              <a:gd name="connsiteY3" fmla="*/ 2370650 h 2370650"/>
              <a:gd name="connsiteX4" fmla="*/ 0 w 3751365"/>
              <a:gd name="connsiteY4" fmla="*/ 0 h 237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2370650">
                <a:moveTo>
                  <a:pt x="0" y="0"/>
                </a:moveTo>
                <a:lnTo>
                  <a:pt x="3751365" y="0"/>
                </a:lnTo>
                <a:lnTo>
                  <a:pt x="3751365" y="2370650"/>
                </a:lnTo>
                <a:lnTo>
                  <a:pt x="0" y="237065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defTabSz="800100">
              <a:lnSpc>
                <a:spcPct val="90000"/>
              </a:lnSpc>
              <a:spcBef>
                <a:spcPct val="0"/>
              </a:spcBef>
              <a:spcAft>
                <a:spcPct val="15000"/>
              </a:spcAft>
              <a:buChar char="•"/>
            </a:pPr>
            <a:r>
              <a:rPr lang="en-GB" altLang="en-US" sz="2200" dirty="0">
                <a:solidFill>
                  <a:srgbClr val="000000"/>
                </a:solidFill>
              </a:rPr>
              <a:t>Irregular periods or bleeding after menopause</a:t>
            </a:r>
            <a:endParaRPr lang="en-US" sz="2200" dirty="0"/>
          </a:p>
          <a:p>
            <a:pPr marL="171450" lvl="1" indent="-171450" defTabSz="800100">
              <a:lnSpc>
                <a:spcPct val="90000"/>
              </a:lnSpc>
              <a:spcBef>
                <a:spcPct val="0"/>
              </a:spcBef>
              <a:spcAft>
                <a:spcPct val="15000"/>
              </a:spcAft>
              <a:buChar char="•"/>
            </a:pPr>
            <a:r>
              <a:rPr lang="en-GB" altLang="en-US" sz="2200" dirty="0">
                <a:solidFill>
                  <a:srgbClr val="000000"/>
                </a:solidFill>
              </a:rPr>
              <a:t>Back pain</a:t>
            </a:r>
          </a:p>
          <a:p>
            <a:pPr marL="171450" lvl="1" indent="-171450" defTabSz="800100">
              <a:lnSpc>
                <a:spcPct val="90000"/>
              </a:lnSpc>
              <a:spcBef>
                <a:spcPct val="0"/>
              </a:spcBef>
              <a:spcAft>
                <a:spcPct val="15000"/>
              </a:spcAft>
              <a:buChar char="•"/>
            </a:pPr>
            <a:r>
              <a:rPr lang="en-GB" altLang="en-US" sz="2200" dirty="0">
                <a:solidFill>
                  <a:srgbClr val="000000"/>
                </a:solidFill>
              </a:rPr>
              <a:t>Change in bowel habits</a:t>
            </a:r>
          </a:p>
          <a:p>
            <a:pPr marL="171450" lvl="1" indent="-171450" defTabSz="800100">
              <a:lnSpc>
                <a:spcPct val="90000"/>
              </a:lnSpc>
              <a:spcBef>
                <a:spcPct val="0"/>
              </a:spcBef>
              <a:spcAft>
                <a:spcPct val="15000"/>
              </a:spcAft>
              <a:buChar char="•"/>
            </a:pPr>
            <a:r>
              <a:rPr lang="en-GB" altLang="en-US" sz="2200" dirty="0">
                <a:solidFill>
                  <a:srgbClr val="000000"/>
                </a:solidFill>
              </a:rPr>
              <a:t>Pain during sex</a:t>
            </a:r>
          </a:p>
          <a:p>
            <a:pPr marL="171450" lvl="1" indent="-171450" defTabSz="800100">
              <a:lnSpc>
                <a:spcPct val="90000"/>
              </a:lnSpc>
              <a:spcBef>
                <a:spcPct val="0"/>
              </a:spcBef>
              <a:spcAft>
                <a:spcPct val="15000"/>
              </a:spcAft>
              <a:buChar char="•"/>
            </a:pPr>
            <a:r>
              <a:rPr lang="en-GB" altLang="en-US" sz="2200" dirty="0">
                <a:solidFill>
                  <a:srgbClr val="000000"/>
                </a:solidFill>
              </a:rPr>
              <a:t>Nausea, Fatigue or Weight loss</a:t>
            </a:r>
          </a:p>
        </p:txBody>
      </p:sp>
      <p:sp>
        <p:nvSpPr>
          <p:cNvPr id="12" name="TextBox 11">
            <a:extLst>
              <a:ext uri="{FF2B5EF4-FFF2-40B4-BE49-F238E27FC236}">
                <a16:creationId xmlns:a16="http://schemas.microsoft.com/office/drawing/2014/main" id="{C0114802-5172-415D-98D2-D925C249CDDB}"/>
              </a:ext>
            </a:extLst>
          </p:cNvPr>
          <p:cNvSpPr txBox="1"/>
          <p:nvPr/>
        </p:nvSpPr>
        <p:spPr>
          <a:xfrm>
            <a:off x="826718" y="5060517"/>
            <a:ext cx="10515600" cy="1200329"/>
          </a:xfrm>
          <a:prstGeom prst="rect">
            <a:avLst/>
          </a:prstGeom>
          <a:noFill/>
        </p:spPr>
        <p:txBody>
          <a:bodyPr wrap="square" rtlCol="0">
            <a:spAutoFit/>
          </a:bodyPr>
          <a:lstStyle/>
          <a:p>
            <a:pPr marL="285750" indent="-285750">
              <a:buFont typeface="Arial" panose="020B0604020202020204" pitchFamily="34" charset="0"/>
              <a:buChar char="•"/>
              <a:defRPr/>
            </a:pPr>
            <a:r>
              <a:rPr lang="en-GB" sz="2400" dirty="0">
                <a:solidFill>
                  <a:schemeClr val="bg1"/>
                </a:solidFill>
              </a:rPr>
              <a:t>Symptoms for ovarian cancer are often quite vague</a:t>
            </a:r>
          </a:p>
          <a:p>
            <a:pPr marL="285750" indent="-285750">
              <a:buFont typeface="Arial" panose="020B0604020202020204" pitchFamily="34" charset="0"/>
              <a:buChar char="•"/>
              <a:defRPr/>
            </a:pPr>
            <a:r>
              <a:rPr lang="en-GB" altLang="en-US" sz="2400" kern="0" dirty="0">
                <a:solidFill>
                  <a:schemeClr val="bg1"/>
                </a:solidFill>
                <a:cs typeface="Arial" panose="020B0604020202020204" pitchFamily="34" charset="0"/>
              </a:rPr>
              <a:t>Ovarian cancer is known as the ‘silent killer’. There is currently no screening programme available</a:t>
            </a:r>
            <a:endParaRPr lang="en-GB" sz="2400" dirty="0">
              <a:solidFill>
                <a:schemeClr val="bg1"/>
              </a:solidFill>
            </a:endParaRPr>
          </a:p>
        </p:txBody>
      </p:sp>
      <p:pic>
        <p:nvPicPr>
          <p:cNvPr id="14" name="Audio 13">
            <a:hlinkClick r:id="" action="ppaction://media"/>
            <a:extLst>
              <a:ext uri="{FF2B5EF4-FFF2-40B4-BE49-F238E27FC236}">
                <a16:creationId xmlns:a16="http://schemas.microsoft.com/office/drawing/2014/main" id="{EAF6B4CC-5E57-4DAD-9DEF-22AAA14A6A8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0725749"/>
      </p:ext>
    </p:extLst>
  </p:cSld>
  <p:clrMapOvr>
    <a:masterClrMapping/>
  </p:clrMapOvr>
  <mc:AlternateContent xmlns:mc="http://schemas.openxmlformats.org/markup-compatibility/2006" xmlns:p14="http://schemas.microsoft.com/office/powerpoint/2010/main">
    <mc:Choice Requires="p14">
      <p:transition spd="slow" p14:dur="2000" advTm="9971"/>
    </mc:Choice>
    <mc:Fallback xmlns="">
      <p:transition spd="slow" advTm="99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4C9EB-B377-441F-8D2E-1B547E4EB57B}"/>
              </a:ext>
            </a:extLst>
          </p:cNvPr>
          <p:cNvSpPr>
            <a:spLocks noGrp="1"/>
          </p:cNvSpPr>
          <p:nvPr>
            <p:ph type="title"/>
          </p:nvPr>
        </p:nvSpPr>
        <p:spPr/>
        <p:txBody>
          <a:bodyPr/>
          <a:lstStyle/>
          <a:p>
            <a:r>
              <a:rPr lang="en-GB" dirty="0"/>
              <a:t>Ovarian – Signs &amp; Symptoms</a:t>
            </a:r>
          </a:p>
        </p:txBody>
      </p:sp>
      <p:sp>
        <p:nvSpPr>
          <p:cNvPr id="3" name="Content Placeholder 2">
            <a:extLst>
              <a:ext uri="{FF2B5EF4-FFF2-40B4-BE49-F238E27FC236}">
                <a16:creationId xmlns:a16="http://schemas.microsoft.com/office/drawing/2014/main" id="{0CB0AC12-DCE9-48E8-B0C6-ED86967ED98A}"/>
              </a:ext>
            </a:extLst>
          </p:cNvPr>
          <p:cNvSpPr>
            <a:spLocks noGrp="1"/>
          </p:cNvSpPr>
          <p:nvPr>
            <p:ph sz="half" idx="1"/>
          </p:nvPr>
        </p:nvSpPr>
        <p:spPr/>
        <p:txBody>
          <a:bodyPr/>
          <a:lstStyle/>
          <a:p>
            <a:endParaRPr lang="en-GB" dirty="0"/>
          </a:p>
        </p:txBody>
      </p:sp>
      <p:sp>
        <p:nvSpPr>
          <p:cNvPr id="4" name="Content Placeholder 3">
            <a:extLst>
              <a:ext uri="{FF2B5EF4-FFF2-40B4-BE49-F238E27FC236}">
                <a16:creationId xmlns:a16="http://schemas.microsoft.com/office/drawing/2014/main" id="{0B9C09D3-9209-41B7-B5B2-84B816046BAF}"/>
              </a:ext>
            </a:extLst>
          </p:cNvPr>
          <p:cNvSpPr>
            <a:spLocks noGrp="1"/>
          </p:cNvSpPr>
          <p:nvPr>
            <p:ph sz="half" idx="2"/>
          </p:nvPr>
        </p:nvSpPr>
        <p:spPr/>
        <p:txBody>
          <a:bodyPr/>
          <a:lstStyle/>
          <a:p>
            <a:endParaRPr lang="en-GB" dirty="0"/>
          </a:p>
        </p:txBody>
      </p:sp>
      <p:sp>
        <p:nvSpPr>
          <p:cNvPr id="5" name="Date Placeholder 4">
            <a:extLst>
              <a:ext uri="{FF2B5EF4-FFF2-40B4-BE49-F238E27FC236}">
                <a16:creationId xmlns:a16="http://schemas.microsoft.com/office/drawing/2014/main" id="{D6129997-AA07-4144-9B5C-2A97DB6924FC}"/>
              </a:ext>
            </a:extLst>
          </p:cNvPr>
          <p:cNvSpPr>
            <a:spLocks noGrp="1"/>
          </p:cNvSpPr>
          <p:nvPr>
            <p:ph type="dt" sz="half" idx="10"/>
          </p:nvPr>
        </p:nvSpPr>
        <p:spPr/>
        <p:txBody>
          <a:bodyPr/>
          <a:lstStyle/>
          <a:p>
            <a:fld id="{A23EF97D-74F0-4EB9-B54E-2B03C5B96992}" type="datetime1">
              <a:rPr lang="en-GB" smtClean="0"/>
              <a:t>31/07/2024</a:t>
            </a:fld>
            <a:endParaRPr lang="en-GB"/>
          </a:p>
        </p:txBody>
      </p:sp>
      <p:sp>
        <p:nvSpPr>
          <p:cNvPr id="6" name="Footer Placeholder 5">
            <a:extLst>
              <a:ext uri="{FF2B5EF4-FFF2-40B4-BE49-F238E27FC236}">
                <a16:creationId xmlns:a16="http://schemas.microsoft.com/office/drawing/2014/main" id="{86BB8561-F48A-4DF2-A15A-6046BA5A29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7" name="Slide Number Placeholder 6">
            <a:extLst>
              <a:ext uri="{FF2B5EF4-FFF2-40B4-BE49-F238E27FC236}">
                <a16:creationId xmlns:a16="http://schemas.microsoft.com/office/drawing/2014/main" id="{98DDC62B-5B33-4CC6-BE27-4A1B108701A2}"/>
              </a:ext>
            </a:extLst>
          </p:cNvPr>
          <p:cNvSpPr>
            <a:spLocks noGrp="1"/>
          </p:cNvSpPr>
          <p:nvPr>
            <p:ph type="sldNum" sz="quarter" idx="12"/>
          </p:nvPr>
        </p:nvSpPr>
        <p:spPr/>
        <p:txBody>
          <a:bodyPr/>
          <a:lstStyle/>
          <a:p>
            <a:fld id="{B33FDC71-8906-4088-9FB1-76CBC632085F}" type="slidenum">
              <a:rPr lang="en-GB" smtClean="0"/>
              <a:t>9</a:t>
            </a:fld>
            <a:endParaRPr lang="en-GB"/>
          </a:p>
        </p:txBody>
      </p:sp>
      <p:sp>
        <p:nvSpPr>
          <p:cNvPr id="8" name="Freeform: Shape 7">
            <a:extLst>
              <a:ext uri="{FF2B5EF4-FFF2-40B4-BE49-F238E27FC236}">
                <a16:creationId xmlns:a16="http://schemas.microsoft.com/office/drawing/2014/main" id="{726039A0-B0A1-458E-B8C1-B8AB0B1B0CC7}"/>
              </a:ext>
            </a:extLst>
          </p:cNvPr>
          <p:cNvSpPr/>
          <p:nvPr/>
        </p:nvSpPr>
        <p:spPr>
          <a:xfrm>
            <a:off x="837067" y="1512007"/>
            <a:ext cx="5182056" cy="893357"/>
          </a:xfrm>
          <a:custGeom>
            <a:avLst/>
            <a:gdLst>
              <a:gd name="connsiteX0" fmla="*/ 0 w 3751365"/>
              <a:gd name="connsiteY0" fmla="*/ 0 h 646714"/>
              <a:gd name="connsiteX1" fmla="*/ 3751365 w 3751365"/>
              <a:gd name="connsiteY1" fmla="*/ 0 h 646714"/>
              <a:gd name="connsiteX2" fmla="*/ 3751365 w 3751365"/>
              <a:gd name="connsiteY2" fmla="*/ 646714 h 646714"/>
              <a:gd name="connsiteX3" fmla="*/ 0 w 3751365"/>
              <a:gd name="connsiteY3" fmla="*/ 646714 h 646714"/>
              <a:gd name="connsiteX4" fmla="*/ 0 w 3751365"/>
              <a:gd name="connsiteY4" fmla="*/ 0 h 64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46714">
                <a:moveTo>
                  <a:pt x="0" y="0"/>
                </a:moveTo>
                <a:lnTo>
                  <a:pt x="3751365" y="0"/>
                </a:lnTo>
                <a:lnTo>
                  <a:pt x="3751365" y="646714"/>
                </a:lnTo>
                <a:lnTo>
                  <a:pt x="0" y="64671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600" b="1" kern="1200" dirty="0"/>
              <a:t>Early Stage</a:t>
            </a:r>
          </a:p>
        </p:txBody>
      </p:sp>
      <p:sp>
        <p:nvSpPr>
          <p:cNvPr id="9" name="Freeform: Shape 8">
            <a:extLst>
              <a:ext uri="{FF2B5EF4-FFF2-40B4-BE49-F238E27FC236}">
                <a16:creationId xmlns:a16="http://schemas.microsoft.com/office/drawing/2014/main" id="{5EA3F2CD-0E1F-4C0A-915E-75B8670F048D}"/>
              </a:ext>
            </a:extLst>
          </p:cNvPr>
          <p:cNvSpPr/>
          <p:nvPr/>
        </p:nvSpPr>
        <p:spPr>
          <a:xfrm>
            <a:off x="837067" y="2424578"/>
            <a:ext cx="5182053" cy="2408935"/>
          </a:xfrm>
          <a:custGeom>
            <a:avLst/>
            <a:gdLst>
              <a:gd name="connsiteX0" fmla="*/ 0 w 3751365"/>
              <a:gd name="connsiteY0" fmla="*/ 0 h 2370650"/>
              <a:gd name="connsiteX1" fmla="*/ 3751365 w 3751365"/>
              <a:gd name="connsiteY1" fmla="*/ 0 h 2370650"/>
              <a:gd name="connsiteX2" fmla="*/ 3751365 w 3751365"/>
              <a:gd name="connsiteY2" fmla="*/ 2370650 h 2370650"/>
              <a:gd name="connsiteX3" fmla="*/ 0 w 3751365"/>
              <a:gd name="connsiteY3" fmla="*/ 2370650 h 2370650"/>
              <a:gd name="connsiteX4" fmla="*/ 0 w 3751365"/>
              <a:gd name="connsiteY4" fmla="*/ 0 h 237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2370650">
                <a:moveTo>
                  <a:pt x="0" y="0"/>
                </a:moveTo>
                <a:lnTo>
                  <a:pt x="3751365" y="0"/>
                </a:lnTo>
                <a:lnTo>
                  <a:pt x="3751365" y="2370650"/>
                </a:lnTo>
                <a:lnTo>
                  <a:pt x="0" y="237065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Abdominal pain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Swollen or bloated abdomen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Frequent urination</a:t>
            </a:r>
          </a:p>
          <a:p>
            <a:pPr marL="171450" lvl="1" indent="-171450" algn="l" defTabSz="800100">
              <a:lnSpc>
                <a:spcPct val="90000"/>
              </a:lnSpc>
              <a:spcBef>
                <a:spcPct val="0"/>
              </a:spcBef>
              <a:spcAft>
                <a:spcPct val="15000"/>
              </a:spcAft>
              <a:buFont typeface="Arial" panose="020B0604020202020204" pitchFamily="34" charset="0"/>
              <a:buChar char="•"/>
            </a:pPr>
            <a:r>
              <a:rPr lang="en-GB" sz="2200" kern="1200" dirty="0"/>
              <a:t>A feeling of fullness or loss of appetite</a:t>
            </a:r>
          </a:p>
        </p:txBody>
      </p:sp>
      <p:sp>
        <p:nvSpPr>
          <p:cNvPr id="10" name="Freeform: Shape 9">
            <a:extLst>
              <a:ext uri="{FF2B5EF4-FFF2-40B4-BE49-F238E27FC236}">
                <a16:creationId xmlns:a16="http://schemas.microsoft.com/office/drawing/2014/main" id="{197DFB59-0D40-4BDA-8F66-48F847685566}"/>
              </a:ext>
            </a:extLst>
          </p:cNvPr>
          <p:cNvSpPr/>
          <p:nvPr/>
        </p:nvSpPr>
        <p:spPr>
          <a:xfrm>
            <a:off x="6171156" y="1512007"/>
            <a:ext cx="5182056" cy="893357"/>
          </a:xfrm>
          <a:custGeom>
            <a:avLst/>
            <a:gdLst>
              <a:gd name="connsiteX0" fmla="*/ 0 w 3751365"/>
              <a:gd name="connsiteY0" fmla="*/ 0 h 646714"/>
              <a:gd name="connsiteX1" fmla="*/ 3751365 w 3751365"/>
              <a:gd name="connsiteY1" fmla="*/ 0 h 646714"/>
              <a:gd name="connsiteX2" fmla="*/ 3751365 w 3751365"/>
              <a:gd name="connsiteY2" fmla="*/ 646714 h 646714"/>
              <a:gd name="connsiteX3" fmla="*/ 0 w 3751365"/>
              <a:gd name="connsiteY3" fmla="*/ 646714 h 646714"/>
              <a:gd name="connsiteX4" fmla="*/ 0 w 3751365"/>
              <a:gd name="connsiteY4" fmla="*/ 0 h 64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646714">
                <a:moveTo>
                  <a:pt x="0" y="0"/>
                </a:moveTo>
                <a:lnTo>
                  <a:pt x="3751365" y="0"/>
                </a:lnTo>
                <a:lnTo>
                  <a:pt x="3751365" y="646714"/>
                </a:lnTo>
                <a:lnTo>
                  <a:pt x="0" y="646714"/>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800" tIns="101600" rIns="177800" bIns="101600" numCol="1" spcCol="1270" anchor="ctr" anchorCtr="0">
            <a:noAutofit/>
          </a:bodyPr>
          <a:lstStyle/>
          <a:p>
            <a:pPr marL="0" lvl="0" indent="0" algn="ctr" defTabSz="1111250">
              <a:lnSpc>
                <a:spcPct val="90000"/>
              </a:lnSpc>
              <a:spcBef>
                <a:spcPct val="0"/>
              </a:spcBef>
              <a:spcAft>
                <a:spcPct val="35000"/>
              </a:spcAft>
              <a:buNone/>
            </a:pPr>
            <a:r>
              <a:rPr lang="en-GB" sz="2600" b="1" kern="1200" dirty="0"/>
              <a:t>Late Stage</a:t>
            </a:r>
          </a:p>
        </p:txBody>
      </p:sp>
      <p:sp>
        <p:nvSpPr>
          <p:cNvPr id="11" name="Freeform: Shape 10">
            <a:extLst>
              <a:ext uri="{FF2B5EF4-FFF2-40B4-BE49-F238E27FC236}">
                <a16:creationId xmlns:a16="http://schemas.microsoft.com/office/drawing/2014/main" id="{74C614AA-71F5-46AF-9868-B3095BDBA818}"/>
              </a:ext>
            </a:extLst>
          </p:cNvPr>
          <p:cNvSpPr/>
          <p:nvPr/>
        </p:nvSpPr>
        <p:spPr>
          <a:xfrm>
            <a:off x="6171156" y="2424578"/>
            <a:ext cx="5182053" cy="2408935"/>
          </a:xfrm>
          <a:custGeom>
            <a:avLst/>
            <a:gdLst>
              <a:gd name="connsiteX0" fmla="*/ 0 w 3751365"/>
              <a:gd name="connsiteY0" fmla="*/ 0 h 2370650"/>
              <a:gd name="connsiteX1" fmla="*/ 3751365 w 3751365"/>
              <a:gd name="connsiteY1" fmla="*/ 0 h 2370650"/>
              <a:gd name="connsiteX2" fmla="*/ 3751365 w 3751365"/>
              <a:gd name="connsiteY2" fmla="*/ 2370650 h 2370650"/>
              <a:gd name="connsiteX3" fmla="*/ 0 w 3751365"/>
              <a:gd name="connsiteY3" fmla="*/ 2370650 h 2370650"/>
              <a:gd name="connsiteX4" fmla="*/ 0 w 3751365"/>
              <a:gd name="connsiteY4" fmla="*/ 0 h 237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365" h="2370650">
                <a:moveTo>
                  <a:pt x="0" y="0"/>
                </a:moveTo>
                <a:lnTo>
                  <a:pt x="3751365" y="0"/>
                </a:lnTo>
                <a:lnTo>
                  <a:pt x="3751365" y="2370650"/>
                </a:lnTo>
                <a:lnTo>
                  <a:pt x="0" y="237065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96012" tIns="96012" rIns="128016" bIns="144018" numCol="1" spcCol="1270" anchor="t" anchorCtr="0">
            <a:noAutofit/>
          </a:bodyPr>
          <a:lstStyle/>
          <a:p>
            <a:pPr marL="171450" lvl="1" indent="-171450" defTabSz="800100">
              <a:lnSpc>
                <a:spcPct val="90000"/>
              </a:lnSpc>
              <a:spcBef>
                <a:spcPct val="0"/>
              </a:spcBef>
              <a:spcAft>
                <a:spcPct val="15000"/>
              </a:spcAft>
              <a:buChar char="•"/>
            </a:pPr>
            <a:r>
              <a:rPr lang="en-GB" altLang="en-US" sz="2200" dirty="0">
                <a:solidFill>
                  <a:srgbClr val="000000"/>
                </a:solidFill>
              </a:rPr>
              <a:t>Irregular periods or bleeding after menopause</a:t>
            </a:r>
            <a:endParaRPr lang="en-US" sz="2200" dirty="0"/>
          </a:p>
          <a:p>
            <a:pPr marL="171450" lvl="1" indent="-171450" defTabSz="800100">
              <a:lnSpc>
                <a:spcPct val="90000"/>
              </a:lnSpc>
              <a:spcBef>
                <a:spcPct val="0"/>
              </a:spcBef>
              <a:spcAft>
                <a:spcPct val="15000"/>
              </a:spcAft>
              <a:buChar char="•"/>
            </a:pPr>
            <a:r>
              <a:rPr lang="en-GB" altLang="en-US" sz="2200" dirty="0">
                <a:solidFill>
                  <a:srgbClr val="000000"/>
                </a:solidFill>
              </a:rPr>
              <a:t>Back pain</a:t>
            </a:r>
          </a:p>
          <a:p>
            <a:pPr marL="171450" lvl="1" indent="-171450" defTabSz="800100">
              <a:lnSpc>
                <a:spcPct val="90000"/>
              </a:lnSpc>
              <a:spcBef>
                <a:spcPct val="0"/>
              </a:spcBef>
              <a:spcAft>
                <a:spcPct val="15000"/>
              </a:spcAft>
              <a:buChar char="•"/>
            </a:pPr>
            <a:r>
              <a:rPr lang="en-GB" altLang="en-US" sz="2200" dirty="0">
                <a:solidFill>
                  <a:srgbClr val="000000"/>
                </a:solidFill>
              </a:rPr>
              <a:t>Change in bowel habits</a:t>
            </a:r>
          </a:p>
          <a:p>
            <a:pPr marL="171450" lvl="1" indent="-171450" defTabSz="800100">
              <a:lnSpc>
                <a:spcPct val="90000"/>
              </a:lnSpc>
              <a:spcBef>
                <a:spcPct val="0"/>
              </a:spcBef>
              <a:spcAft>
                <a:spcPct val="15000"/>
              </a:spcAft>
              <a:buChar char="•"/>
            </a:pPr>
            <a:r>
              <a:rPr lang="en-GB" altLang="en-US" sz="2200" dirty="0">
                <a:solidFill>
                  <a:srgbClr val="000000"/>
                </a:solidFill>
              </a:rPr>
              <a:t>Pain during sex</a:t>
            </a:r>
          </a:p>
          <a:p>
            <a:pPr marL="171450" lvl="1" indent="-171450" defTabSz="800100">
              <a:lnSpc>
                <a:spcPct val="90000"/>
              </a:lnSpc>
              <a:spcBef>
                <a:spcPct val="0"/>
              </a:spcBef>
              <a:spcAft>
                <a:spcPct val="15000"/>
              </a:spcAft>
              <a:buChar char="•"/>
            </a:pPr>
            <a:r>
              <a:rPr lang="en-GB" altLang="en-US" sz="2200" dirty="0">
                <a:solidFill>
                  <a:srgbClr val="000000"/>
                </a:solidFill>
              </a:rPr>
              <a:t>Nausea, Fatigue or Weight loss</a:t>
            </a:r>
          </a:p>
        </p:txBody>
      </p:sp>
      <p:sp>
        <p:nvSpPr>
          <p:cNvPr id="12" name="TextBox 11">
            <a:extLst>
              <a:ext uri="{FF2B5EF4-FFF2-40B4-BE49-F238E27FC236}">
                <a16:creationId xmlns:a16="http://schemas.microsoft.com/office/drawing/2014/main" id="{C0114802-5172-415D-98D2-D925C249CDDB}"/>
              </a:ext>
            </a:extLst>
          </p:cNvPr>
          <p:cNvSpPr txBox="1"/>
          <p:nvPr/>
        </p:nvSpPr>
        <p:spPr>
          <a:xfrm>
            <a:off x="826718" y="5060517"/>
            <a:ext cx="10515600" cy="1200329"/>
          </a:xfrm>
          <a:prstGeom prst="rect">
            <a:avLst/>
          </a:prstGeom>
          <a:noFill/>
        </p:spPr>
        <p:txBody>
          <a:bodyPr wrap="square" rtlCol="0">
            <a:spAutoFit/>
          </a:bodyPr>
          <a:lstStyle/>
          <a:p>
            <a:pPr marL="285750" indent="-285750">
              <a:buFont typeface="Arial" panose="020B0604020202020204" pitchFamily="34" charset="0"/>
              <a:buChar char="•"/>
              <a:defRPr/>
            </a:pPr>
            <a:r>
              <a:rPr lang="en-GB" sz="2400" dirty="0"/>
              <a:t>Symptoms for ovarian tumours are often quite vague</a:t>
            </a:r>
          </a:p>
          <a:p>
            <a:pPr marL="285750" indent="-285750">
              <a:buFont typeface="Arial" panose="020B0604020202020204" pitchFamily="34" charset="0"/>
              <a:buChar char="•"/>
              <a:defRPr/>
            </a:pPr>
            <a:r>
              <a:rPr lang="en-GB" altLang="en-US" sz="2400" kern="0" dirty="0">
                <a:solidFill>
                  <a:srgbClr val="000000"/>
                </a:solidFill>
                <a:cs typeface="Arial" panose="020B0604020202020204" pitchFamily="34" charset="0"/>
              </a:rPr>
              <a:t>Ovarian cancer is known as the ‘silent killer’. There is currently no screening programme available</a:t>
            </a:r>
            <a:endParaRPr lang="en-GB" sz="2400" dirty="0"/>
          </a:p>
        </p:txBody>
      </p:sp>
      <p:pic>
        <p:nvPicPr>
          <p:cNvPr id="15" name="Audio 14">
            <a:hlinkClick r:id="" action="ppaction://media"/>
            <a:extLst>
              <a:ext uri="{FF2B5EF4-FFF2-40B4-BE49-F238E27FC236}">
                <a16:creationId xmlns:a16="http://schemas.microsoft.com/office/drawing/2014/main" id="{0175D9AA-1313-47EE-8203-B3326F5691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31879461"/>
      </p:ext>
    </p:extLst>
  </p:cSld>
  <p:clrMapOvr>
    <a:masterClrMapping/>
  </p:clrMapOvr>
  <mc:AlternateContent xmlns:mc="http://schemas.openxmlformats.org/markup-compatibility/2006" xmlns:p14="http://schemas.microsoft.com/office/powerpoint/2010/main">
    <mc:Choice Requires="p14">
      <p:transition spd="slow" p14:dur="2000" advTm="19619"/>
    </mc:Choice>
    <mc:Fallback xmlns="">
      <p:transition spd="slow" advTm="19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69DCECD3-2AC0-4174-A3D4-43B56BB3D1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72024DB-DD24-419A-AD51-AA142FDF4A48}">
  <ds:schemaRefs>
    <ds:schemaRef ds:uri="http://www.w3.org/XML/1998/namespace"/>
    <ds:schemaRef ds:uri="http://purl.org/dc/dcmitype/"/>
    <ds:schemaRef ds:uri="http://schemas.microsoft.com/office/infopath/2007/PartnerControls"/>
    <ds:schemaRef ds:uri="http://schemas.microsoft.com/office/2006/metadata/properties"/>
    <ds:schemaRef ds:uri="7b410ab3-33f9-46b0-a7e8-8030da7493ff"/>
    <ds:schemaRef ds:uri="http://purl.org/dc/elements/1.1/"/>
    <ds:schemaRef ds:uri="http://schemas.microsoft.com/office/2006/documentManagement/types"/>
    <ds:schemaRef ds:uri="http://schemas.openxmlformats.org/package/2006/metadata/core-properties"/>
    <ds:schemaRef ds:uri="d90b2148-dfd5-4925-bdbf-65fefdd6aea1"/>
    <ds:schemaRef ds:uri="http://schemas.microsoft.com/sharepoint/v3"/>
    <ds:schemaRef ds:uri="http://purl.org/dc/te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11106</TotalTime>
  <Words>3922</Words>
  <Application>Microsoft Office PowerPoint</Application>
  <PresentationFormat>Widescreen</PresentationFormat>
  <Paragraphs>445</Paragraphs>
  <Slides>36</Slides>
  <Notes>36</Notes>
  <HiddenSlides>0</HiddenSlides>
  <MMClips>36</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Types of Gynaecological tumour</vt:lpstr>
      <vt:lpstr>Ovarian tumours</vt:lpstr>
      <vt:lpstr>Ovarian – Causes &amp; Risk Factors</vt:lpstr>
      <vt:lpstr>Ovarian – Signs &amp; Symptoms</vt:lpstr>
      <vt:lpstr>Ovarian – Signs &amp; Symptoms</vt:lpstr>
      <vt:lpstr>Ovarian – Signs &amp; Symptoms</vt:lpstr>
      <vt:lpstr>Ovarian – Anatomy &amp; Physiology</vt:lpstr>
      <vt:lpstr>Ovarian – Anatomy &amp; Physiology</vt:lpstr>
      <vt:lpstr>Ovarian – Anatomy &amp; Physiology</vt:lpstr>
      <vt:lpstr>Ovarian – Regional Lymph Nodes</vt:lpstr>
      <vt:lpstr>Ovarian – Diagnosis</vt:lpstr>
      <vt:lpstr>Ovarian - Morphology</vt:lpstr>
      <vt:lpstr>Ovarian - Morphology</vt:lpstr>
      <vt:lpstr>Ovarian - Morphology</vt:lpstr>
      <vt:lpstr>Ovarian - Morphology</vt:lpstr>
      <vt:lpstr>Ovarian - Morphology</vt:lpstr>
      <vt:lpstr>Ovarian – Topography - Invasive</vt:lpstr>
      <vt:lpstr>Ovarian – Topography – In Situ</vt:lpstr>
      <vt:lpstr>Ovarian - Grade</vt:lpstr>
      <vt:lpstr>Ovarian - Grade</vt:lpstr>
      <vt:lpstr>Ovarian - Stage</vt:lpstr>
      <vt:lpstr>Ovarian – Treatment - Surgery</vt:lpstr>
      <vt:lpstr>Ovarian – Treatment - Chemotherapy</vt:lpstr>
      <vt:lpstr>Ovarian – Treatment - Radiotherapy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NDRS</dc:creator>
  <cp:keywords>COSD</cp:keywords>
  <cp:lastModifiedBy>MOLLETT, Marianne (NHS ENGLAND - X26)</cp:lastModifiedBy>
  <cp:revision>245</cp:revision>
  <dcterms:created xsi:type="dcterms:W3CDTF">2021-02-08T11:29:00Z</dcterms:created>
  <dcterms:modified xsi:type="dcterms:W3CDTF">2024-07-31T15:43:40Z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