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9"/>
  </p:notesMasterIdLst>
  <p:handoutMasterIdLst>
    <p:handoutMasterId r:id="rId40"/>
  </p:handoutMasterIdLst>
  <p:sldIdLst>
    <p:sldId id="272" r:id="rId5"/>
    <p:sldId id="304" r:id="rId6"/>
    <p:sldId id="305" r:id="rId7"/>
    <p:sldId id="306" r:id="rId8"/>
    <p:sldId id="464" r:id="rId9"/>
    <p:sldId id="462" r:id="rId10"/>
    <p:sldId id="465" r:id="rId11"/>
    <p:sldId id="470" r:id="rId12"/>
    <p:sldId id="469" r:id="rId13"/>
    <p:sldId id="468" r:id="rId14"/>
    <p:sldId id="467" r:id="rId15"/>
    <p:sldId id="466" r:id="rId16"/>
    <p:sldId id="460" r:id="rId17"/>
    <p:sldId id="474" r:id="rId18"/>
    <p:sldId id="513" r:id="rId19"/>
    <p:sldId id="473" r:id="rId20"/>
    <p:sldId id="479" r:id="rId21"/>
    <p:sldId id="507" r:id="rId22"/>
    <p:sldId id="472" r:id="rId23"/>
    <p:sldId id="471" r:id="rId24"/>
    <p:sldId id="459" r:id="rId25"/>
    <p:sldId id="478" r:id="rId26"/>
    <p:sldId id="477" r:id="rId27"/>
    <p:sldId id="475" r:id="rId28"/>
    <p:sldId id="476" r:id="rId29"/>
    <p:sldId id="504" r:id="rId30"/>
    <p:sldId id="511" r:id="rId31"/>
    <p:sldId id="516" r:id="rId32"/>
    <p:sldId id="514" r:id="rId33"/>
    <p:sldId id="515" r:id="rId34"/>
    <p:sldId id="543" r:id="rId35"/>
    <p:sldId id="458" r:id="rId36"/>
    <p:sldId id="293" r:id="rId37"/>
    <p:sldId id="720" r:id="rId38"/>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lides" id="{D23E2767-9D92-4362-8E89-7F783E644D5C}">
          <p14:sldIdLst>
            <p14:sldId id="272"/>
            <p14:sldId id="304"/>
            <p14:sldId id="305"/>
            <p14:sldId id="306"/>
            <p14:sldId id="464"/>
            <p14:sldId id="462"/>
            <p14:sldId id="465"/>
            <p14:sldId id="470"/>
            <p14:sldId id="469"/>
            <p14:sldId id="468"/>
            <p14:sldId id="467"/>
            <p14:sldId id="466"/>
            <p14:sldId id="460"/>
            <p14:sldId id="474"/>
            <p14:sldId id="513"/>
            <p14:sldId id="473"/>
            <p14:sldId id="479"/>
            <p14:sldId id="507"/>
            <p14:sldId id="472"/>
            <p14:sldId id="471"/>
            <p14:sldId id="459"/>
            <p14:sldId id="478"/>
            <p14:sldId id="477"/>
            <p14:sldId id="475"/>
            <p14:sldId id="476"/>
            <p14:sldId id="504"/>
            <p14:sldId id="511"/>
            <p14:sldId id="516"/>
            <p14:sldId id="514"/>
            <p14:sldId id="515"/>
            <p14:sldId id="543"/>
            <p14:sldId id="458"/>
            <p14:sldId id="293"/>
            <p14:sldId id="72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A8AA"/>
    <a:srgbClr val="E8F1F1"/>
    <a:srgbClr val="425563"/>
    <a:srgbClr val="228789"/>
    <a:srgbClr val="329E6A"/>
    <a:srgbClr val="4CC088"/>
    <a:srgbClr val="45B1E9"/>
    <a:srgbClr val="337EC6"/>
    <a:srgbClr val="768692"/>
    <a:srgbClr val="96D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414" autoAdjust="0"/>
    <p:restoredTop sz="72470" autoAdjust="0"/>
  </p:normalViewPr>
  <p:slideViewPr>
    <p:cSldViewPr snapToGrid="0">
      <p:cViewPr varScale="1">
        <p:scale>
          <a:sx n="82" d="100"/>
          <a:sy n="82" d="100"/>
        </p:scale>
        <p:origin x="573" y="30"/>
      </p:cViewPr>
      <p:guideLst/>
    </p:cSldViewPr>
  </p:slideViewPr>
  <p:notesTextViewPr>
    <p:cViewPr>
      <p:scale>
        <a:sx n="3" d="2"/>
        <a:sy n="3" d="2"/>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LETT, Marianne (NHS ENGLAND - X26)" userId="58af0019-3a7b-47f8-8975-8ac0a0ea5bbf" providerId="ADAL" clId="{7310D8D4-7AF6-4E35-968B-0EF2377E09E6}"/>
    <pc:docChg chg="mod">
      <pc:chgData name="MOLLETT, Marianne (NHS ENGLAND - X26)" userId="58af0019-3a7b-47f8-8975-8ac0a0ea5bbf" providerId="ADAL" clId="{7310D8D4-7AF6-4E35-968B-0EF2377E09E6}" dt="2024-06-12T11:44:40.712" v="0"/>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1D46D74-74FE-4A93-9077-C992DF5A459E}"/>
              </a:ext>
            </a:extLst>
          </p:cNvPr>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a:extLst>
              <a:ext uri="{FF2B5EF4-FFF2-40B4-BE49-F238E27FC236}">
                <a16:creationId xmlns:a16="http://schemas.microsoft.com/office/drawing/2014/main" id="{67DC3C9A-52A2-4933-8BA9-F812C466D98C}"/>
              </a:ext>
            </a:extLst>
          </p:cNvPr>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A244DDD6-6ADB-4DF8-8936-1AA8F5F9F014}" type="datetimeFigureOut">
              <a:rPr lang="en-GB" smtClean="0"/>
              <a:t>12/06/2024</a:t>
            </a:fld>
            <a:endParaRPr lang="en-GB"/>
          </a:p>
        </p:txBody>
      </p:sp>
      <p:sp>
        <p:nvSpPr>
          <p:cNvPr id="4" name="Footer Placeholder 3">
            <a:extLst>
              <a:ext uri="{FF2B5EF4-FFF2-40B4-BE49-F238E27FC236}">
                <a16:creationId xmlns:a16="http://schemas.microsoft.com/office/drawing/2014/main" id="{79312E7B-AA6C-4A1B-B29D-B1798609AA63}"/>
              </a:ext>
            </a:extLst>
          </p:cNvPr>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5C6CA1CE-F3A8-43D6-95B0-EB1C00ADE83B}"/>
              </a:ext>
            </a:extLst>
          </p:cNvPr>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007EB7AF-04B5-4767-8551-36D91437AD5C}" type="slidenum">
              <a:rPr lang="en-GB" smtClean="0"/>
              <a:t>‹#›</a:t>
            </a:fld>
            <a:endParaRPr lang="en-GB"/>
          </a:p>
        </p:txBody>
      </p:sp>
    </p:spTree>
    <p:extLst>
      <p:ext uri="{BB962C8B-B14F-4D97-AF65-F5344CB8AC3E}">
        <p14:creationId xmlns:p14="http://schemas.microsoft.com/office/powerpoint/2010/main" val="3158970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B67EC26C-E156-4757-82E0-5A5BF7E0FCF9}" type="datetimeFigureOut">
              <a:rPr lang="en-GB" smtClean="0"/>
              <a:t>12/06/2024</a:t>
            </a:fld>
            <a:endParaRPr lang="en-GB"/>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en-GB"/>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67FE6B22-D62B-44D7-8888-48BB662636FB}" type="slidenum">
              <a:rPr lang="en-GB" smtClean="0"/>
              <a:t>‹#›</a:t>
            </a:fld>
            <a:endParaRPr lang="en-GB"/>
          </a:p>
        </p:txBody>
      </p:sp>
    </p:spTree>
    <p:extLst>
      <p:ext uri="{BB962C8B-B14F-4D97-AF65-F5344CB8AC3E}">
        <p14:creationId xmlns:p14="http://schemas.microsoft.com/office/powerpoint/2010/main" val="282361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solidFill>
                  <a:schemeClr val="tx1"/>
                </a:solidFill>
              </a:rPr>
              <a:t>Welcome to this NDRS training module on Gynaecological Tumours - Cervical.  This module is designed to help Cancer Administration staff gain a better understanding of these tumours and the terminology used by the clinical teams.</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a:t>
            </a:fld>
            <a:endParaRPr lang="en-GB"/>
          </a:p>
        </p:txBody>
      </p:sp>
    </p:spTree>
    <p:extLst>
      <p:ext uri="{BB962C8B-B14F-4D97-AF65-F5344CB8AC3E}">
        <p14:creationId xmlns:p14="http://schemas.microsoft.com/office/powerpoint/2010/main" val="332378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Diagnostic methods might include a screening examination, colposcopy or a LLETZ procedure</a:t>
            </a:r>
          </a:p>
        </p:txBody>
      </p:sp>
      <p:sp>
        <p:nvSpPr>
          <p:cNvPr id="4" name="Slide Number Placeholder 3"/>
          <p:cNvSpPr>
            <a:spLocks noGrp="1"/>
          </p:cNvSpPr>
          <p:nvPr>
            <p:ph type="sldNum" sz="quarter" idx="5"/>
          </p:nvPr>
        </p:nvSpPr>
        <p:spPr/>
        <p:txBody>
          <a:bodyPr/>
          <a:lstStyle/>
          <a:p>
            <a:fld id="{67FE6B22-D62B-44D7-8888-48BB662636FB}" type="slidenum">
              <a:rPr lang="en-GB" smtClean="0"/>
              <a:t>10</a:t>
            </a:fld>
            <a:endParaRPr lang="en-GB"/>
          </a:p>
        </p:txBody>
      </p:sp>
    </p:spTree>
    <p:extLst>
      <p:ext uri="{BB962C8B-B14F-4D97-AF65-F5344CB8AC3E}">
        <p14:creationId xmlns:p14="http://schemas.microsoft.com/office/powerpoint/2010/main" val="28876231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Cervical Screening is offered to all women between the ages of 24½ and 64.  Women over the age are 65 may be invited if they have not been screened after the age of 50 or if they have recently had an abnormal result.</a:t>
            </a:r>
          </a:p>
        </p:txBody>
      </p:sp>
      <p:sp>
        <p:nvSpPr>
          <p:cNvPr id="4" name="Slide Number Placeholder 3"/>
          <p:cNvSpPr>
            <a:spLocks noGrp="1"/>
          </p:cNvSpPr>
          <p:nvPr>
            <p:ph type="sldNum" sz="quarter" idx="5"/>
          </p:nvPr>
        </p:nvSpPr>
        <p:spPr/>
        <p:txBody>
          <a:bodyPr/>
          <a:lstStyle/>
          <a:p>
            <a:fld id="{67FE6B22-D62B-44D7-8888-48BB662636FB}" type="slidenum">
              <a:rPr lang="en-GB" smtClean="0"/>
              <a:t>11</a:t>
            </a:fld>
            <a:endParaRPr lang="en-GB"/>
          </a:p>
        </p:txBody>
      </p:sp>
    </p:spTree>
    <p:extLst>
      <p:ext uri="{BB962C8B-B14F-4D97-AF65-F5344CB8AC3E}">
        <p14:creationId xmlns:p14="http://schemas.microsoft.com/office/powerpoint/2010/main" val="12807474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CIN or Cervical Intraepithelial Neoplasia is a precancerous cell abnormality, graded 1 to 3.  In CIN3 the abnormality involves the full thickness of the epithelium but is nonetheless curable if treated.  High grade CGIN is often diagnosed at the same time as CIN3 and has the potential to become malignant if untreated.  Early stromal invasion indicates that a tumour has become invasive.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12</a:t>
            </a:fld>
            <a:endParaRPr lang="en-GB"/>
          </a:p>
        </p:txBody>
      </p:sp>
    </p:spTree>
    <p:extLst>
      <p:ext uri="{BB962C8B-B14F-4D97-AF65-F5344CB8AC3E}">
        <p14:creationId xmlns:p14="http://schemas.microsoft.com/office/powerpoint/2010/main" val="39837558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Once cellular abnormality extends below the basement membrane the tumour is deemed to be invasive.</a:t>
            </a:r>
          </a:p>
        </p:txBody>
      </p:sp>
      <p:sp>
        <p:nvSpPr>
          <p:cNvPr id="4" name="Slide Number Placeholder 3"/>
          <p:cNvSpPr>
            <a:spLocks noGrp="1"/>
          </p:cNvSpPr>
          <p:nvPr>
            <p:ph type="sldNum" sz="quarter" idx="5"/>
          </p:nvPr>
        </p:nvSpPr>
        <p:spPr/>
        <p:txBody>
          <a:bodyPr/>
          <a:lstStyle/>
          <a:p>
            <a:fld id="{67FE6B22-D62B-44D7-8888-48BB662636FB}" type="slidenum">
              <a:rPr lang="en-GB" smtClean="0"/>
              <a:t>13</a:t>
            </a:fld>
            <a:endParaRPr lang="en-GB"/>
          </a:p>
        </p:txBody>
      </p:sp>
    </p:spTree>
    <p:extLst>
      <p:ext uri="{BB962C8B-B14F-4D97-AF65-F5344CB8AC3E}">
        <p14:creationId xmlns:p14="http://schemas.microsoft.com/office/powerpoint/2010/main" val="12956772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two main types of invasive cervical cancer are Squamous cell carcinoma (or SCC) and Adenocarcinoma. The most common type, SCCs occur mainly in the transformation zone…</a:t>
            </a:r>
          </a:p>
        </p:txBody>
      </p:sp>
      <p:sp>
        <p:nvSpPr>
          <p:cNvPr id="4" name="Slide Number Placeholder 3"/>
          <p:cNvSpPr>
            <a:spLocks noGrp="1"/>
          </p:cNvSpPr>
          <p:nvPr>
            <p:ph type="sldNum" sz="quarter" idx="5"/>
          </p:nvPr>
        </p:nvSpPr>
        <p:spPr/>
        <p:txBody>
          <a:bodyPr/>
          <a:lstStyle/>
          <a:p>
            <a:fld id="{67FE6B22-D62B-44D7-8888-48BB662636FB}" type="slidenum">
              <a:rPr lang="en-GB" smtClean="0"/>
              <a:t>14</a:t>
            </a:fld>
            <a:endParaRPr lang="en-GB"/>
          </a:p>
        </p:txBody>
      </p:sp>
    </p:spTree>
    <p:extLst>
      <p:ext uri="{BB962C8B-B14F-4D97-AF65-F5344CB8AC3E}">
        <p14:creationId xmlns:p14="http://schemas.microsoft.com/office/powerpoint/2010/main" val="27726159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as do adenocarcinomas.  Less common types of tumour include Adenosquamous, small cell and clear cell carcinomas.</a:t>
            </a:r>
          </a:p>
        </p:txBody>
      </p:sp>
      <p:sp>
        <p:nvSpPr>
          <p:cNvPr id="4" name="Slide Number Placeholder 3"/>
          <p:cNvSpPr>
            <a:spLocks noGrp="1"/>
          </p:cNvSpPr>
          <p:nvPr>
            <p:ph type="sldNum" sz="quarter" idx="5"/>
          </p:nvPr>
        </p:nvSpPr>
        <p:spPr/>
        <p:txBody>
          <a:bodyPr/>
          <a:lstStyle/>
          <a:p>
            <a:fld id="{67FE6B22-D62B-44D7-8888-48BB662636FB}" type="slidenum">
              <a:rPr lang="en-GB" smtClean="0"/>
              <a:t>15</a:t>
            </a:fld>
            <a:endParaRPr lang="en-GB"/>
          </a:p>
        </p:txBody>
      </p:sp>
    </p:spTree>
    <p:extLst>
      <p:ext uri="{BB962C8B-B14F-4D97-AF65-F5344CB8AC3E}">
        <p14:creationId xmlns:p14="http://schemas.microsoft.com/office/powerpoint/2010/main" val="26946967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ICD10 codes for invasive cancers of the cervix are shown here…</a:t>
            </a:r>
          </a:p>
        </p:txBody>
      </p:sp>
      <p:sp>
        <p:nvSpPr>
          <p:cNvPr id="4" name="Slide Number Placeholder 3"/>
          <p:cNvSpPr>
            <a:spLocks noGrp="1"/>
          </p:cNvSpPr>
          <p:nvPr>
            <p:ph type="sldNum" sz="quarter" idx="5"/>
          </p:nvPr>
        </p:nvSpPr>
        <p:spPr/>
        <p:txBody>
          <a:bodyPr/>
          <a:lstStyle/>
          <a:p>
            <a:fld id="{67FE6B22-D62B-44D7-8888-48BB662636FB}" type="slidenum">
              <a:rPr lang="en-GB" smtClean="0"/>
              <a:t>16</a:t>
            </a:fld>
            <a:endParaRPr lang="en-GB"/>
          </a:p>
        </p:txBody>
      </p:sp>
    </p:spTree>
    <p:extLst>
      <p:ext uri="{BB962C8B-B14F-4D97-AF65-F5344CB8AC3E}">
        <p14:creationId xmlns:p14="http://schemas.microsoft.com/office/powerpoint/2010/main" val="18757037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and ICD10 codes for in-situ tumours are shown here. D06 includes </a:t>
            </a:r>
            <a:r>
              <a:rPr lang="en-GB" dirty="0" err="1"/>
              <a:t>CINiii</a:t>
            </a:r>
            <a:r>
              <a:rPr lang="en-GB" dirty="0"/>
              <a:t> with or without mention of severe dysplasia.</a:t>
            </a:r>
          </a:p>
        </p:txBody>
      </p:sp>
      <p:sp>
        <p:nvSpPr>
          <p:cNvPr id="4" name="Slide Number Placeholder 3"/>
          <p:cNvSpPr>
            <a:spLocks noGrp="1"/>
          </p:cNvSpPr>
          <p:nvPr>
            <p:ph type="sldNum" sz="quarter" idx="5"/>
          </p:nvPr>
        </p:nvSpPr>
        <p:spPr/>
        <p:txBody>
          <a:bodyPr/>
          <a:lstStyle/>
          <a:p>
            <a:fld id="{67FE6B22-D62B-44D7-8888-48BB662636FB}" type="slidenum">
              <a:rPr lang="en-GB" smtClean="0"/>
              <a:t>17</a:t>
            </a:fld>
            <a:endParaRPr lang="en-GB"/>
          </a:p>
        </p:txBody>
      </p:sp>
    </p:spTree>
    <p:extLst>
      <p:ext uri="{BB962C8B-B14F-4D97-AF65-F5344CB8AC3E}">
        <p14:creationId xmlns:p14="http://schemas.microsoft.com/office/powerpoint/2010/main" val="38577405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the tumour is deemed to be of uncertain or unknown behaviour, it’s ICD10 coded as D39.9 … It should be noted that while your clinical team may request that both in-situ and borderline tumours are recorded, these do not currently require a COSD submission from your cancer data management system.  NDRS obtains these records directly from pathology labs</a:t>
            </a:r>
          </a:p>
        </p:txBody>
      </p:sp>
      <p:sp>
        <p:nvSpPr>
          <p:cNvPr id="4" name="Slide Number Placeholder 3"/>
          <p:cNvSpPr>
            <a:spLocks noGrp="1"/>
          </p:cNvSpPr>
          <p:nvPr>
            <p:ph type="sldNum" sz="quarter" idx="5"/>
          </p:nvPr>
        </p:nvSpPr>
        <p:spPr/>
        <p:txBody>
          <a:bodyPr/>
          <a:lstStyle/>
          <a:p>
            <a:fld id="{67FE6B22-D62B-44D7-8888-48BB662636FB}" type="slidenum">
              <a:rPr lang="en-GB" smtClean="0"/>
              <a:t>18</a:t>
            </a:fld>
            <a:endParaRPr lang="en-GB"/>
          </a:p>
        </p:txBody>
      </p:sp>
    </p:spTree>
    <p:extLst>
      <p:ext uri="{BB962C8B-B14F-4D97-AF65-F5344CB8AC3E}">
        <p14:creationId xmlns:p14="http://schemas.microsoft.com/office/powerpoint/2010/main" val="32636147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Grading of invasive cervical tumours is based on the level of cell differentiation within the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19</a:t>
            </a:fld>
            <a:endParaRPr lang="en-GB"/>
          </a:p>
        </p:txBody>
      </p:sp>
    </p:spTree>
    <p:extLst>
      <p:ext uri="{BB962C8B-B14F-4D97-AF65-F5344CB8AC3E}">
        <p14:creationId xmlns:p14="http://schemas.microsoft.com/office/powerpoint/2010/main" val="3331830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In this module we’ll give you a brief introduction to gynaecological tumours including some of the symptoms that patients with a cervical tumour might experience.  We’ll look at the anatomy &amp; physiology of the female reproductive system and will then go through the diagnosis &amp; treatment. Remember, this module can be paused at any time. </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a:t>
            </a:fld>
            <a:endParaRPr lang="en-GB" dirty="0"/>
          </a:p>
        </p:txBody>
      </p:sp>
    </p:spTree>
    <p:extLst>
      <p:ext uri="{BB962C8B-B14F-4D97-AF65-F5344CB8AC3E}">
        <p14:creationId xmlns:p14="http://schemas.microsoft.com/office/powerpoint/2010/main" val="1042080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Cervical tumours are staged using the FIGO staging system.  A link to detailed guidance on recording the FIGO stage is included in the summary</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20</a:t>
            </a:fld>
            <a:endParaRPr lang="en-GB"/>
          </a:p>
        </p:txBody>
      </p:sp>
    </p:spTree>
    <p:extLst>
      <p:ext uri="{BB962C8B-B14F-4D97-AF65-F5344CB8AC3E}">
        <p14:creationId xmlns:p14="http://schemas.microsoft.com/office/powerpoint/2010/main" val="11295849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situ and some very early stage cancers can be treated with a relatively simple surgical procedure.  Usually, this would be either a LLETZ or a cone biopsy.</a:t>
            </a:r>
          </a:p>
        </p:txBody>
      </p:sp>
      <p:sp>
        <p:nvSpPr>
          <p:cNvPr id="4" name="Slide Number Placeholder 3"/>
          <p:cNvSpPr>
            <a:spLocks noGrp="1"/>
          </p:cNvSpPr>
          <p:nvPr>
            <p:ph type="sldNum" sz="quarter" idx="5"/>
          </p:nvPr>
        </p:nvSpPr>
        <p:spPr/>
        <p:txBody>
          <a:bodyPr/>
          <a:lstStyle/>
          <a:p>
            <a:fld id="{67FE6B22-D62B-44D7-8888-48BB662636FB}" type="slidenum">
              <a:rPr lang="en-GB" smtClean="0"/>
              <a:t>21</a:t>
            </a:fld>
            <a:endParaRPr lang="en-GB"/>
          </a:p>
        </p:txBody>
      </p:sp>
    </p:spTree>
    <p:extLst>
      <p:ext uri="{BB962C8B-B14F-4D97-AF65-F5344CB8AC3E}">
        <p14:creationId xmlns:p14="http://schemas.microsoft.com/office/powerpoint/2010/main" val="35421986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 patients with a small stage 1 tumour might be offered a radical trachelectomy.  This surgery removes part of the cervix and the upper part of the vagina but may still allow the patient to have children later.</a:t>
            </a:r>
          </a:p>
        </p:txBody>
      </p:sp>
      <p:sp>
        <p:nvSpPr>
          <p:cNvPr id="4" name="Slide Number Placeholder 3"/>
          <p:cNvSpPr>
            <a:spLocks noGrp="1"/>
          </p:cNvSpPr>
          <p:nvPr>
            <p:ph type="sldNum" sz="quarter" idx="5"/>
          </p:nvPr>
        </p:nvSpPr>
        <p:spPr/>
        <p:txBody>
          <a:bodyPr/>
          <a:lstStyle/>
          <a:p>
            <a:fld id="{67FE6B22-D62B-44D7-8888-48BB662636FB}" type="slidenum">
              <a:rPr lang="en-GB" smtClean="0"/>
              <a:t>22</a:t>
            </a:fld>
            <a:endParaRPr lang="en-GB"/>
          </a:p>
        </p:txBody>
      </p:sp>
    </p:spTree>
    <p:extLst>
      <p:ext uri="{BB962C8B-B14F-4D97-AF65-F5344CB8AC3E}">
        <p14:creationId xmlns:p14="http://schemas.microsoft.com/office/powerpoint/2010/main" val="1896736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Larger Cervical tumours may require a hysterectomy which might be simple or radical, depending on the stage of the tumour.  Removal of the ovaries is normally decided according the menopausal status of the patient.</a:t>
            </a:r>
          </a:p>
        </p:txBody>
      </p:sp>
      <p:sp>
        <p:nvSpPr>
          <p:cNvPr id="4" name="Slide Number Placeholder 3"/>
          <p:cNvSpPr>
            <a:spLocks noGrp="1"/>
          </p:cNvSpPr>
          <p:nvPr>
            <p:ph type="sldNum" sz="quarter" idx="5"/>
          </p:nvPr>
        </p:nvSpPr>
        <p:spPr/>
        <p:txBody>
          <a:bodyPr/>
          <a:lstStyle/>
          <a:p>
            <a:fld id="{67FE6B22-D62B-44D7-8888-48BB662636FB}" type="slidenum">
              <a:rPr lang="en-GB" smtClean="0"/>
              <a:t>23</a:t>
            </a:fld>
            <a:endParaRPr lang="en-GB"/>
          </a:p>
        </p:txBody>
      </p:sp>
    </p:spTree>
    <p:extLst>
      <p:ext uri="{BB962C8B-B14F-4D97-AF65-F5344CB8AC3E}">
        <p14:creationId xmlns:p14="http://schemas.microsoft.com/office/powerpoint/2010/main" val="7485825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Radiotherapy is normally used either as an adjuvant treatment or in the treatment of recurrent cervical cancer.  The radiotherapy may be delivered as Brachytherapy – where the radioactive source is placed within the body – or as External beam radiation.</a:t>
            </a:r>
          </a:p>
        </p:txBody>
      </p:sp>
      <p:sp>
        <p:nvSpPr>
          <p:cNvPr id="4" name="Slide Number Placeholder 3"/>
          <p:cNvSpPr>
            <a:spLocks noGrp="1"/>
          </p:cNvSpPr>
          <p:nvPr>
            <p:ph type="sldNum" sz="quarter" idx="5"/>
          </p:nvPr>
        </p:nvSpPr>
        <p:spPr/>
        <p:txBody>
          <a:bodyPr/>
          <a:lstStyle/>
          <a:p>
            <a:fld id="{67FE6B22-D62B-44D7-8888-48BB662636FB}" type="slidenum">
              <a:rPr lang="en-GB" smtClean="0"/>
              <a:t>24</a:t>
            </a:fld>
            <a:endParaRPr lang="en-GB"/>
          </a:p>
        </p:txBody>
      </p:sp>
    </p:spTree>
    <p:extLst>
      <p:ext uri="{BB962C8B-B14F-4D97-AF65-F5344CB8AC3E}">
        <p14:creationId xmlns:p14="http://schemas.microsoft.com/office/powerpoint/2010/main" val="5547342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Chemoradiotherapy uses a combination of chemotherapy and external beam radiation treatment.  Brachytherapy may then be administered after a course of chemoradiotherapy. Chemotherapy alone may be given for advanced or recurrent cases.</a:t>
            </a:r>
          </a:p>
        </p:txBody>
      </p:sp>
      <p:sp>
        <p:nvSpPr>
          <p:cNvPr id="4" name="Slide Number Placeholder 3"/>
          <p:cNvSpPr>
            <a:spLocks noGrp="1"/>
          </p:cNvSpPr>
          <p:nvPr>
            <p:ph type="sldNum" sz="quarter" idx="5"/>
          </p:nvPr>
        </p:nvSpPr>
        <p:spPr/>
        <p:txBody>
          <a:bodyPr/>
          <a:lstStyle/>
          <a:p>
            <a:fld id="{67FE6B22-D62B-44D7-8888-48BB662636FB}" type="slidenum">
              <a:rPr lang="en-GB" smtClean="0"/>
              <a:t>25</a:t>
            </a:fld>
            <a:endParaRPr lang="en-GB"/>
          </a:p>
        </p:txBody>
      </p:sp>
    </p:spTree>
    <p:extLst>
      <p:ext uri="{BB962C8B-B14F-4D97-AF65-F5344CB8AC3E}">
        <p14:creationId xmlns:p14="http://schemas.microsoft.com/office/powerpoint/2010/main" val="38192562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summarise…</a:t>
            </a:r>
          </a:p>
        </p:txBody>
      </p:sp>
      <p:sp>
        <p:nvSpPr>
          <p:cNvPr id="4" name="Slide Number Placeholder 3"/>
          <p:cNvSpPr>
            <a:spLocks noGrp="1"/>
          </p:cNvSpPr>
          <p:nvPr>
            <p:ph type="sldNum" sz="quarter" idx="5"/>
          </p:nvPr>
        </p:nvSpPr>
        <p:spPr/>
        <p:txBody>
          <a:bodyPr/>
          <a:lstStyle/>
          <a:p>
            <a:fld id="{67FE6B22-D62B-44D7-8888-48BB662636FB}" type="slidenum">
              <a:rPr lang="en-GB" smtClean="0"/>
              <a:t>26</a:t>
            </a:fld>
            <a:endParaRPr lang="en-GB"/>
          </a:p>
        </p:txBody>
      </p:sp>
    </p:spTree>
    <p:extLst>
      <p:ext uri="{BB962C8B-B14F-4D97-AF65-F5344CB8AC3E}">
        <p14:creationId xmlns:p14="http://schemas.microsoft.com/office/powerpoint/2010/main" val="27010414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Risk factors for cervical tumours include the patient’s age and their genetic risk. Some variants of the human papilloma virus are known to cause cervical cancer</a:t>
            </a:r>
          </a:p>
        </p:txBody>
      </p:sp>
      <p:sp>
        <p:nvSpPr>
          <p:cNvPr id="4" name="Slide Number Placeholder 3"/>
          <p:cNvSpPr>
            <a:spLocks noGrp="1"/>
          </p:cNvSpPr>
          <p:nvPr>
            <p:ph type="sldNum" sz="quarter" idx="5"/>
          </p:nvPr>
        </p:nvSpPr>
        <p:spPr/>
        <p:txBody>
          <a:bodyPr/>
          <a:lstStyle/>
          <a:p>
            <a:fld id="{67FE6B22-D62B-44D7-8888-48BB662636FB}" type="slidenum">
              <a:rPr lang="en-GB" smtClean="0"/>
              <a:t>27</a:t>
            </a:fld>
            <a:endParaRPr lang="en-GB"/>
          </a:p>
        </p:txBody>
      </p:sp>
    </p:spTree>
    <p:extLst>
      <p:ext uri="{BB962C8B-B14F-4D97-AF65-F5344CB8AC3E}">
        <p14:creationId xmlns:p14="http://schemas.microsoft.com/office/powerpoint/2010/main" val="18399984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While some cervical tumours are asymptomatic, some cause unusual bleeding or painful sex</a:t>
            </a:r>
          </a:p>
        </p:txBody>
      </p:sp>
      <p:sp>
        <p:nvSpPr>
          <p:cNvPr id="4" name="Slide Number Placeholder 3"/>
          <p:cNvSpPr>
            <a:spLocks noGrp="1"/>
          </p:cNvSpPr>
          <p:nvPr>
            <p:ph type="sldNum" sz="quarter" idx="5"/>
          </p:nvPr>
        </p:nvSpPr>
        <p:spPr/>
        <p:txBody>
          <a:bodyPr/>
          <a:lstStyle/>
          <a:p>
            <a:fld id="{67FE6B22-D62B-44D7-8888-48BB662636FB}" type="slidenum">
              <a:rPr lang="en-GB" smtClean="0"/>
              <a:t>28</a:t>
            </a:fld>
            <a:endParaRPr lang="en-GB"/>
          </a:p>
        </p:txBody>
      </p:sp>
    </p:spTree>
    <p:extLst>
      <p:ext uri="{BB962C8B-B14F-4D97-AF65-F5344CB8AC3E}">
        <p14:creationId xmlns:p14="http://schemas.microsoft.com/office/powerpoint/2010/main" val="41412113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Investigations may require a smear test or potentially a LLETZ or cone biopsy</a:t>
            </a:r>
          </a:p>
        </p:txBody>
      </p:sp>
      <p:sp>
        <p:nvSpPr>
          <p:cNvPr id="4" name="Slide Number Placeholder 3"/>
          <p:cNvSpPr>
            <a:spLocks noGrp="1"/>
          </p:cNvSpPr>
          <p:nvPr>
            <p:ph type="sldNum" sz="quarter" idx="5"/>
          </p:nvPr>
        </p:nvSpPr>
        <p:spPr/>
        <p:txBody>
          <a:bodyPr/>
          <a:lstStyle/>
          <a:p>
            <a:fld id="{67FE6B22-D62B-44D7-8888-48BB662636FB}" type="slidenum">
              <a:rPr lang="en-GB" smtClean="0"/>
              <a:t>29</a:t>
            </a:fld>
            <a:endParaRPr lang="en-GB"/>
          </a:p>
        </p:txBody>
      </p:sp>
    </p:spTree>
    <p:extLst>
      <p:ext uri="{BB962C8B-B14F-4D97-AF65-F5344CB8AC3E}">
        <p14:creationId xmlns:p14="http://schemas.microsoft.com/office/powerpoint/2010/main" val="2126304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Firstly, we’ll look at the various types of Gynaecological tumour…</a:t>
            </a:r>
          </a:p>
        </p:txBody>
      </p:sp>
      <p:sp>
        <p:nvSpPr>
          <p:cNvPr id="4" name="Slide Number Placeholder 3"/>
          <p:cNvSpPr>
            <a:spLocks noGrp="1"/>
          </p:cNvSpPr>
          <p:nvPr>
            <p:ph type="sldNum" sz="quarter" idx="5"/>
          </p:nvPr>
        </p:nvSpPr>
        <p:spPr/>
        <p:txBody>
          <a:bodyPr/>
          <a:lstStyle/>
          <a:p>
            <a:fld id="{67FE6B22-D62B-44D7-8888-48BB662636FB}" type="slidenum">
              <a:rPr lang="en-GB" smtClean="0"/>
              <a:t>3</a:t>
            </a:fld>
            <a:endParaRPr lang="en-GB"/>
          </a:p>
        </p:txBody>
      </p:sp>
    </p:spTree>
    <p:extLst>
      <p:ext uri="{BB962C8B-B14F-4D97-AF65-F5344CB8AC3E}">
        <p14:creationId xmlns:p14="http://schemas.microsoft.com/office/powerpoint/2010/main" val="29220615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If a tumour is diagnosed, it may or may not be invasive.  All invasive tumours must be recorded in your cancer data management system and while the clinical team might request that in situ tumours and tumours of unknown or uncertain behaviour are recorded, these do not need to be recorded for the purposes of COSD – NDRS obtains these records directly from the pathology labs</a:t>
            </a:r>
          </a:p>
        </p:txBody>
      </p:sp>
      <p:sp>
        <p:nvSpPr>
          <p:cNvPr id="4" name="Slide Number Placeholder 3"/>
          <p:cNvSpPr>
            <a:spLocks noGrp="1"/>
          </p:cNvSpPr>
          <p:nvPr>
            <p:ph type="sldNum" sz="quarter" idx="5"/>
          </p:nvPr>
        </p:nvSpPr>
        <p:spPr/>
        <p:txBody>
          <a:bodyPr/>
          <a:lstStyle/>
          <a:p>
            <a:fld id="{67FE6B22-D62B-44D7-8888-48BB662636FB}" type="slidenum">
              <a:rPr lang="en-GB" smtClean="0"/>
              <a:t>30</a:t>
            </a:fld>
            <a:endParaRPr lang="en-GB"/>
          </a:p>
        </p:txBody>
      </p:sp>
    </p:spTree>
    <p:extLst>
      <p:ext uri="{BB962C8B-B14F-4D97-AF65-F5344CB8AC3E}">
        <p14:creationId xmlns:p14="http://schemas.microsoft.com/office/powerpoint/2010/main" val="198794851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752">
              <a:defRPr/>
            </a:pPr>
            <a:r>
              <a:rPr lang="en-GB" dirty="0"/>
              <a:t>Additional training modules as well as Staging sheets for clinical use may be downloaded from the NDRS website.</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31</a:t>
            </a:fld>
            <a:endParaRPr lang="en-GB"/>
          </a:p>
        </p:txBody>
      </p:sp>
    </p:spTree>
    <p:extLst>
      <p:ext uri="{BB962C8B-B14F-4D97-AF65-F5344CB8AC3E}">
        <p14:creationId xmlns:p14="http://schemas.microsoft.com/office/powerpoint/2010/main" val="1005108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Do please remember, guidance </a:t>
            </a:r>
            <a:r>
              <a:rPr lang="en-GB" b="1" dirty="0">
                <a:ea typeface="ＭＳ Ｐゴシック" pitchFamily="-107" charset="-128"/>
              </a:rPr>
              <a:t>is</a:t>
            </a:r>
            <a:r>
              <a:rPr lang="en-GB" dirty="0">
                <a:ea typeface="ＭＳ Ｐゴシック" pitchFamily="-107" charset="-128"/>
              </a:rPr>
              <a:t> available on our website.  You can download the COSD User Guide by clicking on this link and selecting the COSD version appropriate to your trust.</a:t>
            </a:r>
          </a:p>
          <a:p>
            <a:endParaRPr lang="en-GB" dirty="0"/>
          </a:p>
        </p:txBody>
      </p:sp>
      <p:sp>
        <p:nvSpPr>
          <p:cNvPr id="4" name="Slide Number Placeholder 3"/>
          <p:cNvSpPr>
            <a:spLocks noGrp="1"/>
          </p:cNvSpPr>
          <p:nvPr>
            <p:ph type="sldNum" sz="quarter" idx="5"/>
          </p:nvPr>
        </p:nvSpPr>
        <p:spPr/>
        <p:txBody>
          <a:bodyPr/>
          <a:lstStyle/>
          <a:p>
            <a:fld id="{67FE6B22-D62B-44D7-8888-48BB662636FB}" type="slidenum">
              <a:rPr lang="en-GB" smtClean="0"/>
              <a:t>32</a:t>
            </a:fld>
            <a:endParaRPr lang="en-GB"/>
          </a:p>
        </p:txBody>
      </p:sp>
    </p:spTree>
    <p:extLst>
      <p:ext uri="{BB962C8B-B14F-4D97-AF65-F5344CB8AC3E}">
        <p14:creationId xmlns:p14="http://schemas.microsoft.com/office/powerpoint/2010/main" val="14120282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We’d like to thank Cancer Research UK for the use of their images within this training module.</a:t>
            </a:r>
          </a:p>
        </p:txBody>
      </p:sp>
      <p:sp>
        <p:nvSpPr>
          <p:cNvPr id="4" name="Slide Number Placeholder 3"/>
          <p:cNvSpPr>
            <a:spLocks noGrp="1"/>
          </p:cNvSpPr>
          <p:nvPr>
            <p:ph type="sldNum" sz="quarter" idx="5"/>
          </p:nvPr>
        </p:nvSpPr>
        <p:spPr/>
        <p:txBody>
          <a:bodyPr/>
          <a:lstStyle/>
          <a:p>
            <a:fld id="{67FE6B22-D62B-44D7-8888-48BB662636FB}" type="slidenum">
              <a:rPr lang="en-GB" smtClean="0"/>
              <a:t>33</a:t>
            </a:fld>
            <a:endParaRPr lang="en-GB"/>
          </a:p>
        </p:txBody>
      </p:sp>
    </p:spTree>
    <p:extLst>
      <p:ext uri="{BB962C8B-B14F-4D97-AF65-F5344CB8AC3E}">
        <p14:creationId xmlns:p14="http://schemas.microsoft.com/office/powerpoint/2010/main" val="39234053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a typeface="ＭＳ Ｐゴシック" pitchFamily="-107" charset="-128"/>
              </a:rPr>
              <a:t>If you have any questions on the information contained within this module or about COSD in general, do please feel free to email your regional Data Liaison Manager</a:t>
            </a:r>
          </a:p>
        </p:txBody>
      </p:sp>
      <p:sp>
        <p:nvSpPr>
          <p:cNvPr id="4" name="Slide Number Placeholder 3"/>
          <p:cNvSpPr>
            <a:spLocks noGrp="1"/>
          </p:cNvSpPr>
          <p:nvPr>
            <p:ph type="sldNum" sz="quarter" idx="5"/>
          </p:nvPr>
        </p:nvSpPr>
        <p:spPr/>
        <p:txBody>
          <a:bodyPr/>
          <a:lstStyle/>
          <a:p>
            <a:fld id="{67FE6B22-D62B-44D7-8888-48BB662636FB}" type="slidenum">
              <a:rPr lang="en-GB" smtClean="0"/>
              <a:t>34</a:t>
            </a:fld>
            <a:endParaRPr lang="en-GB"/>
          </a:p>
        </p:txBody>
      </p:sp>
    </p:spTree>
    <p:extLst>
      <p:ext uri="{BB962C8B-B14F-4D97-AF65-F5344CB8AC3E}">
        <p14:creationId xmlns:p14="http://schemas.microsoft.com/office/powerpoint/2010/main" val="3193796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Tumours may arise in any part of the female reproductive system.  Training modules are available for Ovarian, Cervical and Uterine tumour sites. This module covers Cervical tumours</a:t>
            </a:r>
          </a:p>
        </p:txBody>
      </p:sp>
      <p:sp>
        <p:nvSpPr>
          <p:cNvPr id="4" name="Slide Number Placeholder 3"/>
          <p:cNvSpPr>
            <a:spLocks noGrp="1"/>
          </p:cNvSpPr>
          <p:nvPr>
            <p:ph type="sldNum" sz="quarter" idx="5"/>
          </p:nvPr>
        </p:nvSpPr>
        <p:spPr/>
        <p:txBody>
          <a:bodyPr/>
          <a:lstStyle/>
          <a:p>
            <a:fld id="{67FE6B22-D62B-44D7-8888-48BB662636FB}" type="slidenum">
              <a:rPr lang="en-GB" smtClean="0"/>
              <a:t>4</a:t>
            </a:fld>
            <a:endParaRPr lang="en-GB"/>
          </a:p>
        </p:txBody>
      </p:sp>
    </p:spTree>
    <p:extLst>
      <p:ext uri="{BB962C8B-B14F-4D97-AF65-F5344CB8AC3E}">
        <p14:creationId xmlns:p14="http://schemas.microsoft.com/office/powerpoint/2010/main" val="34117379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this section, we’ll start by looking at the causes and risk factors for cervical tumours…</a:t>
            </a:r>
          </a:p>
        </p:txBody>
      </p:sp>
      <p:sp>
        <p:nvSpPr>
          <p:cNvPr id="4" name="Slide Number Placeholder 3"/>
          <p:cNvSpPr>
            <a:spLocks noGrp="1"/>
          </p:cNvSpPr>
          <p:nvPr>
            <p:ph type="sldNum" sz="quarter" idx="5"/>
          </p:nvPr>
        </p:nvSpPr>
        <p:spPr/>
        <p:txBody>
          <a:bodyPr/>
          <a:lstStyle/>
          <a:p>
            <a:fld id="{67FE6B22-D62B-44D7-8888-48BB662636FB}" type="slidenum">
              <a:rPr lang="en-GB" smtClean="0"/>
              <a:t>5</a:t>
            </a:fld>
            <a:endParaRPr lang="en-GB"/>
          </a:p>
        </p:txBody>
      </p:sp>
    </p:spTree>
    <p:extLst>
      <p:ext uri="{BB962C8B-B14F-4D97-AF65-F5344CB8AC3E}">
        <p14:creationId xmlns:p14="http://schemas.microsoft.com/office/powerpoint/2010/main" val="898027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Cervical tumours are more common in women under the age of 45.  Other risk factors include particular strains of the Human Papilloma Virus, smoking and the use of hormonal contraceptives</a:t>
            </a:r>
          </a:p>
        </p:txBody>
      </p:sp>
      <p:sp>
        <p:nvSpPr>
          <p:cNvPr id="4" name="Slide Number Placeholder 3"/>
          <p:cNvSpPr>
            <a:spLocks noGrp="1"/>
          </p:cNvSpPr>
          <p:nvPr>
            <p:ph type="sldNum" sz="quarter" idx="5"/>
          </p:nvPr>
        </p:nvSpPr>
        <p:spPr/>
        <p:txBody>
          <a:bodyPr/>
          <a:lstStyle/>
          <a:p>
            <a:fld id="{67FE6B22-D62B-44D7-8888-48BB662636FB}" type="slidenum">
              <a:rPr lang="en-GB" smtClean="0"/>
              <a:t>6</a:t>
            </a:fld>
            <a:endParaRPr lang="en-GB"/>
          </a:p>
        </p:txBody>
      </p:sp>
    </p:spTree>
    <p:extLst>
      <p:ext uri="{BB962C8B-B14F-4D97-AF65-F5344CB8AC3E}">
        <p14:creationId xmlns:p14="http://schemas.microsoft.com/office/powerpoint/2010/main" val="20807723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 early cervical tumours are asymptomatic but for those that do display symptoms, the most common include: bleeding between periods, pain during or after sex and post-menopausal bleeding</a:t>
            </a:r>
          </a:p>
        </p:txBody>
      </p:sp>
      <p:sp>
        <p:nvSpPr>
          <p:cNvPr id="4" name="Slide Number Placeholder 3"/>
          <p:cNvSpPr>
            <a:spLocks noGrp="1"/>
          </p:cNvSpPr>
          <p:nvPr>
            <p:ph type="sldNum" sz="quarter" idx="5"/>
          </p:nvPr>
        </p:nvSpPr>
        <p:spPr/>
        <p:txBody>
          <a:bodyPr/>
          <a:lstStyle/>
          <a:p>
            <a:fld id="{67FE6B22-D62B-44D7-8888-48BB662636FB}" type="slidenum">
              <a:rPr lang="en-GB" smtClean="0"/>
              <a:t>7</a:t>
            </a:fld>
            <a:endParaRPr lang="en-GB"/>
          </a:p>
        </p:txBody>
      </p:sp>
    </p:spTree>
    <p:extLst>
      <p:ext uri="{BB962C8B-B14F-4D97-AF65-F5344CB8AC3E}">
        <p14:creationId xmlns:p14="http://schemas.microsoft.com/office/powerpoint/2010/main" val="6513706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cervix is the opening between the cervical canal - which lies at the base of the uterus - and the vagina.  Malignancy is most common on the very edge of this opening, which is known as the transformation zone</a:t>
            </a:r>
          </a:p>
        </p:txBody>
      </p:sp>
      <p:sp>
        <p:nvSpPr>
          <p:cNvPr id="4" name="Slide Number Placeholder 3"/>
          <p:cNvSpPr>
            <a:spLocks noGrp="1"/>
          </p:cNvSpPr>
          <p:nvPr>
            <p:ph type="sldNum" sz="quarter" idx="5"/>
          </p:nvPr>
        </p:nvSpPr>
        <p:spPr/>
        <p:txBody>
          <a:bodyPr/>
          <a:lstStyle/>
          <a:p>
            <a:fld id="{67FE6B22-D62B-44D7-8888-48BB662636FB}" type="slidenum">
              <a:rPr lang="en-GB" smtClean="0"/>
              <a:t>8</a:t>
            </a:fld>
            <a:endParaRPr lang="en-GB"/>
          </a:p>
        </p:txBody>
      </p:sp>
    </p:spTree>
    <p:extLst>
      <p:ext uri="{BB962C8B-B14F-4D97-AF65-F5344CB8AC3E}">
        <p14:creationId xmlns:p14="http://schemas.microsoft.com/office/powerpoint/2010/main" val="10985208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During an MDT, clinicians may mention specific groups of regional lymph nodes as either displaying or not displaying lymphadenopathy – which means enlarged lymph nodes.  If these groups of lymph nodes are mentioned, it may indicate that the clinical team have determined the stage of the cancer.  Regional lymph nodes for cervical tumours include the paracervical, iliac and para-aortic nodes.  </a:t>
            </a:r>
          </a:p>
        </p:txBody>
      </p:sp>
      <p:sp>
        <p:nvSpPr>
          <p:cNvPr id="4" name="Slide Number Placeholder 3"/>
          <p:cNvSpPr>
            <a:spLocks noGrp="1"/>
          </p:cNvSpPr>
          <p:nvPr>
            <p:ph type="sldNum" sz="quarter" idx="5"/>
          </p:nvPr>
        </p:nvSpPr>
        <p:spPr/>
        <p:txBody>
          <a:bodyPr/>
          <a:lstStyle/>
          <a:p>
            <a:fld id="{67FE6B22-D62B-44D7-8888-48BB662636FB}" type="slidenum">
              <a:rPr lang="en-GB" smtClean="0"/>
              <a:t>9</a:t>
            </a:fld>
            <a:endParaRPr lang="en-GB"/>
          </a:p>
        </p:txBody>
      </p:sp>
    </p:spTree>
    <p:extLst>
      <p:ext uri="{BB962C8B-B14F-4D97-AF65-F5344CB8AC3E}">
        <p14:creationId xmlns:p14="http://schemas.microsoft.com/office/powerpoint/2010/main" val="34829143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1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827368-52A6-4FDD-8435-EF05D009F33D}"/>
              </a:ext>
            </a:extLst>
          </p:cNvPr>
          <p:cNvSpPr/>
          <p:nvPr userDrawn="1"/>
        </p:nvSpPr>
        <p:spPr>
          <a:xfrm>
            <a:off x="0" y="991892"/>
            <a:ext cx="12192000" cy="5492275"/>
          </a:xfrm>
          <a:prstGeom prst="rect">
            <a:avLst/>
          </a:prstGeom>
          <a:solidFill>
            <a:srgbClr val="E8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8F39F6DE-648C-489F-A9D8-CBE09F4955C2}"/>
              </a:ext>
            </a:extLst>
          </p:cNvPr>
          <p:cNvSpPr/>
          <p:nvPr userDrawn="1"/>
        </p:nvSpPr>
        <p:spPr>
          <a:xfrm>
            <a:off x="-1" y="8546"/>
            <a:ext cx="12192000" cy="649043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a:extLst>
              <a:ext uri="{FF2B5EF4-FFF2-40B4-BE49-F238E27FC236}">
                <a16:creationId xmlns:a16="http://schemas.microsoft.com/office/drawing/2014/main" id="{AF6A19AF-F6BF-4C1F-BD0B-60B5E1AC62E2}"/>
              </a:ext>
            </a:extLst>
          </p:cNvPr>
          <p:cNvSpPr>
            <a:spLocks noGrp="1"/>
          </p:cNvSpPr>
          <p:nvPr>
            <p:ph type="subTitle" idx="1"/>
          </p:nvPr>
        </p:nvSpPr>
        <p:spPr>
          <a:xfrm>
            <a:off x="838200" y="4792126"/>
            <a:ext cx="10515600" cy="1271838"/>
          </a:xfrm>
        </p:spPr>
        <p:txBody>
          <a:bodyPr/>
          <a:lstStyle>
            <a:lvl1pPr marL="0" indent="0" algn="ctr">
              <a:buNone/>
              <a:defRPr sz="2400">
                <a:solidFill>
                  <a:schemeClr val="bg1">
                    <a:alpha val="90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endParaRPr lang="en-GB" dirty="0"/>
          </a:p>
        </p:txBody>
      </p:sp>
      <p:sp>
        <p:nvSpPr>
          <p:cNvPr id="15" name="Title 14">
            <a:extLst>
              <a:ext uri="{FF2B5EF4-FFF2-40B4-BE49-F238E27FC236}">
                <a16:creationId xmlns:a16="http://schemas.microsoft.com/office/drawing/2014/main" id="{45E4E91B-B143-4602-841F-7CFF294F04F5}"/>
              </a:ext>
            </a:extLst>
          </p:cNvPr>
          <p:cNvSpPr>
            <a:spLocks noGrp="1"/>
          </p:cNvSpPr>
          <p:nvPr>
            <p:ph type="title"/>
          </p:nvPr>
        </p:nvSpPr>
        <p:spPr>
          <a:xfrm>
            <a:off x="838200" y="2668463"/>
            <a:ext cx="10515600" cy="1380553"/>
          </a:xfrm>
        </p:spPr>
        <p:txBody>
          <a:bodyPr anchor="ctr" anchorCtr="1">
            <a:normAutofit/>
          </a:bodyPr>
          <a:lstStyle>
            <a:lvl1pPr>
              <a:lnSpc>
                <a:spcPct val="100000"/>
              </a:lnSpc>
              <a:defRPr sz="4000">
                <a:solidFill>
                  <a:schemeClr val="bg1"/>
                </a:solidFill>
              </a:defRPr>
            </a:lvl1pPr>
          </a:lstStyle>
          <a:p>
            <a:r>
              <a:rPr lang="en-US" dirty="0"/>
              <a:t>Click to edit Master title style</a:t>
            </a:r>
            <a:endParaRPr lang="en-GB" dirty="0"/>
          </a:p>
        </p:txBody>
      </p:sp>
      <p:sp>
        <p:nvSpPr>
          <p:cNvPr id="16" name="Date Placeholder 15">
            <a:extLst>
              <a:ext uri="{FF2B5EF4-FFF2-40B4-BE49-F238E27FC236}">
                <a16:creationId xmlns:a16="http://schemas.microsoft.com/office/drawing/2014/main" id="{8A8733C3-8067-4A35-9C5C-1E09C6B5475E}"/>
              </a:ext>
            </a:extLst>
          </p:cNvPr>
          <p:cNvSpPr>
            <a:spLocks noGrp="1"/>
          </p:cNvSpPr>
          <p:nvPr>
            <p:ph type="dt" sz="half" idx="10"/>
          </p:nvPr>
        </p:nvSpPr>
        <p:spPr/>
        <p:txBody>
          <a:bodyPr/>
          <a:lstStyle/>
          <a:p>
            <a:fld id="{5B87A4B3-E801-4598-9F77-316DCAAF1347}" type="datetime1">
              <a:rPr lang="en-GB" smtClean="0"/>
              <a:t>12/06/2024</a:t>
            </a:fld>
            <a:endParaRPr lang="en-GB" dirty="0"/>
          </a:p>
        </p:txBody>
      </p:sp>
      <p:sp>
        <p:nvSpPr>
          <p:cNvPr id="17" name="Footer Placeholder 16">
            <a:extLst>
              <a:ext uri="{FF2B5EF4-FFF2-40B4-BE49-F238E27FC236}">
                <a16:creationId xmlns:a16="http://schemas.microsoft.com/office/drawing/2014/main" id="{2A9E6056-4FEB-46DA-ACF1-11EA8D43EC38}"/>
              </a:ext>
            </a:extLst>
          </p:cNvPr>
          <p:cNvSpPr>
            <a:spLocks noGrp="1"/>
          </p:cNvSpPr>
          <p:nvPr>
            <p:ph type="ftr" sz="quarter" idx="11"/>
          </p:nvPr>
        </p:nvSpPr>
        <p:spPr/>
        <p:txBody>
          <a:bodyPr/>
          <a:lstStyle/>
          <a:p>
            <a:r>
              <a:rPr lang="en-GB" dirty="0"/>
              <a:t>© 2021 National Disease Registration Service (NDRS). All Rights Reserved</a:t>
            </a:r>
          </a:p>
        </p:txBody>
      </p:sp>
      <p:sp>
        <p:nvSpPr>
          <p:cNvPr id="18" name="Slide Number Placeholder 17">
            <a:extLst>
              <a:ext uri="{FF2B5EF4-FFF2-40B4-BE49-F238E27FC236}">
                <a16:creationId xmlns:a16="http://schemas.microsoft.com/office/drawing/2014/main" id="{3298D636-629E-43EA-9579-ECF9E7C6DD7B}"/>
              </a:ext>
            </a:extLst>
          </p:cNvPr>
          <p:cNvSpPr>
            <a:spLocks noGrp="1"/>
          </p:cNvSpPr>
          <p:nvPr>
            <p:ph type="sldNum" sz="quarter" idx="12"/>
          </p:nvPr>
        </p:nvSpPr>
        <p:spPr/>
        <p:txBody>
          <a:bodyPr/>
          <a:lstStyle/>
          <a:p>
            <a:fld id="{B33FDC71-8906-4088-9FB1-76CBC632085F}" type="slidenum">
              <a:rPr lang="en-GB" smtClean="0"/>
              <a:pPr/>
              <a:t>‹#›</a:t>
            </a:fld>
            <a:endParaRPr lang="en-GB" dirty="0"/>
          </a:p>
        </p:txBody>
      </p:sp>
      <p:cxnSp>
        <p:nvCxnSpPr>
          <p:cNvPr id="6" name="Straight Connector 5">
            <a:extLst>
              <a:ext uri="{FF2B5EF4-FFF2-40B4-BE49-F238E27FC236}">
                <a16:creationId xmlns:a16="http://schemas.microsoft.com/office/drawing/2014/main" id="{A884FEFB-66E6-4E3B-8D58-30B38B0FFF82}"/>
              </a:ext>
            </a:extLst>
          </p:cNvPr>
          <p:cNvCxnSpPr/>
          <p:nvPr userDrawn="1"/>
        </p:nvCxnSpPr>
        <p:spPr>
          <a:xfrm>
            <a:off x="3397526" y="4382228"/>
            <a:ext cx="5396948" cy="0"/>
          </a:xfrm>
          <a:prstGeom prst="line">
            <a:avLst/>
          </a:prstGeom>
          <a:ln>
            <a:solidFill>
              <a:srgbClr val="96D8B8"/>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AC0259C0-FE09-45C0-95A3-648650A6B7F4}"/>
              </a:ext>
            </a:extLst>
          </p:cNvPr>
          <p:cNvSpPr/>
          <p:nvPr userDrawn="1"/>
        </p:nvSpPr>
        <p:spPr>
          <a:xfrm>
            <a:off x="0" y="0"/>
            <a:ext cx="12192000" cy="1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pic>
        <p:nvPicPr>
          <p:cNvPr id="12" name="Picture 11">
            <a:extLst>
              <a:ext uri="{FF2B5EF4-FFF2-40B4-BE49-F238E27FC236}">
                <a16:creationId xmlns:a16="http://schemas.microsoft.com/office/drawing/2014/main" id="{A59FE530-4BE4-4237-96CC-0008A64FDA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838200" y="145238"/>
            <a:ext cx="1380971" cy="745349"/>
          </a:xfrm>
          <a:prstGeom prst="rect">
            <a:avLst/>
          </a:prstGeom>
        </p:spPr>
      </p:pic>
    </p:spTree>
    <p:extLst>
      <p:ext uri="{BB962C8B-B14F-4D97-AF65-F5344CB8AC3E}">
        <p14:creationId xmlns:p14="http://schemas.microsoft.com/office/powerpoint/2010/main" val="1763952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276975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2032000"/>
            <a:ext cx="10515600" cy="41449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sp>
        <p:nvSpPr>
          <p:cNvPr id="7" name="Title 1">
            <a:extLst>
              <a:ext uri="{FF2B5EF4-FFF2-40B4-BE49-F238E27FC236}">
                <a16:creationId xmlns:a16="http://schemas.microsoft.com/office/drawing/2014/main" id="{FA55A910-D001-4A37-B0D9-B789789C7825}"/>
              </a:ext>
            </a:extLst>
          </p:cNvPr>
          <p:cNvSpPr txBox="1">
            <a:spLocks/>
          </p:cNvSpPr>
          <p:nvPr userDrawn="1"/>
        </p:nvSpPr>
        <p:spPr>
          <a:xfrm>
            <a:off x="838200" y="1021423"/>
            <a:ext cx="10515600" cy="1001872"/>
          </a:xfrm>
          <a:prstGeom prst="rect">
            <a:avLst/>
          </a:prstGeom>
        </p:spPr>
        <p:txBody>
          <a:bodyPr vert="horz" lIns="91440" tIns="45720" rIns="91440" bIns="45720" rtlCol="0" anchor="ctr">
            <a:normAutofit/>
          </a:bodyPr>
          <a:lstStyle>
            <a:lvl1pPr algn="ctr" defTabSz="914377" rtl="0" eaLnBrk="1" latinLnBrk="0" hangingPunct="1">
              <a:lnSpc>
                <a:spcPct val="90000"/>
              </a:lnSpc>
              <a:spcBef>
                <a:spcPct val="0"/>
              </a:spcBef>
              <a:buNone/>
              <a:defRPr sz="2800" kern="1200">
                <a:solidFill>
                  <a:schemeClr val="tx1"/>
                </a:solidFill>
                <a:latin typeface="Merriweather" panose="02000000000000000000" pitchFamily="2" charset="0"/>
                <a:ea typeface="+mj-ea"/>
                <a:cs typeface="Merriweather" panose="02000000000000000000" pitchFamily="2" charset="0"/>
              </a:defRPr>
            </a:lvl1pPr>
          </a:lstStyle>
          <a:p>
            <a:r>
              <a:rPr lang="en-US" sz="2400" dirty="0">
                <a:latin typeface="Segoe UI" panose="020B0502040204020203" pitchFamily="34" charset="0"/>
                <a:cs typeface="Segoe UI" panose="020B0502040204020203" pitchFamily="34" charset="0"/>
              </a:rPr>
              <a:t>Click to edit sub-title style</a:t>
            </a:r>
            <a:endParaRPr lang="en-GB"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8795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VARI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A27ACD-FDD5-43DC-BB1E-2A0324512A69}"/>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8" name="Rectangle 7">
            <a:extLst>
              <a:ext uri="{FF2B5EF4-FFF2-40B4-BE49-F238E27FC236}">
                <a16:creationId xmlns:a16="http://schemas.microsoft.com/office/drawing/2014/main" id="{3978E22C-39FD-43B4-9091-C4D6AFB6637A}"/>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Title 1">
            <a:extLst>
              <a:ext uri="{FF2B5EF4-FFF2-40B4-BE49-F238E27FC236}">
                <a16:creationId xmlns:a16="http://schemas.microsoft.com/office/drawing/2014/main" id="{72588550-0EF0-4F3E-B8EC-D68EDDB95128}"/>
              </a:ext>
            </a:extLst>
          </p:cNvPr>
          <p:cNvSpPr>
            <a:spLocks noGrp="1"/>
          </p:cNvSpPr>
          <p:nvPr>
            <p:ph type="title"/>
          </p:nvPr>
        </p:nvSpPr>
        <p:spPr>
          <a:xfrm>
            <a:off x="838200" y="643423"/>
            <a:ext cx="10515600" cy="1061676"/>
          </a:xfrm>
        </p:spPr>
        <p:txBody>
          <a:bodyPr/>
          <a:lstStyle>
            <a:lvl1pPr>
              <a:defRPr>
                <a:solidFill>
                  <a:schemeClr val="tx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3DDF71-BA8A-45D3-954F-BF5A95162FC1}"/>
              </a:ext>
            </a:extLst>
          </p:cNvPr>
          <p:cNvSpPr>
            <a:spLocks noGrp="1"/>
          </p:cNvSpPr>
          <p:nvPr>
            <p:ph idx="1"/>
          </p:nvPr>
        </p:nvSpPr>
        <p:spPr>
          <a:xfrm>
            <a:off x="838200" y="1713804"/>
            <a:ext cx="10515600" cy="474145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CD786B8-D756-4862-8472-3F501D037FFB}"/>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A173E0C4-F90B-45F6-998D-9B668B019B84}"/>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136008C6-9F8C-4FC8-8405-05E146560269}"/>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10" name="Straight Connector 9">
            <a:extLst>
              <a:ext uri="{FF2B5EF4-FFF2-40B4-BE49-F238E27FC236}">
                <a16:creationId xmlns:a16="http://schemas.microsoft.com/office/drawing/2014/main" id="{4D716E6B-1DFA-4019-B395-E204F7C296E5}"/>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9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56E40B-F944-48D9-AA33-59DD2700A8CD}"/>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4" name="Date Placeholder 3">
            <a:extLst>
              <a:ext uri="{FF2B5EF4-FFF2-40B4-BE49-F238E27FC236}">
                <a16:creationId xmlns:a16="http://schemas.microsoft.com/office/drawing/2014/main" id="{1161CCCB-EE4A-4013-904A-A3242109E957}"/>
              </a:ext>
            </a:extLst>
          </p:cNvPr>
          <p:cNvSpPr>
            <a:spLocks noGrp="1"/>
          </p:cNvSpPr>
          <p:nvPr>
            <p:ph type="dt" sz="half" idx="10"/>
          </p:nvPr>
        </p:nvSpPr>
        <p:spPr/>
        <p:txBody>
          <a:bodyPr/>
          <a:lstStyle/>
          <a:p>
            <a:fld id="{B035E4CB-B75A-43F8-8F68-2462AE5B3866}" type="datetime1">
              <a:rPr lang="en-GB" smtClean="0"/>
              <a:t>12/06/2024</a:t>
            </a:fld>
            <a:endParaRPr lang="en-GB" dirty="0"/>
          </a:p>
        </p:txBody>
      </p:sp>
      <p:sp>
        <p:nvSpPr>
          <p:cNvPr id="5" name="Footer Placeholder 4">
            <a:extLst>
              <a:ext uri="{FF2B5EF4-FFF2-40B4-BE49-F238E27FC236}">
                <a16:creationId xmlns:a16="http://schemas.microsoft.com/office/drawing/2014/main" id="{78C2385A-0C4B-48CD-88AB-1E5049889635}"/>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DC88BC47-D161-4E01-BF29-3504132C7752}"/>
              </a:ext>
            </a:extLst>
          </p:cNvPr>
          <p:cNvSpPr>
            <a:spLocks noGrp="1"/>
          </p:cNvSpPr>
          <p:nvPr>
            <p:ph type="sldNum" sz="quarter" idx="12"/>
          </p:nvPr>
        </p:nvSpPr>
        <p:spPr>
          <a:xfrm>
            <a:off x="10658167" y="6475466"/>
            <a:ext cx="914707" cy="373830"/>
          </a:xfrm>
        </p:spPr>
        <p:txBody>
          <a:bodyPr/>
          <a:lstStyle/>
          <a:p>
            <a:fld id="{B33FDC71-8906-4088-9FB1-76CBC632085F}" type="slidenum">
              <a:rPr lang="en-GB" smtClean="0"/>
              <a:t>‹#›</a:t>
            </a:fld>
            <a:endParaRPr lang="en-GB" dirty="0"/>
          </a:p>
        </p:txBody>
      </p:sp>
      <p:cxnSp>
        <p:nvCxnSpPr>
          <p:cNvPr id="14" name="Straight Connector 13">
            <a:extLst>
              <a:ext uri="{FF2B5EF4-FFF2-40B4-BE49-F238E27FC236}">
                <a16:creationId xmlns:a16="http://schemas.microsoft.com/office/drawing/2014/main" id="{09574EB8-C755-4D01-A5D0-F228AC08D20C}"/>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46AFC09A-0C2A-48EA-8670-8F8310DB2E95}"/>
              </a:ext>
            </a:extLst>
          </p:cNvPr>
          <p:cNvGrpSpPr/>
          <p:nvPr userDrawn="1"/>
        </p:nvGrpSpPr>
        <p:grpSpPr>
          <a:xfrm>
            <a:off x="2892912" y="2314574"/>
            <a:ext cx="7765255" cy="1664494"/>
            <a:chOff x="1378744" y="1628775"/>
            <a:chExt cx="7765255" cy="1664494"/>
          </a:xfrm>
          <a:solidFill>
            <a:srgbClr val="2AA8AA"/>
          </a:solidFill>
        </p:grpSpPr>
        <p:sp>
          <p:nvSpPr>
            <p:cNvPr id="15" name="Rectangle 14">
              <a:extLst>
                <a:ext uri="{FF2B5EF4-FFF2-40B4-BE49-F238E27FC236}">
                  <a16:creationId xmlns:a16="http://schemas.microsoft.com/office/drawing/2014/main" id="{EFAB83A6-5E05-40C3-A65E-3F6F1DD62755}"/>
                </a:ext>
              </a:extLst>
            </p:cNvPr>
            <p:cNvSpPr>
              <a:spLocks noChangeArrowheads="1"/>
            </p:cNvSpPr>
            <p:nvPr/>
          </p:nvSpPr>
          <p:spPr bwMode="auto">
            <a:xfrm>
              <a:off x="3243262" y="1628775"/>
              <a:ext cx="5900737" cy="1664494"/>
            </a:xfrm>
            <a:prstGeom prst="rect">
              <a:avLst/>
            </a:prstGeom>
            <a:grpFill/>
            <a:ln w="9525">
              <a:noFill/>
              <a:miter lim="800000"/>
              <a:headEnd/>
              <a:tailEnd/>
            </a:ln>
          </p:spPr>
          <p:txBody>
            <a:bodyPr anchor="ctr">
              <a:prstTxWarp prst="textNoShape">
                <a:avLst/>
              </a:prstTxWarp>
            </a:bodyPr>
            <a:lstStyle/>
            <a:p>
              <a:pPr algn="ctr">
                <a:defRPr/>
              </a:pPr>
              <a:endParaRPr lang="en-US" dirty="0">
                <a:solidFill>
                  <a:prstClr val="white"/>
                </a:solidFill>
                <a:latin typeface="Calibri"/>
              </a:endParaRPr>
            </a:p>
          </p:txBody>
        </p:sp>
        <p:sp>
          <p:nvSpPr>
            <p:cNvPr id="16" name="Right Triangle 15">
              <a:extLst>
                <a:ext uri="{FF2B5EF4-FFF2-40B4-BE49-F238E27FC236}">
                  <a16:creationId xmlns:a16="http://schemas.microsoft.com/office/drawing/2014/main" id="{6BAC66A7-9D2A-4C75-BE95-B117B2BAD974}"/>
                </a:ext>
              </a:extLst>
            </p:cNvPr>
            <p:cNvSpPr/>
            <p:nvPr/>
          </p:nvSpPr>
          <p:spPr>
            <a:xfrm rot="10800000">
              <a:off x="1378744" y="1628775"/>
              <a:ext cx="1864518" cy="1664494"/>
            </a:xfrm>
            <a:prstGeom prst="r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GB" dirty="0">
                <a:solidFill>
                  <a:prstClr val="white"/>
                </a:solidFill>
                <a:latin typeface="Calibri"/>
              </a:endParaRPr>
            </a:p>
          </p:txBody>
        </p:sp>
      </p:grpSp>
      <p:sp>
        <p:nvSpPr>
          <p:cNvPr id="18" name="Title 14">
            <a:extLst>
              <a:ext uri="{FF2B5EF4-FFF2-40B4-BE49-F238E27FC236}">
                <a16:creationId xmlns:a16="http://schemas.microsoft.com/office/drawing/2014/main" id="{30EFBAD7-AF48-47CC-A7E9-46DE6971CCA5}"/>
              </a:ext>
            </a:extLst>
          </p:cNvPr>
          <p:cNvSpPr>
            <a:spLocks noGrp="1"/>
          </p:cNvSpPr>
          <p:nvPr>
            <p:ph type="title" hasCustomPrompt="1"/>
          </p:nvPr>
        </p:nvSpPr>
        <p:spPr>
          <a:xfrm>
            <a:off x="4417141" y="2746325"/>
            <a:ext cx="6153151" cy="800991"/>
          </a:xfrm>
        </p:spPr>
        <p:txBody>
          <a:bodyPr anchor="t" anchorCtr="0">
            <a:normAutofit/>
          </a:bodyPr>
          <a:lstStyle>
            <a:lvl1pPr>
              <a:lnSpc>
                <a:spcPct val="100000"/>
              </a:lnSpc>
              <a:defRPr sz="4000" b="1">
                <a:solidFill>
                  <a:schemeClr val="bg1"/>
                </a:solidFill>
              </a:defRPr>
            </a:lvl1pPr>
          </a:lstStyle>
          <a:p>
            <a:r>
              <a:rPr lang="en-US" dirty="0"/>
              <a:t>Click to edit section title</a:t>
            </a:r>
            <a:endParaRPr lang="en-GB" dirty="0"/>
          </a:p>
        </p:txBody>
      </p:sp>
      <p:sp>
        <p:nvSpPr>
          <p:cNvPr id="17" name="Rectangle 16">
            <a:extLst>
              <a:ext uri="{FF2B5EF4-FFF2-40B4-BE49-F238E27FC236}">
                <a16:creationId xmlns:a16="http://schemas.microsoft.com/office/drawing/2014/main" id="{A6360E11-1181-40D3-97EB-4F454899C7B2}"/>
              </a:ext>
            </a:extLst>
          </p:cNvPr>
          <p:cNvSpPr/>
          <p:nvPr userDrawn="1"/>
        </p:nvSpPr>
        <p:spPr>
          <a:xfrm>
            <a:off x="0" y="0"/>
            <a:ext cx="12192000" cy="10127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Tree>
    <p:extLst>
      <p:ext uri="{BB962C8B-B14F-4D97-AF65-F5344CB8AC3E}">
        <p14:creationId xmlns:p14="http://schemas.microsoft.com/office/powerpoint/2010/main" val="179581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ADEFD-63FC-4F95-B487-15AC2D16B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E10C7C-4B04-48B7-9C8A-08034B68309B}"/>
              </a:ext>
            </a:extLst>
          </p:cNvPr>
          <p:cNvSpPr>
            <a:spLocks noGrp="1"/>
          </p:cNvSpPr>
          <p:nvPr>
            <p:ph sz="half" idx="1"/>
          </p:nvPr>
        </p:nvSpPr>
        <p:spPr>
          <a:xfrm>
            <a:off x="838200" y="1524000"/>
            <a:ext cx="5181600" cy="4652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F7F21115-BFBE-4B5D-8D96-151BAE0F67AE}"/>
              </a:ext>
            </a:extLst>
          </p:cNvPr>
          <p:cNvSpPr>
            <a:spLocks noGrp="1"/>
          </p:cNvSpPr>
          <p:nvPr>
            <p:ph sz="half" idx="2"/>
          </p:nvPr>
        </p:nvSpPr>
        <p:spPr>
          <a:xfrm>
            <a:off x="6172200" y="1524000"/>
            <a:ext cx="5181600" cy="4652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D6841AD-1BE9-42A3-926D-D37F73C52A3C}"/>
              </a:ext>
            </a:extLst>
          </p:cNvPr>
          <p:cNvSpPr>
            <a:spLocks noGrp="1"/>
          </p:cNvSpPr>
          <p:nvPr>
            <p:ph type="dt" sz="half" idx="10"/>
          </p:nvPr>
        </p:nvSpPr>
        <p:spPr/>
        <p:txBody>
          <a:bodyPr/>
          <a:lstStyle/>
          <a:p>
            <a:fld id="{A23EF97D-74F0-4EB9-B54E-2B03C5B96992}" type="datetime1">
              <a:rPr lang="en-GB" smtClean="0"/>
              <a:t>12/06/2024</a:t>
            </a:fld>
            <a:endParaRPr lang="en-GB"/>
          </a:p>
        </p:txBody>
      </p:sp>
      <p:sp>
        <p:nvSpPr>
          <p:cNvPr id="6" name="Footer Placeholder 5">
            <a:extLst>
              <a:ext uri="{FF2B5EF4-FFF2-40B4-BE49-F238E27FC236}">
                <a16:creationId xmlns:a16="http://schemas.microsoft.com/office/drawing/2014/main" id="{75077802-EBD1-44FF-8D3D-0FF372E85E84}"/>
              </a:ext>
            </a:extLst>
          </p:cNvPr>
          <p:cNvSpPr>
            <a:spLocks noGrp="1"/>
          </p:cNvSpPr>
          <p:nvPr>
            <p:ph type="ftr" sz="quarter" idx="11"/>
          </p:nvPr>
        </p:nvSpPr>
        <p:spPr/>
        <p:txBody>
          <a:bodyPr/>
          <a:lstStyle/>
          <a:p>
            <a:r>
              <a:rPr lang="en-GB" dirty="0"/>
              <a:t>© 2021 National Disease Registration Service (NDRS). All Rights Reserved</a:t>
            </a:r>
          </a:p>
        </p:txBody>
      </p:sp>
      <p:sp>
        <p:nvSpPr>
          <p:cNvPr id="7" name="Slide Number Placeholder 6">
            <a:extLst>
              <a:ext uri="{FF2B5EF4-FFF2-40B4-BE49-F238E27FC236}">
                <a16:creationId xmlns:a16="http://schemas.microsoft.com/office/drawing/2014/main" id="{F1A300CF-EB1D-4F62-A84C-53207EC973CB}"/>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42410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88E5-6F72-413D-8719-368DED92E7E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D7B495-7AC7-4325-80B8-095274876C24}"/>
              </a:ext>
            </a:extLst>
          </p:cNvPr>
          <p:cNvSpPr>
            <a:spLocks noGrp="1"/>
          </p:cNvSpPr>
          <p:nvPr>
            <p:ph type="dt" sz="half" idx="10"/>
          </p:nvPr>
        </p:nvSpPr>
        <p:spPr/>
        <p:txBody>
          <a:bodyPr/>
          <a:lstStyle/>
          <a:p>
            <a:fld id="{88F47C75-AD47-461D-80A8-F039BB400D8B}" type="datetime1">
              <a:rPr lang="en-GB" smtClean="0"/>
              <a:t>12/06/2024</a:t>
            </a:fld>
            <a:endParaRPr lang="en-GB"/>
          </a:p>
        </p:txBody>
      </p:sp>
      <p:sp>
        <p:nvSpPr>
          <p:cNvPr id="4" name="Footer Placeholder 3">
            <a:extLst>
              <a:ext uri="{FF2B5EF4-FFF2-40B4-BE49-F238E27FC236}">
                <a16:creationId xmlns:a16="http://schemas.microsoft.com/office/drawing/2014/main" id="{8BAE736B-B0D9-412B-A3A8-441AE8AF6C39}"/>
              </a:ext>
            </a:extLst>
          </p:cNvPr>
          <p:cNvSpPr>
            <a:spLocks noGrp="1"/>
          </p:cNvSpPr>
          <p:nvPr>
            <p:ph type="ftr" sz="quarter" idx="11"/>
          </p:nvPr>
        </p:nvSpPr>
        <p:spPr/>
        <p:txBody>
          <a:bodyPr/>
          <a:lstStyle/>
          <a:p>
            <a:r>
              <a:rPr lang="en-GB" dirty="0"/>
              <a:t>© 2021 National Disease Registration Service (NDRS). All Rights Reserved</a:t>
            </a:r>
          </a:p>
        </p:txBody>
      </p:sp>
      <p:sp>
        <p:nvSpPr>
          <p:cNvPr id="5" name="Slide Number Placeholder 4">
            <a:extLst>
              <a:ext uri="{FF2B5EF4-FFF2-40B4-BE49-F238E27FC236}">
                <a16:creationId xmlns:a16="http://schemas.microsoft.com/office/drawing/2014/main" id="{F4750794-F2A2-4C79-BF84-DDDAAA031FF3}"/>
              </a:ext>
            </a:extLst>
          </p:cNvPr>
          <p:cNvSpPr>
            <a:spLocks noGrp="1"/>
          </p:cNvSpPr>
          <p:nvPr>
            <p:ph type="sldNum" sz="quarter" idx="12"/>
          </p:nvPr>
        </p:nvSpPr>
        <p:spPr/>
        <p:txBody>
          <a:bodyPr/>
          <a:lstStyle/>
          <a:p>
            <a:fld id="{B33FDC71-8906-4088-9FB1-76CBC632085F}" type="slidenum">
              <a:rPr lang="en-GB" smtClean="0"/>
              <a:t>‹#›</a:t>
            </a:fld>
            <a:endParaRPr lang="en-GB"/>
          </a:p>
        </p:txBody>
      </p:sp>
    </p:spTree>
    <p:extLst>
      <p:ext uri="{BB962C8B-B14F-4D97-AF65-F5344CB8AC3E}">
        <p14:creationId xmlns:p14="http://schemas.microsoft.com/office/powerpoint/2010/main" val="3519568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F35739-63FA-43B8-BF8C-FC8FD4106ED1}"/>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7" name="Rectangle 6">
            <a:extLst>
              <a:ext uri="{FF2B5EF4-FFF2-40B4-BE49-F238E27FC236}">
                <a16:creationId xmlns:a16="http://schemas.microsoft.com/office/drawing/2014/main" id="{4DE541E7-56F7-4E67-B8E0-404C1EFAF05F}"/>
              </a:ext>
            </a:extLst>
          </p:cNvPr>
          <p:cNvSpPr/>
          <p:nvPr userDrawn="1"/>
        </p:nvSpPr>
        <p:spPr>
          <a:xfrm>
            <a:off x="0" y="0"/>
            <a:ext cx="12192000" cy="365129"/>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2" name="Date Placeholder 1">
            <a:extLst>
              <a:ext uri="{FF2B5EF4-FFF2-40B4-BE49-F238E27FC236}">
                <a16:creationId xmlns:a16="http://schemas.microsoft.com/office/drawing/2014/main" id="{841F4048-7548-4637-A2A9-0DE136EC2052}"/>
              </a:ext>
            </a:extLst>
          </p:cNvPr>
          <p:cNvSpPr>
            <a:spLocks noGrp="1"/>
          </p:cNvSpPr>
          <p:nvPr>
            <p:ph type="dt" sz="half" idx="10"/>
          </p:nvPr>
        </p:nvSpPr>
        <p:spPr/>
        <p:txBody>
          <a:bodyPr/>
          <a:lstStyle/>
          <a:p>
            <a:fld id="{B9A9FFE0-03E5-4DD2-BFBE-95B48F447020}" type="datetime1">
              <a:rPr lang="en-GB" smtClean="0"/>
              <a:t>12/06/2024</a:t>
            </a:fld>
            <a:endParaRPr lang="en-GB"/>
          </a:p>
        </p:txBody>
      </p:sp>
      <p:sp>
        <p:nvSpPr>
          <p:cNvPr id="3" name="Footer Placeholder 2">
            <a:extLst>
              <a:ext uri="{FF2B5EF4-FFF2-40B4-BE49-F238E27FC236}">
                <a16:creationId xmlns:a16="http://schemas.microsoft.com/office/drawing/2014/main" id="{0F932361-BDB4-453D-9163-FC6EE039A95D}"/>
              </a:ext>
            </a:extLst>
          </p:cNvPr>
          <p:cNvSpPr>
            <a:spLocks noGrp="1"/>
          </p:cNvSpPr>
          <p:nvPr>
            <p:ph type="ftr" sz="quarter" idx="11"/>
          </p:nvPr>
        </p:nvSpPr>
        <p:spPr/>
        <p:txBody>
          <a:bodyPr/>
          <a:lstStyle/>
          <a:p>
            <a:r>
              <a:rPr lang="en-GB" dirty="0"/>
              <a:t>© 2021 National Disease Registration Service (NDRS). All Rights Reserved</a:t>
            </a:r>
          </a:p>
        </p:txBody>
      </p:sp>
      <p:sp>
        <p:nvSpPr>
          <p:cNvPr id="4" name="Slide Number Placeholder 3">
            <a:extLst>
              <a:ext uri="{FF2B5EF4-FFF2-40B4-BE49-F238E27FC236}">
                <a16:creationId xmlns:a16="http://schemas.microsoft.com/office/drawing/2014/main" id="{5C54395B-D621-4DAC-823D-921ED31C5BDB}"/>
              </a:ext>
            </a:extLst>
          </p:cNvPr>
          <p:cNvSpPr>
            <a:spLocks noGrp="1"/>
          </p:cNvSpPr>
          <p:nvPr>
            <p:ph type="sldNum" sz="quarter" idx="12"/>
          </p:nvPr>
        </p:nvSpPr>
        <p:spPr/>
        <p:txBody>
          <a:bodyPr/>
          <a:lstStyle/>
          <a:p>
            <a:fld id="{B33FDC71-8906-4088-9FB1-76CBC632085F}" type="slidenum">
              <a:rPr lang="en-GB" smtClean="0"/>
              <a:t>‹#›</a:t>
            </a:fld>
            <a:endParaRPr lang="en-GB"/>
          </a:p>
        </p:txBody>
      </p:sp>
      <p:cxnSp>
        <p:nvCxnSpPr>
          <p:cNvPr id="8" name="Straight Connector 7">
            <a:extLst>
              <a:ext uri="{FF2B5EF4-FFF2-40B4-BE49-F238E27FC236}">
                <a16:creationId xmlns:a16="http://schemas.microsoft.com/office/drawing/2014/main" id="{B52BD86C-58DF-4FCD-9912-B18DC6C468C6}"/>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201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FE0FD0C-B5C6-4720-BC23-F5D333D00C41}"/>
              </a:ext>
            </a:extLst>
          </p:cNvPr>
          <p:cNvGrpSpPr/>
          <p:nvPr userDrawn="1"/>
        </p:nvGrpSpPr>
        <p:grpSpPr>
          <a:xfrm>
            <a:off x="0" y="0"/>
            <a:ext cx="12192000" cy="6858000"/>
            <a:chOff x="0" y="0"/>
            <a:chExt cx="12192000" cy="6858000"/>
          </a:xfrm>
        </p:grpSpPr>
        <p:sp>
          <p:nvSpPr>
            <p:cNvPr id="9" name="Rectangle 8">
              <a:extLst>
                <a:ext uri="{FF2B5EF4-FFF2-40B4-BE49-F238E27FC236}">
                  <a16:creationId xmlns:a16="http://schemas.microsoft.com/office/drawing/2014/main" id="{37246B47-B7DA-40DE-8146-5EB4D3A9775E}"/>
                </a:ext>
              </a:extLst>
            </p:cNvPr>
            <p:cNvSpPr/>
            <p:nvPr userDrawn="1"/>
          </p:nvSpPr>
          <p:spPr>
            <a:xfrm>
              <a:off x="0" y="6492871"/>
              <a:ext cx="12192000" cy="365129"/>
            </a:xfrm>
            <a:prstGeom prst="rect">
              <a:avLst/>
            </a:prstGeom>
            <a:solidFill>
              <a:srgbClr val="4255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sp>
          <p:nvSpPr>
            <p:cNvPr id="10" name="Rectangle 9">
              <a:extLst>
                <a:ext uri="{FF2B5EF4-FFF2-40B4-BE49-F238E27FC236}">
                  <a16:creationId xmlns:a16="http://schemas.microsoft.com/office/drawing/2014/main" id="{A9AEF83F-3611-4E7F-83DC-B7536129D559}"/>
                </a:ext>
              </a:extLst>
            </p:cNvPr>
            <p:cNvSpPr/>
            <p:nvPr userDrawn="1"/>
          </p:nvSpPr>
          <p:spPr>
            <a:xfrm>
              <a:off x="0" y="0"/>
              <a:ext cx="12192000" cy="1012723"/>
            </a:xfrm>
            <a:prstGeom prst="rect">
              <a:avLst/>
            </a:prstGeom>
            <a:solidFill>
              <a:srgbClr val="2AA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aseline="-25000" dirty="0"/>
            </a:p>
          </p:txBody>
        </p:sp>
      </p:grpSp>
      <p:sp>
        <p:nvSpPr>
          <p:cNvPr id="2" name="Title Placeholder 1">
            <a:extLst>
              <a:ext uri="{FF2B5EF4-FFF2-40B4-BE49-F238E27FC236}">
                <a16:creationId xmlns:a16="http://schemas.microsoft.com/office/drawing/2014/main" id="{9B34A093-F2AC-4E0B-8102-CFE5E50C6D2D}"/>
              </a:ext>
            </a:extLst>
          </p:cNvPr>
          <p:cNvSpPr>
            <a:spLocks noGrp="1"/>
          </p:cNvSpPr>
          <p:nvPr>
            <p:ph type="title"/>
          </p:nvPr>
        </p:nvSpPr>
        <p:spPr>
          <a:xfrm>
            <a:off x="838200" y="8705"/>
            <a:ext cx="10515600" cy="101271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4CFCAEA-1975-41DE-B059-87AABDEDA188}"/>
              </a:ext>
            </a:extLst>
          </p:cNvPr>
          <p:cNvSpPr>
            <a:spLocks noGrp="1"/>
          </p:cNvSpPr>
          <p:nvPr>
            <p:ph type="body" idx="1"/>
          </p:nvPr>
        </p:nvSpPr>
        <p:spPr>
          <a:xfrm>
            <a:off x="838200" y="1435510"/>
            <a:ext cx="10515600" cy="47414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FE746E0-CB1C-4AED-81F7-ABA8EC83C5B3}"/>
              </a:ext>
            </a:extLst>
          </p:cNvPr>
          <p:cNvSpPr>
            <a:spLocks noGrp="1"/>
          </p:cNvSpPr>
          <p:nvPr>
            <p:ph type="dt" sz="half" idx="2"/>
          </p:nvPr>
        </p:nvSpPr>
        <p:spPr>
          <a:xfrm>
            <a:off x="7827092" y="6484170"/>
            <a:ext cx="2743200" cy="365125"/>
          </a:xfrm>
          <a:prstGeom prst="rect">
            <a:avLst/>
          </a:prstGeom>
        </p:spPr>
        <p:txBody>
          <a:bodyPr vert="horz" lIns="91440" tIns="45720" rIns="91440" bIns="45720" rtlCol="0" anchor="ctr"/>
          <a:lstStyle>
            <a:lvl1pPr algn="r">
              <a:defRPr sz="1050">
                <a:solidFill>
                  <a:schemeClr val="bg1"/>
                </a:solidFill>
                <a:latin typeface="Arial Nova Light" panose="020B0304020202020204" pitchFamily="34" charset="0"/>
              </a:defRPr>
            </a:lvl1pPr>
          </a:lstStyle>
          <a:p>
            <a:fld id="{0AE34D91-6AFA-445C-AE89-81337D68ADC1}" type="datetime1">
              <a:rPr lang="en-GB" smtClean="0"/>
              <a:pPr/>
              <a:t>12/06/2024</a:t>
            </a:fld>
            <a:endParaRPr lang="en-GB" dirty="0"/>
          </a:p>
        </p:txBody>
      </p:sp>
      <p:sp>
        <p:nvSpPr>
          <p:cNvPr id="5" name="Footer Placeholder 4">
            <a:extLst>
              <a:ext uri="{FF2B5EF4-FFF2-40B4-BE49-F238E27FC236}">
                <a16:creationId xmlns:a16="http://schemas.microsoft.com/office/drawing/2014/main" id="{E521BCB1-FEC1-444F-A588-75D3F02C676B}"/>
              </a:ext>
            </a:extLst>
          </p:cNvPr>
          <p:cNvSpPr>
            <a:spLocks noGrp="1"/>
          </p:cNvSpPr>
          <p:nvPr>
            <p:ph type="ftr" sz="quarter" idx="3"/>
          </p:nvPr>
        </p:nvSpPr>
        <p:spPr>
          <a:xfrm>
            <a:off x="838200" y="6484169"/>
            <a:ext cx="7145594" cy="373831"/>
          </a:xfrm>
          <a:prstGeom prst="rect">
            <a:avLst/>
          </a:prstGeom>
        </p:spPr>
        <p:txBody>
          <a:bodyPr vert="horz" lIns="91440" tIns="45720" rIns="91440" bIns="45720" rtlCol="0" anchor="ctr"/>
          <a:lstStyle>
            <a:lvl1pPr algn="l">
              <a:defRPr sz="1050">
                <a:solidFill>
                  <a:schemeClr val="bg1"/>
                </a:solidFill>
                <a:latin typeface="Arial Nova Light" panose="020B0304020202020204" pitchFamily="34" charset="0"/>
              </a:defRPr>
            </a:lvl1p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FC356DEA-21FE-4052-A133-88D20F18B1EC}"/>
              </a:ext>
            </a:extLst>
          </p:cNvPr>
          <p:cNvSpPr>
            <a:spLocks noGrp="1"/>
          </p:cNvSpPr>
          <p:nvPr>
            <p:ph type="sldNum" sz="quarter" idx="4"/>
          </p:nvPr>
        </p:nvSpPr>
        <p:spPr>
          <a:xfrm>
            <a:off x="10658168" y="6475466"/>
            <a:ext cx="695632" cy="373830"/>
          </a:xfrm>
          <a:prstGeom prst="rect">
            <a:avLst/>
          </a:prstGeom>
        </p:spPr>
        <p:txBody>
          <a:bodyPr vert="horz" lIns="91440" tIns="45720" rIns="91440" bIns="45720" rtlCol="0" anchor="ctr"/>
          <a:lstStyle>
            <a:lvl1pPr algn="r">
              <a:defRPr sz="1400" b="1">
                <a:solidFill>
                  <a:schemeClr val="bg1"/>
                </a:solidFill>
                <a:latin typeface="Segoe UI Semibold" panose="020B0702040204020203" pitchFamily="34" charset="0"/>
                <a:cs typeface="Segoe UI Semibold" panose="020B0702040204020203" pitchFamily="34" charset="0"/>
              </a:defRPr>
            </a:lvl1pPr>
          </a:lstStyle>
          <a:p>
            <a:fld id="{B33FDC71-8906-4088-9FB1-76CBC632085F}" type="slidenum">
              <a:rPr lang="en-GB" smtClean="0"/>
              <a:pPr/>
              <a:t>‹#›</a:t>
            </a:fld>
            <a:endParaRPr lang="en-GB" dirty="0"/>
          </a:p>
        </p:txBody>
      </p:sp>
      <p:cxnSp>
        <p:nvCxnSpPr>
          <p:cNvPr id="14" name="Straight Connector 13">
            <a:extLst>
              <a:ext uri="{FF2B5EF4-FFF2-40B4-BE49-F238E27FC236}">
                <a16:creationId xmlns:a16="http://schemas.microsoft.com/office/drawing/2014/main" id="{4C672E85-FACD-44BD-94E4-805C91E7AFBF}"/>
              </a:ext>
            </a:extLst>
          </p:cNvPr>
          <p:cNvCxnSpPr>
            <a:cxnSpLocks/>
          </p:cNvCxnSpPr>
          <p:nvPr userDrawn="1"/>
        </p:nvCxnSpPr>
        <p:spPr>
          <a:xfrm flipV="1">
            <a:off x="10756490" y="6567950"/>
            <a:ext cx="0" cy="2064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0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89" r:id="rId3"/>
    <p:sldLayoutId id="2147483660" r:id="rId4"/>
    <p:sldLayoutId id="2147483692" r:id="rId5"/>
    <p:sldLayoutId id="2147483652" r:id="rId6"/>
    <p:sldLayoutId id="2147483654" r:id="rId7"/>
    <p:sldLayoutId id="2147483655" r:id="rId8"/>
  </p:sldLayoutIdLst>
  <p:hf hdr="0"/>
  <p:txStyles>
    <p:titleStyle>
      <a:lvl1pPr algn="ctr" defTabSz="914377" rtl="0" eaLnBrk="1" latinLnBrk="0" hangingPunct="1">
        <a:lnSpc>
          <a:spcPct val="90000"/>
        </a:lnSpc>
        <a:spcBef>
          <a:spcPct val="0"/>
        </a:spcBef>
        <a:buNone/>
        <a:defRPr sz="2800" kern="1200">
          <a:solidFill>
            <a:schemeClr val="bg1"/>
          </a:solidFill>
          <a:latin typeface="Segoe UI Semibold" panose="020B0702040204020203" pitchFamily="34" charset="0"/>
          <a:ea typeface="+mj-ea"/>
          <a:cs typeface="Segoe UI Semibold" panose="020B0702040204020203" pitchFamily="34" charset="0"/>
        </a:defRPr>
      </a:lvl1pPr>
    </p:titleStyle>
    <p:bodyStyle>
      <a:lvl1pPr marL="228594" indent="-228594" algn="l" defTabSz="914377" rtl="0" eaLnBrk="1" latinLnBrk="0" hangingPunct="1">
        <a:lnSpc>
          <a:spcPct val="100000"/>
        </a:lnSpc>
        <a:spcBef>
          <a:spcPts val="1000"/>
        </a:spcBef>
        <a:buFont typeface="Arial" panose="020B0604020202020204" pitchFamily="34" charset="0"/>
        <a:buChar char="•"/>
        <a:defRPr sz="2400" kern="1200">
          <a:solidFill>
            <a:schemeClr val="tx1"/>
          </a:solidFill>
          <a:latin typeface="Arial Nova Light" panose="020B0304020202020204" pitchFamily="34" charset="0"/>
          <a:ea typeface="+mn-ea"/>
          <a:cs typeface="+mn-cs"/>
        </a:defRPr>
      </a:lvl1pPr>
      <a:lvl2pPr marL="685783" indent="-228594" algn="l" defTabSz="914377" rtl="0" eaLnBrk="1" latinLnBrk="0" hangingPunct="1">
        <a:lnSpc>
          <a:spcPct val="100000"/>
        </a:lnSpc>
        <a:spcBef>
          <a:spcPts val="500"/>
        </a:spcBef>
        <a:buFont typeface="Arial" panose="020B0604020202020204" pitchFamily="34" charset="0"/>
        <a:buChar char="•"/>
        <a:defRPr sz="2200" kern="1200">
          <a:solidFill>
            <a:schemeClr val="tx1"/>
          </a:solidFill>
          <a:latin typeface="Arial Nova Light" panose="020B0304020202020204" pitchFamily="34" charset="0"/>
          <a:ea typeface="+mn-ea"/>
          <a:cs typeface="+mn-cs"/>
        </a:defRPr>
      </a:lvl2pPr>
      <a:lvl3pPr marL="1142971" indent="-228594" algn="l" defTabSz="914377" rtl="0" eaLnBrk="1" latinLnBrk="0" hangingPunct="1">
        <a:lnSpc>
          <a:spcPct val="100000"/>
        </a:lnSpc>
        <a:spcBef>
          <a:spcPts val="500"/>
        </a:spcBef>
        <a:buFont typeface="Arial" panose="020B0604020202020204" pitchFamily="34" charset="0"/>
        <a:buChar char="•"/>
        <a:defRPr sz="2000" kern="1200">
          <a:solidFill>
            <a:schemeClr val="tx1"/>
          </a:solidFill>
          <a:latin typeface="Arial Nova Light" panose="020B0304020202020204" pitchFamily="34" charset="0"/>
          <a:ea typeface="+mn-ea"/>
          <a:cs typeface="+mn-cs"/>
        </a:defRPr>
      </a:lvl3pPr>
      <a:lvl4pPr marL="1600160" indent="-228594" algn="l" defTabSz="914377" rtl="0" eaLnBrk="1" latinLnBrk="0" hangingPunct="1">
        <a:lnSpc>
          <a:spcPct val="100000"/>
        </a:lnSpc>
        <a:spcBef>
          <a:spcPts val="500"/>
        </a:spcBef>
        <a:buFont typeface="Arial" panose="020B0604020202020204" pitchFamily="34" charset="0"/>
        <a:buChar char="•"/>
        <a:defRPr sz="1800" kern="1200">
          <a:solidFill>
            <a:schemeClr val="tx1"/>
          </a:solidFill>
          <a:latin typeface="Arial Nova Light" panose="020B0304020202020204" pitchFamily="34" charset="0"/>
          <a:ea typeface="+mn-ea"/>
          <a:cs typeface="+mn-cs"/>
        </a:defRPr>
      </a:lvl4pPr>
      <a:lvl5pPr marL="2057349" indent="-228594" algn="l" defTabSz="914377" rtl="0" eaLnBrk="1" latinLnBrk="0" hangingPunct="1">
        <a:lnSpc>
          <a:spcPct val="100000"/>
        </a:lnSpc>
        <a:spcBef>
          <a:spcPts val="500"/>
        </a:spcBef>
        <a:buFont typeface="Arial" panose="020B0604020202020204" pitchFamily="34" charset="0"/>
        <a:buChar char="•"/>
        <a:defRPr sz="1600" kern="1200">
          <a:solidFill>
            <a:schemeClr val="tx1"/>
          </a:solidFill>
          <a:latin typeface="Arial Nova Light" panose="020B03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2.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2.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2.png"/><Relationship Id="rId5" Type="http://schemas.openxmlformats.org/officeDocument/2006/relationships/image" Target="../media/image11.tiff"/><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2.png"/><Relationship Id="rId5" Type="http://schemas.openxmlformats.org/officeDocument/2006/relationships/image" Target="../media/image6.tiff"/><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2.png"/><Relationship Id="rId5" Type="http://schemas.openxmlformats.org/officeDocument/2006/relationships/image" Target="../media/image6.tiff"/><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2.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2.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2.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2.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2.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2.png"/><Relationship Id="rId5" Type="http://schemas.openxmlformats.org/officeDocument/2006/relationships/image" Target="../media/image12.tiff"/><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2.png"/><Relationship Id="rId5" Type="http://schemas.openxmlformats.org/officeDocument/2006/relationships/image" Target="../media/image13.tiff"/><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2.png"/><Relationship Id="rId5" Type="http://schemas.openxmlformats.org/officeDocument/2006/relationships/image" Target="../media/image14.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6.m4a"/><Relationship Id="rId1" Type="http://schemas.microsoft.com/office/2007/relationships/media" Target="../media/media26.m4a"/><Relationship Id="rId5" Type="http://schemas.openxmlformats.org/officeDocument/2006/relationships/image" Target="../media/image2.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7.m4a"/><Relationship Id="rId1" Type="http://schemas.microsoft.com/office/2007/relationships/media" Target="../media/media27.m4a"/><Relationship Id="rId5" Type="http://schemas.openxmlformats.org/officeDocument/2006/relationships/image" Target="../media/image2.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8.m4a"/><Relationship Id="rId1" Type="http://schemas.microsoft.com/office/2007/relationships/media" Target="../media/media28.m4a"/><Relationship Id="rId5" Type="http://schemas.openxmlformats.org/officeDocument/2006/relationships/image" Target="../media/image2.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9.m4a"/><Relationship Id="rId1" Type="http://schemas.microsoft.com/office/2007/relationships/media" Target="../media/media29.m4a"/><Relationship Id="rId5" Type="http://schemas.openxmlformats.org/officeDocument/2006/relationships/image" Target="../media/image2.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0.m4a"/><Relationship Id="rId1" Type="http://schemas.microsoft.com/office/2007/relationships/media" Target="../media/media30.m4a"/><Relationship Id="rId5" Type="http://schemas.openxmlformats.org/officeDocument/2006/relationships/image" Target="../media/image2.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1.m4a"/><Relationship Id="rId1" Type="http://schemas.microsoft.com/office/2007/relationships/media" Target="../media/media31.m4a"/><Relationship Id="rId6" Type="http://schemas.openxmlformats.org/officeDocument/2006/relationships/image" Target="../media/image2.png"/><Relationship Id="rId5" Type="http://schemas.openxmlformats.org/officeDocument/2006/relationships/hyperlink" Target="https://digital.nhs.uk/ndrs/data/cancer-data-training-materials" TargetMode="External"/><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m4a"/><Relationship Id="rId1" Type="http://schemas.microsoft.com/office/2007/relationships/media" Target="../media/media32.m4a"/><Relationship Id="rId6" Type="http://schemas.openxmlformats.org/officeDocument/2006/relationships/image" Target="../media/image2.png"/><Relationship Id="rId5" Type="http://schemas.openxmlformats.org/officeDocument/2006/relationships/hyperlink" Target="https://digital.nhs.uk/ndrs/data/data-sets/cosd#downloads" TargetMode="External"/><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6" Type="http://schemas.openxmlformats.org/officeDocument/2006/relationships/image" Target="../media/image2.png"/><Relationship Id="rId5" Type="http://schemas.openxmlformats.org/officeDocument/2006/relationships/image" Target="../media/image17.pn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8" Type="http://schemas.openxmlformats.org/officeDocument/2006/relationships/hyperlink" Target="mailto:karen.graham36@nhs.net" TargetMode="External"/><Relationship Id="rId13"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katrina.sung@nhs.net" TargetMode="External"/><Relationship Id="rId12" Type="http://schemas.openxmlformats.org/officeDocument/2006/relationships/hyperlink" Target="mailto:james.withers@nhs.net" TargetMode="External"/><Relationship Id="rId2" Type="http://schemas.openxmlformats.org/officeDocument/2006/relationships/audio" Target="../media/media34.m4a"/><Relationship Id="rId1" Type="http://schemas.microsoft.com/office/2007/relationships/media" Target="../media/media34.m4a"/><Relationship Id="rId6" Type="http://schemas.openxmlformats.org/officeDocument/2006/relationships/hyperlink" Target="mailto:marianne.mollett@nhs.net" TargetMode="External"/><Relationship Id="rId11" Type="http://schemas.openxmlformats.org/officeDocument/2006/relationships/hyperlink" Target="mailto:gemma.feeney@nhs.net" TargetMode="External"/><Relationship Id="rId5" Type="http://schemas.openxmlformats.org/officeDocument/2006/relationships/hyperlink" Target="mailto:simon.cairnes@nhs.net" TargetMode="External"/><Relationship Id="rId10" Type="http://schemas.openxmlformats.org/officeDocument/2006/relationships/hyperlink" Target="mailto:rachaelmann@nhs.net" TargetMode="External"/><Relationship Id="rId4" Type="http://schemas.openxmlformats.org/officeDocument/2006/relationships/notesSlide" Target="../notesSlides/notesSlide34.xml"/><Relationship Id="rId9" Type="http://schemas.openxmlformats.org/officeDocument/2006/relationships/hyperlink" Target="mailto:p.stacey@nhs.net"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png"/><Relationship Id="rId5" Type="http://schemas.openxmlformats.org/officeDocument/2006/relationships/image" Target="../media/image4.tiff"/><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5" Type="http://schemas.openxmlformats.org/officeDocument/2006/relationships/image" Target="../media/image6.tiff"/><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BA95BD4A-F7CE-4463-895A-0CC6703DE376}"/>
              </a:ext>
            </a:extLst>
          </p:cNvPr>
          <p:cNvSpPr>
            <a:spLocks noGrp="1"/>
          </p:cNvSpPr>
          <p:nvPr>
            <p:ph type="subTitle" idx="1"/>
          </p:nvPr>
        </p:nvSpPr>
        <p:spPr/>
        <p:txBody>
          <a:bodyPr>
            <a:normAutofit/>
          </a:bodyPr>
          <a:lstStyle/>
          <a:p>
            <a:r>
              <a:rPr lang="en-GB" sz="2800" dirty="0"/>
              <a:t>Gynaecological tumours – Cervical</a:t>
            </a:r>
          </a:p>
          <a:p>
            <a:r>
              <a:rPr lang="en-GB" sz="2800" dirty="0"/>
              <a:t>v3 June 2024</a:t>
            </a:r>
          </a:p>
        </p:txBody>
      </p:sp>
      <p:sp>
        <p:nvSpPr>
          <p:cNvPr id="3" name="Title 2">
            <a:extLst>
              <a:ext uri="{FF2B5EF4-FFF2-40B4-BE49-F238E27FC236}">
                <a16:creationId xmlns:a16="http://schemas.microsoft.com/office/drawing/2014/main" id="{B9FC1872-3301-41A8-942E-6DC209647906}"/>
              </a:ext>
            </a:extLst>
          </p:cNvPr>
          <p:cNvSpPr>
            <a:spLocks noGrp="1"/>
          </p:cNvSpPr>
          <p:nvPr>
            <p:ph type="title"/>
          </p:nvPr>
        </p:nvSpPr>
        <p:spPr/>
        <p:txBody>
          <a:bodyPr/>
          <a:lstStyle/>
          <a:p>
            <a:r>
              <a:rPr lang="en-GB" dirty="0"/>
              <a:t>National Disease Registration Service</a:t>
            </a:r>
            <a:br>
              <a:rPr lang="en-GB" dirty="0"/>
            </a:br>
            <a:r>
              <a:rPr lang="en-GB" dirty="0"/>
              <a:t>(NDRS)</a:t>
            </a:r>
          </a:p>
        </p:txBody>
      </p:sp>
      <p:sp>
        <p:nvSpPr>
          <p:cNvPr id="4" name="Date Placeholder 3">
            <a:extLst>
              <a:ext uri="{FF2B5EF4-FFF2-40B4-BE49-F238E27FC236}">
                <a16:creationId xmlns:a16="http://schemas.microsoft.com/office/drawing/2014/main" id="{D8065C27-FBC5-41B5-B903-5A851FAC5DDB}"/>
              </a:ext>
            </a:extLst>
          </p:cNvPr>
          <p:cNvSpPr>
            <a:spLocks noGrp="1"/>
          </p:cNvSpPr>
          <p:nvPr>
            <p:ph type="dt" sz="half" idx="10"/>
          </p:nvPr>
        </p:nvSpPr>
        <p:spPr/>
        <p:txBody>
          <a:bodyPr/>
          <a:lstStyle/>
          <a:p>
            <a:fld id="{5B87A4B3-E801-4598-9F77-316DCAAF1347}" type="datetime1">
              <a:rPr lang="en-GB" smtClean="0"/>
              <a:t>12/06/2024</a:t>
            </a:fld>
            <a:endParaRPr lang="en-GB" dirty="0"/>
          </a:p>
        </p:txBody>
      </p:sp>
      <p:sp>
        <p:nvSpPr>
          <p:cNvPr id="5" name="Footer Placeholder 4">
            <a:extLst>
              <a:ext uri="{FF2B5EF4-FFF2-40B4-BE49-F238E27FC236}">
                <a16:creationId xmlns:a16="http://schemas.microsoft.com/office/drawing/2014/main" id="{DDE7E3EE-FF34-4658-B2DF-6E3A1DCF1002}"/>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FF03FF18-2B16-478D-91D7-9FBA62062BC6}"/>
              </a:ext>
            </a:extLst>
          </p:cNvPr>
          <p:cNvSpPr>
            <a:spLocks noGrp="1"/>
          </p:cNvSpPr>
          <p:nvPr>
            <p:ph type="sldNum" sz="quarter" idx="12"/>
          </p:nvPr>
        </p:nvSpPr>
        <p:spPr/>
        <p:txBody>
          <a:bodyPr/>
          <a:lstStyle/>
          <a:p>
            <a:fld id="{B33FDC71-8906-4088-9FB1-76CBC632085F}" type="slidenum">
              <a:rPr lang="en-GB" smtClean="0"/>
              <a:pPr/>
              <a:t>1</a:t>
            </a:fld>
            <a:endParaRPr lang="en-GB" dirty="0"/>
          </a:p>
        </p:txBody>
      </p:sp>
      <p:pic>
        <p:nvPicPr>
          <p:cNvPr id="7" name="Audio 6">
            <a:hlinkClick r:id="" action="ppaction://media"/>
            <a:extLst>
              <a:ext uri="{FF2B5EF4-FFF2-40B4-BE49-F238E27FC236}">
                <a16:creationId xmlns:a16="http://schemas.microsoft.com/office/drawing/2014/main" id="{190992B7-E766-4B4B-870C-575D7810558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10345134"/>
      </p:ext>
    </p:extLst>
  </p:cSld>
  <p:clrMapOvr>
    <a:masterClrMapping/>
  </p:clrMapOvr>
  <mc:AlternateContent xmlns:mc="http://schemas.openxmlformats.org/markup-compatibility/2006" xmlns:p14="http://schemas.microsoft.com/office/powerpoint/2010/main">
    <mc:Choice Requires="p14">
      <p:transition spd="slow" p14:dur="2000" advTm="16821"/>
    </mc:Choice>
    <mc:Fallback xmlns="">
      <p:transition spd="slow" advTm="168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Cervical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pPr>
              <a:buFontTx/>
              <a:buNone/>
            </a:pPr>
            <a:r>
              <a:rPr lang="en-GB" altLang="en-US" dirty="0"/>
              <a:t>Patients can be diagnosed by one or more of the following methods:</a:t>
            </a:r>
          </a:p>
          <a:p>
            <a:pPr>
              <a:buFontTx/>
              <a:buNone/>
            </a:pPr>
            <a:endParaRPr lang="en-GB" altLang="en-US" dirty="0"/>
          </a:p>
          <a:p>
            <a:pPr marL="463550" lvl="1" indent="-285750"/>
            <a:r>
              <a:rPr lang="en-GB" altLang="en-US" sz="2400" dirty="0"/>
              <a:t>Internal pelvic examination (further diagnostics required)</a:t>
            </a:r>
          </a:p>
          <a:p>
            <a:pPr marL="463550" lvl="1" indent="-285750"/>
            <a:r>
              <a:rPr lang="en-GB" altLang="en-US" sz="2400" dirty="0"/>
              <a:t>Cervical screening for HPV +/- smear test (further diagnostics required)</a:t>
            </a:r>
          </a:p>
          <a:p>
            <a:pPr marL="463550" lvl="1" indent="-285750"/>
            <a:r>
              <a:rPr lang="en-GB" altLang="en-US" sz="2400" dirty="0"/>
              <a:t>Colposcopy +/- biopsy</a:t>
            </a:r>
          </a:p>
          <a:p>
            <a:pPr marL="463550" lvl="1" indent="-285750"/>
            <a:r>
              <a:rPr lang="en-GB" altLang="en-US" sz="2400" dirty="0"/>
              <a:t>Large loop excision of the transformation zone (LLETZ)</a:t>
            </a:r>
          </a:p>
          <a:p>
            <a:pPr marL="463550" lvl="1" indent="-285750"/>
            <a:r>
              <a:rPr lang="en-GB" altLang="en-US" sz="2400" dirty="0"/>
              <a:t>Cone biopsy</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10</a:t>
            </a:fld>
            <a:endParaRPr lang="en-GB"/>
          </a:p>
        </p:txBody>
      </p:sp>
      <p:pic>
        <p:nvPicPr>
          <p:cNvPr id="7" name="Picture 3">
            <a:extLst>
              <a:ext uri="{FF2B5EF4-FFF2-40B4-BE49-F238E27FC236}">
                <a16:creationId xmlns:a16="http://schemas.microsoft.com/office/drawing/2014/main" id="{40ED9ED7-2912-4296-85DA-0A9AF7C68AD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62567" y="4238118"/>
            <a:ext cx="2930268" cy="21165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a:extLst>
              <a:ext uri="{FF2B5EF4-FFF2-40B4-BE49-F238E27FC236}">
                <a16:creationId xmlns:a16="http://schemas.microsoft.com/office/drawing/2014/main" id="{ABE63B23-5EA9-4BAE-AE83-1C89D98842E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87327" y="4156423"/>
            <a:ext cx="4087034" cy="21982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Content Placeholder 3">
            <a:extLst>
              <a:ext uri="{FF2B5EF4-FFF2-40B4-BE49-F238E27FC236}">
                <a16:creationId xmlns:a16="http://schemas.microsoft.com/office/drawing/2014/main" id="{DE83AD26-072A-4D97-986C-CF777707806A}"/>
              </a:ext>
            </a:extLst>
          </p:cNvPr>
          <p:cNvSpPr txBox="1">
            <a:spLocks/>
          </p:cNvSpPr>
          <p:nvPr/>
        </p:nvSpPr>
        <p:spPr bwMode="auto">
          <a:xfrm>
            <a:off x="9765337" y="3788543"/>
            <a:ext cx="1832967" cy="30222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4763" indent="-4763" algn="l" rtl="0" eaLnBrk="1" fontAlgn="base" hangingPunct="1">
              <a:lnSpc>
                <a:spcPct val="114000"/>
              </a:lnSpc>
              <a:spcBef>
                <a:spcPts val="0"/>
              </a:spcBef>
              <a:spcAft>
                <a:spcPct val="0"/>
              </a:spcAft>
              <a:buFont typeface="Arial" pitchFamily="84" charset="0"/>
              <a:defRPr sz="1800" b="0" kern="1200" baseline="0">
                <a:solidFill>
                  <a:schemeClr val="tx1"/>
                </a:solidFill>
                <a:latin typeface="Arial" pitchFamily="34" charset="0"/>
                <a:ea typeface="ヒラギノ角ゴ Pro W3" pitchFamily="84" charset="-128"/>
                <a:cs typeface="ヒラギノ角ゴ Pro W3" pitchFamily="84" charset="-128"/>
              </a:defRPr>
            </a:lvl1pPr>
            <a:lvl2pPr marL="354013" indent="-176213" algn="l" rtl="0" eaLnBrk="1" fontAlgn="base" hangingPunct="1">
              <a:spcBef>
                <a:spcPts val="600"/>
              </a:spcBef>
              <a:spcAft>
                <a:spcPct val="0"/>
              </a:spcAft>
              <a:defRPr kern="1200" baseline="0">
                <a:solidFill>
                  <a:schemeClr val="tx1"/>
                </a:solidFill>
                <a:latin typeface="Arial" pitchFamily="34" charset="0"/>
                <a:ea typeface="ヒラギノ角ゴ Pro W3" pitchFamily="84" charset="-128"/>
                <a:cs typeface="+mn-cs"/>
              </a:defRPr>
            </a:lvl2pPr>
            <a:lvl3pPr marL="215900" indent="-215900" algn="l" rtl="0" eaLnBrk="1" fontAlgn="base" hangingPunct="1">
              <a:spcBef>
                <a:spcPts val="600"/>
              </a:spcBef>
              <a:spcAft>
                <a:spcPct val="0"/>
              </a:spcAft>
              <a:buFont typeface="Arial" pitchFamily="84" charset="0"/>
              <a:buChar char="•"/>
              <a:defRPr kern="1200">
                <a:solidFill>
                  <a:schemeClr val="tx1"/>
                </a:solidFill>
                <a:latin typeface="Arial" pitchFamily="34" charset="0"/>
                <a:ea typeface="ヒラギノ角ゴ Pro W3" pitchFamily="84" charset="-128"/>
                <a:cs typeface="+mn-cs"/>
              </a:defRPr>
            </a:lvl3pPr>
            <a:lvl4pPr marL="625475" indent="-190500" algn="l" rtl="0" eaLnBrk="1" fontAlgn="base" hangingPunct="1">
              <a:spcBef>
                <a:spcPts val="600"/>
              </a:spcBef>
              <a:spcAft>
                <a:spcPct val="0"/>
              </a:spcAft>
              <a:buFont typeface="Arial" pitchFamily="34" charset="0"/>
              <a:buChar char="•"/>
              <a:defRPr sz="1600" kern="1200">
                <a:solidFill>
                  <a:schemeClr val="tx1"/>
                </a:solidFill>
                <a:latin typeface="Arial" pitchFamily="34" charset="0"/>
                <a:ea typeface="ヒラギノ角ゴ Pro W3" pitchFamily="84" charset="-128"/>
                <a:cs typeface="+mn-cs"/>
              </a:defRPr>
            </a:lvl4pPr>
            <a:lvl5pPr marL="1073150" indent="-177800" algn="l" rtl="0" eaLnBrk="1" fontAlgn="base" hangingPunct="1">
              <a:spcBef>
                <a:spcPct val="20000"/>
              </a:spcBef>
              <a:spcAft>
                <a:spcPct val="0"/>
              </a:spcAft>
              <a:buFont typeface="Arial" pitchFamily="34" charset="0"/>
              <a:buChar char="•"/>
              <a:defRPr sz="1500" kern="1200">
                <a:solidFill>
                  <a:schemeClr val="tx1"/>
                </a:solidFill>
                <a:latin typeface="Arial" pitchFamily="34" charset="0"/>
                <a:ea typeface="ヒラギノ角ゴ Pro W3" pitchFamily="84" charset="-128"/>
                <a:cs typeface="+mn-cs"/>
              </a:defRPr>
            </a:lvl5pPr>
            <a:lvl6pPr marL="1520825" indent="-187325" algn="l" defTabSz="914400" rtl="0" eaLnBrk="1" latinLnBrk="0" hangingPunct="1">
              <a:spcBef>
                <a:spcPct val="20000"/>
              </a:spcBef>
              <a:buFontTx/>
              <a:buNone/>
              <a:defRPr sz="1400" kern="1200" baseline="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GB" sz="1400" dirty="0">
                <a:latin typeface="+mn-lt"/>
              </a:rPr>
              <a:t>Colposcopy procedure</a:t>
            </a:r>
          </a:p>
        </p:txBody>
      </p:sp>
      <p:pic>
        <p:nvPicPr>
          <p:cNvPr id="10" name="Audio 9">
            <a:hlinkClick r:id="" action="ppaction://media"/>
            <a:extLst>
              <a:ext uri="{FF2B5EF4-FFF2-40B4-BE49-F238E27FC236}">
                <a16:creationId xmlns:a16="http://schemas.microsoft.com/office/drawing/2014/main" id="{B12C113B-EAA8-4442-A334-A4A132E45812}"/>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28453269"/>
      </p:ext>
    </p:extLst>
  </p:cSld>
  <p:clrMapOvr>
    <a:masterClrMapping/>
  </p:clrMapOvr>
  <mc:AlternateContent xmlns:mc="http://schemas.openxmlformats.org/markup-compatibility/2006" xmlns:p14="http://schemas.microsoft.com/office/powerpoint/2010/main">
    <mc:Choice Requires="p14">
      <p:transition spd="slow" p14:dur="2000" advTm="9948"/>
    </mc:Choice>
    <mc:Fallback xmlns="">
      <p:transition spd="slow" advTm="99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Cervical - Diagnosis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pPr>
              <a:buFontTx/>
              <a:buNone/>
            </a:pPr>
            <a:r>
              <a:rPr lang="en-GB" altLang="en-US" sz="2200" b="1" dirty="0"/>
              <a:t>Cervical Screening</a:t>
            </a:r>
          </a:p>
          <a:p>
            <a:pPr>
              <a:buFontTx/>
              <a:buNone/>
            </a:pPr>
            <a:r>
              <a:rPr lang="en-GB" altLang="en-US" sz="2200" dirty="0"/>
              <a:t>Over 3 million women were screened in the UK (2015 - 2016)</a:t>
            </a:r>
          </a:p>
          <a:p>
            <a:pPr marL="0" indent="0">
              <a:buFontTx/>
              <a:buNone/>
            </a:pPr>
            <a:r>
              <a:rPr lang="en-GB" altLang="en-US" sz="2200" dirty="0"/>
              <a:t>The test is offered to women in the age group 24½-64 who will receive an automatic invitation to attend their GP practice </a:t>
            </a:r>
          </a:p>
          <a:p>
            <a:pPr>
              <a:buFontTx/>
              <a:buNone/>
            </a:pPr>
            <a:endParaRPr lang="en-GB" altLang="en-US" sz="2200" dirty="0"/>
          </a:p>
          <a:p>
            <a:pPr>
              <a:buFontTx/>
              <a:buNone/>
            </a:pPr>
            <a:r>
              <a:rPr lang="en-GB" altLang="en-US" sz="2200" dirty="0"/>
              <a:t>After their first cervical screen women will receive an invitation every:</a:t>
            </a:r>
          </a:p>
          <a:p>
            <a:pPr marL="463550" lvl="1" indent="-285750"/>
            <a:endParaRPr lang="en-GB" altLang="en-US" dirty="0"/>
          </a:p>
          <a:p>
            <a:pPr marL="463550" lvl="1" indent="-285750"/>
            <a:r>
              <a:rPr lang="en-GB" altLang="en-US" dirty="0"/>
              <a:t>3 years between the ages 24½-49</a:t>
            </a:r>
          </a:p>
          <a:p>
            <a:pPr marL="463550" lvl="1" indent="-285750"/>
            <a:r>
              <a:rPr lang="en-GB" altLang="en-US" dirty="0"/>
              <a:t>5 years between the ages 50-64 </a:t>
            </a:r>
          </a:p>
          <a:p>
            <a:pPr marL="463550" lvl="1" indent="-285750"/>
            <a:endParaRPr lang="en-GB" altLang="en-US" dirty="0"/>
          </a:p>
          <a:p>
            <a:pPr marL="0" indent="0">
              <a:buNone/>
              <a:defRPr/>
            </a:pPr>
            <a:r>
              <a:rPr lang="en-GB" sz="2200" dirty="0"/>
              <a:t>An invitation will also be sent to women aged 65 and over if a woman has not had a test since the age of 50 or if there has recently been an abnormal result</a:t>
            </a:r>
          </a:p>
          <a:p>
            <a:endParaRPr lang="en-GB" sz="2200"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11</a:t>
            </a:fld>
            <a:endParaRPr lang="en-GB"/>
          </a:p>
        </p:txBody>
      </p:sp>
      <p:pic>
        <p:nvPicPr>
          <p:cNvPr id="7" name="Audio 6">
            <a:hlinkClick r:id="" action="ppaction://media"/>
            <a:extLst>
              <a:ext uri="{FF2B5EF4-FFF2-40B4-BE49-F238E27FC236}">
                <a16:creationId xmlns:a16="http://schemas.microsoft.com/office/drawing/2014/main" id="{EC52D16A-3242-4931-A5B2-C67A397B8A1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702761879"/>
      </p:ext>
    </p:extLst>
  </p:cSld>
  <p:clrMapOvr>
    <a:masterClrMapping/>
  </p:clrMapOvr>
  <mc:AlternateContent xmlns:mc="http://schemas.openxmlformats.org/markup-compatibility/2006" xmlns:p14="http://schemas.microsoft.com/office/powerpoint/2010/main">
    <mc:Choice Requires="p14">
      <p:transition spd="slow" p14:dur="2000" advTm="19863"/>
    </mc:Choice>
    <mc:Fallback xmlns="">
      <p:transition spd="slow" advTm="198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Cervical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5031251"/>
          </a:xfrm>
        </p:spPr>
        <p:txBody>
          <a:bodyPr>
            <a:normAutofit fontScale="55000" lnSpcReduction="20000"/>
          </a:bodyPr>
          <a:lstStyle/>
          <a:p>
            <a:pPr>
              <a:buFontTx/>
              <a:buNone/>
            </a:pPr>
            <a:r>
              <a:rPr lang="en-GB" altLang="en-US" sz="3400" b="1" dirty="0"/>
              <a:t>CIN (cervical intraepithelial neoplasia)</a:t>
            </a:r>
          </a:p>
          <a:p>
            <a:r>
              <a:rPr lang="en-GB" sz="3400" dirty="0"/>
              <a:t>CIN is a pre-cancerous condition of abnormal cells within the epithelial layer of the cervix. CIN is graded from 1 to 3 with CIN3 being the most abnormal and is equivalent to in situ carcinoma</a:t>
            </a:r>
          </a:p>
          <a:p>
            <a:r>
              <a:rPr lang="en-GB" altLang="en-US" sz="3400" dirty="0"/>
              <a:t>In CIN3 or severe dysplasia the abnormality involves the full thickness of the epithelium and is curable if it is diagnosed and treated</a:t>
            </a:r>
          </a:p>
          <a:p>
            <a:pPr>
              <a:buFontTx/>
              <a:buNone/>
            </a:pPr>
            <a:endParaRPr lang="en-GB" altLang="en-US" sz="3400" dirty="0"/>
          </a:p>
          <a:p>
            <a:pPr marL="0" indent="0">
              <a:buNone/>
            </a:pPr>
            <a:r>
              <a:rPr lang="en-GB" altLang="en-US" sz="3400" dirty="0"/>
              <a:t>High grade CGIN (cervical glandular intraepithelial neoplasia) is an in-situ adenocarcinoma which is often diagnosed at the same time as CIN3; it has the potential to turn malignant/invasive if it is left undetected</a:t>
            </a:r>
          </a:p>
          <a:p>
            <a:pPr>
              <a:buFontTx/>
              <a:buNone/>
            </a:pPr>
            <a:endParaRPr lang="en-GB" altLang="en-US" sz="3400" dirty="0"/>
          </a:p>
          <a:p>
            <a:pPr marL="0" indent="0">
              <a:buFontTx/>
              <a:buNone/>
            </a:pPr>
            <a:r>
              <a:rPr lang="en-GB" altLang="en-US" sz="3400" dirty="0"/>
              <a:t>Early stromal invasion (ESI) can be diagnosed at the same time as CIN3 or high grade CGIN; this is an indication that the tumour has become invasive (and as an </a:t>
            </a:r>
            <a:r>
              <a:rPr lang="en-GB" altLang="en-US" sz="3400" b="1" dirty="0"/>
              <a:t>invasive</a:t>
            </a:r>
            <a:r>
              <a:rPr lang="en-GB" altLang="en-US" sz="3400" dirty="0"/>
              <a:t> tumour, it would need to be recorded in your cancer data management system as a C code in ICD10).  For morphology, unless the pathology report indicates otherwise:</a:t>
            </a:r>
          </a:p>
          <a:p>
            <a:pPr marL="0" indent="0">
              <a:buFontTx/>
              <a:buNone/>
            </a:pPr>
            <a:r>
              <a:rPr lang="en-GB" altLang="en-US" sz="3400" dirty="0"/>
              <a:t>CIN3 with ESI – record morphology as invasive Squamous cell carcinoma -  M8070/3</a:t>
            </a:r>
          </a:p>
          <a:p>
            <a:pPr marL="0" indent="0">
              <a:buFontTx/>
              <a:buNone/>
            </a:pPr>
            <a:r>
              <a:rPr lang="en-GB" altLang="en-US" sz="3400" dirty="0"/>
              <a:t>CGIN with ESI – record morphology as invasive Adenocarcinoma - M8140/3</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12</a:t>
            </a:fld>
            <a:endParaRPr lang="en-GB"/>
          </a:p>
        </p:txBody>
      </p:sp>
      <p:pic>
        <p:nvPicPr>
          <p:cNvPr id="7" name="Audio 6">
            <a:hlinkClick r:id="" action="ppaction://media"/>
            <a:extLst>
              <a:ext uri="{FF2B5EF4-FFF2-40B4-BE49-F238E27FC236}">
                <a16:creationId xmlns:a16="http://schemas.microsoft.com/office/drawing/2014/main" id="{A06C6BA4-A8D7-48B5-B768-A713CDF05D7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762494106"/>
      </p:ext>
    </p:extLst>
  </p:cSld>
  <p:clrMapOvr>
    <a:masterClrMapping/>
  </p:clrMapOvr>
  <mc:AlternateContent xmlns:mc="http://schemas.openxmlformats.org/markup-compatibility/2006" xmlns:p14="http://schemas.microsoft.com/office/powerpoint/2010/main">
    <mc:Choice Requires="p14">
      <p:transition spd="slow" p14:dur="2000" advTm="34050"/>
    </mc:Choice>
    <mc:Fallback xmlns="">
      <p:transition spd="slow" advTm="340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Cervical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3450853" cy="4741453"/>
          </a:xfrm>
        </p:spPr>
        <p:txBody>
          <a:bodyPr/>
          <a:lstStyle/>
          <a:p>
            <a:pPr marL="0" indent="0">
              <a:buNone/>
            </a:pPr>
            <a:r>
              <a:rPr lang="en-US" dirty="0"/>
              <a:t>Stages of Cervical Intraepithelial Neoplasia (CIN)</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13</a:t>
            </a:fld>
            <a:endParaRPr lang="en-GB"/>
          </a:p>
        </p:txBody>
      </p:sp>
      <p:pic>
        <p:nvPicPr>
          <p:cNvPr id="7" name="Picture 6">
            <a:extLst>
              <a:ext uri="{FF2B5EF4-FFF2-40B4-BE49-F238E27FC236}">
                <a16:creationId xmlns:a16="http://schemas.microsoft.com/office/drawing/2014/main" id="{A0F23534-1996-4100-AB7E-CDC953C14CD3}"/>
              </a:ext>
            </a:extLst>
          </p:cNvPr>
          <p:cNvPicPr>
            <a:picLocks noChangeAspect="1"/>
          </p:cNvPicPr>
          <p:nvPr/>
        </p:nvPicPr>
        <p:blipFill>
          <a:blip r:embed="rId5"/>
          <a:stretch>
            <a:fillRect/>
          </a:stretch>
        </p:blipFill>
        <p:spPr>
          <a:xfrm>
            <a:off x="4289053" y="1363647"/>
            <a:ext cx="7522983" cy="4844801"/>
          </a:xfrm>
          <a:prstGeom prst="rect">
            <a:avLst/>
          </a:prstGeom>
        </p:spPr>
      </p:pic>
      <p:pic>
        <p:nvPicPr>
          <p:cNvPr id="9" name="Audio 8">
            <a:hlinkClick r:id="" action="ppaction://media"/>
            <a:extLst>
              <a:ext uri="{FF2B5EF4-FFF2-40B4-BE49-F238E27FC236}">
                <a16:creationId xmlns:a16="http://schemas.microsoft.com/office/drawing/2014/main" id="{97A14091-4C75-4E6E-8BBA-AEBA0940AB8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31006416"/>
      </p:ext>
    </p:extLst>
  </p:cSld>
  <p:clrMapOvr>
    <a:masterClrMapping/>
  </p:clrMapOvr>
  <mc:AlternateContent xmlns:mc="http://schemas.openxmlformats.org/markup-compatibility/2006" xmlns:p14="http://schemas.microsoft.com/office/powerpoint/2010/main">
    <mc:Choice Requires="p14">
      <p:transition spd="slow" p14:dur="2000" advTm="8764"/>
    </mc:Choice>
    <mc:Fallback xmlns="">
      <p:transition spd="slow" advTm="87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A1D50F3-D2BD-48E5-9CB2-86D563A2CFB5}"/>
              </a:ext>
            </a:extLst>
          </p:cNvPr>
          <p:cNvPicPr>
            <a:picLocks noChangeAspect="1"/>
          </p:cNvPicPr>
          <p:nvPr/>
        </p:nvPicPr>
        <p:blipFill>
          <a:blip r:embed="rId5"/>
          <a:stretch>
            <a:fillRect/>
          </a:stretch>
        </p:blipFill>
        <p:spPr>
          <a:xfrm>
            <a:off x="7506768" y="1605794"/>
            <a:ext cx="4383633" cy="4571169"/>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Cervical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765099" cy="4741453"/>
          </a:xfrm>
        </p:spPr>
        <p:txBody>
          <a:bodyPr>
            <a:normAutofit/>
          </a:bodyPr>
          <a:lstStyle/>
          <a:p>
            <a:pPr marL="0" indent="0">
              <a:buFontTx/>
              <a:buNone/>
            </a:pPr>
            <a:r>
              <a:rPr lang="en-GB" altLang="en-US" dirty="0"/>
              <a:t>There are two main types of invasive cervical cancer:</a:t>
            </a:r>
          </a:p>
          <a:p>
            <a:pPr marL="463550" lvl="1" indent="-285750"/>
            <a:r>
              <a:rPr lang="en-GB" altLang="en-US" sz="2400" dirty="0"/>
              <a:t>Squamous cell carcinoma (SCC)- M8070/3</a:t>
            </a:r>
          </a:p>
          <a:p>
            <a:pPr marL="463550" lvl="1" indent="-285750"/>
            <a:r>
              <a:rPr lang="en-GB" altLang="en-US" sz="2400" dirty="0"/>
              <a:t>Adenocarcinoma - M8140/3</a:t>
            </a:r>
          </a:p>
          <a:p>
            <a:pPr marL="463550" lvl="1" indent="-285750"/>
            <a:endParaRPr lang="en-GB" altLang="en-US" sz="2400" dirty="0"/>
          </a:p>
          <a:p>
            <a:pPr lvl="1"/>
            <a:endParaRPr lang="en-GB" altLang="en-US" sz="2400" dirty="0"/>
          </a:p>
          <a:p>
            <a:pPr marL="0" indent="0">
              <a:buNone/>
            </a:pPr>
            <a:r>
              <a:rPr lang="en-GB" altLang="en-US" dirty="0"/>
              <a:t>Squamous cell carcinoma is the most common type.  SCCs mainly occur in the transformation zone</a:t>
            </a:r>
          </a:p>
          <a:p>
            <a:pPr marL="0" indent="0">
              <a:buNone/>
            </a:pPr>
            <a:endParaRPr lang="en-GB" altLang="en-US" u="sng"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14</a:t>
            </a:fld>
            <a:endParaRPr lang="en-GB"/>
          </a:p>
        </p:txBody>
      </p:sp>
      <p:pic>
        <p:nvPicPr>
          <p:cNvPr id="11" name="Audio 10">
            <a:hlinkClick r:id="" action="ppaction://media"/>
            <a:extLst>
              <a:ext uri="{FF2B5EF4-FFF2-40B4-BE49-F238E27FC236}">
                <a16:creationId xmlns:a16="http://schemas.microsoft.com/office/drawing/2014/main" id="{D3FD4345-E045-495F-B71A-4BDEC509CB2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783869946"/>
      </p:ext>
    </p:extLst>
  </p:cSld>
  <p:clrMapOvr>
    <a:masterClrMapping/>
  </p:clrMapOvr>
  <mc:AlternateContent xmlns:mc="http://schemas.openxmlformats.org/markup-compatibility/2006" xmlns:p14="http://schemas.microsoft.com/office/powerpoint/2010/main">
    <mc:Choice Requires="p14">
      <p:transition spd="slow" p14:dur="2000" advTm="16326"/>
    </mc:Choice>
    <mc:Fallback xmlns="">
      <p:transition spd="slow" advTm="163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Cervical - Morphology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668568" cy="4741453"/>
          </a:xfrm>
        </p:spPr>
        <p:txBody>
          <a:bodyPr>
            <a:normAutofit/>
          </a:bodyPr>
          <a:lstStyle/>
          <a:p>
            <a:pPr marL="0" indent="0">
              <a:buFontTx/>
              <a:buNone/>
            </a:pPr>
            <a:r>
              <a:rPr lang="en-GB" altLang="en-US" dirty="0"/>
              <a:t>Adenocarcinoma also arises mainly in the transformation zone. It is less common than squamous cell carcinoma</a:t>
            </a:r>
          </a:p>
          <a:p>
            <a:pPr marL="0" indent="0">
              <a:buFontTx/>
              <a:buNone/>
            </a:pPr>
            <a:endParaRPr lang="en-GB" altLang="en-US" dirty="0"/>
          </a:p>
          <a:p>
            <a:pPr>
              <a:buFontTx/>
              <a:buNone/>
            </a:pPr>
            <a:r>
              <a:rPr lang="en-GB" altLang="en-US" dirty="0"/>
              <a:t>Less common types are:</a:t>
            </a:r>
          </a:p>
          <a:p>
            <a:pPr marL="285750" indent="-285750"/>
            <a:r>
              <a:rPr lang="en-GB" altLang="en-US" dirty="0"/>
              <a:t>Adenosquamous carcinoma – M8560/3</a:t>
            </a:r>
          </a:p>
          <a:p>
            <a:pPr marL="285750" indent="-285750"/>
            <a:r>
              <a:rPr lang="en-GB" altLang="en-US" dirty="0"/>
              <a:t>Small cell carcinoma, NOS - M8041/3</a:t>
            </a:r>
          </a:p>
          <a:p>
            <a:pPr marL="285750" indent="-285750"/>
            <a:r>
              <a:rPr lang="en-GB" altLang="en-US" dirty="0"/>
              <a:t>Clear cell carcinoma – M8310/3</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15</a:t>
            </a:fld>
            <a:endParaRPr lang="en-GB"/>
          </a:p>
        </p:txBody>
      </p:sp>
      <p:pic>
        <p:nvPicPr>
          <p:cNvPr id="7" name="Picture 6">
            <a:extLst>
              <a:ext uri="{FF2B5EF4-FFF2-40B4-BE49-F238E27FC236}">
                <a16:creationId xmlns:a16="http://schemas.microsoft.com/office/drawing/2014/main" id="{00878C74-6171-4719-A0A8-591AB3993A11}"/>
              </a:ext>
            </a:extLst>
          </p:cNvPr>
          <p:cNvPicPr>
            <a:picLocks noChangeAspect="1"/>
          </p:cNvPicPr>
          <p:nvPr/>
        </p:nvPicPr>
        <p:blipFill>
          <a:blip r:embed="rId5"/>
          <a:stretch>
            <a:fillRect/>
          </a:stretch>
        </p:blipFill>
        <p:spPr>
          <a:xfrm>
            <a:off x="7506768" y="1605794"/>
            <a:ext cx="4383633" cy="4571169"/>
          </a:xfrm>
          <a:prstGeom prst="rect">
            <a:avLst/>
          </a:prstGeom>
        </p:spPr>
      </p:pic>
      <p:pic>
        <p:nvPicPr>
          <p:cNvPr id="9" name="Audio 8">
            <a:hlinkClick r:id="" action="ppaction://media"/>
            <a:extLst>
              <a:ext uri="{FF2B5EF4-FFF2-40B4-BE49-F238E27FC236}">
                <a16:creationId xmlns:a16="http://schemas.microsoft.com/office/drawing/2014/main" id="{B9B6030E-2CB2-4EC5-B605-F9B4668075E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573409332"/>
      </p:ext>
    </p:extLst>
  </p:cSld>
  <p:clrMapOvr>
    <a:masterClrMapping/>
  </p:clrMapOvr>
  <mc:AlternateContent xmlns:mc="http://schemas.openxmlformats.org/markup-compatibility/2006" xmlns:p14="http://schemas.microsoft.com/office/powerpoint/2010/main">
    <mc:Choice Requires="p14">
      <p:transition spd="slow" p14:dur="2000" advTm="11858"/>
    </mc:Choice>
    <mc:Fallback xmlns="">
      <p:transition spd="slow" advTm="1185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Cervical – Topography - Invasive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a:buFontTx/>
              <a:buNone/>
            </a:pPr>
            <a:r>
              <a:rPr lang="en-GB" altLang="en-US" dirty="0"/>
              <a:t>Invasive cervical malignancy is classified as </a:t>
            </a:r>
          </a:p>
          <a:p>
            <a:pPr marL="342900" indent="-342900"/>
            <a:r>
              <a:rPr lang="en-GB" altLang="en-US" dirty="0"/>
              <a:t>	</a:t>
            </a:r>
            <a:r>
              <a:rPr lang="en-GB" altLang="en-US" b="1" dirty="0"/>
              <a:t>C53.0</a:t>
            </a:r>
            <a:r>
              <a:rPr lang="en-GB" altLang="en-US" dirty="0"/>
              <a:t> – Endocervix</a:t>
            </a:r>
          </a:p>
          <a:p>
            <a:pPr marL="342900" indent="-342900"/>
            <a:r>
              <a:rPr lang="en-GB" altLang="en-US" dirty="0"/>
              <a:t>	</a:t>
            </a:r>
            <a:r>
              <a:rPr lang="en-GB" altLang="en-US" b="1" dirty="0"/>
              <a:t>C53.1</a:t>
            </a:r>
            <a:r>
              <a:rPr lang="en-GB" altLang="en-US" dirty="0"/>
              <a:t> – </a:t>
            </a:r>
            <a:r>
              <a:rPr lang="en-GB" altLang="en-US" dirty="0" err="1"/>
              <a:t>Exocervix</a:t>
            </a:r>
            <a:endParaRPr lang="en-GB" altLang="en-US" dirty="0"/>
          </a:p>
          <a:p>
            <a:pPr marL="342900" indent="-342900"/>
            <a:r>
              <a:rPr lang="en-GB" altLang="en-US" dirty="0"/>
              <a:t>	</a:t>
            </a:r>
            <a:r>
              <a:rPr lang="en-GB" altLang="en-US" b="1" dirty="0"/>
              <a:t>C53.8</a:t>
            </a:r>
            <a:r>
              <a:rPr lang="en-GB" altLang="en-US" dirty="0"/>
              <a:t> – Overlapping lesion of cervix uteri</a:t>
            </a:r>
          </a:p>
          <a:p>
            <a:pPr marL="342900" indent="-342900"/>
            <a:r>
              <a:rPr lang="en-GB" altLang="en-US" dirty="0"/>
              <a:t>	</a:t>
            </a:r>
            <a:r>
              <a:rPr lang="en-GB" altLang="en-US" b="1" dirty="0"/>
              <a:t>C53.9</a:t>
            </a:r>
            <a:r>
              <a:rPr lang="en-GB" altLang="en-US" dirty="0"/>
              <a:t> – Cervix uteri, unspecified</a:t>
            </a:r>
          </a:p>
          <a:p>
            <a:pPr marL="342900" indent="-342900"/>
            <a:endParaRPr lang="en-GB" altLang="en-US" dirty="0"/>
          </a:p>
          <a:p>
            <a:r>
              <a:rPr lang="en-GB" altLang="en-US" dirty="0"/>
              <a:t>All invasive cervical cancers must be recorded on your cancer data management system</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16</a:t>
            </a:fld>
            <a:endParaRPr lang="en-GB"/>
          </a:p>
        </p:txBody>
      </p:sp>
      <p:pic>
        <p:nvPicPr>
          <p:cNvPr id="7" name="Audio 6">
            <a:hlinkClick r:id="" action="ppaction://media"/>
            <a:extLst>
              <a:ext uri="{FF2B5EF4-FFF2-40B4-BE49-F238E27FC236}">
                <a16:creationId xmlns:a16="http://schemas.microsoft.com/office/drawing/2014/main" id="{03C76227-B83F-4C1A-9D8C-BF505EBD436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62125406"/>
      </p:ext>
    </p:extLst>
  </p:cSld>
  <p:clrMapOvr>
    <a:masterClrMapping/>
  </p:clrMapOvr>
  <mc:AlternateContent xmlns:mc="http://schemas.openxmlformats.org/markup-compatibility/2006" xmlns:p14="http://schemas.microsoft.com/office/powerpoint/2010/main">
    <mc:Choice Requires="p14">
      <p:transition spd="slow" p14:dur="2000" advTm="8113"/>
    </mc:Choice>
    <mc:Fallback xmlns="">
      <p:transition spd="slow" advTm="81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Cervical – Topography – In Situ</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a:buFontTx/>
              <a:buNone/>
            </a:pPr>
            <a:r>
              <a:rPr lang="en-GB" altLang="en-US" dirty="0"/>
              <a:t>In-situ cervical tumours are classified as </a:t>
            </a:r>
          </a:p>
          <a:p>
            <a:pPr marL="342900" indent="-342900"/>
            <a:r>
              <a:rPr lang="en-GB" altLang="en-US" dirty="0"/>
              <a:t>	</a:t>
            </a:r>
            <a:r>
              <a:rPr lang="en-GB" altLang="en-US" b="1" dirty="0"/>
              <a:t>D06.0</a:t>
            </a:r>
            <a:r>
              <a:rPr lang="en-GB" altLang="en-US" dirty="0"/>
              <a:t> – Endocervix</a:t>
            </a:r>
          </a:p>
          <a:p>
            <a:pPr marL="342900" indent="-342900"/>
            <a:r>
              <a:rPr lang="en-GB" altLang="en-US" dirty="0"/>
              <a:t>	</a:t>
            </a:r>
            <a:r>
              <a:rPr lang="en-GB" altLang="en-US" b="1" dirty="0"/>
              <a:t>D06.1</a:t>
            </a:r>
            <a:r>
              <a:rPr lang="en-GB" altLang="en-US" dirty="0"/>
              <a:t> – </a:t>
            </a:r>
            <a:r>
              <a:rPr lang="en-GB" altLang="en-US" dirty="0" err="1"/>
              <a:t>Exocervix</a:t>
            </a:r>
            <a:endParaRPr lang="en-GB" altLang="en-US" dirty="0"/>
          </a:p>
          <a:p>
            <a:pPr marL="342900" indent="-342900"/>
            <a:r>
              <a:rPr lang="en-GB" altLang="en-US" dirty="0"/>
              <a:t>	</a:t>
            </a:r>
            <a:r>
              <a:rPr lang="en-GB" altLang="en-US" b="1" dirty="0"/>
              <a:t>D06.7</a:t>
            </a:r>
            <a:r>
              <a:rPr lang="en-GB" altLang="en-US" dirty="0"/>
              <a:t> – Overlapping lesion of cervix uteri</a:t>
            </a:r>
          </a:p>
          <a:p>
            <a:pPr marL="342900" indent="-342900"/>
            <a:r>
              <a:rPr lang="en-GB" altLang="en-US" dirty="0"/>
              <a:t>	</a:t>
            </a:r>
            <a:r>
              <a:rPr lang="en-GB" altLang="en-US" b="1" dirty="0"/>
              <a:t>D06.9</a:t>
            </a:r>
            <a:r>
              <a:rPr lang="en-GB" altLang="en-US" dirty="0"/>
              <a:t> – Cervix uteri, unspecified</a:t>
            </a:r>
          </a:p>
          <a:p>
            <a:pPr marL="342900" indent="-342900"/>
            <a:endParaRPr lang="en-GB" altLang="en-US" dirty="0"/>
          </a:p>
          <a:p>
            <a:pPr marL="0" indent="0">
              <a:buNone/>
            </a:pPr>
            <a:r>
              <a:rPr lang="en-GB" altLang="en-US" dirty="0"/>
              <a:t>The ICD10 code D06 includes CIN III with or without mention of severe dysplasia.  It should be noted that while your clinical team may request that D06 in-situ cervical tumours are recorded, these do not currently require a COSD submission from your cancer data management system</a:t>
            </a:r>
          </a:p>
          <a:p>
            <a:pPr marL="342900" indent="-342900"/>
            <a:endParaRPr lang="en-GB" altLang="en-US"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17</a:t>
            </a:fld>
            <a:endParaRPr lang="en-GB"/>
          </a:p>
        </p:txBody>
      </p:sp>
      <p:pic>
        <p:nvPicPr>
          <p:cNvPr id="8" name="Audio 7">
            <a:hlinkClick r:id="" action="ppaction://media"/>
            <a:extLst>
              <a:ext uri="{FF2B5EF4-FFF2-40B4-BE49-F238E27FC236}">
                <a16:creationId xmlns:a16="http://schemas.microsoft.com/office/drawing/2014/main" id="{E37FF255-80D9-46EB-974E-F86F5CDA813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13517016"/>
      </p:ext>
    </p:extLst>
  </p:cSld>
  <p:clrMapOvr>
    <a:masterClrMapping/>
  </p:clrMapOvr>
  <mc:AlternateContent xmlns:mc="http://schemas.openxmlformats.org/markup-compatibility/2006" xmlns:p14="http://schemas.microsoft.com/office/powerpoint/2010/main">
    <mc:Choice Requires="p14">
      <p:transition spd="slow" p14:dur="2000" advTm="13177"/>
    </mc:Choice>
    <mc:Fallback xmlns="">
      <p:transition spd="slow" advTm="131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Cervical – Topography – Unknown or Uncertain Behaviour</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a:buFontTx/>
              <a:buNone/>
            </a:pPr>
            <a:r>
              <a:rPr lang="en-GB" altLang="en-US" dirty="0"/>
              <a:t>Cervical tumours of unknown or uncertain behaviour are classified as:</a:t>
            </a:r>
          </a:p>
          <a:p>
            <a:pPr>
              <a:buFontTx/>
              <a:buNone/>
            </a:pPr>
            <a:endParaRPr lang="en-GB" altLang="en-US" dirty="0"/>
          </a:p>
          <a:p>
            <a:pPr marL="342900" indent="-342900"/>
            <a:r>
              <a:rPr lang="en-GB" altLang="en-US" dirty="0"/>
              <a:t>	</a:t>
            </a:r>
            <a:r>
              <a:rPr lang="en-GB" altLang="en-US" b="1" dirty="0"/>
              <a:t>D39.9</a:t>
            </a:r>
            <a:r>
              <a:rPr lang="en-GB" altLang="en-US" dirty="0"/>
              <a:t> – Female genital organ, unspecified</a:t>
            </a:r>
          </a:p>
          <a:p>
            <a:pPr marL="0" indent="0">
              <a:buNone/>
            </a:pPr>
            <a:r>
              <a:rPr lang="en-GB" altLang="en-US" dirty="0"/>
              <a:t>	</a:t>
            </a:r>
          </a:p>
          <a:p>
            <a:pPr marL="0" indent="0">
              <a:buNone/>
            </a:pPr>
            <a:r>
              <a:rPr lang="en-GB" altLang="en-US" dirty="0"/>
              <a:t>It should be noted that while your clinical team may request that D39.9 tumours of unknown or uncertain behaviour are recorded, these do not currently require a COSD submission from your cancer data management system</a:t>
            </a:r>
          </a:p>
          <a:p>
            <a:pPr marL="342900" indent="-342900"/>
            <a:endParaRPr lang="en-GB" altLang="en-US"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18</a:t>
            </a:fld>
            <a:endParaRPr lang="en-GB"/>
          </a:p>
        </p:txBody>
      </p:sp>
      <p:pic>
        <p:nvPicPr>
          <p:cNvPr id="7" name="Audio 6">
            <a:hlinkClick r:id="" action="ppaction://media"/>
            <a:extLst>
              <a:ext uri="{FF2B5EF4-FFF2-40B4-BE49-F238E27FC236}">
                <a16:creationId xmlns:a16="http://schemas.microsoft.com/office/drawing/2014/main" id="{AC8B3439-A4C7-40F2-A73D-F3BAC0586DC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107037887"/>
      </p:ext>
    </p:extLst>
  </p:cSld>
  <p:clrMapOvr>
    <a:masterClrMapping/>
  </p:clrMapOvr>
  <mc:AlternateContent xmlns:mc="http://schemas.openxmlformats.org/markup-compatibility/2006" xmlns:p14="http://schemas.microsoft.com/office/powerpoint/2010/main">
    <mc:Choice Requires="p14">
      <p:transition spd="slow" p14:dur="2000" advTm="26952"/>
    </mc:Choice>
    <mc:Fallback xmlns="">
      <p:transition spd="slow" advTm="269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Cervical - Grade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a:buFontTx/>
              <a:buNone/>
            </a:pPr>
            <a:r>
              <a:rPr lang="en-GB" altLang="en-US" b="1" dirty="0"/>
              <a:t>Invasive tumour grade is reported as:</a:t>
            </a:r>
          </a:p>
          <a:p>
            <a:pPr>
              <a:buFontTx/>
              <a:buNone/>
            </a:pPr>
            <a:endParaRPr lang="en-GB" altLang="en-US" b="1" dirty="0"/>
          </a:p>
          <a:p>
            <a:pPr marL="463550" lvl="1" indent="-285750"/>
            <a:r>
              <a:rPr lang="en-GB" altLang="en-US" sz="2400" dirty="0"/>
              <a:t>Well differentiated 		Grade 1</a:t>
            </a:r>
          </a:p>
          <a:p>
            <a:pPr marL="463550" lvl="1" indent="-285750"/>
            <a:endParaRPr lang="en-GB" altLang="en-US" sz="2400" dirty="0"/>
          </a:p>
          <a:p>
            <a:pPr marL="463550" lvl="1" indent="-285750"/>
            <a:r>
              <a:rPr lang="en-GB" altLang="en-US" sz="2400" dirty="0"/>
              <a:t>Moderately differentiated 	Grade 2</a:t>
            </a:r>
          </a:p>
          <a:p>
            <a:pPr marL="463550" lvl="1" indent="-285750"/>
            <a:endParaRPr lang="en-GB" altLang="en-US" sz="2400" dirty="0"/>
          </a:p>
          <a:p>
            <a:pPr marL="463550" lvl="1" indent="-285750"/>
            <a:r>
              <a:rPr lang="en-GB" altLang="en-US" sz="2400" dirty="0"/>
              <a:t>Poorly differentiated 		Grade 3</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19</a:t>
            </a:fld>
            <a:endParaRPr lang="en-GB"/>
          </a:p>
        </p:txBody>
      </p:sp>
      <p:pic>
        <p:nvPicPr>
          <p:cNvPr id="7" name="Audio 6">
            <a:hlinkClick r:id="" action="ppaction://media"/>
            <a:extLst>
              <a:ext uri="{FF2B5EF4-FFF2-40B4-BE49-F238E27FC236}">
                <a16:creationId xmlns:a16="http://schemas.microsoft.com/office/drawing/2014/main" id="{DDA222E6-D972-4766-9D40-0794046293A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235421989"/>
      </p:ext>
    </p:extLst>
  </p:cSld>
  <p:clrMapOvr>
    <a:masterClrMapping/>
  </p:clrMapOvr>
  <mc:AlternateContent xmlns:mc="http://schemas.openxmlformats.org/markup-compatibility/2006" xmlns:p14="http://schemas.microsoft.com/office/powerpoint/2010/main">
    <mc:Choice Requires="p14">
      <p:transition spd="slow" p14:dur="2000" advTm="9507"/>
    </mc:Choice>
    <mc:Fallback xmlns="">
      <p:transition spd="slow" advTm="95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Agenda</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r>
              <a:rPr lang="en-GB" dirty="0"/>
              <a:t>Introduction</a:t>
            </a:r>
          </a:p>
          <a:p>
            <a:r>
              <a:rPr lang="en-GB" dirty="0"/>
              <a:t>Cervical tumours</a:t>
            </a:r>
          </a:p>
          <a:p>
            <a:r>
              <a:rPr lang="en-GB" dirty="0"/>
              <a:t>Summary</a:t>
            </a:r>
          </a:p>
          <a:p>
            <a:r>
              <a:rPr lang="en-GB" dirty="0"/>
              <a:t>Acknowledgements</a:t>
            </a:r>
          </a:p>
          <a:p>
            <a:endParaRPr lang="en-GB" dirty="0"/>
          </a:p>
          <a:p>
            <a:pPr marL="0" indent="0">
              <a:buNone/>
            </a:pPr>
            <a:r>
              <a:rPr lang="en-GB" dirty="0"/>
              <a:t>This module may be paused at any time</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pPr/>
              <a:t>12/06/2024</a:t>
            </a:fld>
            <a:endParaRPr lang="en-GB" dirty="0"/>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dirty="0"/>
              <a:t>© 2021 National Disease Registration Service (NDRS). All Rights Reserved</a:t>
            </a:r>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pPr/>
              <a:t>2</a:t>
            </a:fld>
            <a:endParaRPr lang="en-GB" dirty="0"/>
          </a:p>
        </p:txBody>
      </p:sp>
      <p:pic>
        <p:nvPicPr>
          <p:cNvPr id="9" name="Picture 8">
            <a:extLst>
              <a:ext uri="{FF2B5EF4-FFF2-40B4-BE49-F238E27FC236}">
                <a16:creationId xmlns:a16="http://schemas.microsoft.com/office/drawing/2014/main" id="{1199D535-6CE5-44BD-9D71-9AFF73D31A0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400925" y="1809696"/>
            <a:ext cx="3886200" cy="3886200"/>
          </a:xfrm>
          <a:prstGeom prst="rect">
            <a:avLst/>
          </a:prstGeom>
        </p:spPr>
      </p:pic>
      <p:pic>
        <p:nvPicPr>
          <p:cNvPr id="7" name="Audio 6">
            <a:hlinkClick r:id="" action="ppaction://media"/>
            <a:extLst>
              <a:ext uri="{FF2B5EF4-FFF2-40B4-BE49-F238E27FC236}">
                <a16:creationId xmlns:a16="http://schemas.microsoft.com/office/drawing/2014/main" id="{189D1724-DDE0-4CDB-9096-3EF9662C568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277886672"/>
      </p:ext>
    </p:extLst>
  </p:cSld>
  <p:clrMapOvr>
    <a:masterClrMapping/>
  </p:clrMapOvr>
  <mc:AlternateContent xmlns:mc="http://schemas.openxmlformats.org/markup-compatibility/2006" xmlns:p14="http://schemas.microsoft.com/office/powerpoint/2010/main">
    <mc:Choice Requires="p14">
      <p:transition spd="slow" p14:dur="2000" advTm="22743"/>
    </mc:Choice>
    <mc:Fallback xmlns="">
      <p:transition spd="slow" advTm="227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Cervical - Stage</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Autofit/>
          </a:bodyPr>
          <a:lstStyle/>
          <a:p>
            <a:r>
              <a:rPr lang="en-GB" dirty="0">
                <a:cs typeface="Arial" pitchFamily="34" charset="0"/>
              </a:rPr>
              <a:t>Cervical cancer is staged using F</a:t>
            </a:r>
            <a:r>
              <a:rPr lang="en-GB" altLang="en-US" kern="0" dirty="0">
                <a:solidFill>
                  <a:srgbClr val="000000"/>
                </a:solidFill>
                <a:cs typeface="Arial" panose="020B0604020202020204" pitchFamily="34" charset="0"/>
              </a:rPr>
              <a:t>IGO staging system which c</a:t>
            </a:r>
            <a:r>
              <a:rPr lang="en-GB" altLang="en-US" sz="2400" dirty="0"/>
              <a:t>an be based on clinical examination +/- pathological findings</a:t>
            </a:r>
          </a:p>
          <a:p>
            <a:endParaRPr lang="en-GB" altLang="en-US" sz="2400" dirty="0"/>
          </a:p>
          <a:p>
            <a:r>
              <a:rPr lang="en-GB" altLang="en-US" kern="0" dirty="0">
                <a:solidFill>
                  <a:srgbClr val="000000"/>
                </a:solidFill>
              </a:rPr>
              <a:t>Please refer to the NDRS Training Module: FIGO Staging for Gynaecology</a:t>
            </a:r>
            <a:endParaRPr lang="en-GB" altLang="en-US" dirty="0"/>
          </a:p>
          <a:p>
            <a:pPr marL="400050"/>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20</a:t>
            </a:fld>
            <a:endParaRPr lang="en-GB"/>
          </a:p>
        </p:txBody>
      </p:sp>
      <p:pic>
        <p:nvPicPr>
          <p:cNvPr id="7" name="Audio 6">
            <a:hlinkClick r:id="" action="ppaction://media"/>
            <a:extLst>
              <a:ext uri="{FF2B5EF4-FFF2-40B4-BE49-F238E27FC236}">
                <a16:creationId xmlns:a16="http://schemas.microsoft.com/office/drawing/2014/main" id="{3AEA53E0-4E1F-4BCF-A7BE-104CD7BF2CF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188841198"/>
      </p:ext>
    </p:extLst>
  </p:cSld>
  <p:clrMapOvr>
    <a:masterClrMapping/>
  </p:clrMapOvr>
  <mc:AlternateContent xmlns:mc="http://schemas.openxmlformats.org/markup-compatibility/2006" xmlns:p14="http://schemas.microsoft.com/office/powerpoint/2010/main">
    <mc:Choice Requires="p14">
      <p:transition spd="slow" p14:dur="2000" advTm="12781"/>
    </mc:Choice>
    <mc:Fallback xmlns="">
      <p:transition spd="slow" advTm="127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a:extLst>
              <a:ext uri="{FF2B5EF4-FFF2-40B4-BE49-F238E27FC236}">
                <a16:creationId xmlns:a16="http://schemas.microsoft.com/office/drawing/2014/main" id="{94F9AA79-4082-44D0-8533-9649115B2BF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93280" y="2639056"/>
            <a:ext cx="4898019" cy="35379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Cervical - Treatment</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253614" cy="4741453"/>
          </a:xfrm>
        </p:spPr>
        <p:txBody>
          <a:bodyPr>
            <a:normAutofit/>
          </a:bodyPr>
          <a:lstStyle/>
          <a:p>
            <a:pPr marL="0" indent="0">
              <a:buFontTx/>
              <a:buNone/>
            </a:pPr>
            <a:r>
              <a:rPr lang="en-GB" altLang="en-US" dirty="0"/>
              <a:t>For in-situ and some very early invasive cervical cancers a small operation to remove the tumour cells is the only treatment that is required.</a:t>
            </a:r>
          </a:p>
          <a:p>
            <a:pPr>
              <a:buNone/>
            </a:pPr>
            <a:endParaRPr lang="en-GB" altLang="en-US" dirty="0"/>
          </a:p>
          <a:p>
            <a:pPr marL="0" indent="0">
              <a:buFontTx/>
              <a:buNone/>
            </a:pPr>
            <a:r>
              <a:rPr lang="en-GB" altLang="en-US" dirty="0"/>
              <a:t>The most common procedures for in situ and early invasive cancers are:</a:t>
            </a:r>
          </a:p>
          <a:p>
            <a:pPr>
              <a:buFontTx/>
              <a:buNone/>
            </a:pPr>
            <a:endParaRPr lang="en-GB" altLang="en-US" dirty="0"/>
          </a:p>
          <a:p>
            <a:pPr marL="463550" lvl="1" indent="-285750"/>
            <a:r>
              <a:rPr lang="en-GB" altLang="en-US" sz="2400" dirty="0"/>
              <a:t>Large Loop Excision of Transformation Zone (LLETZ) </a:t>
            </a:r>
          </a:p>
          <a:p>
            <a:pPr marL="463550" lvl="1" indent="-285750"/>
            <a:r>
              <a:rPr lang="en-GB" altLang="en-US" sz="2400" dirty="0"/>
              <a:t>Cone biopsy (pictured)</a:t>
            </a:r>
            <a:endParaRPr lang="en-GB" altLang="en-US" sz="2400" b="1"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21</a:t>
            </a:fld>
            <a:endParaRPr lang="en-GB"/>
          </a:p>
        </p:txBody>
      </p:sp>
      <p:pic>
        <p:nvPicPr>
          <p:cNvPr id="7" name="Audio 6">
            <a:hlinkClick r:id="" action="ppaction://media"/>
            <a:extLst>
              <a:ext uri="{FF2B5EF4-FFF2-40B4-BE49-F238E27FC236}">
                <a16:creationId xmlns:a16="http://schemas.microsoft.com/office/drawing/2014/main" id="{5B8BAF34-67AC-4F4D-A5EF-2255E008E20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57121192"/>
      </p:ext>
    </p:extLst>
  </p:cSld>
  <p:clrMapOvr>
    <a:masterClrMapping/>
  </p:clrMapOvr>
  <mc:AlternateContent xmlns:mc="http://schemas.openxmlformats.org/markup-compatibility/2006" xmlns:p14="http://schemas.microsoft.com/office/powerpoint/2010/main">
    <mc:Choice Requires="p14">
      <p:transition spd="slow" p14:dur="2000" advTm="14685"/>
    </mc:Choice>
    <mc:Fallback xmlns="">
      <p:transition spd="slow" advTm="1468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7679B37-3C83-49F8-A9D9-A76B87294D3F}"/>
              </a:ext>
            </a:extLst>
          </p:cNvPr>
          <p:cNvPicPr>
            <a:picLocks noChangeAspect="1"/>
          </p:cNvPicPr>
          <p:nvPr/>
        </p:nvPicPr>
        <p:blipFill>
          <a:blip r:embed="rId5"/>
          <a:stretch>
            <a:fillRect/>
          </a:stretch>
        </p:blipFill>
        <p:spPr>
          <a:xfrm>
            <a:off x="7478038" y="3373744"/>
            <a:ext cx="4264068" cy="2918720"/>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Cervical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2460085"/>
          </a:xfrm>
        </p:spPr>
        <p:txBody>
          <a:bodyPr>
            <a:normAutofit/>
          </a:bodyPr>
          <a:lstStyle/>
          <a:p>
            <a:pPr>
              <a:buFontTx/>
              <a:buNone/>
            </a:pPr>
            <a:r>
              <a:rPr lang="en-GB" altLang="en-US" b="1" dirty="0"/>
              <a:t>Surgery</a:t>
            </a:r>
          </a:p>
          <a:p>
            <a:pPr marL="0" indent="0">
              <a:buNone/>
            </a:pPr>
            <a:r>
              <a:rPr lang="en-GB" altLang="en-US" dirty="0"/>
              <a:t>For some stage 1 invasive cervical cancers it may be possible to remove the cancer entirely by a procedure called a radical trachelectomy.  This treatment is more extensive than a cone biopsy but retains the uterus and enough cervical tissue that may allow the patient to become pregnant and have a baby afterwards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22</a:t>
            </a:fld>
            <a:endParaRPr lang="en-GB"/>
          </a:p>
        </p:txBody>
      </p:sp>
      <p:sp>
        <p:nvSpPr>
          <p:cNvPr id="8" name="Rectangle 7">
            <a:extLst>
              <a:ext uri="{FF2B5EF4-FFF2-40B4-BE49-F238E27FC236}">
                <a16:creationId xmlns:a16="http://schemas.microsoft.com/office/drawing/2014/main" id="{6CBACF28-C6DA-45B7-876F-0F36A18C9858}"/>
              </a:ext>
            </a:extLst>
          </p:cNvPr>
          <p:cNvSpPr/>
          <p:nvPr/>
        </p:nvSpPr>
        <p:spPr>
          <a:xfrm>
            <a:off x="838200" y="4087300"/>
            <a:ext cx="7265118" cy="1569660"/>
          </a:xfrm>
          <a:prstGeom prst="rect">
            <a:avLst/>
          </a:prstGeom>
        </p:spPr>
        <p:txBody>
          <a:bodyPr wrap="square">
            <a:spAutoFit/>
          </a:bodyPr>
          <a:lstStyle/>
          <a:p>
            <a:pPr algn="l">
              <a:buFontTx/>
              <a:buNone/>
            </a:pPr>
            <a:r>
              <a:rPr lang="en-GB" altLang="en-US" sz="2400" dirty="0">
                <a:latin typeface="+mn-lt"/>
              </a:rPr>
              <a:t>A radical trachelectomy removes part of the cervix and the upper part of the vagina.  This may only be offered for small stage 1 tumours where the patient wishes to maintain fertility</a:t>
            </a:r>
          </a:p>
        </p:txBody>
      </p:sp>
      <p:pic>
        <p:nvPicPr>
          <p:cNvPr id="9" name="Audio 8">
            <a:hlinkClick r:id="" action="ppaction://media"/>
            <a:extLst>
              <a:ext uri="{FF2B5EF4-FFF2-40B4-BE49-F238E27FC236}">
                <a16:creationId xmlns:a16="http://schemas.microsoft.com/office/drawing/2014/main" id="{91EFE382-C279-4784-AFA9-BF9AC701214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853803532"/>
      </p:ext>
    </p:extLst>
  </p:cSld>
  <p:clrMapOvr>
    <a:masterClrMapping/>
  </p:clrMapOvr>
  <mc:AlternateContent xmlns:mc="http://schemas.openxmlformats.org/markup-compatibility/2006" xmlns:p14="http://schemas.microsoft.com/office/powerpoint/2010/main">
    <mc:Choice Requires="p14">
      <p:transition spd="slow" p14:dur="2000" advTm="16914"/>
    </mc:Choice>
    <mc:Fallback xmlns="">
      <p:transition spd="slow" advTm="169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CAB6274-A230-4F58-B374-2B37697C750B}"/>
              </a:ext>
            </a:extLst>
          </p:cNvPr>
          <p:cNvPicPr>
            <a:picLocks noChangeAspect="1"/>
          </p:cNvPicPr>
          <p:nvPr/>
        </p:nvPicPr>
        <p:blipFill>
          <a:blip r:embed="rId5"/>
          <a:stretch>
            <a:fillRect/>
          </a:stretch>
        </p:blipFill>
        <p:spPr>
          <a:xfrm>
            <a:off x="7503090" y="3519862"/>
            <a:ext cx="4408800" cy="2932363"/>
          </a:xfrm>
          <a:prstGeom prst="rect">
            <a:avLst/>
          </a:prstGeom>
        </p:spPr>
      </p:pic>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Cervical – Treatment - Surgery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10515600" cy="2495443"/>
          </a:xfrm>
        </p:spPr>
        <p:txBody>
          <a:bodyPr/>
          <a:lstStyle/>
          <a:p>
            <a:pPr>
              <a:buFontTx/>
              <a:buNone/>
            </a:pPr>
            <a:r>
              <a:rPr lang="en-GB" altLang="en-US" b="1" dirty="0"/>
              <a:t>Surgery</a:t>
            </a:r>
          </a:p>
          <a:p>
            <a:pPr marL="0" indent="0">
              <a:buFontTx/>
              <a:buNone/>
            </a:pPr>
            <a:r>
              <a:rPr lang="en-GB" altLang="en-US" dirty="0"/>
              <a:t>For larger cervical tumours, the usual surgery offered is called a radical hysterectomy</a:t>
            </a:r>
          </a:p>
          <a:p>
            <a:r>
              <a:rPr lang="en-GB" altLang="en-US" dirty="0"/>
              <a:t>During a radical hysterectomy, the surgeon will remove the womb/uterus, cervix, top of the vagina, surrounding tissues and pelvic lymph nodes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23</a:t>
            </a:fld>
            <a:endParaRPr lang="en-GB"/>
          </a:p>
        </p:txBody>
      </p:sp>
      <p:sp>
        <p:nvSpPr>
          <p:cNvPr id="8" name="Content Placeholder 2">
            <a:extLst>
              <a:ext uri="{FF2B5EF4-FFF2-40B4-BE49-F238E27FC236}">
                <a16:creationId xmlns:a16="http://schemas.microsoft.com/office/drawing/2014/main" id="{11D0F027-020D-424F-B6BC-70D0DD9F79BE}"/>
              </a:ext>
            </a:extLst>
          </p:cNvPr>
          <p:cNvSpPr txBox="1">
            <a:spLocks/>
          </p:cNvSpPr>
          <p:nvPr/>
        </p:nvSpPr>
        <p:spPr bwMode="auto">
          <a:xfrm>
            <a:off x="838200" y="3826950"/>
            <a:ext cx="6763710" cy="23915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4763" indent="-4763" algn="l" rtl="0" eaLnBrk="1" fontAlgn="base" hangingPunct="1">
              <a:lnSpc>
                <a:spcPct val="114000"/>
              </a:lnSpc>
              <a:spcBef>
                <a:spcPts val="0"/>
              </a:spcBef>
              <a:spcAft>
                <a:spcPct val="0"/>
              </a:spcAft>
              <a:buFont typeface="Arial" pitchFamily="84" charset="0"/>
              <a:defRPr sz="1800" b="0" kern="1200" baseline="0">
                <a:solidFill>
                  <a:schemeClr val="tx1"/>
                </a:solidFill>
                <a:latin typeface="Arial" pitchFamily="34" charset="0"/>
                <a:ea typeface="ヒラギノ角ゴ Pro W3" pitchFamily="84" charset="-128"/>
                <a:cs typeface="ヒラギノ角ゴ Pro W3" pitchFamily="84" charset="-128"/>
              </a:defRPr>
            </a:lvl1pPr>
            <a:lvl2pPr marL="354013" indent="-176213" algn="l" rtl="0" eaLnBrk="1" fontAlgn="base" hangingPunct="1">
              <a:spcBef>
                <a:spcPts val="600"/>
              </a:spcBef>
              <a:spcAft>
                <a:spcPct val="0"/>
              </a:spcAft>
              <a:defRPr kern="1200" baseline="0">
                <a:solidFill>
                  <a:schemeClr val="tx1"/>
                </a:solidFill>
                <a:latin typeface="Arial" pitchFamily="34" charset="0"/>
                <a:ea typeface="ヒラギノ角ゴ Pro W3" pitchFamily="84" charset="-128"/>
                <a:cs typeface="+mn-cs"/>
              </a:defRPr>
            </a:lvl2pPr>
            <a:lvl3pPr marL="215900" indent="-215900" algn="l" rtl="0" eaLnBrk="1" fontAlgn="base" hangingPunct="1">
              <a:spcBef>
                <a:spcPts val="600"/>
              </a:spcBef>
              <a:spcAft>
                <a:spcPct val="0"/>
              </a:spcAft>
              <a:buFont typeface="Arial" pitchFamily="84" charset="0"/>
              <a:buChar char="•"/>
              <a:defRPr kern="1200">
                <a:solidFill>
                  <a:schemeClr val="tx1"/>
                </a:solidFill>
                <a:latin typeface="Arial" pitchFamily="34" charset="0"/>
                <a:ea typeface="ヒラギノ角ゴ Pro W3" pitchFamily="84" charset="-128"/>
                <a:cs typeface="+mn-cs"/>
              </a:defRPr>
            </a:lvl3pPr>
            <a:lvl4pPr marL="625475" indent="-190500" algn="l" rtl="0" eaLnBrk="1" fontAlgn="base" hangingPunct="1">
              <a:spcBef>
                <a:spcPts val="600"/>
              </a:spcBef>
              <a:spcAft>
                <a:spcPct val="0"/>
              </a:spcAft>
              <a:buFont typeface="Arial" pitchFamily="34" charset="0"/>
              <a:buChar char="•"/>
              <a:defRPr sz="1600" kern="1200">
                <a:solidFill>
                  <a:schemeClr val="tx1"/>
                </a:solidFill>
                <a:latin typeface="Arial" pitchFamily="34" charset="0"/>
                <a:ea typeface="ヒラギノ角ゴ Pro W3" pitchFamily="84" charset="-128"/>
                <a:cs typeface="+mn-cs"/>
              </a:defRPr>
            </a:lvl4pPr>
            <a:lvl5pPr marL="1073150" indent="-177800" algn="l" rtl="0" eaLnBrk="1" fontAlgn="base" hangingPunct="1">
              <a:spcBef>
                <a:spcPct val="20000"/>
              </a:spcBef>
              <a:spcAft>
                <a:spcPct val="0"/>
              </a:spcAft>
              <a:buFont typeface="Arial" pitchFamily="34" charset="0"/>
              <a:buChar char="•"/>
              <a:defRPr sz="1500" kern="1200">
                <a:solidFill>
                  <a:schemeClr val="tx1"/>
                </a:solidFill>
                <a:latin typeface="Arial" pitchFamily="34" charset="0"/>
                <a:ea typeface="ヒラギノ角ゴ Pro W3" pitchFamily="84" charset="-128"/>
                <a:cs typeface="+mn-cs"/>
              </a:defRPr>
            </a:lvl5pPr>
            <a:lvl6pPr marL="1520825" indent="-187325" algn="l" defTabSz="914400" rtl="0" eaLnBrk="1" latinLnBrk="0" hangingPunct="1">
              <a:spcBef>
                <a:spcPct val="20000"/>
              </a:spcBef>
              <a:buFontTx/>
              <a:buNone/>
              <a:defRPr sz="1400" kern="1200" baseline="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buFontTx/>
              <a:buNone/>
            </a:pPr>
            <a:r>
              <a:rPr lang="en-GB" altLang="en-US" sz="2400" dirty="0">
                <a:latin typeface="+mn-lt"/>
              </a:rPr>
              <a:t>Some patients with very early cancer may have a simple hysterectomy which removes the uterus and cervix only</a:t>
            </a:r>
          </a:p>
          <a:p>
            <a:pPr>
              <a:lnSpc>
                <a:spcPct val="100000"/>
              </a:lnSpc>
              <a:buFontTx/>
              <a:buNone/>
            </a:pPr>
            <a:endParaRPr lang="en-GB" altLang="en-US" sz="2400" dirty="0">
              <a:latin typeface="+mn-lt"/>
            </a:endParaRPr>
          </a:p>
          <a:p>
            <a:pPr>
              <a:lnSpc>
                <a:spcPct val="100000"/>
              </a:lnSpc>
              <a:buFontTx/>
              <a:buNone/>
            </a:pPr>
            <a:r>
              <a:rPr lang="en-GB" altLang="en-US" sz="2400" dirty="0">
                <a:latin typeface="+mn-lt"/>
              </a:rPr>
              <a:t>In pre-menopausal women the ovaries are left in place but usually removed if post-menopausal</a:t>
            </a:r>
          </a:p>
          <a:p>
            <a:pPr>
              <a:lnSpc>
                <a:spcPct val="100000"/>
              </a:lnSpc>
              <a:buFontTx/>
              <a:buNone/>
            </a:pPr>
            <a:endParaRPr lang="en-GB" altLang="en-US" sz="2400" dirty="0">
              <a:latin typeface="+mn-lt"/>
            </a:endParaRPr>
          </a:p>
        </p:txBody>
      </p:sp>
      <p:pic>
        <p:nvPicPr>
          <p:cNvPr id="9" name="Audio 8">
            <a:hlinkClick r:id="" action="ppaction://media"/>
            <a:extLst>
              <a:ext uri="{FF2B5EF4-FFF2-40B4-BE49-F238E27FC236}">
                <a16:creationId xmlns:a16="http://schemas.microsoft.com/office/drawing/2014/main" id="{F0AD7865-C297-45A5-B870-2FCB624FD5D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48419994"/>
      </p:ext>
    </p:extLst>
  </p:cSld>
  <p:clrMapOvr>
    <a:masterClrMapping/>
  </p:clrMapOvr>
  <mc:AlternateContent xmlns:mc="http://schemas.openxmlformats.org/markup-compatibility/2006" xmlns:p14="http://schemas.microsoft.com/office/powerpoint/2010/main">
    <mc:Choice Requires="p14">
      <p:transition spd="slow" p14:dur="2000" advTm="17099"/>
    </mc:Choice>
    <mc:Fallback xmlns="">
      <p:transition spd="slow" advTm="1709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Cervical – Treatment - Radiotherapy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777625" cy="4741453"/>
          </a:xfrm>
        </p:spPr>
        <p:txBody>
          <a:bodyPr>
            <a:normAutofit lnSpcReduction="10000"/>
          </a:bodyPr>
          <a:lstStyle/>
          <a:p>
            <a:pPr marL="0" indent="0">
              <a:buFontTx/>
              <a:buNone/>
            </a:pPr>
            <a:r>
              <a:rPr lang="en-GB" altLang="en-US" b="1" dirty="0"/>
              <a:t>Radiotherapy</a:t>
            </a:r>
            <a:r>
              <a:rPr lang="en-GB" altLang="en-US" dirty="0"/>
              <a:t> is sometimes used in the treatment of cervical cancer:</a:t>
            </a:r>
          </a:p>
          <a:p>
            <a:pPr marL="520700" lvl="1" indent="-342900"/>
            <a:r>
              <a:rPr lang="en-GB" altLang="en-US" sz="2400" dirty="0"/>
              <a:t>Adjuvant radiotherapy</a:t>
            </a:r>
          </a:p>
          <a:p>
            <a:pPr marL="520700" lvl="1" indent="-342900"/>
            <a:r>
              <a:rPr lang="en-GB" altLang="en-US" sz="2400" dirty="0"/>
              <a:t>Recurrence</a:t>
            </a:r>
          </a:p>
          <a:p>
            <a:pPr marL="177800" lvl="1" indent="0"/>
            <a:endParaRPr lang="en-GB" altLang="en-US" sz="2400" dirty="0"/>
          </a:p>
          <a:p>
            <a:pPr>
              <a:buFontTx/>
              <a:buNone/>
            </a:pPr>
            <a:r>
              <a:rPr lang="en-GB" altLang="en-US" dirty="0"/>
              <a:t>It can be delivered in different ways:</a:t>
            </a:r>
          </a:p>
          <a:p>
            <a:pPr marL="520700" lvl="1" indent="-342900"/>
            <a:r>
              <a:rPr lang="en-GB" altLang="en-US" sz="2400" dirty="0"/>
              <a:t>Brachytherapy delivered directly into the vagina via an applicator.  A high dose is given to the top of the vagina, but only a low dose to surrounding tissues</a:t>
            </a:r>
          </a:p>
          <a:p>
            <a:pPr marL="520700" lvl="1" indent="-342900"/>
            <a:r>
              <a:rPr lang="en-GB" altLang="en-US" sz="2400" dirty="0"/>
              <a:t>External beam is used to treat early cervical cancer</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24</a:t>
            </a:fld>
            <a:endParaRPr lang="en-GB"/>
          </a:p>
        </p:txBody>
      </p:sp>
      <p:pic>
        <p:nvPicPr>
          <p:cNvPr id="7" name="Picture 2">
            <a:extLst>
              <a:ext uri="{FF2B5EF4-FFF2-40B4-BE49-F238E27FC236}">
                <a16:creationId xmlns:a16="http://schemas.microsoft.com/office/drawing/2014/main" id="{6EC340A8-BFAC-48BD-813C-66DEFBD90EE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15825" y="1648434"/>
            <a:ext cx="4172162" cy="43304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Audio 7">
            <a:hlinkClick r:id="" action="ppaction://media"/>
            <a:extLst>
              <a:ext uri="{FF2B5EF4-FFF2-40B4-BE49-F238E27FC236}">
                <a16:creationId xmlns:a16="http://schemas.microsoft.com/office/drawing/2014/main" id="{7C465F05-5C47-4475-8920-CEB7ED0B3AC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722295922"/>
      </p:ext>
    </p:extLst>
  </p:cSld>
  <p:clrMapOvr>
    <a:masterClrMapping/>
  </p:clrMapOvr>
  <mc:AlternateContent xmlns:mc="http://schemas.openxmlformats.org/markup-compatibility/2006" xmlns:p14="http://schemas.microsoft.com/office/powerpoint/2010/main">
    <mc:Choice Requires="p14">
      <p:transition spd="slow" p14:dur="2000" advTm="19770"/>
    </mc:Choice>
    <mc:Fallback xmlns="">
      <p:transition spd="slow" advTm="197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Cervical – Treatment - Chemotherapy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199" y="1435510"/>
            <a:ext cx="7817285" cy="4741453"/>
          </a:xfrm>
        </p:spPr>
        <p:txBody>
          <a:bodyPr>
            <a:normAutofit fontScale="77500" lnSpcReduction="20000"/>
          </a:bodyPr>
          <a:lstStyle/>
          <a:p>
            <a:pPr marL="0" indent="0">
              <a:lnSpc>
                <a:spcPct val="120000"/>
              </a:lnSpc>
              <a:buNone/>
            </a:pPr>
            <a:r>
              <a:rPr lang="en-GB" sz="3100" b="1" dirty="0"/>
              <a:t>Chemoradiotherapy</a:t>
            </a:r>
            <a:r>
              <a:rPr lang="en-GB" sz="3100" dirty="0"/>
              <a:t> is a combination of chemotherapy and radiotherapy treatments administered at the same time</a:t>
            </a:r>
          </a:p>
          <a:p>
            <a:pPr marL="285750" indent="-285750"/>
            <a:r>
              <a:rPr lang="en-GB" sz="3100" dirty="0"/>
              <a:t>This type of therapy is usually given if the cervical cancer is stage 1B2, up to stage 4A</a:t>
            </a:r>
          </a:p>
          <a:p>
            <a:pPr marL="285750" indent="-285750"/>
            <a:r>
              <a:rPr lang="en-GB" sz="3100" dirty="0"/>
              <a:t>Brachytherapy is normally given after a course of chemoradiotherapy</a:t>
            </a:r>
          </a:p>
          <a:p>
            <a:pPr marL="285750" indent="-285750"/>
            <a:r>
              <a:rPr lang="en-GB" sz="3100" dirty="0"/>
              <a:t>Chemoradiotherapy may also be given as an adjuvant treatment if tumour cells are found in the regional lymph nodes</a:t>
            </a:r>
          </a:p>
          <a:p>
            <a:pPr marL="0" indent="0">
              <a:lnSpc>
                <a:spcPct val="120000"/>
              </a:lnSpc>
              <a:buNone/>
            </a:pPr>
            <a:endParaRPr lang="en-GB" sz="3100" b="1" dirty="0"/>
          </a:p>
          <a:p>
            <a:pPr marL="0" lvl="1" indent="0">
              <a:lnSpc>
                <a:spcPct val="120000"/>
              </a:lnSpc>
              <a:spcBef>
                <a:spcPts val="1000"/>
              </a:spcBef>
              <a:buNone/>
            </a:pPr>
            <a:r>
              <a:rPr lang="en-GB" altLang="en-US" sz="3100" b="1" dirty="0"/>
              <a:t>Chemotherapy</a:t>
            </a:r>
            <a:r>
              <a:rPr lang="en-GB" altLang="en-US" sz="3100" dirty="0"/>
              <a:t> on its own can be given for advanced and recurrent cervical cancer</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25</a:t>
            </a:fld>
            <a:endParaRPr lang="en-GB"/>
          </a:p>
        </p:txBody>
      </p:sp>
      <p:pic>
        <p:nvPicPr>
          <p:cNvPr id="8" name="Picture 7" descr="Icon&#10;&#10;Description automatically generated">
            <a:extLst>
              <a:ext uri="{FF2B5EF4-FFF2-40B4-BE49-F238E27FC236}">
                <a16:creationId xmlns:a16="http://schemas.microsoft.com/office/drawing/2014/main" id="{5E09986F-02B5-4C96-8076-7E4CE144AD9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24160" y="3884699"/>
            <a:ext cx="2292264" cy="2292264"/>
          </a:xfrm>
          <a:prstGeom prst="rect">
            <a:avLst/>
          </a:prstGeom>
        </p:spPr>
      </p:pic>
      <p:pic>
        <p:nvPicPr>
          <p:cNvPr id="10" name="Picture 9" descr="Icon&#10;&#10;Description automatically generated">
            <a:extLst>
              <a:ext uri="{FF2B5EF4-FFF2-40B4-BE49-F238E27FC236}">
                <a16:creationId xmlns:a16="http://schemas.microsoft.com/office/drawing/2014/main" id="{0F8DE6E9-28F1-41D8-8CF7-40314A3A3C0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424160" y="1435510"/>
            <a:ext cx="2292264" cy="2292264"/>
          </a:xfrm>
          <a:prstGeom prst="rect">
            <a:avLst/>
          </a:prstGeom>
        </p:spPr>
      </p:pic>
      <p:pic>
        <p:nvPicPr>
          <p:cNvPr id="7" name="Audio 6">
            <a:hlinkClick r:id="" action="ppaction://media"/>
            <a:extLst>
              <a:ext uri="{FF2B5EF4-FFF2-40B4-BE49-F238E27FC236}">
                <a16:creationId xmlns:a16="http://schemas.microsoft.com/office/drawing/2014/main" id="{CF9155B8-BC73-4A4C-A395-BC06E3B442C1}"/>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747474640"/>
      </p:ext>
    </p:extLst>
  </p:cSld>
  <p:clrMapOvr>
    <a:masterClrMapping/>
  </p:clrMapOvr>
  <mc:AlternateContent xmlns:mc="http://schemas.openxmlformats.org/markup-compatibility/2006" xmlns:p14="http://schemas.microsoft.com/office/powerpoint/2010/main">
    <mc:Choice Requires="p14">
      <p:transition spd="slow" p14:dur="2000" advTm="20315"/>
    </mc:Choice>
    <mc:Fallback xmlns="">
      <p:transition spd="slow" advTm="2031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12/06/2024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26</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normAutofit/>
          </a:bodyPr>
          <a:lstStyle/>
          <a:p>
            <a:r>
              <a:rPr lang="en-GB" dirty="0"/>
              <a:t>Summary</a:t>
            </a:r>
          </a:p>
        </p:txBody>
      </p:sp>
      <p:pic>
        <p:nvPicPr>
          <p:cNvPr id="6" name="Audio 5">
            <a:hlinkClick r:id="" action="ppaction://media"/>
            <a:extLst>
              <a:ext uri="{FF2B5EF4-FFF2-40B4-BE49-F238E27FC236}">
                <a16:creationId xmlns:a16="http://schemas.microsoft.com/office/drawing/2014/main" id="{C50BD597-1C96-4AB2-AD9A-705E42EFD25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975448371"/>
      </p:ext>
    </p:extLst>
  </p:cSld>
  <p:clrMapOvr>
    <a:masterClrMapping/>
  </p:clrMapOvr>
  <mc:AlternateContent xmlns:mc="http://schemas.openxmlformats.org/markup-compatibility/2006" xmlns:p14="http://schemas.microsoft.com/office/powerpoint/2010/main">
    <mc:Choice Requires="p14">
      <p:transition spd="slow" p14:dur="2000" advTm="3423"/>
    </mc:Choice>
    <mc:Fallback xmlns="">
      <p:transition spd="slow" advTm="34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There are multiple possible risk factors for cervical tumours.  These include: age, genetic risk, some HPV strains (a known cause), previous cancers and prior hormone treatments</a:t>
            </a:r>
          </a:p>
          <a:p>
            <a:r>
              <a:rPr lang="en-GB" dirty="0">
                <a:solidFill>
                  <a:schemeClr val="bg1"/>
                </a:solidFill>
              </a:rPr>
              <a:t>Some cervical tumours show no symptoms.  Those that do may cause: bleeding between periods, painful sex or post menopausal bleeding</a:t>
            </a:r>
          </a:p>
          <a:p>
            <a:r>
              <a:rPr lang="en-GB" dirty="0">
                <a:solidFill>
                  <a:schemeClr val="bg1"/>
                </a:solidFill>
              </a:rPr>
              <a:t>Investigations may include a simple examination of the cervix, biopsy of the cells or excision in a surgical procedure such as a LLETZ or cone biopsy</a:t>
            </a:r>
          </a:p>
          <a:p>
            <a:r>
              <a:rPr lang="en-GB" dirty="0">
                <a:solidFill>
                  <a:schemeClr val="bg1"/>
                </a:solidFill>
              </a:rPr>
              <a:t>If a tumour is diagnosed it may be invasive, in situ or of unknown or uncertain behaviour.  In situ tumours and tumours of uncertain or unknown behaviour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27</a:t>
            </a:fld>
            <a:endParaRPr lang="en-GB"/>
          </a:p>
        </p:txBody>
      </p:sp>
      <p:pic>
        <p:nvPicPr>
          <p:cNvPr id="7" name="Audio 6">
            <a:hlinkClick r:id="" action="ppaction://media"/>
            <a:extLst>
              <a:ext uri="{FF2B5EF4-FFF2-40B4-BE49-F238E27FC236}">
                <a16:creationId xmlns:a16="http://schemas.microsoft.com/office/drawing/2014/main" id="{1D47963E-CEEF-4233-BC26-01A88936FEB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620399806"/>
      </p:ext>
    </p:extLst>
  </p:cSld>
  <p:clrMapOvr>
    <a:masterClrMapping/>
  </p:clrMapOvr>
  <mc:AlternateContent xmlns:mc="http://schemas.openxmlformats.org/markup-compatibility/2006" xmlns:p14="http://schemas.microsoft.com/office/powerpoint/2010/main">
    <mc:Choice Requires="p14">
      <p:transition spd="slow" p14:dur="2000" advTm="13547"/>
    </mc:Choice>
    <mc:Fallback xmlns="">
      <p:transition spd="slow" advTm="1354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There are multiple possible risk factors for cervical tumours.  These include: age, genetic risk, some HPV strains (a known cause), previous cancers and prior hormone treatments</a:t>
            </a:r>
          </a:p>
          <a:p>
            <a:r>
              <a:rPr lang="en-GB" dirty="0"/>
              <a:t>Some cervical tumours show no symptoms.  Those that do may cause: bleeding between periods, painful sex or post menopausal bleeding</a:t>
            </a:r>
          </a:p>
          <a:p>
            <a:r>
              <a:rPr lang="en-GB" dirty="0">
                <a:solidFill>
                  <a:schemeClr val="bg1"/>
                </a:solidFill>
              </a:rPr>
              <a:t>Investigations may include a simple examination of the cervix, biopsy of the cells or excision in a surgical procedure such as a LLETZ or cone biopsy</a:t>
            </a:r>
          </a:p>
          <a:p>
            <a:r>
              <a:rPr lang="en-GB" dirty="0">
                <a:solidFill>
                  <a:schemeClr val="bg1"/>
                </a:solidFill>
              </a:rPr>
              <a:t>If a tumour is diagnosed it may be invasive, in situ or of unknown or uncertain behaviour.  In situ tumours and tumours of uncertain or unknown behaviour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28</a:t>
            </a:fld>
            <a:endParaRPr lang="en-GB"/>
          </a:p>
        </p:txBody>
      </p:sp>
      <p:pic>
        <p:nvPicPr>
          <p:cNvPr id="7" name="Audio 6">
            <a:hlinkClick r:id="" action="ppaction://media"/>
            <a:extLst>
              <a:ext uri="{FF2B5EF4-FFF2-40B4-BE49-F238E27FC236}">
                <a16:creationId xmlns:a16="http://schemas.microsoft.com/office/drawing/2014/main" id="{F7921B96-2D17-494C-97BA-91550C7B244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972365209"/>
      </p:ext>
    </p:extLst>
  </p:cSld>
  <p:clrMapOvr>
    <a:masterClrMapping/>
  </p:clrMapOvr>
  <mc:AlternateContent xmlns:mc="http://schemas.openxmlformats.org/markup-compatibility/2006" xmlns:p14="http://schemas.microsoft.com/office/powerpoint/2010/main">
    <mc:Choice Requires="p14">
      <p:transition spd="slow" p14:dur="2000" advTm="9390"/>
    </mc:Choice>
    <mc:Fallback xmlns="">
      <p:transition spd="slow" advTm="93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There are multiple possible risk factors for cervical tumours.  These include: age, genetic risk, some HPV strains (a known cause), previous cancers and prior hormone treatments</a:t>
            </a:r>
          </a:p>
          <a:p>
            <a:r>
              <a:rPr lang="en-GB" dirty="0"/>
              <a:t>Some cervical tumours show no symptoms.  Those that do may cause: bleeding between periods, painful sex or post menopausal bleeding</a:t>
            </a:r>
          </a:p>
          <a:p>
            <a:r>
              <a:rPr lang="en-GB" dirty="0"/>
              <a:t>Investigations may include a simple examination of the cervix, biopsy of the cells or excision in a surgical procedure such as a LLETZ or cone biopsy</a:t>
            </a:r>
          </a:p>
          <a:p>
            <a:r>
              <a:rPr lang="en-GB" dirty="0">
                <a:solidFill>
                  <a:schemeClr val="bg1"/>
                </a:solidFill>
              </a:rPr>
              <a:t>If a tumour is diagnosed it may be invasive, in situ or of unknown or uncertain behaviour.  In situ tumours and tumours of uncertain or unknown behaviour do </a:t>
            </a:r>
            <a:r>
              <a:rPr lang="en-GB" b="1" dirty="0">
                <a:solidFill>
                  <a:schemeClr val="bg1"/>
                </a:solidFill>
              </a:rPr>
              <a:t>not</a:t>
            </a:r>
            <a:r>
              <a:rPr lang="en-GB" dirty="0">
                <a:solidFill>
                  <a:schemeClr val="bg1"/>
                </a:solidFill>
              </a:rPr>
              <a:t> need to be recorded on a cancer data management system for the purposes of COSD - NDRS obtains these records directly from pathology laboratories</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29</a:t>
            </a:fld>
            <a:endParaRPr lang="en-GB"/>
          </a:p>
        </p:txBody>
      </p:sp>
      <p:pic>
        <p:nvPicPr>
          <p:cNvPr id="7" name="Audio 6">
            <a:hlinkClick r:id="" action="ppaction://media"/>
            <a:extLst>
              <a:ext uri="{FF2B5EF4-FFF2-40B4-BE49-F238E27FC236}">
                <a16:creationId xmlns:a16="http://schemas.microsoft.com/office/drawing/2014/main" id="{9FEA8B0C-9EFD-4785-A6FB-9532D995992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344438127"/>
      </p:ext>
    </p:extLst>
  </p:cSld>
  <p:clrMapOvr>
    <a:masterClrMapping/>
  </p:clrMapOvr>
  <mc:AlternateContent xmlns:mc="http://schemas.openxmlformats.org/markup-compatibility/2006" xmlns:p14="http://schemas.microsoft.com/office/powerpoint/2010/main">
    <mc:Choice Requires="p14">
      <p:transition spd="slow" p14:dur="2000" advTm="9112"/>
    </mc:Choice>
    <mc:Fallback xmlns="">
      <p:transition spd="slow" advTm="91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12/06/2024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3</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Introduction</a:t>
            </a:r>
          </a:p>
        </p:txBody>
      </p:sp>
      <p:sp>
        <p:nvSpPr>
          <p:cNvPr id="6" name="Content Placeholder 2">
            <a:extLst>
              <a:ext uri="{FF2B5EF4-FFF2-40B4-BE49-F238E27FC236}">
                <a16:creationId xmlns:a16="http://schemas.microsoft.com/office/drawing/2014/main" id="{67073FBE-92D1-4590-90B4-9370F1261FF8}"/>
              </a:ext>
            </a:extLst>
          </p:cNvPr>
          <p:cNvSpPr txBox="1">
            <a:spLocks/>
          </p:cNvSpPr>
          <p:nvPr/>
        </p:nvSpPr>
        <p:spPr>
          <a:xfrm>
            <a:off x="4702875" y="4026316"/>
            <a:ext cx="5955292" cy="237626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a:buFont typeface="Arial" panose="020B0604020202020204" pitchFamily="34" charset="0"/>
              <a:buChar char="•"/>
            </a:pPr>
            <a:r>
              <a:rPr lang="en-GB" altLang="en-US" sz="2400" dirty="0">
                <a:solidFill>
                  <a:prstClr val="black"/>
                </a:solidFill>
                <a:latin typeface="Arial Nova" panose="020B0504020202020204" pitchFamily="34" charset="0"/>
              </a:rPr>
              <a:t>Types of Gynaecological tumour</a:t>
            </a:r>
          </a:p>
        </p:txBody>
      </p:sp>
      <p:pic>
        <p:nvPicPr>
          <p:cNvPr id="7" name="Audio 6">
            <a:hlinkClick r:id="" action="ppaction://media"/>
            <a:extLst>
              <a:ext uri="{FF2B5EF4-FFF2-40B4-BE49-F238E27FC236}">
                <a16:creationId xmlns:a16="http://schemas.microsoft.com/office/drawing/2014/main" id="{55BD8766-01F5-4D70-88D7-5E9EBB3514E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4080820974"/>
      </p:ext>
    </p:extLst>
  </p:cSld>
  <p:clrMapOvr>
    <a:masterClrMapping/>
  </p:clrMapOvr>
  <mc:AlternateContent xmlns:mc="http://schemas.openxmlformats.org/markup-compatibility/2006" xmlns:p14="http://schemas.microsoft.com/office/powerpoint/2010/main">
    <mc:Choice Requires="p14">
      <p:transition spd="slow" p14:dur="2000" advTm="6674"/>
    </mc:Choice>
    <mc:Fallback xmlns="">
      <p:transition spd="slow" advTm="66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lnSpcReduction="10000"/>
          </a:bodyPr>
          <a:lstStyle/>
          <a:p>
            <a:r>
              <a:rPr lang="en-GB" dirty="0"/>
              <a:t>There are multiple possible risk factors for cervical tumours.  These include: age, genetic risk, some HPV strains (a known cause), previous cancers and prior hormone treatments</a:t>
            </a:r>
          </a:p>
          <a:p>
            <a:r>
              <a:rPr lang="en-GB" dirty="0"/>
              <a:t>Some cervical tumours show no symptoms.  Those that do may cause: bleeding between periods, painful sex or post menopausal bleeding</a:t>
            </a:r>
          </a:p>
          <a:p>
            <a:r>
              <a:rPr lang="en-GB" dirty="0"/>
              <a:t>Investigations may include a simple examination of the cervix, biopsy of the cells or excision in a surgical procedure such as a LLETZ or cone biopsy</a:t>
            </a:r>
          </a:p>
          <a:p>
            <a:r>
              <a:rPr lang="en-GB" dirty="0"/>
              <a:t>If a tumour is diagnosed it may be invasive, in situ or of unknown or uncertain behaviour.  While all invasive tumours must be recorded, gynaecological in situ tumours and tumours of uncertain or unknown behaviour do </a:t>
            </a:r>
            <a:r>
              <a:rPr lang="en-GB" b="1" dirty="0"/>
              <a:t>not</a:t>
            </a:r>
            <a:r>
              <a:rPr lang="en-GB" dirty="0"/>
              <a:t> need to be recorded on a cancer data management system for the purposes of COSD - NDRS obtains these records directly from pathology laboratories</a:t>
            </a:r>
          </a:p>
          <a:p>
            <a:endParaRPr lang="en-GB" dirty="0"/>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30</a:t>
            </a:fld>
            <a:endParaRPr lang="en-GB"/>
          </a:p>
        </p:txBody>
      </p:sp>
      <p:pic>
        <p:nvPicPr>
          <p:cNvPr id="8" name="Audio 7">
            <a:hlinkClick r:id="" action="ppaction://media"/>
            <a:extLst>
              <a:ext uri="{FF2B5EF4-FFF2-40B4-BE49-F238E27FC236}">
                <a16:creationId xmlns:a16="http://schemas.microsoft.com/office/drawing/2014/main" id="{E927F633-A23F-4F5A-9AC2-BF90B2AD482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440398319"/>
      </p:ext>
    </p:extLst>
  </p:cSld>
  <p:clrMapOvr>
    <a:masterClrMapping/>
  </p:clrMapOvr>
  <mc:AlternateContent xmlns:mc="http://schemas.openxmlformats.org/markup-compatibility/2006" xmlns:p14="http://schemas.microsoft.com/office/powerpoint/2010/main">
    <mc:Choice Requires="p14">
      <p:transition spd="slow" p14:dur="2000" advTm="26621"/>
    </mc:Choice>
    <mc:Fallback xmlns="">
      <p:transition spd="slow" advTm="266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normAutofit/>
          </a:bodyPr>
          <a:lstStyle/>
          <a:p>
            <a:endParaRPr lang="en-US" dirty="0"/>
          </a:p>
          <a:p>
            <a:r>
              <a:rPr lang="en-US" dirty="0"/>
              <a:t>Additional guidance on recording COSD data including morphology, topography, staging and recording a diagnosis can be found at: </a:t>
            </a:r>
            <a:r>
              <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hlinkClick r:id="rId5"/>
              </a:rPr>
              <a:t>https://digital.nhs.uk/ndrs/data/cancer-data-training-materials </a:t>
            </a:r>
            <a:endParaRPr lang="en-GB" sz="2400" u="sng" dirty="0">
              <a:solidFill>
                <a:srgbClr val="0000FF"/>
              </a:solidFill>
              <a:effectLst/>
              <a:latin typeface="Arial Nova Light" panose="020B0304020202020204" pitchFamily="34" charset="0"/>
              <a:ea typeface="Arial Nova Light" panose="020B0304020202020204" pitchFamily="34" charset="0"/>
              <a:cs typeface="Arial Nova Light" panose="020B0304020202020204" pitchFamily="34" charset="0"/>
            </a:endParaRPr>
          </a:p>
          <a:p>
            <a:endParaRPr lang="en-US" dirty="0"/>
          </a:p>
          <a:p>
            <a:r>
              <a:rPr lang="en-US" dirty="0"/>
              <a:t>Staging data sheets can also be downloaded from the NDRS website for clinical use: </a:t>
            </a:r>
            <a:r>
              <a:rPr lang="en-US" u="sng" dirty="0">
                <a:solidFill>
                  <a:srgbClr val="2AA8AA"/>
                </a:solidFill>
              </a:rPr>
              <a:t>https://digital.nhs.uk/ndrs/data/cancer-data-training-materials/staging-sheets</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31</a:t>
            </a:fld>
            <a:endParaRPr lang="en-GB"/>
          </a:p>
        </p:txBody>
      </p:sp>
      <p:pic>
        <p:nvPicPr>
          <p:cNvPr id="29" name="Audio 28">
            <a:hlinkClick r:id="" action="ppaction://media"/>
            <a:extLst>
              <a:ext uri="{FF2B5EF4-FFF2-40B4-BE49-F238E27FC236}">
                <a16:creationId xmlns:a16="http://schemas.microsoft.com/office/drawing/2014/main" id="{3DFABD7F-5DEA-F09C-43EE-16A5CD8B48ED}"/>
              </a:ext>
            </a:extLst>
          </p:cNvPr>
          <p:cNvPicPr>
            <a:picLocks noChangeAspect="1"/>
          </p:cNvPicPr>
          <p:nvPr>
            <a:audioFile r:link="rId2"/>
            <p:extLst>
              <p:ext uri="{DAA4B4D4-6D71-4841-9C94-3DE7FCFB9230}">
                <p14:media xmlns:p14="http://schemas.microsoft.com/office/powerpoint/2010/main" r:embed="rId1"/>
              </p:ext>
            </p:extLst>
          </p:nvPr>
        </p:nvPicPr>
        <p:blipFill>
          <a:blip r:embed="rId6"/>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60485815"/>
      </p:ext>
    </p:extLst>
  </p:cSld>
  <p:clrMapOvr>
    <a:masterClrMapping/>
  </p:clrMapOvr>
  <mc:AlternateContent xmlns:mc="http://schemas.openxmlformats.org/markup-compatibility/2006" xmlns:p14="http://schemas.microsoft.com/office/powerpoint/2010/main">
    <mc:Choice Requires="p14">
      <p:transition spd="slow" p14:dur="2000" advTm="8568"/>
    </mc:Choice>
    <mc:Fallback xmlns="">
      <p:transition spd="slow" advTm="8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0617-95BA-4E61-8C53-E9F4A8F4F907}"/>
              </a:ext>
            </a:extLst>
          </p:cNvPr>
          <p:cNvSpPr>
            <a:spLocks noGrp="1"/>
          </p:cNvSpPr>
          <p:nvPr>
            <p:ph type="title"/>
          </p:nvPr>
        </p:nvSpPr>
        <p:spPr/>
        <p:txBody>
          <a:bodyPr/>
          <a:lstStyle/>
          <a:p>
            <a:r>
              <a:rPr lang="en-GB" dirty="0"/>
              <a:t>Summary </a:t>
            </a:r>
            <a:endParaRPr lang="fr-FR" dirty="0"/>
          </a:p>
        </p:txBody>
      </p:sp>
      <p:sp>
        <p:nvSpPr>
          <p:cNvPr id="3" name="Content Placeholder 2">
            <a:extLst>
              <a:ext uri="{FF2B5EF4-FFF2-40B4-BE49-F238E27FC236}">
                <a16:creationId xmlns:a16="http://schemas.microsoft.com/office/drawing/2014/main" id="{B82083EB-7408-4D1D-8A40-090FA8F5E260}"/>
              </a:ext>
            </a:extLst>
          </p:cNvPr>
          <p:cNvSpPr>
            <a:spLocks noGrp="1"/>
          </p:cNvSpPr>
          <p:nvPr>
            <p:ph idx="1"/>
          </p:nvPr>
        </p:nvSpPr>
        <p:spPr/>
        <p:txBody>
          <a:bodyPr/>
          <a:lstStyle/>
          <a:p>
            <a:r>
              <a:rPr lang="en-GB" dirty="0"/>
              <a:t>If in any doubt as to whether you should be recording a diagnosis, please refer to the latest COSD User Guide, Appendices A, B &amp; C</a:t>
            </a:r>
          </a:p>
          <a:p>
            <a:r>
              <a:rPr lang="en-GB" dirty="0"/>
              <a:t>For guidance on the required staging system, please refer to the latest COSD User Guide, Appendix E</a:t>
            </a:r>
          </a:p>
          <a:p>
            <a:endParaRPr lang="en-GB" dirty="0"/>
          </a:p>
          <a:p>
            <a:r>
              <a:rPr lang="en-GB" dirty="0">
                <a:hlinkClick r:id="rId5"/>
              </a:rPr>
              <a:t>https://digital.nhs.uk/ndrs/data/data-sets/cosd#downloads</a:t>
            </a:r>
            <a:r>
              <a:rPr lang="en-GB" dirty="0"/>
              <a:t> </a:t>
            </a:r>
          </a:p>
        </p:txBody>
      </p:sp>
      <p:sp>
        <p:nvSpPr>
          <p:cNvPr id="4" name="Date Placeholder 3">
            <a:extLst>
              <a:ext uri="{FF2B5EF4-FFF2-40B4-BE49-F238E27FC236}">
                <a16:creationId xmlns:a16="http://schemas.microsoft.com/office/drawing/2014/main" id="{FFC6C659-CCFA-4F6C-973B-321407470C06}"/>
              </a:ext>
            </a:extLst>
          </p:cNvPr>
          <p:cNvSpPr>
            <a:spLocks noGrp="1"/>
          </p:cNvSpPr>
          <p:nvPr>
            <p:ph type="dt" sz="half" idx="10"/>
          </p:nvPr>
        </p:nvSpPr>
        <p:spPr/>
        <p:txBody>
          <a:bodyPr/>
          <a:lstStyle/>
          <a:p>
            <a:fld id="{F0047545-05D9-4679-8C04-5ACF96FDFEB0}" type="datetime1">
              <a:rPr lang="en-GB" smtClean="0"/>
              <a:pPr/>
              <a:t>12/06/2024</a:t>
            </a:fld>
            <a:endParaRPr lang="en-GB"/>
          </a:p>
        </p:txBody>
      </p:sp>
      <p:sp>
        <p:nvSpPr>
          <p:cNvPr id="5" name="Footer Placeholder 4">
            <a:extLst>
              <a:ext uri="{FF2B5EF4-FFF2-40B4-BE49-F238E27FC236}">
                <a16:creationId xmlns:a16="http://schemas.microsoft.com/office/drawing/2014/main" id="{FD4F5172-B71F-4EE9-864E-70989EDA74B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4F7AAC22-F43E-4640-87C8-7A37B8108A9B}"/>
              </a:ext>
            </a:extLst>
          </p:cNvPr>
          <p:cNvSpPr>
            <a:spLocks noGrp="1"/>
          </p:cNvSpPr>
          <p:nvPr>
            <p:ph type="sldNum" sz="quarter" idx="12"/>
          </p:nvPr>
        </p:nvSpPr>
        <p:spPr/>
        <p:txBody>
          <a:bodyPr/>
          <a:lstStyle/>
          <a:p>
            <a:fld id="{B33FDC71-8906-4088-9FB1-76CBC632085F}" type="slidenum">
              <a:rPr lang="en-GB" smtClean="0"/>
              <a:pPr/>
              <a:t>32</a:t>
            </a:fld>
            <a:endParaRPr lang="en-GB"/>
          </a:p>
        </p:txBody>
      </p:sp>
      <p:pic>
        <p:nvPicPr>
          <p:cNvPr id="9" name="Audio 8">
            <a:hlinkClick r:id="" action="ppaction://media"/>
            <a:extLst>
              <a:ext uri="{FF2B5EF4-FFF2-40B4-BE49-F238E27FC236}">
                <a16:creationId xmlns:a16="http://schemas.microsoft.com/office/drawing/2014/main" id="{BCA31DAA-1FD0-4544-B720-31DF2B265ED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513325303"/>
      </p:ext>
    </p:extLst>
  </p:cSld>
  <p:clrMapOvr>
    <a:masterClrMapping/>
  </p:clrMapOvr>
  <mc:AlternateContent xmlns:mc="http://schemas.openxmlformats.org/markup-compatibility/2006" xmlns:p14="http://schemas.microsoft.com/office/powerpoint/2010/main">
    <mc:Choice Requires="p14">
      <p:transition spd="slow" p14:dur="2000" advTm="13181"/>
    </mc:Choice>
    <mc:Fallback xmlns="">
      <p:transition spd="slow" advTm="131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BFDA-E30B-4F90-84E5-5DF8AF2E1797}"/>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DC7CAF1-F8E7-4491-83B2-537EA1B9A767}"/>
              </a:ext>
            </a:extLst>
          </p:cNvPr>
          <p:cNvSpPr>
            <a:spLocks noGrp="1"/>
          </p:cNvSpPr>
          <p:nvPr>
            <p:ph idx="1"/>
          </p:nvPr>
        </p:nvSpPr>
        <p:spPr>
          <a:xfrm>
            <a:off x="2747521" y="1435510"/>
            <a:ext cx="6696959" cy="4741453"/>
          </a:xfrm>
        </p:spPr>
        <p:txBody>
          <a:bodyPr/>
          <a:lstStyle/>
          <a:p>
            <a:pPr marL="0" indent="0" algn="ctr">
              <a:buNone/>
            </a:pPr>
            <a:r>
              <a:rPr lang="en-GB" dirty="0"/>
              <a:t>Many thanks to Cancer Research UK for the use of their images within this training module</a:t>
            </a:r>
          </a:p>
        </p:txBody>
      </p:sp>
      <p:sp>
        <p:nvSpPr>
          <p:cNvPr id="4" name="Date Placeholder 3">
            <a:extLst>
              <a:ext uri="{FF2B5EF4-FFF2-40B4-BE49-F238E27FC236}">
                <a16:creationId xmlns:a16="http://schemas.microsoft.com/office/drawing/2014/main" id="{9E29D89A-11E2-4D31-9E5F-5DFD938A354C}"/>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63E23D65-0708-4F5A-8D8D-F709C777E1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5E5C9703-8783-47FA-81E9-ADDFCAC34E82}"/>
              </a:ext>
            </a:extLst>
          </p:cNvPr>
          <p:cNvSpPr>
            <a:spLocks noGrp="1"/>
          </p:cNvSpPr>
          <p:nvPr>
            <p:ph type="sldNum" sz="quarter" idx="12"/>
          </p:nvPr>
        </p:nvSpPr>
        <p:spPr/>
        <p:txBody>
          <a:bodyPr/>
          <a:lstStyle/>
          <a:p>
            <a:fld id="{B33FDC71-8906-4088-9FB1-76CBC632085F}" type="slidenum">
              <a:rPr lang="en-GB" smtClean="0"/>
              <a:t>33</a:t>
            </a:fld>
            <a:endParaRPr lang="en-GB"/>
          </a:p>
        </p:txBody>
      </p:sp>
      <p:pic>
        <p:nvPicPr>
          <p:cNvPr id="1026" name="Picture 2" descr="See the source image">
            <a:extLst>
              <a:ext uri="{FF2B5EF4-FFF2-40B4-BE49-F238E27FC236}">
                <a16:creationId xmlns:a16="http://schemas.microsoft.com/office/drawing/2014/main" id="{AAA4DB42-C86F-4705-BC78-D0079D17A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8421" y="2996462"/>
            <a:ext cx="7145594" cy="2752170"/>
          </a:xfrm>
          <a:prstGeom prst="rect">
            <a:avLst/>
          </a:prstGeom>
          <a:noFill/>
          <a:extLst>
            <a:ext uri="{909E8E84-426E-40DD-AFC4-6F175D3DCCD1}">
              <a14:hiddenFill xmlns:a14="http://schemas.microsoft.com/office/drawing/2010/main">
                <a:solidFill>
                  <a:srgbClr val="FFFFFF"/>
                </a:solidFill>
              </a14:hiddenFill>
            </a:ext>
          </a:extLst>
        </p:spPr>
      </p:pic>
      <p:pic>
        <p:nvPicPr>
          <p:cNvPr id="9" name="Audio 8">
            <a:hlinkClick r:id="" action="ppaction://media"/>
            <a:extLst>
              <a:ext uri="{FF2B5EF4-FFF2-40B4-BE49-F238E27FC236}">
                <a16:creationId xmlns:a16="http://schemas.microsoft.com/office/drawing/2014/main" id="{1F9E5B42-575A-422B-8987-D029E34B395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2183483427"/>
      </p:ext>
    </p:extLst>
  </p:cSld>
  <p:clrMapOvr>
    <a:masterClrMapping/>
  </p:clrMapOvr>
  <mc:AlternateContent xmlns:mc="http://schemas.openxmlformats.org/markup-compatibility/2006" xmlns:p14="http://schemas.microsoft.com/office/powerpoint/2010/main">
    <mc:Choice Requires="p14">
      <p:transition spd="slow" p14:dur="2000" advTm="7835"/>
    </mc:Choice>
    <mc:Fallback xmlns="">
      <p:transition spd="slow" advTm="78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Questions?</a:t>
            </a:r>
          </a:p>
        </p:txBody>
      </p:sp>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pPr/>
              <a:t>12/06/2024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pPr/>
              <a:t>34</a:t>
            </a:fld>
            <a:endParaRPr lang="en-GB" dirty="0"/>
          </a:p>
        </p:txBody>
      </p:sp>
      <p:sp>
        <p:nvSpPr>
          <p:cNvPr id="10" name="Content Placeholder 10">
            <a:extLst>
              <a:ext uri="{FF2B5EF4-FFF2-40B4-BE49-F238E27FC236}">
                <a16:creationId xmlns:a16="http://schemas.microsoft.com/office/drawing/2014/main" id="{C34F6A08-1C92-47C4-AF11-BE8DBA207F75}"/>
              </a:ext>
            </a:extLst>
          </p:cNvPr>
          <p:cNvSpPr>
            <a:spLocks noGrp="1"/>
          </p:cNvSpPr>
          <p:nvPr>
            <p:ph idx="1"/>
          </p:nvPr>
        </p:nvSpPr>
        <p:spPr>
          <a:xfrm>
            <a:off x="838200" y="1435100"/>
            <a:ext cx="10515600" cy="4741863"/>
          </a:xfrm>
        </p:spPr>
        <p:txBody>
          <a:bodyPr>
            <a:normAutofit/>
          </a:bodyPr>
          <a:lstStyle/>
          <a:p>
            <a:pPr marL="0" indent="0" algn="ctr">
              <a:buNone/>
            </a:pPr>
            <a:r>
              <a:rPr lang="en-GB" dirty="0">
                <a:cs typeface="Arial" panose="020B0604020202020204" pitchFamily="34" charset="0"/>
              </a:rPr>
              <a:t>East Midlands: </a:t>
            </a:r>
            <a:r>
              <a:rPr lang="en-GB" b="1" dirty="0">
                <a:cs typeface="Arial" panose="020B0604020202020204" pitchFamily="34" charset="0"/>
              </a:rPr>
              <a:t>Simon </a:t>
            </a:r>
            <a:r>
              <a:rPr lang="en-GB" b="1" dirty="0" err="1">
                <a:cs typeface="Arial" panose="020B0604020202020204" pitchFamily="34" charset="0"/>
              </a:rPr>
              <a:t>Cairnes</a:t>
            </a:r>
            <a:r>
              <a:rPr lang="en-GB" b="1" dirty="0">
                <a:cs typeface="Arial" panose="020B0604020202020204" pitchFamily="34" charset="0"/>
              </a:rPr>
              <a:t> </a:t>
            </a:r>
            <a:r>
              <a:rPr lang="en-GB" dirty="0">
                <a:cs typeface="Arial" panose="020B0604020202020204" pitchFamily="34" charset="0"/>
              </a:rPr>
              <a:t>– </a:t>
            </a:r>
            <a:r>
              <a:rPr lang="en-GB" dirty="0">
                <a:solidFill>
                  <a:schemeClr val="tx2"/>
                </a:solidFill>
                <a:cs typeface="Arial" panose="020B0604020202020204" pitchFamily="34" charset="0"/>
                <a:hlinkClick r:id="rId5"/>
              </a:rPr>
              <a:t>simon.cairnes@nhs.net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Eastern: </a:t>
            </a:r>
            <a:r>
              <a:rPr lang="en-GB" b="1" dirty="0">
                <a:cs typeface="Arial" panose="020B0604020202020204" pitchFamily="34" charset="0"/>
              </a:rPr>
              <a:t>Marianne Mollett</a:t>
            </a:r>
            <a:r>
              <a:rPr lang="en-GB" dirty="0">
                <a:cs typeface="Arial" panose="020B0604020202020204" pitchFamily="34" charset="0"/>
              </a:rPr>
              <a:t> – </a:t>
            </a:r>
            <a:r>
              <a:rPr lang="en-GB" dirty="0">
                <a:solidFill>
                  <a:schemeClr val="tx2"/>
                </a:solidFill>
                <a:cs typeface="Arial" panose="020B0604020202020204" pitchFamily="34" charset="0"/>
                <a:hlinkClick r:id="rId6"/>
              </a:rPr>
              <a:t>marianne.mollett@nhs.net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Katrina Sung </a:t>
            </a:r>
            <a:r>
              <a:rPr lang="en-GB" dirty="0">
                <a:cs typeface="Arial" panose="020B0604020202020204" pitchFamily="34" charset="0"/>
              </a:rPr>
              <a:t>– </a:t>
            </a:r>
            <a:r>
              <a:rPr lang="en-GB" dirty="0">
                <a:solidFill>
                  <a:schemeClr val="tx2"/>
                </a:solidFill>
                <a:cs typeface="Arial" panose="020B0604020202020204" pitchFamily="34" charset="0"/>
                <a:hlinkClick r:id="rId7"/>
              </a:rPr>
              <a:t>katrina.sung@nhs.net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London &amp; South East: </a:t>
            </a:r>
            <a:r>
              <a:rPr lang="en-GB" b="1" dirty="0">
                <a:cs typeface="Arial" panose="020B0604020202020204" pitchFamily="34" charset="0"/>
              </a:rPr>
              <a:t>Karen Graham</a:t>
            </a:r>
            <a:r>
              <a:rPr lang="en-GB" dirty="0">
                <a:cs typeface="Arial" panose="020B0604020202020204" pitchFamily="34" charset="0"/>
              </a:rPr>
              <a:t>– </a:t>
            </a:r>
            <a:r>
              <a:rPr lang="en-GB" dirty="0">
                <a:solidFill>
                  <a:schemeClr val="tx2"/>
                </a:solidFill>
                <a:cs typeface="Arial" panose="020B0604020202020204" pitchFamily="34" charset="0"/>
                <a:hlinkClick r:id="rId8"/>
              </a:rPr>
              <a:t>karen.graham36@nhs.net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 West: </a:t>
            </a:r>
            <a:r>
              <a:rPr lang="en-GB" b="1" dirty="0">
                <a:cs typeface="Arial" panose="020B0604020202020204" pitchFamily="34" charset="0"/>
              </a:rPr>
              <a:t>Paul Stacey </a:t>
            </a:r>
            <a:r>
              <a:rPr lang="en-GB" dirty="0">
                <a:cs typeface="Arial" panose="020B0604020202020204" pitchFamily="34" charset="0"/>
              </a:rPr>
              <a:t>– </a:t>
            </a:r>
            <a:r>
              <a:rPr lang="en-GB" dirty="0">
                <a:solidFill>
                  <a:schemeClr val="tx2"/>
                </a:solidFill>
                <a:cs typeface="Arial" panose="020B0604020202020204" pitchFamily="34" charset="0"/>
                <a:hlinkClick r:id="rId9"/>
              </a:rPr>
              <a:t>p.stacey@nhs.net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Northern &amp; Yorkshire: </a:t>
            </a:r>
            <a:r>
              <a:rPr lang="en-GB" b="1" dirty="0">
                <a:cs typeface="Arial" panose="020B0604020202020204" pitchFamily="34" charset="0"/>
              </a:rPr>
              <a:t>Rachael Mann </a:t>
            </a:r>
            <a:r>
              <a:rPr lang="en-GB" dirty="0">
                <a:cs typeface="Arial" panose="020B0604020202020204" pitchFamily="34" charset="0"/>
              </a:rPr>
              <a:t>– </a:t>
            </a:r>
            <a:r>
              <a:rPr lang="en-GB" dirty="0">
                <a:cs typeface="Arial" panose="020B0604020202020204" pitchFamily="34" charset="0"/>
                <a:hlinkClick r:id="rId10"/>
              </a:rPr>
              <a:t>rachaelmann@nhs.net</a:t>
            </a:r>
            <a:r>
              <a:rPr lang="en-GB" dirty="0">
                <a:cs typeface="Arial" panose="020B0604020202020204" pitchFamily="34" charset="0"/>
              </a:rPr>
              <a:t> </a:t>
            </a:r>
            <a:endParaRPr lang="en-GB" u="sng" dirty="0"/>
          </a:p>
          <a:p>
            <a:pPr marL="0" indent="0" algn="ctr">
              <a:buNone/>
            </a:pPr>
            <a:r>
              <a:rPr lang="en-GB" dirty="0">
                <a:cs typeface="Arial" panose="020B0604020202020204" pitchFamily="34" charset="0"/>
              </a:rPr>
              <a:t>Oxford: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South West: </a:t>
            </a:r>
            <a:r>
              <a:rPr lang="en-GB" b="1" dirty="0">
                <a:cs typeface="Arial" panose="020B0604020202020204" pitchFamily="34" charset="0"/>
              </a:rPr>
              <a:t>James Withers </a:t>
            </a:r>
            <a:r>
              <a:rPr lang="en-GB" dirty="0">
                <a:solidFill>
                  <a:schemeClr val="tx2"/>
                </a:solidFill>
                <a:cs typeface="Arial" panose="020B0604020202020204" pitchFamily="34" charset="0"/>
              </a:rPr>
              <a:t>– </a:t>
            </a:r>
            <a:r>
              <a:rPr lang="en-GB" dirty="0">
                <a:solidFill>
                  <a:schemeClr val="tx2"/>
                </a:solidFill>
                <a:cs typeface="Arial" panose="020B0604020202020204" pitchFamily="34" charset="0"/>
                <a:hlinkClick r:id="rId12"/>
              </a:rPr>
              <a:t>james.withers@nhs.net</a:t>
            </a:r>
            <a:r>
              <a:rPr lang="en-GB" dirty="0">
                <a:solidFill>
                  <a:schemeClr val="tx2"/>
                </a:solidFill>
                <a:cs typeface="Arial" panose="020B0604020202020204" pitchFamily="34" charset="0"/>
              </a:rPr>
              <a:t> </a:t>
            </a:r>
          </a:p>
          <a:p>
            <a:pPr marL="0" indent="0" algn="ctr">
              <a:buNone/>
            </a:pPr>
            <a:r>
              <a:rPr lang="en-GB" dirty="0">
                <a:cs typeface="Arial" panose="020B0604020202020204" pitchFamily="34" charset="0"/>
              </a:rPr>
              <a:t>West Midlands: </a:t>
            </a:r>
            <a:r>
              <a:rPr lang="en-GB" b="1" dirty="0">
                <a:cs typeface="Arial" panose="020B0604020202020204" pitchFamily="34" charset="0"/>
              </a:rPr>
              <a:t>Gemma Feeney </a:t>
            </a:r>
            <a:r>
              <a:rPr lang="en-GB" dirty="0">
                <a:cs typeface="Arial" panose="020B0604020202020204" pitchFamily="34" charset="0"/>
              </a:rPr>
              <a:t>– </a:t>
            </a:r>
            <a:r>
              <a:rPr lang="en-GB" dirty="0">
                <a:solidFill>
                  <a:schemeClr val="tx2"/>
                </a:solidFill>
                <a:cs typeface="Arial" panose="020B0604020202020204" pitchFamily="34" charset="0"/>
                <a:hlinkClick r:id="rId11"/>
              </a:rPr>
              <a:t>gemma.feeney@nhs.net</a:t>
            </a:r>
            <a:r>
              <a:rPr lang="en-GB" dirty="0">
                <a:solidFill>
                  <a:schemeClr val="tx2"/>
                </a:solidFill>
                <a:cs typeface="Arial" panose="020B0604020202020204" pitchFamily="34" charset="0"/>
              </a:rPr>
              <a:t> </a:t>
            </a:r>
          </a:p>
          <a:p>
            <a:endParaRPr lang="en-GB" dirty="0"/>
          </a:p>
        </p:txBody>
      </p:sp>
      <p:pic>
        <p:nvPicPr>
          <p:cNvPr id="8" name="Audio 7">
            <a:hlinkClick r:id="" action="ppaction://media"/>
            <a:extLst>
              <a:ext uri="{FF2B5EF4-FFF2-40B4-BE49-F238E27FC236}">
                <a16:creationId xmlns:a16="http://schemas.microsoft.com/office/drawing/2014/main" id="{F52188A1-CD99-2FE1-D5D6-39F88DF7C670}"/>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287500" t="-287500" r="-287500" b="-287500"/>
          <a:stretch>
            <a:fillRect/>
          </a:stretch>
        </p:blipFill>
        <p:spPr>
          <a:xfrm>
            <a:off x="10052304" y="4718304"/>
            <a:ext cx="2057400" cy="2057400"/>
          </a:xfrm>
          <a:prstGeom prst="ellipse">
            <a:avLst/>
          </a:prstGeom>
        </p:spPr>
      </p:pic>
    </p:spTree>
    <p:extLst>
      <p:ext uri="{BB962C8B-B14F-4D97-AF65-F5344CB8AC3E}">
        <p14:creationId xmlns:p14="http://schemas.microsoft.com/office/powerpoint/2010/main" val="2328120362"/>
      </p:ext>
    </p:extLst>
  </p:cSld>
  <p:clrMapOvr>
    <a:masterClrMapping/>
  </p:clrMapOvr>
  <mc:AlternateContent xmlns:mc="http://schemas.openxmlformats.org/markup-compatibility/2006" xmlns:p14="http://schemas.microsoft.com/office/powerpoint/2010/main">
    <mc:Choice Requires="p14">
      <p:transition spd="slow" p14:dur="2000" advTm="13712"/>
    </mc:Choice>
    <mc:Fallback xmlns="">
      <p:transition spd="slow" advTm="137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Types of Gynaecological tumour</a:t>
            </a:r>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4</a:t>
            </a:fld>
            <a:endParaRPr lang="en-GB"/>
          </a:p>
        </p:txBody>
      </p:sp>
      <p:sp>
        <p:nvSpPr>
          <p:cNvPr id="7" name="Content Placeholder 2">
            <a:extLst>
              <a:ext uri="{FF2B5EF4-FFF2-40B4-BE49-F238E27FC236}">
                <a16:creationId xmlns:a16="http://schemas.microsoft.com/office/drawing/2014/main" id="{A39D5F6E-CF08-4E4B-86E7-BA3154987D4A}"/>
              </a:ext>
            </a:extLst>
          </p:cNvPr>
          <p:cNvSpPr txBox="1">
            <a:spLocks noGrp="1"/>
          </p:cNvSpPr>
          <p:nvPr>
            <p:ph idx="1"/>
          </p:nvPr>
        </p:nvSpPr>
        <p:spPr bwMode="auto">
          <a:xfrm>
            <a:off x="838200" y="1435100"/>
            <a:ext cx="10515600" cy="474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Char char="•"/>
              <a:defRPr sz="3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57150" indent="0">
              <a:buNone/>
              <a:defRPr/>
            </a:pPr>
            <a:r>
              <a:rPr lang="en-GB" altLang="en-US" sz="2000" kern="0" dirty="0">
                <a:solidFill>
                  <a:srgbClr val="000000"/>
                </a:solidFill>
                <a:latin typeface="Arial"/>
              </a:rPr>
              <a:t>There are many systems within the gynaecological system that can give rise to different tumour types</a:t>
            </a:r>
          </a:p>
          <a:p>
            <a:pPr marL="57150" indent="0">
              <a:buNone/>
              <a:defRPr/>
            </a:pPr>
            <a:endParaRPr lang="en-GB" altLang="en-US" sz="2000" kern="0" dirty="0">
              <a:solidFill>
                <a:srgbClr val="000000"/>
              </a:solidFill>
              <a:latin typeface="Arial"/>
            </a:endParaRPr>
          </a:p>
          <a:p>
            <a:pPr marL="800100" lvl="1">
              <a:defRPr/>
            </a:pPr>
            <a:r>
              <a:rPr lang="en-GB" altLang="en-US" sz="2000" b="1" kern="0" dirty="0">
                <a:solidFill>
                  <a:srgbClr val="000000"/>
                </a:solidFill>
                <a:latin typeface="Arial"/>
              </a:rPr>
              <a:t>Ovaries</a:t>
            </a:r>
          </a:p>
          <a:p>
            <a:pPr marL="800100" lvl="1">
              <a:defRPr/>
            </a:pPr>
            <a:r>
              <a:rPr lang="en-GB" altLang="en-US" sz="2000" b="1" kern="0" dirty="0">
                <a:latin typeface="Arial"/>
              </a:rPr>
              <a:t>Cervix</a:t>
            </a:r>
          </a:p>
          <a:p>
            <a:pPr marL="800100" lvl="1">
              <a:defRPr/>
            </a:pPr>
            <a:r>
              <a:rPr lang="en-GB" altLang="en-US" sz="2000" b="1" kern="0" dirty="0">
                <a:solidFill>
                  <a:srgbClr val="000000"/>
                </a:solidFill>
                <a:latin typeface="Arial"/>
              </a:rPr>
              <a:t>Uterus &amp; Endometrium</a:t>
            </a:r>
          </a:p>
          <a:p>
            <a:pPr marL="800100" lvl="1">
              <a:defRPr/>
            </a:pPr>
            <a:r>
              <a:rPr lang="en-GB" altLang="en-US" sz="2000" kern="0" dirty="0">
                <a:solidFill>
                  <a:srgbClr val="000000"/>
                </a:solidFill>
                <a:latin typeface="Arial"/>
              </a:rPr>
              <a:t>Vagina</a:t>
            </a:r>
          </a:p>
          <a:p>
            <a:pPr marL="800100" lvl="1">
              <a:defRPr/>
            </a:pPr>
            <a:r>
              <a:rPr lang="en-GB" altLang="en-US" sz="2000" kern="0" dirty="0">
                <a:solidFill>
                  <a:srgbClr val="000000"/>
                </a:solidFill>
                <a:latin typeface="Arial"/>
              </a:rPr>
              <a:t>Vulva</a:t>
            </a:r>
          </a:p>
          <a:p>
            <a:pPr marL="800100" lvl="1">
              <a:defRPr/>
            </a:pPr>
            <a:r>
              <a:rPr lang="en-GB" altLang="en-US" sz="2000" kern="0" dirty="0">
                <a:solidFill>
                  <a:srgbClr val="000000"/>
                </a:solidFill>
                <a:latin typeface="Arial"/>
              </a:rPr>
              <a:t>Fallopian tubes</a:t>
            </a:r>
          </a:p>
          <a:p>
            <a:pPr marL="800100" lvl="1">
              <a:defRPr/>
            </a:pPr>
            <a:r>
              <a:rPr lang="en-GB" altLang="en-US" sz="2000" kern="0" dirty="0">
                <a:solidFill>
                  <a:srgbClr val="000000"/>
                </a:solidFill>
                <a:latin typeface="Arial"/>
              </a:rPr>
              <a:t>Placenta </a:t>
            </a:r>
          </a:p>
          <a:p>
            <a:pPr marL="0" indent="0">
              <a:buNone/>
            </a:pPr>
            <a:endParaRPr lang="en-GB" sz="2400" dirty="0"/>
          </a:p>
        </p:txBody>
      </p:sp>
      <p:pic>
        <p:nvPicPr>
          <p:cNvPr id="8" name="Picture 7">
            <a:extLst>
              <a:ext uri="{FF2B5EF4-FFF2-40B4-BE49-F238E27FC236}">
                <a16:creationId xmlns:a16="http://schemas.microsoft.com/office/drawing/2014/main" id="{45E227CD-A71E-4010-856B-95FD506B2A07}"/>
              </a:ext>
            </a:extLst>
          </p:cNvPr>
          <p:cNvPicPr>
            <a:picLocks noChangeAspect="1"/>
          </p:cNvPicPr>
          <p:nvPr/>
        </p:nvPicPr>
        <p:blipFill>
          <a:blip r:embed="rId5"/>
          <a:stretch>
            <a:fillRect/>
          </a:stretch>
        </p:blipFill>
        <p:spPr>
          <a:xfrm>
            <a:off x="7644302" y="1840015"/>
            <a:ext cx="4128598" cy="4481847"/>
          </a:xfrm>
          <a:prstGeom prst="rect">
            <a:avLst/>
          </a:prstGeom>
        </p:spPr>
      </p:pic>
      <p:sp>
        <p:nvSpPr>
          <p:cNvPr id="9" name="TextBox 8">
            <a:extLst>
              <a:ext uri="{FF2B5EF4-FFF2-40B4-BE49-F238E27FC236}">
                <a16:creationId xmlns:a16="http://schemas.microsoft.com/office/drawing/2014/main" id="{5C1CE139-7063-470D-97A6-78B1B39D3593}"/>
              </a:ext>
            </a:extLst>
          </p:cNvPr>
          <p:cNvSpPr txBox="1"/>
          <p:nvPr/>
        </p:nvSpPr>
        <p:spPr>
          <a:xfrm>
            <a:off x="561599" y="5075339"/>
            <a:ext cx="6356785" cy="400110"/>
          </a:xfrm>
          <a:prstGeom prst="rect">
            <a:avLst/>
          </a:prstGeom>
          <a:noFill/>
        </p:spPr>
        <p:txBody>
          <a:bodyPr wrap="square" rtlCol="0">
            <a:spAutoFit/>
          </a:bodyPr>
          <a:lstStyle/>
          <a:p>
            <a:pPr marL="800100" lvl="1">
              <a:defRPr/>
            </a:pPr>
            <a:r>
              <a:rPr lang="en-GB" altLang="en-US" sz="2000" b="1" kern="0" dirty="0">
                <a:solidFill>
                  <a:srgbClr val="FF0000"/>
                </a:solidFill>
                <a:latin typeface="Arial Nova" panose="020B0504020202020204" pitchFamily="34" charset="0"/>
              </a:rPr>
              <a:t>This module covers tumours of the Cervix</a:t>
            </a:r>
          </a:p>
        </p:txBody>
      </p:sp>
      <p:pic>
        <p:nvPicPr>
          <p:cNvPr id="3" name="Audio 2">
            <a:hlinkClick r:id="" action="ppaction://media"/>
            <a:extLst>
              <a:ext uri="{FF2B5EF4-FFF2-40B4-BE49-F238E27FC236}">
                <a16:creationId xmlns:a16="http://schemas.microsoft.com/office/drawing/2014/main" id="{47630AE9-B931-4111-8F0C-F51EC9FA5A4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04339410"/>
      </p:ext>
    </p:extLst>
  </p:cSld>
  <p:clrMapOvr>
    <a:masterClrMapping/>
  </p:clrMapOvr>
  <mc:AlternateContent xmlns:mc="http://schemas.openxmlformats.org/markup-compatibility/2006" xmlns:p14="http://schemas.microsoft.com/office/powerpoint/2010/main">
    <mc:Choice Requires="p14">
      <p:transition spd="slow" p14:dur="2000" advTm="15404"/>
    </mc:Choice>
    <mc:Fallback xmlns="">
      <p:transition spd="slow" advTm="154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5160AC-7391-4B69-A242-18E229B505AB}"/>
              </a:ext>
            </a:extLst>
          </p:cNvPr>
          <p:cNvSpPr>
            <a:spLocks noGrp="1"/>
          </p:cNvSpPr>
          <p:nvPr>
            <p:ph type="dt" sz="half" idx="10"/>
          </p:nvPr>
        </p:nvSpPr>
        <p:spPr/>
        <p:txBody>
          <a:bodyPr/>
          <a:lstStyle/>
          <a:p>
            <a:fld id="{B035E4CB-B75A-43F8-8F68-2462AE5B3866}" type="datetime1">
              <a:rPr lang="en-GB" smtClean="0"/>
              <a:t>12/06/2024</a:t>
            </a:fld>
            <a:endParaRPr lang="en-GB" dirty="0"/>
          </a:p>
        </p:txBody>
      </p:sp>
      <p:sp>
        <p:nvSpPr>
          <p:cNvPr id="3" name="Footer Placeholder 2">
            <a:extLst>
              <a:ext uri="{FF2B5EF4-FFF2-40B4-BE49-F238E27FC236}">
                <a16:creationId xmlns:a16="http://schemas.microsoft.com/office/drawing/2014/main" id="{6A6EDD0D-6C14-4312-8BCD-6FAAA2C9E5D7}"/>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4" name="Slide Number Placeholder 3">
            <a:extLst>
              <a:ext uri="{FF2B5EF4-FFF2-40B4-BE49-F238E27FC236}">
                <a16:creationId xmlns:a16="http://schemas.microsoft.com/office/drawing/2014/main" id="{5C4A9309-F392-4BEC-928D-73CEA9B5E7B7}"/>
              </a:ext>
            </a:extLst>
          </p:cNvPr>
          <p:cNvSpPr>
            <a:spLocks noGrp="1"/>
          </p:cNvSpPr>
          <p:nvPr>
            <p:ph type="sldNum" sz="quarter" idx="12"/>
          </p:nvPr>
        </p:nvSpPr>
        <p:spPr/>
        <p:txBody>
          <a:bodyPr/>
          <a:lstStyle/>
          <a:p>
            <a:fld id="{B33FDC71-8906-4088-9FB1-76CBC632085F}" type="slidenum">
              <a:rPr lang="en-GB" smtClean="0"/>
              <a:t>5</a:t>
            </a:fld>
            <a:endParaRPr lang="en-GB" dirty="0"/>
          </a:p>
        </p:txBody>
      </p:sp>
      <p:sp>
        <p:nvSpPr>
          <p:cNvPr id="5" name="Title 4">
            <a:extLst>
              <a:ext uri="{FF2B5EF4-FFF2-40B4-BE49-F238E27FC236}">
                <a16:creationId xmlns:a16="http://schemas.microsoft.com/office/drawing/2014/main" id="{5CBC9714-2372-41D8-A396-1990CBDEACC7}"/>
              </a:ext>
            </a:extLst>
          </p:cNvPr>
          <p:cNvSpPr>
            <a:spLocks noGrp="1"/>
          </p:cNvSpPr>
          <p:nvPr>
            <p:ph type="title"/>
          </p:nvPr>
        </p:nvSpPr>
        <p:spPr/>
        <p:txBody>
          <a:bodyPr/>
          <a:lstStyle/>
          <a:p>
            <a:r>
              <a:rPr lang="en-GB" dirty="0"/>
              <a:t>Cervical tumours</a:t>
            </a:r>
          </a:p>
        </p:txBody>
      </p:sp>
      <p:grpSp>
        <p:nvGrpSpPr>
          <p:cNvPr id="7" name="Group 6">
            <a:extLst>
              <a:ext uri="{FF2B5EF4-FFF2-40B4-BE49-F238E27FC236}">
                <a16:creationId xmlns:a16="http://schemas.microsoft.com/office/drawing/2014/main" id="{FA7C6538-6966-4CD7-A46D-86B6DBF7C215}"/>
              </a:ext>
            </a:extLst>
          </p:cNvPr>
          <p:cNvGrpSpPr/>
          <p:nvPr/>
        </p:nvGrpSpPr>
        <p:grpSpPr>
          <a:xfrm>
            <a:off x="4702873" y="4015878"/>
            <a:ext cx="7489127" cy="2386702"/>
            <a:chOff x="4702873" y="4015878"/>
            <a:chExt cx="7489127" cy="2386702"/>
          </a:xfrm>
        </p:grpSpPr>
        <p:sp>
          <p:nvSpPr>
            <p:cNvPr id="8" name="Content Placeholder 2">
              <a:extLst>
                <a:ext uri="{FF2B5EF4-FFF2-40B4-BE49-F238E27FC236}">
                  <a16:creationId xmlns:a16="http://schemas.microsoft.com/office/drawing/2014/main" id="{5330B18B-572B-4512-92D8-1FA22B34B638}"/>
                </a:ext>
              </a:extLst>
            </p:cNvPr>
            <p:cNvSpPr txBox="1">
              <a:spLocks/>
            </p:cNvSpPr>
            <p:nvPr/>
          </p:nvSpPr>
          <p:spPr>
            <a:xfrm>
              <a:off x="4702873" y="4026316"/>
              <a:ext cx="4027767"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prstClr val="black"/>
                  </a:solidFill>
                  <a:latin typeface="Arial Nova" panose="020B0504020202020204" pitchFamily="34" charset="0"/>
                </a:rPr>
                <a:t>In this section we will cover:</a:t>
              </a:r>
            </a:p>
            <a:p>
              <a:pPr marL="463550" lvl="1" indent="-285750" algn="l" fontAlgn="auto">
                <a:spcAft>
                  <a:spcPts val="0"/>
                </a:spcAft>
                <a:buFont typeface="Arial" panose="020B0604020202020204" pitchFamily="34" charset="0"/>
                <a:buChar char="•"/>
              </a:pPr>
              <a:r>
                <a:rPr lang="en-GB" altLang="en-US" sz="2400" dirty="0">
                  <a:solidFill>
                    <a:schemeClr val="tx1"/>
                  </a:solidFill>
                </a:rPr>
                <a:t>Causes and Risk Factors</a:t>
              </a:r>
            </a:p>
            <a:p>
              <a:pPr marL="463550" lvl="1" indent="-285750" algn="l" fontAlgn="auto">
                <a:spcAft>
                  <a:spcPts val="0"/>
                </a:spcAft>
                <a:buFont typeface="Arial" panose="020B0604020202020204" pitchFamily="34" charset="0"/>
                <a:buChar char="•"/>
              </a:pPr>
              <a:r>
                <a:rPr lang="en-GB" altLang="en-US" sz="2400" dirty="0">
                  <a:solidFill>
                    <a:schemeClr val="tx1"/>
                  </a:solidFill>
                </a:rPr>
                <a:t>Signs and Symptoms</a:t>
              </a:r>
            </a:p>
            <a:p>
              <a:pPr marL="463550" lvl="1" indent="-285750" algn="l" fontAlgn="auto">
                <a:spcAft>
                  <a:spcPts val="0"/>
                </a:spcAft>
                <a:buFont typeface="Arial" panose="020B0604020202020204" pitchFamily="34" charset="0"/>
                <a:buChar char="•"/>
              </a:pPr>
              <a:r>
                <a:rPr lang="en-GB" altLang="en-US" sz="2400" dirty="0">
                  <a:solidFill>
                    <a:schemeClr val="tx1"/>
                  </a:solidFill>
                </a:rPr>
                <a:t>Anatomy &amp; Physiology</a:t>
              </a:r>
            </a:p>
            <a:p>
              <a:pPr marL="463550" lvl="1" indent="-285750" algn="l" fontAlgn="auto">
                <a:spcAft>
                  <a:spcPts val="0"/>
                </a:spcAft>
                <a:buFont typeface="Arial" panose="020B0604020202020204" pitchFamily="34" charset="0"/>
                <a:buChar char="•"/>
              </a:pPr>
              <a:r>
                <a:rPr lang="en-GB" altLang="en-US" sz="2400" dirty="0">
                  <a:solidFill>
                    <a:schemeClr val="tx1"/>
                  </a:solidFill>
                </a:rPr>
                <a:t>Regional Lymph Nodes</a:t>
              </a:r>
            </a:p>
            <a:p>
              <a:pPr marL="463550" lvl="1" indent="-285750" algn="l" fontAlgn="auto">
                <a:spcAft>
                  <a:spcPts val="0"/>
                </a:spcAft>
                <a:buFont typeface="Arial" panose="020B0604020202020204" pitchFamily="34" charset="0"/>
                <a:buChar char="•"/>
              </a:pPr>
              <a:r>
                <a:rPr lang="en-GB" altLang="en-US" sz="2400" dirty="0">
                  <a:solidFill>
                    <a:schemeClr val="tx1"/>
                  </a:solidFill>
                </a:rPr>
                <a:t>Diagnosis</a:t>
              </a:r>
            </a:p>
          </p:txBody>
        </p:sp>
        <p:sp>
          <p:nvSpPr>
            <p:cNvPr id="9" name="Content Placeholder 2">
              <a:extLst>
                <a:ext uri="{FF2B5EF4-FFF2-40B4-BE49-F238E27FC236}">
                  <a16:creationId xmlns:a16="http://schemas.microsoft.com/office/drawing/2014/main" id="{E9400566-19A2-4312-AC44-919B0036FC9C}"/>
                </a:ext>
              </a:extLst>
            </p:cNvPr>
            <p:cNvSpPr txBox="1">
              <a:spLocks/>
            </p:cNvSpPr>
            <p:nvPr/>
          </p:nvSpPr>
          <p:spPr>
            <a:xfrm>
              <a:off x="8512866" y="4015878"/>
              <a:ext cx="3679134" cy="2376264"/>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buFontTx/>
                <a:buNone/>
              </a:pPr>
              <a:r>
                <a:rPr lang="en-GB" altLang="en-US" sz="2400" b="1" dirty="0">
                  <a:solidFill>
                    <a:schemeClr val="bg1"/>
                  </a:solidFill>
                  <a:latin typeface="Arial Nova" panose="020B0504020202020204" pitchFamily="34" charset="0"/>
                </a:rPr>
                <a:t>In this section we will </a:t>
              </a:r>
              <a:r>
                <a:rPr lang="en-GB" altLang="en-US" sz="2400" b="1" dirty="0" err="1">
                  <a:solidFill>
                    <a:schemeClr val="bg1"/>
                  </a:solidFill>
                  <a:latin typeface="Arial Nova" panose="020B0504020202020204" pitchFamily="34" charset="0"/>
                </a:rPr>
                <a:t>cov</a:t>
              </a:r>
              <a:r>
                <a:rPr lang="en-GB" altLang="en-US" sz="2400" b="1" dirty="0">
                  <a:solidFill>
                    <a:schemeClr val="bg1"/>
                  </a:solidFill>
                  <a:latin typeface="Arial Nova" panose="020B0504020202020204" pitchFamily="34" charset="0"/>
                </a:rPr>
                <a:t>:</a:t>
              </a:r>
            </a:p>
            <a:p>
              <a:pPr marL="463550" lvl="1" indent="-285750" algn="l" fontAlgn="auto">
                <a:spcAft>
                  <a:spcPts val="0"/>
                </a:spcAft>
                <a:buFont typeface="Arial" panose="020B0604020202020204" pitchFamily="34" charset="0"/>
                <a:buChar char="•"/>
              </a:pPr>
              <a:r>
                <a:rPr lang="en-GB" altLang="en-US" sz="2400" dirty="0">
                  <a:solidFill>
                    <a:schemeClr val="tx1"/>
                  </a:solidFill>
                </a:rPr>
                <a:t>Morphology</a:t>
              </a:r>
            </a:p>
            <a:p>
              <a:pPr marL="463550" lvl="1" indent="-285750" algn="l">
                <a:buFont typeface="Arial" panose="020B0604020202020204" pitchFamily="34" charset="0"/>
                <a:buChar char="•"/>
              </a:pPr>
              <a:r>
                <a:rPr lang="en-GB" altLang="en-US" sz="2400" dirty="0">
                  <a:solidFill>
                    <a:schemeClr val="tx1"/>
                  </a:solidFill>
                </a:rPr>
                <a:t>Topography</a:t>
              </a:r>
            </a:p>
            <a:p>
              <a:pPr marL="463550" lvl="1" indent="-285750" algn="l" fontAlgn="auto">
                <a:spcAft>
                  <a:spcPts val="0"/>
                </a:spcAft>
                <a:buFont typeface="Arial" panose="020B0604020202020204" pitchFamily="34" charset="0"/>
                <a:buChar char="•"/>
              </a:pPr>
              <a:r>
                <a:rPr lang="en-GB" altLang="en-US" sz="2400" dirty="0">
                  <a:solidFill>
                    <a:schemeClr val="tx1"/>
                  </a:solidFill>
                </a:rPr>
                <a:t>Grade</a:t>
              </a:r>
            </a:p>
            <a:p>
              <a:pPr marL="463550" lvl="1" indent="-285750" algn="l" fontAlgn="auto">
                <a:spcAft>
                  <a:spcPts val="0"/>
                </a:spcAft>
                <a:buFont typeface="Arial" panose="020B0604020202020204" pitchFamily="34" charset="0"/>
                <a:buChar char="•"/>
              </a:pPr>
              <a:r>
                <a:rPr lang="en-GB" altLang="en-US" sz="2400" dirty="0">
                  <a:solidFill>
                    <a:schemeClr val="tx1"/>
                  </a:solidFill>
                </a:rPr>
                <a:t>Stage</a:t>
              </a:r>
            </a:p>
            <a:p>
              <a:pPr marL="463550" lvl="1" indent="-285750" algn="l" fontAlgn="auto">
                <a:spcAft>
                  <a:spcPts val="0"/>
                </a:spcAft>
                <a:buFont typeface="Arial" panose="020B0604020202020204" pitchFamily="34" charset="0"/>
                <a:buChar char="•"/>
              </a:pPr>
              <a:r>
                <a:rPr lang="en-GB" altLang="en-US" sz="2400" dirty="0">
                  <a:solidFill>
                    <a:schemeClr val="tx1"/>
                  </a:solidFill>
                </a:rPr>
                <a:t>Treatment</a:t>
              </a:r>
            </a:p>
          </p:txBody>
        </p:sp>
      </p:grpSp>
      <p:pic>
        <p:nvPicPr>
          <p:cNvPr id="6" name="Audio 5">
            <a:hlinkClick r:id="" action="ppaction://media"/>
            <a:extLst>
              <a:ext uri="{FF2B5EF4-FFF2-40B4-BE49-F238E27FC236}">
                <a16:creationId xmlns:a16="http://schemas.microsoft.com/office/drawing/2014/main" id="{1023CEC0-76F6-4AB7-9ED3-D15EAA33B54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1192032573"/>
      </p:ext>
    </p:extLst>
  </p:cSld>
  <p:clrMapOvr>
    <a:masterClrMapping/>
  </p:clrMapOvr>
  <mc:AlternateContent xmlns:mc="http://schemas.openxmlformats.org/markup-compatibility/2006" xmlns:p14="http://schemas.microsoft.com/office/powerpoint/2010/main">
    <mc:Choice Requires="p14">
      <p:transition spd="slow" p14:dur="2000" advTm="8369"/>
    </mc:Choice>
    <mc:Fallback xmlns="">
      <p:transition spd="slow" advTm="836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Cervical – Causes &amp; Risk Factors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463550" lvl="1" indent="-285750"/>
            <a:r>
              <a:rPr lang="en-GB" altLang="en-US" sz="2400" dirty="0"/>
              <a:t>Age – more common in women under 45</a:t>
            </a:r>
          </a:p>
          <a:p>
            <a:pPr marL="463550" lvl="1" indent="-285750"/>
            <a:r>
              <a:rPr lang="en-GB" altLang="en-US" sz="2400" dirty="0"/>
              <a:t>Human papilloma virus (HPV) – certain strains</a:t>
            </a:r>
          </a:p>
          <a:p>
            <a:pPr marL="463550" lvl="1" indent="-285750"/>
            <a:r>
              <a:rPr lang="en-GB" altLang="en-US" sz="2400" dirty="0"/>
              <a:t>Human immunodeficiency virus (HIV)</a:t>
            </a:r>
          </a:p>
          <a:p>
            <a:pPr marL="463550" lvl="1" indent="-285750"/>
            <a:r>
              <a:rPr lang="en-GB" altLang="en-US" sz="2400" dirty="0"/>
              <a:t>Sexually transmitted infections (STIs)</a:t>
            </a:r>
          </a:p>
          <a:p>
            <a:pPr marL="463550" lvl="1" indent="-285750"/>
            <a:r>
              <a:rPr lang="en-GB" altLang="en-US" sz="2400" dirty="0"/>
              <a:t>Smoking </a:t>
            </a:r>
          </a:p>
          <a:p>
            <a:pPr marL="463550" lvl="1" indent="-285750"/>
            <a:r>
              <a:rPr lang="en-GB" altLang="en-US" sz="2400" dirty="0"/>
              <a:t>The contraceptive pill</a:t>
            </a:r>
          </a:p>
          <a:p>
            <a:pPr marL="463550" lvl="1" indent="-285750"/>
            <a:r>
              <a:rPr lang="en-GB" altLang="en-US" sz="2400" dirty="0"/>
              <a:t>Number of children and when</a:t>
            </a:r>
          </a:p>
          <a:p>
            <a:pPr marL="463550" lvl="1" indent="-285750"/>
            <a:r>
              <a:rPr lang="en-GB" altLang="en-US" sz="2400" dirty="0"/>
              <a:t>Family history</a:t>
            </a:r>
          </a:p>
          <a:p>
            <a:pPr marL="463550" lvl="1" indent="-285750"/>
            <a:r>
              <a:rPr lang="en-GB" altLang="en-US" sz="2400" dirty="0"/>
              <a:t>Previous cancer</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6</a:t>
            </a:fld>
            <a:endParaRPr lang="en-GB"/>
          </a:p>
        </p:txBody>
      </p:sp>
      <p:pic>
        <p:nvPicPr>
          <p:cNvPr id="7" name="Audio 6">
            <a:hlinkClick r:id="" action="ppaction://media"/>
            <a:extLst>
              <a:ext uri="{FF2B5EF4-FFF2-40B4-BE49-F238E27FC236}">
                <a16:creationId xmlns:a16="http://schemas.microsoft.com/office/drawing/2014/main" id="{796C72BE-3385-457D-9A5F-81C80CB3B13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721370152"/>
      </p:ext>
    </p:extLst>
  </p:cSld>
  <p:clrMapOvr>
    <a:masterClrMapping/>
  </p:clrMapOvr>
  <mc:AlternateContent xmlns:mc="http://schemas.openxmlformats.org/markup-compatibility/2006" xmlns:p14="http://schemas.microsoft.com/office/powerpoint/2010/main">
    <mc:Choice Requires="p14">
      <p:transition spd="slow" p14:dur="2000" advTm="15846"/>
    </mc:Choice>
    <mc:Fallback xmlns="">
      <p:transition spd="slow" advTm="158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Cervical – Signs &amp; Symptoms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p:txBody>
          <a:bodyPr/>
          <a:lstStyle/>
          <a:p>
            <a:pPr marL="0" indent="0" defTabSz="914400" eaLnBrk="0" fontAlgn="base" hangingPunct="0">
              <a:spcBef>
                <a:spcPct val="20000"/>
              </a:spcBef>
              <a:spcAft>
                <a:spcPct val="0"/>
              </a:spcAft>
              <a:buNone/>
              <a:defRPr/>
            </a:pPr>
            <a:r>
              <a:rPr lang="en-GB" altLang="en-US" b="1" kern="0" dirty="0">
                <a:solidFill>
                  <a:srgbClr val="000000"/>
                </a:solidFill>
              </a:rPr>
              <a:t>Most common symptoms:</a:t>
            </a:r>
          </a:p>
          <a:p>
            <a:pPr lvl="1"/>
            <a:endParaRPr lang="en-GB" altLang="en-US" sz="2400" dirty="0"/>
          </a:p>
          <a:p>
            <a:pPr marL="463550" lvl="1" indent="-285750"/>
            <a:r>
              <a:rPr lang="en-GB" altLang="en-US" sz="2400" dirty="0"/>
              <a:t>Bleeding in between a period</a:t>
            </a:r>
          </a:p>
          <a:p>
            <a:pPr marL="463550" lvl="1" indent="-285750"/>
            <a:r>
              <a:rPr lang="en-GB" altLang="en-US" sz="2400" dirty="0"/>
              <a:t>Bleeding and pain after sex</a:t>
            </a:r>
          </a:p>
          <a:p>
            <a:pPr marL="463550" lvl="1" indent="-285750"/>
            <a:r>
              <a:rPr lang="en-GB" altLang="en-US" sz="2400" dirty="0"/>
              <a:t>Bleeding after the menopause</a:t>
            </a:r>
          </a:p>
          <a:p>
            <a:pPr marL="463550" lvl="1" indent="-285750"/>
            <a:r>
              <a:rPr lang="en-GB" altLang="en-US" sz="2400" dirty="0"/>
              <a:t>Pain after sex</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7</a:t>
            </a:fld>
            <a:endParaRPr lang="en-GB"/>
          </a:p>
        </p:txBody>
      </p:sp>
      <p:pic>
        <p:nvPicPr>
          <p:cNvPr id="7" name="Picture 6" descr="Icon&#10;&#10;Description automatically generated">
            <a:extLst>
              <a:ext uri="{FF2B5EF4-FFF2-40B4-BE49-F238E27FC236}">
                <a16:creationId xmlns:a16="http://schemas.microsoft.com/office/drawing/2014/main" id="{F48A241F-BA2D-4386-80DB-EC04ED6344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57773" y="1763972"/>
            <a:ext cx="3816484" cy="3816484"/>
          </a:xfrm>
          <a:prstGeom prst="rect">
            <a:avLst/>
          </a:prstGeom>
        </p:spPr>
      </p:pic>
      <p:pic>
        <p:nvPicPr>
          <p:cNvPr id="9" name="Audio 8">
            <a:hlinkClick r:id="" action="ppaction://media"/>
            <a:extLst>
              <a:ext uri="{FF2B5EF4-FFF2-40B4-BE49-F238E27FC236}">
                <a16:creationId xmlns:a16="http://schemas.microsoft.com/office/drawing/2014/main" id="{D0497DEA-738A-4618-856F-7486D81DB88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809886027"/>
      </p:ext>
    </p:extLst>
  </p:cSld>
  <p:clrMapOvr>
    <a:masterClrMapping/>
  </p:clrMapOvr>
  <mc:AlternateContent xmlns:mc="http://schemas.openxmlformats.org/markup-compatibility/2006" xmlns:p14="http://schemas.microsoft.com/office/powerpoint/2010/main">
    <mc:Choice Requires="p14">
      <p:transition spd="slow" p14:dur="2000" advTm="16501"/>
    </mc:Choice>
    <mc:Fallback xmlns="">
      <p:transition spd="slow" advTm="165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Cervical – Anatomy &amp; Physiology</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6668568" cy="4741453"/>
          </a:xfrm>
        </p:spPr>
        <p:txBody>
          <a:bodyPr>
            <a:normAutofit lnSpcReduction="10000"/>
          </a:bodyPr>
          <a:lstStyle/>
          <a:p>
            <a:pPr marL="285750" indent="-285750"/>
            <a:r>
              <a:rPr lang="en-GB" altLang="en-US" kern="0" dirty="0">
                <a:solidFill>
                  <a:srgbClr val="000000"/>
                </a:solidFill>
              </a:rPr>
              <a:t>The cervix is at the base of the cervical canal, beneath the uterus, and forms the opening which leads into the upper part of the vagina</a:t>
            </a:r>
          </a:p>
          <a:p>
            <a:pPr marL="285750" indent="-285750"/>
            <a:r>
              <a:rPr lang="en-GB" altLang="en-US" dirty="0"/>
              <a:t>The area at the base of the cervical canal is called the endocervix</a:t>
            </a:r>
          </a:p>
          <a:p>
            <a:pPr marL="285750" indent="-285750"/>
            <a:r>
              <a:rPr lang="en-GB" altLang="en-US" dirty="0"/>
              <a:t>The area below this, on the cusp of the cervical opening and the outer part of the cervix is known as the ‘transformation zone’; malignancy is most likely to occur in this region</a:t>
            </a:r>
          </a:p>
          <a:p>
            <a:pPr marL="285750" indent="-285750"/>
            <a:r>
              <a:rPr lang="en-GB" altLang="en-US" dirty="0"/>
              <a:t>The area on the protruding part of the cervix at the top of the vagina, is called the ectocervix (or </a:t>
            </a:r>
            <a:r>
              <a:rPr lang="en-GB" altLang="en-US" dirty="0" err="1"/>
              <a:t>exocervix</a:t>
            </a:r>
            <a:r>
              <a:rPr lang="en-GB" altLang="en-US" dirty="0"/>
              <a:t>)</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8</a:t>
            </a:fld>
            <a:endParaRPr lang="en-GB"/>
          </a:p>
        </p:txBody>
      </p:sp>
      <p:pic>
        <p:nvPicPr>
          <p:cNvPr id="7" name="Picture 6">
            <a:extLst>
              <a:ext uri="{FF2B5EF4-FFF2-40B4-BE49-F238E27FC236}">
                <a16:creationId xmlns:a16="http://schemas.microsoft.com/office/drawing/2014/main" id="{28855A3C-EDDF-4252-A2B7-D18E27D0E63A}"/>
              </a:ext>
            </a:extLst>
          </p:cNvPr>
          <p:cNvPicPr>
            <a:picLocks noChangeAspect="1"/>
          </p:cNvPicPr>
          <p:nvPr/>
        </p:nvPicPr>
        <p:blipFill>
          <a:blip r:embed="rId5"/>
          <a:stretch>
            <a:fillRect/>
          </a:stretch>
        </p:blipFill>
        <p:spPr>
          <a:xfrm>
            <a:off x="7506768" y="1605794"/>
            <a:ext cx="4383633" cy="4571169"/>
          </a:xfrm>
          <a:prstGeom prst="rect">
            <a:avLst/>
          </a:prstGeom>
        </p:spPr>
      </p:pic>
      <p:pic>
        <p:nvPicPr>
          <p:cNvPr id="8" name="Audio 7">
            <a:hlinkClick r:id="" action="ppaction://media"/>
            <a:extLst>
              <a:ext uri="{FF2B5EF4-FFF2-40B4-BE49-F238E27FC236}">
                <a16:creationId xmlns:a16="http://schemas.microsoft.com/office/drawing/2014/main" id="{7774C8CE-42DD-416E-BA82-2A3FA294027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781803731"/>
      </p:ext>
    </p:extLst>
  </p:cSld>
  <p:clrMapOvr>
    <a:masterClrMapping/>
  </p:clrMapOvr>
  <mc:AlternateContent xmlns:mc="http://schemas.openxmlformats.org/markup-compatibility/2006" xmlns:p14="http://schemas.microsoft.com/office/powerpoint/2010/main">
    <mc:Choice Requires="p14">
      <p:transition spd="slow" p14:dur="2000" advTm="16821"/>
    </mc:Choice>
    <mc:Fallback xmlns="">
      <p:transition spd="slow" advTm="168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7FAFB-9426-4F30-8E0B-5CDE8FB5FE53}"/>
              </a:ext>
            </a:extLst>
          </p:cNvPr>
          <p:cNvSpPr>
            <a:spLocks noGrp="1"/>
          </p:cNvSpPr>
          <p:nvPr>
            <p:ph type="title"/>
          </p:nvPr>
        </p:nvSpPr>
        <p:spPr/>
        <p:txBody>
          <a:bodyPr/>
          <a:lstStyle/>
          <a:p>
            <a:r>
              <a:rPr lang="en-GB" dirty="0"/>
              <a:t>Cervical – Regional Lymph Nodes</a:t>
            </a:r>
          </a:p>
        </p:txBody>
      </p:sp>
      <p:sp>
        <p:nvSpPr>
          <p:cNvPr id="3" name="Content Placeholder 2">
            <a:extLst>
              <a:ext uri="{FF2B5EF4-FFF2-40B4-BE49-F238E27FC236}">
                <a16:creationId xmlns:a16="http://schemas.microsoft.com/office/drawing/2014/main" id="{4FA4CC05-1FC3-462E-B858-B8EC05C89724}"/>
              </a:ext>
            </a:extLst>
          </p:cNvPr>
          <p:cNvSpPr>
            <a:spLocks noGrp="1"/>
          </p:cNvSpPr>
          <p:nvPr>
            <p:ph idx="1"/>
          </p:nvPr>
        </p:nvSpPr>
        <p:spPr>
          <a:xfrm>
            <a:off x="838200" y="1435510"/>
            <a:ext cx="7631060" cy="4741453"/>
          </a:xfrm>
        </p:spPr>
        <p:txBody>
          <a:bodyPr>
            <a:normAutofit lnSpcReduction="10000"/>
          </a:bodyPr>
          <a:lstStyle/>
          <a:p>
            <a:pPr>
              <a:buNone/>
            </a:pPr>
            <a:r>
              <a:rPr lang="en-GB" dirty="0"/>
              <a:t>The regional lymph nodes for the Cervix are:</a:t>
            </a:r>
          </a:p>
          <a:p>
            <a:pPr>
              <a:buNone/>
            </a:pPr>
            <a:endParaRPr lang="en-GB" dirty="0"/>
          </a:p>
          <a:p>
            <a:pPr marL="285750" indent="-285750"/>
            <a:r>
              <a:rPr lang="en-GB" dirty="0"/>
              <a:t>Paracervical nodes (near the cervix)</a:t>
            </a:r>
          </a:p>
          <a:p>
            <a:pPr marL="285750" indent="-285750"/>
            <a:r>
              <a:rPr lang="en-GB" dirty="0"/>
              <a:t>Parametrial nodes (in the tissue around the uterus)</a:t>
            </a:r>
          </a:p>
          <a:p>
            <a:pPr marL="285750" indent="-285750"/>
            <a:r>
              <a:rPr lang="en-GB" dirty="0"/>
              <a:t>Hypogastric nodes - </a:t>
            </a:r>
            <a:r>
              <a:rPr lang="en-GB" altLang="en-US" dirty="0"/>
              <a:t>obturator (in the groin) and internal iliac nodes</a:t>
            </a:r>
            <a:endParaRPr lang="en-US" altLang="en-US" dirty="0">
              <a:cs typeface="Arial" panose="020B0604020202020204" pitchFamily="34" charset="0"/>
            </a:endParaRPr>
          </a:p>
          <a:p>
            <a:pPr marL="285750" lvl="1" indent="-285750"/>
            <a:r>
              <a:rPr lang="en-GB" sz="2400" dirty="0"/>
              <a:t>Common and external iliac nodes</a:t>
            </a:r>
          </a:p>
          <a:p>
            <a:pPr marL="285750" lvl="1" indent="-285750"/>
            <a:r>
              <a:rPr lang="en-GB" sz="2400" dirty="0"/>
              <a:t>Presacral nodes (in front of the base of the spine)</a:t>
            </a:r>
          </a:p>
          <a:p>
            <a:pPr marL="285750" lvl="1" indent="-285750"/>
            <a:r>
              <a:rPr lang="en-GB" sz="2400" dirty="0"/>
              <a:t>Lateral sacral nodes (also at the base of the spine)</a:t>
            </a:r>
          </a:p>
          <a:p>
            <a:pPr marL="285750" lvl="1" indent="-285750"/>
            <a:r>
              <a:rPr lang="en-GB" sz="2400" dirty="0"/>
              <a:t>Para-aortic nodes (located near the aorta, the main artery in the body)</a:t>
            </a:r>
          </a:p>
          <a:p>
            <a:endParaRPr lang="en-GB" dirty="0"/>
          </a:p>
        </p:txBody>
      </p:sp>
      <p:sp>
        <p:nvSpPr>
          <p:cNvPr id="4" name="Date Placeholder 3">
            <a:extLst>
              <a:ext uri="{FF2B5EF4-FFF2-40B4-BE49-F238E27FC236}">
                <a16:creationId xmlns:a16="http://schemas.microsoft.com/office/drawing/2014/main" id="{55EBD675-0124-4544-8716-50E5902E4B96}"/>
              </a:ext>
            </a:extLst>
          </p:cNvPr>
          <p:cNvSpPr>
            <a:spLocks noGrp="1"/>
          </p:cNvSpPr>
          <p:nvPr>
            <p:ph type="dt" sz="half" idx="10"/>
          </p:nvPr>
        </p:nvSpPr>
        <p:spPr/>
        <p:txBody>
          <a:bodyPr/>
          <a:lstStyle/>
          <a:p>
            <a:fld id="{F0047545-05D9-4679-8C04-5ACF96FDFEB0}" type="datetime1">
              <a:rPr lang="en-GB" smtClean="0"/>
              <a:t>12/06/2024</a:t>
            </a:fld>
            <a:endParaRPr lang="en-GB"/>
          </a:p>
        </p:txBody>
      </p:sp>
      <p:sp>
        <p:nvSpPr>
          <p:cNvPr id="5" name="Footer Placeholder 4">
            <a:extLst>
              <a:ext uri="{FF2B5EF4-FFF2-40B4-BE49-F238E27FC236}">
                <a16:creationId xmlns:a16="http://schemas.microsoft.com/office/drawing/2014/main" id="{C531C77C-4CF1-4BE4-9810-9B57A9E354CC}"/>
              </a:ext>
            </a:extLst>
          </p:cNvPr>
          <p:cNvSpPr>
            <a:spLocks noGrp="1"/>
          </p:cNvSpPr>
          <p:nvPr>
            <p:ph type="ftr" sz="quarter" idx="11"/>
          </p:nvPr>
        </p:nvSpPr>
        <p:spPr/>
        <p:txBody>
          <a:bodyPr/>
          <a:lstStyle/>
          <a:p>
            <a:r>
              <a:rPr lang="en-GB"/>
              <a:t>© 2021 National Disease Registration Service (NDRS). All Rights Reserved</a:t>
            </a:r>
            <a:endParaRPr lang="en-GB" dirty="0"/>
          </a:p>
        </p:txBody>
      </p:sp>
      <p:sp>
        <p:nvSpPr>
          <p:cNvPr id="6" name="Slide Number Placeholder 5">
            <a:extLst>
              <a:ext uri="{FF2B5EF4-FFF2-40B4-BE49-F238E27FC236}">
                <a16:creationId xmlns:a16="http://schemas.microsoft.com/office/drawing/2014/main" id="{A860F56D-4F61-4D4F-A662-5B6D325FFC58}"/>
              </a:ext>
            </a:extLst>
          </p:cNvPr>
          <p:cNvSpPr>
            <a:spLocks noGrp="1"/>
          </p:cNvSpPr>
          <p:nvPr>
            <p:ph type="sldNum" sz="quarter" idx="12"/>
          </p:nvPr>
        </p:nvSpPr>
        <p:spPr/>
        <p:txBody>
          <a:bodyPr/>
          <a:lstStyle/>
          <a:p>
            <a:fld id="{B33FDC71-8906-4088-9FB1-76CBC632085F}" type="slidenum">
              <a:rPr lang="en-GB" smtClean="0"/>
              <a:t>9</a:t>
            </a:fld>
            <a:endParaRPr lang="en-GB"/>
          </a:p>
        </p:txBody>
      </p:sp>
      <p:grpSp>
        <p:nvGrpSpPr>
          <p:cNvPr id="7" name="Group 6">
            <a:extLst>
              <a:ext uri="{FF2B5EF4-FFF2-40B4-BE49-F238E27FC236}">
                <a16:creationId xmlns:a16="http://schemas.microsoft.com/office/drawing/2014/main" id="{9294EC1C-97EA-4CC8-8CCC-0D51B8D45AB7}"/>
              </a:ext>
            </a:extLst>
          </p:cNvPr>
          <p:cNvGrpSpPr/>
          <p:nvPr/>
        </p:nvGrpSpPr>
        <p:grpSpPr>
          <a:xfrm>
            <a:off x="8469260" y="1534333"/>
            <a:ext cx="3396221" cy="4517565"/>
            <a:chOff x="5135220" y="1052736"/>
            <a:chExt cx="4008780" cy="5332375"/>
          </a:xfrm>
        </p:grpSpPr>
        <p:pic>
          <p:nvPicPr>
            <p:cNvPr id="8" name="Graphic 7">
              <a:extLst>
                <a:ext uri="{FF2B5EF4-FFF2-40B4-BE49-F238E27FC236}">
                  <a16:creationId xmlns:a16="http://schemas.microsoft.com/office/drawing/2014/main" id="{49BD806F-B316-478D-BDFC-77313B309A7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31" y="1052736"/>
              <a:ext cx="3582336" cy="5112568"/>
            </a:xfrm>
            <a:prstGeom prst="rect">
              <a:avLst/>
            </a:prstGeom>
          </p:spPr>
        </p:pic>
        <p:sp>
          <p:nvSpPr>
            <p:cNvPr id="9" name="Rectangle 8">
              <a:extLst>
                <a:ext uri="{FF2B5EF4-FFF2-40B4-BE49-F238E27FC236}">
                  <a16:creationId xmlns:a16="http://schemas.microsoft.com/office/drawing/2014/main" id="{FC329363-ED64-42A0-97B4-4266EF01D21D}"/>
                </a:ext>
              </a:extLst>
            </p:cNvPr>
            <p:cNvSpPr/>
            <p:nvPr/>
          </p:nvSpPr>
          <p:spPr>
            <a:xfrm>
              <a:off x="5135220" y="5985001"/>
              <a:ext cx="4008780" cy="400110"/>
            </a:xfrm>
            <a:prstGeom prst="rect">
              <a:avLst/>
            </a:prstGeom>
          </p:spPr>
          <p:txBody>
            <a:bodyPr wrap="square">
              <a:spAutoFit/>
            </a:bodyPr>
            <a:lstStyle/>
            <a:p>
              <a:r>
                <a:rPr lang="en-US" sz="1000" dirty="0"/>
                <a:t>http://</a:t>
              </a:r>
              <a:r>
                <a:rPr lang="en-US" sz="1000" dirty="0" err="1"/>
                <a:t>training.seer.cancer.gov</a:t>
              </a:r>
              <a:r>
                <a:rPr lang="en-US" sz="1000" dirty="0"/>
                <a:t>/ss_module08_lymph_leuk/lymph_unit02_sec02_reg_lns.html</a:t>
              </a:r>
            </a:p>
          </p:txBody>
        </p:sp>
      </p:grpSp>
      <p:pic>
        <p:nvPicPr>
          <p:cNvPr id="18" name="Audio 17">
            <a:hlinkClick r:id="" action="ppaction://media"/>
            <a:extLst>
              <a:ext uri="{FF2B5EF4-FFF2-40B4-BE49-F238E27FC236}">
                <a16:creationId xmlns:a16="http://schemas.microsoft.com/office/drawing/2014/main" id="{CE61BAD8-028B-E931-E4B9-4B5870E1A79E}"/>
              </a:ext>
            </a:extLst>
          </p:cNvPr>
          <p:cNvPicPr>
            <a:picLocks noChangeAspect="1"/>
          </p:cNvPicPr>
          <p:nvPr>
            <a:audioFile r:link="rId2"/>
            <p:extLst>
              <p:ext uri="{DAA4B4D4-6D71-4841-9C94-3DE7FCFB9230}">
                <p14:media xmlns:p14="http://schemas.microsoft.com/office/powerpoint/2010/main" r:embed="rId1"/>
              </p:ext>
            </p:extLst>
          </p:nvPr>
        </p:nvPicPr>
        <p:blipFill>
          <a:blip r:embed="rId7"/>
          <a:srcRect l="-16667" t="-16667" r="-16667" b="-16667"/>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76193243"/>
      </p:ext>
    </p:extLst>
  </p:cSld>
  <p:clrMapOvr>
    <a:masterClrMapping/>
  </p:clrMapOvr>
  <mc:AlternateContent xmlns:mc="http://schemas.openxmlformats.org/markup-compatibility/2006" xmlns:p14="http://schemas.microsoft.com/office/powerpoint/2010/main">
    <mc:Choice Requires="p14">
      <p:transition spd="slow" p14:dur="2000" advTm="27132"/>
    </mc:Choice>
    <mc:Fallback xmlns="">
      <p:transition spd="slow" advTm="271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8"/>
                </p:tgtEl>
              </p:cMediaNode>
            </p:audio>
          </p:childTnLst>
        </p:cTn>
      </p:par>
    </p:tnLst>
  </p:timing>
</p:sld>
</file>

<file path=ppt/theme/theme1.xml><?xml version="1.0" encoding="utf-8"?>
<a:theme xmlns:a="http://schemas.openxmlformats.org/drawingml/2006/main" name="NDRS">
  <a:themeElements>
    <a:clrScheme name="NDRS">
      <a:dk1>
        <a:srgbClr val="353535"/>
      </a:dk1>
      <a:lt1>
        <a:sysClr val="window" lastClr="FFFFFF"/>
      </a:lt1>
      <a:dk2>
        <a:srgbClr val="238789"/>
      </a:dk2>
      <a:lt2>
        <a:srgbClr val="DBEFF9"/>
      </a:lt2>
      <a:accent1>
        <a:srgbClr val="005EB8"/>
      </a:accent1>
      <a:accent2>
        <a:srgbClr val="0187CD"/>
      </a:accent2>
      <a:accent3>
        <a:srgbClr val="238789"/>
      </a:accent3>
      <a:accent4>
        <a:srgbClr val="2AA8AA"/>
      </a:accent4>
      <a:accent5>
        <a:srgbClr val="768692"/>
      </a:accent5>
      <a:accent6>
        <a:srgbClr val="425563"/>
      </a:accent6>
      <a:hlink>
        <a:srgbClr val="2AA8AA"/>
      </a:hlink>
      <a:folHlink>
        <a:srgbClr val="238789"/>
      </a:folHlink>
    </a:clrScheme>
    <a:fontScheme name="NDRS">
      <a:majorFont>
        <a:latin typeface="Merriweather"/>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MigrationWizId xmlns="7b410ab3-33f9-46b0-a7e8-8030da7493ff" xsi:nil="true"/>
    <MigrationWizIdPermissions xmlns="7b410ab3-33f9-46b0-a7e8-8030da7493ff" xsi:nil="true"/>
    <_ip_UnifiedCompliancePolicyProperties xmlns="http://schemas.microsoft.com/sharepoint/v3" xsi:nil="true"/>
    <MigrationWizIdDocumentLibraryPermissions xmlns="7b410ab3-33f9-46b0-a7e8-8030da7493ff" xsi:nil="true"/>
    <MigrationWizIdPermissionLevels xmlns="7b410ab3-33f9-46b0-a7e8-8030da7493ff" xsi:nil="true"/>
    <MigrationWizIdSecurityGroups xmlns="7b410ab3-33f9-46b0-a7e8-8030da7493ff" xsi:nil="true"/>
    <lcf76f155ced4ddcb4097134ff3c332f xmlns="7b410ab3-33f9-46b0-a7e8-8030da7493ff">
      <Terms xmlns="http://schemas.microsoft.com/office/infopath/2007/PartnerControls"/>
    </lcf76f155ced4ddcb4097134ff3c332f>
    <TaxCatchAll xmlns="d90b2148-dfd5-4925-bdbf-65fefdd6aea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29F85E8B3FABB48B90AA3860CF86BF5" ma:contentTypeVersion="19" ma:contentTypeDescription="Create a new document." ma:contentTypeScope="" ma:versionID="3035b928b70e928d4938a11b644cbec6">
  <xsd:schema xmlns:xsd="http://www.w3.org/2001/XMLSchema" xmlns:xs="http://www.w3.org/2001/XMLSchema" xmlns:p="http://schemas.microsoft.com/office/2006/metadata/properties" xmlns:ns1="http://schemas.microsoft.com/sharepoint/v3" xmlns:ns2="7b410ab3-33f9-46b0-a7e8-8030da7493ff" xmlns:ns3="d90b2148-dfd5-4925-bdbf-65fefdd6aea1" targetNamespace="http://schemas.microsoft.com/office/2006/metadata/properties" ma:root="true" ma:fieldsID="a0f8e6f0a4df77d007b5f24b5626b94d" ns1:_="" ns2:_="" ns3:_="">
    <xsd:import namespace="http://schemas.microsoft.com/sharepoint/v3"/>
    <xsd:import namespace="7b410ab3-33f9-46b0-a7e8-8030da7493ff"/>
    <xsd:import namespace="d90b2148-dfd5-4925-bdbf-65fefdd6aea1"/>
    <xsd:element name="properties">
      <xsd:complexType>
        <xsd:sequence>
          <xsd:element name="documentManagement">
            <xsd:complexType>
              <xsd:all>
                <xsd:element ref="ns2:MigrationWizId" minOccurs="0"/>
                <xsd:element ref="ns2:MigrationWizIdPermissions" minOccurs="0"/>
                <xsd:element ref="ns2:MigrationWizIdPermissionLevels" minOccurs="0"/>
                <xsd:element ref="ns2:MigrationWizIdDocumentLibraryPermissions" minOccurs="0"/>
                <xsd:element ref="ns2:MigrationWizIdSecurityGroups" minOccurs="0"/>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2:MediaServiceObjectDetectorVersions" minOccurs="0"/>
                <xsd:element ref="ns2:MediaServiceSearchPropertie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410ab3-33f9-46b0-a7e8-8030da7493ff"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PermissionLevels" ma:index="10" nillable="true" ma:displayName="MigrationWizIdPermissionLevels" ma:internalName="MigrationWizIdPermissionLevels">
      <xsd:simpleType>
        <xsd:restriction base="dms:Text"/>
      </xsd:simpleType>
    </xsd:element>
    <xsd:element name="MigrationWizIdDocumentLibraryPermissions" ma:index="11" nillable="true" ma:displayName="MigrationWizIdDocumentLibraryPermissions" ma:internalName="MigrationWizIdDocumentLibraryPermissions">
      <xsd:simpleType>
        <xsd:restriction base="dms:Text"/>
      </xsd:simpleType>
    </xsd:element>
    <xsd:element name="MigrationWizIdSecurityGroups" ma:index="12" nillable="true" ma:displayName="MigrationWizIdSecurityGroups" ma:internalName="MigrationWizIdSecurityGroups">
      <xsd:simpleType>
        <xsd:restriction base="dms:Text"/>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DateTaken" ma:index="24" nillable="true" ma:displayName="MediaServiceDateTaken" ma:hidden="true" ma:indexed="true" ma:internalName="MediaServiceDateTake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0b2148-dfd5-4925-bdbf-65fefdd6aea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af1a5ab-8bb6-4b49-b6e6-7199d5cde894}" ma:internalName="TaxCatchAll" ma:showField="CatchAllData" ma:web="d90b2148-dfd5-4925-bdbf-65fefdd6aea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6F44F45-0509-448F-B700-00270167C31B}">
  <ds:schemaRefs>
    <ds:schemaRef ds:uri="http://schemas.microsoft.com/sharepoint/v3/contenttype/forms"/>
  </ds:schemaRefs>
</ds:datastoreItem>
</file>

<file path=customXml/itemProps2.xml><?xml version="1.0" encoding="utf-8"?>
<ds:datastoreItem xmlns:ds="http://schemas.openxmlformats.org/officeDocument/2006/customXml" ds:itemID="{072024DB-DD24-419A-AD51-AA142FDF4A48}">
  <ds:schemaRefs>
    <ds:schemaRef ds:uri="http://schemas.microsoft.com/sharepoint/v3"/>
    <ds:schemaRef ds:uri="http://purl.org/dc/dcmitype/"/>
    <ds:schemaRef ds:uri="d90b2148-dfd5-4925-bdbf-65fefdd6aea1"/>
    <ds:schemaRef ds:uri="http://schemas.microsoft.com/office/infopath/2007/PartnerControls"/>
    <ds:schemaRef ds:uri="7b410ab3-33f9-46b0-a7e8-8030da7493ff"/>
    <ds:schemaRef ds:uri="http://purl.org/dc/elements/1.1/"/>
    <ds:schemaRef ds:uri="http://schemas.openxmlformats.org/package/2006/metadata/core-properties"/>
    <ds:schemaRef ds:uri="http://www.w3.org/XML/1998/namespace"/>
    <ds:schemaRef ds:uri="http://schemas.microsoft.com/office/2006/documentManagement/type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F01D68BD-17A9-4D9D-B752-F17B060713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b410ab3-33f9-46b0-a7e8-8030da7493ff"/>
    <ds:schemaRef ds:uri="d90b2148-dfd5-4925-bdbf-65fefdd6ae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9718</TotalTime>
  <Words>3887</Words>
  <Application>Microsoft Office PowerPoint</Application>
  <PresentationFormat>Widescreen</PresentationFormat>
  <Paragraphs>396</Paragraphs>
  <Slides>34</Slides>
  <Notes>34</Notes>
  <HiddenSlides>0</HiddenSlides>
  <MMClips>34</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ＭＳ Ｐゴシック</vt:lpstr>
      <vt:lpstr>Arial</vt:lpstr>
      <vt:lpstr>Arial Nova</vt:lpstr>
      <vt:lpstr>Arial Nova Light</vt:lpstr>
      <vt:lpstr>Calibri</vt:lpstr>
      <vt:lpstr>Segoe UI</vt:lpstr>
      <vt:lpstr>Segoe UI Semibold</vt:lpstr>
      <vt:lpstr>NDRS</vt:lpstr>
      <vt:lpstr>National Disease Registration Service (NDRS)</vt:lpstr>
      <vt:lpstr>Agenda</vt:lpstr>
      <vt:lpstr>Introduction</vt:lpstr>
      <vt:lpstr>Types of Gynaecological tumour</vt:lpstr>
      <vt:lpstr>Cervical tumours</vt:lpstr>
      <vt:lpstr>Cervical – Causes &amp; Risk Factors</vt:lpstr>
      <vt:lpstr>Cervical – Signs &amp; Symptoms</vt:lpstr>
      <vt:lpstr>Cervical – Anatomy &amp; Physiology</vt:lpstr>
      <vt:lpstr>Cervical – Regional Lymph Nodes</vt:lpstr>
      <vt:lpstr>Cervical - Diagnosis</vt:lpstr>
      <vt:lpstr>Cervical - Diagnosis</vt:lpstr>
      <vt:lpstr>Cervical - Morphology</vt:lpstr>
      <vt:lpstr>Cervical - Morphology</vt:lpstr>
      <vt:lpstr>Cervical - Morphology</vt:lpstr>
      <vt:lpstr>Cervical - Morphology</vt:lpstr>
      <vt:lpstr>Cervical – Topography - Invasive</vt:lpstr>
      <vt:lpstr>Cervical – Topography – In Situ</vt:lpstr>
      <vt:lpstr>Cervical – Topography – Unknown or Uncertain Behaviour</vt:lpstr>
      <vt:lpstr>Cervical - Grade</vt:lpstr>
      <vt:lpstr>Cervical - Stage</vt:lpstr>
      <vt:lpstr>Cervical - Treatment</vt:lpstr>
      <vt:lpstr>Cervical – Treatment - Surgery</vt:lpstr>
      <vt:lpstr>Cervical – Treatment - Surgery</vt:lpstr>
      <vt:lpstr>Cervical – Treatment - Radiotherapy</vt:lpstr>
      <vt:lpstr>Cervical – Treatment - Chemotherapy</vt:lpstr>
      <vt:lpstr>Summary</vt:lpstr>
      <vt:lpstr>Summary</vt:lpstr>
      <vt:lpstr>Summary</vt:lpstr>
      <vt:lpstr>Summary</vt:lpstr>
      <vt:lpstr>Summary</vt:lpstr>
      <vt:lpstr>Summary</vt:lpstr>
      <vt:lpstr>Summary </vt:lpstr>
      <vt:lpstr>Acknowledgements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NDRS</dc:creator>
  <cp:keywords>COSD</cp:keywords>
  <cp:lastModifiedBy>MOLLETT, Marianne (NHS ENGLAND - X26)</cp:lastModifiedBy>
  <cp:revision>245</cp:revision>
  <cp:lastPrinted>2022-12-09T14:06:46Z</cp:lastPrinted>
  <dcterms:created xsi:type="dcterms:W3CDTF">2021-02-08T11:29:00Z</dcterms:created>
  <dcterms:modified xsi:type="dcterms:W3CDTF">2024-06-12T11:44:46Z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0x010100B29F85E8B3FABB48B90AA3860CF86BF5</vt:lpwstr>
  </property>
  <property fmtid="{D5CDD505-2E9C-101B-9397-08002B2CF9AE}" pid="3" name="MediaServiceImageTags">
    <vt:lpwstr/>
  </property>
</Properties>
</file>