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9"/>
  </p:notesMasterIdLst>
  <p:handoutMasterIdLst>
    <p:handoutMasterId r:id="rId60"/>
  </p:handoutMasterIdLst>
  <p:sldIdLst>
    <p:sldId id="265" r:id="rId5"/>
    <p:sldId id="583" r:id="rId6"/>
    <p:sldId id="271" r:id="rId7"/>
    <p:sldId id="266" r:id="rId8"/>
    <p:sldId id="589" r:id="rId9"/>
    <p:sldId id="588" r:id="rId10"/>
    <p:sldId id="594" r:id="rId11"/>
    <p:sldId id="593" r:id="rId12"/>
    <p:sldId id="607" r:id="rId13"/>
    <p:sldId id="617" r:id="rId14"/>
    <p:sldId id="587" r:id="rId15"/>
    <p:sldId id="586" r:id="rId16"/>
    <p:sldId id="601" r:id="rId17"/>
    <p:sldId id="599" r:id="rId18"/>
    <p:sldId id="597" r:id="rId19"/>
    <p:sldId id="595" r:id="rId20"/>
    <p:sldId id="720" r:id="rId21"/>
    <p:sldId id="635" r:id="rId22"/>
    <p:sldId id="725" r:id="rId23"/>
    <p:sldId id="726" r:id="rId24"/>
    <p:sldId id="585" r:id="rId25"/>
    <p:sldId id="590" r:id="rId26"/>
    <p:sldId id="722" r:id="rId27"/>
    <p:sldId id="634" r:id="rId28"/>
    <p:sldId id="609" r:id="rId29"/>
    <p:sldId id="592" r:id="rId30"/>
    <p:sldId id="591" r:id="rId31"/>
    <p:sldId id="618" r:id="rId32"/>
    <p:sldId id="616" r:id="rId33"/>
    <p:sldId id="619" r:id="rId34"/>
    <p:sldId id="615" r:id="rId35"/>
    <p:sldId id="620" r:id="rId36"/>
    <p:sldId id="727" r:id="rId37"/>
    <p:sldId id="723" r:id="rId38"/>
    <p:sldId id="611" r:id="rId39"/>
    <p:sldId id="612" r:id="rId40"/>
    <p:sldId id="614" r:id="rId41"/>
    <p:sldId id="610" r:id="rId42"/>
    <p:sldId id="621" r:id="rId43"/>
    <p:sldId id="606" r:id="rId44"/>
    <p:sldId id="622" r:id="rId45"/>
    <p:sldId id="605" r:id="rId46"/>
    <p:sldId id="604" r:id="rId47"/>
    <p:sldId id="603" r:id="rId48"/>
    <p:sldId id="571" r:id="rId49"/>
    <p:sldId id="628" r:id="rId50"/>
    <p:sldId id="633" r:id="rId51"/>
    <p:sldId id="632" r:id="rId52"/>
    <p:sldId id="631" r:id="rId53"/>
    <p:sldId id="630" r:id="rId54"/>
    <p:sldId id="718" r:id="rId55"/>
    <p:sldId id="458" r:id="rId56"/>
    <p:sldId id="578" r:id="rId57"/>
    <p:sldId id="724" r:id="rId58"/>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583"/>
            <p14:sldId id="271"/>
            <p14:sldId id="266"/>
            <p14:sldId id="589"/>
            <p14:sldId id="588"/>
            <p14:sldId id="594"/>
            <p14:sldId id="593"/>
            <p14:sldId id="607"/>
            <p14:sldId id="617"/>
            <p14:sldId id="587"/>
            <p14:sldId id="586"/>
            <p14:sldId id="601"/>
            <p14:sldId id="599"/>
            <p14:sldId id="597"/>
            <p14:sldId id="595"/>
            <p14:sldId id="720"/>
            <p14:sldId id="635"/>
            <p14:sldId id="725"/>
            <p14:sldId id="726"/>
            <p14:sldId id="585"/>
            <p14:sldId id="590"/>
            <p14:sldId id="722"/>
            <p14:sldId id="634"/>
            <p14:sldId id="609"/>
            <p14:sldId id="592"/>
            <p14:sldId id="591"/>
            <p14:sldId id="618"/>
            <p14:sldId id="616"/>
            <p14:sldId id="619"/>
            <p14:sldId id="615"/>
            <p14:sldId id="620"/>
            <p14:sldId id="727"/>
            <p14:sldId id="723"/>
            <p14:sldId id="611"/>
            <p14:sldId id="612"/>
            <p14:sldId id="614"/>
            <p14:sldId id="610"/>
            <p14:sldId id="621"/>
            <p14:sldId id="606"/>
            <p14:sldId id="622"/>
            <p14:sldId id="605"/>
            <p14:sldId id="604"/>
            <p14:sldId id="603"/>
            <p14:sldId id="571"/>
            <p14:sldId id="628"/>
            <p14:sldId id="633"/>
            <p14:sldId id="632"/>
            <p14:sldId id="631"/>
            <p14:sldId id="630"/>
            <p14:sldId id="718"/>
            <p14:sldId id="458"/>
            <p14:sldId id="578"/>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329E6A"/>
    <a:srgbClr val="228789"/>
    <a:srgbClr val="E8F1F1"/>
    <a:srgbClr val="425563"/>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06" autoAdjust="0"/>
    <p:restoredTop sz="83051" autoAdjust="0"/>
  </p:normalViewPr>
  <p:slideViewPr>
    <p:cSldViewPr snapToGrid="0">
      <p:cViewPr varScale="1">
        <p:scale>
          <a:sx n="92" d="100"/>
          <a:sy n="92" d="100"/>
        </p:scale>
        <p:origin x="828" y="72"/>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4T16:26:34.114"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04/12/2025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04/12/2025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Breast tumours,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4060786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t>
            </a:r>
            <a:r>
              <a:rPr lang="en-GB" dirty="0" err="1"/>
              <a:t>mets</a:t>
            </a:r>
            <a:r>
              <a:rPr lang="en-GB" dirty="0"/>
              <a:t> are suspected, there may be further imaging and potentially,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674290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the purposes of classifying invasive cancers, the breast is split into four quadrants plus the axillary tail and the nipple.  Invasive tumours are classified as C50 … </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481585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…plus a final digit that denotes the exact location, which might be in the middle of the breast…</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961964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towards the centre of the body…</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748021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towards the arm…</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406516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towards the armpit, overlapping the boundaries of the breast regions…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165962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not specified. This code is applicable where there are multiple tumours of the same morphological type in the same breast - but in different regions.  Where a patient has a single tumour in the breast, please use the exact ICD10 code that corresponds to the location of the primary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423352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 patient is diagnosed with a primary tumour in each breast, each breast will require a separate pathway. Similarly, where there are multiple tumours in one breast but the morphology differs, each tumour will require its own pathway and exact ICD10 code.</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848427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clinicians may use the “Clock face” approach when describing the location of a tumour.  Please be aware that laterality is important with the clock face description as a 4 o’clock description would translate to different ICD10 codes for left and right breasts</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11228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recording a metastatic breast cancer, which may be a new primary cancer with </a:t>
            </a:r>
            <a:r>
              <a:rPr lang="en-GB" dirty="0" err="1"/>
              <a:t>mets</a:t>
            </a:r>
            <a:r>
              <a:rPr lang="en-GB" dirty="0"/>
              <a:t>, a recurrence or a progression, it’s important to record the primary ICD10 code correctly.  Where the primary tumour has been identified as a breast cancer – this would be detailed in the pathology report - the primary ICD10 code would always be relevant to the </a:t>
            </a:r>
            <a:r>
              <a:rPr lang="en-GB" b="0" dirty="0"/>
              <a:t>primary</a:t>
            </a:r>
            <a:r>
              <a:rPr lang="en-GB" dirty="0"/>
              <a:t> cancer, not to the metastasis. Details of the site and type of the metastases would need to be recorded under Mets at Diagnosis instead. If recording a new primary diagnosis of a known primary with distant </a:t>
            </a:r>
            <a:r>
              <a:rPr lang="en-GB" dirty="0" err="1"/>
              <a:t>mets</a:t>
            </a:r>
            <a:r>
              <a:rPr lang="en-GB" dirty="0"/>
              <a:t>, please record an M stage of M1</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509566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look at the some facts about breast tumours, the anatomy &amp; physiology of the breast … and the diagnosis &amp; treatment of both invasive and non-invasive tumours.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50304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recording a breast cancer recurrence, a guidance sheet can be downloaded from the NDRS website. Where the primary tumour site is </a:t>
            </a:r>
            <a:r>
              <a:rPr lang="en-GB" b="1" dirty="0"/>
              <a:t>unknown</a:t>
            </a:r>
            <a:r>
              <a:rPr lang="en-GB" dirty="0"/>
              <a:t>, a secondary tumour ICD10 code, such as C80, may be used instead.  Secondary tumour ICD10 codes, recurrences and progressions do not require a stage for the purposes of COSD.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87953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carcinomas of no special type account for around 70% of invasive breast tumours.  </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864345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Roughly 15% of invasive breast tumours are Lobular 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457328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Pagets disease is found in around 4% of cases.  Pagets may also involve a tumour behind the nipple which may be invasive or in situ, but all instances of Pagets Disease are classified under the relevant C50 code in ICD10.</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461094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rare morphologies of invasive breast cancer include Lymphoma of the breast … which should always be coded to the relevant lymphoma in ICD10 … Basal–like and malignant Phyllodes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36575426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Up to 5% of breast cancers are inflammatory cancers, meaning the cancer cells have blocked the drainage ducts for lymph fluid.  This can lead to the breast becoming hot and swollen</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551270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situ breast tumours are ICD10 coded according to the morphology of the tumour.  Ductal in situ tumours are coded as D05.1…</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8882075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lobular in situ tumours are D05.0</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08397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Whether or not the tumour cells have receptors for certain hormones can indicate the likely effectiveness of specific treatments.  One of those hormones is oestrogen, another is progesterone…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41489623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together are used to calculate the Allred score that indicates how well a hormonal or biological therapy might work</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399038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start with Causes and Risk factors.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5013611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Human Epidermal Growth Factor 2 (or HER2) receptors are abundant in some tumours.  These tumours are more likely to respond well to treatments that are targeted to block the receptors</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213840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Breast tumours are graded using a system that looks at specific elements of the tumour cells.  Grade 1 (or Low grade) cells look much more like normal breast cells than grade 3 (or High grade) cells</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8635976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While clinicians prefer to use NPI when making treatment decisions for breast cancer patients, invasive breast tumours must be staged using the appropriate UICC TNM version for the purposes of COSD. </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0925911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For details on recording Stage please refer to the NDRS training module: KPI-TNM Staging 101</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849595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Please be aware that, where applicable, micro-invasion is only recordable for a pathologically determined T1 tumour and micro-</a:t>
            </a:r>
            <a:r>
              <a:rPr lang="en-GB" dirty="0" err="1"/>
              <a:t>mets</a:t>
            </a:r>
            <a:r>
              <a:rPr lang="en-GB" dirty="0"/>
              <a:t> are only recordable for a pathologically determined N1 stage.  Also, when recording the stage for Paget’s disease, the stage is normally determined by the background tumour.</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41010931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t>Some patients will undergo a non-surgical 1</a:t>
            </a:r>
            <a:r>
              <a:rPr lang="en-GB" sz="1300" baseline="30000" dirty="0"/>
              <a:t>st</a:t>
            </a:r>
            <a:r>
              <a:rPr lang="en-GB" sz="1300" dirty="0"/>
              <a:t> treatment such as hormones or chemotherapy, meaning the pathway must have a pre-treatment stage recorded. It’s derived by the clinical team, based on physical examination, imaging – in most cases, a biopsy - plus any other relevant examinations. Where there is no suspicion of metastatic deposits, it’s expected that the clinical team would direct administrators to record M0. </a:t>
            </a:r>
            <a:r>
              <a:rPr lang="en-GB" sz="1200" dirty="0"/>
              <a:t>It should be noted that if a patient has an M1 stage, but the T and N stages are not available, we will accept M1 as a complete stage.</a:t>
            </a:r>
            <a:endParaRPr lang="en-GB" dirty="0"/>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4908554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t>The Integrated stage is determined following surgery as the 1</a:t>
            </a:r>
            <a:r>
              <a:rPr lang="en-GB" sz="1300" baseline="30000" dirty="0"/>
              <a:t>st</a:t>
            </a:r>
            <a:r>
              <a:rPr lang="en-GB" sz="1300" dirty="0"/>
              <a:t> treatment.  This is determined from the integration of the pathological T &amp; N stage and any other information collected such as metastasis which is usually arrived at by clinical means. Again, where there’s no suspicion of </a:t>
            </a:r>
            <a:r>
              <a:rPr lang="en-GB" sz="1300" dirty="0" err="1"/>
              <a:t>mets</a:t>
            </a:r>
            <a:r>
              <a:rPr lang="en-GB" sz="1300" dirty="0"/>
              <a:t>, it’s expected that the clinical team would direct administrators to record M0. </a:t>
            </a:r>
            <a:endParaRPr lang="en-GB" dirty="0"/>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4124255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Nottingham Prognostic Indicator is a pathological classification to help clinical teams assess the patient’s outlook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8283763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t>Breast cancers may be treated using several approaches depending on a number of factors including the fitness of the patient, the type of cancer, the stage and the grade.  A patient may be treated neo-adjuvantly… for instance, hormones, radiotherapy or chemotherapy may be used to downstage a tumour prior to surgery.  These treatments may also be given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9158617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surgeries will leave the breast largely intact.  These might include an excision biopsy if it’s removed the entire tumour … or a wide local excision.</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2638644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While a small percentage of breast cancers arise in men, roughly 95% of breast cancer cases are in women …. and older women have a higher risk of developing the disease.  Other risk factors include previous hormone treatments, not having had children and a high level of dietary fats.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4412380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radical breast conserving surgery might remove a larger part of the breast but include a procedure to reconstruct it ….</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24530851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the entire breast might be removed. Mastectomies may be radical, simple or skin sparing which allows for reconstruction by any one of a number of methods.</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27528772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may be used for any stage of breast cancer where the morphology is likely to respond to the drugs used…</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30180277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External beam radiotherapy may be used both before or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33215956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treatment options might include hormones or immunotherapy where the tumour has specific receptors on its cells.</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1040567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31109471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Most breast tumours occur in women, making gender a risk factor.  Other risk factors include increasing age and prior use of hormonal contraceptives or HRT</a:t>
            </a:r>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28473838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Any changes in the appearance, feel or temperature of the breast should be investigated as possible signs of a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47</a:t>
            </a:fld>
            <a:endParaRPr lang="en-GB"/>
          </a:p>
        </p:txBody>
      </p:sp>
    </p:spTree>
    <p:extLst>
      <p:ext uri="{BB962C8B-B14F-4D97-AF65-F5344CB8AC3E}">
        <p14:creationId xmlns:p14="http://schemas.microsoft.com/office/powerpoint/2010/main" val="21291459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Most diagnostic pathways start with a mammogram, ultrasound and -  if deemed necessary - a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48</a:t>
            </a:fld>
            <a:endParaRPr lang="en-GB"/>
          </a:p>
        </p:txBody>
      </p:sp>
    </p:spTree>
    <p:extLst>
      <p:ext uri="{BB962C8B-B14F-4D97-AF65-F5344CB8AC3E}">
        <p14:creationId xmlns:p14="http://schemas.microsoft.com/office/powerpoint/2010/main" val="34877913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Although the clinical teams prefer to use the Nottingham Prognostic Indicator, a TNM stage at diagnosis must be recorded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49</a:t>
            </a:fld>
            <a:endParaRPr lang="en-GB"/>
          </a:p>
        </p:txBody>
      </p:sp>
    </p:spTree>
    <p:extLst>
      <p:ext uri="{BB962C8B-B14F-4D97-AF65-F5344CB8AC3E}">
        <p14:creationId xmlns:p14="http://schemas.microsoft.com/office/powerpoint/2010/main" val="1107318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Whilst screening can detect the asymptomatic breast cancers, any changes should be checked by a doctor – in particular, those shown here which include changes to the breast’s … appearance, skin, shape, size or temperature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9183069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Depending on the characteristics of the tumour and the fitness of the patient, treatments may range from hormones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50</a:t>
            </a:fld>
            <a:endParaRPr lang="en-GB"/>
          </a:p>
        </p:txBody>
      </p:sp>
    </p:spTree>
    <p:extLst>
      <p:ext uri="{BB962C8B-B14F-4D97-AF65-F5344CB8AC3E}">
        <p14:creationId xmlns:p14="http://schemas.microsoft.com/office/powerpoint/2010/main" val="5397293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51</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53</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54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breasts are made up of fat, connective tissue and milk glands which are divided into lobes.  A network of ducts lead from the lobes to the nipple.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901642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Local or regional lymph nodes are deemed to be ipsilateral - meaning on the same side of the body as the primary tumour.  Any lymph node involvement on the opposite side to the tumour may be indicative of distant </a:t>
            </a:r>
            <a:r>
              <a:rPr lang="en-GB" dirty="0" err="1"/>
              <a:t>mets</a:t>
            </a:r>
            <a:r>
              <a:rPr lang="en-GB" dirty="0"/>
              <a:t> or a second primary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863259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Regional lymph nodes would be the axillary, internal mammary, supraclavicular or infraclavicular nodes on the same side as the primary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4136104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 triple assessment to diagnose breast tumours, multiple tests are performed in the same visit</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643022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04/12/2025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04/12/2025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04/12/2025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12.jpe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13.png"/><Relationship Id="rId5" Type="http://schemas.openxmlformats.org/officeDocument/2006/relationships/hyperlink" Target="https://termbrowser.nhs.uk/"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4.png"/><Relationship Id="rId5" Type="http://schemas.openxmlformats.org/officeDocument/2006/relationships/hyperlink" Target="https://termbrowser.nhs.uk/"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image" Target="../media/image2.png"/><Relationship Id="rId5" Type="http://schemas.openxmlformats.org/officeDocument/2006/relationships/image" Target="../media/image18.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6" Type="http://schemas.openxmlformats.org/officeDocument/2006/relationships/image" Target="../media/image2.png"/><Relationship Id="rId5" Type="http://schemas.openxmlformats.org/officeDocument/2006/relationships/image" Target="../media/image19.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5" Type="http://schemas.openxmlformats.org/officeDocument/2006/relationships/image" Target="../media/image2.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2.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6.m4a"/><Relationship Id="rId1" Type="http://schemas.microsoft.com/office/2007/relationships/media" Target="../media/media46.m4a"/><Relationship Id="rId5" Type="http://schemas.openxmlformats.org/officeDocument/2006/relationships/image" Target="../media/image2.pn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7.m4a"/><Relationship Id="rId1" Type="http://schemas.microsoft.com/office/2007/relationships/media" Target="../media/media47.m4a"/><Relationship Id="rId5" Type="http://schemas.openxmlformats.org/officeDocument/2006/relationships/image" Target="../media/image2.png"/><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8.m4a"/><Relationship Id="rId1" Type="http://schemas.microsoft.com/office/2007/relationships/media" Target="../media/media48.m4a"/><Relationship Id="rId5" Type="http://schemas.openxmlformats.org/officeDocument/2006/relationships/image" Target="../media/image2.pn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9.m4a"/><Relationship Id="rId1" Type="http://schemas.microsoft.com/office/2007/relationships/media" Target="../media/media49.m4a"/><Relationship Id="rId5" Type="http://schemas.openxmlformats.org/officeDocument/2006/relationships/image" Target="../media/image2.png"/><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0.m4a"/><Relationship Id="rId1" Type="http://schemas.microsoft.com/office/2007/relationships/media" Target="../media/media50.m4a"/><Relationship Id="rId5" Type="http://schemas.openxmlformats.org/officeDocument/2006/relationships/image" Target="../media/image2.png"/><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1.m4a"/><Relationship Id="rId1" Type="http://schemas.microsoft.com/office/2007/relationships/media" Target="../media/media5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2.m4a"/><Relationship Id="rId1" Type="http://schemas.microsoft.com/office/2007/relationships/media" Target="../media/media5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3.m4a"/><Relationship Id="rId1" Type="http://schemas.microsoft.com/office/2007/relationships/media" Target="../media/media53.m4a"/><Relationship Id="rId6" Type="http://schemas.openxmlformats.org/officeDocument/2006/relationships/image" Target="../media/image2.png"/><Relationship Id="rId5" Type="http://schemas.openxmlformats.org/officeDocument/2006/relationships/image" Target="../media/image21.png"/><Relationship Id="rId4"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54.m4a"/><Relationship Id="rId1" Type="http://schemas.microsoft.com/office/2007/relationships/media" Target="../media/media5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54.xml"/><Relationship Id="rId9" Type="http://schemas.openxmlformats.org/officeDocument/2006/relationships/hyperlink" Target="mailto:p.stacey@nhs.net"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3200" dirty="0"/>
              <a:t>Breast tumours</a:t>
            </a:r>
          </a:p>
          <a:p>
            <a:r>
              <a:rPr lang="en-GB" sz="3200" dirty="0"/>
              <a:t>v8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9CBEA22D-9823-4482-881A-9CB856ED406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14638"/>
    </mc:Choice>
    <mc:Fallback xmlns="">
      <p:transition spd="slow" advTm="146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If metastatic spread is suspected, further tests may be carried out.  These may be in the form of:</a:t>
            </a:r>
          </a:p>
          <a:p>
            <a:pPr lvl="1">
              <a:lnSpc>
                <a:spcPct val="110000"/>
              </a:lnSpc>
            </a:pPr>
            <a:endParaRPr lang="en-GB" altLang="en-US" sz="2400" dirty="0"/>
          </a:p>
          <a:p>
            <a:pPr lvl="1">
              <a:lnSpc>
                <a:spcPct val="110000"/>
              </a:lnSpc>
            </a:pPr>
            <a:r>
              <a:rPr lang="en-GB" altLang="en-US" sz="2400" dirty="0"/>
              <a:t>Lymph node Ultrasound with biopsy</a:t>
            </a:r>
          </a:p>
          <a:p>
            <a:pPr lvl="1">
              <a:lnSpc>
                <a:spcPct val="110000"/>
              </a:lnSpc>
            </a:pPr>
            <a:r>
              <a:rPr lang="en-GB" altLang="en-US" sz="2400" dirty="0"/>
              <a:t>Liver Ultrasound</a:t>
            </a:r>
          </a:p>
          <a:p>
            <a:pPr lvl="1">
              <a:lnSpc>
                <a:spcPct val="110000"/>
              </a:lnSpc>
            </a:pPr>
            <a:r>
              <a:rPr lang="en-GB" altLang="en-US" sz="2400" dirty="0"/>
              <a:t>CT</a:t>
            </a:r>
          </a:p>
          <a:p>
            <a:pPr lvl="1">
              <a:lnSpc>
                <a:spcPct val="110000"/>
              </a:lnSpc>
            </a:pPr>
            <a:r>
              <a:rPr lang="en-GB" altLang="en-US" sz="2400" dirty="0"/>
              <a:t>MRI</a:t>
            </a:r>
          </a:p>
          <a:p>
            <a:pPr lvl="1">
              <a:lnSpc>
                <a:spcPct val="110000"/>
              </a:lnSpc>
            </a:pPr>
            <a:r>
              <a:rPr lang="en-GB" altLang="en-US" sz="2400" dirty="0"/>
              <a:t>Bone Scan</a:t>
            </a:r>
            <a:endParaRPr lang="en-US" altLang="en-US"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BC9C1148-9E45-4209-8A68-88D98AF5F881}"/>
              </a:ext>
            </a:extLst>
          </p:cNvPr>
          <p:cNvPicPr>
            <a:picLocks noChangeAspect="1"/>
          </p:cNvPicPr>
          <p:nvPr/>
        </p:nvPicPr>
        <p:blipFill>
          <a:blip r:embed="rId5"/>
          <a:stretch>
            <a:fillRect/>
          </a:stretch>
        </p:blipFill>
        <p:spPr>
          <a:xfrm>
            <a:off x="8317282" y="2184705"/>
            <a:ext cx="3036518" cy="4137158"/>
          </a:xfrm>
          <a:prstGeom prst="rect">
            <a:avLst/>
          </a:prstGeom>
        </p:spPr>
      </p:pic>
      <p:pic>
        <p:nvPicPr>
          <p:cNvPr id="9" name="Audio 8">
            <a:hlinkClick r:id="" action="ppaction://media"/>
            <a:extLst>
              <a:ext uri="{FF2B5EF4-FFF2-40B4-BE49-F238E27FC236}">
                <a16:creationId xmlns:a16="http://schemas.microsoft.com/office/drawing/2014/main" id="{0C6FAF8B-13D6-4E00-B9C9-64B6F4EAE84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5402954"/>
      </p:ext>
    </p:extLst>
  </p:cSld>
  <p:clrMapOvr>
    <a:masterClrMapping/>
  </p:clrMapOvr>
  <mc:AlternateContent xmlns:mc="http://schemas.openxmlformats.org/markup-compatibility/2006" xmlns:p14="http://schemas.microsoft.com/office/powerpoint/2010/main">
    <mc:Choice Requires="p14">
      <p:transition spd="slow" p14:dur="2000" advTm="9112"/>
    </mc:Choice>
    <mc:Fallback xmlns="">
      <p:transition spd="slow" advTm="91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745998-3B62-44A0-8AD5-8FCBE5CE038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14661" y="2205989"/>
            <a:ext cx="5244942" cy="3114483"/>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13329" cy="4741453"/>
          </a:xfrm>
        </p:spPr>
        <p:txBody>
          <a:bodyPr/>
          <a:lstStyle/>
          <a:p>
            <a:pPr marL="0" indent="0">
              <a:buNone/>
            </a:pPr>
            <a:r>
              <a:rPr lang="en-GB" dirty="0"/>
              <a:t>The breast is divided into four quadrants plus the axillary tail and the nipple</a:t>
            </a:r>
          </a:p>
          <a:p>
            <a:pPr marL="0" indent="0">
              <a:buNone/>
            </a:pPr>
            <a:endParaRPr lang="en-GB" dirty="0"/>
          </a:p>
          <a:p>
            <a:pPr marL="0" indent="0">
              <a:buNone/>
            </a:pPr>
            <a:r>
              <a:rPr lang="en-GB" dirty="0"/>
              <a:t>Invasive tumours are coded as C50.*</a:t>
            </a:r>
          </a:p>
          <a:p>
            <a:pPr marL="0" indent="0">
              <a:buNone/>
            </a:pPr>
            <a:endParaRPr lang="en-GB" dirty="0"/>
          </a:p>
          <a:p>
            <a:pPr marL="0" indent="0">
              <a:buNone/>
            </a:pPr>
            <a:r>
              <a:rPr lang="en-GB" dirty="0"/>
              <a:t>The final digit (*) represents the exact location of the tumour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9" name="Audio 8">
            <a:hlinkClick r:id="" action="ppaction://media"/>
            <a:extLst>
              <a:ext uri="{FF2B5EF4-FFF2-40B4-BE49-F238E27FC236}">
                <a16:creationId xmlns:a16="http://schemas.microsoft.com/office/drawing/2014/main" id="{965181A5-28BF-4454-A123-CAD64AABBC0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08346615"/>
      </p:ext>
    </p:extLst>
  </p:cSld>
  <p:clrMapOvr>
    <a:masterClrMapping/>
  </p:clrMapOvr>
  <mc:AlternateContent xmlns:mc="http://schemas.openxmlformats.org/markup-compatibility/2006" xmlns:p14="http://schemas.microsoft.com/office/powerpoint/2010/main">
    <mc:Choice Requires="p14">
      <p:transition spd="slow" p14:dur="2000" advTm="14476"/>
    </mc:Choice>
    <mc:Fallback xmlns="">
      <p:transition spd="slow" advTm="144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F7E154-2FF5-40B9-9987-DA3DA26DD7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2592112"/>
            <a:ext cx="5628750" cy="3342390"/>
          </a:xfrm>
          <a:prstGeom prst="rect">
            <a:avLst/>
          </a:prstGeom>
        </p:spPr>
      </p:pic>
      <p:grpSp>
        <p:nvGrpSpPr>
          <p:cNvPr id="9" name="Group 8">
            <a:extLst>
              <a:ext uri="{FF2B5EF4-FFF2-40B4-BE49-F238E27FC236}">
                <a16:creationId xmlns:a16="http://schemas.microsoft.com/office/drawing/2014/main" id="{BC27F819-EC8B-4072-9136-426029CF1809}"/>
              </a:ext>
            </a:extLst>
          </p:cNvPr>
          <p:cNvGrpSpPr/>
          <p:nvPr/>
        </p:nvGrpSpPr>
        <p:grpSpPr>
          <a:xfrm>
            <a:off x="5958164" y="2668395"/>
            <a:ext cx="5704444" cy="3387338"/>
            <a:chOff x="3128688" y="2122309"/>
            <a:chExt cx="5704444" cy="3387338"/>
          </a:xfrm>
        </p:grpSpPr>
        <p:pic>
          <p:nvPicPr>
            <p:cNvPr id="10" name="Picture 9">
              <a:extLst>
                <a:ext uri="{FF2B5EF4-FFF2-40B4-BE49-F238E27FC236}">
                  <a16:creationId xmlns:a16="http://schemas.microsoft.com/office/drawing/2014/main" id="{68AA5ED1-7CA9-4EC5-B48D-7A5DFF54D4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28688" y="2122309"/>
              <a:ext cx="5704444" cy="3387338"/>
            </a:xfrm>
            <a:prstGeom prst="rect">
              <a:avLst/>
            </a:prstGeom>
          </p:spPr>
        </p:pic>
        <p:sp>
          <p:nvSpPr>
            <p:cNvPr id="11" name="Oval 10">
              <a:extLst>
                <a:ext uri="{FF2B5EF4-FFF2-40B4-BE49-F238E27FC236}">
                  <a16:creationId xmlns:a16="http://schemas.microsoft.com/office/drawing/2014/main" id="{451D703B-5F2A-4D25-BECA-DB16496CAD06}"/>
                </a:ext>
              </a:extLst>
            </p:cNvPr>
            <p:cNvSpPr/>
            <p:nvPr/>
          </p:nvSpPr>
          <p:spPr>
            <a:xfrm>
              <a:off x="5450085" y="4168296"/>
              <a:ext cx="589988" cy="58998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C50 denotes invasive breast cancer. The fourth digit is the location</a:t>
            </a:r>
          </a:p>
          <a:p>
            <a:endParaRPr lang="en-GB" dirty="0"/>
          </a:p>
          <a:p>
            <a:pPr marL="0" indent="0">
              <a:buNone/>
              <a:tabLst>
                <a:tab pos="5737225" algn="l"/>
              </a:tabLst>
            </a:pPr>
            <a:r>
              <a:rPr lang="en-GB" dirty="0"/>
              <a:t>Nipple &amp; areola	Central</a:t>
            </a:r>
          </a:p>
          <a:p>
            <a:pPr marL="0" indent="0">
              <a:buNone/>
              <a:tabLst>
                <a:tab pos="5737225" algn="l"/>
              </a:tabLst>
            </a:pPr>
            <a:r>
              <a:rPr lang="en-GB" dirty="0"/>
              <a:t>C50.0: 	C50.1:</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8" name="Oval 7">
            <a:extLst>
              <a:ext uri="{FF2B5EF4-FFF2-40B4-BE49-F238E27FC236}">
                <a16:creationId xmlns:a16="http://schemas.microsoft.com/office/drawing/2014/main" id="{AB499BD9-DBE5-43C7-949F-78147798FCD3}"/>
              </a:ext>
            </a:extLst>
          </p:cNvPr>
          <p:cNvSpPr/>
          <p:nvPr/>
        </p:nvSpPr>
        <p:spPr>
          <a:xfrm>
            <a:off x="3281371" y="4758392"/>
            <a:ext cx="257174" cy="23547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Audio 12">
            <a:hlinkClick r:id="" action="ppaction://media"/>
            <a:extLst>
              <a:ext uri="{FF2B5EF4-FFF2-40B4-BE49-F238E27FC236}">
                <a16:creationId xmlns:a16="http://schemas.microsoft.com/office/drawing/2014/main" id="{0609FEBC-0EFE-40DE-B590-45E71C87EE0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39868873"/>
      </p:ext>
    </p:extLst>
  </p:cSld>
  <p:clrMapOvr>
    <a:masterClrMapping/>
  </p:clrMapOvr>
  <mc:AlternateContent xmlns:mc="http://schemas.openxmlformats.org/markup-compatibility/2006" xmlns:p14="http://schemas.microsoft.com/office/powerpoint/2010/main">
    <mc:Choice Requires="p14">
      <p:transition spd="slow" p14:dur="2000" advTm="7463"/>
    </mc:Choice>
    <mc:Fallback xmlns="">
      <p:transition spd="slow" advTm="74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D304735-BE16-42A0-A8C9-9097D7FB0881}"/>
              </a:ext>
            </a:extLst>
          </p:cNvPr>
          <p:cNvGrpSpPr/>
          <p:nvPr/>
        </p:nvGrpSpPr>
        <p:grpSpPr>
          <a:xfrm>
            <a:off x="6369714" y="2679413"/>
            <a:ext cx="5610386" cy="3331485"/>
            <a:chOff x="2411760" y="2708920"/>
            <a:chExt cx="3728680" cy="2214116"/>
          </a:xfrm>
        </p:grpSpPr>
        <p:pic>
          <p:nvPicPr>
            <p:cNvPr id="11" name="Picture 10">
              <a:extLst>
                <a:ext uri="{FF2B5EF4-FFF2-40B4-BE49-F238E27FC236}">
                  <a16:creationId xmlns:a16="http://schemas.microsoft.com/office/drawing/2014/main" id="{E681DD52-1B31-48E2-B1A1-E24AFB9E4E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2708920"/>
              <a:ext cx="3728680" cy="2214116"/>
            </a:xfrm>
            <a:prstGeom prst="rect">
              <a:avLst/>
            </a:prstGeom>
          </p:spPr>
        </p:pic>
        <p:sp>
          <p:nvSpPr>
            <p:cNvPr id="12" name="Oval 11">
              <a:extLst>
                <a:ext uri="{FF2B5EF4-FFF2-40B4-BE49-F238E27FC236}">
                  <a16:creationId xmlns:a16="http://schemas.microsoft.com/office/drawing/2014/main" id="{34E7CFDB-B072-416C-ACC1-B3D80FDC76BD}"/>
                </a:ext>
              </a:extLst>
            </p:cNvPr>
            <p:cNvSpPr/>
            <p:nvPr/>
          </p:nvSpPr>
          <p:spPr>
            <a:xfrm>
              <a:off x="3779912" y="4221088"/>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a:extLst>
              <a:ext uri="{FF2B5EF4-FFF2-40B4-BE49-F238E27FC236}">
                <a16:creationId xmlns:a16="http://schemas.microsoft.com/office/drawing/2014/main" id="{8F1CDAAD-9E87-4DD5-A984-B3AED5C661F3}"/>
              </a:ext>
            </a:extLst>
          </p:cNvPr>
          <p:cNvGrpSpPr/>
          <p:nvPr/>
        </p:nvGrpSpPr>
        <p:grpSpPr>
          <a:xfrm>
            <a:off x="701926" y="2526162"/>
            <a:ext cx="5654000" cy="3411918"/>
            <a:chOff x="2411760" y="2708920"/>
            <a:chExt cx="3728680" cy="2214116"/>
          </a:xfrm>
        </p:grpSpPr>
        <p:pic>
          <p:nvPicPr>
            <p:cNvPr id="8" name="Picture 7">
              <a:extLst>
                <a:ext uri="{FF2B5EF4-FFF2-40B4-BE49-F238E27FC236}">
                  <a16:creationId xmlns:a16="http://schemas.microsoft.com/office/drawing/2014/main" id="{6A078BFB-D0F7-44B8-ABCF-F4A6D79E3CB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2708920"/>
              <a:ext cx="3728680" cy="2214116"/>
            </a:xfrm>
            <a:prstGeom prst="rect">
              <a:avLst/>
            </a:prstGeom>
          </p:spPr>
        </p:pic>
        <p:sp>
          <p:nvSpPr>
            <p:cNvPr id="9" name="Oval 8">
              <a:extLst>
                <a:ext uri="{FF2B5EF4-FFF2-40B4-BE49-F238E27FC236}">
                  <a16:creationId xmlns:a16="http://schemas.microsoft.com/office/drawing/2014/main" id="{88081059-EDDD-41DF-BADC-52FC7629268E}"/>
                </a:ext>
              </a:extLst>
            </p:cNvPr>
            <p:cNvSpPr/>
            <p:nvPr/>
          </p:nvSpPr>
          <p:spPr>
            <a:xfrm>
              <a:off x="3779912" y="3861048"/>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C50 denotes invasive breast cancer. The fourth digit is the location </a:t>
            </a:r>
          </a:p>
          <a:p>
            <a:pPr marL="0" indent="0">
              <a:buNone/>
              <a:tabLst>
                <a:tab pos="5737225" algn="l"/>
              </a:tabLst>
            </a:pPr>
            <a:br>
              <a:rPr lang="en-GB" dirty="0"/>
            </a:br>
            <a:r>
              <a:rPr lang="en-GB" dirty="0"/>
              <a:t>Upper Inner	Lower Inner</a:t>
            </a:r>
          </a:p>
          <a:p>
            <a:pPr marL="0" indent="0">
              <a:buNone/>
              <a:tabLst>
                <a:tab pos="5737225" algn="l"/>
              </a:tabLst>
            </a:pPr>
            <a:r>
              <a:rPr lang="en-GB" dirty="0"/>
              <a:t>Quadrant (UIQ)	Quadrant (LIQ)</a:t>
            </a:r>
          </a:p>
          <a:p>
            <a:pPr marL="0" indent="0">
              <a:buNone/>
              <a:tabLst>
                <a:tab pos="5737225" algn="l"/>
              </a:tabLst>
            </a:pPr>
            <a:r>
              <a:rPr lang="en-GB" dirty="0"/>
              <a:t>C50.2:	C50.3:</a:t>
            </a:r>
            <a:endParaRPr lang="en-GB" sz="20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14" name="Audio 13">
            <a:hlinkClick r:id="" action="ppaction://media"/>
            <a:extLst>
              <a:ext uri="{FF2B5EF4-FFF2-40B4-BE49-F238E27FC236}">
                <a16:creationId xmlns:a16="http://schemas.microsoft.com/office/drawing/2014/main" id="{02B92E87-078D-4530-A587-7C4800805D0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39399313"/>
      </p:ext>
    </p:extLst>
  </p:cSld>
  <p:clrMapOvr>
    <a:masterClrMapping/>
  </p:clrMapOvr>
  <mc:AlternateContent xmlns:mc="http://schemas.openxmlformats.org/markup-compatibility/2006" xmlns:p14="http://schemas.microsoft.com/office/powerpoint/2010/main">
    <mc:Choice Requires="p14">
      <p:transition spd="slow" p14:dur="2000" advTm="5025"/>
    </mc:Choice>
    <mc:Fallback xmlns="">
      <p:transition spd="slow" advTm="50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CE44382-5F2A-4503-82FB-75A17AA69831}"/>
              </a:ext>
            </a:extLst>
          </p:cNvPr>
          <p:cNvGrpSpPr/>
          <p:nvPr/>
        </p:nvGrpSpPr>
        <p:grpSpPr>
          <a:xfrm>
            <a:off x="639241" y="2441726"/>
            <a:ext cx="5578899" cy="3312789"/>
            <a:chOff x="2411760" y="2708920"/>
            <a:chExt cx="3728680" cy="2214116"/>
          </a:xfrm>
        </p:grpSpPr>
        <p:pic>
          <p:nvPicPr>
            <p:cNvPr id="8" name="Picture 7">
              <a:extLst>
                <a:ext uri="{FF2B5EF4-FFF2-40B4-BE49-F238E27FC236}">
                  <a16:creationId xmlns:a16="http://schemas.microsoft.com/office/drawing/2014/main" id="{54E4AE84-3FF8-4196-8A84-543EA31FA87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2708920"/>
              <a:ext cx="3728680" cy="2214116"/>
            </a:xfrm>
            <a:prstGeom prst="rect">
              <a:avLst/>
            </a:prstGeom>
          </p:spPr>
        </p:pic>
        <p:sp>
          <p:nvSpPr>
            <p:cNvPr id="9" name="Oval 8">
              <a:extLst>
                <a:ext uri="{FF2B5EF4-FFF2-40B4-BE49-F238E27FC236}">
                  <a16:creationId xmlns:a16="http://schemas.microsoft.com/office/drawing/2014/main" id="{45C0E17E-05C6-42BF-B569-4052BC58DBF3}"/>
                </a:ext>
              </a:extLst>
            </p:cNvPr>
            <p:cNvSpPr/>
            <p:nvPr/>
          </p:nvSpPr>
          <p:spPr>
            <a:xfrm>
              <a:off x="4209728" y="3861048"/>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4AE7D3C1-E620-4A40-8293-73F1453E33EB}"/>
              </a:ext>
            </a:extLst>
          </p:cNvPr>
          <p:cNvGrpSpPr/>
          <p:nvPr/>
        </p:nvGrpSpPr>
        <p:grpSpPr>
          <a:xfrm>
            <a:off x="6304391" y="2554460"/>
            <a:ext cx="5649759" cy="3284680"/>
            <a:chOff x="2411760" y="2708920"/>
            <a:chExt cx="3728680" cy="2214116"/>
          </a:xfrm>
        </p:grpSpPr>
        <p:pic>
          <p:nvPicPr>
            <p:cNvPr id="11" name="Picture 10">
              <a:extLst>
                <a:ext uri="{FF2B5EF4-FFF2-40B4-BE49-F238E27FC236}">
                  <a16:creationId xmlns:a16="http://schemas.microsoft.com/office/drawing/2014/main" id="{59852DDF-17EA-488E-B168-08C7BA67D7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2708920"/>
              <a:ext cx="3728680" cy="2214116"/>
            </a:xfrm>
            <a:prstGeom prst="rect">
              <a:avLst/>
            </a:prstGeom>
          </p:spPr>
        </p:pic>
        <p:sp>
          <p:nvSpPr>
            <p:cNvPr id="12" name="Oval 11">
              <a:extLst>
                <a:ext uri="{FF2B5EF4-FFF2-40B4-BE49-F238E27FC236}">
                  <a16:creationId xmlns:a16="http://schemas.microsoft.com/office/drawing/2014/main" id="{CDCFCA76-85D5-4B36-8239-190AC8B94585}"/>
                </a:ext>
              </a:extLst>
            </p:cNvPr>
            <p:cNvSpPr/>
            <p:nvPr/>
          </p:nvSpPr>
          <p:spPr>
            <a:xfrm>
              <a:off x="4209728" y="4293096"/>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C50 denotes invasive breast cancer. The fourth digit is the location </a:t>
            </a:r>
          </a:p>
          <a:p>
            <a:pPr marL="0" indent="0">
              <a:buNone/>
              <a:tabLst>
                <a:tab pos="5737225" algn="l"/>
              </a:tabLst>
            </a:pPr>
            <a:br>
              <a:rPr lang="en-GB" dirty="0"/>
            </a:br>
            <a:r>
              <a:rPr lang="en-GB" dirty="0"/>
              <a:t>Upper Outer	Lower Outer</a:t>
            </a:r>
          </a:p>
          <a:p>
            <a:pPr marL="0" indent="0">
              <a:buNone/>
              <a:tabLst>
                <a:tab pos="5737225" algn="l"/>
              </a:tabLst>
            </a:pPr>
            <a:r>
              <a:rPr lang="en-GB" dirty="0"/>
              <a:t>Quadrant (UOQ)	Quadrant (LOQ)</a:t>
            </a:r>
          </a:p>
          <a:p>
            <a:pPr marL="0" indent="0">
              <a:buNone/>
              <a:tabLst>
                <a:tab pos="5737225" algn="l"/>
              </a:tabLst>
            </a:pPr>
            <a:r>
              <a:rPr lang="en-GB" dirty="0"/>
              <a:t>C50.4:	C50.5:</a:t>
            </a:r>
            <a:endParaRPr lang="en-GB" sz="2000" dirty="0"/>
          </a:p>
          <a:p>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4" name="Audio 13">
            <a:hlinkClick r:id="" action="ppaction://media"/>
            <a:extLst>
              <a:ext uri="{FF2B5EF4-FFF2-40B4-BE49-F238E27FC236}">
                <a16:creationId xmlns:a16="http://schemas.microsoft.com/office/drawing/2014/main" id="{2C18682C-6EFF-4481-BDB0-B0485E8A6D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07805953"/>
      </p:ext>
    </p:extLst>
  </p:cSld>
  <p:clrMapOvr>
    <a:masterClrMapping/>
  </p:clrMapOvr>
  <mc:AlternateContent xmlns:mc="http://schemas.openxmlformats.org/markup-compatibility/2006" xmlns:p14="http://schemas.microsoft.com/office/powerpoint/2010/main">
    <mc:Choice Requires="p14">
      <p:transition spd="slow" p14:dur="2000" advTm="3051"/>
    </mc:Choice>
    <mc:Fallback xmlns="">
      <p:transition spd="slow" advTm="30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84E1AA5-6007-444D-8924-EF8AA518FB1F}"/>
              </a:ext>
            </a:extLst>
          </p:cNvPr>
          <p:cNvGrpSpPr/>
          <p:nvPr/>
        </p:nvGrpSpPr>
        <p:grpSpPr>
          <a:xfrm>
            <a:off x="6125241" y="2475370"/>
            <a:ext cx="5742125" cy="3409714"/>
            <a:chOff x="3146156" y="2162219"/>
            <a:chExt cx="5742125" cy="3409714"/>
          </a:xfrm>
        </p:grpSpPr>
        <p:pic>
          <p:nvPicPr>
            <p:cNvPr id="11" name="Picture 10">
              <a:extLst>
                <a:ext uri="{FF2B5EF4-FFF2-40B4-BE49-F238E27FC236}">
                  <a16:creationId xmlns:a16="http://schemas.microsoft.com/office/drawing/2014/main" id="{BEB6C22B-6D69-4806-8239-33AE454489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6156" y="2162219"/>
              <a:ext cx="5742125" cy="3409714"/>
            </a:xfrm>
            <a:prstGeom prst="rect">
              <a:avLst/>
            </a:prstGeom>
          </p:spPr>
        </p:pic>
        <p:sp>
          <p:nvSpPr>
            <p:cNvPr id="12" name="Oval 11">
              <a:extLst>
                <a:ext uri="{FF2B5EF4-FFF2-40B4-BE49-F238E27FC236}">
                  <a16:creationId xmlns:a16="http://schemas.microsoft.com/office/drawing/2014/main" id="{7824A92F-D549-40DD-A1CC-021EAEA32324}"/>
                </a:ext>
              </a:extLst>
            </p:cNvPr>
            <p:cNvSpPr/>
            <p:nvPr/>
          </p:nvSpPr>
          <p:spPr>
            <a:xfrm>
              <a:off x="5643321" y="3933056"/>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5AFEF57-9AD8-4332-80EF-B4AFAB64E365}"/>
                </a:ext>
              </a:extLst>
            </p:cNvPr>
            <p:cNvSpPr/>
            <p:nvPr/>
          </p:nvSpPr>
          <p:spPr>
            <a:xfrm>
              <a:off x="5813375" y="4392454"/>
              <a:ext cx="340109" cy="36004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E7ADE06-0E9F-42EE-BC48-60833ABAA436}"/>
                </a:ext>
              </a:extLst>
            </p:cNvPr>
            <p:cNvSpPr/>
            <p:nvPr/>
          </p:nvSpPr>
          <p:spPr>
            <a:xfrm>
              <a:off x="5606294" y="4752494"/>
              <a:ext cx="340109" cy="36004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a:extLst>
              <a:ext uri="{FF2B5EF4-FFF2-40B4-BE49-F238E27FC236}">
                <a16:creationId xmlns:a16="http://schemas.microsoft.com/office/drawing/2014/main" id="{95A1C04D-99E7-4949-B4AE-B3099386A9C8}"/>
              </a:ext>
            </a:extLst>
          </p:cNvPr>
          <p:cNvGrpSpPr/>
          <p:nvPr/>
        </p:nvGrpSpPr>
        <p:grpSpPr>
          <a:xfrm>
            <a:off x="501462" y="2482898"/>
            <a:ext cx="5628996" cy="3342537"/>
            <a:chOff x="2411760" y="2708920"/>
            <a:chExt cx="3728680" cy="2214116"/>
          </a:xfrm>
        </p:grpSpPr>
        <p:pic>
          <p:nvPicPr>
            <p:cNvPr id="8" name="Picture 7">
              <a:extLst>
                <a:ext uri="{FF2B5EF4-FFF2-40B4-BE49-F238E27FC236}">
                  <a16:creationId xmlns:a16="http://schemas.microsoft.com/office/drawing/2014/main" id="{A12852C6-7D2F-44F9-92EC-9B4A3AD39C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2708920"/>
              <a:ext cx="3728680" cy="2214116"/>
            </a:xfrm>
            <a:prstGeom prst="rect">
              <a:avLst/>
            </a:prstGeom>
          </p:spPr>
        </p:pic>
        <p:cxnSp>
          <p:nvCxnSpPr>
            <p:cNvPr id="9" name="Straight Arrow Connector 8">
              <a:extLst>
                <a:ext uri="{FF2B5EF4-FFF2-40B4-BE49-F238E27FC236}">
                  <a16:creationId xmlns:a16="http://schemas.microsoft.com/office/drawing/2014/main" id="{95490326-9FD9-4877-8E94-5535B8D957CE}"/>
                </a:ext>
              </a:extLst>
            </p:cNvPr>
            <p:cNvCxnSpPr/>
            <p:nvPr/>
          </p:nvCxnSpPr>
          <p:spPr>
            <a:xfrm flipH="1">
              <a:off x="4686412" y="2924944"/>
              <a:ext cx="677676" cy="72008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C50 denotes invasive breast cancer. The fourth digit is the location </a:t>
            </a:r>
          </a:p>
          <a:p>
            <a:pPr marL="0" indent="0">
              <a:buNone/>
              <a:tabLst>
                <a:tab pos="5824538" algn="l"/>
              </a:tabLst>
            </a:pPr>
            <a:br>
              <a:rPr lang="en-GB" dirty="0"/>
            </a:br>
            <a:r>
              <a:rPr lang="en-GB" dirty="0"/>
              <a:t>Axillary Tail	Overlapping</a:t>
            </a:r>
          </a:p>
          <a:p>
            <a:pPr marL="0" indent="0">
              <a:buNone/>
              <a:tabLst>
                <a:tab pos="5824538" algn="l"/>
              </a:tabLst>
            </a:pPr>
            <a:r>
              <a:rPr lang="en-GB" dirty="0"/>
              <a:t>C50.6:	C50.8:</a:t>
            </a:r>
            <a:endParaRPr lang="en-GB" sz="20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7" name="Audio 16">
            <a:hlinkClick r:id="" action="ppaction://media"/>
            <a:extLst>
              <a:ext uri="{FF2B5EF4-FFF2-40B4-BE49-F238E27FC236}">
                <a16:creationId xmlns:a16="http://schemas.microsoft.com/office/drawing/2014/main" id="{8ED1B982-2B1D-48ED-B827-AB9EEB178F9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51030541"/>
      </p:ext>
    </p:extLst>
  </p:cSld>
  <p:clrMapOvr>
    <a:masterClrMapping/>
  </p:clrMapOvr>
  <mc:AlternateContent xmlns:mc="http://schemas.openxmlformats.org/markup-compatibility/2006" xmlns:p14="http://schemas.microsoft.com/office/powerpoint/2010/main">
    <mc:Choice Requires="p14">
      <p:transition spd="slow" p14:dur="2000" advTm="6360"/>
    </mc:Choice>
    <mc:Fallback xmlns="">
      <p:transition spd="slow" advTm="63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6E1BF58-BB9E-4A74-887F-059DC70B34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8645" y="2462843"/>
            <a:ext cx="5742125" cy="3409714"/>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0" indent="0">
              <a:buNone/>
            </a:pPr>
            <a:r>
              <a:rPr lang="en-GB" dirty="0"/>
              <a:t>C50 denotes invasive breast cancer. The fourth digit is the location </a:t>
            </a:r>
          </a:p>
          <a:p>
            <a:pPr marL="0" indent="0">
              <a:buNone/>
            </a:pPr>
            <a:br>
              <a:rPr lang="en-GB" dirty="0"/>
            </a:br>
            <a:r>
              <a:rPr lang="en-GB" dirty="0"/>
              <a:t>Unspecified</a:t>
            </a:r>
          </a:p>
          <a:p>
            <a:pPr marL="0" indent="0">
              <a:buNone/>
            </a:pPr>
            <a:r>
              <a:rPr lang="en-GB" dirty="0"/>
              <a:t>C50.9:</a:t>
            </a:r>
          </a:p>
          <a:p>
            <a:pPr marL="5565775" indent="0">
              <a:buNone/>
            </a:pPr>
            <a:r>
              <a:rPr lang="en-GB" dirty="0"/>
              <a:t>C50.9 would be used where there are multiple tumours of the same morphology in the same breast but in different areas of the breast </a:t>
            </a:r>
          </a:p>
          <a:p>
            <a:pPr marL="5565775" indent="0">
              <a:buNone/>
            </a:pPr>
            <a:r>
              <a:rPr lang="en-GB" dirty="0"/>
              <a:t>For single instances of other tumours please use the ICD10 code that corresponds to the exact location of the tumour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8" name="Audio 17">
            <a:hlinkClick r:id="" action="ppaction://media"/>
            <a:extLst>
              <a:ext uri="{FF2B5EF4-FFF2-40B4-BE49-F238E27FC236}">
                <a16:creationId xmlns:a16="http://schemas.microsoft.com/office/drawing/2014/main" id="{8CEA6A68-C3A2-0577-38E3-FC6A0ED33C5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
        <p:nvSpPr>
          <p:cNvPr id="8" name="Oval 7">
            <a:extLst>
              <a:ext uri="{FF2B5EF4-FFF2-40B4-BE49-F238E27FC236}">
                <a16:creationId xmlns:a16="http://schemas.microsoft.com/office/drawing/2014/main" id="{6E405EC7-5AE9-46B7-5F6C-B23F482B7238}"/>
              </a:ext>
            </a:extLst>
          </p:cNvPr>
          <p:cNvSpPr/>
          <p:nvPr/>
        </p:nvSpPr>
        <p:spPr>
          <a:xfrm>
            <a:off x="3362829" y="4258399"/>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F7BFBDB-7B3E-5A8A-E9A6-30FB3850962A}"/>
              </a:ext>
            </a:extLst>
          </p:cNvPr>
          <p:cNvSpPr/>
          <p:nvPr/>
        </p:nvSpPr>
        <p:spPr>
          <a:xfrm>
            <a:off x="3239652" y="4852505"/>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43BFD03-479E-7AD1-742C-75EA93EDD3B4}"/>
              </a:ext>
            </a:extLst>
          </p:cNvPr>
          <p:cNvSpPr/>
          <p:nvPr/>
        </p:nvSpPr>
        <p:spPr>
          <a:xfrm>
            <a:off x="2702888" y="4258399"/>
            <a:ext cx="340109" cy="36004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B67422C3-D0EE-73A1-65F7-4496AC1792C1}"/>
              </a:ext>
            </a:extLst>
          </p:cNvPr>
          <p:cNvSpPr/>
          <p:nvPr/>
        </p:nvSpPr>
        <p:spPr>
          <a:xfrm>
            <a:off x="2749765" y="4852505"/>
            <a:ext cx="340109" cy="36004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3830660"/>
      </p:ext>
    </p:extLst>
  </p:cSld>
  <p:clrMapOvr>
    <a:masterClrMapping/>
  </p:clrMapOvr>
  <mc:AlternateContent xmlns:mc="http://schemas.openxmlformats.org/markup-compatibility/2006" xmlns:p14="http://schemas.microsoft.com/office/powerpoint/2010/main">
    <mc:Choice Requires="p14">
      <p:transition spd="slow" p14:dur="2000" advTm="21998"/>
    </mc:Choice>
    <mc:Fallback xmlns="">
      <p:transition spd="slow" advTm="219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6E1BF58-BB9E-4A74-887F-059DC70B34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8645" y="2462843"/>
            <a:ext cx="5742125" cy="3409714"/>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Where a patient has a single primary tumour in both the left and the right breast, each breast will require its own pathway.</a:t>
            </a:r>
          </a:p>
          <a:p>
            <a:pPr marL="0" indent="0">
              <a:buNone/>
            </a:pPr>
            <a:br>
              <a:rPr lang="en-GB" dirty="0"/>
            </a:br>
            <a:endParaRPr lang="en-GB" dirty="0"/>
          </a:p>
          <a:p>
            <a:pPr marL="5565775" indent="0">
              <a:buNone/>
            </a:pPr>
            <a:r>
              <a:rPr lang="en-GB" dirty="0"/>
              <a:t>Similarly, where there are multiple tumours of differing morphologies in the same breast, each tumour will require its own pathway</a:t>
            </a:r>
          </a:p>
          <a:p>
            <a:pPr marL="5565775" indent="0">
              <a:buNone/>
            </a:pPr>
            <a:r>
              <a:rPr lang="en-GB" dirty="0"/>
              <a:t>For each tumour please use the ICD10 code that corresponds to the exact location of the tumour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22" name="Audio 21">
            <a:hlinkClick r:id="" action="ppaction://media"/>
            <a:extLst>
              <a:ext uri="{FF2B5EF4-FFF2-40B4-BE49-F238E27FC236}">
                <a16:creationId xmlns:a16="http://schemas.microsoft.com/office/drawing/2014/main" id="{8AC888A7-B086-3F7B-9533-9F27B92B54A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
        <p:nvSpPr>
          <p:cNvPr id="8" name="Oval 7">
            <a:extLst>
              <a:ext uri="{FF2B5EF4-FFF2-40B4-BE49-F238E27FC236}">
                <a16:creationId xmlns:a16="http://schemas.microsoft.com/office/drawing/2014/main" id="{6E405EC7-5AE9-46B7-5F6C-B23F482B7238}"/>
              </a:ext>
            </a:extLst>
          </p:cNvPr>
          <p:cNvSpPr/>
          <p:nvPr/>
        </p:nvSpPr>
        <p:spPr>
          <a:xfrm>
            <a:off x="2765421" y="4319359"/>
            <a:ext cx="340109" cy="3600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F7BFBDB-7B3E-5A8A-E9A6-30FB3850962A}"/>
              </a:ext>
            </a:extLst>
          </p:cNvPr>
          <p:cNvSpPr/>
          <p:nvPr/>
        </p:nvSpPr>
        <p:spPr>
          <a:xfrm>
            <a:off x="3239652" y="4913465"/>
            <a:ext cx="340109" cy="360040"/>
          </a:xfrm>
          <a:prstGeom prst="ellipse">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9276034"/>
      </p:ext>
    </p:extLst>
  </p:cSld>
  <p:clrMapOvr>
    <a:masterClrMapping/>
  </p:clrMapOvr>
  <mc:AlternateContent xmlns:mc="http://schemas.openxmlformats.org/markup-compatibility/2006" xmlns:p14="http://schemas.microsoft.com/office/powerpoint/2010/main">
    <mc:Choice Requires="p14">
      <p:transition spd="slow" p14:dur="2000" advTm="20876"/>
    </mc:Choice>
    <mc:Fallback xmlns="">
      <p:transition spd="slow" advTm="208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E23B794-3D94-4116-9220-B2572A7F0E7E}"/>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5173545" y="1858780"/>
            <a:ext cx="6180255" cy="3529831"/>
          </a:xfrm>
          <a:prstGeom prst="rect">
            <a:avLst/>
          </a:prstGeom>
        </p:spPr>
      </p:pic>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4513289" cy="4741453"/>
          </a:xfrm>
        </p:spPr>
        <p:txBody>
          <a:bodyPr/>
          <a:lstStyle/>
          <a:p>
            <a:r>
              <a:rPr lang="en-GB" dirty="0"/>
              <a:t>Some clinicians may use a 12 hour “clock face” description when describing the location of a tumour.  This would be interpreted with the patient facing you</a:t>
            </a:r>
          </a:p>
          <a:p>
            <a:pPr lvl="1"/>
            <a:r>
              <a:rPr lang="en-GB" dirty="0"/>
              <a:t>Please note that laterality should be considered when translating a “clock face” description into ICD10.  4 o’clock in the right breast is not coded to the same site as 4 o’clock in the left breast</a:t>
            </a:r>
          </a:p>
          <a:p>
            <a:pPr lvl="1"/>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2" name="Audio 11">
            <a:hlinkClick r:id="" action="ppaction://media"/>
            <a:extLst>
              <a:ext uri="{FF2B5EF4-FFF2-40B4-BE49-F238E27FC236}">
                <a16:creationId xmlns:a16="http://schemas.microsoft.com/office/drawing/2014/main" id="{B1D0F392-311A-4E14-B636-947B0CDD87F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32193249"/>
      </p:ext>
    </p:extLst>
  </p:cSld>
  <p:clrMapOvr>
    <a:masterClrMapping/>
  </p:clrMapOvr>
  <mc:AlternateContent xmlns:mc="http://schemas.openxmlformats.org/markup-compatibility/2006" xmlns:p14="http://schemas.microsoft.com/office/powerpoint/2010/main">
    <mc:Choice Requires="p14">
      <p:transition spd="slow" p14:dur="2000" advTm="19430"/>
    </mc:Choice>
    <mc:Fallback xmlns="">
      <p:transition spd="slow" advTm="194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lnSpcReduction="10000"/>
          </a:bodyPr>
          <a:lstStyle/>
          <a:p>
            <a:r>
              <a:rPr lang="en-GB" dirty="0"/>
              <a:t>When recording a diagnosis that includes nodal or distant metastases – which may be a new primary cancer, a recurrence or a progression – if the primary tumour site is identified as a breast cancer, the primary ICD10 code must be recorded relevant to the site of the </a:t>
            </a:r>
            <a:r>
              <a:rPr lang="en-GB" b="1" dirty="0"/>
              <a:t>primary</a:t>
            </a:r>
            <a:r>
              <a:rPr lang="en-GB" dirty="0"/>
              <a:t> tumour, not any metastases.  For most breast cancers, this would be C50</a:t>
            </a:r>
          </a:p>
          <a:p>
            <a:pPr lvl="1"/>
            <a:r>
              <a:rPr lang="en-GB" dirty="0"/>
              <a:t>In many cases, the primary tumour may be identified in the histology report for a metastatic tumour </a:t>
            </a:r>
          </a:p>
          <a:p>
            <a:pPr lvl="1"/>
            <a:r>
              <a:rPr lang="en-GB" dirty="0"/>
              <a:t>Details of the site and type of metastases must be recorded under Mets at Diagnosis (i.e. Brain, Lung, Liver, Lymph nodes etc., certainty and whether it’s Local / Regional / Distant) for all cases.  If the site is Other, please provide details</a:t>
            </a:r>
          </a:p>
          <a:p>
            <a:pPr lvl="2"/>
            <a:r>
              <a:rPr lang="en-GB" dirty="0"/>
              <a:t>Refer to slide 8 of this module for a list of regional lymph nodes for breast cancers – other lymph nodes are considered distant</a:t>
            </a:r>
          </a:p>
          <a:p>
            <a:pPr lvl="1"/>
            <a:r>
              <a:rPr lang="en-GB" dirty="0"/>
              <a:t>For new primary diagnoses of a known primary tumour with </a:t>
            </a:r>
            <a:r>
              <a:rPr lang="en-GB" b="1" dirty="0"/>
              <a:t>distant</a:t>
            </a:r>
            <a:r>
              <a:rPr lang="en-GB" dirty="0"/>
              <a:t> metastases, please record an M stage of M1</a:t>
            </a:r>
          </a:p>
          <a:p>
            <a:pPr lvl="1"/>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 – Metastatic New Primary Cancers, Recurrences &amp; Progressions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30" name="Audio 29">
            <a:hlinkClick r:id="" action="ppaction://media"/>
            <a:extLst>
              <a:ext uri="{FF2B5EF4-FFF2-40B4-BE49-F238E27FC236}">
                <a16:creationId xmlns:a16="http://schemas.microsoft.com/office/drawing/2014/main" id="{6437106D-38C7-1992-50F5-05F6C1B40AD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2877255"/>
      </p:ext>
    </p:extLst>
  </p:cSld>
  <p:clrMapOvr>
    <a:masterClrMapping/>
  </p:clrMapOvr>
  <mc:AlternateContent xmlns:mc="http://schemas.openxmlformats.org/markup-compatibility/2006" xmlns:p14="http://schemas.microsoft.com/office/powerpoint/2010/main">
    <mc:Choice Requires="p14">
      <p:transition spd="slow" p14:dur="2000" advTm="41493"/>
    </mc:Choice>
    <mc:Fallback xmlns="">
      <p:transition spd="slow" advTm="414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Breast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04/12/2025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B8DF246B-2862-49BE-97E5-7AA9C89B45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1063333"/>
      </p:ext>
    </p:extLst>
  </p:cSld>
  <p:clrMapOvr>
    <a:masterClrMapping/>
  </p:clrMapOvr>
  <mc:AlternateContent xmlns:mc="http://schemas.openxmlformats.org/markup-compatibility/2006" xmlns:p14="http://schemas.microsoft.com/office/powerpoint/2010/main">
    <mc:Choice Requires="p14">
      <p:transition spd="slow" p14:dur="2000" advTm="18609"/>
    </mc:Choice>
    <mc:Fallback xmlns="">
      <p:transition spd="slow" advTm="186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lvl="1"/>
            <a:r>
              <a:rPr lang="en-GB" dirty="0"/>
              <a:t>Recurrences &amp; progressions do not require a stage for the purposes of COSD</a:t>
            </a:r>
          </a:p>
          <a:p>
            <a:pPr lvl="2"/>
            <a:r>
              <a:rPr lang="en-GB" dirty="0"/>
              <a:t>A guidance sheet on recording a breast cancer recurrence can be downloaded from </a:t>
            </a:r>
            <a:r>
              <a:rPr lang="en-GB" dirty="0">
                <a:hlinkClick r:id="rId5"/>
              </a:rPr>
              <a:t>https://digital.nhs.uk/ndrs/data/cancer-data-training-materials</a:t>
            </a:r>
            <a:r>
              <a:rPr lang="en-GB" dirty="0"/>
              <a:t> </a:t>
            </a:r>
          </a:p>
          <a:p>
            <a:r>
              <a:rPr lang="en-GB" dirty="0"/>
              <a:t>For the purposes of COSD, where the primary tumour site is </a:t>
            </a:r>
            <a:r>
              <a:rPr lang="en-GB" b="1" dirty="0"/>
              <a:t>not known</a:t>
            </a:r>
            <a:r>
              <a:rPr lang="en-GB" dirty="0"/>
              <a:t>, ICD10 codes C76-C80 inclusive may be used as the primary ICD10 code as appropriate.  Staging is not required for these ICD10 codes for the purposes of COSD</a:t>
            </a:r>
          </a:p>
          <a:p>
            <a:pPr lvl="1"/>
            <a:endParaRPr lang="en-GB" dirty="0"/>
          </a:p>
          <a:p>
            <a:pPr lvl="1"/>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 – Metastatic New Primary Cancers, Recurrences &amp; Progressions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10" name="Audio 9">
            <a:hlinkClick r:id="" action="ppaction://media"/>
            <a:extLst>
              <a:ext uri="{FF2B5EF4-FFF2-40B4-BE49-F238E27FC236}">
                <a16:creationId xmlns:a16="http://schemas.microsoft.com/office/drawing/2014/main" id="{B36BE57F-671F-FDA8-4038-EEF70E1E06B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37483049"/>
      </p:ext>
    </p:extLst>
  </p:cSld>
  <p:clrMapOvr>
    <a:masterClrMapping/>
  </p:clrMapOvr>
  <mc:AlternateContent xmlns:mc="http://schemas.openxmlformats.org/markup-compatibility/2006" xmlns:p14="http://schemas.microsoft.com/office/powerpoint/2010/main">
    <mc:Choice Requires="p14">
      <p:transition spd="slow" p14:dur="2000" advTm="24983"/>
    </mc:Choice>
    <mc:Fallback xmlns="">
      <p:transition spd="slow" advTm="24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A49AD60-EE72-49F9-AB9E-FD0686B4133E}"/>
              </a:ext>
            </a:extLst>
          </p:cNvPr>
          <p:cNvPicPr>
            <a:picLocks noChangeAspect="1"/>
          </p:cNvPicPr>
          <p:nvPr/>
        </p:nvPicPr>
        <p:blipFill>
          <a:blip r:embed="rId5"/>
          <a:stretch>
            <a:fillRect/>
          </a:stretch>
        </p:blipFill>
        <p:spPr>
          <a:xfrm>
            <a:off x="7848600" y="1823816"/>
            <a:ext cx="3505200" cy="428625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Morphology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609600"/>
            <a:ext cx="7145594" cy="4095013"/>
          </a:xfrm>
        </p:spPr>
        <p:txBody>
          <a:bodyPr>
            <a:noAutofit/>
          </a:bodyPr>
          <a:lstStyle/>
          <a:p>
            <a:pPr marL="457200" lvl="1" indent="0">
              <a:buNone/>
            </a:pPr>
            <a:r>
              <a:rPr lang="en-GB" sz="1900" dirty="0"/>
              <a:t>Invasive Carcinoma no special type (NST) - M8500/3, sometimes called Infiltrating Ductal Carcinoma –  these account for approx. 70% of invasive breast tumours</a:t>
            </a:r>
          </a:p>
          <a:p>
            <a:pPr marL="457200" lvl="1" indent="0">
              <a:buNone/>
            </a:pPr>
            <a:endParaRPr lang="en-GB" sz="1900" b="1" dirty="0"/>
          </a:p>
          <a:p>
            <a:pPr marL="457200" lvl="1" indent="0">
              <a:buNone/>
            </a:pPr>
            <a:r>
              <a:rPr lang="en-GB" sz="1900" dirty="0"/>
              <a:t>Invasive cancer is where the cancer cells have gone through the lining of the ducts</a:t>
            </a:r>
          </a:p>
          <a:p>
            <a:pPr marL="457200" lvl="1" indent="0">
              <a:buNone/>
            </a:pPr>
            <a:endParaRPr lang="en-GB" sz="1900" dirty="0"/>
          </a:p>
          <a:p>
            <a:pPr marL="457200" lvl="1" indent="0">
              <a:buNone/>
            </a:pPr>
            <a:r>
              <a:rPr lang="en-GB" sz="1900" dirty="0"/>
              <a:t>When cancer cells are viewed under a microscope, particular abnormalities are classified a Special Type</a:t>
            </a:r>
          </a:p>
          <a:p>
            <a:pPr marL="457200" lvl="1" indent="0">
              <a:buNone/>
            </a:pPr>
            <a:r>
              <a:rPr lang="en-GB" sz="1900" dirty="0"/>
              <a:t>Most invasive ductal cancers have no special features and are therefore morphologically classified as:</a:t>
            </a:r>
          </a:p>
          <a:p>
            <a:pPr marL="457200" lvl="1" indent="0">
              <a:buNone/>
            </a:pPr>
            <a:r>
              <a:rPr lang="en-GB" sz="1900" dirty="0"/>
              <a:t>no special type (NST) or not otherwise specified (NOS)</a:t>
            </a:r>
          </a:p>
          <a:p>
            <a:endParaRPr lang="en-GB" sz="19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0" name="Audio 9">
            <a:hlinkClick r:id="" action="ppaction://media"/>
            <a:extLst>
              <a:ext uri="{FF2B5EF4-FFF2-40B4-BE49-F238E27FC236}">
                <a16:creationId xmlns:a16="http://schemas.microsoft.com/office/drawing/2014/main" id="{4DC99197-801C-4EA8-9A9F-EE5FEE2E9CC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65279082"/>
      </p:ext>
    </p:extLst>
  </p:cSld>
  <p:clrMapOvr>
    <a:masterClrMapping/>
  </p:clrMapOvr>
  <mc:AlternateContent xmlns:mc="http://schemas.openxmlformats.org/markup-compatibility/2006" xmlns:p14="http://schemas.microsoft.com/office/powerpoint/2010/main">
    <mc:Choice Requires="p14">
      <p:transition spd="slow" p14:dur="2000" advTm="9570"/>
    </mc:Choice>
    <mc:Fallback xmlns="">
      <p:transition spd="slow" advTm="95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Morphology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913497"/>
            <a:ext cx="6827729" cy="2793590"/>
          </a:xfrm>
        </p:spPr>
        <p:txBody>
          <a:bodyPr>
            <a:normAutofit lnSpcReduction="10000"/>
          </a:bodyPr>
          <a:lstStyle/>
          <a:p>
            <a:pPr marL="457200" lvl="1" indent="0">
              <a:buNone/>
            </a:pPr>
            <a:r>
              <a:rPr lang="en-GB" sz="2400" dirty="0"/>
              <a:t>Invasive Lobular Carcinoma – M8520/3</a:t>
            </a:r>
          </a:p>
          <a:p>
            <a:pPr marL="457200" lvl="1" indent="0">
              <a:buNone/>
            </a:pPr>
            <a:endParaRPr lang="en-GB" sz="2400" b="1" dirty="0"/>
          </a:p>
          <a:p>
            <a:pPr marL="457200" lvl="1" indent="0">
              <a:buNone/>
            </a:pPr>
            <a:r>
              <a:rPr lang="en-GB" sz="2400" dirty="0"/>
              <a:t>These are another common morphological type of breast cancer, accounting for around 15% of invasive breast tumours</a:t>
            </a:r>
          </a:p>
          <a:p>
            <a:pPr marL="457200" lvl="1" indent="0">
              <a:buNone/>
            </a:pPr>
            <a:endParaRPr lang="en-GB" sz="2400" dirty="0"/>
          </a:p>
          <a:p>
            <a:pPr marL="457200" lvl="1" indent="0">
              <a:buNone/>
            </a:pPr>
            <a:r>
              <a:rPr lang="en-GB" sz="24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a:extLst>
              <a:ext uri="{FF2B5EF4-FFF2-40B4-BE49-F238E27FC236}">
                <a16:creationId xmlns:a16="http://schemas.microsoft.com/office/drawing/2014/main" id="{B3C2B646-37F0-4E52-9E15-D7A3E7C1EAE2}"/>
              </a:ext>
            </a:extLst>
          </p:cNvPr>
          <p:cNvPicPr>
            <a:picLocks noChangeAspect="1"/>
          </p:cNvPicPr>
          <p:nvPr/>
        </p:nvPicPr>
        <p:blipFill>
          <a:blip r:embed="rId5"/>
          <a:stretch>
            <a:fillRect/>
          </a:stretch>
        </p:blipFill>
        <p:spPr>
          <a:xfrm>
            <a:off x="7810500" y="1739955"/>
            <a:ext cx="3543300" cy="4391025"/>
          </a:xfrm>
          <a:prstGeom prst="rect">
            <a:avLst/>
          </a:prstGeom>
        </p:spPr>
      </p:pic>
      <p:pic>
        <p:nvPicPr>
          <p:cNvPr id="9" name="Audio 8">
            <a:hlinkClick r:id="" action="ppaction://media"/>
            <a:extLst>
              <a:ext uri="{FF2B5EF4-FFF2-40B4-BE49-F238E27FC236}">
                <a16:creationId xmlns:a16="http://schemas.microsoft.com/office/drawing/2014/main" id="{F30AA942-B9E4-4CAE-BDA0-A745EC0976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96680622"/>
      </p:ext>
    </p:extLst>
  </p:cSld>
  <p:clrMapOvr>
    <a:masterClrMapping/>
  </p:clrMapOvr>
  <mc:AlternateContent xmlns:mc="http://schemas.openxmlformats.org/markup-compatibility/2006" xmlns:p14="http://schemas.microsoft.com/office/powerpoint/2010/main">
    <mc:Choice Requires="p14">
      <p:transition spd="slow" p14:dur="2000" advTm="7463"/>
    </mc:Choice>
    <mc:Fallback xmlns="">
      <p:transition spd="slow" advTm="74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2F8F427-6741-4D00-A840-740EF15A69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56752" y="3429000"/>
            <a:ext cx="4198295" cy="2492976"/>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Morphology – Invasive - Pagets Disease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51770" y="1129950"/>
            <a:ext cx="10760901" cy="1985325"/>
          </a:xfrm>
        </p:spPr>
        <p:txBody>
          <a:bodyPr>
            <a:normAutofit fontScale="92500" lnSpcReduction="20000"/>
          </a:bodyPr>
          <a:lstStyle/>
          <a:p>
            <a:pPr marL="0" lvl="1" indent="0">
              <a:buNone/>
            </a:pPr>
            <a:r>
              <a:rPr lang="en-GB" dirty="0"/>
              <a:t>Pagets disease of the breast – M8540/3</a:t>
            </a:r>
          </a:p>
          <a:p>
            <a:pPr marL="0" lvl="1" indent="0">
              <a:buNone/>
            </a:pPr>
            <a:r>
              <a:rPr lang="en-GB" dirty="0"/>
              <a:t>Pagets disease and infiltrating duct carcinoma of the breast – M8541/3</a:t>
            </a:r>
          </a:p>
          <a:p>
            <a:pPr marL="0" lvl="1" indent="0">
              <a:buNone/>
            </a:pPr>
            <a:r>
              <a:rPr lang="en-GB" dirty="0"/>
              <a:t>Pagets disease and intraductal carcinoma of the breast – M8543/3</a:t>
            </a:r>
          </a:p>
          <a:p>
            <a:pPr marL="0" lvl="1" indent="0">
              <a:buNone/>
            </a:pPr>
            <a:endParaRPr lang="en-GB" dirty="0"/>
          </a:p>
          <a:p>
            <a:pPr marL="0" lvl="1" indent="0">
              <a:buNone/>
            </a:pPr>
            <a:r>
              <a:rPr lang="en-GB" dirty="0"/>
              <a:t>This may be an indication of an underlying in-situ or invasive ductal malignancy depending on the morphology code</a:t>
            </a:r>
          </a:p>
          <a:p>
            <a:pPr marL="0" lvl="1"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8" name="TextBox 7">
            <a:extLst>
              <a:ext uri="{FF2B5EF4-FFF2-40B4-BE49-F238E27FC236}">
                <a16:creationId xmlns:a16="http://schemas.microsoft.com/office/drawing/2014/main" id="{B0CA6793-853E-4A42-AB85-8CF1621CE0D7}"/>
              </a:ext>
            </a:extLst>
          </p:cNvPr>
          <p:cNvSpPr txBox="1"/>
          <p:nvPr/>
        </p:nvSpPr>
        <p:spPr>
          <a:xfrm>
            <a:off x="839578" y="3162403"/>
            <a:ext cx="7339918" cy="2246769"/>
          </a:xfrm>
          <a:prstGeom prst="rect">
            <a:avLst/>
          </a:prstGeom>
          <a:noFill/>
        </p:spPr>
        <p:txBody>
          <a:bodyPr wrap="square" rtlCol="0">
            <a:spAutoFit/>
          </a:bodyPr>
          <a:lstStyle/>
          <a:p>
            <a:pPr marL="0" lvl="1"/>
            <a:r>
              <a:rPr lang="en-GB" sz="2000" dirty="0"/>
              <a:t>The cancer cells travel along the ducts of the breast and a tumour develops around the nipple and areola</a:t>
            </a:r>
          </a:p>
          <a:p>
            <a:pPr marL="0" lvl="1"/>
            <a:endParaRPr lang="en-GB" sz="2000" dirty="0"/>
          </a:p>
          <a:p>
            <a:pPr marL="0" lvl="1"/>
            <a:r>
              <a:rPr lang="en-GB" sz="2000" dirty="0"/>
              <a:t>All instances of Pagets Disease are ICD10 coded to C50 (with the appropriate final digit to indicate location), regardless of the morphology of any associated tumour</a:t>
            </a:r>
          </a:p>
          <a:p>
            <a:endParaRPr lang="en-GB" sz="2000" dirty="0"/>
          </a:p>
        </p:txBody>
      </p:sp>
      <p:pic>
        <p:nvPicPr>
          <p:cNvPr id="11" name="Audio 10">
            <a:hlinkClick r:id="" action="ppaction://media"/>
            <a:extLst>
              <a:ext uri="{FF2B5EF4-FFF2-40B4-BE49-F238E27FC236}">
                <a16:creationId xmlns:a16="http://schemas.microsoft.com/office/drawing/2014/main" id="{6E897A25-8E21-4673-8D45-A7DEC47854B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07391267"/>
      </p:ext>
    </p:extLst>
  </p:cSld>
  <p:clrMapOvr>
    <a:masterClrMapping/>
  </p:clrMapOvr>
  <mc:AlternateContent xmlns:mc="http://schemas.openxmlformats.org/markup-compatibility/2006" xmlns:p14="http://schemas.microsoft.com/office/powerpoint/2010/main">
    <mc:Choice Requires="p14">
      <p:transition spd="slow" p14:dur="2000" advTm="19756"/>
    </mc:Choice>
    <mc:Fallback xmlns="">
      <p:transition spd="slow" advTm="197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174DEE-E2FB-86CF-DCEF-9E50AFBDE8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56752" y="3429000"/>
            <a:ext cx="4198295" cy="2492976"/>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Morphology – Invasive - Rare Morphologies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63253" y="3118237"/>
            <a:ext cx="7120542" cy="3371876"/>
          </a:xfrm>
        </p:spPr>
        <p:txBody>
          <a:bodyPr>
            <a:normAutofit/>
          </a:bodyPr>
          <a:lstStyle/>
          <a:p>
            <a:pPr lvl="1"/>
            <a:r>
              <a:rPr lang="en-GB" sz="2400" dirty="0"/>
              <a:t>Lymphoma of the breast – ICD10 coded &amp; morphology coded to the appropriate lymphoma</a:t>
            </a:r>
          </a:p>
          <a:p>
            <a:pPr lvl="1"/>
            <a:r>
              <a:rPr lang="en-GB" sz="2400" dirty="0"/>
              <a:t>Basal-like carcinoma – morphology coded as an invasive carcinoma NST – M8500/3</a:t>
            </a:r>
          </a:p>
          <a:p>
            <a:pPr lvl="1"/>
            <a:r>
              <a:rPr lang="en-GB" sz="2400" dirty="0"/>
              <a:t>Malignant Phyllodes tumour – M9020/3 - a tumour of the stromal cells of the breast</a:t>
            </a:r>
          </a:p>
          <a:p>
            <a:pPr lvl="1"/>
            <a:endParaRPr lang="en-GB" sz="2400" dirty="0"/>
          </a:p>
          <a:p>
            <a:pPr lvl="1"/>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11" name="Audio 10">
            <a:hlinkClick r:id="" action="ppaction://media"/>
            <a:extLst>
              <a:ext uri="{FF2B5EF4-FFF2-40B4-BE49-F238E27FC236}">
                <a16:creationId xmlns:a16="http://schemas.microsoft.com/office/drawing/2014/main" id="{7C2897CC-07E6-95CF-4CC4-434A9A19D5A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
        <p:nvSpPr>
          <p:cNvPr id="9" name="TextBox 8">
            <a:extLst>
              <a:ext uri="{FF2B5EF4-FFF2-40B4-BE49-F238E27FC236}">
                <a16:creationId xmlns:a16="http://schemas.microsoft.com/office/drawing/2014/main" id="{D2AAE4BE-7BA6-87BD-7524-69592A417084}"/>
              </a:ext>
            </a:extLst>
          </p:cNvPr>
          <p:cNvSpPr txBox="1"/>
          <p:nvPr/>
        </p:nvSpPr>
        <p:spPr>
          <a:xfrm>
            <a:off x="838200" y="1636772"/>
            <a:ext cx="10986370" cy="1507993"/>
          </a:xfrm>
          <a:prstGeom prst="rect">
            <a:avLst/>
          </a:prstGeom>
        </p:spPr>
        <p:txBody>
          <a:bodyPr vert="horz" lIns="91440" tIns="45720" rIns="91440" bIns="45720" rtlCol="0">
            <a:normAutofit lnSpcReduction="10000"/>
          </a:bodyPr>
          <a:lstStyle>
            <a:lvl1pPr marL="228594" indent="-228594"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685783" lvl="1" indent="-228594" defTabSz="914377">
              <a:lnSpc>
                <a:spcPct val="100000"/>
              </a:lnSpc>
              <a:spcBef>
                <a:spcPts val="500"/>
              </a:spcBef>
              <a:buFont typeface="Arial" panose="020B0604020202020204" pitchFamily="34" charset="0"/>
              <a:buChar char="•"/>
              <a:defRPr sz="24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457189" lvl="1" indent="0">
              <a:buNone/>
            </a:pPr>
            <a:r>
              <a:rPr lang="en-GB" sz="2200" dirty="0"/>
              <a:t>Rare invasive morphologies of breast tumours can include:</a:t>
            </a:r>
          </a:p>
          <a:p>
            <a:pPr marL="457189" lvl="1" indent="0">
              <a:buNone/>
            </a:pPr>
            <a:endParaRPr lang="en-GB" sz="2200" dirty="0"/>
          </a:p>
          <a:p>
            <a:pPr lvl="1"/>
            <a:r>
              <a:rPr lang="en-GB" sz="2200" dirty="0"/>
              <a:t>Mucinous adenocarcinoma – M8480/3 - produces mucin, a glycoprotein</a:t>
            </a:r>
          </a:p>
          <a:p>
            <a:pPr lvl="1"/>
            <a:r>
              <a:rPr lang="en-GB" sz="2200" dirty="0"/>
              <a:t>Tubular adenocarcinoma – M8211/3 - the tumour forms tube-like glands</a:t>
            </a:r>
          </a:p>
        </p:txBody>
      </p:sp>
    </p:spTree>
    <p:extLst>
      <p:ext uri="{BB962C8B-B14F-4D97-AF65-F5344CB8AC3E}">
        <p14:creationId xmlns:p14="http://schemas.microsoft.com/office/powerpoint/2010/main" val="673462622"/>
      </p:ext>
    </p:extLst>
  </p:cSld>
  <p:clrMapOvr>
    <a:masterClrMapping/>
  </p:clrMapOvr>
  <mc:AlternateContent xmlns:mc="http://schemas.openxmlformats.org/markup-compatibility/2006" xmlns:p14="http://schemas.microsoft.com/office/powerpoint/2010/main">
    <mc:Choice Requires="p14">
      <p:transition spd="slow" p14:dur="2000" advTm="15804"/>
    </mc:Choice>
    <mc:Fallback xmlns="">
      <p:transition spd="slow" advTm="15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3481522-772A-FA46-EBD0-543470B5174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56752" y="3429000"/>
            <a:ext cx="4198295" cy="2492976"/>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Morphology – Inflammatory Breast Cancer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53822" cy="4741453"/>
          </a:xfrm>
        </p:spPr>
        <p:txBody>
          <a:bodyPr>
            <a:normAutofit/>
          </a:bodyPr>
          <a:lstStyle/>
          <a:p>
            <a:pPr marL="457200" lvl="1" indent="0">
              <a:buNone/>
            </a:pPr>
            <a:r>
              <a:rPr lang="en-GB" sz="2400" dirty="0"/>
              <a:t>Inflammatory carcinoma – this is normally a clinical diagnosis and as such would not be expected to include a morphology code</a:t>
            </a:r>
          </a:p>
          <a:p>
            <a:pPr marL="457200" lvl="1" indent="0">
              <a:buNone/>
            </a:pPr>
            <a:endParaRPr lang="en-GB" sz="2400" b="1" dirty="0"/>
          </a:p>
          <a:p>
            <a:pPr marL="457200" lvl="1" indent="0">
              <a:buNone/>
            </a:pPr>
            <a:r>
              <a:rPr lang="en-GB" sz="2400" dirty="0"/>
              <a:t>This rare form of cancer develops when cancer cells block the smallest lymph channels in the breast causing fluid to be retained</a:t>
            </a:r>
          </a:p>
          <a:p>
            <a:pPr marL="457200" lvl="1" indent="0">
              <a:buNone/>
            </a:pPr>
            <a:endParaRPr lang="en-GB" sz="2400" dirty="0"/>
          </a:p>
          <a:p>
            <a:pPr marL="457200" lvl="1" indent="0">
              <a:buNone/>
            </a:pPr>
            <a:r>
              <a:rPr lang="en-GB" sz="2400" dirty="0"/>
              <a:t>Symptoms are very similar to those of mastitis (an infection in the breast) and may include the breasts feeling hot, firm or swollen</a:t>
            </a:r>
          </a:p>
          <a:p>
            <a:pPr lvl="1"/>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11" name="Audio 10">
            <a:hlinkClick r:id="" action="ppaction://media"/>
            <a:extLst>
              <a:ext uri="{FF2B5EF4-FFF2-40B4-BE49-F238E27FC236}">
                <a16:creationId xmlns:a16="http://schemas.microsoft.com/office/drawing/2014/main" id="{082E8703-EE0B-45FE-9FDF-6410E159B6B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28581208"/>
      </p:ext>
    </p:extLst>
  </p:cSld>
  <p:clrMapOvr>
    <a:masterClrMapping/>
  </p:clrMapOvr>
  <mc:AlternateContent xmlns:mc="http://schemas.openxmlformats.org/markup-compatibility/2006" xmlns:p14="http://schemas.microsoft.com/office/powerpoint/2010/main">
    <mc:Choice Requires="p14">
      <p:transition spd="slow" p14:dur="2000" advTm="15020"/>
    </mc:Choice>
    <mc:Fallback xmlns="">
      <p:transition spd="slow" advTm="150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 &amp; Morphology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673505"/>
            <a:ext cx="6827729" cy="4286250"/>
          </a:xfrm>
        </p:spPr>
        <p:txBody>
          <a:bodyPr>
            <a:normAutofit fontScale="77500" lnSpcReduction="20000"/>
          </a:bodyPr>
          <a:lstStyle/>
          <a:p>
            <a:pPr marL="457200" lvl="1" indent="0">
              <a:buNone/>
            </a:pPr>
            <a:r>
              <a:rPr lang="en-GB" sz="2400" dirty="0"/>
              <a:t>Ductal Carcinoma In Situ (DCIS) – M8500/2</a:t>
            </a:r>
          </a:p>
          <a:p>
            <a:pPr marL="457200" lvl="1" indent="0">
              <a:buNone/>
            </a:pPr>
            <a:endParaRPr lang="en-GB" sz="2400" b="1" dirty="0"/>
          </a:p>
          <a:p>
            <a:pPr marL="457200" lvl="1" indent="0">
              <a:buNone/>
            </a:pPr>
            <a:r>
              <a:rPr lang="en-GB" sz="2400" dirty="0"/>
              <a:t>This is where some of the cells within the lining of the ducts have started to become abnormal</a:t>
            </a:r>
          </a:p>
          <a:p>
            <a:pPr marL="457200" lvl="1" indent="0">
              <a:buNone/>
            </a:pPr>
            <a:endParaRPr lang="en-GB" sz="2400" b="1" dirty="0"/>
          </a:p>
          <a:p>
            <a:pPr marL="457200" lvl="1" indent="0">
              <a:buNone/>
            </a:pPr>
            <a:r>
              <a:rPr lang="en-GB" sz="2400" dirty="0"/>
              <a:t>This may be described as pre invasive cancer or intra-ductal</a:t>
            </a:r>
          </a:p>
          <a:p>
            <a:pPr marL="457200" lvl="1" indent="0">
              <a:buNone/>
            </a:pPr>
            <a:endParaRPr lang="en-GB" sz="2400" dirty="0"/>
          </a:p>
          <a:p>
            <a:pPr marL="457200" lvl="1" indent="0">
              <a:buNone/>
            </a:pPr>
            <a:r>
              <a:rPr lang="en-GB" sz="2400" dirty="0"/>
              <a:t>If not treated this may become an invasive cancer</a:t>
            </a:r>
          </a:p>
          <a:p>
            <a:pPr marL="457200" lvl="1" indent="0">
              <a:buNone/>
            </a:pPr>
            <a:endParaRPr lang="en-GB" sz="2400" dirty="0"/>
          </a:p>
          <a:p>
            <a:pPr marL="457200" lvl="1" indent="0">
              <a:buNone/>
            </a:pPr>
            <a:r>
              <a:rPr lang="en-GB" sz="2400" dirty="0"/>
              <a:t>DCIS is ICD10 coded as: D05.1</a:t>
            </a:r>
          </a:p>
          <a:p>
            <a:pPr marL="457200" lvl="1" indent="0">
              <a:buNone/>
            </a:pPr>
            <a:endParaRPr lang="en-GB" sz="2400" dirty="0"/>
          </a:p>
          <a:p>
            <a:pPr marL="457200" lvl="1" indent="0">
              <a:buNone/>
            </a:pPr>
            <a:r>
              <a:rPr lang="en-GB" sz="2400" dirty="0"/>
              <a:t>SNOMED CT codes correct at the time of publication – please refer to the SNOMED CT browser for the current </a:t>
            </a:r>
            <a:r>
              <a:rPr lang="en-GB" sz="2400" b="1" dirty="0"/>
              <a:t>morphologic</a:t>
            </a:r>
            <a:r>
              <a:rPr lang="en-GB" sz="2400" dirty="0"/>
              <a:t> </a:t>
            </a:r>
            <a:r>
              <a:rPr lang="en-GB" sz="2400" b="1" dirty="0"/>
              <a:t>abnormality</a:t>
            </a:r>
            <a:r>
              <a:rPr lang="en-GB" sz="2400" dirty="0"/>
              <a:t> code: </a:t>
            </a:r>
            <a:r>
              <a:rPr lang="en-GB" sz="2400" dirty="0">
                <a:hlinkClick r:id="rId5"/>
              </a:rPr>
              <a:t>https://termbrowser.nhs.uk/</a:t>
            </a: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Picture 6">
            <a:extLst>
              <a:ext uri="{FF2B5EF4-FFF2-40B4-BE49-F238E27FC236}">
                <a16:creationId xmlns:a16="http://schemas.microsoft.com/office/drawing/2014/main" id="{AFF115E5-4E89-4355-8AAA-2D244EE81A25}"/>
              </a:ext>
            </a:extLst>
          </p:cNvPr>
          <p:cNvPicPr>
            <a:picLocks noChangeAspect="1"/>
          </p:cNvPicPr>
          <p:nvPr/>
        </p:nvPicPr>
        <p:blipFill>
          <a:blip r:embed="rId6"/>
          <a:stretch>
            <a:fillRect/>
          </a:stretch>
        </p:blipFill>
        <p:spPr>
          <a:xfrm>
            <a:off x="7848600" y="1836342"/>
            <a:ext cx="3505200" cy="4286250"/>
          </a:xfrm>
          <a:prstGeom prst="rect">
            <a:avLst/>
          </a:prstGeom>
        </p:spPr>
      </p:pic>
      <p:pic>
        <p:nvPicPr>
          <p:cNvPr id="9" name="Audio 8">
            <a:hlinkClick r:id="" action="ppaction://media"/>
            <a:extLst>
              <a:ext uri="{FF2B5EF4-FFF2-40B4-BE49-F238E27FC236}">
                <a16:creationId xmlns:a16="http://schemas.microsoft.com/office/drawing/2014/main" id="{6CA105F1-3493-4DCB-A68A-FFAF8E3040D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31466490"/>
      </p:ext>
    </p:extLst>
  </p:cSld>
  <p:clrMapOvr>
    <a:masterClrMapping/>
  </p:clrMapOvr>
  <mc:AlternateContent xmlns:mc="http://schemas.openxmlformats.org/markup-compatibility/2006" xmlns:p14="http://schemas.microsoft.com/office/powerpoint/2010/main">
    <mc:Choice Requires="p14">
      <p:transition spd="slow" p14:dur="2000" advTm="13524"/>
    </mc:Choice>
    <mc:Fallback xmlns="">
      <p:transition spd="slow" advTm="135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Topography &amp; Morphology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normAutofit fontScale="92500" lnSpcReduction="20000"/>
          </a:bodyPr>
          <a:lstStyle/>
          <a:p>
            <a:pPr marL="457200" lvl="1" indent="0">
              <a:buNone/>
            </a:pPr>
            <a:r>
              <a:rPr lang="en-GB" sz="2400" dirty="0"/>
              <a:t>Lobular Carcinoma In Situ (LCIS) - M8520/2</a:t>
            </a:r>
          </a:p>
          <a:p>
            <a:pPr marL="457200" lvl="1" indent="0">
              <a:buNone/>
            </a:pPr>
            <a:endParaRPr lang="en-GB" sz="2400" b="1" dirty="0"/>
          </a:p>
          <a:p>
            <a:pPr marL="457200" lvl="1" indent="0">
              <a:buNone/>
            </a:pPr>
            <a:r>
              <a:rPr lang="en-GB" sz="2400" dirty="0"/>
              <a:t>This is where some of the cells within the breast lobules have started to become abnormal</a:t>
            </a:r>
          </a:p>
          <a:p>
            <a:pPr marL="457200" lvl="1" indent="0">
              <a:buNone/>
            </a:pPr>
            <a:r>
              <a:rPr lang="en-GB" sz="2400" dirty="0"/>
              <a:t> </a:t>
            </a:r>
          </a:p>
          <a:p>
            <a:pPr marL="457200" lvl="1" indent="0">
              <a:buNone/>
            </a:pPr>
            <a:r>
              <a:rPr lang="en-GB" sz="2400" dirty="0"/>
              <a:t>There is an increased risk of developing invasive breast cancer after an LCIS diagnosis</a:t>
            </a:r>
          </a:p>
          <a:p>
            <a:pPr marL="457200" lvl="1" indent="0">
              <a:buNone/>
            </a:pPr>
            <a:endParaRPr lang="en-GB" sz="2400" dirty="0"/>
          </a:p>
          <a:p>
            <a:pPr marL="457200" lvl="1" indent="0">
              <a:buNone/>
            </a:pPr>
            <a:r>
              <a:rPr lang="en-GB" sz="2400" dirty="0"/>
              <a:t>LCIS is ICD10 coded as D05.0</a:t>
            </a:r>
          </a:p>
          <a:p>
            <a:pPr marL="457200" lvl="1" indent="0">
              <a:buNone/>
            </a:pPr>
            <a:endParaRPr lang="en-GB" sz="2400" dirty="0"/>
          </a:p>
          <a:p>
            <a:pPr marL="457200" lvl="1" indent="0">
              <a:buNone/>
            </a:pPr>
            <a:r>
              <a:rPr lang="en-GB" sz="2400" dirty="0"/>
              <a:t>SNOMED CT codes correct at the time of publication – please refer to the SNOMED CT browser for the current </a:t>
            </a:r>
            <a:r>
              <a:rPr lang="en-GB" sz="2400" b="1" dirty="0"/>
              <a:t>morphologic</a:t>
            </a:r>
            <a:r>
              <a:rPr lang="en-GB" sz="2400" dirty="0"/>
              <a:t> </a:t>
            </a:r>
            <a:r>
              <a:rPr lang="en-GB" sz="2400" b="1" dirty="0"/>
              <a:t>abnormality</a:t>
            </a:r>
            <a:r>
              <a:rPr lang="en-GB" sz="2400" dirty="0"/>
              <a:t> code: </a:t>
            </a:r>
            <a:r>
              <a:rPr lang="en-GB" sz="2400" dirty="0">
                <a:hlinkClick r:id="rId5"/>
              </a:rPr>
              <a:t>https://termbrowser.nhs.uk/</a:t>
            </a:r>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554B466F-6E84-4649-A666-B5A646F70AA1}"/>
              </a:ext>
            </a:extLst>
          </p:cNvPr>
          <p:cNvPicPr>
            <a:picLocks noChangeAspect="1"/>
          </p:cNvPicPr>
          <p:nvPr/>
        </p:nvPicPr>
        <p:blipFill>
          <a:blip r:embed="rId6"/>
          <a:stretch>
            <a:fillRect/>
          </a:stretch>
        </p:blipFill>
        <p:spPr>
          <a:xfrm>
            <a:off x="7810500" y="1739955"/>
            <a:ext cx="3543300" cy="4391025"/>
          </a:xfrm>
          <a:prstGeom prst="rect">
            <a:avLst/>
          </a:prstGeom>
        </p:spPr>
      </p:pic>
      <p:pic>
        <p:nvPicPr>
          <p:cNvPr id="9" name="Audio 8">
            <a:hlinkClick r:id="" action="ppaction://media"/>
            <a:extLst>
              <a:ext uri="{FF2B5EF4-FFF2-40B4-BE49-F238E27FC236}">
                <a16:creationId xmlns:a16="http://schemas.microsoft.com/office/drawing/2014/main" id="{AECC011A-95B1-469D-92D3-5C70AB59BB0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7788437"/>
      </p:ext>
    </p:extLst>
  </p:cSld>
  <p:clrMapOvr>
    <a:masterClrMapping/>
  </p:clrMapOvr>
  <mc:AlternateContent xmlns:mc="http://schemas.openxmlformats.org/markup-compatibility/2006" xmlns:p14="http://schemas.microsoft.com/office/powerpoint/2010/main">
    <mc:Choice Requires="p14">
      <p:transition spd="slow" p14:dur="2000" advTm="7514"/>
    </mc:Choice>
    <mc:Fallback xmlns="">
      <p:transition spd="slow" advTm="75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 – Receptor Status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b="1" dirty="0"/>
              <a:t>ER</a:t>
            </a:r>
          </a:p>
          <a:p>
            <a:r>
              <a:rPr lang="en-GB" dirty="0"/>
              <a:t>ER receptor status – Oestrogen receptor status </a:t>
            </a:r>
          </a:p>
          <a:p>
            <a:pPr marL="715963" indent="-227013"/>
            <a:r>
              <a:rPr lang="en-GB" dirty="0"/>
              <a:t>ER testing is routinely carried out in the UK </a:t>
            </a:r>
          </a:p>
          <a:p>
            <a:endParaRPr lang="en-GB" dirty="0"/>
          </a:p>
          <a:p>
            <a:pPr marL="0" indent="0">
              <a:buNone/>
            </a:pPr>
            <a:r>
              <a:rPr lang="en-GB" b="1" dirty="0"/>
              <a:t>PR</a:t>
            </a:r>
          </a:p>
          <a:p>
            <a:r>
              <a:rPr lang="en-GB" dirty="0"/>
              <a:t>Progesterone receptor status</a:t>
            </a:r>
          </a:p>
          <a:p>
            <a:endParaRPr lang="en-GB" sz="1200" dirty="0"/>
          </a:p>
          <a:p>
            <a:pPr marL="715963" indent="-227013"/>
            <a:r>
              <a:rPr lang="en-GB" dirty="0"/>
              <a:t>This can also indicate a hormone driven tumour although status is not always reported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Audio 6">
            <a:hlinkClick r:id="" action="ppaction://media"/>
            <a:extLst>
              <a:ext uri="{FF2B5EF4-FFF2-40B4-BE49-F238E27FC236}">
                <a16:creationId xmlns:a16="http://schemas.microsoft.com/office/drawing/2014/main" id="{214A5004-B73D-40D3-84BC-EFFAF90E5E6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97450175"/>
      </p:ext>
    </p:extLst>
  </p:cSld>
  <p:clrMapOvr>
    <a:masterClrMapping/>
  </p:clrMapOvr>
  <mc:AlternateContent xmlns:mc="http://schemas.openxmlformats.org/markup-compatibility/2006" xmlns:p14="http://schemas.microsoft.com/office/powerpoint/2010/main">
    <mc:Choice Requires="p14">
      <p:transition spd="slow" p14:dur="2000" advTm="15892"/>
    </mc:Choice>
    <mc:Fallback xmlns="">
      <p:transition spd="slow" advTm="158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 – Receptor Status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These tests will confirm if the patients tumour is likely to respond to certain drugs, hormone or biological therapies </a:t>
            </a:r>
          </a:p>
          <a:p>
            <a:pPr marL="0" indent="0">
              <a:buNone/>
            </a:pPr>
            <a:endParaRPr lang="en-GB" dirty="0"/>
          </a:p>
          <a:p>
            <a:r>
              <a:rPr lang="en-GB" dirty="0"/>
              <a:t>The Allred score is a method of determining how strongly ER/PR expressive the tumour is:</a:t>
            </a:r>
          </a:p>
          <a:p>
            <a:endParaRPr lang="en-GB" dirty="0"/>
          </a:p>
          <a:p>
            <a:pPr lvl="1"/>
            <a:r>
              <a:rPr lang="en-GB" sz="2400" dirty="0"/>
              <a:t>0	- 1	Negative 		2 - 3	Weakly positive </a:t>
            </a:r>
          </a:p>
          <a:p>
            <a:pPr lvl="1"/>
            <a:r>
              <a:rPr lang="en-GB" sz="2400" dirty="0"/>
              <a:t>4 - 5	Positive 		6 - 8 	Strongly positive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Audio 6">
            <a:hlinkClick r:id="" action="ppaction://media"/>
            <a:extLst>
              <a:ext uri="{FF2B5EF4-FFF2-40B4-BE49-F238E27FC236}">
                <a16:creationId xmlns:a16="http://schemas.microsoft.com/office/drawing/2014/main" id="{CFA8450D-5DEE-4352-BCA2-68914AA4283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94699483"/>
      </p:ext>
    </p:extLst>
  </p:cSld>
  <p:clrMapOvr>
    <a:masterClrMapping/>
  </p:clrMapOvr>
  <mc:AlternateContent xmlns:mc="http://schemas.openxmlformats.org/markup-compatibility/2006" xmlns:p14="http://schemas.microsoft.com/office/powerpoint/2010/main">
    <mc:Choice Requires="p14">
      <p:transition spd="slow" p14:dur="2000" advTm="11164"/>
    </mc:Choice>
    <mc:Fallback xmlns="">
      <p:transition spd="slow" advTm="11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Breast</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a:t>
            </a:fld>
            <a:endParaRPr lang="en-GB"/>
          </a:p>
        </p:txBody>
      </p:sp>
      <p:grpSp>
        <p:nvGrpSpPr>
          <p:cNvPr id="8" name="Group 7">
            <a:extLst>
              <a:ext uri="{FF2B5EF4-FFF2-40B4-BE49-F238E27FC236}">
                <a16:creationId xmlns:a16="http://schemas.microsoft.com/office/drawing/2014/main" id="{E0346119-779E-4299-8F7B-AA97F16F3A88}"/>
              </a:ext>
            </a:extLst>
          </p:cNvPr>
          <p:cNvGrpSpPr/>
          <p:nvPr/>
        </p:nvGrpSpPr>
        <p:grpSpPr>
          <a:xfrm>
            <a:off x="4702873" y="4015878"/>
            <a:ext cx="7489127" cy="2386702"/>
            <a:chOff x="4702873" y="4015878"/>
            <a:chExt cx="7489127" cy="2386702"/>
          </a:xfrm>
        </p:grpSpPr>
        <p:sp>
          <p:nvSpPr>
            <p:cNvPr id="9" name="Content Placeholder 2">
              <a:extLst>
                <a:ext uri="{FF2B5EF4-FFF2-40B4-BE49-F238E27FC236}">
                  <a16:creationId xmlns:a16="http://schemas.microsoft.com/office/drawing/2014/main" id="{ABD28991-0E6B-43BD-8E5F-2CB9551F92AD}"/>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sp>
          <p:nvSpPr>
            <p:cNvPr id="10" name="Content Placeholder 2">
              <a:extLst>
                <a:ext uri="{FF2B5EF4-FFF2-40B4-BE49-F238E27FC236}">
                  <a16:creationId xmlns:a16="http://schemas.microsoft.com/office/drawing/2014/main" id="{8BFB4AD6-AF5B-4E37-B298-2DD7E36E4873}"/>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Receptor status</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NPI</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7" name="Audio 6">
            <a:hlinkClick r:id="" action="ppaction://media"/>
            <a:extLst>
              <a:ext uri="{FF2B5EF4-FFF2-40B4-BE49-F238E27FC236}">
                <a16:creationId xmlns:a16="http://schemas.microsoft.com/office/drawing/2014/main" id="{2BAF259B-5224-430B-86C2-B6DAE762BBE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6116"/>
    </mc:Choice>
    <mc:Fallback xmlns="">
      <p:transition spd="slow" advTm="61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 – Receptor Status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b="1" dirty="0"/>
              <a:t>HER2</a:t>
            </a:r>
          </a:p>
          <a:p>
            <a:r>
              <a:rPr lang="en-GB" dirty="0"/>
              <a:t>HER2/ erbB2 receptor status</a:t>
            </a:r>
            <a:br>
              <a:rPr lang="en-GB" dirty="0"/>
            </a:br>
            <a:r>
              <a:rPr lang="en-GB" dirty="0"/>
              <a:t>Some breast cancers have high numbers of receptors for the protein HER2 (human epidermal growth factor 2)</a:t>
            </a:r>
          </a:p>
          <a:p>
            <a:endParaRPr lang="en-GB" sz="1200" dirty="0"/>
          </a:p>
          <a:p>
            <a:r>
              <a:rPr lang="en-GB" dirty="0"/>
              <a:t>This assesses whether a tumour has an over proliferation of receptor cells. A positive result will mean the patient could be treated with a targeted / hormone treatment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7" name="Audio 6">
            <a:hlinkClick r:id="" action="ppaction://media"/>
            <a:extLst>
              <a:ext uri="{FF2B5EF4-FFF2-40B4-BE49-F238E27FC236}">
                <a16:creationId xmlns:a16="http://schemas.microsoft.com/office/drawing/2014/main" id="{DDD68066-9C83-43D4-A7FE-FB22FAFAFAD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99314403"/>
      </p:ext>
    </p:extLst>
  </p:cSld>
  <p:clrMapOvr>
    <a:masterClrMapping/>
  </p:clrMapOvr>
  <mc:AlternateContent xmlns:mc="http://schemas.openxmlformats.org/markup-compatibility/2006" xmlns:p14="http://schemas.microsoft.com/office/powerpoint/2010/main">
    <mc:Choice Requires="p14">
      <p:transition spd="slow" p14:dur="2000" advTm="15683"/>
    </mc:Choice>
    <mc:Fallback xmlns="">
      <p:transition spd="slow" advTm="15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sz="2250" dirty="0"/>
              <a:t>Professors Elston &amp; Ellis modified the Bloom-Richardson system for grading invasive breast cancer.  This modified version assesses: </a:t>
            </a:r>
          </a:p>
          <a:p>
            <a:pPr marL="0" indent="0">
              <a:buNone/>
            </a:pPr>
            <a:endParaRPr lang="en-GB" sz="2250" dirty="0"/>
          </a:p>
          <a:p>
            <a:r>
              <a:rPr lang="en-GB" sz="2250" dirty="0"/>
              <a:t>Tubule formation - the % of cancer cells that have formed tube shapes</a:t>
            </a:r>
          </a:p>
          <a:p>
            <a:r>
              <a:rPr lang="en-GB" sz="2250" dirty="0"/>
              <a:t>Nuclear pleomorphism - how different the nuclei of the cancer cells are from those in normal cells</a:t>
            </a:r>
          </a:p>
          <a:p>
            <a:r>
              <a:rPr lang="en-GB" sz="2250" dirty="0"/>
              <a:t>Mitotic count - the % of cancer cells currently dividing</a:t>
            </a:r>
          </a:p>
          <a:p>
            <a:pPr marL="0" indent="0">
              <a:buNone/>
            </a:pPr>
            <a:endParaRPr lang="en-GB" sz="2250" dirty="0"/>
          </a:p>
          <a:p>
            <a:pPr marL="0" indent="0">
              <a:buNone/>
            </a:pPr>
            <a:r>
              <a:rPr lang="en-GB" sz="2250" dirty="0"/>
              <a:t>This grading system has been shown to be a better predictor of outcome than differentiation alone.  Disease is defined as grades 1-3</a:t>
            </a:r>
          </a:p>
          <a:p>
            <a:endParaRPr lang="en-GB" sz="225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Audio 7">
            <a:hlinkClick r:id="" action="ppaction://media"/>
            <a:extLst>
              <a:ext uri="{FF2B5EF4-FFF2-40B4-BE49-F238E27FC236}">
                <a16:creationId xmlns:a16="http://schemas.microsoft.com/office/drawing/2014/main" id="{1FFAE88D-C94D-4490-B239-2F529134BB2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44446526"/>
      </p:ext>
    </p:extLst>
  </p:cSld>
  <p:clrMapOvr>
    <a:masterClrMapping/>
  </p:clrMapOvr>
  <mc:AlternateContent xmlns:mc="http://schemas.openxmlformats.org/markup-compatibility/2006" xmlns:p14="http://schemas.microsoft.com/office/powerpoint/2010/main">
    <mc:Choice Requires="p14">
      <p:transition spd="slow" p14:dur="2000" advTm="17643"/>
    </mc:Choice>
    <mc:Fallback xmlns="">
      <p:transition spd="slow" advTm="176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10000"/>
          </a:bodyPr>
          <a:lstStyle/>
          <a:p>
            <a:pPr marL="0" indent="0">
              <a:buNone/>
            </a:pPr>
            <a:r>
              <a:rPr lang="en-GB" dirty="0">
                <a:latin typeface="+mn-lt"/>
              </a:rPr>
              <a:t>Invasive breast tumours must be staged and recorded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add the following statement to the Primary Diagnosis Subsidiary Comment field: </a:t>
            </a:r>
            <a:r>
              <a:rPr lang="en-GB" b="1" dirty="0"/>
              <a:t>Patient staged using TNM9 not TNM8 as per CR2070</a:t>
            </a:r>
          </a:p>
          <a:p>
            <a:r>
              <a:rPr lang="en-GB" dirty="0">
                <a:cs typeface="Arial" pitchFamily="34" charset="0"/>
              </a:rPr>
              <a:t>In the </a:t>
            </a:r>
            <a:r>
              <a:rPr lang="en-GB" dirty="0"/>
              <a:t>UK, clinicians prefer to assign an NPI prognostic score for breast cancers. However, it is vital we get the Final Pre-Treatment and/or Final Integrated Stage in UICC TNM stage. </a:t>
            </a:r>
            <a:r>
              <a:rPr lang="en-GB" b="1" dirty="0">
                <a:cs typeface="Arial" pitchFamily="34" charset="0"/>
              </a:rPr>
              <a:t>TNM stage should be recorded for all invasive tumours</a:t>
            </a:r>
            <a:endParaRPr lang="en-GB" b="1" dirty="0"/>
          </a:p>
          <a:p>
            <a:endParaRPr lang="en-US" dirty="0"/>
          </a:p>
          <a:p>
            <a:endParaRPr lang="en-GB" dirty="0">
              <a:cs typeface="Arial" pitchFamily="34" charset="0"/>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0" name="Audio 9">
            <a:hlinkClick r:id="" action="ppaction://media"/>
            <a:extLst>
              <a:ext uri="{FF2B5EF4-FFF2-40B4-BE49-F238E27FC236}">
                <a16:creationId xmlns:a16="http://schemas.microsoft.com/office/drawing/2014/main" id="{937A9102-C232-1D96-E989-714EA5A1183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50070838"/>
      </p:ext>
    </p:extLst>
  </p:cSld>
  <p:clrMapOvr>
    <a:masterClrMapping/>
  </p:clrMapOvr>
  <mc:AlternateContent xmlns:mc="http://schemas.openxmlformats.org/markup-compatibility/2006" xmlns:p14="http://schemas.microsoft.com/office/powerpoint/2010/main">
    <mc:Choice Requires="p14">
      <p:transition spd="slow" p14:dur="2000" advTm="14797"/>
    </mc:Choice>
    <mc:Fallback xmlns="">
      <p:transition spd="slow" advTm="147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cs typeface="Arial" pitchFamily="34" charset="0"/>
              </a:rPr>
              <a:t>For details on recording stage, please see the NDRS training module KPI-TNM Staging 101, available on this link: </a:t>
            </a:r>
            <a:r>
              <a:rPr lang="en-GB" sz="28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8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GB" dirty="0">
                <a:cs typeface="Arial" pitchFamily="34" charset="0"/>
              </a:rPr>
              <a:t>Staging sheets for clinical use may be downloaded here: </a:t>
            </a:r>
            <a:r>
              <a:rPr lang="en-GB" dirty="0">
                <a:cs typeface="Arial" pitchFamily="34" charset="0"/>
                <a:hlinkClick r:id="rId6"/>
              </a:rPr>
              <a:t>https://digital.nhs.uk/ndrs/data/cancer-data-training-materials/staging-sheets</a:t>
            </a:r>
            <a:r>
              <a:rPr lang="en-GB" dirty="0">
                <a:cs typeface="Arial" pitchFamily="34" charset="0"/>
              </a:rPr>
              <a:t> </a:t>
            </a:r>
          </a:p>
          <a:p>
            <a:endParaRPr lang="en-GB" dirty="0">
              <a:cs typeface="Arial" pitchFamily="34" charset="0"/>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 name="Audio 9">
            <a:hlinkClick r:id="" action="ppaction://media"/>
            <a:extLst>
              <a:ext uri="{FF2B5EF4-FFF2-40B4-BE49-F238E27FC236}">
                <a16:creationId xmlns:a16="http://schemas.microsoft.com/office/drawing/2014/main" id="{CE0BF820-FED6-4E0A-79D7-F7705D272EB0}"/>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4086765"/>
      </p:ext>
    </p:extLst>
  </p:cSld>
  <p:clrMapOvr>
    <a:masterClrMapping/>
  </p:clrMapOvr>
  <mc:AlternateContent xmlns:mc="http://schemas.openxmlformats.org/markup-compatibility/2006" xmlns:p14="http://schemas.microsoft.com/office/powerpoint/2010/main">
    <mc:Choice Requires="p14">
      <p:transition spd="slow" p14:dur="2000" advTm="10143"/>
    </mc:Choice>
    <mc:Fallback xmlns="">
      <p:transition spd="slow" advTm="10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Stage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13" name="Audio 12">
            <a:hlinkClick r:id="" action="ppaction://media"/>
            <a:extLst>
              <a:ext uri="{FF2B5EF4-FFF2-40B4-BE49-F238E27FC236}">
                <a16:creationId xmlns:a16="http://schemas.microsoft.com/office/drawing/2014/main" id="{C77078D7-037A-B5B1-65FA-F575222335D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
        <p:nvSpPr>
          <p:cNvPr id="10" name="Content Placeholder 2">
            <a:extLst>
              <a:ext uri="{FF2B5EF4-FFF2-40B4-BE49-F238E27FC236}">
                <a16:creationId xmlns:a16="http://schemas.microsoft.com/office/drawing/2014/main" id="{AF56D4EF-8522-9784-345D-DF90FB9533A8}"/>
              </a:ext>
            </a:extLst>
          </p:cNvPr>
          <p:cNvSpPr>
            <a:spLocks noGrp="1"/>
          </p:cNvSpPr>
          <p:nvPr>
            <p:ph idx="1"/>
          </p:nvPr>
        </p:nvSpPr>
        <p:spPr>
          <a:xfrm>
            <a:off x="838200" y="1435100"/>
            <a:ext cx="10515600" cy="4741863"/>
          </a:xfrm>
        </p:spPr>
        <p:txBody>
          <a:bodyPr>
            <a:normAutofit/>
          </a:bodyPr>
          <a:lstStyle/>
          <a:p>
            <a:r>
              <a:rPr lang="en-GB" dirty="0">
                <a:cs typeface="Arial" pitchFamily="34" charset="0"/>
              </a:rPr>
              <a:t>When recording stage for breast patients, please be aware:</a:t>
            </a:r>
          </a:p>
          <a:p>
            <a:pPr lvl="1"/>
            <a:r>
              <a:rPr lang="en-GB" dirty="0">
                <a:cs typeface="Arial" pitchFamily="34" charset="0"/>
              </a:rPr>
              <a:t>micro-invasion would only be added to a pathologically determined </a:t>
            </a:r>
            <a:r>
              <a:rPr lang="en-GB" b="1" dirty="0">
                <a:cs typeface="Arial" pitchFamily="34" charset="0"/>
              </a:rPr>
              <a:t>T1</a:t>
            </a:r>
            <a:r>
              <a:rPr lang="en-GB" dirty="0">
                <a:cs typeface="Arial" pitchFamily="34" charset="0"/>
              </a:rPr>
              <a:t> tumour where applicable – pT1(mi)</a:t>
            </a:r>
          </a:p>
          <a:p>
            <a:pPr lvl="1"/>
            <a:r>
              <a:rPr lang="en-GB" dirty="0">
                <a:cs typeface="Arial" pitchFamily="34" charset="0"/>
              </a:rPr>
              <a:t>micro-metastases would only be added to a pathologically determined </a:t>
            </a:r>
            <a:r>
              <a:rPr lang="en-GB" b="1" dirty="0">
                <a:cs typeface="Arial" pitchFamily="34" charset="0"/>
              </a:rPr>
              <a:t>N1</a:t>
            </a:r>
            <a:r>
              <a:rPr lang="en-GB" dirty="0">
                <a:cs typeface="Arial" pitchFamily="34" charset="0"/>
              </a:rPr>
              <a:t> where applicable - pN1(mi)</a:t>
            </a:r>
          </a:p>
          <a:p>
            <a:endParaRPr lang="en-GB" dirty="0">
              <a:cs typeface="Arial" pitchFamily="34" charset="0"/>
            </a:endParaRPr>
          </a:p>
          <a:p>
            <a:r>
              <a:rPr lang="en-GB" dirty="0">
                <a:cs typeface="Arial" pitchFamily="34" charset="0"/>
              </a:rPr>
              <a:t>When recording stage for Paget’s disease of the breast:</a:t>
            </a:r>
          </a:p>
          <a:p>
            <a:pPr lvl="1"/>
            <a:r>
              <a:rPr lang="en-GB" dirty="0">
                <a:cs typeface="Arial" pitchFamily="34" charset="0"/>
              </a:rPr>
              <a:t>If the background tumour is invasive, record the stage according to the stage findings for the background tumour</a:t>
            </a:r>
          </a:p>
          <a:p>
            <a:pPr lvl="1"/>
            <a:r>
              <a:rPr lang="en-GB" dirty="0">
                <a:cs typeface="Arial" pitchFamily="34" charset="0"/>
              </a:rPr>
              <a:t>In all other circumstances, record the stage for the Paget’s as TisN0M0</a:t>
            </a:r>
          </a:p>
        </p:txBody>
      </p:sp>
    </p:spTree>
    <p:extLst>
      <p:ext uri="{BB962C8B-B14F-4D97-AF65-F5344CB8AC3E}">
        <p14:creationId xmlns:p14="http://schemas.microsoft.com/office/powerpoint/2010/main" val="679330555"/>
      </p:ext>
    </p:extLst>
  </p:cSld>
  <p:clrMapOvr>
    <a:masterClrMapping/>
  </p:clrMapOvr>
  <mc:AlternateContent xmlns:mc="http://schemas.openxmlformats.org/markup-compatibility/2006" xmlns:p14="http://schemas.microsoft.com/office/powerpoint/2010/main">
    <mc:Choice Requires="p14">
      <p:transition spd="slow" p14:dur="2000" advTm="24628"/>
    </mc:Choice>
    <mc:Fallback xmlns="">
      <p:transition spd="slow" advTm="246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Final Pre-Treatment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grpSp>
        <p:nvGrpSpPr>
          <p:cNvPr id="23" name="Group 22">
            <a:extLst>
              <a:ext uri="{FF2B5EF4-FFF2-40B4-BE49-F238E27FC236}">
                <a16:creationId xmlns:a16="http://schemas.microsoft.com/office/drawing/2014/main" id="{D8B5D91E-76F1-43CF-B34F-BE159B57EA97}"/>
              </a:ext>
            </a:extLst>
          </p:cNvPr>
          <p:cNvGrpSpPr/>
          <p:nvPr/>
        </p:nvGrpSpPr>
        <p:grpSpPr>
          <a:xfrm>
            <a:off x="1007603" y="1700808"/>
            <a:ext cx="10253296" cy="4536504"/>
            <a:chOff x="1007603" y="1700808"/>
            <a:chExt cx="6708429" cy="4536504"/>
          </a:xfrm>
        </p:grpSpPr>
        <p:sp>
          <p:nvSpPr>
            <p:cNvPr id="7" name="Flowchart: Predefined Process 6">
              <a:extLst>
                <a:ext uri="{FF2B5EF4-FFF2-40B4-BE49-F238E27FC236}">
                  <a16:creationId xmlns:a16="http://schemas.microsoft.com/office/drawing/2014/main" id="{7101EA07-0227-4CEA-95CA-EDF519E4A623}"/>
                </a:ext>
              </a:extLst>
            </p:cNvPr>
            <p:cNvSpPr/>
            <p:nvPr/>
          </p:nvSpPr>
          <p:spPr>
            <a:xfrm>
              <a:off x="1079610" y="1700808"/>
              <a:ext cx="2907509" cy="720080"/>
            </a:xfrm>
            <a:prstGeom prst="flowChartPredefinedProcess">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Mammogram +/- Clinical examination</a:t>
              </a:r>
            </a:p>
          </p:txBody>
        </p:sp>
        <p:sp>
          <p:nvSpPr>
            <p:cNvPr id="8" name="Flowchart: Data 7">
              <a:extLst>
                <a:ext uri="{FF2B5EF4-FFF2-40B4-BE49-F238E27FC236}">
                  <a16:creationId xmlns:a16="http://schemas.microsoft.com/office/drawing/2014/main" id="{3F9DB3CE-72EF-4445-829D-BA29A8D647B8}"/>
                </a:ext>
              </a:extLst>
            </p:cNvPr>
            <p:cNvSpPr/>
            <p:nvPr/>
          </p:nvSpPr>
          <p:spPr>
            <a:xfrm>
              <a:off x="6448399" y="2060848"/>
              <a:ext cx="1267633" cy="1008112"/>
            </a:xfrm>
            <a:prstGeom prst="flowChartInputOutput">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T</a:t>
              </a:r>
              <a:r>
                <a:rPr lang="en-GB" dirty="0">
                  <a:solidFill>
                    <a:schemeClr val="bg1"/>
                  </a:solidFill>
                </a:rPr>
                <a:t> category</a:t>
              </a:r>
            </a:p>
          </p:txBody>
        </p:sp>
        <p:sp>
          <p:nvSpPr>
            <p:cNvPr id="9" name="Flowchart: Predefined Process 8">
              <a:extLst>
                <a:ext uri="{FF2B5EF4-FFF2-40B4-BE49-F238E27FC236}">
                  <a16:creationId xmlns:a16="http://schemas.microsoft.com/office/drawing/2014/main" id="{AEDFE7A5-6C67-4BCE-8BF3-1846FA9BF65F}"/>
                </a:ext>
              </a:extLst>
            </p:cNvPr>
            <p:cNvSpPr/>
            <p:nvPr/>
          </p:nvSpPr>
          <p:spPr>
            <a:xfrm>
              <a:off x="1079610" y="2876939"/>
              <a:ext cx="2907509" cy="720080"/>
            </a:xfrm>
            <a:prstGeom prst="flowChartPredefinedProcess">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Ultrasound</a:t>
              </a:r>
            </a:p>
          </p:txBody>
        </p:sp>
        <p:sp>
          <p:nvSpPr>
            <p:cNvPr id="10" name="Flowchart: Data 9">
              <a:extLst>
                <a:ext uri="{FF2B5EF4-FFF2-40B4-BE49-F238E27FC236}">
                  <a16:creationId xmlns:a16="http://schemas.microsoft.com/office/drawing/2014/main" id="{F5F5599D-61DB-4710-8E1C-17F29BF8B893}"/>
                </a:ext>
              </a:extLst>
            </p:cNvPr>
            <p:cNvSpPr/>
            <p:nvPr/>
          </p:nvSpPr>
          <p:spPr>
            <a:xfrm>
              <a:off x="6448399" y="3356992"/>
              <a:ext cx="1267633" cy="1008112"/>
            </a:xfrm>
            <a:prstGeom prst="flowChartInputOutput">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N</a:t>
              </a:r>
              <a:r>
                <a:rPr lang="en-GB" dirty="0">
                  <a:solidFill>
                    <a:schemeClr val="bg1"/>
                  </a:solidFill>
                </a:rPr>
                <a:t> category</a:t>
              </a:r>
            </a:p>
          </p:txBody>
        </p:sp>
        <p:sp>
          <p:nvSpPr>
            <p:cNvPr id="11" name="Flowchart: Decision 10">
              <a:extLst>
                <a:ext uri="{FF2B5EF4-FFF2-40B4-BE49-F238E27FC236}">
                  <a16:creationId xmlns:a16="http://schemas.microsoft.com/office/drawing/2014/main" id="{1097ED90-3BC7-4085-80A3-9A8074D2404D}"/>
                </a:ext>
              </a:extLst>
            </p:cNvPr>
            <p:cNvSpPr/>
            <p:nvPr/>
          </p:nvSpPr>
          <p:spPr>
            <a:xfrm>
              <a:off x="1007603" y="4053070"/>
              <a:ext cx="2979517" cy="1104122"/>
            </a:xfrm>
            <a:prstGeom prst="flowChartDecision">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Option 1: Clinical</a:t>
              </a:r>
            </a:p>
            <a:p>
              <a:pPr algn="ctr"/>
              <a:r>
                <a:rPr lang="en-GB" sz="2000" b="1" dirty="0"/>
                <a:t>Judgement</a:t>
              </a:r>
            </a:p>
          </p:txBody>
        </p:sp>
        <p:sp>
          <p:nvSpPr>
            <p:cNvPr id="12" name="Flowchart: Data 11">
              <a:extLst>
                <a:ext uri="{FF2B5EF4-FFF2-40B4-BE49-F238E27FC236}">
                  <a16:creationId xmlns:a16="http://schemas.microsoft.com/office/drawing/2014/main" id="{ED79CC18-42EE-4010-AD68-B9E752B439B7}"/>
                </a:ext>
              </a:extLst>
            </p:cNvPr>
            <p:cNvSpPr/>
            <p:nvPr/>
          </p:nvSpPr>
          <p:spPr>
            <a:xfrm>
              <a:off x="6448399" y="4653136"/>
              <a:ext cx="1267633" cy="1008112"/>
            </a:xfrm>
            <a:prstGeom prst="flowChartInputOutput">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M</a:t>
              </a:r>
              <a:r>
                <a:rPr lang="en-GB" dirty="0">
                  <a:solidFill>
                    <a:schemeClr val="bg1"/>
                  </a:solidFill>
                </a:rPr>
                <a:t> category</a:t>
              </a:r>
            </a:p>
          </p:txBody>
        </p:sp>
        <p:sp>
          <p:nvSpPr>
            <p:cNvPr id="13" name="Flowchart: Predefined Process 12">
              <a:extLst>
                <a:ext uri="{FF2B5EF4-FFF2-40B4-BE49-F238E27FC236}">
                  <a16:creationId xmlns:a16="http://schemas.microsoft.com/office/drawing/2014/main" id="{32C78670-1AC9-4679-9116-7ACA66EA6B48}"/>
                </a:ext>
              </a:extLst>
            </p:cNvPr>
            <p:cNvSpPr/>
            <p:nvPr/>
          </p:nvSpPr>
          <p:spPr>
            <a:xfrm>
              <a:off x="1079611" y="5445224"/>
              <a:ext cx="4800650" cy="792088"/>
            </a:xfrm>
            <a:prstGeom prst="flowChartPredefinedProcess">
              <a:avLst/>
            </a:prstGeom>
            <a:solidFill>
              <a:srgbClr val="2AA8AA"/>
            </a:solidFill>
            <a:ln>
              <a:solidFill>
                <a:srgbClr val="228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Option 2 - If metastatic deposits </a:t>
              </a:r>
              <a:r>
                <a:rPr lang="en-GB" b="1" dirty="0"/>
                <a:t>are</a:t>
              </a:r>
              <a:r>
                <a:rPr lang="en-GB" dirty="0"/>
                <a:t> suspected, further imaging may be carried out for a clinical (radiological) pre-treatment M stage:  CT / PET / Other</a:t>
              </a:r>
            </a:p>
          </p:txBody>
        </p:sp>
        <p:cxnSp>
          <p:nvCxnSpPr>
            <p:cNvPr id="14" name="Elbow Connector 13">
              <a:extLst>
                <a:ext uri="{FF2B5EF4-FFF2-40B4-BE49-F238E27FC236}">
                  <a16:creationId xmlns:a16="http://schemas.microsoft.com/office/drawing/2014/main" id="{D32691C8-6948-47E9-BFF1-B195657C87C1}"/>
                </a:ext>
              </a:extLst>
            </p:cNvPr>
            <p:cNvCxnSpPr>
              <a:cxnSpLocks/>
              <a:stCxn id="7" idx="3"/>
              <a:endCxn id="8" idx="2"/>
            </p:cNvCxnSpPr>
            <p:nvPr/>
          </p:nvCxnSpPr>
          <p:spPr>
            <a:xfrm>
              <a:off x="3987119" y="2060848"/>
              <a:ext cx="2588044" cy="504056"/>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a:extLst>
                <a:ext uri="{FF2B5EF4-FFF2-40B4-BE49-F238E27FC236}">
                  <a16:creationId xmlns:a16="http://schemas.microsoft.com/office/drawing/2014/main" id="{A5B0C2D3-681E-4A41-AE92-02F5FC8D3E40}"/>
                </a:ext>
              </a:extLst>
            </p:cNvPr>
            <p:cNvCxnSpPr>
              <a:cxnSpLocks/>
              <a:stCxn id="9" idx="3"/>
              <a:endCxn id="10" idx="2"/>
            </p:cNvCxnSpPr>
            <p:nvPr/>
          </p:nvCxnSpPr>
          <p:spPr>
            <a:xfrm>
              <a:off x="3987119" y="3236979"/>
              <a:ext cx="2588044" cy="624069"/>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6">
              <a:extLst>
                <a:ext uri="{FF2B5EF4-FFF2-40B4-BE49-F238E27FC236}">
                  <a16:creationId xmlns:a16="http://schemas.microsoft.com/office/drawing/2014/main" id="{498E0986-5E54-4354-964B-BC929BBB4C3A}"/>
                </a:ext>
              </a:extLst>
            </p:cNvPr>
            <p:cNvCxnSpPr>
              <a:cxnSpLocks/>
              <a:stCxn id="9" idx="3"/>
            </p:cNvCxnSpPr>
            <p:nvPr/>
          </p:nvCxnSpPr>
          <p:spPr>
            <a:xfrm flipV="1">
              <a:off x="3987119" y="2708921"/>
              <a:ext cx="2576496" cy="528058"/>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8">
              <a:extLst>
                <a:ext uri="{FF2B5EF4-FFF2-40B4-BE49-F238E27FC236}">
                  <a16:creationId xmlns:a16="http://schemas.microsoft.com/office/drawing/2014/main" id="{95AC4C43-668B-40C0-B400-840A75F2BD45}"/>
                </a:ext>
              </a:extLst>
            </p:cNvPr>
            <p:cNvCxnSpPr>
              <a:cxnSpLocks/>
              <a:stCxn id="11" idx="3"/>
            </p:cNvCxnSpPr>
            <p:nvPr/>
          </p:nvCxnSpPr>
          <p:spPr>
            <a:xfrm>
              <a:off x="3987120" y="4605131"/>
              <a:ext cx="2673112" cy="230307"/>
            </a:xfrm>
            <a:prstGeom prst="bentConnector3">
              <a:avLst>
                <a:gd name="adj1" fmla="val 47854"/>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20">
              <a:extLst>
                <a:ext uri="{FF2B5EF4-FFF2-40B4-BE49-F238E27FC236}">
                  <a16:creationId xmlns:a16="http://schemas.microsoft.com/office/drawing/2014/main" id="{68BCB145-2105-4453-840C-1B0349D07132}"/>
                </a:ext>
              </a:extLst>
            </p:cNvPr>
            <p:cNvCxnSpPr>
              <a:cxnSpLocks/>
              <a:stCxn id="11" idx="3"/>
            </p:cNvCxnSpPr>
            <p:nvPr/>
          </p:nvCxnSpPr>
          <p:spPr>
            <a:xfrm flipV="1">
              <a:off x="3987120" y="4053071"/>
              <a:ext cx="2576494" cy="552060"/>
            </a:xfrm>
            <a:prstGeom prst="bentConnector3">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7">
              <a:extLst>
                <a:ext uri="{FF2B5EF4-FFF2-40B4-BE49-F238E27FC236}">
                  <a16:creationId xmlns:a16="http://schemas.microsoft.com/office/drawing/2014/main" id="{6FBDF11B-D1D6-4FC9-A951-C423AD9349E0}"/>
                </a:ext>
              </a:extLst>
            </p:cNvPr>
            <p:cNvCxnSpPr>
              <a:cxnSpLocks/>
              <a:stCxn id="13" idx="3"/>
              <a:endCxn id="12" idx="2"/>
            </p:cNvCxnSpPr>
            <p:nvPr/>
          </p:nvCxnSpPr>
          <p:spPr>
            <a:xfrm flipV="1">
              <a:off x="5880261" y="5157192"/>
              <a:ext cx="694902" cy="684076"/>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grpSp>
      <p:pic>
        <p:nvPicPr>
          <p:cNvPr id="24" name="Audio 23">
            <a:hlinkClick r:id="" action="ppaction://media"/>
            <a:extLst>
              <a:ext uri="{FF2B5EF4-FFF2-40B4-BE49-F238E27FC236}">
                <a16:creationId xmlns:a16="http://schemas.microsoft.com/office/drawing/2014/main" id="{155AE82B-42AB-8C8C-30ED-D28A9015BCC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04571327"/>
      </p:ext>
    </p:extLst>
  </p:cSld>
  <p:clrMapOvr>
    <a:masterClrMapping/>
  </p:clrMapOvr>
  <mc:AlternateContent xmlns:mc="http://schemas.openxmlformats.org/markup-compatibility/2006" xmlns:p14="http://schemas.microsoft.com/office/powerpoint/2010/main">
    <mc:Choice Requires="p14">
      <p:transition spd="slow" p14:dur="2000" advTm="42754"/>
    </mc:Choice>
    <mc:Fallback xmlns="">
      <p:transition spd="slow" advTm="427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Integrated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grpSp>
        <p:nvGrpSpPr>
          <p:cNvPr id="19" name="Group 18">
            <a:extLst>
              <a:ext uri="{FF2B5EF4-FFF2-40B4-BE49-F238E27FC236}">
                <a16:creationId xmlns:a16="http://schemas.microsoft.com/office/drawing/2014/main" id="{EE56B20D-5F79-4F9D-876B-2C0642411A97}"/>
              </a:ext>
            </a:extLst>
          </p:cNvPr>
          <p:cNvGrpSpPr/>
          <p:nvPr/>
        </p:nvGrpSpPr>
        <p:grpSpPr>
          <a:xfrm>
            <a:off x="1007603" y="1753994"/>
            <a:ext cx="10253298" cy="4464496"/>
            <a:chOff x="1007603" y="1916832"/>
            <a:chExt cx="6592926" cy="4464496"/>
          </a:xfrm>
        </p:grpSpPr>
        <p:sp>
          <p:nvSpPr>
            <p:cNvPr id="7" name="Flowchart: Predefined Process 6">
              <a:extLst>
                <a:ext uri="{FF2B5EF4-FFF2-40B4-BE49-F238E27FC236}">
                  <a16:creationId xmlns:a16="http://schemas.microsoft.com/office/drawing/2014/main" id="{B17820D4-AB23-4E8F-966A-9995F7D776CD}"/>
                </a:ext>
              </a:extLst>
            </p:cNvPr>
            <p:cNvSpPr/>
            <p:nvPr/>
          </p:nvSpPr>
          <p:spPr>
            <a:xfrm>
              <a:off x="1079611" y="1916832"/>
              <a:ext cx="2864262" cy="720080"/>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Pathology from EXCISION (T) / ANS (N)</a:t>
              </a:r>
            </a:p>
          </p:txBody>
        </p:sp>
        <p:sp>
          <p:nvSpPr>
            <p:cNvPr id="8" name="Flowchart: Data 7">
              <a:extLst>
                <a:ext uri="{FF2B5EF4-FFF2-40B4-BE49-F238E27FC236}">
                  <a16:creationId xmlns:a16="http://schemas.microsoft.com/office/drawing/2014/main" id="{910096C1-2B76-41B6-91FC-E2072D1EC8F2}"/>
                </a:ext>
              </a:extLst>
            </p:cNvPr>
            <p:cNvSpPr/>
            <p:nvPr/>
          </p:nvSpPr>
          <p:spPr>
            <a:xfrm>
              <a:off x="6328232" y="2276872"/>
              <a:ext cx="1272297"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T</a:t>
              </a:r>
              <a:r>
                <a:rPr lang="en-GB" dirty="0">
                  <a:solidFill>
                    <a:schemeClr val="bg1"/>
                  </a:solidFill>
                </a:rPr>
                <a:t> category</a:t>
              </a:r>
            </a:p>
          </p:txBody>
        </p:sp>
        <p:sp>
          <p:nvSpPr>
            <p:cNvPr id="9" name="Flowchart: Predefined Process 8">
              <a:extLst>
                <a:ext uri="{FF2B5EF4-FFF2-40B4-BE49-F238E27FC236}">
                  <a16:creationId xmlns:a16="http://schemas.microsoft.com/office/drawing/2014/main" id="{18977534-1C2E-4650-8A17-60379D2384B4}"/>
                </a:ext>
              </a:extLst>
            </p:cNvPr>
            <p:cNvSpPr/>
            <p:nvPr/>
          </p:nvSpPr>
          <p:spPr>
            <a:xfrm>
              <a:off x="1079611" y="3092963"/>
              <a:ext cx="2864262" cy="720080"/>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Previous Ultrasound</a:t>
              </a:r>
            </a:p>
          </p:txBody>
        </p:sp>
        <p:sp>
          <p:nvSpPr>
            <p:cNvPr id="10" name="Flowchart: Data 9">
              <a:extLst>
                <a:ext uri="{FF2B5EF4-FFF2-40B4-BE49-F238E27FC236}">
                  <a16:creationId xmlns:a16="http://schemas.microsoft.com/office/drawing/2014/main" id="{F5BD973D-66C4-4522-A73D-E6704EA520C6}"/>
                </a:ext>
              </a:extLst>
            </p:cNvPr>
            <p:cNvSpPr/>
            <p:nvPr/>
          </p:nvSpPr>
          <p:spPr>
            <a:xfrm>
              <a:off x="6328231" y="3573016"/>
              <a:ext cx="1272297"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N</a:t>
              </a:r>
              <a:r>
                <a:rPr lang="en-GB" dirty="0">
                  <a:solidFill>
                    <a:schemeClr val="bg1"/>
                  </a:solidFill>
                </a:rPr>
                <a:t> category</a:t>
              </a:r>
            </a:p>
          </p:txBody>
        </p:sp>
        <p:sp>
          <p:nvSpPr>
            <p:cNvPr id="11" name="Flowchart: Decision 10">
              <a:extLst>
                <a:ext uri="{FF2B5EF4-FFF2-40B4-BE49-F238E27FC236}">
                  <a16:creationId xmlns:a16="http://schemas.microsoft.com/office/drawing/2014/main" id="{9326444A-2910-4406-811C-6682077A4630}"/>
                </a:ext>
              </a:extLst>
            </p:cNvPr>
            <p:cNvSpPr/>
            <p:nvPr/>
          </p:nvSpPr>
          <p:spPr>
            <a:xfrm>
              <a:off x="1007603" y="4269094"/>
              <a:ext cx="2936270" cy="936104"/>
            </a:xfrm>
            <a:prstGeom prst="flowChartDecision">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Option 1: Clinical</a:t>
              </a:r>
            </a:p>
            <a:p>
              <a:pPr algn="ctr"/>
              <a:r>
                <a:rPr lang="en-GB" sz="2000" b="1" dirty="0">
                  <a:solidFill>
                    <a:schemeClr val="bg1"/>
                  </a:solidFill>
                </a:rPr>
                <a:t>Judgement</a:t>
              </a:r>
            </a:p>
          </p:txBody>
        </p:sp>
        <p:sp>
          <p:nvSpPr>
            <p:cNvPr id="12" name="Flowchart: Data 11">
              <a:extLst>
                <a:ext uri="{FF2B5EF4-FFF2-40B4-BE49-F238E27FC236}">
                  <a16:creationId xmlns:a16="http://schemas.microsoft.com/office/drawing/2014/main" id="{2A518561-9F58-4255-B635-8C31696D0423}"/>
                </a:ext>
              </a:extLst>
            </p:cNvPr>
            <p:cNvSpPr/>
            <p:nvPr/>
          </p:nvSpPr>
          <p:spPr>
            <a:xfrm>
              <a:off x="6328231" y="4869160"/>
              <a:ext cx="1272297"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M</a:t>
              </a:r>
              <a:r>
                <a:rPr lang="en-GB" dirty="0">
                  <a:solidFill>
                    <a:schemeClr val="bg1"/>
                  </a:solidFill>
                </a:rPr>
                <a:t> category</a:t>
              </a:r>
            </a:p>
          </p:txBody>
        </p:sp>
        <p:cxnSp>
          <p:nvCxnSpPr>
            <p:cNvPr id="13" name="Elbow Connector 13">
              <a:extLst>
                <a:ext uri="{FF2B5EF4-FFF2-40B4-BE49-F238E27FC236}">
                  <a16:creationId xmlns:a16="http://schemas.microsoft.com/office/drawing/2014/main" id="{63070887-E737-4AC3-A01C-30F4537AD11B}"/>
                </a:ext>
              </a:extLst>
            </p:cNvPr>
            <p:cNvCxnSpPr>
              <a:cxnSpLocks/>
              <a:stCxn id="7" idx="3"/>
              <a:endCxn id="8" idx="2"/>
            </p:cNvCxnSpPr>
            <p:nvPr/>
          </p:nvCxnSpPr>
          <p:spPr>
            <a:xfrm>
              <a:off x="3943873" y="2276872"/>
              <a:ext cx="2511589" cy="504056"/>
            </a:xfrm>
            <a:prstGeom prst="bentConnector3">
              <a:avLst>
                <a:gd name="adj1" fmla="val 54169"/>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4">
              <a:extLst>
                <a:ext uri="{FF2B5EF4-FFF2-40B4-BE49-F238E27FC236}">
                  <a16:creationId xmlns:a16="http://schemas.microsoft.com/office/drawing/2014/main" id="{DF563CD1-B132-4133-8CED-76C62699B197}"/>
                </a:ext>
              </a:extLst>
            </p:cNvPr>
            <p:cNvCxnSpPr>
              <a:cxnSpLocks/>
              <a:stCxn id="9" idx="3"/>
              <a:endCxn id="10" idx="2"/>
            </p:cNvCxnSpPr>
            <p:nvPr/>
          </p:nvCxnSpPr>
          <p:spPr>
            <a:xfrm>
              <a:off x="3943873" y="3453003"/>
              <a:ext cx="2511587" cy="624069"/>
            </a:xfrm>
            <a:prstGeom prst="bentConnector3">
              <a:avLst>
                <a:gd name="adj1" fmla="val 45190"/>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8">
              <a:extLst>
                <a:ext uri="{FF2B5EF4-FFF2-40B4-BE49-F238E27FC236}">
                  <a16:creationId xmlns:a16="http://schemas.microsoft.com/office/drawing/2014/main" id="{EF9A6909-A75C-4144-A1E4-38031BE739CF}"/>
                </a:ext>
              </a:extLst>
            </p:cNvPr>
            <p:cNvCxnSpPr>
              <a:cxnSpLocks/>
              <a:stCxn id="11" idx="3"/>
            </p:cNvCxnSpPr>
            <p:nvPr/>
          </p:nvCxnSpPr>
          <p:spPr>
            <a:xfrm>
              <a:off x="3943873" y="4737146"/>
              <a:ext cx="2619740" cy="310843"/>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21">
              <a:extLst>
                <a:ext uri="{FF2B5EF4-FFF2-40B4-BE49-F238E27FC236}">
                  <a16:creationId xmlns:a16="http://schemas.microsoft.com/office/drawing/2014/main" id="{B55939B3-AF7D-40BB-ACCA-E6F888439FBF}"/>
                </a:ext>
              </a:extLst>
            </p:cNvPr>
            <p:cNvCxnSpPr>
              <a:cxnSpLocks/>
              <a:stCxn id="7" idx="3"/>
            </p:cNvCxnSpPr>
            <p:nvPr/>
          </p:nvCxnSpPr>
          <p:spPr>
            <a:xfrm>
              <a:off x="3943873" y="2276872"/>
              <a:ext cx="2619740" cy="1443358"/>
            </a:xfrm>
            <a:prstGeom prst="bentConnector3">
              <a:avLst>
                <a:gd name="adj1" fmla="val 51845"/>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7" name="Flowchart: Predefined Process 16">
              <a:extLst>
                <a:ext uri="{FF2B5EF4-FFF2-40B4-BE49-F238E27FC236}">
                  <a16:creationId xmlns:a16="http://schemas.microsoft.com/office/drawing/2014/main" id="{3F31FEAE-AD20-4571-BB31-FC9AE22EE8B4}"/>
                </a:ext>
              </a:extLst>
            </p:cNvPr>
            <p:cNvSpPr/>
            <p:nvPr/>
          </p:nvSpPr>
          <p:spPr>
            <a:xfrm>
              <a:off x="1079612" y="5589240"/>
              <a:ext cx="4716751" cy="792088"/>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Option 2 - If metastatic deposits </a:t>
              </a:r>
              <a:r>
                <a:rPr lang="en-GB" b="1" dirty="0">
                  <a:solidFill>
                    <a:schemeClr val="bg1"/>
                  </a:solidFill>
                </a:rPr>
                <a:t>are</a:t>
              </a:r>
              <a:r>
                <a:rPr lang="en-GB" dirty="0">
                  <a:solidFill>
                    <a:schemeClr val="bg1"/>
                  </a:solidFill>
                </a:rPr>
                <a:t> suspected, further imaging may be carried out for a final integrated M stage:  CT / PET / Other</a:t>
              </a:r>
            </a:p>
          </p:txBody>
        </p:sp>
        <p:cxnSp>
          <p:nvCxnSpPr>
            <p:cNvPr id="18" name="Elbow Connector 15">
              <a:extLst>
                <a:ext uri="{FF2B5EF4-FFF2-40B4-BE49-F238E27FC236}">
                  <a16:creationId xmlns:a16="http://schemas.microsoft.com/office/drawing/2014/main" id="{911F55E8-51A2-4FC1-84BE-1548647D915A}"/>
                </a:ext>
              </a:extLst>
            </p:cNvPr>
            <p:cNvCxnSpPr>
              <a:cxnSpLocks/>
              <a:stCxn id="17" idx="3"/>
              <a:endCxn id="12" idx="2"/>
            </p:cNvCxnSpPr>
            <p:nvPr/>
          </p:nvCxnSpPr>
          <p:spPr>
            <a:xfrm flipV="1">
              <a:off x="5796363" y="5373216"/>
              <a:ext cx="659098" cy="612068"/>
            </a:xfrm>
            <a:prstGeom prst="bentConnector3">
              <a:avLst>
                <a:gd name="adj1" fmla="val 50000"/>
              </a:avLst>
            </a:prstGeom>
            <a:ln w="25400">
              <a:tailEnd type="triangle"/>
            </a:ln>
          </p:spPr>
          <p:style>
            <a:lnRef idx="1">
              <a:schemeClr val="accent1"/>
            </a:lnRef>
            <a:fillRef idx="0">
              <a:schemeClr val="accent1"/>
            </a:fillRef>
            <a:effectRef idx="0">
              <a:schemeClr val="accent1"/>
            </a:effectRef>
            <a:fontRef idx="minor">
              <a:schemeClr val="tx1"/>
            </a:fontRef>
          </p:style>
        </p:cxnSp>
      </p:grpSp>
      <p:pic>
        <p:nvPicPr>
          <p:cNvPr id="22" name="Audio 21">
            <a:hlinkClick r:id="" action="ppaction://media"/>
            <a:extLst>
              <a:ext uri="{FF2B5EF4-FFF2-40B4-BE49-F238E27FC236}">
                <a16:creationId xmlns:a16="http://schemas.microsoft.com/office/drawing/2014/main" id="{7E202338-B1B9-4A26-8CFD-2EB759731E9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81149138"/>
      </p:ext>
    </p:extLst>
  </p:cSld>
  <p:clrMapOvr>
    <a:masterClrMapping/>
  </p:clrMapOvr>
  <mc:AlternateContent xmlns:mc="http://schemas.openxmlformats.org/markup-compatibility/2006" xmlns:p14="http://schemas.microsoft.com/office/powerpoint/2010/main">
    <mc:Choice Requires="p14">
      <p:transition spd="slow" p14:dur="2000" advTm="27105"/>
    </mc:Choice>
    <mc:Fallback xmlns="">
      <p:transition spd="slow" advTm="271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Nottingham Prognostic Indicator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a:bodyPr>
          <a:lstStyle/>
          <a:p>
            <a:pPr marL="0" indent="0">
              <a:buNone/>
            </a:pPr>
            <a:r>
              <a:rPr lang="en-GB" dirty="0"/>
              <a:t>This is a pathological classification used by clinicians to determine prognosis following surgery for breast cancer. The NPI value is calculated by using the following:</a:t>
            </a:r>
          </a:p>
          <a:p>
            <a:pPr marL="0" indent="0">
              <a:buNone/>
            </a:pPr>
            <a:endParaRPr lang="en-GB" dirty="0"/>
          </a:p>
          <a:p>
            <a:pPr lvl="1"/>
            <a:r>
              <a:rPr lang="en-GB" sz="2400" dirty="0"/>
              <a:t>Size of the tumour in centimetres (S)</a:t>
            </a:r>
          </a:p>
          <a:p>
            <a:pPr lvl="1"/>
            <a:r>
              <a:rPr lang="en-GB" sz="2400" dirty="0"/>
              <a:t>Grade (G)</a:t>
            </a:r>
          </a:p>
          <a:p>
            <a:pPr lvl="1"/>
            <a:r>
              <a:rPr lang="en-GB" sz="2400" dirty="0"/>
              <a:t>Number of lymph nodes positive (N)</a:t>
            </a:r>
          </a:p>
          <a:p>
            <a:pPr lvl="1"/>
            <a:endParaRPr lang="en-GB" sz="2400" dirty="0"/>
          </a:p>
          <a:p>
            <a:pPr marL="0" indent="0">
              <a:buNone/>
            </a:pPr>
            <a:r>
              <a:rPr lang="en-GB" dirty="0"/>
              <a:t> NPI = [0.2 x S]+ N +G</a:t>
            </a:r>
          </a:p>
          <a:p>
            <a:pPr marL="0" indent="0">
              <a:buNone/>
            </a:pPr>
            <a:endParaRPr lang="en-GB" dirty="0"/>
          </a:p>
          <a:p>
            <a:pPr marL="0" indent="0">
              <a:buNone/>
            </a:pPr>
            <a:r>
              <a:rPr lang="en-GB" dirty="0"/>
              <a:t>While NPI is used by some clinical teams, the Nottingham Prognostic Indicator is not required for COSD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Audio 6">
            <a:hlinkClick r:id="" action="ppaction://media"/>
            <a:extLst>
              <a:ext uri="{FF2B5EF4-FFF2-40B4-BE49-F238E27FC236}">
                <a16:creationId xmlns:a16="http://schemas.microsoft.com/office/drawing/2014/main" id="{4B8B5993-6413-403E-A6D3-5CA79C97A57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08474423"/>
      </p:ext>
    </p:extLst>
  </p:cSld>
  <p:clrMapOvr>
    <a:masterClrMapping/>
  </p:clrMapOvr>
  <mc:AlternateContent xmlns:mc="http://schemas.openxmlformats.org/markup-compatibility/2006" xmlns:p14="http://schemas.microsoft.com/office/powerpoint/2010/main">
    <mc:Choice Requires="p14">
      <p:transition spd="slow" p14:dur="2000" advTm="12525"/>
    </mc:Choice>
    <mc:Fallback xmlns="">
      <p:transition spd="slow" advTm="125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The main treatments for breast cancer are surgery, radiotherapy, hormone therapy, chemotherapy and biological therapy type treatments</a:t>
            </a:r>
          </a:p>
          <a:p>
            <a:pPr marL="0" indent="0">
              <a:buNone/>
            </a:pPr>
            <a:r>
              <a:rPr lang="en-GB" dirty="0"/>
              <a:t>One or all of these treatments may be prescribed depending on: </a:t>
            </a:r>
          </a:p>
          <a:p>
            <a:pPr marL="342900" indent="-342900"/>
            <a:r>
              <a:rPr lang="en-GB" dirty="0"/>
              <a:t>Menopausal status </a:t>
            </a:r>
          </a:p>
          <a:p>
            <a:pPr marL="342900" indent="-342900"/>
            <a:r>
              <a:rPr lang="en-GB" dirty="0"/>
              <a:t>Morphology of cancer </a:t>
            </a:r>
          </a:p>
          <a:p>
            <a:pPr marL="342900" indent="-342900"/>
            <a:r>
              <a:rPr lang="en-GB" dirty="0"/>
              <a:t>Size of tumour </a:t>
            </a:r>
          </a:p>
          <a:p>
            <a:pPr marL="342900" indent="-342900"/>
            <a:r>
              <a:rPr lang="en-GB" dirty="0"/>
              <a:t>Stage - is the tumour localised or metastatic?</a:t>
            </a:r>
          </a:p>
          <a:p>
            <a:pPr marL="342900" indent="-342900"/>
            <a:r>
              <a:rPr lang="en-GB" dirty="0"/>
              <a:t>Grade - high grade means a more aggressive tumour </a:t>
            </a:r>
          </a:p>
          <a:p>
            <a:pPr marL="342900" indent="-342900"/>
            <a:r>
              <a:rPr lang="en-GB" dirty="0"/>
              <a:t>Receptor status i.e. ER, PR &amp; HER </a:t>
            </a:r>
          </a:p>
          <a:p>
            <a:pPr marL="342900" indent="-342900"/>
            <a:r>
              <a:rPr lang="en-GB" dirty="0"/>
              <a:t>Patient’s general health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9" name="Audio 8">
            <a:hlinkClick r:id="" action="ppaction://media"/>
            <a:extLst>
              <a:ext uri="{FF2B5EF4-FFF2-40B4-BE49-F238E27FC236}">
                <a16:creationId xmlns:a16="http://schemas.microsoft.com/office/drawing/2014/main" id="{51A5AB41-4781-4DC9-90E0-52F1D56F679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3343732"/>
      </p:ext>
    </p:extLst>
  </p:cSld>
  <p:clrMapOvr>
    <a:masterClrMapping/>
  </p:clrMapOvr>
  <mc:AlternateContent xmlns:mc="http://schemas.openxmlformats.org/markup-compatibility/2006" xmlns:p14="http://schemas.microsoft.com/office/powerpoint/2010/main">
    <mc:Choice Requires="p14">
      <p:transition spd="slow" p14:dur="2000" advTm="28791"/>
    </mc:Choice>
    <mc:Fallback xmlns="">
      <p:transition spd="slow" advTm="287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93E7CF-F5F9-4DA2-ABC6-AF55FF8403FF}"/>
              </a:ext>
            </a:extLst>
          </p:cNvPr>
          <p:cNvPicPr>
            <a:picLocks noChangeAspect="1"/>
          </p:cNvPicPr>
          <p:nvPr/>
        </p:nvPicPr>
        <p:blipFill>
          <a:blip r:embed="rId5"/>
          <a:stretch>
            <a:fillRect/>
          </a:stretch>
        </p:blipFill>
        <p:spPr>
          <a:xfrm>
            <a:off x="7877175" y="3429000"/>
            <a:ext cx="3476625" cy="252412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Surgery – Breast Conserving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41296" cy="4741453"/>
          </a:xfrm>
        </p:spPr>
        <p:txBody>
          <a:bodyPr>
            <a:noAutofit/>
          </a:bodyPr>
          <a:lstStyle/>
          <a:p>
            <a:pPr marL="0" indent="0">
              <a:buNone/>
            </a:pPr>
            <a:r>
              <a:rPr lang="en-GB" dirty="0"/>
              <a:t>Excision Biopsy </a:t>
            </a:r>
          </a:p>
          <a:p>
            <a:pPr marL="714375" indent="-263525"/>
            <a:r>
              <a:rPr lang="en-GB" dirty="0"/>
              <a:t>Only classed as first treatment if the whole tumour was removed by  the biopsy</a:t>
            </a:r>
          </a:p>
          <a:p>
            <a:pPr marL="0" indent="0">
              <a:buNone/>
            </a:pPr>
            <a:r>
              <a:rPr lang="en-GB" dirty="0"/>
              <a:t>Lumpectomy / Wide Local Excision</a:t>
            </a:r>
          </a:p>
          <a:p>
            <a:pPr marL="714375" indent="-227013"/>
            <a:r>
              <a:rPr lang="en-GB" dirty="0"/>
              <a:t>Removes the breast lump with some surrounding tissue. Often lymph glands are also removed</a:t>
            </a:r>
          </a:p>
          <a:p>
            <a:pPr marL="0" indent="0">
              <a:buNone/>
            </a:pPr>
            <a:r>
              <a:rPr lang="en-GB" dirty="0"/>
              <a:t>Excision of duct</a:t>
            </a:r>
          </a:p>
          <a:p>
            <a:pPr marL="714375" indent="-227013"/>
            <a:r>
              <a:rPr lang="en-GB" dirty="0"/>
              <a:t>Removal of the end of all the milk ducts (total duct excision) or less common is the removal of a single milk duct (</a:t>
            </a:r>
            <a:r>
              <a:rPr lang="en-GB" dirty="0" err="1"/>
              <a:t>microdochectomy</a:t>
            </a:r>
            <a:r>
              <a:rPr lang="en-GB" dirty="0"/>
              <a: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9" name="Audio 8">
            <a:hlinkClick r:id="" action="ppaction://media"/>
            <a:extLst>
              <a:ext uri="{FF2B5EF4-FFF2-40B4-BE49-F238E27FC236}">
                <a16:creationId xmlns:a16="http://schemas.microsoft.com/office/drawing/2014/main" id="{9986EC88-A649-4713-BA2C-62AEF9D5699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69338904"/>
      </p:ext>
    </p:extLst>
  </p:cSld>
  <p:clrMapOvr>
    <a:masterClrMapping/>
  </p:clrMapOvr>
  <mc:AlternateContent xmlns:mc="http://schemas.openxmlformats.org/markup-compatibility/2006" xmlns:p14="http://schemas.microsoft.com/office/powerpoint/2010/main">
    <mc:Choice Requires="p14">
      <p:transition spd="slow" p14:dur="2000" advTm="13719"/>
    </mc:Choice>
    <mc:Fallback xmlns="">
      <p:transition spd="slow" advTm="137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Breast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793750" indent="-342900"/>
            <a:r>
              <a:rPr lang="en-GB" altLang="en-US" dirty="0"/>
              <a:t>Being female – only 5% of breast cancers occur in men</a:t>
            </a:r>
          </a:p>
          <a:p>
            <a:pPr marL="793750" indent="-342900"/>
            <a:r>
              <a:rPr lang="en-GB" altLang="en-US" dirty="0"/>
              <a:t>Age</a:t>
            </a:r>
          </a:p>
          <a:p>
            <a:pPr marL="793750" lvl="1" indent="-342900">
              <a:spcBef>
                <a:spcPts val="1000"/>
              </a:spcBef>
            </a:pPr>
            <a:r>
              <a:rPr lang="en-GB" sz="2400" dirty="0"/>
              <a:t>Early or late menarche (onset of puberty) </a:t>
            </a:r>
          </a:p>
          <a:p>
            <a:pPr marL="793750" lvl="1" indent="-342900">
              <a:spcBef>
                <a:spcPts val="1000"/>
              </a:spcBef>
            </a:pPr>
            <a:r>
              <a:rPr lang="en-GB" sz="2400" dirty="0"/>
              <a:t>Contraceptive pill and/or HRT</a:t>
            </a:r>
          </a:p>
          <a:p>
            <a:pPr marL="793750" lvl="1" indent="-342900">
              <a:spcBef>
                <a:spcPts val="1000"/>
              </a:spcBef>
            </a:pPr>
            <a:r>
              <a:rPr lang="en-GB" sz="2400" dirty="0"/>
              <a:t>No children or having them late</a:t>
            </a:r>
          </a:p>
          <a:p>
            <a:pPr marL="793750" lvl="1" indent="-342900">
              <a:spcBef>
                <a:spcPts val="1000"/>
              </a:spcBef>
            </a:pPr>
            <a:r>
              <a:rPr lang="en-GB" sz="2400" dirty="0"/>
              <a:t>Diet high in fats</a:t>
            </a:r>
          </a:p>
          <a:p>
            <a:pPr marL="793750" indent="-342900"/>
            <a:r>
              <a:rPr lang="en-GB" dirty="0"/>
              <a:t>Approximately 5–10% of breast cancers are thought to be caused by an abnormal gene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9" name="Audio 8">
            <a:hlinkClick r:id="" action="ppaction://media"/>
            <a:extLst>
              <a:ext uri="{FF2B5EF4-FFF2-40B4-BE49-F238E27FC236}">
                <a16:creationId xmlns:a16="http://schemas.microsoft.com/office/drawing/2014/main" id="{CA0455BC-12C3-4191-86EA-8F010662FC2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1581"/>
    </mc:Choice>
    <mc:Fallback xmlns="">
      <p:transition spd="slow" advTm="215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Surgery – Breast Conserving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90359" cy="4741453"/>
          </a:xfrm>
        </p:spPr>
        <p:txBody>
          <a:bodyPr>
            <a:noAutofit/>
          </a:bodyPr>
          <a:lstStyle/>
          <a:p>
            <a:pPr marL="0" indent="0">
              <a:buNone/>
            </a:pPr>
            <a:r>
              <a:rPr lang="en-GB" dirty="0"/>
              <a:t>Quadrantectomy &amp; mini flap </a:t>
            </a:r>
          </a:p>
          <a:p>
            <a:pPr marL="714375" indent="-227013">
              <a:lnSpc>
                <a:spcPct val="120000"/>
              </a:lnSpc>
            </a:pPr>
            <a:r>
              <a:rPr lang="en-GB" dirty="0"/>
              <a:t>Removal of a quarter of the breast tissue. This surgery leaves a dent, therefore muscle and fatty tissue is brought from the back to help reshape the breast. This is known as a latissimus dorsi flap, a reconstruction method that may also be used after a mastectomy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8" name="Picture 7">
            <a:extLst>
              <a:ext uri="{FF2B5EF4-FFF2-40B4-BE49-F238E27FC236}">
                <a16:creationId xmlns:a16="http://schemas.microsoft.com/office/drawing/2014/main" id="{42E45F66-22B4-45A3-BD1A-A3B4E5C91147}"/>
              </a:ext>
            </a:extLst>
          </p:cNvPr>
          <p:cNvPicPr>
            <a:picLocks noChangeAspect="1"/>
          </p:cNvPicPr>
          <p:nvPr/>
        </p:nvPicPr>
        <p:blipFill>
          <a:blip r:embed="rId5"/>
          <a:stretch>
            <a:fillRect/>
          </a:stretch>
        </p:blipFill>
        <p:spPr>
          <a:xfrm>
            <a:off x="8719157" y="3535347"/>
            <a:ext cx="2743201" cy="2704564"/>
          </a:xfrm>
          <a:prstGeom prst="rect">
            <a:avLst/>
          </a:prstGeom>
        </p:spPr>
      </p:pic>
      <p:pic>
        <p:nvPicPr>
          <p:cNvPr id="9" name="Picture 8">
            <a:extLst>
              <a:ext uri="{FF2B5EF4-FFF2-40B4-BE49-F238E27FC236}">
                <a16:creationId xmlns:a16="http://schemas.microsoft.com/office/drawing/2014/main" id="{DD1C8674-D7D2-4E31-B314-F8E8795EF98E}"/>
              </a:ext>
            </a:extLst>
          </p:cNvPr>
          <p:cNvPicPr>
            <a:picLocks noChangeAspect="1"/>
          </p:cNvPicPr>
          <p:nvPr/>
        </p:nvPicPr>
        <p:blipFill>
          <a:blip r:embed="rId6"/>
          <a:stretch>
            <a:fillRect/>
          </a:stretch>
        </p:blipFill>
        <p:spPr>
          <a:xfrm>
            <a:off x="8839201" y="1039797"/>
            <a:ext cx="2800350" cy="2495550"/>
          </a:xfrm>
          <a:prstGeom prst="rect">
            <a:avLst/>
          </a:prstGeom>
        </p:spPr>
      </p:pic>
      <p:pic>
        <p:nvPicPr>
          <p:cNvPr id="12" name="Audio 11">
            <a:hlinkClick r:id="" action="ppaction://media"/>
            <a:extLst>
              <a:ext uri="{FF2B5EF4-FFF2-40B4-BE49-F238E27FC236}">
                <a16:creationId xmlns:a16="http://schemas.microsoft.com/office/drawing/2014/main" id="{30F099A9-ED04-4FF4-9E79-09CBE3284CD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14055852"/>
      </p:ext>
    </p:extLst>
  </p:cSld>
  <p:clrMapOvr>
    <a:masterClrMapping/>
  </p:clrMapOvr>
  <mc:AlternateContent xmlns:mc="http://schemas.openxmlformats.org/markup-compatibility/2006" xmlns:p14="http://schemas.microsoft.com/office/powerpoint/2010/main">
    <mc:Choice Requires="p14">
      <p:transition spd="slow" p14:dur="2000" advTm="10993"/>
    </mc:Choice>
    <mc:Fallback xmlns="">
      <p:transition spd="slow" advTm="109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Surgery – Mastectomy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521" cy="4741453"/>
          </a:xfrm>
        </p:spPr>
        <p:txBody>
          <a:bodyPr>
            <a:noAutofit/>
          </a:bodyPr>
          <a:lstStyle/>
          <a:p>
            <a:pPr marL="0" indent="0">
              <a:buNone/>
            </a:pPr>
            <a:r>
              <a:rPr lang="en-GB" dirty="0"/>
              <a:t>Radical Mastectomy </a:t>
            </a:r>
          </a:p>
          <a:p>
            <a:pPr marL="714375" indent="-227013"/>
            <a:r>
              <a:rPr lang="en-GB" dirty="0"/>
              <a:t>Removal of the whole breast plus the two muscles behind and lymph nodes</a:t>
            </a:r>
          </a:p>
          <a:p>
            <a:pPr marL="0" indent="0">
              <a:buNone/>
            </a:pPr>
            <a:r>
              <a:rPr lang="en-GB" dirty="0"/>
              <a:t>Standard (Simple) Mastectomy </a:t>
            </a:r>
          </a:p>
          <a:p>
            <a:pPr marL="714375" indent="-227013">
              <a:lnSpc>
                <a:spcPct val="120000"/>
              </a:lnSpc>
            </a:pPr>
            <a:r>
              <a:rPr lang="en-GB" dirty="0"/>
              <a:t>Removal of the breast tissue and most of the skin</a:t>
            </a:r>
          </a:p>
          <a:p>
            <a:pPr marL="0" indent="0">
              <a:buNone/>
            </a:pPr>
            <a:r>
              <a:rPr lang="en-GB" dirty="0"/>
              <a:t>Skin-Sparing Mastectomy</a:t>
            </a:r>
          </a:p>
          <a:p>
            <a:pPr marL="714375" indent="-227013">
              <a:lnSpc>
                <a:spcPct val="120000"/>
              </a:lnSpc>
            </a:pPr>
            <a:r>
              <a:rPr lang="en-GB" dirty="0"/>
              <a:t>Removal of the whole breast, but most of the skin covering the breast is left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7" name="Picture 6">
            <a:extLst>
              <a:ext uri="{FF2B5EF4-FFF2-40B4-BE49-F238E27FC236}">
                <a16:creationId xmlns:a16="http://schemas.microsoft.com/office/drawing/2014/main" id="{C5A9465B-A3E5-4436-8D1A-E410AA3462A9}"/>
              </a:ext>
            </a:extLst>
          </p:cNvPr>
          <p:cNvPicPr>
            <a:picLocks noChangeAspect="1"/>
          </p:cNvPicPr>
          <p:nvPr/>
        </p:nvPicPr>
        <p:blipFill>
          <a:blip r:embed="rId5"/>
          <a:stretch>
            <a:fillRect/>
          </a:stretch>
        </p:blipFill>
        <p:spPr>
          <a:xfrm>
            <a:off x="8267700" y="3429000"/>
            <a:ext cx="3086100" cy="2524125"/>
          </a:xfrm>
          <a:prstGeom prst="rect">
            <a:avLst/>
          </a:prstGeom>
        </p:spPr>
      </p:pic>
      <p:pic>
        <p:nvPicPr>
          <p:cNvPr id="10" name="Audio 9">
            <a:hlinkClick r:id="" action="ppaction://media"/>
            <a:extLst>
              <a:ext uri="{FF2B5EF4-FFF2-40B4-BE49-F238E27FC236}">
                <a16:creationId xmlns:a16="http://schemas.microsoft.com/office/drawing/2014/main" id="{5C624A95-97EC-4FF4-9F0B-2BD72FB1203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50188721"/>
      </p:ext>
    </p:extLst>
  </p:cSld>
  <p:clrMapOvr>
    <a:masterClrMapping/>
  </p:clrMapOvr>
  <mc:AlternateContent xmlns:mc="http://schemas.openxmlformats.org/markup-compatibility/2006" xmlns:p14="http://schemas.microsoft.com/office/powerpoint/2010/main">
    <mc:Choice Requires="p14">
      <p:transition spd="slow" p14:dur="2000" advTm="14507"/>
    </mc:Choice>
    <mc:Fallback xmlns="">
      <p:transition spd="slow" advTm="14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251532" cy="4741453"/>
          </a:xfrm>
        </p:spPr>
        <p:txBody>
          <a:bodyPr/>
          <a:lstStyle/>
          <a:p>
            <a:pPr marL="0" indent="0">
              <a:buNone/>
            </a:pPr>
            <a:r>
              <a:rPr lang="en-GB" dirty="0"/>
              <a:t>Used for early stage invasive cancer to remove any cells remaining</a:t>
            </a:r>
          </a:p>
          <a:p>
            <a:pPr marL="0" indent="0">
              <a:buNone/>
            </a:pPr>
            <a:endParaRPr lang="en-GB" dirty="0"/>
          </a:p>
          <a:p>
            <a:pPr marL="0" indent="0">
              <a:buNone/>
            </a:pPr>
            <a:r>
              <a:rPr lang="en-GB" dirty="0"/>
              <a:t>Used for advance stage cancer to destroy or damage the cells</a:t>
            </a:r>
          </a:p>
          <a:p>
            <a:pPr marL="0" indent="0">
              <a:buNone/>
            </a:pPr>
            <a:endParaRPr lang="en-GB" dirty="0"/>
          </a:p>
          <a:p>
            <a:pPr marL="0" indent="0">
              <a:buNone/>
            </a:pPr>
            <a:r>
              <a:rPr lang="en-GB" dirty="0"/>
              <a:t>Neo-adjuvant chemotherapy may be given prior to surgery to shrink the tumour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7" name="Picture 6" descr="Icon&#10;&#10;Description automatically generated">
            <a:extLst>
              <a:ext uri="{FF2B5EF4-FFF2-40B4-BE49-F238E27FC236}">
                <a16:creationId xmlns:a16="http://schemas.microsoft.com/office/drawing/2014/main" id="{E34BF30D-98F2-40BE-98DA-133B8C4BB6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10" name="Audio 9">
            <a:hlinkClick r:id="" action="ppaction://media"/>
            <a:extLst>
              <a:ext uri="{FF2B5EF4-FFF2-40B4-BE49-F238E27FC236}">
                <a16:creationId xmlns:a16="http://schemas.microsoft.com/office/drawing/2014/main" id="{A0753EF9-33C3-4F90-AC7B-322E5E32C0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32474047"/>
      </p:ext>
    </p:extLst>
  </p:cSld>
  <p:clrMapOvr>
    <a:masterClrMapping/>
  </p:clrMapOvr>
  <mc:AlternateContent xmlns:mc="http://schemas.openxmlformats.org/markup-compatibility/2006" xmlns:p14="http://schemas.microsoft.com/office/powerpoint/2010/main">
    <mc:Choice Requires="p14">
      <p:transition spd="slow" p14:dur="2000" advTm="9832"/>
    </mc:Choice>
    <mc:Fallback xmlns="">
      <p:transition spd="slow" advTm="9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52781" cy="4741453"/>
          </a:xfrm>
        </p:spPr>
        <p:txBody>
          <a:bodyPr/>
          <a:lstStyle/>
          <a:p>
            <a:pPr marL="0" indent="0">
              <a:buNone/>
            </a:pPr>
            <a:r>
              <a:rPr lang="en-GB" dirty="0"/>
              <a:t>Adjuvant Radiotherapy</a:t>
            </a:r>
          </a:p>
          <a:p>
            <a:pPr marL="714375" indent="-227013"/>
            <a:r>
              <a:rPr lang="en-GB" dirty="0"/>
              <a:t>to reduce the chance of recurrence</a:t>
            </a:r>
          </a:p>
          <a:p>
            <a:pPr marL="0" indent="0">
              <a:buNone/>
            </a:pPr>
            <a:endParaRPr lang="en-GB" dirty="0"/>
          </a:p>
          <a:p>
            <a:pPr marL="0" indent="0">
              <a:buNone/>
            </a:pPr>
            <a:r>
              <a:rPr lang="en-GB" dirty="0"/>
              <a:t>Neo-adjuvant</a:t>
            </a:r>
          </a:p>
          <a:p>
            <a:pPr marL="714375" indent="-227013"/>
            <a:r>
              <a:rPr lang="en-GB" dirty="0"/>
              <a:t>treatment prior to surgery to down-stage the tumour</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7" name="Picture 6">
            <a:extLst>
              <a:ext uri="{FF2B5EF4-FFF2-40B4-BE49-F238E27FC236}">
                <a16:creationId xmlns:a16="http://schemas.microsoft.com/office/drawing/2014/main" id="{8812270D-11F4-442F-BCBA-DDF251E5008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9" name="Audio 8">
            <a:hlinkClick r:id="" action="ppaction://media"/>
            <a:extLst>
              <a:ext uri="{FF2B5EF4-FFF2-40B4-BE49-F238E27FC236}">
                <a16:creationId xmlns:a16="http://schemas.microsoft.com/office/drawing/2014/main" id="{BE1A67EC-8859-46DB-BC95-5EDAD245109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35830"/>
      </p:ext>
    </p:extLst>
  </p:cSld>
  <p:clrMapOvr>
    <a:masterClrMapping/>
  </p:clrMapOvr>
  <mc:AlternateContent xmlns:mc="http://schemas.openxmlformats.org/markup-compatibility/2006" xmlns:p14="http://schemas.microsoft.com/office/powerpoint/2010/main">
    <mc:Choice Requires="p14">
      <p:transition spd="slow" p14:dur="2000" advTm="7928"/>
    </mc:Choice>
    <mc:Fallback xmlns="">
      <p:transition spd="slow" advTm="7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Treatment – Other Options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Hormonal </a:t>
            </a:r>
          </a:p>
          <a:p>
            <a:pPr marL="714375" indent="-263525"/>
            <a:r>
              <a:rPr lang="en-GB" dirty="0"/>
              <a:t>Used for cases where the tumour is reliant on the presence of growth hormones</a:t>
            </a:r>
          </a:p>
          <a:p>
            <a:pPr marL="714375" indent="-263525"/>
            <a:r>
              <a:rPr lang="en-GB" dirty="0"/>
              <a:t>Can provide a higher chance of treatment success with fewer side effects for suitable patients</a:t>
            </a:r>
          </a:p>
          <a:p>
            <a:pPr marL="0" indent="0">
              <a:buNone/>
            </a:pPr>
            <a:r>
              <a:rPr lang="en-GB" dirty="0"/>
              <a:t>Immunotherapy</a:t>
            </a:r>
          </a:p>
          <a:p>
            <a:pPr marL="714375" indent="-263525"/>
            <a:r>
              <a:rPr lang="en-GB" dirty="0"/>
              <a:t>Used for cases where there is a genetic link to the specific tumour (for instance, BRCA positive)</a:t>
            </a:r>
          </a:p>
          <a:p>
            <a:pPr marL="714375" indent="-263525"/>
            <a:r>
              <a:rPr lang="en-GB" dirty="0"/>
              <a:t>Can provide a higher chance of treatment success with fewer side effects for suitable patients</a:t>
            </a:r>
          </a:p>
          <a:p>
            <a:pPr marL="714375" indent="-263525"/>
            <a:r>
              <a:rPr lang="en-GB" dirty="0"/>
              <a:t>Only applicable to a small percentage of cases at present</a:t>
            </a:r>
          </a:p>
          <a:p>
            <a:pPr marL="342900" indent="-3429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44</a:t>
            </a:fld>
            <a:endParaRPr lang="en-GB"/>
          </a:p>
        </p:txBody>
      </p:sp>
      <p:pic>
        <p:nvPicPr>
          <p:cNvPr id="8" name="Audio 7">
            <a:hlinkClick r:id="" action="ppaction://media"/>
            <a:extLst>
              <a:ext uri="{FF2B5EF4-FFF2-40B4-BE49-F238E27FC236}">
                <a16:creationId xmlns:a16="http://schemas.microsoft.com/office/drawing/2014/main" id="{F7D427F9-194E-4897-934C-B38FFEA07E0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38169144"/>
      </p:ext>
    </p:extLst>
  </p:cSld>
  <p:clrMapOvr>
    <a:masterClrMapping/>
  </p:clrMapOvr>
  <mc:AlternateContent xmlns:mc="http://schemas.openxmlformats.org/markup-compatibility/2006" xmlns:p14="http://schemas.microsoft.com/office/powerpoint/2010/main">
    <mc:Choice Requires="p14">
      <p:transition spd="slow" p14:dur="2000" advTm="11744"/>
    </mc:Choice>
    <mc:Fallback xmlns="">
      <p:transition spd="slow" advTm="117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7" name="Audio 6">
            <a:hlinkClick r:id="" action="ppaction://media"/>
            <a:extLst>
              <a:ext uri="{FF2B5EF4-FFF2-40B4-BE49-F238E27FC236}">
                <a16:creationId xmlns:a16="http://schemas.microsoft.com/office/drawing/2014/main" id="{69E73BEA-9147-4EC8-A3CF-80D3029A88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3841"/>
    </mc:Choice>
    <mc:Fallback xmlns="">
      <p:transition spd="slow" advTm="38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breast tumours include gender, age and previous hormonal treatments</a:t>
            </a:r>
          </a:p>
          <a:p>
            <a:r>
              <a:rPr lang="en-GB" dirty="0">
                <a:solidFill>
                  <a:schemeClr val="bg1"/>
                </a:solidFill>
              </a:rPr>
              <a:t>Signs and symptoms may include changes to the appearance, feel or temperature of the breast</a:t>
            </a:r>
          </a:p>
          <a:p>
            <a:r>
              <a:rPr lang="en-GB" dirty="0">
                <a:solidFill>
                  <a:schemeClr val="bg1"/>
                </a:solidFill>
              </a:rPr>
              <a:t>Investigations usually include a mammogram, ultrasound and biopsy</a:t>
            </a:r>
          </a:p>
          <a:p>
            <a:r>
              <a:rPr lang="en-GB" dirty="0">
                <a:solidFill>
                  <a:schemeClr val="bg1"/>
                </a:solidFill>
              </a:rPr>
              <a:t>While TNM stage is not clinically relevant, it must be recorded for the purposes of COSD</a:t>
            </a:r>
          </a:p>
          <a:p>
            <a:r>
              <a:rPr lang="en-GB" dirty="0">
                <a:solidFill>
                  <a:schemeClr val="bg1"/>
                </a:solidFill>
              </a:rPr>
              <a:t>Treatments can include surgery, chemotherapy, radiotherapy, hormones and immunotherapy, depending on the particular features of the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46</a:t>
            </a:fld>
            <a:endParaRPr lang="en-GB"/>
          </a:p>
        </p:txBody>
      </p:sp>
      <p:pic>
        <p:nvPicPr>
          <p:cNvPr id="8" name="Audio 7">
            <a:hlinkClick r:id="" action="ppaction://media"/>
            <a:extLst>
              <a:ext uri="{FF2B5EF4-FFF2-40B4-BE49-F238E27FC236}">
                <a16:creationId xmlns:a16="http://schemas.microsoft.com/office/drawing/2014/main" id="{BC7DEE0A-06FD-4F1B-93FA-5CA004B3E22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2180878"/>
      </p:ext>
    </p:extLst>
  </p:cSld>
  <p:clrMapOvr>
    <a:masterClrMapping/>
  </p:clrMapOvr>
  <mc:AlternateContent xmlns:mc="http://schemas.openxmlformats.org/markup-compatibility/2006" xmlns:p14="http://schemas.microsoft.com/office/powerpoint/2010/main">
    <mc:Choice Requires="p14">
      <p:transition spd="slow" p14:dur="2000" advTm="14189"/>
    </mc:Choice>
    <mc:Fallback xmlns="">
      <p:transition spd="slow" advTm="141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breast tumours include gender, age and previous hormonal treatments</a:t>
            </a:r>
          </a:p>
          <a:p>
            <a:r>
              <a:rPr lang="en-GB" dirty="0"/>
              <a:t>Signs and symptoms may include changes to the appearance, feel or temperature of the breast</a:t>
            </a:r>
          </a:p>
          <a:p>
            <a:r>
              <a:rPr lang="en-GB" dirty="0">
                <a:solidFill>
                  <a:schemeClr val="bg1"/>
                </a:solidFill>
              </a:rPr>
              <a:t>Investigations usually include a mammogram, ultrasound and biopsy</a:t>
            </a:r>
          </a:p>
          <a:p>
            <a:r>
              <a:rPr lang="en-GB" dirty="0">
                <a:solidFill>
                  <a:schemeClr val="bg1"/>
                </a:solidFill>
              </a:rPr>
              <a:t>While TNM stage is not clinically relevant, it must be recorded for the purposes of COSD</a:t>
            </a:r>
          </a:p>
          <a:p>
            <a:r>
              <a:rPr lang="en-GB" dirty="0">
                <a:solidFill>
                  <a:schemeClr val="bg1"/>
                </a:solidFill>
              </a:rPr>
              <a:t>Treatments can include surgery, chemotherapy, radiotherapy, hormones and immunotherapy, depending on the particular features of the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47</a:t>
            </a:fld>
            <a:endParaRPr lang="en-GB"/>
          </a:p>
        </p:txBody>
      </p:sp>
      <p:pic>
        <p:nvPicPr>
          <p:cNvPr id="8" name="Audio 7">
            <a:hlinkClick r:id="" action="ppaction://media"/>
            <a:extLst>
              <a:ext uri="{FF2B5EF4-FFF2-40B4-BE49-F238E27FC236}">
                <a16:creationId xmlns:a16="http://schemas.microsoft.com/office/drawing/2014/main" id="{3585FC96-159E-4887-8162-F56FDA6223F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40295232"/>
      </p:ext>
    </p:extLst>
  </p:cSld>
  <p:clrMapOvr>
    <a:masterClrMapping/>
  </p:clrMapOvr>
  <mc:AlternateContent xmlns:mc="http://schemas.openxmlformats.org/markup-compatibility/2006" xmlns:p14="http://schemas.microsoft.com/office/powerpoint/2010/main">
    <mc:Choice Requires="p14">
      <p:transition spd="slow" p14:dur="2000" advTm="10877"/>
    </mc:Choice>
    <mc:Fallback xmlns="">
      <p:transition spd="slow" advTm="108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breast tumours include gender, age and previous hormonal treatments</a:t>
            </a:r>
          </a:p>
          <a:p>
            <a:r>
              <a:rPr lang="en-GB" dirty="0"/>
              <a:t>Signs and symptoms may include changes to the appearance, feel or temperature of the breast</a:t>
            </a:r>
          </a:p>
          <a:p>
            <a:r>
              <a:rPr lang="en-GB" dirty="0"/>
              <a:t>Investigations usually include a mammogram, ultrasound and biopsy</a:t>
            </a:r>
          </a:p>
          <a:p>
            <a:r>
              <a:rPr lang="en-GB" dirty="0">
                <a:solidFill>
                  <a:schemeClr val="bg1"/>
                </a:solidFill>
              </a:rPr>
              <a:t>While TNM stage is not clinically relevant, it must be recorded for the purposes of COSD</a:t>
            </a:r>
          </a:p>
          <a:p>
            <a:r>
              <a:rPr lang="en-GB" dirty="0">
                <a:solidFill>
                  <a:schemeClr val="bg1"/>
                </a:solidFill>
              </a:rPr>
              <a:t>Treatments can include surgery, chemotherapy, radiotherapy, hormones and immunotherapy, depending on the particular features of the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48</a:t>
            </a:fld>
            <a:endParaRPr lang="en-GB"/>
          </a:p>
        </p:txBody>
      </p:sp>
      <p:pic>
        <p:nvPicPr>
          <p:cNvPr id="8" name="Audio 7">
            <a:hlinkClick r:id="" action="ppaction://media"/>
            <a:extLst>
              <a:ext uri="{FF2B5EF4-FFF2-40B4-BE49-F238E27FC236}">
                <a16:creationId xmlns:a16="http://schemas.microsoft.com/office/drawing/2014/main" id="{0C216937-2846-4DB7-B1B8-15B754F42F6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34499940"/>
      </p:ext>
    </p:extLst>
  </p:cSld>
  <p:clrMapOvr>
    <a:masterClrMapping/>
  </p:clrMapOvr>
  <mc:AlternateContent xmlns:mc="http://schemas.openxmlformats.org/markup-compatibility/2006" xmlns:p14="http://schemas.microsoft.com/office/powerpoint/2010/main">
    <mc:Choice Requires="p14">
      <p:transition spd="slow" p14:dur="2000" advTm="11921"/>
    </mc:Choice>
    <mc:Fallback xmlns="">
      <p:transition spd="slow" advTm="119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breast tumours include gender, age and previous hormonal treatments</a:t>
            </a:r>
          </a:p>
          <a:p>
            <a:r>
              <a:rPr lang="en-GB" dirty="0"/>
              <a:t>Signs and symptoms may include changes to the appearance, feel or temperature of the breast</a:t>
            </a:r>
          </a:p>
          <a:p>
            <a:r>
              <a:rPr lang="en-GB" dirty="0"/>
              <a:t>Investigations usually include a mammogram, ultrasound and biopsy</a:t>
            </a:r>
          </a:p>
          <a:p>
            <a:r>
              <a:rPr lang="en-GB" dirty="0"/>
              <a:t>While clinicians may prefer to use NPI, TNM must be recorded for the purposes of COSD</a:t>
            </a:r>
          </a:p>
          <a:p>
            <a:r>
              <a:rPr lang="en-GB" dirty="0">
                <a:solidFill>
                  <a:schemeClr val="bg1"/>
                </a:solidFill>
              </a:rPr>
              <a:t>Treatments can include surgery, chemotherapy, radiotherapy, hormones and immunotherapy, depending on the particular features of the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49</a:t>
            </a:fld>
            <a:endParaRPr lang="en-GB"/>
          </a:p>
        </p:txBody>
      </p:sp>
      <p:pic>
        <p:nvPicPr>
          <p:cNvPr id="8" name="Audio 7">
            <a:hlinkClick r:id="" action="ppaction://media"/>
            <a:extLst>
              <a:ext uri="{FF2B5EF4-FFF2-40B4-BE49-F238E27FC236}">
                <a16:creationId xmlns:a16="http://schemas.microsoft.com/office/drawing/2014/main" id="{210471B5-6C88-4B2C-A1E7-D2D0157721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09126828"/>
      </p:ext>
    </p:extLst>
  </p:cSld>
  <p:clrMapOvr>
    <a:masterClrMapping/>
  </p:clrMapOvr>
  <mc:AlternateContent xmlns:mc="http://schemas.openxmlformats.org/markup-compatibility/2006" xmlns:p14="http://schemas.microsoft.com/office/powerpoint/2010/main">
    <mc:Choice Requires="p14">
      <p:transition spd="slow" p14:dur="2000" advTm="12711"/>
    </mc:Choice>
    <mc:Fallback xmlns="">
      <p:transition spd="slow" advTm="127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919383"/>
          </a:xfrm>
        </p:spPr>
        <p:txBody>
          <a:bodyPr/>
          <a:lstStyle/>
          <a:p>
            <a:r>
              <a:rPr lang="en-GB" altLang="en-US" kern="0" dirty="0">
                <a:solidFill>
                  <a:srgbClr val="000000"/>
                </a:solidFill>
              </a:rPr>
              <a:t>About 30% of women have no</a:t>
            </a:r>
            <a:r>
              <a:rPr lang="en-GB" altLang="en-US" b="1" kern="0" dirty="0">
                <a:solidFill>
                  <a:srgbClr val="000000"/>
                </a:solidFill>
              </a:rPr>
              <a:t> </a:t>
            </a:r>
            <a:r>
              <a:rPr lang="en-GB" altLang="en-US" kern="0" dirty="0">
                <a:solidFill>
                  <a:srgbClr val="000000"/>
                </a:solidFill>
              </a:rPr>
              <a:t>symptoms and are detected by screening however, any of the following changes should be checked by a doctor: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Picture 2" descr="Image result for know your lemons">
            <a:extLst>
              <a:ext uri="{FF2B5EF4-FFF2-40B4-BE49-F238E27FC236}">
                <a16:creationId xmlns:a16="http://schemas.microsoft.com/office/drawing/2014/main" id="{D74D2FE6-DAA2-40AB-B865-99087329BF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3298" y="2747245"/>
            <a:ext cx="7165403" cy="3578969"/>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4ADD9784-1397-4393-A3BC-993A427C92A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77094866"/>
      </p:ext>
    </p:extLst>
  </p:cSld>
  <p:clrMapOvr>
    <a:masterClrMapping/>
  </p:clrMapOvr>
  <mc:AlternateContent xmlns:mc="http://schemas.openxmlformats.org/markup-compatibility/2006" xmlns:p14="http://schemas.microsoft.com/office/powerpoint/2010/main">
    <mc:Choice Requires="p14">
      <p:transition spd="slow" p14:dur="2000" advTm="18284"/>
    </mc:Choice>
    <mc:Fallback xmlns="">
      <p:transition spd="slow" advTm="182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breast tumours include gender, age and previous hormonal treatments</a:t>
            </a:r>
          </a:p>
          <a:p>
            <a:r>
              <a:rPr lang="en-GB" dirty="0"/>
              <a:t>Signs and symptoms may include changes to the appearance, feel or temperature of the breast</a:t>
            </a:r>
          </a:p>
          <a:p>
            <a:r>
              <a:rPr lang="en-GB" dirty="0"/>
              <a:t>Investigations usually include a mammogram, ultrasound and biopsy</a:t>
            </a:r>
          </a:p>
          <a:p>
            <a:r>
              <a:rPr lang="en-GB" dirty="0"/>
              <a:t>While clinicians may prefer to use NPI, TNM must be recorded for the purposes of COSD</a:t>
            </a:r>
          </a:p>
          <a:p>
            <a:r>
              <a:rPr lang="en-GB" dirty="0"/>
              <a:t>Treatments can include surgery, chemotherapy, radiotherapy, hormones and immunotherapy, depending on the particular features of the tumour and the fitness of the patient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50</a:t>
            </a:fld>
            <a:endParaRPr lang="en-GB"/>
          </a:p>
        </p:txBody>
      </p:sp>
      <p:pic>
        <p:nvPicPr>
          <p:cNvPr id="9" name="Audio 8">
            <a:hlinkClick r:id="" action="ppaction://media"/>
            <a:extLst>
              <a:ext uri="{FF2B5EF4-FFF2-40B4-BE49-F238E27FC236}">
                <a16:creationId xmlns:a16="http://schemas.microsoft.com/office/drawing/2014/main" id="{F13D39E3-848C-46C1-A4F6-6563D48F768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36237134"/>
      </p:ext>
    </p:extLst>
  </p:cSld>
  <p:clrMapOvr>
    <a:masterClrMapping/>
  </p:clrMapOvr>
  <mc:AlternateContent xmlns:mc="http://schemas.openxmlformats.org/markup-compatibility/2006" xmlns:p14="http://schemas.microsoft.com/office/powerpoint/2010/main">
    <mc:Choice Requires="p14">
      <p:transition spd="slow" p14:dur="2000" advTm="11109"/>
    </mc:Choice>
    <mc:Fallback xmlns="">
      <p:transition spd="slow" advTm="111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51</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28646076"/>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04/12/2025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52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53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54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iagram showing the lobes and ducts of a breast ">
            <a:extLst>
              <a:ext uri="{FF2B5EF4-FFF2-40B4-BE49-F238E27FC236}">
                <a16:creationId xmlns:a16="http://schemas.microsoft.com/office/drawing/2014/main" id="{1880DFDF-8029-4D30-A8D2-3298E7C4A5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1716" y="1426805"/>
            <a:ext cx="5148726" cy="45446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89734" cy="4741453"/>
          </a:xfrm>
        </p:spPr>
        <p:txBody>
          <a:bodyPr/>
          <a:lstStyle/>
          <a:p>
            <a:pPr marL="0" lvl="0" indent="0" defTabSz="914400" fontAlgn="base">
              <a:lnSpc>
                <a:spcPct val="114000"/>
              </a:lnSpc>
              <a:spcBef>
                <a:spcPts val="0"/>
              </a:spcBef>
              <a:spcAft>
                <a:spcPct val="0"/>
              </a:spcAft>
              <a:buNone/>
              <a:defRPr/>
            </a:pPr>
            <a:r>
              <a:rPr lang="en-GB" dirty="0">
                <a:solidFill>
                  <a:sysClr val="windowText" lastClr="000000"/>
                </a:solidFill>
                <a:latin typeface="+mn-lt"/>
                <a:ea typeface="ヒラギノ角ゴ Pro W3" pitchFamily="84" charset="-128"/>
              </a:rPr>
              <a:t>The breasts form soft protuberances on the anterior chest overlying the pectoral muscles and are made up of fat, connective tissue and gland tissue divided into lobes</a:t>
            </a:r>
          </a:p>
          <a:p>
            <a:pPr marL="0" lvl="0" indent="0" defTabSz="914400" fontAlgn="base">
              <a:lnSpc>
                <a:spcPct val="114000"/>
              </a:lnSpc>
              <a:spcBef>
                <a:spcPts val="0"/>
              </a:spcBef>
              <a:spcAft>
                <a:spcPct val="0"/>
              </a:spcAft>
              <a:buNone/>
              <a:defRPr/>
            </a:pPr>
            <a:endParaRPr lang="en-GB" dirty="0">
              <a:solidFill>
                <a:sysClr val="windowText" lastClr="000000"/>
              </a:solidFill>
              <a:latin typeface="+mn-lt"/>
              <a:ea typeface="ヒラギノ角ゴ Pro W3" pitchFamily="84" charset="-128"/>
            </a:endParaRPr>
          </a:p>
          <a:p>
            <a:pPr marL="0" lvl="0" indent="0" defTabSz="914400" fontAlgn="base">
              <a:lnSpc>
                <a:spcPct val="114000"/>
              </a:lnSpc>
              <a:spcBef>
                <a:spcPts val="0"/>
              </a:spcBef>
              <a:spcAft>
                <a:spcPct val="0"/>
              </a:spcAft>
              <a:buNone/>
              <a:defRPr/>
            </a:pPr>
            <a:r>
              <a:rPr lang="en-GB" dirty="0">
                <a:solidFill>
                  <a:sysClr val="windowText" lastClr="000000"/>
                </a:solidFill>
                <a:latin typeface="+mn-lt"/>
                <a:ea typeface="ヒラギノ角ゴ Pro W3" pitchFamily="84" charset="-128"/>
              </a:rPr>
              <a:t>A network of ducts spreads from the lobes towards the nipple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Audio 8">
            <a:hlinkClick r:id="" action="ppaction://media"/>
            <a:extLst>
              <a:ext uri="{FF2B5EF4-FFF2-40B4-BE49-F238E27FC236}">
                <a16:creationId xmlns:a16="http://schemas.microsoft.com/office/drawing/2014/main" id="{589EBF98-FE1E-4F15-A846-B9C83A66583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94021515"/>
      </p:ext>
    </p:extLst>
  </p:cSld>
  <p:clrMapOvr>
    <a:masterClrMapping/>
  </p:clrMapOvr>
  <mc:AlternateContent xmlns:mc="http://schemas.openxmlformats.org/markup-compatibility/2006" xmlns:p14="http://schemas.microsoft.com/office/powerpoint/2010/main">
    <mc:Choice Requires="p14">
      <p:transition spd="slow" p14:dur="2000" advTm="13547"/>
    </mc:Choice>
    <mc:Fallback xmlns="">
      <p:transition spd="slow" advTm="135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iagram showing the network of lymph nodes in around the breast ">
            <a:extLst>
              <a:ext uri="{FF2B5EF4-FFF2-40B4-BE49-F238E27FC236}">
                <a16:creationId xmlns:a16="http://schemas.microsoft.com/office/drawing/2014/main" id="{AAF93D04-55AB-436F-8099-6164C990D8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7672" y="1578897"/>
            <a:ext cx="4447363" cy="370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001000" cy="4741453"/>
          </a:xfrm>
        </p:spPr>
        <p:txBody>
          <a:bodyPr>
            <a:normAutofit fontScale="92500" lnSpcReduction="10000"/>
          </a:bodyPr>
          <a:lstStyle/>
          <a:p>
            <a:pPr marL="0" indent="0">
              <a:buNone/>
            </a:pPr>
            <a:r>
              <a:rPr lang="en-GB" sz="2500" dirty="0"/>
              <a:t>The Sentinel node is the first lymph node into which any cancer cells will migrate from a tumour</a:t>
            </a:r>
          </a:p>
          <a:p>
            <a:pPr marL="0" indent="0">
              <a:buNone/>
            </a:pPr>
            <a:endParaRPr lang="en-GB" sz="2500" dirty="0"/>
          </a:p>
          <a:p>
            <a:pPr marL="0" indent="0">
              <a:buNone/>
            </a:pPr>
            <a:r>
              <a:rPr lang="en-GB" sz="2500" dirty="0"/>
              <a:t>The majority of lymph flows into the axillary lymph nodes therefore these are the most likely site of spread </a:t>
            </a:r>
          </a:p>
          <a:p>
            <a:pPr marL="0" indent="0">
              <a:buNone/>
            </a:pPr>
            <a:endParaRPr lang="en-GB" sz="2500" dirty="0"/>
          </a:p>
          <a:p>
            <a:pPr marL="0" indent="0">
              <a:buNone/>
            </a:pPr>
            <a:r>
              <a:rPr lang="en-GB" sz="2500" dirty="0"/>
              <a:t>Local or regional lymph nodes used to classify the N stage are always Ipsilateral (on the same side as the primary tumour)</a:t>
            </a:r>
          </a:p>
          <a:p>
            <a:pPr marL="0" indent="0">
              <a:buNone/>
            </a:pPr>
            <a:endParaRPr lang="en-GB" sz="2500" dirty="0"/>
          </a:p>
          <a:p>
            <a:pPr marL="0" indent="0">
              <a:buNone/>
            </a:pPr>
            <a:r>
              <a:rPr lang="en-GB" sz="2500" dirty="0"/>
              <a:t>If lymph node involvement is Contralateral (on the opposite side of the body to the primary tumour) this may indicate a second primary tumour and/or distant metastases</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8" name="Audio 7">
            <a:hlinkClick r:id="" action="ppaction://media"/>
            <a:extLst>
              <a:ext uri="{FF2B5EF4-FFF2-40B4-BE49-F238E27FC236}">
                <a16:creationId xmlns:a16="http://schemas.microsoft.com/office/drawing/2014/main" id="{769CE4BD-F986-48BB-87B3-8B533E7F870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53022006"/>
      </p:ext>
    </p:extLst>
  </p:cSld>
  <p:clrMapOvr>
    <a:masterClrMapping/>
  </p:clrMapOvr>
  <mc:AlternateContent xmlns:mc="http://schemas.openxmlformats.org/markup-compatibility/2006" xmlns:p14="http://schemas.microsoft.com/office/powerpoint/2010/main">
    <mc:Choice Requires="p14">
      <p:transition spd="slow" p14:dur="2000" advTm="20745"/>
    </mc:Choice>
    <mc:Fallback xmlns="">
      <p:transition spd="slow" advTm="207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380956" cy="4741453"/>
          </a:xfrm>
        </p:spPr>
        <p:txBody>
          <a:bodyPr>
            <a:normAutofit/>
          </a:bodyPr>
          <a:lstStyle/>
          <a:p>
            <a:pPr marL="0" indent="0">
              <a:buNone/>
            </a:pPr>
            <a:r>
              <a:rPr lang="en-GB" dirty="0"/>
              <a:t>Ipsilateral (on the same side as the primary tumour) lymph nodes are considered regional:</a:t>
            </a:r>
          </a:p>
          <a:p>
            <a:pPr marL="285750" indent="-285750"/>
            <a:r>
              <a:rPr lang="en-GB" dirty="0"/>
              <a:t>Axillary lymph nodes - likely sentinel node site</a:t>
            </a:r>
          </a:p>
          <a:p>
            <a:pPr marL="285750" indent="-285750"/>
            <a:endParaRPr lang="en-GB" dirty="0"/>
          </a:p>
          <a:p>
            <a:pPr marL="285750" indent="-285750"/>
            <a:r>
              <a:rPr lang="en-GB" dirty="0"/>
              <a:t>Internal mammary lymph nodes – adjacent to the sternum</a:t>
            </a:r>
          </a:p>
          <a:p>
            <a:pPr marL="285750" indent="-285750"/>
            <a:endParaRPr lang="en-GB" dirty="0"/>
          </a:p>
          <a:p>
            <a:pPr marL="285750" indent="-285750"/>
            <a:r>
              <a:rPr lang="en-GB" dirty="0"/>
              <a:t>Supraclavicular lymph nodes </a:t>
            </a:r>
          </a:p>
          <a:p>
            <a:pPr marL="285750" indent="-285750"/>
            <a:endParaRPr lang="en-GB" dirty="0"/>
          </a:p>
          <a:p>
            <a:pPr marL="285750" indent="-285750"/>
            <a:r>
              <a:rPr lang="en-GB" dirty="0"/>
              <a:t>Infraclavicular lymph nodes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grpSp>
        <p:nvGrpSpPr>
          <p:cNvPr id="7" name="Group 6">
            <a:extLst>
              <a:ext uri="{FF2B5EF4-FFF2-40B4-BE49-F238E27FC236}">
                <a16:creationId xmlns:a16="http://schemas.microsoft.com/office/drawing/2014/main" id="{3A5C999B-22D3-415E-8CF0-86BC6927D853}"/>
              </a:ext>
            </a:extLst>
          </p:cNvPr>
          <p:cNvGrpSpPr/>
          <p:nvPr/>
        </p:nvGrpSpPr>
        <p:grpSpPr>
          <a:xfrm>
            <a:off x="8513589" y="1615857"/>
            <a:ext cx="3477152" cy="4625217"/>
            <a:chOff x="5135220" y="1052736"/>
            <a:chExt cx="4008780" cy="5332375"/>
          </a:xfrm>
        </p:grpSpPr>
        <p:pic>
          <p:nvPicPr>
            <p:cNvPr id="8" name="Graphic 7">
              <a:extLst>
                <a:ext uri="{FF2B5EF4-FFF2-40B4-BE49-F238E27FC236}">
                  <a16:creationId xmlns:a16="http://schemas.microsoft.com/office/drawing/2014/main" id="{494BB055-4C77-4C41-8105-D6C70172D3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6DBDB6CE-B47A-4F40-8060-C1A284FA4882}"/>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3" name="Audio 12">
            <a:hlinkClick r:id="" action="ppaction://media"/>
            <a:extLst>
              <a:ext uri="{FF2B5EF4-FFF2-40B4-BE49-F238E27FC236}">
                <a16:creationId xmlns:a16="http://schemas.microsoft.com/office/drawing/2014/main" id="{58940622-FC39-9D2C-9C42-8D450CB54375}"/>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1574880"/>
      </p:ext>
    </p:extLst>
  </p:cSld>
  <p:clrMapOvr>
    <a:masterClrMapping/>
  </p:clrMapOvr>
  <mc:AlternateContent xmlns:mc="http://schemas.openxmlformats.org/markup-compatibility/2006" xmlns:p14="http://schemas.microsoft.com/office/powerpoint/2010/main">
    <mc:Choice Requires="p14">
      <p:transition spd="slow" p14:dur="2000" advTm="22674"/>
    </mc:Choice>
    <mc:Fallback xmlns="">
      <p:transition spd="slow" advTm="226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Breast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4682" cy="4741453"/>
          </a:xfrm>
        </p:spPr>
        <p:txBody>
          <a:bodyPr>
            <a:normAutofit/>
          </a:bodyPr>
          <a:lstStyle/>
          <a:p>
            <a:pPr marL="0" indent="0">
              <a:buNone/>
            </a:pPr>
            <a:r>
              <a:rPr lang="en-GB" dirty="0"/>
              <a:t>During a Triple Assessment several tests are done in one visit. Tests include:</a:t>
            </a:r>
          </a:p>
          <a:p>
            <a:pPr marL="0" indent="0">
              <a:buNone/>
            </a:pPr>
            <a:endParaRPr lang="en-GB" dirty="0"/>
          </a:p>
          <a:p>
            <a:pPr lvl="1"/>
            <a:r>
              <a:rPr lang="en-GB" sz="2400" dirty="0"/>
              <a:t>Clinical examination </a:t>
            </a:r>
          </a:p>
          <a:p>
            <a:pPr lvl="1"/>
            <a:r>
              <a:rPr lang="en-GB" sz="2400" dirty="0"/>
              <a:t>Imaging  - Mammogram and/or Ultrasound (US)</a:t>
            </a:r>
          </a:p>
          <a:p>
            <a:pPr lvl="1"/>
            <a:r>
              <a:rPr lang="en-GB" sz="2400" dirty="0"/>
              <a:t>Cytology and or Fine Needle Aspiration (FNA)</a:t>
            </a:r>
          </a:p>
          <a:p>
            <a:pPr lvl="1"/>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09DC25C9-392B-4C08-B341-412A07CF686E}"/>
              </a:ext>
            </a:extLst>
          </p:cNvPr>
          <p:cNvPicPr>
            <a:picLocks noChangeAspect="1"/>
          </p:cNvPicPr>
          <p:nvPr/>
        </p:nvPicPr>
        <p:blipFill>
          <a:blip r:embed="rId5"/>
          <a:stretch>
            <a:fillRect/>
          </a:stretch>
        </p:blipFill>
        <p:spPr>
          <a:xfrm>
            <a:off x="7382188" y="2743200"/>
            <a:ext cx="3971612" cy="3334859"/>
          </a:xfrm>
          <a:prstGeom prst="rect">
            <a:avLst/>
          </a:prstGeom>
        </p:spPr>
      </p:pic>
      <p:pic>
        <p:nvPicPr>
          <p:cNvPr id="8" name="Audio 7">
            <a:hlinkClick r:id="" action="ppaction://media"/>
            <a:extLst>
              <a:ext uri="{FF2B5EF4-FFF2-40B4-BE49-F238E27FC236}">
                <a16:creationId xmlns:a16="http://schemas.microsoft.com/office/drawing/2014/main" id="{105D8B04-E001-4A8A-9024-BF375727DF4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44576124"/>
      </p:ext>
    </p:extLst>
  </p:cSld>
  <p:clrMapOvr>
    <a:masterClrMapping/>
  </p:clrMapOvr>
  <mc:AlternateContent xmlns:mc="http://schemas.openxmlformats.org/markup-compatibility/2006" xmlns:p14="http://schemas.microsoft.com/office/powerpoint/2010/main">
    <mc:Choice Requires="p14">
      <p:transition spd="slow" p14:dur="2000" advTm="9762"/>
    </mc:Choice>
    <mc:Fallback xmlns="">
      <p:transition spd="slow" advTm="97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purl.org/dc/elements/1.1/"/>
    <ds:schemaRef ds:uri="7b410ab3-33f9-46b0-a7e8-8030da7493ff"/>
    <ds:schemaRef ds:uri="http://schemas.microsoft.com/office/2006/metadata/properties"/>
    <ds:schemaRef ds:uri="http://schemas.microsoft.com/sharepoint/v3"/>
    <ds:schemaRef ds:uri="http://purl.org/dc/terms/"/>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A66D07EE-94D9-46C5-89CF-5B7712E041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12872</TotalTime>
  <Words>6020</Words>
  <Application>Microsoft Office PowerPoint</Application>
  <PresentationFormat>Widescreen</PresentationFormat>
  <Paragraphs>624</Paragraphs>
  <Slides>54</Slides>
  <Notes>54</Notes>
  <HiddenSlides>0</HiddenSlides>
  <MMClips>54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Breast</vt:lpstr>
      <vt:lpstr>Breast – Causes &amp; Risk Factors</vt:lpstr>
      <vt:lpstr>Breast – Signs &amp; Symptoms</vt:lpstr>
      <vt:lpstr>Breast – Anatomy &amp; Physiology</vt:lpstr>
      <vt:lpstr>Breast – Regional Lymph Nodes</vt:lpstr>
      <vt:lpstr>Breast – Regional Lymph Nodes</vt:lpstr>
      <vt:lpstr>Breast - Diagnosis</vt:lpstr>
      <vt:lpstr>Breast - Diagnosis</vt:lpstr>
      <vt:lpstr>Breast - Topography</vt:lpstr>
      <vt:lpstr>Breast - Topography</vt:lpstr>
      <vt:lpstr>Breast - Topography</vt:lpstr>
      <vt:lpstr>Breast - Topography</vt:lpstr>
      <vt:lpstr>Breast - Topography</vt:lpstr>
      <vt:lpstr>Breast - Topography</vt:lpstr>
      <vt:lpstr>Breast – Topography</vt:lpstr>
      <vt:lpstr>Breast - Topography</vt:lpstr>
      <vt:lpstr>Breast – Topography – Metastatic New Primary Cancers, Recurrences &amp; Progressions</vt:lpstr>
      <vt:lpstr>Breast – Topography – Metastatic New Primary Cancers, Recurrences &amp; Progressions</vt:lpstr>
      <vt:lpstr>Breast – Morphology – Invasive</vt:lpstr>
      <vt:lpstr>Breast – Morphology – Invasive</vt:lpstr>
      <vt:lpstr>Breast – Morphology – Invasive - Pagets Disease</vt:lpstr>
      <vt:lpstr>Breast – Morphology – Invasive - Rare Morphologies</vt:lpstr>
      <vt:lpstr>Breast – Morphology – Inflammatory Breast Cancer</vt:lpstr>
      <vt:lpstr>Breast – Topography &amp; Morphology – In Situ</vt:lpstr>
      <vt:lpstr>Breast – Topography &amp; Morphology – In Situ</vt:lpstr>
      <vt:lpstr>Breast – Diagnosis – Receptor Status</vt:lpstr>
      <vt:lpstr>Breast – Diagnosis – Receptor Status</vt:lpstr>
      <vt:lpstr>Breast – Diagnosis – Receptor Status</vt:lpstr>
      <vt:lpstr>Breast – Diagnosis - Grade</vt:lpstr>
      <vt:lpstr>Breast – Stage</vt:lpstr>
      <vt:lpstr>Breast – Stage</vt:lpstr>
      <vt:lpstr>Breast – Stage</vt:lpstr>
      <vt:lpstr>Breast – Final Pre-Treatment TNM</vt:lpstr>
      <vt:lpstr>Breast – Integrated TNM</vt:lpstr>
      <vt:lpstr>Breast – Nottingham Prognostic Indicator</vt:lpstr>
      <vt:lpstr>Breast - Treatment</vt:lpstr>
      <vt:lpstr>Breast – Treatment – Surgery – Breast Conserving</vt:lpstr>
      <vt:lpstr>Breast – Treatment – Surgery – Breast Conserving</vt:lpstr>
      <vt:lpstr>Breast – Treatment – Surgery – Mastectomy</vt:lpstr>
      <vt:lpstr>Breast – Treatment - Chemotherapy</vt:lpstr>
      <vt:lpstr>Breast – Treatment - Radiotherapy</vt:lpstr>
      <vt:lpstr>Breast – Treatment – Other Options</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215</cp:revision>
  <dcterms:created xsi:type="dcterms:W3CDTF">2021-02-08T11:29:00Z</dcterms:created>
  <dcterms:modified xsi:type="dcterms:W3CDTF">2025-12-04T16:26:42Z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