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65" r:id="rId5"/>
    <p:sldId id="310" r:id="rId6"/>
    <p:sldId id="304" r:id="rId7"/>
    <p:sldId id="742" r:id="rId8"/>
    <p:sldId id="734" r:id="rId9"/>
    <p:sldId id="724" r:id="rId10"/>
    <p:sldId id="743" r:id="rId11"/>
    <p:sldId id="728" r:id="rId12"/>
    <p:sldId id="731" r:id="rId13"/>
    <p:sldId id="729" r:id="rId14"/>
    <p:sldId id="732" r:id="rId15"/>
    <p:sldId id="733" r:id="rId16"/>
    <p:sldId id="744" r:id="rId17"/>
    <p:sldId id="593" r:id="rId18"/>
    <p:sldId id="595" r:id="rId19"/>
    <p:sldId id="682" r:id="rId20"/>
    <p:sldId id="745" r:id="rId21"/>
    <p:sldId id="735" r:id="rId22"/>
    <p:sldId id="751" r:id="rId23"/>
    <p:sldId id="746" r:id="rId24"/>
    <p:sldId id="738" r:id="rId25"/>
    <p:sldId id="737" r:id="rId26"/>
    <p:sldId id="739" r:id="rId27"/>
    <p:sldId id="749" r:id="rId28"/>
    <p:sldId id="750" r:id="rId29"/>
    <p:sldId id="759" r:id="rId30"/>
    <p:sldId id="754" r:id="rId31"/>
    <p:sldId id="758" r:id="rId32"/>
    <p:sldId id="757" r:id="rId33"/>
    <p:sldId id="756" r:id="rId34"/>
    <p:sldId id="755" r:id="rId35"/>
    <p:sldId id="458" r:id="rId36"/>
    <p:sldId id="293" r:id="rId37"/>
    <p:sldId id="71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310"/>
            <p14:sldId id="304"/>
            <p14:sldId id="742"/>
            <p14:sldId id="734"/>
            <p14:sldId id="724"/>
            <p14:sldId id="743"/>
            <p14:sldId id="728"/>
            <p14:sldId id="731"/>
            <p14:sldId id="729"/>
            <p14:sldId id="732"/>
            <p14:sldId id="733"/>
            <p14:sldId id="744"/>
            <p14:sldId id="593"/>
            <p14:sldId id="595"/>
            <p14:sldId id="682"/>
            <p14:sldId id="745"/>
            <p14:sldId id="735"/>
            <p14:sldId id="751"/>
            <p14:sldId id="746"/>
            <p14:sldId id="738"/>
            <p14:sldId id="737"/>
            <p14:sldId id="739"/>
            <p14:sldId id="749"/>
            <p14:sldId id="750"/>
            <p14:sldId id="759"/>
            <p14:sldId id="754"/>
            <p14:sldId id="758"/>
            <p14:sldId id="757"/>
            <p14:sldId id="756"/>
            <p14:sldId id="755"/>
            <p14:sldId id="458"/>
            <p14:sldId id="293"/>
            <p14:sldId id="71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789"/>
    <a:srgbClr val="E8F1F1"/>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80993" autoAdjust="0"/>
  </p:normalViewPr>
  <p:slideViewPr>
    <p:cSldViewPr snapToGrid="0">
      <p:cViewPr varScale="1">
        <p:scale>
          <a:sx n="89" d="100"/>
          <a:sy n="89" d="100"/>
        </p:scale>
        <p:origin x="1320" y="96"/>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4T13:48:45.410"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04/12/2025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04/12/2025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Tumours of the Eye &amp; surrounding structures.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846476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part of the eye known as the uvea is comprised of the iris, the ciliary body and the blood-rich middle layer of the outer casing (the choroid). The uvea is where most eye tumours arise.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4221446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Structures surrounding the eye include the eyelid and tear ducts.  These are known as accessory or adnexal structures to the eye.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09460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While tumours within the eyeball do not have specified lymph nodes, the regional lymph nodes for other tumours of the eye and adnexal structures include the pre-auricular, submandibular and cervical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4171978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now look at the diagnostic process</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957847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Diagnostic test for a tumour of the eye may include physical examination, imaging and biopsies.  A lumbar puncture, bone marrow test or genetic testing may be required in addition depending on earlier findings.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908547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malignancies in the eye are either melanomas or lymphomas.  Other, rarer morphologies include squamous cell carcinomas and a number of tumour types that primarily occur in younger patients.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458119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the exception of primary Lymphoma and Sarcomas, ICD10 codes for tumours of the eye are largely topographical</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116400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of uncertain or unknown behaviour are classified with a D prefix in ICD10.  Please note that melanoma-in-situ of the eyelid is registrable for COSD and would need a COSD record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356766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Lymphomas are staged according to the type of lymphoma and the age of the patient – please refer to the lymphoma training module for details.  Other invasive tumours of the eye and adnexal structures are staged using </a:t>
            </a:r>
            <a:r>
              <a:rPr lang="en-GB"/>
              <a:t>the appropriate </a:t>
            </a:r>
            <a:r>
              <a:rPr lang="en-GB" dirty="0"/>
              <a:t>version of UICC TNM stage.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134763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36A6A-CFE3-E8D4-3838-7D92908D45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130683-1E69-41D3-D5AA-517055329E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D1AD75-B21C-FD98-7287-6E5C6E5009A1}"/>
              </a:ext>
            </a:extLst>
          </p:cNvPr>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Staging parameters and details on recording different types of tumour can be found on the NDRS website</a:t>
            </a:r>
          </a:p>
          <a:p>
            <a:endParaRPr lang="en-GB" dirty="0"/>
          </a:p>
        </p:txBody>
      </p:sp>
      <p:sp>
        <p:nvSpPr>
          <p:cNvPr id="4" name="Slide Number Placeholder 3">
            <a:extLst>
              <a:ext uri="{FF2B5EF4-FFF2-40B4-BE49-F238E27FC236}">
                <a16:creationId xmlns:a16="http://schemas.microsoft.com/office/drawing/2014/main" id="{D3E6D0B0-6642-ADDC-7207-9FB24654C046}"/>
              </a:ext>
            </a:extLst>
          </p:cNvPr>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38717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tumours of the eye and surrounding structures may be covered by any of the MDTs shown - depending on the location, morphology and stage - it should be noted that they are always recorded as a subset of the Brain and Central Nervous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4108899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Treatment for tumours in and around the eye will vary depending on the type, stage and location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7524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conservative approach may be recommended for some areas of the eye where the tumour is asymptomatic and slow growing</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4281833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if surgery is necessary, very small tumours in the iris may be resectable without removing the eye.  Larger, symptomatic or recurrent tumours may require the removal of the eyeball, possibly including the excision of surrounding tissue depending on the spread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289492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may be offered as a primary treatment or adjuvantly, depending on the type, stage and location of the tumour.  Radiotherapy may be delivered externally, either as proton therapy or as stereotactic radiosurgery…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5266354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it may be delivered as brachytherapy utilising a surgically attached radioactive disc on the surface of the eye.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9094180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is usually offered for lymphoma of the eye but may be offered for other tumour morphologies</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728805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506CC6-18AF-5491-BD9F-2CC357FE23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AEBC2A-8173-BEF4-46C3-64AFB2B073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F3DA7C-0C97-5D18-8D7C-6C0929B93D9F}"/>
              </a:ext>
            </a:extLst>
          </p:cNvPr>
          <p:cNvSpPr>
            <a:spLocks noGrp="1"/>
          </p:cNvSpPr>
          <p:nvPr>
            <p:ph type="body" idx="1"/>
          </p:nvPr>
        </p:nvSpPr>
        <p:spPr/>
        <p:txBody>
          <a:bodyPr/>
          <a:lstStyle/>
          <a:p>
            <a:r>
              <a:rPr lang="en-GB" dirty="0"/>
              <a:t>In Summary…</a:t>
            </a:r>
          </a:p>
        </p:txBody>
      </p:sp>
      <p:sp>
        <p:nvSpPr>
          <p:cNvPr id="4" name="Slide Number Placeholder 3">
            <a:extLst>
              <a:ext uri="{FF2B5EF4-FFF2-40B4-BE49-F238E27FC236}">
                <a16:creationId xmlns:a16="http://schemas.microsoft.com/office/drawing/2014/main" id="{69B6C095-0D0C-D34A-4946-61D666DAF763}"/>
              </a:ext>
            </a:extLst>
          </p:cNvPr>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6854367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FC26C-12D2-49B3-9DA4-4A698145E2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CAF42A-04CC-8215-7D44-13EE93C27B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A9BCBB-84CA-0F65-1057-4EC20F4C96B5}"/>
              </a:ext>
            </a:extLst>
          </p:cNvPr>
          <p:cNvSpPr>
            <a:spLocks noGrp="1"/>
          </p:cNvSpPr>
          <p:nvPr>
            <p:ph type="body" idx="1"/>
          </p:nvPr>
        </p:nvSpPr>
        <p:spPr/>
        <p:txBody>
          <a:bodyPr/>
          <a:lstStyle/>
          <a:p>
            <a:r>
              <a:rPr lang="en-GB" dirty="0"/>
              <a:t>The diagnosis of tumours of the eye and surrounding structures normally relies on imaging but may include pathological examination and molecular testing.</a:t>
            </a:r>
          </a:p>
        </p:txBody>
      </p:sp>
      <p:sp>
        <p:nvSpPr>
          <p:cNvPr id="4" name="Slide Number Placeholder 3">
            <a:extLst>
              <a:ext uri="{FF2B5EF4-FFF2-40B4-BE49-F238E27FC236}">
                <a16:creationId xmlns:a16="http://schemas.microsoft.com/office/drawing/2014/main" id="{E61A6ECC-FD22-7BD5-EEF7-388D8ECC0601}"/>
              </a:ext>
            </a:extLst>
          </p:cNvPr>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6558923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BAF61-393E-66E2-9398-6D738F5936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66EE7A-9FBE-CAE4-20F6-D5249E997A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B1510F-584D-609C-F778-BF983F819504}"/>
              </a:ext>
            </a:extLst>
          </p:cNvPr>
          <p:cNvSpPr>
            <a:spLocks noGrp="1"/>
          </p:cNvSpPr>
          <p:nvPr>
            <p:ph type="body" idx="1"/>
          </p:nvPr>
        </p:nvSpPr>
        <p:spPr/>
        <p:txBody>
          <a:bodyPr/>
          <a:lstStyle/>
          <a:p>
            <a:r>
              <a:rPr lang="en-GB" dirty="0"/>
              <a:t>Primary lymphomas must be staged using the relevant site-specific staging system. Other invasive tumours are staged using the appropriate UICC TNM version</a:t>
            </a:r>
          </a:p>
        </p:txBody>
      </p:sp>
      <p:sp>
        <p:nvSpPr>
          <p:cNvPr id="4" name="Slide Number Placeholder 3">
            <a:extLst>
              <a:ext uri="{FF2B5EF4-FFF2-40B4-BE49-F238E27FC236}">
                <a16:creationId xmlns:a16="http://schemas.microsoft.com/office/drawing/2014/main" id="{AB5E2C2E-A7B4-ECD7-2658-6D9ACB735540}"/>
              </a:ext>
            </a:extLst>
          </p:cNvPr>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1957892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12C39-E5F5-4658-657E-EBD36E8804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CA09FB-F458-73A9-A265-D5BACC3E63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46A92F-2E56-A62C-2987-B22B9DC8A249}"/>
              </a:ext>
            </a:extLst>
          </p:cNvPr>
          <p:cNvSpPr>
            <a:spLocks noGrp="1"/>
          </p:cNvSpPr>
          <p:nvPr>
            <p:ph type="body" idx="1"/>
          </p:nvPr>
        </p:nvSpPr>
        <p:spPr/>
        <p:txBody>
          <a:bodyPr/>
          <a:lstStyle/>
          <a:p>
            <a:r>
              <a:rPr lang="en-GB" dirty="0"/>
              <a:t>Surgery may be offered where appropriate depending on tumour type, stage and location</a:t>
            </a:r>
          </a:p>
        </p:txBody>
      </p:sp>
      <p:sp>
        <p:nvSpPr>
          <p:cNvPr id="4" name="Slide Number Placeholder 3">
            <a:extLst>
              <a:ext uri="{FF2B5EF4-FFF2-40B4-BE49-F238E27FC236}">
                <a16:creationId xmlns:a16="http://schemas.microsoft.com/office/drawing/2014/main" id="{CAAAFAE9-0785-2A4F-36D3-286BCD22CF62}"/>
              </a:ext>
            </a:extLst>
          </p:cNvPr>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742689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give you a brief introduction to tumours of the eye and the areas around the eye, including some of the symptoms that patients might experience.  We’ll look at the anatomy &amp; physiology of the eyes and will then go through the diagnosis and treatment options for these tumours.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9FD6E-DBA6-AC1F-36C8-857C1B28D3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344A87-01D3-ED81-76AE-473625446C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967672-0EA4-4F98-71F6-14C9923D596D}"/>
              </a:ext>
            </a:extLst>
          </p:cNvPr>
          <p:cNvSpPr>
            <a:spLocks noGrp="1"/>
          </p:cNvSpPr>
          <p:nvPr>
            <p:ph type="body" idx="1"/>
          </p:nvPr>
        </p:nvSpPr>
        <p:spPr/>
        <p:txBody>
          <a:bodyPr/>
          <a:lstStyle/>
          <a:p>
            <a:r>
              <a:rPr lang="en-GB" dirty="0"/>
              <a:t>If radiotherapy is offered, it may be as external beam radiation or as a particular type of brachytherapy</a:t>
            </a:r>
          </a:p>
        </p:txBody>
      </p:sp>
      <p:sp>
        <p:nvSpPr>
          <p:cNvPr id="4" name="Slide Number Placeholder 3">
            <a:extLst>
              <a:ext uri="{FF2B5EF4-FFF2-40B4-BE49-F238E27FC236}">
                <a16:creationId xmlns:a16="http://schemas.microsoft.com/office/drawing/2014/main" id="{A5D085B3-0D39-70BF-A87C-F2B19A8E7745}"/>
              </a:ext>
            </a:extLst>
          </p:cNvPr>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7614054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6B1B7-B49E-1826-9E38-34B2FA0657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11FCDF-9F69-3980-4920-1945A65E15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7FBD8C-773C-642A-6C6D-D09A3B44D56E}"/>
              </a:ext>
            </a:extLst>
          </p:cNvPr>
          <p:cNvSpPr>
            <a:spLocks noGrp="1"/>
          </p:cNvSpPr>
          <p:nvPr>
            <p:ph type="body" idx="1"/>
          </p:nvPr>
        </p:nvSpPr>
        <p:spPr/>
        <p:txBody>
          <a:bodyPr/>
          <a:lstStyle/>
          <a:p>
            <a:r>
              <a:rPr lang="en-GB" dirty="0"/>
              <a:t>While chemotherapy is usually offered for lymphomas, it may also be offered for other morphologies.</a:t>
            </a:r>
          </a:p>
        </p:txBody>
      </p:sp>
      <p:sp>
        <p:nvSpPr>
          <p:cNvPr id="4" name="Slide Number Placeholder 3">
            <a:extLst>
              <a:ext uri="{FF2B5EF4-FFF2-40B4-BE49-F238E27FC236}">
                <a16:creationId xmlns:a16="http://schemas.microsoft.com/office/drawing/2014/main" id="{93BA9113-2CDB-E8F8-09E7-C7D6C859C37E}"/>
              </a:ext>
            </a:extLst>
          </p:cNvPr>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23846410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start by looking at causes and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69704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Different morphologies of tumour are aligned with specific risk factors – some tumours are more likely if the individual has fair skin and light-coloured eyes while genetic factors can be a risk for melanoma or retinoblastoma</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835308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Many tumours of the eye will present with symptoms that can include effects on the patient’s sight in one eye, a dark spot on the iris or bulging of the affected eye.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280807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we’re going to take a closer look at the eye and surrounding structures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575936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eyeball itself is formed of a three-layered outer casing.  Inside the eyeball is a jelly-like substance called vitreous humour which maintains the shape of the eyeball.</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334823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Light comes into the eyeball through the pupil, which is the gap in the middle of the iris, and then through the lens which focuses the image onto the back of the eye. The size of the pupil is controlled by the ciliary body which also controls how the lens is stretched and contracted to adjust its focus.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4023883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82E34522-622D-45B3-92F5-0C2715F49628}" type="datetime1">
              <a:rPr lang="en-GB" smtClean="0"/>
              <a:t>04/12/2025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2023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pic>
        <p:nvPicPr>
          <p:cNvPr id="13" name="Picture 12">
            <a:extLst>
              <a:ext uri="{FF2B5EF4-FFF2-40B4-BE49-F238E27FC236}">
                <a16:creationId xmlns:a16="http://schemas.microsoft.com/office/drawing/2014/main" id="{09AE6992-C56E-4D74-A8BF-9BB8983EECB9}"/>
              </a:ext>
            </a:extLst>
          </p:cNvPr>
          <p:cNvPicPr/>
          <p:nvPr userDrawn="1"/>
        </p:nvPicPr>
        <p:blipFill>
          <a:blip r:embed="rId3">
            <a:extLst>
              <a:ext uri="{28A0092B-C50C-407E-A947-70E740481C1C}">
                <a14:useLocalDpi xmlns:a14="http://schemas.microsoft.com/office/drawing/2010/main" val="0"/>
              </a:ext>
            </a:extLst>
          </a:blip>
          <a:srcRect/>
          <a:stretch/>
        </p:blipFill>
        <p:spPr>
          <a:xfrm>
            <a:off x="10400030" y="340573"/>
            <a:ext cx="1010920" cy="407128"/>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D1CC499E-858D-4CCC-B973-58F27AB00C3C}"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DD9355BE-63AD-4282-B325-DFED16ADBA33}"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8C6A3B2E-4989-4495-98CC-C403561AC58F}"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2023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82912D6C-595B-46B5-ADE4-C47969932339}" type="datetime1">
              <a:rPr lang="en-GB" smtClean="0"/>
              <a:t>04/12/2025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FAF2FED9-826F-4FDC-8F2B-356FCA1E064F}" type="datetime1">
              <a:rPr lang="en-GB" smtClean="0"/>
              <a:t>04/12/2025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2023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26E96EE7-7519-4643-AD19-33D8F8770FD2}" type="datetime1">
              <a:rPr lang="en-GB" smtClean="0"/>
              <a:t>04/12/2025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2023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7A68AF0C-2DFC-4DF9-963F-676AA5EF074A}" type="datetime1">
              <a:rPr lang="en-GB" smtClean="0"/>
              <a:t>04/12/2025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2023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C95329B7-6208-4AC8-A348-75555E1F744E}" type="datetime1">
              <a:rPr lang="en-GB" smtClean="0"/>
              <a:t>04/12/2025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image" Target="../media/image9.tif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0.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3.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3.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https://digital.nhs.uk/ndrs/data/cancer-data-training-materials" TargetMode="Externa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hyperlink" Target="https://digital.nhs.uk/ndrs/data/cancer-data-training-materials/staging-sheets/retinblastoma" TargetMode="External"/><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3.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3.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3.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3.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3.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3.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3.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dirty="0"/>
              <a:t>Tumours of the Eye &amp; Adnexal Structures</a:t>
            </a:r>
          </a:p>
          <a:p>
            <a:r>
              <a:rPr lang="en-GB" dirty="0"/>
              <a:t>v3 December 2025</a:t>
            </a:r>
          </a:p>
          <a:p>
            <a:endParaRPr lang="en-GB" dirty="0"/>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C40480CF-A909-4BEA-9A50-2BB414134F5A}" type="datetime1">
              <a:rPr lang="en-GB" smtClean="0"/>
              <a:t>04/12/2025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2" name="Audio 11">
            <a:hlinkClick r:id="" action="ppaction://media"/>
            <a:extLst>
              <a:ext uri="{FF2B5EF4-FFF2-40B4-BE49-F238E27FC236}">
                <a16:creationId xmlns:a16="http://schemas.microsoft.com/office/drawing/2014/main" id="{BF60D9F5-6C2D-12FC-2BCD-0EADA7A8537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16843"/>
    </mc:Choice>
    <mc:Fallback xmlns="">
      <p:transition spd="slow" advTm="168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781050" y="11774"/>
            <a:ext cx="10515600" cy="1012719"/>
          </a:xfrm>
        </p:spPr>
        <p:txBody>
          <a:bodyPr/>
          <a:lstStyle/>
          <a:p>
            <a:r>
              <a:rPr lang="en-GB" dirty="0"/>
              <a:t>The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The middle of the eye (also known as the uvea) is comprised of:</a:t>
            </a:r>
          </a:p>
          <a:p>
            <a:pPr marL="342900" indent="-342900"/>
            <a:r>
              <a:rPr lang="en-GB" dirty="0"/>
              <a:t>The iris</a:t>
            </a:r>
          </a:p>
          <a:p>
            <a:pPr marL="342900" indent="-342900"/>
            <a:r>
              <a:rPr lang="en-GB" dirty="0"/>
              <a:t>The ciliary body</a:t>
            </a:r>
          </a:p>
          <a:p>
            <a:pPr marL="342900" indent="-342900"/>
            <a:r>
              <a:rPr lang="en-GB" dirty="0"/>
              <a:t>The choroid</a:t>
            </a:r>
          </a:p>
          <a:p>
            <a:pPr marL="0" indent="0">
              <a:buNone/>
            </a:pPr>
            <a:r>
              <a:rPr lang="en-GB" dirty="0"/>
              <a:t>The uvea is the part of the eye where most cancers arise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9" name="Picture 8">
            <a:extLst>
              <a:ext uri="{FF2B5EF4-FFF2-40B4-BE49-F238E27FC236}">
                <a16:creationId xmlns:a16="http://schemas.microsoft.com/office/drawing/2014/main" id="{53E06C4C-8BAD-3D25-2475-BD1DD0471DC6}"/>
              </a:ext>
            </a:extLst>
          </p:cNvPr>
          <p:cNvPicPr>
            <a:picLocks noChangeAspect="1"/>
          </p:cNvPicPr>
          <p:nvPr/>
        </p:nvPicPr>
        <p:blipFill>
          <a:blip r:embed="rId5"/>
          <a:stretch>
            <a:fillRect/>
          </a:stretch>
        </p:blipFill>
        <p:spPr>
          <a:xfrm>
            <a:off x="838200" y="1435510"/>
            <a:ext cx="5114340" cy="3600040"/>
          </a:xfrm>
          <a:prstGeom prst="rect">
            <a:avLst/>
          </a:prstGeom>
        </p:spPr>
      </p:pic>
      <p:pic>
        <p:nvPicPr>
          <p:cNvPr id="18" name="Audio 17">
            <a:hlinkClick r:id="" action="ppaction://media"/>
            <a:extLst>
              <a:ext uri="{FF2B5EF4-FFF2-40B4-BE49-F238E27FC236}">
                <a16:creationId xmlns:a16="http://schemas.microsoft.com/office/drawing/2014/main" id="{603C7CF0-60EB-E006-B864-F9245D8521C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47490228"/>
      </p:ext>
    </p:extLst>
  </p:cSld>
  <p:clrMapOvr>
    <a:masterClrMapping/>
  </p:clrMapOvr>
  <mc:AlternateContent xmlns:mc="http://schemas.openxmlformats.org/markup-compatibility/2006" xmlns:p14="http://schemas.microsoft.com/office/powerpoint/2010/main">
    <mc:Choice Requires="p14">
      <p:transition spd="slow" p14:dur="2000" advTm="14312"/>
    </mc:Choice>
    <mc:Fallback xmlns="">
      <p:transition spd="slow" advTm="143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781050" y="11774"/>
            <a:ext cx="10515600" cy="1012719"/>
          </a:xfrm>
        </p:spPr>
        <p:txBody>
          <a:bodyPr/>
          <a:lstStyle/>
          <a:p>
            <a:r>
              <a:rPr lang="en-GB" dirty="0"/>
              <a:t>The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Structures around the eye include:</a:t>
            </a:r>
          </a:p>
          <a:p>
            <a:pPr marL="342900" indent="-342900"/>
            <a:r>
              <a:rPr lang="en-GB" dirty="0"/>
              <a:t>Eyelids</a:t>
            </a:r>
          </a:p>
          <a:p>
            <a:pPr marL="342900" indent="-342900"/>
            <a:r>
              <a:rPr lang="en-GB" dirty="0"/>
              <a:t>Lacrimal gland that produces tears</a:t>
            </a:r>
          </a:p>
          <a:p>
            <a:pPr marL="0" indent="0">
              <a:buNone/>
            </a:pPr>
            <a:r>
              <a:rPr lang="en-GB" dirty="0"/>
              <a:t>These are known as accessory or adnexal structures to the eye</a:t>
            </a:r>
          </a:p>
          <a:p>
            <a:pPr marL="0" indent="0">
              <a:buNone/>
            </a:pPr>
            <a:r>
              <a:rPr lang="en-GB" dirty="0"/>
              <a:t>Cancers that form in these structures are often referred to as adnexal cancers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8" name="Picture 7">
            <a:extLst>
              <a:ext uri="{FF2B5EF4-FFF2-40B4-BE49-F238E27FC236}">
                <a16:creationId xmlns:a16="http://schemas.microsoft.com/office/drawing/2014/main" id="{1C7E200F-8D84-40F4-F36A-A7FB48E82EBD}"/>
              </a:ext>
            </a:extLst>
          </p:cNvPr>
          <p:cNvPicPr>
            <a:picLocks noChangeAspect="1"/>
          </p:cNvPicPr>
          <p:nvPr/>
        </p:nvPicPr>
        <p:blipFill>
          <a:blip r:embed="rId5"/>
          <a:stretch>
            <a:fillRect/>
          </a:stretch>
        </p:blipFill>
        <p:spPr>
          <a:xfrm>
            <a:off x="838200" y="1435510"/>
            <a:ext cx="5396162" cy="3733390"/>
          </a:xfrm>
          <a:prstGeom prst="rect">
            <a:avLst/>
          </a:prstGeom>
        </p:spPr>
      </p:pic>
      <p:pic>
        <p:nvPicPr>
          <p:cNvPr id="14" name="Audio 13">
            <a:hlinkClick r:id="" action="ppaction://media"/>
            <a:extLst>
              <a:ext uri="{FF2B5EF4-FFF2-40B4-BE49-F238E27FC236}">
                <a16:creationId xmlns:a16="http://schemas.microsoft.com/office/drawing/2014/main" id="{382CA54C-D372-DD81-8263-358CE017EDB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94432739"/>
      </p:ext>
    </p:extLst>
  </p:cSld>
  <p:clrMapOvr>
    <a:masterClrMapping/>
  </p:clrMapOvr>
  <mc:AlternateContent xmlns:mc="http://schemas.openxmlformats.org/markup-compatibility/2006" xmlns:p14="http://schemas.microsoft.com/office/powerpoint/2010/main">
    <mc:Choice Requires="p14">
      <p:transition spd="slow" p14:dur="2000" advTm="10356"/>
    </mc:Choice>
    <mc:Fallback xmlns="">
      <p:transition spd="slow" advTm="103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CFF12A0-8E85-4C76-8892-B6C79AFB6546}"/>
              </a:ext>
            </a:extLst>
          </p:cNvPr>
          <p:cNvPicPr>
            <a:picLocks noChangeAspect="1"/>
          </p:cNvPicPr>
          <p:nvPr/>
        </p:nvPicPr>
        <p:blipFill>
          <a:blip r:embed="rId5"/>
          <a:stretch>
            <a:fillRect/>
          </a:stretch>
        </p:blipFill>
        <p:spPr>
          <a:xfrm>
            <a:off x="7895778" y="2698751"/>
            <a:ext cx="3906859" cy="355169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Eye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7" name="Content Placeholder 2">
            <a:extLst>
              <a:ext uri="{FF2B5EF4-FFF2-40B4-BE49-F238E27FC236}">
                <a16:creationId xmlns:a16="http://schemas.microsoft.com/office/drawing/2014/main" id="{5AA0D8E4-6508-2C8C-F979-1EDCECBCA1E4}"/>
              </a:ext>
            </a:extLst>
          </p:cNvPr>
          <p:cNvSpPr>
            <a:spLocks noGrp="1"/>
          </p:cNvSpPr>
          <p:nvPr>
            <p:ph idx="1"/>
          </p:nvPr>
        </p:nvSpPr>
        <p:spPr>
          <a:xfrm>
            <a:off x="838200" y="1382070"/>
            <a:ext cx="7277100" cy="4741453"/>
          </a:xfrm>
        </p:spPr>
        <p:txBody>
          <a:bodyPr>
            <a:normAutofit lnSpcReduction="10000"/>
          </a:bodyPr>
          <a:lstStyle/>
          <a:p>
            <a:pPr marL="0" indent="0">
              <a:buNone/>
            </a:pPr>
            <a:r>
              <a:rPr lang="en-GB" dirty="0"/>
              <a:t>Intraocular tumours (those occurring within the eyeball) do not have any specified lymph nodes</a:t>
            </a:r>
          </a:p>
          <a:p>
            <a:pPr marL="0" indent="0">
              <a:buNone/>
            </a:pPr>
            <a:r>
              <a:rPr lang="en-GB" dirty="0"/>
              <a:t>The lymph nodes regarded as regional for other tumours of the eye and adnexal structures are ipsilateral (on the same side as the primary tumour)</a:t>
            </a:r>
          </a:p>
          <a:p>
            <a:pPr marL="0" indent="0">
              <a:buNone/>
            </a:pPr>
            <a:r>
              <a:rPr lang="en-GB" dirty="0"/>
              <a:t>Contralateral nodes (on the opposite side of the body to the primary tumour) are regarded as distant</a:t>
            </a:r>
          </a:p>
          <a:p>
            <a:pPr marL="0" indent="0">
              <a:buNone/>
            </a:pPr>
            <a:endParaRPr lang="en-GB" dirty="0"/>
          </a:p>
          <a:p>
            <a:pPr marL="342900" indent="-342900"/>
            <a:r>
              <a:rPr lang="en-GB" dirty="0"/>
              <a:t>Pre-auricular (parotid)</a:t>
            </a:r>
          </a:p>
          <a:p>
            <a:pPr marL="342900" indent="-342900"/>
            <a:r>
              <a:rPr lang="en-GB" dirty="0"/>
              <a:t>Submandibular</a:t>
            </a:r>
          </a:p>
          <a:p>
            <a:pPr marL="342900" indent="-342900"/>
            <a:r>
              <a:rPr lang="en-GB" dirty="0"/>
              <a:t>Cervical</a:t>
            </a:r>
          </a:p>
          <a:p>
            <a:pPr marL="342900" indent="-342900"/>
            <a:endParaRPr lang="en-GB" dirty="0"/>
          </a:p>
          <a:p>
            <a:endParaRPr lang="en-GB" dirty="0"/>
          </a:p>
        </p:txBody>
      </p:sp>
      <p:pic>
        <p:nvPicPr>
          <p:cNvPr id="13" name="Audio 12">
            <a:hlinkClick r:id="" action="ppaction://media"/>
            <a:extLst>
              <a:ext uri="{FF2B5EF4-FFF2-40B4-BE49-F238E27FC236}">
                <a16:creationId xmlns:a16="http://schemas.microsoft.com/office/drawing/2014/main" id="{118794C7-2B5E-4E99-3D03-15685D4DA27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02923553"/>
      </p:ext>
    </p:extLst>
  </p:cSld>
  <p:clrMapOvr>
    <a:masterClrMapping/>
  </p:clrMapOvr>
  <mc:AlternateContent xmlns:mc="http://schemas.openxmlformats.org/markup-compatibility/2006" xmlns:p14="http://schemas.microsoft.com/office/powerpoint/2010/main">
    <mc:Choice Requires="p14">
      <p:transition spd="slow" p14:dur="2000" advTm="25823"/>
    </mc:Choice>
    <mc:Fallback xmlns="">
      <p:transition spd="slow" advTm="258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13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Eye - Diagnosis</a:t>
            </a:r>
          </a:p>
        </p:txBody>
      </p:sp>
      <p:sp>
        <p:nvSpPr>
          <p:cNvPr id="6" name="Content Placeholder 2">
            <a:extLst>
              <a:ext uri="{FF2B5EF4-FFF2-40B4-BE49-F238E27FC236}">
                <a16:creationId xmlns:a16="http://schemas.microsoft.com/office/drawing/2014/main" id="{DC4AE724-4C5E-4879-A13D-350362B66E2F}"/>
              </a:ext>
            </a:extLst>
          </p:cNvPr>
          <p:cNvSpPr txBox="1">
            <a:spLocks/>
          </p:cNvSpPr>
          <p:nvPr/>
        </p:nvSpPr>
        <p:spPr>
          <a:xfrm>
            <a:off x="4792335" y="4026316"/>
            <a:ext cx="4128880"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Tx/>
              <a:buNone/>
            </a:pPr>
            <a:r>
              <a:rPr lang="en-GB" altLang="en-US" sz="2000" b="1" dirty="0">
                <a:solidFill>
                  <a:schemeClr val="tx1"/>
                </a:solidFill>
              </a:rPr>
              <a:t>In this section we will cover:</a:t>
            </a:r>
          </a:p>
          <a:p>
            <a:pPr marL="463550" lvl="1" indent="-285750" algn="l" fontAlgn="auto">
              <a:spcAft>
                <a:spcPts val="0"/>
              </a:spcAft>
              <a:buFont typeface="Arial" panose="020B0604020202020204" pitchFamily="34" charset="0"/>
              <a:buChar char="•"/>
            </a:pPr>
            <a:r>
              <a:rPr lang="en-GB" altLang="en-US" sz="2000" dirty="0">
                <a:solidFill>
                  <a:schemeClr val="tx1"/>
                </a:solidFill>
              </a:rPr>
              <a:t>Investigations</a:t>
            </a:r>
          </a:p>
          <a:p>
            <a:pPr marL="463550" lvl="1" indent="-285750" algn="l" fontAlgn="auto">
              <a:spcAft>
                <a:spcPts val="0"/>
              </a:spcAft>
              <a:buFont typeface="Arial" panose="020B0604020202020204" pitchFamily="34" charset="0"/>
              <a:buChar char="•"/>
            </a:pPr>
            <a:r>
              <a:rPr lang="en-GB" altLang="en-US" sz="20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0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000" dirty="0">
                <a:solidFill>
                  <a:schemeClr val="tx1"/>
                </a:solidFill>
              </a:rPr>
              <a:t>Stage</a:t>
            </a:r>
          </a:p>
          <a:p>
            <a:pPr marL="463550" lvl="1" indent="-285750" algn="l" fontAlgn="auto">
              <a:spcAft>
                <a:spcPts val="0"/>
              </a:spcAft>
              <a:buFont typeface="Arial" panose="020B0604020202020204" pitchFamily="34" charset="0"/>
              <a:buChar char="•"/>
            </a:pPr>
            <a:endParaRPr lang="en-GB" altLang="en-US" sz="2000" dirty="0">
              <a:solidFill>
                <a:schemeClr val="tx1"/>
              </a:solidFill>
            </a:endParaRPr>
          </a:p>
        </p:txBody>
      </p:sp>
      <p:pic>
        <p:nvPicPr>
          <p:cNvPr id="9" name="Audio 8">
            <a:hlinkClick r:id="" action="ppaction://media"/>
            <a:extLst>
              <a:ext uri="{FF2B5EF4-FFF2-40B4-BE49-F238E27FC236}">
                <a16:creationId xmlns:a16="http://schemas.microsoft.com/office/drawing/2014/main" id="{4C537E1D-E8BD-3AE0-C9A5-040545446E2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08931638"/>
      </p:ext>
    </p:extLst>
  </p:cSld>
  <p:clrMapOvr>
    <a:masterClrMapping/>
  </p:clrMapOvr>
  <mc:AlternateContent xmlns:mc="http://schemas.openxmlformats.org/markup-compatibility/2006" xmlns:p14="http://schemas.microsoft.com/office/powerpoint/2010/main">
    <mc:Choice Requires="p14">
      <p:transition spd="slow" p14:dur="2000" advTm="5189"/>
    </mc:Choice>
    <mc:Fallback xmlns="">
      <p:transition spd="slow" advTm="51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Investigations – Eye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7" name="Content Placeholder 2">
            <a:extLst>
              <a:ext uri="{FF2B5EF4-FFF2-40B4-BE49-F238E27FC236}">
                <a16:creationId xmlns:a16="http://schemas.microsoft.com/office/drawing/2014/main" id="{FA7339E0-1223-472E-B5CA-BC0DB38B25A9}"/>
              </a:ext>
            </a:extLst>
          </p:cNvPr>
          <p:cNvSpPr txBox="1">
            <a:spLocks/>
          </p:cNvSpPr>
          <p:nvPr/>
        </p:nvSpPr>
        <p:spPr bwMode="auto">
          <a:xfrm>
            <a:off x="4681182" y="1484784"/>
            <a:ext cx="6672618" cy="450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endParaRPr lang="en-GB" sz="2000" dirty="0"/>
          </a:p>
        </p:txBody>
      </p:sp>
      <p:sp>
        <p:nvSpPr>
          <p:cNvPr id="12" name="Freeform: Shape 11">
            <a:extLst>
              <a:ext uri="{FF2B5EF4-FFF2-40B4-BE49-F238E27FC236}">
                <a16:creationId xmlns:a16="http://schemas.microsoft.com/office/drawing/2014/main" id="{A267F5B2-1347-492C-B354-41EB86F6EB9A}"/>
              </a:ext>
            </a:extLst>
          </p:cNvPr>
          <p:cNvSpPr/>
          <p:nvPr/>
        </p:nvSpPr>
        <p:spPr>
          <a:xfrm>
            <a:off x="754949" y="1486440"/>
            <a:ext cx="6246352" cy="835200"/>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Eye</a:t>
            </a:r>
          </a:p>
        </p:txBody>
      </p:sp>
      <p:sp>
        <p:nvSpPr>
          <p:cNvPr id="13" name="Freeform: Shape 12">
            <a:extLst>
              <a:ext uri="{FF2B5EF4-FFF2-40B4-BE49-F238E27FC236}">
                <a16:creationId xmlns:a16="http://schemas.microsoft.com/office/drawing/2014/main" id="{6EB2C038-0C87-49D5-A080-8E460788AE43}"/>
              </a:ext>
            </a:extLst>
          </p:cNvPr>
          <p:cNvSpPr/>
          <p:nvPr/>
        </p:nvSpPr>
        <p:spPr>
          <a:xfrm>
            <a:off x="754949" y="2321640"/>
            <a:ext cx="6246352" cy="3969978"/>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GB" sz="2400" kern="1200" dirty="0"/>
              <a:t>Eye examination</a:t>
            </a:r>
          </a:p>
          <a:p>
            <a:pPr marL="285750" lvl="1" indent="-285750" algn="l" defTabSz="1289050">
              <a:lnSpc>
                <a:spcPct val="90000"/>
              </a:lnSpc>
              <a:spcBef>
                <a:spcPct val="0"/>
              </a:spcBef>
              <a:spcAft>
                <a:spcPct val="15000"/>
              </a:spcAft>
              <a:buChar char="•"/>
            </a:pPr>
            <a:r>
              <a:rPr lang="en-GB" sz="2400" dirty="0"/>
              <a:t>Ultrasound scan</a:t>
            </a:r>
          </a:p>
          <a:p>
            <a:pPr marL="285750" lvl="1" indent="-285750" algn="l" defTabSz="1289050">
              <a:lnSpc>
                <a:spcPct val="90000"/>
              </a:lnSpc>
              <a:spcBef>
                <a:spcPct val="0"/>
              </a:spcBef>
              <a:spcAft>
                <a:spcPct val="15000"/>
              </a:spcAft>
              <a:buChar char="•"/>
            </a:pPr>
            <a:r>
              <a:rPr lang="en-GB" sz="2400" dirty="0"/>
              <a:t>Fluorescein angiogram (FA)</a:t>
            </a:r>
          </a:p>
          <a:p>
            <a:pPr marL="285750" lvl="1" indent="-285750" algn="l" defTabSz="1289050">
              <a:lnSpc>
                <a:spcPct val="90000"/>
              </a:lnSpc>
              <a:spcBef>
                <a:spcPct val="0"/>
              </a:spcBef>
              <a:spcAft>
                <a:spcPct val="15000"/>
              </a:spcAft>
              <a:buChar char="•"/>
            </a:pPr>
            <a:r>
              <a:rPr lang="en-GB" sz="2400" dirty="0"/>
              <a:t>Biopsy of the eye</a:t>
            </a:r>
          </a:p>
          <a:p>
            <a:pPr marL="285750" lvl="1" indent="-285750" algn="l" defTabSz="1289050">
              <a:lnSpc>
                <a:spcPct val="90000"/>
              </a:lnSpc>
              <a:spcBef>
                <a:spcPct val="0"/>
              </a:spcBef>
              <a:spcAft>
                <a:spcPct val="15000"/>
              </a:spcAft>
              <a:buChar char="•"/>
            </a:pPr>
            <a:r>
              <a:rPr lang="en-GB" sz="2400" dirty="0"/>
              <a:t>Blood tests</a:t>
            </a:r>
          </a:p>
          <a:p>
            <a:pPr marL="285750" lvl="1" indent="-285750" algn="l" defTabSz="1289050">
              <a:lnSpc>
                <a:spcPct val="90000"/>
              </a:lnSpc>
              <a:spcBef>
                <a:spcPct val="0"/>
              </a:spcBef>
              <a:spcAft>
                <a:spcPct val="15000"/>
              </a:spcAft>
              <a:buChar char="•"/>
            </a:pPr>
            <a:r>
              <a:rPr lang="en-GB" sz="2400" dirty="0"/>
              <a:t>MRI, CT or other imaging</a:t>
            </a:r>
          </a:p>
          <a:p>
            <a:pPr marL="285750" lvl="1" indent="-285750" algn="l" defTabSz="1289050">
              <a:lnSpc>
                <a:spcPct val="90000"/>
              </a:lnSpc>
              <a:spcBef>
                <a:spcPct val="0"/>
              </a:spcBef>
              <a:spcAft>
                <a:spcPct val="15000"/>
              </a:spcAft>
              <a:buChar char="•"/>
            </a:pPr>
            <a:r>
              <a:rPr lang="en-GB" sz="2400" dirty="0"/>
              <a:t>Lumbar puncture</a:t>
            </a:r>
          </a:p>
          <a:p>
            <a:pPr marL="285750" lvl="1" indent="-285750" algn="l" defTabSz="1289050">
              <a:lnSpc>
                <a:spcPct val="90000"/>
              </a:lnSpc>
              <a:spcBef>
                <a:spcPct val="0"/>
              </a:spcBef>
              <a:spcAft>
                <a:spcPct val="15000"/>
              </a:spcAft>
              <a:buChar char="•"/>
            </a:pPr>
            <a:r>
              <a:rPr lang="en-GB" sz="2400" dirty="0"/>
              <a:t>Bone marrow test</a:t>
            </a:r>
          </a:p>
          <a:p>
            <a:pPr marL="285750" lvl="1" indent="-285750" algn="l" defTabSz="1289050">
              <a:lnSpc>
                <a:spcPct val="90000"/>
              </a:lnSpc>
              <a:spcBef>
                <a:spcPct val="0"/>
              </a:spcBef>
              <a:spcAft>
                <a:spcPct val="15000"/>
              </a:spcAft>
              <a:buChar char="•"/>
            </a:pPr>
            <a:r>
              <a:rPr lang="en-GB" sz="2400" dirty="0"/>
              <a:t>Liver ultrasound</a:t>
            </a:r>
          </a:p>
          <a:p>
            <a:pPr marL="285750" lvl="1" indent="-285750" algn="l" defTabSz="1289050">
              <a:lnSpc>
                <a:spcPct val="90000"/>
              </a:lnSpc>
              <a:spcBef>
                <a:spcPct val="0"/>
              </a:spcBef>
              <a:spcAft>
                <a:spcPct val="15000"/>
              </a:spcAft>
              <a:buChar char="•"/>
            </a:pPr>
            <a:r>
              <a:rPr lang="en-GB" sz="2400" dirty="0"/>
              <a:t>Genetic testing</a:t>
            </a:r>
          </a:p>
          <a:p>
            <a:pPr marL="285750" lvl="1" indent="-285750" algn="l" defTabSz="1289050">
              <a:lnSpc>
                <a:spcPct val="90000"/>
              </a:lnSpc>
              <a:spcBef>
                <a:spcPct val="0"/>
              </a:spcBef>
              <a:spcAft>
                <a:spcPct val="15000"/>
              </a:spcAft>
              <a:buChar char="•"/>
            </a:pPr>
            <a:endParaRPr lang="en-GB" sz="2400" kern="1200" dirty="0"/>
          </a:p>
        </p:txBody>
      </p:sp>
      <p:pic>
        <p:nvPicPr>
          <p:cNvPr id="3" name="Picture 2">
            <a:extLst>
              <a:ext uri="{FF2B5EF4-FFF2-40B4-BE49-F238E27FC236}">
                <a16:creationId xmlns:a16="http://schemas.microsoft.com/office/drawing/2014/main" id="{847DF65E-FF55-6188-819E-783EDED95778}"/>
              </a:ext>
            </a:extLst>
          </p:cNvPr>
          <p:cNvPicPr>
            <a:picLocks noChangeAspect="1"/>
          </p:cNvPicPr>
          <p:nvPr/>
        </p:nvPicPr>
        <p:blipFill>
          <a:blip r:embed="rId5"/>
          <a:stretch>
            <a:fillRect/>
          </a:stretch>
        </p:blipFill>
        <p:spPr>
          <a:xfrm>
            <a:off x="7181678" y="3003550"/>
            <a:ext cx="4400523" cy="2989486"/>
          </a:xfrm>
          <a:prstGeom prst="rect">
            <a:avLst/>
          </a:prstGeom>
        </p:spPr>
      </p:pic>
      <p:pic>
        <p:nvPicPr>
          <p:cNvPr id="15" name="Audio 14">
            <a:hlinkClick r:id="" action="ppaction://media"/>
            <a:extLst>
              <a:ext uri="{FF2B5EF4-FFF2-40B4-BE49-F238E27FC236}">
                <a16:creationId xmlns:a16="http://schemas.microsoft.com/office/drawing/2014/main" id="{CCE505A3-5856-EAF7-F620-5399C02FC06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93073757"/>
      </p:ext>
    </p:extLst>
  </p:cSld>
  <p:clrMapOvr>
    <a:masterClrMapping/>
  </p:clrMapOvr>
  <mc:AlternateContent xmlns:mc="http://schemas.openxmlformats.org/markup-compatibility/2006" xmlns:p14="http://schemas.microsoft.com/office/powerpoint/2010/main">
    <mc:Choice Requires="p14">
      <p:transition spd="slow" p14:dur="2000" advTm="17019"/>
    </mc:Choice>
    <mc:Fallback xmlns="">
      <p:transition spd="slow" advTm="170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Morphology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161394"/>
            <a:ext cx="8458200" cy="5239406"/>
          </a:xfrm>
        </p:spPr>
        <p:txBody>
          <a:bodyPr>
            <a:normAutofit fontScale="92500" lnSpcReduction="20000"/>
          </a:bodyPr>
          <a:lstStyle/>
          <a:p>
            <a:pPr marL="0" indent="0">
              <a:buNone/>
            </a:pPr>
            <a:r>
              <a:rPr lang="en-GB" dirty="0"/>
              <a:t>Most malignancies of the eye are:</a:t>
            </a:r>
          </a:p>
          <a:p>
            <a:pPr lvl="1"/>
            <a:r>
              <a:rPr lang="en-GB" dirty="0"/>
              <a:t>Malignant melanomas – M8720/3 – other subtypes may occur, please refer to the pathology report</a:t>
            </a:r>
          </a:p>
          <a:p>
            <a:pPr lvl="1"/>
            <a:r>
              <a:rPr lang="en-GB" dirty="0"/>
              <a:t>Lymphoma of the eye – various morphologies</a:t>
            </a:r>
          </a:p>
          <a:p>
            <a:endParaRPr lang="en-GB" dirty="0"/>
          </a:p>
          <a:p>
            <a:r>
              <a:rPr lang="en-GB" dirty="0"/>
              <a:t>Rarer morphologies include:</a:t>
            </a:r>
          </a:p>
          <a:p>
            <a:pPr lvl="1"/>
            <a:r>
              <a:rPr lang="en-GB" dirty="0"/>
              <a:t>Retinoblastoma – M9510/3</a:t>
            </a:r>
          </a:p>
          <a:p>
            <a:pPr lvl="1"/>
            <a:r>
              <a:rPr lang="en-GB" dirty="0"/>
              <a:t>Retinoblastoma, differentiated – M9511/3</a:t>
            </a:r>
          </a:p>
          <a:p>
            <a:pPr lvl="1"/>
            <a:r>
              <a:rPr lang="en-GB" dirty="0"/>
              <a:t>Retinoblastoma, undifferentiated – M9512/3</a:t>
            </a:r>
          </a:p>
          <a:p>
            <a:pPr lvl="1"/>
            <a:r>
              <a:rPr lang="en-GB" dirty="0"/>
              <a:t>Medulloepithelioma – M9501/3 </a:t>
            </a:r>
          </a:p>
          <a:p>
            <a:pPr lvl="1"/>
            <a:r>
              <a:rPr lang="en-GB" dirty="0"/>
              <a:t>Rhabdomyosarcoma – M8900/3 – (a rare childhood cancer that can occur in the orbit of the eye)</a:t>
            </a:r>
          </a:p>
          <a:p>
            <a:pPr marL="457189" lvl="1" indent="0">
              <a:buNone/>
            </a:pPr>
            <a:r>
              <a:rPr lang="en-GB" dirty="0"/>
              <a:t>(all of the above five morphologies are rare cancers affecting children, see the NDRS training module CTYA – Key Points </a:t>
            </a:r>
            <a:r>
              <a:rPr lang="en-GB" dirty="0">
                <a:hlinkClick r:id="rId5"/>
              </a:rPr>
              <a:t>https://digital.nhs.uk/ndrs/data/cancer-data-training-materials</a:t>
            </a:r>
            <a:r>
              <a:rPr lang="en-GB" dirty="0"/>
              <a:t> )</a:t>
            </a:r>
          </a:p>
          <a:p>
            <a:pPr lvl="1"/>
            <a:r>
              <a:rPr lang="en-GB" dirty="0"/>
              <a:t>Squamous cell carcinoma – M8070/3</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8" name="Picture 7">
            <a:extLst>
              <a:ext uri="{FF2B5EF4-FFF2-40B4-BE49-F238E27FC236}">
                <a16:creationId xmlns:a16="http://schemas.microsoft.com/office/drawing/2014/main" id="{8BF58D70-0984-4BC8-842D-4402FD1E5D2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210676" y="4033839"/>
            <a:ext cx="2143124" cy="2143124"/>
          </a:xfrm>
          <a:prstGeom prst="rect">
            <a:avLst/>
          </a:prstGeom>
        </p:spPr>
      </p:pic>
      <p:pic>
        <p:nvPicPr>
          <p:cNvPr id="10" name="Audio 9">
            <a:hlinkClick r:id="" action="ppaction://media"/>
            <a:extLst>
              <a:ext uri="{FF2B5EF4-FFF2-40B4-BE49-F238E27FC236}">
                <a16:creationId xmlns:a16="http://schemas.microsoft.com/office/drawing/2014/main" id="{C72482A8-A42B-FF58-9B05-BD18FAA2A7E9}"/>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349767152"/>
      </p:ext>
    </p:extLst>
  </p:cSld>
  <p:clrMapOvr>
    <a:masterClrMapping/>
  </p:clrMapOvr>
  <mc:AlternateContent xmlns:mc="http://schemas.openxmlformats.org/markup-compatibility/2006" xmlns:p14="http://schemas.microsoft.com/office/powerpoint/2010/main">
    <mc:Choice Requires="p14">
      <p:transition spd="slow" p14:dur="2000" advTm="15495"/>
    </mc:Choice>
    <mc:Fallback xmlns="">
      <p:transition spd="slow" advTm="154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Eye - Invasive ICD10</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037083" cy="4741453"/>
          </a:xfrm>
        </p:spPr>
        <p:txBody>
          <a:bodyPr numCol="1">
            <a:normAutofit fontScale="85000" lnSpcReduction="20000"/>
          </a:bodyPr>
          <a:lstStyle/>
          <a:p>
            <a:pPr marL="0" indent="0">
              <a:lnSpc>
                <a:spcPct val="110000"/>
              </a:lnSpc>
              <a:buNone/>
            </a:pPr>
            <a:r>
              <a:rPr lang="en-GB" b="1" dirty="0"/>
              <a:t>Eye</a:t>
            </a:r>
          </a:p>
          <a:p>
            <a:r>
              <a:rPr lang="en-GB" b="1" dirty="0"/>
              <a:t>C69.0</a:t>
            </a:r>
            <a:r>
              <a:rPr lang="en-GB" dirty="0"/>
              <a:t> – Conjunctiva</a:t>
            </a:r>
          </a:p>
          <a:p>
            <a:r>
              <a:rPr lang="en-GB" b="1" dirty="0"/>
              <a:t>C69.1</a:t>
            </a:r>
            <a:r>
              <a:rPr lang="en-GB" dirty="0"/>
              <a:t> – Cornea</a:t>
            </a:r>
          </a:p>
          <a:p>
            <a:r>
              <a:rPr lang="en-GB" b="1" dirty="0"/>
              <a:t>C69.2</a:t>
            </a:r>
            <a:r>
              <a:rPr lang="en-GB" dirty="0"/>
              <a:t> – Retina</a:t>
            </a:r>
          </a:p>
          <a:p>
            <a:r>
              <a:rPr lang="en-GB" b="1" dirty="0"/>
              <a:t>C69.3</a:t>
            </a:r>
            <a:r>
              <a:rPr lang="en-GB" dirty="0"/>
              <a:t> – Choroid</a:t>
            </a:r>
          </a:p>
          <a:p>
            <a:r>
              <a:rPr lang="en-GB" b="1" dirty="0"/>
              <a:t>C69.4</a:t>
            </a:r>
            <a:r>
              <a:rPr lang="en-GB" dirty="0"/>
              <a:t> – Ciliary body</a:t>
            </a:r>
          </a:p>
          <a:p>
            <a:r>
              <a:rPr lang="en-GB" b="1" dirty="0"/>
              <a:t>C69.5</a:t>
            </a:r>
            <a:r>
              <a:rPr lang="en-GB" dirty="0"/>
              <a:t> – Lacrimal gland and duct</a:t>
            </a:r>
          </a:p>
          <a:p>
            <a:r>
              <a:rPr lang="en-GB" b="1" dirty="0"/>
              <a:t>C69.6</a:t>
            </a:r>
            <a:r>
              <a:rPr lang="en-GB" dirty="0"/>
              <a:t> – Orbit (not including the orbital bone – </a:t>
            </a:r>
            <a:r>
              <a:rPr lang="en-GB" b="1" dirty="0"/>
              <a:t>C41.0</a:t>
            </a:r>
            <a:r>
              <a:rPr lang="en-GB" dirty="0"/>
              <a:t>).  C69.6 also applies to sarcoma of the orbit</a:t>
            </a:r>
          </a:p>
          <a:p>
            <a:r>
              <a:rPr lang="en-GB" b="1" dirty="0"/>
              <a:t>C69.8</a:t>
            </a:r>
            <a:r>
              <a:rPr lang="en-GB" dirty="0"/>
              <a:t> – Overlapping lesion of eye and adnexa</a:t>
            </a:r>
          </a:p>
          <a:p>
            <a:r>
              <a:rPr lang="en-GB" b="1" dirty="0"/>
              <a:t>C69.9</a:t>
            </a:r>
            <a:r>
              <a:rPr lang="en-GB" dirty="0"/>
              <a:t> – Eye, unspecified</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7" name="Content Placeholder 2">
            <a:extLst>
              <a:ext uri="{FF2B5EF4-FFF2-40B4-BE49-F238E27FC236}">
                <a16:creationId xmlns:a16="http://schemas.microsoft.com/office/drawing/2014/main" id="{B677BBA8-0B88-5780-2880-A6F4E44E71C3}"/>
              </a:ext>
            </a:extLst>
          </p:cNvPr>
          <p:cNvSpPr txBox="1">
            <a:spLocks/>
          </p:cNvSpPr>
          <p:nvPr/>
        </p:nvSpPr>
        <p:spPr>
          <a:xfrm>
            <a:off x="6235286" y="1435510"/>
            <a:ext cx="5037083" cy="4741453"/>
          </a:xfrm>
          <a:prstGeom prst="rect">
            <a:avLst/>
          </a:prstGeom>
        </p:spPr>
        <p:txBody>
          <a:bodyPr vert="horz" lIns="91440" tIns="45720" rIns="91440" bIns="45720" numCol="1" rtlCol="0">
            <a:normAutofit fontScale="92500" lnSpcReduction="1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en-GB" sz="2200" b="1" dirty="0"/>
              <a:t>Eye</a:t>
            </a:r>
          </a:p>
          <a:p>
            <a:r>
              <a:rPr lang="en-GB" sz="2200" b="1" dirty="0"/>
              <a:t>C49.0</a:t>
            </a:r>
            <a:r>
              <a:rPr lang="en-GB" sz="2200" dirty="0"/>
              <a:t> – Connective and soft tissue of head, face and neck (inc. ear &amp; eyelid) – applies to rhabdomyosarcoma and other soft tissue sarcomas of the adnexal structures – please refer to the Sarcoma training module: </a:t>
            </a:r>
            <a:r>
              <a:rPr lang="en-GB" sz="2200" dirty="0">
                <a:hlinkClick r:id="rId5"/>
              </a:rPr>
              <a:t>https://digital.nhs.uk/ndrs/data/cancer-data-training-materials</a:t>
            </a:r>
            <a:r>
              <a:rPr lang="en-GB" sz="2200" dirty="0"/>
              <a:t> </a:t>
            </a:r>
          </a:p>
          <a:p>
            <a:r>
              <a:rPr lang="en-GB" sz="2200" dirty="0"/>
              <a:t>Lymphoma of the eye is ICD 10 coded according to the type of lymphoma.  Please refer to the Lymphoma training module: </a:t>
            </a:r>
            <a:r>
              <a:rPr lang="en-GB" sz="2200" dirty="0">
                <a:hlinkClick r:id="rId5"/>
              </a:rPr>
              <a:t>https://digital.nhs.uk/ndrs/data/cancer-data-training-materials</a:t>
            </a:r>
            <a:r>
              <a:rPr lang="en-GB" sz="2200" dirty="0"/>
              <a:t> </a:t>
            </a:r>
          </a:p>
          <a:p>
            <a:endParaRPr lang="en-GB" sz="2200" dirty="0"/>
          </a:p>
          <a:p>
            <a:endParaRPr lang="en-GB" sz="2200" dirty="0"/>
          </a:p>
          <a:p>
            <a:endParaRPr lang="en-GB" sz="2200" dirty="0"/>
          </a:p>
        </p:txBody>
      </p:sp>
      <p:pic>
        <p:nvPicPr>
          <p:cNvPr id="14" name="Audio 13">
            <a:hlinkClick r:id="" action="ppaction://media"/>
            <a:extLst>
              <a:ext uri="{FF2B5EF4-FFF2-40B4-BE49-F238E27FC236}">
                <a16:creationId xmlns:a16="http://schemas.microsoft.com/office/drawing/2014/main" id="{2E47D854-D169-329D-C2CB-74F0803E51E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692829086"/>
      </p:ext>
    </p:extLst>
  </p:cSld>
  <p:clrMapOvr>
    <a:masterClrMapping/>
  </p:clrMapOvr>
  <mc:AlternateContent xmlns:mc="http://schemas.openxmlformats.org/markup-compatibility/2006" xmlns:p14="http://schemas.microsoft.com/office/powerpoint/2010/main">
    <mc:Choice Requires="p14">
      <p:transition spd="slow" p14:dur="2000" advTm="10250"/>
    </mc:Choice>
    <mc:Fallback xmlns="">
      <p:transition spd="slow" advTm="102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Eye - Non-invasive ICD10</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199" y="1435510"/>
            <a:ext cx="10152073" cy="4741453"/>
          </a:xfrm>
        </p:spPr>
        <p:txBody>
          <a:bodyPr>
            <a:normAutofit/>
          </a:bodyPr>
          <a:lstStyle/>
          <a:p>
            <a:pPr marL="0" indent="0">
              <a:buNone/>
            </a:pPr>
            <a:r>
              <a:rPr lang="en-GB" sz="2200" b="1" dirty="0"/>
              <a:t>Eye</a:t>
            </a:r>
          </a:p>
          <a:p>
            <a:r>
              <a:rPr lang="en-GB" sz="2200" b="1" dirty="0"/>
              <a:t>D03.1</a:t>
            </a:r>
            <a:r>
              <a:rPr lang="en-GB" sz="2200" dirty="0"/>
              <a:t> – Melanoma in situ of eyelid, including canthus</a:t>
            </a:r>
          </a:p>
          <a:p>
            <a:endParaRPr lang="en-GB" sz="2200" dirty="0"/>
          </a:p>
          <a:p>
            <a:endParaRPr lang="en-GB" sz="2200" dirty="0"/>
          </a:p>
          <a:p>
            <a:endParaRPr lang="en-GB" dirty="0"/>
          </a:p>
        </p:txBody>
      </p:sp>
      <p:pic>
        <p:nvPicPr>
          <p:cNvPr id="13" name="Audio 12">
            <a:hlinkClick r:id="" action="ppaction://media"/>
            <a:extLst>
              <a:ext uri="{FF2B5EF4-FFF2-40B4-BE49-F238E27FC236}">
                <a16:creationId xmlns:a16="http://schemas.microsoft.com/office/drawing/2014/main" id="{9029EA90-4170-AE65-05F0-EA81A4DC4BF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36005663"/>
      </p:ext>
    </p:extLst>
  </p:cSld>
  <p:clrMapOvr>
    <a:masterClrMapping/>
  </p:clrMapOvr>
  <mc:AlternateContent xmlns:mc="http://schemas.openxmlformats.org/markup-compatibility/2006" xmlns:p14="http://schemas.microsoft.com/office/powerpoint/2010/main">
    <mc:Choice Requires="p14">
      <p:transition spd="slow" p14:dur="2000" advTm="16835"/>
    </mc:Choice>
    <mc:Fallback xmlns="">
      <p:transition spd="slow" advTm="16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Stage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10000"/>
          </a:bodyPr>
          <a:lstStyle/>
          <a:p>
            <a:r>
              <a:rPr lang="en-GB" sz="2200" dirty="0"/>
              <a:t>Lymphomas of the eye are staged according to the age of the patient and the type of lymphoma.  For details on staging lymphomas, please see the Lymphoma training module:  </a:t>
            </a:r>
            <a:r>
              <a:rPr lang="en-GB" sz="2200" dirty="0">
                <a:hlinkClick r:id="rId5"/>
              </a:rPr>
              <a:t>https://digital.nhs.uk/ndrs/data/cancer-data-training-materials</a:t>
            </a:r>
            <a:r>
              <a:rPr lang="en-GB" sz="2200" dirty="0"/>
              <a:t> </a:t>
            </a:r>
          </a:p>
          <a:p>
            <a:pPr marL="228594" lvl="1">
              <a:lnSpc>
                <a:spcPct val="110000"/>
              </a:lnSpc>
              <a:spcBef>
                <a:spcPts val="1000"/>
              </a:spcBef>
            </a:pPr>
            <a:r>
              <a:rPr lang="en-GB" dirty="0"/>
              <a:t>Other invasive tumours of the eye &amp; adnexal structures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sz="2000" dirty="0"/>
              <a:t>Please note that the TNM version must be accurately recorded – if you are unable to amend the version on your cancer data management system, please refer to your line manager</a:t>
            </a:r>
          </a:p>
          <a:p>
            <a:r>
              <a:rPr lang="en-US" sz="2000" dirty="0"/>
              <a:t>If, after 1</a:t>
            </a:r>
            <a:r>
              <a:rPr lang="en-US" sz="2000" baseline="30000" dirty="0"/>
              <a:t>st</a:t>
            </a:r>
            <a:r>
              <a:rPr lang="en-US" sz="2000" dirty="0"/>
              <a:t> January 2026, your cancer data management system has not been amended to include TNM v9 please add the following statement to the Primary Diagnosis Subsidiary Comment field: </a:t>
            </a:r>
            <a:r>
              <a:rPr lang="en-GB" sz="2000" b="1" dirty="0"/>
              <a:t>Patient staged using TNM9 not TNM8 as per CR2070</a:t>
            </a:r>
            <a:endParaRPr lang="en-US" sz="2000" dirty="0"/>
          </a:p>
          <a:p>
            <a:r>
              <a:rPr lang="en-GB" sz="2200" dirty="0">
                <a:cs typeface="Arial" pitchFamily="34" charset="0"/>
              </a:rPr>
              <a:t>For details on recording stage, please see the NDRS training modules KPI-TNM Staging 101 and KPI-Haematology Staging 101, available on this link: </a:t>
            </a:r>
            <a:r>
              <a:rPr lang="en-GB" sz="22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200" dirty="0">
              <a:cs typeface="Arial" pitchFamily="34" charset="0"/>
            </a:endParaRPr>
          </a:p>
          <a:p>
            <a:endParaRPr lang="en-GB" sz="2200" dirty="0"/>
          </a:p>
          <a:p>
            <a:endParaRPr lang="en-GB" sz="2200" dirty="0">
              <a:highlight>
                <a:srgbClr val="FFFF00"/>
              </a:highlight>
            </a:endParaRPr>
          </a:p>
          <a:p>
            <a:endParaRPr lang="en-GB" sz="2200" dirty="0">
              <a:highlight>
                <a:srgbClr val="FFFF00"/>
              </a:highlight>
            </a:endParaRPr>
          </a:p>
          <a:p>
            <a:pPr marL="0" indent="0">
              <a:buNone/>
            </a:pPr>
            <a:endParaRPr lang="en-GB" sz="2200" dirty="0">
              <a:latin typeface="+mn-lt"/>
            </a:endParaRPr>
          </a:p>
          <a:p>
            <a:pPr marL="0" indent="0">
              <a:buNone/>
            </a:pPr>
            <a:endParaRPr lang="en-GB" sz="2200" dirty="0">
              <a:latin typeface="+mn-lt"/>
            </a:endParaRPr>
          </a:p>
          <a:p>
            <a:pPr marL="0" indent="0">
              <a:buNone/>
            </a:pPr>
            <a:endParaRPr lang="en-GB" sz="2200" dirty="0">
              <a:latin typeface="+mn-lt"/>
            </a:endParaRPr>
          </a:p>
          <a:p>
            <a:endParaRPr lang="en-GB" sz="2200" dirty="0">
              <a:latin typeface="+mn-lt"/>
            </a:endParaRPr>
          </a:p>
          <a:p>
            <a:pPr marL="457189" lvl="1" indent="0">
              <a:buNone/>
            </a:pPr>
            <a:endParaRPr lang="en-GB" b="0" i="0" dirty="0">
              <a:effectLst/>
              <a:highlight>
                <a:srgbClr val="FFFF00"/>
              </a:highlight>
              <a:latin typeface="+mn-lt"/>
            </a:endParaRPr>
          </a:p>
          <a:p>
            <a:pPr lvl="1"/>
            <a:endParaRPr lang="en-GB" dirty="0">
              <a:highlight>
                <a:srgbClr val="FFFF00"/>
              </a:highlight>
              <a:cs typeface="Arial" pitchFamily="34" charset="0"/>
            </a:endParaRPr>
          </a:p>
          <a:p>
            <a:endParaRPr lang="en-GB" sz="2200"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4" name="Audio 13">
            <a:hlinkClick r:id="" action="ppaction://media"/>
            <a:extLst>
              <a:ext uri="{FF2B5EF4-FFF2-40B4-BE49-F238E27FC236}">
                <a16:creationId xmlns:a16="http://schemas.microsoft.com/office/drawing/2014/main" id="{43E64BF4-657C-9C64-6EB6-8C86E57393F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05598608"/>
      </p:ext>
    </p:extLst>
  </p:cSld>
  <p:clrMapOvr>
    <a:masterClrMapping/>
  </p:clrMapOvr>
  <mc:AlternateContent xmlns:mc="http://schemas.openxmlformats.org/markup-compatibility/2006" xmlns:p14="http://schemas.microsoft.com/office/powerpoint/2010/main">
    <mc:Choice Requires="p14">
      <p:transition spd="slow" p14:dur="2000" advTm="19991"/>
    </mc:Choice>
    <mc:Fallback xmlns="">
      <p:transition spd="slow" advTm="19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79CE3-5EE5-88E7-D579-0BB6BACE48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CAD78B-2D15-4A6C-1982-817A4AB8FE2B}"/>
              </a:ext>
            </a:extLst>
          </p:cNvPr>
          <p:cNvSpPr>
            <a:spLocks noGrp="1"/>
          </p:cNvSpPr>
          <p:nvPr>
            <p:ph type="title"/>
          </p:nvPr>
        </p:nvSpPr>
        <p:spPr/>
        <p:txBody>
          <a:bodyPr/>
          <a:lstStyle/>
          <a:p>
            <a:r>
              <a:rPr lang="en-GB" dirty="0"/>
              <a:t>Stage – Eye</a:t>
            </a:r>
          </a:p>
        </p:txBody>
      </p:sp>
      <p:sp>
        <p:nvSpPr>
          <p:cNvPr id="3" name="Content Placeholder 2">
            <a:extLst>
              <a:ext uri="{FF2B5EF4-FFF2-40B4-BE49-F238E27FC236}">
                <a16:creationId xmlns:a16="http://schemas.microsoft.com/office/drawing/2014/main" id="{DAA75236-0E3E-E993-D5BD-9B381DB76625}"/>
              </a:ext>
            </a:extLst>
          </p:cNvPr>
          <p:cNvSpPr>
            <a:spLocks noGrp="1"/>
          </p:cNvSpPr>
          <p:nvPr>
            <p:ph idx="1"/>
          </p:nvPr>
        </p:nvSpPr>
        <p:spPr>
          <a:xfrm>
            <a:off x="838200" y="1435510"/>
            <a:ext cx="10826931" cy="4741453"/>
          </a:xfrm>
        </p:spPr>
        <p:txBody>
          <a:bodyPr>
            <a:normAutofit fontScale="92500" lnSpcReduction="10000"/>
          </a:bodyPr>
          <a:lstStyle/>
          <a:p>
            <a:r>
              <a:rPr lang="en-GB" dirty="0"/>
              <a:t>Staging data sheets for clinical use are available from the NDRS website: </a:t>
            </a:r>
            <a:r>
              <a:rPr lang="en-GB" dirty="0">
                <a:hlinkClick r:id="rId5"/>
              </a:rPr>
              <a:t>https://digital.nhs.uk/ndrs/data/cancer-data-training-materials/staging-sheets</a:t>
            </a:r>
            <a:r>
              <a:rPr lang="en-GB" dirty="0"/>
              <a:t> </a:t>
            </a:r>
          </a:p>
          <a:p>
            <a:endParaRPr lang="en-GB" dirty="0"/>
          </a:p>
          <a:p>
            <a:r>
              <a:rPr lang="en-GB" dirty="0"/>
              <a:t>Retinoblastoma require additional staging assessment, also available on the NDRS website: </a:t>
            </a:r>
            <a:r>
              <a:rPr lang="en-GB" dirty="0">
                <a:hlinkClick r:id="rId6"/>
              </a:rPr>
              <a:t>https://digital.nhs.uk/ndrs/data/cancer-data-training-materials/staging-sheets/retinblastoma</a:t>
            </a:r>
            <a:r>
              <a:rPr lang="en-GB" dirty="0"/>
              <a:t> </a:t>
            </a:r>
          </a:p>
          <a:p>
            <a:endParaRPr lang="en-GB" dirty="0"/>
          </a:p>
          <a:p>
            <a:r>
              <a:rPr lang="en-GB" dirty="0"/>
              <a:t>For more details on retinoblastoma, please see the CTYA Key Points training module: </a:t>
            </a:r>
            <a:r>
              <a:rPr lang="en-GB" dirty="0">
                <a:hlinkClick r:id="rId7"/>
              </a:rPr>
              <a:t>https://digital.nhs.uk/ndrs/data/cancer-data-training-materials</a:t>
            </a:r>
            <a:r>
              <a:rPr lang="en-GB" dirty="0"/>
              <a:t> </a:t>
            </a:r>
          </a:p>
          <a:p>
            <a:endParaRPr lang="en-GB" dirty="0">
              <a:highlight>
                <a:srgbClr val="FFFF00"/>
              </a:highlight>
            </a:endParaRPr>
          </a:p>
          <a:p>
            <a:endParaRPr lang="en-GB" dirty="0">
              <a:highlight>
                <a:srgbClr val="FFFF00"/>
              </a:highlight>
            </a:endParaRPr>
          </a:p>
          <a:p>
            <a:r>
              <a:rPr lang="en-GB" dirty="0">
                <a:latin typeface="+mn-lt"/>
              </a:rPr>
              <a:t>Please be aware that different morphologies may require a different staging data sheet</a:t>
            </a:r>
          </a:p>
          <a:p>
            <a:endParaRPr lang="en-GB" dirty="0">
              <a:highlight>
                <a:srgbClr val="FFFF00"/>
              </a:highlight>
            </a:endParaRPr>
          </a:p>
          <a:p>
            <a:endParaRPr lang="en-GB" dirty="0">
              <a:highlight>
                <a:srgbClr val="FFFF00"/>
              </a:highlight>
            </a:endParaRPr>
          </a:p>
          <a:p>
            <a:pPr marL="0" indent="0">
              <a:buNone/>
            </a:pPr>
            <a:endParaRPr lang="en-GB" dirty="0">
              <a:latin typeface="+mn-lt"/>
            </a:endParaRPr>
          </a:p>
          <a:p>
            <a:pPr marL="0" indent="0">
              <a:buNone/>
            </a:pPr>
            <a:endParaRPr lang="en-GB" dirty="0">
              <a:latin typeface="+mn-lt"/>
            </a:endParaRPr>
          </a:p>
          <a:p>
            <a:pPr marL="0" indent="0">
              <a:buNone/>
            </a:pPr>
            <a:endParaRPr lang="en-GB" dirty="0">
              <a:latin typeface="+mn-lt"/>
            </a:endParaRPr>
          </a:p>
          <a:p>
            <a:endParaRPr lang="en-GB" dirty="0">
              <a:latin typeface="+mn-lt"/>
            </a:endParaRPr>
          </a:p>
          <a:p>
            <a:pPr marL="457189" lvl="1" indent="0">
              <a:buNone/>
            </a:pPr>
            <a:endParaRPr lang="en-GB" sz="2600" b="0" i="0" dirty="0">
              <a:effectLst/>
              <a:highlight>
                <a:srgbClr val="FFFF00"/>
              </a:highlight>
              <a:latin typeface="+mn-lt"/>
            </a:endParaRPr>
          </a:p>
          <a:p>
            <a:pPr lvl="1"/>
            <a:endParaRPr lang="en-GB" sz="2400" dirty="0">
              <a:highlight>
                <a:srgbClr val="FFFF00"/>
              </a:highlight>
              <a:cs typeface="Arial" pitchFamily="34" charset="0"/>
            </a:endParaRPr>
          </a:p>
          <a:p>
            <a:endParaRPr lang="en-GB" dirty="0">
              <a:latin typeface="+mn-lt"/>
            </a:endParaRPr>
          </a:p>
        </p:txBody>
      </p:sp>
      <p:sp>
        <p:nvSpPr>
          <p:cNvPr id="4" name="Date Placeholder 3">
            <a:extLst>
              <a:ext uri="{FF2B5EF4-FFF2-40B4-BE49-F238E27FC236}">
                <a16:creationId xmlns:a16="http://schemas.microsoft.com/office/drawing/2014/main" id="{016104DC-8BBB-64AC-1196-1817F359B6A8}"/>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230C4EC4-7EF1-94A4-C68E-35EDCB69ED1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983D3754-816C-E1B8-3722-2E93581D89F4}"/>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9" name="Audio 8">
            <a:hlinkClick r:id="" action="ppaction://media"/>
            <a:extLst>
              <a:ext uri="{FF2B5EF4-FFF2-40B4-BE49-F238E27FC236}">
                <a16:creationId xmlns:a16="http://schemas.microsoft.com/office/drawing/2014/main" id="{3D057C7F-B630-DE8F-15FA-CEBD40CDA866}"/>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38621229"/>
      </p:ext>
    </p:extLst>
  </p:cSld>
  <p:clrMapOvr>
    <a:masterClrMapping/>
  </p:clrMapOvr>
  <mc:AlternateContent xmlns:mc="http://schemas.openxmlformats.org/markup-compatibility/2006" xmlns:p14="http://schemas.microsoft.com/office/powerpoint/2010/main">
    <mc:Choice Requires="p14">
      <p:transition spd="slow" p14:dur="2000" advTm="9127"/>
    </mc:Choice>
    <mc:Fallback xmlns="">
      <p:transition spd="slow" advTm="91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Tumours of the Eye &amp; Adnexal Structures</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285750" indent="-285750"/>
            <a:r>
              <a:rPr lang="en-GB" dirty="0"/>
              <a:t>For recording purposes, tumours of the eye &amp; adnexal structures are grouped under Brain &amp; Central Nervous System</a:t>
            </a:r>
          </a:p>
          <a:p>
            <a:pPr marL="285750" indent="-285750"/>
            <a:r>
              <a:rPr lang="en-GB" dirty="0"/>
              <a:t>For clinical purposes, tumours of the eye &amp; adnexal structures may be covered by a different MDT depending on tumour location, morphology and stage.  This may include:</a:t>
            </a:r>
          </a:p>
          <a:p>
            <a:pPr marL="742939" lvl="1" indent="-285750"/>
            <a:endParaRPr lang="en-GB" dirty="0"/>
          </a:p>
          <a:p>
            <a:pPr marL="742939" lvl="1" indent="-285750"/>
            <a:r>
              <a:rPr lang="en-GB" dirty="0"/>
              <a:t>Head &amp; Neck MDT</a:t>
            </a:r>
          </a:p>
          <a:p>
            <a:pPr marL="742939" lvl="1" indent="-285750"/>
            <a:r>
              <a:rPr lang="en-GB" dirty="0"/>
              <a:t>Sarcoma MDT</a:t>
            </a:r>
          </a:p>
          <a:p>
            <a:pPr marL="742939" lvl="1" indent="-285750"/>
            <a:r>
              <a:rPr lang="en-GB" dirty="0"/>
              <a:t>Skin MDT</a:t>
            </a:r>
          </a:p>
          <a:p>
            <a:pPr marL="742939" lvl="1" indent="-285750"/>
            <a:r>
              <a:rPr lang="en-GB" dirty="0"/>
              <a:t>Neuroendocrine MDT</a:t>
            </a:r>
          </a:p>
          <a:p>
            <a:pPr marL="742939" lvl="1" indent="-285750"/>
            <a:r>
              <a:rPr lang="en-GB" dirty="0"/>
              <a:t>CTYA or relevant Paediatric MDT</a:t>
            </a:r>
          </a:p>
          <a:p>
            <a:pPr marL="742939" lvl="1" indent="-285750"/>
            <a:r>
              <a:rPr lang="en-GB" dirty="0"/>
              <a:t>Brain &amp; CNS MDT</a:t>
            </a:r>
          </a:p>
          <a:p>
            <a:pPr marL="285750" indent="-285750"/>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a:t>
            </a:fld>
            <a:endParaRPr lang="en-GB"/>
          </a:p>
        </p:txBody>
      </p:sp>
      <p:pic>
        <p:nvPicPr>
          <p:cNvPr id="14" name="Audio 13">
            <a:hlinkClick r:id="" action="ppaction://media"/>
            <a:extLst>
              <a:ext uri="{FF2B5EF4-FFF2-40B4-BE49-F238E27FC236}">
                <a16:creationId xmlns:a16="http://schemas.microsoft.com/office/drawing/2014/main" id="{E855446E-6AB0-3B10-7788-03C8F54007D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89083036"/>
      </p:ext>
    </p:extLst>
  </p:cSld>
  <p:clrMapOvr>
    <a:masterClrMapping/>
  </p:clrMapOvr>
  <mc:AlternateContent xmlns:mc="http://schemas.openxmlformats.org/markup-compatibility/2006" xmlns:p14="http://schemas.microsoft.com/office/powerpoint/2010/main">
    <mc:Choice Requires="p14">
      <p:transition spd="slow" p14:dur="2000" advTm="16410"/>
    </mc:Choice>
    <mc:Fallback xmlns="">
      <p:transition spd="slow" advTm="16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20</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Eye - Treatment</a:t>
            </a:r>
          </a:p>
        </p:txBody>
      </p:sp>
      <p:sp>
        <p:nvSpPr>
          <p:cNvPr id="6" name="Content Placeholder 2">
            <a:extLst>
              <a:ext uri="{FF2B5EF4-FFF2-40B4-BE49-F238E27FC236}">
                <a16:creationId xmlns:a16="http://schemas.microsoft.com/office/drawing/2014/main" id="{A8DE4714-BC67-4FE2-8B38-26612EE17EFD}"/>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Surgery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Radiotherapy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Chemotherapy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Palliative</a:t>
            </a:r>
          </a:p>
          <a:p>
            <a:pPr>
              <a:buFontTx/>
              <a:buNone/>
            </a:pPr>
            <a:endParaRPr lang="en-GB" altLang="en-US" sz="2000" dirty="0">
              <a:solidFill>
                <a:prstClr val="black"/>
              </a:solidFill>
              <a:latin typeface="Arial" panose="020B0604020202020204"/>
            </a:endParaRPr>
          </a:p>
        </p:txBody>
      </p:sp>
      <p:pic>
        <p:nvPicPr>
          <p:cNvPr id="9" name="Audio 8">
            <a:hlinkClick r:id="" action="ppaction://media"/>
            <a:extLst>
              <a:ext uri="{FF2B5EF4-FFF2-40B4-BE49-F238E27FC236}">
                <a16:creationId xmlns:a16="http://schemas.microsoft.com/office/drawing/2014/main" id="{0BF327A5-1836-598E-C82E-43DFE1AECA3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3132067"/>
      </p:ext>
    </p:extLst>
  </p:cSld>
  <p:clrMapOvr>
    <a:masterClrMapping/>
  </p:clrMapOvr>
  <mc:AlternateContent xmlns:mc="http://schemas.openxmlformats.org/markup-compatibility/2006" xmlns:p14="http://schemas.microsoft.com/office/powerpoint/2010/main">
    <mc:Choice Requires="p14">
      <p:transition spd="slow" p14:dur="2000" advTm="8741"/>
    </mc:Choice>
    <mc:Fallback xmlns="">
      <p:transition spd="slow" advTm="87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3AA1308-68AE-EA24-9342-7C972493BAB0}"/>
              </a:ext>
            </a:extLst>
          </p:cNvPr>
          <p:cNvPicPr>
            <a:picLocks noChangeAspect="1"/>
          </p:cNvPicPr>
          <p:nvPr/>
        </p:nvPicPr>
        <p:blipFill>
          <a:blip r:embed="rId5"/>
          <a:stretch>
            <a:fillRect/>
          </a:stretch>
        </p:blipFill>
        <p:spPr>
          <a:xfrm>
            <a:off x="7926546" y="3354741"/>
            <a:ext cx="3786131" cy="2665099"/>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Monitoring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17769" cy="4741453"/>
          </a:xfrm>
        </p:spPr>
        <p:txBody>
          <a:bodyPr/>
          <a:lstStyle/>
          <a:p>
            <a:pPr marL="0" indent="0">
              <a:buNone/>
            </a:pPr>
            <a:r>
              <a:rPr lang="en-GB" b="1" dirty="0"/>
              <a:t>Monitoring </a:t>
            </a:r>
          </a:p>
          <a:p>
            <a:pPr marL="0" indent="0">
              <a:buNone/>
            </a:pPr>
            <a:r>
              <a:rPr lang="en-GB" dirty="0"/>
              <a:t>Some tumours of the eye, such as a melanomas of the iris, choroid or ciliary body may be very slow growing and may not cause any symptoms</a:t>
            </a:r>
          </a:p>
          <a:p>
            <a:pPr marL="0" indent="0">
              <a:buNone/>
            </a:pPr>
            <a:endParaRPr lang="en-GB" dirty="0"/>
          </a:p>
          <a:p>
            <a:pPr marL="0" indent="0">
              <a:buNone/>
            </a:pPr>
            <a:r>
              <a:rPr lang="en-GB" dirty="0"/>
              <a:t>Clinicians may recommend a conservative approach consisting of regular monitoring to ensure the tumour is not growing or causing issues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8" name="Audio 7">
            <a:hlinkClick r:id="" action="ppaction://media"/>
            <a:extLst>
              <a:ext uri="{FF2B5EF4-FFF2-40B4-BE49-F238E27FC236}">
                <a16:creationId xmlns:a16="http://schemas.microsoft.com/office/drawing/2014/main" id="{A9FC924A-B7AD-27BE-A7CC-69E5228E7D7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80433746"/>
      </p:ext>
    </p:extLst>
  </p:cSld>
  <p:clrMapOvr>
    <a:masterClrMapping/>
  </p:clrMapOvr>
  <mc:AlternateContent xmlns:mc="http://schemas.openxmlformats.org/markup-compatibility/2006" xmlns:p14="http://schemas.microsoft.com/office/powerpoint/2010/main">
    <mc:Choice Requires="p14">
      <p:transition spd="slow" p14:dur="2000" advTm="10356"/>
    </mc:Choice>
    <mc:Fallback xmlns="">
      <p:transition spd="slow" advTm="103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Surgery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7162433" cy="4741453"/>
          </a:xfrm>
        </p:spPr>
        <p:txBody>
          <a:bodyPr>
            <a:normAutofit lnSpcReduction="10000"/>
          </a:bodyPr>
          <a:lstStyle/>
          <a:p>
            <a:pPr marL="0" indent="0">
              <a:buNone/>
            </a:pPr>
            <a:r>
              <a:rPr lang="en-GB" b="1" dirty="0"/>
              <a:t>Surgery </a:t>
            </a:r>
          </a:p>
          <a:p>
            <a:r>
              <a:rPr lang="en-GB" dirty="0"/>
              <a:t>A melanoma in the iris may be small enough to resect without removing the eyeball</a:t>
            </a:r>
          </a:p>
          <a:p>
            <a:r>
              <a:rPr lang="en-GB" dirty="0"/>
              <a:t>If a tumour in the eyeball is large or seriously affecting vision, the eyeball may be surgically removed – this surgery is known as an enucleation</a:t>
            </a:r>
          </a:p>
          <a:p>
            <a:r>
              <a:rPr lang="en-GB" dirty="0"/>
              <a:t>If there is cancerous spread beyond the eyeball, surrounding tissue may also be removed in a surgery known as an orbital exenteration</a:t>
            </a:r>
          </a:p>
          <a:p>
            <a:r>
              <a:rPr lang="en-GB" dirty="0"/>
              <a:t>If a recurrent melanoma in the eyeball is diagnosed, enucleation may be offered even if the recurrence is small</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9" name="Picture 8">
            <a:extLst>
              <a:ext uri="{FF2B5EF4-FFF2-40B4-BE49-F238E27FC236}">
                <a16:creationId xmlns:a16="http://schemas.microsoft.com/office/drawing/2014/main" id="{B4320757-9840-E4DF-5963-B0ADC3AFB8B6}"/>
              </a:ext>
            </a:extLst>
          </p:cNvPr>
          <p:cNvPicPr>
            <a:picLocks noChangeAspect="1"/>
          </p:cNvPicPr>
          <p:nvPr/>
        </p:nvPicPr>
        <p:blipFill>
          <a:blip r:embed="rId5"/>
          <a:stretch>
            <a:fillRect/>
          </a:stretch>
        </p:blipFill>
        <p:spPr>
          <a:xfrm>
            <a:off x="8043225" y="3309965"/>
            <a:ext cx="3840978" cy="2665597"/>
          </a:xfrm>
          <a:prstGeom prst="rect">
            <a:avLst/>
          </a:prstGeom>
        </p:spPr>
      </p:pic>
      <p:pic>
        <p:nvPicPr>
          <p:cNvPr id="18" name="Audio 17">
            <a:hlinkClick r:id="" action="ppaction://media"/>
            <a:extLst>
              <a:ext uri="{FF2B5EF4-FFF2-40B4-BE49-F238E27FC236}">
                <a16:creationId xmlns:a16="http://schemas.microsoft.com/office/drawing/2014/main" id="{FEC7947F-B3EC-87A5-F594-D2F5B0ADAF8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86623737"/>
      </p:ext>
    </p:extLst>
  </p:cSld>
  <p:clrMapOvr>
    <a:masterClrMapping/>
  </p:clrMapOvr>
  <mc:AlternateContent xmlns:mc="http://schemas.openxmlformats.org/markup-compatibility/2006" xmlns:p14="http://schemas.microsoft.com/office/powerpoint/2010/main">
    <mc:Choice Requires="p14">
      <p:transition spd="slow" p14:dur="2000" advTm="19627"/>
    </mc:Choice>
    <mc:Fallback xmlns="">
      <p:transition spd="slow" advTm="196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Radiotherapy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441" cy="4741453"/>
          </a:xfrm>
        </p:spPr>
        <p:txBody>
          <a:bodyPr>
            <a:normAutofit fontScale="92500" lnSpcReduction="10000"/>
          </a:bodyPr>
          <a:lstStyle/>
          <a:p>
            <a:pPr marL="0" indent="0">
              <a:buNone/>
            </a:pPr>
            <a:r>
              <a:rPr lang="en-GB" b="1" dirty="0"/>
              <a:t>Radiotherapy </a:t>
            </a:r>
          </a:p>
          <a:p>
            <a:r>
              <a:rPr lang="en-GB" dirty="0"/>
              <a:t>Radiotherapy may be offered as a primary treatment or as an adjuvant treatment depending on the type, location and stage of the tumour</a:t>
            </a:r>
          </a:p>
          <a:p>
            <a:pPr marL="0" indent="0">
              <a:buNone/>
            </a:pPr>
            <a:r>
              <a:rPr lang="en-GB" b="1" dirty="0"/>
              <a:t>Radiotherapy – External beam</a:t>
            </a:r>
          </a:p>
          <a:p>
            <a:r>
              <a:rPr lang="en-GB" dirty="0"/>
              <a:t>The methods of administering external beam radiotherapy include:</a:t>
            </a:r>
          </a:p>
          <a:p>
            <a:pPr lvl="1"/>
            <a:r>
              <a:rPr lang="en-GB" dirty="0"/>
              <a:t>Proton therapy – while most forms of radiotherapy use x-ray radiation, proton therapy uses positively charged particles delivered at high speed to destroy cancer cells</a:t>
            </a:r>
          </a:p>
          <a:p>
            <a:pPr lvl="1"/>
            <a:r>
              <a:rPr lang="en-GB" dirty="0"/>
              <a:t>Stereotactic radiosurgery – this method uses a large number of very narrow radiation beams to deliver high dose radiotherapy into the tumour</a:t>
            </a:r>
          </a:p>
          <a:p>
            <a:pPr lvl="1"/>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8" name="Picture 7">
            <a:extLst>
              <a:ext uri="{FF2B5EF4-FFF2-40B4-BE49-F238E27FC236}">
                <a16:creationId xmlns:a16="http://schemas.microsoft.com/office/drawing/2014/main" id="{20975FEA-DB62-6209-AA24-5282FC039AC9}"/>
              </a:ext>
            </a:extLst>
          </p:cNvPr>
          <p:cNvPicPr>
            <a:picLocks noChangeAspect="1"/>
          </p:cNvPicPr>
          <p:nvPr/>
        </p:nvPicPr>
        <p:blipFill>
          <a:blip r:embed="rId5"/>
          <a:stretch>
            <a:fillRect/>
          </a:stretch>
        </p:blipFill>
        <p:spPr>
          <a:xfrm>
            <a:off x="8000633" y="3366387"/>
            <a:ext cx="3883570" cy="2638295"/>
          </a:xfrm>
          <a:prstGeom prst="rect">
            <a:avLst/>
          </a:prstGeom>
        </p:spPr>
      </p:pic>
      <p:pic>
        <p:nvPicPr>
          <p:cNvPr id="7" name="Picture 6">
            <a:extLst>
              <a:ext uri="{FF2B5EF4-FFF2-40B4-BE49-F238E27FC236}">
                <a16:creationId xmlns:a16="http://schemas.microsoft.com/office/drawing/2014/main" id="{FCBD02FD-7206-7991-35BE-CBA98FD945E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060376" y="1164841"/>
            <a:ext cx="2335497" cy="2335497"/>
          </a:xfrm>
          <a:prstGeom prst="rect">
            <a:avLst/>
          </a:prstGeom>
        </p:spPr>
      </p:pic>
      <p:pic>
        <p:nvPicPr>
          <p:cNvPr id="24" name="Audio 23">
            <a:hlinkClick r:id="" action="ppaction://media"/>
            <a:extLst>
              <a:ext uri="{FF2B5EF4-FFF2-40B4-BE49-F238E27FC236}">
                <a16:creationId xmlns:a16="http://schemas.microsoft.com/office/drawing/2014/main" id="{FD8E25BB-0C16-4B8F-D10F-82951A853F56}"/>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50510625"/>
      </p:ext>
    </p:extLst>
  </p:cSld>
  <p:clrMapOvr>
    <a:masterClrMapping/>
  </p:clrMapOvr>
  <mc:AlternateContent xmlns:mc="http://schemas.openxmlformats.org/markup-compatibility/2006" xmlns:p14="http://schemas.microsoft.com/office/powerpoint/2010/main">
    <mc:Choice Requires="p14">
      <p:transition spd="slow" p14:dur="2000" advTm="16273"/>
    </mc:Choice>
    <mc:Fallback xmlns="">
      <p:transition spd="slow" advTm="162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Radiotherapy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441" cy="4741453"/>
          </a:xfrm>
        </p:spPr>
        <p:txBody>
          <a:bodyPr>
            <a:normAutofit/>
          </a:bodyPr>
          <a:lstStyle/>
          <a:p>
            <a:pPr marL="0" indent="0">
              <a:buNone/>
            </a:pPr>
            <a:r>
              <a:rPr lang="en-GB" b="1" dirty="0"/>
              <a:t>Radiotherapy - Brachytherapy</a:t>
            </a:r>
          </a:p>
          <a:p>
            <a:r>
              <a:rPr lang="en-GB" dirty="0"/>
              <a:t>The method of administering brachytherapy to eye tumours is known as plaque radiotherapy</a:t>
            </a:r>
          </a:p>
          <a:p>
            <a:pPr lvl="1"/>
            <a:r>
              <a:rPr lang="en-GB" dirty="0"/>
              <a:t>A small radioactive disc is surgically attached to the surface of the eyeball, directly over the tumour</a:t>
            </a:r>
          </a:p>
          <a:p>
            <a:pPr lvl="1"/>
            <a:r>
              <a:rPr lang="en-GB" dirty="0"/>
              <a:t>The plaque is left in place for a few days then surgically removed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Picture 7">
            <a:extLst>
              <a:ext uri="{FF2B5EF4-FFF2-40B4-BE49-F238E27FC236}">
                <a16:creationId xmlns:a16="http://schemas.microsoft.com/office/drawing/2014/main" id="{20975FEA-DB62-6209-AA24-5282FC039AC9}"/>
              </a:ext>
            </a:extLst>
          </p:cNvPr>
          <p:cNvPicPr>
            <a:picLocks noChangeAspect="1"/>
          </p:cNvPicPr>
          <p:nvPr/>
        </p:nvPicPr>
        <p:blipFill>
          <a:blip r:embed="rId5"/>
          <a:stretch>
            <a:fillRect/>
          </a:stretch>
        </p:blipFill>
        <p:spPr>
          <a:xfrm>
            <a:off x="8000633" y="3360563"/>
            <a:ext cx="3883570" cy="2638295"/>
          </a:xfrm>
          <a:prstGeom prst="rect">
            <a:avLst/>
          </a:prstGeom>
        </p:spPr>
      </p:pic>
      <p:pic>
        <p:nvPicPr>
          <p:cNvPr id="11" name="Picture 10">
            <a:extLst>
              <a:ext uri="{FF2B5EF4-FFF2-40B4-BE49-F238E27FC236}">
                <a16:creationId xmlns:a16="http://schemas.microsoft.com/office/drawing/2014/main" id="{B9FFCC18-7EEF-3CAC-E27F-4B62E877D0A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060376" y="1164841"/>
            <a:ext cx="2335497" cy="2335497"/>
          </a:xfrm>
          <a:prstGeom prst="rect">
            <a:avLst/>
          </a:prstGeom>
        </p:spPr>
      </p:pic>
      <p:pic>
        <p:nvPicPr>
          <p:cNvPr id="14" name="Audio 13">
            <a:hlinkClick r:id="" action="ppaction://media"/>
            <a:extLst>
              <a:ext uri="{FF2B5EF4-FFF2-40B4-BE49-F238E27FC236}">
                <a16:creationId xmlns:a16="http://schemas.microsoft.com/office/drawing/2014/main" id="{62463B68-5747-A475-F496-374BFB70FEB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03639450"/>
      </p:ext>
    </p:extLst>
  </p:cSld>
  <p:clrMapOvr>
    <a:masterClrMapping/>
  </p:clrMapOvr>
  <mc:AlternateContent xmlns:mc="http://schemas.openxmlformats.org/markup-compatibility/2006" xmlns:p14="http://schemas.microsoft.com/office/powerpoint/2010/main">
    <mc:Choice Requires="p14">
      <p:transition spd="slow" p14:dur="2000" advTm="9166"/>
    </mc:Choice>
    <mc:Fallback xmlns="">
      <p:transition spd="slow" advTm="9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Chemotherapy –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441" cy="4741453"/>
          </a:xfrm>
        </p:spPr>
        <p:txBody>
          <a:bodyPr>
            <a:normAutofit/>
          </a:bodyPr>
          <a:lstStyle/>
          <a:p>
            <a:pPr marL="0" indent="0">
              <a:buNone/>
            </a:pPr>
            <a:r>
              <a:rPr lang="en-GB" b="1" dirty="0"/>
              <a:t>Chemotherapy </a:t>
            </a:r>
          </a:p>
          <a:p>
            <a:r>
              <a:rPr lang="en-GB" dirty="0"/>
              <a:t>Chemotherapy is unlikely to work for uveal melanoma as a primary treatment but is sometimes offered as an adjuvant treatment</a:t>
            </a:r>
          </a:p>
          <a:p>
            <a:r>
              <a:rPr lang="en-GB" dirty="0"/>
              <a:t>Chemotherapy in the form of eye drops may be offered for conjunctival melanoma or conjunctival SCC</a:t>
            </a:r>
          </a:p>
          <a:p>
            <a:r>
              <a:rPr lang="en-GB" dirty="0"/>
              <a:t>Chemotherapy is most frequently offered for lymphoma of the eye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9" name="Picture 8">
            <a:extLst>
              <a:ext uri="{FF2B5EF4-FFF2-40B4-BE49-F238E27FC236}">
                <a16:creationId xmlns:a16="http://schemas.microsoft.com/office/drawing/2014/main" id="{6C6C69FA-07C4-A985-B57E-573E44200DC9}"/>
              </a:ext>
            </a:extLst>
          </p:cNvPr>
          <p:cNvPicPr>
            <a:picLocks noChangeAspect="1"/>
          </p:cNvPicPr>
          <p:nvPr/>
        </p:nvPicPr>
        <p:blipFill>
          <a:blip r:embed="rId5"/>
          <a:stretch>
            <a:fillRect/>
          </a:stretch>
        </p:blipFill>
        <p:spPr>
          <a:xfrm>
            <a:off x="8043225" y="3309965"/>
            <a:ext cx="3840978" cy="2665597"/>
          </a:xfrm>
          <a:prstGeom prst="rect">
            <a:avLst/>
          </a:prstGeom>
        </p:spPr>
      </p:pic>
      <p:pic>
        <p:nvPicPr>
          <p:cNvPr id="10" name="Picture 9" descr="Icon&#10;&#10;Description automatically generated">
            <a:extLst>
              <a:ext uri="{FF2B5EF4-FFF2-40B4-BE49-F238E27FC236}">
                <a16:creationId xmlns:a16="http://schemas.microsoft.com/office/drawing/2014/main" id="{B13C5C95-5673-BB5C-E4A8-58BD0E52B3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43225" y="1164841"/>
            <a:ext cx="2335498" cy="2335497"/>
          </a:xfrm>
          <a:prstGeom prst="rect">
            <a:avLst/>
          </a:prstGeom>
        </p:spPr>
      </p:pic>
      <p:pic>
        <p:nvPicPr>
          <p:cNvPr id="8" name="Audio 7">
            <a:hlinkClick r:id="" action="ppaction://media"/>
            <a:extLst>
              <a:ext uri="{FF2B5EF4-FFF2-40B4-BE49-F238E27FC236}">
                <a16:creationId xmlns:a16="http://schemas.microsoft.com/office/drawing/2014/main" id="{3C8955D4-1FD0-D420-5CD4-59E2ECF13CDA}"/>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647374344"/>
      </p:ext>
    </p:extLst>
  </p:cSld>
  <p:clrMapOvr>
    <a:masterClrMapping/>
  </p:clrMapOvr>
  <mc:AlternateContent xmlns:mc="http://schemas.openxmlformats.org/markup-compatibility/2006" xmlns:p14="http://schemas.microsoft.com/office/powerpoint/2010/main">
    <mc:Choice Requires="p14">
      <p:transition spd="slow" p14:dur="2000" advTm="9056"/>
    </mc:Choice>
    <mc:Fallback xmlns="">
      <p:transition spd="slow" advTm="9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E361A-C3E1-F743-C348-F086BAACDD9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07B1819-15B9-1525-0BF3-A58E83CD4A7F}"/>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14FA5FCA-9CF9-519E-37DD-105BFEB5300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0A145E35-C3E4-FC55-FC24-D5AE1E256BF0}"/>
              </a:ext>
            </a:extLst>
          </p:cNvPr>
          <p:cNvSpPr>
            <a:spLocks noGrp="1"/>
          </p:cNvSpPr>
          <p:nvPr>
            <p:ph type="sldNum" sz="quarter" idx="12"/>
          </p:nvPr>
        </p:nvSpPr>
        <p:spPr/>
        <p:txBody>
          <a:bodyPr/>
          <a:lstStyle/>
          <a:p>
            <a:fld id="{B33FDC71-8906-4088-9FB1-76CBC632085F}" type="slidenum">
              <a:rPr lang="en-GB" smtClean="0"/>
              <a:t>26</a:t>
            </a:fld>
            <a:endParaRPr lang="en-GB" dirty="0"/>
          </a:p>
        </p:txBody>
      </p:sp>
      <p:sp>
        <p:nvSpPr>
          <p:cNvPr id="5" name="Title 4">
            <a:extLst>
              <a:ext uri="{FF2B5EF4-FFF2-40B4-BE49-F238E27FC236}">
                <a16:creationId xmlns:a16="http://schemas.microsoft.com/office/drawing/2014/main" id="{C6EF818B-0D9B-719C-92E8-D426DDDEF160}"/>
              </a:ext>
            </a:extLst>
          </p:cNvPr>
          <p:cNvSpPr>
            <a:spLocks noGrp="1"/>
          </p:cNvSpPr>
          <p:nvPr>
            <p:ph type="title"/>
          </p:nvPr>
        </p:nvSpPr>
        <p:spPr/>
        <p:txBody>
          <a:bodyPr/>
          <a:lstStyle/>
          <a:p>
            <a:r>
              <a:rPr lang="en-GB" dirty="0"/>
              <a:t>Summary</a:t>
            </a:r>
          </a:p>
        </p:txBody>
      </p:sp>
      <p:pic>
        <p:nvPicPr>
          <p:cNvPr id="12" name="Audio 11">
            <a:hlinkClick r:id="" action="ppaction://media"/>
            <a:extLst>
              <a:ext uri="{FF2B5EF4-FFF2-40B4-BE49-F238E27FC236}">
                <a16:creationId xmlns:a16="http://schemas.microsoft.com/office/drawing/2014/main" id="{867544AB-D773-05A4-7840-537FD38C97F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50392034"/>
      </p:ext>
    </p:extLst>
  </p:cSld>
  <p:clrMapOvr>
    <a:masterClrMapping/>
  </p:clrMapOvr>
  <mc:AlternateContent xmlns:mc="http://schemas.openxmlformats.org/markup-compatibility/2006" xmlns:p14="http://schemas.microsoft.com/office/powerpoint/2010/main">
    <mc:Choice Requires="p14">
      <p:transition spd="slow" p14:dur="2000" advTm="3138"/>
    </mc:Choice>
    <mc:Fallback xmlns="">
      <p:transition spd="slow" advTm="3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73925-D977-4E27-5825-44EE51EF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DA9EA5-3FEF-3465-2AA1-C9C1FE40ABF4}"/>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E43434AE-000B-FC3D-5ACF-1B263AD175EA}"/>
              </a:ext>
            </a:extLst>
          </p:cNvPr>
          <p:cNvSpPr>
            <a:spLocks noGrp="1"/>
          </p:cNvSpPr>
          <p:nvPr>
            <p:ph idx="1"/>
          </p:nvPr>
        </p:nvSpPr>
        <p:spPr/>
        <p:txBody>
          <a:bodyPr>
            <a:normAutofit fontScale="92500"/>
          </a:bodyPr>
          <a:lstStyle/>
          <a:p>
            <a:r>
              <a:rPr lang="en-GB" dirty="0"/>
              <a:t>Tumours of the eye and adnexal structures are normally diagnosed using radiological examination +/- tissue histology and/or fluid cytology.  Molecular testing may also be used</a:t>
            </a:r>
          </a:p>
          <a:p>
            <a:r>
              <a:rPr lang="en-GB" dirty="0">
                <a:solidFill>
                  <a:schemeClr val="bg1"/>
                </a:solidFill>
              </a:rPr>
              <a:t>Primary lymphomas of the eye and adnexal structures require the relevant site-specific stage to be recorded.  Other invasive tumours are staged using TNM v8</a:t>
            </a:r>
          </a:p>
          <a:p>
            <a:r>
              <a:rPr lang="en-GB" dirty="0">
                <a:solidFill>
                  <a:schemeClr val="bg1"/>
                </a:solidFill>
              </a:rPr>
              <a:t>Surgery may be offered depending on tumour type, stage and location.  Resection may be possible but an advanced tumour in the eye may require the removal of the eyeball (enucleation)</a:t>
            </a:r>
          </a:p>
          <a:p>
            <a:r>
              <a:rPr lang="en-GB" dirty="0">
                <a:solidFill>
                  <a:schemeClr val="bg1"/>
                </a:solidFill>
              </a:rPr>
              <a:t>Radiotherapy may be offered, either as external beam radiation or as a form of brachytherapy known as plaque radiation</a:t>
            </a:r>
          </a:p>
          <a:p>
            <a:r>
              <a:rPr lang="en-GB" dirty="0">
                <a:solidFill>
                  <a:schemeClr val="bg1"/>
                </a:solidFill>
              </a:rPr>
              <a:t>Chemotherapy is most often used for lymphomas but may be offered for other morphologies depending on type, stage and location</a:t>
            </a:r>
          </a:p>
        </p:txBody>
      </p:sp>
      <p:sp>
        <p:nvSpPr>
          <p:cNvPr id="4" name="Date Placeholder 3">
            <a:extLst>
              <a:ext uri="{FF2B5EF4-FFF2-40B4-BE49-F238E27FC236}">
                <a16:creationId xmlns:a16="http://schemas.microsoft.com/office/drawing/2014/main" id="{0E034ACC-8FA6-148D-E367-C9CC476FB65F}"/>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FD72590-04ED-420E-0FBD-6369B6EE9EF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5670665-DD35-7301-6990-0DF0673904FC}"/>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10" name="Audio 9">
            <a:hlinkClick r:id="" action="ppaction://media"/>
            <a:extLst>
              <a:ext uri="{FF2B5EF4-FFF2-40B4-BE49-F238E27FC236}">
                <a16:creationId xmlns:a16="http://schemas.microsoft.com/office/drawing/2014/main" id="{42C15668-325C-03CC-33B3-9AEF6B7316D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82065260"/>
      </p:ext>
    </p:extLst>
  </p:cSld>
  <p:clrMapOvr>
    <a:masterClrMapping/>
  </p:clrMapOvr>
  <mc:AlternateContent xmlns:mc="http://schemas.openxmlformats.org/markup-compatibility/2006" xmlns:p14="http://schemas.microsoft.com/office/powerpoint/2010/main">
    <mc:Choice Requires="p14">
      <p:transition spd="slow" p14:dur="2000" advTm="11724"/>
    </mc:Choice>
    <mc:Fallback xmlns="">
      <p:transition spd="slow" advTm="117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EE758-4E52-46C3-B701-F7AD0D60C5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E1AE52-6BF5-E3B6-30C5-D06E0B73A599}"/>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99B4178D-03C7-6B16-615F-FD8F4E6C4BC8}"/>
              </a:ext>
            </a:extLst>
          </p:cNvPr>
          <p:cNvSpPr>
            <a:spLocks noGrp="1"/>
          </p:cNvSpPr>
          <p:nvPr>
            <p:ph idx="1"/>
          </p:nvPr>
        </p:nvSpPr>
        <p:spPr/>
        <p:txBody>
          <a:bodyPr>
            <a:normAutofit fontScale="92500" lnSpcReduction="10000"/>
          </a:bodyPr>
          <a:lstStyle/>
          <a:p>
            <a:r>
              <a:rPr lang="en-GB" dirty="0"/>
              <a:t>Tumours of the eye and adnexal structures are normally diagnosed using radiological examination +/- tissue histology and/or fluid cytology.  Molecular testing may also be used</a:t>
            </a:r>
          </a:p>
          <a:p>
            <a:r>
              <a:rPr lang="en-GB" dirty="0"/>
              <a:t>Primary lymphomas of the eye and adnexal structures require the relevant site-specific stage to be recorded.  Other invasive tumours are staged using the appropriate UICC TNM version</a:t>
            </a:r>
          </a:p>
          <a:p>
            <a:r>
              <a:rPr lang="en-GB" dirty="0">
                <a:solidFill>
                  <a:schemeClr val="bg1"/>
                </a:solidFill>
              </a:rPr>
              <a:t>Surgery may be offered depending on tumour type, stage and location.  Resection may be possible but an advanced tumour in the eye may require the removal of the eyeball (enucleation)</a:t>
            </a:r>
          </a:p>
          <a:p>
            <a:r>
              <a:rPr lang="en-GB" dirty="0">
                <a:solidFill>
                  <a:schemeClr val="bg1"/>
                </a:solidFill>
              </a:rPr>
              <a:t>Radiotherapy may be offered, either as external beam radiation or as a form of brachytherapy known as plaque radiation</a:t>
            </a:r>
          </a:p>
          <a:p>
            <a:r>
              <a:rPr lang="en-GB" dirty="0">
                <a:solidFill>
                  <a:schemeClr val="bg1"/>
                </a:solidFill>
              </a:rPr>
              <a:t>Chemotherapy is most often used for lymphomas but may be offered for other morphologies depending on type, stage and location</a:t>
            </a:r>
          </a:p>
        </p:txBody>
      </p:sp>
      <p:sp>
        <p:nvSpPr>
          <p:cNvPr id="4" name="Date Placeholder 3">
            <a:extLst>
              <a:ext uri="{FF2B5EF4-FFF2-40B4-BE49-F238E27FC236}">
                <a16:creationId xmlns:a16="http://schemas.microsoft.com/office/drawing/2014/main" id="{E8F8059C-AD64-F9FA-062D-9999D791A802}"/>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28A01938-7661-6D63-73D1-5177E40CD04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689C9DC3-2B8B-09A8-7877-CBE57B3AB8D5}"/>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24" name="Audio 23">
            <a:hlinkClick r:id="" action="ppaction://media"/>
            <a:extLst>
              <a:ext uri="{FF2B5EF4-FFF2-40B4-BE49-F238E27FC236}">
                <a16:creationId xmlns:a16="http://schemas.microsoft.com/office/drawing/2014/main" id="{CF1E4885-47E7-305E-70E2-A5231DE6EA5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95679743"/>
      </p:ext>
    </p:extLst>
  </p:cSld>
  <p:clrMapOvr>
    <a:masterClrMapping/>
  </p:clrMapOvr>
  <mc:AlternateContent xmlns:mc="http://schemas.openxmlformats.org/markup-compatibility/2006">
    <mc:Choice xmlns:p14="http://schemas.microsoft.com/office/powerpoint/2010/main" Requires="p14">
      <p:transition spd="slow" p14:dur="2000" advTm="13341"/>
    </mc:Choice>
    <mc:Fallback>
      <p:transition spd="slow" advTm="133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E9ADB-CF18-904A-163A-86CA55F27D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20C9E9-01B1-C7B4-0DCA-4602F030653C}"/>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60C99A4-AAE0-9B86-3E7D-607D8F4AB524}"/>
              </a:ext>
            </a:extLst>
          </p:cNvPr>
          <p:cNvSpPr>
            <a:spLocks noGrp="1"/>
          </p:cNvSpPr>
          <p:nvPr>
            <p:ph idx="1"/>
          </p:nvPr>
        </p:nvSpPr>
        <p:spPr/>
        <p:txBody>
          <a:bodyPr>
            <a:normAutofit fontScale="92500" lnSpcReduction="10000"/>
          </a:bodyPr>
          <a:lstStyle/>
          <a:p>
            <a:r>
              <a:rPr lang="en-GB" dirty="0"/>
              <a:t>Tumours of the eye and adnexal structures are normally diagnosed using radiological examination +/- tissue histology and/or fluid cytology.  Molecular testing may also be used</a:t>
            </a:r>
          </a:p>
          <a:p>
            <a:r>
              <a:rPr lang="en-GB" dirty="0"/>
              <a:t>Primary lymphomas of the eye and adnexal structures require the relevant site-specific stage to be recorded. Other invasive tumours are staged using the appropriate UICC TNM version</a:t>
            </a:r>
          </a:p>
          <a:p>
            <a:r>
              <a:rPr lang="en-GB" dirty="0"/>
              <a:t>Surgery may be offered depending on tumour type, stage and location.  Resection may be possible but an advanced tumour in the eye may require the removal of the eyeball (enucleation)</a:t>
            </a:r>
          </a:p>
          <a:p>
            <a:r>
              <a:rPr lang="en-GB" dirty="0">
                <a:solidFill>
                  <a:schemeClr val="bg1"/>
                </a:solidFill>
              </a:rPr>
              <a:t>Radiotherapy may be offered, either as external beam radiation or as a form of brachytherapy known as plaque radiation</a:t>
            </a:r>
          </a:p>
          <a:p>
            <a:r>
              <a:rPr lang="en-GB" dirty="0">
                <a:solidFill>
                  <a:schemeClr val="bg1"/>
                </a:solidFill>
              </a:rPr>
              <a:t>Chemotherapy is most often used for lymphomas but may be offered for other morphologies depending on type, stage and location</a:t>
            </a:r>
          </a:p>
        </p:txBody>
      </p:sp>
      <p:sp>
        <p:nvSpPr>
          <p:cNvPr id="4" name="Date Placeholder 3">
            <a:extLst>
              <a:ext uri="{FF2B5EF4-FFF2-40B4-BE49-F238E27FC236}">
                <a16:creationId xmlns:a16="http://schemas.microsoft.com/office/drawing/2014/main" id="{3E2318A0-FAAE-8BEE-70CF-902070D54D50}"/>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981FF763-D77F-F208-C6C6-CD1B5DEE6DB4}"/>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F1D3681-C35F-2F5F-AB4B-216A8D54A6F5}"/>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Audio 7">
            <a:hlinkClick r:id="" action="ppaction://media"/>
            <a:extLst>
              <a:ext uri="{FF2B5EF4-FFF2-40B4-BE49-F238E27FC236}">
                <a16:creationId xmlns:a16="http://schemas.microsoft.com/office/drawing/2014/main" id="{0B8CC4B3-D788-AFF5-31AD-0BE141B2D2A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19064666"/>
      </p:ext>
    </p:extLst>
  </p:cSld>
  <p:clrMapOvr>
    <a:masterClrMapping/>
  </p:clrMapOvr>
  <mc:AlternateContent xmlns:mc="http://schemas.openxmlformats.org/markup-compatibility/2006" xmlns:p14="http://schemas.microsoft.com/office/powerpoint/2010/main">
    <mc:Choice Requires="p14">
      <p:transition spd="slow" p14:dur="2000" advTm="9035"/>
    </mc:Choice>
    <mc:Fallback xmlns="">
      <p:transition spd="slow" advTm="90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Eye and Adnexal Structures</a:t>
            </a:r>
          </a:p>
          <a:p>
            <a:pPr lvl="1"/>
            <a:r>
              <a:rPr lang="en-GB" dirty="0"/>
              <a:t>Introduction</a:t>
            </a:r>
          </a:p>
          <a:p>
            <a:pPr lvl="1"/>
            <a:r>
              <a:rPr lang="en-GB" dirty="0"/>
              <a:t>Anatomy &amp; Physiology</a:t>
            </a:r>
          </a:p>
          <a:p>
            <a:pPr lvl="1"/>
            <a:r>
              <a:rPr lang="en-GB" dirty="0"/>
              <a:t>Diagnosis</a:t>
            </a:r>
          </a:p>
          <a:p>
            <a:pPr lvl="1"/>
            <a:r>
              <a:rPr lang="en-GB" dirty="0"/>
              <a:t>Treatment</a:t>
            </a:r>
            <a:endParaRPr lang="en-GB" sz="2400" dirty="0"/>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04/12/2025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3</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8403AB4C-06B8-16C5-9556-0A511FE8D0A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1509"/>
    </mc:Choice>
    <mc:Fallback xmlns="">
      <p:transition spd="slow" advTm="215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97AF6-1921-9CF4-41E4-A7FCE40652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FAA88A-36F3-06D5-1967-D8AD3CE6C14C}"/>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CC36C448-711E-8AAA-AF30-0DA4D68C57B1}"/>
              </a:ext>
            </a:extLst>
          </p:cNvPr>
          <p:cNvSpPr>
            <a:spLocks noGrp="1"/>
          </p:cNvSpPr>
          <p:nvPr>
            <p:ph idx="1"/>
          </p:nvPr>
        </p:nvSpPr>
        <p:spPr/>
        <p:txBody>
          <a:bodyPr>
            <a:normAutofit fontScale="92500" lnSpcReduction="10000"/>
          </a:bodyPr>
          <a:lstStyle/>
          <a:p>
            <a:r>
              <a:rPr lang="en-GB" dirty="0"/>
              <a:t>Tumours of the eye and adnexal structures are normally diagnosed using radiological examination +/- tissue histology and/or fluid cytology.  Molecular testing may also be used</a:t>
            </a:r>
          </a:p>
          <a:p>
            <a:r>
              <a:rPr lang="en-GB" dirty="0"/>
              <a:t>Primary lymphomas of the eye and adnexal structures require the relevant site-specific stage to be recorded. Other invasive tumours are staged using the appropriate UICC TNM version</a:t>
            </a:r>
          </a:p>
          <a:p>
            <a:r>
              <a:rPr lang="en-GB" dirty="0"/>
              <a:t>Surgery may be offered depending on tumour type, stage and location.  Resection may be possible but an advanced tumour in the eye may require the removal of the eyeball (enucleation)</a:t>
            </a:r>
          </a:p>
          <a:p>
            <a:r>
              <a:rPr lang="en-GB" dirty="0"/>
              <a:t>Radiotherapy may be offered, either as external beam radiation or as a form of brachytherapy known as plaque radiation</a:t>
            </a:r>
          </a:p>
          <a:p>
            <a:r>
              <a:rPr lang="en-GB" dirty="0">
                <a:solidFill>
                  <a:schemeClr val="bg1"/>
                </a:solidFill>
              </a:rPr>
              <a:t>Chemotherapy is most often used for lymphomas but may be offered for other morphologies depending on type, stage and location</a:t>
            </a:r>
          </a:p>
        </p:txBody>
      </p:sp>
      <p:sp>
        <p:nvSpPr>
          <p:cNvPr id="4" name="Date Placeholder 3">
            <a:extLst>
              <a:ext uri="{FF2B5EF4-FFF2-40B4-BE49-F238E27FC236}">
                <a16:creationId xmlns:a16="http://schemas.microsoft.com/office/drawing/2014/main" id="{F24FF0DF-09DC-ECAC-413C-B97EC7B3EE63}"/>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F3281345-5A0D-F7C6-8E6B-BA0196F1BD5F}"/>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6F07C2D-F0BA-0DA9-D224-2EC1237DB900}"/>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15" name="Audio 14">
            <a:hlinkClick r:id="" action="ppaction://media"/>
            <a:extLst>
              <a:ext uri="{FF2B5EF4-FFF2-40B4-BE49-F238E27FC236}">
                <a16:creationId xmlns:a16="http://schemas.microsoft.com/office/drawing/2014/main" id="{9728EE13-F369-BC61-22B0-4139DC9BFC0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09196852"/>
      </p:ext>
    </p:extLst>
  </p:cSld>
  <p:clrMapOvr>
    <a:masterClrMapping/>
  </p:clrMapOvr>
  <mc:AlternateContent xmlns:mc="http://schemas.openxmlformats.org/markup-compatibility/2006" xmlns:p14="http://schemas.microsoft.com/office/powerpoint/2010/main">
    <mc:Choice Requires="p14">
      <p:transition spd="slow" p14:dur="2000" advTm="8631"/>
    </mc:Choice>
    <mc:Fallback xmlns="">
      <p:transition spd="slow" advTm="86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57264-28E3-A0BC-86D4-1D33603042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C905DB-5E53-9389-3034-C855B2EDA031}"/>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B125EC20-48A9-830C-A129-75C28CD1E7C9}"/>
              </a:ext>
            </a:extLst>
          </p:cNvPr>
          <p:cNvSpPr>
            <a:spLocks noGrp="1"/>
          </p:cNvSpPr>
          <p:nvPr>
            <p:ph idx="1"/>
          </p:nvPr>
        </p:nvSpPr>
        <p:spPr/>
        <p:txBody>
          <a:bodyPr>
            <a:normAutofit fontScale="92500" lnSpcReduction="10000"/>
          </a:bodyPr>
          <a:lstStyle/>
          <a:p>
            <a:r>
              <a:rPr lang="en-GB" dirty="0"/>
              <a:t>Tumours of the eye and adnexal structures are normally diagnosed using radiological examination +/- tissue histology and/or fluid cytology.  Molecular testing may also be used</a:t>
            </a:r>
          </a:p>
          <a:p>
            <a:r>
              <a:rPr lang="en-GB" dirty="0"/>
              <a:t>Primary lymphomas of the eye and adnexal structures require the relevant site-specific stage to be recorded. Other invasive tumours are staged using the appropriate UICC TNM version</a:t>
            </a:r>
          </a:p>
          <a:p>
            <a:r>
              <a:rPr lang="en-GB" dirty="0"/>
              <a:t>Surgery may be offered depending on tumour type, stage and location.  Resection may be possible but an advanced tumour in the eye may require the removal of the eyeball (enucleation)</a:t>
            </a:r>
          </a:p>
          <a:p>
            <a:r>
              <a:rPr lang="en-GB" dirty="0"/>
              <a:t>Radiotherapy may be offered, either as external beam radiation or as a form of brachytherapy known as plaque radiation</a:t>
            </a:r>
          </a:p>
          <a:p>
            <a:r>
              <a:rPr lang="en-GB" dirty="0"/>
              <a:t>Chemotherapy is most often used for lymphomas but may be offered for other morphologies depending on type, stage and location</a:t>
            </a:r>
          </a:p>
        </p:txBody>
      </p:sp>
      <p:sp>
        <p:nvSpPr>
          <p:cNvPr id="4" name="Date Placeholder 3">
            <a:extLst>
              <a:ext uri="{FF2B5EF4-FFF2-40B4-BE49-F238E27FC236}">
                <a16:creationId xmlns:a16="http://schemas.microsoft.com/office/drawing/2014/main" id="{BC0851FF-526F-8346-C264-FBF76E1064F8}"/>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0DB6D8FF-B7B9-69D9-D1BB-8BC9089D52D5}"/>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88D728-EB38-A111-3CAD-0DF366F7D9AF}"/>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Audio 7">
            <a:hlinkClick r:id="" action="ppaction://media"/>
            <a:extLst>
              <a:ext uri="{FF2B5EF4-FFF2-40B4-BE49-F238E27FC236}">
                <a16:creationId xmlns:a16="http://schemas.microsoft.com/office/drawing/2014/main" id="{F336339B-2885-7279-A442-AE61EE01DA3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7358748"/>
      </p:ext>
    </p:extLst>
  </p:cSld>
  <p:clrMapOvr>
    <a:masterClrMapping/>
  </p:clrMapOvr>
  <mc:AlternateContent xmlns:mc="http://schemas.openxmlformats.org/markup-compatibility/2006" xmlns:p14="http://schemas.microsoft.com/office/powerpoint/2010/main">
    <mc:Choice Requires="p14">
      <p:transition spd="slow" p14:dur="2000" advTm="8651"/>
    </mc:Choice>
    <mc:Fallback xmlns="">
      <p:transition spd="slow" advTm="86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04/12/2025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8" name="Audio 7">
            <a:hlinkClick r:id="" action="ppaction://media"/>
            <a:extLst>
              <a:ext uri="{FF2B5EF4-FFF2-40B4-BE49-F238E27FC236}">
                <a16:creationId xmlns:a16="http://schemas.microsoft.com/office/drawing/2014/main" id="{1A664E0B-F117-48EF-B64E-970019E34F7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2303"/>
    </mc:Choice>
    <mc:Fallback xmlns="">
      <p:transition spd="slow" advTm="123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DF2C5D69-9317-D88F-804B-695F894D25E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670"/>
    </mc:Choice>
    <mc:Fallback xmlns="">
      <p:transition spd="slow" advTm="76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u="sng" dirty="0">
                <a:hlinkClick r:id="rId10"/>
              </a:rPr>
              <a:t>rachaelmann@nhs.net</a:t>
            </a:r>
            <a:r>
              <a:rPr lang="en-GB" u="sng" dirty="0"/>
              <a:t> </a:t>
            </a:r>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09BE1F8F-241A-1E01-4DDB-E82B41198D9A}"/>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69017591"/>
      </p:ext>
    </p:extLst>
  </p:cSld>
  <p:clrMapOvr>
    <a:masterClrMapping/>
  </p:clrMapOvr>
  <mc:AlternateContent xmlns:mc="http://schemas.openxmlformats.org/markup-compatibility/2006" xmlns:p14="http://schemas.microsoft.com/office/powerpoint/2010/main">
    <mc:Choice Requires="p14">
      <p:transition spd="slow" p14:dur="2000" advTm="13382"/>
    </mc:Choice>
    <mc:Fallback xmlns="">
      <p:transition spd="slow" advTm="133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Eye - 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Causes and risk factors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Signs and symptoms</a:t>
            </a:r>
          </a:p>
          <a:p>
            <a:pPr>
              <a:buFontTx/>
              <a:buNone/>
            </a:pPr>
            <a:endParaRPr lang="en-GB" altLang="en-US" sz="2000" dirty="0">
              <a:solidFill>
                <a:prstClr val="black"/>
              </a:solidFill>
              <a:latin typeface="Arial" panose="020B0604020202020204"/>
            </a:endParaRPr>
          </a:p>
        </p:txBody>
      </p:sp>
      <p:pic>
        <p:nvPicPr>
          <p:cNvPr id="8" name="Audio 7">
            <a:hlinkClick r:id="" action="ppaction://media"/>
            <a:extLst>
              <a:ext uri="{FF2B5EF4-FFF2-40B4-BE49-F238E27FC236}">
                <a16:creationId xmlns:a16="http://schemas.microsoft.com/office/drawing/2014/main" id="{7F9E8F7C-2169-DF9D-3A0D-91BDDE1BC1B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31704639"/>
      </p:ext>
    </p:extLst>
  </p:cSld>
  <p:clrMapOvr>
    <a:masterClrMapping/>
  </p:clrMapOvr>
  <mc:AlternateContent xmlns:mc="http://schemas.openxmlformats.org/markup-compatibility/2006" xmlns:p14="http://schemas.microsoft.com/office/powerpoint/2010/main">
    <mc:Choice Requires="p14">
      <p:transition spd="slow" p14:dur="2000" advTm="6673"/>
    </mc:Choice>
    <mc:Fallback xmlns="">
      <p:transition spd="slow" advTm="66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Causes &amp; Risk Factors – Eye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sp>
        <p:nvSpPr>
          <p:cNvPr id="7" name="Content Placeholder 2">
            <a:extLst>
              <a:ext uri="{FF2B5EF4-FFF2-40B4-BE49-F238E27FC236}">
                <a16:creationId xmlns:a16="http://schemas.microsoft.com/office/drawing/2014/main" id="{A39D5F6E-CF08-4E4B-86E7-BA3154987D4A}"/>
              </a:ext>
            </a:extLst>
          </p:cNvPr>
          <p:cNvSpPr txBox="1">
            <a:spLocks noGrp="1"/>
          </p:cNvSpPr>
          <p:nvPr>
            <p:ph idx="1"/>
          </p:nvPr>
        </p:nvSpPr>
        <p:spPr bwMode="auto">
          <a:xfrm>
            <a:off x="838200" y="1435100"/>
            <a:ext cx="10515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GB" sz="2400" dirty="0"/>
              <a:t>The risk factors for many eye cancers vary depending on the morphology of the tumour but broadly speaking the following may increase the risk of some eye tumours:</a:t>
            </a:r>
          </a:p>
          <a:p>
            <a:pPr marL="0" indent="0">
              <a:buNone/>
            </a:pPr>
            <a:endParaRPr lang="en-GB" sz="2400" dirty="0"/>
          </a:p>
          <a:p>
            <a:r>
              <a:rPr lang="en-GB" sz="2400" dirty="0"/>
              <a:t>Ultra-violet radiation exposure</a:t>
            </a:r>
          </a:p>
          <a:p>
            <a:r>
              <a:rPr lang="en-GB" sz="2400" dirty="0"/>
              <a:t>Having light-coloured eyes or fair skin</a:t>
            </a:r>
          </a:p>
          <a:p>
            <a:r>
              <a:rPr lang="en-GB" sz="2400" dirty="0"/>
              <a:t>Age, depending on tumour type</a:t>
            </a:r>
          </a:p>
          <a:p>
            <a:r>
              <a:rPr lang="en-GB" sz="2400" dirty="0"/>
              <a:t>Inherited cancer syndromes (BAP1 syndrome can increase the risk for melanomas, RB1 can increase the risk of retinoblastoma)</a:t>
            </a:r>
          </a:p>
          <a:p>
            <a:r>
              <a:rPr lang="en-GB" sz="2400" dirty="0"/>
              <a:t>Compromised or suppressed immune system</a:t>
            </a:r>
          </a:p>
          <a:p>
            <a:r>
              <a:rPr lang="en-GB" sz="2400" dirty="0"/>
              <a:t>Some auto-immune diseases such as rheumatoid arthritis</a:t>
            </a:r>
          </a:p>
        </p:txBody>
      </p:sp>
      <p:pic>
        <p:nvPicPr>
          <p:cNvPr id="8" name="Audio 7">
            <a:hlinkClick r:id="" action="ppaction://media"/>
            <a:extLst>
              <a:ext uri="{FF2B5EF4-FFF2-40B4-BE49-F238E27FC236}">
                <a16:creationId xmlns:a16="http://schemas.microsoft.com/office/drawing/2014/main" id="{1C13DFB3-0CB7-8B76-7603-B1D20189836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01239171"/>
      </p:ext>
    </p:extLst>
  </p:cSld>
  <p:clrMapOvr>
    <a:masterClrMapping/>
  </p:clrMapOvr>
  <mc:AlternateContent xmlns:mc="http://schemas.openxmlformats.org/markup-compatibility/2006" xmlns:p14="http://schemas.microsoft.com/office/powerpoint/2010/main">
    <mc:Choice Requires="p14">
      <p:transition spd="slow" p14:dur="2000" advTm="17262"/>
    </mc:Choice>
    <mc:Fallback xmlns="">
      <p:transition spd="slow" advTm="172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Signs &amp; Symptoms – Eye</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marL="0" indent="0">
              <a:buNone/>
            </a:pPr>
            <a:r>
              <a:rPr lang="en-GB" dirty="0"/>
              <a:t>The early symptoms of an eye tumour are most likely to be detected during a routine eye test:</a:t>
            </a:r>
          </a:p>
          <a:p>
            <a:endParaRPr lang="en-GB" dirty="0"/>
          </a:p>
          <a:p>
            <a:pPr lvl="1"/>
            <a:r>
              <a:rPr lang="en-GB" dirty="0"/>
              <a:t>Complete or partial loss of sight in the affected eye</a:t>
            </a:r>
          </a:p>
          <a:p>
            <a:pPr lvl="1"/>
            <a:r>
              <a:rPr lang="en-GB" dirty="0"/>
              <a:t>A pale raised lump on the surface of the eyeball or in the surrounding tissue</a:t>
            </a:r>
          </a:p>
          <a:p>
            <a:pPr lvl="1"/>
            <a:r>
              <a:rPr lang="en-GB" dirty="0"/>
              <a:t>Blurred vision</a:t>
            </a:r>
          </a:p>
          <a:p>
            <a:pPr lvl="1"/>
            <a:r>
              <a:rPr lang="en-GB" dirty="0"/>
              <a:t>Loss of peripheral vision</a:t>
            </a:r>
          </a:p>
          <a:p>
            <a:pPr lvl="1"/>
            <a:r>
              <a:rPr lang="en-GB" dirty="0"/>
              <a:t>A dark spot on the iris that’s getting larger</a:t>
            </a:r>
          </a:p>
          <a:p>
            <a:pPr lvl="1"/>
            <a:r>
              <a:rPr lang="en-GB" dirty="0"/>
              <a:t>Bulging of one eye</a:t>
            </a:r>
          </a:p>
          <a:p>
            <a:pPr lvl="1"/>
            <a:r>
              <a:rPr lang="en-GB" dirty="0"/>
              <a:t>Other changes in the appearance of the eye such as a drooping eyelid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12" name="Audio 11">
            <a:hlinkClick r:id="" action="ppaction://media"/>
            <a:extLst>
              <a:ext uri="{FF2B5EF4-FFF2-40B4-BE49-F238E27FC236}">
                <a16:creationId xmlns:a16="http://schemas.microsoft.com/office/drawing/2014/main" id="{E61BF839-A3BB-6ABA-8E11-B66523B3F6D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12819077"/>
      </p:ext>
    </p:extLst>
  </p:cSld>
  <p:clrMapOvr>
    <a:masterClrMapping/>
  </p:clrMapOvr>
  <mc:AlternateContent xmlns:mc="http://schemas.openxmlformats.org/markup-compatibility/2006" xmlns:p14="http://schemas.microsoft.com/office/powerpoint/2010/main">
    <mc:Choice Requires="p14">
      <p:transition spd="slow" p14:dur="2000" advTm="11422"/>
    </mc:Choice>
    <mc:Fallback xmlns="">
      <p:transition spd="slow" advTm="114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7</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US" dirty="0"/>
              <a:t>Eye - Anatomy &amp; Physiology</a:t>
            </a:r>
            <a:endParaRPr lang="en-GB" dirty="0"/>
          </a:p>
        </p:txBody>
      </p:sp>
      <p:sp>
        <p:nvSpPr>
          <p:cNvPr id="6" name="Content Placeholder 2">
            <a:extLst>
              <a:ext uri="{FF2B5EF4-FFF2-40B4-BE49-F238E27FC236}">
                <a16:creationId xmlns:a16="http://schemas.microsoft.com/office/drawing/2014/main" id="{FFBD4982-BDB0-47AA-8420-1B92F1C2E874}"/>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The Eye</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Regional lymph nodes for the Eye</a:t>
            </a:r>
          </a:p>
          <a:p>
            <a:pPr>
              <a:buFontTx/>
              <a:buNone/>
            </a:pPr>
            <a:endParaRPr lang="en-GB" altLang="en-US" sz="2000" dirty="0">
              <a:solidFill>
                <a:prstClr val="black"/>
              </a:solidFill>
              <a:latin typeface="Arial" panose="020B0604020202020204"/>
            </a:endParaRPr>
          </a:p>
        </p:txBody>
      </p:sp>
      <p:pic>
        <p:nvPicPr>
          <p:cNvPr id="9" name="Audio 8">
            <a:hlinkClick r:id="" action="ppaction://media"/>
            <a:extLst>
              <a:ext uri="{FF2B5EF4-FFF2-40B4-BE49-F238E27FC236}">
                <a16:creationId xmlns:a16="http://schemas.microsoft.com/office/drawing/2014/main" id="{DAE0AE49-7EC0-69CE-D62C-4E1EDA58010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56778952"/>
      </p:ext>
    </p:extLst>
  </p:cSld>
  <p:clrMapOvr>
    <a:masterClrMapping/>
  </p:clrMapOvr>
  <mc:AlternateContent xmlns:mc="http://schemas.openxmlformats.org/markup-compatibility/2006" xmlns:p14="http://schemas.microsoft.com/office/powerpoint/2010/main">
    <mc:Choice Requires="p14">
      <p:transition spd="slow" p14:dur="2000" advTm="6848"/>
    </mc:Choice>
    <mc:Fallback xmlns="">
      <p:transition spd="slow" advTm="68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781050" y="11774"/>
            <a:ext cx="10515600" cy="1012719"/>
          </a:xfrm>
        </p:spPr>
        <p:txBody>
          <a:bodyPr/>
          <a:lstStyle/>
          <a:p>
            <a:r>
              <a:rPr lang="en-GB" dirty="0"/>
              <a:t>The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fontScale="92500" lnSpcReduction="10000"/>
          </a:bodyPr>
          <a:lstStyle/>
          <a:p>
            <a:pPr marL="0" indent="0">
              <a:buNone/>
            </a:pPr>
            <a:r>
              <a:rPr lang="en-GB" dirty="0"/>
              <a:t>The eyeball has three layers forming the surface:</a:t>
            </a:r>
          </a:p>
          <a:p>
            <a:pPr marL="342900" indent="-342900"/>
            <a:r>
              <a:rPr lang="en-GB" dirty="0"/>
              <a:t>An outer white fibrous layer (the sclera)</a:t>
            </a:r>
          </a:p>
          <a:p>
            <a:pPr marL="342900" indent="-342900"/>
            <a:r>
              <a:rPr lang="en-GB" dirty="0"/>
              <a:t>A middle blood-rich layer (the choroid)</a:t>
            </a:r>
          </a:p>
          <a:p>
            <a:pPr marL="342900" indent="-342900"/>
            <a:r>
              <a:rPr lang="en-GB" dirty="0"/>
              <a:t>The inner pigmented layer (the retina) – this layer reacts to light and transmits images to the brain via the optic nerve</a:t>
            </a:r>
          </a:p>
          <a:p>
            <a:pPr marL="0" indent="0">
              <a:buNone/>
            </a:pPr>
            <a:r>
              <a:rPr lang="en-GB" dirty="0"/>
              <a:t>Inside the eyeball is a clear jelly-like substance called vitreous humour which maintains the shape of the eye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Picture 7">
            <a:extLst>
              <a:ext uri="{FF2B5EF4-FFF2-40B4-BE49-F238E27FC236}">
                <a16:creationId xmlns:a16="http://schemas.microsoft.com/office/drawing/2014/main" id="{5FEEF004-040E-9B04-5935-6805830C83B3}"/>
              </a:ext>
            </a:extLst>
          </p:cNvPr>
          <p:cNvPicPr>
            <a:picLocks noChangeAspect="1"/>
          </p:cNvPicPr>
          <p:nvPr/>
        </p:nvPicPr>
        <p:blipFill>
          <a:blip r:embed="rId5"/>
          <a:stretch>
            <a:fillRect/>
          </a:stretch>
        </p:blipFill>
        <p:spPr>
          <a:xfrm>
            <a:off x="781050" y="1435510"/>
            <a:ext cx="5486202" cy="3727040"/>
          </a:xfrm>
          <a:prstGeom prst="rect">
            <a:avLst/>
          </a:prstGeom>
        </p:spPr>
      </p:pic>
      <p:pic>
        <p:nvPicPr>
          <p:cNvPr id="9" name="Audio 8">
            <a:hlinkClick r:id="" action="ppaction://media"/>
            <a:extLst>
              <a:ext uri="{FF2B5EF4-FFF2-40B4-BE49-F238E27FC236}">
                <a16:creationId xmlns:a16="http://schemas.microsoft.com/office/drawing/2014/main" id="{1BB722D5-8A76-6150-BF33-F24A6E99294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92871776"/>
      </p:ext>
    </p:extLst>
  </p:cSld>
  <p:clrMapOvr>
    <a:masterClrMapping/>
  </p:clrMapOvr>
  <mc:AlternateContent xmlns:mc="http://schemas.openxmlformats.org/markup-compatibility/2006" xmlns:p14="http://schemas.microsoft.com/office/powerpoint/2010/main">
    <mc:Choice Requires="p14">
      <p:transition spd="slow" p14:dur="2000" advTm="14119"/>
    </mc:Choice>
    <mc:Fallback xmlns="">
      <p:transition spd="slow" advTm="141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781050" y="11774"/>
            <a:ext cx="10515600" cy="1012719"/>
          </a:xfrm>
        </p:spPr>
        <p:txBody>
          <a:bodyPr/>
          <a:lstStyle/>
          <a:p>
            <a:r>
              <a:rPr lang="en-GB" dirty="0"/>
              <a:t>The Eye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fontScale="92500" lnSpcReduction="10000"/>
          </a:bodyPr>
          <a:lstStyle/>
          <a:p>
            <a:pPr marL="0" indent="0">
              <a:buNone/>
            </a:pPr>
            <a:r>
              <a:rPr lang="en-GB" dirty="0"/>
              <a:t>At the front of the eyeball:</a:t>
            </a:r>
          </a:p>
          <a:p>
            <a:pPr marL="342900" indent="-342900"/>
            <a:r>
              <a:rPr lang="en-GB" dirty="0"/>
              <a:t>A clear, moist membrane (conjunctiva)</a:t>
            </a:r>
          </a:p>
          <a:p>
            <a:pPr marL="342900" indent="-342900"/>
            <a:r>
              <a:rPr lang="en-GB" dirty="0"/>
              <a:t>Below the conjunctiva, the cornea which covers the iris and pupil</a:t>
            </a:r>
          </a:p>
          <a:p>
            <a:pPr marL="342900" indent="-342900"/>
            <a:r>
              <a:rPr lang="en-GB" dirty="0"/>
              <a:t>The iris that controls how much light enters the eye by enlarging or reducing the size of the pupil</a:t>
            </a:r>
          </a:p>
          <a:p>
            <a:pPr marL="342900" indent="-342900"/>
            <a:r>
              <a:rPr lang="en-GB" dirty="0"/>
              <a:t>The ciliary body is the muscle that   both controls the focusing of the eye and produces the clear fluid (aqueous humour) that fills the front of the eye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9" name="Picture 8">
            <a:extLst>
              <a:ext uri="{FF2B5EF4-FFF2-40B4-BE49-F238E27FC236}">
                <a16:creationId xmlns:a16="http://schemas.microsoft.com/office/drawing/2014/main" id="{78416F77-97CA-64DE-100D-77299E83B28A}"/>
              </a:ext>
            </a:extLst>
          </p:cNvPr>
          <p:cNvPicPr>
            <a:picLocks noChangeAspect="1"/>
          </p:cNvPicPr>
          <p:nvPr/>
        </p:nvPicPr>
        <p:blipFill>
          <a:blip r:embed="rId5"/>
          <a:stretch>
            <a:fillRect/>
          </a:stretch>
        </p:blipFill>
        <p:spPr>
          <a:xfrm>
            <a:off x="781049" y="1365660"/>
            <a:ext cx="5507709" cy="3822290"/>
          </a:xfrm>
          <a:prstGeom prst="rect">
            <a:avLst/>
          </a:prstGeom>
        </p:spPr>
      </p:pic>
      <p:pic>
        <p:nvPicPr>
          <p:cNvPr id="13" name="Audio 12">
            <a:hlinkClick r:id="" action="ppaction://media"/>
            <a:extLst>
              <a:ext uri="{FF2B5EF4-FFF2-40B4-BE49-F238E27FC236}">
                <a16:creationId xmlns:a16="http://schemas.microsoft.com/office/drawing/2014/main" id="{418662BC-4D0E-43DF-B0EF-281AB9A4746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54838505"/>
      </p:ext>
    </p:extLst>
  </p:cSld>
  <p:clrMapOvr>
    <a:masterClrMapping/>
  </p:clrMapOvr>
  <mc:AlternateContent xmlns:mc="http://schemas.openxmlformats.org/markup-compatibility/2006" xmlns:p14="http://schemas.microsoft.com/office/powerpoint/2010/main">
    <mc:Choice Requires="p14">
      <p:transition spd="slow" p14:dur="2000" advTm="20507"/>
    </mc:Choice>
    <mc:Fallback xmlns="">
      <p:transition spd="slow" advTm="20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115E95-D640-4BAD-B6D0-C554228E422B}">
  <ds:schemaRefs>
    <ds:schemaRef ds:uri="http://schemas.microsoft.com/office/infopath/2007/PartnerControls"/>
    <ds:schemaRef ds:uri="7b410ab3-33f9-46b0-a7e8-8030da7493ff"/>
    <ds:schemaRef ds:uri="http://schemas.microsoft.com/office/2006/metadata/properties"/>
    <ds:schemaRef ds:uri="http://schemas.microsoft.com/office/2006/documentManagement/types"/>
    <ds:schemaRef ds:uri="http://schemas.openxmlformats.org/package/2006/metadata/core-properties"/>
    <ds:schemaRef ds:uri="http://schemas.microsoft.com/sharepoint/v3"/>
    <ds:schemaRef ds:uri="http://purl.org/dc/terms/"/>
    <ds:schemaRef ds:uri="d90b2148-dfd5-4925-bdbf-65fefdd6aea1"/>
    <ds:schemaRef ds:uri="http://www.w3.org/XML/1998/namespace"/>
    <ds:schemaRef ds:uri="http://purl.org/dc/dcmitype/"/>
    <ds:schemaRef ds:uri="http://purl.org/dc/elements/1.1/"/>
  </ds:schemaRefs>
</ds:datastoreItem>
</file>

<file path=customXml/itemProps2.xml><?xml version="1.0" encoding="utf-8"?>
<ds:datastoreItem xmlns:ds="http://schemas.openxmlformats.org/officeDocument/2006/customXml" ds:itemID="{E9B59703-BEB3-4287-B027-5BB68FEA649E}">
  <ds:schemaRefs>
    <ds:schemaRef ds:uri="http://schemas.microsoft.com/sharepoint/v3/contenttype/forms"/>
  </ds:schemaRefs>
</ds:datastoreItem>
</file>

<file path=customXml/itemProps3.xml><?xml version="1.0" encoding="utf-8"?>
<ds:datastoreItem xmlns:ds="http://schemas.openxmlformats.org/officeDocument/2006/customXml" ds:itemID="{A25B0EAE-75DE-4DE0-A1B6-880B6307C0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8693</TotalTime>
  <Words>3969</Words>
  <Application>Microsoft Office PowerPoint</Application>
  <PresentationFormat>Widescreen</PresentationFormat>
  <Paragraphs>417</Paragraphs>
  <Slides>34</Slides>
  <Notes>34</Notes>
  <HiddenSlides>0</HiddenSlides>
  <MMClips>34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Tumours of the Eye &amp; Adnexal Structures</vt:lpstr>
      <vt:lpstr>Agenda</vt:lpstr>
      <vt:lpstr>Eye - Introduction</vt:lpstr>
      <vt:lpstr>Causes &amp; Risk Factors – Eye</vt:lpstr>
      <vt:lpstr>Signs &amp; Symptoms – Eye</vt:lpstr>
      <vt:lpstr>Eye - Anatomy &amp; Physiology</vt:lpstr>
      <vt:lpstr>The Eye</vt:lpstr>
      <vt:lpstr>The Eye</vt:lpstr>
      <vt:lpstr>The Eye</vt:lpstr>
      <vt:lpstr>The Eye</vt:lpstr>
      <vt:lpstr>Eye – Regional Lymph Nodes</vt:lpstr>
      <vt:lpstr>Eye - Diagnosis</vt:lpstr>
      <vt:lpstr>Investigations – Eye</vt:lpstr>
      <vt:lpstr>Morphology – Eye</vt:lpstr>
      <vt:lpstr>Topography – Eye - Invasive ICD10</vt:lpstr>
      <vt:lpstr>Topography – Eye - Non-invasive ICD10</vt:lpstr>
      <vt:lpstr>Stage – Eye</vt:lpstr>
      <vt:lpstr>Stage – Eye</vt:lpstr>
      <vt:lpstr>Eye - Treatment</vt:lpstr>
      <vt:lpstr>Monitoring – Eye</vt:lpstr>
      <vt:lpstr>Surgery – Eye</vt:lpstr>
      <vt:lpstr>Radiotherapy – Eye</vt:lpstr>
      <vt:lpstr>Radiotherapy – Eye</vt:lpstr>
      <vt:lpstr>Chemotherapy – Eye</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MOLLETT, Marianne (NHS ENGLAND)</cp:lastModifiedBy>
  <cp:revision>131</cp:revision>
  <dcterms:created xsi:type="dcterms:W3CDTF">2021-02-08T11:29:00Z</dcterms:created>
  <dcterms:modified xsi:type="dcterms:W3CDTF">2025-12-04T13:48:54Z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